
<file path=[Content_Types].xml><?xml version="1.0" encoding="utf-8"?>
<Types xmlns="http://schemas.openxmlformats.org/package/2006/content-types">
  <Default Extension="bin" ContentType="image/unknown"/>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0"/>
  </p:notesMasterIdLst>
  <p:handoutMasterIdLst>
    <p:handoutMasterId r:id="rId91"/>
  </p:handoutMasterIdLst>
  <p:sldIdLst>
    <p:sldId id="257" r:id="rId2"/>
    <p:sldId id="2147482543" r:id="rId3"/>
    <p:sldId id="2147482544" r:id="rId4"/>
    <p:sldId id="2147482545" r:id="rId5"/>
    <p:sldId id="2147482546" r:id="rId6"/>
    <p:sldId id="2147482547" r:id="rId7"/>
    <p:sldId id="2147482548" r:id="rId8"/>
    <p:sldId id="322" r:id="rId9"/>
    <p:sldId id="2147482608" r:id="rId10"/>
    <p:sldId id="2147482551" r:id="rId11"/>
    <p:sldId id="2147482552" r:id="rId12"/>
    <p:sldId id="2147482553" r:id="rId13"/>
    <p:sldId id="2147482554" r:id="rId14"/>
    <p:sldId id="2147482466" r:id="rId15"/>
    <p:sldId id="2147482556" r:id="rId16"/>
    <p:sldId id="2147482557" r:id="rId17"/>
    <p:sldId id="2147482558" r:id="rId18"/>
    <p:sldId id="2147482559" r:id="rId19"/>
    <p:sldId id="2147482560" r:id="rId20"/>
    <p:sldId id="2147482561" r:id="rId21"/>
    <p:sldId id="2147482562" r:id="rId22"/>
    <p:sldId id="2147482563" r:id="rId23"/>
    <p:sldId id="2147482564" r:id="rId24"/>
    <p:sldId id="2147482569" r:id="rId25"/>
    <p:sldId id="2147482570" r:id="rId26"/>
    <p:sldId id="2147482565" r:id="rId27"/>
    <p:sldId id="2147482566" r:id="rId28"/>
    <p:sldId id="2147482567" r:id="rId29"/>
    <p:sldId id="2147482568" r:id="rId30"/>
    <p:sldId id="2147482571" r:id="rId31"/>
    <p:sldId id="2147482572" r:id="rId32"/>
    <p:sldId id="2147482573" r:id="rId33"/>
    <p:sldId id="2147482574" r:id="rId34"/>
    <p:sldId id="2147482577" r:id="rId35"/>
    <p:sldId id="2147482578" r:id="rId36"/>
    <p:sldId id="2147482579" r:id="rId37"/>
    <p:sldId id="2147482580" r:id="rId38"/>
    <p:sldId id="2147482581" r:id="rId39"/>
    <p:sldId id="2147482582" r:id="rId40"/>
    <p:sldId id="2147482583" r:id="rId41"/>
    <p:sldId id="2147482584" r:id="rId42"/>
    <p:sldId id="2147482590" r:id="rId43"/>
    <p:sldId id="2147482588" r:id="rId44"/>
    <p:sldId id="2147482595" r:id="rId45"/>
    <p:sldId id="2147482585" r:id="rId46"/>
    <p:sldId id="2147482586" r:id="rId47"/>
    <p:sldId id="2147482589" r:id="rId48"/>
    <p:sldId id="2147482596" r:id="rId49"/>
    <p:sldId id="2147482591" r:id="rId50"/>
    <p:sldId id="2147482593" r:id="rId51"/>
    <p:sldId id="2147482575" r:id="rId52"/>
    <p:sldId id="2147482576" r:id="rId53"/>
    <p:sldId id="2147482523" r:id="rId54"/>
    <p:sldId id="2147482522" r:id="rId55"/>
    <p:sldId id="2147482526" r:id="rId56"/>
    <p:sldId id="2147482527" r:id="rId57"/>
    <p:sldId id="2147482529" r:id="rId58"/>
    <p:sldId id="2147482528" r:id="rId59"/>
    <p:sldId id="2147482535" r:id="rId60"/>
    <p:sldId id="2147482538" r:id="rId61"/>
    <p:sldId id="2147482525" r:id="rId62"/>
    <p:sldId id="2147482530" r:id="rId63"/>
    <p:sldId id="1600" r:id="rId64"/>
    <p:sldId id="2147482489" r:id="rId65"/>
    <p:sldId id="2147482490" r:id="rId66"/>
    <p:sldId id="2147482492" r:id="rId67"/>
    <p:sldId id="2147482533" r:id="rId68"/>
    <p:sldId id="2147482534" r:id="rId69"/>
    <p:sldId id="2147482494" r:id="rId70"/>
    <p:sldId id="2147482542" r:id="rId71"/>
    <p:sldId id="2147482541" r:id="rId72"/>
    <p:sldId id="2147482597" r:id="rId73"/>
    <p:sldId id="2147482539" r:id="rId74"/>
    <p:sldId id="2147482540" r:id="rId75"/>
    <p:sldId id="2147482513" r:id="rId76"/>
    <p:sldId id="2147482520" r:id="rId77"/>
    <p:sldId id="2147482521" r:id="rId78"/>
    <p:sldId id="2147482516" r:id="rId79"/>
    <p:sldId id="2147482517" r:id="rId80"/>
    <p:sldId id="2147482518" r:id="rId81"/>
    <p:sldId id="2147482519" r:id="rId82"/>
    <p:sldId id="284" r:id="rId83"/>
    <p:sldId id="2147482532" r:id="rId84"/>
    <p:sldId id="2147482536" r:id="rId85"/>
    <p:sldId id="2147482537" r:id="rId86"/>
    <p:sldId id="2147482514" r:id="rId87"/>
    <p:sldId id="2147482592" r:id="rId88"/>
    <p:sldId id="669" r:id="rId89"/>
  </p:sldIdLst>
  <p:sldSz cx="12192000" cy="6858000"/>
  <p:notesSz cx="6858000" cy="9144000"/>
  <p:embeddedFontLst>
    <p:embeddedFont>
      <p:font typeface="Consolas" panose="020B0609020204030204" pitchFamily="49" charset="0"/>
      <p:regular r:id="rId92"/>
      <p:bold r:id="rId93"/>
      <p:italic r:id="rId94"/>
      <p:boldItalic r:id="rId95"/>
    </p:embeddedFont>
    <p:embeddedFont>
      <p:font typeface="Fira Sans" panose="020B0604020202020204" charset="0"/>
      <p:regular r:id="rId96"/>
      <p:bold r:id="rId97"/>
      <p:italic r:id="rId98"/>
      <p:boldItalic r:id="rId99"/>
    </p:embeddedFont>
    <p:embeddedFont>
      <p:font typeface="Libre Franklin" panose="00000500000000000000" charset="0"/>
      <p:regular r:id="rId100"/>
      <p:bold r:id="rId101"/>
      <p:italic r:id="rId102"/>
      <p:boldItalic r:id="rId103"/>
    </p:embeddedFont>
    <p:embeddedFont>
      <p:font typeface="Libre Franklin Medium" panose="00000600000000000000" charset="0"/>
      <p:regular r:id="rId104"/>
      <p:italic r:id="rId105"/>
    </p:embeddedFont>
    <p:embeddedFont>
      <p:font typeface="Libre Franklin SemiBold" panose="00000700000000000000" charset="0"/>
      <p:regular r:id="rId106"/>
      <p:bold r:id="rId107"/>
      <p:italic r:id="rId108"/>
      <p:boldItalic r:id="rId109"/>
    </p:embeddedFont>
    <p:embeddedFont>
      <p:font typeface="Montserrat" panose="020B0604020202020204" charset="0"/>
      <p:regular r:id="rId110"/>
      <p:bold r:id="rId111"/>
      <p:italic r:id="rId112"/>
      <p:boldItalic r:id="rId113"/>
    </p:embeddedFont>
    <p:embeddedFont>
      <p:font typeface="Montserrat SemiBold" panose="020B0604020202020204" charset="0"/>
      <p:bold r:id="rId114"/>
      <p:boldItalic r:id="rId115"/>
    </p:embeddedFont>
    <p:embeddedFont>
      <p:font typeface="Open Sans" panose="020B0604020202020204" charset="0"/>
      <p:regular r:id="rId116"/>
      <p:bold r:id="rId117"/>
      <p:italic r:id="rId118"/>
      <p:boldItalic r:id="rId119"/>
    </p:embeddedFont>
    <p:embeddedFont>
      <p:font typeface="Open Sans Semibold" panose="020B0604020202020204" charset="0"/>
      <p:bold r:id="rId120"/>
      <p:boldItalic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31199F-B1B3-4719-80CA-FF8F09D30771}">
          <p14:sldIdLst>
            <p14:sldId id="257"/>
            <p14:sldId id="2147482543"/>
            <p14:sldId id="2147482544"/>
            <p14:sldId id="2147482545"/>
            <p14:sldId id="2147482546"/>
            <p14:sldId id="2147482547"/>
            <p14:sldId id="2147482548"/>
            <p14:sldId id="322"/>
            <p14:sldId id="2147482608"/>
            <p14:sldId id="2147482551"/>
            <p14:sldId id="2147482552"/>
            <p14:sldId id="2147482553"/>
            <p14:sldId id="2147482554"/>
            <p14:sldId id="2147482466"/>
            <p14:sldId id="2147482556"/>
            <p14:sldId id="2147482557"/>
            <p14:sldId id="2147482558"/>
            <p14:sldId id="2147482559"/>
            <p14:sldId id="2147482560"/>
            <p14:sldId id="2147482561"/>
            <p14:sldId id="2147482562"/>
            <p14:sldId id="2147482563"/>
            <p14:sldId id="2147482564"/>
            <p14:sldId id="2147482569"/>
            <p14:sldId id="2147482570"/>
            <p14:sldId id="2147482565"/>
            <p14:sldId id="2147482566"/>
            <p14:sldId id="2147482567"/>
            <p14:sldId id="2147482568"/>
            <p14:sldId id="2147482571"/>
            <p14:sldId id="2147482572"/>
            <p14:sldId id="2147482573"/>
            <p14:sldId id="2147482574"/>
            <p14:sldId id="2147482577"/>
            <p14:sldId id="2147482578"/>
            <p14:sldId id="2147482579"/>
            <p14:sldId id="2147482580"/>
            <p14:sldId id="2147482581"/>
            <p14:sldId id="2147482582"/>
            <p14:sldId id="2147482583"/>
            <p14:sldId id="2147482584"/>
            <p14:sldId id="2147482590"/>
            <p14:sldId id="2147482588"/>
            <p14:sldId id="2147482595"/>
            <p14:sldId id="2147482585"/>
            <p14:sldId id="2147482586"/>
            <p14:sldId id="2147482589"/>
            <p14:sldId id="2147482596"/>
            <p14:sldId id="2147482591"/>
            <p14:sldId id="2147482593"/>
            <p14:sldId id="2147482575"/>
            <p14:sldId id="2147482576"/>
            <p14:sldId id="2147482523"/>
            <p14:sldId id="2147482522"/>
            <p14:sldId id="2147482526"/>
            <p14:sldId id="2147482527"/>
            <p14:sldId id="2147482529"/>
            <p14:sldId id="2147482528"/>
            <p14:sldId id="2147482535"/>
            <p14:sldId id="2147482538"/>
            <p14:sldId id="2147482525"/>
            <p14:sldId id="2147482530"/>
            <p14:sldId id="1600"/>
            <p14:sldId id="2147482489"/>
            <p14:sldId id="2147482490"/>
            <p14:sldId id="2147482492"/>
            <p14:sldId id="2147482533"/>
            <p14:sldId id="2147482534"/>
            <p14:sldId id="2147482494"/>
            <p14:sldId id="2147482542"/>
            <p14:sldId id="2147482541"/>
            <p14:sldId id="2147482597"/>
            <p14:sldId id="2147482539"/>
            <p14:sldId id="2147482540"/>
            <p14:sldId id="2147482513"/>
            <p14:sldId id="2147482520"/>
            <p14:sldId id="2147482521"/>
            <p14:sldId id="2147482516"/>
            <p14:sldId id="2147482517"/>
            <p14:sldId id="2147482518"/>
            <p14:sldId id="2147482519"/>
            <p14:sldId id="284"/>
            <p14:sldId id="2147482532"/>
            <p14:sldId id="2147482536"/>
            <p14:sldId id="2147482537"/>
            <p14:sldId id="2147482514"/>
            <p14:sldId id="2147482592"/>
            <p14:sldId id="6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6C3F8-5464-E7D3-4748-2A92597A9549}" name="Marly Nick" initials="NM" userId="S::Nick.Marly@vandenbroucke.fed.be::7c6cda1f-f0d0-41f0-b21f-739d865f30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Sophie Gewelt (EHEALTH)" initials="ASG(" lastIdx="1" clrIdx="0">
    <p:extLst>
      <p:ext uri="{19B8F6BF-5375-455C-9EA6-DF929625EA0E}">
        <p15:presenceInfo xmlns:p15="http://schemas.microsoft.com/office/powerpoint/2012/main" userId="S::ann-sophie.gewelt@ehealth.fgov.be::70cd7e95-e9ce-44c9-a00a-9919341d5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67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sorterViewPr>
    <p:cViewPr varScale="1">
      <p:scale>
        <a:sx n="100" d="100"/>
        <a:sy n="100" d="100"/>
      </p:scale>
      <p:origin x="0" y="-535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1.fntdata"/><Relationship Id="rId16" Type="http://schemas.openxmlformats.org/officeDocument/2006/relationships/slide" Target="slides/slide15.xml"/><Relationship Id="rId107" Type="http://schemas.openxmlformats.org/officeDocument/2006/relationships/font" Target="fonts/font1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1.fntdata"/><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2.fntdata"/><Relationship Id="rId118" Type="http://schemas.openxmlformats.org/officeDocument/2006/relationships/font" Target="fonts/font27.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2.fntdata"/><Relationship Id="rId108" Type="http://schemas.openxmlformats.org/officeDocument/2006/relationships/font" Target="fonts/font17.fntdata"/><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3.fntdata"/><Relationship Id="rId119" Type="http://schemas.openxmlformats.org/officeDocument/2006/relationships/font" Target="fonts/font28.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104" Type="http://schemas.openxmlformats.org/officeDocument/2006/relationships/font" Target="fonts/font13.fntdata"/><Relationship Id="rId120" Type="http://schemas.openxmlformats.org/officeDocument/2006/relationships/font" Target="fonts/font29.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9.fntdata"/><Relationship Id="rId115" Type="http://schemas.openxmlformats.org/officeDocument/2006/relationships/font" Target="fonts/font2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9.fntdata"/><Relationship Id="rId105" Type="http://schemas.openxmlformats.org/officeDocument/2006/relationships/font" Target="fonts/font14.fntdata"/><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fntdata"/><Relationship Id="rId98" Type="http://schemas.openxmlformats.org/officeDocument/2006/relationships/font" Target="fonts/font7.fntdata"/><Relationship Id="rId121" Type="http://schemas.openxmlformats.org/officeDocument/2006/relationships/font" Target="fonts/font3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5.fntdata"/><Relationship Id="rId12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E4E2A1-4FA5-418E-83A3-C5C902FD643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6B1E944C-6178-4F2E-8A01-3204BF06D3BC}">
      <dgm:prSet phldrT="[Text]"/>
      <dgm:spPr>
        <a:solidFill>
          <a:srgbClr val="3E6E5A"/>
        </a:solidFill>
      </dgm:spPr>
      <dgm:t>
        <a:bodyPr/>
        <a:lstStyle/>
        <a:p>
          <a:r>
            <a:rPr lang="nl-BE" dirty="0" err="1">
              <a:latin typeface="Arial" panose="020B0604020202020204" pitchFamily="34" charset="0"/>
              <a:cs typeface="Arial" panose="020B0604020202020204" pitchFamily="34" charset="0"/>
            </a:rPr>
            <a:t>CoBRHA</a:t>
          </a:r>
          <a:r>
            <a:rPr lang="nl-BE"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dgm:t>
    </dgm:pt>
    <dgm:pt modelId="{F56115A1-46D4-43BB-9CD4-22539A2073F8}" type="parTrans" cxnId="{D0BBF6AE-9189-46C1-A2B3-45CB623C217B}">
      <dgm:prSet/>
      <dgm:spPr/>
      <dgm:t>
        <a:bodyPr/>
        <a:lstStyle/>
        <a:p>
          <a:endParaRPr lang="en-US"/>
        </a:p>
      </dgm:t>
    </dgm:pt>
    <dgm:pt modelId="{BEB63A79-B4DF-4282-972C-29A7F4C3B05B}" type="sibTrans" cxnId="{D0BBF6AE-9189-46C1-A2B3-45CB623C217B}">
      <dgm:prSet/>
      <dgm:spPr/>
      <dgm:t>
        <a:bodyPr/>
        <a:lstStyle/>
        <a:p>
          <a:endParaRPr lang="en-US"/>
        </a:p>
      </dgm:t>
    </dgm:pt>
    <dgm:pt modelId="{102F42BE-373A-4CD8-8EB6-6C4665BBCD0E}">
      <dgm:prSet phldrT="[Text]" custT="1"/>
      <dgm:spPr>
        <a:solidFill>
          <a:srgbClr val="3E6E5A"/>
        </a:solidFill>
      </dgm:spPr>
      <dgm:t>
        <a:bodyPr/>
        <a:lstStyle/>
        <a:p>
          <a:r>
            <a:rPr lang="nl-BE" sz="2000" dirty="0">
              <a:latin typeface="Arial" panose="020B0604020202020204" pitchFamily="34" charset="0"/>
              <a:cs typeface="Arial" panose="020B0604020202020204" pitchFamily="34" charset="0"/>
            </a:rPr>
            <a:t>Bestand van de zorgverstrekkers </a:t>
          </a:r>
          <a:endParaRPr lang="en-US" sz="2000" dirty="0">
            <a:latin typeface="Arial" panose="020B0604020202020204" pitchFamily="34" charset="0"/>
            <a:cs typeface="Arial" panose="020B0604020202020204" pitchFamily="34" charset="0"/>
          </a:endParaRPr>
        </a:p>
      </dgm:t>
    </dgm:pt>
    <dgm:pt modelId="{4C1FD849-74AF-4A10-8A9D-14C61CBB3C26}" type="parTrans" cxnId="{5873BC60-ED91-4860-80C4-2772D8367926}">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3BD5188D-FA97-4BC7-A756-21E54F434366}" type="sibTrans" cxnId="{5873BC60-ED91-4860-80C4-2772D8367926}">
      <dgm:prSet/>
      <dgm:spPr/>
      <dgm:t>
        <a:bodyPr/>
        <a:lstStyle/>
        <a:p>
          <a:endParaRPr lang="en-US"/>
        </a:p>
      </dgm:t>
    </dgm:pt>
    <dgm:pt modelId="{C6EDF2DB-E2FB-4B51-85C5-224973DC8C8D}">
      <dgm:prSet phldrT="[Text]" custT="1"/>
      <dgm:spPr>
        <a:solidFill>
          <a:srgbClr val="3E6E5A"/>
        </a:solidFill>
      </dgm:spPr>
      <dgm:t>
        <a:bodyPr/>
        <a:lstStyle/>
        <a:p>
          <a:r>
            <a:rPr lang="nl-BE" sz="2000" dirty="0">
              <a:latin typeface="Arial" panose="020B0604020202020204" pitchFamily="34" charset="0"/>
              <a:cs typeface="Arial" panose="020B0604020202020204" pitchFamily="34" charset="0"/>
            </a:rPr>
            <a:t>Kadaster van de gezondheidszorgberoepen</a:t>
          </a:r>
          <a:endParaRPr lang="en-US" sz="2000" dirty="0">
            <a:latin typeface="Arial" panose="020B0604020202020204" pitchFamily="34" charset="0"/>
            <a:cs typeface="Arial" panose="020B0604020202020204" pitchFamily="34" charset="0"/>
          </a:endParaRPr>
        </a:p>
      </dgm:t>
    </dgm:pt>
    <dgm:pt modelId="{BFD65981-F88B-46B2-953F-88F697F9C2B7}" type="parTrans" cxnId="{99216E94-DFB8-493A-A2A6-51A9D43C802B}">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36B3BCB5-B408-4338-BE9F-56AD1CE87DD4}" type="sibTrans" cxnId="{99216E94-DFB8-493A-A2A6-51A9D43C802B}">
      <dgm:prSet/>
      <dgm:spPr/>
      <dgm:t>
        <a:bodyPr/>
        <a:lstStyle/>
        <a:p>
          <a:endParaRPr lang="en-US"/>
        </a:p>
      </dgm:t>
    </dgm:pt>
    <dgm:pt modelId="{EFBC2CB6-BAAF-4FEB-977C-D57BB8B43BC6}">
      <dgm:prSet phldrT="[Text]" custT="1"/>
      <dgm:spPr>
        <a:solidFill>
          <a:srgbClr val="3E6E5A"/>
        </a:solidFill>
      </dgm:spPr>
      <dgm:t>
        <a:bodyPr/>
        <a:lstStyle/>
        <a:p>
          <a:r>
            <a:rPr lang="nl-BE" sz="2000" dirty="0">
              <a:latin typeface="Arial" panose="020B0604020202020204" pitchFamily="34" charset="0"/>
              <a:cs typeface="Arial" panose="020B0604020202020204" pitchFamily="34" charset="0"/>
            </a:rPr>
            <a:t>Ge</a:t>
          </a:r>
          <a:r>
            <a:rPr lang="en-BE" sz="2000" dirty="0" err="1">
              <a:latin typeface="Arial" panose="020B0604020202020204" pitchFamily="34" charset="0"/>
              <a:cs typeface="Arial" panose="020B0604020202020204" pitchFamily="34" charset="0"/>
            </a:rPr>
            <a:t>meenschappen</a:t>
          </a:r>
          <a:r>
            <a:rPr lang="en-BE" sz="2000" dirty="0">
              <a:latin typeface="Arial" panose="020B0604020202020204" pitchFamily="34" charset="0"/>
              <a:cs typeface="Arial" panose="020B0604020202020204" pitchFamily="34" charset="0"/>
            </a:rPr>
            <a:t> &amp; Ge</a:t>
          </a:r>
          <a:r>
            <a:rPr lang="nl-BE" sz="2000" dirty="0">
              <a:latin typeface="Arial" panose="020B0604020202020204" pitchFamily="34" charset="0"/>
              <a:cs typeface="Arial" panose="020B0604020202020204" pitchFamily="34" charset="0"/>
            </a:rPr>
            <a:t>westen</a:t>
          </a:r>
          <a:endParaRPr lang="en-US" sz="2000" dirty="0">
            <a:latin typeface="Arial" panose="020B0604020202020204" pitchFamily="34" charset="0"/>
            <a:cs typeface="Arial" panose="020B0604020202020204" pitchFamily="34" charset="0"/>
          </a:endParaRPr>
        </a:p>
      </dgm:t>
    </dgm:pt>
    <dgm:pt modelId="{6CBA5546-F56F-491D-BF94-162D9A964769}" type="parTrans" cxnId="{BD1D62FE-C5E5-4B41-9297-78F49223753F}">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71FED53E-B775-4124-9532-ABA70762910A}" type="sibTrans" cxnId="{BD1D62FE-C5E5-4B41-9297-78F49223753F}">
      <dgm:prSet/>
      <dgm:spPr/>
      <dgm:t>
        <a:bodyPr/>
        <a:lstStyle/>
        <a:p>
          <a:endParaRPr lang="en-US"/>
        </a:p>
      </dgm:t>
    </dgm:pt>
    <dgm:pt modelId="{910B5C43-2C30-4165-8771-EE90E917218E}">
      <dgm:prSet phldrT="[Text]" custT="1"/>
      <dgm:spPr>
        <a:solidFill>
          <a:srgbClr val="3E6E5A"/>
        </a:solidFill>
      </dgm:spPr>
      <dgm:t>
        <a:bodyPr/>
        <a:lstStyle/>
        <a:p>
          <a:r>
            <a:rPr lang="nl-BE" sz="1600" dirty="0">
              <a:latin typeface="Arial" panose="020B0604020202020204" pitchFamily="34" charset="0"/>
              <a:cs typeface="Arial" panose="020B0604020202020204" pitchFamily="34" charset="0"/>
            </a:rPr>
            <a:t>Registratie van de publiek opengestelde apotheken en hun apotheker-titularis</a:t>
          </a:r>
          <a:endParaRPr lang="en-US" sz="1600" dirty="0">
            <a:latin typeface="Arial" panose="020B0604020202020204" pitchFamily="34" charset="0"/>
            <a:cs typeface="Arial" panose="020B0604020202020204" pitchFamily="34" charset="0"/>
          </a:endParaRPr>
        </a:p>
      </dgm:t>
    </dgm:pt>
    <dgm:pt modelId="{0DE02592-E8B0-4FB4-89DA-68C703D14546}" type="parTrans" cxnId="{5ED330A2-F9CC-42FC-8D1B-68BBA5F5DB05}">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408F40F4-AF45-4DAC-B1F6-E6376F4605BE}" type="sibTrans" cxnId="{5ED330A2-F9CC-42FC-8D1B-68BBA5F5DB05}">
      <dgm:prSet/>
      <dgm:spPr/>
      <dgm:t>
        <a:bodyPr/>
        <a:lstStyle/>
        <a:p>
          <a:endParaRPr lang="en-US"/>
        </a:p>
      </dgm:t>
    </dgm:pt>
    <dgm:pt modelId="{C6D8479C-CD06-4BEA-A58B-20E775AAE4D1}">
      <dgm:prSet phldrT="[Text]" custT="1"/>
      <dgm:spPr>
        <a:solidFill>
          <a:srgbClr val="3E6E5A"/>
        </a:solidFill>
      </dgm:spPr>
      <dgm:t>
        <a:bodyPr/>
        <a:lstStyle/>
        <a:p>
          <a:r>
            <a:rPr lang="nl-BE" sz="2000" dirty="0" err="1">
              <a:latin typeface="Arial" panose="020B0604020202020204" pitchFamily="34" charset="0"/>
              <a:cs typeface="Arial" panose="020B0604020202020204" pitchFamily="34" charset="0"/>
            </a:rPr>
            <a:t>KruispuntBank</a:t>
          </a:r>
          <a:r>
            <a:rPr lang="nl-BE" sz="2000" dirty="0">
              <a:latin typeface="Arial" panose="020B0604020202020204" pitchFamily="34" charset="0"/>
              <a:cs typeface="Arial" panose="020B0604020202020204" pitchFamily="34" charset="0"/>
            </a:rPr>
            <a:t> voor Ondernemingen</a:t>
          </a:r>
          <a:endParaRPr lang="en-US" sz="2000" dirty="0">
            <a:latin typeface="Arial" panose="020B0604020202020204" pitchFamily="34" charset="0"/>
            <a:cs typeface="Arial" panose="020B0604020202020204" pitchFamily="34" charset="0"/>
          </a:endParaRPr>
        </a:p>
      </dgm:t>
    </dgm:pt>
    <dgm:pt modelId="{7F4EC375-236D-487D-A372-C7BBF7862F8D}" type="parTrans" cxnId="{27716BD5-60E0-4611-A434-659A5D981378}">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54998C2C-E362-4B8A-8F64-DB04D0025410}" type="sibTrans" cxnId="{27716BD5-60E0-4611-A434-659A5D981378}">
      <dgm:prSet/>
      <dgm:spPr/>
      <dgm:t>
        <a:bodyPr/>
        <a:lstStyle/>
        <a:p>
          <a:endParaRPr lang="en-US"/>
        </a:p>
      </dgm:t>
    </dgm:pt>
    <dgm:pt modelId="{264C4494-7395-4901-8976-65EAB59273A4}" type="pres">
      <dgm:prSet presAssocID="{FAE4E2A1-4FA5-418E-83A3-C5C902FD643F}" presName="cycle" presStyleCnt="0">
        <dgm:presLayoutVars>
          <dgm:chMax val="1"/>
          <dgm:dir/>
          <dgm:animLvl val="ctr"/>
          <dgm:resizeHandles val="exact"/>
        </dgm:presLayoutVars>
      </dgm:prSet>
      <dgm:spPr/>
    </dgm:pt>
    <dgm:pt modelId="{DC042085-3F4C-43F8-B33A-D7B9E234764C}" type="pres">
      <dgm:prSet presAssocID="{6B1E944C-6178-4F2E-8A01-3204BF06D3BC}" presName="centerShape" presStyleLbl="node0" presStyleIdx="0" presStyleCnt="1"/>
      <dgm:spPr/>
    </dgm:pt>
    <dgm:pt modelId="{EDB7F8D6-710F-42BA-93F6-A7DB076A8A35}" type="pres">
      <dgm:prSet presAssocID="{4C1FD849-74AF-4A10-8A9D-14C61CBB3C26}" presName="parTrans" presStyleLbl="bgSibTrans2D1" presStyleIdx="0" presStyleCnt="5"/>
      <dgm:spPr/>
    </dgm:pt>
    <dgm:pt modelId="{FD5D08B1-818F-4D5A-830E-44981C14D9DC}" type="pres">
      <dgm:prSet presAssocID="{102F42BE-373A-4CD8-8EB6-6C4665BBCD0E}" presName="node" presStyleLbl="node1" presStyleIdx="0" presStyleCnt="5" custScaleX="148379" custScaleY="131649">
        <dgm:presLayoutVars>
          <dgm:bulletEnabled val="1"/>
        </dgm:presLayoutVars>
      </dgm:prSet>
      <dgm:spPr/>
    </dgm:pt>
    <dgm:pt modelId="{CD7CEDA0-2D68-4A80-A581-EC4F2C736203}" type="pres">
      <dgm:prSet presAssocID="{BFD65981-F88B-46B2-953F-88F697F9C2B7}" presName="parTrans" presStyleLbl="bgSibTrans2D1" presStyleIdx="1" presStyleCnt="5"/>
      <dgm:spPr/>
    </dgm:pt>
    <dgm:pt modelId="{07ECDECC-E193-4437-A506-951CAE71191F}" type="pres">
      <dgm:prSet presAssocID="{C6EDF2DB-E2FB-4B51-85C5-224973DC8C8D}" presName="node" presStyleLbl="node1" presStyleIdx="1" presStyleCnt="5" custScaleX="178050" custScaleY="136236" custRadScaleRad="110280" custRadScaleInc="-10233">
        <dgm:presLayoutVars>
          <dgm:bulletEnabled val="1"/>
        </dgm:presLayoutVars>
      </dgm:prSet>
      <dgm:spPr/>
    </dgm:pt>
    <dgm:pt modelId="{6D0FD93B-9C72-401D-9F8F-CCDBEF1DDBC8}" type="pres">
      <dgm:prSet presAssocID="{6CBA5546-F56F-491D-BF94-162D9A964769}" presName="parTrans" presStyleLbl="bgSibTrans2D1" presStyleIdx="2" presStyleCnt="5" custLinFactNeighborX="-67"/>
      <dgm:spPr/>
    </dgm:pt>
    <dgm:pt modelId="{AD3756BF-94C3-4D2C-8224-0BF40CCC5D4E}" type="pres">
      <dgm:prSet presAssocID="{EFBC2CB6-BAAF-4FEB-977C-D57BB8B43BC6}" presName="node" presStyleLbl="node1" presStyleIdx="2" presStyleCnt="5" custScaleX="136912" custScaleY="107772">
        <dgm:presLayoutVars>
          <dgm:bulletEnabled val="1"/>
        </dgm:presLayoutVars>
      </dgm:prSet>
      <dgm:spPr/>
    </dgm:pt>
    <dgm:pt modelId="{850788DF-B0B5-4296-BF4E-4F29F1C43949}" type="pres">
      <dgm:prSet presAssocID="{0DE02592-E8B0-4FB4-89DA-68C703D14546}" presName="parTrans" presStyleLbl="bgSibTrans2D1" presStyleIdx="3" presStyleCnt="5" custLinFactNeighborX="-1177"/>
      <dgm:spPr/>
    </dgm:pt>
    <dgm:pt modelId="{A57992FF-E30E-42B4-9503-CBB401D5267C}" type="pres">
      <dgm:prSet presAssocID="{910B5C43-2C30-4165-8771-EE90E917218E}" presName="node" presStyleLbl="node1" presStyleIdx="3" presStyleCnt="5" custScaleX="150355" custScaleY="137597" custRadScaleRad="134835" custRadScaleInc="17528">
        <dgm:presLayoutVars>
          <dgm:bulletEnabled val="1"/>
        </dgm:presLayoutVars>
      </dgm:prSet>
      <dgm:spPr/>
    </dgm:pt>
    <dgm:pt modelId="{6D9B7845-95FA-447C-B27B-612612C663AD}" type="pres">
      <dgm:prSet presAssocID="{7F4EC375-236D-487D-A372-C7BBF7862F8D}" presName="parTrans" presStyleLbl="bgSibTrans2D1" presStyleIdx="4" presStyleCnt="5" custLinFactNeighborX="-4825"/>
      <dgm:spPr/>
    </dgm:pt>
    <dgm:pt modelId="{5489EBB2-4D64-48CC-8131-2E8ED09A7265}" type="pres">
      <dgm:prSet presAssocID="{C6D8479C-CD06-4BEA-A58B-20E775AAE4D1}" presName="node" presStyleLbl="node1" presStyleIdx="4" presStyleCnt="5" custScaleX="137166" custScaleY="147579">
        <dgm:presLayoutVars>
          <dgm:bulletEnabled val="1"/>
        </dgm:presLayoutVars>
      </dgm:prSet>
      <dgm:spPr/>
    </dgm:pt>
  </dgm:ptLst>
  <dgm:cxnLst>
    <dgm:cxn modelId="{A3EA5C06-B531-4A11-B60D-4B0EF8A5251B}" type="presOf" srcId="{6CBA5546-F56F-491D-BF94-162D9A964769}" destId="{6D0FD93B-9C72-401D-9F8F-CCDBEF1DDBC8}" srcOrd="0" destOrd="0" presId="urn:microsoft.com/office/officeart/2005/8/layout/radial4"/>
    <dgm:cxn modelId="{EBC91E16-F812-4AC4-8B1D-926C28966005}" type="presOf" srcId="{C6EDF2DB-E2FB-4B51-85C5-224973DC8C8D}" destId="{07ECDECC-E193-4437-A506-951CAE71191F}" srcOrd="0" destOrd="0" presId="urn:microsoft.com/office/officeart/2005/8/layout/radial4"/>
    <dgm:cxn modelId="{DAA1FB19-79DC-42A8-8AB9-2D7810D99EF9}" type="presOf" srcId="{910B5C43-2C30-4165-8771-EE90E917218E}" destId="{A57992FF-E30E-42B4-9503-CBB401D5267C}" srcOrd="0" destOrd="0" presId="urn:microsoft.com/office/officeart/2005/8/layout/radial4"/>
    <dgm:cxn modelId="{02980F1D-47F2-429B-83CA-504F82276620}" type="presOf" srcId="{102F42BE-373A-4CD8-8EB6-6C4665BBCD0E}" destId="{FD5D08B1-818F-4D5A-830E-44981C14D9DC}" srcOrd="0" destOrd="0" presId="urn:microsoft.com/office/officeart/2005/8/layout/radial4"/>
    <dgm:cxn modelId="{1156C426-EFB0-4748-9736-3CFE258D92D4}" type="presOf" srcId="{C6D8479C-CD06-4BEA-A58B-20E775AAE4D1}" destId="{5489EBB2-4D64-48CC-8131-2E8ED09A7265}" srcOrd="0" destOrd="0" presId="urn:microsoft.com/office/officeart/2005/8/layout/radial4"/>
    <dgm:cxn modelId="{6972CE30-6701-4B12-8C79-09FEEF883892}" type="presOf" srcId="{EFBC2CB6-BAAF-4FEB-977C-D57BB8B43BC6}" destId="{AD3756BF-94C3-4D2C-8224-0BF40CCC5D4E}" srcOrd="0" destOrd="0" presId="urn:microsoft.com/office/officeart/2005/8/layout/radial4"/>
    <dgm:cxn modelId="{5873BC60-ED91-4860-80C4-2772D8367926}" srcId="{6B1E944C-6178-4F2E-8A01-3204BF06D3BC}" destId="{102F42BE-373A-4CD8-8EB6-6C4665BBCD0E}" srcOrd="0" destOrd="0" parTransId="{4C1FD849-74AF-4A10-8A9D-14C61CBB3C26}" sibTransId="{3BD5188D-FA97-4BC7-A756-21E54F434366}"/>
    <dgm:cxn modelId="{B54B8569-BF05-4069-926B-4B1CBF8D7F47}" type="presOf" srcId="{7F4EC375-236D-487D-A372-C7BBF7862F8D}" destId="{6D9B7845-95FA-447C-B27B-612612C663AD}" srcOrd="0" destOrd="0" presId="urn:microsoft.com/office/officeart/2005/8/layout/radial4"/>
    <dgm:cxn modelId="{CEEF3B58-9FD4-483A-9923-06F41082EE65}" type="presOf" srcId="{0DE02592-E8B0-4FB4-89DA-68C703D14546}" destId="{850788DF-B0B5-4296-BF4E-4F29F1C43949}" srcOrd="0" destOrd="0" presId="urn:microsoft.com/office/officeart/2005/8/layout/radial4"/>
    <dgm:cxn modelId="{7B9FDC78-FB73-46A6-8508-03DB16549E32}" type="presOf" srcId="{FAE4E2A1-4FA5-418E-83A3-C5C902FD643F}" destId="{264C4494-7395-4901-8976-65EAB59273A4}" srcOrd="0" destOrd="0" presId="urn:microsoft.com/office/officeart/2005/8/layout/radial4"/>
    <dgm:cxn modelId="{99216E94-DFB8-493A-A2A6-51A9D43C802B}" srcId="{6B1E944C-6178-4F2E-8A01-3204BF06D3BC}" destId="{C6EDF2DB-E2FB-4B51-85C5-224973DC8C8D}" srcOrd="1" destOrd="0" parTransId="{BFD65981-F88B-46B2-953F-88F697F9C2B7}" sibTransId="{36B3BCB5-B408-4338-BE9F-56AD1CE87DD4}"/>
    <dgm:cxn modelId="{2FFDB695-CEFB-47B1-8AF0-D3B08A33300C}" type="presOf" srcId="{BFD65981-F88B-46B2-953F-88F697F9C2B7}" destId="{CD7CEDA0-2D68-4A80-A581-EC4F2C736203}" srcOrd="0" destOrd="0" presId="urn:microsoft.com/office/officeart/2005/8/layout/radial4"/>
    <dgm:cxn modelId="{5ED330A2-F9CC-42FC-8D1B-68BBA5F5DB05}" srcId="{6B1E944C-6178-4F2E-8A01-3204BF06D3BC}" destId="{910B5C43-2C30-4165-8771-EE90E917218E}" srcOrd="3" destOrd="0" parTransId="{0DE02592-E8B0-4FB4-89DA-68C703D14546}" sibTransId="{408F40F4-AF45-4DAC-B1F6-E6376F4605BE}"/>
    <dgm:cxn modelId="{D0BBF6AE-9189-46C1-A2B3-45CB623C217B}" srcId="{FAE4E2A1-4FA5-418E-83A3-C5C902FD643F}" destId="{6B1E944C-6178-4F2E-8A01-3204BF06D3BC}" srcOrd="0" destOrd="0" parTransId="{F56115A1-46D4-43BB-9CD4-22539A2073F8}" sibTransId="{BEB63A79-B4DF-4282-972C-29A7F4C3B05B}"/>
    <dgm:cxn modelId="{27716BD5-60E0-4611-A434-659A5D981378}" srcId="{6B1E944C-6178-4F2E-8A01-3204BF06D3BC}" destId="{C6D8479C-CD06-4BEA-A58B-20E775AAE4D1}" srcOrd="4" destOrd="0" parTransId="{7F4EC375-236D-487D-A372-C7BBF7862F8D}" sibTransId="{54998C2C-E362-4B8A-8F64-DB04D0025410}"/>
    <dgm:cxn modelId="{0057F9DF-110D-437B-A077-660B2EE855CA}" type="presOf" srcId="{6B1E944C-6178-4F2E-8A01-3204BF06D3BC}" destId="{DC042085-3F4C-43F8-B33A-D7B9E234764C}" srcOrd="0" destOrd="0" presId="urn:microsoft.com/office/officeart/2005/8/layout/radial4"/>
    <dgm:cxn modelId="{BF402BFE-141F-44DF-B28F-87BBDB86241D}" type="presOf" srcId="{4C1FD849-74AF-4A10-8A9D-14C61CBB3C26}" destId="{EDB7F8D6-710F-42BA-93F6-A7DB076A8A35}" srcOrd="0" destOrd="0" presId="urn:microsoft.com/office/officeart/2005/8/layout/radial4"/>
    <dgm:cxn modelId="{BD1D62FE-C5E5-4B41-9297-78F49223753F}" srcId="{6B1E944C-6178-4F2E-8A01-3204BF06D3BC}" destId="{EFBC2CB6-BAAF-4FEB-977C-D57BB8B43BC6}" srcOrd="2" destOrd="0" parTransId="{6CBA5546-F56F-491D-BF94-162D9A964769}" sibTransId="{71FED53E-B775-4124-9532-ABA70762910A}"/>
    <dgm:cxn modelId="{5DE59E30-3B67-46B5-B9D3-7AFA16613500}" type="presParOf" srcId="{264C4494-7395-4901-8976-65EAB59273A4}" destId="{DC042085-3F4C-43F8-B33A-D7B9E234764C}" srcOrd="0" destOrd="0" presId="urn:microsoft.com/office/officeart/2005/8/layout/radial4"/>
    <dgm:cxn modelId="{DCAFFA00-22A7-4881-972F-C82EA05EC2DA}" type="presParOf" srcId="{264C4494-7395-4901-8976-65EAB59273A4}" destId="{EDB7F8D6-710F-42BA-93F6-A7DB076A8A35}" srcOrd="1" destOrd="0" presId="urn:microsoft.com/office/officeart/2005/8/layout/radial4"/>
    <dgm:cxn modelId="{323ED085-DE32-4621-814B-8E3D318E6555}" type="presParOf" srcId="{264C4494-7395-4901-8976-65EAB59273A4}" destId="{FD5D08B1-818F-4D5A-830E-44981C14D9DC}" srcOrd="2" destOrd="0" presId="urn:microsoft.com/office/officeart/2005/8/layout/radial4"/>
    <dgm:cxn modelId="{897BAB65-F632-49D1-8B09-593D8768E133}" type="presParOf" srcId="{264C4494-7395-4901-8976-65EAB59273A4}" destId="{CD7CEDA0-2D68-4A80-A581-EC4F2C736203}" srcOrd="3" destOrd="0" presId="urn:microsoft.com/office/officeart/2005/8/layout/radial4"/>
    <dgm:cxn modelId="{201F32B9-5CDF-4357-A697-D4772FA42AD4}" type="presParOf" srcId="{264C4494-7395-4901-8976-65EAB59273A4}" destId="{07ECDECC-E193-4437-A506-951CAE71191F}" srcOrd="4" destOrd="0" presId="urn:microsoft.com/office/officeart/2005/8/layout/radial4"/>
    <dgm:cxn modelId="{39AC7E80-F511-4332-A917-1305732C39C2}" type="presParOf" srcId="{264C4494-7395-4901-8976-65EAB59273A4}" destId="{6D0FD93B-9C72-401D-9F8F-CCDBEF1DDBC8}" srcOrd="5" destOrd="0" presId="urn:microsoft.com/office/officeart/2005/8/layout/radial4"/>
    <dgm:cxn modelId="{2A08F5FE-E59A-4AEA-A2CD-346D9E0D35BD}" type="presParOf" srcId="{264C4494-7395-4901-8976-65EAB59273A4}" destId="{AD3756BF-94C3-4D2C-8224-0BF40CCC5D4E}" srcOrd="6" destOrd="0" presId="urn:microsoft.com/office/officeart/2005/8/layout/radial4"/>
    <dgm:cxn modelId="{DCAA9A69-264F-48A6-84BD-F4B598986A5B}" type="presParOf" srcId="{264C4494-7395-4901-8976-65EAB59273A4}" destId="{850788DF-B0B5-4296-BF4E-4F29F1C43949}" srcOrd="7" destOrd="0" presId="urn:microsoft.com/office/officeart/2005/8/layout/radial4"/>
    <dgm:cxn modelId="{4B0F7324-B07B-47B5-9239-F4E256E5E6C5}" type="presParOf" srcId="{264C4494-7395-4901-8976-65EAB59273A4}" destId="{A57992FF-E30E-42B4-9503-CBB401D5267C}" srcOrd="8" destOrd="0" presId="urn:microsoft.com/office/officeart/2005/8/layout/radial4"/>
    <dgm:cxn modelId="{DEA4A783-5184-44D8-9B65-2B75B66748F6}" type="presParOf" srcId="{264C4494-7395-4901-8976-65EAB59273A4}" destId="{6D9B7845-95FA-447C-B27B-612612C663AD}" srcOrd="9" destOrd="0" presId="urn:microsoft.com/office/officeart/2005/8/layout/radial4"/>
    <dgm:cxn modelId="{8E88C463-F223-451E-8087-C267FDDD3894}" type="presParOf" srcId="{264C4494-7395-4901-8976-65EAB59273A4}" destId="{5489EBB2-4D64-48CC-8131-2E8ED09A7265}"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E4E2A1-4FA5-418E-83A3-C5C902FD643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6B1E944C-6178-4F2E-8A01-3204BF06D3BC}">
      <dgm:prSet phldrT="[Text]"/>
      <dgm:spPr>
        <a:solidFill>
          <a:srgbClr val="3E6E5A"/>
        </a:solidFill>
      </dgm:spPr>
      <dgm:t>
        <a:bodyPr/>
        <a:lstStyle/>
        <a:p>
          <a:r>
            <a:rPr lang="nl-BE" dirty="0">
              <a:latin typeface="Arial" panose="020B0604020202020204" pitchFamily="34" charset="0"/>
              <a:cs typeface="Arial" panose="020B0604020202020204" pitchFamily="34" charset="0"/>
            </a:rPr>
            <a:t>SAM </a:t>
          </a:r>
          <a:endParaRPr lang="en-US" dirty="0">
            <a:latin typeface="Arial" panose="020B0604020202020204" pitchFamily="34" charset="0"/>
            <a:cs typeface="Arial" panose="020B0604020202020204" pitchFamily="34" charset="0"/>
          </a:endParaRPr>
        </a:p>
      </dgm:t>
    </dgm:pt>
    <dgm:pt modelId="{F56115A1-46D4-43BB-9CD4-22539A2073F8}" type="parTrans" cxnId="{D0BBF6AE-9189-46C1-A2B3-45CB623C217B}">
      <dgm:prSet/>
      <dgm:spPr/>
      <dgm:t>
        <a:bodyPr/>
        <a:lstStyle/>
        <a:p>
          <a:endParaRPr lang="en-US"/>
        </a:p>
      </dgm:t>
    </dgm:pt>
    <dgm:pt modelId="{BEB63A79-B4DF-4282-972C-29A7F4C3B05B}" type="sibTrans" cxnId="{D0BBF6AE-9189-46C1-A2B3-45CB623C217B}">
      <dgm:prSet/>
      <dgm:spPr/>
      <dgm:t>
        <a:bodyPr/>
        <a:lstStyle/>
        <a:p>
          <a:endParaRPr lang="en-US"/>
        </a:p>
      </dgm:t>
    </dgm:pt>
    <dgm:pt modelId="{102F42BE-373A-4CD8-8EB6-6C4665BBCD0E}">
      <dgm:prSet phldrT="[Text]" custT="1"/>
      <dgm:spPr>
        <a:solidFill>
          <a:srgbClr val="3E6E5A"/>
        </a:solidFill>
      </dgm:spPr>
      <dgm:t>
        <a:bodyPr/>
        <a:lstStyle/>
        <a:p>
          <a:r>
            <a:rPr lang="nl-NL" sz="2000" dirty="0">
              <a:latin typeface="Arial" panose="020B0604020202020204" pitchFamily="34" charset="0"/>
              <a:cs typeface="Arial" panose="020B0604020202020204" pitchFamily="34" charset="0"/>
            </a:rPr>
            <a:t>Vergoedings-</a:t>
          </a:r>
        </a:p>
        <a:p>
          <a:r>
            <a:rPr lang="nl-NL" sz="2000" dirty="0">
              <a:latin typeface="Arial" panose="020B0604020202020204" pitchFamily="34" charset="0"/>
              <a:cs typeface="Arial" panose="020B0604020202020204" pitchFamily="34" charset="0"/>
            </a:rPr>
            <a:t>voorwaarden</a:t>
          </a:r>
        </a:p>
        <a:p>
          <a:endParaRPr lang="en-US" sz="2000" dirty="0">
            <a:latin typeface="Arial" panose="020B0604020202020204" pitchFamily="34" charset="0"/>
            <a:cs typeface="Arial" panose="020B0604020202020204" pitchFamily="34" charset="0"/>
          </a:endParaRPr>
        </a:p>
      </dgm:t>
    </dgm:pt>
    <dgm:pt modelId="{4C1FD849-74AF-4A10-8A9D-14C61CBB3C26}" type="parTrans" cxnId="{5873BC60-ED91-4860-80C4-2772D8367926}">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3BD5188D-FA97-4BC7-A756-21E54F434366}" type="sibTrans" cxnId="{5873BC60-ED91-4860-80C4-2772D8367926}">
      <dgm:prSet/>
      <dgm:spPr/>
      <dgm:t>
        <a:bodyPr/>
        <a:lstStyle/>
        <a:p>
          <a:endParaRPr lang="en-US"/>
        </a:p>
      </dgm:t>
    </dgm:pt>
    <dgm:pt modelId="{C6EDF2DB-E2FB-4B51-85C5-224973DC8C8D}">
      <dgm:prSet phldrT="[Text]" custT="1"/>
      <dgm:spPr>
        <a:solidFill>
          <a:srgbClr val="3E6E5A"/>
        </a:solidFill>
      </dgm:spPr>
      <dgm:t>
        <a:bodyPr/>
        <a:lstStyle/>
        <a:p>
          <a:r>
            <a:rPr lang="nl-BE" sz="2000" dirty="0">
              <a:latin typeface="Arial" panose="020B0604020202020204" pitchFamily="34" charset="0"/>
              <a:cs typeface="Arial" panose="020B0604020202020204" pitchFamily="34" charset="0"/>
            </a:rPr>
            <a:t>Prijzen</a:t>
          </a:r>
          <a:endParaRPr lang="en-US" sz="2000" dirty="0">
            <a:latin typeface="Arial" panose="020B0604020202020204" pitchFamily="34" charset="0"/>
            <a:cs typeface="Arial" panose="020B0604020202020204" pitchFamily="34" charset="0"/>
          </a:endParaRPr>
        </a:p>
      </dgm:t>
    </dgm:pt>
    <dgm:pt modelId="{BFD65981-F88B-46B2-953F-88F697F9C2B7}" type="parTrans" cxnId="{99216E94-DFB8-493A-A2A6-51A9D43C802B}">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36B3BCB5-B408-4338-BE9F-56AD1CE87DD4}" type="sibTrans" cxnId="{99216E94-DFB8-493A-A2A6-51A9D43C802B}">
      <dgm:prSet/>
      <dgm:spPr/>
      <dgm:t>
        <a:bodyPr/>
        <a:lstStyle/>
        <a:p>
          <a:endParaRPr lang="en-US"/>
        </a:p>
      </dgm:t>
    </dgm:pt>
    <dgm:pt modelId="{EFBC2CB6-BAAF-4FEB-977C-D57BB8B43BC6}">
      <dgm:prSet phldrT="[Text]" custT="1"/>
      <dgm:spPr>
        <a:solidFill>
          <a:srgbClr val="3E6E5A"/>
        </a:solidFill>
      </dgm:spPr>
      <dgm:t>
        <a:bodyPr/>
        <a:lstStyle/>
        <a:p>
          <a:r>
            <a:rPr lang="nl-NL" sz="2000" dirty="0">
              <a:latin typeface="Arial" panose="020B0604020202020204" pitchFamily="34" charset="0"/>
              <a:cs typeface="Arial" panose="020B0604020202020204" pitchFamily="34" charset="0"/>
            </a:rPr>
            <a:t>Grondstoffen/formules voor magistrale bereidingen – andere producten/niet-geneesmiddelen</a:t>
          </a:r>
          <a:endParaRPr lang="en-US" sz="2000" dirty="0">
            <a:latin typeface="Arial" panose="020B0604020202020204" pitchFamily="34" charset="0"/>
            <a:cs typeface="Arial" panose="020B0604020202020204" pitchFamily="34" charset="0"/>
          </a:endParaRPr>
        </a:p>
      </dgm:t>
    </dgm:pt>
    <dgm:pt modelId="{6CBA5546-F56F-491D-BF94-162D9A964769}" type="parTrans" cxnId="{BD1D62FE-C5E5-4B41-9297-78F49223753F}">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71FED53E-B775-4124-9532-ABA70762910A}" type="sibTrans" cxnId="{BD1D62FE-C5E5-4B41-9297-78F49223753F}">
      <dgm:prSet/>
      <dgm:spPr/>
      <dgm:t>
        <a:bodyPr/>
        <a:lstStyle/>
        <a:p>
          <a:endParaRPr lang="en-US"/>
        </a:p>
      </dgm:t>
    </dgm:pt>
    <dgm:pt modelId="{910B5C43-2C30-4165-8771-EE90E917218E}">
      <dgm:prSet phldrT="[Text]" custT="1"/>
      <dgm:spPr>
        <a:solidFill>
          <a:srgbClr val="3E6E5A"/>
        </a:solidFill>
      </dgm:spPr>
      <dgm:t>
        <a:bodyPr/>
        <a:lstStyle/>
        <a:p>
          <a:r>
            <a:rPr lang="en-US" sz="2000" dirty="0" err="1">
              <a:latin typeface="Arial" panose="020B0604020202020204" pitchFamily="34" charset="0"/>
              <a:cs typeface="Arial" panose="020B0604020202020204" pitchFamily="34" charset="0"/>
            </a:rPr>
            <a:t>Vergunningsgegevens</a:t>
          </a:r>
          <a:endParaRPr lang="en-US" sz="2000" dirty="0">
            <a:latin typeface="Arial" panose="020B0604020202020204" pitchFamily="34" charset="0"/>
            <a:cs typeface="Arial" panose="020B0604020202020204" pitchFamily="34" charset="0"/>
          </a:endParaRPr>
        </a:p>
      </dgm:t>
    </dgm:pt>
    <dgm:pt modelId="{0DE02592-E8B0-4FB4-89DA-68C703D14546}" type="parTrans" cxnId="{5ED330A2-F9CC-42FC-8D1B-68BBA5F5DB05}">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408F40F4-AF45-4DAC-B1F6-E6376F4605BE}" type="sibTrans" cxnId="{5ED330A2-F9CC-42FC-8D1B-68BBA5F5DB05}">
      <dgm:prSet/>
      <dgm:spPr/>
      <dgm:t>
        <a:bodyPr/>
        <a:lstStyle/>
        <a:p>
          <a:endParaRPr lang="en-US"/>
        </a:p>
      </dgm:t>
    </dgm:pt>
    <dgm:pt modelId="{7F2C0642-AE46-4150-B8BA-7B1D6DA5A267}">
      <dgm:prSet/>
      <dgm:spPr>
        <a:solidFill>
          <a:srgbClr val="3E6E5A"/>
        </a:solidFill>
      </dgm:spPr>
      <dgm:t>
        <a:bodyPr/>
        <a:lstStyle/>
        <a:p>
          <a:r>
            <a:rPr lang="nl-NL" dirty="0">
              <a:latin typeface="Arial" panose="020B0604020202020204" pitchFamily="34" charset="0"/>
              <a:cs typeface="Arial" panose="020B0604020202020204" pitchFamily="34" charset="0"/>
            </a:rPr>
            <a:t>Farmacotherapeutische groepen en andere gegevens</a:t>
          </a:r>
          <a:endParaRPr lang="fr-BE" dirty="0">
            <a:latin typeface="Arial" panose="020B0604020202020204" pitchFamily="34" charset="0"/>
            <a:cs typeface="Arial" panose="020B0604020202020204" pitchFamily="34" charset="0"/>
          </a:endParaRPr>
        </a:p>
      </dgm:t>
    </dgm:pt>
    <dgm:pt modelId="{935E0C92-AB01-4286-BAE0-47871F60DD2E}" type="parTrans" cxnId="{EC6EB384-DE27-4D61-B08B-B58EB5F34C86}">
      <dgm:prSet/>
      <dgm:spPr>
        <a:solidFill>
          <a:srgbClr val="C6D4CE"/>
        </a:solidFill>
      </dgm:spPr>
      <dgm:t>
        <a:bodyPr/>
        <a:lstStyle/>
        <a:p>
          <a:endParaRPr lang="en-US">
            <a:latin typeface="Arial" panose="020B0604020202020204" pitchFamily="34" charset="0"/>
            <a:cs typeface="Arial" panose="020B0604020202020204" pitchFamily="34" charset="0"/>
          </a:endParaRPr>
        </a:p>
      </dgm:t>
    </dgm:pt>
    <dgm:pt modelId="{30BD4E86-A890-4059-94E6-1D08210AB2BA}" type="sibTrans" cxnId="{EC6EB384-DE27-4D61-B08B-B58EB5F34C86}">
      <dgm:prSet/>
      <dgm:spPr/>
      <dgm:t>
        <a:bodyPr/>
        <a:lstStyle/>
        <a:p>
          <a:endParaRPr lang="en-US"/>
        </a:p>
      </dgm:t>
    </dgm:pt>
    <dgm:pt modelId="{264C4494-7395-4901-8976-65EAB59273A4}" type="pres">
      <dgm:prSet presAssocID="{FAE4E2A1-4FA5-418E-83A3-C5C902FD643F}" presName="cycle" presStyleCnt="0">
        <dgm:presLayoutVars>
          <dgm:chMax val="1"/>
          <dgm:dir/>
          <dgm:animLvl val="ctr"/>
          <dgm:resizeHandles val="exact"/>
        </dgm:presLayoutVars>
      </dgm:prSet>
      <dgm:spPr/>
    </dgm:pt>
    <dgm:pt modelId="{DC042085-3F4C-43F8-B33A-D7B9E234764C}" type="pres">
      <dgm:prSet presAssocID="{6B1E944C-6178-4F2E-8A01-3204BF06D3BC}" presName="centerShape" presStyleLbl="node0" presStyleIdx="0" presStyleCnt="1"/>
      <dgm:spPr/>
    </dgm:pt>
    <dgm:pt modelId="{EDB7F8D6-710F-42BA-93F6-A7DB076A8A35}" type="pres">
      <dgm:prSet presAssocID="{4C1FD849-74AF-4A10-8A9D-14C61CBB3C26}" presName="parTrans" presStyleLbl="bgSibTrans2D1" presStyleIdx="0" presStyleCnt="5"/>
      <dgm:spPr/>
    </dgm:pt>
    <dgm:pt modelId="{FD5D08B1-818F-4D5A-830E-44981C14D9DC}" type="pres">
      <dgm:prSet presAssocID="{102F42BE-373A-4CD8-8EB6-6C4665BBCD0E}" presName="node" presStyleLbl="node1" presStyleIdx="0" presStyleCnt="5" custScaleX="146351" custScaleY="105309" custRadScaleRad="113271" custRadScaleInc="1859">
        <dgm:presLayoutVars>
          <dgm:bulletEnabled val="1"/>
        </dgm:presLayoutVars>
      </dgm:prSet>
      <dgm:spPr/>
    </dgm:pt>
    <dgm:pt modelId="{CD7CEDA0-2D68-4A80-A581-EC4F2C736203}" type="pres">
      <dgm:prSet presAssocID="{BFD65981-F88B-46B2-953F-88F697F9C2B7}" presName="parTrans" presStyleLbl="bgSibTrans2D1" presStyleIdx="1" presStyleCnt="5"/>
      <dgm:spPr/>
    </dgm:pt>
    <dgm:pt modelId="{07ECDECC-E193-4437-A506-951CAE71191F}" type="pres">
      <dgm:prSet presAssocID="{C6EDF2DB-E2FB-4B51-85C5-224973DC8C8D}" presName="node" presStyleLbl="node1" presStyleIdx="1" presStyleCnt="5" custScaleX="148029" custScaleY="106444" custRadScaleRad="105078" custRadScaleInc="-37227">
        <dgm:presLayoutVars>
          <dgm:bulletEnabled val="1"/>
        </dgm:presLayoutVars>
      </dgm:prSet>
      <dgm:spPr/>
    </dgm:pt>
    <dgm:pt modelId="{6D0FD93B-9C72-401D-9F8F-CCDBEF1DDBC8}" type="pres">
      <dgm:prSet presAssocID="{6CBA5546-F56F-491D-BF94-162D9A964769}" presName="parTrans" presStyleLbl="bgSibTrans2D1" presStyleIdx="2" presStyleCnt="5" custLinFactNeighborX="-67"/>
      <dgm:spPr/>
    </dgm:pt>
    <dgm:pt modelId="{AD3756BF-94C3-4D2C-8224-0BF40CCC5D4E}" type="pres">
      <dgm:prSet presAssocID="{EFBC2CB6-BAAF-4FEB-977C-D57BB8B43BC6}" presName="node" presStyleLbl="node1" presStyleIdx="2" presStyleCnt="5" custScaleX="184389" custScaleY="136002">
        <dgm:presLayoutVars>
          <dgm:bulletEnabled val="1"/>
        </dgm:presLayoutVars>
      </dgm:prSet>
      <dgm:spPr/>
    </dgm:pt>
    <dgm:pt modelId="{850788DF-B0B5-4296-BF4E-4F29F1C43949}" type="pres">
      <dgm:prSet presAssocID="{0DE02592-E8B0-4FB4-89DA-68C703D14546}" presName="parTrans" presStyleLbl="bgSibTrans2D1" presStyleIdx="3" presStyleCnt="5" custLinFactNeighborX="-1177"/>
      <dgm:spPr/>
    </dgm:pt>
    <dgm:pt modelId="{A57992FF-E30E-42B4-9503-CBB401D5267C}" type="pres">
      <dgm:prSet presAssocID="{910B5C43-2C30-4165-8771-EE90E917218E}" presName="node" presStyleLbl="node1" presStyleIdx="3" presStyleCnt="5" custScaleX="152522" custScaleY="92176" custRadScaleRad="100991" custRadScaleInc="21628">
        <dgm:presLayoutVars>
          <dgm:bulletEnabled val="1"/>
        </dgm:presLayoutVars>
      </dgm:prSet>
      <dgm:spPr/>
    </dgm:pt>
    <dgm:pt modelId="{F28E4DE6-33DB-4BFA-B324-4DD8EFC16E14}" type="pres">
      <dgm:prSet presAssocID="{935E0C92-AB01-4286-BAE0-47871F60DD2E}" presName="parTrans" presStyleLbl="bgSibTrans2D1" presStyleIdx="4" presStyleCnt="5"/>
      <dgm:spPr/>
    </dgm:pt>
    <dgm:pt modelId="{FC015553-EA68-4CEA-8101-1D63D8926B48}" type="pres">
      <dgm:prSet presAssocID="{7F2C0642-AE46-4150-B8BA-7B1D6DA5A267}" presName="node" presStyleLbl="node1" presStyleIdx="4" presStyleCnt="5" custScaleX="115309" custScaleY="105260" custRadScaleRad="100029" custRadScaleInc="3856">
        <dgm:presLayoutVars>
          <dgm:bulletEnabled val="1"/>
        </dgm:presLayoutVars>
      </dgm:prSet>
      <dgm:spPr/>
    </dgm:pt>
  </dgm:ptLst>
  <dgm:cxnLst>
    <dgm:cxn modelId="{A3EA5C06-B531-4A11-B60D-4B0EF8A5251B}" type="presOf" srcId="{6CBA5546-F56F-491D-BF94-162D9A964769}" destId="{6D0FD93B-9C72-401D-9F8F-CCDBEF1DDBC8}" srcOrd="0" destOrd="0" presId="urn:microsoft.com/office/officeart/2005/8/layout/radial4"/>
    <dgm:cxn modelId="{EBC91E16-F812-4AC4-8B1D-926C28966005}" type="presOf" srcId="{C6EDF2DB-E2FB-4B51-85C5-224973DC8C8D}" destId="{07ECDECC-E193-4437-A506-951CAE71191F}" srcOrd="0" destOrd="0" presId="urn:microsoft.com/office/officeart/2005/8/layout/radial4"/>
    <dgm:cxn modelId="{DAA1FB19-79DC-42A8-8AB9-2D7810D99EF9}" type="presOf" srcId="{910B5C43-2C30-4165-8771-EE90E917218E}" destId="{A57992FF-E30E-42B4-9503-CBB401D5267C}" srcOrd="0" destOrd="0" presId="urn:microsoft.com/office/officeart/2005/8/layout/radial4"/>
    <dgm:cxn modelId="{02980F1D-47F2-429B-83CA-504F82276620}" type="presOf" srcId="{102F42BE-373A-4CD8-8EB6-6C4665BBCD0E}" destId="{FD5D08B1-818F-4D5A-830E-44981C14D9DC}" srcOrd="0" destOrd="0" presId="urn:microsoft.com/office/officeart/2005/8/layout/radial4"/>
    <dgm:cxn modelId="{6972CE30-6701-4B12-8C79-09FEEF883892}" type="presOf" srcId="{EFBC2CB6-BAAF-4FEB-977C-D57BB8B43BC6}" destId="{AD3756BF-94C3-4D2C-8224-0BF40CCC5D4E}" srcOrd="0" destOrd="0" presId="urn:microsoft.com/office/officeart/2005/8/layout/radial4"/>
    <dgm:cxn modelId="{20809760-F054-43F9-9D8B-823AD02F61C1}" type="presOf" srcId="{7F2C0642-AE46-4150-B8BA-7B1D6DA5A267}" destId="{FC015553-EA68-4CEA-8101-1D63D8926B48}" srcOrd="0" destOrd="0" presId="urn:microsoft.com/office/officeart/2005/8/layout/radial4"/>
    <dgm:cxn modelId="{5873BC60-ED91-4860-80C4-2772D8367926}" srcId="{6B1E944C-6178-4F2E-8A01-3204BF06D3BC}" destId="{102F42BE-373A-4CD8-8EB6-6C4665BBCD0E}" srcOrd="0" destOrd="0" parTransId="{4C1FD849-74AF-4A10-8A9D-14C61CBB3C26}" sibTransId="{3BD5188D-FA97-4BC7-A756-21E54F434366}"/>
    <dgm:cxn modelId="{CEEF3B58-9FD4-483A-9923-06F41082EE65}" type="presOf" srcId="{0DE02592-E8B0-4FB4-89DA-68C703D14546}" destId="{850788DF-B0B5-4296-BF4E-4F29F1C43949}" srcOrd="0" destOrd="0" presId="urn:microsoft.com/office/officeart/2005/8/layout/radial4"/>
    <dgm:cxn modelId="{7B9FDC78-FB73-46A6-8508-03DB16549E32}" type="presOf" srcId="{FAE4E2A1-4FA5-418E-83A3-C5C902FD643F}" destId="{264C4494-7395-4901-8976-65EAB59273A4}" srcOrd="0" destOrd="0" presId="urn:microsoft.com/office/officeart/2005/8/layout/radial4"/>
    <dgm:cxn modelId="{AA26F959-6463-4FEC-A9BE-CA69B0722FDA}" type="presOf" srcId="{935E0C92-AB01-4286-BAE0-47871F60DD2E}" destId="{F28E4DE6-33DB-4BFA-B324-4DD8EFC16E14}" srcOrd="0" destOrd="0" presId="urn:microsoft.com/office/officeart/2005/8/layout/radial4"/>
    <dgm:cxn modelId="{EC6EB384-DE27-4D61-B08B-B58EB5F34C86}" srcId="{6B1E944C-6178-4F2E-8A01-3204BF06D3BC}" destId="{7F2C0642-AE46-4150-B8BA-7B1D6DA5A267}" srcOrd="4" destOrd="0" parTransId="{935E0C92-AB01-4286-BAE0-47871F60DD2E}" sibTransId="{30BD4E86-A890-4059-94E6-1D08210AB2BA}"/>
    <dgm:cxn modelId="{99216E94-DFB8-493A-A2A6-51A9D43C802B}" srcId="{6B1E944C-6178-4F2E-8A01-3204BF06D3BC}" destId="{C6EDF2DB-E2FB-4B51-85C5-224973DC8C8D}" srcOrd="1" destOrd="0" parTransId="{BFD65981-F88B-46B2-953F-88F697F9C2B7}" sibTransId="{36B3BCB5-B408-4338-BE9F-56AD1CE87DD4}"/>
    <dgm:cxn modelId="{2FFDB695-CEFB-47B1-8AF0-D3B08A33300C}" type="presOf" srcId="{BFD65981-F88B-46B2-953F-88F697F9C2B7}" destId="{CD7CEDA0-2D68-4A80-A581-EC4F2C736203}" srcOrd="0" destOrd="0" presId="urn:microsoft.com/office/officeart/2005/8/layout/radial4"/>
    <dgm:cxn modelId="{5ED330A2-F9CC-42FC-8D1B-68BBA5F5DB05}" srcId="{6B1E944C-6178-4F2E-8A01-3204BF06D3BC}" destId="{910B5C43-2C30-4165-8771-EE90E917218E}" srcOrd="3" destOrd="0" parTransId="{0DE02592-E8B0-4FB4-89DA-68C703D14546}" sibTransId="{408F40F4-AF45-4DAC-B1F6-E6376F4605BE}"/>
    <dgm:cxn modelId="{D0BBF6AE-9189-46C1-A2B3-45CB623C217B}" srcId="{FAE4E2A1-4FA5-418E-83A3-C5C902FD643F}" destId="{6B1E944C-6178-4F2E-8A01-3204BF06D3BC}" srcOrd="0" destOrd="0" parTransId="{F56115A1-46D4-43BB-9CD4-22539A2073F8}" sibTransId="{BEB63A79-B4DF-4282-972C-29A7F4C3B05B}"/>
    <dgm:cxn modelId="{0057F9DF-110D-437B-A077-660B2EE855CA}" type="presOf" srcId="{6B1E944C-6178-4F2E-8A01-3204BF06D3BC}" destId="{DC042085-3F4C-43F8-B33A-D7B9E234764C}" srcOrd="0" destOrd="0" presId="urn:microsoft.com/office/officeart/2005/8/layout/radial4"/>
    <dgm:cxn modelId="{BF402BFE-141F-44DF-B28F-87BBDB86241D}" type="presOf" srcId="{4C1FD849-74AF-4A10-8A9D-14C61CBB3C26}" destId="{EDB7F8D6-710F-42BA-93F6-A7DB076A8A35}" srcOrd="0" destOrd="0" presId="urn:microsoft.com/office/officeart/2005/8/layout/radial4"/>
    <dgm:cxn modelId="{BD1D62FE-C5E5-4B41-9297-78F49223753F}" srcId="{6B1E944C-6178-4F2E-8A01-3204BF06D3BC}" destId="{EFBC2CB6-BAAF-4FEB-977C-D57BB8B43BC6}" srcOrd="2" destOrd="0" parTransId="{6CBA5546-F56F-491D-BF94-162D9A964769}" sibTransId="{71FED53E-B775-4124-9532-ABA70762910A}"/>
    <dgm:cxn modelId="{5DE59E30-3B67-46B5-B9D3-7AFA16613500}" type="presParOf" srcId="{264C4494-7395-4901-8976-65EAB59273A4}" destId="{DC042085-3F4C-43F8-B33A-D7B9E234764C}" srcOrd="0" destOrd="0" presId="urn:microsoft.com/office/officeart/2005/8/layout/radial4"/>
    <dgm:cxn modelId="{DCAFFA00-22A7-4881-972F-C82EA05EC2DA}" type="presParOf" srcId="{264C4494-7395-4901-8976-65EAB59273A4}" destId="{EDB7F8D6-710F-42BA-93F6-A7DB076A8A35}" srcOrd="1" destOrd="0" presId="urn:microsoft.com/office/officeart/2005/8/layout/radial4"/>
    <dgm:cxn modelId="{323ED085-DE32-4621-814B-8E3D318E6555}" type="presParOf" srcId="{264C4494-7395-4901-8976-65EAB59273A4}" destId="{FD5D08B1-818F-4D5A-830E-44981C14D9DC}" srcOrd="2" destOrd="0" presId="urn:microsoft.com/office/officeart/2005/8/layout/radial4"/>
    <dgm:cxn modelId="{897BAB65-F632-49D1-8B09-593D8768E133}" type="presParOf" srcId="{264C4494-7395-4901-8976-65EAB59273A4}" destId="{CD7CEDA0-2D68-4A80-A581-EC4F2C736203}" srcOrd="3" destOrd="0" presId="urn:microsoft.com/office/officeart/2005/8/layout/radial4"/>
    <dgm:cxn modelId="{201F32B9-5CDF-4357-A697-D4772FA42AD4}" type="presParOf" srcId="{264C4494-7395-4901-8976-65EAB59273A4}" destId="{07ECDECC-E193-4437-A506-951CAE71191F}" srcOrd="4" destOrd="0" presId="urn:microsoft.com/office/officeart/2005/8/layout/radial4"/>
    <dgm:cxn modelId="{39AC7E80-F511-4332-A917-1305732C39C2}" type="presParOf" srcId="{264C4494-7395-4901-8976-65EAB59273A4}" destId="{6D0FD93B-9C72-401D-9F8F-CCDBEF1DDBC8}" srcOrd="5" destOrd="0" presId="urn:microsoft.com/office/officeart/2005/8/layout/radial4"/>
    <dgm:cxn modelId="{2A08F5FE-E59A-4AEA-A2CD-346D9E0D35BD}" type="presParOf" srcId="{264C4494-7395-4901-8976-65EAB59273A4}" destId="{AD3756BF-94C3-4D2C-8224-0BF40CCC5D4E}" srcOrd="6" destOrd="0" presId="urn:microsoft.com/office/officeart/2005/8/layout/radial4"/>
    <dgm:cxn modelId="{DCAA9A69-264F-48A6-84BD-F4B598986A5B}" type="presParOf" srcId="{264C4494-7395-4901-8976-65EAB59273A4}" destId="{850788DF-B0B5-4296-BF4E-4F29F1C43949}" srcOrd="7" destOrd="0" presId="urn:microsoft.com/office/officeart/2005/8/layout/radial4"/>
    <dgm:cxn modelId="{4B0F7324-B07B-47B5-9239-F4E256E5E6C5}" type="presParOf" srcId="{264C4494-7395-4901-8976-65EAB59273A4}" destId="{A57992FF-E30E-42B4-9503-CBB401D5267C}" srcOrd="8" destOrd="0" presId="urn:microsoft.com/office/officeart/2005/8/layout/radial4"/>
    <dgm:cxn modelId="{94645CCE-1BBF-4176-928C-2AC8EB633A47}" type="presParOf" srcId="{264C4494-7395-4901-8976-65EAB59273A4}" destId="{F28E4DE6-33DB-4BFA-B324-4DD8EFC16E14}" srcOrd="9" destOrd="0" presId="urn:microsoft.com/office/officeart/2005/8/layout/radial4"/>
    <dgm:cxn modelId="{D8649CD8-560C-44DA-BBE7-314E205E0289}" type="presParOf" srcId="{264C4494-7395-4901-8976-65EAB59273A4}" destId="{FC015553-EA68-4CEA-8101-1D63D8926B48}"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3E6E5A"/>
        </a:solidFill>
        <a:ln>
          <a:solidFill>
            <a:srgbClr val="3E6E5A"/>
          </a:solidFill>
        </a:ln>
        <a:effectLst/>
      </dgm:spPr>
      <dgm:t>
        <a:bodyPr/>
        <a:lstStyle/>
        <a:p>
          <a:r>
            <a:rPr lang="nl-BE" sz="1400" dirty="0">
              <a:latin typeface="Open Sans" panose="020B0606030504020204" pitchFamily="34" charset="0"/>
              <a:ea typeface="Open Sans" panose="020B0606030504020204" pitchFamily="34" charset="0"/>
              <a:cs typeface="Open Sans" panose="020B0606030504020204" pitchFamily="34" charset="0"/>
            </a:rPr>
            <a:t>Regering</a:t>
          </a:r>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3E6E5A"/>
        </a:solidFill>
        <a:ln>
          <a:solidFill>
            <a:srgbClr val="3E6E5A"/>
          </a:solidFill>
        </a:ln>
        <a:effectLst/>
      </dgm:spPr>
      <dgm:t>
        <a:bodyPr/>
        <a:lstStyle/>
        <a:p>
          <a:r>
            <a:rPr lang="nl-BE" sz="1400" dirty="0">
              <a:latin typeface="Open Sans" panose="020B0606030504020204" pitchFamily="34" charset="0"/>
              <a:ea typeface="Open Sans" panose="020B0606030504020204" pitchFamily="34" charset="0"/>
              <a:cs typeface="Open Sans" panose="020B0606030504020204" pitchFamily="34" charset="0"/>
            </a:rPr>
            <a:t>G-Cloud Operations &amp; </a:t>
          </a:r>
          <a:r>
            <a:rPr lang="nl-BE" sz="1400" noProof="0" dirty="0" err="1">
              <a:latin typeface="Open Sans" panose="020B0606030504020204" pitchFamily="34" charset="0"/>
              <a:ea typeface="Open Sans" panose="020B0606030504020204" pitchFamily="34" charset="0"/>
              <a:cs typeface="Open Sans" panose="020B0606030504020204" pitchFamily="34" charset="0"/>
            </a:rPr>
            <a:t>Programme</a:t>
          </a:r>
          <a:r>
            <a:rPr lang="nl-BE" sz="1400" noProof="0" dirty="0">
              <a:latin typeface="Open Sans" panose="020B0606030504020204" pitchFamily="34" charset="0"/>
              <a:ea typeface="Open Sans" panose="020B0606030504020204" pitchFamily="34" charset="0"/>
              <a:cs typeface="Open Sans" panose="020B0606030504020204" pitchFamily="34" charset="0"/>
            </a:rPr>
            <a:t> </a:t>
          </a:r>
          <a:r>
            <a:rPr lang="nl-BE" sz="1400" dirty="0">
              <a:latin typeface="Open Sans" panose="020B0606030504020204" pitchFamily="34" charset="0"/>
              <a:ea typeface="Open Sans" panose="020B0606030504020204" pitchFamily="34" charset="0"/>
              <a:cs typeface="Open Sans" panose="020B0606030504020204" pitchFamily="34" charset="0"/>
            </a:rPr>
            <a:t>Board</a:t>
          </a:r>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a:solidFill>
          <a:srgbClr val="3E6E5A"/>
        </a:solidFill>
        <a:ln>
          <a:solidFill>
            <a:srgbClr val="3E6E5A"/>
          </a:solidFill>
        </a:ln>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3E6E5A"/>
        </a:solidFill>
        <a:ln>
          <a:solidFill>
            <a:srgbClr val="3E6E5A"/>
          </a:solidFill>
        </a:ln>
        <a:effectLs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400">
              <a:latin typeface="Open Sans" panose="020B0606030504020204" pitchFamily="34" charset="0"/>
              <a:ea typeface="Open Sans" panose="020B0606030504020204" pitchFamily="34" charset="0"/>
              <a:cs typeface="Open Sans" panose="020B0606030504020204" pitchFamily="34" charset="0"/>
            </a:rPr>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a:solidFill>
          <a:srgbClr val="3E6E5A"/>
        </a:solidFill>
        <a:ln>
          <a:solidFill>
            <a:srgbClr val="3E6E5A"/>
          </a:solidFill>
        </a:ln>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3E6E5A"/>
        </a:solidFill>
        <a:ln>
          <a:solidFill>
            <a:srgbClr val="3E6E5A"/>
          </a:solidFill>
        </a:ln>
        <a:effectLst/>
      </dgm:spPr>
      <dgm:t>
        <a:bodyPr/>
        <a:lstStyle/>
        <a:p>
          <a:r>
            <a:rPr lang="nl-BE" sz="1400">
              <a:latin typeface="Open Sans" panose="020B0606030504020204" pitchFamily="34" charset="0"/>
              <a:ea typeface="Open Sans" panose="020B0606030504020204" pitchFamily="34" charset="0"/>
              <a:cs typeface="Open Sans" panose="020B0606030504020204" pitchFamily="34" charset="0"/>
            </a:rPr>
            <a:t>FODs/PODs</a:t>
          </a:r>
          <a:br>
            <a:rPr lang="nl-BE" sz="1400">
              <a:latin typeface="Open Sans" panose="020B0606030504020204" pitchFamily="34" charset="0"/>
              <a:ea typeface="Open Sans" panose="020B0606030504020204" pitchFamily="34" charset="0"/>
              <a:cs typeface="Open Sans" panose="020B0606030504020204" pitchFamily="34" charset="0"/>
            </a:rPr>
          </a:br>
          <a:r>
            <a:rPr lang="nl-BE" sz="1400">
              <a:latin typeface="Open Sans" panose="020B0606030504020204" pitchFamily="34" charset="0"/>
              <a:ea typeface="Open Sans" panose="020B0606030504020204" pitchFamily="34" charset="0"/>
              <a:cs typeface="Open Sans" panose="020B0606030504020204" pitchFamily="34" charset="0"/>
            </a:rPr>
            <a:t>(Horizontale FOD, FOD FIN, Belnet, …)</a:t>
          </a:r>
        </a:p>
      </dgm:t>
    </dgm:pt>
    <dgm:pt modelId="{8EAB2EAF-293E-4BF8-B15C-04C4020C711D}" type="parTrans" cxnId="{BA1711C6-F7C1-47B3-85DA-41D052D91703}">
      <dgm:prSet/>
      <dgm:spPr>
        <a:solidFill>
          <a:srgbClr val="3E6E5A"/>
        </a:solidFill>
        <a:ln>
          <a:solidFill>
            <a:srgbClr val="3E6E5A"/>
          </a:solidFill>
        </a:ln>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3E6E5A"/>
        </a:solidFill>
        <a:ln>
          <a:solidFill>
            <a:srgbClr val="3E6E5A"/>
          </a:solidFill>
        </a:ln>
        <a:effectLst/>
      </dgm:spPr>
      <dgm:t>
        <a:bodyPr/>
        <a:lstStyle/>
        <a:p>
          <a:r>
            <a:rPr lang="nl-BE" sz="1400">
              <a:latin typeface="Open Sans" panose="020B0606030504020204" pitchFamily="34" charset="0"/>
              <a:ea typeface="Open Sans" panose="020B0606030504020204" pitchFamily="34" charset="0"/>
              <a:cs typeface="Open Sans" panose="020B0606030504020204" pitchFamily="34" charset="0"/>
            </a:rPr>
            <a:t>OISZ/ION (KSZ, ...)</a:t>
          </a:r>
        </a:p>
      </dgm:t>
    </dgm:pt>
    <dgm:pt modelId="{B7D6A699-EE8D-44A7-B75B-34C841BCA3B8}" type="parTrans" cxnId="{74C09B2B-C49D-443D-A64B-6E9EC157AC05}">
      <dgm:prSet/>
      <dgm:spPr>
        <a:solidFill>
          <a:srgbClr val="3E6E5A"/>
        </a:solidFill>
        <a:ln>
          <a:solidFill>
            <a:srgbClr val="3E6E5A"/>
          </a:solidFill>
        </a:ln>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3E6E5A"/>
        </a:solidFill>
        <a:ln>
          <a:solidFill>
            <a:srgbClr val="3E6E5A"/>
          </a:solidFill>
        </a:ln>
        <a:effectLst/>
      </dgm:spPr>
      <dgm:t>
        <a:bodyPr/>
        <a:lstStyle/>
        <a:p>
          <a:r>
            <a:rPr lang="nl-BE" sz="1400">
              <a:latin typeface="Open Sans" panose="020B0606030504020204" pitchFamily="34" charset="0"/>
              <a:ea typeface="Open Sans" panose="020B0606030504020204" pitchFamily="34" charset="0"/>
              <a:cs typeface="Open Sans" panose="020B0606030504020204" pitchFamily="34" charset="0"/>
            </a:rPr>
            <a:t>Vereniging van FODs/PODs/ ION</a:t>
          </a:r>
        </a:p>
      </dgm:t>
    </dgm:pt>
    <dgm:pt modelId="{E3046455-3174-4E7D-81DB-C305D1125A45}" type="parTrans" cxnId="{85970516-D158-4413-97AC-8933BFF15FBD}">
      <dgm:prSet/>
      <dgm:spPr>
        <a:ln>
          <a:solidFill>
            <a:srgbClr val="087670"/>
          </a:solidFill>
        </a:ln>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3E6E5A"/>
        </a:solidFill>
        <a:ln>
          <a:solidFill>
            <a:srgbClr val="3E6E5A"/>
          </a:solidFill>
        </a:ln>
        <a:effectLst/>
      </dgm:spPr>
      <dgm:t>
        <a:bodyPr/>
        <a:lstStyle/>
        <a:p>
          <a:r>
            <a:rPr lang="nl-BE" sz="1400">
              <a:latin typeface="Open Sans" panose="020B0606030504020204" pitchFamily="34" charset="0"/>
              <a:ea typeface="Open Sans" panose="020B0606030504020204" pitchFamily="34" charset="0"/>
              <a:cs typeface="Open Sans" panose="020B0606030504020204" pitchFamily="34" charset="0"/>
            </a:rPr>
            <a:t>Privé-ICT-firma’s o.l.v. FOD/OISZ/... </a:t>
          </a:r>
        </a:p>
      </dgm:t>
    </dgm:pt>
    <dgm:pt modelId="{F7CFAA3F-3ECE-4546-92EE-B235278F1C15}" type="parTrans" cxnId="{11453AD5-D6AE-4645-90E2-52428AD3390E}">
      <dgm:prSet/>
      <dgm:spPr>
        <a:solidFill>
          <a:srgbClr val="3E6E5A"/>
        </a:solidFill>
        <a:ln>
          <a:solidFill>
            <a:srgbClr val="3E6E5A"/>
          </a:solidFill>
        </a:ln>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dgm:presLayoutVars>
          <dgm:chPref val="3"/>
        </dgm:presLayoutVars>
      </dgm:prSet>
      <dgm:spPr/>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512" custLinFactNeighborY="-7176"/>
      <dgm:spPr/>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3512" custLinFactNeighborY="-7176"/>
      <dgm:spPr/>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18CE4709-2BFB-4043-A4E8-C053DEB288B7}" type="presOf" srcId="{F430EE30-5580-4F71-8518-C178E57E206D}" destId="{69F70529-B724-4F85-8AAE-BA0FB5B39E22}" srcOrd="0" destOrd="0" presId="urn:microsoft.com/office/officeart/2005/8/layout/hierarchy6"/>
    <dgm:cxn modelId="{CD251B0C-33A5-49A8-B20E-DAAEA502CA52}" type="presOf" srcId="{AF21F6B1-F4B5-49AB-AA90-887358530BF3}" destId="{FC62007E-0289-41CD-808B-B2867874EBE1}"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4C94F81A-830B-4260-B875-4AA6C36F37B5}" type="presOf" srcId="{8EAB2EAF-293E-4BF8-B15C-04C4020C711D}" destId="{10FA042D-5615-4BF9-958C-81FFB5A6DD35}" srcOrd="0" destOrd="0" presId="urn:microsoft.com/office/officeart/2005/8/layout/hierarchy6"/>
    <dgm:cxn modelId="{6CFB7D1B-F38E-435B-97F7-B1204B9F89EE}" type="presOf" srcId="{10BCECCC-3286-41B1-BE04-C771606F7820}" destId="{0C15A292-2059-4B9C-9C47-E66478AFF3EC}" srcOrd="0" destOrd="0" presId="urn:microsoft.com/office/officeart/2005/8/layout/hierarchy6"/>
    <dgm:cxn modelId="{CEEA9123-C1C4-44E8-94C5-7717A923105B}" type="presOf" srcId="{E3046455-3174-4E7D-81DB-C305D1125A45}" destId="{040AE0B6-74FA-4EA9-BB98-39A17B3C414B}"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403FFC41-75C8-4250-B797-558E2448BBE5}" type="presOf" srcId="{38B411DE-4B5E-4B7B-8930-D6C1F48E34F0}" destId="{1719D184-4BDA-4438-BCFC-3C8F0189EFDE}" srcOrd="0" destOrd="0" presId="urn:microsoft.com/office/officeart/2005/8/layout/hierarchy6"/>
    <dgm:cxn modelId="{D662A566-EB00-4344-9D6F-E9A89515D970}" type="presOf" srcId="{A317CABF-C4D3-4E46-8CB2-F1BF8C0DDA94}" destId="{604BF32C-DEF7-4466-8382-C91F28728D50}" srcOrd="0" destOrd="0" presId="urn:microsoft.com/office/officeart/2005/8/layout/hierarchy6"/>
    <dgm:cxn modelId="{661B8171-4B14-43EE-9738-7C3F453AE5D8}" type="presOf" srcId="{5F2AE96D-6AA0-4924-A53B-2425DDED6264}" destId="{DA09A7DB-7503-4C8C-93E2-88A6921B7EEA}" srcOrd="0" destOrd="0" presId="urn:microsoft.com/office/officeart/2005/8/layout/hierarchy6"/>
    <dgm:cxn modelId="{C58CAF52-7286-4911-BDE0-4E79F0EA6E40}" type="presOf" srcId="{8931F1E0-7628-4BEB-84A4-BC1CEF98712D}" destId="{2ABDDC3B-0E3F-4094-B2A0-81DDA2235859}" srcOrd="0" destOrd="0" presId="urn:microsoft.com/office/officeart/2005/8/layout/hierarchy6"/>
    <dgm:cxn modelId="{FB5B4D76-4251-4477-9D52-E9F12C4EF62A}" type="presOf" srcId="{B7D6A699-EE8D-44A7-B75B-34C841BCA3B8}" destId="{16DB20CB-D959-404A-86D4-DBD9F03D41C8}" srcOrd="0" destOrd="0" presId="urn:microsoft.com/office/officeart/2005/8/layout/hierarchy6"/>
    <dgm:cxn modelId="{8AB6AD8B-C0D2-4F27-8081-5A49D6D315ED}" type="presOf" srcId="{F7CFAA3F-3ECE-4546-92EE-B235278F1C15}" destId="{CB131D3F-5060-48D1-BCD5-E503DCC482AE}"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BA1711C6-F7C1-47B3-85DA-41D052D91703}" srcId="{38B411DE-4B5E-4B7B-8930-D6C1F48E34F0}" destId="{F430EE30-5580-4F71-8518-C178E57E206D}" srcOrd="0" destOrd="0" parTransId="{8EAB2EAF-293E-4BF8-B15C-04C4020C711D}" sibTransId="{B517E046-FDC5-4868-BFD0-BF88BB8ADA5F}"/>
    <dgm:cxn modelId="{C35159CB-02BC-40B3-8611-5A1397BDFB4C}" type="presOf" srcId="{D5877657-DD1C-4DF1-9C8B-74C149441555}" destId="{ED81BA74-ED83-4275-917A-DA21C4B264F1}"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3EE10BDD-3ED3-4D1F-B35D-71DF5865EC40}" type="presOf" srcId="{36C890F9-09F1-4E78-8C45-63FE13A49FCE}" destId="{E753885E-5E29-4AA1-97C6-E523B79A20E0}"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C12819EF-AE26-4267-933A-E40223B8A5CC}" srcId="{AF21F6B1-F4B5-49AB-AA90-887358530BF3}" destId="{38B411DE-4B5E-4B7B-8930-D6C1F48E34F0}" srcOrd="0" destOrd="0" parTransId="{8931F1E0-7628-4BEB-84A4-BC1CEF98712D}" sibTransId="{40032254-4C80-4E86-82B3-8A87108DAC90}"/>
    <dgm:cxn modelId="{D0F58BF6-B7A9-40E0-8011-88DC374B2961}" type="presOf" srcId="{96D8B4D9-92FF-4D1C-8111-B74FCEAD93D0}" destId="{EFBDBDBB-F016-42CB-9185-D17AE18730A2}" srcOrd="0" destOrd="0" presId="urn:microsoft.com/office/officeart/2005/8/layout/hierarchy6"/>
    <dgm:cxn modelId="{81B1A553-88FE-47E3-AD77-DDA852B0263D}" type="presParOf" srcId="{604BF32C-DEF7-4466-8382-C91F28728D50}" destId="{289A5DB4-DE7B-434B-BADD-FD6629BAE3DF}" srcOrd="0" destOrd="0" presId="urn:microsoft.com/office/officeart/2005/8/layout/hierarchy6"/>
    <dgm:cxn modelId="{F07CC29B-0D17-490A-968A-84561E6C1C57}" type="presParOf" srcId="{289A5DB4-DE7B-434B-BADD-FD6629BAE3DF}" destId="{AACED06D-AD31-47F4-8948-873838845214}" srcOrd="0" destOrd="0" presId="urn:microsoft.com/office/officeart/2005/8/layout/hierarchy6"/>
    <dgm:cxn modelId="{B2ABC88C-165A-4D42-AE93-0DB3BFA118AC}" type="presParOf" srcId="{AACED06D-AD31-47F4-8948-873838845214}" destId="{A84C74B8-D5F8-4C63-B6AE-C740EC012BCD}" srcOrd="0" destOrd="0" presId="urn:microsoft.com/office/officeart/2005/8/layout/hierarchy6"/>
    <dgm:cxn modelId="{47BFD510-1A44-4DE5-88AE-455F76991938}" type="presParOf" srcId="{A84C74B8-D5F8-4C63-B6AE-C740EC012BCD}" destId="{EFBDBDBB-F016-42CB-9185-D17AE18730A2}" srcOrd="0" destOrd="0" presId="urn:microsoft.com/office/officeart/2005/8/layout/hierarchy6"/>
    <dgm:cxn modelId="{9DE39FDA-0352-409D-9E8A-F9C74F7CBB72}" type="presParOf" srcId="{A84C74B8-D5F8-4C63-B6AE-C740EC012BCD}" destId="{87C704E9-22F4-4374-96C3-69F5CAD1DB1C}" srcOrd="1" destOrd="0" presId="urn:microsoft.com/office/officeart/2005/8/layout/hierarchy6"/>
    <dgm:cxn modelId="{26273EC1-BE27-4CCE-BC8A-F3254A2D8BFD}" type="presParOf" srcId="{87C704E9-22F4-4374-96C3-69F5CAD1DB1C}" destId="{E753885E-5E29-4AA1-97C6-E523B79A20E0}" srcOrd="0" destOrd="0" presId="urn:microsoft.com/office/officeart/2005/8/layout/hierarchy6"/>
    <dgm:cxn modelId="{9E69BB51-28A9-45F9-B9BF-3A7490B7B110}" type="presParOf" srcId="{87C704E9-22F4-4374-96C3-69F5CAD1DB1C}" destId="{F199B688-71AA-46D0-8335-ADF92C47C0DE}" srcOrd="1" destOrd="0" presId="urn:microsoft.com/office/officeart/2005/8/layout/hierarchy6"/>
    <dgm:cxn modelId="{2DDB9606-1467-4FC2-9813-6246B59FD9E1}" type="presParOf" srcId="{F199B688-71AA-46D0-8335-ADF92C47C0DE}" destId="{FC62007E-0289-41CD-808B-B2867874EBE1}" srcOrd="0" destOrd="0" presId="urn:microsoft.com/office/officeart/2005/8/layout/hierarchy6"/>
    <dgm:cxn modelId="{060D3342-287D-445C-8478-A7D2A0EC7C29}" type="presParOf" srcId="{F199B688-71AA-46D0-8335-ADF92C47C0DE}" destId="{17BB4D9A-058A-49FF-9C88-03AE3DFD27D8}" srcOrd="1" destOrd="0" presId="urn:microsoft.com/office/officeart/2005/8/layout/hierarchy6"/>
    <dgm:cxn modelId="{B070B42B-1525-47F3-B056-2D516DF3A670}" type="presParOf" srcId="{17BB4D9A-058A-49FF-9C88-03AE3DFD27D8}" destId="{2ABDDC3B-0E3F-4094-B2A0-81DDA2235859}" srcOrd="0" destOrd="0" presId="urn:microsoft.com/office/officeart/2005/8/layout/hierarchy6"/>
    <dgm:cxn modelId="{51674877-4985-438D-ADC6-58ED8503BBB1}" type="presParOf" srcId="{17BB4D9A-058A-49FF-9C88-03AE3DFD27D8}" destId="{46DB721C-FC66-4A6D-B0C7-4838A570E708}" srcOrd="1" destOrd="0" presId="urn:microsoft.com/office/officeart/2005/8/layout/hierarchy6"/>
    <dgm:cxn modelId="{86F0C913-34F7-4BE8-9FFD-62BC772088F1}" type="presParOf" srcId="{46DB721C-FC66-4A6D-B0C7-4838A570E708}" destId="{1719D184-4BDA-4438-BCFC-3C8F0189EFDE}" srcOrd="0" destOrd="0" presId="urn:microsoft.com/office/officeart/2005/8/layout/hierarchy6"/>
    <dgm:cxn modelId="{2AF0E01F-997B-4C0B-B3BA-78F1F6B258A5}" type="presParOf" srcId="{46DB721C-FC66-4A6D-B0C7-4838A570E708}" destId="{87D81BB3-A358-4DD2-BFA3-25700280D231}" srcOrd="1" destOrd="0" presId="urn:microsoft.com/office/officeart/2005/8/layout/hierarchy6"/>
    <dgm:cxn modelId="{E12557BC-339C-430E-9F28-D9B97542A662}" type="presParOf" srcId="{87D81BB3-A358-4DD2-BFA3-25700280D231}" destId="{10FA042D-5615-4BF9-958C-81FFB5A6DD35}" srcOrd="0" destOrd="0" presId="urn:microsoft.com/office/officeart/2005/8/layout/hierarchy6"/>
    <dgm:cxn modelId="{8214B216-8796-44F0-9F13-A8A632FACDDE}" type="presParOf" srcId="{87D81BB3-A358-4DD2-BFA3-25700280D231}" destId="{68128852-1A94-46BF-986E-52DDA8CBD552}" srcOrd="1" destOrd="0" presId="urn:microsoft.com/office/officeart/2005/8/layout/hierarchy6"/>
    <dgm:cxn modelId="{44B5DFB2-E54F-4B10-9BBB-7B64E429B543}" type="presParOf" srcId="{68128852-1A94-46BF-986E-52DDA8CBD552}" destId="{69F70529-B724-4F85-8AAE-BA0FB5B39E22}" srcOrd="0" destOrd="0" presId="urn:microsoft.com/office/officeart/2005/8/layout/hierarchy6"/>
    <dgm:cxn modelId="{9F68327E-CCAF-4BC0-ADBB-A519A24AB08B}" type="presParOf" srcId="{68128852-1A94-46BF-986E-52DDA8CBD552}" destId="{A5AB88D3-5F22-4E42-8A3C-08F45849A1CF}" srcOrd="1" destOrd="0" presId="urn:microsoft.com/office/officeart/2005/8/layout/hierarchy6"/>
    <dgm:cxn modelId="{75F9A9ED-8C8D-4B8D-A862-E6F0AB1B1449}" type="presParOf" srcId="{87D81BB3-A358-4DD2-BFA3-25700280D231}" destId="{16DB20CB-D959-404A-86D4-DBD9F03D41C8}" srcOrd="2" destOrd="0" presId="urn:microsoft.com/office/officeart/2005/8/layout/hierarchy6"/>
    <dgm:cxn modelId="{EBAEB50F-C43B-46C3-9E1C-63D5F8BEBD03}" type="presParOf" srcId="{87D81BB3-A358-4DD2-BFA3-25700280D231}" destId="{5479D8CD-E0C4-4DF4-965C-69F44E106FAB}" srcOrd="3" destOrd="0" presId="urn:microsoft.com/office/officeart/2005/8/layout/hierarchy6"/>
    <dgm:cxn modelId="{1DA2F58A-E022-43D3-8C9F-E140015F4E0C}" type="presParOf" srcId="{5479D8CD-E0C4-4DF4-965C-69F44E106FAB}" destId="{0C15A292-2059-4B9C-9C47-E66478AFF3EC}" srcOrd="0" destOrd="0" presId="urn:microsoft.com/office/officeart/2005/8/layout/hierarchy6"/>
    <dgm:cxn modelId="{C6AB0B49-B61F-4312-BECF-04F5E8BFD5FA}" type="presParOf" srcId="{5479D8CD-E0C4-4DF4-965C-69F44E106FAB}" destId="{831469DF-BC44-4131-848A-A8B29B0AA5C7}" srcOrd="1" destOrd="0" presId="urn:microsoft.com/office/officeart/2005/8/layout/hierarchy6"/>
    <dgm:cxn modelId="{84209D5F-E56A-40E5-8079-571402A7D16E}" type="presParOf" srcId="{87D81BB3-A358-4DD2-BFA3-25700280D231}" destId="{040AE0B6-74FA-4EA9-BB98-39A17B3C414B}" srcOrd="4" destOrd="0" presId="urn:microsoft.com/office/officeart/2005/8/layout/hierarchy6"/>
    <dgm:cxn modelId="{D72D848F-461A-4F04-88E6-B2F112C8FC50}" type="presParOf" srcId="{87D81BB3-A358-4DD2-BFA3-25700280D231}" destId="{19A1C920-E555-45AD-AC9F-346DBA47834F}" srcOrd="5" destOrd="0" presId="urn:microsoft.com/office/officeart/2005/8/layout/hierarchy6"/>
    <dgm:cxn modelId="{61B10A7B-CF81-4037-A2B9-95370AEC0F4F}" type="presParOf" srcId="{19A1C920-E555-45AD-AC9F-346DBA47834F}" destId="{DA09A7DB-7503-4C8C-93E2-88A6921B7EEA}" srcOrd="0" destOrd="0" presId="urn:microsoft.com/office/officeart/2005/8/layout/hierarchy6"/>
    <dgm:cxn modelId="{AECE7D75-F612-4754-833B-3FC54A4DD899}" type="presParOf" srcId="{19A1C920-E555-45AD-AC9F-346DBA47834F}" destId="{9D9C7E91-4374-4874-9F63-A9226241D523}" srcOrd="1" destOrd="0" presId="urn:microsoft.com/office/officeart/2005/8/layout/hierarchy6"/>
    <dgm:cxn modelId="{D2DCADDD-4BA5-4A63-8D8D-20418DA8AB39}" type="presParOf" srcId="{87D81BB3-A358-4DD2-BFA3-25700280D231}" destId="{CB131D3F-5060-48D1-BCD5-E503DCC482AE}" srcOrd="6" destOrd="0" presId="urn:microsoft.com/office/officeart/2005/8/layout/hierarchy6"/>
    <dgm:cxn modelId="{C3DF487B-9599-4B3C-AA07-695D48C5CC07}" type="presParOf" srcId="{87D81BB3-A358-4DD2-BFA3-25700280D231}" destId="{7137467F-8AC4-4131-97C6-D48AA837876B}" srcOrd="7" destOrd="0" presId="urn:microsoft.com/office/officeart/2005/8/layout/hierarchy6"/>
    <dgm:cxn modelId="{33AD1418-12E9-4B1C-83B6-955F7BD14E33}" type="presParOf" srcId="{7137467F-8AC4-4131-97C6-D48AA837876B}" destId="{ED81BA74-ED83-4275-917A-DA21C4B264F1}" srcOrd="0" destOrd="0" presId="urn:microsoft.com/office/officeart/2005/8/layout/hierarchy6"/>
    <dgm:cxn modelId="{B48BB1F9-E928-4D58-82CC-0EC5C6AAAF30}" type="presParOf" srcId="{7137467F-8AC4-4131-97C6-D48AA837876B}" destId="{64C9E638-BE39-4BE4-AE91-D70D6DD27F39}" srcOrd="1" destOrd="0" presId="urn:microsoft.com/office/officeart/2005/8/layout/hierarchy6"/>
    <dgm:cxn modelId="{895AFA9C-6EDD-40FE-9BFF-F9519804FC75}"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42085-3F4C-43F8-B33A-D7B9E234764C}">
      <dsp:nvSpPr>
        <dsp:cNvPr id="0" name=""/>
        <dsp:cNvSpPr/>
      </dsp:nvSpPr>
      <dsp:spPr>
        <a:xfrm>
          <a:off x="2913833" y="2761913"/>
          <a:ext cx="1982796" cy="1982796"/>
        </a:xfrm>
        <a:prstGeom prst="ellipse">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nl-BE" sz="2600" kern="1200" dirty="0" err="1">
              <a:latin typeface="Arial" panose="020B0604020202020204" pitchFamily="34" charset="0"/>
              <a:cs typeface="Arial" panose="020B0604020202020204" pitchFamily="34" charset="0"/>
            </a:rPr>
            <a:t>CoBRHA</a:t>
          </a:r>
          <a:r>
            <a:rPr lang="nl-BE" sz="2600" kern="1200" dirty="0">
              <a:latin typeface="Arial" panose="020B0604020202020204" pitchFamily="34" charset="0"/>
              <a:cs typeface="Arial" panose="020B0604020202020204" pitchFamily="34" charset="0"/>
            </a:rPr>
            <a:t> </a:t>
          </a:r>
          <a:endParaRPr lang="en-US" sz="2600" kern="1200" dirty="0">
            <a:latin typeface="Arial" panose="020B0604020202020204" pitchFamily="34" charset="0"/>
            <a:cs typeface="Arial" panose="020B0604020202020204" pitchFamily="34" charset="0"/>
          </a:endParaRPr>
        </a:p>
      </dsp:txBody>
      <dsp:txXfrm>
        <a:off x="3204207" y="3052287"/>
        <a:ext cx="1402048" cy="1402048"/>
      </dsp:txXfrm>
    </dsp:sp>
    <dsp:sp modelId="{EDB7F8D6-710F-42BA-93F6-A7DB076A8A35}">
      <dsp:nvSpPr>
        <dsp:cNvPr id="0" name=""/>
        <dsp:cNvSpPr/>
      </dsp:nvSpPr>
      <dsp:spPr>
        <a:xfrm rot="10800000">
          <a:off x="995221" y="3470762"/>
          <a:ext cx="1813087" cy="565097"/>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FD5D08B1-818F-4D5A-830E-44981C14D9DC}">
      <dsp:nvSpPr>
        <dsp:cNvPr id="0" name=""/>
        <dsp:cNvSpPr/>
      </dsp:nvSpPr>
      <dsp:spPr>
        <a:xfrm>
          <a:off x="-402253" y="2761385"/>
          <a:ext cx="2794950" cy="1983852"/>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l-BE" sz="2000" kern="1200" dirty="0">
              <a:latin typeface="Arial" panose="020B0604020202020204" pitchFamily="34" charset="0"/>
              <a:cs typeface="Arial" panose="020B0604020202020204" pitchFamily="34" charset="0"/>
            </a:rPr>
            <a:t>Bestand van de zorgverstrekkers </a:t>
          </a:r>
          <a:endParaRPr lang="en-US" sz="2000" kern="1200" dirty="0">
            <a:latin typeface="Arial" panose="020B0604020202020204" pitchFamily="34" charset="0"/>
            <a:cs typeface="Arial" panose="020B0604020202020204" pitchFamily="34" charset="0"/>
          </a:endParaRPr>
        </a:p>
      </dsp:txBody>
      <dsp:txXfrm>
        <a:off x="-344148" y="2819490"/>
        <a:ext cx="2678740" cy="1867642"/>
      </dsp:txXfrm>
    </dsp:sp>
    <dsp:sp modelId="{CD7CEDA0-2D68-4A80-A581-EC4F2C736203}">
      <dsp:nvSpPr>
        <dsp:cNvPr id="0" name=""/>
        <dsp:cNvSpPr/>
      </dsp:nvSpPr>
      <dsp:spPr>
        <a:xfrm rot="13413361">
          <a:off x="1405919" y="2030351"/>
          <a:ext cx="1968809" cy="565097"/>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07ECDECC-E193-4437-A506-951CAE71191F}">
      <dsp:nvSpPr>
        <dsp:cNvPr id="0" name=""/>
        <dsp:cNvSpPr/>
      </dsp:nvSpPr>
      <dsp:spPr>
        <a:xfrm>
          <a:off x="0" y="608095"/>
          <a:ext cx="3353850" cy="2052974"/>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l-BE" sz="2000" kern="1200" dirty="0">
              <a:latin typeface="Arial" panose="020B0604020202020204" pitchFamily="34" charset="0"/>
              <a:cs typeface="Arial" panose="020B0604020202020204" pitchFamily="34" charset="0"/>
            </a:rPr>
            <a:t>Kadaster van de gezondheidszorgberoepen</a:t>
          </a:r>
          <a:endParaRPr lang="en-US" sz="2000" kern="1200" dirty="0">
            <a:latin typeface="Arial" panose="020B0604020202020204" pitchFamily="34" charset="0"/>
            <a:cs typeface="Arial" panose="020B0604020202020204" pitchFamily="34" charset="0"/>
          </a:endParaRPr>
        </a:p>
      </dsp:txBody>
      <dsp:txXfrm>
        <a:off x="60130" y="668225"/>
        <a:ext cx="3233590" cy="1932714"/>
      </dsp:txXfrm>
    </dsp:sp>
    <dsp:sp modelId="{6D0FD93B-9C72-401D-9F8F-CCDBEF1DDBC8}">
      <dsp:nvSpPr>
        <dsp:cNvPr id="0" name=""/>
        <dsp:cNvSpPr/>
      </dsp:nvSpPr>
      <dsp:spPr>
        <a:xfrm rot="16200000">
          <a:off x="2997472" y="1467297"/>
          <a:ext cx="1813087" cy="565097"/>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AD3756BF-94C3-4D2C-8224-0BF40CCC5D4E}">
      <dsp:nvSpPr>
        <dsp:cNvPr id="0" name=""/>
        <dsp:cNvSpPr/>
      </dsp:nvSpPr>
      <dsp:spPr>
        <a:xfrm>
          <a:off x="2615755" y="31279"/>
          <a:ext cx="2578952" cy="1624043"/>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l-BE" sz="2000" kern="1200" dirty="0">
              <a:latin typeface="Arial" panose="020B0604020202020204" pitchFamily="34" charset="0"/>
              <a:cs typeface="Arial" panose="020B0604020202020204" pitchFamily="34" charset="0"/>
            </a:rPr>
            <a:t>Ge</a:t>
          </a:r>
          <a:r>
            <a:rPr lang="en-BE" sz="2000" kern="1200" dirty="0" err="1">
              <a:latin typeface="Arial" panose="020B0604020202020204" pitchFamily="34" charset="0"/>
              <a:cs typeface="Arial" panose="020B0604020202020204" pitchFamily="34" charset="0"/>
            </a:rPr>
            <a:t>meenschappen</a:t>
          </a:r>
          <a:r>
            <a:rPr lang="en-BE" sz="2000" kern="1200" dirty="0">
              <a:latin typeface="Arial" panose="020B0604020202020204" pitchFamily="34" charset="0"/>
              <a:cs typeface="Arial" panose="020B0604020202020204" pitchFamily="34" charset="0"/>
            </a:rPr>
            <a:t> &amp; Ge</a:t>
          </a:r>
          <a:r>
            <a:rPr lang="nl-BE" sz="2000" kern="1200" dirty="0">
              <a:latin typeface="Arial" panose="020B0604020202020204" pitchFamily="34" charset="0"/>
              <a:cs typeface="Arial" panose="020B0604020202020204" pitchFamily="34" charset="0"/>
            </a:rPr>
            <a:t>westen</a:t>
          </a:r>
          <a:endParaRPr lang="en-US" sz="2000" kern="1200" dirty="0">
            <a:latin typeface="Arial" panose="020B0604020202020204" pitchFamily="34" charset="0"/>
            <a:cs typeface="Arial" panose="020B0604020202020204" pitchFamily="34" charset="0"/>
          </a:endParaRPr>
        </a:p>
      </dsp:txBody>
      <dsp:txXfrm>
        <a:off x="2663322" y="78846"/>
        <a:ext cx="2483818" cy="1528909"/>
      </dsp:txXfrm>
    </dsp:sp>
    <dsp:sp modelId="{850788DF-B0B5-4296-BF4E-4F29F1C43949}">
      <dsp:nvSpPr>
        <dsp:cNvPr id="0" name=""/>
        <dsp:cNvSpPr/>
      </dsp:nvSpPr>
      <dsp:spPr>
        <a:xfrm rot="18850818">
          <a:off x="4314429" y="1841007"/>
          <a:ext cx="2295132" cy="565097"/>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A57992FF-E30E-42B4-9503-CBB401D5267C}">
      <dsp:nvSpPr>
        <dsp:cNvPr id="0" name=""/>
        <dsp:cNvSpPr/>
      </dsp:nvSpPr>
      <dsp:spPr>
        <a:xfrm>
          <a:off x="4872683" y="263836"/>
          <a:ext cx="2832172" cy="2073484"/>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Registratie van de publiek opengestelde apotheken en hun apotheker-titularis</a:t>
          </a:r>
          <a:endParaRPr lang="en-US" sz="1600" kern="1200" dirty="0">
            <a:latin typeface="Arial" panose="020B0604020202020204" pitchFamily="34" charset="0"/>
            <a:cs typeface="Arial" panose="020B0604020202020204" pitchFamily="34" charset="0"/>
          </a:endParaRPr>
        </a:p>
      </dsp:txBody>
      <dsp:txXfrm>
        <a:off x="4933413" y="324566"/>
        <a:ext cx="2710712" cy="1952024"/>
      </dsp:txXfrm>
    </dsp:sp>
    <dsp:sp modelId="{6D9B7845-95FA-447C-B27B-612612C663AD}">
      <dsp:nvSpPr>
        <dsp:cNvPr id="0" name=""/>
        <dsp:cNvSpPr/>
      </dsp:nvSpPr>
      <dsp:spPr>
        <a:xfrm>
          <a:off x="4914672" y="3470762"/>
          <a:ext cx="1813087" cy="565097"/>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5489EBB2-4D64-48CC-8131-2E8ED09A7265}">
      <dsp:nvSpPr>
        <dsp:cNvPr id="0" name=""/>
        <dsp:cNvSpPr/>
      </dsp:nvSpPr>
      <dsp:spPr>
        <a:xfrm>
          <a:off x="5523373" y="2641358"/>
          <a:ext cx="2583736" cy="2223905"/>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l-BE" sz="2000" kern="1200" dirty="0" err="1">
              <a:latin typeface="Arial" panose="020B0604020202020204" pitchFamily="34" charset="0"/>
              <a:cs typeface="Arial" panose="020B0604020202020204" pitchFamily="34" charset="0"/>
            </a:rPr>
            <a:t>KruispuntBank</a:t>
          </a:r>
          <a:r>
            <a:rPr lang="nl-BE" sz="2000" kern="1200" dirty="0">
              <a:latin typeface="Arial" panose="020B0604020202020204" pitchFamily="34" charset="0"/>
              <a:cs typeface="Arial" panose="020B0604020202020204" pitchFamily="34" charset="0"/>
            </a:rPr>
            <a:t> voor Ondernemingen</a:t>
          </a:r>
          <a:endParaRPr lang="en-US" sz="2000" kern="1200" dirty="0">
            <a:latin typeface="Arial" panose="020B0604020202020204" pitchFamily="34" charset="0"/>
            <a:cs typeface="Arial" panose="020B0604020202020204" pitchFamily="34" charset="0"/>
          </a:endParaRPr>
        </a:p>
      </dsp:txBody>
      <dsp:txXfrm>
        <a:off x="5588509" y="2706494"/>
        <a:ext cx="2453464" cy="2093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42085-3F4C-43F8-B33A-D7B9E234764C}">
      <dsp:nvSpPr>
        <dsp:cNvPr id="0" name=""/>
        <dsp:cNvSpPr/>
      </dsp:nvSpPr>
      <dsp:spPr>
        <a:xfrm>
          <a:off x="3063420" y="3045530"/>
          <a:ext cx="2019858" cy="2019858"/>
        </a:xfrm>
        <a:prstGeom prst="ellipse">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nl-BE" sz="4900" kern="1200" dirty="0">
              <a:latin typeface="Arial" panose="020B0604020202020204" pitchFamily="34" charset="0"/>
              <a:cs typeface="Arial" panose="020B0604020202020204" pitchFamily="34" charset="0"/>
            </a:rPr>
            <a:t>SAM </a:t>
          </a:r>
          <a:endParaRPr lang="en-US" sz="4900" kern="1200" dirty="0">
            <a:latin typeface="Arial" panose="020B0604020202020204" pitchFamily="34" charset="0"/>
            <a:cs typeface="Arial" panose="020B0604020202020204" pitchFamily="34" charset="0"/>
          </a:endParaRPr>
        </a:p>
      </dsp:txBody>
      <dsp:txXfrm>
        <a:off x="3359221" y="3341331"/>
        <a:ext cx="1428256" cy="1428256"/>
      </dsp:txXfrm>
    </dsp:sp>
    <dsp:sp modelId="{EDB7F8D6-710F-42BA-93F6-A7DB076A8A35}">
      <dsp:nvSpPr>
        <dsp:cNvPr id="0" name=""/>
        <dsp:cNvSpPr/>
      </dsp:nvSpPr>
      <dsp:spPr>
        <a:xfrm rot="10845480">
          <a:off x="1108866" y="3740628"/>
          <a:ext cx="1847222" cy="575659"/>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FD5D08B1-818F-4D5A-830E-44981C14D9DC}">
      <dsp:nvSpPr>
        <dsp:cNvPr id="0" name=""/>
        <dsp:cNvSpPr/>
      </dsp:nvSpPr>
      <dsp:spPr>
        <a:xfrm>
          <a:off x="-295192" y="3207944"/>
          <a:ext cx="2808278" cy="1616590"/>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Arial" panose="020B0604020202020204" pitchFamily="34" charset="0"/>
              <a:cs typeface="Arial" panose="020B0604020202020204" pitchFamily="34" charset="0"/>
            </a:rPr>
            <a:t>Vergoedings-</a:t>
          </a:r>
        </a:p>
        <a:p>
          <a:pPr marL="0" lvl="0" indent="0" algn="ctr" defTabSz="889000">
            <a:lnSpc>
              <a:spcPct val="90000"/>
            </a:lnSpc>
            <a:spcBef>
              <a:spcPct val="0"/>
            </a:spcBef>
            <a:spcAft>
              <a:spcPct val="35000"/>
            </a:spcAft>
            <a:buNone/>
          </a:pPr>
          <a:r>
            <a:rPr lang="nl-NL" sz="2000" kern="1200" dirty="0">
              <a:latin typeface="Arial" panose="020B0604020202020204" pitchFamily="34" charset="0"/>
              <a:cs typeface="Arial" panose="020B0604020202020204" pitchFamily="34" charset="0"/>
            </a:rPr>
            <a:t>voorwaarden</a:t>
          </a:r>
        </a:p>
        <a:p>
          <a:pPr marL="0" lvl="0" indent="0" algn="ctr"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dsp:txBody>
      <dsp:txXfrm>
        <a:off x="-247844" y="3255292"/>
        <a:ext cx="2713582" cy="1521894"/>
      </dsp:txXfrm>
    </dsp:sp>
    <dsp:sp modelId="{CD7CEDA0-2D68-4A80-A581-EC4F2C736203}">
      <dsp:nvSpPr>
        <dsp:cNvPr id="0" name=""/>
        <dsp:cNvSpPr/>
      </dsp:nvSpPr>
      <dsp:spPr>
        <a:xfrm rot="12695904">
          <a:off x="1272779" y="2656665"/>
          <a:ext cx="1989220" cy="575659"/>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07ECDECC-E193-4437-A506-951CAE71191F}">
      <dsp:nvSpPr>
        <dsp:cNvPr id="0" name=""/>
        <dsp:cNvSpPr/>
      </dsp:nvSpPr>
      <dsp:spPr>
        <a:xfrm>
          <a:off x="0" y="1606350"/>
          <a:ext cx="2840477" cy="1634013"/>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l-BE" sz="2000" kern="1200" dirty="0">
              <a:latin typeface="Arial" panose="020B0604020202020204" pitchFamily="34" charset="0"/>
              <a:cs typeface="Arial" panose="020B0604020202020204" pitchFamily="34" charset="0"/>
            </a:rPr>
            <a:t>Prijzen</a:t>
          </a:r>
          <a:endParaRPr lang="en-US" sz="2000" kern="1200" dirty="0">
            <a:latin typeface="Arial" panose="020B0604020202020204" pitchFamily="34" charset="0"/>
            <a:cs typeface="Arial" panose="020B0604020202020204" pitchFamily="34" charset="0"/>
          </a:endParaRPr>
        </a:p>
      </dsp:txBody>
      <dsp:txXfrm>
        <a:off x="47859" y="1654209"/>
        <a:ext cx="2744759" cy="1538295"/>
      </dsp:txXfrm>
    </dsp:sp>
    <dsp:sp modelId="{6D0FD93B-9C72-401D-9F8F-CCDBEF1DDBC8}">
      <dsp:nvSpPr>
        <dsp:cNvPr id="0" name=""/>
        <dsp:cNvSpPr/>
      </dsp:nvSpPr>
      <dsp:spPr>
        <a:xfrm rot="16200000">
          <a:off x="3148623" y="1726716"/>
          <a:ext cx="1846977" cy="575659"/>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AD3756BF-94C3-4D2C-8224-0BF40CCC5D4E}">
      <dsp:nvSpPr>
        <dsp:cNvPr id="0" name=""/>
        <dsp:cNvSpPr/>
      </dsp:nvSpPr>
      <dsp:spPr>
        <a:xfrm>
          <a:off x="2304261" y="47179"/>
          <a:ext cx="3538176" cy="2087756"/>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Arial" panose="020B0604020202020204" pitchFamily="34" charset="0"/>
              <a:cs typeface="Arial" panose="020B0604020202020204" pitchFamily="34" charset="0"/>
            </a:rPr>
            <a:t>Grondstoffen/formules voor magistrale bereidingen – andere producten/niet-geneesmiddelen</a:t>
          </a:r>
          <a:endParaRPr lang="en-US" sz="2000" kern="1200" dirty="0">
            <a:latin typeface="Arial" panose="020B0604020202020204" pitchFamily="34" charset="0"/>
            <a:cs typeface="Arial" panose="020B0604020202020204" pitchFamily="34" charset="0"/>
          </a:endParaRPr>
        </a:p>
      </dsp:txBody>
      <dsp:txXfrm>
        <a:off x="2365409" y="108327"/>
        <a:ext cx="3415880" cy="1965460"/>
      </dsp:txXfrm>
    </dsp:sp>
    <dsp:sp modelId="{850788DF-B0B5-4296-BF4E-4F29F1C43949}">
      <dsp:nvSpPr>
        <dsp:cNvPr id="0" name=""/>
        <dsp:cNvSpPr/>
      </dsp:nvSpPr>
      <dsp:spPr>
        <a:xfrm rot="19316176">
          <a:off x="4736874" y="2518323"/>
          <a:ext cx="1820844" cy="575659"/>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A57992FF-E30E-42B4-9503-CBB401D5267C}">
      <dsp:nvSpPr>
        <dsp:cNvPr id="0" name=""/>
        <dsp:cNvSpPr/>
      </dsp:nvSpPr>
      <dsp:spPr>
        <a:xfrm>
          <a:off x="4922180" y="1537350"/>
          <a:ext cx="2926691" cy="1414986"/>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Vergunningsgegevens</a:t>
          </a:r>
          <a:endParaRPr lang="en-US" sz="2000" kern="1200" dirty="0">
            <a:latin typeface="Arial" panose="020B0604020202020204" pitchFamily="34" charset="0"/>
            <a:cs typeface="Arial" panose="020B0604020202020204" pitchFamily="34" charset="0"/>
          </a:endParaRPr>
        </a:p>
      </dsp:txBody>
      <dsp:txXfrm>
        <a:off x="4963624" y="1578794"/>
        <a:ext cx="2843803" cy="1332098"/>
      </dsp:txXfrm>
    </dsp:sp>
    <dsp:sp modelId="{F28E4DE6-33DB-4BFA-B324-4DD8EFC16E14}">
      <dsp:nvSpPr>
        <dsp:cNvPr id="0" name=""/>
        <dsp:cNvSpPr/>
      </dsp:nvSpPr>
      <dsp:spPr>
        <a:xfrm rot="83290">
          <a:off x="5190222" y="3817083"/>
          <a:ext cx="1847789" cy="575659"/>
        </a:xfrm>
        <a:prstGeom prst="leftArrow">
          <a:avLst>
            <a:gd name="adj1" fmla="val 60000"/>
            <a:gd name="adj2" fmla="val 50000"/>
          </a:avLst>
        </a:prstGeom>
        <a:solidFill>
          <a:srgbClr val="C6D4CE"/>
        </a:solidFill>
        <a:ln>
          <a:noFill/>
        </a:ln>
        <a:effectLst/>
      </dsp:spPr>
      <dsp:style>
        <a:lnRef idx="0">
          <a:scrgbClr r="0" g="0" b="0"/>
        </a:lnRef>
        <a:fillRef idx="1">
          <a:scrgbClr r="0" g="0" b="0"/>
        </a:fillRef>
        <a:effectRef idx="0">
          <a:scrgbClr r="0" g="0" b="0"/>
        </a:effectRef>
        <a:fontRef idx="minor">
          <a:schemeClr val="lt1"/>
        </a:fontRef>
      </dsp:style>
    </dsp:sp>
    <dsp:sp modelId="{FC015553-EA68-4CEA-8101-1D63D8926B48}">
      <dsp:nvSpPr>
        <dsp:cNvPr id="0" name=""/>
        <dsp:cNvSpPr/>
      </dsp:nvSpPr>
      <dsp:spPr>
        <a:xfrm>
          <a:off x="5931429" y="3319375"/>
          <a:ext cx="2212624" cy="1615838"/>
        </a:xfrm>
        <a:prstGeom prst="roundRect">
          <a:avLst>
            <a:gd name="adj" fmla="val 10000"/>
          </a:avLst>
        </a:prstGeom>
        <a:solidFill>
          <a:srgbClr val="3E6E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l-NL" sz="1500" kern="1200" dirty="0">
              <a:latin typeface="Arial" panose="020B0604020202020204" pitchFamily="34" charset="0"/>
              <a:cs typeface="Arial" panose="020B0604020202020204" pitchFamily="34" charset="0"/>
            </a:rPr>
            <a:t>Farmacotherapeutische groepen en andere gegevens</a:t>
          </a:r>
          <a:endParaRPr lang="fr-BE" sz="1500" kern="1200" dirty="0">
            <a:latin typeface="Arial" panose="020B0604020202020204" pitchFamily="34" charset="0"/>
            <a:cs typeface="Arial" panose="020B0604020202020204" pitchFamily="34" charset="0"/>
          </a:endParaRPr>
        </a:p>
      </dsp:txBody>
      <dsp:txXfrm>
        <a:off x="5978755" y="3366701"/>
        <a:ext cx="2117972" cy="1521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155690"/>
          <a:ext cx="1536851" cy="926338"/>
        </a:xfrm>
        <a:prstGeom prst="roundRect">
          <a:avLst>
            <a:gd name="adj" fmla="val 10000"/>
          </a:avLst>
        </a:prstGeom>
        <a:solidFill>
          <a:srgbClr val="3E6E5A"/>
        </a:solidFill>
        <a:ln w="6350" cap="flat" cmpd="sng" algn="ctr">
          <a:solidFill>
            <a:srgbClr val="3E6E5A"/>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Open Sans" panose="020B0606030504020204" pitchFamily="34" charset="0"/>
              <a:ea typeface="Open Sans" panose="020B0606030504020204" pitchFamily="34" charset="0"/>
              <a:cs typeface="Open Sans" panose="020B0606030504020204" pitchFamily="34" charset="0"/>
            </a:rPr>
            <a:t>Regering</a:t>
          </a:r>
        </a:p>
      </dsp:txBody>
      <dsp:txXfrm>
        <a:off x="2666746" y="182822"/>
        <a:ext cx="1482587" cy="872074"/>
      </dsp:txXfrm>
    </dsp:sp>
    <dsp:sp modelId="{E753885E-5E29-4AA1-97C6-E523B79A20E0}">
      <dsp:nvSpPr>
        <dsp:cNvPr id="0" name=""/>
        <dsp:cNvSpPr/>
      </dsp:nvSpPr>
      <dsp:spPr>
        <a:xfrm>
          <a:off x="3362320" y="1082029"/>
          <a:ext cx="91440" cy="370535"/>
        </a:xfrm>
        <a:custGeom>
          <a:avLst/>
          <a:gdLst/>
          <a:ahLst/>
          <a:cxnLst/>
          <a:rect l="0" t="0" r="0" b="0"/>
          <a:pathLst>
            <a:path>
              <a:moveTo>
                <a:pt x="45720" y="0"/>
              </a:moveTo>
              <a:lnTo>
                <a:pt x="45720" y="370535"/>
              </a:lnTo>
            </a:path>
          </a:pathLst>
        </a:custGeom>
        <a:noFill/>
        <a:ln w="12700" cap="flat" cmpd="sng" algn="ctr">
          <a:solidFill>
            <a:srgbClr val="3E6E5A"/>
          </a:solidFill>
          <a:prstDash val="solid"/>
          <a:miter lim="800000"/>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452565"/>
          <a:ext cx="1389508" cy="926338"/>
        </a:xfrm>
        <a:prstGeom prst="roundRect">
          <a:avLst>
            <a:gd name="adj" fmla="val 10000"/>
          </a:avLst>
        </a:prstGeom>
        <a:solidFill>
          <a:srgbClr val="3E6E5A"/>
        </a:solidFill>
        <a:ln w="6350" cap="flat" cmpd="sng" algn="ctr">
          <a:solidFill>
            <a:srgbClr val="3E6E5A"/>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400" kern="1200">
              <a:latin typeface="Open Sans" panose="020B0606030504020204" pitchFamily="34" charset="0"/>
              <a:ea typeface="Open Sans" panose="020B0606030504020204" pitchFamily="34" charset="0"/>
              <a:cs typeface="Open Sans" panose="020B0606030504020204" pitchFamily="34" charset="0"/>
            </a:rPr>
            <a:t>G-Cloud Strategic Board</a:t>
          </a:r>
        </a:p>
      </dsp:txBody>
      <dsp:txXfrm>
        <a:off x="2740417" y="1479697"/>
        <a:ext cx="1335244" cy="872074"/>
      </dsp:txXfrm>
    </dsp:sp>
    <dsp:sp modelId="{2ABDDC3B-0E3F-4094-B2A0-81DDA2235859}">
      <dsp:nvSpPr>
        <dsp:cNvPr id="0" name=""/>
        <dsp:cNvSpPr/>
      </dsp:nvSpPr>
      <dsp:spPr>
        <a:xfrm>
          <a:off x="3362320" y="2378904"/>
          <a:ext cx="91440" cy="304793"/>
        </a:xfrm>
        <a:custGeom>
          <a:avLst/>
          <a:gdLst/>
          <a:ahLst/>
          <a:cxnLst/>
          <a:rect l="0" t="0" r="0" b="0"/>
          <a:pathLst>
            <a:path>
              <a:moveTo>
                <a:pt x="45720" y="0"/>
              </a:moveTo>
              <a:lnTo>
                <a:pt x="45720" y="304793"/>
              </a:lnTo>
            </a:path>
          </a:pathLst>
        </a:custGeom>
        <a:noFill/>
        <a:ln w="12700" cap="flat" cmpd="sng" algn="ctr">
          <a:solidFill>
            <a:srgbClr val="3E6E5A"/>
          </a:solidFill>
          <a:prstDash val="solid"/>
          <a:miter lim="800000"/>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683697"/>
          <a:ext cx="1389508" cy="926338"/>
        </a:xfrm>
        <a:prstGeom prst="roundRect">
          <a:avLst>
            <a:gd name="adj" fmla="val 10000"/>
          </a:avLst>
        </a:prstGeom>
        <a:solidFill>
          <a:srgbClr val="3E6E5A"/>
        </a:solidFill>
        <a:ln w="6350" cap="flat" cmpd="sng" algn="ctr">
          <a:solidFill>
            <a:srgbClr val="3E6E5A"/>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Open Sans" panose="020B0606030504020204" pitchFamily="34" charset="0"/>
              <a:ea typeface="Open Sans" panose="020B0606030504020204" pitchFamily="34" charset="0"/>
              <a:cs typeface="Open Sans" panose="020B0606030504020204" pitchFamily="34" charset="0"/>
            </a:rPr>
            <a:t>G-Cloud Operations &amp; </a:t>
          </a:r>
          <a:r>
            <a:rPr lang="nl-BE" sz="1400" kern="1200" noProof="0" dirty="0" err="1">
              <a:latin typeface="Open Sans" panose="020B0606030504020204" pitchFamily="34" charset="0"/>
              <a:ea typeface="Open Sans" panose="020B0606030504020204" pitchFamily="34" charset="0"/>
              <a:cs typeface="Open Sans" panose="020B0606030504020204" pitchFamily="34" charset="0"/>
            </a:rPr>
            <a:t>Programme</a:t>
          </a:r>
          <a:r>
            <a:rPr lang="nl-BE" sz="1400" kern="1200" noProof="0" dirty="0">
              <a:latin typeface="Open Sans" panose="020B0606030504020204" pitchFamily="34" charset="0"/>
              <a:ea typeface="Open Sans" panose="020B0606030504020204" pitchFamily="34" charset="0"/>
              <a:cs typeface="Open Sans" panose="020B0606030504020204" pitchFamily="34" charset="0"/>
            </a:rPr>
            <a:t> </a:t>
          </a:r>
          <a:r>
            <a:rPr lang="nl-BE" sz="1400" kern="1200" dirty="0">
              <a:latin typeface="Open Sans" panose="020B0606030504020204" pitchFamily="34" charset="0"/>
              <a:ea typeface="Open Sans" panose="020B0606030504020204" pitchFamily="34" charset="0"/>
              <a:cs typeface="Open Sans" panose="020B0606030504020204" pitchFamily="34" charset="0"/>
            </a:rPr>
            <a:t>Board</a:t>
          </a:r>
        </a:p>
      </dsp:txBody>
      <dsp:txXfrm>
        <a:off x="2740417" y="2710829"/>
        <a:ext cx="1335244" cy="872074"/>
      </dsp:txXfrm>
    </dsp:sp>
    <dsp:sp modelId="{10FA042D-5615-4BF9-958C-81FFB5A6DD35}">
      <dsp:nvSpPr>
        <dsp:cNvPr id="0" name=""/>
        <dsp:cNvSpPr/>
      </dsp:nvSpPr>
      <dsp:spPr>
        <a:xfrm>
          <a:off x="694754" y="3610036"/>
          <a:ext cx="2713285" cy="369803"/>
        </a:xfrm>
        <a:custGeom>
          <a:avLst/>
          <a:gdLst/>
          <a:ahLst/>
          <a:cxnLst/>
          <a:rect l="0" t="0" r="0" b="0"/>
          <a:pathLst>
            <a:path>
              <a:moveTo>
                <a:pt x="2713285" y="0"/>
              </a:moveTo>
              <a:lnTo>
                <a:pt x="2713285" y="184901"/>
              </a:lnTo>
              <a:lnTo>
                <a:pt x="0" y="184901"/>
              </a:lnTo>
              <a:lnTo>
                <a:pt x="0" y="369803"/>
              </a:lnTo>
            </a:path>
          </a:pathLst>
        </a:custGeom>
        <a:noFill/>
        <a:ln w="12700" cap="flat" cmpd="sng" algn="ctr">
          <a:solidFill>
            <a:srgbClr val="3E6E5A"/>
          </a:solidFill>
          <a:prstDash val="solid"/>
          <a:miter lim="800000"/>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3979840"/>
          <a:ext cx="1389508" cy="926338"/>
        </a:xfrm>
        <a:prstGeom prst="roundRect">
          <a:avLst>
            <a:gd name="adj" fmla="val 10000"/>
          </a:avLst>
        </a:prstGeom>
        <a:solidFill>
          <a:srgbClr val="3E6E5A"/>
        </a:solidFill>
        <a:ln w="6350" cap="flat" cmpd="sng" algn="ctr">
          <a:solidFill>
            <a:srgbClr val="3E6E5A"/>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kern="1200">
              <a:latin typeface="Open Sans" panose="020B0606030504020204" pitchFamily="34" charset="0"/>
              <a:ea typeface="Open Sans" panose="020B0606030504020204" pitchFamily="34" charset="0"/>
              <a:cs typeface="Open Sans" panose="020B0606030504020204" pitchFamily="34" charset="0"/>
            </a:rPr>
            <a:t>FODs/PODs</a:t>
          </a:r>
          <a:br>
            <a:rPr lang="nl-BE" sz="1400" kern="1200">
              <a:latin typeface="Open Sans" panose="020B0606030504020204" pitchFamily="34" charset="0"/>
              <a:ea typeface="Open Sans" panose="020B0606030504020204" pitchFamily="34" charset="0"/>
              <a:cs typeface="Open Sans" panose="020B0606030504020204" pitchFamily="34" charset="0"/>
            </a:rPr>
          </a:br>
          <a:r>
            <a:rPr lang="nl-BE" sz="1400" kern="1200">
              <a:latin typeface="Open Sans" panose="020B0606030504020204" pitchFamily="34" charset="0"/>
              <a:ea typeface="Open Sans" panose="020B0606030504020204" pitchFamily="34" charset="0"/>
              <a:cs typeface="Open Sans" panose="020B0606030504020204" pitchFamily="34" charset="0"/>
            </a:rPr>
            <a:t>(Horizontale FOD, FOD FIN, Belnet, …)</a:t>
          </a:r>
        </a:p>
      </dsp:txBody>
      <dsp:txXfrm>
        <a:off x="27132" y="4006972"/>
        <a:ext cx="1335244" cy="872074"/>
      </dsp:txXfrm>
    </dsp:sp>
    <dsp:sp modelId="{16DB20CB-D959-404A-86D4-DBD9F03D41C8}">
      <dsp:nvSpPr>
        <dsp:cNvPr id="0" name=""/>
        <dsp:cNvSpPr/>
      </dsp:nvSpPr>
      <dsp:spPr>
        <a:xfrm>
          <a:off x="2456059" y="3610036"/>
          <a:ext cx="951980" cy="369803"/>
        </a:xfrm>
        <a:custGeom>
          <a:avLst/>
          <a:gdLst/>
          <a:ahLst/>
          <a:cxnLst/>
          <a:rect l="0" t="0" r="0" b="0"/>
          <a:pathLst>
            <a:path>
              <a:moveTo>
                <a:pt x="951980" y="0"/>
              </a:moveTo>
              <a:lnTo>
                <a:pt x="951980" y="184901"/>
              </a:lnTo>
              <a:lnTo>
                <a:pt x="0" y="184901"/>
              </a:lnTo>
              <a:lnTo>
                <a:pt x="0" y="369803"/>
              </a:lnTo>
            </a:path>
          </a:pathLst>
        </a:custGeom>
        <a:noFill/>
        <a:ln w="12700" cap="flat" cmpd="sng" algn="ctr">
          <a:solidFill>
            <a:srgbClr val="3E6E5A"/>
          </a:solidFill>
          <a:prstDash val="solid"/>
          <a:miter lim="800000"/>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761305" y="3979840"/>
          <a:ext cx="1389508" cy="926338"/>
        </a:xfrm>
        <a:prstGeom prst="roundRect">
          <a:avLst>
            <a:gd name="adj" fmla="val 10000"/>
          </a:avLst>
        </a:prstGeom>
        <a:solidFill>
          <a:srgbClr val="3E6E5A"/>
        </a:solidFill>
        <a:ln w="6350" cap="flat" cmpd="sng" algn="ctr">
          <a:solidFill>
            <a:srgbClr val="3E6E5A"/>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kern="1200">
              <a:latin typeface="Open Sans" panose="020B0606030504020204" pitchFamily="34" charset="0"/>
              <a:ea typeface="Open Sans" panose="020B0606030504020204" pitchFamily="34" charset="0"/>
              <a:cs typeface="Open Sans" panose="020B0606030504020204" pitchFamily="34" charset="0"/>
            </a:rPr>
            <a:t>OISZ/ION (KSZ, ...)</a:t>
          </a:r>
        </a:p>
      </dsp:txBody>
      <dsp:txXfrm>
        <a:off x="1788437" y="4006972"/>
        <a:ext cx="1335244" cy="872074"/>
      </dsp:txXfrm>
    </dsp:sp>
    <dsp:sp modelId="{040AE0B6-74FA-4EA9-BB98-39A17B3C414B}">
      <dsp:nvSpPr>
        <dsp:cNvPr id="0" name=""/>
        <dsp:cNvSpPr/>
      </dsp:nvSpPr>
      <dsp:spPr>
        <a:xfrm>
          <a:off x="3408040" y="3610036"/>
          <a:ext cx="854380" cy="369803"/>
        </a:xfrm>
        <a:custGeom>
          <a:avLst/>
          <a:gdLst/>
          <a:ahLst/>
          <a:cxnLst/>
          <a:rect l="0" t="0" r="0" b="0"/>
          <a:pathLst>
            <a:path>
              <a:moveTo>
                <a:pt x="0" y="0"/>
              </a:moveTo>
              <a:lnTo>
                <a:pt x="0" y="184901"/>
              </a:lnTo>
              <a:lnTo>
                <a:pt x="854380" y="184901"/>
              </a:lnTo>
              <a:lnTo>
                <a:pt x="854380" y="369803"/>
              </a:lnTo>
            </a:path>
          </a:pathLst>
        </a:custGeom>
        <a:noFill/>
        <a:ln w="12700" cap="flat" cmpd="sng" algn="ctr">
          <a:solidFill>
            <a:srgbClr val="087670"/>
          </a:solidFill>
          <a:prstDash val="solid"/>
          <a:miter lim="800000"/>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567666" y="3979840"/>
          <a:ext cx="1389508" cy="926338"/>
        </a:xfrm>
        <a:prstGeom prst="roundRect">
          <a:avLst>
            <a:gd name="adj" fmla="val 10000"/>
          </a:avLst>
        </a:prstGeom>
        <a:solidFill>
          <a:srgbClr val="3E6E5A"/>
        </a:solidFill>
        <a:ln w="6350" cap="flat" cmpd="sng" algn="ctr">
          <a:solidFill>
            <a:srgbClr val="3E6E5A"/>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kern="1200">
              <a:latin typeface="Open Sans" panose="020B0606030504020204" pitchFamily="34" charset="0"/>
              <a:ea typeface="Open Sans" panose="020B0606030504020204" pitchFamily="34" charset="0"/>
              <a:cs typeface="Open Sans" panose="020B0606030504020204" pitchFamily="34" charset="0"/>
            </a:rPr>
            <a:t>Vereniging van FODs/PODs/ ION</a:t>
          </a:r>
        </a:p>
      </dsp:txBody>
      <dsp:txXfrm>
        <a:off x="3594798" y="4006972"/>
        <a:ext cx="1335244" cy="872074"/>
      </dsp:txXfrm>
    </dsp:sp>
    <dsp:sp modelId="{CB131D3F-5060-48D1-BCD5-E503DCC482AE}">
      <dsp:nvSpPr>
        <dsp:cNvPr id="0" name=""/>
        <dsp:cNvSpPr/>
      </dsp:nvSpPr>
      <dsp:spPr>
        <a:xfrm>
          <a:off x="3408040" y="3610036"/>
          <a:ext cx="2660742" cy="369803"/>
        </a:xfrm>
        <a:custGeom>
          <a:avLst/>
          <a:gdLst/>
          <a:ahLst/>
          <a:cxnLst/>
          <a:rect l="0" t="0" r="0" b="0"/>
          <a:pathLst>
            <a:path>
              <a:moveTo>
                <a:pt x="0" y="0"/>
              </a:moveTo>
              <a:lnTo>
                <a:pt x="0" y="184901"/>
              </a:lnTo>
              <a:lnTo>
                <a:pt x="2660742" y="184901"/>
              </a:lnTo>
              <a:lnTo>
                <a:pt x="2660742" y="369803"/>
              </a:lnTo>
            </a:path>
          </a:pathLst>
        </a:custGeom>
        <a:noFill/>
        <a:ln w="12700" cap="flat" cmpd="sng" algn="ctr">
          <a:solidFill>
            <a:srgbClr val="3E6E5A"/>
          </a:solidFill>
          <a:prstDash val="solid"/>
          <a:miter lim="800000"/>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374027" y="3979840"/>
          <a:ext cx="1389508" cy="926338"/>
        </a:xfrm>
        <a:prstGeom prst="roundRect">
          <a:avLst>
            <a:gd name="adj" fmla="val 10000"/>
          </a:avLst>
        </a:prstGeom>
        <a:solidFill>
          <a:srgbClr val="3E6E5A"/>
        </a:solidFill>
        <a:ln w="6350" cap="flat" cmpd="sng" algn="ctr">
          <a:solidFill>
            <a:srgbClr val="3E6E5A"/>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kern="1200">
              <a:latin typeface="Open Sans" panose="020B0606030504020204" pitchFamily="34" charset="0"/>
              <a:ea typeface="Open Sans" panose="020B0606030504020204" pitchFamily="34" charset="0"/>
              <a:cs typeface="Open Sans" panose="020B0606030504020204" pitchFamily="34" charset="0"/>
            </a:rPr>
            <a:t>Privé-ICT-firma’s o.l.v. FOD/OISZ/... </a:t>
          </a:r>
        </a:p>
      </dsp:txBody>
      <dsp:txXfrm>
        <a:off x="5401159" y="4006972"/>
        <a:ext cx="1335244" cy="87207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DA99EE-9891-4B2D-89E7-EA368C9FBC61}" type="datetimeFigureOut">
              <a:rPr lang="en-US" smtClean="0"/>
              <a:t>3/24/2026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22816-2839-47C1-B52F-2A5579CE05F5}" type="slidenum">
              <a:rPr lang="en-US" smtClean="0"/>
              <a:t>‹nr.›</a:t>
            </a:fld>
            <a:endParaRPr lang="en-US"/>
          </a:p>
        </p:txBody>
      </p:sp>
    </p:spTree>
    <p:extLst>
      <p:ext uri="{BB962C8B-B14F-4D97-AF65-F5344CB8AC3E}">
        <p14:creationId xmlns:p14="http://schemas.microsoft.com/office/powerpoint/2010/main" val="3733250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0A47F-4504-4A91-A790-B0C420CDCE79}"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430A2-98A1-4E0D-B3B5-32D5FE0A1914}" type="slidenum">
              <a:rPr lang="en-US" smtClean="0"/>
              <a:t>‹nr.›</a:t>
            </a:fld>
            <a:endParaRPr lang="en-US"/>
          </a:p>
        </p:txBody>
      </p:sp>
    </p:spTree>
    <p:extLst>
      <p:ext uri="{BB962C8B-B14F-4D97-AF65-F5344CB8AC3E}">
        <p14:creationId xmlns:p14="http://schemas.microsoft.com/office/powerpoint/2010/main" val="327752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NL</a:t>
            </a:r>
          </a:p>
        </p:txBody>
      </p:sp>
    </p:spTree>
    <p:extLst>
      <p:ext uri="{BB962C8B-B14F-4D97-AF65-F5344CB8AC3E}">
        <p14:creationId xmlns:p14="http://schemas.microsoft.com/office/powerpoint/2010/main" val="150829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6074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4C430A2-98A1-4E0D-B3B5-32D5FE0A1914}" type="slidenum">
              <a:rPr lang="en-US" smtClean="0"/>
              <a:t>65</a:t>
            </a:fld>
            <a:endParaRPr lang="en-US"/>
          </a:p>
        </p:txBody>
      </p:sp>
    </p:spTree>
    <p:extLst>
      <p:ext uri="{BB962C8B-B14F-4D97-AF65-F5344CB8AC3E}">
        <p14:creationId xmlns:p14="http://schemas.microsoft.com/office/powerpoint/2010/main" val="2292852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A4F977-5DDD-4AD6-99F5-F096195237AB}" type="slidenum">
              <a:rPr lang="fr-BE" smtClean="0"/>
              <a:t>82</a:t>
            </a:fld>
            <a:endParaRPr lang="fr-BE"/>
          </a:p>
        </p:txBody>
      </p:sp>
    </p:spTree>
    <p:extLst>
      <p:ext uri="{BB962C8B-B14F-4D97-AF65-F5344CB8AC3E}">
        <p14:creationId xmlns:p14="http://schemas.microsoft.com/office/powerpoint/2010/main" val="960832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3117417"/>
            <a:ext cx="4590473" cy="2387600"/>
          </a:xfrm>
        </p:spPr>
        <p:txBody>
          <a:bodyPr anchor="t">
            <a:normAutofit/>
          </a:bodyPr>
          <a:lstStyle>
            <a:lvl1pPr algn="l">
              <a:defRPr sz="3600">
                <a:latin typeface="Libre Franklin SemiBold" panose="00000700000000000000" pitchFamily="2" charset="0"/>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1319718"/>
            <a:ext cx="4590473" cy="1655762"/>
          </a:xfrm>
        </p:spPr>
        <p:txBody>
          <a:bodyPr anchor="b">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7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7" name="Title 1"/>
          <p:cNvSpPr>
            <a:spLocks noGrp="1"/>
          </p:cNvSpPr>
          <p:nvPr>
            <p:ph type="title"/>
          </p:nvPr>
        </p:nvSpPr>
        <p:spPr>
          <a:xfrm>
            <a:off x="839788" y="365125"/>
            <a:ext cx="10515600" cy="1325563"/>
          </a:xfrm>
        </p:spPr>
        <p:txBody>
          <a:bodyPr anchor="b"/>
          <a:lstStyle/>
          <a:p>
            <a:r>
              <a:rPr lang="en-US"/>
              <a:t>Click to edit Master title style</a:t>
            </a:r>
          </a:p>
        </p:txBody>
      </p:sp>
      <p:sp>
        <p:nvSpPr>
          <p:cNvPr id="4" name="Chart Placeholder 3"/>
          <p:cNvSpPr>
            <a:spLocks noGrp="1"/>
          </p:cNvSpPr>
          <p:nvPr>
            <p:ph type="chart" sz="quarter" idx="12"/>
          </p:nvPr>
        </p:nvSpPr>
        <p:spPr>
          <a:xfrm>
            <a:off x="970280" y="1935163"/>
            <a:ext cx="10383520" cy="3522361"/>
          </a:xfrm>
        </p:spPr>
        <p:txBody>
          <a:bodyPr/>
          <a:lstStyle>
            <a:lvl1pPr marL="0" indent="0">
              <a:buNone/>
              <a:defRPr>
                <a:latin typeface="Libre Franklin" panose="00000500000000000000" pitchFamily="2" charset="0"/>
              </a:defRPr>
            </a:lvl1pPr>
          </a:lstStyle>
          <a:p>
            <a:r>
              <a:rPr lang="en-US"/>
              <a:t>Click icon to add chart</a:t>
            </a: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10"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85293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sp>
        <p:nvSpPr>
          <p:cNvPr id="2" name="Title 1"/>
          <p:cNvSpPr>
            <a:spLocks noGrp="1"/>
          </p:cNvSpPr>
          <p:nvPr>
            <p:ph type="title"/>
          </p:nvPr>
        </p:nvSpPr>
        <p:spPr>
          <a:xfrm>
            <a:off x="839788" y="952901"/>
            <a:ext cx="6080776" cy="748364"/>
          </a:xfrm>
        </p:spPr>
        <p:txBody>
          <a:bodyPr anchor="b"/>
          <a:lstStyle>
            <a:lvl1pPr>
              <a:defRPr sz="3200"/>
            </a:lvl1pPr>
          </a:lstStyle>
          <a:p>
            <a:r>
              <a:rPr lang="en-US"/>
              <a:t>Click to edit Master title style</a:t>
            </a:r>
          </a:p>
        </p:txBody>
      </p:sp>
      <p:pic>
        <p:nvPicPr>
          <p:cNvPr id="12"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p:cNvSpPr>
            <a:spLocks noGrp="1"/>
          </p:cNvSpPr>
          <p:nvPr>
            <p:ph type="body" idx="1"/>
          </p:nvPr>
        </p:nvSpPr>
        <p:spPr>
          <a:xfrm>
            <a:off x="839789" y="1701265"/>
            <a:ext cx="5589888" cy="685800"/>
          </a:xfrm>
        </p:spPr>
        <p:txBody>
          <a:bodyPr anchor="b"/>
          <a:lstStyle>
            <a:lvl1pPr marL="0" indent="0">
              <a:buNone/>
              <a:defRPr sz="24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p:cNvSpPr>
            <a:spLocks noGrp="1"/>
          </p:cNvSpPr>
          <p:nvPr>
            <p:ph idx="12"/>
          </p:nvPr>
        </p:nvSpPr>
        <p:spPr>
          <a:xfrm>
            <a:off x="838200" y="2569945"/>
            <a:ext cx="5591478" cy="3607017"/>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2800" y="596900"/>
            <a:ext cx="5721350" cy="5721350"/>
          </a:xfrm>
          <a:prstGeom prst="rect">
            <a:avLst/>
          </a:prstGeom>
        </p:spPr>
      </p:pic>
      <p:sp>
        <p:nvSpPr>
          <p:cNvPr id="24" name="Picture Placeholder 23"/>
          <p:cNvSpPr>
            <a:spLocks noGrp="1"/>
          </p:cNvSpPr>
          <p:nvPr>
            <p:ph type="pic" sz="quarter" idx="13"/>
          </p:nvPr>
        </p:nvSpPr>
        <p:spPr>
          <a:xfrm>
            <a:off x="7493000" y="1066800"/>
            <a:ext cx="2413000" cy="4864100"/>
          </a:xfrm>
          <a:prstGeom prst="roundRect">
            <a:avLst>
              <a:gd name="adj" fmla="val 9825"/>
            </a:avLst>
          </a:prstGeom>
        </p:spPr>
        <p:txBody>
          <a:bodyPr/>
          <a:lstStyle>
            <a:lvl1pPr>
              <a:defRPr>
                <a:latin typeface="Libre Franklin" panose="00000500000000000000" pitchFamily="2" charset="0"/>
              </a:defRPr>
            </a:lvl1pPr>
          </a:lstStyle>
          <a:p>
            <a:r>
              <a:rPr lang="en-US"/>
              <a:t>Click icon to add picture</a:t>
            </a:r>
          </a:p>
        </p:txBody>
      </p:sp>
      <p:sp>
        <p:nvSpPr>
          <p:cNvPr id="13"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21"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2673515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9677" y="2387065"/>
            <a:ext cx="5251740" cy="3021025"/>
          </a:xfrm>
          <a:prstGeom prst="rect">
            <a:avLst/>
          </a:prstGeom>
        </p:spPr>
      </p:pic>
      <p:sp>
        <p:nvSpPr>
          <p:cNvPr id="4" name="Picture Placeholder 3"/>
          <p:cNvSpPr>
            <a:spLocks noGrp="1"/>
          </p:cNvSpPr>
          <p:nvPr>
            <p:ph type="pic" sz="quarter" idx="13"/>
          </p:nvPr>
        </p:nvSpPr>
        <p:spPr>
          <a:xfrm>
            <a:off x="7064375" y="2570163"/>
            <a:ext cx="3990975" cy="2484437"/>
          </a:xfrm>
        </p:spPr>
        <p:txBody>
          <a:bodyPr/>
          <a:lstStyle>
            <a:lvl1pPr>
              <a:defRPr>
                <a:latin typeface="Libre Franklin" panose="00000500000000000000" pitchFamily="2" charset="0"/>
              </a:defRPr>
            </a:lvl1pPr>
          </a:lstStyle>
          <a:p>
            <a:r>
              <a:rPr lang="en-US"/>
              <a:t>Click icon to add picture</a:t>
            </a:r>
          </a:p>
        </p:txBody>
      </p:sp>
      <p:sp>
        <p:nvSpPr>
          <p:cNvPr id="20" name="Text Placeholder 20"/>
          <p:cNvSpPr>
            <a:spLocks noGrp="1"/>
          </p:cNvSpPr>
          <p:nvPr>
            <p:ph type="body" sz="quarter" idx="14"/>
          </p:nvPr>
        </p:nvSpPr>
        <p:spPr>
          <a:xfrm>
            <a:off x="900000" y="116632"/>
            <a:ext cx="1021377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21" name="Text Placeholder 7"/>
          <p:cNvSpPr>
            <a:spLocks noGrp="1"/>
          </p:cNvSpPr>
          <p:nvPr>
            <p:ph type="body" sz="quarter" idx="15"/>
          </p:nvPr>
        </p:nvSpPr>
        <p:spPr>
          <a:xfrm>
            <a:off x="900000" y="1439577"/>
            <a:ext cx="5260957"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p:txBody>
      </p:sp>
      <p:pic>
        <p:nvPicPr>
          <p:cNvPr id="22" name="Google Shape;64;g21a3bf64467_0_16"/>
          <p:cNvPicPr preferRelativeResize="0"/>
          <p:nvPr userDrawn="1"/>
        </p:nvPicPr>
        <p:blipFill>
          <a:blip r:embed="rId4">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23"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a:solidFill>
                <a:srgbClr val="087670"/>
              </a:solidFill>
              <a:latin typeface="Libre Franklin SemiBold" panose="00000700000000000000" pitchFamily="2" charset="0"/>
            </a:endParaRPr>
          </a:p>
        </p:txBody>
      </p:sp>
      <p:sp>
        <p:nvSpPr>
          <p:cNvPr id="2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116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Google Shape;19;p27"/>
          <p:cNvSpPr/>
          <p:nvPr userDrawn="1"/>
        </p:nvSpPr>
        <p:spPr>
          <a:xfrm rot="-5400000" flipH="1">
            <a:off x="1521247" y="316422"/>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87787"/>
            <a:ext cx="10213776" cy="70559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8" name="Text Placeholder 7"/>
          <p:cNvSpPr>
            <a:spLocks noGrp="1"/>
          </p:cNvSpPr>
          <p:nvPr>
            <p:ph type="body" sz="quarter" idx="13"/>
          </p:nvPr>
        </p:nvSpPr>
        <p:spPr>
          <a:xfrm>
            <a:off x="900000" y="998291"/>
            <a:ext cx="10213776" cy="5174927"/>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180975" indent="-180975">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361950" indent="-180975">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marL="536575" indent="-174625">
              <a:lnSpc>
                <a:spcPct val="150000"/>
              </a:lnSpc>
              <a:buFont typeface="Open Sans" panose="020B0606030504020204" pitchFamily="34" charset="0"/>
              <a:buChar char="ı"/>
              <a:defRPr sz="12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a:solidFill>
                <a:srgbClr val="087670"/>
              </a:solidFill>
              <a:latin typeface="Libre Franklin SemiBold" panose="00000700000000000000" pitchFamily="2" charset="0"/>
            </a:endParaRP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040411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TextBox 5"/>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a:solidFill>
                <a:srgbClr val="EA4F5F"/>
              </a:solidFill>
              <a:latin typeface="Montserrat" panose="00000500000000000000" pitchFamily="50" charset="0"/>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8"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a:t>Footer</a:t>
            </a:r>
          </a:p>
        </p:txBody>
      </p:sp>
    </p:spTree>
    <p:extLst>
      <p:ext uri="{BB962C8B-B14F-4D97-AF65-F5344CB8AC3E}">
        <p14:creationId xmlns:p14="http://schemas.microsoft.com/office/powerpoint/2010/main" val="1674327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Content Placeholder 2"/>
          <p:cNvSpPr>
            <a:spLocks noGrp="1"/>
          </p:cNvSpPr>
          <p:nvPr>
            <p:ph idx="1"/>
          </p:nvPr>
        </p:nvSpPr>
        <p:spPr>
          <a:xfrm>
            <a:off x="609600" y="1052736"/>
            <a:ext cx="10972800" cy="5289451"/>
          </a:xfrm>
        </p:spPr>
        <p:txBody>
          <a:bodyPr>
            <a:normAutofit/>
          </a:bodyPr>
          <a:lstStyle>
            <a:lvl1pPr>
              <a:defRPr sz="2400">
                <a:latin typeface="Arial" panose="020B0604020202020204" pitchFamily="34" charset="0"/>
                <a:cs typeface="Arial" panose="020B0604020202020204" pitchFamily="34" charset="0"/>
              </a:defRPr>
            </a:lvl1pPr>
            <a:lvl2pPr marL="628650" indent="-266700">
              <a:defRPr sz="2000">
                <a:latin typeface="Arial" panose="020B0604020202020204" pitchFamily="34" charset="0"/>
                <a:cs typeface="Arial" panose="020B0604020202020204" pitchFamily="34" charset="0"/>
              </a:defRPr>
            </a:lvl2pPr>
            <a:lvl3pPr marL="809625" indent="-180975">
              <a:defRPr sz="1800">
                <a:latin typeface="Arial" panose="020B0604020202020204" pitchFamily="34" charset="0"/>
                <a:cs typeface="Arial" panose="020B0604020202020204" pitchFamily="34" charset="0"/>
              </a:defRPr>
            </a:lvl3pPr>
            <a:lvl4pPr marL="990600" indent="-180975">
              <a:defRPr sz="1800">
                <a:latin typeface="Arial" panose="020B0604020202020204" pitchFamily="34" charset="0"/>
                <a:cs typeface="Arial" panose="020B0604020202020204" pitchFamily="34" charset="0"/>
              </a:defRPr>
            </a:lvl4pPr>
            <a:lvl5pPr marL="1162050" indent="-171450">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6" name="Slide Number Placeholder 5"/>
          <p:cNvSpPr>
            <a:spLocks noGrp="1"/>
          </p:cNvSpPr>
          <p:nvPr>
            <p:ph type="sldNum" sz="quarter" idx="12"/>
          </p:nvPr>
        </p:nvSpPr>
        <p:spPr/>
        <p:txBody>
          <a:bodyPr/>
          <a:lstStyle/>
          <a:p>
            <a:fld id="{30A9230E-FFBB-4CCB-ABD7-198084EDE768}" type="slidenum">
              <a:rPr lang="fr-BE" smtClean="0"/>
              <a:t>‹nr.›</a:t>
            </a:fld>
            <a:endParaRPr lang="fr-BE"/>
          </a:p>
        </p:txBody>
      </p:sp>
    </p:spTree>
    <p:extLst>
      <p:ext uri="{BB962C8B-B14F-4D97-AF65-F5344CB8AC3E}">
        <p14:creationId xmlns:p14="http://schemas.microsoft.com/office/powerpoint/2010/main" val="420387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1321200"/>
            <a:ext cx="4590473" cy="2387600"/>
          </a:xfrm>
        </p:spPr>
        <p:txBody>
          <a:bodyPr anchor="b">
            <a:normAutofit/>
          </a:bodyPr>
          <a:lstStyle>
            <a:lvl1pPr algn="l">
              <a:defRPr sz="3600"/>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3849255"/>
            <a:ext cx="4590473" cy="1655762"/>
          </a:xfrm>
        </p:spPr>
        <p:txBody>
          <a:bodyPr anchor="t">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0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title" hasCustomPrompt="1"/>
          </p:nvPr>
        </p:nvSpPr>
        <p:spPr>
          <a:xfrm>
            <a:off x="838199" y="1510001"/>
            <a:ext cx="5100783" cy="1030000"/>
          </a:xfrm>
        </p:spPr>
        <p:txBody>
          <a:bodyPr anchor="b">
            <a:normAutofit/>
          </a:bodyPr>
          <a:lstStyle>
            <a:lvl1pPr>
              <a:defRPr sz="2800">
                <a:solidFill>
                  <a:srgbClr val="087670"/>
                </a:solidFill>
              </a:defRPr>
            </a:lvl1pPr>
          </a:lstStyle>
          <a:p>
            <a:r>
              <a:rPr lang="en-US"/>
              <a:t>Click to edit title</a:t>
            </a:r>
          </a:p>
        </p:txBody>
      </p:sp>
      <p:sp>
        <p:nvSpPr>
          <p:cNvPr id="3" name="Content Placeholder 2"/>
          <p:cNvSpPr>
            <a:spLocks noGrp="1"/>
          </p:cNvSpPr>
          <p:nvPr>
            <p:ph idx="1"/>
          </p:nvPr>
        </p:nvSpPr>
        <p:spPr>
          <a:xfrm>
            <a:off x="838199" y="2835563"/>
            <a:ext cx="4542323" cy="3341399"/>
          </a:xfrm>
        </p:spPr>
        <p:txBody>
          <a:bodyPr>
            <a:normAutofit/>
          </a:bodyPr>
          <a:lstStyle>
            <a:lvl1pPr marL="0" indent="0" defTabSz="914400">
              <a:lnSpc>
                <a:spcPct val="150000"/>
              </a:lnSpc>
              <a:buFont typeface="Arial" panose="020B0604020202020204" pitchFamily="34" charset="0"/>
              <a:buNone/>
              <a:tabLst>
                <a:tab pos="4572000" algn="l"/>
              </a:tabLst>
              <a:defRPr lang="en-US" sz="1600" b="0" dirty="0" smtClean="0">
                <a:solidFill>
                  <a:schemeClr val="tx1">
                    <a:lumMod val="90000"/>
                    <a:lumOff val="10000"/>
                  </a:schemeClr>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p:cNvSpPr>
            <a:spLocks noGrp="1"/>
          </p:cNvSpPr>
          <p:nvPr>
            <p:ph type="pic" sz="quarter" idx="13" hasCustomPrompt="1"/>
          </p:nvPr>
        </p:nvSpPr>
        <p:spPr>
          <a:xfrm>
            <a:off x="7481887" y="282287"/>
            <a:ext cx="4894839" cy="4894839"/>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4" name="Content Placeholder 2"/>
          <p:cNvSpPr>
            <a:spLocks noGrp="1"/>
          </p:cNvSpPr>
          <p:nvPr>
            <p:ph idx="14" hasCustomPrompt="1"/>
          </p:nvPr>
        </p:nvSpPr>
        <p:spPr>
          <a:xfrm>
            <a:off x="5435270" y="2835562"/>
            <a:ext cx="520762" cy="3341399"/>
          </a:xfrm>
        </p:spPr>
        <p:txBody>
          <a:bodyPr>
            <a:normAutofit/>
          </a:bodyPr>
          <a:lstStyle>
            <a:lvl1pPr marL="0" indent="0" algn="r" defTabSz="914400">
              <a:lnSpc>
                <a:spcPct val="150000"/>
              </a:lnSpc>
              <a:buFont typeface="Arial" panose="020B0604020202020204" pitchFamily="34" charset="0"/>
              <a:buNone/>
              <a:tabLst>
                <a:tab pos="4572000" algn="l"/>
              </a:tabLst>
              <a:defRPr lang="en-US" sz="1600" b="1" i="0" baseline="0" dirty="0" smtClean="0">
                <a:solidFill>
                  <a:srgbClr val="087670"/>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8"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12"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16717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0294" y="6298599"/>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tx1">
                    <a:lumMod val="90000"/>
                    <a:lumOff val="10000"/>
                  </a:schemeClr>
                </a:solidFill>
              </a:defRPr>
            </a:lvl1pPr>
          </a:lstStyle>
          <a:p>
            <a:r>
              <a:rPr lang="en-US"/>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943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87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294" y="6308563"/>
            <a:ext cx="1117156" cy="331289"/>
          </a:xfrm>
          <a:prstGeom prst="rect">
            <a:avLst/>
          </a:prstGeom>
        </p:spPr>
      </p:pic>
      <p:sp>
        <p:nvSpPr>
          <p:cNvPr id="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bg1"/>
                </a:solidFill>
              </a:defRPr>
            </a:lvl1pPr>
          </a:lstStyle>
          <a:p>
            <a:r>
              <a:rPr lang="en-US"/>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chemeClr val="bg1"/>
                </a:solidFill>
                <a:latin typeface="Libre Franklin SemiBold" panose="00000700000000000000" pitchFamily="2" charset="0"/>
              </a:rPr>
              <a:pPr algn="l"/>
              <a:t>‹nr.›</a:t>
            </a:fld>
            <a:r>
              <a:rPr lang="en-US" sz="1100">
                <a:solidFill>
                  <a:schemeClr val="bg1"/>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bg1"/>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bg1"/>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33225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4070" y="0"/>
            <a:ext cx="3437930" cy="6858000"/>
          </a:xfrm>
          <a:prstGeom prst="rect">
            <a:avLst/>
          </a:prstGeom>
        </p:spPr>
      </p:pic>
      <p:sp>
        <p:nvSpPr>
          <p:cNvPr id="2" name="Title 1"/>
          <p:cNvSpPr>
            <a:spLocks noGrp="1"/>
          </p:cNvSpPr>
          <p:nvPr>
            <p:ph type="title"/>
          </p:nvPr>
        </p:nvSpPr>
        <p:spPr>
          <a:xfrm>
            <a:off x="838201" y="673768"/>
            <a:ext cx="7237396" cy="1016920"/>
          </a:xfrm>
        </p:spPr>
        <p:txBody>
          <a:bodyPr anchor="b"/>
          <a:lstStyle/>
          <a:p>
            <a:r>
              <a:rPr lang="en-US"/>
              <a:t>Click to edit Master title style</a:t>
            </a:r>
          </a:p>
        </p:txBody>
      </p:sp>
      <p:sp>
        <p:nvSpPr>
          <p:cNvPr id="3" name="Content Placeholder 2"/>
          <p:cNvSpPr>
            <a:spLocks noGrp="1"/>
          </p:cNvSpPr>
          <p:nvPr>
            <p:ph idx="1"/>
          </p:nvPr>
        </p:nvSpPr>
        <p:spPr>
          <a:xfrm>
            <a:off x="838199" y="2572636"/>
            <a:ext cx="7237397"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839788" y="1758249"/>
            <a:ext cx="7236303"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Picture Placeholder 8"/>
          <p:cNvSpPr>
            <a:spLocks noGrp="1"/>
          </p:cNvSpPr>
          <p:nvPr>
            <p:ph type="pic" sz="quarter" idx="13" hasCustomPrompt="1"/>
          </p:nvPr>
        </p:nvSpPr>
        <p:spPr>
          <a:xfrm>
            <a:off x="897021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61404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437930" cy="6858000"/>
          </a:xfrm>
          <a:prstGeom prst="rect">
            <a:avLst/>
          </a:prstGeom>
        </p:spPr>
      </p:pic>
      <p:sp>
        <p:nvSpPr>
          <p:cNvPr id="2" name="Title 1"/>
          <p:cNvSpPr>
            <a:spLocks noGrp="1"/>
          </p:cNvSpPr>
          <p:nvPr>
            <p:ph type="title"/>
          </p:nvPr>
        </p:nvSpPr>
        <p:spPr>
          <a:xfrm>
            <a:off x="4221481" y="673768"/>
            <a:ext cx="7193280" cy="1016920"/>
          </a:xfrm>
        </p:spPr>
        <p:txBody>
          <a:bodyPr anchor="b"/>
          <a:lstStyle/>
          <a:p>
            <a:r>
              <a:rPr lang="en-US"/>
              <a:t>Click to edit Master title style</a:t>
            </a:r>
          </a:p>
        </p:txBody>
      </p:sp>
      <p:sp>
        <p:nvSpPr>
          <p:cNvPr id="3" name="Content Placeholder 2"/>
          <p:cNvSpPr>
            <a:spLocks noGrp="1"/>
          </p:cNvSpPr>
          <p:nvPr>
            <p:ph idx="1"/>
          </p:nvPr>
        </p:nvSpPr>
        <p:spPr>
          <a:xfrm>
            <a:off x="4221479" y="2572636"/>
            <a:ext cx="7193281"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4223068" y="1758249"/>
            <a:ext cx="7192194"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Picture Placeholder 8"/>
          <p:cNvSpPr>
            <a:spLocks noGrp="1"/>
          </p:cNvSpPr>
          <p:nvPr>
            <p:ph type="pic" sz="quarter" idx="13" hasCustomPrompt="1"/>
          </p:nvPr>
        </p:nvSpPr>
        <p:spPr>
          <a:xfrm>
            <a:off x="-3556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272565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1"/>
            <a:ext cx="12192000" cy="6035040"/>
          </a:xfrm>
        </p:spPr>
        <p:txBody>
          <a:bodyPr/>
          <a:lstStyle>
            <a:lvl1pPr marL="0" indent="0">
              <a:buNone/>
              <a:defRPr>
                <a:latin typeface="Libre Franklin" panose="00000500000000000000" pitchFamily="2" charset="0"/>
              </a:defRPr>
            </a:lvl1pPr>
          </a:lstStyle>
          <a:p>
            <a:r>
              <a:rPr lang="en-US"/>
              <a:t>Click icon to add picture</a:t>
            </a:r>
          </a:p>
        </p:txBody>
      </p:sp>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8600" y="6276978"/>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442" y="3880578"/>
            <a:ext cx="6427405" cy="1453422"/>
          </a:xfrm>
          <a:custGeom>
            <a:avLst/>
            <a:gdLst>
              <a:gd name="connsiteX0" fmla="*/ 0 w 7669306"/>
              <a:gd name="connsiteY0" fmla="*/ 662782 h 1325563"/>
              <a:gd name="connsiteX1" fmla="*/ 662782 w 7669306"/>
              <a:gd name="connsiteY1" fmla="*/ 0 h 1325563"/>
              <a:gd name="connsiteX2" fmla="*/ 7006525 w 7669306"/>
              <a:gd name="connsiteY2" fmla="*/ 0 h 1325563"/>
              <a:gd name="connsiteX3" fmla="*/ 7669307 w 7669306"/>
              <a:gd name="connsiteY3" fmla="*/ 662782 h 1325563"/>
              <a:gd name="connsiteX4" fmla="*/ 7669306 w 7669306"/>
              <a:gd name="connsiteY4" fmla="*/ 662782 h 1325563"/>
              <a:gd name="connsiteX5" fmla="*/ 7006524 w 7669306"/>
              <a:gd name="connsiteY5" fmla="*/ 1325564 h 1325563"/>
              <a:gd name="connsiteX6" fmla="*/ 662782 w 7669306"/>
              <a:gd name="connsiteY6" fmla="*/ 1325563 h 1325563"/>
              <a:gd name="connsiteX7" fmla="*/ 0 w 7669306"/>
              <a:gd name="connsiteY7" fmla="*/ 662781 h 1325563"/>
              <a:gd name="connsiteX8" fmla="*/ 0 w 7669306"/>
              <a:gd name="connsiteY8" fmla="*/ 662782 h 1325563"/>
              <a:gd name="connsiteX0" fmla="*/ 1224280 w 7669307"/>
              <a:gd name="connsiteY0" fmla="*/ 794862 h 1325564"/>
              <a:gd name="connsiteX1" fmla="*/ 662782 w 7669307"/>
              <a:gd name="connsiteY1" fmla="*/ 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1224280 w 7669307"/>
              <a:gd name="connsiteY0" fmla="*/ 794862 h 1325564"/>
              <a:gd name="connsiteX1" fmla="*/ 1313022 w 7669307"/>
              <a:gd name="connsiteY1" fmla="*/ 508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895577 w 7340604"/>
              <a:gd name="connsiteY0" fmla="*/ 794862 h 1325564"/>
              <a:gd name="connsiteX1" fmla="*/ 984319 w 7340604"/>
              <a:gd name="connsiteY1" fmla="*/ 5080 h 1325564"/>
              <a:gd name="connsiteX2" fmla="*/ 6677822 w 7340604"/>
              <a:gd name="connsiteY2" fmla="*/ 0 h 1325564"/>
              <a:gd name="connsiteX3" fmla="*/ 7340604 w 7340604"/>
              <a:gd name="connsiteY3" fmla="*/ 662782 h 1325564"/>
              <a:gd name="connsiteX4" fmla="*/ 7340603 w 7340604"/>
              <a:gd name="connsiteY4" fmla="*/ 662782 h 1325564"/>
              <a:gd name="connsiteX5" fmla="*/ 6677821 w 7340604"/>
              <a:gd name="connsiteY5" fmla="*/ 1325564 h 1325564"/>
              <a:gd name="connsiteX6" fmla="*/ 334079 w 7340604"/>
              <a:gd name="connsiteY6" fmla="*/ 1325563 h 1325564"/>
              <a:gd name="connsiteX7" fmla="*/ 895577 w 7340604"/>
              <a:gd name="connsiteY7" fmla="*/ 794862 h 1325564"/>
              <a:gd name="connsiteX0" fmla="*/ 440889 w 6885916"/>
              <a:gd name="connsiteY0" fmla="*/ 794862 h 1325564"/>
              <a:gd name="connsiteX1" fmla="*/ 529631 w 6885916"/>
              <a:gd name="connsiteY1" fmla="*/ 5080 h 1325564"/>
              <a:gd name="connsiteX2" fmla="*/ 6223134 w 6885916"/>
              <a:gd name="connsiteY2" fmla="*/ 0 h 1325564"/>
              <a:gd name="connsiteX3" fmla="*/ 6885916 w 6885916"/>
              <a:gd name="connsiteY3" fmla="*/ 662782 h 1325564"/>
              <a:gd name="connsiteX4" fmla="*/ 6885915 w 6885916"/>
              <a:gd name="connsiteY4" fmla="*/ 662782 h 1325564"/>
              <a:gd name="connsiteX5" fmla="*/ 6223133 w 6885916"/>
              <a:gd name="connsiteY5" fmla="*/ 1325564 h 1325564"/>
              <a:gd name="connsiteX6" fmla="*/ 458511 w 6885916"/>
              <a:gd name="connsiteY6" fmla="*/ 1320483 h 1325564"/>
              <a:gd name="connsiteX7" fmla="*/ 440889 w 6885916"/>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38803 w 6583830"/>
              <a:gd name="connsiteY0" fmla="*/ 794862 h 1325564"/>
              <a:gd name="connsiteX1" fmla="*/ 171665 w 6583830"/>
              <a:gd name="connsiteY1" fmla="*/ 5080 h 1325564"/>
              <a:gd name="connsiteX2" fmla="*/ 5921048 w 6583830"/>
              <a:gd name="connsiteY2" fmla="*/ 0 h 1325564"/>
              <a:gd name="connsiteX3" fmla="*/ 6583830 w 6583830"/>
              <a:gd name="connsiteY3" fmla="*/ 662782 h 1325564"/>
              <a:gd name="connsiteX4" fmla="*/ 6583829 w 6583830"/>
              <a:gd name="connsiteY4" fmla="*/ 662782 h 1325564"/>
              <a:gd name="connsiteX5" fmla="*/ 5921047 w 6583830"/>
              <a:gd name="connsiteY5" fmla="*/ 1325564 h 1325564"/>
              <a:gd name="connsiteX6" fmla="*/ 156425 w 6583830"/>
              <a:gd name="connsiteY6" fmla="*/ 1320483 h 1325564"/>
              <a:gd name="connsiteX7" fmla="*/ 138803 w 6583830"/>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13428 w 6434601"/>
              <a:gd name="connsiteY0" fmla="*/ 773107 h 1325564"/>
              <a:gd name="connsiteX1" fmla="*/ 22436 w 6434601"/>
              <a:gd name="connsiteY1" fmla="*/ 5080 h 1325564"/>
              <a:gd name="connsiteX2" fmla="*/ 5771819 w 6434601"/>
              <a:gd name="connsiteY2" fmla="*/ 0 h 1325564"/>
              <a:gd name="connsiteX3" fmla="*/ 6434601 w 6434601"/>
              <a:gd name="connsiteY3" fmla="*/ 662782 h 1325564"/>
              <a:gd name="connsiteX4" fmla="*/ 6434600 w 6434601"/>
              <a:gd name="connsiteY4" fmla="*/ 662782 h 1325564"/>
              <a:gd name="connsiteX5" fmla="*/ 5771818 w 6434601"/>
              <a:gd name="connsiteY5" fmla="*/ 1325564 h 1325564"/>
              <a:gd name="connsiteX6" fmla="*/ 7196 w 6434601"/>
              <a:gd name="connsiteY6" fmla="*/ 1320483 h 1325564"/>
              <a:gd name="connsiteX7" fmla="*/ 13428 w 6434601"/>
              <a:gd name="connsiteY7" fmla="*/ 773107 h 1325564"/>
              <a:gd name="connsiteX0" fmla="*/ 10525 w 6431698"/>
              <a:gd name="connsiteY0" fmla="*/ 773107 h 1325564"/>
              <a:gd name="connsiteX1" fmla="*/ 19533 w 6431698"/>
              <a:gd name="connsiteY1" fmla="*/ 5080 h 1325564"/>
              <a:gd name="connsiteX2" fmla="*/ 5768916 w 6431698"/>
              <a:gd name="connsiteY2" fmla="*/ 0 h 1325564"/>
              <a:gd name="connsiteX3" fmla="*/ 6431698 w 6431698"/>
              <a:gd name="connsiteY3" fmla="*/ 662782 h 1325564"/>
              <a:gd name="connsiteX4" fmla="*/ 6431697 w 6431698"/>
              <a:gd name="connsiteY4" fmla="*/ 662782 h 1325564"/>
              <a:gd name="connsiteX5" fmla="*/ 5768915 w 6431698"/>
              <a:gd name="connsiteY5" fmla="*/ 1325564 h 1325564"/>
              <a:gd name="connsiteX6" fmla="*/ 4293 w 6431698"/>
              <a:gd name="connsiteY6" fmla="*/ 1320483 h 1325564"/>
              <a:gd name="connsiteX7" fmla="*/ 10525 w 6431698"/>
              <a:gd name="connsiteY7" fmla="*/ 773107 h 1325564"/>
              <a:gd name="connsiteX0" fmla="*/ 6232 w 6427405"/>
              <a:gd name="connsiteY0" fmla="*/ 773107 h 1325564"/>
              <a:gd name="connsiteX1" fmla="*/ 15240 w 6427405"/>
              <a:gd name="connsiteY1" fmla="*/ 5080 h 1325564"/>
              <a:gd name="connsiteX2" fmla="*/ 5764623 w 6427405"/>
              <a:gd name="connsiteY2" fmla="*/ 0 h 1325564"/>
              <a:gd name="connsiteX3" fmla="*/ 6427405 w 6427405"/>
              <a:gd name="connsiteY3" fmla="*/ 662782 h 1325564"/>
              <a:gd name="connsiteX4" fmla="*/ 6427404 w 6427405"/>
              <a:gd name="connsiteY4" fmla="*/ 662782 h 1325564"/>
              <a:gd name="connsiteX5" fmla="*/ 5764622 w 6427405"/>
              <a:gd name="connsiteY5" fmla="*/ 1325564 h 1325564"/>
              <a:gd name="connsiteX6" fmla="*/ 0 w 6427405"/>
              <a:gd name="connsiteY6" fmla="*/ 1320483 h 1325564"/>
              <a:gd name="connsiteX7" fmla="*/ 6232 w 6427405"/>
              <a:gd name="connsiteY7" fmla="*/ 773107 h 13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7405" h="1325564">
                <a:moveTo>
                  <a:pt x="6232" y="773107"/>
                </a:moveTo>
                <a:cubicBezTo>
                  <a:pt x="6232" y="407063"/>
                  <a:pt x="9876" y="563880"/>
                  <a:pt x="15240" y="5080"/>
                </a:cubicBezTo>
                <a:lnTo>
                  <a:pt x="5764623" y="0"/>
                </a:lnTo>
                <a:cubicBezTo>
                  <a:pt x="6130667" y="0"/>
                  <a:pt x="6427405" y="296738"/>
                  <a:pt x="6427405" y="662782"/>
                </a:cubicBezTo>
                <a:lnTo>
                  <a:pt x="6427404" y="662782"/>
                </a:lnTo>
                <a:cubicBezTo>
                  <a:pt x="6427404" y="1028826"/>
                  <a:pt x="6130666" y="1325564"/>
                  <a:pt x="5764622" y="1325564"/>
                </a:cubicBezTo>
                <a:lnTo>
                  <a:pt x="0" y="1320483"/>
                </a:lnTo>
                <a:cubicBezTo>
                  <a:pt x="6132" y="999808"/>
                  <a:pt x="10282" y="1099131"/>
                  <a:pt x="6232" y="773107"/>
                </a:cubicBezTo>
                <a:close/>
              </a:path>
            </a:pathLst>
          </a:custGeom>
          <a:solidFill>
            <a:schemeClr val="bg1"/>
          </a:solidFill>
          <a:ln>
            <a:noFill/>
          </a:ln>
        </p:spPr>
        <p:txBody>
          <a:bodyPr>
            <a:normAutofit/>
          </a:bodyPr>
          <a:lstStyle>
            <a:lvl1pPr marL="1080000" algn="l">
              <a:defRPr sz="2200"/>
            </a:lvl1pPr>
          </a:lstStyle>
          <a:p>
            <a:r>
              <a:rPr lang="en-US"/>
              <a:t>Click to edit Master title style</a:t>
            </a:r>
          </a:p>
        </p:txBody>
      </p:sp>
      <p:sp>
        <p:nvSpPr>
          <p:cNvPr id="12"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3"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411438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035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sp>
        <p:nvSpPr>
          <p:cNvPr id="17" name="Title 1"/>
          <p:cNvSpPr>
            <a:spLocks noGrp="1"/>
          </p:cNvSpPr>
          <p:nvPr>
            <p:ph type="title"/>
          </p:nvPr>
        </p:nvSpPr>
        <p:spPr>
          <a:xfrm>
            <a:off x="839788" y="365125"/>
            <a:ext cx="10515600" cy="1163525"/>
          </a:xfrm>
        </p:spPr>
        <p:txBody>
          <a:bodyPr anchor="b"/>
          <a:lstStyle/>
          <a:p>
            <a:r>
              <a:rPr lang="en-US"/>
              <a:t>Click to edit Master title style</a:t>
            </a:r>
          </a:p>
        </p:txBody>
      </p:sp>
      <p:sp>
        <p:nvSpPr>
          <p:cNvPr id="18" name="Content Placeholder 2"/>
          <p:cNvSpPr>
            <a:spLocks noGrp="1"/>
          </p:cNvSpPr>
          <p:nvPr>
            <p:ph idx="1"/>
          </p:nvPr>
        </p:nvSpPr>
        <p:spPr>
          <a:xfrm>
            <a:off x="838200"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p:cNvSpPr>
            <a:spLocks noGrp="1"/>
          </p:cNvSpPr>
          <p:nvPr>
            <p:ph type="body" idx="12"/>
          </p:nvPr>
        </p:nvSpPr>
        <p:spPr>
          <a:xfrm>
            <a:off x="839788"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p:cNvSpPr>
            <a:spLocks noGrp="1"/>
          </p:cNvSpPr>
          <p:nvPr>
            <p:ph idx="13"/>
          </p:nvPr>
        </p:nvSpPr>
        <p:spPr>
          <a:xfrm>
            <a:off x="8080919"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idx="14"/>
          </p:nvPr>
        </p:nvSpPr>
        <p:spPr>
          <a:xfrm>
            <a:off x="8082507"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p:cNvSpPr>
            <a:spLocks noGrp="1"/>
          </p:cNvSpPr>
          <p:nvPr>
            <p:ph idx="15"/>
          </p:nvPr>
        </p:nvSpPr>
        <p:spPr>
          <a:xfrm>
            <a:off x="4458766"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p:cNvSpPr>
            <a:spLocks noGrp="1"/>
          </p:cNvSpPr>
          <p:nvPr>
            <p:ph type="body" idx="16"/>
          </p:nvPr>
        </p:nvSpPr>
        <p:spPr>
          <a:xfrm>
            <a:off x="4460354"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p:cNvSpPr>
            <a:spLocks noGrp="1"/>
          </p:cNvSpPr>
          <p:nvPr>
            <p:ph idx="17"/>
          </p:nvPr>
        </p:nvSpPr>
        <p:spPr>
          <a:xfrm>
            <a:off x="838200"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p:cNvSpPr>
            <a:spLocks noGrp="1"/>
          </p:cNvSpPr>
          <p:nvPr>
            <p:ph type="body" idx="18"/>
          </p:nvPr>
        </p:nvSpPr>
        <p:spPr>
          <a:xfrm>
            <a:off x="839788"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Content Placeholder 2"/>
          <p:cNvSpPr>
            <a:spLocks noGrp="1"/>
          </p:cNvSpPr>
          <p:nvPr>
            <p:ph idx="19"/>
          </p:nvPr>
        </p:nvSpPr>
        <p:spPr>
          <a:xfrm>
            <a:off x="8080919"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p:cNvSpPr>
            <a:spLocks noGrp="1"/>
          </p:cNvSpPr>
          <p:nvPr>
            <p:ph type="body" idx="20"/>
          </p:nvPr>
        </p:nvSpPr>
        <p:spPr>
          <a:xfrm>
            <a:off x="8082507"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Content Placeholder 2"/>
          <p:cNvSpPr>
            <a:spLocks noGrp="1"/>
          </p:cNvSpPr>
          <p:nvPr>
            <p:ph idx="21"/>
          </p:nvPr>
        </p:nvSpPr>
        <p:spPr>
          <a:xfrm>
            <a:off x="4458766"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
          <p:cNvSpPr>
            <a:spLocks noGrp="1"/>
          </p:cNvSpPr>
          <p:nvPr>
            <p:ph type="body" idx="22"/>
          </p:nvPr>
        </p:nvSpPr>
        <p:spPr>
          <a:xfrm>
            <a:off x="4460354"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3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3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79103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ibre Franklin" panose="00000500000000000000" pitchFamily="2" charset="0"/>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ibre Franklin" panose="00000500000000000000"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ibre Franklin" panose="00000500000000000000" pitchFamily="2" charset="0"/>
              </a:defRPr>
            </a:lvl1pPr>
          </a:lstStyle>
          <a:p>
            <a:fld id="{E1356E26-996F-433A-9CA0-83DB24D6E075}" type="slidenum">
              <a:rPr lang="en-US" smtClean="0"/>
              <a:pPr/>
              <a:t>‹nr.›</a:t>
            </a:fld>
            <a:endParaRPr lang="en-US"/>
          </a:p>
        </p:txBody>
      </p:sp>
    </p:spTree>
    <p:extLst>
      <p:ext uri="{BB962C8B-B14F-4D97-AF65-F5344CB8AC3E}">
        <p14:creationId xmlns:p14="http://schemas.microsoft.com/office/powerpoint/2010/main" val="3232072431"/>
      </p:ext>
    </p:extLst>
  </p:cSld>
  <p:clrMap bg1="lt1" tx1="dk1" bg2="lt2" tx2="dk2" accent1="accent1" accent2="accent2" accent3="accent3" accent4="accent4" accent5="accent5" accent6="accent6" hlink="hlink" folHlink="folHlink"/>
  <p:sldLayoutIdLst>
    <p:sldLayoutId id="2147483671" r:id="rId1"/>
    <p:sldLayoutId id="2147483674" r:id="rId2"/>
    <p:sldLayoutId id="2147483650" r:id="rId3"/>
    <p:sldLayoutId id="2147483651" r:id="rId4"/>
    <p:sldLayoutId id="2147483661" r:id="rId5"/>
    <p:sldLayoutId id="2147483662" r:id="rId6"/>
    <p:sldLayoutId id="2147483667" r:id="rId7"/>
    <p:sldLayoutId id="2147483672" r:id="rId8"/>
    <p:sldLayoutId id="2147483663" r:id="rId9"/>
    <p:sldLayoutId id="2147483664" r:id="rId10"/>
    <p:sldLayoutId id="2147483657" r:id="rId11"/>
    <p:sldLayoutId id="2147483666" r:id="rId12"/>
    <p:sldLayoutId id="2147483678" r:id="rId13"/>
    <p:sldLayoutId id="2147483681" r:id="rId14"/>
    <p:sldLayoutId id="2147483682" r:id="rId15"/>
  </p:sldLayoutIdLst>
  <p:hf hdr="0" ftr="0" dt="0"/>
  <p:txStyles>
    <p:titleStyle>
      <a:lvl1pPr algn="l" defTabSz="914400" rtl="0" eaLnBrk="1" latinLnBrk="0" hangingPunct="1">
        <a:lnSpc>
          <a:spcPct val="90000"/>
        </a:lnSpc>
        <a:spcBef>
          <a:spcPct val="0"/>
        </a:spcBef>
        <a:buNone/>
        <a:defRPr sz="3200" kern="1200">
          <a:solidFill>
            <a:schemeClr val="tx1"/>
          </a:solidFill>
          <a:latin typeface="Libre Franklin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status.ehealth.fgov.be/"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www.status.ehealth.fgov.be/"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png"/><Relationship Id="rId3" Type="http://schemas.openxmlformats.org/officeDocument/2006/relationships/image" Target="../media/image56.svg"/><Relationship Id="rId21" Type="http://schemas.openxmlformats.org/officeDocument/2006/relationships/image" Target="../media/image74.sv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hyperlink" Target="https://www.ehealth.fgov.be/ehealthplatform/nl/service-ehealth-certificaten" TargetMode="External"/><Relationship Id="rId2" Type="http://schemas.openxmlformats.org/officeDocument/2006/relationships/hyperlink" Target="https://www.ehealth.fgov.be/nl/beroepsbeoefenaars-in-de-gezondheidszorg/diensten/beheer-van-de-ehealth-certificaten" TargetMode="Externa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ehealth.fgov.be/ehealthplatform/nl/service-i.am-identity-access-management"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ehealth.fgov.be/ehealthplatform/nl/reglementen"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ehealth.fgov.be/ehealthplatform/nl/elektronische-datering-timestamping"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ehealth.fgov.be/ehealthplatform/nl/systeem-voor-end-to-end-vercijfering"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ehealth.fgov.be/ehealthplatform/nl/verwijzingsrepertorium"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7.jpeg"/><Relationship Id="rId7"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ehealth.fgov.be/ehealthplatform/nl/beveiligde-elektronische-brievenbus"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ehealth.fgov.be/ehealthplatform/nl/authentieke-bronnen"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image" Target="../media/image106.png"/><Relationship Id="rId5" Type="http://schemas.openxmlformats.org/officeDocument/2006/relationships/diagramColors" Target="../diagrams/colors1.xml"/><Relationship Id="rId10" Type="http://schemas.openxmlformats.org/officeDocument/2006/relationships/image" Target="../media/image105.png"/><Relationship Id="rId4" Type="http://schemas.openxmlformats.org/officeDocument/2006/relationships/diagramQuickStyle" Target="../diagrams/quickStyle1.xml"/><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07.jpeg"/><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2.jpeg"/><Relationship Id="rId4" Type="http://schemas.openxmlformats.org/officeDocument/2006/relationships/image" Target="../media/image21.png"/><Relationship Id="rId9" Type="http://schemas.openxmlformats.org/officeDocument/2006/relationships/image" Target="../media/image111.jpe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07.jpeg"/><Relationship Id="rId3" Type="http://schemas.openxmlformats.org/officeDocument/2006/relationships/image" Target="../media/image11.jpeg"/><Relationship Id="rId7" Type="http://schemas.openxmlformats.org/officeDocument/2006/relationships/image" Target="../media/image115.png"/><Relationship Id="rId12" Type="http://schemas.openxmlformats.org/officeDocument/2006/relationships/image" Target="../media/image26.png"/><Relationship Id="rId2"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13.jpeg"/><Relationship Id="rId11" Type="http://schemas.openxmlformats.org/officeDocument/2006/relationships/image" Target="../media/image119.png"/><Relationship Id="rId5" Type="http://schemas.openxmlformats.org/officeDocument/2006/relationships/image" Target="../media/image114.jpeg"/><Relationship Id="rId10" Type="http://schemas.openxmlformats.org/officeDocument/2006/relationships/image" Target="../media/image118.png"/><Relationship Id="rId4" Type="http://schemas.openxmlformats.org/officeDocument/2006/relationships/image" Target="../media/image113.jpeg"/><Relationship Id="rId9" Type="http://schemas.openxmlformats.org/officeDocument/2006/relationships/image" Target="../media/image117.png"/><Relationship Id="rId14"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7.jpeg"/><Relationship Id="rId7" Type="http://schemas.openxmlformats.org/officeDocument/2006/relationships/image" Target="../media/image109.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21.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Layout" Target="../diagrams/layout2.xml"/><Relationship Id="rId7" Type="http://schemas.openxmlformats.org/officeDocument/2006/relationships/image" Target="../media/image103.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openxmlformats.org/officeDocument/2006/relationships/image" Target="../media/image122.png"/><Relationship Id="rId5" Type="http://schemas.openxmlformats.org/officeDocument/2006/relationships/diagramColors" Target="../diagrams/colors2.xml"/><Relationship Id="rId10" Type="http://schemas.openxmlformats.org/officeDocument/2006/relationships/image" Target="../media/image121.png"/><Relationship Id="rId4" Type="http://schemas.openxmlformats.org/officeDocument/2006/relationships/diagramQuickStyle" Target="../diagrams/quickStyle2.xml"/><Relationship Id="rId9" Type="http://schemas.openxmlformats.org/officeDocument/2006/relationships/image" Target="../media/image10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107.jpeg"/><Relationship Id="rId5" Type="http://schemas.openxmlformats.org/officeDocument/2006/relationships/image" Target="../media/image26.png"/><Relationship Id="rId4" Type="http://schemas.openxmlformats.org/officeDocument/2006/relationships/image" Target="../media/image123.jpeg"/></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png"/><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2" Type="http://schemas.openxmlformats.org/officeDocument/2006/relationships/hyperlink" Target="https://www.ehealth.fgov.be/ehealthplatform/nl/service-welcome-pack"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www.gcloud.belgium.be/"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www.frankrobben.be/wp-content/uploads/2023/03/B-IHR.pdf"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image" Target="../media/image12.png"/><Relationship Id="rId21"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image" Target="../media/image11.jpe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jpeg"/><Relationship Id="rId15" Type="http://schemas.microsoft.com/office/2007/relationships/hdphoto" Target="../media/hdphoto5.wdp"/><Relationship Id="rId10" Type="http://schemas.openxmlformats.org/officeDocument/2006/relationships/image" Target="../media/image17.png"/><Relationship Id="rId19"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9.png"/><Relationship Id="rId22"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eur-lex.europa.eu/legal-content/NL/TXT/?uri=OJ%3AL_202500327" TargetMode="Externa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7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41.png"/></Relationships>
</file>

<file path=ppt/slides/_rels/slide8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8" Type="http://schemas.openxmlformats.org/officeDocument/2006/relationships/image" Target="../media/image138.png"/><Relationship Id="rId3" Type="http://schemas.microsoft.com/office/2007/relationships/hdphoto" Target="../media/hdphoto6.wdp"/><Relationship Id="rId7" Type="http://schemas.openxmlformats.org/officeDocument/2006/relationships/hyperlink" Target="https://www.ksz.fgov.be/" TargetMode="External"/><Relationship Id="rId2" Type="http://schemas.openxmlformats.org/officeDocument/2006/relationships/image" Target="../media/image136.png"/><Relationship Id="rId1" Type="http://schemas.openxmlformats.org/officeDocument/2006/relationships/slideLayout" Target="../slideLayouts/slideLayout10.xml"/><Relationship Id="rId6" Type="http://schemas.openxmlformats.org/officeDocument/2006/relationships/hyperlink" Target="https://www.ehealth.fgov.be/" TargetMode="External"/><Relationship Id="rId5" Type="http://schemas.openxmlformats.org/officeDocument/2006/relationships/hyperlink" Target="https://www.frankrobben.be/" TargetMode="External"/><Relationship Id="rId4" Type="http://schemas.openxmlformats.org/officeDocument/2006/relationships/image" Target="../media/image13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910" y="1944789"/>
            <a:ext cx="6477251" cy="2387600"/>
          </a:xfrm>
        </p:spPr>
        <p:txBody>
          <a:bodyPr>
            <a:normAutofit/>
          </a:bodyPr>
          <a:lstStyle/>
          <a:p>
            <a:pPr>
              <a:lnSpc>
                <a:spcPct val="100000"/>
              </a:lnSpc>
            </a:pPr>
            <a:br>
              <a:rPr lang="nl-NL" sz="3200" b="1" dirty="0">
                <a:latin typeface="Open Sans" panose="020B0606030504020204" pitchFamily="34" charset="0"/>
                <a:ea typeface="Open Sans" panose="020B0606030504020204" pitchFamily="34" charset="0"/>
                <a:cs typeface="Open Sans" panose="020B0606030504020204" pitchFamily="34" charset="0"/>
              </a:rPr>
            </a:br>
            <a:r>
              <a:rPr lang="nl-NL" sz="3200" b="1" dirty="0">
                <a:latin typeface="Open Sans" panose="020B0606030504020204" pitchFamily="34" charset="0"/>
                <a:ea typeface="Open Sans" panose="020B0606030504020204" pitchFamily="34" charset="0"/>
                <a:cs typeface="Open Sans" panose="020B0606030504020204" pitchFamily="34" charset="0"/>
              </a:rPr>
              <a:t>Digitalisering van de gezondheidszorg in België</a:t>
            </a:r>
            <a:br>
              <a:rPr lang="en-BE" sz="3600" dirty="0"/>
            </a:br>
            <a:br>
              <a:rPr lang="nl-BE" sz="2200" dirty="0">
                <a:latin typeface="Open Sans" panose="020B0606030504020204" pitchFamily="34" charset="0"/>
                <a:ea typeface="Open Sans" panose="020B0606030504020204" pitchFamily="34" charset="0"/>
                <a:cs typeface="Open Sans" panose="020B0606030504020204" pitchFamily="34" charset="0"/>
              </a:rPr>
            </a:br>
            <a:r>
              <a:rPr lang="en-BE" sz="1600" dirty="0">
                <a:latin typeface="Open Sans" panose="020B0606030504020204" pitchFamily="34" charset="0"/>
                <a:ea typeface="Open Sans" panose="020B0606030504020204" pitchFamily="34" charset="0"/>
                <a:cs typeface="Open Sans" panose="020B0606030504020204" pitchFamily="34" charset="0"/>
              </a:rPr>
              <a:t>24 </a:t>
            </a:r>
            <a:r>
              <a:rPr lang="nl-BE" sz="1600" dirty="0">
                <a:latin typeface="Open Sans" panose="020B0606030504020204" pitchFamily="34" charset="0"/>
                <a:ea typeface="Open Sans" panose="020B0606030504020204" pitchFamily="34" charset="0"/>
                <a:cs typeface="Open Sans" panose="020B0606030504020204" pitchFamily="34" charset="0"/>
              </a:rPr>
              <a:t>maart 2026</a:t>
            </a:r>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641" b="16641"/>
          <a:stretch/>
        </p:blipFill>
        <p:spPr>
          <a:xfrm>
            <a:off x="7297161" y="265509"/>
            <a:ext cx="4894839" cy="4894839"/>
          </a:xfrm>
        </p:spPr>
      </p:pic>
      <p:pic>
        <p:nvPicPr>
          <p:cNvPr id="6" name="Picture Placeholder 4">
            <a:extLst>
              <a:ext uri="{FF2B5EF4-FFF2-40B4-BE49-F238E27FC236}">
                <a16:creationId xmlns:a16="http://schemas.microsoft.com/office/drawing/2014/main" id="{3083242C-30BB-2D43-0A8C-937A9668F2C2}"/>
              </a:ext>
            </a:extLst>
          </p:cNvPr>
          <p:cNvPicPr>
            <a:picLocks noChangeAspect="1"/>
          </p:cNvPicPr>
          <p:nvPr/>
        </p:nvPicPr>
        <p:blipFill rotWithShape="1">
          <a:blip r:embed="rId3">
            <a:extLst>
              <a:ext uri="{28A0092B-C50C-407E-A947-70E740481C1C}">
                <a14:useLocalDpi xmlns:a14="http://schemas.microsoft.com/office/drawing/2010/main" val="0"/>
              </a:ext>
            </a:extLst>
          </a:blip>
          <a:srcRect t="16641" b="16641"/>
          <a:stretch/>
        </p:blipFill>
        <p:spPr>
          <a:xfrm>
            <a:off x="7449561" y="417909"/>
            <a:ext cx="4894839" cy="4894839"/>
          </a:xfrm>
          <a:prstGeom prst="ellipse">
            <a:avLst/>
          </a:prstGeom>
        </p:spPr>
      </p:pic>
    </p:spTree>
    <p:extLst>
      <p:ext uri="{BB962C8B-B14F-4D97-AF65-F5344CB8AC3E}">
        <p14:creationId xmlns:p14="http://schemas.microsoft.com/office/powerpoint/2010/main" val="1758150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39821C1-CC79-30A2-8910-58908828CCDA}"/>
              </a:ext>
            </a:extLst>
          </p:cNvPr>
          <p:cNvSpPr>
            <a:spLocks noGrp="1"/>
          </p:cNvSpPr>
          <p:nvPr>
            <p:ph type="body" sz="quarter" idx="11"/>
          </p:nvPr>
        </p:nvSpPr>
        <p:spPr/>
        <p:txBody>
          <a:bodyPr/>
          <a:lstStyle/>
          <a:p>
            <a:r>
              <a:rPr lang="en-BE" dirty="0" err="1"/>
              <a:t>Portaal</a:t>
            </a:r>
            <a:r>
              <a:rPr lang="en-BE" dirty="0"/>
              <a:t> eGezondheid voor burgers</a:t>
            </a:r>
            <a:endParaRPr lang="nl-BE" dirty="0"/>
          </a:p>
        </p:txBody>
      </p:sp>
      <p:sp>
        <p:nvSpPr>
          <p:cNvPr id="4" name="Tijdelijke aanduiding voor dianummer 2">
            <a:extLst>
              <a:ext uri="{FF2B5EF4-FFF2-40B4-BE49-F238E27FC236}">
                <a16:creationId xmlns:a16="http://schemas.microsoft.com/office/drawing/2014/main" id="{3DDB7248-12FE-2D06-0357-1D3B2C89BF99}"/>
              </a:ext>
            </a:extLst>
          </p:cNvPr>
          <p:cNvSpPr txBox="1">
            <a:spLocks/>
          </p:cNvSpPr>
          <p:nvPr/>
        </p:nvSpPr>
        <p:spPr>
          <a:xfrm>
            <a:off x="4691360" y="6453346"/>
            <a:ext cx="2844800" cy="365125"/>
          </a:xfrm>
          <a:prstGeom prst="rect">
            <a:avLst/>
          </a:prstGeom>
        </p:spPr>
        <p:txBody>
          <a:bodyPr vert="horz" lIns="91440" tIns="45720" rIns="91440" bIns="45720" rtlCol="0" anchor="ctr"/>
          <a:lstStyle>
            <a:defPPr>
              <a:defRPr lang="en-US"/>
            </a:defPPr>
            <a:lvl1pPr marL="0" algn="ctr" defTabSz="914400" rtl="0" eaLnBrk="1" fontAlgn="base" latinLnBrk="0" hangingPunct="1">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r>
              <a:rPr lang="fr-BE"/>
              <a:t> </a:t>
            </a:r>
            <a:fld id="{30A9230E-FFBB-4CCB-ABD7-198084EDE768}" type="slidenum">
              <a:rPr lang="fr-BE" smtClean="0"/>
              <a:pPr/>
              <a:t>10</a:t>
            </a:fld>
            <a:r>
              <a:rPr lang="fr-BE"/>
              <a:t> </a:t>
            </a:r>
            <a:endParaRPr lang="fr-BE" dirty="0"/>
          </a:p>
        </p:txBody>
      </p:sp>
      <p:sp>
        <p:nvSpPr>
          <p:cNvPr id="3" name="Rectangle 2">
            <a:extLst>
              <a:ext uri="{FF2B5EF4-FFF2-40B4-BE49-F238E27FC236}">
                <a16:creationId xmlns:a16="http://schemas.microsoft.com/office/drawing/2014/main" id="{ABC4B330-A145-4370-8CB0-EF1E6854F47C}"/>
              </a:ext>
            </a:extLst>
          </p:cNvPr>
          <p:cNvSpPr/>
          <p:nvPr/>
        </p:nvSpPr>
        <p:spPr>
          <a:xfrm>
            <a:off x="974035" y="6052930"/>
            <a:ext cx="1570382" cy="586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ln>
                <a:solidFill>
                  <a:schemeClr val="bg1"/>
                </a:solidFill>
              </a:ln>
              <a:solidFill>
                <a:schemeClr val="bg1"/>
              </a:solidFill>
            </a:endParaRPr>
          </a:p>
        </p:txBody>
      </p:sp>
      <p:pic>
        <p:nvPicPr>
          <p:cNvPr id="6" name="Picture 4">
            <a:extLst>
              <a:ext uri="{FF2B5EF4-FFF2-40B4-BE49-F238E27FC236}">
                <a16:creationId xmlns:a16="http://schemas.microsoft.com/office/drawing/2014/main" id="{0621DE7A-40F0-ABD6-55B7-37F22287FEDE}"/>
              </a:ext>
            </a:extLst>
          </p:cNvPr>
          <p:cNvPicPr>
            <a:picLocks noChangeAspect="1"/>
          </p:cNvPicPr>
          <p:nvPr/>
        </p:nvPicPr>
        <p:blipFill>
          <a:blip r:embed="rId2" cstate="print">
            <a:extLst>
              <a:ext uri="{28A0092B-C50C-407E-A947-70E740481C1C}">
                <a14:useLocalDpi xmlns:a14="http://schemas.microsoft.com/office/drawing/2010/main" val="0"/>
              </a:ext>
            </a:extLst>
          </a:blip>
          <a:srcRect l="1343" t="31" r="2964" b="-18"/>
          <a:stretch>
            <a:fillRect/>
          </a:stretch>
        </p:blipFill>
        <p:spPr>
          <a:xfrm>
            <a:off x="1981200" y="908721"/>
            <a:ext cx="8092440" cy="23311156"/>
          </a:xfrm>
          <a:prstGeom prst="rect">
            <a:avLst/>
          </a:prstGeom>
        </p:spPr>
      </p:pic>
    </p:spTree>
    <p:extLst>
      <p:ext uri="{BB962C8B-B14F-4D97-AF65-F5344CB8AC3E}">
        <p14:creationId xmlns:p14="http://schemas.microsoft.com/office/powerpoint/2010/main" val="3372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4.44444E-6 L -0.00143 -2.54861 " pathEditMode="relative" rAng="0" ptsTypes="AA">
                                      <p:cBhvr>
                                        <p:cTn id="6" dur="3000" fill="hold"/>
                                        <p:tgtEl>
                                          <p:spTgt spid="6"/>
                                        </p:tgtEl>
                                        <p:attrNameLst>
                                          <p:attrName>ppt_x</p:attrName>
                                          <p:attrName>ppt_y</p:attrName>
                                        </p:attrNameLst>
                                      </p:cBhvr>
                                      <p:rCtr x="-78" y="-12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F1C286-3C76-B5E4-7326-61FCC5614D2C}"/>
              </a:ext>
            </a:extLst>
          </p:cNvPr>
          <p:cNvSpPr>
            <a:spLocks noGrp="1"/>
          </p:cNvSpPr>
          <p:nvPr>
            <p:ph type="body" sz="quarter" idx="11"/>
          </p:nvPr>
        </p:nvSpPr>
        <p:spPr/>
        <p:txBody>
          <a:bodyPr/>
          <a:lstStyle/>
          <a:p>
            <a:r>
              <a:rPr lang="en-BE" dirty="0" err="1"/>
              <a:t>Statuswebsite</a:t>
            </a:r>
            <a:endParaRPr lang="nl-BE" dirty="0"/>
          </a:p>
        </p:txBody>
      </p:sp>
      <p:sp>
        <p:nvSpPr>
          <p:cNvPr id="4" name="Rectangle 3">
            <a:extLst>
              <a:ext uri="{FF2B5EF4-FFF2-40B4-BE49-F238E27FC236}">
                <a16:creationId xmlns:a16="http://schemas.microsoft.com/office/drawing/2014/main" id="{EB52A86D-336C-DFDA-1519-9BAE7C9E03FB}"/>
              </a:ext>
            </a:extLst>
          </p:cNvPr>
          <p:cNvSpPr txBox="1">
            <a:spLocks noChangeArrowheads="1"/>
          </p:cNvSpPr>
          <p:nvPr/>
        </p:nvSpPr>
        <p:spPr>
          <a:xfrm>
            <a:off x="609600" y="1052736"/>
            <a:ext cx="10972800" cy="5289451"/>
          </a:xfrm>
          <a:prstGeom prst="rect">
            <a:avLst/>
          </a:prstGeom>
        </p:spPr>
        <p:txBody>
          <a:bodyPr>
            <a:normAutofit/>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hlinkClick r:id="rId2"/>
              </a:rPr>
              <a:t>www.status.ehealth.fgov.be</a:t>
            </a:r>
          </a:p>
          <a:p>
            <a:endParaRPr lang="nl-BE" dirty="0"/>
          </a:p>
        </p:txBody>
      </p:sp>
      <p:pic>
        <p:nvPicPr>
          <p:cNvPr id="8" name="Picture 7">
            <a:extLst>
              <a:ext uri="{FF2B5EF4-FFF2-40B4-BE49-F238E27FC236}">
                <a16:creationId xmlns:a16="http://schemas.microsoft.com/office/drawing/2014/main" id="{4D27FD06-7C45-FBEC-690E-367F88BF3C2B}"/>
              </a:ext>
            </a:extLst>
          </p:cNvPr>
          <p:cNvPicPr>
            <a:picLocks noChangeAspect="1"/>
          </p:cNvPicPr>
          <p:nvPr/>
        </p:nvPicPr>
        <p:blipFill>
          <a:blip r:embed="rId3"/>
          <a:srcRect b="14912"/>
          <a:stretch>
            <a:fillRect/>
          </a:stretch>
        </p:blipFill>
        <p:spPr>
          <a:xfrm>
            <a:off x="3493776" y="1121575"/>
            <a:ext cx="7620000" cy="5479964"/>
          </a:xfrm>
          <a:prstGeom prst="rect">
            <a:avLst/>
          </a:prstGeom>
        </p:spPr>
      </p:pic>
    </p:spTree>
    <p:extLst>
      <p:ext uri="{BB962C8B-B14F-4D97-AF65-F5344CB8AC3E}">
        <p14:creationId xmlns:p14="http://schemas.microsoft.com/office/powerpoint/2010/main" val="56617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CACB72C-11DF-F8B5-47B6-2384844F55AC}"/>
              </a:ext>
            </a:extLst>
          </p:cNvPr>
          <p:cNvSpPr>
            <a:spLocks noGrp="1"/>
          </p:cNvSpPr>
          <p:nvPr>
            <p:ph type="body" sz="quarter" idx="11"/>
          </p:nvPr>
        </p:nvSpPr>
        <p:spPr/>
        <p:txBody>
          <a:bodyPr/>
          <a:lstStyle/>
          <a:p>
            <a:r>
              <a:rPr lang="en-BE" dirty="0"/>
              <a:t>Business continuity procedures</a:t>
            </a:r>
            <a:endParaRPr lang="nl-BE" dirty="0"/>
          </a:p>
        </p:txBody>
      </p:sp>
      <p:sp>
        <p:nvSpPr>
          <p:cNvPr id="3" name="Tijdelijke aanduiding voor tekst 2">
            <a:extLst>
              <a:ext uri="{FF2B5EF4-FFF2-40B4-BE49-F238E27FC236}">
                <a16:creationId xmlns:a16="http://schemas.microsoft.com/office/drawing/2014/main" id="{CAE8EE29-44D3-3C79-08B9-AA3CF47477D7}"/>
              </a:ext>
            </a:extLst>
          </p:cNvPr>
          <p:cNvSpPr>
            <a:spLocks noGrp="1"/>
          </p:cNvSpPr>
          <p:nvPr>
            <p:ph type="body" sz="quarter" idx="13"/>
          </p:nvPr>
        </p:nvSpPr>
        <p:spPr/>
        <p:txBody>
          <a:bodyPr>
            <a:normAutofit lnSpcReduction="10000"/>
          </a:bodyPr>
          <a:lstStyle/>
          <a:p>
            <a:pPr lvl="1"/>
            <a:r>
              <a:rPr lang="nl-BE" dirty="0"/>
              <a:t>doelstelling</a:t>
            </a:r>
            <a:endParaRPr lang="en-BE" dirty="0"/>
          </a:p>
          <a:p>
            <a:pPr lvl="2"/>
            <a:r>
              <a:rPr lang="nl-BE" dirty="0"/>
              <a:t>werkende business </a:t>
            </a:r>
            <a:r>
              <a:rPr lang="nl-BE" dirty="0" err="1"/>
              <a:t>continuity</a:t>
            </a:r>
            <a:r>
              <a:rPr lang="nl-BE" dirty="0"/>
              <a:t> procedures (BCP)</a:t>
            </a:r>
            <a:endParaRPr lang="en-BE" dirty="0"/>
          </a:p>
          <a:p>
            <a:pPr lvl="2"/>
            <a:r>
              <a:rPr lang="nl-BE" dirty="0"/>
              <a:t>per soort eindgebruiker</a:t>
            </a:r>
            <a:r>
              <a:rPr lang="en-BE" dirty="0"/>
              <a:t>: </a:t>
            </a:r>
            <a:r>
              <a:rPr lang="fr-BE" dirty="0"/>
              <a:t>(huis)</a:t>
            </a:r>
            <a:r>
              <a:rPr lang="fr-BE" dirty="0" err="1"/>
              <a:t>artsen</a:t>
            </a:r>
            <a:r>
              <a:rPr lang="en-BE" dirty="0"/>
              <a:t>,  </a:t>
            </a:r>
            <a:r>
              <a:rPr lang="fr-BE" dirty="0" err="1"/>
              <a:t>apothekers</a:t>
            </a:r>
            <a:r>
              <a:rPr lang="en-BE" dirty="0"/>
              <a:t>, </a:t>
            </a:r>
            <a:r>
              <a:rPr lang="en-BE" dirty="0" err="1"/>
              <a:t>kinesitherapeuten</a:t>
            </a:r>
            <a:r>
              <a:rPr lang="en-BE" dirty="0"/>
              <a:t>, </a:t>
            </a:r>
            <a:r>
              <a:rPr lang="en-BE" dirty="0" err="1"/>
              <a:t>tandartsen</a:t>
            </a:r>
            <a:r>
              <a:rPr lang="en-BE" dirty="0"/>
              <a:t>, </a:t>
            </a:r>
            <a:r>
              <a:rPr lang="en-BE" dirty="0" err="1"/>
              <a:t>verpleegkundigen</a:t>
            </a:r>
            <a:r>
              <a:rPr lang="en-BE" dirty="0"/>
              <a:t>, </a:t>
            </a:r>
            <a:r>
              <a:rPr lang="en-BE" dirty="0" err="1"/>
              <a:t>vroedvrouwen</a:t>
            </a:r>
            <a:r>
              <a:rPr lang="en-BE" dirty="0"/>
              <a:t>, </a:t>
            </a:r>
            <a:r>
              <a:rPr lang="en-BE" dirty="0" err="1"/>
              <a:t>medische</a:t>
            </a:r>
            <a:r>
              <a:rPr lang="en-BE" dirty="0"/>
              <a:t> </a:t>
            </a:r>
            <a:r>
              <a:rPr lang="en-BE" dirty="0" err="1"/>
              <a:t>huizen</a:t>
            </a:r>
            <a:r>
              <a:rPr lang="en-BE" dirty="0"/>
              <a:t>, </a:t>
            </a:r>
            <a:r>
              <a:rPr lang="fr-BE" dirty="0" err="1"/>
              <a:t>wachtposten</a:t>
            </a:r>
            <a:endParaRPr lang="nl-BE" dirty="0"/>
          </a:p>
          <a:p>
            <a:pPr lvl="1"/>
            <a:r>
              <a:rPr lang="nl-BE" dirty="0"/>
              <a:t>methode</a:t>
            </a:r>
          </a:p>
          <a:p>
            <a:pPr lvl="2"/>
            <a:r>
              <a:rPr lang="nl-BE" dirty="0"/>
              <a:t>functionele behoeften waaraan steeds moet worden voldaan, worden vastgelegd in overleg met vertegenwoordigers van de eindgebruikers</a:t>
            </a:r>
          </a:p>
          <a:p>
            <a:pPr lvl="2"/>
            <a:r>
              <a:rPr lang="nl-BE" dirty="0"/>
              <a:t>wegwerken van alle single point of failure (SPOF) over omgevingen heen (voor elke cruciale component is er een alternatief in een andere omgeving)</a:t>
            </a:r>
          </a:p>
          <a:p>
            <a:pPr lvl="2"/>
            <a:r>
              <a:rPr lang="nl-BE" dirty="0"/>
              <a:t>implementatieplan met iteraties</a:t>
            </a:r>
          </a:p>
          <a:p>
            <a:pPr lvl="2"/>
            <a:r>
              <a:rPr lang="nl-BE" dirty="0"/>
              <a:t>communicatie via website </a:t>
            </a:r>
            <a:r>
              <a:rPr lang="nl-BE" dirty="0">
                <a:hlinkClick r:id="rId2"/>
              </a:rPr>
              <a:t>https://www.status.ehealth.fgov.be/</a:t>
            </a:r>
            <a:endParaRPr lang="nl-BE" dirty="0"/>
          </a:p>
          <a:p>
            <a:pPr lvl="2"/>
            <a:r>
              <a:rPr lang="nl-BE" dirty="0"/>
              <a:t>vorming via </a:t>
            </a:r>
            <a:r>
              <a:rPr lang="nl-BE" dirty="0" err="1"/>
              <a:t>éénlijn</a:t>
            </a:r>
            <a:r>
              <a:rPr lang="nl-BE" dirty="0"/>
              <a:t>, e-Santé Wallonie, eHealth Academy </a:t>
            </a:r>
          </a:p>
          <a:p>
            <a:pPr lvl="2"/>
            <a:r>
              <a:rPr lang="nl-BE" dirty="0"/>
              <a:t>geïntegreerde dashboard over status diensten (beschikbaarheid, </a:t>
            </a:r>
            <a:r>
              <a:rPr lang="nl-BE" dirty="0" err="1"/>
              <a:t>performantie</a:t>
            </a:r>
            <a:r>
              <a:rPr lang="nl-BE" dirty="0"/>
              <a:t>)</a:t>
            </a:r>
          </a:p>
          <a:p>
            <a:pPr lvl="2"/>
            <a:r>
              <a:rPr lang="nl-BE" dirty="0"/>
              <a:t>feedbackmechanismen over effectief gebruik BCP</a:t>
            </a:r>
            <a:endParaRPr lang="en-BE" dirty="0"/>
          </a:p>
          <a:p>
            <a:endParaRPr lang="nl-BE" dirty="0"/>
          </a:p>
        </p:txBody>
      </p:sp>
    </p:spTree>
    <p:extLst>
      <p:ext uri="{BB962C8B-B14F-4D97-AF65-F5344CB8AC3E}">
        <p14:creationId xmlns:p14="http://schemas.microsoft.com/office/powerpoint/2010/main" val="2430821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7F4663-44C2-DAD7-7F76-C4704C72E4E2}"/>
              </a:ext>
            </a:extLst>
          </p:cNvPr>
          <p:cNvSpPr>
            <a:spLocks noGrp="1"/>
          </p:cNvSpPr>
          <p:nvPr>
            <p:ph type="body" sz="quarter" idx="11"/>
          </p:nvPr>
        </p:nvSpPr>
        <p:spPr/>
        <p:txBody>
          <a:bodyPr/>
          <a:lstStyle/>
          <a:p>
            <a:r>
              <a:rPr lang="en-BE" dirty="0" err="1"/>
              <a:t>Basisarchitectuur</a:t>
            </a:r>
            <a:endParaRPr lang="nl-BE" dirty="0"/>
          </a:p>
        </p:txBody>
      </p:sp>
      <p:pic>
        <p:nvPicPr>
          <p:cNvPr id="4" name="Picture 75">
            <a:extLst>
              <a:ext uri="{FF2B5EF4-FFF2-40B4-BE49-F238E27FC236}">
                <a16:creationId xmlns:a16="http://schemas.microsoft.com/office/drawing/2014/main" id="{121353C3-ED44-56B0-6722-8FB136F6D2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8887" y="555239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83">
            <a:extLst>
              <a:ext uri="{FF2B5EF4-FFF2-40B4-BE49-F238E27FC236}">
                <a16:creationId xmlns:a16="http://schemas.microsoft.com/office/drawing/2014/main" id="{19D2D354-DE21-335F-E815-569724356E4E}"/>
              </a:ext>
            </a:extLst>
          </p:cNvPr>
          <p:cNvSpPr>
            <a:spLocks noChangeArrowheads="1"/>
          </p:cNvSpPr>
          <p:nvPr/>
        </p:nvSpPr>
        <p:spPr bwMode="auto">
          <a:xfrm>
            <a:off x="2038737" y="3599768"/>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400" b="1" i="1"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 name="Oval 84">
            <a:extLst>
              <a:ext uri="{FF2B5EF4-FFF2-40B4-BE49-F238E27FC236}">
                <a16:creationId xmlns:a16="http://schemas.microsoft.com/office/drawing/2014/main" id="{40EB9F91-61C2-7002-798A-1861667B1696}"/>
              </a:ext>
            </a:extLst>
          </p:cNvPr>
          <p:cNvSpPr>
            <a:spLocks noChangeArrowheads="1"/>
          </p:cNvSpPr>
          <p:nvPr/>
        </p:nvSpPr>
        <p:spPr bwMode="auto">
          <a:xfrm>
            <a:off x="9399976" y="3593418"/>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 name="Rectangle 85">
            <a:extLst>
              <a:ext uri="{FF2B5EF4-FFF2-40B4-BE49-F238E27FC236}">
                <a16:creationId xmlns:a16="http://schemas.microsoft.com/office/drawing/2014/main" id="{8068B61E-49A8-8ABE-103E-EB061CF240AF}"/>
              </a:ext>
            </a:extLst>
          </p:cNvPr>
          <p:cNvSpPr>
            <a:spLocks noChangeArrowheads="1"/>
          </p:cNvSpPr>
          <p:nvPr/>
        </p:nvSpPr>
        <p:spPr bwMode="auto">
          <a:xfrm>
            <a:off x="2548326" y="3601356"/>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 name="Oval 86">
            <a:extLst>
              <a:ext uri="{FF2B5EF4-FFF2-40B4-BE49-F238E27FC236}">
                <a16:creationId xmlns:a16="http://schemas.microsoft.com/office/drawing/2014/main" id="{2C9D114A-CEE3-3EB2-FDFD-560CE279EC93}"/>
              </a:ext>
            </a:extLst>
          </p:cNvPr>
          <p:cNvSpPr>
            <a:spLocks noChangeArrowheads="1"/>
          </p:cNvSpPr>
          <p:nvPr/>
        </p:nvSpPr>
        <p:spPr bwMode="auto">
          <a:xfrm>
            <a:off x="3318262" y="3856941"/>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9" name="Oval 87">
            <a:extLst>
              <a:ext uri="{FF2B5EF4-FFF2-40B4-BE49-F238E27FC236}">
                <a16:creationId xmlns:a16="http://schemas.microsoft.com/office/drawing/2014/main" id="{BE12D305-1CB3-6A8E-67D4-15B16F59C683}"/>
              </a:ext>
            </a:extLst>
          </p:cNvPr>
          <p:cNvSpPr>
            <a:spLocks noChangeArrowheads="1"/>
          </p:cNvSpPr>
          <p:nvPr/>
        </p:nvSpPr>
        <p:spPr bwMode="auto">
          <a:xfrm>
            <a:off x="9223762" y="3850591"/>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 name="Rectangle 88">
            <a:extLst>
              <a:ext uri="{FF2B5EF4-FFF2-40B4-BE49-F238E27FC236}">
                <a16:creationId xmlns:a16="http://schemas.microsoft.com/office/drawing/2014/main" id="{58556431-715C-162C-D872-052C720FB853}"/>
              </a:ext>
            </a:extLst>
          </p:cNvPr>
          <p:cNvSpPr>
            <a:spLocks noChangeArrowheads="1"/>
          </p:cNvSpPr>
          <p:nvPr/>
        </p:nvSpPr>
        <p:spPr bwMode="auto">
          <a:xfrm>
            <a:off x="3721489" y="3860118"/>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lvl="0" algn="ctr" fontAlgn="auto">
              <a:spcBef>
                <a:spcPts val="0"/>
              </a:spcBef>
              <a:spcAft>
                <a:spcPts val="0"/>
              </a:spcAft>
              <a:defRPr/>
            </a:pPr>
            <a:r>
              <a:rPr lang="nl-BE" sz="2400" b="1" i="1" dirty="0">
                <a:solidFill>
                  <a:srgbClr val="FFFFFF"/>
                </a:solidFill>
                <a:effectLst>
                  <a:outerShdw blurRad="38100" dist="38100" dir="2700000" algn="tl">
                    <a:srgbClr val="000000"/>
                  </a:outerShdw>
                </a:effectLst>
                <a:latin typeface="Calibri" panose="020F0502020204030204"/>
              </a:rPr>
              <a:t>Basisdiensten</a:t>
            </a:r>
          </a:p>
          <a:p>
            <a:pPr lvl="0" algn="ctr" fontAlgn="auto">
              <a:spcBef>
                <a:spcPts val="0"/>
              </a:spcBef>
              <a:spcAft>
                <a:spcPts val="0"/>
              </a:spcAft>
              <a:defRPr/>
            </a:pPr>
            <a:r>
              <a:rPr lang="nl-BE" sz="2400" b="1" i="1" dirty="0">
                <a:solidFill>
                  <a:schemeClr val="accent3"/>
                </a:solidFill>
                <a:effectLst>
                  <a:outerShdw blurRad="38100" dist="38100" dir="2700000" algn="tl">
                    <a:srgbClr val="000000"/>
                  </a:outerShdw>
                </a:effectLst>
                <a:latin typeface="Calibri"/>
              </a:rPr>
              <a:t>e</a:t>
            </a:r>
            <a:r>
              <a:rPr lang="nl-BE" sz="2400" b="1" i="1" dirty="0">
                <a:solidFill>
                  <a:srgbClr val="3E6E5A"/>
                </a:solidFill>
                <a:effectLst>
                  <a:outerShdw blurRad="38100" dist="38100" dir="2700000" algn="tl">
                    <a:srgbClr val="000000"/>
                  </a:outerShdw>
                </a:effectLst>
                <a:latin typeface="Calibri"/>
              </a:rPr>
              <a:t>Health</a:t>
            </a:r>
            <a:r>
              <a:rPr lang="nl-BE" sz="2400" b="1" i="1" dirty="0">
                <a:solidFill>
                  <a:srgbClr val="FFFFFF"/>
                </a:solidFill>
                <a:effectLst>
                  <a:outerShdw blurRad="38100" dist="38100" dir="2700000" algn="tl">
                    <a:srgbClr val="000000"/>
                  </a:outerShdw>
                </a:effectLst>
                <a:latin typeface="Calibri"/>
              </a:rPr>
              <a:t>-platform</a:t>
            </a:r>
          </a:p>
        </p:txBody>
      </p:sp>
      <p:sp>
        <p:nvSpPr>
          <p:cNvPr id="11" name="Text Box 89">
            <a:extLst>
              <a:ext uri="{FF2B5EF4-FFF2-40B4-BE49-F238E27FC236}">
                <a16:creationId xmlns:a16="http://schemas.microsoft.com/office/drawing/2014/main" id="{EA28A06D-12FF-38DA-D534-81690F7327EF}"/>
              </a:ext>
            </a:extLst>
          </p:cNvPr>
          <p:cNvSpPr txBox="1">
            <a:spLocks noChangeArrowheads="1"/>
          </p:cNvSpPr>
          <p:nvPr/>
        </p:nvSpPr>
        <p:spPr bwMode="auto">
          <a:xfrm>
            <a:off x="1987937" y="4074431"/>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altLang="en-US"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Netwerk</a:t>
            </a:r>
          </a:p>
        </p:txBody>
      </p:sp>
      <p:pic>
        <p:nvPicPr>
          <p:cNvPr id="12" name="Picture 3">
            <a:extLst>
              <a:ext uri="{FF2B5EF4-FFF2-40B4-BE49-F238E27FC236}">
                <a16:creationId xmlns:a16="http://schemas.microsoft.com/office/drawing/2014/main" id="{26591A39-09DC-FCEC-42E7-B651FE64AFE7}"/>
              </a:ext>
            </a:extLst>
          </p:cNvPr>
          <p:cNvPicPr>
            <a:picLocks noChangeAspect="1" noChangeArrowheads="1"/>
          </p:cNvPicPr>
          <p:nvPr/>
        </p:nvPicPr>
        <p:blipFill>
          <a:blip r:embed="rId3"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5839214" y="5455554"/>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
            <a:extLst>
              <a:ext uri="{FF2B5EF4-FFF2-40B4-BE49-F238E27FC236}">
                <a16:creationId xmlns:a16="http://schemas.microsoft.com/office/drawing/2014/main" id="{A9EBD845-DD92-787D-7B3F-C09F09744243}"/>
              </a:ext>
            </a:extLst>
          </p:cNvPr>
          <p:cNvSpPr>
            <a:spLocks noChangeArrowheads="1"/>
          </p:cNvSpPr>
          <p:nvPr/>
        </p:nvSpPr>
        <p:spPr bwMode="auto">
          <a:xfrm>
            <a:off x="4990682" y="981184"/>
            <a:ext cx="2286000" cy="762000"/>
          </a:xfrm>
          <a:prstGeom prst="ellipse">
            <a:avLst/>
          </a:prstGeom>
          <a:noFill/>
          <a:ln w="9525">
            <a:noFill/>
            <a:round/>
            <a:headEnd/>
            <a:tailEnd/>
          </a:ln>
          <a:effectLst/>
        </p:spPr>
        <p:txBody>
          <a:bodyPr wrap="none" anchor="ctr"/>
          <a:lstStyle/>
          <a:p>
            <a:pPr lvl="0"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Calibri"/>
              </a:rPr>
              <a:t>Patiënten, zorgverstrekkers</a:t>
            </a:r>
          </a:p>
          <a:p>
            <a:pPr lvl="0"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Calibri"/>
              </a:rPr>
              <a:t>en zorginstellingen</a:t>
            </a:r>
            <a:endParaRPr lang="nl-BE" sz="2000" b="1" i="1" dirty="0">
              <a:solidFill>
                <a:srgbClr val="FFFFFF"/>
              </a:solidFill>
              <a:effectLst>
                <a:outerShdw blurRad="38100" dist="38100" dir="2700000" algn="tl">
                  <a:srgbClr val="C0C0C0"/>
                </a:outerShdw>
              </a:effectLst>
              <a:latin typeface="Calibri"/>
            </a:endParaRPr>
          </a:p>
        </p:txBody>
      </p:sp>
      <p:sp>
        <p:nvSpPr>
          <p:cNvPr id="14" name="AutoShape 13">
            <a:extLst>
              <a:ext uri="{FF2B5EF4-FFF2-40B4-BE49-F238E27FC236}">
                <a16:creationId xmlns:a16="http://schemas.microsoft.com/office/drawing/2014/main" id="{78919BDB-8049-CB01-1400-3AD33BEBACBF}"/>
              </a:ext>
            </a:extLst>
          </p:cNvPr>
          <p:cNvSpPr>
            <a:spLocks noChangeArrowheads="1"/>
          </p:cNvSpPr>
          <p:nvPr/>
        </p:nvSpPr>
        <p:spPr bwMode="blackWhite">
          <a:xfrm>
            <a:off x="7490212"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15" name="AutoShape 14">
            <a:extLst>
              <a:ext uri="{FF2B5EF4-FFF2-40B4-BE49-F238E27FC236}">
                <a16:creationId xmlns:a16="http://schemas.microsoft.com/office/drawing/2014/main" id="{3875DAF0-97CA-716B-6208-C27B1600F0AC}"/>
              </a:ext>
            </a:extLst>
          </p:cNvPr>
          <p:cNvSpPr>
            <a:spLocks noChangeArrowheads="1"/>
          </p:cNvSpPr>
          <p:nvPr/>
        </p:nvSpPr>
        <p:spPr bwMode="blackWhite">
          <a:xfrm>
            <a:off x="8788787"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16" name="AutoShape 16">
            <a:extLst>
              <a:ext uri="{FF2B5EF4-FFF2-40B4-BE49-F238E27FC236}">
                <a16:creationId xmlns:a16="http://schemas.microsoft.com/office/drawing/2014/main" id="{DFBEEAE5-2556-2183-8C96-E39044EBE6B0}"/>
              </a:ext>
            </a:extLst>
          </p:cNvPr>
          <p:cNvSpPr>
            <a:spLocks noChangeArrowheads="1"/>
          </p:cNvSpPr>
          <p:nvPr/>
        </p:nvSpPr>
        <p:spPr bwMode="blackWhite">
          <a:xfrm>
            <a:off x="6305937"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pic>
        <p:nvPicPr>
          <p:cNvPr id="17" name="Picture 20" descr="FOD_tekening">
            <a:extLst>
              <a:ext uri="{FF2B5EF4-FFF2-40B4-BE49-F238E27FC236}">
                <a16:creationId xmlns:a16="http://schemas.microsoft.com/office/drawing/2014/main" id="{22DF8EB4-C450-5DC0-6B42-DD3ECA4F1B53}"/>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82376" y="5482541"/>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a:extLst>
              <a:ext uri="{FF2B5EF4-FFF2-40B4-BE49-F238E27FC236}">
                <a16:creationId xmlns:a16="http://schemas.microsoft.com/office/drawing/2014/main" id="{115100B3-1173-4E8C-98E4-30C5A8FDD1C9}"/>
              </a:ext>
            </a:extLst>
          </p:cNvPr>
          <p:cNvSpPr>
            <a:spLocks noChangeArrowheads="1"/>
          </p:cNvSpPr>
          <p:nvPr/>
        </p:nvSpPr>
        <p:spPr bwMode="auto">
          <a:xfrm>
            <a:off x="2000578" y="5833379"/>
            <a:ext cx="150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fontAlgn="auto" hangingPunct="1">
              <a:spcBef>
                <a:spcPts val="0"/>
              </a:spcBef>
              <a:spcAft>
                <a:spcPts val="0"/>
              </a:spcAft>
              <a:defRPr/>
            </a:pPr>
            <a:r>
              <a:rPr lang="nl-BE" altLang="en-US" sz="2000" b="1" i="1" dirty="0">
                <a:solidFill>
                  <a:srgbClr val="CC9900"/>
                </a:solidFill>
                <a:latin typeface="Calibri" pitchFamily="34" charset="0"/>
                <a:cs typeface="Arial" charset="0"/>
              </a:rPr>
              <a:t>Leveranciers</a:t>
            </a:r>
            <a:endPar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19" name="Rectangle 22">
            <a:extLst>
              <a:ext uri="{FF2B5EF4-FFF2-40B4-BE49-F238E27FC236}">
                <a16:creationId xmlns:a16="http://schemas.microsoft.com/office/drawing/2014/main" id="{F37DA908-DD97-5301-BDD1-8C792E869C9C}"/>
              </a:ext>
            </a:extLst>
          </p:cNvPr>
          <p:cNvSpPr>
            <a:spLocks noChangeArrowheads="1"/>
          </p:cNvSpPr>
          <p:nvPr/>
        </p:nvSpPr>
        <p:spPr bwMode="auto">
          <a:xfrm>
            <a:off x="1959536" y="3210829"/>
            <a:ext cx="1329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fontAlgn="auto" hangingPunct="1">
              <a:spcBef>
                <a:spcPts val="0"/>
              </a:spcBef>
              <a:spcAft>
                <a:spcPts val="0"/>
              </a:spcAft>
              <a:defRPr/>
            </a:pPr>
            <a:r>
              <a:rPr lang="nl-BE" altLang="en-US" sz="2000" b="1" i="1" dirty="0">
                <a:solidFill>
                  <a:srgbClr val="CC9900"/>
                </a:solidFill>
                <a:latin typeface="Calibri" pitchFamily="34" charset="0"/>
                <a:cs typeface="Arial" charset="0"/>
              </a:rPr>
              <a:t>Gebruikers</a:t>
            </a:r>
            <a:endPar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20" name="AutoShape 23">
            <a:hlinkClick r:id="" action="ppaction://noaction" highlightClick="1"/>
            <a:extLst>
              <a:ext uri="{FF2B5EF4-FFF2-40B4-BE49-F238E27FC236}">
                <a16:creationId xmlns:a16="http://schemas.microsoft.com/office/drawing/2014/main" id="{747049E7-D911-DA4B-0F66-B213CFEB352A}"/>
              </a:ext>
            </a:extLst>
          </p:cNvPr>
          <p:cNvSpPr>
            <a:spLocks noChangeArrowheads="1"/>
          </p:cNvSpPr>
          <p:nvPr/>
        </p:nvSpPr>
        <p:spPr bwMode="blackWhite">
          <a:xfrm>
            <a:off x="5056574" y="2224991"/>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rPr>
              <a:t>P</a:t>
            </a:r>
            <a:r>
              <a:rPr lang="nl-BE" sz="1400" i="1" dirty="0">
                <a:solidFill>
                  <a:srgbClr val="FFFFFF"/>
                </a:solidFill>
                <a:effectLst>
                  <a:outerShdw blurRad="38100" dist="38100" dir="2700000" algn="tl">
                    <a:srgbClr val="000000"/>
                  </a:outerShdw>
                </a:effectLst>
                <a:latin typeface="Calibri"/>
              </a:rPr>
              <a:t>ortaal </a:t>
            </a:r>
            <a:r>
              <a:rPr lang="nl-BE" sz="1400" i="1" dirty="0" err="1">
                <a:solidFill>
                  <a:srgbClr val="3E6E5A"/>
                </a:solidFill>
                <a:effectLst>
                  <a:outerShdw blurRad="38100" dist="38100" dir="2700000" algn="tl">
                    <a:srgbClr val="000000"/>
                  </a:outerShdw>
                </a:effectLst>
                <a:latin typeface="Calibri"/>
              </a:rPr>
              <a:t>eGezondheid</a:t>
            </a:r>
            <a:endParaRPr lang="nl-BE" sz="1400" i="1" dirty="0">
              <a:solidFill>
                <a:srgbClr val="FFFFFF"/>
              </a:solidFill>
              <a:effectLst>
                <a:outerShdw blurRad="38100" dist="38100" dir="2700000" algn="tl">
                  <a:srgbClr val="000000"/>
                </a:outerShdw>
              </a:effectLst>
              <a:latin typeface="Calibri"/>
            </a:endParaRPr>
          </a:p>
        </p:txBody>
      </p:sp>
      <p:grpSp>
        <p:nvGrpSpPr>
          <p:cNvPr id="21" name="Group 24">
            <a:extLst>
              <a:ext uri="{FF2B5EF4-FFF2-40B4-BE49-F238E27FC236}">
                <a16:creationId xmlns:a16="http://schemas.microsoft.com/office/drawing/2014/main" id="{5EE7E1B3-D091-4025-A53E-5B68913E2A61}"/>
              </a:ext>
            </a:extLst>
          </p:cNvPr>
          <p:cNvGrpSpPr>
            <a:grpSpLocks/>
          </p:cNvGrpSpPr>
          <p:nvPr/>
        </p:nvGrpSpPr>
        <p:grpSpPr bwMode="auto">
          <a:xfrm>
            <a:off x="2324487" y="1431241"/>
            <a:ext cx="1219200" cy="914400"/>
            <a:chOff x="432" y="1200"/>
            <a:chExt cx="912" cy="672"/>
          </a:xfrm>
        </p:grpSpPr>
        <p:sp>
          <p:nvSpPr>
            <p:cNvPr id="22" name="AutoShape 25">
              <a:hlinkClick r:id="" action="ppaction://noaction" highlightClick="1"/>
              <a:extLst>
                <a:ext uri="{FF2B5EF4-FFF2-40B4-BE49-F238E27FC236}">
                  <a16:creationId xmlns:a16="http://schemas.microsoft.com/office/drawing/2014/main" id="{4B660955-6D54-2DE8-594C-93B924BF57B1}"/>
                </a:ext>
              </a:extLst>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Calibri" panose="020F0502020204030204"/>
                </a:rPr>
                <a:t>Health portal</a:t>
              </a:r>
              <a:endParaRPr lang="nl-BE" sz="1000" i="1" dirty="0">
                <a:solidFill>
                  <a:srgbClr val="FFFFFF"/>
                </a:solidFill>
                <a:latin typeface="Calibri"/>
              </a:endParaRPr>
            </a:p>
          </p:txBody>
        </p:sp>
        <p:sp>
          <p:nvSpPr>
            <p:cNvPr id="23" name="AutoShape 26">
              <a:hlinkClick r:id="" action="ppaction://noaction" highlightClick="1"/>
              <a:extLst>
                <a:ext uri="{FF2B5EF4-FFF2-40B4-BE49-F238E27FC236}">
                  <a16:creationId xmlns:a16="http://schemas.microsoft.com/office/drawing/2014/main" id="{A12E69BC-B5AE-8F59-2856-BA5CCDEAC865}"/>
                </a:ext>
              </a:extLst>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4" name="AutoShape 27">
              <a:hlinkClick r:id="" action="ppaction://noaction" highlightClick="1"/>
              <a:extLst>
                <a:ext uri="{FF2B5EF4-FFF2-40B4-BE49-F238E27FC236}">
                  <a16:creationId xmlns:a16="http://schemas.microsoft.com/office/drawing/2014/main" id="{15785F51-FADB-C29D-B776-2CBE31C7ABAD}"/>
                </a:ext>
              </a:extLst>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5" name="AutoShape 28">
              <a:hlinkClick r:id="" action="ppaction://noaction" highlightClick="1"/>
              <a:extLst>
                <a:ext uri="{FF2B5EF4-FFF2-40B4-BE49-F238E27FC236}">
                  <a16:creationId xmlns:a16="http://schemas.microsoft.com/office/drawing/2014/main" id="{E90A7A07-D058-E71A-B4C1-192FC0F066F6}"/>
                </a:ext>
              </a:extLst>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6" name="AutoShape 29">
              <a:hlinkClick r:id="" action="ppaction://noaction" highlightClick="1"/>
              <a:extLst>
                <a:ext uri="{FF2B5EF4-FFF2-40B4-BE49-F238E27FC236}">
                  <a16:creationId xmlns:a16="http://schemas.microsoft.com/office/drawing/2014/main" id="{7C590DDD-949D-16D7-87CD-4F0B9A8EA06E}"/>
                </a:ext>
              </a:extLst>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lang="nl-BE" sz="1600" b="1" i="1" dirty="0">
                  <a:solidFill>
                    <a:srgbClr val="FFFFFF"/>
                  </a:solidFill>
                  <a:effectLst>
                    <a:outerShdw blurRad="38100" dist="38100" dir="2700000" algn="tl">
                      <a:srgbClr val="000000"/>
                    </a:outerShdw>
                  </a:effectLst>
                  <a:latin typeface="Calibri" panose="020F0502020204030204"/>
                </a:rPr>
                <a:t>DTW</a:t>
              </a:r>
              <a:endPar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pic>
          <p:nvPicPr>
            <p:cNvPr id="27" name="Picture 30" descr="FOD_tekening">
              <a:extLst>
                <a:ext uri="{FF2B5EF4-FFF2-40B4-BE49-F238E27FC236}">
                  <a16:creationId xmlns:a16="http://schemas.microsoft.com/office/drawing/2014/main" id="{A70A32AB-03F6-9D81-D978-7F70C101C9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AutoShape 31">
            <a:hlinkClick r:id="" action="ppaction://noaction" highlightClick="1"/>
            <a:extLst>
              <a:ext uri="{FF2B5EF4-FFF2-40B4-BE49-F238E27FC236}">
                <a16:creationId xmlns:a16="http://schemas.microsoft.com/office/drawing/2014/main" id="{5E0F526C-8C31-B27E-1F91-D58E01C41C78}"/>
              </a:ext>
            </a:extLst>
          </p:cNvPr>
          <p:cNvSpPr>
            <a:spLocks noChangeArrowheads="1"/>
          </p:cNvSpPr>
          <p:nvPr/>
        </p:nvSpPr>
        <p:spPr bwMode="blackWhite">
          <a:xfrm>
            <a:off x="7736274" y="1770968"/>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BE" sz="1200" i="1" dirty="0">
                <a:solidFill>
                  <a:srgbClr val="FFFFFF"/>
                </a:solidFill>
                <a:effectLst>
                  <a:outerShdw blurRad="38100" dist="38100" dir="2700000" algn="tl">
                    <a:srgbClr val="000000"/>
                  </a:outerShdw>
                </a:effectLst>
                <a:latin typeface="Calibri"/>
              </a:rPr>
              <a:t>Software zorginstelling</a:t>
            </a:r>
            <a:endParaRPr lang="nl-BE" sz="900" i="1" dirty="0">
              <a:solidFill>
                <a:srgbClr val="FFFFFF"/>
              </a:solidFill>
              <a:latin typeface="Calibri"/>
            </a:endParaRPr>
          </a:p>
        </p:txBody>
      </p:sp>
      <p:sp>
        <p:nvSpPr>
          <p:cNvPr id="29" name="AutoShape 32">
            <a:hlinkClick r:id="" action="ppaction://noaction" highlightClick="1"/>
            <a:extLst>
              <a:ext uri="{FF2B5EF4-FFF2-40B4-BE49-F238E27FC236}">
                <a16:creationId xmlns:a16="http://schemas.microsoft.com/office/drawing/2014/main" id="{BD4715C0-1B17-995B-A419-43FB1117847B}"/>
              </a:ext>
            </a:extLst>
          </p:cNvPr>
          <p:cNvSpPr>
            <a:spLocks noChangeArrowheads="1"/>
          </p:cNvSpPr>
          <p:nvPr/>
        </p:nvSpPr>
        <p:spPr bwMode="blackWhite">
          <a:xfrm>
            <a:off x="8144262" y="224562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0" name="AutoShape 33">
            <a:hlinkClick r:id="" action="ppaction://noaction" highlightClick="1"/>
            <a:extLst>
              <a:ext uri="{FF2B5EF4-FFF2-40B4-BE49-F238E27FC236}">
                <a16:creationId xmlns:a16="http://schemas.microsoft.com/office/drawing/2014/main" id="{8453FAFD-317D-E9F3-4E36-38E869519EDD}"/>
              </a:ext>
            </a:extLst>
          </p:cNvPr>
          <p:cNvSpPr>
            <a:spLocks noChangeArrowheads="1"/>
          </p:cNvSpPr>
          <p:nvPr/>
        </p:nvSpPr>
        <p:spPr bwMode="blackWhite">
          <a:xfrm>
            <a:off x="8207762" y="23107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1" name="AutoShape 34">
            <a:hlinkClick r:id="" action="ppaction://noaction" highlightClick="1"/>
            <a:extLst>
              <a:ext uri="{FF2B5EF4-FFF2-40B4-BE49-F238E27FC236}">
                <a16:creationId xmlns:a16="http://schemas.microsoft.com/office/drawing/2014/main" id="{C05CE77E-778D-19B3-6B33-30113794C3FD}"/>
              </a:ext>
            </a:extLst>
          </p:cNvPr>
          <p:cNvSpPr>
            <a:spLocks noChangeArrowheads="1"/>
          </p:cNvSpPr>
          <p:nvPr/>
        </p:nvSpPr>
        <p:spPr bwMode="blackWhite">
          <a:xfrm>
            <a:off x="8271262" y="237580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2" name="AutoShape 35">
            <a:hlinkClick r:id="" action="ppaction://noaction" highlightClick="1"/>
            <a:extLst>
              <a:ext uri="{FF2B5EF4-FFF2-40B4-BE49-F238E27FC236}">
                <a16:creationId xmlns:a16="http://schemas.microsoft.com/office/drawing/2014/main" id="{5D760CD2-FC8F-56D1-4D07-0F0878C49E6C}"/>
              </a:ext>
            </a:extLst>
          </p:cNvPr>
          <p:cNvSpPr>
            <a:spLocks noChangeArrowheads="1"/>
          </p:cNvSpPr>
          <p:nvPr/>
        </p:nvSpPr>
        <p:spPr bwMode="blackWhite">
          <a:xfrm>
            <a:off x="8334762" y="244089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sp>
        <p:nvSpPr>
          <p:cNvPr id="33" name="AutoShape 36">
            <a:hlinkClick r:id="" action="ppaction://noaction" highlightClick="1"/>
            <a:extLst>
              <a:ext uri="{FF2B5EF4-FFF2-40B4-BE49-F238E27FC236}">
                <a16:creationId xmlns:a16="http://schemas.microsoft.com/office/drawing/2014/main" id="{74BF8723-D914-457D-F3A2-C5A4362DC129}"/>
              </a:ext>
            </a:extLst>
          </p:cNvPr>
          <p:cNvSpPr>
            <a:spLocks noChangeArrowheads="1"/>
          </p:cNvSpPr>
          <p:nvPr/>
        </p:nvSpPr>
        <p:spPr bwMode="blackWhite">
          <a:xfrm>
            <a:off x="6428174" y="2224991"/>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MyCareNet</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34" name="AutoShape 37">
            <a:hlinkClick r:id="" action="ppaction://noaction" highlightClick="1"/>
            <a:extLst>
              <a:ext uri="{FF2B5EF4-FFF2-40B4-BE49-F238E27FC236}">
                <a16:creationId xmlns:a16="http://schemas.microsoft.com/office/drawing/2014/main" id="{EA099518-CC92-ED91-C764-C691C2CCD1A8}"/>
              </a:ext>
            </a:extLst>
          </p:cNvPr>
          <p:cNvSpPr>
            <a:spLocks noChangeArrowheads="1"/>
          </p:cNvSpPr>
          <p:nvPr/>
        </p:nvSpPr>
        <p:spPr bwMode="blackWhite">
          <a:xfrm>
            <a:off x="6877437" y="25520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5" name="AutoShape 38">
            <a:hlinkClick r:id="" action="ppaction://noaction" highlightClick="1"/>
            <a:extLst>
              <a:ext uri="{FF2B5EF4-FFF2-40B4-BE49-F238E27FC236}">
                <a16:creationId xmlns:a16="http://schemas.microsoft.com/office/drawing/2014/main" id="{C8B3C4B3-FABD-10E6-C043-2A5E34F3F08C}"/>
              </a:ext>
            </a:extLst>
          </p:cNvPr>
          <p:cNvSpPr>
            <a:spLocks noChangeArrowheads="1"/>
          </p:cNvSpPr>
          <p:nvPr/>
        </p:nvSpPr>
        <p:spPr bwMode="blackWhite">
          <a:xfrm>
            <a:off x="6940937" y="26171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6" name="AutoShape 39">
            <a:hlinkClick r:id="" action="ppaction://noaction" highlightClick="1"/>
            <a:extLst>
              <a:ext uri="{FF2B5EF4-FFF2-40B4-BE49-F238E27FC236}">
                <a16:creationId xmlns:a16="http://schemas.microsoft.com/office/drawing/2014/main" id="{65EC7AB7-1A18-6D6D-78D1-C639FBCDA5FF}"/>
              </a:ext>
            </a:extLst>
          </p:cNvPr>
          <p:cNvSpPr>
            <a:spLocks noChangeArrowheads="1"/>
          </p:cNvSpPr>
          <p:nvPr/>
        </p:nvSpPr>
        <p:spPr bwMode="blackWhite">
          <a:xfrm>
            <a:off x="7006026" y="2682191"/>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7" name="AutoShape 40">
            <a:hlinkClick r:id="" action="ppaction://noaction" highlightClick="1"/>
            <a:extLst>
              <a:ext uri="{FF2B5EF4-FFF2-40B4-BE49-F238E27FC236}">
                <a16:creationId xmlns:a16="http://schemas.microsoft.com/office/drawing/2014/main" id="{4A31D23C-F4D3-0C81-205A-5B97A94BBE96}"/>
              </a:ext>
            </a:extLst>
          </p:cNvPr>
          <p:cNvSpPr>
            <a:spLocks noChangeArrowheads="1"/>
          </p:cNvSpPr>
          <p:nvPr/>
        </p:nvSpPr>
        <p:spPr bwMode="blackWhite">
          <a:xfrm>
            <a:off x="7069524" y="27472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sp>
        <p:nvSpPr>
          <p:cNvPr id="38" name="AutoShape 41">
            <a:hlinkClick r:id="" action="ppaction://noaction" highlightClick="1"/>
            <a:extLst>
              <a:ext uri="{FF2B5EF4-FFF2-40B4-BE49-F238E27FC236}">
                <a16:creationId xmlns:a16="http://schemas.microsoft.com/office/drawing/2014/main" id="{135E05C0-F0E8-3D32-8357-5537BCE4A881}"/>
              </a:ext>
            </a:extLst>
          </p:cNvPr>
          <p:cNvSpPr>
            <a:spLocks noChangeArrowheads="1"/>
          </p:cNvSpPr>
          <p:nvPr/>
        </p:nvSpPr>
        <p:spPr bwMode="blackWhite">
          <a:xfrm>
            <a:off x="8922139" y="1307418"/>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BE" sz="1200" i="1" dirty="0">
                <a:solidFill>
                  <a:srgbClr val="FFFFFF"/>
                </a:solidFill>
                <a:effectLst>
                  <a:outerShdw blurRad="38100" dist="38100" dir="2700000" algn="tl">
                    <a:srgbClr val="000000"/>
                  </a:outerShdw>
                </a:effectLst>
                <a:latin typeface="Calibri"/>
              </a:rPr>
              <a:t>Software zorgverstrekker</a:t>
            </a:r>
            <a:endParaRPr lang="nl-BE" sz="900" i="1" dirty="0">
              <a:solidFill>
                <a:srgbClr val="FFFFFF"/>
              </a:solidFill>
              <a:latin typeface="Calibri"/>
            </a:endParaRPr>
          </a:p>
        </p:txBody>
      </p:sp>
      <p:sp>
        <p:nvSpPr>
          <p:cNvPr id="39" name="AutoShape 46">
            <a:extLst>
              <a:ext uri="{FF2B5EF4-FFF2-40B4-BE49-F238E27FC236}">
                <a16:creationId xmlns:a16="http://schemas.microsoft.com/office/drawing/2014/main" id="{62D129DE-B73D-1329-BF51-D15CA8DF61B3}"/>
              </a:ext>
            </a:extLst>
          </p:cNvPr>
          <p:cNvSpPr>
            <a:spLocks noChangeArrowheads="1"/>
          </p:cNvSpPr>
          <p:nvPr/>
        </p:nvSpPr>
        <p:spPr bwMode="auto">
          <a:xfrm>
            <a:off x="3162687" y="2280556"/>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0" name="AutoShape 47">
            <a:extLst>
              <a:ext uri="{FF2B5EF4-FFF2-40B4-BE49-F238E27FC236}">
                <a16:creationId xmlns:a16="http://schemas.microsoft.com/office/drawing/2014/main" id="{FDECB984-B4DD-3A59-332B-4C24C62C8A9E}"/>
              </a:ext>
            </a:extLst>
          </p:cNvPr>
          <p:cNvSpPr>
            <a:spLocks noChangeArrowheads="1"/>
          </p:cNvSpPr>
          <p:nvPr/>
        </p:nvSpPr>
        <p:spPr bwMode="auto">
          <a:xfrm>
            <a:off x="9499987" y="2280554"/>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1" name="AutoShape 49">
            <a:extLst>
              <a:ext uri="{FF2B5EF4-FFF2-40B4-BE49-F238E27FC236}">
                <a16:creationId xmlns:a16="http://schemas.microsoft.com/office/drawing/2014/main" id="{736DEBF5-8CDF-E731-A208-C61EA7E3EA83}"/>
              </a:ext>
            </a:extLst>
          </p:cNvPr>
          <p:cNvSpPr>
            <a:spLocks noChangeArrowheads="1"/>
          </p:cNvSpPr>
          <p:nvPr/>
        </p:nvSpPr>
        <p:spPr bwMode="auto">
          <a:xfrm>
            <a:off x="8485574" y="2758391"/>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2" name="AutoShape 50">
            <a:extLst>
              <a:ext uri="{FF2B5EF4-FFF2-40B4-BE49-F238E27FC236}">
                <a16:creationId xmlns:a16="http://schemas.microsoft.com/office/drawing/2014/main" id="{18AA1180-2887-05D9-F71F-9B4E0D7849F2}"/>
              </a:ext>
            </a:extLst>
          </p:cNvPr>
          <p:cNvSpPr>
            <a:spLocks noChangeArrowheads="1"/>
          </p:cNvSpPr>
          <p:nvPr/>
        </p:nvSpPr>
        <p:spPr bwMode="auto">
          <a:xfrm>
            <a:off x="5513774" y="2986991"/>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3" name="AutoShape 51">
            <a:extLst>
              <a:ext uri="{FF2B5EF4-FFF2-40B4-BE49-F238E27FC236}">
                <a16:creationId xmlns:a16="http://schemas.microsoft.com/office/drawing/2014/main" id="{12483FB2-58B8-FF5D-3024-3DAA5BFC3AE4}"/>
              </a:ext>
            </a:extLst>
          </p:cNvPr>
          <p:cNvSpPr>
            <a:spLocks noChangeArrowheads="1"/>
          </p:cNvSpPr>
          <p:nvPr/>
        </p:nvSpPr>
        <p:spPr bwMode="auto">
          <a:xfrm>
            <a:off x="6847274" y="3001279"/>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4" name="AutoShape 52">
            <a:extLst>
              <a:ext uri="{FF2B5EF4-FFF2-40B4-BE49-F238E27FC236}">
                <a16:creationId xmlns:a16="http://schemas.microsoft.com/office/drawing/2014/main" id="{F9C87E30-A4BF-3EBA-3E53-FB220735ED26}"/>
              </a:ext>
            </a:extLst>
          </p:cNvPr>
          <p:cNvSpPr>
            <a:spLocks noChangeArrowheads="1"/>
          </p:cNvSpPr>
          <p:nvPr/>
        </p:nvSpPr>
        <p:spPr bwMode="auto">
          <a:xfrm rot="5400000">
            <a:off x="4181862" y="115184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5" name="AutoShape 53">
            <a:extLst>
              <a:ext uri="{FF2B5EF4-FFF2-40B4-BE49-F238E27FC236}">
                <a16:creationId xmlns:a16="http://schemas.microsoft.com/office/drawing/2014/main" id="{1EA81D57-9198-72D4-C306-DB566B6D2C0F}"/>
              </a:ext>
            </a:extLst>
          </p:cNvPr>
          <p:cNvSpPr>
            <a:spLocks noChangeArrowheads="1"/>
          </p:cNvSpPr>
          <p:nvPr/>
        </p:nvSpPr>
        <p:spPr bwMode="auto">
          <a:xfrm rot="5400000">
            <a:off x="2803912" y="65971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6" name="AutoShape 54">
            <a:extLst>
              <a:ext uri="{FF2B5EF4-FFF2-40B4-BE49-F238E27FC236}">
                <a16:creationId xmlns:a16="http://schemas.microsoft.com/office/drawing/2014/main" id="{82153531-9DC6-C121-1F97-B44DA7234510}"/>
              </a:ext>
            </a:extLst>
          </p:cNvPr>
          <p:cNvSpPr>
            <a:spLocks noChangeArrowheads="1"/>
          </p:cNvSpPr>
          <p:nvPr/>
        </p:nvSpPr>
        <p:spPr bwMode="auto">
          <a:xfrm rot="5400000">
            <a:off x="6910774" y="1451879"/>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7" name="AutoShape 55">
            <a:extLst>
              <a:ext uri="{FF2B5EF4-FFF2-40B4-BE49-F238E27FC236}">
                <a16:creationId xmlns:a16="http://schemas.microsoft.com/office/drawing/2014/main" id="{01FDA705-C432-1526-A70C-0DC797A71FD9}"/>
              </a:ext>
            </a:extLst>
          </p:cNvPr>
          <p:cNvSpPr>
            <a:spLocks noChangeArrowheads="1"/>
          </p:cNvSpPr>
          <p:nvPr/>
        </p:nvSpPr>
        <p:spPr bwMode="auto">
          <a:xfrm rot="5400000">
            <a:off x="9372193" y="452548"/>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8" name="AutoShape 56">
            <a:extLst>
              <a:ext uri="{FF2B5EF4-FFF2-40B4-BE49-F238E27FC236}">
                <a16:creationId xmlns:a16="http://schemas.microsoft.com/office/drawing/2014/main" id="{CF346D1C-561F-6E5F-AA66-DFCF7CF1E483}"/>
              </a:ext>
            </a:extLst>
          </p:cNvPr>
          <p:cNvSpPr>
            <a:spLocks noChangeArrowheads="1"/>
          </p:cNvSpPr>
          <p:nvPr/>
        </p:nvSpPr>
        <p:spPr bwMode="auto">
          <a:xfrm rot="5400000">
            <a:off x="8186331" y="963724"/>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9" name="AutoShape 59">
            <a:hlinkClick r:id="" action="ppaction://noaction" highlightClick="1"/>
            <a:extLst>
              <a:ext uri="{FF2B5EF4-FFF2-40B4-BE49-F238E27FC236}">
                <a16:creationId xmlns:a16="http://schemas.microsoft.com/office/drawing/2014/main" id="{F904AE4C-F790-F48B-6EBC-F2D68FCFE4FB}"/>
              </a:ext>
            </a:extLst>
          </p:cNvPr>
          <p:cNvSpPr>
            <a:spLocks noChangeArrowheads="1"/>
          </p:cNvSpPr>
          <p:nvPr/>
        </p:nvSpPr>
        <p:spPr bwMode="blackWhite">
          <a:xfrm>
            <a:off x="3684974" y="1920191"/>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RIZIV</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50" name="AutoShape 60">
            <a:hlinkClick r:id="" action="ppaction://noaction" highlightClick="1"/>
            <a:extLst>
              <a:ext uri="{FF2B5EF4-FFF2-40B4-BE49-F238E27FC236}">
                <a16:creationId xmlns:a16="http://schemas.microsoft.com/office/drawing/2014/main" id="{6AD826A7-CF98-51D7-EBE7-4DF2F4D51D89}"/>
              </a:ext>
            </a:extLst>
          </p:cNvPr>
          <p:cNvSpPr>
            <a:spLocks noChangeArrowheads="1"/>
          </p:cNvSpPr>
          <p:nvPr/>
        </p:nvSpPr>
        <p:spPr bwMode="blackWhite">
          <a:xfrm>
            <a:off x="4134237" y="22472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1" name="AutoShape 61">
            <a:hlinkClick r:id="" action="ppaction://noaction" highlightClick="1"/>
            <a:extLst>
              <a:ext uri="{FF2B5EF4-FFF2-40B4-BE49-F238E27FC236}">
                <a16:creationId xmlns:a16="http://schemas.microsoft.com/office/drawing/2014/main" id="{162B9982-808D-4960-1882-1D7BAD2AB1C0}"/>
              </a:ext>
            </a:extLst>
          </p:cNvPr>
          <p:cNvSpPr>
            <a:spLocks noChangeArrowheads="1"/>
          </p:cNvSpPr>
          <p:nvPr/>
        </p:nvSpPr>
        <p:spPr bwMode="blackWhite">
          <a:xfrm>
            <a:off x="4197737" y="23123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2" name="AutoShape 62">
            <a:hlinkClick r:id="" action="ppaction://noaction" highlightClick="1"/>
            <a:extLst>
              <a:ext uri="{FF2B5EF4-FFF2-40B4-BE49-F238E27FC236}">
                <a16:creationId xmlns:a16="http://schemas.microsoft.com/office/drawing/2014/main" id="{EF9512A9-3D31-684D-4E25-675569AE54DC}"/>
              </a:ext>
            </a:extLst>
          </p:cNvPr>
          <p:cNvSpPr>
            <a:spLocks noChangeArrowheads="1"/>
          </p:cNvSpPr>
          <p:nvPr/>
        </p:nvSpPr>
        <p:spPr bwMode="blackWhite">
          <a:xfrm>
            <a:off x="4262826" y="2377391"/>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3" name="AutoShape 63">
            <a:hlinkClick r:id="" action="ppaction://noaction" highlightClick="1"/>
            <a:extLst>
              <a:ext uri="{FF2B5EF4-FFF2-40B4-BE49-F238E27FC236}">
                <a16:creationId xmlns:a16="http://schemas.microsoft.com/office/drawing/2014/main" id="{213F340B-DA8B-DFC2-B205-A8F131739BD2}"/>
              </a:ext>
            </a:extLst>
          </p:cNvPr>
          <p:cNvSpPr>
            <a:spLocks noChangeArrowheads="1"/>
          </p:cNvSpPr>
          <p:nvPr/>
        </p:nvSpPr>
        <p:spPr bwMode="blackWhite">
          <a:xfrm>
            <a:off x="4326324" y="24424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pic>
        <p:nvPicPr>
          <p:cNvPr id="54" name="Picture 65">
            <a:extLst>
              <a:ext uri="{FF2B5EF4-FFF2-40B4-BE49-F238E27FC236}">
                <a16:creationId xmlns:a16="http://schemas.microsoft.com/office/drawing/2014/main" id="{E9C75EEF-7A89-652E-9EA2-D755D9912D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6437" y="286634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67">
            <a:extLst>
              <a:ext uri="{FF2B5EF4-FFF2-40B4-BE49-F238E27FC236}">
                <a16:creationId xmlns:a16="http://schemas.microsoft.com/office/drawing/2014/main" id="{92EE8C54-EF25-4321-B28F-FE98DF9652B8}"/>
              </a:ext>
            </a:extLst>
          </p:cNvPr>
          <p:cNvSpPr>
            <a:spLocks noChangeArrowheads="1"/>
          </p:cNvSpPr>
          <p:nvPr/>
        </p:nvSpPr>
        <p:spPr bwMode="blackWhite">
          <a:xfrm>
            <a:off x="5004187"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56" name="AutoShape 69">
            <a:extLst>
              <a:ext uri="{FF2B5EF4-FFF2-40B4-BE49-F238E27FC236}">
                <a16:creationId xmlns:a16="http://schemas.microsoft.com/office/drawing/2014/main" id="{D3B5812F-8E95-DAEB-AAED-FBBEE1DFCB25}"/>
              </a:ext>
            </a:extLst>
          </p:cNvPr>
          <p:cNvSpPr>
            <a:spLocks noChangeArrowheads="1"/>
          </p:cNvSpPr>
          <p:nvPr/>
        </p:nvSpPr>
        <p:spPr bwMode="blackWhite">
          <a:xfrm>
            <a:off x="3640524"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57" name="AutoShape 73">
            <a:extLst>
              <a:ext uri="{FF2B5EF4-FFF2-40B4-BE49-F238E27FC236}">
                <a16:creationId xmlns:a16="http://schemas.microsoft.com/office/drawing/2014/main" id="{FAE5F947-5A6E-4882-270C-71F4AF39DFF0}"/>
              </a:ext>
            </a:extLst>
          </p:cNvPr>
          <p:cNvSpPr>
            <a:spLocks noChangeArrowheads="1"/>
          </p:cNvSpPr>
          <p:nvPr/>
        </p:nvSpPr>
        <p:spPr bwMode="blackWhite">
          <a:xfrm>
            <a:off x="2319724"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58" name="AutoShape 48">
            <a:extLst>
              <a:ext uri="{FF2B5EF4-FFF2-40B4-BE49-F238E27FC236}">
                <a16:creationId xmlns:a16="http://schemas.microsoft.com/office/drawing/2014/main" id="{2824184A-5585-27A5-A692-844ED75C5697}"/>
              </a:ext>
            </a:extLst>
          </p:cNvPr>
          <p:cNvSpPr>
            <a:spLocks noChangeArrowheads="1"/>
          </p:cNvSpPr>
          <p:nvPr/>
        </p:nvSpPr>
        <p:spPr bwMode="auto">
          <a:xfrm>
            <a:off x="4370774" y="2758391"/>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59" name="AutoShape 17">
            <a:extLst>
              <a:ext uri="{FF2B5EF4-FFF2-40B4-BE49-F238E27FC236}">
                <a16:creationId xmlns:a16="http://schemas.microsoft.com/office/drawing/2014/main" id="{F7898F53-9EF7-8BD7-0CF4-1CCC2118ABAA}"/>
              </a:ext>
            </a:extLst>
          </p:cNvPr>
          <p:cNvSpPr>
            <a:spLocks noChangeArrowheads="1"/>
          </p:cNvSpPr>
          <p:nvPr/>
        </p:nvSpPr>
        <p:spPr bwMode="auto">
          <a:xfrm>
            <a:off x="6534537"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0" name="AutoShape 18">
            <a:extLst>
              <a:ext uri="{FF2B5EF4-FFF2-40B4-BE49-F238E27FC236}">
                <a16:creationId xmlns:a16="http://schemas.microsoft.com/office/drawing/2014/main" id="{C30479C4-445C-5ED8-8262-2E6D4348F571}"/>
              </a:ext>
            </a:extLst>
          </p:cNvPr>
          <p:cNvSpPr>
            <a:spLocks noChangeArrowheads="1"/>
          </p:cNvSpPr>
          <p:nvPr/>
        </p:nvSpPr>
        <p:spPr bwMode="auto">
          <a:xfrm>
            <a:off x="7718812"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AutoShape 19">
            <a:extLst>
              <a:ext uri="{FF2B5EF4-FFF2-40B4-BE49-F238E27FC236}">
                <a16:creationId xmlns:a16="http://schemas.microsoft.com/office/drawing/2014/main" id="{1C83EC9F-BDF0-B6A4-4CEC-198D15E77EBB}"/>
              </a:ext>
            </a:extLst>
          </p:cNvPr>
          <p:cNvSpPr>
            <a:spLocks noChangeArrowheads="1"/>
          </p:cNvSpPr>
          <p:nvPr/>
        </p:nvSpPr>
        <p:spPr bwMode="auto">
          <a:xfrm>
            <a:off x="9017387"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AutoShape 68">
            <a:extLst>
              <a:ext uri="{FF2B5EF4-FFF2-40B4-BE49-F238E27FC236}">
                <a16:creationId xmlns:a16="http://schemas.microsoft.com/office/drawing/2014/main" id="{A2693304-0CC7-5C06-DB7C-E8980AF772C6}"/>
              </a:ext>
            </a:extLst>
          </p:cNvPr>
          <p:cNvSpPr>
            <a:spLocks noChangeArrowheads="1"/>
          </p:cNvSpPr>
          <p:nvPr/>
        </p:nvSpPr>
        <p:spPr bwMode="auto">
          <a:xfrm>
            <a:off x="5232787"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3" name="AutoShape 70">
            <a:extLst>
              <a:ext uri="{FF2B5EF4-FFF2-40B4-BE49-F238E27FC236}">
                <a16:creationId xmlns:a16="http://schemas.microsoft.com/office/drawing/2014/main" id="{E5AD214B-3766-18AA-A14E-EE99A195943B}"/>
              </a:ext>
            </a:extLst>
          </p:cNvPr>
          <p:cNvSpPr>
            <a:spLocks noChangeArrowheads="1"/>
          </p:cNvSpPr>
          <p:nvPr/>
        </p:nvSpPr>
        <p:spPr bwMode="auto">
          <a:xfrm>
            <a:off x="3869124"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4" name="AutoShape 74">
            <a:extLst>
              <a:ext uri="{FF2B5EF4-FFF2-40B4-BE49-F238E27FC236}">
                <a16:creationId xmlns:a16="http://schemas.microsoft.com/office/drawing/2014/main" id="{E8786544-D685-C80D-A987-1A7F016F5642}"/>
              </a:ext>
            </a:extLst>
          </p:cNvPr>
          <p:cNvSpPr>
            <a:spLocks noChangeArrowheads="1"/>
          </p:cNvSpPr>
          <p:nvPr/>
        </p:nvSpPr>
        <p:spPr bwMode="auto">
          <a:xfrm>
            <a:off x="2548324"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pic>
        <p:nvPicPr>
          <p:cNvPr id="65" name="Picture 57">
            <a:extLst>
              <a:ext uri="{FF2B5EF4-FFF2-40B4-BE49-F238E27FC236}">
                <a16:creationId xmlns:a16="http://schemas.microsoft.com/office/drawing/2014/main" id="{32F00022-92EF-1017-AE97-CB24CB1B9846}"/>
              </a:ext>
            </a:extLst>
          </p:cNvPr>
          <p:cNvPicPr>
            <a:picLocks noChangeAspect="1" noChangeArrowheads="1"/>
          </p:cNvPicPr>
          <p:nvPr/>
        </p:nvPicPr>
        <p:blipFill>
          <a:blip r:embed="rId3"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3756414" y="2472641"/>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 name="Picture 69" descr="logo_ziekenhuis_1083990b">
            <a:extLst>
              <a:ext uri="{FF2B5EF4-FFF2-40B4-BE49-F238E27FC236}">
                <a16:creationId xmlns:a16="http://schemas.microsoft.com/office/drawing/2014/main" id="{0B58FEDD-F18E-D1CE-2F70-E1E485A7962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66437" y="2312304"/>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0" descr="Logo huisarts">
            <a:extLst>
              <a:ext uri="{FF2B5EF4-FFF2-40B4-BE49-F238E27FC236}">
                <a16:creationId xmlns:a16="http://schemas.microsoft.com/office/drawing/2014/main" id="{8434897A-A562-BFB7-C309-503E2D8E7E4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19987" y="5457141"/>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71" descr="logo_ziekenhuis_1083990b">
            <a:extLst>
              <a:ext uri="{FF2B5EF4-FFF2-40B4-BE49-F238E27FC236}">
                <a16:creationId xmlns:a16="http://schemas.microsoft.com/office/drawing/2014/main" id="{DB958347-949D-90DD-5B30-E08F188CA39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89662" y="5465079"/>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72">
            <a:extLst>
              <a:ext uri="{FF2B5EF4-FFF2-40B4-BE49-F238E27FC236}">
                <a16:creationId xmlns:a16="http://schemas.microsoft.com/office/drawing/2014/main" id="{33F4AE85-220E-9222-F9BE-6B9A5B78FE9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985637" y="1856691"/>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AutoShape 32">
            <a:hlinkClick r:id="" action="ppaction://noaction" highlightClick="1"/>
            <a:extLst>
              <a:ext uri="{FF2B5EF4-FFF2-40B4-BE49-F238E27FC236}">
                <a16:creationId xmlns:a16="http://schemas.microsoft.com/office/drawing/2014/main" id="{70A5075A-5F37-35D7-CEB3-0A5E9D14C751}"/>
              </a:ext>
            </a:extLst>
          </p:cNvPr>
          <p:cNvSpPr>
            <a:spLocks noChangeArrowheads="1"/>
          </p:cNvSpPr>
          <p:nvPr/>
        </p:nvSpPr>
        <p:spPr bwMode="blackWhite">
          <a:xfrm>
            <a:off x="9399974" y="18170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1" name="AutoShape 33">
            <a:hlinkClick r:id="" action="ppaction://noaction" highlightClick="1"/>
            <a:extLst>
              <a:ext uri="{FF2B5EF4-FFF2-40B4-BE49-F238E27FC236}">
                <a16:creationId xmlns:a16="http://schemas.microsoft.com/office/drawing/2014/main" id="{7C85496D-A979-95EE-44BA-51FC84D43121}"/>
              </a:ext>
            </a:extLst>
          </p:cNvPr>
          <p:cNvSpPr>
            <a:spLocks noChangeArrowheads="1"/>
          </p:cNvSpPr>
          <p:nvPr/>
        </p:nvSpPr>
        <p:spPr bwMode="blackWhite">
          <a:xfrm>
            <a:off x="9463474" y="188209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2" name="AutoShape 34">
            <a:hlinkClick r:id="" action="ppaction://noaction" highlightClick="1"/>
            <a:extLst>
              <a:ext uri="{FF2B5EF4-FFF2-40B4-BE49-F238E27FC236}">
                <a16:creationId xmlns:a16="http://schemas.microsoft.com/office/drawing/2014/main" id="{00A37C2A-F64D-787D-C398-57128BEDAF73}"/>
              </a:ext>
            </a:extLst>
          </p:cNvPr>
          <p:cNvSpPr>
            <a:spLocks noChangeArrowheads="1"/>
          </p:cNvSpPr>
          <p:nvPr/>
        </p:nvSpPr>
        <p:spPr bwMode="blackWhite">
          <a:xfrm>
            <a:off x="9526974" y="19471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3" name="AutoShape 35">
            <a:hlinkClick r:id="" action="ppaction://noaction" highlightClick="1"/>
            <a:extLst>
              <a:ext uri="{FF2B5EF4-FFF2-40B4-BE49-F238E27FC236}">
                <a16:creationId xmlns:a16="http://schemas.microsoft.com/office/drawing/2014/main" id="{0A1220EE-B68F-807E-DDF0-DD0B0374DA8E}"/>
              </a:ext>
            </a:extLst>
          </p:cNvPr>
          <p:cNvSpPr>
            <a:spLocks noChangeArrowheads="1"/>
          </p:cNvSpPr>
          <p:nvPr/>
        </p:nvSpPr>
        <p:spPr bwMode="blackWhite">
          <a:xfrm>
            <a:off x="9590474" y="201226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spTree>
    <p:extLst>
      <p:ext uri="{BB962C8B-B14F-4D97-AF65-F5344CB8AC3E}">
        <p14:creationId xmlns:p14="http://schemas.microsoft.com/office/powerpoint/2010/main" val="3515513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
            <a:extLst>
              <a:ext uri="{FF2B5EF4-FFF2-40B4-BE49-F238E27FC236}">
                <a16:creationId xmlns:a16="http://schemas.microsoft.com/office/drawing/2014/main" id="{A31B23CB-0824-54A2-B886-E42E7B0382A5}"/>
              </a:ext>
            </a:extLst>
          </p:cNvPr>
          <p:cNvSpPr txBox="1">
            <a:spLocks/>
          </p:cNvSpPr>
          <p:nvPr/>
        </p:nvSpPr>
        <p:spPr>
          <a:xfrm>
            <a:off x="2455297" y="2543690"/>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Geïntegreerd</a:t>
            </a:r>
            <a:r>
              <a:rPr lang="en-GB" sz="1200" b="1"/>
              <a:t> </a:t>
            </a:r>
            <a:r>
              <a:rPr lang="en-GB" sz="1200" b="1" err="1"/>
              <a:t>gebruikers</a:t>
            </a:r>
            <a:r>
              <a:rPr lang="en-GB" sz="1200" b="1"/>
              <a:t>- </a:t>
            </a:r>
            <a:r>
              <a:rPr lang="en-GB" sz="1200" b="1" err="1"/>
              <a:t>en</a:t>
            </a:r>
            <a:r>
              <a:rPr lang="en-GB" sz="1200" b="1"/>
              <a:t> </a:t>
            </a:r>
            <a:r>
              <a:rPr lang="en-GB" sz="1200" b="1" err="1"/>
              <a:t>toegangsbeheer</a:t>
            </a:r>
            <a:endParaRPr lang="en-GB" sz="1200" b="1"/>
          </a:p>
        </p:txBody>
      </p:sp>
      <p:pic>
        <p:nvPicPr>
          <p:cNvPr id="72" name="Content Placeholder 28">
            <a:extLst>
              <a:ext uri="{FF2B5EF4-FFF2-40B4-BE49-F238E27FC236}">
                <a16:creationId xmlns:a16="http://schemas.microsoft.com/office/drawing/2014/main" id="{FDFC651C-D67F-1C46-C174-AD314A10C2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838228" y="1591190"/>
            <a:ext cx="952500" cy="952500"/>
          </a:xfrm>
          <a:prstGeom prst="rect">
            <a:avLst/>
          </a:prstGeom>
        </p:spPr>
      </p:pic>
      <p:sp>
        <p:nvSpPr>
          <p:cNvPr id="2" name="Text Placeholder 1"/>
          <p:cNvSpPr>
            <a:spLocks noGrp="1"/>
          </p:cNvSpPr>
          <p:nvPr>
            <p:ph type="body" sz="quarter" idx="11"/>
          </p:nvPr>
        </p:nvSpPr>
        <p:spPr/>
        <p:txBody>
          <a:bodyPr/>
          <a:lstStyle/>
          <a:p>
            <a:r>
              <a:rPr lang="en-BE" dirty="0" err="1"/>
              <a:t>Overzicht</a:t>
            </a:r>
            <a:r>
              <a:rPr lang="en-BE" dirty="0"/>
              <a:t> </a:t>
            </a:r>
            <a:r>
              <a:rPr lang="en-BE" dirty="0" err="1"/>
              <a:t>basisdiensten</a:t>
            </a:r>
            <a:r>
              <a:rPr lang="en-BE" dirty="0"/>
              <a:t> </a:t>
            </a:r>
            <a:r>
              <a:rPr lang="en-BE" dirty="0">
                <a:solidFill>
                  <a:srgbClr val="C00000"/>
                </a:solidFill>
              </a:rPr>
              <a:t>e</a:t>
            </a:r>
            <a:r>
              <a:rPr lang="en-BE" dirty="0">
                <a:solidFill>
                  <a:schemeClr val="accent2"/>
                </a:solidFill>
              </a:rPr>
              <a:t>Health</a:t>
            </a:r>
            <a:r>
              <a:rPr lang="en-BE" dirty="0"/>
              <a:t>-platform</a:t>
            </a:r>
            <a:endParaRPr lang="nl-BE" dirty="0"/>
          </a:p>
        </p:txBody>
      </p:sp>
      <p:sp>
        <p:nvSpPr>
          <p:cNvPr id="30" name="Text Placeholder 7">
            <a:extLst>
              <a:ext uri="{FF2B5EF4-FFF2-40B4-BE49-F238E27FC236}">
                <a16:creationId xmlns:a16="http://schemas.microsoft.com/office/drawing/2014/main" id="{A51C015D-4EF8-2656-0CC4-AE81EF985151}"/>
              </a:ext>
            </a:extLst>
          </p:cNvPr>
          <p:cNvSpPr txBox="1">
            <a:spLocks/>
          </p:cNvSpPr>
          <p:nvPr/>
        </p:nvSpPr>
        <p:spPr>
          <a:xfrm>
            <a:off x="8414592" y="2593287"/>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err="1"/>
              <a:t>Beveiligde</a:t>
            </a:r>
            <a:r>
              <a:rPr lang="en-GB" sz="1200"/>
              <a:t> </a:t>
            </a:r>
            <a:r>
              <a:rPr lang="en-GB" sz="1200" err="1"/>
              <a:t>elektronische</a:t>
            </a:r>
            <a:r>
              <a:rPr lang="en-GB" sz="1200"/>
              <a:t> </a:t>
            </a:r>
            <a:r>
              <a:rPr lang="en-GB" sz="1200" err="1"/>
              <a:t>brievenbus</a:t>
            </a:r>
            <a:endParaRPr lang="en-BE" sz="1200"/>
          </a:p>
        </p:txBody>
      </p:sp>
      <p:pic>
        <p:nvPicPr>
          <p:cNvPr id="31" name="Content Placeholder 28">
            <a:extLst>
              <a:ext uri="{FF2B5EF4-FFF2-40B4-BE49-F238E27FC236}">
                <a16:creationId xmlns:a16="http://schemas.microsoft.com/office/drawing/2014/main" id="{49528304-2D08-0E31-7B60-70B59E14A5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7744" y="1528650"/>
            <a:ext cx="952500" cy="952500"/>
          </a:xfrm>
          <a:prstGeom prst="rect">
            <a:avLst/>
          </a:prstGeom>
        </p:spPr>
      </p:pic>
      <p:sp>
        <p:nvSpPr>
          <p:cNvPr id="51" name="Text Placeholder 7">
            <a:extLst>
              <a:ext uri="{FF2B5EF4-FFF2-40B4-BE49-F238E27FC236}">
                <a16:creationId xmlns:a16="http://schemas.microsoft.com/office/drawing/2014/main" id="{51AF37B8-DB2D-59A9-D8CA-025FC69B064E}"/>
              </a:ext>
            </a:extLst>
          </p:cNvPr>
          <p:cNvSpPr txBox="1">
            <a:spLocks/>
          </p:cNvSpPr>
          <p:nvPr/>
        </p:nvSpPr>
        <p:spPr>
          <a:xfrm>
            <a:off x="521924" y="2738983"/>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eHealth-</a:t>
            </a:r>
            <a:br>
              <a:rPr lang="en-GB" sz="1200" dirty="0"/>
            </a:br>
            <a:r>
              <a:rPr lang="en-GB" sz="1200" dirty="0" err="1"/>
              <a:t>certificaten</a:t>
            </a:r>
            <a:endParaRPr lang="en-BE" sz="1200" dirty="0"/>
          </a:p>
        </p:txBody>
      </p:sp>
      <p:pic>
        <p:nvPicPr>
          <p:cNvPr id="52" name="Content Placeholder 28">
            <a:extLst>
              <a:ext uri="{FF2B5EF4-FFF2-40B4-BE49-F238E27FC236}">
                <a16:creationId xmlns:a16="http://schemas.microsoft.com/office/drawing/2014/main" id="{B2EA87C9-C918-2E71-F65F-579F0869BB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06551" y="1715790"/>
            <a:ext cx="952500" cy="952500"/>
          </a:xfrm>
          <a:prstGeom prst="rect">
            <a:avLst/>
          </a:prstGeom>
        </p:spPr>
      </p:pic>
      <p:sp>
        <p:nvSpPr>
          <p:cNvPr id="55" name="Text Placeholder 7">
            <a:extLst>
              <a:ext uri="{FF2B5EF4-FFF2-40B4-BE49-F238E27FC236}">
                <a16:creationId xmlns:a16="http://schemas.microsoft.com/office/drawing/2014/main" id="{F00954EB-A293-37F4-4757-F37FA17C7386}"/>
              </a:ext>
            </a:extLst>
          </p:cNvPr>
          <p:cNvSpPr txBox="1">
            <a:spLocks/>
          </p:cNvSpPr>
          <p:nvPr/>
        </p:nvSpPr>
        <p:spPr>
          <a:xfrm>
            <a:off x="7165899" y="4664556"/>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Raadpleging</a:t>
            </a:r>
            <a:r>
              <a:rPr lang="en-GB" sz="1200" b="1"/>
              <a:t> </a:t>
            </a:r>
            <a:r>
              <a:rPr lang="en-GB" sz="1200" b="1" err="1"/>
              <a:t>Rijksregister</a:t>
            </a:r>
            <a:endParaRPr lang="en-GB" sz="1200" b="1"/>
          </a:p>
        </p:txBody>
      </p:sp>
      <p:pic>
        <p:nvPicPr>
          <p:cNvPr id="56" name="Content Placeholder 28">
            <a:extLst>
              <a:ext uri="{FF2B5EF4-FFF2-40B4-BE49-F238E27FC236}">
                <a16:creationId xmlns:a16="http://schemas.microsoft.com/office/drawing/2014/main" id="{4C5CDCAC-710B-D012-AC81-9A025A3A551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597534" y="3685178"/>
            <a:ext cx="952500" cy="952500"/>
          </a:xfrm>
          <a:prstGeom prst="rect">
            <a:avLst/>
          </a:prstGeom>
        </p:spPr>
      </p:pic>
      <p:sp>
        <p:nvSpPr>
          <p:cNvPr id="57" name="Text Placeholder 7">
            <a:extLst>
              <a:ext uri="{FF2B5EF4-FFF2-40B4-BE49-F238E27FC236}">
                <a16:creationId xmlns:a16="http://schemas.microsoft.com/office/drawing/2014/main" id="{B7552765-4E97-4553-38C7-F20131DBDE25}"/>
              </a:ext>
            </a:extLst>
          </p:cNvPr>
          <p:cNvSpPr txBox="1">
            <a:spLocks/>
          </p:cNvSpPr>
          <p:nvPr/>
        </p:nvSpPr>
        <p:spPr>
          <a:xfrm>
            <a:off x="5181855" y="4633996"/>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Coördinatie</a:t>
            </a:r>
            <a:r>
              <a:rPr lang="en-GB" sz="1200" b="1"/>
              <a:t> van </a:t>
            </a:r>
            <a:r>
              <a:rPr lang="en-GB" sz="1200" b="1" err="1"/>
              <a:t>elektronische</a:t>
            </a:r>
            <a:r>
              <a:rPr lang="en-GB" sz="1200" b="1"/>
              <a:t> </a:t>
            </a:r>
            <a:r>
              <a:rPr lang="en-GB" sz="1200" b="1" err="1"/>
              <a:t>deelprocessen</a:t>
            </a:r>
            <a:endParaRPr lang="en-GB" sz="1200" b="1"/>
          </a:p>
        </p:txBody>
      </p:sp>
      <p:pic>
        <p:nvPicPr>
          <p:cNvPr id="58" name="Content Placeholder 28">
            <a:extLst>
              <a:ext uri="{FF2B5EF4-FFF2-40B4-BE49-F238E27FC236}">
                <a16:creationId xmlns:a16="http://schemas.microsoft.com/office/drawing/2014/main" id="{2B617381-9B6F-E4BB-86A6-FDA80B9ED3B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564787" y="3528014"/>
            <a:ext cx="952500" cy="952500"/>
          </a:xfrm>
          <a:prstGeom prst="rect">
            <a:avLst/>
          </a:prstGeom>
        </p:spPr>
      </p:pic>
      <p:sp>
        <p:nvSpPr>
          <p:cNvPr id="63" name="Text Placeholder 7">
            <a:extLst>
              <a:ext uri="{FF2B5EF4-FFF2-40B4-BE49-F238E27FC236}">
                <a16:creationId xmlns:a16="http://schemas.microsoft.com/office/drawing/2014/main" id="{DC601630-1E2A-151B-CD0B-9AB7189A9E35}"/>
              </a:ext>
            </a:extLst>
          </p:cNvPr>
          <p:cNvSpPr txBox="1">
            <a:spLocks/>
          </p:cNvSpPr>
          <p:nvPr/>
        </p:nvSpPr>
        <p:spPr>
          <a:xfrm>
            <a:off x="4387086" y="257767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a:t>T</a:t>
            </a:r>
            <a:r>
              <a:rPr lang="en-GB" sz="1200" b="1"/>
              <a:t>imestamping</a:t>
            </a:r>
          </a:p>
        </p:txBody>
      </p:sp>
      <p:pic>
        <p:nvPicPr>
          <p:cNvPr id="64" name="Content Placeholder 28">
            <a:extLst>
              <a:ext uri="{FF2B5EF4-FFF2-40B4-BE49-F238E27FC236}">
                <a16:creationId xmlns:a16="http://schemas.microsoft.com/office/drawing/2014/main" id="{3C9D1E35-1F94-CDD5-9F35-4CAD6F83349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770017" y="1591190"/>
            <a:ext cx="952500" cy="952500"/>
          </a:xfrm>
          <a:prstGeom prst="rect">
            <a:avLst/>
          </a:prstGeom>
        </p:spPr>
      </p:pic>
      <p:sp>
        <p:nvSpPr>
          <p:cNvPr id="69" name="Text Placeholder 7">
            <a:extLst>
              <a:ext uri="{FF2B5EF4-FFF2-40B4-BE49-F238E27FC236}">
                <a16:creationId xmlns:a16="http://schemas.microsoft.com/office/drawing/2014/main" id="{BB86E9B6-FC2D-0B3B-9CAA-6A52D3BC6AAA}"/>
              </a:ext>
            </a:extLst>
          </p:cNvPr>
          <p:cNvSpPr txBox="1">
            <a:spLocks/>
          </p:cNvSpPr>
          <p:nvPr/>
        </p:nvSpPr>
        <p:spPr>
          <a:xfrm>
            <a:off x="10147563" y="2543690"/>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Beheer</a:t>
            </a:r>
            <a:r>
              <a:rPr lang="en-GB" sz="1200" b="1"/>
              <a:t> van</a:t>
            </a:r>
            <a:br>
              <a:rPr lang="en-GB" sz="1200" b="1"/>
            </a:br>
            <a:r>
              <a:rPr lang="en-GB" sz="1200" b="1"/>
              <a:t>loggings</a:t>
            </a:r>
          </a:p>
        </p:txBody>
      </p:sp>
      <p:pic>
        <p:nvPicPr>
          <p:cNvPr id="70" name="Content Placeholder 28">
            <a:extLst>
              <a:ext uri="{FF2B5EF4-FFF2-40B4-BE49-F238E27FC236}">
                <a16:creationId xmlns:a16="http://schemas.microsoft.com/office/drawing/2014/main" id="{3C39EEDA-507C-0DA5-2376-3914479D0B1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498406" y="1628542"/>
            <a:ext cx="952500" cy="952500"/>
          </a:xfrm>
          <a:prstGeom prst="rect">
            <a:avLst/>
          </a:prstGeom>
        </p:spPr>
      </p:pic>
      <p:sp>
        <p:nvSpPr>
          <p:cNvPr id="74" name="Text Placeholder 7">
            <a:extLst>
              <a:ext uri="{FF2B5EF4-FFF2-40B4-BE49-F238E27FC236}">
                <a16:creationId xmlns:a16="http://schemas.microsoft.com/office/drawing/2014/main" id="{08024106-44DD-6E27-D3E9-345B75165700}"/>
              </a:ext>
            </a:extLst>
          </p:cNvPr>
          <p:cNvSpPr txBox="1">
            <a:spLocks/>
          </p:cNvSpPr>
          <p:nvPr/>
        </p:nvSpPr>
        <p:spPr>
          <a:xfrm>
            <a:off x="1312385" y="4717411"/>
            <a:ext cx="1855804"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Verwijzings</a:t>
            </a:r>
            <a:r>
              <a:rPr lang="en-GB" sz="1200" b="1"/>
              <a:t>-</a:t>
            </a:r>
            <a:br>
              <a:rPr lang="en-GB" sz="1200" b="1"/>
            </a:br>
            <a:r>
              <a:rPr lang="en-GB" sz="1200" b="1" err="1"/>
              <a:t>repertorium</a:t>
            </a:r>
            <a:endParaRPr lang="en-GB" sz="1200" b="1"/>
          </a:p>
        </p:txBody>
      </p:sp>
      <p:pic>
        <p:nvPicPr>
          <p:cNvPr id="75" name="Content Placeholder 28">
            <a:extLst>
              <a:ext uri="{FF2B5EF4-FFF2-40B4-BE49-F238E27FC236}">
                <a16:creationId xmlns:a16="http://schemas.microsoft.com/office/drawing/2014/main" id="{692F725B-A957-4FF1-B31B-0FD1D340F94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728575" y="3665601"/>
            <a:ext cx="952500" cy="952500"/>
          </a:xfrm>
          <a:prstGeom prst="rect">
            <a:avLst/>
          </a:prstGeom>
        </p:spPr>
      </p:pic>
      <p:sp>
        <p:nvSpPr>
          <p:cNvPr id="76" name="Text Placeholder 7">
            <a:extLst>
              <a:ext uri="{FF2B5EF4-FFF2-40B4-BE49-F238E27FC236}">
                <a16:creationId xmlns:a16="http://schemas.microsoft.com/office/drawing/2014/main" id="{5CC3970B-1236-99AB-4F82-9FC58E08D76F}"/>
              </a:ext>
            </a:extLst>
          </p:cNvPr>
          <p:cNvSpPr txBox="1">
            <a:spLocks/>
          </p:cNvSpPr>
          <p:nvPr/>
        </p:nvSpPr>
        <p:spPr>
          <a:xfrm>
            <a:off x="3274948" y="475948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Portaal</a:t>
            </a:r>
            <a:endParaRPr lang="en-GB" sz="1200" b="1"/>
          </a:p>
        </p:txBody>
      </p:sp>
      <p:pic>
        <p:nvPicPr>
          <p:cNvPr id="77" name="Content Placeholder 28">
            <a:extLst>
              <a:ext uri="{FF2B5EF4-FFF2-40B4-BE49-F238E27FC236}">
                <a16:creationId xmlns:a16="http://schemas.microsoft.com/office/drawing/2014/main" id="{1ABF3212-B0C8-0399-01CE-2D58B2DAF0F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646681" y="3665601"/>
            <a:ext cx="952500" cy="952500"/>
          </a:xfrm>
          <a:prstGeom prst="rect">
            <a:avLst/>
          </a:prstGeom>
        </p:spPr>
      </p:pic>
      <p:sp>
        <p:nvSpPr>
          <p:cNvPr id="78" name="Text Placeholder 7">
            <a:extLst>
              <a:ext uri="{FF2B5EF4-FFF2-40B4-BE49-F238E27FC236}">
                <a16:creationId xmlns:a16="http://schemas.microsoft.com/office/drawing/2014/main" id="{E0599A58-010A-9118-DEBD-94BEFD889BE3}"/>
              </a:ext>
            </a:extLst>
          </p:cNvPr>
          <p:cNvSpPr txBox="1">
            <a:spLocks/>
          </p:cNvSpPr>
          <p:nvPr/>
        </p:nvSpPr>
        <p:spPr>
          <a:xfrm>
            <a:off x="6370949"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Systeem</a:t>
            </a:r>
            <a:r>
              <a:rPr lang="en-GB" sz="1200" b="1"/>
              <a:t> </a:t>
            </a:r>
            <a:r>
              <a:rPr lang="en-GB" sz="1200" b="1" err="1"/>
              <a:t>voor</a:t>
            </a:r>
            <a:br>
              <a:rPr lang="en-GB" sz="1200"/>
            </a:br>
            <a:r>
              <a:rPr lang="en-GB" sz="1200" b="1"/>
              <a:t>end-to-end</a:t>
            </a:r>
            <a:br>
              <a:rPr lang="en-GB" sz="1200" b="1"/>
            </a:br>
            <a:r>
              <a:rPr lang="en-GB" sz="1200" b="1" err="1"/>
              <a:t>vercijfering</a:t>
            </a:r>
            <a:endParaRPr lang="en-GB" sz="1200" b="1"/>
          </a:p>
        </p:txBody>
      </p:sp>
      <p:pic>
        <p:nvPicPr>
          <p:cNvPr id="79" name="Content Placeholder 28">
            <a:extLst>
              <a:ext uri="{FF2B5EF4-FFF2-40B4-BE49-F238E27FC236}">
                <a16:creationId xmlns:a16="http://schemas.microsoft.com/office/drawing/2014/main" id="{02ECFDC3-5125-F966-4C95-1768AFCA673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6772333" y="1590819"/>
            <a:ext cx="952500" cy="952500"/>
          </a:xfrm>
          <a:prstGeom prst="rect">
            <a:avLst/>
          </a:prstGeom>
        </p:spPr>
      </p:pic>
      <p:sp>
        <p:nvSpPr>
          <p:cNvPr id="25" name="Text Placeholder 7">
            <a:extLst>
              <a:ext uri="{FF2B5EF4-FFF2-40B4-BE49-F238E27FC236}">
                <a16:creationId xmlns:a16="http://schemas.microsoft.com/office/drawing/2014/main" id="{C03E1850-6129-4D6D-96A6-DCD4E32EE428}"/>
              </a:ext>
            </a:extLst>
          </p:cNvPr>
          <p:cNvSpPr txBox="1">
            <a:spLocks/>
          </p:cNvSpPr>
          <p:nvPr/>
        </p:nvSpPr>
        <p:spPr>
          <a:xfrm>
            <a:off x="9431327" y="471741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Pseudonimisering</a:t>
            </a:r>
            <a:br>
              <a:rPr lang="en-GB" sz="1200"/>
            </a:br>
            <a:r>
              <a:rPr lang="en-GB" sz="1200" b="1"/>
              <a:t>&amp; </a:t>
            </a:r>
            <a:r>
              <a:rPr lang="en-GB" sz="1200" b="1" err="1"/>
              <a:t>anonimisering</a:t>
            </a:r>
            <a:endParaRPr lang="en-GB" sz="1200" b="1"/>
          </a:p>
        </p:txBody>
      </p:sp>
      <p:pic>
        <p:nvPicPr>
          <p:cNvPr id="26" name="Content Placeholder 28">
            <a:extLst>
              <a:ext uri="{FF2B5EF4-FFF2-40B4-BE49-F238E27FC236}">
                <a16:creationId xmlns:a16="http://schemas.microsoft.com/office/drawing/2014/main" id="{B168AF7A-48FF-4CAD-88F1-B93D9D5DE69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9783584" y="3685955"/>
            <a:ext cx="952500" cy="952500"/>
          </a:xfrm>
          <a:prstGeom prst="rect">
            <a:avLst/>
          </a:prstGeom>
        </p:spPr>
      </p:pic>
    </p:spTree>
    <p:extLst>
      <p:ext uri="{BB962C8B-B14F-4D97-AF65-F5344CB8AC3E}">
        <p14:creationId xmlns:p14="http://schemas.microsoft.com/office/powerpoint/2010/main" val="3873687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6D07FE1-67F6-74B1-63B6-757B1751F725}"/>
              </a:ext>
            </a:extLst>
          </p:cNvPr>
          <p:cNvSpPr>
            <a:spLocks noGrp="1"/>
          </p:cNvSpPr>
          <p:nvPr>
            <p:ph type="body" sz="quarter" idx="11"/>
          </p:nvPr>
        </p:nvSpPr>
        <p:spPr/>
        <p:txBody>
          <a:bodyPr/>
          <a:lstStyle/>
          <a:p>
            <a:r>
              <a:rPr lang="en-BE" dirty="0"/>
              <a:t>eHealth-</a:t>
            </a:r>
            <a:r>
              <a:rPr lang="en-BE" dirty="0" err="1"/>
              <a:t>certificaten</a:t>
            </a:r>
            <a:endParaRPr lang="nl-BE" dirty="0"/>
          </a:p>
        </p:txBody>
      </p:sp>
      <p:sp>
        <p:nvSpPr>
          <p:cNvPr id="3" name="Tijdelijke aanduiding voor tekst 2">
            <a:extLst>
              <a:ext uri="{FF2B5EF4-FFF2-40B4-BE49-F238E27FC236}">
                <a16:creationId xmlns:a16="http://schemas.microsoft.com/office/drawing/2014/main" id="{B4A2A783-D052-21BA-B24B-5BBEE600C998}"/>
              </a:ext>
            </a:extLst>
          </p:cNvPr>
          <p:cNvSpPr>
            <a:spLocks noGrp="1"/>
          </p:cNvSpPr>
          <p:nvPr>
            <p:ph type="body" sz="quarter" idx="13"/>
          </p:nvPr>
        </p:nvSpPr>
        <p:spPr>
          <a:xfrm>
            <a:off x="900000" y="998291"/>
            <a:ext cx="10896584" cy="5174927"/>
          </a:xfrm>
        </p:spPr>
        <p:txBody>
          <a:bodyPr>
            <a:normAutofit lnSpcReduction="10000"/>
          </a:bodyPr>
          <a:lstStyle/>
          <a:p>
            <a:pPr lvl="1"/>
            <a:r>
              <a:rPr lang="nl-BE" dirty="0"/>
              <a:t>gratis uitgereikt door </a:t>
            </a:r>
            <a:r>
              <a:rPr lang="nl-BE" dirty="0">
                <a:solidFill>
                  <a:schemeClr val="accent3"/>
                </a:solidFill>
              </a:rPr>
              <a:t>e</a:t>
            </a:r>
            <a:r>
              <a:rPr lang="nl-BE" dirty="0">
                <a:solidFill>
                  <a:srgbClr val="087670"/>
                </a:solidFill>
              </a:rPr>
              <a:t>Health</a:t>
            </a:r>
            <a:r>
              <a:rPr lang="nl-BE" dirty="0"/>
              <a:t>-platform aan</a:t>
            </a:r>
          </a:p>
          <a:p>
            <a:pPr lvl="2"/>
            <a:r>
              <a:rPr lang="nl-BE" dirty="0"/>
              <a:t>zorgverstrekkers en –instellingen</a:t>
            </a:r>
          </a:p>
          <a:p>
            <a:pPr lvl="2"/>
            <a:r>
              <a:rPr lang="nl-BE" dirty="0"/>
              <a:t>ontwikkelaars van software voor zorgverstrekkers en –instellingen</a:t>
            </a:r>
            <a:endParaRPr lang="en-BE" dirty="0"/>
          </a:p>
          <a:p>
            <a:pPr lvl="1"/>
            <a:r>
              <a:rPr lang="nl-BE" dirty="0"/>
              <a:t>functionaliteiten</a:t>
            </a:r>
          </a:p>
          <a:p>
            <a:pPr lvl="2"/>
            <a:r>
              <a:rPr lang="nl-BE" dirty="0"/>
              <a:t>mogelijkheid voor zorgverstrekker of -instelling om zijn software te authentiseren bij het aanroepen van </a:t>
            </a:r>
            <a:r>
              <a:rPr lang="nl-BE" dirty="0" err="1"/>
              <a:t>webservices</a:t>
            </a:r>
            <a:endParaRPr lang="nl-BE" dirty="0"/>
          </a:p>
          <a:p>
            <a:pPr lvl="2"/>
            <a:r>
              <a:rPr lang="nl-BE" dirty="0"/>
              <a:t>mogelijkheid om berichten te vercijferen en te ontcijferen, bv. bij het gebruik van de eHealthBox</a:t>
            </a:r>
          </a:p>
          <a:p>
            <a:pPr lvl="2"/>
            <a:r>
              <a:rPr lang="nl-BE" dirty="0"/>
              <a:t>tezamen met bijhorende paswoord, </a:t>
            </a:r>
            <a:r>
              <a:rPr lang="nl-BE" dirty="0" err="1"/>
              <a:t>fallback</a:t>
            </a:r>
            <a:r>
              <a:rPr lang="nl-BE" dirty="0"/>
              <a:t> voor authenticatie van zorgverstrekker indien hij zich niet kan authentiseren </a:t>
            </a:r>
            <a:r>
              <a:rPr lang="en-BE" dirty="0"/>
              <a:t>met </a:t>
            </a:r>
            <a:r>
              <a:rPr lang="nl-BE" dirty="0"/>
              <a:t>zijn </a:t>
            </a:r>
            <a:r>
              <a:rPr lang="nl-BE" dirty="0" err="1"/>
              <a:t>eID</a:t>
            </a:r>
            <a:endParaRPr lang="en-BE" dirty="0"/>
          </a:p>
          <a:p>
            <a:pPr lvl="1"/>
            <a:r>
              <a:rPr lang="nl-BE" dirty="0"/>
              <a:t>kunnen worden aangevraagd en geïnstalleerd via een toepassing die gedownload kan worden op de site van het </a:t>
            </a:r>
            <a:r>
              <a:rPr lang="nl-BE" dirty="0">
                <a:solidFill>
                  <a:schemeClr val="accent3"/>
                </a:solidFill>
              </a:rPr>
              <a:t>e</a:t>
            </a:r>
            <a:r>
              <a:rPr lang="nl-BE" dirty="0">
                <a:solidFill>
                  <a:srgbClr val="087670"/>
                </a:solidFill>
              </a:rPr>
              <a:t>Health</a:t>
            </a:r>
            <a:r>
              <a:rPr lang="nl-BE" dirty="0"/>
              <a:t>-platform</a:t>
            </a:r>
          </a:p>
          <a:p>
            <a:pPr lvl="2"/>
            <a:r>
              <a:rPr lang="nl-BE" dirty="0">
                <a:hlinkClick r:id="rId2"/>
              </a:rPr>
              <a:t>https://www.ehealth.fgov.be/nl/beroepsbeoefenaars-in-de-gezondheidszorg/diensten/beheer-van-de-ehealth-certificaten</a:t>
            </a:r>
            <a:endParaRPr lang="en-BE" dirty="0"/>
          </a:p>
          <a:p>
            <a:pPr lvl="1"/>
            <a:r>
              <a:rPr lang="nl-BE" dirty="0"/>
              <a:t>indien paswoord verloren, moet bestaande certificaat ingetrokken worden, en nieuw certificaat aangevraagd (te betalen indien te veel voorkomend)</a:t>
            </a:r>
            <a:endParaRPr lang="en-BE" dirty="0"/>
          </a:p>
          <a:p>
            <a:pPr lvl="1"/>
            <a:r>
              <a:rPr lang="nl-BE" dirty="0"/>
              <a:t>meer info </a:t>
            </a:r>
            <a:r>
              <a:rPr lang="en-BE" dirty="0"/>
              <a:t>op </a:t>
            </a:r>
            <a:r>
              <a:rPr lang="nl-BE" dirty="0">
                <a:hlinkClick r:id="rId3"/>
              </a:rPr>
              <a:t>https://www.ehealth.fgov.be/ehealthplatform/nl/service-ehealth-certificaten</a:t>
            </a:r>
            <a:endParaRPr lang="nl-BE" dirty="0"/>
          </a:p>
          <a:p>
            <a:pPr lvl="1"/>
            <a:endParaRPr lang="nl-BE" dirty="0"/>
          </a:p>
          <a:p>
            <a:endParaRPr lang="nl-BE" dirty="0"/>
          </a:p>
          <a:p>
            <a:endParaRPr lang="nl-BE" dirty="0"/>
          </a:p>
        </p:txBody>
      </p:sp>
      <p:pic>
        <p:nvPicPr>
          <p:cNvPr id="4" name="Picture 5">
            <a:extLst>
              <a:ext uri="{FF2B5EF4-FFF2-40B4-BE49-F238E27FC236}">
                <a16:creationId xmlns:a16="http://schemas.microsoft.com/office/drawing/2014/main" id="{6303DAD4-57EB-11A6-A386-A49FD07C4A51}"/>
              </a:ext>
            </a:extLst>
          </p:cNvPr>
          <p:cNvPicPr>
            <a:picLocks noChangeAspect="1"/>
          </p:cNvPicPr>
          <p:nvPr/>
        </p:nvPicPr>
        <p:blipFill>
          <a:blip r:embed="rId4"/>
          <a:stretch>
            <a:fillRect/>
          </a:stretch>
        </p:blipFill>
        <p:spPr>
          <a:xfrm>
            <a:off x="433275" y="259984"/>
            <a:ext cx="466725" cy="533400"/>
          </a:xfrm>
          <a:prstGeom prst="rect">
            <a:avLst/>
          </a:prstGeom>
        </p:spPr>
      </p:pic>
    </p:spTree>
    <p:extLst>
      <p:ext uri="{BB962C8B-B14F-4D97-AF65-F5344CB8AC3E}">
        <p14:creationId xmlns:p14="http://schemas.microsoft.com/office/powerpoint/2010/main" val="3264530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4261AEF-6F31-8DEE-F025-F7102FF271FD}"/>
              </a:ext>
            </a:extLst>
          </p:cNvPr>
          <p:cNvSpPr>
            <a:spLocks noGrp="1"/>
          </p:cNvSpPr>
          <p:nvPr>
            <p:ph type="body" sz="quarter" idx="11"/>
          </p:nvPr>
        </p:nvSpPr>
        <p:spPr/>
        <p:txBody>
          <a:bodyPr/>
          <a:lstStyle/>
          <a:p>
            <a:r>
              <a:rPr lang="en-BE" dirty="0" err="1"/>
              <a:t>Geïntegreerd</a:t>
            </a:r>
            <a:r>
              <a:rPr lang="en-BE" dirty="0"/>
              <a:t> </a:t>
            </a:r>
            <a:r>
              <a:rPr lang="en-BE" dirty="0" err="1"/>
              <a:t>gebruikers</a:t>
            </a:r>
            <a:r>
              <a:rPr lang="en-BE" dirty="0"/>
              <a:t>- en </a:t>
            </a:r>
            <a:r>
              <a:rPr lang="en-BE" dirty="0" err="1"/>
              <a:t>toegangsbeheer</a:t>
            </a:r>
            <a:endParaRPr lang="nl-BE" dirty="0"/>
          </a:p>
        </p:txBody>
      </p:sp>
      <p:sp>
        <p:nvSpPr>
          <p:cNvPr id="3" name="Tijdelijke aanduiding voor tekst 2">
            <a:extLst>
              <a:ext uri="{FF2B5EF4-FFF2-40B4-BE49-F238E27FC236}">
                <a16:creationId xmlns:a16="http://schemas.microsoft.com/office/drawing/2014/main" id="{2259ED29-8891-D5B5-4473-3D044D533369}"/>
              </a:ext>
            </a:extLst>
          </p:cNvPr>
          <p:cNvSpPr>
            <a:spLocks noGrp="1"/>
          </p:cNvSpPr>
          <p:nvPr>
            <p:ph type="body" sz="quarter" idx="13"/>
          </p:nvPr>
        </p:nvSpPr>
        <p:spPr/>
        <p:txBody>
          <a:bodyPr>
            <a:normAutofit/>
          </a:bodyPr>
          <a:lstStyle/>
          <a:p>
            <a:pPr lvl="1"/>
            <a:r>
              <a:rPr lang="nl-BE" dirty="0"/>
              <a:t>zorgt ervoor dat zorgverstrekkers en -instellingen enkel toegang hebben</a:t>
            </a:r>
          </a:p>
          <a:p>
            <a:pPr lvl="2"/>
            <a:r>
              <a:rPr lang="nl-BE" dirty="0"/>
              <a:t>tot de diensten waartoe ze gemachtigd zijn</a:t>
            </a:r>
          </a:p>
          <a:p>
            <a:pPr lvl="2"/>
            <a:r>
              <a:rPr lang="nl-BE" dirty="0"/>
              <a:t>m.b.t. de personen waarvoor ze daartoe gemachtigd zijn</a:t>
            </a:r>
            <a:endParaRPr lang="en-BE" dirty="0"/>
          </a:p>
          <a:p>
            <a:pPr lvl="1"/>
            <a:r>
              <a:rPr lang="nl-BE" dirty="0"/>
              <a:t>de toegangsregels zijn vastgelegd door de wet en door de machtigingen van het Informatieveiligheidscomité</a:t>
            </a:r>
            <a:endParaRPr lang="en-BE" dirty="0"/>
          </a:p>
          <a:p>
            <a:pPr lvl="1"/>
            <a:r>
              <a:rPr lang="nl-BE" dirty="0"/>
              <a:t>stappen</a:t>
            </a:r>
          </a:p>
          <a:p>
            <a:pPr lvl="2"/>
            <a:r>
              <a:rPr lang="nl-BE" dirty="0"/>
              <a:t>identificatie van de gebruiker</a:t>
            </a:r>
          </a:p>
          <a:p>
            <a:pPr lvl="2"/>
            <a:r>
              <a:rPr lang="nl-BE" dirty="0"/>
              <a:t>authenticatie van de identiteit van de gebruiker</a:t>
            </a:r>
          </a:p>
          <a:p>
            <a:pPr lvl="2"/>
            <a:r>
              <a:rPr lang="nl-BE" dirty="0"/>
              <a:t>controle van hoedanigheden (bv. arts, apotheker)</a:t>
            </a:r>
          </a:p>
          <a:p>
            <a:pPr lvl="2"/>
            <a:r>
              <a:rPr lang="nl-BE" dirty="0"/>
              <a:t>controle van relaties (bv. (</a:t>
            </a:r>
            <a:r>
              <a:rPr lang="nl-BE" dirty="0" err="1"/>
              <a:t>gezondheids</a:t>
            </a:r>
            <a:r>
              <a:rPr lang="nl-BE" dirty="0"/>
              <a:t>)zorgrelatie met patiënt)</a:t>
            </a:r>
          </a:p>
          <a:p>
            <a:pPr lvl="2"/>
            <a:r>
              <a:rPr lang="nl-BE" dirty="0"/>
              <a:t>autorisatie</a:t>
            </a:r>
            <a:endParaRPr lang="en-BE" dirty="0"/>
          </a:p>
          <a:p>
            <a:pPr lvl="1"/>
            <a:r>
              <a:rPr lang="nl-BE" dirty="0"/>
              <a:t>meer info</a:t>
            </a:r>
            <a:r>
              <a:rPr lang="en-BE" dirty="0"/>
              <a:t> op </a:t>
            </a:r>
            <a:r>
              <a:rPr lang="nl-BE" dirty="0">
                <a:hlinkClick r:id="rId2"/>
              </a:rPr>
              <a:t>https://www.ehealth.fgov.be/ehealthplatform/nl/service-i.am-identity-access-management</a:t>
            </a:r>
            <a:endParaRPr lang="nl-BE" dirty="0"/>
          </a:p>
          <a:p>
            <a:endParaRPr lang="nl-BE" dirty="0"/>
          </a:p>
        </p:txBody>
      </p:sp>
      <p:pic>
        <p:nvPicPr>
          <p:cNvPr id="4" name="Picture 5">
            <a:extLst>
              <a:ext uri="{FF2B5EF4-FFF2-40B4-BE49-F238E27FC236}">
                <a16:creationId xmlns:a16="http://schemas.microsoft.com/office/drawing/2014/main" id="{F52BBA58-D133-1387-E923-3494BC534D6A}"/>
              </a:ext>
            </a:extLst>
          </p:cNvPr>
          <p:cNvPicPr>
            <a:picLocks noChangeAspect="1"/>
          </p:cNvPicPr>
          <p:nvPr/>
        </p:nvPicPr>
        <p:blipFill>
          <a:blip r:embed="rId3"/>
          <a:stretch>
            <a:fillRect/>
          </a:stretch>
        </p:blipFill>
        <p:spPr>
          <a:xfrm>
            <a:off x="433275" y="275207"/>
            <a:ext cx="466725" cy="409575"/>
          </a:xfrm>
          <a:prstGeom prst="rect">
            <a:avLst/>
          </a:prstGeom>
        </p:spPr>
      </p:pic>
    </p:spTree>
    <p:extLst>
      <p:ext uri="{BB962C8B-B14F-4D97-AF65-F5344CB8AC3E}">
        <p14:creationId xmlns:p14="http://schemas.microsoft.com/office/powerpoint/2010/main" val="902356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7AE1B4-2D77-0502-B385-F40C8911BC7D}"/>
              </a:ext>
            </a:extLst>
          </p:cNvPr>
          <p:cNvSpPr>
            <a:spLocks noGrp="1"/>
          </p:cNvSpPr>
          <p:nvPr>
            <p:ph type="body" sz="quarter" idx="11"/>
          </p:nvPr>
        </p:nvSpPr>
        <p:spPr/>
        <p:txBody>
          <a:bodyPr/>
          <a:lstStyle/>
          <a:p>
            <a:r>
              <a:rPr lang="en-BE" dirty="0" err="1"/>
              <a:t>Geïntegreerd</a:t>
            </a:r>
            <a:r>
              <a:rPr lang="en-BE" dirty="0"/>
              <a:t> </a:t>
            </a:r>
            <a:r>
              <a:rPr lang="en-BE" dirty="0" err="1"/>
              <a:t>gebruikers</a:t>
            </a:r>
            <a:r>
              <a:rPr lang="en-BE" dirty="0"/>
              <a:t>- en </a:t>
            </a:r>
            <a:r>
              <a:rPr lang="en-BE" dirty="0" err="1"/>
              <a:t>toegangsbeheer</a:t>
            </a:r>
            <a:endParaRPr lang="nl-BE" dirty="0"/>
          </a:p>
        </p:txBody>
      </p:sp>
      <p:pic>
        <p:nvPicPr>
          <p:cNvPr id="4" name="Picture 23">
            <a:extLst>
              <a:ext uri="{FF2B5EF4-FFF2-40B4-BE49-F238E27FC236}">
                <a16:creationId xmlns:a16="http://schemas.microsoft.com/office/drawing/2014/main" id="{EB676919-80C2-A21E-A681-C6CC4759393A}"/>
              </a:ext>
            </a:extLst>
          </p:cNvPr>
          <p:cNvPicPr>
            <a:picLocks noChangeAspect="1" noChangeArrowheads="1"/>
          </p:cNvPicPr>
          <p:nvPr/>
        </p:nvPicPr>
        <p:blipFill>
          <a:blip r:embed="rId2">
            <a:duotone>
              <a:prstClr val="black"/>
              <a:srgbClr val="087670">
                <a:tint val="45000"/>
                <a:satMod val="400000"/>
              </a:srgbClr>
            </a:duotone>
            <a:extLst>
              <a:ext uri="{28A0092B-C50C-407E-A947-70E740481C1C}">
                <a14:useLocalDpi xmlns:a14="http://schemas.microsoft.com/office/drawing/2010/main" val="0"/>
              </a:ext>
            </a:extLst>
          </a:blip>
          <a:srcRect/>
          <a:stretch>
            <a:fillRect/>
          </a:stretch>
        </p:blipFill>
        <p:spPr bwMode="auto">
          <a:xfrm>
            <a:off x="1170601" y="930032"/>
            <a:ext cx="9185750" cy="56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6E866745-333E-EBB5-94AC-EC4686168F45}"/>
              </a:ext>
            </a:extLst>
          </p:cNvPr>
          <p:cNvPicPr>
            <a:picLocks noChangeAspect="1"/>
          </p:cNvPicPr>
          <p:nvPr/>
        </p:nvPicPr>
        <p:blipFill>
          <a:blip r:embed="rId3"/>
          <a:stretch>
            <a:fillRect/>
          </a:stretch>
        </p:blipFill>
        <p:spPr>
          <a:xfrm>
            <a:off x="433275" y="275207"/>
            <a:ext cx="466725" cy="409575"/>
          </a:xfrm>
          <a:prstGeom prst="rect">
            <a:avLst/>
          </a:prstGeom>
        </p:spPr>
      </p:pic>
    </p:spTree>
    <p:extLst>
      <p:ext uri="{BB962C8B-B14F-4D97-AF65-F5344CB8AC3E}">
        <p14:creationId xmlns:p14="http://schemas.microsoft.com/office/powerpoint/2010/main" val="1741500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37BDDC1-6006-61BF-96F9-C8BF387487F3}"/>
              </a:ext>
            </a:extLst>
          </p:cNvPr>
          <p:cNvSpPr>
            <a:spLocks noGrp="1"/>
          </p:cNvSpPr>
          <p:nvPr>
            <p:ph type="body" sz="quarter" idx="11"/>
          </p:nvPr>
        </p:nvSpPr>
        <p:spPr/>
        <p:txBody>
          <a:bodyPr>
            <a:normAutofit/>
          </a:bodyPr>
          <a:lstStyle/>
          <a:p>
            <a:r>
              <a:rPr lang="en-BE" dirty="0" err="1"/>
              <a:t>Toegang</a:t>
            </a:r>
            <a:r>
              <a:rPr lang="en-BE" dirty="0"/>
              <a:t> tot </a:t>
            </a:r>
            <a:r>
              <a:rPr lang="en-BE" dirty="0" err="1"/>
              <a:t>gezondheidsgegevens</a:t>
            </a:r>
            <a:endParaRPr lang="nl-BE" dirty="0"/>
          </a:p>
        </p:txBody>
      </p:sp>
      <p:sp>
        <p:nvSpPr>
          <p:cNvPr id="3" name="Tijdelijke aanduiding voor tekst 2">
            <a:extLst>
              <a:ext uri="{FF2B5EF4-FFF2-40B4-BE49-F238E27FC236}">
                <a16:creationId xmlns:a16="http://schemas.microsoft.com/office/drawing/2014/main" id="{0FF1C323-3B47-0E2C-2EEC-FBCF9A6D18F8}"/>
              </a:ext>
            </a:extLst>
          </p:cNvPr>
          <p:cNvSpPr>
            <a:spLocks noGrp="1"/>
          </p:cNvSpPr>
          <p:nvPr>
            <p:ph type="body" sz="quarter" idx="13"/>
          </p:nvPr>
        </p:nvSpPr>
        <p:spPr/>
        <p:txBody>
          <a:bodyPr/>
          <a:lstStyle/>
          <a:p>
            <a:pPr lvl="1"/>
            <a:r>
              <a:rPr lang="nl-BE" dirty="0"/>
              <a:t>een zorgverstrekker of –instelling heeft alleen toegang tot gezondheidsgegevens van een zorggebruiker bij een derde indien</a:t>
            </a:r>
            <a:endParaRPr lang="en-BE" dirty="0"/>
          </a:p>
          <a:p>
            <a:pPr lvl="2"/>
            <a:r>
              <a:rPr lang="nl-BE" dirty="0"/>
              <a:t>de zorggebruiker zijn geïnformeerde toestemming heeft gegeven om gezondheidsgegevens te delen</a:t>
            </a:r>
          </a:p>
          <a:p>
            <a:pPr lvl="2"/>
            <a:r>
              <a:rPr lang="nl-BE" dirty="0"/>
              <a:t>de zorgverstrekker of –instelling een (</a:t>
            </a:r>
            <a:r>
              <a:rPr lang="nl-BE" dirty="0" err="1"/>
              <a:t>gezondheids</a:t>
            </a:r>
            <a:r>
              <a:rPr lang="nl-BE" dirty="0"/>
              <a:t>)zorgrelatie heeft met de zorggebruiker</a:t>
            </a:r>
          </a:p>
          <a:p>
            <a:pPr lvl="3"/>
            <a:r>
              <a:rPr lang="nl-BE" dirty="0"/>
              <a:t>de regels voor de manier waarop een zorgrelatie wordt bewezen zijn voor de onderscheiden soorten zorgverstrekkers en –instellingen vastgelegd in een reglement</a:t>
            </a:r>
          </a:p>
          <a:p>
            <a:pPr lvl="2"/>
            <a:r>
              <a:rPr lang="nl-BE" dirty="0"/>
              <a:t>de zorgverstrekker niet door de zorggebruiker is uitgesloten van toegang tot zijn gezondheidsgegevens</a:t>
            </a:r>
          </a:p>
          <a:p>
            <a:pPr lvl="2"/>
            <a:r>
              <a:rPr lang="nl-BE" dirty="0"/>
              <a:t>de betrokken gezondheidsgegevens toegankelijk zijn voor de betrokken soort zorgverstrekker (de zgn. toegangsmatrix)</a:t>
            </a:r>
          </a:p>
          <a:p>
            <a:pPr lvl="3"/>
            <a:r>
              <a:rPr lang="nl-BE" dirty="0"/>
              <a:t>de toegangsmatrix is vastgelegd in een reglement</a:t>
            </a:r>
          </a:p>
        </p:txBody>
      </p:sp>
      <p:pic>
        <p:nvPicPr>
          <p:cNvPr id="4" name="Picture 5">
            <a:extLst>
              <a:ext uri="{FF2B5EF4-FFF2-40B4-BE49-F238E27FC236}">
                <a16:creationId xmlns:a16="http://schemas.microsoft.com/office/drawing/2014/main" id="{8DE36666-DA0D-9985-06D5-154521920C91}"/>
              </a:ext>
            </a:extLst>
          </p:cNvPr>
          <p:cNvPicPr>
            <a:picLocks noChangeAspect="1"/>
          </p:cNvPicPr>
          <p:nvPr/>
        </p:nvPicPr>
        <p:blipFill>
          <a:blip r:embed="rId2"/>
          <a:stretch>
            <a:fillRect/>
          </a:stretch>
        </p:blipFill>
        <p:spPr>
          <a:xfrm>
            <a:off x="433275" y="275207"/>
            <a:ext cx="466725" cy="409575"/>
          </a:xfrm>
          <a:prstGeom prst="rect">
            <a:avLst/>
          </a:prstGeom>
        </p:spPr>
      </p:pic>
    </p:spTree>
    <p:extLst>
      <p:ext uri="{BB962C8B-B14F-4D97-AF65-F5344CB8AC3E}">
        <p14:creationId xmlns:p14="http://schemas.microsoft.com/office/powerpoint/2010/main" val="1333462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D4E3A0DF-A7A8-AB88-E84B-0082C17DF858}"/>
              </a:ext>
            </a:extLst>
          </p:cNvPr>
          <p:cNvGrpSpPr/>
          <p:nvPr/>
        </p:nvGrpSpPr>
        <p:grpSpPr>
          <a:xfrm>
            <a:off x="324128" y="204112"/>
            <a:ext cx="2520780" cy="1812325"/>
            <a:chOff x="324128" y="228826"/>
            <a:chExt cx="2520780" cy="1812325"/>
          </a:xfrm>
          <a:solidFill>
            <a:srgbClr val="CDE5DB"/>
          </a:solidFill>
        </p:grpSpPr>
        <p:sp>
          <p:nvSpPr>
            <p:cNvPr id="5" name="Ruit 4">
              <a:extLst>
                <a:ext uri="{FF2B5EF4-FFF2-40B4-BE49-F238E27FC236}">
                  <a16:creationId xmlns:a16="http://schemas.microsoft.com/office/drawing/2014/main" id="{B47FB7CB-C6DA-6C75-3401-007925824B83}"/>
                </a:ext>
              </a:extLst>
            </p:cNvPr>
            <p:cNvSpPr/>
            <p:nvPr/>
          </p:nvSpPr>
          <p:spPr>
            <a:xfrm>
              <a:off x="324128" y="228826"/>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atin typeface="Arial" panose="020B06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36556177-97CF-1E94-C363-2388BCBCB8A0}"/>
                </a:ext>
              </a:extLst>
            </p:cNvPr>
            <p:cNvSpPr txBox="1"/>
            <p:nvPr/>
          </p:nvSpPr>
          <p:spPr>
            <a:xfrm>
              <a:off x="591374" y="764531"/>
              <a:ext cx="1986289" cy="738664"/>
            </a:xfrm>
            <a:prstGeom prst="rect">
              <a:avLst/>
            </a:prstGeom>
            <a:noFill/>
            <a:ln>
              <a:noFill/>
            </a:ln>
          </p:spPr>
          <p:txBody>
            <a:bodyPr wrap="square" rtlCol="0">
              <a:spAutoFit/>
            </a:bodyPr>
            <a:lstStyle/>
            <a:p>
              <a:pPr algn="ctr"/>
              <a:r>
                <a:rPr lang="nl-BE" sz="1400" dirty="0">
                  <a:latin typeface="Arial" panose="020B0604020202020204" pitchFamily="34" charset="0"/>
                  <a:cs typeface="Arial" panose="020B0604020202020204" pitchFamily="34" charset="0"/>
                </a:rPr>
                <a:t>zorgverstrekker</a:t>
              </a:r>
            </a:p>
            <a:p>
              <a:pPr algn="ctr"/>
              <a:r>
                <a:rPr lang="nl-BE" sz="1400" dirty="0">
                  <a:latin typeface="Arial" panose="020B0604020202020204" pitchFamily="34" charset="0"/>
                  <a:cs typeface="Arial" panose="020B0604020202020204" pitchFamily="34" charset="0"/>
                </a:rPr>
                <a:t>werd uitgesloten door zorggebruiker</a:t>
              </a:r>
            </a:p>
          </p:txBody>
        </p:sp>
      </p:grpSp>
      <p:grpSp>
        <p:nvGrpSpPr>
          <p:cNvPr id="7" name="Groep 6">
            <a:extLst>
              <a:ext uri="{FF2B5EF4-FFF2-40B4-BE49-F238E27FC236}">
                <a16:creationId xmlns:a16="http://schemas.microsoft.com/office/drawing/2014/main" id="{4E9C1B0B-876B-2BC2-665B-BA3A15800E89}"/>
              </a:ext>
            </a:extLst>
          </p:cNvPr>
          <p:cNvGrpSpPr/>
          <p:nvPr/>
        </p:nvGrpSpPr>
        <p:grpSpPr>
          <a:xfrm>
            <a:off x="3127595" y="1145059"/>
            <a:ext cx="2520780" cy="1812325"/>
            <a:chOff x="3127595" y="1169773"/>
            <a:chExt cx="2520780" cy="1812325"/>
          </a:xfrm>
        </p:grpSpPr>
        <p:sp>
          <p:nvSpPr>
            <p:cNvPr id="8" name="Ruit 7">
              <a:extLst>
                <a:ext uri="{FF2B5EF4-FFF2-40B4-BE49-F238E27FC236}">
                  <a16:creationId xmlns:a16="http://schemas.microsoft.com/office/drawing/2014/main" id="{B4DF7EE5-79FA-E65B-99FA-473A1C2C09B4}"/>
                </a:ext>
              </a:extLst>
            </p:cNvPr>
            <p:cNvSpPr/>
            <p:nvPr/>
          </p:nvSpPr>
          <p:spPr>
            <a:xfrm>
              <a:off x="3127595" y="1169773"/>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9" name="Tekstvak 8">
              <a:extLst>
                <a:ext uri="{FF2B5EF4-FFF2-40B4-BE49-F238E27FC236}">
                  <a16:creationId xmlns:a16="http://schemas.microsoft.com/office/drawing/2014/main" id="{49842EAE-0676-6B39-6967-5EB43B64D55E}"/>
                </a:ext>
              </a:extLst>
            </p:cNvPr>
            <p:cNvSpPr txBox="1"/>
            <p:nvPr/>
          </p:nvSpPr>
          <p:spPr>
            <a:xfrm>
              <a:off x="3394840" y="1598880"/>
              <a:ext cx="1986289" cy="954107"/>
            </a:xfrm>
            <a:prstGeom prst="rect">
              <a:avLst/>
            </a:prstGeom>
            <a:noFill/>
            <a:ln>
              <a:noFill/>
            </a:ln>
          </p:spPr>
          <p:txBody>
            <a:bodyPr wrap="square" rtlCol="0">
              <a:spAutoFit/>
            </a:bodyPr>
            <a:lstStyle/>
            <a:p>
              <a:pPr algn="ctr"/>
              <a:r>
                <a:rPr lang="nl-BE" sz="1400" dirty="0">
                  <a:latin typeface="Arial" panose="020B0604020202020204" pitchFamily="34" charset="0"/>
                  <a:cs typeface="Arial" panose="020B0604020202020204" pitchFamily="34" charset="0"/>
                </a:rPr>
                <a:t>zorggebruiker gaf geïnformeerde toestemming tot gegevensdeling</a:t>
              </a:r>
            </a:p>
          </p:txBody>
        </p:sp>
      </p:grpSp>
      <p:grpSp>
        <p:nvGrpSpPr>
          <p:cNvPr id="10" name="Groep 9">
            <a:extLst>
              <a:ext uri="{FF2B5EF4-FFF2-40B4-BE49-F238E27FC236}">
                <a16:creationId xmlns:a16="http://schemas.microsoft.com/office/drawing/2014/main" id="{01A25687-DD8A-D9DB-ECA6-2787D746C0DB}"/>
              </a:ext>
            </a:extLst>
          </p:cNvPr>
          <p:cNvGrpSpPr/>
          <p:nvPr/>
        </p:nvGrpSpPr>
        <p:grpSpPr>
          <a:xfrm>
            <a:off x="5914411" y="2086005"/>
            <a:ext cx="2520780" cy="1812325"/>
            <a:chOff x="5914411" y="2110719"/>
            <a:chExt cx="2520780" cy="1812325"/>
          </a:xfrm>
        </p:grpSpPr>
        <p:sp>
          <p:nvSpPr>
            <p:cNvPr id="11" name="Ruit 10">
              <a:extLst>
                <a:ext uri="{FF2B5EF4-FFF2-40B4-BE49-F238E27FC236}">
                  <a16:creationId xmlns:a16="http://schemas.microsoft.com/office/drawing/2014/main" id="{E53F289F-2CAD-9A53-193A-A070481EA331}"/>
                </a:ext>
              </a:extLst>
            </p:cNvPr>
            <p:cNvSpPr/>
            <p:nvPr/>
          </p:nvSpPr>
          <p:spPr>
            <a:xfrm>
              <a:off x="5914411" y="2110719"/>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12" name="Tekstvak 11">
              <a:extLst>
                <a:ext uri="{FF2B5EF4-FFF2-40B4-BE49-F238E27FC236}">
                  <a16:creationId xmlns:a16="http://schemas.microsoft.com/office/drawing/2014/main" id="{31F9F10B-268D-C30B-80BE-4E7E3CFEDF96}"/>
                </a:ext>
              </a:extLst>
            </p:cNvPr>
            <p:cNvSpPr txBox="1"/>
            <p:nvPr/>
          </p:nvSpPr>
          <p:spPr>
            <a:xfrm>
              <a:off x="6235715" y="2690336"/>
              <a:ext cx="1896641" cy="738664"/>
            </a:xfrm>
            <a:prstGeom prst="rect">
              <a:avLst/>
            </a:prstGeom>
            <a:noFill/>
            <a:ln>
              <a:noFill/>
            </a:ln>
          </p:spPr>
          <p:txBody>
            <a:bodyPr wrap="square" rtlCol="0">
              <a:spAutoFit/>
            </a:bodyPr>
            <a:lstStyle/>
            <a:p>
              <a:pPr algn="ctr"/>
              <a:r>
                <a:rPr lang="nl-BE" sz="1400" dirty="0">
                  <a:latin typeface="Arial" panose="020B0604020202020204" pitchFamily="34" charset="0"/>
                  <a:cs typeface="Arial" panose="020B0604020202020204" pitchFamily="34" charset="0"/>
                </a:rPr>
                <a:t>zorgverstrekker heeft zorgrelatie met zorggebruiker</a:t>
              </a:r>
            </a:p>
          </p:txBody>
        </p:sp>
      </p:grpSp>
      <p:grpSp>
        <p:nvGrpSpPr>
          <p:cNvPr id="13" name="Groep 12">
            <a:extLst>
              <a:ext uri="{FF2B5EF4-FFF2-40B4-BE49-F238E27FC236}">
                <a16:creationId xmlns:a16="http://schemas.microsoft.com/office/drawing/2014/main" id="{5597E05B-831B-813A-FB0F-ABEB44C94081}"/>
              </a:ext>
            </a:extLst>
          </p:cNvPr>
          <p:cNvGrpSpPr/>
          <p:nvPr/>
        </p:nvGrpSpPr>
        <p:grpSpPr>
          <a:xfrm>
            <a:off x="8716184" y="3023291"/>
            <a:ext cx="2520780" cy="1812325"/>
            <a:chOff x="8716184" y="3048005"/>
            <a:chExt cx="2520780" cy="1812325"/>
          </a:xfrm>
        </p:grpSpPr>
        <p:sp>
          <p:nvSpPr>
            <p:cNvPr id="14" name="Ruit 13">
              <a:extLst>
                <a:ext uri="{FF2B5EF4-FFF2-40B4-BE49-F238E27FC236}">
                  <a16:creationId xmlns:a16="http://schemas.microsoft.com/office/drawing/2014/main" id="{E5363385-139F-082E-96CF-F6503E33C6DD}"/>
                </a:ext>
              </a:extLst>
            </p:cNvPr>
            <p:cNvSpPr/>
            <p:nvPr/>
          </p:nvSpPr>
          <p:spPr>
            <a:xfrm>
              <a:off x="8716184" y="3048005"/>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15" name="Tekstvak 14">
              <a:extLst>
                <a:ext uri="{FF2B5EF4-FFF2-40B4-BE49-F238E27FC236}">
                  <a16:creationId xmlns:a16="http://schemas.microsoft.com/office/drawing/2014/main" id="{E7781F1D-DF4B-20AE-5566-9D2BBB52659B}"/>
                </a:ext>
              </a:extLst>
            </p:cNvPr>
            <p:cNvSpPr txBox="1"/>
            <p:nvPr/>
          </p:nvSpPr>
          <p:spPr>
            <a:xfrm>
              <a:off x="8946831" y="3476626"/>
              <a:ext cx="2141032" cy="954107"/>
            </a:xfrm>
            <a:prstGeom prst="rect">
              <a:avLst/>
            </a:prstGeom>
            <a:noFill/>
            <a:ln>
              <a:noFill/>
            </a:ln>
          </p:spPr>
          <p:txBody>
            <a:bodyPr wrap="square" rtlCol="0">
              <a:spAutoFit/>
            </a:bodyPr>
            <a:lstStyle/>
            <a:p>
              <a:pPr algn="ctr"/>
              <a:r>
                <a:rPr lang="nl-BE" sz="1400" dirty="0">
                  <a:latin typeface="Arial" panose="020B0604020202020204" pitchFamily="34" charset="0"/>
                  <a:cs typeface="Arial" panose="020B0604020202020204" pitchFamily="34" charset="0"/>
                </a:rPr>
                <a:t>gegevens zijn toegankelijk voor zorgverstrekker volgens toegangsmatrix</a:t>
              </a:r>
            </a:p>
          </p:txBody>
        </p:sp>
      </p:grpSp>
      <p:sp>
        <p:nvSpPr>
          <p:cNvPr id="16" name="Tekstvak 15">
            <a:extLst>
              <a:ext uri="{FF2B5EF4-FFF2-40B4-BE49-F238E27FC236}">
                <a16:creationId xmlns:a16="http://schemas.microsoft.com/office/drawing/2014/main" id="{9C34BC20-7203-424B-39DB-D55016498EE4}"/>
              </a:ext>
            </a:extLst>
          </p:cNvPr>
          <p:cNvSpPr txBox="1"/>
          <p:nvPr/>
        </p:nvSpPr>
        <p:spPr>
          <a:xfrm>
            <a:off x="2712424" y="837281"/>
            <a:ext cx="510172"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nee</a:t>
            </a:r>
          </a:p>
        </p:txBody>
      </p:sp>
      <p:sp>
        <p:nvSpPr>
          <p:cNvPr id="17" name="Tekstvak 16">
            <a:extLst>
              <a:ext uri="{FF2B5EF4-FFF2-40B4-BE49-F238E27FC236}">
                <a16:creationId xmlns:a16="http://schemas.microsoft.com/office/drawing/2014/main" id="{B6C11D59-9AC5-3282-192D-07887B4AB9C8}"/>
              </a:ext>
            </a:extLst>
          </p:cNvPr>
          <p:cNvSpPr txBox="1"/>
          <p:nvPr/>
        </p:nvSpPr>
        <p:spPr>
          <a:xfrm>
            <a:off x="3994995" y="2885967"/>
            <a:ext cx="510172"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nee</a:t>
            </a:r>
          </a:p>
        </p:txBody>
      </p:sp>
      <p:cxnSp>
        <p:nvCxnSpPr>
          <p:cNvPr id="18" name="Gebogen verbindingslijn 33">
            <a:extLst>
              <a:ext uri="{FF2B5EF4-FFF2-40B4-BE49-F238E27FC236}">
                <a16:creationId xmlns:a16="http://schemas.microsoft.com/office/drawing/2014/main" id="{C70F6130-9E48-D597-7736-7C1EEDA6C751}"/>
              </a:ext>
            </a:extLst>
          </p:cNvPr>
          <p:cNvCxnSpPr>
            <a:stCxn id="5" idx="2"/>
            <a:endCxn id="26" idx="1"/>
          </p:cNvCxnSpPr>
          <p:nvPr/>
        </p:nvCxnSpPr>
        <p:spPr>
          <a:xfrm rot="16200000" flipH="1">
            <a:off x="1448738" y="2152217"/>
            <a:ext cx="3679245" cy="340768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5BE8FE5F-BF4F-3C59-EC29-344DB69647E8}"/>
              </a:ext>
            </a:extLst>
          </p:cNvPr>
          <p:cNvSpPr txBox="1"/>
          <p:nvPr/>
        </p:nvSpPr>
        <p:spPr>
          <a:xfrm>
            <a:off x="1314944" y="1945962"/>
            <a:ext cx="341436"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ja</a:t>
            </a:r>
          </a:p>
        </p:txBody>
      </p:sp>
      <p:cxnSp>
        <p:nvCxnSpPr>
          <p:cNvPr id="20" name="Gebogen verbindingslijn 67">
            <a:extLst>
              <a:ext uri="{FF2B5EF4-FFF2-40B4-BE49-F238E27FC236}">
                <a16:creationId xmlns:a16="http://schemas.microsoft.com/office/drawing/2014/main" id="{F3D64D0A-BA0A-DB19-941C-775D09BCE595}"/>
              </a:ext>
            </a:extLst>
          </p:cNvPr>
          <p:cNvCxnSpPr>
            <a:stCxn id="14" idx="2"/>
            <a:endCxn id="26" idx="3"/>
          </p:cNvCxnSpPr>
          <p:nvPr/>
        </p:nvCxnSpPr>
        <p:spPr>
          <a:xfrm rot="5400000">
            <a:off x="8114037" y="3833145"/>
            <a:ext cx="860066" cy="286500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94AF4122-5099-7135-BE9E-D69CB976BF53}"/>
              </a:ext>
            </a:extLst>
          </p:cNvPr>
          <p:cNvSpPr txBox="1"/>
          <p:nvPr/>
        </p:nvSpPr>
        <p:spPr>
          <a:xfrm>
            <a:off x="6729144" y="3744442"/>
            <a:ext cx="489896"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nee</a:t>
            </a:r>
          </a:p>
        </p:txBody>
      </p:sp>
      <p:sp>
        <p:nvSpPr>
          <p:cNvPr id="22" name="Tekstvak 21">
            <a:extLst>
              <a:ext uri="{FF2B5EF4-FFF2-40B4-BE49-F238E27FC236}">
                <a16:creationId xmlns:a16="http://schemas.microsoft.com/office/drawing/2014/main" id="{73C9FE76-AE72-9CA9-831E-A2E99D09B0E4}"/>
              </a:ext>
            </a:extLst>
          </p:cNvPr>
          <p:cNvSpPr txBox="1"/>
          <p:nvPr/>
        </p:nvSpPr>
        <p:spPr>
          <a:xfrm>
            <a:off x="9727739" y="2798729"/>
            <a:ext cx="341436"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ja</a:t>
            </a:r>
          </a:p>
        </p:txBody>
      </p:sp>
      <p:cxnSp>
        <p:nvCxnSpPr>
          <p:cNvPr id="23" name="Gebogen verbindingslijn 82">
            <a:extLst>
              <a:ext uri="{FF2B5EF4-FFF2-40B4-BE49-F238E27FC236}">
                <a16:creationId xmlns:a16="http://schemas.microsoft.com/office/drawing/2014/main" id="{FF7F0FF3-1A86-CBEE-F208-1A7EB515F270}"/>
              </a:ext>
            </a:extLst>
          </p:cNvPr>
          <p:cNvCxnSpPr/>
          <p:nvPr/>
        </p:nvCxnSpPr>
        <p:spPr>
          <a:xfrm rot="16200000" flipH="1">
            <a:off x="4375185" y="2970185"/>
            <a:ext cx="1689500" cy="1663899"/>
          </a:xfrm>
          <a:prstGeom prst="bentConnector3">
            <a:avLst>
              <a:gd name="adj1" fmla="val 7779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Afbeelding 23">
            <a:extLst>
              <a:ext uri="{FF2B5EF4-FFF2-40B4-BE49-F238E27FC236}">
                <a16:creationId xmlns:a16="http://schemas.microsoft.com/office/drawing/2014/main" id="{8B286B64-A16A-4367-E265-4DDFBC647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776" y="96260"/>
            <a:ext cx="2097596" cy="2097596"/>
          </a:xfrm>
          <a:prstGeom prst="rect">
            <a:avLst/>
          </a:prstGeom>
        </p:spPr>
      </p:pic>
      <p:cxnSp>
        <p:nvCxnSpPr>
          <p:cNvPr id="25" name="Rechte verbindingslijn met pijl 24">
            <a:extLst>
              <a:ext uri="{FF2B5EF4-FFF2-40B4-BE49-F238E27FC236}">
                <a16:creationId xmlns:a16="http://schemas.microsoft.com/office/drawing/2014/main" id="{5327A3D2-81A5-7C85-DE28-585989A911DC}"/>
              </a:ext>
            </a:extLst>
          </p:cNvPr>
          <p:cNvCxnSpPr>
            <a:stCxn id="14" idx="0"/>
            <a:endCxn id="24" idx="2"/>
          </p:cNvCxnSpPr>
          <p:nvPr/>
        </p:nvCxnSpPr>
        <p:spPr>
          <a:xfrm flipV="1">
            <a:off x="9976574" y="2193856"/>
            <a:ext cx="0" cy="8294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5FF29331-AA1C-CC3B-EDF2-2F64A131E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02" y="4646884"/>
            <a:ext cx="2119364" cy="2097596"/>
          </a:xfrm>
          <a:prstGeom prst="rect">
            <a:avLst/>
          </a:prstGeom>
        </p:spPr>
      </p:pic>
      <p:cxnSp>
        <p:nvCxnSpPr>
          <p:cNvPr id="27" name="Gebogen verbindingslijn 110">
            <a:extLst>
              <a:ext uri="{FF2B5EF4-FFF2-40B4-BE49-F238E27FC236}">
                <a16:creationId xmlns:a16="http://schemas.microsoft.com/office/drawing/2014/main" id="{C8FEA962-F6B4-A604-B75A-E60F5AB66B3E}"/>
              </a:ext>
            </a:extLst>
          </p:cNvPr>
          <p:cNvCxnSpPr>
            <a:stCxn id="5" idx="3"/>
            <a:endCxn id="8" idx="1"/>
          </p:cNvCxnSpPr>
          <p:nvPr/>
        </p:nvCxnSpPr>
        <p:spPr>
          <a:xfrm>
            <a:off x="2844908" y="1110275"/>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bogen verbindingslijn 122">
            <a:extLst>
              <a:ext uri="{FF2B5EF4-FFF2-40B4-BE49-F238E27FC236}">
                <a16:creationId xmlns:a16="http://schemas.microsoft.com/office/drawing/2014/main" id="{543A92B9-09DC-4591-D4F0-A8D5ABF9E82E}"/>
              </a:ext>
            </a:extLst>
          </p:cNvPr>
          <p:cNvCxnSpPr/>
          <p:nvPr/>
        </p:nvCxnSpPr>
        <p:spPr>
          <a:xfrm>
            <a:off x="5633418" y="2053510"/>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41056FA5-27E7-FBD4-25DE-019BA41980FA}"/>
              </a:ext>
            </a:extLst>
          </p:cNvPr>
          <p:cNvSpPr txBox="1"/>
          <p:nvPr/>
        </p:nvSpPr>
        <p:spPr>
          <a:xfrm>
            <a:off x="5593029" y="1757989"/>
            <a:ext cx="510172"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ja</a:t>
            </a:r>
          </a:p>
        </p:txBody>
      </p:sp>
      <p:cxnSp>
        <p:nvCxnSpPr>
          <p:cNvPr id="30" name="Gebogen verbindingslijn 124">
            <a:extLst>
              <a:ext uri="{FF2B5EF4-FFF2-40B4-BE49-F238E27FC236}">
                <a16:creationId xmlns:a16="http://schemas.microsoft.com/office/drawing/2014/main" id="{5046ED89-C631-1620-BA0F-8FB6E2A2662F}"/>
              </a:ext>
            </a:extLst>
          </p:cNvPr>
          <p:cNvCxnSpPr/>
          <p:nvPr/>
        </p:nvCxnSpPr>
        <p:spPr>
          <a:xfrm>
            <a:off x="8438399" y="2988507"/>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C16BE37E-8DCC-0F11-F66A-76976D8D84F1}"/>
              </a:ext>
            </a:extLst>
          </p:cNvPr>
          <p:cNvSpPr txBox="1"/>
          <p:nvPr/>
        </p:nvSpPr>
        <p:spPr>
          <a:xfrm>
            <a:off x="9559003" y="4704453"/>
            <a:ext cx="510172"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nee</a:t>
            </a:r>
          </a:p>
        </p:txBody>
      </p:sp>
      <p:cxnSp>
        <p:nvCxnSpPr>
          <p:cNvPr id="32" name="Gebogen verbindingslijn 141">
            <a:extLst>
              <a:ext uri="{FF2B5EF4-FFF2-40B4-BE49-F238E27FC236}">
                <a16:creationId xmlns:a16="http://schemas.microsoft.com/office/drawing/2014/main" id="{9116D1F1-4B50-2753-DF41-DCBE8FB856FB}"/>
              </a:ext>
            </a:extLst>
          </p:cNvPr>
          <p:cNvCxnSpPr>
            <a:stCxn id="11" idx="2"/>
            <a:endCxn id="26" idx="0"/>
          </p:cNvCxnSpPr>
          <p:nvPr/>
        </p:nvCxnSpPr>
        <p:spPr>
          <a:xfrm rot="5400000">
            <a:off x="6239066" y="3711149"/>
            <a:ext cx="748554" cy="112291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4D036C25-AF08-C5DB-5A93-7D47F4709615}"/>
              </a:ext>
            </a:extLst>
          </p:cNvPr>
          <p:cNvSpPr txBox="1"/>
          <p:nvPr/>
        </p:nvSpPr>
        <p:spPr>
          <a:xfrm>
            <a:off x="8351825" y="2718552"/>
            <a:ext cx="510172"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ja</a:t>
            </a:r>
          </a:p>
        </p:txBody>
      </p:sp>
      <p:pic>
        <p:nvPicPr>
          <p:cNvPr id="34" name="Afbeelding 33">
            <a:extLst>
              <a:ext uri="{FF2B5EF4-FFF2-40B4-BE49-F238E27FC236}">
                <a16:creationId xmlns:a16="http://schemas.microsoft.com/office/drawing/2014/main" id="{DEA5BFEE-13BF-84C5-1E7A-0191ECFF8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343" y="5949516"/>
            <a:ext cx="652459" cy="652459"/>
          </a:xfrm>
          <a:prstGeom prst="rect">
            <a:avLst/>
          </a:prstGeom>
        </p:spPr>
      </p:pic>
      <p:grpSp>
        <p:nvGrpSpPr>
          <p:cNvPr id="35" name="Groep 34">
            <a:extLst>
              <a:ext uri="{FF2B5EF4-FFF2-40B4-BE49-F238E27FC236}">
                <a16:creationId xmlns:a16="http://schemas.microsoft.com/office/drawing/2014/main" id="{43E09B4A-3CAA-2218-423B-380C00886C8E}"/>
              </a:ext>
            </a:extLst>
          </p:cNvPr>
          <p:cNvGrpSpPr/>
          <p:nvPr/>
        </p:nvGrpSpPr>
        <p:grpSpPr>
          <a:xfrm>
            <a:off x="7719368" y="5839164"/>
            <a:ext cx="1281366" cy="869206"/>
            <a:chOff x="5914411" y="2110719"/>
            <a:chExt cx="2520780" cy="1812325"/>
          </a:xfrm>
          <a:solidFill>
            <a:srgbClr val="CDE5DB"/>
          </a:solidFill>
        </p:grpSpPr>
        <p:sp>
          <p:nvSpPr>
            <p:cNvPr id="36" name="Ruit 35">
              <a:extLst>
                <a:ext uri="{FF2B5EF4-FFF2-40B4-BE49-F238E27FC236}">
                  <a16:creationId xmlns:a16="http://schemas.microsoft.com/office/drawing/2014/main" id="{270D7432-7A41-8F75-BBBD-BF5FE1534055}"/>
                </a:ext>
              </a:extLst>
            </p:cNvPr>
            <p:cNvSpPr/>
            <p:nvPr/>
          </p:nvSpPr>
          <p:spPr>
            <a:xfrm>
              <a:off x="5914411" y="2110719"/>
              <a:ext cx="2520780" cy="1812325"/>
            </a:xfrm>
            <a:prstGeom prst="diamond">
              <a:avLst/>
            </a:prstGeom>
            <a:grp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37" name="Tekstvak 36">
              <a:extLst>
                <a:ext uri="{FF2B5EF4-FFF2-40B4-BE49-F238E27FC236}">
                  <a16:creationId xmlns:a16="http://schemas.microsoft.com/office/drawing/2014/main" id="{889D000A-102B-4FDC-A9B4-73906FAAB907}"/>
                </a:ext>
              </a:extLst>
            </p:cNvPr>
            <p:cNvSpPr txBox="1"/>
            <p:nvPr/>
          </p:nvSpPr>
          <p:spPr>
            <a:xfrm>
              <a:off x="6226479" y="2416677"/>
              <a:ext cx="1896641" cy="1090932"/>
            </a:xfrm>
            <a:prstGeom prst="rect">
              <a:avLst/>
            </a:prstGeom>
            <a:noFill/>
            <a:ln>
              <a:noFill/>
            </a:ln>
          </p:spPr>
          <p:txBody>
            <a:bodyPr wrap="square" rtlCol="0">
              <a:spAutoFit/>
            </a:bodyPr>
            <a:lstStyle/>
            <a:p>
              <a:pPr algn="ctr"/>
              <a:r>
                <a:rPr lang="nl-BE" sz="1400" dirty="0">
                  <a:latin typeface="Arial" panose="020B0604020202020204" pitchFamily="34" charset="0"/>
                  <a:cs typeface="Arial" panose="020B0604020202020204" pitchFamily="34" charset="0"/>
                </a:rPr>
                <a:t>Levens-</a:t>
              </a:r>
            </a:p>
            <a:p>
              <a:pPr algn="ctr"/>
              <a:r>
                <a:rPr lang="nl-BE" sz="1400" dirty="0">
                  <a:latin typeface="Arial" panose="020B0604020202020204" pitchFamily="34" charset="0"/>
                  <a:cs typeface="Arial" panose="020B0604020202020204" pitchFamily="34" charset="0"/>
                </a:rPr>
                <a:t>noodzaak</a:t>
              </a:r>
            </a:p>
          </p:txBody>
        </p:sp>
      </p:grpSp>
      <p:cxnSp>
        <p:nvCxnSpPr>
          <p:cNvPr id="38" name="Gebogen verbindingslijn 10">
            <a:extLst>
              <a:ext uri="{FF2B5EF4-FFF2-40B4-BE49-F238E27FC236}">
                <a16:creationId xmlns:a16="http://schemas.microsoft.com/office/drawing/2014/main" id="{8CEFAC68-9331-FB1D-86AB-BDD5E6093DA9}"/>
              </a:ext>
            </a:extLst>
          </p:cNvPr>
          <p:cNvCxnSpPr>
            <a:stCxn id="26" idx="2"/>
            <a:endCxn id="36" idx="1"/>
          </p:cNvCxnSpPr>
          <p:nvPr/>
        </p:nvCxnSpPr>
        <p:spPr>
          <a:xfrm rot="5400000" flipH="1" flipV="1">
            <a:off x="6650269" y="5675382"/>
            <a:ext cx="470713" cy="1667484"/>
          </a:xfrm>
          <a:prstGeom prst="bentConnector4">
            <a:avLst>
              <a:gd name="adj1" fmla="val -11813"/>
              <a:gd name="adj2" fmla="val 8177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a:extLst>
              <a:ext uri="{FF2B5EF4-FFF2-40B4-BE49-F238E27FC236}">
                <a16:creationId xmlns:a16="http://schemas.microsoft.com/office/drawing/2014/main" id="{18766D0B-0CF7-478B-B843-C5A6873BDCC7}"/>
              </a:ext>
            </a:extLst>
          </p:cNvPr>
          <p:cNvCxnSpPr>
            <a:stCxn id="36" idx="3"/>
            <a:endCxn id="34" idx="1"/>
          </p:cNvCxnSpPr>
          <p:nvPr/>
        </p:nvCxnSpPr>
        <p:spPr>
          <a:xfrm>
            <a:off x="9000734" y="6273767"/>
            <a:ext cx="649609" cy="19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815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D87A18D-7A3E-5432-A96C-5BB1AA192371}"/>
              </a:ext>
            </a:extLst>
          </p:cNvPr>
          <p:cNvSpPr>
            <a:spLocks noGrp="1"/>
          </p:cNvSpPr>
          <p:nvPr>
            <p:ph type="body" sz="quarter" idx="11"/>
          </p:nvPr>
        </p:nvSpPr>
        <p:spPr/>
        <p:txBody>
          <a:bodyPr/>
          <a:lstStyle/>
          <a:p>
            <a:r>
              <a:rPr lang="en-BE" dirty="0" err="1"/>
              <a:t>Structuur</a:t>
            </a:r>
            <a:r>
              <a:rPr lang="en-BE" dirty="0"/>
              <a:t> van de </a:t>
            </a:r>
            <a:r>
              <a:rPr lang="en-BE" dirty="0" err="1"/>
              <a:t>uiteenzetting</a:t>
            </a:r>
            <a:endParaRPr lang="nl-BE" dirty="0"/>
          </a:p>
        </p:txBody>
      </p:sp>
      <p:sp>
        <p:nvSpPr>
          <p:cNvPr id="3" name="Tijdelijke aanduiding voor tekst 2">
            <a:extLst>
              <a:ext uri="{FF2B5EF4-FFF2-40B4-BE49-F238E27FC236}">
                <a16:creationId xmlns:a16="http://schemas.microsoft.com/office/drawing/2014/main" id="{12E1E76A-E8D2-C002-6D01-7DB4B5051585}"/>
              </a:ext>
            </a:extLst>
          </p:cNvPr>
          <p:cNvSpPr>
            <a:spLocks noGrp="1"/>
          </p:cNvSpPr>
          <p:nvPr>
            <p:ph type="body" sz="quarter" idx="13"/>
          </p:nvPr>
        </p:nvSpPr>
        <p:spPr/>
        <p:txBody>
          <a:bodyPr>
            <a:normAutofit/>
          </a:bodyPr>
          <a:lstStyle/>
          <a:p>
            <a:pPr lvl="1"/>
            <a:r>
              <a:rPr lang="nl-BE" altLang="en-US" dirty="0"/>
              <a:t>e</a:t>
            </a:r>
            <a:r>
              <a:rPr lang="en-BE" altLang="en-US" dirty="0" err="1"/>
              <a:t>Gezondheid</a:t>
            </a:r>
            <a:r>
              <a:rPr lang="en-BE" altLang="en-US" dirty="0"/>
              <a:t> en </a:t>
            </a:r>
            <a:r>
              <a:rPr lang="en-BE" altLang="en-US" dirty="0">
                <a:solidFill>
                  <a:srgbClr val="C00000"/>
                </a:solidFill>
              </a:rPr>
              <a:t>e</a:t>
            </a:r>
            <a:r>
              <a:rPr lang="en-BE" altLang="en-US" dirty="0">
                <a:solidFill>
                  <a:srgbClr val="087670"/>
                </a:solidFill>
              </a:rPr>
              <a:t>Health</a:t>
            </a:r>
            <a:r>
              <a:rPr lang="en-BE" altLang="en-US" dirty="0"/>
              <a:t>-platform: wat ?</a:t>
            </a:r>
          </a:p>
          <a:p>
            <a:pPr lvl="1"/>
            <a:r>
              <a:rPr lang="nl-BE" dirty="0"/>
              <a:t>overzicht van het </a:t>
            </a:r>
            <a:r>
              <a:rPr lang="nl-BE" dirty="0" err="1"/>
              <a:t>eGezondheidslandschap</a:t>
            </a:r>
            <a:r>
              <a:rPr lang="en-BE" dirty="0"/>
              <a:t>, </a:t>
            </a:r>
            <a:r>
              <a:rPr lang="nl-BE" dirty="0"/>
              <a:t>stand van zaken en enkele kencijfers</a:t>
            </a:r>
            <a:endParaRPr lang="en-BE" dirty="0"/>
          </a:p>
          <a:p>
            <a:pPr lvl="1"/>
            <a:r>
              <a:rPr lang="nl-BE" dirty="0"/>
              <a:t>statuswebsite en Business </a:t>
            </a:r>
            <a:r>
              <a:rPr lang="nl-BE" dirty="0" err="1"/>
              <a:t>Continuity</a:t>
            </a:r>
            <a:r>
              <a:rPr lang="nl-BE" dirty="0"/>
              <a:t> Procedures (</a:t>
            </a:r>
            <a:r>
              <a:rPr lang="nl-BE" dirty="0" err="1"/>
              <a:t>BCPs</a:t>
            </a:r>
            <a:r>
              <a:rPr lang="nl-BE" dirty="0"/>
              <a:t>)</a:t>
            </a:r>
            <a:endParaRPr lang="en-BE" dirty="0"/>
          </a:p>
          <a:p>
            <a:pPr lvl="1"/>
            <a:r>
              <a:rPr lang="nl-BE" dirty="0"/>
              <a:t>basis</a:t>
            </a:r>
            <a:r>
              <a:rPr lang="en-BE" dirty="0" err="1"/>
              <a:t>architectuur</a:t>
            </a:r>
            <a:r>
              <a:rPr lang="en-BE" dirty="0"/>
              <a:t> en basis</a:t>
            </a:r>
            <a:r>
              <a:rPr lang="nl-BE" dirty="0"/>
              <a:t>diensten van het </a:t>
            </a:r>
            <a:r>
              <a:rPr lang="nl-BE" dirty="0">
                <a:solidFill>
                  <a:schemeClr val="accent3"/>
                </a:solidFill>
              </a:rPr>
              <a:t>e</a:t>
            </a:r>
            <a:r>
              <a:rPr lang="nl-BE" dirty="0">
                <a:solidFill>
                  <a:schemeClr val="tx2"/>
                </a:solidFill>
              </a:rPr>
              <a:t>Health</a:t>
            </a:r>
            <a:r>
              <a:rPr lang="nl-BE" dirty="0"/>
              <a:t>-platform, met </a:t>
            </a:r>
            <a:r>
              <a:rPr lang="nl-BE" dirty="0" err="1"/>
              <a:t>oa</a:t>
            </a:r>
            <a:endParaRPr lang="nl-BE" dirty="0"/>
          </a:p>
          <a:p>
            <a:pPr lvl="2"/>
            <a:r>
              <a:rPr lang="nl-BE" dirty="0"/>
              <a:t>geïnformeerde toestemming tot gegevensdeling, (</a:t>
            </a:r>
            <a:r>
              <a:rPr lang="nl-BE" dirty="0" err="1"/>
              <a:t>gezondheids</a:t>
            </a:r>
            <a:r>
              <a:rPr lang="nl-BE" dirty="0"/>
              <a:t>)zorgrelatie en toegangsmatrix</a:t>
            </a:r>
          </a:p>
          <a:p>
            <a:pPr lvl="2"/>
            <a:r>
              <a:rPr lang="nl-BE" dirty="0"/>
              <a:t>hub-</a:t>
            </a:r>
            <a:r>
              <a:rPr lang="nl-BE" dirty="0" err="1"/>
              <a:t>metahubsysteem</a:t>
            </a:r>
            <a:endParaRPr lang="en-BE" dirty="0"/>
          </a:p>
          <a:p>
            <a:pPr lvl="1"/>
            <a:r>
              <a:rPr lang="nl-BE" dirty="0"/>
              <a:t>gevalideerde authentieke bronnen (GAB)</a:t>
            </a:r>
            <a:endParaRPr lang="en-BE" dirty="0"/>
          </a:p>
          <a:p>
            <a:pPr lvl="1"/>
            <a:r>
              <a:rPr lang="nl-BE" dirty="0"/>
              <a:t>informatie over het </a:t>
            </a:r>
            <a:r>
              <a:rPr lang="nl-BE" dirty="0">
                <a:solidFill>
                  <a:schemeClr val="accent3"/>
                </a:solidFill>
              </a:rPr>
              <a:t>e</a:t>
            </a:r>
            <a:r>
              <a:rPr lang="nl-BE" dirty="0">
                <a:solidFill>
                  <a:schemeClr val="tx2"/>
                </a:solidFill>
              </a:rPr>
              <a:t>Health</a:t>
            </a:r>
            <a:r>
              <a:rPr lang="nl-BE" dirty="0"/>
              <a:t>-platform op het </a:t>
            </a:r>
            <a:r>
              <a:rPr lang="nl-BE" dirty="0" err="1"/>
              <a:t>eGezondheidsportaal</a:t>
            </a:r>
            <a:endParaRPr lang="en-BE" dirty="0"/>
          </a:p>
          <a:p>
            <a:pPr lvl="1"/>
            <a:r>
              <a:rPr lang="nl-BE" dirty="0" err="1"/>
              <a:t>governance</a:t>
            </a:r>
            <a:r>
              <a:rPr lang="nl-BE" dirty="0"/>
              <a:t> organen</a:t>
            </a:r>
            <a:endParaRPr lang="en-BE" dirty="0"/>
          </a:p>
          <a:p>
            <a:pPr lvl="1"/>
            <a:r>
              <a:rPr lang="en-BE" dirty="0" err="1"/>
              <a:t>enkele</a:t>
            </a:r>
            <a:r>
              <a:rPr lang="en-BE" dirty="0"/>
              <a:t> </a:t>
            </a:r>
            <a:r>
              <a:rPr lang="en-BE" dirty="0" err="1"/>
              <a:t>toekomstige</a:t>
            </a:r>
            <a:r>
              <a:rPr lang="en-BE" dirty="0"/>
              <a:t> </a:t>
            </a:r>
            <a:r>
              <a:rPr lang="en-BE" dirty="0" err="1"/>
              <a:t>evoluties</a:t>
            </a:r>
            <a:endParaRPr lang="en-BE" dirty="0"/>
          </a:p>
          <a:p>
            <a:pPr lvl="2"/>
            <a:r>
              <a:rPr lang="en-BE" dirty="0"/>
              <a:t>B-IHR</a:t>
            </a:r>
          </a:p>
          <a:p>
            <a:pPr lvl="2"/>
            <a:r>
              <a:rPr lang="en-BE" dirty="0"/>
              <a:t>European Health Data Space (EHDS) Regulation</a:t>
            </a:r>
          </a:p>
          <a:p>
            <a:pPr lvl="2"/>
            <a:r>
              <a:rPr lang="en-BE" dirty="0" err="1"/>
              <a:t>artificiële</a:t>
            </a:r>
            <a:r>
              <a:rPr lang="en-BE" dirty="0"/>
              <a:t> </a:t>
            </a:r>
            <a:r>
              <a:rPr lang="en-BE" dirty="0" err="1"/>
              <a:t>intelligentie</a:t>
            </a:r>
            <a:endParaRPr lang="en-BE" dirty="0"/>
          </a:p>
          <a:p>
            <a:pPr lvl="2"/>
            <a:endParaRPr lang="nl-BE" dirty="0"/>
          </a:p>
          <a:p>
            <a:endParaRPr lang="nl-BE" dirty="0"/>
          </a:p>
        </p:txBody>
      </p:sp>
    </p:spTree>
    <p:extLst>
      <p:ext uri="{BB962C8B-B14F-4D97-AF65-F5344CB8AC3E}">
        <p14:creationId xmlns:p14="http://schemas.microsoft.com/office/powerpoint/2010/main" val="4112870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EFF8729-9AE1-89C0-2110-2B69FB36E911}"/>
              </a:ext>
            </a:extLst>
          </p:cNvPr>
          <p:cNvSpPr>
            <a:spLocks noGrp="1"/>
          </p:cNvSpPr>
          <p:nvPr>
            <p:ph type="body" sz="quarter" idx="11"/>
          </p:nvPr>
        </p:nvSpPr>
        <p:spPr/>
        <p:txBody>
          <a:bodyPr/>
          <a:lstStyle/>
          <a:p>
            <a:r>
              <a:rPr lang="en-BE" dirty="0" err="1"/>
              <a:t>Actuele</a:t>
            </a:r>
            <a:r>
              <a:rPr lang="en-BE" dirty="0"/>
              <a:t> </a:t>
            </a:r>
            <a:r>
              <a:rPr lang="en-BE" dirty="0" err="1"/>
              <a:t>toegangsmatrix</a:t>
            </a:r>
            <a:endParaRPr lang="nl-BE" dirty="0"/>
          </a:p>
        </p:txBody>
      </p:sp>
      <p:pic>
        <p:nvPicPr>
          <p:cNvPr id="4" name="Image 5">
            <a:extLst>
              <a:ext uri="{FF2B5EF4-FFF2-40B4-BE49-F238E27FC236}">
                <a16:creationId xmlns:a16="http://schemas.microsoft.com/office/drawing/2014/main" id="{54584760-0F75-1A2C-7C3F-7DCACF7E371E}"/>
              </a:ext>
            </a:extLst>
          </p:cNvPr>
          <p:cNvPicPr/>
          <p:nvPr/>
        </p:nvPicPr>
        <p:blipFill>
          <a:blip r:embed="rId2"/>
          <a:stretch>
            <a:fillRect/>
          </a:stretch>
        </p:blipFill>
        <p:spPr>
          <a:xfrm>
            <a:off x="0" y="1034263"/>
            <a:ext cx="12192000" cy="5102078"/>
          </a:xfrm>
          <a:prstGeom prst="rect">
            <a:avLst/>
          </a:prstGeom>
        </p:spPr>
      </p:pic>
    </p:spTree>
    <p:extLst>
      <p:ext uri="{BB962C8B-B14F-4D97-AF65-F5344CB8AC3E}">
        <p14:creationId xmlns:p14="http://schemas.microsoft.com/office/powerpoint/2010/main" val="2114477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2C7E87-CDCC-8283-29BC-23F92BAAB8B8}"/>
              </a:ext>
            </a:extLst>
          </p:cNvPr>
          <p:cNvSpPr>
            <a:spLocks noGrp="1"/>
          </p:cNvSpPr>
          <p:nvPr>
            <p:ph type="body" sz="quarter" idx="11"/>
          </p:nvPr>
        </p:nvSpPr>
        <p:spPr/>
        <p:txBody>
          <a:bodyPr/>
          <a:lstStyle/>
          <a:p>
            <a:r>
              <a:rPr lang="en-BE" dirty="0" err="1"/>
              <a:t>Nieuwe</a:t>
            </a:r>
            <a:r>
              <a:rPr lang="en-BE" dirty="0"/>
              <a:t> </a:t>
            </a:r>
            <a:r>
              <a:rPr lang="en-BE" dirty="0" err="1"/>
              <a:t>toegangsmatrix</a:t>
            </a:r>
            <a:r>
              <a:rPr lang="en-BE" dirty="0"/>
              <a:t> (</a:t>
            </a:r>
            <a:r>
              <a:rPr lang="en-BE" dirty="0" err="1"/>
              <a:t>nog</a:t>
            </a:r>
            <a:r>
              <a:rPr lang="en-BE" dirty="0"/>
              <a:t> </a:t>
            </a:r>
            <a:r>
              <a:rPr lang="en-BE" dirty="0" err="1"/>
              <a:t>niet</a:t>
            </a:r>
            <a:r>
              <a:rPr lang="en-BE" dirty="0"/>
              <a:t> </a:t>
            </a:r>
            <a:r>
              <a:rPr lang="en-BE" dirty="0" err="1"/>
              <a:t>ingevoerd</a:t>
            </a:r>
            <a:r>
              <a:rPr lang="en-BE" dirty="0"/>
              <a:t>)</a:t>
            </a:r>
            <a:endParaRPr lang="nl-BE" dirty="0"/>
          </a:p>
        </p:txBody>
      </p:sp>
      <p:pic>
        <p:nvPicPr>
          <p:cNvPr id="4" name="Image 6">
            <a:extLst>
              <a:ext uri="{FF2B5EF4-FFF2-40B4-BE49-F238E27FC236}">
                <a16:creationId xmlns:a16="http://schemas.microsoft.com/office/drawing/2014/main" id="{DF4320B5-E5A1-6C26-781E-DCACBA3DF936}"/>
              </a:ext>
            </a:extLst>
          </p:cNvPr>
          <p:cNvPicPr/>
          <p:nvPr/>
        </p:nvPicPr>
        <p:blipFill>
          <a:blip r:embed="rId2"/>
          <a:stretch>
            <a:fillRect/>
          </a:stretch>
        </p:blipFill>
        <p:spPr>
          <a:xfrm>
            <a:off x="767046" y="896994"/>
            <a:ext cx="10692771" cy="5255328"/>
          </a:xfrm>
          <a:prstGeom prst="rect">
            <a:avLst/>
          </a:prstGeom>
        </p:spPr>
      </p:pic>
    </p:spTree>
    <p:extLst>
      <p:ext uri="{BB962C8B-B14F-4D97-AF65-F5344CB8AC3E}">
        <p14:creationId xmlns:p14="http://schemas.microsoft.com/office/powerpoint/2010/main" val="1002839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02D3CDC-DEC3-BCCB-D850-C593DF1D269F}"/>
              </a:ext>
            </a:extLst>
          </p:cNvPr>
          <p:cNvSpPr>
            <a:spLocks noGrp="1"/>
          </p:cNvSpPr>
          <p:nvPr>
            <p:ph type="body" sz="quarter" idx="11"/>
          </p:nvPr>
        </p:nvSpPr>
        <p:spPr/>
        <p:txBody>
          <a:bodyPr/>
          <a:lstStyle/>
          <a:p>
            <a:r>
              <a:rPr lang="en-BE" dirty="0" err="1"/>
              <a:t>Cirkels</a:t>
            </a:r>
            <a:r>
              <a:rPr lang="en-BE" dirty="0"/>
              <a:t> van </a:t>
            </a:r>
            <a:r>
              <a:rPr lang="en-BE" dirty="0" err="1"/>
              <a:t>vertrouwen</a:t>
            </a:r>
            <a:endParaRPr lang="nl-BE" dirty="0"/>
          </a:p>
        </p:txBody>
      </p:sp>
      <p:sp>
        <p:nvSpPr>
          <p:cNvPr id="3" name="Tijdelijke aanduiding voor tekst 2">
            <a:extLst>
              <a:ext uri="{FF2B5EF4-FFF2-40B4-BE49-F238E27FC236}">
                <a16:creationId xmlns:a16="http://schemas.microsoft.com/office/drawing/2014/main" id="{95C39324-531A-61AD-1C91-0E87E0EBD88F}"/>
              </a:ext>
            </a:extLst>
          </p:cNvPr>
          <p:cNvSpPr>
            <a:spLocks noGrp="1"/>
          </p:cNvSpPr>
          <p:nvPr>
            <p:ph type="body" sz="quarter" idx="13"/>
          </p:nvPr>
        </p:nvSpPr>
        <p:spPr/>
        <p:txBody>
          <a:bodyPr/>
          <a:lstStyle/>
          <a:p>
            <a:pPr lvl="1"/>
            <a:r>
              <a:rPr lang="nl-BE" dirty="0"/>
              <a:t>groep gebruikers van een organisatie</a:t>
            </a:r>
            <a:endParaRPr lang="en-BE" dirty="0"/>
          </a:p>
          <a:p>
            <a:pPr lvl="2"/>
            <a:r>
              <a:rPr lang="nl-BE" dirty="0"/>
              <a:t>waarvoor die organisatie zelf op een aantal vlakken informatieveiligheidsmaatregelen organiseert en de correcte naleving ervan bewaakt</a:t>
            </a:r>
            <a:endParaRPr lang="en-BE" dirty="0"/>
          </a:p>
          <a:p>
            <a:pPr lvl="2"/>
            <a:r>
              <a:rPr lang="nl-BE" dirty="0"/>
              <a:t>zodat andere organisaties er redelijkerwijze kunnen op betrouwen dat deze informatieveiligheidsmaatregelen worden nageleefd</a:t>
            </a:r>
            <a:endParaRPr lang="en-BE" dirty="0"/>
          </a:p>
          <a:p>
            <a:pPr lvl="2"/>
            <a:r>
              <a:rPr lang="nl-BE" dirty="0"/>
              <a:t>en deze maatregelen dus zelf niet meer moeten organiseren of bewaken</a:t>
            </a:r>
            <a:endParaRPr lang="en-BE" dirty="0"/>
          </a:p>
          <a:p>
            <a:pPr lvl="1"/>
            <a:endParaRPr lang="en-BE" dirty="0"/>
          </a:p>
          <a:p>
            <a:pPr lvl="1"/>
            <a:r>
              <a:rPr lang="nl-BE" dirty="0"/>
              <a:t>reglement tot vaststelling van de criteria voor de toepassing van een cirkel van vertrouwen door een organisatie in het kader van de uitwisseling van gezondheidsgegevens</a:t>
            </a:r>
          </a:p>
          <a:p>
            <a:pPr lvl="2"/>
            <a:r>
              <a:rPr lang="nl-BE" dirty="0"/>
              <a:t>zie </a:t>
            </a:r>
            <a:r>
              <a:rPr lang="nl-BE" dirty="0">
                <a:hlinkClick r:id="rId2"/>
              </a:rPr>
              <a:t>https://www.ehealth.fgov.be/ehealthplatform/nl/reglementen</a:t>
            </a:r>
            <a:endParaRPr lang="nl-BE" dirty="0"/>
          </a:p>
        </p:txBody>
      </p:sp>
      <p:pic>
        <p:nvPicPr>
          <p:cNvPr id="6" name="Picture 5">
            <a:extLst>
              <a:ext uri="{FF2B5EF4-FFF2-40B4-BE49-F238E27FC236}">
                <a16:creationId xmlns:a16="http://schemas.microsoft.com/office/drawing/2014/main" id="{8264493B-62EB-8522-B24A-A891EF8D8323}"/>
              </a:ext>
            </a:extLst>
          </p:cNvPr>
          <p:cNvPicPr>
            <a:picLocks noChangeAspect="1"/>
          </p:cNvPicPr>
          <p:nvPr/>
        </p:nvPicPr>
        <p:blipFill>
          <a:blip r:embed="rId3"/>
          <a:stretch>
            <a:fillRect/>
          </a:stretch>
        </p:blipFill>
        <p:spPr>
          <a:xfrm>
            <a:off x="433275" y="275207"/>
            <a:ext cx="466725" cy="409575"/>
          </a:xfrm>
          <a:prstGeom prst="rect">
            <a:avLst/>
          </a:prstGeom>
        </p:spPr>
      </p:pic>
    </p:spTree>
    <p:extLst>
      <p:ext uri="{BB962C8B-B14F-4D97-AF65-F5344CB8AC3E}">
        <p14:creationId xmlns:p14="http://schemas.microsoft.com/office/powerpoint/2010/main" val="2817292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7EDAB59-AE3F-B9B3-3796-598BE01C8873}"/>
              </a:ext>
            </a:extLst>
          </p:cNvPr>
          <p:cNvSpPr>
            <a:spLocks noGrp="1"/>
          </p:cNvSpPr>
          <p:nvPr>
            <p:ph type="body" sz="quarter" idx="11"/>
          </p:nvPr>
        </p:nvSpPr>
        <p:spPr/>
        <p:txBody>
          <a:bodyPr/>
          <a:lstStyle/>
          <a:p>
            <a:r>
              <a:rPr lang="en-BE" dirty="0"/>
              <a:t>Criteria </a:t>
            </a:r>
            <a:r>
              <a:rPr lang="en-BE" dirty="0" err="1"/>
              <a:t>cirkels</a:t>
            </a:r>
            <a:r>
              <a:rPr lang="en-BE" dirty="0"/>
              <a:t> van </a:t>
            </a:r>
            <a:r>
              <a:rPr lang="en-BE" dirty="0" err="1"/>
              <a:t>vertrouwen</a:t>
            </a:r>
            <a:endParaRPr lang="nl-BE" dirty="0"/>
          </a:p>
        </p:txBody>
      </p:sp>
      <p:sp>
        <p:nvSpPr>
          <p:cNvPr id="3" name="Tijdelijke aanduiding voor tekst 2">
            <a:extLst>
              <a:ext uri="{FF2B5EF4-FFF2-40B4-BE49-F238E27FC236}">
                <a16:creationId xmlns:a16="http://schemas.microsoft.com/office/drawing/2014/main" id="{079892CA-1CD8-B505-FB1B-2DFA1DD1F501}"/>
              </a:ext>
            </a:extLst>
          </p:cNvPr>
          <p:cNvSpPr>
            <a:spLocks noGrp="1"/>
          </p:cNvSpPr>
          <p:nvPr>
            <p:ph type="body" sz="quarter" idx="13"/>
          </p:nvPr>
        </p:nvSpPr>
        <p:spPr/>
        <p:txBody>
          <a:bodyPr>
            <a:normAutofit fontScale="92500" lnSpcReduction="20000"/>
          </a:bodyPr>
          <a:lstStyle/>
          <a:p>
            <a:pPr lvl="1"/>
            <a:r>
              <a:rPr lang="nl-BE" dirty="0"/>
              <a:t>rechtmatigheids- en doelbindingsbeginsel</a:t>
            </a:r>
            <a:endParaRPr lang="en-BE" dirty="0"/>
          </a:p>
          <a:p>
            <a:pPr lvl="2"/>
            <a:r>
              <a:rPr lang="nl-BE" dirty="0"/>
              <a:t>register van de verwerkingsactiviteiten</a:t>
            </a:r>
            <a:endParaRPr lang="en-BE" dirty="0"/>
          </a:p>
          <a:p>
            <a:pPr lvl="2"/>
            <a:r>
              <a:rPr lang="nl-BE" dirty="0"/>
              <a:t>precisering van de rechtsgronden voor de verwerking van gezondheidsgegevens</a:t>
            </a:r>
            <a:endParaRPr lang="en-BE" dirty="0"/>
          </a:p>
          <a:p>
            <a:pPr lvl="1"/>
            <a:r>
              <a:rPr lang="nl-BE" dirty="0"/>
              <a:t>evenredigheidsbeginsel</a:t>
            </a:r>
            <a:endParaRPr lang="en-BE" dirty="0"/>
          </a:p>
          <a:p>
            <a:pPr lvl="2"/>
            <a:r>
              <a:rPr lang="nl-BE" dirty="0"/>
              <a:t>voldoende fijnmazige modulering van toegangsrechten (wat, over wie, gedurende welke periode)</a:t>
            </a:r>
            <a:endParaRPr lang="en-BE" dirty="0"/>
          </a:p>
          <a:p>
            <a:pPr lvl="1"/>
            <a:r>
              <a:rPr lang="nl-BE" dirty="0"/>
              <a:t>gebruikers- en toegangsbeheer</a:t>
            </a:r>
            <a:endParaRPr lang="en-BE" dirty="0"/>
          </a:p>
          <a:p>
            <a:pPr lvl="2"/>
            <a:r>
              <a:rPr lang="nl-BE" dirty="0"/>
              <a:t>authenticatie van de identiteit van zorgverstrekker</a:t>
            </a:r>
            <a:endParaRPr lang="en-BE" dirty="0"/>
          </a:p>
          <a:p>
            <a:pPr lvl="2"/>
            <a:r>
              <a:rPr lang="nl-BE" dirty="0"/>
              <a:t>verificatie van de relevante kenmerken en relaties van de zorgverstrekker</a:t>
            </a:r>
            <a:endParaRPr lang="en-BE" dirty="0"/>
          </a:p>
          <a:p>
            <a:pPr lvl="1"/>
            <a:r>
              <a:rPr lang="nl-BE" dirty="0"/>
              <a:t>naleving beraadslagingen Informatieveiligheidscomité</a:t>
            </a:r>
            <a:endParaRPr lang="en-BE" dirty="0"/>
          </a:p>
          <a:p>
            <a:pPr lvl="1"/>
            <a:r>
              <a:rPr lang="nl-BE" dirty="0"/>
              <a:t>informatie, vorming en sensibilisering</a:t>
            </a:r>
            <a:endParaRPr lang="en-BE" dirty="0"/>
          </a:p>
          <a:p>
            <a:pPr lvl="1"/>
            <a:r>
              <a:rPr lang="nl-BE" dirty="0"/>
              <a:t>interne </a:t>
            </a:r>
            <a:r>
              <a:rPr lang="nl-BE" dirty="0" err="1"/>
              <a:t>logging</a:t>
            </a:r>
            <a:r>
              <a:rPr lang="en-BE" dirty="0"/>
              <a:t> en </a:t>
            </a:r>
            <a:r>
              <a:rPr lang="nl-BE" dirty="0"/>
              <a:t>audit </a:t>
            </a:r>
            <a:r>
              <a:rPr lang="nl-BE" dirty="0" err="1"/>
              <a:t>trail</a:t>
            </a:r>
            <a:endParaRPr lang="en-BE" dirty="0"/>
          </a:p>
          <a:p>
            <a:pPr lvl="1"/>
            <a:r>
              <a:rPr lang="nl-BE" dirty="0"/>
              <a:t>interne controle en sancties</a:t>
            </a:r>
            <a:endParaRPr lang="en-BE" dirty="0"/>
          </a:p>
          <a:p>
            <a:pPr lvl="1"/>
            <a:r>
              <a:rPr lang="nl-BE" dirty="0"/>
              <a:t>handhaving</a:t>
            </a:r>
          </a:p>
          <a:p>
            <a:pPr lvl="2"/>
            <a:r>
              <a:rPr lang="nl-BE" dirty="0"/>
              <a:t>opname in de authentieke bron </a:t>
            </a:r>
            <a:r>
              <a:rPr lang="nl-BE" dirty="0" err="1"/>
              <a:t>CoBRHA</a:t>
            </a:r>
            <a:r>
              <a:rPr lang="nl-BE" dirty="0"/>
              <a:t> als organisatie die een cirkel van vertrouwen organiseert</a:t>
            </a:r>
          </a:p>
          <a:p>
            <a:pPr lvl="2"/>
            <a:r>
              <a:rPr lang="nl-BE" dirty="0"/>
              <a:t>openbare documentatie</a:t>
            </a:r>
          </a:p>
          <a:p>
            <a:pPr lvl="2"/>
            <a:r>
              <a:rPr lang="nl-BE" dirty="0"/>
              <a:t>externe controle</a:t>
            </a:r>
          </a:p>
        </p:txBody>
      </p:sp>
      <p:pic>
        <p:nvPicPr>
          <p:cNvPr id="4" name="Picture 5">
            <a:extLst>
              <a:ext uri="{FF2B5EF4-FFF2-40B4-BE49-F238E27FC236}">
                <a16:creationId xmlns:a16="http://schemas.microsoft.com/office/drawing/2014/main" id="{F6B2EB3F-DCFF-2717-2E25-1F9B62E27790}"/>
              </a:ext>
            </a:extLst>
          </p:cNvPr>
          <p:cNvPicPr>
            <a:picLocks noChangeAspect="1"/>
          </p:cNvPicPr>
          <p:nvPr/>
        </p:nvPicPr>
        <p:blipFill>
          <a:blip r:embed="rId2"/>
          <a:stretch>
            <a:fillRect/>
          </a:stretch>
        </p:blipFill>
        <p:spPr>
          <a:xfrm>
            <a:off x="433275" y="275207"/>
            <a:ext cx="466725" cy="409575"/>
          </a:xfrm>
          <a:prstGeom prst="rect">
            <a:avLst/>
          </a:prstGeom>
        </p:spPr>
      </p:pic>
    </p:spTree>
    <p:extLst>
      <p:ext uri="{BB962C8B-B14F-4D97-AF65-F5344CB8AC3E}">
        <p14:creationId xmlns:p14="http://schemas.microsoft.com/office/powerpoint/2010/main" val="1601408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E8068F7-5A87-31C1-B111-F0DB33E73637}"/>
              </a:ext>
            </a:extLst>
          </p:cNvPr>
          <p:cNvSpPr>
            <a:spLocks noGrp="1"/>
          </p:cNvSpPr>
          <p:nvPr>
            <p:ph type="body" sz="quarter" idx="11"/>
          </p:nvPr>
        </p:nvSpPr>
        <p:spPr/>
        <p:txBody>
          <a:bodyPr/>
          <a:lstStyle/>
          <a:p>
            <a:r>
              <a:rPr lang="en-BE" dirty="0"/>
              <a:t>Timestamping</a:t>
            </a:r>
            <a:endParaRPr lang="nl-BE" dirty="0"/>
          </a:p>
        </p:txBody>
      </p:sp>
      <p:sp>
        <p:nvSpPr>
          <p:cNvPr id="3" name="Tijdelijke aanduiding voor tekst 2">
            <a:extLst>
              <a:ext uri="{FF2B5EF4-FFF2-40B4-BE49-F238E27FC236}">
                <a16:creationId xmlns:a16="http://schemas.microsoft.com/office/drawing/2014/main" id="{85A72238-ECB8-8DC7-FF3E-30FE727E56B2}"/>
              </a:ext>
            </a:extLst>
          </p:cNvPr>
          <p:cNvSpPr>
            <a:spLocks noGrp="1"/>
          </p:cNvSpPr>
          <p:nvPr>
            <p:ph type="body" sz="quarter" idx="13"/>
          </p:nvPr>
        </p:nvSpPr>
        <p:spPr/>
        <p:txBody>
          <a:bodyPr/>
          <a:lstStyle/>
          <a:p>
            <a:pPr lvl="1"/>
            <a:endParaRPr lang="en-BE" dirty="0"/>
          </a:p>
          <a:p>
            <a:pPr lvl="1"/>
            <a:r>
              <a:rPr lang="nl-BE" dirty="0"/>
              <a:t>systeem dat toelaat een bewijs te bewaren van het bestaan van een document en de inhoud ervan op een bepaalde datum</a:t>
            </a:r>
            <a:endParaRPr lang="en-BE" dirty="0"/>
          </a:p>
          <a:p>
            <a:pPr lvl="1"/>
            <a:endParaRPr lang="en-BE" dirty="0"/>
          </a:p>
          <a:p>
            <a:pPr lvl="1"/>
            <a:r>
              <a:rPr lang="nl-BE" dirty="0"/>
              <a:t>niemand, zelfs niet de eigenaar van het document, kan het document of de tijdsaanduiding nadien nog ongemerkt wijzigen</a:t>
            </a:r>
            <a:endParaRPr lang="en-BE" dirty="0"/>
          </a:p>
          <a:p>
            <a:pPr lvl="1"/>
            <a:endParaRPr lang="en-BE" dirty="0"/>
          </a:p>
          <a:p>
            <a:pPr lvl="1"/>
            <a:r>
              <a:rPr lang="nl-BE" dirty="0"/>
              <a:t>meer info </a:t>
            </a:r>
            <a:r>
              <a:rPr lang="en-BE" dirty="0"/>
              <a:t>op </a:t>
            </a:r>
            <a:r>
              <a:rPr lang="nl-BE" dirty="0">
                <a:hlinkClick r:id="rId2"/>
              </a:rPr>
              <a:t>https://www.ehealth.fgov.be/ehealthplatform/nl/elektronische-datering-timestamping</a:t>
            </a:r>
            <a:endParaRPr lang="nl-BE" dirty="0"/>
          </a:p>
          <a:p>
            <a:endParaRPr lang="nl-BE" dirty="0"/>
          </a:p>
        </p:txBody>
      </p:sp>
      <p:pic>
        <p:nvPicPr>
          <p:cNvPr id="4" name="Picture 5">
            <a:extLst>
              <a:ext uri="{FF2B5EF4-FFF2-40B4-BE49-F238E27FC236}">
                <a16:creationId xmlns:a16="http://schemas.microsoft.com/office/drawing/2014/main" id="{8DE980A6-29C5-66E9-A0E8-6A7F012698EA}"/>
              </a:ext>
            </a:extLst>
          </p:cNvPr>
          <p:cNvPicPr>
            <a:picLocks noChangeAspect="1"/>
          </p:cNvPicPr>
          <p:nvPr/>
        </p:nvPicPr>
        <p:blipFill>
          <a:blip r:embed="rId3"/>
          <a:stretch>
            <a:fillRect/>
          </a:stretch>
        </p:blipFill>
        <p:spPr>
          <a:xfrm>
            <a:off x="471375" y="295763"/>
            <a:ext cx="428625" cy="400050"/>
          </a:xfrm>
          <a:prstGeom prst="rect">
            <a:avLst/>
          </a:prstGeom>
        </p:spPr>
      </p:pic>
    </p:spTree>
    <p:extLst>
      <p:ext uri="{BB962C8B-B14F-4D97-AF65-F5344CB8AC3E}">
        <p14:creationId xmlns:p14="http://schemas.microsoft.com/office/powerpoint/2010/main" val="3560780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4B6E123-747C-04EA-E7F5-24C3D435A2DD}"/>
              </a:ext>
            </a:extLst>
          </p:cNvPr>
          <p:cNvSpPr>
            <a:spLocks noGrp="1"/>
          </p:cNvSpPr>
          <p:nvPr>
            <p:ph type="body" sz="quarter" idx="11"/>
          </p:nvPr>
        </p:nvSpPr>
        <p:spPr/>
        <p:txBody>
          <a:bodyPr/>
          <a:lstStyle/>
          <a:p>
            <a:r>
              <a:rPr lang="en-BE" dirty="0"/>
              <a:t>Timestamping</a:t>
            </a:r>
            <a:endParaRPr lang="nl-BE" dirty="0"/>
          </a:p>
        </p:txBody>
      </p:sp>
      <p:sp>
        <p:nvSpPr>
          <p:cNvPr id="4" name="Rectangle 4">
            <a:extLst>
              <a:ext uri="{FF2B5EF4-FFF2-40B4-BE49-F238E27FC236}">
                <a16:creationId xmlns:a16="http://schemas.microsoft.com/office/drawing/2014/main" id="{C7B9CFE2-D0EB-BAA9-6597-1F9EEBFBAE85}"/>
              </a:ext>
            </a:extLst>
          </p:cNvPr>
          <p:cNvSpPr>
            <a:spLocks noChangeArrowheads="1"/>
          </p:cNvSpPr>
          <p:nvPr/>
        </p:nvSpPr>
        <p:spPr bwMode="auto">
          <a:xfrm>
            <a:off x="2135560" y="1299616"/>
            <a:ext cx="3589338" cy="4505325"/>
          </a:xfrm>
          <a:prstGeom prst="rect">
            <a:avLst/>
          </a:prstGeom>
          <a:solidFill>
            <a:srgbClr val="9EB6AC"/>
          </a:solidFill>
          <a:ln w="12700" algn="ctr">
            <a:solidFill>
              <a:schemeClr val="tx1"/>
            </a:solidFill>
            <a:miter lim="800000"/>
            <a:headEnd/>
            <a:tailEnd/>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FR" alt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6">
            <a:extLst>
              <a:ext uri="{FF2B5EF4-FFF2-40B4-BE49-F238E27FC236}">
                <a16:creationId xmlns:a16="http://schemas.microsoft.com/office/drawing/2014/main" id="{674BEC8E-185C-D644-ACD3-EAA859318E88}"/>
              </a:ext>
            </a:extLst>
          </p:cNvPr>
          <p:cNvSpPr>
            <a:spLocks noChangeArrowheads="1"/>
          </p:cNvSpPr>
          <p:nvPr/>
        </p:nvSpPr>
        <p:spPr bwMode="auto">
          <a:xfrm>
            <a:off x="2348286" y="2206971"/>
            <a:ext cx="1624013" cy="307777"/>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Prescription A</a:t>
            </a:r>
          </a:p>
        </p:txBody>
      </p:sp>
      <p:sp>
        <p:nvSpPr>
          <p:cNvPr id="6" name="Oval 8">
            <a:extLst>
              <a:ext uri="{FF2B5EF4-FFF2-40B4-BE49-F238E27FC236}">
                <a16:creationId xmlns:a16="http://schemas.microsoft.com/office/drawing/2014/main" id="{8ABC824B-A711-E855-48E7-446D83FFB2D3}"/>
              </a:ext>
            </a:extLst>
          </p:cNvPr>
          <p:cNvSpPr>
            <a:spLocks noChangeArrowheads="1"/>
          </p:cNvSpPr>
          <p:nvPr/>
        </p:nvSpPr>
        <p:spPr bwMode="auto">
          <a:xfrm>
            <a:off x="2130799" y="1966079"/>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1</a:t>
            </a:r>
          </a:p>
        </p:txBody>
      </p:sp>
      <p:sp>
        <p:nvSpPr>
          <p:cNvPr id="7" name="Rectangle 10">
            <a:extLst>
              <a:ext uri="{FF2B5EF4-FFF2-40B4-BE49-F238E27FC236}">
                <a16:creationId xmlns:a16="http://schemas.microsoft.com/office/drawing/2014/main" id="{4542046F-59CE-F4C3-825C-DBC667FB7E60}"/>
              </a:ext>
            </a:extLst>
          </p:cNvPr>
          <p:cNvSpPr>
            <a:spLocks noChangeArrowheads="1"/>
          </p:cNvSpPr>
          <p:nvPr/>
        </p:nvSpPr>
        <p:spPr bwMode="auto">
          <a:xfrm>
            <a:off x="2386385" y="3337270"/>
            <a:ext cx="1309688" cy="307777"/>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sz="14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Hashcode</a:t>
            </a:r>
            <a:r>
              <a:rPr lang="fr-BE"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A</a:t>
            </a:r>
          </a:p>
        </p:txBody>
      </p:sp>
      <p:sp>
        <p:nvSpPr>
          <p:cNvPr id="8" name="Rectangle 12">
            <a:extLst>
              <a:ext uri="{FF2B5EF4-FFF2-40B4-BE49-F238E27FC236}">
                <a16:creationId xmlns:a16="http://schemas.microsoft.com/office/drawing/2014/main" id="{466A4200-FB6D-6D46-3C2C-F28CC42E64DA}"/>
              </a:ext>
            </a:extLst>
          </p:cNvPr>
          <p:cNvSpPr>
            <a:spLocks noChangeArrowheads="1"/>
          </p:cNvSpPr>
          <p:nvPr/>
        </p:nvSpPr>
        <p:spPr bwMode="auto">
          <a:xfrm>
            <a:off x="6445624" y="1364704"/>
            <a:ext cx="3589337" cy="4448175"/>
          </a:xfrm>
          <a:prstGeom prst="rect">
            <a:avLst/>
          </a:prstGeom>
          <a:solidFill>
            <a:srgbClr val="3E6E5A">
              <a:alpha val="50195"/>
            </a:srgbClr>
          </a:solidFill>
          <a:ln w="12700" algn="ctr">
            <a:solidFill>
              <a:schemeClr val="tx1"/>
            </a:solidFill>
            <a:miter lim="800000"/>
            <a:headEnd/>
            <a:tailEnd/>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FR" altLang="en-US" b="1"/>
          </a:p>
        </p:txBody>
      </p:sp>
      <p:sp>
        <p:nvSpPr>
          <p:cNvPr id="9" name="Oval 13">
            <a:extLst>
              <a:ext uri="{FF2B5EF4-FFF2-40B4-BE49-F238E27FC236}">
                <a16:creationId xmlns:a16="http://schemas.microsoft.com/office/drawing/2014/main" id="{A7E537B1-1A92-F762-246B-526CA8C154EC}"/>
              </a:ext>
            </a:extLst>
          </p:cNvPr>
          <p:cNvSpPr>
            <a:spLocks noChangeArrowheads="1"/>
          </p:cNvSpPr>
          <p:nvPr/>
        </p:nvSpPr>
        <p:spPr bwMode="auto">
          <a:xfrm>
            <a:off x="2203824" y="3023354"/>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2</a:t>
            </a:r>
          </a:p>
        </p:txBody>
      </p:sp>
      <p:sp>
        <p:nvSpPr>
          <p:cNvPr id="10" name="Rectangle 17">
            <a:extLst>
              <a:ext uri="{FF2B5EF4-FFF2-40B4-BE49-F238E27FC236}">
                <a16:creationId xmlns:a16="http://schemas.microsoft.com/office/drawing/2014/main" id="{477F5C68-19EE-E6A9-C4FD-34125522F4DD}"/>
              </a:ext>
            </a:extLst>
          </p:cNvPr>
          <p:cNvSpPr>
            <a:spLocks noChangeArrowheads="1"/>
          </p:cNvSpPr>
          <p:nvPr/>
        </p:nvSpPr>
        <p:spPr bwMode="auto">
          <a:xfrm>
            <a:off x="4023099" y="2216496"/>
            <a:ext cx="1633537" cy="307777"/>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Prescription B</a:t>
            </a:r>
          </a:p>
        </p:txBody>
      </p:sp>
      <p:sp>
        <p:nvSpPr>
          <p:cNvPr id="11" name="Rectangle 18">
            <a:extLst>
              <a:ext uri="{FF2B5EF4-FFF2-40B4-BE49-F238E27FC236}">
                <a16:creationId xmlns:a16="http://schemas.microsoft.com/office/drawing/2014/main" id="{8601A561-1339-BFD7-B70B-1C1233BA36A3}"/>
              </a:ext>
            </a:extLst>
          </p:cNvPr>
          <p:cNvSpPr>
            <a:spLocks noChangeArrowheads="1"/>
          </p:cNvSpPr>
          <p:nvPr/>
        </p:nvSpPr>
        <p:spPr bwMode="auto">
          <a:xfrm>
            <a:off x="4121524" y="3316634"/>
            <a:ext cx="1311275" cy="307777"/>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sz="1400">
                <a:solidFill>
                  <a:srgbClr val="000000"/>
                </a:solidFill>
                <a:latin typeface="Open Sans" panose="020B0606030504020204" pitchFamily="34" charset="0"/>
                <a:ea typeface="Open Sans" panose="020B0606030504020204" pitchFamily="34" charset="0"/>
                <a:cs typeface="Open Sans" panose="020B0606030504020204" pitchFamily="34" charset="0"/>
              </a:rPr>
              <a:t>Hashcode B</a:t>
            </a:r>
          </a:p>
        </p:txBody>
      </p:sp>
      <p:sp>
        <p:nvSpPr>
          <p:cNvPr id="12" name="Rectangle 23">
            <a:extLst>
              <a:ext uri="{FF2B5EF4-FFF2-40B4-BE49-F238E27FC236}">
                <a16:creationId xmlns:a16="http://schemas.microsoft.com/office/drawing/2014/main" id="{AD6B8C5C-B78A-B321-6F5C-FB26AC524296}"/>
              </a:ext>
            </a:extLst>
          </p:cNvPr>
          <p:cNvSpPr>
            <a:spLocks noChangeArrowheads="1"/>
          </p:cNvSpPr>
          <p:nvPr/>
        </p:nvSpPr>
        <p:spPr bwMode="auto">
          <a:xfrm>
            <a:off x="2857873" y="4461220"/>
            <a:ext cx="2260600" cy="307777"/>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Timestamp bag</a:t>
            </a:r>
          </a:p>
        </p:txBody>
      </p:sp>
      <p:sp>
        <p:nvSpPr>
          <p:cNvPr id="13" name="Rectangle 26">
            <a:extLst>
              <a:ext uri="{FF2B5EF4-FFF2-40B4-BE49-F238E27FC236}">
                <a16:creationId xmlns:a16="http://schemas.microsoft.com/office/drawing/2014/main" id="{A5BE4BA0-BDAF-0BD0-0CA0-A6F15799DD1A}"/>
              </a:ext>
            </a:extLst>
          </p:cNvPr>
          <p:cNvSpPr>
            <a:spLocks noChangeArrowheads="1"/>
          </p:cNvSpPr>
          <p:nvPr/>
        </p:nvSpPr>
        <p:spPr bwMode="auto">
          <a:xfrm>
            <a:off x="6920286" y="4819430"/>
            <a:ext cx="1643063" cy="523220"/>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sz="1400">
                <a:solidFill>
                  <a:srgbClr val="000000"/>
                </a:solidFill>
                <a:latin typeface="Open Sans" panose="020B0606030504020204" pitchFamily="34" charset="0"/>
                <a:ea typeface="Open Sans" panose="020B0606030504020204" pitchFamily="34" charset="0"/>
                <a:cs typeface="Open Sans" panose="020B0606030504020204" pitchFamily="34" charset="0"/>
              </a:rPr>
              <a:t>Electronic</a:t>
            </a:r>
          </a:p>
          <a:p>
            <a:pPr algn="ctr">
              <a:buSzPct val="100000"/>
            </a:pPr>
            <a:r>
              <a:rPr lang="fr-BE" sz="1400">
                <a:solidFill>
                  <a:srgbClr val="000000"/>
                </a:solidFill>
                <a:latin typeface="Open Sans" panose="020B0606030504020204" pitchFamily="34" charset="0"/>
                <a:ea typeface="Open Sans" panose="020B0606030504020204" pitchFamily="34" charset="0"/>
                <a:cs typeface="Open Sans" panose="020B0606030504020204" pitchFamily="34" charset="0"/>
              </a:rPr>
              <a:t>timestamping</a:t>
            </a:r>
          </a:p>
        </p:txBody>
      </p:sp>
      <p:sp>
        <p:nvSpPr>
          <p:cNvPr id="14" name="Oval 27">
            <a:extLst>
              <a:ext uri="{FF2B5EF4-FFF2-40B4-BE49-F238E27FC236}">
                <a16:creationId xmlns:a16="http://schemas.microsoft.com/office/drawing/2014/main" id="{0D8FCD83-8251-941A-F6E6-B22F9E76C5B6}"/>
              </a:ext>
            </a:extLst>
          </p:cNvPr>
          <p:cNvSpPr>
            <a:spLocks noChangeArrowheads="1"/>
          </p:cNvSpPr>
          <p:nvPr/>
        </p:nvSpPr>
        <p:spPr bwMode="auto">
          <a:xfrm>
            <a:off x="6774235" y="4520366"/>
            <a:ext cx="363538"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4</a:t>
            </a:r>
          </a:p>
        </p:txBody>
      </p:sp>
      <p:sp>
        <p:nvSpPr>
          <p:cNvPr id="15" name="Rectangle 28">
            <a:extLst>
              <a:ext uri="{FF2B5EF4-FFF2-40B4-BE49-F238E27FC236}">
                <a16:creationId xmlns:a16="http://schemas.microsoft.com/office/drawing/2014/main" id="{D82E8AE9-A248-E95B-66FB-152759421510}"/>
              </a:ext>
            </a:extLst>
          </p:cNvPr>
          <p:cNvSpPr>
            <a:spLocks noChangeArrowheads="1"/>
          </p:cNvSpPr>
          <p:nvPr/>
        </p:nvSpPr>
        <p:spPr bwMode="auto">
          <a:xfrm>
            <a:off x="7456861" y="2254030"/>
            <a:ext cx="1566863" cy="523220"/>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sz="14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Electronic</a:t>
            </a:r>
            <a:endParaRPr lang="fr-BE"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a:buSzPct val="100000"/>
            </a:pPr>
            <a:r>
              <a:rPr lang="fr-BE"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signature</a:t>
            </a:r>
          </a:p>
        </p:txBody>
      </p:sp>
      <p:sp>
        <p:nvSpPr>
          <p:cNvPr id="16" name="Oval 30">
            <a:extLst>
              <a:ext uri="{FF2B5EF4-FFF2-40B4-BE49-F238E27FC236}">
                <a16:creationId xmlns:a16="http://schemas.microsoft.com/office/drawing/2014/main" id="{33C1CE2C-BC7A-B73A-F28A-E14B3C0C287C}"/>
              </a:ext>
            </a:extLst>
          </p:cNvPr>
          <p:cNvSpPr>
            <a:spLocks noChangeArrowheads="1"/>
          </p:cNvSpPr>
          <p:nvPr/>
        </p:nvSpPr>
        <p:spPr bwMode="auto">
          <a:xfrm>
            <a:off x="7156888" y="2598249"/>
            <a:ext cx="363538"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dirty="0">
                <a:solidFill>
                  <a:srgbClr val="000000"/>
                </a:solidFill>
              </a:rPr>
              <a:t>5</a:t>
            </a:r>
          </a:p>
        </p:txBody>
      </p:sp>
      <p:sp>
        <p:nvSpPr>
          <p:cNvPr id="17" name="Rectangle 31">
            <a:extLst>
              <a:ext uri="{FF2B5EF4-FFF2-40B4-BE49-F238E27FC236}">
                <a16:creationId xmlns:a16="http://schemas.microsoft.com/office/drawing/2014/main" id="{CD552D59-62C7-A1B1-B0D6-7572B40D0708}"/>
              </a:ext>
            </a:extLst>
          </p:cNvPr>
          <p:cNvSpPr>
            <a:spLocks noChangeArrowheads="1"/>
          </p:cNvSpPr>
          <p:nvPr/>
        </p:nvSpPr>
        <p:spPr bwMode="auto">
          <a:xfrm>
            <a:off x="3229349" y="5439120"/>
            <a:ext cx="799834" cy="307777"/>
          </a:xfrm>
          <a:prstGeom prst="rect">
            <a:avLst/>
          </a:prstGeom>
          <a:solidFill>
            <a:schemeClr val="bg1"/>
          </a:solidFill>
          <a:ln w="12700" algn="ctr">
            <a:solidFill>
              <a:schemeClr val="tx1"/>
            </a:solidFill>
            <a:miter lim="800000"/>
            <a:headEnd/>
            <a:tailEnd/>
          </a:ln>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Archive</a:t>
            </a:r>
          </a:p>
        </p:txBody>
      </p:sp>
      <p:sp>
        <p:nvSpPr>
          <p:cNvPr id="18" name="Oval 32">
            <a:extLst>
              <a:ext uri="{FF2B5EF4-FFF2-40B4-BE49-F238E27FC236}">
                <a16:creationId xmlns:a16="http://schemas.microsoft.com/office/drawing/2014/main" id="{F7C1B389-0A4D-488B-D0C0-B7AEF170B263}"/>
              </a:ext>
            </a:extLst>
          </p:cNvPr>
          <p:cNvSpPr>
            <a:spLocks noChangeArrowheads="1"/>
          </p:cNvSpPr>
          <p:nvPr/>
        </p:nvSpPr>
        <p:spPr bwMode="auto">
          <a:xfrm>
            <a:off x="3001854" y="5217279"/>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dirty="0">
                <a:solidFill>
                  <a:srgbClr val="000000"/>
                </a:solidFill>
              </a:rPr>
              <a:t>6</a:t>
            </a:r>
          </a:p>
        </p:txBody>
      </p:sp>
      <p:sp>
        <p:nvSpPr>
          <p:cNvPr id="19" name="Rectangle 38">
            <a:extLst>
              <a:ext uri="{FF2B5EF4-FFF2-40B4-BE49-F238E27FC236}">
                <a16:creationId xmlns:a16="http://schemas.microsoft.com/office/drawing/2014/main" id="{52F26FE7-4A33-7DC7-5CA7-73FF5DB8FEEC}"/>
              </a:ext>
            </a:extLst>
          </p:cNvPr>
          <p:cNvSpPr>
            <a:spLocks noChangeArrowheads="1"/>
          </p:cNvSpPr>
          <p:nvPr/>
        </p:nvSpPr>
        <p:spPr bwMode="auto">
          <a:xfrm>
            <a:off x="9004674" y="4543770"/>
            <a:ext cx="799834" cy="307777"/>
          </a:xfrm>
          <a:prstGeom prst="rect">
            <a:avLst/>
          </a:prstGeom>
          <a:solidFill>
            <a:schemeClr val="bg1"/>
          </a:solidFill>
          <a:ln w="12700" algn="ctr">
            <a:solidFill>
              <a:schemeClr val="tx1"/>
            </a:solidFill>
            <a:miter lim="800000"/>
            <a:headEnd/>
            <a:tailEnd/>
          </a:ln>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400">
                <a:solidFill>
                  <a:srgbClr val="000000"/>
                </a:solidFill>
                <a:latin typeface="Open Sans" panose="020B0606030504020204" pitchFamily="34" charset="0"/>
                <a:ea typeface="Open Sans" panose="020B0606030504020204" pitchFamily="34" charset="0"/>
                <a:cs typeface="Open Sans" panose="020B0606030504020204" pitchFamily="34" charset="0"/>
              </a:rPr>
              <a:t>Archive</a:t>
            </a:r>
          </a:p>
        </p:txBody>
      </p:sp>
      <p:sp>
        <p:nvSpPr>
          <p:cNvPr id="20" name="Oval 39">
            <a:extLst>
              <a:ext uri="{FF2B5EF4-FFF2-40B4-BE49-F238E27FC236}">
                <a16:creationId xmlns:a16="http://schemas.microsoft.com/office/drawing/2014/main" id="{65C6F45E-2A05-BD7F-717D-AAF981598A6D}"/>
              </a:ext>
            </a:extLst>
          </p:cNvPr>
          <p:cNvSpPr>
            <a:spLocks noChangeArrowheads="1"/>
          </p:cNvSpPr>
          <p:nvPr/>
        </p:nvSpPr>
        <p:spPr bwMode="auto">
          <a:xfrm>
            <a:off x="9525374" y="4217154"/>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6</a:t>
            </a:r>
          </a:p>
        </p:txBody>
      </p:sp>
      <p:sp>
        <p:nvSpPr>
          <p:cNvPr id="21" name="Oval 24">
            <a:extLst>
              <a:ext uri="{FF2B5EF4-FFF2-40B4-BE49-F238E27FC236}">
                <a16:creationId xmlns:a16="http://schemas.microsoft.com/office/drawing/2014/main" id="{285DF13A-65A9-D450-7D9B-77CEEC18F489}"/>
              </a:ext>
            </a:extLst>
          </p:cNvPr>
          <p:cNvSpPr>
            <a:spLocks noChangeArrowheads="1"/>
          </p:cNvSpPr>
          <p:nvPr/>
        </p:nvSpPr>
        <p:spPr bwMode="auto">
          <a:xfrm>
            <a:off x="2711824" y="4217154"/>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3</a:t>
            </a:r>
          </a:p>
        </p:txBody>
      </p:sp>
      <p:sp>
        <p:nvSpPr>
          <p:cNvPr id="22" name="Down Arrow 1">
            <a:extLst>
              <a:ext uri="{FF2B5EF4-FFF2-40B4-BE49-F238E27FC236}">
                <a16:creationId xmlns:a16="http://schemas.microsoft.com/office/drawing/2014/main" id="{4545C6C1-D6B9-F147-F46F-C33007EB36BC}"/>
              </a:ext>
            </a:extLst>
          </p:cNvPr>
          <p:cNvSpPr>
            <a:spLocks noChangeArrowheads="1"/>
          </p:cNvSpPr>
          <p:nvPr/>
        </p:nvSpPr>
        <p:spPr bwMode="auto">
          <a:xfrm>
            <a:off x="2905499" y="2672485"/>
            <a:ext cx="339725" cy="451485"/>
          </a:xfrm>
          <a:prstGeom prst="downArrow">
            <a:avLst>
              <a:gd name="adj1" fmla="val 50000"/>
              <a:gd name="adj2" fmla="val 49925"/>
            </a:avLst>
          </a:prstGeom>
          <a:solidFill>
            <a:srgbClr val="0070C0"/>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 name="Down Arrow 36">
            <a:extLst>
              <a:ext uri="{FF2B5EF4-FFF2-40B4-BE49-F238E27FC236}">
                <a16:creationId xmlns:a16="http://schemas.microsoft.com/office/drawing/2014/main" id="{93B6A873-6BE3-B7EE-5523-2085B26D3467}"/>
              </a:ext>
            </a:extLst>
          </p:cNvPr>
          <p:cNvSpPr>
            <a:spLocks noChangeArrowheads="1"/>
          </p:cNvSpPr>
          <p:nvPr/>
        </p:nvSpPr>
        <p:spPr bwMode="auto">
          <a:xfrm>
            <a:off x="4608886" y="2672485"/>
            <a:ext cx="339725" cy="451485"/>
          </a:xfrm>
          <a:prstGeom prst="downArrow">
            <a:avLst>
              <a:gd name="adj1" fmla="val 50000"/>
              <a:gd name="adj2" fmla="val 49925"/>
            </a:avLst>
          </a:prstGeom>
          <a:solidFill>
            <a:srgbClr val="0070C0"/>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4" name="Down Arrow 1">
            <a:extLst>
              <a:ext uri="{FF2B5EF4-FFF2-40B4-BE49-F238E27FC236}">
                <a16:creationId xmlns:a16="http://schemas.microsoft.com/office/drawing/2014/main" id="{D535E7C6-B3D6-765F-D389-6D7D6C67C793}"/>
              </a:ext>
            </a:extLst>
          </p:cNvPr>
          <p:cNvSpPr>
            <a:spLocks noChangeArrowheads="1"/>
          </p:cNvSpPr>
          <p:nvPr/>
        </p:nvSpPr>
        <p:spPr bwMode="auto">
          <a:xfrm>
            <a:off x="3042024" y="3826796"/>
            <a:ext cx="257175" cy="433626"/>
          </a:xfrm>
          <a:prstGeom prst="downArrow">
            <a:avLst>
              <a:gd name="adj1" fmla="val 50000"/>
              <a:gd name="adj2" fmla="val 50193"/>
            </a:avLst>
          </a:prstGeom>
          <a:solidFill>
            <a:srgbClr val="0070C0"/>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5" name="Down Arrow 35">
            <a:extLst>
              <a:ext uri="{FF2B5EF4-FFF2-40B4-BE49-F238E27FC236}">
                <a16:creationId xmlns:a16="http://schemas.microsoft.com/office/drawing/2014/main" id="{3BEC6C52-AD04-35C1-C779-5B2BC5CDFA0A}"/>
              </a:ext>
            </a:extLst>
          </p:cNvPr>
          <p:cNvSpPr>
            <a:spLocks noChangeArrowheads="1"/>
          </p:cNvSpPr>
          <p:nvPr/>
        </p:nvSpPr>
        <p:spPr bwMode="auto">
          <a:xfrm>
            <a:off x="4650161" y="3826796"/>
            <a:ext cx="257175" cy="433626"/>
          </a:xfrm>
          <a:prstGeom prst="downArrow">
            <a:avLst>
              <a:gd name="adj1" fmla="val 50000"/>
              <a:gd name="adj2" fmla="val 50193"/>
            </a:avLst>
          </a:prstGeom>
          <a:solidFill>
            <a:srgbClr val="0070C0"/>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6" name="Bent-Up Arrow 4">
            <a:extLst>
              <a:ext uri="{FF2B5EF4-FFF2-40B4-BE49-F238E27FC236}">
                <a16:creationId xmlns:a16="http://schemas.microsoft.com/office/drawing/2014/main" id="{2773F545-C1F3-9CB4-7D1D-84ED8DFA034D}"/>
              </a:ext>
            </a:extLst>
          </p:cNvPr>
          <p:cNvSpPr/>
          <p:nvPr/>
        </p:nvSpPr>
        <p:spPr bwMode="auto">
          <a:xfrm rot="5400000">
            <a:off x="5339136" y="3707853"/>
            <a:ext cx="425450" cy="2619375"/>
          </a:xfrm>
          <a:prstGeom prst="bentUpArrow">
            <a:avLst/>
          </a:prstGeom>
          <a:solidFill>
            <a:srgbClr val="0070C0"/>
          </a:solidFill>
          <a:ln w="12700" cap="flat" cmpd="sng" algn="ctr">
            <a:solidFill>
              <a:schemeClr val="tx1"/>
            </a:solidFill>
            <a:prstDash val="solid"/>
            <a:round/>
            <a:headEnd type="none" w="med" len="med"/>
            <a:tailEnd type="none" w="med" len="med"/>
          </a:ln>
          <a:effectLst/>
        </p:spPr>
        <p:txBody>
          <a:bodyPr anchor="ctr">
            <a:spAutoFit/>
          </a:bodyPr>
          <a:lstStyle/>
          <a:p>
            <a:pPr eaLnBrk="0" hangingPunct="0">
              <a:defRPr/>
            </a:pPr>
            <a:endParaRPr lang="fr-BE">
              <a:cs typeface="Arial" charset="0"/>
            </a:endParaRPr>
          </a:p>
        </p:txBody>
      </p:sp>
      <p:sp>
        <p:nvSpPr>
          <p:cNvPr id="27" name="Up Arrow 5">
            <a:extLst>
              <a:ext uri="{FF2B5EF4-FFF2-40B4-BE49-F238E27FC236}">
                <a16:creationId xmlns:a16="http://schemas.microsoft.com/office/drawing/2014/main" id="{459C5CE7-55A8-7233-D896-85A71FD58F30}"/>
              </a:ext>
            </a:extLst>
          </p:cNvPr>
          <p:cNvSpPr>
            <a:spLocks noChangeArrowheads="1"/>
          </p:cNvSpPr>
          <p:nvPr/>
        </p:nvSpPr>
        <p:spPr bwMode="auto">
          <a:xfrm>
            <a:off x="7741023" y="3590458"/>
            <a:ext cx="361950" cy="458629"/>
          </a:xfrm>
          <a:prstGeom prst="upArrow">
            <a:avLst>
              <a:gd name="adj1" fmla="val 50000"/>
              <a:gd name="adj2" fmla="val 49918"/>
            </a:avLst>
          </a:prstGeom>
          <a:solidFill>
            <a:srgbClr val="0070C0"/>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8" name="Left-Up Arrow 7">
            <a:extLst>
              <a:ext uri="{FF2B5EF4-FFF2-40B4-BE49-F238E27FC236}">
                <a16:creationId xmlns:a16="http://schemas.microsoft.com/office/drawing/2014/main" id="{41D8F1E0-7047-7434-4703-8F1E9F2BD3E0}"/>
              </a:ext>
            </a:extLst>
          </p:cNvPr>
          <p:cNvSpPr/>
          <p:nvPr/>
        </p:nvSpPr>
        <p:spPr bwMode="auto">
          <a:xfrm>
            <a:off x="4256460" y="5025478"/>
            <a:ext cx="5627688" cy="711200"/>
          </a:xfrm>
          <a:prstGeom prst="leftUpArrow">
            <a:avLst>
              <a:gd name="adj1" fmla="val 20914"/>
              <a:gd name="adj2" fmla="val 23084"/>
              <a:gd name="adj3" fmla="val 27043"/>
            </a:avLst>
          </a:prstGeom>
          <a:solidFill>
            <a:srgbClr val="0070C0"/>
          </a:solidFill>
          <a:ln w="12700" cap="flat" cmpd="sng" algn="ctr">
            <a:solidFill>
              <a:schemeClr val="tx1"/>
            </a:solidFill>
            <a:prstDash val="solid"/>
            <a:round/>
            <a:headEnd type="none" w="med" len="med"/>
            <a:tailEnd type="none" w="med" len="med"/>
          </a:ln>
          <a:effectLst/>
        </p:spPr>
        <p:txBody>
          <a:bodyPr anchor="ctr">
            <a:spAutoFit/>
          </a:bodyPr>
          <a:lstStyle/>
          <a:p>
            <a:pPr eaLnBrk="0" hangingPunct="0">
              <a:defRPr/>
            </a:pPr>
            <a:endParaRPr lang="fr-BE">
              <a:cs typeface="Arial" charset="0"/>
            </a:endParaRPr>
          </a:p>
        </p:txBody>
      </p:sp>
      <p:sp>
        <p:nvSpPr>
          <p:cNvPr id="29" name="Up Arrow 30">
            <a:extLst>
              <a:ext uri="{FF2B5EF4-FFF2-40B4-BE49-F238E27FC236}">
                <a16:creationId xmlns:a16="http://schemas.microsoft.com/office/drawing/2014/main" id="{FE850873-8CE4-FE19-A745-20ED99B1ADE3}"/>
              </a:ext>
            </a:extLst>
          </p:cNvPr>
          <p:cNvSpPr>
            <a:spLocks noChangeArrowheads="1"/>
          </p:cNvSpPr>
          <p:nvPr/>
        </p:nvSpPr>
        <p:spPr bwMode="auto">
          <a:xfrm>
            <a:off x="8563349" y="4004200"/>
            <a:ext cx="460375" cy="483632"/>
          </a:xfrm>
          <a:prstGeom prst="upArrow">
            <a:avLst>
              <a:gd name="adj1" fmla="val 50000"/>
              <a:gd name="adj2" fmla="val 50094"/>
            </a:avLst>
          </a:prstGeom>
          <a:solidFill>
            <a:srgbClr val="0070C0"/>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pic>
        <p:nvPicPr>
          <p:cNvPr id="30" name="Picture 1">
            <a:extLst>
              <a:ext uri="{FF2B5EF4-FFF2-40B4-BE49-F238E27FC236}">
                <a16:creationId xmlns:a16="http://schemas.microsoft.com/office/drawing/2014/main" id="{F73435F0-347B-E13C-7D0B-90AD5C25CE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9074" y="1375816"/>
            <a:ext cx="6635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a:extLst>
              <a:ext uri="{FF2B5EF4-FFF2-40B4-BE49-F238E27FC236}">
                <a16:creationId xmlns:a16="http://schemas.microsoft.com/office/drawing/2014/main" id="{257B6B3E-6782-336C-4DD5-5246B51EF5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0199" y="1428204"/>
            <a:ext cx="151447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
            <a:extLst>
              <a:ext uri="{FF2B5EF4-FFF2-40B4-BE49-F238E27FC236}">
                <a16:creationId xmlns:a16="http://schemas.microsoft.com/office/drawing/2014/main" id="{483D67AC-0342-DCAF-F664-D827B6D709C4}"/>
              </a:ext>
            </a:extLst>
          </p:cNvPr>
          <p:cNvPicPr>
            <a:picLocks noChangeAspect="1"/>
          </p:cNvPicPr>
          <p:nvPr/>
        </p:nvPicPr>
        <p:blipFill>
          <a:blip r:embed="rId4"/>
          <a:stretch>
            <a:fillRect/>
          </a:stretch>
        </p:blipFill>
        <p:spPr>
          <a:xfrm>
            <a:off x="471375" y="295763"/>
            <a:ext cx="428625" cy="400050"/>
          </a:xfrm>
          <a:prstGeom prst="rect">
            <a:avLst/>
          </a:prstGeom>
        </p:spPr>
      </p:pic>
    </p:spTree>
    <p:extLst>
      <p:ext uri="{BB962C8B-B14F-4D97-AF65-F5344CB8AC3E}">
        <p14:creationId xmlns:p14="http://schemas.microsoft.com/office/powerpoint/2010/main" val="1212833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161139D-A8F5-5FB7-A0DE-B8CF3AB1D0D9}"/>
              </a:ext>
            </a:extLst>
          </p:cNvPr>
          <p:cNvSpPr>
            <a:spLocks noGrp="1"/>
          </p:cNvSpPr>
          <p:nvPr>
            <p:ph type="body" sz="quarter" idx="11"/>
          </p:nvPr>
        </p:nvSpPr>
        <p:spPr>
          <a:xfrm>
            <a:off x="900000" y="87787"/>
            <a:ext cx="10213776" cy="705597"/>
          </a:xfrm>
        </p:spPr>
        <p:txBody>
          <a:bodyPr/>
          <a:lstStyle/>
          <a:p>
            <a:r>
              <a:rPr lang="en-BE" dirty="0"/>
              <a:t>End-to-end </a:t>
            </a:r>
            <a:r>
              <a:rPr lang="en-BE" dirty="0" err="1"/>
              <a:t>vercijfering</a:t>
            </a:r>
            <a:endParaRPr lang="nl-BE" dirty="0"/>
          </a:p>
        </p:txBody>
      </p:sp>
      <p:sp>
        <p:nvSpPr>
          <p:cNvPr id="3" name="Tijdelijke aanduiding voor tekst 2">
            <a:extLst>
              <a:ext uri="{FF2B5EF4-FFF2-40B4-BE49-F238E27FC236}">
                <a16:creationId xmlns:a16="http://schemas.microsoft.com/office/drawing/2014/main" id="{49B90144-6743-AD02-98C1-A55EA3324B50}"/>
              </a:ext>
            </a:extLst>
          </p:cNvPr>
          <p:cNvSpPr>
            <a:spLocks noGrp="1"/>
          </p:cNvSpPr>
          <p:nvPr>
            <p:ph type="body" sz="quarter" idx="13"/>
          </p:nvPr>
        </p:nvSpPr>
        <p:spPr>
          <a:xfrm>
            <a:off x="900000" y="998291"/>
            <a:ext cx="10213776" cy="5174927"/>
          </a:xfrm>
        </p:spPr>
        <p:txBody>
          <a:bodyPr/>
          <a:lstStyle/>
          <a:p>
            <a:pPr lvl="1"/>
            <a:r>
              <a:rPr lang="nl-BE" dirty="0"/>
              <a:t>diensten die toelaten berichten gericht aan zorgverstrekkers of -instellingen te vercijferen</a:t>
            </a:r>
            <a:endParaRPr lang="en-BE" dirty="0"/>
          </a:p>
          <a:p>
            <a:pPr lvl="1"/>
            <a:endParaRPr lang="en-BE" dirty="0"/>
          </a:p>
          <a:p>
            <a:pPr lvl="1"/>
            <a:r>
              <a:rPr lang="nl-BE" dirty="0"/>
              <a:t>worden onder meer toegepast bij het gebruik van de eHealthBox-dienst of de elektronische voorschriften (Recip-e)</a:t>
            </a:r>
            <a:endParaRPr lang="en-BE" dirty="0"/>
          </a:p>
          <a:p>
            <a:pPr lvl="1"/>
            <a:endParaRPr lang="en-BE" dirty="0"/>
          </a:p>
          <a:p>
            <a:pPr lvl="1"/>
            <a:r>
              <a:rPr lang="nl-BE" dirty="0"/>
              <a:t>2 diensten</a:t>
            </a:r>
            <a:endParaRPr lang="en-BE" dirty="0"/>
          </a:p>
          <a:p>
            <a:pPr lvl="2"/>
            <a:r>
              <a:rPr lang="nl-BE" dirty="0" err="1"/>
              <a:t>ETKDepot</a:t>
            </a:r>
            <a:r>
              <a:rPr lang="nl-BE" dirty="0"/>
              <a:t> voor de </a:t>
            </a:r>
            <a:r>
              <a:rPr lang="nl-BE" dirty="0" err="1"/>
              <a:t>vercijfering</a:t>
            </a:r>
            <a:r>
              <a:rPr lang="nl-BE" dirty="0"/>
              <a:t> naar een gekende bestemmeling (asymmetrische </a:t>
            </a:r>
            <a:r>
              <a:rPr lang="nl-BE" dirty="0" err="1"/>
              <a:t>vercijfering</a:t>
            </a:r>
            <a:r>
              <a:rPr lang="nl-BE" dirty="0"/>
              <a:t>)</a:t>
            </a:r>
            <a:endParaRPr lang="en-BE" dirty="0"/>
          </a:p>
          <a:p>
            <a:pPr lvl="2"/>
            <a:r>
              <a:rPr lang="nl-BE" dirty="0"/>
              <a:t>KGSS voor de </a:t>
            </a:r>
            <a:r>
              <a:rPr lang="nl-BE" dirty="0" err="1"/>
              <a:t>vercijfering</a:t>
            </a:r>
            <a:r>
              <a:rPr lang="nl-BE" dirty="0"/>
              <a:t> naar een niet-gekende bestemmeling (symmetrische </a:t>
            </a:r>
            <a:r>
              <a:rPr lang="nl-BE" dirty="0" err="1"/>
              <a:t>vercijfering</a:t>
            </a:r>
            <a:r>
              <a:rPr lang="nl-BE" dirty="0"/>
              <a:t>)</a:t>
            </a:r>
            <a:endParaRPr lang="en-BE" dirty="0"/>
          </a:p>
          <a:p>
            <a:pPr lvl="1"/>
            <a:endParaRPr lang="en-BE" dirty="0"/>
          </a:p>
          <a:p>
            <a:pPr lvl="1"/>
            <a:r>
              <a:rPr lang="nl-BE" dirty="0"/>
              <a:t>meer info</a:t>
            </a:r>
            <a:r>
              <a:rPr lang="en-BE" dirty="0"/>
              <a:t> op </a:t>
            </a:r>
            <a:r>
              <a:rPr lang="nl-BE" dirty="0">
                <a:hlinkClick r:id="rId2"/>
              </a:rPr>
              <a:t>https://www.ehealth.fgov.be/ehealthplatform/nl/service-systeem-voor-end-to-end-versleuteling</a:t>
            </a:r>
          </a:p>
          <a:p>
            <a:endParaRPr lang="nl-BE" dirty="0"/>
          </a:p>
        </p:txBody>
      </p:sp>
      <p:pic>
        <p:nvPicPr>
          <p:cNvPr id="6" name="Picture 5">
            <a:extLst>
              <a:ext uri="{FF2B5EF4-FFF2-40B4-BE49-F238E27FC236}">
                <a16:creationId xmlns:a16="http://schemas.microsoft.com/office/drawing/2014/main" id="{F18E11B6-2AAC-71C0-A918-14A1C30912FF}"/>
              </a:ext>
            </a:extLst>
          </p:cNvPr>
          <p:cNvPicPr>
            <a:picLocks noChangeAspect="1"/>
          </p:cNvPicPr>
          <p:nvPr/>
        </p:nvPicPr>
        <p:blipFill>
          <a:blip r:embed="rId3"/>
          <a:stretch>
            <a:fillRect/>
          </a:stretch>
        </p:blipFill>
        <p:spPr>
          <a:xfrm>
            <a:off x="319088" y="188912"/>
            <a:ext cx="581025" cy="495300"/>
          </a:xfrm>
          <a:prstGeom prst="rect">
            <a:avLst/>
          </a:prstGeom>
        </p:spPr>
      </p:pic>
    </p:spTree>
    <p:extLst>
      <p:ext uri="{BB962C8B-B14F-4D97-AF65-F5344CB8AC3E}">
        <p14:creationId xmlns:p14="http://schemas.microsoft.com/office/powerpoint/2010/main" val="1783434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DB6FE7-6399-7964-9A13-99F4CE41521E}"/>
              </a:ext>
            </a:extLst>
          </p:cNvPr>
          <p:cNvSpPr>
            <a:spLocks noGrp="1"/>
          </p:cNvSpPr>
          <p:nvPr>
            <p:ph type="body" sz="quarter" idx="11"/>
          </p:nvPr>
        </p:nvSpPr>
        <p:spPr/>
        <p:txBody>
          <a:bodyPr/>
          <a:lstStyle/>
          <a:p>
            <a:r>
              <a:rPr lang="en-BE" dirty="0" err="1"/>
              <a:t>Vercijfering</a:t>
            </a:r>
            <a:r>
              <a:rPr lang="en-BE" dirty="0"/>
              <a:t> </a:t>
            </a:r>
            <a:r>
              <a:rPr lang="en-BE" dirty="0" err="1"/>
              <a:t>gekende</a:t>
            </a:r>
            <a:r>
              <a:rPr lang="en-BE" dirty="0"/>
              <a:t> </a:t>
            </a:r>
            <a:r>
              <a:rPr lang="en-BE" dirty="0" err="1"/>
              <a:t>bestemmeling</a:t>
            </a:r>
            <a:endParaRPr lang="nl-BE" dirty="0"/>
          </a:p>
        </p:txBody>
      </p:sp>
      <p:grpSp>
        <p:nvGrpSpPr>
          <p:cNvPr id="37" name="Group 35">
            <a:extLst>
              <a:ext uri="{FF2B5EF4-FFF2-40B4-BE49-F238E27FC236}">
                <a16:creationId xmlns:a16="http://schemas.microsoft.com/office/drawing/2014/main" id="{5BF8F2D4-9AD8-B1DB-7FC0-071F78478AD3}"/>
              </a:ext>
            </a:extLst>
          </p:cNvPr>
          <p:cNvGrpSpPr/>
          <p:nvPr/>
        </p:nvGrpSpPr>
        <p:grpSpPr>
          <a:xfrm>
            <a:off x="1853349" y="1482436"/>
            <a:ext cx="8157748" cy="4418157"/>
            <a:chOff x="225901" y="1149521"/>
            <a:chExt cx="8746649" cy="4921079"/>
          </a:xfrm>
        </p:grpSpPr>
        <p:sp>
          <p:nvSpPr>
            <p:cNvPr id="38" name="Rectangle 2">
              <a:extLst>
                <a:ext uri="{FF2B5EF4-FFF2-40B4-BE49-F238E27FC236}">
                  <a16:creationId xmlns:a16="http://schemas.microsoft.com/office/drawing/2014/main" id="{E27AAAE7-6778-53D7-5BD2-089D2F824858}"/>
                </a:ext>
              </a:extLst>
            </p:cNvPr>
            <p:cNvSpPr>
              <a:spLocks noChangeArrowheads="1"/>
            </p:cNvSpPr>
            <p:nvPr/>
          </p:nvSpPr>
          <p:spPr bwMode="auto">
            <a:xfrm>
              <a:off x="6316663" y="3521119"/>
              <a:ext cx="2655887" cy="342811"/>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
              <a:extLst>
                <a:ext uri="{FF2B5EF4-FFF2-40B4-BE49-F238E27FC236}">
                  <a16:creationId xmlns:a16="http://schemas.microsoft.com/office/drawing/2014/main" id="{99799BCE-0DB6-582B-BBA6-1B6BABCEFB9A}"/>
                </a:ext>
              </a:extLst>
            </p:cNvPr>
            <p:cNvSpPr>
              <a:spLocks noChangeArrowheads="1"/>
            </p:cNvSpPr>
            <p:nvPr/>
          </p:nvSpPr>
          <p:spPr bwMode="auto">
            <a:xfrm>
              <a:off x="296863" y="3546520"/>
              <a:ext cx="2655887" cy="342812"/>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40" name="Line 5">
              <a:extLst>
                <a:ext uri="{FF2B5EF4-FFF2-40B4-BE49-F238E27FC236}">
                  <a16:creationId xmlns:a16="http://schemas.microsoft.com/office/drawing/2014/main" id="{8EA07862-BAC9-12DD-963B-9A1148D69FFA}"/>
                </a:ext>
              </a:extLst>
            </p:cNvPr>
            <p:cNvSpPr>
              <a:spLocks noChangeShapeType="1"/>
            </p:cNvSpPr>
            <p:nvPr/>
          </p:nvSpPr>
          <p:spPr bwMode="auto">
            <a:xfrm>
              <a:off x="4868863" y="1277938"/>
              <a:ext cx="0" cy="4792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41" name="Text Box 6">
              <a:extLst>
                <a:ext uri="{FF2B5EF4-FFF2-40B4-BE49-F238E27FC236}">
                  <a16:creationId xmlns:a16="http://schemas.microsoft.com/office/drawing/2014/main" id="{C04DD8C6-1076-66B5-37C5-C2D8C0F7C6CC}"/>
                </a:ext>
              </a:extLst>
            </p:cNvPr>
            <p:cNvSpPr txBox="1">
              <a:spLocks noChangeArrowheads="1"/>
            </p:cNvSpPr>
            <p:nvPr/>
          </p:nvSpPr>
          <p:spPr bwMode="auto">
            <a:xfrm>
              <a:off x="6654800" y="1195388"/>
              <a:ext cx="2317750" cy="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800" dirty="0">
                  <a:solidFill>
                    <a:schemeClr val="accent3"/>
                  </a:solidFill>
                  <a:latin typeface="Open Sans" panose="020B0606030504020204" pitchFamily="34" charset="0"/>
                  <a:ea typeface="Open Sans" panose="020B0606030504020204" pitchFamily="34" charset="0"/>
                  <a:cs typeface="Open Sans" panose="020B0606030504020204" pitchFamily="34" charset="0"/>
                  <a:sym typeface="Arial" charset="0"/>
                </a:rPr>
                <a:t>e</a:t>
              </a:r>
              <a:r>
                <a:rPr lang="fr-BE" sz="1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charset="0"/>
                </a:rPr>
                <a:t>Health</a:t>
              </a:r>
              <a:r>
                <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fr-BE" sz="18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platform</a:t>
              </a:r>
              <a:endPar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42" name="Text Box 7">
              <a:extLst>
                <a:ext uri="{FF2B5EF4-FFF2-40B4-BE49-F238E27FC236}">
                  <a16:creationId xmlns:a16="http://schemas.microsoft.com/office/drawing/2014/main" id="{C780223B-6D17-213D-8CFC-301036D537E6}"/>
                </a:ext>
              </a:extLst>
            </p:cNvPr>
            <p:cNvSpPr txBox="1">
              <a:spLocks noChangeArrowheads="1"/>
            </p:cNvSpPr>
            <p:nvPr/>
          </p:nvSpPr>
          <p:spPr bwMode="auto">
            <a:xfrm>
              <a:off x="487363" y="1203325"/>
              <a:ext cx="2107705" cy="71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Healthcare </a:t>
              </a:r>
              <a:r>
                <a:rPr lang="fr-BE" sz="18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actor</a:t>
              </a:r>
              <a:endPar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endParaRPr>
            </a:p>
            <a:p>
              <a:pPr eaLnBrk="0" hangingPunct="0">
                <a:buSzPct val="100000"/>
              </a:pPr>
              <a:r>
                <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Person or </a:t>
              </a:r>
              <a:r>
                <a:rPr lang="fr-BE" sz="18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entity</a:t>
              </a:r>
              <a:endPar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43" name="Line 8">
              <a:extLst>
                <a:ext uri="{FF2B5EF4-FFF2-40B4-BE49-F238E27FC236}">
                  <a16:creationId xmlns:a16="http://schemas.microsoft.com/office/drawing/2014/main" id="{6E1EE410-E99B-7742-1FFC-D4B1A0F73DD0}"/>
                </a:ext>
              </a:extLst>
            </p:cNvPr>
            <p:cNvSpPr>
              <a:spLocks noChangeShapeType="1"/>
            </p:cNvSpPr>
            <p:nvPr/>
          </p:nvSpPr>
          <p:spPr bwMode="auto">
            <a:xfrm>
              <a:off x="4402138" y="1273175"/>
              <a:ext cx="0" cy="47926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44" name="Text Box 9">
              <a:extLst>
                <a:ext uri="{FF2B5EF4-FFF2-40B4-BE49-F238E27FC236}">
                  <a16:creationId xmlns:a16="http://schemas.microsoft.com/office/drawing/2014/main" id="{BB78CE6C-D997-CDE2-747E-CF8AEA40948D}"/>
                </a:ext>
              </a:extLst>
            </p:cNvPr>
            <p:cNvSpPr txBox="1">
              <a:spLocks noChangeArrowheads="1"/>
            </p:cNvSpPr>
            <p:nvPr/>
          </p:nvSpPr>
          <p:spPr bwMode="auto">
            <a:xfrm rot="16200000">
              <a:off x="4010991" y="1535553"/>
              <a:ext cx="1168058" cy="39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8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Internet</a:t>
              </a:r>
            </a:p>
          </p:txBody>
        </p:sp>
        <p:sp>
          <p:nvSpPr>
            <p:cNvPr id="45" name="Text Box 10">
              <a:extLst>
                <a:ext uri="{FF2B5EF4-FFF2-40B4-BE49-F238E27FC236}">
                  <a16:creationId xmlns:a16="http://schemas.microsoft.com/office/drawing/2014/main" id="{3D6C09DB-B829-8A04-959F-78A0414DD4D8}"/>
                </a:ext>
              </a:extLst>
            </p:cNvPr>
            <p:cNvSpPr txBox="1">
              <a:spLocks noChangeArrowheads="1"/>
            </p:cNvSpPr>
            <p:nvPr/>
          </p:nvSpPr>
          <p:spPr bwMode="auto">
            <a:xfrm>
              <a:off x="590550" y="1935163"/>
              <a:ext cx="198067" cy="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endParaRPr lang="en-US" alt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46" name="Text Box 11">
              <a:extLst>
                <a:ext uri="{FF2B5EF4-FFF2-40B4-BE49-F238E27FC236}">
                  <a16:creationId xmlns:a16="http://schemas.microsoft.com/office/drawing/2014/main" id="{3485B080-9F35-0113-825F-CFF7467719B0}"/>
                </a:ext>
              </a:extLst>
            </p:cNvPr>
            <p:cNvSpPr txBox="1">
              <a:spLocks noChangeArrowheads="1"/>
            </p:cNvSpPr>
            <p:nvPr/>
          </p:nvSpPr>
          <p:spPr bwMode="auto">
            <a:xfrm rot="16200000">
              <a:off x="2480400" y="3369505"/>
              <a:ext cx="1601927" cy="62699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Identification</a:t>
              </a:r>
            </a:p>
            <a:p>
              <a:pPr eaLnBrk="0" hangingPunct="0">
                <a:buSzPct val="100000"/>
              </a:pPr>
              <a:r>
                <a:rPr lang="fr-BE" sz="160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certificate</a:t>
              </a:r>
            </a:p>
          </p:txBody>
        </p:sp>
        <p:sp>
          <p:nvSpPr>
            <p:cNvPr id="47" name="Text Box 12">
              <a:extLst>
                <a:ext uri="{FF2B5EF4-FFF2-40B4-BE49-F238E27FC236}">
                  <a16:creationId xmlns:a16="http://schemas.microsoft.com/office/drawing/2014/main" id="{43645639-70AF-19FB-08D2-9E58F2E37B57}"/>
                </a:ext>
              </a:extLst>
            </p:cNvPr>
            <p:cNvSpPr txBox="1">
              <a:spLocks noChangeArrowheads="1"/>
            </p:cNvSpPr>
            <p:nvPr/>
          </p:nvSpPr>
          <p:spPr bwMode="auto">
            <a:xfrm rot="16200000">
              <a:off x="5168218" y="3291031"/>
              <a:ext cx="1636494" cy="62699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dirty="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Identification </a:t>
              </a:r>
              <a:r>
                <a:rPr lang="fr-BE" sz="1600" dirty="0" err="1">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certificate</a:t>
              </a:r>
              <a:endParaRPr lang="fr-BE" sz="1600" dirty="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48" name="Line 13">
              <a:extLst>
                <a:ext uri="{FF2B5EF4-FFF2-40B4-BE49-F238E27FC236}">
                  <a16:creationId xmlns:a16="http://schemas.microsoft.com/office/drawing/2014/main" id="{C56345E2-3B07-93DB-4E6B-4A907BA7094C}"/>
                </a:ext>
              </a:extLst>
            </p:cNvPr>
            <p:cNvSpPr>
              <a:spLocks noChangeShapeType="1"/>
            </p:cNvSpPr>
            <p:nvPr/>
          </p:nvSpPr>
          <p:spPr bwMode="auto">
            <a:xfrm>
              <a:off x="3613150" y="3833813"/>
              <a:ext cx="2038350" cy="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49" name="Text Box 14">
              <a:extLst>
                <a:ext uri="{FF2B5EF4-FFF2-40B4-BE49-F238E27FC236}">
                  <a16:creationId xmlns:a16="http://schemas.microsoft.com/office/drawing/2014/main" id="{FFB46BCF-21DB-6685-DF42-EA8A49A4F924}"/>
                </a:ext>
              </a:extLst>
            </p:cNvPr>
            <p:cNvSpPr txBox="1">
              <a:spLocks noChangeArrowheads="1"/>
            </p:cNvSpPr>
            <p:nvPr/>
          </p:nvSpPr>
          <p:spPr bwMode="auto">
            <a:xfrm>
              <a:off x="4114750" y="3542424"/>
              <a:ext cx="1265324" cy="582779"/>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400" dirty="0">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Web service</a:t>
              </a:r>
            </a:p>
            <a:p>
              <a:pPr eaLnBrk="0" hangingPunct="0">
                <a:buSzPct val="100000"/>
              </a:pPr>
              <a:r>
                <a:rPr lang="fr-BE" sz="1400" dirty="0" err="1">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Register</a:t>
              </a:r>
              <a:r>
                <a:rPr lang="fr-BE" sz="1400" dirty="0">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 key</a:t>
              </a:r>
            </a:p>
          </p:txBody>
        </p:sp>
        <p:sp>
          <p:nvSpPr>
            <p:cNvPr id="50" name="Text Box 15">
              <a:extLst>
                <a:ext uri="{FF2B5EF4-FFF2-40B4-BE49-F238E27FC236}">
                  <a16:creationId xmlns:a16="http://schemas.microsoft.com/office/drawing/2014/main" id="{DDA0CEFB-7079-D93B-0A7C-A6B373AB19FB}"/>
                </a:ext>
              </a:extLst>
            </p:cNvPr>
            <p:cNvSpPr txBox="1">
              <a:spLocks noChangeArrowheads="1"/>
            </p:cNvSpPr>
            <p:nvPr/>
          </p:nvSpPr>
          <p:spPr bwMode="auto">
            <a:xfrm>
              <a:off x="598488" y="2039938"/>
              <a:ext cx="1962150" cy="928687"/>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Connector</a:t>
              </a:r>
              <a:r>
                <a:rPr lang="fr-BE"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or </a:t>
              </a:r>
            </a:p>
            <a:p>
              <a:pPr eaLnBrk="0" hangingPunct="0">
                <a:buSzPct val="100000"/>
              </a:pPr>
              <a:r>
                <a:rPr lang="fr-BE" sz="16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other</a:t>
              </a:r>
              <a:r>
                <a:rPr lang="fr-BE"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software to</a:t>
              </a:r>
            </a:p>
            <a:p>
              <a:pPr eaLnBrk="0" hangingPunct="0">
                <a:buSzPct val="100000"/>
              </a:pPr>
              <a:r>
                <a:rPr lang="fr-BE" sz="16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generate</a:t>
              </a:r>
              <a:r>
                <a:rPr lang="fr-BE"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key pair</a:t>
              </a:r>
            </a:p>
          </p:txBody>
        </p:sp>
        <p:sp>
          <p:nvSpPr>
            <p:cNvPr id="51" name="Text Box 16">
              <a:extLst>
                <a:ext uri="{FF2B5EF4-FFF2-40B4-BE49-F238E27FC236}">
                  <a16:creationId xmlns:a16="http://schemas.microsoft.com/office/drawing/2014/main" id="{BB0E190C-1DFA-5E73-5C51-0671504647E8}"/>
                </a:ext>
              </a:extLst>
            </p:cNvPr>
            <p:cNvSpPr txBox="1">
              <a:spLocks noChangeArrowheads="1"/>
            </p:cNvSpPr>
            <p:nvPr/>
          </p:nvSpPr>
          <p:spPr bwMode="auto">
            <a:xfrm>
              <a:off x="1135063" y="3489325"/>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Sends</a:t>
              </a:r>
            </a:p>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public key</a:t>
              </a:r>
            </a:p>
          </p:txBody>
        </p:sp>
        <p:sp>
          <p:nvSpPr>
            <p:cNvPr id="52" name="Text Box 17">
              <a:extLst>
                <a:ext uri="{FF2B5EF4-FFF2-40B4-BE49-F238E27FC236}">
                  <a16:creationId xmlns:a16="http://schemas.microsoft.com/office/drawing/2014/main" id="{95E217A1-C5AA-F636-0260-F6CFAF7F0292}"/>
                </a:ext>
              </a:extLst>
            </p:cNvPr>
            <p:cNvSpPr txBox="1">
              <a:spLocks noChangeArrowheads="1"/>
            </p:cNvSpPr>
            <p:nvPr/>
          </p:nvSpPr>
          <p:spPr bwMode="auto">
            <a:xfrm>
              <a:off x="438150" y="4818063"/>
              <a:ext cx="20256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Stores private key</a:t>
              </a:r>
            </a:p>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in a secure way</a:t>
              </a:r>
            </a:p>
          </p:txBody>
        </p:sp>
        <p:sp>
          <p:nvSpPr>
            <p:cNvPr id="53" name="Line 18">
              <a:extLst>
                <a:ext uri="{FF2B5EF4-FFF2-40B4-BE49-F238E27FC236}">
                  <a16:creationId xmlns:a16="http://schemas.microsoft.com/office/drawing/2014/main" id="{9709528B-ED4B-BF98-3500-165D21BF914B}"/>
                </a:ext>
              </a:extLst>
            </p:cNvPr>
            <p:cNvSpPr>
              <a:spLocks noChangeShapeType="1"/>
            </p:cNvSpPr>
            <p:nvPr/>
          </p:nvSpPr>
          <p:spPr bwMode="auto">
            <a:xfrm>
              <a:off x="1685925" y="2974975"/>
              <a:ext cx="0" cy="5064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54" name="Line 19">
              <a:extLst>
                <a:ext uri="{FF2B5EF4-FFF2-40B4-BE49-F238E27FC236}">
                  <a16:creationId xmlns:a16="http://schemas.microsoft.com/office/drawing/2014/main" id="{6C727F60-D93C-8C66-D75A-A9D4CA80DC29}"/>
                </a:ext>
              </a:extLst>
            </p:cNvPr>
            <p:cNvSpPr>
              <a:spLocks noChangeShapeType="1"/>
            </p:cNvSpPr>
            <p:nvPr/>
          </p:nvSpPr>
          <p:spPr bwMode="auto">
            <a:xfrm>
              <a:off x="800100" y="2981325"/>
              <a:ext cx="0" cy="18399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55" name="Oval 20">
              <a:extLst>
                <a:ext uri="{FF2B5EF4-FFF2-40B4-BE49-F238E27FC236}">
                  <a16:creationId xmlns:a16="http://schemas.microsoft.com/office/drawing/2014/main" id="{BAD6FECF-4D19-C6C0-632F-92803258A31B}"/>
                </a:ext>
              </a:extLst>
            </p:cNvPr>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fr-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Public keys</a:t>
              </a:r>
            </a:p>
            <a:p>
              <a:pPr eaLnBrk="0" hangingPunct="0">
                <a:buSzPct val="100000"/>
              </a:pPr>
              <a:r>
                <a:rPr lang="fr-BE"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repository</a:t>
              </a:r>
              <a:endParaRPr lang="fr-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56" name="Line 21">
              <a:extLst>
                <a:ext uri="{FF2B5EF4-FFF2-40B4-BE49-F238E27FC236}">
                  <a16:creationId xmlns:a16="http://schemas.microsoft.com/office/drawing/2014/main" id="{860C25FF-05CE-8962-B1BC-270B46D7357B}"/>
                </a:ext>
              </a:extLst>
            </p:cNvPr>
            <p:cNvSpPr>
              <a:spLocks noChangeShapeType="1"/>
            </p:cNvSpPr>
            <p:nvPr/>
          </p:nvSpPr>
          <p:spPr bwMode="auto">
            <a:xfrm>
              <a:off x="2423759" y="3733950"/>
              <a:ext cx="465493" cy="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57" name="Oval 22">
              <a:extLst>
                <a:ext uri="{FF2B5EF4-FFF2-40B4-BE49-F238E27FC236}">
                  <a16:creationId xmlns:a16="http://schemas.microsoft.com/office/drawing/2014/main" id="{7C6BD4C7-0CD4-A200-73C4-9D62A74F0315}"/>
                </a:ext>
              </a:extLst>
            </p:cNvPr>
            <p:cNvSpPr>
              <a:spLocks noChangeArrowheads="1"/>
            </p:cNvSpPr>
            <p:nvPr/>
          </p:nvSpPr>
          <p:spPr bwMode="auto">
            <a:xfrm>
              <a:off x="320675" y="1825393"/>
              <a:ext cx="360363"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1</a:t>
              </a:r>
            </a:p>
          </p:txBody>
        </p:sp>
        <p:sp>
          <p:nvSpPr>
            <p:cNvPr id="58" name="Oval 23">
              <a:extLst>
                <a:ext uri="{FF2B5EF4-FFF2-40B4-BE49-F238E27FC236}">
                  <a16:creationId xmlns:a16="http://schemas.microsoft.com/office/drawing/2014/main" id="{46B34110-BC49-51DC-368A-658A0725809F}"/>
                </a:ext>
              </a:extLst>
            </p:cNvPr>
            <p:cNvSpPr>
              <a:spLocks noChangeArrowheads="1"/>
            </p:cNvSpPr>
            <p:nvPr/>
          </p:nvSpPr>
          <p:spPr bwMode="auto">
            <a:xfrm>
              <a:off x="922338" y="3187680"/>
              <a:ext cx="360362"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2</a:t>
              </a:r>
            </a:p>
          </p:txBody>
        </p:sp>
        <p:sp>
          <p:nvSpPr>
            <p:cNvPr id="59" name="Oval 24">
              <a:extLst>
                <a:ext uri="{FF2B5EF4-FFF2-40B4-BE49-F238E27FC236}">
                  <a16:creationId xmlns:a16="http://schemas.microsoft.com/office/drawing/2014/main" id="{AF25AFEF-F7AA-8618-448B-C8D525B60AE4}"/>
                </a:ext>
              </a:extLst>
            </p:cNvPr>
            <p:cNvSpPr>
              <a:spLocks noChangeArrowheads="1"/>
            </p:cNvSpPr>
            <p:nvPr/>
          </p:nvSpPr>
          <p:spPr bwMode="auto">
            <a:xfrm>
              <a:off x="225901" y="4538431"/>
              <a:ext cx="360363"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2</a:t>
              </a:r>
            </a:p>
          </p:txBody>
        </p:sp>
        <p:sp>
          <p:nvSpPr>
            <p:cNvPr id="60" name="Text Box 25">
              <a:extLst>
                <a:ext uri="{FF2B5EF4-FFF2-40B4-BE49-F238E27FC236}">
                  <a16:creationId xmlns:a16="http://schemas.microsoft.com/office/drawing/2014/main" id="{4240BFB9-FA8D-C108-1A9C-FD6B83BD4902}"/>
                </a:ext>
              </a:extLst>
            </p:cNvPr>
            <p:cNvSpPr txBox="1">
              <a:spLocks noChangeArrowheads="1"/>
            </p:cNvSpPr>
            <p:nvPr/>
          </p:nvSpPr>
          <p:spPr bwMode="auto">
            <a:xfrm>
              <a:off x="6502400" y="2152650"/>
              <a:ext cx="2379057" cy="377092"/>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Authenticates sender</a:t>
              </a:r>
            </a:p>
          </p:txBody>
        </p:sp>
        <p:sp>
          <p:nvSpPr>
            <p:cNvPr id="61" name="Text Box 26">
              <a:extLst>
                <a:ext uri="{FF2B5EF4-FFF2-40B4-BE49-F238E27FC236}">
                  <a16:creationId xmlns:a16="http://schemas.microsoft.com/office/drawing/2014/main" id="{8AFF51C4-ECCF-7AC1-F563-BC3A4924884C}"/>
                </a:ext>
              </a:extLst>
            </p:cNvPr>
            <p:cNvSpPr txBox="1">
              <a:spLocks noChangeArrowheads="1"/>
            </p:cNvSpPr>
            <p:nvPr/>
          </p:nvSpPr>
          <p:spPr bwMode="auto">
            <a:xfrm>
              <a:off x="7089775" y="3363913"/>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Stores</a:t>
              </a:r>
            </a:p>
            <a:p>
              <a:pPr eaLnBrk="0" hangingPunct="0">
                <a:buSzPct val="100000"/>
              </a:pPr>
              <a:r>
                <a:rPr lang="fr-BE"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public key</a:t>
              </a:r>
            </a:p>
          </p:txBody>
        </p:sp>
        <p:sp>
          <p:nvSpPr>
            <p:cNvPr id="62" name="Line 27">
              <a:extLst>
                <a:ext uri="{FF2B5EF4-FFF2-40B4-BE49-F238E27FC236}">
                  <a16:creationId xmlns:a16="http://schemas.microsoft.com/office/drawing/2014/main" id="{FD212D23-0A51-D1E5-AD5D-65C3E8D01D96}"/>
                </a:ext>
              </a:extLst>
            </p:cNvPr>
            <p:cNvSpPr>
              <a:spLocks noChangeShapeType="1"/>
            </p:cNvSpPr>
            <p:nvPr/>
          </p:nvSpPr>
          <p:spPr bwMode="auto">
            <a:xfrm flipV="1">
              <a:off x="6324600" y="2535238"/>
              <a:ext cx="330200" cy="104775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63" name="Line 28">
              <a:extLst>
                <a:ext uri="{FF2B5EF4-FFF2-40B4-BE49-F238E27FC236}">
                  <a16:creationId xmlns:a16="http://schemas.microsoft.com/office/drawing/2014/main" id="{B30FD690-8732-84BB-344D-3FA8FF787A87}"/>
                </a:ext>
              </a:extLst>
            </p:cNvPr>
            <p:cNvSpPr>
              <a:spLocks noChangeShapeType="1"/>
            </p:cNvSpPr>
            <p:nvPr/>
          </p:nvSpPr>
          <p:spPr bwMode="auto">
            <a:xfrm>
              <a:off x="7669213" y="2525713"/>
              <a:ext cx="0" cy="8588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64" name="Line 29">
              <a:extLst>
                <a:ext uri="{FF2B5EF4-FFF2-40B4-BE49-F238E27FC236}">
                  <a16:creationId xmlns:a16="http://schemas.microsoft.com/office/drawing/2014/main" id="{5375538C-25AA-2C34-53AA-F6FA97578162}"/>
                </a:ext>
              </a:extLst>
            </p:cNvPr>
            <p:cNvSpPr>
              <a:spLocks noChangeShapeType="1"/>
            </p:cNvSpPr>
            <p:nvPr/>
          </p:nvSpPr>
          <p:spPr bwMode="auto">
            <a:xfrm>
              <a:off x="7675563" y="4019550"/>
              <a:ext cx="0" cy="62706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65" name="Oval 30">
              <a:extLst>
                <a:ext uri="{FF2B5EF4-FFF2-40B4-BE49-F238E27FC236}">
                  <a16:creationId xmlns:a16="http://schemas.microsoft.com/office/drawing/2014/main" id="{3444C354-974F-97C3-E04F-3C836584D8BC}"/>
                </a:ext>
              </a:extLst>
            </p:cNvPr>
            <p:cNvSpPr>
              <a:spLocks noChangeArrowheads="1"/>
            </p:cNvSpPr>
            <p:nvPr/>
          </p:nvSpPr>
          <p:spPr bwMode="auto">
            <a:xfrm>
              <a:off x="6381750" y="1817456"/>
              <a:ext cx="360363"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3</a:t>
              </a:r>
            </a:p>
          </p:txBody>
        </p:sp>
        <p:sp>
          <p:nvSpPr>
            <p:cNvPr id="66" name="Oval 31">
              <a:extLst>
                <a:ext uri="{FF2B5EF4-FFF2-40B4-BE49-F238E27FC236}">
                  <a16:creationId xmlns:a16="http://schemas.microsoft.com/office/drawing/2014/main" id="{E844EC6A-482A-FF3B-A722-9CF07C96B3C5}"/>
                </a:ext>
              </a:extLst>
            </p:cNvPr>
            <p:cNvSpPr>
              <a:spLocks noChangeArrowheads="1"/>
            </p:cNvSpPr>
            <p:nvPr/>
          </p:nvSpPr>
          <p:spPr bwMode="auto">
            <a:xfrm>
              <a:off x="6838952" y="3084093"/>
              <a:ext cx="360362"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4</a:t>
              </a:r>
            </a:p>
          </p:txBody>
        </p:sp>
      </p:grpSp>
      <p:pic>
        <p:nvPicPr>
          <p:cNvPr id="67" name="Picture 5">
            <a:extLst>
              <a:ext uri="{FF2B5EF4-FFF2-40B4-BE49-F238E27FC236}">
                <a16:creationId xmlns:a16="http://schemas.microsoft.com/office/drawing/2014/main" id="{7A6F4572-3B8C-E65D-CE46-2DBDE3180DEF}"/>
              </a:ext>
            </a:extLst>
          </p:cNvPr>
          <p:cNvPicPr>
            <a:picLocks noChangeAspect="1"/>
          </p:cNvPicPr>
          <p:nvPr/>
        </p:nvPicPr>
        <p:blipFill>
          <a:blip r:embed="rId2"/>
          <a:stretch>
            <a:fillRect/>
          </a:stretch>
        </p:blipFill>
        <p:spPr>
          <a:xfrm>
            <a:off x="319088" y="188912"/>
            <a:ext cx="581025" cy="495300"/>
          </a:xfrm>
          <a:prstGeom prst="rect">
            <a:avLst/>
          </a:prstGeom>
        </p:spPr>
      </p:pic>
    </p:spTree>
    <p:extLst>
      <p:ext uri="{BB962C8B-B14F-4D97-AF65-F5344CB8AC3E}">
        <p14:creationId xmlns:p14="http://schemas.microsoft.com/office/powerpoint/2010/main" val="2396718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FB4EBDC-6651-2D40-8784-9CF25BB557D1}"/>
              </a:ext>
            </a:extLst>
          </p:cNvPr>
          <p:cNvSpPr>
            <a:spLocks noGrp="1"/>
          </p:cNvSpPr>
          <p:nvPr>
            <p:ph type="body" sz="quarter" idx="11"/>
          </p:nvPr>
        </p:nvSpPr>
        <p:spPr/>
        <p:txBody>
          <a:bodyPr/>
          <a:lstStyle/>
          <a:p>
            <a:r>
              <a:rPr lang="en-BE" dirty="0" err="1"/>
              <a:t>Vercijfering</a:t>
            </a:r>
            <a:r>
              <a:rPr lang="en-BE" dirty="0"/>
              <a:t> </a:t>
            </a:r>
            <a:r>
              <a:rPr lang="en-BE" dirty="0" err="1"/>
              <a:t>gekende</a:t>
            </a:r>
            <a:r>
              <a:rPr lang="en-BE" dirty="0"/>
              <a:t> </a:t>
            </a:r>
            <a:r>
              <a:rPr lang="en-BE" dirty="0" err="1"/>
              <a:t>bestemmeling</a:t>
            </a:r>
            <a:endParaRPr lang="nl-BE" dirty="0"/>
          </a:p>
        </p:txBody>
      </p:sp>
      <p:grpSp>
        <p:nvGrpSpPr>
          <p:cNvPr id="4" name="Group 41">
            <a:extLst>
              <a:ext uri="{FF2B5EF4-FFF2-40B4-BE49-F238E27FC236}">
                <a16:creationId xmlns:a16="http://schemas.microsoft.com/office/drawing/2014/main" id="{C49CD490-931B-927F-CF3A-BB04C0A0B15B}"/>
              </a:ext>
            </a:extLst>
          </p:cNvPr>
          <p:cNvGrpSpPr/>
          <p:nvPr/>
        </p:nvGrpSpPr>
        <p:grpSpPr>
          <a:xfrm>
            <a:off x="1385637" y="1115431"/>
            <a:ext cx="8573502" cy="4840058"/>
            <a:chOff x="216694" y="1195388"/>
            <a:chExt cx="8543116" cy="5033962"/>
          </a:xfrm>
        </p:grpSpPr>
        <p:sp>
          <p:nvSpPr>
            <p:cNvPr id="5" name="Text Box 14">
              <a:extLst>
                <a:ext uri="{FF2B5EF4-FFF2-40B4-BE49-F238E27FC236}">
                  <a16:creationId xmlns:a16="http://schemas.microsoft.com/office/drawing/2014/main" id="{774E01FC-B9A5-CA0B-4EA0-897F980B64A8}"/>
                </a:ext>
              </a:extLst>
            </p:cNvPr>
            <p:cNvSpPr txBox="1">
              <a:spLocks noChangeArrowheads="1"/>
            </p:cNvSpPr>
            <p:nvPr/>
          </p:nvSpPr>
          <p:spPr bwMode="auto">
            <a:xfrm rot="16200000">
              <a:off x="2140744" y="1856535"/>
              <a:ext cx="1479550" cy="58270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fr-BE" sz="1600" dirty="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Identification </a:t>
              </a:r>
              <a:r>
                <a:rPr lang="fr-BE" sz="1600" dirty="0" err="1">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certificate</a:t>
              </a:r>
              <a:endParaRPr lang="fr-BE" sz="1600" dirty="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6" name="Text Box 2">
              <a:extLst>
                <a:ext uri="{FF2B5EF4-FFF2-40B4-BE49-F238E27FC236}">
                  <a16:creationId xmlns:a16="http://schemas.microsoft.com/office/drawing/2014/main" id="{409AE47B-4FCB-A732-4D8B-3BAFD3A22041}"/>
                </a:ext>
              </a:extLst>
            </p:cNvPr>
            <p:cNvSpPr txBox="1">
              <a:spLocks noChangeArrowheads="1"/>
            </p:cNvSpPr>
            <p:nvPr/>
          </p:nvSpPr>
          <p:spPr bwMode="auto">
            <a:xfrm rot="16200000">
              <a:off x="5248275" y="1733863"/>
              <a:ext cx="1479550" cy="82805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fr-BE" sz="160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Identification</a:t>
              </a:r>
            </a:p>
            <a:p>
              <a:pPr algn="ctr" eaLnBrk="0" hangingPunct="0">
                <a:buSzPct val="100000"/>
              </a:pPr>
              <a:r>
                <a:rPr lang="fr-BE" sz="160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certificate</a:t>
              </a:r>
            </a:p>
          </p:txBody>
        </p:sp>
        <p:sp>
          <p:nvSpPr>
            <p:cNvPr id="7" name="Rectangle 4">
              <a:extLst>
                <a:ext uri="{FF2B5EF4-FFF2-40B4-BE49-F238E27FC236}">
                  <a16:creationId xmlns:a16="http://schemas.microsoft.com/office/drawing/2014/main" id="{7E525C58-A92D-11C7-5E56-E12064E7DC33}"/>
                </a:ext>
              </a:extLst>
            </p:cNvPr>
            <p:cNvSpPr>
              <a:spLocks noChangeArrowheads="1"/>
            </p:cNvSpPr>
            <p:nvPr/>
          </p:nvSpPr>
          <p:spPr bwMode="auto">
            <a:xfrm>
              <a:off x="3449638" y="1433513"/>
              <a:ext cx="1920875" cy="2482850"/>
            </a:xfrm>
            <a:prstGeom prst="rect">
              <a:avLst/>
            </a:prstGeom>
            <a:solidFill>
              <a:schemeClr val="bg1"/>
            </a:solidFill>
            <a:ln w="12700" algn="ctr">
              <a:solidFill>
                <a:schemeClr val="tx1"/>
              </a:solidFill>
              <a:miter lim="800000"/>
              <a:headEnd/>
              <a:tailEnd/>
            </a:ln>
          </p:spPr>
          <p:txBody>
            <a:bodyPr anchor="ctr"/>
            <a:lstStyle/>
            <a:p>
              <a:pPr eaLnBrk="0" hangingPunct="0">
                <a:buSzPct val="100000"/>
              </a:pPr>
              <a:r>
                <a:rPr lang="fr-B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Internet</a:t>
              </a:r>
            </a:p>
          </p:txBody>
        </p:sp>
        <p:sp>
          <p:nvSpPr>
            <p:cNvPr id="8" name="Rectangle 5">
              <a:extLst>
                <a:ext uri="{FF2B5EF4-FFF2-40B4-BE49-F238E27FC236}">
                  <a16:creationId xmlns:a16="http://schemas.microsoft.com/office/drawing/2014/main" id="{C9AEC861-328D-A0FE-5403-B12FE42F98DC}"/>
                </a:ext>
              </a:extLst>
            </p:cNvPr>
            <p:cNvSpPr>
              <a:spLocks noChangeArrowheads="1"/>
            </p:cNvSpPr>
            <p:nvPr/>
          </p:nvSpPr>
          <p:spPr bwMode="auto">
            <a:xfrm>
              <a:off x="6502400" y="3532471"/>
              <a:ext cx="2247814" cy="320107"/>
            </a:xfrm>
            <a:prstGeom prst="rect">
              <a:avLst/>
            </a:prstGeom>
            <a:solidFill>
              <a:srgbClr val="3E6E5A">
                <a:alpha val="50195"/>
              </a:srgbClr>
            </a:solidFill>
            <a:ln w="12700" algn="ctr">
              <a:solidFill>
                <a:schemeClr val="tx1"/>
              </a:solidFill>
              <a:miter lim="800000"/>
              <a:headEnd/>
              <a:tailEnd/>
            </a:ln>
          </p:spPr>
          <p:txBody>
            <a:bodyPr wrap="square" anchor="ctr">
              <a:spAutoFit/>
            </a:bodyPr>
            <a:lstStyle/>
            <a:p>
              <a:endParaRPr lang="nl-BE" alt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9" name="Text Box 6">
              <a:extLst>
                <a:ext uri="{FF2B5EF4-FFF2-40B4-BE49-F238E27FC236}">
                  <a16:creationId xmlns:a16="http://schemas.microsoft.com/office/drawing/2014/main" id="{EAEB57E5-A394-0EDD-D524-664032E961C4}"/>
                </a:ext>
              </a:extLst>
            </p:cNvPr>
            <p:cNvSpPr txBox="1">
              <a:spLocks noChangeArrowheads="1"/>
            </p:cNvSpPr>
            <p:nvPr/>
          </p:nvSpPr>
          <p:spPr bwMode="auto">
            <a:xfrm>
              <a:off x="6748463" y="1195388"/>
              <a:ext cx="2011347" cy="38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800" dirty="0">
                  <a:solidFill>
                    <a:schemeClr val="accent3"/>
                  </a:solidFill>
                  <a:latin typeface="Open Sans" panose="020B0606030504020204" pitchFamily="34" charset="0"/>
                  <a:ea typeface="Open Sans" panose="020B0606030504020204" pitchFamily="34" charset="0"/>
                  <a:cs typeface="Open Sans" panose="020B0606030504020204" pitchFamily="34" charset="0"/>
                  <a:sym typeface="Arial" charset="0"/>
                </a:rPr>
                <a:t>e</a:t>
              </a:r>
              <a:r>
                <a:rPr lang="fr-BE" sz="1800" dirty="0">
                  <a:solidFill>
                    <a:srgbClr val="087670"/>
                  </a:solidFill>
                  <a:latin typeface="Open Sans" panose="020B0606030504020204" pitchFamily="34" charset="0"/>
                  <a:ea typeface="Open Sans" panose="020B0606030504020204" pitchFamily="34" charset="0"/>
                  <a:cs typeface="Open Sans" panose="020B0606030504020204" pitchFamily="34" charset="0"/>
                  <a:sym typeface="Arial" charset="0"/>
                </a:rPr>
                <a:t>Health</a:t>
              </a:r>
              <a:r>
                <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fr-BE" sz="18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platform</a:t>
              </a:r>
              <a:endPar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10" name="Oval 7">
              <a:extLst>
                <a:ext uri="{FF2B5EF4-FFF2-40B4-BE49-F238E27FC236}">
                  <a16:creationId xmlns:a16="http://schemas.microsoft.com/office/drawing/2014/main" id="{E2BD24D8-8907-41A4-4E50-F4925B64B348}"/>
                </a:ext>
              </a:extLst>
            </p:cNvPr>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fr-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Public keys</a:t>
              </a:r>
            </a:p>
            <a:p>
              <a:pPr algn="ctr" eaLnBrk="0" hangingPunct="0">
                <a:buSzPct val="100000"/>
              </a:pPr>
              <a:r>
                <a:rPr lang="fr-BE"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repository</a:t>
              </a:r>
              <a:endParaRPr lang="fr-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11" name="Text Box 8">
              <a:extLst>
                <a:ext uri="{FF2B5EF4-FFF2-40B4-BE49-F238E27FC236}">
                  <a16:creationId xmlns:a16="http://schemas.microsoft.com/office/drawing/2014/main" id="{BA9A2342-5415-22E9-A90C-51267590AEC7}"/>
                </a:ext>
              </a:extLst>
            </p:cNvPr>
            <p:cNvSpPr txBox="1">
              <a:spLocks noChangeArrowheads="1"/>
            </p:cNvSpPr>
            <p:nvPr/>
          </p:nvSpPr>
          <p:spPr bwMode="auto">
            <a:xfrm>
              <a:off x="6502400" y="2152650"/>
              <a:ext cx="2211013" cy="352117"/>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Authenticates sender</a:t>
              </a:r>
            </a:p>
          </p:txBody>
        </p:sp>
        <p:sp>
          <p:nvSpPr>
            <p:cNvPr id="12" name="Text Box 9">
              <a:extLst>
                <a:ext uri="{FF2B5EF4-FFF2-40B4-BE49-F238E27FC236}">
                  <a16:creationId xmlns:a16="http://schemas.microsoft.com/office/drawing/2014/main" id="{AF63BD22-96C2-3913-236F-3208F588CC8E}"/>
                </a:ext>
              </a:extLst>
            </p:cNvPr>
            <p:cNvSpPr txBox="1">
              <a:spLocks noChangeArrowheads="1"/>
            </p:cNvSpPr>
            <p:nvPr/>
          </p:nvSpPr>
          <p:spPr bwMode="auto">
            <a:xfrm>
              <a:off x="7089775" y="3363913"/>
              <a:ext cx="1129435" cy="608202"/>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Sends</a:t>
              </a:r>
            </a:p>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public key</a:t>
              </a:r>
            </a:p>
          </p:txBody>
        </p:sp>
        <p:sp>
          <p:nvSpPr>
            <p:cNvPr id="13" name="Oval 10">
              <a:extLst>
                <a:ext uri="{FF2B5EF4-FFF2-40B4-BE49-F238E27FC236}">
                  <a16:creationId xmlns:a16="http://schemas.microsoft.com/office/drawing/2014/main" id="{88CCD5F2-B0B2-517D-549C-6F5DCA1DC3F9}"/>
                </a:ext>
              </a:extLst>
            </p:cNvPr>
            <p:cNvSpPr>
              <a:spLocks noChangeArrowheads="1"/>
            </p:cNvSpPr>
            <p:nvPr/>
          </p:nvSpPr>
          <p:spPr bwMode="auto">
            <a:xfrm>
              <a:off x="6381749" y="1831823"/>
              <a:ext cx="360364" cy="40511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2</a:t>
              </a:r>
            </a:p>
          </p:txBody>
        </p:sp>
        <p:sp>
          <p:nvSpPr>
            <p:cNvPr id="14" name="Oval 11">
              <a:extLst>
                <a:ext uri="{FF2B5EF4-FFF2-40B4-BE49-F238E27FC236}">
                  <a16:creationId xmlns:a16="http://schemas.microsoft.com/office/drawing/2014/main" id="{BF8B24B9-81F5-1A3D-64B3-7E52A8C4711C}"/>
                </a:ext>
              </a:extLst>
            </p:cNvPr>
            <p:cNvSpPr>
              <a:spLocks noChangeArrowheads="1"/>
            </p:cNvSpPr>
            <p:nvPr/>
          </p:nvSpPr>
          <p:spPr bwMode="auto">
            <a:xfrm>
              <a:off x="6810507" y="3133316"/>
              <a:ext cx="360362" cy="40511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3</a:t>
              </a:r>
            </a:p>
          </p:txBody>
        </p:sp>
        <p:sp>
          <p:nvSpPr>
            <p:cNvPr id="15" name="Rectangle 12">
              <a:extLst>
                <a:ext uri="{FF2B5EF4-FFF2-40B4-BE49-F238E27FC236}">
                  <a16:creationId xmlns:a16="http://schemas.microsoft.com/office/drawing/2014/main" id="{68626640-FD87-2332-9129-62E3704EFA5D}"/>
                </a:ext>
              </a:extLst>
            </p:cNvPr>
            <p:cNvSpPr>
              <a:spLocks noChangeArrowheads="1"/>
            </p:cNvSpPr>
            <p:nvPr/>
          </p:nvSpPr>
          <p:spPr bwMode="auto">
            <a:xfrm>
              <a:off x="396875" y="2676013"/>
              <a:ext cx="2006600" cy="320107"/>
            </a:xfrm>
            <a:prstGeom prst="rect">
              <a:avLst/>
            </a:prstGeom>
            <a:solidFill>
              <a:srgbClr val="3E6E5A">
                <a:alpha val="50195"/>
              </a:srgbClr>
            </a:solidFill>
            <a:ln w="12700" algn="ctr">
              <a:solidFill>
                <a:schemeClr val="tx1"/>
              </a:solidFill>
              <a:miter lim="800000"/>
              <a:headEnd/>
              <a:tailEnd/>
            </a:ln>
          </p:spPr>
          <p:txBody>
            <a:bodyPr wrap="square" anchor="ctr">
              <a:spAutoFit/>
            </a:bodyPr>
            <a:lstStyle/>
            <a:p>
              <a:endParaRPr lang="nl-BE" alt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Box 13">
              <a:extLst>
                <a:ext uri="{FF2B5EF4-FFF2-40B4-BE49-F238E27FC236}">
                  <a16:creationId xmlns:a16="http://schemas.microsoft.com/office/drawing/2014/main" id="{3E000E59-F1BE-3E0C-5832-C63E089D6562}"/>
                </a:ext>
              </a:extLst>
            </p:cNvPr>
            <p:cNvSpPr txBox="1">
              <a:spLocks noChangeArrowheads="1"/>
            </p:cNvSpPr>
            <p:nvPr/>
          </p:nvSpPr>
          <p:spPr bwMode="auto">
            <a:xfrm>
              <a:off x="331788" y="1258888"/>
              <a:ext cx="2241362" cy="38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Message </a:t>
              </a:r>
              <a:r>
                <a:rPr lang="fr-BE" sz="18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originator</a:t>
              </a:r>
              <a:endParaRPr lang="fr-BE" sz="1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17" name="Text Box 15">
              <a:extLst>
                <a:ext uri="{FF2B5EF4-FFF2-40B4-BE49-F238E27FC236}">
                  <a16:creationId xmlns:a16="http://schemas.microsoft.com/office/drawing/2014/main" id="{4F84191D-6832-B723-97FA-1EB703B439A6}"/>
                </a:ext>
              </a:extLst>
            </p:cNvPr>
            <p:cNvSpPr txBox="1">
              <a:spLocks noChangeArrowheads="1"/>
            </p:cNvSpPr>
            <p:nvPr/>
          </p:nvSpPr>
          <p:spPr bwMode="auto">
            <a:xfrm>
              <a:off x="396875" y="2051050"/>
              <a:ext cx="1940874" cy="352117"/>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Asks for public key</a:t>
              </a:r>
            </a:p>
          </p:txBody>
        </p:sp>
        <p:sp>
          <p:nvSpPr>
            <p:cNvPr id="18" name="Text Box 16">
              <a:extLst>
                <a:ext uri="{FF2B5EF4-FFF2-40B4-BE49-F238E27FC236}">
                  <a16:creationId xmlns:a16="http://schemas.microsoft.com/office/drawing/2014/main" id="{2547CF94-8197-569B-E4C4-015C25DDE8B0}"/>
                </a:ext>
              </a:extLst>
            </p:cNvPr>
            <p:cNvSpPr txBox="1">
              <a:spLocks noChangeArrowheads="1"/>
            </p:cNvSpPr>
            <p:nvPr/>
          </p:nvSpPr>
          <p:spPr bwMode="auto">
            <a:xfrm>
              <a:off x="1179513" y="3489325"/>
              <a:ext cx="1024202" cy="608202"/>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Encrypts</a:t>
              </a:r>
            </a:p>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message</a:t>
              </a:r>
            </a:p>
          </p:txBody>
        </p:sp>
        <p:sp>
          <p:nvSpPr>
            <p:cNvPr id="19" name="Oval 17">
              <a:extLst>
                <a:ext uri="{FF2B5EF4-FFF2-40B4-BE49-F238E27FC236}">
                  <a16:creationId xmlns:a16="http://schemas.microsoft.com/office/drawing/2014/main" id="{B45F6500-15AC-A5E7-504C-B881C97B51DB}"/>
                </a:ext>
              </a:extLst>
            </p:cNvPr>
            <p:cNvSpPr>
              <a:spLocks noChangeArrowheads="1"/>
            </p:cNvSpPr>
            <p:nvPr/>
          </p:nvSpPr>
          <p:spPr bwMode="auto">
            <a:xfrm>
              <a:off x="922338" y="3257397"/>
              <a:ext cx="360362" cy="40511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4</a:t>
              </a:r>
            </a:p>
          </p:txBody>
        </p:sp>
        <p:sp>
          <p:nvSpPr>
            <p:cNvPr id="20" name="Oval 18">
              <a:extLst>
                <a:ext uri="{FF2B5EF4-FFF2-40B4-BE49-F238E27FC236}">
                  <a16:creationId xmlns:a16="http://schemas.microsoft.com/office/drawing/2014/main" id="{996C655D-0600-6D36-B458-B35514B3F345}"/>
                </a:ext>
              </a:extLst>
            </p:cNvPr>
            <p:cNvSpPr>
              <a:spLocks noChangeArrowheads="1"/>
            </p:cNvSpPr>
            <p:nvPr/>
          </p:nvSpPr>
          <p:spPr bwMode="auto">
            <a:xfrm>
              <a:off x="216694" y="1721567"/>
              <a:ext cx="360362" cy="40511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1</a:t>
              </a:r>
            </a:p>
          </p:txBody>
        </p:sp>
        <p:sp>
          <p:nvSpPr>
            <p:cNvPr id="21" name="Rectangle 19">
              <a:extLst>
                <a:ext uri="{FF2B5EF4-FFF2-40B4-BE49-F238E27FC236}">
                  <a16:creationId xmlns:a16="http://schemas.microsoft.com/office/drawing/2014/main" id="{48DDBA91-1FB6-4DBB-8024-B0F9C2E793C1}"/>
                </a:ext>
              </a:extLst>
            </p:cNvPr>
            <p:cNvSpPr>
              <a:spLocks noChangeArrowheads="1"/>
            </p:cNvSpPr>
            <p:nvPr/>
          </p:nvSpPr>
          <p:spPr bwMode="auto">
            <a:xfrm>
              <a:off x="396876" y="5398576"/>
              <a:ext cx="5040313" cy="320107"/>
            </a:xfrm>
            <a:prstGeom prst="rect">
              <a:avLst/>
            </a:prstGeom>
            <a:solidFill>
              <a:srgbClr val="3E6E5A">
                <a:alpha val="50195"/>
              </a:srgbClr>
            </a:solidFill>
            <a:ln w="12700" algn="ctr">
              <a:solidFill>
                <a:schemeClr val="tx1"/>
              </a:solidFill>
              <a:miter lim="800000"/>
              <a:headEnd/>
              <a:tailEnd/>
            </a:ln>
          </p:spPr>
          <p:txBody>
            <a:bodyPr wrap="square" anchor="ctr">
              <a:spAutoFit/>
            </a:bodyPr>
            <a:lstStyle/>
            <a:p>
              <a:endParaRPr lang="nl-BE" alt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 Box 20">
              <a:extLst>
                <a:ext uri="{FF2B5EF4-FFF2-40B4-BE49-F238E27FC236}">
                  <a16:creationId xmlns:a16="http://schemas.microsoft.com/office/drawing/2014/main" id="{27E04472-C9E2-AD14-6229-7CB5C1271EA8}"/>
                </a:ext>
              </a:extLst>
            </p:cNvPr>
            <p:cNvSpPr txBox="1">
              <a:spLocks noChangeArrowheads="1"/>
            </p:cNvSpPr>
            <p:nvPr/>
          </p:nvSpPr>
          <p:spPr bwMode="auto">
            <a:xfrm>
              <a:off x="987425" y="4737100"/>
              <a:ext cx="2120157" cy="38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8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Message recipient</a:t>
              </a:r>
            </a:p>
          </p:txBody>
        </p:sp>
        <p:sp>
          <p:nvSpPr>
            <p:cNvPr id="23" name="Text Box 21">
              <a:extLst>
                <a:ext uri="{FF2B5EF4-FFF2-40B4-BE49-F238E27FC236}">
                  <a16:creationId xmlns:a16="http://schemas.microsoft.com/office/drawing/2014/main" id="{C4C546FC-EC39-1B2C-57FB-467107DCB9C0}"/>
                </a:ext>
              </a:extLst>
            </p:cNvPr>
            <p:cNvSpPr txBox="1">
              <a:spLocks noChangeArrowheads="1"/>
            </p:cNvSpPr>
            <p:nvPr/>
          </p:nvSpPr>
          <p:spPr bwMode="auto">
            <a:xfrm>
              <a:off x="915988" y="5353050"/>
              <a:ext cx="1918703" cy="352117"/>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6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Decrypts message</a:t>
              </a:r>
            </a:p>
          </p:txBody>
        </p:sp>
        <p:sp>
          <p:nvSpPr>
            <p:cNvPr id="24" name="Oval 22">
              <a:extLst>
                <a:ext uri="{FF2B5EF4-FFF2-40B4-BE49-F238E27FC236}">
                  <a16:creationId xmlns:a16="http://schemas.microsoft.com/office/drawing/2014/main" id="{7F17A978-B748-B436-1B08-C35C8314F67E}"/>
                </a:ext>
              </a:extLst>
            </p:cNvPr>
            <p:cNvSpPr>
              <a:spLocks noChangeArrowheads="1"/>
            </p:cNvSpPr>
            <p:nvPr/>
          </p:nvSpPr>
          <p:spPr bwMode="auto">
            <a:xfrm>
              <a:off x="726282" y="5044339"/>
              <a:ext cx="360364" cy="40511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fr-BE" sz="12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5</a:t>
              </a:r>
            </a:p>
          </p:txBody>
        </p:sp>
        <p:sp>
          <p:nvSpPr>
            <p:cNvPr id="25" name="Oval 23">
              <a:extLst>
                <a:ext uri="{FF2B5EF4-FFF2-40B4-BE49-F238E27FC236}">
                  <a16:creationId xmlns:a16="http://schemas.microsoft.com/office/drawing/2014/main" id="{4BCE7366-AF50-5516-B4A3-CA352AACFA5D}"/>
                </a:ext>
              </a:extLst>
            </p:cNvPr>
            <p:cNvSpPr>
              <a:spLocks noChangeArrowheads="1"/>
            </p:cNvSpPr>
            <p:nvPr/>
          </p:nvSpPr>
          <p:spPr bwMode="auto">
            <a:xfrm>
              <a:off x="3497263" y="4957763"/>
              <a:ext cx="1708150"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fr-BE"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Stored</a:t>
              </a:r>
              <a:endParaRPr lang="fr-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endParaRPr>
            </a:p>
            <a:p>
              <a:pPr algn="ctr" eaLnBrk="0" hangingPunct="0">
                <a:buSzPct val="100000"/>
              </a:pPr>
              <a:r>
                <a:rPr lang="fr-BE"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private</a:t>
              </a:r>
              <a:endParaRPr lang="fr-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endParaRPr>
            </a:p>
            <a:p>
              <a:pPr algn="ctr" eaLnBrk="0" hangingPunct="0">
                <a:buSzPct val="100000"/>
              </a:pPr>
              <a:r>
                <a:rPr lang="fr-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key</a:t>
              </a:r>
            </a:p>
          </p:txBody>
        </p:sp>
        <p:sp>
          <p:nvSpPr>
            <p:cNvPr id="26" name="Line 24">
              <a:extLst>
                <a:ext uri="{FF2B5EF4-FFF2-40B4-BE49-F238E27FC236}">
                  <a16:creationId xmlns:a16="http://schemas.microsoft.com/office/drawing/2014/main" id="{2ABFF3E4-C665-4512-B6B4-41B67C3ECF98}"/>
                </a:ext>
              </a:extLst>
            </p:cNvPr>
            <p:cNvSpPr>
              <a:spLocks noChangeShapeType="1"/>
            </p:cNvSpPr>
            <p:nvPr/>
          </p:nvSpPr>
          <p:spPr bwMode="auto">
            <a:xfrm flipH="1">
              <a:off x="2973591" y="5549593"/>
              <a:ext cx="458136" cy="208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Box 25">
              <a:extLst>
                <a:ext uri="{FF2B5EF4-FFF2-40B4-BE49-F238E27FC236}">
                  <a16:creationId xmlns:a16="http://schemas.microsoft.com/office/drawing/2014/main" id="{B7853E54-522D-BD1F-4759-C2763D6B41AC}"/>
                </a:ext>
              </a:extLst>
            </p:cNvPr>
            <p:cNvSpPr txBox="1">
              <a:spLocks noChangeArrowheads="1"/>
            </p:cNvSpPr>
            <p:nvPr/>
          </p:nvSpPr>
          <p:spPr bwMode="auto">
            <a:xfrm>
              <a:off x="3668116" y="4056063"/>
              <a:ext cx="1433117" cy="60820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fr-BE" sz="160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Identification</a:t>
              </a:r>
            </a:p>
            <a:p>
              <a:pPr algn="ctr" eaLnBrk="0" hangingPunct="0">
                <a:buSzPct val="100000"/>
              </a:pPr>
              <a:r>
                <a:rPr lang="fr-BE" sz="1600">
                  <a:solidFill>
                    <a:srgbClr val="3E6E5A"/>
                  </a:solidFill>
                  <a:latin typeface="Open Sans" panose="020B0606030504020204" pitchFamily="34" charset="0"/>
                  <a:ea typeface="Open Sans" panose="020B0606030504020204" pitchFamily="34" charset="0"/>
                  <a:cs typeface="Open Sans" panose="020B0606030504020204" pitchFamily="34" charset="0"/>
                  <a:sym typeface="Arial" charset="0"/>
                </a:rPr>
                <a:t>certificate</a:t>
              </a:r>
            </a:p>
          </p:txBody>
        </p:sp>
        <p:sp>
          <p:nvSpPr>
            <p:cNvPr id="28" name="Line 26">
              <a:extLst>
                <a:ext uri="{FF2B5EF4-FFF2-40B4-BE49-F238E27FC236}">
                  <a16:creationId xmlns:a16="http://schemas.microsoft.com/office/drawing/2014/main" id="{A1CD17BD-3AAD-33E3-52B3-D8116048A883}"/>
                </a:ext>
              </a:extLst>
            </p:cNvPr>
            <p:cNvSpPr>
              <a:spLocks noChangeShapeType="1"/>
            </p:cNvSpPr>
            <p:nvPr/>
          </p:nvSpPr>
          <p:spPr bwMode="auto">
            <a:xfrm>
              <a:off x="3227388" y="2016125"/>
              <a:ext cx="2427287" cy="0"/>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Box 28">
              <a:extLst>
                <a:ext uri="{FF2B5EF4-FFF2-40B4-BE49-F238E27FC236}">
                  <a16:creationId xmlns:a16="http://schemas.microsoft.com/office/drawing/2014/main" id="{AB8C6130-47AE-2C72-41A3-9828FBCA05A9}"/>
                </a:ext>
              </a:extLst>
            </p:cNvPr>
            <p:cNvSpPr txBox="1">
              <a:spLocks noChangeArrowheads="1"/>
            </p:cNvSpPr>
            <p:nvPr/>
          </p:nvSpPr>
          <p:spPr bwMode="auto">
            <a:xfrm>
              <a:off x="3814763" y="1754187"/>
              <a:ext cx="1350887" cy="544181"/>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400">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Web service</a:t>
              </a:r>
            </a:p>
            <a:p>
              <a:pPr eaLnBrk="0" hangingPunct="0">
                <a:buSzPct val="100000"/>
              </a:pPr>
              <a:r>
                <a:rPr lang="fr-BE" sz="1400">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Ask public key</a:t>
              </a:r>
            </a:p>
          </p:txBody>
        </p:sp>
        <p:sp>
          <p:nvSpPr>
            <p:cNvPr id="30" name="Text Box 29">
              <a:extLst>
                <a:ext uri="{FF2B5EF4-FFF2-40B4-BE49-F238E27FC236}">
                  <a16:creationId xmlns:a16="http://schemas.microsoft.com/office/drawing/2014/main" id="{6BBA0840-DC4C-DA8B-50DA-17EBDFE7BD61}"/>
                </a:ext>
              </a:extLst>
            </p:cNvPr>
            <p:cNvSpPr txBox="1">
              <a:spLocks noChangeArrowheads="1"/>
            </p:cNvSpPr>
            <p:nvPr/>
          </p:nvSpPr>
          <p:spPr bwMode="auto">
            <a:xfrm rot="3135873">
              <a:off x="3140570" y="3210575"/>
              <a:ext cx="1442481" cy="521366"/>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fr-BE" sz="1400" dirty="0" err="1">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Send</a:t>
              </a:r>
              <a:r>
                <a:rPr lang="fr-BE" sz="1400" dirty="0">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 message</a:t>
              </a:r>
            </a:p>
            <a:p>
              <a:pPr eaLnBrk="0" hangingPunct="0">
                <a:buSzPct val="100000"/>
              </a:pPr>
              <a:r>
                <a:rPr lang="fr-BE" sz="1400" dirty="0" err="1">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Any</a:t>
              </a:r>
              <a:r>
                <a:rPr lang="fr-BE" sz="1400" dirty="0">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fr-BE" sz="1400" dirty="0" err="1">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rPr>
                <a:t>protocol</a:t>
              </a:r>
              <a:endParaRPr lang="fr-BE" sz="1400" dirty="0">
                <a:solidFill>
                  <a:srgbClr val="A50021"/>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31" name="Line 30">
              <a:extLst>
                <a:ext uri="{FF2B5EF4-FFF2-40B4-BE49-F238E27FC236}">
                  <a16:creationId xmlns:a16="http://schemas.microsoft.com/office/drawing/2014/main" id="{1E7D8525-C009-180E-B06C-2314F2DEF7E8}"/>
                </a:ext>
              </a:extLst>
            </p:cNvPr>
            <p:cNvSpPr>
              <a:spLocks noChangeShapeType="1"/>
            </p:cNvSpPr>
            <p:nvPr/>
          </p:nvSpPr>
          <p:spPr bwMode="auto">
            <a:xfrm flipH="1">
              <a:off x="2271713" y="4719638"/>
              <a:ext cx="2016125" cy="6191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32" name="Line 31">
              <a:extLst>
                <a:ext uri="{FF2B5EF4-FFF2-40B4-BE49-F238E27FC236}">
                  <a16:creationId xmlns:a16="http://schemas.microsoft.com/office/drawing/2014/main" id="{7D90C466-5B65-D77A-7E9B-4AA0931D488A}"/>
                </a:ext>
              </a:extLst>
            </p:cNvPr>
            <p:cNvSpPr>
              <a:spLocks noChangeShapeType="1"/>
            </p:cNvSpPr>
            <p:nvPr/>
          </p:nvSpPr>
          <p:spPr bwMode="auto">
            <a:xfrm flipH="1" flipV="1">
              <a:off x="7726363" y="4005263"/>
              <a:ext cx="0" cy="5937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33" name="Line 32">
              <a:extLst>
                <a:ext uri="{FF2B5EF4-FFF2-40B4-BE49-F238E27FC236}">
                  <a16:creationId xmlns:a16="http://schemas.microsoft.com/office/drawing/2014/main" id="{7ADAB2A7-ECB7-A743-7560-4081CFAFDA2F}"/>
                </a:ext>
              </a:extLst>
            </p:cNvPr>
            <p:cNvSpPr>
              <a:spLocks noChangeShapeType="1"/>
            </p:cNvSpPr>
            <p:nvPr/>
          </p:nvSpPr>
          <p:spPr bwMode="auto">
            <a:xfrm flipH="1" flipV="1">
              <a:off x="6315075" y="2436813"/>
              <a:ext cx="1217613"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34" name="Line 33">
              <a:extLst>
                <a:ext uri="{FF2B5EF4-FFF2-40B4-BE49-F238E27FC236}">
                  <a16:creationId xmlns:a16="http://schemas.microsoft.com/office/drawing/2014/main" id="{D66A7448-073E-31D0-E3F9-1CCF184228CF}"/>
                </a:ext>
              </a:extLst>
            </p:cNvPr>
            <p:cNvSpPr>
              <a:spLocks noChangeShapeType="1"/>
            </p:cNvSpPr>
            <p:nvPr/>
          </p:nvSpPr>
          <p:spPr bwMode="auto">
            <a:xfrm>
              <a:off x="7712075" y="2532063"/>
              <a:ext cx="7938" cy="849312"/>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35" name="Line 34">
              <a:extLst>
                <a:ext uri="{FF2B5EF4-FFF2-40B4-BE49-F238E27FC236}">
                  <a16:creationId xmlns:a16="http://schemas.microsoft.com/office/drawing/2014/main" id="{4D96210F-3E8D-B2AD-42AD-9F70BC5F88DC}"/>
                </a:ext>
              </a:extLst>
            </p:cNvPr>
            <p:cNvSpPr>
              <a:spLocks noChangeShapeType="1"/>
            </p:cNvSpPr>
            <p:nvPr/>
          </p:nvSpPr>
          <p:spPr bwMode="auto">
            <a:xfrm>
              <a:off x="1703388" y="2432050"/>
              <a:ext cx="7937" cy="10382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36" name="Line 35">
              <a:extLst>
                <a:ext uri="{FF2B5EF4-FFF2-40B4-BE49-F238E27FC236}">
                  <a16:creationId xmlns:a16="http://schemas.microsoft.com/office/drawing/2014/main" id="{7BFC42A1-E7FB-D39F-24B2-336A3D056141}"/>
                </a:ext>
              </a:extLst>
            </p:cNvPr>
            <p:cNvSpPr>
              <a:spLocks noChangeShapeType="1"/>
            </p:cNvSpPr>
            <p:nvPr/>
          </p:nvSpPr>
          <p:spPr bwMode="auto">
            <a:xfrm flipV="1">
              <a:off x="2403475" y="2232025"/>
              <a:ext cx="250825" cy="9525"/>
            </a:xfrm>
            <a:prstGeom prst="line">
              <a:avLst/>
            </a:prstGeom>
            <a:noFill/>
            <a:ln w="28575">
              <a:solidFill>
                <a:srgbClr val="3E6E5A"/>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37" name="Line 36">
              <a:extLst>
                <a:ext uri="{FF2B5EF4-FFF2-40B4-BE49-F238E27FC236}">
                  <a16:creationId xmlns:a16="http://schemas.microsoft.com/office/drawing/2014/main" id="{96DE6233-87D3-C633-2D64-C7A78A5A9C2F}"/>
                </a:ext>
              </a:extLst>
            </p:cNvPr>
            <p:cNvSpPr>
              <a:spLocks noChangeShapeType="1"/>
            </p:cNvSpPr>
            <p:nvPr/>
          </p:nvSpPr>
          <p:spPr bwMode="auto">
            <a:xfrm flipV="1">
              <a:off x="2073275" y="2573338"/>
              <a:ext cx="471488"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38" name="Line 37">
              <a:extLst>
                <a:ext uri="{FF2B5EF4-FFF2-40B4-BE49-F238E27FC236}">
                  <a16:creationId xmlns:a16="http://schemas.microsoft.com/office/drawing/2014/main" id="{21474B9C-80E9-CC4A-8E68-A0072403CCAA}"/>
                </a:ext>
              </a:extLst>
            </p:cNvPr>
            <p:cNvSpPr>
              <a:spLocks noChangeShapeType="1"/>
            </p:cNvSpPr>
            <p:nvPr/>
          </p:nvSpPr>
          <p:spPr bwMode="auto">
            <a:xfrm>
              <a:off x="6321425" y="2343150"/>
              <a:ext cx="180975" cy="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39" name="Line 27">
              <a:extLst>
                <a:ext uri="{FF2B5EF4-FFF2-40B4-BE49-F238E27FC236}">
                  <a16:creationId xmlns:a16="http://schemas.microsoft.com/office/drawing/2014/main" id="{4B9C9520-CE52-A7E1-20E2-3DF1EBC1D678}"/>
                </a:ext>
              </a:extLst>
            </p:cNvPr>
            <p:cNvSpPr>
              <a:spLocks noChangeShapeType="1"/>
            </p:cNvSpPr>
            <p:nvPr/>
          </p:nvSpPr>
          <p:spPr bwMode="auto">
            <a:xfrm>
              <a:off x="3211513" y="2606675"/>
              <a:ext cx="1101725" cy="1431925"/>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grpSp>
      <p:pic>
        <p:nvPicPr>
          <p:cNvPr id="40" name="Picture 5">
            <a:extLst>
              <a:ext uri="{FF2B5EF4-FFF2-40B4-BE49-F238E27FC236}">
                <a16:creationId xmlns:a16="http://schemas.microsoft.com/office/drawing/2014/main" id="{C7EC3A3F-5ED6-0783-6E23-68CDC3AA5ED4}"/>
              </a:ext>
            </a:extLst>
          </p:cNvPr>
          <p:cNvPicPr>
            <a:picLocks noChangeAspect="1"/>
          </p:cNvPicPr>
          <p:nvPr/>
        </p:nvPicPr>
        <p:blipFill>
          <a:blip r:embed="rId2"/>
          <a:stretch>
            <a:fillRect/>
          </a:stretch>
        </p:blipFill>
        <p:spPr>
          <a:xfrm>
            <a:off x="319088" y="188912"/>
            <a:ext cx="581025" cy="495300"/>
          </a:xfrm>
          <a:prstGeom prst="rect">
            <a:avLst/>
          </a:prstGeom>
        </p:spPr>
      </p:pic>
    </p:spTree>
    <p:extLst>
      <p:ext uri="{BB962C8B-B14F-4D97-AF65-F5344CB8AC3E}">
        <p14:creationId xmlns:p14="http://schemas.microsoft.com/office/powerpoint/2010/main" val="1822770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CF347DE-FBB1-00A1-253E-21207EB260BD}"/>
              </a:ext>
            </a:extLst>
          </p:cNvPr>
          <p:cNvSpPr>
            <a:spLocks noGrp="1"/>
          </p:cNvSpPr>
          <p:nvPr>
            <p:ph type="body" sz="quarter" idx="11"/>
          </p:nvPr>
        </p:nvSpPr>
        <p:spPr/>
        <p:txBody>
          <a:bodyPr/>
          <a:lstStyle/>
          <a:p>
            <a:r>
              <a:rPr lang="en-BE" dirty="0" err="1"/>
              <a:t>Vercijfering</a:t>
            </a:r>
            <a:r>
              <a:rPr lang="en-BE" dirty="0"/>
              <a:t> </a:t>
            </a:r>
            <a:r>
              <a:rPr lang="en-BE" dirty="0" err="1"/>
              <a:t>niet-gekende</a:t>
            </a:r>
            <a:r>
              <a:rPr lang="en-BE" dirty="0"/>
              <a:t> </a:t>
            </a:r>
            <a:r>
              <a:rPr lang="en-BE" dirty="0" err="1"/>
              <a:t>bestemmeling</a:t>
            </a:r>
            <a:endParaRPr lang="nl-BE" dirty="0"/>
          </a:p>
        </p:txBody>
      </p:sp>
      <p:grpSp>
        <p:nvGrpSpPr>
          <p:cNvPr id="4" name="Group 38">
            <a:extLst>
              <a:ext uri="{FF2B5EF4-FFF2-40B4-BE49-F238E27FC236}">
                <a16:creationId xmlns:a16="http://schemas.microsoft.com/office/drawing/2014/main" id="{96D81EE4-33C3-532E-911B-7B90506E3EB0}"/>
              </a:ext>
            </a:extLst>
          </p:cNvPr>
          <p:cNvGrpSpPr/>
          <p:nvPr/>
        </p:nvGrpSpPr>
        <p:grpSpPr>
          <a:xfrm>
            <a:off x="1657350" y="1207588"/>
            <a:ext cx="8445252" cy="4964615"/>
            <a:chOff x="142875" y="1049338"/>
            <a:chExt cx="8802687" cy="5334787"/>
          </a:xfrm>
        </p:grpSpPr>
        <p:sp>
          <p:nvSpPr>
            <p:cNvPr id="5" name="Oval 3">
              <a:extLst>
                <a:ext uri="{FF2B5EF4-FFF2-40B4-BE49-F238E27FC236}">
                  <a16:creationId xmlns:a16="http://schemas.microsoft.com/office/drawing/2014/main" id="{F2DA48DE-8BF0-9FC2-80EB-A3D9706FCF80}"/>
                </a:ext>
              </a:extLst>
            </p:cNvPr>
            <p:cNvSpPr>
              <a:spLocks noChangeArrowheads="1"/>
            </p:cNvSpPr>
            <p:nvPr/>
          </p:nvSpPr>
          <p:spPr bwMode="auto">
            <a:xfrm>
              <a:off x="7237412" y="2568575"/>
              <a:ext cx="1708150" cy="1271588"/>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nl-BE">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User 2</a:t>
              </a:r>
            </a:p>
            <a:p>
              <a:pPr algn="ctr" eaLnBrk="0" hangingPunct="0">
                <a:buSzPct val="100000"/>
              </a:pPr>
              <a:r>
                <a:rPr lang="nl-BE">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Recipient</a:t>
              </a:r>
            </a:p>
          </p:txBody>
        </p:sp>
        <p:sp>
          <p:nvSpPr>
            <p:cNvPr id="6" name="Oval 4">
              <a:extLst>
                <a:ext uri="{FF2B5EF4-FFF2-40B4-BE49-F238E27FC236}">
                  <a16:creationId xmlns:a16="http://schemas.microsoft.com/office/drawing/2014/main" id="{6B08BCCE-28C9-9077-3446-78579209A82A}"/>
                </a:ext>
              </a:extLst>
            </p:cNvPr>
            <p:cNvSpPr>
              <a:spLocks noChangeArrowheads="1"/>
            </p:cNvSpPr>
            <p:nvPr/>
          </p:nvSpPr>
          <p:spPr bwMode="auto">
            <a:xfrm>
              <a:off x="142875" y="2576512"/>
              <a:ext cx="1708151"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nl-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User 1</a:t>
              </a:r>
            </a:p>
            <a:p>
              <a:pPr algn="ctr" eaLnBrk="0" hangingPunct="0">
                <a:buSzPct val="100000"/>
              </a:pPr>
              <a:r>
                <a:rPr lang="nl-BE"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Originator</a:t>
              </a:r>
              <a:endParaRPr lang="nl-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7" name="Oval 5">
              <a:extLst>
                <a:ext uri="{FF2B5EF4-FFF2-40B4-BE49-F238E27FC236}">
                  <a16:creationId xmlns:a16="http://schemas.microsoft.com/office/drawing/2014/main" id="{9073ECB7-842B-A072-9B72-CEAD33EC306C}"/>
                </a:ext>
              </a:extLst>
            </p:cNvPr>
            <p:cNvSpPr>
              <a:spLocks noChangeArrowheads="1"/>
            </p:cNvSpPr>
            <p:nvPr/>
          </p:nvSpPr>
          <p:spPr bwMode="auto">
            <a:xfrm>
              <a:off x="3489325" y="1049338"/>
              <a:ext cx="1708150"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nl-BE"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Key</a:t>
              </a:r>
              <a:r>
                <a:rPr lang="nl-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 </a:t>
              </a:r>
            </a:p>
            <a:p>
              <a:pPr algn="ctr" eaLnBrk="0" hangingPunct="0">
                <a:buSzPct val="100000"/>
              </a:pPr>
              <a:r>
                <a:rPr lang="nl-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Management</a:t>
              </a:r>
            </a:p>
            <a:p>
              <a:pPr algn="ctr" eaLnBrk="0" hangingPunct="0">
                <a:buSzPct val="100000"/>
              </a:pPr>
              <a:r>
                <a:rPr lang="nl-B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 Depot</a:t>
              </a:r>
            </a:p>
          </p:txBody>
        </p:sp>
        <p:sp>
          <p:nvSpPr>
            <p:cNvPr id="8" name="Oval 6">
              <a:extLst>
                <a:ext uri="{FF2B5EF4-FFF2-40B4-BE49-F238E27FC236}">
                  <a16:creationId xmlns:a16="http://schemas.microsoft.com/office/drawing/2014/main" id="{98AF6ACF-B79A-8369-5A99-99C234F22BC4}"/>
                </a:ext>
              </a:extLst>
            </p:cNvPr>
            <p:cNvSpPr>
              <a:spLocks noChangeArrowheads="1"/>
            </p:cNvSpPr>
            <p:nvPr/>
          </p:nvSpPr>
          <p:spPr bwMode="auto">
            <a:xfrm>
              <a:off x="3497263" y="4603750"/>
              <a:ext cx="1708150" cy="1282700"/>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nl-BE">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Messages</a:t>
              </a:r>
            </a:p>
            <a:p>
              <a:pPr algn="ctr" eaLnBrk="0" hangingPunct="0">
                <a:buSzPct val="100000"/>
              </a:pPr>
              <a:r>
                <a:rPr lang="nl-BE">
                  <a:solidFill>
                    <a:schemeClr val="bg1"/>
                  </a:solidFill>
                  <a:latin typeface="Open Sans" panose="020B0606030504020204" pitchFamily="34" charset="0"/>
                  <a:ea typeface="Open Sans" panose="020B0606030504020204" pitchFamily="34" charset="0"/>
                  <a:cs typeface="Open Sans" panose="020B0606030504020204" pitchFamily="34" charset="0"/>
                  <a:sym typeface="Arial" charset="0"/>
                </a:rPr>
                <a:t>Depot</a:t>
              </a:r>
            </a:p>
          </p:txBody>
        </p:sp>
        <p:sp>
          <p:nvSpPr>
            <p:cNvPr id="9" name="Line 7">
              <a:extLst>
                <a:ext uri="{FF2B5EF4-FFF2-40B4-BE49-F238E27FC236}">
                  <a16:creationId xmlns:a16="http://schemas.microsoft.com/office/drawing/2014/main" id="{A49DBFBA-E441-A9DD-D275-A66F48EE6282}"/>
                </a:ext>
              </a:extLst>
            </p:cNvPr>
            <p:cNvSpPr>
              <a:spLocks noChangeShapeType="1"/>
            </p:cNvSpPr>
            <p:nvPr/>
          </p:nvSpPr>
          <p:spPr bwMode="auto">
            <a:xfrm flipV="1">
              <a:off x="1754188" y="2044700"/>
              <a:ext cx="1852612" cy="8937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Box 8">
              <a:extLst>
                <a:ext uri="{FF2B5EF4-FFF2-40B4-BE49-F238E27FC236}">
                  <a16:creationId xmlns:a16="http://schemas.microsoft.com/office/drawing/2014/main" id="{281F8E98-C828-38FE-381B-542C77430567}"/>
                </a:ext>
              </a:extLst>
            </p:cNvPr>
            <p:cNvSpPr txBox="1">
              <a:spLocks noChangeArrowheads="1"/>
            </p:cNvSpPr>
            <p:nvPr/>
          </p:nvSpPr>
          <p:spPr bwMode="auto">
            <a:xfrm>
              <a:off x="2554289" y="2566988"/>
              <a:ext cx="1037930" cy="26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sz="1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1</a:t>
              </a:r>
              <a:r>
                <a:rPr lang="nl-BE" sz="10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asks for key</a:t>
              </a:r>
            </a:p>
          </p:txBody>
        </p:sp>
        <p:sp>
          <p:nvSpPr>
            <p:cNvPr id="11" name="Line 9">
              <a:extLst>
                <a:ext uri="{FF2B5EF4-FFF2-40B4-BE49-F238E27FC236}">
                  <a16:creationId xmlns:a16="http://schemas.microsoft.com/office/drawing/2014/main" id="{2D26089F-4F5E-BEC7-5E23-0ACCA1742E37}"/>
                </a:ext>
              </a:extLst>
            </p:cNvPr>
            <p:cNvSpPr>
              <a:spLocks noChangeShapeType="1"/>
            </p:cNvSpPr>
            <p:nvPr/>
          </p:nvSpPr>
          <p:spPr bwMode="auto">
            <a:xfrm flipH="1">
              <a:off x="1636713" y="1906588"/>
              <a:ext cx="1874837" cy="893762"/>
            </a:xfrm>
            <a:prstGeom prst="line">
              <a:avLst/>
            </a:prstGeom>
            <a:noFill/>
            <a:ln w="12700">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Box 10">
              <a:extLst>
                <a:ext uri="{FF2B5EF4-FFF2-40B4-BE49-F238E27FC236}">
                  <a16:creationId xmlns:a16="http://schemas.microsoft.com/office/drawing/2014/main" id="{67706F2E-580F-9288-5242-68688C10313D}"/>
                </a:ext>
              </a:extLst>
            </p:cNvPr>
            <p:cNvSpPr txBox="1">
              <a:spLocks noChangeArrowheads="1"/>
            </p:cNvSpPr>
            <p:nvPr/>
          </p:nvSpPr>
          <p:spPr bwMode="auto">
            <a:xfrm>
              <a:off x="1196975" y="2314574"/>
              <a:ext cx="917630" cy="26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sz="1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2</a:t>
              </a:r>
              <a:r>
                <a:rPr lang="nl-BE" sz="10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sends key</a:t>
              </a:r>
            </a:p>
          </p:txBody>
        </p:sp>
        <p:grpSp>
          <p:nvGrpSpPr>
            <p:cNvPr id="13" name="Group 11">
              <a:extLst>
                <a:ext uri="{FF2B5EF4-FFF2-40B4-BE49-F238E27FC236}">
                  <a16:creationId xmlns:a16="http://schemas.microsoft.com/office/drawing/2014/main" id="{1C1F6296-1908-35A0-ADDB-B9BF93DEE7A9}"/>
                </a:ext>
              </a:extLst>
            </p:cNvPr>
            <p:cNvGrpSpPr>
              <a:grpSpLocks/>
            </p:cNvGrpSpPr>
            <p:nvPr/>
          </p:nvGrpSpPr>
          <p:grpSpPr bwMode="auto">
            <a:xfrm rot="-1540434">
              <a:off x="1579143" y="1412187"/>
              <a:ext cx="1833563" cy="841375"/>
              <a:chOff x="1174" y="2478"/>
              <a:chExt cx="1155" cy="530"/>
            </a:xfrm>
          </p:grpSpPr>
          <p:sp>
            <p:nvSpPr>
              <p:cNvPr id="33" name="Text Box 12">
                <a:extLst>
                  <a:ext uri="{FF2B5EF4-FFF2-40B4-BE49-F238E27FC236}">
                    <a16:creationId xmlns:a16="http://schemas.microsoft.com/office/drawing/2014/main" id="{D121A365-4D4F-C901-0524-DB210CC4D462}"/>
                  </a:ext>
                </a:extLst>
              </p:cNvPr>
              <p:cNvSpPr txBox="1">
                <a:spLocks noChangeArrowheads="1"/>
              </p:cNvSpPr>
              <p:nvPr/>
            </p:nvSpPr>
            <p:spPr bwMode="auto">
              <a:xfrm>
                <a:off x="1349" y="2821"/>
                <a:ext cx="804" cy="187"/>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sz="120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Symmetric key</a:t>
                </a:r>
              </a:p>
            </p:txBody>
          </p:sp>
          <p:sp>
            <p:nvSpPr>
              <p:cNvPr id="34" name="Text Box 14">
                <a:extLst>
                  <a:ext uri="{FF2B5EF4-FFF2-40B4-BE49-F238E27FC236}">
                    <a16:creationId xmlns:a16="http://schemas.microsoft.com/office/drawing/2014/main" id="{093C1FB2-7632-459D-A796-8CC5AED3387E}"/>
                  </a:ext>
                </a:extLst>
              </p:cNvPr>
              <p:cNvSpPr txBox="1">
                <a:spLocks noChangeArrowheads="1"/>
              </p:cNvSpPr>
              <p:nvPr/>
            </p:nvSpPr>
            <p:spPr bwMode="auto">
              <a:xfrm>
                <a:off x="1174" y="2478"/>
                <a:ext cx="115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nl-B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Encrypted</a:t>
                </a:r>
                <a:r>
                  <a:rPr lang="nl-BE" sz="12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nl-B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with</a:t>
                </a:r>
                <a:r>
                  <a:rPr lang="nl-BE" sz="12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public </a:t>
                </a:r>
                <a:r>
                  <a:rPr lang="nl-B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key</a:t>
                </a:r>
                <a:r>
                  <a:rPr lang="nl-BE" sz="12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of user 1</a:t>
                </a:r>
              </a:p>
            </p:txBody>
          </p:sp>
        </p:grpSp>
        <p:sp>
          <p:nvSpPr>
            <p:cNvPr id="14" name="Line 15">
              <a:extLst>
                <a:ext uri="{FF2B5EF4-FFF2-40B4-BE49-F238E27FC236}">
                  <a16:creationId xmlns:a16="http://schemas.microsoft.com/office/drawing/2014/main" id="{57ABDE18-3DDE-4A33-A9B4-E2612818B0AC}"/>
                </a:ext>
              </a:extLst>
            </p:cNvPr>
            <p:cNvSpPr>
              <a:spLocks noChangeShapeType="1"/>
            </p:cNvSpPr>
            <p:nvPr/>
          </p:nvSpPr>
          <p:spPr bwMode="auto">
            <a:xfrm>
              <a:off x="1679575" y="3597275"/>
              <a:ext cx="2084388" cy="12223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Box 16">
              <a:extLst>
                <a:ext uri="{FF2B5EF4-FFF2-40B4-BE49-F238E27FC236}">
                  <a16:creationId xmlns:a16="http://schemas.microsoft.com/office/drawing/2014/main" id="{D1339373-1E86-A786-9A16-F8CAF4430F21}"/>
                </a:ext>
              </a:extLst>
            </p:cNvPr>
            <p:cNvSpPr txBox="1">
              <a:spLocks noChangeArrowheads="1"/>
            </p:cNvSpPr>
            <p:nvPr/>
          </p:nvSpPr>
          <p:spPr bwMode="auto">
            <a:xfrm>
              <a:off x="2500313" y="3881437"/>
              <a:ext cx="1916797" cy="26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sz="1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3</a:t>
              </a:r>
              <a:r>
                <a:rPr lang="nl-BE" sz="10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sends encrypted message</a:t>
              </a:r>
            </a:p>
          </p:txBody>
        </p:sp>
        <p:sp>
          <p:nvSpPr>
            <p:cNvPr id="16" name="Text Box 17">
              <a:extLst>
                <a:ext uri="{FF2B5EF4-FFF2-40B4-BE49-F238E27FC236}">
                  <a16:creationId xmlns:a16="http://schemas.microsoft.com/office/drawing/2014/main" id="{6F4D7E86-37C5-88B0-3331-E24A54D75001}"/>
                </a:ext>
              </a:extLst>
            </p:cNvPr>
            <p:cNvSpPr txBox="1">
              <a:spLocks noChangeArrowheads="1"/>
            </p:cNvSpPr>
            <p:nvPr/>
          </p:nvSpPr>
          <p:spPr bwMode="auto">
            <a:xfrm rot="1788510">
              <a:off x="1235616" y="4574783"/>
              <a:ext cx="2008694" cy="496088"/>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Message </a:t>
              </a:r>
              <a:r>
                <a:rPr lang="nl-BE" sz="1200" dirty="0" err="1">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encrypted</a:t>
              </a:r>
              <a:r>
                <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nl-BE" sz="1200" dirty="0" err="1">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with</a:t>
              </a:r>
              <a:endPar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endParaRPr>
            </a:p>
            <a:p>
              <a:pPr algn="ctr" eaLnBrk="0" hangingPunct="0">
                <a:buSzPct val="100000"/>
              </a:pPr>
              <a:r>
                <a:rPr lang="nl-BE" sz="1200" dirty="0" err="1">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symmetric</a:t>
              </a:r>
              <a:r>
                <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nl-BE" sz="1200" dirty="0" err="1">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key</a:t>
              </a:r>
              <a:endPar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17" name="Rectangle 18">
              <a:extLst>
                <a:ext uri="{FF2B5EF4-FFF2-40B4-BE49-F238E27FC236}">
                  <a16:creationId xmlns:a16="http://schemas.microsoft.com/office/drawing/2014/main" id="{BDBBAD3E-6A70-B09A-6BE1-C39A4DA42C9B}"/>
                </a:ext>
              </a:extLst>
            </p:cNvPr>
            <p:cNvSpPr>
              <a:spLocks noChangeArrowheads="1"/>
            </p:cNvSpPr>
            <p:nvPr/>
          </p:nvSpPr>
          <p:spPr bwMode="auto">
            <a:xfrm rot="1788510">
              <a:off x="1273175" y="4650318"/>
              <a:ext cx="1939925" cy="330725"/>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nl-BE" alt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Box 19">
              <a:extLst>
                <a:ext uri="{FF2B5EF4-FFF2-40B4-BE49-F238E27FC236}">
                  <a16:creationId xmlns:a16="http://schemas.microsoft.com/office/drawing/2014/main" id="{4E0FE53B-3716-0A37-AD35-3F6D19F75637}"/>
                </a:ext>
              </a:extLst>
            </p:cNvPr>
            <p:cNvSpPr txBox="1">
              <a:spLocks noChangeArrowheads="1"/>
            </p:cNvSpPr>
            <p:nvPr/>
          </p:nvSpPr>
          <p:spPr bwMode="auto">
            <a:xfrm rot="1788510">
              <a:off x="1352550" y="4112819"/>
              <a:ext cx="2298700" cy="4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nl-BE" sz="12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Encrypted with public key of Message depot</a:t>
              </a:r>
            </a:p>
          </p:txBody>
        </p:sp>
        <p:sp>
          <p:nvSpPr>
            <p:cNvPr id="19" name="Text Box 20">
              <a:extLst>
                <a:ext uri="{FF2B5EF4-FFF2-40B4-BE49-F238E27FC236}">
                  <a16:creationId xmlns:a16="http://schemas.microsoft.com/office/drawing/2014/main" id="{C90835CF-C64A-4685-99C0-7231CBC1FB28}"/>
                </a:ext>
              </a:extLst>
            </p:cNvPr>
            <p:cNvSpPr txBox="1">
              <a:spLocks noChangeArrowheads="1"/>
            </p:cNvSpPr>
            <p:nvPr/>
          </p:nvSpPr>
          <p:spPr bwMode="auto">
            <a:xfrm>
              <a:off x="3452811" y="5888037"/>
              <a:ext cx="1995366" cy="496088"/>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Message </a:t>
              </a:r>
              <a:r>
                <a:rPr lang="nl-BE" sz="1200" dirty="0" err="1">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encrypted</a:t>
              </a:r>
              <a:r>
                <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nl-BE" sz="1200" dirty="0" err="1">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with</a:t>
              </a:r>
              <a:endPar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endParaRPr>
            </a:p>
            <a:p>
              <a:pPr algn="ctr" eaLnBrk="0" hangingPunct="0">
                <a:buSzPct val="100000"/>
              </a:pPr>
              <a:r>
                <a:rPr lang="nl-BE" sz="1200" dirty="0" err="1">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symmetric</a:t>
              </a:r>
              <a:r>
                <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nl-BE" sz="1200" dirty="0" err="1">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key</a:t>
              </a:r>
              <a:endParaRPr lang="nl-BE" sz="1200" dirty="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20" name="Line 21">
              <a:extLst>
                <a:ext uri="{FF2B5EF4-FFF2-40B4-BE49-F238E27FC236}">
                  <a16:creationId xmlns:a16="http://schemas.microsoft.com/office/drawing/2014/main" id="{F8620FF0-1E19-3362-F1EA-9EA1A40DA9E4}"/>
                </a:ext>
              </a:extLst>
            </p:cNvPr>
            <p:cNvSpPr>
              <a:spLocks noChangeShapeType="1"/>
            </p:cNvSpPr>
            <p:nvPr/>
          </p:nvSpPr>
          <p:spPr bwMode="auto">
            <a:xfrm flipH="1" flipV="1">
              <a:off x="5076825" y="1970088"/>
              <a:ext cx="2233613" cy="96837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Box 22">
              <a:extLst>
                <a:ext uri="{FF2B5EF4-FFF2-40B4-BE49-F238E27FC236}">
                  <a16:creationId xmlns:a16="http://schemas.microsoft.com/office/drawing/2014/main" id="{E8DCB56D-C669-7B53-49F4-E26CEDEDA886}"/>
                </a:ext>
              </a:extLst>
            </p:cNvPr>
            <p:cNvSpPr txBox="1">
              <a:spLocks noChangeArrowheads="1"/>
            </p:cNvSpPr>
            <p:nvPr/>
          </p:nvSpPr>
          <p:spPr bwMode="auto">
            <a:xfrm>
              <a:off x="5965825" y="2792413"/>
              <a:ext cx="1268508" cy="42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sz="1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4</a:t>
              </a:r>
              <a:r>
                <a:rPr lang="nl-BE" sz="10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justifies right to</a:t>
              </a:r>
            </a:p>
            <a:p>
              <a:pPr eaLnBrk="0" hangingPunct="0">
                <a:buSzPct val="100000"/>
              </a:pPr>
              <a:r>
                <a:rPr lang="nl-BE" sz="10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obtain key</a:t>
              </a:r>
            </a:p>
          </p:txBody>
        </p:sp>
        <p:sp>
          <p:nvSpPr>
            <p:cNvPr id="22" name="Line 23">
              <a:extLst>
                <a:ext uri="{FF2B5EF4-FFF2-40B4-BE49-F238E27FC236}">
                  <a16:creationId xmlns:a16="http://schemas.microsoft.com/office/drawing/2014/main" id="{75C49C7D-4DF2-00E0-B555-37AE34D6C6B5}"/>
                </a:ext>
              </a:extLst>
            </p:cNvPr>
            <p:cNvSpPr>
              <a:spLocks noChangeShapeType="1"/>
            </p:cNvSpPr>
            <p:nvPr/>
          </p:nvSpPr>
          <p:spPr bwMode="auto">
            <a:xfrm flipH="1">
              <a:off x="5053013" y="3673475"/>
              <a:ext cx="2489200" cy="120332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23" name="Text Box 24">
              <a:extLst>
                <a:ext uri="{FF2B5EF4-FFF2-40B4-BE49-F238E27FC236}">
                  <a16:creationId xmlns:a16="http://schemas.microsoft.com/office/drawing/2014/main" id="{6C7FEF2F-8EE6-84AB-31F7-62B4BFBFA69B}"/>
                </a:ext>
              </a:extLst>
            </p:cNvPr>
            <p:cNvSpPr txBox="1">
              <a:spLocks noChangeArrowheads="1"/>
            </p:cNvSpPr>
            <p:nvPr/>
          </p:nvSpPr>
          <p:spPr bwMode="auto">
            <a:xfrm>
              <a:off x="5899150" y="3573463"/>
              <a:ext cx="1268508" cy="42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sz="1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4</a:t>
              </a:r>
              <a:r>
                <a:rPr lang="nl-BE" sz="10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justifies right to</a:t>
              </a:r>
            </a:p>
            <a:p>
              <a:pPr eaLnBrk="0" hangingPunct="0">
                <a:buSzPct val="100000"/>
              </a:pPr>
              <a:r>
                <a:rPr lang="nl-BE" sz="10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obtain message</a:t>
              </a:r>
            </a:p>
          </p:txBody>
        </p:sp>
        <p:sp>
          <p:nvSpPr>
            <p:cNvPr id="24" name="Text Box 25">
              <a:extLst>
                <a:ext uri="{FF2B5EF4-FFF2-40B4-BE49-F238E27FC236}">
                  <a16:creationId xmlns:a16="http://schemas.microsoft.com/office/drawing/2014/main" id="{5EB7E5FF-87EA-C678-6165-D284DAF08B01}"/>
                </a:ext>
              </a:extLst>
            </p:cNvPr>
            <p:cNvSpPr txBox="1">
              <a:spLocks noChangeArrowheads="1"/>
            </p:cNvSpPr>
            <p:nvPr/>
          </p:nvSpPr>
          <p:spPr bwMode="auto">
            <a:xfrm rot="1408605">
              <a:off x="5655079" y="1930005"/>
              <a:ext cx="1277130" cy="297653"/>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sz="120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Symmetric key</a:t>
              </a:r>
            </a:p>
          </p:txBody>
        </p:sp>
        <p:sp>
          <p:nvSpPr>
            <p:cNvPr id="25" name="Text Box 27">
              <a:extLst>
                <a:ext uri="{FF2B5EF4-FFF2-40B4-BE49-F238E27FC236}">
                  <a16:creationId xmlns:a16="http://schemas.microsoft.com/office/drawing/2014/main" id="{5E06B370-892E-3ABB-3E3E-77AB485315AF}"/>
                </a:ext>
              </a:extLst>
            </p:cNvPr>
            <p:cNvSpPr txBox="1">
              <a:spLocks noChangeArrowheads="1"/>
            </p:cNvSpPr>
            <p:nvPr/>
          </p:nvSpPr>
          <p:spPr bwMode="auto">
            <a:xfrm rot="1408605">
              <a:off x="5554663" y="1425181"/>
              <a:ext cx="1833562" cy="4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nl-BE" sz="12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Encrypted with public key of user 2</a:t>
              </a:r>
            </a:p>
          </p:txBody>
        </p:sp>
        <p:sp>
          <p:nvSpPr>
            <p:cNvPr id="26" name="Line 28">
              <a:extLst>
                <a:ext uri="{FF2B5EF4-FFF2-40B4-BE49-F238E27FC236}">
                  <a16:creationId xmlns:a16="http://schemas.microsoft.com/office/drawing/2014/main" id="{EB34D43E-E740-2E8D-319B-D7F3BA58A983}"/>
                </a:ext>
              </a:extLst>
            </p:cNvPr>
            <p:cNvSpPr>
              <a:spLocks noChangeShapeType="1"/>
            </p:cNvSpPr>
            <p:nvPr/>
          </p:nvSpPr>
          <p:spPr bwMode="auto">
            <a:xfrm>
              <a:off x="5170488" y="1870075"/>
              <a:ext cx="2244725" cy="965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Box 29">
              <a:extLst>
                <a:ext uri="{FF2B5EF4-FFF2-40B4-BE49-F238E27FC236}">
                  <a16:creationId xmlns:a16="http://schemas.microsoft.com/office/drawing/2014/main" id="{A135B159-09AF-5C21-2260-88E09C407431}"/>
                </a:ext>
              </a:extLst>
            </p:cNvPr>
            <p:cNvSpPr txBox="1">
              <a:spLocks noChangeArrowheads="1"/>
            </p:cNvSpPr>
            <p:nvPr/>
          </p:nvSpPr>
          <p:spPr bwMode="auto">
            <a:xfrm>
              <a:off x="4652963" y="2303463"/>
              <a:ext cx="1009649" cy="42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sz="1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5 </a:t>
              </a:r>
              <a:r>
                <a:rPr lang="nl-BE" sz="10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receives key</a:t>
              </a:r>
            </a:p>
          </p:txBody>
        </p:sp>
        <p:sp>
          <p:nvSpPr>
            <p:cNvPr id="28" name="Text Box 30">
              <a:extLst>
                <a:ext uri="{FF2B5EF4-FFF2-40B4-BE49-F238E27FC236}">
                  <a16:creationId xmlns:a16="http://schemas.microsoft.com/office/drawing/2014/main" id="{3CADE71E-8C41-CDBA-9A37-B43425E419CE}"/>
                </a:ext>
              </a:extLst>
            </p:cNvPr>
            <p:cNvSpPr txBox="1">
              <a:spLocks noChangeArrowheads="1"/>
            </p:cNvSpPr>
            <p:nvPr/>
          </p:nvSpPr>
          <p:spPr bwMode="auto">
            <a:xfrm>
              <a:off x="4743561" y="4155944"/>
              <a:ext cx="1121147" cy="42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sz="1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5 </a:t>
              </a:r>
              <a:r>
                <a:rPr lang="nl-BE"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receives</a:t>
              </a:r>
              <a:r>
                <a:rPr lang="nl-BE"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nl-BE"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message</a:t>
              </a:r>
              <a:endParaRPr lang="nl-BE"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endParaRPr>
            </a:p>
          </p:txBody>
        </p:sp>
        <p:sp>
          <p:nvSpPr>
            <p:cNvPr id="29" name="Line 31">
              <a:extLst>
                <a:ext uri="{FF2B5EF4-FFF2-40B4-BE49-F238E27FC236}">
                  <a16:creationId xmlns:a16="http://schemas.microsoft.com/office/drawing/2014/main" id="{B865C474-E0B4-4DAE-1BA8-D04494F763EC}"/>
                </a:ext>
              </a:extLst>
            </p:cNvPr>
            <p:cNvSpPr>
              <a:spLocks noChangeShapeType="1"/>
            </p:cNvSpPr>
            <p:nvPr/>
          </p:nvSpPr>
          <p:spPr bwMode="auto">
            <a:xfrm flipV="1">
              <a:off x="5126038" y="3771900"/>
              <a:ext cx="2581275" cy="12525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latin typeface="Open Sans" panose="020B0606030504020204" pitchFamily="34" charset="0"/>
                <a:ea typeface="Open Sans" panose="020B0606030504020204" pitchFamily="34" charset="0"/>
                <a:cs typeface="Open Sans" panose="020B0606030504020204" pitchFamily="34" charset="0"/>
              </a:endParaRPr>
            </a:p>
          </p:txBody>
        </p:sp>
        <p:sp>
          <p:nvSpPr>
            <p:cNvPr id="30" name="Text Box 32">
              <a:extLst>
                <a:ext uri="{FF2B5EF4-FFF2-40B4-BE49-F238E27FC236}">
                  <a16:creationId xmlns:a16="http://schemas.microsoft.com/office/drawing/2014/main" id="{DC4F770E-9B77-1FD3-4624-042B7655E696}"/>
                </a:ext>
              </a:extLst>
            </p:cNvPr>
            <p:cNvSpPr txBox="1">
              <a:spLocks noChangeArrowheads="1"/>
            </p:cNvSpPr>
            <p:nvPr/>
          </p:nvSpPr>
          <p:spPr bwMode="auto">
            <a:xfrm rot="20031770">
              <a:off x="5872704" y="4830371"/>
              <a:ext cx="2008694" cy="496088"/>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nl-BE" sz="120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Message encrypted with</a:t>
              </a:r>
            </a:p>
            <a:p>
              <a:pPr algn="ctr" eaLnBrk="0" hangingPunct="0">
                <a:buSzPct val="100000"/>
              </a:pPr>
              <a:r>
                <a:rPr lang="nl-BE" sz="1200">
                  <a:solidFill>
                    <a:srgbClr val="990000"/>
                  </a:solidFill>
                  <a:latin typeface="Open Sans" panose="020B0606030504020204" pitchFamily="34" charset="0"/>
                  <a:ea typeface="Open Sans" panose="020B0606030504020204" pitchFamily="34" charset="0"/>
                  <a:cs typeface="Open Sans" panose="020B0606030504020204" pitchFamily="34" charset="0"/>
                  <a:sym typeface="Arial" charset="0"/>
                </a:rPr>
                <a:t>symmetric key</a:t>
              </a:r>
            </a:p>
          </p:txBody>
        </p:sp>
        <p:sp>
          <p:nvSpPr>
            <p:cNvPr id="31" name="Rectangle 33">
              <a:extLst>
                <a:ext uri="{FF2B5EF4-FFF2-40B4-BE49-F238E27FC236}">
                  <a16:creationId xmlns:a16="http://schemas.microsoft.com/office/drawing/2014/main" id="{18B905A7-42B1-E859-1244-B60A7FC91F0D}"/>
                </a:ext>
              </a:extLst>
            </p:cNvPr>
            <p:cNvSpPr>
              <a:spLocks noChangeArrowheads="1"/>
            </p:cNvSpPr>
            <p:nvPr/>
          </p:nvSpPr>
          <p:spPr bwMode="auto">
            <a:xfrm rot="20031770">
              <a:off x="5915025" y="4904318"/>
              <a:ext cx="1919289" cy="330725"/>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nl-BE" alt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 Box 34">
              <a:extLst>
                <a:ext uri="{FF2B5EF4-FFF2-40B4-BE49-F238E27FC236}">
                  <a16:creationId xmlns:a16="http://schemas.microsoft.com/office/drawing/2014/main" id="{0BD10813-C5C7-F66C-B39F-6C14F5EC01AB}"/>
                </a:ext>
              </a:extLst>
            </p:cNvPr>
            <p:cNvSpPr txBox="1">
              <a:spLocks noChangeArrowheads="1"/>
            </p:cNvSpPr>
            <p:nvPr/>
          </p:nvSpPr>
          <p:spPr bwMode="auto">
            <a:xfrm rot="20031770">
              <a:off x="5489575" y="4350945"/>
              <a:ext cx="2298700" cy="4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nl-B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Encrypted</a:t>
              </a:r>
              <a:r>
                <a:rPr lang="nl-BE" sz="12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a:t>
              </a:r>
              <a:r>
                <a:rPr lang="nl-B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with</a:t>
              </a:r>
              <a:r>
                <a:rPr lang="nl-BE" sz="12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public </a:t>
              </a:r>
              <a:r>
                <a:rPr lang="nl-B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key</a:t>
              </a:r>
              <a:r>
                <a:rPr lang="nl-BE" sz="12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charset="0"/>
                </a:rPr>
                <a:t> of User 2</a:t>
              </a:r>
            </a:p>
          </p:txBody>
        </p:sp>
      </p:grpSp>
      <p:pic>
        <p:nvPicPr>
          <p:cNvPr id="35" name="Picture 5">
            <a:extLst>
              <a:ext uri="{FF2B5EF4-FFF2-40B4-BE49-F238E27FC236}">
                <a16:creationId xmlns:a16="http://schemas.microsoft.com/office/drawing/2014/main" id="{E2EA475D-B8C7-CE74-CE0B-65E8234D128C}"/>
              </a:ext>
            </a:extLst>
          </p:cNvPr>
          <p:cNvPicPr>
            <a:picLocks noChangeAspect="1"/>
          </p:cNvPicPr>
          <p:nvPr/>
        </p:nvPicPr>
        <p:blipFill>
          <a:blip r:embed="rId2"/>
          <a:stretch>
            <a:fillRect/>
          </a:stretch>
        </p:blipFill>
        <p:spPr>
          <a:xfrm>
            <a:off x="319088" y="188912"/>
            <a:ext cx="581025" cy="495300"/>
          </a:xfrm>
          <a:prstGeom prst="rect">
            <a:avLst/>
          </a:prstGeom>
        </p:spPr>
      </p:pic>
    </p:spTree>
    <p:extLst>
      <p:ext uri="{BB962C8B-B14F-4D97-AF65-F5344CB8AC3E}">
        <p14:creationId xmlns:p14="http://schemas.microsoft.com/office/powerpoint/2010/main" val="3679765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5A01FAF-C522-4B81-267C-448D53E2E4DD}"/>
              </a:ext>
            </a:extLst>
          </p:cNvPr>
          <p:cNvSpPr>
            <a:spLocks noGrp="1"/>
          </p:cNvSpPr>
          <p:nvPr>
            <p:ph type="body" sz="quarter" idx="11"/>
          </p:nvPr>
        </p:nvSpPr>
        <p:spPr/>
        <p:txBody>
          <a:bodyPr/>
          <a:lstStyle/>
          <a:p>
            <a:r>
              <a:rPr lang="en-BE" dirty="0" err="1"/>
              <a:t>eGezondheid</a:t>
            </a:r>
            <a:r>
              <a:rPr lang="en-BE" dirty="0"/>
              <a:t>: wat ?</a:t>
            </a:r>
            <a:endParaRPr lang="nl-BE" dirty="0"/>
          </a:p>
        </p:txBody>
      </p:sp>
      <p:sp>
        <p:nvSpPr>
          <p:cNvPr id="3" name="Tijdelijke aanduiding voor tekst 2">
            <a:extLst>
              <a:ext uri="{FF2B5EF4-FFF2-40B4-BE49-F238E27FC236}">
                <a16:creationId xmlns:a16="http://schemas.microsoft.com/office/drawing/2014/main" id="{90D3ABDA-1F5B-FE98-B623-20BEB060F08C}"/>
              </a:ext>
            </a:extLst>
          </p:cNvPr>
          <p:cNvSpPr>
            <a:spLocks noGrp="1"/>
          </p:cNvSpPr>
          <p:nvPr>
            <p:ph type="body" sz="quarter" idx="13"/>
          </p:nvPr>
        </p:nvSpPr>
        <p:spPr/>
        <p:txBody>
          <a:bodyPr/>
          <a:lstStyle/>
          <a:p>
            <a:pPr lvl="1"/>
            <a:r>
              <a:rPr lang="en-BE" dirty="0" err="1"/>
              <a:t>gebruik</a:t>
            </a:r>
            <a:r>
              <a:rPr lang="nl-NL" dirty="0"/>
              <a:t> van informatie- en communicatietechnologie (ICT)</a:t>
            </a:r>
            <a:endParaRPr lang="en-BE" dirty="0"/>
          </a:p>
          <a:p>
            <a:pPr lvl="1"/>
            <a:r>
              <a:rPr lang="nl-NL" dirty="0"/>
              <a:t>om gezondheid en gezondheidszorg te ondersteunen en te verbeteren</a:t>
            </a:r>
            <a:r>
              <a:rPr lang="en-BE" dirty="0"/>
              <a:t>, </a:t>
            </a:r>
            <a:r>
              <a:rPr lang="en-BE" dirty="0" err="1"/>
              <a:t>oa</a:t>
            </a:r>
            <a:endParaRPr lang="en-BE" dirty="0"/>
          </a:p>
          <a:p>
            <a:pPr lvl="2"/>
            <a:r>
              <a:rPr lang="en-BE" dirty="0" err="1"/>
              <a:t>toegankelijkheid</a:t>
            </a:r>
            <a:r>
              <a:rPr lang="en-BE" dirty="0"/>
              <a:t> tot </a:t>
            </a:r>
            <a:r>
              <a:rPr lang="en-BE" dirty="0" err="1"/>
              <a:t>zorg</a:t>
            </a:r>
            <a:r>
              <a:rPr lang="en-BE" dirty="0"/>
              <a:t> </a:t>
            </a:r>
            <a:r>
              <a:rPr lang="en-BE" dirty="0" err="1"/>
              <a:t>vergroten</a:t>
            </a:r>
            <a:endParaRPr lang="en-BE" dirty="0"/>
          </a:p>
          <a:p>
            <a:pPr lvl="2"/>
            <a:r>
              <a:rPr lang="en-BE" dirty="0" err="1"/>
              <a:t>kwaliteit</a:t>
            </a:r>
            <a:r>
              <a:rPr lang="en-BE" dirty="0"/>
              <a:t> en </a:t>
            </a:r>
            <a:r>
              <a:rPr lang="en-BE" dirty="0" err="1"/>
              <a:t>continuïteit</a:t>
            </a:r>
            <a:r>
              <a:rPr lang="en-BE" dirty="0"/>
              <a:t> van </a:t>
            </a:r>
            <a:r>
              <a:rPr lang="en-BE" dirty="0" err="1"/>
              <a:t>zorg</a:t>
            </a:r>
            <a:r>
              <a:rPr lang="en-BE" dirty="0"/>
              <a:t> </a:t>
            </a:r>
            <a:r>
              <a:rPr lang="en-BE" dirty="0" err="1"/>
              <a:t>verbeteren</a:t>
            </a:r>
            <a:endParaRPr lang="en-BE" dirty="0"/>
          </a:p>
          <a:p>
            <a:pPr lvl="2"/>
            <a:r>
              <a:rPr lang="en-BE" dirty="0" err="1"/>
              <a:t>zelfregie</a:t>
            </a:r>
            <a:r>
              <a:rPr lang="en-BE" dirty="0"/>
              <a:t> van </a:t>
            </a:r>
            <a:r>
              <a:rPr lang="en-BE" dirty="0" err="1"/>
              <a:t>zorggebruikers</a:t>
            </a:r>
            <a:r>
              <a:rPr lang="en-BE" dirty="0"/>
              <a:t> </a:t>
            </a:r>
            <a:r>
              <a:rPr lang="en-BE" dirty="0" err="1"/>
              <a:t>bevorderen</a:t>
            </a:r>
            <a:endParaRPr lang="en-BE" dirty="0"/>
          </a:p>
          <a:p>
            <a:pPr lvl="1"/>
            <a:r>
              <a:rPr lang="en-BE" dirty="0" err="1"/>
              <a:t>omvat</a:t>
            </a:r>
            <a:r>
              <a:rPr lang="nl-NL" dirty="0"/>
              <a:t> breed scala aan toepassingen, zoals</a:t>
            </a:r>
            <a:endParaRPr lang="en-BE" dirty="0"/>
          </a:p>
          <a:p>
            <a:pPr lvl="2"/>
            <a:r>
              <a:rPr lang="en-BE" dirty="0" err="1"/>
              <a:t>elektronische</a:t>
            </a:r>
            <a:r>
              <a:rPr lang="en-BE" dirty="0"/>
              <a:t> </a:t>
            </a:r>
            <a:r>
              <a:rPr lang="en-BE" dirty="0" err="1"/>
              <a:t>patiëntendossiers</a:t>
            </a:r>
            <a:endParaRPr lang="en-BE" dirty="0"/>
          </a:p>
          <a:p>
            <a:pPr lvl="2"/>
            <a:r>
              <a:rPr lang="en-BE" dirty="0" err="1"/>
              <a:t>elektronische</a:t>
            </a:r>
            <a:r>
              <a:rPr lang="en-BE" dirty="0"/>
              <a:t> </a:t>
            </a:r>
            <a:r>
              <a:rPr lang="en-BE" dirty="0" err="1"/>
              <a:t>uitwisseling</a:t>
            </a:r>
            <a:r>
              <a:rPr lang="en-BE" dirty="0"/>
              <a:t> van </a:t>
            </a:r>
            <a:r>
              <a:rPr lang="en-BE" dirty="0" err="1"/>
              <a:t>gegevens</a:t>
            </a:r>
            <a:endParaRPr lang="en-BE" dirty="0"/>
          </a:p>
          <a:p>
            <a:pPr lvl="2"/>
            <a:r>
              <a:rPr lang="en-BE" dirty="0" err="1"/>
              <a:t>elektronische</a:t>
            </a:r>
            <a:r>
              <a:rPr lang="en-BE" dirty="0"/>
              <a:t> </a:t>
            </a:r>
            <a:r>
              <a:rPr lang="en-BE" dirty="0" err="1"/>
              <a:t>ondersteuning</a:t>
            </a:r>
            <a:r>
              <a:rPr lang="en-BE" dirty="0"/>
              <a:t> van </a:t>
            </a:r>
            <a:r>
              <a:rPr lang="en-BE" dirty="0" err="1"/>
              <a:t>zorg</a:t>
            </a:r>
            <a:r>
              <a:rPr lang="en-BE" dirty="0"/>
              <a:t> op </a:t>
            </a:r>
            <a:r>
              <a:rPr lang="en-BE" dirty="0" err="1"/>
              <a:t>afstand</a:t>
            </a:r>
            <a:r>
              <a:rPr lang="en-BE" dirty="0"/>
              <a:t> (</a:t>
            </a:r>
            <a:r>
              <a:rPr lang="en-BE" dirty="0" err="1"/>
              <a:t>raadpleging</a:t>
            </a:r>
            <a:r>
              <a:rPr lang="en-BE" dirty="0"/>
              <a:t>, </a:t>
            </a:r>
            <a:r>
              <a:rPr lang="en-BE" dirty="0" err="1"/>
              <a:t>behandeling</a:t>
            </a:r>
            <a:r>
              <a:rPr lang="en-BE" dirty="0"/>
              <a:t>, </a:t>
            </a:r>
            <a:r>
              <a:rPr lang="en-BE" dirty="0" err="1"/>
              <a:t>meten</a:t>
            </a:r>
            <a:r>
              <a:rPr lang="en-BE" dirty="0"/>
              <a:t> van </a:t>
            </a:r>
            <a:r>
              <a:rPr lang="en-BE" dirty="0" err="1"/>
              <a:t>gezondheidswaarden</a:t>
            </a:r>
            <a:r>
              <a:rPr lang="en-BE" dirty="0"/>
              <a:t>)</a:t>
            </a:r>
          </a:p>
          <a:p>
            <a:pPr lvl="2"/>
            <a:r>
              <a:rPr lang="nl-NL" dirty="0"/>
              <a:t>gezondheidsapps</a:t>
            </a:r>
            <a:r>
              <a:rPr lang="en-BE" dirty="0"/>
              <a:t> en </a:t>
            </a:r>
            <a:r>
              <a:rPr lang="nl-NL" dirty="0"/>
              <a:t>online behandelprogramma’</a:t>
            </a:r>
            <a:r>
              <a:rPr lang="en-BE" dirty="0"/>
              <a:t>s</a:t>
            </a:r>
          </a:p>
          <a:p>
            <a:pPr lvl="2"/>
            <a:r>
              <a:rPr lang="en-BE" dirty="0" err="1"/>
              <a:t>inzet</a:t>
            </a:r>
            <a:r>
              <a:rPr lang="en-BE" dirty="0"/>
              <a:t> </a:t>
            </a:r>
            <a:r>
              <a:rPr lang="en-BE" dirty="0" err="1"/>
              <a:t>artificiële</a:t>
            </a:r>
            <a:r>
              <a:rPr lang="en-BE" dirty="0"/>
              <a:t> </a:t>
            </a:r>
            <a:r>
              <a:rPr lang="en-BE" dirty="0" err="1"/>
              <a:t>intelligentie</a:t>
            </a:r>
            <a:endParaRPr lang="en-BE" dirty="0"/>
          </a:p>
          <a:p>
            <a:pPr lvl="2"/>
            <a:r>
              <a:rPr lang="en-BE" dirty="0" err="1"/>
              <a:t>ondersteuning</a:t>
            </a:r>
            <a:r>
              <a:rPr lang="en-BE" dirty="0"/>
              <a:t> van </a:t>
            </a:r>
            <a:r>
              <a:rPr lang="en-BE" dirty="0" err="1"/>
              <a:t>wetenschappelijk</a:t>
            </a:r>
            <a:r>
              <a:rPr lang="en-BE" dirty="0"/>
              <a:t> </a:t>
            </a:r>
            <a:r>
              <a:rPr lang="en-BE" dirty="0" err="1"/>
              <a:t>onderzoek</a:t>
            </a:r>
            <a:r>
              <a:rPr lang="en-BE" dirty="0"/>
              <a:t>, </a:t>
            </a:r>
            <a:r>
              <a:rPr lang="en-BE" dirty="0" err="1"/>
              <a:t>beleidsvoorbereiding</a:t>
            </a:r>
            <a:r>
              <a:rPr lang="en-BE" dirty="0"/>
              <a:t> en </a:t>
            </a:r>
            <a:r>
              <a:rPr lang="en-BE" dirty="0" err="1"/>
              <a:t>populatiemanagement</a:t>
            </a:r>
            <a:endParaRPr lang="en-BE" dirty="0"/>
          </a:p>
          <a:p>
            <a:endParaRPr lang="nl-BE" dirty="0"/>
          </a:p>
        </p:txBody>
      </p:sp>
    </p:spTree>
    <p:extLst>
      <p:ext uri="{BB962C8B-B14F-4D97-AF65-F5344CB8AC3E}">
        <p14:creationId xmlns:p14="http://schemas.microsoft.com/office/powerpoint/2010/main" val="3836758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5126BB-44ED-77CF-BB33-3399DF8D16F0}"/>
              </a:ext>
            </a:extLst>
          </p:cNvPr>
          <p:cNvSpPr>
            <a:spLocks noGrp="1"/>
          </p:cNvSpPr>
          <p:nvPr>
            <p:ph type="body" sz="quarter" idx="11"/>
          </p:nvPr>
        </p:nvSpPr>
        <p:spPr/>
        <p:txBody>
          <a:bodyPr/>
          <a:lstStyle/>
          <a:p>
            <a:r>
              <a:rPr lang="en-BE" dirty="0" err="1"/>
              <a:t>Verwijzingsrepertorium</a:t>
            </a:r>
            <a:r>
              <a:rPr lang="en-BE" dirty="0"/>
              <a:t> (hub-</a:t>
            </a:r>
            <a:r>
              <a:rPr lang="en-BE" dirty="0" err="1"/>
              <a:t>metahub</a:t>
            </a:r>
            <a:r>
              <a:rPr lang="en-BE" dirty="0"/>
              <a:t>)</a:t>
            </a:r>
            <a:endParaRPr lang="nl-BE" dirty="0"/>
          </a:p>
        </p:txBody>
      </p:sp>
      <p:sp>
        <p:nvSpPr>
          <p:cNvPr id="3" name="Tijdelijke aanduiding voor tekst 2">
            <a:extLst>
              <a:ext uri="{FF2B5EF4-FFF2-40B4-BE49-F238E27FC236}">
                <a16:creationId xmlns:a16="http://schemas.microsoft.com/office/drawing/2014/main" id="{E76A5C21-6ADE-D7F1-5214-4BCB37A0C718}"/>
              </a:ext>
            </a:extLst>
          </p:cNvPr>
          <p:cNvSpPr>
            <a:spLocks noGrp="1"/>
          </p:cNvSpPr>
          <p:nvPr>
            <p:ph type="body" sz="quarter" idx="13"/>
          </p:nvPr>
        </p:nvSpPr>
        <p:spPr/>
        <p:txBody>
          <a:bodyPr/>
          <a:lstStyle/>
          <a:p>
            <a:pPr lvl="1"/>
            <a:endParaRPr lang="en-BE" dirty="0"/>
          </a:p>
          <a:p>
            <a:pPr lvl="1"/>
            <a:r>
              <a:rPr lang="nl-BE" dirty="0"/>
              <a:t>aanduiding van bepaalde plaatsen waar gezondheidsgegevens over een bepaalde zorggebruiker beschikbaar zijn</a:t>
            </a:r>
            <a:endParaRPr lang="en-BE" dirty="0"/>
          </a:p>
          <a:p>
            <a:pPr lvl="1"/>
            <a:endParaRPr lang="en-BE" dirty="0"/>
          </a:p>
          <a:p>
            <a:pPr lvl="1"/>
            <a:r>
              <a:rPr lang="nl-BE" dirty="0"/>
              <a:t>deze plaatsen kunnen vandaag zijn</a:t>
            </a:r>
            <a:endParaRPr lang="en-BE" dirty="0"/>
          </a:p>
          <a:p>
            <a:pPr lvl="2"/>
            <a:r>
              <a:rPr lang="nl-BE" dirty="0"/>
              <a:t>een hub (netwerk van zorginstellingen), die ook een verwijzingsrepertorium bijhoudt dat aanduidt in welke zorginstellingen binnen dat netwerk gezondheidsgegevens over een bepaalde patiënt beschikbaar zijn</a:t>
            </a:r>
            <a:endParaRPr lang="en-BE" dirty="0"/>
          </a:p>
          <a:p>
            <a:pPr lvl="2"/>
            <a:r>
              <a:rPr lang="nl-BE" dirty="0"/>
              <a:t>een gezondheidskluis (Vitalink, </a:t>
            </a:r>
            <a:r>
              <a:rPr lang="nl-BE" dirty="0" err="1"/>
              <a:t>Intermed</a:t>
            </a:r>
            <a:r>
              <a:rPr lang="nl-BE" dirty="0"/>
              <a:t> of </a:t>
            </a:r>
            <a:r>
              <a:rPr lang="nl-BE" dirty="0" err="1"/>
              <a:t>Brusafe</a:t>
            </a:r>
            <a:r>
              <a:rPr lang="nl-BE" dirty="0"/>
              <a:t>)</a:t>
            </a:r>
            <a:endParaRPr lang="en-BE" dirty="0"/>
          </a:p>
          <a:p>
            <a:pPr lvl="1"/>
            <a:endParaRPr lang="en-BE" dirty="0"/>
          </a:p>
          <a:p>
            <a:pPr lvl="1"/>
            <a:r>
              <a:rPr lang="nl-BE" dirty="0"/>
              <a:t>meer info</a:t>
            </a:r>
            <a:r>
              <a:rPr lang="en-BE" dirty="0"/>
              <a:t> op </a:t>
            </a:r>
            <a:r>
              <a:rPr lang="nl-BE" dirty="0">
                <a:hlinkClick r:id="rId2"/>
              </a:rPr>
              <a:t>https://www.ehealth.fgov.be/ehealthplatform/nl/verwijzingsrepertorium</a:t>
            </a:r>
          </a:p>
          <a:p>
            <a:endParaRPr lang="nl-BE" dirty="0"/>
          </a:p>
        </p:txBody>
      </p:sp>
      <p:pic>
        <p:nvPicPr>
          <p:cNvPr id="4" name="Picture 5">
            <a:extLst>
              <a:ext uri="{FF2B5EF4-FFF2-40B4-BE49-F238E27FC236}">
                <a16:creationId xmlns:a16="http://schemas.microsoft.com/office/drawing/2014/main" id="{9F36B8DD-6C84-1B7E-5328-A4FB8F6C2973}"/>
              </a:ext>
            </a:extLst>
          </p:cNvPr>
          <p:cNvPicPr>
            <a:picLocks noChangeAspect="1"/>
          </p:cNvPicPr>
          <p:nvPr/>
        </p:nvPicPr>
        <p:blipFill>
          <a:blip r:embed="rId3"/>
          <a:stretch>
            <a:fillRect/>
          </a:stretch>
        </p:blipFill>
        <p:spPr>
          <a:xfrm>
            <a:off x="338025" y="212359"/>
            <a:ext cx="561975" cy="581025"/>
          </a:xfrm>
          <a:prstGeom prst="rect">
            <a:avLst/>
          </a:prstGeom>
        </p:spPr>
      </p:pic>
    </p:spTree>
    <p:extLst>
      <p:ext uri="{BB962C8B-B14F-4D97-AF65-F5344CB8AC3E}">
        <p14:creationId xmlns:p14="http://schemas.microsoft.com/office/powerpoint/2010/main" val="2941773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E40E225-980E-77C5-16D8-3D13BF0C79F3}"/>
              </a:ext>
            </a:extLst>
          </p:cNvPr>
          <p:cNvSpPr>
            <a:spLocks noGrp="1"/>
          </p:cNvSpPr>
          <p:nvPr>
            <p:ph type="body" sz="quarter" idx="11"/>
          </p:nvPr>
        </p:nvSpPr>
        <p:spPr/>
        <p:txBody>
          <a:bodyPr/>
          <a:lstStyle/>
          <a:p>
            <a:r>
              <a:rPr lang="en-BE" dirty="0" err="1"/>
              <a:t>Verwijzingsrepertorium</a:t>
            </a:r>
            <a:endParaRPr lang="nl-BE" dirty="0"/>
          </a:p>
        </p:txBody>
      </p:sp>
      <p:pic>
        <p:nvPicPr>
          <p:cNvPr id="4" name="Content Placeholder 2">
            <a:extLst>
              <a:ext uri="{FF2B5EF4-FFF2-40B4-BE49-F238E27FC236}">
                <a16:creationId xmlns:a16="http://schemas.microsoft.com/office/drawing/2014/main" id="{84A1D26E-7C0A-1507-B3A0-C930612F9C2C}"/>
              </a:ext>
            </a:extLst>
          </p:cNvPr>
          <p:cNvPicPr>
            <a:picLocks noChangeAspect="1"/>
          </p:cNvPicPr>
          <p:nvPr/>
        </p:nvPicPr>
        <p:blipFill>
          <a:blip r:embed="rId2" cstate="print">
            <a:clrChange>
              <a:clrFrom>
                <a:srgbClr val="CCCB66"/>
              </a:clrFrom>
              <a:clrTo>
                <a:srgbClr val="CCCB66">
                  <a:alpha val="0"/>
                </a:srgbClr>
              </a:clrTo>
            </a:clrChange>
            <a:extLst>
              <a:ext uri="{28A0092B-C50C-407E-A947-70E740481C1C}">
                <a14:useLocalDpi xmlns:a14="http://schemas.microsoft.com/office/drawing/2010/main" val="0"/>
              </a:ext>
            </a:extLst>
          </a:blip>
          <a:srcRect/>
          <a:stretch>
            <a:fillRect/>
          </a:stretch>
        </p:blipFill>
        <p:spPr bwMode="auto">
          <a:xfrm>
            <a:off x="2423592" y="1019185"/>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5CAE42FD-82FC-C238-D152-9D9660F3238D}"/>
              </a:ext>
            </a:extLst>
          </p:cNvPr>
          <p:cNvPicPr>
            <a:picLocks noChangeAspect="1"/>
          </p:cNvPicPr>
          <p:nvPr/>
        </p:nvPicPr>
        <p:blipFill>
          <a:blip r:embed="rId3"/>
          <a:stretch>
            <a:fillRect/>
          </a:stretch>
        </p:blipFill>
        <p:spPr>
          <a:xfrm>
            <a:off x="338025" y="212359"/>
            <a:ext cx="561975" cy="581025"/>
          </a:xfrm>
          <a:prstGeom prst="rect">
            <a:avLst/>
          </a:prstGeom>
        </p:spPr>
      </p:pic>
    </p:spTree>
    <p:extLst>
      <p:ext uri="{BB962C8B-B14F-4D97-AF65-F5344CB8AC3E}">
        <p14:creationId xmlns:p14="http://schemas.microsoft.com/office/powerpoint/2010/main" val="776938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2E001F1-45EA-26DD-C45A-4EE34510955D}"/>
              </a:ext>
            </a:extLst>
          </p:cNvPr>
          <p:cNvSpPr>
            <a:spLocks noGrp="1"/>
          </p:cNvSpPr>
          <p:nvPr>
            <p:ph type="body" sz="quarter" idx="11"/>
          </p:nvPr>
        </p:nvSpPr>
        <p:spPr/>
        <p:txBody>
          <a:bodyPr/>
          <a:lstStyle/>
          <a:p>
            <a:r>
              <a:rPr lang="en-BE" dirty="0" err="1"/>
              <a:t>Verwijzingsrepertorium</a:t>
            </a:r>
            <a:r>
              <a:rPr lang="en-BE" dirty="0"/>
              <a:t> (hub-</a:t>
            </a:r>
            <a:r>
              <a:rPr lang="en-BE" dirty="0" err="1"/>
              <a:t>metahub</a:t>
            </a:r>
            <a:r>
              <a:rPr lang="en-BE" dirty="0"/>
              <a:t>)</a:t>
            </a:r>
            <a:endParaRPr lang="nl-BE" dirty="0"/>
          </a:p>
        </p:txBody>
      </p:sp>
      <p:sp>
        <p:nvSpPr>
          <p:cNvPr id="4" name="Oval 3">
            <a:extLst>
              <a:ext uri="{FF2B5EF4-FFF2-40B4-BE49-F238E27FC236}">
                <a16:creationId xmlns:a16="http://schemas.microsoft.com/office/drawing/2014/main" id="{DDF65494-98C6-D505-2F84-7F1B30FE9982}"/>
              </a:ext>
            </a:extLst>
          </p:cNvPr>
          <p:cNvSpPr>
            <a:spLocks noChangeArrowheads="1"/>
          </p:cNvSpPr>
          <p:nvPr/>
        </p:nvSpPr>
        <p:spPr bwMode="auto">
          <a:xfrm>
            <a:off x="7603574" y="1880886"/>
            <a:ext cx="433387"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5" name="Line 4">
            <a:extLst>
              <a:ext uri="{FF2B5EF4-FFF2-40B4-BE49-F238E27FC236}">
                <a16:creationId xmlns:a16="http://schemas.microsoft.com/office/drawing/2014/main" id="{FC1632CB-8D34-2042-74DC-74CB32A2EF3A}"/>
              </a:ext>
            </a:extLst>
          </p:cNvPr>
          <p:cNvSpPr>
            <a:spLocks noChangeShapeType="1"/>
          </p:cNvSpPr>
          <p:nvPr/>
        </p:nvSpPr>
        <p:spPr bwMode="auto">
          <a:xfrm>
            <a:off x="7027311" y="1953912"/>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6" name="Line 5">
            <a:extLst>
              <a:ext uri="{FF2B5EF4-FFF2-40B4-BE49-F238E27FC236}">
                <a16:creationId xmlns:a16="http://schemas.microsoft.com/office/drawing/2014/main" id="{6BEF4E71-850F-7750-ADAC-D97DB8B87232}"/>
              </a:ext>
            </a:extLst>
          </p:cNvPr>
          <p:cNvSpPr>
            <a:spLocks noChangeShapeType="1"/>
          </p:cNvSpPr>
          <p:nvPr/>
        </p:nvSpPr>
        <p:spPr bwMode="auto">
          <a:xfrm flipH="1">
            <a:off x="7603573" y="2312687"/>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7" name="Line 6">
            <a:extLst>
              <a:ext uri="{FF2B5EF4-FFF2-40B4-BE49-F238E27FC236}">
                <a16:creationId xmlns:a16="http://schemas.microsoft.com/office/drawing/2014/main" id="{18C7B765-33A5-5F38-A699-8014C3EB7635}"/>
              </a:ext>
            </a:extLst>
          </p:cNvPr>
          <p:cNvSpPr>
            <a:spLocks noChangeShapeType="1"/>
          </p:cNvSpPr>
          <p:nvPr/>
        </p:nvSpPr>
        <p:spPr bwMode="auto">
          <a:xfrm>
            <a:off x="7965523" y="2241250"/>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8" name="Line 7">
            <a:extLst>
              <a:ext uri="{FF2B5EF4-FFF2-40B4-BE49-F238E27FC236}">
                <a16:creationId xmlns:a16="http://schemas.microsoft.com/office/drawing/2014/main" id="{BB23AA01-5C70-4171-6384-064BE79A669F}"/>
              </a:ext>
            </a:extLst>
          </p:cNvPr>
          <p:cNvSpPr>
            <a:spLocks noChangeShapeType="1"/>
          </p:cNvSpPr>
          <p:nvPr/>
        </p:nvSpPr>
        <p:spPr bwMode="auto">
          <a:xfrm flipV="1">
            <a:off x="8036960" y="1742775"/>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9" name="Line 8">
            <a:extLst>
              <a:ext uri="{FF2B5EF4-FFF2-40B4-BE49-F238E27FC236}">
                <a16:creationId xmlns:a16="http://schemas.microsoft.com/office/drawing/2014/main" id="{DFEA23A9-5878-C1C2-0924-2657F5D8593F}"/>
              </a:ext>
            </a:extLst>
          </p:cNvPr>
          <p:cNvSpPr>
            <a:spLocks noChangeShapeType="1"/>
          </p:cNvSpPr>
          <p:nvPr/>
        </p:nvSpPr>
        <p:spPr bwMode="auto">
          <a:xfrm flipH="1" flipV="1">
            <a:off x="7754386" y="1587200"/>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0" name="Oval 9">
            <a:extLst>
              <a:ext uri="{FF2B5EF4-FFF2-40B4-BE49-F238E27FC236}">
                <a16:creationId xmlns:a16="http://schemas.microsoft.com/office/drawing/2014/main" id="{59D6C92A-B23F-E78B-1A4B-6EACC6A8E0EF}"/>
              </a:ext>
            </a:extLst>
          </p:cNvPr>
          <p:cNvSpPr>
            <a:spLocks noChangeArrowheads="1"/>
          </p:cNvSpPr>
          <p:nvPr/>
        </p:nvSpPr>
        <p:spPr bwMode="auto">
          <a:xfrm>
            <a:off x="7979811" y="4612974"/>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11" name="Line 10">
            <a:extLst>
              <a:ext uri="{FF2B5EF4-FFF2-40B4-BE49-F238E27FC236}">
                <a16:creationId xmlns:a16="http://schemas.microsoft.com/office/drawing/2014/main" id="{32846C48-8D1A-D5DF-3817-54B78522B40C}"/>
              </a:ext>
            </a:extLst>
          </p:cNvPr>
          <p:cNvSpPr>
            <a:spLocks noChangeShapeType="1"/>
          </p:cNvSpPr>
          <p:nvPr/>
        </p:nvSpPr>
        <p:spPr bwMode="auto">
          <a:xfrm>
            <a:off x="7394024" y="4800300"/>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2" name="Line 11">
            <a:extLst>
              <a:ext uri="{FF2B5EF4-FFF2-40B4-BE49-F238E27FC236}">
                <a16:creationId xmlns:a16="http://schemas.microsoft.com/office/drawing/2014/main" id="{B570D455-B23E-C373-E44C-257BF564F975}"/>
              </a:ext>
            </a:extLst>
          </p:cNvPr>
          <p:cNvSpPr>
            <a:spLocks noChangeShapeType="1"/>
          </p:cNvSpPr>
          <p:nvPr/>
        </p:nvSpPr>
        <p:spPr bwMode="auto">
          <a:xfrm flipH="1">
            <a:off x="7979811" y="5044774"/>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3" name="Line 12">
            <a:extLst>
              <a:ext uri="{FF2B5EF4-FFF2-40B4-BE49-F238E27FC236}">
                <a16:creationId xmlns:a16="http://schemas.microsoft.com/office/drawing/2014/main" id="{9F6B5C61-71A3-5934-37D3-FC87066D2E8E}"/>
              </a:ext>
            </a:extLst>
          </p:cNvPr>
          <p:cNvSpPr>
            <a:spLocks noChangeShapeType="1"/>
          </p:cNvSpPr>
          <p:nvPr/>
        </p:nvSpPr>
        <p:spPr bwMode="auto">
          <a:xfrm>
            <a:off x="8338586" y="4973336"/>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4" name="Line 13">
            <a:extLst>
              <a:ext uri="{FF2B5EF4-FFF2-40B4-BE49-F238E27FC236}">
                <a16:creationId xmlns:a16="http://schemas.microsoft.com/office/drawing/2014/main" id="{18C33365-6EF6-5738-5230-22333E6EE0B8}"/>
              </a:ext>
            </a:extLst>
          </p:cNvPr>
          <p:cNvSpPr>
            <a:spLocks noChangeShapeType="1"/>
          </p:cNvSpPr>
          <p:nvPr/>
        </p:nvSpPr>
        <p:spPr bwMode="auto">
          <a:xfrm flipV="1">
            <a:off x="8410023" y="4541536"/>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5" name="Line 14">
            <a:extLst>
              <a:ext uri="{FF2B5EF4-FFF2-40B4-BE49-F238E27FC236}">
                <a16:creationId xmlns:a16="http://schemas.microsoft.com/office/drawing/2014/main" id="{572C25B7-F2C9-0471-FA8A-3C0F3DA9057B}"/>
              </a:ext>
            </a:extLst>
          </p:cNvPr>
          <p:cNvSpPr>
            <a:spLocks noChangeShapeType="1"/>
          </p:cNvSpPr>
          <p:nvPr/>
        </p:nvSpPr>
        <p:spPr bwMode="auto">
          <a:xfrm flipV="1">
            <a:off x="8194123" y="4181174"/>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6" name="Oval 15">
            <a:extLst>
              <a:ext uri="{FF2B5EF4-FFF2-40B4-BE49-F238E27FC236}">
                <a16:creationId xmlns:a16="http://schemas.microsoft.com/office/drawing/2014/main" id="{78627C3F-FD35-1EBF-454C-274664E0E81B}"/>
              </a:ext>
            </a:extLst>
          </p:cNvPr>
          <p:cNvSpPr>
            <a:spLocks noChangeArrowheads="1"/>
          </p:cNvSpPr>
          <p:nvPr/>
        </p:nvSpPr>
        <p:spPr bwMode="auto">
          <a:xfrm>
            <a:off x="3512585" y="4828874"/>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17" name="Line 16">
            <a:extLst>
              <a:ext uri="{FF2B5EF4-FFF2-40B4-BE49-F238E27FC236}">
                <a16:creationId xmlns:a16="http://schemas.microsoft.com/office/drawing/2014/main" id="{98AF11F3-58F1-1C46-AFD6-615347C076A3}"/>
              </a:ext>
            </a:extLst>
          </p:cNvPr>
          <p:cNvSpPr>
            <a:spLocks noChangeShapeType="1"/>
          </p:cNvSpPr>
          <p:nvPr/>
        </p:nvSpPr>
        <p:spPr bwMode="auto">
          <a:xfrm>
            <a:off x="2936323" y="4901900"/>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8" name="Line 17">
            <a:extLst>
              <a:ext uri="{FF2B5EF4-FFF2-40B4-BE49-F238E27FC236}">
                <a16:creationId xmlns:a16="http://schemas.microsoft.com/office/drawing/2014/main" id="{F5099C84-7190-5AEA-DA4A-CC9CDA1477A5}"/>
              </a:ext>
            </a:extLst>
          </p:cNvPr>
          <p:cNvSpPr>
            <a:spLocks noChangeShapeType="1"/>
          </p:cNvSpPr>
          <p:nvPr/>
        </p:nvSpPr>
        <p:spPr bwMode="auto">
          <a:xfrm flipH="1">
            <a:off x="3464961" y="5213049"/>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9" name="Line 18">
            <a:extLst>
              <a:ext uri="{FF2B5EF4-FFF2-40B4-BE49-F238E27FC236}">
                <a16:creationId xmlns:a16="http://schemas.microsoft.com/office/drawing/2014/main" id="{CF626BB6-63C6-AF89-9FCC-81F9F9D723F6}"/>
              </a:ext>
            </a:extLst>
          </p:cNvPr>
          <p:cNvSpPr>
            <a:spLocks noChangeShapeType="1"/>
          </p:cNvSpPr>
          <p:nvPr/>
        </p:nvSpPr>
        <p:spPr bwMode="auto">
          <a:xfrm>
            <a:off x="3863424" y="5217812"/>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0" name="Line 19">
            <a:extLst>
              <a:ext uri="{FF2B5EF4-FFF2-40B4-BE49-F238E27FC236}">
                <a16:creationId xmlns:a16="http://schemas.microsoft.com/office/drawing/2014/main" id="{1748076D-DD14-F6DD-5BAE-D94A56F01B97}"/>
              </a:ext>
            </a:extLst>
          </p:cNvPr>
          <p:cNvSpPr>
            <a:spLocks noChangeShapeType="1"/>
          </p:cNvSpPr>
          <p:nvPr/>
        </p:nvSpPr>
        <p:spPr bwMode="auto">
          <a:xfrm flipV="1">
            <a:off x="3963435" y="4947937"/>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1" name="Line 20">
            <a:extLst>
              <a:ext uri="{FF2B5EF4-FFF2-40B4-BE49-F238E27FC236}">
                <a16:creationId xmlns:a16="http://schemas.microsoft.com/office/drawing/2014/main" id="{26F5A89C-0A2A-4B51-AC98-804771F836E8}"/>
              </a:ext>
            </a:extLst>
          </p:cNvPr>
          <p:cNvSpPr>
            <a:spLocks noChangeShapeType="1"/>
          </p:cNvSpPr>
          <p:nvPr/>
        </p:nvSpPr>
        <p:spPr bwMode="auto">
          <a:xfrm flipV="1">
            <a:off x="3728485" y="4397074"/>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2" name="Line 21">
            <a:extLst>
              <a:ext uri="{FF2B5EF4-FFF2-40B4-BE49-F238E27FC236}">
                <a16:creationId xmlns:a16="http://schemas.microsoft.com/office/drawing/2014/main" id="{41F6E5A0-03B0-2331-D076-C1C22EFBAE26}"/>
              </a:ext>
            </a:extLst>
          </p:cNvPr>
          <p:cNvSpPr>
            <a:spLocks noChangeShapeType="1"/>
          </p:cNvSpPr>
          <p:nvPr/>
        </p:nvSpPr>
        <p:spPr bwMode="auto">
          <a:xfrm flipV="1">
            <a:off x="3876124" y="3536649"/>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3" name="Line 22">
            <a:extLst>
              <a:ext uri="{FF2B5EF4-FFF2-40B4-BE49-F238E27FC236}">
                <a16:creationId xmlns:a16="http://schemas.microsoft.com/office/drawing/2014/main" id="{BC6F4541-84E2-4F82-A10F-AF5A0AFF5FBF}"/>
              </a:ext>
            </a:extLst>
          </p:cNvPr>
          <p:cNvSpPr>
            <a:spLocks noChangeShapeType="1"/>
          </p:cNvSpPr>
          <p:nvPr/>
        </p:nvSpPr>
        <p:spPr bwMode="auto">
          <a:xfrm flipH="1" flipV="1">
            <a:off x="6093860" y="3536649"/>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4" name="Line 23">
            <a:extLst>
              <a:ext uri="{FF2B5EF4-FFF2-40B4-BE49-F238E27FC236}">
                <a16:creationId xmlns:a16="http://schemas.microsoft.com/office/drawing/2014/main" id="{C4AB46AF-092A-7759-FEC2-5E492E66631C}"/>
              </a:ext>
            </a:extLst>
          </p:cNvPr>
          <p:cNvSpPr>
            <a:spLocks noChangeShapeType="1"/>
          </p:cNvSpPr>
          <p:nvPr/>
        </p:nvSpPr>
        <p:spPr bwMode="auto">
          <a:xfrm flipH="1">
            <a:off x="5901774" y="2209499"/>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5" name="Line 24">
            <a:extLst>
              <a:ext uri="{FF2B5EF4-FFF2-40B4-BE49-F238E27FC236}">
                <a16:creationId xmlns:a16="http://schemas.microsoft.com/office/drawing/2014/main" id="{4CD68D0B-44AA-057E-054A-0C2D31B2BB52}"/>
              </a:ext>
            </a:extLst>
          </p:cNvPr>
          <p:cNvSpPr>
            <a:spLocks noChangeShapeType="1"/>
          </p:cNvSpPr>
          <p:nvPr/>
        </p:nvSpPr>
        <p:spPr bwMode="auto">
          <a:xfrm>
            <a:off x="3399873" y="2444450"/>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26" name="Text Box 25">
            <a:extLst>
              <a:ext uri="{FF2B5EF4-FFF2-40B4-BE49-F238E27FC236}">
                <a16:creationId xmlns:a16="http://schemas.microsoft.com/office/drawing/2014/main" id="{BE46CD93-04DF-C676-4F58-D999519D9420}"/>
              </a:ext>
            </a:extLst>
          </p:cNvPr>
          <p:cNvSpPr txBox="1">
            <a:spLocks noChangeArrowheads="1"/>
          </p:cNvSpPr>
          <p:nvPr/>
        </p:nvSpPr>
        <p:spPr bwMode="auto">
          <a:xfrm>
            <a:off x="7601986" y="1890411"/>
            <a:ext cx="43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27" name="Text Box 26">
            <a:extLst>
              <a:ext uri="{FF2B5EF4-FFF2-40B4-BE49-F238E27FC236}">
                <a16:creationId xmlns:a16="http://schemas.microsoft.com/office/drawing/2014/main" id="{C87031C7-30A9-5AEA-713A-4F2077717D95}"/>
              </a:ext>
            </a:extLst>
          </p:cNvPr>
          <p:cNvSpPr txBox="1">
            <a:spLocks noChangeArrowheads="1"/>
          </p:cNvSpPr>
          <p:nvPr/>
        </p:nvSpPr>
        <p:spPr bwMode="auto">
          <a:xfrm>
            <a:off x="8022674" y="4639961"/>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28" name="Text Box 27">
            <a:extLst>
              <a:ext uri="{FF2B5EF4-FFF2-40B4-BE49-F238E27FC236}">
                <a16:creationId xmlns:a16="http://schemas.microsoft.com/office/drawing/2014/main" id="{AC83A8FD-9928-F466-CA85-89848EA27FC3}"/>
              </a:ext>
            </a:extLst>
          </p:cNvPr>
          <p:cNvSpPr txBox="1">
            <a:spLocks noChangeArrowheads="1"/>
          </p:cNvSpPr>
          <p:nvPr/>
        </p:nvSpPr>
        <p:spPr bwMode="auto">
          <a:xfrm>
            <a:off x="3568148" y="4859037"/>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sp>
        <p:nvSpPr>
          <p:cNvPr id="29" name="Text Box 28">
            <a:extLst>
              <a:ext uri="{FF2B5EF4-FFF2-40B4-BE49-F238E27FC236}">
                <a16:creationId xmlns:a16="http://schemas.microsoft.com/office/drawing/2014/main" id="{6AA4416C-6867-B79A-8149-E69BC205D108}"/>
              </a:ext>
            </a:extLst>
          </p:cNvPr>
          <p:cNvSpPr txBox="1">
            <a:spLocks noChangeArrowheads="1"/>
          </p:cNvSpPr>
          <p:nvPr/>
        </p:nvSpPr>
        <p:spPr bwMode="auto">
          <a:xfrm rot="1203491">
            <a:off x="3277635" y="2495250"/>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dirty="0">
                <a:solidFill>
                  <a:srgbClr val="000000"/>
                </a:solidFill>
                <a:sym typeface="Arial" charset="0"/>
              </a:rPr>
              <a:t>1: Where can we find data?</a:t>
            </a:r>
          </a:p>
        </p:txBody>
      </p:sp>
      <p:sp>
        <p:nvSpPr>
          <p:cNvPr id="30" name="Line 29">
            <a:extLst>
              <a:ext uri="{FF2B5EF4-FFF2-40B4-BE49-F238E27FC236}">
                <a16:creationId xmlns:a16="http://schemas.microsoft.com/office/drawing/2014/main" id="{DEF07808-FD56-F664-8469-6C54B273AFD5}"/>
              </a:ext>
            </a:extLst>
          </p:cNvPr>
          <p:cNvSpPr>
            <a:spLocks noChangeShapeType="1"/>
          </p:cNvSpPr>
          <p:nvPr/>
        </p:nvSpPr>
        <p:spPr bwMode="auto">
          <a:xfrm flipH="1" flipV="1">
            <a:off x="3309385" y="2536525"/>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1" name="Line 30">
            <a:extLst>
              <a:ext uri="{FF2B5EF4-FFF2-40B4-BE49-F238E27FC236}">
                <a16:creationId xmlns:a16="http://schemas.microsoft.com/office/drawing/2014/main" id="{03AD368C-7F65-6C23-9CB6-A8C652DF2B10}"/>
              </a:ext>
            </a:extLst>
          </p:cNvPr>
          <p:cNvSpPr>
            <a:spLocks noChangeShapeType="1"/>
          </p:cNvSpPr>
          <p:nvPr/>
        </p:nvSpPr>
        <p:spPr bwMode="auto">
          <a:xfrm>
            <a:off x="3210961" y="2141237"/>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 name="Line 31">
            <a:extLst>
              <a:ext uri="{FF2B5EF4-FFF2-40B4-BE49-F238E27FC236}">
                <a16:creationId xmlns:a16="http://schemas.microsoft.com/office/drawing/2014/main" id="{03CAC8CF-1171-DDAF-46FA-907B2A7EF210}"/>
              </a:ext>
            </a:extLst>
          </p:cNvPr>
          <p:cNvSpPr>
            <a:spLocks noChangeShapeType="1"/>
          </p:cNvSpPr>
          <p:nvPr/>
        </p:nvSpPr>
        <p:spPr bwMode="auto">
          <a:xfrm>
            <a:off x="3099836" y="2703211"/>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3" name="Line 32">
            <a:extLst>
              <a:ext uri="{FF2B5EF4-FFF2-40B4-BE49-F238E27FC236}">
                <a16:creationId xmlns:a16="http://schemas.microsoft.com/office/drawing/2014/main" id="{B2742800-6CE0-0F5F-E642-79367AC6F328}"/>
              </a:ext>
            </a:extLst>
          </p:cNvPr>
          <p:cNvSpPr>
            <a:spLocks noChangeShapeType="1"/>
          </p:cNvSpPr>
          <p:nvPr/>
        </p:nvSpPr>
        <p:spPr bwMode="auto">
          <a:xfrm>
            <a:off x="8425898" y="4866975"/>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4" name="Line 33">
            <a:extLst>
              <a:ext uri="{FF2B5EF4-FFF2-40B4-BE49-F238E27FC236}">
                <a16:creationId xmlns:a16="http://schemas.microsoft.com/office/drawing/2014/main" id="{B90026B0-570C-EFE1-4625-2FA85F2A592E}"/>
              </a:ext>
            </a:extLst>
          </p:cNvPr>
          <p:cNvSpPr>
            <a:spLocks noChangeShapeType="1"/>
          </p:cNvSpPr>
          <p:nvPr/>
        </p:nvSpPr>
        <p:spPr bwMode="auto">
          <a:xfrm>
            <a:off x="8024260" y="2112661"/>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5" name="Text Box 35">
            <a:extLst>
              <a:ext uri="{FF2B5EF4-FFF2-40B4-BE49-F238E27FC236}">
                <a16:creationId xmlns:a16="http://schemas.microsoft.com/office/drawing/2014/main" id="{05A5F758-6F37-7111-33C4-B79D3C8960E6}"/>
              </a:ext>
            </a:extLst>
          </p:cNvPr>
          <p:cNvSpPr txBox="1">
            <a:spLocks noChangeArrowheads="1"/>
          </p:cNvSpPr>
          <p:nvPr/>
        </p:nvSpPr>
        <p:spPr bwMode="auto">
          <a:xfrm>
            <a:off x="4025348" y="1833261"/>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200" b="1">
                <a:solidFill>
                  <a:srgbClr val="000000"/>
                </a:solidFill>
                <a:sym typeface="Arial" charset="0"/>
              </a:rPr>
              <a:t>3. Retrieve data from hub A</a:t>
            </a:r>
          </a:p>
        </p:txBody>
      </p:sp>
      <p:sp>
        <p:nvSpPr>
          <p:cNvPr id="36" name="Text Box 36">
            <a:extLst>
              <a:ext uri="{FF2B5EF4-FFF2-40B4-BE49-F238E27FC236}">
                <a16:creationId xmlns:a16="http://schemas.microsoft.com/office/drawing/2014/main" id="{866DDEE9-00C1-1070-9C99-39027BDB7708}"/>
              </a:ext>
            </a:extLst>
          </p:cNvPr>
          <p:cNvSpPr txBox="1">
            <a:spLocks noChangeArrowheads="1"/>
          </p:cNvSpPr>
          <p:nvPr/>
        </p:nvSpPr>
        <p:spPr bwMode="auto">
          <a:xfrm rot="1389709">
            <a:off x="5120724" y="4074812"/>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3: Retrieve data from hub C</a:t>
            </a:r>
          </a:p>
        </p:txBody>
      </p:sp>
      <p:sp>
        <p:nvSpPr>
          <p:cNvPr id="37" name="Text Box 39">
            <a:extLst>
              <a:ext uri="{FF2B5EF4-FFF2-40B4-BE49-F238E27FC236}">
                <a16:creationId xmlns:a16="http://schemas.microsoft.com/office/drawing/2014/main" id="{28A8F22E-C09D-6559-B9DC-63C5EE213616}"/>
              </a:ext>
            </a:extLst>
          </p:cNvPr>
          <p:cNvSpPr txBox="1">
            <a:spLocks noChangeArrowheads="1"/>
          </p:cNvSpPr>
          <p:nvPr/>
        </p:nvSpPr>
        <p:spPr bwMode="auto">
          <a:xfrm>
            <a:off x="2163210" y="3396949"/>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     4:</a:t>
            </a:r>
            <a:br>
              <a:rPr lang="en-US" altLang="en-US" sz="1200" b="1">
                <a:solidFill>
                  <a:srgbClr val="000000"/>
                </a:solidFill>
                <a:sym typeface="Arial" charset="0"/>
              </a:rPr>
            </a:br>
            <a:r>
              <a:rPr lang="en-US" altLang="en-US" sz="1200" b="1">
                <a:solidFill>
                  <a:srgbClr val="000000"/>
                </a:solidFill>
                <a:sym typeface="Arial" charset="0"/>
              </a:rPr>
              <a:t>All data available</a:t>
            </a:r>
          </a:p>
        </p:txBody>
      </p:sp>
      <p:sp>
        <p:nvSpPr>
          <p:cNvPr id="38" name="Text Box 42">
            <a:extLst>
              <a:ext uri="{FF2B5EF4-FFF2-40B4-BE49-F238E27FC236}">
                <a16:creationId xmlns:a16="http://schemas.microsoft.com/office/drawing/2014/main" id="{FBE90146-E3B2-F7A6-6205-0557CD61F0BC}"/>
              </a:ext>
            </a:extLst>
          </p:cNvPr>
          <p:cNvSpPr txBox="1">
            <a:spLocks noChangeArrowheads="1"/>
          </p:cNvSpPr>
          <p:nvPr/>
        </p:nvSpPr>
        <p:spPr bwMode="auto">
          <a:xfrm rot="1314741">
            <a:off x="3476073" y="3039761"/>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990033"/>
                </a:solidFill>
                <a:sym typeface="Arial" charset="0"/>
              </a:rPr>
              <a:t>2: In hub A and C</a:t>
            </a:r>
          </a:p>
        </p:txBody>
      </p:sp>
      <p:sp>
        <p:nvSpPr>
          <p:cNvPr id="39" name="Line 34">
            <a:extLst>
              <a:ext uri="{FF2B5EF4-FFF2-40B4-BE49-F238E27FC236}">
                <a16:creationId xmlns:a16="http://schemas.microsoft.com/office/drawing/2014/main" id="{1B4AEAA4-7F6A-1316-D434-3811898714FB}"/>
              </a:ext>
            </a:extLst>
          </p:cNvPr>
          <p:cNvSpPr>
            <a:spLocks noChangeShapeType="1"/>
          </p:cNvSpPr>
          <p:nvPr/>
        </p:nvSpPr>
        <p:spPr bwMode="auto">
          <a:xfrm flipH="1" flipV="1">
            <a:off x="7892499" y="2319037"/>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pic>
        <p:nvPicPr>
          <p:cNvPr id="40" name="Picture 59">
            <a:extLst>
              <a:ext uri="{FF2B5EF4-FFF2-40B4-BE49-F238E27FC236}">
                <a16:creationId xmlns:a16="http://schemas.microsoft.com/office/drawing/2014/main" id="{A8BC6C6D-2BC7-5E32-A7DA-23FFE6325C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2435" y="1771349"/>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0">
            <a:extLst>
              <a:ext uri="{FF2B5EF4-FFF2-40B4-BE49-F238E27FC236}">
                <a16:creationId xmlns:a16="http://schemas.microsoft.com/office/drawing/2014/main" id="{C259A4D2-6D4E-285B-C985-347F938810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0624" y="2044399"/>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3">
            <a:extLst>
              <a:ext uri="{FF2B5EF4-FFF2-40B4-BE49-F238E27FC236}">
                <a16:creationId xmlns:a16="http://schemas.microsoft.com/office/drawing/2014/main" id="{25294301-2729-6993-F41F-FF324EF97E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4060" y="2028525"/>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4">
            <a:extLst>
              <a:ext uri="{FF2B5EF4-FFF2-40B4-BE49-F238E27FC236}">
                <a16:creationId xmlns:a16="http://schemas.microsoft.com/office/drawing/2014/main" id="{70D87EFB-7811-FEA4-C9AD-99AD34601A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43424" y="4560586"/>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5">
            <a:extLst>
              <a:ext uri="{FF2B5EF4-FFF2-40B4-BE49-F238E27FC236}">
                <a16:creationId xmlns:a16="http://schemas.microsoft.com/office/drawing/2014/main" id="{283B5B7E-B310-AF0A-23F7-7AD1B45553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94036" y="1212549"/>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6">
            <a:extLst>
              <a:ext uri="{FF2B5EF4-FFF2-40B4-BE49-F238E27FC236}">
                <a16:creationId xmlns:a16="http://schemas.microsoft.com/office/drawing/2014/main" id="{D248B731-D164-F33B-98D4-B1B4733499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03474" y="1399874"/>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7">
            <a:extLst>
              <a:ext uri="{FF2B5EF4-FFF2-40B4-BE49-F238E27FC236}">
                <a16:creationId xmlns:a16="http://schemas.microsoft.com/office/drawing/2014/main" id="{8635ED33-274C-6E11-B92F-62EE0AAB28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9561" y="2387299"/>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8">
            <a:extLst>
              <a:ext uri="{FF2B5EF4-FFF2-40B4-BE49-F238E27FC236}">
                <a16:creationId xmlns:a16="http://schemas.microsoft.com/office/drawing/2014/main" id="{771CAD18-0112-4FFA-CA99-F82C1F8A53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79874" y="2390474"/>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9">
            <a:extLst>
              <a:ext uri="{FF2B5EF4-FFF2-40B4-BE49-F238E27FC236}">
                <a16:creationId xmlns:a16="http://schemas.microsoft.com/office/drawing/2014/main" id="{6AD42009-09FD-C0F8-78B7-0E5160567D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8461" y="1449087"/>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90">
            <a:extLst>
              <a:ext uri="{FF2B5EF4-FFF2-40B4-BE49-F238E27FC236}">
                <a16:creationId xmlns:a16="http://schemas.microsoft.com/office/drawing/2014/main" id="{80997D96-AB39-E2E9-513C-62061226D5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4574" y="3701749"/>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1">
            <a:extLst>
              <a:ext uri="{FF2B5EF4-FFF2-40B4-BE49-F238E27FC236}">
                <a16:creationId xmlns:a16="http://schemas.microsoft.com/office/drawing/2014/main" id="{0081AF16-EC3D-E0F6-024D-454CD8B81F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94173" y="4043062"/>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2">
            <a:extLst>
              <a:ext uri="{FF2B5EF4-FFF2-40B4-BE49-F238E27FC236}">
                <a16:creationId xmlns:a16="http://schemas.microsoft.com/office/drawing/2014/main" id="{704060D7-991A-CEF5-3464-807896A3A7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43411" y="5122562"/>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3">
            <a:extLst>
              <a:ext uri="{FF2B5EF4-FFF2-40B4-BE49-F238E27FC236}">
                <a16:creationId xmlns:a16="http://schemas.microsoft.com/office/drawing/2014/main" id="{E917B712-E774-C60D-8ACF-CD885B18BE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8973" y="5122562"/>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4">
            <a:extLst>
              <a:ext uri="{FF2B5EF4-FFF2-40B4-BE49-F238E27FC236}">
                <a16:creationId xmlns:a16="http://schemas.microsoft.com/office/drawing/2014/main" id="{2A3A20F6-BCFD-2C8E-61D9-8DF3E95764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1911" y="4563762"/>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5">
            <a:extLst>
              <a:ext uri="{FF2B5EF4-FFF2-40B4-BE49-F238E27FC236}">
                <a16:creationId xmlns:a16="http://schemas.microsoft.com/office/drawing/2014/main" id="{694E72A4-F464-B56F-024C-F689C7416E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17298" y="5301949"/>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6">
            <a:extLst>
              <a:ext uri="{FF2B5EF4-FFF2-40B4-BE49-F238E27FC236}">
                <a16:creationId xmlns:a16="http://schemas.microsoft.com/office/drawing/2014/main" id="{E601EE9D-5402-416A-02D5-2D89E7CA625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6636" y="5205112"/>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7">
            <a:extLst>
              <a:ext uri="{FF2B5EF4-FFF2-40B4-BE49-F238E27FC236}">
                <a16:creationId xmlns:a16="http://schemas.microsoft.com/office/drawing/2014/main" id="{6F733413-D497-8B8C-E457-67C4FC1656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1261" y="459392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8">
            <a:extLst>
              <a:ext uri="{FF2B5EF4-FFF2-40B4-BE49-F238E27FC236}">
                <a16:creationId xmlns:a16="http://schemas.microsoft.com/office/drawing/2014/main" id="{2B11174F-659E-697B-9E67-5B40E01AA8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2111" y="3917649"/>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9">
            <a:extLst>
              <a:ext uri="{FF2B5EF4-FFF2-40B4-BE49-F238E27FC236}">
                <a16:creationId xmlns:a16="http://schemas.microsoft.com/office/drawing/2014/main" id="{3F961D41-310F-72ED-ECD4-A2C27D8589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9611" y="4695524"/>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00">
            <a:extLst>
              <a:ext uri="{FF2B5EF4-FFF2-40B4-BE49-F238E27FC236}">
                <a16:creationId xmlns:a16="http://schemas.microsoft.com/office/drawing/2014/main" id="{B8EFC2AE-7D10-9228-0D67-DD9E85B621B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90924" y="3038175"/>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
            <a:extLst>
              <a:ext uri="{FF2B5EF4-FFF2-40B4-BE49-F238E27FC236}">
                <a16:creationId xmlns:a16="http://schemas.microsoft.com/office/drawing/2014/main" id="{E9A78C60-4FB5-C7DA-D990-82F2DB2E5B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60448" y="2707974"/>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
            <a:extLst>
              <a:ext uri="{FF2B5EF4-FFF2-40B4-BE49-F238E27FC236}">
                <a16:creationId xmlns:a16="http://schemas.microsoft.com/office/drawing/2014/main" id="{38001C2B-39F1-3BBB-ACB1-B447990F3044}"/>
              </a:ext>
            </a:extLst>
          </p:cNvPr>
          <p:cNvPicPr>
            <a:picLocks noChangeAspect="1"/>
          </p:cNvPicPr>
          <p:nvPr/>
        </p:nvPicPr>
        <p:blipFill>
          <a:blip r:embed="rId8"/>
          <a:stretch>
            <a:fillRect/>
          </a:stretch>
        </p:blipFill>
        <p:spPr>
          <a:xfrm>
            <a:off x="338025" y="212359"/>
            <a:ext cx="561975" cy="581025"/>
          </a:xfrm>
          <a:prstGeom prst="rect">
            <a:avLst/>
          </a:prstGeom>
        </p:spPr>
      </p:pic>
    </p:spTree>
    <p:extLst>
      <p:ext uri="{BB962C8B-B14F-4D97-AF65-F5344CB8AC3E}">
        <p14:creationId xmlns:p14="http://schemas.microsoft.com/office/powerpoint/2010/main" val="2322596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B1656DD-16A9-E22C-E2EF-2762091A7C68}"/>
              </a:ext>
            </a:extLst>
          </p:cNvPr>
          <p:cNvSpPr>
            <a:spLocks noGrp="1"/>
          </p:cNvSpPr>
          <p:nvPr>
            <p:ph type="body" sz="quarter" idx="11"/>
          </p:nvPr>
        </p:nvSpPr>
        <p:spPr/>
        <p:txBody>
          <a:bodyPr/>
          <a:lstStyle/>
          <a:p>
            <a:r>
              <a:rPr lang="en-BE" dirty="0" err="1"/>
              <a:t>Verwijzingsrepertorium</a:t>
            </a:r>
            <a:r>
              <a:rPr lang="en-BE" dirty="0"/>
              <a:t> (hub-</a:t>
            </a:r>
            <a:r>
              <a:rPr lang="en-BE" dirty="0" err="1"/>
              <a:t>metahub</a:t>
            </a:r>
            <a:r>
              <a:rPr lang="en-BE" dirty="0"/>
              <a:t>)</a:t>
            </a:r>
            <a:endParaRPr lang="nl-BE" dirty="0"/>
          </a:p>
        </p:txBody>
      </p:sp>
      <p:pic>
        <p:nvPicPr>
          <p:cNvPr id="6" name="Picture 5">
            <a:extLst>
              <a:ext uri="{FF2B5EF4-FFF2-40B4-BE49-F238E27FC236}">
                <a16:creationId xmlns:a16="http://schemas.microsoft.com/office/drawing/2014/main" id="{E6929D53-D723-5A4F-2107-4F3B9977090A}"/>
              </a:ext>
            </a:extLst>
          </p:cNvPr>
          <p:cNvPicPr>
            <a:picLocks noChangeAspect="1"/>
          </p:cNvPicPr>
          <p:nvPr/>
        </p:nvPicPr>
        <p:blipFill>
          <a:blip r:embed="rId2"/>
          <a:stretch>
            <a:fillRect/>
          </a:stretch>
        </p:blipFill>
        <p:spPr>
          <a:xfrm>
            <a:off x="338025" y="212359"/>
            <a:ext cx="561975" cy="581025"/>
          </a:xfrm>
          <a:prstGeom prst="rect">
            <a:avLst/>
          </a:prstGeom>
        </p:spPr>
      </p:pic>
      <p:pic>
        <p:nvPicPr>
          <p:cNvPr id="7" name="Picture 5">
            <a:extLst>
              <a:ext uri="{FF2B5EF4-FFF2-40B4-BE49-F238E27FC236}">
                <a16:creationId xmlns:a16="http://schemas.microsoft.com/office/drawing/2014/main" id="{DF86DC36-B673-72CE-6B89-C176A61A4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323" y="989799"/>
            <a:ext cx="720080" cy="720080"/>
          </a:xfrm>
          <a:prstGeom prst="rect">
            <a:avLst/>
          </a:prstGeom>
        </p:spPr>
      </p:pic>
      <p:sp>
        <p:nvSpPr>
          <p:cNvPr id="8" name="Oval 3">
            <a:extLst>
              <a:ext uri="{FF2B5EF4-FFF2-40B4-BE49-F238E27FC236}">
                <a16:creationId xmlns:a16="http://schemas.microsoft.com/office/drawing/2014/main" id="{494030A6-2A89-7E20-01B9-E9EF86B9C694}"/>
              </a:ext>
            </a:extLst>
          </p:cNvPr>
          <p:cNvSpPr>
            <a:spLocks noChangeArrowheads="1"/>
          </p:cNvSpPr>
          <p:nvPr/>
        </p:nvSpPr>
        <p:spPr bwMode="auto">
          <a:xfrm>
            <a:off x="8181975" y="2159000"/>
            <a:ext cx="433388"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9" name="Line 4">
            <a:extLst>
              <a:ext uri="{FF2B5EF4-FFF2-40B4-BE49-F238E27FC236}">
                <a16:creationId xmlns:a16="http://schemas.microsoft.com/office/drawing/2014/main" id="{4FC463B5-1B55-E382-0EC3-712DA42500C6}"/>
              </a:ext>
            </a:extLst>
          </p:cNvPr>
          <p:cNvSpPr>
            <a:spLocks noChangeShapeType="1"/>
          </p:cNvSpPr>
          <p:nvPr/>
        </p:nvSpPr>
        <p:spPr bwMode="auto">
          <a:xfrm>
            <a:off x="7605713" y="22320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0" name="Line 5">
            <a:extLst>
              <a:ext uri="{FF2B5EF4-FFF2-40B4-BE49-F238E27FC236}">
                <a16:creationId xmlns:a16="http://schemas.microsoft.com/office/drawing/2014/main" id="{31D05F29-7687-02C4-B909-44F07AB89ED3}"/>
              </a:ext>
            </a:extLst>
          </p:cNvPr>
          <p:cNvSpPr>
            <a:spLocks noChangeShapeType="1"/>
          </p:cNvSpPr>
          <p:nvPr/>
        </p:nvSpPr>
        <p:spPr bwMode="auto">
          <a:xfrm flipH="1">
            <a:off x="8181975" y="2590801"/>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1" name="Line 6">
            <a:extLst>
              <a:ext uri="{FF2B5EF4-FFF2-40B4-BE49-F238E27FC236}">
                <a16:creationId xmlns:a16="http://schemas.microsoft.com/office/drawing/2014/main" id="{F2C89A47-A1EA-9A29-750F-CCB7089A5F7A}"/>
              </a:ext>
            </a:extLst>
          </p:cNvPr>
          <p:cNvSpPr>
            <a:spLocks noChangeShapeType="1"/>
          </p:cNvSpPr>
          <p:nvPr/>
        </p:nvSpPr>
        <p:spPr bwMode="auto">
          <a:xfrm>
            <a:off x="8543926" y="2519364"/>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2" name="Line 7">
            <a:extLst>
              <a:ext uri="{FF2B5EF4-FFF2-40B4-BE49-F238E27FC236}">
                <a16:creationId xmlns:a16="http://schemas.microsoft.com/office/drawing/2014/main" id="{F8E18BE4-3404-F172-575F-175F29716F38}"/>
              </a:ext>
            </a:extLst>
          </p:cNvPr>
          <p:cNvSpPr>
            <a:spLocks noChangeShapeType="1"/>
          </p:cNvSpPr>
          <p:nvPr/>
        </p:nvSpPr>
        <p:spPr bwMode="auto">
          <a:xfrm flipV="1">
            <a:off x="8615364" y="2020889"/>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3" name="Line 8">
            <a:extLst>
              <a:ext uri="{FF2B5EF4-FFF2-40B4-BE49-F238E27FC236}">
                <a16:creationId xmlns:a16="http://schemas.microsoft.com/office/drawing/2014/main" id="{FD2EA4B1-AF0F-848F-BC19-28F5BC84D70A}"/>
              </a:ext>
            </a:extLst>
          </p:cNvPr>
          <p:cNvSpPr>
            <a:spLocks noChangeShapeType="1"/>
          </p:cNvSpPr>
          <p:nvPr/>
        </p:nvSpPr>
        <p:spPr bwMode="auto">
          <a:xfrm flipH="1" flipV="1">
            <a:off x="8328025" y="1916114"/>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4" name="Oval 9">
            <a:extLst>
              <a:ext uri="{FF2B5EF4-FFF2-40B4-BE49-F238E27FC236}">
                <a16:creationId xmlns:a16="http://schemas.microsoft.com/office/drawing/2014/main" id="{2B002059-9C48-5D52-900B-5630CA5E1ADE}"/>
              </a:ext>
            </a:extLst>
          </p:cNvPr>
          <p:cNvSpPr>
            <a:spLocks noChangeArrowheads="1"/>
          </p:cNvSpPr>
          <p:nvPr/>
        </p:nvSpPr>
        <p:spPr bwMode="auto">
          <a:xfrm>
            <a:off x="8401051"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15" name="Line 10">
            <a:extLst>
              <a:ext uri="{FF2B5EF4-FFF2-40B4-BE49-F238E27FC236}">
                <a16:creationId xmlns:a16="http://schemas.microsoft.com/office/drawing/2014/main" id="{313E5915-3D91-0963-D882-5973C2B52918}"/>
              </a:ext>
            </a:extLst>
          </p:cNvPr>
          <p:cNvSpPr>
            <a:spLocks noChangeShapeType="1"/>
          </p:cNvSpPr>
          <p:nvPr/>
        </p:nvSpPr>
        <p:spPr bwMode="auto">
          <a:xfrm>
            <a:off x="7815264" y="4913314"/>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6" name="Line 11">
            <a:extLst>
              <a:ext uri="{FF2B5EF4-FFF2-40B4-BE49-F238E27FC236}">
                <a16:creationId xmlns:a16="http://schemas.microsoft.com/office/drawing/2014/main" id="{77618519-7A6F-4318-D2D4-DDF612137D01}"/>
              </a:ext>
            </a:extLst>
          </p:cNvPr>
          <p:cNvSpPr>
            <a:spLocks noChangeShapeType="1"/>
          </p:cNvSpPr>
          <p:nvPr/>
        </p:nvSpPr>
        <p:spPr bwMode="auto">
          <a:xfrm flipH="1">
            <a:off x="8401051"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7" name="Line 12">
            <a:extLst>
              <a:ext uri="{FF2B5EF4-FFF2-40B4-BE49-F238E27FC236}">
                <a16:creationId xmlns:a16="http://schemas.microsoft.com/office/drawing/2014/main" id="{CCB2D923-D3EB-5778-574D-969B3446E822}"/>
              </a:ext>
            </a:extLst>
          </p:cNvPr>
          <p:cNvSpPr>
            <a:spLocks noChangeShapeType="1"/>
          </p:cNvSpPr>
          <p:nvPr/>
        </p:nvSpPr>
        <p:spPr bwMode="auto">
          <a:xfrm>
            <a:off x="8759826"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8" name="Line 13">
            <a:extLst>
              <a:ext uri="{FF2B5EF4-FFF2-40B4-BE49-F238E27FC236}">
                <a16:creationId xmlns:a16="http://schemas.microsoft.com/office/drawing/2014/main" id="{CCD27C9A-4906-7723-F83F-E9E8A97D41E8}"/>
              </a:ext>
            </a:extLst>
          </p:cNvPr>
          <p:cNvSpPr>
            <a:spLocks noChangeShapeType="1"/>
          </p:cNvSpPr>
          <p:nvPr/>
        </p:nvSpPr>
        <p:spPr bwMode="auto">
          <a:xfrm flipV="1">
            <a:off x="8831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9" name="Line 14">
            <a:extLst>
              <a:ext uri="{FF2B5EF4-FFF2-40B4-BE49-F238E27FC236}">
                <a16:creationId xmlns:a16="http://schemas.microsoft.com/office/drawing/2014/main" id="{13808056-1068-5BB5-01CA-F779878F4174}"/>
              </a:ext>
            </a:extLst>
          </p:cNvPr>
          <p:cNvSpPr>
            <a:spLocks noChangeShapeType="1"/>
          </p:cNvSpPr>
          <p:nvPr/>
        </p:nvSpPr>
        <p:spPr bwMode="auto">
          <a:xfrm flipV="1">
            <a:off x="8615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0" name="Oval 15">
            <a:extLst>
              <a:ext uri="{FF2B5EF4-FFF2-40B4-BE49-F238E27FC236}">
                <a16:creationId xmlns:a16="http://schemas.microsoft.com/office/drawing/2014/main" id="{BE9C8769-F606-1ADE-7588-1E9A61C9E45C}"/>
              </a:ext>
            </a:extLst>
          </p:cNvPr>
          <p:cNvSpPr>
            <a:spLocks noChangeArrowheads="1"/>
          </p:cNvSpPr>
          <p:nvPr/>
        </p:nvSpPr>
        <p:spPr bwMode="auto">
          <a:xfrm>
            <a:off x="4521200" y="5143500"/>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21" name="Line 16">
            <a:extLst>
              <a:ext uri="{FF2B5EF4-FFF2-40B4-BE49-F238E27FC236}">
                <a16:creationId xmlns:a16="http://schemas.microsoft.com/office/drawing/2014/main" id="{65637DB3-4BB0-D7EB-CAD1-75D543B1BDF2}"/>
              </a:ext>
            </a:extLst>
          </p:cNvPr>
          <p:cNvSpPr>
            <a:spLocks noChangeShapeType="1"/>
          </p:cNvSpPr>
          <p:nvPr/>
        </p:nvSpPr>
        <p:spPr bwMode="auto">
          <a:xfrm>
            <a:off x="3944938" y="52165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2" name="Line 17">
            <a:extLst>
              <a:ext uri="{FF2B5EF4-FFF2-40B4-BE49-F238E27FC236}">
                <a16:creationId xmlns:a16="http://schemas.microsoft.com/office/drawing/2014/main" id="{E2EE6978-D904-08B2-7EEC-D28B286B8B3D}"/>
              </a:ext>
            </a:extLst>
          </p:cNvPr>
          <p:cNvSpPr>
            <a:spLocks noChangeShapeType="1"/>
          </p:cNvSpPr>
          <p:nvPr/>
        </p:nvSpPr>
        <p:spPr bwMode="auto">
          <a:xfrm flipH="1">
            <a:off x="4473576" y="5527676"/>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3" name="Line 18">
            <a:extLst>
              <a:ext uri="{FF2B5EF4-FFF2-40B4-BE49-F238E27FC236}">
                <a16:creationId xmlns:a16="http://schemas.microsoft.com/office/drawing/2014/main" id="{D4774B51-ADB5-0ABF-08D0-126B05092E6B}"/>
              </a:ext>
            </a:extLst>
          </p:cNvPr>
          <p:cNvSpPr>
            <a:spLocks noChangeShapeType="1"/>
          </p:cNvSpPr>
          <p:nvPr/>
        </p:nvSpPr>
        <p:spPr bwMode="auto">
          <a:xfrm>
            <a:off x="4872039" y="5532438"/>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4" name="Line 19">
            <a:extLst>
              <a:ext uri="{FF2B5EF4-FFF2-40B4-BE49-F238E27FC236}">
                <a16:creationId xmlns:a16="http://schemas.microsoft.com/office/drawing/2014/main" id="{4889A0D3-7C70-3FA0-970A-4A025CD72545}"/>
              </a:ext>
            </a:extLst>
          </p:cNvPr>
          <p:cNvSpPr>
            <a:spLocks noChangeShapeType="1"/>
          </p:cNvSpPr>
          <p:nvPr/>
        </p:nvSpPr>
        <p:spPr bwMode="auto">
          <a:xfrm flipV="1">
            <a:off x="4972050" y="5262564"/>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5" name="Line 20">
            <a:extLst>
              <a:ext uri="{FF2B5EF4-FFF2-40B4-BE49-F238E27FC236}">
                <a16:creationId xmlns:a16="http://schemas.microsoft.com/office/drawing/2014/main" id="{1CED3A5D-C0F4-20A5-E40E-1113A7526505}"/>
              </a:ext>
            </a:extLst>
          </p:cNvPr>
          <p:cNvSpPr>
            <a:spLocks noChangeShapeType="1"/>
          </p:cNvSpPr>
          <p:nvPr/>
        </p:nvSpPr>
        <p:spPr bwMode="auto">
          <a:xfrm flipV="1">
            <a:off x="4737100" y="47117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6" name="Line 21">
            <a:extLst>
              <a:ext uri="{FF2B5EF4-FFF2-40B4-BE49-F238E27FC236}">
                <a16:creationId xmlns:a16="http://schemas.microsoft.com/office/drawing/2014/main" id="{883504AB-23ED-D691-D390-DF5A153EFDD7}"/>
              </a:ext>
            </a:extLst>
          </p:cNvPr>
          <p:cNvSpPr>
            <a:spLocks noChangeShapeType="1"/>
          </p:cNvSpPr>
          <p:nvPr/>
        </p:nvSpPr>
        <p:spPr bwMode="auto">
          <a:xfrm flipV="1">
            <a:off x="4884738" y="3735388"/>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7" name="Line 22">
            <a:extLst>
              <a:ext uri="{FF2B5EF4-FFF2-40B4-BE49-F238E27FC236}">
                <a16:creationId xmlns:a16="http://schemas.microsoft.com/office/drawing/2014/main" id="{68066268-FD94-5816-46AE-D706BD8FBE3F}"/>
              </a:ext>
            </a:extLst>
          </p:cNvPr>
          <p:cNvSpPr>
            <a:spLocks noChangeShapeType="1"/>
          </p:cNvSpPr>
          <p:nvPr/>
        </p:nvSpPr>
        <p:spPr bwMode="auto">
          <a:xfrm flipH="1" flipV="1">
            <a:off x="6600826" y="3557589"/>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8" name="Line 23">
            <a:extLst>
              <a:ext uri="{FF2B5EF4-FFF2-40B4-BE49-F238E27FC236}">
                <a16:creationId xmlns:a16="http://schemas.microsoft.com/office/drawing/2014/main" id="{A9B0D54C-38DD-DCD8-E492-FE4762285632}"/>
              </a:ext>
            </a:extLst>
          </p:cNvPr>
          <p:cNvSpPr>
            <a:spLocks noChangeShapeType="1"/>
          </p:cNvSpPr>
          <p:nvPr/>
        </p:nvSpPr>
        <p:spPr bwMode="auto">
          <a:xfrm flipH="1">
            <a:off x="6532564" y="2481263"/>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9" name="Text Box 25">
            <a:extLst>
              <a:ext uri="{FF2B5EF4-FFF2-40B4-BE49-F238E27FC236}">
                <a16:creationId xmlns:a16="http://schemas.microsoft.com/office/drawing/2014/main" id="{5222547A-0635-1010-C0D1-754BCDC97A82}"/>
              </a:ext>
            </a:extLst>
          </p:cNvPr>
          <p:cNvSpPr txBox="1">
            <a:spLocks noChangeArrowheads="1"/>
          </p:cNvSpPr>
          <p:nvPr/>
        </p:nvSpPr>
        <p:spPr bwMode="auto">
          <a:xfrm>
            <a:off x="8180388" y="2168525"/>
            <a:ext cx="430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0" name="Text Box 26">
            <a:extLst>
              <a:ext uri="{FF2B5EF4-FFF2-40B4-BE49-F238E27FC236}">
                <a16:creationId xmlns:a16="http://schemas.microsoft.com/office/drawing/2014/main" id="{CC940150-2D70-C55E-891A-F751585C4436}"/>
              </a:ext>
            </a:extLst>
          </p:cNvPr>
          <p:cNvSpPr txBox="1">
            <a:spLocks noChangeArrowheads="1"/>
          </p:cNvSpPr>
          <p:nvPr/>
        </p:nvSpPr>
        <p:spPr bwMode="auto">
          <a:xfrm>
            <a:off x="8443914" y="4752975"/>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1" name="Text Box 27">
            <a:extLst>
              <a:ext uri="{FF2B5EF4-FFF2-40B4-BE49-F238E27FC236}">
                <a16:creationId xmlns:a16="http://schemas.microsoft.com/office/drawing/2014/main" id="{070E17AE-625A-9992-CC8D-BE8F43FDA651}"/>
              </a:ext>
            </a:extLst>
          </p:cNvPr>
          <p:cNvSpPr txBox="1">
            <a:spLocks noChangeArrowheads="1"/>
          </p:cNvSpPr>
          <p:nvPr/>
        </p:nvSpPr>
        <p:spPr bwMode="auto">
          <a:xfrm>
            <a:off x="4576763" y="5173664"/>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cxnSp>
        <p:nvCxnSpPr>
          <p:cNvPr id="32" name="Straight Connector 2">
            <a:extLst>
              <a:ext uri="{FF2B5EF4-FFF2-40B4-BE49-F238E27FC236}">
                <a16:creationId xmlns:a16="http://schemas.microsoft.com/office/drawing/2014/main" id="{56C762E6-E3E1-4723-377E-7F2BE304D771}"/>
              </a:ext>
            </a:extLst>
          </p:cNvPr>
          <p:cNvCxnSpPr>
            <a:cxnSpLocks noChangeShapeType="1"/>
          </p:cNvCxnSpPr>
          <p:nvPr/>
        </p:nvCxnSpPr>
        <p:spPr bwMode="auto">
          <a:xfrm>
            <a:off x="3944938" y="4113214"/>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 name="TextBox 74">
            <a:extLst>
              <a:ext uri="{FF2B5EF4-FFF2-40B4-BE49-F238E27FC236}">
                <a16:creationId xmlns:a16="http://schemas.microsoft.com/office/drawing/2014/main" id="{6319B74D-27A8-5EBC-2896-5091B0488879}"/>
              </a:ext>
            </a:extLst>
          </p:cNvPr>
          <p:cNvSpPr txBox="1">
            <a:spLocks noChangeArrowheads="1"/>
          </p:cNvSpPr>
          <p:nvPr/>
        </p:nvSpPr>
        <p:spPr bwMode="auto">
          <a:xfrm>
            <a:off x="3321051" y="3362326"/>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en-US" altLang="en-US" sz="2000" b="1">
                <a:solidFill>
                  <a:srgbClr val="00B0F0"/>
                </a:solidFill>
                <a:latin typeface="Consolas" pitchFamily="49" charset="0"/>
              </a:rPr>
              <a:t>InterMed</a:t>
            </a:r>
          </a:p>
          <a:p>
            <a:pPr algn="ctr" eaLnBrk="0" hangingPunct="0">
              <a:buSzPct val="100000"/>
            </a:pPr>
            <a:r>
              <a:rPr lang="en-US" altLang="en-US" sz="2000" b="1">
                <a:solidFill>
                  <a:srgbClr val="00B0F0"/>
                </a:solidFill>
                <a:latin typeface="Consolas" pitchFamily="49" charset="0"/>
              </a:rPr>
              <a:t>BruSafe</a:t>
            </a:r>
          </a:p>
        </p:txBody>
      </p:sp>
      <p:cxnSp>
        <p:nvCxnSpPr>
          <p:cNvPr id="34" name="Straight Connector 11">
            <a:extLst>
              <a:ext uri="{FF2B5EF4-FFF2-40B4-BE49-F238E27FC236}">
                <a16:creationId xmlns:a16="http://schemas.microsoft.com/office/drawing/2014/main" id="{70E0873E-1D84-E166-7B65-429EF36CEF10}"/>
              </a:ext>
            </a:extLst>
          </p:cNvPr>
          <p:cNvCxnSpPr>
            <a:cxnSpLocks noChangeShapeType="1"/>
          </p:cNvCxnSpPr>
          <p:nvPr/>
        </p:nvCxnSpPr>
        <p:spPr bwMode="auto">
          <a:xfrm>
            <a:off x="2552701" y="2986088"/>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5" name="Straight Connector 13">
            <a:extLst>
              <a:ext uri="{FF2B5EF4-FFF2-40B4-BE49-F238E27FC236}">
                <a16:creationId xmlns:a16="http://schemas.microsoft.com/office/drawing/2014/main" id="{3F743645-13F3-A961-0E27-537DED1E4EEB}"/>
              </a:ext>
            </a:extLst>
          </p:cNvPr>
          <p:cNvCxnSpPr>
            <a:cxnSpLocks noChangeShapeType="1"/>
          </p:cNvCxnSpPr>
          <p:nvPr/>
        </p:nvCxnSpPr>
        <p:spPr bwMode="auto">
          <a:xfrm>
            <a:off x="2514600" y="3689350"/>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6" name="Straight Connector 15">
            <a:extLst>
              <a:ext uri="{FF2B5EF4-FFF2-40B4-BE49-F238E27FC236}">
                <a16:creationId xmlns:a16="http://schemas.microsoft.com/office/drawing/2014/main" id="{B6678610-830C-0859-7A35-1F2047CF31BE}"/>
              </a:ext>
            </a:extLst>
          </p:cNvPr>
          <p:cNvCxnSpPr>
            <a:cxnSpLocks noChangeShapeType="1"/>
          </p:cNvCxnSpPr>
          <p:nvPr/>
        </p:nvCxnSpPr>
        <p:spPr bwMode="auto">
          <a:xfrm flipV="1">
            <a:off x="2514601" y="3911601"/>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7" name="Straight Connector 17">
            <a:extLst>
              <a:ext uri="{FF2B5EF4-FFF2-40B4-BE49-F238E27FC236}">
                <a16:creationId xmlns:a16="http://schemas.microsoft.com/office/drawing/2014/main" id="{82AB34F5-B906-9242-6ED2-BF63F75584FE}"/>
              </a:ext>
            </a:extLst>
          </p:cNvPr>
          <p:cNvCxnSpPr>
            <a:cxnSpLocks noChangeShapeType="1"/>
          </p:cNvCxnSpPr>
          <p:nvPr/>
        </p:nvCxnSpPr>
        <p:spPr bwMode="auto">
          <a:xfrm flipV="1">
            <a:off x="3944939" y="1933575"/>
            <a:ext cx="504329" cy="2619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8" name="Straight Connector 19">
            <a:extLst>
              <a:ext uri="{FF2B5EF4-FFF2-40B4-BE49-F238E27FC236}">
                <a16:creationId xmlns:a16="http://schemas.microsoft.com/office/drawing/2014/main" id="{C5CC80F3-8AEE-BD3D-1F2A-1A3DC14DB567}"/>
              </a:ext>
            </a:extLst>
          </p:cNvPr>
          <p:cNvCxnSpPr>
            <a:cxnSpLocks noChangeShapeType="1"/>
            <a:stCxn id="43" idx="0"/>
          </p:cNvCxnSpPr>
          <p:nvPr/>
        </p:nvCxnSpPr>
        <p:spPr bwMode="auto">
          <a:xfrm flipH="1" flipV="1">
            <a:off x="4576764" y="2037556"/>
            <a:ext cx="263823" cy="61039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9" name="Straight Connector 21">
            <a:extLst>
              <a:ext uri="{FF2B5EF4-FFF2-40B4-BE49-F238E27FC236}">
                <a16:creationId xmlns:a16="http://schemas.microsoft.com/office/drawing/2014/main" id="{2015337D-E8BF-16EC-6362-243304190460}"/>
              </a:ext>
            </a:extLst>
          </p:cNvPr>
          <p:cNvCxnSpPr>
            <a:cxnSpLocks noChangeShapeType="1"/>
            <a:stCxn id="42" idx="3"/>
          </p:cNvCxnSpPr>
          <p:nvPr/>
        </p:nvCxnSpPr>
        <p:spPr bwMode="auto">
          <a:xfrm flipV="1">
            <a:off x="3662363" y="1846262"/>
            <a:ext cx="615156" cy="17462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40" name="Line 60">
            <a:extLst>
              <a:ext uri="{FF2B5EF4-FFF2-40B4-BE49-F238E27FC236}">
                <a16:creationId xmlns:a16="http://schemas.microsoft.com/office/drawing/2014/main" id="{4DFA0907-D455-14C7-8C3D-04837049FA37}"/>
              </a:ext>
            </a:extLst>
          </p:cNvPr>
          <p:cNvSpPr>
            <a:spLocks noChangeShapeType="1"/>
          </p:cNvSpPr>
          <p:nvPr/>
        </p:nvSpPr>
        <p:spPr bwMode="auto">
          <a:xfrm>
            <a:off x="5476876" y="2265363"/>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a:defRPr/>
            </a:pPr>
            <a:endParaRPr lang="nl-BE"/>
          </a:p>
        </p:txBody>
      </p:sp>
      <p:pic>
        <p:nvPicPr>
          <p:cNvPr id="41" name="Picture 2">
            <a:extLst>
              <a:ext uri="{FF2B5EF4-FFF2-40B4-BE49-F238E27FC236}">
                <a16:creationId xmlns:a16="http://schemas.microsoft.com/office/drawing/2014/main" id="{832D6A75-9679-CAEE-13CE-A8AD1593BD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6263" y="1603376"/>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
            <a:extLst>
              <a:ext uri="{FF2B5EF4-FFF2-40B4-BE49-F238E27FC236}">
                <a16:creationId xmlns:a16="http://schemas.microsoft.com/office/drawing/2014/main" id="{58CC8291-0B6C-37AD-AAA8-AA1C0F31C5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2113" y="1655763"/>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a:extLst>
              <a:ext uri="{FF2B5EF4-FFF2-40B4-BE49-F238E27FC236}">
                <a16:creationId xmlns:a16="http://schemas.microsoft.com/office/drawing/2014/main" id="{E764E855-8BF7-7A9F-0061-728F48F7B4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9268" y="2647950"/>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8">
            <a:extLst>
              <a:ext uri="{FF2B5EF4-FFF2-40B4-BE49-F238E27FC236}">
                <a16:creationId xmlns:a16="http://schemas.microsoft.com/office/drawing/2014/main" id="{ABE50967-33A7-B3F7-1DF8-D93C38D5D9A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5647" y="2305845"/>
            <a:ext cx="91281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9">
            <a:extLst>
              <a:ext uri="{FF2B5EF4-FFF2-40B4-BE49-F238E27FC236}">
                <a16:creationId xmlns:a16="http://schemas.microsoft.com/office/drawing/2014/main" id="{9FA9BC3E-FDA1-F082-5491-CA1906B2CB3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6601" y="3990976"/>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0">
            <a:extLst>
              <a:ext uri="{FF2B5EF4-FFF2-40B4-BE49-F238E27FC236}">
                <a16:creationId xmlns:a16="http://schemas.microsoft.com/office/drawing/2014/main" id="{F5012907-D7E9-2F12-E920-C2DDBAD1FA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6600" y="327818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61">
            <a:extLst>
              <a:ext uri="{FF2B5EF4-FFF2-40B4-BE49-F238E27FC236}">
                <a16:creationId xmlns:a16="http://schemas.microsoft.com/office/drawing/2014/main" id="{53AAD1CD-96CC-4131-F365-12EEEF719EB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17713" y="2571751"/>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2">
            <a:extLst>
              <a:ext uri="{FF2B5EF4-FFF2-40B4-BE49-F238E27FC236}">
                <a16:creationId xmlns:a16="http://schemas.microsoft.com/office/drawing/2014/main" id="{00B76DE8-E991-5051-B5F1-DCF4A956095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92626" y="4181476"/>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0">
            <a:extLst>
              <a:ext uri="{FF2B5EF4-FFF2-40B4-BE49-F238E27FC236}">
                <a16:creationId xmlns:a16="http://schemas.microsoft.com/office/drawing/2014/main" id="{8A017F08-C21F-9005-5CEB-AF37F257510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08376" y="50053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4">
            <a:extLst>
              <a:ext uri="{FF2B5EF4-FFF2-40B4-BE49-F238E27FC236}">
                <a16:creationId xmlns:a16="http://schemas.microsoft.com/office/drawing/2014/main" id="{E83979A4-4F74-B156-1798-9EC2C37DA8E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43376" y="5575301"/>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5">
            <a:extLst>
              <a:ext uri="{FF2B5EF4-FFF2-40B4-BE49-F238E27FC236}">
                <a16:creationId xmlns:a16="http://schemas.microsoft.com/office/drawing/2014/main" id="{98A72BB9-F99F-94A0-79D4-ABF90C0D98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6513" y="5500688"/>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6">
            <a:extLst>
              <a:ext uri="{FF2B5EF4-FFF2-40B4-BE49-F238E27FC236}">
                <a16:creationId xmlns:a16="http://schemas.microsoft.com/office/drawing/2014/main" id="{85BEAC1D-3C98-2E2E-677B-774165DEF4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76864" y="49085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87">
            <a:extLst>
              <a:ext uri="{FF2B5EF4-FFF2-40B4-BE49-F238E27FC236}">
                <a16:creationId xmlns:a16="http://schemas.microsoft.com/office/drawing/2014/main" id="{46AC2C47-0476-E28D-8BE2-8A96283D4AF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88226" y="16557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88">
            <a:extLst>
              <a:ext uri="{FF2B5EF4-FFF2-40B4-BE49-F238E27FC236}">
                <a16:creationId xmlns:a16="http://schemas.microsoft.com/office/drawing/2014/main" id="{260170F6-4B2F-A9BC-070C-D20F30FE9E3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16888" y="13398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9">
            <a:extLst>
              <a:ext uri="{FF2B5EF4-FFF2-40B4-BE49-F238E27FC236}">
                <a16:creationId xmlns:a16="http://schemas.microsoft.com/office/drawing/2014/main" id="{6743B097-3280-9B58-C19B-5F588405DE8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91626" y="16652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0">
            <a:extLst>
              <a:ext uri="{FF2B5EF4-FFF2-40B4-BE49-F238E27FC236}">
                <a16:creationId xmlns:a16="http://schemas.microsoft.com/office/drawing/2014/main" id="{4BB06686-6299-86FC-86E6-D267A351601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47163" y="266700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1">
            <a:extLst>
              <a:ext uri="{FF2B5EF4-FFF2-40B4-BE49-F238E27FC236}">
                <a16:creationId xmlns:a16="http://schemas.microsoft.com/office/drawing/2014/main" id="{A2CB0AD1-BF49-3B1F-EB0F-329CD05D010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62876" y="26733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2">
            <a:extLst>
              <a:ext uri="{FF2B5EF4-FFF2-40B4-BE49-F238E27FC236}">
                <a16:creationId xmlns:a16="http://schemas.microsoft.com/office/drawing/2014/main" id="{CBBB8B39-9A8F-B84F-F115-F10061C9AB9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64651" y="5200651"/>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3">
            <a:extLst>
              <a:ext uri="{FF2B5EF4-FFF2-40B4-BE49-F238E27FC236}">
                <a16:creationId xmlns:a16="http://schemas.microsoft.com/office/drawing/2014/main" id="{CE7B6596-296F-24B7-D597-46ADB76B2EF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18601" y="4338639"/>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4">
            <a:extLst>
              <a:ext uri="{FF2B5EF4-FFF2-40B4-BE49-F238E27FC236}">
                <a16:creationId xmlns:a16="http://schemas.microsoft.com/office/drawing/2014/main" id="{29D0A0DB-6EB9-19CE-55A3-0B5257A0FC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08988" y="38290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5">
            <a:extLst>
              <a:ext uri="{FF2B5EF4-FFF2-40B4-BE49-F238E27FC236}">
                <a16:creationId xmlns:a16="http://schemas.microsoft.com/office/drawing/2014/main" id="{9C84C7C2-B5E5-D41A-D5F9-44497C31A59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05688" y="4732339"/>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96">
            <a:extLst>
              <a:ext uri="{FF2B5EF4-FFF2-40B4-BE49-F238E27FC236}">
                <a16:creationId xmlns:a16="http://schemas.microsoft.com/office/drawing/2014/main" id="{7566A240-A9D8-42F4-1592-5FAE6B0EFD9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50213" y="52355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
            <a:extLst>
              <a:ext uri="{FF2B5EF4-FFF2-40B4-BE49-F238E27FC236}">
                <a16:creationId xmlns:a16="http://schemas.microsoft.com/office/drawing/2014/main" id="{E149A7C3-8EAC-B12A-EC4A-2183EACB5A5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30888" y="2752725"/>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 name="Straight Connector 21">
            <a:extLst>
              <a:ext uri="{FF2B5EF4-FFF2-40B4-BE49-F238E27FC236}">
                <a16:creationId xmlns:a16="http://schemas.microsoft.com/office/drawing/2014/main" id="{04E8B93B-1503-119B-2DBB-60853D11D043}"/>
              </a:ext>
            </a:extLst>
          </p:cNvPr>
          <p:cNvCxnSpPr>
            <a:cxnSpLocks noChangeShapeType="1"/>
            <a:stCxn id="7" idx="3"/>
          </p:cNvCxnSpPr>
          <p:nvPr/>
        </p:nvCxnSpPr>
        <p:spPr bwMode="auto">
          <a:xfrm>
            <a:off x="4022403" y="1349839"/>
            <a:ext cx="255116" cy="25353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8806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A735C327-5573-4597-70D3-EA1D54374EF8}"/>
              </a:ext>
            </a:extLst>
          </p:cNvPr>
          <p:cNvGrpSpPr/>
          <p:nvPr/>
        </p:nvGrpSpPr>
        <p:grpSpPr>
          <a:xfrm>
            <a:off x="324128" y="228826"/>
            <a:ext cx="2520780" cy="1812325"/>
            <a:chOff x="324128" y="228826"/>
            <a:chExt cx="2520780" cy="1812325"/>
          </a:xfrm>
        </p:grpSpPr>
        <p:sp>
          <p:nvSpPr>
            <p:cNvPr id="5" name="Ruit 4">
              <a:extLst>
                <a:ext uri="{FF2B5EF4-FFF2-40B4-BE49-F238E27FC236}">
                  <a16:creationId xmlns:a16="http://schemas.microsoft.com/office/drawing/2014/main" id="{1255C679-9C80-0DD3-7B0C-66432402AAC3}"/>
                </a:ext>
              </a:extLst>
            </p:cNvPr>
            <p:cNvSpPr/>
            <p:nvPr/>
          </p:nvSpPr>
          <p:spPr>
            <a:xfrm>
              <a:off x="324128" y="228826"/>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45CB4565-4F28-E514-370E-E2BC17A06D7C}"/>
                </a:ext>
              </a:extLst>
            </p:cNvPr>
            <p:cNvSpPr txBox="1"/>
            <p:nvPr/>
          </p:nvSpPr>
          <p:spPr>
            <a:xfrm>
              <a:off x="591374" y="815084"/>
              <a:ext cx="1986289" cy="738664"/>
            </a:xfrm>
            <a:prstGeom prst="rect">
              <a:avLst/>
            </a:prstGeom>
            <a:noFill/>
            <a:ln>
              <a:noFill/>
            </a:ln>
          </p:spPr>
          <p:txBody>
            <a:bodyPr wrap="square" rtlCol="0">
              <a:spAutoFit/>
            </a:bodyPr>
            <a:lstStyle/>
            <a:p>
              <a:pPr algn="ctr"/>
              <a:r>
                <a:rPr lang="nl-BE" sz="1400" dirty="0">
                  <a:latin typeface="Arial" panose="020B0604020202020204" pitchFamily="34" charset="0"/>
                  <a:cs typeface="Arial" panose="020B0604020202020204" pitchFamily="34" charset="0"/>
                </a:rPr>
                <a:t>zorggebruiker wenst</a:t>
              </a:r>
            </a:p>
            <a:p>
              <a:pPr algn="ctr"/>
              <a:r>
                <a:rPr lang="nl-BE" sz="1400" dirty="0">
                  <a:latin typeface="Arial" panose="020B0604020202020204" pitchFamily="34" charset="0"/>
                  <a:cs typeface="Arial" panose="020B0604020202020204" pitchFamily="34" charset="0"/>
                </a:rPr>
                <a:t>geen opname van verwijzingen</a:t>
              </a:r>
            </a:p>
          </p:txBody>
        </p:sp>
      </p:grpSp>
      <p:grpSp>
        <p:nvGrpSpPr>
          <p:cNvPr id="7" name="Groep 6">
            <a:extLst>
              <a:ext uri="{FF2B5EF4-FFF2-40B4-BE49-F238E27FC236}">
                <a16:creationId xmlns:a16="http://schemas.microsoft.com/office/drawing/2014/main" id="{2AF6A46F-C8FE-7504-DC73-E75E285002CA}"/>
              </a:ext>
            </a:extLst>
          </p:cNvPr>
          <p:cNvGrpSpPr/>
          <p:nvPr/>
        </p:nvGrpSpPr>
        <p:grpSpPr>
          <a:xfrm>
            <a:off x="3127595" y="1169773"/>
            <a:ext cx="2520780" cy="1812325"/>
            <a:chOff x="3127595" y="1169773"/>
            <a:chExt cx="2520780" cy="1812325"/>
          </a:xfrm>
          <a:solidFill>
            <a:srgbClr val="CDE5DB"/>
          </a:solidFill>
        </p:grpSpPr>
        <p:sp>
          <p:nvSpPr>
            <p:cNvPr id="8" name="Ruit 7">
              <a:extLst>
                <a:ext uri="{FF2B5EF4-FFF2-40B4-BE49-F238E27FC236}">
                  <a16:creationId xmlns:a16="http://schemas.microsoft.com/office/drawing/2014/main" id="{9AD23B6C-1C17-53C2-10C7-4BAAEBBDFAAE}"/>
                </a:ext>
              </a:extLst>
            </p:cNvPr>
            <p:cNvSpPr/>
            <p:nvPr/>
          </p:nvSpPr>
          <p:spPr>
            <a:xfrm>
              <a:off x="3127595" y="1169773"/>
              <a:ext cx="2520780" cy="1812325"/>
            </a:xfrm>
            <a:prstGeom prst="diamond">
              <a:avLst/>
            </a:prstGeom>
            <a:grp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9" name="Tekstvak 8">
              <a:extLst>
                <a:ext uri="{FF2B5EF4-FFF2-40B4-BE49-F238E27FC236}">
                  <a16:creationId xmlns:a16="http://schemas.microsoft.com/office/drawing/2014/main" id="{295148EF-EF34-F75A-2925-EE07125F7CDE}"/>
                </a:ext>
              </a:extLst>
            </p:cNvPr>
            <p:cNvSpPr txBox="1"/>
            <p:nvPr/>
          </p:nvSpPr>
          <p:spPr>
            <a:xfrm>
              <a:off x="3394840" y="1565928"/>
              <a:ext cx="1986289" cy="954107"/>
            </a:xfrm>
            <a:prstGeom prst="rect">
              <a:avLst/>
            </a:prstGeom>
            <a:noFill/>
            <a:ln>
              <a:noFill/>
            </a:ln>
          </p:spPr>
          <p:txBody>
            <a:bodyPr wrap="square" rtlCol="0">
              <a:spAutoFit/>
            </a:bodyPr>
            <a:lstStyle/>
            <a:p>
              <a:pPr algn="ctr"/>
              <a:r>
                <a:rPr lang="nl-BE" sz="1400" dirty="0">
                  <a:latin typeface="Arial" panose="020B0604020202020204" pitchFamily="34" charset="0"/>
                  <a:cs typeface="Arial" panose="020B0604020202020204" pitchFamily="34" charset="0"/>
                </a:rPr>
                <a:t>zorggebruiker</a:t>
              </a:r>
            </a:p>
            <a:p>
              <a:pPr algn="ctr"/>
              <a:r>
                <a:rPr lang="nl-BE" sz="1400" dirty="0">
                  <a:latin typeface="Arial" panose="020B0604020202020204" pitchFamily="34" charset="0"/>
                  <a:cs typeface="Arial" panose="020B0604020202020204" pitchFamily="34" charset="0"/>
                </a:rPr>
                <a:t>verzoekt om naar bepaald document niet te verwijzen</a:t>
              </a:r>
            </a:p>
          </p:txBody>
        </p:sp>
      </p:grpSp>
      <p:grpSp>
        <p:nvGrpSpPr>
          <p:cNvPr id="10" name="Groep 9">
            <a:extLst>
              <a:ext uri="{FF2B5EF4-FFF2-40B4-BE49-F238E27FC236}">
                <a16:creationId xmlns:a16="http://schemas.microsoft.com/office/drawing/2014/main" id="{E174FD06-3260-2899-A399-BE9AAA9C0D43}"/>
              </a:ext>
            </a:extLst>
          </p:cNvPr>
          <p:cNvGrpSpPr/>
          <p:nvPr/>
        </p:nvGrpSpPr>
        <p:grpSpPr>
          <a:xfrm>
            <a:off x="5914411" y="2110719"/>
            <a:ext cx="2520780" cy="1812325"/>
            <a:chOff x="5914411" y="2110719"/>
            <a:chExt cx="2520780" cy="1812325"/>
          </a:xfrm>
          <a:solidFill>
            <a:srgbClr val="CDE5DB"/>
          </a:solidFill>
        </p:grpSpPr>
        <p:sp>
          <p:nvSpPr>
            <p:cNvPr id="11" name="Ruit 10">
              <a:extLst>
                <a:ext uri="{FF2B5EF4-FFF2-40B4-BE49-F238E27FC236}">
                  <a16:creationId xmlns:a16="http://schemas.microsoft.com/office/drawing/2014/main" id="{8353A63B-3FB3-B484-C21D-63FC06B465C7}"/>
                </a:ext>
              </a:extLst>
            </p:cNvPr>
            <p:cNvSpPr/>
            <p:nvPr/>
          </p:nvSpPr>
          <p:spPr>
            <a:xfrm>
              <a:off x="5914411" y="2110719"/>
              <a:ext cx="2520780" cy="1812325"/>
            </a:xfrm>
            <a:prstGeom prst="diamond">
              <a:avLst/>
            </a:prstGeom>
            <a:grp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12" name="Tekstvak 11">
              <a:extLst>
                <a:ext uri="{FF2B5EF4-FFF2-40B4-BE49-F238E27FC236}">
                  <a16:creationId xmlns:a16="http://schemas.microsoft.com/office/drawing/2014/main" id="{87BF5C33-28BF-09B0-6DE4-480342528D44}"/>
                </a:ext>
              </a:extLst>
            </p:cNvPr>
            <p:cNvSpPr txBox="1"/>
            <p:nvPr/>
          </p:nvSpPr>
          <p:spPr>
            <a:xfrm>
              <a:off x="6216206" y="2481351"/>
              <a:ext cx="1955941" cy="1169551"/>
            </a:xfrm>
            <a:prstGeom prst="rect">
              <a:avLst/>
            </a:prstGeom>
            <a:noFill/>
            <a:ln>
              <a:noFill/>
            </a:ln>
          </p:spPr>
          <p:txBody>
            <a:bodyPr wrap="square" rtlCol="0">
              <a:spAutoFit/>
            </a:bodyPr>
            <a:lstStyle/>
            <a:p>
              <a:pPr algn="ctr"/>
              <a:r>
                <a:rPr lang="nl-BE" sz="1400" dirty="0">
                  <a:latin typeface="Arial" panose="020B0604020202020204" pitchFamily="34" charset="0"/>
                  <a:cs typeface="Arial" panose="020B0604020202020204" pitchFamily="34" charset="0"/>
                </a:rPr>
                <a:t>zorgverstrekker beslist om (tijdelijk) naar bepaald document niet te verwijzen </a:t>
              </a:r>
            </a:p>
          </p:txBody>
        </p:sp>
      </p:grpSp>
      <p:sp>
        <p:nvSpPr>
          <p:cNvPr id="13" name="Tekstvak 12">
            <a:extLst>
              <a:ext uri="{FF2B5EF4-FFF2-40B4-BE49-F238E27FC236}">
                <a16:creationId xmlns:a16="http://schemas.microsoft.com/office/drawing/2014/main" id="{EACB1F8E-1FEE-9F2A-C5D0-9A42120877F4}"/>
              </a:ext>
            </a:extLst>
          </p:cNvPr>
          <p:cNvSpPr txBox="1"/>
          <p:nvPr/>
        </p:nvSpPr>
        <p:spPr>
          <a:xfrm>
            <a:off x="2712424" y="861995"/>
            <a:ext cx="510172"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nee</a:t>
            </a:r>
          </a:p>
        </p:txBody>
      </p:sp>
      <p:sp>
        <p:nvSpPr>
          <p:cNvPr id="14" name="Tekstvak 13">
            <a:extLst>
              <a:ext uri="{FF2B5EF4-FFF2-40B4-BE49-F238E27FC236}">
                <a16:creationId xmlns:a16="http://schemas.microsoft.com/office/drawing/2014/main" id="{7BBF4553-BC38-3B36-19CC-11D4D54C30C3}"/>
              </a:ext>
            </a:extLst>
          </p:cNvPr>
          <p:cNvSpPr txBox="1"/>
          <p:nvPr/>
        </p:nvSpPr>
        <p:spPr>
          <a:xfrm>
            <a:off x="4118564" y="2910681"/>
            <a:ext cx="378033"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ja</a:t>
            </a:r>
          </a:p>
        </p:txBody>
      </p:sp>
      <p:cxnSp>
        <p:nvCxnSpPr>
          <p:cNvPr id="15" name="Gebogen verbindingslijn 33">
            <a:extLst>
              <a:ext uri="{FF2B5EF4-FFF2-40B4-BE49-F238E27FC236}">
                <a16:creationId xmlns:a16="http://schemas.microsoft.com/office/drawing/2014/main" id="{B6F37A5A-95DF-D94A-EE93-82D75A06B27C}"/>
              </a:ext>
            </a:extLst>
          </p:cNvPr>
          <p:cNvCxnSpPr>
            <a:stCxn id="5" idx="2"/>
            <a:endCxn id="20" idx="1"/>
          </p:cNvCxnSpPr>
          <p:nvPr/>
        </p:nvCxnSpPr>
        <p:spPr>
          <a:xfrm rot="16200000" flipH="1">
            <a:off x="1448738" y="2176931"/>
            <a:ext cx="3679245" cy="340768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718AEB81-A997-3A81-2DA9-77A58A24B55D}"/>
              </a:ext>
            </a:extLst>
          </p:cNvPr>
          <p:cNvSpPr txBox="1"/>
          <p:nvPr/>
        </p:nvSpPr>
        <p:spPr>
          <a:xfrm>
            <a:off x="1314944" y="1970676"/>
            <a:ext cx="341436"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ja</a:t>
            </a:r>
          </a:p>
        </p:txBody>
      </p:sp>
      <p:sp>
        <p:nvSpPr>
          <p:cNvPr id="17" name="Tekstvak 16">
            <a:extLst>
              <a:ext uri="{FF2B5EF4-FFF2-40B4-BE49-F238E27FC236}">
                <a16:creationId xmlns:a16="http://schemas.microsoft.com/office/drawing/2014/main" id="{15D5CC3B-7CD2-77FC-B7DE-78354E160371}"/>
              </a:ext>
            </a:extLst>
          </p:cNvPr>
          <p:cNvSpPr txBox="1"/>
          <p:nvPr/>
        </p:nvSpPr>
        <p:spPr>
          <a:xfrm>
            <a:off x="6895070" y="3810346"/>
            <a:ext cx="332208"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ja</a:t>
            </a:r>
          </a:p>
        </p:txBody>
      </p:sp>
      <p:cxnSp>
        <p:nvCxnSpPr>
          <p:cNvPr id="18" name="Gebogen verbindingslijn 82">
            <a:extLst>
              <a:ext uri="{FF2B5EF4-FFF2-40B4-BE49-F238E27FC236}">
                <a16:creationId xmlns:a16="http://schemas.microsoft.com/office/drawing/2014/main" id="{E990C3D6-89D5-3569-34F1-E5F933898D25}"/>
              </a:ext>
            </a:extLst>
          </p:cNvPr>
          <p:cNvCxnSpPr/>
          <p:nvPr/>
        </p:nvCxnSpPr>
        <p:spPr>
          <a:xfrm rot="16200000" flipH="1">
            <a:off x="4375185" y="2994899"/>
            <a:ext cx="1689500" cy="1663899"/>
          </a:xfrm>
          <a:prstGeom prst="bentConnector3">
            <a:avLst>
              <a:gd name="adj1" fmla="val 7779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Afbeelding 18">
            <a:extLst>
              <a:ext uri="{FF2B5EF4-FFF2-40B4-BE49-F238E27FC236}">
                <a16:creationId xmlns:a16="http://schemas.microsoft.com/office/drawing/2014/main" id="{30C4F6AF-DE8A-25B6-EEE5-FFA1F8CB3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776" y="120974"/>
            <a:ext cx="2097596" cy="2097596"/>
          </a:xfrm>
          <a:prstGeom prst="rect">
            <a:avLst/>
          </a:prstGeom>
        </p:spPr>
      </p:pic>
      <p:pic>
        <p:nvPicPr>
          <p:cNvPr id="20" name="Afbeelding 19">
            <a:extLst>
              <a:ext uri="{FF2B5EF4-FFF2-40B4-BE49-F238E27FC236}">
                <a16:creationId xmlns:a16="http://schemas.microsoft.com/office/drawing/2014/main" id="{CED4AAC6-A582-DFBF-6CA4-7E12F1F8C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02" y="4671598"/>
            <a:ext cx="2119364" cy="2097596"/>
          </a:xfrm>
          <a:prstGeom prst="rect">
            <a:avLst/>
          </a:prstGeom>
        </p:spPr>
      </p:pic>
      <p:cxnSp>
        <p:nvCxnSpPr>
          <p:cNvPr id="21" name="Gebogen verbindingslijn 110">
            <a:extLst>
              <a:ext uri="{FF2B5EF4-FFF2-40B4-BE49-F238E27FC236}">
                <a16:creationId xmlns:a16="http://schemas.microsoft.com/office/drawing/2014/main" id="{FBD0F4B5-81F1-60A9-247A-D35F160692A3}"/>
              </a:ext>
            </a:extLst>
          </p:cNvPr>
          <p:cNvCxnSpPr>
            <a:stCxn id="5" idx="3"/>
            <a:endCxn id="8" idx="1"/>
          </p:cNvCxnSpPr>
          <p:nvPr/>
        </p:nvCxnSpPr>
        <p:spPr>
          <a:xfrm>
            <a:off x="2844908" y="1134989"/>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bogen verbindingslijn 122">
            <a:extLst>
              <a:ext uri="{FF2B5EF4-FFF2-40B4-BE49-F238E27FC236}">
                <a16:creationId xmlns:a16="http://schemas.microsoft.com/office/drawing/2014/main" id="{C7A2EA8C-53EE-B017-0DBF-599F4BBC3552}"/>
              </a:ext>
            </a:extLst>
          </p:cNvPr>
          <p:cNvCxnSpPr/>
          <p:nvPr/>
        </p:nvCxnSpPr>
        <p:spPr>
          <a:xfrm>
            <a:off x="5633418" y="2078224"/>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1B679BF6-4661-FA8C-2201-A53146D57191}"/>
              </a:ext>
            </a:extLst>
          </p:cNvPr>
          <p:cNvSpPr txBox="1"/>
          <p:nvPr/>
        </p:nvSpPr>
        <p:spPr>
          <a:xfrm>
            <a:off x="5543601" y="1799179"/>
            <a:ext cx="510172"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nee</a:t>
            </a:r>
          </a:p>
        </p:txBody>
      </p:sp>
      <p:cxnSp>
        <p:nvCxnSpPr>
          <p:cNvPr id="24" name="Gebogen verbindingslijn 141">
            <a:extLst>
              <a:ext uri="{FF2B5EF4-FFF2-40B4-BE49-F238E27FC236}">
                <a16:creationId xmlns:a16="http://schemas.microsoft.com/office/drawing/2014/main" id="{50C6D3CA-777B-94C6-DDB4-92FA4A5FAF41}"/>
              </a:ext>
            </a:extLst>
          </p:cNvPr>
          <p:cNvCxnSpPr>
            <a:stCxn id="11" idx="2"/>
            <a:endCxn id="20" idx="0"/>
          </p:cNvCxnSpPr>
          <p:nvPr/>
        </p:nvCxnSpPr>
        <p:spPr>
          <a:xfrm rot="5400000">
            <a:off x="6239066" y="3735863"/>
            <a:ext cx="748554" cy="112291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1021949B-0549-F473-F9CC-F092128D9EA5}"/>
              </a:ext>
            </a:extLst>
          </p:cNvPr>
          <p:cNvSpPr txBox="1"/>
          <p:nvPr/>
        </p:nvSpPr>
        <p:spPr>
          <a:xfrm>
            <a:off x="8351825" y="2743266"/>
            <a:ext cx="510172"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nee</a:t>
            </a:r>
          </a:p>
        </p:txBody>
      </p:sp>
      <p:cxnSp>
        <p:nvCxnSpPr>
          <p:cNvPr id="26" name="Gebogen verbindingslijn 2">
            <a:extLst>
              <a:ext uri="{FF2B5EF4-FFF2-40B4-BE49-F238E27FC236}">
                <a16:creationId xmlns:a16="http://schemas.microsoft.com/office/drawing/2014/main" id="{8B8E2556-8D14-0B64-D124-4C74E3F562B7}"/>
              </a:ext>
            </a:extLst>
          </p:cNvPr>
          <p:cNvCxnSpPr>
            <a:endCxn id="19" idx="2"/>
          </p:cNvCxnSpPr>
          <p:nvPr/>
        </p:nvCxnSpPr>
        <p:spPr>
          <a:xfrm flipV="1">
            <a:off x="8451842" y="2218570"/>
            <a:ext cx="1524732" cy="798313"/>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ijdelijke aanduiding voor tekst 1">
            <a:extLst>
              <a:ext uri="{FF2B5EF4-FFF2-40B4-BE49-F238E27FC236}">
                <a16:creationId xmlns:a16="http://schemas.microsoft.com/office/drawing/2014/main" id="{D9C230D3-30C5-EFFD-BD59-AFC42A3F88AC}"/>
              </a:ext>
            </a:extLst>
          </p:cNvPr>
          <p:cNvSpPr txBox="1">
            <a:spLocks/>
          </p:cNvSpPr>
          <p:nvPr/>
        </p:nvSpPr>
        <p:spPr>
          <a:xfrm>
            <a:off x="3280454" y="-1810"/>
            <a:ext cx="5871503" cy="705597"/>
          </a:xfrm>
          <a:prstGeom prst="rect">
            <a:avLst/>
          </a:prstGeom>
        </p:spPr>
        <p:txBody>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BE" sz="3600" dirty="0" err="1">
                <a:latin typeface="Open Sans Semibold" panose="020B0706030804020204" pitchFamily="34" charset="0"/>
                <a:ea typeface="Open Sans Semibold" panose="020B0706030804020204" pitchFamily="34" charset="0"/>
                <a:cs typeface="Open Sans Semibold" panose="020B0706030804020204" pitchFamily="34" charset="0"/>
              </a:rPr>
              <a:t>Opname</a:t>
            </a:r>
            <a:r>
              <a:rPr lang="en-BE" sz="360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BE" sz="3600" dirty="0" err="1">
                <a:latin typeface="Open Sans Semibold" panose="020B0706030804020204" pitchFamily="34" charset="0"/>
                <a:ea typeface="Open Sans Semibold" panose="020B0706030804020204" pitchFamily="34" charset="0"/>
                <a:cs typeface="Open Sans Semibold" panose="020B0706030804020204" pitchFamily="34" charset="0"/>
              </a:rPr>
              <a:t>verwijzingen</a:t>
            </a:r>
            <a:r>
              <a:rPr lang="en-BE" sz="3600" dirty="0">
                <a:latin typeface="Open Sans Semibold" panose="020B0706030804020204" pitchFamily="34" charset="0"/>
                <a:ea typeface="Open Sans Semibold" panose="020B0706030804020204" pitchFamily="34" charset="0"/>
                <a:cs typeface="Open Sans Semibold" panose="020B0706030804020204" pitchFamily="34" charset="0"/>
              </a:rPr>
              <a:t> in </a:t>
            </a:r>
            <a:r>
              <a:rPr lang="en-BE" sz="3600" dirty="0" err="1">
                <a:latin typeface="Open Sans Semibold" panose="020B0706030804020204" pitchFamily="34" charset="0"/>
                <a:ea typeface="Open Sans Semibold" panose="020B0706030804020204" pitchFamily="34" charset="0"/>
                <a:cs typeface="Open Sans Semibold" panose="020B0706030804020204" pitchFamily="34" charset="0"/>
              </a:rPr>
              <a:t>verwijzingsrepertorium</a:t>
            </a:r>
            <a:endParaRPr lang="nl-BE" sz="3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772442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A807E46-C81B-40A7-45F8-C0C75A76665E}"/>
              </a:ext>
            </a:extLst>
          </p:cNvPr>
          <p:cNvSpPr>
            <a:spLocks noGrp="1"/>
          </p:cNvSpPr>
          <p:nvPr>
            <p:ph type="body" sz="quarter" idx="11"/>
          </p:nvPr>
        </p:nvSpPr>
        <p:spPr/>
        <p:txBody>
          <a:bodyPr/>
          <a:lstStyle/>
          <a:p>
            <a:r>
              <a:rPr lang="en-BE" dirty="0" err="1"/>
              <a:t>eHealthBox</a:t>
            </a:r>
            <a:endParaRPr lang="nl-BE" dirty="0"/>
          </a:p>
        </p:txBody>
      </p:sp>
      <p:sp>
        <p:nvSpPr>
          <p:cNvPr id="3" name="Tijdelijke aanduiding voor tekst 2">
            <a:extLst>
              <a:ext uri="{FF2B5EF4-FFF2-40B4-BE49-F238E27FC236}">
                <a16:creationId xmlns:a16="http://schemas.microsoft.com/office/drawing/2014/main" id="{E523510C-3AF6-3A61-6107-68BBFFBFEA36}"/>
              </a:ext>
            </a:extLst>
          </p:cNvPr>
          <p:cNvSpPr>
            <a:spLocks noGrp="1"/>
          </p:cNvSpPr>
          <p:nvPr>
            <p:ph type="body" sz="quarter" idx="13"/>
          </p:nvPr>
        </p:nvSpPr>
        <p:spPr/>
        <p:txBody>
          <a:bodyPr/>
          <a:lstStyle/>
          <a:p>
            <a:pPr lvl="1"/>
            <a:r>
              <a:rPr lang="nl-BE" dirty="0"/>
              <a:t>beveiligde elektronische brievenbus, specifiek ontwikkeld voor zorgverstrekkers en –instellingen</a:t>
            </a:r>
            <a:endParaRPr lang="en-BE" dirty="0"/>
          </a:p>
          <a:p>
            <a:pPr lvl="1"/>
            <a:endParaRPr lang="en-BE" dirty="0"/>
          </a:p>
          <a:p>
            <a:pPr lvl="1"/>
            <a:r>
              <a:rPr lang="nl-BE" dirty="0"/>
              <a:t>doel: een veilige, asynchrone, elektronische mededeling van de gezondheidsgegevens tussen de Belgische actoren in de gezondheidszorg mogelijk maken</a:t>
            </a:r>
            <a:endParaRPr lang="en-BE" dirty="0"/>
          </a:p>
          <a:p>
            <a:pPr lvl="1"/>
            <a:endParaRPr lang="en-BE" dirty="0"/>
          </a:p>
          <a:p>
            <a:pPr lvl="1"/>
            <a:r>
              <a:rPr lang="nl-BE" dirty="0"/>
              <a:t>capaciteit van 10 Mb omdat we het niet als archief willen gebruikt zien – mogelijkheid om linken te verzenden naar beelden op een server</a:t>
            </a:r>
            <a:endParaRPr lang="en-BE" dirty="0"/>
          </a:p>
          <a:p>
            <a:pPr lvl="1"/>
            <a:endParaRPr lang="en-BE" dirty="0"/>
          </a:p>
          <a:p>
            <a:pPr lvl="1"/>
            <a:r>
              <a:rPr lang="nl-BE" dirty="0"/>
              <a:t>beschikbaar als</a:t>
            </a:r>
          </a:p>
          <a:p>
            <a:pPr lvl="2"/>
            <a:r>
              <a:rPr lang="nl-BE" dirty="0" err="1"/>
              <a:t>webservice</a:t>
            </a:r>
            <a:r>
              <a:rPr lang="nl-BE" dirty="0"/>
              <a:t> (toegankelijk via een softwarepakket)</a:t>
            </a:r>
          </a:p>
          <a:p>
            <a:pPr lvl="2"/>
            <a:r>
              <a:rPr lang="nl-BE" dirty="0" err="1"/>
              <a:t>webtoepassing</a:t>
            </a:r>
            <a:r>
              <a:rPr lang="nl-BE" dirty="0"/>
              <a:t> (toegankelijk via een browser)</a:t>
            </a:r>
            <a:endParaRPr lang="en-BE" dirty="0"/>
          </a:p>
          <a:p>
            <a:pPr lvl="1"/>
            <a:endParaRPr lang="en-BE" dirty="0"/>
          </a:p>
          <a:p>
            <a:pPr lvl="1"/>
            <a:r>
              <a:rPr lang="nl-BE" dirty="0"/>
              <a:t>meer info</a:t>
            </a:r>
            <a:r>
              <a:rPr lang="en-BE" dirty="0"/>
              <a:t> op </a:t>
            </a:r>
            <a:r>
              <a:rPr lang="nl-BE" dirty="0">
                <a:solidFill>
                  <a:srgbClr val="525252"/>
                </a:solidFill>
                <a:hlinkClick r:id="rId2"/>
              </a:rPr>
              <a:t>https://www.ehealth.fgov.be/ehealthplatform/nl/beveiligde-elektronische-brievenbus</a:t>
            </a:r>
          </a:p>
          <a:p>
            <a:endParaRPr lang="nl-BE" dirty="0"/>
          </a:p>
        </p:txBody>
      </p:sp>
      <p:pic>
        <p:nvPicPr>
          <p:cNvPr id="4" name="Picture 5">
            <a:extLst>
              <a:ext uri="{FF2B5EF4-FFF2-40B4-BE49-F238E27FC236}">
                <a16:creationId xmlns:a16="http://schemas.microsoft.com/office/drawing/2014/main" id="{A805584E-6DF4-FD95-BAE3-031159DEBF8B}"/>
              </a:ext>
            </a:extLst>
          </p:cNvPr>
          <p:cNvPicPr>
            <a:picLocks noChangeAspect="1"/>
          </p:cNvPicPr>
          <p:nvPr/>
        </p:nvPicPr>
        <p:blipFill>
          <a:blip r:embed="rId3"/>
          <a:stretch>
            <a:fillRect/>
          </a:stretch>
        </p:blipFill>
        <p:spPr>
          <a:xfrm>
            <a:off x="423750" y="192935"/>
            <a:ext cx="476250" cy="495300"/>
          </a:xfrm>
          <a:prstGeom prst="rect">
            <a:avLst/>
          </a:prstGeom>
        </p:spPr>
      </p:pic>
    </p:spTree>
    <p:extLst>
      <p:ext uri="{BB962C8B-B14F-4D97-AF65-F5344CB8AC3E}">
        <p14:creationId xmlns:p14="http://schemas.microsoft.com/office/powerpoint/2010/main" val="3218641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227466A-BD17-BAD3-E4CA-CAA697A9C980}"/>
              </a:ext>
            </a:extLst>
          </p:cNvPr>
          <p:cNvSpPr>
            <a:spLocks noGrp="1"/>
          </p:cNvSpPr>
          <p:nvPr>
            <p:ph type="body" sz="quarter" idx="11"/>
          </p:nvPr>
        </p:nvSpPr>
        <p:spPr/>
        <p:txBody>
          <a:bodyPr/>
          <a:lstStyle/>
          <a:p>
            <a:r>
              <a:rPr lang="en-BE" dirty="0"/>
              <a:t>Data Attribute Service (DAAS)</a:t>
            </a:r>
            <a:endParaRPr lang="nl-BE" dirty="0"/>
          </a:p>
        </p:txBody>
      </p:sp>
      <p:sp>
        <p:nvSpPr>
          <p:cNvPr id="3" name="Tijdelijke aanduiding voor tekst 2">
            <a:extLst>
              <a:ext uri="{FF2B5EF4-FFF2-40B4-BE49-F238E27FC236}">
                <a16:creationId xmlns:a16="http://schemas.microsoft.com/office/drawing/2014/main" id="{8E496B33-81CC-FF57-A15A-E90C89C040E1}"/>
              </a:ext>
            </a:extLst>
          </p:cNvPr>
          <p:cNvSpPr>
            <a:spLocks noGrp="1"/>
          </p:cNvSpPr>
          <p:nvPr>
            <p:ph type="body" sz="quarter" idx="13"/>
          </p:nvPr>
        </p:nvSpPr>
        <p:spPr/>
        <p:txBody>
          <a:bodyPr/>
          <a:lstStyle/>
          <a:p>
            <a:pPr lvl="1"/>
            <a:r>
              <a:rPr lang="nl-BE" dirty="0"/>
              <a:t>generieke dienst met als doel het opzoeken van informatie in authentieke bronnen (andere dan die gebruikt voor de identificatie en authenticatie) om</a:t>
            </a:r>
          </a:p>
          <a:p>
            <a:pPr lvl="2"/>
            <a:r>
              <a:rPr lang="nl-BE" dirty="0"/>
              <a:t>de bestemmeling(en) van een bericht (GMD-houder, bevoegde dienst voor preventie en bescherming op het werk, </a:t>
            </a:r>
            <a:r>
              <a:rPr lang="nl-BE" dirty="0" err="1"/>
              <a:t>Medex</a:t>
            </a:r>
            <a:r>
              <a:rPr lang="nl-BE" dirty="0"/>
              <a:t>, ...) te identificeren </a:t>
            </a:r>
          </a:p>
          <a:p>
            <a:pPr lvl="2"/>
            <a:r>
              <a:rPr lang="nl-BE" dirty="0"/>
              <a:t>en aldus de routering van het bericht mogelijk te maken</a:t>
            </a:r>
            <a:endParaRPr lang="en-BE" dirty="0"/>
          </a:p>
          <a:p>
            <a:pPr lvl="2"/>
            <a:endParaRPr lang="en-BE" dirty="0"/>
          </a:p>
          <a:p>
            <a:pPr lvl="1"/>
            <a:r>
              <a:rPr lang="nl-BE" dirty="0"/>
              <a:t>in het kader van specifieke projecten van administratieve vereenvoudiging kan deze dienst</a:t>
            </a:r>
          </a:p>
          <a:p>
            <a:pPr lvl="2"/>
            <a:r>
              <a:rPr lang="nl-BE" dirty="0"/>
              <a:t>authentieke bronnen met hoge beschikbaarheid raadplegen (NIC, COPREV, ...)</a:t>
            </a:r>
            <a:endParaRPr lang="en-BE" dirty="0"/>
          </a:p>
          <a:p>
            <a:pPr lvl="2"/>
            <a:r>
              <a:rPr lang="nl-BE" dirty="0"/>
              <a:t>en/of de residuaire routeringsgids gebruiken</a:t>
            </a:r>
          </a:p>
          <a:p>
            <a:endParaRPr lang="nl-BE" dirty="0"/>
          </a:p>
        </p:txBody>
      </p:sp>
    </p:spTree>
    <p:extLst>
      <p:ext uri="{BB962C8B-B14F-4D97-AF65-F5344CB8AC3E}">
        <p14:creationId xmlns:p14="http://schemas.microsoft.com/office/powerpoint/2010/main" val="189763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9D28F59-7DB5-27F5-5AF7-843AD8D0F022}"/>
              </a:ext>
            </a:extLst>
          </p:cNvPr>
          <p:cNvSpPr>
            <a:spLocks noGrp="1"/>
          </p:cNvSpPr>
          <p:nvPr>
            <p:ph type="body" sz="quarter" idx="11"/>
          </p:nvPr>
        </p:nvSpPr>
        <p:spPr>
          <a:xfrm>
            <a:off x="899999" y="87787"/>
            <a:ext cx="10748303" cy="705597"/>
          </a:xfrm>
        </p:spPr>
        <p:txBody>
          <a:bodyPr>
            <a:normAutofit/>
          </a:bodyPr>
          <a:lstStyle/>
          <a:p>
            <a:r>
              <a:rPr lang="en-BE" dirty="0" err="1"/>
              <a:t>Pseudonimisering</a:t>
            </a:r>
            <a:r>
              <a:rPr lang="en-BE" dirty="0"/>
              <a:t>: </a:t>
            </a:r>
            <a:r>
              <a:rPr lang="en-BE" dirty="0" err="1"/>
              <a:t>verschillende</a:t>
            </a:r>
            <a:r>
              <a:rPr lang="en-BE" dirty="0"/>
              <a:t> </a:t>
            </a:r>
            <a:r>
              <a:rPr lang="en-BE" dirty="0" err="1"/>
              <a:t>mogelijkheden</a:t>
            </a:r>
            <a:endParaRPr lang="nl-BE" dirty="0"/>
          </a:p>
        </p:txBody>
      </p:sp>
      <p:sp>
        <p:nvSpPr>
          <p:cNvPr id="3" name="Tijdelijke aanduiding voor tekst 2">
            <a:extLst>
              <a:ext uri="{FF2B5EF4-FFF2-40B4-BE49-F238E27FC236}">
                <a16:creationId xmlns:a16="http://schemas.microsoft.com/office/drawing/2014/main" id="{FA9E99C0-31EF-C5D7-E1FD-26F0CB023564}"/>
              </a:ext>
            </a:extLst>
          </p:cNvPr>
          <p:cNvSpPr>
            <a:spLocks noGrp="1"/>
          </p:cNvSpPr>
          <p:nvPr>
            <p:ph type="body" sz="quarter" idx="13"/>
          </p:nvPr>
        </p:nvSpPr>
        <p:spPr>
          <a:xfrm>
            <a:off x="899999" y="998292"/>
            <a:ext cx="7848585" cy="3458378"/>
          </a:xfrm>
        </p:spPr>
        <p:txBody>
          <a:bodyPr>
            <a:normAutofit fontScale="92500"/>
          </a:bodyPr>
          <a:lstStyle/>
          <a:p>
            <a:pPr lvl="1">
              <a:lnSpc>
                <a:spcPts val="2200"/>
              </a:lnSpc>
              <a:spcBef>
                <a:spcPts val="0"/>
              </a:spcBef>
            </a:pPr>
            <a:r>
              <a:rPr lang="nl-BE" dirty="0"/>
              <a:t>codering</a:t>
            </a:r>
          </a:p>
          <a:p>
            <a:pPr lvl="2">
              <a:lnSpc>
                <a:spcPts val="2200"/>
              </a:lnSpc>
              <a:spcBef>
                <a:spcPts val="0"/>
              </a:spcBef>
            </a:pPr>
            <a:r>
              <a:rPr lang="nl-BE" dirty="0"/>
              <a:t>gegevensverstrekker en </a:t>
            </a:r>
            <a:r>
              <a:rPr lang="nl-BE" dirty="0">
                <a:solidFill>
                  <a:schemeClr val="accent3"/>
                </a:solidFill>
              </a:rPr>
              <a:t>e</a:t>
            </a:r>
            <a:r>
              <a:rPr lang="nl-BE" dirty="0">
                <a:solidFill>
                  <a:schemeClr val="tx2"/>
                </a:solidFill>
              </a:rPr>
              <a:t>Health</a:t>
            </a:r>
            <a:r>
              <a:rPr lang="nl-BE" dirty="0"/>
              <a:t>-platform kennen bepaalde niet-</a:t>
            </a:r>
            <a:r>
              <a:rPr lang="nl-BE" dirty="0" err="1"/>
              <a:t>gepseudonimiseerde</a:t>
            </a:r>
            <a:r>
              <a:rPr lang="nl-BE" dirty="0"/>
              <a:t> gegevens en </a:t>
            </a:r>
            <a:r>
              <a:rPr lang="en-BE" dirty="0"/>
              <a:t>het </a:t>
            </a:r>
            <a:r>
              <a:rPr lang="nl-BE" dirty="0"/>
              <a:t>pseudoniem</a:t>
            </a:r>
          </a:p>
          <a:p>
            <a:pPr lvl="2">
              <a:lnSpc>
                <a:spcPts val="2200"/>
              </a:lnSpc>
              <a:spcBef>
                <a:spcPts val="0"/>
              </a:spcBef>
            </a:pPr>
            <a:r>
              <a:rPr lang="nl-BE" dirty="0"/>
              <a:t>gegevensverkrijger kent enkel pseudoniem en geen niet-</a:t>
            </a:r>
            <a:r>
              <a:rPr lang="nl-BE" dirty="0" err="1"/>
              <a:t>gepseudonimiseerde</a:t>
            </a:r>
            <a:r>
              <a:rPr lang="nl-BE" dirty="0"/>
              <a:t> basisgegevens</a:t>
            </a:r>
          </a:p>
          <a:p>
            <a:pPr lvl="2">
              <a:lnSpc>
                <a:spcPts val="2200"/>
              </a:lnSpc>
              <a:spcBef>
                <a:spcPts val="0"/>
              </a:spcBef>
            </a:pPr>
            <a:r>
              <a:rPr lang="nl-BE" dirty="0"/>
              <a:t>bv. Centraal Traceerbaarheidsregister (CTR) &gt; beveiliging van data at rest</a:t>
            </a:r>
          </a:p>
          <a:p>
            <a:pPr lvl="1">
              <a:lnSpc>
                <a:spcPts val="2200"/>
              </a:lnSpc>
              <a:spcBef>
                <a:spcPts val="0"/>
              </a:spcBef>
            </a:pPr>
            <a:r>
              <a:rPr lang="nl-BE" dirty="0" err="1"/>
              <a:t>Trusted</a:t>
            </a:r>
            <a:r>
              <a:rPr lang="nl-BE" dirty="0"/>
              <a:t> </a:t>
            </a:r>
            <a:r>
              <a:rPr lang="nl-BE" dirty="0" err="1"/>
              <a:t>Third</a:t>
            </a:r>
            <a:r>
              <a:rPr lang="nl-BE" dirty="0"/>
              <a:t> Party platform</a:t>
            </a:r>
          </a:p>
          <a:p>
            <a:pPr lvl="2">
              <a:lnSpc>
                <a:spcPts val="2200"/>
              </a:lnSpc>
              <a:spcBef>
                <a:spcPts val="0"/>
              </a:spcBef>
            </a:pPr>
            <a:r>
              <a:rPr lang="nl-BE" dirty="0"/>
              <a:t>gegevensverstrekker kent bepaalde, niet-</a:t>
            </a:r>
            <a:r>
              <a:rPr lang="nl-BE" dirty="0" err="1"/>
              <a:t>gepseudonimiseerde</a:t>
            </a:r>
            <a:r>
              <a:rPr lang="nl-BE" dirty="0"/>
              <a:t> basisgegevens en niet het pseudoniem</a:t>
            </a:r>
          </a:p>
          <a:p>
            <a:pPr lvl="2">
              <a:lnSpc>
                <a:spcPts val="2200"/>
              </a:lnSpc>
              <a:spcBef>
                <a:spcPts val="0"/>
              </a:spcBef>
            </a:pPr>
            <a:r>
              <a:rPr lang="nl-BE" dirty="0"/>
              <a:t>gegevensverkrijger kent het pseudoniem en geen niet-</a:t>
            </a:r>
            <a:r>
              <a:rPr lang="nl-BE" dirty="0" err="1"/>
              <a:t>gepseudonimiseerde</a:t>
            </a:r>
            <a:r>
              <a:rPr lang="nl-BE" dirty="0"/>
              <a:t> basisgegevens</a:t>
            </a:r>
          </a:p>
          <a:p>
            <a:pPr lvl="2">
              <a:lnSpc>
                <a:spcPts val="2200"/>
              </a:lnSpc>
              <a:spcBef>
                <a:spcPts val="0"/>
              </a:spcBef>
            </a:pPr>
            <a:r>
              <a:rPr lang="nl-BE" dirty="0">
                <a:solidFill>
                  <a:schemeClr val="accent3"/>
                </a:solidFill>
              </a:rPr>
              <a:t>e</a:t>
            </a:r>
            <a:r>
              <a:rPr lang="nl-BE" dirty="0">
                <a:solidFill>
                  <a:schemeClr val="tx2"/>
                </a:solidFill>
              </a:rPr>
              <a:t>Health</a:t>
            </a:r>
            <a:r>
              <a:rPr lang="nl-BE" dirty="0"/>
              <a:t>-platform kent (tijdelijk) beide</a:t>
            </a:r>
          </a:p>
          <a:p>
            <a:pPr lvl="2">
              <a:lnSpc>
                <a:spcPts val="2200"/>
              </a:lnSpc>
              <a:spcBef>
                <a:spcPts val="0"/>
              </a:spcBef>
            </a:pPr>
            <a:r>
              <a:rPr lang="nl-BE" dirty="0"/>
              <a:t>bv. Health Data</a:t>
            </a:r>
          </a:p>
        </p:txBody>
      </p:sp>
      <p:graphicFrame>
        <p:nvGraphicFramePr>
          <p:cNvPr id="4" name="Content Placeholder 8">
            <a:extLst>
              <a:ext uri="{FF2B5EF4-FFF2-40B4-BE49-F238E27FC236}">
                <a16:creationId xmlns:a16="http://schemas.microsoft.com/office/drawing/2014/main" id="{E916A4D0-4DAE-2377-E98A-C668FE19A86C}"/>
              </a:ext>
            </a:extLst>
          </p:cNvPr>
          <p:cNvGraphicFramePr>
            <a:graphicFrameLocks/>
          </p:cNvGraphicFramePr>
          <p:nvPr>
            <p:extLst>
              <p:ext uri="{D42A27DB-BD31-4B8C-83A1-F6EECF244321}">
                <p14:modId xmlns:p14="http://schemas.microsoft.com/office/powerpoint/2010/main" val="519249708"/>
              </p:ext>
            </p:extLst>
          </p:nvPr>
        </p:nvGraphicFramePr>
        <p:xfrm>
          <a:off x="7595286" y="2256607"/>
          <a:ext cx="4395665" cy="3295341"/>
        </p:xfrm>
        <a:graphic>
          <a:graphicData uri="http://schemas.openxmlformats.org/drawingml/2006/table">
            <a:tbl>
              <a:tblPr/>
              <a:tblGrid>
                <a:gridCol w="1247991">
                  <a:extLst>
                    <a:ext uri="{9D8B030D-6E8A-4147-A177-3AD203B41FA5}">
                      <a16:colId xmlns:a16="http://schemas.microsoft.com/office/drawing/2014/main" val="615058090"/>
                    </a:ext>
                  </a:extLst>
                </a:gridCol>
                <a:gridCol w="519995">
                  <a:extLst>
                    <a:ext uri="{9D8B030D-6E8A-4147-A177-3AD203B41FA5}">
                      <a16:colId xmlns:a16="http://schemas.microsoft.com/office/drawing/2014/main" val="650619268"/>
                    </a:ext>
                  </a:extLst>
                </a:gridCol>
                <a:gridCol w="519995">
                  <a:extLst>
                    <a:ext uri="{9D8B030D-6E8A-4147-A177-3AD203B41FA5}">
                      <a16:colId xmlns:a16="http://schemas.microsoft.com/office/drawing/2014/main" val="468180885"/>
                    </a:ext>
                  </a:extLst>
                </a:gridCol>
                <a:gridCol w="519995">
                  <a:extLst>
                    <a:ext uri="{9D8B030D-6E8A-4147-A177-3AD203B41FA5}">
                      <a16:colId xmlns:a16="http://schemas.microsoft.com/office/drawing/2014/main" val="1829690694"/>
                    </a:ext>
                  </a:extLst>
                </a:gridCol>
                <a:gridCol w="519995">
                  <a:extLst>
                    <a:ext uri="{9D8B030D-6E8A-4147-A177-3AD203B41FA5}">
                      <a16:colId xmlns:a16="http://schemas.microsoft.com/office/drawing/2014/main" val="520064443"/>
                    </a:ext>
                  </a:extLst>
                </a:gridCol>
                <a:gridCol w="547699">
                  <a:extLst>
                    <a:ext uri="{9D8B030D-6E8A-4147-A177-3AD203B41FA5}">
                      <a16:colId xmlns:a16="http://schemas.microsoft.com/office/drawing/2014/main" val="1923296460"/>
                    </a:ext>
                  </a:extLst>
                </a:gridCol>
                <a:gridCol w="519995">
                  <a:extLst>
                    <a:ext uri="{9D8B030D-6E8A-4147-A177-3AD203B41FA5}">
                      <a16:colId xmlns:a16="http://schemas.microsoft.com/office/drawing/2014/main" val="3100379640"/>
                    </a:ext>
                  </a:extLst>
                </a:gridCol>
              </a:tblGrid>
              <a:tr h="790210">
                <a:tc>
                  <a:txBody>
                    <a:bodyPr/>
                    <a:lstStyle/>
                    <a:p>
                      <a:pPr algn="l" fontAlgn="b"/>
                      <a:endParaRPr lang="en-BE" sz="11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fr-BE" sz="1100" b="0" i="0" u="none" strike="noStrike" dirty="0" err="1">
                          <a:solidFill>
                            <a:srgbClr val="000000"/>
                          </a:solidFill>
                          <a:effectLst/>
                          <a:latin typeface="Calibri" panose="020F0502020204030204" pitchFamily="34" charset="0"/>
                        </a:rPr>
                        <a:t>Gegevens-verstrekker</a:t>
                      </a:r>
                      <a:endParaRPr lang="fr-B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BE"/>
                    </a:p>
                  </a:txBody>
                  <a:tcPr/>
                </a:tc>
                <a:tc gridSpan="2">
                  <a:txBody>
                    <a:bodyPr/>
                    <a:lstStyle/>
                    <a:p>
                      <a:pPr algn="ctr" fontAlgn="b"/>
                      <a:r>
                        <a:rPr lang="fr-BE" sz="1100" b="0" i="0" u="none" strike="noStrike" dirty="0">
                          <a:solidFill>
                            <a:schemeClr val="accent3"/>
                          </a:solidFill>
                          <a:effectLst/>
                          <a:latin typeface="Calibri" panose="020F0502020204030204" pitchFamily="34" charset="0"/>
                        </a:rPr>
                        <a:t>e</a:t>
                      </a:r>
                      <a:r>
                        <a:rPr lang="fr-BE" sz="1100" b="0" i="0" u="none" strike="noStrike" dirty="0">
                          <a:solidFill>
                            <a:schemeClr val="tx2"/>
                          </a:solidFill>
                          <a:effectLst/>
                          <a:latin typeface="Calibri" panose="020F0502020204030204" pitchFamily="34" charset="0"/>
                        </a:rPr>
                        <a:t>Health</a:t>
                      </a:r>
                      <a:r>
                        <a:rPr lang="fr-BE" sz="1100" b="0" i="0" u="none" strike="noStrike" dirty="0">
                          <a:solidFill>
                            <a:srgbClr val="000000"/>
                          </a:solidFill>
                          <a:effectLst/>
                          <a:latin typeface="Calibri" panose="020F0502020204030204" pitchFamily="34" charset="0"/>
                        </a:rPr>
                        <a:t>-platform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BE"/>
                    </a:p>
                  </a:txBody>
                  <a:tcPr/>
                </a:tc>
                <a:tc gridSpan="2">
                  <a:txBody>
                    <a:bodyPr/>
                    <a:lstStyle/>
                    <a:p>
                      <a:pPr algn="ctr" fontAlgn="b"/>
                      <a:r>
                        <a:rPr lang="fr-BE" sz="1100" b="0" i="0" u="none" strike="noStrike" dirty="0" err="1">
                          <a:solidFill>
                            <a:srgbClr val="000000"/>
                          </a:solidFill>
                          <a:effectLst/>
                          <a:latin typeface="Calibri" panose="020F0502020204030204" pitchFamily="34" charset="0"/>
                        </a:rPr>
                        <a:t>Gegevens</a:t>
                      </a:r>
                      <a:r>
                        <a:rPr lang="fr-BE" sz="1100" b="0" i="0" u="none" strike="noStrike" dirty="0">
                          <a:solidFill>
                            <a:srgbClr val="000000"/>
                          </a:solidFill>
                          <a:effectLst/>
                          <a:latin typeface="Calibri" panose="020F0502020204030204" pitchFamily="34" charset="0"/>
                        </a:rPr>
                        <a:t>-</a:t>
                      </a:r>
                    </a:p>
                    <a:p>
                      <a:pPr algn="ctr" fontAlgn="b"/>
                      <a:r>
                        <a:rPr lang="fr-BE" sz="1100" b="0" i="0" u="none" strike="noStrike" dirty="0" err="1">
                          <a:solidFill>
                            <a:srgbClr val="000000"/>
                          </a:solidFill>
                          <a:effectLst/>
                          <a:latin typeface="Calibri" panose="020F0502020204030204" pitchFamily="34" charset="0"/>
                        </a:rPr>
                        <a:t>verkrijger</a:t>
                      </a:r>
                      <a:endParaRPr lang="fr-B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BE"/>
                    </a:p>
                  </a:txBody>
                  <a:tcPr/>
                </a:tc>
                <a:extLst>
                  <a:ext uri="{0D108BD9-81ED-4DB2-BD59-A6C34878D82A}">
                    <a16:rowId xmlns:a16="http://schemas.microsoft.com/office/drawing/2014/main" val="3033200017"/>
                  </a:ext>
                </a:extLst>
              </a:tr>
              <a:tr h="1496354">
                <a:tc>
                  <a:txBody>
                    <a:bodyPr/>
                    <a:lstStyle/>
                    <a:p>
                      <a:pPr algn="l" fontAlgn="b"/>
                      <a:endParaRPr lang="en-BE"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dirty="0">
                          <a:solidFill>
                            <a:srgbClr val="0070C0"/>
                          </a:solidFill>
                          <a:effectLst/>
                          <a:latin typeface="Calibri" panose="020F0502020204030204" pitchFamily="34" charset="0"/>
                        </a:rPr>
                        <a:t>BASISGEGEVENS</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dirty="0">
                          <a:solidFill>
                            <a:srgbClr val="00B050"/>
                          </a:solidFill>
                          <a:effectLst/>
                          <a:latin typeface="Calibri" panose="020F0502020204030204" pitchFamily="34" charset="0"/>
                        </a:rPr>
                        <a:t>PSEUDONIEM</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dirty="0">
                          <a:solidFill>
                            <a:srgbClr val="0070C0"/>
                          </a:solidFill>
                          <a:effectLst/>
                          <a:latin typeface="Calibri" panose="020F0502020204030204" pitchFamily="34" charset="0"/>
                        </a:rPr>
                        <a:t>BASISGEGEVENS</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B050"/>
                          </a:solidFill>
                          <a:effectLst/>
                          <a:latin typeface="Calibri" panose="020F0502020204030204" pitchFamily="34" charset="0"/>
                        </a:rPr>
                        <a:t>PSEUDONIEM</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dirty="0">
                          <a:solidFill>
                            <a:srgbClr val="0070C0"/>
                          </a:solidFill>
                          <a:effectLst/>
                          <a:latin typeface="Calibri" panose="020F0502020204030204" pitchFamily="34" charset="0"/>
                        </a:rPr>
                        <a:t>BASISGEGEVENS</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B050"/>
                          </a:solidFill>
                          <a:effectLst/>
                          <a:latin typeface="Calibri" panose="020F0502020204030204" pitchFamily="34" charset="0"/>
                        </a:rPr>
                        <a:t>PSEUDONIEM</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647089"/>
                  </a:ext>
                </a:extLst>
              </a:tr>
              <a:tr h="336259">
                <a:tc>
                  <a:txBody>
                    <a:bodyPr/>
                    <a:lstStyle/>
                    <a:p>
                      <a:pPr algn="l" fontAlgn="b"/>
                      <a:r>
                        <a:rPr lang="fr-BE" sz="1100" b="0" i="0" u="none" strike="noStrike" dirty="0" err="1">
                          <a:solidFill>
                            <a:srgbClr val="000000"/>
                          </a:solidFill>
                          <a:effectLst/>
                          <a:latin typeface="Calibri" panose="020F0502020204030204" pitchFamily="34" charset="0"/>
                        </a:rPr>
                        <a:t>Codering</a:t>
                      </a:r>
                      <a:endParaRPr lang="fr-B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70C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B05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70C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B05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BE" sz="1100" b="0" i="0" u="none" strike="noStrike">
                          <a:solidFill>
                            <a:srgbClr val="0070C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B05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6269628"/>
                  </a:ext>
                </a:extLst>
              </a:tr>
              <a:tr h="336259">
                <a:tc>
                  <a:txBody>
                    <a:bodyPr/>
                    <a:lstStyle/>
                    <a:p>
                      <a:pPr algn="l" fontAlgn="b"/>
                      <a:r>
                        <a:rPr lang="fr-BE" sz="1100" b="0" i="0" u="none" strike="noStrike">
                          <a:solidFill>
                            <a:srgbClr val="000000"/>
                          </a:solidFill>
                          <a:effectLst/>
                          <a:latin typeface="Calibri" panose="020F0502020204030204" pitchFamily="34" charset="0"/>
                        </a:rPr>
                        <a:t>TTP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70C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BE" sz="1100" b="0" i="0" u="none" strike="noStrike">
                          <a:solidFill>
                            <a:srgbClr val="00B05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70C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B05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BE" sz="1100" b="0" i="0" u="none" strike="noStrike">
                          <a:solidFill>
                            <a:srgbClr val="0070C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a:solidFill>
                            <a:srgbClr val="00B05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06334"/>
                  </a:ext>
                </a:extLst>
              </a:tr>
              <a:tr h="336259">
                <a:tc>
                  <a:txBody>
                    <a:bodyPr/>
                    <a:lstStyle/>
                    <a:p>
                      <a:pPr algn="l" fontAlgn="b"/>
                      <a:r>
                        <a:rPr lang="fr-BE" sz="1100" b="1" i="0" u="none" strike="noStrike">
                          <a:solidFill>
                            <a:srgbClr val="000000"/>
                          </a:solidFill>
                          <a:effectLst/>
                          <a:latin typeface="Calibri" panose="020F0502020204030204" pitchFamily="34" charset="0"/>
                        </a:rPr>
                        <a:t>NEW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dirty="0">
                          <a:solidFill>
                            <a:srgbClr val="0070C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BE" sz="1100" b="0" i="0" u="none" strike="noStrike" dirty="0">
                          <a:solidFill>
                            <a:srgbClr val="00B05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BE" sz="1100" b="0" i="0" u="none" strike="noStrike">
                          <a:solidFill>
                            <a:srgbClr val="0070C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BE" sz="1100" b="0" i="0" u="none" strike="noStrike">
                          <a:solidFill>
                            <a:srgbClr val="00B05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BE" sz="1100" b="0" i="0" u="none" strike="noStrike">
                          <a:solidFill>
                            <a:srgbClr val="0070C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100" b="0" i="0" u="none" strike="noStrike" dirty="0">
                          <a:solidFill>
                            <a:srgbClr val="00B05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0231598"/>
                  </a:ext>
                </a:extLst>
              </a:tr>
            </a:tbl>
          </a:graphicData>
        </a:graphic>
      </p:graphicFrame>
      <p:sp>
        <p:nvSpPr>
          <p:cNvPr id="5" name="Tijdelijke aanduiding voor tekst 2">
            <a:extLst>
              <a:ext uri="{FF2B5EF4-FFF2-40B4-BE49-F238E27FC236}">
                <a16:creationId xmlns:a16="http://schemas.microsoft.com/office/drawing/2014/main" id="{A1CDCF83-C15F-40EE-54DE-E2EEE0B0B4AC}"/>
              </a:ext>
            </a:extLst>
          </p:cNvPr>
          <p:cNvSpPr txBox="1">
            <a:spLocks/>
          </p:cNvSpPr>
          <p:nvPr/>
        </p:nvSpPr>
        <p:spPr>
          <a:xfrm>
            <a:off x="899999" y="4143630"/>
            <a:ext cx="6588195" cy="2100649"/>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Clr>
                <a:srgbClr val="087670"/>
              </a:buClr>
              <a:buSzPct val="120000"/>
              <a:buFont typeface="Arial" panose="020B0604020202020204" pitchFamily="34" charset="0"/>
              <a:buNone/>
              <a:defRPr sz="16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1pPr>
            <a:lvl2pPr marL="180975" indent="-180975" algn="l" defTabSz="914400" rtl="0" eaLnBrk="1" latinLnBrk="0" hangingPunct="1">
              <a:lnSpc>
                <a:spcPct val="150000"/>
              </a:lnSpc>
              <a:spcBef>
                <a:spcPts val="500"/>
              </a:spcBef>
              <a:buClr>
                <a:srgbClr val="07766F"/>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2pPr>
            <a:lvl3pPr marL="361950" indent="-180975" algn="l" defTabSz="914400" rtl="0" eaLnBrk="1" latinLnBrk="0" hangingPunct="1">
              <a:lnSpc>
                <a:spcPct val="150000"/>
              </a:lnSpc>
              <a:spcBef>
                <a:spcPts val="500"/>
              </a:spcBef>
              <a:buClr>
                <a:schemeClr val="bg1">
                  <a:lumMod val="65000"/>
                </a:schemeClr>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3pPr>
            <a:lvl4pPr marL="536575" indent="-174625" algn="l" defTabSz="914400" rtl="0" eaLnBrk="1" latinLnBrk="0" hangingPunct="1">
              <a:lnSpc>
                <a:spcPct val="150000"/>
              </a:lnSpc>
              <a:spcBef>
                <a:spcPts val="500"/>
              </a:spcBef>
              <a:buClr>
                <a:srgbClr val="FFC5B7"/>
              </a:buClr>
              <a:buSzPct val="120000"/>
              <a:buFont typeface="Open Sans" panose="020B0606030504020204" pitchFamily="34" charset="0"/>
              <a:buChar char="ı"/>
              <a:defRPr sz="12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2200"/>
              </a:lnSpc>
              <a:spcBef>
                <a:spcPts val="0"/>
              </a:spcBef>
            </a:pPr>
            <a:r>
              <a:rPr lang="nl-BE" sz="1300" dirty="0"/>
              <a:t>nieuwe dienst</a:t>
            </a:r>
          </a:p>
          <a:p>
            <a:pPr lvl="2">
              <a:lnSpc>
                <a:spcPts val="2200"/>
              </a:lnSpc>
              <a:spcBef>
                <a:spcPts val="0"/>
              </a:spcBef>
            </a:pPr>
            <a:r>
              <a:rPr lang="nl-BE" sz="1300" dirty="0"/>
              <a:t>gegevensverstrekker kent bepaalde, niet-</a:t>
            </a:r>
            <a:r>
              <a:rPr lang="nl-BE" sz="1300" dirty="0" err="1"/>
              <a:t>gepseudonimiseerde</a:t>
            </a:r>
            <a:r>
              <a:rPr lang="nl-BE" sz="1300" dirty="0"/>
              <a:t> basisgegevens en</a:t>
            </a:r>
            <a:r>
              <a:rPr lang="en-BE" sz="1300" dirty="0"/>
              <a:t> </a:t>
            </a:r>
            <a:r>
              <a:rPr lang="nl-BE" sz="1300" dirty="0"/>
              <a:t>niet het pseudoniem</a:t>
            </a:r>
          </a:p>
          <a:p>
            <a:pPr lvl="2">
              <a:lnSpc>
                <a:spcPts val="2200"/>
              </a:lnSpc>
              <a:spcBef>
                <a:spcPts val="0"/>
              </a:spcBef>
            </a:pPr>
            <a:r>
              <a:rPr lang="nl-BE" sz="1300" dirty="0"/>
              <a:t>gegevensverkrijger kent het pseudoniem en geen niet-</a:t>
            </a:r>
            <a:r>
              <a:rPr lang="nl-BE" sz="1300" dirty="0" err="1"/>
              <a:t>gepseudonimiseerde</a:t>
            </a:r>
            <a:r>
              <a:rPr lang="nl-BE" sz="1300" dirty="0"/>
              <a:t> basisgegevens</a:t>
            </a:r>
          </a:p>
          <a:p>
            <a:pPr lvl="2">
              <a:lnSpc>
                <a:spcPts val="2200"/>
              </a:lnSpc>
              <a:spcBef>
                <a:spcPts val="0"/>
              </a:spcBef>
            </a:pPr>
            <a:r>
              <a:rPr lang="nl-BE" sz="1300" dirty="0">
                <a:solidFill>
                  <a:schemeClr val="accent3"/>
                </a:solidFill>
              </a:rPr>
              <a:t>e</a:t>
            </a:r>
            <a:r>
              <a:rPr lang="nl-BE" sz="1300" dirty="0">
                <a:solidFill>
                  <a:schemeClr val="tx2"/>
                </a:solidFill>
              </a:rPr>
              <a:t>Health</a:t>
            </a:r>
            <a:r>
              <a:rPr lang="nl-BE" sz="1300" dirty="0"/>
              <a:t>-platform kent geen van beide</a:t>
            </a:r>
          </a:p>
          <a:p>
            <a:pPr lvl="2">
              <a:lnSpc>
                <a:spcPts val="2200"/>
              </a:lnSpc>
              <a:spcBef>
                <a:spcPts val="0"/>
              </a:spcBef>
            </a:pPr>
            <a:r>
              <a:rPr lang="nl-BE" sz="1300" dirty="0"/>
              <a:t>bv. verwijsvoorschriften, gegevens in de </a:t>
            </a:r>
            <a:r>
              <a:rPr lang="nl-BE" sz="1300" dirty="0" err="1"/>
              <a:t>Vitalinkkluis</a:t>
            </a:r>
            <a:endParaRPr lang="nl-BE" sz="1300" dirty="0"/>
          </a:p>
        </p:txBody>
      </p:sp>
      <p:pic>
        <p:nvPicPr>
          <p:cNvPr id="8" name="Content Placeholder 28">
            <a:extLst>
              <a:ext uri="{FF2B5EF4-FFF2-40B4-BE49-F238E27FC236}">
                <a16:creationId xmlns:a16="http://schemas.microsoft.com/office/drawing/2014/main" id="{98A98827-A90C-42B6-8FB1-4D7B83F3A12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0146" y="210658"/>
            <a:ext cx="459853" cy="459853"/>
          </a:xfrm>
          <a:prstGeom prst="rect">
            <a:avLst/>
          </a:prstGeom>
        </p:spPr>
      </p:pic>
    </p:spTree>
    <p:extLst>
      <p:ext uri="{BB962C8B-B14F-4D97-AF65-F5344CB8AC3E}">
        <p14:creationId xmlns:p14="http://schemas.microsoft.com/office/powerpoint/2010/main" val="3594455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AE34ABC-4061-A62B-2311-E4A6E3EAA7F7}"/>
              </a:ext>
            </a:extLst>
          </p:cNvPr>
          <p:cNvSpPr>
            <a:spLocks noGrp="1"/>
          </p:cNvSpPr>
          <p:nvPr>
            <p:ph type="body" sz="quarter" idx="11"/>
          </p:nvPr>
        </p:nvSpPr>
        <p:spPr/>
        <p:txBody>
          <a:bodyPr/>
          <a:lstStyle/>
          <a:p>
            <a:r>
              <a:rPr lang="en-BE" dirty="0" err="1"/>
              <a:t>Gevalideerde</a:t>
            </a:r>
            <a:r>
              <a:rPr lang="en-BE" dirty="0"/>
              <a:t> </a:t>
            </a:r>
            <a:r>
              <a:rPr lang="en-BE" dirty="0" err="1"/>
              <a:t>authentieke</a:t>
            </a:r>
            <a:r>
              <a:rPr lang="en-BE" dirty="0"/>
              <a:t> </a:t>
            </a:r>
            <a:r>
              <a:rPr lang="en-BE" dirty="0" err="1"/>
              <a:t>bronnen</a:t>
            </a:r>
            <a:endParaRPr lang="nl-BE" dirty="0"/>
          </a:p>
        </p:txBody>
      </p:sp>
      <p:sp>
        <p:nvSpPr>
          <p:cNvPr id="3" name="Tijdelijke aanduiding voor tekst 2">
            <a:extLst>
              <a:ext uri="{FF2B5EF4-FFF2-40B4-BE49-F238E27FC236}">
                <a16:creationId xmlns:a16="http://schemas.microsoft.com/office/drawing/2014/main" id="{CDBBDAE0-4778-B5DB-92F6-229A17CA8D16}"/>
              </a:ext>
            </a:extLst>
          </p:cNvPr>
          <p:cNvSpPr>
            <a:spLocks noGrp="1"/>
          </p:cNvSpPr>
          <p:nvPr>
            <p:ph type="body" sz="quarter" idx="13"/>
          </p:nvPr>
        </p:nvSpPr>
        <p:spPr/>
        <p:txBody>
          <a:bodyPr>
            <a:normAutofit/>
          </a:bodyPr>
          <a:lstStyle/>
          <a:p>
            <a:pPr lvl="1"/>
            <a:r>
              <a:rPr lang="nl-BE" dirty="0"/>
              <a:t>gegevensbanken die betrouwbare informatie bevatten die nodig is voor </a:t>
            </a:r>
            <a:r>
              <a:rPr lang="nl-BE" dirty="0" err="1"/>
              <a:t>eGezondheidstoepassingen</a:t>
            </a:r>
            <a:endParaRPr lang="en-BE" dirty="0"/>
          </a:p>
          <a:p>
            <a:pPr lvl="1"/>
            <a:endParaRPr lang="en-BE" dirty="0"/>
          </a:p>
          <a:p>
            <a:pPr lvl="1"/>
            <a:r>
              <a:rPr lang="nl-BE" dirty="0"/>
              <a:t>voor elke authentieke bron zijn één of meerdere actoren in de gezondheidszorg aangeduid, die verantwoordelijk zijn voor het beheer ervan</a:t>
            </a:r>
            <a:endParaRPr lang="en-BE" dirty="0"/>
          </a:p>
          <a:p>
            <a:pPr lvl="1"/>
            <a:endParaRPr lang="en-BE" dirty="0"/>
          </a:p>
          <a:p>
            <a:pPr lvl="1"/>
            <a:r>
              <a:rPr lang="nl-BE" dirty="0"/>
              <a:t>een authentieke bron kan samengesteld zijn uit een aantal deelgegevensbanken beheerd door verschillende actoren in de gezondheidszorg</a:t>
            </a:r>
          </a:p>
          <a:p>
            <a:pPr lvl="2"/>
            <a:r>
              <a:rPr lang="nl-BE" dirty="0" err="1"/>
              <a:t>CoBRHA</a:t>
            </a:r>
            <a:r>
              <a:rPr lang="nl-BE" dirty="0"/>
              <a:t>, de authentieke bron van de zorgverstrekkers en -instellingen, is bijvoorbeeld samengesteld met gegevens uit verschillende gegevensbanken, die respectievelijk beheerd worden door de FOD Volksgezondheid, het RIZIV, het FAGG en de Gewesten en Gemeenschappen</a:t>
            </a:r>
            <a:endParaRPr lang="en-BE" dirty="0"/>
          </a:p>
          <a:p>
            <a:pPr lvl="2"/>
            <a:endParaRPr lang="en-BE" dirty="0"/>
          </a:p>
          <a:p>
            <a:pPr lvl="1"/>
            <a:r>
              <a:rPr lang="en-BE" dirty="0" err="1"/>
              <a:t>voor</a:t>
            </a:r>
            <a:r>
              <a:rPr lang="en-BE" dirty="0"/>
              <a:t> </a:t>
            </a:r>
            <a:r>
              <a:rPr lang="en-BE" dirty="0" err="1"/>
              <a:t>beheer</a:t>
            </a:r>
            <a:r>
              <a:rPr lang="en-BE" dirty="0"/>
              <a:t> en </a:t>
            </a:r>
            <a:r>
              <a:rPr lang="en-BE" dirty="0" err="1"/>
              <a:t>ontsluiting</a:t>
            </a:r>
            <a:r>
              <a:rPr lang="en-BE" dirty="0"/>
              <a:t> </a:t>
            </a:r>
            <a:r>
              <a:rPr lang="en-BE" dirty="0" err="1"/>
              <a:t>wordt</a:t>
            </a:r>
            <a:r>
              <a:rPr lang="en-BE" dirty="0"/>
              <a:t> </a:t>
            </a:r>
            <a:r>
              <a:rPr lang="en-BE" dirty="0" err="1"/>
              <a:t>gebruik</a:t>
            </a:r>
            <a:r>
              <a:rPr lang="en-BE" dirty="0"/>
              <a:t> </a:t>
            </a:r>
            <a:r>
              <a:rPr lang="en-BE" dirty="0" err="1"/>
              <a:t>gemaakt</a:t>
            </a:r>
            <a:r>
              <a:rPr lang="en-BE" dirty="0"/>
              <a:t> van de </a:t>
            </a:r>
            <a:r>
              <a:rPr lang="en-BE" dirty="0" err="1"/>
              <a:t>relevante</a:t>
            </a:r>
            <a:r>
              <a:rPr lang="en-BE" dirty="0"/>
              <a:t> </a:t>
            </a:r>
            <a:r>
              <a:rPr lang="nl-BE" dirty="0"/>
              <a:t>basisdiensten van het </a:t>
            </a:r>
            <a:r>
              <a:rPr lang="nl-BE" dirty="0">
                <a:solidFill>
                  <a:srgbClr val="C00000"/>
                </a:solidFill>
              </a:rPr>
              <a:t>e</a:t>
            </a:r>
            <a:r>
              <a:rPr lang="nl-BE" dirty="0">
                <a:solidFill>
                  <a:srgbClr val="087670"/>
                </a:solidFill>
              </a:rPr>
              <a:t>Health</a:t>
            </a:r>
            <a:r>
              <a:rPr lang="nl-BE" dirty="0"/>
              <a:t>-platform</a:t>
            </a:r>
            <a:endParaRPr lang="en-BE" dirty="0"/>
          </a:p>
          <a:p>
            <a:pPr lvl="1"/>
            <a:endParaRPr lang="en-BE" dirty="0"/>
          </a:p>
          <a:p>
            <a:pPr lvl="1"/>
            <a:r>
              <a:rPr lang="nl-BE" dirty="0"/>
              <a:t>meer info</a:t>
            </a:r>
            <a:r>
              <a:rPr lang="en-BE" dirty="0"/>
              <a:t> op </a:t>
            </a:r>
            <a:r>
              <a:rPr lang="nl-BE" dirty="0">
                <a:hlinkClick r:id="rId2"/>
              </a:rPr>
              <a:t>https://www.ehealth.fgov.be/ehealthplatform/nl/authentieke-bronnen</a:t>
            </a:r>
          </a:p>
          <a:p>
            <a:endParaRPr lang="nl-BE" dirty="0"/>
          </a:p>
        </p:txBody>
      </p:sp>
      <p:pic>
        <p:nvPicPr>
          <p:cNvPr id="4" name="Picture 6">
            <a:extLst>
              <a:ext uri="{FF2B5EF4-FFF2-40B4-BE49-F238E27FC236}">
                <a16:creationId xmlns:a16="http://schemas.microsoft.com/office/drawing/2014/main" id="{5F9303A3-6250-B5F4-661D-2509C701216A}"/>
              </a:ext>
            </a:extLst>
          </p:cNvPr>
          <p:cNvPicPr>
            <a:picLocks noChangeAspect="1"/>
          </p:cNvPicPr>
          <p:nvPr/>
        </p:nvPicPr>
        <p:blipFill>
          <a:blip r:embed="rId3"/>
          <a:stretch>
            <a:fillRect/>
          </a:stretch>
        </p:blipFill>
        <p:spPr>
          <a:xfrm>
            <a:off x="280875" y="169122"/>
            <a:ext cx="619125" cy="542925"/>
          </a:xfrm>
          <a:prstGeom prst="rect">
            <a:avLst/>
          </a:prstGeom>
        </p:spPr>
      </p:pic>
    </p:spTree>
    <p:extLst>
      <p:ext uri="{BB962C8B-B14F-4D97-AF65-F5344CB8AC3E}">
        <p14:creationId xmlns:p14="http://schemas.microsoft.com/office/powerpoint/2010/main" val="3449049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E6B1DE6-0AAD-73B4-F099-B3712681596B}"/>
              </a:ext>
            </a:extLst>
          </p:cNvPr>
          <p:cNvSpPr>
            <a:spLocks noGrp="1"/>
          </p:cNvSpPr>
          <p:nvPr>
            <p:ph type="body" sz="quarter" idx="11"/>
          </p:nvPr>
        </p:nvSpPr>
        <p:spPr>
          <a:xfrm>
            <a:off x="900000" y="87787"/>
            <a:ext cx="10213776" cy="705597"/>
          </a:xfrm>
        </p:spPr>
        <p:txBody>
          <a:bodyPr>
            <a:normAutofit fontScale="85000" lnSpcReduction="10000"/>
          </a:bodyPr>
          <a:lstStyle/>
          <a:p>
            <a:r>
              <a:rPr lang="nl-BE" sz="4200" dirty="0" err="1"/>
              <a:t>CoBRHA</a:t>
            </a:r>
            <a:r>
              <a:rPr lang="nl-BE" dirty="0"/>
              <a:t> </a:t>
            </a:r>
            <a:r>
              <a:rPr lang="nl-BE" sz="3300" dirty="0"/>
              <a:t>(Common Base </a:t>
            </a:r>
            <a:r>
              <a:rPr lang="nl-BE" sz="3300" dirty="0" err="1"/>
              <a:t>Registry</a:t>
            </a:r>
            <a:r>
              <a:rPr lang="nl-BE" sz="3300" dirty="0"/>
              <a:t> </a:t>
            </a:r>
            <a:r>
              <a:rPr lang="nl-BE" sz="3300" dirty="0" err="1"/>
              <a:t>for</a:t>
            </a:r>
            <a:r>
              <a:rPr lang="nl-BE" sz="3300" dirty="0"/>
              <a:t> </a:t>
            </a:r>
            <a:r>
              <a:rPr lang="nl-BE" sz="3300" dirty="0" err="1"/>
              <a:t>HealthCare</a:t>
            </a:r>
            <a:r>
              <a:rPr lang="nl-BE" sz="3300" dirty="0"/>
              <a:t> Actors)</a:t>
            </a:r>
          </a:p>
        </p:txBody>
      </p:sp>
      <p:sp>
        <p:nvSpPr>
          <p:cNvPr id="5" name="Content Placeholder 2">
            <a:extLst>
              <a:ext uri="{FF2B5EF4-FFF2-40B4-BE49-F238E27FC236}">
                <a16:creationId xmlns:a16="http://schemas.microsoft.com/office/drawing/2014/main" id="{AB2E285B-5ED7-8851-15A8-5A0A2163DCAE}"/>
              </a:ext>
            </a:extLst>
          </p:cNvPr>
          <p:cNvSpPr txBox="1">
            <a:spLocks/>
          </p:cNvSpPr>
          <p:nvPr/>
        </p:nvSpPr>
        <p:spPr>
          <a:xfrm>
            <a:off x="609600" y="1052736"/>
            <a:ext cx="10972800" cy="5289451"/>
          </a:xfrm>
          <a:prstGeom prst="rect">
            <a:avLst/>
          </a:prstGeom>
        </p:spPr>
        <p:txBody>
          <a:bodyPr>
            <a:normAutofit/>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p>
          <a:p>
            <a:pPr marL="0" indent="0">
              <a:buFont typeface="Arial" panose="020B0604020202020204" pitchFamily="34" charset="0"/>
              <a:buNone/>
            </a:pPr>
            <a:endParaRPr lang="nl-NL" dirty="0"/>
          </a:p>
        </p:txBody>
      </p:sp>
      <p:graphicFrame>
        <p:nvGraphicFramePr>
          <p:cNvPr id="6" name="Diagram 5">
            <a:extLst>
              <a:ext uri="{FF2B5EF4-FFF2-40B4-BE49-F238E27FC236}">
                <a16:creationId xmlns:a16="http://schemas.microsoft.com/office/drawing/2014/main" id="{CDB23710-A25D-126E-4541-E1815B804B59}"/>
              </a:ext>
            </a:extLst>
          </p:cNvPr>
          <p:cNvGraphicFramePr/>
          <p:nvPr>
            <p:extLst>
              <p:ext uri="{D42A27DB-BD31-4B8C-83A1-F6EECF244321}">
                <p14:modId xmlns:p14="http://schemas.microsoft.com/office/powerpoint/2010/main" val="4084736897"/>
              </p:ext>
            </p:extLst>
          </p:nvPr>
        </p:nvGraphicFramePr>
        <p:xfrm>
          <a:off x="2351584" y="1196752"/>
          <a:ext cx="770485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10">
            <a:extLst>
              <a:ext uri="{FF2B5EF4-FFF2-40B4-BE49-F238E27FC236}">
                <a16:creationId xmlns:a16="http://schemas.microsoft.com/office/drawing/2014/main" id="{5666E45D-94F4-8CEB-1175-14BD49666E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3953" y="5157192"/>
            <a:ext cx="1216351" cy="360040"/>
          </a:xfrm>
          <a:prstGeom prst="rect">
            <a:avLst/>
          </a:prstGeom>
          <a:solidFill>
            <a:schemeClr val="bg1"/>
          </a:solidFill>
        </p:spPr>
      </p:pic>
      <p:pic>
        <p:nvPicPr>
          <p:cNvPr id="8" name="Picture 11">
            <a:extLst>
              <a:ext uri="{FF2B5EF4-FFF2-40B4-BE49-F238E27FC236}">
                <a16:creationId xmlns:a16="http://schemas.microsoft.com/office/drawing/2014/main" id="{35847C0C-547E-3223-3DEB-31B15693354C}"/>
              </a:ext>
            </a:extLst>
          </p:cNvPr>
          <p:cNvPicPr>
            <a:picLocks noChangeAspect="1"/>
          </p:cNvPicPr>
          <p:nvPr/>
        </p:nvPicPr>
        <p:blipFill>
          <a:blip r:embed="rId8"/>
          <a:stretch>
            <a:fillRect/>
          </a:stretch>
        </p:blipFill>
        <p:spPr>
          <a:xfrm>
            <a:off x="3143672" y="5301208"/>
            <a:ext cx="576064" cy="459958"/>
          </a:xfrm>
          <a:prstGeom prst="rect">
            <a:avLst/>
          </a:prstGeom>
        </p:spPr>
      </p:pic>
      <p:pic>
        <p:nvPicPr>
          <p:cNvPr id="9" name="Picture 12">
            <a:extLst>
              <a:ext uri="{FF2B5EF4-FFF2-40B4-BE49-F238E27FC236}">
                <a16:creationId xmlns:a16="http://schemas.microsoft.com/office/drawing/2014/main" id="{26C7A767-F2C0-60A3-F303-4D007174BAF2}"/>
              </a:ext>
            </a:extLst>
          </p:cNvPr>
          <p:cNvPicPr>
            <a:picLocks noChangeAspect="1"/>
          </p:cNvPicPr>
          <p:nvPr/>
        </p:nvPicPr>
        <p:blipFill>
          <a:blip r:embed="rId9"/>
          <a:stretch>
            <a:fillRect/>
          </a:stretch>
        </p:blipFill>
        <p:spPr>
          <a:xfrm>
            <a:off x="3791744" y="3212977"/>
            <a:ext cx="525904" cy="532479"/>
          </a:xfrm>
          <a:prstGeom prst="rect">
            <a:avLst/>
          </a:prstGeom>
        </p:spPr>
      </p:pic>
      <p:pic>
        <p:nvPicPr>
          <p:cNvPr id="10" name="Picture 13">
            <a:extLst>
              <a:ext uri="{FF2B5EF4-FFF2-40B4-BE49-F238E27FC236}">
                <a16:creationId xmlns:a16="http://schemas.microsoft.com/office/drawing/2014/main" id="{717EE3F9-752C-9A32-1CAF-C95EB0453B03}"/>
              </a:ext>
            </a:extLst>
          </p:cNvPr>
          <p:cNvPicPr>
            <a:picLocks noChangeAspect="1"/>
          </p:cNvPicPr>
          <p:nvPr/>
        </p:nvPicPr>
        <p:blipFill>
          <a:blip r:embed="rId10"/>
          <a:stretch>
            <a:fillRect/>
          </a:stretch>
        </p:blipFill>
        <p:spPr>
          <a:xfrm>
            <a:off x="8296244" y="2924944"/>
            <a:ext cx="624072" cy="432048"/>
          </a:xfrm>
          <a:prstGeom prst="rect">
            <a:avLst/>
          </a:prstGeom>
        </p:spPr>
      </p:pic>
      <p:pic>
        <p:nvPicPr>
          <p:cNvPr id="11" name="Picture 14">
            <a:extLst>
              <a:ext uri="{FF2B5EF4-FFF2-40B4-BE49-F238E27FC236}">
                <a16:creationId xmlns:a16="http://schemas.microsoft.com/office/drawing/2014/main" id="{F7E295F7-7209-C2CB-EB42-CEB224A8D551}"/>
              </a:ext>
            </a:extLst>
          </p:cNvPr>
          <p:cNvPicPr>
            <a:picLocks noChangeAspect="1"/>
          </p:cNvPicPr>
          <p:nvPr/>
        </p:nvPicPr>
        <p:blipFill>
          <a:blip r:embed="rId11"/>
          <a:stretch>
            <a:fillRect/>
          </a:stretch>
        </p:blipFill>
        <p:spPr>
          <a:xfrm>
            <a:off x="8688288" y="5373217"/>
            <a:ext cx="825186" cy="331093"/>
          </a:xfrm>
          <a:prstGeom prst="rect">
            <a:avLst/>
          </a:prstGeom>
        </p:spPr>
      </p:pic>
    </p:spTree>
    <p:extLst>
      <p:ext uri="{BB962C8B-B14F-4D97-AF65-F5344CB8AC3E}">
        <p14:creationId xmlns:p14="http://schemas.microsoft.com/office/powerpoint/2010/main" val="213468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B856893-65AA-B81E-0DD1-00683608BCCA}"/>
              </a:ext>
            </a:extLst>
          </p:cNvPr>
          <p:cNvSpPr>
            <a:spLocks noGrp="1"/>
          </p:cNvSpPr>
          <p:nvPr>
            <p:ph type="body" sz="quarter" idx="11"/>
          </p:nvPr>
        </p:nvSpPr>
        <p:spPr/>
        <p:txBody>
          <a:bodyPr/>
          <a:lstStyle/>
          <a:p>
            <a:r>
              <a:rPr lang="en-BE" dirty="0" err="1"/>
              <a:t>Doelstellingen</a:t>
            </a:r>
            <a:r>
              <a:rPr lang="en-BE" dirty="0"/>
              <a:t> </a:t>
            </a:r>
            <a:r>
              <a:rPr lang="en-BE" dirty="0">
                <a:solidFill>
                  <a:srgbClr val="C00000"/>
                </a:solidFill>
              </a:rPr>
              <a:t>e</a:t>
            </a:r>
            <a:r>
              <a:rPr lang="en-BE" dirty="0">
                <a:solidFill>
                  <a:srgbClr val="087670"/>
                </a:solidFill>
              </a:rPr>
              <a:t>Health</a:t>
            </a:r>
            <a:r>
              <a:rPr lang="en-BE" dirty="0"/>
              <a:t>-platform</a:t>
            </a:r>
            <a:endParaRPr lang="nl-BE" dirty="0"/>
          </a:p>
        </p:txBody>
      </p:sp>
      <p:sp>
        <p:nvSpPr>
          <p:cNvPr id="3" name="Tijdelijke aanduiding voor tekst 2">
            <a:extLst>
              <a:ext uri="{FF2B5EF4-FFF2-40B4-BE49-F238E27FC236}">
                <a16:creationId xmlns:a16="http://schemas.microsoft.com/office/drawing/2014/main" id="{4D48F010-C3E8-9BA2-33CF-BCA0AF16BA94}"/>
              </a:ext>
            </a:extLst>
          </p:cNvPr>
          <p:cNvSpPr>
            <a:spLocks noGrp="1"/>
          </p:cNvSpPr>
          <p:nvPr>
            <p:ph type="body" sz="quarter" idx="13"/>
          </p:nvPr>
        </p:nvSpPr>
        <p:spPr/>
        <p:txBody>
          <a:bodyPr/>
          <a:lstStyle/>
          <a:p>
            <a:pPr lvl="1"/>
            <a:r>
              <a:rPr lang="nl-BE" altLang="en-US" dirty="0"/>
              <a:t>hoe</a:t>
            </a:r>
            <a:r>
              <a:rPr lang="en-BE" altLang="en-US" dirty="0"/>
              <a:t> </a:t>
            </a:r>
            <a:r>
              <a:rPr lang="nl-BE" altLang="en-US" dirty="0"/>
              <a:t>?</a:t>
            </a:r>
          </a:p>
          <a:p>
            <a:pPr lvl="2"/>
            <a:r>
              <a:rPr lang="nl-BE" altLang="en-US" dirty="0"/>
              <a:t>door een goed georganiseerde, onderlinge elektronische dienstverlening en informatie-uitwisseling tussen alle actoren in de gezondheidszorg</a:t>
            </a:r>
          </a:p>
          <a:p>
            <a:pPr lvl="2"/>
            <a:r>
              <a:rPr lang="nl-BE" altLang="en-US" dirty="0"/>
              <a:t>met de nodige waarborgen op het vlak van de informatieveiligheid, de bescherming van de persoonlijke levenssfeer en het beroepsgeheim</a:t>
            </a:r>
          </a:p>
          <a:p>
            <a:pPr lvl="1"/>
            <a:endParaRPr lang="nl-BE" altLang="en-US" dirty="0"/>
          </a:p>
          <a:p>
            <a:pPr lvl="1"/>
            <a:r>
              <a:rPr lang="nl-BE" altLang="en-US" dirty="0"/>
              <a:t>wat</a:t>
            </a:r>
            <a:r>
              <a:rPr lang="en-BE" altLang="en-US" dirty="0"/>
              <a:t> </a:t>
            </a:r>
            <a:r>
              <a:rPr lang="nl-BE" altLang="en-US" dirty="0"/>
              <a:t>?</a:t>
            </a:r>
          </a:p>
          <a:p>
            <a:pPr lvl="2"/>
            <a:r>
              <a:rPr lang="nl-BE" altLang="en-US" dirty="0"/>
              <a:t>optimaliseren van de kwaliteit en de continuïteit van de gezondheidszorgverstrekking </a:t>
            </a:r>
          </a:p>
          <a:p>
            <a:pPr lvl="2"/>
            <a:r>
              <a:rPr lang="nl-BE" altLang="en-US" dirty="0"/>
              <a:t>optimaliseren van de veiligheid van de patiënt</a:t>
            </a:r>
          </a:p>
          <a:p>
            <a:pPr lvl="2"/>
            <a:r>
              <a:rPr lang="nl-BE" altLang="en-US" dirty="0"/>
              <a:t>vereenvoudigen van de administratieve formaliteiten voor alle actoren in de gezondheidszorg</a:t>
            </a:r>
          </a:p>
          <a:p>
            <a:pPr lvl="2"/>
            <a:r>
              <a:rPr lang="nl-BE" altLang="en-US" dirty="0"/>
              <a:t>degelijk ondersteunen van het </a:t>
            </a:r>
            <a:r>
              <a:rPr lang="en-BE" altLang="en-US" dirty="0" err="1"/>
              <a:t>wetenschappelijk</a:t>
            </a:r>
            <a:r>
              <a:rPr lang="en-BE" altLang="en-US" dirty="0"/>
              <a:t> </a:t>
            </a:r>
            <a:r>
              <a:rPr lang="en-BE" altLang="en-US" dirty="0" err="1"/>
              <a:t>onderzoek</a:t>
            </a:r>
            <a:r>
              <a:rPr lang="en-BE" altLang="en-US" dirty="0"/>
              <a:t>, het </a:t>
            </a:r>
            <a:r>
              <a:rPr lang="nl-BE" altLang="en-US" dirty="0"/>
              <a:t>gezondheidszorgbeleid</a:t>
            </a:r>
            <a:r>
              <a:rPr lang="en-BE" altLang="en-US" dirty="0"/>
              <a:t> en het </a:t>
            </a:r>
            <a:r>
              <a:rPr lang="en-BE" altLang="en-US" dirty="0" err="1"/>
              <a:t>populatiemanagement</a:t>
            </a:r>
            <a:endParaRPr lang="nl-BE" altLang="en-US" dirty="0"/>
          </a:p>
          <a:p>
            <a:pPr lvl="1"/>
            <a:endParaRPr lang="nl-BE" altLang="en-US" dirty="0"/>
          </a:p>
          <a:p>
            <a:endParaRPr lang="nl-BE" dirty="0"/>
          </a:p>
        </p:txBody>
      </p:sp>
    </p:spTree>
    <p:extLst>
      <p:ext uri="{BB962C8B-B14F-4D97-AF65-F5344CB8AC3E}">
        <p14:creationId xmlns:p14="http://schemas.microsoft.com/office/powerpoint/2010/main" val="2606303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196D8D2-0C3E-B9E7-4DAD-8D852606F372}"/>
              </a:ext>
            </a:extLst>
          </p:cNvPr>
          <p:cNvSpPr>
            <a:spLocks noGrp="1"/>
          </p:cNvSpPr>
          <p:nvPr>
            <p:ph type="body" sz="quarter" idx="11"/>
          </p:nvPr>
        </p:nvSpPr>
        <p:spPr/>
        <p:txBody>
          <a:bodyPr>
            <a:normAutofit fontScale="77500" lnSpcReduction="20000"/>
          </a:bodyPr>
          <a:lstStyle/>
          <a:p>
            <a:r>
              <a:rPr lang="nl-BE" sz="4600" dirty="0" err="1"/>
              <a:t>CoBRHA</a:t>
            </a:r>
            <a:r>
              <a:rPr lang="nl-BE" dirty="0"/>
              <a:t> (Common Base </a:t>
            </a:r>
            <a:r>
              <a:rPr lang="nl-BE" dirty="0" err="1"/>
              <a:t>Registry</a:t>
            </a:r>
            <a:r>
              <a:rPr lang="nl-BE" dirty="0"/>
              <a:t> </a:t>
            </a:r>
            <a:r>
              <a:rPr lang="nl-BE" dirty="0" err="1"/>
              <a:t>for</a:t>
            </a:r>
            <a:r>
              <a:rPr lang="nl-BE" dirty="0"/>
              <a:t> </a:t>
            </a:r>
            <a:r>
              <a:rPr lang="nl-BE" dirty="0" err="1"/>
              <a:t>HealthCare</a:t>
            </a:r>
            <a:r>
              <a:rPr lang="nl-BE" dirty="0"/>
              <a:t> Actors)</a:t>
            </a:r>
          </a:p>
        </p:txBody>
      </p:sp>
      <p:sp>
        <p:nvSpPr>
          <p:cNvPr id="3" name="Tijdelijke aanduiding voor tekst 2">
            <a:extLst>
              <a:ext uri="{FF2B5EF4-FFF2-40B4-BE49-F238E27FC236}">
                <a16:creationId xmlns:a16="http://schemas.microsoft.com/office/drawing/2014/main" id="{A6AEE360-9144-7DDC-CBCE-D7B65E1B0EDE}"/>
              </a:ext>
            </a:extLst>
          </p:cNvPr>
          <p:cNvSpPr>
            <a:spLocks noGrp="1"/>
          </p:cNvSpPr>
          <p:nvPr>
            <p:ph type="body" sz="quarter" idx="13"/>
          </p:nvPr>
        </p:nvSpPr>
        <p:spPr/>
        <p:txBody>
          <a:bodyPr>
            <a:normAutofit fontScale="92500"/>
          </a:bodyPr>
          <a:lstStyle/>
          <a:p>
            <a:pPr lvl="1"/>
            <a:r>
              <a:rPr lang="nl-BE" sz="1500" dirty="0"/>
              <a:t>kadaster van de gezondheidszorgberoepen</a:t>
            </a:r>
            <a:endParaRPr lang="en-BE" sz="1500" dirty="0"/>
          </a:p>
          <a:p>
            <a:pPr lvl="2"/>
            <a:r>
              <a:rPr lang="nl-BE" dirty="0"/>
              <a:t>beheerder: FOD Volksgezondheid, Veiligheid van de Voedselketen en Leefmilieu</a:t>
            </a:r>
            <a:endParaRPr lang="en-BE" dirty="0"/>
          </a:p>
          <a:p>
            <a:pPr lvl="1"/>
            <a:r>
              <a:rPr lang="nl-BE" sz="1500" dirty="0"/>
              <a:t>erkenning van de verschillende instellingen, zoals ziekenhuizen, rusthuizen, thuisverpleging, ...</a:t>
            </a:r>
          </a:p>
          <a:p>
            <a:pPr lvl="2"/>
            <a:r>
              <a:rPr lang="nl-BE" dirty="0"/>
              <a:t>beheerders:</a:t>
            </a:r>
            <a:r>
              <a:rPr lang="en-BE" dirty="0"/>
              <a:t> </a:t>
            </a:r>
            <a:r>
              <a:rPr lang="en-BE" dirty="0" err="1"/>
              <a:t>Gemeenschappen</a:t>
            </a:r>
            <a:r>
              <a:rPr lang="en-BE" dirty="0"/>
              <a:t> &amp; </a:t>
            </a:r>
            <a:r>
              <a:rPr lang="en-BE" dirty="0" err="1"/>
              <a:t>Gewesten</a:t>
            </a:r>
            <a:endParaRPr lang="nl-BE" dirty="0"/>
          </a:p>
          <a:p>
            <a:pPr lvl="3"/>
            <a:r>
              <a:rPr lang="nl-BE" dirty="0"/>
              <a:t>SPW (Service Public de Wallonie)</a:t>
            </a:r>
          </a:p>
          <a:p>
            <a:pPr lvl="3"/>
            <a:r>
              <a:rPr lang="nl-BE" dirty="0"/>
              <a:t>WVG (Welzijn, Volksgezondheid en Gezin)</a:t>
            </a:r>
          </a:p>
          <a:p>
            <a:pPr lvl="3"/>
            <a:r>
              <a:rPr lang="nl-BE" dirty="0"/>
              <a:t>GCM (Gemeenschappelijke Gemeenschapscommissie van Brussel-Hoofdstad)</a:t>
            </a:r>
            <a:endParaRPr lang="en-BE" dirty="0"/>
          </a:p>
          <a:p>
            <a:pPr lvl="1"/>
            <a:r>
              <a:rPr lang="nl-BE" sz="1500" dirty="0"/>
              <a:t>bestand van de zorgverstrekkers met het oog op de terugbetaling door de ziekteverzekering</a:t>
            </a:r>
          </a:p>
          <a:p>
            <a:pPr lvl="2"/>
            <a:r>
              <a:rPr lang="nl-BE" dirty="0"/>
              <a:t>beheerder: Rijksinstituut voor Ziekte- en Invaliditeitsverzekering (RIZIV)</a:t>
            </a:r>
            <a:endParaRPr lang="en-BE" dirty="0"/>
          </a:p>
          <a:p>
            <a:pPr lvl="1"/>
            <a:r>
              <a:rPr lang="nl-BE" sz="1500" dirty="0"/>
              <a:t>registratie van de publiek opengestelde apotheken en hun apotheker-titularis</a:t>
            </a:r>
          </a:p>
          <a:p>
            <a:pPr lvl="2"/>
            <a:r>
              <a:rPr lang="nl-BE" dirty="0"/>
              <a:t>beheerder: Federaal Agentschap voor Geneesmiddelen en Gezondheidsproducten (FAGG)</a:t>
            </a:r>
            <a:endParaRPr lang="en-BE" dirty="0"/>
          </a:p>
          <a:p>
            <a:pPr lvl="1"/>
            <a:r>
              <a:rPr lang="nl-BE" sz="1500" dirty="0" err="1"/>
              <a:t>KruispuntBank</a:t>
            </a:r>
            <a:r>
              <a:rPr lang="nl-BE" sz="1500" dirty="0"/>
              <a:t> voor Ondernemingen</a:t>
            </a:r>
            <a:r>
              <a:rPr lang="en-BE" sz="1500" dirty="0"/>
              <a:t> (KBO)</a:t>
            </a:r>
            <a:endParaRPr lang="nl-BE" sz="1500" dirty="0"/>
          </a:p>
          <a:p>
            <a:pPr lvl="2"/>
            <a:r>
              <a:rPr lang="nl-BE" dirty="0"/>
              <a:t>sommige entiteiten of beroepsbeoefenaars beschikken over een KBO-nummer</a:t>
            </a:r>
          </a:p>
          <a:p>
            <a:pPr lvl="2"/>
            <a:r>
              <a:rPr lang="nl-BE" dirty="0">
                <a:solidFill>
                  <a:schemeClr val="accent3"/>
                </a:solidFill>
              </a:rPr>
              <a:t>e</a:t>
            </a:r>
            <a:r>
              <a:rPr lang="nl-BE" dirty="0">
                <a:solidFill>
                  <a:srgbClr val="087670"/>
                </a:solidFill>
              </a:rPr>
              <a:t>Health</a:t>
            </a:r>
            <a:r>
              <a:rPr lang="nl-BE" dirty="0"/>
              <a:t>-platform gebruikt de gegevens van de KBO om de informatie met betrekking tot de KBO-nummers te consolideren</a:t>
            </a:r>
          </a:p>
          <a:p>
            <a:pPr lvl="2"/>
            <a:endParaRPr lang="nl-BE" dirty="0"/>
          </a:p>
          <a:p>
            <a:endParaRPr lang="nl-BE" dirty="0"/>
          </a:p>
        </p:txBody>
      </p:sp>
    </p:spTree>
    <p:extLst>
      <p:ext uri="{BB962C8B-B14F-4D97-AF65-F5344CB8AC3E}">
        <p14:creationId xmlns:p14="http://schemas.microsoft.com/office/powerpoint/2010/main" val="3923260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FD91475-4CE7-AB7D-993F-DE8808BDE32B}"/>
              </a:ext>
            </a:extLst>
          </p:cNvPr>
          <p:cNvSpPr>
            <a:spLocks noGrp="1"/>
          </p:cNvSpPr>
          <p:nvPr>
            <p:ph type="body" sz="quarter" idx="11"/>
          </p:nvPr>
        </p:nvSpPr>
        <p:spPr/>
        <p:txBody>
          <a:bodyPr>
            <a:normAutofit fontScale="77500" lnSpcReduction="20000"/>
          </a:bodyPr>
          <a:lstStyle/>
          <a:p>
            <a:r>
              <a:rPr lang="nl-BE" sz="4600" dirty="0" err="1"/>
              <a:t>CoBRHA</a:t>
            </a:r>
            <a:r>
              <a:rPr lang="nl-BE" dirty="0"/>
              <a:t> (Common Base </a:t>
            </a:r>
            <a:r>
              <a:rPr lang="nl-BE" dirty="0" err="1"/>
              <a:t>Registry</a:t>
            </a:r>
            <a:r>
              <a:rPr lang="nl-BE" dirty="0"/>
              <a:t> </a:t>
            </a:r>
            <a:r>
              <a:rPr lang="nl-BE" dirty="0" err="1"/>
              <a:t>for</a:t>
            </a:r>
            <a:r>
              <a:rPr lang="nl-BE" dirty="0"/>
              <a:t> </a:t>
            </a:r>
            <a:r>
              <a:rPr lang="nl-BE" dirty="0" err="1"/>
              <a:t>HealthCare</a:t>
            </a:r>
            <a:r>
              <a:rPr lang="nl-BE" dirty="0"/>
              <a:t> Actors)</a:t>
            </a:r>
          </a:p>
        </p:txBody>
      </p:sp>
      <p:sp>
        <p:nvSpPr>
          <p:cNvPr id="3" name="Tijdelijke aanduiding voor tekst 2">
            <a:extLst>
              <a:ext uri="{FF2B5EF4-FFF2-40B4-BE49-F238E27FC236}">
                <a16:creationId xmlns:a16="http://schemas.microsoft.com/office/drawing/2014/main" id="{F3CC98BE-A498-1F1C-8F43-DA99C2FDFF14}"/>
              </a:ext>
            </a:extLst>
          </p:cNvPr>
          <p:cNvSpPr>
            <a:spLocks noGrp="1"/>
          </p:cNvSpPr>
          <p:nvPr>
            <p:ph type="body" sz="quarter" idx="13"/>
          </p:nvPr>
        </p:nvSpPr>
        <p:spPr/>
        <p:txBody>
          <a:bodyPr>
            <a:normAutofit/>
          </a:bodyPr>
          <a:lstStyle/>
          <a:p>
            <a:pPr lvl="1"/>
            <a:r>
              <a:rPr lang="nl-BE" dirty="0"/>
              <a:t>via </a:t>
            </a:r>
            <a:r>
              <a:rPr lang="nl-BE" dirty="0" err="1"/>
              <a:t>CoBRHA</a:t>
            </a:r>
            <a:r>
              <a:rPr lang="nl-BE" dirty="0"/>
              <a:t> kunnen 3 vragen worden beantwoord met betrekking tot een actor in de gezondheidszorg</a:t>
            </a:r>
          </a:p>
          <a:p>
            <a:pPr lvl="2"/>
            <a:r>
              <a:rPr lang="nl-BE" dirty="0"/>
              <a:t>wie is hij? </a:t>
            </a:r>
          </a:p>
          <a:p>
            <a:pPr lvl="3"/>
            <a:r>
              <a:rPr lang="nl-BE" dirty="0"/>
              <a:t>deze actor kan een individuele zorgverstrekker zijn (arts, verpleegkundige, ...) of een zorginstelling (ziekenhuis, rusthuis, ...)</a:t>
            </a:r>
          </a:p>
          <a:p>
            <a:pPr lvl="2"/>
            <a:r>
              <a:rPr lang="nl-BE" dirty="0"/>
              <a:t>wat mag hij doen? </a:t>
            </a:r>
          </a:p>
          <a:p>
            <a:pPr lvl="3"/>
            <a:r>
              <a:rPr lang="nl-BE" dirty="0"/>
              <a:t>voor een zorginstelling gaat het om de erkende activiteiten van deze instelling (algemeen ziekenhuis, intensive care, MUG/SMUR, ...)</a:t>
            </a:r>
          </a:p>
          <a:p>
            <a:pPr lvl="3"/>
            <a:r>
              <a:rPr lang="nl-BE" dirty="0"/>
              <a:t>voor een zorgverstrekker gaat het om de beroepserkenningen en erkende specialisaties van deze persoon (diploma, RIZIV-nr., ...)</a:t>
            </a:r>
          </a:p>
          <a:p>
            <a:pPr lvl="2"/>
            <a:r>
              <a:rPr lang="nl-BE" dirty="0"/>
              <a:t>wat zijn </a:t>
            </a:r>
            <a:r>
              <a:rPr lang="nl-BE" dirty="0" err="1"/>
              <a:t>zijn</a:t>
            </a:r>
            <a:r>
              <a:rPr lang="nl-BE" dirty="0"/>
              <a:t> verantwoordelijkheden? </a:t>
            </a:r>
          </a:p>
          <a:p>
            <a:pPr lvl="3"/>
            <a:r>
              <a:rPr lang="nl-BE" dirty="0"/>
              <a:t>dit komt overeen met de rollen van de actoren in de gezondheidszorg, eventueel ten aanzien van een andere actor in de gezondheidszorg</a:t>
            </a:r>
            <a:r>
              <a:rPr lang="en-BE" dirty="0"/>
              <a:t> </a:t>
            </a:r>
            <a:r>
              <a:rPr lang="nl-BE" dirty="0"/>
              <a:t>(hoofdarts in een ziekenhuis, ...)</a:t>
            </a:r>
            <a:endParaRPr lang="en-BE" dirty="0"/>
          </a:p>
          <a:p>
            <a:pPr lvl="1"/>
            <a:r>
              <a:rPr lang="en-BE" dirty="0" err="1"/>
              <a:t>zeer</a:t>
            </a:r>
            <a:r>
              <a:rPr lang="en-BE" dirty="0"/>
              <a:t> </a:t>
            </a:r>
            <a:r>
              <a:rPr lang="en-BE" dirty="0" err="1"/>
              <a:t>ruim</a:t>
            </a:r>
            <a:r>
              <a:rPr lang="en-BE" dirty="0"/>
              <a:t> </a:t>
            </a:r>
            <a:r>
              <a:rPr lang="en-BE" dirty="0" err="1"/>
              <a:t>toepassingsgebied</a:t>
            </a:r>
            <a:endParaRPr lang="en-BE" dirty="0"/>
          </a:p>
          <a:p>
            <a:pPr lvl="2"/>
            <a:r>
              <a:rPr lang="en-BE" dirty="0" err="1"/>
              <a:t>individuele</a:t>
            </a:r>
            <a:r>
              <a:rPr lang="en-BE" dirty="0"/>
              <a:t> </a:t>
            </a:r>
            <a:r>
              <a:rPr lang="en-BE" dirty="0" err="1"/>
              <a:t>zorgververstrekkers</a:t>
            </a:r>
            <a:r>
              <a:rPr lang="en-BE" dirty="0"/>
              <a:t>: </a:t>
            </a:r>
            <a:r>
              <a:rPr lang="nl-BE" dirty="0"/>
              <a:t>artsen (huisartsen en specialisten)</a:t>
            </a:r>
            <a:r>
              <a:rPr lang="en-BE" dirty="0"/>
              <a:t>, </a:t>
            </a:r>
            <a:r>
              <a:rPr lang="nl-BE" dirty="0"/>
              <a:t>tandartsen</a:t>
            </a:r>
            <a:r>
              <a:rPr lang="en-BE" dirty="0"/>
              <a:t>, </a:t>
            </a:r>
            <a:r>
              <a:rPr lang="nl-BE" dirty="0"/>
              <a:t>apothekers</a:t>
            </a:r>
            <a:r>
              <a:rPr lang="en-BE" dirty="0"/>
              <a:t>, </a:t>
            </a:r>
            <a:r>
              <a:rPr lang="nl-BE" dirty="0"/>
              <a:t>kinesisten</a:t>
            </a:r>
            <a:r>
              <a:rPr lang="en-BE" dirty="0"/>
              <a:t>, </a:t>
            </a:r>
            <a:r>
              <a:rPr lang="nl-BE" dirty="0"/>
              <a:t>(thuis)verpleegkundigen</a:t>
            </a:r>
            <a:r>
              <a:rPr lang="en-BE" dirty="0"/>
              <a:t>, </a:t>
            </a:r>
            <a:r>
              <a:rPr lang="nl-BE" dirty="0"/>
              <a:t>vroedvrouwen</a:t>
            </a:r>
            <a:r>
              <a:rPr lang="en-BE" dirty="0"/>
              <a:t>, </a:t>
            </a:r>
            <a:r>
              <a:rPr lang="nl-BE" dirty="0"/>
              <a:t>logopedisten</a:t>
            </a:r>
            <a:r>
              <a:rPr lang="en-BE" dirty="0"/>
              <a:t>, </a:t>
            </a:r>
            <a:r>
              <a:rPr lang="nl-BE" dirty="0" err="1"/>
              <a:t>podologen</a:t>
            </a:r>
            <a:r>
              <a:rPr lang="en-BE" dirty="0"/>
              <a:t>, </a:t>
            </a:r>
            <a:r>
              <a:rPr lang="nl-BE" dirty="0"/>
              <a:t>diëtisten</a:t>
            </a:r>
            <a:r>
              <a:rPr lang="en-BE" dirty="0"/>
              <a:t>, ...</a:t>
            </a:r>
            <a:endParaRPr lang="nl-BE" dirty="0"/>
          </a:p>
          <a:p>
            <a:pPr lvl="2"/>
            <a:r>
              <a:rPr lang="en-BE" dirty="0"/>
              <a:t>(</a:t>
            </a:r>
            <a:r>
              <a:rPr lang="en-BE" dirty="0" err="1"/>
              <a:t>onderdelen</a:t>
            </a:r>
            <a:r>
              <a:rPr lang="en-BE" dirty="0"/>
              <a:t> van) </a:t>
            </a:r>
            <a:r>
              <a:rPr lang="en-BE" dirty="0" err="1"/>
              <a:t>zorginstellingen</a:t>
            </a:r>
            <a:r>
              <a:rPr lang="en-BE" dirty="0"/>
              <a:t>: </a:t>
            </a:r>
            <a:r>
              <a:rPr lang="nl-BE" dirty="0"/>
              <a:t>ziekenhuizen</a:t>
            </a:r>
            <a:r>
              <a:rPr lang="en-BE" dirty="0"/>
              <a:t>, </a:t>
            </a:r>
            <a:r>
              <a:rPr lang="nl-BE" dirty="0"/>
              <a:t>ziekenhuisapotheken</a:t>
            </a:r>
            <a:r>
              <a:rPr lang="en-BE" dirty="0"/>
              <a:t>, </a:t>
            </a:r>
            <a:r>
              <a:rPr lang="nl-BE" dirty="0"/>
              <a:t>woonzorgcentra (ROB/RVT)</a:t>
            </a:r>
            <a:r>
              <a:rPr lang="en-BE" dirty="0"/>
              <a:t>, ...</a:t>
            </a:r>
            <a:endParaRPr lang="nl-BE" dirty="0"/>
          </a:p>
          <a:p>
            <a:pPr lvl="2"/>
            <a:r>
              <a:rPr lang="en-BE" dirty="0" err="1"/>
              <a:t>andere</a:t>
            </a:r>
            <a:r>
              <a:rPr lang="en-BE" dirty="0"/>
              <a:t> </a:t>
            </a:r>
            <a:r>
              <a:rPr lang="en-BE" dirty="0" err="1"/>
              <a:t>diensten</a:t>
            </a:r>
            <a:r>
              <a:rPr lang="en-BE" dirty="0"/>
              <a:t>: </a:t>
            </a:r>
            <a:r>
              <a:rPr lang="nl-BE" dirty="0"/>
              <a:t>thuiszorgdiensten</a:t>
            </a:r>
            <a:r>
              <a:rPr lang="en-BE" dirty="0"/>
              <a:t>, </a:t>
            </a:r>
            <a:r>
              <a:rPr lang="nl-BE" dirty="0"/>
              <a:t>...</a:t>
            </a:r>
          </a:p>
          <a:p>
            <a:endParaRPr lang="nl-BE" dirty="0"/>
          </a:p>
        </p:txBody>
      </p:sp>
    </p:spTree>
    <p:extLst>
      <p:ext uri="{BB962C8B-B14F-4D97-AF65-F5344CB8AC3E}">
        <p14:creationId xmlns:p14="http://schemas.microsoft.com/office/powerpoint/2010/main" val="719577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A3E7AB-03A9-7847-AC31-456FD0A61391}"/>
              </a:ext>
            </a:extLst>
          </p:cNvPr>
          <p:cNvSpPr>
            <a:spLocks noGrp="1"/>
          </p:cNvSpPr>
          <p:nvPr>
            <p:ph type="body" sz="quarter" idx="11"/>
          </p:nvPr>
        </p:nvSpPr>
        <p:spPr/>
        <p:txBody>
          <a:bodyPr/>
          <a:lstStyle/>
          <a:p>
            <a:r>
              <a:rPr lang="en-BE" dirty="0"/>
              <a:t>(</a:t>
            </a:r>
            <a:r>
              <a:rPr lang="en-BE" dirty="0" err="1"/>
              <a:t>Gezondheids</a:t>
            </a:r>
            <a:r>
              <a:rPr lang="en-BE" dirty="0"/>
              <a:t>)</a:t>
            </a:r>
            <a:r>
              <a:rPr lang="en-BE" dirty="0" err="1"/>
              <a:t>zorgrelaties</a:t>
            </a:r>
            <a:endParaRPr lang="nl-BE" dirty="0"/>
          </a:p>
        </p:txBody>
      </p:sp>
      <p:pic>
        <p:nvPicPr>
          <p:cNvPr id="4" name="Picture 19">
            <a:extLst>
              <a:ext uri="{FF2B5EF4-FFF2-40B4-BE49-F238E27FC236}">
                <a16:creationId xmlns:a16="http://schemas.microsoft.com/office/drawing/2014/main" id="{757A9DCB-1969-EC13-86BD-D8477C4302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274" y="1396955"/>
            <a:ext cx="1240334" cy="1240334"/>
          </a:xfrm>
          <a:prstGeom prst="rect">
            <a:avLst/>
          </a:prstGeom>
        </p:spPr>
      </p:pic>
      <p:pic>
        <p:nvPicPr>
          <p:cNvPr id="5" name="Picture 68">
            <a:extLst>
              <a:ext uri="{FF2B5EF4-FFF2-40B4-BE49-F238E27FC236}">
                <a16:creationId xmlns:a16="http://schemas.microsoft.com/office/drawing/2014/main" id="{21AC269B-DEC2-A64E-F784-14C7158F5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624" y="1778521"/>
            <a:ext cx="708670" cy="708670"/>
          </a:xfrm>
          <a:prstGeom prst="rect">
            <a:avLst/>
          </a:prstGeom>
        </p:spPr>
      </p:pic>
      <p:pic>
        <p:nvPicPr>
          <p:cNvPr id="6" name="Picture 3" descr="H:\Communication\Shared\Images Library\eHealth People Icons\mutuelle.png">
            <a:extLst>
              <a:ext uri="{FF2B5EF4-FFF2-40B4-BE49-F238E27FC236}">
                <a16:creationId xmlns:a16="http://schemas.microsoft.com/office/drawing/2014/main" id="{8479D1DD-FFC0-ED10-2C56-06F23E9EE7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6218" y="1011093"/>
            <a:ext cx="936955" cy="93695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83">
            <a:extLst>
              <a:ext uri="{FF2B5EF4-FFF2-40B4-BE49-F238E27FC236}">
                <a16:creationId xmlns:a16="http://schemas.microsoft.com/office/drawing/2014/main" id="{82D6F511-4EE4-61D5-78F5-8D159A9F499B}"/>
              </a:ext>
            </a:extLst>
          </p:cNvPr>
          <p:cNvCxnSpPr/>
          <p:nvPr/>
        </p:nvCxnSpPr>
        <p:spPr>
          <a:xfrm flipH="1">
            <a:off x="6023992" y="3068960"/>
            <a:ext cx="288032" cy="108012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87">
            <a:extLst>
              <a:ext uri="{FF2B5EF4-FFF2-40B4-BE49-F238E27FC236}">
                <a16:creationId xmlns:a16="http://schemas.microsoft.com/office/drawing/2014/main" id="{3A624DDA-D952-F352-FCAE-D226F5318AB0}"/>
              </a:ext>
            </a:extLst>
          </p:cNvPr>
          <p:cNvCxnSpPr/>
          <p:nvPr/>
        </p:nvCxnSpPr>
        <p:spPr>
          <a:xfrm flipV="1">
            <a:off x="7608168" y="1484784"/>
            <a:ext cx="720080" cy="36004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91">
            <a:extLst>
              <a:ext uri="{FF2B5EF4-FFF2-40B4-BE49-F238E27FC236}">
                <a16:creationId xmlns:a16="http://schemas.microsoft.com/office/drawing/2014/main" id="{4A4948C3-EE09-BC52-6CCA-D4B9C2C7763C}"/>
              </a:ext>
            </a:extLst>
          </p:cNvPr>
          <p:cNvCxnSpPr/>
          <p:nvPr/>
        </p:nvCxnSpPr>
        <p:spPr>
          <a:xfrm>
            <a:off x="7824192" y="3029909"/>
            <a:ext cx="1008112" cy="183067"/>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7">
            <a:extLst>
              <a:ext uri="{FF2B5EF4-FFF2-40B4-BE49-F238E27FC236}">
                <a16:creationId xmlns:a16="http://schemas.microsoft.com/office/drawing/2014/main" id="{AEF7C347-765F-B91F-EC33-BA68750A1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7848" y="4221089"/>
            <a:ext cx="1733178" cy="513021"/>
          </a:xfrm>
          <a:prstGeom prst="rect">
            <a:avLst/>
          </a:prstGeom>
        </p:spPr>
      </p:pic>
      <p:pic>
        <p:nvPicPr>
          <p:cNvPr id="11" name="Picture 15">
            <a:extLst>
              <a:ext uri="{FF2B5EF4-FFF2-40B4-BE49-F238E27FC236}">
                <a16:creationId xmlns:a16="http://schemas.microsoft.com/office/drawing/2014/main" id="{D5A68E29-2D6B-4DF6-531B-61B324122C2A}"/>
              </a:ext>
            </a:extLst>
          </p:cNvPr>
          <p:cNvPicPr>
            <a:picLocks noChangeAspect="1"/>
          </p:cNvPicPr>
          <p:nvPr/>
        </p:nvPicPr>
        <p:blipFill>
          <a:blip r:embed="rId6"/>
          <a:stretch>
            <a:fillRect/>
          </a:stretch>
        </p:blipFill>
        <p:spPr>
          <a:xfrm>
            <a:off x="6428954" y="2741910"/>
            <a:ext cx="1107207" cy="471066"/>
          </a:xfrm>
          <a:prstGeom prst="rect">
            <a:avLst/>
          </a:prstGeom>
        </p:spPr>
      </p:pic>
      <p:sp>
        <p:nvSpPr>
          <p:cNvPr id="12" name="TextBox 12">
            <a:extLst>
              <a:ext uri="{FF2B5EF4-FFF2-40B4-BE49-F238E27FC236}">
                <a16:creationId xmlns:a16="http://schemas.microsoft.com/office/drawing/2014/main" id="{C3AB2F6E-43DE-B40A-C650-CBC0EBF8500B}"/>
              </a:ext>
            </a:extLst>
          </p:cNvPr>
          <p:cNvSpPr txBox="1"/>
          <p:nvPr/>
        </p:nvSpPr>
        <p:spPr>
          <a:xfrm>
            <a:off x="9120336" y="5230942"/>
            <a:ext cx="1368152" cy="584775"/>
          </a:xfrm>
          <a:prstGeom prst="rect">
            <a:avLst/>
          </a:prstGeom>
          <a:noFill/>
        </p:spPr>
        <p:txBody>
          <a:bodyPr wrap="square" rtlCol="0">
            <a:spAutoFit/>
          </a:bodyPr>
          <a:lstStyle/>
          <a:p>
            <a:r>
              <a:rPr lang="nl-BE" sz="1600" dirty="0">
                <a:latin typeface="Open Sans" panose="020B0606030504020204" pitchFamily="34" charset="0"/>
                <a:ea typeface="Open Sans" panose="020B0606030504020204" pitchFamily="34" charset="0"/>
                <a:cs typeface="Open Sans" panose="020B0606030504020204" pitchFamily="34" charset="0"/>
              </a:rPr>
              <a:t>Authentieke bronnen</a:t>
            </a:r>
            <a:endParaRPr lang="fr-BE" sz="16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Connector 26">
            <a:extLst>
              <a:ext uri="{FF2B5EF4-FFF2-40B4-BE49-F238E27FC236}">
                <a16:creationId xmlns:a16="http://schemas.microsoft.com/office/drawing/2014/main" id="{9B8A7C4A-36C2-5040-E065-CA2B410E53ED}"/>
              </a:ext>
            </a:extLst>
          </p:cNvPr>
          <p:cNvCxnSpPr/>
          <p:nvPr/>
        </p:nvCxnSpPr>
        <p:spPr>
          <a:xfrm>
            <a:off x="2711624" y="2194592"/>
            <a:ext cx="720080" cy="1"/>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7DD95D10-BBF6-32EC-0B98-FCA3A168D7EA}"/>
              </a:ext>
            </a:extLst>
          </p:cNvPr>
          <p:cNvCxnSpPr/>
          <p:nvPr/>
        </p:nvCxnSpPr>
        <p:spPr>
          <a:xfrm>
            <a:off x="4223792" y="2420888"/>
            <a:ext cx="1512168" cy="180020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F50CD7DF-1CBE-12A4-4389-BC695912D6B2}"/>
              </a:ext>
            </a:extLst>
          </p:cNvPr>
          <p:cNvCxnSpPr/>
          <p:nvPr/>
        </p:nvCxnSpPr>
        <p:spPr>
          <a:xfrm>
            <a:off x="6456040" y="4581128"/>
            <a:ext cx="2592288" cy="64807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40">
            <a:extLst>
              <a:ext uri="{FF2B5EF4-FFF2-40B4-BE49-F238E27FC236}">
                <a16:creationId xmlns:a16="http://schemas.microsoft.com/office/drawing/2014/main" id="{B1AF3922-6C16-B5E2-B2A8-7B2176327A95}"/>
              </a:ext>
            </a:extLst>
          </p:cNvPr>
          <p:cNvCxnSpPr/>
          <p:nvPr/>
        </p:nvCxnSpPr>
        <p:spPr>
          <a:xfrm flipV="1">
            <a:off x="7968208" y="2348880"/>
            <a:ext cx="792088" cy="6797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Picture 24">
            <a:extLst>
              <a:ext uri="{FF2B5EF4-FFF2-40B4-BE49-F238E27FC236}">
                <a16:creationId xmlns:a16="http://schemas.microsoft.com/office/drawing/2014/main" id="{F1DE2BDE-3587-8D6E-DAB7-CEA2A466BB14}"/>
              </a:ext>
            </a:extLst>
          </p:cNvPr>
          <p:cNvPicPr>
            <a:picLocks noChangeAspect="1"/>
          </p:cNvPicPr>
          <p:nvPr/>
        </p:nvPicPr>
        <p:blipFill>
          <a:blip r:embed="rId7"/>
          <a:stretch>
            <a:fillRect/>
          </a:stretch>
        </p:blipFill>
        <p:spPr>
          <a:xfrm>
            <a:off x="9408368" y="4725145"/>
            <a:ext cx="621846" cy="542591"/>
          </a:xfrm>
          <a:prstGeom prst="rect">
            <a:avLst/>
          </a:prstGeom>
        </p:spPr>
      </p:pic>
      <p:sp>
        <p:nvSpPr>
          <p:cNvPr id="18" name="TextBox 32">
            <a:extLst>
              <a:ext uri="{FF2B5EF4-FFF2-40B4-BE49-F238E27FC236}">
                <a16:creationId xmlns:a16="http://schemas.microsoft.com/office/drawing/2014/main" id="{A71EBF29-DB55-D98F-E704-E849E2A58E00}"/>
              </a:ext>
            </a:extLst>
          </p:cNvPr>
          <p:cNvSpPr txBox="1"/>
          <p:nvPr/>
        </p:nvSpPr>
        <p:spPr>
          <a:xfrm>
            <a:off x="5375920" y="1990582"/>
            <a:ext cx="2448272" cy="830997"/>
          </a:xfrm>
          <a:prstGeom prst="rect">
            <a:avLst/>
          </a:prstGeom>
          <a:noFill/>
          <a:ln>
            <a:solidFill>
              <a:srgbClr val="000000"/>
            </a:solidFill>
          </a:ln>
        </p:spPr>
        <p:txBody>
          <a:bodyPr wrap="square" rtlCol="0">
            <a:spAutoFit/>
          </a:bodyPr>
          <a:lstStyle/>
          <a:p>
            <a:r>
              <a:rPr lang="fr-BE" sz="1600" b="1" dirty="0">
                <a:latin typeface="Open Sans" panose="020B0606030504020204" pitchFamily="34" charset="0"/>
                <a:ea typeface="Open Sans" panose="020B0606030504020204" pitchFamily="34" charset="0"/>
                <a:cs typeface="Open Sans" panose="020B0606030504020204" pitchFamily="34" charset="0"/>
              </a:rPr>
              <a:t>Nationale </a:t>
            </a:r>
            <a:r>
              <a:rPr lang="fr-BE" sz="1600" b="1" dirty="0" err="1">
                <a:latin typeface="Open Sans" panose="020B0606030504020204" pitchFamily="34" charset="0"/>
                <a:ea typeface="Open Sans" panose="020B0606030504020204" pitchFamily="34" charset="0"/>
                <a:cs typeface="Open Sans" panose="020B0606030504020204" pitchFamily="34" charset="0"/>
              </a:rPr>
              <a:t>databank</a:t>
            </a:r>
            <a:r>
              <a:rPr lang="fr-BE" sz="1600" b="1" dirty="0">
                <a:latin typeface="Open Sans" panose="020B0606030504020204" pitchFamily="34" charset="0"/>
                <a:ea typeface="Open Sans" panose="020B0606030504020204" pitchFamily="34" charset="0"/>
                <a:cs typeface="Open Sans" panose="020B0606030504020204" pitchFamily="34" charset="0"/>
              </a:rPr>
              <a:t> van de (</a:t>
            </a:r>
            <a:r>
              <a:rPr lang="fr-BE" sz="1600" b="1" dirty="0" err="1">
                <a:latin typeface="Open Sans" panose="020B0606030504020204" pitchFamily="34" charset="0"/>
                <a:ea typeface="Open Sans" panose="020B0606030504020204" pitchFamily="34" charset="0"/>
                <a:cs typeface="Open Sans" panose="020B0606030504020204" pitchFamily="34" charset="0"/>
              </a:rPr>
              <a:t>gezondheids</a:t>
            </a:r>
            <a:r>
              <a:rPr lang="fr-BE" sz="1600" b="1" dirty="0">
                <a:latin typeface="Open Sans" panose="020B0606030504020204" pitchFamily="34" charset="0"/>
                <a:ea typeface="Open Sans" panose="020B0606030504020204" pitchFamily="34" charset="0"/>
                <a:cs typeface="Open Sans" panose="020B0606030504020204" pitchFamily="34" charset="0"/>
              </a:rPr>
              <a:t>) </a:t>
            </a:r>
            <a:r>
              <a:rPr lang="fr-BE" sz="1600" b="1" dirty="0" err="1">
                <a:latin typeface="Open Sans" panose="020B0606030504020204" pitchFamily="34" charset="0"/>
                <a:ea typeface="Open Sans" panose="020B0606030504020204" pitchFamily="34" charset="0"/>
                <a:cs typeface="Open Sans" panose="020B0606030504020204" pitchFamily="34" charset="0"/>
              </a:rPr>
              <a:t>zorgrelaties</a:t>
            </a:r>
            <a:endParaRPr lang="fr-BE" sz="16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3">
            <a:extLst>
              <a:ext uri="{FF2B5EF4-FFF2-40B4-BE49-F238E27FC236}">
                <a16:creationId xmlns:a16="http://schemas.microsoft.com/office/drawing/2014/main" id="{C3408457-6415-D7CF-C53C-193B896449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4312" y="1916832"/>
            <a:ext cx="697260" cy="697260"/>
          </a:xfrm>
          <a:prstGeom prst="rect">
            <a:avLst/>
          </a:prstGeom>
        </p:spPr>
      </p:pic>
      <p:sp>
        <p:nvSpPr>
          <p:cNvPr id="20" name="TextBox 16">
            <a:extLst>
              <a:ext uri="{FF2B5EF4-FFF2-40B4-BE49-F238E27FC236}">
                <a16:creationId xmlns:a16="http://schemas.microsoft.com/office/drawing/2014/main" id="{EA108F22-09C1-1D3E-7EB0-99462590EC64}"/>
              </a:ext>
            </a:extLst>
          </p:cNvPr>
          <p:cNvSpPr txBox="1"/>
          <p:nvPr/>
        </p:nvSpPr>
        <p:spPr>
          <a:xfrm>
            <a:off x="9615626" y="2254483"/>
            <a:ext cx="1430704" cy="584775"/>
          </a:xfrm>
          <a:prstGeom prst="rect">
            <a:avLst/>
          </a:prstGeom>
          <a:noFill/>
        </p:spPr>
        <p:txBody>
          <a:bodyPr wrap="square" rtlCol="0">
            <a:spAutoFit/>
          </a:bodyPr>
          <a:lstStyle/>
          <a:p>
            <a:r>
              <a:rPr lang="fr-BE" sz="1600" dirty="0">
                <a:latin typeface="Open Sans" panose="020B0606030504020204" pitchFamily="34" charset="0"/>
                <a:ea typeface="Open Sans" panose="020B0606030504020204" pitchFamily="34" charset="0"/>
                <a:cs typeface="Open Sans" panose="020B0606030504020204" pitchFamily="34" charset="0"/>
              </a:rPr>
              <a:t>GMD-</a:t>
            </a:r>
            <a:r>
              <a:rPr lang="fr-BE" sz="1600" dirty="0" err="1">
                <a:latin typeface="Open Sans" panose="020B0606030504020204" pitchFamily="34" charset="0"/>
                <a:ea typeface="Open Sans" panose="020B0606030504020204" pitchFamily="34" charset="0"/>
                <a:cs typeface="Open Sans" panose="020B0606030504020204" pitchFamily="34" charset="0"/>
              </a:rPr>
              <a:t>houders</a:t>
            </a:r>
            <a:endParaRPr lang="fr-BE"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42">
            <a:extLst>
              <a:ext uri="{FF2B5EF4-FFF2-40B4-BE49-F238E27FC236}">
                <a16:creationId xmlns:a16="http://schemas.microsoft.com/office/drawing/2014/main" id="{464D7288-A20C-C063-E004-E6B9C8F85C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76320" y="2852936"/>
            <a:ext cx="664270" cy="664270"/>
          </a:xfrm>
          <a:prstGeom prst="rect">
            <a:avLst/>
          </a:prstGeom>
        </p:spPr>
      </p:pic>
      <p:pic>
        <p:nvPicPr>
          <p:cNvPr id="22" name="Picture 17">
            <a:extLst>
              <a:ext uri="{FF2B5EF4-FFF2-40B4-BE49-F238E27FC236}">
                <a16:creationId xmlns:a16="http://schemas.microsoft.com/office/drawing/2014/main" id="{63B39834-0369-37E6-E384-2E7B4F5771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42748" y="3645024"/>
            <a:ext cx="625252" cy="625252"/>
          </a:xfrm>
          <a:prstGeom prst="rect">
            <a:avLst/>
          </a:prstGeom>
        </p:spPr>
      </p:pic>
      <p:cxnSp>
        <p:nvCxnSpPr>
          <p:cNvPr id="23" name="Straight Connector 43">
            <a:extLst>
              <a:ext uri="{FF2B5EF4-FFF2-40B4-BE49-F238E27FC236}">
                <a16:creationId xmlns:a16="http://schemas.microsoft.com/office/drawing/2014/main" id="{9B0E38BB-1374-5FBD-F058-60FA21E1D1FD}"/>
              </a:ext>
            </a:extLst>
          </p:cNvPr>
          <p:cNvCxnSpPr>
            <a:endCxn id="22" idx="1"/>
          </p:cNvCxnSpPr>
          <p:nvPr/>
        </p:nvCxnSpPr>
        <p:spPr>
          <a:xfrm>
            <a:off x="9552384" y="3573016"/>
            <a:ext cx="490364" cy="384634"/>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34">
            <a:extLst>
              <a:ext uri="{FF2B5EF4-FFF2-40B4-BE49-F238E27FC236}">
                <a16:creationId xmlns:a16="http://schemas.microsoft.com/office/drawing/2014/main" id="{1D76562E-7B15-0446-43B0-B9A0F2668E85}"/>
              </a:ext>
            </a:extLst>
          </p:cNvPr>
          <p:cNvSpPr/>
          <p:nvPr/>
        </p:nvSpPr>
        <p:spPr>
          <a:xfrm>
            <a:off x="3495215" y="5241973"/>
            <a:ext cx="4572000" cy="584775"/>
          </a:xfrm>
          <a:prstGeom prst="rect">
            <a:avLst/>
          </a:prstGeom>
        </p:spPr>
        <p:txBody>
          <a:bodyPr>
            <a:spAutoFit/>
          </a:bodyPr>
          <a:lstStyle/>
          <a:p>
            <a:r>
              <a:rPr lang="nl-NL" sz="1600" dirty="0">
                <a:latin typeface="Open Sans" panose="020B0606030504020204" pitchFamily="34" charset="0"/>
                <a:ea typeface="Open Sans" panose="020B0606030504020204" pitchFamily="34" charset="0"/>
                <a:cs typeface="Open Sans" panose="020B0606030504020204" pitchFamily="34" charset="0"/>
              </a:rPr>
              <a:t>eHealth-certificaten</a:t>
            </a:r>
          </a:p>
          <a:p>
            <a:r>
              <a:rPr lang="nl-NL" sz="1600" dirty="0">
                <a:latin typeface="Open Sans" panose="020B0606030504020204" pitchFamily="34" charset="0"/>
                <a:ea typeface="Open Sans" panose="020B0606030504020204" pitchFamily="34" charset="0"/>
                <a:cs typeface="Open Sans" panose="020B0606030504020204" pitchFamily="34" charset="0"/>
              </a:rPr>
              <a:t>Geïntegreerd toegangs- en gebruikersbeheer</a:t>
            </a:r>
          </a:p>
        </p:txBody>
      </p:sp>
    </p:spTree>
    <p:extLst>
      <p:ext uri="{BB962C8B-B14F-4D97-AF65-F5344CB8AC3E}">
        <p14:creationId xmlns:p14="http://schemas.microsoft.com/office/powerpoint/2010/main" val="1585020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B744635-19F2-3D50-8145-B9CD33884BF6}"/>
              </a:ext>
            </a:extLst>
          </p:cNvPr>
          <p:cNvSpPr>
            <a:spLocks noGrp="1"/>
          </p:cNvSpPr>
          <p:nvPr>
            <p:ph type="body" sz="quarter" idx="11"/>
          </p:nvPr>
        </p:nvSpPr>
        <p:spPr/>
        <p:txBody>
          <a:bodyPr>
            <a:normAutofit/>
          </a:bodyPr>
          <a:lstStyle/>
          <a:p>
            <a:r>
              <a:rPr lang="en-BE" dirty="0" err="1"/>
              <a:t>Elektronische</a:t>
            </a:r>
            <a:r>
              <a:rPr lang="en-BE" dirty="0"/>
              <a:t> </a:t>
            </a:r>
            <a:r>
              <a:rPr lang="en-BE" dirty="0" err="1"/>
              <a:t>patiëntendossiers</a:t>
            </a:r>
            <a:endParaRPr lang="nl-BE" dirty="0"/>
          </a:p>
        </p:txBody>
      </p:sp>
      <p:cxnSp>
        <p:nvCxnSpPr>
          <p:cNvPr id="4" name="Straight Connector 83">
            <a:extLst>
              <a:ext uri="{FF2B5EF4-FFF2-40B4-BE49-F238E27FC236}">
                <a16:creationId xmlns:a16="http://schemas.microsoft.com/office/drawing/2014/main" id="{949BEB16-476F-A9CB-1B55-852AA63F73CD}"/>
              </a:ext>
            </a:extLst>
          </p:cNvPr>
          <p:cNvCxnSpPr/>
          <p:nvPr/>
        </p:nvCxnSpPr>
        <p:spPr>
          <a:xfrm flipH="1">
            <a:off x="6023992" y="3068960"/>
            <a:ext cx="288032" cy="108012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87">
            <a:extLst>
              <a:ext uri="{FF2B5EF4-FFF2-40B4-BE49-F238E27FC236}">
                <a16:creationId xmlns:a16="http://schemas.microsoft.com/office/drawing/2014/main" id="{0A62F527-2123-3D51-DFCA-91100B6F633E}"/>
              </a:ext>
            </a:extLst>
          </p:cNvPr>
          <p:cNvCxnSpPr/>
          <p:nvPr/>
        </p:nvCxnSpPr>
        <p:spPr>
          <a:xfrm flipV="1">
            <a:off x="7464152" y="1772816"/>
            <a:ext cx="478996" cy="50429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91">
            <a:extLst>
              <a:ext uri="{FF2B5EF4-FFF2-40B4-BE49-F238E27FC236}">
                <a16:creationId xmlns:a16="http://schemas.microsoft.com/office/drawing/2014/main" id="{2BA18E43-CF63-A4EB-75C0-70D862796AD8}"/>
              </a:ext>
            </a:extLst>
          </p:cNvPr>
          <p:cNvCxnSpPr/>
          <p:nvPr/>
        </p:nvCxnSpPr>
        <p:spPr>
          <a:xfrm>
            <a:off x="7752184" y="3429000"/>
            <a:ext cx="900526" cy="24681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2FBD991C-927D-AC86-30E0-21830D26B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7848" y="4221089"/>
            <a:ext cx="1733178" cy="513021"/>
          </a:xfrm>
          <a:prstGeom prst="rect">
            <a:avLst/>
          </a:prstGeom>
        </p:spPr>
      </p:pic>
      <p:sp>
        <p:nvSpPr>
          <p:cNvPr id="8" name="Rectangle 14">
            <a:extLst>
              <a:ext uri="{FF2B5EF4-FFF2-40B4-BE49-F238E27FC236}">
                <a16:creationId xmlns:a16="http://schemas.microsoft.com/office/drawing/2014/main" id="{3934BCD1-DDE8-D366-ECA5-8F7FC4A830DE}"/>
              </a:ext>
            </a:extLst>
          </p:cNvPr>
          <p:cNvSpPr/>
          <p:nvPr/>
        </p:nvSpPr>
        <p:spPr>
          <a:xfrm>
            <a:off x="3359696" y="4869160"/>
            <a:ext cx="4572000" cy="369332"/>
          </a:xfrm>
          <a:prstGeom prst="rect">
            <a:avLst/>
          </a:prstGeom>
        </p:spPr>
        <p:txBody>
          <a:bodyPr>
            <a:spAutoFit/>
          </a:bodyPr>
          <a:lstStyle/>
          <a:p>
            <a:endParaRPr lang="nl-NL" dirty="0">
              <a:solidFill>
                <a:schemeClr val="tx2"/>
              </a:solidFill>
            </a:endParaRPr>
          </a:p>
        </p:txBody>
      </p:sp>
      <p:cxnSp>
        <p:nvCxnSpPr>
          <p:cNvPr id="9" name="Straight Connector 29">
            <a:extLst>
              <a:ext uri="{FF2B5EF4-FFF2-40B4-BE49-F238E27FC236}">
                <a16:creationId xmlns:a16="http://schemas.microsoft.com/office/drawing/2014/main" id="{279DCBBE-6D87-1C54-4BDF-4454AEDC019E}"/>
              </a:ext>
            </a:extLst>
          </p:cNvPr>
          <p:cNvCxnSpPr/>
          <p:nvPr/>
        </p:nvCxnSpPr>
        <p:spPr>
          <a:xfrm>
            <a:off x="6456040" y="4651022"/>
            <a:ext cx="2592288" cy="616714"/>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9137A09E-2384-990B-00C4-0F1EB83FD718}"/>
              </a:ext>
            </a:extLst>
          </p:cNvPr>
          <p:cNvCxnSpPr/>
          <p:nvPr/>
        </p:nvCxnSpPr>
        <p:spPr>
          <a:xfrm flipV="1">
            <a:off x="10056440" y="1484784"/>
            <a:ext cx="288032" cy="64807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23">
            <a:extLst>
              <a:ext uri="{FF2B5EF4-FFF2-40B4-BE49-F238E27FC236}">
                <a16:creationId xmlns:a16="http://schemas.microsoft.com/office/drawing/2014/main" id="{EB974E58-726D-011C-C4C4-84A3C4F6470D}"/>
              </a:ext>
            </a:extLst>
          </p:cNvPr>
          <p:cNvSpPr/>
          <p:nvPr/>
        </p:nvSpPr>
        <p:spPr>
          <a:xfrm>
            <a:off x="3431704" y="5111754"/>
            <a:ext cx="4572000" cy="1077218"/>
          </a:xfrm>
          <a:prstGeom prst="rect">
            <a:avLst/>
          </a:prstGeom>
        </p:spPr>
        <p:txBody>
          <a:bodyPr>
            <a:spAutoFit/>
          </a:bodyPr>
          <a:lstStyle/>
          <a:p>
            <a:r>
              <a:rPr lang="nl-NL" sz="1600" dirty="0">
                <a:latin typeface="Open Sans" panose="020B0606030504020204" pitchFamily="34" charset="0"/>
                <a:ea typeface="Open Sans" panose="020B0606030504020204" pitchFamily="34" charset="0"/>
                <a:cs typeface="Open Sans" panose="020B0606030504020204" pitchFamily="34" charset="0"/>
              </a:rPr>
              <a:t>eHealth-certificaten</a:t>
            </a:r>
          </a:p>
          <a:p>
            <a:r>
              <a:rPr lang="nl-NL" sz="1600" dirty="0">
                <a:latin typeface="Open Sans" panose="020B0606030504020204" pitchFamily="34" charset="0"/>
                <a:ea typeface="Open Sans" panose="020B0606030504020204" pitchFamily="34" charset="0"/>
                <a:cs typeface="Open Sans" panose="020B0606030504020204" pitchFamily="34" charset="0"/>
              </a:rPr>
              <a:t>Geïntegreerd toegangs- en gebruikersbeheer</a:t>
            </a:r>
          </a:p>
          <a:p>
            <a:r>
              <a:rPr lang="nl-NL" sz="1600" dirty="0">
                <a:latin typeface="Open Sans" panose="020B0606030504020204" pitchFamily="34" charset="0"/>
                <a:ea typeface="Open Sans" panose="020B0606030504020204" pitchFamily="34" charset="0"/>
                <a:cs typeface="Open Sans" panose="020B0606030504020204" pitchFamily="34" charset="0"/>
              </a:rPr>
              <a:t>End-</a:t>
            </a:r>
            <a:r>
              <a:rPr lang="nl-NL" sz="1600" dirty="0" err="1">
                <a:latin typeface="Open Sans" panose="020B0606030504020204" pitchFamily="34" charset="0"/>
                <a:ea typeface="Open Sans" panose="020B0606030504020204" pitchFamily="34" charset="0"/>
                <a:cs typeface="Open Sans" panose="020B0606030504020204" pitchFamily="34" charset="0"/>
              </a:rPr>
              <a:t>to</a:t>
            </a:r>
            <a:r>
              <a:rPr lang="nl-NL" sz="1600" dirty="0">
                <a:latin typeface="Open Sans" panose="020B0606030504020204" pitchFamily="34" charset="0"/>
                <a:ea typeface="Open Sans" panose="020B0606030504020204" pitchFamily="34" charset="0"/>
                <a:cs typeface="Open Sans" panose="020B0606030504020204" pitchFamily="34" charset="0"/>
              </a:rPr>
              <a:t>-end-</a:t>
            </a:r>
            <a:r>
              <a:rPr lang="nl-NL" sz="1600" dirty="0" err="1">
                <a:latin typeface="Open Sans" panose="020B0606030504020204" pitchFamily="34" charset="0"/>
                <a:ea typeface="Open Sans" panose="020B0606030504020204" pitchFamily="34" charset="0"/>
                <a:cs typeface="Open Sans" panose="020B0606030504020204" pitchFamily="34" charset="0"/>
              </a:rPr>
              <a:t>vercijfering</a:t>
            </a:r>
            <a:endParaRPr lang="nl-NL" sz="1600" dirty="0">
              <a:latin typeface="Open Sans" panose="020B0606030504020204" pitchFamily="34" charset="0"/>
              <a:ea typeface="Open Sans" panose="020B0606030504020204" pitchFamily="34" charset="0"/>
              <a:cs typeface="Open Sans" panose="020B0606030504020204" pitchFamily="34" charset="0"/>
            </a:endParaRPr>
          </a:p>
          <a:p>
            <a:r>
              <a:rPr lang="nl-NL" sz="1600" dirty="0">
                <a:latin typeface="Open Sans" panose="020B0606030504020204" pitchFamily="34" charset="0"/>
                <a:ea typeface="Open Sans" panose="020B0606030504020204" pitchFamily="34" charset="0"/>
                <a:cs typeface="Open Sans" panose="020B0606030504020204" pitchFamily="34" charset="0"/>
              </a:rPr>
              <a:t>Verwijzingsrepertorium</a:t>
            </a:r>
          </a:p>
        </p:txBody>
      </p:sp>
      <p:pic>
        <p:nvPicPr>
          <p:cNvPr id="12" name="Picture 10">
            <a:extLst>
              <a:ext uri="{FF2B5EF4-FFF2-40B4-BE49-F238E27FC236}">
                <a16:creationId xmlns:a16="http://schemas.microsoft.com/office/drawing/2014/main" id="{3A6C6E01-5137-7E89-033E-C5923DE29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224" y="1196752"/>
            <a:ext cx="769268" cy="769268"/>
          </a:xfrm>
          <a:prstGeom prst="rect">
            <a:avLst/>
          </a:prstGeom>
        </p:spPr>
      </p:pic>
      <p:pic>
        <p:nvPicPr>
          <p:cNvPr id="13" name="Picture 11">
            <a:extLst>
              <a:ext uri="{FF2B5EF4-FFF2-40B4-BE49-F238E27FC236}">
                <a16:creationId xmlns:a16="http://schemas.microsoft.com/office/drawing/2014/main" id="{948DEADB-F9FA-31D0-8B40-F87A1B7B3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272" y="3645024"/>
            <a:ext cx="764704" cy="764704"/>
          </a:xfrm>
          <a:prstGeom prst="rect">
            <a:avLst/>
          </a:prstGeom>
        </p:spPr>
      </p:pic>
      <p:pic>
        <p:nvPicPr>
          <p:cNvPr id="14" name="Picture 13">
            <a:extLst>
              <a:ext uri="{FF2B5EF4-FFF2-40B4-BE49-F238E27FC236}">
                <a16:creationId xmlns:a16="http://schemas.microsoft.com/office/drawing/2014/main" id="{12E63EE9-E223-EDED-EA61-1AE08016CF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4756" y="1052736"/>
            <a:ext cx="553244" cy="553244"/>
          </a:xfrm>
          <a:prstGeom prst="rect">
            <a:avLst/>
          </a:prstGeom>
        </p:spPr>
      </p:pic>
      <p:pic>
        <p:nvPicPr>
          <p:cNvPr id="15" name="Picture 15">
            <a:extLst>
              <a:ext uri="{FF2B5EF4-FFF2-40B4-BE49-F238E27FC236}">
                <a16:creationId xmlns:a16="http://schemas.microsoft.com/office/drawing/2014/main" id="{77DFEC0C-74C8-3D27-F8AC-97B74590B9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6280" y="2348880"/>
            <a:ext cx="548680" cy="548680"/>
          </a:xfrm>
          <a:prstGeom prst="rect">
            <a:avLst/>
          </a:prstGeom>
        </p:spPr>
      </p:pic>
      <p:cxnSp>
        <p:nvCxnSpPr>
          <p:cNvPr id="16" name="Straight Connector 37">
            <a:extLst>
              <a:ext uri="{FF2B5EF4-FFF2-40B4-BE49-F238E27FC236}">
                <a16:creationId xmlns:a16="http://schemas.microsoft.com/office/drawing/2014/main" id="{264EF22B-B5C9-FAB5-F524-D85CD64FD7E1}"/>
              </a:ext>
            </a:extLst>
          </p:cNvPr>
          <p:cNvCxnSpPr/>
          <p:nvPr/>
        </p:nvCxnSpPr>
        <p:spPr>
          <a:xfrm flipV="1">
            <a:off x="7752184" y="2780928"/>
            <a:ext cx="720080" cy="1369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8">
            <a:extLst>
              <a:ext uri="{FF2B5EF4-FFF2-40B4-BE49-F238E27FC236}">
                <a16:creationId xmlns:a16="http://schemas.microsoft.com/office/drawing/2014/main" id="{5E788B35-3954-F035-58C2-1173F3CB373F}"/>
              </a:ext>
            </a:extLst>
          </p:cNvPr>
          <p:cNvSpPr txBox="1"/>
          <p:nvPr/>
        </p:nvSpPr>
        <p:spPr>
          <a:xfrm>
            <a:off x="9120336" y="2780928"/>
            <a:ext cx="1080120" cy="830997"/>
          </a:xfrm>
          <a:prstGeom prst="rect">
            <a:avLst/>
          </a:prstGeom>
          <a:noFill/>
          <a:ln>
            <a:solidFill>
              <a:schemeClr val="tx1"/>
            </a:solidFill>
          </a:ln>
        </p:spPr>
        <p:txBody>
          <a:bodyPr wrap="square" rtlCol="0">
            <a:spAutoFit/>
          </a:bodyPr>
          <a:lstStyle/>
          <a:p>
            <a:r>
              <a:rPr lang="fr-BE" sz="1600" dirty="0" err="1">
                <a:latin typeface="Open Sans" panose="020B0606030504020204" pitchFamily="34" charset="0"/>
                <a:ea typeface="Open Sans" panose="020B0606030504020204" pitchFamily="34" charset="0"/>
                <a:cs typeface="Open Sans" panose="020B0606030504020204" pitchFamily="34" charset="0"/>
              </a:rPr>
              <a:t>BruSafe</a:t>
            </a:r>
            <a:endParaRPr lang="fr-BE" sz="1600" dirty="0">
              <a:latin typeface="Open Sans" panose="020B0606030504020204" pitchFamily="34" charset="0"/>
              <a:ea typeface="Open Sans" panose="020B0606030504020204" pitchFamily="34" charset="0"/>
              <a:cs typeface="Open Sans" panose="020B0606030504020204" pitchFamily="34" charset="0"/>
            </a:endParaRPr>
          </a:p>
          <a:p>
            <a:r>
              <a:rPr lang="fr-BE" sz="1600" dirty="0" err="1">
                <a:latin typeface="Open Sans" panose="020B0606030504020204" pitchFamily="34" charset="0"/>
                <a:ea typeface="Open Sans" panose="020B0606030504020204" pitchFamily="34" charset="0"/>
                <a:cs typeface="Open Sans" panose="020B0606030504020204" pitchFamily="34" charset="0"/>
              </a:rPr>
              <a:t>InterMed</a:t>
            </a:r>
            <a:endParaRPr lang="fr-BE" sz="1600" dirty="0">
              <a:latin typeface="Open Sans" panose="020B0606030504020204" pitchFamily="34" charset="0"/>
              <a:ea typeface="Open Sans" panose="020B0606030504020204" pitchFamily="34" charset="0"/>
              <a:cs typeface="Open Sans" panose="020B0606030504020204" pitchFamily="34" charset="0"/>
            </a:endParaRPr>
          </a:p>
          <a:p>
            <a:r>
              <a:rPr lang="fr-BE" sz="1600" dirty="0" err="1">
                <a:latin typeface="Open Sans" panose="020B0606030504020204" pitchFamily="34" charset="0"/>
                <a:ea typeface="Open Sans" panose="020B0606030504020204" pitchFamily="34" charset="0"/>
                <a:cs typeface="Open Sans" panose="020B0606030504020204" pitchFamily="34" charset="0"/>
              </a:rPr>
              <a:t>VitaLink</a:t>
            </a:r>
            <a:endParaRPr lang="fr-BE" sz="16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8" name="Group 16">
            <a:extLst>
              <a:ext uri="{FF2B5EF4-FFF2-40B4-BE49-F238E27FC236}">
                <a16:creationId xmlns:a16="http://schemas.microsoft.com/office/drawing/2014/main" id="{934138D6-35B3-B24A-8209-CFB37634D514}"/>
              </a:ext>
            </a:extLst>
          </p:cNvPr>
          <p:cNvGrpSpPr/>
          <p:nvPr/>
        </p:nvGrpSpPr>
        <p:grpSpPr>
          <a:xfrm>
            <a:off x="6168008" y="2060848"/>
            <a:ext cx="1438588" cy="1340228"/>
            <a:chOff x="4427984" y="1856178"/>
            <a:chExt cx="1438588" cy="1340228"/>
          </a:xfrm>
          <a:solidFill>
            <a:srgbClr val="B2B2B2"/>
          </a:solidFill>
        </p:grpSpPr>
        <p:pic>
          <p:nvPicPr>
            <p:cNvPr id="19" name="Picture 5">
              <a:extLst>
                <a:ext uri="{FF2B5EF4-FFF2-40B4-BE49-F238E27FC236}">
                  <a16:creationId xmlns:a16="http://schemas.microsoft.com/office/drawing/2014/main" id="{0F95C9AC-EFA6-7879-DA86-B3ECA17422E2}"/>
                </a:ext>
              </a:extLst>
            </p:cNvPr>
            <p:cNvPicPr>
              <a:picLocks noChangeAspect="1"/>
            </p:cNvPicPr>
            <p:nvPr/>
          </p:nvPicPr>
          <p:blipFill>
            <a:blip r:embed="rId7"/>
            <a:stretch>
              <a:fillRect/>
            </a:stretch>
          </p:blipFill>
          <p:spPr>
            <a:xfrm>
              <a:off x="4716016" y="1856178"/>
              <a:ext cx="955948" cy="348686"/>
            </a:xfrm>
            <a:prstGeom prst="rect">
              <a:avLst/>
            </a:prstGeom>
            <a:grpFill/>
            <a:ln>
              <a:solidFill>
                <a:srgbClr val="000000"/>
              </a:solidFill>
            </a:ln>
          </p:spPr>
        </p:pic>
        <p:pic>
          <p:nvPicPr>
            <p:cNvPr id="20" name="Picture 6">
              <a:extLst>
                <a:ext uri="{FF2B5EF4-FFF2-40B4-BE49-F238E27FC236}">
                  <a16:creationId xmlns:a16="http://schemas.microsoft.com/office/drawing/2014/main" id="{784B6430-A885-C539-C72C-3799D1C73967}"/>
                </a:ext>
              </a:extLst>
            </p:cNvPr>
            <p:cNvPicPr>
              <a:picLocks noChangeAspect="1"/>
            </p:cNvPicPr>
            <p:nvPr/>
          </p:nvPicPr>
          <p:blipFill>
            <a:blip r:embed="rId8"/>
            <a:stretch>
              <a:fillRect/>
            </a:stretch>
          </p:blipFill>
          <p:spPr>
            <a:xfrm>
              <a:off x="5076056" y="2348880"/>
              <a:ext cx="790516" cy="376436"/>
            </a:xfrm>
            <a:prstGeom prst="rect">
              <a:avLst/>
            </a:prstGeom>
            <a:grpFill/>
            <a:ln>
              <a:solidFill>
                <a:srgbClr val="000000"/>
              </a:solidFill>
            </a:ln>
          </p:spPr>
        </p:pic>
        <p:pic>
          <p:nvPicPr>
            <p:cNvPr id="21" name="Picture 9">
              <a:extLst>
                <a:ext uri="{FF2B5EF4-FFF2-40B4-BE49-F238E27FC236}">
                  <a16:creationId xmlns:a16="http://schemas.microsoft.com/office/drawing/2014/main" id="{FA301A71-82C1-5716-9C6B-3E3D388FD30F}"/>
                </a:ext>
              </a:extLst>
            </p:cNvPr>
            <p:cNvPicPr>
              <a:picLocks noChangeAspect="1"/>
            </p:cNvPicPr>
            <p:nvPr/>
          </p:nvPicPr>
          <p:blipFill>
            <a:blip r:embed="rId9"/>
            <a:stretch>
              <a:fillRect/>
            </a:stretch>
          </p:blipFill>
          <p:spPr>
            <a:xfrm>
              <a:off x="4427984" y="2276872"/>
              <a:ext cx="576064" cy="506539"/>
            </a:xfrm>
            <a:prstGeom prst="rect">
              <a:avLst/>
            </a:prstGeom>
            <a:grpFill/>
            <a:ln>
              <a:solidFill>
                <a:srgbClr val="000000"/>
              </a:solidFill>
            </a:ln>
          </p:spPr>
        </p:pic>
        <p:pic>
          <p:nvPicPr>
            <p:cNvPr id="22" name="Picture 3">
              <a:extLst>
                <a:ext uri="{FF2B5EF4-FFF2-40B4-BE49-F238E27FC236}">
                  <a16:creationId xmlns:a16="http://schemas.microsoft.com/office/drawing/2014/main" id="{D0D26384-9239-393E-691B-C2F8E323D6EC}"/>
                </a:ext>
              </a:extLst>
            </p:cNvPr>
            <p:cNvPicPr>
              <a:picLocks noChangeAspect="1"/>
            </p:cNvPicPr>
            <p:nvPr/>
          </p:nvPicPr>
          <p:blipFill>
            <a:blip r:embed="rId10"/>
            <a:stretch>
              <a:fillRect/>
            </a:stretch>
          </p:blipFill>
          <p:spPr>
            <a:xfrm>
              <a:off x="5220072" y="2924944"/>
              <a:ext cx="576262" cy="271462"/>
            </a:xfrm>
            <a:prstGeom prst="rect">
              <a:avLst/>
            </a:prstGeom>
            <a:grpFill/>
            <a:ln>
              <a:solidFill>
                <a:srgbClr val="000000"/>
              </a:solidFill>
            </a:ln>
          </p:spPr>
        </p:pic>
      </p:grpSp>
      <p:pic>
        <p:nvPicPr>
          <p:cNvPr id="23" name="Picture 32">
            <a:extLst>
              <a:ext uri="{FF2B5EF4-FFF2-40B4-BE49-F238E27FC236}">
                <a16:creationId xmlns:a16="http://schemas.microsoft.com/office/drawing/2014/main" id="{68419896-155A-E5C6-6DAA-01EAB11BC2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24392" y="2060848"/>
            <a:ext cx="492646" cy="492646"/>
          </a:xfrm>
          <a:prstGeom prst="rect">
            <a:avLst/>
          </a:prstGeom>
        </p:spPr>
      </p:pic>
      <p:cxnSp>
        <p:nvCxnSpPr>
          <p:cNvPr id="24" name="Straight Connector 34">
            <a:extLst>
              <a:ext uri="{FF2B5EF4-FFF2-40B4-BE49-F238E27FC236}">
                <a16:creationId xmlns:a16="http://schemas.microsoft.com/office/drawing/2014/main" id="{2C00522E-458B-1B77-FABD-B9466C86B06D}"/>
              </a:ext>
            </a:extLst>
          </p:cNvPr>
          <p:cNvCxnSpPr/>
          <p:nvPr/>
        </p:nvCxnSpPr>
        <p:spPr>
          <a:xfrm flipV="1">
            <a:off x="9264352" y="2492896"/>
            <a:ext cx="360040" cy="144016"/>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44">
            <a:extLst>
              <a:ext uri="{FF2B5EF4-FFF2-40B4-BE49-F238E27FC236}">
                <a16:creationId xmlns:a16="http://schemas.microsoft.com/office/drawing/2014/main" id="{51127EB5-0F70-83D6-1118-90A5DB0DBA6B}"/>
              </a:ext>
            </a:extLst>
          </p:cNvPr>
          <p:cNvSpPr txBox="1"/>
          <p:nvPr/>
        </p:nvSpPr>
        <p:spPr>
          <a:xfrm>
            <a:off x="9120336" y="5230942"/>
            <a:ext cx="1368152" cy="584775"/>
          </a:xfrm>
          <a:prstGeom prst="rect">
            <a:avLst/>
          </a:prstGeom>
          <a:noFill/>
        </p:spPr>
        <p:txBody>
          <a:bodyPr wrap="square" rtlCol="0">
            <a:spAutoFit/>
          </a:bodyPr>
          <a:lstStyle/>
          <a:p>
            <a:r>
              <a:rPr lang="nl-BE" sz="1600" dirty="0">
                <a:latin typeface="Open Sans" panose="020B0606030504020204" pitchFamily="34" charset="0"/>
                <a:ea typeface="Open Sans" panose="020B0606030504020204" pitchFamily="34" charset="0"/>
                <a:cs typeface="Open Sans" panose="020B0606030504020204" pitchFamily="34" charset="0"/>
              </a:rPr>
              <a:t>Authentieke bronnen</a:t>
            </a:r>
            <a:endParaRPr lang="fr-BE"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45">
            <a:extLst>
              <a:ext uri="{FF2B5EF4-FFF2-40B4-BE49-F238E27FC236}">
                <a16:creationId xmlns:a16="http://schemas.microsoft.com/office/drawing/2014/main" id="{7646C55E-977F-C803-C3EE-F75ADD974858}"/>
              </a:ext>
            </a:extLst>
          </p:cNvPr>
          <p:cNvPicPr>
            <a:picLocks noChangeAspect="1"/>
          </p:cNvPicPr>
          <p:nvPr/>
        </p:nvPicPr>
        <p:blipFill>
          <a:blip r:embed="rId12"/>
          <a:stretch>
            <a:fillRect/>
          </a:stretch>
        </p:blipFill>
        <p:spPr>
          <a:xfrm>
            <a:off x="9408368" y="4725145"/>
            <a:ext cx="621846" cy="542591"/>
          </a:xfrm>
          <a:prstGeom prst="rect">
            <a:avLst/>
          </a:prstGeom>
        </p:spPr>
      </p:pic>
      <p:pic>
        <p:nvPicPr>
          <p:cNvPr id="27" name="Picture 36">
            <a:extLst>
              <a:ext uri="{FF2B5EF4-FFF2-40B4-BE49-F238E27FC236}">
                <a16:creationId xmlns:a16="http://schemas.microsoft.com/office/drawing/2014/main" id="{18C79291-F57D-2C80-E9FC-7C6D24417D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27274" y="1396955"/>
            <a:ext cx="1240334" cy="1240334"/>
          </a:xfrm>
          <a:prstGeom prst="rect">
            <a:avLst/>
          </a:prstGeom>
        </p:spPr>
      </p:pic>
      <p:pic>
        <p:nvPicPr>
          <p:cNvPr id="28" name="Picture 38">
            <a:extLst>
              <a:ext uri="{FF2B5EF4-FFF2-40B4-BE49-F238E27FC236}">
                <a16:creationId xmlns:a16="http://schemas.microsoft.com/office/drawing/2014/main" id="{DA771A63-3CE7-4CD9-064D-D4463269AD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0624" y="1778521"/>
            <a:ext cx="708670" cy="708670"/>
          </a:xfrm>
          <a:prstGeom prst="rect">
            <a:avLst/>
          </a:prstGeom>
        </p:spPr>
      </p:pic>
      <p:cxnSp>
        <p:nvCxnSpPr>
          <p:cNvPr id="29" name="Straight Connector 39">
            <a:extLst>
              <a:ext uri="{FF2B5EF4-FFF2-40B4-BE49-F238E27FC236}">
                <a16:creationId xmlns:a16="http://schemas.microsoft.com/office/drawing/2014/main" id="{33100247-C452-F280-0FE9-16D19AEDA649}"/>
              </a:ext>
            </a:extLst>
          </p:cNvPr>
          <p:cNvCxnSpPr/>
          <p:nvPr/>
        </p:nvCxnSpPr>
        <p:spPr>
          <a:xfrm>
            <a:off x="2711624" y="2194592"/>
            <a:ext cx="720080" cy="1"/>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41">
            <a:extLst>
              <a:ext uri="{FF2B5EF4-FFF2-40B4-BE49-F238E27FC236}">
                <a16:creationId xmlns:a16="http://schemas.microsoft.com/office/drawing/2014/main" id="{38E7B7AB-9BE5-B706-9AEB-9668EB225245}"/>
              </a:ext>
            </a:extLst>
          </p:cNvPr>
          <p:cNvCxnSpPr/>
          <p:nvPr/>
        </p:nvCxnSpPr>
        <p:spPr>
          <a:xfrm>
            <a:off x="4223792" y="2420888"/>
            <a:ext cx="1512168" cy="180020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E66412-CE0F-86AE-6790-D04DFE17DE16}"/>
              </a:ext>
            </a:extLst>
          </p:cNvPr>
          <p:cNvCxnSpPr>
            <a:cxnSpLocks/>
            <a:stCxn id="28" idx="3"/>
          </p:cNvCxnSpPr>
          <p:nvPr/>
        </p:nvCxnSpPr>
        <p:spPr>
          <a:xfrm>
            <a:off x="4309294" y="2132856"/>
            <a:ext cx="2031789" cy="93057"/>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91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6923010-480D-6614-294B-D803376F0E0D}"/>
              </a:ext>
            </a:extLst>
          </p:cNvPr>
          <p:cNvSpPr>
            <a:spLocks noGrp="1"/>
          </p:cNvSpPr>
          <p:nvPr>
            <p:ph type="body" sz="quarter" idx="11"/>
          </p:nvPr>
        </p:nvSpPr>
        <p:spPr/>
        <p:txBody>
          <a:bodyPr/>
          <a:lstStyle/>
          <a:p>
            <a:r>
              <a:rPr lang="en-BE" dirty="0" err="1"/>
              <a:t>MyCarenet</a:t>
            </a:r>
            <a:r>
              <a:rPr lang="en-BE" dirty="0"/>
              <a:t> - </a:t>
            </a:r>
            <a:r>
              <a:rPr lang="en-BE" dirty="0" err="1"/>
              <a:t>verzekerbaarheidstoestand</a:t>
            </a:r>
            <a:endParaRPr lang="nl-BE" dirty="0"/>
          </a:p>
        </p:txBody>
      </p:sp>
      <p:pic>
        <p:nvPicPr>
          <p:cNvPr id="4" name="Picture 65">
            <a:extLst>
              <a:ext uri="{FF2B5EF4-FFF2-40B4-BE49-F238E27FC236}">
                <a16:creationId xmlns:a16="http://schemas.microsoft.com/office/drawing/2014/main" id="{30EC3E33-C6ED-2DD1-6260-0ACABE244C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4721" y="2247034"/>
            <a:ext cx="1795699" cy="83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a:extLst>
              <a:ext uri="{FF2B5EF4-FFF2-40B4-BE49-F238E27FC236}">
                <a16:creationId xmlns:a16="http://schemas.microsoft.com/office/drawing/2014/main" id="{24DF7BB4-E202-36F3-6FA2-E4293AA16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8" y="1052736"/>
            <a:ext cx="1240334" cy="1240334"/>
          </a:xfrm>
          <a:prstGeom prst="rect">
            <a:avLst/>
          </a:prstGeom>
        </p:spPr>
      </p:pic>
      <p:pic>
        <p:nvPicPr>
          <p:cNvPr id="6" name="Picture 68">
            <a:extLst>
              <a:ext uri="{FF2B5EF4-FFF2-40B4-BE49-F238E27FC236}">
                <a16:creationId xmlns:a16="http://schemas.microsoft.com/office/drawing/2014/main" id="{6EBB38C0-12FB-25CA-5411-72C56B7C6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720" y="1700808"/>
            <a:ext cx="708670" cy="708670"/>
          </a:xfrm>
          <a:prstGeom prst="rect">
            <a:avLst/>
          </a:prstGeom>
        </p:spPr>
      </p:pic>
      <p:pic>
        <p:nvPicPr>
          <p:cNvPr id="7" name="Picture 3" descr="H:\Communication\Shared\Images Library\eHealth People Icons\mutuelle.png">
            <a:extLst>
              <a:ext uri="{FF2B5EF4-FFF2-40B4-BE49-F238E27FC236}">
                <a16:creationId xmlns:a16="http://schemas.microsoft.com/office/drawing/2014/main" id="{449505C4-BCD2-5567-4545-428B881FF7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5310" y="942290"/>
            <a:ext cx="936955" cy="9369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H:\Communication\Shared\Images Library\eHealth People Icons\mutuelle.png">
            <a:extLst>
              <a:ext uri="{FF2B5EF4-FFF2-40B4-BE49-F238E27FC236}">
                <a16:creationId xmlns:a16="http://schemas.microsoft.com/office/drawing/2014/main" id="{77F8FFF7-A509-A77D-9C0A-103D2E0709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8263" y="1957477"/>
            <a:ext cx="936955" cy="9369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Communication\Shared\Images Library\eHealth People Icons\mutuelle.png">
            <a:extLst>
              <a:ext uri="{FF2B5EF4-FFF2-40B4-BE49-F238E27FC236}">
                <a16:creationId xmlns:a16="http://schemas.microsoft.com/office/drawing/2014/main" id="{95B2A60D-87DD-27F6-4D48-6BFD3B3822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4704" y="2894432"/>
            <a:ext cx="936955" cy="9369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83">
            <a:extLst>
              <a:ext uri="{FF2B5EF4-FFF2-40B4-BE49-F238E27FC236}">
                <a16:creationId xmlns:a16="http://schemas.microsoft.com/office/drawing/2014/main" id="{159DEF2C-4D89-3DD6-4C11-7E18D4EC25E7}"/>
              </a:ext>
            </a:extLst>
          </p:cNvPr>
          <p:cNvCxnSpPr/>
          <p:nvPr/>
        </p:nvCxnSpPr>
        <p:spPr>
          <a:xfrm flipH="1">
            <a:off x="6023992" y="3068960"/>
            <a:ext cx="288032" cy="108012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87">
            <a:extLst>
              <a:ext uri="{FF2B5EF4-FFF2-40B4-BE49-F238E27FC236}">
                <a16:creationId xmlns:a16="http://schemas.microsoft.com/office/drawing/2014/main" id="{11AEEEAF-47BD-8D69-7BF3-748D89756606}"/>
              </a:ext>
            </a:extLst>
          </p:cNvPr>
          <p:cNvCxnSpPr/>
          <p:nvPr/>
        </p:nvCxnSpPr>
        <p:spPr>
          <a:xfrm flipV="1">
            <a:off x="7464152" y="1772816"/>
            <a:ext cx="478996" cy="50429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89">
            <a:extLst>
              <a:ext uri="{FF2B5EF4-FFF2-40B4-BE49-F238E27FC236}">
                <a16:creationId xmlns:a16="http://schemas.microsoft.com/office/drawing/2014/main" id="{951761F4-5161-C047-FBDB-1431F31E22D1}"/>
              </a:ext>
            </a:extLst>
          </p:cNvPr>
          <p:cNvCxnSpPr/>
          <p:nvPr/>
        </p:nvCxnSpPr>
        <p:spPr>
          <a:xfrm flipV="1">
            <a:off x="7752184" y="2780928"/>
            <a:ext cx="792088" cy="125240"/>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13" name="Straight Connector 91">
            <a:extLst>
              <a:ext uri="{FF2B5EF4-FFF2-40B4-BE49-F238E27FC236}">
                <a16:creationId xmlns:a16="http://schemas.microsoft.com/office/drawing/2014/main" id="{CD4B6F9B-0061-EF92-C596-6465F6EEB81A}"/>
              </a:ext>
            </a:extLst>
          </p:cNvPr>
          <p:cNvCxnSpPr/>
          <p:nvPr/>
        </p:nvCxnSpPr>
        <p:spPr>
          <a:xfrm>
            <a:off x="7824192" y="3140968"/>
            <a:ext cx="1008112" cy="72008"/>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7">
            <a:extLst>
              <a:ext uri="{FF2B5EF4-FFF2-40B4-BE49-F238E27FC236}">
                <a16:creationId xmlns:a16="http://schemas.microsoft.com/office/drawing/2014/main" id="{97BE2283-570F-46B5-7B85-2E4603A090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7848" y="4221089"/>
            <a:ext cx="1733178" cy="513021"/>
          </a:xfrm>
          <a:prstGeom prst="rect">
            <a:avLst/>
          </a:prstGeom>
        </p:spPr>
      </p:pic>
      <p:sp>
        <p:nvSpPr>
          <p:cNvPr id="15" name="Rectangle 14">
            <a:extLst>
              <a:ext uri="{FF2B5EF4-FFF2-40B4-BE49-F238E27FC236}">
                <a16:creationId xmlns:a16="http://schemas.microsoft.com/office/drawing/2014/main" id="{0DA878B4-62A2-BF40-83CB-891D7A820A25}"/>
              </a:ext>
            </a:extLst>
          </p:cNvPr>
          <p:cNvSpPr/>
          <p:nvPr/>
        </p:nvSpPr>
        <p:spPr>
          <a:xfrm>
            <a:off x="3359696" y="5111754"/>
            <a:ext cx="4572000" cy="1077218"/>
          </a:xfrm>
          <a:prstGeom prst="rect">
            <a:avLst/>
          </a:prstGeom>
        </p:spPr>
        <p:txBody>
          <a:bodyPr>
            <a:spAutoFit/>
          </a:bodyPr>
          <a:lstStyle/>
          <a:p>
            <a:r>
              <a:rPr lang="fr-BE" sz="1600" dirty="0">
                <a:latin typeface="Open Sans" panose="020B0606030504020204" pitchFamily="34" charset="0"/>
                <a:ea typeface="Open Sans" panose="020B0606030504020204" pitchFamily="34" charset="0"/>
                <a:cs typeface="Open Sans" panose="020B0606030504020204" pitchFamily="34" charset="0"/>
              </a:rPr>
              <a:t>eHealth-</a:t>
            </a:r>
            <a:r>
              <a:rPr lang="fr-BE" sz="1600" dirty="0" err="1">
                <a:latin typeface="Open Sans" panose="020B0606030504020204" pitchFamily="34" charset="0"/>
                <a:ea typeface="Open Sans" panose="020B0606030504020204" pitchFamily="34" charset="0"/>
                <a:cs typeface="Open Sans" panose="020B0606030504020204" pitchFamily="34" charset="0"/>
              </a:rPr>
              <a:t>certificaten</a:t>
            </a:r>
            <a:endParaRPr lang="fr-BE" sz="1600" dirty="0">
              <a:latin typeface="Open Sans" panose="020B0606030504020204" pitchFamily="34" charset="0"/>
              <a:ea typeface="Open Sans" panose="020B0606030504020204" pitchFamily="34" charset="0"/>
              <a:cs typeface="Open Sans" panose="020B0606030504020204" pitchFamily="34" charset="0"/>
            </a:endParaRPr>
          </a:p>
          <a:p>
            <a:r>
              <a:rPr lang="nl-NL" sz="1600" dirty="0">
                <a:latin typeface="Open Sans" panose="020B0606030504020204" pitchFamily="34" charset="0"/>
                <a:ea typeface="Open Sans" panose="020B0606030504020204" pitchFamily="34" charset="0"/>
                <a:cs typeface="Open Sans" panose="020B0606030504020204" pitchFamily="34" charset="0"/>
              </a:rPr>
              <a:t>Geïntegreerd gebruikers- en toegangsbeheer</a:t>
            </a:r>
          </a:p>
          <a:p>
            <a:r>
              <a:rPr lang="nl-NL" sz="1600" dirty="0">
                <a:latin typeface="Open Sans" panose="020B0606030504020204" pitchFamily="34" charset="0"/>
                <a:ea typeface="Open Sans" panose="020B0606030504020204" pitchFamily="34" charset="0"/>
                <a:cs typeface="Open Sans" panose="020B0606030504020204" pitchFamily="34" charset="0"/>
              </a:rPr>
              <a:t>End-</a:t>
            </a:r>
            <a:r>
              <a:rPr lang="nl-NL" sz="1600" dirty="0" err="1">
                <a:latin typeface="Open Sans" panose="020B0606030504020204" pitchFamily="34" charset="0"/>
                <a:ea typeface="Open Sans" panose="020B0606030504020204" pitchFamily="34" charset="0"/>
                <a:cs typeface="Open Sans" panose="020B0606030504020204" pitchFamily="34" charset="0"/>
              </a:rPr>
              <a:t>to</a:t>
            </a:r>
            <a:r>
              <a:rPr lang="nl-NL" sz="1600" dirty="0">
                <a:latin typeface="Open Sans" panose="020B0606030504020204" pitchFamily="34" charset="0"/>
                <a:ea typeface="Open Sans" panose="020B0606030504020204" pitchFamily="34" charset="0"/>
                <a:cs typeface="Open Sans" panose="020B0606030504020204" pitchFamily="34" charset="0"/>
              </a:rPr>
              <a:t>-end </a:t>
            </a:r>
            <a:r>
              <a:rPr lang="nl-NL" sz="1600" dirty="0" err="1">
                <a:latin typeface="Open Sans" panose="020B0606030504020204" pitchFamily="34" charset="0"/>
                <a:ea typeface="Open Sans" panose="020B0606030504020204" pitchFamily="34" charset="0"/>
                <a:cs typeface="Open Sans" panose="020B0606030504020204" pitchFamily="34" charset="0"/>
              </a:rPr>
              <a:t>vercijfering</a:t>
            </a:r>
            <a:endParaRPr lang="nl-NL" sz="1600" dirty="0">
              <a:latin typeface="Open Sans" panose="020B0606030504020204" pitchFamily="34" charset="0"/>
              <a:ea typeface="Open Sans" panose="020B0606030504020204" pitchFamily="34" charset="0"/>
              <a:cs typeface="Open Sans" panose="020B0606030504020204" pitchFamily="34" charset="0"/>
            </a:endParaRPr>
          </a:p>
          <a:p>
            <a:r>
              <a:rPr lang="nl-NL" sz="1600" dirty="0">
                <a:latin typeface="Open Sans" panose="020B0606030504020204" pitchFamily="34" charset="0"/>
                <a:ea typeface="Open Sans" panose="020B0606030504020204" pitchFamily="34" charset="0"/>
                <a:cs typeface="Open Sans" panose="020B0606030504020204" pitchFamily="34" charset="0"/>
              </a:rPr>
              <a:t>Beheer van </a:t>
            </a:r>
            <a:r>
              <a:rPr lang="nl-NL" sz="1600" dirty="0" err="1">
                <a:latin typeface="Open Sans" panose="020B0606030504020204" pitchFamily="34" charset="0"/>
                <a:ea typeface="Open Sans" panose="020B0606030504020204" pitchFamily="34" charset="0"/>
                <a:cs typeface="Open Sans" panose="020B0606030504020204" pitchFamily="34" charset="0"/>
              </a:rPr>
              <a:t>loggings</a:t>
            </a:r>
            <a:endParaRPr lang="nl-NL"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535413F9-D4E1-DBA4-D4B4-78529D5092E3}"/>
              </a:ext>
            </a:extLst>
          </p:cNvPr>
          <p:cNvPicPr>
            <a:picLocks noChangeAspect="1"/>
          </p:cNvPicPr>
          <p:nvPr/>
        </p:nvPicPr>
        <p:blipFill>
          <a:blip r:embed="rId7"/>
          <a:stretch>
            <a:fillRect/>
          </a:stretch>
        </p:blipFill>
        <p:spPr>
          <a:xfrm>
            <a:off x="6672065" y="2996952"/>
            <a:ext cx="1107207" cy="471066"/>
          </a:xfrm>
          <a:prstGeom prst="rect">
            <a:avLst/>
          </a:prstGeom>
        </p:spPr>
      </p:pic>
      <p:cxnSp>
        <p:nvCxnSpPr>
          <p:cNvPr id="17" name="Straight Connector 28">
            <a:extLst>
              <a:ext uri="{FF2B5EF4-FFF2-40B4-BE49-F238E27FC236}">
                <a16:creationId xmlns:a16="http://schemas.microsoft.com/office/drawing/2014/main" id="{7FE14E2C-8DE7-E4E7-AC79-9A5B60D28691}"/>
              </a:ext>
            </a:extLst>
          </p:cNvPr>
          <p:cNvCxnSpPr/>
          <p:nvPr/>
        </p:nvCxnSpPr>
        <p:spPr>
          <a:xfrm>
            <a:off x="2855640" y="2132856"/>
            <a:ext cx="648072" cy="2"/>
          </a:xfrm>
          <a:prstGeom prst="line">
            <a:avLst/>
          </a:prstGeom>
          <a:ln w="44450" cmpd="sng">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18" name="Straight Connector 31">
            <a:extLst>
              <a:ext uri="{FF2B5EF4-FFF2-40B4-BE49-F238E27FC236}">
                <a16:creationId xmlns:a16="http://schemas.microsoft.com/office/drawing/2014/main" id="{6662FD86-BC67-D681-9E27-5DA1961A8A69}"/>
              </a:ext>
            </a:extLst>
          </p:cNvPr>
          <p:cNvCxnSpPr/>
          <p:nvPr/>
        </p:nvCxnSpPr>
        <p:spPr>
          <a:xfrm>
            <a:off x="4367808" y="2132856"/>
            <a:ext cx="1872208" cy="360040"/>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19" name="Straight Connector 33">
            <a:extLst>
              <a:ext uri="{FF2B5EF4-FFF2-40B4-BE49-F238E27FC236}">
                <a16:creationId xmlns:a16="http://schemas.microsoft.com/office/drawing/2014/main" id="{4A64E473-CDA0-E23E-99A8-9A561BA8A8A5}"/>
              </a:ext>
            </a:extLst>
          </p:cNvPr>
          <p:cNvCxnSpPr/>
          <p:nvPr/>
        </p:nvCxnSpPr>
        <p:spPr>
          <a:xfrm>
            <a:off x="6528048" y="4509120"/>
            <a:ext cx="2592288" cy="504056"/>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sp>
        <p:nvSpPr>
          <p:cNvPr id="20" name="TextBox 12">
            <a:extLst>
              <a:ext uri="{FF2B5EF4-FFF2-40B4-BE49-F238E27FC236}">
                <a16:creationId xmlns:a16="http://schemas.microsoft.com/office/drawing/2014/main" id="{5F672CBC-7CF8-2638-9CB5-CEF74C164E90}"/>
              </a:ext>
            </a:extLst>
          </p:cNvPr>
          <p:cNvSpPr txBox="1"/>
          <p:nvPr/>
        </p:nvSpPr>
        <p:spPr>
          <a:xfrm>
            <a:off x="9120336" y="5230942"/>
            <a:ext cx="1368152" cy="584775"/>
          </a:xfrm>
          <a:prstGeom prst="rect">
            <a:avLst/>
          </a:prstGeom>
          <a:noFill/>
        </p:spPr>
        <p:txBody>
          <a:bodyPr wrap="square" rtlCol="0">
            <a:spAutoFit/>
          </a:bodyPr>
          <a:lstStyle/>
          <a:p>
            <a:r>
              <a:rPr lang="nl-BE" sz="1600" dirty="0">
                <a:latin typeface="Open Sans" panose="020B0606030504020204" pitchFamily="34" charset="0"/>
                <a:ea typeface="Open Sans" panose="020B0606030504020204" pitchFamily="34" charset="0"/>
                <a:cs typeface="Open Sans" panose="020B0606030504020204" pitchFamily="34" charset="0"/>
              </a:rPr>
              <a:t>Authentieke bronnen</a:t>
            </a:r>
            <a:endParaRPr lang="fr-B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3">
            <a:extLst>
              <a:ext uri="{FF2B5EF4-FFF2-40B4-BE49-F238E27FC236}">
                <a16:creationId xmlns:a16="http://schemas.microsoft.com/office/drawing/2014/main" id="{25DA0ABF-7014-4E81-1FC1-1CA6BF633F44}"/>
              </a:ext>
            </a:extLst>
          </p:cNvPr>
          <p:cNvSpPr txBox="1"/>
          <p:nvPr/>
        </p:nvSpPr>
        <p:spPr>
          <a:xfrm>
            <a:off x="1919536" y="2636913"/>
            <a:ext cx="2592288" cy="338554"/>
          </a:xfrm>
          <a:prstGeom prst="rect">
            <a:avLst/>
          </a:prstGeom>
          <a:noFill/>
        </p:spPr>
        <p:txBody>
          <a:bodyPr wrap="square" rtlCol="0">
            <a:spAutoFit/>
          </a:bodyPr>
          <a:lstStyle/>
          <a:p>
            <a:r>
              <a:rPr lang="fr-BE" sz="1600" dirty="0" err="1">
                <a:solidFill>
                  <a:srgbClr val="087670"/>
                </a:solidFill>
                <a:latin typeface="Open Sans" panose="020B0606030504020204" pitchFamily="34" charset="0"/>
                <a:ea typeface="Open Sans" panose="020B0606030504020204" pitchFamily="34" charset="0"/>
                <a:cs typeface="Open Sans" panose="020B0606030504020204" pitchFamily="34" charset="0"/>
              </a:rPr>
              <a:t>Webapp</a:t>
            </a:r>
            <a:endParaRPr lang="fr-BE" sz="1600" dirty="0">
              <a:solidFill>
                <a:srgbClr val="08767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2" name="Straight Connector 26">
            <a:extLst>
              <a:ext uri="{FF2B5EF4-FFF2-40B4-BE49-F238E27FC236}">
                <a16:creationId xmlns:a16="http://schemas.microsoft.com/office/drawing/2014/main" id="{3E353087-42E6-988E-D9F7-DC7F9A7DB59A}"/>
              </a:ext>
            </a:extLst>
          </p:cNvPr>
          <p:cNvCxnSpPr/>
          <p:nvPr/>
        </p:nvCxnSpPr>
        <p:spPr>
          <a:xfrm>
            <a:off x="2783632" y="2348881"/>
            <a:ext cx="720080" cy="1"/>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7">
            <a:extLst>
              <a:ext uri="{FF2B5EF4-FFF2-40B4-BE49-F238E27FC236}">
                <a16:creationId xmlns:a16="http://schemas.microsoft.com/office/drawing/2014/main" id="{3C3FEAFD-FEAC-9988-C6FE-2DBCD13BC54E}"/>
              </a:ext>
            </a:extLst>
          </p:cNvPr>
          <p:cNvCxnSpPr/>
          <p:nvPr/>
        </p:nvCxnSpPr>
        <p:spPr>
          <a:xfrm>
            <a:off x="4223793" y="2420889"/>
            <a:ext cx="1512168" cy="180020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9">
            <a:extLst>
              <a:ext uri="{FF2B5EF4-FFF2-40B4-BE49-F238E27FC236}">
                <a16:creationId xmlns:a16="http://schemas.microsoft.com/office/drawing/2014/main" id="{DE9BF6A7-FEC9-B629-A24B-A69458FBD999}"/>
              </a:ext>
            </a:extLst>
          </p:cNvPr>
          <p:cNvCxnSpPr/>
          <p:nvPr/>
        </p:nvCxnSpPr>
        <p:spPr>
          <a:xfrm>
            <a:off x="6456040" y="4581128"/>
            <a:ext cx="2592288" cy="64807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30">
            <a:extLst>
              <a:ext uri="{FF2B5EF4-FFF2-40B4-BE49-F238E27FC236}">
                <a16:creationId xmlns:a16="http://schemas.microsoft.com/office/drawing/2014/main" id="{9F53AB56-9034-DAF8-6CC3-1E7F073C2613}"/>
              </a:ext>
            </a:extLst>
          </p:cNvPr>
          <p:cNvCxnSpPr/>
          <p:nvPr/>
        </p:nvCxnSpPr>
        <p:spPr>
          <a:xfrm flipH="1">
            <a:off x="6168008" y="3068960"/>
            <a:ext cx="360040" cy="1088504"/>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26" name="Straight Connector 39">
            <a:extLst>
              <a:ext uri="{FF2B5EF4-FFF2-40B4-BE49-F238E27FC236}">
                <a16:creationId xmlns:a16="http://schemas.microsoft.com/office/drawing/2014/main" id="{FA50E941-9196-3178-C53F-3DB4C5CE5E3F}"/>
              </a:ext>
            </a:extLst>
          </p:cNvPr>
          <p:cNvCxnSpPr/>
          <p:nvPr/>
        </p:nvCxnSpPr>
        <p:spPr>
          <a:xfrm flipV="1">
            <a:off x="7608168" y="1844824"/>
            <a:ext cx="406988" cy="432048"/>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27" name="Straight Connector 40">
            <a:extLst>
              <a:ext uri="{FF2B5EF4-FFF2-40B4-BE49-F238E27FC236}">
                <a16:creationId xmlns:a16="http://schemas.microsoft.com/office/drawing/2014/main" id="{89C3364C-2A62-822D-8D9D-B36E54732DFE}"/>
              </a:ext>
            </a:extLst>
          </p:cNvPr>
          <p:cNvCxnSpPr/>
          <p:nvPr/>
        </p:nvCxnSpPr>
        <p:spPr>
          <a:xfrm flipV="1">
            <a:off x="7752184" y="2636912"/>
            <a:ext cx="576064" cy="14425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41">
            <a:extLst>
              <a:ext uri="{FF2B5EF4-FFF2-40B4-BE49-F238E27FC236}">
                <a16:creationId xmlns:a16="http://schemas.microsoft.com/office/drawing/2014/main" id="{EEE207B7-4BE7-C87C-B6F3-9F627BA7651A}"/>
              </a:ext>
            </a:extLst>
          </p:cNvPr>
          <p:cNvCxnSpPr/>
          <p:nvPr/>
        </p:nvCxnSpPr>
        <p:spPr>
          <a:xfrm>
            <a:off x="7824192" y="3284984"/>
            <a:ext cx="1080120" cy="216024"/>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pic>
        <p:nvPicPr>
          <p:cNvPr id="29" name="Picture 24">
            <a:extLst>
              <a:ext uri="{FF2B5EF4-FFF2-40B4-BE49-F238E27FC236}">
                <a16:creationId xmlns:a16="http://schemas.microsoft.com/office/drawing/2014/main" id="{4790DD96-8A8C-4A7A-C427-284541005D75}"/>
              </a:ext>
            </a:extLst>
          </p:cNvPr>
          <p:cNvPicPr>
            <a:picLocks noChangeAspect="1"/>
          </p:cNvPicPr>
          <p:nvPr/>
        </p:nvPicPr>
        <p:blipFill>
          <a:blip r:embed="rId8"/>
          <a:stretch>
            <a:fillRect/>
          </a:stretch>
        </p:blipFill>
        <p:spPr>
          <a:xfrm>
            <a:off x="9408368" y="4725145"/>
            <a:ext cx="621846" cy="542591"/>
          </a:xfrm>
          <a:prstGeom prst="rect">
            <a:avLst/>
          </a:prstGeom>
        </p:spPr>
      </p:pic>
      <p:sp>
        <p:nvSpPr>
          <p:cNvPr id="30" name="TextBox 32">
            <a:extLst>
              <a:ext uri="{FF2B5EF4-FFF2-40B4-BE49-F238E27FC236}">
                <a16:creationId xmlns:a16="http://schemas.microsoft.com/office/drawing/2014/main" id="{DA0B8CA5-1AC8-4F18-6481-0E803DD3BDCC}"/>
              </a:ext>
            </a:extLst>
          </p:cNvPr>
          <p:cNvSpPr txBox="1"/>
          <p:nvPr/>
        </p:nvSpPr>
        <p:spPr>
          <a:xfrm>
            <a:off x="1936269" y="2987660"/>
            <a:ext cx="2592288" cy="338554"/>
          </a:xfrm>
          <a:prstGeom prst="rect">
            <a:avLst/>
          </a:prstGeom>
          <a:noFill/>
        </p:spPr>
        <p:txBody>
          <a:bodyPr wrap="square" rtlCol="0">
            <a:spAutoFit/>
          </a:bodyPr>
          <a:lstStyle/>
          <a:p>
            <a:r>
              <a:rPr lang="fr-BE" sz="1600" dirty="0">
                <a:solidFill>
                  <a:srgbClr val="C00000"/>
                </a:solidFill>
                <a:latin typeface="Open Sans" panose="020B0606030504020204" pitchFamily="34" charset="0"/>
                <a:ea typeface="Open Sans" panose="020B0606030504020204" pitchFamily="34" charset="0"/>
                <a:cs typeface="Open Sans" panose="020B0606030504020204" pitchFamily="34" charset="0"/>
              </a:rPr>
              <a:t>Webservice</a:t>
            </a:r>
          </a:p>
        </p:txBody>
      </p:sp>
    </p:spTree>
    <p:extLst>
      <p:ext uri="{BB962C8B-B14F-4D97-AF65-F5344CB8AC3E}">
        <p14:creationId xmlns:p14="http://schemas.microsoft.com/office/powerpoint/2010/main" val="52516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582FA81-F013-481E-DA8F-84C6CA2DB8E9}"/>
              </a:ext>
            </a:extLst>
          </p:cNvPr>
          <p:cNvSpPr>
            <a:spLocks noGrp="1"/>
          </p:cNvSpPr>
          <p:nvPr>
            <p:ph type="body" sz="quarter" idx="11"/>
          </p:nvPr>
        </p:nvSpPr>
        <p:spPr/>
        <p:txBody>
          <a:bodyPr/>
          <a:lstStyle/>
          <a:p>
            <a:r>
              <a:rPr lang="en-BE" dirty="0" err="1"/>
              <a:t>Authentieke</a:t>
            </a:r>
            <a:r>
              <a:rPr lang="en-BE" dirty="0"/>
              <a:t> </a:t>
            </a:r>
            <a:r>
              <a:rPr lang="en-BE" dirty="0" err="1"/>
              <a:t>bron</a:t>
            </a:r>
            <a:r>
              <a:rPr lang="en-BE" dirty="0"/>
              <a:t> </a:t>
            </a:r>
            <a:r>
              <a:rPr lang="en-BE" dirty="0" err="1"/>
              <a:t>geneesmiddelen</a:t>
            </a:r>
            <a:r>
              <a:rPr lang="en-BE" dirty="0"/>
              <a:t> (SAM)</a:t>
            </a:r>
            <a:endParaRPr lang="nl-BE" dirty="0"/>
          </a:p>
        </p:txBody>
      </p:sp>
      <p:graphicFrame>
        <p:nvGraphicFramePr>
          <p:cNvPr id="5" name="Diagram 4">
            <a:extLst>
              <a:ext uri="{FF2B5EF4-FFF2-40B4-BE49-F238E27FC236}">
                <a16:creationId xmlns:a16="http://schemas.microsoft.com/office/drawing/2014/main" id="{AAE84B82-E785-B8C4-8AAF-B7875C54A352}"/>
              </a:ext>
            </a:extLst>
          </p:cNvPr>
          <p:cNvGraphicFramePr/>
          <p:nvPr/>
        </p:nvGraphicFramePr>
        <p:xfrm>
          <a:off x="2135560" y="1052736"/>
          <a:ext cx="784887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1">
            <a:extLst>
              <a:ext uri="{FF2B5EF4-FFF2-40B4-BE49-F238E27FC236}">
                <a16:creationId xmlns:a16="http://schemas.microsoft.com/office/drawing/2014/main" id="{AA09940E-8924-9B20-5B25-15D91C01C58A}"/>
              </a:ext>
            </a:extLst>
          </p:cNvPr>
          <p:cNvPicPr>
            <a:picLocks noChangeAspect="1"/>
          </p:cNvPicPr>
          <p:nvPr/>
        </p:nvPicPr>
        <p:blipFill>
          <a:blip r:embed="rId7"/>
          <a:stretch>
            <a:fillRect/>
          </a:stretch>
        </p:blipFill>
        <p:spPr>
          <a:xfrm>
            <a:off x="3067775" y="5280247"/>
            <a:ext cx="364629" cy="291138"/>
          </a:xfrm>
          <a:prstGeom prst="rect">
            <a:avLst/>
          </a:prstGeom>
        </p:spPr>
      </p:pic>
      <p:pic>
        <p:nvPicPr>
          <p:cNvPr id="7" name="Picture 19">
            <a:extLst>
              <a:ext uri="{FF2B5EF4-FFF2-40B4-BE49-F238E27FC236}">
                <a16:creationId xmlns:a16="http://schemas.microsoft.com/office/drawing/2014/main" id="{7968DA83-5F56-C12C-C542-C87CD1962201}"/>
              </a:ext>
            </a:extLst>
          </p:cNvPr>
          <p:cNvPicPr>
            <a:picLocks noChangeAspect="1"/>
          </p:cNvPicPr>
          <p:nvPr/>
        </p:nvPicPr>
        <p:blipFill>
          <a:blip r:embed="rId8"/>
          <a:stretch>
            <a:fillRect/>
          </a:stretch>
        </p:blipFill>
        <p:spPr>
          <a:xfrm>
            <a:off x="8976321" y="5589241"/>
            <a:ext cx="369405" cy="345951"/>
          </a:xfrm>
          <a:prstGeom prst="rect">
            <a:avLst/>
          </a:prstGeom>
        </p:spPr>
      </p:pic>
      <p:pic>
        <p:nvPicPr>
          <p:cNvPr id="8" name="Picture 20">
            <a:extLst>
              <a:ext uri="{FF2B5EF4-FFF2-40B4-BE49-F238E27FC236}">
                <a16:creationId xmlns:a16="http://schemas.microsoft.com/office/drawing/2014/main" id="{15F057B7-DFE5-330B-9D76-EC494C29A087}"/>
              </a:ext>
            </a:extLst>
          </p:cNvPr>
          <p:cNvPicPr>
            <a:picLocks noChangeAspect="1"/>
          </p:cNvPicPr>
          <p:nvPr/>
        </p:nvPicPr>
        <p:blipFill>
          <a:blip r:embed="rId9"/>
          <a:stretch>
            <a:fillRect/>
          </a:stretch>
        </p:blipFill>
        <p:spPr>
          <a:xfrm>
            <a:off x="8328248" y="3501009"/>
            <a:ext cx="560064" cy="387735"/>
          </a:xfrm>
          <a:prstGeom prst="rect">
            <a:avLst/>
          </a:prstGeom>
        </p:spPr>
      </p:pic>
      <p:pic>
        <p:nvPicPr>
          <p:cNvPr id="9" name="Picture 21">
            <a:extLst>
              <a:ext uri="{FF2B5EF4-FFF2-40B4-BE49-F238E27FC236}">
                <a16:creationId xmlns:a16="http://schemas.microsoft.com/office/drawing/2014/main" id="{8A07E9ED-A364-3439-CDAA-08F689310B7A}"/>
              </a:ext>
            </a:extLst>
          </p:cNvPr>
          <p:cNvPicPr>
            <a:picLocks noChangeAspect="1"/>
          </p:cNvPicPr>
          <p:nvPr/>
        </p:nvPicPr>
        <p:blipFill>
          <a:blip r:embed="rId10"/>
          <a:stretch>
            <a:fillRect/>
          </a:stretch>
        </p:blipFill>
        <p:spPr>
          <a:xfrm>
            <a:off x="3359696" y="3645025"/>
            <a:ext cx="432048" cy="395537"/>
          </a:xfrm>
          <a:prstGeom prst="rect">
            <a:avLst/>
          </a:prstGeom>
        </p:spPr>
      </p:pic>
      <p:pic>
        <p:nvPicPr>
          <p:cNvPr id="10" name="Picture 22">
            <a:extLst>
              <a:ext uri="{FF2B5EF4-FFF2-40B4-BE49-F238E27FC236}">
                <a16:creationId xmlns:a16="http://schemas.microsoft.com/office/drawing/2014/main" id="{5209414A-5BC0-44F7-67B2-96F1BB55653A}"/>
              </a:ext>
            </a:extLst>
          </p:cNvPr>
          <p:cNvPicPr>
            <a:picLocks noChangeAspect="1"/>
          </p:cNvPicPr>
          <p:nvPr/>
        </p:nvPicPr>
        <p:blipFill>
          <a:blip r:embed="rId11"/>
          <a:stretch>
            <a:fillRect/>
          </a:stretch>
        </p:blipFill>
        <p:spPr>
          <a:xfrm>
            <a:off x="5807968" y="2780928"/>
            <a:ext cx="600844" cy="336680"/>
          </a:xfrm>
          <a:prstGeom prst="rect">
            <a:avLst/>
          </a:prstGeom>
        </p:spPr>
      </p:pic>
      <p:pic>
        <p:nvPicPr>
          <p:cNvPr id="11" name="Picture 23">
            <a:extLst>
              <a:ext uri="{FF2B5EF4-FFF2-40B4-BE49-F238E27FC236}">
                <a16:creationId xmlns:a16="http://schemas.microsoft.com/office/drawing/2014/main" id="{99B98951-DF42-71E6-FD8D-934F52E94790}"/>
              </a:ext>
            </a:extLst>
          </p:cNvPr>
          <p:cNvPicPr>
            <a:picLocks noChangeAspect="1"/>
          </p:cNvPicPr>
          <p:nvPr/>
        </p:nvPicPr>
        <p:blipFill>
          <a:blip r:embed="rId7"/>
          <a:stretch>
            <a:fillRect/>
          </a:stretch>
        </p:blipFill>
        <p:spPr>
          <a:xfrm>
            <a:off x="5933808" y="5445224"/>
            <a:ext cx="541109" cy="432048"/>
          </a:xfrm>
          <a:prstGeom prst="rect">
            <a:avLst/>
          </a:prstGeom>
        </p:spPr>
      </p:pic>
    </p:spTree>
    <p:extLst>
      <p:ext uri="{BB962C8B-B14F-4D97-AF65-F5344CB8AC3E}">
        <p14:creationId xmlns:p14="http://schemas.microsoft.com/office/powerpoint/2010/main" val="857028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E7648A7-EF1A-8DF3-7BA8-3CF0B083775E}"/>
              </a:ext>
            </a:extLst>
          </p:cNvPr>
          <p:cNvSpPr>
            <a:spLocks noGrp="1"/>
          </p:cNvSpPr>
          <p:nvPr>
            <p:ph type="body" sz="quarter" idx="11"/>
          </p:nvPr>
        </p:nvSpPr>
        <p:spPr/>
        <p:txBody>
          <a:bodyPr/>
          <a:lstStyle/>
          <a:p>
            <a:r>
              <a:rPr lang="en-BE" dirty="0" err="1"/>
              <a:t>Authentieke</a:t>
            </a:r>
            <a:r>
              <a:rPr lang="en-BE" dirty="0"/>
              <a:t> </a:t>
            </a:r>
            <a:r>
              <a:rPr lang="en-BE" dirty="0" err="1"/>
              <a:t>bron</a:t>
            </a:r>
            <a:r>
              <a:rPr lang="en-BE" dirty="0"/>
              <a:t> </a:t>
            </a:r>
            <a:r>
              <a:rPr lang="en-BE" dirty="0" err="1"/>
              <a:t>geneesmiddelen</a:t>
            </a:r>
            <a:r>
              <a:rPr lang="en-BE" dirty="0"/>
              <a:t> (SAM)</a:t>
            </a:r>
            <a:endParaRPr lang="nl-BE" dirty="0"/>
          </a:p>
        </p:txBody>
      </p:sp>
      <p:sp>
        <p:nvSpPr>
          <p:cNvPr id="3" name="Tijdelijke aanduiding voor tekst 2">
            <a:extLst>
              <a:ext uri="{FF2B5EF4-FFF2-40B4-BE49-F238E27FC236}">
                <a16:creationId xmlns:a16="http://schemas.microsoft.com/office/drawing/2014/main" id="{97B0067D-BAA9-0A64-6299-A46F7CA96215}"/>
              </a:ext>
            </a:extLst>
          </p:cNvPr>
          <p:cNvSpPr>
            <a:spLocks noGrp="1"/>
          </p:cNvSpPr>
          <p:nvPr>
            <p:ph type="body" sz="quarter" idx="13"/>
          </p:nvPr>
        </p:nvSpPr>
        <p:spPr/>
        <p:txBody>
          <a:bodyPr>
            <a:normAutofit lnSpcReduction="10000"/>
          </a:bodyPr>
          <a:lstStyle/>
          <a:p>
            <a:pPr lvl="1"/>
            <a:r>
              <a:rPr lang="nl-NL" dirty="0"/>
              <a:t>referentiedatabank over de geneesmiddelen, die door de bevoegde instanties inzake geneesmiddelen ter beschikking gesteld wordt als “open source”</a:t>
            </a:r>
            <a:endParaRPr lang="en-BE" dirty="0"/>
          </a:p>
          <a:p>
            <a:pPr lvl="1"/>
            <a:r>
              <a:rPr lang="nl-NL" dirty="0"/>
              <a:t>werd initieel ontwikkeld als referentiedatabank voor de elektronische procedure voor het aanvragen van een tegemoetkoming voor de zogenaamde “hoofdstuk IV”-geneesmiddelen (“SAM 1.0”)</a:t>
            </a:r>
            <a:r>
              <a:rPr lang="en-BE" dirty="0"/>
              <a:t>, en is </a:t>
            </a:r>
            <a:r>
              <a:rPr lang="nl-NL" dirty="0"/>
              <a:t>vandaag </a:t>
            </a:r>
            <a:r>
              <a:rPr lang="en-BE" dirty="0"/>
              <a:t>d</a:t>
            </a:r>
            <a:r>
              <a:rPr lang="nl-NL" dirty="0"/>
              <a:t>e referentiedatabank voor de ondersteuning van het volledige geneesmiddelenproces (bv. elektronisch voorschrift)</a:t>
            </a:r>
          </a:p>
          <a:p>
            <a:pPr lvl="1"/>
            <a:r>
              <a:rPr lang="nl-NL" dirty="0"/>
              <a:t>publieke informatie over de vergunde geneesmiddelen (inclusief de </a:t>
            </a:r>
            <a:r>
              <a:rPr lang="nl-NL" dirty="0" err="1"/>
              <a:t>radiofarmaceutische</a:t>
            </a:r>
            <a:r>
              <a:rPr lang="nl-NL" dirty="0"/>
              <a:t> producten en grondstoffen voor magistrale bereidingen)</a:t>
            </a:r>
            <a:endParaRPr lang="en-BE" dirty="0"/>
          </a:p>
          <a:p>
            <a:pPr lvl="2"/>
            <a:r>
              <a:rPr lang="nl-NL" dirty="0"/>
              <a:t>+ een minimale set van gegevens over de niet-</a:t>
            </a:r>
            <a:r>
              <a:rPr lang="en-BE" dirty="0" err="1"/>
              <a:t>vergunde</a:t>
            </a:r>
            <a:r>
              <a:rPr lang="en-BE" dirty="0"/>
              <a:t> </a:t>
            </a:r>
            <a:r>
              <a:rPr lang="nl-NL" dirty="0"/>
              <a:t>geneesmiddelen die ook voorgeschreven kunnen worden</a:t>
            </a:r>
            <a:endParaRPr lang="en-BE" dirty="0"/>
          </a:p>
          <a:p>
            <a:pPr lvl="1"/>
            <a:r>
              <a:rPr lang="nl-NL" dirty="0"/>
              <a:t>gegevens worden beheerd door</a:t>
            </a:r>
          </a:p>
          <a:p>
            <a:pPr lvl="2"/>
            <a:r>
              <a:rPr lang="nl-BE" dirty="0"/>
              <a:t>FAGG (vergunningsgegevens en informatie over de beschikbaarheid van geneesmiddelen)</a:t>
            </a:r>
          </a:p>
          <a:p>
            <a:pPr lvl="2"/>
            <a:r>
              <a:rPr lang="nl-BE" dirty="0"/>
              <a:t>BCFI (farmacotherapeutische groepen, bv. VOS-clusters, en andere gegevens, bv. deelbaarheid)</a:t>
            </a:r>
          </a:p>
          <a:p>
            <a:pPr lvl="2"/>
            <a:r>
              <a:rPr lang="nl-BE" dirty="0"/>
              <a:t>RIZIV (prijzen van terugbetaalbare geneesmiddelen en vergoedingsvoorwaarden)</a:t>
            </a:r>
          </a:p>
          <a:p>
            <a:pPr lvl="2"/>
            <a:r>
              <a:rPr lang="nl-BE" dirty="0"/>
              <a:t>FOD Economie (prijzen van niet-terugbetaalbare geneesmiddelen)</a:t>
            </a:r>
          </a:p>
          <a:p>
            <a:pPr lvl="2"/>
            <a:r>
              <a:rPr lang="nl-BE" dirty="0"/>
              <a:t>APB (grondstoffen/formules voor magistrale bereidingen – andere producten die in de apotheek afgeleverd worden/niet-geneesmiddelen)</a:t>
            </a:r>
            <a:endParaRPr lang="en-BE" dirty="0"/>
          </a:p>
          <a:p>
            <a:pPr lvl="1"/>
            <a:endParaRPr lang="en-BE" dirty="0"/>
          </a:p>
          <a:p>
            <a:pPr lvl="1"/>
            <a:endParaRPr lang="nl-BE" dirty="0"/>
          </a:p>
          <a:p>
            <a:endParaRPr lang="nl-BE" dirty="0"/>
          </a:p>
        </p:txBody>
      </p:sp>
    </p:spTree>
    <p:extLst>
      <p:ext uri="{BB962C8B-B14F-4D97-AF65-F5344CB8AC3E}">
        <p14:creationId xmlns:p14="http://schemas.microsoft.com/office/powerpoint/2010/main" val="1111443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832E7E1-6642-B9AF-0724-308D6E4D6C86}"/>
              </a:ext>
            </a:extLst>
          </p:cNvPr>
          <p:cNvSpPr>
            <a:spLocks noGrp="1"/>
          </p:cNvSpPr>
          <p:nvPr>
            <p:ph type="body" sz="quarter" idx="11"/>
          </p:nvPr>
        </p:nvSpPr>
        <p:spPr/>
        <p:txBody>
          <a:bodyPr/>
          <a:lstStyle/>
          <a:p>
            <a:r>
              <a:rPr lang="en-BE" dirty="0" err="1"/>
              <a:t>Recip</a:t>
            </a:r>
            <a:r>
              <a:rPr lang="en-BE" dirty="0"/>
              <a:t>-e</a:t>
            </a:r>
            <a:endParaRPr lang="nl-BE" dirty="0"/>
          </a:p>
        </p:txBody>
      </p:sp>
      <p:cxnSp>
        <p:nvCxnSpPr>
          <p:cNvPr id="4" name="Straight Connector 83">
            <a:extLst>
              <a:ext uri="{FF2B5EF4-FFF2-40B4-BE49-F238E27FC236}">
                <a16:creationId xmlns:a16="http://schemas.microsoft.com/office/drawing/2014/main" id="{83B51945-D749-111D-3191-A8E6E5182D48}"/>
              </a:ext>
            </a:extLst>
          </p:cNvPr>
          <p:cNvCxnSpPr/>
          <p:nvPr/>
        </p:nvCxnSpPr>
        <p:spPr>
          <a:xfrm flipH="1">
            <a:off x="6023992" y="3068960"/>
            <a:ext cx="288032" cy="108012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87">
            <a:extLst>
              <a:ext uri="{FF2B5EF4-FFF2-40B4-BE49-F238E27FC236}">
                <a16:creationId xmlns:a16="http://schemas.microsoft.com/office/drawing/2014/main" id="{064951B3-4790-B3DA-E65C-5FADEC7BA230}"/>
              </a:ext>
            </a:extLst>
          </p:cNvPr>
          <p:cNvCxnSpPr/>
          <p:nvPr/>
        </p:nvCxnSpPr>
        <p:spPr>
          <a:xfrm flipV="1">
            <a:off x="7464152" y="1771364"/>
            <a:ext cx="478996" cy="50429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89">
            <a:extLst>
              <a:ext uri="{FF2B5EF4-FFF2-40B4-BE49-F238E27FC236}">
                <a16:creationId xmlns:a16="http://schemas.microsoft.com/office/drawing/2014/main" id="{71580B2A-EEE0-F915-0B4A-BAD7D3A84F0E}"/>
              </a:ext>
            </a:extLst>
          </p:cNvPr>
          <p:cNvCxnSpPr/>
          <p:nvPr/>
        </p:nvCxnSpPr>
        <p:spPr>
          <a:xfrm flipV="1">
            <a:off x="8340905" y="2564904"/>
            <a:ext cx="599837" cy="125240"/>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7" name="Straight Connector 91">
            <a:extLst>
              <a:ext uri="{FF2B5EF4-FFF2-40B4-BE49-F238E27FC236}">
                <a16:creationId xmlns:a16="http://schemas.microsoft.com/office/drawing/2014/main" id="{40CD19D7-E18E-86A5-8D2C-CC97A9DA827D}"/>
              </a:ext>
            </a:extLst>
          </p:cNvPr>
          <p:cNvCxnSpPr>
            <a:cxnSpLocks/>
          </p:cNvCxnSpPr>
          <p:nvPr/>
        </p:nvCxnSpPr>
        <p:spPr>
          <a:xfrm>
            <a:off x="8112224" y="2864254"/>
            <a:ext cx="936104" cy="632609"/>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2716C0-03BD-EB7D-6B9F-441A5662C4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7848" y="4221089"/>
            <a:ext cx="1733178" cy="513021"/>
          </a:xfrm>
          <a:prstGeom prst="rect">
            <a:avLst/>
          </a:prstGeom>
        </p:spPr>
      </p:pic>
      <p:sp>
        <p:nvSpPr>
          <p:cNvPr id="9" name="Rectangle 14">
            <a:extLst>
              <a:ext uri="{FF2B5EF4-FFF2-40B4-BE49-F238E27FC236}">
                <a16:creationId xmlns:a16="http://schemas.microsoft.com/office/drawing/2014/main" id="{C190673E-6140-534F-7930-227627DCD845}"/>
              </a:ext>
            </a:extLst>
          </p:cNvPr>
          <p:cNvSpPr/>
          <p:nvPr/>
        </p:nvSpPr>
        <p:spPr>
          <a:xfrm>
            <a:off x="3359696" y="4869160"/>
            <a:ext cx="4572000" cy="369332"/>
          </a:xfrm>
          <a:prstGeom prst="rect">
            <a:avLst/>
          </a:prstGeom>
        </p:spPr>
        <p:txBody>
          <a:bodyPr>
            <a:spAutoFit/>
          </a:bodyPr>
          <a:lstStyle/>
          <a:p>
            <a:endParaRPr lang="nl-NL" dirty="0">
              <a:solidFill>
                <a:schemeClr val="tx2"/>
              </a:solidFill>
            </a:endParaRPr>
          </a:p>
        </p:txBody>
      </p:sp>
      <p:cxnSp>
        <p:nvCxnSpPr>
          <p:cNvPr id="10" name="Straight Connector 33">
            <a:extLst>
              <a:ext uri="{FF2B5EF4-FFF2-40B4-BE49-F238E27FC236}">
                <a16:creationId xmlns:a16="http://schemas.microsoft.com/office/drawing/2014/main" id="{070E51F3-1CAB-BADA-0D8E-830E4D328F00}"/>
              </a:ext>
            </a:extLst>
          </p:cNvPr>
          <p:cNvCxnSpPr/>
          <p:nvPr/>
        </p:nvCxnSpPr>
        <p:spPr>
          <a:xfrm>
            <a:off x="6456040" y="4509120"/>
            <a:ext cx="2592288" cy="616714"/>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11" name="Straight Connector 29">
            <a:extLst>
              <a:ext uri="{FF2B5EF4-FFF2-40B4-BE49-F238E27FC236}">
                <a16:creationId xmlns:a16="http://schemas.microsoft.com/office/drawing/2014/main" id="{BC656E35-66D3-693B-25B5-C3E6BF8A1792}"/>
              </a:ext>
            </a:extLst>
          </p:cNvPr>
          <p:cNvCxnSpPr/>
          <p:nvPr/>
        </p:nvCxnSpPr>
        <p:spPr>
          <a:xfrm>
            <a:off x="6456040" y="4654352"/>
            <a:ext cx="2592288" cy="616714"/>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30">
            <a:extLst>
              <a:ext uri="{FF2B5EF4-FFF2-40B4-BE49-F238E27FC236}">
                <a16:creationId xmlns:a16="http://schemas.microsoft.com/office/drawing/2014/main" id="{24EF2B03-3DD5-7595-B5BF-A2A18C95B9F4}"/>
              </a:ext>
            </a:extLst>
          </p:cNvPr>
          <p:cNvCxnSpPr/>
          <p:nvPr/>
        </p:nvCxnSpPr>
        <p:spPr>
          <a:xfrm flipH="1">
            <a:off x="6168008" y="3068960"/>
            <a:ext cx="360040" cy="1088504"/>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13" name="Straight Connector 39">
            <a:extLst>
              <a:ext uri="{FF2B5EF4-FFF2-40B4-BE49-F238E27FC236}">
                <a16:creationId xmlns:a16="http://schemas.microsoft.com/office/drawing/2014/main" id="{6B02D381-33F4-4316-FB39-C48D07391273}"/>
              </a:ext>
            </a:extLst>
          </p:cNvPr>
          <p:cNvCxnSpPr/>
          <p:nvPr/>
        </p:nvCxnSpPr>
        <p:spPr>
          <a:xfrm flipV="1">
            <a:off x="7536160" y="1844824"/>
            <a:ext cx="478996" cy="504292"/>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14" name="Straight Connector 40">
            <a:extLst>
              <a:ext uri="{FF2B5EF4-FFF2-40B4-BE49-F238E27FC236}">
                <a16:creationId xmlns:a16="http://schemas.microsoft.com/office/drawing/2014/main" id="{6C5E8F6C-22A5-F84A-03E5-73AB86A11EA4}"/>
              </a:ext>
            </a:extLst>
          </p:cNvPr>
          <p:cNvCxnSpPr/>
          <p:nvPr/>
        </p:nvCxnSpPr>
        <p:spPr>
          <a:xfrm flipV="1">
            <a:off x="8328248" y="2347428"/>
            <a:ext cx="720080" cy="21626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41">
            <a:extLst>
              <a:ext uri="{FF2B5EF4-FFF2-40B4-BE49-F238E27FC236}">
                <a16:creationId xmlns:a16="http://schemas.microsoft.com/office/drawing/2014/main" id="{E6B2FEC1-8CBC-9157-530D-9E4749FD673C}"/>
              </a:ext>
            </a:extLst>
          </p:cNvPr>
          <p:cNvCxnSpPr>
            <a:cxnSpLocks/>
          </p:cNvCxnSpPr>
          <p:nvPr/>
        </p:nvCxnSpPr>
        <p:spPr>
          <a:xfrm>
            <a:off x="8232550" y="3091458"/>
            <a:ext cx="815778" cy="550637"/>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pic>
        <p:nvPicPr>
          <p:cNvPr id="16" name="Picture 47">
            <a:extLst>
              <a:ext uri="{FF2B5EF4-FFF2-40B4-BE49-F238E27FC236}">
                <a16:creationId xmlns:a16="http://schemas.microsoft.com/office/drawing/2014/main" id="{91A3AB34-6626-8A3F-CD01-19277EF33798}"/>
              </a:ext>
            </a:extLst>
          </p:cNvPr>
          <p:cNvPicPr>
            <a:picLocks noChangeAspect="1"/>
          </p:cNvPicPr>
          <p:nvPr/>
        </p:nvPicPr>
        <p:blipFill>
          <a:blip r:embed="rId3"/>
          <a:stretch>
            <a:fillRect/>
          </a:stretch>
        </p:blipFill>
        <p:spPr>
          <a:xfrm>
            <a:off x="5375920" y="2204864"/>
            <a:ext cx="2856630" cy="814586"/>
          </a:xfrm>
          <a:prstGeom prst="rect">
            <a:avLst/>
          </a:prstGeom>
        </p:spPr>
      </p:pic>
      <p:sp>
        <p:nvSpPr>
          <p:cNvPr id="17" name="Rectangle 23">
            <a:extLst>
              <a:ext uri="{FF2B5EF4-FFF2-40B4-BE49-F238E27FC236}">
                <a16:creationId xmlns:a16="http://schemas.microsoft.com/office/drawing/2014/main" id="{635CB3B6-1EA3-9BE2-756F-0BC1AFFD8249}"/>
              </a:ext>
            </a:extLst>
          </p:cNvPr>
          <p:cNvSpPr/>
          <p:nvPr/>
        </p:nvSpPr>
        <p:spPr>
          <a:xfrm>
            <a:off x="3215680" y="4986399"/>
            <a:ext cx="4572000" cy="1323439"/>
          </a:xfrm>
          <a:prstGeom prst="rect">
            <a:avLst/>
          </a:prstGeom>
        </p:spPr>
        <p:txBody>
          <a:bodyPr>
            <a:spAutoFit/>
          </a:bodyPr>
          <a:lstStyle/>
          <a:p>
            <a:r>
              <a:rPr lang="fr-BE" sz="1600" dirty="0">
                <a:latin typeface="Open Sans" panose="020B0606030504020204" pitchFamily="34" charset="0"/>
                <a:ea typeface="Open Sans" panose="020B0606030504020204" pitchFamily="34" charset="0"/>
                <a:cs typeface="Open Sans" panose="020B0606030504020204" pitchFamily="34" charset="0"/>
              </a:rPr>
              <a:t>eHealth-</a:t>
            </a:r>
            <a:r>
              <a:rPr lang="fr-BE" sz="1600" dirty="0" err="1">
                <a:latin typeface="Open Sans" panose="020B0606030504020204" pitchFamily="34" charset="0"/>
                <a:ea typeface="Open Sans" panose="020B0606030504020204" pitchFamily="34" charset="0"/>
                <a:cs typeface="Open Sans" panose="020B0606030504020204" pitchFamily="34" charset="0"/>
              </a:rPr>
              <a:t>certificaten</a:t>
            </a:r>
            <a:endParaRPr lang="fr-BE" sz="1600" dirty="0">
              <a:latin typeface="Open Sans" panose="020B0606030504020204" pitchFamily="34" charset="0"/>
              <a:ea typeface="Open Sans" panose="020B0606030504020204" pitchFamily="34" charset="0"/>
              <a:cs typeface="Open Sans" panose="020B0606030504020204" pitchFamily="34" charset="0"/>
            </a:endParaRPr>
          </a:p>
          <a:p>
            <a:r>
              <a:rPr lang="fr-BE" sz="1600" dirty="0" err="1">
                <a:latin typeface="Open Sans" panose="020B0606030504020204" pitchFamily="34" charset="0"/>
                <a:ea typeface="Open Sans" panose="020B0606030504020204" pitchFamily="34" charset="0"/>
                <a:cs typeface="Open Sans" panose="020B0606030504020204" pitchFamily="34" charset="0"/>
              </a:rPr>
              <a:t>Geïntegreerd</a:t>
            </a:r>
            <a:r>
              <a:rPr lang="fr-BE" sz="1600" dirty="0">
                <a:latin typeface="Open Sans" panose="020B0606030504020204" pitchFamily="34" charset="0"/>
                <a:ea typeface="Open Sans" panose="020B0606030504020204" pitchFamily="34" charset="0"/>
                <a:cs typeface="Open Sans" panose="020B0606030504020204" pitchFamily="34" charset="0"/>
              </a:rPr>
              <a:t> </a:t>
            </a:r>
            <a:r>
              <a:rPr lang="fr-BE" sz="1600" dirty="0" err="1">
                <a:latin typeface="Open Sans" panose="020B0606030504020204" pitchFamily="34" charset="0"/>
                <a:ea typeface="Open Sans" panose="020B0606030504020204" pitchFamily="34" charset="0"/>
                <a:cs typeface="Open Sans" panose="020B0606030504020204" pitchFamily="34" charset="0"/>
              </a:rPr>
              <a:t>gebruikers</a:t>
            </a:r>
            <a:r>
              <a:rPr lang="fr-BE" sz="1600" dirty="0">
                <a:latin typeface="Open Sans" panose="020B0606030504020204" pitchFamily="34" charset="0"/>
                <a:ea typeface="Open Sans" panose="020B0606030504020204" pitchFamily="34" charset="0"/>
                <a:cs typeface="Open Sans" panose="020B0606030504020204" pitchFamily="34" charset="0"/>
              </a:rPr>
              <a:t>- en </a:t>
            </a:r>
            <a:r>
              <a:rPr lang="fr-BE" sz="1600" dirty="0" err="1">
                <a:latin typeface="Open Sans" panose="020B0606030504020204" pitchFamily="34" charset="0"/>
                <a:ea typeface="Open Sans" panose="020B0606030504020204" pitchFamily="34" charset="0"/>
                <a:cs typeface="Open Sans" panose="020B0606030504020204" pitchFamily="34" charset="0"/>
              </a:rPr>
              <a:t>toegangsbeheer</a:t>
            </a:r>
            <a:endParaRPr lang="fr-BE" sz="1600" dirty="0">
              <a:latin typeface="Open Sans" panose="020B0606030504020204" pitchFamily="34" charset="0"/>
              <a:ea typeface="Open Sans" panose="020B0606030504020204" pitchFamily="34" charset="0"/>
              <a:cs typeface="Open Sans" panose="020B0606030504020204" pitchFamily="34" charset="0"/>
            </a:endParaRPr>
          </a:p>
          <a:p>
            <a:r>
              <a:rPr lang="fr-BE" sz="1600" dirty="0">
                <a:latin typeface="Open Sans" panose="020B0606030504020204" pitchFamily="34" charset="0"/>
                <a:ea typeface="Open Sans" panose="020B0606030504020204" pitchFamily="34" charset="0"/>
                <a:cs typeface="Open Sans" panose="020B0606030504020204" pitchFamily="34" charset="0"/>
              </a:rPr>
              <a:t>End-to-end </a:t>
            </a:r>
            <a:r>
              <a:rPr lang="fr-BE" sz="1600" dirty="0" err="1">
                <a:latin typeface="Open Sans" panose="020B0606030504020204" pitchFamily="34" charset="0"/>
                <a:ea typeface="Open Sans" panose="020B0606030504020204" pitchFamily="34" charset="0"/>
                <a:cs typeface="Open Sans" panose="020B0606030504020204" pitchFamily="34" charset="0"/>
              </a:rPr>
              <a:t>vercijfering</a:t>
            </a:r>
            <a:endParaRPr lang="fr-BE" sz="1600" dirty="0">
              <a:latin typeface="Open Sans" panose="020B0606030504020204" pitchFamily="34" charset="0"/>
              <a:ea typeface="Open Sans" panose="020B0606030504020204" pitchFamily="34" charset="0"/>
              <a:cs typeface="Open Sans" panose="020B0606030504020204" pitchFamily="34" charset="0"/>
            </a:endParaRPr>
          </a:p>
          <a:p>
            <a:r>
              <a:rPr lang="fr-BE" sz="1600" dirty="0" err="1">
                <a:latin typeface="Open Sans" panose="020B0606030504020204" pitchFamily="34" charset="0"/>
                <a:ea typeface="Open Sans" panose="020B0606030504020204" pitchFamily="34" charset="0"/>
                <a:cs typeface="Open Sans" panose="020B0606030504020204" pitchFamily="34" charset="0"/>
              </a:rPr>
              <a:t>Elektronische</a:t>
            </a:r>
            <a:r>
              <a:rPr lang="fr-BE" sz="1600" dirty="0">
                <a:latin typeface="Open Sans" panose="020B0606030504020204" pitchFamily="34" charset="0"/>
                <a:ea typeface="Open Sans" panose="020B0606030504020204" pitchFamily="34" charset="0"/>
                <a:cs typeface="Open Sans" panose="020B0606030504020204" pitchFamily="34" charset="0"/>
              </a:rPr>
              <a:t> </a:t>
            </a:r>
            <a:r>
              <a:rPr lang="fr-BE" sz="1600" dirty="0" err="1">
                <a:latin typeface="Open Sans" panose="020B0606030504020204" pitchFamily="34" charset="0"/>
                <a:ea typeface="Open Sans" panose="020B0606030504020204" pitchFamily="34" charset="0"/>
                <a:cs typeface="Open Sans" panose="020B0606030504020204" pitchFamily="34" charset="0"/>
              </a:rPr>
              <a:t>datering</a:t>
            </a:r>
            <a:r>
              <a:rPr lang="fr-BE" sz="1600" dirty="0">
                <a:latin typeface="Open Sans" panose="020B0606030504020204" pitchFamily="34" charset="0"/>
                <a:ea typeface="Open Sans" panose="020B0606030504020204" pitchFamily="34" charset="0"/>
                <a:cs typeface="Open Sans" panose="020B0606030504020204" pitchFamily="34" charset="0"/>
              </a:rPr>
              <a:t> (</a:t>
            </a:r>
            <a:r>
              <a:rPr lang="fr-BE" sz="1600" dirty="0" err="1">
                <a:latin typeface="Open Sans" panose="020B0606030504020204" pitchFamily="34" charset="0"/>
                <a:ea typeface="Open Sans" panose="020B0606030504020204" pitchFamily="34" charset="0"/>
                <a:cs typeface="Open Sans" panose="020B0606030504020204" pitchFamily="34" charset="0"/>
              </a:rPr>
              <a:t>timestamping</a:t>
            </a:r>
            <a:r>
              <a:rPr lang="fr-BE" sz="1600" dirty="0">
                <a:latin typeface="Open Sans" panose="020B0606030504020204" pitchFamily="34" charset="0"/>
                <a:ea typeface="Open Sans" panose="020B0606030504020204" pitchFamily="34" charset="0"/>
                <a:cs typeface="Open Sans" panose="020B0606030504020204" pitchFamily="34" charset="0"/>
              </a:rPr>
              <a:t>)</a:t>
            </a:r>
          </a:p>
          <a:p>
            <a:r>
              <a:rPr lang="fr-BE" sz="1600" dirty="0" err="1">
                <a:latin typeface="Open Sans" panose="020B0606030504020204" pitchFamily="34" charset="0"/>
                <a:ea typeface="Open Sans" panose="020B0606030504020204" pitchFamily="34" charset="0"/>
                <a:cs typeface="Open Sans" panose="020B0606030504020204" pitchFamily="34" charset="0"/>
              </a:rPr>
              <a:t>Coördinatie</a:t>
            </a:r>
            <a:r>
              <a:rPr lang="fr-BE" sz="1600" dirty="0">
                <a:latin typeface="Open Sans" panose="020B0606030504020204" pitchFamily="34" charset="0"/>
                <a:ea typeface="Open Sans" panose="020B0606030504020204" pitchFamily="34" charset="0"/>
                <a:cs typeface="Open Sans" panose="020B0606030504020204" pitchFamily="34" charset="0"/>
              </a:rPr>
              <a:t> van </a:t>
            </a:r>
            <a:r>
              <a:rPr lang="fr-BE" sz="1600" dirty="0" err="1">
                <a:latin typeface="Open Sans" panose="020B0606030504020204" pitchFamily="34" charset="0"/>
                <a:ea typeface="Open Sans" panose="020B0606030504020204" pitchFamily="34" charset="0"/>
                <a:cs typeface="Open Sans" panose="020B0606030504020204" pitchFamily="34" charset="0"/>
              </a:rPr>
              <a:t>elektronische</a:t>
            </a:r>
            <a:r>
              <a:rPr lang="fr-BE" sz="1600" dirty="0">
                <a:latin typeface="Open Sans" panose="020B0606030504020204" pitchFamily="34" charset="0"/>
                <a:ea typeface="Open Sans" panose="020B0606030504020204" pitchFamily="34" charset="0"/>
                <a:cs typeface="Open Sans" panose="020B0606030504020204" pitchFamily="34" charset="0"/>
              </a:rPr>
              <a:t> </a:t>
            </a:r>
            <a:r>
              <a:rPr lang="fr-BE" sz="1600" dirty="0" err="1">
                <a:latin typeface="Open Sans" panose="020B0606030504020204" pitchFamily="34" charset="0"/>
                <a:ea typeface="Open Sans" panose="020B0606030504020204" pitchFamily="34" charset="0"/>
                <a:cs typeface="Open Sans" panose="020B0606030504020204" pitchFamily="34" charset="0"/>
              </a:rPr>
              <a:t>deelprocessen</a:t>
            </a:r>
            <a:endParaRPr lang="fr-BE"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24">
            <a:extLst>
              <a:ext uri="{FF2B5EF4-FFF2-40B4-BE49-F238E27FC236}">
                <a16:creationId xmlns:a16="http://schemas.microsoft.com/office/drawing/2014/main" id="{799CEC9F-01F8-45B2-EBB0-9AEE70DCE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224" y="1124744"/>
            <a:ext cx="841276" cy="841276"/>
          </a:xfrm>
          <a:prstGeom prst="rect">
            <a:avLst/>
          </a:prstGeom>
        </p:spPr>
      </p:pic>
      <p:pic>
        <p:nvPicPr>
          <p:cNvPr id="19" name="Picture 50">
            <a:extLst>
              <a:ext uri="{FF2B5EF4-FFF2-40B4-BE49-F238E27FC236}">
                <a16:creationId xmlns:a16="http://schemas.microsoft.com/office/drawing/2014/main" id="{0A339550-8178-14EA-E1D3-2F4875683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0336" y="3284984"/>
            <a:ext cx="841276" cy="841276"/>
          </a:xfrm>
          <a:prstGeom prst="rect">
            <a:avLst/>
          </a:prstGeom>
        </p:spPr>
      </p:pic>
      <p:pic>
        <p:nvPicPr>
          <p:cNvPr id="20" name="Picture 51">
            <a:extLst>
              <a:ext uri="{FF2B5EF4-FFF2-40B4-BE49-F238E27FC236}">
                <a16:creationId xmlns:a16="http://schemas.microsoft.com/office/drawing/2014/main" id="{BF9E3CE3-A1E6-C919-E482-3A6B4C9520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344" y="1988840"/>
            <a:ext cx="841276" cy="841276"/>
          </a:xfrm>
          <a:prstGeom prst="rect">
            <a:avLst/>
          </a:prstGeom>
        </p:spPr>
      </p:pic>
      <p:sp>
        <p:nvSpPr>
          <p:cNvPr id="21" name="TextBox 32">
            <a:extLst>
              <a:ext uri="{FF2B5EF4-FFF2-40B4-BE49-F238E27FC236}">
                <a16:creationId xmlns:a16="http://schemas.microsoft.com/office/drawing/2014/main" id="{0D79B0A3-D7F3-6A8E-BAA9-886B4C1F5E7C}"/>
              </a:ext>
            </a:extLst>
          </p:cNvPr>
          <p:cNvSpPr txBox="1"/>
          <p:nvPr/>
        </p:nvSpPr>
        <p:spPr>
          <a:xfrm>
            <a:off x="9120336" y="5230942"/>
            <a:ext cx="1368152" cy="584775"/>
          </a:xfrm>
          <a:prstGeom prst="rect">
            <a:avLst/>
          </a:prstGeom>
          <a:noFill/>
        </p:spPr>
        <p:txBody>
          <a:bodyPr wrap="square" rtlCol="0">
            <a:spAutoFit/>
          </a:bodyPr>
          <a:lstStyle/>
          <a:p>
            <a:r>
              <a:rPr lang="nl-BE" sz="1600" dirty="0">
                <a:latin typeface="Open Sans" panose="020B0606030504020204" pitchFamily="34" charset="0"/>
                <a:ea typeface="Open Sans" panose="020B0606030504020204" pitchFamily="34" charset="0"/>
                <a:cs typeface="Open Sans" panose="020B0606030504020204" pitchFamily="34" charset="0"/>
              </a:rPr>
              <a:t>Authentieke bronnen</a:t>
            </a:r>
            <a:endParaRPr lang="fr-BE"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34">
            <a:extLst>
              <a:ext uri="{FF2B5EF4-FFF2-40B4-BE49-F238E27FC236}">
                <a16:creationId xmlns:a16="http://schemas.microsoft.com/office/drawing/2014/main" id="{1F9C07D9-0D06-E8A6-797C-525343BD97C4}"/>
              </a:ext>
            </a:extLst>
          </p:cNvPr>
          <p:cNvPicPr>
            <a:picLocks noChangeAspect="1"/>
          </p:cNvPicPr>
          <p:nvPr/>
        </p:nvPicPr>
        <p:blipFill>
          <a:blip r:embed="rId5"/>
          <a:stretch>
            <a:fillRect/>
          </a:stretch>
        </p:blipFill>
        <p:spPr>
          <a:xfrm>
            <a:off x="9408368" y="4725145"/>
            <a:ext cx="621846" cy="542591"/>
          </a:xfrm>
          <a:prstGeom prst="rect">
            <a:avLst/>
          </a:prstGeom>
        </p:spPr>
      </p:pic>
      <p:pic>
        <p:nvPicPr>
          <p:cNvPr id="23" name="Picture 35">
            <a:extLst>
              <a:ext uri="{FF2B5EF4-FFF2-40B4-BE49-F238E27FC236}">
                <a16:creationId xmlns:a16="http://schemas.microsoft.com/office/drawing/2014/main" id="{2631FB7E-2CD5-D059-74C1-90F80E6D03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7528" y="1052736"/>
            <a:ext cx="1240334" cy="1240334"/>
          </a:xfrm>
          <a:prstGeom prst="rect">
            <a:avLst/>
          </a:prstGeom>
        </p:spPr>
      </p:pic>
      <p:pic>
        <p:nvPicPr>
          <p:cNvPr id="24" name="Picture 36">
            <a:extLst>
              <a:ext uri="{FF2B5EF4-FFF2-40B4-BE49-F238E27FC236}">
                <a16:creationId xmlns:a16="http://schemas.microsoft.com/office/drawing/2014/main" id="{AA0FB49B-D9DE-D405-5EC7-D2DA0016AF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5720" y="1700808"/>
            <a:ext cx="708670" cy="708670"/>
          </a:xfrm>
          <a:prstGeom prst="rect">
            <a:avLst/>
          </a:prstGeom>
        </p:spPr>
      </p:pic>
      <p:cxnSp>
        <p:nvCxnSpPr>
          <p:cNvPr id="25" name="Straight Connector 37">
            <a:extLst>
              <a:ext uri="{FF2B5EF4-FFF2-40B4-BE49-F238E27FC236}">
                <a16:creationId xmlns:a16="http://schemas.microsoft.com/office/drawing/2014/main" id="{AB354995-C048-3AE1-CAA5-B6C85A1411BE}"/>
              </a:ext>
            </a:extLst>
          </p:cNvPr>
          <p:cNvCxnSpPr/>
          <p:nvPr/>
        </p:nvCxnSpPr>
        <p:spPr>
          <a:xfrm>
            <a:off x="2855640" y="2132856"/>
            <a:ext cx="648072" cy="2"/>
          </a:xfrm>
          <a:prstGeom prst="line">
            <a:avLst/>
          </a:prstGeom>
          <a:ln w="44450" cmpd="sng">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26" name="Straight Connector 38">
            <a:extLst>
              <a:ext uri="{FF2B5EF4-FFF2-40B4-BE49-F238E27FC236}">
                <a16:creationId xmlns:a16="http://schemas.microsoft.com/office/drawing/2014/main" id="{179D429F-04C9-66A5-2AD2-266B3E9F722F}"/>
              </a:ext>
            </a:extLst>
          </p:cNvPr>
          <p:cNvCxnSpPr/>
          <p:nvPr/>
        </p:nvCxnSpPr>
        <p:spPr>
          <a:xfrm>
            <a:off x="4367808" y="2132856"/>
            <a:ext cx="1008112" cy="281160"/>
          </a:xfrm>
          <a:prstGeom prst="line">
            <a:avLst/>
          </a:prstGeom>
          <a:ln w="44450">
            <a:solidFill>
              <a:srgbClr val="087670"/>
            </a:solidFill>
          </a:ln>
        </p:spPr>
        <p:style>
          <a:lnRef idx="1">
            <a:schemeClr val="accent1"/>
          </a:lnRef>
          <a:fillRef idx="0">
            <a:schemeClr val="accent1"/>
          </a:fillRef>
          <a:effectRef idx="0">
            <a:schemeClr val="accent1"/>
          </a:effectRef>
          <a:fontRef idx="minor">
            <a:schemeClr val="tx1"/>
          </a:fontRef>
        </p:style>
      </p:cxnSp>
      <p:cxnSp>
        <p:nvCxnSpPr>
          <p:cNvPr id="27" name="Straight Connector 42">
            <a:extLst>
              <a:ext uri="{FF2B5EF4-FFF2-40B4-BE49-F238E27FC236}">
                <a16:creationId xmlns:a16="http://schemas.microsoft.com/office/drawing/2014/main" id="{CB401FEB-A98D-F28A-DFC1-B8F50CAEA601}"/>
              </a:ext>
            </a:extLst>
          </p:cNvPr>
          <p:cNvCxnSpPr/>
          <p:nvPr/>
        </p:nvCxnSpPr>
        <p:spPr>
          <a:xfrm>
            <a:off x="2783632" y="2348881"/>
            <a:ext cx="720080" cy="1"/>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43">
            <a:extLst>
              <a:ext uri="{FF2B5EF4-FFF2-40B4-BE49-F238E27FC236}">
                <a16:creationId xmlns:a16="http://schemas.microsoft.com/office/drawing/2014/main" id="{4EABCF18-279B-6F52-F4AA-9835C25D2A68}"/>
              </a:ext>
            </a:extLst>
          </p:cNvPr>
          <p:cNvCxnSpPr/>
          <p:nvPr/>
        </p:nvCxnSpPr>
        <p:spPr>
          <a:xfrm>
            <a:off x="4223792" y="2420888"/>
            <a:ext cx="1512168" cy="180020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TextBox 31">
            <a:extLst>
              <a:ext uri="{FF2B5EF4-FFF2-40B4-BE49-F238E27FC236}">
                <a16:creationId xmlns:a16="http://schemas.microsoft.com/office/drawing/2014/main" id="{48649EF8-F6E8-5FA5-B7AD-164AB126ADB3}"/>
              </a:ext>
            </a:extLst>
          </p:cNvPr>
          <p:cNvSpPr txBox="1"/>
          <p:nvPr/>
        </p:nvSpPr>
        <p:spPr>
          <a:xfrm>
            <a:off x="1919536" y="2636913"/>
            <a:ext cx="2592288" cy="338554"/>
          </a:xfrm>
          <a:prstGeom prst="rect">
            <a:avLst/>
          </a:prstGeom>
          <a:noFill/>
        </p:spPr>
        <p:txBody>
          <a:bodyPr wrap="square" rtlCol="0">
            <a:spAutoFit/>
          </a:bodyPr>
          <a:lstStyle/>
          <a:p>
            <a:r>
              <a:rPr lang="fr-BE" sz="1600" dirty="0" err="1">
                <a:solidFill>
                  <a:srgbClr val="087670"/>
                </a:solidFill>
                <a:latin typeface="Open Sans" panose="020B0606030504020204" pitchFamily="34" charset="0"/>
                <a:ea typeface="Open Sans" panose="020B0606030504020204" pitchFamily="34" charset="0"/>
                <a:cs typeface="Open Sans" panose="020B0606030504020204" pitchFamily="34" charset="0"/>
              </a:rPr>
              <a:t>Webapp</a:t>
            </a:r>
            <a:endParaRPr lang="fr-BE" sz="1600" dirty="0">
              <a:solidFill>
                <a:srgbClr val="08767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44">
            <a:extLst>
              <a:ext uri="{FF2B5EF4-FFF2-40B4-BE49-F238E27FC236}">
                <a16:creationId xmlns:a16="http://schemas.microsoft.com/office/drawing/2014/main" id="{DF6B0379-34FD-9543-07AF-672C2A14EED2}"/>
              </a:ext>
            </a:extLst>
          </p:cNvPr>
          <p:cNvSpPr txBox="1"/>
          <p:nvPr/>
        </p:nvSpPr>
        <p:spPr>
          <a:xfrm>
            <a:off x="1937325" y="2987660"/>
            <a:ext cx="2592288" cy="338554"/>
          </a:xfrm>
          <a:prstGeom prst="rect">
            <a:avLst/>
          </a:prstGeom>
          <a:noFill/>
        </p:spPr>
        <p:txBody>
          <a:bodyPr wrap="square" rtlCol="0">
            <a:spAutoFit/>
          </a:bodyPr>
          <a:lstStyle/>
          <a:p>
            <a:r>
              <a:rPr lang="fr-BE" sz="1600" dirty="0">
                <a:solidFill>
                  <a:srgbClr val="C00000"/>
                </a:solidFill>
                <a:latin typeface="Open Sans" panose="020B0606030504020204" pitchFamily="34" charset="0"/>
                <a:ea typeface="Open Sans" panose="020B0606030504020204" pitchFamily="34" charset="0"/>
                <a:cs typeface="Open Sans" panose="020B0606030504020204" pitchFamily="34" charset="0"/>
              </a:rPr>
              <a:t>Webservice</a:t>
            </a:r>
          </a:p>
        </p:txBody>
      </p:sp>
    </p:spTree>
    <p:extLst>
      <p:ext uri="{BB962C8B-B14F-4D97-AF65-F5344CB8AC3E}">
        <p14:creationId xmlns:p14="http://schemas.microsoft.com/office/powerpoint/2010/main" val="196009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A9A13C1-CEB6-FA54-4620-F289DF81A2C7}"/>
              </a:ext>
            </a:extLst>
          </p:cNvPr>
          <p:cNvSpPr>
            <a:spLocks noGrp="1"/>
          </p:cNvSpPr>
          <p:nvPr>
            <p:ph type="body" sz="quarter" idx="11"/>
          </p:nvPr>
        </p:nvSpPr>
        <p:spPr/>
        <p:txBody>
          <a:bodyPr/>
          <a:lstStyle/>
          <a:p>
            <a:r>
              <a:rPr lang="en-BE" dirty="0"/>
              <a:t>Andere </a:t>
            </a:r>
            <a:r>
              <a:rPr lang="en-BE" dirty="0" err="1"/>
              <a:t>gevalideerde</a:t>
            </a:r>
            <a:r>
              <a:rPr lang="en-BE" dirty="0"/>
              <a:t> </a:t>
            </a:r>
            <a:r>
              <a:rPr lang="en-BE" dirty="0" err="1"/>
              <a:t>authentieke</a:t>
            </a:r>
            <a:r>
              <a:rPr lang="en-BE" dirty="0"/>
              <a:t> </a:t>
            </a:r>
            <a:r>
              <a:rPr lang="en-BE" dirty="0" err="1"/>
              <a:t>bronnen</a:t>
            </a:r>
            <a:endParaRPr lang="nl-BE" dirty="0"/>
          </a:p>
        </p:txBody>
      </p:sp>
      <p:sp>
        <p:nvSpPr>
          <p:cNvPr id="3" name="Tijdelijke aanduiding voor tekst 2">
            <a:extLst>
              <a:ext uri="{FF2B5EF4-FFF2-40B4-BE49-F238E27FC236}">
                <a16:creationId xmlns:a16="http://schemas.microsoft.com/office/drawing/2014/main" id="{67407DC1-B565-479F-8A75-5DC22AB3A99F}"/>
              </a:ext>
            </a:extLst>
          </p:cNvPr>
          <p:cNvSpPr>
            <a:spLocks noGrp="1"/>
          </p:cNvSpPr>
          <p:nvPr>
            <p:ph type="body" sz="quarter" idx="13"/>
          </p:nvPr>
        </p:nvSpPr>
        <p:spPr>
          <a:xfrm>
            <a:off x="900000" y="998291"/>
            <a:ext cx="8601809" cy="5174927"/>
          </a:xfrm>
        </p:spPr>
        <p:txBody>
          <a:bodyPr>
            <a:normAutofit/>
          </a:bodyPr>
          <a:lstStyle/>
          <a:p>
            <a:pPr lvl="1"/>
            <a:r>
              <a:rPr lang="en-BE" dirty="0" err="1"/>
              <a:t>Gedeeld</a:t>
            </a:r>
            <a:r>
              <a:rPr lang="en-BE" dirty="0"/>
              <a:t> </a:t>
            </a:r>
            <a:r>
              <a:rPr lang="en-BE" dirty="0" err="1"/>
              <a:t>Farmaceutisch</a:t>
            </a:r>
            <a:r>
              <a:rPr lang="en-BE" dirty="0"/>
              <a:t> Dossier (GFD)</a:t>
            </a:r>
          </a:p>
          <a:p>
            <a:pPr lvl="2"/>
            <a:r>
              <a:rPr lang="nl-BE" dirty="0"/>
              <a:t>collectief, professioneel en vrijwillig initiatief van de Belgische apotheken open voor het publiek</a:t>
            </a:r>
            <a:endParaRPr lang="en-BE" dirty="0"/>
          </a:p>
          <a:p>
            <a:pPr lvl="2"/>
            <a:r>
              <a:rPr lang="nl-BE" dirty="0"/>
              <a:t>kadert in het voorzien van middelen ter ondersteuning van de farmaceutische zorg die de apotheker levert ten dienste van de maatschappij</a:t>
            </a:r>
            <a:endParaRPr lang="en-BE" dirty="0"/>
          </a:p>
          <a:p>
            <a:pPr lvl="1"/>
            <a:endParaRPr lang="en-BE" dirty="0"/>
          </a:p>
          <a:p>
            <a:pPr lvl="1"/>
            <a:r>
              <a:rPr lang="en-BE" dirty="0" err="1"/>
              <a:t>Mediprima</a:t>
            </a:r>
            <a:endParaRPr lang="en-BE" dirty="0"/>
          </a:p>
          <a:p>
            <a:pPr lvl="2"/>
            <a:r>
              <a:rPr lang="nl-BE" dirty="0"/>
              <a:t>informaticasysteem voor het beheer van de </a:t>
            </a:r>
            <a:r>
              <a:rPr lang="nl-BE" dirty="0" err="1"/>
              <a:t>tenlasteneming</a:t>
            </a:r>
            <a:r>
              <a:rPr lang="nl-BE" dirty="0"/>
              <a:t> van de medische hulp aan patiënten door de </a:t>
            </a:r>
            <a:r>
              <a:rPr lang="nl-BE" dirty="0" err="1"/>
              <a:t>OCMW’s</a:t>
            </a:r>
            <a:endParaRPr lang="en-BE" dirty="0"/>
          </a:p>
          <a:p>
            <a:pPr lvl="1"/>
            <a:endParaRPr lang="en-BE" dirty="0"/>
          </a:p>
          <a:p>
            <a:pPr lvl="1"/>
            <a:r>
              <a:rPr lang="en-BE" dirty="0" err="1"/>
              <a:t>Centraal</a:t>
            </a:r>
            <a:r>
              <a:rPr lang="en-BE" dirty="0"/>
              <a:t> </a:t>
            </a:r>
            <a:r>
              <a:rPr lang="en-BE" dirty="0" err="1"/>
              <a:t>TraceringsRegister</a:t>
            </a:r>
            <a:r>
              <a:rPr lang="en-BE" dirty="0"/>
              <a:t> (CTR)</a:t>
            </a:r>
          </a:p>
          <a:p>
            <a:pPr lvl="2"/>
            <a:r>
              <a:rPr lang="nl-NL" dirty="0"/>
              <a:t>maakt het mogelijk dat zorgverstrekkers en –instellingen en hun systemen implantaties en </a:t>
            </a:r>
            <a:r>
              <a:rPr lang="nl-NL" dirty="0" err="1"/>
              <a:t>explantaties</a:t>
            </a:r>
            <a:r>
              <a:rPr lang="nl-NL" dirty="0"/>
              <a:t> van implantaten kunnen melden en raadplegen</a:t>
            </a:r>
            <a:endParaRPr lang="nl-BE" dirty="0"/>
          </a:p>
          <a:p>
            <a:pPr marL="180975" lvl="2" indent="0">
              <a:buNone/>
            </a:pPr>
            <a:endParaRPr lang="en-BE" dirty="0"/>
          </a:p>
        </p:txBody>
      </p:sp>
      <p:pic>
        <p:nvPicPr>
          <p:cNvPr id="4" name="Picture 5">
            <a:extLst>
              <a:ext uri="{FF2B5EF4-FFF2-40B4-BE49-F238E27FC236}">
                <a16:creationId xmlns:a16="http://schemas.microsoft.com/office/drawing/2014/main" id="{7FD9335E-4FFE-D02C-6BAE-4B49975D06C6}"/>
              </a:ext>
            </a:extLst>
          </p:cNvPr>
          <p:cNvPicPr>
            <a:picLocks noChangeAspect="1"/>
          </p:cNvPicPr>
          <p:nvPr/>
        </p:nvPicPr>
        <p:blipFill>
          <a:blip r:embed="rId2"/>
          <a:stretch>
            <a:fillRect/>
          </a:stretch>
        </p:blipFill>
        <p:spPr>
          <a:xfrm>
            <a:off x="10278773" y="1461456"/>
            <a:ext cx="1104900" cy="619125"/>
          </a:xfrm>
          <a:prstGeom prst="rect">
            <a:avLst/>
          </a:prstGeom>
        </p:spPr>
      </p:pic>
      <p:pic>
        <p:nvPicPr>
          <p:cNvPr id="5" name="Picture 7">
            <a:extLst>
              <a:ext uri="{FF2B5EF4-FFF2-40B4-BE49-F238E27FC236}">
                <a16:creationId xmlns:a16="http://schemas.microsoft.com/office/drawing/2014/main" id="{ECD6ABAD-FDC2-6981-AA0F-CACF03904DB7}"/>
              </a:ext>
            </a:extLst>
          </p:cNvPr>
          <p:cNvPicPr>
            <a:picLocks noChangeAspect="1"/>
          </p:cNvPicPr>
          <p:nvPr/>
        </p:nvPicPr>
        <p:blipFill>
          <a:blip r:embed="rId3"/>
          <a:stretch>
            <a:fillRect/>
          </a:stretch>
        </p:blipFill>
        <p:spPr>
          <a:xfrm>
            <a:off x="9730235" y="3011817"/>
            <a:ext cx="2201977" cy="592481"/>
          </a:xfrm>
          <a:prstGeom prst="rect">
            <a:avLst/>
          </a:prstGeom>
        </p:spPr>
      </p:pic>
      <p:pic>
        <p:nvPicPr>
          <p:cNvPr id="6" name="Picture 6">
            <a:extLst>
              <a:ext uri="{FF2B5EF4-FFF2-40B4-BE49-F238E27FC236}">
                <a16:creationId xmlns:a16="http://schemas.microsoft.com/office/drawing/2014/main" id="{FDD0E8F0-2066-D085-FCBD-FAFB90CE25C2}"/>
              </a:ext>
            </a:extLst>
          </p:cNvPr>
          <p:cNvPicPr>
            <a:picLocks noChangeAspect="1"/>
          </p:cNvPicPr>
          <p:nvPr/>
        </p:nvPicPr>
        <p:blipFill>
          <a:blip r:embed="rId4"/>
          <a:stretch>
            <a:fillRect/>
          </a:stretch>
        </p:blipFill>
        <p:spPr>
          <a:xfrm>
            <a:off x="10240619" y="4535535"/>
            <a:ext cx="1181208" cy="817756"/>
          </a:xfrm>
          <a:prstGeom prst="rect">
            <a:avLst/>
          </a:prstGeom>
        </p:spPr>
      </p:pic>
    </p:spTree>
    <p:extLst>
      <p:ext uri="{BB962C8B-B14F-4D97-AF65-F5344CB8AC3E}">
        <p14:creationId xmlns:p14="http://schemas.microsoft.com/office/powerpoint/2010/main" val="3587081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A7E6B97-21DC-81CE-4B28-6095D84C08F9}"/>
              </a:ext>
            </a:extLst>
          </p:cNvPr>
          <p:cNvSpPr>
            <a:spLocks noGrp="1"/>
          </p:cNvSpPr>
          <p:nvPr>
            <p:ph type="body" sz="quarter" idx="11"/>
          </p:nvPr>
        </p:nvSpPr>
        <p:spPr/>
        <p:txBody>
          <a:bodyPr/>
          <a:lstStyle/>
          <a:p>
            <a:r>
              <a:rPr lang="en-BE" dirty="0"/>
              <a:t>Welcome pack</a:t>
            </a:r>
            <a:endParaRPr lang="nl-BE" dirty="0"/>
          </a:p>
        </p:txBody>
      </p:sp>
      <p:sp>
        <p:nvSpPr>
          <p:cNvPr id="3" name="Tijdelijke aanduiding voor tekst 2">
            <a:extLst>
              <a:ext uri="{FF2B5EF4-FFF2-40B4-BE49-F238E27FC236}">
                <a16:creationId xmlns:a16="http://schemas.microsoft.com/office/drawing/2014/main" id="{79C656B3-C9B8-389E-7104-F4826B636AFC}"/>
              </a:ext>
            </a:extLst>
          </p:cNvPr>
          <p:cNvSpPr>
            <a:spLocks noGrp="1"/>
          </p:cNvSpPr>
          <p:nvPr>
            <p:ph type="body" sz="quarter" idx="13"/>
          </p:nvPr>
        </p:nvSpPr>
        <p:spPr/>
        <p:txBody>
          <a:bodyPr>
            <a:normAutofit lnSpcReduction="10000"/>
          </a:bodyPr>
          <a:lstStyle/>
          <a:p>
            <a:pPr lvl="1"/>
            <a:r>
              <a:rPr lang="nl-BE" dirty="0"/>
              <a:t>het </a:t>
            </a:r>
            <a:r>
              <a:rPr lang="nl-BE" dirty="0">
                <a:solidFill>
                  <a:srgbClr val="C00000"/>
                </a:solidFill>
              </a:rPr>
              <a:t>e</a:t>
            </a:r>
            <a:r>
              <a:rPr lang="nl-BE" dirty="0">
                <a:solidFill>
                  <a:srgbClr val="087670"/>
                </a:solidFill>
              </a:rPr>
              <a:t>Health</a:t>
            </a:r>
            <a:r>
              <a:rPr lang="nl-BE" dirty="0"/>
              <a:t>-platform stelt de partners een gedetailleerde </a:t>
            </a:r>
            <a:r>
              <a:rPr lang="en-BE" dirty="0" err="1"/>
              <a:t>catalogus</a:t>
            </a:r>
            <a:r>
              <a:rPr lang="nl-BE" dirty="0"/>
              <a:t> ter beschikking met de nodige informatie voor de integratie van zijn verschillende diensten</a:t>
            </a:r>
            <a:endParaRPr lang="en-BE" dirty="0"/>
          </a:p>
          <a:p>
            <a:pPr lvl="1"/>
            <a:r>
              <a:rPr lang="nl-BE" dirty="0"/>
              <a:t>deze catalogus omvat</a:t>
            </a:r>
          </a:p>
          <a:p>
            <a:pPr lvl="2"/>
            <a:r>
              <a:rPr lang="nl-BE" dirty="0"/>
              <a:t>“wat men moet weten”</a:t>
            </a:r>
          </a:p>
          <a:p>
            <a:pPr lvl="2"/>
            <a:r>
              <a:rPr lang="nl-BE" dirty="0"/>
              <a:t>“wat men dient te begrijpen”</a:t>
            </a:r>
          </a:p>
          <a:p>
            <a:pPr lvl="2"/>
            <a:r>
              <a:rPr lang="nl-BE" dirty="0"/>
              <a:t>“wat men dient te voorzien” alvorens een project op te starten</a:t>
            </a:r>
            <a:endParaRPr lang="en-BE" dirty="0"/>
          </a:p>
          <a:p>
            <a:pPr lvl="1"/>
            <a:r>
              <a:rPr lang="nl-BE" dirty="0"/>
              <a:t>elke basisdienst wordt in detail beschreven in een specifieke fiche met</a:t>
            </a:r>
          </a:p>
          <a:p>
            <a:pPr lvl="2"/>
            <a:r>
              <a:rPr lang="nl-BE" dirty="0"/>
              <a:t>de definitie van de dienst</a:t>
            </a:r>
          </a:p>
          <a:p>
            <a:pPr lvl="2"/>
            <a:r>
              <a:rPr lang="nl-BE" dirty="0"/>
              <a:t>de functionaliteiten ervan</a:t>
            </a:r>
          </a:p>
          <a:p>
            <a:pPr lvl="2"/>
            <a:r>
              <a:rPr lang="nl-BE" dirty="0"/>
              <a:t>de afhankelijkheden, nuttige aanbevelingen en waarschuwingen voor de integratie van de dienst</a:t>
            </a:r>
          </a:p>
          <a:p>
            <a:pPr lvl="2"/>
            <a:r>
              <a:rPr lang="nl-BE" dirty="0"/>
              <a:t>de specifieke contactadressen van de teams van het </a:t>
            </a:r>
            <a:r>
              <a:rPr lang="nl-BE" dirty="0">
                <a:solidFill>
                  <a:schemeClr val="accent3"/>
                </a:solidFill>
              </a:rPr>
              <a:t>e</a:t>
            </a:r>
            <a:r>
              <a:rPr lang="nl-BE" dirty="0">
                <a:solidFill>
                  <a:srgbClr val="087670"/>
                </a:solidFill>
              </a:rPr>
              <a:t>Health</a:t>
            </a:r>
            <a:r>
              <a:rPr lang="nl-BE" dirty="0"/>
              <a:t>-platform </a:t>
            </a:r>
            <a:endParaRPr lang="en-BE" dirty="0"/>
          </a:p>
          <a:p>
            <a:pPr lvl="1"/>
            <a:r>
              <a:rPr lang="nl-BE" dirty="0"/>
              <a:t>een hoofdstuk wordt besteed aan het proces inzake projectbeheer</a:t>
            </a:r>
            <a:endParaRPr lang="en-BE" dirty="0"/>
          </a:p>
          <a:p>
            <a:pPr lvl="1"/>
            <a:r>
              <a:rPr lang="nl-BE" dirty="0"/>
              <a:t>kan online en offline worden geraadpleegd (mogelijkheid om het document in pdf-formaat te downloaden)</a:t>
            </a:r>
            <a:endParaRPr lang="en-BE" dirty="0"/>
          </a:p>
          <a:p>
            <a:pPr lvl="1"/>
            <a:r>
              <a:rPr lang="nl-BE" dirty="0"/>
              <a:t>meer info</a:t>
            </a:r>
            <a:r>
              <a:rPr lang="en-BE" dirty="0"/>
              <a:t> op </a:t>
            </a:r>
            <a:r>
              <a:rPr lang="nl-BE" dirty="0">
                <a:hlinkClick r:id="rId2"/>
              </a:rPr>
              <a:t>https://www.ehealth.fgov.be/ehealthplatform/nl/service-welcome-pack</a:t>
            </a:r>
          </a:p>
          <a:p>
            <a:pPr lvl="1"/>
            <a:endParaRPr lang="nl-BE" dirty="0"/>
          </a:p>
          <a:p>
            <a:endParaRPr lang="nl-BE" dirty="0"/>
          </a:p>
        </p:txBody>
      </p:sp>
    </p:spTree>
    <p:extLst>
      <p:ext uri="{BB962C8B-B14F-4D97-AF65-F5344CB8AC3E}">
        <p14:creationId xmlns:p14="http://schemas.microsoft.com/office/powerpoint/2010/main" val="280446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0AC1EC-65CE-7564-8D6A-506C60495292}"/>
              </a:ext>
            </a:extLst>
          </p:cNvPr>
          <p:cNvSpPr>
            <a:spLocks noGrp="1"/>
          </p:cNvSpPr>
          <p:nvPr>
            <p:ph type="body" sz="quarter" idx="11"/>
          </p:nvPr>
        </p:nvSpPr>
        <p:spPr/>
        <p:txBody>
          <a:bodyPr/>
          <a:lstStyle/>
          <a:p>
            <a:r>
              <a:rPr lang="en-BE" dirty="0"/>
              <a:t>10 </a:t>
            </a:r>
            <a:r>
              <a:rPr lang="en-BE" dirty="0" err="1"/>
              <a:t>opdrachten</a:t>
            </a:r>
            <a:endParaRPr lang="nl-BE" dirty="0"/>
          </a:p>
        </p:txBody>
      </p:sp>
      <p:sp>
        <p:nvSpPr>
          <p:cNvPr id="3" name="Tijdelijke aanduiding voor tekst 2">
            <a:extLst>
              <a:ext uri="{FF2B5EF4-FFF2-40B4-BE49-F238E27FC236}">
                <a16:creationId xmlns:a16="http://schemas.microsoft.com/office/drawing/2014/main" id="{3E30B46D-2B34-5F58-0DBC-DE49B121BF45}"/>
              </a:ext>
            </a:extLst>
          </p:cNvPr>
          <p:cNvSpPr>
            <a:spLocks noGrp="1"/>
          </p:cNvSpPr>
          <p:nvPr>
            <p:ph type="body" sz="quarter" idx="13"/>
          </p:nvPr>
        </p:nvSpPr>
        <p:spPr>
          <a:xfrm>
            <a:off x="899999" y="998291"/>
            <a:ext cx="10904823" cy="5174927"/>
          </a:xfrm>
        </p:spPr>
        <p:txBody>
          <a:bodyPr>
            <a:normAutofit lnSpcReduction="10000"/>
          </a:bodyPr>
          <a:lstStyle/>
          <a:p>
            <a:pPr lvl="1"/>
            <a:r>
              <a:rPr lang="nl-BE" altLang="en-US" dirty="0">
                <a:sym typeface="Arial" charset="0"/>
              </a:rPr>
              <a:t>ontwikkeling van </a:t>
            </a:r>
            <a:r>
              <a:rPr lang="nl-BE" altLang="en-US" b="1" dirty="0">
                <a:sym typeface="Arial" charset="0"/>
              </a:rPr>
              <a:t>visie</a:t>
            </a:r>
            <a:r>
              <a:rPr lang="nl-BE" altLang="en-US" dirty="0">
                <a:sym typeface="Arial" charset="0"/>
              </a:rPr>
              <a:t> en </a:t>
            </a:r>
            <a:r>
              <a:rPr lang="nl-BE" altLang="en-US" b="1" dirty="0">
                <a:sym typeface="Arial" charset="0"/>
              </a:rPr>
              <a:t>strategie</a:t>
            </a:r>
            <a:r>
              <a:rPr lang="nl-BE" altLang="en-US" dirty="0">
                <a:sym typeface="Arial" charset="0"/>
              </a:rPr>
              <a:t> inzak</a:t>
            </a:r>
            <a:r>
              <a:rPr lang="en-BE" altLang="en-US" dirty="0">
                <a:sym typeface="Arial" charset="0"/>
              </a:rPr>
              <a:t>e </a:t>
            </a:r>
            <a:r>
              <a:rPr lang="en-BE" altLang="en-US" dirty="0" err="1">
                <a:sym typeface="Arial" charset="0"/>
              </a:rPr>
              <a:t>eGezondheid</a:t>
            </a:r>
            <a:endParaRPr lang="en-BE" altLang="en-US" dirty="0"/>
          </a:p>
          <a:p>
            <a:pPr lvl="1"/>
            <a:r>
              <a:rPr lang="nl-BE" altLang="en-US" b="1" dirty="0">
                <a:sym typeface="Arial" charset="0"/>
              </a:rPr>
              <a:t>organiseren</a:t>
            </a:r>
            <a:r>
              <a:rPr lang="nl-BE" altLang="en-US" dirty="0">
                <a:sym typeface="Arial" charset="0"/>
              </a:rPr>
              <a:t> van </a:t>
            </a:r>
            <a:r>
              <a:rPr lang="nl-BE" altLang="en-US" b="1" dirty="0">
                <a:sym typeface="Arial" charset="0"/>
              </a:rPr>
              <a:t>samenwerking</a:t>
            </a:r>
            <a:r>
              <a:rPr lang="nl-BE" altLang="en-US" dirty="0">
                <a:sym typeface="Arial" charset="0"/>
              </a:rPr>
              <a:t> met andere overheidsinstanties die belast zijn met coördinatie van elektronische dienstverlening</a:t>
            </a:r>
            <a:r>
              <a:rPr lang="nl-BE" altLang="en-US" dirty="0"/>
              <a:t> </a:t>
            </a:r>
            <a:endParaRPr lang="en-BE" altLang="en-US" dirty="0"/>
          </a:p>
          <a:p>
            <a:pPr lvl="1"/>
            <a:r>
              <a:rPr lang="nl-BE" altLang="en-US" b="1" dirty="0">
                <a:sym typeface="Arial" charset="0"/>
              </a:rPr>
              <a:t>motor</a:t>
            </a:r>
            <a:r>
              <a:rPr lang="nl-BE" altLang="en-US" dirty="0">
                <a:sym typeface="Arial" charset="0"/>
              </a:rPr>
              <a:t> </a:t>
            </a:r>
            <a:r>
              <a:rPr lang="en-BE" altLang="en-US" dirty="0" err="1">
                <a:sym typeface="Arial" charset="0"/>
              </a:rPr>
              <a:t>zijn</a:t>
            </a:r>
            <a:r>
              <a:rPr lang="en-BE" altLang="en-US" dirty="0">
                <a:sym typeface="Arial" charset="0"/>
              </a:rPr>
              <a:t> </a:t>
            </a:r>
            <a:r>
              <a:rPr lang="nl-BE" altLang="en-US" dirty="0">
                <a:sym typeface="Arial" charset="0"/>
              </a:rPr>
              <a:t>van noodzakelijke </a:t>
            </a:r>
            <a:r>
              <a:rPr lang="nl-BE" altLang="en-US" b="1" dirty="0">
                <a:sym typeface="Arial" charset="0"/>
              </a:rPr>
              <a:t>veranderingen</a:t>
            </a:r>
            <a:r>
              <a:rPr lang="nl-BE" altLang="en-US" dirty="0">
                <a:sym typeface="Arial" charset="0"/>
              </a:rPr>
              <a:t> voor de uitvoering van de visie en de strategie inzak</a:t>
            </a:r>
            <a:r>
              <a:rPr lang="en-BE" altLang="en-US" dirty="0">
                <a:sym typeface="Arial" charset="0"/>
              </a:rPr>
              <a:t>e </a:t>
            </a:r>
            <a:r>
              <a:rPr lang="en-BE" altLang="en-US" dirty="0" err="1">
                <a:sym typeface="Arial" charset="0"/>
              </a:rPr>
              <a:t>eGezondheid</a:t>
            </a:r>
            <a:endParaRPr lang="en-BE" altLang="en-US" dirty="0">
              <a:solidFill>
                <a:srgbClr val="087670"/>
              </a:solidFill>
              <a:sym typeface="Arial" charset="0"/>
            </a:endParaRPr>
          </a:p>
          <a:p>
            <a:pPr lvl="1"/>
            <a:r>
              <a:rPr lang="nl-BE" altLang="en-US" dirty="0">
                <a:sym typeface="Arial" charset="0"/>
              </a:rPr>
              <a:t>vastleggen van </a:t>
            </a:r>
            <a:r>
              <a:rPr lang="nl-BE" altLang="en-US" b="1" dirty="0">
                <a:sym typeface="Arial" charset="0"/>
              </a:rPr>
              <a:t>functionele en technische normen, standaarden, specificaties en basisarchitectuur inzake ICT</a:t>
            </a:r>
            <a:endParaRPr lang="en-BE" altLang="en-US" b="1" dirty="0">
              <a:sym typeface="Arial" charset="0"/>
            </a:endParaRPr>
          </a:p>
          <a:p>
            <a:pPr lvl="1"/>
            <a:r>
              <a:rPr lang="nl-BE" altLang="en-US" b="1" dirty="0">
                <a:sym typeface="Arial" charset="0"/>
              </a:rPr>
              <a:t>registreren</a:t>
            </a:r>
            <a:r>
              <a:rPr lang="nl-BE" altLang="en-US" dirty="0">
                <a:sym typeface="Arial" charset="0"/>
              </a:rPr>
              <a:t> van </a:t>
            </a:r>
            <a:r>
              <a:rPr lang="nl-BE" altLang="en-US" b="1" dirty="0">
                <a:sym typeface="Arial" charset="0"/>
              </a:rPr>
              <a:t>software</a:t>
            </a:r>
            <a:r>
              <a:rPr lang="nl-BE" altLang="en-US" dirty="0">
                <a:sym typeface="Arial" charset="0"/>
              </a:rPr>
              <a:t> voor het beheer van elektronische patiëntendossiers</a:t>
            </a:r>
            <a:endParaRPr lang="en-BE" altLang="en-US" dirty="0">
              <a:sym typeface="Arial" charset="0"/>
            </a:endParaRPr>
          </a:p>
          <a:p>
            <a:pPr lvl="1"/>
            <a:r>
              <a:rPr lang="nl-BE" altLang="en-US" dirty="0">
                <a:sym typeface="Arial" charset="0"/>
              </a:rPr>
              <a:t>concipiëren, uitwerken en beheren van een </a:t>
            </a:r>
            <a:r>
              <a:rPr lang="nl-BE" altLang="en-US" b="1" dirty="0">
                <a:sym typeface="Arial" charset="0"/>
              </a:rPr>
              <a:t>samenwerkingsplatform</a:t>
            </a:r>
            <a:r>
              <a:rPr lang="nl-BE" altLang="en-US" dirty="0">
                <a:sym typeface="Arial" charset="0"/>
              </a:rPr>
              <a:t> voor de veilige elektronische gegevensuitwisseling met de bijhorende </a:t>
            </a:r>
            <a:r>
              <a:rPr lang="nl-BE" altLang="en-US" b="1" dirty="0">
                <a:sym typeface="Arial" charset="0"/>
              </a:rPr>
              <a:t>basisdiensten</a:t>
            </a:r>
            <a:r>
              <a:rPr lang="nl-BE" altLang="en-US" dirty="0">
                <a:sym typeface="Arial" charset="0"/>
              </a:rPr>
              <a:t> </a:t>
            </a:r>
            <a:endParaRPr lang="en-BE" altLang="en-US" dirty="0">
              <a:sym typeface="Arial" charset="0"/>
            </a:endParaRPr>
          </a:p>
          <a:p>
            <a:pPr lvl="1"/>
            <a:r>
              <a:rPr lang="nl-BE" altLang="en-US" dirty="0">
                <a:sym typeface="Arial" charset="0"/>
              </a:rPr>
              <a:t>akkoord bereiken over </a:t>
            </a:r>
            <a:r>
              <a:rPr lang="nl-BE" altLang="en-US" b="1" dirty="0">
                <a:sym typeface="Arial" charset="0"/>
              </a:rPr>
              <a:t>taakverdeling</a:t>
            </a:r>
            <a:r>
              <a:rPr lang="nl-BE" altLang="en-US" dirty="0">
                <a:sym typeface="Arial" charset="0"/>
              </a:rPr>
              <a:t> en </a:t>
            </a:r>
            <a:r>
              <a:rPr lang="nl-BE" altLang="en-US" b="1" dirty="0">
                <a:sym typeface="Arial" charset="0"/>
              </a:rPr>
              <a:t>kwaliteitsnormen</a:t>
            </a:r>
            <a:r>
              <a:rPr lang="nl-BE" altLang="en-US" dirty="0">
                <a:sym typeface="Arial" charset="0"/>
              </a:rPr>
              <a:t> en nagaan of de kwaliteitsnormen worden nageleefd</a:t>
            </a:r>
            <a:endParaRPr lang="en-BE" altLang="en-US" dirty="0">
              <a:sym typeface="Arial" charset="0"/>
            </a:endParaRPr>
          </a:p>
          <a:p>
            <a:pPr lvl="1"/>
            <a:r>
              <a:rPr lang="en-BE" altLang="en-US" dirty="0" err="1">
                <a:sym typeface="Arial" charset="0"/>
              </a:rPr>
              <a:t>optreden</a:t>
            </a:r>
            <a:r>
              <a:rPr lang="en-BE" altLang="en-US" dirty="0">
                <a:sym typeface="Arial" charset="0"/>
              </a:rPr>
              <a:t> </a:t>
            </a:r>
            <a:r>
              <a:rPr lang="nl-BE" altLang="en-US" dirty="0">
                <a:sym typeface="Arial" charset="0"/>
              </a:rPr>
              <a:t>als onafhankelijke </a:t>
            </a:r>
            <a:r>
              <a:rPr lang="nl-BE" altLang="en-US" b="1" dirty="0" err="1">
                <a:sym typeface="Arial" charset="0"/>
              </a:rPr>
              <a:t>trusted</a:t>
            </a:r>
            <a:r>
              <a:rPr lang="nl-BE" altLang="en-US" b="1" dirty="0">
                <a:sym typeface="Arial" charset="0"/>
              </a:rPr>
              <a:t> </a:t>
            </a:r>
            <a:r>
              <a:rPr lang="nl-BE" altLang="en-US" b="1" dirty="0" err="1">
                <a:sym typeface="Arial" charset="0"/>
              </a:rPr>
              <a:t>third</a:t>
            </a:r>
            <a:r>
              <a:rPr lang="nl-BE" altLang="en-US" b="1" dirty="0">
                <a:sym typeface="Arial" charset="0"/>
              </a:rPr>
              <a:t> party</a:t>
            </a:r>
            <a:r>
              <a:rPr lang="nl-BE" altLang="en-US" dirty="0">
                <a:sym typeface="Arial" charset="0"/>
              </a:rPr>
              <a:t> (TTP) voor het </a:t>
            </a:r>
            <a:r>
              <a:rPr lang="nl-BE" altLang="en-US" b="1" dirty="0" err="1">
                <a:sym typeface="Arial" charset="0"/>
              </a:rPr>
              <a:t>pseudonimiseren</a:t>
            </a:r>
            <a:r>
              <a:rPr lang="nl-BE" altLang="en-US" dirty="0">
                <a:sym typeface="Arial" charset="0"/>
              </a:rPr>
              <a:t> en </a:t>
            </a:r>
            <a:r>
              <a:rPr lang="nl-BE" altLang="en-US" b="1" dirty="0">
                <a:sym typeface="Arial" charset="0"/>
              </a:rPr>
              <a:t>anonimiseren</a:t>
            </a:r>
            <a:r>
              <a:rPr lang="nl-BE" altLang="en-US" dirty="0">
                <a:sym typeface="Arial" charset="0"/>
              </a:rPr>
              <a:t> van persoonsgegevens m.b.t. de gezondheid voor rekening van bepaalde, in de wet opgesomde instanties ter ondersteuning van het wetenschappelijk onderzoek en het beleid </a:t>
            </a:r>
            <a:endParaRPr lang="en-BE" altLang="en-US" dirty="0">
              <a:sym typeface="Arial" charset="0"/>
            </a:endParaRPr>
          </a:p>
          <a:p>
            <a:pPr lvl="1"/>
            <a:r>
              <a:rPr lang="nl-BE" altLang="en-US" dirty="0">
                <a:sym typeface="Arial" charset="0"/>
              </a:rPr>
              <a:t>totstandkoming van </a:t>
            </a:r>
            <a:r>
              <a:rPr lang="nl-BE" altLang="en-US" b="1" dirty="0">
                <a:sym typeface="Arial" charset="0"/>
              </a:rPr>
              <a:t>programma's en projecten</a:t>
            </a:r>
            <a:r>
              <a:rPr lang="nl-BE" altLang="en-US" dirty="0">
                <a:sym typeface="Arial" charset="0"/>
              </a:rPr>
              <a:t> promoten en coördineren</a:t>
            </a:r>
            <a:r>
              <a:rPr lang="nl-BE" altLang="en-US" dirty="0"/>
              <a:t> </a:t>
            </a:r>
            <a:endParaRPr lang="en-BE" altLang="en-US" dirty="0"/>
          </a:p>
          <a:p>
            <a:pPr lvl="1"/>
            <a:r>
              <a:rPr lang="en-BE" altLang="en-US" dirty="0" err="1">
                <a:sym typeface="Arial" charset="0"/>
              </a:rPr>
              <a:t>beheren</a:t>
            </a:r>
            <a:r>
              <a:rPr lang="en-BE" altLang="en-US" dirty="0">
                <a:sym typeface="Arial" charset="0"/>
              </a:rPr>
              <a:t> en </a:t>
            </a:r>
            <a:r>
              <a:rPr lang="en-BE" altLang="en-US" dirty="0" err="1">
                <a:sym typeface="Arial" charset="0"/>
              </a:rPr>
              <a:t>coördineren</a:t>
            </a:r>
            <a:r>
              <a:rPr lang="en-BE" altLang="en-US" dirty="0">
                <a:sym typeface="Arial" charset="0"/>
              </a:rPr>
              <a:t> van </a:t>
            </a:r>
            <a:r>
              <a:rPr lang="nl-BE" altLang="en-US" dirty="0">
                <a:sym typeface="Arial" charset="0"/>
              </a:rPr>
              <a:t>ICT-aspecten van gegevensuitwisseling </a:t>
            </a:r>
            <a:r>
              <a:rPr lang="en-BE" altLang="en-US" dirty="0">
                <a:sym typeface="Arial" charset="0"/>
              </a:rPr>
              <a:t>m.b.t. </a:t>
            </a:r>
            <a:r>
              <a:rPr lang="nl-BE" altLang="en-US" dirty="0">
                <a:sym typeface="Arial" charset="0"/>
              </a:rPr>
              <a:t>elektronische patiëntendossiers en elektronische medische voorschriften</a:t>
            </a:r>
          </a:p>
          <a:p>
            <a:pPr lvl="1"/>
            <a:endParaRPr lang="nl-BE" altLang="en-US" dirty="0">
              <a:sym typeface="Arial" charset="0"/>
            </a:endParaRPr>
          </a:p>
          <a:p>
            <a:endParaRPr lang="nl-BE" dirty="0"/>
          </a:p>
        </p:txBody>
      </p:sp>
    </p:spTree>
    <p:extLst>
      <p:ext uri="{BB962C8B-B14F-4D97-AF65-F5344CB8AC3E}">
        <p14:creationId xmlns:p14="http://schemas.microsoft.com/office/powerpoint/2010/main" val="1315501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6563691-5EFF-B15E-6FE9-CFC3E7C0D1F8}"/>
              </a:ext>
            </a:extLst>
          </p:cNvPr>
          <p:cNvSpPr>
            <a:spLocks noGrp="1"/>
          </p:cNvSpPr>
          <p:nvPr>
            <p:ph type="body" sz="quarter" idx="11"/>
          </p:nvPr>
        </p:nvSpPr>
        <p:spPr/>
        <p:txBody>
          <a:bodyPr/>
          <a:lstStyle/>
          <a:p>
            <a:r>
              <a:rPr lang="en-BE" dirty="0"/>
              <a:t>Governance </a:t>
            </a:r>
            <a:r>
              <a:rPr lang="en-BE" dirty="0" err="1"/>
              <a:t>organen</a:t>
            </a:r>
            <a:endParaRPr lang="nl-BE" dirty="0"/>
          </a:p>
        </p:txBody>
      </p:sp>
      <p:sp>
        <p:nvSpPr>
          <p:cNvPr id="3" name="Tijdelijke aanduiding voor tekst 2">
            <a:extLst>
              <a:ext uri="{FF2B5EF4-FFF2-40B4-BE49-F238E27FC236}">
                <a16:creationId xmlns:a16="http://schemas.microsoft.com/office/drawing/2014/main" id="{9FB88ED6-CC3E-EE5F-13D6-C45A183C9A64}"/>
              </a:ext>
            </a:extLst>
          </p:cNvPr>
          <p:cNvSpPr>
            <a:spLocks noGrp="1"/>
          </p:cNvSpPr>
          <p:nvPr>
            <p:ph type="body" sz="quarter" idx="13"/>
          </p:nvPr>
        </p:nvSpPr>
        <p:spPr/>
        <p:txBody>
          <a:bodyPr>
            <a:normAutofit fontScale="92500" lnSpcReduction="10000"/>
          </a:bodyPr>
          <a:lstStyle/>
          <a:p>
            <a:pPr lvl="1"/>
            <a:r>
              <a:rPr lang="nl-BE" sz="1500" dirty="0"/>
              <a:t>Beheerscomité van het </a:t>
            </a:r>
            <a:r>
              <a:rPr lang="nl-BE" sz="1500" dirty="0">
                <a:solidFill>
                  <a:srgbClr val="C00000"/>
                </a:solidFill>
              </a:rPr>
              <a:t>e</a:t>
            </a:r>
            <a:r>
              <a:rPr lang="nl-BE" sz="1500" dirty="0">
                <a:solidFill>
                  <a:srgbClr val="087670"/>
                </a:solidFill>
              </a:rPr>
              <a:t>Health</a:t>
            </a:r>
            <a:r>
              <a:rPr lang="nl-BE" sz="1500" dirty="0"/>
              <a:t>-platform</a:t>
            </a:r>
          </a:p>
          <a:p>
            <a:pPr lvl="2"/>
            <a:r>
              <a:rPr lang="nl-BE" dirty="0"/>
              <a:t>beheert de instelling</a:t>
            </a:r>
          </a:p>
          <a:p>
            <a:pPr lvl="2"/>
            <a:r>
              <a:rPr lang="nl-BE" dirty="0"/>
              <a:t>samenstelling</a:t>
            </a:r>
          </a:p>
          <a:p>
            <a:pPr lvl="3"/>
            <a:r>
              <a:rPr lang="nl-BE" dirty="0"/>
              <a:t>vertegenwoordigers van zorgverstrekkers en –instellingen</a:t>
            </a:r>
          </a:p>
          <a:p>
            <a:pPr lvl="3"/>
            <a:r>
              <a:rPr lang="nl-BE" dirty="0"/>
              <a:t>vertegenwoordigers van ziekenfondsen</a:t>
            </a:r>
          </a:p>
          <a:p>
            <a:pPr lvl="3"/>
            <a:r>
              <a:rPr lang="nl-BE" dirty="0"/>
              <a:t>vertegenwoordigers van overheidsdiensten belast met gezondheid van alle overheidsniveaus</a:t>
            </a:r>
          </a:p>
          <a:p>
            <a:pPr lvl="3"/>
            <a:r>
              <a:rPr lang="nl-BE" dirty="0"/>
              <a:t>vertegenwoordigers van federale Minister van Gezondheid en van </a:t>
            </a:r>
            <a:r>
              <a:rPr lang="nl-BE" dirty="0" err="1"/>
              <a:t>Agoria</a:t>
            </a:r>
            <a:r>
              <a:rPr lang="en-BE" dirty="0"/>
              <a:t>	</a:t>
            </a:r>
          </a:p>
          <a:p>
            <a:pPr lvl="1"/>
            <a:r>
              <a:rPr lang="nl-BE" sz="1500" dirty="0"/>
              <a:t>Overlegcomité met de gebruikers</a:t>
            </a:r>
          </a:p>
          <a:p>
            <a:pPr lvl="2"/>
            <a:r>
              <a:rPr lang="nl-BE" dirty="0"/>
              <a:t>adviesorgaan</a:t>
            </a:r>
          </a:p>
          <a:p>
            <a:pPr lvl="2"/>
            <a:r>
              <a:rPr lang="nl-BE" dirty="0"/>
              <a:t>staat het Beheerscomité van het </a:t>
            </a:r>
            <a:r>
              <a:rPr lang="nl-BE" dirty="0">
                <a:solidFill>
                  <a:schemeClr val="accent3"/>
                </a:solidFill>
              </a:rPr>
              <a:t>e</a:t>
            </a:r>
            <a:r>
              <a:rPr lang="nl-BE" dirty="0">
                <a:solidFill>
                  <a:srgbClr val="087670"/>
                </a:solidFill>
              </a:rPr>
              <a:t>Health</a:t>
            </a:r>
            <a:r>
              <a:rPr lang="nl-BE" dirty="0"/>
              <a:t>-platform bij in de vervulling van zijn opdrachten</a:t>
            </a:r>
          </a:p>
          <a:p>
            <a:pPr lvl="2"/>
            <a:r>
              <a:rPr lang="nl-BE" dirty="0"/>
              <a:t>heeft vaste en projectmatige werkgroepen</a:t>
            </a:r>
            <a:endParaRPr lang="en-BE" dirty="0"/>
          </a:p>
          <a:p>
            <a:pPr lvl="1"/>
            <a:r>
              <a:rPr lang="nl-BE" sz="1500" dirty="0"/>
              <a:t>Federale stuurgroep</a:t>
            </a:r>
          </a:p>
          <a:p>
            <a:pPr lvl="2"/>
            <a:r>
              <a:rPr lang="nl-BE" dirty="0"/>
              <a:t>leden uit het Beheerscomité van het </a:t>
            </a:r>
            <a:r>
              <a:rPr lang="nl-BE" dirty="0">
                <a:solidFill>
                  <a:srgbClr val="C00000"/>
                </a:solidFill>
              </a:rPr>
              <a:t>e</a:t>
            </a:r>
            <a:r>
              <a:rPr lang="nl-BE" dirty="0">
                <a:solidFill>
                  <a:schemeClr val="tx2"/>
                </a:solidFill>
              </a:rPr>
              <a:t>Health-</a:t>
            </a:r>
            <a:r>
              <a:rPr lang="nl-BE" dirty="0"/>
              <a:t>platform van de federale overheidsdiensten en het kabinet van Minister Vandenbroucke</a:t>
            </a:r>
          </a:p>
          <a:p>
            <a:pPr lvl="2"/>
            <a:r>
              <a:rPr lang="nl-BE" dirty="0" err="1"/>
              <a:t>alignering</a:t>
            </a:r>
            <a:r>
              <a:rPr lang="nl-BE" dirty="0"/>
              <a:t> tussen de betrokken instellingen</a:t>
            </a:r>
          </a:p>
          <a:p>
            <a:endParaRPr lang="nl-BE" dirty="0"/>
          </a:p>
        </p:txBody>
      </p:sp>
    </p:spTree>
    <p:extLst>
      <p:ext uri="{BB962C8B-B14F-4D97-AF65-F5344CB8AC3E}">
        <p14:creationId xmlns:p14="http://schemas.microsoft.com/office/powerpoint/2010/main" val="168738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FA6429F-0717-EA17-EFAD-455C1894B68F}"/>
              </a:ext>
            </a:extLst>
          </p:cNvPr>
          <p:cNvSpPr>
            <a:spLocks noGrp="1"/>
          </p:cNvSpPr>
          <p:nvPr>
            <p:ph type="body" sz="quarter" idx="11"/>
          </p:nvPr>
        </p:nvSpPr>
        <p:spPr/>
        <p:txBody>
          <a:bodyPr/>
          <a:lstStyle/>
          <a:p>
            <a:r>
              <a:rPr lang="en-BE" dirty="0"/>
              <a:t>Governance </a:t>
            </a:r>
            <a:r>
              <a:rPr lang="en-BE" dirty="0" err="1"/>
              <a:t>organen</a:t>
            </a:r>
            <a:endParaRPr lang="nl-BE" dirty="0"/>
          </a:p>
        </p:txBody>
      </p:sp>
      <p:sp>
        <p:nvSpPr>
          <p:cNvPr id="3" name="Tijdelijke aanduiding voor tekst 2">
            <a:extLst>
              <a:ext uri="{FF2B5EF4-FFF2-40B4-BE49-F238E27FC236}">
                <a16:creationId xmlns:a16="http://schemas.microsoft.com/office/drawing/2014/main" id="{B5216749-5019-D2D0-CEF6-D33470ACB827}"/>
              </a:ext>
            </a:extLst>
          </p:cNvPr>
          <p:cNvSpPr>
            <a:spLocks noGrp="1"/>
          </p:cNvSpPr>
          <p:nvPr>
            <p:ph type="body" sz="quarter" idx="13"/>
          </p:nvPr>
        </p:nvSpPr>
        <p:spPr/>
        <p:txBody>
          <a:bodyPr>
            <a:normAutofit fontScale="92500" lnSpcReduction="10000"/>
          </a:bodyPr>
          <a:lstStyle/>
          <a:p>
            <a:pPr lvl="1"/>
            <a:r>
              <a:rPr lang="nl-BE" sz="1500" dirty="0"/>
              <a:t>Informatieveiligheidscomité benoemd door het Parlement (voorheen het Sectoraal Comité van de Gezondheid ingesteld bij de Commissie voor de Bescherming van de Persoonlijke Levenssfeer)</a:t>
            </a:r>
          </a:p>
          <a:p>
            <a:pPr lvl="2"/>
            <a:r>
              <a:rPr lang="nl-BE" dirty="0"/>
              <a:t>verleent beraadslagingen tot machtiging van de uitwisseling van gezondheidsgegevens</a:t>
            </a:r>
          </a:p>
          <a:p>
            <a:pPr lvl="2"/>
            <a:r>
              <a:rPr lang="nl-BE" dirty="0"/>
              <a:t>legt goede praktijken vast inzake de informatieveiligheid en de bescherming van de persoonlijke levenssfeer bij de verwerking van gezondheidsgegevens</a:t>
            </a:r>
            <a:endParaRPr lang="en-BE" dirty="0"/>
          </a:p>
          <a:p>
            <a:pPr lvl="1"/>
            <a:r>
              <a:rPr lang="nl-BE" sz="1500" dirty="0"/>
              <a:t>Interministeriële Conferentie Gezondheid</a:t>
            </a:r>
          </a:p>
          <a:p>
            <a:pPr lvl="2"/>
            <a:r>
              <a:rPr lang="nl-BE" dirty="0"/>
              <a:t>Ministers van Gezondheid van alle overheidsniveaus</a:t>
            </a:r>
          </a:p>
          <a:p>
            <a:pPr lvl="2"/>
            <a:r>
              <a:rPr lang="nl-BE" dirty="0"/>
              <a:t>voorbereid door </a:t>
            </a:r>
            <a:r>
              <a:rPr lang="nl-BE" dirty="0" err="1"/>
              <a:t>Interkabinettenwerkgroep</a:t>
            </a:r>
            <a:r>
              <a:rPr lang="nl-BE" dirty="0"/>
              <a:t> (IKW)</a:t>
            </a:r>
          </a:p>
          <a:p>
            <a:pPr lvl="2"/>
            <a:r>
              <a:rPr lang="nl-BE" dirty="0"/>
              <a:t>coördineert gezondheidsbeleid</a:t>
            </a:r>
            <a:endParaRPr lang="en-BE" dirty="0"/>
          </a:p>
          <a:p>
            <a:pPr lvl="1"/>
            <a:r>
              <a:rPr lang="nl-BE" sz="1500" dirty="0"/>
              <a:t>Stuurgroep Vitalink</a:t>
            </a:r>
            <a:endParaRPr lang="en-BE" sz="1500" dirty="0"/>
          </a:p>
          <a:p>
            <a:pPr lvl="1"/>
            <a:r>
              <a:rPr lang="nl-BE" sz="1500" dirty="0"/>
              <a:t>link met G-Cloud</a:t>
            </a:r>
          </a:p>
          <a:p>
            <a:pPr lvl="2"/>
            <a:r>
              <a:rPr lang="nl-BE" dirty="0"/>
              <a:t>G-Cloud is gezamenlijke infrastructuur van alle federale overheidsdiensten en Smals vzw, grotendeels in eigen datacenters</a:t>
            </a:r>
            <a:endParaRPr lang="fr-BE" dirty="0"/>
          </a:p>
          <a:p>
            <a:pPr lvl="2"/>
            <a:r>
              <a:rPr lang="nl-BE" dirty="0"/>
              <a:t>het </a:t>
            </a:r>
            <a:r>
              <a:rPr lang="en-BE" dirty="0">
                <a:solidFill>
                  <a:srgbClr val="C00000"/>
                </a:solidFill>
              </a:rPr>
              <a:t>e</a:t>
            </a:r>
            <a:r>
              <a:rPr lang="nl-BE" dirty="0">
                <a:solidFill>
                  <a:srgbClr val="087670"/>
                </a:solidFill>
              </a:rPr>
              <a:t>Health</a:t>
            </a:r>
            <a:r>
              <a:rPr lang="nl-BE" dirty="0"/>
              <a:t>-platform host zijn basisdiensten in een geïsoleerde omgeving met hoge beschikbaarheid in de eigen datacenters van de G-Cloud</a:t>
            </a:r>
          </a:p>
          <a:p>
            <a:pPr lvl="2"/>
            <a:r>
              <a:rPr lang="nl-BE" dirty="0"/>
              <a:t>meer informatie over de G-Cloud</a:t>
            </a:r>
            <a:r>
              <a:rPr lang="en-BE" dirty="0"/>
              <a:t> op </a:t>
            </a:r>
            <a:r>
              <a:rPr lang="nl-BE" dirty="0">
                <a:hlinkClick r:id="rId2"/>
              </a:rPr>
              <a:t>https://www.gcloud.belgium.be/</a:t>
            </a:r>
            <a:endParaRPr lang="nl-BE" dirty="0"/>
          </a:p>
          <a:p>
            <a:pPr lvl="1"/>
            <a:endParaRPr lang="nl-BE" dirty="0"/>
          </a:p>
          <a:p>
            <a:pPr lvl="1"/>
            <a:endParaRPr lang="nl-BE" dirty="0"/>
          </a:p>
          <a:p>
            <a:endParaRPr lang="nl-BE" dirty="0"/>
          </a:p>
        </p:txBody>
      </p:sp>
    </p:spTree>
    <p:extLst>
      <p:ext uri="{BB962C8B-B14F-4D97-AF65-F5344CB8AC3E}">
        <p14:creationId xmlns:p14="http://schemas.microsoft.com/office/powerpoint/2010/main" val="671154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420DFED-DD40-D4F4-BD87-39101B7B88A9}"/>
              </a:ext>
            </a:extLst>
          </p:cNvPr>
          <p:cNvSpPr>
            <a:spLocks noGrp="1"/>
          </p:cNvSpPr>
          <p:nvPr>
            <p:ph type="body" sz="quarter" idx="11"/>
          </p:nvPr>
        </p:nvSpPr>
        <p:spPr/>
        <p:txBody>
          <a:bodyPr/>
          <a:lstStyle/>
          <a:p>
            <a:r>
              <a:rPr lang="en-BE" dirty="0" err="1"/>
              <a:t>Organisatie</a:t>
            </a:r>
            <a:r>
              <a:rPr lang="en-BE" dirty="0"/>
              <a:t> van de G-Cloud</a:t>
            </a:r>
            <a:endParaRPr lang="nl-BE" dirty="0"/>
          </a:p>
        </p:txBody>
      </p:sp>
      <p:grpSp>
        <p:nvGrpSpPr>
          <p:cNvPr id="5" name="Group 8">
            <a:extLst>
              <a:ext uri="{FF2B5EF4-FFF2-40B4-BE49-F238E27FC236}">
                <a16:creationId xmlns:a16="http://schemas.microsoft.com/office/drawing/2014/main" id="{B3CC3EC5-5EC1-B1D7-AF15-CA8AD6656CAA}"/>
              </a:ext>
            </a:extLst>
          </p:cNvPr>
          <p:cNvGrpSpPr/>
          <p:nvPr/>
        </p:nvGrpSpPr>
        <p:grpSpPr>
          <a:xfrm>
            <a:off x="2021606" y="1108968"/>
            <a:ext cx="8220796" cy="5128344"/>
            <a:chOff x="497606" y="961330"/>
            <a:chExt cx="8220796" cy="5128344"/>
          </a:xfrm>
          <a:solidFill>
            <a:srgbClr val="C6D4CE"/>
          </a:solidFill>
        </p:grpSpPr>
        <p:sp>
          <p:nvSpPr>
            <p:cNvPr id="6" name="Rounded Rectangle 4">
              <a:extLst>
                <a:ext uri="{FF2B5EF4-FFF2-40B4-BE49-F238E27FC236}">
                  <a16:creationId xmlns:a16="http://schemas.microsoft.com/office/drawing/2014/main" id="{8F785250-F021-451A-81CF-E29E029F031F}"/>
                </a:ext>
              </a:extLst>
            </p:cNvPr>
            <p:cNvSpPr/>
            <p:nvPr/>
          </p:nvSpPr>
          <p:spPr>
            <a:xfrm>
              <a:off x="497606" y="2276872"/>
              <a:ext cx="8220796" cy="1127634"/>
            </a:xfrm>
            <a:prstGeom prst="roundRect">
              <a:avLst/>
            </a:prstGeom>
            <a:grpFill/>
            <a:ln w="19050">
              <a:solidFill>
                <a:srgbClr val="C6D4CE"/>
              </a:solidFill>
            </a:ln>
            <a:effectLst/>
          </p:spPr>
          <p:style>
            <a:lnRef idx="1">
              <a:schemeClr val="dk1"/>
            </a:lnRef>
            <a:fillRef idx="2">
              <a:schemeClr val="dk1"/>
            </a:fillRef>
            <a:effectRef idx="1">
              <a:schemeClr val="dk1"/>
            </a:effectRef>
            <a:fontRef idx="minor">
              <a:schemeClr val="dk1"/>
            </a:fontRef>
          </p:style>
          <p:txBody>
            <a:bodyPr rtlCol="0" anchor="ctr"/>
            <a:lstStyle/>
            <a:p>
              <a:pPr lvl="0"/>
              <a:r>
                <a:rPr lang="nl-BE" sz="14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3 Colleges (FODs, OISZ, ION)</a:t>
              </a:r>
            </a:p>
          </p:txBody>
        </p:sp>
        <p:sp>
          <p:nvSpPr>
            <p:cNvPr id="7" name="Rounded Rectangle 5">
              <a:extLst>
                <a:ext uri="{FF2B5EF4-FFF2-40B4-BE49-F238E27FC236}">
                  <a16:creationId xmlns:a16="http://schemas.microsoft.com/office/drawing/2014/main" id="{5C7A5715-2C6C-6F09-B2FF-97D4754E960B}"/>
                </a:ext>
              </a:extLst>
            </p:cNvPr>
            <p:cNvSpPr/>
            <p:nvPr/>
          </p:nvSpPr>
          <p:spPr>
            <a:xfrm>
              <a:off x="497606" y="3525502"/>
              <a:ext cx="8220796" cy="1127634"/>
            </a:xfrm>
            <a:prstGeom prst="roundRect">
              <a:avLst/>
            </a:prstGeom>
            <a:grpFill/>
            <a:ln w="19050">
              <a:solidFill>
                <a:srgbClr val="C6D4CE"/>
              </a:solidFill>
            </a:ln>
            <a:effectLst/>
          </p:spPr>
          <p:style>
            <a:lnRef idx="1">
              <a:schemeClr val="dk1"/>
            </a:lnRef>
            <a:fillRef idx="2">
              <a:schemeClr val="dk1"/>
            </a:fillRef>
            <a:effectRef idx="1">
              <a:schemeClr val="dk1"/>
            </a:effectRef>
            <a:fontRef idx="minor">
              <a:schemeClr val="dk1"/>
            </a:fontRef>
          </p:style>
          <p:txBody>
            <a:bodyPr rtlCol="0" anchor="ctr"/>
            <a:lstStyle/>
            <a:p>
              <a:r>
                <a:rPr lang="nl-BE" sz="14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SIT (ICT-managers van FODs, OISZ, ION) </a:t>
              </a:r>
            </a:p>
          </p:txBody>
        </p:sp>
        <p:sp>
          <p:nvSpPr>
            <p:cNvPr id="8" name="Rounded Rectangle 6">
              <a:extLst>
                <a:ext uri="{FF2B5EF4-FFF2-40B4-BE49-F238E27FC236}">
                  <a16:creationId xmlns:a16="http://schemas.microsoft.com/office/drawing/2014/main" id="{0DBF8CFD-F8FF-9FE2-77A7-532F899FBC40}"/>
                </a:ext>
              </a:extLst>
            </p:cNvPr>
            <p:cNvSpPr/>
            <p:nvPr/>
          </p:nvSpPr>
          <p:spPr>
            <a:xfrm>
              <a:off x="497606" y="4821646"/>
              <a:ext cx="8220796" cy="1127634"/>
            </a:xfrm>
            <a:prstGeom prst="roundRect">
              <a:avLst/>
            </a:prstGeom>
            <a:grpFill/>
            <a:ln w="19050">
              <a:solidFill>
                <a:srgbClr val="C6D4CE"/>
              </a:solidFill>
            </a:ln>
            <a:effectLst/>
          </p:spPr>
          <p:style>
            <a:lnRef idx="1">
              <a:schemeClr val="dk1"/>
            </a:lnRef>
            <a:fillRef idx="2">
              <a:schemeClr val="dk1"/>
            </a:fillRef>
            <a:effectRef idx="1">
              <a:schemeClr val="dk1"/>
            </a:effectRef>
            <a:fontRef idx="minor">
              <a:schemeClr val="dk1"/>
            </a:fontRef>
          </p:style>
          <p:txBody>
            <a:bodyPr rtlCol="0" anchor="ctr"/>
            <a:lstStyle/>
            <a:p>
              <a:r>
                <a:rPr lang="nl-BE" sz="14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Service </a:t>
              </a:r>
            </a:p>
            <a:p>
              <a:r>
                <a:rPr lang="nl-BE" sz="14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owners </a:t>
              </a:r>
            </a:p>
          </p:txBody>
        </p:sp>
        <p:graphicFrame>
          <p:nvGraphicFramePr>
            <p:cNvPr id="9" name="Diagram 8">
              <a:extLst>
                <a:ext uri="{FF2B5EF4-FFF2-40B4-BE49-F238E27FC236}">
                  <a16:creationId xmlns:a16="http://schemas.microsoft.com/office/drawing/2014/main" id="{27008EC8-DED4-09BB-D4F9-49AA37FC8B83}"/>
                </a:ext>
              </a:extLst>
            </p:cNvPr>
            <p:cNvGraphicFramePr/>
            <p:nvPr>
              <p:extLst>
                <p:ext uri="{D42A27DB-BD31-4B8C-83A1-F6EECF244321}">
                  <p14:modId xmlns:p14="http://schemas.microsoft.com/office/powerpoint/2010/main" val="2567816220"/>
                </p:ext>
              </p:extLst>
            </p:nvPr>
          </p:nvGraphicFramePr>
          <p:xfrm>
            <a:off x="1880753" y="961330"/>
            <a:ext cx="681608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Tree>
    <p:extLst>
      <p:ext uri="{BB962C8B-B14F-4D97-AF65-F5344CB8AC3E}">
        <p14:creationId xmlns:p14="http://schemas.microsoft.com/office/powerpoint/2010/main" val="2260505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D449138-6F17-D314-0319-33E48A9B5485}"/>
              </a:ext>
            </a:extLst>
          </p:cNvPr>
          <p:cNvSpPr>
            <a:spLocks noGrp="1"/>
          </p:cNvSpPr>
          <p:nvPr>
            <p:ph type="body" sz="quarter" idx="11"/>
          </p:nvPr>
        </p:nvSpPr>
        <p:spPr>
          <a:xfrm>
            <a:off x="900000" y="87787"/>
            <a:ext cx="10213776" cy="705597"/>
          </a:xfrm>
        </p:spPr>
        <p:txBody>
          <a:bodyPr/>
          <a:lstStyle/>
          <a:p>
            <a:r>
              <a:rPr lang="en-BE"/>
              <a:t>Aantal </a:t>
            </a:r>
            <a:r>
              <a:rPr lang="en-BE" err="1"/>
              <a:t>maatschappelijke</a:t>
            </a:r>
            <a:r>
              <a:rPr lang="en-BE"/>
              <a:t> </a:t>
            </a:r>
            <a:r>
              <a:rPr lang="en-BE" err="1"/>
              <a:t>evoluties</a:t>
            </a:r>
            <a:endParaRPr lang="nl-BE"/>
          </a:p>
        </p:txBody>
      </p:sp>
      <p:sp>
        <p:nvSpPr>
          <p:cNvPr id="3" name="Tijdelijke aanduiding voor tekst 2">
            <a:extLst>
              <a:ext uri="{FF2B5EF4-FFF2-40B4-BE49-F238E27FC236}">
                <a16:creationId xmlns:a16="http://schemas.microsoft.com/office/drawing/2014/main" id="{529E42EB-09F8-B038-8843-66074F8198D4}"/>
              </a:ext>
            </a:extLst>
          </p:cNvPr>
          <p:cNvSpPr>
            <a:spLocks noGrp="1"/>
          </p:cNvSpPr>
          <p:nvPr>
            <p:ph type="body" sz="quarter" idx="13"/>
          </p:nvPr>
        </p:nvSpPr>
        <p:spPr>
          <a:xfrm>
            <a:off x="900000" y="998291"/>
            <a:ext cx="10213776" cy="5174927"/>
          </a:xfrm>
        </p:spPr>
        <p:txBody>
          <a:bodyPr/>
          <a:lstStyle/>
          <a:p>
            <a:pPr lvl="1"/>
            <a:r>
              <a:rPr lang="en-BE" dirty="0"/>
              <a:t>wens </a:t>
            </a:r>
            <a:r>
              <a:rPr lang="en-BE" dirty="0" err="1"/>
              <a:t>naar</a:t>
            </a:r>
            <a:r>
              <a:rPr lang="en-BE" dirty="0"/>
              <a:t> </a:t>
            </a:r>
            <a:r>
              <a:rPr lang="en-BE" dirty="0" err="1"/>
              <a:t>geïntegreerde</a:t>
            </a:r>
            <a:r>
              <a:rPr lang="en-BE" dirty="0"/>
              <a:t> </a:t>
            </a:r>
            <a:r>
              <a:rPr lang="en-BE" dirty="0" err="1"/>
              <a:t>zorg</a:t>
            </a:r>
            <a:r>
              <a:rPr lang="en-BE" dirty="0"/>
              <a:t>: </a:t>
            </a:r>
            <a:r>
              <a:rPr lang="en-BE" dirty="0" err="1"/>
              <a:t>niet</a:t>
            </a:r>
            <a:r>
              <a:rPr lang="en-BE" dirty="0"/>
              <a:t> </a:t>
            </a:r>
            <a:r>
              <a:rPr lang="en-BE" dirty="0" err="1"/>
              <a:t>alleen</a:t>
            </a:r>
            <a:r>
              <a:rPr lang="en-BE" dirty="0"/>
              <a:t> </a:t>
            </a:r>
            <a:r>
              <a:rPr lang="en-BE" dirty="0" err="1"/>
              <a:t>gezondheidszorg</a:t>
            </a:r>
            <a:r>
              <a:rPr lang="en-BE" dirty="0"/>
              <a:t>, </a:t>
            </a:r>
            <a:r>
              <a:rPr lang="en-BE" dirty="0" err="1"/>
              <a:t>ook</a:t>
            </a:r>
            <a:r>
              <a:rPr lang="en-BE" dirty="0"/>
              <a:t> </a:t>
            </a:r>
            <a:r>
              <a:rPr lang="en-BE" dirty="0" err="1"/>
              <a:t>welzijnszorg</a:t>
            </a:r>
            <a:r>
              <a:rPr lang="en-BE" dirty="0"/>
              <a:t> in het </a:t>
            </a:r>
            <a:r>
              <a:rPr lang="en-BE" dirty="0" err="1"/>
              <a:t>algemeen</a:t>
            </a:r>
            <a:endParaRPr lang="en-BE" dirty="0"/>
          </a:p>
          <a:p>
            <a:pPr lvl="1"/>
            <a:r>
              <a:rPr lang="en-BE" dirty="0" err="1"/>
              <a:t>complexere</a:t>
            </a:r>
            <a:r>
              <a:rPr lang="en-BE" dirty="0"/>
              <a:t> </a:t>
            </a:r>
            <a:r>
              <a:rPr lang="en-BE" dirty="0" err="1"/>
              <a:t>zorgbehoeften</a:t>
            </a:r>
            <a:endParaRPr lang="en-BE" dirty="0"/>
          </a:p>
          <a:p>
            <a:pPr lvl="2"/>
            <a:r>
              <a:rPr lang="en-BE" dirty="0" err="1"/>
              <a:t>chronische</a:t>
            </a:r>
            <a:r>
              <a:rPr lang="en-BE" dirty="0"/>
              <a:t> </a:t>
            </a:r>
            <a:r>
              <a:rPr lang="en-BE" dirty="0" err="1"/>
              <a:t>aandoeningen</a:t>
            </a:r>
            <a:r>
              <a:rPr lang="en-BE" dirty="0"/>
              <a:t>, </a:t>
            </a:r>
            <a:r>
              <a:rPr lang="en-BE" dirty="0" err="1"/>
              <a:t>multimorbiditeit</a:t>
            </a:r>
            <a:endParaRPr lang="en-BE" dirty="0"/>
          </a:p>
          <a:p>
            <a:pPr lvl="2"/>
            <a:r>
              <a:rPr lang="en-BE" dirty="0" err="1"/>
              <a:t>maatschappelijke</a:t>
            </a:r>
            <a:r>
              <a:rPr lang="en-BE" dirty="0"/>
              <a:t> en </a:t>
            </a:r>
            <a:r>
              <a:rPr lang="en-BE" dirty="0" err="1"/>
              <a:t>psychologische</a:t>
            </a:r>
            <a:r>
              <a:rPr lang="en-BE" dirty="0"/>
              <a:t> </a:t>
            </a:r>
            <a:r>
              <a:rPr lang="en-BE" dirty="0" err="1"/>
              <a:t>problematieken</a:t>
            </a:r>
            <a:endParaRPr lang="en-BE" dirty="0"/>
          </a:p>
          <a:p>
            <a:pPr lvl="1"/>
            <a:r>
              <a:rPr lang="en-BE" dirty="0" err="1"/>
              <a:t>beter</a:t>
            </a:r>
            <a:r>
              <a:rPr lang="en-BE" dirty="0"/>
              <a:t> </a:t>
            </a:r>
            <a:r>
              <a:rPr lang="en-BE" dirty="0" err="1"/>
              <a:t>geïnformeerde</a:t>
            </a:r>
            <a:r>
              <a:rPr lang="en-BE" dirty="0"/>
              <a:t>, </a:t>
            </a:r>
            <a:r>
              <a:rPr lang="en-BE" dirty="0" err="1"/>
              <a:t>mondige</a:t>
            </a:r>
            <a:r>
              <a:rPr lang="en-BE" dirty="0"/>
              <a:t> </a:t>
            </a:r>
            <a:r>
              <a:rPr lang="en-BE" dirty="0" err="1"/>
              <a:t>zorggebruiker</a:t>
            </a:r>
            <a:endParaRPr lang="en-BE" dirty="0"/>
          </a:p>
          <a:p>
            <a:pPr lvl="1"/>
            <a:r>
              <a:rPr lang="en-BE" dirty="0" err="1"/>
              <a:t>meer</a:t>
            </a:r>
            <a:r>
              <a:rPr lang="en-BE" dirty="0"/>
              <a:t> </a:t>
            </a:r>
            <a:r>
              <a:rPr lang="en-BE" dirty="0" err="1"/>
              <a:t>nadruk</a:t>
            </a:r>
            <a:r>
              <a:rPr lang="en-BE" dirty="0"/>
              <a:t> op </a:t>
            </a:r>
            <a:r>
              <a:rPr lang="en-BE" dirty="0" err="1"/>
              <a:t>preventie</a:t>
            </a:r>
            <a:endParaRPr lang="en-BE" dirty="0"/>
          </a:p>
          <a:p>
            <a:pPr lvl="1"/>
            <a:r>
              <a:rPr lang="en-BE" dirty="0" err="1"/>
              <a:t>nieuwe</a:t>
            </a:r>
            <a:r>
              <a:rPr lang="en-BE" dirty="0"/>
              <a:t> </a:t>
            </a:r>
            <a:r>
              <a:rPr lang="en-BE" dirty="0" err="1"/>
              <a:t>betrokkenen</a:t>
            </a:r>
            <a:r>
              <a:rPr lang="en-BE" dirty="0"/>
              <a:t> </a:t>
            </a:r>
            <a:r>
              <a:rPr lang="en-BE" dirty="0" err="1"/>
              <a:t>zoals</a:t>
            </a:r>
            <a:r>
              <a:rPr lang="en-BE" dirty="0"/>
              <a:t> </a:t>
            </a:r>
            <a:r>
              <a:rPr lang="en-BE" dirty="0" err="1"/>
              <a:t>technologiebedrijven</a:t>
            </a:r>
            <a:endParaRPr lang="en-BE" dirty="0"/>
          </a:p>
          <a:p>
            <a:pPr lvl="1"/>
            <a:r>
              <a:rPr lang="en-BE" dirty="0" err="1"/>
              <a:t>risico</a:t>
            </a:r>
            <a:r>
              <a:rPr lang="en-BE" dirty="0"/>
              <a:t> op </a:t>
            </a:r>
            <a:r>
              <a:rPr lang="en-BE" dirty="0" err="1"/>
              <a:t>onvoldoende</a:t>
            </a:r>
            <a:r>
              <a:rPr lang="en-BE" dirty="0"/>
              <a:t> </a:t>
            </a:r>
            <a:r>
              <a:rPr lang="en-BE" dirty="0" err="1"/>
              <a:t>digitale</a:t>
            </a:r>
            <a:r>
              <a:rPr lang="en-BE" dirty="0"/>
              <a:t> </a:t>
            </a:r>
            <a:r>
              <a:rPr lang="en-BE" dirty="0" err="1"/>
              <a:t>inclusie</a:t>
            </a:r>
            <a:endParaRPr lang="en-BE" dirty="0"/>
          </a:p>
          <a:p>
            <a:pPr lvl="2"/>
            <a:endParaRPr lang="nl-BE" dirty="0"/>
          </a:p>
        </p:txBody>
      </p:sp>
    </p:spTree>
    <p:extLst>
      <p:ext uri="{BB962C8B-B14F-4D97-AF65-F5344CB8AC3E}">
        <p14:creationId xmlns:p14="http://schemas.microsoft.com/office/powerpoint/2010/main" val="3449862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F9AA665-58DA-E4AD-AF42-07E575592694}"/>
              </a:ext>
            </a:extLst>
          </p:cNvPr>
          <p:cNvSpPr>
            <a:spLocks noGrp="1"/>
          </p:cNvSpPr>
          <p:nvPr>
            <p:ph type="body" sz="quarter" idx="11"/>
          </p:nvPr>
        </p:nvSpPr>
        <p:spPr>
          <a:xfrm>
            <a:off x="900000" y="87787"/>
            <a:ext cx="10213776" cy="705597"/>
          </a:xfrm>
        </p:spPr>
        <p:txBody>
          <a:bodyPr/>
          <a:lstStyle/>
          <a:p>
            <a:r>
              <a:rPr lang="en-BE"/>
              <a:t>Aantal </a:t>
            </a:r>
            <a:r>
              <a:rPr lang="en-BE" err="1"/>
              <a:t>technologische</a:t>
            </a:r>
            <a:r>
              <a:rPr lang="en-BE"/>
              <a:t> </a:t>
            </a:r>
            <a:r>
              <a:rPr lang="en-BE" err="1"/>
              <a:t>evoluties</a:t>
            </a:r>
            <a:endParaRPr lang="nl-BE"/>
          </a:p>
        </p:txBody>
      </p:sp>
      <p:sp>
        <p:nvSpPr>
          <p:cNvPr id="3" name="Tijdelijke aanduiding voor tekst 2">
            <a:extLst>
              <a:ext uri="{FF2B5EF4-FFF2-40B4-BE49-F238E27FC236}">
                <a16:creationId xmlns:a16="http://schemas.microsoft.com/office/drawing/2014/main" id="{C73475BA-A01A-5902-52AA-4D4B2A39E23F}"/>
              </a:ext>
            </a:extLst>
          </p:cNvPr>
          <p:cNvSpPr>
            <a:spLocks noGrp="1"/>
          </p:cNvSpPr>
          <p:nvPr>
            <p:ph type="body" sz="quarter" idx="13"/>
          </p:nvPr>
        </p:nvSpPr>
        <p:spPr>
          <a:xfrm>
            <a:off x="900000" y="998291"/>
            <a:ext cx="10213776" cy="5174927"/>
          </a:xfrm>
        </p:spPr>
        <p:txBody>
          <a:bodyPr/>
          <a:lstStyle/>
          <a:p>
            <a:pPr lvl="1"/>
            <a:r>
              <a:rPr lang="en-BE" dirty="0"/>
              <a:t>wearables en </a:t>
            </a:r>
            <a:r>
              <a:rPr lang="en-BE" dirty="0" err="1"/>
              <a:t>implantaten</a:t>
            </a:r>
            <a:r>
              <a:rPr lang="en-BE" dirty="0"/>
              <a:t> met continue </a:t>
            </a:r>
            <a:r>
              <a:rPr lang="en-BE" dirty="0" err="1"/>
              <a:t>metingen</a:t>
            </a:r>
            <a:endParaRPr lang="en-BE" dirty="0"/>
          </a:p>
          <a:p>
            <a:pPr lvl="1"/>
            <a:r>
              <a:rPr lang="en-BE" dirty="0"/>
              <a:t>internet of things (IoT)</a:t>
            </a:r>
          </a:p>
          <a:p>
            <a:pPr lvl="1"/>
            <a:r>
              <a:rPr lang="en-BE" dirty="0"/>
              <a:t>continue, </a:t>
            </a:r>
            <a:r>
              <a:rPr lang="en-BE" dirty="0" err="1"/>
              <a:t>longitudinale</a:t>
            </a:r>
            <a:r>
              <a:rPr lang="en-BE" dirty="0"/>
              <a:t> data</a:t>
            </a:r>
          </a:p>
          <a:p>
            <a:pPr lvl="1"/>
            <a:r>
              <a:rPr lang="en-BE" dirty="0" err="1"/>
              <a:t>artificiële</a:t>
            </a:r>
            <a:r>
              <a:rPr lang="en-BE" dirty="0"/>
              <a:t> </a:t>
            </a:r>
            <a:r>
              <a:rPr lang="en-BE" dirty="0" err="1"/>
              <a:t>intelligentie</a:t>
            </a:r>
            <a:endParaRPr lang="en-BE" dirty="0"/>
          </a:p>
          <a:p>
            <a:pPr lvl="1"/>
            <a:r>
              <a:rPr lang="en-BE" dirty="0"/>
              <a:t>augmented &amp; virtual reality</a:t>
            </a:r>
          </a:p>
          <a:p>
            <a:pPr lvl="1"/>
            <a:r>
              <a:rPr lang="en-BE" dirty="0" err="1"/>
              <a:t>robotica</a:t>
            </a:r>
            <a:endParaRPr lang="en-BE" dirty="0"/>
          </a:p>
          <a:p>
            <a:pPr lvl="1"/>
            <a:r>
              <a:rPr lang="en-BE" dirty="0" err="1"/>
              <a:t>zorg</a:t>
            </a:r>
            <a:r>
              <a:rPr lang="en-BE" dirty="0"/>
              <a:t> op </a:t>
            </a:r>
            <a:r>
              <a:rPr lang="en-BE" dirty="0" err="1"/>
              <a:t>afstand</a:t>
            </a:r>
            <a:endParaRPr lang="en-BE" dirty="0"/>
          </a:p>
          <a:p>
            <a:pPr lvl="1"/>
            <a:r>
              <a:rPr lang="en-BE" dirty="0"/>
              <a:t>cloud</a:t>
            </a:r>
          </a:p>
          <a:p>
            <a:pPr lvl="1"/>
            <a:r>
              <a:rPr lang="en-BE" dirty="0"/>
              <a:t>...</a:t>
            </a:r>
          </a:p>
          <a:p>
            <a:pPr lvl="2"/>
            <a:endParaRPr lang="en-BE" dirty="0"/>
          </a:p>
          <a:p>
            <a:pPr lvl="1"/>
            <a:endParaRPr lang="nl-BE" dirty="0"/>
          </a:p>
        </p:txBody>
      </p:sp>
    </p:spTree>
    <p:extLst>
      <p:ext uri="{BB962C8B-B14F-4D97-AF65-F5344CB8AC3E}">
        <p14:creationId xmlns:p14="http://schemas.microsoft.com/office/powerpoint/2010/main" val="2249546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7082B1B-2764-4B45-1EBE-232B9E704116}"/>
              </a:ext>
            </a:extLst>
          </p:cNvPr>
          <p:cNvSpPr>
            <a:spLocks noGrp="1"/>
          </p:cNvSpPr>
          <p:nvPr>
            <p:ph type="body" sz="quarter" idx="11"/>
          </p:nvPr>
        </p:nvSpPr>
        <p:spPr>
          <a:xfrm>
            <a:off x="900000" y="87787"/>
            <a:ext cx="10213776" cy="705597"/>
          </a:xfrm>
        </p:spPr>
        <p:txBody>
          <a:bodyPr>
            <a:normAutofit fontScale="92500"/>
          </a:bodyPr>
          <a:lstStyle/>
          <a:p>
            <a:r>
              <a:rPr lang="en-BE"/>
              <a:t>B-IHR-concept (Belgian Integrated Health Record)</a:t>
            </a:r>
            <a:endParaRPr lang="nl-BE"/>
          </a:p>
        </p:txBody>
      </p:sp>
      <p:sp>
        <p:nvSpPr>
          <p:cNvPr id="5" name="Tijdelijke aanduiding voor tekst 4">
            <a:extLst>
              <a:ext uri="{FF2B5EF4-FFF2-40B4-BE49-F238E27FC236}">
                <a16:creationId xmlns:a16="http://schemas.microsoft.com/office/drawing/2014/main" id="{2CE871C6-F14A-DDAB-A436-273EB371855F}"/>
              </a:ext>
            </a:extLst>
          </p:cNvPr>
          <p:cNvSpPr>
            <a:spLocks noGrp="1"/>
          </p:cNvSpPr>
          <p:nvPr>
            <p:ph type="body" sz="quarter" idx="13"/>
          </p:nvPr>
        </p:nvSpPr>
        <p:spPr>
          <a:xfrm>
            <a:off x="900000" y="998291"/>
            <a:ext cx="10213776" cy="5174927"/>
          </a:xfrm>
        </p:spPr>
        <p:txBody>
          <a:bodyPr/>
          <a:lstStyle/>
          <a:p>
            <a:pPr lvl="1"/>
            <a:r>
              <a:rPr lang="en-BE" dirty="0" err="1"/>
              <a:t>een</a:t>
            </a:r>
            <a:r>
              <a:rPr lang="en-BE" dirty="0"/>
              <a:t> </a:t>
            </a:r>
            <a:r>
              <a:rPr lang="nl-NL" dirty="0"/>
              <a:t>omgeving waar</a:t>
            </a:r>
            <a:endParaRPr lang="en-BE" dirty="0"/>
          </a:p>
          <a:p>
            <a:pPr lvl="2"/>
            <a:r>
              <a:rPr lang="nl-NL" dirty="0"/>
              <a:t>e</a:t>
            </a:r>
            <a:r>
              <a:rPr lang="en-BE" dirty="0" err="1"/>
              <a:t>lke</a:t>
            </a:r>
            <a:r>
              <a:rPr lang="nl-NL" dirty="0"/>
              <a:t> persoon een helder </a:t>
            </a:r>
            <a:r>
              <a:rPr lang="en-BE" dirty="0"/>
              <a:t>en </a:t>
            </a:r>
            <a:r>
              <a:rPr lang="en-BE" dirty="0" err="1"/>
              <a:t>geïntegreerd</a:t>
            </a:r>
            <a:r>
              <a:rPr lang="en-BE" dirty="0"/>
              <a:t> </a:t>
            </a:r>
            <a:r>
              <a:rPr lang="nl-NL" dirty="0"/>
              <a:t>zicht heeft op </a:t>
            </a:r>
            <a:r>
              <a:rPr lang="en-BE" dirty="0"/>
              <a:t>al </a:t>
            </a:r>
            <a:r>
              <a:rPr lang="nl-NL" dirty="0"/>
              <a:t>haar</a:t>
            </a:r>
            <a:r>
              <a:rPr lang="en-BE" dirty="0"/>
              <a:t>/</a:t>
            </a:r>
            <a:r>
              <a:rPr lang="en-BE" dirty="0" err="1"/>
              <a:t>zijn</a:t>
            </a:r>
            <a:r>
              <a:rPr lang="nl-NL" dirty="0"/>
              <a:t> eigen </a:t>
            </a:r>
            <a:r>
              <a:rPr lang="nl-NL" dirty="0" err="1"/>
              <a:t>gezondheids</a:t>
            </a:r>
            <a:r>
              <a:rPr lang="nl-NL" dirty="0"/>
              <a:t>(zorg)</a:t>
            </a:r>
            <a:r>
              <a:rPr lang="en-BE" dirty="0"/>
              <a:t>- en </a:t>
            </a:r>
            <a:r>
              <a:rPr lang="nl-NL" dirty="0"/>
              <a:t>welzijnsgegevens</a:t>
            </a:r>
            <a:endParaRPr lang="en-BE" dirty="0"/>
          </a:p>
          <a:p>
            <a:pPr lvl="2"/>
            <a:r>
              <a:rPr lang="nl-NL" dirty="0"/>
              <a:t>iedereen die voor die persoon zorgt een zicht heeft op alle gegevens die belangrijk zijn om hoogwaardige </a:t>
            </a:r>
            <a:r>
              <a:rPr lang="en-BE" dirty="0"/>
              <a:t>en continue </a:t>
            </a:r>
            <a:r>
              <a:rPr lang="nl-NL" dirty="0"/>
              <a:t>zorg te kunnen verlenen</a:t>
            </a:r>
            <a:endParaRPr lang="en-BE" dirty="0"/>
          </a:p>
          <a:p>
            <a:pPr lvl="1"/>
            <a:r>
              <a:rPr lang="nl-NL" dirty="0"/>
              <a:t>iedere betrokkene </a:t>
            </a:r>
            <a:r>
              <a:rPr lang="en-BE" dirty="0" err="1"/>
              <a:t>kan</a:t>
            </a:r>
            <a:r>
              <a:rPr lang="en-BE" dirty="0"/>
              <a:t> </a:t>
            </a:r>
            <a:r>
              <a:rPr lang="nl-NL" dirty="0"/>
              <a:t>actief </a:t>
            </a:r>
            <a:r>
              <a:rPr lang="en-BE" dirty="0" err="1"/>
              <a:t>bijdragen</a:t>
            </a:r>
            <a:r>
              <a:rPr lang="nl-NL" dirty="0"/>
              <a:t> om de </a:t>
            </a:r>
            <a:r>
              <a:rPr lang="en-BE" dirty="0" err="1"/>
              <a:t>gegevens</a:t>
            </a:r>
            <a:r>
              <a:rPr lang="nl-NL" dirty="0"/>
              <a:t> actueel en correct te houden</a:t>
            </a:r>
            <a:endParaRPr lang="en-BE" dirty="0"/>
          </a:p>
          <a:p>
            <a:pPr lvl="1"/>
            <a:r>
              <a:rPr lang="nl-NL" dirty="0"/>
              <a:t>diensten </a:t>
            </a:r>
            <a:r>
              <a:rPr lang="en-BE" dirty="0" err="1"/>
              <a:t>zijn</a:t>
            </a:r>
            <a:r>
              <a:rPr lang="en-BE" dirty="0"/>
              <a:t> </a:t>
            </a:r>
            <a:r>
              <a:rPr lang="nl-NL" dirty="0"/>
              <a:t>beschikbaar om de informatie </a:t>
            </a:r>
            <a:r>
              <a:rPr lang="en-BE" dirty="0" err="1"/>
              <a:t>eenvoudig</a:t>
            </a:r>
            <a:r>
              <a:rPr lang="en-BE" dirty="0"/>
              <a:t> </a:t>
            </a:r>
            <a:r>
              <a:rPr lang="en-BE" dirty="0" err="1"/>
              <a:t>te</a:t>
            </a:r>
            <a:r>
              <a:rPr lang="en-BE" dirty="0"/>
              <a:t> </a:t>
            </a:r>
            <a:r>
              <a:rPr lang="en-BE" dirty="0" err="1"/>
              <a:t>registreren</a:t>
            </a:r>
            <a:r>
              <a:rPr lang="en-BE" dirty="0"/>
              <a:t>, </a:t>
            </a:r>
            <a:r>
              <a:rPr lang="en-BE" dirty="0" err="1"/>
              <a:t>te</a:t>
            </a:r>
            <a:r>
              <a:rPr lang="en-BE" dirty="0"/>
              <a:t> </a:t>
            </a:r>
            <a:r>
              <a:rPr lang="nl-NL" dirty="0"/>
              <a:t>beheren, </a:t>
            </a:r>
            <a:r>
              <a:rPr lang="en-BE" dirty="0" err="1"/>
              <a:t>te</a:t>
            </a:r>
            <a:r>
              <a:rPr lang="en-BE" dirty="0"/>
              <a:t> </a:t>
            </a:r>
            <a:r>
              <a:rPr lang="en-BE" dirty="0" err="1"/>
              <a:t>structureren</a:t>
            </a:r>
            <a:r>
              <a:rPr lang="en-BE" dirty="0"/>
              <a:t> en </a:t>
            </a:r>
            <a:r>
              <a:rPr lang="en-BE" dirty="0" err="1"/>
              <a:t>te</a:t>
            </a:r>
            <a:r>
              <a:rPr lang="en-BE" dirty="0"/>
              <a:t> </a:t>
            </a:r>
            <a:r>
              <a:rPr lang="en-BE" dirty="0" err="1"/>
              <a:t>delen</a:t>
            </a:r>
            <a:endParaRPr lang="en-BE" dirty="0"/>
          </a:p>
          <a:p>
            <a:pPr lvl="1"/>
            <a:r>
              <a:rPr lang="en-BE" dirty="0" err="1"/>
              <a:t>diensten</a:t>
            </a:r>
            <a:r>
              <a:rPr lang="en-BE" dirty="0"/>
              <a:t> </a:t>
            </a:r>
            <a:r>
              <a:rPr lang="en-BE" dirty="0" err="1"/>
              <a:t>zijn</a:t>
            </a:r>
            <a:r>
              <a:rPr lang="en-BE" dirty="0"/>
              <a:t> </a:t>
            </a:r>
            <a:r>
              <a:rPr lang="en-BE" dirty="0" err="1"/>
              <a:t>beschikbaar</a:t>
            </a:r>
            <a:r>
              <a:rPr lang="en-BE" dirty="0"/>
              <a:t> om </a:t>
            </a:r>
            <a:r>
              <a:rPr lang="en-BE" dirty="0" err="1"/>
              <a:t>elke</a:t>
            </a:r>
            <a:r>
              <a:rPr lang="en-BE" dirty="0"/>
              <a:t> </a:t>
            </a:r>
            <a:r>
              <a:rPr lang="en-BE" dirty="0" err="1"/>
              <a:t>betrokkene</a:t>
            </a:r>
            <a:r>
              <a:rPr lang="en-BE" dirty="0"/>
              <a:t> </a:t>
            </a:r>
            <a:r>
              <a:rPr lang="en-BE" dirty="0" err="1"/>
              <a:t>te</a:t>
            </a:r>
            <a:r>
              <a:rPr lang="en-BE" dirty="0"/>
              <a:t> </a:t>
            </a:r>
            <a:r>
              <a:rPr lang="en-BE" dirty="0" err="1"/>
              <a:t>ondersteunen</a:t>
            </a:r>
            <a:r>
              <a:rPr lang="en-BE" dirty="0"/>
              <a:t> </a:t>
            </a:r>
            <a:r>
              <a:rPr lang="en-BE" dirty="0" err="1"/>
              <a:t>bij</a:t>
            </a:r>
            <a:r>
              <a:rPr lang="en-BE" dirty="0"/>
              <a:t> de </a:t>
            </a:r>
            <a:r>
              <a:rPr lang="en-BE" dirty="0" err="1"/>
              <a:t>besluitvorming</a:t>
            </a:r>
            <a:endParaRPr lang="en-BE" dirty="0"/>
          </a:p>
          <a:p>
            <a:pPr lvl="1"/>
            <a:r>
              <a:rPr lang="nl-NL" dirty="0"/>
              <a:t>gegevens </a:t>
            </a:r>
            <a:r>
              <a:rPr lang="en-BE" dirty="0" err="1"/>
              <a:t>kunnen</a:t>
            </a:r>
            <a:r>
              <a:rPr lang="en-BE" dirty="0"/>
              <a:t>, met de </a:t>
            </a:r>
            <a:r>
              <a:rPr lang="en-BE" dirty="0" err="1"/>
              <a:t>nodige</a:t>
            </a:r>
            <a:r>
              <a:rPr lang="en-BE" dirty="0"/>
              <a:t> </a:t>
            </a:r>
            <a:r>
              <a:rPr lang="en-BE" dirty="0" err="1"/>
              <a:t>waarborgen</a:t>
            </a:r>
            <a:r>
              <a:rPr lang="en-BE" dirty="0"/>
              <a:t> </a:t>
            </a:r>
            <a:r>
              <a:rPr lang="en-BE" dirty="0" err="1"/>
              <a:t>inzake</a:t>
            </a:r>
            <a:r>
              <a:rPr lang="en-BE" dirty="0"/>
              <a:t> </a:t>
            </a:r>
            <a:r>
              <a:rPr lang="en-BE" dirty="0" err="1"/>
              <a:t>gegevensbescherming</a:t>
            </a:r>
            <a:r>
              <a:rPr lang="en-BE" dirty="0"/>
              <a:t>, </a:t>
            </a:r>
            <a:r>
              <a:rPr lang="en-BE" dirty="0" err="1"/>
              <a:t>intensief</a:t>
            </a:r>
            <a:r>
              <a:rPr lang="en-BE" dirty="0"/>
              <a:t> </a:t>
            </a:r>
            <a:r>
              <a:rPr lang="en-BE" dirty="0" err="1"/>
              <a:t>worden</a:t>
            </a:r>
            <a:r>
              <a:rPr lang="en-BE" dirty="0"/>
              <a:t> </a:t>
            </a:r>
            <a:r>
              <a:rPr lang="en-BE" dirty="0" err="1"/>
              <a:t>gebruikt</a:t>
            </a:r>
            <a:r>
              <a:rPr lang="en-BE" dirty="0"/>
              <a:t> voor</a:t>
            </a:r>
          </a:p>
          <a:p>
            <a:pPr lvl="2"/>
            <a:r>
              <a:rPr lang="nl-NL" dirty="0"/>
              <a:t>wetenschap</a:t>
            </a:r>
            <a:r>
              <a:rPr lang="en-BE" dirty="0" err="1"/>
              <a:t>pelijk</a:t>
            </a:r>
            <a:r>
              <a:rPr lang="nl-NL" dirty="0"/>
              <a:t> onderzoek</a:t>
            </a:r>
            <a:r>
              <a:rPr lang="en-BE" dirty="0"/>
              <a:t>, </a:t>
            </a:r>
            <a:r>
              <a:rPr lang="nl-NL" dirty="0"/>
              <a:t>ontwikkeling</a:t>
            </a:r>
            <a:r>
              <a:rPr lang="en-BE" dirty="0"/>
              <a:t> en </a:t>
            </a:r>
            <a:r>
              <a:rPr lang="en-BE" dirty="0" err="1"/>
              <a:t>innovatie</a:t>
            </a:r>
            <a:endParaRPr lang="en-BE" dirty="0"/>
          </a:p>
          <a:p>
            <a:pPr lvl="2"/>
            <a:r>
              <a:rPr lang="nl-NL" dirty="0"/>
              <a:t>beleid</a:t>
            </a:r>
            <a:r>
              <a:rPr lang="en-BE" dirty="0" err="1"/>
              <a:t>sondersteuning</a:t>
            </a:r>
            <a:endParaRPr lang="en-BE" dirty="0"/>
          </a:p>
          <a:p>
            <a:pPr lvl="2"/>
            <a:r>
              <a:rPr lang="nl-NL" dirty="0"/>
              <a:t>populatiemanagement</a:t>
            </a:r>
            <a:endParaRPr lang="en-BE" dirty="0"/>
          </a:p>
          <a:p>
            <a:pPr lvl="1"/>
            <a:r>
              <a:rPr lang="nl-BE" altLang="nl-BE" dirty="0"/>
              <a:t>meer info op </a:t>
            </a:r>
            <a:r>
              <a:rPr lang="nl-BE" altLang="nl-BE" dirty="0">
                <a:hlinkClick r:id="rId2"/>
              </a:rPr>
              <a:t>https://www.frankrobben.be/wp-content/uploads/2023/03/B-IHR.pdf</a:t>
            </a:r>
            <a:endParaRPr lang="en-BE" dirty="0"/>
          </a:p>
        </p:txBody>
      </p:sp>
    </p:spTree>
    <p:extLst>
      <p:ext uri="{BB962C8B-B14F-4D97-AF65-F5344CB8AC3E}">
        <p14:creationId xmlns:p14="http://schemas.microsoft.com/office/powerpoint/2010/main" val="1069529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34FBCEA-7576-9F8A-9593-097A126DD48F}"/>
              </a:ext>
            </a:extLst>
          </p:cNvPr>
          <p:cNvSpPr>
            <a:spLocks noGrp="1"/>
          </p:cNvSpPr>
          <p:nvPr>
            <p:ph type="body" sz="quarter" idx="11"/>
          </p:nvPr>
        </p:nvSpPr>
        <p:spPr>
          <a:xfrm>
            <a:off x="900000" y="87787"/>
            <a:ext cx="10213776" cy="705597"/>
          </a:xfrm>
        </p:spPr>
        <p:txBody>
          <a:bodyPr/>
          <a:lstStyle/>
          <a:p>
            <a:r>
              <a:rPr lang="nl-BE"/>
              <a:t>Aantal </a:t>
            </a:r>
            <a:r>
              <a:rPr lang="en-BE" err="1"/>
              <a:t>aandachtspunten</a:t>
            </a:r>
            <a:endParaRPr lang="nl-BE"/>
          </a:p>
        </p:txBody>
      </p:sp>
      <p:sp>
        <p:nvSpPr>
          <p:cNvPr id="3" name="Tijdelijke aanduiding voor tekst 2">
            <a:extLst>
              <a:ext uri="{FF2B5EF4-FFF2-40B4-BE49-F238E27FC236}">
                <a16:creationId xmlns:a16="http://schemas.microsoft.com/office/drawing/2014/main" id="{A3DC425B-F75D-AF21-5C79-EEB1B5D3E1A8}"/>
              </a:ext>
            </a:extLst>
          </p:cNvPr>
          <p:cNvSpPr>
            <a:spLocks noGrp="1"/>
          </p:cNvSpPr>
          <p:nvPr>
            <p:ph type="body" sz="quarter" idx="13"/>
          </p:nvPr>
        </p:nvSpPr>
        <p:spPr>
          <a:xfrm>
            <a:off x="900000" y="998291"/>
            <a:ext cx="10213776" cy="5174927"/>
          </a:xfrm>
        </p:spPr>
        <p:txBody>
          <a:bodyPr/>
          <a:lstStyle/>
          <a:p>
            <a:pPr lvl="1"/>
            <a:r>
              <a:rPr lang="nl-BE" dirty="0"/>
              <a:t>‘</a:t>
            </a:r>
            <a:r>
              <a:rPr lang="nl-BE" dirty="0" err="1"/>
              <a:t>seamless</a:t>
            </a:r>
            <a:r>
              <a:rPr lang="nl-BE" dirty="0"/>
              <a:t>’ invoer van kwaliteitsvolle, gestructureerde informatie in </a:t>
            </a:r>
            <a:r>
              <a:rPr lang="en-BE" dirty="0" err="1"/>
              <a:t>elektronische</a:t>
            </a:r>
            <a:r>
              <a:rPr lang="en-BE" dirty="0"/>
              <a:t> </a:t>
            </a:r>
            <a:r>
              <a:rPr lang="en-BE" dirty="0" err="1"/>
              <a:t>patiëntendossiers</a:t>
            </a:r>
            <a:r>
              <a:rPr lang="en-BE" dirty="0"/>
              <a:t> (</a:t>
            </a:r>
            <a:r>
              <a:rPr lang="nl-BE" dirty="0" err="1"/>
              <a:t>EPD’s</a:t>
            </a:r>
            <a:r>
              <a:rPr lang="en-BE" dirty="0"/>
              <a:t>)</a:t>
            </a:r>
            <a:endParaRPr lang="nl-BE" dirty="0"/>
          </a:p>
          <a:p>
            <a:pPr lvl="2"/>
            <a:r>
              <a:rPr lang="nl-BE" dirty="0"/>
              <a:t>ondersteunende componenten</a:t>
            </a:r>
            <a:r>
              <a:rPr lang="en-BE" dirty="0"/>
              <a:t>: </a:t>
            </a:r>
            <a:r>
              <a:rPr lang="en-BE" dirty="0" err="1"/>
              <a:t>drietalige</a:t>
            </a:r>
            <a:r>
              <a:rPr lang="en-BE" dirty="0"/>
              <a:t> </a:t>
            </a:r>
            <a:r>
              <a:rPr lang="en-BE" dirty="0" err="1"/>
              <a:t>Snomed</a:t>
            </a:r>
            <a:r>
              <a:rPr lang="en-BE" dirty="0"/>
              <a:t> CT </a:t>
            </a:r>
            <a:r>
              <a:rPr lang="en-BE" dirty="0" err="1"/>
              <a:t>terminologie</a:t>
            </a:r>
            <a:r>
              <a:rPr lang="en-BE" dirty="0"/>
              <a:t> server in EPD-system</a:t>
            </a:r>
            <a:r>
              <a:rPr lang="nl-BE" dirty="0"/>
              <a:t>i</a:t>
            </a:r>
            <a:r>
              <a:rPr lang="en-BE" dirty="0"/>
              <a:t>n, met mapping </a:t>
            </a:r>
            <a:r>
              <a:rPr lang="en-BE" dirty="0" err="1"/>
              <a:t>naar</a:t>
            </a:r>
            <a:r>
              <a:rPr lang="en-BE" dirty="0"/>
              <a:t> </a:t>
            </a:r>
            <a:r>
              <a:rPr lang="en-BE" dirty="0" err="1"/>
              <a:t>oa</a:t>
            </a:r>
            <a:r>
              <a:rPr lang="en-BE" dirty="0"/>
              <a:t> ICPC-3, ICD-11, ICF en ICHI</a:t>
            </a:r>
            <a:endParaRPr lang="nl-BE" dirty="0"/>
          </a:p>
          <a:p>
            <a:pPr lvl="2"/>
            <a:r>
              <a:rPr lang="nl-BE" dirty="0"/>
              <a:t>kwaliteitscontrole</a:t>
            </a:r>
          </a:p>
          <a:p>
            <a:pPr lvl="1"/>
            <a:r>
              <a:rPr lang="nl-BE" dirty="0"/>
              <a:t>eenmalige invoer van informatie</a:t>
            </a:r>
            <a:r>
              <a:rPr lang="en-BE" dirty="0"/>
              <a:t>: </a:t>
            </a:r>
            <a:r>
              <a:rPr lang="en-BE" dirty="0" err="1"/>
              <a:t>afleiden</a:t>
            </a:r>
            <a:r>
              <a:rPr lang="en-BE" dirty="0"/>
              <a:t> </a:t>
            </a:r>
            <a:r>
              <a:rPr lang="en-BE" dirty="0" err="1"/>
              <a:t>gegevens</a:t>
            </a:r>
            <a:r>
              <a:rPr lang="en-BE" dirty="0"/>
              <a:t> voor </a:t>
            </a:r>
            <a:r>
              <a:rPr lang="en-BE" dirty="0" err="1"/>
              <a:t>secundair</a:t>
            </a:r>
            <a:r>
              <a:rPr lang="en-BE" dirty="0"/>
              <a:t> </a:t>
            </a:r>
            <a:r>
              <a:rPr lang="en-BE" dirty="0" err="1"/>
              <a:t>gebruik</a:t>
            </a:r>
            <a:r>
              <a:rPr lang="en-BE" dirty="0"/>
              <a:t> </a:t>
            </a:r>
            <a:r>
              <a:rPr lang="en-BE" dirty="0" err="1"/>
              <a:t>uit</a:t>
            </a:r>
            <a:r>
              <a:rPr lang="en-BE" dirty="0"/>
              <a:t> EPD-system</a:t>
            </a:r>
            <a:r>
              <a:rPr lang="nl-BE" dirty="0"/>
              <a:t>e</a:t>
            </a:r>
            <a:r>
              <a:rPr lang="en-BE" dirty="0"/>
              <a:t>n (</a:t>
            </a:r>
            <a:r>
              <a:rPr lang="en-BE" dirty="0" err="1"/>
              <a:t>nieuw</a:t>
            </a:r>
            <a:r>
              <a:rPr lang="en-BE" dirty="0"/>
              <a:t> </a:t>
            </a:r>
            <a:r>
              <a:rPr lang="en-BE" dirty="0" err="1"/>
              <a:t>registerbeleid</a:t>
            </a:r>
            <a:r>
              <a:rPr lang="en-BE" dirty="0"/>
              <a:t>)</a:t>
            </a:r>
            <a:endParaRPr lang="nl-BE" dirty="0"/>
          </a:p>
          <a:p>
            <a:pPr lvl="1"/>
            <a:r>
              <a:rPr lang="en-BE" dirty="0" err="1"/>
              <a:t>operationalisering</a:t>
            </a:r>
            <a:r>
              <a:rPr lang="en-BE" dirty="0"/>
              <a:t> op basis van </a:t>
            </a:r>
            <a:r>
              <a:rPr lang="nl-BE" dirty="0"/>
              <a:t>zorgepisodes</a:t>
            </a:r>
          </a:p>
          <a:p>
            <a:pPr lvl="1"/>
            <a:r>
              <a:rPr lang="nl-BE" dirty="0"/>
              <a:t>optimalisatie van eenmalige opslag van informatie</a:t>
            </a:r>
          </a:p>
          <a:p>
            <a:pPr lvl="2"/>
            <a:r>
              <a:rPr lang="nl-BE" dirty="0"/>
              <a:t>geneesmiddelen (voorschrift, aflevering, medicatieschema)</a:t>
            </a:r>
            <a:r>
              <a:rPr lang="en-BE" dirty="0"/>
              <a:t> (VIDIS (Virtual Drug Information System))</a:t>
            </a:r>
            <a:endParaRPr lang="nl-BE" dirty="0"/>
          </a:p>
          <a:p>
            <a:pPr lvl="2"/>
            <a:r>
              <a:rPr lang="nl-BE" dirty="0"/>
              <a:t>goed gecoördineerde gezondheidskluizen</a:t>
            </a:r>
          </a:p>
          <a:p>
            <a:pPr lvl="1"/>
            <a:r>
              <a:rPr lang="nl-BE" dirty="0"/>
              <a:t>ontsluiten van informatie</a:t>
            </a:r>
          </a:p>
          <a:p>
            <a:pPr lvl="2"/>
            <a:r>
              <a:rPr lang="nl-BE" dirty="0"/>
              <a:t>dashboards voor </a:t>
            </a:r>
            <a:r>
              <a:rPr lang="nl-BE" dirty="0" err="1"/>
              <a:t>primary</a:t>
            </a:r>
            <a:r>
              <a:rPr lang="nl-BE" dirty="0"/>
              <a:t> </a:t>
            </a:r>
            <a:r>
              <a:rPr lang="nl-BE" dirty="0" err="1"/>
              <a:t>use</a:t>
            </a:r>
            <a:endParaRPr lang="nl-BE" dirty="0"/>
          </a:p>
          <a:p>
            <a:pPr lvl="2"/>
            <a:r>
              <a:rPr lang="nl-BE" dirty="0" err="1"/>
              <a:t>secondary</a:t>
            </a:r>
            <a:r>
              <a:rPr lang="nl-BE" dirty="0"/>
              <a:t> </a:t>
            </a:r>
            <a:r>
              <a:rPr lang="nl-BE" dirty="0" err="1"/>
              <a:t>use</a:t>
            </a:r>
            <a:endParaRPr lang="nl-BE" dirty="0"/>
          </a:p>
          <a:p>
            <a:pPr lvl="1"/>
            <a:r>
              <a:rPr lang="nl-BE" dirty="0" err="1"/>
              <a:t>caresets</a:t>
            </a:r>
            <a:r>
              <a:rPr lang="nl-BE" dirty="0"/>
              <a:t> in lijn met Europese standaarden</a:t>
            </a:r>
            <a:r>
              <a:rPr lang="en-BE" dirty="0"/>
              <a:t> (</a:t>
            </a:r>
            <a:r>
              <a:rPr lang="en-BE" dirty="0" err="1"/>
              <a:t>zie</a:t>
            </a:r>
            <a:r>
              <a:rPr lang="en-BE" dirty="0"/>
              <a:t> lager, EHDS)</a:t>
            </a:r>
            <a:endParaRPr lang="nl-BE" dirty="0"/>
          </a:p>
          <a:p>
            <a:endParaRPr lang="nl-BE" dirty="0"/>
          </a:p>
        </p:txBody>
      </p:sp>
    </p:spTree>
    <p:extLst>
      <p:ext uri="{BB962C8B-B14F-4D97-AF65-F5344CB8AC3E}">
        <p14:creationId xmlns:p14="http://schemas.microsoft.com/office/powerpoint/2010/main" val="172072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B2E589E-DE80-C43F-B16F-4709635AE681}"/>
              </a:ext>
            </a:extLst>
          </p:cNvPr>
          <p:cNvSpPr>
            <a:spLocks noGrp="1"/>
          </p:cNvSpPr>
          <p:nvPr>
            <p:ph type="body" sz="quarter" idx="11"/>
          </p:nvPr>
        </p:nvSpPr>
        <p:spPr>
          <a:xfrm>
            <a:off x="900000" y="87787"/>
            <a:ext cx="10213776" cy="705597"/>
          </a:xfrm>
        </p:spPr>
        <p:txBody>
          <a:bodyPr/>
          <a:lstStyle/>
          <a:p>
            <a:r>
              <a:rPr lang="nl-BE"/>
              <a:t>B-IHR werkomgeving (BWO A)</a:t>
            </a:r>
          </a:p>
        </p:txBody>
      </p:sp>
      <p:sp>
        <p:nvSpPr>
          <p:cNvPr id="3" name="Tijdelijke aanduiding voor tekst 2">
            <a:extLst>
              <a:ext uri="{FF2B5EF4-FFF2-40B4-BE49-F238E27FC236}">
                <a16:creationId xmlns:a16="http://schemas.microsoft.com/office/drawing/2014/main" id="{A649BA52-D695-B8D0-0534-C9A0F2C2947B}"/>
              </a:ext>
            </a:extLst>
          </p:cNvPr>
          <p:cNvSpPr>
            <a:spLocks noGrp="1"/>
          </p:cNvSpPr>
          <p:nvPr>
            <p:ph type="body" sz="quarter" idx="13"/>
          </p:nvPr>
        </p:nvSpPr>
        <p:spPr>
          <a:xfrm>
            <a:off x="900000" y="998291"/>
            <a:ext cx="10213776" cy="5174927"/>
          </a:xfrm>
        </p:spPr>
        <p:txBody>
          <a:bodyPr>
            <a:normAutofit fontScale="92500" lnSpcReduction="20000"/>
          </a:bodyPr>
          <a:lstStyle/>
          <a:p>
            <a:pPr lvl="1"/>
            <a:r>
              <a:rPr lang="nl-BE" sz="1500" dirty="0"/>
              <a:t>1</a:t>
            </a:r>
            <a:r>
              <a:rPr lang="en-BE" sz="1500" dirty="0"/>
              <a:t>5</a:t>
            </a:r>
            <a:r>
              <a:rPr lang="nl-BE" sz="1500" dirty="0"/>
              <a:t> rubrieken met bijhorende </a:t>
            </a:r>
            <a:r>
              <a:rPr lang="nl-BE" sz="1500" dirty="0" err="1"/>
              <a:t>caresets</a:t>
            </a:r>
            <a:r>
              <a:rPr lang="nl-BE" sz="1500" dirty="0"/>
              <a:t> overeenkomstig FHIR-standaard en met </a:t>
            </a:r>
            <a:r>
              <a:rPr lang="nl-BE" sz="1500" dirty="0" err="1"/>
              <a:t>value</a:t>
            </a:r>
            <a:r>
              <a:rPr lang="nl-BE" sz="1500" dirty="0"/>
              <a:t> sets (</a:t>
            </a:r>
            <a:r>
              <a:rPr lang="nl-BE" sz="1500" dirty="0" err="1"/>
              <a:t>Snomed</a:t>
            </a:r>
            <a:r>
              <a:rPr lang="nl-BE" sz="1500" dirty="0"/>
              <a:t> CT, LOINC</a:t>
            </a:r>
            <a:r>
              <a:rPr lang="en-BE" sz="1500" dirty="0"/>
              <a:t>, DICOM</a:t>
            </a:r>
            <a:r>
              <a:rPr lang="nl-BE" sz="1500" dirty="0"/>
              <a:t>)</a:t>
            </a:r>
          </a:p>
          <a:p>
            <a:pPr lvl="2">
              <a:tabLst>
                <a:tab pos="8609013" algn="l"/>
              </a:tabLst>
            </a:pPr>
            <a:r>
              <a:rPr lang="nl-BE" dirty="0"/>
              <a:t>probleemlijst</a:t>
            </a:r>
          </a:p>
          <a:p>
            <a:pPr lvl="2">
              <a:tabLst>
                <a:tab pos="8609013" algn="l"/>
              </a:tabLst>
            </a:pPr>
            <a:r>
              <a:rPr lang="nl-BE" dirty="0"/>
              <a:t>klinische gegevens</a:t>
            </a:r>
          </a:p>
          <a:p>
            <a:pPr lvl="2">
              <a:tabLst>
                <a:tab pos="8609013" algn="l"/>
              </a:tabLst>
            </a:pPr>
            <a:r>
              <a:rPr lang="nl-BE" dirty="0"/>
              <a:t>labo</a:t>
            </a:r>
          </a:p>
          <a:p>
            <a:pPr lvl="2">
              <a:tabLst>
                <a:tab pos="8609013" algn="l"/>
              </a:tabLst>
            </a:pPr>
            <a:r>
              <a:rPr lang="nl-BE" dirty="0"/>
              <a:t>beeldvorming</a:t>
            </a:r>
          </a:p>
          <a:p>
            <a:pPr lvl="2">
              <a:tabLst>
                <a:tab pos="8609013" algn="l"/>
              </a:tabLst>
            </a:pPr>
            <a:r>
              <a:rPr lang="nl-BE" dirty="0"/>
              <a:t>medicatie-overzicht</a:t>
            </a:r>
          </a:p>
          <a:p>
            <a:pPr lvl="2">
              <a:tabLst>
                <a:tab pos="8609013" algn="l"/>
              </a:tabLst>
            </a:pPr>
            <a:r>
              <a:rPr lang="nl-BE" dirty="0"/>
              <a:t>vaccinaties</a:t>
            </a:r>
          </a:p>
          <a:p>
            <a:pPr lvl="2">
              <a:tabLst>
                <a:tab pos="8609013" algn="l"/>
              </a:tabLst>
            </a:pPr>
            <a:r>
              <a:rPr lang="nl-BE" dirty="0"/>
              <a:t>allergie</a:t>
            </a:r>
            <a:endParaRPr lang="en-BE" dirty="0"/>
          </a:p>
          <a:p>
            <a:pPr lvl="2">
              <a:tabLst>
                <a:tab pos="8609013" algn="l"/>
              </a:tabLst>
            </a:pPr>
            <a:r>
              <a:rPr lang="en-BE" dirty="0" err="1"/>
              <a:t>implantaten</a:t>
            </a:r>
            <a:endParaRPr lang="nl-BE" dirty="0"/>
          </a:p>
          <a:p>
            <a:pPr lvl="2">
              <a:tabLst>
                <a:tab pos="8609013" algn="l"/>
              </a:tabLst>
            </a:pPr>
            <a:r>
              <a:rPr lang="en-BE" dirty="0"/>
              <a:t>(</a:t>
            </a:r>
            <a:r>
              <a:rPr lang="nl-BE" dirty="0" err="1"/>
              <a:t>tele</a:t>
            </a:r>
            <a:r>
              <a:rPr lang="en-BE" dirty="0"/>
              <a:t>)</a:t>
            </a:r>
            <a:r>
              <a:rPr lang="nl-BE" dirty="0"/>
              <a:t>monitoringgegevens</a:t>
            </a:r>
          </a:p>
          <a:p>
            <a:pPr lvl="2">
              <a:tabLst>
                <a:tab pos="8609013" algn="l"/>
              </a:tabLst>
            </a:pPr>
            <a:r>
              <a:rPr lang="nl-BE" dirty="0"/>
              <a:t>sociale factoren</a:t>
            </a:r>
          </a:p>
          <a:p>
            <a:pPr lvl="2">
              <a:tabLst>
                <a:tab pos="8609013" algn="l"/>
              </a:tabLst>
            </a:pPr>
            <a:r>
              <a:rPr lang="nl-BE" dirty="0"/>
              <a:t>familiale context</a:t>
            </a:r>
          </a:p>
          <a:p>
            <a:pPr lvl="2">
              <a:tabLst>
                <a:tab pos="8609013" algn="l"/>
              </a:tabLst>
            </a:pPr>
            <a:r>
              <a:rPr lang="nl-BE" dirty="0"/>
              <a:t>levensdoelen</a:t>
            </a:r>
          </a:p>
          <a:p>
            <a:pPr lvl="2">
              <a:tabLst>
                <a:tab pos="8609013" algn="l"/>
              </a:tabLst>
            </a:pPr>
            <a:r>
              <a:rPr lang="en-BE" dirty="0" err="1"/>
              <a:t>wilsbeschikkingen</a:t>
            </a:r>
            <a:endParaRPr lang="nl-BE" dirty="0"/>
          </a:p>
          <a:p>
            <a:pPr lvl="2">
              <a:tabLst>
                <a:tab pos="8609013" algn="l"/>
              </a:tabLst>
            </a:pPr>
            <a:r>
              <a:rPr lang="nl-BE" dirty="0"/>
              <a:t>zorgplan &amp; -team</a:t>
            </a:r>
          </a:p>
          <a:p>
            <a:pPr lvl="2">
              <a:tabLst>
                <a:tab pos="8609013" algn="l"/>
              </a:tabLst>
            </a:pPr>
            <a:r>
              <a:rPr lang="nl-BE" dirty="0" err="1"/>
              <a:t>BelRAI</a:t>
            </a:r>
            <a:r>
              <a:rPr lang="nl-BE" dirty="0"/>
              <a:t> evaluatie</a:t>
            </a:r>
            <a:endParaRPr lang="en-BE" dirty="0"/>
          </a:p>
        </p:txBody>
      </p:sp>
    </p:spTree>
    <p:extLst>
      <p:ext uri="{BB962C8B-B14F-4D97-AF65-F5344CB8AC3E}">
        <p14:creationId xmlns:p14="http://schemas.microsoft.com/office/powerpoint/2010/main" val="917512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6F59A34-E41C-7277-3981-C7340B3488CB}"/>
              </a:ext>
            </a:extLst>
          </p:cNvPr>
          <p:cNvSpPr>
            <a:spLocks noGrp="1"/>
          </p:cNvSpPr>
          <p:nvPr>
            <p:ph type="body" sz="quarter" idx="11"/>
          </p:nvPr>
        </p:nvSpPr>
        <p:spPr>
          <a:xfrm>
            <a:off x="900000" y="87787"/>
            <a:ext cx="10213776" cy="705597"/>
          </a:xfrm>
        </p:spPr>
        <p:txBody>
          <a:bodyPr/>
          <a:lstStyle/>
          <a:p>
            <a:r>
              <a:rPr lang="nl-BE"/>
              <a:t>B-IHR werkomgeving (BWO B)</a:t>
            </a:r>
          </a:p>
        </p:txBody>
      </p:sp>
      <p:sp>
        <p:nvSpPr>
          <p:cNvPr id="3" name="Tijdelijke aanduiding voor tekst 2">
            <a:extLst>
              <a:ext uri="{FF2B5EF4-FFF2-40B4-BE49-F238E27FC236}">
                <a16:creationId xmlns:a16="http://schemas.microsoft.com/office/drawing/2014/main" id="{4E0BAE40-8805-7808-143D-30BE71D77188}"/>
              </a:ext>
            </a:extLst>
          </p:cNvPr>
          <p:cNvSpPr>
            <a:spLocks noGrp="1"/>
          </p:cNvSpPr>
          <p:nvPr>
            <p:ph type="body" sz="quarter" idx="13"/>
          </p:nvPr>
        </p:nvSpPr>
        <p:spPr>
          <a:xfrm>
            <a:off x="900000" y="998291"/>
            <a:ext cx="10213776" cy="5174927"/>
          </a:xfrm>
        </p:spPr>
        <p:txBody>
          <a:bodyPr/>
          <a:lstStyle/>
          <a:p>
            <a:pPr lvl="1"/>
            <a:r>
              <a:rPr lang="nl-BE" dirty="0"/>
              <a:t>operationalisering op basis van zorgepisodes</a:t>
            </a:r>
          </a:p>
          <a:p>
            <a:pPr lvl="2"/>
            <a:r>
              <a:rPr lang="nl-BE" dirty="0"/>
              <a:t>geheel van registraties</a:t>
            </a:r>
          </a:p>
          <a:p>
            <a:pPr lvl="2"/>
            <a:r>
              <a:rPr lang="nl-BE" dirty="0"/>
              <a:t>door de betrokken zorgverleners, de zorggebruiker en eventueel ook de mantelzorgers</a:t>
            </a:r>
          </a:p>
          <a:p>
            <a:pPr lvl="2"/>
            <a:r>
              <a:rPr lang="nl-BE" dirty="0"/>
              <a:t>die betrekking hebben op een specifieke aandoening/gezondheidsprobleem</a:t>
            </a:r>
          </a:p>
          <a:p>
            <a:pPr lvl="2"/>
            <a:r>
              <a:rPr lang="nl-BE" dirty="0"/>
              <a:t>vanaf het moment dat de patiënt voor het eerst vraagt om professionele hulp</a:t>
            </a:r>
          </a:p>
          <a:p>
            <a:pPr lvl="2"/>
            <a:r>
              <a:rPr lang="nl-BE" dirty="0"/>
              <a:t>tot en met het laatste contact voor deze aandoening/gezondheidsprobleem</a:t>
            </a:r>
          </a:p>
          <a:p>
            <a:pPr lvl="1"/>
            <a:r>
              <a:rPr lang="nl-BE" dirty="0"/>
              <a:t>in eerste fase</a:t>
            </a:r>
          </a:p>
          <a:p>
            <a:pPr lvl="2"/>
            <a:r>
              <a:rPr lang="nl-BE" dirty="0"/>
              <a:t>huisartsen</a:t>
            </a:r>
          </a:p>
          <a:p>
            <a:pPr lvl="2"/>
            <a:r>
              <a:rPr lang="nl-BE" dirty="0"/>
              <a:t>apothekers</a:t>
            </a:r>
          </a:p>
          <a:p>
            <a:pPr lvl="2"/>
            <a:r>
              <a:rPr lang="nl-BE" dirty="0"/>
              <a:t>verpleegkundigen</a:t>
            </a:r>
          </a:p>
          <a:p>
            <a:pPr lvl="2"/>
            <a:r>
              <a:rPr lang="nl-BE" dirty="0"/>
              <a:t>kinesitherapeuten</a:t>
            </a:r>
            <a:endParaRPr lang="en-BE" dirty="0"/>
          </a:p>
          <a:p>
            <a:pPr lvl="2"/>
            <a:r>
              <a:rPr lang="en-BE" dirty="0" err="1"/>
              <a:t>maatschappelijke</a:t>
            </a:r>
            <a:r>
              <a:rPr lang="en-BE" dirty="0"/>
              <a:t> </a:t>
            </a:r>
            <a:r>
              <a:rPr lang="en-BE" dirty="0" err="1"/>
              <a:t>werkers</a:t>
            </a:r>
            <a:endParaRPr lang="nl-BE" dirty="0"/>
          </a:p>
          <a:p>
            <a:pPr lvl="1"/>
            <a:r>
              <a:rPr lang="nl-BE" dirty="0"/>
              <a:t>co-creatie</a:t>
            </a:r>
          </a:p>
        </p:txBody>
      </p:sp>
    </p:spTree>
    <p:extLst>
      <p:ext uri="{BB962C8B-B14F-4D97-AF65-F5344CB8AC3E}">
        <p14:creationId xmlns:p14="http://schemas.microsoft.com/office/powerpoint/2010/main" val="2130819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3CF4F07-8185-963C-1061-A73B237FEDF1}"/>
              </a:ext>
            </a:extLst>
          </p:cNvPr>
          <p:cNvSpPr>
            <a:spLocks noGrp="1"/>
          </p:cNvSpPr>
          <p:nvPr>
            <p:ph type="body" sz="quarter" idx="11"/>
          </p:nvPr>
        </p:nvSpPr>
        <p:spPr/>
        <p:txBody>
          <a:bodyPr/>
          <a:lstStyle/>
          <a:p>
            <a:r>
              <a:rPr lang="en-BE"/>
              <a:t>Andere </a:t>
            </a:r>
            <a:r>
              <a:rPr lang="en-BE" err="1"/>
              <a:t>onderdelen</a:t>
            </a:r>
            <a:r>
              <a:rPr lang="en-BE"/>
              <a:t> </a:t>
            </a:r>
            <a:r>
              <a:rPr lang="en-BE" err="1"/>
              <a:t>actieplan</a:t>
            </a:r>
            <a:r>
              <a:rPr lang="en-BE"/>
              <a:t> </a:t>
            </a:r>
            <a:r>
              <a:rPr lang="en-BE" err="1"/>
              <a:t>eGezondheid</a:t>
            </a:r>
            <a:endParaRPr lang="nl-BE"/>
          </a:p>
        </p:txBody>
      </p:sp>
      <p:sp>
        <p:nvSpPr>
          <p:cNvPr id="3" name="Tijdelijke aanduiding voor tekst 2">
            <a:extLst>
              <a:ext uri="{FF2B5EF4-FFF2-40B4-BE49-F238E27FC236}">
                <a16:creationId xmlns:a16="http://schemas.microsoft.com/office/drawing/2014/main" id="{E0A39627-851B-EBC2-9AE0-CA6F9DD2D9A0}"/>
              </a:ext>
            </a:extLst>
          </p:cNvPr>
          <p:cNvSpPr>
            <a:spLocks noGrp="1"/>
          </p:cNvSpPr>
          <p:nvPr>
            <p:ph type="body" sz="quarter" idx="13"/>
          </p:nvPr>
        </p:nvSpPr>
        <p:spPr/>
        <p:txBody>
          <a:bodyPr>
            <a:normAutofit/>
          </a:bodyPr>
          <a:lstStyle/>
          <a:p>
            <a:pPr lvl="1"/>
            <a:r>
              <a:rPr lang="nl-BE" dirty="0"/>
              <a:t>concretisering van programma’s geïntegreerde zorg</a:t>
            </a:r>
            <a:endParaRPr lang="en-BE" dirty="0"/>
          </a:p>
          <a:p>
            <a:pPr lvl="1"/>
            <a:r>
              <a:rPr lang="en-BE" dirty="0" err="1"/>
              <a:t>veralgemening</a:t>
            </a:r>
            <a:r>
              <a:rPr lang="en-BE" dirty="0"/>
              <a:t> </a:t>
            </a:r>
            <a:r>
              <a:rPr lang="en-BE" dirty="0" err="1"/>
              <a:t>digitale</a:t>
            </a:r>
            <a:r>
              <a:rPr lang="en-BE" dirty="0"/>
              <a:t> </a:t>
            </a:r>
            <a:r>
              <a:rPr lang="en-BE" dirty="0" err="1"/>
              <a:t>verwijs</a:t>
            </a:r>
            <a:r>
              <a:rPr lang="en-BE" dirty="0"/>
              <a:t>- en </a:t>
            </a:r>
            <a:r>
              <a:rPr lang="en-BE" dirty="0" err="1"/>
              <a:t>zorgvoorschriften</a:t>
            </a:r>
            <a:r>
              <a:rPr lang="en-BE" dirty="0"/>
              <a:t> (</a:t>
            </a:r>
            <a:r>
              <a:rPr lang="nl-BE" dirty="0"/>
              <a:t>UHMEP (</a:t>
            </a:r>
            <a:r>
              <a:rPr lang="en-US" dirty="0"/>
              <a:t>Unaddressed </a:t>
            </a:r>
            <a:r>
              <a:rPr lang="en-GB" dirty="0"/>
              <a:t>Health Message Exchange Platform</a:t>
            </a:r>
            <a:r>
              <a:rPr lang="nl-BE" dirty="0"/>
              <a:t>)</a:t>
            </a:r>
            <a:r>
              <a:rPr lang="en-BE" dirty="0"/>
              <a:t>)</a:t>
            </a:r>
          </a:p>
          <a:p>
            <a:pPr lvl="1"/>
            <a:r>
              <a:rPr lang="en-BE" dirty="0" err="1"/>
              <a:t>veralgemening</a:t>
            </a:r>
            <a:r>
              <a:rPr lang="en-BE" dirty="0"/>
              <a:t> </a:t>
            </a:r>
            <a:r>
              <a:rPr lang="en-BE" dirty="0" err="1"/>
              <a:t>digitale</a:t>
            </a:r>
            <a:r>
              <a:rPr lang="en-BE" dirty="0"/>
              <a:t> </a:t>
            </a:r>
            <a:r>
              <a:rPr lang="en-BE" dirty="0" err="1"/>
              <a:t>ontslagbrieven</a:t>
            </a:r>
            <a:endParaRPr lang="en-BE" dirty="0"/>
          </a:p>
          <a:p>
            <a:pPr lvl="1"/>
            <a:r>
              <a:rPr lang="nl-BE" dirty="0"/>
              <a:t>administratieve vereenvoudiging</a:t>
            </a:r>
            <a:r>
              <a:rPr lang="en-BE" dirty="0"/>
              <a:t>, </a:t>
            </a:r>
            <a:r>
              <a:rPr lang="en-BE" dirty="0" err="1"/>
              <a:t>oa</a:t>
            </a:r>
            <a:r>
              <a:rPr lang="en-BE" dirty="0"/>
              <a:t> door </a:t>
            </a:r>
            <a:r>
              <a:rPr lang="en-BE" dirty="0" err="1"/>
              <a:t>vermindering</a:t>
            </a:r>
            <a:r>
              <a:rPr lang="en-BE" dirty="0"/>
              <a:t> en </a:t>
            </a:r>
            <a:r>
              <a:rPr lang="en-BE" dirty="0" err="1"/>
              <a:t>digitalisering</a:t>
            </a:r>
            <a:r>
              <a:rPr lang="en-BE" dirty="0"/>
              <a:t> </a:t>
            </a:r>
            <a:r>
              <a:rPr lang="en-BE" dirty="0" err="1"/>
              <a:t>attesten</a:t>
            </a:r>
            <a:r>
              <a:rPr lang="en-BE" dirty="0"/>
              <a:t> (</a:t>
            </a:r>
            <a:r>
              <a:rPr lang="en-BE" dirty="0" err="1"/>
              <a:t>bv</a:t>
            </a:r>
            <a:r>
              <a:rPr lang="en-BE" dirty="0"/>
              <a:t>. </a:t>
            </a:r>
            <a:r>
              <a:rPr lang="en-BE" dirty="0" err="1"/>
              <a:t>Mult</a:t>
            </a:r>
            <a:r>
              <a:rPr lang="en-BE" dirty="0"/>
              <a:t>-</a:t>
            </a:r>
            <a:r>
              <a:rPr lang="nl-BE" dirty="0" err="1"/>
              <a:t>eM</a:t>
            </a:r>
            <a:r>
              <a:rPr lang="en-BE" dirty="0" err="1"/>
              <a:t>ediatt</a:t>
            </a:r>
            <a:r>
              <a:rPr lang="en-BE" dirty="0"/>
              <a:t>)</a:t>
            </a:r>
            <a:endParaRPr lang="nl-BE" dirty="0"/>
          </a:p>
          <a:p>
            <a:pPr lvl="1"/>
            <a:r>
              <a:rPr lang="nl-BE" dirty="0"/>
              <a:t>werklastbeheersing voor zorgverleners</a:t>
            </a:r>
            <a:endParaRPr lang="en-BE" dirty="0"/>
          </a:p>
          <a:p>
            <a:pPr lvl="1"/>
            <a:r>
              <a:rPr lang="en-BE" dirty="0" err="1"/>
              <a:t>vorming</a:t>
            </a:r>
            <a:endParaRPr lang="en-BE" dirty="0"/>
          </a:p>
          <a:p>
            <a:pPr lvl="1"/>
            <a:r>
              <a:rPr lang="en-BE" dirty="0" err="1"/>
              <a:t>innovatie</a:t>
            </a:r>
            <a:endParaRPr lang="en-BE" dirty="0"/>
          </a:p>
          <a:p>
            <a:pPr lvl="1"/>
            <a:r>
              <a:rPr lang="en-BE" dirty="0"/>
              <a:t>m-health</a:t>
            </a:r>
            <a:endParaRPr lang="nl-BE" dirty="0"/>
          </a:p>
          <a:p>
            <a:pPr lvl="1"/>
            <a:r>
              <a:rPr lang="en-BE" dirty="0" err="1"/>
              <a:t>ondersteuning</a:t>
            </a:r>
            <a:r>
              <a:rPr lang="en-BE" dirty="0"/>
              <a:t> </a:t>
            </a:r>
            <a:r>
              <a:rPr lang="nl-BE" dirty="0"/>
              <a:t>introductie op de werkvloer</a:t>
            </a:r>
          </a:p>
          <a:p>
            <a:pPr lvl="1"/>
            <a:r>
              <a:rPr lang="nl-BE" dirty="0" err="1"/>
              <a:t>MijnGezondheid</a:t>
            </a:r>
            <a:r>
              <a:rPr lang="en-BE" dirty="0"/>
              <a:t>.be </a:t>
            </a:r>
            <a:r>
              <a:rPr lang="nl-BE" dirty="0"/>
              <a:t>als </a:t>
            </a:r>
            <a:r>
              <a:rPr lang="nl-BE" dirty="0" err="1"/>
              <a:t>interfederaal</a:t>
            </a:r>
            <a:r>
              <a:rPr lang="nl-BE" dirty="0"/>
              <a:t> portaal</a:t>
            </a:r>
          </a:p>
          <a:p>
            <a:pPr lvl="1"/>
            <a:r>
              <a:rPr lang="nl-BE" dirty="0" err="1"/>
              <a:t>literacy</a:t>
            </a:r>
            <a:r>
              <a:rPr lang="nl-BE" dirty="0"/>
              <a:t> en inclusie</a:t>
            </a:r>
          </a:p>
          <a:p>
            <a:pPr lvl="1"/>
            <a:r>
              <a:rPr lang="nl-BE" dirty="0"/>
              <a:t>herziening incentives en financiering</a:t>
            </a:r>
          </a:p>
          <a:p>
            <a:pPr lvl="1"/>
            <a:r>
              <a:rPr lang="nl-BE" dirty="0"/>
              <a:t>herziening relatie met softwareleveranciers</a:t>
            </a:r>
          </a:p>
          <a:p>
            <a:pPr lvl="2"/>
            <a:endParaRPr lang="en-BE" dirty="0"/>
          </a:p>
          <a:p>
            <a:pPr lvl="2"/>
            <a:endParaRPr lang="nl-BE" dirty="0"/>
          </a:p>
          <a:p>
            <a:endParaRPr lang="nl-BE" dirty="0"/>
          </a:p>
        </p:txBody>
      </p:sp>
    </p:spTree>
    <p:extLst>
      <p:ext uri="{BB962C8B-B14F-4D97-AF65-F5344CB8AC3E}">
        <p14:creationId xmlns:p14="http://schemas.microsoft.com/office/powerpoint/2010/main" val="3320632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0A6150D-2ACE-7257-4A0D-20F73D372145}"/>
              </a:ext>
            </a:extLst>
          </p:cNvPr>
          <p:cNvSpPr>
            <a:spLocks noGrp="1"/>
          </p:cNvSpPr>
          <p:nvPr>
            <p:ph type="body" sz="quarter" idx="11"/>
          </p:nvPr>
        </p:nvSpPr>
        <p:spPr/>
        <p:txBody>
          <a:bodyPr/>
          <a:lstStyle/>
          <a:p>
            <a:r>
              <a:rPr lang="en-BE" dirty="0" err="1"/>
              <a:t>Overzicht</a:t>
            </a:r>
            <a:r>
              <a:rPr lang="en-BE" dirty="0"/>
              <a:t> van het </a:t>
            </a:r>
            <a:r>
              <a:rPr lang="en-BE" dirty="0" err="1"/>
              <a:t>eGezondheidslandschap</a:t>
            </a:r>
            <a:endParaRPr lang="nl-BE" dirty="0"/>
          </a:p>
        </p:txBody>
      </p:sp>
      <p:cxnSp>
        <p:nvCxnSpPr>
          <p:cNvPr id="4" name="Straight Connector 87">
            <a:extLst>
              <a:ext uri="{FF2B5EF4-FFF2-40B4-BE49-F238E27FC236}">
                <a16:creationId xmlns:a16="http://schemas.microsoft.com/office/drawing/2014/main" id="{5CA5FF6D-2806-859B-38E1-1E855BF32232}"/>
              </a:ext>
            </a:extLst>
          </p:cNvPr>
          <p:cNvCxnSpPr>
            <a:cxnSpLocks/>
          </p:cNvCxnSpPr>
          <p:nvPr/>
        </p:nvCxnSpPr>
        <p:spPr>
          <a:xfrm flipV="1">
            <a:off x="5529593" y="2841967"/>
            <a:ext cx="2268632" cy="83873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5" name="Straight Connector 34">
            <a:extLst>
              <a:ext uri="{FF2B5EF4-FFF2-40B4-BE49-F238E27FC236}">
                <a16:creationId xmlns:a16="http://schemas.microsoft.com/office/drawing/2014/main" id="{E8D4272F-42A3-188E-B36D-35606E70A133}"/>
              </a:ext>
            </a:extLst>
          </p:cNvPr>
          <p:cNvCxnSpPr/>
          <p:nvPr/>
        </p:nvCxnSpPr>
        <p:spPr>
          <a:xfrm flipH="1" flipV="1">
            <a:off x="4140626" y="2274313"/>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6" name="Straight Connector 38">
            <a:extLst>
              <a:ext uri="{FF2B5EF4-FFF2-40B4-BE49-F238E27FC236}">
                <a16:creationId xmlns:a16="http://schemas.microsoft.com/office/drawing/2014/main" id="{9D2D150A-96A0-46B6-A72E-30E68AB87AD2}"/>
              </a:ext>
            </a:extLst>
          </p:cNvPr>
          <p:cNvCxnSpPr/>
          <p:nvPr/>
        </p:nvCxnSpPr>
        <p:spPr>
          <a:xfrm flipH="1" flipV="1">
            <a:off x="3718627" y="3369468"/>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 name="Straight Connector 46">
            <a:extLst>
              <a:ext uri="{FF2B5EF4-FFF2-40B4-BE49-F238E27FC236}">
                <a16:creationId xmlns:a16="http://schemas.microsoft.com/office/drawing/2014/main" id="{C293B692-AC6B-FE29-21B4-3BFAED7A6D97}"/>
              </a:ext>
            </a:extLst>
          </p:cNvPr>
          <p:cNvCxnSpPr/>
          <p:nvPr/>
        </p:nvCxnSpPr>
        <p:spPr>
          <a:xfrm flipH="1">
            <a:off x="3838575" y="4209030"/>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8" name="Straight Connector 49">
            <a:extLst>
              <a:ext uri="{FF2B5EF4-FFF2-40B4-BE49-F238E27FC236}">
                <a16:creationId xmlns:a16="http://schemas.microsoft.com/office/drawing/2014/main" id="{C67E72A7-DC21-A774-C868-C61B40CD16F3}"/>
              </a:ext>
            </a:extLst>
          </p:cNvPr>
          <p:cNvCxnSpPr/>
          <p:nvPr/>
        </p:nvCxnSpPr>
        <p:spPr>
          <a:xfrm flipH="1">
            <a:off x="4297863" y="4540025"/>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9" name="Straight Connector 73">
            <a:extLst>
              <a:ext uri="{FF2B5EF4-FFF2-40B4-BE49-F238E27FC236}">
                <a16:creationId xmlns:a16="http://schemas.microsoft.com/office/drawing/2014/main" id="{41ADBE9A-6643-B6F3-8677-30BFA5826C80}"/>
              </a:ext>
            </a:extLst>
          </p:cNvPr>
          <p:cNvCxnSpPr/>
          <p:nvPr/>
        </p:nvCxnSpPr>
        <p:spPr>
          <a:xfrm flipH="1">
            <a:off x="3207549" y="2135329"/>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0" name="Straight Connector 75">
            <a:extLst>
              <a:ext uri="{FF2B5EF4-FFF2-40B4-BE49-F238E27FC236}">
                <a16:creationId xmlns:a16="http://schemas.microsoft.com/office/drawing/2014/main" id="{DBCF8C47-9E9A-03C1-9C13-37B551BCFFFC}"/>
              </a:ext>
            </a:extLst>
          </p:cNvPr>
          <p:cNvCxnSpPr/>
          <p:nvPr/>
        </p:nvCxnSpPr>
        <p:spPr>
          <a:xfrm flipH="1">
            <a:off x="2693078" y="3390300"/>
            <a:ext cx="455186"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1" name="Straight Connector 77">
            <a:extLst>
              <a:ext uri="{FF2B5EF4-FFF2-40B4-BE49-F238E27FC236}">
                <a16:creationId xmlns:a16="http://schemas.microsoft.com/office/drawing/2014/main" id="{B74D4911-C421-B359-8926-4C73B6EC9F4E}"/>
              </a:ext>
            </a:extLst>
          </p:cNvPr>
          <p:cNvCxnSpPr/>
          <p:nvPr/>
        </p:nvCxnSpPr>
        <p:spPr>
          <a:xfrm flipH="1">
            <a:off x="2800814" y="4658063"/>
            <a:ext cx="603201" cy="1101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2" name="Straight Connector 79">
            <a:extLst>
              <a:ext uri="{FF2B5EF4-FFF2-40B4-BE49-F238E27FC236}">
                <a16:creationId xmlns:a16="http://schemas.microsoft.com/office/drawing/2014/main" id="{FFFDC896-0A2E-1D2C-AAF9-80C158C0E049}"/>
              </a:ext>
            </a:extLst>
          </p:cNvPr>
          <p:cNvCxnSpPr/>
          <p:nvPr/>
        </p:nvCxnSpPr>
        <p:spPr>
          <a:xfrm flipH="1">
            <a:off x="3781951" y="5632544"/>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3" name="Straight Connector 85">
            <a:extLst>
              <a:ext uri="{FF2B5EF4-FFF2-40B4-BE49-F238E27FC236}">
                <a16:creationId xmlns:a16="http://schemas.microsoft.com/office/drawing/2014/main" id="{BB76E261-8CE6-B5C3-30AF-B9362606553A}"/>
              </a:ext>
            </a:extLst>
          </p:cNvPr>
          <p:cNvCxnSpPr/>
          <p:nvPr/>
        </p:nvCxnSpPr>
        <p:spPr>
          <a:xfrm>
            <a:off x="5372100" y="4498007"/>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4" name="Straight Connector 72">
            <a:extLst>
              <a:ext uri="{FF2B5EF4-FFF2-40B4-BE49-F238E27FC236}">
                <a16:creationId xmlns:a16="http://schemas.microsoft.com/office/drawing/2014/main" id="{9D889AA3-F931-4ED7-C180-0A01CF63851E}"/>
              </a:ext>
            </a:extLst>
          </p:cNvPr>
          <p:cNvCxnSpPr>
            <a:cxnSpLocks/>
          </p:cNvCxnSpPr>
          <p:nvPr/>
        </p:nvCxnSpPr>
        <p:spPr>
          <a:xfrm>
            <a:off x="5660333" y="4092420"/>
            <a:ext cx="593229" cy="174613"/>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5" name="Straight Connector 81">
            <a:extLst>
              <a:ext uri="{FF2B5EF4-FFF2-40B4-BE49-F238E27FC236}">
                <a16:creationId xmlns:a16="http://schemas.microsoft.com/office/drawing/2014/main" id="{C6114D87-C201-77B4-9A42-514DA3AFC2CD}"/>
              </a:ext>
            </a:extLst>
          </p:cNvPr>
          <p:cNvCxnSpPr/>
          <p:nvPr/>
        </p:nvCxnSpPr>
        <p:spPr>
          <a:xfrm flipH="1">
            <a:off x="5352231" y="2851599"/>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6" name="Straight Connector 90">
            <a:extLst>
              <a:ext uri="{FF2B5EF4-FFF2-40B4-BE49-F238E27FC236}">
                <a16:creationId xmlns:a16="http://schemas.microsoft.com/office/drawing/2014/main" id="{3FD22548-A80F-5BBF-6488-DD72CA0E669A}"/>
              </a:ext>
            </a:extLst>
          </p:cNvPr>
          <p:cNvCxnSpPr/>
          <p:nvPr/>
        </p:nvCxnSpPr>
        <p:spPr>
          <a:xfrm flipH="1" flipV="1">
            <a:off x="7778326" y="5698225"/>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17" name="Picture 82">
            <a:extLst>
              <a:ext uri="{FF2B5EF4-FFF2-40B4-BE49-F238E27FC236}">
                <a16:creationId xmlns:a16="http://schemas.microsoft.com/office/drawing/2014/main" id="{02AEBFD5-E894-4BB3-BEA4-2C9181290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2933" y="4715087"/>
            <a:ext cx="769268" cy="769268"/>
          </a:xfrm>
          <a:prstGeom prst="rect">
            <a:avLst/>
          </a:prstGeom>
        </p:spPr>
      </p:pic>
      <p:pic>
        <p:nvPicPr>
          <p:cNvPr id="18" name="Picture 84">
            <a:extLst>
              <a:ext uri="{FF2B5EF4-FFF2-40B4-BE49-F238E27FC236}">
                <a16:creationId xmlns:a16="http://schemas.microsoft.com/office/drawing/2014/main" id="{B3D3EBAC-4876-C009-EE06-B814A925C0A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639150" y="5365731"/>
            <a:ext cx="764704" cy="764704"/>
          </a:xfrm>
          <a:prstGeom prst="rect">
            <a:avLst/>
          </a:prstGeom>
        </p:spPr>
      </p:pic>
      <p:pic>
        <p:nvPicPr>
          <p:cNvPr id="19" name="Picture 86">
            <a:extLst>
              <a:ext uri="{FF2B5EF4-FFF2-40B4-BE49-F238E27FC236}">
                <a16:creationId xmlns:a16="http://schemas.microsoft.com/office/drawing/2014/main" id="{6B8DE532-7B08-1B6D-F556-29A328D4F4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2933" y="6112303"/>
            <a:ext cx="548680" cy="548680"/>
          </a:xfrm>
          <a:prstGeom prst="rect">
            <a:avLst/>
          </a:prstGeom>
        </p:spPr>
      </p:pic>
      <p:pic>
        <p:nvPicPr>
          <p:cNvPr id="20" name="Picture 2" descr="H:\Communication\Shared\Images Library\eHealth People Icons\electronique.png">
            <a:extLst>
              <a:ext uri="{FF2B5EF4-FFF2-40B4-BE49-F238E27FC236}">
                <a16:creationId xmlns:a16="http://schemas.microsoft.com/office/drawing/2014/main" id="{63908847-50ED-4628-9C84-A88BE6CE77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8273" y="3256530"/>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5">
            <a:extLst>
              <a:ext uri="{FF2B5EF4-FFF2-40B4-BE49-F238E27FC236}">
                <a16:creationId xmlns:a16="http://schemas.microsoft.com/office/drawing/2014/main" id="{0BBC870B-E947-6E44-6312-4978022820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9615" y="2012983"/>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7">
            <a:extLst>
              <a:ext uri="{FF2B5EF4-FFF2-40B4-BE49-F238E27FC236}">
                <a16:creationId xmlns:a16="http://schemas.microsoft.com/office/drawing/2014/main" id="{68C71D65-927C-BC2E-9109-9514A585228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1919537" y="1331564"/>
            <a:ext cx="1402135" cy="1402135"/>
          </a:xfrm>
          <a:prstGeom prst="rect">
            <a:avLst/>
          </a:prstGeom>
        </p:spPr>
      </p:pic>
      <p:pic>
        <p:nvPicPr>
          <p:cNvPr id="23" name="Picture 18">
            <a:extLst>
              <a:ext uri="{FF2B5EF4-FFF2-40B4-BE49-F238E27FC236}">
                <a16:creationId xmlns:a16="http://schemas.microsoft.com/office/drawing/2014/main" id="{AF1C550C-2D9C-4BBD-0432-336CF349319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48042" y="5128738"/>
            <a:ext cx="1138974" cy="1138974"/>
          </a:xfrm>
          <a:prstGeom prst="rect">
            <a:avLst/>
          </a:prstGeom>
        </p:spPr>
      </p:pic>
      <p:pic>
        <p:nvPicPr>
          <p:cNvPr id="24" name="Picture 19">
            <a:extLst>
              <a:ext uri="{FF2B5EF4-FFF2-40B4-BE49-F238E27FC236}">
                <a16:creationId xmlns:a16="http://schemas.microsoft.com/office/drawing/2014/main" id="{E044AB86-5512-E265-327C-8040382351A9}"/>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1504456" y="2749301"/>
            <a:ext cx="1240334" cy="1240334"/>
          </a:xfrm>
          <a:prstGeom prst="rect">
            <a:avLst/>
          </a:prstGeom>
        </p:spPr>
      </p:pic>
      <p:pic>
        <p:nvPicPr>
          <p:cNvPr id="25" name="Picture 20">
            <a:extLst>
              <a:ext uri="{FF2B5EF4-FFF2-40B4-BE49-F238E27FC236}">
                <a16:creationId xmlns:a16="http://schemas.microsoft.com/office/drawing/2014/main" id="{5FA8C7BB-7F51-F46E-3F65-AABDB21B388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1727008" y="4169927"/>
            <a:ext cx="1130717" cy="1130717"/>
          </a:xfrm>
          <a:prstGeom prst="rect">
            <a:avLst/>
          </a:prstGeom>
        </p:spPr>
      </p:pic>
      <p:pic>
        <p:nvPicPr>
          <p:cNvPr id="26" name="Picture 32">
            <a:extLst>
              <a:ext uri="{FF2B5EF4-FFF2-40B4-BE49-F238E27FC236}">
                <a16:creationId xmlns:a16="http://schemas.microsoft.com/office/drawing/2014/main" id="{0B58666F-17C1-DC32-0606-624BF5EC5C0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10773" y="3082209"/>
            <a:ext cx="708670" cy="708670"/>
          </a:xfrm>
          <a:prstGeom prst="rect">
            <a:avLst/>
          </a:prstGeom>
        </p:spPr>
      </p:pic>
      <p:pic>
        <p:nvPicPr>
          <p:cNvPr id="27" name="Picture 66">
            <a:extLst>
              <a:ext uri="{FF2B5EF4-FFF2-40B4-BE49-F238E27FC236}">
                <a16:creationId xmlns:a16="http://schemas.microsoft.com/office/drawing/2014/main" id="{E42973DE-6FFC-98D9-E150-86ED19B4D28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44460" y="1720228"/>
            <a:ext cx="708670" cy="708670"/>
          </a:xfrm>
          <a:prstGeom prst="rect">
            <a:avLst/>
          </a:prstGeom>
        </p:spPr>
      </p:pic>
      <p:pic>
        <p:nvPicPr>
          <p:cNvPr id="28" name="Picture 67">
            <a:extLst>
              <a:ext uri="{FF2B5EF4-FFF2-40B4-BE49-F238E27FC236}">
                <a16:creationId xmlns:a16="http://schemas.microsoft.com/office/drawing/2014/main" id="{7EB5F8F8-FE06-D486-2B77-A79D65EFB7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79776" y="5278208"/>
            <a:ext cx="708670" cy="708670"/>
          </a:xfrm>
          <a:prstGeom prst="rect">
            <a:avLst/>
          </a:prstGeom>
        </p:spPr>
      </p:pic>
      <p:pic>
        <p:nvPicPr>
          <p:cNvPr id="29" name="Picture 68">
            <a:extLst>
              <a:ext uri="{FF2B5EF4-FFF2-40B4-BE49-F238E27FC236}">
                <a16:creationId xmlns:a16="http://schemas.microsoft.com/office/drawing/2014/main" id="{1E98109A-8393-638D-86A1-FD7B7203E18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8291" y="4303728"/>
            <a:ext cx="708670" cy="708670"/>
          </a:xfrm>
          <a:prstGeom prst="rect">
            <a:avLst/>
          </a:prstGeom>
        </p:spPr>
      </p:pic>
      <p:pic>
        <p:nvPicPr>
          <p:cNvPr id="30" name="Picture 3" descr="H:\Communication\Shared\Images Library\eHealth People Icons\mutuelle.png">
            <a:extLst>
              <a:ext uri="{FF2B5EF4-FFF2-40B4-BE49-F238E27FC236}">
                <a16:creationId xmlns:a16="http://schemas.microsoft.com/office/drawing/2014/main" id="{FF0F8EF1-03C3-22E4-A185-02EE5B0752B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90749" y="1077758"/>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
            <a:extLst>
              <a:ext uri="{FF2B5EF4-FFF2-40B4-BE49-F238E27FC236}">
                <a16:creationId xmlns:a16="http://schemas.microsoft.com/office/drawing/2014/main" id="{879A968B-A0C4-10EF-7371-05E77DFC90EE}"/>
              </a:ext>
            </a:extLst>
          </p:cNvPr>
          <p:cNvSpPr/>
          <p:nvPr/>
        </p:nvSpPr>
        <p:spPr>
          <a:xfrm>
            <a:off x="6266387" y="3715558"/>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2" name="Picture 40">
            <a:extLst>
              <a:ext uri="{FF2B5EF4-FFF2-40B4-BE49-F238E27FC236}">
                <a16:creationId xmlns:a16="http://schemas.microsoft.com/office/drawing/2014/main" id="{1444B1C4-50F8-2B1D-2C8F-A924EF8368F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89951" y="3816307"/>
            <a:ext cx="1702891" cy="504056"/>
          </a:xfrm>
          <a:prstGeom prst="rect">
            <a:avLst/>
          </a:prstGeom>
        </p:spPr>
      </p:pic>
      <p:pic>
        <p:nvPicPr>
          <p:cNvPr id="33" name="Picture 43">
            <a:extLst>
              <a:ext uri="{FF2B5EF4-FFF2-40B4-BE49-F238E27FC236}">
                <a16:creationId xmlns:a16="http://schemas.microsoft.com/office/drawing/2014/main" id="{852E098A-7FC4-AB2F-E9B7-56B01CD8FDC2}"/>
              </a:ext>
            </a:extLst>
          </p:cNvPr>
          <p:cNvPicPr>
            <a:picLocks noChangeAspect="1"/>
          </p:cNvPicPr>
          <p:nvPr/>
        </p:nvPicPr>
        <p:blipFill>
          <a:blip r:embed="rId19"/>
          <a:stretch>
            <a:fillRect/>
          </a:stretch>
        </p:blipFill>
        <p:spPr>
          <a:xfrm>
            <a:off x="6885990" y="2313735"/>
            <a:ext cx="1846545" cy="526554"/>
          </a:xfrm>
          <a:prstGeom prst="rect">
            <a:avLst/>
          </a:prstGeom>
          <a:ln>
            <a:solidFill>
              <a:srgbClr val="525252"/>
            </a:solidFill>
          </a:ln>
        </p:spPr>
      </p:pic>
      <p:pic>
        <p:nvPicPr>
          <p:cNvPr id="34" name="Picture 13">
            <a:extLst>
              <a:ext uri="{FF2B5EF4-FFF2-40B4-BE49-F238E27FC236}">
                <a16:creationId xmlns:a16="http://schemas.microsoft.com/office/drawing/2014/main" id="{CC595E4F-6330-EF64-74A9-3A3771A72C43}"/>
              </a:ext>
            </a:extLst>
          </p:cNvPr>
          <p:cNvPicPr>
            <a:picLocks noChangeAspect="1"/>
          </p:cNvPicPr>
          <p:nvPr/>
        </p:nvPicPr>
        <p:blipFill>
          <a:blip r:embed="rId20"/>
          <a:stretch>
            <a:fillRect/>
          </a:stretch>
        </p:blipFill>
        <p:spPr>
          <a:xfrm>
            <a:off x="6266387" y="5004504"/>
            <a:ext cx="1511939" cy="1274174"/>
          </a:xfrm>
          <a:prstGeom prst="rect">
            <a:avLst/>
          </a:prstGeom>
          <a:ln>
            <a:solidFill>
              <a:srgbClr val="525252"/>
            </a:solidFill>
          </a:ln>
        </p:spPr>
      </p:pic>
      <p:pic>
        <p:nvPicPr>
          <p:cNvPr id="35" name="Picture 24">
            <a:extLst>
              <a:ext uri="{FF2B5EF4-FFF2-40B4-BE49-F238E27FC236}">
                <a16:creationId xmlns:a16="http://schemas.microsoft.com/office/drawing/2014/main" id="{811C7D08-CC97-E87D-B857-2745019242B6}"/>
              </a:ext>
            </a:extLst>
          </p:cNvPr>
          <p:cNvPicPr>
            <a:picLocks noChangeAspect="1"/>
          </p:cNvPicPr>
          <p:nvPr/>
        </p:nvPicPr>
        <p:blipFill>
          <a:blip r:embed="rId21"/>
          <a:stretch>
            <a:fillRect/>
          </a:stretch>
        </p:blipFill>
        <p:spPr>
          <a:xfrm>
            <a:off x="6880869" y="4245303"/>
            <a:ext cx="650398" cy="564687"/>
          </a:xfrm>
          <a:prstGeom prst="rect">
            <a:avLst/>
          </a:prstGeom>
        </p:spPr>
      </p:pic>
      <p:cxnSp>
        <p:nvCxnSpPr>
          <p:cNvPr id="36" name="Straight Connector 94">
            <a:extLst>
              <a:ext uri="{FF2B5EF4-FFF2-40B4-BE49-F238E27FC236}">
                <a16:creationId xmlns:a16="http://schemas.microsoft.com/office/drawing/2014/main" id="{A7673B82-B7FF-CBAA-4366-B68609BFE7E9}"/>
              </a:ext>
            </a:extLst>
          </p:cNvPr>
          <p:cNvCxnSpPr/>
          <p:nvPr/>
        </p:nvCxnSpPr>
        <p:spPr>
          <a:xfrm>
            <a:off x="5826919" y="1681832"/>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8" name="Straight Connector 44">
            <a:extLst>
              <a:ext uri="{FF2B5EF4-FFF2-40B4-BE49-F238E27FC236}">
                <a16:creationId xmlns:a16="http://schemas.microsoft.com/office/drawing/2014/main" id="{477E5E39-CE83-E0E6-2E27-7BBB9558B30F}"/>
              </a:ext>
            </a:extLst>
          </p:cNvPr>
          <p:cNvCxnSpPr>
            <a:cxnSpLocks/>
          </p:cNvCxnSpPr>
          <p:nvPr/>
        </p:nvCxnSpPr>
        <p:spPr>
          <a:xfrm flipH="1">
            <a:off x="7778325" y="4970121"/>
            <a:ext cx="975596" cy="67147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9" name="Straight Connector 48">
            <a:extLst>
              <a:ext uri="{FF2B5EF4-FFF2-40B4-BE49-F238E27FC236}">
                <a16:creationId xmlns:a16="http://schemas.microsoft.com/office/drawing/2014/main" id="{547D2E34-AAEB-9C81-9306-1A069B87E21A}"/>
              </a:ext>
            </a:extLst>
          </p:cNvPr>
          <p:cNvCxnSpPr>
            <a:cxnSpLocks/>
            <a:stCxn id="19" idx="1"/>
          </p:cNvCxnSpPr>
          <p:nvPr/>
        </p:nvCxnSpPr>
        <p:spPr>
          <a:xfrm flipH="1" flipV="1">
            <a:off x="7776369" y="5762075"/>
            <a:ext cx="856564" cy="6245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40" name="Picture 54">
            <a:extLst>
              <a:ext uri="{FF2B5EF4-FFF2-40B4-BE49-F238E27FC236}">
                <a16:creationId xmlns:a16="http://schemas.microsoft.com/office/drawing/2014/main" id="{91E109AF-3763-BD51-DB52-5994CE2B0F33}"/>
              </a:ext>
            </a:extLst>
          </p:cNvPr>
          <p:cNvPicPr>
            <a:picLocks noChangeAspect="1"/>
          </p:cNvPicPr>
          <p:nvPr/>
        </p:nvPicPr>
        <p:blipFill>
          <a:blip r:embed="rId22"/>
          <a:stretch>
            <a:fillRect/>
          </a:stretch>
        </p:blipFill>
        <p:spPr>
          <a:xfrm>
            <a:off x="9181613" y="2487130"/>
            <a:ext cx="621846" cy="542591"/>
          </a:xfrm>
          <a:prstGeom prst="rect">
            <a:avLst/>
          </a:prstGeom>
        </p:spPr>
      </p:pic>
      <p:cxnSp>
        <p:nvCxnSpPr>
          <p:cNvPr id="41" name="Straight Connector 58">
            <a:extLst>
              <a:ext uri="{FF2B5EF4-FFF2-40B4-BE49-F238E27FC236}">
                <a16:creationId xmlns:a16="http://schemas.microsoft.com/office/drawing/2014/main" id="{27AAB684-C4E7-50AB-4213-B4AC95FB3EB1}"/>
              </a:ext>
            </a:extLst>
          </p:cNvPr>
          <p:cNvCxnSpPr>
            <a:cxnSpLocks/>
          </p:cNvCxnSpPr>
          <p:nvPr/>
        </p:nvCxnSpPr>
        <p:spPr>
          <a:xfrm flipV="1">
            <a:off x="5660333" y="2814763"/>
            <a:ext cx="3741868" cy="97961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919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E98C6D7-63F1-F9AE-4CFE-B2E5513BA7DA}"/>
              </a:ext>
            </a:extLst>
          </p:cNvPr>
          <p:cNvSpPr>
            <a:spLocks noGrp="1"/>
          </p:cNvSpPr>
          <p:nvPr>
            <p:ph type="body" sz="quarter" idx="11"/>
          </p:nvPr>
        </p:nvSpPr>
        <p:spPr/>
        <p:txBody>
          <a:bodyPr/>
          <a:lstStyle/>
          <a:p>
            <a:r>
              <a:rPr lang="en-BE" dirty="0"/>
              <a:t>Andere </a:t>
            </a:r>
            <a:r>
              <a:rPr lang="en-BE" dirty="0" err="1"/>
              <a:t>onderdelen</a:t>
            </a:r>
            <a:r>
              <a:rPr lang="en-BE" dirty="0"/>
              <a:t> </a:t>
            </a:r>
            <a:r>
              <a:rPr lang="en-BE" dirty="0" err="1"/>
              <a:t>actieplan</a:t>
            </a:r>
            <a:r>
              <a:rPr lang="en-BE" dirty="0"/>
              <a:t> </a:t>
            </a:r>
            <a:r>
              <a:rPr lang="en-BE" dirty="0" err="1"/>
              <a:t>eGezondheid</a:t>
            </a:r>
            <a:endParaRPr lang="nl-BE" dirty="0"/>
          </a:p>
        </p:txBody>
      </p:sp>
      <p:sp>
        <p:nvSpPr>
          <p:cNvPr id="3" name="Tijdelijke aanduiding voor tekst 2">
            <a:extLst>
              <a:ext uri="{FF2B5EF4-FFF2-40B4-BE49-F238E27FC236}">
                <a16:creationId xmlns:a16="http://schemas.microsoft.com/office/drawing/2014/main" id="{4C756C26-9DE1-BF0B-63DE-4150E0796233}"/>
              </a:ext>
            </a:extLst>
          </p:cNvPr>
          <p:cNvSpPr>
            <a:spLocks noGrp="1"/>
          </p:cNvSpPr>
          <p:nvPr>
            <p:ph type="body" sz="quarter" idx="13"/>
          </p:nvPr>
        </p:nvSpPr>
        <p:spPr/>
        <p:txBody>
          <a:bodyPr>
            <a:normAutofit/>
          </a:bodyPr>
          <a:lstStyle/>
          <a:p>
            <a:pPr lvl="1"/>
            <a:r>
              <a:rPr lang="en-BE" dirty="0" err="1"/>
              <a:t>evolutie</a:t>
            </a:r>
            <a:r>
              <a:rPr lang="en-BE" dirty="0"/>
              <a:t> </a:t>
            </a:r>
            <a:r>
              <a:rPr lang="en-BE" dirty="0" err="1"/>
              <a:t>aantal</a:t>
            </a:r>
            <a:r>
              <a:rPr lang="en-BE" dirty="0"/>
              <a:t> </a:t>
            </a:r>
            <a:r>
              <a:rPr lang="en-BE" dirty="0" err="1"/>
              <a:t>basisdiensten</a:t>
            </a:r>
            <a:endParaRPr lang="en-BE" dirty="0"/>
          </a:p>
          <a:p>
            <a:pPr lvl="2"/>
            <a:r>
              <a:rPr lang="nl-BE" dirty="0"/>
              <a:t>toegangsbeheer</a:t>
            </a:r>
          </a:p>
          <a:p>
            <a:pPr lvl="3"/>
            <a:r>
              <a:rPr lang="nl-BE" dirty="0"/>
              <a:t>delegatie</a:t>
            </a:r>
            <a:r>
              <a:rPr lang="en-BE" dirty="0"/>
              <a:t>, </a:t>
            </a:r>
            <a:r>
              <a:rPr lang="nl-BE" dirty="0"/>
              <a:t>mandaten</a:t>
            </a:r>
            <a:r>
              <a:rPr lang="en-BE" dirty="0"/>
              <a:t>, </a:t>
            </a:r>
            <a:r>
              <a:rPr lang="nl-BE" dirty="0"/>
              <a:t>ouder-kind relatie</a:t>
            </a:r>
            <a:endParaRPr lang="en-BE" dirty="0"/>
          </a:p>
          <a:p>
            <a:pPr lvl="3"/>
            <a:r>
              <a:rPr lang="nl-BE" dirty="0"/>
              <a:t>aangepaste, configureerbare toegangsmatrix</a:t>
            </a:r>
            <a:r>
              <a:rPr lang="en-BE" dirty="0"/>
              <a:t>, </a:t>
            </a:r>
            <a:r>
              <a:rPr lang="nl-BE" dirty="0"/>
              <a:t>evolutie ‘</a:t>
            </a:r>
            <a:r>
              <a:rPr lang="nl-BE" dirty="0" err="1"/>
              <a:t>circle</a:t>
            </a:r>
            <a:r>
              <a:rPr lang="nl-BE" dirty="0"/>
              <a:t> of trust’</a:t>
            </a:r>
            <a:endParaRPr lang="en-BE" dirty="0"/>
          </a:p>
          <a:p>
            <a:pPr lvl="3"/>
            <a:r>
              <a:rPr lang="en-BE" dirty="0"/>
              <a:t>opt-out </a:t>
            </a:r>
            <a:r>
              <a:rPr lang="en-BE" dirty="0" err="1"/>
              <a:t>mogelijkheden</a:t>
            </a:r>
            <a:r>
              <a:rPr lang="en-BE" dirty="0"/>
              <a:t>: </a:t>
            </a:r>
            <a:r>
              <a:rPr lang="en-BE" dirty="0" err="1"/>
              <a:t>opname</a:t>
            </a:r>
            <a:r>
              <a:rPr lang="en-BE" dirty="0"/>
              <a:t> in </a:t>
            </a:r>
            <a:r>
              <a:rPr lang="en-BE" dirty="0" err="1"/>
              <a:t>verwijzingsrepertorium</a:t>
            </a:r>
            <a:r>
              <a:rPr lang="en-BE" dirty="0"/>
              <a:t>, </a:t>
            </a:r>
            <a:r>
              <a:rPr lang="en-BE" dirty="0" err="1"/>
              <a:t>secundair</a:t>
            </a:r>
            <a:r>
              <a:rPr lang="en-BE" dirty="0"/>
              <a:t> </a:t>
            </a:r>
            <a:r>
              <a:rPr lang="en-BE" dirty="0" err="1"/>
              <a:t>gebruik</a:t>
            </a:r>
            <a:endParaRPr lang="en-BE" dirty="0"/>
          </a:p>
          <a:p>
            <a:pPr lvl="3"/>
            <a:r>
              <a:rPr lang="en-BE" dirty="0" err="1"/>
              <a:t>zorgteam</a:t>
            </a:r>
            <a:endParaRPr lang="en-BE" dirty="0"/>
          </a:p>
          <a:p>
            <a:pPr lvl="2"/>
            <a:r>
              <a:rPr lang="nl-BE" dirty="0" err="1"/>
              <a:t>interoperabilitei</a:t>
            </a:r>
            <a:r>
              <a:rPr lang="en-BE" dirty="0"/>
              <a:t>t</a:t>
            </a:r>
          </a:p>
          <a:p>
            <a:pPr lvl="3"/>
            <a:r>
              <a:rPr lang="nl-BE" dirty="0"/>
              <a:t>downloadbare drietalige (NL, FR, EN) </a:t>
            </a:r>
            <a:r>
              <a:rPr lang="nl-BE" dirty="0" err="1"/>
              <a:t>Snomed</a:t>
            </a:r>
            <a:r>
              <a:rPr lang="nl-BE" dirty="0"/>
              <a:t> CT </a:t>
            </a:r>
            <a:r>
              <a:rPr lang="nl-BE" dirty="0" err="1"/>
              <a:t>reference</a:t>
            </a:r>
            <a:r>
              <a:rPr lang="nl-BE" dirty="0"/>
              <a:t> sets</a:t>
            </a:r>
          </a:p>
          <a:p>
            <a:pPr lvl="3">
              <a:tabLst>
                <a:tab pos="8162925" algn="l"/>
              </a:tabLst>
            </a:pPr>
            <a:r>
              <a:rPr lang="nl-BE" dirty="0" err="1"/>
              <a:t>CoBHRA</a:t>
            </a:r>
            <a:r>
              <a:rPr lang="nl-BE" dirty="0"/>
              <a:t>+</a:t>
            </a:r>
          </a:p>
          <a:p>
            <a:pPr lvl="3"/>
            <a:r>
              <a:rPr lang="nl-BE" dirty="0"/>
              <a:t>hubs-</a:t>
            </a:r>
            <a:r>
              <a:rPr lang="nl-BE" dirty="0" err="1"/>
              <a:t>metahub</a:t>
            </a:r>
            <a:endParaRPr lang="nl-BE" dirty="0"/>
          </a:p>
          <a:p>
            <a:pPr lvl="3"/>
            <a:r>
              <a:rPr lang="nl-BE" dirty="0"/>
              <a:t>gezondheidskluizen</a:t>
            </a:r>
          </a:p>
          <a:p>
            <a:pPr lvl="1"/>
            <a:r>
              <a:rPr lang="nl-BE" dirty="0"/>
              <a:t>registratiecriteria</a:t>
            </a:r>
            <a:r>
              <a:rPr lang="en-BE" dirty="0"/>
              <a:t> </a:t>
            </a:r>
            <a:r>
              <a:rPr lang="en-BE" dirty="0" err="1"/>
              <a:t>voor</a:t>
            </a:r>
            <a:r>
              <a:rPr lang="en-BE" dirty="0"/>
              <a:t> software</a:t>
            </a:r>
            <a:endParaRPr lang="nl-BE" dirty="0"/>
          </a:p>
          <a:p>
            <a:pPr lvl="3"/>
            <a:r>
              <a:rPr lang="nl-BE" dirty="0"/>
              <a:t>evolutie bestaande doelgroepen</a:t>
            </a:r>
          </a:p>
          <a:p>
            <a:pPr lvl="3"/>
            <a:r>
              <a:rPr lang="nl-BE" dirty="0"/>
              <a:t>uitbreiding naar andere doelgroepen</a:t>
            </a:r>
            <a:r>
              <a:rPr lang="en-BE" dirty="0"/>
              <a:t>: </a:t>
            </a:r>
            <a:r>
              <a:rPr lang="nl-BE" dirty="0"/>
              <a:t>tandartsen</a:t>
            </a:r>
            <a:r>
              <a:rPr lang="en-BE" dirty="0"/>
              <a:t>, </a:t>
            </a:r>
            <a:r>
              <a:rPr lang="nl-BE" dirty="0"/>
              <a:t>apothekers ?</a:t>
            </a:r>
            <a:r>
              <a:rPr lang="en-BE" dirty="0"/>
              <a:t>, </a:t>
            </a:r>
            <a:r>
              <a:rPr lang="nl-BE" dirty="0"/>
              <a:t>ziekenhuizen ?</a:t>
            </a:r>
          </a:p>
          <a:p>
            <a:endParaRPr lang="nl-BE" dirty="0"/>
          </a:p>
        </p:txBody>
      </p:sp>
    </p:spTree>
    <p:extLst>
      <p:ext uri="{BB962C8B-B14F-4D97-AF65-F5344CB8AC3E}">
        <p14:creationId xmlns:p14="http://schemas.microsoft.com/office/powerpoint/2010/main" val="798893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2607BFF-389E-21D2-90E3-AB77DAF3E4E9}"/>
              </a:ext>
            </a:extLst>
          </p:cNvPr>
          <p:cNvSpPr>
            <a:spLocks noGrp="1"/>
          </p:cNvSpPr>
          <p:nvPr>
            <p:ph type="body" sz="quarter" idx="11"/>
          </p:nvPr>
        </p:nvSpPr>
        <p:spPr>
          <a:xfrm>
            <a:off x="900000" y="87787"/>
            <a:ext cx="10213776" cy="705597"/>
          </a:xfrm>
        </p:spPr>
        <p:txBody>
          <a:bodyPr/>
          <a:lstStyle/>
          <a:p>
            <a:r>
              <a:rPr lang="en-BE"/>
              <a:t>Internationale/</a:t>
            </a:r>
            <a:r>
              <a:rPr lang="en-BE" err="1"/>
              <a:t>Europese</a:t>
            </a:r>
            <a:r>
              <a:rPr lang="en-BE"/>
              <a:t> context</a:t>
            </a:r>
            <a:endParaRPr lang="nl-BE"/>
          </a:p>
        </p:txBody>
      </p:sp>
      <p:sp>
        <p:nvSpPr>
          <p:cNvPr id="3" name="Tijdelijke aanduiding voor tekst 2">
            <a:extLst>
              <a:ext uri="{FF2B5EF4-FFF2-40B4-BE49-F238E27FC236}">
                <a16:creationId xmlns:a16="http://schemas.microsoft.com/office/drawing/2014/main" id="{D42F85C2-506C-4415-2FFF-7C100F52AF28}"/>
              </a:ext>
            </a:extLst>
          </p:cNvPr>
          <p:cNvSpPr>
            <a:spLocks noGrp="1"/>
          </p:cNvSpPr>
          <p:nvPr>
            <p:ph type="body" sz="quarter" idx="13"/>
          </p:nvPr>
        </p:nvSpPr>
        <p:spPr>
          <a:xfrm>
            <a:off x="900000" y="998291"/>
            <a:ext cx="10213776" cy="5174927"/>
          </a:xfrm>
        </p:spPr>
        <p:txBody>
          <a:bodyPr>
            <a:normAutofit/>
          </a:bodyPr>
          <a:lstStyle/>
          <a:p>
            <a:pPr lvl="1"/>
            <a:r>
              <a:rPr lang="en-BE" dirty="0"/>
              <a:t>European Health Data Space Regulation (EHDS) </a:t>
            </a:r>
            <a:r>
              <a:rPr lang="en-BE" sz="1200" dirty="0"/>
              <a:t>(</a:t>
            </a:r>
            <a:r>
              <a:rPr lang="nl-BE" sz="1200" dirty="0">
                <a:hlinkClick r:id="rId2"/>
              </a:rPr>
              <a:t>https://eur-lex.europa.eu/legal-content/NL/TXT/?uri=OJ%3AL_202500327</a:t>
            </a:r>
            <a:r>
              <a:rPr lang="en-BE" sz="1200" dirty="0"/>
              <a:t>)</a:t>
            </a:r>
          </a:p>
          <a:p>
            <a:pPr lvl="2"/>
            <a:r>
              <a:rPr lang="en-BE" dirty="0" err="1"/>
              <a:t>primair</a:t>
            </a:r>
            <a:r>
              <a:rPr lang="en-BE" dirty="0"/>
              <a:t> </a:t>
            </a:r>
            <a:r>
              <a:rPr lang="en-BE" dirty="0" err="1"/>
              <a:t>gebruik</a:t>
            </a:r>
            <a:r>
              <a:rPr lang="en-BE" dirty="0"/>
              <a:t> van </a:t>
            </a:r>
            <a:r>
              <a:rPr lang="en-BE" dirty="0" err="1"/>
              <a:t>zorggegevens</a:t>
            </a:r>
            <a:r>
              <a:rPr lang="en-BE" dirty="0"/>
              <a:t>: </a:t>
            </a:r>
            <a:r>
              <a:rPr lang="en-BE" dirty="0" err="1"/>
              <a:t>gebruik</a:t>
            </a:r>
            <a:r>
              <a:rPr lang="en-BE" dirty="0"/>
              <a:t> van </a:t>
            </a:r>
            <a:r>
              <a:rPr lang="en-BE" dirty="0" err="1"/>
              <a:t>gegevens</a:t>
            </a:r>
            <a:r>
              <a:rPr lang="en-BE" dirty="0"/>
              <a:t> </a:t>
            </a:r>
            <a:r>
              <a:rPr lang="en-BE" dirty="0" err="1"/>
              <a:t>voor</a:t>
            </a:r>
            <a:r>
              <a:rPr lang="en-BE" dirty="0"/>
              <a:t> </a:t>
            </a:r>
            <a:r>
              <a:rPr lang="en-BE" dirty="0" err="1"/>
              <a:t>verstrekking</a:t>
            </a:r>
            <a:r>
              <a:rPr lang="en-BE" dirty="0"/>
              <a:t> van </a:t>
            </a:r>
            <a:r>
              <a:rPr lang="en-BE" dirty="0" err="1"/>
              <a:t>zorg</a:t>
            </a:r>
            <a:endParaRPr lang="en-BE" dirty="0"/>
          </a:p>
          <a:p>
            <a:pPr lvl="3"/>
            <a:r>
              <a:rPr lang="en-BE" dirty="0" err="1"/>
              <a:t>verbetering</a:t>
            </a:r>
            <a:r>
              <a:rPr lang="en-BE" dirty="0"/>
              <a:t> van </a:t>
            </a:r>
            <a:r>
              <a:rPr lang="en-BE" dirty="0" err="1"/>
              <a:t>toegang</a:t>
            </a:r>
            <a:r>
              <a:rPr lang="en-BE" dirty="0"/>
              <a:t> van burgers tot </a:t>
            </a:r>
            <a:r>
              <a:rPr lang="en-BE" dirty="0" err="1"/>
              <a:t>hun</a:t>
            </a:r>
            <a:r>
              <a:rPr lang="en-BE" dirty="0"/>
              <a:t> </a:t>
            </a:r>
            <a:r>
              <a:rPr lang="en-BE" dirty="0" err="1"/>
              <a:t>gezondheidsgegevens</a:t>
            </a:r>
            <a:endParaRPr lang="en-BE" dirty="0"/>
          </a:p>
          <a:p>
            <a:pPr lvl="3"/>
            <a:r>
              <a:rPr lang="en-BE" dirty="0" err="1"/>
              <a:t>waarborgen</a:t>
            </a:r>
            <a:r>
              <a:rPr lang="en-BE" dirty="0"/>
              <a:t> van </a:t>
            </a:r>
            <a:r>
              <a:rPr lang="en-BE" dirty="0" err="1"/>
              <a:t>digitale</a:t>
            </a:r>
            <a:r>
              <a:rPr lang="en-BE" dirty="0"/>
              <a:t> </a:t>
            </a:r>
            <a:r>
              <a:rPr lang="en-BE" dirty="0" err="1"/>
              <a:t>uitwisseling</a:t>
            </a:r>
            <a:r>
              <a:rPr lang="en-BE" dirty="0"/>
              <a:t> van </a:t>
            </a:r>
            <a:r>
              <a:rPr lang="en-BE" dirty="0" err="1"/>
              <a:t>gezondheidsgegevens</a:t>
            </a:r>
            <a:r>
              <a:rPr lang="en-BE" dirty="0"/>
              <a:t> </a:t>
            </a:r>
            <a:r>
              <a:rPr lang="en-BE" dirty="0" err="1"/>
              <a:t>volgens</a:t>
            </a:r>
            <a:r>
              <a:rPr lang="en-BE" dirty="0"/>
              <a:t> </a:t>
            </a:r>
            <a:r>
              <a:rPr lang="en-BE" dirty="0" err="1"/>
              <a:t>Europese</a:t>
            </a:r>
            <a:r>
              <a:rPr lang="en-BE" dirty="0"/>
              <a:t> </a:t>
            </a:r>
            <a:r>
              <a:rPr lang="en-BE" dirty="0" err="1"/>
              <a:t>standaarden</a:t>
            </a:r>
            <a:r>
              <a:rPr lang="en-BE" dirty="0"/>
              <a:t> </a:t>
            </a:r>
            <a:r>
              <a:rPr lang="en-BE" dirty="0" err="1"/>
              <a:t>ter</a:t>
            </a:r>
            <a:r>
              <a:rPr lang="en-BE" dirty="0"/>
              <a:t> </a:t>
            </a:r>
            <a:r>
              <a:rPr lang="en-BE" dirty="0" err="1"/>
              <a:t>bevordering</a:t>
            </a:r>
            <a:r>
              <a:rPr lang="en-BE" dirty="0"/>
              <a:t> van continue en </a:t>
            </a:r>
            <a:r>
              <a:rPr lang="en-BE" dirty="0" err="1"/>
              <a:t>kwalitatieve</a:t>
            </a:r>
            <a:r>
              <a:rPr lang="en-BE" dirty="0"/>
              <a:t> </a:t>
            </a:r>
            <a:r>
              <a:rPr lang="en-BE" dirty="0" err="1"/>
              <a:t>zorg</a:t>
            </a:r>
            <a:endParaRPr lang="en-BE" dirty="0"/>
          </a:p>
          <a:p>
            <a:pPr lvl="2"/>
            <a:r>
              <a:rPr lang="en-BE" dirty="0" err="1"/>
              <a:t>secundair</a:t>
            </a:r>
            <a:r>
              <a:rPr lang="en-BE" dirty="0"/>
              <a:t> </a:t>
            </a:r>
            <a:r>
              <a:rPr lang="en-BE" dirty="0" err="1"/>
              <a:t>gebruik</a:t>
            </a:r>
            <a:r>
              <a:rPr lang="en-BE" dirty="0"/>
              <a:t> van </a:t>
            </a:r>
            <a:r>
              <a:rPr lang="en-BE" dirty="0" err="1"/>
              <a:t>zorggegevens</a:t>
            </a:r>
            <a:r>
              <a:rPr lang="en-BE" dirty="0"/>
              <a:t>: </a:t>
            </a:r>
            <a:r>
              <a:rPr lang="en-BE" dirty="0" err="1"/>
              <a:t>gebruik</a:t>
            </a:r>
            <a:r>
              <a:rPr lang="en-BE" dirty="0"/>
              <a:t> van </a:t>
            </a:r>
            <a:r>
              <a:rPr lang="en-BE" dirty="0" err="1"/>
              <a:t>gegevens</a:t>
            </a:r>
            <a:r>
              <a:rPr lang="en-BE" dirty="0"/>
              <a:t> voor </a:t>
            </a:r>
            <a:r>
              <a:rPr lang="en-BE" dirty="0" err="1"/>
              <a:t>onderzoek</a:t>
            </a:r>
            <a:r>
              <a:rPr lang="en-BE" dirty="0"/>
              <a:t> en </a:t>
            </a:r>
            <a:r>
              <a:rPr lang="en-BE" dirty="0" err="1"/>
              <a:t>doeleinden</a:t>
            </a:r>
            <a:r>
              <a:rPr lang="en-BE" dirty="0"/>
              <a:t> van </a:t>
            </a:r>
            <a:r>
              <a:rPr lang="en-BE" dirty="0" err="1"/>
              <a:t>alg</a:t>
            </a:r>
            <a:r>
              <a:rPr lang="nl-BE" dirty="0"/>
              <a:t>e</a:t>
            </a:r>
            <a:r>
              <a:rPr lang="en-BE" dirty="0" err="1"/>
              <a:t>meen</a:t>
            </a:r>
            <a:r>
              <a:rPr lang="en-BE" dirty="0"/>
              <a:t> </a:t>
            </a:r>
            <a:r>
              <a:rPr lang="en-BE" dirty="0" err="1"/>
              <a:t>belang</a:t>
            </a:r>
            <a:endParaRPr lang="en-BE" dirty="0"/>
          </a:p>
          <a:p>
            <a:pPr lvl="3"/>
            <a:r>
              <a:rPr lang="en-BE" dirty="0" err="1"/>
              <a:t>zorggegevens</a:t>
            </a:r>
            <a:r>
              <a:rPr lang="en-BE" dirty="0"/>
              <a:t> </a:t>
            </a:r>
            <a:r>
              <a:rPr lang="en-BE" dirty="0" err="1"/>
              <a:t>vlot</a:t>
            </a:r>
            <a:r>
              <a:rPr lang="en-BE" dirty="0"/>
              <a:t> en </a:t>
            </a:r>
            <a:r>
              <a:rPr lang="en-BE" dirty="0" err="1"/>
              <a:t>veilig</a:t>
            </a:r>
            <a:r>
              <a:rPr lang="en-BE" dirty="0"/>
              <a:t> </a:t>
            </a:r>
            <a:r>
              <a:rPr lang="en-BE" dirty="0" err="1"/>
              <a:t>beschikbaar</a:t>
            </a:r>
            <a:r>
              <a:rPr lang="en-BE" dirty="0"/>
              <a:t> </a:t>
            </a:r>
            <a:r>
              <a:rPr lang="en-BE" dirty="0" err="1"/>
              <a:t>maken</a:t>
            </a:r>
            <a:r>
              <a:rPr lang="en-BE" dirty="0"/>
              <a:t> </a:t>
            </a:r>
            <a:r>
              <a:rPr lang="en-BE" dirty="0" err="1"/>
              <a:t>voor</a:t>
            </a:r>
            <a:r>
              <a:rPr lang="en-BE" dirty="0"/>
              <a:t> </a:t>
            </a:r>
            <a:r>
              <a:rPr lang="en-BE" dirty="0" err="1"/>
              <a:t>onderzoek</a:t>
            </a:r>
            <a:r>
              <a:rPr lang="en-BE" dirty="0"/>
              <a:t>, </a:t>
            </a:r>
            <a:r>
              <a:rPr lang="en-BE" dirty="0" err="1"/>
              <a:t>beleidsondersteuning</a:t>
            </a:r>
            <a:endParaRPr lang="en-BE" dirty="0"/>
          </a:p>
          <a:p>
            <a:pPr lvl="2"/>
            <a:r>
              <a:rPr lang="en-BE" dirty="0" err="1"/>
              <a:t>productvereisten</a:t>
            </a:r>
            <a:r>
              <a:rPr lang="en-BE" dirty="0"/>
              <a:t> </a:t>
            </a:r>
            <a:r>
              <a:rPr lang="en-BE" dirty="0" err="1"/>
              <a:t>voor</a:t>
            </a:r>
            <a:r>
              <a:rPr lang="en-BE" dirty="0"/>
              <a:t> EPD-</a:t>
            </a:r>
            <a:r>
              <a:rPr lang="en-BE" dirty="0" err="1"/>
              <a:t>systemen</a:t>
            </a:r>
            <a:r>
              <a:rPr lang="en-BE" dirty="0"/>
              <a:t>: </a:t>
            </a:r>
            <a:r>
              <a:rPr lang="en-BE" dirty="0" err="1"/>
              <a:t>eengemaakte</a:t>
            </a:r>
            <a:r>
              <a:rPr lang="en-BE" dirty="0"/>
              <a:t> </a:t>
            </a:r>
            <a:r>
              <a:rPr lang="en-BE" dirty="0" err="1"/>
              <a:t>markt</a:t>
            </a:r>
            <a:r>
              <a:rPr lang="en-BE" dirty="0"/>
              <a:t> van EPD-</a:t>
            </a:r>
            <a:r>
              <a:rPr lang="en-BE" dirty="0" err="1"/>
              <a:t>systemen</a:t>
            </a:r>
            <a:r>
              <a:rPr lang="en-BE" dirty="0"/>
              <a:t> die </a:t>
            </a:r>
            <a:r>
              <a:rPr lang="en-BE" dirty="0" err="1"/>
              <a:t>primair</a:t>
            </a:r>
            <a:r>
              <a:rPr lang="en-BE" dirty="0"/>
              <a:t> en </a:t>
            </a:r>
            <a:r>
              <a:rPr lang="en-BE" dirty="0" err="1"/>
              <a:t>secundair</a:t>
            </a:r>
            <a:r>
              <a:rPr lang="en-BE" dirty="0"/>
              <a:t> </a:t>
            </a:r>
            <a:r>
              <a:rPr lang="en-BE" dirty="0" err="1"/>
              <a:t>gebruik</a:t>
            </a:r>
            <a:r>
              <a:rPr lang="en-BE" dirty="0"/>
              <a:t> </a:t>
            </a:r>
            <a:r>
              <a:rPr lang="en-BE" dirty="0" err="1"/>
              <a:t>ondersteunen</a:t>
            </a:r>
            <a:endParaRPr lang="en-BE" dirty="0"/>
          </a:p>
          <a:p>
            <a:pPr lvl="1"/>
            <a:r>
              <a:rPr lang="en-BE" dirty="0"/>
              <a:t>maar </a:t>
            </a:r>
            <a:r>
              <a:rPr lang="en-BE" dirty="0" err="1"/>
              <a:t>ook</a:t>
            </a:r>
            <a:endParaRPr lang="en-BE" dirty="0"/>
          </a:p>
          <a:p>
            <a:pPr lvl="2"/>
            <a:r>
              <a:rPr lang="en-BE" dirty="0" err="1"/>
              <a:t>eIDAS</a:t>
            </a:r>
            <a:r>
              <a:rPr lang="en-BE" dirty="0"/>
              <a:t> 2.0 met </a:t>
            </a:r>
            <a:r>
              <a:rPr lang="en-BE" dirty="0" err="1"/>
              <a:t>oa</a:t>
            </a:r>
            <a:r>
              <a:rPr lang="en-BE" dirty="0"/>
              <a:t> European digital identity wallet (EUDI-wallet)</a:t>
            </a:r>
          </a:p>
          <a:p>
            <a:pPr lvl="2"/>
            <a:r>
              <a:rPr lang="en-BE" dirty="0"/>
              <a:t>Artificial Intelligence Act</a:t>
            </a:r>
          </a:p>
          <a:p>
            <a:pPr lvl="2"/>
            <a:r>
              <a:rPr lang="en-BE" dirty="0"/>
              <a:t>Data Act</a:t>
            </a:r>
          </a:p>
          <a:p>
            <a:pPr lvl="2"/>
            <a:r>
              <a:rPr lang="en-BE" dirty="0"/>
              <a:t>Data Governance </a:t>
            </a:r>
            <a:r>
              <a:rPr lang="nl-BE" dirty="0"/>
              <a:t>A</a:t>
            </a:r>
            <a:r>
              <a:rPr lang="en-BE" dirty="0" err="1"/>
              <a:t>ct</a:t>
            </a:r>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nl-BE" dirty="0"/>
          </a:p>
        </p:txBody>
      </p:sp>
    </p:spTree>
    <p:extLst>
      <p:ext uri="{BB962C8B-B14F-4D97-AF65-F5344CB8AC3E}">
        <p14:creationId xmlns:p14="http://schemas.microsoft.com/office/powerpoint/2010/main" val="3058271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7448FF-9D04-8DAE-5506-9ACB501C4874}"/>
              </a:ext>
            </a:extLst>
          </p:cNvPr>
          <p:cNvSpPr>
            <a:spLocks noGrp="1"/>
          </p:cNvSpPr>
          <p:nvPr>
            <p:ph type="body" sz="quarter" idx="11"/>
          </p:nvPr>
        </p:nvSpPr>
        <p:spPr/>
        <p:txBody>
          <a:bodyPr/>
          <a:lstStyle/>
          <a:p>
            <a:endParaRPr lang="nl-BE"/>
          </a:p>
        </p:txBody>
      </p:sp>
      <p:pic>
        <p:nvPicPr>
          <p:cNvPr id="7" name="Afbeelding 6">
            <a:extLst>
              <a:ext uri="{FF2B5EF4-FFF2-40B4-BE49-F238E27FC236}">
                <a16:creationId xmlns:a16="http://schemas.microsoft.com/office/drawing/2014/main" id="{297D201E-84AE-4867-86A8-60C35ED60C7B}"/>
              </a:ext>
            </a:extLst>
          </p:cNvPr>
          <p:cNvPicPr>
            <a:picLocks noChangeAspect="1"/>
          </p:cNvPicPr>
          <p:nvPr/>
        </p:nvPicPr>
        <p:blipFill>
          <a:blip r:embed="rId2"/>
          <a:stretch>
            <a:fillRect/>
          </a:stretch>
        </p:blipFill>
        <p:spPr>
          <a:xfrm>
            <a:off x="0" y="2461"/>
            <a:ext cx="12192000" cy="6853077"/>
          </a:xfrm>
          <a:prstGeom prst="rect">
            <a:avLst/>
          </a:prstGeom>
        </p:spPr>
      </p:pic>
      <p:sp>
        <p:nvSpPr>
          <p:cNvPr id="8" name="Rechthoek 7">
            <a:extLst>
              <a:ext uri="{FF2B5EF4-FFF2-40B4-BE49-F238E27FC236}">
                <a16:creationId xmlns:a16="http://schemas.microsoft.com/office/drawing/2014/main" id="{71172E54-CBBE-CABB-B1E8-27F7504B52D0}"/>
              </a:ext>
            </a:extLst>
          </p:cNvPr>
          <p:cNvSpPr/>
          <p:nvPr/>
        </p:nvSpPr>
        <p:spPr>
          <a:xfrm>
            <a:off x="900000" y="6030310"/>
            <a:ext cx="337593" cy="275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19318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a:t>Enkele belangrijke bepalingen uit EHDS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lstStyle/>
          <a:p>
            <a:pPr lvl="1"/>
            <a:r>
              <a:rPr lang="en-US" dirty="0"/>
              <a:t>EPD-</a:t>
            </a:r>
            <a:r>
              <a:rPr lang="en-US" dirty="0" err="1"/>
              <a:t>systemen</a:t>
            </a:r>
            <a:r>
              <a:rPr lang="en-US" dirty="0"/>
              <a:t> </a:t>
            </a:r>
            <a:r>
              <a:rPr lang="en-US" dirty="0" err="1"/>
              <a:t>mogen</a:t>
            </a:r>
            <a:r>
              <a:rPr lang="en-US" dirty="0"/>
              <a:t> </a:t>
            </a:r>
            <a:r>
              <a:rPr lang="en-US" dirty="0" err="1"/>
              <a:t>nog</a:t>
            </a:r>
            <a:r>
              <a:rPr lang="en-US" dirty="0"/>
              <a:t> </a:t>
            </a:r>
            <a:r>
              <a:rPr lang="en-US" dirty="0" err="1"/>
              <a:t>enkel</a:t>
            </a:r>
            <a:r>
              <a:rPr lang="en-US" dirty="0"/>
              <a:t> op de EU-</a:t>
            </a:r>
            <a:r>
              <a:rPr lang="en-US" dirty="0" err="1"/>
              <a:t>markt</a:t>
            </a:r>
            <a:r>
              <a:rPr lang="en-US" dirty="0"/>
              <a:t> </a:t>
            </a:r>
            <a:r>
              <a:rPr lang="en-US" dirty="0" err="1"/>
              <a:t>worden</a:t>
            </a:r>
            <a:r>
              <a:rPr lang="en-US" dirty="0"/>
              <a:t> </a:t>
            </a:r>
            <a:r>
              <a:rPr lang="en-US" dirty="0" err="1"/>
              <a:t>aangeboden</a:t>
            </a:r>
            <a:r>
              <a:rPr lang="en-US" dirty="0"/>
              <a:t> </a:t>
            </a:r>
            <a:r>
              <a:rPr lang="en-US" dirty="0" err="1"/>
              <a:t>indien</a:t>
            </a:r>
            <a:r>
              <a:rPr lang="en-US" dirty="0"/>
              <a:t> </a:t>
            </a:r>
            <a:r>
              <a:rPr lang="en-US" dirty="0" err="1"/>
              <a:t>ze</a:t>
            </a:r>
            <a:r>
              <a:rPr lang="en-US" dirty="0"/>
              <a:t> de EU-</a:t>
            </a:r>
            <a:r>
              <a:rPr lang="en-US" dirty="0" err="1"/>
              <a:t>standaarden</a:t>
            </a:r>
            <a:r>
              <a:rPr lang="en-US" dirty="0"/>
              <a:t> </a:t>
            </a:r>
            <a:r>
              <a:rPr lang="en-US" dirty="0" err="1"/>
              <a:t>respecteren</a:t>
            </a:r>
            <a:endParaRPr lang="en-US" dirty="0"/>
          </a:p>
          <a:p>
            <a:pPr lvl="2"/>
            <a:r>
              <a:rPr lang="nl-BE" dirty="0"/>
              <a:t>geharmoniseerde softwarecomponenten van EPD-systemen</a:t>
            </a:r>
            <a:r>
              <a:rPr lang="en-GB" dirty="0"/>
              <a:t> (art. 25)</a:t>
            </a:r>
          </a:p>
          <a:p>
            <a:pPr lvl="2"/>
            <a:r>
              <a:rPr lang="nl-BE" dirty="0"/>
              <a:t>EU-conformiteitsverklaring </a:t>
            </a:r>
            <a:r>
              <a:rPr lang="en-US" dirty="0"/>
              <a:t>(art. 39)</a:t>
            </a:r>
          </a:p>
          <a:p>
            <a:pPr lvl="1"/>
            <a:endParaRPr lang="nl-BE" dirty="0"/>
          </a:p>
          <a:p>
            <a:pPr lvl="1"/>
            <a:r>
              <a:rPr lang="nl-BE" dirty="0"/>
              <a:t>Europese digitale testomgeving (art. 40)</a:t>
            </a:r>
            <a:endParaRPr lang="en-US" dirty="0"/>
          </a:p>
          <a:p>
            <a:pPr lvl="2"/>
            <a:r>
              <a:rPr lang="nl-BE" dirty="0"/>
              <a:t>de Europese Commissie ontwikkelt een Europese digitale testomgeving voor de beoordeling van geharmoniseerde softwarecomponenten van EPD-systemen en stelt ze open source ter beschikking van de lidstaten</a:t>
            </a:r>
          </a:p>
          <a:p>
            <a:pPr lvl="2"/>
            <a:r>
              <a:rPr lang="nl-BE" dirty="0"/>
              <a:t>de lidstaten gebruiken een digitale testomgeving voor de beoordeling van de </a:t>
            </a:r>
            <a:r>
              <a:rPr lang="nl-BE" dirty="0" err="1"/>
              <a:t>EPD’s</a:t>
            </a:r>
            <a:r>
              <a:rPr lang="nl-BE" dirty="0"/>
              <a:t>, bij voorkeur voortbouwend op de open source digitale testomgeving ter beschikking gesteld door de Europese Commissie</a:t>
            </a:r>
          </a:p>
        </p:txBody>
      </p:sp>
    </p:spTree>
    <p:extLst>
      <p:ext uri="{BB962C8B-B14F-4D97-AF65-F5344CB8AC3E}">
        <p14:creationId xmlns:p14="http://schemas.microsoft.com/office/powerpoint/2010/main" val="2280115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a:t>Enkele belangrijke bepalingen uit EHDS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a:bodyPr>
          <a:lstStyle/>
          <a:p>
            <a:pPr lvl="1"/>
            <a:r>
              <a:rPr lang="nl-BE" dirty="0"/>
              <a:t>wettelijke basis voor Europese Commissie om, ten behoeve van alle relevante aangesloten entiteiten, de infrastructuren en centrale diensten te ontwikkelen, onderhouden, hosten en exploiteren om de werking van de EHDS te ondersteunen (art. 96)</a:t>
            </a:r>
          </a:p>
          <a:p>
            <a:pPr lvl="2"/>
            <a:r>
              <a:rPr lang="nl-BE" dirty="0"/>
              <a:t>een </a:t>
            </a:r>
            <a:r>
              <a:rPr lang="nl-BE" dirty="0" err="1"/>
              <a:t>interoperabel</a:t>
            </a:r>
            <a:r>
              <a:rPr lang="nl-BE" dirty="0"/>
              <a:t>, grensoverschrijdend identificatie- en authenticatiemechanisme voor natuurlijke personen en gezondheidswerkers</a:t>
            </a:r>
          </a:p>
          <a:p>
            <a:pPr lvl="3"/>
            <a:r>
              <a:rPr lang="nl-BE" dirty="0"/>
              <a:t>gebaseerd op </a:t>
            </a:r>
            <a:r>
              <a:rPr lang="nl-BE" dirty="0" err="1"/>
              <a:t>eIDAS</a:t>
            </a:r>
            <a:r>
              <a:rPr lang="nl-BE" dirty="0"/>
              <a:t> 2.0 en XACML ?</a:t>
            </a:r>
          </a:p>
          <a:p>
            <a:pPr lvl="2"/>
            <a:r>
              <a:rPr lang="nl-BE" dirty="0"/>
              <a:t>een centraal interoperabiliteitsplatform (“</a:t>
            </a:r>
            <a:r>
              <a:rPr lang="nl-BE" dirty="0" err="1"/>
              <a:t>MyHealth@EU</a:t>
            </a:r>
            <a:r>
              <a:rPr lang="nl-BE" dirty="0"/>
              <a:t>”) om diensten te verlenen ter ondersteuning en vergemakkelijking van de uitwisseling van elektronische gezondheidsgegevens tussen de nationale contactpunten</a:t>
            </a:r>
          </a:p>
          <a:p>
            <a:pPr lvl="2"/>
            <a:r>
              <a:rPr lang="nl-BE" dirty="0"/>
              <a:t>aanvullende diensten die </a:t>
            </a:r>
            <a:r>
              <a:rPr lang="nl-BE" dirty="0" err="1"/>
              <a:t>telegeneeskunde</a:t>
            </a:r>
            <a:r>
              <a:rPr lang="nl-BE" dirty="0"/>
              <a:t>, mobiele gezondheid, toegang van natuurlijke personen tot bestaande vertalingen van hun gezondheidsgegevens, uitwisseling of verificatie van </a:t>
            </a:r>
            <a:r>
              <a:rPr lang="nl-BE" dirty="0" err="1"/>
              <a:t>gezondheidsgerelateerde</a:t>
            </a:r>
            <a:r>
              <a:rPr lang="nl-BE" dirty="0"/>
              <a:t> certificaten vergemakkelijken</a:t>
            </a:r>
          </a:p>
          <a:p>
            <a:pPr lvl="3"/>
            <a:r>
              <a:rPr lang="nl-BE" dirty="0"/>
              <a:t>bv. meertalige terminologieserver</a:t>
            </a:r>
          </a:p>
          <a:p>
            <a:pPr lvl="3"/>
            <a:r>
              <a:rPr lang="nl-BE" dirty="0"/>
              <a:t>bv. coördinatie van end-</a:t>
            </a:r>
            <a:r>
              <a:rPr lang="nl-BE" dirty="0" err="1"/>
              <a:t>to</a:t>
            </a:r>
            <a:r>
              <a:rPr lang="nl-BE" dirty="0"/>
              <a:t>-end encryptie van gezondheidsgegevens ?</a:t>
            </a:r>
          </a:p>
          <a:p>
            <a:pPr lvl="3"/>
            <a:r>
              <a:rPr lang="nl-BE" dirty="0"/>
              <a:t>bv. </a:t>
            </a:r>
            <a:r>
              <a:rPr lang="nl-BE" dirty="0" err="1"/>
              <a:t>pseudonimiseringsdienst</a:t>
            </a:r>
            <a:r>
              <a:rPr lang="nl-BE" dirty="0"/>
              <a:t> ?</a:t>
            </a:r>
          </a:p>
          <a:p>
            <a:pPr lvl="2"/>
            <a:endParaRPr lang="nl-BE" dirty="0"/>
          </a:p>
          <a:p>
            <a:pPr lvl="2"/>
            <a:endParaRPr lang="nl-BE" dirty="0"/>
          </a:p>
        </p:txBody>
      </p:sp>
    </p:spTree>
    <p:extLst>
      <p:ext uri="{BB962C8B-B14F-4D97-AF65-F5344CB8AC3E}">
        <p14:creationId xmlns:p14="http://schemas.microsoft.com/office/powerpoint/2010/main" val="24644584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lnSpcReduction="10000"/>
          </a:bodyPr>
          <a:lstStyle/>
          <a:p>
            <a:pPr lvl="1"/>
            <a:r>
              <a:rPr lang="nl-BE" dirty="0"/>
              <a:t>nood aan één unieke Europese technische FHIR-standaard voor elk berichttype</a:t>
            </a:r>
          </a:p>
          <a:p>
            <a:pPr lvl="2"/>
            <a:r>
              <a:rPr lang="nl-BE" dirty="0"/>
              <a:t>essentiële patiëntgegevens (~ </a:t>
            </a:r>
            <a:r>
              <a:rPr lang="nl-BE" dirty="0" err="1"/>
              <a:t>SumEHR</a:t>
            </a:r>
            <a:r>
              <a:rPr lang="nl-BE" dirty="0"/>
              <a:t>)</a:t>
            </a:r>
          </a:p>
          <a:p>
            <a:pPr lvl="2"/>
            <a:r>
              <a:rPr lang="nl-BE" dirty="0"/>
              <a:t>elektronische geneesmiddelenvoorschriften</a:t>
            </a:r>
          </a:p>
          <a:p>
            <a:pPr lvl="2"/>
            <a:r>
              <a:rPr lang="nl-BE" dirty="0"/>
              <a:t>elektronische geneesmiddelenverstrekkingen</a:t>
            </a:r>
          </a:p>
          <a:p>
            <a:pPr lvl="2"/>
            <a:r>
              <a:rPr lang="nl-BE" dirty="0"/>
              <a:t>medische beeldvormingsdiagnostiek en de bijbehorende beeldverslagen</a:t>
            </a:r>
          </a:p>
          <a:p>
            <a:pPr lvl="2"/>
            <a:r>
              <a:rPr lang="nl-BE" dirty="0"/>
              <a:t>resultaten van medische tests, met inbegrip van laboratoriumresultaten en andere diagnostische resultaten en daarmee verband houdende verslagen</a:t>
            </a:r>
          </a:p>
          <a:p>
            <a:pPr lvl="2"/>
            <a:r>
              <a:rPr lang="nl-BE" dirty="0"/>
              <a:t>ontslagverslagen</a:t>
            </a:r>
            <a:endParaRPr lang="en-BE" dirty="0"/>
          </a:p>
          <a:p>
            <a:pPr lvl="1"/>
            <a:r>
              <a:rPr lang="nl-BE" dirty="0"/>
              <a:t>nood aan één unieke Europese gestructureerde semantische </a:t>
            </a:r>
            <a:r>
              <a:rPr lang="nl-BE" dirty="0" err="1"/>
              <a:t>waardenset</a:t>
            </a:r>
            <a:r>
              <a:rPr lang="nl-BE" dirty="0"/>
              <a:t> (niet louter vrije tekst!) voor elk veld waar dit relevant is, bij voorkeur</a:t>
            </a:r>
          </a:p>
          <a:p>
            <a:pPr lvl="2"/>
            <a:r>
              <a:rPr lang="nl-BE" dirty="0"/>
              <a:t>SNOMED CT</a:t>
            </a:r>
            <a:r>
              <a:rPr lang="en-BE" dirty="0"/>
              <a:t>, met mapping </a:t>
            </a:r>
            <a:r>
              <a:rPr lang="en-BE" dirty="0" err="1"/>
              <a:t>naar</a:t>
            </a:r>
            <a:r>
              <a:rPr lang="en-BE" dirty="0"/>
              <a:t> </a:t>
            </a:r>
            <a:r>
              <a:rPr lang="en-BE" dirty="0" err="1"/>
              <a:t>oa</a:t>
            </a:r>
            <a:r>
              <a:rPr lang="en-BE" dirty="0"/>
              <a:t> ICPC-3, ICD-11, ICF en ICHI</a:t>
            </a:r>
            <a:endParaRPr lang="nl-BE" dirty="0"/>
          </a:p>
          <a:p>
            <a:pPr lvl="2"/>
            <a:r>
              <a:rPr lang="nl-BE" dirty="0"/>
              <a:t>LOINC</a:t>
            </a:r>
          </a:p>
          <a:p>
            <a:pPr lvl="2"/>
            <a:r>
              <a:rPr lang="en-BE" dirty="0"/>
              <a:t>DICOM</a:t>
            </a:r>
          </a:p>
          <a:p>
            <a:pPr lvl="2"/>
            <a:r>
              <a:rPr lang="en-BE" dirty="0"/>
              <a:t>ISO</a:t>
            </a:r>
            <a:endParaRPr lang="nl-BE" dirty="0"/>
          </a:p>
          <a:p>
            <a:pPr lvl="1"/>
            <a:endParaRPr lang="nl-BE" dirty="0"/>
          </a:p>
        </p:txBody>
      </p:sp>
    </p:spTree>
    <p:extLst>
      <p:ext uri="{BB962C8B-B14F-4D97-AF65-F5344CB8AC3E}">
        <p14:creationId xmlns:p14="http://schemas.microsoft.com/office/powerpoint/2010/main" val="1440137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a:bodyPr>
          <a:lstStyle/>
          <a:p>
            <a:pPr lvl="1"/>
            <a:r>
              <a:rPr lang="nl-BE" dirty="0"/>
              <a:t>maximale afstemming van de Belgische </a:t>
            </a:r>
            <a:r>
              <a:rPr lang="nl-BE" dirty="0" err="1"/>
              <a:t>caresets</a:t>
            </a:r>
            <a:r>
              <a:rPr lang="nl-BE" dirty="0"/>
              <a:t> op de Europese standaarden</a:t>
            </a:r>
            <a:endParaRPr lang="en-BE" dirty="0"/>
          </a:p>
          <a:p>
            <a:pPr lvl="1"/>
            <a:r>
              <a:rPr lang="en-BE" dirty="0" err="1"/>
              <a:t>gebruikte</a:t>
            </a:r>
            <a:r>
              <a:rPr lang="en-BE" dirty="0"/>
              <a:t> </a:t>
            </a:r>
            <a:r>
              <a:rPr lang="en-BE" dirty="0" err="1"/>
              <a:t>terminologie</a:t>
            </a:r>
            <a:r>
              <a:rPr lang="en-BE" dirty="0"/>
              <a:t>	</a:t>
            </a:r>
          </a:p>
          <a:p>
            <a:pPr lvl="2"/>
            <a:r>
              <a:rPr lang="en-BE" dirty="0" err="1"/>
              <a:t>lidstaat</a:t>
            </a:r>
            <a:r>
              <a:rPr lang="en-BE" dirty="0"/>
              <a:t> A: de </a:t>
            </a:r>
            <a:r>
              <a:rPr lang="en-BE" dirty="0" err="1"/>
              <a:t>lidstaat</a:t>
            </a:r>
            <a:r>
              <a:rPr lang="en-BE" dirty="0"/>
              <a:t> van </a:t>
            </a:r>
            <a:r>
              <a:rPr lang="en-BE" dirty="0" err="1"/>
              <a:t>waaruit</a:t>
            </a:r>
            <a:r>
              <a:rPr lang="en-BE" dirty="0"/>
              <a:t> </a:t>
            </a:r>
            <a:r>
              <a:rPr lang="en-BE" dirty="0" err="1"/>
              <a:t>gezondheidsgegevens</a:t>
            </a:r>
            <a:r>
              <a:rPr lang="en-BE" dirty="0"/>
              <a:t> </a:t>
            </a:r>
            <a:r>
              <a:rPr lang="en-BE" dirty="0" err="1"/>
              <a:t>worden</a:t>
            </a:r>
            <a:r>
              <a:rPr lang="en-BE" dirty="0"/>
              <a:t> </a:t>
            </a:r>
            <a:r>
              <a:rPr lang="en-BE" dirty="0" err="1"/>
              <a:t>verstrekt</a:t>
            </a:r>
            <a:endParaRPr lang="en-BE" dirty="0"/>
          </a:p>
          <a:p>
            <a:pPr lvl="2"/>
            <a:r>
              <a:rPr lang="en-BE" dirty="0" err="1"/>
              <a:t>lidstaat</a:t>
            </a:r>
            <a:r>
              <a:rPr lang="en-BE" dirty="0"/>
              <a:t> B: de </a:t>
            </a:r>
            <a:r>
              <a:rPr lang="en-BE" dirty="0" err="1"/>
              <a:t>lidstaat</a:t>
            </a:r>
            <a:r>
              <a:rPr lang="en-BE" dirty="0"/>
              <a:t> van </a:t>
            </a:r>
            <a:r>
              <a:rPr lang="en-BE" dirty="0" err="1"/>
              <a:t>waaruit</a:t>
            </a:r>
            <a:r>
              <a:rPr lang="en-BE" dirty="0"/>
              <a:t> </a:t>
            </a:r>
            <a:r>
              <a:rPr lang="en-BE" dirty="0" err="1"/>
              <a:t>gezondheidsgegevens</a:t>
            </a:r>
            <a:r>
              <a:rPr lang="en-BE" dirty="0"/>
              <a:t> </a:t>
            </a:r>
            <a:r>
              <a:rPr lang="en-BE" dirty="0" err="1"/>
              <a:t>worden</a:t>
            </a:r>
            <a:r>
              <a:rPr lang="en-BE" dirty="0"/>
              <a:t> </a:t>
            </a:r>
            <a:r>
              <a:rPr lang="en-BE" dirty="0" err="1"/>
              <a:t>gevraagd</a:t>
            </a:r>
            <a:r>
              <a:rPr lang="en-BE" dirty="0"/>
              <a:t> en </a:t>
            </a:r>
            <a:r>
              <a:rPr lang="en-BE" dirty="0" err="1"/>
              <a:t>verkregen</a:t>
            </a:r>
            <a:endParaRPr lang="en-BE" dirty="0"/>
          </a:p>
          <a:p>
            <a:pPr lvl="1"/>
            <a:r>
              <a:rPr lang="nl-BE" dirty="0"/>
              <a:t>indien een elektronisch bericht vanuit België </a:t>
            </a:r>
            <a:r>
              <a:rPr lang="en-BE" dirty="0"/>
              <a:t>(</a:t>
            </a:r>
            <a:r>
              <a:rPr lang="en-BE" dirty="0" err="1"/>
              <a:t>als</a:t>
            </a:r>
            <a:r>
              <a:rPr lang="en-BE" dirty="0"/>
              <a:t> ‘</a:t>
            </a:r>
            <a:r>
              <a:rPr lang="en-BE" dirty="0" err="1"/>
              <a:t>lidstaat</a:t>
            </a:r>
            <a:r>
              <a:rPr lang="en-BE" dirty="0"/>
              <a:t> A’) </a:t>
            </a:r>
            <a:r>
              <a:rPr lang="nl-BE" dirty="0"/>
              <a:t>grensoverschrijdend moet verzonden worden, geschiedt de </a:t>
            </a:r>
            <a:r>
              <a:rPr lang="en-BE" dirty="0" err="1"/>
              <a:t>eventuele</a:t>
            </a:r>
            <a:r>
              <a:rPr lang="en-BE" dirty="0"/>
              <a:t> </a:t>
            </a:r>
            <a:r>
              <a:rPr lang="nl-BE" dirty="0"/>
              <a:t>omzetting naar de Europese standaard zo dicht mogelijk bij de informatiebron</a:t>
            </a:r>
          </a:p>
          <a:p>
            <a:pPr lvl="2"/>
            <a:r>
              <a:rPr lang="nl-BE" dirty="0"/>
              <a:t>indien informatie beschikbaar is in één of een beperkt aantal centrale databanken, door de beheerder van de databank, bv.</a:t>
            </a:r>
          </a:p>
          <a:p>
            <a:pPr lvl="3"/>
            <a:r>
              <a:rPr lang="nl-BE" dirty="0"/>
              <a:t>essentiële patiëntgegevens in de gezondheidskluizen</a:t>
            </a:r>
          </a:p>
          <a:p>
            <a:pPr lvl="3"/>
            <a:r>
              <a:rPr lang="nl-BE" dirty="0"/>
              <a:t>elektronische geneesmiddelenvoorschriften in </a:t>
            </a:r>
            <a:r>
              <a:rPr lang="nl-BE" dirty="0" err="1"/>
              <a:t>Recip</a:t>
            </a:r>
            <a:r>
              <a:rPr lang="nl-BE" dirty="0"/>
              <a:t>-e</a:t>
            </a:r>
          </a:p>
          <a:p>
            <a:pPr lvl="2"/>
            <a:r>
              <a:rPr lang="nl-BE" dirty="0"/>
              <a:t>indien informatie beschikbaar is in het EPD, door de software van de beheerder van het EPD</a:t>
            </a:r>
          </a:p>
          <a:p>
            <a:pPr lvl="1"/>
            <a:r>
              <a:rPr lang="nl-BE" dirty="0"/>
              <a:t>indien een elektronisch bericht grensoverschrijdend wordt ontvangen in België</a:t>
            </a:r>
            <a:r>
              <a:rPr lang="en-BE" dirty="0"/>
              <a:t> (</a:t>
            </a:r>
            <a:r>
              <a:rPr lang="en-BE" dirty="0" err="1"/>
              <a:t>als</a:t>
            </a:r>
            <a:r>
              <a:rPr lang="en-BE" dirty="0"/>
              <a:t> ‘</a:t>
            </a:r>
            <a:r>
              <a:rPr lang="en-BE" dirty="0" err="1"/>
              <a:t>lidstaat</a:t>
            </a:r>
            <a:r>
              <a:rPr lang="en-BE" dirty="0"/>
              <a:t> B’)</a:t>
            </a:r>
            <a:r>
              <a:rPr lang="nl-BE" dirty="0"/>
              <a:t>, gebeurt de </a:t>
            </a:r>
            <a:r>
              <a:rPr lang="en-BE" dirty="0" err="1"/>
              <a:t>eventuele</a:t>
            </a:r>
            <a:r>
              <a:rPr lang="en-BE" dirty="0"/>
              <a:t> </a:t>
            </a:r>
            <a:r>
              <a:rPr lang="nl-BE" dirty="0"/>
              <a:t>omzetting naar de nationale standaard door het softwarepakket van de gebruiker</a:t>
            </a:r>
          </a:p>
        </p:txBody>
      </p:sp>
    </p:spTree>
    <p:extLst>
      <p:ext uri="{BB962C8B-B14F-4D97-AF65-F5344CB8AC3E}">
        <p14:creationId xmlns:p14="http://schemas.microsoft.com/office/powerpoint/2010/main" val="1917706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8A2C2DA9-AEE6-4E8B-B4B8-A7DE9370C3FC}"/>
              </a:ext>
            </a:extLst>
          </p:cNvPr>
          <p:cNvSpPr>
            <a:spLocks noGrp="1"/>
          </p:cNvSpPr>
          <p:nvPr>
            <p:ph type="body" sz="quarter" idx="11"/>
          </p:nvPr>
        </p:nvSpPr>
        <p:spPr>
          <a:xfrm>
            <a:off x="900000" y="87787"/>
            <a:ext cx="10213776" cy="705597"/>
          </a:xfrm>
        </p:spPr>
        <p:txBody>
          <a:bodyPr>
            <a:normAutofit/>
          </a:bodyPr>
          <a:lstStyle/>
          <a:p>
            <a:r>
              <a:rPr lang="nl-BE"/>
              <a:t>Beginselen voor implementatie in België</a:t>
            </a:r>
          </a:p>
        </p:txBody>
      </p:sp>
      <p:sp>
        <p:nvSpPr>
          <p:cNvPr id="3" name="Tijdelijke aanduiding voor tekst 2">
            <a:extLst>
              <a:ext uri="{FF2B5EF4-FFF2-40B4-BE49-F238E27FC236}">
                <a16:creationId xmlns:a16="http://schemas.microsoft.com/office/drawing/2014/main" id="{35A1C282-BEE8-41BD-B0C9-F6F45DED3095}"/>
              </a:ext>
            </a:extLst>
          </p:cNvPr>
          <p:cNvSpPr>
            <a:spLocks noGrp="1"/>
          </p:cNvSpPr>
          <p:nvPr>
            <p:ph type="body" sz="quarter" idx="13"/>
          </p:nvPr>
        </p:nvSpPr>
        <p:spPr>
          <a:xfrm>
            <a:off x="900000" y="998291"/>
            <a:ext cx="10213776" cy="5174927"/>
          </a:xfrm>
        </p:spPr>
        <p:txBody>
          <a:bodyPr/>
          <a:lstStyle/>
          <a:p>
            <a:pPr lvl="1"/>
            <a:r>
              <a:rPr lang="nl-BE" dirty="0"/>
              <a:t>het interoperabel, grensoverschrijdend identificatie- en authenticatiemechanisme voor natuurlijke personen en gezondheidswerkers bedoeld in artikel 96, 1 (a) garandeert dat</a:t>
            </a:r>
          </a:p>
          <a:p>
            <a:pPr lvl="2"/>
            <a:r>
              <a:rPr lang="nl-BE" dirty="0"/>
              <a:t>de zorggebruiker correct wordt geïdentificeerd aan de hand van persoonlijke identificatiegegevens vastgelegd door lidstaat A</a:t>
            </a:r>
          </a:p>
          <a:p>
            <a:pPr lvl="2"/>
            <a:r>
              <a:rPr lang="nl-BE" dirty="0"/>
              <a:t>de identiteit van de </a:t>
            </a:r>
            <a:r>
              <a:rPr lang="en-BE" dirty="0" err="1"/>
              <a:t>zorgverlener</a:t>
            </a:r>
            <a:r>
              <a:rPr lang="nl-BE" dirty="0"/>
              <a:t> </a:t>
            </a:r>
            <a:r>
              <a:rPr lang="en-BE" dirty="0"/>
              <a:t>en/of de </a:t>
            </a:r>
            <a:r>
              <a:rPr lang="en-BE" dirty="0" err="1"/>
              <a:t>zorginstelling</a:t>
            </a:r>
            <a:r>
              <a:rPr lang="en-BE" dirty="0"/>
              <a:t> </a:t>
            </a:r>
            <a:r>
              <a:rPr lang="nl-BE" dirty="0"/>
              <a:t>correct wordt </a:t>
            </a:r>
            <a:r>
              <a:rPr lang="nl-BE" dirty="0" err="1"/>
              <a:t>geauthenti</a:t>
            </a:r>
            <a:r>
              <a:rPr lang="en-BE" dirty="0"/>
              <a:t>s</a:t>
            </a:r>
            <a:r>
              <a:rPr lang="nl-BE" dirty="0" err="1"/>
              <a:t>eerd</a:t>
            </a:r>
            <a:r>
              <a:rPr lang="nl-BE" dirty="0"/>
              <a:t> door middel van een elektronisch identificatiemiddel met een betrouwbaarheidsniveau </a:t>
            </a:r>
            <a:r>
              <a:rPr lang="en-BE" dirty="0"/>
              <a:t>‘substantial’ </a:t>
            </a:r>
            <a:r>
              <a:rPr lang="nl-BE" dirty="0"/>
              <a:t>in de zin van de </a:t>
            </a:r>
            <a:r>
              <a:rPr lang="nl-BE" dirty="0" err="1"/>
              <a:t>eIDAS</a:t>
            </a:r>
            <a:r>
              <a:rPr lang="nl-BE" dirty="0"/>
              <a:t>-verordening, met inbegrip van de Europese portemonnee voor digitale identiteit (EUDI-</a:t>
            </a:r>
            <a:r>
              <a:rPr lang="nl-BE" dirty="0" err="1"/>
              <a:t>wallets</a:t>
            </a:r>
            <a:r>
              <a:rPr lang="nl-BE" dirty="0"/>
              <a:t>)</a:t>
            </a:r>
          </a:p>
          <a:p>
            <a:pPr lvl="2"/>
            <a:r>
              <a:rPr lang="nl-BE" dirty="0"/>
              <a:t>de kwalificatie als </a:t>
            </a:r>
            <a:r>
              <a:rPr lang="en-BE" dirty="0" err="1"/>
              <a:t>zorgverlener</a:t>
            </a:r>
            <a:r>
              <a:rPr lang="nl-BE" dirty="0"/>
              <a:t> </a:t>
            </a:r>
            <a:r>
              <a:rPr lang="en-BE" dirty="0"/>
              <a:t>of </a:t>
            </a:r>
            <a:r>
              <a:rPr lang="en-BE" dirty="0" err="1"/>
              <a:t>zorginstelling</a:t>
            </a:r>
            <a:r>
              <a:rPr lang="en-BE" dirty="0"/>
              <a:t> </a:t>
            </a:r>
            <a:r>
              <a:rPr lang="nl-BE" dirty="0"/>
              <a:t>correct wordt vastgesteld door lidstaat B en aan lidstaat A wordt meegedeeld volgens een eenvormige Europese classificatie</a:t>
            </a:r>
          </a:p>
          <a:p>
            <a:pPr lvl="2"/>
            <a:r>
              <a:rPr lang="nl-BE" dirty="0"/>
              <a:t>de zorgrelatie tussen de zorggebruiker en de </a:t>
            </a:r>
            <a:r>
              <a:rPr lang="en-BE" dirty="0" err="1"/>
              <a:t>zorgverlener</a:t>
            </a:r>
            <a:r>
              <a:rPr lang="nl-BE" dirty="0"/>
              <a:t> correct wordt bepaald door lidstaat B en het bestaan ervan wordt bevestigd aan lidstaat A</a:t>
            </a:r>
          </a:p>
          <a:p>
            <a:pPr lvl="1"/>
            <a:r>
              <a:rPr lang="nl-BE" dirty="0"/>
              <a:t>lidstaat A op basis van deze informatie de nationale toegangsregels kan toepassen die zijn vastgesteld overeenkomstig de Europese regelgeving</a:t>
            </a:r>
          </a:p>
          <a:p>
            <a:pPr lvl="1"/>
            <a:r>
              <a:rPr lang="nl-BE" dirty="0"/>
              <a:t>valorisatie van alle </a:t>
            </a:r>
            <a:r>
              <a:rPr lang="en-BE" dirty="0" err="1"/>
              <a:t>functionaliteiten</a:t>
            </a:r>
            <a:r>
              <a:rPr lang="en-BE" dirty="0"/>
              <a:t> van de EUDI-wallets </a:t>
            </a:r>
            <a:r>
              <a:rPr lang="nl-BE" dirty="0"/>
              <a:t>om uitwisselingsprocessen te vereenvoudigen</a:t>
            </a:r>
          </a:p>
          <a:p>
            <a:pPr lvl="1"/>
            <a:endParaRPr lang="nl-BE" dirty="0">
              <a:highlight>
                <a:srgbClr val="FFFF00"/>
              </a:highlight>
            </a:endParaRPr>
          </a:p>
          <a:p>
            <a:endParaRPr lang="nl-BE" dirty="0"/>
          </a:p>
        </p:txBody>
      </p:sp>
    </p:spTree>
    <p:extLst>
      <p:ext uri="{BB962C8B-B14F-4D97-AF65-F5344CB8AC3E}">
        <p14:creationId xmlns:p14="http://schemas.microsoft.com/office/powerpoint/2010/main" val="38501955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4ED3CCE0-19B6-4091-AB44-129D5D086288}"/>
              </a:ext>
            </a:extLst>
          </p:cNvPr>
          <p:cNvSpPr>
            <a:spLocks noGrp="1"/>
          </p:cNvSpPr>
          <p:nvPr>
            <p:ph type="body" sz="quarter" idx="11"/>
          </p:nvPr>
        </p:nvSpPr>
        <p:spPr>
          <a:xfrm>
            <a:off x="900000" y="87787"/>
            <a:ext cx="10213776" cy="705597"/>
          </a:xfrm>
        </p:spPr>
        <p:txBody>
          <a:bodyPr>
            <a:normAutofit/>
          </a:bodyPr>
          <a:lstStyle/>
          <a:p>
            <a:r>
              <a:rPr lang="nl-BE"/>
              <a:t>Beginselen voor implementatie in België</a:t>
            </a:r>
          </a:p>
        </p:txBody>
      </p:sp>
      <p:sp>
        <p:nvSpPr>
          <p:cNvPr id="3" name="Tijdelijke aanduiding voor tekst 2">
            <a:extLst>
              <a:ext uri="{FF2B5EF4-FFF2-40B4-BE49-F238E27FC236}">
                <a16:creationId xmlns:a16="http://schemas.microsoft.com/office/drawing/2014/main" id="{1E7DE463-BEA5-4CD5-95ED-DA159F5D794E}"/>
              </a:ext>
            </a:extLst>
          </p:cNvPr>
          <p:cNvSpPr>
            <a:spLocks noGrp="1"/>
          </p:cNvSpPr>
          <p:nvPr>
            <p:ph type="body" sz="quarter" idx="13"/>
          </p:nvPr>
        </p:nvSpPr>
        <p:spPr>
          <a:xfrm>
            <a:off x="900000" y="880046"/>
            <a:ext cx="10758600" cy="5402509"/>
          </a:xfrm>
        </p:spPr>
        <p:txBody>
          <a:bodyPr>
            <a:normAutofit lnSpcReduction="10000"/>
          </a:bodyPr>
          <a:lstStyle/>
          <a:p>
            <a:pPr lvl="1"/>
            <a:r>
              <a:rPr lang="nl-BE" dirty="0"/>
              <a:t>burgers moeten erop kunnen vertrouwen dat persoonsgegevens </a:t>
            </a:r>
            <a:r>
              <a:rPr lang="en-BE" dirty="0" err="1"/>
              <a:t>mbt</a:t>
            </a:r>
            <a:r>
              <a:rPr lang="en-BE" dirty="0"/>
              <a:t> </a:t>
            </a:r>
            <a:r>
              <a:rPr lang="nl-BE" dirty="0"/>
              <a:t>de gezondheid uitsluitend toegankelijk zijn voor </a:t>
            </a:r>
            <a:r>
              <a:rPr lang="en-BE" dirty="0" err="1"/>
              <a:t>zorgverleners</a:t>
            </a:r>
            <a:r>
              <a:rPr lang="nl-BE" dirty="0"/>
              <a:t> die </a:t>
            </a:r>
            <a:r>
              <a:rPr lang="en-BE" dirty="0"/>
              <a:t>met hen </a:t>
            </a:r>
            <a:r>
              <a:rPr lang="nl-BE" dirty="0"/>
              <a:t>zorgrelatie </a:t>
            </a:r>
            <a:r>
              <a:rPr lang="en-BE" dirty="0" err="1"/>
              <a:t>hebben</a:t>
            </a:r>
            <a:r>
              <a:rPr lang="en-BE" dirty="0"/>
              <a:t> </a:t>
            </a:r>
            <a:r>
              <a:rPr lang="nl-BE" dirty="0"/>
              <a:t>en dat het beginsel van gegevensminimalisatie </a:t>
            </a:r>
            <a:r>
              <a:rPr lang="en-BE" dirty="0" err="1"/>
              <a:t>vastgelegd</a:t>
            </a:r>
            <a:r>
              <a:rPr lang="en-BE" dirty="0"/>
              <a:t> in AVG </a:t>
            </a:r>
            <a:r>
              <a:rPr lang="nl-BE" dirty="0"/>
              <a:t>wordt nageleefd =&gt; grensoverschrijdende </a:t>
            </a:r>
            <a:r>
              <a:rPr lang="en-BE" dirty="0" err="1"/>
              <a:t>gegevens</a:t>
            </a:r>
            <a:r>
              <a:rPr lang="nl-BE" dirty="0"/>
              <a:t>uitwisseling moet </a:t>
            </a:r>
            <a:r>
              <a:rPr lang="en-BE" dirty="0" err="1"/>
              <a:t>kunnen</a:t>
            </a:r>
            <a:r>
              <a:rPr lang="en-BE" dirty="0"/>
              <a:t> </a:t>
            </a:r>
            <a:r>
              <a:rPr lang="en-BE" dirty="0" err="1"/>
              <a:t>geschieden</a:t>
            </a:r>
            <a:r>
              <a:rPr lang="nl-BE" dirty="0"/>
              <a:t> zonder dat </a:t>
            </a:r>
            <a:r>
              <a:rPr lang="nl-BE" dirty="0" err="1"/>
              <a:t>NCP's</a:t>
            </a:r>
            <a:r>
              <a:rPr lang="nl-BE" dirty="0"/>
              <a:t> toegang hebben tot persoonsgegevens </a:t>
            </a:r>
            <a:r>
              <a:rPr lang="en-BE" dirty="0" err="1"/>
              <a:t>mbt</a:t>
            </a:r>
            <a:r>
              <a:rPr lang="en-BE" dirty="0"/>
              <a:t> </a:t>
            </a:r>
            <a:r>
              <a:rPr lang="en-BE" dirty="0" err="1"/>
              <a:t>gezondheid</a:t>
            </a:r>
            <a:r>
              <a:rPr lang="en-BE" dirty="0"/>
              <a:t>; </a:t>
            </a:r>
            <a:r>
              <a:rPr lang="en-BE" dirty="0" err="1"/>
              <a:t>verschillende</a:t>
            </a:r>
            <a:r>
              <a:rPr lang="en-BE" dirty="0"/>
              <a:t> </a:t>
            </a:r>
            <a:r>
              <a:rPr lang="en-BE" dirty="0" err="1"/>
              <a:t>mogelijkheden</a:t>
            </a:r>
            <a:r>
              <a:rPr lang="en-BE" dirty="0"/>
              <a:t> in </a:t>
            </a:r>
            <a:r>
              <a:rPr lang="en-BE" dirty="0" err="1"/>
              <a:t>onderzoek</a:t>
            </a:r>
            <a:r>
              <a:rPr lang="en-BE" dirty="0"/>
              <a:t> </a:t>
            </a:r>
            <a:r>
              <a:rPr lang="en-BE" dirty="0" err="1"/>
              <a:t>zoals</a:t>
            </a:r>
            <a:endParaRPr lang="nl-BE" dirty="0"/>
          </a:p>
          <a:p>
            <a:pPr lvl="1"/>
            <a:r>
              <a:rPr lang="nl-BE" dirty="0"/>
              <a:t>mogelijkheid 1</a:t>
            </a:r>
          </a:p>
          <a:p>
            <a:pPr lvl="2"/>
            <a:r>
              <a:rPr lang="nl-BE" dirty="0"/>
              <a:t>de inhoudelijke gezondheidsgegevens worden vertaald naar de Europese semantische standaard voordat het bericht wordt verzonden</a:t>
            </a:r>
          </a:p>
          <a:p>
            <a:pPr lvl="2"/>
            <a:r>
              <a:rPr lang="nl-BE" dirty="0"/>
              <a:t>het bericht wordt vercijferd naar de bestemmeling verzonden</a:t>
            </a:r>
          </a:p>
          <a:p>
            <a:pPr lvl="2"/>
            <a:r>
              <a:rPr lang="nl-BE" dirty="0"/>
              <a:t>de bestemmeling ontcijfert het bericht en vertaalt de inhoudelijke gezondheidsgegevens van de Europese semantische standaard naar een taal die voor hem begrijpelijk is</a:t>
            </a:r>
          </a:p>
          <a:p>
            <a:pPr lvl="1"/>
            <a:r>
              <a:rPr lang="nl-BE" dirty="0"/>
              <a:t>mogelijkheid 2</a:t>
            </a:r>
          </a:p>
          <a:p>
            <a:pPr lvl="2"/>
            <a:r>
              <a:rPr lang="nl-BE" dirty="0"/>
              <a:t>het bericht wordt door de verzender </a:t>
            </a:r>
            <a:r>
              <a:rPr lang="nl-BE" dirty="0" err="1"/>
              <a:t>gepseudonimiseerd</a:t>
            </a:r>
            <a:r>
              <a:rPr lang="nl-BE" dirty="0"/>
              <a:t> en verzonden (</a:t>
            </a:r>
            <a:r>
              <a:rPr lang="nl-NL" dirty="0"/>
              <a:t>d.w.z. gegevens waarmee de zorggebruiker kan worden (her)geïdentificeerd, zijn niet toegankelijk voor de </a:t>
            </a:r>
            <a:r>
              <a:rPr lang="nl-NL" dirty="0" err="1"/>
              <a:t>NCP's</a:t>
            </a:r>
            <a:r>
              <a:rPr lang="nl-BE" dirty="0"/>
              <a:t>)</a:t>
            </a:r>
          </a:p>
          <a:p>
            <a:pPr lvl="2"/>
            <a:r>
              <a:rPr lang="nl-BE" dirty="0"/>
              <a:t>de vertaling naar de Europese semantische standaard en van de Europese semantische standaard naar een taal die begrijpelijk is voor de bestemmeling geschiedt op de </a:t>
            </a:r>
            <a:r>
              <a:rPr lang="nl-BE" dirty="0" err="1"/>
              <a:t>gespeudonimiseerde</a:t>
            </a:r>
            <a:r>
              <a:rPr lang="nl-BE" dirty="0"/>
              <a:t> gezondheidsgegevens</a:t>
            </a:r>
          </a:p>
          <a:p>
            <a:pPr lvl="2"/>
            <a:r>
              <a:rPr lang="nl-BE" dirty="0"/>
              <a:t>de bestemmeling </a:t>
            </a:r>
            <a:r>
              <a:rPr lang="nl-BE" dirty="0" err="1"/>
              <a:t>depseudonimiseert</a:t>
            </a:r>
            <a:r>
              <a:rPr lang="nl-BE" dirty="0"/>
              <a:t> het bericht</a:t>
            </a:r>
          </a:p>
        </p:txBody>
      </p:sp>
    </p:spTree>
    <p:extLst>
      <p:ext uri="{BB962C8B-B14F-4D97-AF65-F5344CB8AC3E}">
        <p14:creationId xmlns:p14="http://schemas.microsoft.com/office/powerpoint/2010/main" val="344566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a:bodyPr>
          <a:lstStyle/>
          <a:p>
            <a:pPr lvl="1"/>
            <a:r>
              <a:rPr lang="nl-BE" dirty="0"/>
              <a:t>een geneesmiddelenvoorschrift wordt uitgeschreven overeenkomstig het recht van de lidstaat waar het wordt uitgeschreven</a:t>
            </a:r>
          </a:p>
          <a:p>
            <a:pPr lvl="1"/>
            <a:r>
              <a:rPr lang="nl-BE" dirty="0"/>
              <a:t>de uitvoering van een geneesmiddelenvoorschrift geschiedt volgens het recht van de lidstaat waar het wordt uitgevoerd</a:t>
            </a:r>
            <a:endParaRPr lang="en-BE" dirty="0"/>
          </a:p>
          <a:p>
            <a:pPr lvl="1"/>
            <a:r>
              <a:rPr lang="en-BE" dirty="0" err="1"/>
              <a:t>nood</a:t>
            </a:r>
            <a:r>
              <a:rPr lang="en-BE" dirty="0"/>
              <a:t> </a:t>
            </a:r>
            <a:r>
              <a:rPr lang="en-BE" dirty="0" err="1"/>
              <a:t>aan</a:t>
            </a:r>
            <a:r>
              <a:rPr lang="en-BE" dirty="0"/>
              <a:t> mapping CNK-ATC-code</a:t>
            </a:r>
            <a:endParaRPr lang="nl-BE" dirty="0"/>
          </a:p>
          <a:p>
            <a:pPr marL="0" lvl="1" indent="0">
              <a:buNone/>
            </a:pPr>
            <a:endParaRPr lang="nl-BE" dirty="0"/>
          </a:p>
        </p:txBody>
      </p:sp>
    </p:spTree>
    <p:extLst>
      <p:ext uri="{BB962C8B-B14F-4D97-AF65-F5344CB8AC3E}">
        <p14:creationId xmlns:p14="http://schemas.microsoft.com/office/powerpoint/2010/main" val="1164641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73FEFD-9C37-9E74-DC74-E6F3052C70D5}"/>
              </a:ext>
            </a:extLst>
          </p:cNvPr>
          <p:cNvSpPr>
            <a:spLocks noGrp="1"/>
          </p:cNvSpPr>
          <p:nvPr>
            <p:ph type="body" sz="quarter" idx="11"/>
          </p:nvPr>
        </p:nvSpPr>
        <p:spPr/>
        <p:txBody>
          <a:bodyPr/>
          <a:lstStyle/>
          <a:p>
            <a:r>
              <a:rPr lang="en-BE" dirty="0"/>
              <a:t>Stand van </a:t>
            </a:r>
            <a:r>
              <a:rPr lang="en-BE" dirty="0" err="1"/>
              <a:t>zaken</a:t>
            </a:r>
            <a:endParaRPr lang="nl-BE" dirty="0"/>
          </a:p>
        </p:txBody>
      </p:sp>
      <p:grpSp>
        <p:nvGrpSpPr>
          <p:cNvPr id="4" name="Group 61">
            <a:extLst>
              <a:ext uri="{FF2B5EF4-FFF2-40B4-BE49-F238E27FC236}">
                <a16:creationId xmlns:a16="http://schemas.microsoft.com/office/drawing/2014/main" id="{23A4555F-D71B-87E8-42F6-790373DA3845}"/>
              </a:ext>
            </a:extLst>
          </p:cNvPr>
          <p:cNvGrpSpPr>
            <a:grpSpLocks/>
          </p:cNvGrpSpPr>
          <p:nvPr/>
        </p:nvGrpSpPr>
        <p:grpSpPr bwMode="auto">
          <a:xfrm>
            <a:off x="4242769" y="2411276"/>
            <a:ext cx="2843584" cy="2454519"/>
            <a:chOff x="2955610" y="2523164"/>
            <a:chExt cx="3081034" cy="2657760"/>
          </a:xfrm>
        </p:grpSpPr>
        <p:sp>
          <p:nvSpPr>
            <p:cNvPr id="5" name="Flowchart: Connector 62">
              <a:extLst>
                <a:ext uri="{FF2B5EF4-FFF2-40B4-BE49-F238E27FC236}">
                  <a16:creationId xmlns:a16="http://schemas.microsoft.com/office/drawing/2014/main" id="{839981C4-2895-817D-E1D0-2738F776BA0B}"/>
                </a:ext>
              </a:extLst>
            </p:cNvPr>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6" name="Flowchart: Connector 63">
              <a:extLst>
                <a:ext uri="{FF2B5EF4-FFF2-40B4-BE49-F238E27FC236}">
                  <a16:creationId xmlns:a16="http://schemas.microsoft.com/office/drawing/2014/main" id="{8AE60D53-D4C8-F335-662E-B6591131B786}"/>
                </a:ext>
              </a:extLst>
            </p:cNvPr>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1400" b="1" dirty="0">
                  <a:solidFill>
                    <a:schemeClr val="bg1"/>
                  </a:solidFill>
                  <a:latin typeface="Arial" panose="020B0604020202020204" pitchFamily="34" charset="0"/>
                  <a:cs typeface="Arial" panose="020B0604020202020204" pitchFamily="34" charset="0"/>
                </a:rPr>
                <a:t>Medisch</a:t>
              </a:r>
            </a:p>
          </p:txBody>
        </p:sp>
        <p:cxnSp>
          <p:nvCxnSpPr>
            <p:cNvPr id="7" name="Straight Connector 64">
              <a:extLst>
                <a:ext uri="{FF2B5EF4-FFF2-40B4-BE49-F238E27FC236}">
                  <a16:creationId xmlns:a16="http://schemas.microsoft.com/office/drawing/2014/main" id="{B680FB7E-EC4E-E854-DDF7-B228F3530573}"/>
                </a:ext>
              </a:extLst>
            </p:cNvPr>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65">
              <a:extLst>
                <a:ext uri="{FF2B5EF4-FFF2-40B4-BE49-F238E27FC236}">
                  <a16:creationId xmlns:a16="http://schemas.microsoft.com/office/drawing/2014/main" id="{6D292015-4ECD-1D12-0D00-93BEDFF9E1AF}"/>
                </a:ext>
              </a:extLst>
            </p:cNvPr>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66">
              <a:extLst>
                <a:ext uri="{FF2B5EF4-FFF2-40B4-BE49-F238E27FC236}">
                  <a16:creationId xmlns:a16="http://schemas.microsoft.com/office/drawing/2014/main" id="{15AA67BB-018B-5014-35A6-FD262937C299}"/>
                </a:ext>
              </a:extLst>
            </p:cNvPr>
            <p:cNvCxnSpPr>
              <a:endCxn id="55" idx="1"/>
            </p:cNvCxnSpPr>
            <p:nvPr/>
          </p:nvCxnSpPr>
          <p:spPr>
            <a:xfrm flipV="1">
              <a:off x="5211403" y="3872959"/>
              <a:ext cx="825241"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67">
              <a:extLst>
                <a:ext uri="{FF2B5EF4-FFF2-40B4-BE49-F238E27FC236}">
                  <a16:creationId xmlns:a16="http://schemas.microsoft.com/office/drawing/2014/main" id="{6990E960-E4E1-1D37-E71D-F6311D9422E1}"/>
                </a:ext>
              </a:extLst>
            </p:cNvPr>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68">
              <a:extLst>
                <a:ext uri="{FF2B5EF4-FFF2-40B4-BE49-F238E27FC236}">
                  <a16:creationId xmlns:a16="http://schemas.microsoft.com/office/drawing/2014/main" id="{23EF6DF6-ED0B-08FF-6A5A-E9A9C6ADEEF1}"/>
                </a:ext>
              </a:extLst>
            </p:cNvPr>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69">
              <a:extLst>
                <a:ext uri="{FF2B5EF4-FFF2-40B4-BE49-F238E27FC236}">
                  <a16:creationId xmlns:a16="http://schemas.microsoft.com/office/drawing/2014/main" id="{91287AD5-37E8-2BA6-A6DD-816BAEE2E25E}"/>
                </a:ext>
              </a:extLst>
            </p:cNvPr>
            <p:cNvCxnSpPr>
              <a:stCxn id="6" idx="2"/>
              <a:endCxn id="36" idx="3"/>
            </p:cNvCxnSpPr>
            <p:nvPr/>
          </p:nvCxnSpPr>
          <p:spPr>
            <a:xfrm flipH="1" flipV="1">
              <a:off x="2955610" y="3830622"/>
              <a:ext cx="884375"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76">
              <a:extLst>
                <a:ext uri="{FF2B5EF4-FFF2-40B4-BE49-F238E27FC236}">
                  <a16:creationId xmlns:a16="http://schemas.microsoft.com/office/drawing/2014/main" id="{B6FCB297-DB71-9E58-E179-D0F66505F3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a:extLst>
                <a:ext uri="{FF2B5EF4-FFF2-40B4-BE49-F238E27FC236}">
                  <a16:creationId xmlns:a16="http://schemas.microsoft.com/office/drawing/2014/main" id="{7A2DCAAD-97BF-DF61-D5D4-F9DE668102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8">
              <a:extLst>
                <a:ext uri="{FF2B5EF4-FFF2-40B4-BE49-F238E27FC236}">
                  <a16:creationId xmlns:a16="http://schemas.microsoft.com/office/drawing/2014/main" id="{E0A0A3A9-2836-0B39-F1C0-AE2C65B141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9">
              <a:extLst>
                <a:ext uri="{FF2B5EF4-FFF2-40B4-BE49-F238E27FC236}">
                  <a16:creationId xmlns:a16="http://schemas.microsoft.com/office/drawing/2014/main" id="{ED967F9E-7752-F8EB-97EC-70575AF5D85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0">
              <a:extLst>
                <a:ext uri="{FF2B5EF4-FFF2-40B4-BE49-F238E27FC236}">
                  <a16:creationId xmlns:a16="http://schemas.microsoft.com/office/drawing/2014/main" id="{6E7780C9-383B-9A74-D3D9-E0EEFCFA13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1">
              <a:extLst>
                <a:ext uri="{FF2B5EF4-FFF2-40B4-BE49-F238E27FC236}">
                  <a16:creationId xmlns:a16="http://schemas.microsoft.com/office/drawing/2014/main" id="{B77C8886-9B79-A6F5-0A71-E3EA696C245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76">
            <a:extLst>
              <a:ext uri="{FF2B5EF4-FFF2-40B4-BE49-F238E27FC236}">
                <a16:creationId xmlns:a16="http://schemas.microsoft.com/office/drawing/2014/main" id="{1C7058A6-B7B3-6874-5B59-BF51ABDA9636}"/>
              </a:ext>
            </a:extLst>
          </p:cNvPr>
          <p:cNvGrpSpPr>
            <a:grpSpLocks/>
          </p:cNvGrpSpPr>
          <p:nvPr/>
        </p:nvGrpSpPr>
        <p:grpSpPr bwMode="auto">
          <a:xfrm>
            <a:off x="1959698" y="4823301"/>
            <a:ext cx="2953769" cy="1052547"/>
            <a:chOff x="483110" y="5136172"/>
            <a:chExt cx="3200186" cy="1139713"/>
          </a:xfrm>
        </p:grpSpPr>
        <p:grpSp>
          <p:nvGrpSpPr>
            <p:cNvPr id="20" name="Group 67">
              <a:extLst>
                <a:ext uri="{FF2B5EF4-FFF2-40B4-BE49-F238E27FC236}">
                  <a16:creationId xmlns:a16="http://schemas.microsoft.com/office/drawing/2014/main" id="{A31BF3FE-8442-A15C-0486-B5FC6F5316F9}"/>
                </a:ext>
              </a:extLst>
            </p:cNvPr>
            <p:cNvGrpSpPr>
              <a:grpSpLocks/>
            </p:cNvGrpSpPr>
            <p:nvPr/>
          </p:nvGrpSpPr>
          <p:grpSpPr bwMode="auto">
            <a:xfrm>
              <a:off x="483110" y="5136172"/>
              <a:ext cx="3200186" cy="1139713"/>
              <a:chOff x="398612" y="5107746"/>
              <a:chExt cx="3200186" cy="1139713"/>
            </a:xfrm>
          </p:grpSpPr>
          <p:sp>
            <p:nvSpPr>
              <p:cNvPr id="22" name="Rectangle 79">
                <a:extLst>
                  <a:ext uri="{FF2B5EF4-FFF2-40B4-BE49-F238E27FC236}">
                    <a16:creationId xmlns:a16="http://schemas.microsoft.com/office/drawing/2014/main" id="{55CFDDDB-8945-93D7-D59E-FEBB5C38F9E3}"/>
                  </a:ext>
                </a:extLst>
              </p:cNvPr>
              <p:cNvSpPr/>
              <p:nvPr/>
            </p:nvSpPr>
            <p:spPr>
              <a:xfrm>
                <a:off x="398612" y="5107746"/>
                <a:ext cx="1152622"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23" name="Rectangle 80">
                <a:extLst>
                  <a:ext uri="{FF2B5EF4-FFF2-40B4-BE49-F238E27FC236}">
                    <a16:creationId xmlns:a16="http://schemas.microsoft.com/office/drawing/2014/main" id="{75D2C3D3-D39C-3BDA-6E4F-BFBB804DEF56}"/>
                  </a:ext>
                </a:extLst>
              </p:cNvPr>
              <p:cNvSpPr/>
              <p:nvPr/>
            </p:nvSpPr>
            <p:spPr>
              <a:xfrm>
                <a:off x="1511059" y="5153759"/>
                <a:ext cx="2087739"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24" name="TextBox 81">
                <a:extLst>
                  <a:ext uri="{FF2B5EF4-FFF2-40B4-BE49-F238E27FC236}">
                    <a16:creationId xmlns:a16="http://schemas.microsoft.com/office/drawing/2014/main" id="{3E4E6B1F-A28D-7C4B-ACF7-F0C3C193FF41}"/>
                  </a:ext>
                </a:extLst>
              </p:cNvPr>
              <p:cNvSpPr txBox="1"/>
              <p:nvPr/>
            </p:nvSpPr>
            <p:spPr>
              <a:xfrm>
                <a:off x="1548043" y="5189103"/>
                <a:ext cx="2024232" cy="1058356"/>
              </a:xfrm>
              <a:prstGeom prst="rect">
                <a:avLst/>
              </a:prstGeom>
            </p:spPr>
            <p:txBody>
              <a:bodyPr>
                <a:normAutofit/>
              </a:bodyPr>
              <a:lstStyle/>
              <a:p>
                <a:pPr algn="ctr">
                  <a:defRPr/>
                </a:pPr>
                <a:r>
                  <a:rPr lang="nl-BE" sz="1600" dirty="0" err="1">
                    <a:solidFill>
                      <a:schemeClr val="bg1"/>
                    </a:solidFill>
                    <a:latin typeface="Arial" panose="020B0604020202020204" pitchFamily="34" charset="0"/>
                    <a:cs typeface="Arial" panose="020B0604020202020204" pitchFamily="34" charset="0"/>
                  </a:rPr>
                  <a:t>Onderzoeks-resultaten</a:t>
                </a:r>
                <a:r>
                  <a:rPr lang="nl-BE" sz="1600" dirty="0">
                    <a:solidFill>
                      <a:schemeClr val="bg1"/>
                    </a:solidFill>
                    <a:latin typeface="Arial" panose="020B0604020202020204" pitchFamily="34" charset="0"/>
                    <a:cs typeface="Arial" panose="020B0604020202020204" pitchFamily="34" charset="0"/>
                  </a:rPr>
                  <a:t> en verslagen</a:t>
                </a:r>
              </a:p>
            </p:txBody>
          </p:sp>
        </p:grpSp>
        <p:pic>
          <p:nvPicPr>
            <p:cNvPr id="21" name="Picture 94">
              <a:extLst>
                <a:ext uri="{FF2B5EF4-FFF2-40B4-BE49-F238E27FC236}">
                  <a16:creationId xmlns:a16="http://schemas.microsoft.com/office/drawing/2014/main" id="{93967112-A37C-DF27-AF6D-456F87E0420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019" y="5163796"/>
              <a:ext cx="1016496" cy="10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82">
            <a:extLst>
              <a:ext uri="{FF2B5EF4-FFF2-40B4-BE49-F238E27FC236}">
                <a16:creationId xmlns:a16="http://schemas.microsoft.com/office/drawing/2014/main" id="{4A6E6325-BF6F-9094-7C72-73C03ED08319}"/>
              </a:ext>
            </a:extLst>
          </p:cNvPr>
          <p:cNvGrpSpPr>
            <a:grpSpLocks/>
          </p:cNvGrpSpPr>
          <p:nvPr/>
        </p:nvGrpSpPr>
        <p:grpSpPr bwMode="auto">
          <a:xfrm>
            <a:off x="1993404" y="1359130"/>
            <a:ext cx="2957811" cy="1058863"/>
            <a:chOff x="518456" y="1382445"/>
            <a:chExt cx="3205014" cy="1146988"/>
          </a:xfrm>
        </p:grpSpPr>
        <p:grpSp>
          <p:nvGrpSpPr>
            <p:cNvPr id="26" name="Group 93">
              <a:extLst>
                <a:ext uri="{FF2B5EF4-FFF2-40B4-BE49-F238E27FC236}">
                  <a16:creationId xmlns:a16="http://schemas.microsoft.com/office/drawing/2014/main" id="{75C84373-A145-E702-C7B4-BD00AF90E469}"/>
                </a:ext>
              </a:extLst>
            </p:cNvPr>
            <p:cNvGrpSpPr>
              <a:grpSpLocks/>
            </p:cNvGrpSpPr>
            <p:nvPr/>
          </p:nvGrpSpPr>
          <p:grpSpPr bwMode="auto">
            <a:xfrm>
              <a:off x="546770" y="1394932"/>
              <a:ext cx="3176700" cy="1134501"/>
              <a:chOff x="546770" y="1424385"/>
              <a:chExt cx="3176700" cy="1134501"/>
            </a:xfrm>
          </p:grpSpPr>
          <p:grpSp>
            <p:nvGrpSpPr>
              <p:cNvPr id="28" name="Group 33">
                <a:extLst>
                  <a:ext uri="{FF2B5EF4-FFF2-40B4-BE49-F238E27FC236}">
                    <a16:creationId xmlns:a16="http://schemas.microsoft.com/office/drawing/2014/main" id="{A90037DC-6207-5C51-1DB2-AAEEE7434633}"/>
                  </a:ext>
                </a:extLst>
              </p:cNvPr>
              <p:cNvGrpSpPr>
                <a:grpSpLocks/>
              </p:cNvGrpSpPr>
              <p:nvPr/>
            </p:nvGrpSpPr>
            <p:grpSpPr bwMode="auto">
              <a:xfrm>
                <a:off x="546770" y="1424385"/>
                <a:ext cx="3176700" cy="1080121"/>
                <a:chOff x="747228" y="1772815"/>
                <a:chExt cx="3176700" cy="1080121"/>
              </a:xfrm>
            </p:grpSpPr>
            <p:sp>
              <p:nvSpPr>
                <p:cNvPr id="30" name="Rectangle 87">
                  <a:extLst>
                    <a:ext uri="{FF2B5EF4-FFF2-40B4-BE49-F238E27FC236}">
                      <a16:creationId xmlns:a16="http://schemas.microsoft.com/office/drawing/2014/main" id="{D3689A42-2C00-7D58-785D-4628E9AB14BF}"/>
                    </a:ext>
                  </a:extLst>
                </p:cNvPr>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31" name="Rectangle 88">
                  <a:extLst>
                    <a:ext uri="{FF2B5EF4-FFF2-40B4-BE49-F238E27FC236}">
                      <a16:creationId xmlns:a16="http://schemas.microsoft.com/office/drawing/2014/main" id="{54ADA0E8-992D-5715-7530-CB2D6EE37E93}"/>
                    </a:ext>
                  </a:extLst>
                </p:cNvPr>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grpSp>
          <p:sp>
            <p:nvSpPr>
              <p:cNvPr id="29" name="TextBox 86">
                <a:extLst>
                  <a:ext uri="{FF2B5EF4-FFF2-40B4-BE49-F238E27FC236}">
                    <a16:creationId xmlns:a16="http://schemas.microsoft.com/office/drawing/2014/main" id="{420A2192-0B35-B120-3B86-1E15C2889696}"/>
                  </a:ext>
                </a:extLst>
              </p:cNvPr>
              <p:cNvSpPr txBox="1"/>
              <p:nvPr/>
            </p:nvSpPr>
            <p:spPr>
              <a:xfrm>
                <a:off x="1631525" y="1496954"/>
                <a:ext cx="2088031" cy="1061932"/>
              </a:xfrm>
              <a:prstGeom prst="rect">
                <a:avLst/>
              </a:prstGeom>
            </p:spPr>
            <p:txBody>
              <a:bodyPr>
                <a:normAutofit/>
              </a:bodyPr>
              <a:lstStyle/>
              <a:p>
                <a:pPr algn="ctr">
                  <a:defRPr/>
                </a:pPr>
                <a:r>
                  <a:rPr lang="nl-BE" sz="1600" dirty="0">
                    <a:solidFill>
                      <a:schemeClr val="bg1"/>
                    </a:solidFill>
                    <a:latin typeface="Arial" panose="020B0604020202020204" pitchFamily="34" charset="0"/>
                    <a:cs typeface="Arial" panose="020B0604020202020204" pitchFamily="34" charset="0"/>
                  </a:rPr>
                  <a:t>Summary </a:t>
                </a:r>
                <a:r>
                  <a:rPr lang="nl-BE" sz="1600" dirty="0" err="1">
                    <a:solidFill>
                      <a:schemeClr val="bg1"/>
                    </a:solidFill>
                    <a:latin typeface="Arial" panose="020B0604020202020204" pitchFamily="34" charset="0"/>
                    <a:cs typeface="Arial" panose="020B0604020202020204" pitchFamily="34" charset="0"/>
                  </a:rPr>
                  <a:t>electronic</a:t>
                </a:r>
                <a:r>
                  <a:rPr lang="nl-BE" sz="1600" dirty="0">
                    <a:solidFill>
                      <a:schemeClr val="bg1"/>
                    </a:solidFill>
                    <a:latin typeface="Arial" panose="020B0604020202020204" pitchFamily="34" charset="0"/>
                    <a:cs typeface="Arial" panose="020B0604020202020204" pitchFamily="34" charset="0"/>
                  </a:rPr>
                  <a:t> health record (</a:t>
                </a:r>
                <a:r>
                  <a:rPr lang="nl-BE" sz="1600" dirty="0" err="1">
                    <a:solidFill>
                      <a:schemeClr val="bg1"/>
                    </a:solidFill>
                    <a:latin typeface="Arial" panose="020B0604020202020204" pitchFamily="34" charset="0"/>
                    <a:cs typeface="Arial" panose="020B0604020202020204" pitchFamily="34" charset="0"/>
                  </a:rPr>
                  <a:t>SumEHR</a:t>
                </a:r>
                <a:r>
                  <a:rPr lang="nl-BE" sz="1600" dirty="0">
                    <a:solidFill>
                      <a:schemeClr val="bg1"/>
                    </a:solidFill>
                    <a:latin typeface="Arial" panose="020B0604020202020204" pitchFamily="34" charset="0"/>
                    <a:cs typeface="Arial" panose="020B0604020202020204" pitchFamily="34" charset="0"/>
                  </a:rPr>
                  <a:t>)</a:t>
                </a:r>
                <a:endParaRPr lang="nl-BE" sz="1600" dirty="0">
                  <a:latin typeface="Arial" panose="020B0604020202020204" pitchFamily="34" charset="0"/>
                  <a:cs typeface="Arial" panose="020B0604020202020204" pitchFamily="34" charset="0"/>
                </a:endParaRPr>
              </a:p>
              <a:p>
                <a:pPr>
                  <a:defRPr/>
                </a:pPr>
                <a:endParaRPr lang="nl-BE" sz="16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7" name="Picture 95">
              <a:extLst>
                <a:ext uri="{FF2B5EF4-FFF2-40B4-BE49-F238E27FC236}">
                  <a16:creationId xmlns:a16="http://schemas.microsoft.com/office/drawing/2014/main" id="{3F108B3A-D6A7-60A9-87D9-B38A89F85CA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89">
            <a:extLst>
              <a:ext uri="{FF2B5EF4-FFF2-40B4-BE49-F238E27FC236}">
                <a16:creationId xmlns:a16="http://schemas.microsoft.com/office/drawing/2014/main" id="{68182261-B786-8D6E-8933-DE885366C805}"/>
              </a:ext>
            </a:extLst>
          </p:cNvPr>
          <p:cNvGrpSpPr>
            <a:grpSpLocks/>
          </p:cNvGrpSpPr>
          <p:nvPr/>
        </p:nvGrpSpPr>
        <p:grpSpPr bwMode="auto">
          <a:xfrm>
            <a:off x="1971423" y="3120521"/>
            <a:ext cx="2271346" cy="1112226"/>
            <a:chOff x="495636" y="3290765"/>
            <a:chExt cx="2459972" cy="1205400"/>
          </a:xfrm>
        </p:grpSpPr>
        <p:grpSp>
          <p:nvGrpSpPr>
            <p:cNvPr id="33" name="Group 68">
              <a:extLst>
                <a:ext uri="{FF2B5EF4-FFF2-40B4-BE49-F238E27FC236}">
                  <a16:creationId xmlns:a16="http://schemas.microsoft.com/office/drawing/2014/main" id="{0F0207CD-8B00-83A7-8552-E5648353B920}"/>
                </a:ext>
              </a:extLst>
            </p:cNvPr>
            <p:cNvGrpSpPr>
              <a:grpSpLocks/>
            </p:cNvGrpSpPr>
            <p:nvPr/>
          </p:nvGrpSpPr>
          <p:grpSpPr bwMode="auto">
            <a:xfrm>
              <a:off x="495636" y="3290765"/>
              <a:ext cx="2459972" cy="1205400"/>
              <a:chOff x="455844" y="3290765"/>
              <a:chExt cx="2459972" cy="1205400"/>
            </a:xfrm>
          </p:grpSpPr>
          <p:sp>
            <p:nvSpPr>
              <p:cNvPr id="35" name="Rectangle 93">
                <a:extLst>
                  <a:ext uri="{FF2B5EF4-FFF2-40B4-BE49-F238E27FC236}">
                    <a16:creationId xmlns:a16="http://schemas.microsoft.com/office/drawing/2014/main" id="{227DFDC2-8BBF-34DA-7C0B-A88CFD77C858}"/>
                  </a:ext>
                </a:extLst>
              </p:cNvPr>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36" name="Rectangle 94">
                <a:extLst>
                  <a:ext uri="{FF2B5EF4-FFF2-40B4-BE49-F238E27FC236}">
                    <a16:creationId xmlns:a16="http://schemas.microsoft.com/office/drawing/2014/main" id="{82AF0E09-710C-9F9B-C7BD-26D62D26466F}"/>
                  </a:ext>
                </a:extLst>
              </p:cNvPr>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Arial" panose="020B0604020202020204" pitchFamily="34" charset="0"/>
                  <a:cs typeface="Arial" panose="020B0604020202020204" pitchFamily="34" charset="0"/>
                </a:endParaRPr>
              </a:p>
            </p:txBody>
          </p:sp>
          <p:sp>
            <p:nvSpPr>
              <p:cNvPr id="37" name="TextBox 44">
                <a:extLst>
                  <a:ext uri="{FF2B5EF4-FFF2-40B4-BE49-F238E27FC236}">
                    <a16:creationId xmlns:a16="http://schemas.microsoft.com/office/drawing/2014/main" id="{AA3572F8-2A9D-CC37-236E-D1A54F10DEC3}"/>
                  </a:ext>
                </a:extLst>
              </p:cNvPr>
              <p:cNvSpPr txBox="1">
                <a:spLocks noChangeArrowheads="1"/>
              </p:cNvSpPr>
              <p:nvPr/>
            </p:nvSpPr>
            <p:spPr bwMode="auto">
              <a:xfrm>
                <a:off x="1668825" y="3462392"/>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a:r>
                  <a:rPr lang="nl-BE" altLang="en-US" sz="1600" dirty="0">
                    <a:solidFill>
                      <a:schemeClr val="bg1"/>
                    </a:solidFill>
                    <a:latin typeface="Arial" panose="020B0604020202020204" pitchFamily="34" charset="0"/>
                    <a:cs typeface="Arial" panose="020B0604020202020204" pitchFamily="34" charset="0"/>
                  </a:rPr>
                  <a:t>Medicatie-schema</a:t>
                </a:r>
              </a:p>
            </p:txBody>
          </p:sp>
        </p:grpSp>
        <p:pic>
          <p:nvPicPr>
            <p:cNvPr id="34" name="Picture 96">
              <a:extLst>
                <a:ext uri="{FF2B5EF4-FFF2-40B4-BE49-F238E27FC236}">
                  <a16:creationId xmlns:a16="http://schemas.microsoft.com/office/drawing/2014/main" id="{CB27DE28-1986-6130-200C-DFA6B63BDEE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96">
            <a:extLst>
              <a:ext uri="{FF2B5EF4-FFF2-40B4-BE49-F238E27FC236}">
                <a16:creationId xmlns:a16="http://schemas.microsoft.com/office/drawing/2014/main" id="{BC7E9115-C7BC-2AAD-8B10-84DF7CE38DE1}"/>
              </a:ext>
            </a:extLst>
          </p:cNvPr>
          <p:cNvGrpSpPr>
            <a:grpSpLocks/>
          </p:cNvGrpSpPr>
          <p:nvPr/>
        </p:nvGrpSpPr>
        <p:grpSpPr bwMode="auto">
          <a:xfrm>
            <a:off x="6500928" y="1414813"/>
            <a:ext cx="2992316" cy="996462"/>
            <a:chOff x="5403035" y="1443044"/>
            <a:chExt cx="3240120" cy="1080120"/>
          </a:xfrm>
        </p:grpSpPr>
        <p:grpSp>
          <p:nvGrpSpPr>
            <p:cNvPr id="39" name="Group 69">
              <a:extLst>
                <a:ext uri="{FF2B5EF4-FFF2-40B4-BE49-F238E27FC236}">
                  <a16:creationId xmlns:a16="http://schemas.microsoft.com/office/drawing/2014/main" id="{E7C56931-6C3B-8C0E-3944-93137253116C}"/>
                </a:ext>
              </a:extLst>
            </p:cNvPr>
            <p:cNvGrpSpPr>
              <a:grpSpLocks/>
            </p:cNvGrpSpPr>
            <p:nvPr/>
          </p:nvGrpSpPr>
          <p:grpSpPr bwMode="auto">
            <a:xfrm>
              <a:off x="5403035" y="1443044"/>
              <a:ext cx="3240120" cy="1080120"/>
              <a:chOff x="5425798" y="1315063"/>
              <a:chExt cx="3240120" cy="1080120"/>
            </a:xfrm>
          </p:grpSpPr>
          <p:sp>
            <p:nvSpPr>
              <p:cNvPr id="41" name="Rectangle 99">
                <a:extLst>
                  <a:ext uri="{FF2B5EF4-FFF2-40B4-BE49-F238E27FC236}">
                    <a16:creationId xmlns:a16="http://schemas.microsoft.com/office/drawing/2014/main" id="{0B81C8B8-1AAD-5A91-DAF6-78D5102F05B6}"/>
                  </a:ext>
                </a:extLst>
              </p:cNvPr>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42" name="Rectangle 100">
                <a:extLst>
                  <a:ext uri="{FF2B5EF4-FFF2-40B4-BE49-F238E27FC236}">
                    <a16:creationId xmlns:a16="http://schemas.microsoft.com/office/drawing/2014/main" id="{B7EBE363-A925-5D5F-1D00-EF02DCB59721}"/>
                  </a:ext>
                </a:extLst>
              </p:cNvPr>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43" name="TextBox 101">
                <a:extLst>
                  <a:ext uri="{FF2B5EF4-FFF2-40B4-BE49-F238E27FC236}">
                    <a16:creationId xmlns:a16="http://schemas.microsoft.com/office/drawing/2014/main" id="{CC836661-24D1-9E64-6C65-2DAD41109216}"/>
                  </a:ext>
                </a:extLst>
              </p:cNvPr>
              <p:cNvSpPr txBox="1"/>
              <p:nvPr/>
            </p:nvSpPr>
            <p:spPr>
              <a:xfrm>
                <a:off x="6533808" y="1319602"/>
                <a:ext cx="2086561" cy="1038821"/>
              </a:xfrm>
              <a:prstGeom prst="rect">
                <a:avLst/>
              </a:prstGeom>
            </p:spPr>
            <p:txBody>
              <a:bodyPr>
                <a:normAutofit lnSpcReduction="10000"/>
              </a:bodyPr>
              <a:lstStyle/>
              <a:p>
                <a:pPr>
                  <a:defRPr/>
                </a:pPr>
                <a:endParaRPr lang="nl-BE" sz="900" dirty="0">
                  <a:solidFill>
                    <a:schemeClr val="bg1"/>
                  </a:solidFill>
                  <a:latin typeface="Arial" panose="020B0604020202020204" pitchFamily="34" charset="0"/>
                  <a:cs typeface="Arial" panose="020B0604020202020204" pitchFamily="34" charset="0"/>
                </a:endParaRPr>
              </a:p>
              <a:p>
                <a:pPr marL="76202" algn="ctr">
                  <a:defRPr/>
                </a:pPr>
                <a:r>
                  <a:rPr lang="nl-BE" sz="1600" dirty="0">
                    <a:solidFill>
                      <a:schemeClr val="bg1"/>
                    </a:solidFill>
                    <a:latin typeface="Arial" panose="020B0604020202020204" pitchFamily="34" charset="0"/>
                    <a:cs typeface="Arial" panose="020B0604020202020204" pitchFamily="34" charset="0"/>
                  </a:rPr>
                  <a:t>Richtlijnen en adviezen online beschikbaar</a:t>
                </a:r>
              </a:p>
            </p:txBody>
          </p:sp>
        </p:grpSp>
        <p:pic>
          <p:nvPicPr>
            <p:cNvPr id="40" name="Picture 98">
              <a:extLst>
                <a:ext uri="{FF2B5EF4-FFF2-40B4-BE49-F238E27FC236}">
                  <a16:creationId xmlns:a16="http://schemas.microsoft.com/office/drawing/2014/main" id="{24A4E7BD-BEBA-B990-3A40-D4B486FEAAE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102">
            <a:extLst>
              <a:ext uri="{FF2B5EF4-FFF2-40B4-BE49-F238E27FC236}">
                <a16:creationId xmlns:a16="http://schemas.microsoft.com/office/drawing/2014/main" id="{C14FE248-EDD0-15BC-CFEC-0DB1FF9D50CC}"/>
              </a:ext>
            </a:extLst>
          </p:cNvPr>
          <p:cNvGrpSpPr>
            <a:grpSpLocks/>
          </p:cNvGrpSpPr>
          <p:nvPr/>
        </p:nvGrpSpPr>
        <p:grpSpPr bwMode="auto">
          <a:xfrm>
            <a:off x="6489204" y="4796921"/>
            <a:ext cx="3020158" cy="1094642"/>
            <a:chOff x="5389884" y="5107746"/>
            <a:chExt cx="3270725" cy="1184852"/>
          </a:xfrm>
        </p:grpSpPr>
        <p:grpSp>
          <p:nvGrpSpPr>
            <p:cNvPr id="45" name="Group 70">
              <a:extLst>
                <a:ext uri="{FF2B5EF4-FFF2-40B4-BE49-F238E27FC236}">
                  <a16:creationId xmlns:a16="http://schemas.microsoft.com/office/drawing/2014/main" id="{339B88C0-0619-EE56-128D-3B4B23340602}"/>
                </a:ext>
              </a:extLst>
            </p:cNvPr>
            <p:cNvGrpSpPr>
              <a:grpSpLocks/>
            </p:cNvGrpSpPr>
            <p:nvPr/>
          </p:nvGrpSpPr>
          <p:grpSpPr bwMode="auto">
            <a:xfrm>
              <a:off x="5402580" y="5148986"/>
              <a:ext cx="3258029" cy="1088098"/>
              <a:chOff x="5507720" y="5116842"/>
              <a:chExt cx="3258029" cy="1088098"/>
            </a:xfrm>
          </p:grpSpPr>
          <p:sp>
            <p:nvSpPr>
              <p:cNvPr id="49" name="Rectangle 112">
                <a:extLst>
                  <a:ext uri="{FF2B5EF4-FFF2-40B4-BE49-F238E27FC236}">
                    <a16:creationId xmlns:a16="http://schemas.microsoft.com/office/drawing/2014/main" id="{5CF22B9B-5DF1-E5CD-16D5-D43E78A82E93}"/>
                  </a:ext>
                </a:extLst>
              </p:cNvPr>
              <p:cNvSpPr/>
              <p:nvPr/>
            </p:nvSpPr>
            <p:spPr>
              <a:xfrm>
                <a:off x="5507720" y="5116842"/>
                <a:ext cx="1152133" cy="1080166"/>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50" name="Rectangle 113">
                <a:extLst>
                  <a:ext uri="{FF2B5EF4-FFF2-40B4-BE49-F238E27FC236}">
                    <a16:creationId xmlns:a16="http://schemas.microsoft.com/office/drawing/2014/main" id="{B96FC8E0-DF1C-13D0-7675-C6C0232E3562}"/>
                  </a:ext>
                </a:extLst>
              </p:cNvPr>
              <p:cNvSpPr/>
              <p:nvPr/>
            </p:nvSpPr>
            <p:spPr>
              <a:xfrm>
                <a:off x="6677310" y="5116842"/>
                <a:ext cx="2088439" cy="1080166"/>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51" name="TextBox 114">
                <a:extLst>
                  <a:ext uri="{FF2B5EF4-FFF2-40B4-BE49-F238E27FC236}">
                    <a16:creationId xmlns:a16="http://schemas.microsoft.com/office/drawing/2014/main" id="{087FE36B-99F2-54F0-D0D1-091DBE4C50D1}"/>
                  </a:ext>
                </a:extLst>
              </p:cNvPr>
              <p:cNvSpPr txBox="1"/>
              <p:nvPr/>
            </p:nvSpPr>
            <p:spPr>
              <a:xfrm>
                <a:off x="6677310" y="5146979"/>
                <a:ext cx="1890821" cy="1057961"/>
              </a:xfrm>
              <a:prstGeom prst="rect">
                <a:avLst/>
              </a:prstGeom>
            </p:spPr>
            <p:txBody>
              <a:bodyPr>
                <a:normAutofit/>
              </a:bodyPr>
              <a:lstStyle/>
              <a:p>
                <a:pPr>
                  <a:defRPr/>
                </a:pPr>
                <a:endParaRPr lang="nl-BE" sz="900" dirty="0">
                  <a:solidFill>
                    <a:schemeClr val="bg1"/>
                  </a:solidFill>
                  <a:latin typeface="Arial" panose="020B0604020202020204" pitchFamily="34" charset="0"/>
                  <a:cs typeface="Arial" panose="020B0604020202020204" pitchFamily="34" charset="0"/>
                </a:endParaRPr>
              </a:p>
              <a:p>
                <a:pPr marL="164127" algn="ctr">
                  <a:defRPr/>
                </a:pPr>
                <a:r>
                  <a:rPr lang="nl-BE" sz="1600" dirty="0">
                    <a:solidFill>
                      <a:schemeClr val="bg1"/>
                    </a:solidFill>
                    <a:latin typeface="Arial" panose="020B0604020202020204" pitchFamily="34" charset="0"/>
                    <a:cs typeface="Arial" panose="020B0604020202020204" pitchFamily="34" charset="0"/>
                  </a:rPr>
                  <a:t>Elektronische verwijsbrieven</a:t>
                </a:r>
                <a:endParaRPr lang="nl-BE" sz="1600" dirty="0">
                  <a:latin typeface="Arial" panose="020B0604020202020204" pitchFamily="34" charset="0"/>
                  <a:cs typeface="Arial" panose="020B0604020202020204" pitchFamily="34" charset="0"/>
                </a:endParaRPr>
              </a:p>
            </p:txBody>
          </p:sp>
        </p:grpSp>
        <p:grpSp>
          <p:nvGrpSpPr>
            <p:cNvPr id="46" name="Group 101">
              <a:extLst>
                <a:ext uri="{FF2B5EF4-FFF2-40B4-BE49-F238E27FC236}">
                  <a16:creationId xmlns:a16="http://schemas.microsoft.com/office/drawing/2014/main" id="{606D77BD-A4D1-879E-4789-707676ECB2EC}"/>
                </a:ext>
              </a:extLst>
            </p:cNvPr>
            <p:cNvGrpSpPr>
              <a:grpSpLocks/>
            </p:cNvGrpSpPr>
            <p:nvPr/>
          </p:nvGrpSpPr>
          <p:grpSpPr bwMode="auto">
            <a:xfrm>
              <a:off x="5389884" y="5107746"/>
              <a:ext cx="1186811" cy="1184852"/>
              <a:chOff x="5389884" y="5104775"/>
              <a:chExt cx="1241108" cy="1241108"/>
            </a:xfrm>
          </p:grpSpPr>
          <p:pic>
            <p:nvPicPr>
              <p:cNvPr id="47" name="Picture 99">
                <a:extLst>
                  <a:ext uri="{FF2B5EF4-FFF2-40B4-BE49-F238E27FC236}">
                    <a16:creationId xmlns:a16="http://schemas.microsoft.com/office/drawing/2014/main" id="{9C04628D-BB57-7E37-11CA-A382BEAEB42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9884" y="5104775"/>
                <a:ext cx="1241108" cy="12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0">
                <a:extLst>
                  <a:ext uri="{FF2B5EF4-FFF2-40B4-BE49-F238E27FC236}">
                    <a16:creationId xmlns:a16="http://schemas.microsoft.com/office/drawing/2014/main" id="{CA2A2154-B71F-92C8-FACB-55FA6E5F205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62196" y="5445224"/>
                <a:ext cx="174979" cy="17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2" name="Group 115">
            <a:extLst>
              <a:ext uri="{FF2B5EF4-FFF2-40B4-BE49-F238E27FC236}">
                <a16:creationId xmlns:a16="http://schemas.microsoft.com/office/drawing/2014/main" id="{E67105B5-A293-1DAA-4B11-931F81526636}"/>
              </a:ext>
            </a:extLst>
          </p:cNvPr>
          <p:cNvGrpSpPr>
            <a:grpSpLocks/>
          </p:cNvGrpSpPr>
          <p:nvPr/>
        </p:nvGrpSpPr>
        <p:grpSpPr bwMode="auto">
          <a:xfrm>
            <a:off x="7062168" y="3123453"/>
            <a:ext cx="2527789" cy="1033096"/>
            <a:chOff x="6010438" y="3294151"/>
            <a:chExt cx="2738025" cy="1118781"/>
          </a:xfrm>
        </p:grpSpPr>
        <p:grpSp>
          <p:nvGrpSpPr>
            <p:cNvPr id="53" name="Group 40">
              <a:extLst>
                <a:ext uri="{FF2B5EF4-FFF2-40B4-BE49-F238E27FC236}">
                  <a16:creationId xmlns:a16="http://schemas.microsoft.com/office/drawing/2014/main" id="{DCE821E5-EB8D-B885-61E0-AEA0C7094796}"/>
                </a:ext>
              </a:extLst>
            </p:cNvPr>
            <p:cNvGrpSpPr>
              <a:grpSpLocks/>
            </p:cNvGrpSpPr>
            <p:nvPr/>
          </p:nvGrpSpPr>
          <p:grpSpPr bwMode="auto">
            <a:xfrm>
              <a:off x="6010438" y="3294151"/>
              <a:ext cx="2738025" cy="1081997"/>
              <a:chOff x="5926858" y="3418319"/>
              <a:chExt cx="2658929" cy="1081997"/>
            </a:xfrm>
          </p:grpSpPr>
          <p:sp>
            <p:nvSpPr>
              <p:cNvPr id="57" name="Rectangle 120">
                <a:extLst>
                  <a:ext uri="{FF2B5EF4-FFF2-40B4-BE49-F238E27FC236}">
                    <a16:creationId xmlns:a16="http://schemas.microsoft.com/office/drawing/2014/main" id="{A5E0C7A3-CA1B-379A-1BC1-49FC3D4CD838}"/>
                  </a:ext>
                </a:extLst>
              </p:cNvPr>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58" name="Rectangle 121">
                <a:extLst>
                  <a:ext uri="{FF2B5EF4-FFF2-40B4-BE49-F238E27FC236}">
                    <a16:creationId xmlns:a16="http://schemas.microsoft.com/office/drawing/2014/main" id="{C8681C74-74E2-1726-C464-0B528CA26621}"/>
                  </a:ext>
                </a:extLst>
              </p:cNvPr>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59" name="TextBox 122">
                <a:extLst>
                  <a:ext uri="{FF2B5EF4-FFF2-40B4-BE49-F238E27FC236}">
                    <a16:creationId xmlns:a16="http://schemas.microsoft.com/office/drawing/2014/main" id="{B2FAA72C-CE9A-CE1A-3944-5FF1726FBCBF}"/>
                  </a:ext>
                </a:extLst>
              </p:cNvPr>
              <p:cNvSpPr txBox="1"/>
              <p:nvPr/>
            </p:nvSpPr>
            <p:spPr>
              <a:xfrm>
                <a:off x="6907193" y="3419905"/>
                <a:ext cx="1678594" cy="1080695"/>
              </a:xfrm>
              <a:prstGeom prst="rect">
                <a:avLst/>
              </a:prstGeom>
            </p:spPr>
            <p:txBody>
              <a:bodyPr>
                <a:normAutofit/>
              </a:bodyPr>
              <a:lstStyle/>
              <a:p>
                <a:pPr>
                  <a:defRPr/>
                </a:pPr>
                <a:endParaRPr lang="nl-BE" sz="900" dirty="0">
                  <a:solidFill>
                    <a:schemeClr val="bg1"/>
                  </a:solidFill>
                  <a:latin typeface="Arial" panose="020B0604020202020204" pitchFamily="34" charset="0"/>
                  <a:cs typeface="Arial" panose="020B0604020202020204" pitchFamily="34" charset="0"/>
                </a:endParaRPr>
              </a:p>
              <a:p>
                <a:pPr algn="ctr">
                  <a:defRPr/>
                </a:pPr>
                <a:r>
                  <a:rPr lang="nl-BE" sz="1600" dirty="0">
                    <a:solidFill>
                      <a:schemeClr val="bg1"/>
                    </a:solidFill>
                    <a:latin typeface="Arial" panose="020B0604020202020204" pitchFamily="34" charset="0"/>
                    <a:cs typeface="Arial" panose="020B0604020202020204" pitchFamily="34" charset="0"/>
                  </a:rPr>
                  <a:t>Elektronische</a:t>
                </a:r>
                <a:r>
                  <a:rPr lang="nl-BE" sz="1600" dirty="0">
                    <a:latin typeface="Arial" panose="020B0604020202020204" pitchFamily="34" charset="0"/>
                    <a:cs typeface="Arial" panose="020B0604020202020204" pitchFamily="34" charset="0"/>
                  </a:rPr>
                  <a:t> </a:t>
                </a:r>
                <a:r>
                  <a:rPr lang="nl-BE" sz="1600" dirty="0">
                    <a:solidFill>
                      <a:schemeClr val="bg1"/>
                    </a:solidFill>
                    <a:latin typeface="Arial" panose="020B0604020202020204" pitchFamily="34" charset="0"/>
                    <a:cs typeface="Arial" panose="020B0604020202020204" pitchFamily="34" charset="0"/>
                  </a:rPr>
                  <a:t>voorschriften</a:t>
                </a:r>
                <a:endParaRPr lang="nl-BE" sz="1600" dirty="0">
                  <a:latin typeface="Arial" panose="020B0604020202020204" pitchFamily="34" charset="0"/>
                  <a:cs typeface="Arial" panose="020B0604020202020204" pitchFamily="34" charset="0"/>
                </a:endParaRPr>
              </a:p>
              <a:p>
                <a:pPr>
                  <a:defRPr/>
                </a:pPr>
                <a:endParaRPr lang="nl-BE" sz="1600"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54" name="Group 102">
              <a:extLst>
                <a:ext uri="{FF2B5EF4-FFF2-40B4-BE49-F238E27FC236}">
                  <a16:creationId xmlns:a16="http://schemas.microsoft.com/office/drawing/2014/main" id="{BD81B4E9-76FD-72AF-3A2D-84B3F7857262}"/>
                </a:ext>
              </a:extLst>
            </p:cNvPr>
            <p:cNvGrpSpPr>
              <a:grpSpLocks/>
            </p:cNvGrpSpPr>
            <p:nvPr/>
          </p:nvGrpSpPr>
          <p:grpSpPr bwMode="auto">
            <a:xfrm>
              <a:off x="6036635" y="3332812"/>
              <a:ext cx="1080120" cy="1080120"/>
              <a:chOff x="5005213" y="3401807"/>
              <a:chExt cx="1080120" cy="1080120"/>
            </a:xfrm>
          </p:grpSpPr>
          <p:pic>
            <p:nvPicPr>
              <p:cNvPr id="55" name="Picture 103">
                <a:extLst>
                  <a:ext uri="{FF2B5EF4-FFF2-40B4-BE49-F238E27FC236}">
                    <a16:creationId xmlns:a16="http://schemas.microsoft.com/office/drawing/2014/main" id="{799EE666-409D-0F3D-5041-045BF12BAF5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4">
                <a:extLst>
                  <a:ext uri="{FF2B5EF4-FFF2-40B4-BE49-F238E27FC236}">
                    <a16:creationId xmlns:a16="http://schemas.microsoft.com/office/drawing/2014/main" id="{21E233BA-EDEA-A383-11CD-BEC691D8908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2470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up)">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up)">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264C05-8128-E49A-CB0D-DF4A79869E1B}"/>
              </a:ext>
            </a:extLst>
          </p:cNvPr>
          <p:cNvSpPr>
            <a:spLocks noGrp="1"/>
          </p:cNvSpPr>
          <p:nvPr>
            <p:ph type="body" sz="quarter" idx="11"/>
          </p:nvPr>
        </p:nvSpPr>
        <p:spPr/>
        <p:txBody>
          <a:bodyPr/>
          <a:lstStyle/>
          <a:p>
            <a:r>
              <a:rPr lang="en-BE" dirty="0"/>
              <a:t>MyGov.be: </a:t>
            </a:r>
            <a:r>
              <a:rPr lang="en-BE" dirty="0" err="1"/>
              <a:t>Belgische</a:t>
            </a:r>
            <a:r>
              <a:rPr lang="en-BE" dirty="0"/>
              <a:t> EUDI-wallet</a:t>
            </a:r>
            <a:endParaRPr lang="nl-BE" dirty="0"/>
          </a:p>
        </p:txBody>
      </p:sp>
      <p:pic>
        <p:nvPicPr>
          <p:cNvPr id="7" name="Picture 3">
            <a:extLst>
              <a:ext uri="{FF2B5EF4-FFF2-40B4-BE49-F238E27FC236}">
                <a16:creationId xmlns:a16="http://schemas.microsoft.com/office/drawing/2014/main" id="{E9B49431-9747-42B4-9F5C-64834AE4F459}"/>
              </a:ext>
            </a:extLst>
          </p:cNvPr>
          <p:cNvPicPr>
            <a:picLocks noChangeAspect="1"/>
          </p:cNvPicPr>
          <p:nvPr/>
        </p:nvPicPr>
        <p:blipFill>
          <a:blip r:embed="rId2"/>
          <a:stretch>
            <a:fillRect/>
          </a:stretch>
        </p:blipFill>
        <p:spPr>
          <a:xfrm>
            <a:off x="20002" y="1021741"/>
            <a:ext cx="12171998" cy="5087895"/>
          </a:xfrm>
          <a:prstGeom prst="rect">
            <a:avLst/>
          </a:prstGeom>
        </p:spPr>
      </p:pic>
    </p:spTree>
    <p:extLst>
      <p:ext uri="{BB962C8B-B14F-4D97-AF65-F5344CB8AC3E}">
        <p14:creationId xmlns:p14="http://schemas.microsoft.com/office/powerpoint/2010/main" val="13221564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7B10EF3-18E5-3899-2A0C-BCBC42A8B965}"/>
              </a:ext>
            </a:extLst>
          </p:cNvPr>
          <p:cNvSpPr>
            <a:spLocks noGrp="1"/>
          </p:cNvSpPr>
          <p:nvPr>
            <p:ph type="body" sz="quarter" idx="11"/>
          </p:nvPr>
        </p:nvSpPr>
        <p:spPr/>
        <p:txBody>
          <a:bodyPr/>
          <a:lstStyle/>
          <a:p>
            <a:r>
              <a:rPr lang="en-BE" dirty="0"/>
              <a:t>MyGov.be: </a:t>
            </a:r>
            <a:r>
              <a:rPr lang="en-BE" dirty="0" err="1"/>
              <a:t>Belgische</a:t>
            </a:r>
            <a:r>
              <a:rPr lang="en-BE" dirty="0"/>
              <a:t> EUDI-wallet</a:t>
            </a:r>
            <a:endParaRPr lang="nl-BE" dirty="0"/>
          </a:p>
        </p:txBody>
      </p:sp>
      <p:sp>
        <p:nvSpPr>
          <p:cNvPr id="3" name="Tijdelijke aanduiding voor tekst 2">
            <a:extLst>
              <a:ext uri="{FF2B5EF4-FFF2-40B4-BE49-F238E27FC236}">
                <a16:creationId xmlns:a16="http://schemas.microsoft.com/office/drawing/2014/main" id="{10110DCE-D94F-AB06-FF6D-CD32FC4752D0}"/>
              </a:ext>
            </a:extLst>
          </p:cNvPr>
          <p:cNvSpPr>
            <a:spLocks noGrp="1"/>
          </p:cNvSpPr>
          <p:nvPr>
            <p:ph type="body" sz="quarter" idx="13"/>
          </p:nvPr>
        </p:nvSpPr>
        <p:spPr/>
        <p:txBody>
          <a:bodyPr>
            <a:normAutofit lnSpcReduction="10000"/>
          </a:bodyPr>
          <a:lstStyle/>
          <a:p>
            <a:pPr lvl="1"/>
            <a:r>
              <a:rPr lang="nl-BE" dirty="0"/>
              <a:t>digitale portefeuille conform aan Europese verordening </a:t>
            </a:r>
            <a:r>
              <a:rPr lang="nl-BE" dirty="0" err="1"/>
              <a:t>eIDAS</a:t>
            </a:r>
            <a:r>
              <a:rPr lang="nl-BE" dirty="0"/>
              <a:t> 2.0</a:t>
            </a:r>
          </a:p>
          <a:p>
            <a:pPr lvl="1"/>
            <a:r>
              <a:rPr lang="nl-BE" dirty="0"/>
              <a:t>functionaliteiten</a:t>
            </a:r>
          </a:p>
          <a:p>
            <a:pPr lvl="2"/>
            <a:r>
              <a:rPr lang="nl-BE" dirty="0"/>
              <a:t>digitale authenticatie van de identiteit op basis van informatie in het Rijksregister </a:t>
            </a:r>
          </a:p>
          <a:p>
            <a:pPr lvl="2"/>
            <a:r>
              <a:rPr lang="nl-BE" dirty="0"/>
              <a:t>toegang tot </a:t>
            </a:r>
            <a:r>
              <a:rPr lang="nl-BE" dirty="0" err="1"/>
              <a:t>eBox</a:t>
            </a:r>
            <a:r>
              <a:rPr lang="nl-BE" dirty="0"/>
              <a:t> burger</a:t>
            </a:r>
          </a:p>
          <a:p>
            <a:pPr lvl="2"/>
            <a:r>
              <a:rPr lang="nl-BE" dirty="0"/>
              <a:t>opladen en opslag van rechtsgeldige digitale documenten, met mogelijkheid tot offline verificatie</a:t>
            </a:r>
          </a:p>
          <a:p>
            <a:pPr lvl="2"/>
            <a:r>
              <a:rPr lang="nl-BE" dirty="0"/>
              <a:t>scannen van digitaal ondertekende QR-code, ook beschikbaar in </a:t>
            </a:r>
            <a:r>
              <a:rPr lang="nl-BE" dirty="0" err="1"/>
              <a:t>PDF-formaat</a:t>
            </a:r>
            <a:endParaRPr lang="nl-BE" dirty="0"/>
          </a:p>
          <a:p>
            <a:pPr lvl="1"/>
            <a:r>
              <a:rPr lang="nl-BE" dirty="0"/>
              <a:t>digitale documenten die nu al kunnen worden opgeladen</a:t>
            </a:r>
          </a:p>
          <a:p>
            <a:pPr lvl="2"/>
            <a:r>
              <a:rPr lang="nl-BE" dirty="0"/>
              <a:t>COVID-vaccinatiebewijzen</a:t>
            </a:r>
          </a:p>
          <a:p>
            <a:pPr lvl="2"/>
            <a:r>
              <a:rPr lang="nl-BE" dirty="0" err="1"/>
              <a:t>isi</a:t>
            </a:r>
            <a:r>
              <a:rPr lang="nl-BE" dirty="0"/>
              <a:t>+ kaart kinderen</a:t>
            </a:r>
          </a:p>
          <a:p>
            <a:pPr lvl="2"/>
            <a:r>
              <a:rPr lang="nl-BE" dirty="0"/>
              <a:t>geboorte- en huwelijksakten</a:t>
            </a:r>
          </a:p>
          <a:p>
            <a:pPr lvl="2"/>
            <a:r>
              <a:rPr lang="nl-BE" dirty="0"/>
              <a:t>sociaal statuut (</a:t>
            </a:r>
            <a:r>
              <a:rPr lang="nl-BE" dirty="0" err="1"/>
              <a:t>MyBEnefits</a:t>
            </a:r>
            <a:r>
              <a:rPr lang="nl-BE" dirty="0"/>
              <a:t>)</a:t>
            </a:r>
          </a:p>
          <a:p>
            <a:pPr lvl="2"/>
            <a:r>
              <a:rPr lang="nl-BE" dirty="0"/>
              <a:t>inschrijvingsbewijs vervoersmiddel</a:t>
            </a:r>
          </a:p>
          <a:p>
            <a:pPr lvl="2"/>
            <a:r>
              <a:rPr lang="nl-BE" dirty="0"/>
              <a:t>gegevens identiteitskaart</a:t>
            </a:r>
          </a:p>
          <a:p>
            <a:pPr lvl="2"/>
            <a:r>
              <a:rPr lang="nl-BE" dirty="0"/>
              <a:t>gegevens rijbewijs</a:t>
            </a:r>
          </a:p>
          <a:p>
            <a:endParaRPr lang="nl-BE" dirty="0"/>
          </a:p>
        </p:txBody>
      </p:sp>
    </p:spTree>
    <p:extLst>
      <p:ext uri="{BB962C8B-B14F-4D97-AF65-F5344CB8AC3E}">
        <p14:creationId xmlns:p14="http://schemas.microsoft.com/office/powerpoint/2010/main" val="3762149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28A86F8-2E66-B614-15A8-3FCE6B780487}"/>
              </a:ext>
            </a:extLst>
          </p:cNvPr>
          <p:cNvSpPr>
            <a:spLocks noGrp="1"/>
          </p:cNvSpPr>
          <p:nvPr>
            <p:ph type="body" sz="quarter" idx="11"/>
          </p:nvPr>
        </p:nvSpPr>
        <p:spPr/>
        <p:txBody>
          <a:bodyPr/>
          <a:lstStyle/>
          <a:p>
            <a:r>
              <a:rPr lang="en-BE" dirty="0"/>
              <a:t>MyGov.be </a:t>
            </a:r>
            <a:r>
              <a:rPr lang="en-BE" dirty="0" err="1"/>
              <a:t>ter</a:t>
            </a:r>
            <a:r>
              <a:rPr lang="en-BE" dirty="0"/>
              <a:t> </a:t>
            </a:r>
            <a:r>
              <a:rPr lang="en-BE" dirty="0" err="1"/>
              <a:t>ondersteuning</a:t>
            </a:r>
            <a:r>
              <a:rPr lang="en-BE" dirty="0"/>
              <a:t> van EHDS</a:t>
            </a:r>
            <a:endParaRPr lang="nl-BE" dirty="0"/>
          </a:p>
        </p:txBody>
      </p:sp>
      <p:sp>
        <p:nvSpPr>
          <p:cNvPr id="3" name="Tijdelijke aanduiding voor tekst 2">
            <a:extLst>
              <a:ext uri="{FF2B5EF4-FFF2-40B4-BE49-F238E27FC236}">
                <a16:creationId xmlns:a16="http://schemas.microsoft.com/office/drawing/2014/main" id="{6F138E62-A9B3-E9A2-EFF8-EC95A9A4427D}"/>
              </a:ext>
            </a:extLst>
          </p:cNvPr>
          <p:cNvSpPr>
            <a:spLocks noGrp="1"/>
          </p:cNvSpPr>
          <p:nvPr>
            <p:ph type="body" sz="quarter" idx="13"/>
          </p:nvPr>
        </p:nvSpPr>
        <p:spPr>
          <a:xfrm>
            <a:off x="900000" y="998291"/>
            <a:ext cx="3982392" cy="5174927"/>
          </a:xfrm>
        </p:spPr>
        <p:txBody>
          <a:bodyPr>
            <a:normAutofit lnSpcReduction="10000"/>
          </a:bodyPr>
          <a:lstStyle/>
          <a:p>
            <a:pPr lvl="1"/>
            <a:r>
              <a:rPr lang="en-BE" dirty="0" err="1"/>
              <a:t>mogelijkheid</a:t>
            </a:r>
            <a:r>
              <a:rPr lang="en-BE" dirty="0"/>
              <a:t> tot </a:t>
            </a:r>
            <a:r>
              <a:rPr lang="en-BE" dirty="0" err="1"/>
              <a:t>opladen</a:t>
            </a:r>
            <a:r>
              <a:rPr lang="en-BE" dirty="0"/>
              <a:t>, </a:t>
            </a:r>
            <a:r>
              <a:rPr lang="en-BE" dirty="0" err="1"/>
              <a:t>na</a:t>
            </a:r>
            <a:r>
              <a:rPr lang="en-BE" dirty="0"/>
              <a:t> </a:t>
            </a:r>
            <a:r>
              <a:rPr lang="en-BE" dirty="0" err="1"/>
              <a:t>digitale</a:t>
            </a:r>
            <a:r>
              <a:rPr lang="en-BE" dirty="0"/>
              <a:t> </a:t>
            </a:r>
            <a:r>
              <a:rPr lang="en-BE" dirty="0" err="1"/>
              <a:t>authenticatie</a:t>
            </a:r>
            <a:r>
              <a:rPr lang="en-BE" dirty="0"/>
              <a:t> van de </a:t>
            </a:r>
            <a:r>
              <a:rPr lang="en-BE" dirty="0" err="1"/>
              <a:t>identiteit</a:t>
            </a:r>
            <a:r>
              <a:rPr lang="en-BE" dirty="0"/>
              <a:t>, van</a:t>
            </a:r>
          </a:p>
          <a:p>
            <a:pPr lvl="2"/>
            <a:r>
              <a:rPr lang="en-BE" dirty="0" err="1"/>
              <a:t>Europese</a:t>
            </a:r>
            <a:r>
              <a:rPr lang="en-BE" dirty="0"/>
              <a:t> </a:t>
            </a:r>
            <a:r>
              <a:rPr lang="en-BE" dirty="0" err="1"/>
              <a:t>ziekteverzekeringskaart</a:t>
            </a:r>
            <a:r>
              <a:rPr lang="en-BE" dirty="0"/>
              <a:t> (EHIC) </a:t>
            </a:r>
            <a:r>
              <a:rPr lang="en-BE" dirty="0" err="1"/>
              <a:t>bij</a:t>
            </a:r>
            <a:r>
              <a:rPr lang="en-BE" dirty="0"/>
              <a:t> de </a:t>
            </a:r>
            <a:r>
              <a:rPr lang="en-BE" dirty="0" err="1"/>
              <a:t>ziekenfondsen</a:t>
            </a:r>
            <a:endParaRPr lang="en-BE" dirty="0"/>
          </a:p>
          <a:p>
            <a:pPr lvl="2"/>
            <a:r>
              <a:rPr lang="en-BE" dirty="0" err="1"/>
              <a:t>elektronisch</a:t>
            </a:r>
            <a:r>
              <a:rPr lang="en-BE" dirty="0"/>
              <a:t> </a:t>
            </a:r>
            <a:r>
              <a:rPr lang="en-BE" dirty="0" err="1"/>
              <a:t>voorschrift</a:t>
            </a:r>
            <a:r>
              <a:rPr lang="en-BE" dirty="0"/>
              <a:t> </a:t>
            </a:r>
            <a:r>
              <a:rPr lang="en-BE" dirty="0" err="1"/>
              <a:t>bij</a:t>
            </a:r>
            <a:r>
              <a:rPr lang="en-BE" dirty="0"/>
              <a:t> </a:t>
            </a:r>
            <a:r>
              <a:rPr lang="en-BE" dirty="0" err="1"/>
              <a:t>Recip</a:t>
            </a:r>
            <a:r>
              <a:rPr lang="en-BE" dirty="0"/>
              <a:t>-e</a:t>
            </a:r>
          </a:p>
          <a:p>
            <a:pPr lvl="2"/>
            <a:r>
              <a:rPr lang="en-BE" dirty="0"/>
              <a:t>van om het even </a:t>
            </a:r>
            <a:r>
              <a:rPr lang="en-BE" dirty="0" err="1"/>
              <a:t>waar</a:t>
            </a:r>
            <a:r>
              <a:rPr lang="en-BE" dirty="0"/>
              <a:t> en om het even </a:t>
            </a:r>
            <a:r>
              <a:rPr lang="en-BE" dirty="0" err="1"/>
              <a:t>wanneer</a:t>
            </a:r>
            <a:endParaRPr lang="en-BE" dirty="0"/>
          </a:p>
          <a:p>
            <a:pPr lvl="1"/>
            <a:r>
              <a:rPr lang="en-BE" dirty="0" err="1"/>
              <a:t>mogelijkheid</a:t>
            </a:r>
            <a:r>
              <a:rPr lang="en-BE" dirty="0"/>
              <a:t> tot </a:t>
            </a:r>
            <a:r>
              <a:rPr lang="en-BE" dirty="0" err="1"/>
              <a:t>elektronische</a:t>
            </a:r>
            <a:r>
              <a:rPr lang="en-BE" dirty="0"/>
              <a:t> </a:t>
            </a:r>
            <a:r>
              <a:rPr lang="en-BE" dirty="0" err="1"/>
              <a:t>overdracht</a:t>
            </a:r>
            <a:r>
              <a:rPr lang="en-BE" dirty="0"/>
              <a:t> van </a:t>
            </a:r>
            <a:r>
              <a:rPr lang="en-BE" dirty="0" err="1"/>
              <a:t>gegevens</a:t>
            </a:r>
            <a:r>
              <a:rPr lang="en-BE" dirty="0"/>
              <a:t> </a:t>
            </a:r>
            <a:r>
              <a:rPr lang="en-BE" dirty="0" err="1"/>
              <a:t>uit</a:t>
            </a:r>
            <a:r>
              <a:rPr lang="en-BE" dirty="0"/>
              <a:t> </a:t>
            </a:r>
            <a:r>
              <a:rPr lang="en-BE" dirty="0" err="1"/>
              <a:t>beide</a:t>
            </a:r>
            <a:r>
              <a:rPr lang="en-BE" dirty="0"/>
              <a:t> </a:t>
            </a:r>
            <a:r>
              <a:rPr lang="en-BE" dirty="0" err="1"/>
              <a:t>digitale</a:t>
            </a:r>
            <a:r>
              <a:rPr lang="en-BE" dirty="0"/>
              <a:t> </a:t>
            </a:r>
            <a:r>
              <a:rPr lang="en-BE" dirty="0" err="1"/>
              <a:t>documenten</a:t>
            </a:r>
            <a:r>
              <a:rPr lang="en-BE" dirty="0"/>
              <a:t> </a:t>
            </a:r>
            <a:r>
              <a:rPr lang="en-BE" dirty="0" err="1"/>
              <a:t>aan</a:t>
            </a:r>
            <a:r>
              <a:rPr lang="en-BE" dirty="0"/>
              <a:t> </a:t>
            </a:r>
            <a:r>
              <a:rPr lang="en-BE" dirty="0" err="1"/>
              <a:t>afleverende</a:t>
            </a:r>
            <a:r>
              <a:rPr lang="en-BE" dirty="0"/>
              <a:t> </a:t>
            </a:r>
            <a:r>
              <a:rPr lang="en-BE" dirty="0" err="1"/>
              <a:t>apotheek</a:t>
            </a:r>
            <a:r>
              <a:rPr lang="en-BE" dirty="0"/>
              <a:t> door scanning QR-code</a:t>
            </a:r>
          </a:p>
          <a:p>
            <a:pPr lvl="1"/>
            <a:r>
              <a:rPr lang="en-BE" dirty="0"/>
              <a:t>minder </a:t>
            </a:r>
            <a:r>
              <a:rPr lang="en-BE" dirty="0" err="1"/>
              <a:t>mogelijkheden</a:t>
            </a:r>
            <a:r>
              <a:rPr lang="en-BE" dirty="0"/>
              <a:t> tot </a:t>
            </a:r>
            <a:r>
              <a:rPr lang="en-BE" dirty="0" err="1"/>
              <a:t>fraude</a:t>
            </a:r>
            <a:r>
              <a:rPr lang="en-BE" dirty="0"/>
              <a:t> door </a:t>
            </a:r>
            <a:r>
              <a:rPr lang="en-BE" dirty="0" err="1"/>
              <a:t>digitaal</a:t>
            </a:r>
            <a:r>
              <a:rPr lang="en-BE" dirty="0"/>
              <a:t> </a:t>
            </a:r>
            <a:r>
              <a:rPr lang="en-BE" dirty="0" err="1"/>
              <a:t>ondertekende</a:t>
            </a:r>
            <a:r>
              <a:rPr lang="en-BE" dirty="0"/>
              <a:t> QR-codes</a:t>
            </a:r>
          </a:p>
          <a:p>
            <a:pPr lvl="1"/>
            <a:r>
              <a:rPr lang="en-BE" dirty="0" err="1"/>
              <a:t>vermijdt</a:t>
            </a:r>
            <a:r>
              <a:rPr lang="en-BE" dirty="0"/>
              <a:t> </a:t>
            </a:r>
            <a:r>
              <a:rPr lang="en-BE" dirty="0" err="1"/>
              <a:t>zeer</a:t>
            </a:r>
            <a:r>
              <a:rPr lang="en-BE" dirty="0"/>
              <a:t> </a:t>
            </a:r>
            <a:r>
              <a:rPr lang="en-BE" dirty="0" err="1"/>
              <a:t>complexe</a:t>
            </a:r>
            <a:r>
              <a:rPr lang="en-BE" dirty="0"/>
              <a:t> </a:t>
            </a:r>
            <a:r>
              <a:rPr lang="en-BE" dirty="0" err="1"/>
              <a:t>bestaande</a:t>
            </a:r>
            <a:r>
              <a:rPr lang="en-BE" dirty="0"/>
              <a:t> procedures</a:t>
            </a:r>
          </a:p>
          <a:p>
            <a:pPr lvl="2"/>
            <a:endParaRPr lang="en-BE" dirty="0"/>
          </a:p>
          <a:p>
            <a:pPr lvl="2"/>
            <a:endParaRPr lang="en-BE" dirty="0"/>
          </a:p>
          <a:p>
            <a:pPr lvl="1"/>
            <a:endParaRPr lang="en-BE" dirty="0"/>
          </a:p>
          <a:p>
            <a:pPr lvl="1"/>
            <a:endParaRPr lang="nl-BE" dirty="0"/>
          </a:p>
        </p:txBody>
      </p:sp>
      <p:pic>
        <p:nvPicPr>
          <p:cNvPr id="5" name="Afbeelding 4">
            <a:extLst>
              <a:ext uri="{FF2B5EF4-FFF2-40B4-BE49-F238E27FC236}">
                <a16:creationId xmlns:a16="http://schemas.microsoft.com/office/drawing/2014/main" id="{AF399731-492E-D91D-087C-521161787CE9}"/>
              </a:ext>
            </a:extLst>
          </p:cNvPr>
          <p:cNvPicPr>
            <a:picLocks noChangeAspect="1"/>
          </p:cNvPicPr>
          <p:nvPr/>
        </p:nvPicPr>
        <p:blipFill>
          <a:blip r:embed="rId2"/>
          <a:srcRect l="2007" t="14359" r="1338"/>
          <a:stretch/>
        </p:blipFill>
        <p:spPr>
          <a:xfrm>
            <a:off x="4959810" y="1369814"/>
            <a:ext cx="7004807" cy="4431879"/>
          </a:xfrm>
          <a:prstGeom prst="rect">
            <a:avLst/>
          </a:prstGeom>
        </p:spPr>
      </p:pic>
    </p:spTree>
    <p:extLst>
      <p:ext uri="{BB962C8B-B14F-4D97-AF65-F5344CB8AC3E}">
        <p14:creationId xmlns:p14="http://schemas.microsoft.com/office/powerpoint/2010/main" val="1739977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A5549E-2242-C1CE-1CD0-8379171CBDCB}"/>
              </a:ext>
            </a:extLst>
          </p:cNvPr>
          <p:cNvSpPr>
            <a:spLocks noGrp="1"/>
          </p:cNvSpPr>
          <p:nvPr>
            <p:ph type="body" sz="quarter" idx="11"/>
          </p:nvPr>
        </p:nvSpPr>
        <p:spPr>
          <a:xfrm>
            <a:off x="900000" y="87787"/>
            <a:ext cx="10213776" cy="705597"/>
          </a:xfrm>
        </p:spPr>
        <p:txBody>
          <a:bodyPr>
            <a:normAutofit fontScale="92500"/>
          </a:bodyPr>
          <a:lstStyle/>
          <a:p>
            <a:r>
              <a:rPr lang="en-BE" dirty="0"/>
              <a:t>AI: concrete </a:t>
            </a:r>
            <a:r>
              <a:rPr lang="en-BE" dirty="0" err="1"/>
              <a:t>mogelijkheden</a:t>
            </a:r>
            <a:r>
              <a:rPr lang="en-BE" dirty="0"/>
              <a:t> </a:t>
            </a:r>
            <a:r>
              <a:rPr lang="en-BE" dirty="0" err="1"/>
              <a:t>voor</a:t>
            </a:r>
            <a:r>
              <a:rPr lang="en-BE" dirty="0"/>
              <a:t> </a:t>
            </a:r>
            <a:r>
              <a:rPr lang="en-BE" dirty="0" err="1"/>
              <a:t>zorgverstrekkers</a:t>
            </a:r>
            <a:endParaRPr lang="nl-BE" dirty="0"/>
          </a:p>
        </p:txBody>
      </p:sp>
      <p:sp>
        <p:nvSpPr>
          <p:cNvPr id="3" name="Tijdelijke aanduiding voor tekst 2">
            <a:extLst>
              <a:ext uri="{FF2B5EF4-FFF2-40B4-BE49-F238E27FC236}">
                <a16:creationId xmlns:a16="http://schemas.microsoft.com/office/drawing/2014/main" id="{805E204B-61F7-79A6-B130-977846572784}"/>
              </a:ext>
            </a:extLst>
          </p:cNvPr>
          <p:cNvSpPr>
            <a:spLocks noGrp="1"/>
          </p:cNvSpPr>
          <p:nvPr>
            <p:ph type="body" sz="quarter" idx="13"/>
          </p:nvPr>
        </p:nvSpPr>
        <p:spPr>
          <a:xfrm>
            <a:off x="900000" y="998291"/>
            <a:ext cx="10213776" cy="5174927"/>
          </a:xfrm>
        </p:spPr>
        <p:txBody>
          <a:bodyPr>
            <a:normAutofit/>
          </a:bodyPr>
          <a:lstStyle/>
          <a:p>
            <a:pPr lvl="1"/>
            <a:r>
              <a:rPr lang="en-BE" dirty="0" err="1"/>
              <a:t>diagnostische</a:t>
            </a:r>
            <a:r>
              <a:rPr lang="en-BE" dirty="0"/>
              <a:t> </a:t>
            </a:r>
            <a:r>
              <a:rPr lang="en-BE" dirty="0" err="1"/>
              <a:t>ondersteuning</a:t>
            </a:r>
            <a:r>
              <a:rPr lang="en-BE" dirty="0"/>
              <a:t>: </a:t>
            </a:r>
            <a:r>
              <a:rPr lang="en-BE" dirty="0" err="1"/>
              <a:t>beoordelen</a:t>
            </a:r>
            <a:r>
              <a:rPr lang="en-BE" dirty="0"/>
              <a:t> van door </a:t>
            </a:r>
            <a:r>
              <a:rPr lang="en-BE" dirty="0" err="1"/>
              <a:t>zorggebruiker</a:t>
            </a:r>
            <a:r>
              <a:rPr lang="en-BE" dirty="0"/>
              <a:t> op </a:t>
            </a:r>
            <a:r>
              <a:rPr lang="en-BE" dirty="0" err="1"/>
              <a:t>voorhand</a:t>
            </a:r>
            <a:r>
              <a:rPr lang="en-BE" dirty="0"/>
              <a:t> </a:t>
            </a:r>
            <a:r>
              <a:rPr lang="en-BE" dirty="0" err="1"/>
              <a:t>ingevoerde</a:t>
            </a:r>
            <a:r>
              <a:rPr lang="en-BE" dirty="0"/>
              <a:t> </a:t>
            </a:r>
            <a:r>
              <a:rPr lang="en-BE" dirty="0" err="1"/>
              <a:t>symptomen</a:t>
            </a:r>
            <a:r>
              <a:rPr lang="en-BE" dirty="0"/>
              <a:t> en </a:t>
            </a:r>
            <a:r>
              <a:rPr lang="en-BE" dirty="0" err="1"/>
              <a:t>identificeren</a:t>
            </a:r>
            <a:r>
              <a:rPr lang="en-BE" dirty="0"/>
              <a:t> van </a:t>
            </a:r>
            <a:r>
              <a:rPr lang="en-BE" dirty="0" err="1"/>
              <a:t>mogelijke</a:t>
            </a:r>
            <a:r>
              <a:rPr lang="en-BE" dirty="0"/>
              <a:t> </a:t>
            </a:r>
            <a:r>
              <a:rPr lang="en-BE" dirty="0" err="1"/>
              <a:t>aandoeningen</a:t>
            </a:r>
            <a:endParaRPr lang="en-BE" dirty="0"/>
          </a:p>
          <a:p>
            <a:pPr lvl="1"/>
            <a:r>
              <a:rPr lang="en-BE" dirty="0" err="1"/>
              <a:t>beeldanalyse</a:t>
            </a:r>
            <a:r>
              <a:rPr lang="en-BE" dirty="0"/>
              <a:t>: </a:t>
            </a:r>
            <a:r>
              <a:rPr lang="en-BE" dirty="0" err="1"/>
              <a:t>medische</a:t>
            </a:r>
            <a:r>
              <a:rPr lang="en-BE" dirty="0"/>
              <a:t> </a:t>
            </a:r>
            <a:r>
              <a:rPr lang="en-BE" dirty="0" err="1"/>
              <a:t>beelden</a:t>
            </a:r>
            <a:r>
              <a:rPr lang="en-BE" dirty="0"/>
              <a:t> </a:t>
            </a:r>
            <a:r>
              <a:rPr lang="en-BE" dirty="0" err="1"/>
              <a:t>analyseren</a:t>
            </a:r>
            <a:r>
              <a:rPr lang="en-BE" dirty="0"/>
              <a:t> om </a:t>
            </a:r>
            <a:r>
              <a:rPr lang="en-BE" dirty="0" err="1"/>
              <a:t>vroegtijdige</a:t>
            </a:r>
            <a:r>
              <a:rPr lang="en-BE" dirty="0"/>
              <a:t> </a:t>
            </a:r>
            <a:r>
              <a:rPr lang="en-BE" dirty="0" err="1"/>
              <a:t>tekenen</a:t>
            </a:r>
            <a:r>
              <a:rPr lang="en-BE" dirty="0"/>
              <a:t> van </a:t>
            </a:r>
            <a:r>
              <a:rPr lang="en-BE" dirty="0" err="1"/>
              <a:t>aandoeningen</a:t>
            </a:r>
            <a:r>
              <a:rPr lang="en-BE" dirty="0"/>
              <a:t> </a:t>
            </a:r>
            <a:r>
              <a:rPr lang="en-BE" dirty="0" err="1"/>
              <a:t>te</a:t>
            </a:r>
            <a:r>
              <a:rPr lang="en-BE" dirty="0"/>
              <a:t> </a:t>
            </a:r>
            <a:r>
              <a:rPr lang="en-BE" dirty="0" err="1"/>
              <a:t>detecteren</a:t>
            </a:r>
            <a:r>
              <a:rPr lang="en-BE" dirty="0"/>
              <a:t>, en </a:t>
            </a:r>
            <a:r>
              <a:rPr lang="en-BE" dirty="0" err="1"/>
              <a:t>eventueel</a:t>
            </a:r>
            <a:r>
              <a:rPr lang="en-BE" dirty="0"/>
              <a:t> door </a:t>
            </a:r>
            <a:r>
              <a:rPr lang="en-BE" dirty="0" err="1"/>
              <a:t>te</a:t>
            </a:r>
            <a:r>
              <a:rPr lang="en-BE" dirty="0"/>
              <a:t> </a:t>
            </a:r>
            <a:r>
              <a:rPr lang="en-BE" dirty="0" err="1"/>
              <a:t>verwijzen</a:t>
            </a:r>
            <a:r>
              <a:rPr lang="en-BE" dirty="0"/>
              <a:t> </a:t>
            </a:r>
            <a:r>
              <a:rPr lang="en-BE" dirty="0" err="1"/>
              <a:t>naar</a:t>
            </a:r>
            <a:r>
              <a:rPr lang="en-BE" dirty="0"/>
              <a:t> specialist</a:t>
            </a:r>
          </a:p>
          <a:p>
            <a:pPr lvl="1"/>
            <a:r>
              <a:rPr lang="en-BE" dirty="0" err="1"/>
              <a:t>beslissingsondersteuning</a:t>
            </a:r>
            <a:r>
              <a:rPr lang="en-BE" dirty="0"/>
              <a:t>: </a:t>
            </a:r>
            <a:r>
              <a:rPr lang="en-BE" dirty="0" err="1"/>
              <a:t>ondervraging</a:t>
            </a:r>
            <a:r>
              <a:rPr lang="en-BE" dirty="0"/>
              <a:t> van </a:t>
            </a:r>
            <a:r>
              <a:rPr lang="en-BE" dirty="0" err="1"/>
              <a:t>gevalideerde</a:t>
            </a:r>
            <a:r>
              <a:rPr lang="en-BE" dirty="0"/>
              <a:t> </a:t>
            </a:r>
            <a:r>
              <a:rPr lang="en-BE" dirty="0" err="1"/>
              <a:t>kennisbank</a:t>
            </a:r>
            <a:r>
              <a:rPr lang="en-BE" dirty="0"/>
              <a:t> in </a:t>
            </a:r>
            <a:r>
              <a:rPr lang="en-BE" dirty="0" err="1"/>
              <a:t>natuurlijke</a:t>
            </a:r>
            <a:r>
              <a:rPr lang="en-BE" dirty="0"/>
              <a:t> taal</a:t>
            </a:r>
          </a:p>
          <a:p>
            <a:pPr lvl="2"/>
            <a:r>
              <a:rPr lang="en-BE" dirty="0" err="1"/>
              <a:t>omzetting</a:t>
            </a:r>
            <a:r>
              <a:rPr lang="en-BE" dirty="0"/>
              <a:t> </a:t>
            </a:r>
            <a:r>
              <a:rPr lang="en-BE" dirty="0" err="1"/>
              <a:t>vraag</a:t>
            </a:r>
            <a:r>
              <a:rPr lang="en-BE" dirty="0"/>
              <a:t> in </a:t>
            </a:r>
            <a:r>
              <a:rPr lang="en-BE" dirty="0" err="1"/>
              <a:t>natuurlijke</a:t>
            </a:r>
            <a:r>
              <a:rPr lang="en-BE" dirty="0"/>
              <a:t> taal </a:t>
            </a:r>
            <a:r>
              <a:rPr lang="en-BE" dirty="0" err="1"/>
              <a:t>naar</a:t>
            </a:r>
            <a:r>
              <a:rPr lang="en-BE" dirty="0"/>
              <a:t> </a:t>
            </a:r>
            <a:r>
              <a:rPr lang="en-BE" dirty="0" err="1"/>
              <a:t>ondervraging</a:t>
            </a:r>
            <a:r>
              <a:rPr lang="en-BE" dirty="0"/>
              <a:t> </a:t>
            </a:r>
            <a:r>
              <a:rPr lang="en-BE" dirty="0" err="1"/>
              <a:t>vectordatabank</a:t>
            </a:r>
            <a:r>
              <a:rPr lang="en-BE" dirty="0"/>
              <a:t> met </a:t>
            </a:r>
            <a:r>
              <a:rPr lang="en-BE" dirty="0" err="1"/>
              <a:t>gevalideerde</a:t>
            </a:r>
            <a:r>
              <a:rPr lang="en-BE" dirty="0"/>
              <a:t> </a:t>
            </a:r>
            <a:r>
              <a:rPr lang="en-BE" dirty="0" err="1"/>
              <a:t>kennis</a:t>
            </a:r>
            <a:endParaRPr lang="en-BE" dirty="0"/>
          </a:p>
          <a:p>
            <a:pPr lvl="2"/>
            <a:r>
              <a:rPr lang="en-BE" dirty="0" err="1"/>
              <a:t>bevraging</a:t>
            </a:r>
            <a:r>
              <a:rPr lang="en-BE" dirty="0"/>
              <a:t> </a:t>
            </a:r>
            <a:r>
              <a:rPr lang="en-BE" dirty="0" err="1"/>
              <a:t>vectordatabank</a:t>
            </a:r>
            <a:r>
              <a:rPr lang="en-BE" dirty="0"/>
              <a:t> met </a:t>
            </a:r>
            <a:r>
              <a:rPr lang="en-BE" dirty="0" err="1"/>
              <a:t>gevalideerde</a:t>
            </a:r>
            <a:r>
              <a:rPr lang="en-BE" dirty="0"/>
              <a:t> </a:t>
            </a:r>
            <a:r>
              <a:rPr lang="en-BE" dirty="0" err="1"/>
              <a:t>kennis</a:t>
            </a:r>
            <a:endParaRPr lang="en-BE" dirty="0"/>
          </a:p>
          <a:p>
            <a:pPr lvl="3"/>
            <a:r>
              <a:rPr lang="en-BE" dirty="0" err="1"/>
              <a:t>nationale</a:t>
            </a:r>
            <a:r>
              <a:rPr lang="en-BE" dirty="0"/>
              <a:t> </a:t>
            </a:r>
            <a:r>
              <a:rPr lang="en-BE" dirty="0" err="1"/>
              <a:t>bronnen</a:t>
            </a:r>
            <a:endParaRPr lang="en-BE" dirty="0"/>
          </a:p>
          <a:p>
            <a:pPr lvl="3"/>
            <a:r>
              <a:rPr lang="en-BE" dirty="0" err="1"/>
              <a:t>internationale</a:t>
            </a:r>
            <a:r>
              <a:rPr lang="en-BE" dirty="0"/>
              <a:t> </a:t>
            </a:r>
            <a:r>
              <a:rPr lang="en-BE" dirty="0" err="1"/>
              <a:t>bronnen</a:t>
            </a:r>
            <a:endParaRPr lang="en-BE" dirty="0"/>
          </a:p>
          <a:p>
            <a:pPr lvl="2"/>
            <a:r>
              <a:rPr lang="en-BE" dirty="0" err="1"/>
              <a:t>omzetting</a:t>
            </a:r>
            <a:r>
              <a:rPr lang="en-BE" dirty="0"/>
              <a:t> </a:t>
            </a:r>
            <a:r>
              <a:rPr lang="en-BE" dirty="0" err="1"/>
              <a:t>resultaat</a:t>
            </a:r>
            <a:r>
              <a:rPr lang="en-BE" dirty="0"/>
              <a:t> van </a:t>
            </a:r>
            <a:r>
              <a:rPr lang="en-BE" dirty="0" err="1"/>
              <a:t>bevraging</a:t>
            </a:r>
            <a:r>
              <a:rPr lang="en-BE" dirty="0"/>
              <a:t> </a:t>
            </a:r>
            <a:r>
              <a:rPr lang="en-BE" dirty="0" err="1"/>
              <a:t>vectordatabank</a:t>
            </a:r>
            <a:r>
              <a:rPr lang="en-BE" dirty="0"/>
              <a:t> </a:t>
            </a:r>
            <a:r>
              <a:rPr lang="en-BE" dirty="0" err="1"/>
              <a:t>naar</a:t>
            </a:r>
            <a:r>
              <a:rPr lang="en-BE" dirty="0"/>
              <a:t> </a:t>
            </a:r>
            <a:r>
              <a:rPr lang="en-BE" dirty="0" err="1"/>
              <a:t>natuurlijke</a:t>
            </a:r>
            <a:r>
              <a:rPr lang="en-BE" dirty="0"/>
              <a:t> taal</a:t>
            </a:r>
          </a:p>
          <a:p>
            <a:pPr lvl="3"/>
            <a:r>
              <a:rPr lang="en-BE" dirty="0" err="1"/>
              <a:t>aanduiding</a:t>
            </a:r>
            <a:r>
              <a:rPr lang="en-BE" dirty="0"/>
              <a:t> </a:t>
            </a:r>
            <a:r>
              <a:rPr lang="en-BE" dirty="0" err="1"/>
              <a:t>bronnen</a:t>
            </a:r>
            <a:endParaRPr lang="en-BE" dirty="0"/>
          </a:p>
          <a:p>
            <a:pPr lvl="3"/>
            <a:r>
              <a:rPr lang="en-BE" dirty="0" err="1"/>
              <a:t>transparantie</a:t>
            </a:r>
            <a:r>
              <a:rPr lang="en-BE" dirty="0"/>
              <a:t> over ‘</a:t>
            </a:r>
            <a:r>
              <a:rPr lang="en-BE" dirty="0" err="1"/>
              <a:t>zekerheidspercentage</a:t>
            </a:r>
            <a:r>
              <a:rPr lang="en-BE" dirty="0"/>
              <a:t>’</a:t>
            </a:r>
          </a:p>
          <a:p>
            <a:pPr lvl="1"/>
            <a:endParaRPr lang="en-BE" dirty="0"/>
          </a:p>
          <a:p>
            <a:pPr lvl="1"/>
            <a:endParaRPr lang="en-BE" dirty="0"/>
          </a:p>
        </p:txBody>
      </p:sp>
    </p:spTree>
    <p:extLst>
      <p:ext uri="{BB962C8B-B14F-4D97-AF65-F5344CB8AC3E}">
        <p14:creationId xmlns:p14="http://schemas.microsoft.com/office/powerpoint/2010/main" val="36284282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BEB4330-7F93-0005-FBF3-2CA0BACA6F67}"/>
              </a:ext>
            </a:extLst>
          </p:cNvPr>
          <p:cNvSpPr>
            <a:spLocks noGrp="1"/>
          </p:cNvSpPr>
          <p:nvPr>
            <p:ph type="body" sz="quarter" idx="11"/>
          </p:nvPr>
        </p:nvSpPr>
        <p:spPr>
          <a:xfrm>
            <a:off x="900000" y="87787"/>
            <a:ext cx="10213776" cy="705597"/>
          </a:xfrm>
        </p:spPr>
        <p:txBody>
          <a:bodyPr>
            <a:normAutofit fontScale="92500"/>
          </a:bodyPr>
          <a:lstStyle/>
          <a:p>
            <a:r>
              <a:rPr lang="en-BE" dirty="0"/>
              <a:t>AI: concrete </a:t>
            </a:r>
            <a:r>
              <a:rPr lang="en-BE" dirty="0" err="1"/>
              <a:t>mogelijkheden</a:t>
            </a:r>
            <a:r>
              <a:rPr lang="en-BE" dirty="0"/>
              <a:t> </a:t>
            </a:r>
            <a:r>
              <a:rPr lang="en-BE" dirty="0" err="1"/>
              <a:t>voor</a:t>
            </a:r>
            <a:r>
              <a:rPr lang="en-BE" dirty="0"/>
              <a:t> </a:t>
            </a:r>
            <a:r>
              <a:rPr lang="en-BE" dirty="0" err="1"/>
              <a:t>zorgverstrekkers</a:t>
            </a:r>
            <a:r>
              <a:rPr lang="en-BE" dirty="0"/>
              <a:t> </a:t>
            </a:r>
            <a:endParaRPr lang="nl-BE" dirty="0"/>
          </a:p>
        </p:txBody>
      </p:sp>
      <p:sp>
        <p:nvSpPr>
          <p:cNvPr id="3" name="Tijdelijke aanduiding voor tekst 2">
            <a:extLst>
              <a:ext uri="{FF2B5EF4-FFF2-40B4-BE49-F238E27FC236}">
                <a16:creationId xmlns:a16="http://schemas.microsoft.com/office/drawing/2014/main" id="{471CB33F-C914-AF50-6665-575C72B2B964}"/>
              </a:ext>
            </a:extLst>
          </p:cNvPr>
          <p:cNvSpPr>
            <a:spLocks noGrp="1"/>
          </p:cNvSpPr>
          <p:nvPr>
            <p:ph type="body" sz="quarter" idx="13"/>
          </p:nvPr>
        </p:nvSpPr>
        <p:spPr>
          <a:xfrm>
            <a:off x="900000" y="998291"/>
            <a:ext cx="10213776" cy="5174927"/>
          </a:xfrm>
        </p:spPr>
        <p:txBody>
          <a:bodyPr/>
          <a:lstStyle/>
          <a:p>
            <a:pPr lvl="1"/>
            <a:r>
              <a:rPr lang="en-BE" dirty="0" err="1"/>
              <a:t>voorspellende</a:t>
            </a:r>
            <a:r>
              <a:rPr lang="en-BE" dirty="0"/>
              <a:t> analyse: </a:t>
            </a:r>
            <a:r>
              <a:rPr lang="en-BE" dirty="0" err="1"/>
              <a:t>gebruik</a:t>
            </a:r>
            <a:r>
              <a:rPr lang="en-BE" dirty="0"/>
              <a:t> van </a:t>
            </a:r>
            <a:r>
              <a:rPr lang="en-BE" dirty="0" err="1"/>
              <a:t>voorspellende</a:t>
            </a:r>
            <a:r>
              <a:rPr lang="en-BE" dirty="0"/>
              <a:t> AI-</a:t>
            </a:r>
            <a:r>
              <a:rPr lang="en-BE" dirty="0" err="1"/>
              <a:t>modellen</a:t>
            </a:r>
            <a:r>
              <a:rPr lang="en-BE" dirty="0"/>
              <a:t> om </a:t>
            </a:r>
            <a:r>
              <a:rPr lang="en-BE" dirty="0" err="1"/>
              <a:t>patiënten</a:t>
            </a:r>
            <a:r>
              <a:rPr lang="en-BE" dirty="0"/>
              <a:t> met </a:t>
            </a:r>
            <a:r>
              <a:rPr lang="en-BE" dirty="0" err="1"/>
              <a:t>hoog</a:t>
            </a:r>
            <a:r>
              <a:rPr lang="en-BE" dirty="0"/>
              <a:t> </a:t>
            </a:r>
            <a:r>
              <a:rPr lang="en-BE" dirty="0" err="1"/>
              <a:t>risico</a:t>
            </a:r>
            <a:r>
              <a:rPr lang="en-BE" dirty="0"/>
              <a:t> op (</a:t>
            </a:r>
            <a:r>
              <a:rPr lang="en-BE" dirty="0" err="1"/>
              <a:t>chronische</a:t>
            </a:r>
            <a:r>
              <a:rPr lang="en-BE" dirty="0"/>
              <a:t>) </a:t>
            </a:r>
            <a:r>
              <a:rPr lang="en-BE" dirty="0" err="1"/>
              <a:t>ziekten</a:t>
            </a:r>
            <a:r>
              <a:rPr lang="en-BE" dirty="0"/>
              <a:t> </a:t>
            </a:r>
            <a:r>
              <a:rPr lang="en-BE" dirty="0" err="1"/>
              <a:t>te</a:t>
            </a:r>
            <a:r>
              <a:rPr lang="en-BE" dirty="0"/>
              <a:t> </a:t>
            </a:r>
            <a:r>
              <a:rPr lang="en-BE" dirty="0" err="1"/>
              <a:t>identificeren</a:t>
            </a:r>
            <a:r>
              <a:rPr lang="en-BE" dirty="0"/>
              <a:t> op basis van analyse van </a:t>
            </a:r>
            <a:r>
              <a:rPr lang="en-BE" dirty="0" err="1"/>
              <a:t>medische</a:t>
            </a:r>
            <a:r>
              <a:rPr lang="en-BE" dirty="0"/>
              <a:t> </a:t>
            </a:r>
            <a:r>
              <a:rPr lang="en-BE" dirty="0" err="1"/>
              <a:t>geschiedenis</a:t>
            </a:r>
            <a:r>
              <a:rPr lang="en-BE" dirty="0"/>
              <a:t>, </a:t>
            </a:r>
            <a:r>
              <a:rPr lang="en-BE" dirty="0" err="1"/>
              <a:t>levensstijl</a:t>
            </a:r>
            <a:r>
              <a:rPr lang="en-BE" dirty="0"/>
              <a:t> en </a:t>
            </a:r>
            <a:r>
              <a:rPr lang="en-BE" dirty="0" err="1"/>
              <a:t>genetische</a:t>
            </a:r>
            <a:r>
              <a:rPr lang="en-BE" dirty="0"/>
              <a:t> </a:t>
            </a:r>
            <a:r>
              <a:rPr lang="en-BE" dirty="0" err="1"/>
              <a:t>informatie</a:t>
            </a:r>
            <a:r>
              <a:rPr lang="en-BE" dirty="0"/>
              <a:t>, en </a:t>
            </a:r>
            <a:r>
              <a:rPr lang="en-BE" dirty="0" err="1"/>
              <a:t>preventieve</a:t>
            </a:r>
            <a:r>
              <a:rPr lang="en-BE" dirty="0"/>
              <a:t> </a:t>
            </a:r>
            <a:r>
              <a:rPr lang="en-BE" dirty="0" err="1"/>
              <a:t>maatregelen</a:t>
            </a:r>
            <a:r>
              <a:rPr lang="en-BE" dirty="0"/>
              <a:t> </a:t>
            </a:r>
            <a:r>
              <a:rPr lang="en-BE" dirty="0" err="1"/>
              <a:t>aanbevelen</a:t>
            </a:r>
            <a:r>
              <a:rPr lang="en-BE" dirty="0"/>
              <a:t> en </a:t>
            </a:r>
            <a:r>
              <a:rPr lang="en-BE" dirty="0" err="1"/>
              <a:t>vroegtijdige</a:t>
            </a:r>
            <a:r>
              <a:rPr lang="en-BE" dirty="0"/>
              <a:t> </a:t>
            </a:r>
            <a:r>
              <a:rPr lang="en-BE" dirty="0" err="1"/>
              <a:t>interventies</a:t>
            </a:r>
            <a:r>
              <a:rPr lang="en-BE" dirty="0"/>
              <a:t> </a:t>
            </a:r>
            <a:r>
              <a:rPr lang="en-BE" dirty="0" err="1"/>
              <a:t>plannen</a:t>
            </a:r>
            <a:endParaRPr lang="en-BE" dirty="0"/>
          </a:p>
          <a:p>
            <a:pPr lvl="1"/>
            <a:r>
              <a:rPr lang="en-BE" dirty="0" err="1"/>
              <a:t>virtuele</a:t>
            </a:r>
            <a:r>
              <a:rPr lang="en-BE" dirty="0"/>
              <a:t> </a:t>
            </a:r>
            <a:r>
              <a:rPr lang="en-BE" dirty="0" err="1"/>
              <a:t>assistenten</a:t>
            </a:r>
            <a:r>
              <a:rPr lang="en-BE" dirty="0"/>
              <a:t> en chatbots: </a:t>
            </a:r>
            <a:r>
              <a:rPr lang="en-BE" dirty="0" err="1"/>
              <a:t>hulp</a:t>
            </a:r>
            <a:r>
              <a:rPr lang="en-BE" dirty="0"/>
              <a:t> van </a:t>
            </a:r>
            <a:r>
              <a:rPr lang="en-BE" dirty="0" err="1"/>
              <a:t>zorggebruikers</a:t>
            </a:r>
            <a:r>
              <a:rPr lang="en-BE" dirty="0"/>
              <a:t> met </a:t>
            </a:r>
            <a:r>
              <a:rPr lang="en-BE" dirty="0" err="1"/>
              <a:t>gezondheidsvragen</a:t>
            </a:r>
            <a:r>
              <a:rPr lang="en-BE" dirty="0"/>
              <a:t>, </a:t>
            </a:r>
            <a:r>
              <a:rPr lang="en-BE" dirty="0" err="1"/>
              <a:t>invoeren</a:t>
            </a:r>
            <a:r>
              <a:rPr lang="en-BE" dirty="0"/>
              <a:t> van </a:t>
            </a:r>
            <a:r>
              <a:rPr lang="en-BE" dirty="0" err="1"/>
              <a:t>symptomen</a:t>
            </a:r>
            <a:r>
              <a:rPr lang="en-BE" dirty="0"/>
              <a:t> en </a:t>
            </a:r>
            <a:r>
              <a:rPr lang="en-BE" dirty="0" err="1"/>
              <a:t>maken</a:t>
            </a:r>
            <a:r>
              <a:rPr lang="en-BE" dirty="0"/>
              <a:t> van </a:t>
            </a:r>
            <a:r>
              <a:rPr lang="en-BE" dirty="0" err="1"/>
              <a:t>afspraken</a:t>
            </a:r>
            <a:r>
              <a:rPr lang="en-BE" dirty="0"/>
              <a:t> </a:t>
            </a:r>
            <a:r>
              <a:rPr lang="en-BE" dirty="0" err="1"/>
              <a:t>bij</a:t>
            </a:r>
            <a:r>
              <a:rPr lang="en-BE" dirty="0"/>
              <a:t> </a:t>
            </a:r>
            <a:r>
              <a:rPr lang="en-BE" dirty="0" err="1"/>
              <a:t>juiste</a:t>
            </a:r>
            <a:r>
              <a:rPr lang="en-BE" dirty="0"/>
              <a:t> </a:t>
            </a:r>
            <a:r>
              <a:rPr lang="en-BE" dirty="0" err="1"/>
              <a:t>zorgverlener</a:t>
            </a:r>
            <a:endParaRPr lang="en-BE" dirty="0"/>
          </a:p>
          <a:p>
            <a:pPr lvl="1"/>
            <a:r>
              <a:rPr lang="en-BE" dirty="0" err="1"/>
              <a:t>ondersteuning</a:t>
            </a:r>
            <a:r>
              <a:rPr lang="en-BE" dirty="0"/>
              <a:t> van </a:t>
            </a:r>
            <a:r>
              <a:rPr lang="en-BE" dirty="0" err="1"/>
              <a:t>beheer</a:t>
            </a:r>
            <a:r>
              <a:rPr lang="en-BE" dirty="0"/>
              <a:t> van </a:t>
            </a:r>
            <a:r>
              <a:rPr lang="en-BE" dirty="0" err="1"/>
              <a:t>elektronisch</a:t>
            </a:r>
            <a:r>
              <a:rPr lang="en-BE" dirty="0"/>
              <a:t> </a:t>
            </a:r>
            <a:r>
              <a:rPr lang="en-BE" dirty="0" err="1"/>
              <a:t>patiëntendossier</a:t>
            </a:r>
            <a:endParaRPr lang="en-BE" dirty="0"/>
          </a:p>
          <a:p>
            <a:pPr lvl="2"/>
            <a:r>
              <a:rPr lang="en-BE" dirty="0" err="1"/>
              <a:t>gestructureerde</a:t>
            </a:r>
            <a:r>
              <a:rPr lang="en-BE" dirty="0"/>
              <a:t> </a:t>
            </a:r>
            <a:r>
              <a:rPr lang="en-BE" dirty="0" err="1"/>
              <a:t>registratie</a:t>
            </a:r>
            <a:r>
              <a:rPr lang="en-BE" dirty="0"/>
              <a:t> in </a:t>
            </a:r>
            <a:r>
              <a:rPr lang="en-BE" dirty="0" err="1"/>
              <a:t>natuurlijke</a:t>
            </a:r>
            <a:r>
              <a:rPr lang="en-BE" dirty="0"/>
              <a:t> taal</a:t>
            </a:r>
          </a:p>
          <a:p>
            <a:pPr lvl="2"/>
            <a:r>
              <a:rPr lang="en-BE" dirty="0" err="1"/>
              <a:t>kwaliteitscontrole</a:t>
            </a:r>
            <a:endParaRPr lang="en-BE" dirty="0"/>
          </a:p>
        </p:txBody>
      </p:sp>
    </p:spTree>
    <p:extLst>
      <p:ext uri="{BB962C8B-B14F-4D97-AF65-F5344CB8AC3E}">
        <p14:creationId xmlns:p14="http://schemas.microsoft.com/office/powerpoint/2010/main" val="30577836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E99ED-80A7-AC64-145F-81375F5A0850}"/>
              </a:ext>
            </a:extLst>
          </p:cNvPr>
          <p:cNvSpPr>
            <a:spLocks noGrp="1"/>
          </p:cNvSpPr>
          <p:nvPr>
            <p:ph type="body" sz="quarter" idx="11"/>
          </p:nvPr>
        </p:nvSpPr>
        <p:spPr/>
        <p:txBody>
          <a:bodyPr/>
          <a:lstStyle/>
          <a:p>
            <a:r>
              <a:rPr lang="en-BE" dirty="0" err="1"/>
              <a:t>Aandachtspunten</a:t>
            </a:r>
            <a:r>
              <a:rPr lang="en-BE" dirty="0"/>
              <a:t> </a:t>
            </a:r>
            <a:r>
              <a:rPr lang="en-BE" dirty="0" err="1"/>
              <a:t>bij</a:t>
            </a:r>
            <a:r>
              <a:rPr lang="en-BE" dirty="0"/>
              <a:t> </a:t>
            </a:r>
            <a:r>
              <a:rPr lang="en-BE" dirty="0" err="1"/>
              <a:t>gebruik</a:t>
            </a:r>
            <a:r>
              <a:rPr lang="en-BE" dirty="0"/>
              <a:t> van AI</a:t>
            </a:r>
            <a:endParaRPr lang="nl-BE" dirty="0"/>
          </a:p>
        </p:txBody>
      </p:sp>
      <p:sp>
        <p:nvSpPr>
          <p:cNvPr id="3" name="Tijdelijke aanduiding voor tekst 2">
            <a:extLst>
              <a:ext uri="{FF2B5EF4-FFF2-40B4-BE49-F238E27FC236}">
                <a16:creationId xmlns:a16="http://schemas.microsoft.com/office/drawing/2014/main" id="{76AEEAD5-37A3-022A-CFC1-52DF4E61D880}"/>
              </a:ext>
            </a:extLst>
          </p:cNvPr>
          <p:cNvSpPr>
            <a:spLocks noGrp="1"/>
          </p:cNvSpPr>
          <p:nvPr>
            <p:ph type="body" sz="quarter" idx="13"/>
          </p:nvPr>
        </p:nvSpPr>
        <p:spPr>
          <a:xfrm>
            <a:off x="899999" y="957101"/>
            <a:ext cx="10723589" cy="5336606"/>
          </a:xfrm>
        </p:spPr>
        <p:txBody>
          <a:bodyPr>
            <a:normAutofit/>
          </a:bodyPr>
          <a:lstStyle/>
          <a:p>
            <a:pPr lvl="1"/>
            <a:r>
              <a:rPr lang="en-BE" dirty="0" err="1"/>
              <a:t>aandachtspunten</a:t>
            </a:r>
            <a:endParaRPr lang="en-BE" dirty="0"/>
          </a:p>
          <a:p>
            <a:pPr lvl="2"/>
            <a:r>
              <a:rPr lang="en-BE" dirty="0" err="1"/>
              <a:t>begrijp</a:t>
            </a:r>
            <a:r>
              <a:rPr lang="en-BE" dirty="0"/>
              <a:t> </a:t>
            </a:r>
            <a:r>
              <a:rPr lang="en-BE" dirty="0" err="1"/>
              <a:t>waarde</a:t>
            </a:r>
            <a:r>
              <a:rPr lang="en-BE" dirty="0"/>
              <a:t> en </a:t>
            </a:r>
            <a:r>
              <a:rPr lang="en-BE" dirty="0" err="1"/>
              <a:t>grenzen</a:t>
            </a:r>
            <a:r>
              <a:rPr lang="en-BE" dirty="0"/>
              <a:t> van AI</a:t>
            </a:r>
          </a:p>
          <a:p>
            <a:pPr lvl="3"/>
            <a:r>
              <a:rPr lang="en-BE" dirty="0" err="1"/>
              <a:t>ondersteunend</a:t>
            </a:r>
            <a:r>
              <a:rPr lang="en-BE" dirty="0"/>
              <a:t>, </a:t>
            </a:r>
            <a:r>
              <a:rPr lang="en-BE" dirty="0" err="1"/>
              <a:t>niet</a:t>
            </a:r>
            <a:r>
              <a:rPr lang="en-BE" dirty="0"/>
              <a:t> </a:t>
            </a:r>
            <a:r>
              <a:rPr lang="en-BE" dirty="0" err="1"/>
              <a:t>beslissend</a:t>
            </a:r>
            <a:endParaRPr lang="en-BE" dirty="0"/>
          </a:p>
          <a:p>
            <a:pPr lvl="3"/>
            <a:r>
              <a:rPr lang="en-BE" dirty="0" err="1"/>
              <a:t>blijf</a:t>
            </a:r>
            <a:r>
              <a:rPr lang="en-BE" dirty="0"/>
              <a:t> </a:t>
            </a:r>
            <a:r>
              <a:rPr lang="en-BE" dirty="0" err="1"/>
              <a:t>kritisch</a:t>
            </a:r>
            <a:r>
              <a:rPr lang="en-BE" dirty="0"/>
              <a:t>, </a:t>
            </a:r>
            <a:r>
              <a:rPr lang="en-BE" dirty="0" err="1"/>
              <a:t>bewust</a:t>
            </a:r>
            <a:r>
              <a:rPr lang="en-BE" dirty="0"/>
              <a:t> van de context</a:t>
            </a:r>
          </a:p>
          <a:p>
            <a:pPr lvl="2"/>
            <a:r>
              <a:rPr lang="en-BE" dirty="0" err="1"/>
              <a:t>geef</a:t>
            </a:r>
            <a:r>
              <a:rPr lang="en-BE" dirty="0"/>
              <a:t> </a:t>
            </a:r>
            <a:r>
              <a:rPr lang="en-BE" dirty="0" err="1"/>
              <a:t>voorrang</a:t>
            </a:r>
            <a:r>
              <a:rPr lang="en-BE" dirty="0"/>
              <a:t> </a:t>
            </a:r>
            <a:r>
              <a:rPr lang="en-BE" dirty="0" err="1"/>
              <a:t>aan</a:t>
            </a:r>
            <a:r>
              <a:rPr lang="en-BE" dirty="0"/>
              <a:t> </a:t>
            </a:r>
            <a:r>
              <a:rPr lang="en-BE" dirty="0" err="1"/>
              <a:t>hybride</a:t>
            </a:r>
            <a:r>
              <a:rPr lang="en-BE" dirty="0"/>
              <a:t> AI-</a:t>
            </a:r>
            <a:r>
              <a:rPr lang="en-BE" dirty="0" err="1"/>
              <a:t>systemen</a:t>
            </a:r>
            <a:r>
              <a:rPr lang="en-BE" dirty="0"/>
              <a:t>, die</a:t>
            </a:r>
          </a:p>
          <a:p>
            <a:pPr lvl="3"/>
            <a:r>
              <a:rPr lang="en-BE" dirty="0" err="1"/>
              <a:t>redeneercapaciteiten</a:t>
            </a:r>
            <a:r>
              <a:rPr lang="en-BE" dirty="0"/>
              <a:t> </a:t>
            </a:r>
            <a:r>
              <a:rPr lang="en-BE" dirty="0" err="1"/>
              <a:t>omvatten</a:t>
            </a:r>
            <a:endParaRPr lang="en-BE" dirty="0"/>
          </a:p>
          <a:p>
            <a:pPr lvl="3"/>
            <a:r>
              <a:rPr lang="en-BE" dirty="0" err="1"/>
              <a:t>gebaseerd</a:t>
            </a:r>
            <a:r>
              <a:rPr lang="en-BE" dirty="0"/>
              <a:t> </a:t>
            </a:r>
            <a:r>
              <a:rPr lang="en-BE" dirty="0" err="1"/>
              <a:t>zijn</a:t>
            </a:r>
            <a:r>
              <a:rPr lang="en-BE" dirty="0"/>
              <a:t> op </a:t>
            </a:r>
            <a:r>
              <a:rPr lang="en-BE" dirty="0" err="1"/>
              <a:t>wetenschappelijk</a:t>
            </a:r>
            <a:r>
              <a:rPr lang="en-BE" dirty="0"/>
              <a:t> </a:t>
            </a:r>
            <a:r>
              <a:rPr lang="en-BE" dirty="0" err="1"/>
              <a:t>gevalideerde</a:t>
            </a:r>
            <a:r>
              <a:rPr lang="en-BE" dirty="0"/>
              <a:t> </a:t>
            </a:r>
            <a:r>
              <a:rPr lang="en-BE" dirty="0" err="1"/>
              <a:t>onderliggende</a:t>
            </a:r>
            <a:r>
              <a:rPr lang="en-BE" dirty="0"/>
              <a:t> </a:t>
            </a:r>
            <a:r>
              <a:rPr lang="en-BE" dirty="0" err="1"/>
              <a:t>kennis</a:t>
            </a:r>
            <a:endParaRPr lang="en-BE" dirty="0"/>
          </a:p>
          <a:p>
            <a:pPr lvl="2"/>
            <a:r>
              <a:rPr lang="en-BE" dirty="0" err="1"/>
              <a:t>eis</a:t>
            </a:r>
            <a:r>
              <a:rPr lang="en-BE" dirty="0"/>
              <a:t> </a:t>
            </a:r>
            <a:r>
              <a:rPr lang="en-BE" dirty="0" err="1"/>
              <a:t>transparantie</a:t>
            </a:r>
            <a:r>
              <a:rPr lang="en-BE" dirty="0"/>
              <a:t> van AI-</a:t>
            </a:r>
            <a:r>
              <a:rPr lang="en-BE" dirty="0" err="1"/>
              <a:t>systemen</a:t>
            </a:r>
            <a:endParaRPr lang="en-BE" dirty="0"/>
          </a:p>
          <a:p>
            <a:pPr lvl="2"/>
            <a:r>
              <a:rPr lang="en-BE" dirty="0"/>
              <a:t>AI is </a:t>
            </a:r>
            <a:r>
              <a:rPr lang="en-BE" dirty="0" err="1"/>
              <a:t>kostelijk</a:t>
            </a:r>
            <a:r>
              <a:rPr lang="en-BE" dirty="0"/>
              <a:t> en </a:t>
            </a:r>
            <a:r>
              <a:rPr lang="en-BE" dirty="0" err="1"/>
              <a:t>belastend</a:t>
            </a:r>
            <a:r>
              <a:rPr lang="en-BE" dirty="0"/>
              <a:t> </a:t>
            </a:r>
            <a:r>
              <a:rPr lang="en-BE" dirty="0" err="1"/>
              <a:t>voor</a:t>
            </a:r>
            <a:r>
              <a:rPr lang="en-BE" dirty="0"/>
              <a:t> </a:t>
            </a:r>
            <a:r>
              <a:rPr lang="en-BE" dirty="0" err="1"/>
              <a:t>klimaat</a:t>
            </a:r>
            <a:r>
              <a:rPr lang="en-BE" dirty="0"/>
              <a:t> =&gt; </a:t>
            </a:r>
            <a:r>
              <a:rPr lang="en-BE" dirty="0" err="1"/>
              <a:t>zet</a:t>
            </a:r>
            <a:r>
              <a:rPr lang="en-BE" dirty="0"/>
              <a:t> in voor </a:t>
            </a:r>
            <a:r>
              <a:rPr lang="en-BE" dirty="0" err="1"/>
              <a:t>reële</a:t>
            </a:r>
            <a:r>
              <a:rPr lang="en-BE" dirty="0"/>
              <a:t> </a:t>
            </a:r>
            <a:r>
              <a:rPr lang="en-BE" dirty="0" err="1"/>
              <a:t>noden</a:t>
            </a:r>
            <a:r>
              <a:rPr lang="en-BE" dirty="0"/>
              <a:t> en </a:t>
            </a:r>
            <a:r>
              <a:rPr lang="en-BE" dirty="0" err="1"/>
              <a:t>herzie</a:t>
            </a:r>
            <a:r>
              <a:rPr lang="en-BE" dirty="0"/>
              <a:t> </a:t>
            </a:r>
            <a:r>
              <a:rPr lang="en-BE" dirty="0" err="1"/>
              <a:t>processen</a:t>
            </a:r>
            <a:r>
              <a:rPr lang="en-BE" dirty="0"/>
              <a:t> om </a:t>
            </a:r>
            <a:r>
              <a:rPr lang="en-BE" dirty="0" err="1"/>
              <a:t>mogelijkheden</a:t>
            </a:r>
            <a:r>
              <a:rPr lang="en-BE" dirty="0"/>
              <a:t> ten </a:t>
            </a:r>
            <a:r>
              <a:rPr lang="en-BE" dirty="0" err="1"/>
              <a:t>volle</a:t>
            </a:r>
            <a:r>
              <a:rPr lang="en-BE" dirty="0"/>
              <a:t> </a:t>
            </a:r>
            <a:r>
              <a:rPr lang="en-BE" dirty="0" err="1"/>
              <a:t>te</a:t>
            </a:r>
            <a:r>
              <a:rPr lang="en-BE" dirty="0"/>
              <a:t> </a:t>
            </a:r>
            <a:r>
              <a:rPr lang="en-BE" dirty="0" err="1"/>
              <a:t>benutten</a:t>
            </a:r>
            <a:endParaRPr lang="en-BE" dirty="0"/>
          </a:p>
          <a:p>
            <a:pPr lvl="2"/>
            <a:r>
              <a:rPr lang="en-BE" dirty="0" err="1"/>
              <a:t>beheer</a:t>
            </a:r>
            <a:r>
              <a:rPr lang="en-BE" dirty="0"/>
              <a:t> </a:t>
            </a:r>
            <a:r>
              <a:rPr lang="en-BE" dirty="0" err="1"/>
              <a:t>risico’s</a:t>
            </a:r>
            <a:endParaRPr lang="en-BE" dirty="0"/>
          </a:p>
        </p:txBody>
      </p:sp>
      <p:sp>
        <p:nvSpPr>
          <p:cNvPr id="4" name="Tekstvak 3">
            <a:extLst>
              <a:ext uri="{FF2B5EF4-FFF2-40B4-BE49-F238E27FC236}">
                <a16:creationId xmlns:a16="http://schemas.microsoft.com/office/drawing/2014/main" id="{5A4BCAF0-3FA9-B599-068B-9E611FC49DAC}"/>
              </a:ext>
            </a:extLst>
          </p:cNvPr>
          <p:cNvSpPr txBox="1"/>
          <p:nvPr/>
        </p:nvSpPr>
        <p:spPr>
          <a:xfrm>
            <a:off x="7539322" y="1317080"/>
            <a:ext cx="3885974" cy="2308324"/>
          </a:xfrm>
          <a:prstGeom prst="rect">
            <a:avLst/>
          </a:prstGeom>
          <a:noFill/>
        </p:spPr>
        <p:txBody>
          <a:bodyPr wrap="square" rtlCol="0">
            <a:spAutoFit/>
          </a:bodyPr>
          <a:lstStyle/>
          <a:p>
            <a:r>
              <a:rPr lang="en-BE" b="1" i="1" dirty="0">
                <a:latin typeface="Open Sans" panose="020B0606030504020204" pitchFamily="34" charset="0"/>
                <a:ea typeface="Open Sans" panose="020B0606030504020204" pitchFamily="34" charset="0"/>
                <a:cs typeface="Open Sans" panose="020B0606030504020204" pitchFamily="34" charset="0"/>
              </a:rPr>
              <a:t>“</a:t>
            </a:r>
            <a:r>
              <a:rPr lang="en-BE" b="1" i="1" dirty="0" err="1">
                <a:latin typeface="Open Sans" panose="020B0606030504020204" pitchFamily="34" charset="0"/>
                <a:ea typeface="Open Sans" panose="020B0606030504020204" pitchFamily="34" charset="0"/>
                <a:cs typeface="Open Sans" panose="020B0606030504020204" pitchFamily="34" charset="0"/>
              </a:rPr>
              <a:t>beschouw</a:t>
            </a:r>
            <a:r>
              <a:rPr lang="en-BE" b="1" i="1" dirty="0">
                <a:latin typeface="Open Sans" panose="020B0606030504020204" pitchFamily="34" charset="0"/>
                <a:ea typeface="Open Sans" panose="020B0606030504020204" pitchFamily="34" charset="0"/>
                <a:cs typeface="Open Sans" panose="020B0606030504020204" pitchFamily="34" charset="0"/>
              </a:rPr>
              <a:t> AI </a:t>
            </a:r>
            <a:r>
              <a:rPr lang="en-BE" b="1" i="1" dirty="0" err="1">
                <a:latin typeface="Open Sans" panose="020B0606030504020204" pitchFamily="34" charset="0"/>
                <a:ea typeface="Open Sans" panose="020B0606030504020204" pitchFamily="34" charset="0"/>
                <a:cs typeface="Open Sans" panose="020B0606030504020204" pitchFamily="34" charset="0"/>
              </a:rPr>
              <a:t>als</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een</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inspirerende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technologie</a:t>
            </a:r>
            <a:r>
              <a:rPr lang="en-BE" b="1" i="1" dirty="0">
                <a:latin typeface="Open Sans" panose="020B0606030504020204" pitchFamily="34" charset="0"/>
                <a:ea typeface="Open Sans" panose="020B0606030504020204" pitchFamily="34" charset="0"/>
                <a:cs typeface="Open Sans" panose="020B0606030504020204" pitchFamily="34" charset="0"/>
              </a:rPr>
              <a:t> om </a:t>
            </a:r>
            <a:r>
              <a:rPr lang="en-BE" b="1" i="1" dirty="0" err="1">
                <a:latin typeface="Open Sans" panose="020B0606030504020204" pitchFamily="34" charset="0"/>
                <a:ea typeface="Open Sans" panose="020B0606030504020204" pitchFamily="34" charset="0"/>
                <a:cs typeface="Open Sans" panose="020B0606030504020204" pitchFamily="34" charset="0"/>
              </a:rPr>
              <a:t>menselijke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intelligentie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kritisch</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uit</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te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breiden</a:t>
            </a:r>
            <a:r>
              <a:rPr lang="en-BE" b="1" i="1" dirty="0">
                <a:latin typeface="Open Sans" panose="020B0606030504020204" pitchFamily="34" charset="0"/>
                <a:ea typeface="Open Sans" panose="020B0606030504020204" pitchFamily="34" charset="0"/>
                <a:cs typeface="Open Sans" panose="020B0606030504020204" pitchFamily="34" charset="0"/>
              </a:rPr>
              <a:t> en </a:t>
            </a:r>
            <a:r>
              <a:rPr lang="en-BE" b="1" i="1" dirty="0" err="1">
                <a:latin typeface="Open Sans" panose="020B0606030504020204" pitchFamily="34" charset="0"/>
                <a:ea typeface="Open Sans" panose="020B0606030504020204" pitchFamily="34" charset="0"/>
                <a:cs typeface="Open Sans" panose="020B0606030504020204" pitchFamily="34" charset="0"/>
              </a:rPr>
              <a:t>ons</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te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helpen</a:t>
            </a:r>
            <a:r>
              <a:rPr lang="en-BE" b="1" i="1" dirty="0">
                <a:latin typeface="Open Sans" panose="020B0606030504020204" pitchFamily="34" charset="0"/>
                <a:ea typeface="Open Sans" panose="020B0606030504020204" pitchFamily="34" charset="0"/>
                <a:cs typeface="Open Sans" panose="020B0606030504020204" pitchFamily="34" charset="0"/>
              </a:rPr>
              <a:t> in </a:t>
            </a:r>
            <a:r>
              <a:rPr lang="en-BE" b="1" i="1" dirty="0" err="1">
                <a:latin typeface="Open Sans" panose="020B0606030504020204" pitchFamily="34" charset="0"/>
                <a:ea typeface="Open Sans" panose="020B0606030504020204" pitchFamily="34" charset="0"/>
                <a:cs typeface="Open Sans" panose="020B0606030504020204" pitchFamily="34" charset="0"/>
              </a:rPr>
              <a:t>een</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wereld</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voor</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onzekerheden</a:t>
            </a:r>
            <a:r>
              <a:rPr lang="en-BE" b="1" i="1" dirty="0">
                <a:latin typeface="Open Sans" panose="020B0606030504020204" pitchFamily="34" charset="0"/>
                <a:ea typeface="Open Sans" panose="020B0606030504020204" pitchFamily="34" charset="0"/>
                <a:cs typeface="Open Sans" panose="020B0606030504020204" pitchFamily="34" charset="0"/>
              </a:rPr>
              <a:t>”</a:t>
            </a:r>
          </a:p>
          <a:p>
            <a:endParaRPr lang="en-BE" b="1" i="1" dirty="0">
              <a:latin typeface="Open Sans" panose="020B0606030504020204" pitchFamily="34" charset="0"/>
              <a:ea typeface="Open Sans" panose="020B0606030504020204" pitchFamily="34" charset="0"/>
              <a:cs typeface="Open Sans" panose="020B0606030504020204" pitchFamily="34" charset="0"/>
            </a:endParaRPr>
          </a:p>
          <a:p>
            <a:r>
              <a:rPr lang="en-BE" b="1" i="1" dirty="0">
                <a:latin typeface="Open Sans" panose="020B0606030504020204" pitchFamily="34" charset="0"/>
                <a:ea typeface="Open Sans" panose="020B0606030504020204" pitchFamily="34" charset="0"/>
                <a:cs typeface="Open Sans" panose="020B0606030504020204" pitchFamily="34" charset="0"/>
              </a:rPr>
              <a:t>(Mieke Geertrui De </a:t>
            </a:r>
            <a:r>
              <a:rPr lang="en-BE" b="1" i="1" dirty="0" err="1">
                <a:latin typeface="Open Sans" panose="020B0606030504020204" pitchFamily="34" charset="0"/>
                <a:ea typeface="Open Sans" panose="020B0606030504020204" pitchFamily="34" charset="0"/>
                <a:cs typeface="Open Sans" panose="020B0606030504020204" pitchFamily="34" charset="0"/>
              </a:rPr>
              <a:t>Ketelaere</a:t>
            </a:r>
            <a:r>
              <a:rPr lang="en-BE" b="1" i="1" dirty="0">
                <a:latin typeface="Open Sans" panose="020B0606030504020204" pitchFamily="34" charset="0"/>
                <a:ea typeface="Open Sans" panose="020B0606030504020204" pitchFamily="34" charset="0"/>
                <a:cs typeface="Open Sans" panose="020B0606030504020204" pitchFamily="34" charset="0"/>
              </a:rPr>
              <a:t>)</a:t>
            </a:r>
          </a:p>
          <a:p>
            <a:endParaRPr lang="nl-BE" dirty="0"/>
          </a:p>
        </p:txBody>
      </p:sp>
    </p:spTree>
    <p:extLst>
      <p:ext uri="{BB962C8B-B14F-4D97-AF65-F5344CB8AC3E}">
        <p14:creationId xmlns:p14="http://schemas.microsoft.com/office/powerpoint/2010/main" val="3222034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0FC97E1-9740-610A-DCCB-C5E67AF610BB}"/>
              </a:ext>
            </a:extLst>
          </p:cNvPr>
          <p:cNvSpPr>
            <a:spLocks noGrp="1"/>
          </p:cNvSpPr>
          <p:nvPr>
            <p:ph type="body" sz="quarter" idx="11"/>
          </p:nvPr>
        </p:nvSpPr>
        <p:spPr/>
        <p:txBody>
          <a:bodyPr/>
          <a:lstStyle/>
          <a:p>
            <a:r>
              <a:rPr lang="en-BE"/>
              <a:t>Risico’s </a:t>
            </a:r>
            <a:r>
              <a:rPr lang="en-BE" err="1"/>
              <a:t>bij</a:t>
            </a:r>
            <a:r>
              <a:rPr lang="en-BE"/>
              <a:t> </a:t>
            </a:r>
            <a:r>
              <a:rPr lang="en-BE" err="1"/>
              <a:t>gebruik</a:t>
            </a:r>
            <a:r>
              <a:rPr lang="en-BE"/>
              <a:t> van AI</a:t>
            </a:r>
            <a:endParaRPr lang="nl-BE"/>
          </a:p>
        </p:txBody>
      </p:sp>
      <p:sp>
        <p:nvSpPr>
          <p:cNvPr id="3" name="Tijdelijke aanduiding voor tekst 2">
            <a:extLst>
              <a:ext uri="{FF2B5EF4-FFF2-40B4-BE49-F238E27FC236}">
                <a16:creationId xmlns:a16="http://schemas.microsoft.com/office/drawing/2014/main" id="{CDCC431F-3AED-0060-0666-A726D950931B}"/>
              </a:ext>
            </a:extLst>
          </p:cNvPr>
          <p:cNvSpPr>
            <a:spLocks noGrp="1"/>
          </p:cNvSpPr>
          <p:nvPr>
            <p:ph type="body" sz="quarter" idx="13"/>
          </p:nvPr>
        </p:nvSpPr>
        <p:spPr/>
        <p:txBody>
          <a:bodyPr/>
          <a:lstStyle/>
          <a:p>
            <a:pPr lvl="1"/>
            <a:r>
              <a:rPr lang="en-BE" dirty="0"/>
              <a:t>v</a:t>
            </a:r>
            <a:r>
              <a:rPr lang="nl-NL" dirty="0" err="1"/>
              <a:t>ooringenomenheid</a:t>
            </a:r>
            <a:r>
              <a:rPr lang="nl-NL" dirty="0"/>
              <a:t> </a:t>
            </a:r>
            <a:r>
              <a:rPr lang="en-BE" dirty="0"/>
              <a:t>(bias) </a:t>
            </a:r>
            <a:r>
              <a:rPr lang="nl-NL" dirty="0"/>
              <a:t>en discriminatie: AI kan de vooringenomenheid in trainingsgegevens reproduceren en versterken</a:t>
            </a:r>
            <a:endParaRPr lang="en-BE" dirty="0"/>
          </a:p>
          <a:p>
            <a:pPr lvl="1"/>
            <a:r>
              <a:rPr lang="en-BE" dirty="0"/>
              <a:t>b</a:t>
            </a:r>
            <a:r>
              <a:rPr lang="nl-NL" dirty="0" err="1"/>
              <a:t>edreiging</a:t>
            </a:r>
            <a:r>
              <a:rPr lang="nl-NL" dirty="0"/>
              <a:t> voor privacy</a:t>
            </a:r>
            <a:r>
              <a:rPr lang="en-BE" dirty="0"/>
              <a:t>: </a:t>
            </a:r>
            <a:r>
              <a:rPr lang="en-BE" dirty="0" err="1"/>
              <a:t>vermijd</a:t>
            </a:r>
            <a:r>
              <a:rPr lang="en-BE" dirty="0"/>
              <a:t> training op </a:t>
            </a:r>
            <a:r>
              <a:rPr lang="en-BE" dirty="0" err="1"/>
              <a:t>niet-gepseudonimiseerde</a:t>
            </a:r>
            <a:r>
              <a:rPr lang="en-BE" dirty="0"/>
              <a:t> </a:t>
            </a:r>
            <a:r>
              <a:rPr lang="en-BE" dirty="0" err="1"/>
              <a:t>persoonsgegevens</a:t>
            </a:r>
            <a:r>
              <a:rPr lang="en-BE" dirty="0"/>
              <a:t> </a:t>
            </a:r>
            <a:r>
              <a:rPr lang="nl-NL" dirty="0"/>
              <a:t>in </a:t>
            </a:r>
            <a:r>
              <a:rPr lang="en-BE" dirty="0"/>
              <a:t>public </a:t>
            </a:r>
            <a:r>
              <a:rPr lang="nl-NL" dirty="0" err="1"/>
              <a:t>cloud</a:t>
            </a:r>
            <a:endParaRPr lang="en-BE" dirty="0"/>
          </a:p>
          <a:p>
            <a:pPr lvl="1"/>
            <a:r>
              <a:rPr lang="en-BE" dirty="0"/>
              <a:t>w</a:t>
            </a:r>
            <a:r>
              <a:rPr lang="nl-NL" dirty="0" err="1"/>
              <a:t>einig</a:t>
            </a:r>
            <a:r>
              <a:rPr lang="nl-NL" dirty="0"/>
              <a:t> transparantie: ‘</a:t>
            </a:r>
            <a:r>
              <a:rPr lang="nl-NL" dirty="0" err="1"/>
              <a:t>blackbox</a:t>
            </a:r>
            <a:r>
              <a:rPr lang="nl-NL" dirty="0"/>
              <a:t>’-algoritmen =&gt; behoefte aan verklaarbare AI</a:t>
            </a:r>
            <a:endParaRPr lang="en-BE" dirty="0"/>
          </a:p>
          <a:p>
            <a:pPr lvl="1"/>
            <a:r>
              <a:rPr lang="en-BE" dirty="0"/>
              <a:t>d</a:t>
            </a:r>
            <a:r>
              <a:rPr lang="nl-NL" dirty="0" err="1"/>
              <a:t>uurzaamheid</a:t>
            </a:r>
            <a:r>
              <a:rPr lang="nl-NL" dirty="0"/>
              <a:t>: energiekosten van AI (10</a:t>
            </a:r>
            <a:r>
              <a:rPr lang="en-BE" baseline="30000" dirty="0"/>
              <a:t>6</a:t>
            </a:r>
            <a:r>
              <a:rPr lang="nl-NL" dirty="0"/>
              <a:t> keer zo hoog als die van het menselijk brein)</a:t>
            </a:r>
            <a:endParaRPr lang="en-BE" dirty="0"/>
          </a:p>
          <a:p>
            <a:pPr lvl="1"/>
            <a:r>
              <a:rPr lang="en-BE" dirty="0" err="1"/>
              <a:t>risico</a:t>
            </a:r>
            <a:r>
              <a:rPr lang="en-BE" dirty="0"/>
              <a:t> op</a:t>
            </a:r>
            <a:r>
              <a:rPr lang="nl-NL" dirty="0"/>
              <a:t> kwaadwillig gebruik van AI</a:t>
            </a:r>
            <a:endParaRPr lang="en-BE" dirty="0"/>
          </a:p>
          <a:p>
            <a:pPr lvl="1"/>
            <a:r>
              <a:rPr lang="en-BE" dirty="0"/>
              <a:t>t</a:t>
            </a:r>
            <a:r>
              <a:rPr lang="nl-NL" dirty="0" err="1"/>
              <a:t>echnologische</a:t>
            </a:r>
            <a:r>
              <a:rPr lang="nl-NL" dirty="0"/>
              <a:t> afhankelijkheid: overmatige afhankelijkheid van AI kan leiden tot kwetsbaarheid in geval van storingen</a:t>
            </a:r>
            <a:endParaRPr lang="en-BE" dirty="0"/>
          </a:p>
          <a:p>
            <a:pPr lvl="1"/>
            <a:r>
              <a:rPr lang="en-BE" dirty="0"/>
              <a:t>s</a:t>
            </a:r>
            <a:r>
              <a:rPr lang="nl-NL" dirty="0" err="1"/>
              <a:t>pecifiek</a:t>
            </a:r>
            <a:r>
              <a:rPr lang="nl-NL" dirty="0"/>
              <a:t> voor generatieve AI</a:t>
            </a:r>
            <a:endParaRPr lang="en-BE" dirty="0"/>
          </a:p>
          <a:p>
            <a:pPr lvl="2"/>
            <a:r>
              <a:rPr lang="nl-NL" dirty="0" err="1"/>
              <a:t>deepfake</a:t>
            </a:r>
            <a:endParaRPr lang="en-BE" dirty="0"/>
          </a:p>
          <a:p>
            <a:pPr lvl="2"/>
            <a:r>
              <a:rPr lang="nl-NL" dirty="0"/>
              <a:t>hallucinaties</a:t>
            </a:r>
            <a:endParaRPr lang="en-BE" dirty="0"/>
          </a:p>
          <a:p>
            <a:pPr lvl="2"/>
            <a:r>
              <a:rPr lang="nl-NL" dirty="0"/>
              <a:t>openbaarmaking van gevoelige gegevens</a:t>
            </a:r>
            <a:endParaRPr lang="nl-BE" dirty="0"/>
          </a:p>
        </p:txBody>
      </p:sp>
    </p:spTree>
    <p:extLst>
      <p:ext uri="{BB962C8B-B14F-4D97-AF65-F5344CB8AC3E}">
        <p14:creationId xmlns:p14="http://schemas.microsoft.com/office/powerpoint/2010/main" val="3548746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E40CB23-F02F-FD38-BE4F-7375E25764E7}"/>
              </a:ext>
            </a:extLst>
          </p:cNvPr>
          <p:cNvSpPr>
            <a:spLocks noGrp="1"/>
          </p:cNvSpPr>
          <p:nvPr>
            <p:ph type="body" sz="quarter" idx="11"/>
          </p:nvPr>
        </p:nvSpPr>
        <p:spPr/>
        <p:txBody>
          <a:bodyPr/>
          <a:lstStyle/>
          <a:p>
            <a:r>
              <a:rPr lang="en-BE" err="1"/>
              <a:t>Voorbeeld</a:t>
            </a:r>
            <a:r>
              <a:rPr lang="en-BE"/>
              <a:t> van bias </a:t>
            </a:r>
            <a:r>
              <a:rPr lang="en-BE" err="1"/>
              <a:t>bij</a:t>
            </a:r>
            <a:r>
              <a:rPr lang="en-BE"/>
              <a:t> </a:t>
            </a:r>
            <a:r>
              <a:rPr lang="en-BE" err="1"/>
              <a:t>generatieve</a:t>
            </a:r>
            <a:r>
              <a:rPr lang="en-BE"/>
              <a:t> AI</a:t>
            </a:r>
            <a:endParaRPr lang="nl-BE"/>
          </a:p>
        </p:txBody>
      </p:sp>
      <p:sp>
        <p:nvSpPr>
          <p:cNvPr id="4" name="Content Placeholder 2">
            <a:extLst>
              <a:ext uri="{FF2B5EF4-FFF2-40B4-BE49-F238E27FC236}">
                <a16:creationId xmlns:a16="http://schemas.microsoft.com/office/drawing/2014/main" id="{0780A4B8-871A-2E72-9942-4F9FFDBD75B1}"/>
              </a:ext>
            </a:extLst>
          </p:cNvPr>
          <p:cNvSpPr txBox="1">
            <a:spLocks/>
          </p:cNvSpPr>
          <p:nvPr/>
        </p:nvSpPr>
        <p:spPr>
          <a:xfrm>
            <a:off x="3181833" y="1848348"/>
            <a:ext cx="2368065" cy="4351338"/>
          </a:xfrm>
          <a:prstGeom prst="rect">
            <a:avLst/>
          </a:prstGeom>
        </p:spPr>
        <p:txBody>
          <a:bodyPr>
            <a:normAutofit/>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fr-BE"/>
              <a:t>Generated image for </a:t>
            </a:r>
            <a:r>
              <a:rPr lang="en-US"/>
              <a:t>“Lawyer”  (DALL-E 2)</a:t>
            </a:r>
            <a:br>
              <a:rPr lang="en-US" sz="1800"/>
            </a:br>
            <a:br>
              <a:rPr lang="en-US" sz="1800"/>
            </a:br>
            <a:br>
              <a:rPr lang="en-US" sz="1800"/>
            </a:br>
            <a:endParaRPr lang="en-US" sz="1800"/>
          </a:p>
          <a:p>
            <a:endParaRPr lang="en-US" sz="1800"/>
          </a:p>
          <a:p>
            <a:pPr marL="285750" indent="-285750"/>
            <a:r>
              <a:rPr lang="fr-BE"/>
              <a:t>Generated image for </a:t>
            </a:r>
            <a:r>
              <a:rPr lang="en-US"/>
              <a:t>“Flight attendant” (DALL-E 2)</a:t>
            </a:r>
          </a:p>
          <a:p>
            <a:endParaRPr lang="nl-BE"/>
          </a:p>
        </p:txBody>
      </p:sp>
      <p:pic>
        <p:nvPicPr>
          <p:cNvPr id="5" name="Picture 6">
            <a:extLst>
              <a:ext uri="{FF2B5EF4-FFF2-40B4-BE49-F238E27FC236}">
                <a16:creationId xmlns:a16="http://schemas.microsoft.com/office/drawing/2014/main" id="{F2B854CA-A3D8-6BC1-70F6-229764FD2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7067" y="1456638"/>
            <a:ext cx="6422115" cy="2607591"/>
          </a:xfrm>
          <a:prstGeom prst="rect">
            <a:avLst/>
          </a:prstGeom>
        </p:spPr>
      </p:pic>
      <p:pic>
        <p:nvPicPr>
          <p:cNvPr id="6" name="Picture 7">
            <a:extLst>
              <a:ext uri="{FF2B5EF4-FFF2-40B4-BE49-F238E27FC236}">
                <a16:creationId xmlns:a16="http://schemas.microsoft.com/office/drawing/2014/main" id="{7D89F745-DBB3-D80B-6F30-A2371B084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067" y="3943379"/>
            <a:ext cx="6339366" cy="2455072"/>
          </a:xfrm>
          <a:prstGeom prst="rect">
            <a:avLst/>
          </a:prstGeom>
        </p:spPr>
      </p:pic>
      <p:sp>
        <p:nvSpPr>
          <p:cNvPr id="7" name="TextBox 8">
            <a:extLst>
              <a:ext uri="{FF2B5EF4-FFF2-40B4-BE49-F238E27FC236}">
                <a16:creationId xmlns:a16="http://schemas.microsoft.com/office/drawing/2014/main" id="{E15A38EF-7EE4-EBEE-0C0D-1AD5F94216A9}"/>
              </a:ext>
            </a:extLst>
          </p:cNvPr>
          <p:cNvSpPr txBox="1"/>
          <p:nvPr/>
        </p:nvSpPr>
        <p:spPr>
          <a:xfrm>
            <a:off x="2599396" y="6370072"/>
            <a:ext cx="72162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ira Sans"/>
                <a:ea typeface="+mn-ea"/>
                <a:cs typeface="+mn-cs"/>
              </a:rPr>
              <a:t>Source: </a:t>
            </a:r>
            <a:r>
              <a:rPr kumimoji="0" lang="en-US" sz="1400" b="0" i="0" u="none" strike="noStrike" kern="1200" cap="none" spc="0" normalizeH="0" baseline="0" noProof="0" err="1">
                <a:ln>
                  <a:noFill/>
                </a:ln>
                <a:solidFill>
                  <a:prstClr val="black"/>
                </a:solidFill>
                <a:effectLst/>
                <a:uLnTx/>
                <a:uFillTx/>
                <a:latin typeface="Fira Sans"/>
                <a:ea typeface="+mn-ea"/>
                <a:cs typeface="+mn-cs"/>
              </a:rPr>
              <a:t>Sigal</a:t>
            </a:r>
            <a:r>
              <a:rPr kumimoji="0" lang="en-US" sz="1400" b="0" i="0" u="none" strike="noStrike" kern="1200" cap="none" spc="0" normalizeH="0" baseline="0" noProof="0">
                <a:ln>
                  <a:noFill/>
                </a:ln>
                <a:solidFill>
                  <a:prstClr val="black"/>
                </a:solidFill>
                <a:effectLst/>
                <a:uLnTx/>
                <a:uFillTx/>
                <a:latin typeface="Fira Sans"/>
                <a:ea typeface="+mn-ea"/>
                <a:cs typeface="+mn-cs"/>
              </a:rPr>
              <a:t> Samuel, “A new AI draws delightful and not-so-delightful images”, Vox, 22/04/2022 </a:t>
            </a:r>
          </a:p>
        </p:txBody>
      </p:sp>
      <p:pic>
        <p:nvPicPr>
          <p:cNvPr id="8" name="Picture Placeholder 11">
            <a:extLst>
              <a:ext uri="{FF2B5EF4-FFF2-40B4-BE49-F238E27FC236}">
                <a16:creationId xmlns:a16="http://schemas.microsoft.com/office/drawing/2014/main" id="{3E834169-4071-55C3-119A-7B128A0034AD}"/>
              </a:ext>
            </a:extLst>
          </p:cNvPr>
          <p:cNvPicPr>
            <a:picLocks noChangeAspect="1"/>
          </p:cNvPicPr>
          <p:nvPr/>
        </p:nvPicPr>
        <p:blipFill rotWithShape="1">
          <a:blip r:embed="rId4"/>
          <a:srcRect t="8481" b="8481"/>
          <a:stretch/>
        </p:blipFill>
        <p:spPr>
          <a:xfrm>
            <a:off x="389294" y="1717738"/>
            <a:ext cx="2933548" cy="2436453"/>
          </a:xfrm>
          <a:prstGeom prst="rect">
            <a:avLst/>
          </a:prstGeom>
          <a:effectLst>
            <a:outerShdw blurRad="330200" dist="177800" dir="1560000" sx="96000" sy="96000" algn="ctr" rotWithShape="0">
              <a:srgbClr val="000000">
                <a:alpha val="7000"/>
              </a:srgbClr>
            </a:outerShdw>
          </a:effectLst>
        </p:spPr>
      </p:pic>
    </p:spTree>
    <p:extLst>
      <p:ext uri="{BB962C8B-B14F-4D97-AF65-F5344CB8AC3E}">
        <p14:creationId xmlns:p14="http://schemas.microsoft.com/office/powerpoint/2010/main" val="32091274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CEA0D5-2BE5-9B5E-B5A9-1EA3D7287043}"/>
              </a:ext>
            </a:extLst>
          </p:cNvPr>
          <p:cNvSpPr>
            <a:spLocks noGrp="1"/>
          </p:cNvSpPr>
          <p:nvPr>
            <p:ph type="body" sz="quarter" idx="11"/>
          </p:nvPr>
        </p:nvSpPr>
        <p:spPr/>
        <p:txBody>
          <a:bodyPr/>
          <a:lstStyle/>
          <a:p>
            <a:r>
              <a:rPr lang="en-BE"/>
              <a:t>AI mist </a:t>
            </a:r>
            <a:r>
              <a:rPr lang="en-BE" err="1"/>
              <a:t>gezond</a:t>
            </a:r>
            <a:r>
              <a:rPr lang="en-BE"/>
              <a:t> verstand</a:t>
            </a:r>
            <a:endParaRPr lang="nl-BE"/>
          </a:p>
        </p:txBody>
      </p:sp>
      <p:pic>
        <p:nvPicPr>
          <p:cNvPr id="4" name="Picture 3">
            <a:extLst>
              <a:ext uri="{FF2B5EF4-FFF2-40B4-BE49-F238E27FC236}">
                <a16:creationId xmlns:a16="http://schemas.microsoft.com/office/drawing/2014/main" id="{1241C975-D712-473E-B713-49D77535EB2D}"/>
              </a:ext>
            </a:extLst>
          </p:cNvPr>
          <p:cNvPicPr>
            <a:picLocks noChangeAspect="1"/>
          </p:cNvPicPr>
          <p:nvPr/>
        </p:nvPicPr>
        <p:blipFill>
          <a:blip r:embed="rId2"/>
          <a:stretch>
            <a:fillRect/>
          </a:stretch>
        </p:blipFill>
        <p:spPr>
          <a:xfrm>
            <a:off x="1682338" y="1474076"/>
            <a:ext cx="8827324" cy="4716291"/>
          </a:xfrm>
          <a:prstGeom prst="rect">
            <a:avLst/>
          </a:prstGeom>
        </p:spPr>
      </p:pic>
    </p:spTree>
    <p:extLst>
      <p:ext uri="{BB962C8B-B14F-4D97-AF65-F5344CB8AC3E}">
        <p14:creationId xmlns:p14="http://schemas.microsoft.com/office/powerpoint/2010/main" val="32756368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03DD27-4131-F202-3C50-F87AE960F477}"/>
              </a:ext>
            </a:extLst>
          </p:cNvPr>
          <p:cNvSpPr>
            <a:spLocks noGrp="1"/>
          </p:cNvSpPr>
          <p:nvPr>
            <p:ph type="body" sz="quarter" idx="11"/>
          </p:nvPr>
        </p:nvSpPr>
        <p:spPr/>
        <p:txBody>
          <a:bodyPr>
            <a:normAutofit/>
          </a:bodyPr>
          <a:lstStyle/>
          <a:p>
            <a:r>
              <a:rPr lang="en-BE"/>
              <a:t>AI mist </a:t>
            </a:r>
            <a:r>
              <a:rPr lang="en-BE" err="1"/>
              <a:t>concepten</a:t>
            </a:r>
            <a:r>
              <a:rPr lang="en-BE"/>
              <a:t> en </a:t>
            </a:r>
            <a:r>
              <a:rPr lang="en-BE" err="1"/>
              <a:t>abstractievermogen</a:t>
            </a:r>
            <a:endParaRPr lang="nl-BE"/>
          </a:p>
        </p:txBody>
      </p:sp>
      <p:pic>
        <p:nvPicPr>
          <p:cNvPr id="8" name="Picture 7">
            <a:extLst>
              <a:ext uri="{FF2B5EF4-FFF2-40B4-BE49-F238E27FC236}">
                <a16:creationId xmlns:a16="http://schemas.microsoft.com/office/drawing/2014/main" id="{504326B4-493C-4F9C-A57F-D2D69417AEC1}"/>
              </a:ext>
            </a:extLst>
          </p:cNvPr>
          <p:cNvPicPr>
            <a:picLocks noChangeAspect="1"/>
          </p:cNvPicPr>
          <p:nvPr/>
        </p:nvPicPr>
        <p:blipFill>
          <a:blip r:embed="rId2"/>
          <a:stretch>
            <a:fillRect/>
          </a:stretch>
        </p:blipFill>
        <p:spPr>
          <a:xfrm>
            <a:off x="335280" y="1474574"/>
            <a:ext cx="11521440" cy="4350522"/>
          </a:xfrm>
          <a:prstGeom prst="rect">
            <a:avLst/>
          </a:prstGeom>
        </p:spPr>
      </p:pic>
    </p:spTree>
    <p:extLst>
      <p:ext uri="{BB962C8B-B14F-4D97-AF65-F5344CB8AC3E}">
        <p14:creationId xmlns:p14="http://schemas.microsoft.com/office/powerpoint/2010/main" val="4150724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E3911-6226-4420-93AB-AA570F880775}"/>
              </a:ext>
            </a:extLst>
          </p:cNvPr>
          <p:cNvSpPr>
            <a:spLocks noGrp="1"/>
          </p:cNvSpPr>
          <p:nvPr>
            <p:ph type="body" sz="quarter" idx="11"/>
          </p:nvPr>
        </p:nvSpPr>
        <p:spPr/>
        <p:txBody>
          <a:bodyPr/>
          <a:lstStyle/>
          <a:p>
            <a:r>
              <a:rPr lang="nl-BE" dirty="0"/>
              <a:t>Stand van zaken</a:t>
            </a:r>
            <a:endParaRPr lang="en-BE" dirty="0"/>
          </a:p>
        </p:txBody>
      </p:sp>
      <p:grpSp>
        <p:nvGrpSpPr>
          <p:cNvPr id="60" name="Group 59"/>
          <p:cNvGrpSpPr>
            <a:grpSpLocks/>
          </p:cNvGrpSpPr>
          <p:nvPr/>
        </p:nvGrpSpPr>
        <p:grpSpPr bwMode="auto">
          <a:xfrm>
            <a:off x="4478606" y="2610478"/>
            <a:ext cx="2731477" cy="2562958"/>
            <a:chOff x="3078646" y="2523164"/>
            <a:chExt cx="2958799" cy="2776730"/>
          </a:xfrm>
        </p:grpSpPr>
        <p:sp>
          <p:nvSpPr>
            <p:cNvPr id="61" name="Flowchart: Connector 60"/>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cxnSp>
          <p:nvCxnSpPr>
            <p:cNvPr id="93" name="Straight Connector 92"/>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1" name="Picture 7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7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7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7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8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8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Flowchart: Connector 128"/>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1477" b="1" dirty="0" err="1">
                  <a:solidFill>
                    <a:schemeClr val="bg1"/>
                  </a:solidFill>
                  <a:latin typeface="Arial" panose="020B0604020202020204" pitchFamily="34" charset="0"/>
                  <a:cs typeface="Arial" panose="020B0604020202020204" pitchFamily="34" charset="0"/>
                </a:rPr>
                <a:t>Adminis-tratief</a:t>
              </a:r>
              <a:endParaRPr lang="nl-BE" sz="1477" b="1" dirty="0">
                <a:solidFill>
                  <a:schemeClr val="bg1"/>
                </a:solidFill>
                <a:latin typeface="Arial" panose="020B0604020202020204" pitchFamily="34" charset="0"/>
                <a:cs typeface="Arial" panose="020B0604020202020204" pitchFamily="34" charset="0"/>
              </a:endParaRPr>
            </a:p>
          </p:txBody>
        </p:sp>
      </p:grpSp>
      <p:grpSp>
        <p:nvGrpSpPr>
          <p:cNvPr id="130" name="Group 129"/>
          <p:cNvGrpSpPr>
            <a:grpSpLocks/>
          </p:cNvGrpSpPr>
          <p:nvPr/>
        </p:nvGrpSpPr>
        <p:grpSpPr bwMode="auto">
          <a:xfrm>
            <a:off x="2097356" y="1568591"/>
            <a:ext cx="2974806" cy="999904"/>
            <a:chOff x="546770" y="1394932"/>
            <a:chExt cx="3222112" cy="1083322"/>
          </a:xfrm>
        </p:grpSpPr>
        <p:grpSp>
          <p:nvGrpSpPr>
            <p:cNvPr id="131" name="Group 93"/>
            <p:cNvGrpSpPr>
              <a:grpSpLocks/>
            </p:cNvGrpSpPr>
            <p:nvPr/>
          </p:nvGrpSpPr>
          <p:grpSpPr bwMode="auto">
            <a:xfrm>
              <a:off x="546770" y="1394932"/>
              <a:ext cx="3222112" cy="1083322"/>
              <a:chOff x="546770" y="1424385"/>
              <a:chExt cx="3222112" cy="1083322"/>
            </a:xfrm>
          </p:grpSpPr>
          <p:grpSp>
            <p:nvGrpSpPr>
              <p:cNvPr id="133" name="Group 33"/>
              <p:cNvGrpSpPr>
                <a:grpSpLocks/>
              </p:cNvGrpSpPr>
              <p:nvPr/>
            </p:nvGrpSpPr>
            <p:grpSpPr bwMode="auto">
              <a:xfrm>
                <a:off x="546770" y="1424385"/>
                <a:ext cx="3176700" cy="1080121"/>
                <a:chOff x="747228" y="1772815"/>
                <a:chExt cx="3176700" cy="1080121"/>
              </a:xfrm>
            </p:grpSpPr>
            <p:sp>
              <p:nvSpPr>
                <p:cNvPr id="135" name="Rectangle 134"/>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36" name="Rectangle 135"/>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grpSp>
          <p:sp>
            <p:nvSpPr>
              <p:cNvPr id="134" name="TextBox 133"/>
              <p:cNvSpPr txBox="1"/>
              <p:nvPr/>
            </p:nvSpPr>
            <p:spPr>
              <a:xfrm>
                <a:off x="1680117" y="1445578"/>
                <a:ext cx="2088765" cy="1062129"/>
              </a:xfrm>
              <a:prstGeom prst="rect">
                <a:avLst/>
              </a:prstGeom>
            </p:spPr>
            <p:txBody>
              <a:bodyPr>
                <a:normAutofit fontScale="92500" lnSpcReduction="20000"/>
              </a:bodyPr>
              <a:lstStyle/>
              <a:p>
                <a:pPr marL="164127">
                  <a:defRPr/>
                </a:pPr>
                <a:endParaRPr lang="nl-BE" sz="277" dirty="0">
                  <a:solidFill>
                    <a:schemeClr val="bg1"/>
                  </a:solidFill>
                  <a:latin typeface="Arial" panose="020B0604020202020204" pitchFamily="34" charset="0"/>
                  <a:cs typeface="Arial" panose="020B0604020202020204" pitchFamily="34" charset="0"/>
                </a:endParaRPr>
              </a:p>
              <a:p>
                <a:pPr algn="ctr">
                  <a:defRPr/>
                </a:pPr>
                <a:endParaRPr lang="nl-BE" sz="185" dirty="0">
                  <a:solidFill>
                    <a:schemeClr val="bg1"/>
                  </a:solidFill>
                  <a:latin typeface="Arial" panose="020B0604020202020204" pitchFamily="34" charset="0"/>
                  <a:cs typeface="Arial" panose="020B0604020202020204" pitchFamily="34" charset="0"/>
                </a:endParaRPr>
              </a:p>
              <a:p>
                <a:pPr algn="ctr">
                  <a:defRPr/>
                </a:pPr>
                <a:r>
                  <a:rPr lang="nl-BE" sz="1700" dirty="0">
                    <a:solidFill>
                      <a:schemeClr val="bg1"/>
                    </a:solidFill>
                    <a:latin typeface="Arial" panose="020B0604020202020204" pitchFamily="34" charset="0"/>
                    <a:cs typeface="Arial" panose="020B0604020202020204" pitchFamily="34" charset="0"/>
                  </a:rPr>
                  <a:t>Verzekerbaar-</a:t>
                </a:r>
                <a:r>
                  <a:rPr lang="nl-BE" sz="1700" dirty="0" err="1">
                    <a:solidFill>
                      <a:schemeClr val="bg1"/>
                    </a:solidFill>
                    <a:latin typeface="Arial" panose="020B0604020202020204" pitchFamily="34" charset="0"/>
                    <a:cs typeface="Arial" panose="020B0604020202020204" pitchFamily="34" charset="0"/>
                  </a:rPr>
                  <a:t>heidstoestand</a:t>
                </a:r>
                <a:r>
                  <a:rPr lang="nl-BE" sz="1700" dirty="0">
                    <a:solidFill>
                      <a:schemeClr val="bg1"/>
                    </a:solidFill>
                    <a:latin typeface="Arial" panose="020B0604020202020204" pitchFamily="34" charset="0"/>
                    <a:cs typeface="Arial" panose="020B0604020202020204" pitchFamily="34" charset="0"/>
                  </a:rPr>
                  <a:t>, </a:t>
                </a:r>
                <a:r>
                  <a:rPr lang="nl-BE" sz="1700" dirty="0" err="1">
                    <a:solidFill>
                      <a:schemeClr val="bg1"/>
                    </a:solidFill>
                    <a:latin typeface="Arial" panose="020B0604020202020204" pitchFamily="34" charset="0"/>
                    <a:cs typeface="Arial" panose="020B0604020202020204" pitchFamily="34" charset="0"/>
                  </a:rPr>
                  <a:t>tarificatie</a:t>
                </a:r>
                <a:r>
                  <a:rPr lang="nl-BE" sz="1700" dirty="0">
                    <a:solidFill>
                      <a:schemeClr val="bg1"/>
                    </a:solidFill>
                    <a:latin typeface="Arial" panose="020B0604020202020204" pitchFamily="34" charset="0"/>
                    <a:cs typeface="Arial" panose="020B0604020202020204" pitchFamily="34" charset="0"/>
                  </a:rPr>
                  <a:t>,</a:t>
                </a:r>
              </a:p>
              <a:p>
                <a:pPr algn="ctr">
                  <a:defRPr/>
                </a:pPr>
                <a:r>
                  <a:rPr lang="nl-BE" sz="1700" dirty="0">
                    <a:solidFill>
                      <a:schemeClr val="bg1"/>
                    </a:solidFill>
                    <a:latin typeface="Arial" panose="020B0604020202020204" pitchFamily="34" charset="0"/>
                    <a:cs typeface="Arial" panose="020B0604020202020204" pitchFamily="34" charset="0"/>
                  </a:rPr>
                  <a:t>facturatie</a:t>
                </a:r>
                <a:endParaRPr lang="nl-BE" sz="1700" dirty="0">
                  <a:latin typeface="Arial" panose="020B0604020202020204" pitchFamily="34" charset="0"/>
                  <a:cs typeface="Arial" panose="020B0604020202020204" pitchFamily="34" charset="0"/>
                </a:endParaRPr>
              </a:p>
            </p:txBody>
          </p:sp>
        </p:grpSp>
        <p:pic>
          <p:nvPicPr>
            <p:cNvPr id="132" name="Picture 5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7" name="Group 136"/>
          <p:cNvGrpSpPr>
            <a:grpSpLocks/>
          </p:cNvGrpSpPr>
          <p:nvPr/>
        </p:nvGrpSpPr>
        <p:grpSpPr bwMode="auto">
          <a:xfrm>
            <a:off x="2034342" y="3608408"/>
            <a:ext cx="2411559" cy="1017679"/>
            <a:chOff x="477656" y="3605133"/>
            <a:chExt cx="2613146" cy="1101911"/>
          </a:xfrm>
        </p:grpSpPr>
        <p:grpSp>
          <p:nvGrpSpPr>
            <p:cNvPr id="138" name="Group 40"/>
            <p:cNvGrpSpPr>
              <a:grpSpLocks/>
            </p:cNvGrpSpPr>
            <p:nvPr/>
          </p:nvGrpSpPr>
          <p:grpSpPr bwMode="auto">
            <a:xfrm>
              <a:off x="477656" y="3624173"/>
              <a:ext cx="2613146" cy="1082871"/>
              <a:chOff x="5926858" y="3418205"/>
              <a:chExt cx="2537658" cy="1082871"/>
            </a:xfrm>
          </p:grpSpPr>
          <p:sp>
            <p:nvSpPr>
              <p:cNvPr id="140" name="Rectangle 139"/>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41" name="Rectangle 140"/>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42" name="TextBox 141"/>
              <p:cNvSpPr txBox="1"/>
              <p:nvPr/>
            </p:nvSpPr>
            <p:spPr>
              <a:xfrm>
                <a:off x="6965683" y="3420550"/>
                <a:ext cx="1498833" cy="1080526"/>
              </a:xfrm>
              <a:prstGeom prst="rect">
                <a:avLst/>
              </a:prstGeom>
            </p:spPr>
            <p:txBody>
              <a:bodyPr>
                <a:normAutofit/>
              </a:bodyPr>
              <a:lstStyle/>
              <a:p>
                <a:pPr algn="ctr">
                  <a:defRPr/>
                </a:pPr>
                <a:endParaRPr lang="nl-BE" sz="277" dirty="0">
                  <a:solidFill>
                    <a:schemeClr val="bg1"/>
                  </a:solidFill>
                  <a:latin typeface="Arial" panose="020B0604020202020204" pitchFamily="34" charset="0"/>
                  <a:cs typeface="Arial" panose="020B0604020202020204" pitchFamily="34" charset="0"/>
                </a:endParaRPr>
              </a:p>
              <a:p>
                <a:pPr algn="ctr">
                  <a:defRPr/>
                </a:pPr>
                <a:r>
                  <a:rPr lang="nl-BE" sz="1662" dirty="0">
                    <a:solidFill>
                      <a:schemeClr val="bg1"/>
                    </a:solidFill>
                    <a:latin typeface="Arial" panose="020B0604020202020204" pitchFamily="34" charset="0"/>
                    <a:cs typeface="Arial" panose="020B0604020202020204" pitchFamily="34" charset="0"/>
                  </a:rPr>
                  <a:t>Aanmaken en versturen van attesten</a:t>
                </a:r>
              </a:p>
              <a:p>
                <a:pPr>
                  <a:defRPr/>
                </a:pPr>
                <a:endParaRPr lang="nl-BE" sz="1662"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139" name="Picture 6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 name="Group 142"/>
          <p:cNvGrpSpPr>
            <a:grpSpLocks/>
          </p:cNvGrpSpPr>
          <p:nvPr/>
        </p:nvGrpSpPr>
        <p:grpSpPr bwMode="auto">
          <a:xfrm>
            <a:off x="6443687" y="1621344"/>
            <a:ext cx="3291254" cy="1014046"/>
            <a:chOff x="5254692" y="1452701"/>
            <a:chExt cx="3565782" cy="1097874"/>
          </a:xfrm>
        </p:grpSpPr>
        <p:grpSp>
          <p:nvGrpSpPr>
            <p:cNvPr id="144" name="Group 67"/>
            <p:cNvGrpSpPr>
              <a:grpSpLocks/>
            </p:cNvGrpSpPr>
            <p:nvPr/>
          </p:nvGrpSpPr>
          <p:grpSpPr bwMode="auto">
            <a:xfrm>
              <a:off x="5254692" y="1452701"/>
              <a:ext cx="3565782" cy="1080422"/>
              <a:chOff x="398612" y="5107746"/>
              <a:chExt cx="3373796" cy="1080422"/>
            </a:xfrm>
          </p:grpSpPr>
          <p:sp>
            <p:nvSpPr>
              <p:cNvPr id="146" name="Rectangle 145"/>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47" name="Rectangle 146"/>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48" name="TextBox 147"/>
              <p:cNvSpPr txBox="1"/>
              <p:nvPr/>
            </p:nvSpPr>
            <p:spPr>
              <a:xfrm>
                <a:off x="1477145" y="5127435"/>
                <a:ext cx="2295263" cy="1058212"/>
              </a:xfrm>
              <a:prstGeom prst="rect">
                <a:avLst/>
              </a:prstGeom>
            </p:spPr>
            <p:txBody>
              <a:bodyPr>
                <a:normAutofit lnSpcReduction="10000"/>
              </a:bodyPr>
              <a:lstStyle/>
              <a:p>
                <a:pPr>
                  <a:defRPr/>
                </a:pPr>
                <a:endParaRPr lang="nl-BE" sz="923" dirty="0">
                  <a:solidFill>
                    <a:schemeClr val="bg1"/>
                  </a:solidFill>
                  <a:latin typeface="Arial" panose="020B0604020202020204" pitchFamily="34" charset="0"/>
                  <a:cs typeface="Arial" panose="020B0604020202020204" pitchFamily="34" charset="0"/>
                </a:endParaRPr>
              </a:p>
              <a:p>
                <a:pPr algn="ctr">
                  <a:defRPr/>
                </a:pPr>
                <a:r>
                  <a:rPr lang="nl-BE" sz="1662" dirty="0">
                    <a:solidFill>
                      <a:schemeClr val="bg1"/>
                    </a:solidFill>
                    <a:latin typeface="Arial" panose="020B0604020202020204" pitchFamily="34" charset="0"/>
                    <a:cs typeface="Arial" panose="020B0604020202020204" pitchFamily="34" charset="0"/>
                  </a:rPr>
                  <a:t>Bijwerking van de SumEHR, van het medicatieschema, ... </a:t>
                </a:r>
              </a:p>
              <a:p>
                <a:pPr>
                  <a:defRPr/>
                </a:pPr>
                <a:endParaRPr lang="nl-BE" sz="1662"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145" name="Picture 6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 name="Group 148"/>
          <p:cNvGrpSpPr>
            <a:grpSpLocks/>
          </p:cNvGrpSpPr>
          <p:nvPr/>
        </p:nvGrpSpPr>
        <p:grpSpPr bwMode="auto">
          <a:xfrm>
            <a:off x="4318879" y="5173438"/>
            <a:ext cx="3005504" cy="1042749"/>
            <a:chOff x="2952328" y="5301208"/>
            <a:chExt cx="3255987" cy="1129104"/>
          </a:xfrm>
        </p:grpSpPr>
        <p:grpSp>
          <p:nvGrpSpPr>
            <p:cNvPr id="150" name="Group 70"/>
            <p:cNvGrpSpPr>
              <a:grpSpLocks/>
            </p:cNvGrpSpPr>
            <p:nvPr/>
          </p:nvGrpSpPr>
          <p:grpSpPr bwMode="auto">
            <a:xfrm>
              <a:off x="2952328" y="5301208"/>
              <a:ext cx="3255987" cy="1129104"/>
              <a:chOff x="5508175" y="5117132"/>
              <a:chExt cx="3255987" cy="1129104"/>
            </a:xfrm>
          </p:grpSpPr>
          <p:sp>
            <p:nvSpPr>
              <p:cNvPr id="152" name="Rectangle 151"/>
              <p:cNvSpPr/>
              <p:nvPr/>
            </p:nvSpPr>
            <p:spPr>
              <a:xfrm>
                <a:off x="5508175" y="5117132"/>
                <a:ext cx="1152533"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53" name="Rectangle 152"/>
              <p:cNvSpPr/>
              <p:nvPr/>
            </p:nvSpPr>
            <p:spPr>
              <a:xfrm>
                <a:off x="6660303" y="5165666"/>
                <a:ext cx="208757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54" name="TextBox 153"/>
              <p:cNvSpPr txBox="1"/>
              <p:nvPr/>
            </p:nvSpPr>
            <p:spPr>
              <a:xfrm>
                <a:off x="6678172" y="5147280"/>
                <a:ext cx="2085990" cy="1058356"/>
              </a:xfrm>
              <a:prstGeom prst="rect">
                <a:avLst/>
              </a:prstGeom>
            </p:spPr>
            <p:txBody>
              <a:bodyPr>
                <a:normAutofit lnSpcReduction="10000"/>
              </a:bodyPr>
              <a:lstStyle/>
              <a:p>
                <a:pPr>
                  <a:defRPr/>
                </a:pPr>
                <a:endParaRPr lang="nl-BE" sz="923" dirty="0">
                  <a:solidFill>
                    <a:schemeClr val="bg1"/>
                  </a:solidFill>
                  <a:latin typeface="Arial" panose="020B0604020202020204" pitchFamily="34" charset="0"/>
                  <a:cs typeface="Arial" panose="020B0604020202020204" pitchFamily="34" charset="0"/>
                </a:endParaRPr>
              </a:p>
              <a:p>
                <a:pPr algn="ctr">
                  <a:defRPr/>
                </a:pPr>
                <a:r>
                  <a:rPr lang="nl-BE" sz="1662" dirty="0">
                    <a:solidFill>
                      <a:schemeClr val="bg1"/>
                    </a:solidFill>
                    <a:latin typeface="Arial" panose="020B0604020202020204" pitchFamily="34" charset="0"/>
                    <a:cs typeface="Arial" panose="020B0604020202020204" pitchFamily="34" charset="0"/>
                  </a:rPr>
                  <a:t>Verslag versturen naar de houder van het GMD</a:t>
                </a:r>
              </a:p>
            </p:txBody>
          </p:sp>
        </p:grpSp>
        <p:pic>
          <p:nvPicPr>
            <p:cNvPr id="151" name="Picture 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1159" y="5322504"/>
              <a:ext cx="1063297" cy="106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 name="Group 154"/>
          <p:cNvGrpSpPr>
            <a:grpSpLocks/>
          </p:cNvGrpSpPr>
          <p:nvPr/>
        </p:nvGrpSpPr>
        <p:grpSpPr bwMode="auto">
          <a:xfrm>
            <a:off x="7211549" y="3625991"/>
            <a:ext cx="2722685" cy="1033019"/>
            <a:chOff x="6264041" y="3624287"/>
            <a:chExt cx="3169333" cy="1118964"/>
          </a:xfrm>
        </p:grpSpPr>
        <p:grpSp>
          <p:nvGrpSpPr>
            <p:cNvPr id="156" name="Group 69"/>
            <p:cNvGrpSpPr>
              <a:grpSpLocks/>
            </p:cNvGrpSpPr>
            <p:nvPr/>
          </p:nvGrpSpPr>
          <p:grpSpPr bwMode="auto">
            <a:xfrm>
              <a:off x="6275982" y="3624287"/>
              <a:ext cx="3157392" cy="1118964"/>
              <a:chOff x="5588415" y="1304707"/>
              <a:chExt cx="3702827" cy="1118964"/>
            </a:xfrm>
          </p:grpSpPr>
          <p:sp>
            <p:nvSpPr>
              <p:cNvPr id="158" name="Rectangle 157"/>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59" name="Rectangle 158"/>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60" name="TextBox 52"/>
              <p:cNvSpPr txBox="1">
                <a:spLocks noChangeArrowheads="1"/>
              </p:cNvSpPr>
              <p:nvPr/>
            </p:nvSpPr>
            <p:spPr bwMode="auto">
              <a:xfrm>
                <a:off x="6816224" y="1384750"/>
                <a:ext cx="240946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endParaRPr lang="nl-BE" altLang="en-US" sz="1477" dirty="0">
                  <a:solidFill>
                    <a:schemeClr val="bg1"/>
                  </a:solidFill>
                  <a:latin typeface="Arial" panose="020B0604020202020204" pitchFamily="34" charset="0"/>
                  <a:cs typeface="Arial" panose="020B0604020202020204" pitchFamily="34" charset="0"/>
                </a:endParaRPr>
              </a:p>
              <a:p>
                <a:r>
                  <a:rPr lang="nl-BE" altLang="en-US" sz="1662" dirty="0">
                    <a:solidFill>
                      <a:schemeClr val="bg1"/>
                    </a:solidFill>
                    <a:latin typeface="Arial" panose="020B0604020202020204" pitchFamily="34" charset="0"/>
                    <a:cs typeface="Arial" panose="020B0604020202020204" pitchFamily="34" charset="0"/>
                  </a:rPr>
                  <a:t>Registraties</a:t>
                </a:r>
              </a:p>
            </p:txBody>
          </p:sp>
        </p:grpSp>
        <p:pic>
          <p:nvPicPr>
            <p:cNvPr id="157" name="Picture 1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744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up)">
                                      <p:cBhvr>
                                        <p:cTn id="11" dur="500"/>
                                        <p:tgtEl>
                                          <p:spTgt spid="1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wipe(up)">
                                      <p:cBhvr>
                                        <p:cTn id="16" dur="500"/>
                                        <p:tgtEl>
                                          <p:spTgt spid="1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wipe(up)">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wipe(up)">
                                      <p:cBhvr>
                                        <p:cTn id="26" dur="500"/>
                                        <p:tgtEl>
                                          <p:spTgt spid="1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3"/>
                                        </p:tgtEl>
                                        <p:attrNameLst>
                                          <p:attrName>style.visibility</p:attrName>
                                        </p:attrNameLst>
                                      </p:cBhvr>
                                      <p:to>
                                        <p:strVal val="visible"/>
                                      </p:to>
                                    </p:set>
                                    <p:animEffect transition="in" filter="wipe(up)">
                                      <p:cBhvr>
                                        <p:cTn id="3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174AF1-1F9F-35BC-CC8B-5ABC8EF00B73}"/>
              </a:ext>
            </a:extLst>
          </p:cNvPr>
          <p:cNvSpPr>
            <a:spLocks noGrp="1"/>
          </p:cNvSpPr>
          <p:nvPr>
            <p:ph type="body" sz="quarter" idx="11"/>
          </p:nvPr>
        </p:nvSpPr>
        <p:spPr/>
        <p:txBody>
          <a:bodyPr>
            <a:normAutofit/>
          </a:bodyPr>
          <a:lstStyle/>
          <a:p>
            <a:r>
              <a:rPr lang="en-BE"/>
              <a:t>AI mist </a:t>
            </a:r>
            <a:r>
              <a:rPr lang="en-BE" err="1"/>
              <a:t>concepten</a:t>
            </a:r>
            <a:r>
              <a:rPr lang="en-BE"/>
              <a:t> en </a:t>
            </a:r>
            <a:r>
              <a:rPr lang="en-BE" err="1"/>
              <a:t>abstractievermogen</a:t>
            </a:r>
            <a:endParaRPr lang="nl-BE"/>
          </a:p>
        </p:txBody>
      </p:sp>
      <p:pic>
        <p:nvPicPr>
          <p:cNvPr id="4" name="Picture 3">
            <a:extLst>
              <a:ext uri="{FF2B5EF4-FFF2-40B4-BE49-F238E27FC236}">
                <a16:creationId xmlns:a16="http://schemas.microsoft.com/office/drawing/2014/main" id="{0ECC3C74-FBDF-40EB-BD77-A845224E59E3}"/>
              </a:ext>
            </a:extLst>
          </p:cNvPr>
          <p:cNvPicPr>
            <a:picLocks noChangeAspect="1"/>
          </p:cNvPicPr>
          <p:nvPr/>
        </p:nvPicPr>
        <p:blipFill>
          <a:blip r:embed="rId2"/>
          <a:stretch>
            <a:fillRect/>
          </a:stretch>
        </p:blipFill>
        <p:spPr>
          <a:xfrm>
            <a:off x="3291993" y="1488335"/>
            <a:ext cx="5608013" cy="4968002"/>
          </a:xfrm>
          <a:prstGeom prst="rect">
            <a:avLst/>
          </a:prstGeom>
        </p:spPr>
      </p:pic>
    </p:spTree>
    <p:extLst>
      <p:ext uri="{BB962C8B-B14F-4D97-AF65-F5344CB8AC3E}">
        <p14:creationId xmlns:p14="http://schemas.microsoft.com/office/powerpoint/2010/main" val="27310456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8A0DA19-8F28-5A0C-89BB-069208990CFF}"/>
              </a:ext>
            </a:extLst>
          </p:cNvPr>
          <p:cNvSpPr>
            <a:spLocks noGrp="1"/>
          </p:cNvSpPr>
          <p:nvPr>
            <p:ph type="body" sz="quarter" idx="11"/>
          </p:nvPr>
        </p:nvSpPr>
        <p:spPr>
          <a:xfrm>
            <a:off x="900000" y="87787"/>
            <a:ext cx="10213776" cy="705597"/>
          </a:xfrm>
        </p:spPr>
        <p:txBody>
          <a:bodyPr>
            <a:normAutofit fontScale="70000" lnSpcReduction="20000"/>
          </a:bodyPr>
          <a:lstStyle/>
          <a:p>
            <a:r>
              <a:rPr lang="nl-NL"/>
              <a:t>AI ziet </a:t>
            </a:r>
            <a:r>
              <a:rPr lang="en-BE" err="1"/>
              <a:t>makkelijk</a:t>
            </a:r>
            <a:r>
              <a:rPr lang="en-BE"/>
              <a:t> </a:t>
            </a:r>
            <a:r>
              <a:rPr lang="nl-NL"/>
              <a:t>correlaties, maar </a:t>
            </a:r>
            <a:r>
              <a:rPr lang="en-BE" err="1"/>
              <a:t>faalt</a:t>
            </a:r>
            <a:r>
              <a:rPr lang="en-BE"/>
              <a:t> </a:t>
            </a:r>
            <a:r>
              <a:rPr lang="en-BE" err="1"/>
              <a:t>bij</a:t>
            </a:r>
            <a:r>
              <a:rPr lang="en-BE"/>
              <a:t> </a:t>
            </a:r>
            <a:r>
              <a:rPr lang="en-BE" err="1"/>
              <a:t>vaststelling</a:t>
            </a:r>
            <a:r>
              <a:rPr lang="en-BE"/>
              <a:t> </a:t>
            </a:r>
            <a:r>
              <a:rPr lang="nl-NL"/>
              <a:t>causaliteit</a:t>
            </a:r>
            <a:endParaRPr lang="nl-BE"/>
          </a:p>
        </p:txBody>
      </p:sp>
      <p:pic>
        <p:nvPicPr>
          <p:cNvPr id="4" name="Picture 2" descr="Coronavirus spread through toilet paper? - YouTube">
            <a:extLst>
              <a:ext uri="{FF2B5EF4-FFF2-40B4-BE49-F238E27FC236}">
                <a16:creationId xmlns:a16="http://schemas.microsoft.com/office/drawing/2014/main" id="{5F4F6D76-3DB7-7A4C-1018-AF6E6E8D2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399" y="1035511"/>
            <a:ext cx="9043201" cy="50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537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B6EBA-B8EA-44DF-8D4E-B8DFAB84B56A}"/>
              </a:ext>
            </a:extLst>
          </p:cNvPr>
          <p:cNvSpPr>
            <a:spLocks noGrp="1"/>
          </p:cNvSpPr>
          <p:nvPr>
            <p:ph type="body" sz="quarter" idx="10"/>
          </p:nvPr>
        </p:nvSpPr>
        <p:spPr/>
        <p:txBody>
          <a:bodyPr/>
          <a:lstStyle/>
          <a:p>
            <a:endParaRPr lang="nl-BE"/>
          </a:p>
        </p:txBody>
      </p:sp>
      <p:pic>
        <p:nvPicPr>
          <p:cNvPr id="4" name="Picture 3">
            <a:extLst>
              <a:ext uri="{FF2B5EF4-FFF2-40B4-BE49-F238E27FC236}">
                <a16:creationId xmlns:a16="http://schemas.microsoft.com/office/drawing/2014/main" id="{5690DB7C-93C0-48B8-8A66-AFA65C962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056663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4E33578-D270-1BCD-ACB1-882B59A81764}"/>
              </a:ext>
            </a:extLst>
          </p:cNvPr>
          <p:cNvSpPr>
            <a:spLocks noGrp="1"/>
          </p:cNvSpPr>
          <p:nvPr>
            <p:ph type="body" sz="quarter" idx="11"/>
          </p:nvPr>
        </p:nvSpPr>
        <p:spPr/>
        <p:txBody>
          <a:bodyPr/>
          <a:lstStyle/>
          <a:p>
            <a:r>
              <a:rPr lang="en-BE" dirty="0"/>
              <a:t>Concrete use case</a:t>
            </a:r>
            <a:endParaRPr lang="nl-BE" dirty="0"/>
          </a:p>
        </p:txBody>
      </p:sp>
      <p:sp>
        <p:nvSpPr>
          <p:cNvPr id="3" name="Tijdelijke aanduiding voor tekst 2">
            <a:extLst>
              <a:ext uri="{FF2B5EF4-FFF2-40B4-BE49-F238E27FC236}">
                <a16:creationId xmlns:a16="http://schemas.microsoft.com/office/drawing/2014/main" id="{FE7C6E63-A2B2-E790-0271-132956AC402D}"/>
              </a:ext>
            </a:extLst>
          </p:cNvPr>
          <p:cNvSpPr>
            <a:spLocks noGrp="1"/>
          </p:cNvSpPr>
          <p:nvPr>
            <p:ph type="body" sz="quarter" idx="13"/>
          </p:nvPr>
        </p:nvSpPr>
        <p:spPr/>
        <p:txBody>
          <a:bodyPr>
            <a:normAutofit/>
          </a:bodyPr>
          <a:lstStyle/>
          <a:p>
            <a:pPr lvl="1"/>
            <a:r>
              <a:rPr lang="nl-NL" dirty="0"/>
              <a:t>Rosa, jonge 70-er, valt tijdens fietstocht met vrienden en wordt met ambulance naar ziekenhuis gebracht</a:t>
            </a:r>
          </a:p>
          <a:p>
            <a:pPr lvl="2"/>
            <a:r>
              <a:rPr lang="nl-NL" dirty="0"/>
              <a:t>Rosa wordt ingeschreven op spoed</a:t>
            </a:r>
            <a:r>
              <a:rPr lang="en-BE" dirty="0"/>
              <a:t>: </a:t>
            </a:r>
            <a:r>
              <a:rPr lang="nl-NL" dirty="0"/>
              <a:t>identificatie met </a:t>
            </a:r>
            <a:r>
              <a:rPr lang="nl-NL" dirty="0" err="1"/>
              <a:t>eID</a:t>
            </a:r>
            <a:r>
              <a:rPr lang="nl-NL" dirty="0"/>
              <a:t> of EUDI-wallet, automatische creatie zorgrelatie</a:t>
            </a:r>
            <a:endParaRPr lang="en-BE" dirty="0"/>
          </a:p>
          <a:p>
            <a:pPr lvl="2"/>
            <a:r>
              <a:rPr lang="nl-NL" dirty="0"/>
              <a:t>relevante </a:t>
            </a:r>
            <a:r>
              <a:rPr lang="nl-NL" dirty="0" err="1"/>
              <a:t>caresets</a:t>
            </a:r>
            <a:r>
              <a:rPr lang="nl-NL" dirty="0"/>
              <a:t> worden digitaal geraadpleegd</a:t>
            </a:r>
            <a:r>
              <a:rPr lang="en-BE" dirty="0"/>
              <a:t>: </a:t>
            </a:r>
            <a:r>
              <a:rPr lang="nl-NL" dirty="0"/>
              <a:t>zorgteam, familiale context, medicatie-overzicht, probleemlijst  (actief (niet) relevant/passief (niet) relevant), allergie, wilsverklaring</a:t>
            </a:r>
            <a:endParaRPr lang="en-BE" dirty="0"/>
          </a:p>
          <a:p>
            <a:pPr lvl="1"/>
            <a:r>
              <a:rPr lang="nl-BE" dirty="0"/>
              <a:t>RX toont </a:t>
            </a:r>
            <a:r>
              <a:rPr lang="nl-BE" dirty="0" err="1"/>
              <a:t>fremurfractuur</a:t>
            </a:r>
            <a:r>
              <a:rPr lang="en-BE" dirty="0"/>
              <a:t>; </a:t>
            </a:r>
            <a:r>
              <a:rPr lang="en-BE" dirty="0" err="1"/>
              <a:t>gezien</a:t>
            </a:r>
            <a:r>
              <a:rPr lang="en-BE" dirty="0"/>
              <a:t> de </a:t>
            </a:r>
            <a:r>
              <a:rPr lang="en-BE" dirty="0" err="1"/>
              <a:t>hoge</a:t>
            </a:r>
            <a:r>
              <a:rPr lang="nl-BE" dirty="0"/>
              <a:t> leeftijd </a:t>
            </a:r>
            <a:r>
              <a:rPr lang="en-BE" dirty="0"/>
              <a:t>van </a:t>
            </a:r>
            <a:r>
              <a:rPr lang="nl-BE" dirty="0"/>
              <a:t>Rosa wordt gekozen voor </a:t>
            </a:r>
            <a:r>
              <a:rPr lang="nl-BE" dirty="0" err="1"/>
              <a:t>zorgpad</a:t>
            </a:r>
            <a:r>
              <a:rPr lang="nl-BE" dirty="0"/>
              <a:t> </a:t>
            </a:r>
            <a:r>
              <a:rPr lang="nl-BE" dirty="0" err="1"/>
              <a:t>gammanageling</a:t>
            </a:r>
            <a:endParaRPr lang="nl-BE" dirty="0"/>
          </a:p>
          <a:p>
            <a:pPr lvl="2"/>
            <a:r>
              <a:rPr lang="en-BE" dirty="0" err="1"/>
              <a:t>vóór</a:t>
            </a:r>
            <a:r>
              <a:rPr lang="nl-BE" dirty="0"/>
              <a:t> operatie worden relevante </a:t>
            </a:r>
            <a:r>
              <a:rPr lang="nl-BE" dirty="0" err="1"/>
              <a:t>caresets</a:t>
            </a:r>
            <a:r>
              <a:rPr lang="nl-BE" dirty="0"/>
              <a:t> digitaal geraadpleegd</a:t>
            </a:r>
            <a:r>
              <a:rPr lang="en-BE" dirty="0"/>
              <a:t>: </a:t>
            </a:r>
            <a:r>
              <a:rPr lang="nl-BE" dirty="0"/>
              <a:t>beeldvorming (RX), labowaarden (</a:t>
            </a:r>
            <a:r>
              <a:rPr lang="nl-BE" dirty="0" err="1"/>
              <a:t>vnl</a:t>
            </a:r>
            <a:r>
              <a:rPr lang="nl-BE" dirty="0"/>
              <a:t> stolling), </a:t>
            </a:r>
            <a:r>
              <a:rPr lang="nl-BE" dirty="0" err="1"/>
              <a:t>wils</a:t>
            </a:r>
            <a:r>
              <a:rPr lang="en-BE" dirty="0" err="1"/>
              <a:t>beschikkingen</a:t>
            </a:r>
            <a:r>
              <a:rPr lang="nl-BE" dirty="0"/>
              <a:t> (</a:t>
            </a:r>
            <a:r>
              <a:rPr lang="nl-BE" dirty="0" err="1"/>
              <a:t>oa</a:t>
            </a:r>
            <a:r>
              <a:rPr lang="nl-BE" dirty="0"/>
              <a:t> DNT-beleid), biometrische monitoringgegevens afkomstig van meettoestellen</a:t>
            </a:r>
            <a:endParaRPr lang="en-BE" dirty="0"/>
          </a:p>
          <a:p>
            <a:pPr lvl="1"/>
            <a:r>
              <a:rPr lang="en-BE" dirty="0" err="1"/>
              <a:t>tijdens</a:t>
            </a:r>
            <a:r>
              <a:rPr lang="en-BE" dirty="0"/>
              <a:t> </a:t>
            </a:r>
            <a:r>
              <a:rPr lang="en-BE" dirty="0" err="1"/>
              <a:t>hospitalisatie</a:t>
            </a:r>
            <a:r>
              <a:rPr lang="en-BE" dirty="0"/>
              <a:t> </a:t>
            </a:r>
            <a:r>
              <a:rPr lang="en-BE" dirty="0" err="1"/>
              <a:t>gebeurt</a:t>
            </a:r>
            <a:r>
              <a:rPr lang="en-BE" dirty="0"/>
              <a:t> er </a:t>
            </a:r>
            <a:r>
              <a:rPr lang="en-BE" dirty="0" err="1"/>
              <a:t>ook</a:t>
            </a:r>
            <a:r>
              <a:rPr lang="en-BE" dirty="0"/>
              <a:t> DEXA-scan, die </a:t>
            </a:r>
            <a:r>
              <a:rPr lang="en-BE" dirty="0" err="1"/>
              <a:t>wijst</a:t>
            </a:r>
            <a:r>
              <a:rPr lang="en-BE" dirty="0"/>
              <a:t> op </a:t>
            </a:r>
            <a:r>
              <a:rPr lang="en-BE" dirty="0" err="1"/>
              <a:t>osteoporose</a:t>
            </a:r>
            <a:r>
              <a:rPr lang="en-BE" dirty="0"/>
              <a:t>; </a:t>
            </a:r>
            <a:r>
              <a:rPr lang="en-BE" dirty="0" err="1"/>
              <a:t>geriater</a:t>
            </a:r>
            <a:r>
              <a:rPr lang="en-BE" dirty="0"/>
              <a:t> </a:t>
            </a:r>
            <a:r>
              <a:rPr lang="en-BE" dirty="0" err="1"/>
              <a:t>wordt</a:t>
            </a:r>
            <a:r>
              <a:rPr lang="en-BE" dirty="0"/>
              <a:t> </a:t>
            </a:r>
            <a:r>
              <a:rPr lang="en-BE" dirty="0" err="1"/>
              <a:t>ingeschakeld</a:t>
            </a:r>
            <a:r>
              <a:rPr lang="en-BE" dirty="0"/>
              <a:t> en start </a:t>
            </a:r>
            <a:r>
              <a:rPr lang="en-BE" dirty="0" err="1"/>
              <a:t>medicatie</a:t>
            </a:r>
            <a:r>
              <a:rPr lang="en-BE" dirty="0"/>
              <a:t> op</a:t>
            </a:r>
          </a:p>
          <a:p>
            <a:pPr lvl="2"/>
            <a:r>
              <a:rPr lang="en-BE" dirty="0" err="1"/>
              <a:t>relevante</a:t>
            </a:r>
            <a:r>
              <a:rPr lang="en-BE" dirty="0"/>
              <a:t> </a:t>
            </a:r>
            <a:r>
              <a:rPr lang="en-BE" dirty="0" err="1"/>
              <a:t>caresets</a:t>
            </a:r>
            <a:r>
              <a:rPr lang="en-BE" dirty="0"/>
              <a:t> </a:t>
            </a:r>
            <a:r>
              <a:rPr lang="en-BE" dirty="0" err="1"/>
              <a:t>worden</a:t>
            </a:r>
            <a:r>
              <a:rPr lang="en-BE" dirty="0"/>
              <a:t> </a:t>
            </a:r>
            <a:r>
              <a:rPr lang="en-BE" dirty="0" err="1"/>
              <a:t>digitaal</a:t>
            </a:r>
            <a:r>
              <a:rPr lang="en-BE" dirty="0"/>
              <a:t> </a:t>
            </a:r>
            <a:r>
              <a:rPr lang="en-BE" dirty="0" err="1"/>
              <a:t>geraadpleegd</a:t>
            </a:r>
            <a:r>
              <a:rPr lang="en-BE" dirty="0"/>
              <a:t>: </a:t>
            </a:r>
            <a:r>
              <a:rPr lang="en-BE" dirty="0" err="1"/>
              <a:t>beeldvorming</a:t>
            </a:r>
            <a:r>
              <a:rPr lang="en-BE" dirty="0"/>
              <a:t> (RX), </a:t>
            </a:r>
            <a:r>
              <a:rPr lang="en-BE" dirty="0" err="1"/>
              <a:t>labowaarden</a:t>
            </a:r>
            <a:r>
              <a:rPr lang="en-BE" dirty="0"/>
              <a:t> (</a:t>
            </a:r>
            <a:r>
              <a:rPr lang="en-BE" dirty="0" err="1"/>
              <a:t>oa</a:t>
            </a:r>
            <a:r>
              <a:rPr lang="en-BE" dirty="0"/>
              <a:t> </a:t>
            </a:r>
            <a:r>
              <a:rPr lang="en-BE" dirty="0" err="1"/>
              <a:t>nierfunctie</a:t>
            </a:r>
            <a:r>
              <a:rPr lang="en-BE" dirty="0"/>
              <a:t>)</a:t>
            </a:r>
          </a:p>
          <a:p>
            <a:pPr lvl="2"/>
            <a:r>
              <a:rPr lang="en-BE" dirty="0" err="1"/>
              <a:t>relevante</a:t>
            </a:r>
            <a:r>
              <a:rPr lang="en-BE" dirty="0"/>
              <a:t> </a:t>
            </a:r>
            <a:r>
              <a:rPr lang="en-BE" dirty="0" err="1"/>
              <a:t>caresets</a:t>
            </a:r>
            <a:r>
              <a:rPr lang="en-BE" dirty="0"/>
              <a:t> </a:t>
            </a:r>
            <a:r>
              <a:rPr lang="en-BE" dirty="0" err="1"/>
              <a:t>worden</a:t>
            </a:r>
            <a:r>
              <a:rPr lang="en-BE" dirty="0"/>
              <a:t> </a:t>
            </a:r>
            <a:r>
              <a:rPr lang="en-BE" dirty="0" err="1"/>
              <a:t>digitaal</a:t>
            </a:r>
            <a:r>
              <a:rPr lang="en-BE" dirty="0"/>
              <a:t> </a:t>
            </a:r>
            <a:r>
              <a:rPr lang="en-BE" dirty="0" err="1"/>
              <a:t>aangepast</a:t>
            </a:r>
            <a:r>
              <a:rPr lang="en-BE" dirty="0"/>
              <a:t>: </a:t>
            </a:r>
            <a:r>
              <a:rPr lang="en-BE" dirty="0" err="1"/>
              <a:t>zorgplan</a:t>
            </a:r>
            <a:r>
              <a:rPr lang="en-BE" dirty="0"/>
              <a:t> (</a:t>
            </a:r>
            <a:r>
              <a:rPr lang="en-BE" dirty="0" err="1"/>
              <a:t>raadpleging</a:t>
            </a:r>
            <a:r>
              <a:rPr lang="en-BE" dirty="0"/>
              <a:t> </a:t>
            </a:r>
            <a:r>
              <a:rPr lang="en-BE" dirty="0" err="1"/>
              <a:t>geriater</a:t>
            </a:r>
            <a:r>
              <a:rPr lang="en-BE" dirty="0"/>
              <a:t>, </a:t>
            </a:r>
            <a:r>
              <a:rPr lang="en-BE" dirty="0" err="1"/>
              <a:t>aangepaste</a:t>
            </a:r>
            <a:r>
              <a:rPr lang="en-BE" dirty="0"/>
              <a:t> </a:t>
            </a:r>
            <a:r>
              <a:rPr lang="en-BE" dirty="0" err="1"/>
              <a:t>leefstijl</a:t>
            </a:r>
            <a:r>
              <a:rPr lang="en-BE" dirty="0"/>
              <a:t>), </a:t>
            </a:r>
            <a:r>
              <a:rPr lang="en-BE" dirty="0" err="1"/>
              <a:t>probleemlijst</a:t>
            </a:r>
            <a:r>
              <a:rPr lang="en-BE" dirty="0"/>
              <a:t> (</a:t>
            </a:r>
            <a:r>
              <a:rPr lang="en-BE" dirty="0" err="1"/>
              <a:t>raadplegingsverslag</a:t>
            </a:r>
            <a:r>
              <a:rPr lang="en-BE" dirty="0"/>
              <a:t> </a:t>
            </a:r>
            <a:r>
              <a:rPr lang="en-BE" dirty="0" err="1"/>
              <a:t>geriater</a:t>
            </a:r>
            <a:r>
              <a:rPr lang="en-BE" dirty="0"/>
              <a:t>), </a:t>
            </a:r>
            <a:r>
              <a:rPr lang="en-BE" dirty="0" err="1"/>
              <a:t>medicatie-overzicht</a:t>
            </a:r>
            <a:r>
              <a:rPr lang="en-BE" dirty="0"/>
              <a:t> (</a:t>
            </a:r>
            <a:r>
              <a:rPr lang="en-BE" dirty="0" err="1"/>
              <a:t>digitaal</a:t>
            </a:r>
            <a:r>
              <a:rPr lang="en-BE" dirty="0"/>
              <a:t> </a:t>
            </a:r>
            <a:r>
              <a:rPr lang="en-BE" dirty="0" err="1"/>
              <a:t>voorschift</a:t>
            </a:r>
            <a:r>
              <a:rPr lang="en-BE" dirty="0"/>
              <a:t> </a:t>
            </a:r>
            <a:r>
              <a:rPr lang="en-BE" dirty="0" err="1"/>
              <a:t>medicatie</a:t>
            </a:r>
            <a:r>
              <a:rPr lang="en-BE" dirty="0"/>
              <a:t>)</a:t>
            </a:r>
          </a:p>
          <a:p>
            <a:pPr lvl="2"/>
            <a:r>
              <a:rPr lang="en-BE" dirty="0" err="1"/>
              <a:t>huisarts</a:t>
            </a:r>
            <a:r>
              <a:rPr lang="en-BE" dirty="0"/>
              <a:t> </a:t>
            </a:r>
            <a:r>
              <a:rPr lang="en-BE" dirty="0" err="1"/>
              <a:t>krijgt</a:t>
            </a:r>
            <a:r>
              <a:rPr lang="en-BE" dirty="0"/>
              <a:t> </a:t>
            </a:r>
            <a:r>
              <a:rPr lang="en-BE" dirty="0" err="1"/>
              <a:t>automatische</a:t>
            </a:r>
            <a:r>
              <a:rPr lang="en-BE" dirty="0"/>
              <a:t> melding</a:t>
            </a:r>
          </a:p>
        </p:txBody>
      </p:sp>
    </p:spTree>
    <p:extLst>
      <p:ext uri="{BB962C8B-B14F-4D97-AF65-F5344CB8AC3E}">
        <p14:creationId xmlns:p14="http://schemas.microsoft.com/office/powerpoint/2010/main" val="5397541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26BE13F-DD2E-6701-541D-2939D3A7886F}"/>
              </a:ext>
            </a:extLst>
          </p:cNvPr>
          <p:cNvSpPr>
            <a:spLocks noGrp="1"/>
          </p:cNvSpPr>
          <p:nvPr>
            <p:ph type="body" sz="quarter" idx="11"/>
          </p:nvPr>
        </p:nvSpPr>
        <p:spPr/>
        <p:txBody>
          <a:bodyPr/>
          <a:lstStyle/>
          <a:p>
            <a:r>
              <a:rPr lang="en-BE" dirty="0"/>
              <a:t>Concrete use case</a:t>
            </a:r>
            <a:endParaRPr lang="nl-BE" dirty="0"/>
          </a:p>
        </p:txBody>
      </p:sp>
      <p:sp>
        <p:nvSpPr>
          <p:cNvPr id="3" name="Tijdelijke aanduiding voor tekst 2">
            <a:extLst>
              <a:ext uri="{FF2B5EF4-FFF2-40B4-BE49-F238E27FC236}">
                <a16:creationId xmlns:a16="http://schemas.microsoft.com/office/drawing/2014/main" id="{BE44D7FB-3896-EBB1-EF98-80A2163BF40F}"/>
              </a:ext>
            </a:extLst>
          </p:cNvPr>
          <p:cNvSpPr>
            <a:spLocks noGrp="1"/>
          </p:cNvSpPr>
          <p:nvPr>
            <p:ph type="body" sz="quarter" idx="13"/>
          </p:nvPr>
        </p:nvSpPr>
        <p:spPr/>
        <p:txBody>
          <a:bodyPr>
            <a:normAutofit/>
          </a:bodyPr>
          <a:lstStyle/>
          <a:p>
            <a:pPr lvl="1"/>
            <a:r>
              <a:rPr lang="en-BE" dirty="0"/>
              <a:t>n</a:t>
            </a:r>
            <a:r>
              <a:rPr lang="nl-BE" dirty="0"/>
              <a:t>a verblijf van 5 dagen in ziekenhuis wordt Rosa ontslagen om thuis verder ambulant te revalideren</a:t>
            </a:r>
          </a:p>
          <a:p>
            <a:pPr lvl="2"/>
            <a:r>
              <a:rPr lang="en-BE" dirty="0" err="1"/>
              <a:t>relevante</a:t>
            </a:r>
            <a:r>
              <a:rPr lang="en-BE" dirty="0"/>
              <a:t> c</a:t>
            </a:r>
            <a:r>
              <a:rPr lang="nl-BE" dirty="0" err="1"/>
              <a:t>aresets</a:t>
            </a:r>
            <a:r>
              <a:rPr lang="nl-BE" dirty="0"/>
              <a:t> worden digitaal bijgewerkt</a:t>
            </a:r>
            <a:endParaRPr lang="en-BE" dirty="0"/>
          </a:p>
          <a:p>
            <a:pPr lvl="3"/>
            <a:r>
              <a:rPr lang="nl-BE" dirty="0"/>
              <a:t>zorgplan &amp; -team</a:t>
            </a:r>
            <a:r>
              <a:rPr lang="en-BE" dirty="0"/>
              <a:t>: </a:t>
            </a:r>
            <a:r>
              <a:rPr lang="nl-BE" dirty="0"/>
              <a:t>digitale voorschriften</a:t>
            </a:r>
            <a:r>
              <a:rPr lang="en-BE" dirty="0"/>
              <a:t> </a:t>
            </a:r>
            <a:r>
              <a:rPr lang="nl-BE" dirty="0"/>
              <a:t>thuisverpleging en kine, thuiszorgwinkel voor kruk, rollator &amp; toiletstoel, eventuele huishoudhulp, opvolgingsafspraak met orthopedist en </a:t>
            </a:r>
            <a:r>
              <a:rPr lang="nl-BE" dirty="0" err="1"/>
              <a:t>opvolgingsRX</a:t>
            </a:r>
            <a:r>
              <a:rPr lang="en-BE" dirty="0"/>
              <a:t> in </a:t>
            </a:r>
            <a:r>
              <a:rPr lang="en-BE" dirty="0" err="1"/>
              <a:t>ziekenhuis</a:t>
            </a:r>
            <a:r>
              <a:rPr lang="nl-BE" dirty="0"/>
              <a:t> (combi-afspraak))</a:t>
            </a:r>
            <a:endParaRPr lang="en-BE" dirty="0"/>
          </a:p>
          <a:p>
            <a:pPr lvl="3"/>
            <a:r>
              <a:rPr lang="nl-BE" dirty="0"/>
              <a:t>medicatie-overzicht</a:t>
            </a:r>
            <a:r>
              <a:rPr lang="en-BE" dirty="0"/>
              <a:t>: </a:t>
            </a:r>
            <a:r>
              <a:rPr lang="en-BE" dirty="0" err="1"/>
              <a:t>digitaal</a:t>
            </a:r>
            <a:r>
              <a:rPr lang="en-BE" dirty="0"/>
              <a:t> </a:t>
            </a:r>
            <a:r>
              <a:rPr lang="en-BE" dirty="0" err="1"/>
              <a:t>voorschift</a:t>
            </a:r>
            <a:r>
              <a:rPr lang="en-BE" dirty="0"/>
              <a:t> </a:t>
            </a:r>
            <a:r>
              <a:rPr lang="en-BE" dirty="0" err="1"/>
              <a:t>medicatie</a:t>
            </a:r>
            <a:endParaRPr lang="en-BE" dirty="0"/>
          </a:p>
          <a:p>
            <a:pPr lvl="3"/>
            <a:r>
              <a:rPr lang="nl-BE" dirty="0"/>
              <a:t>probleemlijst (medische &amp; verpleegkundige ontslagbrief)</a:t>
            </a:r>
            <a:endParaRPr lang="en-BE" dirty="0"/>
          </a:p>
          <a:p>
            <a:pPr lvl="2"/>
            <a:r>
              <a:rPr lang="en-BE" dirty="0" err="1"/>
              <a:t>huisarts</a:t>
            </a:r>
            <a:r>
              <a:rPr lang="en-BE" dirty="0"/>
              <a:t> </a:t>
            </a:r>
            <a:r>
              <a:rPr lang="en-BE" dirty="0" err="1"/>
              <a:t>krijgt</a:t>
            </a:r>
            <a:r>
              <a:rPr lang="en-BE" dirty="0"/>
              <a:t> </a:t>
            </a:r>
            <a:r>
              <a:rPr lang="en-BE" dirty="0" err="1"/>
              <a:t>automatische</a:t>
            </a:r>
            <a:r>
              <a:rPr lang="en-BE" dirty="0"/>
              <a:t> melding</a:t>
            </a:r>
          </a:p>
          <a:p>
            <a:pPr lvl="1"/>
            <a:r>
              <a:rPr lang="en-BE" dirty="0"/>
              <a:t>Rosa </a:t>
            </a:r>
            <a:r>
              <a:rPr lang="en-BE" dirty="0" err="1"/>
              <a:t>gaat</a:t>
            </a:r>
            <a:r>
              <a:rPr lang="en-BE" dirty="0"/>
              <a:t> de </a:t>
            </a:r>
            <a:r>
              <a:rPr lang="en-BE" dirty="0" err="1"/>
              <a:t>digitaal</a:t>
            </a:r>
            <a:r>
              <a:rPr lang="en-BE" dirty="0"/>
              <a:t> </a:t>
            </a:r>
            <a:r>
              <a:rPr lang="en-BE" dirty="0" err="1"/>
              <a:t>voorgeschreven</a:t>
            </a:r>
            <a:r>
              <a:rPr lang="en-BE" dirty="0"/>
              <a:t> </a:t>
            </a:r>
            <a:r>
              <a:rPr lang="en-BE" dirty="0" err="1"/>
              <a:t>medicatie</a:t>
            </a:r>
            <a:r>
              <a:rPr lang="en-BE" dirty="0"/>
              <a:t> </a:t>
            </a:r>
            <a:r>
              <a:rPr lang="en-BE" dirty="0" err="1"/>
              <a:t>ophalen</a:t>
            </a:r>
            <a:r>
              <a:rPr lang="en-BE" dirty="0"/>
              <a:t> </a:t>
            </a:r>
            <a:r>
              <a:rPr lang="en-BE" dirty="0" err="1"/>
              <a:t>bij</a:t>
            </a:r>
            <a:r>
              <a:rPr lang="en-BE" dirty="0"/>
              <a:t> </a:t>
            </a:r>
            <a:r>
              <a:rPr lang="en-BE" dirty="0" err="1"/>
              <a:t>haar</a:t>
            </a:r>
            <a:r>
              <a:rPr lang="en-BE" dirty="0"/>
              <a:t> </a:t>
            </a:r>
            <a:r>
              <a:rPr lang="en-BE" dirty="0" err="1"/>
              <a:t>huisapotheek</a:t>
            </a:r>
            <a:endParaRPr lang="en-BE" dirty="0"/>
          </a:p>
          <a:p>
            <a:pPr lvl="2"/>
            <a:r>
              <a:rPr lang="en-BE" dirty="0" err="1"/>
              <a:t>relevante</a:t>
            </a:r>
            <a:r>
              <a:rPr lang="en-BE" dirty="0"/>
              <a:t> </a:t>
            </a:r>
            <a:r>
              <a:rPr lang="en-BE" dirty="0" err="1"/>
              <a:t>caresets</a:t>
            </a:r>
            <a:r>
              <a:rPr lang="en-BE" dirty="0"/>
              <a:t> </a:t>
            </a:r>
            <a:r>
              <a:rPr lang="en-BE" dirty="0" err="1"/>
              <a:t>worden</a:t>
            </a:r>
            <a:r>
              <a:rPr lang="en-BE" dirty="0"/>
              <a:t> </a:t>
            </a:r>
            <a:r>
              <a:rPr lang="en-BE" dirty="0" err="1"/>
              <a:t>digitaal</a:t>
            </a:r>
            <a:r>
              <a:rPr lang="en-BE" dirty="0"/>
              <a:t> </a:t>
            </a:r>
            <a:r>
              <a:rPr lang="en-BE" dirty="0" err="1"/>
              <a:t>geraadpleegd</a:t>
            </a:r>
            <a:r>
              <a:rPr lang="en-BE" dirty="0"/>
              <a:t> en </a:t>
            </a:r>
            <a:r>
              <a:rPr lang="en-BE" dirty="0" err="1"/>
              <a:t>bijgewerkt</a:t>
            </a:r>
            <a:r>
              <a:rPr lang="en-BE" dirty="0"/>
              <a:t>: </a:t>
            </a:r>
            <a:r>
              <a:rPr lang="en-BE" dirty="0" err="1"/>
              <a:t>medicatie-overzicht</a:t>
            </a:r>
            <a:r>
              <a:rPr lang="en-BE" dirty="0"/>
              <a:t> (</a:t>
            </a:r>
            <a:r>
              <a:rPr lang="en-BE" dirty="0" err="1"/>
              <a:t>digitaal</a:t>
            </a:r>
            <a:r>
              <a:rPr lang="en-BE" dirty="0"/>
              <a:t> </a:t>
            </a:r>
            <a:r>
              <a:rPr lang="en-BE" dirty="0" err="1"/>
              <a:t>voorschrift</a:t>
            </a:r>
            <a:r>
              <a:rPr lang="en-BE" dirty="0"/>
              <a:t> </a:t>
            </a:r>
            <a:r>
              <a:rPr lang="en-BE" dirty="0" err="1"/>
              <a:t>medicatie</a:t>
            </a:r>
            <a:r>
              <a:rPr lang="en-BE" dirty="0"/>
              <a:t>), </a:t>
            </a:r>
            <a:r>
              <a:rPr lang="en-BE" dirty="0" err="1"/>
              <a:t>labo</a:t>
            </a:r>
            <a:r>
              <a:rPr lang="en-BE" dirty="0"/>
              <a:t> (lever- &amp; </a:t>
            </a:r>
            <a:r>
              <a:rPr lang="en-BE" dirty="0" err="1"/>
              <a:t>nierfunctiewaarden</a:t>
            </a:r>
            <a:r>
              <a:rPr lang="en-BE" dirty="0"/>
              <a:t>), </a:t>
            </a:r>
            <a:r>
              <a:rPr lang="en-BE" dirty="0" err="1"/>
              <a:t>allergie</a:t>
            </a:r>
            <a:endParaRPr lang="en-BE" dirty="0"/>
          </a:p>
          <a:p>
            <a:pPr lvl="2"/>
            <a:r>
              <a:rPr lang="en-BE" dirty="0" err="1"/>
              <a:t>apotheker</a:t>
            </a:r>
            <a:r>
              <a:rPr lang="en-BE" dirty="0"/>
              <a:t> </a:t>
            </a:r>
            <a:r>
              <a:rPr lang="en-BE" dirty="0" err="1"/>
              <a:t>geeft</a:t>
            </a:r>
            <a:r>
              <a:rPr lang="en-BE" dirty="0"/>
              <a:t> </a:t>
            </a:r>
            <a:r>
              <a:rPr lang="en-BE" dirty="0" err="1"/>
              <a:t>uitleg</a:t>
            </a:r>
            <a:r>
              <a:rPr lang="en-BE" dirty="0"/>
              <a:t> over </a:t>
            </a:r>
            <a:r>
              <a:rPr lang="en-BE" dirty="0" err="1"/>
              <a:t>belang</a:t>
            </a:r>
            <a:r>
              <a:rPr lang="en-BE" dirty="0"/>
              <a:t> van correct en </a:t>
            </a:r>
            <a:r>
              <a:rPr lang="en-BE" dirty="0" err="1"/>
              <a:t>samen</a:t>
            </a:r>
            <a:r>
              <a:rPr lang="en-BE" dirty="0"/>
              <a:t> </a:t>
            </a:r>
            <a:r>
              <a:rPr lang="en-BE" dirty="0" err="1"/>
              <a:t>innemen</a:t>
            </a:r>
            <a:r>
              <a:rPr lang="en-BE" dirty="0"/>
              <a:t> van </a:t>
            </a:r>
            <a:r>
              <a:rPr lang="en-BE" dirty="0" err="1"/>
              <a:t>medicatie</a:t>
            </a:r>
            <a:r>
              <a:rPr lang="en-BE" dirty="0"/>
              <a:t> (calcium, </a:t>
            </a:r>
            <a:r>
              <a:rPr lang="en-BE" dirty="0" err="1"/>
              <a:t>vitamine</a:t>
            </a:r>
            <a:r>
              <a:rPr lang="en-BE" dirty="0"/>
              <a:t> D, </a:t>
            </a:r>
            <a:r>
              <a:rPr lang="en-BE" dirty="0" err="1"/>
              <a:t>bifosfonaten</a:t>
            </a:r>
            <a:r>
              <a:rPr lang="en-BE" dirty="0"/>
              <a:t>) en </a:t>
            </a:r>
            <a:r>
              <a:rPr lang="en-BE" dirty="0" err="1"/>
              <a:t>overloopt</a:t>
            </a:r>
            <a:r>
              <a:rPr lang="en-BE" dirty="0"/>
              <a:t> </a:t>
            </a:r>
            <a:r>
              <a:rPr lang="en-BE" dirty="0" err="1"/>
              <a:t>nieuw</a:t>
            </a:r>
            <a:r>
              <a:rPr lang="en-BE" dirty="0"/>
              <a:t> </a:t>
            </a:r>
            <a:r>
              <a:rPr lang="en-BE" dirty="0" err="1"/>
              <a:t>medicatieschema</a:t>
            </a:r>
            <a:endParaRPr lang="en-BE" dirty="0"/>
          </a:p>
          <a:p>
            <a:pPr lvl="1"/>
            <a:r>
              <a:rPr lang="en-BE" dirty="0" err="1"/>
              <a:t>thuisgekomen</a:t>
            </a:r>
            <a:r>
              <a:rPr lang="en-BE" dirty="0"/>
              <a:t> </a:t>
            </a:r>
            <a:r>
              <a:rPr lang="en-BE" dirty="0" err="1"/>
              <a:t>kan</a:t>
            </a:r>
            <a:r>
              <a:rPr lang="en-BE" dirty="0"/>
              <a:t> Rosa </a:t>
            </a:r>
            <a:r>
              <a:rPr lang="en-BE" dirty="0" err="1"/>
              <a:t>vlot</a:t>
            </a:r>
            <a:r>
              <a:rPr lang="en-BE" dirty="0"/>
              <a:t> </a:t>
            </a:r>
            <a:r>
              <a:rPr lang="en-BE" dirty="0" err="1"/>
              <a:t>haar</a:t>
            </a:r>
            <a:r>
              <a:rPr lang="en-BE" dirty="0"/>
              <a:t> </a:t>
            </a:r>
            <a:r>
              <a:rPr lang="en-BE" dirty="0" err="1"/>
              <a:t>medicatieschema</a:t>
            </a:r>
            <a:r>
              <a:rPr lang="en-BE" dirty="0"/>
              <a:t> </a:t>
            </a:r>
            <a:r>
              <a:rPr lang="en-BE" dirty="0" err="1"/>
              <a:t>raadplegen</a:t>
            </a:r>
            <a:r>
              <a:rPr lang="en-BE" dirty="0"/>
              <a:t> op MijnGezondheid.be</a:t>
            </a:r>
          </a:p>
          <a:p>
            <a:pPr lvl="1"/>
            <a:endParaRPr lang="en-BE" dirty="0"/>
          </a:p>
          <a:p>
            <a:pPr lvl="2"/>
            <a:endParaRPr lang="nl-BE" dirty="0"/>
          </a:p>
        </p:txBody>
      </p:sp>
    </p:spTree>
    <p:extLst>
      <p:ext uri="{BB962C8B-B14F-4D97-AF65-F5344CB8AC3E}">
        <p14:creationId xmlns:p14="http://schemas.microsoft.com/office/powerpoint/2010/main" val="904644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A5D178-229D-8F78-C98D-378280C2658E}"/>
              </a:ext>
            </a:extLst>
          </p:cNvPr>
          <p:cNvSpPr>
            <a:spLocks noGrp="1"/>
          </p:cNvSpPr>
          <p:nvPr>
            <p:ph type="body" sz="quarter" idx="11"/>
          </p:nvPr>
        </p:nvSpPr>
        <p:spPr/>
        <p:txBody>
          <a:bodyPr/>
          <a:lstStyle/>
          <a:p>
            <a:r>
              <a:rPr lang="en-BE" dirty="0"/>
              <a:t>Concrete use case</a:t>
            </a:r>
            <a:endParaRPr lang="nl-BE" dirty="0"/>
          </a:p>
        </p:txBody>
      </p:sp>
      <p:sp>
        <p:nvSpPr>
          <p:cNvPr id="3" name="Tijdelijke aanduiding voor tekst 2">
            <a:extLst>
              <a:ext uri="{FF2B5EF4-FFF2-40B4-BE49-F238E27FC236}">
                <a16:creationId xmlns:a16="http://schemas.microsoft.com/office/drawing/2014/main" id="{AEEB8BF2-A120-2AEA-4DCD-AA0715FD18C3}"/>
              </a:ext>
            </a:extLst>
          </p:cNvPr>
          <p:cNvSpPr>
            <a:spLocks noGrp="1"/>
          </p:cNvSpPr>
          <p:nvPr>
            <p:ph type="body" sz="quarter" idx="13"/>
          </p:nvPr>
        </p:nvSpPr>
        <p:spPr/>
        <p:txBody>
          <a:bodyPr/>
          <a:lstStyle/>
          <a:p>
            <a:pPr lvl="1"/>
            <a:r>
              <a:rPr lang="en-BE" dirty="0"/>
              <a:t>h</a:t>
            </a:r>
            <a:r>
              <a:rPr lang="nl-NL" dirty="0" err="1"/>
              <a:t>echtingen</a:t>
            </a:r>
            <a:r>
              <a:rPr lang="nl-NL" dirty="0"/>
              <a:t> worden door huisarts verwijderd na 14 dagen</a:t>
            </a:r>
          </a:p>
          <a:p>
            <a:pPr lvl="2"/>
            <a:r>
              <a:rPr lang="en-BE" dirty="0"/>
              <a:t>r</a:t>
            </a:r>
            <a:r>
              <a:rPr lang="nl-NL" dirty="0" err="1"/>
              <a:t>elevante</a:t>
            </a:r>
            <a:r>
              <a:rPr lang="nl-NL" dirty="0"/>
              <a:t> </a:t>
            </a:r>
            <a:r>
              <a:rPr lang="nl-NL" dirty="0" err="1"/>
              <a:t>caresets</a:t>
            </a:r>
            <a:r>
              <a:rPr lang="nl-NL" dirty="0"/>
              <a:t> worden digitaal geraadpleegd en bijgewerkt: probleemlijst</a:t>
            </a:r>
            <a:endParaRPr lang="en-BE" dirty="0"/>
          </a:p>
          <a:p>
            <a:pPr lvl="1"/>
            <a:r>
              <a:rPr lang="en-BE" dirty="0" err="1"/>
              <a:t>tijdens</a:t>
            </a:r>
            <a:r>
              <a:rPr lang="en-BE" dirty="0"/>
              <a:t> </a:t>
            </a:r>
            <a:r>
              <a:rPr lang="en-BE" dirty="0" err="1"/>
              <a:t>revalidatie</a:t>
            </a:r>
            <a:r>
              <a:rPr lang="en-BE" dirty="0"/>
              <a:t> </a:t>
            </a:r>
            <a:r>
              <a:rPr lang="en-BE" dirty="0" err="1"/>
              <a:t>wordt</a:t>
            </a:r>
            <a:r>
              <a:rPr lang="en-BE" dirty="0"/>
              <a:t> door alle </a:t>
            </a:r>
            <a:r>
              <a:rPr lang="en-BE" dirty="0" err="1"/>
              <a:t>betrokken</a:t>
            </a:r>
            <a:r>
              <a:rPr lang="en-BE" dirty="0"/>
              <a:t> </a:t>
            </a:r>
            <a:r>
              <a:rPr lang="en-BE" dirty="0" err="1"/>
              <a:t>zorgverleners</a:t>
            </a:r>
            <a:r>
              <a:rPr lang="en-BE" dirty="0"/>
              <a:t> </a:t>
            </a:r>
            <a:r>
              <a:rPr lang="en-BE" dirty="0" err="1"/>
              <a:t>gerapporteerd</a:t>
            </a:r>
            <a:r>
              <a:rPr lang="en-BE" dirty="0"/>
              <a:t> over </a:t>
            </a:r>
            <a:r>
              <a:rPr lang="en-BE" dirty="0" err="1"/>
              <a:t>progressi</a:t>
            </a:r>
            <a:r>
              <a:rPr lang="nl-BE" dirty="0" err="1"/>
              <a:t>ev</a:t>
            </a:r>
            <a:r>
              <a:rPr lang="en-BE" dirty="0"/>
              <a:t>e en </a:t>
            </a:r>
            <a:r>
              <a:rPr lang="en-BE" dirty="0" err="1"/>
              <a:t>eventuele</a:t>
            </a:r>
            <a:r>
              <a:rPr lang="en-BE" dirty="0"/>
              <a:t> </a:t>
            </a:r>
            <a:r>
              <a:rPr lang="en-BE" dirty="0" err="1"/>
              <a:t>problemen</a:t>
            </a:r>
            <a:endParaRPr lang="en-BE" dirty="0"/>
          </a:p>
          <a:p>
            <a:pPr lvl="2"/>
            <a:r>
              <a:rPr lang="en-BE" dirty="0" err="1"/>
              <a:t>relevante</a:t>
            </a:r>
            <a:r>
              <a:rPr lang="en-BE" dirty="0"/>
              <a:t> </a:t>
            </a:r>
            <a:r>
              <a:rPr lang="en-BE" dirty="0" err="1"/>
              <a:t>caresets</a:t>
            </a:r>
            <a:r>
              <a:rPr lang="en-BE" dirty="0"/>
              <a:t> </a:t>
            </a:r>
            <a:r>
              <a:rPr lang="en-BE" dirty="0" err="1"/>
              <a:t>worden</a:t>
            </a:r>
            <a:r>
              <a:rPr lang="en-BE" dirty="0"/>
              <a:t> </a:t>
            </a:r>
            <a:r>
              <a:rPr lang="en-BE" dirty="0" err="1"/>
              <a:t>digitaal</a:t>
            </a:r>
            <a:r>
              <a:rPr lang="en-BE" dirty="0"/>
              <a:t> </a:t>
            </a:r>
            <a:r>
              <a:rPr lang="en-BE" dirty="0" err="1"/>
              <a:t>bijgewerkt</a:t>
            </a:r>
            <a:r>
              <a:rPr lang="en-BE" dirty="0"/>
              <a:t>: </a:t>
            </a:r>
            <a:r>
              <a:rPr lang="en-BE" dirty="0" err="1"/>
              <a:t>probleemlijst</a:t>
            </a:r>
            <a:endParaRPr lang="en-BE" dirty="0"/>
          </a:p>
          <a:p>
            <a:pPr lvl="1"/>
            <a:r>
              <a:rPr lang="nl-NL" dirty="0"/>
              <a:t>8 weken na ingreep gaat Rosa naar opvolgingsafspraak bij orthopedist</a:t>
            </a:r>
            <a:r>
              <a:rPr lang="en-BE" dirty="0"/>
              <a:t>; v</a:t>
            </a:r>
            <a:r>
              <a:rPr lang="nl-NL" dirty="0" err="1"/>
              <a:t>oorafgaand</a:t>
            </a:r>
            <a:r>
              <a:rPr lang="nl-NL" dirty="0"/>
              <a:t> aan raadpleging wordt controle RX genomen</a:t>
            </a:r>
            <a:endParaRPr lang="en-BE" dirty="0"/>
          </a:p>
          <a:p>
            <a:pPr lvl="2"/>
            <a:r>
              <a:rPr lang="en-BE" dirty="0" err="1"/>
              <a:t>relevante</a:t>
            </a:r>
            <a:r>
              <a:rPr lang="en-BE" dirty="0"/>
              <a:t> </a:t>
            </a:r>
            <a:r>
              <a:rPr lang="en-BE" dirty="0" err="1"/>
              <a:t>caresets</a:t>
            </a:r>
            <a:r>
              <a:rPr lang="en-BE" dirty="0"/>
              <a:t> </a:t>
            </a:r>
            <a:r>
              <a:rPr lang="en-BE" dirty="0" err="1"/>
              <a:t>worden</a:t>
            </a:r>
            <a:r>
              <a:rPr lang="en-BE" dirty="0"/>
              <a:t> </a:t>
            </a:r>
            <a:r>
              <a:rPr lang="en-BE" dirty="0" err="1"/>
              <a:t>digitaal</a:t>
            </a:r>
            <a:r>
              <a:rPr lang="en-BE" dirty="0"/>
              <a:t> </a:t>
            </a:r>
            <a:r>
              <a:rPr lang="en-BE" dirty="0" err="1"/>
              <a:t>geraadpleegd</a:t>
            </a:r>
            <a:r>
              <a:rPr lang="en-BE" dirty="0"/>
              <a:t>: </a:t>
            </a:r>
            <a:r>
              <a:rPr lang="en-BE" dirty="0" err="1"/>
              <a:t>probleemlijst</a:t>
            </a:r>
            <a:r>
              <a:rPr lang="en-BE" dirty="0"/>
              <a:t> (</a:t>
            </a:r>
            <a:r>
              <a:rPr lang="en-BE" dirty="0" err="1"/>
              <a:t>terugcommunicatie</a:t>
            </a:r>
            <a:r>
              <a:rPr lang="en-BE" dirty="0"/>
              <a:t> </a:t>
            </a:r>
            <a:r>
              <a:rPr lang="en-BE" dirty="0" err="1"/>
              <a:t>thuisverpleging</a:t>
            </a:r>
            <a:r>
              <a:rPr lang="en-BE" dirty="0"/>
              <a:t>, </a:t>
            </a:r>
            <a:r>
              <a:rPr lang="en-BE" dirty="0" err="1"/>
              <a:t>kine</a:t>
            </a:r>
            <a:r>
              <a:rPr lang="en-BE" dirty="0"/>
              <a:t> en  </a:t>
            </a:r>
            <a:r>
              <a:rPr lang="en-BE" dirty="0" err="1"/>
              <a:t>huisarts</a:t>
            </a:r>
            <a:r>
              <a:rPr lang="en-BE" dirty="0"/>
              <a:t> over </a:t>
            </a:r>
            <a:r>
              <a:rPr lang="en-BE" dirty="0" err="1"/>
              <a:t>progressie</a:t>
            </a:r>
            <a:r>
              <a:rPr lang="en-BE" dirty="0"/>
              <a:t> </a:t>
            </a:r>
            <a:r>
              <a:rPr lang="en-BE" dirty="0" err="1"/>
              <a:t>tijdens</a:t>
            </a:r>
            <a:r>
              <a:rPr lang="en-BE" dirty="0"/>
              <a:t> </a:t>
            </a:r>
            <a:r>
              <a:rPr lang="en-BE" dirty="0" err="1"/>
              <a:t>revalidatietraject</a:t>
            </a:r>
            <a:r>
              <a:rPr lang="en-BE" dirty="0"/>
              <a:t>)</a:t>
            </a:r>
          </a:p>
          <a:p>
            <a:pPr lvl="2"/>
            <a:r>
              <a:rPr lang="en-BE" dirty="0" err="1"/>
              <a:t>relevante</a:t>
            </a:r>
            <a:r>
              <a:rPr lang="en-BE" dirty="0"/>
              <a:t> </a:t>
            </a:r>
            <a:r>
              <a:rPr lang="en-BE" dirty="0" err="1"/>
              <a:t>caresets</a:t>
            </a:r>
            <a:r>
              <a:rPr lang="en-BE" dirty="0"/>
              <a:t> </a:t>
            </a:r>
            <a:r>
              <a:rPr lang="en-BE" dirty="0" err="1"/>
              <a:t>worden</a:t>
            </a:r>
            <a:r>
              <a:rPr lang="en-BE" dirty="0"/>
              <a:t> </a:t>
            </a:r>
            <a:r>
              <a:rPr lang="en-BE" dirty="0" err="1"/>
              <a:t>digitaal</a:t>
            </a:r>
            <a:r>
              <a:rPr lang="en-BE" dirty="0"/>
              <a:t> </a:t>
            </a:r>
            <a:r>
              <a:rPr lang="en-BE" dirty="0" err="1"/>
              <a:t>bijgewerkt</a:t>
            </a:r>
            <a:r>
              <a:rPr lang="en-BE" dirty="0"/>
              <a:t>: </a:t>
            </a:r>
            <a:r>
              <a:rPr lang="en-BE" dirty="0" err="1"/>
              <a:t>probleemlijst</a:t>
            </a:r>
            <a:r>
              <a:rPr lang="en-BE" dirty="0"/>
              <a:t> (</a:t>
            </a:r>
            <a:r>
              <a:rPr lang="en-BE" dirty="0" err="1"/>
              <a:t>afsluiting</a:t>
            </a:r>
            <a:r>
              <a:rPr lang="en-BE" dirty="0"/>
              <a:t> </a:t>
            </a:r>
            <a:r>
              <a:rPr lang="en-BE" dirty="0" err="1"/>
              <a:t>zorgpad</a:t>
            </a:r>
            <a:r>
              <a:rPr lang="en-BE" dirty="0"/>
              <a:t>, </a:t>
            </a:r>
            <a:r>
              <a:rPr lang="en-BE" dirty="0" err="1"/>
              <a:t>raadplegingsverslag</a:t>
            </a:r>
            <a:r>
              <a:rPr lang="en-BE" dirty="0"/>
              <a:t> </a:t>
            </a:r>
            <a:r>
              <a:rPr lang="en-BE" dirty="0" err="1"/>
              <a:t>orthopedist</a:t>
            </a:r>
            <a:r>
              <a:rPr lang="en-BE" dirty="0"/>
              <a:t>, </a:t>
            </a:r>
            <a:r>
              <a:rPr lang="en-BE" dirty="0" err="1"/>
              <a:t>beeldvorming</a:t>
            </a:r>
            <a:r>
              <a:rPr lang="en-BE" dirty="0"/>
              <a:t> (RX))</a:t>
            </a:r>
          </a:p>
          <a:p>
            <a:endParaRPr lang="nl-BE" dirty="0"/>
          </a:p>
        </p:txBody>
      </p:sp>
    </p:spTree>
    <p:extLst>
      <p:ext uri="{BB962C8B-B14F-4D97-AF65-F5344CB8AC3E}">
        <p14:creationId xmlns:p14="http://schemas.microsoft.com/office/powerpoint/2010/main" val="3010709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46A169-67CB-92B0-CE31-E63FB9045593}"/>
              </a:ext>
            </a:extLst>
          </p:cNvPr>
          <p:cNvSpPr>
            <a:spLocks noGrp="1"/>
          </p:cNvSpPr>
          <p:nvPr>
            <p:ph type="body" sz="quarter" idx="11"/>
          </p:nvPr>
        </p:nvSpPr>
        <p:spPr/>
        <p:txBody>
          <a:bodyPr/>
          <a:lstStyle/>
          <a:p>
            <a:r>
              <a:rPr lang="en-BE" dirty="0" err="1"/>
              <a:t>Besluit</a:t>
            </a:r>
            <a:endParaRPr lang="nl-BE" dirty="0"/>
          </a:p>
        </p:txBody>
      </p:sp>
      <p:sp>
        <p:nvSpPr>
          <p:cNvPr id="3" name="Tijdelijke aanduiding voor tekst 2">
            <a:extLst>
              <a:ext uri="{FF2B5EF4-FFF2-40B4-BE49-F238E27FC236}">
                <a16:creationId xmlns:a16="http://schemas.microsoft.com/office/drawing/2014/main" id="{ED2B86C2-EB00-D20C-E512-DBEE5592B8B4}"/>
              </a:ext>
            </a:extLst>
          </p:cNvPr>
          <p:cNvSpPr>
            <a:spLocks noGrp="1"/>
          </p:cNvSpPr>
          <p:nvPr>
            <p:ph type="body" sz="quarter" idx="13"/>
          </p:nvPr>
        </p:nvSpPr>
        <p:spPr/>
        <p:txBody>
          <a:bodyPr/>
          <a:lstStyle/>
          <a:p>
            <a:pPr lvl="1"/>
            <a:r>
              <a:rPr lang="en-BE" dirty="0" err="1"/>
              <a:t>erken</a:t>
            </a:r>
            <a:r>
              <a:rPr lang="en-BE" dirty="0"/>
              <a:t> </a:t>
            </a:r>
            <a:r>
              <a:rPr lang="en-BE" dirty="0" err="1"/>
              <a:t>dat</a:t>
            </a:r>
            <a:r>
              <a:rPr lang="en-BE" dirty="0"/>
              <a:t> </a:t>
            </a:r>
            <a:r>
              <a:rPr lang="en-BE" dirty="0" err="1"/>
              <a:t>zorggebruikers</a:t>
            </a:r>
            <a:r>
              <a:rPr lang="en-BE" dirty="0"/>
              <a:t> </a:t>
            </a:r>
            <a:r>
              <a:rPr lang="en-BE" dirty="0" err="1"/>
              <a:t>relatie</a:t>
            </a:r>
            <a:r>
              <a:rPr lang="en-BE" dirty="0"/>
              <a:t> </a:t>
            </a:r>
            <a:r>
              <a:rPr lang="en-BE" dirty="0" err="1"/>
              <a:t>aangaan</a:t>
            </a:r>
            <a:r>
              <a:rPr lang="en-BE" dirty="0"/>
              <a:t> met </a:t>
            </a:r>
            <a:r>
              <a:rPr lang="en-BE" dirty="0" err="1"/>
              <a:t>technologie</a:t>
            </a:r>
            <a:endParaRPr lang="en-BE" dirty="0"/>
          </a:p>
          <a:p>
            <a:pPr lvl="1"/>
            <a:r>
              <a:rPr lang="en-BE" dirty="0" err="1"/>
              <a:t>digitaal</a:t>
            </a:r>
            <a:r>
              <a:rPr lang="en-BE" dirty="0"/>
              <a:t> is het </a:t>
            </a:r>
            <a:r>
              <a:rPr lang="en-BE" dirty="0" err="1"/>
              <a:t>nieuwe</a:t>
            </a:r>
            <a:r>
              <a:rPr lang="en-BE" dirty="0"/>
              <a:t> </a:t>
            </a:r>
            <a:r>
              <a:rPr lang="en-BE" dirty="0" err="1"/>
              <a:t>normaal</a:t>
            </a:r>
            <a:r>
              <a:rPr lang="en-BE" dirty="0"/>
              <a:t>, </a:t>
            </a:r>
            <a:r>
              <a:rPr lang="en-BE" dirty="0" err="1"/>
              <a:t>ook</a:t>
            </a:r>
            <a:r>
              <a:rPr lang="en-BE" dirty="0"/>
              <a:t> </a:t>
            </a:r>
            <a:r>
              <a:rPr lang="en-BE" dirty="0" err="1"/>
              <a:t>voor</a:t>
            </a:r>
            <a:r>
              <a:rPr lang="en-BE" dirty="0"/>
              <a:t> de </a:t>
            </a:r>
            <a:r>
              <a:rPr lang="en-BE" dirty="0" err="1"/>
              <a:t>zorgverlener</a:t>
            </a:r>
            <a:r>
              <a:rPr lang="en-BE" dirty="0"/>
              <a:t> =&gt; </a:t>
            </a:r>
            <a:r>
              <a:rPr lang="en-BE" dirty="0" err="1"/>
              <a:t>opname</a:t>
            </a:r>
            <a:r>
              <a:rPr lang="en-BE" dirty="0"/>
              <a:t> </a:t>
            </a:r>
            <a:r>
              <a:rPr lang="en-BE" dirty="0" err="1"/>
              <a:t>eGezondheidsdoelstellingen</a:t>
            </a:r>
            <a:r>
              <a:rPr lang="en-BE" dirty="0"/>
              <a:t> in </a:t>
            </a:r>
            <a:r>
              <a:rPr lang="en-BE" dirty="0" err="1"/>
              <a:t>Kwaliteitswet</a:t>
            </a:r>
            <a:endParaRPr lang="en-BE" dirty="0"/>
          </a:p>
          <a:p>
            <a:pPr lvl="1"/>
            <a:r>
              <a:rPr lang="en-BE" dirty="0"/>
              <a:t>het </a:t>
            </a:r>
            <a:r>
              <a:rPr lang="en-BE" dirty="0" err="1"/>
              <a:t>netwerk</a:t>
            </a:r>
            <a:r>
              <a:rPr lang="en-BE" dirty="0"/>
              <a:t> </a:t>
            </a:r>
            <a:r>
              <a:rPr lang="en-BE" dirty="0" err="1"/>
              <a:t>wint</a:t>
            </a:r>
            <a:r>
              <a:rPr lang="en-BE" dirty="0"/>
              <a:t> </a:t>
            </a:r>
            <a:r>
              <a:rPr lang="en-BE" dirty="0" err="1"/>
              <a:t>altijd</a:t>
            </a:r>
            <a:endParaRPr lang="en-BE" dirty="0"/>
          </a:p>
          <a:p>
            <a:pPr lvl="1"/>
            <a:r>
              <a:rPr lang="en-BE" dirty="0"/>
              <a:t>over </a:t>
            </a:r>
            <a:r>
              <a:rPr lang="en-BE" dirty="0" err="1"/>
              <a:t>overheidsniveaus</a:t>
            </a:r>
            <a:r>
              <a:rPr lang="en-BE" dirty="0"/>
              <a:t> (</a:t>
            </a:r>
            <a:r>
              <a:rPr lang="en-BE" dirty="0" err="1"/>
              <a:t>Europees</a:t>
            </a:r>
            <a:r>
              <a:rPr lang="en-BE" dirty="0"/>
              <a:t> </a:t>
            </a:r>
            <a:r>
              <a:rPr lang="en-BE" dirty="0" err="1"/>
              <a:t>federaal</a:t>
            </a:r>
            <a:r>
              <a:rPr lang="en-BE" dirty="0"/>
              <a:t>, </a:t>
            </a:r>
            <a:r>
              <a:rPr lang="en-BE" dirty="0" err="1"/>
              <a:t>deelgebieden</a:t>
            </a:r>
            <a:r>
              <a:rPr lang="en-BE" dirty="0"/>
              <a:t>) </a:t>
            </a:r>
            <a:r>
              <a:rPr lang="en-BE" dirty="0" err="1"/>
              <a:t>moeten</a:t>
            </a:r>
            <a:r>
              <a:rPr lang="en-BE" dirty="0"/>
              <a:t> er </a:t>
            </a:r>
            <a:r>
              <a:rPr lang="en-BE" dirty="0" err="1"/>
              <a:t>overkoepelende</a:t>
            </a:r>
            <a:r>
              <a:rPr lang="en-BE" dirty="0"/>
              <a:t>, </a:t>
            </a:r>
            <a:r>
              <a:rPr lang="en-BE" dirty="0" err="1"/>
              <a:t>onderling</a:t>
            </a:r>
            <a:r>
              <a:rPr lang="en-BE" dirty="0"/>
              <a:t> </a:t>
            </a:r>
            <a:r>
              <a:rPr lang="en-BE" dirty="0" err="1"/>
              <a:t>goed</a:t>
            </a:r>
            <a:r>
              <a:rPr lang="en-BE" dirty="0"/>
              <a:t> </a:t>
            </a:r>
            <a:r>
              <a:rPr lang="en-BE" dirty="0" err="1"/>
              <a:t>gealigneerde</a:t>
            </a:r>
            <a:r>
              <a:rPr lang="en-BE" dirty="0"/>
              <a:t> </a:t>
            </a:r>
            <a:r>
              <a:rPr lang="en-BE" dirty="0" err="1"/>
              <a:t>doelstellingen</a:t>
            </a:r>
            <a:r>
              <a:rPr lang="en-BE" dirty="0"/>
              <a:t>, </a:t>
            </a:r>
            <a:r>
              <a:rPr lang="en-BE" dirty="0" err="1"/>
              <a:t>prioriteiten</a:t>
            </a:r>
            <a:r>
              <a:rPr lang="en-BE" dirty="0"/>
              <a:t> en </a:t>
            </a:r>
            <a:r>
              <a:rPr lang="en-BE" dirty="0" err="1"/>
              <a:t>implementatieplannen</a:t>
            </a:r>
            <a:r>
              <a:rPr lang="en-BE" dirty="0"/>
              <a:t> </a:t>
            </a:r>
            <a:r>
              <a:rPr lang="en-BE" dirty="0" err="1"/>
              <a:t>inzake</a:t>
            </a:r>
            <a:r>
              <a:rPr lang="en-BE" dirty="0"/>
              <a:t> </a:t>
            </a:r>
            <a:r>
              <a:rPr lang="en-BE" dirty="0" err="1"/>
              <a:t>eGezondheid</a:t>
            </a:r>
            <a:r>
              <a:rPr lang="en-BE" dirty="0"/>
              <a:t> </a:t>
            </a:r>
            <a:r>
              <a:rPr lang="en-BE" dirty="0" err="1"/>
              <a:t>zijn</a:t>
            </a:r>
            <a:r>
              <a:rPr lang="en-BE" dirty="0"/>
              <a:t> =&gt; </a:t>
            </a:r>
            <a:r>
              <a:rPr lang="en-BE" dirty="0" err="1"/>
              <a:t>samenwerkingsakkoord</a:t>
            </a:r>
            <a:r>
              <a:rPr lang="en-BE" dirty="0"/>
              <a:t> in </a:t>
            </a:r>
            <a:r>
              <a:rPr lang="en-BE" dirty="0" err="1"/>
              <a:t>lijn</a:t>
            </a:r>
            <a:r>
              <a:rPr lang="en-BE" dirty="0"/>
              <a:t> met EHDS-</a:t>
            </a:r>
            <a:r>
              <a:rPr lang="en-BE" dirty="0" err="1"/>
              <a:t>Verordening</a:t>
            </a:r>
            <a:r>
              <a:rPr lang="en-BE" dirty="0"/>
              <a:t> en </a:t>
            </a:r>
            <a:r>
              <a:rPr lang="en-BE" dirty="0" err="1"/>
              <a:t>eenduidig</a:t>
            </a:r>
            <a:r>
              <a:rPr lang="en-BE" dirty="0"/>
              <a:t> </a:t>
            </a:r>
            <a:r>
              <a:rPr lang="en-BE" dirty="0" err="1"/>
              <a:t>programmamanagement</a:t>
            </a:r>
            <a:endParaRPr lang="en-BE" dirty="0"/>
          </a:p>
          <a:p>
            <a:pPr lvl="1"/>
            <a:r>
              <a:rPr lang="en-BE" dirty="0" err="1"/>
              <a:t>goede</a:t>
            </a:r>
            <a:r>
              <a:rPr lang="en-BE" dirty="0"/>
              <a:t> </a:t>
            </a:r>
            <a:r>
              <a:rPr lang="en-BE" dirty="0" err="1"/>
              <a:t>onderliggende</a:t>
            </a:r>
            <a:r>
              <a:rPr lang="en-BE" dirty="0"/>
              <a:t> </a:t>
            </a:r>
            <a:r>
              <a:rPr lang="en-BE" dirty="0" err="1"/>
              <a:t>architectuur</a:t>
            </a:r>
            <a:r>
              <a:rPr lang="en-BE" dirty="0"/>
              <a:t> en ‘develop once, use many’ is </a:t>
            </a:r>
            <a:r>
              <a:rPr lang="en-BE" dirty="0" err="1"/>
              <a:t>absoluut</a:t>
            </a:r>
            <a:r>
              <a:rPr lang="en-BE" dirty="0"/>
              <a:t> </a:t>
            </a:r>
            <a:r>
              <a:rPr lang="en-BE" dirty="0" err="1"/>
              <a:t>noodzakelijk</a:t>
            </a:r>
            <a:endParaRPr lang="en-BE" dirty="0"/>
          </a:p>
          <a:p>
            <a:pPr lvl="2"/>
            <a:r>
              <a:rPr lang="en-BE" dirty="0" err="1"/>
              <a:t>authentieke</a:t>
            </a:r>
            <a:r>
              <a:rPr lang="en-BE" dirty="0"/>
              <a:t> </a:t>
            </a:r>
            <a:r>
              <a:rPr lang="en-BE" dirty="0" err="1"/>
              <a:t>bronnen</a:t>
            </a:r>
            <a:endParaRPr lang="en-BE" dirty="0"/>
          </a:p>
          <a:p>
            <a:pPr lvl="2"/>
            <a:r>
              <a:rPr lang="en-BE" dirty="0" err="1"/>
              <a:t>uitwisselingsstandaarden</a:t>
            </a:r>
            <a:endParaRPr lang="en-BE" dirty="0"/>
          </a:p>
          <a:p>
            <a:pPr lvl="2"/>
            <a:r>
              <a:rPr lang="en-BE" dirty="0" err="1"/>
              <a:t>basisdiensten</a:t>
            </a:r>
            <a:r>
              <a:rPr lang="en-BE" dirty="0"/>
              <a:t> </a:t>
            </a:r>
            <a:r>
              <a:rPr lang="en-BE" dirty="0" err="1"/>
              <a:t>aangeboden</a:t>
            </a:r>
            <a:r>
              <a:rPr lang="en-BE" dirty="0"/>
              <a:t> door </a:t>
            </a:r>
            <a:r>
              <a:rPr lang="en-BE" dirty="0">
                <a:solidFill>
                  <a:schemeClr val="accent3"/>
                </a:solidFill>
              </a:rPr>
              <a:t>e</a:t>
            </a:r>
            <a:r>
              <a:rPr lang="en-BE" dirty="0">
                <a:solidFill>
                  <a:schemeClr val="tx2"/>
                </a:solidFill>
              </a:rPr>
              <a:t>Health</a:t>
            </a:r>
            <a:r>
              <a:rPr lang="en-BE" dirty="0"/>
              <a:t>-platform</a:t>
            </a:r>
          </a:p>
          <a:p>
            <a:pPr lvl="2"/>
            <a:r>
              <a:rPr lang="en-BE" dirty="0" err="1"/>
              <a:t>gebruiksvriendelijke</a:t>
            </a:r>
            <a:r>
              <a:rPr lang="en-BE" dirty="0"/>
              <a:t>, </a:t>
            </a:r>
            <a:r>
              <a:rPr lang="en-BE" dirty="0" err="1"/>
              <a:t>multidisciplinaire</a:t>
            </a:r>
            <a:r>
              <a:rPr lang="en-BE" dirty="0"/>
              <a:t> </a:t>
            </a:r>
            <a:r>
              <a:rPr lang="en-BE" dirty="0" err="1"/>
              <a:t>samenwerking</a:t>
            </a:r>
            <a:r>
              <a:rPr lang="en-BE" dirty="0"/>
              <a:t> </a:t>
            </a:r>
            <a:r>
              <a:rPr lang="en-BE" dirty="0" err="1"/>
              <a:t>ondersteunende</a:t>
            </a:r>
            <a:r>
              <a:rPr lang="en-BE" dirty="0"/>
              <a:t> </a:t>
            </a:r>
            <a:r>
              <a:rPr lang="en-BE" dirty="0" err="1"/>
              <a:t>softwarepakketten</a:t>
            </a:r>
            <a:r>
              <a:rPr lang="en-BE" dirty="0"/>
              <a:t>, </a:t>
            </a:r>
            <a:r>
              <a:rPr lang="en-BE" dirty="0" err="1"/>
              <a:t>uitgewerkt</a:t>
            </a:r>
            <a:r>
              <a:rPr lang="en-BE" dirty="0"/>
              <a:t> in </a:t>
            </a:r>
            <a:r>
              <a:rPr lang="en-BE" dirty="0" err="1"/>
              <a:t>onderlinge</a:t>
            </a:r>
            <a:r>
              <a:rPr lang="en-BE" dirty="0"/>
              <a:t> </a:t>
            </a:r>
            <a:r>
              <a:rPr lang="en-BE" dirty="0" err="1"/>
              <a:t>synergie</a:t>
            </a:r>
            <a:endParaRPr lang="en-BE" dirty="0"/>
          </a:p>
          <a:p>
            <a:pPr lvl="1"/>
            <a:r>
              <a:rPr lang="en-BE" dirty="0" err="1"/>
              <a:t>nood</a:t>
            </a:r>
            <a:r>
              <a:rPr lang="en-BE" dirty="0"/>
              <a:t> </a:t>
            </a:r>
            <a:r>
              <a:rPr lang="en-BE" dirty="0" err="1"/>
              <a:t>aan</a:t>
            </a:r>
            <a:r>
              <a:rPr lang="en-BE" dirty="0"/>
              <a:t> </a:t>
            </a:r>
            <a:r>
              <a:rPr lang="en-BE" dirty="0" err="1"/>
              <a:t>radicale</a:t>
            </a:r>
            <a:r>
              <a:rPr lang="en-BE" dirty="0"/>
              <a:t> </a:t>
            </a:r>
            <a:r>
              <a:rPr lang="en-BE" dirty="0" err="1"/>
              <a:t>vermindering</a:t>
            </a:r>
            <a:r>
              <a:rPr lang="en-BE" dirty="0"/>
              <a:t> van </a:t>
            </a:r>
            <a:r>
              <a:rPr lang="en-BE" dirty="0" err="1"/>
              <a:t>administratieve</a:t>
            </a:r>
            <a:r>
              <a:rPr lang="en-BE" dirty="0"/>
              <a:t> </a:t>
            </a:r>
            <a:r>
              <a:rPr lang="en-BE" dirty="0" err="1"/>
              <a:t>lasten</a:t>
            </a:r>
            <a:endParaRPr lang="en-BE" dirty="0"/>
          </a:p>
          <a:p>
            <a:pPr lvl="1"/>
            <a:r>
              <a:rPr lang="en-BE" dirty="0" err="1"/>
              <a:t>aangepaste</a:t>
            </a:r>
            <a:r>
              <a:rPr lang="en-BE" dirty="0"/>
              <a:t> </a:t>
            </a:r>
            <a:r>
              <a:rPr lang="en-BE" dirty="0" err="1"/>
              <a:t>financieringsmodellen</a:t>
            </a:r>
            <a:endParaRPr lang="nl-BE" dirty="0"/>
          </a:p>
        </p:txBody>
      </p:sp>
    </p:spTree>
    <p:extLst>
      <p:ext uri="{BB962C8B-B14F-4D97-AF65-F5344CB8AC3E}">
        <p14:creationId xmlns:p14="http://schemas.microsoft.com/office/powerpoint/2010/main" val="9804630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E9BD6DF-8C15-E1FB-E5B0-02865BA1AD34}"/>
              </a:ext>
            </a:extLst>
          </p:cNvPr>
          <p:cNvSpPr>
            <a:spLocks noGrp="1"/>
          </p:cNvSpPr>
          <p:nvPr>
            <p:ph type="body" sz="quarter" idx="11"/>
          </p:nvPr>
        </p:nvSpPr>
        <p:spPr/>
        <p:txBody>
          <a:bodyPr/>
          <a:lstStyle/>
          <a:p>
            <a:r>
              <a:rPr lang="en-BE" dirty="0" err="1"/>
              <a:t>Lijst</a:t>
            </a:r>
            <a:r>
              <a:rPr lang="en-BE" dirty="0"/>
              <a:t> van de </a:t>
            </a:r>
            <a:r>
              <a:rPr lang="en-BE" dirty="0" err="1"/>
              <a:t>gebruikte</a:t>
            </a:r>
            <a:r>
              <a:rPr lang="en-BE" dirty="0"/>
              <a:t> </a:t>
            </a:r>
            <a:r>
              <a:rPr lang="en-BE" dirty="0" err="1"/>
              <a:t>afkortingrn</a:t>
            </a:r>
            <a:endParaRPr lang="nl-BE" dirty="0"/>
          </a:p>
        </p:txBody>
      </p:sp>
      <p:sp>
        <p:nvSpPr>
          <p:cNvPr id="3" name="Tijdelijke aanduiding voor tekst 2">
            <a:extLst>
              <a:ext uri="{FF2B5EF4-FFF2-40B4-BE49-F238E27FC236}">
                <a16:creationId xmlns:a16="http://schemas.microsoft.com/office/drawing/2014/main" id="{F06DF20D-E11B-FCEE-6775-923E6E7312E1}"/>
              </a:ext>
            </a:extLst>
          </p:cNvPr>
          <p:cNvSpPr>
            <a:spLocks noGrp="1"/>
          </p:cNvSpPr>
          <p:nvPr>
            <p:ph type="body" sz="quarter" idx="13"/>
          </p:nvPr>
        </p:nvSpPr>
        <p:spPr/>
        <p:txBody>
          <a:bodyPr>
            <a:normAutofit/>
          </a:bodyPr>
          <a:lstStyle/>
          <a:p>
            <a:pPr lvl="1"/>
            <a:r>
              <a:rPr lang="nl-BE" dirty="0"/>
              <a:t>BCP: Business </a:t>
            </a:r>
            <a:r>
              <a:rPr lang="nl-BE" dirty="0" err="1"/>
              <a:t>Continuity</a:t>
            </a:r>
            <a:r>
              <a:rPr lang="nl-BE" dirty="0"/>
              <a:t> Procedure</a:t>
            </a:r>
            <a:endParaRPr lang="en-BE" dirty="0"/>
          </a:p>
          <a:p>
            <a:pPr lvl="1"/>
            <a:r>
              <a:rPr lang="nl-BE" dirty="0"/>
              <a:t>DAAS: Data </a:t>
            </a:r>
            <a:r>
              <a:rPr lang="nl-BE" dirty="0" err="1"/>
              <a:t>Attribute</a:t>
            </a:r>
            <a:r>
              <a:rPr lang="nl-BE" dirty="0"/>
              <a:t> Service</a:t>
            </a:r>
            <a:endParaRPr lang="en-BE" dirty="0"/>
          </a:p>
          <a:p>
            <a:pPr lvl="1"/>
            <a:r>
              <a:rPr lang="nl-BE" dirty="0"/>
              <a:t>DTW: Dienst met Toegevoegde Waarde</a:t>
            </a:r>
            <a:endParaRPr lang="en-BE" dirty="0"/>
          </a:p>
          <a:p>
            <a:pPr lvl="1"/>
            <a:r>
              <a:rPr lang="nl-BE" dirty="0" err="1"/>
              <a:t>eID</a:t>
            </a:r>
            <a:r>
              <a:rPr lang="nl-BE" dirty="0"/>
              <a:t>: elektronische Identiteitskaart</a:t>
            </a:r>
            <a:endParaRPr lang="en-BE" dirty="0"/>
          </a:p>
          <a:p>
            <a:pPr lvl="1"/>
            <a:r>
              <a:rPr lang="nl-BE" dirty="0"/>
              <a:t>ETK: </a:t>
            </a:r>
            <a:r>
              <a:rPr lang="nl-BE" dirty="0" err="1"/>
              <a:t>Encryption</a:t>
            </a:r>
            <a:r>
              <a:rPr lang="nl-BE" dirty="0"/>
              <a:t> Token </a:t>
            </a:r>
            <a:r>
              <a:rPr lang="nl-BE" dirty="0" err="1"/>
              <a:t>Key</a:t>
            </a:r>
            <a:endParaRPr lang="en-BE" dirty="0"/>
          </a:p>
          <a:p>
            <a:pPr lvl="1"/>
            <a:r>
              <a:rPr lang="nl-BE" dirty="0"/>
              <a:t>GAB: Gevalideerde Authentieke Bron</a:t>
            </a:r>
            <a:endParaRPr lang="en-BE" dirty="0"/>
          </a:p>
          <a:p>
            <a:pPr lvl="1"/>
            <a:r>
              <a:rPr lang="nl-BE" dirty="0"/>
              <a:t>KGSS: </a:t>
            </a:r>
            <a:r>
              <a:rPr lang="en-US" dirty="0"/>
              <a:t>Key Generation Storage Services</a:t>
            </a:r>
            <a:endParaRPr lang="en-BE" dirty="0"/>
          </a:p>
          <a:p>
            <a:pPr lvl="1"/>
            <a:r>
              <a:rPr lang="en-US" dirty="0"/>
              <a:t>NIC: </a:t>
            </a:r>
            <a:r>
              <a:rPr lang="en-US" dirty="0" err="1"/>
              <a:t>Nationaal</a:t>
            </a:r>
            <a:r>
              <a:rPr lang="en-US" dirty="0"/>
              <a:t> </a:t>
            </a:r>
            <a:r>
              <a:rPr lang="en-US" dirty="0" err="1"/>
              <a:t>Intermutualistisch</a:t>
            </a:r>
            <a:r>
              <a:rPr lang="en-US" dirty="0"/>
              <a:t> College</a:t>
            </a:r>
            <a:endParaRPr lang="en-BE" dirty="0"/>
          </a:p>
          <a:p>
            <a:pPr lvl="1"/>
            <a:r>
              <a:rPr lang="nl-BE" dirty="0"/>
              <a:t>TOTP: Time-</a:t>
            </a:r>
            <a:r>
              <a:rPr lang="nl-BE" dirty="0" err="1"/>
              <a:t>based</a:t>
            </a:r>
            <a:r>
              <a:rPr lang="nl-BE" dirty="0"/>
              <a:t> </a:t>
            </a:r>
            <a:r>
              <a:rPr lang="nl-BE" dirty="0" err="1"/>
              <a:t>One</a:t>
            </a:r>
            <a:r>
              <a:rPr lang="nl-BE" dirty="0"/>
              <a:t>-Time Password</a:t>
            </a:r>
            <a:endParaRPr lang="en-BE" dirty="0"/>
          </a:p>
          <a:p>
            <a:pPr lvl="1"/>
            <a:r>
              <a:rPr lang="nl-BE" dirty="0"/>
              <a:t>TTP: </a:t>
            </a:r>
            <a:r>
              <a:rPr lang="nl-BE" dirty="0" err="1"/>
              <a:t>Trusted</a:t>
            </a:r>
            <a:r>
              <a:rPr lang="nl-BE" dirty="0"/>
              <a:t> </a:t>
            </a:r>
            <a:r>
              <a:rPr lang="nl-BE" dirty="0" err="1"/>
              <a:t>Third</a:t>
            </a:r>
            <a:r>
              <a:rPr lang="nl-BE" dirty="0"/>
              <a:t> Party</a:t>
            </a:r>
            <a:endParaRPr lang="en-BE" dirty="0"/>
          </a:p>
          <a:p>
            <a:pPr lvl="1"/>
            <a:r>
              <a:rPr lang="nl-BE" dirty="0"/>
              <a:t>VOS: Voorschrift Op Stofnaam</a:t>
            </a:r>
          </a:p>
        </p:txBody>
      </p:sp>
    </p:spTree>
    <p:extLst>
      <p:ext uri="{BB962C8B-B14F-4D97-AF65-F5344CB8AC3E}">
        <p14:creationId xmlns:p14="http://schemas.microsoft.com/office/powerpoint/2010/main" val="15880419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961072" y="1067194"/>
            <a:ext cx="4524132" cy="4176122"/>
          </a:xfrm>
          <a:prstGeom prst="rect">
            <a:avLst/>
          </a:prstGeom>
          <a:solidFill>
            <a:srgbClr val="087670"/>
          </a:solidFill>
          <a:ln>
            <a:noFill/>
          </a:ln>
        </p:spPr>
      </p:pic>
      <p:grpSp>
        <p:nvGrpSpPr>
          <p:cNvPr id="5" name="Group 11"/>
          <p:cNvGrpSpPr>
            <a:grpSpLocks/>
          </p:cNvGrpSpPr>
          <p:nvPr/>
        </p:nvGrpSpPr>
        <p:grpSpPr bwMode="auto">
          <a:xfrm>
            <a:off x="6467046" y="1611655"/>
            <a:ext cx="4624520" cy="3046988"/>
            <a:chOff x="4406900" y="2676525"/>
            <a:chExt cx="4268788" cy="3048352"/>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304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@FrRobben</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hlinkClick r:id="rId5"/>
                </a:rPr>
                <a:t>https://www.frankrobben.be</a:t>
              </a:r>
              <a:endParaRPr lang="en-BE"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hlinkClick r:id="rId6"/>
                </a:rPr>
                <a:t>https://www.ehealth.fgov.be</a:t>
              </a:r>
              <a:endParaRPr lang="en-BE" sz="1600" dirty="0">
                <a:latin typeface="+mn-lt"/>
                <a:cs typeface="Arial" pitchFamily="34" charset="0"/>
                <a:sym typeface="Arial" pitchFamily="34" charset="0"/>
              </a:endParaRPr>
            </a:p>
            <a:p>
              <a:pPr>
                <a:defRPr/>
              </a:pPr>
              <a:r>
                <a:rPr lang="nl-BE" sz="1600" dirty="0">
                  <a:cs typeface="Arial" pitchFamily="34" charset="0"/>
                  <a:sym typeface="Arial" pitchFamily="34" charset="0"/>
                  <a:hlinkClick r:id="rId7"/>
                </a:rPr>
                <a:t>https://www.ksz.fgov.be</a:t>
              </a:r>
              <a:endParaRPr lang="en-BE" sz="1600" dirty="0">
                <a:cs typeface="Arial" pitchFamily="34" charset="0"/>
                <a:sym typeface="Arial" pitchFamily="34" charset="0"/>
              </a:endParaRPr>
            </a:p>
            <a:p>
              <a:pPr>
                <a:defRPr/>
              </a:pPr>
              <a:endParaRPr lang="nl-BE" sz="1600" dirty="0">
                <a:cs typeface="Arial" pitchFamily="34" charset="0"/>
                <a:sym typeface="Arial" pitchFamily="34" charset="0"/>
              </a:endParaRPr>
            </a:p>
          </p:txBody>
        </p:sp>
      </p:grpSp>
      <p:pic>
        <p:nvPicPr>
          <p:cNvPr id="2" name="Picture 1">
            <a:extLst>
              <a:ext uri="{FF2B5EF4-FFF2-40B4-BE49-F238E27FC236}">
                <a16:creationId xmlns:a16="http://schemas.microsoft.com/office/drawing/2014/main" id="{ED1D4D7C-ACEF-46C8-A6C8-47BF8D1AE8CE}"/>
              </a:ext>
            </a:extLst>
          </p:cNvPr>
          <p:cNvPicPr>
            <a:picLocks noChangeAspect="1"/>
          </p:cNvPicPr>
          <p:nvPr/>
        </p:nvPicPr>
        <p:blipFill>
          <a:blip r:embed="rId8"/>
          <a:stretch>
            <a:fillRect/>
          </a:stretch>
        </p:blipFill>
        <p:spPr>
          <a:xfrm>
            <a:off x="6554442" y="3135149"/>
            <a:ext cx="256054" cy="256054"/>
          </a:xfrm>
          <a:prstGeom prst="rect">
            <a:avLst/>
          </a:prstGeom>
        </p:spPr>
      </p:pic>
    </p:spTree>
    <p:extLst>
      <p:ext uri="{BB962C8B-B14F-4D97-AF65-F5344CB8AC3E}">
        <p14:creationId xmlns:p14="http://schemas.microsoft.com/office/powerpoint/2010/main" val="219890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BFED-48E8-8458-85BC-556C39B86D00}"/>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FA5731-CE21-08C3-A66B-271B19CCDC9A}"/>
              </a:ext>
            </a:extLst>
          </p:cNvPr>
          <p:cNvSpPr>
            <a:spLocks noGrp="1"/>
          </p:cNvSpPr>
          <p:nvPr>
            <p:ph type="body" sz="quarter" idx="11"/>
          </p:nvPr>
        </p:nvSpPr>
        <p:spPr/>
        <p:txBody>
          <a:bodyPr/>
          <a:lstStyle/>
          <a:p>
            <a:r>
              <a:rPr lang="en-BE" dirty="0" err="1"/>
              <a:t>Enkele</a:t>
            </a:r>
            <a:r>
              <a:rPr lang="en-BE" dirty="0"/>
              <a:t> </a:t>
            </a:r>
            <a:r>
              <a:rPr lang="en-BE" dirty="0" err="1"/>
              <a:t>kencijfers</a:t>
            </a:r>
            <a:endParaRPr lang="nl-BE" dirty="0"/>
          </a:p>
        </p:txBody>
      </p:sp>
      <p:sp>
        <p:nvSpPr>
          <p:cNvPr id="4" name="Content Placeholder 4">
            <a:extLst>
              <a:ext uri="{FF2B5EF4-FFF2-40B4-BE49-F238E27FC236}">
                <a16:creationId xmlns:a16="http://schemas.microsoft.com/office/drawing/2014/main" id="{3BB85635-AAFE-8D7B-10AB-681A5E71577E}"/>
              </a:ext>
            </a:extLst>
          </p:cNvPr>
          <p:cNvSpPr txBox="1">
            <a:spLocks/>
          </p:cNvSpPr>
          <p:nvPr/>
        </p:nvSpPr>
        <p:spPr>
          <a:xfrm>
            <a:off x="900000" y="2145238"/>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BE" b="1" dirty="0">
                <a:solidFill>
                  <a:srgbClr val="087670"/>
                </a:solidFill>
              </a:rPr>
              <a:t>&gt; </a:t>
            </a:r>
            <a:r>
              <a:rPr lang="nl-BE" b="1" dirty="0">
                <a:solidFill>
                  <a:srgbClr val="087670"/>
                </a:solidFill>
              </a:rPr>
              <a:t>19</a:t>
            </a:r>
            <a:r>
              <a:rPr lang="en-BE" b="1" dirty="0">
                <a:solidFill>
                  <a:srgbClr val="087670"/>
                </a:solidFill>
              </a:rPr>
              <a:t> </a:t>
            </a:r>
            <a:r>
              <a:rPr lang="en-BE" b="1" dirty="0" err="1">
                <a:solidFill>
                  <a:srgbClr val="087670"/>
                </a:solidFill>
              </a:rPr>
              <a:t>miljard</a:t>
            </a:r>
            <a:r>
              <a:rPr lang="en-BE" b="1" dirty="0">
                <a:solidFill>
                  <a:srgbClr val="087670"/>
                </a:solidFill>
              </a:rPr>
              <a:t> </a:t>
            </a:r>
            <a:r>
              <a:rPr lang="en-BE" dirty="0" err="1"/>
              <a:t>transacties</a:t>
            </a:r>
            <a:r>
              <a:rPr lang="en-BE" dirty="0"/>
              <a:t> </a:t>
            </a:r>
            <a:r>
              <a:rPr lang="en-BE" dirty="0" err="1"/>
              <a:t>i</a:t>
            </a:r>
            <a:r>
              <a:rPr lang="nl-BE" dirty="0"/>
              <a:t>n 2025</a:t>
            </a:r>
          </a:p>
        </p:txBody>
      </p:sp>
      <p:sp>
        <p:nvSpPr>
          <p:cNvPr id="5" name="Text Placeholder 5">
            <a:extLst>
              <a:ext uri="{FF2B5EF4-FFF2-40B4-BE49-F238E27FC236}">
                <a16:creationId xmlns:a16="http://schemas.microsoft.com/office/drawing/2014/main" id="{B2D519AA-3D3D-488C-2401-A2C02C4E0FCB}"/>
              </a:ext>
            </a:extLst>
          </p:cNvPr>
          <p:cNvSpPr txBox="1">
            <a:spLocks/>
          </p:cNvSpPr>
          <p:nvPr/>
        </p:nvSpPr>
        <p:spPr>
          <a:xfrm>
            <a:off x="901588" y="1465605"/>
            <a:ext cx="3271293" cy="612071"/>
          </a:xfrm>
          <a:prstGeom prst="rect">
            <a:avLst/>
          </a:prstGeom>
        </p:spPr>
        <p:txBody>
          <a:bodyPr vert="horz" lIns="91440" tIns="45720" rIns="91440" bIns="45720" rtlCol="0" anchor="ct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BE" sz="2000" b="1" dirty="0" err="1">
                <a:solidFill>
                  <a:srgbClr val="087670"/>
                </a:solidFill>
                <a:latin typeface="Libre Franklin SemiBold" panose="00000700000000000000" pitchFamily="2" charset="0"/>
              </a:rPr>
              <a:t>Transacties</a:t>
            </a:r>
            <a:r>
              <a:rPr lang="en-BE" sz="2000" b="1" dirty="0">
                <a:solidFill>
                  <a:srgbClr val="087670"/>
                </a:solidFill>
                <a:latin typeface="Libre Franklin SemiBold" panose="00000700000000000000" pitchFamily="2" charset="0"/>
              </a:rPr>
              <a:t> </a:t>
            </a:r>
            <a:r>
              <a:rPr lang="en-BE" sz="2000" b="1" dirty="0">
                <a:solidFill>
                  <a:schemeClr val="accent3"/>
                </a:solidFill>
                <a:latin typeface="Libre Franklin SemiBold" panose="00000700000000000000" pitchFamily="2" charset="0"/>
              </a:rPr>
              <a:t>e</a:t>
            </a:r>
            <a:r>
              <a:rPr lang="en-BE" sz="2000" b="1" dirty="0">
                <a:solidFill>
                  <a:srgbClr val="087670"/>
                </a:solidFill>
                <a:latin typeface="Libre Franklin SemiBold" panose="00000700000000000000" pitchFamily="2" charset="0"/>
              </a:rPr>
              <a:t>Health-platform</a:t>
            </a:r>
            <a:endParaRPr lang="nl-BE" sz="2000" b="1" dirty="0">
              <a:solidFill>
                <a:srgbClr val="087670"/>
              </a:solidFill>
              <a:latin typeface="Libre Franklin SemiBold" panose="00000700000000000000" pitchFamily="2" charset="0"/>
            </a:endParaRPr>
          </a:p>
        </p:txBody>
      </p:sp>
      <p:sp>
        <p:nvSpPr>
          <p:cNvPr id="6" name="Content Placeholder 20">
            <a:extLst>
              <a:ext uri="{FF2B5EF4-FFF2-40B4-BE49-F238E27FC236}">
                <a16:creationId xmlns:a16="http://schemas.microsoft.com/office/drawing/2014/main" id="{EF80E7FC-D32F-FC1D-A21F-66D88CEDD95C}"/>
              </a:ext>
            </a:extLst>
          </p:cNvPr>
          <p:cNvSpPr txBox="1">
            <a:spLocks/>
          </p:cNvSpPr>
          <p:nvPr/>
        </p:nvSpPr>
        <p:spPr>
          <a:xfrm>
            <a:off x="8142719" y="2145238"/>
            <a:ext cx="3271787" cy="1086372"/>
          </a:xfrm>
          <a:prstGeom prst="rect">
            <a:avLst/>
          </a:prstGeom>
          <a:ln>
            <a:solidFill>
              <a:srgbClr val="1C1C1C"/>
            </a:solidFill>
          </a:ln>
        </p:spPr>
        <p:txBody>
          <a:bodyPr vert="horz" lIns="91440" tIns="45720" rIns="91440" bIns="45720" rtlCol="0" anchor="ctr">
            <a:normAutofit/>
          </a:bodyPr>
          <a:lstStyle>
            <a:lvl1pPr marL="0" indent="0" algn="l" defTabSz="914400" rtl="0" eaLnBrk="1" latinLnBrk="0" hangingPunct="1">
              <a:lnSpc>
                <a:spcPct val="150000"/>
              </a:lnSpc>
              <a:spcBef>
                <a:spcPts val="1000"/>
              </a:spcBef>
              <a:buClr>
                <a:srgbClr val="087670"/>
              </a:buClr>
              <a:buSzPct val="120000"/>
              <a:buFont typeface="Arial" panose="020B0604020202020204" pitchFamily="34" charset="0"/>
              <a:buNone/>
              <a:defRPr sz="16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1pPr>
            <a:lvl2pPr marL="449263" indent="-268288" algn="l" defTabSz="914400" rtl="0" eaLnBrk="1" latinLnBrk="0" hangingPunct="1">
              <a:lnSpc>
                <a:spcPct val="150000"/>
              </a:lnSpc>
              <a:spcBef>
                <a:spcPts val="500"/>
              </a:spcBef>
              <a:buClr>
                <a:srgbClr val="07766F"/>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266700" algn="l" defTabSz="914400" rtl="0" eaLnBrk="1" latinLnBrk="0" hangingPunct="1">
              <a:lnSpc>
                <a:spcPct val="150000"/>
              </a:lnSpc>
              <a:spcBef>
                <a:spcPts val="500"/>
              </a:spcBef>
              <a:buClr>
                <a:schemeClr val="bg1">
                  <a:lumMod val="65000"/>
                </a:schemeClr>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087670"/>
                </a:solidFill>
              </a:rPr>
              <a:t>15.050.514 </a:t>
            </a:r>
            <a:r>
              <a:rPr lang="nl-BE" dirty="0"/>
              <a:t>berichten in 2025</a:t>
            </a:r>
          </a:p>
        </p:txBody>
      </p:sp>
      <p:sp>
        <p:nvSpPr>
          <p:cNvPr id="7" name="Text Placeholder 7">
            <a:extLst>
              <a:ext uri="{FF2B5EF4-FFF2-40B4-BE49-F238E27FC236}">
                <a16:creationId xmlns:a16="http://schemas.microsoft.com/office/drawing/2014/main" id="{3FD77DF1-1C5F-9ABF-611D-74798C7C603C}"/>
              </a:ext>
            </a:extLst>
          </p:cNvPr>
          <p:cNvSpPr txBox="1">
            <a:spLocks/>
          </p:cNvSpPr>
          <p:nvPr/>
        </p:nvSpPr>
        <p:spPr>
          <a:xfrm>
            <a:off x="8144307" y="1465605"/>
            <a:ext cx="3271293"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dirty="0">
                <a:solidFill>
                  <a:srgbClr val="087670"/>
                </a:solidFill>
                <a:latin typeface="Libre Franklin SemiBold" panose="00000700000000000000" pitchFamily="2" charset="0"/>
              </a:rPr>
              <a:t>eHealthBox &gt; eBox</a:t>
            </a:r>
          </a:p>
        </p:txBody>
      </p:sp>
      <p:sp>
        <p:nvSpPr>
          <p:cNvPr id="8" name="Content Placeholder 19">
            <a:extLst>
              <a:ext uri="{FF2B5EF4-FFF2-40B4-BE49-F238E27FC236}">
                <a16:creationId xmlns:a16="http://schemas.microsoft.com/office/drawing/2014/main" id="{A222FC9E-B546-D57A-4D68-093765C94674}"/>
              </a:ext>
            </a:extLst>
          </p:cNvPr>
          <p:cNvSpPr txBox="1">
            <a:spLocks/>
          </p:cNvSpPr>
          <p:nvPr/>
        </p:nvSpPr>
        <p:spPr>
          <a:xfrm>
            <a:off x="4520566" y="2145238"/>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BE" b="1" dirty="0">
                <a:solidFill>
                  <a:srgbClr val="087670"/>
                </a:solidFill>
              </a:rPr>
              <a:t>11.512.704</a:t>
            </a:r>
            <a:r>
              <a:rPr lang="nl-BE" b="1" dirty="0">
                <a:solidFill>
                  <a:srgbClr val="087670"/>
                </a:solidFill>
              </a:rPr>
              <a:t> </a:t>
            </a:r>
            <a:r>
              <a:rPr lang="en-BE" dirty="0"/>
              <a:t>(9</a:t>
            </a:r>
            <a:r>
              <a:rPr lang="nl-BE" dirty="0"/>
              <a:t>7</a:t>
            </a:r>
            <a:r>
              <a:rPr lang="en-BE" dirty="0"/>
              <a:t>,</a:t>
            </a:r>
            <a:r>
              <a:rPr lang="nl-BE" dirty="0"/>
              <a:t>3</a:t>
            </a:r>
            <a:r>
              <a:rPr lang="en-BE" dirty="0"/>
              <a:t>% van </a:t>
            </a:r>
            <a:r>
              <a:rPr lang="en-BE" dirty="0" err="1"/>
              <a:t>bevolking</a:t>
            </a:r>
            <a:r>
              <a:rPr lang="en-BE" dirty="0"/>
              <a:t>) </a:t>
            </a:r>
            <a:r>
              <a:rPr lang="nl-BE" dirty="0"/>
              <a:t>geregistreerde toestemmingen tot gegevensdeling</a:t>
            </a:r>
          </a:p>
        </p:txBody>
      </p:sp>
      <p:sp>
        <p:nvSpPr>
          <p:cNvPr id="9" name="Text Placeholder 9">
            <a:extLst>
              <a:ext uri="{FF2B5EF4-FFF2-40B4-BE49-F238E27FC236}">
                <a16:creationId xmlns:a16="http://schemas.microsoft.com/office/drawing/2014/main" id="{097E303D-E17E-8AE8-59B1-15321BCCDB0D}"/>
              </a:ext>
            </a:extLst>
          </p:cNvPr>
          <p:cNvSpPr txBox="1">
            <a:spLocks/>
          </p:cNvSpPr>
          <p:nvPr/>
        </p:nvSpPr>
        <p:spPr>
          <a:xfrm>
            <a:off x="4522154" y="1465605"/>
            <a:ext cx="3271293" cy="6120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a:solidFill>
                  <a:srgbClr val="087670"/>
                </a:solidFill>
                <a:latin typeface="Libre Franklin SemiBold" panose="00000700000000000000" pitchFamily="2" charset="0"/>
              </a:rPr>
              <a:t>Geïnformeerde toestemming</a:t>
            </a:r>
          </a:p>
        </p:txBody>
      </p:sp>
      <p:sp>
        <p:nvSpPr>
          <p:cNvPr id="10" name="Content Placeholder 10">
            <a:extLst>
              <a:ext uri="{FF2B5EF4-FFF2-40B4-BE49-F238E27FC236}">
                <a16:creationId xmlns:a16="http://schemas.microsoft.com/office/drawing/2014/main" id="{CB86997E-1E9F-D32C-3A88-3D2AFA32ACE1}"/>
              </a:ext>
            </a:extLst>
          </p:cNvPr>
          <p:cNvSpPr txBox="1">
            <a:spLocks/>
          </p:cNvSpPr>
          <p:nvPr/>
        </p:nvSpPr>
        <p:spPr>
          <a:xfrm>
            <a:off x="900000" y="4140899"/>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dirty="0">
                <a:solidFill>
                  <a:srgbClr val="087670"/>
                </a:solidFill>
              </a:rPr>
              <a:t>100</a:t>
            </a:r>
            <a:r>
              <a:rPr lang="nl-BE" b="1" dirty="0"/>
              <a:t> %</a:t>
            </a:r>
            <a:r>
              <a:rPr lang="nl-BE" dirty="0"/>
              <a:t> van de </a:t>
            </a:r>
            <a:r>
              <a:rPr lang="nl-BE" dirty="0" err="1"/>
              <a:t>KPI’s</a:t>
            </a:r>
            <a:r>
              <a:rPr lang="nl-BE" dirty="0"/>
              <a:t> werd nageleefd in 2025</a:t>
            </a:r>
          </a:p>
        </p:txBody>
      </p:sp>
      <p:sp>
        <p:nvSpPr>
          <p:cNvPr id="11" name="Text Placeholder 42">
            <a:extLst>
              <a:ext uri="{FF2B5EF4-FFF2-40B4-BE49-F238E27FC236}">
                <a16:creationId xmlns:a16="http://schemas.microsoft.com/office/drawing/2014/main" id="{A853CA23-E39D-AD79-D1CD-505FE910EF70}"/>
              </a:ext>
            </a:extLst>
          </p:cNvPr>
          <p:cNvSpPr txBox="1">
            <a:spLocks/>
          </p:cNvSpPr>
          <p:nvPr/>
        </p:nvSpPr>
        <p:spPr>
          <a:xfrm>
            <a:off x="901588" y="3461266"/>
            <a:ext cx="3271293" cy="6120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a:solidFill>
                  <a:srgbClr val="087670"/>
                </a:solidFill>
                <a:latin typeface="Libre Franklin SemiBold" panose="00000700000000000000" pitchFamily="2" charset="0"/>
              </a:rPr>
              <a:t>Performantie &amp; toegankelijkheid</a:t>
            </a:r>
          </a:p>
        </p:txBody>
      </p:sp>
      <p:sp>
        <p:nvSpPr>
          <p:cNvPr id="12" name="Content Placeholder 43">
            <a:extLst>
              <a:ext uri="{FF2B5EF4-FFF2-40B4-BE49-F238E27FC236}">
                <a16:creationId xmlns:a16="http://schemas.microsoft.com/office/drawing/2014/main" id="{4B259C03-402B-035C-3EA2-2A2B8AD81FB8}"/>
              </a:ext>
            </a:extLst>
          </p:cNvPr>
          <p:cNvSpPr txBox="1">
            <a:spLocks/>
          </p:cNvSpPr>
          <p:nvPr/>
        </p:nvSpPr>
        <p:spPr>
          <a:xfrm>
            <a:off x="8142719" y="4140899"/>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dirty="0">
              <a:solidFill>
                <a:srgbClr val="087670"/>
              </a:solidFill>
            </a:endParaRPr>
          </a:p>
          <a:p>
            <a:pPr marL="0" indent="0">
              <a:buNone/>
            </a:pPr>
            <a:r>
              <a:rPr lang="nl-BE" b="1" dirty="0">
                <a:solidFill>
                  <a:srgbClr val="087670"/>
                </a:solidFill>
              </a:rPr>
              <a:t>90.1 </a:t>
            </a:r>
            <a:r>
              <a:rPr lang="en-BE" b="1" dirty="0" err="1">
                <a:solidFill>
                  <a:srgbClr val="087670"/>
                </a:solidFill>
              </a:rPr>
              <a:t>miljoen</a:t>
            </a:r>
            <a:r>
              <a:rPr lang="nl-BE" dirty="0"/>
              <a:t> oproepen in 2025</a:t>
            </a:r>
          </a:p>
          <a:p>
            <a:pPr marL="0" indent="0">
              <a:buNone/>
            </a:pPr>
            <a:r>
              <a:rPr lang="nl-BE" sz="1200" dirty="0"/>
              <a:t>gebruikt door </a:t>
            </a:r>
            <a:r>
              <a:rPr lang="nl-BE" sz="1200" dirty="0" err="1"/>
              <a:t>Alivia</a:t>
            </a:r>
            <a:r>
              <a:rPr lang="nl-BE" sz="1200" dirty="0"/>
              <a:t>, </a:t>
            </a:r>
            <a:r>
              <a:rPr lang="nl-BE" sz="1200" dirty="0" err="1"/>
              <a:t>Fertidata</a:t>
            </a:r>
            <a:r>
              <a:rPr lang="nl-BE" sz="1200" dirty="0"/>
              <a:t>, Kankerregister, TRIO en Vitalink</a:t>
            </a:r>
          </a:p>
          <a:p>
            <a:pPr marL="0" indent="0">
              <a:buNone/>
            </a:pPr>
            <a:endParaRPr lang="nl-BE" dirty="0"/>
          </a:p>
        </p:txBody>
      </p:sp>
      <p:sp>
        <p:nvSpPr>
          <p:cNvPr id="13" name="Text Placeholder 44">
            <a:extLst>
              <a:ext uri="{FF2B5EF4-FFF2-40B4-BE49-F238E27FC236}">
                <a16:creationId xmlns:a16="http://schemas.microsoft.com/office/drawing/2014/main" id="{2841F31D-ABE2-A7B2-C21B-AE67E3288C5F}"/>
              </a:ext>
            </a:extLst>
          </p:cNvPr>
          <p:cNvSpPr txBox="1">
            <a:spLocks/>
          </p:cNvSpPr>
          <p:nvPr/>
        </p:nvSpPr>
        <p:spPr>
          <a:xfrm>
            <a:off x="8144307" y="3461266"/>
            <a:ext cx="3271293"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a:solidFill>
                  <a:srgbClr val="087670"/>
                </a:solidFill>
                <a:latin typeface="Libre Franklin SemiBold" panose="00000700000000000000" pitchFamily="2" charset="0"/>
              </a:rPr>
              <a:t>Pseudonimiseringsdienst</a:t>
            </a:r>
          </a:p>
        </p:txBody>
      </p:sp>
      <p:sp>
        <p:nvSpPr>
          <p:cNvPr id="14" name="Content Placeholder 45">
            <a:extLst>
              <a:ext uri="{FF2B5EF4-FFF2-40B4-BE49-F238E27FC236}">
                <a16:creationId xmlns:a16="http://schemas.microsoft.com/office/drawing/2014/main" id="{5B6FE164-EE55-A8B0-C758-646A5158873D}"/>
              </a:ext>
            </a:extLst>
          </p:cNvPr>
          <p:cNvSpPr txBox="1">
            <a:spLocks/>
          </p:cNvSpPr>
          <p:nvPr/>
        </p:nvSpPr>
        <p:spPr>
          <a:xfrm>
            <a:off x="4520566" y="4140899"/>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dirty="0">
                <a:solidFill>
                  <a:srgbClr val="087670"/>
                </a:solidFill>
              </a:rPr>
              <a:t>121</a:t>
            </a:r>
            <a:r>
              <a:rPr lang="nl-BE" dirty="0"/>
              <a:t> geregistreerde incidenten in 2025</a:t>
            </a:r>
          </a:p>
          <a:p>
            <a:pPr marL="0" indent="0">
              <a:buNone/>
            </a:pPr>
            <a:r>
              <a:rPr lang="nl-BE" sz="1200" dirty="0"/>
              <a:t>eHealth 11, partners 110</a:t>
            </a:r>
          </a:p>
        </p:txBody>
      </p:sp>
      <p:sp>
        <p:nvSpPr>
          <p:cNvPr id="15" name="Text Placeholder 46">
            <a:extLst>
              <a:ext uri="{FF2B5EF4-FFF2-40B4-BE49-F238E27FC236}">
                <a16:creationId xmlns:a16="http://schemas.microsoft.com/office/drawing/2014/main" id="{D59A9C08-B857-086B-1BB1-369DDE3A0758}"/>
              </a:ext>
            </a:extLst>
          </p:cNvPr>
          <p:cNvSpPr txBox="1">
            <a:spLocks/>
          </p:cNvSpPr>
          <p:nvPr/>
        </p:nvSpPr>
        <p:spPr>
          <a:xfrm>
            <a:off x="4522154" y="3461266"/>
            <a:ext cx="3271293"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a:solidFill>
                  <a:srgbClr val="087670"/>
                </a:solidFill>
                <a:latin typeface="Libre Franklin SemiBold" panose="00000700000000000000" pitchFamily="2" charset="0"/>
              </a:rPr>
              <a:t>Business continuity </a:t>
            </a:r>
          </a:p>
        </p:txBody>
      </p:sp>
    </p:spTree>
    <p:extLst>
      <p:ext uri="{BB962C8B-B14F-4D97-AF65-F5344CB8AC3E}">
        <p14:creationId xmlns:p14="http://schemas.microsoft.com/office/powerpoint/2010/main" val="1005367083"/>
      </p:ext>
    </p:extLst>
  </p:cSld>
  <p:clrMapOvr>
    <a:masterClrMapping/>
  </p:clrMapOvr>
</p:sld>
</file>

<file path=ppt/theme/theme1.xml><?xml version="1.0" encoding="utf-8"?>
<a:theme xmlns:a="http://schemas.openxmlformats.org/drawingml/2006/main" name="Office Theme">
  <a:themeElements>
    <a:clrScheme name="Custom 16">
      <a:dk1>
        <a:srgbClr val="262626"/>
      </a:dk1>
      <a:lt1>
        <a:sysClr val="window" lastClr="FFFFFF"/>
      </a:lt1>
      <a:dk2>
        <a:srgbClr val="087670"/>
      </a:dk2>
      <a:lt2>
        <a:srgbClr val="FFFFFF"/>
      </a:lt2>
      <a:accent1>
        <a:srgbClr val="3B3B3B"/>
      </a:accent1>
      <a:accent2>
        <a:srgbClr val="087670"/>
      </a:accent2>
      <a:accent3>
        <a:srgbClr val="B92500"/>
      </a:accent3>
      <a:accent4>
        <a:srgbClr val="E0EEED"/>
      </a:accent4>
      <a:accent5>
        <a:srgbClr val="FFCBBE"/>
      </a:accent5>
      <a:accent6>
        <a:srgbClr val="E9E9E9"/>
      </a:accent6>
      <a:hlink>
        <a:srgbClr val="087670"/>
      </a:hlink>
      <a:folHlink>
        <a:srgbClr val="B92500"/>
      </a:folHlink>
    </a:clrScheme>
    <a:fontScheme name="eHealth">
      <a:majorFont>
        <a:latin typeface="Kumbh Sans Bold"/>
        <a:ea typeface=""/>
        <a:cs typeface=""/>
      </a:majorFont>
      <a:minorFont>
        <a:latin typeface="Libre franklin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ealth-ppt-template.potx" id="{5EB4DC43-EC23-4A91-8137-8E73C4834F92}" vid="{0AD1349E-CABE-47E1-9529-FE2A85EDF2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eHealth-ppt-template</Template>
  <TotalTime>844</TotalTime>
  <Words>6228</Words>
  <Application>Microsoft Office PowerPoint</Application>
  <PresentationFormat>Breedbeeld</PresentationFormat>
  <Paragraphs>944</Paragraphs>
  <Slides>88</Slides>
  <Notes>4</Notes>
  <HiddenSlides>20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88</vt:i4>
      </vt:variant>
    </vt:vector>
  </HeadingPairs>
  <TitlesOfParts>
    <vt:vector size="100" baseType="lpstr">
      <vt:lpstr>Libre Franklin Medium</vt:lpstr>
      <vt:lpstr>Fira Sans</vt:lpstr>
      <vt:lpstr>Calibri</vt:lpstr>
      <vt:lpstr>Open Sans Semibold</vt:lpstr>
      <vt:lpstr>Libre Franklin SemiBold</vt:lpstr>
      <vt:lpstr>Consolas</vt:lpstr>
      <vt:lpstr>Montserrat</vt:lpstr>
      <vt:lpstr>Montserrat SemiBold</vt:lpstr>
      <vt:lpstr>Open Sans</vt:lpstr>
      <vt:lpstr>Libre Franklin</vt:lpstr>
      <vt:lpstr>Arial</vt:lpstr>
      <vt:lpstr>Office Theme</vt:lpstr>
      <vt:lpstr> Digitalisering van de gezondheidszorg in België  24 maart 2026</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Donec nec justo eget felis facilisis re</dc:title>
  <dc:creator>Filip Coppens</dc:creator>
  <cp:lastModifiedBy>Auteur</cp:lastModifiedBy>
  <cp:revision>28</cp:revision>
  <dcterms:created xsi:type="dcterms:W3CDTF">2023-05-24T11:33:38Z</dcterms:created>
  <dcterms:modified xsi:type="dcterms:W3CDTF">2026-03-24T17:56:32Z</dcterms:modified>
</cp:coreProperties>
</file>