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1"/>
  </p:sldMasterIdLst>
  <p:notesMasterIdLst>
    <p:notesMasterId r:id="rId33"/>
  </p:notesMasterIdLst>
  <p:handoutMasterIdLst>
    <p:handoutMasterId r:id="rId34"/>
  </p:handoutMasterIdLst>
  <p:sldIdLst>
    <p:sldId id="1414" r:id="rId2"/>
    <p:sldId id="2583" r:id="rId3"/>
    <p:sldId id="2563" r:id="rId4"/>
    <p:sldId id="2565" r:id="rId5"/>
    <p:sldId id="2568" r:id="rId6"/>
    <p:sldId id="2569" r:id="rId7"/>
    <p:sldId id="2572" r:id="rId8"/>
    <p:sldId id="2571" r:id="rId9"/>
    <p:sldId id="2577" r:id="rId10"/>
    <p:sldId id="2575" r:id="rId11"/>
    <p:sldId id="2589" r:id="rId12"/>
    <p:sldId id="2590" r:id="rId13"/>
    <p:sldId id="2591" r:id="rId14"/>
    <p:sldId id="2582" r:id="rId15"/>
    <p:sldId id="2587" r:id="rId16"/>
    <p:sldId id="2562" r:id="rId17"/>
    <p:sldId id="2584" r:id="rId18"/>
    <p:sldId id="866" r:id="rId19"/>
    <p:sldId id="555" r:id="rId20"/>
    <p:sldId id="563" r:id="rId21"/>
    <p:sldId id="2597" r:id="rId22"/>
    <p:sldId id="2598" r:id="rId23"/>
    <p:sldId id="2586" r:id="rId24"/>
    <p:sldId id="2564" r:id="rId25"/>
    <p:sldId id="2592" r:id="rId26"/>
    <p:sldId id="2593" r:id="rId27"/>
    <p:sldId id="2595" r:id="rId28"/>
    <p:sldId id="2596" r:id="rId29"/>
    <p:sldId id="2578" r:id="rId30"/>
    <p:sldId id="2579" r:id="rId31"/>
    <p:sldId id="1417" r:id="rId32"/>
  </p:sldIdLst>
  <p:sldSz cx="12192000" cy="6858000"/>
  <p:notesSz cx="6799263" cy="99298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y Vanhauwaert" initials="FV" lastIdx="4" clrIdx="0">
    <p:extLst>
      <p:ext uri="{19B8F6BF-5375-455C-9EA6-DF929625EA0E}">
        <p15:presenceInfo xmlns:p15="http://schemas.microsoft.com/office/powerpoint/2012/main" userId="S-1-5-21-136122031-3198374591-130489490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E"/>
    <a:srgbClr val="005B85"/>
    <a:srgbClr val="0099D6"/>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67865" autoAdjust="0"/>
  </p:normalViewPr>
  <p:slideViewPr>
    <p:cSldViewPr>
      <p:cViewPr varScale="1">
        <p:scale>
          <a:sx n="82" d="100"/>
          <a:sy n="82" d="100"/>
        </p:scale>
        <p:origin x="1890" y="90"/>
      </p:cViewPr>
      <p:guideLst>
        <p:guide orient="horz" pos="2160"/>
        <p:guide pos="3840"/>
      </p:guideLst>
    </p:cSldViewPr>
  </p:slideViewPr>
  <p:outlineViewPr>
    <p:cViewPr>
      <p:scale>
        <a:sx n="33" d="100"/>
        <a:sy n="33" d="100"/>
      </p:scale>
      <p:origin x="0" y="-8851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02\Videos\messages%20&#233;chang&#233;s_en_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2\Chiffres%20eHealt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2\Chiffres%20eHealt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rgbClr val="002060"/>
                </a:solidFill>
                <a:latin typeface="Calibri Light" panose="020F0302020204030204" pitchFamily="34" charset="0"/>
                <a:ea typeface="+mn-ea"/>
                <a:cs typeface="Calibri Light" panose="020F0302020204030204" pitchFamily="34" charset="0"/>
              </a:defRPr>
            </a:pPr>
            <a:r>
              <a:rPr lang="nl-BE" sz="2400" b="0" i="0" u="none" strike="noStrike" kern="1200" baseline="0" noProof="0" dirty="0">
                <a:solidFill>
                  <a:srgbClr val="002060"/>
                </a:solidFill>
                <a:latin typeface="+mn-lt"/>
                <a:ea typeface="Calibri Light" panose="020F0302020204030204" pitchFamily="34" charset="0"/>
                <a:cs typeface="Calibri Light" panose="020F0302020204030204" pitchFamily="34" charset="0"/>
              </a:rPr>
              <a:t>2.149.606.062 berichten in 2025</a:t>
            </a:r>
          </a:p>
        </c:rich>
      </c:tx>
      <c:layout>
        <c:manualLayout>
          <c:xMode val="edge"/>
          <c:yMode val="edge"/>
          <c:x val="0.2420833617299343"/>
          <c:y val="1.2020724164975138E-2"/>
        </c:manualLayout>
      </c:layout>
      <c:overlay val="0"/>
      <c:spPr>
        <a:noFill/>
        <a:ln>
          <a:noFill/>
        </a:ln>
        <a:effectLst/>
      </c:spPr>
      <c:txPr>
        <a:bodyPr rot="0" spcFirstLastPara="1" vertOverflow="ellipsis" vert="horz" wrap="square" anchor="ctr" anchorCtr="1"/>
        <a:lstStyle/>
        <a:p>
          <a:pPr>
            <a:defRPr sz="2400" b="1" i="0" u="none" strike="noStrike" kern="1200" baseline="0">
              <a:solidFill>
                <a:srgbClr val="002060"/>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5312436906925095"/>
          <c:y val="0.13719959604247867"/>
          <c:w val="0.82412955979758118"/>
          <c:h val="0.77578753307139214"/>
        </c:manualLayout>
      </c:layout>
      <c:lineChart>
        <c:grouping val="stacked"/>
        <c:varyColors val="0"/>
        <c:ser>
          <c:idx val="0"/>
          <c:order val="0"/>
          <c:tx>
            <c:strRef>
              <c:f>Sheet3!$A$12:$A$17</c:f>
              <c:strCache>
                <c:ptCount val="6"/>
                <c:pt idx="0">
                  <c:v>2020</c:v>
                </c:pt>
                <c:pt idx="1">
                  <c:v>2021</c:v>
                </c:pt>
                <c:pt idx="2">
                  <c:v>2022</c:v>
                </c:pt>
                <c:pt idx="3">
                  <c:v>2023</c:v>
                </c:pt>
                <c:pt idx="4">
                  <c:v>2024</c:v>
                </c:pt>
                <c:pt idx="5">
                  <c:v>2025</c:v>
                </c:pt>
              </c:strCache>
            </c:strRef>
          </c:tx>
          <c:spPr>
            <a:ln w="28575" cap="rnd" cmpd="sng" algn="ctr">
              <a:solidFill>
                <a:srgbClr val="002060"/>
              </a:solidFill>
              <a:prstDash val="solid"/>
              <a:round/>
            </a:ln>
            <a:effectLst/>
          </c:spPr>
          <c:marker>
            <c:symbol val="none"/>
          </c:marker>
          <c:dLbls>
            <c:dLbl>
              <c:idx val="2"/>
              <c:layout>
                <c:manualLayout>
                  <c:x val="-3.0686517783291976E-2"/>
                  <c:y val="0.1239229114396772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6B-47B1-B58A-CAE34199F04A}"/>
                </c:ext>
              </c:extLst>
            </c:dLbl>
            <c:spPr>
              <a:noFill/>
              <a:ln>
                <a:noFill/>
              </a:ln>
              <a:effectLst/>
            </c:spPr>
            <c:txPr>
              <a:bodyPr rot="-5400000" spcFirstLastPara="1" vertOverflow="ellipsis" wrap="square" anchor="ctr" anchorCtr="1"/>
              <a:lstStyle/>
              <a:p>
                <a:pPr>
                  <a:defRPr sz="1400" b="1" i="0" u="none" strike="noStrike" kern="1200" baseline="0">
                    <a:solidFill>
                      <a:srgbClr val="002060"/>
                    </a:solidFill>
                    <a:latin typeface="+mn-lt"/>
                    <a:ea typeface="+mn-ea"/>
                    <a:cs typeface="+mn-cs"/>
                  </a:defRPr>
                </a:pPr>
                <a:endParaRPr lang="nl-B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Sheet3!$A$12:$A$17</c:f>
              <c:numCache>
                <c:formatCode>General</c:formatCode>
                <c:ptCount val="6"/>
                <c:pt idx="0">
                  <c:v>2020</c:v>
                </c:pt>
                <c:pt idx="1">
                  <c:v>2021</c:v>
                </c:pt>
                <c:pt idx="2">
                  <c:v>2022</c:v>
                </c:pt>
                <c:pt idx="3">
                  <c:v>2023</c:v>
                </c:pt>
                <c:pt idx="4">
                  <c:v>2024</c:v>
                </c:pt>
                <c:pt idx="5">
                  <c:v>2025</c:v>
                </c:pt>
              </c:numCache>
            </c:numRef>
          </c:cat>
          <c:val>
            <c:numRef>
              <c:f>Sheet3!$B$12:$B$17</c:f>
              <c:numCache>
                <c:formatCode>#,##0</c:formatCode>
                <c:ptCount val="6"/>
                <c:pt idx="0">
                  <c:v>1447869895</c:v>
                </c:pt>
                <c:pt idx="1">
                  <c:v>1503023894</c:v>
                </c:pt>
                <c:pt idx="2">
                  <c:v>1932835575</c:v>
                </c:pt>
                <c:pt idx="3">
                  <c:v>1810191749</c:v>
                </c:pt>
                <c:pt idx="4">
                  <c:v>1845890189</c:v>
                </c:pt>
                <c:pt idx="5">
                  <c:v>2149606062</c:v>
                </c:pt>
              </c:numCache>
            </c:numRef>
          </c:val>
          <c:smooth val="0"/>
          <c:extLst>
            <c:ext xmlns:c16="http://schemas.microsoft.com/office/drawing/2014/chart" uri="{C3380CC4-5D6E-409C-BE32-E72D297353CC}">
              <c16:uniqueId val="{00000001-FF6B-47B1-B58A-CAE34199F04A}"/>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l-BE"/>
          </a:p>
        </c:txPr>
        <c:crossAx val="105694720"/>
        <c:crosses val="autoZero"/>
        <c:auto val="1"/>
        <c:lblAlgn val="ctr"/>
        <c:lblOffset val="100"/>
        <c:noMultiLvlLbl val="0"/>
      </c:catAx>
      <c:valAx>
        <c:axId val="105694720"/>
        <c:scaling>
          <c:orientation val="minMax"/>
        </c:scaling>
        <c:delete val="0"/>
        <c:axPos val="l"/>
        <c:majorGridlines>
          <c:spPr>
            <a:ln w="9525" cap="flat" cmpd="sng" algn="ctr">
              <a:no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l-BE"/>
          </a:p>
        </c:txPr>
        <c:crossAx val="105693184"/>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16272965879248E-3"/>
          <c:y val="5.0925925925925923E-2"/>
          <c:w val="0.99216907261592302"/>
          <c:h val="0.8416746864975212"/>
        </c:manualLayout>
      </c:layout>
      <c:barChart>
        <c:barDir val="col"/>
        <c:grouping val="clustered"/>
        <c:varyColors val="0"/>
        <c:dLbls>
          <c:showLegendKey val="0"/>
          <c:showVal val="0"/>
          <c:showCatName val="0"/>
          <c:showSerName val="0"/>
          <c:showPercent val="0"/>
          <c:showBubbleSize val="0"/>
        </c:dLbls>
        <c:gapWidth val="100"/>
        <c:overlap val="-24"/>
        <c:axId val="485634512"/>
        <c:axId val="485634840"/>
      </c:barChart>
      <c:catAx>
        <c:axId val="4856345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crossAx val="485634840"/>
        <c:crosses val="autoZero"/>
        <c:auto val="1"/>
        <c:lblAlgn val="ctr"/>
        <c:lblOffset val="100"/>
        <c:noMultiLvlLbl val="0"/>
      </c:catAx>
      <c:valAx>
        <c:axId val="485634840"/>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4856345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numRef>
              <c:f>Sheet3!$E$9:$J$9</c:f>
              <c:numCache>
                <c:formatCode>General</c:formatCode>
                <c:ptCount val="6"/>
                <c:pt idx="0">
                  <c:v>2020</c:v>
                </c:pt>
                <c:pt idx="1">
                  <c:v>2021</c:v>
                </c:pt>
                <c:pt idx="2">
                  <c:v>2022</c:v>
                </c:pt>
                <c:pt idx="3">
                  <c:v>2023</c:v>
                </c:pt>
                <c:pt idx="4">
                  <c:v>2024</c:v>
                </c:pt>
                <c:pt idx="5">
                  <c:v>2025</c:v>
                </c:pt>
              </c:numCache>
            </c:numRef>
          </c:cat>
          <c:val>
            <c:numRef>
              <c:f>Sheet3!$E$10:$J$10</c:f>
              <c:numCache>
                <c:formatCode>#,##0</c:formatCode>
                <c:ptCount val="6"/>
                <c:pt idx="0">
                  <c:v>18025871980</c:v>
                </c:pt>
                <c:pt idx="1">
                  <c:v>19596213165</c:v>
                </c:pt>
                <c:pt idx="2">
                  <c:v>20260988149</c:v>
                </c:pt>
                <c:pt idx="3">
                  <c:v>20568890744</c:v>
                </c:pt>
                <c:pt idx="4">
                  <c:v>17068955703</c:v>
                </c:pt>
                <c:pt idx="5">
                  <c:v>19018497753</c:v>
                </c:pt>
              </c:numCache>
            </c:numRef>
          </c:val>
          <c:extLst>
            <c:ext xmlns:c16="http://schemas.microsoft.com/office/drawing/2014/chart" uri="{C3380CC4-5D6E-409C-BE32-E72D297353CC}">
              <c16:uniqueId val="{00000000-6042-40B8-8DCC-3B9C1500F604}"/>
            </c:ext>
          </c:extLst>
        </c:ser>
        <c:dLbls>
          <c:showLegendKey val="0"/>
          <c:showVal val="0"/>
          <c:showCatName val="0"/>
          <c:showSerName val="0"/>
          <c:showPercent val="0"/>
          <c:showBubbleSize val="0"/>
        </c:dLbls>
        <c:gapWidth val="100"/>
        <c:overlap val="-24"/>
        <c:axId val="541208088"/>
        <c:axId val="541205208"/>
      </c:barChart>
      <c:catAx>
        <c:axId val="54120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BE"/>
          </a:p>
        </c:txPr>
        <c:crossAx val="541205208"/>
        <c:crosses val="autoZero"/>
        <c:auto val="1"/>
        <c:lblAlgn val="ctr"/>
        <c:lblOffset val="100"/>
        <c:noMultiLvlLbl val="0"/>
      </c:catAx>
      <c:valAx>
        <c:axId val="5412052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41208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F80F7-2F52-432B-8948-8519B050C9CE}"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9AD47411-16ED-4400-9A8A-894710E7D156}">
      <dgm:prSet/>
      <dgm:spPr/>
      <dgm:t>
        <a:bodyPr/>
        <a:lstStyle/>
        <a:p>
          <a:pPr>
            <a:lnSpc>
              <a:spcPct val="100000"/>
            </a:lnSpc>
            <a:defRPr b="1"/>
          </a:pPr>
          <a:r>
            <a:rPr lang="nl-BE" noProof="0" dirty="0"/>
            <a:t>Strategische meerjarenplanning</a:t>
          </a:r>
        </a:p>
      </dgm:t>
    </dgm:pt>
    <dgm:pt modelId="{2E073F3C-3C00-4FA7-A75E-652E627D7E19}" type="parTrans" cxnId="{5F0A105D-CC38-4E79-BE75-46C98A2A0C1B}">
      <dgm:prSet/>
      <dgm:spPr/>
      <dgm:t>
        <a:bodyPr/>
        <a:lstStyle/>
        <a:p>
          <a:endParaRPr lang="en-US"/>
        </a:p>
      </dgm:t>
    </dgm:pt>
    <dgm:pt modelId="{8DBFB6F6-178E-42A2-A4CF-66F32B687C95}" type="sibTrans" cxnId="{5F0A105D-CC38-4E79-BE75-46C98A2A0C1B}">
      <dgm:prSet/>
      <dgm:spPr/>
      <dgm:t>
        <a:bodyPr/>
        <a:lstStyle/>
        <a:p>
          <a:pPr>
            <a:lnSpc>
              <a:spcPct val="100000"/>
            </a:lnSpc>
            <a:defRPr b="1"/>
          </a:pPr>
          <a:endParaRPr lang="en-US"/>
        </a:p>
      </dgm:t>
    </dgm:pt>
    <dgm:pt modelId="{C708D48B-0ADD-4615-B247-C5713FB9B6D7}">
      <dgm:prSet custT="1"/>
      <dgm:spPr/>
      <dgm:t>
        <a:bodyPr/>
        <a:lstStyle/>
        <a:p>
          <a:pPr>
            <a:lnSpc>
              <a:spcPct val="100000"/>
            </a:lnSpc>
            <a:spcAft>
              <a:spcPts val="0"/>
            </a:spcAft>
            <a:buFont typeface="Arial" panose="020B0604020202020204" pitchFamily="34" charset="0"/>
            <a:buNone/>
          </a:pPr>
          <a:r>
            <a:rPr lang="nl-BE" sz="1600" noProof="0" dirty="0"/>
            <a:t>Cybersecurity vormt een terugkerende kost die geïntegreerd moet worden in budgetten over lange termijn.</a:t>
          </a:r>
        </a:p>
        <a:p>
          <a:pPr>
            <a:lnSpc>
              <a:spcPct val="100000"/>
            </a:lnSpc>
            <a:spcAft>
              <a:spcPts val="0"/>
            </a:spcAft>
            <a:buFont typeface="Arial" panose="020B0604020202020204" pitchFamily="34" charset="0"/>
            <a:buNone/>
          </a:pPr>
          <a:r>
            <a:rPr lang="nl-BE" sz="1600" noProof="0" dirty="0"/>
            <a:t>Nood aan meerjarenplannen die een groeipad uittekenen, maar ook de flexibiliteit hebben om aan te passen aan veranderend dreigingslandschap en budgettaire mogelijkheden. </a:t>
          </a:r>
          <a:r>
            <a:rPr lang="nl-BE" sz="1600" noProof="0" dirty="0" err="1"/>
            <a:t>Prioritisatie</a:t>
          </a:r>
          <a:r>
            <a:rPr lang="nl-BE" sz="1600" noProof="0" dirty="0"/>
            <a:t> van maatregelen is belangrijk</a:t>
          </a:r>
        </a:p>
      </dgm:t>
    </dgm:pt>
    <dgm:pt modelId="{27E2E57E-F04B-483A-A306-4F3E3B509FCA}" type="parTrans" cxnId="{7C72A046-29C0-420D-A3BD-DAF42A762823}">
      <dgm:prSet/>
      <dgm:spPr/>
      <dgm:t>
        <a:bodyPr/>
        <a:lstStyle/>
        <a:p>
          <a:endParaRPr lang="en-US"/>
        </a:p>
      </dgm:t>
    </dgm:pt>
    <dgm:pt modelId="{054A6BE9-479D-473C-806B-D9D8BA4C4ED5}" type="sibTrans" cxnId="{7C72A046-29C0-420D-A3BD-DAF42A762823}">
      <dgm:prSet/>
      <dgm:spPr/>
      <dgm:t>
        <a:bodyPr/>
        <a:lstStyle/>
        <a:p>
          <a:endParaRPr lang="en-US"/>
        </a:p>
      </dgm:t>
    </dgm:pt>
    <dgm:pt modelId="{95854A85-2090-4B93-B9C0-BB6A065735C6}">
      <dgm:prSet/>
      <dgm:spPr/>
      <dgm:t>
        <a:bodyPr/>
        <a:lstStyle/>
        <a:p>
          <a:pPr>
            <a:lnSpc>
              <a:spcPct val="100000"/>
            </a:lnSpc>
            <a:defRPr b="1"/>
          </a:pPr>
          <a:r>
            <a:rPr lang="nl-BE" noProof="0" dirty="0"/>
            <a:t>Structurele investeringen en uitbating</a:t>
          </a:r>
        </a:p>
      </dgm:t>
    </dgm:pt>
    <dgm:pt modelId="{D3AD07BA-12EA-46C1-86ED-828147E4B310}" type="parTrans" cxnId="{5200107D-BBF9-4FF8-84A5-D5912DB176C6}">
      <dgm:prSet/>
      <dgm:spPr/>
      <dgm:t>
        <a:bodyPr/>
        <a:lstStyle/>
        <a:p>
          <a:endParaRPr lang="en-US"/>
        </a:p>
      </dgm:t>
    </dgm:pt>
    <dgm:pt modelId="{61F98947-62E0-4133-8664-5F6700CB8D9B}" type="sibTrans" cxnId="{5200107D-BBF9-4FF8-84A5-D5912DB176C6}">
      <dgm:prSet/>
      <dgm:spPr/>
      <dgm:t>
        <a:bodyPr/>
        <a:lstStyle/>
        <a:p>
          <a:pPr>
            <a:lnSpc>
              <a:spcPct val="100000"/>
            </a:lnSpc>
            <a:defRPr b="1"/>
          </a:pPr>
          <a:endParaRPr lang="en-US"/>
        </a:p>
      </dgm:t>
    </dgm:pt>
    <dgm:pt modelId="{16E9183C-AF45-4293-95E4-D870241EDFF6}">
      <dgm:prSet custT="1"/>
      <dgm:spPr/>
      <dgm:t>
        <a:bodyPr/>
        <a:lstStyle/>
        <a:p>
          <a:pPr>
            <a:lnSpc>
              <a:spcPct val="100000"/>
            </a:lnSpc>
          </a:pPr>
          <a:r>
            <a:rPr lang="nl-BE" sz="1600" noProof="0" dirty="0"/>
            <a:t>Duurzame investeringen zijn noodzakelijk om toekomstgerichte en effectieve cyberstrategieën te implementeren</a:t>
          </a:r>
        </a:p>
        <a:p>
          <a:pPr>
            <a:lnSpc>
              <a:spcPct val="100000"/>
            </a:lnSpc>
          </a:pPr>
          <a:endParaRPr lang="nl-BE" sz="1400" noProof="0" dirty="0"/>
        </a:p>
      </dgm:t>
    </dgm:pt>
    <dgm:pt modelId="{EB6266CB-7220-4C28-83BC-6F1248136515}" type="parTrans" cxnId="{6B41943B-8170-4BB4-891E-A556C439CCEA}">
      <dgm:prSet/>
      <dgm:spPr/>
      <dgm:t>
        <a:bodyPr/>
        <a:lstStyle/>
        <a:p>
          <a:endParaRPr lang="en-US"/>
        </a:p>
      </dgm:t>
    </dgm:pt>
    <dgm:pt modelId="{FF0978B4-1EA5-46DB-ADFE-FF00EA9348C7}" type="sibTrans" cxnId="{6B41943B-8170-4BB4-891E-A556C439CCEA}">
      <dgm:prSet/>
      <dgm:spPr/>
      <dgm:t>
        <a:bodyPr/>
        <a:lstStyle/>
        <a:p>
          <a:endParaRPr lang="en-US"/>
        </a:p>
      </dgm:t>
    </dgm:pt>
    <dgm:pt modelId="{F92A6DF6-7D21-46A7-8302-B3456C72B1CF}">
      <dgm:prSet/>
      <dgm:spPr/>
      <dgm:t>
        <a:bodyPr/>
        <a:lstStyle/>
        <a:p>
          <a:pPr>
            <a:lnSpc>
              <a:spcPct val="100000"/>
            </a:lnSpc>
            <a:defRPr b="1"/>
          </a:pPr>
          <a:r>
            <a:rPr lang="nl-BE" noProof="0" dirty="0"/>
            <a:t>Samenwerking en synergie</a:t>
          </a:r>
        </a:p>
      </dgm:t>
    </dgm:pt>
    <dgm:pt modelId="{15C72A15-74BA-414F-BABC-4718EC6C02D0}" type="parTrans" cxnId="{C6B1063D-DC0F-4063-B35D-C2E2C389CDA7}">
      <dgm:prSet/>
      <dgm:spPr/>
      <dgm:t>
        <a:bodyPr/>
        <a:lstStyle/>
        <a:p>
          <a:endParaRPr lang="en-US"/>
        </a:p>
      </dgm:t>
    </dgm:pt>
    <dgm:pt modelId="{45AE00DB-4E09-4133-B8FA-AB18D0588078}" type="sibTrans" cxnId="{C6B1063D-DC0F-4063-B35D-C2E2C389CDA7}">
      <dgm:prSet/>
      <dgm:spPr/>
      <dgm:t>
        <a:bodyPr/>
        <a:lstStyle/>
        <a:p>
          <a:endParaRPr lang="en-US"/>
        </a:p>
      </dgm:t>
    </dgm:pt>
    <dgm:pt modelId="{C1FD910D-9228-4076-9FFB-03C24B231381}">
      <dgm:prSet custT="1"/>
      <dgm:spPr/>
      <dgm:t>
        <a:bodyPr/>
        <a:lstStyle/>
        <a:p>
          <a:pPr marL="0" lvl="0" algn="l" defTabSz="711200">
            <a:lnSpc>
              <a:spcPct val="100000"/>
            </a:lnSpc>
            <a:spcBef>
              <a:spcPct val="0"/>
            </a:spcBef>
            <a:spcAft>
              <a:spcPts val="0"/>
            </a:spcAft>
            <a:buFont typeface="Arial" panose="020B0604020202020204" pitchFamily="34" charset="0"/>
            <a:buNone/>
          </a:pPr>
          <a:r>
            <a:rPr lang="en-BE" sz="1600" kern="1200" noProof="0" dirty="0">
              <a:solidFill>
                <a:prstClr val="black">
                  <a:hueOff val="0"/>
                  <a:satOff val="0"/>
                  <a:lumOff val="0"/>
                  <a:alphaOff val="0"/>
                </a:prstClr>
              </a:solidFill>
              <a:latin typeface="Calibri"/>
              <a:ea typeface="+mn-ea"/>
              <a:cs typeface="+mn-cs"/>
            </a:rPr>
            <a:t>De p</a:t>
          </a:r>
          <a:r>
            <a:rPr lang="nl-BE" sz="1600" kern="1200" noProof="0" dirty="0" err="1">
              <a:solidFill>
                <a:prstClr val="black">
                  <a:hueOff val="0"/>
                  <a:satOff val="0"/>
                  <a:lumOff val="0"/>
                  <a:alphaOff val="0"/>
                </a:prstClr>
              </a:solidFill>
              <a:latin typeface="Calibri"/>
              <a:ea typeface="+mn-ea"/>
              <a:cs typeface="+mn-cs"/>
            </a:rPr>
            <a:t>ublieke</a:t>
          </a:r>
          <a:r>
            <a:rPr lang="nl-BE" sz="1600" kern="1200" noProof="0" dirty="0">
              <a:solidFill>
                <a:prstClr val="black">
                  <a:hueOff val="0"/>
                  <a:satOff val="0"/>
                  <a:lumOff val="0"/>
                  <a:alphaOff val="0"/>
                </a:prstClr>
              </a:solidFill>
              <a:latin typeface="Calibri"/>
              <a:ea typeface="+mn-ea"/>
              <a:cs typeface="+mn-cs"/>
            </a:rPr>
            <a:t> sector versterkt </a:t>
          </a:r>
          <a:r>
            <a:rPr lang="en-BE" sz="1600" kern="1200" noProof="0" dirty="0" err="1">
              <a:solidFill>
                <a:prstClr val="black">
                  <a:hueOff val="0"/>
                  <a:satOff val="0"/>
                  <a:lumOff val="0"/>
                  <a:alphaOff val="0"/>
                </a:prstClr>
              </a:solidFill>
              <a:latin typeface="Calibri"/>
              <a:ea typeface="+mn-ea"/>
              <a:cs typeface="+mn-cs"/>
            </a:rPr>
            <a:t>haar</a:t>
          </a:r>
          <a:r>
            <a:rPr lang="en-BE" sz="1600" kern="1200" noProof="0" dirty="0">
              <a:solidFill>
                <a:prstClr val="black">
                  <a:hueOff val="0"/>
                  <a:satOff val="0"/>
                  <a:lumOff val="0"/>
                  <a:alphaOff val="0"/>
                </a:prstClr>
              </a:solidFill>
              <a:latin typeface="Calibri"/>
              <a:ea typeface="+mn-ea"/>
              <a:cs typeface="+mn-cs"/>
            </a:rPr>
            <a:t> </a:t>
          </a:r>
          <a:r>
            <a:rPr lang="nl-BE" sz="1600" kern="1200" noProof="0" dirty="0">
              <a:solidFill>
                <a:prstClr val="black">
                  <a:hueOff val="0"/>
                  <a:satOff val="0"/>
                  <a:lumOff val="0"/>
                  <a:alphaOff val="0"/>
                </a:prstClr>
              </a:solidFill>
              <a:latin typeface="Calibri"/>
              <a:ea typeface="+mn-ea"/>
              <a:cs typeface="+mn-cs"/>
            </a:rPr>
            <a:t>weerbaarheid door gedeelde expertise, technologie en middelen. Hiervoor is een belangrijke rol weggelegd voor Centre for Cybersecurity Belgium (CCB) als expertisecentrum,</a:t>
          </a:r>
          <a:r>
            <a:rPr lang="en-BE" sz="1600" kern="1200" noProof="0" dirty="0">
              <a:solidFill>
                <a:prstClr val="black">
                  <a:hueOff val="0"/>
                  <a:satOff val="0"/>
                  <a:lumOff val="0"/>
                  <a:alphaOff val="0"/>
                </a:prstClr>
              </a:solidFill>
              <a:latin typeface="Calibri"/>
              <a:ea typeface="+mn-ea"/>
              <a:cs typeface="+mn-cs"/>
            </a:rPr>
            <a:t> en</a:t>
          </a:r>
          <a:r>
            <a:rPr lang="nl-BE" sz="1600" kern="1200" noProof="0" dirty="0">
              <a:solidFill>
                <a:prstClr val="black">
                  <a:hueOff val="0"/>
                  <a:satOff val="0"/>
                  <a:lumOff val="0"/>
                  <a:alphaOff val="0"/>
                </a:prstClr>
              </a:solidFill>
              <a:latin typeface="Calibri"/>
              <a:ea typeface="+mn-ea"/>
              <a:cs typeface="+mn-cs"/>
            </a:rPr>
            <a:t> operationele samenwerkingsverbanden zoals G-Cloud en IAP (Internet Access Protection)</a:t>
          </a:r>
        </a:p>
      </dgm:t>
    </dgm:pt>
    <dgm:pt modelId="{EDA4DF1A-C4D2-4E13-8ECC-AB49EA372E80}" type="parTrans" cxnId="{A1931D54-69BC-4570-A85E-1379452EB4C1}">
      <dgm:prSet/>
      <dgm:spPr/>
      <dgm:t>
        <a:bodyPr/>
        <a:lstStyle/>
        <a:p>
          <a:endParaRPr lang="en-US"/>
        </a:p>
      </dgm:t>
    </dgm:pt>
    <dgm:pt modelId="{BAFD1392-8ED9-4D54-96F0-878655ADF207}" type="sibTrans" cxnId="{A1931D54-69BC-4570-A85E-1379452EB4C1}">
      <dgm:prSet/>
      <dgm:spPr/>
      <dgm:t>
        <a:bodyPr/>
        <a:lstStyle/>
        <a:p>
          <a:endParaRPr lang="en-US"/>
        </a:p>
      </dgm:t>
    </dgm:pt>
    <dgm:pt modelId="{A01DF87D-D0A1-438F-AE7B-4450E45225BA}" type="pres">
      <dgm:prSet presAssocID="{B8EF80F7-2F52-432B-8948-8519B050C9CE}" presName="Root" presStyleCnt="0">
        <dgm:presLayoutVars>
          <dgm:dir/>
          <dgm:resizeHandles val="exact"/>
        </dgm:presLayoutVars>
      </dgm:prSet>
      <dgm:spPr/>
    </dgm:pt>
    <dgm:pt modelId="{CC3FDB45-144E-457F-8887-4F1EA3DE6FDB}" type="pres">
      <dgm:prSet presAssocID="{9AD47411-16ED-4400-9A8A-894710E7D156}" presName="Composite" presStyleCnt="0"/>
      <dgm:spPr/>
    </dgm:pt>
    <dgm:pt modelId="{B35DB67E-F256-404B-BBCF-372A58140ECF}" type="pres">
      <dgm:prSet presAssocID="{9AD47411-16ED-4400-9A8A-894710E7D15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3255" b="7"/>
          <a:stretch/>
        </a:blipFill>
      </dgm:spPr>
      <dgm:extLst>
        <a:ext uri="{E40237B7-FDA0-4F09-8148-C483321AD2D9}">
          <dgm14:cNvPr xmlns:dgm14="http://schemas.microsoft.com/office/drawing/2010/diagram" id="0" name="" descr="Aziatische medewerker controleert gegevens voordat hij deze naar zijn manager stuurt"/>
        </a:ext>
      </dgm:extLst>
    </dgm:pt>
    <dgm:pt modelId="{56743B43-8A08-4DB1-A026-7861F70049AB}" type="pres">
      <dgm:prSet presAssocID="{9AD47411-16ED-4400-9A8A-894710E7D156}" presName="Subtitle" presStyleLbl="revTx" presStyleIdx="0" presStyleCnt="6">
        <dgm:presLayoutVars>
          <dgm:chMax val="0"/>
          <dgm:bulletEnabled/>
        </dgm:presLayoutVars>
      </dgm:prSet>
      <dgm:spPr/>
    </dgm:pt>
    <dgm:pt modelId="{A90E4AF2-1365-4715-BA0E-3311A6932A98}" type="pres">
      <dgm:prSet presAssocID="{9AD47411-16ED-4400-9A8A-894710E7D156}" presName="Description" presStyleLbl="revTx" presStyleIdx="1" presStyleCnt="6">
        <dgm:presLayoutVars>
          <dgm:bulletEnabled/>
        </dgm:presLayoutVars>
      </dgm:prSet>
      <dgm:spPr/>
    </dgm:pt>
    <dgm:pt modelId="{ADFB0D6F-696A-4546-9DA7-AF56BC925450}" type="pres">
      <dgm:prSet presAssocID="{8DBFB6F6-178E-42A2-A4CF-66F32B687C95}" presName="sibTrans" presStyleLbl="sibTrans2D1" presStyleIdx="0" presStyleCnt="0"/>
      <dgm:spPr/>
    </dgm:pt>
    <dgm:pt modelId="{641E1B8F-7059-400B-843E-2AA1EA60002E}" type="pres">
      <dgm:prSet presAssocID="{95854A85-2090-4B93-B9C0-BB6A065735C6}" presName="Composite" presStyleCnt="0"/>
      <dgm:spPr/>
    </dgm:pt>
    <dgm:pt modelId="{37A76F2A-B6C6-45DE-A689-2E96BC3C7E3E}" type="pres">
      <dgm:prSet presAssocID="{95854A85-2090-4B93-B9C0-BB6A065735C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1938" r="28064" b="3"/>
          <a:stretch/>
        </a:blipFill>
      </dgm:spPr>
      <dgm:extLst>
        <a:ext uri="{E40237B7-FDA0-4F09-8148-C483321AD2D9}">
          <dgm14:cNvPr xmlns:dgm14="http://schemas.microsoft.com/office/drawing/2010/diagram" id="0" name="" descr="Computernetwerkbeveiliging, internetcybertechnologie"/>
        </a:ext>
      </dgm:extLst>
    </dgm:pt>
    <dgm:pt modelId="{2390316D-16C1-4B9C-9B2E-DAAB66E74B8D}" type="pres">
      <dgm:prSet presAssocID="{95854A85-2090-4B93-B9C0-BB6A065735C6}" presName="Subtitle" presStyleLbl="revTx" presStyleIdx="2" presStyleCnt="6">
        <dgm:presLayoutVars>
          <dgm:chMax val="0"/>
          <dgm:bulletEnabled/>
        </dgm:presLayoutVars>
      </dgm:prSet>
      <dgm:spPr/>
    </dgm:pt>
    <dgm:pt modelId="{188339FF-E5D9-4E96-B895-C9796F7EEB48}" type="pres">
      <dgm:prSet presAssocID="{95854A85-2090-4B93-B9C0-BB6A065735C6}" presName="Description" presStyleLbl="revTx" presStyleIdx="3" presStyleCnt="6">
        <dgm:presLayoutVars>
          <dgm:bulletEnabled/>
        </dgm:presLayoutVars>
      </dgm:prSet>
      <dgm:spPr/>
    </dgm:pt>
    <dgm:pt modelId="{0526C77B-9FD8-4823-BBB0-3876334134F6}" type="pres">
      <dgm:prSet presAssocID="{61F98947-62E0-4133-8664-5F6700CB8D9B}" presName="sibTrans" presStyleLbl="sibTrans2D1" presStyleIdx="0" presStyleCnt="0"/>
      <dgm:spPr/>
    </dgm:pt>
    <dgm:pt modelId="{0150B2FF-EFBC-42E9-896C-09AFFAFE064A}" type="pres">
      <dgm:prSet presAssocID="{F92A6DF6-7D21-46A7-8302-B3456C72B1CF}" presName="Composite" presStyleCnt="0"/>
      <dgm:spPr/>
    </dgm:pt>
    <dgm:pt modelId="{15600080-0CDB-4713-9363-594A80D9BD52}" type="pres">
      <dgm:prSet presAssocID="{F92A6DF6-7D21-46A7-8302-B3456C72B1C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244" r="15006"/>
          <a:stretch/>
        </a:blipFill>
      </dgm:spPr>
      <dgm:extLst>
        <a:ext uri="{E40237B7-FDA0-4F09-8148-C483321AD2D9}">
          <dgm14:cNvPr xmlns:dgm14="http://schemas.microsoft.com/office/drawing/2010/diagram" id="0" name="" descr="Sociale media"/>
        </a:ext>
      </dgm:extLst>
    </dgm:pt>
    <dgm:pt modelId="{5535DEB2-DA2D-4DAD-8E4F-DF1E483895F6}" type="pres">
      <dgm:prSet presAssocID="{F92A6DF6-7D21-46A7-8302-B3456C72B1CF}" presName="Subtitle" presStyleLbl="revTx" presStyleIdx="4" presStyleCnt="6">
        <dgm:presLayoutVars>
          <dgm:chMax val="0"/>
          <dgm:bulletEnabled/>
        </dgm:presLayoutVars>
      </dgm:prSet>
      <dgm:spPr/>
    </dgm:pt>
    <dgm:pt modelId="{FFAF0F84-DA3F-49B9-B8DA-1BEEF959B4CF}" type="pres">
      <dgm:prSet presAssocID="{F92A6DF6-7D21-46A7-8302-B3456C72B1CF}" presName="Description" presStyleLbl="revTx" presStyleIdx="5" presStyleCnt="6">
        <dgm:presLayoutVars>
          <dgm:bulletEnabled/>
        </dgm:presLayoutVars>
      </dgm:prSet>
      <dgm:spPr/>
    </dgm:pt>
  </dgm:ptLst>
  <dgm:cxnLst>
    <dgm:cxn modelId="{00AE7019-C1CC-4EE0-BEA2-A2E9A2F0F3D7}" type="presOf" srcId="{F92A6DF6-7D21-46A7-8302-B3456C72B1CF}" destId="{5535DEB2-DA2D-4DAD-8E4F-DF1E483895F6}" srcOrd="0" destOrd="0" presId="urn:microsoft.com/office/officeart/2024/3/layout/verticalVisualTextBlock1"/>
    <dgm:cxn modelId="{2F4BAF2D-04D7-4B8D-9B2A-F3A2131D95B2}" type="presOf" srcId="{8DBFB6F6-178E-42A2-A4CF-66F32B687C95}" destId="{ADFB0D6F-696A-4546-9DA7-AF56BC925450}" srcOrd="0" destOrd="0" presId="urn:microsoft.com/office/officeart/2024/3/layout/verticalVisualTextBlock1"/>
    <dgm:cxn modelId="{023F9432-95A6-4AF0-AF31-CB1FC74F0596}" type="presOf" srcId="{C708D48B-0ADD-4615-B247-C5713FB9B6D7}" destId="{A90E4AF2-1365-4715-BA0E-3311A6932A98}" srcOrd="0" destOrd="0" presId="urn:microsoft.com/office/officeart/2024/3/layout/verticalVisualTextBlock1"/>
    <dgm:cxn modelId="{BFA6D132-398E-44E3-9ED7-8FFE589A2D77}" type="presOf" srcId="{9AD47411-16ED-4400-9A8A-894710E7D156}" destId="{56743B43-8A08-4DB1-A026-7861F70049AB}" srcOrd="0" destOrd="0" presId="urn:microsoft.com/office/officeart/2024/3/layout/verticalVisualTextBlock1"/>
    <dgm:cxn modelId="{6B41943B-8170-4BB4-891E-A556C439CCEA}" srcId="{95854A85-2090-4B93-B9C0-BB6A065735C6}" destId="{16E9183C-AF45-4293-95E4-D870241EDFF6}" srcOrd="0" destOrd="0" parTransId="{EB6266CB-7220-4C28-83BC-6F1248136515}" sibTransId="{FF0978B4-1EA5-46DB-ADFE-FF00EA9348C7}"/>
    <dgm:cxn modelId="{C6B1063D-DC0F-4063-B35D-C2E2C389CDA7}" srcId="{B8EF80F7-2F52-432B-8948-8519B050C9CE}" destId="{F92A6DF6-7D21-46A7-8302-B3456C72B1CF}" srcOrd="2" destOrd="0" parTransId="{15C72A15-74BA-414F-BABC-4718EC6C02D0}" sibTransId="{45AE00DB-4E09-4133-B8FA-AB18D0588078}"/>
    <dgm:cxn modelId="{15A49040-8E37-4937-B2D3-42B2FF268020}" type="presOf" srcId="{B8EF80F7-2F52-432B-8948-8519B050C9CE}" destId="{A01DF87D-D0A1-438F-AE7B-4450E45225BA}" srcOrd="0" destOrd="0" presId="urn:microsoft.com/office/officeart/2024/3/layout/verticalVisualTextBlock1"/>
    <dgm:cxn modelId="{5F0A105D-CC38-4E79-BE75-46C98A2A0C1B}" srcId="{B8EF80F7-2F52-432B-8948-8519B050C9CE}" destId="{9AD47411-16ED-4400-9A8A-894710E7D156}" srcOrd="0" destOrd="0" parTransId="{2E073F3C-3C00-4FA7-A75E-652E627D7E19}" sibTransId="{8DBFB6F6-178E-42A2-A4CF-66F32B687C95}"/>
    <dgm:cxn modelId="{7C72A046-29C0-420D-A3BD-DAF42A762823}" srcId="{9AD47411-16ED-4400-9A8A-894710E7D156}" destId="{C708D48B-0ADD-4615-B247-C5713FB9B6D7}" srcOrd="0" destOrd="0" parTransId="{27E2E57E-F04B-483A-A306-4F3E3B509FCA}" sibTransId="{054A6BE9-479D-473C-806B-D9D8BA4C4ED5}"/>
    <dgm:cxn modelId="{A1931D54-69BC-4570-A85E-1379452EB4C1}" srcId="{F92A6DF6-7D21-46A7-8302-B3456C72B1CF}" destId="{C1FD910D-9228-4076-9FFB-03C24B231381}" srcOrd="0" destOrd="0" parTransId="{EDA4DF1A-C4D2-4E13-8ECC-AB49EA372E80}" sibTransId="{BAFD1392-8ED9-4D54-96F0-878655ADF207}"/>
    <dgm:cxn modelId="{5200107D-BBF9-4FF8-84A5-D5912DB176C6}" srcId="{B8EF80F7-2F52-432B-8948-8519B050C9CE}" destId="{95854A85-2090-4B93-B9C0-BB6A065735C6}" srcOrd="1" destOrd="0" parTransId="{D3AD07BA-12EA-46C1-86ED-828147E4B310}" sibTransId="{61F98947-62E0-4133-8664-5F6700CB8D9B}"/>
    <dgm:cxn modelId="{3C34B489-7CD2-4058-8B4E-5970D2E74167}" type="presOf" srcId="{61F98947-62E0-4133-8664-5F6700CB8D9B}" destId="{0526C77B-9FD8-4823-BBB0-3876334134F6}" srcOrd="0" destOrd="0" presId="urn:microsoft.com/office/officeart/2024/3/layout/verticalVisualTextBlock1"/>
    <dgm:cxn modelId="{B9A473B8-05E2-4775-9D2E-964EAB142196}" type="presOf" srcId="{16E9183C-AF45-4293-95E4-D870241EDFF6}" destId="{188339FF-E5D9-4E96-B895-C9796F7EEB48}" srcOrd="0" destOrd="0" presId="urn:microsoft.com/office/officeart/2024/3/layout/verticalVisualTextBlock1"/>
    <dgm:cxn modelId="{D2E5DEE0-2AF3-4D2B-9F48-73F80848A8A9}" type="presOf" srcId="{95854A85-2090-4B93-B9C0-BB6A065735C6}" destId="{2390316D-16C1-4B9C-9B2E-DAAB66E74B8D}" srcOrd="0" destOrd="0" presId="urn:microsoft.com/office/officeart/2024/3/layout/verticalVisualTextBlock1"/>
    <dgm:cxn modelId="{13BD45ED-60E3-4758-A437-280137B68952}" type="presOf" srcId="{C1FD910D-9228-4076-9FFB-03C24B231381}" destId="{FFAF0F84-DA3F-49B9-B8DA-1BEEF959B4CF}" srcOrd="0" destOrd="0" presId="urn:microsoft.com/office/officeart/2024/3/layout/verticalVisualTextBlock1"/>
    <dgm:cxn modelId="{6F26C1B6-5863-4E87-9760-1213E22B9A32}" type="presParOf" srcId="{A01DF87D-D0A1-438F-AE7B-4450E45225BA}" destId="{CC3FDB45-144E-457F-8887-4F1EA3DE6FDB}" srcOrd="0" destOrd="0" presId="urn:microsoft.com/office/officeart/2024/3/layout/verticalVisualTextBlock1"/>
    <dgm:cxn modelId="{BBC30B02-5B03-42DF-936D-BF458DCE9EAF}" type="presParOf" srcId="{CC3FDB45-144E-457F-8887-4F1EA3DE6FDB}" destId="{B35DB67E-F256-404B-BBCF-372A58140ECF}" srcOrd="0" destOrd="0" presId="urn:microsoft.com/office/officeart/2024/3/layout/verticalVisualTextBlock1"/>
    <dgm:cxn modelId="{013ED09F-A23B-4768-9A83-685AABAE7EC9}" type="presParOf" srcId="{CC3FDB45-144E-457F-8887-4F1EA3DE6FDB}" destId="{56743B43-8A08-4DB1-A026-7861F70049AB}" srcOrd="1" destOrd="0" presId="urn:microsoft.com/office/officeart/2024/3/layout/verticalVisualTextBlock1"/>
    <dgm:cxn modelId="{BDC56AFD-27AE-4D91-9FBD-338476694F1D}" type="presParOf" srcId="{CC3FDB45-144E-457F-8887-4F1EA3DE6FDB}" destId="{A90E4AF2-1365-4715-BA0E-3311A6932A98}" srcOrd="2" destOrd="0" presId="urn:microsoft.com/office/officeart/2024/3/layout/verticalVisualTextBlock1"/>
    <dgm:cxn modelId="{23172B4A-0D4A-4473-9E5D-BA7A4BB715DB}" type="presParOf" srcId="{A01DF87D-D0A1-438F-AE7B-4450E45225BA}" destId="{ADFB0D6F-696A-4546-9DA7-AF56BC925450}" srcOrd="1" destOrd="0" presId="urn:microsoft.com/office/officeart/2024/3/layout/verticalVisualTextBlock1"/>
    <dgm:cxn modelId="{DA74BDC4-E78C-4E24-BD27-793183200A7C}" type="presParOf" srcId="{A01DF87D-D0A1-438F-AE7B-4450E45225BA}" destId="{641E1B8F-7059-400B-843E-2AA1EA60002E}" srcOrd="2" destOrd="0" presId="urn:microsoft.com/office/officeart/2024/3/layout/verticalVisualTextBlock1"/>
    <dgm:cxn modelId="{3400A444-31C2-4834-9534-7A6DE648213C}" type="presParOf" srcId="{641E1B8F-7059-400B-843E-2AA1EA60002E}" destId="{37A76F2A-B6C6-45DE-A689-2E96BC3C7E3E}" srcOrd="0" destOrd="0" presId="urn:microsoft.com/office/officeart/2024/3/layout/verticalVisualTextBlock1"/>
    <dgm:cxn modelId="{FFF6F1ED-8BDA-46E8-8DF5-F1C55947FE41}" type="presParOf" srcId="{641E1B8F-7059-400B-843E-2AA1EA60002E}" destId="{2390316D-16C1-4B9C-9B2E-DAAB66E74B8D}" srcOrd="1" destOrd="0" presId="urn:microsoft.com/office/officeart/2024/3/layout/verticalVisualTextBlock1"/>
    <dgm:cxn modelId="{4D079553-2E8C-42D3-B116-0BA97E80123A}" type="presParOf" srcId="{641E1B8F-7059-400B-843E-2AA1EA60002E}" destId="{188339FF-E5D9-4E96-B895-C9796F7EEB48}" srcOrd="2" destOrd="0" presId="urn:microsoft.com/office/officeart/2024/3/layout/verticalVisualTextBlock1"/>
    <dgm:cxn modelId="{5FA2B2E3-FD49-43AE-839D-7A6F754E3E58}" type="presParOf" srcId="{A01DF87D-D0A1-438F-AE7B-4450E45225BA}" destId="{0526C77B-9FD8-4823-BBB0-3876334134F6}" srcOrd="3" destOrd="0" presId="urn:microsoft.com/office/officeart/2024/3/layout/verticalVisualTextBlock1"/>
    <dgm:cxn modelId="{16FDD069-8839-49EB-8EAF-24E9C0187094}" type="presParOf" srcId="{A01DF87D-D0A1-438F-AE7B-4450E45225BA}" destId="{0150B2FF-EFBC-42E9-896C-09AFFAFE064A}" srcOrd="4" destOrd="0" presId="urn:microsoft.com/office/officeart/2024/3/layout/verticalVisualTextBlock1"/>
    <dgm:cxn modelId="{50FEE198-608D-4E93-AEBF-CD7A22206193}" type="presParOf" srcId="{0150B2FF-EFBC-42E9-896C-09AFFAFE064A}" destId="{15600080-0CDB-4713-9363-594A80D9BD52}" srcOrd="0" destOrd="0" presId="urn:microsoft.com/office/officeart/2024/3/layout/verticalVisualTextBlock1"/>
    <dgm:cxn modelId="{7EF3D154-EFC0-4FC0-BAEB-B7A98C0305FE}" type="presParOf" srcId="{0150B2FF-EFBC-42E9-896C-09AFFAFE064A}" destId="{5535DEB2-DA2D-4DAD-8E4F-DF1E483895F6}" srcOrd="1" destOrd="0" presId="urn:microsoft.com/office/officeart/2024/3/layout/verticalVisualTextBlock1"/>
    <dgm:cxn modelId="{0028CC0B-6134-4A84-8510-92B3EB7E2EE0}" type="presParOf" srcId="{0150B2FF-EFBC-42E9-896C-09AFFAFE064A}" destId="{FFAF0F84-DA3F-49B9-B8DA-1BEEF959B4C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7A468-E06B-4628-B401-1EDFFD620AA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LID4096"/>
        </a:p>
      </dgm:t>
    </dgm:pt>
    <dgm:pt modelId="{56415A63-54A3-470F-B7BB-51AFD58414B2}">
      <dgm:prSet phldrT="[Text]" phldr="0"/>
      <dgm:spPr/>
      <dgm:t>
        <a:bodyPr/>
        <a:lstStyle/>
        <a:p>
          <a:r>
            <a:rPr lang="nl-BE" noProof="0" dirty="0"/>
            <a:t>Identificatie van assets, dreigingen en kwetsbaarheden</a:t>
          </a:r>
        </a:p>
      </dgm:t>
    </dgm:pt>
    <dgm:pt modelId="{3A81CEE5-3399-4369-B8E1-BA42D2A8D6F1}" type="parTrans" cxnId="{97F8194B-FD3F-4CAF-824C-5B8AE5FC2E07}">
      <dgm:prSet/>
      <dgm:spPr/>
      <dgm:t>
        <a:bodyPr/>
        <a:lstStyle/>
        <a:p>
          <a:endParaRPr lang="LID4096"/>
        </a:p>
      </dgm:t>
    </dgm:pt>
    <dgm:pt modelId="{A930487A-F38E-48B2-B4C3-9BB5CCBF5FA1}" type="sibTrans" cxnId="{97F8194B-FD3F-4CAF-824C-5B8AE5FC2E07}">
      <dgm:prSet/>
      <dgm:spPr/>
      <dgm:t>
        <a:bodyPr/>
        <a:lstStyle/>
        <a:p>
          <a:endParaRPr lang="LID4096"/>
        </a:p>
      </dgm:t>
    </dgm:pt>
    <dgm:pt modelId="{2792BF1B-DA0B-4A1B-86D1-80BDB838E3EF}">
      <dgm:prSet phldrT="[Text]" phldr="0"/>
      <dgm:spPr/>
      <dgm:t>
        <a:bodyPr/>
        <a:lstStyle/>
        <a:p>
          <a:r>
            <a:rPr lang="nl-BE" noProof="0" dirty="0"/>
            <a:t>Bepaling van de Risico’s</a:t>
          </a:r>
        </a:p>
      </dgm:t>
    </dgm:pt>
    <dgm:pt modelId="{EA42D379-A1B6-4898-AAD7-7C8943CB2F7D}" type="parTrans" cxnId="{1CF80E6C-3C8C-44B6-A0EA-546F5CDFF5C6}">
      <dgm:prSet/>
      <dgm:spPr/>
      <dgm:t>
        <a:bodyPr/>
        <a:lstStyle/>
        <a:p>
          <a:endParaRPr lang="LID4096"/>
        </a:p>
      </dgm:t>
    </dgm:pt>
    <dgm:pt modelId="{ADC2E869-AD76-4078-A1CB-6E182145C0FD}" type="sibTrans" cxnId="{1CF80E6C-3C8C-44B6-A0EA-546F5CDFF5C6}">
      <dgm:prSet/>
      <dgm:spPr/>
      <dgm:t>
        <a:bodyPr/>
        <a:lstStyle/>
        <a:p>
          <a:endParaRPr lang="LID4096"/>
        </a:p>
      </dgm:t>
    </dgm:pt>
    <dgm:pt modelId="{A76F231E-0401-4FA6-A77F-192D1973B82D}">
      <dgm:prSet phldrT="[Text]" phldr="0"/>
      <dgm:spPr/>
      <dgm:t>
        <a:bodyPr/>
        <a:lstStyle/>
        <a:p>
          <a:r>
            <a:rPr lang="nl-BE" noProof="0" dirty="0"/>
            <a:t>Evaluatie en prioritering</a:t>
          </a:r>
        </a:p>
      </dgm:t>
    </dgm:pt>
    <dgm:pt modelId="{2A23B551-133D-42D6-BC6F-5AEA5AEBE506}" type="parTrans" cxnId="{244D5C31-D616-4EB7-90CA-542B39290DD3}">
      <dgm:prSet/>
      <dgm:spPr/>
      <dgm:t>
        <a:bodyPr/>
        <a:lstStyle/>
        <a:p>
          <a:endParaRPr lang="LID4096"/>
        </a:p>
      </dgm:t>
    </dgm:pt>
    <dgm:pt modelId="{0EB26FFF-23F2-4320-94AF-1F602229C70A}" type="sibTrans" cxnId="{244D5C31-D616-4EB7-90CA-542B39290DD3}">
      <dgm:prSet/>
      <dgm:spPr/>
      <dgm:t>
        <a:bodyPr/>
        <a:lstStyle/>
        <a:p>
          <a:endParaRPr lang="LID4096"/>
        </a:p>
      </dgm:t>
    </dgm:pt>
    <dgm:pt modelId="{DF741847-C26E-47FD-8AAD-3D68456C5074}">
      <dgm:prSet phldrT="[Text]" phldr="0"/>
      <dgm:spPr/>
      <dgm:t>
        <a:bodyPr/>
        <a:lstStyle/>
        <a:p>
          <a:r>
            <a:rPr lang="nl-BE" noProof="0" dirty="0"/>
            <a:t>Keuze proportionele maatregelen</a:t>
          </a:r>
        </a:p>
      </dgm:t>
    </dgm:pt>
    <dgm:pt modelId="{0EE66570-8E32-4488-AFDF-D60DD0D55C73}" type="parTrans" cxnId="{B5BFF403-CAE1-437B-B568-AFB41F61FE01}">
      <dgm:prSet/>
      <dgm:spPr/>
      <dgm:t>
        <a:bodyPr/>
        <a:lstStyle/>
        <a:p>
          <a:endParaRPr lang="LID4096"/>
        </a:p>
      </dgm:t>
    </dgm:pt>
    <dgm:pt modelId="{6D36D513-FA0A-4677-895C-7A70BE5B2CEB}" type="sibTrans" cxnId="{B5BFF403-CAE1-437B-B568-AFB41F61FE01}">
      <dgm:prSet/>
      <dgm:spPr/>
      <dgm:t>
        <a:bodyPr/>
        <a:lstStyle/>
        <a:p>
          <a:endParaRPr lang="LID4096"/>
        </a:p>
      </dgm:t>
    </dgm:pt>
    <dgm:pt modelId="{6EAD76B9-B90A-42DC-8013-4EB3758943FD}">
      <dgm:prSet phldrT="[Text]" phldr="0"/>
      <dgm:spPr/>
      <dgm:t>
        <a:bodyPr/>
        <a:lstStyle/>
        <a:p>
          <a:r>
            <a:rPr lang="nl-BE" noProof="0" dirty="0"/>
            <a:t>Opvolging en continue verbetering</a:t>
          </a:r>
        </a:p>
      </dgm:t>
    </dgm:pt>
    <dgm:pt modelId="{98EEBD64-F7D1-48C6-A930-58BDCBC1C51D}" type="parTrans" cxnId="{B1D41E97-8C3A-4AC0-9EB9-6D9899390408}">
      <dgm:prSet/>
      <dgm:spPr/>
      <dgm:t>
        <a:bodyPr/>
        <a:lstStyle/>
        <a:p>
          <a:endParaRPr lang="LID4096"/>
        </a:p>
      </dgm:t>
    </dgm:pt>
    <dgm:pt modelId="{13FD0FD4-35F8-4564-A8DA-E2E397D2362B}" type="sibTrans" cxnId="{B1D41E97-8C3A-4AC0-9EB9-6D9899390408}">
      <dgm:prSet/>
      <dgm:spPr/>
      <dgm:t>
        <a:bodyPr/>
        <a:lstStyle/>
        <a:p>
          <a:endParaRPr lang="LID4096"/>
        </a:p>
      </dgm:t>
    </dgm:pt>
    <dgm:pt modelId="{62713E0F-1654-46DB-8A9B-FFB3B87933F7}" type="pres">
      <dgm:prSet presAssocID="{F3B7A468-E06B-4628-B401-1EDFFD620AAC}" presName="Name0" presStyleCnt="0">
        <dgm:presLayoutVars>
          <dgm:dir/>
          <dgm:resizeHandles val="exact"/>
        </dgm:presLayoutVars>
      </dgm:prSet>
      <dgm:spPr/>
    </dgm:pt>
    <dgm:pt modelId="{51FC058C-ECAD-4E81-9BFF-600C61E794BE}" type="pres">
      <dgm:prSet presAssocID="{F3B7A468-E06B-4628-B401-1EDFFD620AAC}" presName="cycle" presStyleCnt="0"/>
      <dgm:spPr/>
    </dgm:pt>
    <dgm:pt modelId="{26D3677F-4F78-482A-8944-77D33FCC0103}" type="pres">
      <dgm:prSet presAssocID="{56415A63-54A3-470F-B7BB-51AFD58414B2}" presName="nodeFirstNode" presStyleLbl="node1" presStyleIdx="0" presStyleCnt="5">
        <dgm:presLayoutVars>
          <dgm:bulletEnabled val="1"/>
        </dgm:presLayoutVars>
      </dgm:prSet>
      <dgm:spPr/>
    </dgm:pt>
    <dgm:pt modelId="{9EB74FB3-E9AF-4096-B6FC-C9ADAD292DA4}" type="pres">
      <dgm:prSet presAssocID="{A930487A-F38E-48B2-B4C3-9BB5CCBF5FA1}" presName="sibTransFirstNode" presStyleLbl="bgShp" presStyleIdx="0" presStyleCnt="1"/>
      <dgm:spPr/>
    </dgm:pt>
    <dgm:pt modelId="{F994B144-005B-4746-A728-AF28B8027240}" type="pres">
      <dgm:prSet presAssocID="{2792BF1B-DA0B-4A1B-86D1-80BDB838E3EF}" presName="nodeFollowingNodes" presStyleLbl="node1" presStyleIdx="1" presStyleCnt="5">
        <dgm:presLayoutVars>
          <dgm:bulletEnabled val="1"/>
        </dgm:presLayoutVars>
      </dgm:prSet>
      <dgm:spPr/>
    </dgm:pt>
    <dgm:pt modelId="{0415CC41-01DD-444E-8ED1-86203EA4886A}" type="pres">
      <dgm:prSet presAssocID="{A76F231E-0401-4FA6-A77F-192D1973B82D}" presName="nodeFollowingNodes" presStyleLbl="node1" presStyleIdx="2" presStyleCnt="5">
        <dgm:presLayoutVars>
          <dgm:bulletEnabled val="1"/>
        </dgm:presLayoutVars>
      </dgm:prSet>
      <dgm:spPr/>
    </dgm:pt>
    <dgm:pt modelId="{34C5C6AB-6726-4181-AF38-86C1BE63F21B}" type="pres">
      <dgm:prSet presAssocID="{DF741847-C26E-47FD-8AAD-3D68456C5074}" presName="nodeFollowingNodes" presStyleLbl="node1" presStyleIdx="3" presStyleCnt="5">
        <dgm:presLayoutVars>
          <dgm:bulletEnabled val="1"/>
        </dgm:presLayoutVars>
      </dgm:prSet>
      <dgm:spPr/>
    </dgm:pt>
    <dgm:pt modelId="{0D6466E2-7BC6-4B8B-8CB1-00C6DA25523E}" type="pres">
      <dgm:prSet presAssocID="{6EAD76B9-B90A-42DC-8013-4EB3758943FD}" presName="nodeFollowingNodes" presStyleLbl="node1" presStyleIdx="4" presStyleCnt="5">
        <dgm:presLayoutVars>
          <dgm:bulletEnabled val="1"/>
        </dgm:presLayoutVars>
      </dgm:prSet>
      <dgm:spPr/>
    </dgm:pt>
  </dgm:ptLst>
  <dgm:cxnLst>
    <dgm:cxn modelId="{B5BFF403-CAE1-437B-B568-AFB41F61FE01}" srcId="{F3B7A468-E06B-4628-B401-1EDFFD620AAC}" destId="{DF741847-C26E-47FD-8AAD-3D68456C5074}" srcOrd="3" destOrd="0" parTransId="{0EE66570-8E32-4488-AFDF-D60DD0D55C73}" sibTransId="{6D36D513-FA0A-4677-895C-7A70BE5B2CEB}"/>
    <dgm:cxn modelId="{E5382322-6B18-4BE5-84D7-FE2F4B07CA9F}" type="presOf" srcId="{F3B7A468-E06B-4628-B401-1EDFFD620AAC}" destId="{62713E0F-1654-46DB-8A9B-FFB3B87933F7}" srcOrd="0" destOrd="0" presId="urn:microsoft.com/office/officeart/2005/8/layout/cycle3"/>
    <dgm:cxn modelId="{244D5C31-D616-4EB7-90CA-542B39290DD3}" srcId="{F3B7A468-E06B-4628-B401-1EDFFD620AAC}" destId="{A76F231E-0401-4FA6-A77F-192D1973B82D}" srcOrd="2" destOrd="0" parTransId="{2A23B551-133D-42D6-BC6F-5AEA5AEBE506}" sibTransId="{0EB26FFF-23F2-4320-94AF-1F602229C70A}"/>
    <dgm:cxn modelId="{11B2463C-D735-4D61-9E9B-3D6296F1C8D4}" type="presOf" srcId="{A76F231E-0401-4FA6-A77F-192D1973B82D}" destId="{0415CC41-01DD-444E-8ED1-86203EA4886A}" srcOrd="0" destOrd="0" presId="urn:microsoft.com/office/officeart/2005/8/layout/cycle3"/>
    <dgm:cxn modelId="{97F8194B-FD3F-4CAF-824C-5B8AE5FC2E07}" srcId="{F3B7A468-E06B-4628-B401-1EDFFD620AAC}" destId="{56415A63-54A3-470F-B7BB-51AFD58414B2}" srcOrd="0" destOrd="0" parTransId="{3A81CEE5-3399-4369-B8E1-BA42D2A8D6F1}" sibTransId="{A930487A-F38E-48B2-B4C3-9BB5CCBF5FA1}"/>
    <dgm:cxn modelId="{1CF80E6C-3C8C-44B6-A0EA-546F5CDFF5C6}" srcId="{F3B7A468-E06B-4628-B401-1EDFFD620AAC}" destId="{2792BF1B-DA0B-4A1B-86D1-80BDB838E3EF}" srcOrd="1" destOrd="0" parTransId="{EA42D379-A1B6-4898-AAD7-7C8943CB2F7D}" sibTransId="{ADC2E869-AD76-4078-A1CB-6E182145C0FD}"/>
    <dgm:cxn modelId="{B7155B96-8009-4568-A517-A95FC3211A81}" type="presOf" srcId="{56415A63-54A3-470F-B7BB-51AFD58414B2}" destId="{26D3677F-4F78-482A-8944-77D33FCC0103}" srcOrd="0" destOrd="0" presId="urn:microsoft.com/office/officeart/2005/8/layout/cycle3"/>
    <dgm:cxn modelId="{B1D41E97-8C3A-4AC0-9EB9-6D9899390408}" srcId="{F3B7A468-E06B-4628-B401-1EDFFD620AAC}" destId="{6EAD76B9-B90A-42DC-8013-4EB3758943FD}" srcOrd="4" destOrd="0" parTransId="{98EEBD64-F7D1-48C6-A930-58BDCBC1C51D}" sibTransId="{13FD0FD4-35F8-4564-A8DA-E2E397D2362B}"/>
    <dgm:cxn modelId="{F52E5FAD-A021-4357-A7BB-C72ECB239FF3}" type="presOf" srcId="{2792BF1B-DA0B-4A1B-86D1-80BDB838E3EF}" destId="{F994B144-005B-4746-A728-AF28B8027240}" srcOrd="0" destOrd="0" presId="urn:microsoft.com/office/officeart/2005/8/layout/cycle3"/>
    <dgm:cxn modelId="{263B11BA-F739-4670-B9EE-8B194967F791}" type="presOf" srcId="{A930487A-F38E-48B2-B4C3-9BB5CCBF5FA1}" destId="{9EB74FB3-E9AF-4096-B6FC-C9ADAD292DA4}" srcOrd="0" destOrd="0" presId="urn:microsoft.com/office/officeart/2005/8/layout/cycle3"/>
    <dgm:cxn modelId="{F91BB9DB-32D1-4D66-B9F0-5C1BB198586F}" type="presOf" srcId="{DF741847-C26E-47FD-8AAD-3D68456C5074}" destId="{34C5C6AB-6726-4181-AF38-86C1BE63F21B}" srcOrd="0" destOrd="0" presId="urn:microsoft.com/office/officeart/2005/8/layout/cycle3"/>
    <dgm:cxn modelId="{E56DA3E5-AA40-49D2-AADA-5A5669605ED5}" type="presOf" srcId="{6EAD76B9-B90A-42DC-8013-4EB3758943FD}" destId="{0D6466E2-7BC6-4B8B-8CB1-00C6DA25523E}" srcOrd="0" destOrd="0" presId="urn:microsoft.com/office/officeart/2005/8/layout/cycle3"/>
    <dgm:cxn modelId="{A3E96D58-8B49-40E1-A9C3-AC4D282F7071}" type="presParOf" srcId="{62713E0F-1654-46DB-8A9B-FFB3B87933F7}" destId="{51FC058C-ECAD-4E81-9BFF-600C61E794BE}" srcOrd="0" destOrd="0" presId="urn:microsoft.com/office/officeart/2005/8/layout/cycle3"/>
    <dgm:cxn modelId="{BF4CE066-AC54-4BA2-9731-B2A601870FB6}" type="presParOf" srcId="{51FC058C-ECAD-4E81-9BFF-600C61E794BE}" destId="{26D3677F-4F78-482A-8944-77D33FCC0103}" srcOrd="0" destOrd="0" presId="urn:microsoft.com/office/officeart/2005/8/layout/cycle3"/>
    <dgm:cxn modelId="{8E995899-13B6-4CE8-9C7D-4AC40A3A4607}" type="presParOf" srcId="{51FC058C-ECAD-4E81-9BFF-600C61E794BE}" destId="{9EB74FB3-E9AF-4096-B6FC-C9ADAD292DA4}" srcOrd="1" destOrd="0" presId="urn:microsoft.com/office/officeart/2005/8/layout/cycle3"/>
    <dgm:cxn modelId="{E81F655F-D5FC-4A69-9D74-44926006C032}" type="presParOf" srcId="{51FC058C-ECAD-4E81-9BFF-600C61E794BE}" destId="{F994B144-005B-4746-A728-AF28B8027240}" srcOrd="2" destOrd="0" presId="urn:microsoft.com/office/officeart/2005/8/layout/cycle3"/>
    <dgm:cxn modelId="{FD9DE57D-1008-42F3-83A6-F9CE10980C61}" type="presParOf" srcId="{51FC058C-ECAD-4E81-9BFF-600C61E794BE}" destId="{0415CC41-01DD-444E-8ED1-86203EA4886A}" srcOrd="3" destOrd="0" presId="urn:microsoft.com/office/officeart/2005/8/layout/cycle3"/>
    <dgm:cxn modelId="{485CA78C-F0C1-4891-BE05-1253AF57DCC9}" type="presParOf" srcId="{51FC058C-ECAD-4E81-9BFF-600C61E794BE}" destId="{34C5C6AB-6726-4181-AF38-86C1BE63F21B}" srcOrd="4" destOrd="0" presId="urn:microsoft.com/office/officeart/2005/8/layout/cycle3"/>
    <dgm:cxn modelId="{4A924582-76B8-4352-A9F7-EA964A5BEFAA}" type="presParOf" srcId="{51FC058C-ECAD-4E81-9BFF-600C61E794BE}" destId="{0D6466E2-7BC6-4B8B-8CB1-00C6DA25523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DB67E-F256-404B-BBCF-372A58140ECF}">
      <dsp:nvSpPr>
        <dsp:cNvPr id="0" name=""/>
        <dsp:cNvSpPr/>
      </dsp:nvSpPr>
      <dsp:spPr>
        <a:xfrm>
          <a:off x="0" y="0"/>
          <a:ext cx="1487295" cy="14872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3255" b="7"/>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743B43-8A08-4DB1-A026-7861F70049AB}">
      <dsp:nvSpPr>
        <dsp:cNvPr id="0" name=""/>
        <dsp:cNvSpPr/>
      </dsp:nvSpPr>
      <dsp:spPr>
        <a:xfrm>
          <a:off x="1667295" y="0"/>
          <a:ext cx="9586491" cy="37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nl-BE" sz="1800" kern="1200" noProof="0" dirty="0"/>
            <a:t>Strategische meerjarenplanning</a:t>
          </a:r>
        </a:p>
      </dsp:txBody>
      <dsp:txXfrm>
        <a:off x="1667295" y="0"/>
        <a:ext cx="9586491" cy="379096"/>
      </dsp:txXfrm>
    </dsp:sp>
    <dsp:sp modelId="{A90E4AF2-1365-4715-BA0E-3311A6932A98}">
      <dsp:nvSpPr>
        <dsp:cNvPr id="0" name=""/>
        <dsp:cNvSpPr/>
      </dsp:nvSpPr>
      <dsp:spPr>
        <a:xfrm>
          <a:off x="1667295" y="379096"/>
          <a:ext cx="9586491" cy="1108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ts val="0"/>
            </a:spcAft>
            <a:buFont typeface="Arial" panose="020B0604020202020204" pitchFamily="34" charset="0"/>
            <a:buNone/>
          </a:pPr>
          <a:r>
            <a:rPr lang="nl-BE" sz="1600" kern="1200" noProof="0" dirty="0"/>
            <a:t>Cybersecurity vormt een terugkerende kost die geïntegreerd moet worden in budgetten over lange termijn.</a:t>
          </a:r>
        </a:p>
        <a:p>
          <a:pPr marL="0" lvl="0" indent="0" algn="l" defTabSz="711200">
            <a:lnSpc>
              <a:spcPct val="100000"/>
            </a:lnSpc>
            <a:spcBef>
              <a:spcPct val="0"/>
            </a:spcBef>
            <a:spcAft>
              <a:spcPts val="0"/>
            </a:spcAft>
            <a:buFont typeface="Arial" panose="020B0604020202020204" pitchFamily="34" charset="0"/>
            <a:buNone/>
          </a:pPr>
          <a:r>
            <a:rPr lang="nl-BE" sz="1600" kern="1200" noProof="0" dirty="0"/>
            <a:t>Nood aan meerjarenplannen die een groeipad uittekenen, maar ook de flexibiliteit hebben om aan te passen aan veranderend dreigingslandschap en budgettaire mogelijkheden. </a:t>
          </a:r>
          <a:r>
            <a:rPr lang="nl-BE" sz="1600" kern="1200" noProof="0" dirty="0" err="1"/>
            <a:t>Prioritisatie</a:t>
          </a:r>
          <a:r>
            <a:rPr lang="nl-BE" sz="1600" kern="1200" noProof="0" dirty="0"/>
            <a:t> van maatregelen is belangrijk</a:t>
          </a:r>
        </a:p>
      </dsp:txBody>
      <dsp:txXfrm>
        <a:off x="1667295" y="379096"/>
        <a:ext cx="9586491" cy="1108199"/>
      </dsp:txXfrm>
    </dsp:sp>
    <dsp:sp modelId="{37A76F2A-B6C6-45DE-A689-2E96BC3C7E3E}">
      <dsp:nvSpPr>
        <dsp:cNvPr id="0" name=""/>
        <dsp:cNvSpPr/>
      </dsp:nvSpPr>
      <dsp:spPr>
        <a:xfrm>
          <a:off x="0" y="1606279"/>
          <a:ext cx="1487295" cy="148729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1938" r="28064" b="3"/>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90316D-16C1-4B9C-9B2E-DAAB66E74B8D}">
      <dsp:nvSpPr>
        <dsp:cNvPr id="0" name=""/>
        <dsp:cNvSpPr/>
      </dsp:nvSpPr>
      <dsp:spPr>
        <a:xfrm>
          <a:off x="1667295" y="1606279"/>
          <a:ext cx="9586491" cy="37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nl-BE" sz="1800" kern="1200" noProof="0" dirty="0"/>
            <a:t>Structurele investeringen en uitbating</a:t>
          </a:r>
        </a:p>
      </dsp:txBody>
      <dsp:txXfrm>
        <a:off x="1667295" y="1606279"/>
        <a:ext cx="9586491" cy="379096"/>
      </dsp:txXfrm>
    </dsp:sp>
    <dsp:sp modelId="{188339FF-E5D9-4E96-B895-C9796F7EEB48}">
      <dsp:nvSpPr>
        <dsp:cNvPr id="0" name=""/>
        <dsp:cNvSpPr/>
      </dsp:nvSpPr>
      <dsp:spPr>
        <a:xfrm>
          <a:off x="1667295" y="1985375"/>
          <a:ext cx="9586491" cy="1108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nl-BE" sz="1600" kern="1200" noProof="0" dirty="0"/>
            <a:t>Duurzame investeringen zijn noodzakelijk om toekomstgerichte en effectieve cyberstrategieën te implementeren</a:t>
          </a:r>
        </a:p>
        <a:p>
          <a:pPr marL="0" lvl="0" indent="0" algn="l" defTabSz="711200">
            <a:lnSpc>
              <a:spcPct val="100000"/>
            </a:lnSpc>
            <a:spcBef>
              <a:spcPct val="0"/>
            </a:spcBef>
            <a:spcAft>
              <a:spcPct val="35000"/>
            </a:spcAft>
            <a:buNone/>
          </a:pPr>
          <a:endParaRPr lang="nl-BE" sz="1400" kern="1200" noProof="0" dirty="0"/>
        </a:p>
      </dsp:txBody>
      <dsp:txXfrm>
        <a:off x="1667295" y="1985375"/>
        <a:ext cx="9586491" cy="1108199"/>
      </dsp:txXfrm>
    </dsp:sp>
    <dsp:sp modelId="{15600080-0CDB-4713-9363-594A80D9BD52}">
      <dsp:nvSpPr>
        <dsp:cNvPr id="0" name=""/>
        <dsp:cNvSpPr/>
      </dsp:nvSpPr>
      <dsp:spPr>
        <a:xfrm>
          <a:off x="0" y="3212558"/>
          <a:ext cx="1487295" cy="148729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244" r="15006"/>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35DEB2-DA2D-4DAD-8E4F-DF1E483895F6}">
      <dsp:nvSpPr>
        <dsp:cNvPr id="0" name=""/>
        <dsp:cNvSpPr/>
      </dsp:nvSpPr>
      <dsp:spPr>
        <a:xfrm>
          <a:off x="1667295" y="3212558"/>
          <a:ext cx="9586491" cy="37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nl-BE" sz="1800" kern="1200" noProof="0" dirty="0"/>
            <a:t>Samenwerking en synergie</a:t>
          </a:r>
        </a:p>
      </dsp:txBody>
      <dsp:txXfrm>
        <a:off x="1667295" y="3212558"/>
        <a:ext cx="9586491" cy="379096"/>
      </dsp:txXfrm>
    </dsp:sp>
    <dsp:sp modelId="{FFAF0F84-DA3F-49B9-B8DA-1BEEF959B4CF}">
      <dsp:nvSpPr>
        <dsp:cNvPr id="0" name=""/>
        <dsp:cNvSpPr/>
      </dsp:nvSpPr>
      <dsp:spPr>
        <a:xfrm>
          <a:off x="1667295" y="3591654"/>
          <a:ext cx="9586491" cy="1108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ts val="0"/>
            </a:spcAft>
            <a:buFont typeface="Arial" panose="020B0604020202020204" pitchFamily="34" charset="0"/>
            <a:buNone/>
          </a:pPr>
          <a:r>
            <a:rPr lang="en-BE" sz="1600" kern="1200" noProof="0" dirty="0">
              <a:solidFill>
                <a:prstClr val="black">
                  <a:hueOff val="0"/>
                  <a:satOff val="0"/>
                  <a:lumOff val="0"/>
                  <a:alphaOff val="0"/>
                </a:prstClr>
              </a:solidFill>
              <a:latin typeface="Calibri"/>
              <a:ea typeface="+mn-ea"/>
              <a:cs typeface="+mn-cs"/>
            </a:rPr>
            <a:t>De p</a:t>
          </a:r>
          <a:r>
            <a:rPr lang="nl-BE" sz="1600" kern="1200" noProof="0" dirty="0" err="1">
              <a:solidFill>
                <a:prstClr val="black">
                  <a:hueOff val="0"/>
                  <a:satOff val="0"/>
                  <a:lumOff val="0"/>
                  <a:alphaOff val="0"/>
                </a:prstClr>
              </a:solidFill>
              <a:latin typeface="Calibri"/>
              <a:ea typeface="+mn-ea"/>
              <a:cs typeface="+mn-cs"/>
            </a:rPr>
            <a:t>ublieke</a:t>
          </a:r>
          <a:r>
            <a:rPr lang="nl-BE" sz="1600" kern="1200" noProof="0" dirty="0">
              <a:solidFill>
                <a:prstClr val="black">
                  <a:hueOff val="0"/>
                  <a:satOff val="0"/>
                  <a:lumOff val="0"/>
                  <a:alphaOff val="0"/>
                </a:prstClr>
              </a:solidFill>
              <a:latin typeface="Calibri"/>
              <a:ea typeface="+mn-ea"/>
              <a:cs typeface="+mn-cs"/>
            </a:rPr>
            <a:t> sector versterkt </a:t>
          </a:r>
          <a:r>
            <a:rPr lang="en-BE" sz="1600" kern="1200" noProof="0" dirty="0" err="1">
              <a:solidFill>
                <a:prstClr val="black">
                  <a:hueOff val="0"/>
                  <a:satOff val="0"/>
                  <a:lumOff val="0"/>
                  <a:alphaOff val="0"/>
                </a:prstClr>
              </a:solidFill>
              <a:latin typeface="Calibri"/>
              <a:ea typeface="+mn-ea"/>
              <a:cs typeface="+mn-cs"/>
            </a:rPr>
            <a:t>haar</a:t>
          </a:r>
          <a:r>
            <a:rPr lang="en-BE" sz="1600" kern="1200" noProof="0" dirty="0">
              <a:solidFill>
                <a:prstClr val="black">
                  <a:hueOff val="0"/>
                  <a:satOff val="0"/>
                  <a:lumOff val="0"/>
                  <a:alphaOff val="0"/>
                </a:prstClr>
              </a:solidFill>
              <a:latin typeface="Calibri"/>
              <a:ea typeface="+mn-ea"/>
              <a:cs typeface="+mn-cs"/>
            </a:rPr>
            <a:t> </a:t>
          </a:r>
          <a:r>
            <a:rPr lang="nl-BE" sz="1600" kern="1200" noProof="0" dirty="0">
              <a:solidFill>
                <a:prstClr val="black">
                  <a:hueOff val="0"/>
                  <a:satOff val="0"/>
                  <a:lumOff val="0"/>
                  <a:alphaOff val="0"/>
                </a:prstClr>
              </a:solidFill>
              <a:latin typeface="Calibri"/>
              <a:ea typeface="+mn-ea"/>
              <a:cs typeface="+mn-cs"/>
            </a:rPr>
            <a:t>weerbaarheid door gedeelde expertise, technologie en middelen. Hiervoor is een belangrijke rol weggelegd voor Centre for Cybersecurity Belgium (CCB) als expertisecentrum,</a:t>
          </a:r>
          <a:r>
            <a:rPr lang="en-BE" sz="1600" kern="1200" noProof="0" dirty="0">
              <a:solidFill>
                <a:prstClr val="black">
                  <a:hueOff val="0"/>
                  <a:satOff val="0"/>
                  <a:lumOff val="0"/>
                  <a:alphaOff val="0"/>
                </a:prstClr>
              </a:solidFill>
              <a:latin typeface="Calibri"/>
              <a:ea typeface="+mn-ea"/>
              <a:cs typeface="+mn-cs"/>
            </a:rPr>
            <a:t> en</a:t>
          </a:r>
          <a:r>
            <a:rPr lang="nl-BE" sz="1600" kern="1200" noProof="0" dirty="0">
              <a:solidFill>
                <a:prstClr val="black">
                  <a:hueOff val="0"/>
                  <a:satOff val="0"/>
                  <a:lumOff val="0"/>
                  <a:alphaOff val="0"/>
                </a:prstClr>
              </a:solidFill>
              <a:latin typeface="Calibri"/>
              <a:ea typeface="+mn-ea"/>
              <a:cs typeface="+mn-cs"/>
            </a:rPr>
            <a:t> operationele samenwerkingsverbanden zoals G-Cloud en IAP (Internet Access Protection)</a:t>
          </a:r>
        </a:p>
      </dsp:txBody>
      <dsp:txXfrm>
        <a:off x="1667295" y="3591654"/>
        <a:ext cx="9586491" cy="1108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74FB3-E9AF-4096-B6FC-C9ADAD292DA4}">
      <dsp:nvSpPr>
        <dsp:cNvPr id="0" name=""/>
        <dsp:cNvSpPr/>
      </dsp:nvSpPr>
      <dsp:spPr>
        <a:xfrm>
          <a:off x="493537" y="112099"/>
          <a:ext cx="3782718" cy="3782718"/>
        </a:xfrm>
        <a:prstGeom prst="circularArrow">
          <a:avLst>
            <a:gd name="adj1" fmla="val 5544"/>
            <a:gd name="adj2" fmla="val 330680"/>
            <a:gd name="adj3" fmla="val 13868387"/>
            <a:gd name="adj4" fmla="val 1732994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3677F-4F78-482A-8944-77D33FCC0103}">
      <dsp:nvSpPr>
        <dsp:cNvPr id="0" name=""/>
        <dsp:cNvSpPr/>
      </dsp:nvSpPr>
      <dsp:spPr>
        <a:xfrm>
          <a:off x="1534811" y="132119"/>
          <a:ext cx="1700170" cy="850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noProof="0" dirty="0"/>
            <a:t>Identificatie van assets, dreigingen en kwetsbaarheden</a:t>
          </a:r>
        </a:p>
      </dsp:txBody>
      <dsp:txXfrm>
        <a:off x="1576309" y="173617"/>
        <a:ext cx="1617174" cy="767089"/>
      </dsp:txXfrm>
    </dsp:sp>
    <dsp:sp modelId="{F994B144-005B-4746-A728-AF28B8027240}">
      <dsp:nvSpPr>
        <dsp:cNvPr id="0" name=""/>
        <dsp:cNvSpPr/>
      </dsp:nvSpPr>
      <dsp:spPr>
        <a:xfrm>
          <a:off x="3068960" y="1246743"/>
          <a:ext cx="1700170" cy="850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noProof="0" dirty="0"/>
            <a:t>Bepaling van de Risico’s</a:t>
          </a:r>
        </a:p>
      </dsp:txBody>
      <dsp:txXfrm>
        <a:off x="3110458" y="1288241"/>
        <a:ext cx="1617174" cy="767089"/>
      </dsp:txXfrm>
    </dsp:sp>
    <dsp:sp modelId="{0415CC41-01DD-444E-8ED1-86203EA4886A}">
      <dsp:nvSpPr>
        <dsp:cNvPr id="0" name=""/>
        <dsp:cNvSpPr/>
      </dsp:nvSpPr>
      <dsp:spPr>
        <a:xfrm>
          <a:off x="2482967" y="3050243"/>
          <a:ext cx="1700170" cy="850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noProof="0" dirty="0"/>
            <a:t>Evaluatie en prioritering</a:t>
          </a:r>
        </a:p>
      </dsp:txBody>
      <dsp:txXfrm>
        <a:off x="2524465" y="3091741"/>
        <a:ext cx="1617174" cy="767089"/>
      </dsp:txXfrm>
    </dsp:sp>
    <dsp:sp modelId="{34C5C6AB-6726-4181-AF38-86C1BE63F21B}">
      <dsp:nvSpPr>
        <dsp:cNvPr id="0" name=""/>
        <dsp:cNvSpPr/>
      </dsp:nvSpPr>
      <dsp:spPr>
        <a:xfrm>
          <a:off x="586655" y="3050243"/>
          <a:ext cx="1700170" cy="850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noProof="0" dirty="0"/>
            <a:t>Keuze proportionele maatregelen</a:t>
          </a:r>
        </a:p>
      </dsp:txBody>
      <dsp:txXfrm>
        <a:off x="628153" y="3091741"/>
        <a:ext cx="1617174" cy="767089"/>
      </dsp:txXfrm>
    </dsp:sp>
    <dsp:sp modelId="{0D6466E2-7BC6-4B8B-8CB1-00C6DA25523E}">
      <dsp:nvSpPr>
        <dsp:cNvPr id="0" name=""/>
        <dsp:cNvSpPr/>
      </dsp:nvSpPr>
      <dsp:spPr>
        <a:xfrm>
          <a:off x="662" y="1246743"/>
          <a:ext cx="1700170" cy="850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noProof="0" dirty="0"/>
            <a:t>Opvolging en continue verbetering</a:t>
          </a:r>
        </a:p>
      </dsp:txBody>
      <dsp:txXfrm>
        <a:off x="42160" y="1288241"/>
        <a:ext cx="1617174" cy="767089"/>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en-US"/>
          </a:p>
        </p:txBody>
      </p:sp>
      <p:sp>
        <p:nvSpPr>
          <p:cNvPr id="3" name="Date Placeholder 2"/>
          <p:cNvSpPr>
            <a:spLocks noGrp="1"/>
          </p:cNvSpPr>
          <p:nvPr>
            <p:ph type="dt" sz="quarter" idx="1"/>
          </p:nvPr>
        </p:nvSpPr>
        <p:spPr>
          <a:xfrm>
            <a:off x="3851343" y="0"/>
            <a:ext cx="2946347" cy="498215"/>
          </a:xfrm>
          <a:prstGeom prst="rect">
            <a:avLst/>
          </a:prstGeom>
        </p:spPr>
        <p:txBody>
          <a:bodyPr vert="horz" lIns="91458" tIns="45729" rIns="91458" bIns="45729" rtlCol="0"/>
          <a:lstStyle>
            <a:lvl1pPr algn="r">
              <a:defRPr sz="1200"/>
            </a:lvl1pPr>
          </a:lstStyle>
          <a:p>
            <a:fld id="{179963A8-760C-486B-97D3-9A1A32343ACB}" type="datetimeFigureOut">
              <a:rPr lang="en-US" smtClean="0"/>
              <a:t>3/17/2026</a:t>
            </a:fld>
            <a:endParaRPr lang="en-US"/>
          </a:p>
        </p:txBody>
      </p:sp>
      <p:sp>
        <p:nvSpPr>
          <p:cNvPr id="4" name="Footer Placeholder 3"/>
          <p:cNvSpPr>
            <a:spLocks noGrp="1"/>
          </p:cNvSpPr>
          <p:nvPr>
            <p:ph type="ftr" sz="quarter" idx="2"/>
          </p:nvPr>
        </p:nvSpPr>
        <p:spPr>
          <a:xfrm>
            <a:off x="1" y="9431600"/>
            <a:ext cx="2946347" cy="498214"/>
          </a:xfrm>
          <a:prstGeom prst="rect">
            <a:avLst/>
          </a:prstGeom>
        </p:spPr>
        <p:txBody>
          <a:bodyPr vert="horz" lIns="91458" tIns="45729" rIns="91458" bIns="45729" rtlCol="0" anchor="b"/>
          <a:lstStyle>
            <a:lvl1pPr algn="l">
              <a:defRPr sz="1200"/>
            </a:lvl1pPr>
          </a:lstStyle>
          <a:p>
            <a:endParaRPr lang="en-US"/>
          </a:p>
        </p:txBody>
      </p:sp>
      <p:sp>
        <p:nvSpPr>
          <p:cNvPr id="5" name="Slide Number Placeholder 4"/>
          <p:cNvSpPr>
            <a:spLocks noGrp="1"/>
          </p:cNvSpPr>
          <p:nvPr>
            <p:ph type="sldNum" sz="quarter" idx="3"/>
          </p:nvPr>
        </p:nvSpPr>
        <p:spPr>
          <a:xfrm>
            <a:off x="3851343" y="9431600"/>
            <a:ext cx="2946347" cy="498214"/>
          </a:xfrm>
          <a:prstGeom prst="rect">
            <a:avLst/>
          </a:prstGeom>
        </p:spPr>
        <p:txBody>
          <a:bodyPr vert="horz" lIns="91458" tIns="45729" rIns="91458" bIns="45729" rtlCol="0" anchor="b"/>
          <a:lstStyle>
            <a:lvl1pPr algn="r">
              <a:defRPr sz="1200"/>
            </a:lvl1pPr>
          </a:lstStyle>
          <a:p>
            <a:fld id="{B12455AD-D708-4BED-A8DD-C24DB34DEF03}" type="slidenum">
              <a:rPr lang="en-US" smtClean="0"/>
              <a:t>‹nr.›</a:t>
            </a:fld>
            <a:endParaRPr lang="en-US"/>
          </a:p>
        </p:txBody>
      </p:sp>
    </p:spTree>
    <p:extLst>
      <p:ext uri="{BB962C8B-B14F-4D97-AF65-F5344CB8AC3E}">
        <p14:creationId xmlns:p14="http://schemas.microsoft.com/office/powerpoint/2010/main" val="136078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vl1pPr>
          </a:lstStyle>
          <a:p>
            <a:pPr>
              <a:defRPr/>
            </a:pPr>
            <a:endParaRPr lang="en-US"/>
          </a:p>
        </p:txBody>
      </p:sp>
      <p:sp>
        <p:nvSpPr>
          <p:cNvPr id="3" name="Date Placeholder 2"/>
          <p:cNvSpPr>
            <a:spLocks noGrp="1"/>
          </p:cNvSpPr>
          <p:nvPr>
            <p:ph type="dt" idx="1"/>
          </p:nvPr>
        </p:nvSpPr>
        <p:spPr>
          <a:xfrm>
            <a:off x="3851343" y="0"/>
            <a:ext cx="2946347" cy="496491"/>
          </a:xfrm>
          <a:prstGeom prst="rect">
            <a:avLst/>
          </a:prstGeom>
        </p:spPr>
        <p:txBody>
          <a:bodyPr vert="horz" lIns="91458" tIns="45729" rIns="91458" bIns="45729" rtlCol="0"/>
          <a:lstStyle>
            <a:lvl1pPr algn="r">
              <a:defRPr sz="1200"/>
            </a:lvl1pPr>
          </a:lstStyle>
          <a:p>
            <a:pPr>
              <a:defRPr/>
            </a:pPr>
            <a:fld id="{7472D4DB-24C3-43B8-8E4A-324AA65BA7B2}" type="datetimeFigureOut">
              <a:rPr lang="en-US"/>
              <a:pPr>
                <a:defRPr/>
              </a:pPr>
              <a:t>3/17/2026</a:t>
            </a:fld>
            <a:endParaRPr lang="en-US"/>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58" tIns="45729" rIns="91458" bIns="45729" rtlCol="0" anchor="ctr"/>
          <a:lstStyle/>
          <a:p>
            <a:pPr lvl="0"/>
            <a:endParaRPr lang="en-US" noProof="0"/>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58" tIns="45729" rIns="91458" bIns="4572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31599"/>
            <a:ext cx="2946347" cy="496491"/>
          </a:xfrm>
          <a:prstGeom prst="rect">
            <a:avLst/>
          </a:prstGeom>
        </p:spPr>
        <p:txBody>
          <a:bodyPr vert="horz" lIns="91458" tIns="45729" rIns="91458" bIns="4572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1343" y="9431599"/>
            <a:ext cx="2946347" cy="496491"/>
          </a:xfrm>
          <a:prstGeom prst="rect">
            <a:avLst/>
          </a:prstGeom>
        </p:spPr>
        <p:txBody>
          <a:bodyPr vert="horz" lIns="91458" tIns="45729" rIns="91458" bIns="45729" rtlCol="0" anchor="b"/>
          <a:lstStyle>
            <a:lvl1pPr algn="r">
              <a:defRPr sz="1200"/>
            </a:lvl1pPr>
          </a:lstStyle>
          <a:p>
            <a:pPr>
              <a:defRPr/>
            </a:pPr>
            <a:fld id="{B9A4C6B6-9186-44B6-AEB1-8528D7C6E6ED}" type="slidenum">
              <a:rPr lang="en-US"/>
              <a:pPr>
                <a:defRPr/>
              </a:pPr>
              <a:t>‹nr.›</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a:t>
            </a:fld>
            <a:endParaRPr lang="en-US"/>
          </a:p>
        </p:txBody>
      </p:sp>
    </p:spTree>
    <p:extLst>
      <p:ext uri="{BB962C8B-B14F-4D97-AF65-F5344CB8AC3E}">
        <p14:creationId xmlns:p14="http://schemas.microsoft.com/office/powerpoint/2010/main" val="65872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Operationele verplichtingen onder NIS2 omvatten een diepgaand risicobeheer dat rekening houdt met de specifieke kenmerken van elke organisatie. Dit betekent dat risicobeheer niet gebaseerd kan zijn op een universele lijst van maatregelen: organisaties verschillen in medewerkers, processen, IT-systemen, datacenters, sectorale vereisten en toeleveranciers. Een effectieve risicoanalyse houdt rekening met de belangen van stakeholders en de impact die incidenten op hen kunnen hebben. Budgettaire realiteit speelt een belangrijke rol: organisaties beschikken vaak over beperkte middelen en moeten deze efficiënt inzetten door prioriteit te geven aan maatregelen die de grootste risicoreductie opleveren. Toezicht binnen NIS2, zeker voor overheidsinstellingen, gebeurt ex ante en moet erop gericht zijn om proportionaliteit te ondersteunen. De nadruk ligt op risicobeperking, niet op conformiteit met een vaste lijst van controles. Deze aanpak benadrukt dat cybersecurity maatwerk blijft en dat de effectiviteit van maatregelen belangrijker is dan de hoeveelheid ervan. Zo stimuleert NIS2 organisaties om cybersecurity strategisch, risico-gebaseerd en duurzaam te integreren.
</a:t>
            </a:r>
          </a:p>
        </p:txBody>
      </p:sp>
      <p:sp>
        <p:nvSpPr>
          <p:cNvPr id="4" name="Slide Number Placeholder 3"/>
          <p:cNvSpPr>
            <a:spLocks noGrp="1"/>
          </p:cNvSpPr>
          <p:nvPr>
            <p:ph type="sldNum" sz="quarter" idx="5"/>
          </p:nvPr>
        </p:nvSpPr>
        <p:spPr/>
        <p:txBody>
          <a:bodyPr/>
          <a:lstStyle/>
          <a:p>
            <a:fld id="{E273AF87-155B-4ED1-AF72-6D75698B618D}" type="slidenum">
              <a:t>10</a:t>
            </a:fld>
            <a:endParaRPr lang="en-US"/>
          </a:p>
        </p:txBody>
      </p:sp>
    </p:spTree>
    <p:extLst>
      <p:ext uri="{BB962C8B-B14F-4D97-AF65-F5344CB8AC3E}">
        <p14:creationId xmlns:p14="http://schemas.microsoft.com/office/powerpoint/2010/main" val="289713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11</a:t>
            </a:fld>
            <a:endParaRPr lang="en-US"/>
          </a:p>
        </p:txBody>
      </p:sp>
    </p:spTree>
    <p:extLst>
      <p:ext uri="{BB962C8B-B14F-4D97-AF65-F5344CB8AC3E}">
        <p14:creationId xmlns:p14="http://schemas.microsoft.com/office/powerpoint/2010/main" val="130709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12</a:t>
            </a:fld>
            <a:endParaRPr lang="en-US"/>
          </a:p>
        </p:txBody>
      </p:sp>
    </p:spTree>
    <p:extLst>
      <p:ext uri="{BB962C8B-B14F-4D97-AF65-F5344CB8AC3E}">
        <p14:creationId xmlns:p14="http://schemas.microsoft.com/office/powerpoint/2010/main" val="374218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Resultaat:</a:t>
            </a:r>
            <a:br>
              <a:rPr lang="nl-NL"/>
            </a:br>
            <a:r>
              <a:rPr lang="nl-NL"/>
              <a:t>✔ Sterkere samenwerking tussen overheidsinstellingen</a:t>
            </a:r>
            <a:br>
              <a:rPr lang="nl-NL"/>
            </a:br>
            <a:r>
              <a:rPr lang="nl-NL"/>
              <a:t>✔ Efficiënte inzet van gedeelde securitycapaciteiten</a:t>
            </a:r>
            <a:br>
              <a:rPr lang="nl-NL"/>
            </a:br>
            <a:r>
              <a:rPr lang="nl-NL"/>
              <a:t>✔ Verhoogde cyberweerbaarheid van de overheid</a:t>
            </a:r>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13</a:t>
            </a:fld>
            <a:endParaRPr lang="en-US"/>
          </a:p>
        </p:txBody>
      </p:sp>
    </p:spTree>
    <p:extLst>
      <p:ext uri="{BB962C8B-B14F-4D97-AF65-F5344CB8AC3E}">
        <p14:creationId xmlns:p14="http://schemas.microsoft.com/office/powerpoint/2010/main" val="164257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Internet Access Protection (IAP) vormt een cruciale bouwsteen binnen de gecentraliseerde beveiligingsarchitectuur van de Belgische overheid. IAP biedt een modulair pakket van netwerkbeveiligingsdiensten, waaronder firewalls, beveiligde gateways, intrusion detection, filtering en SIEM-integratie. De dienst wordt uitgerold binnen de datacenters van de G-Cloud en is ontworpen om uniformiteit en kwaliteit te garanderen voor alle aangesloten entiteiten. Dankzij zijn modulaire karakter kunnen entiteiten kiezen tussen verschillende diensten. IAP levert hierdoor een schaalbare, betrouwbare en gestandaardiseerde beveiligingslaag die organisaties helpt risico’s te beperken, detectietijden te verkorten en een hoger niveau van netwerkweerbaarheid te realiseren. Dit sluit volledig aan op de vereisten van NIS2, waarbij proportionaliteit, risicobeheer en documenteerbare beveiligingsmaatregelen centraal staan.</a:t>
            </a:r>
          </a:p>
        </p:txBody>
      </p:sp>
      <p:sp>
        <p:nvSpPr>
          <p:cNvPr id="4" name="Slide Number Placeholder 3"/>
          <p:cNvSpPr>
            <a:spLocks noGrp="1"/>
          </p:cNvSpPr>
          <p:nvPr>
            <p:ph type="sldNum" sz="quarter" idx="5"/>
          </p:nvPr>
        </p:nvSpPr>
        <p:spPr/>
        <p:txBody>
          <a:bodyPr/>
          <a:lstStyle/>
          <a:p>
            <a:fld id="{54A34C38-5615-4D45-BDAC-918960386714}" type="slidenum">
              <a:t>14</a:t>
            </a:fld>
            <a:endParaRPr lang="en-US"/>
          </a:p>
        </p:txBody>
      </p:sp>
    </p:spTree>
    <p:extLst>
      <p:ext uri="{BB962C8B-B14F-4D97-AF65-F5344CB8AC3E}">
        <p14:creationId xmlns:p14="http://schemas.microsoft.com/office/powerpoint/2010/main" val="261456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15</a:t>
            </a:fld>
            <a:endParaRPr lang="en-US"/>
          </a:p>
        </p:txBody>
      </p:sp>
    </p:spTree>
    <p:extLst>
      <p:ext uri="{BB962C8B-B14F-4D97-AF65-F5344CB8AC3E}">
        <p14:creationId xmlns:p14="http://schemas.microsoft.com/office/powerpoint/2010/main" val="366830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E273AF87-155B-4ED1-AF72-6D75698B618D}" type="slidenum">
              <a:t>16</a:t>
            </a:fld>
            <a:endParaRPr lang="en-US"/>
          </a:p>
        </p:txBody>
      </p:sp>
    </p:spTree>
    <p:extLst>
      <p:ext uri="{BB962C8B-B14F-4D97-AF65-F5344CB8AC3E}">
        <p14:creationId xmlns:p14="http://schemas.microsoft.com/office/powerpoint/2010/main" val="317967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17</a:t>
            </a:fld>
            <a:endParaRPr lang="en-US"/>
          </a:p>
        </p:txBody>
      </p:sp>
    </p:spTree>
    <p:extLst>
      <p:ext uri="{BB962C8B-B14F-4D97-AF65-F5344CB8AC3E}">
        <p14:creationId xmlns:p14="http://schemas.microsoft.com/office/powerpoint/2010/main" val="257048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18</a:t>
            </a:fld>
            <a:endParaRPr lang="en-US"/>
          </a:p>
        </p:txBody>
      </p:sp>
    </p:spTree>
    <p:extLst>
      <p:ext uri="{BB962C8B-B14F-4D97-AF65-F5344CB8AC3E}">
        <p14:creationId xmlns:p14="http://schemas.microsoft.com/office/powerpoint/2010/main" val="75086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685800" y="1143000"/>
            <a:ext cx="5487988"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extLst>
      <p:ext uri="{BB962C8B-B14F-4D97-AF65-F5344CB8AC3E}">
        <p14:creationId xmlns:p14="http://schemas.microsoft.com/office/powerpoint/2010/main" val="195715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3CCC-7C6A-775D-AEDF-AE6D8E160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35D1B-F49C-D92E-A2F3-BC0411EAC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ABFC2-BCC4-3D49-214D-03541490DB12}"/>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99E70C00-4626-60FB-779E-6763EE40D36C}"/>
              </a:ext>
            </a:extLst>
          </p:cNvPr>
          <p:cNvSpPr>
            <a:spLocks noGrp="1"/>
          </p:cNvSpPr>
          <p:nvPr>
            <p:ph type="sldNum" sz="quarter" idx="5"/>
          </p:nvPr>
        </p:nvSpPr>
        <p:spPr/>
        <p:txBody>
          <a:bodyPr/>
          <a:lstStyle/>
          <a:p>
            <a:fld id="{E273AF87-155B-4ED1-AF72-6D75698B618D}" type="slidenum">
              <a:t>2</a:t>
            </a:fld>
            <a:endParaRPr lang="en-US"/>
          </a:p>
        </p:txBody>
      </p:sp>
    </p:spTree>
    <p:extLst>
      <p:ext uri="{BB962C8B-B14F-4D97-AF65-F5344CB8AC3E}">
        <p14:creationId xmlns:p14="http://schemas.microsoft.com/office/powerpoint/2010/main" val="159183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583" fontAlgn="auto">
              <a:spcBef>
                <a:spcPts val="0"/>
              </a:spcBef>
              <a:spcAft>
                <a:spcPts val="0"/>
              </a:spcAft>
              <a:defRPr/>
            </a:pPr>
            <a:fld id="{70A44301-3FF7-6B40-A3C4-9CEE3D6B2BC2}" type="slidenum">
              <a:rPr lang="fr-FR">
                <a:solidFill>
                  <a:prstClr val="black"/>
                </a:solidFill>
                <a:latin typeface="Calibri" panose="020F0502020204030204"/>
              </a:rPr>
              <a:pPr defTabSz="914583" fontAlgn="auto">
                <a:spcBef>
                  <a:spcPts val="0"/>
                </a:spcBef>
                <a:spcAft>
                  <a:spcPts val="0"/>
                </a:spcAft>
                <a:defRPr/>
              </a:pPr>
              <a:t>20</a:t>
            </a:fld>
            <a:endParaRPr lang="fr-FR">
              <a:solidFill>
                <a:prstClr val="black"/>
              </a:solidFill>
              <a:latin typeface="Calibri" panose="020F0502020204030204"/>
            </a:endParaRPr>
          </a:p>
        </p:txBody>
      </p:sp>
    </p:spTree>
    <p:extLst>
      <p:ext uri="{BB962C8B-B14F-4D97-AF65-F5344CB8AC3E}">
        <p14:creationId xmlns:p14="http://schemas.microsoft.com/office/powerpoint/2010/main" val="368722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B499-DD28-F50A-0D06-9441E47B0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4282F-F62F-A4C4-F304-9CA83AE206A6}"/>
              </a:ext>
            </a:extLst>
          </p:cNvPr>
          <p:cNvSpPr>
            <a:spLocks noGrp="1" noRot="1" noChangeAspect="1"/>
          </p:cNvSpPr>
          <p:nvPr>
            <p:ph type="sldImg"/>
          </p:nvPr>
        </p:nvSpPr>
        <p:spPr/>
        <p:txBody>
          <a:bodyPr/>
          <a:lstStyle/>
          <a:p>
            <a:endParaRPr lang="en-BE"/>
          </a:p>
        </p:txBody>
      </p:sp>
      <p:sp>
        <p:nvSpPr>
          <p:cNvPr id="3" name="Notes Placeholder 2">
            <a:extLst>
              <a:ext uri="{FF2B5EF4-FFF2-40B4-BE49-F238E27FC236}">
                <a16:creationId xmlns:a16="http://schemas.microsoft.com/office/drawing/2014/main" id="{1C46602E-42A7-09F8-6D82-0A88E9495075}"/>
              </a:ext>
            </a:extLst>
          </p:cNvPr>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010887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E447E-5770-803B-CC70-96703D883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4B44-F942-A2C2-0003-3C1D364BF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B33F2-D860-3337-F965-AD89DFA6B212}"/>
              </a:ext>
            </a:extLst>
          </p:cNvPr>
          <p:cNvSpPr>
            <a:spLocks noGrp="1"/>
          </p:cNvSpPr>
          <p:nvPr>
            <p:ph type="body" idx="1"/>
          </p:nvPr>
        </p:nvSpPr>
        <p:spPr/>
        <p:txBody>
          <a:bodyPr/>
          <a:lstStyle/>
          <a:p>
            <a:endParaRPr lang="LID4096"/>
          </a:p>
        </p:txBody>
      </p:sp>
      <p:sp>
        <p:nvSpPr>
          <p:cNvPr id="4" name="Slide Number Placeholder 3">
            <a:extLst>
              <a:ext uri="{FF2B5EF4-FFF2-40B4-BE49-F238E27FC236}">
                <a16:creationId xmlns:a16="http://schemas.microsoft.com/office/drawing/2014/main" id="{94805FD5-F487-ADD0-DF3E-936D2FBF50E7}"/>
              </a:ext>
            </a:extLst>
          </p:cNvPr>
          <p:cNvSpPr>
            <a:spLocks noGrp="1"/>
          </p:cNvSpPr>
          <p:nvPr>
            <p:ph type="sldNum" sz="quarter" idx="5"/>
          </p:nvPr>
        </p:nvSpPr>
        <p:spPr/>
        <p:txBody>
          <a:bodyPr/>
          <a:lstStyle/>
          <a:p>
            <a:pPr>
              <a:defRPr/>
            </a:pPr>
            <a:fld id="{B9A4C6B6-9186-44B6-AEB1-8528D7C6E6ED}" type="slidenum">
              <a:rPr lang="en-US" smtClean="0"/>
              <a:pPr>
                <a:defRPr/>
              </a:pPr>
              <a:t>22</a:t>
            </a:fld>
            <a:endParaRPr lang="en-US"/>
          </a:p>
        </p:txBody>
      </p:sp>
    </p:spTree>
    <p:extLst>
      <p:ext uri="{BB962C8B-B14F-4D97-AF65-F5344CB8AC3E}">
        <p14:creationId xmlns:p14="http://schemas.microsoft.com/office/powerpoint/2010/main" val="179987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 instellingen van de sociale zekerheid in België werken al vele jaren volgens het principe van minimale normen voor informatieveiligheid. Deze afspraken vormen de fundamentele basis waarop het gehele netwerk van sociale zekerheid functioneert, met de Kruispuntbank van de Sociale Zekerheid (KSZ) als coördinerend knooppunt. Door deze gedeelde veiligheidsnormen kunnen instellingen gegevens op een veilige, betrouwbare en consistente manier uitwisselen, zonder dat gevoelige informatie in gevaar komt. De stervormige netwerkstructuur van de KSZ ondersteunt deze communicatie door instellingen in zowel het primaire als secundaire netwerk efficiënt met elkaar te verbinden. De noodzakelijke beveiligingsnormen zorgen ervoor dat gegevensstromen correct worden geauthenticeerd, gecontroleerd en beschermd in elke schakel van de uitwisselingsketen. De opkomst van nieuwe bedreigingen, de toenemende digitalisering en de versterkte verwachtingen van burgers hebben echter geleid tot de noodzaak om deze bestaande normen opnieuw te evalueren en uit te breiden. Met de komst van de NIS2‑richtlijn wordt een herziening essentieel: NIS2 verplicht instellingen om hun risico’s systematisch te analyseren, beveiligingsmaatregelen te moderniseren en hun weerbaarheid af te stemmen op de dreigingen waarmee ze geconfronteerd worden. Dit betekent dat de historische minimale normen nu moeten evolueren naar een meer dynamisch en risico‑gedreven veiligheidskader dat proportioneel, duurzaam en toekomstbestendig is. Dankzij de jarenlange samenwerking tussen de instellingen kan deze transitie op een gestructureerde en coherente manier verlopen, met aandacht voor kostenefficiëntie, proportionaliteit en de continuïteit van dienstverlening aan burgers.
</a:t>
            </a:r>
          </a:p>
        </p:txBody>
      </p:sp>
      <p:sp>
        <p:nvSpPr>
          <p:cNvPr id="4" name="Slide Number Placeholder 3"/>
          <p:cNvSpPr>
            <a:spLocks noGrp="1"/>
          </p:cNvSpPr>
          <p:nvPr>
            <p:ph type="sldNum" sz="quarter" idx="5"/>
          </p:nvPr>
        </p:nvSpPr>
        <p:spPr/>
        <p:txBody>
          <a:bodyPr/>
          <a:lstStyle/>
          <a:p>
            <a:fld id="{CF4DF808-20DD-4673-9EDC-0E6E10E24E39}" type="slidenum">
              <a:t>23</a:t>
            </a:fld>
            <a:endParaRPr lang="en-US"/>
          </a:p>
        </p:txBody>
      </p:sp>
    </p:spTree>
    <p:extLst>
      <p:ext uri="{BB962C8B-B14F-4D97-AF65-F5344CB8AC3E}">
        <p14:creationId xmlns:p14="http://schemas.microsoft.com/office/powerpoint/2010/main" val="217865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 instellingen van de sociale zekerheid hanteren een gezamenlijke aanpak voor het opstellen en actualiseren van hun veiligheidsnormen, waarbij risicoanalyse en risicobeheer centraal staan. Deze samenwerking zorgt ervoor dat maatregelen niet langer louter technisch of theoretisch bepaald worden, maar gestoeld zijn op reële risico’s binnen de volledige sector. Het kader dat hiervoor wordt toegepast, sluit nauw aan bij de principes van ISO 27005, de internationale norm voor informatiebeveiligingsrisicobeheer. In deze methodiek worden alle relevante assets geïdentificeerd, samen met hun kwetsbaarheden, mogelijke dreigingen en potentiële impact op burgers, processen en systemen. Vervolgens wordt per risico een inschatting gemaakt van de waarschijnlijkheid en de gevolgen, wat leidt tot een gerichte prioritering van maatregelen. Dit risico‑gedreven proces zorgt dat instellingen hun middelen efficiënt kunnen inzetten — een cruciaal principe in de sociale zekerheid, waar een maximaal aandeel van de beschikbare budgetten naar burgergerichte dienstverlening moet blijven gaan. Door de risicoanalyse gezamenlijk uit te voeren, ontstaat bovendien een geharmoniseerde visie over risico’s in de sector, wat leidt tot coherente en proportionele beveiligingsmaatregelen. Deze proportionele aanpak garandeert dat security nooit een rem vormt op innovatie, ondernemerschap of organisatorische flexibiliteit. Integendeel: door beveiliging af te stemmen op de businessprocessen en reële risico’s wordt security net een facilitator voor modernisering, digitalisering en nieuwe vormen van dienstverlening. De continue cyclus van monitoring, evaluatie en verbetering — zoals voorzien in ISO 27005 — zorgt ervoor dat de sector zich kan blijven aanpassen aan nieuwe dreigingen en technologische evoluties.
</a:t>
            </a:r>
          </a:p>
        </p:txBody>
      </p:sp>
      <p:sp>
        <p:nvSpPr>
          <p:cNvPr id="4" name="Slide Number Placeholder 3"/>
          <p:cNvSpPr>
            <a:spLocks noGrp="1"/>
          </p:cNvSpPr>
          <p:nvPr>
            <p:ph type="sldNum" sz="quarter" idx="5"/>
          </p:nvPr>
        </p:nvSpPr>
        <p:spPr/>
        <p:txBody>
          <a:bodyPr/>
          <a:lstStyle/>
          <a:p>
            <a:fld id="{CF4DF808-20DD-4673-9EDC-0E6E10E24E39}" type="slidenum">
              <a:t>24</a:t>
            </a:fld>
            <a:endParaRPr lang="en-US"/>
          </a:p>
        </p:txBody>
      </p:sp>
    </p:spTree>
    <p:extLst>
      <p:ext uri="{BB962C8B-B14F-4D97-AF65-F5344CB8AC3E}">
        <p14:creationId xmlns:p14="http://schemas.microsoft.com/office/powerpoint/2010/main" val="1683169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25</a:t>
            </a:fld>
            <a:endParaRPr lang="en-US"/>
          </a:p>
        </p:txBody>
      </p:sp>
    </p:spTree>
    <p:extLst>
      <p:ext uri="{BB962C8B-B14F-4D97-AF65-F5344CB8AC3E}">
        <p14:creationId xmlns:p14="http://schemas.microsoft.com/office/powerpoint/2010/main" val="276436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26</a:t>
            </a:fld>
            <a:endParaRPr lang="en-US"/>
          </a:p>
        </p:txBody>
      </p:sp>
    </p:spTree>
    <p:extLst>
      <p:ext uri="{BB962C8B-B14F-4D97-AF65-F5344CB8AC3E}">
        <p14:creationId xmlns:p14="http://schemas.microsoft.com/office/powerpoint/2010/main" val="4134972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27</a:t>
            </a:fld>
            <a:endParaRPr lang="en-US"/>
          </a:p>
        </p:txBody>
      </p:sp>
    </p:spTree>
    <p:extLst>
      <p:ext uri="{BB962C8B-B14F-4D97-AF65-F5344CB8AC3E}">
        <p14:creationId xmlns:p14="http://schemas.microsoft.com/office/powerpoint/2010/main" val="1332515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28</a:t>
            </a:fld>
            <a:endParaRPr lang="en-US"/>
          </a:p>
        </p:txBody>
      </p:sp>
    </p:spTree>
    <p:extLst>
      <p:ext uri="{BB962C8B-B14F-4D97-AF65-F5344CB8AC3E}">
        <p14:creationId xmlns:p14="http://schemas.microsoft.com/office/powerpoint/2010/main" val="3204710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NIS2 als maturiteitstest voor bestuur en maatschappij
</a:t>
            </a:r>
          </a:p>
        </p:txBody>
      </p:sp>
      <p:sp>
        <p:nvSpPr>
          <p:cNvPr id="4" name="Slide Number Placeholder 3"/>
          <p:cNvSpPr>
            <a:spLocks noGrp="1"/>
          </p:cNvSpPr>
          <p:nvPr>
            <p:ph type="sldNum" sz="quarter" idx="5"/>
          </p:nvPr>
        </p:nvSpPr>
        <p:spPr/>
        <p:txBody>
          <a:bodyPr/>
          <a:lstStyle/>
          <a:p>
            <a:fld id="{E273AF87-155B-4ED1-AF72-6D75698B618D}" type="slidenum">
              <a:t>29</a:t>
            </a:fld>
            <a:endParaRPr lang="en-US"/>
          </a:p>
        </p:txBody>
      </p:sp>
    </p:spTree>
    <p:extLst>
      <p:ext uri="{BB962C8B-B14F-4D97-AF65-F5344CB8AC3E}">
        <p14:creationId xmlns:p14="http://schemas.microsoft.com/office/powerpoint/2010/main" val="396976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 kernboodschap van NIS2 draait om het erkennen van cybersecurity als een cruciaal strategisch thema voor zowel organisaties als de samenleving. Cyberbeveiliging is niet langer een geïsoleerd IT-vraagstuk, maar vormt een essentieel onderdeel van goed bestuur en risicomanagement op bestuursniveau. Dit betekent dat bestuurders, directieleden en toezichthouders inzicht moeten hebben in de risico’s, afhankelijkheden en maatregelen die noodzakelijk zijn om de digitale weerbaarheid van hun organisatie te versterken. Tegelijk raakt cybersecurity rechtstreeks de belangen van burgers, patiënten, ondernemers en andere betrokkenen, waardoor incidenten niet alleen operationele schade veroorzaken, maar ook het vertrouwen in publieke dienstverlening kunnen ondermijnen. De samenleving is bovendien sterk afhankelijk geworden van digitale processen en infrastructuur, waardoor een cyberaanval altijd bredere maatschappelijke gevolgen kan hebben. NIS2 benadrukt daarom dat cybersecurity gedragen moet worden door een bestuurlijke verantwoordelijkheid, waarbij formele goedkeuring van maatregelen verplicht is en bestuurders zelfs persoonlijk aansprakelijk kunnen worden gesteld. Deze aanpak plaatst cybersecurity op hetzelfde niveau als financiële stabiliteit, reputatiemanagement of andere strategische risico’s. Door NIS2 wordt cybersecurity niet langer gezien als een operationele activiteit beperkt tot IT-teams, maar expliciet verplaatst naar de bestuurskamer. Het doel is organisaties maturer, veerkrachtiger en beter voorbereid te maken in een context waarin dreigingen voortdurend toenemen en steeds complexer worden.
</a:t>
            </a:r>
          </a:p>
        </p:txBody>
      </p:sp>
      <p:sp>
        <p:nvSpPr>
          <p:cNvPr id="4" name="Slide Number Placeholder 3"/>
          <p:cNvSpPr>
            <a:spLocks noGrp="1"/>
          </p:cNvSpPr>
          <p:nvPr>
            <p:ph type="sldNum" sz="quarter" idx="5"/>
          </p:nvPr>
        </p:nvSpPr>
        <p:spPr/>
        <p:txBody>
          <a:bodyPr/>
          <a:lstStyle/>
          <a:p>
            <a:fld id="{E273AF87-155B-4ED1-AF72-6D75698B618D}" type="slidenum">
              <a:t>3</a:t>
            </a:fld>
            <a:endParaRPr lang="en-US"/>
          </a:p>
        </p:txBody>
      </p:sp>
    </p:spTree>
    <p:extLst>
      <p:ext uri="{BB962C8B-B14F-4D97-AF65-F5344CB8AC3E}">
        <p14:creationId xmlns:p14="http://schemas.microsoft.com/office/powerpoint/2010/main" val="1811250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NIS2 overstijgt het idee van een compliance-oefening. Het is in essentie een maturiteitstest voor publieke organisaties, waarbij cyberweerbaarheid wordt beschouwd als een essentieel onderdeel van goed bestuur. Organisaties moeten aantonen dat ze hun risico’s begrijpen, prioriteren en beheersen op een manier die proportioneel is aan hun maatschappelijke rol. Cybersecurity is niet langer een technische activiteit uitgevoerd door gespecialiseerde teams, maar een doorlopende verantwoordelijkheid die betrokkenheid vraagt van bestuurders, beleidsmakers en alle medewerkers. Door deze verschuiving wordt cybersecurity ingebed in de kern van organisatorisch functioneren en strategisch denken. Het einddoel is niet enkel het vermijden van incidenten, maar het versterken van vertrouwen in publieke dienstverlening en het waarborgen van continuïteit in een steeds complexer digitaal landschap. NIS2 biedt een kader dat organisaties richting geeft, maar de echte maturiteit komt voort uit continue verbetering, samenwerking en verantwoordelijkheid op alle niveaus.
</a:t>
            </a:r>
          </a:p>
        </p:txBody>
      </p:sp>
      <p:sp>
        <p:nvSpPr>
          <p:cNvPr id="4" name="Slide Number Placeholder 3"/>
          <p:cNvSpPr>
            <a:spLocks noGrp="1"/>
          </p:cNvSpPr>
          <p:nvPr>
            <p:ph type="sldNum" sz="quarter" idx="5"/>
          </p:nvPr>
        </p:nvSpPr>
        <p:spPr/>
        <p:txBody>
          <a:bodyPr/>
          <a:lstStyle/>
          <a:p>
            <a:fld id="{E273AF87-155B-4ED1-AF72-6D75698B618D}" type="slidenum">
              <a:t>30</a:t>
            </a:fld>
            <a:endParaRPr lang="en-US"/>
          </a:p>
        </p:txBody>
      </p:sp>
    </p:spTree>
    <p:extLst>
      <p:ext uri="{BB962C8B-B14F-4D97-AF65-F5344CB8AC3E}">
        <p14:creationId xmlns:p14="http://schemas.microsoft.com/office/powerpoint/2010/main" val="406072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31</a:t>
            </a:fld>
            <a:endParaRPr lang="en-US"/>
          </a:p>
        </p:txBody>
      </p:sp>
    </p:spTree>
    <p:extLst>
      <p:ext uri="{BB962C8B-B14F-4D97-AF65-F5344CB8AC3E}">
        <p14:creationId xmlns:p14="http://schemas.microsoft.com/office/powerpoint/2010/main" val="356387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 urgentie rond cybersecurity komt voort uit de snel evoluerende digitale omgeving waarin organisaties vandaag opereren. Digitale systemen vormen de ruggengraat van dienstverlening in zowat alle sectoren, van overheidsdiensten tot gezondheidszorg, mobiliteit en kritieke infrastructuren. Ransomware-aanvallen nemen zowel in frequentie als in impact toe, wat blijkt uit recente incidenten zoals deze in Brussels Airport en AZ Monica. Deze aanvallen tonen aan dat cyberincidenten geen hypothetisch risico meer zijn, maar een reële bedreiging die directe gevolgen heeft voor burgers, patiënten en professionals die afhankelijk zijn van digitale systemen. Daarnaast vergroten geopolitieke spanningen de kans op digitale sabotage en verstoring, waardoor cyberbeveiliging niet alleen operationeel maar ook strategisch en politiek van belang wordt. Door de sterke digitalisering van publieke diensten en de introductie van nieuwe technologieën zoals cloudoplossingen en artificiële intelligentie neemt de complexiteit van verwerkingsketens toe, wat bijkomende kwetsbaarheden creëert. De zwakste schakel in de keten bepaalt de uiteindelijke weerbaarheid van een organisatie. Daarom is het noodzakelijk dat cybersecurity breder wordt aangepakt dan enkel binnen IT-teams. Het vraagt een integrale benadering waarin medewerkers, processen, technologie en leveranciers gezamenlijk worden meegenomen. NIS2 kadert deze realiteit door te benadrukken dat het versterken van cyberweerbaarheid een strategische verantwoordelijkheid is die urgent en onmisbaar is voor de continuïteit van dienstverlening en de bescherming van maatschappelijke belangen.</a:t>
            </a:r>
          </a:p>
          <a:p>
            <a:endParaRPr lang="en-US"/>
          </a:p>
          <a:p>
            <a:endParaRPr lang="en-US"/>
          </a:p>
          <a:p>
            <a:pPr defTabSz="914583">
              <a:defRPr/>
            </a:pPr>
            <a:r>
              <a:rPr lang="en-US"/>
              <a:t>Dreigingsactoren : </a:t>
            </a:r>
            <a:r>
              <a:rPr lang="nl-NL"/>
              <a:t>vb. statelijke actoren die strategische invloed nastreven, cybercriminelen die financiële winst willen behalen, hacktivisten die ideologische boodschappen willen verspreiden</a:t>
            </a:r>
          </a:p>
          <a:p>
            <a:r>
              <a:rPr lang="en-US"/>
              <a:t>
</a:t>
            </a:r>
          </a:p>
        </p:txBody>
      </p:sp>
      <p:sp>
        <p:nvSpPr>
          <p:cNvPr id="4" name="Slide Number Placeholder 3"/>
          <p:cNvSpPr>
            <a:spLocks noGrp="1"/>
          </p:cNvSpPr>
          <p:nvPr>
            <p:ph type="sldNum" sz="quarter" idx="5"/>
          </p:nvPr>
        </p:nvSpPr>
        <p:spPr/>
        <p:txBody>
          <a:bodyPr/>
          <a:lstStyle/>
          <a:p>
            <a:fld id="{E273AF87-155B-4ED1-AF72-6D75698B618D}" type="slidenum">
              <a:t>4</a:t>
            </a:fld>
            <a:endParaRPr lang="en-US"/>
          </a:p>
        </p:txBody>
      </p:sp>
    </p:spTree>
    <p:extLst>
      <p:ext uri="{BB962C8B-B14F-4D97-AF65-F5344CB8AC3E}">
        <p14:creationId xmlns:p14="http://schemas.microsoft.com/office/powerpoint/2010/main" val="324713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NIS2 als geopolitieke en bestuurlijke maatregel
</a:t>
            </a:r>
          </a:p>
        </p:txBody>
      </p:sp>
      <p:sp>
        <p:nvSpPr>
          <p:cNvPr id="4" name="Slide Number Placeholder 3"/>
          <p:cNvSpPr>
            <a:spLocks noGrp="1"/>
          </p:cNvSpPr>
          <p:nvPr>
            <p:ph type="sldNum" sz="quarter" idx="5"/>
          </p:nvPr>
        </p:nvSpPr>
        <p:spPr/>
        <p:txBody>
          <a:bodyPr/>
          <a:lstStyle/>
          <a:p>
            <a:fld id="{E273AF87-155B-4ED1-AF72-6D75698B618D}" type="slidenum">
              <a:t>5</a:t>
            </a:fld>
            <a:endParaRPr lang="en-US"/>
          </a:p>
        </p:txBody>
      </p:sp>
    </p:spTree>
    <p:extLst>
      <p:ext uri="{BB962C8B-B14F-4D97-AF65-F5344CB8AC3E}">
        <p14:creationId xmlns:p14="http://schemas.microsoft.com/office/powerpoint/2010/main" val="412498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Europa beschouwt cyberaanvallen vandaag als strategische verstoringen die niet alleen economische, maar ook politieke en maatschappelijke schade kunnen veroorzaken. Aanvallen worden meer en meer ingezet als middel voor sabotage, beïnvloeding en destabilisatie. Om deze redenen maakt cybersecurity integraal deel uit van Europese veiligheidspolitiek. De NIS2-richtlijn vormt het Europese beleidsinstrument om de weerbaarheid van essentiële sectoren te verhogen, waaronder overheidsdiensten, gezondheidszorg en energie, maar ook andere maatschappelijke functies. Door cybersecurity te definiëren als een veiligheidsincident in plaats van een IT-incident, verschuift de focus naar verantwoordelijkheid op bestuurlijk niveau. Organisaties moeten maatregelen treffen die afgestemd zijn op hun risico’s, maatschappelijke rol en afhankelijkheden. De Europese aanpak erkent dat cybersecurity een randvoorwaarde is voor zowel economische stabiliteit als maatschappelijke continuïteit. Door NIS2 worden lidstaten verplicht om toezicht te organiseren via bevoegde autoriteiten en sancties op te leggen aan organisaties die tekortschieten in hun verplichtingen. Deze benadering moet organisaties stimuleren om niet enkel te voldoen aan minimale compliancevereisten, maar om structureel te investeren in de maturiteit van hun cybersecuritycapaciteiten. In die zin is NIS2 een hefboom voor een bredere cultuurverandering waarbij digitale veiligheid een vanzelfsprekend onderdeel wordt van strategisch bestuur.
</a:t>
            </a:r>
          </a:p>
        </p:txBody>
      </p:sp>
      <p:sp>
        <p:nvSpPr>
          <p:cNvPr id="4" name="Slide Number Placeholder 3"/>
          <p:cNvSpPr>
            <a:spLocks noGrp="1"/>
          </p:cNvSpPr>
          <p:nvPr>
            <p:ph type="sldNum" sz="quarter" idx="5"/>
          </p:nvPr>
        </p:nvSpPr>
        <p:spPr/>
        <p:txBody>
          <a:bodyPr/>
          <a:lstStyle/>
          <a:p>
            <a:fld id="{E273AF87-155B-4ED1-AF72-6D75698B618D}" type="slidenum">
              <a:t>6</a:t>
            </a:fld>
            <a:endParaRPr lang="en-US"/>
          </a:p>
        </p:txBody>
      </p:sp>
    </p:spTree>
    <p:extLst>
      <p:ext uri="{BB962C8B-B14F-4D97-AF65-F5344CB8AC3E}">
        <p14:creationId xmlns:p14="http://schemas.microsoft.com/office/powerpoint/2010/main" val="19208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Rol van bestuurders en persoonlijke aansprakelijkheid
</a:t>
            </a:r>
          </a:p>
        </p:txBody>
      </p:sp>
      <p:sp>
        <p:nvSpPr>
          <p:cNvPr id="4" name="Slide Number Placeholder 3"/>
          <p:cNvSpPr>
            <a:spLocks noGrp="1"/>
          </p:cNvSpPr>
          <p:nvPr>
            <p:ph type="sldNum" sz="quarter" idx="5"/>
          </p:nvPr>
        </p:nvSpPr>
        <p:spPr/>
        <p:txBody>
          <a:bodyPr/>
          <a:lstStyle/>
          <a:p>
            <a:fld id="{E273AF87-155B-4ED1-AF72-6D75698B618D}" type="slidenum">
              <a:t>7</a:t>
            </a:fld>
            <a:endParaRPr lang="en-US"/>
          </a:p>
        </p:txBody>
      </p:sp>
    </p:spTree>
    <p:extLst>
      <p:ext uri="{BB962C8B-B14F-4D97-AF65-F5344CB8AC3E}">
        <p14:creationId xmlns:p14="http://schemas.microsoft.com/office/powerpoint/2010/main" val="207183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 kern van NIS2 bestaat uit het nemen van proportionele maatregelen die afgestemd zijn op de risico’s die een organisatie loopt en veroorzaakt binnen de digitale keten. Dit betekent dat maatregelen niet generiek kunnen worden opgelegd, maar moeten worden gekozen op basis van concrete risicoanalyses die rekening houden met kwetsbaarheden van productiemiddelen zoals medewerkers, organisatieprocessen, IT-infrastructuur, datacenters en leveranciers. De richtlijn benadrukt dat risicobeheer geen checklistbenadering mag zijn, maar een systematische aanpak die prioriteit geeft aan de risico’s met de grootste potentiële impact. Toezicht wordt georganiseerd door bevoegde autoriteiten die controleren op risicobeperking, niet op het blind afvinken van maatregelen. De mate van toezicht en mogelijke sancties hangen samen met de kriticiteit van de diensten die een organisatie levert. Zo moeten instellingen kunnen aantonen hoe hun risicobeheer werkt, hoe maatregelen worden gekozen, en hoe deze bijdragen aan risicoverlaging. Deze aanpak maakt duidelijk dat NIS2 geen statisch compliance-document is, maar een dynamisch kader dat organisaties dwingt om cybersecurity structureel te verankeren in hun strategische en operationele processen.
</a:t>
            </a:r>
          </a:p>
        </p:txBody>
      </p:sp>
      <p:sp>
        <p:nvSpPr>
          <p:cNvPr id="4" name="Slide Number Placeholder 3"/>
          <p:cNvSpPr>
            <a:spLocks noGrp="1"/>
          </p:cNvSpPr>
          <p:nvPr>
            <p:ph type="sldNum" sz="quarter" idx="5"/>
          </p:nvPr>
        </p:nvSpPr>
        <p:spPr/>
        <p:txBody>
          <a:bodyPr/>
          <a:lstStyle/>
          <a:p>
            <a:fld id="{E273AF87-155B-4ED1-AF72-6D75698B618D}" type="slidenum">
              <a:t>8</a:t>
            </a:fld>
            <a:endParaRPr lang="en-US"/>
          </a:p>
        </p:txBody>
      </p:sp>
    </p:spTree>
    <p:extLst>
      <p:ext uri="{BB962C8B-B14F-4D97-AF65-F5344CB8AC3E}">
        <p14:creationId xmlns:p14="http://schemas.microsoft.com/office/powerpoint/2010/main" val="367334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NIS2 heeft grote strategische implicaties voor Belgische overheden en publieke instellingen. Cyberbeveiliging wordt een recurrente kost die geïntegreerd moet worden in meerjarenplanning en budgettaire besluitvorming. Structurele investeringen zijn noodzakelijk om een duurzame en toekomstgerichte cyberstrategie op te bouwen. Verder dient het belang van samenwerking en synergie binnen de publieke sector benadrukt te worden. Organisaties kunnen profiteren van de rol van gCloud, IAP/SECaaS en sectorale samenwerkingsverbanden zoals binnen OISZ. Dergelijke samenwerkingen versterken collectieve weerbaarheid doordat expertise, technologie en middelen gedeeld worden. Dit vermindert niet alleen de kosten per organisatie, maar verbetert ook consistentie, maturiteit en efficiëntie. Door synergie centraal te stellen, erkent NIS2 dat cybersecurity geen individuele inspanning is, maar een gezamenlijke verantwoordelijkheid binnen een steeds meer onderling verbonden digitaal landschap.
</a:t>
            </a:r>
          </a:p>
        </p:txBody>
      </p:sp>
      <p:sp>
        <p:nvSpPr>
          <p:cNvPr id="4" name="Slide Number Placeholder 3"/>
          <p:cNvSpPr>
            <a:spLocks noGrp="1"/>
          </p:cNvSpPr>
          <p:nvPr>
            <p:ph type="sldNum" sz="quarter" idx="5"/>
          </p:nvPr>
        </p:nvSpPr>
        <p:spPr/>
        <p:txBody>
          <a:bodyPr/>
          <a:lstStyle/>
          <a:p>
            <a:fld id="{E273AF87-155B-4ED1-AF72-6D75698B618D}" type="slidenum">
              <a:t>9</a:t>
            </a:fld>
            <a:endParaRPr lang="en-US"/>
          </a:p>
        </p:txBody>
      </p:sp>
    </p:spTree>
    <p:extLst>
      <p:ext uri="{BB962C8B-B14F-4D97-AF65-F5344CB8AC3E}">
        <p14:creationId xmlns:p14="http://schemas.microsoft.com/office/powerpoint/2010/main" val="263717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160" y="1265211"/>
            <a:ext cx="10363200" cy="1470025"/>
          </a:xfrm>
          <a:prstGeom prst="rect">
            <a:avLst/>
          </a:prstGeom>
        </p:spPr>
        <p:txBody>
          <a:bodyPr/>
          <a:lstStyle>
            <a:lvl1pPr algn="ctr">
              <a:defRPr>
                <a:solidFill>
                  <a:srgbClr val="0087BE"/>
                </a:solidFill>
                <a:latin typeface="+mn-lt"/>
              </a:defRPr>
            </a:lvl1pPr>
          </a:lstStyle>
          <a:p>
            <a:r>
              <a:rPr lang="en-US" dirty="0"/>
              <a:t>Click to edit Master title style</a:t>
            </a:r>
            <a:endParaRPr lang="fr-BE" dirty="0"/>
          </a:p>
        </p:txBody>
      </p:sp>
      <p:sp>
        <p:nvSpPr>
          <p:cNvPr id="3" name="Subtitle 2"/>
          <p:cNvSpPr>
            <a:spLocks noGrp="1"/>
          </p:cNvSpPr>
          <p:nvPr>
            <p:ph type="subTitle" idx="1"/>
          </p:nvPr>
        </p:nvSpPr>
        <p:spPr>
          <a:xfrm>
            <a:off x="2500875" y="2774426"/>
            <a:ext cx="85344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a:t>Click to edit Master subtitle style</a:t>
            </a:r>
            <a:endParaRPr lang="fr-BE" dirty="0"/>
          </a:p>
        </p:txBody>
      </p:sp>
      <p:grpSp>
        <p:nvGrpSpPr>
          <p:cNvPr id="6" name="Group 11"/>
          <p:cNvGrpSpPr>
            <a:grpSpLocks/>
          </p:cNvGrpSpPr>
          <p:nvPr userDrawn="1"/>
        </p:nvGrpSpPr>
        <p:grpSpPr bwMode="auto">
          <a:xfrm>
            <a:off x="6888087" y="3436545"/>
            <a:ext cx="5571705" cy="2800767"/>
            <a:chOff x="4496909" y="2676525"/>
            <a:chExt cx="4178779"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6909" y="3629091"/>
              <a:ext cx="29093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fr-BE" altLang="en-US" sz="1600" dirty="0">
                  <a:latin typeface="+mn-lt"/>
                  <a:cs typeface="Arial" pitchFamily="34" charset="0"/>
                </a:rPr>
                <a:t>frank.robben@mail.fgov.be </a:t>
              </a:r>
            </a:p>
            <a:p>
              <a:pPr>
                <a:defRPr/>
              </a:pP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@FrRobben</a:t>
              </a:r>
            </a:p>
            <a:p>
              <a:pPr>
                <a:defRPr/>
              </a:pPr>
              <a:endParaRPr lang="fr-BE" altLang="en-US" sz="1600" dirty="0">
                <a:latin typeface="+mn-lt"/>
                <a:cs typeface="Arial" pitchFamily="34" charset="0"/>
                <a:sym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BE" altLang="en-US" sz="1600" kern="1200" dirty="0">
                  <a:solidFill>
                    <a:schemeClr val="tx1"/>
                  </a:solidFill>
                  <a:latin typeface="+mn-lt"/>
                  <a:ea typeface="+mn-ea"/>
                  <a:cs typeface="Arial" pitchFamily="34" charset="0"/>
                  <a:sym typeface="Arial" pitchFamily="34" charset="0"/>
                </a:rPr>
                <a:t>https://www.frankrobben.be</a:t>
              </a:r>
              <a:endParaRPr lang="fr-BE" altLang="en-US" sz="1600" kern="1200" dirty="0">
                <a:solidFill>
                  <a:schemeClr val="tx1"/>
                </a:solidFill>
                <a:latin typeface="+mn-lt"/>
                <a:ea typeface="+mn-ea"/>
                <a:cs typeface="Arial" pitchFamily="34" charset="0"/>
              </a:endParaRPr>
            </a:p>
            <a:p>
              <a:pPr>
                <a:defRPr/>
              </a:pPr>
              <a:r>
                <a:rPr lang="nl-BE" altLang="en-US" sz="1600" dirty="0">
                  <a:latin typeface="+mn-lt"/>
                  <a:cs typeface="Arial" pitchFamily="34" charset="0"/>
                  <a:sym typeface="Arial" pitchFamily="34" charset="0"/>
                </a:rPr>
                <a:t>https://www.ksz.fgov.be</a:t>
              </a: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https://www.ehealth.fgov.be</a:t>
              </a:r>
            </a:p>
          </p:txBody>
        </p:sp>
      </p:grpSp>
      <p:pic>
        <p:nvPicPr>
          <p:cNvPr id="8" name="Picture 13">
            <a:extLst>
              <a:ext uri="{FF2B5EF4-FFF2-40B4-BE49-F238E27FC236}">
                <a16:creationId xmlns:a16="http://schemas.microsoft.com/office/drawing/2014/main" id="{3DBD84FE-60AA-46AC-A701-3E717886BB62}"/>
              </a:ext>
            </a:extLst>
          </p:cNvPr>
          <p:cNvPicPr>
            <a:picLocks noChangeAspect="1"/>
          </p:cNvPicPr>
          <p:nvPr userDrawn="1"/>
        </p:nvPicPr>
        <p:blipFill>
          <a:blip r:embed="rId3"/>
          <a:stretch>
            <a:fillRect/>
          </a:stretch>
        </p:blipFill>
        <p:spPr>
          <a:xfrm>
            <a:off x="6999187" y="4941168"/>
            <a:ext cx="256082" cy="256082"/>
          </a:xfrm>
          <a:prstGeom prst="rect">
            <a:avLst/>
          </a:prstGeom>
        </p:spPr>
      </p:pic>
    </p:spTree>
    <p:extLst>
      <p:ext uri="{BB962C8B-B14F-4D97-AF65-F5344CB8AC3E}">
        <p14:creationId xmlns:p14="http://schemas.microsoft.com/office/powerpoint/2010/main" val="26734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Sectiekop">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2EA34-13CC-54C1-DE3D-4F1D5D55C9A7}"/>
              </a:ext>
            </a:extLst>
          </p:cNvPr>
          <p:cNvSpPr>
            <a:spLocks noGrp="1"/>
          </p:cNvSpPr>
          <p:nvPr>
            <p:ph type="title"/>
          </p:nvPr>
        </p:nvSpPr>
        <p:spPr>
          <a:xfrm>
            <a:off x="426997" y="3018408"/>
            <a:ext cx="8961120" cy="3247475"/>
          </a:xfrm>
        </p:spPr>
        <p:txBody>
          <a:bodyPr rtlCol="0" anchor="b">
            <a:normAutofit/>
          </a:bodyPr>
          <a:lstStyle>
            <a:lvl1pPr>
              <a:defRPr sz="6600">
                <a:solidFill>
                  <a:schemeClr val="tx1"/>
                </a:solidFill>
              </a:defRPr>
            </a:lvl1pPr>
          </a:lstStyle>
          <a:p>
            <a:pPr rtl="0"/>
            <a:r>
              <a:rPr lang="nl"/>
              <a:t>Klik om de titelstijl van het model te bewerken</a:t>
            </a:r>
            <a:endParaRPr lang="en-US" dirty="0"/>
          </a:p>
        </p:txBody>
      </p:sp>
      <p:sp>
        <p:nvSpPr>
          <p:cNvPr id="5" name="Tijdelijke aanduiding voor voettekst 4">
            <a:extLst>
              <a:ext uri="{FF2B5EF4-FFF2-40B4-BE49-F238E27FC236}">
                <a16:creationId xmlns:a16="http://schemas.microsoft.com/office/drawing/2014/main" id="{9F1849E7-8E94-3B02-239C-AAB481596BFD}"/>
              </a:ext>
            </a:extLst>
          </p:cNvPr>
          <p:cNvSpPr>
            <a:spLocks noGrp="1"/>
          </p:cNvSpPr>
          <p:nvPr>
            <p:ph type="ftr" sz="quarter" idx="11"/>
          </p:nvPr>
        </p:nvSpPr>
        <p:spPr/>
        <p:txBody>
          <a:bodyPr rtlCol="0"/>
          <a:lstStyle>
            <a:lvl1pPr>
              <a:defRPr>
                <a:solidFill>
                  <a:schemeClr val="tx1"/>
                </a:solidFill>
              </a:defRPr>
            </a:lvl1pPr>
          </a:lstStyle>
          <a:p>
            <a:pPr rtl="0"/>
            <a:endParaRPr lang="nl"/>
          </a:p>
        </p:txBody>
      </p:sp>
      <p:sp>
        <p:nvSpPr>
          <p:cNvPr id="4" name="Tijdelijke aanduiding voor datum 3">
            <a:extLst>
              <a:ext uri="{FF2B5EF4-FFF2-40B4-BE49-F238E27FC236}">
                <a16:creationId xmlns:a16="http://schemas.microsoft.com/office/drawing/2014/main" id="{8F845713-EE4C-7615-B812-531C14CF0CA2}"/>
              </a:ext>
            </a:extLst>
          </p:cNvPr>
          <p:cNvSpPr>
            <a:spLocks noGrp="1"/>
          </p:cNvSpPr>
          <p:nvPr>
            <p:ph type="dt" sz="half" idx="10"/>
          </p:nvPr>
        </p:nvSpPr>
        <p:spPr/>
        <p:txBody>
          <a:bodyPr rtlCol="0"/>
          <a:lstStyle>
            <a:lvl1pPr>
              <a:defRPr>
                <a:solidFill>
                  <a:schemeClr val="tx1"/>
                </a:solidFill>
              </a:defRPr>
            </a:lvl1pPr>
          </a:lstStyle>
          <a:p>
            <a:pPr rtl="0"/>
            <a:endParaRPr lang="en-US"/>
          </a:p>
        </p:txBody>
      </p:sp>
      <p:sp>
        <p:nvSpPr>
          <p:cNvPr id="6" name="Tijdelijke aanduiding voor dianumm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rtlCol="0"/>
          <a:lstStyle>
            <a:lvl1pPr>
              <a:defRPr>
                <a:solidFill>
                  <a:schemeClr val="tx1"/>
                </a:solidFill>
              </a:defRPr>
            </a:lvl1pPr>
          </a:lstStyle>
          <a:p>
            <a:pPr rtl="0"/>
            <a:fld id="{DD84031F-D6BF-4677-B12E-7D8B88BA70F7}" type="slidenum">
              <a:rPr lang="en-US" smtClean="0"/>
              <a:t>‹nr.›</a:t>
            </a:fld>
            <a:endParaRPr lang="en-US"/>
          </a:p>
        </p:txBody>
      </p:sp>
      <p:cxnSp>
        <p:nvCxnSpPr>
          <p:cNvPr id="7" name="Rechte verbindingslijn 6">
            <a:extLst>
              <a:ext uri="{FF2B5EF4-FFF2-40B4-BE49-F238E27FC236}">
                <a16:creationId xmlns:a16="http://schemas.microsoft.com/office/drawing/2014/main" id="{6FD05DD5-DCB7-49C7-5E41-2DBD8B73D6D2}"/>
              </a:ext>
            </a:extLst>
          </p:cNvPr>
          <p:cNvCxnSpPr>
            <a:cxnSpLocks/>
          </p:cNvCxnSpPr>
          <p:nvPr/>
        </p:nvCxnSpPr>
        <p:spPr>
          <a:xfrm>
            <a:off x="530646" y="531958"/>
            <a:ext cx="11127954"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Rechte verbindingslijn 7">
            <a:extLst>
              <a:ext uri="{FF2B5EF4-FFF2-40B4-BE49-F238E27FC236}">
                <a16:creationId xmlns:a16="http://schemas.microsoft.com/office/drawing/2014/main" id="{69FDA663-314D-CA26-DF41-CB3FDC0733F0}"/>
              </a:ext>
            </a:extLst>
          </p:cNvPr>
          <p:cNvCxnSpPr>
            <a:cxnSpLocks/>
          </p:cNvCxnSpPr>
          <p:nvPr/>
        </p:nvCxnSpPr>
        <p:spPr>
          <a:xfrm>
            <a:off x="533400" y="6324600"/>
            <a:ext cx="111252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6743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Inhoud met afbeelding 8">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A09BB-8293-7DED-F5BF-8F3DA4B5760B}"/>
              </a:ext>
            </a:extLst>
          </p:cNvPr>
          <p:cNvSpPr>
            <a:spLocks noGrp="1"/>
          </p:cNvSpPr>
          <p:nvPr>
            <p:ph type="title"/>
          </p:nvPr>
        </p:nvSpPr>
        <p:spPr>
          <a:xfrm>
            <a:off x="4715718" y="195170"/>
            <a:ext cx="6924906" cy="1147489"/>
          </a:xfrm>
        </p:spPr>
        <p:txBody>
          <a:bodyPr rtlCol="0" anchor="b"/>
          <a:lstStyle/>
          <a:p>
            <a:pPr rtl="0"/>
            <a:r>
              <a:rPr lang="nl" dirty="0"/>
              <a:t>Klik om de titelstijl van het model te bewerken</a:t>
            </a:r>
            <a:endParaRPr lang="en-US" dirty="0"/>
          </a:p>
        </p:txBody>
      </p:sp>
      <p:sp>
        <p:nvSpPr>
          <p:cNvPr id="10" name="Tijdelijke aanduiding voor afbeelding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195171"/>
            <a:ext cx="3886200" cy="6129430"/>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nl"/>
              <a:t> </a:t>
            </a:r>
          </a:p>
        </p:txBody>
      </p:sp>
      <p:sp>
        <p:nvSpPr>
          <p:cNvPr id="3" name="Tijdelijke aanduiding voor inhoud 2">
            <a:extLst>
              <a:ext uri="{FF2B5EF4-FFF2-40B4-BE49-F238E27FC236}">
                <a16:creationId xmlns:a16="http://schemas.microsoft.com/office/drawing/2014/main" id="{1D0AB536-3625-6C4C-BCE1-4533963FDEC5}"/>
              </a:ext>
            </a:extLst>
          </p:cNvPr>
          <p:cNvSpPr>
            <a:spLocks noGrp="1"/>
          </p:cNvSpPr>
          <p:nvPr>
            <p:ph idx="1"/>
          </p:nvPr>
        </p:nvSpPr>
        <p:spPr>
          <a:xfrm>
            <a:off x="4715719" y="1556793"/>
            <a:ext cx="6924906" cy="4754419"/>
          </a:xfrm>
        </p:spPr>
        <p:txBody>
          <a:bodyPr rtlCol="0"/>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4" name="Tijdelijke aanduiding voor datum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endParaRPr lang="en-US" dirty="0"/>
          </a:p>
        </p:txBody>
      </p:sp>
      <p:sp>
        <p:nvSpPr>
          <p:cNvPr id="6" name="Tijdelijke aanduiding voor dianumm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‹nr.›</a:t>
            </a:fld>
            <a:endParaRPr lang="en-US"/>
          </a:p>
        </p:txBody>
      </p:sp>
      <p:cxnSp>
        <p:nvCxnSpPr>
          <p:cNvPr id="7" name="Rechte verbindingslijn 6">
            <a:extLst>
              <a:ext uri="{FF2B5EF4-FFF2-40B4-BE49-F238E27FC236}">
                <a16:creationId xmlns:a16="http://schemas.microsoft.com/office/drawing/2014/main" id="{789C51D6-8120-DE83-0A77-B4C479640664}"/>
              </a:ext>
            </a:extLst>
          </p:cNvPr>
          <p:cNvCxnSpPr>
            <a:cxnSpLocks/>
          </p:cNvCxnSpPr>
          <p:nvPr/>
        </p:nvCxnSpPr>
        <p:spPr>
          <a:xfrm>
            <a:off x="4871864" y="1356586"/>
            <a:ext cx="67056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49784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Agenda met afbeelding">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019F8-742E-9EEF-F591-C9666AC32AF1}"/>
              </a:ext>
            </a:extLst>
          </p:cNvPr>
          <p:cNvSpPr>
            <a:spLocks noGrp="1"/>
          </p:cNvSpPr>
          <p:nvPr>
            <p:ph type="title" hasCustomPrompt="1"/>
          </p:nvPr>
        </p:nvSpPr>
        <p:spPr>
          <a:xfrm>
            <a:off x="402336" y="401519"/>
            <a:ext cx="6516938" cy="1299288"/>
          </a:xfrm>
        </p:spPr>
        <p:txBody>
          <a:bodyPr rtlCol="0" anchor="t">
            <a:normAutofit/>
          </a:bodyPr>
          <a:lstStyle>
            <a:lvl1pPr>
              <a:defRPr lang="en-US" sz="3599" kern="1200" dirty="0">
                <a:solidFill>
                  <a:schemeClr val="bg1">
                    <a:lumMod val="50000"/>
                  </a:schemeClr>
                </a:solidFill>
                <a:latin typeface="+mn-lt"/>
                <a:ea typeface="+mj-ea"/>
                <a:cs typeface="Arial" panose="020B0604020202020204" pitchFamily="34" charset="0"/>
              </a:defRPr>
            </a:lvl1pPr>
          </a:lstStyle>
          <a:p>
            <a:pPr rtl="0"/>
            <a:r>
              <a:rPr lang="nl" dirty="0"/>
              <a:t>Klik om de titelstijl van het model te bewerken</a:t>
            </a:r>
            <a:endParaRPr lang="en-US" dirty="0"/>
          </a:p>
        </p:txBody>
      </p:sp>
      <p:sp>
        <p:nvSpPr>
          <p:cNvPr id="7" name="Tijdelijke aanduiding voor inhoud 6">
            <a:extLst>
              <a:ext uri="{FF2B5EF4-FFF2-40B4-BE49-F238E27FC236}">
                <a16:creationId xmlns:a16="http://schemas.microsoft.com/office/drawing/2014/main" id="{28C8B19A-6FC1-2B71-0BFB-9274CBF396B9}"/>
              </a:ext>
            </a:extLst>
          </p:cNvPr>
          <p:cNvSpPr>
            <a:spLocks noGrp="1"/>
          </p:cNvSpPr>
          <p:nvPr>
            <p:ph sz="quarter" idx="13" hasCustomPrompt="1"/>
          </p:nvPr>
        </p:nvSpPr>
        <p:spPr>
          <a:xfrm>
            <a:off x="436526" y="1916832"/>
            <a:ext cx="6482747" cy="4260448"/>
          </a:xfrm>
        </p:spPr>
        <p:txBody>
          <a:bodyPr vert="horz" lIns="91440" tIns="45720" rIns="91440" bIns="45720" rtlCol="0">
            <a:normAutofit/>
          </a:bodyPr>
          <a:lstStyle>
            <a:lvl1pPr marL="457200" indent="-457200">
              <a:buFont typeface="+mj-lt"/>
              <a:buAutoNum type="arabicPeriod"/>
              <a:defRPr lang="nl" sz="2400" kern="1200" dirty="0">
                <a:solidFill>
                  <a:schemeClr val="tx1">
                    <a:lumMod val="65000"/>
                    <a:lumOff val="35000"/>
                  </a:schemeClr>
                </a:solidFill>
                <a:latin typeface="+mn-lt"/>
                <a:ea typeface="+mn-ea"/>
                <a:cs typeface="+mn-cs"/>
              </a:defRPr>
            </a:lvl1pPr>
            <a:lvl2pPr marL="800100" indent="-342900">
              <a:buFont typeface="+mj-lt"/>
              <a:buAutoNum type="arabicPeriod"/>
              <a:defRPr lang="nl" sz="2000" kern="1200" dirty="0">
                <a:solidFill>
                  <a:schemeClr val="tx1">
                    <a:lumMod val="65000"/>
                    <a:lumOff val="35000"/>
                  </a:schemeClr>
                </a:solidFill>
                <a:latin typeface="+mn-lt"/>
                <a:ea typeface="+mn-ea"/>
                <a:cs typeface="+mn-cs"/>
              </a:defRPr>
            </a:lvl2pPr>
            <a:lvl3pPr marL="1257300" indent="-342900">
              <a:buFont typeface="+mj-lt"/>
              <a:buAutoNum type="arabicPeriod"/>
              <a:defRPr lang="nl" sz="1800" kern="1200" dirty="0">
                <a:solidFill>
                  <a:schemeClr val="tx1">
                    <a:lumMod val="65000"/>
                    <a:lumOff val="35000"/>
                  </a:schemeClr>
                </a:solidFill>
                <a:latin typeface="+mn-lt"/>
                <a:ea typeface="+mn-ea"/>
                <a:cs typeface="+mn-cs"/>
              </a:defRPr>
            </a:lvl3pPr>
            <a:lvl4pPr marL="1714500" indent="-342900">
              <a:buFont typeface="+mj-lt"/>
              <a:buAutoNum type="arabicPeriod"/>
              <a:defRPr lang="en-US" sz="1600" dirty="0"/>
            </a:lvl4pPr>
            <a:lvl5pPr marL="2171700" indent="-342900">
              <a:buFont typeface="+mj-lt"/>
              <a:buAutoNum type="arabicPeriod"/>
              <a:defRPr lang="en-US" sz="1600" dirty="0"/>
            </a:lvl5pPr>
          </a:lstStyle>
          <a:p>
            <a:pPr marL="342894" lvl="0" indent="-342894" algn="l" defTabSz="914384" rtl="0" eaLnBrk="1" latinLnBrk="0" hangingPunct="1">
              <a:spcBef>
                <a:spcPct val="20000"/>
              </a:spcBef>
              <a:buFont typeface="Arial" panose="020B0604020202020204" pitchFamily="34" charset="0"/>
              <a:buChar char="•"/>
            </a:pPr>
            <a:r>
              <a:rPr lang="nl" dirty="0"/>
              <a:t>Klik om de tekststijlen van het model te bewerken</a:t>
            </a:r>
          </a:p>
          <a:p>
            <a:pPr marL="742937" lvl="1" indent="-285746" algn="l" defTabSz="914384" rtl="0" eaLnBrk="1" latinLnBrk="0" hangingPunct="1">
              <a:spcBef>
                <a:spcPct val="20000"/>
              </a:spcBef>
              <a:buFont typeface="Arial" panose="020B0604020202020204" pitchFamily="34" charset="0"/>
              <a:buChar char="–"/>
            </a:pPr>
            <a:r>
              <a:rPr lang="nl" dirty="0"/>
              <a:t>Tweede niveau</a:t>
            </a:r>
          </a:p>
          <a:p>
            <a:pPr marL="1142980" lvl="2" indent="-228596" algn="l" defTabSz="914384" rtl="0" eaLnBrk="1" latinLnBrk="0" hangingPunct="1">
              <a:spcBef>
                <a:spcPct val="20000"/>
              </a:spcBef>
              <a:buFont typeface="Arial" panose="020B0604020202020204" pitchFamily="34" charset="0"/>
              <a:buChar char="•"/>
            </a:pPr>
            <a:r>
              <a:rPr lang="nl" dirty="0"/>
              <a:t>Derde niveau</a:t>
            </a:r>
          </a:p>
          <a:p>
            <a:pPr lvl="3" rtl="0"/>
            <a:r>
              <a:rPr lang="nl" dirty="0"/>
              <a:t>Vierde niveau</a:t>
            </a:r>
          </a:p>
          <a:p>
            <a:pPr lvl="4" rtl="0"/>
            <a:r>
              <a:rPr lang="nl" dirty="0"/>
              <a:t>Vijfde niveau</a:t>
            </a:r>
            <a:endParaRPr lang="en-US" dirty="0"/>
          </a:p>
        </p:txBody>
      </p:sp>
      <p:sp>
        <p:nvSpPr>
          <p:cNvPr id="5" name="Tijdelijke aanduiding voor dianummer 4">
            <a:extLst>
              <a:ext uri="{FF2B5EF4-FFF2-40B4-BE49-F238E27FC236}">
                <a16:creationId xmlns:a16="http://schemas.microsoft.com/office/drawing/2014/main" id="{626B86D3-24E1-029E-BA22-9F17F9517D65}"/>
              </a:ext>
            </a:extLst>
          </p:cNvPr>
          <p:cNvSpPr>
            <a:spLocks noGrp="1"/>
          </p:cNvSpPr>
          <p:nvPr>
            <p:ph type="sldNum" sz="quarter" idx="12"/>
          </p:nvPr>
        </p:nvSpPr>
        <p:spPr>
          <a:xfrm>
            <a:off x="6316160" y="6416667"/>
            <a:ext cx="603114" cy="365125"/>
          </a:xfrm>
        </p:spPr>
        <p:txBody>
          <a:bodyPr rtlCol="0"/>
          <a:lstStyle/>
          <a:p>
            <a:pPr rtl="0"/>
            <a:fld id="{DD84031F-D6BF-4677-B12E-7D8B88BA70F7}" type="slidenum">
              <a:rPr lang="en-US" smtClean="0"/>
              <a:t>‹nr.›</a:t>
            </a:fld>
            <a:endParaRPr lang="en-US"/>
          </a:p>
        </p:txBody>
      </p:sp>
      <p:sp>
        <p:nvSpPr>
          <p:cNvPr id="8" name="Tijdelijke aanduiding voor afbeelding 8">
            <a:extLst>
              <a:ext uri="{FF2B5EF4-FFF2-40B4-BE49-F238E27FC236}">
                <a16:creationId xmlns:a16="http://schemas.microsoft.com/office/drawing/2014/main" id="{FBFCD9F4-28CD-7877-8D0E-B6685E2A124F}"/>
              </a:ext>
            </a:extLst>
          </p:cNvPr>
          <p:cNvSpPr>
            <a:spLocks noGrp="1"/>
          </p:cNvSpPr>
          <p:nvPr>
            <p:ph type="pic" sz="quarter" idx="14" hasCustomPrompt="1"/>
          </p:nvPr>
        </p:nvSpPr>
        <p:spPr>
          <a:xfrm>
            <a:off x="7619999" y="0"/>
            <a:ext cx="4571999" cy="6857999"/>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nl"/>
              <a:t> </a:t>
            </a:r>
          </a:p>
        </p:txBody>
      </p:sp>
      <p:cxnSp>
        <p:nvCxnSpPr>
          <p:cNvPr id="9" name="Rechte verbindingslijn 8">
            <a:extLst>
              <a:ext uri="{FF2B5EF4-FFF2-40B4-BE49-F238E27FC236}">
                <a16:creationId xmlns:a16="http://schemas.microsoft.com/office/drawing/2014/main" id="{0E6481B7-DF51-286F-B976-0777FDDAC524}"/>
              </a:ext>
            </a:extLst>
          </p:cNvPr>
          <p:cNvCxnSpPr>
            <a:cxnSpLocks/>
          </p:cNvCxnSpPr>
          <p:nvPr/>
        </p:nvCxnSpPr>
        <p:spPr>
          <a:xfrm>
            <a:off x="623392" y="1700808"/>
            <a:ext cx="6402856" cy="0"/>
          </a:xfrm>
          <a:prstGeom prst="line">
            <a:avLst/>
          </a:prstGeom>
          <a:ln w="9525">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9645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Inhoud met afbeelding 3">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A09BB-8293-7DED-F5BF-8F3DA4B5760B}"/>
              </a:ext>
            </a:extLst>
          </p:cNvPr>
          <p:cNvSpPr>
            <a:spLocks noGrp="1"/>
          </p:cNvSpPr>
          <p:nvPr>
            <p:ph type="title"/>
          </p:nvPr>
        </p:nvSpPr>
        <p:spPr>
          <a:xfrm>
            <a:off x="4691360" y="180891"/>
            <a:ext cx="6933142" cy="1152958"/>
          </a:xfrm>
        </p:spPr>
        <p:txBody>
          <a:bodyPr rtlCol="0"/>
          <a:lstStyle/>
          <a:p>
            <a:pPr rtl="0"/>
            <a:r>
              <a:rPr lang="nl" dirty="0"/>
              <a:t>Klik om de titelstijl van het model te bewerken</a:t>
            </a:r>
            <a:endParaRPr lang="en-US" dirty="0"/>
          </a:p>
        </p:txBody>
      </p:sp>
      <p:sp>
        <p:nvSpPr>
          <p:cNvPr id="10" name="Tijdelijke aanduiding voor afbeelding 8">
            <a:extLst>
              <a:ext uri="{FF2B5EF4-FFF2-40B4-BE49-F238E27FC236}">
                <a16:creationId xmlns:a16="http://schemas.microsoft.com/office/drawing/2014/main" id="{7BA63699-2EA2-4B8B-E296-BEF5937412F5}"/>
              </a:ext>
            </a:extLst>
          </p:cNvPr>
          <p:cNvSpPr>
            <a:spLocks noGrp="1"/>
          </p:cNvSpPr>
          <p:nvPr>
            <p:ph type="pic" sz="quarter" idx="13" hasCustomPrompt="1"/>
          </p:nvPr>
        </p:nvSpPr>
        <p:spPr>
          <a:xfrm>
            <a:off x="533400" y="180891"/>
            <a:ext cx="3886200" cy="6164433"/>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nl"/>
              <a:t> </a:t>
            </a:r>
          </a:p>
        </p:txBody>
      </p:sp>
      <p:sp>
        <p:nvSpPr>
          <p:cNvPr id="3" name="Tijdelijke aanduiding voor inhoud 2">
            <a:extLst>
              <a:ext uri="{FF2B5EF4-FFF2-40B4-BE49-F238E27FC236}">
                <a16:creationId xmlns:a16="http://schemas.microsoft.com/office/drawing/2014/main" id="{1D0AB536-3625-6C4C-BCE1-4533963FDEC5}"/>
              </a:ext>
            </a:extLst>
          </p:cNvPr>
          <p:cNvSpPr>
            <a:spLocks noGrp="1"/>
          </p:cNvSpPr>
          <p:nvPr>
            <p:ph idx="1"/>
          </p:nvPr>
        </p:nvSpPr>
        <p:spPr>
          <a:xfrm>
            <a:off x="4691360" y="1556792"/>
            <a:ext cx="6967241" cy="4767809"/>
          </a:xfrm>
        </p:spPr>
        <p:txBody>
          <a:bodyPr rtlCol="0"/>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5" name="Tijdelijke aanduiding voor voettekst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endParaRPr lang="nl" dirty="0"/>
          </a:p>
        </p:txBody>
      </p:sp>
      <p:sp>
        <p:nvSpPr>
          <p:cNvPr id="4" name="Tijdelijke aanduiding voor datum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endParaRPr lang="en-US" dirty="0"/>
          </a:p>
        </p:txBody>
      </p:sp>
      <p:sp>
        <p:nvSpPr>
          <p:cNvPr id="6" name="Tijdelijke aanduiding voor dianumm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‹nr.›</a:t>
            </a:fld>
            <a:endParaRPr lang="en-US"/>
          </a:p>
        </p:txBody>
      </p:sp>
      <p:cxnSp>
        <p:nvCxnSpPr>
          <p:cNvPr id="7" name="Rechte verbindingslijn 6">
            <a:extLst>
              <a:ext uri="{FF2B5EF4-FFF2-40B4-BE49-F238E27FC236}">
                <a16:creationId xmlns:a16="http://schemas.microsoft.com/office/drawing/2014/main" id="{A04AB0D3-0312-25C6-7159-3EBA07E82C60}"/>
              </a:ext>
            </a:extLst>
          </p:cNvPr>
          <p:cNvCxnSpPr>
            <a:cxnSpLocks/>
          </p:cNvCxnSpPr>
          <p:nvPr/>
        </p:nvCxnSpPr>
        <p:spPr>
          <a:xfrm>
            <a:off x="4943871" y="1333849"/>
            <a:ext cx="668063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6217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Inhou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A09BB-8293-7DED-F5BF-8F3DA4B5760B}"/>
              </a:ext>
            </a:extLst>
          </p:cNvPr>
          <p:cNvSpPr>
            <a:spLocks noGrp="1"/>
          </p:cNvSpPr>
          <p:nvPr>
            <p:ph type="title"/>
          </p:nvPr>
        </p:nvSpPr>
        <p:spPr>
          <a:xfrm>
            <a:off x="399679" y="332308"/>
            <a:ext cx="11253667" cy="909921"/>
          </a:xfrm>
        </p:spPr>
        <p:txBody>
          <a:bodyPr rtlCol="0" anchor="b"/>
          <a:lstStyle/>
          <a:p>
            <a:pPr rtl="0"/>
            <a:r>
              <a:rPr lang="nl"/>
              <a:t>Klik om de titelstijl van het model te bewerken</a:t>
            </a:r>
            <a:endParaRPr lang="en-US" dirty="0"/>
          </a:p>
        </p:txBody>
      </p:sp>
      <p:sp>
        <p:nvSpPr>
          <p:cNvPr id="3" name="Tijdelijke aanduiding voor inhoud 2">
            <a:extLst>
              <a:ext uri="{FF2B5EF4-FFF2-40B4-BE49-F238E27FC236}">
                <a16:creationId xmlns:a16="http://schemas.microsoft.com/office/drawing/2014/main" id="{1D0AB536-3625-6C4C-BCE1-4533963FDEC5}"/>
              </a:ext>
            </a:extLst>
          </p:cNvPr>
          <p:cNvSpPr>
            <a:spLocks noGrp="1"/>
          </p:cNvSpPr>
          <p:nvPr>
            <p:ph idx="1"/>
          </p:nvPr>
        </p:nvSpPr>
        <p:spPr>
          <a:xfrm>
            <a:off x="402336" y="1488931"/>
            <a:ext cx="11253668" cy="4700761"/>
          </a:xfrm>
        </p:spPr>
        <p:txBody>
          <a:bodyPr rtlCol="0"/>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5" name="Tijdelijke aanduiding voor voettekst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endParaRPr lang="nl" dirty="0"/>
          </a:p>
        </p:txBody>
      </p:sp>
      <p:sp>
        <p:nvSpPr>
          <p:cNvPr id="4" name="Tijdelijke aanduiding voor datum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endParaRPr lang="en-US" dirty="0"/>
          </a:p>
        </p:txBody>
      </p:sp>
      <p:sp>
        <p:nvSpPr>
          <p:cNvPr id="6" name="Tijdelijke aanduiding voor dianumm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‹nr.›</a:t>
            </a:fld>
            <a:endParaRPr lang="en-US"/>
          </a:p>
        </p:txBody>
      </p:sp>
      <p:cxnSp>
        <p:nvCxnSpPr>
          <p:cNvPr id="7" name="Rechte verbindingslijn 6">
            <a:extLst>
              <a:ext uri="{FF2B5EF4-FFF2-40B4-BE49-F238E27FC236}">
                <a16:creationId xmlns:a16="http://schemas.microsoft.com/office/drawing/2014/main" id="{A04AB0D3-0312-25C6-7159-3EBA07E82C60}"/>
              </a:ext>
            </a:extLst>
          </p:cNvPr>
          <p:cNvCxnSpPr>
            <a:cxnSpLocks/>
          </p:cNvCxnSpPr>
          <p:nvPr/>
        </p:nvCxnSpPr>
        <p:spPr>
          <a:xfrm>
            <a:off x="530352"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3096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clusie">
    <p:bg>
      <p:bgRef idx="1001">
        <a:schemeClr val="bg1"/>
      </p:bgRef>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0E78BF2C-A34F-D52C-DD9F-345C2FC19DD7}"/>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4" name="Tijdelijke aanduiding voor datum 3">
            <a:extLst>
              <a:ext uri="{FF2B5EF4-FFF2-40B4-BE49-F238E27FC236}">
                <a16:creationId xmlns:a16="http://schemas.microsoft.com/office/drawing/2014/main" id="{0B9485D1-E172-8F0A-A425-3097B3ABCFB4}"/>
              </a:ext>
            </a:extLst>
          </p:cNvPr>
          <p:cNvSpPr>
            <a:spLocks noGrp="1"/>
          </p:cNvSpPr>
          <p:nvPr>
            <p:ph type="dt" sz="half" idx="10"/>
          </p:nvPr>
        </p:nvSpPr>
        <p:spPr>
          <a:noFill/>
        </p:spPr>
        <p:txBody>
          <a:bodyPr rtlCol="0"/>
          <a:lstStyle>
            <a:lvl1pPr>
              <a:defRPr>
                <a:solidFill>
                  <a:schemeClr val="tx1"/>
                </a:solidFill>
              </a:defRPr>
            </a:lvl1pPr>
          </a:lstStyle>
          <a:p>
            <a:pPr rtl="0"/>
            <a:endParaRPr lang="en-US"/>
          </a:p>
        </p:txBody>
      </p:sp>
      <p:sp>
        <p:nvSpPr>
          <p:cNvPr id="5" name="Tijdelijke aanduiding voor voettekst 4">
            <a:extLst>
              <a:ext uri="{FF2B5EF4-FFF2-40B4-BE49-F238E27FC236}">
                <a16:creationId xmlns:a16="http://schemas.microsoft.com/office/drawing/2014/main" id="{B17E6B5E-6174-FD5C-41E8-FFC44C650D7E}"/>
              </a:ext>
            </a:extLst>
          </p:cNvPr>
          <p:cNvSpPr>
            <a:spLocks noGrp="1"/>
          </p:cNvSpPr>
          <p:nvPr>
            <p:ph type="ftr" sz="quarter" idx="11"/>
          </p:nvPr>
        </p:nvSpPr>
        <p:spPr>
          <a:noFill/>
        </p:spPr>
        <p:txBody>
          <a:bodyPr rtlCol="0"/>
          <a:lstStyle>
            <a:lvl1pPr>
              <a:defRPr>
                <a:solidFill>
                  <a:schemeClr val="tx1"/>
                </a:solidFill>
              </a:defRPr>
            </a:lvl1pPr>
          </a:lstStyle>
          <a:p>
            <a:pPr rtl="0"/>
            <a:endParaRPr lang="nl"/>
          </a:p>
        </p:txBody>
      </p:sp>
      <p:sp>
        <p:nvSpPr>
          <p:cNvPr id="6" name="Tijdelijke aanduiding voor dianummer 5">
            <a:extLst>
              <a:ext uri="{FF2B5EF4-FFF2-40B4-BE49-F238E27FC236}">
                <a16:creationId xmlns:a16="http://schemas.microsoft.com/office/drawing/2014/main" id="{4BF72154-F85B-E301-DA57-E314D7315916}"/>
              </a:ext>
            </a:extLst>
          </p:cNvPr>
          <p:cNvSpPr>
            <a:spLocks noGrp="1"/>
          </p:cNvSpPr>
          <p:nvPr>
            <p:ph type="sldNum" sz="quarter" idx="12"/>
          </p:nvPr>
        </p:nvSpPr>
        <p:spPr>
          <a:noFill/>
        </p:spPr>
        <p:txBody>
          <a:bodyPr rtlCol="0"/>
          <a:lstStyle>
            <a:lvl1pPr>
              <a:defRPr>
                <a:solidFill>
                  <a:schemeClr val="tx1"/>
                </a:solidFill>
              </a:defRPr>
            </a:lvl1pPr>
          </a:lstStyle>
          <a:p>
            <a:pPr rtl="0"/>
            <a:fld id="{CC057153-B650-4DEB-B370-79DDCFDCE934}" type="slidenum">
              <a:rPr lang="en-US" smtClean="0"/>
              <a:pPr rtl="0"/>
              <a:t>‹nr.›</a:t>
            </a:fld>
            <a:endParaRPr lang="en-US"/>
          </a:p>
        </p:txBody>
      </p:sp>
      <p:sp>
        <p:nvSpPr>
          <p:cNvPr id="8" name="Tijdelijke aanduiding voor inhoud 7">
            <a:extLst>
              <a:ext uri="{FF2B5EF4-FFF2-40B4-BE49-F238E27FC236}">
                <a16:creationId xmlns:a16="http://schemas.microsoft.com/office/drawing/2014/main" id="{C7E1FCC9-2D1D-9C6B-8C9A-E3D0A77DBEF0}"/>
              </a:ext>
            </a:extLst>
          </p:cNvPr>
          <p:cNvSpPr>
            <a:spLocks noGrp="1"/>
          </p:cNvSpPr>
          <p:nvPr>
            <p:ph sz="quarter" idx="13"/>
          </p:nvPr>
        </p:nvSpPr>
        <p:spPr>
          <a:xfrm>
            <a:off x="841248" y="2057400"/>
            <a:ext cx="10424160" cy="3200400"/>
          </a:xfrm>
          <a:noFill/>
        </p:spPr>
        <p:txBody>
          <a:bodyPr rtlCol="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841248" y="457200"/>
            <a:ext cx="7342307" cy="1133856"/>
          </a:xfrm>
          <a:noFill/>
        </p:spPr>
        <p:txBody>
          <a:bodyPr rtlCol="0" anchor="b">
            <a:noAutofit/>
          </a:bodyPr>
          <a:lstStyle>
            <a:lvl1pPr>
              <a:defRPr sz="6000">
                <a:solidFill>
                  <a:schemeClr val="tx1"/>
                </a:solidFill>
              </a:defRPr>
            </a:lvl1pPr>
          </a:lstStyle>
          <a:p>
            <a:pPr rtl="0"/>
            <a:r>
              <a:rPr lang="nl"/>
              <a:t>Klik om de titelstijl van het model te bewerken</a:t>
            </a:r>
          </a:p>
        </p:txBody>
      </p:sp>
    </p:spTree>
    <p:extLst>
      <p:ext uri="{BB962C8B-B14F-4D97-AF65-F5344CB8AC3E}">
        <p14:creationId xmlns:p14="http://schemas.microsoft.com/office/powerpoint/2010/main" val="28380464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95400" y="1052736"/>
            <a:ext cx="10887000" cy="5256584"/>
          </a:xfrm>
          <a:prstGeom prst="rect">
            <a:avLst/>
          </a:prstGeom>
        </p:spPr>
        <p:txBody>
          <a:bodyPr/>
          <a:lstStyle>
            <a:lvl1pPr>
              <a:defRPr sz="2400"/>
            </a:lvl1pPr>
            <a:lvl2pPr marL="622300" indent="-266700">
              <a:defRPr sz="2200"/>
            </a:lvl2pPr>
            <a:lvl3pPr marL="809625" indent="-187325">
              <a:defRPr sz="1800"/>
            </a:lvl3pPr>
            <a:lvl4pPr marL="1076325" indent="-266700">
              <a:defRPr sz="1600"/>
            </a:lvl4pPr>
            <a:lvl5pPr marL="1254125" indent="-1778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‹nr.›</a:t>
            </a:fld>
            <a:r>
              <a:rPr lang="fr-BE" dirty="0"/>
              <a:t> </a:t>
            </a:r>
          </a:p>
        </p:txBody>
      </p:sp>
      <p:sp>
        <p:nvSpPr>
          <p:cNvPr id="5" name="Title Placeholder 1"/>
          <p:cNvSpPr>
            <a:spLocks noGrp="1"/>
          </p:cNvSpPr>
          <p:nvPr>
            <p:ph type="title"/>
          </p:nvPr>
        </p:nvSpPr>
        <p:spPr>
          <a:xfrm>
            <a:off x="695400" y="188640"/>
            <a:ext cx="10887000" cy="792088"/>
          </a:xfrm>
          <a:prstGeom prst="rect">
            <a:avLst/>
          </a:prstGeom>
        </p:spPr>
        <p:txBody>
          <a:bodyPr vert="horz" lIns="91440" tIns="45720" rIns="91440" bIns="45720" rtlCol="0" anchor="ctr">
            <a:normAutofit/>
          </a:bodyPr>
          <a:lstStyle>
            <a:lvl1pPr>
              <a:defRPr>
                <a:solidFill>
                  <a:srgbClr val="0087BE"/>
                </a:solidFill>
              </a:defRPr>
            </a:lvl1pPr>
          </a:lstStyle>
          <a:p>
            <a:r>
              <a:rPr lang="en-US" dirty="0"/>
              <a:t>Click to edit Master title style</a:t>
            </a:r>
            <a:endParaRPr lang="fr-BE" dirty="0"/>
          </a:p>
        </p:txBody>
      </p:sp>
    </p:spTree>
    <p:extLst>
      <p:ext uri="{BB962C8B-B14F-4D97-AF65-F5344CB8AC3E}">
        <p14:creationId xmlns:p14="http://schemas.microsoft.com/office/powerpoint/2010/main" val="117503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ithout 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07368" y="1063627"/>
            <a:ext cx="5589149" cy="5245697"/>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Content Placeholder 5"/>
          <p:cNvSpPr>
            <a:spLocks noGrp="1"/>
          </p:cNvSpPr>
          <p:nvPr>
            <p:ph sz="quarter" idx="4" hasCustomPrompt="1"/>
          </p:nvPr>
        </p:nvSpPr>
        <p:spPr>
          <a:xfrm>
            <a:off x="6193371" y="1063626"/>
            <a:ext cx="5589149" cy="5234811"/>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1" name="Slide Number Placeholder 5"/>
          <p:cNvSpPr>
            <a:spLocks noGrp="1"/>
          </p:cNvSpPr>
          <p:nvPr>
            <p:ph type="sldNum" sz="quarter" idx="11"/>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
        <p:nvSpPr>
          <p:cNvPr id="7" name="Title Placeholder 1"/>
          <p:cNvSpPr>
            <a:spLocks noGrp="1"/>
          </p:cNvSpPr>
          <p:nvPr>
            <p:ph type="title"/>
          </p:nvPr>
        </p:nvSpPr>
        <p:spPr>
          <a:xfrm>
            <a:off x="407368" y="124161"/>
            <a:ext cx="11449277" cy="838861"/>
          </a:xfrm>
          <a:prstGeom prst="rect">
            <a:avLst/>
          </a:prstGeom>
        </p:spPr>
        <p:txBody>
          <a:bodyPr vert="horz" lIns="91440" tIns="45720" rIns="91440" bIns="45720" rtlCol="0" anchor="ctr">
            <a:normAutofit/>
          </a:bodyPr>
          <a:lstStyle>
            <a:lvl1pPr>
              <a:defRPr>
                <a:solidFill>
                  <a:schemeClr val="bg1">
                    <a:lumMod val="50000"/>
                  </a:schemeClr>
                </a:solidFill>
              </a:defRPr>
            </a:lvl1pPr>
          </a:lstStyle>
          <a:p>
            <a:r>
              <a:rPr lang="en-US" dirty="0"/>
              <a:t>Click to edit Master title style</a:t>
            </a:r>
            <a:endParaRPr lang="fr-BE" dirty="0"/>
          </a:p>
        </p:txBody>
      </p:sp>
    </p:spTree>
    <p:extLst>
      <p:ext uri="{BB962C8B-B14F-4D97-AF65-F5344CB8AC3E}">
        <p14:creationId xmlns:p14="http://schemas.microsoft.com/office/powerpoint/2010/main" val="353201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‹nr.›</a:t>
            </a:fld>
            <a:r>
              <a:rPr lang="fr-BE" dirty="0"/>
              <a:t> </a:t>
            </a:r>
          </a:p>
        </p:txBody>
      </p:sp>
      <p:sp>
        <p:nvSpPr>
          <p:cNvPr id="4" name="Title Placeholder 1"/>
          <p:cNvSpPr>
            <a:spLocks noGrp="1"/>
          </p:cNvSpPr>
          <p:nvPr>
            <p:ph type="title"/>
          </p:nvPr>
        </p:nvSpPr>
        <p:spPr>
          <a:xfrm>
            <a:off x="407368" y="188640"/>
            <a:ext cx="11305256" cy="864096"/>
          </a:xfrm>
          <a:prstGeom prst="rect">
            <a:avLst/>
          </a:prstGeom>
        </p:spPr>
        <p:txBody>
          <a:bodyPr vert="horz" lIns="91440" tIns="45720" rIns="91440" bIns="45720" rtlCol="0" anchor="ctr">
            <a:normAutofit/>
          </a:bodyPr>
          <a:lstStyle>
            <a:lvl1pPr>
              <a:defRPr>
                <a:solidFill>
                  <a:srgbClr val="0087BE"/>
                </a:solidFill>
              </a:defRPr>
            </a:lvl1pPr>
          </a:lstStyle>
          <a:p>
            <a:r>
              <a:rPr lang="en-US" dirty="0"/>
              <a:t>Click to edit Master title style</a:t>
            </a:r>
            <a:endParaRPr lang="fr-BE" dirty="0"/>
          </a:p>
        </p:txBody>
      </p:sp>
    </p:spTree>
    <p:extLst>
      <p:ext uri="{BB962C8B-B14F-4D97-AF65-F5344CB8AC3E}">
        <p14:creationId xmlns:p14="http://schemas.microsoft.com/office/powerpoint/2010/main" val="405484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‹nr.›</a:t>
            </a:fld>
            <a:r>
              <a:rPr lang="fr-BE" dirty="0"/>
              <a:t> </a:t>
            </a:r>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88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E9E2E1-3E13-47B7-AA27-DA85A3C51615}"/>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063552" y="1340939"/>
            <a:ext cx="4524132" cy="4176122"/>
          </a:xfrm>
          <a:prstGeom prst="rect">
            <a:avLst/>
          </a:prstGeom>
          <a:solidFill>
            <a:schemeClr val="accent5">
              <a:lumMod val="75000"/>
            </a:schemeClr>
          </a:solidFill>
          <a:ln>
            <a:noFill/>
          </a:ln>
        </p:spPr>
      </p:pic>
      <p:grpSp>
        <p:nvGrpSpPr>
          <p:cNvPr id="2" name="Groep 1">
            <a:extLst>
              <a:ext uri="{FF2B5EF4-FFF2-40B4-BE49-F238E27FC236}">
                <a16:creationId xmlns:a16="http://schemas.microsoft.com/office/drawing/2014/main" id="{5E2B3136-00DF-4573-9093-6A7D553D0DEA}"/>
              </a:ext>
            </a:extLst>
          </p:cNvPr>
          <p:cNvGrpSpPr/>
          <p:nvPr userDrawn="1"/>
        </p:nvGrpSpPr>
        <p:grpSpPr>
          <a:xfrm>
            <a:off x="6888088" y="1772816"/>
            <a:ext cx="4624520" cy="2800767"/>
            <a:chOff x="6110430" y="2132863"/>
            <a:chExt cx="4624520" cy="2800767"/>
          </a:xfrm>
        </p:grpSpPr>
        <p:grpSp>
          <p:nvGrpSpPr>
            <p:cNvPr id="5" name="Group 11">
              <a:extLst>
                <a:ext uri="{FF2B5EF4-FFF2-40B4-BE49-F238E27FC236}">
                  <a16:creationId xmlns:a16="http://schemas.microsoft.com/office/drawing/2014/main" id="{485B8703-CEF2-472C-A197-7EFD9FA821D8}"/>
                </a:ext>
              </a:extLst>
            </p:cNvPr>
            <p:cNvGrpSpPr>
              <a:grpSpLocks/>
            </p:cNvGrpSpPr>
            <p:nvPr userDrawn="1"/>
          </p:nvGrpSpPr>
          <p:grpSpPr bwMode="auto">
            <a:xfrm>
              <a:off x="6110430" y="2132863"/>
              <a:ext cx="4624520" cy="2800767"/>
              <a:chOff x="4406900" y="2676525"/>
              <a:chExt cx="4268788" cy="2802021"/>
            </a:xfrm>
          </p:grpSpPr>
          <p:pic>
            <p:nvPicPr>
              <p:cNvPr id="6" name="Picture 10">
                <a:extLst>
                  <a:ext uri="{FF2B5EF4-FFF2-40B4-BE49-F238E27FC236}">
                    <a16:creationId xmlns:a16="http://schemas.microsoft.com/office/drawing/2014/main" id="{50EDC845-FFB1-4EAF-9B2D-EF90AE4006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a:extLst>
                  <a:ext uri="{FF2B5EF4-FFF2-40B4-BE49-F238E27FC236}">
                    <a16:creationId xmlns:a16="http://schemas.microsoft.com/office/drawing/2014/main" id="{665A9F1E-01F2-488D-A770-4728805B23D2}"/>
                  </a:ext>
                </a:extLst>
              </p:cNvPr>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a:latin typeface="+mn-lt"/>
                    <a:cs typeface="Arial" pitchFamily="34" charset="0"/>
                  </a:rPr>
                  <a:t>frank.robben@mail.fgov.be </a:t>
                </a: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a:latin typeface="+mn-lt"/>
                    <a:cs typeface="Arial" pitchFamily="34" charset="0"/>
                    <a:sym typeface="Arial" pitchFamily="34" charset="0"/>
                  </a:rPr>
                  <a:t>https://www.ehealth.fgov.be</a:t>
                </a:r>
              </a:p>
            </p:txBody>
          </p:sp>
        </p:grpSp>
        <p:pic>
          <p:nvPicPr>
            <p:cNvPr id="9" name="Picture 13">
              <a:extLst>
                <a:ext uri="{FF2B5EF4-FFF2-40B4-BE49-F238E27FC236}">
                  <a16:creationId xmlns:a16="http://schemas.microsoft.com/office/drawing/2014/main" id="{810890A6-46E3-4C1D-AEF3-CEB1D3E621F1}"/>
                </a:ext>
              </a:extLst>
            </p:cNvPr>
            <p:cNvPicPr>
              <a:picLocks noChangeAspect="1"/>
            </p:cNvPicPr>
            <p:nvPr userDrawn="1"/>
          </p:nvPicPr>
          <p:blipFill>
            <a:blip r:embed="rId5"/>
            <a:stretch>
              <a:fillRect/>
            </a:stretch>
          </p:blipFill>
          <p:spPr>
            <a:xfrm>
              <a:off x="6188733" y="3645024"/>
              <a:ext cx="256082" cy="256082"/>
            </a:xfrm>
            <a:prstGeom prst="rect">
              <a:avLst/>
            </a:prstGeom>
          </p:spPr>
        </p:pic>
      </p:grpSp>
    </p:spTree>
    <p:extLst>
      <p:ext uri="{BB962C8B-B14F-4D97-AF65-F5344CB8AC3E}">
        <p14:creationId xmlns:p14="http://schemas.microsoft.com/office/powerpoint/2010/main" val="74696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nl-BE" sz="1000" b="0" i="0" u="none" strike="noStrike" kern="1200" cap="none" spc="0" normalizeH="0" baseline="0" noProof="0" dirty="0">
              <a:ln>
                <a:noFill/>
              </a:ln>
              <a:solidFill>
                <a:srgbClr val="364C9D"/>
              </a:solidFill>
              <a:effectLst/>
              <a:uLnTx/>
              <a:uFillTx/>
              <a:latin typeface="Calibri" pitchFamily="34" charset="0"/>
              <a:ea typeface="+mn-ea"/>
              <a:cs typeface="Arial" charset="0"/>
            </a:endParaRPr>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000" b="0" i="0" u="none" strike="noStrike" kern="1200" cap="none" spc="0" normalizeH="0" baseline="0" noProof="0" dirty="0">
              <a:ln>
                <a:noFill/>
              </a:ln>
              <a:solidFill>
                <a:srgbClr val="364C9D"/>
              </a:solidFill>
              <a:effectLst/>
              <a:uLnTx/>
              <a:uFillTx/>
              <a:latin typeface="Calibri" pitchFamily="34" charset="0"/>
              <a:ea typeface="+mn-ea"/>
              <a:cs typeface="Arial" charset="0"/>
            </a:endParaRPr>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3B540AB-6939-4937-A918-1D15FF1C7CE3}" type="slidenum">
              <a:rPr kumimoji="0" lang="nl-BE" sz="1000" b="0" i="0" u="none" strike="noStrike" kern="1200" cap="none" spc="0" normalizeH="0" baseline="0" noProof="0" smtClean="0">
                <a:ln>
                  <a:noFill/>
                </a:ln>
                <a:solidFill>
                  <a:srgbClr val="364C9D"/>
                </a:solidFill>
                <a:effectLst/>
                <a:uLnTx/>
                <a:uFillTx/>
                <a:latin typeface="Calibri"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‹nr.›</a:t>
            </a:fld>
            <a:endParaRPr kumimoji="0" lang="nl-BE" sz="1000" b="0" i="0" u="none" strike="noStrike" kern="1200" cap="none" spc="0" normalizeH="0" baseline="0" noProof="0" dirty="0">
              <a:ln>
                <a:noFill/>
              </a:ln>
              <a:solidFill>
                <a:srgbClr val="364C9D"/>
              </a:solidFill>
              <a:effectLst/>
              <a:uLnTx/>
              <a:uFillTx/>
              <a:latin typeface="Calibri" pitchFamily="34" charset="0"/>
              <a:ea typeface="+mn-ea"/>
              <a:cs typeface="Arial" charset="0"/>
            </a:endParaRPr>
          </a:p>
        </p:txBody>
      </p:sp>
      <p:sp>
        <p:nvSpPr>
          <p:cNvPr id="12" name="Text Placeholder 11"/>
          <p:cNvSpPr>
            <a:spLocks noGrp="1"/>
          </p:cNvSpPr>
          <p:nvPr>
            <p:ph type="body" sz="quarter" idx="13"/>
          </p:nvPr>
        </p:nvSpPr>
        <p:spPr>
          <a:xfrm>
            <a:off x="527381" y="1052736"/>
            <a:ext cx="11664619" cy="5472608"/>
          </a:xfrm>
        </p:spPr>
        <p:txBody>
          <a:bodyPr/>
          <a:lstStyle>
            <a:lvl1pPr>
              <a:defRPr sz="26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Tree>
    <p:extLst>
      <p:ext uri="{BB962C8B-B14F-4D97-AF65-F5344CB8AC3E}">
        <p14:creationId xmlns:p14="http://schemas.microsoft.com/office/powerpoint/2010/main" val="166716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a:prstGeom prst="rect">
            <a:avLst/>
          </a:prstGeo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6"/>
          <p:cNvSpPr>
            <a:spLocks noGrp="1"/>
          </p:cNvSpPr>
          <p:nvPr>
            <p:ph type="sldNum" sz="quarter" idx="10"/>
          </p:nvPr>
        </p:nvSpPr>
        <p:spPr>
          <a:xfrm>
            <a:off x="11152759" y="6536343"/>
            <a:ext cx="642189" cy="21600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353B685-A2AB-4518-B31A-1C8B277EB988}" type="slidenum">
              <a:rPr kumimoji="0" lang="en-GB" sz="1000" b="0" i="0" u="none" strike="noStrike" kern="1200" cap="none" spc="0" normalizeH="0" baseline="0" noProof="0">
                <a:ln>
                  <a:noFill/>
                </a:ln>
                <a:solidFill>
                  <a:srgbClr val="364C9D"/>
                </a:solidFill>
                <a:effectLst/>
                <a:uLnTx/>
                <a:uFillTx/>
                <a:latin typeface="Calibri"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‹nr.›</a:t>
            </a:fld>
            <a:endParaRPr kumimoji="0" lang="en-GB" sz="1000" b="0" i="0" u="none" strike="noStrike" kern="1200" cap="none" spc="0" normalizeH="0" baseline="0" noProof="0">
              <a:ln>
                <a:noFill/>
              </a:ln>
              <a:solidFill>
                <a:srgbClr val="364C9D"/>
              </a:solidFill>
              <a:effectLst/>
              <a:uLnTx/>
              <a:uFillTx/>
              <a:latin typeface="Calibri" pitchFamily="34" charset="0"/>
              <a:ea typeface="+mn-ea"/>
              <a:cs typeface="Arial" charset="0"/>
            </a:endParaRPr>
          </a:p>
        </p:txBody>
      </p:sp>
      <p:sp>
        <p:nvSpPr>
          <p:cNvPr id="6"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364C9D"/>
              </a:solidFill>
              <a:effectLst/>
              <a:uLnTx/>
              <a:uFillTx/>
              <a:latin typeface="Calibri"/>
              <a:ea typeface="+mn-ea"/>
              <a:cs typeface="+mn-cs"/>
            </a:endParaRPr>
          </a:p>
        </p:txBody>
      </p:sp>
      <p:sp>
        <p:nvSpPr>
          <p:cNvPr id="7" name="Title 1"/>
          <p:cNvSpPr>
            <a:spLocks noGrp="1"/>
          </p:cNvSpPr>
          <p:nvPr>
            <p:ph type="title"/>
          </p:nvPr>
        </p:nvSpPr>
        <p:spPr>
          <a:xfrm>
            <a:off x="1631504" y="137200"/>
            <a:ext cx="10392019" cy="656430"/>
          </a:xfrm>
        </p:spPr>
        <p:txBody>
          <a:bodyPr/>
          <a:lstStyle/>
          <a:p>
            <a:r>
              <a:rPr lang="en-US" dirty="0"/>
              <a:t>Click to edit Master title style</a:t>
            </a:r>
            <a:endParaRPr lang="fr-BE" dirty="0"/>
          </a:p>
        </p:txBody>
      </p:sp>
    </p:spTree>
    <p:extLst>
      <p:ext uri="{BB962C8B-B14F-4D97-AF65-F5344CB8AC3E}">
        <p14:creationId xmlns:p14="http://schemas.microsoft.com/office/powerpoint/2010/main" val="366843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2739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599" y="188640"/>
            <a:ext cx="10962851" cy="759611"/>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9" name="Text Placeholder 2"/>
          <p:cNvSpPr>
            <a:spLocks noGrp="1"/>
          </p:cNvSpPr>
          <p:nvPr>
            <p:ph type="body" idx="1"/>
          </p:nvPr>
        </p:nvSpPr>
        <p:spPr>
          <a:xfrm>
            <a:off x="609600" y="1052738"/>
            <a:ext cx="10972800" cy="5472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1"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‹nr.›</a:t>
            </a:fld>
            <a:r>
              <a:rPr lang="fr-BE" dirty="0"/>
              <a:t> </a:t>
            </a:r>
          </a:p>
        </p:txBody>
      </p:sp>
    </p:spTree>
    <p:extLst>
      <p:ext uri="{BB962C8B-B14F-4D97-AF65-F5344CB8AC3E}">
        <p14:creationId xmlns:p14="http://schemas.microsoft.com/office/powerpoint/2010/main" val="346533533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8" r:id="rId3"/>
    <p:sldLayoutId id="2147483911" r:id="rId4"/>
    <p:sldLayoutId id="2147483912" r:id="rId5"/>
    <p:sldLayoutId id="2147483919" r:id="rId6"/>
    <p:sldLayoutId id="2147483940" r:id="rId7"/>
    <p:sldLayoutId id="2147483941" r:id="rId8"/>
    <p:sldLayoutId id="2147483944" r:id="rId9"/>
    <p:sldLayoutId id="2147483946" r:id="rId10"/>
    <p:sldLayoutId id="2147483947" r:id="rId11"/>
    <p:sldLayoutId id="2147483948" r:id="rId12"/>
    <p:sldLayoutId id="2147483949" r:id="rId13"/>
    <p:sldLayoutId id="2147483950" r:id="rId14"/>
    <p:sldLayoutId id="2147483954" r:id="rId15"/>
  </p:sldLayoutIdLst>
  <p:hf hdr="0" ftr="0" dt="0"/>
  <p:txStyles>
    <p:titleStyle>
      <a:lvl1pPr algn="ctr" defTabSz="914384" rtl="0" eaLnBrk="1" latinLnBrk="0" hangingPunct="1">
        <a:spcBef>
          <a:spcPct val="0"/>
        </a:spcBef>
        <a:buNone/>
        <a:defRPr sz="3599" kern="1200">
          <a:solidFill>
            <a:schemeClr val="bg1">
              <a:lumMod val="50000"/>
            </a:schemeClr>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lang="en-US" sz="2400" kern="1200" dirty="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lang="en-US" sz="2000" kern="1200" dirty="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lang="en-US" sz="1800" kern="1200" dirty="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lang="en-US" sz="1800" kern="1200" dirty="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lang="fr-BE" sz="1800" kern="1200" dirty="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FCC915B-7544-43D5-B897-28C8AE2D9327}"/>
              </a:ext>
            </a:extLst>
          </p:cNvPr>
          <p:cNvSpPr>
            <a:spLocks noGrp="1"/>
          </p:cNvSpPr>
          <p:nvPr>
            <p:ph type="ctrTitle"/>
          </p:nvPr>
        </p:nvSpPr>
        <p:spPr>
          <a:xfrm>
            <a:off x="914400" y="1556792"/>
            <a:ext cx="10363200" cy="1470025"/>
          </a:xfrm>
        </p:spPr>
        <p:txBody>
          <a:bodyPr/>
          <a:lstStyle/>
          <a:p>
            <a:r>
              <a:rPr lang="nl-BE" noProof="0" dirty="0"/>
              <a:t>NIS2 – Strategisch belang en nood aan realistische implementatie in goede synergie</a:t>
            </a:r>
          </a:p>
        </p:txBody>
      </p:sp>
    </p:spTree>
    <p:extLst>
      <p:ext uri="{BB962C8B-B14F-4D97-AF65-F5344CB8AC3E}">
        <p14:creationId xmlns:p14="http://schemas.microsoft.com/office/powerpoint/2010/main" val="94143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952F-4451-4D13-5185-9B8A8B99BB27}"/>
              </a:ext>
            </a:extLst>
          </p:cNvPr>
          <p:cNvSpPr>
            <a:spLocks noGrp="1"/>
          </p:cNvSpPr>
          <p:nvPr>
            <p:ph type="title"/>
          </p:nvPr>
        </p:nvSpPr>
        <p:spPr/>
        <p:txBody>
          <a:bodyPr anchor="t">
            <a:noAutofit/>
          </a:bodyPr>
          <a:lstStyle/>
          <a:p>
            <a:r>
              <a:rPr lang="nl-BE" sz="3600" noProof="0" dirty="0"/>
              <a:t>Risicobeheer, proportionaliteit en budgettaire context</a:t>
            </a:r>
          </a:p>
        </p:txBody>
      </p:sp>
      <p:sp>
        <p:nvSpPr>
          <p:cNvPr id="4" name="Content Placeholder 3">
            <a:extLst>
              <a:ext uri="{FF2B5EF4-FFF2-40B4-BE49-F238E27FC236}">
                <a16:creationId xmlns:a16="http://schemas.microsoft.com/office/drawing/2014/main" id="{D1084E0E-E1DC-0D81-6D39-56C5FC1DFA3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77500" lnSpcReduction="20000"/>
          </a:bodyPr>
          <a:lstStyle/>
          <a:p>
            <a:pPr marL="0" indent="0">
              <a:lnSpc>
                <a:spcPct val="110000"/>
              </a:lnSpc>
              <a:spcBef>
                <a:spcPts val="2500"/>
              </a:spcBef>
              <a:buFont typeface="Arial" panose="020B0604020202020204" pitchFamily="34" charset="0"/>
              <a:buNone/>
            </a:pPr>
            <a:r>
              <a:rPr lang="nl-BE" b="1" noProof="0" dirty="0"/>
              <a:t>Diepgaand risicobeheer</a:t>
            </a:r>
          </a:p>
          <a:p>
            <a:pPr marL="0" lvl="1" indent="0">
              <a:lnSpc>
                <a:spcPct val="110000"/>
              </a:lnSpc>
              <a:buFont typeface="Arial" panose="020B0604020202020204" pitchFamily="34" charset="0"/>
              <a:buNone/>
            </a:pPr>
            <a:r>
              <a:rPr lang="nl-BE" noProof="0" dirty="0"/>
              <a:t>NIS2 vereist risicobeheer dat rekening houdt met unieke kenmerken van elke organisatie, hun specifieke risico's en hun maatschappelijk en economisch belang</a:t>
            </a:r>
          </a:p>
          <a:p>
            <a:pPr marL="0" indent="0">
              <a:lnSpc>
                <a:spcPct val="110000"/>
              </a:lnSpc>
              <a:spcBef>
                <a:spcPts val="2500"/>
              </a:spcBef>
              <a:buFont typeface="Arial" panose="020B0604020202020204" pitchFamily="34" charset="0"/>
              <a:buNone/>
            </a:pPr>
            <a:r>
              <a:rPr lang="nl-BE" b="1" noProof="0" dirty="0"/>
              <a:t>Betekenis van budgettaire realiteit</a:t>
            </a:r>
          </a:p>
          <a:p>
            <a:pPr marL="0" lvl="1" indent="0">
              <a:lnSpc>
                <a:spcPct val="110000"/>
              </a:lnSpc>
              <a:buFont typeface="Arial" panose="020B0604020202020204" pitchFamily="34" charset="0"/>
              <a:buNone/>
            </a:pPr>
            <a:r>
              <a:rPr lang="nl-BE" noProof="0" dirty="0"/>
              <a:t>Organisaties hebben beperkte middelen en moeten prioriteit geven aan maatregelen met de grootste impact op risicoreductie</a:t>
            </a:r>
          </a:p>
          <a:p>
            <a:pPr marL="0" indent="0">
              <a:lnSpc>
                <a:spcPct val="110000"/>
              </a:lnSpc>
              <a:spcBef>
                <a:spcPts val="2500"/>
              </a:spcBef>
              <a:buNone/>
            </a:pPr>
            <a:r>
              <a:rPr lang="nl-BE" b="1" noProof="0" dirty="0"/>
              <a:t>Risicobeheer is van toepassing op alle productiemiddelen</a:t>
            </a:r>
          </a:p>
          <a:p>
            <a:pPr marL="0" lvl="1" indent="0">
              <a:lnSpc>
                <a:spcPct val="110000"/>
              </a:lnSpc>
              <a:buNone/>
            </a:pPr>
            <a:r>
              <a:rPr lang="nl-BE" noProof="0" dirty="0"/>
              <a:t>NIS2 vereist een </a:t>
            </a:r>
            <a:r>
              <a:rPr lang="nl-BE" noProof="0" dirty="0" err="1"/>
              <a:t>all</a:t>
            </a:r>
            <a:r>
              <a:rPr lang="nl-BE" noProof="0" dirty="0"/>
              <a:t>-hazard approach. Dit houdt in dat het risicobeheer van toepassing is op alle productiemiddelen en dus rekening houdt met digitale systemen, medewerkers, leveranciers, partners, ...</a:t>
            </a:r>
          </a:p>
          <a:p>
            <a:pPr marL="0" lvl="1" indent="0">
              <a:lnSpc>
                <a:spcPct val="110000"/>
              </a:lnSpc>
              <a:spcBef>
                <a:spcPts val="2500"/>
              </a:spcBef>
              <a:buNone/>
            </a:pPr>
            <a:r>
              <a:rPr lang="nl-BE" sz="2400" b="1" noProof="0" dirty="0"/>
              <a:t>Cybersecurity als onderdeel van risicobeheer zal altijd maatwerk zijn</a:t>
            </a:r>
          </a:p>
          <a:p>
            <a:pPr marL="0" lvl="1" indent="0">
              <a:lnSpc>
                <a:spcPct val="110000"/>
              </a:lnSpc>
              <a:buNone/>
            </a:pPr>
            <a:r>
              <a:rPr lang="nl-BE" noProof="0" dirty="0"/>
              <a:t>De maatregelen dienen genomen en </a:t>
            </a:r>
            <a:r>
              <a:rPr lang="nl-BE" noProof="0" dirty="0" err="1"/>
              <a:t>geprioritiseerd</a:t>
            </a:r>
            <a:r>
              <a:rPr lang="nl-BE" noProof="0" dirty="0"/>
              <a:t> te worden in functie van de vastgestelde risico's. Dit gebeurt na grondige evaluatie binnen de organisatie en kan niet louter gebeuren op basis van een standaardlijst van maatregelen</a:t>
            </a:r>
          </a:p>
        </p:txBody>
      </p:sp>
      <p:sp>
        <p:nvSpPr>
          <p:cNvPr id="14" name="Picture Placeholder 13">
            <a:extLst>
              <a:ext uri="{FF2B5EF4-FFF2-40B4-BE49-F238E27FC236}">
                <a16:creationId xmlns:a16="http://schemas.microsoft.com/office/drawing/2014/main" id="{BADBC809-6E98-2FA8-23FE-F3E11F486854}"/>
              </a:ext>
            </a:extLst>
          </p:cNvPr>
          <p:cNvSpPr>
            <a:spLocks noGrp="1"/>
          </p:cNvSpPr>
          <p:nvPr>
            <p:ph type="pic" sz="quarter" idx="13"/>
          </p:nvPr>
        </p:nvSpPr>
        <p:spPr>
          <a:xfrm>
            <a:off x="533400" y="317725"/>
            <a:ext cx="3886200" cy="6006875"/>
          </a:xfrm>
        </p:spPr>
        <p:txBody>
          <a:bodyPr/>
          <a:lstStyle/>
          <a:p>
            <a:endParaRPr lang="nl-BE" noProof="0" dirty="0"/>
          </a:p>
        </p:txBody>
      </p:sp>
      <p:pic>
        <p:nvPicPr>
          <p:cNvPr id="12" name="Content Placeholder 4" descr="Shot van een zakenman die zich vasthoudt aan een hoop cryptoballonnen bovenop een grafiek tegen een witte achtergrond">
            <a:extLst>
              <a:ext uri="{FF2B5EF4-FFF2-40B4-BE49-F238E27FC236}">
                <a16:creationId xmlns:a16="http://schemas.microsoft.com/office/drawing/2014/main" id="{F042D75A-26BB-401F-BCDE-8FBE607D2294}"/>
              </a:ext>
            </a:extLst>
          </p:cNvPr>
          <p:cNvPicPr>
            <a:picLocks noChangeAspect="1"/>
          </p:cNvPicPr>
          <p:nvPr/>
        </p:nvPicPr>
        <p:blipFill>
          <a:blip r:embed="rId3"/>
          <a:srcRect l="40192" r="2469" b="-2"/>
          <a:stretch>
            <a:fillRect/>
          </a:stretch>
        </p:blipFill>
        <p:spPr>
          <a:xfrm>
            <a:off x="352264" y="260648"/>
            <a:ext cx="4248472" cy="6279626"/>
          </a:xfrm>
          <a:prstGeom prst="rect">
            <a:avLst/>
          </a:prstGeom>
          <a:blipFill dpi="0" rotWithShape="1">
            <a:blip r:embed="rId4">
              <a:alphaModFix amt="70000"/>
            </a:blip>
            <a:srcRect/>
            <a:stretch>
              <a:fillRect/>
            </a:stretch>
          </a:blipFill>
          <a:effectLst>
            <a:outerShdw blurRad="203200" dist="12700" dir="7800000" algn="r" rotWithShape="0">
              <a:prstClr val="black">
                <a:alpha val="10000"/>
              </a:prstClr>
            </a:outerShdw>
          </a:effectLst>
        </p:spPr>
      </p:pic>
      <p:sp>
        <p:nvSpPr>
          <p:cNvPr id="15" name="Slide Number Placeholder 14">
            <a:extLst>
              <a:ext uri="{FF2B5EF4-FFF2-40B4-BE49-F238E27FC236}">
                <a16:creationId xmlns:a16="http://schemas.microsoft.com/office/drawing/2014/main" id="{7A034800-E49D-70CF-7377-C0E7679D228E}"/>
              </a:ext>
            </a:extLst>
          </p:cNvPr>
          <p:cNvSpPr>
            <a:spLocks noGrp="1"/>
          </p:cNvSpPr>
          <p:nvPr>
            <p:ph type="sldNum" sz="quarter" idx="12"/>
          </p:nvPr>
        </p:nvSpPr>
        <p:spPr/>
        <p:txBody>
          <a:bodyPr/>
          <a:lstStyle/>
          <a:p>
            <a:pPr rtl="0"/>
            <a:fld id="{DD84031F-D6BF-4677-B12E-7D8B88BA70F7}" type="slidenum">
              <a:rPr lang="nl-BE" noProof="0" smtClean="0"/>
              <a:t>10</a:t>
            </a:fld>
            <a:endParaRPr lang="nl-BE" noProof="0" dirty="0"/>
          </a:p>
        </p:txBody>
      </p:sp>
    </p:spTree>
    <p:extLst>
      <p:ext uri="{BB962C8B-B14F-4D97-AF65-F5344CB8AC3E}">
        <p14:creationId xmlns:p14="http://schemas.microsoft.com/office/powerpoint/2010/main" val="1374283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118BC7-3842-91C4-3768-BC8781862474}"/>
              </a:ext>
            </a:extLst>
          </p:cNvPr>
          <p:cNvSpPr>
            <a:spLocks noGrp="1"/>
          </p:cNvSpPr>
          <p:nvPr>
            <p:ph type="title"/>
          </p:nvPr>
        </p:nvSpPr>
        <p:spPr>
          <a:xfrm>
            <a:off x="436526" y="426884"/>
            <a:ext cx="6516938" cy="1587321"/>
          </a:xfrm>
        </p:spPr>
        <p:txBody>
          <a:bodyPr>
            <a:noAutofit/>
          </a:bodyPr>
          <a:lstStyle/>
          <a:p>
            <a:r>
              <a:rPr lang="nl-BE" sz="3600" noProof="0" dirty="0">
                <a:solidFill>
                  <a:schemeClr val="bg1">
                    <a:lumMod val="50000"/>
                  </a:schemeClr>
                </a:solidFill>
              </a:rPr>
              <a:t>Risicobeheer als basis voor een correct cybersecurityplan</a:t>
            </a:r>
          </a:p>
        </p:txBody>
      </p:sp>
      <p:sp>
        <p:nvSpPr>
          <p:cNvPr id="6" name="Content Placeholder 5">
            <a:extLst>
              <a:ext uri="{FF2B5EF4-FFF2-40B4-BE49-F238E27FC236}">
                <a16:creationId xmlns:a16="http://schemas.microsoft.com/office/drawing/2014/main" id="{3966D28E-9541-C53C-600F-0F8765801E34}"/>
              </a:ext>
            </a:extLst>
          </p:cNvPr>
          <p:cNvSpPr>
            <a:spLocks noGrp="1"/>
          </p:cNvSpPr>
          <p:nvPr>
            <p:ph sz="quarter" idx="13"/>
          </p:nvPr>
        </p:nvSpPr>
        <p:spPr>
          <a:xfrm>
            <a:off x="436526" y="2060848"/>
            <a:ext cx="6482747" cy="4116432"/>
          </a:xfrm>
        </p:spPr>
        <p:txBody>
          <a:bodyPr>
            <a:normAutofit fontScale="85000" lnSpcReduction="20000"/>
          </a:bodyPr>
          <a:lstStyle/>
          <a:p>
            <a:pPr>
              <a:lnSpc>
                <a:spcPct val="130000"/>
              </a:lnSpc>
              <a:spcBef>
                <a:spcPts val="0"/>
              </a:spcBef>
            </a:pPr>
            <a:r>
              <a:rPr lang="nl-BE" b="1" noProof="0" dirty="0"/>
              <a:t>Identificatie van bedreigingen en kwetsbaarheden bij de verwerking </a:t>
            </a:r>
            <a:r>
              <a:rPr lang="nl-BE" noProof="0" dirty="0"/>
              <a:t>vormt de eerste stap in elk doordacht beveiligingsproces</a:t>
            </a:r>
          </a:p>
          <a:p>
            <a:pPr>
              <a:lnSpc>
                <a:spcPct val="130000"/>
              </a:lnSpc>
              <a:spcBef>
                <a:spcPts val="0"/>
              </a:spcBef>
            </a:pPr>
            <a:r>
              <a:rPr lang="nl-BE" b="1" noProof="0" dirty="0"/>
              <a:t>Bepaling van het risiconiveau </a:t>
            </a:r>
            <a:r>
              <a:rPr lang="nl-BE" noProof="0" dirty="0"/>
              <a:t>leidt tot een efficiënte prioritering van maatregelen</a:t>
            </a:r>
          </a:p>
          <a:p>
            <a:pPr>
              <a:lnSpc>
                <a:spcPct val="130000"/>
              </a:lnSpc>
              <a:spcBef>
                <a:spcPts val="0"/>
              </a:spcBef>
            </a:pPr>
            <a:r>
              <a:rPr lang="nl-BE" b="1" noProof="0" dirty="0"/>
              <a:t>Risicobeheer ondersteunt gerichte acties </a:t>
            </a:r>
            <a:r>
              <a:rPr lang="nl-BE" noProof="0" dirty="0"/>
              <a:t>en voorkomt willekeurige of disproportionele maatregelen</a:t>
            </a:r>
          </a:p>
          <a:p>
            <a:pPr>
              <a:lnSpc>
                <a:spcPct val="130000"/>
              </a:lnSpc>
              <a:spcBef>
                <a:spcPts val="0"/>
              </a:spcBef>
            </a:pPr>
            <a:r>
              <a:rPr lang="nl-BE" b="1" noProof="0" dirty="0"/>
              <a:t>Regelmatige herziening van de </a:t>
            </a:r>
            <a:r>
              <a:rPr lang="nl-BE" b="1" noProof="0" dirty="0" err="1"/>
              <a:t>organisatiespecifieke</a:t>
            </a:r>
            <a:r>
              <a:rPr lang="nl-BE" b="1" noProof="0" dirty="0"/>
              <a:t> risicoanalyse </a:t>
            </a:r>
            <a:r>
              <a:rPr lang="nl-BE" noProof="0" dirty="0"/>
              <a:t>is noodzakelijk om nieuwe dreigingen tijdig op te vangen</a:t>
            </a:r>
          </a:p>
          <a:p>
            <a:pPr>
              <a:lnSpc>
                <a:spcPct val="130000"/>
              </a:lnSpc>
              <a:spcBef>
                <a:spcPts val="0"/>
              </a:spcBef>
            </a:pPr>
            <a:r>
              <a:rPr lang="nl-BE" b="1" noProof="0" dirty="0"/>
              <a:t>Betrokkenheid van alle belanghebbenden </a:t>
            </a:r>
            <a:r>
              <a:rPr lang="nl-BE" noProof="0" dirty="0"/>
              <a:t>creëert draagvlak en verhoogt de effectiviteit</a:t>
            </a:r>
          </a:p>
        </p:txBody>
      </p:sp>
      <p:pic>
        <p:nvPicPr>
          <p:cNvPr id="8" name="Picture Placeholder 7">
            <a:extLst>
              <a:ext uri="{FF2B5EF4-FFF2-40B4-BE49-F238E27FC236}">
                <a16:creationId xmlns:a16="http://schemas.microsoft.com/office/drawing/2014/main" id="{345D801C-64C8-43F3-0AE8-BA4F84A47F60}"/>
              </a:ext>
            </a:extLst>
          </p:cNvPr>
          <p:cNvPicPr>
            <a:picLocks noGrp="1" noChangeAspect="1"/>
          </p:cNvPicPr>
          <p:nvPr>
            <p:ph type="pic" sz="quarter" idx="14"/>
          </p:nvPr>
        </p:nvPicPr>
        <p:blipFill>
          <a:blip r:embed="rId3"/>
          <a:srcRect t="131" b="131"/>
          <a:stretch>
            <a:fillRect/>
          </a:stretch>
        </p:blipFill>
        <p:spPr>
          <a:xfrm>
            <a:off x="7176120" y="548680"/>
            <a:ext cx="4566634" cy="6093295"/>
          </a:xfrm>
          <a:prstGeom prst="rect">
            <a:avLst/>
          </a:prstGeom>
        </p:spPr>
      </p:pic>
      <p:sp>
        <p:nvSpPr>
          <p:cNvPr id="2" name="Slide Number Placeholder 7">
            <a:extLst>
              <a:ext uri="{FF2B5EF4-FFF2-40B4-BE49-F238E27FC236}">
                <a16:creationId xmlns:a16="http://schemas.microsoft.com/office/drawing/2014/main" id="{69CFCE92-D3E5-4037-9392-93B5E5E76669}"/>
              </a:ext>
            </a:extLst>
          </p:cNvPr>
          <p:cNvSpPr>
            <a:spLocks noGrp="1"/>
          </p:cNvSpPr>
          <p:nvPr>
            <p:ph type="sldNum" sz="quarter" idx="12"/>
          </p:nvPr>
        </p:nvSpPr>
        <p:spPr>
          <a:xfrm>
            <a:off x="4691360" y="6525344"/>
            <a:ext cx="2844800" cy="293127"/>
          </a:xfrm>
        </p:spPr>
        <p:txBody>
          <a:bodyPr/>
          <a:lstStyle/>
          <a:p>
            <a:pPr rtl="0"/>
            <a:fld id="{DD84031F-D6BF-4677-B12E-7D8B88BA70F7}" type="slidenum">
              <a:rPr lang="nl-BE" noProof="0" smtClean="0"/>
              <a:t>11</a:t>
            </a:fld>
            <a:endParaRPr lang="nl-BE" noProof="0" dirty="0"/>
          </a:p>
        </p:txBody>
      </p:sp>
    </p:spTree>
    <p:extLst>
      <p:ext uri="{BB962C8B-B14F-4D97-AF65-F5344CB8AC3E}">
        <p14:creationId xmlns:p14="http://schemas.microsoft.com/office/powerpoint/2010/main" val="33319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8E479-4025-AB8B-71DA-6AA4B55C56DA}"/>
              </a:ext>
            </a:extLst>
          </p:cNvPr>
          <p:cNvSpPr>
            <a:spLocks noGrp="1"/>
          </p:cNvSpPr>
          <p:nvPr>
            <p:ph type="title"/>
          </p:nvPr>
        </p:nvSpPr>
        <p:spPr/>
        <p:txBody>
          <a:bodyPr>
            <a:noAutofit/>
          </a:bodyPr>
          <a:lstStyle/>
          <a:p>
            <a:r>
              <a:rPr lang="nl-BE" sz="3600" noProof="0" dirty="0"/>
              <a:t>Cybersecurity als </a:t>
            </a:r>
            <a:r>
              <a:rPr lang="nl-BE" sz="3600" noProof="0" dirty="0" err="1"/>
              <a:t>enabler</a:t>
            </a:r>
            <a:br>
              <a:rPr lang="nl-BE" sz="3600" noProof="0" dirty="0"/>
            </a:br>
            <a:r>
              <a:rPr lang="nl-BE" sz="3600" noProof="0" dirty="0"/>
              <a:t>van ondernemerschap</a:t>
            </a:r>
          </a:p>
        </p:txBody>
      </p:sp>
      <p:sp>
        <p:nvSpPr>
          <p:cNvPr id="7" name="Content Placeholder 6">
            <a:extLst>
              <a:ext uri="{FF2B5EF4-FFF2-40B4-BE49-F238E27FC236}">
                <a16:creationId xmlns:a16="http://schemas.microsoft.com/office/drawing/2014/main" id="{AAEC6344-1A36-3208-045E-CD56ECE4CF5A}"/>
              </a:ext>
            </a:extLst>
          </p:cNvPr>
          <p:cNvSpPr>
            <a:spLocks noGrp="1"/>
          </p:cNvSpPr>
          <p:nvPr>
            <p:ph idx="1"/>
          </p:nvPr>
        </p:nvSpPr>
        <p:spPr>
          <a:xfrm>
            <a:off x="4715718" y="1410770"/>
            <a:ext cx="6924906" cy="5106037"/>
          </a:xfrm>
        </p:spPr>
        <p:txBody>
          <a:bodyPr>
            <a:normAutofit fontScale="92500" lnSpcReduction="20000"/>
          </a:bodyPr>
          <a:lstStyle/>
          <a:p>
            <a:pPr marL="0" indent="0">
              <a:lnSpc>
                <a:spcPct val="120000"/>
              </a:lnSpc>
              <a:spcBef>
                <a:spcPts val="0"/>
              </a:spcBef>
              <a:buNone/>
            </a:pPr>
            <a:r>
              <a:rPr lang="nl-BE" sz="1700" b="1" noProof="0" dirty="0"/>
              <a:t>Veilig en gecontroleerd gebruik van nieuwe technologieën versnelt innovatie</a:t>
            </a:r>
          </a:p>
          <a:p>
            <a:pPr marL="0" indent="0">
              <a:lnSpc>
                <a:spcPct val="120000"/>
              </a:lnSpc>
              <a:spcBef>
                <a:spcPts val="0"/>
              </a:spcBef>
              <a:buNone/>
            </a:pPr>
            <a:r>
              <a:rPr lang="nl-BE" sz="1500" noProof="0" dirty="0"/>
              <a:t>Door security governance, </a:t>
            </a:r>
            <a:r>
              <a:rPr lang="nl-BE" sz="1500" noProof="0" dirty="0" err="1"/>
              <a:t>identity</a:t>
            </a:r>
            <a:r>
              <a:rPr lang="nl-BE" sz="1500" noProof="0" dirty="0"/>
              <a:t>‑security en dataclassificatie kunnen organisaties veilig moderniseren en sneller schalen</a:t>
            </a:r>
            <a:endParaRPr lang="nl-BE" sz="1400" noProof="0" dirty="0"/>
          </a:p>
          <a:p>
            <a:pPr marL="0" indent="0">
              <a:lnSpc>
                <a:spcPct val="120000"/>
              </a:lnSpc>
              <a:spcBef>
                <a:spcPts val="1200"/>
              </a:spcBef>
              <a:buNone/>
            </a:pPr>
            <a:r>
              <a:rPr lang="nl-BE" sz="1700" b="1" noProof="0" dirty="0"/>
              <a:t>Nieuwe technologieën zoals AI, automatisatie en data‑platformen ondersteunen ondernemerschap wanneer ze veilig worden ingezet</a:t>
            </a:r>
          </a:p>
          <a:p>
            <a:pPr marL="0" indent="0">
              <a:lnSpc>
                <a:spcPct val="120000"/>
              </a:lnSpc>
              <a:spcBef>
                <a:spcPts val="0"/>
              </a:spcBef>
              <a:buNone/>
            </a:pPr>
            <a:r>
              <a:rPr lang="nl-BE" sz="1500" noProof="0" dirty="0"/>
              <a:t>Door duidelijke kaders rond datagebruik, privacy, transparantie en ethiek kunnen teams AI en automatisering toepassen om efficiënter te werken, nieuwe diensten te bouwen en sneller te experimenteren — zonder veiligheidsrisico’s te vergroten</a:t>
            </a:r>
            <a:endParaRPr lang="nl-BE" sz="1400" noProof="0" dirty="0"/>
          </a:p>
          <a:p>
            <a:pPr marL="0" indent="0">
              <a:lnSpc>
                <a:spcPct val="120000"/>
              </a:lnSpc>
              <a:spcBef>
                <a:spcPts val="1200"/>
              </a:spcBef>
              <a:buNone/>
            </a:pPr>
            <a:r>
              <a:rPr lang="nl-BE" sz="1700" b="1" noProof="0" dirty="0"/>
              <a:t>Security‑</a:t>
            </a:r>
            <a:r>
              <a:rPr lang="nl-BE" sz="1700" b="1" noProof="0" dirty="0" err="1"/>
              <a:t>by</a:t>
            </a:r>
            <a:r>
              <a:rPr lang="nl-BE" sz="1700" b="1" noProof="0" dirty="0"/>
              <a:t>‑design integreert bescherming vanaf het begin van digitale transformatie</a:t>
            </a:r>
          </a:p>
          <a:p>
            <a:pPr marL="0" indent="0">
              <a:lnSpc>
                <a:spcPct val="120000"/>
              </a:lnSpc>
              <a:spcBef>
                <a:spcPts val="0"/>
              </a:spcBef>
              <a:buNone/>
            </a:pPr>
            <a:r>
              <a:rPr lang="nl-BE" sz="1500" noProof="0" dirty="0"/>
              <a:t>Dit voorkomt vertragingen, vermijdt dure herwerkingen en geeft innovatieprojecten een voorspelbare, veilige basis</a:t>
            </a:r>
          </a:p>
          <a:p>
            <a:pPr marL="0" indent="0">
              <a:lnSpc>
                <a:spcPct val="120000"/>
              </a:lnSpc>
              <a:spcBef>
                <a:spcPts val="1200"/>
              </a:spcBef>
              <a:buNone/>
            </a:pPr>
            <a:r>
              <a:rPr lang="nl-BE" sz="1700" b="1" noProof="0" dirty="0"/>
              <a:t>Robuuste governance verhoogt het vertrouwen in digitale initiatieven</a:t>
            </a:r>
          </a:p>
          <a:p>
            <a:pPr marL="0" indent="0">
              <a:lnSpc>
                <a:spcPct val="120000"/>
              </a:lnSpc>
              <a:spcBef>
                <a:spcPts val="0"/>
              </a:spcBef>
              <a:buNone/>
            </a:pPr>
            <a:r>
              <a:rPr lang="nl-BE" sz="1500" noProof="0" dirty="0"/>
              <a:t>Heldere richtlijnen rond </a:t>
            </a:r>
            <a:r>
              <a:rPr lang="nl-BE" sz="1500" noProof="0" dirty="0" err="1"/>
              <a:t>cloud</a:t>
            </a:r>
            <a:r>
              <a:rPr lang="nl-BE" sz="1500" noProof="0" dirty="0"/>
              <a:t>, data en AI maken dat medewerkers én partners veilig kunnen ondernemen en vernieuwen</a:t>
            </a:r>
            <a:endParaRPr lang="nl-BE" sz="1500" b="1" noProof="0" dirty="0"/>
          </a:p>
          <a:p>
            <a:pPr marL="0" indent="0">
              <a:lnSpc>
                <a:spcPct val="120000"/>
              </a:lnSpc>
              <a:spcBef>
                <a:spcPts val="1200"/>
              </a:spcBef>
              <a:buNone/>
            </a:pPr>
            <a:r>
              <a:rPr lang="nl-BE" sz="1700" b="1" noProof="0" dirty="0"/>
              <a:t>Ondersteuning van innovatie vereist betrokkenheid van security met de business</a:t>
            </a:r>
          </a:p>
          <a:p>
            <a:pPr marL="0" indent="0">
              <a:lnSpc>
                <a:spcPct val="120000"/>
              </a:lnSpc>
              <a:spcBef>
                <a:spcPts val="0"/>
              </a:spcBef>
              <a:buNone/>
            </a:pPr>
            <a:r>
              <a:rPr lang="nl-BE" sz="1500" noProof="0" dirty="0"/>
              <a:t>Begrip van de nieuwe technologie, de verwerking, impact en risico is noodzakelijk om innovatie te steunen</a:t>
            </a:r>
          </a:p>
        </p:txBody>
      </p:sp>
      <p:sp>
        <p:nvSpPr>
          <p:cNvPr id="4" name="Slide Number Placeholder 3">
            <a:extLst>
              <a:ext uri="{FF2B5EF4-FFF2-40B4-BE49-F238E27FC236}">
                <a16:creationId xmlns:a16="http://schemas.microsoft.com/office/drawing/2014/main" id="{2298ED0E-7099-5625-B01B-D14FB6731B82}"/>
              </a:ext>
            </a:extLst>
          </p:cNvPr>
          <p:cNvSpPr>
            <a:spLocks noGrp="1"/>
          </p:cNvSpPr>
          <p:nvPr>
            <p:ph type="sldNum" sz="quarter" idx="12"/>
          </p:nvPr>
        </p:nvSpPr>
        <p:spPr/>
        <p:txBody>
          <a:bodyPr/>
          <a:lstStyle/>
          <a:p>
            <a:pPr rtl="0"/>
            <a:fld id="{DD84031F-D6BF-4677-B12E-7D8B88BA70F7}" type="slidenum">
              <a:rPr lang="nl-BE" noProof="0" smtClean="0"/>
              <a:t>12</a:t>
            </a:fld>
            <a:endParaRPr lang="nl-BE" noProof="0" dirty="0"/>
          </a:p>
        </p:txBody>
      </p:sp>
      <p:pic>
        <p:nvPicPr>
          <p:cNvPr id="10" name="Picture 9">
            <a:extLst>
              <a:ext uri="{FF2B5EF4-FFF2-40B4-BE49-F238E27FC236}">
                <a16:creationId xmlns:a16="http://schemas.microsoft.com/office/drawing/2014/main" id="{412BA497-A42C-7237-DAEB-EE590D7E0EEB}"/>
              </a:ext>
            </a:extLst>
          </p:cNvPr>
          <p:cNvPicPr>
            <a:picLocks noChangeAspect="1"/>
          </p:cNvPicPr>
          <p:nvPr/>
        </p:nvPicPr>
        <p:blipFill>
          <a:blip r:embed="rId3"/>
          <a:stretch>
            <a:fillRect/>
          </a:stretch>
        </p:blipFill>
        <p:spPr>
          <a:xfrm>
            <a:off x="191344" y="2204864"/>
            <a:ext cx="4373490" cy="2915660"/>
          </a:xfrm>
          <a:prstGeom prst="rect">
            <a:avLst/>
          </a:prstGeom>
        </p:spPr>
      </p:pic>
    </p:spTree>
    <p:extLst>
      <p:ext uri="{BB962C8B-B14F-4D97-AF65-F5344CB8AC3E}">
        <p14:creationId xmlns:p14="http://schemas.microsoft.com/office/powerpoint/2010/main" val="14996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AFC795-E80D-6B2C-3E08-EEF6DE33783F}"/>
              </a:ext>
            </a:extLst>
          </p:cNvPr>
          <p:cNvSpPr>
            <a:spLocks noGrp="1"/>
          </p:cNvSpPr>
          <p:nvPr>
            <p:ph type="title"/>
          </p:nvPr>
        </p:nvSpPr>
        <p:spPr/>
        <p:txBody>
          <a:bodyPr/>
          <a:lstStyle/>
          <a:p>
            <a:r>
              <a:rPr lang="nl-BE" noProof="0" dirty="0"/>
              <a:t>Cybersecurity synergiën binnen de federale overheid</a:t>
            </a:r>
          </a:p>
        </p:txBody>
      </p:sp>
      <p:sp>
        <p:nvSpPr>
          <p:cNvPr id="7" name="Content Placeholder 6">
            <a:extLst>
              <a:ext uri="{FF2B5EF4-FFF2-40B4-BE49-F238E27FC236}">
                <a16:creationId xmlns:a16="http://schemas.microsoft.com/office/drawing/2014/main" id="{46472233-D8E9-3909-DED4-6D01F3361D30}"/>
              </a:ext>
            </a:extLst>
          </p:cNvPr>
          <p:cNvSpPr>
            <a:spLocks noGrp="1"/>
          </p:cNvSpPr>
          <p:nvPr>
            <p:ph idx="1"/>
          </p:nvPr>
        </p:nvSpPr>
        <p:spPr>
          <a:xfrm>
            <a:off x="402336" y="1488931"/>
            <a:ext cx="11253668" cy="4964405"/>
          </a:xfrm>
        </p:spPr>
        <p:txBody>
          <a:bodyPr>
            <a:normAutofit fontScale="85000" lnSpcReduction="20000"/>
          </a:bodyPr>
          <a:lstStyle/>
          <a:p>
            <a:pPr marL="0" indent="0">
              <a:lnSpc>
                <a:spcPct val="120000"/>
              </a:lnSpc>
              <a:spcBef>
                <a:spcPts val="600"/>
              </a:spcBef>
              <a:buNone/>
            </a:pPr>
            <a:r>
              <a:rPr lang="nl-BE" b="1" noProof="0" dirty="0"/>
              <a:t>Doel:</a:t>
            </a:r>
            <a:r>
              <a:rPr lang="nl-BE" noProof="0" dirty="0"/>
              <a:t> een </a:t>
            </a:r>
            <a:r>
              <a:rPr lang="nl-BE" b="1" noProof="0" dirty="0"/>
              <a:t>coherent en schaalbaar cybersecurity-ecosysteem</a:t>
            </a:r>
            <a:r>
              <a:rPr lang="nl-BE" noProof="0" dirty="0"/>
              <a:t> voor de (federale) overheid via samenwerking, gedeelde diensten en gestandaardiseerde ICT-platformen</a:t>
            </a:r>
          </a:p>
          <a:p>
            <a:pPr marL="0" indent="0">
              <a:spcBef>
                <a:spcPts val="600"/>
              </a:spcBef>
              <a:buNone/>
            </a:pPr>
            <a:endParaRPr lang="nl-BE" noProof="0" dirty="0"/>
          </a:p>
          <a:p>
            <a:pPr marL="0" indent="0">
              <a:spcBef>
                <a:spcPts val="600"/>
              </a:spcBef>
              <a:buNone/>
            </a:pPr>
            <a:r>
              <a:rPr lang="nl-BE" b="1" noProof="0" dirty="0"/>
              <a:t>Ondersteuning en expertise door Centre for Cybersecurity Belgium</a:t>
            </a:r>
          </a:p>
          <a:p>
            <a:pPr marL="92075" lvl="1" indent="274638">
              <a:spcBef>
                <a:spcPts val="600"/>
              </a:spcBef>
            </a:pPr>
            <a:r>
              <a:rPr lang="nl-BE" noProof="0" dirty="0"/>
              <a:t>ondersteunt overheidsinstellingen met expertise en best practices</a:t>
            </a:r>
          </a:p>
          <a:p>
            <a:pPr marL="92075" lvl="1" indent="274638">
              <a:spcBef>
                <a:spcPts val="600"/>
              </a:spcBef>
            </a:pPr>
            <a:r>
              <a:rPr lang="nl-BE" noProof="0" dirty="0"/>
              <a:t>faciliteert dreigingsinformatie en kennisdeling</a:t>
            </a:r>
          </a:p>
          <a:p>
            <a:pPr marL="92075" lvl="1" indent="274638">
              <a:spcBef>
                <a:spcPts val="600"/>
              </a:spcBef>
            </a:pPr>
            <a:r>
              <a:rPr lang="nl-BE" noProof="0" dirty="0"/>
              <a:t>bevordert samenwerking en coördinatie bij cyberincidenten</a:t>
            </a:r>
          </a:p>
          <a:p>
            <a:pPr marL="457191" lvl="1" indent="0">
              <a:spcBef>
                <a:spcPts val="600"/>
              </a:spcBef>
              <a:buNone/>
            </a:pPr>
            <a:endParaRPr lang="nl-BE" noProof="0" dirty="0"/>
          </a:p>
          <a:p>
            <a:pPr marL="0" indent="0">
              <a:spcBef>
                <a:spcPts val="600"/>
              </a:spcBef>
              <a:buNone/>
            </a:pPr>
            <a:r>
              <a:rPr lang="nl-BE" b="1" noProof="0" dirty="0"/>
              <a:t>Gedeelde </a:t>
            </a:r>
            <a:r>
              <a:rPr lang="nl-BE" b="1" noProof="0" dirty="0" err="1"/>
              <a:t>managed</a:t>
            </a:r>
            <a:r>
              <a:rPr lang="nl-BE" b="1" noProof="0" dirty="0"/>
              <a:t> securitydiensten</a:t>
            </a:r>
          </a:p>
          <a:p>
            <a:pPr marL="92075" lvl="1" indent="274638">
              <a:spcBef>
                <a:spcPts val="600"/>
              </a:spcBef>
            </a:pPr>
            <a:r>
              <a:rPr lang="nl-BE" dirty="0"/>
              <a:t>IAP (</a:t>
            </a:r>
            <a:r>
              <a:rPr lang="nl-BE" dirty="0" err="1"/>
              <a:t>insourcing</a:t>
            </a:r>
            <a:r>
              <a:rPr lang="nl-BE" dirty="0"/>
              <a:t>) &amp; SECaaS (outsourcing)</a:t>
            </a:r>
          </a:p>
          <a:p>
            <a:pPr marL="720725" lvl="2" indent="-273050" defTabSz="630238">
              <a:spcBef>
                <a:spcPts val="600"/>
              </a:spcBef>
            </a:pPr>
            <a:r>
              <a:rPr lang="nl-BE" sz="1900" noProof="0" dirty="0"/>
              <a:t>security monitoring en detectie</a:t>
            </a:r>
          </a:p>
          <a:p>
            <a:pPr marL="720725" lvl="2" indent="-273050" defTabSz="630238">
              <a:spcBef>
                <a:spcPts val="600"/>
              </a:spcBef>
            </a:pPr>
            <a:r>
              <a:rPr lang="nl-BE" sz="1900" noProof="0" dirty="0"/>
              <a:t>incident response en gespecialiseerde securitydiensten</a:t>
            </a:r>
          </a:p>
          <a:p>
            <a:pPr marL="914384" lvl="2" indent="0">
              <a:spcBef>
                <a:spcPts val="600"/>
              </a:spcBef>
              <a:buNone/>
            </a:pPr>
            <a:endParaRPr lang="nl-BE" noProof="0" dirty="0"/>
          </a:p>
          <a:p>
            <a:pPr marL="0" indent="0">
              <a:spcBef>
                <a:spcPts val="600"/>
              </a:spcBef>
              <a:buNone/>
            </a:pPr>
            <a:r>
              <a:rPr lang="nl-BE" b="1" noProof="0" dirty="0"/>
              <a:t>Gestandaardiseerde ICT-infrastructuur en governance binnen de context van G-Cloud</a:t>
            </a:r>
          </a:p>
          <a:p>
            <a:pPr marL="92075" lvl="1" indent="274638">
              <a:spcBef>
                <a:spcPts val="600"/>
              </a:spcBef>
            </a:pPr>
            <a:r>
              <a:rPr lang="nl-BE" dirty="0"/>
              <a:t>gedeelde </a:t>
            </a:r>
            <a:r>
              <a:rPr lang="nl-BE" dirty="0" err="1"/>
              <a:t>cloud</a:t>
            </a:r>
            <a:r>
              <a:rPr lang="nl-BE" dirty="0"/>
              <a:t>- en infrastructuurdiensten</a:t>
            </a:r>
          </a:p>
          <a:p>
            <a:pPr marL="92075" lvl="1" indent="274638">
              <a:spcBef>
                <a:spcPts val="600"/>
              </a:spcBef>
            </a:pPr>
            <a:r>
              <a:rPr lang="nl-BE" dirty="0"/>
              <a:t>security-</a:t>
            </a:r>
            <a:r>
              <a:rPr lang="nl-BE" dirty="0" err="1"/>
              <a:t>by</a:t>
            </a:r>
            <a:r>
              <a:rPr lang="nl-BE" dirty="0"/>
              <a:t>-design platform voor overheidsapplicaties</a:t>
            </a:r>
          </a:p>
        </p:txBody>
      </p:sp>
      <p:sp>
        <p:nvSpPr>
          <p:cNvPr id="5" name="Slide Number Placeholder 4">
            <a:extLst>
              <a:ext uri="{FF2B5EF4-FFF2-40B4-BE49-F238E27FC236}">
                <a16:creationId xmlns:a16="http://schemas.microsoft.com/office/drawing/2014/main" id="{5C4B9CDE-29FE-7425-5567-F07354BE73D0}"/>
              </a:ext>
            </a:extLst>
          </p:cNvPr>
          <p:cNvSpPr>
            <a:spLocks noGrp="1"/>
          </p:cNvSpPr>
          <p:nvPr>
            <p:ph type="sldNum" sz="quarter" idx="12"/>
          </p:nvPr>
        </p:nvSpPr>
        <p:spPr/>
        <p:txBody>
          <a:bodyPr/>
          <a:lstStyle/>
          <a:p>
            <a:pPr rtl="0"/>
            <a:fld id="{DD84031F-D6BF-4677-B12E-7D8B88BA70F7}" type="slidenum">
              <a:rPr lang="nl-BE" noProof="0" smtClean="0"/>
              <a:t>13</a:t>
            </a:fld>
            <a:endParaRPr lang="nl-BE" noProof="0" dirty="0"/>
          </a:p>
        </p:txBody>
      </p:sp>
    </p:spTree>
    <p:extLst>
      <p:ext uri="{BB962C8B-B14F-4D97-AF65-F5344CB8AC3E}">
        <p14:creationId xmlns:p14="http://schemas.microsoft.com/office/powerpoint/2010/main" val="20864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500"/>
                                        <p:tgtEl>
                                          <p:spTgt spid="7">
                                            <p:txEl>
                                              <p:pRg st="10" end="1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7">
                                            <p:txEl>
                                              <p:pRg st="12" end="12"/>
                                            </p:txEl>
                                          </p:spTgt>
                                        </p:tgtEl>
                                        <p:attrNameLst>
                                          <p:attrName>style.visibility</p:attrName>
                                        </p:attrNameLst>
                                      </p:cBhvr>
                                      <p:to>
                                        <p:strVal val="visible"/>
                                      </p:to>
                                    </p:set>
                                    <p:animEffect transition="in" filter="fade">
                                      <p:cBhvr>
                                        <p:cTn id="34" dur="500"/>
                                        <p:tgtEl>
                                          <p:spTgt spid="7">
                                            <p:txEl>
                                              <p:pRg st="12" end="12"/>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7">
                                            <p:txEl>
                                              <p:pRg st="13" end="13"/>
                                            </p:txEl>
                                          </p:spTgt>
                                        </p:tgtEl>
                                        <p:attrNameLst>
                                          <p:attrName>style.visibility</p:attrName>
                                        </p:attrNameLst>
                                      </p:cBhvr>
                                      <p:to>
                                        <p:strVal val="visible"/>
                                      </p:to>
                                    </p:set>
                                    <p:animEffect transition="in" filter="fade">
                                      <p:cBhvr>
                                        <p:cTn id="37" dur="500"/>
                                        <p:tgtEl>
                                          <p:spTgt spid="7">
                                            <p:txEl>
                                              <p:pRg st="13" end="13"/>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7">
                                            <p:txEl>
                                              <p:pRg st="14" end="14"/>
                                            </p:txEl>
                                          </p:spTgt>
                                        </p:tgtEl>
                                        <p:attrNameLst>
                                          <p:attrName>style.visibility</p:attrName>
                                        </p:attrNameLst>
                                      </p:cBhvr>
                                      <p:to>
                                        <p:strVal val="visible"/>
                                      </p:to>
                                    </p:set>
                                    <p:animEffect transition="in" filter="fade">
                                      <p:cBhvr>
                                        <p:cTn id="40"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6FFA-6EDA-3DCF-6360-8BEF9E240DAB}"/>
              </a:ext>
            </a:extLst>
          </p:cNvPr>
          <p:cNvSpPr>
            <a:spLocks noGrp="1"/>
          </p:cNvSpPr>
          <p:nvPr>
            <p:ph type="title"/>
          </p:nvPr>
        </p:nvSpPr>
        <p:spPr/>
        <p:txBody>
          <a:bodyPr anchor="b">
            <a:normAutofit/>
          </a:bodyPr>
          <a:lstStyle/>
          <a:p>
            <a:r>
              <a:rPr lang="nl-BE" noProof="0" dirty="0"/>
              <a:t>Internet Access Protection (IAP)</a:t>
            </a:r>
          </a:p>
        </p:txBody>
      </p:sp>
      <p:pic>
        <p:nvPicPr>
          <p:cNvPr id="5" name="Content Placeholder 4" descr="Servers in datacenter met Shields-symbolen">
            <a:extLst>
              <a:ext uri="{FF2B5EF4-FFF2-40B4-BE49-F238E27FC236}">
                <a16:creationId xmlns:a16="http://schemas.microsoft.com/office/drawing/2014/main" id="{5BFC59FC-C467-46CB-A22B-17B7BEC7C66A}"/>
              </a:ext>
            </a:extLst>
          </p:cNvPr>
          <p:cNvPicPr>
            <a:picLocks noGrp="1" noChangeAspect="1"/>
          </p:cNvPicPr>
          <p:nvPr>
            <p:ph type="pic" sz="quarter" idx="13"/>
          </p:nvPr>
        </p:nvPicPr>
        <p:blipFill>
          <a:blip r:embed="rId3"/>
          <a:srcRect l="27803" r="27803"/>
          <a:stretch/>
        </p:blipFill>
        <p:spPr/>
      </p:pic>
      <p:sp>
        <p:nvSpPr>
          <p:cNvPr id="4" name="Content Placeholder 3">
            <a:extLst>
              <a:ext uri="{FF2B5EF4-FFF2-40B4-BE49-F238E27FC236}">
                <a16:creationId xmlns:a16="http://schemas.microsoft.com/office/drawing/2014/main" id="{B459D0EC-2ED6-C245-DB5D-C334DC8CB83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5719" y="1556793"/>
            <a:ext cx="6924906" cy="4968551"/>
          </a:xfrm>
        </p:spPr>
        <p:txBody>
          <a:bodyPr>
            <a:normAutofit fontScale="70000" lnSpcReduction="20000"/>
          </a:bodyPr>
          <a:lstStyle/>
          <a:p>
            <a:pPr marL="0" indent="0">
              <a:lnSpc>
                <a:spcPct val="130000"/>
              </a:lnSpc>
              <a:spcBef>
                <a:spcPts val="2500"/>
              </a:spcBef>
              <a:buFont typeface="Arial" panose="020B0604020202020204" pitchFamily="34" charset="0"/>
              <a:buNone/>
            </a:pPr>
            <a:r>
              <a:rPr lang="nl-BE" b="1" noProof="0" dirty="0"/>
              <a:t>Modulaire netwerkbeveiliging</a:t>
            </a:r>
          </a:p>
          <a:p>
            <a:pPr marL="0" lvl="1" indent="0">
              <a:lnSpc>
                <a:spcPct val="130000"/>
              </a:lnSpc>
              <a:spcBef>
                <a:spcPts val="0"/>
              </a:spcBef>
              <a:buFont typeface="Arial" panose="020B0604020202020204" pitchFamily="34" charset="0"/>
              <a:buNone/>
            </a:pPr>
            <a:r>
              <a:rPr lang="nl-BE" noProof="0" dirty="0"/>
              <a:t>IAP biedt een modulair pakket van cybersecurity-oplossingen</a:t>
            </a:r>
          </a:p>
          <a:p>
            <a:pPr marL="0" indent="0">
              <a:lnSpc>
                <a:spcPct val="130000"/>
              </a:lnSpc>
              <a:spcBef>
                <a:spcPts val="1200"/>
              </a:spcBef>
              <a:buFont typeface="Arial" panose="020B0604020202020204" pitchFamily="34" charset="0"/>
              <a:buNone/>
            </a:pPr>
            <a:r>
              <a:rPr lang="nl-BE" b="1" noProof="0" dirty="0"/>
              <a:t>Flexibele beheermodellen</a:t>
            </a:r>
          </a:p>
          <a:p>
            <a:pPr marL="0" lvl="1" indent="0">
              <a:lnSpc>
                <a:spcPct val="130000"/>
              </a:lnSpc>
              <a:spcBef>
                <a:spcPts val="0"/>
              </a:spcBef>
              <a:buFont typeface="Arial" panose="020B0604020202020204" pitchFamily="34" charset="0"/>
              <a:buNone/>
            </a:pPr>
            <a:r>
              <a:rPr lang="nl-BE" noProof="0" dirty="0"/>
              <a:t>Organisaties kunnen kiezen voor beveiligingsmaatregelen op basis van hun maturiteit en behoeften</a:t>
            </a:r>
          </a:p>
          <a:p>
            <a:pPr marL="0" indent="0">
              <a:lnSpc>
                <a:spcPct val="130000"/>
              </a:lnSpc>
              <a:spcBef>
                <a:spcPts val="1200"/>
              </a:spcBef>
              <a:buFont typeface="Arial" panose="020B0604020202020204" pitchFamily="34" charset="0"/>
              <a:buNone/>
            </a:pPr>
            <a:r>
              <a:rPr lang="nl-BE" b="1" noProof="0" dirty="0"/>
              <a:t>Schaalbare en betrouwbare bescherming</a:t>
            </a:r>
          </a:p>
          <a:p>
            <a:pPr marL="0" lvl="1" indent="0">
              <a:lnSpc>
                <a:spcPct val="130000"/>
              </a:lnSpc>
              <a:spcBef>
                <a:spcPts val="0"/>
              </a:spcBef>
              <a:buFont typeface="Arial" panose="020B0604020202020204" pitchFamily="34" charset="0"/>
              <a:buNone/>
            </a:pPr>
            <a:r>
              <a:rPr lang="nl-BE" noProof="0" dirty="0"/>
              <a:t>IAP levert schaalbare, betrouwbare en gestandaardiseerde beveiliging die risico’s verkleint en detectietijden versnelt</a:t>
            </a:r>
          </a:p>
          <a:p>
            <a:pPr marL="0" indent="0">
              <a:lnSpc>
                <a:spcPct val="130000"/>
              </a:lnSpc>
              <a:spcBef>
                <a:spcPts val="1200"/>
              </a:spcBef>
              <a:buFont typeface="Arial" panose="020B0604020202020204" pitchFamily="34" charset="0"/>
              <a:buNone/>
            </a:pPr>
            <a:r>
              <a:rPr lang="nl-BE" b="1" noProof="0" dirty="0"/>
              <a:t>IAP laat toe om cybersecurity expertise te delen met verschillende instellingen</a:t>
            </a:r>
          </a:p>
          <a:p>
            <a:pPr marL="0" lvl="1" indent="0">
              <a:lnSpc>
                <a:spcPct val="130000"/>
              </a:lnSpc>
              <a:spcBef>
                <a:spcPts val="0"/>
              </a:spcBef>
              <a:buNone/>
            </a:pPr>
            <a:r>
              <a:rPr lang="nl-BE" noProof="0" dirty="0"/>
              <a:t>Organisaties worden geholpen met de inregeling van een deel van hun veiligheidsbehoeften inclusief technische evoluties en opvolging van het dreigingslandschap</a:t>
            </a:r>
          </a:p>
          <a:p>
            <a:pPr marL="0" indent="0">
              <a:lnSpc>
                <a:spcPct val="130000"/>
              </a:lnSpc>
              <a:spcBef>
                <a:spcPts val="1200"/>
              </a:spcBef>
              <a:buFont typeface="Arial" panose="020B0604020202020204" pitchFamily="34" charset="0"/>
              <a:buNone/>
            </a:pPr>
            <a:r>
              <a:rPr lang="nl-BE" b="1" noProof="0" dirty="0"/>
              <a:t>Naleving van NIS2</a:t>
            </a:r>
          </a:p>
          <a:p>
            <a:pPr marL="0" lvl="1" indent="0">
              <a:lnSpc>
                <a:spcPct val="130000"/>
              </a:lnSpc>
              <a:spcBef>
                <a:spcPts val="0"/>
              </a:spcBef>
              <a:buFont typeface="Arial" panose="020B0604020202020204" pitchFamily="34" charset="0"/>
              <a:buNone/>
            </a:pPr>
            <a:r>
              <a:rPr lang="nl-BE" noProof="0" dirty="0"/>
              <a:t>IAP ondersteunt de NIS2-vereisten voor proportionaliteit, risicobeheer en documenteerbare beveiligingsmaatregelen</a:t>
            </a:r>
          </a:p>
        </p:txBody>
      </p:sp>
      <p:sp>
        <p:nvSpPr>
          <p:cNvPr id="3" name="Slide Number Placeholder 2">
            <a:extLst>
              <a:ext uri="{FF2B5EF4-FFF2-40B4-BE49-F238E27FC236}">
                <a16:creationId xmlns:a16="http://schemas.microsoft.com/office/drawing/2014/main" id="{6DC08327-5B0E-04D3-83FD-8056CA6266B6}"/>
              </a:ext>
            </a:extLst>
          </p:cNvPr>
          <p:cNvSpPr>
            <a:spLocks noGrp="1"/>
          </p:cNvSpPr>
          <p:nvPr>
            <p:ph type="sldNum" sz="quarter" idx="12"/>
          </p:nvPr>
        </p:nvSpPr>
        <p:spPr/>
        <p:txBody>
          <a:bodyPr/>
          <a:lstStyle/>
          <a:p>
            <a:pPr rtl="0"/>
            <a:fld id="{DD84031F-D6BF-4677-B12E-7D8B88BA70F7}" type="slidenum">
              <a:rPr lang="nl-BE" noProof="0" smtClean="0"/>
              <a:t>14</a:t>
            </a:fld>
            <a:endParaRPr lang="nl-BE" noProof="0" dirty="0"/>
          </a:p>
        </p:txBody>
      </p:sp>
    </p:spTree>
    <p:extLst>
      <p:ext uri="{BB962C8B-B14F-4D97-AF65-F5344CB8AC3E}">
        <p14:creationId xmlns:p14="http://schemas.microsoft.com/office/powerpoint/2010/main" val="1547883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F86C0-C2C7-0DF7-E975-3431637DE06C}"/>
              </a:ext>
            </a:extLst>
          </p:cNvPr>
          <p:cNvSpPr>
            <a:spLocks noGrp="1"/>
          </p:cNvSpPr>
          <p:nvPr>
            <p:ph type="title"/>
          </p:nvPr>
        </p:nvSpPr>
        <p:spPr>
          <a:xfrm>
            <a:off x="426996" y="3018408"/>
            <a:ext cx="11213619" cy="3247475"/>
          </a:xfrm>
        </p:spPr>
        <p:txBody>
          <a:bodyPr>
            <a:normAutofit/>
          </a:bodyPr>
          <a:lstStyle/>
          <a:p>
            <a:pPr algn="l"/>
            <a:r>
              <a:rPr lang="nl-BE" noProof="0" dirty="0"/>
              <a:t>Use case: gezamenlijke </a:t>
            </a:r>
            <a:r>
              <a:rPr lang="nl-BE" noProof="0" dirty="0" err="1"/>
              <a:t>informatieveiligheidsaanpak</a:t>
            </a:r>
            <a:r>
              <a:rPr lang="nl-BE" noProof="0" dirty="0"/>
              <a:t> binnen de sociale sector</a:t>
            </a:r>
          </a:p>
        </p:txBody>
      </p:sp>
      <p:sp>
        <p:nvSpPr>
          <p:cNvPr id="5" name="Slide Number Placeholder 4">
            <a:extLst>
              <a:ext uri="{FF2B5EF4-FFF2-40B4-BE49-F238E27FC236}">
                <a16:creationId xmlns:a16="http://schemas.microsoft.com/office/drawing/2014/main" id="{4DB45FA8-16FE-B65E-89EE-FE7713C034FE}"/>
              </a:ext>
            </a:extLst>
          </p:cNvPr>
          <p:cNvSpPr>
            <a:spLocks noGrp="1"/>
          </p:cNvSpPr>
          <p:nvPr>
            <p:ph type="sldNum" sz="quarter" idx="12"/>
          </p:nvPr>
        </p:nvSpPr>
        <p:spPr/>
        <p:txBody>
          <a:bodyPr/>
          <a:lstStyle/>
          <a:p>
            <a:pPr rtl="0"/>
            <a:fld id="{DD84031F-D6BF-4677-B12E-7D8B88BA70F7}" type="slidenum">
              <a:rPr lang="nl-BE" noProof="0" smtClean="0"/>
              <a:t>15</a:t>
            </a:fld>
            <a:endParaRPr lang="nl-BE" noProof="0" dirty="0"/>
          </a:p>
        </p:txBody>
      </p:sp>
    </p:spTree>
    <p:extLst>
      <p:ext uri="{BB962C8B-B14F-4D97-AF65-F5344CB8AC3E}">
        <p14:creationId xmlns:p14="http://schemas.microsoft.com/office/powerpoint/2010/main" val="223437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9AB4-DEAC-041F-5C1E-C99835D9656C}"/>
              </a:ext>
            </a:extLst>
          </p:cNvPr>
          <p:cNvSpPr>
            <a:spLocks noGrp="1"/>
          </p:cNvSpPr>
          <p:nvPr>
            <p:ph type="title"/>
          </p:nvPr>
        </p:nvSpPr>
        <p:spPr>
          <a:xfrm>
            <a:off x="426997" y="3018408"/>
            <a:ext cx="8961120" cy="3247475"/>
          </a:xfrm>
        </p:spPr>
        <p:txBody>
          <a:bodyPr anchor="b">
            <a:normAutofit/>
          </a:bodyPr>
          <a:lstStyle/>
          <a:p>
            <a:pPr algn="l"/>
            <a:r>
              <a:rPr lang="nl-BE" noProof="0" dirty="0"/>
              <a:t>Korte introductie KSZ / eHealth-platform</a:t>
            </a:r>
          </a:p>
        </p:txBody>
      </p:sp>
      <p:sp>
        <p:nvSpPr>
          <p:cNvPr id="3" name="Slide Number Placeholder 2">
            <a:extLst>
              <a:ext uri="{FF2B5EF4-FFF2-40B4-BE49-F238E27FC236}">
                <a16:creationId xmlns:a16="http://schemas.microsoft.com/office/drawing/2014/main" id="{718AAE14-B900-3A7F-339C-09A1E23EC9D4}"/>
              </a:ext>
            </a:extLst>
          </p:cNvPr>
          <p:cNvSpPr>
            <a:spLocks noGrp="1"/>
          </p:cNvSpPr>
          <p:nvPr>
            <p:ph type="sldNum" sz="quarter" idx="12"/>
          </p:nvPr>
        </p:nvSpPr>
        <p:spPr/>
        <p:txBody>
          <a:bodyPr/>
          <a:lstStyle/>
          <a:p>
            <a:pPr rtl="0"/>
            <a:fld id="{DD84031F-D6BF-4677-B12E-7D8B88BA70F7}" type="slidenum">
              <a:rPr lang="nl-BE" noProof="0" smtClean="0"/>
              <a:t>16</a:t>
            </a:fld>
            <a:endParaRPr lang="nl-BE" noProof="0" dirty="0"/>
          </a:p>
        </p:txBody>
      </p:sp>
    </p:spTree>
    <p:extLst>
      <p:ext uri="{BB962C8B-B14F-4D97-AF65-F5344CB8AC3E}">
        <p14:creationId xmlns:p14="http://schemas.microsoft.com/office/powerpoint/2010/main" val="990290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21E67-3DCD-26EC-DC85-B3B848EF518F}"/>
              </a:ext>
            </a:extLst>
          </p:cNvPr>
          <p:cNvSpPr>
            <a:spLocks noGrp="1"/>
          </p:cNvSpPr>
          <p:nvPr>
            <p:ph type="title"/>
          </p:nvPr>
        </p:nvSpPr>
        <p:spPr/>
        <p:txBody>
          <a:bodyPr/>
          <a:lstStyle/>
          <a:p>
            <a:r>
              <a:rPr lang="nl-BE" noProof="0" dirty="0"/>
              <a:t>Kruispuntbank Sociale Zekerheid (KSZ) (°1990)</a:t>
            </a:r>
          </a:p>
        </p:txBody>
      </p:sp>
      <p:sp>
        <p:nvSpPr>
          <p:cNvPr id="5" name="Text Placeholder 4">
            <a:extLst>
              <a:ext uri="{FF2B5EF4-FFF2-40B4-BE49-F238E27FC236}">
                <a16:creationId xmlns:a16="http://schemas.microsoft.com/office/drawing/2014/main" id="{20BEDDD2-9B7B-64CE-9057-5B99403F3922}"/>
              </a:ext>
            </a:extLst>
          </p:cNvPr>
          <p:cNvSpPr>
            <a:spLocks noGrp="1"/>
          </p:cNvSpPr>
          <p:nvPr>
            <p:ph idx="1"/>
          </p:nvPr>
        </p:nvSpPr>
        <p:spPr>
          <a:xfrm>
            <a:off x="402336" y="1488931"/>
            <a:ext cx="5981696" cy="4700761"/>
          </a:xfrm>
        </p:spPr>
        <p:txBody>
          <a:bodyPr>
            <a:normAutofit fontScale="92500"/>
          </a:bodyPr>
          <a:lstStyle/>
          <a:p>
            <a:pPr marL="0" indent="0">
              <a:buNone/>
            </a:pPr>
            <a:r>
              <a:rPr lang="nl-BE" noProof="0" dirty="0"/>
              <a:t>De KSZ staat in voor de organisatie van een goed georganiseerde en beveiligde verwerking en onderlinge uitwisseling van gegevens tussen alle actoren in de sociale sector met het oog op een optimale sociale bescherming</a:t>
            </a:r>
          </a:p>
          <a:p>
            <a:pPr marL="0" indent="0">
              <a:buNone/>
            </a:pPr>
            <a:endParaRPr lang="nl-BE" noProof="0" dirty="0"/>
          </a:p>
          <a:p>
            <a:pPr marL="0" indent="0">
              <a:buNone/>
            </a:pPr>
            <a:r>
              <a:rPr lang="nl-BE" noProof="0" dirty="0"/>
              <a:t>De gegevens worden</a:t>
            </a:r>
          </a:p>
          <a:p>
            <a:pPr marL="447675" lvl="1" indent="-284163"/>
            <a:r>
              <a:rPr lang="nl-BE" noProof="0" dirty="0"/>
              <a:t>eenmalig ingezameld</a:t>
            </a:r>
          </a:p>
          <a:p>
            <a:pPr marL="447675" lvl="1" indent="-284163"/>
            <a:r>
              <a:rPr lang="nl-BE" noProof="0" dirty="0"/>
              <a:t>uniek op kwaliteit gecontroleerd</a:t>
            </a:r>
          </a:p>
          <a:p>
            <a:pPr marL="447675" lvl="1" indent="-284163"/>
            <a:r>
              <a:rPr lang="nl-BE" noProof="0" dirty="0"/>
              <a:t>gedecentraliseerd opgeslagen in authentieke bronnen</a:t>
            </a:r>
          </a:p>
          <a:p>
            <a:pPr marL="447675" lvl="1" indent="-284163"/>
            <a:r>
              <a:rPr lang="nl-BE" noProof="0" dirty="0"/>
              <a:t>multifunctioneel hergebruikt</a:t>
            </a:r>
          </a:p>
          <a:p>
            <a:pPr marL="0" indent="0">
              <a:buNone/>
            </a:pPr>
            <a:r>
              <a:rPr lang="nl-BE" noProof="0" dirty="0"/>
              <a:t>overeenkomstig een taakverdeling vastgelegd door de KSZ</a:t>
            </a:r>
          </a:p>
          <a:p>
            <a:endParaRPr lang="nl-BE" noProof="0" dirty="0"/>
          </a:p>
        </p:txBody>
      </p:sp>
      <p:sp>
        <p:nvSpPr>
          <p:cNvPr id="3" name="Slide Number Placeholder 2">
            <a:extLst>
              <a:ext uri="{FF2B5EF4-FFF2-40B4-BE49-F238E27FC236}">
                <a16:creationId xmlns:a16="http://schemas.microsoft.com/office/drawing/2014/main" id="{A8C4E197-C1B0-998C-C276-2F6C55ED19F2}"/>
              </a:ext>
            </a:extLst>
          </p:cNvPr>
          <p:cNvSpPr>
            <a:spLocks noGrp="1"/>
          </p:cNvSpPr>
          <p:nvPr>
            <p:ph type="sldNum" sz="quarter" idx="12"/>
          </p:nvPr>
        </p:nvSpPr>
        <p:spPr/>
        <p:txBody>
          <a:bodyPr/>
          <a:lstStyle/>
          <a:p>
            <a:pPr rtl="0"/>
            <a:fld id="{DD84031F-D6BF-4677-B12E-7D8B88BA70F7}" type="slidenum">
              <a:rPr lang="nl-BE" noProof="0" smtClean="0"/>
              <a:t>17</a:t>
            </a:fld>
            <a:endParaRPr lang="nl-BE" noProof="0" dirty="0"/>
          </a:p>
        </p:txBody>
      </p:sp>
      <p:pic>
        <p:nvPicPr>
          <p:cNvPr id="6" name="Picture 5">
            <a:extLst>
              <a:ext uri="{FF2B5EF4-FFF2-40B4-BE49-F238E27FC236}">
                <a16:creationId xmlns:a16="http://schemas.microsoft.com/office/drawing/2014/main" id="{98EC6224-AD25-C1AE-1632-42346604F582}"/>
              </a:ext>
            </a:extLst>
          </p:cNvPr>
          <p:cNvPicPr>
            <a:picLocks noChangeAspect="1"/>
          </p:cNvPicPr>
          <p:nvPr/>
        </p:nvPicPr>
        <p:blipFill>
          <a:blip r:embed="rId3"/>
          <a:stretch>
            <a:fillRect/>
          </a:stretch>
        </p:blipFill>
        <p:spPr>
          <a:xfrm>
            <a:off x="6287729" y="1916832"/>
            <a:ext cx="5505089" cy="3575119"/>
          </a:xfrm>
          <a:prstGeom prst="rect">
            <a:avLst/>
          </a:prstGeom>
        </p:spPr>
      </p:pic>
    </p:spTree>
    <p:extLst>
      <p:ext uri="{BB962C8B-B14F-4D97-AF65-F5344CB8AC3E}">
        <p14:creationId xmlns:p14="http://schemas.microsoft.com/office/powerpoint/2010/main" val="365767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
            <a:extLst>
              <a:ext uri="{FF2B5EF4-FFF2-40B4-BE49-F238E27FC236}">
                <a16:creationId xmlns:a16="http://schemas.microsoft.com/office/drawing/2014/main" id="{AF5AB97A-1322-421C-B939-0B3CA5EE8D24}"/>
              </a:ext>
            </a:extLst>
          </p:cNvPr>
          <p:cNvGraphicFramePr>
            <a:graphicFrameLocks noChangeAspect="1"/>
          </p:cNvGraphicFramePr>
          <p:nvPr>
            <p:extLst>
              <p:ext uri="{D42A27DB-BD31-4B8C-83A1-F6EECF244321}">
                <p14:modId xmlns:p14="http://schemas.microsoft.com/office/powerpoint/2010/main" val="4108847221"/>
              </p:ext>
            </p:extLst>
          </p:nvPr>
        </p:nvGraphicFramePr>
        <p:xfrm>
          <a:off x="1487488" y="1435234"/>
          <a:ext cx="8481062" cy="525068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9733D04-CA8C-15A7-8CE4-8C00B789671E}"/>
              </a:ext>
            </a:extLst>
          </p:cNvPr>
          <p:cNvSpPr>
            <a:spLocks noGrp="1"/>
          </p:cNvSpPr>
          <p:nvPr>
            <p:ph type="title"/>
          </p:nvPr>
        </p:nvSpPr>
        <p:spPr/>
        <p:txBody>
          <a:bodyPr/>
          <a:lstStyle/>
          <a:p>
            <a:r>
              <a:rPr lang="nl-BE" noProof="0" dirty="0">
                <a:solidFill>
                  <a:schemeClr val="bg1">
                    <a:lumMod val="50000"/>
                  </a:schemeClr>
                </a:solidFill>
              </a:rPr>
              <a:t>Evolutie van uitgewisselde berichten</a:t>
            </a:r>
          </a:p>
        </p:txBody>
      </p:sp>
      <p:sp>
        <p:nvSpPr>
          <p:cNvPr id="4" name="Espace réservé du numéro de diapositive 3">
            <a:extLst>
              <a:ext uri="{FF2B5EF4-FFF2-40B4-BE49-F238E27FC236}">
                <a16:creationId xmlns:a16="http://schemas.microsoft.com/office/drawing/2014/main" id="{878B4D87-F676-41F3-8AEC-0EE422318E6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BFC991-18F6-485A-BE0B-9061B9D5CD41}" type="slidenum">
              <a:rPr lang="nl-BE" noProof="0" smtClean="0"/>
              <a:pPr algn="ctr"/>
              <a:t>18</a:t>
            </a:fld>
            <a:endParaRPr lang="nl-BE" noProof="0" dirty="0"/>
          </a:p>
        </p:txBody>
      </p:sp>
    </p:spTree>
    <p:extLst>
      <p:ext uri="{BB962C8B-B14F-4D97-AF65-F5344CB8AC3E}">
        <p14:creationId xmlns:p14="http://schemas.microsoft.com/office/powerpoint/2010/main" val="15290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9" y="332308"/>
            <a:ext cx="11253667" cy="909921"/>
          </a:xfrm>
        </p:spPr>
        <p:txBody>
          <a:bodyPr/>
          <a:lstStyle/>
          <a:p>
            <a:r>
              <a:rPr lang="nl-BE" noProof="0" dirty="0"/>
              <a:t>eHealth-platform (°2009)</a:t>
            </a:r>
          </a:p>
        </p:txBody>
      </p:sp>
      <p:sp>
        <p:nvSpPr>
          <p:cNvPr id="92162" name="Rectangle 3"/>
          <p:cNvSpPr>
            <a:spLocks noGrp="1" noChangeArrowheads="1"/>
          </p:cNvSpPr>
          <p:nvPr>
            <p:ph idx="1"/>
          </p:nvPr>
        </p:nvSpPr>
        <p:spPr>
          <a:xfrm>
            <a:off x="402336" y="1488931"/>
            <a:ext cx="11253668" cy="4700761"/>
          </a:xfrm>
        </p:spPr>
        <p:txBody>
          <a:bodyPr>
            <a:normAutofit/>
          </a:bodyPr>
          <a:lstStyle/>
          <a:p>
            <a:pPr marL="0" indent="0">
              <a:buNone/>
            </a:pPr>
            <a:r>
              <a:rPr lang="nl-BE" noProof="0" dirty="0"/>
              <a:t>Het eHealth-platform zorgt voor een goed georganiseerde, onderlinge elektronische dienstverlening en informatie-uitwisseling tussen alle actoren in de gezondheidszorg met de nodige waarborgen op het vlak van de informatieveiligheid, de bescherming van de persoonlijke levenssfeer en het beroepsgeheim</a:t>
            </a:r>
          </a:p>
          <a:p>
            <a:endParaRPr lang="nl-BE" noProof="0" dirty="0"/>
          </a:p>
          <a:p>
            <a:pPr marL="0" indent="0">
              <a:buNone/>
            </a:pPr>
            <a:r>
              <a:rPr lang="nl-BE" noProof="0" dirty="0"/>
              <a:t>Met het oog op</a:t>
            </a:r>
          </a:p>
          <a:p>
            <a:pPr marL="355600" lvl="1" indent="-284163"/>
            <a:r>
              <a:rPr lang="nl-BE" noProof="0" dirty="0"/>
              <a:t>het optimaliseren van de kwaliteit en de continuïteit van de gezondheidszorgverstrekking </a:t>
            </a:r>
          </a:p>
          <a:p>
            <a:pPr marL="355600" lvl="1" indent="-263525"/>
            <a:r>
              <a:rPr lang="nl-BE" dirty="0"/>
              <a:t>het optimaliseren van de veiligheid van de patiënt</a:t>
            </a:r>
          </a:p>
          <a:p>
            <a:pPr marL="355600" lvl="1" indent="-263525"/>
            <a:r>
              <a:rPr lang="nl-BE" dirty="0"/>
              <a:t>het vereenvoudigen van de administratieve formaliteiten voor alle actoren in de gezondheidszorg</a:t>
            </a:r>
          </a:p>
          <a:p>
            <a:pPr marL="355600" lvl="1" indent="-263525"/>
            <a:r>
              <a:rPr lang="nl-BE" dirty="0"/>
              <a:t>het degelijk ondersteunen van het gezondheidszorgbeleid</a:t>
            </a:r>
          </a:p>
          <a:p>
            <a:endParaRPr lang="nl-BE" noProof="0" dirty="0"/>
          </a:p>
          <a:p>
            <a:pPr lvl="1"/>
            <a:endParaRPr lang="nl-BE" noProof="0" dirty="0"/>
          </a:p>
          <a:p>
            <a:pPr lvl="1"/>
            <a:endParaRPr lang="nl-BE" noProof="0" dirty="0"/>
          </a:p>
          <a:p>
            <a:endParaRPr lang="nl-BE" noProof="0" dirty="0"/>
          </a:p>
        </p:txBody>
      </p:sp>
      <p:sp>
        <p:nvSpPr>
          <p:cNvPr id="4" name="Slide Number Placeholder 3"/>
          <p:cNvSpPr>
            <a:spLocks noGrp="1"/>
          </p:cNvSpPr>
          <p:nvPr>
            <p:ph type="sldNum" sz="quarter" idx="12"/>
          </p:nvPr>
        </p:nvSpPr>
        <p:spPr>
          <a:xfrm>
            <a:off x="4691360" y="6525344"/>
            <a:ext cx="2844800" cy="293127"/>
          </a:xfr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nl-BE" noProof="0" smtClean="0"/>
              <a:pPr/>
              <a:t>19</a:t>
            </a:fld>
            <a:endParaRPr lang="nl-BE" noProof="0" dirty="0"/>
          </a:p>
        </p:txBody>
      </p:sp>
    </p:spTree>
    <p:extLst>
      <p:ext uri="{BB962C8B-B14F-4D97-AF65-F5344CB8AC3E}">
        <p14:creationId xmlns:p14="http://schemas.microsoft.com/office/powerpoint/2010/main" val="5661542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fade">
                                      <p:cBhvr>
                                        <p:cTn id="7" dur="500"/>
                                        <p:tgtEl>
                                          <p:spTgt spid="92162">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2162">
                                            <p:txEl>
                                              <p:pRg st="2" end="2"/>
                                            </p:txEl>
                                          </p:spTgt>
                                        </p:tgtEl>
                                        <p:attrNameLst>
                                          <p:attrName>style.visibility</p:attrName>
                                        </p:attrNameLst>
                                      </p:cBhvr>
                                      <p:to>
                                        <p:strVal val="visible"/>
                                      </p:to>
                                    </p:set>
                                    <p:animEffect transition="in" filter="fade">
                                      <p:cBhvr>
                                        <p:cTn id="10" dur="500"/>
                                        <p:tgtEl>
                                          <p:spTgt spid="92162">
                                            <p:txEl>
                                              <p:pRg st="2" end="2"/>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2162">
                                            <p:txEl>
                                              <p:pRg st="3" end="3"/>
                                            </p:txEl>
                                          </p:spTgt>
                                        </p:tgtEl>
                                        <p:attrNameLst>
                                          <p:attrName>style.visibility</p:attrName>
                                        </p:attrNameLst>
                                      </p:cBhvr>
                                      <p:to>
                                        <p:strVal val="visible"/>
                                      </p:to>
                                    </p:set>
                                    <p:animEffect transition="in" filter="fade">
                                      <p:cBhvr>
                                        <p:cTn id="13" dur="500"/>
                                        <p:tgtEl>
                                          <p:spTgt spid="92162">
                                            <p:txEl>
                                              <p:pRg st="3" end="3"/>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92162">
                                            <p:txEl>
                                              <p:pRg st="4" end="4"/>
                                            </p:txEl>
                                          </p:spTgt>
                                        </p:tgtEl>
                                        <p:attrNameLst>
                                          <p:attrName>style.visibility</p:attrName>
                                        </p:attrNameLst>
                                      </p:cBhvr>
                                      <p:to>
                                        <p:strVal val="visible"/>
                                      </p:to>
                                    </p:set>
                                    <p:animEffect transition="in" filter="fade">
                                      <p:cBhvr>
                                        <p:cTn id="16" dur="500"/>
                                        <p:tgtEl>
                                          <p:spTgt spid="92162">
                                            <p:txEl>
                                              <p:pRg st="4" end="4"/>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2162">
                                            <p:txEl>
                                              <p:pRg st="5" end="5"/>
                                            </p:txEl>
                                          </p:spTgt>
                                        </p:tgtEl>
                                        <p:attrNameLst>
                                          <p:attrName>style.visibility</p:attrName>
                                        </p:attrNameLst>
                                      </p:cBhvr>
                                      <p:to>
                                        <p:strVal val="visible"/>
                                      </p:to>
                                    </p:set>
                                    <p:animEffect transition="in" filter="fade">
                                      <p:cBhvr>
                                        <p:cTn id="19" dur="500"/>
                                        <p:tgtEl>
                                          <p:spTgt spid="92162">
                                            <p:txEl>
                                              <p:pRg st="5" end="5"/>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92162">
                                            <p:txEl>
                                              <p:pRg st="6" end="6"/>
                                            </p:txEl>
                                          </p:spTgt>
                                        </p:tgtEl>
                                        <p:attrNameLst>
                                          <p:attrName>style.visibility</p:attrName>
                                        </p:attrNameLst>
                                      </p:cBhvr>
                                      <p:to>
                                        <p:strVal val="visible"/>
                                      </p:to>
                                    </p:set>
                                    <p:animEffect transition="in" filter="fade">
                                      <p:cBhvr>
                                        <p:cTn id="22" dur="500"/>
                                        <p:tgtEl>
                                          <p:spTgt spid="921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38EE5-436F-0D3C-918A-82ED1B991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B1D8F-E6D0-C669-15AA-2E5EC81260E9}"/>
              </a:ext>
            </a:extLst>
          </p:cNvPr>
          <p:cNvSpPr>
            <a:spLocks noGrp="1"/>
          </p:cNvSpPr>
          <p:nvPr>
            <p:ph type="title"/>
          </p:nvPr>
        </p:nvSpPr>
        <p:spPr>
          <a:xfrm>
            <a:off x="426997" y="3018408"/>
            <a:ext cx="8961120" cy="3247475"/>
          </a:xfrm>
        </p:spPr>
        <p:txBody>
          <a:bodyPr anchor="b">
            <a:normAutofit/>
          </a:bodyPr>
          <a:lstStyle/>
          <a:p>
            <a:pPr algn="l"/>
            <a:r>
              <a:rPr lang="en-BE" dirty="0"/>
              <a:t>Cybersecurity</a:t>
            </a:r>
            <a:r>
              <a:rPr lang="nl-BE" noProof="0" dirty="0"/>
              <a:t> – strategisch belang</a:t>
            </a:r>
          </a:p>
        </p:txBody>
      </p:sp>
      <p:sp>
        <p:nvSpPr>
          <p:cNvPr id="3" name="Slide Number Placeholder 2">
            <a:extLst>
              <a:ext uri="{FF2B5EF4-FFF2-40B4-BE49-F238E27FC236}">
                <a16:creationId xmlns:a16="http://schemas.microsoft.com/office/drawing/2014/main" id="{4E32DE46-1A15-4614-936B-EA44B0A729CD}"/>
              </a:ext>
            </a:extLst>
          </p:cNvPr>
          <p:cNvSpPr>
            <a:spLocks noGrp="1"/>
          </p:cNvSpPr>
          <p:nvPr>
            <p:ph type="sldNum" sz="quarter" idx="12"/>
          </p:nvPr>
        </p:nvSpPr>
        <p:spPr/>
        <p:txBody>
          <a:bodyPr/>
          <a:lstStyle/>
          <a:p>
            <a:pPr rtl="0"/>
            <a:fld id="{DD84031F-D6BF-4677-B12E-7D8B88BA70F7}" type="slidenum">
              <a:rPr lang="nl-BE" noProof="0" smtClean="0"/>
              <a:t>2</a:t>
            </a:fld>
            <a:endParaRPr lang="nl-BE" noProof="0" dirty="0"/>
          </a:p>
        </p:txBody>
      </p:sp>
    </p:spTree>
    <p:extLst>
      <p:ext uri="{BB962C8B-B14F-4D97-AF65-F5344CB8AC3E}">
        <p14:creationId xmlns:p14="http://schemas.microsoft.com/office/powerpoint/2010/main" val="1355078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dirty="0">
                <a:solidFill>
                  <a:schemeClr val="bg1">
                    <a:lumMod val="50000"/>
                  </a:schemeClr>
                </a:solidFill>
              </a:rPr>
              <a:t>Basisarchitectuur eHealth-platform</a:t>
            </a:r>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nl-BE" noProof="0" smtClean="0"/>
              <a:pPr/>
              <a:t>20</a:t>
            </a:fld>
            <a:endParaRPr lang="nl-BE" noProof="0" dirty="0"/>
          </a:p>
        </p:txBody>
      </p:sp>
      <p:grpSp>
        <p:nvGrpSpPr>
          <p:cNvPr id="2" name="Group 1">
            <a:extLst>
              <a:ext uri="{FF2B5EF4-FFF2-40B4-BE49-F238E27FC236}">
                <a16:creationId xmlns:a16="http://schemas.microsoft.com/office/drawing/2014/main" id="{E4D83A9A-D0DE-BFF0-23DB-6C018F520E8D}"/>
              </a:ext>
            </a:extLst>
          </p:cNvPr>
          <p:cNvGrpSpPr/>
          <p:nvPr/>
        </p:nvGrpSpPr>
        <p:grpSpPr>
          <a:xfrm>
            <a:off x="1959536" y="1489063"/>
            <a:ext cx="8429453" cy="5252305"/>
            <a:chOff x="1959536" y="1489063"/>
            <a:chExt cx="8429453" cy="5252305"/>
          </a:xfrm>
        </p:grpSpPr>
        <p:pic>
          <p:nvPicPr>
            <p:cNvPr id="73" name="Picture 7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48887" y="6060272"/>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83"/>
            <p:cNvSpPr>
              <a:spLocks noChangeArrowheads="1"/>
            </p:cNvSpPr>
            <p:nvPr/>
          </p:nvSpPr>
          <p:spPr bwMode="auto">
            <a:xfrm>
              <a:off x="2038737" y="4107647"/>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2400" b="1" i="1"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75" name="Oval 84"/>
            <p:cNvSpPr>
              <a:spLocks noChangeArrowheads="1"/>
            </p:cNvSpPr>
            <p:nvPr/>
          </p:nvSpPr>
          <p:spPr bwMode="auto">
            <a:xfrm>
              <a:off x="9399976" y="4101297"/>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76" name="Rectangle 85"/>
            <p:cNvSpPr>
              <a:spLocks noChangeArrowheads="1"/>
            </p:cNvSpPr>
            <p:nvPr/>
          </p:nvSpPr>
          <p:spPr bwMode="auto">
            <a:xfrm>
              <a:off x="2548326" y="4109235"/>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77" name="Oval 86"/>
            <p:cNvSpPr>
              <a:spLocks noChangeArrowheads="1"/>
            </p:cNvSpPr>
            <p:nvPr/>
          </p:nvSpPr>
          <p:spPr bwMode="auto">
            <a:xfrm>
              <a:off x="3318262" y="436482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78" name="Oval 87"/>
            <p:cNvSpPr>
              <a:spLocks noChangeArrowheads="1"/>
            </p:cNvSpPr>
            <p:nvPr/>
          </p:nvSpPr>
          <p:spPr bwMode="auto">
            <a:xfrm>
              <a:off x="9223762" y="435847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79" name="Rectangle 88"/>
            <p:cNvSpPr>
              <a:spLocks noChangeArrowheads="1"/>
            </p:cNvSpPr>
            <p:nvPr/>
          </p:nvSpPr>
          <p:spPr bwMode="auto">
            <a:xfrm>
              <a:off x="3721489" y="4367997"/>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lvl="0" algn="ctr" fontAlgn="auto">
                <a:spcBef>
                  <a:spcPts val="0"/>
                </a:spcBef>
                <a:spcAft>
                  <a:spcPts val="0"/>
                </a:spcAft>
                <a:defRPr/>
              </a:pPr>
              <a:r>
                <a:rPr lang="nl-BE" sz="2400" b="1" i="1" noProof="0" dirty="0">
                  <a:solidFill>
                    <a:srgbClr val="FFFFFF"/>
                  </a:solidFill>
                  <a:effectLst>
                    <a:outerShdw blurRad="38100" dist="38100" dir="2700000" algn="tl">
                      <a:srgbClr val="000000"/>
                    </a:outerShdw>
                  </a:effectLst>
                  <a:latin typeface="Calibri" panose="020F0502020204030204"/>
                </a:rPr>
                <a:t>Basisdiensten</a:t>
              </a:r>
            </a:p>
            <a:p>
              <a:pPr lvl="0" algn="ctr" fontAlgn="auto">
                <a:spcBef>
                  <a:spcPts val="0"/>
                </a:spcBef>
                <a:spcAft>
                  <a:spcPts val="0"/>
                </a:spcAft>
                <a:defRPr/>
              </a:pPr>
              <a:r>
                <a:rPr lang="nl-BE" sz="2400" b="1" i="1" noProof="0" dirty="0">
                  <a:solidFill>
                    <a:srgbClr val="3E6E5A"/>
                  </a:solidFill>
                  <a:effectLst>
                    <a:outerShdw blurRad="38100" dist="38100" dir="2700000" algn="tl">
                      <a:srgbClr val="000000"/>
                    </a:outerShdw>
                  </a:effectLst>
                  <a:latin typeface="Calibri"/>
                </a:rPr>
                <a:t>eHealth</a:t>
              </a:r>
              <a:r>
                <a:rPr lang="nl-BE" sz="2400" b="1" i="1" noProof="0" dirty="0">
                  <a:solidFill>
                    <a:srgbClr val="FFFFFF"/>
                  </a:solidFill>
                  <a:effectLst>
                    <a:outerShdw blurRad="38100" dist="38100" dir="2700000" algn="tl">
                      <a:srgbClr val="000000"/>
                    </a:outerShdw>
                  </a:effectLst>
                  <a:latin typeface="Calibri"/>
                </a:rPr>
                <a:t>-platform</a:t>
              </a:r>
            </a:p>
          </p:txBody>
        </p:sp>
        <p:sp>
          <p:nvSpPr>
            <p:cNvPr id="80" name="Text Box 89"/>
            <p:cNvSpPr txBox="1">
              <a:spLocks noChangeArrowheads="1"/>
            </p:cNvSpPr>
            <p:nvPr/>
          </p:nvSpPr>
          <p:spPr bwMode="auto">
            <a:xfrm>
              <a:off x="1987937" y="4582310"/>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Netwerk</a:t>
              </a:r>
            </a:p>
          </p:txBody>
        </p:sp>
        <p:pic>
          <p:nvPicPr>
            <p:cNvPr id="81" name="Picture 3"/>
            <p:cNvPicPr>
              <a:picLocks noChangeAspect="1" noChangeArrowheads="1"/>
            </p:cNvPicPr>
            <p:nvPr/>
          </p:nvPicPr>
          <p:blipFill>
            <a:blip r:embed="rId4"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5839214" y="596343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Oval 5"/>
            <p:cNvSpPr>
              <a:spLocks noChangeArrowheads="1"/>
            </p:cNvSpPr>
            <p:nvPr/>
          </p:nvSpPr>
          <p:spPr bwMode="auto">
            <a:xfrm>
              <a:off x="4990682" y="1489063"/>
              <a:ext cx="2286000" cy="762000"/>
            </a:xfrm>
            <a:prstGeom prst="ellipse">
              <a:avLst/>
            </a:prstGeom>
            <a:noFill/>
            <a:ln w="9525">
              <a:noFill/>
              <a:round/>
              <a:headEnd/>
              <a:tailEnd/>
            </a:ln>
            <a:effectLst/>
          </p:spPr>
          <p:txBody>
            <a:bodyPr wrap="none" anchor="ctr"/>
            <a:lstStyle/>
            <a:p>
              <a:pPr lvl="0" algn="ctr" fontAlgn="auto">
                <a:spcBef>
                  <a:spcPts val="0"/>
                </a:spcBef>
                <a:spcAft>
                  <a:spcPts val="0"/>
                </a:spcAft>
                <a:defRPr/>
              </a:pPr>
              <a:r>
                <a:rPr lang="nl-BE" sz="2000" b="1" i="1" noProof="0" dirty="0">
                  <a:solidFill>
                    <a:srgbClr val="000000"/>
                  </a:solidFill>
                  <a:effectLst>
                    <a:outerShdw blurRad="38100" dist="38100" dir="2700000" algn="tl">
                      <a:srgbClr val="C0C0C0"/>
                    </a:outerShdw>
                  </a:effectLst>
                  <a:latin typeface="Calibri"/>
                </a:rPr>
                <a:t>Patiënten, zorgverstrekkers</a:t>
              </a:r>
            </a:p>
            <a:p>
              <a:pPr lvl="0" algn="ctr" fontAlgn="auto">
                <a:spcBef>
                  <a:spcPts val="0"/>
                </a:spcBef>
                <a:spcAft>
                  <a:spcPts val="0"/>
                </a:spcAft>
                <a:defRPr/>
              </a:pPr>
              <a:r>
                <a:rPr lang="nl-BE" sz="2000" b="1" i="1" noProof="0" dirty="0">
                  <a:solidFill>
                    <a:srgbClr val="000000"/>
                  </a:solidFill>
                  <a:effectLst>
                    <a:outerShdw blurRad="38100" dist="38100" dir="2700000" algn="tl">
                      <a:srgbClr val="C0C0C0"/>
                    </a:outerShdw>
                  </a:effectLst>
                  <a:latin typeface="Calibri"/>
                </a:rPr>
                <a:t>en zorginstellingen</a:t>
              </a:r>
              <a:endParaRPr lang="nl-BE" sz="2000" b="1" i="1" noProof="0" dirty="0">
                <a:solidFill>
                  <a:srgbClr val="FFFFFF"/>
                </a:solidFill>
                <a:effectLst>
                  <a:outerShdw blurRad="38100" dist="38100" dir="2700000" algn="tl">
                    <a:srgbClr val="C0C0C0"/>
                  </a:outerShdw>
                </a:effectLst>
                <a:latin typeface="Calibri"/>
              </a:endParaRPr>
            </a:p>
          </p:txBody>
        </p:sp>
        <p:sp>
          <p:nvSpPr>
            <p:cNvPr id="83" name="AutoShape 13"/>
            <p:cNvSpPr>
              <a:spLocks noChangeArrowheads="1"/>
            </p:cNvSpPr>
            <p:nvPr/>
          </p:nvSpPr>
          <p:spPr bwMode="blackWhite">
            <a:xfrm>
              <a:off x="7490212" y="581103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nl-BE" sz="2000" b="1" i="1" noProof="0" dirty="0">
                  <a:solidFill>
                    <a:srgbClr val="FFCC99"/>
                  </a:solidFill>
                  <a:effectLst>
                    <a:outerShdw blurRad="38100" dist="38100" dir="2700000" algn="tl">
                      <a:srgbClr val="000000"/>
                    </a:outerShdw>
                  </a:effectLst>
                  <a:latin typeface="Calibri" panose="020F0502020204030204"/>
                </a:rPr>
                <a:t>GAB</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panose="020F0502020204030204"/>
                <a:ea typeface="+mn-ea"/>
                <a:cs typeface="Arial" charset="0"/>
              </a:endParaRPr>
            </a:p>
          </p:txBody>
        </p:sp>
        <p:sp>
          <p:nvSpPr>
            <p:cNvPr id="84" name="AutoShape 14"/>
            <p:cNvSpPr>
              <a:spLocks noChangeArrowheads="1"/>
            </p:cNvSpPr>
            <p:nvPr/>
          </p:nvSpPr>
          <p:spPr bwMode="blackWhite">
            <a:xfrm>
              <a:off x="8788787" y="581103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nl-BE" sz="2000" b="1" i="1" noProof="0" dirty="0">
                  <a:solidFill>
                    <a:srgbClr val="FFCC99"/>
                  </a:solidFill>
                  <a:effectLst>
                    <a:outerShdw blurRad="38100" dist="38100" dir="2700000" algn="tl">
                      <a:srgbClr val="000000"/>
                    </a:outerShdw>
                  </a:effectLst>
                  <a:latin typeface="Calibri" panose="020F0502020204030204"/>
                </a:rPr>
                <a:t>GAB</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panose="020F0502020204030204"/>
                <a:ea typeface="+mn-ea"/>
                <a:cs typeface="Arial" charset="0"/>
              </a:endParaRPr>
            </a:p>
          </p:txBody>
        </p:sp>
        <p:sp>
          <p:nvSpPr>
            <p:cNvPr id="85" name="AutoShape 16"/>
            <p:cNvSpPr>
              <a:spLocks noChangeArrowheads="1"/>
            </p:cNvSpPr>
            <p:nvPr/>
          </p:nvSpPr>
          <p:spPr bwMode="blackWhite">
            <a:xfrm>
              <a:off x="6305937" y="581103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nl-BE" sz="2000" b="1" i="1" noProof="0" dirty="0">
                  <a:solidFill>
                    <a:srgbClr val="FFCC99"/>
                  </a:solidFill>
                  <a:effectLst>
                    <a:outerShdw blurRad="38100" dist="38100" dir="2700000" algn="tl">
                      <a:srgbClr val="000000"/>
                    </a:outerShdw>
                  </a:effectLst>
                  <a:latin typeface="Calibri" panose="020F0502020204030204"/>
                </a:rPr>
                <a:t>GAB</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panose="020F0502020204030204"/>
                <a:ea typeface="+mn-ea"/>
                <a:cs typeface="Arial" charset="0"/>
              </a:endParaRPr>
            </a:p>
          </p:txBody>
        </p:sp>
        <p:pic>
          <p:nvPicPr>
            <p:cNvPr id="86" name="Picture 20" descr="FOD_tekeni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82376" y="599042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21"/>
            <p:cNvSpPr>
              <a:spLocks noChangeArrowheads="1"/>
            </p:cNvSpPr>
            <p:nvPr/>
          </p:nvSpPr>
          <p:spPr bwMode="auto">
            <a:xfrm>
              <a:off x="2000578" y="634125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fontAlgn="auto" hangingPunct="1">
                <a:spcBef>
                  <a:spcPts val="0"/>
                </a:spcBef>
                <a:spcAft>
                  <a:spcPts val="0"/>
                </a:spcAft>
                <a:defRPr/>
              </a:pPr>
              <a:r>
                <a:rPr lang="nl-BE" sz="2000" b="1" i="1" noProof="0" dirty="0">
                  <a:solidFill>
                    <a:srgbClr val="CC9900"/>
                  </a:solidFill>
                  <a:latin typeface="Calibri" pitchFamily="34" charset="0"/>
                  <a:cs typeface="Arial" charset="0"/>
                </a:rPr>
                <a:t>Leveranciers</a:t>
              </a:r>
              <a:endParaRPr kumimoji="0" lang="nl-BE" sz="2000" b="1" i="1" u="none" strike="noStrike" kern="1200" cap="none" spc="0" normalizeH="0" baseline="0" noProof="0" dirty="0">
                <a:ln>
                  <a:noFill/>
                </a:ln>
                <a:solidFill>
                  <a:srgbClr val="CC9900"/>
                </a:solidFill>
                <a:effectLst/>
                <a:uLnTx/>
                <a:uFillTx/>
                <a:latin typeface="Calibri" pitchFamily="34" charset="0"/>
                <a:ea typeface="+mn-ea"/>
                <a:cs typeface="Arial" pitchFamily="34" charset="0"/>
              </a:endParaRPr>
            </a:p>
          </p:txBody>
        </p:sp>
        <p:sp>
          <p:nvSpPr>
            <p:cNvPr id="88" name="Rectangle 22"/>
            <p:cNvSpPr>
              <a:spLocks noChangeArrowheads="1"/>
            </p:cNvSpPr>
            <p:nvPr/>
          </p:nvSpPr>
          <p:spPr bwMode="auto">
            <a:xfrm>
              <a:off x="1959536" y="371870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fontAlgn="auto" hangingPunct="1">
                <a:spcBef>
                  <a:spcPts val="0"/>
                </a:spcBef>
                <a:spcAft>
                  <a:spcPts val="0"/>
                </a:spcAft>
                <a:defRPr/>
              </a:pPr>
              <a:r>
                <a:rPr lang="nl-BE" sz="2000" b="1" i="1" noProof="0" dirty="0">
                  <a:solidFill>
                    <a:srgbClr val="CC9900"/>
                  </a:solidFill>
                  <a:latin typeface="Calibri" pitchFamily="34" charset="0"/>
                  <a:cs typeface="Arial" charset="0"/>
                </a:rPr>
                <a:t>Gebruikers</a:t>
              </a:r>
              <a:endParaRPr kumimoji="0" lang="nl-BE" sz="2000" b="1" i="1" u="none" strike="noStrike" kern="1200" cap="none" spc="0" normalizeH="0" baseline="0" noProof="0" dirty="0">
                <a:ln>
                  <a:noFill/>
                </a:ln>
                <a:solidFill>
                  <a:srgbClr val="CC9900"/>
                </a:solidFill>
                <a:effectLst/>
                <a:uLnTx/>
                <a:uFillTx/>
                <a:latin typeface="Calibri" pitchFamily="34" charset="0"/>
                <a:ea typeface="+mn-ea"/>
                <a:cs typeface="Arial" pitchFamily="34" charset="0"/>
              </a:endParaRPr>
            </a:p>
          </p:txBody>
        </p:sp>
        <p:sp>
          <p:nvSpPr>
            <p:cNvPr id="89" name="AutoShape 23">
              <a:hlinkClick r:id="" action="ppaction://noaction" highlightClick="1"/>
            </p:cNvPr>
            <p:cNvSpPr>
              <a:spLocks noChangeArrowheads="1"/>
            </p:cNvSpPr>
            <p:nvPr/>
          </p:nvSpPr>
          <p:spPr bwMode="blackWhite">
            <a:xfrm>
              <a:off x="5056574" y="273287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nl-BE" sz="1400" i="1" noProof="0" dirty="0">
                  <a:solidFill>
                    <a:srgbClr val="FFFFFF"/>
                  </a:solidFill>
                  <a:effectLst>
                    <a:outerShdw blurRad="38100" dist="38100" dir="2700000" algn="tl">
                      <a:srgbClr val="000000"/>
                    </a:outerShdw>
                  </a:effectLst>
                </a:rPr>
                <a:t>P</a:t>
              </a:r>
              <a:r>
                <a:rPr lang="nl-BE" sz="1400" i="1" noProof="0" dirty="0">
                  <a:solidFill>
                    <a:srgbClr val="FFFFFF"/>
                  </a:solidFill>
                  <a:effectLst>
                    <a:outerShdw blurRad="38100" dist="38100" dir="2700000" algn="tl">
                      <a:srgbClr val="000000"/>
                    </a:outerShdw>
                  </a:effectLst>
                  <a:latin typeface="Calibri"/>
                </a:rPr>
                <a:t>ortaal </a:t>
              </a:r>
              <a:r>
                <a:rPr lang="nl-BE" sz="1400" i="1" noProof="0" dirty="0">
                  <a:solidFill>
                    <a:srgbClr val="3E6E5A"/>
                  </a:solidFill>
                  <a:effectLst>
                    <a:outerShdw blurRad="38100" dist="38100" dir="2700000" algn="tl">
                      <a:srgbClr val="000000"/>
                    </a:outerShdw>
                  </a:effectLst>
                  <a:latin typeface="Calibri"/>
                </a:rPr>
                <a:t>eGezondheid</a:t>
              </a:r>
              <a:endParaRPr lang="nl-BE" sz="1400" i="1" noProof="0" dirty="0">
                <a:solidFill>
                  <a:srgbClr val="FFFFFF"/>
                </a:solidFill>
                <a:effectLst>
                  <a:outerShdw blurRad="38100" dist="38100" dir="2700000" algn="tl">
                    <a:srgbClr val="000000"/>
                  </a:outerShdw>
                </a:effectLst>
                <a:latin typeface="Calibri"/>
              </a:endParaRPr>
            </a:p>
          </p:txBody>
        </p:sp>
        <p:grpSp>
          <p:nvGrpSpPr>
            <p:cNvPr id="90" name="Group 24"/>
            <p:cNvGrpSpPr>
              <a:grpSpLocks/>
            </p:cNvGrpSpPr>
            <p:nvPr/>
          </p:nvGrpSpPr>
          <p:grpSpPr bwMode="auto">
            <a:xfrm>
              <a:off x="2324487" y="1939120"/>
              <a:ext cx="1219200" cy="914400"/>
              <a:chOff x="432" y="1200"/>
              <a:chExt cx="912" cy="672"/>
            </a:xfrm>
          </p:grpSpPr>
          <p:sp>
            <p:nvSpPr>
              <p:cNvPr id="91"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nl-BE" sz="1400" i="1" noProof="0" dirty="0">
                    <a:solidFill>
                      <a:srgbClr val="FFFFFF"/>
                    </a:solidFill>
                    <a:effectLst>
                      <a:outerShdw blurRad="38100" dist="38100" dir="2700000" algn="tl">
                        <a:srgbClr val="000000"/>
                      </a:outerShdw>
                    </a:effectLst>
                    <a:latin typeface="Calibri" panose="020F0502020204030204"/>
                  </a:rPr>
                  <a:t>Health portal</a:t>
                </a:r>
                <a:endParaRPr lang="nl-BE" sz="1000" i="1" noProof="0" dirty="0">
                  <a:solidFill>
                    <a:srgbClr val="FFFFFF"/>
                  </a:solidFill>
                  <a:latin typeface="Calibri"/>
                </a:endParaRPr>
              </a:p>
            </p:txBody>
          </p:sp>
          <p:sp>
            <p:nvSpPr>
              <p:cNvPr id="92"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3"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4"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5"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lang="nl-BE" sz="1600" b="1" i="1" noProof="0" dirty="0">
                    <a:solidFill>
                      <a:srgbClr val="FFFFFF"/>
                    </a:solidFill>
                    <a:effectLst>
                      <a:outerShdw blurRad="38100" dist="38100" dir="2700000" algn="tl">
                        <a:srgbClr val="000000"/>
                      </a:outerShdw>
                    </a:effectLst>
                    <a:latin typeface="Calibri" panose="020F0502020204030204"/>
                  </a:rPr>
                  <a:t>DTW</a:t>
                </a:r>
                <a:endPar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pic>
            <p:nvPicPr>
              <p:cNvPr id="96" name="Picture 30" descr="FOD_teken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 name="AutoShape 31">
              <a:hlinkClick r:id="" action="ppaction://noaction" highlightClick="1"/>
            </p:cNvPr>
            <p:cNvSpPr>
              <a:spLocks noChangeArrowheads="1"/>
            </p:cNvSpPr>
            <p:nvPr/>
          </p:nvSpPr>
          <p:spPr bwMode="blackWhite">
            <a:xfrm>
              <a:off x="7736274" y="2278847"/>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nl-BE" sz="1200" i="1" noProof="0" dirty="0">
                  <a:solidFill>
                    <a:srgbClr val="FFFFFF"/>
                  </a:solidFill>
                  <a:effectLst>
                    <a:outerShdw blurRad="38100" dist="38100" dir="2700000" algn="tl">
                      <a:srgbClr val="000000"/>
                    </a:outerShdw>
                  </a:effectLst>
                  <a:latin typeface="Calibri"/>
                </a:rPr>
                <a:t>Software zorginstelling</a:t>
              </a:r>
              <a:endParaRPr lang="nl-BE" sz="900" i="1" noProof="0" dirty="0">
                <a:solidFill>
                  <a:srgbClr val="FFFFFF"/>
                </a:solidFill>
                <a:latin typeface="Calibri"/>
              </a:endParaRPr>
            </a:p>
          </p:txBody>
        </p:sp>
        <p:sp>
          <p:nvSpPr>
            <p:cNvPr id="98" name="AutoShape 32">
              <a:hlinkClick r:id="" action="ppaction://noaction" highlightClick="1"/>
            </p:cNvPr>
            <p:cNvSpPr>
              <a:spLocks noChangeArrowheads="1"/>
            </p:cNvSpPr>
            <p:nvPr/>
          </p:nvSpPr>
          <p:spPr bwMode="blackWhite">
            <a:xfrm>
              <a:off x="8144262" y="275350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99" name="AutoShape 33">
              <a:hlinkClick r:id="" action="ppaction://noaction" highlightClick="1"/>
            </p:cNvPr>
            <p:cNvSpPr>
              <a:spLocks noChangeArrowheads="1"/>
            </p:cNvSpPr>
            <p:nvPr/>
          </p:nvSpPr>
          <p:spPr bwMode="blackWhite">
            <a:xfrm>
              <a:off x="8207762" y="281859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0" name="AutoShape 34">
              <a:hlinkClick r:id="" action="ppaction://noaction" highlightClick="1"/>
            </p:cNvPr>
            <p:cNvSpPr>
              <a:spLocks noChangeArrowheads="1"/>
            </p:cNvSpPr>
            <p:nvPr/>
          </p:nvSpPr>
          <p:spPr bwMode="blackWhite">
            <a:xfrm>
              <a:off x="8271262" y="2883685"/>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1" name="AutoShape 35">
              <a:hlinkClick r:id="" action="ppaction://noaction" highlightClick="1"/>
            </p:cNvPr>
            <p:cNvSpPr>
              <a:spLocks noChangeArrowheads="1"/>
            </p:cNvSpPr>
            <p:nvPr/>
          </p:nvSpPr>
          <p:spPr bwMode="blackWhite">
            <a:xfrm>
              <a:off x="8334762" y="294877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DTW</a:t>
              </a:r>
            </a:p>
          </p:txBody>
        </p:sp>
        <p:sp>
          <p:nvSpPr>
            <p:cNvPr id="102" name="AutoShape 36">
              <a:hlinkClick r:id="" action="ppaction://noaction" highlightClick="1"/>
            </p:cNvPr>
            <p:cNvSpPr>
              <a:spLocks noChangeArrowheads="1"/>
            </p:cNvSpPr>
            <p:nvPr/>
          </p:nvSpPr>
          <p:spPr bwMode="blackWhite">
            <a:xfrm>
              <a:off x="6428174" y="273287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Calibri" panose="020F0502020204030204"/>
                  <a:ea typeface="+mn-ea"/>
                  <a:cs typeface="Arial" charset="0"/>
                </a:rPr>
                <a:t>MyCareNet</a:t>
              </a:r>
              <a:endParaRPr kumimoji="0" lang="nl-BE" sz="1000" b="0" i="1" u="none" strike="noStrike" kern="1200" cap="none" spc="0" normalizeH="0" baseline="0" noProof="0" dirty="0">
                <a:ln>
                  <a:noFill/>
                </a:ln>
                <a:solidFill>
                  <a:srgbClr val="FFFFFF"/>
                </a:solidFill>
                <a:effectLst/>
                <a:uLnTx/>
                <a:uFillTx/>
                <a:latin typeface="Calibri" panose="020F0502020204030204"/>
                <a:ea typeface="+mn-ea"/>
                <a:cs typeface="Arial" charset="0"/>
              </a:endParaRPr>
            </a:p>
          </p:txBody>
        </p:sp>
        <p:sp>
          <p:nvSpPr>
            <p:cNvPr id="103" name="AutoShape 37">
              <a:hlinkClick r:id="" action="ppaction://noaction" highlightClick="1"/>
            </p:cNvPr>
            <p:cNvSpPr>
              <a:spLocks noChangeArrowheads="1"/>
            </p:cNvSpPr>
            <p:nvPr/>
          </p:nvSpPr>
          <p:spPr bwMode="blackWhite">
            <a:xfrm>
              <a:off x="6877437" y="305989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4" name="AutoShape 38">
              <a:hlinkClick r:id="" action="ppaction://noaction" highlightClick="1"/>
            </p:cNvPr>
            <p:cNvSpPr>
              <a:spLocks noChangeArrowheads="1"/>
            </p:cNvSpPr>
            <p:nvPr/>
          </p:nvSpPr>
          <p:spPr bwMode="blackWhite">
            <a:xfrm>
              <a:off x="6940937" y="312498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5" name="AutoShape 39">
              <a:hlinkClick r:id="" action="ppaction://noaction" highlightClick="1"/>
            </p:cNvPr>
            <p:cNvSpPr>
              <a:spLocks noChangeArrowheads="1"/>
            </p:cNvSpPr>
            <p:nvPr/>
          </p:nvSpPr>
          <p:spPr bwMode="blackWhite">
            <a:xfrm>
              <a:off x="7006026" y="319007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06" name="AutoShape 40">
              <a:hlinkClick r:id="" action="ppaction://noaction" highlightClick="1"/>
            </p:cNvPr>
            <p:cNvSpPr>
              <a:spLocks noChangeArrowheads="1"/>
            </p:cNvSpPr>
            <p:nvPr/>
          </p:nvSpPr>
          <p:spPr bwMode="blackWhite">
            <a:xfrm>
              <a:off x="7069524" y="3255160"/>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DTW</a:t>
              </a:r>
            </a:p>
          </p:txBody>
        </p:sp>
        <p:sp>
          <p:nvSpPr>
            <p:cNvPr id="107" name="AutoShape 41">
              <a:hlinkClick r:id="" action="ppaction://noaction" highlightClick="1"/>
            </p:cNvPr>
            <p:cNvSpPr>
              <a:spLocks noChangeArrowheads="1"/>
            </p:cNvSpPr>
            <p:nvPr/>
          </p:nvSpPr>
          <p:spPr bwMode="blackWhite">
            <a:xfrm>
              <a:off x="8922139" y="1815297"/>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lvl="0" algn="ctr" eaLnBrk="0" fontAlgn="auto" hangingPunct="0">
                <a:lnSpc>
                  <a:spcPct val="80000"/>
                </a:lnSpc>
                <a:spcBef>
                  <a:spcPct val="50000"/>
                </a:spcBef>
                <a:spcAft>
                  <a:spcPts val="0"/>
                </a:spcAft>
                <a:tabLst>
                  <a:tab pos="4572000" algn="r"/>
                </a:tabLst>
                <a:defRPr/>
              </a:pPr>
              <a:r>
                <a:rPr lang="nl-BE" sz="1200" i="1" noProof="0" dirty="0">
                  <a:solidFill>
                    <a:srgbClr val="FFFFFF"/>
                  </a:solidFill>
                  <a:effectLst>
                    <a:outerShdw blurRad="38100" dist="38100" dir="2700000" algn="tl">
                      <a:srgbClr val="000000"/>
                    </a:outerShdw>
                  </a:effectLst>
                  <a:latin typeface="Calibri"/>
                </a:rPr>
                <a:t>Software zorgverstrekker</a:t>
              </a:r>
              <a:endParaRPr lang="nl-BE" sz="900" i="1" noProof="0" dirty="0">
                <a:solidFill>
                  <a:srgbClr val="FFFFFF"/>
                </a:solidFill>
                <a:latin typeface="Calibri"/>
              </a:endParaRPr>
            </a:p>
          </p:txBody>
        </p:sp>
        <p:sp>
          <p:nvSpPr>
            <p:cNvPr id="108" name="AutoShape 46"/>
            <p:cNvSpPr>
              <a:spLocks noChangeArrowheads="1"/>
            </p:cNvSpPr>
            <p:nvPr/>
          </p:nvSpPr>
          <p:spPr bwMode="auto">
            <a:xfrm>
              <a:off x="3162687" y="2788435"/>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09" name="AutoShape 47"/>
            <p:cNvSpPr>
              <a:spLocks noChangeArrowheads="1"/>
            </p:cNvSpPr>
            <p:nvPr/>
          </p:nvSpPr>
          <p:spPr bwMode="auto">
            <a:xfrm>
              <a:off x="9499987" y="278843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0" name="AutoShape 49"/>
            <p:cNvSpPr>
              <a:spLocks noChangeArrowheads="1"/>
            </p:cNvSpPr>
            <p:nvPr/>
          </p:nvSpPr>
          <p:spPr bwMode="auto">
            <a:xfrm>
              <a:off x="8485574" y="326627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1" name="AutoShape 50"/>
            <p:cNvSpPr>
              <a:spLocks noChangeArrowheads="1"/>
            </p:cNvSpPr>
            <p:nvPr/>
          </p:nvSpPr>
          <p:spPr bwMode="auto">
            <a:xfrm>
              <a:off x="5513774" y="349487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2" name="AutoShape 51"/>
            <p:cNvSpPr>
              <a:spLocks noChangeArrowheads="1"/>
            </p:cNvSpPr>
            <p:nvPr/>
          </p:nvSpPr>
          <p:spPr bwMode="auto">
            <a:xfrm>
              <a:off x="6847274" y="350915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3" name="AutoShape 52"/>
            <p:cNvSpPr>
              <a:spLocks noChangeArrowheads="1"/>
            </p:cNvSpPr>
            <p:nvPr/>
          </p:nvSpPr>
          <p:spPr bwMode="auto">
            <a:xfrm rot="5400000">
              <a:off x="4181862" y="165972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4" name="AutoShape 53"/>
            <p:cNvSpPr>
              <a:spLocks noChangeArrowheads="1"/>
            </p:cNvSpPr>
            <p:nvPr/>
          </p:nvSpPr>
          <p:spPr bwMode="auto">
            <a:xfrm rot="5400000">
              <a:off x="2803912" y="116759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5" name="AutoShape 54"/>
            <p:cNvSpPr>
              <a:spLocks noChangeArrowheads="1"/>
            </p:cNvSpPr>
            <p:nvPr/>
          </p:nvSpPr>
          <p:spPr bwMode="auto">
            <a:xfrm rot="5400000">
              <a:off x="6910774" y="195975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6" name="AutoShape 55"/>
            <p:cNvSpPr>
              <a:spLocks noChangeArrowheads="1"/>
            </p:cNvSpPr>
            <p:nvPr/>
          </p:nvSpPr>
          <p:spPr bwMode="auto">
            <a:xfrm rot="5400000">
              <a:off x="9372193" y="96042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7" name="AutoShape 56"/>
            <p:cNvSpPr>
              <a:spLocks noChangeArrowheads="1"/>
            </p:cNvSpPr>
            <p:nvPr/>
          </p:nvSpPr>
          <p:spPr bwMode="auto">
            <a:xfrm rot="5400000">
              <a:off x="8186331" y="147160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18" name="AutoShape 59">
              <a:hlinkClick r:id="" action="ppaction://noaction" highlightClick="1"/>
            </p:cNvPr>
            <p:cNvSpPr>
              <a:spLocks noChangeArrowheads="1"/>
            </p:cNvSpPr>
            <p:nvPr/>
          </p:nvSpPr>
          <p:spPr bwMode="blackWhite">
            <a:xfrm>
              <a:off x="3684974" y="242807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Site RIZIV</a:t>
              </a:r>
              <a:endParaRPr kumimoji="0" lang="nl-BE" sz="1000" b="0" i="1" u="none" strike="noStrike" kern="1200" cap="none" spc="0" normalizeH="0" baseline="0" noProof="0" dirty="0">
                <a:ln>
                  <a:noFill/>
                </a:ln>
                <a:solidFill>
                  <a:srgbClr val="FFFFFF"/>
                </a:solidFill>
                <a:effectLst/>
                <a:uLnTx/>
                <a:uFillTx/>
                <a:latin typeface="Calibri" panose="020F0502020204030204"/>
                <a:ea typeface="+mn-ea"/>
                <a:cs typeface="Arial" charset="0"/>
              </a:endParaRPr>
            </a:p>
          </p:txBody>
        </p:sp>
        <p:sp>
          <p:nvSpPr>
            <p:cNvPr id="119" name="AutoShape 60">
              <a:hlinkClick r:id="" action="ppaction://noaction" highlightClick="1"/>
            </p:cNvPr>
            <p:cNvSpPr>
              <a:spLocks noChangeArrowheads="1"/>
            </p:cNvSpPr>
            <p:nvPr/>
          </p:nvSpPr>
          <p:spPr bwMode="blackWhite">
            <a:xfrm>
              <a:off x="4134237" y="275509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20" name="AutoShape 61">
              <a:hlinkClick r:id="" action="ppaction://noaction" highlightClick="1"/>
            </p:cNvPr>
            <p:cNvSpPr>
              <a:spLocks noChangeArrowheads="1"/>
            </p:cNvSpPr>
            <p:nvPr/>
          </p:nvSpPr>
          <p:spPr bwMode="blackWhite">
            <a:xfrm>
              <a:off x="4197737" y="282018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21" name="AutoShape 62">
              <a:hlinkClick r:id="" action="ppaction://noaction" highlightClick="1"/>
            </p:cNvPr>
            <p:cNvSpPr>
              <a:spLocks noChangeArrowheads="1"/>
            </p:cNvSpPr>
            <p:nvPr/>
          </p:nvSpPr>
          <p:spPr bwMode="blackWhite">
            <a:xfrm>
              <a:off x="4262826" y="288527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122" name="AutoShape 63">
              <a:hlinkClick r:id="" action="ppaction://noaction" highlightClick="1"/>
            </p:cNvPr>
            <p:cNvSpPr>
              <a:spLocks noChangeArrowheads="1"/>
            </p:cNvSpPr>
            <p:nvPr/>
          </p:nvSpPr>
          <p:spPr bwMode="blackWhite">
            <a:xfrm>
              <a:off x="4326324" y="2950360"/>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DTW</a:t>
              </a:r>
            </a:p>
          </p:txBody>
        </p:sp>
        <p:pic>
          <p:nvPicPr>
            <p:cNvPr id="123" name="Picture 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6437" y="3374222"/>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AutoShape 67"/>
            <p:cNvSpPr>
              <a:spLocks noChangeArrowheads="1"/>
            </p:cNvSpPr>
            <p:nvPr/>
          </p:nvSpPr>
          <p:spPr bwMode="blackWhite">
            <a:xfrm>
              <a:off x="5004187" y="579674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nl-BE" sz="2000" b="1" i="1" noProof="0" dirty="0">
                  <a:solidFill>
                    <a:srgbClr val="FFCC99"/>
                  </a:solidFill>
                  <a:effectLst>
                    <a:outerShdw blurRad="38100" dist="38100" dir="2700000" algn="tl">
                      <a:srgbClr val="000000"/>
                    </a:outerShdw>
                  </a:effectLst>
                  <a:latin typeface="Calibri" panose="020F0502020204030204"/>
                </a:rPr>
                <a:t>GAB</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panose="020F0502020204030204"/>
                <a:ea typeface="+mn-ea"/>
                <a:cs typeface="Arial" charset="0"/>
              </a:endParaRPr>
            </a:p>
          </p:txBody>
        </p:sp>
        <p:sp>
          <p:nvSpPr>
            <p:cNvPr id="125" name="AutoShape 69"/>
            <p:cNvSpPr>
              <a:spLocks noChangeArrowheads="1"/>
            </p:cNvSpPr>
            <p:nvPr/>
          </p:nvSpPr>
          <p:spPr bwMode="blackWhite">
            <a:xfrm>
              <a:off x="3640524" y="579674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nl-BE" sz="2000" b="1" i="1" noProof="0" dirty="0">
                  <a:solidFill>
                    <a:srgbClr val="FFCC99"/>
                  </a:solidFill>
                  <a:effectLst>
                    <a:outerShdw blurRad="38100" dist="38100" dir="2700000" algn="tl">
                      <a:srgbClr val="000000"/>
                    </a:outerShdw>
                  </a:effectLst>
                  <a:latin typeface="Calibri" panose="020F0502020204030204"/>
                </a:rPr>
                <a:t>GAB</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panose="020F0502020204030204"/>
                <a:ea typeface="+mn-ea"/>
                <a:cs typeface="Arial" charset="0"/>
              </a:endParaRPr>
            </a:p>
          </p:txBody>
        </p:sp>
        <p:sp>
          <p:nvSpPr>
            <p:cNvPr id="196" name="AutoShape 73"/>
            <p:cNvSpPr>
              <a:spLocks noChangeArrowheads="1"/>
            </p:cNvSpPr>
            <p:nvPr/>
          </p:nvSpPr>
          <p:spPr bwMode="blackWhite">
            <a:xfrm>
              <a:off x="2319724" y="579674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lvl="0" algn="ctr" eaLnBrk="0" fontAlgn="auto" hangingPunct="0">
                <a:lnSpc>
                  <a:spcPct val="80000"/>
                </a:lnSpc>
                <a:spcBef>
                  <a:spcPct val="50000"/>
                </a:spcBef>
                <a:spcAft>
                  <a:spcPts val="0"/>
                </a:spcAft>
                <a:defRPr/>
              </a:pPr>
              <a:r>
                <a:rPr lang="nl-BE" sz="2000" b="1" i="1" noProof="0" dirty="0">
                  <a:solidFill>
                    <a:srgbClr val="FFCC99"/>
                  </a:solidFill>
                  <a:effectLst>
                    <a:outerShdw blurRad="38100" dist="38100" dir="2700000" algn="tl">
                      <a:srgbClr val="000000"/>
                    </a:outerShdw>
                  </a:effectLst>
                  <a:latin typeface="Calibri" panose="020F0502020204030204"/>
                </a:rPr>
                <a:t>GAB</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panose="020F0502020204030204"/>
                <a:ea typeface="+mn-ea"/>
                <a:cs typeface="Arial" charset="0"/>
              </a:endParaRPr>
            </a:p>
          </p:txBody>
        </p:sp>
        <p:sp>
          <p:nvSpPr>
            <p:cNvPr id="197" name="AutoShape 48"/>
            <p:cNvSpPr>
              <a:spLocks noChangeArrowheads="1"/>
            </p:cNvSpPr>
            <p:nvPr/>
          </p:nvSpPr>
          <p:spPr bwMode="auto">
            <a:xfrm>
              <a:off x="4370774" y="326627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98" name="AutoShape 17"/>
            <p:cNvSpPr>
              <a:spLocks noChangeArrowheads="1"/>
            </p:cNvSpPr>
            <p:nvPr/>
          </p:nvSpPr>
          <p:spPr bwMode="auto">
            <a:xfrm>
              <a:off x="6534537" y="535383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99" name="AutoShape 18"/>
            <p:cNvSpPr>
              <a:spLocks noChangeArrowheads="1"/>
            </p:cNvSpPr>
            <p:nvPr/>
          </p:nvSpPr>
          <p:spPr bwMode="auto">
            <a:xfrm>
              <a:off x="7718812" y="535383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00" name="AutoShape 19"/>
            <p:cNvSpPr>
              <a:spLocks noChangeArrowheads="1"/>
            </p:cNvSpPr>
            <p:nvPr/>
          </p:nvSpPr>
          <p:spPr bwMode="auto">
            <a:xfrm>
              <a:off x="9017387" y="535383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01" name="AutoShape 68"/>
            <p:cNvSpPr>
              <a:spLocks noChangeArrowheads="1"/>
            </p:cNvSpPr>
            <p:nvPr/>
          </p:nvSpPr>
          <p:spPr bwMode="auto">
            <a:xfrm>
              <a:off x="5232787" y="533954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02" name="AutoShape 70"/>
            <p:cNvSpPr>
              <a:spLocks noChangeArrowheads="1"/>
            </p:cNvSpPr>
            <p:nvPr/>
          </p:nvSpPr>
          <p:spPr bwMode="auto">
            <a:xfrm>
              <a:off x="3869124" y="533954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03" name="AutoShape 74"/>
            <p:cNvSpPr>
              <a:spLocks noChangeArrowheads="1"/>
            </p:cNvSpPr>
            <p:nvPr/>
          </p:nvSpPr>
          <p:spPr bwMode="auto">
            <a:xfrm>
              <a:off x="2548324" y="533954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04" name="Picture 57"/>
            <p:cNvPicPr>
              <a:picLocks noChangeAspect="1" noChangeArrowheads="1"/>
            </p:cNvPicPr>
            <p:nvPr/>
          </p:nvPicPr>
          <p:blipFill>
            <a:blip r:embed="rId4"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3756414" y="298052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 name="Picture 69" descr="logo_ziekenhuis_1083990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66437" y="282018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70" descr="Logo huisart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19987" y="596502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71" descr="logo_ziekenhuis_1083990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89662" y="597295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7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85637" y="236457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AutoShape 32">
              <a:hlinkClick r:id="" action="ppaction://noaction" highlightClick="1"/>
            </p:cNvPr>
            <p:cNvSpPr>
              <a:spLocks noChangeArrowheads="1"/>
            </p:cNvSpPr>
            <p:nvPr/>
          </p:nvSpPr>
          <p:spPr bwMode="blackWhite">
            <a:xfrm>
              <a:off x="9399974" y="232488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210" name="AutoShape 33">
              <a:hlinkClick r:id="" action="ppaction://noaction" highlightClick="1"/>
            </p:cNvPr>
            <p:cNvSpPr>
              <a:spLocks noChangeArrowheads="1"/>
            </p:cNvSpPr>
            <p:nvPr/>
          </p:nvSpPr>
          <p:spPr bwMode="blackWhite">
            <a:xfrm>
              <a:off x="9463474" y="238997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211" name="AutoShape 34">
              <a:hlinkClick r:id="" action="ppaction://noaction" highlightClick="1"/>
            </p:cNvPr>
            <p:cNvSpPr>
              <a:spLocks noChangeArrowheads="1"/>
            </p:cNvSpPr>
            <p:nvPr/>
          </p:nvSpPr>
          <p:spPr bwMode="blackWhite">
            <a:xfrm>
              <a:off x="9526974" y="2455060"/>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endParaRPr>
            </a:p>
          </p:txBody>
        </p:sp>
        <p:sp>
          <p:nvSpPr>
            <p:cNvPr id="212" name="AutoShape 35">
              <a:hlinkClick r:id="" action="ppaction://noaction" highlightClick="1"/>
            </p:cNvPr>
            <p:cNvSpPr>
              <a:spLocks noChangeArrowheads="1"/>
            </p:cNvSpPr>
            <p:nvPr/>
          </p:nvSpPr>
          <p:spPr bwMode="blackWhite">
            <a:xfrm>
              <a:off x="9590474" y="252014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Arial" charset="0"/>
                </a:rPr>
                <a:t>DTW</a:t>
              </a:r>
            </a:p>
          </p:txBody>
        </p:sp>
      </p:grpSp>
    </p:spTree>
    <p:extLst>
      <p:ext uri="{BB962C8B-B14F-4D97-AF65-F5344CB8AC3E}">
        <p14:creationId xmlns:p14="http://schemas.microsoft.com/office/powerpoint/2010/main" val="32802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BF970-BBA5-251C-9E72-5C9048392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54E1A-714D-927C-D6C6-73FFA91FA64D}"/>
              </a:ext>
            </a:extLst>
          </p:cNvPr>
          <p:cNvSpPr>
            <a:spLocks noGrp="1"/>
          </p:cNvSpPr>
          <p:nvPr>
            <p:ph type="title"/>
          </p:nvPr>
        </p:nvSpPr>
        <p:spPr/>
        <p:txBody>
          <a:bodyPr/>
          <a:lstStyle/>
          <a:p>
            <a:r>
              <a:rPr lang="nl-BE" noProof="0" dirty="0"/>
              <a:t>Evolutie van het aantal transacties</a:t>
            </a:r>
          </a:p>
        </p:txBody>
      </p:sp>
      <p:sp>
        <p:nvSpPr>
          <p:cNvPr id="5" name="Slide Number Placeholder 4">
            <a:extLst>
              <a:ext uri="{FF2B5EF4-FFF2-40B4-BE49-F238E27FC236}">
                <a16:creationId xmlns:a16="http://schemas.microsoft.com/office/drawing/2014/main" id="{168A5016-1A55-2975-96D3-D35D435149D0}"/>
              </a:ext>
            </a:extLst>
          </p:cNvPr>
          <p:cNvSpPr>
            <a:spLocks noGrp="1"/>
          </p:cNvSpPr>
          <p:nvPr>
            <p:ph type="sldNum" sz="quarter" idx="12"/>
          </p:nvPr>
        </p:nvSpPr>
        <p:spPr/>
        <p:txBody>
          <a:bodyPr/>
          <a:lstStyle/>
          <a:p>
            <a:fld id="{E1356E26-996F-433A-9CA0-83DB24D6E075}" type="slidenum">
              <a:rPr lang="nl-BE" noProof="0" smtClean="0"/>
              <a:pPr/>
              <a:t>21</a:t>
            </a:fld>
            <a:endParaRPr lang="nl-BE" noProof="0" dirty="0"/>
          </a:p>
        </p:txBody>
      </p:sp>
      <p:graphicFrame>
        <p:nvGraphicFramePr>
          <p:cNvPr id="13" name="Chart 12">
            <a:extLst>
              <a:ext uri="{FF2B5EF4-FFF2-40B4-BE49-F238E27FC236}">
                <a16:creationId xmlns:a16="http://schemas.microsoft.com/office/drawing/2014/main" id="{BBBE0D32-F926-37B5-D3AA-B33C11EEC12D}"/>
              </a:ext>
            </a:extLst>
          </p:cNvPr>
          <p:cNvGraphicFramePr>
            <a:graphicFrameLocks/>
          </p:cNvGraphicFramePr>
          <p:nvPr/>
        </p:nvGraphicFramePr>
        <p:xfrm>
          <a:off x="6780212" y="287143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494727D-0E86-7049-B08F-0D5E60882FA5}"/>
              </a:ext>
            </a:extLst>
          </p:cNvPr>
          <p:cNvGraphicFramePr>
            <a:graphicFrameLocks/>
          </p:cNvGraphicFramePr>
          <p:nvPr/>
        </p:nvGraphicFramePr>
        <p:xfrm>
          <a:off x="6693050" y="2871439"/>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14">
            <a:extLst>
              <a:ext uri="{FF2B5EF4-FFF2-40B4-BE49-F238E27FC236}">
                <a16:creationId xmlns:a16="http://schemas.microsoft.com/office/drawing/2014/main" id="{FFAC25F5-0D5C-9A43-FE80-D9251129245A}"/>
              </a:ext>
            </a:extLst>
          </p:cNvPr>
          <p:cNvSpPr txBox="1">
            <a:spLocks/>
          </p:cNvSpPr>
          <p:nvPr/>
        </p:nvSpPr>
        <p:spPr>
          <a:xfrm>
            <a:off x="839788" y="2152934"/>
            <a:ext cx="10512424" cy="471771"/>
          </a:xfrm>
          <a:prstGeom prst="rect">
            <a:avLst/>
          </a:prstGeom>
        </p:spPr>
        <p:txBody>
          <a:bodyPr vert="horz" lIns="91440" tIns="45720" rIns="91440" bIns="45720" rtlCol="0">
            <a:normAutofit/>
          </a:bodyPr>
          <a:lstStyle>
            <a:lvl1pPr marL="342894" indent="-342894" algn="l" defTabSz="914384" rtl="0" eaLnBrk="1" latinLnBrk="0" hangingPunct="1">
              <a:spcBef>
                <a:spcPct val="20000"/>
              </a:spcBef>
              <a:buFont typeface="Arial" panose="020B0604020202020204" pitchFamily="34" charset="0"/>
              <a:buChar char="•"/>
              <a:defRPr lang="en-US" sz="2400" kern="1200" dirty="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lang="en-US" sz="2000" kern="1200" dirty="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lang="en-US" sz="1800" kern="1200" dirty="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lang="en-US" sz="1800" kern="1200" dirty="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lang="fr-BE" sz="1800" kern="1200" dirty="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nl-BE" b="1" noProof="0" dirty="0">
                <a:solidFill>
                  <a:srgbClr val="087670"/>
                </a:solidFill>
              </a:rPr>
              <a:t>Aantal transacties via de diensten van het eHealth‑platform</a:t>
            </a:r>
          </a:p>
        </p:txBody>
      </p:sp>
      <p:sp>
        <p:nvSpPr>
          <p:cNvPr id="9" name="Content Placeholder 2">
            <a:extLst>
              <a:ext uri="{FF2B5EF4-FFF2-40B4-BE49-F238E27FC236}">
                <a16:creationId xmlns:a16="http://schemas.microsoft.com/office/drawing/2014/main" id="{7FA04181-9B3F-C225-F7E4-91E317B255C6}"/>
              </a:ext>
            </a:extLst>
          </p:cNvPr>
          <p:cNvSpPr txBox="1">
            <a:spLocks/>
          </p:cNvSpPr>
          <p:nvPr/>
        </p:nvSpPr>
        <p:spPr>
          <a:xfrm>
            <a:off x="839788" y="2687443"/>
            <a:ext cx="5157787" cy="3646449"/>
          </a:xfrm>
          <a:prstGeom prst="rect">
            <a:avLst/>
          </a:prstGeom>
        </p:spPr>
        <p:txBody>
          <a:bodyPr>
            <a:normAutofit/>
          </a:bodyPr>
          <a:lstStyle>
            <a:lvl1pPr marL="342894" indent="-342894" algn="l" defTabSz="914384" rtl="0" eaLnBrk="1" latinLnBrk="0" hangingPunct="1">
              <a:spcBef>
                <a:spcPct val="20000"/>
              </a:spcBef>
              <a:buFont typeface="Arial" panose="020B0604020202020204" pitchFamily="34" charset="0"/>
              <a:buChar char="•"/>
              <a:defRPr lang="en-US" sz="2400" kern="1200" dirty="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lang="en-US" sz="2000" kern="1200" dirty="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lang="en-US" sz="1800" kern="1200" dirty="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lang="en-US" sz="1800" kern="1200" dirty="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lang="fr-BE" sz="1800" kern="1200" dirty="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spcAft>
                <a:spcPts val="0"/>
              </a:spcAft>
            </a:pPr>
            <a:endParaRPr lang="nl-BE" noProof="0" dirty="0"/>
          </a:p>
          <a:p>
            <a:pPr lvl="1" fontAlgn="auto">
              <a:spcAft>
                <a:spcPts val="0"/>
              </a:spcAft>
            </a:pPr>
            <a:r>
              <a:rPr lang="nl-BE" noProof="0" dirty="0"/>
              <a:t>18.025.871.980 in 2020</a:t>
            </a:r>
          </a:p>
          <a:p>
            <a:pPr lvl="1" fontAlgn="auto">
              <a:spcAft>
                <a:spcPts val="0"/>
              </a:spcAft>
            </a:pPr>
            <a:r>
              <a:rPr lang="nl-BE" noProof="0" dirty="0"/>
              <a:t>19.596.213.165 in 2021</a:t>
            </a:r>
          </a:p>
          <a:p>
            <a:pPr lvl="1" fontAlgn="auto">
              <a:spcAft>
                <a:spcPts val="0"/>
              </a:spcAft>
            </a:pPr>
            <a:r>
              <a:rPr lang="nl-BE" noProof="0" dirty="0"/>
              <a:t>20.260.988.149 in 2022</a:t>
            </a:r>
          </a:p>
          <a:p>
            <a:pPr lvl="1" fontAlgn="auto">
              <a:spcAft>
                <a:spcPts val="0"/>
              </a:spcAft>
            </a:pPr>
            <a:r>
              <a:rPr lang="nl-BE" noProof="0" dirty="0"/>
              <a:t>20.568.890.744  in 2023</a:t>
            </a:r>
          </a:p>
          <a:p>
            <a:pPr lvl="1" fontAlgn="auto">
              <a:spcAft>
                <a:spcPts val="0"/>
              </a:spcAft>
            </a:pPr>
            <a:r>
              <a:rPr lang="nl-BE" noProof="0" dirty="0"/>
              <a:t>17.068.955.703  in 2024 </a:t>
            </a:r>
          </a:p>
          <a:p>
            <a:pPr lvl="1" fontAlgn="auto">
              <a:spcAft>
                <a:spcPts val="0"/>
              </a:spcAft>
            </a:pPr>
            <a:r>
              <a:rPr lang="nl-BE" b="1" noProof="0" dirty="0">
                <a:solidFill>
                  <a:srgbClr val="087670"/>
                </a:solidFill>
              </a:rPr>
              <a:t>19.018.497.753 en 2025 (+ 11,42%)</a:t>
            </a:r>
          </a:p>
          <a:p>
            <a:pPr lvl="1" fontAlgn="auto">
              <a:spcAft>
                <a:spcPts val="0"/>
              </a:spcAft>
            </a:pPr>
            <a:endParaRPr lang="nl-BE" noProof="0" dirty="0"/>
          </a:p>
          <a:p>
            <a:pPr lvl="2" fontAlgn="auto">
              <a:spcAft>
                <a:spcPts val="0"/>
              </a:spcAft>
            </a:pPr>
            <a:endParaRPr lang="nl-BE" noProof="0" dirty="0"/>
          </a:p>
          <a:p>
            <a:pPr lvl="2" fontAlgn="auto">
              <a:spcAft>
                <a:spcPts val="0"/>
              </a:spcAft>
            </a:pPr>
            <a:endParaRPr lang="nl-BE" noProof="0" dirty="0"/>
          </a:p>
          <a:p>
            <a:pPr lvl="2"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a:p>
            <a:pPr lvl="1" fontAlgn="auto">
              <a:spcAft>
                <a:spcPts val="0"/>
              </a:spcAft>
            </a:pPr>
            <a:endParaRPr lang="nl-BE" noProof="0" dirty="0"/>
          </a:p>
        </p:txBody>
      </p:sp>
    </p:spTree>
    <p:extLst>
      <p:ext uri="{BB962C8B-B14F-4D97-AF65-F5344CB8AC3E}">
        <p14:creationId xmlns:p14="http://schemas.microsoft.com/office/powerpoint/2010/main" val="20722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EFBB2-A96F-F9D9-D78A-BFBA2D35CE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D3F224-6B9E-5136-CBEC-900EA567B8EC}"/>
              </a:ext>
            </a:extLst>
          </p:cNvPr>
          <p:cNvSpPr>
            <a:spLocks noGrp="1"/>
          </p:cNvSpPr>
          <p:nvPr>
            <p:ph type="title"/>
          </p:nvPr>
        </p:nvSpPr>
        <p:spPr>
          <a:xfrm>
            <a:off x="426996" y="3018408"/>
            <a:ext cx="11213619" cy="3247475"/>
          </a:xfrm>
        </p:spPr>
        <p:txBody>
          <a:bodyPr>
            <a:normAutofit/>
          </a:bodyPr>
          <a:lstStyle/>
          <a:p>
            <a:pPr algn="l"/>
            <a:r>
              <a:rPr lang="nl-BE" noProof="0" dirty="0"/>
              <a:t>Gezamenlijke informatie-veiligheidsaanpak binnen de sociale sector</a:t>
            </a:r>
          </a:p>
        </p:txBody>
      </p:sp>
      <p:sp>
        <p:nvSpPr>
          <p:cNvPr id="5" name="Slide Number Placeholder 4">
            <a:extLst>
              <a:ext uri="{FF2B5EF4-FFF2-40B4-BE49-F238E27FC236}">
                <a16:creationId xmlns:a16="http://schemas.microsoft.com/office/drawing/2014/main" id="{C19A8893-C41B-F58D-475A-F8C05F747845}"/>
              </a:ext>
            </a:extLst>
          </p:cNvPr>
          <p:cNvSpPr>
            <a:spLocks noGrp="1"/>
          </p:cNvSpPr>
          <p:nvPr>
            <p:ph type="sldNum" sz="quarter" idx="12"/>
          </p:nvPr>
        </p:nvSpPr>
        <p:spPr/>
        <p:txBody>
          <a:bodyPr/>
          <a:lstStyle/>
          <a:p>
            <a:pPr rtl="0"/>
            <a:fld id="{DD84031F-D6BF-4677-B12E-7D8B88BA70F7}" type="slidenum">
              <a:rPr lang="nl-BE" noProof="0" smtClean="0"/>
              <a:t>22</a:t>
            </a:fld>
            <a:endParaRPr lang="nl-BE" noProof="0" dirty="0"/>
          </a:p>
        </p:txBody>
      </p:sp>
    </p:spTree>
    <p:extLst>
      <p:ext uri="{BB962C8B-B14F-4D97-AF65-F5344CB8AC3E}">
        <p14:creationId xmlns:p14="http://schemas.microsoft.com/office/powerpoint/2010/main" val="257753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28F81F-96E1-8116-23F1-F63FE65F8D62}"/>
              </a:ext>
            </a:extLst>
          </p:cNvPr>
          <p:cNvSpPr>
            <a:spLocks noGrp="1"/>
          </p:cNvSpPr>
          <p:nvPr>
            <p:ph type="title"/>
          </p:nvPr>
        </p:nvSpPr>
        <p:spPr/>
        <p:txBody>
          <a:bodyPr anchor="ctr">
            <a:noAutofit/>
          </a:bodyPr>
          <a:lstStyle/>
          <a:p>
            <a:r>
              <a:rPr lang="nl-BE" sz="3600" noProof="0" dirty="0"/>
              <a:t>Minimale normen als basis voor veilige gegevensuitwisseling</a:t>
            </a:r>
          </a:p>
        </p:txBody>
      </p:sp>
      <p:pic>
        <p:nvPicPr>
          <p:cNvPr id="9" name="Picture Placeholder 8">
            <a:extLst>
              <a:ext uri="{FF2B5EF4-FFF2-40B4-BE49-F238E27FC236}">
                <a16:creationId xmlns:a16="http://schemas.microsoft.com/office/drawing/2014/main" id="{021E91E9-72DA-A1FA-55DD-B594960AD155}"/>
              </a:ext>
            </a:extLst>
          </p:cNvPr>
          <p:cNvPicPr>
            <a:picLocks noGrp="1" noChangeAspect="1"/>
          </p:cNvPicPr>
          <p:nvPr>
            <p:ph type="pic" sz="quarter" idx="13"/>
          </p:nvPr>
        </p:nvPicPr>
        <p:blipFill>
          <a:blip r:embed="rId3"/>
          <a:srcRect l="26267" r="26267"/>
          <a:stretch/>
        </p:blipFill>
        <p:spPr>
          <a:xfrm>
            <a:off x="551375" y="364285"/>
            <a:ext cx="3886200" cy="6129430"/>
          </a:xfrm>
          <a:prstGeom prst="rect">
            <a:avLst/>
          </a:prstGeom>
        </p:spPr>
      </p:pic>
      <p:sp>
        <p:nvSpPr>
          <p:cNvPr id="11" name="Content Placeholder 10">
            <a:extLst>
              <a:ext uri="{FF2B5EF4-FFF2-40B4-BE49-F238E27FC236}">
                <a16:creationId xmlns:a16="http://schemas.microsoft.com/office/drawing/2014/main" id="{2DE002C0-74BA-14B2-7497-733960893860}"/>
              </a:ext>
            </a:extLst>
          </p:cNvPr>
          <p:cNvSpPr>
            <a:spLocks noGrp="1"/>
          </p:cNvSpPr>
          <p:nvPr>
            <p:ph idx="1"/>
          </p:nvPr>
        </p:nvSpPr>
        <p:spPr>
          <a:xfrm>
            <a:off x="4715719" y="1556793"/>
            <a:ext cx="6924906" cy="5106037"/>
          </a:xfrm>
        </p:spPr>
        <p:txBody>
          <a:bodyPr>
            <a:normAutofit/>
          </a:bodyPr>
          <a:lstStyle/>
          <a:p>
            <a:pPr marL="0" indent="0">
              <a:lnSpc>
                <a:spcPct val="120000"/>
              </a:lnSpc>
              <a:spcBef>
                <a:spcPts val="600"/>
              </a:spcBef>
              <a:buSzPct val="80000"/>
              <a:buNone/>
            </a:pPr>
            <a:r>
              <a:rPr lang="nl-BE" sz="2000" b="1" noProof="0" dirty="0"/>
              <a:t>Basisprincipes van minimale normen</a:t>
            </a:r>
          </a:p>
          <a:p>
            <a:pPr marL="0" lvl="1" indent="0">
              <a:lnSpc>
                <a:spcPct val="120000"/>
              </a:lnSpc>
              <a:spcBef>
                <a:spcPts val="0"/>
              </a:spcBef>
              <a:buSzPct val="80000"/>
              <a:buNone/>
            </a:pPr>
            <a:r>
              <a:rPr lang="nl-BE" sz="1800" noProof="0" dirty="0"/>
              <a:t>Minimale normen vormen de fundamentele basis voor veilige en betrouwbare gegevensuitwisseling binnen de sociale sector in België</a:t>
            </a:r>
          </a:p>
          <a:p>
            <a:pPr marL="0" indent="0">
              <a:lnSpc>
                <a:spcPct val="120000"/>
              </a:lnSpc>
              <a:spcBef>
                <a:spcPts val="1200"/>
              </a:spcBef>
              <a:buSzPct val="80000"/>
              <a:buNone/>
            </a:pPr>
            <a:r>
              <a:rPr lang="nl-BE" sz="2000" b="1" noProof="0" dirty="0"/>
              <a:t>Rol van de KSZ-netwerkstructuur</a:t>
            </a:r>
          </a:p>
          <a:p>
            <a:pPr marL="0" lvl="1" indent="0">
              <a:lnSpc>
                <a:spcPct val="120000"/>
              </a:lnSpc>
              <a:spcBef>
                <a:spcPts val="0"/>
              </a:spcBef>
              <a:buSzPct val="80000"/>
              <a:buNone/>
            </a:pPr>
            <a:r>
              <a:rPr lang="nl-BE" sz="1800" noProof="0" dirty="0"/>
              <a:t>De KSZ verbindt instellingen efficiënt en ondersteunt veilige communicatie binnen primaire en secundaire netwerken</a:t>
            </a:r>
          </a:p>
          <a:p>
            <a:pPr marL="0" indent="0">
              <a:lnSpc>
                <a:spcPct val="120000"/>
              </a:lnSpc>
              <a:spcBef>
                <a:spcPts val="1200"/>
              </a:spcBef>
              <a:buSzPct val="80000"/>
              <a:buNone/>
            </a:pPr>
            <a:r>
              <a:rPr lang="nl-BE" sz="2000" b="1" noProof="0" dirty="0"/>
              <a:t>Noodzaak voor herziening met NIS2</a:t>
            </a:r>
          </a:p>
          <a:p>
            <a:pPr marL="0" lvl="1" indent="0">
              <a:lnSpc>
                <a:spcPct val="120000"/>
              </a:lnSpc>
              <a:spcBef>
                <a:spcPts val="0"/>
              </a:spcBef>
              <a:buSzPct val="80000"/>
              <a:buNone/>
            </a:pPr>
            <a:r>
              <a:rPr lang="nl-BE" sz="1800" noProof="0" dirty="0"/>
              <a:t>Nieuwe dreigingen en digitalisering vereisen een evolutie naar een dynamisch, </a:t>
            </a:r>
            <a:r>
              <a:rPr lang="nl-BE" sz="1800" noProof="0" dirty="0" err="1"/>
              <a:t>risicogedreven</a:t>
            </a:r>
            <a:r>
              <a:rPr lang="nl-BE" sz="1800" noProof="0" dirty="0"/>
              <a:t> veiligheidskader volgens NIS2-richtlijnen</a:t>
            </a:r>
          </a:p>
          <a:p>
            <a:pPr marL="0" indent="0">
              <a:lnSpc>
                <a:spcPct val="120000"/>
              </a:lnSpc>
              <a:spcBef>
                <a:spcPts val="1200"/>
              </a:spcBef>
              <a:buSzPct val="80000"/>
              <a:buNone/>
            </a:pPr>
            <a:r>
              <a:rPr lang="nl-BE" sz="2000" b="1" noProof="0" dirty="0"/>
              <a:t>Gecoördineerde transitie en samenwerking</a:t>
            </a:r>
          </a:p>
          <a:p>
            <a:pPr marL="0" lvl="1" indent="0">
              <a:lnSpc>
                <a:spcPct val="120000"/>
              </a:lnSpc>
              <a:spcBef>
                <a:spcPts val="0"/>
              </a:spcBef>
              <a:buSzPct val="80000"/>
              <a:buNone/>
            </a:pPr>
            <a:r>
              <a:rPr lang="nl-BE" sz="1800" noProof="0" dirty="0"/>
              <a:t>Samenwerking tussen instellingen waarborgt een gestructureerde, kostenefficiënte en duurzame overgang naar nieuwe veiligheidsnormen, gebaseerd op </a:t>
            </a:r>
            <a:r>
              <a:rPr lang="nl-BE" sz="1800" noProof="0" dirty="0" err="1"/>
              <a:t>CyberFundamentals</a:t>
            </a:r>
            <a:r>
              <a:rPr lang="nl-BE" sz="1800" noProof="0" dirty="0"/>
              <a:t> van CCB</a:t>
            </a:r>
          </a:p>
          <a:p>
            <a:pPr>
              <a:lnSpc>
                <a:spcPct val="120000"/>
              </a:lnSpc>
              <a:spcBef>
                <a:spcPts val="600"/>
              </a:spcBef>
            </a:pPr>
            <a:endParaRPr lang="nl-BE" noProof="0" dirty="0"/>
          </a:p>
        </p:txBody>
      </p:sp>
      <p:sp>
        <p:nvSpPr>
          <p:cNvPr id="4" name="Slide Number Placeholder 3">
            <a:extLst>
              <a:ext uri="{FF2B5EF4-FFF2-40B4-BE49-F238E27FC236}">
                <a16:creationId xmlns:a16="http://schemas.microsoft.com/office/drawing/2014/main" id="{23BEB2B2-B83F-5472-81D6-A235F16DC1E5}"/>
              </a:ext>
            </a:extLst>
          </p:cNvPr>
          <p:cNvSpPr>
            <a:spLocks noGrp="1"/>
          </p:cNvSpPr>
          <p:nvPr>
            <p:ph type="sldNum" sz="quarter" idx="12"/>
          </p:nvPr>
        </p:nvSpPr>
        <p:spPr/>
        <p:txBody>
          <a:bodyPr vert="horz" lIns="91440" tIns="45720" rIns="91440" bIns="45720" rtlCol="0" anchor="ctr">
            <a:normAutofit/>
          </a:bodyPr>
          <a:lstStyle/>
          <a:p>
            <a:pPr>
              <a:spcAft>
                <a:spcPts val="600"/>
              </a:spcAft>
            </a:pPr>
            <a:fld id="{CC057153-B650-4DEB-B370-79DDCFDCE934}" type="slidenum">
              <a:rPr lang="nl-BE" noProof="0" smtClean="0"/>
              <a:pPr>
                <a:spcAft>
                  <a:spcPts val="600"/>
                </a:spcAft>
              </a:pPr>
              <a:t>23</a:t>
            </a:fld>
            <a:endParaRPr lang="nl-BE" noProof="0" dirty="0"/>
          </a:p>
        </p:txBody>
      </p:sp>
    </p:spTree>
    <p:extLst>
      <p:ext uri="{BB962C8B-B14F-4D97-AF65-F5344CB8AC3E}">
        <p14:creationId xmlns:p14="http://schemas.microsoft.com/office/powerpoint/2010/main" val="358230869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55D113-5F97-906A-39A7-A91D4E37F50D}"/>
              </a:ext>
            </a:extLst>
          </p:cNvPr>
          <p:cNvSpPr>
            <a:spLocks noGrp="1"/>
          </p:cNvSpPr>
          <p:nvPr>
            <p:ph type="title"/>
          </p:nvPr>
        </p:nvSpPr>
        <p:spPr>
          <a:xfrm>
            <a:off x="402337" y="264729"/>
            <a:ext cx="11253667" cy="909921"/>
          </a:xfrm>
        </p:spPr>
        <p:txBody>
          <a:bodyPr vert="horz" lIns="91440" tIns="45720" rIns="91440" bIns="45720" rtlCol="0" anchor="t" anchorCtr="0">
            <a:noAutofit/>
          </a:bodyPr>
          <a:lstStyle/>
          <a:p>
            <a:r>
              <a:rPr lang="nl-BE" noProof="0" dirty="0"/>
              <a:t>Principes van de samenwerking binnen de werkgroep informatieveiligheid</a:t>
            </a:r>
          </a:p>
        </p:txBody>
      </p:sp>
      <p:sp>
        <p:nvSpPr>
          <p:cNvPr id="5" name="Content Placeholder 4">
            <a:extLst>
              <a:ext uri="{FF2B5EF4-FFF2-40B4-BE49-F238E27FC236}">
                <a16:creationId xmlns:a16="http://schemas.microsoft.com/office/drawing/2014/main" id="{265EAF39-E5B9-4864-1D2D-AACE715688F4}"/>
              </a:ext>
            </a:extLst>
          </p:cNvPr>
          <p:cNvSpPr>
            <a:spLocks noGrp="1"/>
          </p:cNvSpPr>
          <p:nvPr>
            <p:ph idx="1"/>
          </p:nvPr>
        </p:nvSpPr>
        <p:spPr>
          <a:xfrm>
            <a:off x="5231904" y="1488931"/>
            <a:ext cx="6424100" cy="4700761"/>
          </a:xfrm>
        </p:spPr>
        <p:txBody>
          <a:bodyPr>
            <a:normAutofit/>
          </a:bodyPr>
          <a:lstStyle/>
          <a:p>
            <a:pPr marL="0" indent="0">
              <a:lnSpc>
                <a:spcPct val="110000"/>
              </a:lnSpc>
              <a:spcBef>
                <a:spcPts val="0"/>
              </a:spcBef>
              <a:buNone/>
            </a:pPr>
            <a:r>
              <a:rPr lang="nl-BE" sz="2000" b="1" noProof="0" dirty="0"/>
              <a:t>Gezamenlijke risicobeoordeling</a:t>
            </a:r>
          </a:p>
          <a:p>
            <a:pPr marL="0" indent="0">
              <a:lnSpc>
                <a:spcPct val="110000"/>
              </a:lnSpc>
              <a:spcBef>
                <a:spcPts val="0"/>
              </a:spcBef>
              <a:buNone/>
            </a:pPr>
            <a:r>
              <a:rPr lang="nl-BE" sz="1800" noProof="0" dirty="0"/>
              <a:t>Actoren in de sociale sector voeren gezamenlijk risicoanalyses uit gebaseerd op reële sectorrisico’s voor betere besluitvorming</a:t>
            </a:r>
          </a:p>
          <a:p>
            <a:pPr marL="0" indent="0">
              <a:lnSpc>
                <a:spcPct val="110000"/>
              </a:lnSpc>
              <a:spcBef>
                <a:spcPts val="1200"/>
              </a:spcBef>
              <a:buNone/>
            </a:pPr>
            <a:r>
              <a:rPr lang="nl-BE" sz="2000" b="1" noProof="0" dirty="0"/>
              <a:t>Proportionele en coherente maatregelen</a:t>
            </a:r>
          </a:p>
          <a:p>
            <a:pPr marL="0" indent="0">
              <a:lnSpc>
                <a:spcPct val="110000"/>
              </a:lnSpc>
              <a:spcBef>
                <a:spcPts val="0"/>
              </a:spcBef>
              <a:buNone/>
            </a:pPr>
            <a:r>
              <a:rPr lang="nl-BE" sz="1800" noProof="0" dirty="0"/>
              <a:t>De aanpak zorgt voor proportionele beveiligingsmaatregelen die innovatie en flexibiliteit binnen de sector ondersteunen</a:t>
            </a:r>
          </a:p>
          <a:p>
            <a:pPr marL="0" indent="0">
              <a:lnSpc>
                <a:spcPct val="110000"/>
              </a:lnSpc>
              <a:spcBef>
                <a:spcPts val="1200"/>
              </a:spcBef>
              <a:buNone/>
            </a:pPr>
            <a:r>
              <a:rPr lang="nl-BE" sz="2000" b="1" noProof="0" dirty="0"/>
              <a:t>Gezamenlijk opstellen van beleidslijnen en uitwerking van de maatregelen</a:t>
            </a:r>
          </a:p>
          <a:p>
            <a:pPr marL="0" indent="0">
              <a:lnSpc>
                <a:spcPct val="110000"/>
              </a:lnSpc>
              <a:spcBef>
                <a:spcPts val="0"/>
              </a:spcBef>
              <a:buNone/>
            </a:pPr>
            <a:r>
              <a:rPr lang="nl-BE" sz="1800" noProof="0" dirty="0"/>
              <a:t>Delen van ervaringen en verricht werk binnen de instellingen bevordert hergebruik en </a:t>
            </a:r>
            <a:r>
              <a:rPr lang="nl-BE" sz="1800" noProof="0" dirty="0" err="1"/>
              <a:t>optimiseert</a:t>
            </a:r>
            <a:r>
              <a:rPr lang="nl-BE" sz="1800" noProof="0" dirty="0"/>
              <a:t> het werk</a:t>
            </a:r>
          </a:p>
          <a:p>
            <a:pPr marL="0" indent="0">
              <a:lnSpc>
                <a:spcPct val="110000"/>
              </a:lnSpc>
              <a:spcBef>
                <a:spcPts val="1200"/>
              </a:spcBef>
              <a:buNone/>
            </a:pPr>
            <a:r>
              <a:rPr lang="nl-BE" sz="2000" b="1" noProof="0" dirty="0"/>
              <a:t>Continue monitoring en verbetering</a:t>
            </a:r>
            <a:endParaRPr lang="nl-BE" sz="2000" noProof="0" dirty="0"/>
          </a:p>
          <a:p>
            <a:pPr marL="0" indent="0">
              <a:lnSpc>
                <a:spcPct val="110000"/>
              </a:lnSpc>
              <a:spcBef>
                <a:spcPts val="0"/>
              </a:spcBef>
              <a:buNone/>
            </a:pPr>
            <a:r>
              <a:rPr lang="nl-BE" sz="1800" noProof="0" dirty="0"/>
              <a:t>Een cyclus van monitoring, evaluatie en verbetering helpt de sector zich aan te passen aan nieuwe dreigingen</a:t>
            </a:r>
          </a:p>
          <a:p>
            <a:endParaRPr lang="nl-BE" noProof="0" dirty="0"/>
          </a:p>
        </p:txBody>
      </p:sp>
      <p:sp>
        <p:nvSpPr>
          <p:cNvPr id="4" name="Slide Number Placeholder 3">
            <a:extLst>
              <a:ext uri="{FF2B5EF4-FFF2-40B4-BE49-F238E27FC236}">
                <a16:creationId xmlns:a16="http://schemas.microsoft.com/office/drawing/2014/main" id="{BADC1281-09D6-BC6F-269B-3F15AE8C8D20}"/>
              </a:ext>
            </a:extLst>
          </p:cNvPr>
          <p:cNvSpPr>
            <a:spLocks noGrp="1"/>
          </p:cNvSpPr>
          <p:nvPr>
            <p:ph type="sldNum" sz="quarter" idx="12"/>
          </p:nvPr>
        </p:nvSpPr>
        <p:spPr>
          <a:xfrm>
            <a:off x="4691360" y="6525344"/>
            <a:ext cx="2844800" cy="293127"/>
          </a:xfrm>
        </p:spPr>
        <p:txBody>
          <a:bodyPr vert="horz" lIns="91440" tIns="45720" rIns="91440" bIns="45720" rtlCol="0" anchor="ctr">
            <a:normAutofit/>
          </a:bodyPr>
          <a:lstStyle/>
          <a:p>
            <a:fld id="{CC057153-B650-4DEB-B370-79DDCFDCE934}" type="slidenum">
              <a:rPr lang="nl-BE" noProof="0" smtClean="0"/>
              <a:pPr/>
              <a:t>24</a:t>
            </a:fld>
            <a:endParaRPr lang="nl-BE" noProof="0" dirty="0"/>
          </a:p>
        </p:txBody>
      </p:sp>
      <p:sp>
        <p:nvSpPr>
          <p:cNvPr id="8" name="TextBox 7">
            <a:extLst>
              <a:ext uri="{FF2B5EF4-FFF2-40B4-BE49-F238E27FC236}">
                <a16:creationId xmlns:a16="http://schemas.microsoft.com/office/drawing/2014/main" id="{EFA4E125-7377-4592-9A79-18CC7058AF7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74267" y="1700809"/>
            <a:ext cx="5212080" cy="4320480"/>
          </a:xfrm>
          <a:prstGeom prst="rect">
            <a:avLst/>
          </a:prstGeom>
        </p:spPr>
        <p:txBody>
          <a:bodyPr>
            <a:normAutofit/>
          </a:bodyPr>
          <a:lstStyle/>
          <a:p>
            <a:pPr marL="0" indent="0">
              <a:spcBef>
                <a:spcPts val="2500"/>
              </a:spcBef>
              <a:spcAft>
                <a:spcPts val="600"/>
              </a:spcAft>
              <a:buSzPct val="80000"/>
              <a:buNone/>
            </a:pPr>
            <a:endParaRPr lang="nl-BE" sz="1400" noProof="0" dirty="0"/>
          </a:p>
        </p:txBody>
      </p:sp>
      <p:graphicFrame>
        <p:nvGraphicFramePr>
          <p:cNvPr id="7" name="Diagram 6">
            <a:extLst>
              <a:ext uri="{FF2B5EF4-FFF2-40B4-BE49-F238E27FC236}">
                <a16:creationId xmlns:a16="http://schemas.microsoft.com/office/drawing/2014/main" id="{55C35685-FAD6-95DC-F9BF-D297912BC82B}"/>
              </a:ext>
            </a:extLst>
          </p:cNvPr>
          <p:cNvGraphicFramePr/>
          <p:nvPr>
            <p:extLst>
              <p:ext uri="{D42A27DB-BD31-4B8C-83A1-F6EECF244321}">
                <p14:modId xmlns:p14="http://schemas.microsoft.com/office/powerpoint/2010/main" val="2799354745"/>
              </p:ext>
            </p:extLst>
          </p:nvPr>
        </p:nvGraphicFramePr>
        <p:xfrm>
          <a:off x="335360" y="1700809"/>
          <a:ext cx="4769793"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48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B921-3BED-70EC-1C9C-DDD9D5A947C4}"/>
              </a:ext>
            </a:extLst>
          </p:cNvPr>
          <p:cNvSpPr>
            <a:spLocks noGrp="1"/>
          </p:cNvSpPr>
          <p:nvPr>
            <p:ph type="title"/>
          </p:nvPr>
        </p:nvSpPr>
        <p:spPr/>
        <p:txBody>
          <a:bodyPr/>
          <a:lstStyle/>
          <a:p>
            <a:r>
              <a:rPr lang="nl-BE" noProof="0"/>
              <a:t>Verwerkingen, verwerkte informatie en classificeren</a:t>
            </a:r>
            <a:endParaRPr lang="nl-BE" noProof="0" dirty="0"/>
          </a:p>
        </p:txBody>
      </p:sp>
      <p:sp>
        <p:nvSpPr>
          <p:cNvPr id="5" name="Content Placeholder 4">
            <a:extLst>
              <a:ext uri="{FF2B5EF4-FFF2-40B4-BE49-F238E27FC236}">
                <a16:creationId xmlns:a16="http://schemas.microsoft.com/office/drawing/2014/main" id="{B0E932B2-1187-267D-FCCF-C1EEB0160D33}"/>
              </a:ext>
            </a:extLst>
          </p:cNvPr>
          <p:cNvSpPr>
            <a:spLocks noGrp="1"/>
          </p:cNvSpPr>
          <p:nvPr>
            <p:ph idx="1"/>
          </p:nvPr>
        </p:nvSpPr>
        <p:spPr>
          <a:xfrm>
            <a:off x="402336" y="1488931"/>
            <a:ext cx="5405632" cy="4700761"/>
          </a:xfrm>
        </p:spPr>
        <p:txBody>
          <a:bodyPr>
            <a:normAutofit/>
          </a:bodyPr>
          <a:lstStyle/>
          <a:p>
            <a:endParaRPr lang="nl-BE" sz="2000" noProof="0" dirty="0"/>
          </a:p>
          <a:p>
            <a:pPr marL="0" indent="0">
              <a:buNone/>
            </a:pPr>
            <a:r>
              <a:rPr lang="nl-BE" noProof="0" dirty="0"/>
              <a:t>De </a:t>
            </a:r>
            <a:r>
              <a:rPr lang="nl-BE" b="1" noProof="0" dirty="0"/>
              <a:t>verwerkingen</a:t>
            </a:r>
            <a:r>
              <a:rPr lang="nl-BE" noProof="0" dirty="0"/>
              <a:t> en </a:t>
            </a:r>
            <a:r>
              <a:rPr lang="nl-BE" b="1" noProof="0" dirty="0"/>
              <a:t>verwerkte informatie </a:t>
            </a:r>
            <a:r>
              <a:rPr lang="nl-BE" noProof="0" dirty="0"/>
              <a:t>worden gegroepeerd</a:t>
            </a:r>
          </a:p>
          <a:p>
            <a:endParaRPr lang="nl-BE" noProof="0" dirty="0"/>
          </a:p>
          <a:p>
            <a:pPr marL="0" indent="0">
              <a:buNone/>
            </a:pPr>
            <a:r>
              <a:rPr lang="nl-BE" b="1" noProof="0" dirty="0"/>
              <a:t>Classificatie</a:t>
            </a:r>
            <a:r>
              <a:rPr lang="nl-BE" noProof="0" dirty="0"/>
              <a:t> bepaalt de </a:t>
            </a:r>
            <a:r>
              <a:rPr lang="nl-BE" b="1" noProof="0" dirty="0"/>
              <a:t>veiligheidsvereisten</a:t>
            </a:r>
            <a:endParaRPr lang="nl-BE" noProof="0" dirty="0"/>
          </a:p>
          <a:p>
            <a:pPr marL="355600" lvl="1" indent="-284163"/>
            <a:r>
              <a:rPr lang="nl-BE" noProof="0" dirty="0"/>
              <a:t>confidentialiteit : op verwerkte informatie</a:t>
            </a:r>
          </a:p>
          <a:p>
            <a:pPr marL="355600" lvl="1" indent="-284163"/>
            <a:r>
              <a:rPr lang="nl-BE" noProof="0" dirty="0"/>
              <a:t>integriteit en beschikbaarheid : op verwerking</a:t>
            </a:r>
          </a:p>
          <a:p>
            <a:pPr lvl="1"/>
            <a:endParaRPr lang="nl-BE" sz="1800" noProof="0" dirty="0"/>
          </a:p>
          <a:p>
            <a:pPr marL="0" indent="0">
              <a:buNone/>
            </a:pPr>
            <a:r>
              <a:rPr lang="nl-BE" noProof="0" dirty="0"/>
              <a:t>Instellingen kunnen werken op basis van de relevante groepen van verwerkingen</a:t>
            </a:r>
          </a:p>
          <a:p>
            <a:endParaRPr lang="nl-BE" noProof="0" dirty="0"/>
          </a:p>
        </p:txBody>
      </p:sp>
      <p:sp>
        <p:nvSpPr>
          <p:cNvPr id="4" name="Slide Number Placeholder 3">
            <a:extLst>
              <a:ext uri="{FF2B5EF4-FFF2-40B4-BE49-F238E27FC236}">
                <a16:creationId xmlns:a16="http://schemas.microsoft.com/office/drawing/2014/main" id="{1CDDA100-654A-2388-0143-EC3129C111EE}"/>
              </a:ext>
            </a:extLst>
          </p:cNvPr>
          <p:cNvSpPr>
            <a:spLocks noGrp="1"/>
          </p:cNvSpPr>
          <p:nvPr>
            <p:ph type="sldNum" sz="quarter" idx="12"/>
          </p:nvPr>
        </p:nvSpPr>
        <p:spPr/>
        <p:txBody>
          <a:bodyPr/>
          <a:lstStyle/>
          <a:p>
            <a:pPr rtl="0"/>
            <a:fld id="{DD84031F-D6BF-4677-B12E-7D8B88BA70F7}" type="slidenum">
              <a:rPr lang="nl-BE" noProof="0" smtClean="0"/>
              <a:t>25</a:t>
            </a:fld>
            <a:endParaRPr lang="nl-BE" noProof="0" dirty="0"/>
          </a:p>
        </p:txBody>
      </p:sp>
      <p:pic>
        <p:nvPicPr>
          <p:cNvPr id="7" name="Picture 6">
            <a:extLst>
              <a:ext uri="{FF2B5EF4-FFF2-40B4-BE49-F238E27FC236}">
                <a16:creationId xmlns:a16="http://schemas.microsoft.com/office/drawing/2014/main" id="{896CCB3C-2FF8-B820-2179-23CCF8060D17}"/>
              </a:ext>
            </a:extLst>
          </p:cNvPr>
          <p:cNvPicPr>
            <a:picLocks noChangeAspect="1"/>
          </p:cNvPicPr>
          <p:nvPr/>
        </p:nvPicPr>
        <p:blipFill>
          <a:blip r:embed="rId3"/>
          <a:stretch>
            <a:fillRect/>
          </a:stretch>
        </p:blipFill>
        <p:spPr>
          <a:xfrm>
            <a:off x="5845549" y="2134083"/>
            <a:ext cx="5944115" cy="3499407"/>
          </a:xfrm>
          <a:prstGeom prst="rect">
            <a:avLst/>
          </a:prstGeom>
        </p:spPr>
      </p:pic>
    </p:spTree>
    <p:extLst>
      <p:ext uri="{BB962C8B-B14F-4D97-AF65-F5344CB8AC3E}">
        <p14:creationId xmlns:p14="http://schemas.microsoft.com/office/powerpoint/2010/main" val="28563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7">
            <a:extLst>
              <a:ext uri="{FF2B5EF4-FFF2-40B4-BE49-F238E27FC236}">
                <a16:creationId xmlns:a16="http://schemas.microsoft.com/office/drawing/2014/main" id="{3FB2B1C0-E869-D6F7-79D4-0075693FB53A}"/>
              </a:ext>
            </a:extLst>
          </p:cNvPr>
          <p:cNvPicPr>
            <a:picLocks noGrp="1" noChangeAspect="1"/>
          </p:cNvPicPr>
          <p:nvPr>
            <p:ph type="pic" sz="quarter" idx="13"/>
          </p:nvPr>
        </p:nvPicPr>
        <p:blipFill>
          <a:blip r:embed="rId3"/>
          <a:srcRect l="2232" t="-12024" r="2232" b="-12024"/>
          <a:stretch>
            <a:fillRect/>
          </a:stretch>
        </p:blipFill>
        <p:spPr>
          <a:xfrm>
            <a:off x="232619" y="1096178"/>
            <a:ext cx="4535423" cy="4970444"/>
          </a:xfrm>
          <a:prstGeom prst="rect">
            <a:avLst/>
          </a:prstGeom>
        </p:spPr>
      </p:pic>
      <p:sp>
        <p:nvSpPr>
          <p:cNvPr id="5" name="Title 4">
            <a:extLst>
              <a:ext uri="{FF2B5EF4-FFF2-40B4-BE49-F238E27FC236}">
                <a16:creationId xmlns:a16="http://schemas.microsoft.com/office/drawing/2014/main" id="{DECD7B66-9E0A-2051-6AF6-632825AB2903}"/>
              </a:ext>
            </a:extLst>
          </p:cNvPr>
          <p:cNvSpPr>
            <a:spLocks noGrp="1"/>
          </p:cNvSpPr>
          <p:nvPr>
            <p:ph type="title"/>
          </p:nvPr>
        </p:nvSpPr>
        <p:spPr/>
        <p:txBody>
          <a:bodyPr>
            <a:normAutofit/>
          </a:bodyPr>
          <a:lstStyle/>
          <a:p>
            <a:r>
              <a:rPr lang="nl-BE" noProof="0" dirty="0"/>
              <a:t>Principe van de risicoanalyse</a:t>
            </a:r>
          </a:p>
        </p:txBody>
      </p:sp>
      <p:sp>
        <p:nvSpPr>
          <p:cNvPr id="17" name="Content Placeholder 16">
            <a:extLst>
              <a:ext uri="{FF2B5EF4-FFF2-40B4-BE49-F238E27FC236}">
                <a16:creationId xmlns:a16="http://schemas.microsoft.com/office/drawing/2014/main" id="{B9029674-86C2-52E3-885C-18F227C5EF09}"/>
              </a:ext>
            </a:extLst>
          </p:cNvPr>
          <p:cNvSpPr>
            <a:spLocks noGrp="1"/>
          </p:cNvSpPr>
          <p:nvPr>
            <p:ph idx="1"/>
          </p:nvPr>
        </p:nvSpPr>
        <p:spPr>
          <a:xfrm>
            <a:off x="5159895" y="1556793"/>
            <a:ext cx="6480729" cy="4754419"/>
          </a:xfrm>
        </p:spPr>
        <p:txBody>
          <a:bodyPr/>
          <a:lstStyle/>
          <a:p>
            <a:pPr marL="0" indent="0">
              <a:spcBef>
                <a:spcPts val="1200"/>
              </a:spcBef>
              <a:buNone/>
            </a:pPr>
            <a:r>
              <a:rPr lang="nl-BE" noProof="0" dirty="0"/>
              <a:t>Risicoanalyse gebeurt op basis van de geïdentificeerde kwetsbaarheden van productiemiddelen</a:t>
            </a:r>
          </a:p>
          <a:p>
            <a:pPr>
              <a:spcBef>
                <a:spcPts val="1200"/>
              </a:spcBef>
            </a:pPr>
            <a:endParaRPr lang="nl-BE" noProof="0" dirty="0"/>
          </a:p>
          <a:p>
            <a:pPr marL="0" indent="0">
              <a:spcBef>
                <a:spcPts val="1200"/>
              </a:spcBef>
              <a:buNone/>
            </a:pPr>
            <a:r>
              <a:rPr lang="nl-BE" noProof="0" dirty="0"/>
              <a:t>Door de gemeenschappelijke classificatie van informatie en processen, kan het resultaat van de risicoanalyse door de verschillende actoren in de sociale sector hergebruikt worden</a:t>
            </a:r>
          </a:p>
        </p:txBody>
      </p:sp>
      <p:sp>
        <p:nvSpPr>
          <p:cNvPr id="4" name="Slide Number Placeholder 3">
            <a:extLst>
              <a:ext uri="{FF2B5EF4-FFF2-40B4-BE49-F238E27FC236}">
                <a16:creationId xmlns:a16="http://schemas.microsoft.com/office/drawing/2014/main" id="{0D49951B-CC70-C437-446B-23D211E0C015}"/>
              </a:ext>
            </a:extLst>
          </p:cNvPr>
          <p:cNvSpPr>
            <a:spLocks noGrp="1"/>
          </p:cNvSpPr>
          <p:nvPr>
            <p:ph type="sldNum" sz="quarter" idx="12"/>
          </p:nvPr>
        </p:nvSpPr>
        <p:spPr/>
        <p:txBody>
          <a:bodyPr/>
          <a:lstStyle/>
          <a:p>
            <a:fld id="{30A9230E-FFBB-4CCB-ABD7-198084EDE768}" type="slidenum">
              <a:rPr lang="nl-BE" noProof="0" smtClean="0"/>
              <a:pPr/>
              <a:t>26</a:t>
            </a:fld>
            <a:endParaRPr lang="nl-BE" noProof="0" dirty="0"/>
          </a:p>
        </p:txBody>
      </p:sp>
      <p:sp>
        <p:nvSpPr>
          <p:cNvPr id="6" name="AutoShape 2" descr="active-image">
            <a:extLst>
              <a:ext uri="{FF2B5EF4-FFF2-40B4-BE49-F238E27FC236}">
                <a16:creationId xmlns:a16="http://schemas.microsoft.com/office/drawing/2014/main" id="{308DCF9E-155F-DFBF-7108-92AC06C0DC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noProof="0" dirty="0"/>
          </a:p>
        </p:txBody>
      </p:sp>
    </p:spTree>
    <p:extLst>
      <p:ext uri="{BB962C8B-B14F-4D97-AF65-F5344CB8AC3E}">
        <p14:creationId xmlns:p14="http://schemas.microsoft.com/office/powerpoint/2010/main" val="100412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fade">
                                      <p:cBhvr>
                                        <p:cTn id="1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48E42-4E71-96AD-63C0-CB75ECD1DD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DC9EB0-2107-E93E-89D4-8B9F406353CD}"/>
              </a:ext>
            </a:extLst>
          </p:cNvPr>
          <p:cNvSpPr>
            <a:spLocks noGrp="1"/>
          </p:cNvSpPr>
          <p:nvPr>
            <p:ph type="title"/>
          </p:nvPr>
        </p:nvSpPr>
        <p:spPr/>
        <p:txBody>
          <a:bodyPr>
            <a:normAutofit/>
          </a:bodyPr>
          <a:lstStyle/>
          <a:p>
            <a:r>
              <a:rPr lang="nl-BE" noProof="0"/>
              <a:t>Principe van het risicobeheer</a:t>
            </a:r>
            <a:endParaRPr lang="nl-BE" noProof="0" dirty="0"/>
          </a:p>
        </p:txBody>
      </p:sp>
      <p:sp>
        <p:nvSpPr>
          <p:cNvPr id="17" name="Content Placeholder 16">
            <a:extLst>
              <a:ext uri="{FF2B5EF4-FFF2-40B4-BE49-F238E27FC236}">
                <a16:creationId xmlns:a16="http://schemas.microsoft.com/office/drawing/2014/main" id="{10DED895-3008-88F7-687C-E28453D1E1E4}"/>
              </a:ext>
            </a:extLst>
          </p:cNvPr>
          <p:cNvSpPr>
            <a:spLocks noGrp="1"/>
          </p:cNvSpPr>
          <p:nvPr>
            <p:ph idx="1"/>
          </p:nvPr>
        </p:nvSpPr>
        <p:spPr>
          <a:xfrm>
            <a:off x="5159895" y="1556792"/>
            <a:ext cx="6294643" cy="4754419"/>
          </a:xfrm>
        </p:spPr>
        <p:txBody>
          <a:bodyPr>
            <a:normAutofit lnSpcReduction="10000"/>
          </a:bodyPr>
          <a:lstStyle/>
          <a:p>
            <a:pPr marL="0" indent="0">
              <a:spcBef>
                <a:spcPts val="1200"/>
              </a:spcBef>
              <a:buNone/>
            </a:pPr>
            <a:r>
              <a:rPr lang="nl-BE" noProof="0" dirty="0"/>
              <a:t>Het risicobeheer gebeurt op basis van de gemeenschappelijk vastgestelde risico’s</a:t>
            </a:r>
          </a:p>
          <a:p>
            <a:pPr marL="0" indent="0">
              <a:spcBef>
                <a:spcPts val="1200"/>
              </a:spcBef>
              <a:buNone/>
            </a:pPr>
            <a:r>
              <a:rPr lang="nl-BE" noProof="0" dirty="0"/>
              <a:t>Keuze van de maatregelen gebeurt per productiemiddel op basis van het vastgestelde risico</a:t>
            </a:r>
          </a:p>
          <a:p>
            <a:pPr marL="0" indent="0">
              <a:spcBef>
                <a:spcPts val="1200"/>
              </a:spcBef>
              <a:buNone/>
            </a:pPr>
            <a:r>
              <a:rPr lang="nl-BE" noProof="0" dirty="0"/>
              <a:t>Maatregelen worden gekozen uit de </a:t>
            </a:r>
            <a:r>
              <a:rPr lang="nl-BE" noProof="0" dirty="0" err="1"/>
              <a:t>CyberFundamentals</a:t>
            </a:r>
            <a:r>
              <a:rPr lang="nl-BE" noProof="0" dirty="0"/>
              <a:t> van het CCB</a:t>
            </a:r>
          </a:p>
          <a:p>
            <a:pPr marL="0" indent="0">
              <a:spcBef>
                <a:spcPts val="1200"/>
              </a:spcBef>
              <a:buNone/>
            </a:pPr>
            <a:r>
              <a:rPr lang="nl-BE" noProof="0" dirty="0"/>
              <a:t>Door het gemeenschappelijk benaderen van deze analyse en beheersplan worden </a:t>
            </a:r>
          </a:p>
          <a:p>
            <a:pPr marL="355600" lvl="1" indent="-284163"/>
            <a:r>
              <a:rPr lang="nl-BE" noProof="0" dirty="0"/>
              <a:t>de inspanningen slechts 1 maal gedaan voor de instellingen</a:t>
            </a:r>
          </a:p>
          <a:p>
            <a:pPr marL="355600" lvl="1" indent="-284163"/>
            <a:r>
              <a:rPr lang="nl-BE" noProof="0" dirty="0"/>
              <a:t>de nieuwe minimale normen opgesteld</a:t>
            </a:r>
          </a:p>
        </p:txBody>
      </p:sp>
      <p:sp>
        <p:nvSpPr>
          <p:cNvPr id="4" name="Slide Number Placeholder 3">
            <a:extLst>
              <a:ext uri="{FF2B5EF4-FFF2-40B4-BE49-F238E27FC236}">
                <a16:creationId xmlns:a16="http://schemas.microsoft.com/office/drawing/2014/main" id="{BC4CED81-794C-95DF-755A-1B6A8EC4D0E5}"/>
              </a:ext>
            </a:extLst>
          </p:cNvPr>
          <p:cNvSpPr>
            <a:spLocks noGrp="1"/>
          </p:cNvSpPr>
          <p:nvPr>
            <p:ph type="sldNum" sz="quarter" idx="12"/>
          </p:nvPr>
        </p:nvSpPr>
        <p:spPr/>
        <p:txBody>
          <a:bodyPr/>
          <a:lstStyle/>
          <a:p>
            <a:fld id="{30A9230E-FFBB-4CCB-ABD7-198084EDE768}" type="slidenum">
              <a:rPr lang="nl-BE" noProof="0" smtClean="0"/>
              <a:pPr/>
              <a:t>27</a:t>
            </a:fld>
            <a:endParaRPr lang="nl-BE" noProof="0" dirty="0"/>
          </a:p>
        </p:txBody>
      </p:sp>
      <p:sp>
        <p:nvSpPr>
          <p:cNvPr id="6" name="AutoShape 2" descr="active-image">
            <a:extLst>
              <a:ext uri="{FF2B5EF4-FFF2-40B4-BE49-F238E27FC236}">
                <a16:creationId xmlns:a16="http://schemas.microsoft.com/office/drawing/2014/main" id="{3AD15683-7265-4159-EFBC-72611D13A0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noProof="0" dirty="0"/>
          </a:p>
        </p:txBody>
      </p:sp>
      <p:pic>
        <p:nvPicPr>
          <p:cNvPr id="15" name="Picture Placeholder 9">
            <a:extLst>
              <a:ext uri="{FF2B5EF4-FFF2-40B4-BE49-F238E27FC236}">
                <a16:creationId xmlns:a16="http://schemas.microsoft.com/office/drawing/2014/main" id="{D11CDDE2-BC0B-ED92-D472-6A4AEDF4F5B6}"/>
              </a:ext>
            </a:extLst>
          </p:cNvPr>
          <p:cNvPicPr>
            <a:picLocks noChangeAspect="1"/>
          </p:cNvPicPr>
          <p:nvPr/>
        </p:nvPicPr>
        <p:blipFill>
          <a:blip r:embed="rId3"/>
          <a:srcRect l="1158" t="-9794" r="1158" b="-9794"/>
          <a:stretch>
            <a:fillRect/>
          </a:stretch>
        </p:blipFill>
        <p:spPr>
          <a:xfrm>
            <a:off x="432111" y="1700808"/>
            <a:ext cx="4259249" cy="4118728"/>
          </a:xfrm>
          <a:prstGeom prst="rect">
            <a:avLst/>
          </a:prstGeom>
          <a:blipFill>
            <a:blip r:embed="rId4">
              <a:alphaModFix amt="70000"/>
            </a:blip>
            <a:stretch>
              <a:fillRect/>
            </a:stretch>
          </a:blipFill>
          <a:effectLst>
            <a:outerShdw blurRad="203200" dist="12700" dir="7800000" algn="r" rotWithShape="0">
              <a:prstClr val="black">
                <a:alpha val="10000"/>
              </a:prstClr>
            </a:outerShdw>
          </a:effectLst>
        </p:spPr>
      </p:pic>
    </p:spTree>
    <p:extLst>
      <p:ext uri="{BB962C8B-B14F-4D97-AF65-F5344CB8AC3E}">
        <p14:creationId xmlns:p14="http://schemas.microsoft.com/office/powerpoint/2010/main" val="4517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fade">
                                      <p:cBhvr>
                                        <p:cTn id="16" dur="500"/>
                                        <p:tgtEl>
                                          <p:spTgt spid="17">
                                            <p:txEl>
                                              <p:pRg st="3" end="3"/>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fade">
                                      <p:cBhvr>
                                        <p:cTn id="19" dur="500"/>
                                        <p:tgtEl>
                                          <p:spTgt spid="17">
                                            <p:txEl>
                                              <p:pRg st="4" end="4"/>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1BA3310-8178-48F5-203E-2580D27BCCAE}"/>
              </a:ext>
            </a:extLst>
          </p:cNvPr>
          <p:cNvSpPr>
            <a:spLocks noGrp="1"/>
          </p:cNvSpPr>
          <p:nvPr>
            <p:ph type="title"/>
          </p:nvPr>
        </p:nvSpPr>
        <p:spPr/>
        <p:txBody>
          <a:bodyPr>
            <a:noAutofit/>
          </a:bodyPr>
          <a:lstStyle/>
          <a:p>
            <a:r>
              <a:rPr lang="nl-BE" sz="3600" noProof="0"/>
              <a:t>Andere samenwerkingen tussen de</a:t>
            </a:r>
            <a:br>
              <a:rPr lang="nl-BE" sz="3600" noProof="0"/>
            </a:br>
            <a:r>
              <a:rPr lang="nl-BE" sz="3600" noProof="0"/>
              <a:t>actoren in de sociale sector </a:t>
            </a:r>
            <a:endParaRPr lang="nl-BE" sz="3600" noProof="0" dirty="0"/>
          </a:p>
        </p:txBody>
      </p:sp>
      <p:sp>
        <p:nvSpPr>
          <p:cNvPr id="12" name="Content Placeholder 11">
            <a:extLst>
              <a:ext uri="{FF2B5EF4-FFF2-40B4-BE49-F238E27FC236}">
                <a16:creationId xmlns:a16="http://schemas.microsoft.com/office/drawing/2014/main" id="{116EE6A7-893E-9260-74A0-227C041F6629}"/>
              </a:ext>
            </a:extLst>
          </p:cNvPr>
          <p:cNvSpPr>
            <a:spLocks noGrp="1"/>
          </p:cNvSpPr>
          <p:nvPr>
            <p:ph idx="1"/>
          </p:nvPr>
        </p:nvSpPr>
        <p:spPr/>
        <p:txBody>
          <a:bodyPr/>
          <a:lstStyle/>
          <a:p>
            <a:pPr marL="0" indent="0">
              <a:buNone/>
            </a:pPr>
            <a:r>
              <a:rPr lang="nl-BE" noProof="0" dirty="0"/>
              <a:t>Opstellen van beleidslijnen en richtlijnen te gebruiken binnen de organisatie</a:t>
            </a:r>
          </a:p>
          <a:p>
            <a:pPr marL="0" indent="0">
              <a:buNone/>
            </a:pPr>
            <a:endParaRPr lang="nl-BE" noProof="0" dirty="0"/>
          </a:p>
          <a:p>
            <a:pPr marL="0" indent="0">
              <a:buNone/>
            </a:pPr>
            <a:r>
              <a:rPr lang="nl-BE" noProof="0" dirty="0"/>
              <a:t>Akkoord voor het gebruik van IAP diensten voor de perimeter bescherming</a:t>
            </a:r>
          </a:p>
          <a:p>
            <a:pPr marL="0" indent="0">
              <a:buNone/>
            </a:pPr>
            <a:endParaRPr lang="nl-BE" noProof="0" dirty="0"/>
          </a:p>
          <a:p>
            <a:pPr marL="0" indent="0">
              <a:buNone/>
            </a:pPr>
            <a:r>
              <a:rPr lang="nl-BE" noProof="0" dirty="0"/>
              <a:t>Gezamenlijk organiseren van opleidingssessie voor leden van bestuursorganen</a:t>
            </a:r>
          </a:p>
          <a:p>
            <a:pPr marL="0" indent="0">
              <a:buNone/>
            </a:pPr>
            <a:endParaRPr lang="nl-BE" noProof="0" dirty="0"/>
          </a:p>
          <a:p>
            <a:pPr marL="0" indent="0">
              <a:buNone/>
            </a:pPr>
            <a:r>
              <a:rPr lang="nl-BE" noProof="0" dirty="0"/>
              <a:t>Gezamenlijk opvolgen van nieuwe regelgeving betreffende informatieveiligheid en cybersecurity</a:t>
            </a:r>
          </a:p>
          <a:p>
            <a:pPr marL="0" indent="0">
              <a:buNone/>
            </a:pPr>
            <a:endParaRPr lang="nl-BE" noProof="0" dirty="0"/>
          </a:p>
          <a:p>
            <a:pPr marL="0" indent="0">
              <a:buNone/>
            </a:pPr>
            <a:r>
              <a:rPr lang="nl-BE" noProof="0" dirty="0"/>
              <a:t>Hergebruik van minimale normen voor risicobeheer van toeleveringsketen (ICT / non-ICT)</a:t>
            </a:r>
          </a:p>
        </p:txBody>
      </p:sp>
      <p:sp>
        <p:nvSpPr>
          <p:cNvPr id="5" name="Slide Number Placeholder 4">
            <a:extLst>
              <a:ext uri="{FF2B5EF4-FFF2-40B4-BE49-F238E27FC236}">
                <a16:creationId xmlns:a16="http://schemas.microsoft.com/office/drawing/2014/main" id="{F216DFE3-4BA7-A182-2489-E183C4D2207C}"/>
              </a:ext>
            </a:extLst>
          </p:cNvPr>
          <p:cNvSpPr>
            <a:spLocks noGrp="1"/>
          </p:cNvSpPr>
          <p:nvPr>
            <p:ph type="sldNum" sz="quarter" idx="12"/>
          </p:nvPr>
        </p:nvSpPr>
        <p:spPr/>
        <p:txBody>
          <a:bodyPr/>
          <a:lstStyle/>
          <a:p>
            <a:pPr rtl="0"/>
            <a:fld id="{DD84031F-D6BF-4677-B12E-7D8B88BA70F7}" type="slidenum">
              <a:rPr lang="nl-BE" noProof="0" smtClean="0"/>
              <a:t>28</a:t>
            </a:fld>
            <a:endParaRPr lang="nl-BE" noProof="0" dirty="0"/>
          </a:p>
        </p:txBody>
      </p:sp>
    </p:spTree>
    <p:extLst>
      <p:ext uri="{BB962C8B-B14F-4D97-AF65-F5344CB8AC3E}">
        <p14:creationId xmlns:p14="http://schemas.microsoft.com/office/powerpoint/2010/main" val="25370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fade">
                                      <p:cBhvr>
                                        <p:cTn id="16" dur="500"/>
                                        <p:tgtEl>
                                          <p:spTgt spid="12">
                                            <p:txEl>
                                              <p:pRg st="6" end="6"/>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2">
                                            <p:txEl>
                                              <p:pRg st="8" end="8"/>
                                            </p:txEl>
                                          </p:spTgt>
                                        </p:tgtEl>
                                        <p:attrNameLst>
                                          <p:attrName>style.visibility</p:attrName>
                                        </p:attrNameLst>
                                      </p:cBhvr>
                                      <p:to>
                                        <p:strVal val="visible"/>
                                      </p:to>
                                    </p:set>
                                    <p:animEffect transition="in" filter="fade">
                                      <p:cBhvr>
                                        <p:cTn id="19"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E411-65EC-3F3D-56AB-54B19E518C46}"/>
              </a:ext>
            </a:extLst>
          </p:cNvPr>
          <p:cNvSpPr>
            <a:spLocks noGrp="1"/>
          </p:cNvSpPr>
          <p:nvPr>
            <p:ph type="title"/>
          </p:nvPr>
        </p:nvSpPr>
        <p:spPr>
          <a:xfrm>
            <a:off x="426997" y="3018408"/>
            <a:ext cx="8961120" cy="3247475"/>
          </a:xfrm>
        </p:spPr>
        <p:txBody>
          <a:bodyPr anchor="b">
            <a:normAutofit/>
          </a:bodyPr>
          <a:lstStyle/>
          <a:p>
            <a:pPr algn="l"/>
            <a:r>
              <a:rPr lang="nl-BE" noProof="0" dirty="0"/>
              <a:t>Slotboodschap</a:t>
            </a:r>
          </a:p>
        </p:txBody>
      </p:sp>
      <p:sp>
        <p:nvSpPr>
          <p:cNvPr id="3" name="Slide Number Placeholder 2">
            <a:extLst>
              <a:ext uri="{FF2B5EF4-FFF2-40B4-BE49-F238E27FC236}">
                <a16:creationId xmlns:a16="http://schemas.microsoft.com/office/drawing/2014/main" id="{47370FF5-8D0C-FEAA-600C-4F19F1B37C1F}"/>
              </a:ext>
            </a:extLst>
          </p:cNvPr>
          <p:cNvSpPr>
            <a:spLocks noGrp="1"/>
          </p:cNvSpPr>
          <p:nvPr>
            <p:ph type="sldNum" sz="quarter" idx="12"/>
          </p:nvPr>
        </p:nvSpPr>
        <p:spPr/>
        <p:txBody>
          <a:bodyPr/>
          <a:lstStyle/>
          <a:p>
            <a:pPr rtl="0"/>
            <a:fld id="{DD84031F-D6BF-4677-B12E-7D8B88BA70F7}" type="slidenum">
              <a:rPr lang="nl-BE" noProof="0" smtClean="0"/>
              <a:t>29</a:t>
            </a:fld>
            <a:endParaRPr lang="nl-BE" noProof="0" dirty="0"/>
          </a:p>
        </p:txBody>
      </p:sp>
    </p:spTree>
    <p:extLst>
      <p:ext uri="{BB962C8B-B14F-4D97-AF65-F5344CB8AC3E}">
        <p14:creationId xmlns:p14="http://schemas.microsoft.com/office/powerpoint/2010/main" val="1124934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7DBD-FBAC-ED9B-CA02-156029B06B6D}"/>
              </a:ext>
            </a:extLst>
          </p:cNvPr>
          <p:cNvSpPr>
            <a:spLocks noGrp="1"/>
          </p:cNvSpPr>
          <p:nvPr>
            <p:ph type="title"/>
          </p:nvPr>
        </p:nvSpPr>
        <p:spPr/>
        <p:txBody>
          <a:bodyPr anchor="b">
            <a:normAutofit/>
          </a:bodyPr>
          <a:lstStyle/>
          <a:p>
            <a:r>
              <a:rPr lang="nl-BE" noProof="0" dirty="0"/>
              <a:t>Cybersecurity en NIS2</a:t>
            </a:r>
          </a:p>
        </p:txBody>
      </p:sp>
      <p:pic>
        <p:nvPicPr>
          <p:cNvPr id="5" name="Content Placeholder 4" descr="Zakenmensen die werken aan een digitale tablet">
            <a:extLst>
              <a:ext uri="{FF2B5EF4-FFF2-40B4-BE49-F238E27FC236}">
                <a16:creationId xmlns:a16="http://schemas.microsoft.com/office/drawing/2014/main" id="{831648DE-B91F-4B02-8516-0D734B1B5A91}"/>
              </a:ext>
            </a:extLst>
          </p:cNvPr>
          <p:cNvPicPr>
            <a:picLocks noGrp="1" noChangeAspect="1"/>
          </p:cNvPicPr>
          <p:nvPr>
            <p:ph type="pic" sz="quarter" idx="13"/>
          </p:nvPr>
        </p:nvPicPr>
        <p:blipFill>
          <a:blip r:embed="rId3"/>
          <a:srcRect l="25109" r="25109"/>
          <a:stretch/>
        </p:blipFill>
        <p:spPr>
          <a:xfrm>
            <a:off x="479376" y="332656"/>
            <a:ext cx="3886200" cy="6129430"/>
          </a:xfrm>
        </p:spPr>
      </p:pic>
      <p:sp>
        <p:nvSpPr>
          <p:cNvPr id="4" name="Content Placeholder 3">
            <a:extLst>
              <a:ext uri="{FF2B5EF4-FFF2-40B4-BE49-F238E27FC236}">
                <a16:creationId xmlns:a16="http://schemas.microsoft.com/office/drawing/2014/main" id="{0089ACDE-6947-FE66-2650-1C65DFBBE2E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91360" y="1412776"/>
            <a:ext cx="6924906" cy="5049310"/>
          </a:xfrm>
        </p:spPr>
        <p:txBody>
          <a:bodyPr>
            <a:noAutofit/>
          </a:bodyPr>
          <a:lstStyle/>
          <a:p>
            <a:pPr marL="0" indent="0">
              <a:lnSpc>
                <a:spcPct val="110000"/>
              </a:lnSpc>
              <a:spcBef>
                <a:spcPts val="2500"/>
              </a:spcBef>
              <a:buNone/>
            </a:pPr>
            <a:r>
              <a:rPr lang="nl-BE" sz="1800" b="1" noProof="0" dirty="0"/>
              <a:t>Maatschappelijke impact van cybersecurity</a:t>
            </a:r>
          </a:p>
          <a:p>
            <a:pPr marL="0" lvl="1" indent="0">
              <a:lnSpc>
                <a:spcPct val="110000"/>
              </a:lnSpc>
              <a:buNone/>
            </a:pPr>
            <a:r>
              <a:rPr lang="nl-BE" sz="1600" noProof="0" dirty="0"/>
              <a:t>Cyberincidenten kunnen brede maatschappelijke gevolgen hebben (bv. vertraging van zorg of </a:t>
            </a:r>
            <a:r>
              <a:rPr lang="en-BE" sz="1600" noProof="0" dirty="0"/>
              <a:t>van </a:t>
            </a:r>
            <a:r>
              <a:rPr lang="en-BE" sz="1600" noProof="0" dirty="0" err="1"/>
              <a:t>uitbetaling</a:t>
            </a:r>
            <a:r>
              <a:rPr lang="en-BE" sz="1600" noProof="0" dirty="0"/>
              <a:t> van s</a:t>
            </a:r>
            <a:r>
              <a:rPr lang="nl-BE" sz="1600" noProof="0" dirty="0" err="1"/>
              <a:t>ociale</a:t>
            </a:r>
            <a:r>
              <a:rPr lang="nl-BE" sz="1600" noProof="0" dirty="0"/>
              <a:t> uitkeringen) en het vertrouwen in de overheid ondermijnen </a:t>
            </a:r>
          </a:p>
          <a:p>
            <a:pPr marL="0" indent="0">
              <a:lnSpc>
                <a:spcPct val="110000"/>
              </a:lnSpc>
              <a:spcBef>
                <a:spcPts val="2500"/>
              </a:spcBef>
              <a:buFont typeface="Arial" panose="020B0604020202020204" pitchFamily="34" charset="0"/>
              <a:buNone/>
            </a:pPr>
            <a:r>
              <a:rPr lang="nl-BE" sz="1800" b="1" noProof="0" dirty="0"/>
              <a:t>Cybersecurity is een strategisch thema</a:t>
            </a:r>
          </a:p>
          <a:p>
            <a:pPr marL="0" lvl="1" indent="0">
              <a:lnSpc>
                <a:spcPct val="110000"/>
              </a:lnSpc>
              <a:buFont typeface="Arial" panose="020B0604020202020204" pitchFamily="34" charset="0"/>
              <a:buNone/>
            </a:pPr>
            <a:r>
              <a:rPr lang="nl-BE" sz="1600" noProof="0" dirty="0"/>
              <a:t>Cybersecurity is een essentieel onderdeel van goed bestuur en risicomanagement op bestuursniveau, gedragen door alle lagen van de organisatie en over organisaties heen</a:t>
            </a:r>
          </a:p>
          <a:p>
            <a:pPr marL="0" indent="0">
              <a:lnSpc>
                <a:spcPct val="110000"/>
              </a:lnSpc>
              <a:spcBef>
                <a:spcPts val="2500"/>
              </a:spcBef>
              <a:buFont typeface="Arial" panose="020B0604020202020204" pitchFamily="34" charset="0"/>
              <a:buNone/>
            </a:pPr>
            <a:r>
              <a:rPr lang="nl-BE" sz="1800" b="1" noProof="0" dirty="0"/>
              <a:t>Verantwoordelijkheid van bestuurders</a:t>
            </a:r>
          </a:p>
          <a:p>
            <a:pPr marL="0" lvl="1" indent="0">
              <a:lnSpc>
                <a:spcPct val="110000"/>
              </a:lnSpc>
              <a:buFont typeface="Arial" panose="020B0604020202020204" pitchFamily="34" charset="0"/>
              <a:buNone/>
            </a:pPr>
            <a:r>
              <a:rPr lang="nl-BE" sz="1600" noProof="0" dirty="0"/>
              <a:t>Bestuurders moeten inzicht hebben in risico’s en maatregelen en kunnen persoonlijk aansprakelijk worden gesteld voor het beheer van deze risico's</a:t>
            </a:r>
          </a:p>
          <a:p>
            <a:pPr marL="0" indent="0">
              <a:lnSpc>
                <a:spcPct val="110000"/>
              </a:lnSpc>
              <a:spcBef>
                <a:spcPts val="2500"/>
              </a:spcBef>
              <a:buFont typeface="Arial" panose="020B0604020202020204" pitchFamily="34" charset="0"/>
              <a:buNone/>
            </a:pPr>
            <a:r>
              <a:rPr lang="nl-BE" sz="1800" b="1" noProof="0" dirty="0"/>
              <a:t>Doel van NIS2</a:t>
            </a:r>
          </a:p>
          <a:p>
            <a:pPr marL="0" lvl="1" indent="0">
              <a:lnSpc>
                <a:spcPct val="110000"/>
              </a:lnSpc>
              <a:buFont typeface="Arial" panose="020B0604020202020204" pitchFamily="34" charset="0"/>
              <a:buNone/>
            </a:pPr>
            <a:r>
              <a:rPr lang="nl-BE" sz="1600" noProof="0" dirty="0"/>
              <a:t>NIS2 wil organisaties veerkrachtiger en beter voorbereid maken tegen steeds complexere dreigingen</a:t>
            </a:r>
          </a:p>
        </p:txBody>
      </p:sp>
      <p:sp>
        <p:nvSpPr>
          <p:cNvPr id="3" name="Slide Number Placeholder 2">
            <a:extLst>
              <a:ext uri="{FF2B5EF4-FFF2-40B4-BE49-F238E27FC236}">
                <a16:creationId xmlns:a16="http://schemas.microsoft.com/office/drawing/2014/main" id="{FB4840A7-CA84-A53F-92E9-51D375E3F0E5}"/>
              </a:ext>
            </a:extLst>
          </p:cNvPr>
          <p:cNvSpPr>
            <a:spLocks noGrp="1"/>
          </p:cNvSpPr>
          <p:nvPr>
            <p:ph type="sldNum" sz="quarter" idx="12"/>
          </p:nvPr>
        </p:nvSpPr>
        <p:spPr/>
        <p:txBody>
          <a:bodyPr/>
          <a:lstStyle/>
          <a:p>
            <a:pPr rtl="0"/>
            <a:fld id="{DD84031F-D6BF-4677-B12E-7D8B88BA70F7}" type="slidenum">
              <a:rPr lang="nl-BE" noProof="0" smtClean="0"/>
              <a:t>3</a:t>
            </a:fld>
            <a:endParaRPr lang="nl-BE" noProof="0" dirty="0"/>
          </a:p>
        </p:txBody>
      </p:sp>
    </p:spTree>
    <p:extLst>
      <p:ext uri="{BB962C8B-B14F-4D97-AF65-F5344CB8AC3E}">
        <p14:creationId xmlns:p14="http://schemas.microsoft.com/office/powerpoint/2010/main" val="3139408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2B2B-B8B2-18C0-0E3A-60BEBF289FA3}"/>
              </a:ext>
            </a:extLst>
          </p:cNvPr>
          <p:cNvSpPr>
            <a:spLocks noGrp="1"/>
          </p:cNvSpPr>
          <p:nvPr>
            <p:ph type="title"/>
          </p:nvPr>
        </p:nvSpPr>
        <p:spPr/>
        <p:txBody>
          <a:bodyPr anchor="b">
            <a:noAutofit/>
          </a:bodyPr>
          <a:lstStyle/>
          <a:p>
            <a:r>
              <a:rPr lang="nl-BE" sz="2800" noProof="0" dirty="0"/>
              <a:t>NIS2 als opportuniteit voor versterking </a:t>
            </a:r>
            <a:br>
              <a:rPr lang="nl-BE" sz="2800" noProof="0" dirty="0"/>
            </a:br>
            <a:r>
              <a:rPr lang="nl-BE" sz="2800" noProof="0" dirty="0"/>
              <a:t>van cyberveiligheid en opzetten van diepgaandere synergiën</a:t>
            </a:r>
          </a:p>
        </p:txBody>
      </p:sp>
      <p:pic>
        <p:nvPicPr>
          <p:cNvPr id="5" name="Content Placeholder 4" descr="Shields Secure op digitaal scherm">
            <a:extLst>
              <a:ext uri="{FF2B5EF4-FFF2-40B4-BE49-F238E27FC236}">
                <a16:creationId xmlns:a16="http://schemas.microsoft.com/office/drawing/2014/main" id="{9E9A799C-AE2D-4A2A-BBF2-3FAC15E4E7EB}"/>
              </a:ext>
            </a:extLst>
          </p:cNvPr>
          <p:cNvPicPr>
            <a:picLocks noGrp="1" noChangeAspect="1"/>
          </p:cNvPicPr>
          <p:nvPr>
            <p:ph type="pic" sz="quarter" idx="13"/>
          </p:nvPr>
        </p:nvPicPr>
        <p:blipFill>
          <a:blip r:embed="rId3"/>
          <a:srcRect l="26224" r="26224"/>
          <a:stretch/>
        </p:blipFill>
        <p:spPr/>
      </p:pic>
      <p:sp>
        <p:nvSpPr>
          <p:cNvPr id="4" name="Content Placeholder 3">
            <a:extLst>
              <a:ext uri="{FF2B5EF4-FFF2-40B4-BE49-F238E27FC236}">
                <a16:creationId xmlns:a16="http://schemas.microsoft.com/office/drawing/2014/main" id="{5C854C9E-A1A7-F9B7-4393-6E124F73081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55000" lnSpcReduction="20000"/>
          </a:bodyPr>
          <a:lstStyle/>
          <a:p>
            <a:pPr marL="0" indent="0">
              <a:buNone/>
            </a:pPr>
            <a:r>
              <a:rPr lang="nl-BE" sz="2900" b="1" noProof="0" dirty="0"/>
              <a:t>Maturiteitstest voor cyberweerbaarheid</a:t>
            </a:r>
          </a:p>
          <a:p>
            <a:pPr marL="0" lvl="1" indent="0">
              <a:lnSpc>
                <a:spcPct val="130000"/>
              </a:lnSpc>
              <a:buNone/>
            </a:pPr>
            <a:r>
              <a:rPr lang="nl-BE" sz="2600" noProof="0" dirty="0"/>
              <a:t>NIS2 evalueert hoe publieke organisaties cyberrisico’s begrijpen en beheersen volgens hun maatschappelijke rol </a:t>
            </a:r>
          </a:p>
          <a:p>
            <a:pPr marL="0" indent="0">
              <a:spcBef>
                <a:spcPts val="1200"/>
              </a:spcBef>
              <a:buNone/>
            </a:pPr>
            <a:r>
              <a:rPr lang="nl-BE" sz="2900" b="1" noProof="0" dirty="0"/>
              <a:t>Vertrouwen en continuïteit</a:t>
            </a:r>
          </a:p>
          <a:p>
            <a:pPr marL="0" lvl="1" indent="0">
              <a:lnSpc>
                <a:spcPct val="130000"/>
              </a:lnSpc>
              <a:buNone/>
            </a:pPr>
            <a:r>
              <a:rPr lang="nl-BE" sz="2600" noProof="0" dirty="0"/>
              <a:t>Het doel van veiligheid is het versterken van vertrouwen in </a:t>
            </a:r>
            <a:r>
              <a:rPr lang="en-BE" sz="2600" dirty="0" err="1"/>
              <a:t>maatschappelijke</a:t>
            </a:r>
            <a:r>
              <a:rPr lang="nl-BE" sz="2600" noProof="0" dirty="0"/>
              <a:t> dienstverlening en waarborgen van digitale continuïteit</a:t>
            </a:r>
          </a:p>
          <a:p>
            <a:pPr marL="0" indent="0">
              <a:spcBef>
                <a:spcPts val="1200"/>
              </a:spcBef>
              <a:buNone/>
            </a:pPr>
            <a:r>
              <a:rPr lang="nl-BE" sz="2900" b="1" noProof="0" dirty="0"/>
              <a:t>Continue verbetering en samenwerking</a:t>
            </a:r>
          </a:p>
          <a:p>
            <a:pPr marL="0" lvl="1" indent="0">
              <a:lnSpc>
                <a:spcPct val="130000"/>
              </a:lnSpc>
              <a:buNone/>
            </a:pPr>
            <a:r>
              <a:rPr lang="nl-BE" sz="2600" noProof="0" dirty="0"/>
              <a:t>Maturiteit komt voort uit voortdurende verbetering, samenwerking en gedeelde verantwoordelijkheid op alle niveaus. Gezien de beperkte beschikbare middelen wint de samenwerking aan belang en kan cybersecurity niet langer door elke organisatie apart ingeregeld worden.</a:t>
            </a:r>
          </a:p>
          <a:p>
            <a:pPr marL="0" lvl="1" indent="0">
              <a:spcBef>
                <a:spcPts val="1200"/>
              </a:spcBef>
              <a:buNone/>
            </a:pPr>
            <a:r>
              <a:rPr lang="nl-BE" sz="2900" b="1" noProof="0" dirty="0"/>
              <a:t>Cybersecurity dient aangepast te zijn aan de noden van de instelling</a:t>
            </a:r>
          </a:p>
          <a:p>
            <a:pPr marL="0" lvl="1" indent="0">
              <a:lnSpc>
                <a:spcPct val="130000"/>
              </a:lnSpc>
              <a:buNone/>
            </a:pPr>
            <a:r>
              <a:rPr lang="nl-BE" sz="2600" noProof="0" dirty="0"/>
              <a:t>Security teams moeten diepgaand betrokken worden bij de operaties van de instelling, de noden te snappen en een gepast antwoord te formuleren op de uitdagingen van de instelling. Cybersecurity is geen kwestie van lijstjes van maatregelen toepassen. Cybersecurity dient rekening te houden met de risico’s en de beschikbare middelen en op basis daarvan maatregelen voor te stellen en een prioriteit om deze toe te passen</a:t>
            </a:r>
          </a:p>
          <a:p>
            <a:pPr lvl="1"/>
            <a:endParaRPr lang="nl-BE" noProof="0" dirty="0"/>
          </a:p>
        </p:txBody>
      </p:sp>
      <p:sp>
        <p:nvSpPr>
          <p:cNvPr id="8" name="Slide Number Placeholder 7">
            <a:extLst>
              <a:ext uri="{FF2B5EF4-FFF2-40B4-BE49-F238E27FC236}">
                <a16:creationId xmlns:a16="http://schemas.microsoft.com/office/drawing/2014/main" id="{36A2ED71-651E-C872-01CD-60A1021A934A}"/>
              </a:ext>
            </a:extLst>
          </p:cNvPr>
          <p:cNvSpPr>
            <a:spLocks noGrp="1"/>
          </p:cNvSpPr>
          <p:nvPr>
            <p:ph type="sldNum" sz="quarter" idx="12"/>
          </p:nvPr>
        </p:nvSpPr>
        <p:spPr/>
        <p:txBody>
          <a:bodyPr/>
          <a:lstStyle/>
          <a:p>
            <a:pPr rtl="0"/>
            <a:fld id="{DD84031F-D6BF-4677-B12E-7D8B88BA70F7}" type="slidenum">
              <a:rPr lang="nl-BE" noProof="0" smtClean="0"/>
              <a:t>30</a:t>
            </a:fld>
            <a:endParaRPr lang="nl-BE" noProof="0" dirty="0"/>
          </a:p>
        </p:txBody>
      </p:sp>
    </p:spTree>
    <p:extLst>
      <p:ext uri="{BB962C8B-B14F-4D97-AF65-F5344CB8AC3E}">
        <p14:creationId xmlns:p14="http://schemas.microsoft.com/office/powerpoint/2010/main" val="92116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3A7DA0E-F56E-4BA0-AB93-55DD5CDC1CDF}"/>
              </a:ext>
            </a:extLst>
          </p:cNvPr>
          <p:cNvSpPr>
            <a:spLocks noGrp="1"/>
          </p:cNvSpPr>
          <p:nvPr>
            <p:ph type="sldNum" sz="quarter" idx="4294967295"/>
          </p:nvPr>
        </p:nvSpPr>
        <p:spPr>
          <a:xfrm>
            <a:off x="4691360" y="6453346"/>
            <a:ext cx="2844800" cy="365125"/>
          </a:xfrm>
        </p:spPr>
        <p:txBody>
          <a:bodyPr/>
          <a:lstStyle/>
          <a:p>
            <a:r>
              <a:rPr lang="nl-BE" noProof="0" dirty="0"/>
              <a:t> </a:t>
            </a:r>
            <a:fld id="{30A9230E-FFBB-4CCB-ABD7-198084EDE768}" type="slidenum">
              <a:rPr lang="nl-BE" noProof="0" smtClean="0"/>
              <a:pPr/>
              <a:t>31</a:t>
            </a:fld>
            <a:r>
              <a:rPr lang="nl-BE" noProof="0" dirty="0"/>
              <a:t> </a:t>
            </a:r>
          </a:p>
        </p:txBody>
      </p:sp>
    </p:spTree>
    <p:extLst>
      <p:ext uri="{BB962C8B-B14F-4D97-AF65-F5344CB8AC3E}">
        <p14:creationId xmlns:p14="http://schemas.microsoft.com/office/powerpoint/2010/main" val="250200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619D-4BEB-B753-18AA-C32F0E14E13E}"/>
              </a:ext>
            </a:extLst>
          </p:cNvPr>
          <p:cNvSpPr>
            <a:spLocks noGrp="1"/>
          </p:cNvSpPr>
          <p:nvPr>
            <p:ph type="title"/>
          </p:nvPr>
        </p:nvSpPr>
        <p:spPr>
          <a:xfrm>
            <a:off x="4719954" y="729293"/>
            <a:ext cx="6924906" cy="651854"/>
          </a:xfrm>
        </p:spPr>
        <p:txBody>
          <a:bodyPr anchor="b">
            <a:normAutofit/>
          </a:bodyPr>
          <a:lstStyle/>
          <a:p>
            <a:r>
              <a:rPr lang="nl-BE" sz="3600" noProof="0" dirty="0"/>
              <a:t>Waarom cybersecurity prioritair is</a:t>
            </a:r>
          </a:p>
        </p:txBody>
      </p:sp>
      <p:pic>
        <p:nvPicPr>
          <p:cNvPr id="5" name="Content Placeholder 4" descr="Persoonlijke Cyber People Security 3D achtergrond">
            <a:extLst>
              <a:ext uri="{FF2B5EF4-FFF2-40B4-BE49-F238E27FC236}">
                <a16:creationId xmlns:a16="http://schemas.microsoft.com/office/drawing/2014/main" id="{59BA2896-D5EE-4F3E-A27D-9D84B933AF52}"/>
              </a:ext>
            </a:extLst>
          </p:cNvPr>
          <p:cNvPicPr>
            <a:picLocks noGrp="1" noChangeAspect="1"/>
          </p:cNvPicPr>
          <p:nvPr>
            <p:ph type="pic" sz="quarter" idx="13"/>
          </p:nvPr>
        </p:nvPicPr>
        <p:blipFill>
          <a:blip r:embed="rId3"/>
          <a:srcRect l="26224" r="26224"/>
          <a:stretch/>
        </p:blipFill>
        <p:spPr>
          <a:xfrm>
            <a:off x="462772" y="364284"/>
            <a:ext cx="3814945" cy="6161059"/>
          </a:xfrm>
        </p:spPr>
      </p:pic>
      <p:sp>
        <p:nvSpPr>
          <p:cNvPr id="4" name="Content Placeholder 3">
            <a:extLst>
              <a:ext uri="{FF2B5EF4-FFF2-40B4-BE49-F238E27FC236}">
                <a16:creationId xmlns:a16="http://schemas.microsoft.com/office/drawing/2014/main" id="{A87EEBF4-25C4-309C-B5E0-31DF3C69EFC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9954" y="1412776"/>
            <a:ext cx="7136686" cy="5080939"/>
          </a:xfrm>
        </p:spPr>
        <p:txBody>
          <a:bodyPr>
            <a:noAutofit/>
          </a:bodyPr>
          <a:lstStyle/>
          <a:p>
            <a:pPr marL="0" indent="0">
              <a:lnSpc>
                <a:spcPct val="110000"/>
              </a:lnSpc>
              <a:spcBef>
                <a:spcPts val="0"/>
              </a:spcBef>
              <a:buFont typeface="Arial" panose="020B0604020202020204" pitchFamily="34" charset="0"/>
              <a:buNone/>
            </a:pPr>
            <a:r>
              <a:rPr lang="nl-BE" sz="1800" b="1" noProof="0" dirty="0"/>
              <a:t>Toenemende cyberdreigingen</a:t>
            </a:r>
          </a:p>
          <a:p>
            <a:pPr marL="0" lvl="1" indent="0">
              <a:lnSpc>
                <a:spcPct val="110000"/>
              </a:lnSpc>
              <a:spcBef>
                <a:spcPts val="0"/>
              </a:spcBef>
              <a:spcAft>
                <a:spcPts val="1200"/>
              </a:spcAft>
              <a:buNone/>
            </a:pPr>
            <a:r>
              <a:rPr lang="nl-BE" sz="1600" noProof="0" dirty="0"/>
              <a:t>Cyberaanvallen nemen toe en brengen reële risico’s met zich mee voor burgers, ondernemingen, organisaties en overheden</a:t>
            </a:r>
          </a:p>
          <a:p>
            <a:pPr marL="0" lvl="1" indent="0">
              <a:lnSpc>
                <a:spcPct val="110000"/>
              </a:lnSpc>
              <a:spcBef>
                <a:spcPts val="0"/>
              </a:spcBef>
              <a:buNone/>
            </a:pPr>
            <a:r>
              <a:rPr lang="nl-BE" sz="1800" b="1" noProof="0" dirty="0"/>
              <a:t>Geopolitieke spanningen en impact op kritieke infrastructuren</a:t>
            </a:r>
          </a:p>
          <a:p>
            <a:pPr marL="0" lvl="1" indent="0">
              <a:lnSpc>
                <a:spcPct val="110000"/>
              </a:lnSpc>
              <a:spcBef>
                <a:spcPts val="0"/>
              </a:spcBef>
              <a:spcAft>
                <a:spcPts val="1200"/>
              </a:spcAft>
              <a:buNone/>
            </a:pPr>
            <a:r>
              <a:rPr lang="nl-BE" sz="1600" noProof="0" dirty="0"/>
              <a:t>De toenemende geopolitieke spanningen en de groeiende impact op kritieke infrastructuren leiden er mee toe dat diverse dreigingsactoren onze digitale weerbaarheid voortdurend onder druk zetten</a:t>
            </a:r>
          </a:p>
          <a:p>
            <a:pPr marL="0" lvl="1" indent="0">
              <a:lnSpc>
                <a:spcPct val="110000"/>
              </a:lnSpc>
              <a:spcBef>
                <a:spcPts val="0"/>
              </a:spcBef>
              <a:buNone/>
            </a:pPr>
            <a:r>
              <a:rPr lang="nl-BE" sz="1800" b="1" dirty="0"/>
              <a:t>Grotere impact door afhankelijkheid van digitale processen en netwerken</a:t>
            </a:r>
          </a:p>
          <a:p>
            <a:pPr marL="0" lvl="1" indent="0">
              <a:lnSpc>
                <a:spcPct val="110000"/>
              </a:lnSpc>
              <a:spcBef>
                <a:spcPts val="0"/>
              </a:spcBef>
              <a:spcAft>
                <a:spcPts val="1200"/>
              </a:spcAft>
              <a:buNone/>
            </a:pPr>
            <a:r>
              <a:rPr lang="nl-BE" sz="1600" noProof="0" dirty="0"/>
              <a:t>De impact van een cyberincident vergroot naarmate er meer afhankelijkheid is van gedigitaliseerde processen en men via netwerken van mekaar verbonden is</a:t>
            </a:r>
          </a:p>
          <a:p>
            <a:pPr marL="0" lvl="1" indent="0">
              <a:lnSpc>
                <a:spcPct val="110000"/>
              </a:lnSpc>
              <a:spcBef>
                <a:spcPts val="0"/>
              </a:spcBef>
              <a:buNone/>
            </a:pPr>
            <a:r>
              <a:rPr lang="nl-BE" sz="1800" b="1" noProof="0" dirty="0"/>
              <a:t>Nieuwe technologieën</a:t>
            </a:r>
          </a:p>
          <a:p>
            <a:pPr marL="0" lvl="1" indent="0">
              <a:lnSpc>
                <a:spcPct val="110000"/>
              </a:lnSpc>
              <a:spcBef>
                <a:spcPts val="0"/>
              </a:spcBef>
              <a:spcAft>
                <a:spcPts val="1200"/>
              </a:spcAft>
              <a:buNone/>
            </a:pPr>
            <a:r>
              <a:rPr lang="nl-BE" sz="1600" noProof="0" dirty="0"/>
              <a:t>Technologieën zoals AI en </a:t>
            </a:r>
            <a:r>
              <a:rPr lang="nl-BE" sz="1600" noProof="0" dirty="0" err="1"/>
              <a:t>cloud</a:t>
            </a:r>
            <a:r>
              <a:rPr lang="nl-BE" sz="1600" noProof="0" dirty="0"/>
              <a:t> introduceren bijkomende kwetsbaarheden en vormen nieuwe aanvalsvectoren</a:t>
            </a:r>
          </a:p>
          <a:p>
            <a:pPr marL="0" lvl="1" indent="0">
              <a:lnSpc>
                <a:spcPct val="110000"/>
              </a:lnSpc>
              <a:spcBef>
                <a:spcPts val="0"/>
              </a:spcBef>
              <a:buNone/>
            </a:pPr>
            <a:r>
              <a:rPr lang="nl-BE" sz="1800" b="1" noProof="0" dirty="0"/>
              <a:t>Integrale aanpak is dus vereist</a:t>
            </a:r>
          </a:p>
          <a:p>
            <a:pPr marL="0" lvl="1" indent="0">
              <a:lnSpc>
                <a:spcPct val="110000"/>
              </a:lnSpc>
              <a:spcBef>
                <a:spcPts val="0"/>
              </a:spcBef>
              <a:spcAft>
                <a:spcPts val="600"/>
              </a:spcAft>
              <a:buNone/>
            </a:pPr>
            <a:r>
              <a:rPr lang="nl-BE" sz="1600" noProof="0" dirty="0"/>
              <a:t>Cybersecurity vraagt een integrale aanpak over medewerkers, processen, technologie, leveranciers en andere partners heen</a:t>
            </a:r>
          </a:p>
        </p:txBody>
      </p:sp>
      <p:sp>
        <p:nvSpPr>
          <p:cNvPr id="8" name="Slide Number Placeholder 7">
            <a:extLst>
              <a:ext uri="{FF2B5EF4-FFF2-40B4-BE49-F238E27FC236}">
                <a16:creationId xmlns:a16="http://schemas.microsoft.com/office/drawing/2014/main" id="{679F9BB9-17A8-9395-43D8-174BC8EDE18C}"/>
              </a:ext>
            </a:extLst>
          </p:cNvPr>
          <p:cNvSpPr>
            <a:spLocks noGrp="1"/>
          </p:cNvSpPr>
          <p:nvPr>
            <p:ph type="sldNum" sz="quarter" idx="12"/>
          </p:nvPr>
        </p:nvSpPr>
        <p:spPr/>
        <p:txBody>
          <a:bodyPr/>
          <a:lstStyle/>
          <a:p>
            <a:pPr rtl="0"/>
            <a:fld id="{DD84031F-D6BF-4677-B12E-7D8B88BA70F7}" type="slidenum">
              <a:rPr lang="nl-BE" noProof="0" smtClean="0"/>
              <a:t>4</a:t>
            </a:fld>
            <a:endParaRPr lang="nl-BE" noProof="0" dirty="0"/>
          </a:p>
        </p:txBody>
      </p:sp>
    </p:spTree>
    <p:extLst>
      <p:ext uri="{BB962C8B-B14F-4D97-AF65-F5344CB8AC3E}">
        <p14:creationId xmlns:p14="http://schemas.microsoft.com/office/powerpoint/2010/main" val="3888592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C6B1-0E60-2B8B-97A7-9527B2E93E8A}"/>
              </a:ext>
            </a:extLst>
          </p:cNvPr>
          <p:cNvSpPr>
            <a:spLocks noGrp="1"/>
          </p:cNvSpPr>
          <p:nvPr>
            <p:ph type="title"/>
          </p:nvPr>
        </p:nvSpPr>
        <p:spPr>
          <a:xfrm>
            <a:off x="426997" y="3018408"/>
            <a:ext cx="8961120" cy="3247475"/>
          </a:xfrm>
        </p:spPr>
        <p:txBody>
          <a:bodyPr anchor="b">
            <a:normAutofit/>
          </a:bodyPr>
          <a:lstStyle/>
          <a:p>
            <a:pPr algn="l"/>
            <a:r>
              <a:rPr lang="nl-BE" noProof="0" dirty="0"/>
              <a:t>Europa’s antwoord en strategische weerbaarheid</a:t>
            </a:r>
          </a:p>
        </p:txBody>
      </p:sp>
      <p:sp>
        <p:nvSpPr>
          <p:cNvPr id="3" name="Slide Number Placeholder 2">
            <a:extLst>
              <a:ext uri="{FF2B5EF4-FFF2-40B4-BE49-F238E27FC236}">
                <a16:creationId xmlns:a16="http://schemas.microsoft.com/office/drawing/2014/main" id="{CBC9D429-0133-5F79-6BD7-D66FA63EF289}"/>
              </a:ext>
            </a:extLst>
          </p:cNvPr>
          <p:cNvSpPr>
            <a:spLocks noGrp="1"/>
          </p:cNvSpPr>
          <p:nvPr>
            <p:ph type="sldNum" sz="quarter" idx="12"/>
          </p:nvPr>
        </p:nvSpPr>
        <p:spPr/>
        <p:txBody>
          <a:bodyPr/>
          <a:lstStyle/>
          <a:p>
            <a:pPr rtl="0"/>
            <a:fld id="{DD84031F-D6BF-4677-B12E-7D8B88BA70F7}" type="slidenum">
              <a:rPr lang="nl-BE" noProof="0" smtClean="0"/>
              <a:t>5</a:t>
            </a:fld>
            <a:endParaRPr lang="nl-BE" noProof="0" dirty="0"/>
          </a:p>
        </p:txBody>
      </p:sp>
    </p:spTree>
    <p:extLst>
      <p:ext uri="{BB962C8B-B14F-4D97-AF65-F5344CB8AC3E}">
        <p14:creationId xmlns:p14="http://schemas.microsoft.com/office/powerpoint/2010/main" val="1785754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0FFF-3079-434F-E7AC-41427C915048}"/>
              </a:ext>
            </a:extLst>
          </p:cNvPr>
          <p:cNvSpPr>
            <a:spLocks noGrp="1"/>
          </p:cNvSpPr>
          <p:nvPr>
            <p:ph type="title"/>
          </p:nvPr>
        </p:nvSpPr>
        <p:spPr/>
        <p:txBody>
          <a:bodyPr anchor="b">
            <a:noAutofit/>
          </a:bodyPr>
          <a:lstStyle/>
          <a:p>
            <a:r>
              <a:rPr lang="nl-BE" sz="3600" noProof="0" dirty="0"/>
              <a:t>NIS2 als geopolitieke </a:t>
            </a:r>
            <a:br>
              <a:rPr lang="nl-BE" sz="3600" noProof="0" dirty="0"/>
            </a:br>
            <a:r>
              <a:rPr lang="nl-BE" sz="3600" noProof="0" dirty="0"/>
              <a:t>en bestuurlijke maatregel</a:t>
            </a:r>
          </a:p>
        </p:txBody>
      </p:sp>
      <p:pic>
        <p:nvPicPr>
          <p:cNvPr id="5" name="Content Placeholder 4" descr="Digitaal beveiligingsconcept op binaire datacode">
            <a:extLst>
              <a:ext uri="{FF2B5EF4-FFF2-40B4-BE49-F238E27FC236}">
                <a16:creationId xmlns:a16="http://schemas.microsoft.com/office/drawing/2014/main" id="{C5971715-6376-4900-9309-70636DACECA4}"/>
              </a:ext>
            </a:extLst>
          </p:cNvPr>
          <p:cNvPicPr>
            <a:picLocks noGrp="1" noChangeAspect="1"/>
          </p:cNvPicPr>
          <p:nvPr>
            <p:ph type="pic" sz="quarter" idx="13"/>
          </p:nvPr>
        </p:nvPicPr>
        <p:blipFill>
          <a:blip r:embed="rId3"/>
          <a:srcRect l="26224" r="26224"/>
          <a:stretch/>
        </p:blipFill>
        <p:spPr/>
      </p:pic>
      <p:sp>
        <p:nvSpPr>
          <p:cNvPr id="4" name="Content Placeholder 3">
            <a:extLst>
              <a:ext uri="{FF2B5EF4-FFF2-40B4-BE49-F238E27FC236}">
                <a16:creationId xmlns:a16="http://schemas.microsoft.com/office/drawing/2014/main" id="{C2FFBDE7-2031-8BE8-A738-E965858A071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20000"/>
          </a:bodyPr>
          <a:lstStyle/>
          <a:p>
            <a:pPr marL="0" indent="0">
              <a:lnSpc>
                <a:spcPct val="110000"/>
              </a:lnSpc>
              <a:spcBef>
                <a:spcPts val="2500"/>
              </a:spcBef>
              <a:buFont typeface="Arial" panose="020B0604020202020204" pitchFamily="34" charset="0"/>
              <a:buNone/>
            </a:pPr>
            <a:r>
              <a:rPr lang="nl-BE" b="1" noProof="0" dirty="0"/>
              <a:t>Cyberaanvallen </a:t>
            </a:r>
            <a:r>
              <a:rPr lang="en-BE" b="1" dirty="0" err="1"/>
              <a:t>vormen</a:t>
            </a:r>
            <a:r>
              <a:rPr lang="en-BE" b="1" dirty="0"/>
              <a:t> </a:t>
            </a:r>
            <a:r>
              <a:rPr lang="en-BE" b="1" dirty="0" err="1"/>
              <a:t>een</a:t>
            </a:r>
            <a:r>
              <a:rPr lang="nl-BE" b="1" noProof="0" dirty="0"/>
              <a:t> strategische bedreiging</a:t>
            </a:r>
          </a:p>
          <a:p>
            <a:pPr marL="0" lvl="1" indent="0">
              <a:lnSpc>
                <a:spcPct val="110000"/>
              </a:lnSpc>
              <a:buFont typeface="Arial" panose="020B0604020202020204" pitchFamily="34" charset="0"/>
              <a:buNone/>
            </a:pPr>
            <a:r>
              <a:rPr lang="nl-BE" noProof="0" dirty="0"/>
              <a:t>Cyberaanvallen veroorzaken economische, politieke en maatschappelijke schade en worden ingezet voor sabotage en destabilisatie</a:t>
            </a:r>
          </a:p>
          <a:p>
            <a:pPr marL="0" indent="0">
              <a:lnSpc>
                <a:spcPct val="110000"/>
              </a:lnSpc>
              <a:spcBef>
                <a:spcPts val="2500"/>
              </a:spcBef>
              <a:buFont typeface="Arial" panose="020B0604020202020204" pitchFamily="34" charset="0"/>
              <a:buNone/>
            </a:pPr>
            <a:r>
              <a:rPr lang="nl-BE" b="1" noProof="0" dirty="0"/>
              <a:t>NIS2-richtlijn en weerbaarheid</a:t>
            </a:r>
          </a:p>
          <a:p>
            <a:pPr marL="0" lvl="1" indent="0">
              <a:lnSpc>
                <a:spcPct val="110000"/>
              </a:lnSpc>
              <a:buFont typeface="Arial" panose="020B0604020202020204" pitchFamily="34" charset="0"/>
              <a:buNone/>
            </a:pPr>
            <a:r>
              <a:rPr lang="nl-BE" noProof="0" dirty="0"/>
              <a:t>NIS2 legt de inregeling van de weerbaarheid op aan essentiële sectoren zoals gezondheidszorg, energie en overheidsdiensten in Europa</a:t>
            </a:r>
          </a:p>
          <a:p>
            <a:pPr marL="0" indent="0">
              <a:lnSpc>
                <a:spcPct val="110000"/>
              </a:lnSpc>
              <a:spcBef>
                <a:spcPts val="2500"/>
              </a:spcBef>
              <a:buFont typeface="Arial" panose="020B0604020202020204" pitchFamily="34" charset="0"/>
              <a:buNone/>
            </a:pPr>
            <a:r>
              <a:rPr lang="nl-BE" b="1" noProof="0" dirty="0"/>
              <a:t>Bestuurlijke verantwoordelijkheid</a:t>
            </a:r>
          </a:p>
          <a:p>
            <a:pPr marL="0" lvl="1" indent="0">
              <a:lnSpc>
                <a:spcPct val="110000"/>
              </a:lnSpc>
              <a:buFont typeface="Arial" panose="020B0604020202020204" pitchFamily="34" charset="0"/>
              <a:buNone/>
            </a:pPr>
            <a:r>
              <a:rPr lang="nl-BE" noProof="0" dirty="0"/>
              <a:t>Cybersecurity wordt gezien als maatschappelijk veiligheidsincident. Dit legt de nadruk op bestuurlijke verantwoordelijkheid en </a:t>
            </a:r>
            <a:r>
              <a:rPr lang="nl-BE" noProof="0" dirty="0" err="1"/>
              <a:t>risicogestuurde</a:t>
            </a:r>
            <a:r>
              <a:rPr lang="nl-BE" noProof="0" dirty="0"/>
              <a:t> maatregelen</a:t>
            </a:r>
          </a:p>
          <a:p>
            <a:pPr marL="0" indent="0">
              <a:lnSpc>
                <a:spcPct val="110000"/>
              </a:lnSpc>
              <a:spcBef>
                <a:spcPts val="2500"/>
              </a:spcBef>
              <a:buFont typeface="Arial" panose="020B0604020202020204" pitchFamily="34" charset="0"/>
              <a:buNone/>
            </a:pPr>
            <a:r>
              <a:rPr lang="nl-BE" b="1" noProof="0" dirty="0"/>
              <a:t>Cultuurverandering in digitale veiligheid</a:t>
            </a:r>
          </a:p>
          <a:p>
            <a:pPr marL="0" lvl="1" indent="0">
              <a:lnSpc>
                <a:spcPct val="110000"/>
              </a:lnSpc>
              <a:buFont typeface="Arial" panose="020B0604020202020204" pitchFamily="34" charset="0"/>
              <a:buNone/>
            </a:pPr>
            <a:r>
              <a:rPr lang="nl-BE" noProof="0" dirty="0"/>
              <a:t>NIS2 stimuleert organisaties om verder te gaan dan compliance en te investeren in cybersecurity volwassenheid en cultuur vertrekkend van een risicobeheer</a:t>
            </a:r>
          </a:p>
        </p:txBody>
      </p:sp>
      <p:sp>
        <p:nvSpPr>
          <p:cNvPr id="3" name="Slide Number Placeholder 2">
            <a:extLst>
              <a:ext uri="{FF2B5EF4-FFF2-40B4-BE49-F238E27FC236}">
                <a16:creationId xmlns:a16="http://schemas.microsoft.com/office/drawing/2014/main" id="{88FE6456-CBDC-2CD0-A19E-769FD08FACF0}"/>
              </a:ext>
            </a:extLst>
          </p:cNvPr>
          <p:cNvSpPr>
            <a:spLocks noGrp="1"/>
          </p:cNvSpPr>
          <p:nvPr>
            <p:ph type="sldNum" sz="quarter" idx="12"/>
          </p:nvPr>
        </p:nvSpPr>
        <p:spPr/>
        <p:txBody>
          <a:bodyPr/>
          <a:lstStyle/>
          <a:p>
            <a:pPr rtl="0"/>
            <a:fld id="{DD84031F-D6BF-4677-B12E-7D8B88BA70F7}" type="slidenum">
              <a:rPr lang="nl-BE" noProof="0" smtClean="0"/>
              <a:t>6</a:t>
            </a:fld>
            <a:endParaRPr lang="nl-BE" noProof="0" dirty="0"/>
          </a:p>
        </p:txBody>
      </p:sp>
    </p:spTree>
    <p:extLst>
      <p:ext uri="{BB962C8B-B14F-4D97-AF65-F5344CB8AC3E}">
        <p14:creationId xmlns:p14="http://schemas.microsoft.com/office/powerpoint/2010/main" val="107564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35CF-01A6-286A-52AB-0A524657A674}"/>
              </a:ext>
            </a:extLst>
          </p:cNvPr>
          <p:cNvSpPr>
            <a:spLocks noGrp="1"/>
          </p:cNvSpPr>
          <p:nvPr>
            <p:ph type="title"/>
          </p:nvPr>
        </p:nvSpPr>
        <p:spPr>
          <a:xfrm>
            <a:off x="426997" y="3018408"/>
            <a:ext cx="8961120" cy="3247475"/>
          </a:xfrm>
        </p:spPr>
        <p:txBody>
          <a:bodyPr anchor="b">
            <a:normAutofit fontScale="90000"/>
          </a:bodyPr>
          <a:lstStyle/>
          <a:p>
            <a:pPr algn="l"/>
            <a:r>
              <a:rPr lang="nl-BE" sz="6100" noProof="0" dirty="0"/>
              <a:t>Cybersecurity – toepassing van proportionele maatregelen en synergie tussen de verschillende instellingen</a:t>
            </a:r>
          </a:p>
        </p:txBody>
      </p:sp>
      <p:sp>
        <p:nvSpPr>
          <p:cNvPr id="3" name="Slide Number Placeholder 2">
            <a:extLst>
              <a:ext uri="{FF2B5EF4-FFF2-40B4-BE49-F238E27FC236}">
                <a16:creationId xmlns:a16="http://schemas.microsoft.com/office/drawing/2014/main" id="{A5916DEF-C77F-FEFB-DFD0-CCBC51DB469B}"/>
              </a:ext>
            </a:extLst>
          </p:cNvPr>
          <p:cNvSpPr>
            <a:spLocks noGrp="1"/>
          </p:cNvSpPr>
          <p:nvPr>
            <p:ph type="sldNum" sz="quarter" idx="12"/>
          </p:nvPr>
        </p:nvSpPr>
        <p:spPr/>
        <p:txBody>
          <a:bodyPr/>
          <a:lstStyle/>
          <a:p>
            <a:pPr rtl="0"/>
            <a:fld id="{DD84031F-D6BF-4677-B12E-7D8B88BA70F7}" type="slidenum">
              <a:rPr lang="nl-BE" noProof="0" smtClean="0"/>
              <a:t>7</a:t>
            </a:fld>
            <a:endParaRPr lang="nl-BE" noProof="0" dirty="0"/>
          </a:p>
        </p:txBody>
      </p:sp>
    </p:spTree>
    <p:extLst>
      <p:ext uri="{BB962C8B-B14F-4D97-AF65-F5344CB8AC3E}">
        <p14:creationId xmlns:p14="http://schemas.microsoft.com/office/powerpoint/2010/main" val="1885682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6E56-C923-49C5-5A14-AD26BFD9ECE5}"/>
              </a:ext>
            </a:extLst>
          </p:cNvPr>
          <p:cNvSpPr>
            <a:spLocks noGrp="1"/>
          </p:cNvSpPr>
          <p:nvPr>
            <p:ph type="title"/>
          </p:nvPr>
        </p:nvSpPr>
        <p:spPr/>
        <p:txBody>
          <a:bodyPr anchor="b">
            <a:normAutofit/>
          </a:bodyPr>
          <a:lstStyle/>
          <a:p>
            <a:r>
              <a:rPr lang="nl-BE" noProof="0" dirty="0"/>
              <a:t>Uitgangspunten</a:t>
            </a:r>
          </a:p>
        </p:txBody>
      </p:sp>
      <p:pic>
        <p:nvPicPr>
          <p:cNvPr id="9" name="Picture Placeholder 8">
            <a:extLst>
              <a:ext uri="{FF2B5EF4-FFF2-40B4-BE49-F238E27FC236}">
                <a16:creationId xmlns:a16="http://schemas.microsoft.com/office/drawing/2014/main" id="{99DB8459-4744-EE26-93C0-673555F8D3BB}"/>
              </a:ext>
            </a:extLst>
          </p:cNvPr>
          <p:cNvPicPr>
            <a:picLocks noGrp="1" noChangeAspect="1"/>
          </p:cNvPicPr>
          <p:nvPr>
            <p:ph type="pic" sz="quarter" idx="13"/>
          </p:nvPr>
        </p:nvPicPr>
        <p:blipFill>
          <a:blip r:embed="rId3"/>
          <a:srcRect l="28889" r="28889"/>
          <a:stretch/>
        </p:blipFill>
        <p:spPr>
          <a:prstGeom prst="rect">
            <a:avLst/>
          </a:prstGeom>
        </p:spPr>
      </p:pic>
      <p:sp>
        <p:nvSpPr>
          <p:cNvPr id="4" name="Content Placeholder 3">
            <a:extLst>
              <a:ext uri="{FF2B5EF4-FFF2-40B4-BE49-F238E27FC236}">
                <a16:creationId xmlns:a16="http://schemas.microsoft.com/office/drawing/2014/main" id="{8194215D-C217-9E3D-56AF-01F44997EAC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92500" lnSpcReduction="20000"/>
          </a:bodyPr>
          <a:lstStyle/>
          <a:p>
            <a:pPr marL="0" indent="0">
              <a:lnSpc>
                <a:spcPct val="110000"/>
              </a:lnSpc>
              <a:spcBef>
                <a:spcPts val="2500"/>
              </a:spcBef>
              <a:buNone/>
            </a:pPr>
            <a:r>
              <a:rPr lang="nl-BE" b="1" noProof="0" dirty="0"/>
              <a:t>Maatregelen moeten proportioneel zijn </a:t>
            </a:r>
            <a:r>
              <a:rPr lang="nl-BE" noProof="0" dirty="0"/>
              <a:t>aan de risico’s eigen aan de organisatie en de verwerkingen</a:t>
            </a:r>
          </a:p>
          <a:p>
            <a:pPr marL="0" indent="0">
              <a:lnSpc>
                <a:spcPct val="110000"/>
              </a:lnSpc>
              <a:spcBef>
                <a:spcPts val="2500"/>
              </a:spcBef>
              <a:buNone/>
            </a:pPr>
            <a:r>
              <a:rPr lang="nl-BE" b="1" noProof="0" dirty="0"/>
              <a:t>Budgettaire haalbaarheid is essentieel</a:t>
            </a:r>
            <a:r>
              <a:rPr lang="nl-BE" noProof="0" dirty="0"/>
              <a:t>: cybersecurity </a:t>
            </a:r>
            <a:r>
              <a:rPr lang="en-BE" noProof="0" dirty="0"/>
              <a:t>is</a:t>
            </a:r>
            <a:r>
              <a:rPr lang="nl-BE" noProof="0" dirty="0"/>
              <a:t> belangrijk, maar de </a:t>
            </a:r>
            <a:r>
              <a:rPr lang="en-BE" noProof="0" dirty="0" err="1"/>
              <a:t>effectieve</a:t>
            </a:r>
            <a:r>
              <a:rPr lang="en-BE" noProof="0" dirty="0"/>
              <a:t> en </a:t>
            </a:r>
            <a:r>
              <a:rPr lang="en-BE" noProof="0" dirty="0" err="1"/>
              <a:t>efficiënte</a:t>
            </a:r>
            <a:r>
              <a:rPr lang="en-BE" noProof="0" dirty="0"/>
              <a:t> </a:t>
            </a:r>
            <a:r>
              <a:rPr lang="en-BE" noProof="0" dirty="0" err="1"/>
              <a:t>uitvoering</a:t>
            </a:r>
            <a:r>
              <a:rPr lang="en-BE" dirty="0"/>
              <a:t> van de </a:t>
            </a:r>
            <a:r>
              <a:rPr lang="en-BE" dirty="0" err="1"/>
              <a:t>kerntaken</a:t>
            </a:r>
            <a:r>
              <a:rPr lang="en-BE" dirty="0"/>
              <a:t> door</a:t>
            </a:r>
            <a:r>
              <a:rPr lang="nl-BE" noProof="0" dirty="0"/>
              <a:t> de </a:t>
            </a:r>
            <a:r>
              <a:rPr lang="en-BE" dirty="0" err="1"/>
              <a:t>organisatie</a:t>
            </a:r>
            <a:r>
              <a:rPr lang="nl-BE" noProof="0" dirty="0"/>
              <a:t> primeert</a:t>
            </a:r>
          </a:p>
          <a:p>
            <a:pPr marL="0" indent="0">
              <a:lnSpc>
                <a:spcPct val="110000"/>
              </a:lnSpc>
              <a:spcBef>
                <a:spcPts val="2500"/>
              </a:spcBef>
              <a:buNone/>
            </a:pPr>
            <a:r>
              <a:rPr lang="nl-BE" b="1" noProof="0" dirty="0"/>
              <a:t>Risicobeheer als basis</a:t>
            </a:r>
            <a:r>
              <a:rPr lang="nl-BE" noProof="0" dirty="0"/>
              <a:t>: maatregelen worden gekozen op basis van een risicobeheersplan</a:t>
            </a:r>
          </a:p>
          <a:p>
            <a:pPr marL="0" indent="0">
              <a:lnSpc>
                <a:spcPct val="110000"/>
              </a:lnSpc>
              <a:spcBef>
                <a:spcPts val="2500"/>
              </a:spcBef>
              <a:buNone/>
            </a:pPr>
            <a:r>
              <a:rPr lang="nl-BE" b="1" noProof="0" dirty="0"/>
              <a:t>Geen rem op ondernemerschap en innovatie</a:t>
            </a:r>
            <a:r>
              <a:rPr lang="nl-BE" noProof="0" dirty="0"/>
              <a:t>: cybersecurity moet ondersteunen, niet belemmeren</a:t>
            </a:r>
          </a:p>
          <a:p>
            <a:pPr marL="0" indent="0">
              <a:lnSpc>
                <a:spcPct val="110000"/>
              </a:lnSpc>
              <a:spcBef>
                <a:spcPts val="2500"/>
              </a:spcBef>
              <a:buNone/>
            </a:pPr>
            <a:r>
              <a:rPr lang="nl-BE" b="1" noProof="0" dirty="0"/>
              <a:t>Synergie en samenwerking</a:t>
            </a:r>
            <a:r>
              <a:rPr lang="nl-BE" noProof="0" dirty="0"/>
              <a:t>: </a:t>
            </a:r>
            <a:r>
              <a:rPr lang="en-BE" dirty="0" err="1"/>
              <a:t>organisaties</a:t>
            </a:r>
            <a:r>
              <a:rPr lang="nl-BE" noProof="0" dirty="0"/>
              <a:t> moeten dit niet alleen doen — samenwerking levert de beste resultaten</a:t>
            </a:r>
          </a:p>
        </p:txBody>
      </p:sp>
      <p:sp>
        <p:nvSpPr>
          <p:cNvPr id="7" name="Slide Number Placeholder 6">
            <a:extLst>
              <a:ext uri="{FF2B5EF4-FFF2-40B4-BE49-F238E27FC236}">
                <a16:creationId xmlns:a16="http://schemas.microsoft.com/office/drawing/2014/main" id="{63275153-7508-21E5-E607-E0D484359621}"/>
              </a:ext>
            </a:extLst>
          </p:cNvPr>
          <p:cNvSpPr>
            <a:spLocks noGrp="1"/>
          </p:cNvSpPr>
          <p:nvPr>
            <p:ph type="sldNum" sz="quarter" idx="12"/>
          </p:nvPr>
        </p:nvSpPr>
        <p:spPr/>
        <p:txBody>
          <a:bodyPr/>
          <a:lstStyle/>
          <a:p>
            <a:pPr rtl="0"/>
            <a:fld id="{DD84031F-D6BF-4677-B12E-7D8B88BA70F7}" type="slidenum">
              <a:rPr lang="nl-BE" noProof="0" smtClean="0"/>
              <a:t>8</a:t>
            </a:fld>
            <a:endParaRPr lang="nl-BE" noProof="0" dirty="0"/>
          </a:p>
        </p:txBody>
      </p:sp>
    </p:spTree>
    <p:extLst>
      <p:ext uri="{BB962C8B-B14F-4D97-AF65-F5344CB8AC3E}">
        <p14:creationId xmlns:p14="http://schemas.microsoft.com/office/powerpoint/2010/main" val="87587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F630-BF22-D0AA-139D-9A20CE477C65}"/>
              </a:ext>
            </a:extLst>
          </p:cNvPr>
          <p:cNvSpPr>
            <a:spLocks noGrp="1"/>
          </p:cNvSpPr>
          <p:nvPr>
            <p:ph type="title"/>
          </p:nvPr>
        </p:nvSpPr>
        <p:spPr/>
        <p:txBody>
          <a:bodyPr anchor="b">
            <a:normAutofit/>
          </a:bodyPr>
          <a:lstStyle/>
          <a:p>
            <a:r>
              <a:rPr lang="nl-BE" noProof="0" dirty="0"/>
              <a:t>Investeringen, meerjarenplanning en synergie</a:t>
            </a:r>
          </a:p>
        </p:txBody>
      </p:sp>
      <p:graphicFrame>
        <p:nvGraphicFramePr>
          <p:cNvPr id="4" name="Content Placeholder 3">
            <a:extLst>
              <a:ext uri="{FF2B5EF4-FFF2-40B4-BE49-F238E27FC236}">
                <a16:creationId xmlns:a16="http://schemas.microsoft.com/office/drawing/2014/main" id="{64215252-5B7D-4785-B31F-18FB41086FC4}"/>
              </a:ext>
            </a:extLst>
          </p:cNvPr>
          <p:cNvGraphicFramePr>
            <a:graphicFrameLocks noGrp="1"/>
          </p:cNvGraphicFramePr>
          <p:nvPr>
            <p:ph idx="1"/>
            <p:extLst>
              <p:ext uri="{D42A27DB-BD31-4B8C-83A1-F6EECF244321}">
                <p14:modId xmlns:p14="http://schemas.microsoft.com/office/powerpoint/2010/main" val="260348927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01638" y="1489075"/>
          <a:ext cx="11253787" cy="470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6B85633-3083-558D-7BB5-F6A1D731CD8D}"/>
              </a:ext>
            </a:extLst>
          </p:cNvPr>
          <p:cNvSpPr>
            <a:spLocks noGrp="1"/>
          </p:cNvSpPr>
          <p:nvPr>
            <p:ph type="sldNum" sz="quarter" idx="12"/>
          </p:nvPr>
        </p:nvSpPr>
        <p:spPr/>
        <p:txBody>
          <a:bodyPr/>
          <a:lstStyle/>
          <a:p>
            <a:pPr rtl="0"/>
            <a:fld id="{DD84031F-D6BF-4677-B12E-7D8B88BA70F7}" type="slidenum">
              <a:rPr lang="nl-BE" noProof="0" smtClean="0"/>
              <a:t>9</a:t>
            </a:fld>
            <a:endParaRPr lang="nl-BE" noProof="0" dirty="0"/>
          </a:p>
        </p:txBody>
      </p:sp>
    </p:spTree>
    <p:extLst>
      <p:ext uri="{BB962C8B-B14F-4D97-AF65-F5344CB8AC3E}">
        <p14:creationId xmlns:p14="http://schemas.microsoft.com/office/powerpoint/2010/main" val="2309670089"/>
      </p:ext>
    </p:extLst>
  </p:cSld>
  <p:clrMapOvr>
    <a:masterClrMapping/>
  </p:clrMapOvr>
  <p:transition>
    <p:fade/>
  </p:transition>
</p:sld>
</file>

<file path=ppt/theme/theme1.xml><?xml version="1.0" encoding="utf-8"?>
<a:theme xmlns:a="http://schemas.openxmlformats.org/drawingml/2006/main" name="2_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7BE"/>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16783</TotalTime>
  <Words>4013</Words>
  <Application>Microsoft Office PowerPoint</Application>
  <PresentationFormat>Breedbeeld</PresentationFormat>
  <Paragraphs>315</Paragraphs>
  <Slides>31</Slides>
  <Notes>31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31</vt:i4>
      </vt:variant>
    </vt:vector>
  </HeadingPairs>
  <TitlesOfParts>
    <vt:vector size="34" baseType="lpstr">
      <vt:lpstr>Arial</vt:lpstr>
      <vt:lpstr>Calibri</vt:lpstr>
      <vt:lpstr>2_Custom Design</vt:lpstr>
      <vt:lpstr>NIS2 – Strategisch belang en nood aan realistische implementatie in goede synergie</vt:lpstr>
      <vt:lpstr>Cybersecurity – strategisch belang</vt:lpstr>
      <vt:lpstr>Cybersecurity en NIS2</vt:lpstr>
      <vt:lpstr>Waarom cybersecurity prioritair is</vt:lpstr>
      <vt:lpstr>Europa’s antwoord en strategische weerbaarheid</vt:lpstr>
      <vt:lpstr>NIS2 als geopolitieke  en bestuurlijke maatregel</vt:lpstr>
      <vt:lpstr>Cybersecurity – toepassing van proportionele maatregelen en synergie tussen de verschillende instellingen</vt:lpstr>
      <vt:lpstr>Uitgangspunten</vt:lpstr>
      <vt:lpstr>Investeringen, meerjarenplanning en synergie</vt:lpstr>
      <vt:lpstr>Risicobeheer, proportionaliteit en budgettaire context</vt:lpstr>
      <vt:lpstr>Risicobeheer als basis voor een correct cybersecurityplan</vt:lpstr>
      <vt:lpstr>Cybersecurity als enabler van ondernemerschap</vt:lpstr>
      <vt:lpstr>Cybersecurity synergiën binnen de federale overheid</vt:lpstr>
      <vt:lpstr>Internet Access Protection (IAP)</vt:lpstr>
      <vt:lpstr>Use case: gezamenlijke informatieveiligheidsaanpak binnen de sociale sector</vt:lpstr>
      <vt:lpstr>Korte introductie KSZ / eHealth-platform</vt:lpstr>
      <vt:lpstr>Kruispuntbank Sociale Zekerheid (KSZ) (°1990)</vt:lpstr>
      <vt:lpstr>Evolutie van uitgewisselde berichten</vt:lpstr>
      <vt:lpstr>eHealth-platform (°2009)</vt:lpstr>
      <vt:lpstr>Basisarchitectuur eHealth-platform</vt:lpstr>
      <vt:lpstr>Evolutie van het aantal transacties</vt:lpstr>
      <vt:lpstr>Gezamenlijke informatie-veiligheidsaanpak binnen de sociale sector</vt:lpstr>
      <vt:lpstr>Minimale normen als basis voor veilige gegevensuitwisseling</vt:lpstr>
      <vt:lpstr>Principes van de samenwerking binnen de werkgroep informatieveiligheid</vt:lpstr>
      <vt:lpstr>Verwerkingen, verwerkte informatie en classificeren</vt:lpstr>
      <vt:lpstr>Principe van de risicoanalyse</vt:lpstr>
      <vt:lpstr>Principe van het risicobeheer</vt:lpstr>
      <vt:lpstr>Andere samenwerkingen tussen de actoren in de sociale sector </vt:lpstr>
      <vt:lpstr>Slotboodschap</vt:lpstr>
      <vt:lpstr>NIS2 als opportuniteit voor versterking  van cyberveiligheid en opzetten van diepgaandere synergiën</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Auteur</cp:lastModifiedBy>
  <cp:revision>1185</cp:revision>
  <cp:lastPrinted>2026-03-13T09:07:55Z</cp:lastPrinted>
  <dcterms:created xsi:type="dcterms:W3CDTF">2013-03-05T07:37:33Z</dcterms:created>
  <dcterms:modified xsi:type="dcterms:W3CDTF">2026-03-17T13:44:01Z</dcterms:modified>
</cp:coreProperties>
</file>