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07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8" r:id="rId6"/>
    <p:sldId id="288" r:id="rId7"/>
    <p:sldId id="261" r:id="rId8"/>
    <p:sldId id="354" r:id="rId9"/>
    <p:sldId id="355" r:id="rId10"/>
    <p:sldId id="276" r:id="rId11"/>
    <p:sldId id="263" r:id="rId12"/>
    <p:sldId id="290" r:id="rId13"/>
    <p:sldId id="283" r:id="rId14"/>
    <p:sldId id="304" r:id="rId15"/>
    <p:sldId id="306" r:id="rId16"/>
    <p:sldId id="353" r:id="rId17"/>
    <p:sldId id="322" r:id="rId18"/>
    <p:sldId id="323" r:id="rId19"/>
    <p:sldId id="324" r:id="rId20"/>
    <p:sldId id="1600" r:id="rId21"/>
    <p:sldId id="1602" r:id="rId22"/>
    <p:sldId id="1604" r:id="rId23"/>
    <p:sldId id="1605" r:id="rId24"/>
    <p:sldId id="1606" r:id="rId25"/>
    <p:sldId id="1607" r:id="rId26"/>
    <p:sldId id="1618" r:id="rId27"/>
    <p:sldId id="1617" r:id="rId28"/>
    <p:sldId id="1615" r:id="rId29"/>
    <p:sldId id="1616" r:id="rId30"/>
    <p:sldId id="1613" r:id="rId31"/>
    <p:sldId id="257" r:id="rId32"/>
  </p:sldIdLst>
  <p:sldSz cx="12192000" cy="6858000"/>
  <p:notesSz cx="6797675" cy="9926638"/>
  <p:embeddedFontLs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Open Sans Semibold" panose="020B0604020202020204" charset="0"/>
      <p:bold r:id="rId39"/>
      <p:boldItalic r:id="rId4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.coppens@smals.be" initials="f" lastIdx="3" clrIdx="0">
    <p:extLst>
      <p:ext uri="{19B8F6BF-5375-455C-9EA6-DF929625EA0E}">
        <p15:presenceInfo xmlns:p15="http://schemas.microsoft.com/office/powerpoint/2012/main" userId="filip.coppens@smals.b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670"/>
    <a:srgbClr val="07766F"/>
    <a:srgbClr val="B82400"/>
    <a:srgbClr val="0082BE"/>
    <a:srgbClr val="0087BE"/>
    <a:srgbClr val="0082B8"/>
    <a:srgbClr val="0082B4"/>
    <a:srgbClr val="0082AE"/>
    <a:srgbClr val="0078AE"/>
    <a:srgbClr val="0A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 autoAdjust="0"/>
    <p:restoredTop sz="95226" autoAdjust="0"/>
  </p:normalViewPr>
  <p:slideViewPr>
    <p:cSldViewPr>
      <p:cViewPr varScale="1">
        <p:scale>
          <a:sx n="75" d="100"/>
          <a:sy n="75" d="100"/>
        </p:scale>
        <p:origin x="80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12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19"/>
    </p:cViewPr>
  </p:sorterViewPr>
  <p:notesViewPr>
    <p:cSldViewPr>
      <p:cViewPr varScale="1">
        <p:scale>
          <a:sx n="58" d="100"/>
          <a:sy n="58" d="100"/>
        </p:scale>
        <p:origin x="32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A29A6-86A1-4C77-B3EB-5344DDC64EE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68987-2D7B-428C-91AE-04CA5E94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4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72D4DB-24C3-43B8-8E4A-324AA65BA7B2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A4C6B6-9186-44B6-AEB1-8528D7C6E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0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3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6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63;g21a3bf64467_0_1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8168" y="0"/>
            <a:ext cx="4583832" cy="6872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11424" y="1772816"/>
            <a:ext cx="4355400" cy="556199"/>
          </a:xfr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1424" y="2480640"/>
            <a:ext cx="5904656" cy="1524424"/>
          </a:xfrm>
        </p:spPr>
        <p:txBody>
          <a:bodyPr/>
          <a:lstStyle>
            <a:lvl1pPr marL="0" indent="0">
              <a:buNone/>
              <a:defRPr sz="3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911424" y="4111358"/>
            <a:ext cx="3903062" cy="685794"/>
          </a:xfrm>
        </p:spPr>
        <p:txBody>
          <a:bodyPr/>
          <a:lstStyle>
            <a:lvl1pPr marL="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6" name="Google Shape;64;g21a3bf64467_0_16"/>
          <p:cNvPicPr preferRelativeResize="0"/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6549" y="6381328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8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0FE39-DDEE-4567-8159-8971416D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47AEC5-12A7-447F-8FD1-829E5DCF2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3E5E70-A508-49AF-A741-287904EE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BA4C03-FB71-4C5B-81C7-16DBC1097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BC5EB6-0D68-4DC6-AA22-FA1DB822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68C0-9897-4C6E-9493-552002DFD17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55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82CD4-439F-4A8E-B41A-77D79E95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0A258A-B949-4209-8EF5-F2590598D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6C1046-7D7E-489D-8CF2-7C9FFE89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129F7F-A508-45AC-BF7B-7803428C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E07726-71D8-40EC-A850-ACF8C09B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68C0-9897-4C6E-9493-552002DFD17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667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70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0" y="6173219"/>
            <a:ext cx="10793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;p27"/>
          <p:cNvSpPr/>
          <p:nvPr userDrawn="1"/>
        </p:nvSpPr>
        <p:spPr>
          <a:xfrm rot="-5400000" flipH="1">
            <a:off x="1533999" y="529836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7408" y="1158945"/>
            <a:ext cx="10873208" cy="5014274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5E81C5B-E51E-4F4D-B7E3-08B19F6B9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Google Shape;64;g21a3bf64467_0_16">
            <a:extLst>
              <a:ext uri="{FF2B5EF4-FFF2-40B4-BE49-F238E27FC236}">
                <a16:creationId xmlns:a16="http://schemas.microsoft.com/office/drawing/2014/main" id="{65302D34-17BC-49DA-865B-9AD7B5E196D7}"/>
              </a:ext>
            </a:extLst>
          </p:cNvPr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6549" y="6381328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18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;p27"/>
          <p:cNvSpPr/>
          <p:nvPr userDrawn="1"/>
        </p:nvSpPr>
        <p:spPr>
          <a:xfrm rot="-5400000" flipH="1">
            <a:off x="1537070" y="529836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10305" y="190994"/>
            <a:ext cx="6624736" cy="810129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138549"/>
            <a:ext cx="6624736" cy="503466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560543" y="1138549"/>
            <a:ext cx="4631457" cy="50346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CEC4900-20E7-4F34-A2E8-BC3C0F3E7D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Google Shape;64;g21a3bf64467_0_16">
            <a:extLst>
              <a:ext uri="{FF2B5EF4-FFF2-40B4-BE49-F238E27FC236}">
                <a16:creationId xmlns:a16="http://schemas.microsoft.com/office/drawing/2014/main" id="{61D4A428-008D-47C1-B75D-5F4DA83403E2}"/>
              </a:ext>
            </a:extLst>
          </p:cNvPr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6549" y="6381328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33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384032" y="2271169"/>
            <a:ext cx="651595" cy="0"/>
          </a:xfrm>
          <a:prstGeom prst="line">
            <a:avLst/>
          </a:prstGeom>
          <a:ln w="3810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3531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6319272" y="2420888"/>
            <a:ext cx="5465360" cy="1564859"/>
          </a:xfrm>
        </p:spPr>
        <p:txBody>
          <a:bodyPr/>
          <a:lstStyle>
            <a:lvl1pPr marL="0" indent="0">
              <a:buNone/>
              <a:defRPr sz="32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2024" y="1556793"/>
            <a:ext cx="5472608" cy="53461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087888" cy="685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11F3-C16F-4DB2-A42F-0DEC8D6A8B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1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9" y="1662116"/>
            <a:ext cx="11044767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DCA04C4-7ADA-432F-A002-BCCC0FF1BE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3615" y="1662116"/>
            <a:ext cx="11044766" cy="2308224"/>
          </a:xfrm>
        </p:spPr>
        <p:txBody>
          <a:bodyPr anchor="ctr"/>
          <a:lstStyle>
            <a:lvl1pPr algn="ctr">
              <a:defRPr sz="36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93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914744" y="1597028"/>
            <a:ext cx="5642258" cy="2800767"/>
            <a:chOff x="4444123" y="1916832"/>
            <a:chExt cx="4232333" cy="2801185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123" y="2812834"/>
              <a:ext cx="28654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srgbClr val="0D0D0D"/>
                  </a:solidFill>
                </a:rPr>
                <a:t>frank.robben@mail.fgov.be </a:t>
              </a:r>
            </a:p>
            <a:p>
              <a:pPr>
                <a:defRPr/>
              </a:pPr>
              <a:endParaRPr lang="en-US" sz="1600" dirty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>
                <a:solidFill>
                  <a:srgbClr val="0D0D0D"/>
                </a:solidFill>
                <a:sym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rgbClr val="7F7F7F"/>
                  </a:solidFill>
                  <a:sym typeface="Arial" charset="0"/>
                </a:rPr>
                <a:t>https://www.frankrobben.be</a:t>
              </a:r>
              <a:endParaRPr lang="en-GB" sz="1600" dirty="0">
                <a:solidFill>
                  <a:srgbClr val="7F7F7F"/>
                </a:solidFill>
              </a:endParaRPr>
            </a:p>
            <a:p>
              <a:pPr>
                <a:defRPr/>
              </a:pPr>
              <a:r>
                <a:rPr lang="en-US" sz="1600" dirty="0">
                  <a:solidFill>
                    <a:srgbClr val="7F7F7F"/>
                  </a:solidFill>
                  <a:sym typeface="Arial" charset="0"/>
                </a:rPr>
                <a:t>https://www.ehealth.fgov.be</a:t>
              </a: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3">
            <a:grayscl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4" y="1268760"/>
            <a:ext cx="46863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E8C45B9B-DFA4-483C-9C7C-14663CA295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91206" y="3100910"/>
            <a:ext cx="256082" cy="2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3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7408" y="246929"/>
            <a:ext cx="10801200" cy="70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7408" y="1196753"/>
            <a:ext cx="10801200" cy="492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marL="449263" lvl="1" indent="-268288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</a:pPr>
            <a:r>
              <a:rPr lang="en-US" altLang="en-US" dirty="0"/>
              <a:t>Second level</a:t>
            </a:r>
          </a:p>
          <a:p>
            <a:pPr marL="715963" lvl="2" indent="-2667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</a:pPr>
            <a:r>
              <a:rPr lang="en-US" alt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3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2A7D7-3B07-4F16-B17F-21A2F67651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Google Shape;19;p27">
            <a:extLst>
              <a:ext uri="{FF2B5EF4-FFF2-40B4-BE49-F238E27FC236}">
                <a16:creationId xmlns:a16="http://schemas.microsoft.com/office/drawing/2014/main" id="{BC493BED-57B1-40DE-B74D-BB252ECBF9B2}"/>
              </a:ext>
            </a:extLst>
          </p:cNvPr>
          <p:cNvSpPr/>
          <p:nvPr userDrawn="1"/>
        </p:nvSpPr>
        <p:spPr>
          <a:xfrm rot="-5400000" flipH="1">
            <a:off x="1533999" y="529836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62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24" r:id="rId2"/>
    <p:sldLayoutId id="2147483914" r:id="rId3"/>
    <p:sldLayoutId id="2147483915" r:id="rId4"/>
    <p:sldLayoutId id="2147483916" r:id="rId5"/>
    <p:sldLayoutId id="2147483925" r:id="rId6"/>
    <p:sldLayoutId id="2147483910" r:id="rId7"/>
    <p:sldLayoutId id="2147483912" r:id="rId8"/>
    <p:sldLayoutId id="2147483913" r:id="rId9"/>
    <p:sldLayoutId id="2147483926" r:id="rId10"/>
    <p:sldLayoutId id="21474839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altLang="en-US" sz="3600" b="0" i="0" kern="1200" dirty="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None/>
        <a:defRPr lang="en-US" altLang="en-US" sz="24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66725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lang="en-US" altLang="en-US" sz="22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35013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lang="en-US" altLang="en-US" sz="20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lang="en-US" altLang="en-US" sz="16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lang="en-GB" altLang="en-US" sz="16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OJ%3AL_20250032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ealth.ec.europa.eu/ehealth-digital-health-and-care/european-health-data-space-regulation-ehds_e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CA2AA6-162E-429C-B328-7ACDA1771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1606" y="1700808"/>
            <a:ext cx="6120680" cy="1524424"/>
          </a:xfrm>
        </p:spPr>
        <p:txBody>
          <a:bodyPr/>
          <a:lstStyle/>
          <a:p>
            <a:r>
              <a:rPr lang="en-GB" dirty="0"/>
              <a:t>European Health Data Space Regulation (EHDS Regulation), particularly with regard to primary use</a:t>
            </a:r>
          </a:p>
        </p:txBody>
      </p:sp>
    </p:spTree>
    <p:extLst>
      <p:ext uri="{BB962C8B-B14F-4D97-AF65-F5344CB8AC3E}">
        <p14:creationId xmlns:p14="http://schemas.microsoft.com/office/powerpoint/2010/main" val="220424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63A89EA-3C23-4512-B2F3-5EDE26BB2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" r="978" b="545"/>
          <a:stretch/>
        </p:blipFill>
        <p:spPr>
          <a:xfrm>
            <a:off x="47328" y="7374"/>
            <a:ext cx="12025336" cy="680600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43DE822-9AF4-465B-833B-3910A6485E5A}"/>
              </a:ext>
            </a:extLst>
          </p:cNvPr>
          <p:cNvSpPr/>
          <p:nvPr/>
        </p:nvSpPr>
        <p:spPr>
          <a:xfrm>
            <a:off x="767408" y="6165304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138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5F38632-ADEF-43CB-976F-6F89FD22A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"/>
          <a:stretch/>
        </p:blipFill>
        <p:spPr>
          <a:xfrm>
            <a:off x="-11586" y="0"/>
            <a:ext cx="12192000" cy="678671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EAF823E-79C6-4879-AB1B-8A6222C1A0B8}"/>
              </a:ext>
            </a:extLst>
          </p:cNvPr>
          <p:cNvSpPr/>
          <p:nvPr/>
        </p:nvSpPr>
        <p:spPr>
          <a:xfrm>
            <a:off x="767408" y="6165304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5869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9BC31D5-ADB3-48F3-8762-5904F5E1F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3" r="484" b="-1"/>
          <a:stretch/>
        </p:blipFill>
        <p:spPr>
          <a:xfrm>
            <a:off x="29497" y="-24448"/>
            <a:ext cx="12133006" cy="681282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99EA170-4D01-43C2-8C09-ED689753D6FE}"/>
              </a:ext>
            </a:extLst>
          </p:cNvPr>
          <p:cNvSpPr/>
          <p:nvPr/>
        </p:nvSpPr>
        <p:spPr>
          <a:xfrm>
            <a:off x="767408" y="6165304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516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B64E21F-131E-4447-B5A6-4649CDC9E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" r="978"/>
          <a:stretch/>
        </p:blipFill>
        <p:spPr>
          <a:xfrm>
            <a:off x="119336" y="2461"/>
            <a:ext cx="11953328" cy="685307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4314CC2-9063-46BD-8143-8D87A08A2BE5}"/>
              </a:ext>
            </a:extLst>
          </p:cNvPr>
          <p:cNvSpPr/>
          <p:nvPr/>
        </p:nvSpPr>
        <p:spPr>
          <a:xfrm>
            <a:off x="767408" y="6165304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305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29342FF-6911-47FE-9870-E678796D6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1"/>
            <a:ext cx="12192000" cy="68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83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BFF1C54-4D39-432D-8539-5432BEF72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1"/>
            <a:ext cx="12192000" cy="68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82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73DD202-43EC-43DD-8748-E4159D3A1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1"/>
            <a:ext cx="12192000" cy="68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66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D91F952-8E11-4438-B11A-AE142C94E5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/>
              <a:t>Some</a:t>
            </a:r>
            <a:r>
              <a:rPr lang="nl-BE" dirty="0"/>
              <a:t> important </a:t>
            </a:r>
            <a:r>
              <a:rPr lang="nl-BE" dirty="0" err="1"/>
              <a:t>provisions</a:t>
            </a:r>
            <a:r>
              <a:rPr lang="nl-BE" dirty="0"/>
              <a:t> of EHDS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E61919-F1B6-49E7-B12A-DF33326E0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lnSpc>
                <a:spcPts val="3000"/>
              </a:lnSpc>
            </a:pPr>
            <a:r>
              <a:rPr lang="en-US" dirty="0"/>
              <a:t>software packages must meet EU standards to be placed on the EU market</a:t>
            </a:r>
          </a:p>
          <a:p>
            <a:pPr lvl="2">
              <a:lnSpc>
                <a:spcPts val="3000"/>
              </a:lnSpc>
            </a:pPr>
            <a:r>
              <a:rPr lang="nl-BE" dirty="0"/>
              <a:t>EHR </a:t>
            </a:r>
            <a:r>
              <a:rPr lang="en-GB" dirty="0"/>
              <a:t>harmonised components (art. 25)</a:t>
            </a:r>
          </a:p>
          <a:p>
            <a:pPr lvl="2">
              <a:lnSpc>
                <a:spcPts val="3000"/>
              </a:lnSpc>
            </a:pPr>
            <a:r>
              <a:rPr lang="nl-BE" dirty="0"/>
              <a:t>EU </a:t>
            </a:r>
            <a:r>
              <a:rPr lang="en-GB" dirty="0"/>
              <a:t>declaration of conformity </a:t>
            </a:r>
            <a:r>
              <a:rPr lang="en-US" dirty="0"/>
              <a:t>(art. 39)</a:t>
            </a:r>
          </a:p>
          <a:p>
            <a:pPr lvl="1">
              <a:lnSpc>
                <a:spcPts val="3000"/>
              </a:lnSpc>
            </a:pPr>
            <a:r>
              <a:rPr lang="nl-BE" dirty="0"/>
              <a:t>European digital </a:t>
            </a:r>
            <a:r>
              <a:rPr lang="nl-BE" dirty="0" err="1"/>
              <a:t>testing</a:t>
            </a:r>
            <a:r>
              <a:rPr lang="nl-BE" dirty="0"/>
              <a:t> environment (art. 40)</a:t>
            </a:r>
            <a:endParaRPr lang="en-US" dirty="0"/>
          </a:p>
          <a:p>
            <a:pPr lvl="2">
              <a:lnSpc>
                <a:spcPts val="3000"/>
              </a:lnSpc>
            </a:pPr>
            <a:r>
              <a:rPr lang="en-US" dirty="0"/>
              <a:t>European Commission shall develop a European digital testing environment and make the software supporting this environment available as open source</a:t>
            </a:r>
          </a:p>
          <a:p>
            <a:pPr lvl="2">
              <a:lnSpc>
                <a:spcPts val="3000"/>
              </a:lnSpc>
            </a:pPr>
            <a:r>
              <a:rPr lang="en-US" dirty="0"/>
              <a:t>Member States (MS) shall operate a testing environment, preferably by reusing the software developed by the European Commission</a:t>
            </a:r>
            <a:endParaRPr lang="en-BE" dirty="0"/>
          </a:p>
          <a:p>
            <a:pPr lvl="1">
              <a:lnSpc>
                <a:spcPts val="3000"/>
              </a:lnSpc>
            </a:pPr>
            <a:r>
              <a:rPr lang="en-US" dirty="0"/>
              <a:t>legal basis for </a:t>
            </a:r>
            <a:r>
              <a:rPr lang="nl-BE" dirty="0"/>
              <a:t>European </a:t>
            </a:r>
            <a:r>
              <a:rPr lang="nl-BE" dirty="0" err="1"/>
              <a:t>governance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coordination</a:t>
            </a:r>
            <a:r>
              <a:rPr lang="nl-BE" dirty="0"/>
              <a:t> (art. 96)</a:t>
            </a:r>
          </a:p>
          <a:p>
            <a:pPr lvl="2">
              <a:lnSpc>
                <a:spcPts val="3000"/>
              </a:lnSpc>
            </a:pPr>
            <a:r>
              <a:rPr lang="en-US" dirty="0"/>
              <a:t>the European Commission shall provide the development, maintenance, hosting and operation of the infrastructures and central services required to support the functioning of the EHDS</a:t>
            </a:r>
            <a:endParaRPr lang="nl-BE" dirty="0"/>
          </a:p>
          <a:p>
            <a:pPr marL="180975" lvl="1" indent="0">
              <a:buNone/>
            </a:pPr>
            <a:endParaRPr lang="en-US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87530B-1097-425B-A3A1-94010855E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115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14A3943-0462-4C6E-A53C-3A2FFB2389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nl-BE" sz="3400"/>
              <a:t>Central services mentioned in art. 96 (primary use)</a:t>
            </a:r>
            <a:endParaRPr lang="nl-BE" sz="340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D1C1E85-D88E-463C-8B14-905898BED1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>
              <a:lnSpc>
                <a:spcPts val="3000"/>
              </a:lnSpc>
            </a:pPr>
            <a:r>
              <a:rPr lang="en-US" dirty="0"/>
              <a:t>interoperable, cross-border identification and authentication mechanism for natural persons and health professionals</a:t>
            </a:r>
          </a:p>
          <a:p>
            <a:pPr lvl="1">
              <a:lnSpc>
                <a:spcPts val="3000"/>
              </a:lnSpc>
            </a:pPr>
            <a:r>
              <a:rPr lang="en-US" dirty="0"/>
              <a:t>a central interoperability platform for digital health (‘</a:t>
            </a:r>
            <a:r>
              <a:rPr lang="en-US" dirty="0" err="1"/>
              <a:t>MyHealth@EU</a:t>
            </a:r>
            <a:r>
              <a:rPr lang="en-US" dirty="0"/>
              <a:t>’) to provide services to support and facilitate the exchange of personal electronic health data between the national contact points</a:t>
            </a:r>
            <a:endParaRPr lang="en-BE" dirty="0"/>
          </a:p>
          <a:p>
            <a:pPr lvl="1">
              <a:lnSpc>
                <a:spcPts val="3000"/>
              </a:lnSpc>
            </a:pPr>
            <a:r>
              <a:rPr lang="en-US" dirty="0"/>
              <a:t>supplementary services that facilitate telemedicine, mobile health, access by natural persons to existing translations of their health data, exchange or verification of health-related certificates</a:t>
            </a:r>
          </a:p>
          <a:p>
            <a:pPr lvl="2">
              <a:lnSpc>
                <a:spcPts val="3000"/>
              </a:lnSpc>
            </a:pPr>
            <a:r>
              <a:rPr lang="en-US" i="1" dirty="0" err="1"/>
              <a:t>eg</a:t>
            </a:r>
            <a:r>
              <a:rPr lang="en-US" i="1" dirty="0"/>
              <a:t> multilingual </a:t>
            </a:r>
            <a:r>
              <a:rPr lang="en-BE" i="1" dirty="0"/>
              <a:t>EU t</a:t>
            </a:r>
            <a:r>
              <a:rPr lang="en-US" i="1" dirty="0" err="1"/>
              <a:t>erminology</a:t>
            </a:r>
            <a:r>
              <a:rPr lang="en-US" i="1" dirty="0"/>
              <a:t> server </a:t>
            </a:r>
            <a:r>
              <a:rPr lang="en-BE" i="1" dirty="0"/>
              <a:t>containing all semantic value sets used in the defined FHIR R4 resources </a:t>
            </a:r>
            <a:r>
              <a:rPr lang="en-US" i="1" dirty="0"/>
              <a:t>?</a:t>
            </a:r>
          </a:p>
          <a:p>
            <a:pPr lvl="2">
              <a:lnSpc>
                <a:spcPts val="3000"/>
              </a:lnSpc>
            </a:pPr>
            <a:r>
              <a:rPr lang="en-US" i="1" dirty="0" err="1"/>
              <a:t>eg</a:t>
            </a:r>
            <a:r>
              <a:rPr lang="en-US" i="1" dirty="0"/>
              <a:t> coordination of end-to-end encryption of health data ?</a:t>
            </a:r>
          </a:p>
          <a:p>
            <a:pPr lvl="2">
              <a:lnSpc>
                <a:spcPts val="3000"/>
              </a:lnSpc>
            </a:pPr>
            <a:r>
              <a:rPr lang="en-US" i="1" dirty="0" err="1"/>
              <a:t>eg</a:t>
            </a:r>
            <a:r>
              <a:rPr lang="en-US" i="1" dirty="0"/>
              <a:t> </a:t>
            </a:r>
            <a:r>
              <a:rPr lang="en-US" i="1" dirty="0" err="1"/>
              <a:t>pseudonimization</a:t>
            </a:r>
            <a:r>
              <a:rPr lang="en-US" i="1" dirty="0"/>
              <a:t> service ?</a:t>
            </a:r>
            <a:endParaRPr lang="en-US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917C7E-1747-4CAD-A92D-F014A3072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063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8991AA0-C205-4B25-B36D-DC26319AEC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nl-BE" dirty="0"/>
              <a:t>General </a:t>
            </a:r>
            <a:r>
              <a:rPr lang="en-US" dirty="0"/>
              <a:t>principles</a:t>
            </a:r>
            <a:r>
              <a:rPr lang="nl-BE" dirty="0"/>
              <a:t> for Belgian </a:t>
            </a:r>
            <a:r>
              <a:rPr lang="nl-BE" dirty="0" err="1"/>
              <a:t>implementation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9307A0-FC20-43B4-98C8-33F4A62A1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>
              <a:lnSpc>
                <a:spcPts val="3000"/>
              </a:lnSpc>
            </a:pPr>
            <a:r>
              <a:rPr lang="nl-BE" dirty="0" err="1"/>
              <a:t>need</a:t>
            </a:r>
            <a:r>
              <a:rPr lang="nl-BE" dirty="0"/>
              <a:t> for </a:t>
            </a:r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unique</a:t>
            </a:r>
            <a:r>
              <a:rPr lang="nl-BE" dirty="0"/>
              <a:t> European </a:t>
            </a:r>
            <a:r>
              <a:rPr lang="nl-BE" dirty="0" err="1"/>
              <a:t>technical</a:t>
            </a:r>
            <a:r>
              <a:rPr lang="nl-BE" dirty="0"/>
              <a:t> FHIR standard for </a:t>
            </a:r>
            <a:r>
              <a:rPr lang="nl-BE" dirty="0" err="1"/>
              <a:t>every</a:t>
            </a:r>
            <a:r>
              <a:rPr lang="nl-BE" dirty="0"/>
              <a:t> </a:t>
            </a:r>
            <a:r>
              <a:rPr lang="nl-BE" dirty="0" err="1"/>
              <a:t>message</a:t>
            </a:r>
            <a:r>
              <a:rPr lang="nl-BE" dirty="0"/>
              <a:t> type</a:t>
            </a:r>
          </a:p>
          <a:p>
            <a:pPr lvl="2">
              <a:lnSpc>
                <a:spcPts val="3000"/>
              </a:lnSpc>
            </a:pPr>
            <a:r>
              <a:rPr lang="en-US" dirty="0"/>
              <a:t>essential patient summary (~ </a:t>
            </a:r>
            <a:r>
              <a:rPr lang="en-US" dirty="0" err="1"/>
              <a:t>SumEHR</a:t>
            </a:r>
            <a:r>
              <a:rPr lang="en-US" dirty="0"/>
              <a:t>)</a:t>
            </a:r>
          </a:p>
          <a:p>
            <a:pPr lvl="2">
              <a:lnSpc>
                <a:spcPts val="3000"/>
              </a:lnSpc>
            </a:pPr>
            <a:r>
              <a:rPr lang="en-US" dirty="0"/>
              <a:t>electronic prescription</a:t>
            </a:r>
          </a:p>
          <a:p>
            <a:pPr lvl="2">
              <a:lnSpc>
                <a:spcPts val="3000"/>
              </a:lnSpc>
            </a:pPr>
            <a:r>
              <a:rPr lang="en-US" dirty="0"/>
              <a:t>electronic dispensation</a:t>
            </a:r>
          </a:p>
          <a:p>
            <a:pPr lvl="2">
              <a:lnSpc>
                <a:spcPts val="3000"/>
              </a:lnSpc>
            </a:pPr>
            <a:r>
              <a:rPr lang="en-US" dirty="0"/>
              <a:t>medical imaging studies and related imaging reports</a:t>
            </a:r>
          </a:p>
          <a:p>
            <a:pPr lvl="2">
              <a:lnSpc>
                <a:spcPts val="3000"/>
              </a:lnSpc>
            </a:pPr>
            <a:r>
              <a:rPr lang="en-US" dirty="0"/>
              <a:t>medical test results, including laboratory and other diagnostic result and related reports</a:t>
            </a:r>
          </a:p>
          <a:p>
            <a:pPr lvl="2">
              <a:lnSpc>
                <a:spcPts val="3000"/>
              </a:lnSpc>
            </a:pPr>
            <a:r>
              <a:rPr lang="en-US" dirty="0"/>
              <a:t>discharge report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0846D4-2FC3-436D-A3C8-2E752656B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9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D750A1A-8394-4EE2-94AD-B4078F185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Links to documentation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5312E06-B9FC-4DF4-A492-B7B500705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GB" dirty="0"/>
              <a:t>Official Journal of the European Union:</a:t>
            </a:r>
          </a:p>
          <a:p>
            <a:pPr lvl="2"/>
            <a:r>
              <a:rPr lang="en-GB" dirty="0">
                <a:hlinkClick r:id="rId3"/>
              </a:rPr>
              <a:t>https://eur-lex.europa.eu/legal-content/en/TXT/?uri=OJ%3AL_202500327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website of the European Commission regarding EHDS</a:t>
            </a:r>
          </a:p>
          <a:p>
            <a:pPr lvl="2"/>
            <a:r>
              <a:rPr lang="en-GB" dirty="0">
                <a:hlinkClick r:id="rId4"/>
              </a:rPr>
              <a:t>https://health.ec.europa.eu/ehealth-digital-health-and-care/european-health-data-space-regulation-ehds_en</a:t>
            </a:r>
            <a:endParaRPr lang="en-GB" dirty="0"/>
          </a:p>
          <a:p>
            <a:pPr lvl="2"/>
            <a:endParaRPr lang="en-GB" dirty="0"/>
          </a:p>
          <a:p>
            <a:pPr lvl="1"/>
            <a:r>
              <a:rPr lang="en-GB" dirty="0"/>
              <a:t>extract of slides of the European Commission showed at webinars</a:t>
            </a:r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44E3D54-C4CE-4FCA-9C0B-4F1BBB015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937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1">
            <a:extLst>
              <a:ext uri="{FF2B5EF4-FFF2-40B4-BE49-F238E27FC236}">
                <a16:creationId xmlns:a16="http://schemas.microsoft.com/office/drawing/2014/main" id="{3025168E-3B35-42D6-9366-40963074B6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nl-BE" dirty="0"/>
              <a:t>General </a:t>
            </a:r>
            <a:r>
              <a:rPr lang="nl-BE" dirty="0" err="1"/>
              <a:t>principles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Belgian</a:t>
            </a:r>
            <a:r>
              <a:rPr lang="nl-BE" dirty="0"/>
              <a:t> </a:t>
            </a:r>
            <a:r>
              <a:rPr lang="nl-BE" dirty="0" err="1"/>
              <a:t>implementation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BCFA17-C04F-4CE2-90FC-7AB045616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>
              <a:lnSpc>
                <a:spcPts val="3000"/>
              </a:lnSpc>
            </a:pPr>
            <a:r>
              <a:rPr lang="nl-BE" altLang="en-US" dirty="0" err="1"/>
              <a:t>need</a:t>
            </a:r>
            <a:r>
              <a:rPr lang="nl-BE" altLang="en-US" dirty="0"/>
              <a:t> for </a:t>
            </a:r>
            <a:r>
              <a:rPr lang="nl-BE" altLang="en-US" dirty="0" err="1"/>
              <a:t>one</a:t>
            </a:r>
            <a:r>
              <a:rPr lang="nl-BE" altLang="en-US" dirty="0"/>
              <a:t> </a:t>
            </a:r>
            <a:r>
              <a:rPr lang="nl-BE" altLang="en-US" dirty="0" err="1"/>
              <a:t>unique</a:t>
            </a:r>
            <a:r>
              <a:rPr lang="nl-BE" altLang="en-US" dirty="0"/>
              <a:t> European </a:t>
            </a:r>
            <a:r>
              <a:rPr lang="nl-BE" altLang="en-US" dirty="0" err="1"/>
              <a:t>structured</a:t>
            </a:r>
            <a:r>
              <a:rPr lang="nl-BE" altLang="en-US" dirty="0"/>
              <a:t> </a:t>
            </a:r>
            <a:r>
              <a:rPr lang="nl-BE" altLang="en-US" dirty="0" err="1"/>
              <a:t>semantic</a:t>
            </a:r>
            <a:r>
              <a:rPr lang="nl-BE" altLang="en-US" dirty="0"/>
              <a:t> </a:t>
            </a:r>
            <a:r>
              <a:rPr lang="nl-BE" altLang="en-US" dirty="0" err="1"/>
              <a:t>value</a:t>
            </a:r>
            <a:r>
              <a:rPr lang="nl-BE" altLang="en-US" dirty="0"/>
              <a:t> set (no </a:t>
            </a:r>
            <a:r>
              <a:rPr lang="nl-BE" altLang="en-US" dirty="0" err="1"/>
              <a:t>mere</a:t>
            </a:r>
            <a:r>
              <a:rPr lang="nl-BE" altLang="en-US" dirty="0"/>
              <a:t> free </a:t>
            </a:r>
            <a:r>
              <a:rPr lang="nl-BE" altLang="en-US" dirty="0" err="1"/>
              <a:t>text</a:t>
            </a:r>
            <a:r>
              <a:rPr lang="nl-BE" altLang="en-US" dirty="0"/>
              <a:t> !) for </a:t>
            </a:r>
            <a:r>
              <a:rPr lang="nl-BE" altLang="en-US" dirty="0" err="1"/>
              <a:t>every</a:t>
            </a:r>
            <a:r>
              <a:rPr lang="nl-BE" altLang="en-US" dirty="0"/>
              <a:t> </a:t>
            </a:r>
            <a:r>
              <a:rPr lang="en-BE" altLang="en-US" dirty="0"/>
              <a:t>data element</a:t>
            </a:r>
            <a:r>
              <a:rPr lang="nl-BE" altLang="en-US" dirty="0"/>
              <a:t> </a:t>
            </a:r>
            <a:r>
              <a:rPr lang="nl-BE" altLang="en-US" dirty="0" err="1"/>
              <a:t>where</a:t>
            </a:r>
            <a:r>
              <a:rPr lang="nl-BE" altLang="en-US" dirty="0"/>
              <a:t> </a:t>
            </a:r>
            <a:r>
              <a:rPr lang="nl-BE" altLang="en-US" dirty="0" err="1"/>
              <a:t>this</a:t>
            </a:r>
            <a:r>
              <a:rPr lang="nl-BE" altLang="en-US" dirty="0"/>
              <a:t> is relevant, </a:t>
            </a:r>
            <a:r>
              <a:rPr lang="nl-BE" altLang="en-US" dirty="0" err="1"/>
              <a:t>preferably</a:t>
            </a:r>
            <a:endParaRPr lang="nl-BE" altLang="en-US" dirty="0"/>
          </a:p>
          <a:p>
            <a:pPr lvl="2">
              <a:lnSpc>
                <a:spcPts val="3000"/>
              </a:lnSpc>
            </a:pPr>
            <a:r>
              <a:rPr lang="nl-BE" altLang="en-US" sz="2200" dirty="0"/>
              <a:t>SNOMED CT </a:t>
            </a:r>
            <a:r>
              <a:rPr lang="nl-NL" altLang="en-US" sz="2200" dirty="0" err="1"/>
              <a:t>with</a:t>
            </a:r>
            <a:r>
              <a:rPr lang="nl-NL" altLang="en-US" sz="2200" dirty="0"/>
              <a:t> </a:t>
            </a:r>
            <a:r>
              <a:rPr lang="nl-NL" altLang="en-US" sz="2200" dirty="0" err="1"/>
              <a:t>mapping</a:t>
            </a:r>
            <a:r>
              <a:rPr lang="nl-NL" altLang="en-US" sz="2200" dirty="0"/>
              <a:t> </a:t>
            </a:r>
            <a:r>
              <a:rPr lang="nl-NL" altLang="en-US" sz="2200" dirty="0" err="1"/>
              <a:t>to</a:t>
            </a:r>
            <a:r>
              <a:rPr lang="nl-NL" altLang="en-US" sz="2200" dirty="0"/>
              <a:t> ICPC-3, ICD-11, ICF and ICHI, </a:t>
            </a:r>
            <a:r>
              <a:rPr lang="nl-BE" altLang="en-US" dirty="0" err="1"/>
              <a:t>among</a:t>
            </a:r>
            <a:r>
              <a:rPr lang="nl-BE" altLang="en-US" dirty="0"/>
              <a:t> </a:t>
            </a:r>
            <a:r>
              <a:rPr lang="nl-BE" altLang="en-US" dirty="0" err="1"/>
              <a:t>others</a:t>
            </a:r>
            <a:endParaRPr lang="nl-BE" altLang="en-US" sz="2200" dirty="0"/>
          </a:p>
          <a:p>
            <a:pPr lvl="2">
              <a:lnSpc>
                <a:spcPts val="3000"/>
              </a:lnSpc>
            </a:pPr>
            <a:r>
              <a:rPr lang="nl-BE" altLang="en-US" sz="2200" dirty="0"/>
              <a:t>LOINC</a:t>
            </a:r>
            <a:endParaRPr lang="en-BE" altLang="en-US" sz="2200" dirty="0"/>
          </a:p>
          <a:p>
            <a:pPr lvl="2">
              <a:lnSpc>
                <a:spcPts val="3000"/>
              </a:lnSpc>
            </a:pPr>
            <a:r>
              <a:rPr lang="en-BE" altLang="en-US" sz="2200" dirty="0"/>
              <a:t>DICOM</a:t>
            </a:r>
            <a:endParaRPr lang="nl-BE" altLang="en-US" sz="2200" dirty="0"/>
          </a:p>
          <a:p>
            <a:pPr lvl="2">
              <a:lnSpc>
                <a:spcPts val="3000"/>
              </a:lnSpc>
            </a:pPr>
            <a:r>
              <a:rPr lang="en-BE" altLang="en-US" sz="2200" dirty="0"/>
              <a:t>ISO</a:t>
            </a:r>
            <a:endParaRPr lang="nl-BE" altLang="en-US" sz="2200" dirty="0"/>
          </a:p>
          <a:p>
            <a:pPr lvl="1">
              <a:lnSpc>
                <a:spcPts val="3000"/>
              </a:lnSpc>
            </a:pPr>
            <a:r>
              <a:rPr lang="en-US" altLang="en-US" dirty="0"/>
              <a:t>maximum alignment of Belgian care sets with European standards</a:t>
            </a:r>
          </a:p>
          <a:p>
            <a:pPr lvl="2">
              <a:lnSpc>
                <a:spcPts val="3000"/>
              </a:lnSpc>
            </a:pPr>
            <a:endParaRPr lang="nl-BE" altLang="en-US" sz="2200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DE15B0-D358-42AE-8556-3B147BABF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635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1">
            <a:extLst>
              <a:ext uri="{FF2B5EF4-FFF2-40B4-BE49-F238E27FC236}">
                <a16:creationId xmlns:a16="http://schemas.microsoft.com/office/drawing/2014/main" id="{016DE974-08C0-4CCE-859D-7A0F83DD5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nl-BE" dirty="0"/>
              <a:t>General </a:t>
            </a:r>
            <a:r>
              <a:rPr lang="nl-BE" dirty="0" err="1"/>
              <a:t>principles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Belgian</a:t>
            </a:r>
            <a:r>
              <a:rPr lang="nl-BE" dirty="0"/>
              <a:t> </a:t>
            </a:r>
            <a:r>
              <a:rPr lang="nl-BE" dirty="0" err="1"/>
              <a:t>implementation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334869-E534-418A-841E-CCAE054DC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>
              <a:lnSpc>
                <a:spcPts val="3000"/>
              </a:lnSpc>
            </a:pPr>
            <a:r>
              <a:rPr lang="en-BE" sz="1800" dirty="0"/>
              <a:t>concepts used</a:t>
            </a:r>
          </a:p>
          <a:p>
            <a:pPr lvl="2">
              <a:lnSpc>
                <a:spcPts val="3000"/>
              </a:lnSpc>
            </a:pPr>
            <a:r>
              <a:rPr lang="en-BE" sz="1600" dirty="0"/>
              <a:t>MS A: </a:t>
            </a:r>
            <a:r>
              <a:rPr lang="en-US" sz="1600" dirty="0"/>
              <a:t>M</a:t>
            </a:r>
            <a:r>
              <a:rPr lang="en-BE" sz="1600" dirty="0"/>
              <a:t>S</a:t>
            </a:r>
            <a:r>
              <a:rPr lang="en-US" sz="1600" dirty="0"/>
              <a:t> from which information must be provided</a:t>
            </a:r>
            <a:endParaRPr lang="en-BE" sz="1600" dirty="0"/>
          </a:p>
          <a:p>
            <a:pPr lvl="2">
              <a:lnSpc>
                <a:spcPts val="3000"/>
              </a:lnSpc>
            </a:pPr>
            <a:r>
              <a:rPr lang="en-BE" sz="1600" dirty="0"/>
              <a:t>MS B: </a:t>
            </a:r>
            <a:r>
              <a:rPr lang="en-US" sz="1600" dirty="0"/>
              <a:t>MS from where a health</a:t>
            </a:r>
            <a:r>
              <a:rPr lang="en-BE" sz="1600" dirty="0"/>
              <a:t> </a:t>
            </a:r>
            <a:r>
              <a:rPr lang="en-US" sz="1600" dirty="0"/>
              <a:t>professional </a:t>
            </a:r>
            <a:r>
              <a:rPr lang="en-BE" sz="1600" dirty="0"/>
              <a:t>or a patient </a:t>
            </a:r>
            <a:r>
              <a:rPr lang="en-US" sz="1600" dirty="0"/>
              <a:t>requests information</a:t>
            </a:r>
            <a:endParaRPr lang="en-BE" sz="1600" dirty="0"/>
          </a:p>
          <a:p>
            <a:pPr lvl="1">
              <a:lnSpc>
                <a:spcPts val="3000"/>
              </a:lnSpc>
            </a:pPr>
            <a:r>
              <a:rPr lang="en-US" sz="1800" dirty="0"/>
              <a:t>if an electronic message from Belgium (as ‘Member State A’) has to be sent across borders, conversion to the European standard is done as close as possible to the source of information</a:t>
            </a:r>
          </a:p>
          <a:p>
            <a:pPr lvl="2">
              <a:lnSpc>
                <a:spcPts val="3000"/>
              </a:lnSpc>
            </a:pPr>
            <a:r>
              <a:rPr lang="en-US" sz="1600" dirty="0"/>
              <a:t>if information is available in one or a limited number of central databases, by the controller of the database, e.g.</a:t>
            </a:r>
          </a:p>
          <a:p>
            <a:pPr marL="982663" lvl="3">
              <a:lnSpc>
                <a:spcPts val="3000"/>
              </a:lnSpc>
            </a:pPr>
            <a:r>
              <a:rPr lang="en-US" dirty="0"/>
              <a:t>patient summary in health vaults</a:t>
            </a:r>
          </a:p>
          <a:p>
            <a:pPr marL="982663" lvl="3">
              <a:lnSpc>
                <a:spcPts val="3000"/>
              </a:lnSpc>
            </a:pPr>
            <a:r>
              <a:rPr lang="en-US" dirty="0"/>
              <a:t>electronic prescriptions in </a:t>
            </a:r>
            <a:r>
              <a:rPr lang="en-US" dirty="0" err="1"/>
              <a:t>Recip</a:t>
            </a:r>
            <a:r>
              <a:rPr lang="en-US" dirty="0"/>
              <a:t>-e</a:t>
            </a:r>
          </a:p>
          <a:p>
            <a:pPr lvl="2">
              <a:lnSpc>
                <a:spcPts val="3000"/>
              </a:lnSpc>
            </a:pPr>
            <a:r>
              <a:rPr lang="en-US" sz="1600" dirty="0"/>
              <a:t>if available in PHR, by the software of the controller of the PHR</a:t>
            </a:r>
          </a:p>
          <a:p>
            <a:pPr lvl="1">
              <a:lnSpc>
                <a:spcPts val="3000"/>
              </a:lnSpc>
            </a:pPr>
            <a:r>
              <a:rPr lang="en-US" sz="1800" dirty="0"/>
              <a:t>if an electronic message is received across borders in Belgium (as “Member State B”), conversion to the national standard is done by the software package of the user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7E1274-A294-4979-9C42-AA84E1D91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050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1">
            <a:extLst>
              <a:ext uri="{FF2B5EF4-FFF2-40B4-BE49-F238E27FC236}">
                <a16:creationId xmlns:a16="http://schemas.microsoft.com/office/drawing/2014/main" id="{8A2C2DA9-AEE6-4E8B-B4B8-A7DE9370C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nl-BE"/>
              <a:t>General principles for Belgian implementation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A1C282-BEE8-41BD-B0C9-F6F45DED30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>
              <a:lnSpc>
                <a:spcPts val="2900"/>
              </a:lnSpc>
              <a:spcBef>
                <a:spcPts val="600"/>
              </a:spcBef>
            </a:pPr>
            <a:r>
              <a:rPr lang="en-BE" altLang="en-US" sz="1700" dirty="0"/>
              <a:t>the interoperable, cross-border identification and authentication mechanism for natural persons and health professionals mentioned in article 96 1 (a) shall ensure that</a:t>
            </a:r>
            <a:endParaRPr lang="nl-BE" altLang="en-US" sz="1700" dirty="0"/>
          </a:p>
          <a:p>
            <a:pPr lvl="2">
              <a:lnSpc>
                <a:spcPts val="2900"/>
              </a:lnSpc>
              <a:spcBef>
                <a:spcPts val="600"/>
              </a:spcBef>
            </a:pPr>
            <a:r>
              <a:rPr lang="en-BE" sz="1600" dirty="0"/>
              <a:t>the healthcare user is correctly identified with person identification data determined by MS A</a:t>
            </a:r>
            <a:endParaRPr lang="nl-BE" sz="1600" dirty="0"/>
          </a:p>
          <a:p>
            <a:pPr lvl="2">
              <a:lnSpc>
                <a:spcPts val="2900"/>
              </a:lnSpc>
              <a:spcBef>
                <a:spcPts val="600"/>
              </a:spcBef>
            </a:pPr>
            <a:r>
              <a:rPr lang="en-US" sz="1600" dirty="0"/>
              <a:t>the identity of the health professional and/or healthcare institution is correctly authenticated by an electronic identification means with a reliability level of ‘substantial’ within the meaning of the </a:t>
            </a:r>
            <a:r>
              <a:rPr lang="en-US" sz="1600" dirty="0" err="1"/>
              <a:t>eIDAS</a:t>
            </a:r>
            <a:r>
              <a:rPr lang="en-US" sz="1600" dirty="0"/>
              <a:t> regulation</a:t>
            </a:r>
            <a:r>
              <a:rPr lang="en-BE" sz="1600" dirty="0"/>
              <a:t>, including the European digital identity wallets (EUDI wallets)</a:t>
            </a:r>
            <a:endParaRPr lang="en-US" sz="1600" dirty="0"/>
          </a:p>
          <a:p>
            <a:pPr lvl="2">
              <a:lnSpc>
                <a:spcPts val="2900"/>
              </a:lnSpc>
              <a:spcBef>
                <a:spcPts val="600"/>
              </a:spcBef>
            </a:pPr>
            <a:r>
              <a:rPr lang="en-BE" sz="1600" dirty="0"/>
              <a:t>the qualification as a health </a:t>
            </a:r>
            <a:r>
              <a:rPr lang="en-US" sz="1600" dirty="0"/>
              <a:t>professional or healthcare institution</a:t>
            </a:r>
            <a:r>
              <a:rPr lang="en-BE" sz="1600" dirty="0"/>
              <a:t> is correctly determined by MS B and communicated to MS A in accordance with a</a:t>
            </a:r>
            <a:r>
              <a:rPr lang="nl-BE" sz="1600" dirty="0"/>
              <a:t>n</a:t>
            </a:r>
            <a:r>
              <a:rPr lang="en-BE" sz="1600" dirty="0"/>
              <a:t> uniform European classification</a:t>
            </a:r>
            <a:endParaRPr lang="nl-BE" sz="1600" dirty="0"/>
          </a:p>
          <a:p>
            <a:pPr lvl="2">
              <a:lnSpc>
                <a:spcPts val="2900"/>
              </a:lnSpc>
              <a:spcBef>
                <a:spcPts val="600"/>
              </a:spcBef>
            </a:pPr>
            <a:r>
              <a:rPr lang="en-BE" sz="1600" dirty="0"/>
              <a:t>the healthcare relationship between the healthcare user and the health </a:t>
            </a:r>
            <a:r>
              <a:rPr lang="en-US" sz="1600" dirty="0"/>
              <a:t>professional</a:t>
            </a:r>
            <a:r>
              <a:rPr lang="en-BE" sz="1600" dirty="0"/>
              <a:t> is correctly determined by MS B and its existence is confirmed to MS A</a:t>
            </a:r>
            <a:endParaRPr lang="nl-BE" sz="1600" dirty="0"/>
          </a:p>
          <a:p>
            <a:pPr lvl="1">
              <a:lnSpc>
                <a:spcPts val="2900"/>
              </a:lnSpc>
            </a:pPr>
            <a:r>
              <a:rPr lang="en-GB" sz="1700" dirty="0"/>
              <a:t>based on this information, MS A can apply the national access authorisation rules adopted in accordance with European regulations</a:t>
            </a:r>
            <a:endParaRPr lang="en-BE" sz="1700" dirty="0"/>
          </a:p>
          <a:p>
            <a:pPr lvl="1">
              <a:lnSpc>
                <a:spcPts val="2900"/>
              </a:lnSpc>
            </a:pPr>
            <a:r>
              <a:rPr lang="en-GB" sz="1700" dirty="0" err="1"/>
              <a:t>valorization</a:t>
            </a:r>
            <a:r>
              <a:rPr lang="en-GB" sz="1700" dirty="0"/>
              <a:t> of all functionalities of the EUDI wallets to simplify exchange processes</a:t>
            </a:r>
            <a:endParaRPr lang="en-BE" sz="1700" dirty="0"/>
          </a:p>
          <a:p>
            <a:pPr marL="180975" lvl="1" indent="0">
              <a:lnSpc>
                <a:spcPts val="3000"/>
              </a:lnSpc>
              <a:spcBef>
                <a:spcPts val="600"/>
              </a:spcBef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C495A1-601B-4A65-99F6-6BD5C43521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883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9FDDF-BF9E-F6FA-F7EC-F3D2CBD1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1">
            <a:extLst>
              <a:ext uri="{FF2B5EF4-FFF2-40B4-BE49-F238E27FC236}">
                <a16:creationId xmlns:a16="http://schemas.microsoft.com/office/drawing/2014/main" id="{E955C51C-A054-4D4F-29AD-48222971BB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nl-BE" dirty="0"/>
              <a:t>General </a:t>
            </a:r>
            <a:r>
              <a:rPr lang="nl-BE" dirty="0" err="1"/>
              <a:t>principles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Belgian</a:t>
            </a:r>
            <a:r>
              <a:rPr lang="nl-BE" dirty="0"/>
              <a:t> </a:t>
            </a:r>
            <a:r>
              <a:rPr lang="nl-BE" dirty="0" err="1"/>
              <a:t>implementation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C034F5-7E59-E988-D0A3-13B37488B4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prescription for medicinal products is issued in accordance with the law of the Member State in which it is issued</a:t>
            </a:r>
          </a:p>
          <a:p>
            <a:pPr lvl="1"/>
            <a:r>
              <a:rPr lang="en-US" dirty="0"/>
              <a:t>dispensing of a prescription for medicinal products is carried out in accordance with the law of the Member State in which it is dispensed</a:t>
            </a:r>
          </a:p>
          <a:p>
            <a:pPr lvl="1"/>
            <a:r>
              <a:rPr lang="en-US" dirty="0"/>
              <a:t>need for mapping CNK-ATC code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3EA793-543F-77F6-FA8D-747D59515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847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C8E4BB2-7045-6020-C6DA-4F89B42B92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/>
              <a:t>Strategic decision to be made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D57B52-3C0A-6A63-9E9D-8FEB17E09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/>
              <a:t>choice of methodology to enable cross-border exchange of personal health data without the NCPs having access to the personal health data</a:t>
            </a:r>
            <a:endParaRPr lang="en-BE" dirty="0"/>
          </a:p>
          <a:p>
            <a:pPr lvl="1"/>
            <a:r>
              <a:rPr lang="en-US" dirty="0"/>
              <a:t>implementation of the necessary central services to support the chosen methodology, e.g.</a:t>
            </a:r>
            <a:endParaRPr lang="en-BE" dirty="0"/>
          </a:p>
          <a:p>
            <a:pPr lvl="2"/>
            <a:r>
              <a:rPr lang="en-US" dirty="0"/>
              <a:t>support for end-to-end encryption </a:t>
            </a:r>
            <a:r>
              <a:rPr lang="en-BE" dirty="0"/>
              <a:t>(e.g. coordinated disclosure of public keys of addressees in MS) and/</a:t>
            </a:r>
            <a:r>
              <a:rPr lang="en-US" dirty="0"/>
              <a:t>or</a:t>
            </a:r>
            <a:endParaRPr lang="en-BE" dirty="0"/>
          </a:p>
          <a:p>
            <a:pPr lvl="2"/>
            <a:r>
              <a:rPr lang="en-US" dirty="0"/>
              <a:t>a blinded </a:t>
            </a:r>
            <a:r>
              <a:rPr lang="en-US" dirty="0" err="1"/>
              <a:t>pseudonymisation</a:t>
            </a:r>
            <a:r>
              <a:rPr lang="en-US" dirty="0"/>
              <a:t> service</a:t>
            </a:r>
            <a:r>
              <a:rPr lang="en-BE" dirty="0"/>
              <a:t> (i.e.</a:t>
            </a:r>
            <a:r>
              <a:rPr lang="en-US" dirty="0"/>
              <a:t> a service that supports (de)</a:t>
            </a:r>
            <a:r>
              <a:rPr lang="en-US" dirty="0" err="1"/>
              <a:t>pseudonymisation</a:t>
            </a:r>
            <a:r>
              <a:rPr lang="en-US" dirty="0"/>
              <a:t> by the data exchanging health professionals without the possibility for the provider of this service to find out the identity of the healthcare user</a:t>
            </a:r>
            <a:r>
              <a:rPr lang="en-BE" dirty="0"/>
              <a:t>)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071EFE-45A1-8710-585D-7C0131A530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040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6B8794B-95AF-4F21-265C-DFAA8A9D30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en-BE" dirty="0"/>
              <a:t>S</a:t>
            </a:r>
            <a:r>
              <a:rPr lang="en-US" dirty="0" err="1"/>
              <a:t>ome</a:t>
            </a:r>
            <a:r>
              <a:rPr lang="en-US" dirty="0"/>
              <a:t> concerns regarding implementing acts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8FD91D-7344-8AB0-9822-DF0941667A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>
              <a:lnSpc>
                <a:spcPts val="3000"/>
              </a:lnSpc>
            </a:pPr>
            <a:r>
              <a:rPr lang="en-BE" dirty="0"/>
              <a:t>implementing acts shall permit to </a:t>
            </a:r>
            <a:r>
              <a:rPr lang="en-GB" dirty="0"/>
              <a:t>meet</a:t>
            </a:r>
            <a:r>
              <a:rPr lang="en-BE" dirty="0"/>
              <a:t> the</a:t>
            </a:r>
            <a:r>
              <a:rPr lang="en-GB" dirty="0"/>
              <a:t> requirements of EHDS Regulation while</a:t>
            </a:r>
          </a:p>
          <a:p>
            <a:pPr lvl="2">
              <a:lnSpc>
                <a:spcPts val="3000"/>
              </a:lnSpc>
            </a:pPr>
            <a:r>
              <a:rPr lang="en-US" dirty="0"/>
              <a:t>ensuring feasibility for EU manufacturers, including SMEs</a:t>
            </a:r>
            <a:endParaRPr lang="en-BE" dirty="0"/>
          </a:p>
          <a:p>
            <a:pPr lvl="2">
              <a:lnSpc>
                <a:spcPts val="3000"/>
              </a:lnSpc>
            </a:pPr>
            <a:r>
              <a:rPr lang="en-US" dirty="0"/>
              <a:t>avoiding cost increase for health </a:t>
            </a:r>
            <a:r>
              <a:rPr lang="en-BE" dirty="0"/>
              <a:t>professionals</a:t>
            </a:r>
            <a:r>
              <a:rPr lang="en-US" dirty="0"/>
              <a:t> and M</a:t>
            </a:r>
            <a:r>
              <a:rPr lang="en-BE" dirty="0"/>
              <a:t>S</a:t>
            </a:r>
          </a:p>
          <a:p>
            <a:pPr lvl="1">
              <a:lnSpc>
                <a:spcPts val="3000"/>
              </a:lnSpc>
            </a:pPr>
            <a:r>
              <a:rPr lang="en-BE" dirty="0"/>
              <a:t>implementing acts can only </a:t>
            </a:r>
            <a:r>
              <a:rPr lang="en-US" dirty="0"/>
              <a:t>lay down detailed rules </a:t>
            </a:r>
            <a:r>
              <a:rPr lang="en-BE" dirty="0"/>
              <a:t>ensuring</a:t>
            </a:r>
            <a:r>
              <a:rPr lang="en-US" dirty="0"/>
              <a:t> uniform </a:t>
            </a:r>
            <a:r>
              <a:rPr lang="en-BE" dirty="0"/>
              <a:t>conditions for the </a:t>
            </a:r>
            <a:r>
              <a:rPr lang="en-US" dirty="0"/>
              <a:t>implementation of the </a:t>
            </a:r>
            <a:r>
              <a:rPr lang="en-BE" dirty="0"/>
              <a:t>EHDS </a:t>
            </a:r>
            <a:r>
              <a:rPr lang="en-US" dirty="0"/>
              <a:t>Regulation</a:t>
            </a:r>
            <a:r>
              <a:rPr lang="en-BE" dirty="0"/>
              <a:t>, if and when this is necessary, but not (indirectly) add requirements</a:t>
            </a:r>
          </a:p>
          <a:p>
            <a:pPr lvl="1">
              <a:lnSpc>
                <a:spcPts val="3000"/>
              </a:lnSpc>
            </a:pPr>
            <a:r>
              <a:rPr lang="en-BE" dirty="0"/>
              <a:t>full respect of the principle of</a:t>
            </a:r>
          </a:p>
          <a:p>
            <a:pPr lvl="2">
              <a:lnSpc>
                <a:spcPts val="3000"/>
              </a:lnSpc>
            </a:pPr>
            <a:r>
              <a:rPr lang="en-BE" dirty="0"/>
              <a:t>EU declaration of conformity</a:t>
            </a:r>
          </a:p>
          <a:p>
            <a:pPr lvl="2">
              <a:lnSpc>
                <a:spcPts val="3000"/>
              </a:lnSpc>
            </a:pPr>
            <a:r>
              <a:rPr lang="en-US" dirty="0"/>
              <a:t>use </a:t>
            </a:r>
            <a:r>
              <a:rPr lang="en-BE" dirty="0"/>
              <a:t>of </a:t>
            </a:r>
            <a:r>
              <a:rPr lang="en-US" dirty="0"/>
              <a:t>the digital testing environments for the assessment of harmonized software components of EHR systems</a:t>
            </a:r>
            <a:endParaRPr lang="en-BE" dirty="0"/>
          </a:p>
          <a:p>
            <a:pPr marL="449263" lvl="2" indent="266700">
              <a:buNone/>
            </a:pPr>
            <a:r>
              <a:rPr lang="en-BE" dirty="0"/>
              <a:t>=&gt; no other certification mechanisms</a:t>
            </a:r>
            <a:endParaRPr lang="nl-NL" dirty="0"/>
          </a:p>
          <a:p>
            <a:pPr lvl="1"/>
            <a:endParaRPr lang="en-GB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177611-830B-64B8-B1AC-9F447623CC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267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5D9F969-ADC4-5843-42C4-44E43DE61E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sz="3400" dirty="0"/>
              <a:t>Open source European digital testing environment</a:t>
            </a:r>
            <a:endParaRPr lang="nl-BE" sz="3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F32B47-FD0E-95DC-1649-F6468D754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lnSpc>
                <a:spcPts val="3000"/>
              </a:lnSpc>
            </a:pPr>
            <a:r>
              <a:rPr lang="en-BE" dirty="0"/>
              <a:t>is available at the moment of the publication of the implementing acts defining the technical and semantic specifications and allowing conformity testing in the following areas</a:t>
            </a:r>
          </a:p>
          <a:p>
            <a:pPr lvl="2">
              <a:lnSpc>
                <a:spcPts val="3000"/>
              </a:lnSpc>
            </a:pPr>
            <a:r>
              <a:rPr lang="en-BE" dirty="0"/>
              <a:t>harmonized components</a:t>
            </a:r>
          </a:p>
          <a:p>
            <a:pPr lvl="2">
              <a:lnSpc>
                <a:spcPts val="3000"/>
              </a:lnSpc>
            </a:pPr>
            <a:r>
              <a:rPr lang="en-BE" dirty="0"/>
              <a:t>technical and semantic interoperability</a:t>
            </a:r>
          </a:p>
          <a:p>
            <a:pPr lvl="2">
              <a:lnSpc>
                <a:spcPts val="3000"/>
              </a:lnSpc>
            </a:pPr>
            <a:r>
              <a:rPr lang="en-BE" dirty="0"/>
              <a:t>minimal quality (e.g. correct handling of typical use cases)</a:t>
            </a:r>
          </a:p>
          <a:p>
            <a:pPr lvl="2">
              <a:lnSpc>
                <a:spcPts val="3000"/>
              </a:lnSpc>
            </a:pPr>
            <a:r>
              <a:rPr lang="en-BE" dirty="0"/>
              <a:t>identification and authentication mechanism</a:t>
            </a:r>
          </a:p>
          <a:p>
            <a:pPr lvl="2">
              <a:lnSpc>
                <a:spcPts val="3000"/>
              </a:lnSpc>
            </a:pPr>
            <a:r>
              <a:rPr lang="en-US" dirty="0"/>
              <a:t>exchange of evidence of </a:t>
            </a:r>
            <a:r>
              <a:rPr lang="en-BE" dirty="0"/>
              <a:t>the </a:t>
            </a:r>
            <a:r>
              <a:rPr lang="en-US" dirty="0"/>
              <a:t>qualification </a:t>
            </a:r>
            <a:r>
              <a:rPr lang="en-BE" dirty="0"/>
              <a:t>as health professional </a:t>
            </a:r>
            <a:r>
              <a:rPr lang="en-US" dirty="0"/>
              <a:t>and </a:t>
            </a:r>
            <a:r>
              <a:rPr lang="en-BE" dirty="0"/>
              <a:t>of the </a:t>
            </a:r>
            <a:r>
              <a:rPr lang="en-US" dirty="0"/>
              <a:t>healthcare relationship</a:t>
            </a:r>
            <a:endParaRPr lang="en-BE" dirty="0"/>
          </a:p>
          <a:p>
            <a:pPr lvl="1">
              <a:lnSpc>
                <a:spcPts val="3000"/>
              </a:lnSpc>
            </a:pPr>
            <a:r>
              <a:rPr lang="en-BE" dirty="0"/>
              <a:t>need for method for mutual recognition of conformity tests between MS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500C33-03D2-8FE5-A0BC-90547BE0A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85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131A93D-8B06-4025-985C-9FF5D84E9F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nl-BE" dirty="0" err="1"/>
              <a:t>To</a:t>
            </a:r>
            <a:r>
              <a:rPr lang="nl-BE" dirty="0"/>
              <a:t> do’s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FDBCD0-E9E4-4C9B-880D-519C516E1A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r>
              <a:rPr lang="en-US" dirty="0"/>
              <a:t>scanning of any necessary legal adjustments</a:t>
            </a:r>
          </a:p>
          <a:p>
            <a:pPr lvl="1"/>
            <a:r>
              <a:rPr lang="en-US" dirty="0"/>
              <a:t>well-coordinated Belgian representation in various working groups</a:t>
            </a:r>
          </a:p>
          <a:p>
            <a:pPr lvl="1"/>
            <a:r>
              <a:rPr lang="en-US" dirty="0"/>
              <a:t>monitoring good architecture, beyond primary &amp; secondary use</a:t>
            </a:r>
          </a:p>
          <a:p>
            <a:pPr lvl="1"/>
            <a:r>
              <a:rPr lang="en-US" dirty="0"/>
              <a:t>good mutual integration of European and Belgian architecture</a:t>
            </a:r>
          </a:p>
          <a:p>
            <a:pPr lvl="1"/>
            <a:r>
              <a:rPr lang="en-US" dirty="0"/>
              <a:t>loyal implementation at the right time to maintain credibility/authority</a:t>
            </a:r>
          </a:p>
          <a:p>
            <a:pPr lvl="1"/>
            <a:r>
              <a:rPr lang="en-US" dirty="0"/>
              <a:t>sensible use of European funding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0938EA-66CC-468B-A7BB-543BDE90A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403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60C2606-1A68-4DED-83BF-23FC408EB1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16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F79396-7861-4134-93C6-3C1440C35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" t="268" r="978" b="312"/>
          <a:stretch/>
        </p:blipFill>
        <p:spPr>
          <a:xfrm>
            <a:off x="119336" y="0"/>
            <a:ext cx="11953328" cy="681337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BA2B099-E7FB-49FD-97DC-31EFE197D792}"/>
              </a:ext>
            </a:extLst>
          </p:cNvPr>
          <p:cNvSpPr/>
          <p:nvPr/>
        </p:nvSpPr>
        <p:spPr>
          <a:xfrm>
            <a:off x="767408" y="6165304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424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EC909AE-A536-40A2-A3C7-C1CFDFE0D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8" r="978" b="1666"/>
          <a:stretch/>
        </p:blipFill>
        <p:spPr>
          <a:xfrm>
            <a:off x="119336" y="2461"/>
            <a:ext cx="11953328" cy="673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7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EB3193B-8891-4B19-BD2B-7554CEFD6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" r="978" b="545"/>
          <a:stretch/>
        </p:blipFill>
        <p:spPr>
          <a:xfrm>
            <a:off x="68826" y="7374"/>
            <a:ext cx="12003838" cy="68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5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47E46B5-B702-4440-9FE3-E212308C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r="978" b="1604"/>
          <a:stretch/>
        </p:blipFill>
        <p:spPr>
          <a:xfrm>
            <a:off x="47328" y="6837"/>
            <a:ext cx="12025336" cy="673453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F5441C3-8117-42F5-A27C-DBB692C002D2}"/>
              </a:ext>
            </a:extLst>
          </p:cNvPr>
          <p:cNvSpPr/>
          <p:nvPr/>
        </p:nvSpPr>
        <p:spPr>
          <a:xfrm>
            <a:off x="767408" y="6165304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231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09A3D12-0822-423B-9BD5-B8817B31C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" t="1692" r="670" b="2163"/>
          <a:stretch/>
        </p:blipFill>
        <p:spPr>
          <a:xfrm>
            <a:off x="0" y="0"/>
            <a:ext cx="12056183" cy="662473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A1481F6-C822-4FF0-9709-7DC6667394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609" r="42913" b="10072"/>
          <a:stretch/>
        </p:blipFill>
        <p:spPr>
          <a:xfrm>
            <a:off x="0" y="4653135"/>
            <a:ext cx="6960096" cy="18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9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B2A5CE8-5101-4D8F-ACD2-A526A42A6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r="645" b="2692"/>
          <a:stretch/>
        </p:blipFill>
        <p:spPr>
          <a:xfrm>
            <a:off x="47328" y="4281"/>
            <a:ext cx="12066014" cy="66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1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D44B407-18F4-48F2-A352-626942333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" r="666" b="2093"/>
          <a:stretch/>
        </p:blipFill>
        <p:spPr>
          <a:xfrm>
            <a:off x="47328" y="3682"/>
            <a:ext cx="12025336" cy="673768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CE85E5D-75B2-41D1-B968-D6E07C58FCFB}"/>
              </a:ext>
            </a:extLst>
          </p:cNvPr>
          <p:cNvSpPr/>
          <p:nvPr/>
        </p:nvSpPr>
        <p:spPr>
          <a:xfrm>
            <a:off x="767408" y="6165304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48AF1AF-2422-4E27-B9BA-71270A6CAE72}"/>
              </a:ext>
            </a:extLst>
          </p:cNvPr>
          <p:cNvSpPr/>
          <p:nvPr/>
        </p:nvSpPr>
        <p:spPr>
          <a:xfrm>
            <a:off x="767408" y="6317704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7196457"/>
      </p:ext>
    </p:extLst>
  </p:cSld>
  <p:clrMapOvr>
    <a:masterClrMapping/>
  </p:clrMapOvr>
</p:sld>
</file>

<file path=ppt/theme/theme1.xml><?xml version="1.0" encoding="utf-8"?>
<a:theme xmlns:a="http://schemas.openxmlformats.org/drawingml/2006/main" name="e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43C39FA842B41B17BCD9619DC6C91" ma:contentTypeVersion="0" ma:contentTypeDescription="Create a new document." ma:contentTypeScope="" ma:versionID="2c3f840e98522754814b395261ccf4e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73df0eeabf3db2078929eed011e84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B28A8A-1379-4D1A-BA80-BFC9B3535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81C061-562A-42D4-BABC-0E3DD5B78D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805117F-3FE5-4EE0-A490-0B0AA2ACFC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5264</TotalTime>
  <Words>1148</Words>
  <Application>Microsoft Office PowerPoint</Application>
  <PresentationFormat>Widescreen</PresentationFormat>
  <Paragraphs>108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Open Sans</vt:lpstr>
      <vt:lpstr>Arial</vt:lpstr>
      <vt:lpstr>Calibri</vt:lpstr>
      <vt:lpstr>Open Sans Semibold</vt:lpstr>
      <vt:lpstr>eHealth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Sanne Miseur</cp:lastModifiedBy>
  <cp:revision>581</cp:revision>
  <cp:lastPrinted>2019-03-15T11:28:46Z</cp:lastPrinted>
  <dcterms:created xsi:type="dcterms:W3CDTF">2013-03-05T07:37:33Z</dcterms:created>
  <dcterms:modified xsi:type="dcterms:W3CDTF">2026-02-24T13:24:34Z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0x01010035343C39FA842B41B17BCD9619DC6C91</vt:lpwstr>
  </property>
</Properties>
</file>