
<file path=[Content_Types].xml><?xml version="1.0" encoding="utf-8"?>
<Types xmlns="http://schemas.openxmlformats.org/package/2006/content-types">
  <Default Extension="bin" ContentType="image/unknown"/>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handoutMasterIdLst>
    <p:handoutMasterId r:id="rId51"/>
  </p:handoutMasterIdLst>
  <p:sldIdLst>
    <p:sldId id="257" r:id="rId2"/>
    <p:sldId id="2147482544" r:id="rId3"/>
    <p:sldId id="2147482545" r:id="rId4"/>
    <p:sldId id="2147482546" r:id="rId5"/>
    <p:sldId id="2147482547" r:id="rId6"/>
    <p:sldId id="2147482548" r:id="rId7"/>
    <p:sldId id="322" r:id="rId8"/>
    <p:sldId id="2147482601" r:id="rId9"/>
    <p:sldId id="2147482551" r:id="rId10"/>
    <p:sldId id="2147482552" r:id="rId11"/>
    <p:sldId id="2147482553" r:id="rId12"/>
    <p:sldId id="2147482554" r:id="rId13"/>
    <p:sldId id="2147482466" r:id="rId14"/>
    <p:sldId id="2147482523" r:id="rId15"/>
    <p:sldId id="2147482522" r:id="rId16"/>
    <p:sldId id="2147482526" r:id="rId17"/>
    <p:sldId id="2147482527" r:id="rId18"/>
    <p:sldId id="2147482529" r:id="rId19"/>
    <p:sldId id="2147482528" r:id="rId20"/>
    <p:sldId id="2147482535" r:id="rId21"/>
    <p:sldId id="2147482538" r:id="rId22"/>
    <p:sldId id="2147482525" r:id="rId23"/>
    <p:sldId id="2147482530" r:id="rId24"/>
    <p:sldId id="1600" r:id="rId25"/>
    <p:sldId id="2147482489" r:id="rId26"/>
    <p:sldId id="2147482542" r:id="rId27"/>
    <p:sldId id="2147482541" r:id="rId28"/>
    <p:sldId id="2147482597" r:id="rId29"/>
    <p:sldId id="2147482539" r:id="rId30"/>
    <p:sldId id="2147482540" r:id="rId31"/>
    <p:sldId id="2147482513" r:id="rId32"/>
    <p:sldId id="2147482520" r:id="rId33"/>
    <p:sldId id="2147482516" r:id="rId34"/>
    <p:sldId id="2147482517" r:id="rId35"/>
    <p:sldId id="2147482518" r:id="rId36"/>
    <p:sldId id="2147482519" r:id="rId37"/>
    <p:sldId id="339" r:id="rId38"/>
    <p:sldId id="401" r:id="rId39"/>
    <p:sldId id="2147482599" r:id="rId40"/>
    <p:sldId id="2147482600" r:id="rId41"/>
    <p:sldId id="341" r:id="rId42"/>
    <p:sldId id="353" r:id="rId43"/>
    <p:sldId id="357" r:id="rId44"/>
    <p:sldId id="361" r:id="rId45"/>
    <p:sldId id="345" r:id="rId46"/>
    <p:sldId id="407" r:id="rId47"/>
    <p:sldId id="2147482514" r:id="rId48"/>
    <p:sldId id="669" r:id="rId49"/>
  </p:sldIdLst>
  <p:sldSz cx="12192000" cy="6858000"/>
  <p:notesSz cx="6858000" cy="9144000"/>
  <p:embeddedFontLst>
    <p:embeddedFont>
      <p:font typeface="Libre Franklin" panose="00000500000000000000" charset="0"/>
      <p:regular r:id="rId52"/>
      <p:bold r:id="rId53"/>
      <p:italic r:id="rId54"/>
      <p:boldItalic r:id="rId55"/>
    </p:embeddedFont>
    <p:embeddedFont>
      <p:font typeface="Libre Franklin Medium" panose="00000600000000000000" charset="0"/>
      <p:regular r:id="rId56"/>
      <p:italic r:id="rId57"/>
    </p:embeddedFont>
    <p:embeddedFont>
      <p:font typeface="Libre Franklin SemiBold" panose="00000700000000000000" charset="0"/>
      <p:regular r:id="rId58"/>
      <p:bold r:id="rId59"/>
      <p:italic r:id="rId60"/>
      <p:boldItalic r:id="rId61"/>
    </p:embeddedFont>
    <p:embeddedFont>
      <p:font typeface="Open Sans" panose="020B0604020202020204" charset="0"/>
      <p:regular r:id="rId62"/>
      <p:bold r:id="rId63"/>
      <p:italic r:id="rId64"/>
      <p:boldItalic r:id="rId65"/>
    </p:embeddedFont>
    <p:embeddedFont>
      <p:font typeface="Open Sans Semibold" panose="020B0604020202020204" charset="0"/>
      <p:bold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31199F-B1B3-4719-80CA-FF8F09D30771}">
          <p14:sldIdLst>
            <p14:sldId id="257"/>
            <p14:sldId id="2147482544"/>
            <p14:sldId id="2147482545"/>
            <p14:sldId id="2147482546"/>
            <p14:sldId id="2147482547"/>
            <p14:sldId id="2147482548"/>
            <p14:sldId id="322"/>
            <p14:sldId id="2147482601"/>
            <p14:sldId id="2147482551"/>
            <p14:sldId id="2147482552"/>
            <p14:sldId id="2147482553"/>
            <p14:sldId id="2147482554"/>
            <p14:sldId id="2147482466"/>
            <p14:sldId id="2147482523"/>
            <p14:sldId id="2147482522"/>
            <p14:sldId id="2147482526"/>
            <p14:sldId id="2147482527"/>
            <p14:sldId id="2147482529"/>
            <p14:sldId id="2147482528"/>
            <p14:sldId id="2147482535"/>
            <p14:sldId id="2147482538"/>
            <p14:sldId id="2147482525"/>
            <p14:sldId id="2147482530"/>
            <p14:sldId id="1600"/>
            <p14:sldId id="2147482489"/>
            <p14:sldId id="2147482542"/>
            <p14:sldId id="2147482541"/>
            <p14:sldId id="2147482597"/>
            <p14:sldId id="2147482539"/>
            <p14:sldId id="2147482540"/>
            <p14:sldId id="2147482513"/>
            <p14:sldId id="2147482520"/>
            <p14:sldId id="2147482516"/>
            <p14:sldId id="2147482517"/>
            <p14:sldId id="2147482518"/>
            <p14:sldId id="2147482519"/>
            <p14:sldId id="339"/>
            <p14:sldId id="401"/>
            <p14:sldId id="2147482599"/>
            <p14:sldId id="2147482600"/>
            <p14:sldId id="341"/>
            <p14:sldId id="353"/>
            <p14:sldId id="357"/>
            <p14:sldId id="361"/>
            <p14:sldId id="345"/>
            <p14:sldId id="407"/>
            <p14:sldId id="2147482514"/>
            <p14:sldId id="6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6C3F8-5464-E7D3-4748-2A92597A9549}" name="Marly Nick" initials="NM" userId="S::Nick.Marly@vandenbroucke.fed.be::7c6cda1f-f0d0-41f0-b21f-739d865f30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Sophie Gewelt (EHEALTH)" initials="ASG(" lastIdx="1" clrIdx="0">
    <p:extLst>
      <p:ext uri="{19B8F6BF-5375-455C-9EA6-DF929625EA0E}">
        <p15:presenceInfo xmlns:p15="http://schemas.microsoft.com/office/powerpoint/2012/main" userId="S::ann-sophie.gewelt@ehealth.fgov.be::70cd7e95-e9ce-44c9-a00a-9919341d5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67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handoutMaster" Target="handoutMasters/handout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5960-C9F5-47D8-B53C-A172AC76D664}" type="doc">
      <dgm:prSet loTypeId="urn:microsoft.com/office/officeart/2005/8/layout/pyramid2" loCatId="list" qsTypeId="urn:microsoft.com/office/officeart/2005/8/quickstyle/simple1" qsCatId="simple" csTypeId="urn:microsoft.com/office/officeart/2005/8/colors/accent0_3" csCatId="mainScheme" phldr="1"/>
      <dgm:spPr/>
      <dgm:t>
        <a:bodyPr/>
        <a:lstStyle/>
        <a:p>
          <a:endParaRPr lang="en-BE"/>
        </a:p>
      </dgm:t>
    </dgm:pt>
    <dgm:pt modelId="{F97D9F68-EB95-488F-AC89-26A00B83B75B}">
      <dgm:prSet phldrT="[Text]" custT="1"/>
      <dgm:spPr/>
      <dgm:t>
        <a:bodyPr/>
        <a:lstStyle/>
        <a:p>
          <a:r>
            <a:rPr lang="fr-BE" sz="1600" dirty="0" err="1">
              <a:latin typeface="Open Sans" panose="020B0604020202020204" charset="0"/>
              <a:ea typeface="Open Sans" panose="020B0604020202020204" charset="0"/>
              <a:cs typeface="Open Sans" panose="020B0604020202020204" charset="0"/>
            </a:rPr>
            <a:t>aankoop</a:t>
          </a:r>
          <a:br>
            <a:rPr lang="fr-BE" sz="1600" dirty="0">
              <a:latin typeface="Open Sans" panose="020B0604020202020204" charset="0"/>
              <a:ea typeface="Open Sans" panose="020B0604020202020204" charset="0"/>
              <a:cs typeface="Open Sans" panose="020B0604020202020204" charset="0"/>
            </a:rPr>
          </a:br>
          <a:r>
            <a:rPr lang="en-BE" sz="1600" dirty="0">
              <a:latin typeface="Open Sans" panose="020B0604020202020204" charset="0"/>
              <a:ea typeface="Open Sans" panose="020B0604020202020204" charset="0"/>
              <a:cs typeface="Open Sans" panose="020B0604020202020204" charset="0"/>
            </a:rPr>
            <a:t>4</a:t>
          </a:r>
          <a:r>
            <a:rPr lang="fr-BE" sz="1600" dirty="0">
              <a:latin typeface="Open Sans" panose="020B0604020202020204" charset="0"/>
              <a:ea typeface="Open Sans" panose="020B0604020202020204" charset="0"/>
              <a:cs typeface="Open Sans" panose="020B0604020202020204" charset="0"/>
            </a:rPr>
            <a:t>00.000 €</a:t>
          </a:r>
          <a:endParaRPr lang="en-GB" sz="1600" dirty="0">
            <a:latin typeface="Open Sans" panose="020B0604020202020204" charset="0"/>
            <a:ea typeface="Open Sans" panose="020B0604020202020204" charset="0"/>
            <a:cs typeface="Open Sans" panose="020B0604020202020204" charset="0"/>
          </a:endParaRPr>
        </a:p>
      </dgm:t>
    </dgm:pt>
    <dgm:pt modelId="{31A46F56-6B68-413B-8ED3-8DCBE651B8B5}" type="parTrans" cxnId="{6876C358-5728-41D2-9219-61D431AE837B}">
      <dgm:prSet/>
      <dgm:spPr/>
      <dgm:t>
        <a:bodyPr/>
        <a:lstStyle/>
        <a:p>
          <a:endParaRPr lang="en-GB" sz="1600">
            <a:latin typeface="Open Sans" panose="020B0604020202020204" charset="0"/>
            <a:ea typeface="Open Sans" panose="020B0604020202020204" charset="0"/>
            <a:cs typeface="Open Sans" panose="020B0604020202020204" charset="0"/>
          </a:endParaRPr>
        </a:p>
      </dgm:t>
    </dgm:pt>
    <dgm:pt modelId="{7589F9EF-EFFA-40D6-B203-070520A93A4D}" type="sibTrans" cxnId="{6876C358-5728-41D2-9219-61D431AE837B}">
      <dgm:prSet/>
      <dgm:spPr/>
      <dgm:t>
        <a:bodyPr/>
        <a:lstStyle/>
        <a:p>
          <a:endParaRPr lang="en-GB" sz="1600">
            <a:latin typeface="Open Sans" panose="020B0604020202020204" charset="0"/>
            <a:ea typeface="Open Sans" panose="020B0604020202020204" charset="0"/>
            <a:cs typeface="Open Sans" panose="020B0604020202020204" charset="0"/>
          </a:endParaRPr>
        </a:p>
      </dgm:t>
    </dgm:pt>
    <dgm:pt modelId="{1A308B9A-E1A9-40B4-A601-4E36167123C7}">
      <dgm:prSet phldrT="[Text]" custT="1"/>
      <dgm:spPr/>
      <dgm:t>
        <a:bodyPr/>
        <a:lstStyle/>
        <a:p>
          <a:r>
            <a:rPr lang="fr-BE" sz="1600" dirty="0">
              <a:latin typeface="Open Sans" panose="020B0604020202020204" charset="0"/>
              <a:ea typeface="Open Sans" panose="020B0604020202020204" charset="0"/>
              <a:cs typeface="Open Sans" panose="020B0604020202020204" charset="0"/>
            </a:rPr>
            <a:t>major releases, </a:t>
          </a:r>
          <a:r>
            <a:rPr lang="fr-BE" sz="1600" dirty="0" err="1">
              <a:latin typeface="Open Sans" panose="020B0604020202020204" charset="0"/>
              <a:ea typeface="Open Sans" panose="020B0604020202020204" charset="0"/>
              <a:cs typeface="Open Sans" panose="020B0604020202020204" charset="0"/>
            </a:rPr>
            <a:t>integratie</a:t>
          </a:r>
          <a:r>
            <a:rPr lang="fr-BE" sz="1600" dirty="0">
              <a:latin typeface="Open Sans" panose="020B0604020202020204" charset="0"/>
              <a:ea typeface="Open Sans" panose="020B0604020202020204" charset="0"/>
              <a:cs typeface="Open Sans" panose="020B0604020202020204" charset="0"/>
            </a:rPr>
            <a:t>, </a:t>
          </a:r>
          <a:r>
            <a:rPr lang="fr-BE" sz="1600" dirty="0" err="1">
              <a:latin typeface="Open Sans" panose="020B0604020202020204" charset="0"/>
              <a:ea typeface="Open Sans" panose="020B0604020202020204" charset="0"/>
              <a:cs typeface="Open Sans" panose="020B0604020202020204" charset="0"/>
            </a:rPr>
            <a:t>nieuwe</a:t>
          </a:r>
          <a:r>
            <a:rPr lang="fr-BE" sz="1600" dirty="0">
              <a:latin typeface="Open Sans" panose="020B0604020202020204" charset="0"/>
              <a:ea typeface="Open Sans" panose="020B0604020202020204" charset="0"/>
              <a:cs typeface="Open Sans" panose="020B0604020202020204" charset="0"/>
            </a:rPr>
            <a:t> en </a:t>
          </a:r>
          <a:r>
            <a:rPr lang="fr-BE" sz="1600" dirty="0" err="1">
              <a:latin typeface="Open Sans" panose="020B0604020202020204" charset="0"/>
              <a:ea typeface="Open Sans" panose="020B0604020202020204" charset="0"/>
              <a:cs typeface="Open Sans" panose="020B0604020202020204" charset="0"/>
            </a:rPr>
            <a:t>maatwerk</a:t>
          </a:r>
          <a:r>
            <a:rPr lang="fr-BE" sz="1600" dirty="0">
              <a:latin typeface="Open Sans" panose="020B0604020202020204" charset="0"/>
              <a:ea typeface="Open Sans" panose="020B0604020202020204" charset="0"/>
              <a:cs typeface="Open Sans" panose="020B0604020202020204" charset="0"/>
            </a:rPr>
            <a:t> modules 1.</a:t>
          </a:r>
          <a:r>
            <a:rPr lang="en-BE" sz="1600" dirty="0">
              <a:latin typeface="Open Sans" panose="020B0604020202020204" charset="0"/>
              <a:ea typeface="Open Sans" panose="020B0604020202020204" charset="0"/>
              <a:cs typeface="Open Sans" panose="020B0604020202020204" charset="0"/>
            </a:rPr>
            <a:t>600</a:t>
          </a:r>
          <a:r>
            <a:rPr lang="fr-BE" sz="1600" dirty="0">
              <a:latin typeface="Open Sans" panose="020B0604020202020204" charset="0"/>
              <a:ea typeface="Open Sans" panose="020B0604020202020204" charset="0"/>
              <a:cs typeface="Open Sans" panose="020B0604020202020204" charset="0"/>
            </a:rPr>
            <a:t>.000 euro</a:t>
          </a:r>
          <a:endParaRPr lang="en-GB" sz="1600" dirty="0">
            <a:latin typeface="Open Sans" panose="020B0604020202020204" charset="0"/>
            <a:ea typeface="Open Sans" panose="020B0604020202020204" charset="0"/>
            <a:cs typeface="Open Sans" panose="020B0604020202020204" charset="0"/>
          </a:endParaRPr>
        </a:p>
      </dgm:t>
    </dgm:pt>
    <dgm:pt modelId="{7C61846D-CD9E-44C3-AEED-985FA811E281}" type="parTrans" cxnId="{8B9E74A2-24A0-415C-A313-BD4DE993B687}">
      <dgm:prSet/>
      <dgm:spPr/>
      <dgm:t>
        <a:bodyPr/>
        <a:lstStyle/>
        <a:p>
          <a:endParaRPr lang="en-GB" sz="1600">
            <a:latin typeface="Open Sans" panose="020B0604020202020204" charset="0"/>
            <a:ea typeface="Open Sans" panose="020B0604020202020204" charset="0"/>
            <a:cs typeface="Open Sans" panose="020B0604020202020204" charset="0"/>
          </a:endParaRPr>
        </a:p>
      </dgm:t>
    </dgm:pt>
    <dgm:pt modelId="{F8A42A11-B5DE-4C5A-8959-8FA1DA77D0CB}" type="sibTrans" cxnId="{8B9E74A2-24A0-415C-A313-BD4DE993B687}">
      <dgm:prSet/>
      <dgm:spPr/>
      <dgm:t>
        <a:bodyPr/>
        <a:lstStyle/>
        <a:p>
          <a:endParaRPr lang="en-GB" sz="1600">
            <a:latin typeface="Open Sans" panose="020B0604020202020204" charset="0"/>
            <a:ea typeface="Open Sans" panose="020B0604020202020204" charset="0"/>
            <a:cs typeface="Open Sans" panose="020B0604020202020204" charset="0"/>
          </a:endParaRPr>
        </a:p>
      </dgm:t>
    </dgm:pt>
    <dgm:pt modelId="{215BAD0B-0EF3-4D62-8F06-1CC01ECE147F}">
      <dgm:prSet phldrT="[Text]" custT="1"/>
      <dgm:spPr/>
      <dgm:t>
        <a:bodyPr/>
        <a:lstStyle/>
        <a:p>
          <a:r>
            <a:rPr lang="fr-BE" sz="1600" dirty="0" err="1">
              <a:latin typeface="Open Sans" panose="020B0604020202020204" charset="0"/>
              <a:ea typeface="Open Sans" panose="020B0604020202020204" charset="0"/>
              <a:cs typeface="Open Sans" panose="020B0604020202020204" charset="0"/>
            </a:rPr>
            <a:t>onderhoud</a:t>
          </a:r>
          <a:r>
            <a:rPr lang="fr-BE" sz="1600" dirty="0">
              <a:latin typeface="Open Sans" panose="020B0604020202020204" charset="0"/>
              <a:ea typeface="Open Sans" panose="020B0604020202020204" charset="0"/>
              <a:cs typeface="Open Sans" panose="020B0604020202020204" charset="0"/>
            </a:rPr>
            <a:t> en </a:t>
          </a:r>
          <a:r>
            <a:rPr lang="fr-BE" sz="1600" dirty="0" err="1">
              <a:latin typeface="Open Sans" panose="020B0604020202020204" charset="0"/>
              <a:ea typeface="Open Sans" panose="020B0604020202020204" charset="0"/>
              <a:cs typeface="Open Sans" panose="020B0604020202020204" charset="0"/>
            </a:rPr>
            <a:t>exploitatie</a:t>
          </a:r>
          <a:r>
            <a:rPr lang="fr-BE" sz="1600" dirty="0">
              <a:latin typeface="Open Sans" panose="020B0604020202020204" charset="0"/>
              <a:ea typeface="Open Sans" panose="020B0604020202020204" charset="0"/>
              <a:cs typeface="Open Sans" panose="020B0604020202020204" charset="0"/>
            </a:rPr>
            <a:t> 2.</a:t>
          </a:r>
          <a:r>
            <a:rPr lang="en-BE" sz="1600" dirty="0">
              <a:latin typeface="Open Sans" panose="020B0604020202020204" charset="0"/>
              <a:ea typeface="Open Sans" panose="020B0604020202020204" charset="0"/>
              <a:cs typeface="Open Sans" panose="020B0604020202020204" charset="0"/>
            </a:rPr>
            <a:t>781</a:t>
          </a:r>
          <a:r>
            <a:rPr lang="fr-BE" sz="1600" dirty="0">
              <a:latin typeface="Open Sans" panose="020B0604020202020204" charset="0"/>
              <a:ea typeface="Open Sans" panose="020B0604020202020204" charset="0"/>
              <a:cs typeface="Open Sans" panose="020B0604020202020204" charset="0"/>
            </a:rPr>
            <a:t>.000 €</a:t>
          </a:r>
          <a:endParaRPr lang="en-GB" sz="1600" dirty="0">
            <a:latin typeface="Open Sans" panose="020B0604020202020204" charset="0"/>
            <a:ea typeface="Open Sans" panose="020B0604020202020204" charset="0"/>
            <a:cs typeface="Open Sans" panose="020B0604020202020204" charset="0"/>
          </a:endParaRPr>
        </a:p>
      </dgm:t>
    </dgm:pt>
    <dgm:pt modelId="{96B56CB0-3778-4CB3-9724-6D45E3D40FB5}" type="parTrans" cxnId="{554F2401-2CD5-4A85-B6BE-C55A33623214}">
      <dgm:prSet/>
      <dgm:spPr/>
      <dgm:t>
        <a:bodyPr/>
        <a:lstStyle/>
        <a:p>
          <a:endParaRPr lang="en-GB" sz="1600">
            <a:latin typeface="Open Sans" panose="020B0604020202020204" charset="0"/>
            <a:ea typeface="Open Sans" panose="020B0604020202020204" charset="0"/>
            <a:cs typeface="Open Sans" panose="020B0604020202020204" charset="0"/>
          </a:endParaRPr>
        </a:p>
      </dgm:t>
    </dgm:pt>
    <dgm:pt modelId="{AA189125-90C8-4B62-9C5A-E0232F479D77}" type="sibTrans" cxnId="{554F2401-2CD5-4A85-B6BE-C55A33623214}">
      <dgm:prSet/>
      <dgm:spPr/>
      <dgm:t>
        <a:bodyPr/>
        <a:lstStyle/>
        <a:p>
          <a:endParaRPr lang="en-GB" sz="1600">
            <a:latin typeface="Open Sans" panose="020B0604020202020204" charset="0"/>
            <a:ea typeface="Open Sans" panose="020B0604020202020204" charset="0"/>
            <a:cs typeface="Open Sans" panose="020B0604020202020204" charset="0"/>
          </a:endParaRPr>
        </a:p>
      </dgm:t>
    </dgm:pt>
    <dgm:pt modelId="{4F17A938-DBC3-4260-875D-F8A07AC67D3B}" type="pres">
      <dgm:prSet presAssocID="{A9CF5960-C9F5-47D8-B53C-A172AC76D664}" presName="compositeShape" presStyleCnt="0">
        <dgm:presLayoutVars>
          <dgm:dir/>
          <dgm:resizeHandles/>
        </dgm:presLayoutVars>
      </dgm:prSet>
      <dgm:spPr/>
    </dgm:pt>
    <dgm:pt modelId="{4BF108C3-57D6-4005-94AC-EE9896761C2E}" type="pres">
      <dgm:prSet presAssocID="{A9CF5960-C9F5-47D8-B53C-A172AC76D664}" presName="pyramid" presStyleLbl="node1" presStyleIdx="0" presStyleCnt="1"/>
      <dgm:spPr/>
    </dgm:pt>
    <dgm:pt modelId="{15D57384-D60C-4988-BD8F-3A1B5CBCF64C}" type="pres">
      <dgm:prSet presAssocID="{A9CF5960-C9F5-47D8-B53C-A172AC76D664}" presName="theList" presStyleCnt="0"/>
      <dgm:spPr/>
    </dgm:pt>
    <dgm:pt modelId="{6DD075D7-B97A-4801-B0DF-1BA933EFA43F}" type="pres">
      <dgm:prSet presAssocID="{F97D9F68-EB95-488F-AC89-26A00B83B75B}" presName="aNode" presStyleLbl="fgAcc1" presStyleIdx="0" presStyleCnt="3" custLinFactNeighborY="53784">
        <dgm:presLayoutVars>
          <dgm:bulletEnabled val="1"/>
        </dgm:presLayoutVars>
      </dgm:prSet>
      <dgm:spPr/>
    </dgm:pt>
    <dgm:pt modelId="{43133402-6B26-4AA8-8C9D-09815A75DC92}" type="pres">
      <dgm:prSet presAssocID="{F97D9F68-EB95-488F-AC89-26A00B83B75B}" presName="aSpace" presStyleCnt="0"/>
      <dgm:spPr/>
    </dgm:pt>
    <dgm:pt modelId="{6DAA40B5-8DC3-4786-A127-B93CE67D0BBA}" type="pres">
      <dgm:prSet presAssocID="{1A308B9A-E1A9-40B4-A601-4E36167123C7}" presName="aNode" presStyleLbl="fgAcc1" presStyleIdx="1" presStyleCnt="3" custScaleX="131703" custScaleY="191932" custLinFactY="29813" custLinFactNeighborX="1226" custLinFactNeighborY="100000">
        <dgm:presLayoutVars>
          <dgm:bulletEnabled val="1"/>
        </dgm:presLayoutVars>
      </dgm:prSet>
      <dgm:spPr/>
    </dgm:pt>
    <dgm:pt modelId="{708E3DF1-811D-4778-9BBB-6A50375630E8}" type="pres">
      <dgm:prSet presAssocID="{1A308B9A-E1A9-40B4-A601-4E36167123C7}" presName="aSpace" presStyleCnt="0"/>
      <dgm:spPr/>
    </dgm:pt>
    <dgm:pt modelId="{BAAB29EC-8509-4C1C-99DB-31DBCE3E7D25}" type="pres">
      <dgm:prSet presAssocID="{215BAD0B-0EF3-4D62-8F06-1CC01ECE147F}" presName="aNode" presStyleLbl="fgAcc1" presStyleIdx="2" presStyleCnt="3" custScaleX="132562" custScaleY="129941" custLinFactY="50251" custLinFactNeighborX="1656" custLinFactNeighborY="100000">
        <dgm:presLayoutVars>
          <dgm:bulletEnabled val="1"/>
        </dgm:presLayoutVars>
      </dgm:prSet>
      <dgm:spPr/>
    </dgm:pt>
    <dgm:pt modelId="{8F80E2E7-9C7D-40F5-AAD9-D4DF94912FD0}" type="pres">
      <dgm:prSet presAssocID="{215BAD0B-0EF3-4D62-8F06-1CC01ECE147F}" presName="aSpace" presStyleCnt="0"/>
      <dgm:spPr/>
    </dgm:pt>
  </dgm:ptLst>
  <dgm:cxnLst>
    <dgm:cxn modelId="{554F2401-2CD5-4A85-B6BE-C55A33623214}" srcId="{A9CF5960-C9F5-47D8-B53C-A172AC76D664}" destId="{215BAD0B-0EF3-4D62-8F06-1CC01ECE147F}" srcOrd="2" destOrd="0" parTransId="{96B56CB0-3778-4CB3-9724-6D45E3D40FB5}" sibTransId="{AA189125-90C8-4B62-9C5A-E0232F479D77}"/>
    <dgm:cxn modelId="{BDA62126-A39E-4D71-9229-78B4F85A0EEA}" type="presOf" srcId="{A9CF5960-C9F5-47D8-B53C-A172AC76D664}" destId="{4F17A938-DBC3-4260-875D-F8A07AC67D3B}" srcOrd="0" destOrd="0" presId="urn:microsoft.com/office/officeart/2005/8/layout/pyramid2"/>
    <dgm:cxn modelId="{6876C358-5728-41D2-9219-61D431AE837B}" srcId="{A9CF5960-C9F5-47D8-B53C-A172AC76D664}" destId="{F97D9F68-EB95-488F-AC89-26A00B83B75B}" srcOrd="0" destOrd="0" parTransId="{31A46F56-6B68-413B-8ED3-8DCBE651B8B5}" sibTransId="{7589F9EF-EFFA-40D6-B203-070520A93A4D}"/>
    <dgm:cxn modelId="{8664678E-6C29-464F-B9FD-7AE2916F5EAA}" type="presOf" srcId="{1A308B9A-E1A9-40B4-A601-4E36167123C7}" destId="{6DAA40B5-8DC3-4786-A127-B93CE67D0BBA}" srcOrd="0" destOrd="0" presId="urn:microsoft.com/office/officeart/2005/8/layout/pyramid2"/>
    <dgm:cxn modelId="{7B5E5C9D-C07E-46C3-845E-5337DE7EAC5C}" type="presOf" srcId="{215BAD0B-0EF3-4D62-8F06-1CC01ECE147F}" destId="{BAAB29EC-8509-4C1C-99DB-31DBCE3E7D25}" srcOrd="0" destOrd="0" presId="urn:microsoft.com/office/officeart/2005/8/layout/pyramid2"/>
    <dgm:cxn modelId="{8B9E74A2-24A0-415C-A313-BD4DE993B687}" srcId="{A9CF5960-C9F5-47D8-B53C-A172AC76D664}" destId="{1A308B9A-E1A9-40B4-A601-4E36167123C7}" srcOrd="1" destOrd="0" parTransId="{7C61846D-CD9E-44C3-AEED-985FA811E281}" sibTransId="{F8A42A11-B5DE-4C5A-8959-8FA1DA77D0CB}"/>
    <dgm:cxn modelId="{899DEBCB-C204-4425-B8C7-7008F8AA316A}" type="presOf" srcId="{F97D9F68-EB95-488F-AC89-26A00B83B75B}" destId="{6DD075D7-B97A-4801-B0DF-1BA933EFA43F}" srcOrd="0" destOrd="0" presId="urn:microsoft.com/office/officeart/2005/8/layout/pyramid2"/>
    <dgm:cxn modelId="{E9DAC90D-5748-4CAD-9869-5DA472BD0035}" type="presParOf" srcId="{4F17A938-DBC3-4260-875D-F8A07AC67D3B}" destId="{4BF108C3-57D6-4005-94AC-EE9896761C2E}" srcOrd="0" destOrd="0" presId="urn:microsoft.com/office/officeart/2005/8/layout/pyramid2"/>
    <dgm:cxn modelId="{679BB3DC-B048-4B1A-AA02-4175BE629BB3}" type="presParOf" srcId="{4F17A938-DBC3-4260-875D-F8A07AC67D3B}" destId="{15D57384-D60C-4988-BD8F-3A1B5CBCF64C}" srcOrd="1" destOrd="0" presId="urn:microsoft.com/office/officeart/2005/8/layout/pyramid2"/>
    <dgm:cxn modelId="{511AB3AA-604F-424F-A929-BE9724AF4236}" type="presParOf" srcId="{15D57384-D60C-4988-BD8F-3A1B5CBCF64C}" destId="{6DD075D7-B97A-4801-B0DF-1BA933EFA43F}" srcOrd="0" destOrd="0" presId="urn:microsoft.com/office/officeart/2005/8/layout/pyramid2"/>
    <dgm:cxn modelId="{36EAB9DD-0AA9-4CFF-A1C5-C1D1856B4281}" type="presParOf" srcId="{15D57384-D60C-4988-BD8F-3A1B5CBCF64C}" destId="{43133402-6B26-4AA8-8C9D-09815A75DC92}" srcOrd="1" destOrd="0" presId="urn:microsoft.com/office/officeart/2005/8/layout/pyramid2"/>
    <dgm:cxn modelId="{2A16FBE2-490D-4C20-8B79-F39037D495D1}" type="presParOf" srcId="{15D57384-D60C-4988-BD8F-3A1B5CBCF64C}" destId="{6DAA40B5-8DC3-4786-A127-B93CE67D0BBA}" srcOrd="2" destOrd="0" presId="urn:microsoft.com/office/officeart/2005/8/layout/pyramid2"/>
    <dgm:cxn modelId="{1F8421D6-15E6-4198-BFCE-4C41F3D55DF2}" type="presParOf" srcId="{15D57384-D60C-4988-BD8F-3A1B5CBCF64C}" destId="{708E3DF1-811D-4778-9BBB-6A50375630E8}" srcOrd="3" destOrd="0" presId="urn:microsoft.com/office/officeart/2005/8/layout/pyramid2"/>
    <dgm:cxn modelId="{B79CD6E1-78CC-4BED-8FB0-9DD7F24EB455}" type="presParOf" srcId="{15D57384-D60C-4988-BD8F-3A1B5CBCF64C}" destId="{BAAB29EC-8509-4C1C-99DB-31DBCE3E7D25}" srcOrd="4" destOrd="0" presId="urn:microsoft.com/office/officeart/2005/8/layout/pyramid2"/>
    <dgm:cxn modelId="{A20431A7-3167-4CF9-9EF4-F60EA84E178E}" type="presParOf" srcId="{15D57384-D60C-4988-BD8F-3A1B5CBCF64C}" destId="{8F80E2E7-9C7D-40F5-AAD9-D4DF94912FD0}"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108C3-57D6-4005-94AC-EE9896761C2E}">
      <dsp:nvSpPr>
        <dsp:cNvPr id="0" name=""/>
        <dsp:cNvSpPr/>
      </dsp:nvSpPr>
      <dsp:spPr>
        <a:xfrm>
          <a:off x="496160" y="0"/>
          <a:ext cx="4064000" cy="4064000"/>
        </a:xfrm>
        <a:prstGeom prst="triangl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075D7-B97A-4801-B0DF-1BA933EFA43F}">
      <dsp:nvSpPr>
        <dsp:cNvPr id="0" name=""/>
        <dsp:cNvSpPr/>
      </dsp:nvSpPr>
      <dsp:spPr>
        <a:xfrm>
          <a:off x="2528160" y="455132"/>
          <a:ext cx="2641600" cy="707231"/>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BE" sz="1600" kern="1200" dirty="0" err="1">
              <a:latin typeface="Open Sans" panose="020B0604020202020204" charset="0"/>
              <a:ea typeface="Open Sans" panose="020B0604020202020204" charset="0"/>
              <a:cs typeface="Open Sans" panose="020B0604020202020204" charset="0"/>
            </a:rPr>
            <a:t>aankoop</a:t>
          </a:r>
          <a:br>
            <a:rPr lang="fr-BE" sz="1600" kern="1200" dirty="0">
              <a:latin typeface="Open Sans" panose="020B0604020202020204" charset="0"/>
              <a:ea typeface="Open Sans" panose="020B0604020202020204" charset="0"/>
              <a:cs typeface="Open Sans" panose="020B0604020202020204" charset="0"/>
            </a:rPr>
          </a:br>
          <a:r>
            <a:rPr lang="en-BE" sz="1600" kern="1200" dirty="0">
              <a:latin typeface="Open Sans" panose="020B0604020202020204" charset="0"/>
              <a:ea typeface="Open Sans" panose="020B0604020202020204" charset="0"/>
              <a:cs typeface="Open Sans" panose="020B0604020202020204" charset="0"/>
            </a:rPr>
            <a:t>4</a:t>
          </a:r>
          <a:r>
            <a:rPr lang="fr-BE" sz="1600" kern="1200" dirty="0">
              <a:latin typeface="Open Sans" panose="020B0604020202020204" charset="0"/>
              <a:ea typeface="Open Sans" panose="020B0604020202020204" charset="0"/>
              <a:cs typeface="Open Sans" panose="020B0604020202020204" charset="0"/>
            </a:rPr>
            <a:t>00.000 €</a:t>
          </a:r>
          <a:endParaRPr lang="en-GB" sz="1600" kern="1200" dirty="0">
            <a:latin typeface="Open Sans" panose="020B0604020202020204" charset="0"/>
            <a:ea typeface="Open Sans" panose="020B0604020202020204" charset="0"/>
            <a:cs typeface="Open Sans" panose="020B0604020202020204" charset="0"/>
          </a:endParaRPr>
        </a:p>
      </dsp:txBody>
      <dsp:txXfrm>
        <a:off x="2562684" y="489656"/>
        <a:ext cx="2572552" cy="638183"/>
      </dsp:txXfrm>
    </dsp:sp>
    <dsp:sp modelId="{6DAA40B5-8DC3-4786-A127-B93CE67D0BBA}">
      <dsp:nvSpPr>
        <dsp:cNvPr id="0" name=""/>
        <dsp:cNvSpPr/>
      </dsp:nvSpPr>
      <dsp:spPr>
        <a:xfrm>
          <a:off x="2141813" y="1502471"/>
          <a:ext cx="3479066" cy="1357403"/>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BE" sz="1600" kern="1200" dirty="0">
              <a:latin typeface="Open Sans" panose="020B0604020202020204" charset="0"/>
              <a:ea typeface="Open Sans" panose="020B0604020202020204" charset="0"/>
              <a:cs typeface="Open Sans" panose="020B0604020202020204" charset="0"/>
            </a:rPr>
            <a:t>major releases, </a:t>
          </a:r>
          <a:r>
            <a:rPr lang="fr-BE" sz="1600" kern="1200" dirty="0" err="1">
              <a:latin typeface="Open Sans" panose="020B0604020202020204" charset="0"/>
              <a:ea typeface="Open Sans" panose="020B0604020202020204" charset="0"/>
              <a:cs typeface="Open Sans" panose="020B0604020202020204" charset="0"/>
            </a:rPr>
            <a:t>integratie</a:t>
          </a:r>
          <a:r>
            <a:rPr lang="fr-BE" sz="1600" kern="1200" dirty="0">
              <a:latin typeface="Open Sans" panose="020B0604020202020204" charset="0"/>
              <a:ea typeface="Open Sans" panose="020B0604020202020204" charset="0"/>
              <a:cs typeface="Open Sans" panose="020B0604020202020204" charset="0"/>
            </a:rPr>
            <a:t>, </a:t>
          </a:r>
          <a:r>
            <a:rPr lang="fr-BE" sz="1600" kern="1200" dirty="0" err="1">
              <a:latin typeface="Open Sans" panose="020B0604020202020204" charset="0"/>
              <a:ea typeface="Open Sans" panose="020B0604020202020204" charset="0"/>
              <a:cs typeface="Open Sans" panose="020B0604020202020204" charset="0"/>
            </a:rPr>
            <a:t>nieuwe</a:t>
          </a:r>
          <a:r>
            <a:rPr lang="fr-BE" sz="1600" kern="1200" dirty="0">
              <a:latin typeface="Open Sans" panose="020B0604020202020204" charset="0"/>
              <a:ea typeface="Open Sans" panose="020B0604020202020204" charset="0"/>
              <a:cs typeface="Open Sans" panose="020B0604020202020204" charset="0"/>
            </a:rPr>
            <a:t> en </a:t>
          </a:r>
          <a:r>
            <a:rPr lang="fr-BE" sz="1600" kern="1200" dirty="0" err="1">
              <a:latin typeface="Open Sans" panose="020B0604020202020204" charset="0"/>
              <a:ea typeface="Open Sans" panose="020B0604020202020204" charset="0"/>
              <a:cs typeface="Open Sans" panose="020B0604020202020204" charset="0"/>
            </a:rPr>
            <a:t>maatwerk</a:t>
          </a:r>
          <a:r>
            <a:rPr lang="fr-BE" sz="1600" kern="1200" dirty="0">
              <a:latin typeface="Open Sans" panose="020B0604020202020204" charset="0"/>
              <a:ea typeface="Open Sans" panose="020B0604020202020204" charset="0"/>
              <a:cs typeface="Open Sans" panose="020B0604020202020204" charset="0"/>
            </a:rPr>
            <a:t> modules 1.</a:t>
          </a:r>
          <a:r>
            <a:rPr lang="en-BE" sz="1600" kern="1200" dirty="0">
              <a:latin typeface="Open Sans" panose="020B0604020202020204" charset="0"/>
              <a:ea typeface="Open Sans" panose="020B0604020202020204" charset="0"/>
              <a:cs typeface="Open Sans" panose="020B0604020202020204" charset="0"/>
            </a:rPr>
            <a:t>600</a:t>
          </a:r>
          <a:r>
            <a:rPr lang="fr-BE" sz="1600" kern="1200" dirty="0">
              <a:latin typeface="Open Sans" panose="020B0604020202020204" charset="0"/>
              <a:ea typeface="Open Sans" panose="020B0604020202020204" charset="0"/>
              <a:cs typeface="Open Sans" panose="020B0604020202020204" charset="0"/>
            </a:rPr>
            <a:t>.000 euro</a:t>
          </a:r>
          <a:endParaRPr lang="en-GB" sz="1600" kern="1200" dirty="0">
            <a:latin typeface="Open Sans" panose="020B0604020202020204" charset="0"/>
            <a:ea typeface="Open Sans" panose="020B0604020202020204" charset="0"/>
            <a:cs typeface="Open Sans" panose="020B0604020202020204" charset="0"/>
          </a:endParaRPr>
        </a:p>
      </dsp:txBody>
      <dsp:txXfrm>
        <a:off x="2208076" y="1568734"/>
        <a:ext cx="3346540" cy="1224877"/>
      </dsp:txXfrm>
    </dsp:sp>
    <dsp:sp modelId="{BAAB29EC-8509-4C1C-99DB-31DBCE3E7D25}">
      <dsp:nvSpPr>
        <dsp:cNvPr id="0" name=""/>
        <dsp:cNvSpPr/>
      </dsp:nvSpPr>
      <dsp:spPr>
        <a:xfrm>
          <a:off x="2141826" y="3092822"/>
          <a:ext cx="3501757" cy="918983"/>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BE" sz="1600" kern="1200" dirty="0" err="1">
              <a:latin typeface="Open Sans" panose="020B0604020202020204" charset="0"/>
              <a:ea typeface="Open Sans" panose="020B0604020202020204" charset="0"/>
              <a:cs typeface="Open Sans" panose="020B0604020202020204" charset="0"/>
            </a:rPr>
            <a:t>onderhoud</a:t>
          </a:r>
          <a:r>
            <a:rPr lang="fr-BE" sz="1600" kern="1200" dirty="0">
              <a:latin typeface="Open Sans" panose="020B0604020202020204" charset="0"/>
              <a:ea typeface="Open Sans" panose="020B0604020202020204" charset="0"/>
              <a:cs typeface="Open Sans" panose="020B0604020202020204" charset="0"/>
            </a:rPr>
            <a:t> en </a:t>
          </a:r>
          <a:r>
            <a:rPr lang="fr-BE" sz="1600" kern="1200" dirty="0" err="1">
              <a:latin typeface="Open Sans" panose="020B0604020202020204" charset="0"/>
              <a:ea typeface="Open Sans" panose="020B0604020202020204" charset="0"/>
              <a:cs typeface="Open Sans" panose="020B0604020202020204" charset="0"/>
            </a:rPr>
            <a:t>exploitatie</a:t>
          </a:r>
          <a:r>
            <a:rPr lang="fr-BE" sz="1600" kern="1200" dirty="0">
              <a:latin typeface="Open Sans" panose="020B0604020202020204" charset="0"/>
              <a:ea typeface="Open Sans" panose="020B0604020202020204" charset="0"/>
              <a:cs typeface="Open Sans" panose="020B0604020202020204" charset="0"/>
            </a:rPr>
            <a:t> 2.</a:t>
          </a:r>
          <a:r>
            <a:rPr lang="en-BE" sz="1600" kern="1200" dirty="0">
              <a:latin typeface="Open Sans" panose="020B0604020202020204" charset="0"/>
              <a:ea typeface="Open Sans" panose="020B0604020202020204" charset="0"/>
              <a:cs typeface="Open Sans" panose="020B0604020202020204" charset="0"/>
            </a:rPr>
            <a:t>781</a:t>
          </a:r>
          <a:r>
            <a:rPr lang="fr-BE" sz="1600" kern="1200" dirty="0">
              <a:latin typeface="Open Sans" panose="020B0604020202020204" charset="0"/>
              <a:ea typeface="Open Sans" panose="020B0604020202020204" charset="0"/>
              <a:cs typeface="Open Sans" panose="020B0604020202020204" charset="0"/>
            </a:rPr>
            <a:t>.000 €</a:t>
          </a:r>
          <a:endParaRPr lang="en-GB" sz="1600" kern="1200" dirty="0">
            <a:latin typeface="Open Sans" panose="020B0604020202020204" charset="0"/>
            <a:ea typeface="Open Sans" panose="020B0604020202020204" charset="0"/>
            <a:cs typeface="Open Sans" panose="020B0604020202020204" charset="0"/>
          </a:endParaRPr>
        </a:p>
      </dsp:txBody>
      <dsp:txXfrm>
        <a:off x="2186687" y="3137683"/>
        <a:ext cx="3412035" cy="8292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DA99EE-9891-4B2D-89E7-EA368C9FBC61}" type="datetimeFigureOut">
              <a:rPr lang="en-US" smtClean="0"/>
              <a:t>2/25/2026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22816-2839-47C1-B52F-2A5579CE05F5}" type="slidenum">
              <a:rPr lang="en-US" smtClean="0"/>
              <a:t>‹#›</a:t>
            </a:fld>
            <a:endParaRPr lang="en-US"/>
          </a:p>
        </p:txBody>
      </p:sp>
    </p:spTree>
    <p:extLst>
      <p:ext uri="{BB962C8B-B14F-4D97-AF65-F5344CB8AC3E}">
        <p14:creationId xmlns:p14="http://schemas.microsoft.com/office/powerpoint/2010/main" val="3733250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0A47F-4504-4A91-A790-B0C420CDCE79}"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430A2-98A1-4E0D-B3B5-32D5FE0A1914}" type="slidenum">
              <a:rPr lang="en-US" smtClean="0"/>
              <a:t>‹#›</a:t>
            </a:fld>
            <a:endParaRPr lang="en-US"/>
          </a:p>
        </p:txBody>
      </p:sp>
    </p:spTree>
    <p:extLst>
      <p:ext uri="{BB962C8B-B14F-4D97-AF65-F5344CB8AC3E}">
        <p14:creationId xmlns:p14="http://schemas.microsoft.com/office/powerpoint/2010/main" val="327752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NL</a:t>
            </a:r>
          </a:p>
        </p:txBody>
      </p:sp>
    </p:spTree>
    <p:extLst>
      <p:ext uri="{BB962C8B-B14F-4D97-AF65-F5344CB8AC3E}">
        <p14:creationId xmlns:p14="http://schemas.microsoft.com/office/powerpoint/2010/main" val="150829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6074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42</a:t>
            </a:fld>
            <a:endParaRPr lang="en-US"/>
          </a:p>
        </p:txBody>
      </p:sp>
    </p:spTree>
    <p:extLst>
      <p:ext uri="{BB962C8B-B14F-4D97-AF65-F5344CB8AC3E}">
        <p14:creationId xmlns:p14="http://schemas.microsoft.com/office/powerpoint/2010/main" val="323046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43</a:t>
            </a:fld>
            <a:endParaRPr lang="en-US"/>
          </a:p>
        </p:txBody>
      </p:sp>
    </p:spTree>
    <p:extLst>
      <p:ext uri="{BB962C8B-B14F-4D97-AF65-F5344CB8AC3E}">
        <p14:creationId xmlns:p14="http://schemas.microsoft.com/office/powerpoint/2010/main" val="1846575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44</a:t>
            </a:fld>
            <a:endParaRPr lang="en-US"/>
          </a:p>
        </p:txBody>
      </p:sp>
    </p:spTree>
    <p:extLst>
      <p:ext uri="{BB962C8B-B14F-4D97-AF65-F5344CB8AC3E}">
        <p14:creationId xmlns:p14="http://schemas.microsoft.com/office/powerpoint/2010/main" val="1846575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3117417"/>
            <a:ext cx="4590473" cy="2387600"/>
          </a:xfrm>
        </p:spPr>
        <p:txBody>
          <a:bodyPr anchor="t">
            <a:normAutofit/>
          </a:bodyPr>
          <a:lstStyle>
            <a:lvl1pPr algn="l">
              <a:defRPr sz="3600">
                <a:latin typeface="Libre Franklin SemiBold" panose="00000700000000000000" pitchFamily="2" charset="0"/>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1319718"/>
            <a:ext cx="4590473" cy="1655762"/>
          </a:xfrm>
        </p:spPr>
        <p:txBody>
          <a:bodyPr anchor="b">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7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7" name="Title 1"/>
          <p:cNvSpPr>
            <a:spLocks noGrp="1"/>
          </p:cNvSpPr>
          <p:nvPr>
            <p:ph type="title"/>
          </p:nvPr>
        </p:nvSpPr>
        <p:spPr>
          <a:xfrm>
            <a:off x="839788" y="365125"/>
            <a:ext cx="10515600" cy="1325563"/>
          </a:xfrm>
        </p:spPr>
        <p:txBody>
          <a:bodyPr anchor="b"/>
          <a:lstStyle/>
          <a:p>
            <a:r>
              <a:rPr lang="en-US"/>
              <a:t>Click to edit Master title style</a:t>
            </a:r>
          </a:p>
        </p:txBody>
      </p:sp>
      <p:sp>
        <p:nvSpPr>
          <p:cNvPr id="4" name="Chart Placeholder 3"/>
          <p:cNvSpPr>
            <a:spLocks noGrp="1"/>
          </p:cNvSpPr>
          <p:nvPr>
            <p:ph type="chart" sz="quarter" idx="12"/>
          </p:nvPr>
        </p:nvSpPr>
        <p:spPr>
          <a:xfrm>
            <a:off x="970280" y="1935163"/>
            <a:ext cx="10383520" cy="3522361"/>
          </a:xfrm>
        </p:spPr>
        <p:txBody>
          <a:bodyPr/>
          <a:lstStyle>
            <a:lvl1pPr marL="0" indent="0">
              <a:buNone/>
              <a:defRPr>
                <a:latin typeface="Libre Franklin" panose="00000500000000000000" pitchFamily="2" charset="0"/>
              </a:defRPr>
            </a:lvl1pPr>
          </a:lstStyle>
          <a:p>
            <a:r>
              <a:rPr lang="en-US"/>
              <a:t>Click icon to add chart</a:t>
            </a: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10"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85293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sp>
        <p:nvSpPr>
          <p:cNvPr id="2" name="Title 1"/>
          <p:cNvSpPr>
            <a:spLocks noGrp="1"/>
          </p:cNvSpPr>
          <p:nvPr>
            <p:ph type="title"/>
          </p:nvPr>
        </p:nvSpPr>
        <p:spPr>
          <a:xfrm>
            <a:off x="839788" y="952901"/>
            <a:ext cx="6080776" cy="748364"/>
          </a:xfrm>
        </p:spPr>
        <p:txBody>
          <a:bodyPr anchor="b"/>
          <a:lstStyle>
            <a:lvl1pPr>
              <a:defRPr sz="3200"/>
            </a:lvl1pPr>
          </a:lstStyle>
          <a:p>
            <a:r>
              <a:rPr lang="en-US"/>
              <a:t>Click to edit Master title style</a:t>
            </a:r>
          </a:p>
        </p:txBody>
      </p:sp>
      <p:pic>
        <p:nvPicPr>
          <p:cNvPr id="12"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p:cNvSpPr>
            <a:spLocks noGrp="1"/>
          </p:cNvSpPr>
          <p:nvPr>
            <p:ph type="body" idx="1"/>
          </p:nvPr>
        </p:nvSpPr>
        <p:spPr>
          <a:xfrm>
            <a:off x="839789" y="1701265"/>
            <a:ext cx="5589888" cy="685800"/>
          </a:xfrm>
        </p:spPr>
        <p:txBody>
          <a:bodyPr anchor="b"/>
          <a:lstStyle>
            <a:lvl1pPr marL="0" indent="0">
              <a:buNone/>
              <a:defRPr sz="24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p:cNvSpPr>
            <a:spLocks noGrp="1"/>
          </p:cNvSpPr>
          <p:nvPr>
            <p:ph idx="12"/>
          </p:nvPr>
        </p:nvSpPr>
        <p:spPr>
          <a:xfrm>
            <a:off x="838200" y="2569945"/>
            <a:ext cx="5591478" cy="3607017"/>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2800" y="596900"/>
            <a:ext cx="5721350" cy="5721350"/>
          </a:xfrm>
          <a:prstGeom prst="rect">
            <a:avLst/>
          </a:prstGeom>
        </p:spPr>
      </p:pic>
      <p:sp>
        <p:nvSpPr>
          <p:cNvPr id="24" name="Picture Placeholder 23"/>
          <p:cNvSpPr>
            <a:spLocks noGrp="1"/>
          </p:cNvSpPr>
          <p:nvPr>
            <p:ph type="pic" sz="quarter" idx="13"/>
          </p:nvPr>
        </p:nvSpPr>
        <p:spPr>
          <a:xfrm>
            <a:off x="7493000" y="1066800"/>
            <a:ext cx="2413000" cy="4864100"/>
          </a:xfrm>
          <a:prstGeom prst="roundRect">
            <a:avLst>
              <a:gd name="adj" fmla="val 9825"/>
            </a:avLst>
          </a:prstGeom>
        </p:spPr>
        <p:txBody>
          <a:bodyPr/>
          <a:lstStyle>
            <a:lvl1pPr>
              <a:defRPr>
                <a:latin typeface="Libre Franklin" panose="00000500000000000000" pitchFamily="2" charset="0"/>
              </a:defRPr>
            </a:lvl1pPr>
          </a:lstStyle>
          <a:p>
            <a:r>
              <a:rPr lang="en-US"/>
              <a:t>Click icon to add picture</a:t>
            </a:r>
          </a:p>
        </p:txBody>
      </p:sp>
      <p:sp>
        <p:nvSpPr>
          <p:cNvPr id="13"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21"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2673515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9677" y="2387065"/>
            <a:ext cx="5251740" cy="3021025"/>
          </a:xfrm>
          <a:prstGeom prst="rect">
            <a:avLst/>
          </a:prstGeom>
        </p:spPr>
      </p:pic>
      <p:sp>
        <p:nvSpPr>
          <p:cNvPr id="4" name="Picture Placeholder 3"/>
          <p:cNvSpPr>
            <a:spLocks noGrp="1"/>
          </p:cNvSpPr>
          <p:nvPr>
            <p:ph type="pic" sz="quarter" idx="13"/>
          </p:nvPr>
        </p:nvSpPr>
        <p:spPr>
          <a:xfrm>
            <a:off x="7064375" y="2570163"/>
            <a:ext cx="3990975" cy="2484437"/>
          </a:xfrm>
        </p:spPr>
        <p:txBody>
          <a:bodyPr/>
          <a:lstStyle>
            <a:lvl1pPr>
              <a:defRPr>
                <a:latin typeface="Libre Franklin" panose="00000500000000000000" pitchFamily="2" charset="0"/>
              </a:defRPr>
            </a:lvl1pPr>
          </a:lstStyle>
          <a:p>
            <a:r>
              <a:rPr lang="en-US"/>
              <a:t>Click icon to add picture</a:t>
            </a:r>
          </a:p>
        </p:txBody>
      </p:sp>
      <p:sp>
        <p:nvSpPr>
          <p:cNvPr id="20" name="Text Placeholder 20"/>
          <p:cNvSpPr>
            <a:spLocks noGrp="1"/>
          </p:cNvSpPr>
          <p:nvPr>
            <p:ph type="body" sz="quarter" idx="14"/>
          </p:nvPr>
        </p:nvSpPr>
        <p:spPr>
          <a:xfrm>
            <a:off x="900000" y="116632"/>
            <a:ext cx="1021377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21" name="Text Placeholder 7"/>
          <p:cNvSpPr>
            <a:spLocks noGrp="1"/>
          </p:cNvSpPr>
          <p:nvPr>
            <p:ph type="body" sz="quarter" idx="15"/>
          </p:nvPr>
        </p:nvSpPr>
        <p:spPr>
          <a:xfrm>
            <a:off x="900000" y="1439577"/>
            <a:ext cx="5260957"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p:txBody>
      </p:sp>
      <p:pic>
        <p:nvPicPr>
          <p:cNvPr id="22" name="Google Shape;64;g21a3bf64467_0_16"/>
          <p:cNvPicPr preferRelativeResize="0"/>
          <p:nvPr userDrawn="1"/>
        </p:nvPicPr>
        <p:blipFill>
          <a:blip r:embed="rId4">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23"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sp>
        <p:nvSpPr>
          <p:cNvPr id="2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116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Google Shape;19;p27"/>
          <p:cNvSpPr/>
          <p:nvPr userDrawn="1"/>
        </p:nvSpPr>
        <p:spPr>
          <a:xfrm rot="-5400000" flipH="1">
            <a:off x="1521247" y="316422"/>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87787"/>
            <a:ext cx="10213776" cy="70559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8" name="Text Placeholder 7"/>
          <p:cNvSpPr>
            <a:spLocks noGrp="1"/>
          </p:cNvSpPr>
          <p:nvPr>
            <p:ph type="body" sz="quarter" idx="13"/>
          </p:nvPr>
        </p:nvSpPr>
        <p:spPr>
          <a:xfrm>
            <a:off x="900000" y="998291"/>
            <a:ext cx="10213776" cy="5174927"/>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180975" indent="-180975">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361950" indent="-180975">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marL="536575" indent="-174625">
              <a:lnSpc>
                <a:spcPct val="150000"/>
              </a:lnSpc>
              <a:buFont typeface="Open Sans" panose="020B0606030504020204" pitchFamily="34" charset="0"/>
              <a:buChar char="ı"/>
              <a:defRPr sz="12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040411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Content Placeholder 2"/>
          <p:cNvSpPr>
            <a:spLocks noGrp="1"/>
          </p:cNvSpPr>
          <p:nvPr>
            <p:ph idx="1"/>
          </p:nvPr>
        </p:nvSpPr>
        <p:spPr>
          <a:xfrm>
            <a:off x="609600" y="1052736"/>
            <a:ext cx="10972800" cy="5289451"/>
          </a:xfrm>
        </p:spPr>
        <p:txBody>
          <a:bodyPr>
            <a:normAutofit/>
          </a:bodyPr>
          <a:lstStyle>
            <a:lvl1pPr>
              <a:defRPr sz="2400">
                <a:latin typeface="Arial" panose="020B0604020202020204" pitchFamily="34" charset="0"/>
                <a:cs typeface="Arial" panose="020B0604020202020204" pitchFamily="34" charset="0"/>
              </a:defRPr>
            </a:lvl1pPr>
            <a:lvl2pPr marL="628650" indent="-266700">
              <a:defRPr sz="2000">
                <a:latin typeface="Arial" panose="020B0604020202020204" pitchFamily="34" charset="0"/>
                <a:cs typeface="Arial" panose="020B0604020202020204" pitchFamily="34" charset="0"/>
              </a:defRPr>
            </a:lvl2pPr>
            <a:lvl3pPr marL="809625" indent="-180975">
              <a:defRPr sz="1800">
                <a:latin typeface="Arial" panose="020B0604020202020204" pitchFamily="34" charset="0"/>
                <a:cs typeface="Arial" panose="020B0604020202020204" pitchFamily="34" charset="0"/>
              </a:defRPr>
            </a:lvl3pPr>
            <a:lvl4pPr marL="990600" indent="-180975">
              <a:defRPr sz="1800">
                <a:latin typeface="Arial" panose="020B0604020202020204" pitchFamily="34" charset="0"/>
                <a:cs typeface="Arial" panose="020B0604020202020204" pitchFamily="34" charset="0"/>
              </a:defRPr>
            </a:lvl4pPr>
            <a:lvl5pPr marL="1162050" indent="-171450">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420387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2958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345625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1919704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394655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3861490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1321200"/>
            <a:ext cx="4590473" cy="2387600"/>
          </a:xfrm>
        </p:spPr>
        <p:txBody>
          <a:bodyPr anchor="b">
            <a:normAutofit/>
          </a:bodyPr>
          <a:lstStyle>
            <a:lvl1pPr algn="l">
              <a:defRPr sz="3600"/>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3849255"/>
            <a:ext cx="4590473" cy="1655762"/>
          </a:xfrm>
        </p:spPr>
        <p:txBody>
          <a:bodyPr anchor="t">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08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2183771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3447081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3392181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475488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106085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1913289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3692955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4067623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563512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3886262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title" hasCustomPrompt="1"/>
          </p:nvPr>
        </p:nvSpPr>
        <p:spPr>
          <a:xfrm>
            <a:off x="838199" y="1510001"/>
            <a:ext cx="5100783" cy="1030000"/>
          </a:xfrm>
        </p:spPr>
        <p:txBody>
          <a:bodyPr anchor="b">
            <a:normAutofit/>
          </a:bodyPr>
          <a:lstStyle>
            <a:lvl1pPr>
              <a:defRPr sz="2800">
                <a:solidFill>
                  <a:srgbClr val="087670"/>
                </a:solidFill>
              </a:defRPr>
            </a:lvl1pPr>
          </a:lstStyle>
          <a:p>
            <a:r>
              <a:rPr lang="en-US"/>
              <a:t>Click to edit title</a:t>
            </a:r>
          </a:p>
        </p:txBody>
      </p:sp>
      <p:sp>
        <p:nvSpPr>
          <p:cNvPr id="3" name="Content Placeholder 2"/>
          <p:cNvSpPr>
            <a:spLocks noGrp="1"/>
          </p:cNvSpPr>
          <p:nvPr>
            <p:ph idx="1"/>
          </p:nvPr>
        </p:nvSpPr>
        <p:spPr>
          <a:xfrm>
            <a:off x="838199" y="2835563"/>
            <a:ext cx="4542323" cy="3341399"/>
          </a:xfrm>
        </p:spPr>
        <p:txBody>
          <a:bodyPr>
            <a:normAutofit/>
          </a:bodyPr>
          <a:lstStyle>
            <a:lvl1pPr marL="0" indent="0" defTabSz="914400">
              <a:lnSpc>
                <a:spcPct val="150000"/>
              </a:lnSpc>
              <a:buFont typeface="Arial" panose="020B0604020202020204" pitchFamily="34" charset="0"/>
              <a:buNone/>
              <a:tabLst>
                <a:tab pos="4572000" algn="l"/>
              </a:tabLst>
              <a:defRPr lang="en-US" sz="1600" b="0" dirty="0" smtClean="0">
                <a:solidFill>
                  <a:schemeClr val="tx1">
                    <a:lumMod val="90000"/>
                    <a:lumOff val="10000"/>
                  </a:schemeClr>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p:cNvSpPr>
            <a:spLocks noGrp="1"/>
          </p:cNvSpPr>
          <p:nvPr>
            <p:ph type="pic" sz="quarter" idx="13" hasCustomPrompt="1"/>
          </p:nvPr>
        </p:nvSpPr>
        <p:spPr>
          <a:xfrm>
            <a:off x="7481887" y="282287"/>
            <a:ext cx="4894839" cy="4894839"/>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4" name="Content Placeholder 2"/>
          <p:cNvSpPr>
            <a:spLocks noGrp="1"/>
          </p:cNvSpPr>
          <p:nvPr>
            <p:ph idx="14" hasCustomPrompt="1"/>
          </p:nvPr>
        </p:nvSpPr>
        <p:spPr>
          <a:xfrm>
            <a:off x="5435270" y="2835562"/>
            <a:ext cx="520762" cy="3341399"/>
          </a:xfrm>
        </p:spPr>
        <p:txBody>
          <a:bodyPr>
            <a:normAutofit/>
          </a:bodyPr>
          <a:lstStyle>
            <a:lvl1pPr marL="0" indent="0" algn="r" defTabSz="914400">
              <a:lnSpc>
                <a:spcPct val="150000"/>
              </a:lnSpc>
              <a:buFont typeface="Arial" panose="020B0604020202020204" pitchFamily="34" charset="0"/>
              <a:buNone/>
              <a:tabLst>
                <a:tab pos="4572000" algn="l"/>
              </a:tabLst>
              <a:defRPr lang="en-US" sz="1600" b="1" i="0" baseline="0" dirty="0" smtClean="0">
                <a:solidFill>
                  <a:srgbClr val="087670"/>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8"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12"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167175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93352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1473311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3664891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2239246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Section Hea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1" y="611981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609600" y="274638"/>
            <a:ext cx="10972800" cy="1143000"/>
          </a:xfrm>
          <a:prstGeom prst="rect">
            <a:avLst/>
          </a:prstGeom>
        </p:spPr>
        <p:txBody>
          <a:bodyPr rtlCol="0">
            <a:normAutofit/>
          </a:bodyPr>
          <a:lstStyle/>
          <a:p>
            <a:r>
              <a:rPr lang="en-US" dirty="0"/>
              <a:t>Click to edit Master title style</a:t>
            </a:r>
            <a:endParaRPr lang="en-GB" dirty="0"/>
          </a:p>
        </p:txBody>
      </p:sp>
      <p:sp>
        <p:nvSpPr>
          <p:cNvPr id="8" name="Text Placeholder 2"/>
          <p:cNvSpPr>
            <a:spLocks noGrp="1"/>
          </p:cNvSpPr>
          <p:nvPr>
            <p:ph idx="1"/>
          </p:nvPr>
        </p:nvSpPr>
        <p:spPr>
          <a:xfrm>
            <a:off x="609600" y="1600201"/>
            <a:ext cx="10972800" cy="4525963"/>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Slide Number Placeholder 1"/>
          <p:cNvSpPr>
            <a:spLocks noGrp="1"/>
          </p:cNvSpPr>
          <p:nvPr>
            <p:ph type="sldNum" sz="quarter" idx="10"/>
          </p:nvPr>
        </p:nvSpPr>
        <p:spPr>
          <a:xfrm>
            <a:off x="11125200" y="6489701"/>
            <a:ext cx="1001184" cy="365125"/>
          </a:xfrm>
          <a:prstGeom prst="rect">
            <a:avLst/>
          </a:prstGeom>
        </p:spPr>
        <p:txBody>
          <a:bodyPr/>
          <a:lstStyle/>
          <a:p>
            <a:pPr>
              <a:defRPr/>
            </a:pPr>
            <a:fld id="{F3341D0C-05D8-4D90-B14E-CDA92CF59756}" type="slidenum">
              <a:rPr lang="en-GB" smtClean="0"/>
              <a:t>‹#›</a:t>
            </a:fld>
            <a:endParaRPr lang="en-GB" dirty="0"/>
          </a:p>
        </p:txBody>
      </p:sp>
    </p:spTree>
    <p:extLst>
      <p:ext uri="{BB962C8B-B14F-4D97-AF65-F5344CB8AC3E}">
        <p14:creationId xmlns:p14="http://schemas.microsoft.com/office/powerpoint/2010/main" val="348604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0294" y="6298599"/>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tx1">
                    <a:lumMod val="90000"/>
                    <a:lumOff val="10000"/>
                  </a:schemeClr>
                </a:solidFill>
              </a:defRPr>
            </a:lvl1pPr>
          </a:lstStyle>
          <a:p>
            <a:r>
              <a:rPr lang="en-US"/>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943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87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294" y="6308563"/>
            <a:ext cx="1117156" cy="331289"/>
          </a:xfrm>
          <a:prstGeom prst="rect">
            <a:avLst/>
          </a:prstGeom>
        </p:spPr>
      </p:pic>
      <p:sp>
        <p:nvSpPr>
          <p:cNvPr id="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bg1"/>
                </a:solidFill>
              </a:defRPr>
            </a:lvl1pPr>
          </a:lstStyle>
          <a:p>
            <a:r>
              <a:rPr lang="en-US"/>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chemeClr val="bg1"/>
                </a:solidFill>
                <a:latin typeface="Libre Franklin SemiBold" panose="00000700000000000000" pitchFamily="2" charset="0"/>
              </a:rPr>
              <a:pPr algn="l"/>
              <a:t>‹#›</a:t>
            </a:fld>
            <a:r>
              <a:rPr lang="en-US" sz="1100">
                <a:solidFill>
                  <a:schemeClr val="bg1"/>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bg1"/>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bg1"/>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33225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4070" y="0"/>
            <a:ext cx="3437930" cy="6858000"/>
          </a:xfrm>
          <a:prstGeom prst="rect">
            <a:avLst/>
          </a:prstGeom>
        </p:spPr>
      </p:pic>
      <p:sp>
        <p:nvSpPr>
          <p:cNvPr id="2" name="Title 1"/>
          <p:cNvSpPr>
            <a:spLocks noGrp="1"/>
          </p:cNvSpPr>
          <p:nvPr>
            <p:ph type="title"/>
          </p:nvPr>
        </p:nvSpPr>
        <p:spPr>
          <a:xfrm>
            <a:off x="838201" y="673768"/>
            <a:ext cx="7237396" cy="1016920"/>
          </a:xfrm>
        </p:spPr>
        <p:txBody>
          <a:bodyPr anchor="b"/>
          <a:lstStyle/>
          <a:p>
            <a:r>
              <a:rPr lang="en-US"/>
              <a:t>Click to edit Master title style</a:t>
            </a:r>
          </a:p>
        </p:txBody>
      </p:sp>
      <p:sp>
        <p:nvSpPr>
          <p:cNvPr id="3" name="Content Placeholder 2"/>
          <p:cNvSpPr>
            <a:spLocks noGrp="1"/>
          </p:cNvSpPr>
          <p:nvPr>
            <p:ph idx="1"/>
          </p:nvPr>
        </p:nvSpPr>
        <p:spPr>
          <a:xfrm>
            <a:off x="838199" y="2572636"/>
            <a:ext cx="7237397"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839788" y="1758249"/>
            <a:ext cx="7236303"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Picture Placeholder 8"/>
          <p:cNvSpPr>
            <a:spLocks noGrp="1"/>
          </p:cNvSpPr>
          <p:nvPr>
            <p:ph type="pic" sz="quarter" idx="13" hasCustomPrompt="1"/>
          </p:nvPr>
        </p:nvSpPr>
        <p:spPr>
          <a:xfrm>
            <a:off x="897021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61404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437930" cy="6858000"/>
          </a:xfrm>
          <a:prstGeom prst="rect">
            <a:avLst/>
          </a:prstGeom>
        </p:spPr>
      </p:pic>
      <p:sp>
        <p:nvSpPr>
          <p:cNvPr id="2" name="Title 1"/>
          <p:cNvSpPr>
            <a:spLocks noGrp="1"/>
          </p:cNvSpPr>
          <p:nvPr>
            <p:ph type="title"/>
          </p:nvPr>
        </p:nvSpPr>
        <p:spPr>
          <a:xfrm>
            <a:off x="4221481" y="673768"/>
            <a:ext cx="7193280" cy="1016920"/>
          </a:xfrm>
        </p:spPr>
        <p:txBody>
          <a:bodyPr anchor="b"/>
          <a:lstStyle/>
          <a:p>
            <a:r>
              <a:rPr lang="en-US"/>
              <a:t>Click to edit Master title style</a:t>
            </a:r>
          </a:p>
        </p:txBody>
      </p:sp>
      <p:sp>
        <p:nvSpPr>
          <p:cNvPr id="3" name="Content Placeholder 2"/>
          <p:cNvSpPr>
            <a:spLocks noGrp="1"/>
          </p:cNvSpPr>
          <p:nvPr>
            <p:ph idx="1"/>
          </p:nvPr>
        </p:nvSpPr>
        <p:spPr>
          <a:xfrm>
            <a:off x="4221479" y="2572636"/>
            <a:ext cx="7193281"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4223068" y="1758249"/>
            <a:ext cx="7192194"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Picture Placeholder 8"/>
          <p:cNvSpPr>
            <a:spLocks noGrp="1"/>
          </p:cNvSpPr>
          <p:nvPr>
            <p:ph type="pic" sz="quarter" idx="13" hasCustomPrompt="1"/>
          </p:nvPr>
        </p:nvSpPr>
        <p:spPr>
          <a:xfrm>
            <a:off x="-3556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272565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1"/>
            <a:ext cx="12192000" cy="6035040"/>
          </a:xfrm>
        </p:spPr>
        <p:txBody>
          <a:bodyPr/>
          <a:lstStyle>
            <a:lvl1pPr marL="0" indent="0">
              <a:buNone/>
              <a:defRPr>
                <a:latin typeface="Libre Franklin" panose="00000500000000000000" pitchFamily="2" charset="0"/>
              </a:defRPr>
            </a:lvl1pPr>
          </a:lstStyle>
          <a:p>
            <a:r>
              <a:rPr lang="en-US"/>
              <a:t>Click icon to add picture</a:t>
            </a:r>
          </a:p>
        </p:txBody>
      </p:sp>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8600" y="6276978"/>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442" y="3880578"/>
            <a:ext cx="6427405" cy="1453422"/>
          </a:xfrm>
          <a:custGeom>
            <a:avLst/>
            <a:gdLst>
              <a:gd name="connsiteX0" fmla="*/ 0 w 7669306"/>
              <a:gd name="connsiteY0" fmla="*/ 662782 h 1325563"/>
              <a:gd name="connsiteX1" fmla="*/ 662782 w 7669306"/>
              <a:gd name="connsiteY1" fmla="*/ 0 h 1325563"/>
              <a:gd name="connsiteX2" fmla="*/ 7006525 w 7669306"/>
              <a:gd name="connsiteY2" fmla="*/ 0 h 1325563"/>
              <a:gd name="connsiteX3" fmla="*/ 7669307 w 7669306"/>
              <a:gd name="connsiteY3" fmla="*/ 662782 h 1325563"/>
              <a:gd name="connsiteX4" fmla="*/ 7669306 w 7669306"/>
              <a:gd name="connsiteY4" fmla="*/ 662782 h 1325563"/>
              <a:gd name="connsiteX5" fmla="*/ 7006524 w 7669306"/>
              <a:gd name="connsiteY5" fmla="*/ 1325564 h 1325563"/>
              <a:gd name="connsiteX6" fmla="*/ 662782 w 7669306"/>
              <a:gd name="connsiteY6" fmla="*/ 1325563 h 1325563"/>
              <a:gd name="connsiteX7" fmla="*/ 0 w 7669306"/>
              <a:gd name="connsiteY7" fmla="*/ 662781 h 1325563"/>
              <a:gd name="connsiteX8" fmla="*/ 0 w 7669306"/>
              <a:gd name="connsiteY8" fmla="*/ 662782 h 1325563"/>
              <a:gd name="connsiteX0" fmla="*/ 1224280 w 7669307"/>
              <a:gd name="connsiteY0" fmla="*/ 794862 h 1325564"/>
              <a:gd name="connsiteX1" fmla="*/ 662782 w 7669307"/>
              <a:gd name="connsiteY1" fmla="*/ 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1224280 w 7669307"/>
              <a:gd name="connsiteY0" fmla="*/ 794862 h 1325564"/>
              <a:gd name="connsiteX1" fmla="*/ 1313022 w 7669307"/>
              <a:gd name="connsiteY1" fmla="*/ 508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895577 w 7340604"/>
              <a:gd name="connsiteY0" fmla="*/ 794862 h 1325564"/>
              <a:gd name="connsiteX1" fmla="*/ 984319 w 7340604"/>
              <a:gd name="connsiteY1" fmla="*/ 5080 h 1325564"/>
              <a:gd name="connsiteX2" fmla="*/ 6677822 w 7340604"/>
              <a:gd name="connsiteY2" fmla="*/ 0 h 1325564"/>
              <a:gd name="connsiteX3" fmla="*/ 7340604 w 7340604"/>
              <a:gd name="connsiteY3" fmla="*/ 662782 h 1325564"/>
              <a:gd name="connsiteX4" fmla="*/ 7340603 w 7340604"/>
              <a:gd name="connsiteY4" fmla="*/ 662782 h 1325564"/>
              <a:gd name="connsiteX5" fmla="*/ 6677821 w 7340604"/>
              <a:gd name="connsiteY5" fmla="*/ 1325564 h 1325564"/>
              <a:gd name="connsiteX6" fmla="*/ 334079 w 7340604"/>
              <a:gd name="connsiteY6" fmla="*/ 1325563 h 1325564"/>
              <a:gd name="connsiteX7" fmla="*/ 895577 w 7340604"/>
              <a:gd name="connsiteY7" fmla="*/ 794862 h 1325564"/>
              <a:gd name="connsiteX0" fmla="*/ 440889 w 6885916"/>
              <a:gd name="connsiteY0" fmla="*/ 794862 h 1325564"/>
              <a:gd name="connsiteX1" fmla="*/ 529631 w 6885916"/>
              <a:gd name="connsiteY1" fmla="*/ 5080 h 1325564"/>
              <a:gd name="connsiteX2" fmla="*/ 6223134 w 6885916"/>
              <a:gd name="connsiteY2" fmla="*/ 0 h 1325564"/>
              <a:gd name="connsiteX3" fmla="*/ 6885916 w 6885916"/>
              <a:gd name="connsiteY3" fmla="*/ 662782 h 1325564"/>
              <a:gd name="connsiteX4" fmla="*/ 6885915 w 6885916"/>
              <a:gd name="connsiteY4" fmla="*/ 662782 h 1325564"/>
              <a:gd name="connsiteX5" fmla="*/ 6223133 w 6885916"/>
              <a:gd name="connsiteY5" fmla="*/ 1325564 h 1325564"/>
              <a:gd name="connsiteX6" fmla="*/ 458511 w 6885916"/>
              <a:gd name="connsiteY6" fmla="*/ 1320483 h 1325564"/>
              <a:gd name="connsiteX7" fmla="*/ 440889 w 6885916"/>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38803 w 6583830"/>
              <a:gd name="connsiteY0" fmla="*/ 794862 h 1325564"/>
              <a:gd name="connsiteX1" fmla="*/ 171665 w 6583830"/>
              <a:gd name="connsiteY1" fmla="*/ 5080 h 1325564"/>
              <a:gd name="connsiteX2" fmla="*/ 5921048 w 6583830"/>
              <a:gd name="connsiteY2" fmla="*/ 0 h 1325564"/>
              <a:gd name="connsiteX3" fmla="*/ 6583830 w 6583830"/>
              <a:gd name="connsiteY3" fmla="*/ 662782 h 1325564"/>
              <a:gd name="connsiteX4" fmla="*/ 6583829 w 6583830"/>
              <a:gd name="connsiteY4" fmla="*/ 662782 h 1325564"/>
              <a:gd name="connsiteX5" fmla="*/ 5921047 w 6583830"/>
              <a:gd name="connsiteY5" fmla="*/ 1325564 h 1325564"/>
              <a:gd name="connsiteX6" fmla="*/ 156425 w 6583830"/>
              <a:gd name="connsiteY6" fmla="*/ 1320483 h 1325564"/>
              <a:gd name="connsiteX7" fmla="*/ 138803 w 6583830"/>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13428 w 6434601"/>
              <a:gd name="connsiteY0" fmla="*/ 773107 h 1325564"/>
              <a:gd name="connsiteX1" fmla="*/ 22436 w 6434601"/>
              <a:gd name="connsiteY1" fmla="*/ 5080 h 1325564"/>
              <a:gd name="connsiteX2" fmla="*/ 5771819 w 6434601"/>
              <a:gd name="connsiteY2" fmla="*/ 0 h 1325564"/>
              <a:gd name="connsiteX3" fmla="*/ 6434601 w 6434601"/>
              <a:gd name="connsiteY3" fmla="*/ 662782 h 1325564"/>
              <a:gd name="connsiteX4" fmla="*/ 6434600 w 6434601"/>
              <a:gd name="connsiteY4" fmla="*/ 662782 h 1325564"/>
              <a:gd name="connsiteX5" fmla="*/ 5771818 w 6434601"/>
              <a:gd name="connsiteY5" fmla="*/ 1325564 h 1325564"/>
              <a:gd name="connsiteX6" fmla="*/ 7196 w 6434601"/>
              <a:gd name="connsiteY6" fmla="*/ 1320483 h 1325564"/>
              <a:gd name="connsiteX7" fmla="*/ 13428 w 6434601"/>
              <a:gd name="connsiteY7" fmla="*/ 773107 h 1325564"/>
              <a:gd name="connsiteX0" fmla="*/ 10525 w 6431698"/>
              <a:gd name="connsiteY0" fmla="*/ 773107 h 1325564"/>
              <a:gd name="connsiteX1" fmla="*/ 19533 w 6431698"/>
              <a:gd name="connsiteY1" fmla="*/ 5080 h 1325564"/>
              <a:gd name="connsiteX2" fmla="*/ 5768916 w 6431698"/>
              <a:gd name="connsiteY2" fmla="*/ 0 h 1325564"/>
              <a:gd name="connsiteX3" fmla="*/ 6431698 w 6431698"/>
              <a:gd name="connsiteY3" fmla="*/ 662782 h 1325564"/>
              <a:gd name="connsiteX4" fmla="*/ 6431697 w 6431698"/>
              <a:gd name="connsiteY4" fmla="*/ 662782 h 1325564"/>
              <a:gd name="connsiteX5" fmla="*/ 5768915 w 6431698"/>
              <a:gd name="connsiteY5" fmla="*/ 1325564 h 1325564"/>
              <a:gd name="connsiteX6" fmla="*/ 4293 w 6431698"/>
              <a:gd name="connsiteY6" fmla="*/ 1320483 h 1325564"/>
              <a:gd name="connsiteX7" fmla="*/ 10525 w 6431698"/>
              <a:gd name="connsiteY7" fmla="*/ 773107 h 1325564"/>
              <a:gd name="connsiteX0" fmla="*/ 6232 w 6427405"/>
              <a:gd name="connsiteY0" fmla="*/ 773107 h 1325564"/>
              <a:gd name="connsiteX1" fmla="*/ 15240 w 6427405"/>
              <a:gd name="connsiteY1" fmla="*/ 5080 h 1325564"/>
              <a:gd name="connsiteX2" fmla="*/ 5764623 w 6427405"/>
              <a:gd name="connsiteY2" fmla="*/ 0 h 1325564"/>
              <a:gd name="connsiteX3" fmla="*/ 6427405 w 6427405"/>
              <a:gd name="connsiteY3" fmla="*/ 662782 h 1325564"/>
              <a:gd name="connsiteX4" fmla="*/ 6427404 w 6427405"/>
              <a:gd name="connsiteY4" fmla="*/ 662782 h 1325564"/>
              <a:gd name="connsiteX5" fmla="*/ 5764622 w 6427405"/>
              <a:gd name="connsiteY5" fmla="*/ 1325564 h 1325564"/>
              <a:gd name="connsiteX6" fmla="*/ 0 w 6427405"/>
              <a:gd name="connsiteY6" fmla="*/ 1320483 h 1325564"/>
              <a:gd name="connsiteX7" fmla="*/ 6232 w 6427405"/>
              <a:gd name="connsiteY7" fmla="*/ 773107 h 13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7405" h="1325564">
                <a:moveTo>
                  <a:pt x="6232" y="773107"/>
                </a:moveTo>
                <a:cubicBezTo>
                  <a:pt x="6232" y="407063"/>
                  <a:pt x="9876" y="563880"/>
                  <a:pt x="15240" y="5080"/>
                </a:cubicBezTo>
                <a:lnTo>
                  <a:pt x="5764623" y="0"/>
                </a:lnTo>
                <a:cubicBezTo>
                  <a:pt x="6130667" y="0"/>
                  <a:pt x="6427405" y="296738"/>
                  <a:pt x="6427405" y="662782"/>
                </a:cubicBezTo>
                <a:lnTo>
                  <a:pt x="6427404" y="662782"/>
                </a:lnTo>
                <a:cubicBezTo>
                  <a:pt x="6427404" y="1028826"/>
                  <a:pt x="6130666" y="1325564"/>
                  <a:pt x="5764622" y="1325564"/>
                </a:cubicBezTo>
                <a:lnTo>
                  <a:pt x="0" y="1320483"/>
                </a:lnTo>
                <a:cubicBezTo>
                  <a:pt x="6132" y="999808"/>
                  <a:pt x="10282" y="1099131"/>
                  <a:pt x="6232" y="773107"/>
                </a:cubicBezTo>
                <a:close/>
              </a:path>
            </a:pathLst>
          </a:custGeom>
          <a:solidFill>
            <a:schemeClr val="bg1"/>
          </a:solidFill>
          <a:ln>
            <a:noFill/>
          </a:ln>
        </p:spPr>
        <p:txBody>
          <a:bodyPr>
            <a:normAutofit/>
          </a:bodyPr>
          <a:lstStyle>
            <a:lvl1pPr marL="1080000" algn="l">
              <a:defRPr sz="2200"/>
            </a:lvl1pPr>
          </a:lstStyle>
          <a:p>
            <a:r>
              <a:rPr lang="en-US"/>
              <a:t>Click to edit Master title style</a:t>
            </a:r>
          </a:p>
        </p:txBody>
      </p:sp>
      <p:sp>
        <p:nvSpPr>
          <p:cNvPr id="12"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3"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411438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035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sp>
        <p:nvSpPr>
          <p:cNvPr id="17" name="Title 1"/>
          <p:cNvSpPr>
            <a:spLocks noGrp="1"/>
          </p:cNvSpPr>
          <p:nvPr>
            <p:ph type="title"/>
          </p:nvPr>
        </p:nvSpPr>
        <p:spPr>
          <a:xfrm>
            <a:off x="839788" y="365125"/>
            <a:ext cx="10515600" cy="1163525"/>
          </a:xfrm>
        </p:spPr>
        <p:txBody>
          <a:bodyPr anchor="b"/>
          <a:lstStyle/>
          <a:p>
            <a:r>
              <a:rPr lang="en-US"/>
              <a:t>Click to edit Master title style</a:t>
            </a:r>
          </a:p>
        </p:txBody>
      </p:sp>
      <p:sp>
        <p:nvSpPr>
          <p:cNvPr id="18" name="Content Placeholder 2"/>
          <p:cNvSpPr>
            <a:spLocks noGrp="1"/>
          </p:cNvSpPr>
          <p:nvPr>
            <p:ph idx="1"/>
          </p:nvPr>
        </p:nvSpPr>
        <p:spPr>
          <a:xfrm>
            <a:off x="838200"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p:cNvSpPr>
            <a:spLocks noGrp="1"/>
          </p:cNvSpPr>
          <p:nvPr>
            <p:ph type="body" idx="12"/>
          </p:nvPr>
        </p:nvSpPr>
        <p:spPr>
          <a:xfrm>
            <a:off x="839788"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p:cNvSpPr>
            <a:spLocks noGrp="1"/>
          </p:cNvSpPr>
          <p:nvPr>
            <p:ph idx="13"/>
          </p:nvPr>
        </p:nvSpPr>
        <p:spPr>
          <a:xfrm>
            <a:off x="8080919"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idx="14"/>
          </p:nvPr>
        </p:nvSpPr>
        <p:spPr>
          <a:xfrm>
            <a:off x="8082507"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p:cNvSpPr>
            <a:spLocks noGrp="1"/>
          </p:cNvSpPr>
          <p:nvPr>
            <p:ph idx="15"/>
          </p:nvPr>
        </p:nvSpPr>
        <p:spPr>
          <a:xfrm>
            <a:off x="4458766"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p:cNvSpPr>
            <a:spLocks noGrp="1"/>
          </p:cNvSpPr>
          <p:nvPr>
            <p:ph type="body" idx="16"/>
          </p:nvPr>
        </p:nvSpPr>
        <p:spPr>
          <a:xfrm>
            <a:off x="4460354"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p:cNvSpPr>
            <a:spLocks noGrp="1"/>
          </p:cNvSpPr>
          <p:nvPr>
            <p:ph idx="17"/>
          </p:nvPr>
        </p:nvSpPr>
        <p:spPr>
          <a:xfrm>
            <a:off x="838200"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p:cNvSpPr>
            <a:spLocks noGrp="1"/>
          </p:cNvSpPr>
          <p:nvPr>
            <p:ph type="body" idx="18"/>
          </p:nvPr>
        </p:nvSpPr>
        <p:spPr>
          <a:xfrm>
            <a:off x="839788"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Content Placeholder 2"/>
          <p:cNvSpPr>
            <a:spLocks noGrp="1"/>
          </p:cNvSpPr>
          <p:nvPr>
            <p:ph idx="19"/>
          </p:nvPr>
        </p:nvSpPr>
        <p:spPr>
          <a:xfrm>
            <a:off x="8080919"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p:cNvSpPr>
            <a:spLocks noGrp="1"/>
          </p:cNvSpPr>
          <p:nvPr>
            <p:ph type="body" idx="20"/>
          </p:nvPr>
        </p:nvSpPr>
        <p:spPr>
          <a:xfrm>
            <a:off x="8082507"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Content Placeholder 2"/>
          <p:cNvSpPr>
            <a:spLocks noGrp="1"/>
          </p:cNvSpPr>
          <p:nvPr>
            <p:ph idx="21"/>
          </p:nvPr>
        </p:nvSpPr>
        <p:spPr>
          <a:xfrm>
            <a:off x="4458766"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
          <p:cNvSpPr>
            <a:spLocks noGrp="1"/>
          </p:cNvSpPr>
          <p:nvPr>
            <p:ph type="body" idx="22"/>
          </p:nvPr>
        </p:nvSpPr>
        <p:spPr>
          <a:xfrm>
            <a:off x="4460354"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3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3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79103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ibre Franklin" panose="00000500000000000000" pitchFamily="2" charset="0"/>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ibre Franklin" panose="00000500000000000000"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a:p>
        </p:txBody>
      </p:sp>
    </p:spTree>
    <p:extLst>
      <p:ext uri="{BB962C8B-B14F-4D97-AF65-F5344CB8AC3E}">
        <p14:creationId xmlns:p14="http://schemas.microsoft.com/office/powerpoint/2010/main" val="3232072431"/>
      </p:ext>
    </p:extLst>
  </p:cSld>
  <p:clrMap bg1="lt1" tx1="dk1" bg2="lt2" tx2="dk2" accent1="accent1" accent2="accent2" accent3="accent3" accent4="accent4" accent5="accent5" accent6="accent6" hlink="hlink" folHlink="folHlink"/>
  <p:sldLayoutIdLst>
    <p:sldLayoutId id="2147483671" r:id="rId1"/>
    <p:sldLayoutId id="2147483674" r:id="rId2"/>
    <p:sldLayoutId id="2147483650" r:id="rId3"/>
    <p:sldLayoutId id="2147483651" r:id="rId4"/>
    <p:sldLayoutId id="2147483661" r:id="rId5"/>
    <p:sldLayoutId id="2147483662" r:id="rId6"/>
    <p:sldLayoutId id="2147483667" r:id="rId7"/>
    <p:sldLayoutId id="2147483672" r:id="rId8"/>
    <p:sldLayoutId id="2147483663" r:id="rId9"/>
    <p:sldLayoutId id="2147483664" r:id="rId10"/>
    <p:sldLayoutId id="2147483657" r:id="rId11"/>
    <p:sldLayoutId id="2147483666" r:id="rId12"/>
    <p:sldLayoutId id="2147483678"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Lst>
  <p:hf hdr="0" ftr="0" dt="0"/>
  <p:txStyles>
    <p:titleStyle>
      <a:lvl1pPr algn="l" defTabSz="914400" rtl="0" eaLnBrk="1" latinLnBrk="0" hangingPunct="1">
        <a:lnSpc>
          <a:spcPct val="90000"/>
        </a:lnSpc>
        <a:spcBef>
          <a:spcPct val="0"/>
        </a:spcBef>
        <a:buNone/>
        <a:defRPr sz="3200" kern="1200">
          <a:solidFill>
            <a:schemeClr val="tx1"/>
          </a:solidFill>
          <a:latin typeface="Libre Franklin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status.ehealth.fgov.be/"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https://www.status.ehealth.fgov.be/"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png"/><Relationship Id="rId3" Type="http://schemas.openxmlformats.org/officeDocument/2006/relationships/image" Target="../media/image56.svg"/><Relationship Id="rId21" Type="http://schemas.openxmlformats.org/officeDocument/2006/relationships/image" Target="../media/image74.sv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hyperlink" Target="https://www.frankrobben.be/wp-content/uploads/2023/03/B-IHR.pdf"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s://eur-lex.europa.eu/legal-content/NL/TXT/?uri=OJ%3AL_202500327"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6.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6.wdp"/><Relationship Id="rId7" Type="http://schemas.openxmlformats.org/officeDocument/2006/relationships/hyperlink" Target="https://www.ksz.fgov.be/" TargetMode="External"/><Relationship Id="rId2"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hyperlink" Target="https://www.ehealth.fgov.be/" TargetMode="External"/><Relationship Id="rId5" Type="http://schemas.openxmlformats.org/officeDocument/2006/relationships/hyperlink" Target="https://www.frankrobben.be/" TargetMode="External"/><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image" Target="../media/image12.png"/><Relationship Id="rId21"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image" Target="../media/image11.jpe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jpeg"/><Relationship Id="rId15" Type="http://schemas.microsoft.com/office/2007/relationships/hdphoto" Target="../media/hdphoto5.wdp"/><Relationship Id="rId10" Type="http://schemas.openxmlformats.org/officeDocument/2006/relationships/image" Target="../media/image17.png"/><Relationship Id="rId19"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9.png"/><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910" y="1516421"/>
            <a:ext cx="6324851" cy="2387600"/>
          </a:xfrm>
        </p:spPr>
        <p:txBody>
          <a:bodyPr>
            <a:normAutofit fontScale="90000"/>
          </a:bodyPr>
          <a:lstStyle/>
          <a:p>
            <a:pPr>
              <a:lnSpc>
                <a:spcPct val="100000"/>
              </a:lnSpc>
            </a:pPr>
            <a:r>
              <a:rPr lang="en-BE" b="1" dirty="0" err="1">
                <a:latin typeface="Open Sans" panose="020B0604020202020204" charset="0"/>
                <a:ea typeface="Open Sans" panose="020B0604020202020204" charset="0"/>
                <a:cs typeface="Open Sans" panose="020B0604020202020204" charset="0"/>
              </a:rPr>
              <a:t>Digitale</a:t>
            </a:r>
            <a:r>
              <a:rPr lang="en-BE" b="1" dirty="0">
                <a:latin typeface="Open Sans" panose="020B0604020202020204" charset="0"/>
                <a:ea typeface="Open Sans" panose="020B0604020202020204" charset="0"/>
                <a:cs typeface="Open Sans" panose="020B0604020202020204" charset="0"/>
              </a:rPr>
              <a:t> </a:t>
            </a:r>
            <a:r>
              <a:rPr lang="en-BE" b="1" dirty="0" err="1">
                <a:latin typeface="Open Sans" panose="020B0604020202020204" charset="0"/>
                <a:ea typeface="Open Sans" panose="020B0604020202020204" charset="0"/>
                <a:cs typeface="Open Sans" panose="020B0604020202020204" charset="0"/>
              </a:rPr>
              <a:t>transformatie</a:t>
            </a:r>
            <a:r>
              <a:rPr lang="en-BE" b="1" dirty="0">
                <a:latin typeface="Open Sans" panose="020B0604020202020204" charset="0"/>
                <a:ea typeface="Open Sans" panose="020B0604020202020204" charset="0"/>
                <a:cs typeface="Open Sans" panose="020B0604020202020204" charset="0"/>
              </a:rPr>
              <a:t> in de </a:t>
            </a:r>
            <a:r>
              <a:rPr lang="en-BE" b="1" dirty="0" err="1">
                <a:latin typeface="Open Sans" panose="020B0604020202020204" charset="0"/>
                <a:ea typeface="Open Sans" panose="020B0604020202020204" charset="0"/>
                <a:cs typeface="Open Sans" panose="020B0604020202020204" charset="0"/>
              </a:rPr>
              <a:t>gezondheidszorg</a:t>
            </a:r>
            <a:r>
              <a:rPr lang="en-BE" b="1" dirty="0">
                <a:latin typeface="Open Sans" panose="020B0604020202020204" charset="0"/>
                <a:ea typeface="Open Sans" panose="020B0604020202020204" charset="0"/>
                <a:cs typeface="Open Sans" panose="020B0604020202020204" charset="0"/>
              </a:rPr>
              <a:t>:</a:t>
            </a:r>
            <a:br>
              <a:rPr lang="en-BE" b="1" dirty="0">
                <a:latin typeface="Open Sans" panose="020B0604020202020204" charset="0"/>
                <a:ea typeface="Open Sans" panose="020B0604020202020204" charset="0"/>
                <a:cs typeface="Open Sans" panose="020B0604020202020204" charset="0"/>
              </a:rPr>
            </a:br>
            <a:r>
              <a:rPr lang="en-BE" b="1" dirty="0">
                <a:latin typeface="Open Sans" panose="020B0604020202020204" charset="0"/>
                <a:ea typeface="Open Sans" panose="020B0604020202020204" charset="0"/>
                <a:cs typeface="Open Sans" panose="020B0604020202020204" charset="0"/>
              </a:rPr>
              <a:t>stand van </a:t>
            </a:r>
            <a:r>
              <a:rPr lang="en-BE" b="1" dirty="0" err="1">
                <a:latin typeface="Open Sans" panose="020B0604020202020204" charset="0"/>
                <a:ea typeface="Open Sans" panose="020B0604020202020204" charset="0"/>
                <a:cs typeface="Open Sans" panose="020B0604020202020204" charset="0"/>
              </a:rPr>
              <a:t>zaken</a:t>
            </a:r>
            <a:r>
              <a:rPr lang="en-BE" b="1" dirty="0">
                <a:latin typeface="Open Sans" panose="020B0604020202020204" charset="0"/>
                <a:ea typeface="Open Sans" panose="020B0604020202020204" charset="0"/>
                <a:cs typeface="Open Sans" panose="020B0604020202020204" charset="0"/>
              </a:rPr>
              <a:t> en</a:t>
            </a:r>
            <a:br>
              <a:rPr lang="en-BE" b="1" dirty="0">
                <a:latin typeface="Open Sans" panose="020B0604020202020204" charset="0"/>
                <a:ea typeface="Open Sans" panose="020B0604020202020204" charset="0"/>
                <a:cs typeface="Open Sans" panose="020B0604020202020204" charset="0"/>
              </a:rPr>
            </a:br>
            <a:r>
              <a:rPr lang="en-BE" b="1" dirty="0" err="1">
                <a:latin typeface="Open Sans" panose="020B0604020202020204" charset="0"/>
                <a:ea typeface="Open Sans" panose="020B0604020202020204" charset="0"/>
                <a:cs typeface="Open Sans" panose="020B0604020202020204" charset="0"/>
              </a:rPr>
              <a:t>enkele</a:t>
            </a:r>
            <a:r>
              <a:rPr lang="en-BE" b="1" dirty="0">
                <a:latin typeface="Open Sans" panose="020B0604020202020204" charset="0"/>
                <a:ea typeface="Open Sans" panose="020B0604020202020204" charset="0"/>
                <a:cs typeface="Open Sans" panose="020B0604020202020204" charset="0"/>
              </a:rPr>
              <a:t> </a:t>
            </a:r>
            <a:r>
              <a:rPr lang="en-BE" b="1" dirty="0" err="1">
                <a:latin typeface="Open Sans" panose="020B0604020202020204" charset="0"/>
                <a:ea typeface="Open Sans" panose="020B0604020202020204" charset="0"/>
                <a:cs typeface="Open Sans" panose="020B0604020202020204" charset="0"/>
              </a:rPr>
              <a:t>uitdagingen</a:t>
            </a:r>
            <a:br>
              <a:rPr lang="nl-BE" b="1" dirty="0">
                <a:latin typeface="Open Sans" panose="020B0604020202020204" charset="0"/>
                <a:ea typeface="Open Sans" panose="020B0604020202020204" charset="0"/>
                <a:cs typeface="Open Sans" panose="020B0604020202020204" charset="0"/>
              </a:rPr>
            </a:br>
            <a:br>
              <a:rPr lang="nl-BE" sz="3600" b="1" dirty="0">
                <a:latin typeface="Open Sans" panose="020B0604020202020204" charset="0"/>
                <a:ea typeface="Open Sans" panose="020B0604020202020204" charset="0"/>
                <a:cs typeface="Open Sans" panose="020B0604020202020204" charset="0"/>
              </a:rPr>
            </a:br>
            <a:r>
              <a:rPr lang="nl-BE" sz="2400" b="1" dirty="0">
                <a:latin typeface="Open Sans" panose="020B0606030504020204" pitchFamily="34" charset="0"/>
                <a:ea typeface="Open Sans" panose="020B0606030504020204" pitchFamily="34" charset="0"/>
                <a:cs typeface="Open Sans" panose="020B0606030504020204" pitchFamily="34" charset="0"/>
              </a:rPr>
              <a:t>THE Executive Academy</a:t>
            </a:r>
            <a:br>
              <a:rPr lang="nl-BE" sz="2200" dirty="0">
                <a:latin typeface="Open Sans" panose="020B0606030504020204" pitchFamily="34" charset="0"/>
                <a:ea typeface="Open Sans" panose="020B0606030504020204" pitchFamily="34" charset="0"/>
                <a:cs typeface="Open Sans" panose="020B0606030504020204" pitchFamily="34" charset="0"/>
              </a:rPr>
            </a:br>
            <a:r>
              <a:rPr lang="nl-BE" sz="1600" dirty="0">
                <a:latin typeface="Open Sans" panose="020B0606030504020204" pitchFamily="34" charset="0"/>
                <a:ea typeface="Open Sans" panose="020B0606030504020204" pitchFamily="34" charset="0"/>
                <a:cs typeface="Open Sans" panose="020B0606030504020204" pitchFamily="34" charset="0"/>
              </a:rPr>
              <a:t>26 februari 202</a:t>
            </a:r>
            <a:r>
              <a:rPr lang="en-BE" sz="1600" dirty="0">
                <a:latin typeface="Open Sans" panose="020B0606030504020204" pitchFamily="34" charset="0"/>
                <a:ea typeface="Open Sans" panose="020B0606030504020204" pitchFamily="34" charset="0"/>
                <a:cs typeface="Open Sans" panose="020B0606030504020204" pitchFamily="34" charset="0"/>
              </a:rPr>
              <a:t>6</a:t>
            </a:r>
            <a:endParaRPr lang="nl-BE"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641" b="16641"/>
          <a:stretch/>
        </p:blipFill>
        <p:spPr>
          <a:xfrm>
            <a:off x="7297161" y="265509"/>
            <a:ext cx="4894839" cy="4894839"/>
          </a:xfrm>
        </p:spPr>
      </p:pic>
      <p:pic>
        <p:nvPicPr>
          <p:cNvPr id="6" name="Picture Placeholder 4">
            <a:extLst>
              <a:ext uri="{FF2B5EF4-FFF2-40B4-BE49-F238E27FC236}">
                <a16:creationId xmlns:a16="http://schemas.microsoft.com/office/drawing/2014/main" id="{3083242C-30BB-2D43-0A8C-937A9668F2C2}"/>
              </a:ext>
            </a:extLst>
          </p:cNvPr>
          <p:cNvPicPr>
            <a:picLocks noChangeAspect="1"/>
          </p:cNvPicPr>
          <p:nvPr/>
        </p:nvPicPr>
        <p:blipFill rotWithShape="1">
          <a:blip r:embed="rId3">
            <a:extLst>
              <a:ext uri="{28A0092B-C50C-407E-A947-70E740481C1C}">
                <a14:useLocalDpi xmlns:a14="http://schemas.microsoft.com/office/drawing/2010/main" val="0"/>
              </a:ext>
            </a:extLst>
          </a:blip>
          <a:srcRect t="16641" b="16641"/>
          <a:stretch/>
        </p:blipFill>
        <p:spPr>
          <a:xfrm>
            <a:off x="7449561" y="417909"/>
            <a:ext cx="4894839" cy="4894839"/>
          </a:xfrm>
          <a:prstGeom prst="ellipse">
            <a:avLst/>
          </a:prstGeom>
        </p:spPr>
      </p:pic>
    </p:spTree>
    <p:extLst>
      <p:ext uri="{BB962C8B-B14F-4D97-AF65-F5344CB8AC3E}">
        <p14:creationId xmlns:p14="http://schemas.microsoft.com/office/powerpoint/2010/main" val="1758150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F1C286-3C76-B5E4-7326-61FCC5614D2C}"/>
              </a:ext>
            </a:extLst>
          </p:cNvPr>
          <p:cNvSpPr>
            <a:spLocks noGrp="1"/>
          </p:cNvSpPr>
          <p:nvPr>
            <p:ph type="body" sz="quarter" idx="11"/>
          </p:nvPr>
        </p:nvSpPr>
        <p:spPr/>
        <p:txBody>
          <a:bodyPr/>
          <a:lstStyle/>
          <a:p>
            <a:r>
              <a:rPr lang="en-BE" dirty="0" err="1"/>
              <a:t>Statuswebsite</a:t>
            </a:r>
            <a:endParaRPr lang="nl-BE" dirty="0"/>
          </a:p>
        </p:txBody>
      </p:sp>
      <p:sp>
        <p:nvSpPr>
          <p:cNvPr id="4" name="Rectangle 3">
            <a:extLst>
              <a:ext uri="{FF2B5EF4-FFF2-40B4-BE49-F238E27FC236}">
                <a16:creationId xmlns:a16="http://schemas.microsoft.com/office/drawing/2014/main" id="{EB52A86D-336C-DFDA-1519-9BAE7C9E03FB}"/>
              </a:ext>
            </a:extLst>
          </p:cNvPr>
          <p:cNvSpPr txBox="1">
            <a:spLocks noChangeArrowheads="1"/>
          </p:cNvSpPr>
          <p:nvPr/>
        </p:nvSpPr>
        <p:spPr>
          <a:xfrm>
            <a:off x="609600" y="1052736"/>
            <a:ext cx="10972800" cy="5289451"/>
          </a:xfrm>
          <a:prstGeom prst="rect">
            <a:avLst/>
          </a:prstGeom>
        </p:spPr>
        <p:txBody>
          <a:bodyPr>
            <a:normAutofit/>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hlinkClick r:id="rId2"/>
              </a:rPr>
              <a:t>www.status.ehealth.fgov.be</a:t>
            </a:r>
          </a:p>
          <a:p>
            <a:endParaRPr lang="nl-BE" dirty="0"/>
          </a:p>
        </p:txBody>
      </p:sp>
      <p:pic>
        <p:nvPicPr>
          <p:cNvPr id="5" name="Picture 4">
            <a:extLst>
              <a:ext uri="{FF2B5EF4-FFF2-40B4-BE49-F238E27FC236}">
                <a16:creationId xmlns:a16="http://schemas.microsoft.com/office/drawing/2014/main" id="{1EC907B6-2F24-D6E1-BA2C-03A223896590}"/>
              </a:ext>
            </a:extLst>
          </p:cNvPr>
          <p:cNvPicPr>
            <a:picLocks noChangeAspect="1"/>
          </p:cNvPicPr>
          <p:nvPr/>
        </p:nvPicPr>
        <p:blipFill>
          <a:blip r:embed="rId3"/>
          <a:stretch>
            <a:fillRect/>
          </a:stretch>
        </p:blipFill>
        <p:spPr>
          <a:xfrm>
            <a:off x="3394391" y="1052736"/>
            <a:ext cx="6585992" cy="5389103"/>
          </a:xfrm>
          <a:prstGeom prst="rect">
            <a:avLst/>
          </a:prstGeom>
        </p:spPr>
      </p:pic>
    </p:spTree>
    <p:extLst>
      <p:ext uri="{BB962C8B-B14F-4D97-AF65-F5344CB8AC3E}">
        <p14:creationId xmlns:p14="http://schemas.microsoft.com/office/powerpoint/2010/main" val="5661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CACB72C-11DF-F8B5-47B6-2384844F55AC}"/>
              </a:ext>
            </a:extLst>
          </p:cNvPr>
          <p:cNvSpPr>
            <a:spLocks noGrp="1"/>
          </p:cNvSpPr>
          <p:nvPr>
            <p:ph type="body" sz="quarter" idx="11"/>
          </p:nvPr>
        </p:nvSpPr>
        <p:spPr/>
        <p:txBody>
          <a:bodyPr/>
          <a:lstStyle/>
          <a:p>
            <a:r>
              <a:rPr lang="en-BE" dirty="0"/>
              <a:t>Business continuity procedures</a:t>
            </a:r>
            <a:endParaRPr lang="nl-BE" dirty="0"/>
          </a:p>
        </p:txBody>
      </p:sp>
      <p:sp>
        <p:nvSpPr>
          <p:cNvPr id="3" name="Tijdelijke aanduiding voor tekst 2">
            <a:extLst>
              <a:ext uri="{FF2B5EF4-FFF2-40B4-BE49-F238E27FC236}">
                <a16:creationId xmlns:a16="http://schemas.microsoft.com/office/drawing/2014/main" id="{CAE8EE29-44D3-3C79-08B9-AA3CF47477D7}"/>
              </a:ext>
            </a:extLst>
          </p:cNvPr>
          <p:cNvSpPr>
            <a:spLocks noGrp="1"/>
          </p:cNvSpPr>
          <p:nvPr>
            <p:ph type="body" sz="quarter" idx="13"/>
          </p:nvPr>
        </p:nvSpPr>
        <p:spPr/>
        <p:txBody>
          <a:bodyPr>
            <a:normAutofit lnSpcReduction="10000"/>
          </a:bodyPr>
          <a:lstStyle/>
          <a:p>
            <a:pPr lvl="1"/>
            <a:r>
              <a:rPr lang="nl-BE" dirty="0"/>
              <a:t>doelstelling</a:t>
            </a:r>
            <a:endParaRPr lang="en-BE" dirty="0"/>
          </a:p>
          <a:p>
            <a:pPr lvl="2"/>
            <a:r>
              <a:rPr lang="nl-BE" dirty="0"/>
              <a:t>werkende business </a:t>
            </a:r>
            <a:r>
              <a:rPr lang="nl-BE" dirty="0" err="1"/>
              <a:t>continuity</a:t>
            </a:r>
            <a:r>
              <a:rPr lang="nl-BE" dirty="0"/>
              <a:t> procedures (BCP)</a:t>
            </a:r>
            <a:endParaRPr lang="en-BE" dirty="0"/>
          </a:p>
          <a:p>
            <a:pPr lvl="2"/>
            <a:r>
              <a:rPr lang="nl-BE" dirty="0"/>
              <a:t>per soort eindgebruiker</a:t>
            </a:r>
            <a:r>
              <a:rPr lang="en-BE" dirty="0"/>
              <a:t>: </a:t>
            </a:r>
            <a:r>
              <a:rPr lang="fr-BE" dirty="0"/>
              <a:t>(huis)</a:t>
            </a:r>
            <a:r>
              <a:rPr lang="fr-BE" dirty="0" err="1"/>
              <a:t>artsen</a:t>
            </a:r>
            <a:r>
              <a:rPr lang="en-BE" dirty="0"/>
              <a:t>,  </a:t>
            </a:r>
            <a:r>
              <a:rPr lang="fr-BE" dirty="0" err="1"/>
              <a:t>apothekers</a:t>
            </a:r>
            <a:r>
              <a:rPr lang="en-BE" dirty="0"/>
              <a:t>, </a:t>
            </a:r>
            <a:r>
              <a:rPr lang="en-BE" dirty="0" err="1"/>
              <a:t>kinesitherapeuten</a:t>
            </a:r>
            <a:r>
              <a:rPr lang="en-BE" dirty="0"/>
              <a:t>, </a:t>
            </a:r>
            <a:r>
              <a:rPr lang="en-BE" dirty="0" err="1"/>
              <a:t>tandartsen</a:t>
            </a:r>
            <a:r>
              <a:rPr lang="en-BE" dirty="0"/>
              <a:t>, </a:t>
            </a:r>
            <a:r>
              <a:rPr lang="en-BE" dirty="0" err="1"/>
              <a:t>verpleegkundigen</a:t>
            </a:r>
            <a:r>
              <a:rPr lang="en-BE" dirty="0"/>
              <a:t>, </a:t>
            </a:r>
            <a:r>
              <a:rPr lang="en-BE" dirty="0" err="1"/>
              <a:t>vroedvrouwen</a:t>
            </a:r>
            <a:r>
              <a:rPr lang="en-BE" dirty="0"/>
              <a:t>, </a:t>
            </a:r>
            <a:r>
              <a:rPr lang="en-BE" dirty="0" err="1"/>
              <a:t>medische</a:t>
            </a:r>
            <a:r>
              <a:rPr lang="en-BE" dirty="0"/>
              <a:t> </a:t>
            </a:r>
            <a:r>
              <a:rPr lang="en-BE" dirty="0" err="1"/>
              <a:t>huizen</a:t>
            </a:r>
            <a:r>
              <a:rPr lang="en-BE" dirty="0"/>
              <a:t>, </a:t>
            </a:r>
            <a:r>
              <a:rPr lang="fr-BE" dirty="0" err="1"/>
              <a:t>wachtposten</a:t>
            </a:r>
            <a:endParaRPr lang="nl-BE" dirty="0"/>
          </a:p>
          <a:p>
            <a:pPr lvl="1"/>
            <a:r>
              <a:rPr lang="nl-BE" dirty="0"/>
              <a:t>methode</a:t>
            </a:r>
          </a:p>
          <a:p>
            <a:pPr lvl="2"/>
            <a:r>
              <a:rPr lang="nl-BE" dirty="0"/>
              <a:t>functionele behoeften waaraan steeds moet worden voldaan, worden vastgelegd in overleg met vertegenwoordigers van de eindgebruikers</a:t>
            </a:r>
          </a:p>
          <a:p>
            <a:pPr lvl="2"/>
            <a:r>
              <a:rPr lang="nl-BE" dirty="0"/>
              <a:t>wegwerken van alle single point of failure (SPOF) over omgevingen heen (voor elke cruciale component is er een alternatief in een andere omgeving)</a:t>
            </a:r>
          </a:p>
          <a:p>
            <a:pPr lvl="2"/>
            <a:r>
              <a:rPr lang="nl-BE" dirty="0"/>
              <a:t>implementatieplan met iteraties</a:t>
            </a:r>
          </a:p>
          <a:p>
            <a:pPr lvl="2"/>
            <a:r>
              <a:rPr lang="nl-BE" dirty="0"/>
              <a:t>communicatie via website </a:t>
            </a:r>
            <a:r>
              <a:rPr lang="nl-BE" dirty="0">
                <a:hlinkClick r:id="rId2"/>
              </a:rPr>
              <a:t>https://www.status.ehealth.fgov.be/</a:t>
            </a:r>
            <a:endParaRPr lang="nl-BE" dirty="0"/>
          </a:p>
          <a:p>
            <a:pPr lvl="2"/>
            <a:r>
              <a:rPr lang="nl-BE" dirty="0"/>
              <a:t>vorming via </a:t>
            </a:r>
            <a:r>
              <a:rPr lang="nl-BE" dirty="0" err="1"/>
              <a:t>éénlijn</a:t>
            </a:r>
            <a:r>
              <a:rPr lang="nl-BE" dirty="0"/>
              <a:t>, e-Santé Wallonie, eHealth Academy </a:t>
            </a:r>
          </a:p>
          <a:p>
            <a:pPr lvl="2"/>
            <a:r>
              <a:rPr lang="nl-BE" dirty="0"/>
              <a:t>geïntegreerde dashboard over status diensten (beschikbaarheid, </a:t>
            </a:r>
            <a:r>
              <a:rPr lang="nl-BE" dirty="0" err="1"/>
              <a:t>performantie</a:t>
            </a:r>
            <a:r>
              <a:rPr lang="nl-BE" dirty="0"/>
              <a:t>)</a:t>
            </a:r>
          </a:p>
          <a:p>
            <a:pPr lvl="2"/>
            <a:r>
              <a:rPr lang="nl-BE" dirty="0"/>
              <a:t>feedbackmechanismen over effectief gebruik BCP</a:t>
            </a:r>
            <a:endParaRPr lang="en-BE" dirty="0"/>
          </a:p>
          <a:p>
            <a:endParaRPr lang="nl-BE" dirty="0"/>
          </a:p>
        </p:txBody>
      </p:sp>
    </p:spTree>
    <p:extLst>
      <p:ext uri="{BB962C8B-B14F-4D97-AF65-F5344CB8AC3E}">
        <p14:creationId xmlns:p14="http://schemas.microsoft.com/office/powerpoint/2010/main" val="243082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7F4663-44C2-DAD7-7F76-C4704C72E4E2}"/>
              </a:ext>
            </a:extLst>
          </p:cNvPr>
          <p:cNvSpPr>
            <a:spLocks noGrp="1"/>
          </p:cNvSpPr>
          <p:nvPr>
            <p:ph type="body" sz="quarter" idx="11"/>
          </p:nvPr>
        </p:nvSpPr>
        <p:spPr/>
        <p:txBody>
          <a:bodyPr/>
          <a:lstStyle/>
          <a:p>
            <a:r>
              <a:rPr lang="en-BE" dirty="0" err="1"/>
              <a:t>Basisarchitectuur</a:t>
            </a:r>
            <a:endParaRPr lang="nl-BE" dirty="0"/>
          </a:p>
        </p:txBody>
      </p:sp>
      <p:pic>
        <p:nvPicPr>
          <p:cNvPr id="4" name="Picture 75">
            <a:extLst>
              <a:ext uri="{FF2B5EF4-FFF2-40B4-BE49-F238E27FC236}">
                <a16:creationId xmlns:a16="http://schemas.microsoft.com/office/drawing/2014/main" id="{121353C3-ED44-56B0-6722-8FB136F6D2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8887" y="555239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83">
            <a:extLst>
              <a:ext uri="{FF2B5EF4-FFF2-40B4-BE49-F238E27FC236}">
                <a16:creationId xmlns:a16="http://schemas.microsoft.com/office/drawing/2014/main" id="{19D2D354-DE21-335F-E815-569724356E4E}"/>
              </a:ext>
            </a:extLst>
          </p:cNvPr>
          <p:cNvSpPr>
            <a:spLocks noChangeArrowheads="1"/>
          </p:cNvSpPr>
          <p:nvPr/>
        </p:nvSpPr>
        <p:spPr bwMode="auto">
          <a:xfrm>
            <a:off x="2038737" y="3599768"/>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400" b="1" i="1"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 name="Oval 84">
            <a:extLst>
              <a:ext uri="{FF2B5EF4-FFF2-40B4-BE49-F238E27FC236}">
                <a16:creationId xmlns:a16="http://schemas.microsoft.com/office/drawing/2014/main" id="{40EB9F91-61C2-7002-798A-1861667B1696}"/>
              </a:ext>
            </a:extLst>
          </p:cNvPr>
          <p:cNvSpPr>
            <a:spLocks noChangeArrowheads="1"/>
          </p:cNvSpPr>
          <p:nvPr/>
        </p:nvSpPr>
        <p:spPr bwMode="auto">
          <a:xfrm>
            <a:off x="9399976" y="3593418"/>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 name="Rectangle 85">
            <a:extLst>
              <a:ext uri="{FF2B5EF4-FFF2-40B4-BE49-F238E27FC236}">
                <a16:creationId xmlns:a16="http://schemas.microsoft.com/office/drawing/2014/main" id="{8068B61E-49A8-8ABE-103E-EB061CF240AF}"/>
              </a:ext>
            </a:extLst>
          </p:cNvPr>
          <p:cNvSpPr>
            <a:spLocks noChangeArrowheads="1"/>
          </p:cNvSpPr>
          <p:nvPr/>
        </p:nvSpPr>
        <p:spPr bwMode="auto">
          <a:xfrm>
            <a:off x="2548326" y="3601356"/>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 name="Oval 86">
            <a:extLst>
              <a:ext uri="{FF2B5EF4-FFF2-40B4-BE49-F238E27FC236}">
                <a16:creationId xmlns:a16="http://schemas.microsoft.com/office/drawing/2014/main" id="{2C9D114A-CEE3-3EB2-FDFD-560CE279EC93}"/>
              </a:ext>
            </a:extLst>
          </p:cNvPr>
          <p:cNvSpPr>
            <a:spLocks noChangeArrowheads="1"/>
          </p:cNvSpPr>
          <p:nvPr/>
        </p:nvSpPr>
        <p:spPr bwMode="auto">
          <a:xfrm>
            <a:off x="3318262" y="3856941"/>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9" name="Oval 87">
            <a:extLst>
              <a:ext uri="{FF2B5EF4-FFF2-40B4-BE49-F238E27FC236}">
                <a16:creationId xmlns:a16="http://schemas.microsoft.com/office/drawing/2014/main" id="{BE12D305-1CB3-6A8E-67D4-15B16F59C683}"/>
              </a:ext>
            </a:extLst>
          </p:cNvPr>
          <p:cNvSpPr>
            <a:spLocks noChangeArrowheads="1"/>
          </p:cNvSpPr>
          <p:nvPr/>
        </p:nvSpPr>
        <p:spPr bwMode="auto">
          <a:xfrm>
            <a:off x="9223762" y="3850591"/>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 name="Rectangle 88">
            <a:extLst>
              <a:ext uri="{FF2B5EF4-FFF2-40B4-BE49-F238E27FC236}">
                <a16:creationId xmlns:a16="http://schemas.microsoft.com/office/drawing/2014/main" id="{58556431-715C-162C-D872-052C720FB853}"/>
              </a:ext>
            </a:extLst>
          </p:cNvPr>
          <p:cNvSpPr>
            <a:spLocks noChangeArrowheads="1"/>
          </p:cNvSpPr>
          <p:nvPr/>
        </p:nvSpPr>
        <p:spPr bwMode="auto">
          <a:xfrm>
            <a:off x="3721489" y="3860118"/>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lvl="0" algn="ctr" fontAlgn="auto">
              <a:spcBef>
                <a:spcPts val="0"/>
              </a:spcBef>
              <a:spcAft>
                <a:spcPts val="0"/>
              </a:spcAft>
              <a:defRPr/>
            </a:pPr>
            <a:r>
              <a:rPr lang="nl-BE" sz="2400" b="1" i="1" dirty="0">
                <a:solidFill>
                  <a:srgbClr val="FFFFFF"/>
                </a:solidFill>
                <a:effectLst>
                  <a:outerShdw blurRad="38100" dist="38100" dir="2700000" algn="tl">
                    <a:srgbClr val="000000"/>
                  </a:outerShdw>
                </a:effectLst>
                <a:latin typeface="Calibri" panose="020F0502020204030204"/>
              </a:rPr>
              <a:t>Basisdiensten</a:t>
            </a:r>
          </a:p>
          <a:p>
            <a:pPr lvl="0" algn="ctr" fontAlgn="auto">
              <a:spcBef>
                <a:spcPts val="0"/>
              </a:spcBef>
              <a:spcAft>
                <a:spcPts val="0"/>
              </a:spcAft>
              <a:defRPr/>
            </a:pPr>
            <a:r>
              <a:rPr lang="nl-BE" sz="2400" b="1" i="1" dirty="0">
                <a:solidFill>
                  <a:schemeClr val="accent3"/>
                </a:solidFill>
                <a:effectLst>
                  <a:outerShdw blurRad="38100" dist="38100" dir="2700000" algn="tl">
                    <a:srgbClr val="000000"/>
                  </a:outerShdw>
                </a:effectLst>
                <a:latin typeface="Calibri"/>
              </a:rPr>
              <a:t>e</a:t>
            </a:r>
            <a:r>
              <a:rPr lang="nl-BE" sz="2400" b="1" i="1" dirty="0">
                <a:solidFill>
                  <a:srgbClr val="3E6E5A"/>
                </a:solidFill>
                <a:effectLst>
                  <a:outerShdw blurRad="38100" dist="38100" dir="2700000" algn="tl">
                    <a:srgbClr val="000000"/>
                  </a:outerShdw>
                </a:effectLst>
                <a:latin typeface="Calibri"/>
              </a:rPr>
              <a:t>Health</a:t>
            </a:r>
            <a:r>
              <a:rPr lang="nl-BE" sz="2400" b="1" i="1" dirty="0">
                <a:solidFill>
                  <a:srgbClr val="FFFFFF"/>
                </a:solidFill>
                <a:effectLst>
                  <a:outerShdw blurRad="38100" dist="38100" dir="2700000" algn="tl">
                    <a:srgbClr val="000000"/>
                  </a:outerShdw>
                </a:effectLst>
                <a:latin typeface="Calibri"/>
              </a:rPr>
              <a:t>-platform</a:t>
            </a:r>
          </a:p>
        </p:txBody>
      </p:sp>
      <p:sp>
        <p:nvSpPr>
          <p:cNvPr id="11" name="Text Box 89">
            <a:extLst>
              <a:ext uri="{FF2B5EF4-FFF2-40B4-BE49-F238E27FC236}">
                <a16:creationId xmlns:a16="http://schemas.microsoft.com/office/drawing/2014/main" id="{EA28A06D-12FF-38DA-D534-81690F7327EF}"/>
              </a:ext>
            </a:extLst>
          </p:cNvPr>
          <p:cNvSpPr txBox="1">
            <a:spLocks noChangeArrowheads="1"/>
          </p:cNvSpPr>
          <p:nvPr/>
        </p:nvSpPr>
        <p:spPr bwMode="auto">
          <a:xfrm>
            <a:off x="1987937" y="4074431"/>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altLang="en-US"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Netwerk</a:t>
            </a:r>
          </a:p>
        </p:txBody>
      </p:sp>
      <p:pic>
        <p:nvPicPr>
          <p:cNvPr id="12" name="Picture 3">
            <a:extLst>
              <a:ext uri="{FF2B5EF4-FFF2-40B4-BE49-F238E27FC236}">
                <a16:creationId xmlns:a16="http://schemas.microsoft.com/office/drawing/2014/main" id="{26591A39-09DC-FCEC-42E7-B651FE64AFE7}"/>
              </a:ext>
            </a:extLst>
          </p:cNvPr>
          <p:cNvPicPr>
            <a:picLocks noChangeAspect="1" noChangeArrowheads="1"/>
          </p:cNvPicPr>
          <p:nvPr/>
        </p:nvPicPr>
        <p:blipFill>
          <a:blip r:embed="rId3"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5839214" y="5455554"/>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
            <a:extLst>
              <a:ext uri="{FF2B5EF4-FFF2-40B4-BE49-F238E27FC236}">
                <a16:creationId xmlns:a16="http://schemas.microsoft.com/office/drawing/2014/main" id="{A9EBD845-DD92-787D-7B3F-C09F09744243}"/>
              </a:ext>
            </a:extLst>
          </p:cNvPr>
          <p:cNvSpPr>
            <a:spLocks noChangeArrowheads="1"/>
          </p:cNvSpPr>
          <p:nvPr/>
        </p:nvSpPr>
        <p:spPr bwMode="auto">
          <a:xfrm>
            <a:off x="4990682" y="981184"/>
            <a:ext cx="2286000" cy="762000"/>
          </a:xfrm>
          <a:prstGeom prst="ellipse">
            <a:avLst/>
          </a:prstGeom>
          <a:noFill/>
          <a:ln w="9525">
            <a:noFill/>
            <a:round/>
            <a:headEnd/>
            <a:tailEnd/>
          </a:ln>
          <a:effectLst/>
        </p:spPr>
        <p:txBody>
          <a:bodyPr wrap="none" anchor="ctr"/>
          <a:lstStyle/>
          <a:p>
            <a:pPr lvl="0"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Calibri"/>
              </a:rPr>
              <a:t>Patiënten, zorgverstrekkers</a:t>
            </a:r>
          </a:p>
          <a:p>
            <a:pPr lvl="0"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Calibri"/>
              </a:rPr>
              <a:t>en zorginstellingen</a:t>
            </a:r>
            <a:endParaRPr lang="nl-BE" sz="2000" b="1" i="1" dirty="0">
              <a:solidFill>
                <a:srgbClr val="FFFFFF"/>
              </a:solidFill>
              <a:effectLst>
                <a:outerShdw blurRad="38100" dist="38100" dir="2700000" algn="tl">
                  <a:srgbClr val="C0C0C0"/>
                </a:outerShdw>
              </a:effectLst>
              <a:latin typeface="Calibri"/>
            </a:endParaRPr>
          </a:p>
        </p:txBody>
      </p:sp>
      <p:sp>
        <p:nvSpPr>
          <p:cNvPr id="14" name="AutoShape 13">
            <a:extLst>
              <a:ext uri="{FF2B5EF4-FFF2-40B4-BE49-F238E27FC236}">
                <a16:creationId xmlns:a16="http://schemas.microsoft.com/office/drawing/2014/main" id="{78919BDB-8049-CB01-1400-3AD33BEBACBF}"/>
              </a:ext>
            </a:extLst>
          </p:cNvPr>
          <p:cNvSpPr>
            <a:spLocks noChangeArrowheads="1"/>
          </p:cNvSpPr>
          <p:nvPr/>
        </p:nvSpPr>
        <p:spPr bwMode="blackWhite">
          <a:xfrm>
            <a:off x="7490212"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15" name="AutoShape 14">
            <a:extLst>
              <a:ext uri="{FF2B5EF4-FFF2-40B4-BE49-F238E27FC236}">
                <a16:creationId xmlns:a16="http://schemas.microsoft.com/office/drawing/2014/main" id="{3875DAF0-97CA-716B-6208-C27B1600F0AC}"/>
              </a:ext>
            </a:extLst>
          </p:cNvPr>
          <p:cNvSpPr>
            <a:spLocks noChangeArrowheads="1"/>
          </p:cNvSpPr>
          <p:nvPr/>
        </p:nvSpPr>
        <p:spPr bwMode="blackWhite">
          <a:xfrm>
            <a:off x="8788787"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16" name="AutoShape 16">
            <a:extLst>
              <a:ext uri="{FF2B5EF4-FFF2-40B4-BE49-F238E27FC236}">
                <a16:creationId xmlns:a16="http://schemas.microsoft.com/office/drawing/2014/main" id="{DFBEEAE5-2556-2183-8C96-E39044EBE6B0}"/>
              </a:ext>
            </a:extLst>
          </p:cNvPr>
          <p:cNvSpPr>
            <a:spLocks noChangeArrowheads="1"/>
          </p:cNvSpPr>
          <p:nvPr/>
        </p:nvSpPr>
        <p:spPr bwMode="blackWhite">
          <a:xfrm>
            <a:off x="6305937"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pic>
        <p:nvPicPr>
          <p:cNvPr id="17" name="Picture 20" descr="FOD_tekening">
            <a:extLst>
              <a:ext uri="{FF2B5EF4-FFF2-40B4-BE49-F238E27FC236}">
                <a16:creationId xmlns:a16="http://schemas.microsoft.com/office/drawing/2014/main" id="{22DF8EB4-C450-5DC0-6B42-DD3ECA4F1B53}"/>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82376" y="5482541"/>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a:extLst>
              <a:ext uri="{FF2B5EF4-FFF2-40B4-BE49-F238E27FC236}">
                <a16:creationId xmlns:a16="http://schemas.microsoft.com/office/drawing/2014/main" id="{115100B3-1173-4E8C-98E4-30C5A8FDD1C9}"/>
              </a:ext>
            </a:extLst>
          </p:cNvPr>
          <p:cNvSpPr>
            <a:spLocks noChangeArrowheads="1"/>
          </p:cNvSpPr>
          <p:nvPr/>
        </p:nvSpPr>
        <p:spPr bwMode="auto">
          <a:xfrm>
            <a:off x="2000578" y="5833379"/>
            <a:ext cx="150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fontAlgn="auto" hangingPunct="1">
              <a:spcBef>
                <a:spcPts val="0"/>
              </a:spcBef>
              <a:spcAft>
                <a:spcPts val="0"/>
              </a:spcAft>
              <a:defRPr/>
            </a:pPr>
            <a:r>
              <a:rPr lang="nl-BE" altLang="en-US" sz="2000" b="1" i="1" dirty="0">
                <a:solidFill>
                  <a:srgbClr val="CC9900"/>
                </a:solidFill>
                <a:latin typeface="Calibri" pitchFamily="34" charset="0"/>
                <a:cs typeface="Arial" charset="0"/>
              </a:rPr>
              <a:t>Leveranciers</a:t>
            </a:r>
            <a:endPar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19" name="Rectangle 22">
            <a:extLst>
              <a:ext uri="{FF2B5EF4-FFF2-40B4-BE49-F238E27FC236}">
                <a16:creationId xmlns:a16="http://schemas.microsoft.com/office/drawing/2014/main" id="{F37DA908-DD97-5301-BDD1-8C792E869C9C}"/>
              </a:ext>
            </a:extLst>
          </p:cNvPr>
          <p:cNvSpPr>
            <a:spLocks noChangeArrowheads="1"/>
          </p:cNvSpPr>
          <p:nvPr/>
        </p:nvSpPr>
        <p:spPr bwMode="auto">
          <a:xfrm>
            <a:off x="1959536" y="3210829"/>
            <a:ext cx="1329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fontAlgn="auto" hangingPunct="1">
              <a:spcBef>
                <a:spcPts val="0"/>
              </a:spcBef>
              <a:spcAft>
                <a:spcPts val="0"/>
              </a:spcAft>
              <a:defRPr/>
            </a:pPr>
            <a:r>
              <a:rPr lang="nl-BE" altLang="en-US" sz="2000" b="1" i="1" dirty="0">
                <a:solidFill>
                  <a:srgbClr val="CC9900"/>
                </a:solidFill>
                <a:latin typeface="Calibri" pitchFamily="34" charset="0"/>
                <a:cs typeface="Arial" charset="0"/>
              </a:rPr>
              <a:t>Gebruikers</a:t>
            </a:r>
            <a:endPar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20" name="AutoShape 23">
            <a:hlinkClick r:id="" action="ppaction://noaction" highlightClick="1"/>
            <a:extLst>
              <a:ext uri="{FF2B5EF4-FFF2-40B4-BE49-F238E27FC236}">
                <a16:creationId xmlns:a16="http://schemas.microsoft.com/office/drawing/2014/main" id="{747049E7-D911-DA4B-0F66-B213CFEB352A}"/>
              </a:ext>
            </a:extLst>
          </p:cNvPr>
          <p:cNvSpPr>
            <a:spLocks noChangeArrowheads="1"/>
          </p:cNvSpPr>
          <p:nvPr/>
        </p:nvSpPr>
        <p:spPr bwMode="blackWhite">
          <a:xfrm>
            <a:off x="5056574" y="2224991"/>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rPr>
              <a:t>P</a:t>
            </a:r>
            <a:r>
              <a:rPr lang="nl-BE" sz="1400" i="1" dirty="0">
                <a:solidFill>
                  <a:srgbClr val="FFFFFF"/>
                </a:solidFill>
                <a:effectLst>
                  <a:outerShdw blurRad="38100" dist="38100" dir="2700000" algn="tl">
                    <a:srgbClr val="000000"/>
                  </a:outerShdw>
                </a:effectLst>
                <a:latin typeface="Calibri"/>
              </a:rPr>
              <a:t>ortaal </a:t>
            </a:r>
            <a:r>
              <a:rPr lang="nl-BE" sz="1400" i="1" dirty="0" err="1">
                <a:solidFill>
                  <a:srgbClr val="3E6E5A"/>
                </a:solidFill>
                <a:effectLst>
                  <a:outerShdw blurRad="38100" dist="38100" dir="2700000" algn="tl">
                    <a:srgbClr val="000000"/>
                  </a:outerShdw>
                </a:effectLst>
                <a:latin typeface="Calibri"/>
              </a:rPr>
              <a:t>eGezondheid</a:t>
            </a:r>
            <a:endParaRPr lang="nl-BE" sz="1400" i="1" dirty="0">
              <a:solidFill>
                <a:srgbClr val="FFFFFF"/>
              </a:solidFill>
              <a:effectLst>
                <a:outerShdw blurRad="38100" dist="38100" dir="2700000" algn="tl">
                  <a:srgbClr val="000000"/>
                </a:outerShdw>
              </a:effectLst>
              <a:latin typeface="Calibri"/>
            </a:endParaRPr>
          </a:p>
        </p:txBody>
      </p:sp>
      <p:grpSp>
        <p:nvGrpSpPr>
          <p:cNvPr id="21" name="Group 24">
            <a:extLst>
              <a:ext uri="{FF2B5EF4-FFF2-40B4-BE49-F238E27FC236}">
                <a16:creationId xmlns:a16="http://schemas.microsoft.com/office/drawing/2014/main" id="{5EE7E1B3-D091-4025-A53E-5B68913E2A61}"/>
              </a:ext>
            </a:extLst>
          </p:cNvPr>
          <p:cNvGrpSpPr>
            <a:grpSpLocks/>
          </p:cNvGrpSpPr>
          <p:nvPr/>
        </p:nvGrpSpPr>
        <p:grpSpPr bwMode="auto">
          <a:xfrm>
            <a:off x="2324487" y="1431241"/>
            <a:ext cx="1219200" cy="914400"/>
            <a:chOff x="432" y="1200"/>
            <a:chExt cx="912" cy="672"/>
          </a:xfrm>
        </p:grpSpPr>
        <p:sp>
          <p:nvSpPr>
            <p:cNvPr id="22" name="AutoShape 25">
              <a:hlinkClick r:id="" action="ppaction://noaction" highlightClick="1"/>
              <a:extLst>
                <a:ext uri="{FF2B5EF4-FFF2-40B4-BE49-F238E27FC236}">
                  <a16:creationId xmlns:a16="http://schemas.microsoft.com/office/drawing/2014/main" id="{4B660955-6D54-2DE8-594C-93B924BF57B1}"/>
                </a:ext>
              </a:extLst>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Calibri" panose="020F0502020204030204"/>
                </a:rPr>
                <a:t>Health portal</a:t>
              </a:r>
              <a:endParaRPr lang="nl-BE" sz="1000" i="1" dirty="0">
                <a:solidFill>
                  <a:srgbClr val="FFFFFF"/>
                </a:solidFill>
                <a:latin typeface="Calibri"/>
              </a:endParaRPr>
            </a:p>
          </p:txBody>
        </p:sp>
        <p:sp>
          <p:nvSpPr>
            <p:cNvPr id="23" name="AutoShape 26">
              <a:hlinkClick r:id="" action="ppaction://noaction" highlightClick="1"/>
              <a:extLst>
                <a:ext uri="{FF2B5EF4-FFF2-40B4-BE49-F238E27FC236}">
                  <a16:creationId xmlns:a16="http://schemas.microsoft.com/office/drawing/2014/main" id="{A12E69BC-B5AE-8F59-2856-BA5CCDEAC865}"/>
                </a:ext>
              </a:extLst>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4" name="AutoShape 27">
              <a:hlinkClick r:id="" action="ppaction://noaction" highlightClick="1"/>
              <a:extLst>
                <a:ext uri="{FF2B5EF4-FFF2-40B4-BE49-F238E27FC236}">
                  <a16:creationId xmlns:a16="http://schemas.microsoft.com/office/drawing/2014/main" id="{15785F51-FADB-C29D-B776-2CBE31C7ABAD}"/>
                </a:ext>
              </a:extLst>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5" name="AutoShape 28">
              <a:hlinkClick r:id="" action="ppaction://noaction" highlightClick="1"/>
              <a:extLst>
                <a:ext uri="{FF2B5EF4-FFF2-40B4-BE49-F238E27FC236}">
                  <a16:creationId xmlns:a16="http://schemas.microsoft.com/office/drawing/2014/main" id="{E90A7A07-D058-E71A-B4C1-192FC0F066F6}"/>
                </a:ext>
              </a:extLst>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6" name="AutoShape 29">
              <a:hlinkClick r:id="" action="ppaction://noaction" highlightClick="1"/>
              <a:extLst>
                <a:ext uri="{FF2B5EF4-FFF2-40B4-BE49-F238E27FC236}">
                  <a16:creationId xmlns:a16="http://schemas.microsoft.com/office/drawing/2014/main" id="{7C590DDD-949D-16D7-87CD-4F0B9A8EA06E}"/>
                </a:ext>
              </a:extLst>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lang="nl-BE" sz="1600" b="1" i="1" dirty="0">
                  <a:solidFill>
                    <a:srgbClr val="FFFFFF"/>
                  </a:solidFill>
                  <a:effectLst>
                    <a:outerShdw blurRad="38100" dist="38100" dir="2700000" algn="tl">
                      <a:srgbClr val="000000"/>
                    </a:outerShdw>
                  </a:effectLst>
                  <a:latin typeface="Calibri" panose="020F0502020204030204"/>
                </a:rPr>
                <a:t>DTW</a:t>
              </a:r>
              <a:endPar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pic>
          <p:nvPicPr>
            <p:cNvPr id="27" name="Picture 30" descr="FOD_tekening">
              <a:extLst>
                <a:ext uri="{FF2B5EF4-FFF2-40B4-BE49-F238E27FC236}">
                  <a16:creationId xmlns:a16="http://schemas.microsoft.com/office/drawing/2014/main" id="{A70A32AB-03F6-9D81-D978-7F70C101C9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AutoShape 31">
            <a:hlinkClick r:id="" action="ppaction://noaction" highlightClick="1"/>
            <a:extLst>
              <a:ext uri="{FF2B5EF4-FFF2-40B4-BE49-F238E27FC236}">
                <a16:creationId xmlns:a16="http://schemas.microsoft.com/office/drawing/2014/main" id="{5E0F526C-8C31-B27E-1F91-D58E01C41C78}"/>
              </a:ext>
            </a:extLst>
          </p:cNvPr>
          <p:cNvSpPr>
            <a:spLocks noChangeArrowheads="1"/>
          </p:cNvSpPr>
          <p:nvPr/>
        </p:nvSpPr>
        <p:spPr bwMode="blackWhite">
          <a:xfrm>
            <a:off x="7736274" y="1770968"/>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BE" sz="1200" i="1" dirty="0">
                <a:solidFill>
                  <a:srgbClr val="FFFFFF"/>
                </a:solidFill>
                <a:effectLst>
                  <a:outerShdw blurRad="38100" dist="38100" dir="2700000" algn="tl">
                    <a:srgbClr val="000000"/>
                  </a:outerShdw>
                </a:effectLst>
                <a:latin typeface="Calibri"/>
              </a:rPr>
              <a:t>Software zorginstelling</a:t>
            </a:r>
            <a:endParaRPr lang="nl-BE" sz="900" i="1" dirty="0">
              <a:solidFill>
                <a:srgbClr val="FFFFFF"/>
              </a:solidFill>
              <a:latin typeface="Calibri"/>
            </a:endParaRPr>
          </a:p>
        </p:txBody>
      </p:sp>
      <p:sp>
        <p:nvSpPr>
          <p:cNvPr id="29" name="AutoShape 32">
            <a:hlinkClick r:id="" action="ppaction://noaction" highlightClick="1"/>
            <a:extLst>
              <a:ext uri="{FF2B5EF4-FFF2-40B4-BE49-F238E27FC236}">
                <a16:creationId xmlns:a16="http://schemas.microsoft.com/office/drawing/2014/main" id="{BD4715C0-1B17-995B-A419-43FB1117847B}"/>
              </a:ext>
            </a:extLst>
          </p:cNvPr>
          <p:cNvSpPr>
            <a:spLocks noChangeArrowheads="1"/>
          </p:cNvSpPr>
          <p:nvPr/>
        </p:nvSpPr>
        <p:spPr bwMode="blackWhite">
          <a:xfrm>
            <a:off x="8144262" y="224562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0" name="AutoShape 33">
            <a:hlinkClick r:id="" action="ppaction://noaction" highlightClick="1"/>
            <a:extLst>
              <a:ext uri="{FF2B5EF4-FFF2-40B4-BE49-F238E27FC236}">
                <a16:creationId xmlns:a16="http://schemas.microsoft.com/office/drawing/2014/main" id="{8453FAFD-317D-E9F3-4E36-38E869519EDD}"/>
              </a:ext>
            </a:extLst>
          </p:cNvPr>
          <p:cNvSpPr>
            <a:spLocks noChangeArrowheads="1"/>
          </p:cNvSpPr>
          <p:nvPr/>
        </p:nvSpPr>
        <p:spPr bwMode="blackWhite">
          <a:xfrm>
            <a:off x="8207762" y="23107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1" name="AutoShape 34">
            <a:hlinkClick r:id="" action="ppaction://noaction" highlightClick="1"/>
            <a:extLst>
              <a:ext uri="{FF2B5EF4-FFF2-40B4-BE49-F238E27FC236}">
                <a16:creationId xmlns:a16="http://schemas.microsoft.com/office/drawing/2014/main" id="{C05CE77E-778D-19B3-6B33-30113794C3FD}"/>
              </a:ext>
            </a:extLst>
          </p:cNvPr>
          <p:cNvSpPr>
            <a:spLocks noChangeArrowheads="1"/>
          </p:cNvSpPr>
          <p:nvPr/>
        </p:nvSpPr>
        <p:spPr bwMode="blackWhite">
          <a:xfrm>
            <a:off x="8271262" y="237580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2" name="AutoShape 35">
            <a:hlinkClick r:id="" action="ppaction://noaction" highlightClick="1"/>
            <a:extLst>
              <a:ext uri="{FF2B5EF4-FFF2-40B4-BE49-F238E27FC236}">
                <a16:creationId xmlns:a16="http://schemas.microsoft.com/office/drawing/2014/main" id="{5D760CD2-FC8F-56D1-4D07-0F0878C49E6C}"/>
              </a:ext>
            </a:extLst>
          </p:cNvPr>
          <p:cNvSpPr>
            <a:spLocks noChangeArrowheads="1"/>
          </p:cNvSpPr>
          <p:nvPr/>
        </p:nvSpPr>
        <p:spPr bwMode="blackWhite">
          <a:xfrm>
            <a:off x="8334762" y="244089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sp>
        <p:nvSpPr>
          <p:cNvPr id="33" name="AutoShape 36">
            <a:hlinkClick r:id="" action="ppaction://noaction" highlightClick="1"/>
            <a:extLst>
              <a:ext uri="{FF2B5EF4-FFF2-40B4-BE49-F238E27FC236}">
                <a16:creationId xmlns:a16="http://schemas.microsoft.com/office/drawing/2014/main" id="{74BF8723-D914-457D-F3A2-C5A4362DC129}"/>
              </a:ext>
            </a:extLst>
          </p:cNvPr>
          <p:cNvSpPr>
            <a:spLocks noChangeArrowheads="1"/>
          </p:cNvSpPr>
          <p:nvPr/>
        </p:nvSpPr>
        <p:spPr bwMode="blackWhite">
          <a:xfrm>
            <a:off x="6428174" y="2224991"/>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MyCareNet</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34" name="AutoShape 37">
            <a:hlinkClick r:id="" action="ppaction://noaction" highlightClick="1"/>
            <a:extLst>
              <a:ext uri="{FF2B5EF4-FFF2-40B4-BE49-F238E27FC236}">
                <a16:creationId xmlns:a16="http://schemas.microsoft.com/office/drawing/2014/main" id="{EA099518-CC92-ED91-C764-C691C2CCD1A8}"/>
              </a:ext>
            </a:extLst>
          </p:cNvPr>
          <p:cNvSpPr>
            <a:spLocks noChangeArrowheads="1"/>
          </p:cNvSpPr>
          <p:nvPr/>
        </p:nvSpPr>
        <p:spPr bwMode="blackWhite">
          <a:xfrm>
            <a:off x="6877437" y="25520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5" name="AutoShape 38">
            <a:hlinkClick r:id="" action="ppaction://noaction" highlightClick="1"/>
            <a:extLst>
              <a:ext uri="{FF2B5EF4-FFF2-40B4-BE49-F238E27FC236}">
                <a16:creationId xmlns:a16="http://schemas.microsoft.com/office/drawing/2014/main" id="{C8B3C4B3-FABD-10E6-C043-2A5E34F3F08C}"/>
              </a:ext>
            </a:extLst>
          </p:cNvPr>
          <p:cNvSpPr>
            <a:spLocks noChangeArrowheads="1"/>
          </p:cNvSpPr>
          <p:nvPr/>
        </p:nvSpPr>
        <p:spPr bwMode="blackWhite">
          <a:xfrm>
            <a:off x="6940937" y="26171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6" name="AutoShape 39">
            <a:hlinkClick r:id="" action="ppaction://noaction" highlightClick="1"/>
            <a:extLst>
              <a:ext uri="{FF2B5EF4-FFF2-40B4-BE49-F238E27FC236}">
                <a16:creationId xmlns:a16="http://schemas.microsoft.com/office/drawing/2014/main" id="{65EC7AB7-1A18-6D6D-78D1-C639FBCDA5FF}"/>
              </a:ext>
            </a:extLst>
          </p:cNvPr>
          <p:cNvSpPr>
            <a:spLocks noChangeArrowheads="1"/>
          </p:cNvSpPr>
          <p:nvPr/>
        </p:nvSpPr>
        <p:spPr bwMode="blackWhite">
          <a:xfrm>
            <a:off x="7006026" y="2682191"/>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7" name="AutoShape 40">
            <a:hlinkClick r:id="" action="ppaction://noaction" highlightClick="1"/>
            <a:extLst>
              <a:ext uri="{FF2B5EF4-FFF2-40B4-BE49-F238E27FC236}">
                <a16:creationId xmlns:a16="http://schemas.microsoft.com/office/drawing/2014/main" id="{4A31D23C-F4D3-0C81-205A-5B97A94BBE96}"/>
              </a:ext>
            </a:extLst>
          </p:cNvPr>
          <p:cNvSpPr>
            <a:spLocks noChangeArrowheads="1"/>
          </p:cNvSpPr>
          <p:nvPr/>
        </p:nvSpPr>
        <p:spPr bwMode="blackWhite">
          <a:xfrm>
            <a:off x="7069524" y="27472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sp>
        <p:nvSpPr>
          <p:cNvPr id="38" name="AutoShape 41">
            <a:hlinkClick r:id="" action="ppaction://noaction" highlightClick="1"/>
            <a:extLst>
              <a:ext uri="{FF2B5EF4-FFF2-40B4-BE49-F238E27FC236}">
                <a16:creationId xmlns:a16="http://schemas.microsoft.com/office/drawing/2014/main" id="{135E05C0-F0E8-3D32-8357-5537BCE4A881}"/>
              </a:ext>
            </a:extLst>
          </p:cNvPr>
          <p:cNvSpPr>
            <a:spLocks noChangeArrowheads="1"/>
          </p:cNvSpPr>
          <p:nvPr/>
        </p:nvSpPr>
        <p:spPr bwMode="blackWhite">
          <a:xfrm>
            <a:off x="8922139" y="1307418"/>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BE" sz="1200" i="1" dirty="0">
                <a:solidFill>
                  <a:srgbClr val="FFFFFF"/>
                </a:solidFill>
                <a:effectLst>
                  <a:outerShdw blurRad="38100" dist="38100" dir="2700000" algn="tl">
                    <a:srgbClr val="000000"/>
                  </a:outerShdw>
                </a:effectLst>
                <a:latin typeface="Calibri"/>
              </a:rPr>
              <a:t>Software zorgverstrekker</a:t>
            </a:r>
            <a:endParaRPr lang="nl-BE" sz="900" i="1" dirty="0">
              <a:solidFill>
                <a:srgbClr val="FFFFFF"/>
              </a:solidFill>
              <a:latin typeface="Calibri"/>
            </a:endParaRPr>
          </a:p>
        </p:txBody>
      </p:sp>
      <p:sp>
        <p:nvSpPr>
          <p:cNvPr id="39" name="AutoShape 46">
            <a:extLst>
              <a:ext uri="{FF2B5EF4-FFF2-40B4-BE49-F238E27FC236}">
                <a16:creationId xmlns:a16="http://schemas.microsoft.com/office/drawing/2014/main" id="{62D129DE-B73D-1329-BF51-D15CA8DF61B3}"/>
              </a:ext>
            </a:extLst>
          </p:cNvPr>
          <p:cNvSpPr>
            <a:spLocks noChangeArrowheads="1"/>
          </p:cNvSpPr>
          <p:nvPr/>
        </p:nvSpPr>
        <p:spPr bwMode="auto">
          <a:xfrm>
            <a:off x="3162687" y="2280556"/>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0" name="AutoShape 47">
            <a:extLst>
              <a:ext uri="{FF2B5EF4-FFF2-40B4-BE49-F238E27FC236}">
                <a16:creationId xmlns:a16="http://schemas.microsoft.com/office/drawing/2014/main" id="{FDECB984-B4DD-3A59-332B-4C24C62C8A9E}"/>
              </a:ext>
            </a:extLst>
          </p:cNvPr>
          <p:cNvSpPr>
            <a:spLocks noChangeArrowheads="1"/>
          </p:cNvSpPr>
          <p:nvPr/>
        </p:nvSpPr>
        <p:spPr bwMode="auto">
          <a:xfrm>
            <a:off x="9499987" y="2280554"/>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1" name="AutoShape 49">
            <a:extLst>
              <a:ext uri="{FF2B5EF4-FFF2-40B4-BE49-F238E27FC236}">
                <a16:creationId xmlns:a16="http://schemas.microsoft.com/office/drawing/2014/main" id="{736DEBF5-8CDF-E731-A208-C61EA7E3EA83}"/>
              </a:ext>
            </a:extLst>
          </p:cNvPr>
          <p:cNvSpPr>
            <a:spLocks noChangeArrowheads="1"/>
          </p:cNvSpPr>
          <p:nvPr/>
        </p:nvSpPr>
        <p:spPr bwMode="auto">
          <a:xfrm>
            <a:off x="8485574" y="2758391"/>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2" name="AutoShape 50">
            <a:extLst>
              <a:ext uri="{FF2B5EF4-FFF2-40B4-BE49-F238E27FC236}">
                <a16:creationId xmlns:a16="http://schemas.microsoft.com/office/drawing/2014/main" id="{18AA1180-2887-05D9-F71F-9B4E0D7849F2}"/>
              </a:ext>
            </a:extLst>
          </p:cNvPr>
          <p:cNvSpPr>
            <a:spLocks noChangeArrowheads="1"/>
          </p:cNvSpPr>
          <p:nvPr/>
        </p:nvSpPr>
        <p:spPr bwMode="auto">
          <a:xfrm>
            <a:off x="5513774" y="2986991"/>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3" name="AutoShape 51">
            <a:extLst>
              <a:ext uri="{FF2B5EF4-FFF2-40B4-BE49-F238E27FC236}">
                <a16:creationId xmlns:a16="http://schemas.microsoft.com/office/drawing/2014/main" id="{12483FB2-58B8-FF5D-3024-3DAA5BFC3AE4}"/>
              </a:ext>
            </a:extLst>
          </p:cNvPr>
          <p:cNvSpPr>
            <a:spLocks noChangeArrowheads="1"/>
          </p:cNvSpPr>
          <p:nvPr/>
        </p:nvSpPr>
        <p:spPr bwMode="auto">
          <a:xfrm>
            <a:off x="6847274" y="3001279"/>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4" name="AutoShape 52">
            <a:extLst>
              <a:ext uri="{FF2B5EF4-FFF2-40B4-BE49-F238E27FC236}">
                <a16:creationId xmlns:a16="http://schemas.microsoft.com/office/drawing/2014/main" id="{F9C87E30-A4BF-3EBA-3E53-FB220735ED26}"/>
              </a:ext>
            </a:extLst>
          </p:cNvPr>
          <p:cNvSpPr>
            <a:spLocks noChangeArrowheads="1"/>
          </p:cNvSpPr>
          <p:nvPr/>
        </p:nvSpPr>
        <p:spPr bwMode="auto">
          <a:xfrm rot="5400000">
            <a:off x="4181862" y="115184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5" name="AutoShape 53">
            <a:extLst>
              <a:ext uri="{FF2B5EF4-FFF2-40B4-BE49-F238E27FC236}">
                <a16:creationId xmlns:a16="http://schemas.microsoft.com/office/drawing/2014/main" id="{1EA81D57-9198-72D4-C306-DB566B6D2C0F}"/>
              </a:ext>
            </a:extLst>
          </p:cNvPr>
          <p:cNvSpPr>
            <a:spLocks noChangeArrowheads="1"/>
          </p:cNvSpPr>
          <p:nvPr/>
        </p:nvSpPr>
        <p:spPr bwMode="auto">
          <a:xfrm rot="5400000">
            <a:off x="2803912" y="65971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6" name="AutoShape 54">
            <a:extLst>
              <a:ext uri="{FF2B5EF4-FFF2-40B4-BE49-F238E27FC236}">
                <a16:creationId xmlns:a16="http://schemas.microsoft.com/office/drawing/2014/main" id="{82153531-9DC6-C121-1F97-B44DA7234510}"/>
              </a:ext>
            </a:extLst>
          </p:cNvPr>
          <p:cNvSpPr>
            <a:spLocks noChangeArrowheads="1"/>
          </p:cNvSpPr>
          <p:nvPr/>
        </p:nvSpPr>
        <p:spPr bwMode="auto">
          <a:xfrm rot="5400000">
            <a:off x="6910774" y="1451879"/>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7" name="AutoShape 55">
            <a:extLst>
              <a:ext uri="{FF2B5EF4-FFF2-40B4-BE49-F238E27FC236}">
                <a16:creationId xmlns:a16="http://schemas.microsoft.com/office/drawing/2014/main" id="{01FDA705-C432-1526-A70C-0DC797A71FD9}"/>
              </a:ext>
            </a:extLst>
          </p:cNvPr>
          <p:cNvSpPr>
            <a:spLocks noChangeArrowheads="1"/>
          </p:cNvSpPr>
          <p:nvPr/>
        </p:nvSpPr>
        <p:spPr bwMode="auto">
          <a:xfrm rot="5400000">
            <a:off x="9372193" y="452548"/>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8" name="AutoShape 56">
            <a:extLst>
              <a:ext uri="{FF2B5EF4-FFF2-40B4-BE49-F238E27FC236}">
                <a16:creationId xmlns:a16="http://schemas.microsoft.com/office/drawing/2014/main" id="{CF346D1C-561F-6E5F-AA66-DFCF7CF1E483}"/>
              </a:ext>
            </a:extLst>
          </p:cNvPr>
          <p:cNvSpPr>
            <a:spLocks noChangeArrowheads="1"/>
          </p:cNvSpPr>
          <p:nvPr/>
        </p:nvSpPr>
        <p:spPr bwMode="auto">
          <a:xfrm rot="5400000">
            <a:off x="8186331" y="963724"/>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9" name="AutoShape 59">
            <a:hlinkClick r:id="" action="ppaction://noaction" highlightClick="1"/>
            <a:extLst>
              <a:ext uri="{FF2B5EF4-FFF2-40B4-BE49-F238E27FC236}">
                <a16:creationId xmlns:a16="http://schemas.microsoft.com/office/drawing/2014/main" id="{F904AE4C-F790-F48B-6EBC-F2D68FCFE4FB}"/>
              </a:ext>
            </a:extLst>
          </p:cNvPr>
          <p:cNvSpPr>
            <a:spLocks noChangeArrowheads="1"/>
          </p:cNvSpPr>
          <p:nvPr/>
        </p:nvSpPr>
        <p:spPr bwMode="blackWhite">
          <a:xfrm>
            <a:off x="3684974" y="1920191"/>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RIZIV</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50" name="AutoShape 60">
            <a:hlinkClick r:id="" action="ppaction://noaction" highlightClick="1"/>
            <a:extLst>
              <a:ext uri="{FF2B5EF4-FFF2-40B4-BE49-F238E27FC236}">
                <a16:creationId xmlns:a16="http://schemas.microsoft.com/office/drawing/2014/main" id="{6AD826A7-CF98-51D7-EBE7-4DF2F4D51D89}"/>
              </a:ext>
            </a:extLst>
          </p:cNvPr>
          <p:cNvSpPr>
            <a:spLocks noChangeArrowheads="1"/>
          </p:cNvSpPr>
          <p:nvPr/>
        </p:nvSpPr>
        <p:spPr bwMode="blackWhite">
          <a:xfrm>
            <a:off x="4134237" y="22472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1" name="AutoShape 61">
            <a:hlinkClick r:id="" action="ppaction://noaction" highlightClick="1"/>
            <a:extLst>
              <a:ext uri="{FF2B5EF4-FFF2-40B4-BE49-F238E27FC236}">
                <a16:creationId xmlns:a16="http://schemas.microsoft.com/office/drawing/2014/main" id="{162B9982-808D-4960-1882-1D7BAD2AB1C0}"/>
              </a:ext>
            </a:extLst>
          </p:cNvPr>
          <p:cNvSpPr>
            <a:spLocks noChangeArrowheads="1"/>
          </p:cNvSpPr>
          <p:nvPr/>
        </p:nvSpPr>
        <p:spPr bwMode="blackWhite">
          <a:xfrm>
            <a:off x="4197737" y="23123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2" name="AutoShape 62">
            <a:hlinkClick r:id="" action="ppaction://noaction" highlightClick="1"/>
            <a:extLst>
              <a:ext uri="{FF2B5EF4-FFF2-40B4-BE49-F238E27FC236}">
                <a16:creationId xmlns:a16="http://schemas.microsoft.com/office/drawing/2014/main" id="{EF9512A9-3D31-684D-4E25-675569AE54DC}"/>
              </a:ext>
            </a:extLst>
          </p:cNvPr>
          <p:cNvSpPr>
            <a:spLocks noChangeArrowheads="1"/>
          </p:cNvSpPr>
          <p:nvPr/>
        </p:nvSpPr>
        <p:spPr bwMode="blackWhite">
          <a:xfrm>
            <a:off x="4262826" y="2377391"/>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3" name="AutoShape 63">
            <a:hlinkClick r:id="" action="ppaction://noaction" highlightClick="1"/>
            <a:extLst>
              <a:ext uri="{FF2B5EF4-FFF2-40B4-BE49-F238E27FC236}">
                <a16:creationId xmlns:a16="http://schemas.microsoft.com/office/drawing/2014/main" id="{213F340B-DA8B-DFC2-B205-A8F131739BD2}"/>
              </a:ext>
            </a:extLst>
          </p:cNvPr>
          <p:cNvSpPr>
            <a:spLocks noChangeArrowheads="1"/>
          </p:cNvSpPr>
          <p:nvPr/>
        </p:nvSpPr>
        <p:spPr bwMode="blackWhite">
          <a:xfrm>
            <a:off x="4326324" y="24424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pic>
        <p:nvPicPr>
          <p:cNvPr id="54" name="Picture 65">
            <a:extLst>
              <a:ext uri="{FF2B5EF4-FFF2-40B4-BE49-F238E27FC236}">
                <a16:creationId xmlns:a16="http://schemas.microsoft.com/office/drawing/2014/main" id="{E9C75EEF-7A89-652E-9EA2-D755D9912D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6437" y="286634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67">
            <a:extLst>
              <a:ext uri="{FF2B5EF4-FFF2-40B4-BE49-F238E27FC236}">
                <a16:creationId xmlns:a16="http://schemas.microsoft.com/office/drawing/2014/main" id="{92EE8C54-EF25-4321-B28F-FE98DF9652B8}"/>
              </a:ext>
            </a:extLst>
          </p:cNvPr>
          <p:cNvSpPr>
            <a:spLocks noChangeArrowheads="1"/>
          </p:cNvSpPr>
          <p:nvPr/>
        </p:nvSpPr>
        <p:spPr bwMode="blackWhite">
          <a:xfrm>
            <a:off x="5004187"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56" name="AutoShape 69">
            <a:extLst>
              <a:ext uri="{FF2B5EF4-FFF2-40B4-BE49-F238E27FC236}">
                <a16:creationId xmlns:a16="http://schemas.microsoft.com/office/drawing/2014/main" id="{D3B5812F-8E95-DAEB-AAED-FBBEE1DFCB25}"/>
              </a:ext>
            </a:extLst>
          </p:cNvPr>
          <p:cNvSpPr>
            <a:spLocks noChangeArrowheads="1"/>
          </p:cNvSpPr>
          <p:nvPr/>
        </p:nvSpPr>
        <p:spPr bwMode="blackWhite">
          <a:xfrm>
            <a:off x="3640524"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57" name="AutoShape 73">
            <a:extLst>
              <a:ext uri="{FF2B5EF4-FFF2-40B4-BE49-F238E27FC236}">
                <a16:creationId xmlns:a16="http://schemas.microsoft.com/office/drawing/2014/main" id="{FAE5F947-5A6E-4882-270C-71F4AF39DFF0}"/>
              </a:ext>
            </a:extLst>
          </p:cNvPr>
          <p:cNvSpPr>
            <a:spLocks noChangeArrowheads="1"/>
          </p:cNvSpPr>
          <p:nvPr/>
        </p:nvSpPr>
        <p:spPr bwMode="blackWhite">
          <a:xfrm>
            <a:off x="2319724"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Calibri" panose="020F0502020204030204"/>
              </a:rPr>
              <a:t>GAB</a:t>
            </a:r>
            <a:endPar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58" name="AutoShape 48">
            <a:extLst>
              <a:ext uri="{FF2B5EF4-FFF2-40B4-BE49-F238E27FC236}">
                <a16:creationId xmlns:a16="http://schemas.microsoft.com/office/drawing/2014/main" id="{2824184A-5585-27A5-A692-844ED75C5697}"/>
              </a:ext>
            </a:extLst>
          </p:cNvPr>
          <p:cNvSpPr>
            <a:spLocks noChangeArrowheads="1"/>
          </p:cNvSpPr>
          <p:nvPr/>
        </p:nvSpPr>
        <p:spPr bwMode="auto">
          <a:xfrm>
            <a:off x="4370774" y="2758391"/>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59" name="AutoShape 17">
            <a:extLst>
              <a:ext uri="{FF2B5EF4-FFF2-40B4-BE49-F238E27FC236}">
                <a16:creationId xmlns:a16="http://schemas.microsoft.com/office/drawing/2014/main" id="{F7898F53-9EF7-8BD7-0CF4-1CCC2118ABAA}"/>
              </a:ext>
            </a:extLst>
          </p:cNvPr>
          <p:cNvSpPr>
            <a:spLocks noChangeArrowheads="1"/>
          </p:cNvSpPr>
          <p:nvPr/>
        </p:nvSpPr>
        <p:spPr bwMode="auto">
          <a:xfrm>
            <a:off x="6534537"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0" name="AutoShape 18">
            <a:extLst>
              <a:ext uri="{FF2B5EF4-FFF2-40B4-BE49-F238E27FC236}">
                <a16:creationId xmlns:a16="http://schemas.microsoft.com/office/drawing/2014/main" id="{C30479C4-445C-5ED8-8262-2E6D4348F571}"/>
              </a:ext>
            </a:extLst>
          </p:cNvPr>
          <p:cNvSpPr>
            <a:spLocks noChangeArrowheads="1"/>
          </p:cNvSpPr>
          <p:nvPr/>
        </p:nvSpPr>
        <p:spPr bwMode="auto">
          <a:xfrm>
            <a:off x="7718812"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AutoShape 19">
            <a:extLst>
              <a:ext uri="{FF2B5EF4-FFF2-40B4-BE49-F238E27FC236}">
                <a16:creationId xmlns:a16="http://schemas.microsoft.com/office/drawing/2014/main" id="{1C83EC9F-BDF0-B6A4-4CEC-198D15E77EBB}"/>
              </a:ext>
            </a:extLst>
          </p:cNvPr>
          <p:cNvSpPr>
            <a:spLocks noChangeArrowheads="1"/>
          </p:cNvSpPr>
          <p:nvPr/>
        </p:nvSpPr>
        <p:spPr bwMode="auto">
          <a:xfrm>
            <a:off x="9017387"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AutoShape 68">
            <a:extLst>
              <a:ext uri="{FF2B5EF4-FFF2-40B4-BE49-F238E27FC236}">
                <a16:creationId xmlns:a16="http://schemas.microsoft.com/office/drawing/2014/main" id="{A2693304-0CC7-5C06-DB7C-E8980AF772C6}"/>
              </a:ext>
            </a:extLst>
          </p:cNvPr>
          <p:cNvSpPr>
            <a:spLocks noChangeArrowheads="1"/>
          </p:cNvSpPr>
          <p:nvPr/>
        </p:nvSpPr>
        <p:spPr bwMode="auto">
          <a:xfrm>
            <a:off x="5232787"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3" name="AutoShape 70">
            <a:extLst>
              <a:ext uri="{FF2B5EF4-FFF2-40B4-BE49-F238E27FC236}">
                <a16:creationId xmlns:a16="http://schemas.microsoft.com/office/drawing/2014/main" id="{E5AD214B-3766-18AA-A14E-EE99A195943B}"/>
              </a:ext>
            </a:extLst>
          </p:cNvPr>
          <p:cNvSpPr>
            <a:spLocks noChangeArrowheads="1"/>
          </p:cNvSpPr>
          <p:nvPr/>
        </p:nvSpPr>
        <p:spPr bwMode="auto">
          <a:xfrm>
            <a:off x="3869124"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4" name="AutoShape 74">
            <a:extLst>
              <a:ext uri="{FF2B5EF4-FFF2-40B4-BE49-F238E27FC236}">
                <a16:creationId xmlns:a16="http://schemas.microsoft.com/office/drawing/2014/main" id="{E8786544-D685-C80D-A987-1A7F016F5642}"/>
              </a:ext>
            </a:extLst>
          </p:cNvPr>
          <p:cNvSpPr>
            <a:spLocks noChangeArrowheads="1"/>
          </p:cNvSpPr>
          <p:nvPr/>
        </p:nvSpPr>
        <p:spPr bwMode="auto">
          <a:xfrm>
            <a:off x="2548324"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pic>
        <p:nvPicPr>
          <p:cNvPr id="65" name="Picture 57">
            <a:extLst>
              <a:ext uri="{FF2B5EF4-FFF2-40B4-BE49-F238E27FC236}">
                <a16:creationId xmlns:a16="http://schemas.microsoft.com/office/drawing/2014/main" id="{32F00022-92EF-1017-AE97-CB24CB1B9846}"/>
              </a:ext>
            </a:extLst>
          </p:cNvPr>
          <p:cNvPicPr>
            <a:picLocks noChangeAspect="1" noChangeArrowheads="1"/>
          </p:cNvPicPr>
          <p:nvPr/>
        </p:nvPicPr>
        <p:blipFill>
          <a:blip r:embed="rId3"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3756414" y="2472641"/>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 name="Picture 69" descr="logo_ziekenhuis_1083990b">
            <a:extLst>
              <a:ext uri="{FF2B5EF4-FFF2-40B4-BE49-F238E27FC236}">
                <a16:creationId xmlns:a16="http://schemas.microsoft.com/office/drawing/2014/main" id="{0B58FEDD-F18E-D1CE-2F70-E1E485A7962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66437" y="2312304"/>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0" descr="Logo huisarts">
            <a:extLst>
              <a:ext uri="{FF2B5EF4-FFF2-40B4-BE49-F238E27FC236}">
                <a16:creationId xmlns:a16="http://schemas.microsoft.com/office/drawing/2014/main" id="{8434897A-A562-BFB7-C309-503E2D8E7E4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19987" y="5457141"/>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71" descr="logo_ziekenhuis_1083990b">
            <a:extLst>
              <a:ext uri="{FF2B5EF4-FFF2-40B4-BE49-F238E27FC236}">
                <a16:creationId xmlns:a16="http://schemas.microsoft.com/office/drawing/2014/main" id="{DB958347-949D-90DD-5B30-E08F188CA39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89662" y="5465079"/>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72">
            <a:extLst>
              <a:ext uri="{FF2B5EF4-FFF2-40B4-BE49-F238E27FC236}">
                <a16:creationId xmlns:a16="http://schemas.microsoft.com/office/drawing/2014/main" id="{33F4AE85-220E-9222-F9BE-6B9A5B78FE9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985637" y="1856691"/>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AutoShape 32">
            <a:hlinkClick r:id="" action="ppaction://noaction" highlightClick="1"/>
            <a:extLst>
              <a:ext uri="{FF2B5EF4-FFF2-40B4-BE49-F238E27FC236}">
                <a16:creationId xmlns:a16="http://schemas.microsoft.com/office/drawing/2014/main" id="{70A5075A-5F37-35D7-CEB3-0A5E9D14C751}"/>
              </a:ext>
            </a:extLst>
          </p:cNvPr>
          <p:cNvSpPr>
            <a:spLocks noChangeArrowheads="1"/>
          </p:cNvSpPr>
          <p:nvPr/>
        </p:nvSpPr>
        <p:spPr bwMode="blackWhite">
          <a:xfrm>
            <a:off x="9399974" y="18170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1" name="AutoShape 33">
            <a:hlinkClick r:id="" action="ppaction://noaction" highlightClick="1"/>
            <a:extLst>
              <a:ext uri="{FF2B5EF4-FFF2-40B4-BE49-F238E27FC236}">
                <a16:creationId xmlns:a16="http://schemas.microsoft.com/office/drawing/2014/main" id="{7C85496D-A979-95EE-44BA-51FC84D43121}"/>
              </a:ext>
            </a:extLst>
          </p:cNvPr>
          <p:cNvSpPr>
            <a:spLocks noChangeArrowheads="1"/>
          </p:cNvSpPr>
          <p:nvPr/>
        </p:nvSpPr>
        <p:spPr bwMode="blackWhite">
          <a:xfrm>
            <a:off x="9463474" y="188209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2" name="AutoShape 34">
            <a:hlinkClick r:id="" action="ppaction://noaction" highlightClick="1"/>
            <a:extLst>
              <a:ext uri="{FF2B5EF4-FFF2-40B4-BE49-F238E27FC236}">
                <a16:creationId xmlns:a16="http://schemas.microsoft.com/office/drawing/2014/main" id="{00A37C2A-F64D-787D-C398-57128BEDAF73}"/>
              </a:ext>
            </a:extLst>
          </p:cNvPr>
          <p:cNvSpPr>
            <a:spLocks noChangeArrowheads="1"/>
          </p:cNvSpPr>
          <p:nvPr/>
        </p:nvSpPr>
        <p:spPr bwMode="blackWhite">
          <a:xfrm>
            <a:off x="9526974" y="19471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3" name="AutoShape 35">
            <a:hlinkClick r:id="" action="ppaction://noaction" highlightClick="1"/>
            <a:extLst>
              <a:ext uri="{FF2B5EF4-FFF2-40B4-BE49-F238E27FC236}">
                <a16:creationId xmlns:a16="http://schemas.microsoft.com/office/drawing/2014/main" id="{0A1220EE-B68F-807E-DDF0-DD0B0374DA8E}"/>
              </a:ext>
            </a:extLst>
          </p:cNvPr>
          <p:cNvSpPr>
            <a:spLocks noChangeArrowheads="1"/>
          </p:cNvSpPr>
          <p:nvPr/>
        </p:nvSpPr>
        <p:spPr bwMode="blackWhite">
          <a:xfrm>
            <a:off x="9590474" y="201226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spTree>
    <p:extLst>
      <p:ext uri="{BB962C8B-B14F-4D97-AF65-F5344CB8AC3E}">
        <p14:creationId xmlns:p14="http://schemas.microsoft.com/office/powerpoint/2010/main" val="3515513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
            <a:extLst>
              <a:ext uri="{FF2B5EF4-FFF2-40B4-BE49-F238E27FC236}">
                <a16:creationId xmlns:a16="http://schemas.microsoft.com/office/drawing/2014/main" id="{A31B23CB-0824-54A2-B886-E42E7B0382A5}"/>
              </a:ext>
            </a:extLst>
          </p:cNvPr>
          <p:cNvSpPr txBox="1">
            <a:spLocks/>
          </p:cNvSpPr>
          <p:nvPr/>
        </p:nvSpPr>
        <p:spPr>
          <a:xfrm>
            <a:off x="2455297" y="2543690"/>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Geïntegreerd</a:t>
            </a:r>
            <a:r>
              <a:rPr lang="en-GB" sz="1200" b="1"/>
              <a:t> </a:t>
            </a:r>
            <a:r>
              <a:rPr lang="en-GB" sz="1200" b="1" err="1"/>
              <a:t>gebruikers</a:t>
            </a:r>
            <a:r>
              <a:rPr lang="en-GB" sz="1200" b="1"/>
              <a:t>- </a:t>
            </a:r>
            <a:r>
              <a:rPr lang="en-GB" sz="1200" b="1" err="1"/>
              <a:t>en</a:t>
            </a:r>
            <a:r>
              <a:rPr lang="en-GB" sz="1200" b="1"/>
              <a:t> </a:t>
            </a:r>
            <a:r>
              <a:rPr lang="en-GB" sz="1200" b="1" err="1"/>
              <a:t>toegangsbeheer</a:t>
            </a:r>
            <a:endParaRPr lang="en-GB" sz="1200" b="1"/>
          </a:p>
        </p:txBody>
      </p:sp>
      <p:pic>
        <p:nvPicPr>
          <p:cNvPr id="72" name="Content Placeholder 28">
            <a:extLst>
              <a:ext uri="{FF2B5EF4-FFF2-40B4-BE49-F238E27FC236}">
                <a16:creationId xmlns:a16="http://schemas.microsoft.com/office/drawing/2014/main" id="{FDFC651C-D67F-1C46-C174-AD314A10C2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838228" y="1591190"/>
            <a:ext cx="952500" cy="952500"/>
          </a:xfrm>
          <a:prstGeom prst="rect">
            <a:avLst/>
          </a:prstGeom>
        </p:spPr>
      </p:pic>
      <p:sp>
        <p:nvSpPr>
          <p:cNvPr id="2" name="Text Placeholder 1"/>
          <p:cNvSpPr>
            <a:spLocks noGrp="1"/>
          </p:cNvSpPr>
          <p:nvPr>
            <p:ph type="body" sz="quarter" idx="11"/>
          </p:nvPr>
        </p:nvSpPr>
        <p:spPr/>
        <p:txBody>
          <a:bodyPr/>
          <a:lstStyle/>
          <a:p>
            <a:r>
              <a:rPr lang="en-BE" dirty="0" err="1"/>
              <a:t>Overzicht</a:t>
            </a:r>
            <a:r>
              <a:rPr lang="en-BE" dirty="0"/>
              <a:t> </a:t>
            </a:r>
            <a:r>
              <a:rPr lang="en-BE" dirty="0" err="1"/>
              <a:t>basisdiensten</a:t>
            </a:r>
            <a:r>
              <a:rPr lang="en-BE" dirty="0"/>
              <a:t> </a:t>
            </a:r>
            <a:r>
              <a:rPr lang="en-BE" dirty="0">
                <a:solidFill>
                  <a:srgbClr val="C00000"/>
                </a:solidFill>
              </a:rPr>
              <a:t>e</a:t>
            </a:r>
            <a:r>
              <a:rPr lang="en-BE" dirty="0">
                <a:solidFill>
                  <a:schemeClr val="accent2"/>
                </a:solidFill>
              </a:rPr>
              <a:t>Health</a:t>
            </a:r>
            <a:r>
              <a:rPr lang="en-BE" dirty="0"/>
              <a:t>-platform</a:t>
            </a:r>
            <a:endParaRPr lang="nl-BE" dirty="0"/>
          </a:p>
        </p:txBody>
      </p:sp>
      <p:sp>
        <p:nvSpPr>
          <p:cNvPr id="30" name="Text Placeholder 7">
            <a:extLst>
              <a:ext uri="{FF2B5EF4-FFF2-40B4-BE49-F238E27FC236}">
                <a16:creationId xmlns:a16="http://schemas.microsoft.com/office/drawing/2014/main" id="{A51C015D-4EF8-2656-0CC4-AE81EF985151}"/>
              </a:ext>
            </a:extLst>
          </p:cNvPr>
          <p:cNvSpPr txBox="1">
            <a:spLocks/>
          </p:cNvSpPr>
          <p:nvPr/>
        </p:nvSpPr>
        <p:spPr>
          <a:xfrm>
            <a:off x="8414592" y="2593287"/>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err="1"/>
              <a:t>Beveiligde</a:t>
            </a:r>
            <a:r>
              <a:rPr lang="en-GB" sz="1200"/>
              <a:t> </a:t>
            </a:r>
            <a:r>
              <a:rPr lang="en-GB" sz="1200" err="1"/>
              <a:t>elektronische</a:t>
            </a:r>
            <a:r>
              <a:rPr lang="en-GB" sz="1200"/>
              <a:t> </a:t>
            </a:r>
            <a:r>
              <a:rPr lang="en-GB" sz="1200" err="1"/>
              <a:t>brievenbus</a:t>
            </a:r>
            <a:endParaRPr lang="en-BE" sz="1200"/>
          </a:p>
        </p:txBody>
      </p:sp>
      <p:pic>
        <p:nvPicPr>
          <p:cNvPr id="31" name="Content Placeholder 28">
            <a:extLst>
              <a:ext uri="{FF2B5EF4-FFF2-40B4-BE49-F238E27FC236}">
                <a16:creationId xmlns:a16="http://schemas.microsoft.com/office/drawing/2014/main" id="{49528304-2D08-0E31-7B60-70B59E14A5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7744" y="1528650"/>
            <a:ext cx="952500" cy="952500"/>
          </a:xfrm>
          <a:prstGeom prst="rect">
            <a:avLst/>
          </a:prstGeom>
        </p:spPr>
      </p:pic>
      <p:sp>
        <p:nvSpPr>
          <p:cNvPr id="51" name="Text Placeholder 7">
            <a:extLst>
              <a:ext uri="{FF2B5EF4-FFF2-40B4-BE49-F238E27FC236}">
                <a16:creationId xmlns:a16="http://schemas.microsoft.com/office/drawing/2014/main" id="{51AF37B8-DB2D-59A9-D8CA-025FC69B064E}"/>
              </a:ext>
            </a:extLst>
          </p:cNvPr>
          <p:cNvSpPr txBox="1">
            <a:spLocks/>
          </p:cNvSpPr>
          <p:nvPr/>
        </p:nvSpPr>
        <p:spPr>
          <a:xfrm>
            <a:off x="521924" y="2738983"/>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eHealth-</a:t>
            </a:r>
            <a:br>
              <a:rPr lang="en-GB" sz="1200" dirty="0"/>
            </a:br>
            <a:r>
              <a:rPr lang="en-GB" sz="1200" dirty="0" err="1"/>
              <a:t>certificaten</a:t>
            </a:r>
            <a:endParaRPr lang="en-BE" sz="1200" dirty="0"/>
          </a:p>
        </p:txBody>
      </p:sp>
      <p:pic>
        <p:nvPicPr>
          <p:cNvPr id="52" name="Content Placeholder 28">
            <a:extLst>
              <a:ext uri="{FF2B5EF4-FFF2-40B4-BE49-F238E27FC236}">
                <a16:creationId xmlns:a16="http://schemas.microsoft.com/office/drawing/2014/main" id="{B2EA87C9-C918-2E71-F65F-579F0869BB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06551" y="1715790"/>
            <a:ext cx="952500" cy="952500"/>
          </a:xfrm>
          <a:prstGeom prst="rect">
            <a:avLst/>
          </a:prstGeom>
        </p:spPr>
      </p:pic>
      <p:sp>
        <p:nvSpPr>
          <p:cNvPr id="55" name="Text Placeholder 7">
            <a:extLst>
              <a:ext uri="{FF2B5EF4-FFF2-40B4-BE49-F238E27FC236}">
                <a16:creationId xmlns:a16="http://schemas.microsoft.com/office/drawing/2014/main" id="{F00954EB-A293-37F4-4757-F37FA17C7386}"/>
              </a:ext>
            </a:extLst>
          </p:cNvPr>
          <p:cNvSpPr txBox="1">
            <a:spLocks/>
          </p:cNvSpPr>
          <p:nvPr/>
        </p:nvSpPr>
        <p:spPr>
          <a:xfrm>
            <a:off x="7165899" y="4664556"/>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Raadpleging</a:t>
            </a:r>
            <a:r>
              <a:rPr lang="en-GB" sz="1200" b="1"/>
              <a:t> </a:t>
            </a:r>
            <a:r>
              <a:rPr lang="en-GB" sz="1200" b="1" err="1"/>
              <a:t>Rijksregister</a:t>
            </a:r>
            <a:endParaRPr lang="en-GB" sz="1200" b="1"/>
          </a:p>
        </p:txBody>
      </p:sp>
      <p:pic>
        <p:nvPicPr>
          <p:cNvPr id="56" name="Content Placeholder 28">
            <a:extLst>
              <a:ext uri="{FF2B5EF4-FFF2-40B4-BE49-F238E27FC236}">
                <a16:creationId xmlns:a16="http://schemas.microsoft.com/office/drawing/2014/main" id="{4C5CDCAC-710B-D012-AC81-9A025A3A551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597534" y="3685178"/>
            <a:ext cx="952500" cy="952500"/>
          </a:xfrm>
          <a:prstGeom prst="rect">
            <a:avLst/>
          </a:prstGeom>
        </p:spPr>
      </p:pic>
      <p:sp>
        <p:nvSpPr>
          <p:cNvPr id="57" name="Text Placeholder 7">
            <a:extLst>
              <a:ext uri="{FF2B5EF4-FFF2-40B4-BE49-F238E27FC236}">
                <a16:creationId xmlns:a16="http://schemas.microsoft.com/office/drawing/2014/main" id="{B7552765-4E97-4553-38C7-F20131DBDE25}"/>
              </a:ext>
            </a:extLst>
          </p:cNvPr>
          <p:cNvSpPr txBox="1">
            <a:spLocks/>
          </p:cNvSpPr>
          <p:nvPr/>
        </p:nvSpPr>
        <p:spPr>
          <a:xfrm>
            <a:off x="5181855" y="4633996"/>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Coördinatie</a:t>
            </a:r>
            <a:r>
              <a:rPr lang="en-GB" sz="1200" b="1"/>
              <a:t> van </a:t>
            </a:r>
            <a:r>
              <a:rPr lang="en-GB" sz="1200" b="1" err="1"/>
              <a:t>elektronische</a:t>
            </a:r>
            <a:r>
              <a:rPr lang="en-GB" sz="1200" b="1"/>
              <a:t> </a:t>
            </a:r>
            <a:r>
              <a:rPr lang="en-GB" sz="1200" b="1" err="1"/>
              <a:t>deelprocessen</a:t>
            </a:r>
            <a:endParaRPr lang="en-GB" sz="1200" b="1"/>
          </a:p>
        </p:txBody>
      </p:sp>
      <p:pic>
        <p:nvPicPr>
          <p:cNvPr id="58" name="Content Placeholder 28">
            <a:extLst>
              <a:ext uri="{FF2B5EF4-FFF2-40B4-BE49-F238E27FC236}">
                <a16:creationId xmlns:a16="http://schemas.microsoft.com/office/drawing/2014/main" id="{2B617381-9B6F-E4BB-86A6-FDA80B9ED3B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564787" y="3528014"/>
            <a:ext cx="952500" cy="952500"/>
          </a:xfrm>
          <a:prstGeom prst="rect">
            <a:avLst/>
          </a:prstGeom>
        </p:spPr>
      </p:pic>
      <p:sp>
        <p:nvSpPr>
          <p:cNvPr id="63" name="Text Placeholder 7">
            <a:extLst>
              <a:ext uri="{FF2B5EF4-FFF2-40B4-BE49-F238E27FC236}">
                <a16:creationId xmlns:a16="http://schemas.microsoft.com/office/drawing/2014/main" id="{DC601630-1E2A-151B-CD0B-9AB7189A9E35}"/>
              </a:ext>
            </a:extLst>
          </p:cNvPr>
          <p:cNvSpPr txBox="1">
            <a:spLocks/>
          </p:cNvSpPr>
          <p:nvPr/>
        </p:nvSpPr>
        <p:spPr>
          <a:xfrm>
            <a:off x="4387086" y="257767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a:t>T</a:t>
            </a:r>
            <a:r>
              <a:rPr lang="en-GB" sz="1200" b="1"/>
              <a:t>imestamping</a:t>
            </a:r>
          </a:p>
        </p:txBody>
      </p:sp>
      <p:pic>
        <p:nvPicPr>
          <p:cNvPr id="64" name="Content Placeholder 28">
            <a:extLst>
              <a:ext uri="{FF2B5EF4-FFF2-40B4-BE49-F238E27FC236}">
                <a16:creationId xmlns:a16="http://schemas.microsoft.com/office/drawing/2014/main" id="{3C9D1E35-1F94-CDD5-9F35-4CAD6F83349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770017" y="1591190"/>
            <a:ext cx="952500" cy="952500"/>
          </a:xfrm>
          <a:prstGeom prst="rect">
            <a:avLst/>
          </a:prstGeom>
        </p:spPr>
      </p:pic>
      <p:sp>
        <p:nvSpPr>
          <p:cNvPr id="69" name="Text Placeholder 7">
            <a:extLst>
              <a:ext uri="{FF2B5EF4-FFF2-40B4-BE49-F238E27FC236}">
                <a16:creationId xmlns:a16="http://schemas.microsoft.com/office/drawing/2014/main" id="{BB86E9B6-FC2D-0B3B-9CAA-6A52D3BC6AAA}"/>
              </a:ext>
            </a:extLst>
          </p:cNvPr>
          <p:cNvSpPr txBox="1">
            <a:spLocks/>
          </p:cNvSpPr>
          <p:nvPr/>
        </p:nvSpPr>
        <p:spPr>
          <a:xfrm>
            <a:off x="10147563" y="2543690"/>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Beheer</a:t>
            </a:r>
            <a:r>
              <a:rPr lang="en-GB" sz="1200" b="1"/>
              <a:t> van</a:t>
            </a:r>
            <a:br>
              <a:rPr lang="en-GB" sz="1200" b="1"/>
            </a:br>
            <a:r>
              <a:rPr lang="en-GB" sz="1200" b="1"/>
              <a:t>loggings</a:t>
            </a:r>
          </a:p>
        </p:txBody>
      </p:sp>
      <p:pic>
        <p:nvPicPr>
          <p:cNvPr id="70" name="Content Placeholder 28">
            <a:extLst>
              <a:ext uri="{FF2B5EF4-FFF2-40B4-BE49-F238E27FC236}">
                <a16:creationId xmlns:a16="http://schemas.microsoft.com/office/drawing/2014/main" id="{3C39EEDA-507C-0DA5-2376-3914479D0B1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498406" y="1628542"/>
            <a:ext cx="952500" cy="952500"/>
          </a:xfrm>
          <a:prstGeom prst="rect">
            <a:avLst/>
          </a:prstGeom>
        </p:spPr>
      </p:pic>
      <p:sp>
        <p:nvSpPr>
          <p:cNvPr id="74" name="Text Placeholder 7">
            <a:extLst>
              <a:ext uri="{FF2B5EF4-FFF2-40B4-BE49-F238E27FC236}">
                <a16:creationId xmlns:a16="http://schemas.microsoft.com/office/drawing/2014/main" id="{08024106-44DD-6E27-D3E9-345B75165700}"/>
              </a:ext>
            </a:extLst>
          </p:cNvPr>
          <p:cNvSpPr txBox="1">
            <a:spLocks/>
          </p:cNvSpPr>
          <p:nvPr/>
        </p:nvSpPr>
        <p:spPr>
          <a:xfrm>
            <a:off x="1312385" y="4717411"/>
            <a:ext cx="1855804"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Verwijzings</a:t>
            </a:r>
            <a:r>
              <a:rPr lang="en-GB" sz="1200" b="1"/>
              <a:t>-</a:t>
            </a:r>
            <a:br>
              <a:rPr lang="en-GB" sz="1200" b="1"/>
            </a:br>
            <a:r>
              <a:rPr lang="en-GB" sz="1200" b="1" err="1"/>
              <a:t>repertorium</a:t>
            </a:r>
            <a:endParaRPr lang="en-GB" sz="1200" b="1"/>
          </a:p>
        </p:txBody>
      </p:sp>
      <p:pic>
        <p:nvPicPr>
          <p:cNvPr id="75" name="Content Placeholder 28">
            <a:extLst>
              <a:ext uri="{FF2B5EF4-FFF2-40B4-BE49-F238E27FC236}">
                <a16:creationId xmlns:a16="http://schemas.microsoft.com/office/drawing/2014/main" id="{692F725B-A957-4FF1-B31B-0FD1D340F94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728575" y="3665601"/>
            <a:ext cx="952500" cy="952500"/>
          </a:xfrm>
          <a:prstGeom prst="rect">
            <a:avLst/>
          </a:prstGeom>
        </p:spPr>
      </p:pic>
      <p:sp>
        <p:nvSpPr>
          <p:cNvPr id="76" name="Text Placeholder 7">
            <a:extLst>
              <a:ext uri="{FF2B5EF4-FFF2-40B4-BE49-F238E27FC236}">
                <a16:creationId xmlns:a16="http://schemas.microsoft.com/office/drawing/2014/main" id="{5CC3970B-1236-99AB-4F82-9FC58E08D76F}"/>
              </a:ext>
            </a:extLst>
          </p:cNvPr>
          <p:cNvSpPr txBox="1">
            <a:spLocks/>
          </p:cNvSpPr>
          <p:nvPr/>
        </p:nvSpPr>
        <p:spPr>
          <a:xfrm>
            <a:off x="3274948" y="475948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Portaal</a:t>
            </a:r>
            <a:endParaRPr lang="en-GB" sz="1200" b="1"/>
          </a:p>
        </p:txBody>
      </p:sp>
      <p:pic>
        <p:nvPicPr>
          <p:cNvPr id="77" name="Content Placeholder 28">
            <a:extLst>
              <a:ext uri="{FF2B5EF4-FFF2-40B4-BE49-F238E27FC236}">
                <a16:creationId xmlns:a16="http://schemas.microsoft.com/office/drawing/2014/main" id="{1ABF3212-B0C8-0399-01CE-2D58B2DAF0F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646681" y="3665601"/>
            <a:ext cx="952500" cy="952500"/>
          </a:xfrm>
          <a:prstGeom prst="rect">
            <a:avLst/>
          </a:prstGeom>
        </p:spPr>
      </p:pic>
      <p:sp>
        <p:nvSpPr>
          <p:cNvPr id="78" name="Text Placeholder 7">
            <a:extLst>
              <a:ext uri="{FF2B5EF4-FFF2-40B4-BE49-F238E27FC236}">
                <a16:creationId xmlns:a16="http://schemas.microsoft.com/office/drawing/2014/main" id="{E0599A58-010A-9118-DEBD-94BEFD889BE3}"/>
              </a:ext>
            </a:extLst>
          </p:cNvPr>
          <p:cNvSpPr txBox="1">
            <a:spLocks/>
          </p:cNvSpPr>
          <p:nvPr/>
        </p:nvSpPr>
        <p:spPr>
          <a:xfrm>
            <a:off x="6370949"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Systeem</a:t>
            </a:r>
            <a:r>
              <a:rPr lang="en-GB" sz="1200" b="1"/>
              <a:t> </a:t>
            </a:r>
            <a:r>
              <a:rPr lang="en-GB" sz="1200" b="1" err="1"/>
              <a:t>voor</a:t>
            </a:r>
            <a:br>
              <a:rPr lang="en-GB" sz="1200"/>
            </a:br>
            <a:r>
              <a:rPr lang="en-GB" sz="1200" b="1"/>
              <a:t>end-to-end</a:t>
            </a:r>
            <a:br>
              <a:rPr lang="en-GB" sz="1200" b="1"/>
            </a:br>
            <a:r>
              <a:rPr lang="en-GB" sz="1200" b="1" err="1"/>
              <a:t>vercijfering</a:t>
            </a:r>
            <a:endParaRPr lang="en-GB" sz="1200" b="1"/>
          </a:p>
        </p:txBody>
      </p:sp>
      <p:pic>
        <p:nvPicPr>
          <p:cNvPr id="79" name="Content Placeholder 28">
            <a:extLst>
              <a:ext uri="{FF2B5EF4-FFF2-40B4-BE49-F238E27FC236}">
                <a16:creationId xmlns:a16="http://schemas.microsoft.com/office/drawing/2014/main" id="{02ECFDC3-5125-F966-4C95-1768AFCA673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6772333" y="1590819"/>
            <a:ext cx="952500" cy="952500"/>
          </a:xfrm>
          <a:prstGeom prst="rect">
            <a:avLst/>
          </a:prstGeom>
        </p:spPr>
      </p:pic>
      <p:sp>
        <p:nvSpPr>
          <p:cNvPr id="25" name="Text Placeholder 7">
            <a:extLst>
              <a:ext uri="{FF2B5EF4-FFF2-40B4-BE49-F238E27FC236}">
                <a16:creationId xmlns:a16="http://schemas.microsoft.com/office/drawing/2014/main" id="{C03E1850-6129-4D6D-96A6-DCD4E32EE428}"/>
              </a:ext>
            </a:extLst>
          </p:cNvPr>
          <p:cNvSpPr txBox="1">
            <a:spLocks/>
          </p:cNvSpPr>
          <p:nvPr/>
        </p:nvSpPr>
        <p:spPr>
          <a:xfrm>
            <a:off x="9431327" y="471741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err="1"/>
              <a:t>Pseudonimisering</a:t>
            </a:r>
            <a:br>
              <a:rPr lang="en-GB" sz="1200"/>
            </a:br>
            <a:r>
              <a:rPr lang="en-GB" sz="1200" b="1"/>
              <a:t>&amp; </a:t>
            </a:r>
            <a:r>
              <a:rPr lang="en-GB" sz="1200" b="1" err="1"/>
              <a:t>anonimisering</a:t>
            </a:r>
            <a:endParaRPr lang="en-GB" sz="1200" b="1"/>
          </a:p>
        </p:txBody>
      </p:sp>
      <p:pic>
        <p:nvPicPr>
          <p:cNvPr id="26" name="Content Placeholder 28">
            <a:extLst>
              <a:ext uri="{FF2B5EF4-FFF2-40B4-BE49-F238E27FC236}">
                <a16:creationId xmlns:a16="http://schemas.microsoft.com/office/drawing/2014/main" id="{B168AF7A-48FF-4CAD-88F1-B93D9D5DE69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9783584" y="3685955"/>
            <a:ext cx="952500" cy="952500"/>
          </a:xfrm>
          <a:prstGeom prst="rect">
            <a:avLst/>
          </a:prstGeom>
        </p:spPr>
      </p:pic>
    </p:spTree>
    <p:extLst>
      <p:ext uri="{BB962C8B-B14F-4D97-AF65-F5344CB8AC3E}">
        <p14:creationId xmlns:p14="http://schemas.microsoft.com/office/powerpoint/2010/main" val="3873687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D449138-6F17-D314-0319-33E48A9B5485}"/>
              </a:ext>
            </a:extLst>
          </p:cNvPr>
          <p:cNvSpPr>
            <a:spLocks noGrp="1"/>
          </p:cNvSpPr>
          <p:nvPr>
            <p:ph type="body" sz="quarter" idx="11"/>
          </p:nvPr>
        </p:nvSpPr>
        <p:spPr>
          <a:xfrm>
            <a:off x="900000" y="87787"/>
            <a:ext cx="10213776" cy="705597"/>
          </a:xfrm>
        </p:spPr>
        <p:txBody>
          <a:bodyPr/>
          <a:lstStyle/>
          <a:p>
            <a:r>
              <a:rPr lang="en-BE"/>
              <a:t>Aantal </a:t>
            </a:r>
            <a:r>
              <a:rPr lang="en-BE" err="1"/>
              <a:t>maatschappelijke</a:t>
            </a:r>
            <a:r>
              <a:rPr lang="en-BE"/>
              <a:t> </a:t>
            </a:r>
            <a:r>
              <a:rPr lang="en-BE" err="1"/>
              <a:t>evoluties</a:t>
            </a:r>
            <a:endParaRPr lang="nl-BE"/>
          </a:p>
        </p:txBody>
      </p:sp>
      <p:sp>
        <p:nvSpPr>
          <p:cNvPr id="3" name="Tijdelijke aanduiding voor tekst 2">
            <a:extLst>
              <a:ext uri="{FF2B5EF4-FFF2-40B4-BE49-F238E27FC236}">
                <a16:creationId xmlns:a16="http://schemas.microsoft.com/office/drawing/2014/main" id="{529E42EB-09F8-B038-8843-66074F8198D4}"/>
              </a:ext>
            </a:extLst>
          </p:cNvPr>
          <p:cNvSpPr>
            <a:spLocks noGrp="1"/>
          </p:cNvSpPr>
          <p:nvPr>
            <p:ph type="body" sz="quarter" idx="13"/>
          </p:nvPr>
        </p:nvSpPr>
        <p:spPr>
          <a:xfrm>
            <a:off x="900000" y="998291"/>
            <a:ext cx="10213776" cy="5174927"/>
          </a:xfrm>
        </p:spPr>
        <p:txBody>
          <a:bodyPr/>
          <a:lstStyle/>
          <a:p>
            <a:pPr lvl="1"/>
            <a:r>
              <a:rPr lang="en-BE" dirty="0"/>
              <a:t>wens </a:t>
            </a:r>
            <a:r>
              <a:rPr lang="en-BE" dirty="0" err="1"/>
              <a:t>naar</a:t>
            </a:r>
            <a:r>
              <a:rPr lang="en-BE" dirty="0"/>
              <a:t> </a:t>
            </a:r>
            <a:r>
              <a:rPr lang="en-BE" dirty="0" err="1"/>
              <a:t>geïntegreerde</a:t>
            </a:r>
            <a:r>
              <a:rPr lang="en-BE" dirty="0"/>
              <a:t> </a:t>
            </a:r>
            <a:r>
              <a:rPr lang="en-BE" dirty="0" err="1"/>
              <a:t>zorg</a:t>
            </a:r>
            <a:r>
              <a:rPr lang="en-BE" dirty="0"/>
              <a:t>: </a:t>
            </a:r>
            <a:r>
              <a:rPr lang="en-BE" dirty="0" err="1"/>
              <a:t>niet</a:t>
            </a:r>
            <a:r>
              <a:rPr lang="en-BE" dirty="0"/>
              <a:t> </a:t>
            </a:r>
            <a:r>
              <a:rPr lang="en-BE" dirty="0" err="1"/>
              <a:t>alleen</a:t>
            </a:r>
            <a:r>
              <a:rPr lang="en-BE" dirty="0"/>
              <a:t> </a:t>
            </a:r>
            <a:r>
              <a:rPr lang="en-BE" dirty="0" err="1"/>
              <a:t>gezondheidszorg</a:t>
            </a:r>
            <a:r>
              <a:rPr lang="en-BE" dirty="0"/>
              <a:t>, </a:t>
            </a:r>
            <a:r>
              <a:rPr lang="en-BE" dirty="0" err="1"/>
              <a:t>ook</a:t>
            </a:r>
            <a:r>
              <a:rPr lang="en-BE" dirty="0"/>
              <a:t> </a:t>
            </a:r>
            <a:r>
              <a:rPr lang="en-BE" dirty="0" err="1"/>
              <a:t>welzijnszorg</a:t>
            </a:r>
            <a:r>
              <a:rPr lang="en-BE" dirty="0"/>
              <a:t> in het </a:t>
            </a:r>
            <a:r>
              <a:rPr lang="en-BE" dirty="0" err="1"/>
              <a:t>algemeen</a:t>
            </a:r>
            <a:endParaRPr lang="en-BE" dirty="0"/>
          </a:p>
          <a:p>
            <a:pPr lvl="1"/>
            <a:r>
              <a:rPr lang="en-BE" dirty="0" err="1"/>
              <a:t>complexere</a:t>
            </a:r>
            <a:r>
              <a:rPr lang="en-BE" dirty="0"/>
              <a:t> </a:t>
            </a:r>
            <a:r>
              <a:rPr lang="en-BE" dirty="0" err="1"/>
              <a:t>zorgbehoeften</a:t>
            </a:r>
            <a:endParaRPr lang="en-BE" dirty="0"/>
          </a:p>
          <a:p>
            <a:pPr lvl="2"/>
            <a:r>
              <a:rPr lang="en-BE" dirty="0" err="1"/>
              <a:t>chronische</a:t>
            </a:r>
            <a:r>
              <a:rPr lang="en-BE" dirty="0"/>
              <a:t> </a:t>
            </a:r>
            <a:r>
              <a:rPr lang="en-BE" dirty="0" err="1"/>
              <a:t>aandoeningen</a:t>
            </a:r>
            <a:r>
              <a:rPr lang="en-BE" dirty="0"/>
              <a:t>, </a:t>
            </a:r>
            <a:r>
              <a:rPr lang="en-BE" dirty="0" err="1"/>
              <a:t>multimorbiditeit</a:t>
            </a:r>
            <a:endParaRPr lang="en-BE" dirty="0"/>
          </a:p>
          <a:p>
            <a:pPr lvl="2"/>
            <a:r>
              <a:rPr lang="en-BE" dirty="0" err="1"/>
              <a:t>maatschappelijke</a:t>
            </a:r>
            <a:r>
              <a:rPr lang="en-BE" dirty="0"/>
              <a:t> en </a:t>
            </a:r>
            <a:r>
              <a:rPr lang="en-BE" dirty="0" err="1"/>
              <a:t>psychologische</a:t>
            </a:r>
            <a:r>
              <a:rPr lang="en-BE" dirty="0"/>
              <a:t> </a:t>
            </a:r>
            <a:r>
              <a:rPr lang="en-BE" dirty="0" err="1"/>
              <a:t>problematieken</a:t>
            </a:r>
            <a:endParaRPr lang="en-BE" dirty="0"/>
          </a:p>
          <a:p>
            <a:pPr lvl="1"/>
            <a:r>
              <a:rPr lang="en-BE" dirty="0" err="1"/>
              <a:t>beter</a:t>
            </a:r>
            <a:r>
              <a:rPr lang="en-BE" dirty="0"/>
              <a:t> </a:t>
            </a:r>
            <a:r>
              <a:rPr lang="en-BE" dirty="0" err="1"/>
              <a:t>geïnformeerde</a:t>
            </a:r>
            <a:r>
              <a:rPr lang="en-BE" dirty="0"/>
              <a:t>, </a:t>
            </a:r>
            <a:r>
              <a:rPr lang="en-BE" dirty="0" err="1"/>
              <a:t>mondige</a:t>
            </a:r>
            <a:r>
              <a:rPr lang="en-BE" dirty="0"/>
              <a:t> </a:t>
            </a:r>
            <a:r>
              <a:rPr lang="en-BE" dirty="0" err="1"/>
              <a:t>zorggebruiker</a:t>
            </a:r>
            <a:endParaRPr lang="en-BE" dirty="0"/>
          </a:p>
          <a:p>
            <a:pPr lvl="1"/>
            <a:r>
              <a:rPr lang="en-BE" dirty="0" err="1"/>
              <a:t>meer</a:t>
            </a:r>
            <a:r>
              <a:rPr lang="en-BE" dirty="0"/>
              <a:t> </a:t>
            </a:r>
            <a:r>
              <a:rPr lang="en-BE" dirty="0" err="1"/>
              <a:t>nadruk</a:t>
            </a:r>
            <a:r>
              <a:rPr lang="en-BE" dirty="0"/>
              <a:t> op </a:t>
            </a:r>
            <a:r>
              <a:rPr lang="en-BE" dirty="0" err="1"/>
              <a:t>preventie</a:t>
            </a:r>
            <a:endParaRPr lang="en-BE" dirty="0"/>
          </a:p>
          <a:p>
            <a:pPr lvl="1"/>
            <a:r>
              <a:rPr lang="en-BE" dirty="0" err="1"/>
              <a:t>nieuwe</a:t>
            </a:r>
            <a:r>
              <a:rPr lang="en-BE" dirty="0"/>
              <a:t> </a:t>
            </a:r>
            <a:r>
              <a:rPr lang="en-BE" dirty="0" err="1"/>
              <a:t>betrokkenen</a:t>
            </a:r>
            <a:r>
              <a:rPr lang="en-BE" dirty="0"/>
              <a:t> </a:t>
            </a:r>
            <a:r>
              <a:rPr lang="en-BE" dirty="0" err="1"/>
              <a:t>zoals</a:t>
            </a:r>
            <a:r>
              <a:rPr lang="en-BE" dirty="0"/>
              <a:t> </a:t>
            </a:r>
            <a:r>
              <a:rPr lang="en-BE" dirty="0" err="1"/>
              <a:t>technologiebedrijven</a:t>
            </a:r>
            <a:endParaRPr lang="en-BE" dirty="0"/>
          </a:p>
          <a:p>
            <a:pPr lvl="1"/>
            <a:r>
              <a:rPr lang="en-BE" dirty="0" err="1"/>
              <a:t>risico</a:t>
            </a:r>
            <a:r>
              <a:rPr lang="en-BE" dirty="0"/>
              <a:t> op </a:t>
            </a:r>
            <a:r>
              <a:rPr lang="en-BE" dirty="0" err="1"/>
              <a:t>onvoldoende</a:t>
            </a:r>
            <a:r>
              <a:rPr lang="en-BE" dirty="0"/>
              <a:t> </a:t>
            </a:r>
            <a:r>
              <a:rPr lang="en-BE" dirty="0" err="1"/>
              <a:t>digitale</a:t>
            </a:r>
            <a:r>
              <a:rPr lang="en-BE" dirty="0"/>
              <a:t> </a:t>
            </a:r>
            <a:r>
              <a:rPr lang="en-BE" dirty="0" err="1"/>
              <a:t>inclusie</a:t>
            </a:r>
            <a:endParaRPr lang="en-BE" dirty="0"/>
          </a:p>
          <a:p>
            <a:pPr lvl="2"/>
            <a:endParaRPr lang="nl-BE" dirty="0"/>
          </a:p>
        </p:txBody>
      </p:sp>
    </p:spTree>
    <p:extLst>
      <p:ext uri="{BB962C8B-B14F-4D97-AF65-F5344CB8AC3E}">
        <p14:creationId xmlns:p14="http://schemas.microsoft.com/office/powerpoint/2010/main" val="3449862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F9AA665-58DA-E4AD-AF42-07E575592694}"/>
              </a:ext>
            </a:extLst>
          </p:cNvPr>
          <p:cNvSpPr>
            <a:spLocks noGrp="1"/>
          </p:cNvSpPr>
          <p:nvPr>
            <p:ph type="body" sz="quarter" idx="11"/>
          </p:nvPr>
        </p:nvSpPr>
        <p:spPr>
          <a:xfrm>
            <a:off x="900000" y="87787"/>
            <a:ext cx="10213776" cy="705597"/>
          </a:xfrm>
        </p:spPr>
        <p:txBody>
          <a:bodyPr/>
          <a:lstStyle/>
          <a:p>
            <a:r>
              <a:rPr lang="en-BE"/>
              <a:t>Aantal </a:t>
            </a:r>
            <a:r>
              <a:rPr lang="en-BE" err="1"/>
              <a:t>technologische</a:t>
            </a:r>
            <a:r>
              <a:rPr lang="en-BE"/>
              <a:t> </a:t>
            </a:r>
            <a:r>
              <a:rPr lang="en-BE" err="1"/>
              <a:t>evoluties</a:t>
            </a:r>
            <a:endParaRPr lang="nl-BE"/>
          </a:p>
        </p:txBody>
      </p:sp>
      <p:sp>
        <p:nvSpPr>
          <p:cNvPr id="3" name="Tijdelijke aanduiding voor tekst 2">
            <a:extLst>
              <a:ext uri="{FF2B5EF4-FFF2-40B4-BE49-F238E27FC236}">
                <a16:creationId xmlns:a16="http://schemas.microsoft.com/office/drawing/2014/main" id="{C73475BA-A01A-5902-52AA-4D4B2A39E23F}"/>
              </a:ext>
            </a:extLst>
          </p:cNvPr>
          <p:cNvSpPr>
            <a:spLocks noGrp="1"/>
          </p:cNvSpPr>
          <p:nvPr>
            <p:ph type="body" sz="quarter" idx="13"/>
          </p:nvPr>
        </p:nvSpPr>
        <p:spPr>
          <a:xfrm>
            <a:off x="900000" y="998291"/>
            <a:ext cx="10213776" cy="5174927"/>
          </a:xfrm>
        </p:spPr>
        <p:txBody>
          <a:bodyPr/>
          <a:lstStyle/>
          <a:p>
            <a:pPr lvl="1"/>
            <a:r>
              <a:rPr lang="en-BE" dirty="0"/>
              <a:t>wearables en </a:t>
            </a:r>
            <a:r>
              <a:rPr lang="en-BE" dirty="0" err="1"/>
              <a:t>implantaten</a:t>
            </a:r>
            <a:r>
              <a:rPr lang="en-BE" dirty="0"/>
              <a:t> met continue </a:t>
            </a:r>
            <a:r>
              <a:rPr lang="en-BE" dirty="0" err="1"/>
              <a:t>metingen</a:t>
            </a:r>
            <a:endParaRPr lang="en-BE" dirty="0"/>
          </a:p>
          <a:p>
            <a:pPr lvl="1"/>
            <a:r>
              <a:rPr lang="en-BE" dirty="0"/>
              <a:t>internet of things (IoT)</a:t>
            </a:r>
          </a:p>
          <a:p>
            <a:pPr lvl="1"/>
            <a:r>
              <a:rPr lang="en-BE" dirty="0"/>
              <a:t>continue, </a:t>
            </a:r>
            <a:r>
              <a:rPr lang="en-BE" dirty="0" err="1"/>
              <a:t>longitudinale</a:t>
            </a:r>
            <a:r>
              <a:rPr lang="en-BE" dirty="0"/>
              <a:t> data</a:t>
            </a:r>
          </a:p>
          <a:p>
            <a:pPr lvl="1"/>
            <a:r>
              <a:rPr lang="en-BE" dirty="0" err="1"/>
              <a:t>artificiële</a:t>
            </a:r>
            <a:r>
              <a:rPr lang="en-BE" dirty="0"/>
              <a:t> </a:t>
            </a:r>
            <a:r>
              <a:rPr lang="en-BE" dirty="0" err="1"/>
              <a:t>intelligentie</a:t>
            </a:r>
            <a:endParaRPr lang="en-BE" dirty="0"/>
          </a:p>
          <a:p>
            <a:pPr lvl="1"/>
            <a:r>
              <a:rPr lang="en-BE" dirty="0"/>
              <a:t>augmented &amp; virtual reality</a:t>
            </a:r>
          </a:p>
          <a:p>
            <a:pPr lvl="1"/>
            <a:r>
              <a:rPr lang="en-BE" dirty="0" err="1"/>
              <a:t>robotica</a:t>
            </a:r>
            <a:endParaRPr lang="en-BE" dirty="0"/>
          </a:p>
          <a:p>
            <a:pPr lvl="1"/>
            <a:r>
              <a:rPr lang="en-BE" dirty="0" err="1"/>
              <a:t>zorg</a:t>
            </a:r>
            <a:r>
              <a:rPr lang="en-BE" dirty="0"/>
              <a:t> op </a:t>
            </a:r>
            <a:r>
              <a:rPr lang="en-BE" dirty="0" err="1"/>
              <a:t>afstand</a:t>
            </a:r>
            <a:endParaRPr lang="en-BE" dirty="0"/>
          </a:p>
          <a:p>
            <a:pPr lvl="1"/>
            <a:r>
              <a:rPr lang="en-BE" dirty="0"/>
              <a:t>cloud</a:t>
            </a:r>
          </a:p>
          <a:p>
            <a:pPr lvl="1"/>
            <a:r>
              <a:rPr lang="en-BE" dirty="0"/>
              <a:t>...</a:t>
            </a:r>
          </a:p>
          <a:p>
            <a:pPr lvl="2"/>
            <a:endParaRPr lang="en-BE" dirty="0"/>
          </a:p>
          <a:p>
            <a:pPr lvl="1"/>
            <a:endParaRPr lang="nl-BE" dirty="0"/>
          </a:p>
        </p:txBody>
      </p:sp>
    </p:spTree>
    <p:extLst>
      <p:ext uri="{BB962C8B-B14F-4D97-AF65-F5344CB8AC3E}">
        <p14:creationId xmlns:p14="http://schemas.microsoft.com/office/powerpoint/2010/main" val="2249546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7082B1B-2764-4B45-1EBE-232B9E704116}"/>
              </a:ext>
            </a:extLst>
          </p:cNvPr>
          <p:cNvSpPr>
            <a:spLocks noGrp="1"/>
          </p:cNvSpPr>
          <p:nvPr>
            <p:ph type="body" sz="quarter" idx="11"/>
          </p:nvPr>
        </p:nvSpPr>
        <p:spPr>
          <a:xfrm>
            <a:off x="900000" y="87787"/>
            <a:ext cx="10213776" cy="705597"/>
          </a:xfrm>
        </p:spPr>
        <p:txBody>
          <a:bodyPr>
            <a:normAutofit fontScale="92500"/>
          </a:bodyPr>
          <a:lstStyle/>
          <a:p>
            <a:r>
              <a:rPr lang="en-BE"/>
              <a:t>B-IHR-concept (Belgian Integrated Health Record)</a:t>
            </a:r>
            <a:endParaRPr lang="nl-BE"/>
          </a:p>
        </p:txBody>
      </p:sp>
      <p:sp>
        <p:nvSpPr>
          <p:cNvPr id="5" name="Tijdelijke aanduiding voor tekst 4">
            <a:extLst>
              <a:ext uri="{FF2B5EF4-FFF2-40B4-BE49-F238E27FC236}">
                <a16:creationId xmlns:a16="http://schemas.microsoft.com/office/drawing/2014/main" id="{2CE871C6-F14A-DDAB-A436-273EB371855F}"/>
              </a:ext>
            </a:extLst>
          </p:cNvPr>
          <p:cNvSpPr>
            <a:spLocks noGrp="1"/>
          </p:cNvSpPr>
          <p:nvPr>
            <p:ph type="body" sz="quarter" idx="13"/>
          </p:nvPr>
        </p:nvSpPr>
        <p:spPr>
          <a:xfrm>
            <a:off x="900000" y="998291"/>
            <a:ext cx="10213776" cy="5174927"/>
          </a:xfrm>
        </p:spPr>
        <p:txBody>
          <a:bodyPr/>
          <a:lstStyle/>
          <a:p>
            <a:pPr lvl="1"/>
            <a:r>
              <a:rPr lang="en-BE" dirty="0" err="1"/>
              <a:t>een</a:t>
            </a:r>
            <a:r>
              <a:rPr lang="en-BE" dirty="0"/>
              <a:t> </a:t>
            </a:r>
            <a:r>
              <a:rPr lang="nl-NL" dirty="0"/>
              <a:t>omgeving waar</a:t>
            </a:r>
            <a:endParaRPr lang="en-BE" dirty="0"/>
          </a:p>
          <a:p>
            <a:pPr lvl="2"/>
            <a:r>
              <a:rPr lang="nl-NL" dirty="0"/>
              <a:t>e</a:t>
            </a:r>
            <a:r>
              <a:rPr lang="en-BE" dirty="0" err="1"/>
              <a:t>lke</a:t>
            </a:r>
            <a:r>
              <a:rPr lang="nl-NL" dirty="0"/>
              <a:t> persoon een helder </a:t>
            </a:r>
            <a:r>
              <a:rPr lang="en-BE" dirty="0"/>
              <a:t>en </a:t>
            </a:r>
            <a:r>
              <a:rPr lang="en-BE" dirty="0" err="1"/>
              <a:t>geïntegreerd</a:t>
            </a:r>
            <a:r>
              <a:rPr lang="en-BE" dirty="0"/>
              <a:t> </a:t>
            </a:r>
            <a:r>
              <a:rPr lang="nl-NL" dirty="0"/>
              <a:t>zicht heeft op </a:t>
            </a:r>
            <a:r>
              <a:rPr lang="en-BE" dirty="0"/>
              <a:t>al </a:t>
            </a:r>
            <a:r>
              <a:rPr lang="nl-NL" dirty="0"/>
              <a:t>haar</a:t>
            </a:r>
            <a:r>
              <a:rPr lang="en-BE" dirty="0"/>
              <a:t>/</a:t>
            </a:r>
            <a:r>
              <a:rPr lang="en-BE" dirty="0" err="1"/>
              <a:t>zijn</a:t>
            </a:r>
            <a:r>
              <a:rPr lang="nl-NL" dirty="0"/>
              <a:t> eigen </a:t>
            </a:r>
            <a:r>
              <a:rPr lang="nl-NL" dirty="0" err="1"/>
              <a:t>gezondheids</a:t>
            </a:r>
            <a:r>
              <a:rPr lang="nl-NL" dirty="0"/>
              <a:t>(zorg)</a:t>
            </a:r>
            <a:r>
              <a:rPr lang="en-BE" dirty="0"/>
              <a:t>- en </a:t>
            </a:r>
            <a:r>
              <a:rPr lang="nl-NL" dirty="0"/>
              <a:t>welzijnsgegevens</a:t>
            </a:r>
            <a:endParaRPr lang="en-BE" dirty="0"/>
          </a:p>
          <a:p>
            <a:pPr lvl="2"/>
            <a:r>
              <a:rPr lang="nl-NL" dirty="0"/>
              <a:t>iedereen die voor die persoon zorgt een zicht heeft op alle gegevens die belangrijk zijn om hoogwaardige </a:t>
            </a:r>
            <a:r>
              <a:rPr lang="en-BE" dirty="0"/>
              <a:t>en continue </a:t>
            </a:r>
            <a:r>
              <a:rPr lang="nl-NL" dirty="0"/>
              <a:t>zorg te kunnen verlenen</a:t>
            </a:r>
            <a:endParaRPr lang="en-BE" dirty="0"/>
          </a:p>
          <a:p>
            <a:pPr lvl="1"/>
            <a:r>
              <a:rPr lang="nl-NL" dirty="0"/>
              <a:t>iedere betrokkene </a:t>
            </a:r>
            <a:r>
              <a:rPr lang="en-BE" dirty="0" err="1"/>
              <a:t>kan</a:t>
            </a:r>
            <a:r>
              <a:rPr lang="en-BE" dirty="0"/>
              <a:t> </a:t>
            </a:r>
            <a:r>
              <a:rPr lang="nl-NL" dirty="0"/>
              <a:t>actief </a:t>
            </a:r>
            <a:r>
              <a:rPr lang="en-BE" dirty="0" err="1"/>
              <a:t>bijdragen</a:t>
            </a:r>
            <a:r>
              <a:rPr lang="nl-NL" dirty="0"/>
              <a:t> om de </a:t>
            </a:r>
            <a:r>
              <a:rPr lang="en-BE" dirty="0" err="1"/>
              <a:t>gegevens</a:t>
            </a:r>
            <a:r>
              <a:rPr lang="nl-NL" dirty="0"/>
              <a:t> actueel en correct te houden</a:t>
            </a:r>
            <a:endParaRPr lang="en-BE" dirty="0"/>
          </a:p>
          <a:p>
            <a:pPr lvl="1"/>
            <a:r>
              <a:rPr lang="nl-NL" dirty="0"/>
              <a:t>diensten </a:t>
            </a:r>
            <a:r>
              <a:rPr lang="en-BE" dirty="0" err="1"/>
              <a:t>zijn</a:t>
            </a:r>
            <a:r>
              <a:rPr lang="en-BE" dirty="0"/>
              <a:t> </a:t>
            </a:r>
            <a:r>
              <a:rPr lang="nl-NL" dirty="0"/>
              <a:t>beschikbaar om de informatie </a:t>
            </a:r>
            <a:r>
              <a:rPr lang="en-BE" dirty="0" err="1"/>
              <a:t>eenvoudig</a:t>
            </a:r>
            <a:r>
              <a:rPr lang="en-BE" dirty="0"/>
              <a:t> </a:t>
            </a:r>
            <a:r>
              <a:rPr lang="en-BE" dirty="0" err="1"/>
              <a:t>te</a:t>
            </a:r>
            <a:r>
              <a:rPr lang="en-BE" dirty="0"/>
              <a:t> </a:t>
            </a:r>
            <a:r>
              <a:rPr lang="en-BE" dirty="0" err="1"/>
              <a:t>registreren</a:t>
            </a:r>
            <a:r>
              <a:rPr lang="en-BE" dirty="0"/>
              <a:t>, </a:t>
            </a:r>
            <a:r>
              <a:rPr lang="en-BE" dirty="0" err="1"/>
              <a:t>te</a:t>
            </a:r>
            <a:r>
              <a:rPr lang="en-BE" dirty="0"/>
              <a:t> </a:t>
            </a:r>
            <a:r>
              <a:rPr lang="nl-NL" dirty="0"/>
              <a:t>beheren, </a:t>
            </a:r>
            <a:r>
              <a:rPr lang="en-BE" dirty="0" err="1"/>
              <a:t>te</a:t>
            </a:r>
            <a:r>
              <a:rPr lang="en-BE" dirty="0"/>
              <a:t> </a:t>
            </a:r>
            <a:r>
              <a:rPr lang="en-BE" dirty="0" err="1"/>
              <a:t>structureren</a:t>
            </a:r>
            <a:r>
              <a:rPr lang="en-BE" dirty="0"/>
              <a:t> en </a:t>
            </a:r>
            <a:r>
              <a:rPr lang="en-BE" dirty="0" err="1"/>
              <a:t>te</a:t>
            </a:r>
            <a:r>
              <a:rPr lang="en-BE" dirty="0"/>
              <a:t> </a:t>
            </a:r>
            <a:r>
              <a:rPr lang="en-BE" dirty="0" err="1"/>
              <a:t>delen</a:t>
            </a:r>
            <a:endParaRPr lang="en-BE" dirty="0"/>
          </a:p>
          <a:p>
            <a:pPr lvl="1"/>
            <a:r>
              <a:rPr lang="en-BE" dirty="0" err="1"/>
              <a:t>diensten</a:t>
            </a:r>
            <a:r>
              <a:rPr lang="en-BE" dirty="0"/>
              <a:t> </a:t>
            </a:r>
            <a:r>
              <a:rPr lang="en-BE" dirty="0" err="1"/>
              <a:t>zijn</a:t>
            </a:r>
            <a:r>
              <a:rPr lang="en-BE" dirty="0"/>
              <a:t> </a:t>
            </a:r>
            <a:r>
              <a:rPr lang="en-BE" dirty="0" err="1"/>
              <a:t>beschikbaar</a:t>
            </a:r>
            <a:r>
              <a:rPr lang="en-BE" dirty="0"/>
              <a:t> om </a:t>
            </a:r>
            <a:r>
              <a:rPr lang="en-BE" dirty="0" err="1"/>
              <a:t>elke</a:t>
            </a:r>
            <a:r>
              <a:rPr lang="en-BE" dirty="0"/>
              <a:t> </a:t>
            </a:r>
            <a:r>
              <a:rPr lang="en-BE" dirty="0" err="1"/>
              <a:t>betrokkene</a:t>
            </a:r>
            <a:r>
              <a:rPr lang="en-BE" dirty="0"/>
              <a:t> </a:t>
            </a:r>
            <a:r>
              <a:rPr lang="en-BE" dirty="0" err="1"/>
              <a:t>te</a:t>
            </a:r>
            <a:r>
              <a:rPr lang="en-BE" dirty="0"/>
              <a:t> </a:t>
            </a:r>
            <a:r>
              <a:rPr lang="en-BE" dirty="0" err="1"/>
              <a:t>ondersteunen</a:t>
            </a:r>
            <a:r>
              <a:rPr lang="en-BE" dirty="0"/>
              <a:t> </a:t>
            </a:r>
            <a:r>
              <a:rPr lang="en-BE" dirty="0" err="1"/>
              <a:t>bij</a:t>
            </a:r>
            <a:r>
              <a:rPr lang="en-BE" dirty="0"/>
              <a:t> de </a:t>
            </a:r>
            <a:r>
              <a:rPr lang="en-BE" dirty="0" err="1"/>
              <a:t>besluitvorming</a:t>
            </a:r>
            <a:endParaRPr lang="en-BE" dirty="0"/>
          </a:p>
          <a:p>
            <a:pPr lvl="1"/>
            <a:r>
              <a:rPr lang="nl-NL" dirty="0"/>
              <a:t>gegevens </a:t>
            </a:r>
            <a:r>
              <a:rPr lang="en-BE" dirty="0" err="1"/>
              <a:t>kunnen</a:t>
            </a:r>
            <a:r>
              <a:rPr lang="en-BE" dirty="0"/>
              <a:t>, met de </a:t>
            </a:r>
            <a:r>
              <a:rPr lang="en-BE" dirty="0" err="1"/>
              <a:t>nodige</a:t>
            </a:r>
            <a:r>
              <a:rPr lang="en-BE" dirty="0"/>
              <a:t> </a:t>
            </a:r>
            <a:r>
              <a:rPr lang="en-BE" dirty="0" err="1"/>
              <a:t>waarborgen</a:t>
            </a:r>
            <a:r>
              <a:rPr lang="en-BE" dirty="0"/>
              <a:t> </a:t>
            </a:r>
            <a:r>
              <a:rPr lang="en-BE" dirty="0" err="1"/>
              <a:t>inzake</a:t>
            </a:r>
            <a:r>
              <a:rPr lang="en-BE" dirty="0"/>
              <a:t> </a:t>
            </a:r>
            <a:r>
              <a:rPr lang="en-BE" dirty="0" err="1"/>
              <a:t>gegevensbescherming</a:t>
            </a:r>
            <a:r>
              <a:rPr lang="en-BE" dirty="0"/>
              <a:t>, </a:t>
            </a:r>
            <a:r>
              <a:rPr lang="en-BE" dirty="0" err="1"/>
              <a:t>intensief</a:t>
            </a:r>
            <a:r>
              <a:rPr lang="en-BE" dirty="0"/>
              <a:t> </a:t>
            </a:r>
            <a:r>
              <a:rPr lang="en-BE" dirty="0" err="1"/>
              <a:t>worden</a:t>
            </a:r>
            <a:r>
              <a:rPr lang="en-BE" dirty="0"/>
              <a:t> </a:t>
            </a:r>
            <a:r>
              <a:rPr lang="en-BE" dirty="0" err="1"/>
              <a:t>gebruikt</a:t>
            </a:r>
            <a:r>
              <a:rPr lang="en-BE" dirty="0"/>
              <a:t> voor</a:t>
            </a:r>
          </a:p>
          <a:p>
            <a:pPr lvl="2"/>
            <a:r>
              <a:rPr lang="nl-NL" dirty="0"/>
              <a:t>wetenschap</a:t>
            </a:r>
            <a:r>
              <a:rPr lang="en-BE" dirty="0" err="1"/>
              <a:t>pelijk</a:t>
            </a:r>
            <a:r>
              <a:rPr lang="nl-NL" dirty="0"/>
              <a:t> onderzoek</a:t>
            </a:r>
            <a:r>
              <a:rPr lang="en-BE" dirty="0"/>
              <a:t>, </a:t>
            </a:r>
            <a:r>
              <a:rPr lang="nl-NL" dirty="0"/>
              <a:t>ontwikkeling</a:t>
            </a:r>
            <a:r>
              <a:rPr lang="en-BE" dirty="0"/>
              <a:t> en </a:t>
            </a:r>
            <a:r>
              <a:rPr lang="en-BE" dirty="0" err="1"/>
              <a:t>innovatie</a:t>
            </a:r>
            <a:endParaRPr lang="en-BE" dirty="0"/>
          </a:p>
          <a:p>
            <a:pPr lvl="2"/>
            <a:r>
              <a:rPr lang="nl-NL" dirty="0"/>
              <a:t>beleid</a:t>
            </a:r>
            <a:r>
              <a:rPr lang="en-BE" dirty="0" err="1"/>
              <a:t>sondersteuning</a:t>
            </a:r>
            <a:endParaRPr lang="en-BE" dirty="0"/>
          </a:p>
          <a:p>
            <a:pPr lvl="2"/>
            <a:r>
              <a:rPr lang="nl-NL" dirty="0"/>
              <a:t>populatiemanagement</a:t>
            </a:r>
            <a:endParaRPr lang="en-BE" dirty="0"/>
          </a:p>
          <a:p>
            <a:pPr lvl="1"/>
            <a:r>
              <a:rPr lang="nl-BE" altLang="nl-BE" dirty="0"/>
              <a:t>meer info op </a:t>
            </a:r>
            <a:r>
              <a:rPr lang="nl-BE" altLang="nl-BE" dirty="0">
                <a:hlinkClick r:id="rId2"/>
              </a:rPr>
              <a:t>https://www.frankrobben.be/wp-content/uploads/2023/03/B-IHR.pdf</a:t>
            </a:r>
            <a:endParaRPr lang="en-BE" dirty="0"/>
          </a:p>
        </p:txBody>
      </p:sp>
    </p:spTree>
    <p:extLst>
      <p:ext uri="{BB962C8B-B14F-4D97-AF65-F5344CB8AC3E}">
        <p14:creationId xmlns:p14="http://schemas.microsoft.com/office/powerpoint/2010/main" val="1069529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34FBCEA-7576-9F8A-9593-097A126DD48F}"/>
              </a:ext>
            </a:extLst>
          </p:cNvPr>
          <p:cNvSpPr>
            <a:spLocks noGrp="1"/>
          </p:cNvSpPr>
          <p:nvPr>
            <p:ph type="body" sz="quarter" idx="11"/>
          </p:nvPr>
        </p:nvSpPr>
        <p:spPr>
          <a:xfrm>
            <a:off x="900000" y="87787"/>
            <a:ext cx="10213776" cy="705597"/>
          </a:xfrm>
        </p:spPr>
        <p:txBody>
          <a:bodyPr/>
          <a:lstStyle/>
          <a:p>
            <a:r>
              <a:rPr lang="nl-BE"/>
              <a:t>Aantal </a:t>
            </a:r>
            <a:r>
              <a:rPr lang="en-BE" err="1"/>
              <a:t>aandachtspunten</a:t>
            </a:r>
            <a:endParaRPr lang="nl-BE"/>
          </a:p>
        </p:txBody>
      </p:sp>
      <p:sp>
        <p:nvSpPr>
          <p:cNvPr id="3" name="Tijdelijke aanduiding voor tekst 2">
            <a:extLst>
              <a:ext uri="{FF2B5EF4-FFF2-40B4-BE49-F238E27FC236}">
                <a16:creationId xmlns:a16="http://schemas.microsoft.com/office/drawing/2014/main" id="{A3DC425B-F75D-AF21-5C79-EEB1B5D3E1A8}"/>
              </a:ext>
            </a:extLst>
          </p:cNvPr>
          <p:cNvSpPr>
            <a:spLocks noGrp="1"/>
          </p:cNvSpPr>
          <p:nvPr>
            <p:ph type="body" sz="quarter" idx="13"/>
          </p:nvPr>
        </p:nvSpPr>
        <p:spPr>
          <a:xfrm>
            <a:off x="900000" y="998291"/>
            <a:ext cx="10213776" cy="5174927"/>
          </a:xfrm>
        </p:spPr>
        <p:txBody>
          <a:bodyPr/>
          <a:lstStyle/>
          <a:p>
            <a:pPr lvl="1"/>
            <a:r>
              <a:rPr lang="nl-BE" dirty="0"/>
              <a:t>‘</a:t>
            </a:r>
            <a:r>
              <a:rPr lang="nl-BE" dirty="0" err="1"/>
              <a:t>seamless</a:t>
            </a:r>
            <a:r>
              <a:rPr lang="nl-BE" dirty="0"/>
              <a:t>’ invoer van kwaliteitsvolle, gestructureerde informatie in </a:t>
            </a:r>
            <a:r>
              <a:rPr lang="en-BE" dirty="0" err="1"/>
              <a:t>elektronische</a:t>
            </a:r>
            <a:r>
              <a:rPr lang="en-BE" dirty="0"/>
              <a:t> </a:t>
            </a:r>
            <a:r>
              <a:rPr lang="en-BE" dirty="0" err="1"/>
              <a:t>patiëntendossiers</a:t>
            </a:r>
            <a:r>
              <a:rPr lang="en-BE" dirty="0"/>
              <a:t> (</a:t>
            </a:r>
            <a:r>
              <a:rPr lang="nl-BE" dirty="0" err="1"/>
              <a:t>EPD’s</a:t>
            </a:r>
            <a:r>
              <a:rPr lang="en-BE" dirty="0"/>
              <a:t>)</a:t>
            </a:r>
            <a:endParaRPr lang="nl-BE" dirty="0"/>
          </a:p>
          <a:p>
            <a:pPr lvl="2"/>
            <a:r>
              <a:rPr lang="nl-BE" dirty="0"/>
              <a:t>ondersteunende componenten</a:t>
            </a:r>
            <a:r>
              <a:rPr lang="en-BE" dirty="0"/>
              <a:t>: </a:t>
            </a:r>
            <a:r>
              <a:rPr lang="en-BE" dirty="0" err="1"/>
              <a:t>drietalige</a:t>
            </a:r>
            <a:r>
              <a:rPr lang="en-BE" dirty="0"/>
              <a:t> </a:t>
            </a:r>
            <a:r>
              <a:rPr lang="en-BE" dirty="0" err="1"/>
              <a:t>Snomed</a:t>
            </a:r>
            <a:r>
              <a:rPr lang="en-BE" dirty="0"/>
              <a:t> CT </a:t>
            </a:r>
            <a:r>
              <a:rPr lang="en-BE" dirty="0" err="1"/>
              <a:t>terminologie</a:t>
            </a:r>
            <a:r>
              <a:rPr lang="en-BE" dirty="0"/>
              <a:t> server in EPD-system</a:t>
            </a:r>
            <a:r>
              <a:rPr lang="nl-BE" dirty="0"/>
              <a:t>i</a:t>
            </a:r>
            <a:r>
              <a:rPr lang="en-BE" dirty="0"/>
              <a:t>n, met mapping </a:t>
            </a:r>
            <a:r>
              <a:rPr lang="en-BE" dirty="0" err="1"/>
              <a:t>naar</a:t>
            </a:r>
            <a:r>
              <a:rPr lang="en-BE" dirty="0"/>
              <a:t> </a:t>
            </a:r>
            <a:r>
              <a:rPr lang="en-BE" dirty="0" err="1"/>
              <a:t>oa</a:t>
            </a:r>
            <a:r>
              <a:rPr lang="en-BE" dirty="0"/>
              <a:t> ICPC-3, ICD-11, ICF en ICHI</a:t>
            </a:r>
            <a:endParaRPr lang="nl-BE" dirty="0"/>
          </a:p>
          <a:p>
            <a:pPr lvl="2"/>
            <a:r>
              <a:rPr lang="nl-BE" dirty="0"/>
              <a:t>kwaliteitscontrole</a:t>
            </a:r>
          </a:p>
          <a:p>
            <a:pPr lvl="1"/>
            <a:r>
              <a:rPr lang="nl-BE" dirty="0"/>
              <a:t>eenmalige invoer van informatie</a:t>
            </a:r>
            <a:r>
              <a:rPr lang="en-BE" dirty="0"/>
              <a:t>: </a:t>
            </a:r>
            <a:r>
              <a:rPr lang="en-BE" dirty="0" err="1"/>
              <a:t>afleiden</a:t>
            </a:r>
            <a:r>
              <a:rPr lang="en-BE" dirty="0"/>
              <a:t> </a:t>
            </a:r>
            <a:r>
              <a:rPr lang="en-BE" dirty="0" err="1"/>
              <a:t>gegevens</a:t>
            </a:r>
            <a:r>
              <a:rPr lang="en-BE" dirty="0"/>
              <a:t> voor </a:t>
            </a:r>
            <a:r>
              <a:rPr lang="en-BE" dirty="0" err="1"/>
              <a:t>secundair</a:t>
            </a:r>
            <a:r>
              <a:rPr lang="en-BE" dirty="0"/>
              <a:t> </a:t>
            </a:r>
            <a:r>
              <a:rPr lang="en-BE" dirty="0" err="1"/>
              <a:t>gebruik</a:t>
            </a:r>
            <a:r>
              <a:rPr lang="en-BE" dirty="0"/>
              <a:t> </a:t>
            </a:r>
            <a:r>
              <a:rPr lang="en-BE" dirty="0" err="1"/>
              <a:t>uit</a:t>
            </a:r>
            <a:r>
              <a:rPr lang="en-BE" dirty="0"/>
              <a:t> EPD-system</a:t>
            </a:r>
            <a:r>
              <a:rPr lang="nl-BE" dirty="0"/>
              <a:t>e</a:t>
            </a:r>
            <a:r>
              <a:rPr lang="en-BE" dirty="0"/>
              <a:t>n (</a:t>
            </a:r>
            <a:r>
              <a:rPr lang="en-BE" dirty="0" err="1"/>
              <a:t>nieuw</a:t>
            </a:r>
            <a:r>
              <a:rPr lang="en-BE" dirty="0"/>
              <a:t> </a:t>
            </a:r>
            <a:r>
              <a:rPr lang="en-BE" dirty="0" err="1"/>
              <a:t>registerbeleid</a:t>
            </a:r>
            <a:r>
              <a:rPr lang="en-BE" dirty="0"/>
              <a:t>)</a:t>
            </a:r>
            <a:endParaRPr lang="nl-BE" dirty="0"/>
          </a:p>
          <a:p>
            <a:pPr lvl="1"/>
            <a:r>
              <a:rPr lang="en-BE" dirty="0" err="1"/>
              <a:t>operationalisering</a:t>
            </a:r>
            <a:r>
              <a:rPr lang="en-BE" dirty="0"/>
              <a:t> op basis van </a:t>
            </a:r>
            <a:r>
              <a:rPr lang="nl-BE" dirty="0"/>
              <a:t>zorgepisodes</a:t>
            </a:r>
          </a:p>
          <a:p>
            <a:pPr lvl="1"/>
            <a:r>
              <a:rPr lang="nl-BE" dirty="0"/>
              <a:t>optimalisatie van eenmalige opslag van informatie</a:t>
            </a:r>
          </a:p>
          <a:p>
            <a:pPr lvl="2"/>
            <a:r>
              <a:rPr lang="nl-BE" dirty="0"/>
              <a:t>geneesmiddelen (voorschrift, aflevering, medicatieschema)</a:t>
            </a:r>
            <a:r>
              <a:rPr lang="en-BE" dirty="0"/>
              <a:t> (VIDIS (Virtual Drug Information System))</a:t>
            </a:r>
            <a:endParaRPr lang="nl-BE" dirty="0"/>
          </a:p>
          <a:p>
            <a:pPr lvl="2"/>
            <a:r>
              <a:rPr lang="nl-BE" dirty="0"/>
              <a:t>goed gecoördineerde gezondheidskluizen</a:t>
            </a:r>
          </a:p>
          <a:p>
            <a:pPr lvl="1"/>
            <a:r>
              <a:rPr lang="nl-BE" dirty="0"/>
              <a:t>ontsluiten van informatie</a:t>
            </a:r>
          </a:p>
          <a:p>
            <a:pPr lvl="2"/>
            <a:r>
              <a:rPr lang="nl-BE" dirty="0"/>
              <a:t>dashboards voor </a:t>
            </a:r>
            <a:r>
              <a:rPr lang="nl-BE" dirty="0" err="1"/>
              <a:t>primary</a:t>
            </a:r>
            <a:r>
              <a:rPr lang="nl-BE" dirty="0"/>
              <a:t> </a:t>
            </a:r>
            <a:r>
              <a:rPr lang="nl-BE" dirty="0" err="1"/>
              <a:t>use</a:t>
            </a:r>
            <a:endParaRPr lang="nl-BE" dirty="0"/>
          </a:p>
          <a:p>
            <a:pPr lvl="2"/>
            <a:r>
              <a:rPr lang="nl-BE" dirty="0" err="1"/>
              <a:t>secondary</a:t>
            </a:r>
            <a:r>
              <a:rPr lang="nl-BE" dirty="0"/>
              <a:t> </a:t>
            </a:r>
            <a:r>
              <a:rPr lang="nl-BE" dirty="0" err="1"/>
              <a:t>use</a:t>
            </a:r>
            <a:endParaRPr lang="nl-BE" dirty="0"/>
          </a:p>
          <a:p>
            <a:pPr lvl="1"/>
            <a:r>
              <a:rPr lang="nl-BE" dirty="0" err="1"/>
              <a:t>caresets</a:t>
            </a:r>
            <a:r>
              <a:rPr lang="nl-BE" dirty="0"/>
              <a:t> in lijn met Europese standaarden</a:t>
            </a:r>
            <a:r>
              <a:rPr lang="en-BE" dirty="0"/>
              <a:t> (</a:t>
            </a:r>
            <a:r>
              <a:rPr lang="en-BE" dirty="0" err="1"/>
              <a:t>zie</a:t>
            </a:r>
            <a:r>
              <a:rPr lang="en-BE" dirty="0"/>
              <a:t> lager, EHDS)</a:t>
            </a:r>
            <a:endParaRPr lang="nl-BE" dirty="0"/>
          </a:p>
          <a:p>
            <a:endParaRPr lang="nl-BE" dirty="0"/>
          </a:p>
        </p:txBody>
      </p:sp>
    </p:spTree>
    <p:extLst>
      <p:ext uri="{BB962C8B-B14F-4D97-AF65-F5344CB8AC3E}">
        <p14:creationId xmlns:p14="http://schemas.microsoft.com/office/powerpoint/2010/main" val="172072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B2E589E-DE80-C43F-B16F-4709635AE681}"/>
              </a:ext>
            </a:extLst>
          </p:cNvPr>
          <p:cNvSpPr>
            <a:spLocks noGrp="1"/>
          </p:cNvSpPr>
          <p:nvPr>
            <p:ph type="body" sz="quarter" idx="11"/>
          </p:nvPr>
        </p:nvSpPr>
        <p:spPr>
          <a:xfrm>
            <a:off x="900000" y="87787"/>
            <a:ext cx="10213776" cy="705597"/>
          </a:xfrm>
        </p:spPr>
        <p:txBody>
          <a:bodyPr/>
          <a:lstStyle/>
          <a:p>
            <a:r>
              <a:rPr lang="nl-BE"/>
              <a:t>B-IHR werkomgeving (BWO A)</a:t>
            </a:r>
          </a:p>
        </p:txBody>
      </p:sp>
      <p:sp>
        <p:nvSpPr>
          <p:cNvPr id="3" name="Tijdelijke aanduiding voor tekst 2">
            <a:extLst>
              <a:ext uri="{FF2B5EF4-FFF2-40B4-BE49-F238E27FC236}">
                <a16:creationId xmlns:a16="http://schemas.microsoft.com/office/drawing/2014/main" id="{A649BA52-D695-B8D0-0534-C9A0F2C2947B}"/>
              </a:ext>
            </a:extLst>
          </p:cNvPr>
          <p:cNvSpPr>
            <a:spLocks noGrp="1"/>
          </p:cNvSpPr>
          <p:nvPr>
            <p:ph type="body" sz="quarter" idx="13"/>
          </p:nvPr>
        </p:nvSpPr>
        <p:spPr>
          <a:xfrm>
            <a:off x="900000" y="998291"/>
            <a:ext cx="10213776" cy="5174927"/>
          </a:xfrm>
        </p:spPr>
        <p:txBody>
          <a:bodyPr>
            <a:normAutofit fontScale="92500" lnSpcReduction="20000"/>
          </a:bodyPr>
          <a:lstStyle/>
          <a:p>
            <a:pPr lvl="1"/>
            <a:r>
              <a:rPr lang="nl-BE" sz="1500" dirty="0"/>
              <a:t>1</a:t>
            </a:r>
            <a:r>
              <a:rPr lang="en-BE" sz="1500" dirty="0"/>
              <a:t>5</a:t>
            </a:r>
            <a:r>
              <a:rPr lang="nl-BE" sz="1500" dirty="0"/>
              <a:t> rubrieken met bijhorende </a:t>
            </a:r>
            <a:r>
              <a:rPr lang="nl-BE" sz="1500" dirty="0" err="1"/>
              <a:t>caresets</a:t>
            </a:r>
            <a:r>
              <a:rPr lang="nl-BE" sz="1500" dirty="0"/>
              <a:t> overeenkomstig FHIR-standaard en met </a:t>
            </a:r>
            <a:r>
              <a:rPr lang="nl-BE" sz="1500" dirty="0" err="1"/>
              <a:t>value</a:t>
            </a:r>
            <a:r>
              <a:rPr lang="nl-BE" sz="1500" dirty="0"/>
              <a:t> sets (</a:t>
            </a:r>
            <a:r>
              <a:rPr lang="nl-BE" sz="1500" dirty="0" err="1"/>
              <a:t>Snomed</a:t>
            </a:r>
            <a:r>
              <a:rPr lang="nl-BE" sz="1500" dirty="0"/>
              <a:t> CT, LOINC</a:t>
            </a:r>
            <a:r>
              <a:rPr lang="en-BE" sz="1500" dirty="0"/>
              <a:t>, DICOM</a:t>
            </a:r>
            <a:r>
              <a:rPr lang="nl-BE" sz="1500" dirty="0"/>
              <a:t>)</a:t>
            </a:r>
          </a:p>
          <a:p>
            <a:pPr lvl="2">
              <a:tabLst>
                <a:tab pos="8609013" algn="l"/>
              </a:tabLst>
            </a:pPr>
            <a:r>
              <a:rPr lang="nl-BE" dirty="0"/>
              <a:t>probleemlijst</a:t>
            </a:r>
          </a:p>
          <a:p>
            <a:pPr lvl="2">
              <a:tabLst>
                <a:tab pos="8609013" algn="l"/>
              </a:tabLst>
            </a:pPr>
            <a:r>
              <a:rPr lang="nl-BE" dirty="0"/>
              <a:t>klinische gegevens</a:t>
            </a:r>
          </a:p>
          <a:p>
            <a:pPr lvl="2">
              <a:tabLst>
                <a:tab pos="8609013" algn="l"/>
              </a:tabLst>
            </a:pPr>
            <a:r>
              <a:rPr lang="nl-BE" dirty="0"/>
              <a:t>labo</a:t>
            </a:r>
          </a:p>
          <a:p>
            <a:pPr lvl="2">
              <a:tabLst>
                <a:tab pos="8609013" algn="l"/>
              </a:tabLst>
            </a:pPr>
            <a:r>
              <a:rPr lang="nl-BE" dirty="0"/>
              <a:t>beeldvorming</a:t>
            </a:r>
          </a:p>
          <a:p>
            <a:pPr lvl="2">
              <a:tabLst>
                <a:tab pos="8609013" algn="l"/>
              </a:tabLst>
            </a:pPr>
            <a:r>
              <a:rPr lang="nl-BE" dirty="0"/>
              <a:t>medicatie-overzicht</a:t>
            </a:r>
          </a:p>
          <a:p>
            <a:pPr lvl="2">
              <a:tabLst>
                <a:tab pos="8609013" algn="l"/>
              </a:tabLst>
            </a:pPr>
            <a:r>
              <a:rPr lang="nl-BE" dirty="0"/>
              <a:t>vaccinaties</a:t>
            </a:r>
          </a:p>
          <a:p>
            <a:pPr lvl="2">
              <a:tabLst>
                <a:tab pos="8609013" algn="l"/>
              </a:tabLst>
            </a:pPr>
            <a:r>
              <a:rPr lang="nl-BE" dirty="0"/>
              <a:t>allergie</a:t>
            </a:r>
            <a:endParaRPr lang="en-BE" dirty="0"/>
          </a:p>
          <a:p>
            <a:pPr lvl="2">
              <a:tabLst>
                <a:tab pos="8609013" algn="l"/>
              </a:tabLst>
            </a:pPr>
            <a:r>
              <a:rPr lang="en-BE" dirty="0" err="1"/>
              <a:t>implantaten</a:t>
            </a:r>
            <a:endParaRPr lang="nl-BE" dirty="0"/>
          </a:p>
          <a:p>
            <a:pPr lvl="2">
              <a:tabLst>
                <a:tab pos="8609013" algn="l"/>
              </a:tabLst>
            </a:pPr>
            <a:r>
              <a:rPr lang="en-BE" dirty="0"/>
              <a:t>(</a:t>
            </a:r>
            <a:r>
              <a:rPr lang="nl-BE" dirty="0" err="1"/>
              <a:t>tele</a:t>
            </a:r>
            <a:r>
              <a:rPr lang="en-BE" dirty="0"/>
              <a:t>)</a:t>
            </a:r>
            <a:r>
              <a:rPr lang="nl-BE" dirty="0"/>
              <a:t>monitoringgegevens</a:t>
            </a:r>
          </a:p>
          <a:p>
            <a:pPr lvl="2">
              <a:tabLst>
                <a:tab pos="8609013" algn="l"/>
              </a:tabLst>
            </a:pPr>
            <a:r>
              <a:rPr lang="nl-BE" dirty="0"/>
              <a:t>sociale factoren</a:t>
            </a:r>
          </a:p>
          <a:p>
            <a:pPr lvl="2">
              <a:tabLst>
                <a:tab pos="8609013" algn="l"/>
              </a:tabLst>
            </a:pPr>
            <a:r>
              <a:rPr lang="nl-BE" dirty="0"/>
              <a:t>familiale context</a:t>
            </a:r>
          </a:p>
          <a:p>
            <a:pPr lvl="2">
              <a:tabLst>
                <a:tab pos="8609013" algn="l"/>
              </a:tabLst>
            </a:pPr>
            <a:r>
              <a:rPr lang="nl-BE" dirty="0"/>
              <a:t>levensdoelen</a:t>
            </a:r>
          </a:p>
          <a:p>
            <a:pPr lvl="2">
              <a:tabLst>
                <a:tab pos="8609013" algn="l"/>
              </a:tabLst>
            </a:pPr>
            <a:r>
              <a:rPr lang="en-BE" dirty="0" err="1"/>
              <a:t>wilsbeschikkingen</a:t>
            </a:r>
            <a:endParaRPr lang="nl-BE" dirty="0"/>
          </a:p>
          <a:p>
            <a:pPr lvl="2">
              <a:tabLst>
                <a:tab pos="8609013" algn="l"/>
              </a:tabLst>
            </a:pPr>
            <a:r>
              <a:rPr lang="nl-BE" dirty="0"/>
              <a:t>zorgplan &amp; -team</a:t>
            </a:r>
          </a:p>
          <a:p>
            <a:pPr lvl="2">
              <a:tabLst>
                <a:tab pos="8609013" algn="l"/>
              </a:tabLst>
            </a:pPr>
            <a:r>
              <a:rPr lang="nl-BE" dirty="0" err="1"/>
              <a:t>BelRAI</a:t>
            </a:r>
            <a:r>
              <a:rPr lang="nl-BE" dirty="0"/>
              <a:t> evaluatie</a:t>
            </a:r>
            <a:endParaRPr lang="en-BE" dirty="0"/>
          </a:p>
        </p:txBody>
      </p:sp>
    </p:spTree>
    <p:extLst>
      <p:ext uri="{BB962C8B-B14F-4D97-AF65-F5344CB8AC3E}">
        <p14:creationId xmlns:p14="http://schemas.microsoft.com/office/powerpoint/2010/main" val="917512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6F59A34-E41C-7277-3981-C7340B3488CB}"/>
              </a:ext>
            </a:extLst>
          </p:cNvPr>
          <p:cNvSpPr>
            <a:spLocks noGrp="1"/>
          </p:cNvSpPr>
          <p:nvPr>
            <p:ph type="body" sz="quarter" idx="11"/>
          </p:nvPr>
        </p:nvSpPr>
        <p:spPr>
          <a:xfrm>
            <a:off x="900000" y="87787"/>
            <a:ext cx="10213776" cy="705597"/>
          </a:xfrm>
        </p:spPr>
        <p:txBody>
          <a:bodyPr/>
          <a:lstStyle/>
          <a:p>
            <a:r>
              <a:rPr lang="nl-BE"/>
              <a:t>B-IHR werkomgeving (BWO B)</a:t>
            </a:r>
          </a:p>
        </p:txBody>
      </p:sp>
      <p:sp>
        <p:nvSpPr>
          <p:cNvPr id="3" name="Tijdelijke aanduiding voor tekst 2">
            <a:extLst>
              <a:ext uri="{FF2B5EF4-FFF2-40B4-BE49-F238E27FC236}">
                <a16:creationId xmlns:a16="http://schemas.microsoft.com/office/drawing/2014/main" id="{4E0BAE40-8805-7808-143D-30BE71D77188}"/>
              </a:ext>
            </a:extLst>
          </p:cNvPr>
          <p:cNvSpPr>
            <a:spLocks noGrp="1"/>
          </p:cNvSpPr>
          <p:nvPr>
            <p:ph type="body" sz="quarter" idx="13"/>
          </p:nvPr>
        </p:nvSpPr>
        <p:spPr>
          <a:xfrm>
            <a:off x="900000" y="998291"/>
            <a:ext cx="10213776" cy="5174927"/>
          </a:xfrm>
        </p:spPr>
        <p:txBody>
          <a:bodyPr/>
          <a:lstStyle/>
          <a:p>
            <a:pPr lvl="1"/>
            <a:r>
              <a:rPr lang="nl-BE" dirty="0"/>
              <a:t>operationalisering op basis van zorgepisodes</a:t>
            </a:r>
          </a:p>
          <a:p>
            <a:pPr lvl="2"/>
            <a:r>
              <a:rPr lang="nl-BE" dirty="0"/>
              <a:t>geheel van registraties</a:t>
            </a:r>
          </a:p>
          <a:p>
            <a:pPr lvl="2"/>
            <a:r>
              <a:rPr lang="nl-BE" dirty="0"/>
              <a:t>door de betrokken zorgverleners, de zorggebruiker en eventueel ook de mantelzorgers</a:t>
            </a:r>
          </a:p>
          <a:p>
            <a:pPr lvl="2"/>
            <a:r>
              <a:rPr lang="nl-BE" dirty="0"/>
              <a:t>die betrekking hebben op een specifieke aandoening/gezondheidsprobleem</a:t>
            </a:r>
          </a:p>
          <a:p>
            <a:pPr lvl="2"/>
            <a:r>
              <a:rPr lang="nl-BE" dirty="0"/>
              <a:t>vanaf het moment dat de patiënt voor het eerst vraagt om professionele hulp</a:t>
            </a:r>
          </a:p>
          <a:p>
            <a:pPr lvl="2"/>
            <a:r>
              <a:rPr lang="nl-BE" dirty="0"/>
              <a:t>tot en met het laatste contact voor deze aandoening/gezondheidsprobleem</a:t>
            </a:r>
          </a:p>
          <a:p>
            <a:pPr lvl="1"/>
            <a:r>
              <a:rPr lang="nl-BE" dirty="0"/>
              <a:t>in eerste fase</a:t>
            </a:r>
          </a:p>
          <a:p>
            <a:pPr lvl="2"/>
            <a:r>
              <a:rPr lang="nl-BE" dirty="0"/>
              <a:t>huisartsen</a:t>
            </a:r>
          </a:p>
          <a:p>
            <a:pPr lvl="2"/>
            <a:r>
              <a:rPr lang="nl-BE" dirty="0"/>
              <a:t>apothekers</a:t>
            </a:r>
          </a:p>
          <a:p>
            <a:pPr lvl="2"/>
            <a:r>
              <a:rPr lang="nl-BE" dirty="0"/>
              <a:t>verpleegkundigen</a:t>
            </a:r>
          </a:p>
          <a:p>
            <a:pPr lvl="2"/>
            <a:r>
              <a:rPr lang="nl-BE" dirty="0"/>
              <a:t>kinesitherapeuten</a:t>
            </a:r>
            <a:endParaRPr lang="en-BE" dirty="0"/>
          </a:p>
          <a:p>
            <a:pPr lvl="2"/>
            <a:r>
              <a:rPr lang="en-BE" dirty="0" err="1"/>
              <a:t>maatschappelijke</a:t>
            </a:r>
            <a:r>
              <a:rPr lang="en-BE" dirty="0"/>
              <a:t> </a:t>
            </a:r>
            <a:r>
              <a:rPr lang="en-BE" dirty="0" err="1"/>
              <a:t>werkers</a:t>
            </a:r>
            <a:endParaRPr lang="nl-BE" dirty="0"/>
          </a:p>
          <a:p>
            <a:pPr lvl="1"/>
            <a:r>
              <a:rPr lang="nl-BE" dirty="0"/>
              <a:t>co-creatie</a:t>
            </a:r>
          </a:p>
        </p:txBody>
      </p:sp>
    </p:spTree>
    <p:extLst>
      <p:ext uri="{BB962C8B-B14F-4D97-AF65-F5344CB8AC3E}">
        <p14:creationId xmlns:p14="http://schemas.microsoft.com/office/powerpoint/2010/main" val="2130819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5A01FAF-C522-4B81-267C-448D53E2E4DD}"/>
              </a:ext>
            </a:extLst>
          </p:cNvPr>
          <p:cNvSpPr>
            <a:spLocks noGrp="1"/>
          </p:cNvSpPr>
          <p:nvPr>
            <p:ph type="body" sz="quarter" idx="11"/>
          </p:nvPr>
        </p:nvSpPr>
        <p:spPr/>
        <p:txBody>
          <a:bodyPr/>
          <a:lstStyle/>
          <a:p>
            <a:r>
              <a:rPr lang="en-BE" dirty="0" err="1"/>
              <a:t>eGezondheid</a:t>
            </a:r>
            <a:r>
              <a:rPr lang="en-BE" dirty="0"/>
              <a:t>: wat ?</a:t>
            </a:r>
            <a:endParaRPr lang="nl-BE" dirty="0"/>
          </a:p>
        </p:txBody>
      </p:sp>
      <p:sp>
        <p:nvSpPr>
          <p:cNvPr id="3" name="Tijdelijke aanduiding voor tekst 2">
            <a:extLst>
              <a:ext uri="{FF2B5EF4-FFF2-40B4-BE49-F238E27FC236}">
                <a16:creationId xmlns:a16="http://schemas.microsoft.com/office/drawing/2014/main" id="{90D3ABDA-1F5B-FE98-B623-20BEB060F08C}"/>
              </a:ext>
            </a:extLst>
          </p:cNvPr>
          <p:cNvSpPr>
            <a:spLocks noGrp="1"/>
          </p:cNvSpPr>
          <p:nvPr>
            <p:ph type="body" sz="quarter" idx="13"/>
          </p:nvPr>
        </p:nvSpPr>
        <p:spPr/>
        <p:txBody>
          <a:bodyPr/>
          <a:lstStyle/>
          <a:p>
            <a:pPr lvl="1"/>
            <a:r>
              <a:rPr lang="en-BE" dirty="0" err="1"/>
              <a:t>gebruik</a:t>
            </a:r>
            <a:r>
              <a:rPr lang="nl-NL" dirty="0"/>
              <a:t> van informatie- en communicatietechnologie (ICT)</a:t>
            </a:r>
            <a:endParaRPr lang="en-BE" dirty="0"/>
          </a:p>
          <a:p>
            <a:pPr lvl="1"/>
            <a:r>
              <a:rPr lang="nl-NL" dirty="0"/>
              <a:t>om gezondheid en gezondheidszorg te ondersteunen en te verbeteren</a:t>
            </a:r>
            <a:r>
              <a:rPr lang="en-BE" dirty="0"/>
              <a:t>, </a:t>
            </a:r>
            <a:r>
              <a:rPr lang="en-BE" dirty="0" err="1"/>
              <a:t>oa</a:t>
            </a:r>
            <a:endParaRPr lang="en-BE" dirty="0"/>
          </a:p>
          <a:p>
            <a:pPr lvl="2"/>
            <a:r>
              <a:rPr lang="en-BE" dirty="0" err="1"/>
              <a:t>toegankelijkheid</a:t>
            </a:r>
            <a:r>
              <a:rPr lang="en-BE" dirty="0"/>
              <a:t> tot </a:t>
            </a:r>
            <a:r>
              <a:rPr lang="en-BE" dirty="0" err="1"/>
              <a:t>zorg</a:t>
            </a:r>
            <a:r>
              <a:rPr lang="en-BE" dirty="0"/>
              <a:t> </a:t>
            </a:r>
            <a:r>
              <a:rPr lang="en-BE" dirty="0" err="1"/>
              <a:t>vergroten</a:t>
            </a:r>
            <a:endParaRPr lang="en-BE" dirty="0"/>
          </a:p>
          <a:p>
            <a:pPr lvl="2"/>
            <a:r>
              <a:rPr lang="en-BE" dirty="0" err="1"/>
              <a:t>kwaliteit</a:t>
            </a:r>
            <a:r>
              <a:rPr lang="en-BE" dirty="0"/>
              <a:t> en </a:t>
            </a:r>
            <a:r>
              <a:rPr lang="en-BE" dirty="0" err="1"/>
              <a:t>continuïteit</a:t>
            </a:r>
            <a:r>
              <a:rPr lang="en-BE" dirty="0"/>
              <a:t> van </a:t>
            </a:r>
            <a:r>
              <a:rPr lang="en-BE" dirty="0" err="1"/>
              <a:t>zorg</a:t>
            </a:r>
            <a:r>
              <a:rPr lang="en-BE" dirty="0"/>
              <a:t> </a:t>
            </a:r>
            <a:r>
              <a:rPr lang="en-BE" dirty="0" err="1"/>
              <a:t>verbeteren</a:t>
            </a:r>
            <a:endParaRPr lang="en-BE" dirty="0"/>
          </a:p>
          <a:p>
            <a:pPr lvl="2"/>
            <a:r>
              <a:rPr lang="en-BE" dirty="0" err="1"/>
              <a:t>zelfregie</a:t>
            </a:r>
            <a:r>
              <a:rPr lang="en-BE" dirty="0"/>
              <a:t> van </a:t>
            </a:r>
            <a:r>
              <a:rPr lang="en-BE" dirty="0" err="1"/>
              <a:t>zorggebruikers</a:t>
            </a:r>
            <a:r>
              <a:rPr lang="en-BE" dirty="0"/>
              <a:t> </a:t>
            </a:r>
            <a:r>
              <a:rPr lang="en-BE" dirty="0" err="1"/>
              <a:t>bevorderen</a:t>
            </a:r>
            <a:endParaRPr lang="en-BE" dirty="0"/>
          </a:p>
          <a:p>
            <a:pPr lvl="1"/>
            <a:r>
              <a:rPr lang="en-BE" dirty="0" err="1"/>
              <a:t>omvat</a:t>
            </a:r>
            <a:r>
              <a:rPr lang="nl-NL" dirty="0"/>
              <a:t> breed scala aan toepassingen, zoals</a:t>
            </a:r>
            <a:endParaRPr lang="en-BE" dirty="0"/>
          </a:p>
          <a:p>
            <a:pPr lvl="2"/>
            <a:r>
              <a:rPr lang="en-BE" dirty="0" err="1"/>
              <a:t>elektronische</a:t>
            </a:r>
            <a:r>
              <a:rPr lang="en-BE" dirty="0"/>
              <a:t> </a:t>
            </a:r>
            <a:r>
              <a:rPr lang="en-BE" dirty="0" err="1"/>
              <a:t>patiëntendossiers</a:t>
            </a:r>
            <a:endParaRPr lang="en-BE" dirty="0"/>
          </a:p>
          <a:p>
            <a:pPr lvl="2"/>
            <a:r>
              <a:rPr lang="en-BE" dirty="0" err="1"/>
              <a:t>elektronische</a:t>
            </a:r>
            <a:r>
              <a:rPr lang="en-BE" dirty="0"/>
              <a:t> </a:t>
            </a:r>
            <a:r>
              <a:rPr lang="en-BE" dirty="0" err="1"/>
              <a:t>uitwisseling</a:t>
            </a:r>
            <a:r>
              <a:rPr lang="en-BE" dirty="0"/>
              <a:t> van </a:t>
            </a:r>
            <a:r>
              <a:rPr lang="en-BE" dirty="0" err="1"/>
              <a:t>gegevens</a:t>
            </a:r>
            <a:endParaRPr lang="en-BE" dirty="0"/>
          </a:p>
          <a:p>
            <a:pPr lvl="2"/>
            <a:r>
              <a:rPr lang="en-BE" dirty="0" err="1"/>
              <a:t>elektronische</a:t>
            </a:r>
            <a:r>
              <a:rPr lang="en-BE" dirty="0"/>
              <a:t> </a:t>
            </a:r>
            <a:r>
              <a:rPr lang="en-BE" dirty="0" err="1"/>
              <a:t>ondersteuning</a:t>
            </a:r>
            <a:r>
              <a:rPr lang="en-BE" dirty="0"/>
              <a:t> van </a:t>
            </a:r>
            <a:r>
              <a:rPr lang="en-BE" dirty="0" err="1"/>
              <a:t>zorg</a:t>
            </a:r>
            <a:r>
              <a:rPr lang="en-BE" dirty="0"/>
              <a:t> op </a:t>
            </a:r>
            <a:r>
              <a:rPr lang="en-BE" dirty="0" err="1"/>
              <a:t>afstand</a:t>
            </a:r>
            <a:r>
              <a:rPr lang="en-BE" dirty="0"/>
              <a:t> (</a:t>
            </a:r>
            <a:r>
              <a:rPr lang="en-BE" dirty="0" err="1"/>
              <a:t>raadpleging</a:t>
            </a:r>
            <a:r>
              <a:rPr lang="en-BE" dirty="0"/>
              <a:t>, </a:t>
            </a:r>
            <a:r>
              <a:rPr lang="en-BE" dirty="0" err="1"/>
              <a:t>behandeling</a:t>
            </a:r>
            <a:r>
              <a:rPr lang="en-BE" dirty="0"/>
              <a:t>, </a:t>
            </a:r>
            <a:r>
              <a:rPr lang="en-BE" dirty="0" err="1"/>
              <a:t>meten</a:t>
            </a:r>
            <a:r>
              <a:rPr lang="en-BE" dirty="0"/>
              <a:t> van </a:t>
            </a:r>
            <a:r>
              <a:rPr lang="en-BE" dirty="0" err="1"/>
              <a:t>gezondheidswaarden</a:t>
            </a:r>
            <a:r>
              <a:rPr lang="en-BE" dirty="0"/>
              <a:t>)</a:t>
            </a:r>
          </a:p>
          <a:p>
            <a:pPr lvl="2"/>
            <a:r>
              <a:rPr lang="nl-NL" dirty="0"/>
              <a:t>gezondheidsapps</a:t>
            </a:r>
            <a:r>
              <a:rPr lang="en-BE" dirty="0"/>
              <a:t> en </a:t>
            </a:r>
            <a:r>
              <a:rPr lang="nl-NL" dirty="0"/>
              <a:t>online behandelprogramma’</a:t>
            </a:r>
            <a:r>
              <a:rPr lang="en-BE" dirty="0"/>
              <a:t>s</a:t>
            </a:r>
          </a:p>
          <a:p>
            <a:pPr lvl="2"/>
            <a:r>
              <a:rPr lang="en-BE" dirty="0" err="1"/>
              <a:t>inzet</a:t>
            </a:r>
            <a:r>
              <a:rPr lang="en-BE" dirty="0"/>
              <a:t> </a:t>
            </a:r>
            <a:r>
              <a:rPr lang="en-BE" dirty="0" err="1"/>
              <a:t>artificiële</a:t>
            </a:r>
            <a:r>
              <a:rPr lang="en-BE" dirty="0"/>
              <a:t> </a:t>
            </a:r>
            <a:r>
              <a:rPr lang="en-BE" dirty="0" err="1"/>
              <a:t>intelligentie</a:t>
            </a:r>
            <a:endParaRPr lang="en-BE" dirty="0"/>
          </a:p>
          <a:p>
            <a:pPr lvl="2"/>
            <a:r>
              <a:rPr lang="en-BE" dirty="0" err="1"/>
              <a:t>ondersteuning</a:t>
            </a:r>
            <a:r>
              <a:rPr lang="en-BE" dirty="0"/>
              <a:t> van </a:t>
            </a:r>
            <a:r>
              <a:rPr lang="en-BE" dirty="0" err="1"/>
              <a:t>wetenschappelijk</a:t>
            </a:r>
            <a:r>
              <a:rPr lang="en-BE" dirty="0"/>
              <a:t> </a:t>
            </a:r>
            <a:r>
              <a:rPr lang="en-BE" dirty="0" err="1"/>
              <a:t>onderzoek</a:t>
            </a:r>
            <a:r>
              <a:rPr lang="en-BE" dirty="0"/>
              <a:t>, </a:t>
            </a:r>
            <a:r>
              <a:rPr lang="en-BE" dirty="0" err="1"/>
              <a:t>beleidsvoorbereiding</a:t>
            </a:r>
            <a:r>
              <a:rPr lang="en-BE" dirty="0"/>
              <a:t> en </a:t>
            </a:r>
            <a:r>
              <a:rPr lang="en-BE" dirty="0" err="1"/>
              <a:t>populatiemanagement</a:t>
            </a:r>
            <a:endParaRPr lang="en-BE" dirty="0"/>
          </a:p>
          <a:p>
            <a:endParaRPr lang="nl-BE" dirty="0"/>
          </a:p>
        </p:txBody>
      </p:sp>
    </p:spTree>
    <p:extLst>
      <p:ext uri="{BB962C8B-B14F-4D97-AF65-F5344CB8AC3E}">
        <p14:creationId xmlns:p14="http://schemas.microsoft.com/office/powerpoint/2010/main" val="3836758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3CF4F07-8185-963C-1061-A73B237FEDF1}"/>
              </a:ext>
            </a:extLst>
          </p:cNvPr>
          <p:cNvSpPr>
            <a:spLocks noGrp="1"/>
          </p:cNvSpPr>
          <p:nvPr>
            <p:ph type="body" sz="quarter" idx="11"/>
          </p:nvPr>
        </p:nvSpPr>
        <p:spPr/>
        <p:txBody>
          <a:bodyPr/>
          <a:lstStyle/>
          <a:p>
            <a:r>
              <a:rPr lang="en-BE"/>
              <a:t>Andere </a:t>
            </a:r>
            <a:r>
              <a:rPr lang="en-BE" err="1"/>
              <a:t>onderdelen</a:t>
            </a:r>
            <a:r>
              <a:rPr lang="en-BE"/>
              <a:t> </a:t>
            </a:r>
            <a:r>
              <a:rPr lang="en-BE" err="1"/>
              <a:t>actieplan</a:t>
            </a:r>
            <a:r>
              <a:rPr lang="en-BE"/>
              <a:t> </a:t>
            </a:r>
            <a:r>
              <a:rPr lang="en-BE" err="1"/>
              <a:t>eGezondheid</a:t>
            </a:r>
            <a:endParaRPr lang="nl-BE"/>
          </a:p>
        </p:txBody>
      </p:sp>
      <p:sp>
        <p:nvSpPr>
          <p:cNvPr id="3" name="Tijdelijke aanduiding voor tekst 2">
            <a:extLst>
              <a:ext uri="{FF2B5EF4-FFF2-40B4-BE49-F238E27FC236}">
                <a16:creationId xmlns:a16="http://schemas.microsoft.com/office/drawing/2014/main" id="{E0A39627-851B-EBC2-9AE0-CA6F9DD2D9A0}"/>
              </a:ext>
            </a:extLst>
          </p:cNvPr>
          <p:cNvSpPr>
            <a:spLocks noGrp="1"/>
          </p:cNvSpPr>
          <p:nvPr>
            <p:ph type="body" sz="quarter" idx="13"/>
          </p:nvPr>
        </p:nvSpPr>
        <p:spPr/>
        <p:txBody>
          <a:bodyPr>
            <a:normAutofit/>
          </a:bodyPr>
          <a:lstStyle/>
          <a:p>
            <a:pPr lvl="1"/>
            <a:r>
              <a:rPr lang="nl-BE" dirty="0"/>
              <a:t>concretisering van programma’s geïntegreerde zorg</a:t>
            </a:r>
            <a:endParaRPr lang="en-BE" dirty="0"/>
          </a:p>
          <a:p>
            <a:pPr lvl="1"/>
            <a:r>
              <a:rPr lang="en-BE" dirty="0" err="1"/>
              <a:t>veralgemening</a:t>
            </a:r>
            <a:r>
              <a:rPr lang="en-BE" dirty="0"/>
              <a:t> </a:t>
            </a:r>
            <a:r>
              <a:rPr lang="en-BE" dirty="0" err="1"/>
              <a:t>digitale</a:t>
            </a:r>
            <a:r>
              <a:rPr lang="en-BE" dirty="0"/>
              <a:t> </a:t>
            </a:r>
            <a:r>
              <a:rPr lang="en-BE" dirty="0" err="1"/>
              <a:t>verwijs</a:t>
            </a:r>
            <a:r>
              <a:rPr lang="en-BE" dirty="0"/>
              <a:t>- en </a:t>
            </a:r>
            <a:r>
              <a:rPr lang="en-BE" dirty="0" err="1"/>
              <a:t>zorgvoorschriften</a:t>
            </a:r>
            <a:r>
              <a:rPr lang="en-BE" dirty="0"/>
              <a:t> (</a:t>
            </a:r>
            <a:r>
              <a:rPr lang="nl-BE" dirty="0"/>
              <a:t>UHMEP (</a:t>
            </a:r>
            <a:r>
              <a:rPr lang="en-US" dirty="0"/>
              <a:t>Unaddressed </a:t>
            </a:r>
            <a:r>
              <a:rPr lang="en-GB" dirty="0"/>
              <a:t>Health Message Exchange Platform</a:t>
            </a:r>
            <a:r>
              <a:rPr lang="nl-BE" dirty="0"/>
              <a:t>)</a:t>
            </a:r>
            <a:r>
              <a:rPr lang="en-BE" dirty="0"/>
              <a:t>)</a:t>
            </a:r>
          </a:p>
          <a:p>
            <a:pPr lvl="1"/>
            <a:r>
              <a:rPr lang="en-BE" dirty="0" err="1"/>
              <a:t>veralgemening</a:t>
            </a:r>
            <a:r>
              <a:rPr lang="en-BE" dirty="0"/>
              <a:t> </a:t>
            </a:r>
            <a:r>
              <a:rPr lang="en-BE" dirty="0" err="1"/>
              <a:t>digitale</a:t>
            </a:r>
            <a:r>
              <a:rPr lang="en-BE" dirty="0"/>
              <a:t> </a:t>
            </a:r>
            <a:r>
              <a:rPr lang="en-BE" dirty="0" err="1"/>
              <a:t>ontslagbrieven</a:t>
            </a:r>
            <a:endParaRPr lang="en-BE" dirty="0"/>
          </a:p>
          <a:p>
            <a:pPr lvl="1"/>
            <a:r>
              <a:rPr lang="nl-BE" dirty="0"/>
              <a:t>administratieve vereenvoudiging</a:t>
            </a:r>
            <a:r>
              <a:rPr lang="en-BE" dirty="0"/>
              <a:t>, </a:t>
            </a:r>
            <a:r>
              <a:rPr lang="en-BE" dirty="0" err="1"/>
              <a:t>oa</a:t>
            </a:r>
            <a:r>
              <a:rPr lang="en-BE" dirty="0"/>
              <a:t> door </a:t>
            </a:r>
            <a:r>
              <a:rPr lang="en-BE" dirty="0" err="1"/>
              <a:t>vermindering</a:t>
            </a:r>
            <a:r>
              <a:rPr lang="en-BE" dirty="0"/>
              <a:t> en </a:t>
            </a:r>
            <a:r>
              <a:rPr lang="en-BE" dirty="0" err="1"/>
              <a:t>digitalisering</a:t>
            </a:r>
            <a:r>
              <a:rPr lang="en-BE" dirty="0"/>
              <a:t> </a:t>
            </a:r>
            <a:r>
              <a:rPr lang="en-BE" dirty="0" err="1"/>
              <a:t>attesten</a:t>
            </a:r>
            <a:r>
              <a:rPr lang="en-BE" dirty="0"/>
              <a:t> (</a:t>
            </a:r>
            <a:r>
              <a:rPr lang="en-BE" dirty="0" err="1"/>
              <a:t>bv</a:t>
            </a:r>
            <a:r>
              <a:rPr lang="en-BE" dirty="0"/>
              <a:t>. </a:t>
            </a:r>
            <a:r>
              <a:rPr lang="en-BE" dirty="0" err="1"/>
              <a:t>Mult</a:t>
            </a:r>
            <a:r>
              <a:rPr lang="en-BE" dirty="0"/>
              <a:t>-</a:t>
            </a:r>
            <a:r>
              <a:rPr lang="nl-BE" dirty="0" err="1"/>
              <a:t>eM</a:t>
            </a:r>
            <a:r>
              <a:rPr lang="en-BE" dirty="0" err="1"/>
              <a:t>ediatt</a:t>
            </a:r>
            <a:r>
              <a:rPr lang="en-BE" dirty="0"/>
              <a:t>)</a:t>
            </a:r>
            <a:endParaRPr lang="nl-BE" dirty="0"/>
          </a:p>
          <a:p>
            <a:pPr lvl="1"/>
            <a:r>
              <a:rPr lang="nl-BE" dirty="0"/>
              <a:t>werklastbeheersing voor zorgverleners</a:t>
            </a:r>
            <a:endParaRPr lang="en-BE" dirty="0"/>
          </a:p>
          <a:p>
            <a:pPr lvl="1"/>
            <a:r>
              <a:rPr lang="en-BE" dirty="0" err="1"/>
              <a:t>vorming</a:t>
            </a:r>
            <a:endParaRPr lang="en-BE" dirty="0"/>
          </a:p>
          <a:p>
            <a:pPr lvl="1"/>
            <a:r>
              <a:rPr lang="en-BE" dirty="0" err="1"/>
              <a:t>innovatie</a:t>
            </a:r>
            <a:endParaRPr lang="en-BE" dirty="0"/>
          </a:p>
          <a:p>
            <a:pPr lvl="1"/>
            <a:r>
              <a:rPr lang="en-BE" dirty="0"/>
              <a:t>m-health</a:t>
            </a:r>
            <a:endParaRPr lang="nl-BE" dirty="0"/>
          </a:p>
          <a:p>
            <a:pPr lvl="1"/>
            <a:r>
              <a:rPr lang="en-BE" dirty="0" err="1"/>
              <a:t>ondersteuning</a:t>
            </a:r>
            <a:r>
              <a:rPr lang="en-BE" dirty="0"/>
              <a:t> </a:t>
            </a:r>
            <a:r>
              <a:rPr lang="nl-BE" dirty="0"/>
              <a:t>introductie op de werkvloer</a:t>
            </a:r>
          </a:p>
          <a:p>
            <a:pPr lvl="1"/>
            <a:r>
              <a:rPr lang="nl-BE" dirty="0" err="1"/>
              <a:t>MijnGezondheid</a:t>
            </a:r>
            <a:r>
              <a:rPr lang="en-BE" dirty="0"/>
              <a:t>.be </a:t>
            </a:r>
            <a:r>
              <a:rPr lang="nl-BE" dirty="0"/>
              <a:t>als </a:t>
            </a:r>
            <a:r>
              <a:rPr lang="nl-BE" dirty="0" err="1"/>
              <a:t>interfederaal</a:t>
            </a:r>
            <a:r>
              <a:rPr lang="nl-BE" dirty="0"/>
              <a:t> portaal</a:t>
            </a:r>
          </a:p>
          <a:p>
            <a:pPr lvl="1"/>
            <a:r>
              <a:rPr lang="nl-BE" dirty="0" err="1"/>
              <a:t>literacy</a:t>
            </a:r>
            <a:r>
              <a:rPr lang="nl-BE" dirty="0"/>
              <a:t> en inclusie</a:t>
            </a:r>
          </a:p>
          <a:p>
            <a:pPr lvl="1"/>
            <a:r>
              <a:rPr lang="nl-BE" dirty="0"/>
              <a:t>herziening incentives en financiering</a:t>
            </a:r>
          </a:p>
          <a:p>
            <a:pPr lvl="1"/>
            <a:r>
              <a:rPr lang="nl-BE" dirty="0"/>
              <a:t>herziening relatie met softwareleveranciers</a:t>
            </a:r>
          </a:p>
          <a:p>
            <a:pPr lvl="2"/>
            <a:endParaRPr lang="en-BE" dirty="0"/>
          </a:p>
          <a:p>
            <a:pPr lvl="2"/>
            <a:endParaRPr lang="nl-BE" dirty="0"/>
          </a:p>
          <a:p>
            <a:endParaRPr lang="nl-BE" dirty="0"/>
          </a:p>
        </p:txBody>
      </p:sp>
    </p:spTree>
    <p:extLst>
      <p:ext uri="{BB962C8B-B14F-4D97-AF65-F5344CB8AC3E}">
        <p14:creationId xmlns:p14="http://schemas.microsoft.com/office/powerpoint/2010/main" val="332063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E98C6D7-63F1-F9AE-4CFE-B2E5513BA7DA}"/>
              </a:ext>
            </a:extLst>
          </p:cNvPr>
          <p:cNvSpPr>
            <a:spLocks noGrp="1"/>
          </p:cNvSpPr>
          <p:nvPr>
            <p:ph type="body" sz="quarter" idx="11"/>
          </p:nvPr>
        </p:nvSpPr>
        <p:spPr/>
        <p:txBody>
          <a:bodyPr/>
          <a:lstStyle/>
          <a:p>
            <a:r>
              <a:rPr lang="en-BE" dirty="0"/>
              <a:t>Andere </a:t>
            </a:r>
            <a:r>
              <a:rPr lang="en-BE" dirty="0" err="1"/>
              <a:t>onderdelen</a:t>
            </a:r>
            <a:r>
              <a:rPr lang="en-BE" dirty="0"/>
              <a:t> </a:t>
            </a:r>
            <a:r>
              <a:rPr lang="en-BE" dirty="0" err="1"/>
              <a:t>actieplan</a:t>
            </a:r>
            <a:r>
              <a:rPr lang="en-BE" dirty="0"/>
              <a:t> </a:t>
            </a:r>
            <a:r>
              <a:rPr lang="en-BE" dirty="0" err="1"/>
              <a:t>eGezondheid</a:t>
            </a:r>
            <a:endParaRPr lang="nl-BE" dirty="0"/>
          </a:p>
        </p:txBody>
      </p:sp>
      <p:sp>
        <p:nvSpPr>
          <p:cNvPr id="3" name="Tijdelijke aanduiding voor tekst 2">
            <a:extLst>
              <a:ext uri="{FF2B5EF4-FFF2-40B4-BE49-F238E27FC236}">
                <a16:creationId xmlns:a16="http://schemas.microsoft.com/office/drawing/2014/main" id="{4C756C26-9DE1-BF0B-63DE-4150E0796233}"/>
              </a:ext>
            </a:extLst>
          </p:cNvPr>
          <p:cNvSpPr>
            <a:spLocks noGrp="1"/>
          </p:cNvSpPr>
          <p:nvPr>
            <p:ph type="body" sz="quarter" idx="13"/>
          </p:nvPr>
        </p:nvSpPr>
        <p:spPr/>
        <p:txBody>
          <a:bodyPr>
            <a:normAutofit/>
          </a:bodyPr>
          <a:lstStyle/>
          <a:p>
            <a:pPr lvl="1"/>
            <a:r>
              <a:rPr lang="en-BE" dirty="0" err="1"/>
              <a:t>evolutie</a:t>
            </a:r>
            <a:r>
              <a:rPr lang="en-BE" dirty="0"/>
              <a:t> </a:t>
            </a:r>
            <a:r>
              <a:rPr lang="en-BE" dirty="0" err="1"/>
              <a:t>aantal</a:t>
            </a:r>
            <a:r>
              <a:rPr lang="en-BE" dirty="0"/>
              <a:t> </a:t>
            </a:r>
            <a:r>
              <a:rPr lang="en-BE" dirty="0" err="1"/>
              <a:t>basisdiensten</a:t>
            </a:r>
            <a:endParaRPr lang="en-BE" dirty="0"/>
          </a:p>
          <a:p>
            <a:pPr lvl="2"/>
            <a:r>
              <a:rPr lang="nl-BE" dirty="0"/>
              <a:t>toegangsbeheer</a:t>
            </a:r>
          </a:p>
          <a:p>
            <a:pPr lvl="3"/>
            <a:r>
              <a:rPr lang="nl-BE" dirty="0"/>
              <a:t>delegatie</a:t>
            </a:r>
            <a:r>
              <a:rPr lang="en-BE" dirty="0"/>
              <a:t>, </a:t>
            </a:r>
            <a:r>
              <a:rPr lang="nl-BE" dirty="0"/>
              <a:t>mandaten</a:t>
            </a:r>
            <a:r>
              <a:rPr lang="en-BE" dirty="0"/>
              <a:t>, </a:t>
            </a:r>
            <a:r>
              <a:rPr lang="nl-BE" dirty="0"/>
              <a:t>ouder-kind relatie</a:t>
            </a:r>
            <a:endParaRPr lang="en-BE" dirty="0"/>
          </a:p>
          <a:p>
            <a:pPr lvl="3"/>
            <a:r>
              <a:rPr lang="nl-BE" dirty="0"/>
              <a:t>aangepaste, configureerbare toegangsmatrix</a:t>
            </a:r>
            <a:r>
              <a:rPr lang="en-BE" dirty="0"/>
              <a:t>, </a:t>
            </a:r>
            <a:r>
              <a:rPr lang="nl-BE" dirty="0"/>
              <a:t>evolutie ‘</a:t>
            </a:r>
            <a:r>
              <a:rPr lang="nl-BE" dirty="0" err="1"/>
              <a:t>circle</a:t>
            </a:r>
            <a:r>
              <a:rPr lang="nl-BE" dirty="0"/>
              <a:t> of trust’</a:t>
            </a:r>
            <a:endParaRPr lang="en-BE" dirty="0"/>
          </a:p>
          <a:p>
            <a:pPr lvl="3"/>
            <a:r>
              <a:rPr lang="en-BE" dirty="0"/>
              <a:t>opt-out </a:t>
            </a:r>
            <a:r>
              <a:rPr lang="en-BE" dirty="0" err="1"/>
              <a:t>mogelijkheden</a:t>
            </a:r>
            <a:r>
              <a:rPr lang="en-BE" dirty="0"/>
              <a:t>: </a:t>
            </a:r>
            <a:r>
              <a:rPr lang="en-BE" dirty="0" err="1"/>
              <a:t>opname</a:t>
            </a:r>
            <a:r>
              <a:rPr lang="en-BE" dirty="0"/>
              <a:t> in </a:t>
            </a:r>
            <a:r>
              <a:rPr lang="en-BE" dirty="0" err="1"/>
              <a:t>verwijzingsrepertorium</a:t>
            </a:r>
            <a:r>
              <a:rPr lang="en-BE" dirty="0"/>
              <a:t>, </a:t>
            </a:r>
            <a:r>
              <a:rPr lang="en-BE" dirty="0" err="1"/>
              <a:t>secundair</a:t>
            </a:r>
            <a:r>
              <a:rPr lang="en-BE" dirty="0"/>
              <a:t> </a:t>
            </a:r>
            <a:r>
              <a:rPr lang="en-BE" dirty="0" err="1"/>
              <a:t>gebruik</a:t>
            </a:r>
            <a:endParaRPr lang="en-BE" dirty="0"/>
          </a:p>
          <a:p>
            <a:pPr lvl="3"/>
            <a:r>
              <a:rPr lang="en-BE" dirty="0" err="1"/>
              <a:t>zorgteam</a:t>
            </a:r>
            <a:endParaRPr lang="en-BE" dirty="0"/>
          </a:p>
          <a:p>
            <a:pPr lvl="2"/>
            <a:r>
              <a:rPr lang="nl-BE" dirty="0" err="1"/>
              <a:t>interoperabilitei</a:t>
            </a:r>
            <a:r>
              <a:rPr lang="en-BE" dirty="0"/>
              <a:t>t</a:t>
            </a:r>
          </a:p>
          <a:p>
            <a:pPr lvl="3"/>
            <a:r>
              <a:rPr lang="nl-BE" dirty="0"/>
              <a:t>downloadbare drietalige (NL, FR, EN) </a:t>
            </a:r>
            <a:r>
              <a:rPr lang="nl-BE" dirty="0" err="1"/>
              <a:t>Snomed</a:t>
            </a:r>
            <a:r>
              <a:rPr lang="nl-BE" dirty="0"/>
              <a:t> CT </a:t>
            </a:r>
            <a:r>
              <a:rPr lang="nl-BE" dirty="0" err="1"/>
              <a:t>reference</a:t>
            </a:r>
            <a:r>
              <a:rPr lang="nl-BE" dirty="0"/>
              <a:t> sets</a:t>
            </a:r>
          </a:p>
          <a:p>
            <a:pPr lvl="3">
              <a:tabLst>
                <a:tab pos="8162925" algn="l"/>
              </a:tabLst>
            </a:pPr>
            <a:r>
              <a:rPr lang="nl-BE" dirty="0" err="1"/>
              <a:t>CoBHRA</a:t>
            </a:r>
            <a:r>
              <a:rPr lang="nl-BE" dirty="0"/>
              <a:t>+</a:t>
            </a:r>
          </a:p>
          <a:p>
            <a:pPr lvl="3"/>
            <a:r>
              <a:rPr lang="nl-BE" dirty="0"/>
              <a:t>hubs-</a:t>
            </a:r>
            <a:r>
              <a:rPr lang="nl-BE" dirty="0" err="1"/>
              <a:t>metahub</a:t>
            </a:r>
            <a:endParaRPr lang="nl-BE" dirty="0"/>
          </a:p>
          <a:p>
            <a:pPr lvl="3"/>
            <a:r>
              <a:rPr lang="nl-BE" dirty="0"/>
              <a:t>gezondheidskluizen</a:t>
            </a:r>
          </a:p>
          <a:p>
            <a:pPr lvl="1"/>
            <a:r>
              <a:rPr lang="nl-BE" dirty="0"/>
              <a:t>registratiecriteria</a:t>
            </a:r>
            <a:r>
              <a:rPr lang="en-BE" dirty="0"/>
              <a:t> </a:t>
            </a:r>
            <a:r>
              <a:rPr lang="en-BE" dirty="0" err="1"/>
              <a:t>voor</a:t>
            </a:r>
            <a:r>
              <a:rPr lang="en-BE" dirty="0"/>
              <a:t> software</a:t>
            </a:r>
            <a:endParaRPr lang="nl-BE" dirty="0"/>
          </a:p>
          <a:p>
            <a:pPr lvl="3"/>
            <a:r>
              <a:rPr lang="nl-BE" dirty="0"/>
              <a:t>evolutie bestaande doelgroepen</a:t>
            </a:r>
          </a:p>
          <a:p>
            <a:pPr lvl="3"/>
            <a:r>
              <a:rPr lang="nl-BE" dirty="0"/>
              <a:t>uitbreiding naar andere doelgroepen</a:t>
            </a:r>
            <a:r>
              <a:rPr lang="en-BE" dirty="0"/>
              <a:t>: </a:t>
            </a:r>
            <a:r>
              <a:rPr lang="nl-BE" dirty="0"/>
              <a:t>tandartsen</a:t>
            </a:r>
            <a:r>
              <a:rPr lang="en-BE" dirty="0"/>
              <a:t>, </a:t>
            </a:r>
            <a:r>
              <a:rPr lang="nl-BE" dirty="0"/>
              <a:t>apothekers ?</a:t>
            </a:r>
            <a:r>
              <a:rPr lang="en-BE" dirty="0"/>
              <a:t>, </a:t>
            </a:r>
            <a:r>
              <a:rPr lang="nl-BE" dirty="0"/>
              <a:t>ziekenhuizen ?</a:t>
            </a:r>
          </a:p>
          <a:p>
            <a:endParaRPr lang="nl-BE" dirty="0"/>
          </a:p>
        </p:txBody>
      </p:sp>
    </p:spTree>
    <p:extLst>
      <p:ext uri="{BB962C8B-B14F-4D97-AF65-F5344CB8AC3E}">
        <p14:creationId xmlns:p14="http://schemas.microsoft.com/office/powerpoint/2010/main" val="798893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2607BFF-389E-21D2-90E3-AB77DAF3E4E9}"/>
              </a:ext>
            </a:extLst>
          </p:cNvPr>
          <p:cNvSpPr>
            <a:spLocks noGrp="1"/>
          </p:cNvSpPr>
          <p:nvPr>
            <p:ph type="body" sz="quarter" idx="11"/>
          </p:nvPr>
        </p:nvSpPr>
        <p:spPr>
          <a:xfrm>
            <a:off x="900000" y="87787"/>
            <a:ext cx="10213776" cy="705597"/>
          </a:xfrm>
        </p:spPr>
        <p:txBody>
          <a:bodyPr/>
          <a:lstStyle/>
          <a:p>
            <a:r>
              <a:rPr lang="en-BE"/>
              <a:t>Internationale/</a:t>
            </a:r>
            <a:r>
              <a:rPr lang="en-BE" err="1"/>
              <a:t>Europese</a:t>
            </a:r>
            <a:r>
              <a:rPr lang="en-BE"/>
              <a:t> context</a:t>
            </a:r>
            <a:endParaRPr lang="nl-BE"/>
          </a:p>
        </p:txBody>
      </p:sp>
      <p:sp>
        <p:nvSpPr>
          <p:cNvPr id="3" name="Tijdelijke aanduiding voor tekst 2">
            <a:extLst>
              <a:ext uri="{FF2B5EF4-FFF2-40B4-BE49-F238E27FC236}">
                <a16:creationId xmlns:a16="http://schemas.microsoft.com/office/drawing/2014/main" id="{D42F85C2-506C-4415-2FFF-7C100F52AF28}"/>
              </a:ext>
            </a:extLst>
          </p:cNvPr>
          <p:cNvSpPr>
            <a:spLocks noGrp="1"/>
          </p:cNvSpPr>
          <p:nvPr>
            <p:ph type="body" sz="quarter" idx="13"/>
          </p:nvPr>
        </p:nvSpPr>
        <p:spPr>
          <a:xfrm>
            <a:off x="900000" y="998291"/>
            <a:ext cx="10213776" cy="5174927"/>
          </a:xfrm>
        </p:spPr>
        <p:txBody>
          <a:bodyPr>
            <a:normAutofit/>
          </a:bodyPr>
          <a:lstStyle/>
          <a:p>
            <a:pPr lvl="1"/>
            <a:r>
              <a:rPr lang="en-BE" dirty="0"/>
              <a:t>European Health Data Space Regulation (EHDS) </a:t>
            </a:r>
            <a:r>
              <a:rPr lang="en-BE" sz="1200" dirty="0"/>
              <a:t>(</a:t>
            </a:r>
            <a:r>
              <a:rPr lang="nl-BE" sz="1200" dirty="0">
                <a:hlinkClick r:id="rId2"/>
              </a:rPr>
              <a:t>https://eur-lex.europa.eu/legal-content/NL/TXT/?uri=OJ%3AL_202500327</a:t>
            </a:r>
            <a:r>
              <a:rPr lang="en-BE" sz="1200" dirty="0"/>
              <a:t>)</a:t>
            </a:r>
          </a:p>
          <a:p>
            <a:pPr lvl="2"/>
            <a:r>
              <a:rPr lang="en-BE" dirty="0" err="1"/>
              <a:t>primair</a:t>
            </a:r>
            <a:r>
              <a:rPr lang="en-BE" dirty="0"/>
              <a:t> </a:t>
            </a:r>
            <a:r>
              <a:rPr lang="en-BE" dirty="0" err="1"/>
              <a:t>gebruik</a:t>
            </a:r>
            <a:r>
              <a:rPr lang="en-BE" dirty="0"/>
              <a:t> van </a:t>
            </a:r>
            <a:r>
              <a:rPr lang="en-BE" dirty="0" err="1"/>
              <a:t>zorggegevens</a:t>
            </a:r>
            <a:r>
              <a:rPr lang="en-BE" dirty="0"/>
              <a:t>: </a:t>
            </a:r>
            <a:r>
              <a:rPr lang="en-BE" dirty="0" err="1"/>
              <a:t>gebruik</a:t>
            </a:r>
            <a:r>
              <a:rPr lang="en-BE" dirty="0"/>
              <a:t> van </a:t>
            </a:r>
            <a:r>
              <a:rPr lang="en-BE" dirty="0" err="1"/>
              <a:t>gegevens</a:t>
            </a:r>
            <a:r>
              <a:rPr lang="en-BE" dirty="0"/>
              <a:t> </a:t>
            </a:r>
            <a:r>
              <a:rPr lang="en-BE" dirty="0" err="1"/>
              <a:t>voor</a:t>
            </a:r>
            <a:r>
              <a:rPr lang="en-BE" dirty="0"/>
              <a:t> </a:t>
            </a:r>
            <a:r>
              <a:rPr lang="en-BE" dirty="0" err="1"/>
              <a:t>verstrekking</a:t>
            </a:r>
            <a:r>
              <a:rPr lang="en-BE" dirty="0"/>
              <a:t> van </a:t>
            </a:r>
            <a:r>
              <a:rPr lang="en-BE" dirty="0" err="1"/>
              <a:t>zorg</a:t>
            </a:r>
            <a:endParaRPr lang="en-BE" dirty="0"/>
          </a:p>
          <a:p>
            <a:pPr lvl="3"/>
            <a:r>
              <a:rPr lang="en-BE" dirty="0" err="1"/>
              <a:t>verbetering</a:t>
            </a:r>
            <a:r>
              <a:rPr lang="en-BE" dirty="0"/>
              <a:t> van </a:t>
            </a:r>
            <a:r>
              <a:rPr lang="en-BE" dirty="0" err="1"/>
              <a:t>toegang</a:t>
            </a:r>
            <a:r>
              <a:rPr lang="en-BE" dirty="0"/>
              <a:t> van burgers tot </a:t>
            </a:r>
            <a:r>
              <a:rPr lang="en-BE" dirty="0" err="1"/>
              <a:t>hun</a:t>
            </a:r>
            <a:r>
              <a:rPr lang="en-BE" dirty="0"/>
              <a:t> </a:t>
            </a:r>
            <a:r>
              <a:rPr lang="en-BE" dirty="0" err="1"/>
              <a:t>gezondheidsgegevens</a:t>
            </a:r>
            <a:endParaRPr lang="en-BE" dirty="0"/>
          </a:p>
          <a:p>
            <a:pPr lvl="3"/>
            <a:r>
              <a:rPr lang="en-BE" dirty="0" err="1"/>
              <a:t>waarborgen</a:t>
            </a:r>
            <a:r>
              <a:rPr lang="en-BE" dirty="0"/>
              <a:t> van </a:t>
            </a:r>
            <a:r>
              <a:rPr lang="en-BE" dirty="0" err="1"/>
              <a:t>digitale</a:t>
            </a:r>
            <a:r>
              <a:rPr lang="en-BE" dirty="0"/>
              <a:t> </a:t>
            </a:r>
            <a:r>
              <a:rPr lang="en-BE" dirty="0" err="1"/>
              <a:t>uitwisseling</a:t>
            </a:r>
            <a:r>
              <a:rPr lang="en-BE" dirty="0"/>
              <a:t> van </a:t>
            </a:r>
            <a:r>
              <a:rPr lang="en-BE" dirty="0" err="1"/>
              <a:t>gezondheidsgegevens</a:t>
            </a:r>
            <a:r>
              <a:rPr lang="en-BE" dirty="0"/>
              <a:t> </a:t>
            </a:r>
            <a:r>
              <a:rPr lang="en-BE" dirty="0" err="1"/>
              <a:t>volgens</a:t>
            </a:r>
            <a:r>
              <a:rPr lang="en-BE" dirty="0"/>
              <a:t> </a:t>
            </a:r>
            <a:r>
              <a:rPr lang="en-BE" dirty="0" err="1"/>
              <a:t>Europese</a:t>
            </a:r>
            <a:r>
              <a:rPr lang="en-BE" dirty="0"/>
              <a:t> </a:t>
            </a:r>
            <a:r>
              <a:rPr lang="en-BE" dirty="0" err="1"/>
              <a:t>standaarden</a:t>
            </a:r>
            <a:r>
              <a:rPr lang="en-BE" dirty="0"/>
              <a:t> </a:t>
            </a:r>
            <a:r>
              <a:rPr lang="en-BE" dirty="0" err="1"/>
              <a:t>ter</a:t>
            </a:r>
            <a:r>
              <a:rPr lang="en-BE" dirty="0"/>
              <a:t> </a:t>
            </a:r>
            <a:r>
              <a:rPr lang="en-BE" dirty="0" err="1"/>
              <a:t>bevordering</a:t>
            </a:r>
            <a:r>
              <a:rPr lang="en-BE" dirty="0"/>
              <a:t> van continue en </a:t>
            </a:r>
            <a:r>
              <a:rPr lang="en-BE" dirty="0" err="1"/>
              <a:t>kwalitatieve</a:t>
            </a:r>
            <a:r>
              <a:rPr lang="en-BE" dirty="0"/>
              <a:t> </a:t>
            </a:r>
            <a:r>
              <a:rPr lang="en-BE" dirty="0" err="1"/>
              <a:t>zorg</a:t>
            </a:r>
            <a:endParaRPr lang="en-BE" dirty="0"/>
          </a:p>
          <a:p>
            <a:pPr lvl="2"/>
            <a:r>
              <a:rPr lang="en-BE" dirty="0" err="1"/>
              <a:t>secundair</a:t>
            </a:r>
            <a:r>
              <a:rPr lang="en-BE" dirty="0"/>
              <a:t> </a:t>
            </a:r>
            <a:r>
              <a:rPr lang="en-BE" dirty="0" err="1"/>
              <a:t>gebruik</a:t>
            </a:r>
            <a:r>
              <a:rPr lang="en-BE" dirty="0"/>
              <a:t> van </a:t>
            </a:r>
            <a:r>
              <a:rPr lang="en-BE" dirty="0" err="1"/>
              <a:t>zorggegevens</a:t>
            </a:r>
            <a:r>
              <a:rPr lang="en-BE" dirty="0"/>
              <a:t>: </a:t>
            </a:r>
            <a:r>
              <a:rPr lang="en-BE" dirty="0" err="1"/>
              <a:t>gebruik</a:t>
            </a:r>
            <a:r>
              <a:rPr lang="en-BE" dirty="0"/>
              <a:t> van </a:t>
            </a:r>
            <a:r>
              <a:rPr lang="en-BE" dirty="0" err="1"/>
              <a:t>gegevens</a:t>
            </a:r>
            <a:r>
              <a:rPr lang="en-BE" dirty="0"/>
              <a:t> voor </a:t>
            </a:r>
            <a:r>
              <a:rPr lang="en-BE" dirty="0" err="1"/>
              <a:t>onderzoek</a:t>
            </a:r>
            <a:r>
              <a:rPr lang="en-BE" dirty="0"/>
              <a:t> en </a:t>
            </a:r>
            <a:r>
              <a:rPr lang="en-BE" dirty="0" err="1"/>
              <a:t>doeleinden</a:t>
            </a:r>
            <a:r>
              <a:rPr lang="en-BE" dirty="0"/>
              <a:t> van </a:t>
            </a:r>
            <a:r>
              <a:rPr lang="en-BE" dirty="0" err="1"/>
              <a:t>alg</a:t>
            </a:r>
            <a:r>
              <a:rPr lang="nl-BE" dirty="0"/>
              <a:t>e</a:t>
            </a:r>
            <a:r>
              <a:rPr lang="en-BE" dirty="0" err="1"/>
              <a:t>meen</a:t>
            </a:r>
            <a:r>
              <a:rPr lang="en-BE" dirty="0"/>
              <a:t> </a:t>
            </a:r>
            <a:r>
              <a:rPr lang="en-BE" dirty="0" err="1"/>
              <a:t>belang</a:t>
            </a:r>
            <a:endParaRPr lang="en-BE" dirty="0"/>
          </a:p>
          <a:p>
            <a:pPr lvl="3"/>
            <a:r>
              <a:rPr lang="en-BE" dirty="0" err="1"/>
              <a:t>zorggegevens</a:t>
            </a:r>
            <a:r>
              <a:rPr lang="en-BE" dirty="0"/>
              <a:t> </a:t>
            </a:r>
            <a:r>
              <a:rPr lang="en-BE" dirty="0" err="1"/>
              <a:t>vlot</a:t>
            </a:r>
            <a:r>
              <a:rPr lang="en-BE" dirty="0"/>
              <a:t> en </a:t>
            </a:r>
            <a:r>
              <a:rPr lang="en-BE" dirty="0" err="1"/>
              <a:t>veilig</a:t>
            </a:r>
            <a:r>
              <a:rPr lang="en-BE" dirty="0"/>
              <a:t> </a:t>
            </a:r>
            <a:r>
              <a:rPr lang="en-BE" dirty="0" err="1"/>
              <a:t>beschikbaar</a:t>
            </a:r>
            <a:r>
              <a:rPr lang="en-BE" dirty="0"/>
              <a:t> </a:t>
            </a:r>
            <a:r>
              <a:rPr lang="en-BE" dirty="0" err="1"/>
              <a:t>maken</a:t>
            </a:r>
            <a:r>
              <a:rPr lang="en-BE" dirty="0"/>
              <a:t> </a:t>
            </a:r>
            <a:r>
              <a:rPr lang="en-BE" dirty="0" err="1"/>
              <a:t>voor</a:t>
            </a:r>
            <a:r>
              <a:rPr lang="en-BE" dirty="0"/>
              <a:t> </a:t>
            </a:r>
            <a:r>
              <a:rPr lang="en-BE" dirty="0" err="1"/>
              <a:t>onderzoek</a:t>
            </a:r>
            <a:r>
              <a:rPr lang="en-BE" dirty="0"/>
              <a:t>, </a:t>
            </a:r>
            <a:r>
              <a:rPr lang="en-BE" dirty="0" err="1"/>
              <a:t>beleidsondersteuning</a:t>
            </a:r>
            <a:endParaRPr lang="en-BE" dirty="0"/>
          </a:p>
          <a:p>
            <a:pPr lvl="2"/>
            <a:r>
              <a:rPr lang="en-BE" dirty="0" err="1"/>
              <a:t>productvereisten</a:t>
            </a:r>
            <a:r>
              <a:rPr lang="en-BE" dirty="0"/>
              <a:t> </a:t>
            </a:r>
            <a:r>
              <a:rPr lang="en-BE" dirty="0" err="1"/>
              <a:t>voor</a:t>
            </a:r>
            <a:r>
              <a:rPr lang="en-BE" dirty="0"/>
              <a:t> EPD-</a:t>
            </a:r>
            <a:r>
              <a:rPr lang="en-BE" dirty="0" err="1"/>
              <a:t>systemen</a:t>
            </a:r>
            <a:r>
              <a:rPr lang="en-BE" dirty="0"/>
              <a:t>: </a:t>
            </a:r>
            <a:r>
              <a:rPr lang="en-BE" dirty="0" err="1"/>
              <a:t>eengemaakte</a:t>
            </a:r>
            <a:r>
              <a:rPr lang="en-BE" dirty="0"/>
              <a:t> </a:t>
            </a:r>
            <a:r>
              <a:rPr lang="en-BE" dirty="0" err="1"/>
              <a:t>markt</a:t>
            </a:r>
            <a:r>
              <a:rPr lang="en-BE" dirty="0"/>
              <a:t> van EPD-</a:t>
            </a:r>
            <a:r>
              <a:rPr lang="en-BE" dirty="0" err="1"/>
              <a:t>systemen</a:t>
            </a:r>
            <a:r>
              <a:rPr lang="en-BE" dirty="0"/>
              <a:t> die </a:t>
            </a:r>
            <a:r>
              <a:rPr lang="en-BE" dirty="0" err="1"/>
              <a:t>primair</a:t>
            </a:r>
            <a:r>
              <a:rPr lang="en-BE" dirty="0"/>
              <a:t> en </a:t>
            </a:r>
            <a:r>
              <a:rPr lang="en-BE" dirty="0" err="1"/>
              <a:t>secundair</a:t>
            </a:r>
            <a:r>
              <a:rPr lang="en-BE" dirty="0"/>
              <a:t> </a:t>
            </a:r>
            <a:r>
              <a:rPr lang="en-BE" dirty="0" err="1"/>
              <a:t>gebruik</a:t>
            </a:r>
            <a:r>
              <a:rPr lang="en-BE" dirty="0"/>
              <a:t> </a:t>
            </a:r>
            <a:r>
              <a:rPr lang="en-BE" dirty="0" err="1"/>
              <a:t>ondersteunen</a:t>
            </a:r>
            <a:endParaRPr lang="en-BE" dirty="0"/>
          </a:p>
          <a:p>
            <a:pPr lvl="1"/>
            <a:r>
              <a:rPr lang="en-BE" dirty="0"/>
              <a:t>maar </a:t>
            </a:r>
            <a:r>
              <a:rPr lang="en-BE" dirty="0" err="1"/>
              <a:t>ook</a:t>
            </a:r>
            <a:endParaRPr lang="en-BE" dirty="0"/>
          </a:p>
          <a:p>
            <a:pPr lvl="2"/>
            <a:r>
              <a:rPr lang="en-BE" dirty="0" err="1"/>
              <a:t>eIDAS</a:t>
            </a:r>
            <a:r>
              <a:rPr lang="en-BE" dirty="0"/>
              <a:t> 2.0 met </a:t>
            </a:r>
            <a:r>
              <a:rPr lang="en-BE" dirty="0" err="1"/>
              <a:t>oa</a:t>
            </a:r>
            <a:r>
              <a:rPr lang="en-BE" dirty="0"/>
              <a:t> European digital identity wallet (EUDI-wallet)</a:t>
            </a:r>
          </a:p>
          <a:p>
            <a:pPr lvl="2"/>
            <a:r>
              <a:rPr lang="en-BE" dirty="0"/>
              <a:t>Artificial Intelligence Act</a:t>
            </a:r>
          </a:p>
          <a:p>
            <a:pPr lvl="2"/>
            <a:r>
              <a:rPr lang="en-BE" dirty="0"/>
              <a:t>Data Act</a:t>
            </a:r>
          </a:p>
          <a:p>
            <a:pPr lvl="2"/>
            <a:r>
              <a:rPr lang="en-BE" dirty="0"/>
              <a:t>Data Governance </a:t>
            </a:r>
            <a:r>
              <a:rPr lang="nl-BE" dirty="0"/>
              <a:t>A</a:t>
            </a:r>
            <a:r>
              <a:rPr lang="en-BE" dirty="0" err="1"/>
              <a:t>ct</a:t>
            </a:r>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nl-BE" dirty="0"/>
          </a:p>
        </p:txBody>
      </p:sp>
    </p:spTree>
    <p:extLst>
      <p:ext uri="{BB962C8B-B14F-4D97-AF65-F5344CB8AC3E}">
        <p14:creationId xmlns:p14="http://schemas.microsoft.com/office/powerpoint/2010/main" val="3058271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7448FF-9D04-8DAE-5506-9ACB501C4874}"/>
              </a:ext>
            </a:extLst>
          </p:cNvPr>
          <p:cNvSpPr>
            <a:spLocks noGrp="1"/>
          </p:cNvSpPr>
          <p:nvPr>
            <p:ph type="body" sz="quarter" idx="11"/>
          </p:nvPr>
        </p:nvSpPr>
        <p:spPr/>
        <p:txBody>
          <a:bodyPr/>
          <a:lstStyle/>
          <a:p>
            <a:endParaRPr lang="nl-BE"/>
          </a:p>
        </p:txBody>
      </p:sp>
      <p:pic>
        <p:nvPicPr>
          <p:cNvPr id="7" name="Afbeelding 6">
            <a:extLst>
              <a:ext uri="{FF2B5EF4-FFF2-40B4-BE49-F238E27FC236}">
                <a16:creationId xmlns:a16="http://schemas.microsoft.com/office/drawing/2014/main" id="{297D201E-84AE-4867-86A8-60C35ED60C7B}"/>
              </a:ext>
            </a:extLst>
          </p:cNvPr>
          <p:cNvPicPr>
            <a:picLocks noChangeAspect="1"/>
          </p:cNvPicPr>
          <p:nvPr/>
        </p:nvPicPr>
        <p:blipFill>
          <a:blip r:embed="rId2"/>
          <a:stretch>
            <a:fillRect/>
          </a:stretch>
        </p:blipFill>
        <p:spPr>
          <a:xfrm>
            <a:off x="0" y="2461"/>
            <a:ext cx="12192000" cy="6853077"/>
          </a:xfrm>
          <a:prstGeom prst="rect">
            <a:avLst/>
          </a:prstGeom>
        </p:spPr>
      </p:pic>
      <p:sp>
        <p:nvSpPr>
          <p:cNvPr id="8" name="Rechthoek 7">
            <a:extLst>
              <a:ext uri="{FF2B5EF4-FFF2-40B4-BE49-F238E27FC236}">
                <a16:creationId xmlns:a16="http://schemas.microsoft.com/office/drawing/2014/main" id="{71172E54-CBBE-CABB-B1E8-27F7504B52D0}"/>
              </a:ext>
            </a:extLst>
          </p:cNvPr>
          <p:cNvSpPr/>
          <p:nvPr/>
        </p:nvSpPr>
        <p:spPr>
          <a:xfrm>
            <a:off x="900000" y="6030310"/>
            <a:ext cx="337593" cy="275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19318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a:t>Enkele belangrijke bepalingen uit EHDS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lstStyle/>
          <a:p>
            <a:pPr lvl="1"/>
            <a:r>
              <a:rPr lang="en-US" dirty="0"/>
              <a:t>EPD-</a:t>
            </a:r>
            <a:r>
              <a:rPr lang="en-US" dirty="0" err="1"/>
              <a:t>systemen</a:t>
            </a:r>
            <a:r>
              <a:rPr lang="en-US" dirty="0"/>
              <a:t> </a:t>
            </a:r>
            <a:r>
              <a:rPr lang="en-US" dirty="0" err="1"/>
              <a:t>mogen</a:t>
            </a:r>
            <a:r>
              <a:rPr lang="en-US" dirty="0"/>
              <a:t> </a:t>
            </a:r>
            <a:r>
              <a:rPr lang="en-US" dirty="0" err="1"/>
              <a:t>nog</a:t>
            </a:r>
            <a:r>
              <a:rPr lang="en-US" dirty="0"/>
              <a:t> </a:t>
            </a:r>
            <a:r>
              <a:rPr lang="en-US" dirty="0" err="1"/>
              <a:t>enkel</a:t>
            </a:r>
            <a:r>
              <a:rPr lang="en-US" dirty="0"/>
              <a:t> op de EU-</a:t>
            </a:r>
            <a:r>
              <a:rPr lang="en-US" dirty="0" err="1"/>
              <a:t>markt</a:t>
            </a:r>
            <a:r>
              <a:rPr lang="en-US" dirty="0"/>
              <a:t> </a:t>
            </a:r>
            <a:r>
              <a:rPr lang="en-US" dirty="0" err="1"/>
              <a:t>worden</a:t>
            </a:r>
            <a:r>
              <a:rPr lang="en-US" dirty="0"/>
              <a:t> </a:t>
            </a:r>
            <a:r>
              <a:rPr lang="en-US" dirty="0" err="1"/>
              <a:t>aangeboden</a:t>
            </a:r>
            <a:r>
              <a:rPr lang="en-US" dirty="0"/>
              <a:t> </a:t>
            </a:r>
            <a:r>
              <a:rPr lang="en-US" dirty="0" err="1"/>
              <a:t>indien</a:t>
            </a:r>
            <a:r>
              <a:rPr lang="en-US" dirty="0"/>
              <a:t> </a:t>
            </a:r>
            <a:r>
              <a:rPr lang="en-US" dirty="0" err="1"/>
              <a:t>ze</a:t>
            </a:r>
            <a:r>
              <a:rPr lang="en-US" dirty="0"/>
              <a:t> de EU-</a:t>
            </a:r>
            <a:r>
              <a:rPr lang="en-US" dirty="0" err="1"/>
              <a:t>standaarden</a:t>
            </a:r>
            <a:r>
              <a:rPr lang="en-US" dirty="0"/>
              <a:t> </a:t>
            </a:r>
            <a:r>
              <a:rPr lang="en-US" dirty="0" err="1"/>
              <a:t>respecteren</a:t>
            </a:r>
            <a:endParaRPr lang="en-US" dirty="0"/>
          </a:p>
          <a:p>
            <a:pPr lvl="2"/>
            <a:r>
              <a:rPr lang="nl-BE" dirty="0"/>
              <a:t>geharmoniseerde softwarecomponenten van EPD-systemen</a:t>
            </a:r>
            <a:r>
              <a:rPr lang="en-GB" dirty="0"/>
              <a:t> (art. 25)</a:t>
            </a:r>
          </a:p>
          <a:p>
            <a:pPr lvl="2"/>
            <a:r>
              <a:rPr lang="nl-BE" dirty="0"/>
              <a:t>EU-conformiteitsverklaring </a:t>
            </a:r>
            <a:r>
              <a:rPr lang="en-US" dirty="0"/>
              <a:t>(art. 39)</a:t>
            </a:r>
          </a:p>
          <a:p>
            <a:pPr lvl="1"/>
            <a:endParaRPr lang="nl-BE" dirty="0"/>
          </a:p>
          <a:p>
            <a:pPr lvl="1"/>
            <a:r>
              <a:rPr lang="nl-BE" dirty="0"/>
              <a:t>Europese digitale testomgeving (art. 40)</a:t>
            </a:r>
            <a:endParaRPr lang="en-US" dirty="0"/>
          </a:p>
          <a:p>
            <a:pPr lvl="2"/>
            <a:r>
              <a:rPr lang="nl-BE" dirty="0"/>
              <a:t>de Europese Commissie ontwikkelt een Europese digitale testomgeving voor de beoordeling van geharmoniseerde softwarecomponenten van EPD-systemen en stelt ze open source ter beschikking van de lidstaten</a:t>
            </a:r>
          </a:p>
          <a:p>
            <a:pPr lvl="2"/>
            <a:r>
              <a:rPr lang="nl-BE" dirty="0"/>
              <a:t>de lidstaten gebruiken een digitale testomgeving voor de beoordeling van de </a:t>
            </a:r>
            <a:r>
              <a:rPr lang="nl-BE" dirty="0" err="1"/>
              <a:t>EPD’s</a:t>
            </a:r>
            <a:r>
              <a:rPr lang="nl-BE" dirty="0"/>
              <a:t>, bij voorkeur voortbouwend op de open source digitale testomgeving ter beschikking gesteld door de Europese Commissie</a:t>
            </a:r>
          </a:p>
        </p:txBody>
      </p:sp>
    </p:spTree>
    <p:extLst>
      <p:ext uri="{BB962C8B-B14F-4D97-AF65-F5344CB8AC3E}">
        <p14:creationId xmlns:p14="http://schemas.microsoft.com/office/powerpoint/2010/main" val="2280115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a:t>Enkele belangrijke bepalingen uit EHDS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a:bodyPr>
          <a:lstStyle/>
          <a:p>
            <a:pPr lvl="1"/>
            <a:r>
              <a:rPr lang="nl-BE" dirty="0"/>
              <a:t>wettelijke basis voor Europese Commissie om, ten behoeve van alle relevante aangesloten entiteiten, de infrastructuren en centrale diensten te ontwikkelen, onderhouden, hosten en exploiteren om de werking van de EHDS te ondersteunen (art. 96)</a:t>
            </a:r>
          </a:p>
          <a:p>
            <a:pPr lvl="2"/>
            <a:r>
              <a:rPr lang="nl-BE" dirty="0"/>
              <a:t>een </a:t>
            </a:r>
            <a:r>
              <a:rPr lang="nl-BE" dirty="0" err="1"/>
              <a:t>interoperabel</a:t>
            </a:r>
            <a:r>
              <a:rPr lang="nl-BE" dirty="0"/>
              <a:t>, grensoverschrijdend identificatie- en authenticatiemechanisme voor natuurlijke personen en gezondheidswerkers</a:t>
            </a:r>
          </a:p>
          <a:p>
            <a:pPr lvl="3"/>
            <a:r>
              <a:rPr lang="nl-BE" dirty="0"/>
              <a:t>gebaseerd op </a:t>
            </a:r>
            <a:r>
              <a:rPr lang="nl-BE" dirty="0" err="1"/>
              <a:t>eIDAS</a:t>
            </a:r>
            <a:r>
              <a:rPr lang="nl-BE" dirty="0"/>
              <a:t> 2.0 en XACML ?</a:t>
            </a:r>
          </a:p>
          <a:p>
            <a:pPr lvl="2"/>
            <a:r>
              <a:rPr lang="nl-BE" dirty="0"/>
              <a:t>een centraal interoperabiliteitsplatform (“</a:t>
            </a:r>
            <a:r>
              <a:rPr lang="nl-BE" dirty="0" err="1"/>
              <a:t>MyHealth@EU</a:t>
            </a:r>
            <a:r>
              <a:rPr lang="nl-BE" dirty="0"/>
              <a:t>”) om diensten te verlenen ter ondersteuning en vergemakkelijking van de uitwisseling van elektronische gezondheidsgegevens tussen de nationale contactpunten</a:t>
            </a:r>
          </a:p>
          <a:p>
            <a:pPr lvl="2"/>
            <a:r>
              <a:rPr lang="nl-BE" dirty="0"/>
              <a:t>aanvullende diensten die </a:t>
            </a:r>
            <a:r>
              <a:rPr lang="nl-BE" dirty="0" err="1"/>
              <a:t>telegeneeskunde</a:t>
            </a:r>
            <a:r>
              <a:rPr lang="nl-BE" dirty="0"/>
              <a:t>, mobiele gezondheid, toegang van natuurlijke personen tot bestaande vertalingen van hun gezondheidsgegevens, uitwisseling of verificatie van </a:t>
            </a:r>
            <a:r>
              <a:rPr lang="nl-BE" dirty="0" err="1"/>
              <a:t>gezondheidsgerelateerde</a:t>
            </a:r>
            <a:r>
              <a:rPr lang="nl-BE" dirty="0"/>
              <a:t> certificaten vergemakkelijken</a:t>
            </a:r>
          </a:p>
          <a:p>
            <a:pPr lvl="3"/>
            <a:r>
              <a:rPr lang="nl-BE" dirty="0"/>
              <a:t>bv. meertalige terminologieserver</a:t>
            </a:r>
          </a:p>
          <a:p>
            <a:pPr lvl="3"/>
            <a:r>
              <a:rPr lang="nl-BE" dirty="0"/>
              <a:t>bv. coördinatie van end-</a:t>
            </a:r>
            <a:r>
              <a:rPr lang="nl-BE" dirty="0" err="1"/>
              <a:t>to</a:t>
            </a:r>
            <a:r>
              <a:rPr lang="nl-BE" dirty="0"/>
              <a:t>-end encryptie van gezondheidsgegevens ?</a:t>
            </a:r>
          </a:p>
          <a:p>
            <a:pPr lvl="3"/>
            <a:r>
              <a:rPr lang="nl-BE" dirty="0"/>
              <a:t>bv. </a:t>
            </a:r>
            <a:r>
              <a:rPr lang="nl-BE" dirty="0" err="1"/>
              <a:t>pseudonimiseringsdienst</a:t>
            </a:r>
            <a:r>
              <a:rPr lang="nl-BE" dirty="0"/>
              <a:t> ?</a:t>
            </a:r>
          </a:p>
          <a:p>
            <a:pPr lvl="2"/>
            <a:endParaRPr lang="nl-BE" dirty="0"/>
          </a:p>
          <a:p>
            <a:pPr lvl="2"/>
            <a:endParaRPr lang="nl-BE" dirty="0"/>
          </a:p>
        </p:txBody>
      </p:sp>
    </p:spTree>
    <p:extLst>
      <p:ext uri="{BB962C8B-B14F-4D97-AF65-F5344CB8AC3E}">
        <p14:creationId xmlns:p14="http://schemas.microsoft.com/office/powerpoint/2010/main" val="2464458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264C05-8128-E49A-CB0D-DF4A79869E1B}"/>
              </a:ext>
            </a:extLst>
          </p:cNvPr>
          <p:cNvSpPr>
            <a:spLocks noGrp="1"/>
          </p:cNvSpPr>
          <p:nvPr>
            <p:ph type="body" sz="quarter" idx="11"/>
          </p:nvPr>
        </p:nvSpPr>
        <p:spPr/>
        <p:txBody>
          <a:bodyPr/>
          <a:lstStyle/>
          <a:p>
            <a:r>
              <a:rPr lang="en-BE" dirty="0"/>
              <a:t>MyGov.be: </a:t>
            </a:r>
            <a:r>
              <a:rPr lang="en-BE" dirty="0" err="1"/>
              <a:t>Belgische</a:t>
            </a:r>
            <a:r>
              <a:rPr lang="en-BE" dirty="0"/>
              <a:t> EUDI-wallet</a:t>
            </a:r>
            <a:endParaRPr lang="nl-BE" dirty="0"/>
          </a:p>
        </p:txBody>
      </p:sp>
      <p:pic>
        <p:nvPicPr>
          <p:cNvPr id="7" name="Picture 3">
            <a:extLst>
              <a:ext uri="{FF2B5EF4-FFF2-40B4-BE49-F238E27FC236}">
                <a16:creationId xmlns:a16="http://schemas.microsoft.com/office/drawing/2014/main" id="{E9B49431-9747-42B4-9F5C-64834AE4F459}"/>
              </a:ext>
            </a:extLst>
          </p:cNvPr>
          <p:cNvPicPr>
            <a:picLocks noChangeAspect="1"/>
          </p:cNvPicPr>
          <p:nvPr/>
        </p:nvPicPr>
        <p:blipFill>
          <a:blip r:embed="rId2"/>
          <a:stretch>
            <a:fillRect/>
          </a:stretch>
        </p:blipFill>
        <p:spPr>
          <a:xfrm>
            <a:off x="20002" y="1021741"/>
            <a:ext cx="12171998" cy="5087895"/>
          </a:xfrm>
          <a:prstGeom prst="rect">
            <a:avLst/>
          </a:prstGeom>
        </p:spPr>
      </p:pic>
    </p:spTree>
    <p:extLst>
      <p:ext uri="{BB962C8B-B14F-4D97-AF65-F5344CB8AC3E}">
        <p14:creationId xmlns:p14="http://schemas.microsoft.com/office/powerpoint/2010/main" val="1322156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7B10EF3-18E5-3899-2A0C-BCBC42A8B965}"/>
              </a:ext>
            </a:extLst>
          </p:cNvPr>
          <p:cNvSpPr>
            <a:spLocks noGrp="1"/>
          </p:cNvSpPr>
          <p:nvPr>
            <p:ph type="body" sz="quarter" idx="11"/>
          </p:nvPr>
        </p:nvSpPr>
        <p:spPr/>
        <p:txBody>
          <a:bodyPr/>
          <a:lstStyle/>
          <a:p>
            <a:r>
              <a:rPr lang="en-BE" dirty="0"/>
              <a:t>MyGov.be: </a:t>
            </a:r>
            <a:r>
              <a:rPr lang="en-BE" dirty="0" err="1"/>
              <a:t>Belgische</a:t>
            </a:r>
            <a:r>
              <a:rPr lang="en-BE" dirty="0"/>
              <a:t> EUDI-wallet</a:t>
            </a:r>
            <a:endParaRPr lang="nl-BE" dirty="0"/>
          </a:p>
        </p:txBody>
      </p:sp>
      <p:sp>
        <p:nvSpPr>
          <p:cNvPr id="3" name="Tijdelijke aanduiding voor tekst 2">
            <a:extLst>
              <a:ext uri="{FF2B5EF4-FFF2-40B4-BE49-F238E27FC236}">
                <a16:creationId xmlns:a16="http://schemas.microsoft.com/office/drawing/2014/main" id="{10110DCE-D94F-AB06-FF6D-CD32FC4752D0}"/>
              </a:ext>
            </a:extLst>
          </p:cNvPr>
          <p:cNvSpPr>
            <a:spLocks noGrp="1"/>
          </p:cNvSpPr>
          <p:nvPr>
            <p:ph type="body" sz="quarter" idx="13"/>
          </p:nvPr>
        </p:nvSpPr>
        <p:spPr/>
        <p:txBody>
          <a:bodyPr>
            <a:normAutofit lnSpcReduction="10000"/>
          </a:bodyPr>
          <a:lstStyle/>
          <a:p>
            <a:pPr lvl="1"/>
            <a:r>
              <a:rPr lang="nl-BE" dirty="0"/>
              <a:t>digitale portefeuille conform aan Europese verordening </a:t>
            </a:r>
            <a:r>
              <a:rPr lang="nl-BE" dirty="0" err="1"/>
              <a:t>eIDAS</a:t>
            </a:r>
            <a:r>
              <a:rPr lang="nl-BE" dirty="0"/>
              <a:t> 2.0</a:t>
            </a:r>
          </a:p>
          <a:p>
            <a:pPr lvl="1"/>
            <a:r>
              <a:rPr lang="nl-BE" dirty="0"/>
              <a:t>functionaliteiten</a:t>
            </a:r>
          </a:p>
          <a:p>
            <a:pPr lvl="2"/>
            <a:r>
              <a:rPr lang="nl-BE" dirty="0"/>
              <a:t>digitale authenticatie van de identiteit op basis van informatie in het Rijksregister </a:t>
            </a:r>
          </a:p>
          <a:p>
            <a:pPr lvl="2"/>
            <a:r>
              <a:rPr lang="nl-BE" dirty="0"/>
              <a:t>toegang tot </a:t>
            </a:r>
            <a:r>
              <a:rPr lang="nl-BE" dirty="0" err="1"/>
              <a:t>eBox</a:t>
            </a:r>
            <a:r>
              <a:rPr lang="nl-BE" dirty="0"/>
              <a:t> burger</a:t>
            </a:r>
          </a:p>
          <a:p>
            <a:pPr lvl="2"/>
            <a:r>
              <a:rPr lang="nl-BE" dirty="0"/>
              <a:t>opladen en opslag van rechtsgeldige digitale documenten, met mogelijkheid tot offline verificatie</a:t>
            </a:r>
          </a:p>
          <a:p>
            <a:pPr lvl="2"/>
            <a:r>
              <a:rPr lang="nl-BE" dirty="0"/>
              <a:t>scannen van digitaal ondertekende QR-code, ook beschikbaar in </a:t>
            </a:r>
            <a:r>
              <a:rPr lang="nl-BE" dirty="0" err="1"/>
              <a:t>PDF-formaat</a:t>
            </a:r>
            <a:endParaRPr lang="nl-BE" dirty="0"/>
          </a:p>
          <a:p>
            <a:pPr lvl="1"/>
            <a:r>
              <a:rPr lang="nl-BE" dirty="0"/>
              <a:t>digitale documenten die nu al kunnen worden opgeladen</a:t>
            </a:r>
          </a:p>
          <a:p>
            <a:pPr lvl="2"/>
            <a:r>
              <a:rPr lang="nl-BE" dirty="0"/>
              <a:t>COVID-vaccinatiebewijzen</a:t>
            </a:r>
          </a:p>
          <a:p>
            <a:pPr lvl="2"/>
            <a:r>
              <a:rPr lang="nl-BE" dirty="0" err="1"/>
              <a:t>isi</a:t>
            </a:r>
            <a:r>
              <a:rPr lang="nl-BE" dirty="0"/>
              <a:t>+ kaart kinderen</a:t>
            </a:r>
          </a:p>
          <a:p>
            <a:pPr lvl="2"/>
            <a:r>
              <a:rPr lang="nl-BE" dirty="0"/>
              <a:t>geboorte- en huwelijksakten</a:t>
            </a:r>
          </a:p>
          <a:p>
            <a:pPr lvl="2"/>
            <a:r>
              <a:rPr lang="nl-BE" dirty="0"/>
              <a:t>sociaal statuut (</a:t>
            </a:r>
            <a:r>
              <a:rPr lang="nl-BE" dirty="0" err="1"/>
              <a:t>MyBEnefits</a:t>
            </a:r>
            <a:r>
              <a:rPr lang="nl-BE" dirty="0"/>
              <a:t>)</a:t>
            </a:r>
          </a:p>
          <a:p>
            <a:pPr lvl="2"/>
            <a:r>
              <a:rPr lang="nl-BE" dirty="0"/>
              <a:t>inschrijvingsbewijs vervoersmiddel</a:t>
            </a:r>
          </a:p>
          <a:p>
            <a:pPr lvl="2"/>
            <a:r>
              <a:rPr lang="nl-BE" dirty="0"/>
              <a:t>gegevens identiteitskaart</a:t>
            </a:r>
          </a:p>
          <a:p>
            <a:pPr lvl="2"/>
            <a:r>
              <a:rPr lang="nl-BE" dirty="0"/>
              <a:t>gegevens rijbewijs</a:t>
            </a:r>
          </a:p>
          <a:p>
            <a:endParaRPr lang="nl-BE" dirty="0"/>
          </a:p>
        </p:txBody>
      </p:sp>
    </p:spTree>
    <p:extLst>
      <p:ext uri="{BB962C8B-B14F-4D97-AF65-F5344CB8AC3E}">
        <p14:creationId xmlns:p14="http://schemas.microsoft.com/office/powerpoint/2010/main" val="376214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28A86F8-2E66-B614-15A8-3FCE6B780487}"/>
              </a:ext>
            </a:extLst>
          </p:cNvPr>
          <p:cNvSpPr>
            <a:spLocks noGrp="1"/>
          </p:cNvSpPr>
          <p:nvPr>
            <p:ph type="body" sz="quarter" idx="11"/>
          </p:nvPr>
        </p:nvSpPr>
        <p:spPr/>
        <p:txBody>
          <a:bodyPr/>
          <a:lstStyle/>
          <a:p>
            <a:r>
              <a:rPr lang="en-BE" dirty="0"/>
              <a:t>MyGov.be </a:t>
            </a:r>
            <a:r>
              <a:rPr lang="en-BE" dirty="0" err="1"/>
              <a:t>ter</a:t>
            </a:r>
            <a:r>
              <a:rPr lang="en-BE" dirty="0"/>
              <a:t> </a:t>
            </a:r>
            <a:r>
              <a:rPr lang="en-BE" dirty="0" err="1"/>
              <a:t>ondersteuning</a:t>
            </a:r>
            <a:r>
              <a:rPr lang="en-BE" dirty="0"/>
              <a:t> van EHDS</a:t>
            </a:r>
            <a:endParaRPr lang="nl-BE" dirty="0"/>
          </a:p>
        </p:txBody>
      </p:sp>
      <p:sp>
        <p:nvSpPr>
          <p:cNvPr id="3" name="Tijdelijke aanduiding voor tekst 2">
            <a:extLst>
              <a:ext uri="{FF2B5EF4-FFF2-40B4-BE49-F238E27FC236}">
                <a16:creationId xmlns:a16="http://schemas.microsoft.com/office/drawing/2014/main" id="{6F138E62-A9B3-E9A2-EFF8-EC95A9A4427D}"/>
              </a:ext>
            </a:extLst>
          </p:cNvPr>
          <p:cNvSpPr>
            <a:spLocks noGrp="1"/>
          </p:cNvSpPr>
          <p:nvPr>
            <p:ph type="body" sz="quarter" idx="13"/>
          </p:nvPr>
        </p:nvSpPr>
        <p:spPr>
          <a:xfrm>
            <a:off x="900000" y="998291"/>
            <a:ext cx="3982392" cy="5174927"/>
          </a:xfrm>
        </p:spPr>
        <p:txBody>
          <a:bodyPr>
            <a:normAutofit lnSpcReduction="10000"/>
          </a:bodyPr>
          <a:lstStyle/>
          <a:p>
            <a:pPr lvl="1"/>
            <a:r>
              <a:rPr lang="en-BE" dirty="0" err="1"/>
              <a:t>mogelijkheid</a:t>
            </a:r>
            <a:r>
              <a:rPr lang="en-BE" dirty="0"/>
              <a:t> tot </a:t>
            </a:r>
            <a:r>
              <a:rPr lang="en-BE" dirty="0" err="1"/>
              <a:t>opladen</a:t>
            </a:r>
            <a:r>
              <a:rPr lang="en-BE" dirty="0"/>
              <a:t>, </a:t>
            </a:r>
            <a:r>
              <a:rPr lang="en-BE" dirty="0" err="1"/>
              <a:t>na</a:t>
            </a:r>
            <a:r>
              <a:rPr lang="en-BE" dirty="0"/>
              <a:t> </a:t>
            </a:r>
            <a:r>
              <a:rPr lang="en-BE" dirty="0" err="1"/>
              <a:t>digitale</a:t>
            </a:r>
            <a:r>
              <a:rPr lang="en-BE" dirty="0"/>
              <a:t> </a:t>
            </a:r>
            <a:r>
              <a:rPr lang="en-BE" dirty="0" err="1"/>
              <a:t>authenticatie</a:t>
            </a:r>
            <a:r>
              <a:rPr lang="en-BE" dirty="0"/>
              <a:t> van de </a:t>
            </a:r>
            <a:r>
              <a:rPr lang="en-BE" dirty="0" err="1"/>
              <a:t>identiteit</a:t>
            </a:r>
            <a:r>
              <a:rPr lang="en-BE" dirty="0"/>
              <a:t>, van</a:t>
            </a:r>
          </a:p>
          <a:p>
            <a:pPr lvl="2"/>
            <a:r>
              <a:rPr lang="en-BE" dirty="0" err="1"/>
              <a:t>Europese</a:t>
            </a:r>
            <a:r>
              <a:rPr lang="en-BE" dirty="0"/>
              <a:t> </a:t>
            </a:r>
            <a:r>
              <a:rPr lang="en-BE" dirty="0" err="1"/>
              <a:t>ziekteverzekeringskaart</a:t>
            </a:r>
            <a:r>
              <a:rPr lang="en-BE" dirty="0"/>
              <a:t> (EHIC) </a:t>
            </a:r>
            <a:r>
              <a:rPr lang="en-BE" dirty="0" err="1"/>
              <a:t>bij</a:t>
            </a:r>
            <a:r>
              <a:rPr lang="en-BE" dirty="0"/>
              <a:t> de </a:t>
            </a:r>
            <a:r>
              <a:rPr lang="en-BE" dirty="0" err="1"/>
              <a:t>ziekenfondsen</a:t>
            </a:r>
            <a:endParaRPr lang="en-BE" dirty="0"/>
          </a:p>
          <a:p>
            <a:pPr lvl="2"/>
            <a:r>
              <a:rPr lang="en-BE" dirty="0" err="1"/>
              <a:t>elektronisch</a:t>
            </a:r>
            <a:r>
              <a:rPr lang="en-BE" dirty="0"/>
              <a:t> </a:t>
            </a:r>
            <a:r>
              <a:rPr lang="en-BE" dirty="0" err="1"/>
              <a:t>voorschrift</a:t>
            </a:r>
            <a:r>
              <a:rPr lang="en-BE" dirty="0"/>
              <a:t> </a:t>
            </a:r>
            <a:r>
              <a:rPr lang="en-BE" dirty="0" err="1"/>
              <a:t>bij</a:t>
            </a:r>
            <a:r>
              <a:rPr lang="en-BE" dirty="0"/>
              <a:t> </a:t>
            </a:r>
            <a:r>
              <a:rPr lang="en-BE" dirty="0" err="1"/>
              <a:t>Recip</a:t>
            </a:r>
            <a:r>
              <a:rPr lang="en-BE" dirty="0"/>
              <a:t>-e</a:t>
            </a:r>
          </a:p>
          <a:p>
            <a:pPr lvl="2"/>
            <a:r>
              <a:rPr lang="en-BE" dirty="0"/>
              <a:t>van om het even </a:t>
            </a:r>
            <a:r>
              <a:rPr lang="en-BE" dirty="0" err="1"/>
              <a:t>waar</a:t>
            </a:r>
            <a:r>
              <a:rPr lang="en-BE" dirty="0"/>
              <a:t> en om het even </a:t>
            </a:r>
            <a:r>
              <a:rPr lang="en-BE" dirty="0" err="1"/>
              <a:t>wanneer</a:t>
            </a:r>
            <a:endParaRPr lang="en-BE" dirty="0"/>
          </a:p>
          <a:p>
            <a:pPr lvl="1"/>
            <a:r>
              <a:rPr lang="en-BE" dirty="0" err="1"/>
              <a:t>mogelijkheid</a:t>
            </a:r>
            <a:r>
              <a:rPr lang="en-BE" dirty="0"/>
              <a:t> tot </a:t>
            </a:r>
            <a:r>
              <a:rPr lang="en-BE" dirty="0" err="1"/>
              <a:t>elektronische</a:t>
            </a:r>
            <a:r>
              <a:rPr lang="en-BE" dirty="0"/>
              <a:t> </a:t>
            </a:r>
            <a:r>
              <a:rPr lang="en-BE" dirty="0" err="1"/>
              <a:t>overdracht</a:t>
            </a:r>
            <a:r>
              <a:rPr lang="en-BE" dirty="0"/>
              <a:t> van </a:t>
            </a:r>
            <a:r>
              <a:rPr lang="en-BE" dirty="0" err="1"/>
              <a:t>gegevens</a:t>
            </a:r>
            <a:r>
              <a:rPr lang="en-BE" dirty="0"/>
              <a:t> </a:t>
            </a:r>
            <a:r>
              <a:rPr lang="en-BE" dirty="0" err="1"/>
              <a:t>uit</a:t>
            </a:r>
            <a:r>
              <a:rPr lang="en-BE" dirty="0"/>
              <a:t> </a:t>
            </a:r>
            <a:r>
              <a:rPr lang="en-BE" dirty="0" err="1"/>
              <a:t>beide</a:t>
            </a:r>
            <a:r>
              <a:rPr lang="en-BE" dirty="0"/>
              <a:t> </a:t>
            </a:r>
            <a:r>
              <a:rPr lang="en-BE" dirty="0" err="1"/>
              <a:t>digitale</a:t>
            </a:r>
            <a:r>
              <a:rPr lang="en-BE" dirty="0"/>
              <a:t> </a:t>
            </a:r>
            <a:r>
              <a:rPr lang="en-BE" dirty="0" err="1"/>
              <a:t>documenten</a:t>
            </a:r>
            <a:r>
              <a:rPr lang="en-BE" dirty="0"/>
              <a:t> </a:t>
            </a:r>
            <a:r>
              <a:rPr lang="en-BE" dirty="0" err="1"/>
              <a:t>aan</a:t>
            </a:r>
            <a:r>
              <a:rPr lang="en-BE" dirty="0"/>
              <a:t> </a:t>
            </a:r>
            <a:r>
              <a:rPr lang="en-BE" dirty="0" err="1"/>
              <a:t>afleverende</a:t>
            </a:r>
            <a:r>
              <a:rPr lang="en-BE" dirty="0"/>
              <a:t> </a:t>
            </a:r>
            <a:r>
              <a:rPr lang="en-BE" dirty="0" err="1"/>
              <a:t>apotheek</a:t>
            </a:r>
            <a:r>
              <a:rPr lang="en-BE" dirty="0"/>
              <a:t> door scanning QR-code</a:t>
            </a:r>
          </a:p>
          <a:p>
            <a:pPr lvl="1"/>
            <a:r>
              <a:rPr lang="en-BE" dirty="0"/>
              <a:t>minder </a:t>
            </a:r>
            <a:r>
              <a:rPr lang="en-BE" dirty="0" err="1"/>
              <a:t>mogelijkheden</a:t>
            </a:r>
            <a:r>
              <a:rPr lang="en-BE" dirty="0"/>
              <a:t> tot </a:t>
            </a:r>
            <a:r>
              <a:rPr lang="en-BE" dirty="0" err="1"/>
              <a:t>fraude</a:t>
            </a:r>
            <a:r>
              <a:rPr lang="en-BE" dirty="0"/>
              <a:t> door </a:t>
            </a:r>
            <a:r>
              <a:rPr lang="en-BE" dirty="0" err="1"/>
              <a:t>digitaal</a:t>
            </a:r>
            <a:r>
              <a:rPr lang="en-BE" dirty="0"/>
              <a:t> </a:t>
            </a:r>
            <a:r>
              <a:rPr lang="en-BE" dirty="0" err="1"/>
              <a:t>ondertekende</a:t>
            </a:r>
            <a:r>
              <a:rPr lang="en-BE" dirty="0"/>
              <a:t> QR-codes</a:t>
            </a:r>
          </a:p>
          <a:p>
            <a:pPr lvl="1"/>
            <a:r>
              <a:rPr lang="en-BE" dirty="0" err="1"/>
              <a:t>vermijdt</a:t>
            </a:r>
            <a:r>
              <a:rPr lang="en-BE" dirty="0"/>
              <a:t> </a:t>
            </a:r>
            <a:r>
              <a:rPr lang="en-BE" dirty="0" err="1"/>
              <a:t>zeer</a:t>
            </a:r>
            <a:r>
              <a:rPr lang="en-BE" dirty="0"/>
              <a:t> </a:t>
            </a:r>
            <a:r>
              <a:rPr lang="en-BE" dirty="0" err="1"/>
              <a:t>complexe</a:t>
            </a:r>
            <a:r>
              <a:rPr lang="en-BE" dirty="0"/>
              <a:t> </a:t>
            </a:r>
            <a:r>
              <a:rPr lang="en-BE" dirty="0" err="1"/>
              <a:t>bestaande</a:t>
            </a:r>
            <a:r>
              <a:rPr lang="en-BE" dirty="0"/>
              <a:t> procedures</a:t>
            </a:r>
          </a:p>
          <a:p>
            <a:pPr lvl="2"/>
            <a:endParaRPr lang="en-BE" dirty="0"/>
          </a:p>
          <a:p>
            <a:pPr lvl="2"/>
            <a:endParaRPr lang="en-BE" dirty="0"/>
          </a:p>
          <a:p>
            <a:pPr lvl="1"/>
            <a:endParaRPr lang="en-BE" dirty="0"/>
          </a:p>
          <a:p>
            <a:pPr lvl="1"/>
            <a:endParaRPr lang="nl-BE" dirty="0"/>
          </a:p>
        </p:txBody>
      </p:sp>
      <p:pic>
        <p:nvPicPr>
          <p:cNvPr id="5" name="Afbeelding 4">
            <a:extLst>
              <a:ext uri="{FF2B5EF4-FFF2-40B4-BE49-F238E27FC236}">
                <a16:creationId xmlns:a16="http://schemas.microsoft.com/office/drawing/2014/main" id="{AF399731-492E-D91D-087C-521161787CE9}"/>
              </a:ext>
            </a:extLst>
          </p:cNvPr>
          <p:cNvPicPr>
            <a:picLocks noChangeAspect="1"/>
          </p:cNvPicPr>
          <p:nvPr/>
        </p:nvPicPr>
        <p:blipFill>
          <a:blip r:embed="rId2"/>
          <a:srcRect l="2007" t="14359" r="1338"/>
          <a:stretch/>
        </p:blipFill>
        <p:spPr>
          <a:xfrm>
            <a:off x="4959810" y="1369814"/>
            <a:ext cx="7004807" cy="4431879"/>
          </a:xfrm>
          <a:prstGeom prst="rect">
            <a:avLst/>
          </a:prstGeom>
        </p:spPr>
      </p:pic>
    </p:spTree>
    <p:extLst>
      <p:ext uri="{BB962C8B-B14F-4D97-AF65-F5344CB8AC3E}">
        <p14:creationId xmlns:p14="http://schemas.microsoft.com/office/powerpoint/2010/main" val="173997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A5549E-2242-C1CE-1CD0-8379171CBDCB}"/>
              </a:ext>
            </a:extLst>
          </p:cNvPr>
          <p:cNvSpPr>
            <a:spLocks noGrp="1"/>
          </p:cNvSpPr>
          <p:nvPr>
            <p:ph type="body" sz="quarter" idx="11"/>
          </p:nvPr>
        </p:nvSpPr>
        <p:spPr>
          <a:xfrm>
            <a:off x="900000" y="87787"/>
            <a:ext cx="10213776" cy="705597"/>
          </a:xfrm>
        </p:spPr>
        <p:txBody>
          <a:bodyPr>
            <a:normAutofit fontScale="92500"/>
          </a:bodyPr>
          <a:lstStyle/>
          <a:p>
            <a:r>
              <a:rPr lang="en-BE" dirty="0"/>
              <a:t>AI: concrete </a:t>
            </a:r>
            <a:r>
              <a:rPr lang="en-BE" dirty="0" err="1"/>
              <a:t>mogelijkheden</a:t>
            </a:r>
            <a:r>
              <a:rPr lang="en-BE" dirty="0"/>
              <a:t> </a:t>
            </a:r>
            <a:r>
              <a:rPr lang="en-BE" dirty="0" err="1"/>
              <a:t>voor</a:t>
            </a:r>
            <a:r>
              <a:rPr lang="en-BE" dirty="0"/>
              <a:t> </a:t>
            </a:r>
            <a:r>
              <a:rPr lang="en-BE" dirty="0" err="1"/>
              <a:t>zorgverstrekkers</a:t>
            </a:r>
            <a:endParaRPr lang="nl-BE" dirty="0"/>
          </a:p>
        </p:txBody>
      </p:sp>
      <p:sp>
        <p:nvSpPr>
          <p:cNvPr id="3" name="Tijdelijke aanduiding voor tekst 2">
            <a:extLst>
              <a:ext uri="{FF2B5EF4-FFF2-40B4-BE49-F238E27FC236}">
                <a16:creationId xmlns:a16="http://schemas.microsoft.com/office/drawing/2014/main" id="{805E204B-61F7-79A6-B130-977846572784}"/>
              </a:ext>
            </a:extLst>
          </p:cNvPr>
          <p:cNvSpPr>
            <a:spLocks noGrp="1"/>
          </p:cNvSpPr>
          <p:nvPr>
            <p:ph type="body" sz="quarter" idx="13"/>
          </p:nvPr>
        </p:nvSpPr>
        <p:spPr>
          <a:xfrm>
            <a:off x="900000" y="998291"/>
            <a:ext cx="10213776" cy="5174927"/>
          </a:xfrm>
        </p:spPr>
        <p:txBody>
          <a:bodyPr>
            <a:normAutofit/>
          </a:bodyPr>
          <a:lstStyle/>
          <a:p>
            <a:pPr lvl="1"/>
            <a:r>
              <a:rPr lang="en-BE" dirty="0" err="1"/>
              <a:t>diagnostische</a:t>
            </a:r>
            <a:r>
              <a:rPr lang="en-BE" dirty="0"/>
              <a:t> </a:t>
            </a:r>
            <a:r>
              <a:rPr lang="en-BE" dirty="0" err="1"/>
              <a:t>ondersteuning</a:t>
            </a:r>
            <a:r>
              <a:rPr lang="en-BE" dirty="0"/>
              <a:t>: </a:t>
            </a:r>
            <a:r>
              <a:rPr lang="en-BE" dirty="0" err="1"/>
              <a:t>beoordelen</a:t>
            </a:r>
            <a:r>
              <a:rPr lang="en-BE" dirty="0"/>
              <a:t> van door </a:t>
            </a:r>
            <a:r>
              <a:rPr lang="en-BE" dirty="0" err="1"/>
              <a:t>zorggebruiker</a:t>
            </a:r>
            <a:r>
              <a:rPr lang="en-BE" dirty="0"/>
              <a:t> op </a:t>
            </a:r>
            <a:r>
              <a:rPr lang="en-BE" dirty="0" err="1"/>
              <a:t>voorhand</a:t>
            </a:r>
            <a:r>
              <a:rPr lang="en-BE" dirty="0"/>
              <a:t> </a:t>
            </a:r>
            <a:r>
              <a:rPr lang="en-BE" dirty="0" err="1"/>
              <a:t>ingevoerde</a:t>
            </a:r>
            <a:r>
              <a:rPr lang="en-BE" dirty="0"/>
              <a:t> </a:t>
            </a:r>
            <a:r>
              <a:rPr lang="en-BE" dirty="0" err="1"/>
              <a:t>symptomen</a:t>
            </a:r>
            <a:r>
              <a:rPr lang="en-BE" dirty="0"/>
              <a:t> en </a:t>
            </a:r>
            <a:r>
              <a:rPr lang="en-BE" dirty="0" err="1"/>
              <a:t>identificeren</a:t>
            </a:r>
            <a:r>
              <a:rPr lang="en-BE" dirty="0"/>
              <a:t> van </a:t>
            </a:r>
            <a:r>
              <a:rPr lang="en-BE" dirty="0" err="1"/>
              <a:t>mogelijke</a:t>
            </a:r>
            <a:r>
              <a:rPr lang="en-BE" dirty="0"/>
              <a:t> </a:t>
            </a:r>
            <a:r>
              <a:rPr lang="en-BE" dirty="0" err="1"/>
              <a:t>aandoeningen</a:t>
            </a:r>
            <a:endParaRPr lang="en-BE" dirty="0"/>
          </a:p>
          <a:p>
            <a:pPr lvl="1"/>
            <a:r>
              <a:rPr lang="en-BE" dirty="0" err="1"/>
              <a:t>beeldanalyse</a:t>
            </a:r>
            <a:r>
              <a:rPr lang="en-BE" dirty="0"/>
              <a:t>: </a:t>
            </a:r>
            <a:r>
              <a:rPr lang="en-BE" dirty="0" err="1"/>
              <a:t>medische</a:t>
            </a:r>
            <a:r>
              <a:rPr lang="en-BE" dirty="0"/>
              <a:t> </a:t>
            </a:r>
            <a:r>
              <a:rPr lang="en-BE" dirty="0" err="1"/>
              <a:t>beelden</a:t>
            </a:r>
            <a:r>
              <a:rPr lang="en-BE" dirty="0"/>
              <a:t> </a:t>
            </a:r>
            <a:r>
              <a:rPr lang="en-BE" dirty="0" err="1"/>
              <a:t>analyseren</a:t>
            </a:r>
            <a:r>
              <a:rPr lang="en-BE" dirty="0"/>
              <a:t> om </a:t>
            </a:r>
            <a:r>
              <a:rPr lang="en-BE" dirty="0" err="1"/>
              <a:t>vroegtijdige</a:t>
            </a:r>
            <a:r>
              <a:rPr lang="en-BE" dirty="0"/>
              <a:t> </a:t>
            </a:r>
            <a:r>
              <a:rPr lang="en-BE" dirty="0" err="1"/>
              <a:t>tekenen</a:t>
            </a:r>
            <a:r>
              <a:rPr lang="en-BE" dirty="0"/>
              <a:t> van </a:t>
            </a:r>
            <a:r>
              <a:rPr lang="en-BE" dirty="0" err="1"/>
              <a:t>aandoeningen</a:t>
            </a:r>
            <a:r>
              <a:rPr lang="en-BE" dirty="0"/>
              <a:t> </a:t>
            </a:r>
            <a:r>
              <a:rPr lang="en-BE" dirty="0" err="1"/>
              <a:t>te</a:t>
            </a:r>
            <a:r>
              <a:rPr lang="en-BE" dirty="0"/>
              <a:t> </a:t>
            </a:r>
            <a:r>
              <a:rPr lang="en-BE" dirty="0" err="1"/>
              <a:t>detecteren</a:t>
            </a:r>
            <a:r>
              <a:rPr lang="en-BE" dirty="0"/>
              <a:t>, en </a:t>
            </a:r>
            <a:r>
              <a:rPr lang="en-BE" dirty="0" err="1"/>
              <a:t>eventueel</a:t>
            </a:r>
            <a:r>
              <a:rPr lang="en-BE" dirty="0"/>
              <a:t> door </a:t>
            </a:r>
            <a:r>
              <a:rPr lang="en-BE" dirty="0" err="1"/>
              <a:t>te</a:t>
            </a:r>
            <a:r>
              <a:rPr lang="en-BE" dirty="0"/>
              <a:t> </a:t>
            </a:r>
            <a:r>
              <a:rPr lang="en-BE" dirty="0" err="1"/>
              <a:t>verwijzen</a:t>
            </a:r>
            <a:r>
              <a:rPr lang="en-BE" dirty="0"/>
              <a:t> </a:t>
            </a:r>
            <a:r>
              <a:rPr lang="en-BE" dirty="0" err="1"/>
              <a:t>naar</a:t>
            </a:r>
            <a:r>
              <a:rPr lang="en-BE" dirty="0"/>
              <a:t> specialist</a:t>
            </a:r>
          </a:p>
          <a:p>
            <a:pPr lvl="1"/>
            <a:r>
              <a:rPr lang="en-BE" dirty="0" err="1"/>
              <a:t>beslissingsondersteuning</a:t>
            </a:r>
            <a:r>
              <a:rPr lang="en-BE" dirty="0"/>
              <a:t>: </a:t>
            </a:r>
            <a:r>
              <a:rPr lang="en-BE" dirty="0" err="1"/>
              <a:t>ondervraging</a:t>
            </a:r>
            <a:r>
              <a:rPr lang="en-BE" dirty="0"/>
              <a:t> van </a:t>
            </a:r>
            <a:r>
              <a:rPr lang="en-BE" dirty="0" err="1"/>
              <a:t>gevalideerde</a:t>
            </a:r>
            <a:r>
              <a:rPr lang="en-BE" dirty="0"/>
              <a:t> </a:t>
            </a:r>
            <a:r>
              <a:rPr lang="en-BE" dirty="0" err="1"/>
              <a:t>kennisbank</a:t>
            </a:r>
            <a:r>
              <a:rPr lang="en-BE" dirty="0"/>
              <a:t> in </a:t>
            </a:r>
            <a:r>
              <a:rPr lang="en-BE" dirty="0" err="1"/>
              <a:t>natuurlijke</a:t>
            </a:r>
            <a:r>
              <a:rPr lang="en-BE" dirty="0"/>
              <a:t> taal</a:t>
            </a:r>
          </a:p>
          <a:p>
            <a:pPr lvl="2"/>
            <a:r>
              <a:rPr lang="en-BE" dirty="0" err="1"/>
              <a:t>omzetting</a:t>
            </a:r>
            <a:r>
              <a:rPr lang="en-BE" dirty="0"/>
              <a:t> </a:t>
            </a:r>
            <a:r>
              <a:rPr lang="en-BE" dirty="0" err="1"/>
              <a:t>vraag</a:t>
            </a:r>
            <a:r>
              <a:rPr lang="en-BE" dirty="0"/>
              <a:t> in </a:t>
            </a:r>
            <a:r>
              <a:rPr lang="en-BE" dirty="0" err="1"/>
              <a:t>natuurlijke</a:t>
            </a:r>
            <a:r>
              <a:rPr lang="en-BE" dirty="0"/>
              <a:t> taal </a:t>
            </a:r>
            <a:r>
              <a:rPr lang="en-BE" dirty="0" err="1"/>
              <a:t>naar</a:t>
            </a:r>
            <a:r>
              <a:rPr lang="en-BE" dirty="0"/>
              <a:t> </a:t>
            </a:r>
            <a:r>
              <a:rPr lang="en-BE" dirty="0" err="1"/>
              <a:t>ondervraging</a:t>
            </a:r>
            <a:r>
              <a:rPr lang="en-BE" dirty="0"/>
              <a:t> </a:t>
            </a:r>
            <a:r>
              <a:rPr lang="en-BE" dirty="0" err="1"/>
              <a:t>vectordatabank</a:t>
            </a:r>
            <a:r>
              <a:rPr lang="en-BE" dirty="0"/>
              <a:t> met </a:t>
            </a:r>
            <a:r>
              <a:rPr lang="en-BE" dirty="0" err="1"/>
              <a:t>gevalideerde</a:t>
            </a:r>
            <a:r>
              <a:rPr lang="en-BE" dirty="0"/>
              <a:t> </a:t>
            </a:r>
            <a:r>
              <a:rPr lang="en-BE" dirty="0" err="1"/>
              <a:t>kennis</a:t>
            </a:r>
            <a:endParaRPr lang="en-BE" dirty="0"/>
          </a:p>
          <a:p>
            <a:pPr lvl="2"/>
            <a:r>
              <a:rPr lang="en-BE" dirty="0" err="1"/>
              <a:t>bevraging</a:t>
            </a:r>
            <a:r>
              <a:rPr lang="en-BE" dirty="0"/>
              <a:t> </a:t>
            </a:r>
            <a:r>
              <a:rPr lang="en-BE" dirty="0" err="1"/>
              <a:t>vectordatabank</a:t>
            </a:r>
            <a:r>
              <a:rPr lang="en-BE" dirty="0"/>
              <a:t> met </a:t>
            </a:r>
            <a:r>
              <a:rPr lang="en-BE" dirty="0" err="1"/>
              <a:t>gevalideerde</a:t>
            </a:r>
            <a:r>
              <a:rPr lang="en-BE" dirty="0"/>
              <a:t> </a:t>
            </a:r>
            <a:r>
              <a:rPr lang="en-BE" dirty="0" err="1"/>
              <a:t>kennis</a:t>
            </a:r>
            <a:endParaRPr lang="en-BE" dirty="0"/>
          </a:p>
          <a:p>
            <a:pPr lvl="3"/>
            <a:r>
              <a:rPr lang="en-BE" dirty="0" err="1"/>
              <a:t>nationale</a:t>
            </a:r>
            <a:r>
              <a:rPr lang="en-BE" dirty="0"/>
              <a:t> </a:t>
            </a:r>
            <a:r>
              <a:rPr lang="en-BE" dirty="0" err="1"/>
              <a:t>bronnen</a:t>
            </a:r>
            <a:endParaRPr lang="en-BE" dirty="0"/>
          </a:p>
          <a:p>
            <a:pPr lvl="3"/>
            <a:r>
              <a:rPr lang="en-BE" dirty="0" err="1"/>
              <a:t>internationale</a:t>
            </a:r>
            <a:r>
              <a:rPr lang="en-BE" dirty="0"/>
              <a:t> </a:t>
            </a:r>
            <a:r>
              <a:rPr lang="en-BE" dirty="0" err="1"/>
              <a:t>bronnen</a:t>
            </a:r>
            <a:endParaRPr lang="en-BE" dirty="0"/>
          </a:p>
          <a:p>
            <a:pPr lvl="2"/>
            <a:r>
              <a:rPr lang="en-BE" dirty="0" err="1"/>
              <a:t>omzetting</a:t>
            </a:r>
            <a:r>
              <a:rPr lang="en-BE" dirty="0"/>
              <a:t> </a:t>
            </a:r>
            <a:r>
              <a:rPr lang="en-BE" dirty="0" err="1"/>
              <a:t>resultaat</a:t>
            </a:r>
            <a:r>
              <a:rPr lang="en-BE" dirty="0"/>
              <a:t> van </a:t>
            </a:r>
            <a:r>
              <a:rPr lang="en-BE" dirty="0" err="1"/>
              <a:t>bevraging</a:t>
            </a:r>
            <a:r>
              <a:rPr lang="en-BE" dirty="0"/>
              <a:t> </a:t>
            </a:r>
            <a:r>
              <a:rPr lang="en-BE" dirty="0" err="1"/>
              <a:t>vectordatabank</a:t>
            </a:r>
            <a:r>
              <a:rPr lang="en-BE" dirty="0"/>
              <a:t> </a:t>
            </a:r>
            <a:r>
              <a:rPr lang="en-BE" dirty="0" err="1"/>
              <a:t>naar</a:t>
            </a:r>
            <a:r>
              <a:rPr lang="en-BE" dirty="0"/>
              <a:t> </a:t>
            </a:r>
            <a:r>
              <a:rPr lang="en-BE" dirty="0" err="1"/>
              <a:t>natuurlijke</a:t>
            </a:r>
            <a:r>
              <a:rPr lang="en-BE" dirty="0"/>
              <a:t> taal</a:t>
            </a:r>
          </a:p>
          <a:p>
            <a:pPr lvl="3"/>
            <a:r>
              <a:rPr lang="en-BE" dirty="0" err="1"/>
              <a:t>aanduiding</a:t>
            </a:r>
            <a:r>
              <a:rPr lang="en-BE" dirty="0"/>
              <a:t> </a:t>
            </a:r>
            <a:r>
              <a:rPr lang="en-BE" dirty="0" err="1"/>
              <a:t>bronnen</a:t>
            </a:r>
            <a:endParaRPr lang="en-BE" dirty="0"/>
          </a:p>
          <a:p>
            <a:pPr lvl="3"/>
            <a:r>
              <a:rPr lang="en-BE" dirty="0" err="1"/>
              <a:t>transparantie</a:t>
            </a:r>
            <a:r>
              <a:rPr lang="en-BE" dirty="0"/>
              <a:t> over ‘</a:t>
            </a:r>
            <a:r>
              <a:rPr lang="en-BE" dirty="0" err="1"/>
              <a:t>zekerheidspercentage</a:t>
            </a:r>
            <a:r>
              <a:rPr lang="en-BE" dirty="0"/>
              <a:t>’</a:t>
            </a:r>
          </a:p>
          <a:p>
            <a:pPr lvl="1"/>
            <a:endParaRPr lang="en-BE" dirty="0"/>
          </a:p>
          <a:p>
            <a:pPr lvl="1"/>
            <a:endParaRPr lang="en-BE" dirty="0"/>
          </a:p>
        </p:txBody>
      </p:sp>
    </p:spTree>
    <p:extLst>
      <p:ext uri="{BB962C8B-B14F-4D97-AF65-F5344CB8AC3E}">
        <p14:creationId xmlns:p14="http://schemas.microsoft.com/office/powerpoint/2010/main" val="3628428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B856893-65AA-B81E-0DD1-00683608BCCA}"/>
              </a:ext>
            </a:extLst>
          </p:cNvPr>
          <p:cNvSpPr>
            <a:spLocks noGrp="1"/>
          </p:cNvSpPr>
          <p:nvPr>
            <p:ph type="body" sz="quarter" idx="11"/>
          </p:nvPr>
        </p:nvSpPr>
        <p:spPr/>
        <p:txBody>
          <a:bodyPr/>
          <a:lstStyle/>
          <a:p>
            <a:r>
              <a:rPr lang="en-BE" dirty="0" err="1"/>
              <a:t>Doelstellingen</a:t>
            </a:r>
            <a:r>
              <a:rPr lang="en-BE" dirty="0"/>
              <a:t> </a:t>
            </a:r>
            <a:r>
              <a:rPr lang="en-BE" dirty="0">
                <a:solidFill>
                  <a:srgbClr val="C00000"/>
                </a:solidFill>
              </a:rPr>
              <a:t>e</a:t>
            </a:r>
            <a:r>
              <a:rPr lang="en-BE" dirty="0">
                <a:solidFill>
                  <a:srgbClr val="087670"/>
                </a:solidFill>
              </a:rPr>
              <a:t>Health</a:t>
            </a:r>
            <a:r>
              <a:rPr lang="en-BE" dirty="0"/>
              <a:t>-platform</a:t>
            </a:r>
            <a:endParaRPr lang="nl-BE" dirty="0"/>
          </a:p>
        </p:txBody>
      </p:sp>
      <p:sp>
        <p:nvSpPr>
          <p:cNvPr id="3" name="Tijdelijke aanduiding voor tekst 2">
            <a:extLst>
              <a:ext uri="{FF2B5EF4-FFF2-40B4-BE49-F238E27FC236}">
                <a16:creationId xmlns:a16="http://schemas.microsoft.com/office/drawing/2014/main" id="{4D48F010-C3E8-9BA2-33CF-BCA0AF16BA94}"/>
              </a:ext>
            </a:extLst>
          </p:cNvPr>
          <p:cNvSpPr>
            <a:spLocks noGrp="1"/>
          </p:cNvSpPr>
          <p:nvPr>
            <p:ph type="body" sz="quarter" idx="13"/>
          </p:nvPr>
        </p:nvSpPr>
        <p:spPr/>
        <p:txBody>
          <a:bodyPr/>
          <a:lstStyle/>
          <a:p>
            <a:pPr lvl="1"/>
            <a:r>
              <a:rPr lang="nl-BE" altLang="en-US" dirty="0"/>
              <a:t>hoe</a:t>
            </a:r>
            <a:r>
              <a:rPr lang="en-BE" altLang="en-US" dirty="0"/>
              <a:t> </a:t>
            </a:r>
            <a:r>
              <a:rPr lang="nl-BE" altLang="en-US" dirty="0"/>
              <a:t>?</a:t>
            </a:r>
          </a:p>
          <a:p>
            <a:pPr lvl="2"/>
            <a:r>
              <a:rPr lang="nl-BE" altLang="en-US" dirty="0"/>
              <a:t>door een goed georganiseerde, onderlinge elektronische dienstverlening en informatie-uitwisseling tussen alle actoren in de gezondheidszorg</a:t>
            </a:r>
          </a:p>
          <a:p>
            <a:pPr lvl="2"/>
            <a:r>
              <a:rPr lang="nl-BE" altLang="en-US" dirty="0"/>
              <a:t>met de nodige waarborgen op het vlak van de informatieveiligheid, de bescherming van de persoonlijke levenssfeer en het beroepsgeheim</a:t>
            </a:r>
          </a:p>
          <a:p>
            <a:pPr lvl="1"/>
            <a:endParaRPr lang="nl-BE" altLang="en-US" dirty="0"/>
          </a:p>
          <a:p>
            <a:pPr lvl="1"/>
            <a:r>
              <a:rPr lang="nl-BE" altLang="en-US" dirty="0"/>
              <a:t>wat</a:t>
            </a:r>
            <a:r>
              <a:rPr lang="en-BE" altLang="en-US" dirty="0"/>
              <a:t> </a:t>
            </a:r>
            <a:r>
              <a:rPr lang="nl-BE" altLang="en-US" dirty="0"/>
              <a:t>?</a:t>
            </a:r>
          </a:p>
          <a:p>
            <a:pPr lvl="2"/>
            <a:r>
              <a:rPr lang="nl-BE" altLang="en-US" dirty="0"/>
              <a:t>optimaliseren van de kwaliteit en de continuïteit van de gezondheidszorgverstrekking </a:t>
            </a:r>
          </a:p>
          <a:p>
            <a:pPr lvl="2"/>
            <a:r>
              <a:rPr lang="nl-BE" altLang="en-US" dirty="0"/>
              <a:t>optimaliseren van de veiligheid van de patiënt</a:t>
            </a:r>
          </a:p>
          <a:p>
            <a:pPr lvl="2"/>
            <a:r>
              <a:rPr lang="nl-BE" altLang="en-US" dirty="0"/>
              <a:t>vereenvoudigen van de administratieve formaliteiten voor alle actoren in de gezondheidszorg</a:t>
            </a:r>
          </a:p>
          <a:p>
            <a:pPr lvl="2"/>
            <a:r>
              <a:rPr lang="nl-BE" altLang="en-US" dirty="0"/>
              <a:t>degelijk ondersteunen van het </a:t>
            </a:r>
            <a:r>
              <a:rPr lang="en-BE" altLang="en-US" dirty="0" err="1"/>
              <a:t>wetenschappelijk</a:t>
            </a:r>
            <a:r>
              <a:rPr lang="en-BE" altLang="en-US" dirty="0"/>
              <a:t> </a:t>
            </a:r>
            <a:r>
              <a:rPr lang="en-BE" altLang="en-US" dirty="0" err="1"/>
              <a:t>onderzoek</a:t>
            </a:r>
            <a:r>
              <a:rPr lang="en-BE" altLang="en-US" dirty="0"/>
              <a:t>, het </a:t>
            </a:r>
            <a:r>
              <a:rPr lang="nl-BE" altLang="en-US" dirty="0"/>
              <a:t>gezondheidszorgbeleid</a:t>
            </a:r>
            <a:r>
              <a:rPr lang="en-BE" altLang="en-US" dirty="0"/>
              <a:t> en het </a:t>
            </a:r>
            <a:r>
              <a:rPr lang="en-BE" altLang="en-US" dirty="0" err="1"/>
              <a:t>populatiemanagement</a:t>
            </a:r>
            <a:endParaRPr lang="nl-BE" altLang="en-US" dirty="0"/>
          </a:p>
          <a:p>
            <a:pPr lvl="1"/>
            <a:endParaRPr lang="nl-BE" altLang="en-US" dirty="0"/>
          </a:p>
          <a:p>
            <a:endParaRPr lang="nl-BE" dirty="0"/>
          </a:p>
        </p:txBody>
      </p:sp>
    </p:spTree>
    <p:extLst>
      <p:ext uri="{BB962C8B-B14F-4D97-AF65-F5344CB8AC3E}">
        <p14:creationId xmlns:p14="http://schemas.microsoft.com/office/powerpoint/2010/main" val="2606303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BEB4330-7F93-0005-FBF3-2CA0BACA6F67}"/>
              </a:ext>
            </a:extLst>
          </p:cNvPr>
          <p:cNvSpPr>
            <a:spLocks noGrp="1"/>
          </p:cNvSpPr>
          <p:nvPr>
            <p:ph type="body" sz="quarter" idx="11"/>
          </p:nvPr>
        </p:nvSpPr>
        <p:spPr>
          <a:xfrm>
            <a:off x="900000" y="87787"/>
            <a:ext cx="10213776" cy="705597"/>
          </a:xfrm>
        </p:spPr>
        <p:txBody>
          <a:bodyPr>
            <a:normAutofit fontScale="92500"/>
          </a:bodyPr>
          <a:lstStyle/>
          <a:p>
            <a:r>
              <a:rPr lang="en-BE" dirty="0"/>
              <a:t>AI: concrete </a:t>
            </a:r>
            <a:r>
              <a:rPr lang="en-BE" dirty="0" err="1"/>
              <a:t>mogelijkheden</a:t>
            </a:r>
            <a:r>
              <a:rPr lang="en-BE" dirty="0"/>
              <a:t> </a:t>
            </a:r>
            <a:r>
              <a:rPr lang="en-BE" dirty="0" err="1"/>
              <a:t>voor</a:t>
            </a:r>
            <a:r>
              <a:rPr lang="en-BE" dirty="0"/>
              <a:t> </a:t>
            </a:r>
            <a:r>
              <a:rPr lang="en-BE" dirty="0" err="1"/>
              <a:t>zorgverstrekkers</a:t>
            </a:r>
            <a:r>
              <a:rPr lang="en-BE" dirty="0"/>
              <a:t> </a:t>
            </a:r>
            <a:endParaRPr lang="nl-BE" dirty="0"/>
          </a:p>
        </p:txBody>
      </p:sp>
      <p:sp>
        <p:nvSpPr>
          <p:cNvPr id="3" name="Tijdelijke aanduiding voor tekst 2">
            <a:extLst>
              <a:ext uri="{FF2B5EF4-FFF2-40B4-BE49-F238E27FC236}">
                <a16:creationId xmlns:a16="http://schemas.microsoft.com/office/drawing/2014/main" id="{471CB33F-C914-AF50-6665-575C72B2B964}"/>
              </a:ext>
            </a:extLst>
          </p:cNvPr>
          <p:cNvSpPr>
            <a:spLocks noGrp="1"/>
          </p:cNvSpPr>
          <p:nvPr>
            <p:ph type="body" sz="quarter" idx="13"/>
          </p:nvPr>
        </p:nvSpPr>
        <p:spPr>
          <a:xfrm>
            <a:off x="900000" y="998291"/>
            <a:ext cx="10213776" cy="5174927"/>
          </a:xfrm>
        </p:spPr>
        <p:txBody>
          <a:bodyPr/>
          <a:lstStyle/>
          <a:p>
            <a:pPr lvl="1"/>
            <a:r>
              <a:rPr lang="en-BE" dirty="0" err="1"/>
              <a:t>voorspellende</a:t>
            </a:r>
            <a:r>
              <a:rPr lang="en-BE" dirty="0"/>
              <a:t> analyse: </a:t>
            </a:r>
            <a:r>
              <a:rPr lang="en-BE" dirty="0" err="1"/>
              <a:t>gebruik</a:t>
            </a:r>
            <a:r>
              <a:rPr lang="en-BE" dirty="0"/>
              <a:t> van </a:t>
            </a:r>
            <a:r>
              <a:rPr lang="en-BE" dirty="0" err="1"/>
              <a:t>voorspellende</a:t>
            </a:r>
            <a:r>
              <a:rPr lang="en-BE" dirty="0"/>
              <a:t> AI-</a:t>
            </a:r>
            <a:r>
              <a:rPr lang="en-BE" dirty="0" err="1"/>
              <a:t>modellen</a:t>
            </a:r>
            <a:r>
              <a:rPr lang="en-BE" dirty="0"/>
              <a:t> om </a:t>
            </a:r>
            <a:r>
              <a:rPr lang="en-BE" dirty="0" err="1"/>
              <a:t>patiënten</a:t>
            </a:r>
            <a:r>
              <a:rPr lang="en-BE" dirty="0"/>
              <a:t> met </a:t>
            </a:r>
            <a:r>
              <a:rPr lang="en-BE" dirty="0" err="1"/>
              <a:t>hoog</a:t>
            </a:r>
            <a:r>
              <a:rPr lang="en-BE" dirty="0"/>
              <a:t> </a:t>
            </a:r>
            <a:r>
              <a:rPr lang="en-BE" dirty="0" err="1"/>
              <a:t>risico</a:t>
            </a:r>
            <a:r>
              <a:rPr lang="en-BE" dirty="0"/>
              <a:t> op (</a:t>
            </a:r>
            <a:r>
              <a:rPr lang="en-BE" dirty="0" err="1"/>
              <a:t>chronische</a:t>
            </a:r>
            <a:r>
              <a:rPr lang="en-BE" dirty="0"/>
              <a:t>) </a:t>
            </a:r>
            <a:r>
              <a:rPr lang="en-BE" dirty="0" err="1"/>
              <a:t>ziekten</a:t>
            </a:r>
            <a:r>
              <a:rPr lang="en-BE" dirty="0"/>
              <a:t> </a:t>
            </a:r>
            <a:r>
              <a:rPr lang="en-BE" dirty="0" err="1"/>
              <a:t>te</a:t>
            </a:r>
            <a:r>
              <a:rPr lang="en-BE" dirty="0"/>
              <a:t> </a:t>
            </a:r>
            <a:r>
              <a:rPr lang="en-BE" dirty="0" err="1"/>
              <a:t>identificeren</a:t>
            </a:r>
            <a:r>
              <a:rPr lang="en-BE" dirty="0"/>
              <a:t> op basis van analyse van </a:t>
            </a:r>
            <a:r>
              <a:rPr lang="en-BE" dirty="0" err="1"/>
              <a:t>medische</a:t>
            </a:r>
            <a:r>
              <a:rPr lang="en-BE" dirty="0"/>
              <a:t> </a:t>
            </a:r>
            <a:r>
              <a:rPr lang="en-BE" dirty="0" err="1"/>
              <a:t>geschiedenis</a:t>
            </a:r>
            <a:r>
              <a:rPr lang="en-BE" dirty="0"/>
              <a:t>, </a:t>
            </a:r>
            <a:r>
              <a:rPr lang="en-BE" dirty="0" err="1"/>
              <a:t>levensstijl</a:t>
            </a:r>
            <a:r>
              <a:rPr lang="en-BE" dirty="0"/>
              <a:t> en </a:t>
            </a:r>
            <a:r>
              <a:rPr lang="en-BE" dirty="0" err="1"/>
              <a:t>genetische</a:t>
            </a:r>
            <a:r>
              <a:rPr lang="en-BE" dirty="0"/>
              <a:t> </a:t>
            </a:r>
            <a:r>
              <a:rPr lang="en-BE" dirty="0" err="1"/>
              <a:t>informatie</a:t>
            </a:r>
            <a:r>
              <a:rPr lang="en-BE" dirty="0"/>
              <a:t>, en </a:t>
            </a:r>
            <a:r>
              <a:rPr lang="en-BE" dirty="0" err="1"/>
              <a:t>preventieve</a:t>
            </a:r>
            <a:r>
              <a:rPr lang="en-BE" dirty="0"/>
              <a:t> </a:t>
            </a:r>
            <a:r>
              <a:rPr lang="en-BE" dirty="0" err="1"/>
              <a:t>maatregelen</a:t>
            </a:r>
            <a:r>
              <a:rPr lang="en-BE" dirty="0"/>
              <a:t> </a:t>
            </a:r>
            <a:r>
              <a:rPr lang="en-BE" dirty="0" err="1"/>
              <a:t>aanbevelen</a:t>
            </a:r>
            <a:r>
              <a:rPr lang="en-BE" dirty="0"/>
              <a:t> en </a:t>
            </a:r>
            <a:r>
              <a:rPr lang="en-BE" dirty="0" err="1"/>
              <a:t>vroegtijdige</a:t>
            </a:r>
            <a:r>
              <a:rPr lang="en-BE" dirty="0"/>
              <a:t> </a:t>
            </a:r>
            <a:r>
              <a:rPr lang="en-BE" dirty="0" err="1"/>
              <a:t>interventies</a:t>
            </a:r>
            <a:r>
              <a:rPr lang="en-BE" dirty="0"/>
              <a:t> </a:t>
            </a:r>
            <a:r>
              <a:rPr lang="en-BE" dirty="0" err="1"/>
              <a:t>plannen</a:t>
            </a:r>
            <a:endParaRPr lang="en-BE" dirty="0"/>
          </a:p>
          <a:p>
            <a:pPr lvl="1"/>
            <a:r>
              <a:rPr lang="en-BE" dirty="0" err="1"/>
              <a:t>virtuele</a:t>
            </a:r>
            <a:r>
              <a:rPr lang="en-BE" dirty="0"/>
              <a:t> </a:t>
            </a:r>
            <a:r>
              <a:rPr lang="en-BE" dirty="0" err="1"/>
              <a:t>assistenten</a:t>
            </a:r>
            <a:r>
              <a:rPr lang="en-BE" dirty="0"/>
              <a:t> en chatbots: </a:t>
            </a:r>
            <a:r>
              <a:rPr lang="en-BE" dirty="0" err="1"/>
              <a:t>hulp</a:t>
            </a:r>
            <a:r>
              <a:rPr lang="en-BE" dirty="0"/>
              <a:t> van </a:t>
            </a:r>
            <a:r>
              <a:rPr lang="en-BE" dirty="0" err="1"/>
              <a:t>zorggebruikers</a:t>
            </a:r>
            <a:r>
              <a:rPr lang="en-BE" dirty="0"/>
              <a:t> met </a:t>
            </a:r>
            <a:r>
              <a:rPr lang="en-BE" dirty="0" err="1"/>
              <a:t>gezondheidsvragen</a:t>
            </a:r>
            <a:r>
              <a:rPr lang="en-BE" dirty="0"/>
              <a:t>, </a:t>
            </a:r>
            <a:r>
              <a:rPr lang="en-BE" dirty="0" err="1"/>
              <a:t>invoeren</a:t>
            </a:r>
            <a:r>
              <a:rPr lang="en-BE" dirty="0"/>
              <a:t> van </a:t>
            </a:r>
            <a:r>
              <a:rPr lang="en-BE" dirty="0" err="1"/>
              <a:t>symptomen</a:t>
            </a:r>
            <a:r>
              <a:rPr lang="en-BE" dirty="0"/>
              <a:t> en </a:t>
            </a:r>
            <a:r>
              <a:rPr lang="en-BE" dirty="0" err="1"/>
              <a:t>maken</a:t>
            </a:r>
            <a:r>
              <a:rPr lang="en-BE" dirty="0"/>
              <a:t> van </a:t>
            </a:r>
            <a:r>
              <a:rPr lang="en-BE" dirty="0" err="1"/>
              <a:t>afspraken</a:t>
            </a:r>
            <a:r>
              <a:rPr lang="en-BE" dirty="0"/>
              <a:t> </a:t>
            </a:r>
            <a:r>
              <a:rPr lang="en-BE" dirty="0" err="1"/>
              <a:t>bij</a:t>
            </a:r>
            <a:r>
              <a:rPr lang="en-BE" dirty="0"/>
              <a:t> </a:t>
            </a:r>
            <a:r>
              <a:rPr lang="en-BE" dirty="0" err="1"/>
              <a:t>juiste</a:t>
            </a:r>
            <a:r>
              <a:rPr lang="en-BE" dirty="0"/>
              <a:t> </a:t>
            </a:r>
            <a:r>
              <a:rPr lang="en-BE" dirty="0" err="1"/>
              <a:t>zorgverlener</a:t>
            </a:r>
            <a:endParaRPr lang="en-BE" dirty="0"/>
          </a:p>
          <a:p>
            <a:pPr lvl="1"/>
            <a:r>
              <a:rPr lang="en-BE" dirty="0" err="1"/>
              <a:t>ondersteuning</a:t>
            </a:r>
            <a:r>
              <a:rPr lang="en-BE" dirty="0"/>
              <a:t> van </a:t>
            </a:r>
            <a:r>
              <a:rPr lang="en-BE" dirty="0" err="1"/>
              <a:t>beheer</a:t>
            </a:r>
            <a:r>
              <a:rPr lang="en-BE" dirty="0"/>
              <a:t> van </a:t>
            </a:r>
            <a:r>
              <a:rPr lang="en-BE" dirty="0" err="1"/>
              <a:t>elektronisch</a:t>
            </a:r>
            <a:r>
              <a:rPr lang="en-BE" dirty="0"/>
              <a:t> </a:t>
            </a:r>
            <a:r>
              <a:rPr lang="en-BE" dirty="0" err="1"/>
              <a:t>patiëntendossier</a:t>
            </a:r>
            <a:endParaRPr lang="en-BE" dirty="0"/>
          </a:p>
          <a:p>
            <a:pPr lvl="2"/>
            <a:r>
              <a:rPr lang="en-BE" dirty="0" err="1"/>
              <a:t>gestructureerde</a:t>
            </a:r>
            <a:r>
              <a:rPr lang="en-BE" dirty="0"/>
              <a:t> </a:t>
            </a:r>
            <a:r>
              <a:rPr lang="en-BE" dirty="0" err="1"/>
              <a:t>registratie</a:t>
            </a:r>
            <a:r>
              <a:rPr lang="en-BE" dirty="0"/>
              <a:t> in </a:t>
            </a:r>
            <a:r>
              <a:rPr lang="en-BE" dirty="0" err="1"/>
              <a:t>natuurlijke</a:t>
            </a:r>
            <a:r>
              <a:rPr lang="en-BE" dirty="0"/>
              <a:t> taal</a:t>
            </a:r>
          </a:p>
          <a:p>
            <a:pPr lvl="2"/>
            <a:r>
              <a:rPr lang="en-BE" dirty="0" err="1"/>
              <a:t>kwaliteitscontrole</a:t>
            </a:r>
            <a:endParaRPr lang="en-BE" dirty="0"/>
          </a:p>
        </p:txBody>
      </p:sp>
    </p:spTree>
    <p:extLst>
      <p:ext uri="{BB962C8B-B14F-4D97-AF65-F5344CB8AC3E}">
        <p14:creationId xmlns:p14="http://schemas.microsoft.com/office/powerpoint/2010/main" val="3057783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E99ED-80A7-AC64-145F-81375F5A0850}"/>
              </a:ext>
            </a:extLst>
          </p:cNvPr>
          <p:cNvSpPr>
            <a:spLocks noGrp="1"/>
          </p:cNvSpPr>
          <p:nvPr>
            <p:ph type="body" sz="quarter" idx="11"/>
          </p:nvPr>
        </p:nvSpPr>
        <p:spPr/>
        <p:txBody>
          <a:bodyPr/>
          <a:lstStyle/>
          <a:p>
            <a:r>
              <a:rPr lang="en-BE" dirty="0" err="1"/>
              <a:t>Aandachtspunten</a:t>
            </a:r>
            <a:r>
              <a:rPr lang="en-BE" dirty="0"/>
              <a:t> </a:t>
            </a:r>
            <a:r>
              <a:rPr lang="en-BE" dirty="0" err="1"/>
              <a:t>bij</a:t>
            </a:r>
            <a:r>
              <a:rPr lang="en-BE" dirty="0"/>
              <a:t> </a:t>
            </a:r>
            <a:r>
              <a:rPr lang="en-BE" dirty="0" err="1"/>
              <a:t>gebruik</a:t>
            </a:r>
            <a:r>
              <a:rPr lang="en-BE" dirty="0"/>
              <a:t> van AI</a:t>
            </a:r>
            <a:endParaRPr lang="nl-BE" dirty="0"/>
          </a:p>
        </p:txBody>
      </p:sp>
      <p:sp>
        <p:nvSpPr>
          <p:cNvPr id="3" name="Tijdelijke aanduiding voor tekst 2">
            <a:extLst>
              <a:ext uri="{FF2B5EF4-FFF2-40B4-BE49-F238E27FC236}">
                <a16:creationId xmlns:a16="http://schemas.microsoft.com/office/drawing/2014/main" id="{76AEEAD5-37A3-022A-CFC1-52DF4E61D880}"/>
              </a:ext>
            </a:extLst>
          </p:cNvPr>
          <p:cNvSpPr>
            <a:spLocks noGrp="1"/>
          </p:cNvSpPr>
          <p:nvPr>
            <p:ph type="body" sz="quarter" idx="13"/>
          </p:nvPr>
        </p:nvSpPr>
        <p:spPr>
          <a:xfrm>
            <a:off x="899999" y="957101"/>
            <a:ext cx="10723589" cy="5336606"/>
          </a:xfrm>
        </p:spPr>
        <p:txBody>
          <a:bodyPr>
            <a:normAutofit/>
          </a:bodyPr>
          <a:lstStyle/>
          <a:p>
            <a:pPr lvl="1"/>
            <a:r>
              <a:rPr lang="en-BE" dirty="0" err="1"/>
              <a:t>aandachtspunten</a:t>
            </a:r>
            <a:endParaRPr lang="en-BE" dirty="0"/>
          </a:p>
          <a:p>
            <a:pPr lvl="2"/>
            <a:r>
              <a:rPr lang="en-BE" dirty="0" err="1"/>
              <a:t>begrijp</a:t>
            </a:r>
            <a:r>
              <a:rPr lang="en-BE" dirty="0"/>
              <a:t> </a:t>
            </a:r>
            <a:r>
              <a:rPr lang="en-BE" dirty="0" err="1"/>
              <a:t>waarde</a:t>
            </a:r>
            <a:r>
              <a:rPr lang="en-BE" dirty="0"/>
              <a:t> en </a:t>
            </a:r>
            <a:r>
              <a:rPr lang="en-BE" dirty="0" err="1"/>
              <a:t>grenzen</a:t>
            </a:r>
            <a:r>
              <a:rPr lang="en-BE" dirty="0"/>
              <a:t> van AI</a:t>
            </a:r>
          </a:p>
          <a:p>
            <a:pPr lvl="3"/>
            <a:r>
              <a:rPr lang="en-BE" dirty="0" err="1"/>
              <a:t>ondersteunend</a:t>
            </a:r>
            <a:r>
              <a:rPr lang="en-BE" dirty="0"/>
              <a:t>, </a:t>
            </a:r>
            <a:r>
              <a:rPr lang="en-BE" dirty="0" err="1"/>
              <a:t>niet</a:t>
            </a:r>
            <a:r>
              <a:rPr lang="en-BE" dirty="0"/>
              <a:t> </a:t>
            </a:r>
            <a:r>
              <a:rPr lang="en-BE" dirty="0" err="1"/>
              <a:t>beslissend</a:t>
            </a:r>
            <a:endParaRPr lang="en-BE" dirty="0"/>
          </a:p>
          <a:p>
            <a:pPr lvl="3"/>
            <a:r>
              <a:rPr lang="en-BE" dirty="0" err="1"/>
              <a:t>blijf</a:t>
            </a:r>
            <a:r>
              <a:rPr lang="en-BE" dirty="0"/>
              <a:t> </a:t>
            </a:r>
            <a:r>
              <a:rPr lang="en-BE" dirty="0" err="1"/>
              <a:t>kritisch</a:t>
            </a:r>
            <a:r>
              <a:rPr lang="en-BE" dirty="0"/>
              <a:t>, </a:t>
            </a:r>
            <a:r>
              <a:rPr lang="en-BE" dirty="0" err="1"/>
              <a:t>bewust</a:t>
            </a:r>
            <a:r>
              <a:rPr lang="en-BE" dirty="0"/>
              <a:t> van de context</a:t>
            </a:r>
          </a:p>
          <a:p>
            <a:pPr lvl="2"/>
            <a:r>
              <a:rPr lang="en-BE" dirty="0" err="1"/>
              <a:t>geef</a:t>
            </a:r>
            <a:r>
              <a:rPr lang="en-BE" dirty="0"/>
              <a:t> </a:t>
            </a:r>
            <a:r>
              <a:rPr lang="en-BE" dirty="0" err="1"/>
              <a:t>voorrang</a:t>
            </a:r>
            <a:r>
              <a:rPr lang="en-BE" dirty="0"/>
              <a:t> </a:t>
            </a:r>
            <a:r>
              <a:rPr lang="en-BE" dirty="0" err="1"/>
              <a:t>aan</a:t>
            </a:r>
            <a:r>
              <a:rPr lang="en-BE" dirty="0"/>
              <a:t> </a:t>
            </a:r>
            <a:r>
              <a:rPr lang="en-BE" dirty="0" err="1"/>
              <a:t>hybride</a:t>
            </a:r>
            <a:r>
              <a:rPr lang="en-BE" dirty="0"/>
              <a:t> AI-</a:t>
            </a:r>
            <a:r>
              <a:rPr lang="en-BE" dirty="0" err="1"/>
              <a:t>systemen</a:t>
            </a:r>
            <a:r>
              <a:rPr lang="en-BE" dirty="0"/>
              <a:t>, die</a:t>
            </a:r>
          </a:p>
          <a:p>
            <a:pPr lvl="3"/>
            <a:r>
              <a:rPr lang="en-BE" dirty="0" err="1"/>
              <a:t>redeneercapaciteiten</a:t>
            </a:r>
            <a:r>
              <a:rPr lang="en-BE" dirty="0"/>
              <a:t> </a:t>
            </a:r>
            <a:r>
              <a:rPr lang="en-BE" dirty="0" err="1"/>
              <a:t>omvatten</a:t>
            </a:r>
            <a:endParaRPr lang="en-BE" dirty="0"/>
          </a:p>
          <a:p>
            <a:pPr lvl="3"/>
            <a:r>
              <a:rPr lang="en-BE" dirty="0" err="1"/>
              <a:t>gebaseerd</a:t>
            </a:r>
            <a:r>
              <a:rPr lang="en-BE" dirty="0"/>
              <a:t> </a:t>
            </a:r>
            <a:r>
              <a:rPr lang="en-BE" dirty="0" err="1"/>
              <a:t>zijn</a:t>
            </a:r>
            <a:r>
              <a:rPr lang="en-BE" dirty="0"/>
              <a:t> op </a:t>
            </a:r>
            <a:r>
              <a:rPr lang="en-BE" dirty="0" err="1"/>
              <a:t>wetenschappelijk</a:t>
            </a:r>
            <a:r>
              <a:rPr lang="en-BE" dirty="0"/>
              <a:t> </a:t>
            </a:r>
            <a:r>
              <a:rPr lang="en-BE" dirty="0" err="1"/>
              <a:t>gevalideerde</a:t>
            </a:r>
            <a:r>
              <a:rPr lang="en-BE" dirty="0"/>
              <a:t> </a:t>
            </a:r>
            <a:r>
              <a:rPr lang="en-BE" dirty="0" err="1"/>
              <a:t>onderliggende</a:t>
            </a:r>
            <a:r>
              <a:rPr lang="en-BE" dirty="0"/>
              <a:t> </a:t>
            </a:r>
            <a:r>
              <a:rPr lang="en-BE" dirty="0" err="1"/>
              <a:t>kennis</a:t>
            </a:r>
            <a:endParaRPr lang="en-BE" dirty="0"/>
          </a:p>
          <a:p>
            <a:pPr lvl="2"/>
            <a:r>
              <a:rPr lang="en-BE" dirty="0" err="1"/>
              <a:t>eis</a:t>
            </a:r>
            <a:r>
              <a:rPr lang="en-BE" dirty="0"/>
              <a:t> </a:t>
            </a:r>
            <a:r>
              <a:rPr lang="en-BE" dirty="0" err="1"/>
              <a:t>transparantie</a:t>
            </a:r>
            <a:r>
              <a:rPr lang="en-BE" dirty="0"/>
              <a:t> van AI-</a:t>
            </a:r>
            <a:r>
              <a:rPr lang="en-BE" dirty="0" err="1"/>
              <a:t>systemen</a:t>
            </a:r>
            <a:endParaRPr lang="en-BE" dirty="0"/>
          </a:p>
          <a:p>
            <a:pPr lvl="2"/>
            <a:r>
              <a:rPr lang="en-BE" dirty="0"/>
              <a:t>AI is </a:t>
            </a:r>
            <a:r>
              <a:rPr lang="en-BE" dirty="0" err="1"/>
              <a:t>kostelijk</a:t>
            </a:r>
            <a:r>
              <a:rPr lang="en-BE" dirty="0"/>
              <a:t> en </a:t>
            </a:r>
            <a:r>
              <a:rPr lang="en-BE" dirty="0" err="1"/>
              <a:t>belastend</a:t>
            </a:r>
            <a:r>
              <a:rPr lang="en-BE" dirty="0"/>
              <a:t> </a:t>
            </a:r>
            <a:r>
              <a:rPr lang="en-BE" dirty="0" err="1"/>
              <a:t>voor</a:t>
            </a:r>
            <a:r>
              <a:rPr lang="en-BE" dirty="0"/>
              <a:t> </a:t>
            </a:r>
            <a:r>
              <a:rPr lang="en-BE" dirty="0" err="1"/>
              <a:t>klimaat</a:t>
            </a:r>
            <a:r>
              <a:rPr lang="en-BE" dirty="0"/>
              <a:t> =&gt; </a:t>
            </a:r>
            <a:r>
              <a:rPr lang="en-BE" dirty="0" err="1"/>
              <a:t>zet</a:t>
            </a:r>
            <a:r>
              <a:rPr lang="en-BE" dirty="0"/>
              <a:t> in voor </a:t>
            </a:r>
            <a:r>
              <a:rPr lang="en-BE" dirty="0" err="1"/>
              <a:t>reële</a:t>
            </a:r>
            <a:r>
              <a:rPr lang="en-BE" dirty="0"/>
              <a:t> </a:t>
            </a:r>
            <a:r>
              <a:rPr lang="en-BE" dirty="0" err="1"/>
              <a:t>noden</a:t>
            </a:r>
            <a:r>
              <a:rPr lang="en-BE" dirty="0"/>
              <a:t> en </a:t>
            </a:r>
            <a:r>
              <a:rPr lang="en-BE" dirty="0" err="1"/>
              <a:t>herzie</a:t>
            </a:r>
            <a:r>
              <a:rPr lang="en-BE" dirty="0"/>
              <a:t> </a:t>
            </a:r>
            <a:r>
              <a:rPr lang="en-BE" dirty="0" err="1"/>
              <a:t>processen</a:t>
            </a:r>
            <a:r>
              <a:rPr lang="en-BE" dirty="0"/>
              <a:t> om </a:t>
            </a:r>
            <a:r>
              <a:rPr lang="en-BE" dirty="0" err="1"/>
              <a:t>mogelijkheden</a:t>
            </a:r>
            <a:r>
              <a:rPr lang="en-BE" dirty="0"/>
              <a:t> ten </a:t>
            </a:r>
            <a:r>
              <a:rPr lang="en-BE" dirty="0" err="1"/>
              <a:t>volle</a:t>
            </a:r>
            <a:r>
              <a:rPr lang="en-BE" dirty="0"/>
              <a:t> </a:t>
            </a:r>
            <a:r>
              <a:rPr lang="en-BE" dirty="0" err="1"/>
              <a:t>te</a:t>
            </a:r>
            <a:r>
              <a:rPr lang="en-BE" dirty="0"/>
              <a:t> </a:t>
            </a:r>
            <a:r>
              <a:rPr lang="en-BE" dirty="0" err="1"/>
              <a:t>benutten</a:t>
            </a:r>
            <a:endParaRPr lang="en-BE" dirty="0"/>
          </a:p>
          <a:p>
            <a:pPr lvl="2"/>
            <a:r>
              <a:rPr lang="en-BE" dirty="0" err="1"/>
              <a:t>beheer</a:t>
            </a:r>
            <a:r>
              <a:rPr lang="en-BE" dirty="0"/>
              <a:t> </a:t>
            </a:r>
            <a:r>
              <a:rPr lang="en-BE" dirty="0" err="1"/>
              <a:t>risico’s</a:t>
            </a:r>
            <a:endParaRPr lang="en-BE" dirty="0"/>
          </a:p>
        </p:txBody>
      </p:sp>
      <p:sp>
        <p:nvSpPr>
          <p:cNvPr id="4" name="Tekstvak 3">
            <a:extLst>
              <a:ext uri="{FF2B5EF4-FFF2-40B4-BE49-F238E27FC236}">
                <a16:creationId xmlns:a16="http://schemas.microsoft.com/office/drawing/2014/main" id="{5A4BCAF0-3FA9-B599-068B-9E611FC49DAC}"/>
              </a:ext>
            </a:extLst>
          </p:cNvPr>
          <p:cNvSpPr txBox="1"/>
          <p:nvPr/>
        </p:nvSpPr>
        <p:spPr>
          <a:xfrm>
            <a:off x="7539322" y="1317080"/>
            <a:ext cx="3885974" cy="2308324"/>
          </a:xfrm>
          <a:prstGeom prst="rect">
            <a:avLst/>
          </a:prstGeom>
          <a:noFill/>
        </p:spPr>
        <p:txBody>
          <a:bodyPr wrap="square" rtlCol="0">
            <a:spAutoFit/>
          </a:bodyPr>
          <a:lstStyle/>
          <a:p>
            <a:r>
              <a:rPr lang="en-BE" b="1" i="1" dirty="0">
                <a:latin typeface="Open Sans" panose="020B0606030504020204" pitchFamily="34" charset="0"/>
                <a:ea typeface="Open Sans" panose="020B0606030504020204" pitchFamily="34" charset="0"/>
                <a:cs typeface="Open Sans" panose="020B0606030504020204" pitchFamily="34" charset="0"/>
              </a:rPr>
              <a:t>“</a:t>
            </a:r>
            <a:r>
              <a:rPr lang="en-BE" b="1" i="1" dirty="0" err="1">
                <a:latin typeface="Open Sans" panose="020B0606030504020204" pitchFamily="34" charset="0"/>
                <a:ea typeface="Open Sans" panose="020B0606030504020204" pitchFamily="34" charset="0"/>
                <a:cs typeface="Open Sans" panose="020B0606030504020204" pitchFamily="34" charset="0"/>
              </a:rPr>
              <a:t>beschouw</a:t>
            </a:r>
            <a:r>
              <a:rPr lang="en-BE" b="1" i="1" dirty="0">
                <a:latin typeface="Open Sans" panose="020B0606030504020204" pitchFamily="34" charset="0"/>
                <a:ea typeface="Open Sans" panose="020B0606030504020204" pitchFamily="34" charset="0"/>
                <a:cs typeface="Open Sans" panose="020B0606030504020204" pitchFamily="34" charset="0"/>
              </a:rPr>
              <a:t> AI </a:t>
            </a:r>
            <a:r>
              <a:rPr lang="en-BE" b="1" i="1" dirty="0" err="1">
                <a:latin typeface="Open Sans" panose="020B0606030504020204" pitchFamily="34" charset="0"/>
                <a:ea typeface="Open Sans" panose="020B0606030504020204" pitchFamily="34" charset="0"/>
                <a:cs typeface="Open Sans" panose="020B0606030504020204" pitchFamily="34" charset="0"/>
              </a:rPr>
              <a:t>als</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een</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inspirerende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technologie</a:t>
            </a:r>
            <a:r>
              <a:rPr lang="en-BE" b="1" i="1" dirty="0">
                <a:latin typeface="Open Sans" panose="020B0606030504020204" pitchFamily="34" charset="0"/>
                <a:ea typeface="Open Sans" panose="020B0606030504020204" pitchFamily="34" charset="0"/>
                <a:cs typeface="Open Sans" panose="020B0606030504020204" pitchFamily="34" charset="0"/>
              </a:rPr>
              <a:t> om </a:t>
            </a:r>
            <a:r>
              <a:rPr lang="en-BE" b="1" i="1" dirty="0" err="1">
                <a:latin typeface="Open Sans" panose="020B0606030504020204" pitchFamily="34" charset="0"/>
                <a:ea typeface="Open Sans" panose="020B0606030504020204" pitchFamily="34" charset="0"/>
                <a:cs typeface="Open Sans" panose="020B0606030504020204" pitchFamily="34" charset="0"/>
              </a:rPr>
              <a:t>menselijke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intelligentie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kritisch</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uit</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te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breiden</a:t>
            </a:r>
            <a:r>
              <a:rPr lang="en-BE" b="1" i="1" dirty="0">
                <a:latin typeface="Open Sans" panose="020B0606030504020204" pitchFamily="34" charset="0"/>
                <a:ea typeface="Open Sans" panose="020B0606030504020204" pitchFamily="34" charset="0"/>
                <a:cs typeface="Open Sans" panose="020B0606030504020204" pitchFamily="34" charset="0"/>
              </a:rPr>
              <a:t> en </a:t>
            </a:r>
            <a:r>
              <a:rPr lang="en-BE" b="1" i="1" dirty="0" err="1">
                <a:latin typeface="Open Sans" panose="020B0606030504020204" pitchFamily="34" charset="0"/>
                <a:ea typeface="Open Sans" panose="020B0606030504020204" pitchFamily="34" charset="0"/>
                <a:cs typeface="Open Sans" panose="020B0606030504020204" pitchFamily="34" charset="0"/>
              </a:rPr>
              <a:t>ons</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te</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helpen</a:t>
            </a:r>
            <a:r>
              <a:rPr lang="en-BE" b="1" i="1" dirty="0">
                <a:latin typeface="Open Sans" panose="020B0606030504020204" pitchFamily="34" charset="0"/>
                <a:ea typeface="Open Sans" panose="020B0606030504020204" pitchFamily="34" charset="0"/>
                <a:cs typeface="Open Sans" panose="020B0606030504020204" pitchFamily="34" charset="0"/>
              </a:rPr>
              <a:t> in </a:t>
            </a:r>
            <a:r>
              <a:rPr lang="en-BE" b="1" i="1" dirty="0" err="1">
                <a:latin typeface="Open Sans" panose="020B0606030504020204" pitchFamily="34" charset="0"/>
                <a:ea typeface="Open Sans" panose="020B0606030504020204" pitchFamily="34" charset="0"/>
                <a:cs typeface="Open Sans" panose="020B0606030504020204" pitchFamily="34" charset="0"/>
              </a:rPr>
              <a:t>een</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wereld</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voor</a:t>
            </a:r>
            <a:r>
              <a:rPr lang="en-BE" b="1" i="1" dirty="0">
                <a:latin typeface="Open Sans" panose="020B0606030504020204" pitchFamily="34" charset="0"/>
                <a:ea typeface="Open Sans" panose="020B0606030504020204" pitchFamily="34" charset="0"/>
                <a:cs typeface="Open Sans" panose="020B0606030504020204" pitchFamily="34" charset="0"/>
              </a:rPr>
              <a:t> </a:t>
            </a:r>
            <a:r>
              <a:rPr lang="en-BE" b="1" i="1" dirty="0" err="1">
                <a:latin typeface="Open Sans" panose="020B0606030504020204" pitchFamily="34" charset="0"/>
                <a:ea typeface="Open Sans" panose="020B0606030504020204" pitchFamily="34" charset="0"/>
                <a:cs typeface="Open Sans" panose="020B0606030504020204" pitchFamily="34" charset="0"/>
              </a:rPr>
              <a:t>onzekerheden</a:t>
            </a:r>
            <a:r>
              <a:rPr lang="en-BE" b="1" i="1" dirty="0">
                <a:latin typeface="Open Sans" panose="020B0606030504020204" pitchFamily="34" charset="0"/>
                <a:ea typeface="Open Sans" panose="020B0606030504020204" pitchFamily="34" charset="0"/>
                <a:cs typeface="Open Sans" panose="020B0606030504020204" pitchFamily="34" charset="0"/>
              </a:rPr>
              <a:t>”</a:t>
            </a:r>
          </a:p>
          <a:p>
            <a:endParaRPr lang="en-BE" b="1" i="1" dirty="0">
              <a:latin typeface="Open Sans" panose="020B0606030504020204" pitchFamily="34" charset="0"/>
              <a:ea typeface="Open Sans" panose="020B0606030504020204" pitchFamily="34" charset="0"/>
              <a:cs typeface="Open Sans" panose="020B0606030504020204" pitchFamily="34" charset="0"/>
            </a:endParaRPr>
          </a:p>
          <a:p>
            <a:r>
              <a:rPr lang="en-BE" b="1" i="1" dirty="0">
                <a:latin typeface="Open Sans" panose="020B0606030504020204" pitchFamily="34" charset="0"/>
                <a:ea typeface="Open Sans" panose="020B0606030504020204" pitchFamily="34" charset="0"/>
                <a:cs typeface="Open Sans" panose="020B0606030504020204" pitchFamily="34" charset="0"/>
              </a:rPr>
              <a:t>(Mieke Geertrui De </a:t>
            </a:r>
            <a:r>
              <a:rPr lang="en-BE" b="1" i="1" dirty="0" err="1">
                <a:latin typeface="Open Sans" panose="020B0606030504020204" pitchFamily="34" charset="0"/>
                <a:ea typeface="Open Sans" panose="020B0606030504020204" pitchFamily="34" charset="0"/>
                <a:cs typeface="Open Sans" panose="020B0606030504020204" pitchFamily="34" charset="0"/>
              </a:rPr>
              <a:t>Ketelaere</a:t>
            </a:r>
            <a:r>
              <a:rPr lang="en-BE" b="1" i="1" dirty="0">
                <a:latin typeface="Open Sans" panose="020B0606030504020204" pitchFamily="34" charset="0"/>
                <a:ea typeface="Open Sans" panose="020B0606030504020204" pitchFamily="34" charset="0"/>
                <a:cs typeface="Open Sans" panose="020B0606030504020204" pitchFamily="34" charset="0"/>
              </a:rPr>
              <a:t>)</a:t>
            </a:r>
          </a:p>
          <a:p>
            <a:endParaRPr lang="nl-BE" dirty="0"/>
          </a:p>
        </p:txBody>
      </p:sp>
    </p:spTree>
    <p:extLst>
      <p:ext uri="{BB962C8B-B14F-4D97-AF65-F5344CB8AC3E}">
        <p14:creationId xmlns:p14="http://schemas.microsoft.com/office/powerpoint/2010/main" val="3222034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0FC97E1-9740-610A-DCCB-C5E67AF610BB}"/>
              </a:ext>
            </a:extLst>
          </p:cNvPr>
          <p:cNvSpPr>
            <a:spLocks noGrp="1"/>
          </p:cNvSpPr>
          <p:nvPr>
            <p:ph type="body" sz="quarter" idx="11"/>
          </p:nvPr>
        </p:nvSpPr>
        <p:spPr/>
        <p:txBody>
          <a:bodyPr/>
          <a:lstStyle/>
          <a:p>
            <a:r>
              <a:rPr lang="en-BE"/>
              <a:t>Risico’s </a:t>
            </a:r>
            <a:r>
              <a:rPr lang="en-BE" err="1"/>
              <a:t>bij</a:t>
            </a:r>
            <a:r>
              <a:rPr lang="en-BE"/>
              <a:t> </a:t>
            </a:r>
            <a:r>
              <a:rPr lang="en-BE" err="1"/>
              <a:t>gebruik</a:t>
            </a:r>
            <a:r>
              <a:rPr lang="en-BE"/>
              <a:t> van AI</a:t>
            </a:r>
            <a:endParaRPr lang="nl-BE"/>
          </a:p>
        </p:txBody>
      </p:sp>
      <p:sp>
        <p:nvSpPr>
          <p:cNvPr id="3" name="Tijdelijke aanduiding voor tekst 2">
            <a:extLst>
              <a:ext uri="{FF2B5EF4-FFF2-40B4-BE49-F238E27FC236}">
                <a16:creationId xmlns:a16="http://schemas.microsoft.com/office/drawing/2014/main" id="{CDCC431F-3AED-0060-0666-A726D950931B}"/>
              </a:ext>
            </a:extLst>
          </p:cNvPr>
          <p:cNvSpPr>
            <a:spLocks noGrp="1"/>
          </p:cNvSpPr>
          <p:nvPr>
            <p:ph type="body" sz="quarter" idx="13"/>
          </p:nvPr>
        </p:nvSpPr>
        <p:spPr/>
        <p:txBody>
          <a:bodyPr/>
          <a:lstStyle/>
          <a:p>
            <a:pPr lvl="1"/>
            <a:r>
              <a:rPr lang="en-BE" dirty="0"/>
              <a:t>v</a:t>
            </a:r>
            <a:r>
              <a:rPr lang="nl-NL" dirty="0" err="1"/>
              <a:t>ooringenomenheid</a:t>
            </a:r>
            <a:r>
              <a:rPr lang="nl-NL" dirty="0"/>
              <a:t> </a:t>
            </a:r>
            <a:r>
              <a:rPr lang="en-BE" dirty="0"/>
              <a:t>(bias) </a:t>
            </a:r>
            <a:r>
              <a:rPr lang="nl-NL" dirty="0"/>
              <a:t>en discriminatie: AI kan de vooringenomenheid in trainingsgegevens reproduceren en versterken</a:t>
            </a:r>
            <a:endParaRPr lang="en-BE" dirty="0"/>
          </a:p>
          <a:p>
            <a:pPr lvl="1"/>
            <a:r>
              <a:rPr lang="en-BE" dirty="0"/>
              <a:t>b</a:t>
            </a:r>
            <a:r>
              <a:rPr lang="nl-NL" dirty="0" err="1"/>
              <a:t>edreiging</a:t>
            </a:r>
            <a:r>
              <a:rPr lang="nl-NL" dirty="0"/>
              <a:t> voor privacy</a:t>
            </a:r>
            <a:r>
              <a:rPr lang="en-BE" dirty="0"/>
              <a:t>: </a:t>
            </a:r>
            <a:r>
              <a:rPr lang="en-BE" dirty="0" err="1"/>
              <a:t>vermijd</a:t>
            </a:r>
            <a:r>
              <a:rPr lang="en-BE" dirty="0"/>
              <a:t> training op </a:t>
            </a:r>
            <a:r>
              <a:rPr lang="en-BE" dirty="0" err="1"/>
              <a:t>niet-gepseudonimiseerde</a:t>
            </a:r>
            <a:r>
              <a:rPr lang="en-BE" dirty="0"/>
              <a:t> </a:t>
            </a:r>
            <a:r>
              <a:rPr lang="en-BE" dirty="0" err="1"/>
              <a:t>persoonsgegevens</a:t>
            </a:r>
            <a:r>
              <a:rPr lang="en-BE" dirty="0"/>
              <a:t> </a:t>
            </a:r>
            <a:r>
              <a:rPr lang="nl-NL" dirty="0"/>
              <a:t>in </a:t>
            </a:r>
            <a:r>
              <a:rPr lang="en-BE" dirty="0"/>
              <a:t>public </a:t>
            </a:r>
            <a:r>
              <a:rPr lang="nl-NL" dirty="0" err="1"/>
              <a:t>cloud</a:t>
            </a:r>
            <a:endParaRPr lang="en-BE" dirty="0"/>
          </a:p>
          <a:p>
            <a:pPr lvl="1"/>
            <a:r>
              <a:rPr lang="en-BE" dirty="0"/>
              <a:t>w</a:t>
            </a:r>
            <a:r>
              <a:rPr lang="nl-NL" dirty="0" err="1"/>
              <a:t>einig</a:t>
            </a:r>
            <a:r>
              <a:rPr lang="nl-NL" dirty="0"/>
              <a:t> transparantie: ‘</a:t>
            </a:r>
            <a:r>
              <a:rPr lang="nl-NL" dirty="0" err="1"/>
              <a:t>blackbox</a:t>
            </a:r>
            <a:r>
              <a:rPr lang="nl-NL" dirty="0"/>
              <a:t>’-algoritmen =&gt; behoefte aan verklaarbare AI</a:t>
            </a:r>
            <a:endParaRPr lang="en-BE" dirty="0"/>
          </a:p>
          <a:p>
            <a:pPr lvl="1"/>
            <a:r>
              <a:rPr lang="en-BE" dirty="0"/>
              <a:t>d</a:t>
            </a:r>
            <a:r>
              <a:rPr lang="nl-NL" dirty="0" err="1"/>
              <a:t>uurzaamheid</a:t>
            </a:r>
            <a:r>
              <a:rPr lang="nl-NL" dirty="0"/>
              <a:t>: energiekosten van AI (10</a:t>
            </a:r>
            <a:r>
              <a:rPr lang="en-BE" baseline="30000" dirty="0"/>
              <a:t>6</a:t>
            </a:r>
            <a:r>
              <a:rPr lang="nl-NL" dirty="0"/>
              <a:t> keer zo hoog als die van het menselijk brein)</a:t>
            </a:r>
            <a:endParaRPr lang="en-BE" dirty="0"/>
          </a:p>
          <a:p>
            <a:pPr lvl="1"/>
            <a:r>
              <a:rPr lang="en-BE" dirty="0" err="1"/>
              <a:t>risico</a:t>
            </a:r>
            <a:r>
              <a:rPr lang="en-BE" dirty="0"/>
              <a:t> op</a:t>
            </a:r>
            <a:r>
              <a:rPr lang="nl-NL" dirty="0"/>
              <a:t> kwaadwillig gebruik van AI</a:t>
            </a:r>
            <a:endParaRPr lang="en-BE" dirty="0"/>
          </a:p>
          <a:p>
            <a:pPr lvl="1"/>
            <a:r>
              <a:rPr lang="en-BE" dirty="0"/>
              <a:t>t</a:t>
            </a:r>
            <a:r>
              <a:rPr lang="nl-NL" dirty="0" err="1"/>
              <a:t>echnologische</a:t>
            </a:r>
            <a:r>
              <a:rPr lang="nl-NL" dirty="0"/>
              <a:t> afhankelijkheid: overmatige afhankelijkheid van AI kan leiden tot kwetsbaarheid in geval van storingen</a:t>
            </a:r>
            <a:endParaRPr lang="en-BE" dirty="0"/>
          </a:p>
          <a:p>
            <a:pPr lvl="1"/>
            <a:r>
              <a:rPr lang="en-BE" dirty="0"/>
              <a:t>s</a:t>
            </a:r>
            <a:r>
              <a:rPr lang="nl-NL" dirty="0" err="1"/>
              <a:t>pecifiek</a:t>
            </a:r>
            <a:r>
              <a:rPr lang="nl-NL" dirty="0"/>
              <a:t> voor generatieve AI</a:t>
            </a:r>
            <a:endParaRPr lang="en-BE" dirty="0"/>
          </a:p>
          <a:p>
            <a:pPr lvl="2"/>
            <a:r>
              <a:rPr lang="nl-NL" dirty="0" err="1"/>
              <a:t>deepfake</a:t>
            </a:r>
            <a:endParaRPr lang="en-BE" dirty="0"/>
          </a:p>
          <a:p>
            <a:pPr lvl="2"/>
            <a:r>
              <a:rPr lang="nl-NL" dirty="0"/>
              <a:t>hallucinaties</a:t>
            </a:r>
            <a:endParaRPr lang="en-BE" dirty="0"/>
          </a:p>
          <a:p>
            <a:pPr lvl="2"/>
            <a:r>
              <a:rPr lang="nl-NL" dirty="0"/>
              <a:t>openbaarmaking van gevoelige gegevens</a:t>
            </a:r>
            <a:endParaRPr lang="nl-BE" dirty="0"/>
          </a:p>
        </p:txBody>
      </p:sp>
    </p:spTree>
    <p:extLst>
      <p:ext uri="{BB962C8B-B14F-4D97-AF65-F5344CB8AC3E}">
        <p14:creationId xmlns:p14="http://schemas.microsoft.com/office/powerpoint/2010/main" val="3548746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CEA0D5-2BE5-9B5E-B5A9-1EA3D7287043}"/>
              </a:ext>
            </a:extLst>
          </p:cNvPr>
          <p:cNvSpPr>
            <a:spLocks noGrp="1"/>
          </p:cNvSpPr>
          <p:nvPr>
            <p:ph type="body" sz="quarter" idx="11"/>
          </p:nvPr>
        </p:nvSpPr>
        <p:spPr/>
        <p:txBody>
          <a:bodyPr/>
          <a:lstStyle/>
          <a:p>
            <a:r>
              <a:rPr lang="en-BE"/>
              <a:t>AI mist </a:t>
            </a:r>
            <a:r>
              <a:rPr lang="en-BE" err="1"/>
              <a:t>gezond</a:t>
            </a:r>
            <a:r>
              <a:rPr lang="en-BE"/>
              <a:t> verstand</a:t>
            </a:r>
            <a:endParaRPr lang="nl-BE"/>
          </a:p>
        </p:txBody>
      </p:sp>
      <p:pic>
        <p:nvPicPr>
          <p:cNvPr id="4" name="Picture 3">
            <a:extLst>
              <a:ext uri="{FF2B5EF4-FFF2-40B4-BE49-F238E27FC236}">
                <a16:creationId xmlns:a16="http://schemas.microsoft.com/office/drawing/2014/main" id="{1241C975-D712-473E-B713-49D77535EB2D}"/>
              </a:ext>
            </a:extLst>
          </p:cNvPr>
          <p:cNvPicPr>
            <a:picLocks noChangeAspect="1"/>
          </p:cNvPicPr>
          <p:nvPr/>
        </p:nvPicPr>
        <p:blipFill>
          <a:blip r:embed="rId2"/>
          <a:stretch>
            <a:fillRect/>
          </a:stretch>
        </p:blipFill>
        <p:spPr>
          <a:xfrm>
            <a:off x="1682338" y="1474076"/>
            <a:ext cx="8827324" cy="4716291"/>
          </a:xfrm>
          <a:prstGeom prst="rect">
            <a:avLst/>
          </a:prstGeom>
        </p:spPr>
      </p:pic>
    </p:spTree>
    <p:extLst>
      <p:ext uri="{BB962C8B-B14F-4D97-AF65-F5344CB8AC3E}">
        <p14:creationId xmlns:p14="http://schemas.microsoft.com/office/powerpoint/2010/main" val="3275636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03DD27-4131-F202-3C50-F87AE960F477}"/>
              </a:ext>
            </a:extLst>
          </p:cNvPr>
          <p:cNvSpPr>
            <a:spLocks noGrp="1"/>
          </p:cNvSpPr>
          <p:nvPr>
            <p:ph type="body" sz="quarter" idx="11"/>
          </p:nvPr>
        </p:nvSpPr>
        <p:spPr/>
        <p:txBody>
          <a:bodyPr>
            <a:normAutofit/>
          </a:bodyPr>
          <a:lstStyle/>
          <a:p>
            <a:r>
              <a:rPr lang="en-BE"/>
              <a:t>AI mist </a:t>
            </a:r>
            <a:r>
              <a:rPr lang="en-BE" err="1"/>
              <a:t>concepten</a:t>
            </a:r>
            <a:r>
              <a:rPr lang="en-BE"/>
              <a:t> en </a:t>
            </a:r>
            <a:r>
              <a:rPr lang="en-BE" err="1"/>
              <a:t>abstractievermogen</a:t>
            </a:r>
            <a:endParaRPr lang="nl-BE"/>
          </a:p>
        </p:txBody>
      </p:sp>
      <p:pic>
        <p:nvPicPr>
          <p:cNvPr id="8" name="Picture 7">
            <a:extLst>
              <a:ext uri="{FF2B5EF4-FFF2-40B4-BE49-F238E27FC236}">
                <a16:creationId xmlns:a16="http://schemas.microsoft.com/office/drawing/2014/main" id="{504326B4-493C-4F9C-A57F-D2D69417AEC1}"/>
              </a:ext>
            </a:extLst>
          </p:cNvPr>
          <p:cNvPicPr>
            <a:picLocks noChangeAspect="1"/>
          </p:cNvPicPr>
          <p:nvPr/>
        </p:nvPicPr>
        <p:blipFill>
          <a:blip r:embed="rId2"/>
          <a:stretch>
            <a:fillRect/>
          </a:stretch>
        </p:blipFill>
        <p:spPr>
          <a:xfrm>
            <a:off x="335280" y="1474574"/>
            <a:ext cx="11521440" cy="4350522"/>
          </a:xfrm>
          <a:prstGeom prst="rect">
            <a:avLst/>
          </a:prstGeom>
        </p:spPr>
      </p:pic>
    </p:spTree>
    <p:extLst>
      <p:ext uri="{BB962C8B-B14F-4D97-AF65-F5344CB8AC3E}">
        <p14:creationId xmlns:p14="http://schemas.microsoft.com/office/powerpoint/2010/main" val="4150724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174AF1-1F9F-35BC-CC8B-5ABC8EF00B73}"/>
              </a:ext>
            </a:extLst>
          </p:cNvPr>
          <p:cNvSpPr>
            <a:spLocks noGrp="1"/>
          </p:cNvSpPr>
          <p:nvPr>
            <p:ph type="body" sz="quarter" idx="11"/>
          </p:nvPr>
        </p:nvSpPr>
        <p:spPr/>
        <p:txBody>
          <a:bodyPr>
            <a:normAutofit/>
          </a:bodyPr>
          <a:lstStyle/>
          <a:p>
            <a:r>
              <a:rPr lang="en-BE"/>
              <a:t>AI mist </a:t>
            </a:r>
            <a:r>
              <a:rPr lang="en-BE" err="1"/>
              <a:t>concepten</a:t>
            </a:r>
            <a:r>
              <a:rPr lang="en-BE"/>
              <a:t> en </a:t>
            </a:r>
            <a:r>
              <a:rPr lang="en-BE" err="1"/>
              <a:t>abstractievermogen</a:t>
            </a:r>
            <a:endParaRPr lang="nl-BE"/>
          </a:p>
        </p:txBody>
      </p:sp>
      <p:pic>
        <p:nvPicPr>
          <p:cNvPr id="4" name="Picture 3">
            <a:extLst>
              <a:ext uri="{FF2B5EF4-FFF2-40B4-BE49-F238E27FC236}">
                <a16:creationId xmlns:a16="http://schemas.microsoft.com/office/drawing/2014/main" id="{0ECC3C74-FBDF-40EB-BD77-A845224E59E3}"/>
              </a:ext>
            </a:extLst>
          </p:cNvPr>
          <p:cNvPicPr>
            <a:picLocks noChangeAspect="1"/>
          </p:cNvPicPr>
          <p:nvPr/>
        </p:nvPicPr>
        <p:blipFill>
          <a:blip r:embed="rId2"/>
          <a:stretch>
            <a:fillRect/>
          </a:stretch>
        </p:blipFill>
        <p:spPr>
          <a:xfrm>
            <a:off x="3291993" y="1488335"/>
            <a:ext cx="5608013" cy="4968002"/>
          </a:xfrm>
          <a:prstGeom prst="rect">
            <a:avLst/>
          </a:prstGeom>
        </p:spPr>
      </p:pic>
    </p:spTree>
    <p:extLst>
      <p:ext uri="{BB962C8B-B14F-4D97-AF65-F5344CB8AC3E}">
        <p14:creationId xmlns:p14="http://schemas.microsoft.com/office/powerpoint/2010/main" val="2731045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8A0DA19-8F28-5A0C-89BB-069208990CFF}"/>
              </a:ext>
            </a:extLst>
          </p:cNvPr>
          <p:cNvSpPr>
            <a:spLocks noGrp="1"/>
          </p:cNvSpPr>
          <p:nvPr>
            <p:ph type="body" sz="quarter" idx="11"/>
          </p:nvPr>
        </p:nvSpPr>
        <p:spPr>
          <a:xfrm>
            <a:off x="900000" y="87787"/>
            <a:ext cx="10213776" cy="705597"/>
          </a:xfrm>
        </p:spPr>
        <p:txBody>
          <a:bodyPr>
            <a:normAutofit fontScale="70000" lnSpcReduction="20000"/>
          </a:bodyPr>
          <a:lstStyle/>
          <a:p>
            <a:r>
              <a:rPr lang="nl-NL"/>
              <a:t>AI ziet </a:t>
            </a:r>
            <a:r>
              <a:rPr lang="en-BE" err="1"/>
              <a:t>makkelijk</a:t>
            </a:r>
            <a:r>
              <a:rPr lang="en-BE"/>
              <a:t> </a:t>
            </a:r>
            <a:r>
              <a:rPr lang="nl-NL"/>
              <a:t>correlaties, maar </a:t>
            </a:r>
            <a:r>
              <a:rPr lang="en-BE" err="1"/>
              <a:t>faalt</a:t>
            </a:r>
            <a:r>
              <a:rPr lang="en-BE"/>
              <a:t> </a:t>
            </a:r>
            <a:r>
              <a:rPr lang="en-BE" err="1"/>
              <a:t>bij</a:t>
            </a:r>
            <a:r>
              <a:rPr lang="en-BE"/>
              <a:t> </a:t>
            </a:r>
            <a:r>
              <a:rPr lang="en-BE" err="1"/>
              <a:t>vaststelling</a:t>
            </a:r>
            <a:r>
              <a:rPr lang="en-BE"/>
              <a:t> </a:t>
            </a:r>
            <a:r>
              <a:rPr lang="nl-NL"/>
              <a:t>causaliteit</a:t>
            </a:r>
            <a:endParaRPr lang="nl-BE"/>
          </a:p>
        </p:txBody>
      </p:sp>
      <p:pic>
        <p:nvPicPr>
          <p:cNvPr id="4" name="Picture 2" descr="Coronavirus spread through toilet paper? - YouTube">
            <a:extLst>
              <a:ext uri="{FF2B5EF4-FFF2-40B4-BE49-F238E27FC236}">
                <a16:creationId xmlns:a16="http://schemas.microsoft.com/office/drawing/2014/main" id="{5F4F6D76-3DB7-7A4C-1018-AF6E6E8D2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399" y="1035511"/>
            <a:ext cx="9043201" cy="50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53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mals-mvm\data\Public\PhotoSmals\skinny p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760" y="738188"/>
            <a:ext cx="7874000" cy="5905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BA922E5-026B-F18A-AC32-2732839E7EA3}"/>
              </a:ext>
            </a:extLst>
          </p:cNvPr>
          <p:cNvSpPr>
            <a:spLocks noGrp="1"/>
          </p:cNvSpPr>
          <p:nvPr>
            <p:ph type="body" sz="quarter" idx="11"/>
          </p:nvPr>
        </p:nvSpPr>
        <p:spPr/>
        <p:txBody>
          <a:bodyPr/>
          <a:lstStyle/>
          <a:p>
            <a:r>
              <a:rPr lang="fr-BE" dirty="0" err="1"/>
              <a:t>Magere</a:t>
            </a:r>
            <a:r>
              <a:rPr lang="fr-BE" dirty="0"/>
              <a:t> </a:t>
            </a:r>
            <a:r>
              <a:rPr lang="fr-BE" dirty="0" err="1"/>
              <a:t>jaren</a:t>
            </a:r>
            <a:endParaRPr lang="en-GB" dirty="0"/>
          </a:p>
        </p:txBody>
      </p:sp>
    </p:spTree>
    <p:extLst>
      <p:ext uri="{BB962C8B-B14F-4D97-AF65-F5344CB8AC3E}">
        <p14:creationId xmlns:p14="http://schemas.microsoft.com/office/powerpoint/2010/main" val="3109288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582" y="1029233"/>
            <a:ext cx="8702810" cy="543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131654" y="5998026"/>
            <a:ext cx="2090057" cy="307777"/>
          </a:xfrm>
          <a:prstGeom prst="rect">
            <a:avLst/>
          </a:prstGeom>
          <a:noFill/>
        </p:spPr>
        <p:txBody>
          <a:bodyPr wrap="square" rtlCol="0">
            <a:spAutoFit/>
          </a:bodyPr>
          <a:lstStyle/>
          <a:p>
            <a:r>
              <a:rPr lang="nl-BE" sz="1400" dirty="0"/>
              <a:t>Bron: </a:t>
            </a:r>
            <a:r>
              <a:rPr lang="nl-BE" sz="1400" dirty="0" err="1"/>
              <a:t>Booz</a:t>
            </a:r>
            <a:r>
              <a:rPr lang="nl-BE" sz="1400" dirty="0"/>
              <a:t> Allen Hamilton</a:t>
            </a:r>
            <a:endParaRPr lang="en-US" sz="1400" dirty="0"/>
          </a:p>
        </p:txBody>
      </p:sp>
      <p:sp>
        <p:nvSpPr>
          <p:cNvPr id="2" name="Text Placeholder 1">
            <a:extLst>
              <a:ext uri="{FF2B5EF4-FFF2-40B4-BE49-F238E27FC236}">
                <a16:creationId xmlns:a16="http://schemas.microsoft.com/office/drawing/2014/main" id="{BCEEC1F8-F7EA-7C76-8F2D-A8A6B43C7791}"/>
              </a:ext>
            </a:extLst>
          </p:cNvPr>
          <p:cNvSpPr>
            <a:spLocks noGrp="1"/>
          </p:cNvSpPr>
          <p:nvPr>
            <p:ph type="body" sz="quarter" idx="11"/>
          </p:nvPr>
        </p:nvSpPr>
        <p:spPr>
          <a:xfrm>
            <a:off x="900000" y="87787"/>
            <a:ext cx="10213776" cy="705597"/>
          </a:xfrm>
        </p:spPr>
        <p:txBody>
          <a:bodyPr/>
          <a:lstStyle/>
          <a:p>
            <a:r>
              <a:rPr lang="nl-BE" dirty="0"/>
              <a:t>Enkele middelen tot slim besparen</a:t>
            </a:r>
            <a:endParaRPr lang="en-GB" dirty="0"/>
          </a:p>
        </p:txBody>
      </p:sp>
    </p:spTree>
    <p:extLst>
      <p:ext uri="{BB962C8B-B14F-4D97-AF65-F5344CB8AC3E}">
        <p14:creationId xmlns:p14="http://schemas.microsoft.com/office/powerpoint/2010/main" val="4135232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B6A89-972F-2A6D-B124-A7D4A18C4DBF}"/>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E4CEBF9-650E-3CF8-3A0A-C7E82E7362B4}"/>
              </a:ext>
            </a:extLst>
          </p:cNvPr>
          <p:cNvSpPr>
            <a:spLocks noGrp="1"/>
          </p:cNvSpPr>
          <p:nvPr>
            <p:ph type="body" sz="quarter" idx="11"/>
          </p:nvPr>
        </p:nvSpPr>
        <p:spPr/>
        <p:txBody>
          <a:bodyPr/>
          <a:lstStyle/>
          <a:p>
            <a:r>
              <a:rPr lang="fr-BE" dirty="0" err="1"/>
              <a:t>Hefbomen</a:t>
            </a:r>
            <a:r>
              <a:rPr lang="fr-BE" dirty="0"/>
              <a:t> voor de </a:t>
            </a:r>
            <a:r>
              <a:rPr lang="fr-BE" dirty="0" err="1"/>
              <a:t>ziekenhuismanager</a:t>
            </a:r>
            <a:endParaRPr lang="en-GB" dirty="0"/>
          </a:p>
        </p:txBody>
      </p:sp>
      <p:sp>
        <p:nvSpPr>
          <p:cNvPr id="3" name="Tijdelijke aanduiding voor tekst 2">
            <a:extLst>
              <a:ext uri="{FF2B5EF4-FFF2-40B4-BE49-F238E27FC236}">
                <a16:creationId xmlns:a16="http://schemas.microsoft.com/office/drawing/2014/main" id="{D28A9868-70C1-887F-B64C-6BA5BE1B26E8}"/>
              </a:ext>
            </a:extLst>
          </p:cNvPr>
          <p:cNvSpPr>
            <a:spLocks noGrp="1"/>
          </p:cNvSpPr>
          <p:nvPr>
            <p:ph type="body" sz="quarter" idx="13"/>
          </p:nvPr>
        </p:nvSpPr>
        <p:spPr/>
        <p:txBody>
          <a:bodyPr/>
          <a:lstStyle/>
          <a:p>
            <a:pPr lvl="1"/>
            <a:r>
              <a:rPr lang="fr-BE" sz="1600" dirty="0" err="1"/>
              <a:t>begrijp</a:t>
            </a:r>
            <a:r>
              <a:rPr lang="fr-BE" sz="1600" dirty="0"/>
              <a:t> de </a:t>
            </a:r>
            <a:r>
              <a:rPr lang="fr-BE" sz="1600" dirty="0" err="1"/>
              <a:t>kosten</a:t>
            </a:r>
            <a:endParaRPr lang="fr-BE" sz="1600" dirty="0"/>
          </a:p>
          <a:p>
            <a:pPr lvl="1"/>
            <a:endParaRPr lang="en-GB" sz="1600" dirty="0"/>
          </a:p>
          <a:p>
            <a:pPr lvl="1"/>
            <a:r>
              <a:rPr lang="fr-BE" sz="1600" dirty="0" err="1"/>
              <a:t>begrijp</a:t>
            </a:r>
            <a:r>
              <a:rPr lang="fr-BE" sz="1600" dirty="0"/>
              <a:t> de </a:t>
            </a:r>
            <a:r>
              <a:rPr lang="fr-BE" sz="1600" dirty="0" err="1"/>
              <a:t>kostendrivers</a:t>
            </a:r>
            <a:endParaRPr lang="fr-BE" sz="1600" dirty="0"/>
          </a:p>
          <a:p>
            <a:pPr lvl="1"/>
            <a:endParaRPr lang="en-GB" sz="1600" dirty="0"/>
          </a:p>
          <a:p>
            <a:pPr lvl="1"/>
            <a:r>
              <a:rPr lang="fr-BE" sz="1600" dirty="0" err="1"/>
              <a:t>begrijp</a:t>
            </a:r>
            <a:r>
              <a:rPr lang="fr-BE" sz="1600" dirty="0"/>
              <a:t> de </a:t>
            </a:r>
            <a:r>
              <a:rPr lang="fr-BE" sz="1600" dirty="0" err="1"/>
              <a:t>behoeften</a:t>
            </a:r>
            <a:endParaRPr lang="fr-BE" sz="1600" dirty="0"/>
          </a:p>
          <a:p>
            <a:pPr lvl="1"/>
            <a:endParaRPr lang="en-GB" sz="1600" dirty="0"/>
          </a:p>
          <a:p>
            <a:pPr lvl="1"/>
            <a:r>
              <a:rPr lang="fr-BE" sz="1600" dirty="0" err="1"/>
              <a:t>begrijp</a:t>
            </a:r>
            <a:r>
              <a:rPr lang="fr-BE" sz="1600" dirty="0"/>
              <a:t> de </a:t>
            </a:r>
            <a:r>
              <a:rPr lang="fr-BE" sz="1600" dirty="0" err="1"/>
              <a:t>sleutels</a:t>
            </a:r>
            <a:r>
              <a:rPr lang="fr-BE" sz="1600" dirty="0"/>
              <a:t> </a:t>
            </a:r>
            <a:r>
              <a:rPr lang="fr-BE" sz="1600" dirty="0" err="1"/>
              <a:t>tot</a:t>
            </a:r>
            <a:r>
              <a:rPr lang="fr-BE" sz="1600" dirty="0"/>
              <a:t>  </a:t>
            </a:r>
            <a:r>
              <a:rPr lang="fr-BE" sz="1600" dirty="0" err="1"/>
              <a:t>succes</a:t>
            </a:r>
            <a:endParaRPr lang="fr-BE" sz="1600" dirty="0"/>
          </a:p>
          <a:p>
            <a:pPr lvl="1"/>
            <a:endParaRPr lang="en-GB" sz="1600" dirty="0"/>
          </a:p>
          <a:p>
            <a:pPr lvl="1"/>
            <a:r>
              <a:rPr lang="fr-BE" sz="1600" dirty="0"/>
              <a:t>en </a:t>
            </a:r>
            <a:r>
              <a:rPr lang="fr-BE" sz="1600" dirty="0" err="1"/>
              <a:t>wat</a:t>
            </a:r>
            <a:r>
              <a:rPr lang="fr-BE" sz="1600" dirty="0"/>
              <a:t> met ?</a:t>
            </a:r>
            <a:endParaRPr lang="en-GB" sz="1600" dirty="0"/>
          </a:p>
          <a:p>
            <a:pPr lvl="2"/>
            <a:endParaRPr lang="nl-BE" dirty="0"/>
          </a:p>
        </p:txBody>
      </p:sp>
    </p:spTree>
    <p:extLst>
      <p:ext uri="{BB962C8B-B14F-4D97-AF65-F5344CB8AC3E}">
        <p14:creationId xmlns:p14="http://schemas.microsoft.com/office/powerpoint/2010/main" val="17788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0AC1EC-65CE-7564-8D6A-506C60495292}"/>
              </a:ext>
            </a:extLst>
          </p:cNvPr>
          <p:cNvSpPr>
            <a:spLocks noGrp="1"/>
          </p:cNvSpPr>
          <p:nvPr>
            <p:ph type="body" sz="quarter" idx="11"/>
          </p:nvPr>
        </p:nvSpPr>
        <p:spPr/>
        <p:txBody>
          <a:bodyPr/>
          <a:lstStyle/>
          <a:p>
            <a:r>
              <a:rPr lang="en-BE" dirty="0"/>
              <a:t>10 </a:t>
            </a:r>
            <a:r>
              <a:rPr lang="en-BE" dirty="0" err="1"/>
              <a:t>opdrachten</a:t>
            </a:r>
            <a:endParaRPr lang="nl-BE" dirty="0"/>
          </a:p>
        </p:txBody>
      </p:sp>
      <p:sp>
        <p:nvSpPr>
          <p:cNvPr id="3" name="Tijdelijke aanduiding voor tekst 2">
            <a:extLst>
              <a:ext uri="{FF2B5EF4-FFF2-40B4-BE49-F238E27FC236}">
                <a16:creationId xmlns:a16="http://schemas.microsoft.com/office/drawing/2014/main" id="{3E30B46D-2B34-5F58-0DBC-DE49B121BF45}"/>
              </a:ext>
            </a:extLst>
          </p:cNvPr>
          <p:cNvSpPr>
            <a:spLocks noGrp="1"/>
          </p:cNvSpPr>
          <p:nvPr>
            <p:ph type="body" sz="quarter" idx="13"/>
          </p:nvPr>
        </p:nvSpPr>
        <p:spPr>
          <a:xfrm>
            <a:off x="899999" y="998291"/>
            <a:ext cx="10904823" cy="5174927"/>
          </a:xfrm>
        </p:spPr>
        <p:txBody>
          <a:bodyPr>
            <a:normAutofit lnSpcReduction="10000"/>
          </a:bodyPr>
          <a:lstStyle/>
          <a:p>
            <a:pPr lvl="1"/>
            <a:r>
              <a:rPr lang="nl-BE" altLang="en-US" dirty="0">
                <a:sym typeface="Arial" charset="0"/>
              </a:rPr>
              <a:t>ontwikkeling van </a:t>
            </a:r>
            <a:r>
              <a:rPr lang="nl-BE" altLang="en-US" b="1" dirty="0">
                <a:sym typeface="Arial" charset="0"/>
              </a:rPr>
              <a:t>visie</a:t>
            </a:r>
            <a:r>
              <a:rPr lang="nl-BE" altLang="en-US" dirty="0">
                <a:sym typeface="Arial" charset="0"/>
              </a:rPr>
              <a:t> en </a:t>
            </a:r>
            <a:r>
              <a:rPr lang="nl-BE" altLang="en-US" b="1" dirty="0">
                <a:sym typeface="Arial" charset="0"/>
              </a:rPr>
              <a:t>strategie</a:t>
            </a:r>
            <a:r>
              <a:rPr lang="nl-BE" altLang="en-US" dirty="0">
                <a:sym typeface="Arial" charset="0"/>
              </a:rPr>
              <a:t> inzak</a:t>
            </a:r>
            <a:r>
              <a:rPr lang="en-BE" altLang="en-US" dirty="0">
                <a:sym typeface="Arial" charset="0"/>
              </a:rPr>
              <a:t>e </a:t>
            </a:r>
            <a:r>
              <a:rPr lang="en-BE" altLang="en-US" dirty="0" err="1">
                <a:sym typeface="Arial" charset="0"/>
              </a:rPr>
              <a:t>eGezondheid</a:t>
            </a:r>
            <a:endParaRPr lang="en-BE" altLang="en-US" dirty="0"/>
          </a:p>
          <a:p>
            <a:pPr lvl="1"/>
            <a:r>
              <a:rPr lang="nl-BE" altLang="en-US" b="1" dirty="0">
                <a:sym typeface="Arial" charset="0"/>
              </a:rPr>
              <a:t>organiseren</a:t>
            </a:r>
            <a:r>
              <a:rPr lang="nl-BE" altLang="en-US" dirty="0">
                <a:sym typeface="Arial" charset="0"/>
              </a:rPr>
              <a:t> van </a:t>
            </a:r>
            <a:r>
              <a:rPr lang="nl-BE" altLang="en-US" b="1" dirty="0">
                <a:sym typeface="Arial" charset="0"/>
              </a:rPr>
              <a:t>samenwerking</a:t>
            </a:r>
            <a:r>
              <a:rPr lang="nl-BE" altLang="en-US" dirty="0">
                <a:sym typeface="Arial" charset="0"/>
              </a:rPr>
              <a:t> met andere overheidsinstanties die belast zijn met coördinatie van elektronische dienstverlening</a:t>
            </a:r>
            <a:r>
              <a:rPr lang="nl-BE" altLang="en-US" dirty="0"/>
              <a:t> </a:t>
            </a:r>
            <a:endParaRPr lang="en-BE" altLang="en-US" dirty="0"/>
          </a:p>
          <a:p>
            <a:pPr lvl="1"/>
            <a:r>
              <a:rPr lang="nl-BE" altLang="en-US" b="1" dirty="0">
                <a:sym typeface="Arial" charset="0"/>
              </a:rPr>
              <a:t>motor</a:t>
            </a:r>
            <a:r>
              <a:rPr lang="nl-BE" altLang="en-US" dirty="0">
                <a:sym typeface="Arial" charset="0"/>
              </a:rPr>
              <a:t> </a:t>
            </a:r>
            <a:r>
              <a:rPr lang="en-BE" altLang="en-US" dirty="0" err="1">
                <a:sym typeface="Arial" charset="0"/>
              </a:rPr>
              <a:t>zijn</a:t>
            </a:r>
            <a:r>
              <a:rPr lang="en-BE" altLang="en-US" dirty="0">
                <a:sym typeface="Arial" charset="0"/>
              </a:rPr>
              <a:t> </a:t>
            </a:r>
            <a:r>
              <a:rPr lang="nl-BE" altLang="en-US" dirty="0">
                <a:sym typeface="Arial" charset="0"/>
              </a:rPr>
              <a:t>van noodzakelijke </a:t>
            </a:r>
            <a:r>
              <a:rPr lang="nl-BE" altLang="en-US" b="1" dirty="0">
                <a:sym typeface="Arial" charset="0"/>
              </a:rPr>
              <a:t>veranderingen</a:t>
            </a:r>
            <a:r>
              <a:rPr lang="nl-BE" altLang="en-US" dirty="0">
                <a:sym typeface="Arial" charset="0"/>
              </a:rPr>
              <a:t> voor de uitvoering van de visie en de strategie inzak</a:t>
            </a:r>
            <a:r>
              <a:rPr lang="en-BE" altLang="en-US" dirty="0">
                <a:sym typeface="Arial" charset="0"/>
              </a:rPr>
              <a:t>e </a:t>
            </a:r>
            <a:r>
              <a:rPr lang="en-BE" altLang="en-US" dirty="0" err="1">
                <a:sym typeface="Arial" charset="0"/>
              </a:rPr>
              <a:t>eGezondheid</a:t>
            </a:r>
            <a:endParaRPr lang="en-BE" altLang="en-US" dirty="0">
              <a:solidFill>
                <a:srgbClr val="087670"/>
              </a:solidFill>
              <a:sym typeface="Arial" charset="0"/>
            </a:endParaRPr>
          </a:p>
          <a:p>
            <a:pPr lvl="1"/>
            <a:r>
              <a:rPr lang="nl-BE" altLang="en-US" dirty="0">
                <a:sym typeface="Arial" charset="0"/>
              </a:rPr>
              <a:t>vastleggen van </a:t>
            </a:r>
            <a:r>
              <a:rPr lang="nl-BE" altLang="en-US" b="1" dirty="0">
                <a:sym typeface="Arial" charset="0"/>
              </a:rPr>
              <a:t>functionele en technische normen, standaarden, specificaties en basisarchitectuur inzake ICT</a:t>
            </a:r>
            <a:endParaRPr lang="en-BE" altLang="en-US" b="1" dirty="0">
              <a:sym typeface="Arial" charset="0"/>
            </a:endParaRPr>
          </a:p>
          <a:p>
            <a:pPr lvl="1"/>
            <a:r>
              <a:rPr lang="nl-BE" altLang="en-US" b="1" dirty="0">
                <a:sym typeface="Arial" charset="0"/>
              </a:rPr>
              <a:t>registreren</a:t>
            </a:r>
            <a:r>
              <a:rPr lang="nl-BE" altLang="en-US" dirty="0">
                <a:sym typeface="Arial" charset="0"/>
              </a:rPr>
              <a:t> van </a:t>
            </a:r>
            <a:r>
              <a:rPr lang="nl-BE" altLang="en-US" b="1" dirty="0">
                <a:sym typeface="Arial" charset="0"/>
              </a:rPr>
              <a:t>software</a:t>
            </a:r>
            <a:r>
              <a:rPr lang="nl-BE" altLang="en-US" dirty="0">
                <a:sym typeface="Arial" charset="0"/>
              </a:rPr>
              <a:t> voor het beheer van elektronische patiëntendossiers</a:t>
            </a:r>
            <a:endParaRPr lang="en-BE" altLang="en-US" dirty="0">
              <a:sym typeface="Arial" charset="0"/>
            </a:endParaRPr>
          </a:p>
          <a:p>
            <a:pPr lvl="1"/>
            <a:r>
              <a:rPr lang="nl-BE" altLang="en-US" dirty="0">
                <a:sym typeface="Arial" charset="0"/>
              </a:rPr>
              <a:t>concipiëren, uitwerken en beheren van een </a:t>
            </a:r>
            <a:r>
              <a:rPr lang="nl-BE" altLang="en-US" b="1" dirty="0">
                <a:sym typeface="Arial" charset="0"/>
              </a:rPr>
              <a:t>samenwerkingsplatform</a:t>
            </a:r>
            <a:r>
              <a:rPr lang="nl-BE" altLang="en-US" dirty="0">
                <a:sym typeface="Arial" charset="0"/>
              </a:rPr>
              <a:t> voor de veilige elektronische gegevensuitwisseling met de bijhorende </a:t>
            </a:r>
            <a:r>
              <a:rPr lang="nl-BE" altLang="en-US" b="1" dirty="0">
                <a:sym typeface="Arial" charset="0"/>
              </a:rPr>
              <a:t>basisdiensten</a:t>
            </a:r>
            <a:r>
              <a:rPr lang="nl-BE" altLang="en-US" dirty="0">
                <a:sym typeface="Arial" charset="0"/>
              </a:rPr>
              <a:t> </a:t>
            </a:r>
            <a:endParaRPr lang="en-BE" altLang="en-US" dirty="0">
              <a:sym typeface="Arial" charset="0"/>
            </a:endParaRPr>
          </a:p>
          <a:p>
            <a:pPr lvl="1"/>
            <a:r>
              <a:rPr lang="nl-BE" altLang="en-US" dirty="0">
                <a:sym typeface="Arial" charset="0"/>
              </a:rPr>
              <a:t>akkoord bereiken over </a:t>
            </a:r>
            <a:r>
              <a:rPr lang="nl-BE" altLang="en-US" b="1" dirty="0">
                <a:sym typeface="Arial" charset="0"/>
              </a:rPr>
              <a:t>taakverdeling</a:t>
            </a:r>
            <a:r>
              <a:rPr lang="nl-BE" altLang="en-US" dirty="0">
                <a:sym typeface="Arial" charset="0"/>
              </a:rPr>
              <a:t> en </a:t>
            </a:r>
            <a:r>
              <a:rPr lang="nl-BE" altLang="en-US" b="1" dirty="0">
                <a:sym typeface="Arial" charset="0"/>
              </a:rPr>
              <a:t>kwaliteitsnormen</a:t>
            </a:r>
            <a:r>
              <a:rPr lang="nl-BE" altLang="en-US" dirty="0">
                <a:sym typeface="Arial" charset="0"/>
              </a:rPr>
              <a:t> en nagaan of de kwaliteitsnormen worden nageleefd</a:t>
            </a:r>
            <a:endParaRPr lang="en-BE" altLang="en-US" dirty="0">
              <a:sym typeface="Arial" charset="0"/>
            </a:endParaRPr>
          </a:p>
          <a:p>
            <a:pPr lvl="1"/>
            <a:r>
              <a:rPr lang="en-BE" altLang="en-US" dirty="0" err="1">
                <a:sym typeface="Arial" charset="0"/>
              </a:rPr>
              <a:t>optreden</a:t>
            </a:r>
            <a:r>
              <a:rPr lang="en-BE" altLang="en-US" dirty="0">
                <a:sym typeface="Arial" charset="0"/>
              </a:rPr>
              <a:t> </a:t>
            </a:r>
            <a:r>
              <a:rPr lang="nl-BE" altLang="en-US" dirty="0">
                <a:sym typeface="Arial" charset="0"/>
              </a:rPr>
              <a:t>als onafhankelijke </a:t>
            </a:r>
            <a:r>
              <a:rPr lang="nl-BE" altLang="en-US" b="1" dirty="0" err="1">
                <a:sym typeface="Arial" charset="0"/>
              </a:rPr>
              <a:t>trusted</a:t>
            </a:r>
            <a:r>
              <a:rPr lang="nl-BE" altLang="en-US" b="1" dirty="0">
                <a:sym typeface="Arial" charset="0"/>
              </a:rPr>
              <a:t> </a:t>
            </a:r>
            <a:r>
              <a:rPr lang="nl-BE" altLang="en-US" b="1" dirty="0" err="1">
                <a:sym typeface="Arial" charset="0"/>
              </a:rPr>
              <a:t>third</a:t>
            </a:r>
            <a:r>
              <a:rPr lang="nl-BE" altLang="en-US" b="1" dirty="0">
                <a:sym typeface="Arial" charset="0"/>
              </a:rPr>
              <a:t> party</a:t>
            </a:r>
            <a:r>
              <a:rPr lang="nl-BE" altLang="en-US" dirty="0">
                <a:sym typeface="Arial" charset="0"/>
              </a:rPr>
              <a:t> (TTP) voor het </a:t>
            </a:r>
            <a:r>
              <a:rPr lang="nl-BE" altLang="en-US" b="1" dirty="0" err="1">
                <a:sym typeface="Arial" charset="0"/>
              </a:rPr>
              <a:t>pseudonimiseren</a:t>
            </a:r>
            <a:r>
              <a:rPr lang="nl-BE" altLang="en-US" dirty="0">
                <a:sym typeface="Arial" charset="0"/>
              </a:rPr>
              <a:t> en </a:t>
            </a:r>
            <a:r>
              <a:rPr lang="nl-BE" altLang="en-US" b="1" dirty="0">
                <a:sym typeface="Arial" charset="0"/>
              </a:rPr>
              <a:t>anonimiseren</a:t>
            </a:r>
            <a:r>
              <a:rPr lang="nl-BE" altLang="en-US" dirty="0">
                <a:sym typeface="Arial" charset="0"/>
              </a:rPr>
              <a:t> van persoonsgegevens m.b.t. de gezondheid voor rekening van bepaalde, in de wet opgesomde instanties ter ondersteuning van het wetenschappelijk onderzoek en het beleid </a:t>
            </a:r>
            <a:endParaRPr lang="en-BE" altLang="en-US" dirty="0">
              <a:sym typeface="Arial" charset="0"/>
            </a:endParaRPr>
          </a:p>
          <a:p>
            <a:pPr lvl="1"/>
            <a:r>
              <a:rPr lang="nl-BE" altLang="en-US" dirty="0">
                <a:sym typeface="Arial" charset="0"/>
              </a:rPr>
              <a:t>totstandkoming van </a:t>
            </a:r>
            <a:r>
              <a:rPr lang="nl-BE" altLang="en-US" b="1" dirty="0">
                <a:sym typeface="Arial" charset="0"/>
              </a:rPr>
              <a:t>programma's en projecten</a:t>
            </a:r>
            <a:r>
              <a:rPr lang="nl-BE" altLang="en-US" dirty="0">
                <a:sym typeface="Arial" charset="0"/>
              </a:rPr>
              <a:t> promoten en coördineren</a:t>
            </a:r>
            <a:r>
              <a:rPr lang="nl-BE" altLang="en-US" dirty="0"/>
              <a:t> </a:t>
            </a:r>
            <a:endParaRPr lang="en-BE" altLang="en-US" dirty="0"/>
          </a:p>
          <a:p>
            <a:pPr lvl="1"/>
            <a:r>
              <a:rPr lang="en-BE" altLang="en-US" dirty="0" err="1">
                <a:sym typeface="Arial" charset="0"/>
              </a:rPr>
              <a:t>beheren</a:t>
            </a:r>
            <a:r>
              <a:rPr lang="en-BE" altLang="en-US" dirty="0">
                <a:sym typeface="Arial" charset="0"/>
              </a:rPr>
              <a:t> en </a:t>
            </a:r>
            <a:r>
              <a:rPr lang="en-BE" altLang="en-US" dirty="0" err="1">
                <a:sym typeface="Arial" charset="0"/>
              </a:rPr>
              <a:t>coördineren</a:t>
            </a:r>
            <a:r>
              <a:rPr lang="en-BE" altLang="en-US" dirty="0">
                <a:sym typeface="Arial" charset="0"/>
              </a:rPr>
              <a:t> van </a:t>
            </a:r>
            <a:r>
              <a:rPr lang="nl-BE" altLang="en-US" dirty="0">
                <a:sym typeface="Arial" charset="0"/>
              </a:rPr>
              <a:t>ICT-aspecten van gegevensuitwisseling </a:t>
            </a:r>
            <a:r>
              <a:rPr lang="en-BE" altLang="en-US" dirty="0">
                <a:sym typeface="Arial" charset="0"/>
              </a:rPr>
              <a:t>m.b.t. </a:t>
            </a:r>
            <a:r>
              <a:rPr lang="nl-BE" altLang="en-US" dirty="0">
                <a:sym typeface="Arial" charset="0"/>
              </a:rPr>
              <a:t>elektronische patiëntendossiers en elektronische medische voorschriften</a:t>
            </a:r>
          </a:p>
          <a:p>
            <a:pPr lvl="1"/>
            <a:endParaRPr lang="nl-BE" altLang="en-US" dirty="0">
              <a:sym typeface="Arial" charset="0"/>
            </a:endParaRPr>
          </a:p>
          <a:p>
            <a:endParaRPr lang="nl-BE" dirty="0"/>
          </a:p>
        </p:txBody>
      </p:sp>
    </p:spTree>
    <p:extLst>
      <p:ext uri="{BB962C8B-B14F-4D97-AF65-F5344CB8AC3E}">
        <p14:creationId xmlns:p14="http://schemas.microsoft.com/office/powerpoint/2010/main" val="1315501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E0BC-08D3-4423-33BA-5A186187A4A2}"/>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BD459F6-1237-8004-F6D7-58F7ABAC139C}"/>
              </a:ext>
            </a:extLst>
          </p:cNvPr>
          <p:cNvSpPr>
            <a:spLocks noGrp="1"/>
          </p:cNvSpPr>
          <p:nvPr>
            <p:ph type="body" sz="quarter" idx="11"/>
          </p:nvPr>
        </p:nvSpPr>
        <p:spPr/>
        <p:txBody>
          <a:bodyPr/>
          <a:lstStyle/>
          <a:p>
            <a:r>
              <a:rPr lang="fr-BE" dirty="0" err="1"/>
              <a:t>Begrijp</a:t>
            </a:r>
            <a:r>
              <a:rPr lang="fr-BE" dirty="0"/>
              <a:t> de </a:t>
            </a:r>
            <a:r>
              <a:rPr lang="fr-BE" dirty="0" err="1"/>
              <a:t>kosten</a:t>
            </a:r>
            <a:r>
              <a:rPr lang="fr-BE" dirty="0"/>
              <a:t> </a:t>
            </a:r>
          </a:p>
        </p:txBody>
      </p:sp>
      <p:sp>
        <p:nvSpPr>
          <p:cNvPr id="3" name="Tijdelijke aanduiding voor tekst 2">
            <a:extLst>
              <a:ext uri="{FF2B5EF4-FFF2-40B4-BE49-F238E27FC236}">
                <a16:creationId xmlns:a16="http://schemas.microsoft.com/office/drawing/2014/main" id="{53CE9616-7EA0-2921-F82C-4DD6552BB0D1}"/>
              </a:ext>
            </a:extLst>
          </p:cNvPr>
          <p:cNvSpPr>
            <a:spLocks noGrp="1"/>
          </p:cNvSpPr>
          <p:nvPr>
            <p:ph type="body" sz="quarter" idx="13"/>
          </p:nvPr>
        </p:nvSpPr>
        <p:spPr/>
        <p:txBody>
          <a:bodyPr>
            <a:normAutofit/>
          </a:bodyPr>
          <a:lstStyle/>
          <a:p>
            <a:pPr lvl="1"/>
            <a:r>
              <a:rPr lang="fr-BE" sz="1600" dirty="0" err="1"/>
              <a:t>aankoop</a:t>
            </a:r>
            <a:r>
              <a:rPr lang="fr-BE" sz="1600" dirty="0"/>
              <a:t> IT-systeem </a:t>
            </a:r>
            <a:r>
              <a:rPr lang="fr-BE" sz="1600" dirty="0" err="1"/>
              <a:t>prijs</a:t>
            </a:r>
            <a:r>
              <a:rPr lang="fr-BE" sz="1600" dirty="0"/>
              <a:t> 650.000 € - </a:t>
            </a:r>
            <a:r>
              <a:rPr lang="fr-BE" sz="1600" dirty="0" err="1"/>
              <a:t>gekocht</a:t>
            </a:r>
            <a:r>
              <a:rPr lang="fr-BE" sz="1600" dirty="0"/>
              <a:t> </a:t>
            </a:r>
            <a:r>
              <a:rPr lang="fr-BE" sz="1600" dirty="0" err="1"/>
              <a:t>aan</a:t>
            </a:r>
            <a:r>
              <a:rPr lang="fr-BE" sz="1600" dirty="0"/>
              <a:t> 400.000 € all in</a:t>
            </a:r>
            <a:endParaRPr lang="en-GB" sz="1600" dirty="0"/>
          </a:p>
          <a:p>
            <a:pPr lvl="1"/>
            <a:r>
              <a:rPr lang="fr-BE" sz="1600" dirty="0" err="1"/>
              <a:t>operaties</a:t>
            </a:r>
            <a:r>
              <a:rPr lang="fr-BE" sz="1600" dirty="0"/>
              <a:t>, helpdesk support: 30.000 €/</a:t>
            </a:r>
            <a:r>
              <a:rPr lang="fr-BE" sz="1600" dirty="0" err="1"/>
              <a:t>jaar</a:t>
            </a:r>
            <a:endParaRPr lang="en-GB" sz="1600" dirty="0"/>
          </a:p>
          <a:p>
            <a:pPr lvl="1"/>
            <a:r>
              <a:rPr lang="en-GB" sz="1600" dirty="0"/>
              <a:t>software </a:t>
            </a:r>
            <a:r>
              <a:rPr lang="en-GB" sz="1600" dirty="0" err="1"/>
              <a:t>onderhoud</a:t>
            </a:r>
            <a:r>
              <a:rPr lang="en-GB" sz="1600" dirty="0"/>
              <a:t>: 18% op </a:t>
            </a:r>
            <a:r>
              <a:rPr lang="en-GB" sz="1600" dirty="0" err="1"/>
              <a:t>ticketprijs</a:t>
            </a:r>
            <a:endParaRPr lang="en-GB" sz="1600" dirty="0"/>
          </a:p>
          <a:p>
            <a:pPr lvl="1"/>
            <a:r>
              <a:rPr lang="fr-BE" sz="1600" dirty="0" err="1"/>
              <a:t>evolutief</a:t>
            </a:r>
            <a:r>
              <a:rPr lang="fr-BE" sz="1600" dirty="0"/>
              <a:t> </a:t>
            </a:r>
            <a:r>
              <a:rPr lang="fr-BE" sz="1600" dirty="0" err="1"/>
              <a:t>onderhoud</a:t>
            </a:r>
            <a:r>
              <a:rPr lang="fr-BE" sz="1600" dirty="0"/>
              <a:t>: 4</a:t>
            </a:r>
            <a:r>
              <a:rPr lang="en-BE" sz="1600" dirty="0"/>
              <a:t>0</a:t>
            </a:r>
            <a:r>
              <a:rPr lang="fr-BE" sz="1600" dirty="0"/>
              <a:t>.000 €/</a:t>
            </a:r>
            <a:r>
              <a:rPr lang="fr-BE" sz="1600" dirty="0" err="1"/>
              <a:t>jaar</a:t>
            </a:r>
            <a:endParaRPr lang="fr-BE" sz="1600" dirty="0"/>
          </a:p>
          <a:p>
            <a:pPr lvl="1"/>
            <a:endParaRPr lang="en-GB" sz="1600" dirty="0"/>
          </a:p>
          <a:p>
            <a:pPr lvl="1"/>
            <a:r>
              <a:rPr lang="fr-BE" sz="1600" dirty="0"/>
              <a:t>na 5 </a:t>
            </a:r>
            <a:r>
              <a:rPr lang="fr-BE" sz="1600" dirty="0" err="1"/>
              <a:t>jaar</a:t>
            </a:r>
            <a:r>
              <a:rPr lang="fr-BE" sz="1600" dirty="0"/>
              <a:t> major release </a:t>
            </a:r>
            <a:r>
              <a:rPr lang="fr-BE" sz="1600" dirty="0" err="1"/>
              <a:t>tegen</a:t>
            </a:r>
            <a:r>
              <a:rPr lang="fr-BE" sz="1600" dirty="0"/>
              <a:t> 30 % </a:t>
            </a:r>
            <a:r>
              <a:rPr lang="fr-BE" sz="1600" dirty="0" err="1"/>
              <a:t>huidige</a:t>
            </a:r>
            <a:r>
              <a:rPr lang="fr-BE" sz="1600" dirty="0"/>
              <a:t> </a:t>
            </a:r>
            <a:r>
              <a:rPr lang="fr-BE" sz="1600" dirty="0" err="1"/>
              <a:t>waarde</a:t>
            </a:r>
            <a:r>
              <a:rPr lang="fr-BE" sz="1600" dirty="0"/>
              <a:t> (basis = </a:t>
            </a:r>
            <a:r>
              <a:rPr lang="en-BE" sz="1600" dirty="0"/>
              <a:t>8</a:t>
            </a:r>
            <a:r>
              <a:rPr lang="fr-BE" sz="1600" dirty="0"/>
              <a:t>00.000 €)</a:t>
            </a:r>
            <a:endParaRPr lang="en-GB" sz="1600" dirty="0"/>
          </a:p>
          <a:p>
            <a:pPr lvl="1"/>
            <a:r>
              <a:rPr lang="fr-BE" sz="1600" dirty="0" err="1"/>
              <a:t>nieuwe</a:t>
            </a:r>
            <a:r>
              <a:rPr lang="fr-BE" sz="1600" dirty="0"/>
              <a:t> module: 150.000 € + 18 % </a:t>
            </a:r>
            <a:r>
              <a:rPr lang="en-BE" sz="1600" dirty="0"/>
              <a:t>software </a:t>
            </a:r>
            <a:r>
              <a:rPr lang="fr-BE" sz="1600" dirty="0" err="1"/>
              <a:t>onderhoud</a:t>
            </a:r>
            <a:r>
              <a:rPr lang="fr-BE" sz="1600" dirty="0"/>
              <a:t>/</a:t>
            </a:r>
            <a:r>
              <a:rPr lang="fr-BE" sz="1600" dirty="0" err="1"/>
              <a:t>jaar</a:t>
            </a:r>
            <a:endParaRPr lang="en-GB" sz="1600" dirty="0"/>
          </a:p>
          <a:p>
            <a:pPr lvl="1"/>
            <a:endParaRPr lang="en-GB" sz="1600" dirty="0"/>
          </a:p>
          <a:p>
            <a:pPr lvl="1"/>
            <a:r>
              <a:rPr lang="fr-BE" sz="1600" dirty="0"/>
              <a:t>na 10 </a:t>
            </a:r>
            <a:r>
              <a:rPr lang="fr-BE" sz="1600" dirty="0" err="1"/>
              <a:t>jaar</a:t>
            </a:r>
            <a:r>
              <a:rPr lang="fr-BE" sz="1600" dirty="0"/>
              <a:t> major release </a:t>
            </a:r>
            <a:r>
              <a:rPr lang="fr-BE" sz="1600" dirty="0" err="1"/>
              <a:t>tegen</a:t>
            </a:r>
            <a:r>
              <a:rPr lang="fr-BE" sz="1600" dirty="0"/>
              <a:t> 30 % </a:t>
            </a:r>
            <a:r>
              <a:rPr lang="fr-BE" sz="1600" dirty="0" err="1"/>
              <a:t>huidige</a:t>
            </a:r>
            <a:r>
              <a:rPr lang="fr-BE" sz="1600" dirty="0"/>
              <a:t> </a:t>
            </a:r>
            <a:r>
              <a:rPr lang="fr-BE" sz="1600" dirty="0" err="1"/>
              <a:t>waarde</a:t>
            </a:r>
            <a:r>
              <a:rPr lang="fr-BE" sz="1600" dirty="0"/>
              <a:t> (basis = 1.200.000 €)</a:t>
            </a:r>
            <a:endParaRPr lang="en-GB" sz="1600" dirty="0"/>
          </a:p>
          <a:p>
            <a:pPr lvl="1"/>
            <a:r>
              <a:rPr lang="fr-BE" sz="1600" dirty="0" err="1"/>
              <a:t>maatwerkmodule</a:t>
            </a:r>
            <a:r>
              <a:rPr lang="fr-BE" sz="1600" dirty="0"/>
              <a:t>: 250.000 € + 18 % </a:t>
            </a:r>
            <a:r>
              <a:rPr lang="en-BE" sz="1600" dirty="0"/>
              <a:t>software </a:t>
            </a:r>
            <a:r>
              <a:rPr lang="fr-BE" sz="1600" dirty="0" err="1"/>
              <a:t>onderhoud</a:t>
            </a:r>
            <a:r>
              <a:rPr lang="fr-BE" sz="1600" dirty="0"/>
              <a:t>/</a:t>
            </a:r>
            <a:r>
              <a:rPr lang="fr-BE" sz="1600" dirty="0" err="1"/>
              <a:t>jaar</a:t>
            </a:r>
            <a:endParaRPr lang="en-GB" sz="1600" dirty="0"/>
          </a:p>
        </p:txBody>
      </p:sp>
    </p:spTree>
    <p:extLst>
      <p:ext uri="{BB962C8B-B14F-4D97-AF65-F5344CB8AC3E}">
        <p14:creationId xmlns:p14="http://schemas.microsoft.com/office/powerpoint/2010/main" val="1270957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JV\RootJV\aantemaken presentaties\fotos financiering\einstein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69" y="1774031"/>
            <a:ext cx="2468563" cy="33099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1608095332"/>
              </p:ext>
            </p:extLst>
          </p:nvPr>
        </p:nvGraphicFramePr>
        <p:xfrm>
          <a:off x="1160961" y="17105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 Placeholder 16">
            <a:extLst>
              <a:ext uri="{FF2B5EF4-FFF2-40B4-BE49-F238E27FC236}">
                <a16:creationId xmlns:a16="http://schemas.microsoft.com/office/drawing/2014/main" id="{5567719F-E698-73F1-695B-3B8D08A088F9}"/>
              </a:ext>
            </a:extLst>
          </p:cNvPr>
          <p:cNvSpPr>
            <a:spLocks noGrp="1"/>
          </p:cNvSpPr>
          <p:nvPr>
            <p:ph type="body" sz="quarter" idx="11"/>
          </p:nvPr>
        </p:nvSpPr>
        <p:spPr>
          <a:xfrm>
            <a:off x="900000" y="87787"/>
            <a:ext cx="10213776" cy="705597"/>
          </a:xfrm>
        </p:spPr>
        <p:txBody>
          <a:bodyPr/>
          <a:lstStyle/>
          <a:p>
            <a:r>
              <a:rPr lang="fr-BE" dirty="0" err="1"/>
              <a:t>Begrijp</a:t>
            </a:r>
            <a:r>
              <a:rPr lang="fr-BE" dirty="0"/>
              <a:t> de </a:t>
            </a:r>
            <a:r>
              <a:rPr lang="fr-BE" dirty="0" err="1"/>
              <a:t>kosten</a:t>
            </a:r>
            <a:r>
              <a:rPr lang="fr-BE" dirty="0"/>
              <a:t> </a:t>
            </a:r>
          </a:p>
        </p:txBody>
      </p:sp>
      <p:sp>
        <p:nvSpPr>
          <p:cNvPr id="18" name="Text Placeholder 17">
            <a:extLst>
              <a:ext uri="{FF2B5EF4-FFF2-40B4-BE49-F238E27FC236}">
                <a16:creationId xmlns:a16="http://schemas.microsoft.com/office/drawing/2014/main" id="{477C4572-0847-84D0-E4B1-2A99587E5D4D}"/>
              </a:ext>
            </a:extLst>
          </p:cNvPr>
          <p:cNvSpPr>
            <a:spLocks noGrp="1"/>
          </p:cNvSpPr>
          <p:nvPr>
            <p:ph type="body" sz="quarter" idx="13"/>
          </p:nvPr>
        </p:nvSpPr>
        <p:spPr>
          <a:xfrm>
            <a:off x="7322757" y="1550849"/>
            <a:ext cx="3756479" cy="4064000"/>
          </a:xfrm>
        </p:spPr>
        <p:txBody>
          <a:bodyPr/>
          <a:lstStyle/>
          <a:p>
            <a:pPr lvl="1"/>
            <a:endParaRPr lang="en-BE" sz="1600" dirty="0"/>
          </a:p>
          <a:p>
            <a:pPr lvl="1"/>
            <a:r>
              <a:rPr lang="fr-BE" sz="1600" dirty="0" err="1"/>
              <a:t>gemiddeld</a:t>
            </a:r>
            <a:r>
              <a:rPr lang="fr-BE" sz="1600" dirty="0"/>
              <a:t> </a:t>
            </a:r>
            <a:r>
              <a:rPr lang="fr-BE" sz="1600" dirty="0" err="1"/>
              <a:t>is</a:t>
            </a:r>
            <a:r>
              <a:rPr lang="fr-BE" sz="1600" dirty="0"/>
              <a:t> de </a:t>
            </a:r>
            <a:r>
              <a:rPr lang="fr-BE" sz="1600" dirty="0" err="1"/>
              <a:t>opstartkost</a:t>
            </a:r>
            <a:r>
              <a:rPr lang="fr-BE" sz="1600" dirty="0"/>
              <a:t> van </a:t>
            </a:r>
            <a:r>
              <a:rPr lang="fr-BE" sz="1600" dirty="0" err="1"/>
              <a:t>een</a:t>
            </a:r>
            <a:r>
              <a:rPr lang="fr-BE" sz="1600" dirty="0"/>
              <a:t> </a:t>
            </a:r>
            <a:r>
              <a:rPr lang="fr-BE" sz="1600" dirty="0" err="1"/>
              <a:t>bedrijfstoepassing</a:t>
            </a:r>
            <a:r>
              <a:rPr lang="fr-BE" sz="1600" dirty="0"/>
              <a:t> 8 % van de </a:t>
            </a:r>
            <a:r>
              <a:rPr lang="fr-BE" sz="1600" dirty="0" err="1"/>
              <a:t>levensduurkost</a:t>
            </a:r>
            <a:r>
              <a:rPr lang="fr-BE" sz="1600" dirty="0"/>
              <a:t> (15 </a:t>
            </a:r>
            <a:r>
              <a:rPr lang="fr-BE" sz="1600" dirty="0" err="1"/>
              <a:t>jaar</a:t>
            </a:r>
            <a:r>
              <a:rPr lang="fr-BE" sz="1600" dirty="0"/>
              <a:t>)</a:t>
            </a:r>
          </a:p>
          <a:p>
            <a:pPr lvl="1"/>
            <a:endParaRPr lang="fr-BE" sz="1600" dirty="0"/>
          </a:p>
          <a:p>
            <a:pPr lvl="1"/>
            <a:r>
              <a:rPr lang="fr-BE" sz="1600" dirty="0" err="1"/>
              <a:t>gemiddelde</a:t>
            </a:r>
            <a:r>
              <a:rPr lang="fr-BE" sz="1600" dirty="0"/>
              <a:t> </a:t>
            </a:r>
            <a:r>
              <a:rPr lang="fr-BE" sz="1600" dirty="0" err="1"/>
              <a:t>verbergt</a:t>
            </a:r>
            <a:r>
              <a:rPr lang="fr-BE" sz="1600" dirty="0"/>
              <a:t> </a:t>
            </a:r>
            <a:r>
              <a:rPr lang="fr-BE" sz="1600" dirty="0" err="1"/>
              <a:t>grote</a:t>
            </a:r>
            <a:r>
              <a:rPr lang="fr-BE" sz="1600" dirty="0"/>
              <a:t> </a:t>
            </a:r>
            <a:r>
              <a:rPr lang="fr-BE" sz="1600" dirty="0" err="1"/>
              <a:t>verschillen</a:t>
            </a:r>
            <a:endParaRPr lang="fr-BE" sz="1600" dirty="0"/>
          </a:p>
          <a:p>
            <a:pPr lvl="1"/>
            <a:endParaRPr lang="fr-BE" sz="1600" dirty="0"/>
          </a:p>
          <a:p>
            <a:pPr lvl="1"/>
            <a:r>
              <a:rPr lang="fr-BE" sz="1600" dirty="0" err="1"/>
              <a:t>welke</a:t>
            </a:r>
            <a:r>
              <a:rPr lang="fr-BE" sz="1600" dirty="0"/>
              <a:t> drivers?</a:t>
            </a:r>
            <a:endParaRPr lang="en-GB" sz="1600" dirty="0"/>
          </a:p>
          <a:p>
            <a:endParaRPr lang="en-BE" dirty="0"/>
          </a:p>
        </p:txBody>
      </p:sp>
      <p:sp>
        <p:nvSpPr>
          <p:cNvPr id="22" name="TextBox 21">
            <a:extLst>
              <a:ext uri="{FF2B5EF4-FFF2-40B4-BE49-F238E27FC236}">
                <a16:creationId xmlns:a16="http://schemas.microsoft.com/office/drawing/2014/main" id="{EA8596DE-2989-F8D9-891F-3E2879D865B0}"/>
              </a:ext>
            </a:extLst>
          </p:cNvPr>
          <p:cNvSpPr txBox="1"/>
          <p:nvPr/>
        </p:nvSpPr>
        <p:spPr>
          <a:xfrm>
            <a:off x="411724" y="1126924"/>
            <a:ext cx="6209993" cy="313932"/>
          </a:xfrm>
          <a:prstGeom prst="rect">
            <a:avLst/>
          </a:prstGeom>
          <a:noFill/>
        </p:spPr>
        <p:txBody>
          <a:bodyPr wrap="square">
            <a:spAutoFit/>
          </a:bodyPr>
          <a:lstStyle/>
          <a:p>
            <a:pPr algn="ctr" defTabSz="1955800">
              <a:lnSpc>
                <a:spcPct val="90000"/>
              </a:lnSpc>
              <a:spcBef>
                <a:spcPct val="0"/>
              </a:spcBef>
              <a:spcAft>
                <a:spcPct val="35000"/>
              </a:spcAft>
            </a:pPr>
            <a:r>
              <a:rPr lang="fr-BE" sz="1600" dirty="0">
                <a:latin typeface="Open Sans" panose="020B0604020202020204" charset="0"/>
                <a:ea typeface="Open Sans" panose="020B0604020202020204" charset="0"/>
                <a:cs typeface="Open Sans" panose="020B0604020202020204" charset="0"/>
              </a:rPr>
              <a:t>totale </a:t>
            </a:r>
            <a:r>
              <a:rPr lang="fr-BE" sz="1600" dirty="0" err="1">
                <a:latin typeface="Open Sans" panose="020B0604020202020204" charset="0"/>
                <a:ea typeface="Open Sans" panose="020B0604020202020204" charset="0"/>
                <a:cs typeface="Open Sans" panose="020B0604020202020204" charset="0"/>
              </a:rPr>
              <a:t>kosten</a:t>
            </a:r>
            <a:r>
              <a:rPr lang="fr-BE" sz="1600" dirty="0">
                <a:latin typeface="Open Sans" panose="020B0604020202020204" charset="0"/>
                <a:ea typeface="Open Sans" panose="020B0604020202020204" charset="0"/>
                <a:cs typeface="Open Sans" panose="020B0604020202020204" charset="0"/>
              </a:rPr>
              <a:t> over </a:t>
            </a:r>
            <a:r>
              <a:rPr lang="fr-BE" sz="1600" dirty="0" err="1">
                <a:latin typeface="Open Sans" panose="020B0604020202020204" charset="0"/>
                <a:ea typeface="Open Sans" panose="020B0604020202020204" charset="0"/>
                <a:cs typeface="Open Sans" panose="020B0604020202020204" charset="0"/>
              </a:rPr>
              <a:t>levensduur</a:t>
            </a:r>
            <a:r>
              <a:rPr lang="fr-BE" sz="1600" dirty="0">
                <a:latin typeface="Open Sans" panose="020B0604020202020204" charset="0"/>
                <a:ea typeface="Open Sans" panose="020B0604020202020204" charset="0"/>
                <a:cs typeface="Open Sans" panose="020B0604020202020204" charset="0"/>
              </a:rPr>
              <a:t> van 15 </a:t>
            </a:r>
            <a:r>
              <a:rPr lang="fr-BE" sz="1600" dirty="0" err="1">
                <a:latin typeface="Open Sans" panose="020B0604020202020204" charset="0"/>
                <a:ea typeface="Open Sans" panose="020B0604020202020204" charset="0"/>
                <a:cs typeface="Open Sans" panose="020B0604020202020204" charset="0"/>
              </a:rPr>
              <a:t>jaar</a:t>
            </a:r>
            <a:r>
              <a:rPr lang="fr-BE" sz="1600" dirty="0">
                <a:latin typeface="Open Sans" panose="020B0604020202020204" charset="0"/>
                <a:ea typeface="Open Sans" panose="020B0604020202020204" charset="0"/>
                <a:cs typeface="Open Sans" panose="020B0604020202020204" charset="0"/>
              </a:rPr>
              <a:t> = </a:t>
            </a:r>
            <a:r>
              <a:rPr lang="en-BE" sz="1600" dirty="0">
                <a:latin typeface="Open Sans" panose="020B0604020202020204" charset="0"/>
                <a:ea typeface="Open Sans" panose="020B0604020202020204" charset="0"/>
                <a:cs typeface="Open Sans" panose="020B0604020202020204" charset="0"/>
              </a:rPr>
              <a:t>4.781</a:t>
            </a:r>
            <a:r>
              <a:rPr lang="fr-BE" sz="1600" dirty="0">
                <a:latin typeface="Open Sans" panose="020B0604020202020204" charset="0"/>
                <a:ea typeface="Open Sans" panose="020B0604020202020204" charset="0"/>
                <a:cs typeface="Open Sans" panose="020B0604020202020204" charset="0"/>
              </a:rPr>
              <a:t>.000 €</a:t>
            </a:r>
            <a:endParaRPr lang="en-GB" sz="7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903165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B4940FA-4C2A-64D6-053D-B98FA3A0269F}"/>
              </a:ext>
            </a:extLst>
          </p:cNvPr>
          <p:cNvSpPr>
            <a:spLocks noGrp="1"/>
          </p:cNvSpPr>
          <p:nvPr>
            <p:ph type="body" sz="quarter" idx="11"/>
          </p:nvPr>
        </p:nvSpPr>
        <p:spPr>
          <a:xfrm>
            <a:off x="900000" y="87787"/>
            <a:ext cx="10213776" cy="705597"/>
          </a:xfrm>
        </p:spPr>
        <p:txBody>
          <a:bodyPr/>
          <a:lstStyle/>
          <a:p>
            <a:r>
              <a:rPr lang="fr-BE"/>
              <a:t>Begrijp de kostendrivers </a:t>
            </a:r>
            <a:endParaRPr lang="en-GB" dirty="0"/>
          </a:p>
        </p:txBody>
      </p:sp>
      <p:sp>
        <p:nvSpPr>
          <p:cNvPr id="7" name="Text Placeholder 6">
            <a:extLst>
              <a:ext uri="{FF2B5EF4-FFF2-40B4-BE49-F238E27FC236}">
                <a16:creationId xmlns:a16="http://schemas.microsoft.com/office/drawing/2014/main" id="{CCC622CB-2601-B2ED-4BC3-B561412B8CA9}"/>
              </a:ext>
            </a:extLst>
          </p:cNvPr>
          <p:cNvSpPr>
            <a:spLocks noGrp="1"/>
          </p:cNvSpPr>
          <p:nvPr>
            <p:ph type="body" sz="quarter" idx="13"/>
          </p:nvPr>
        </p:nvSpPr>
        <p:spPr>
          <a:xfrm>
            <a:off x="900114" y="998538"/>
            <a:ext cx="10611166" cy="4416742"/>
          </a:xfrm>
        </p:spPr>
        <p:txBody>
          <a:bodyPr>
            <a:normAutofit/>
          </a:bodyPr>
          <a:lstStyle/>
          <a:p>
            <a:pPr lvl="1"/>
            <a:r>
              <a:rPr lang="fr-BE" sz="1600" dirty="0" err="1"/>
              <a:t>ontwerp</a:t>
            </a:r>
            <a:r>
              <a:rPr lang="fr-BE" sz="1600" dirty="0"/>
              <a:t> voor </a:t>
            </a:r>
            <a:r>
              <a:rPr lang="fr-BE" sz="1600" dirty="0" err="1"/>
              <a:t>onderhoudbaarheid</a:t>
            </a:r>
            <a:endParaRPr lang="en-GB" sz="1600" dirty="0"/>
          </a:p>
          <a:p>
            <a:pPr lvl="2"/>
            <a:r>
              <a:rPr lang="en-US" sz="1600" dirty="0" err="1"/>
              <a:t>standaardiseren</a:t>
            </a:r>
            <a:r>
              <a:rPr lang="en-US" sz="1600" dirty="0"/>
              <a:t> </a:t>
            </a:r>
            <a:r>
              <a:rPr lang="en-US" sz="1600" dirty="0" err="1"/>
              <a:t>bij</a:t>
            </a:r>
            <a:r>
              <a:rPr lang="en-US" sz="1600" dirty="0"/>
              <a:t> code </a:t>
            </a:r>
            <a:r>
              <a:rPr lang="en-US" sz="1600" dirty="0" err="1"/>
              <a:t>schrijven</a:t>
            </a:r>
            <a:r>
              <a:rPr lang="en-US" sz="1600" dirty="0"/>
              <a:t>, </a:t>
            </a:r>
            <a:r>
              <a:rPr lang="en-US" sz="1600" dirty="0" err="1"/>
              <a:t>bij</a:t>
            </a:r>
            <a:r>
              <a:rPr lang="en-US" sz="1600" dirty="0"/>
              <a:t> </a:t>
            </a:r>
            <a:r>
              <a:rPr lang="en-US" sz="1600" dirty="0" err="1"/>
              <a:t>documentatie</a:t>
            </a:r>
            <a:r>
              <a:rPr lang="en-US" sz="1600" dirty="0"/>
              <a:t>, </a:t>
            </a:r>
            <a:r>
              <a:rPr lang="en-US" sz="1600" dirty="0" err="1"/>
              <a:t>bij</a:t>
            </a:r>
            <a:r>
              <a:rPr lang="en-US" sz="1600" dirty="0"/>
              <a:t> release management</a:t>
            </a:r>
            <a:endParaRPr lang="en-GB" sz="1600" dirty="0"/>
          </a:p>
          <a:p>
            <a:pPr lvl="2"/>
            <a:r>
              <a:rPr lang="en-GB" sz="1600" dirty="0" err="1"/>
              <a:t>architectuur</a:t>
            </a:r>
            <a:r>
              <a:rPr lang="en-GB" sz="1600" dirty="0"/>
              <a:t> op basis van modules</a:t>
            </a:r>
          </a:p>
          <a:p>
            <a:pPr lvl="2"/>
            <a:r>
              <a:rPr lang="fr-BE" sz="1600" dirty="0" err="1"/>
              <a:t>goede</a:t>
            </a:r>
            <a:r>
              <a:rPr lang="fr-BE" sz="1600" dirty="0"/>
              <a:t> </a:t>
            </a:r>
            <a:r>
              <a:rPr lang="fr-BE" sz="1600" dirty="0" err="1"/>
              <a:t>architectuur</a:t>
            </a:r>
            <a:r>
              <a:rPr lang="fr-BE" sz="1600" dirty="0"/>
              <a:t> </a:t>
            </a:r>
            <a:r>
              <a:rPr lang="fr-BE" sz="1600" dirty="0" err="1"/>
              <a:t>vermindert</a:t>
            </a:r>
            <a:r>
              <a:rPr lang="fr-BE" sz="1600" dirty="0"/>
              <a:t> </a:t>
            </a:r>
            <a:r>
              <a:rPr lang="fr-BE" sz="1600" dirty="0" err="1"/>
              <a:t>kost</a:t>
            </a:r>
            <a:r>
              <a:rPr lang="fr-BE" sz="1600" dirty="0"/>
              <a:t> met </a:t>
            </a:r>
            <a:r>
              <a:rPr lang="fr-BE" sz="1600" dirty="0" err="1"/>
              <a:t>helft</a:t>
            </a:r>
            <a:r>
              <a:rPr lang="fr-BE" sz="1600" dirty="0"/>
              <a:t> </a:t>
            </a:r>
            <a:r>
              <a:rPr lang="fr-BE" sz="1600" dirty="0" err="1"/>
              <a:t>tot</a:t>
            </a:r>
            <a:r>
              <a:rPr lang="fr-BE" sz="1600" dirty="0"/>
              <a:t> 2/3: neem dit op in </a:t>
            </a:r>
            <a:r>
              <a:rPr lang="fr-BE" sz="1600" dirty="0" err="1"/>
              <a:t>vereisten</a:t>
            </a:r>
            <a:endParaRPr lang="en-GB" sz="1600" dirty="0"/>
          </a:p>
          <a:p>
            <a:endParaRPr lang="en-BE" dirty="0"/>
          </a:p>
        </p:txBody>
      </p:sp>
      <p:sp>
        <p:nvSpPr>
          <p:cNvPr id="12" name="Right Arrow 2">
            <a:extLst>
              <a:ext uri="{FF2B5EF4-FFF2-40B4-BE49-F238E27FC236}">
                <a16:creationId xmlns:a16="http://schemas.microsoft.com/office/drawing/2014/main" id="{0FD4399E-1FAF-2DEF-7DE5-12FA3420A5B5}"/>
              </a:ext>
            </a:extLst>
          </p:cNvPr>
          <p:cNvSpPr/>
          <p:nvPr/>
        </p:nvSpPr>
        <p:spPr>
          <a:xfrm>
            <a:off x="3942760" y="5930109"/>
            <a:ext cx="4967560" cy="36004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sz="1400">
              <a:latin typeface="Open Sans" panose="020B0604020202020204" charset="0"/>
              <a:ea typeface="Open Sans" panose="020B0604020202020204" charset="0"/>
              <a:cs typeface="Open Sans" panose="020B0604020202020204" charset="0"/>
            </a:endParaRPr>
          </a:p>
        </p:txBody>
      </p:sp>
      <p:sp>
        <p:nvSpPr>
          <p:cNvPr id="13" name="Up Arrow 3">
            <a:extLst>
              <a:ext uri="{FF2B5EF4-FFF2-40B4-BE49-F238E27FC236}">
                <a16:creationId xmlns:a16="http://schemas.microsoft.com/office/drawing/2014/main" id="{B9ECBAAF-5926-74CA-CEEE-C01655EA8001}"/>
              </a:ext>
            </a:extLst>
          </p:cNvPr>
          <p:cNvSpPr/>
          <p:nvPr/>
        </p:nvSpPr>
        <p:spPr>
          <a:xfrm>
            <a:off x="3863930" y="3281679"/>
            <a:ext cx="360040" cy="2711493"/>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sz="1400">
              <a:latin typeface="Open Sans" panose="020B0604020202020204" charset="0"/>
              <a:ea typeface="Open Sans" panose="020B0604020202020204" charset="0"/>
              <a:cs typeface="Open Sans" panose="020B0604020202020204" charset="0"/>
            </a:endParaRPr>
          </a:p>
        </p:txBody>
      </p:sp>
      <p:sp>
        <p:nvSpPr>
          <p:cNvPr id="14" name="TextBox 13">
            <a:extLst>
              <a:ext uri="{FF2B5EF4-FFF2-40B4-BE49-F238E27FC236}">
                <a16:creationId xmlns:a16="http://schemas.microsoft.com/office/drawing/2014/main" id="{C248798A-964D-D8A6-ED86-BA3EF9F66902}"/>
              </a:ext>
            </a:extLst>
          </p:cNvPr>
          <p:cNvSpPr txBox="1"/>
          <p:nvPr/>
        </p:nvSpPr>
        <p:spPr>
          <a:xfrm>
            <a:off x="7127438" y="6313151"/>
            <a:ext cx="1671122" cy="307777"/>
          </a:xfrm>
          <a:prstGeom prst="rect">
            <a:avLst/>
          </a:prstGeom>
          <a:noFill/>
        </p:spPr>
        <p:txBody>
          <a:bodyPr wrap="square" rtlCol="0">
            <a:spAutoFit/>
          </a:bodyPr>
          <a:lstStyle/>
          <a:p>
            <a:r>
              <a:rPr lang="fr-BE" sz="1400" b="1" dirty="0" err="1">
                <a:latin typeface="Open Sans" panose="020B0604020202020204" charset="0"/>
                <a:ea typeface="Open Sans" panose="020B0604020202020204" charset="0"/>
                <a:cs typeface="Open Sans" panose="020B0604020202020204" charset="0"/>
              </a:rPr>
              <a:t>veel</a:t>
            </a:r>
            <a:r>
              <a:rPr lang="fr-BE" sz="1400" b="1" dirty="0">
                <a:latin typeface="Open Sans" panose="020B0604020202020204" charset="0"/>
                <a:ea typeface="Open Sans" panose="020B0604020202020204" charset="0"/>
                <a:cs typeface="Open Sans" panose="020B0604020202020204" charset="0"/>
              </a:rPr>
              <a:t> </a:t>
            </a:r>
            <a:r>
              <a:rPr lang="fr-BE" sz="1400" b="1" dirty="0" err="1">
                <a:latin typeface="Open Sans" panose="020B0604020202020204" charset="0"/>
                <a:ea typeface="Open Sans" panose="020B0604020202020204" charset="0"/>
                <a:cs typeface="Open Sans" panose="020B0604020202020204" charset="0"/>
              </a:rPr>
              <a:t>wijzigingen</a:t>
            </a:r>
            <a:endParaRPr lang="en-GB" sz="1400" b="1" dirty="0">
              <a:latin typeface="Open Sans" panose="020B0604020202020204" charset="0"/>
              <a:ea typeface="Open Sans" panose="020B0604020202020204" charset="0"/>
              <a:cs typeface="Open Sans" panose="020B0604020202020204" charset="0"/>
            </a:endParaRPr>
          </a:p>
        </p:txBody>
      </p:sp>
      <p:sp>
        <p:nvSpPr>
          <p:cNvPr id="15" name="Oval 14">
            <a:extLst>
              <a:ext uri="{FF2B5EF4-FFF2-40B4-BE49-F238E27FC236}">
                <a16:creationId xmlns:a16="http://schemas.microsoft.com/office/drawing/2014/main" id="{D95F5A9A-D4EC-D5B5-0BE3-1013D04CE255}"/>
              </a:ext>
            </a:extLst>
          </p:cNvPr>
          <p:cNvSpPr/>
          <p:nvPr/>
        </p:nvSpPr>
        <p:spPr>
          <a:xfrm>
            <a:off x="4623234" y="4637425"/>
            <a:ext cx="972200" cy="1059655"/>
          </a:xfrm>
          <a:prstGeom prst="ellipse">
            <a:avLst/>
          </a:prstGeom>
          <a:solidFill>
            <a:schemeClr val="tx2"/>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fr-BE" sz="2000" dirty="0">
                <a:latin typeface="Open Sans" panose="020B0604020202020204" charset="0"/>
                <a:ea typeface="Open Sans" panose="020B0604020202020204" charset="0"/>
                <a:cs typeface="Open Sans" panose="020B0604020202020204" charset="0"/>
              </a:rPr>
              <a:t>6x à 7x</a:t>
            </a:r>
            <a:endParaRPr lang="en-GB" sz="2000" dirty="0">
              <a:latin typeface="Open Sans" panose="020B0604020202020204" charset="0"/>
              <a:ea typeface="Open Sans" panose="020B0604020202020204" charset="0"/>
              <a:cs typeface="Open Sans" panose="020B0604020202020204" charset="0"/>
            </a:endParaRPr>
          </a:p>
        </p:txBody>
      </p:sp>
      <p:sp>
        <p:nvSpPr>
          <p:cNvPr id="16" name="Oval 15">
            <a:extLst>
              <a:ext uri="{FF2B5EF4-FFF2-40B4-BE49-F238E27FC236}">
                <a16:creationId xmlns:a16="http://schemas.microsoft.com/office/drawing/2014/main" id="{3A280CA1-94E1-0A0E-3093-706EA2101658}"/>
              </a:ext>
            </a:extLst>
          </p:cNvPr>
          <p:cNvSpPr/>
          <p:nvPr/>
        </p:nvSpPr>
        <p:spPr>
          <a:xfrm>
            <a:off x="6294318" y="2948870"/>
            <a:ext cx="2236638" cy="2330112"/>
          </a:xfrm>
          <a:prstGeom prst="ellipse">
            <a:avLst/>
          </a:prstGeom>
          <a:solidFill>
            <a:schemeClr val="tx2"/>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fr-BE" sz="2000" dirty="0" err="1">
                <a:latin typeface="Open Sans" panose="020B0604020202020204" charset="0"/>
                <a:ea typeface="Open Sans" panose="020B0604020202020204" charset="0"/>
                <a:cs typeface="Open Sans" panose="020B0604020202020204" charset="0"/>
              </a:rPr>
              <a:t>tot</a:t>
            </a:r>
            <a:endParaRPr lang="fr-BE" sz="2000" dirty="0">
              <a:latin typeface="Open Sans" panose="020B0604020202020204" charset="0"/>
              <a:ea typeface="Open Sans" panose="020B0604020202020204" charset="0"/>
              <a:cs typeface="Open Sans" panose="020B0604020202020204" charset="0"/>
            </a:endParaRPr>
          </a:p>
          <a:p>
            <a:pPr algn="ctr"/>
            <a:r>
              <a:rPr lang="fr-BE" sz="2000" dirty="0">
                <a:latin typeface="Open Sans" panose="020B0604020202020204" charset="0"/>
                <a:ea typeface="Open Sans" panose="020B0604020202020204" charset="0"/>
                <a:cs typeface="Open Sans" panose="020B0604020202020204" charset="0"/>
              </a:rPr>
              <a:t>50 X</a:t>
            </a:r>
          </a:p>
          <a:p>
            <a:pPr algn="ctr"/>
            <a:r>
              <a:rPr lang="fr-BE" sz="2000" dirty="0" err="1">
                <a:latin typeface="Open Sans" panose="020B0604020202020204" charset="0"/>
                <a:ea typeface="Open Sans" panose="020B0604020202020204" charset="0"/>
                <a:cs typeface="Open Sans" panose="020B0604020202020204" charset="0"/>
              </a:rPr>
              <a:t>aanschaf</a:t>
            </a:r>
            <a:r>
              <a:rPr lang="fr-BE" sz="2000" dirty="0">
                <a:latin typeface="Open Sans" panose="020B0604020202020204" charset="0"/>
                <a:ea typeface="Open Sans" panose="020B0604020202020204" charset="0"/>
                <a:cs typeface="Open Sans" panose="020B0604020202020204" charset="0"/>
              </a:rPr>
              <a:t>-</a:t>
            </a:r>
          </a:p>
          <a:p>
            <a:pPr algn="ctr"/>
            <a:r>
              <a:rPr lang="fr-BE" sz="2000" dirty="0" err="1">
                <a:latin typeface="Open Sans" panose="020B0604020202020204" charset="0"/>
                <a:ea typeface="Open Sans" panose="020B0604020202020204" charset="0"/>
                <a:cs typeface="Open Sans" panose="020B0604020202020204" charset="0"/>
              </a:rPr>
              <a:t>kost</a:t>
            </a:r>
            <a:endParaRPr lang="en-GB" sz="2000" dirty="0">
              <a:latin typeface="Open Sans" panose="020B0604020202020204" charset="0"/>
              <a:ea typeface="Open Sans" panose="020B0604020202020204" charset="0"/>
              <a:cs typeface="Open Sans" panose="020B0604020202020204" charset="0"/>
            </a:endParaRPr>
          </a:p>
        </p:txBody>
      </p:sp>
      <p:sp>
        <p:nvSpPr>
          <p:cNvPr id="17" name="TextBox 16">
            <a:extLst>
              <a:ext uri="{FF2B5EF4-FFF2-40B4-BE49-F238E27FC236}">
                <a16:creationId xmlns:a16="http://schemas.microsoft.com/office/drawing/2014/main" id="{C4ADC9CF-80B6-C32D-0106-1925A8D08CF1}"/>
              </a:ext>
            </a:extLst>
          </p:cNvPr>
          <p:cNvSpPr txBox="1"/>
          <p:nvPr/>
        </p:nvSpPr>
        <p:spPr>
          <a:xfrm>
            <a:off x="3121568" y="5691339"/>
            <a:ext cx="1015021" cy="523220"/>
          </a:xfrm>
          <a:prstGeom prst="rect">
            <a:avLst/>
          </a:prstGeom>
          <a:noFill/>
        </p:spPr>
        <p:txBody>
          <a:bodyPr wrap="square" rtlCol="0">
            <a:spAutoFit/>
          </a:bodyPr>
          <a:lstStyle/>
          <a:p>
            <a:r>
              <a:rPr lang="fr-BE" sz="1400" b="1" dirty="0" err="1">
                <a:latin typeface="Open Sans" panose="020B0604020202020204" charset="0"/>
                <a:ea typeface="Open Sans" panose="020B0604020202020204" charset="0"/>
                <a:cs typeface="Open Sans" panose="020B0604020202020204" charset="0"/>
              </a:rPr>
              <a:t>sterke</a:t>
            </a:r>
            <a:br>
              <a:rPr lang="fr-BE" sz="1400" b="1" dirty="0">
                <a:latin typeface="Open Sans" panose="020B0604020202020204" charset="0"/>
                <a:ea typeface="Open Sans" panose="020B0604020202020204" charset="0"/>
                <a:cs typeface="Open Sans" panose="020B0604020202020204" charset="0"/>
              </a:rPr>
            </a:br>
            <a:r>
              <a:rPr lang="fr-BE" sz="1400" b="1" dirty="0">
                <a:latin typeface="Open Sans" panose="020B0604020202020204" charset="0"/>
                <a:ea typeface="Open Sans" panose="020B0604020202020204" charset="0"/>
                <a:cs typeface="Open Sans" panose="020B0604020202020204" charset="0"/>
              </a:rPr>
              <a:t>design</a:t>
            </a:r>
            <a:endParaRPr lang="en-GB" sz="1400" b="1" dirty="0">
              <a:latin typeface="Open Sans" panose="020B0604020202020204" charset="0"/>
              <a:ea typeface="Open Sans" panose="020B0604020202020204" charset="0"/>
              <a:cs typeface="Open Sans" panose="020B0604020202020204" charset="0"/>
            </a:endParaRPr>
          </a:p>
        </p:txBody>
      </p:sp>
      <p:sp>
        <p:nvSpPr>
          <p:cNvPr id="18" name="TextBox 17">
            <a:extLst>
              <a:ext uri="{FF2B5EF4-FFF2-40B4-BE49-F238E27FC236}">
                <a16:creationId xmlns:a16="http://schemas.microsoft.com/office/drawing/2014/main" id="{FE8B347B-9D53-9B4B-5B52-BE1B4930F172}"/>
              </a:ext>
            </a:extLst>
          </p:cNvPr>
          <p:cNvSpPr txBox="1"/>
          <p:nvPr/>
        </p:nvSpPr>
        <p:spPr>
          <a:xfrm>
            <a:off x="4043950" y="6313151"/>
            <a:ext cx="2568460" cy="307777"/>
          </a:xfrm>
          <a:prstGeom prst="rect">
            <a:avLst/>
          </a:prstGeom>
          <a:noFill/>
        </p:spPr>
        <p:txBody>
          <a:bodyPr wrap="square" rtlCol="0">
            <a:spAutoFit/>
          </a:bodyPr>
          <a:lstStyle/>
          <a:p>
            <a:r>
              <a:rPr lang="fr-BE" sz="1400" b="1" dirty="0" err="1">
                <a:latin typeface="Open Sans" panose="020B0604020202020204" charset="0"/>
                <a:ea typeface="Open Sans" panose="020B0604020202020204" charset="0"/>
                <a:cs typeface="Open Sans" panose="020B0604020202020204" charset="0"/>
              </a:rPr>
              <a:t>weinig</a:t>
            </a:r>
            <a:r>
              <a:rPr lang="fr-BE" sz="1400" b="1" dirty="0">
                <a:latin typeface="Open Sans" panose="020B0604020202020204" charset="0"/>
                <a:ea typeface="Open Sans" panose="020B0604020202020204" charset="0"/>
                <a:cs typeface="Open Sans" panose="020B0604020202020204" charset="0"/>
              </a:rPr>
              <a:t> </a:t>
            </a:r>
            <a:r>
              <a:rPr lang="fr-BE" sz="1400" b="1" dirty="0" err="1">
                <a:latin typeface="Open Sans" panose="020B0604020202020204" charset="0"/>
                <a:ea typeface="Open Sans" panose="020B0604020202020204" charset="0"/>
                <a:cs typeface="Open Sans" panose="020B0604020202020204" charset="0"/>
              </a:rPr>
              <a:t>wijzigingen</a:t>
            </a:r>
            <a:endParaRPr lang="en-GB" sz="1400" b="1" dirty="0">
              <a:latin typeface="Open Sans" panose="020B0604020202020204" charset="0"/>
              <a:ea typeface="Open Sans" panose="020B0604020202020204" charset="0"/>
              <a:cs typeface="Open Sans" panose="020B0604020202020204" charset="0"/>
            </a:endParaRPr>
          </a:p>
        </p:txBody>
      </p:sp>
      <p:sp>
        <p:nvSpPr>
          <p:cNvPr id="19" name="TextBox 18">
            <a:extLst>
              <a:ext uri="{FF2B5EF4-FFF2-40B4-BE49-F238E27FC236}">
                <a16:creationId xmlns:a16="http://schemas.microsoft.com/office/drawing/2014/main" id="{9F17BA0A-941F-C139-5EBB-D3EAEC0EA658}"/>
              </a:ext>
            </a:extLst>
          </p:cNvPr>
          <p:cNvSpPr txBox="1"/>
          <p:nvPr/>
        </p:nvSpPr>
        <p:spPr>
          <a:xfrm>
            <a:off x="3085834" y="3819366"/>
            <a:ext cx="1015021" cy="523220"/>
          </a:xfrm>
          <a:prstGeom prst="rect">
            <a:avLst/>
          </a:prstGeom>
          <a:noFill/>
        </p:spPr>
        <p:txBody>
          <a:bodyPr wrap="square" rtlCol="0">
            <a:spAutoFit/>
          </a:bodyPr>
          <a:lstStyle/>
          <a:p>
            <a:r>
              <a:rPr lang="fr-BE" sz="1400" b="1" dirty="0" err="1">
                <a:latin typeface="Open Sans" panose="020B0604020202020204" charset="0"/>
                <a:ea typeface="Open Sans" panose="020B0604020202020204" charset="0"/>
                <a:cs typeface="Open Sans" panose="020B0604020202020204" charset="0"/>
              </a:rPr>
              <a:t>zwakke</a:t>
            </a:r>
            <a:br>
              <a:rPr lang="fr-BE" sz="1400" b="1" dirty="0">
                <a:latin typeface="Open Sans" panose="020B0604020202020204" charset="0"/>
                <a:ea typeface="Open Sans" panose="020B0604020202020204" charset="0"/>
                <a:cs typeface="Open Sans" panose="020B0604020202020204" charset="0"/>
              </a:rPr>
            </a:br>
            <a:r>
              <a:rPr lang="fr-BE" sz="1400" b="1" dirty="0">
                <a:latin typeface="Open Sans" panose="020B0604020202020204" charset="0"/>
                <a:ea typeface="Open Sans" panose="020B0604020202020204" charset="0"/>
                <a:cs typeface="Open Sans" panose="020B0604020202020204" charset="0"/>
              </a:rPr>
              <a:t>design</a:t>
            </a:r>
            <a:endParaRPr lang="en-GB" sz="1400" b="1"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259868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5" r="4456"/>
          <a:stretch>
            <a:fillRect/>
          </a:stretch>
        </p:blipFill>
        <p:spPr bwMode="auto">
          <a:xfrm>
            <a:off x="2397760" y="2715320"/>
            <a:ext cx="6725920" cy="405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a:extLst>
              <a:ext uri="{FF2B5EF4-FFF2-40B4-BE49-F238E27FC236}">
                <a16:creationId xmlns:a16="http://schemas.microsoft.com/office/drawing/2014/main" id="{FC35DEEB-33D8-4D78-D8E5-AFB792BC4D32}"/>
              </a:ext>
            </a:extLst>
          </p:cNvPr>
          <p:cNvSpPr>
            <a:spLocks noGrp="1"/>
          </p:cNvSpPr>
          <p:nvPr>
            <p:ph type="body" sz="quarter" idx="11"/>
          </p:nvPr>
        </p:nvSpPr>
        <p:spPr>
          <a:xfrm>
            <a:off x="900000" y="87787"/>
            <a:ext cx="10213776" cy="705597"/>
          </a:xfrm>
        </p:spPr>
        <p:txBody>
          <a:bodyPr/>
          <a:lstStyle/>
          <a:p>
            <a:r>
              <a:rPr lang="fr-BE" dirty="0" err="1"/>
              <a:t>Begrijp</a:t>
            </a:r>
            <a:r>
              <a:rPr lang="fr-BE" dirty="0"/>
              <a:t> de </a:t>
            </a:r>
            <a:r>
              <a:rPr lang="fr-BE" dirty="0" err="1"/>
              <a:t>behoeften</a:t>
            </a:r>
            <a:endParaRPr lang="en-GB" dirty="0"/>
          </a:p>
        </p:txBody>
      </p:sp>
      <p:sp>
        <p:nvSpPr>
          <p:cNvPr id="4" name="Text Placeholder 3">
            <a:extLst>
              <a:ext uri="{FF2B5EF4-FFF2-40B4-BE49-F238E27FC236}">
                <a16:creationId xmlns:a16="http://schemas.microsoft.com/office/drawing/2014/main" id="{0E573646-3AE2-1CA6-A4CA-E1A46346953A}"/>
              </a:ext>
            </a:extLst>
          </p:cNvPr>
          <p:cNvSpPr>
            <a:spLocks noGrp="1"/>
          </p:cNvSpPr>
          <p:nvPr>
            <p:ph type="body" sz="quarter" idx="13"/>
          </p:nvPr>
        </p:nvSpPr>
        <p:spPr>
          <a:xfrm>
            <a:off x="900000" y="998291"/>
            <a:ext cx="10213776" cy="5174927"/>
          </a:xfrm>
        </p:spPr>
        <p:txBody>
          <a:bodyPr>
            <a:normAutofit/>
          </a:bodyPr>
          <a:lstStyle/>
          <a:p>
            <a:pPr lvl="1"/>
            <a:r>
              <a:rPr lang="fr-BE" sz="1600" dirty="0"/>
              <a:t>er </a:t>
            </a:r>
            <a:r>
              <a:rPr lang="fr-BE" sz="1600" dirty="0" err="1"/>
              <a:t>bestaan</a:t>
            </a:r>
            <a:r>
              <a:rPr lang="fr-BE" sz="1600" dirty="0"/>
              <a:t> </a:t>
            </a:r>
            <a:r>
              <a:rPr lang="fr-BE" sz="1600" dirty="0" err="1"/>
              <a:t>geen</a:t>
            </a:r>
            <a:r>
              <a:rPr lang="fr-BE" sz="1600" dirty="0"/>
              <a:t> ICT </a:t>
            </a:r>
            <a:r>
              <a:rPr lang="fr-BE" sz="1600" dirty="0" err="1"/>
              <a:t>projecten</a:t>
            </a:r>
            <a:r>
              <a:rPr lang="fr-BE" sz="1600" dirty="0"/>
              <a:t>, </a:t>
            </a:r>
            <a:r>
              <a:rPr lang="fr-BE" sz="1600" dirty="0" err="1"/>
              <a:t>enkel</a:t>
            </a:r>
            <a:r>
              <a:rPr lang="fr-BE" sz="1600" dirty="0"/>
              <a:t> « business » </a:t>
            </a:r>
            <a:r>
              <a:rPr lang="fr-BE" sz="1600" dirty="0" err="1"/>
              <a:t>projecten</a:t>
            </a:r>
            <a:endParaRPr lang="fr-BE" sz="1600" dirty="0"/>
          </a:p>
          <a:p>
            <a:pPr lvl="1"/>
            <a:r>
              <a:rPr lang="fr-BE" sz="1600" dirty="0" err="1"/>
              <a:t>bij</a:t>
            </a:r>
            <a:r>
              <a:rPr lang="fr-BE" sz="1600" dirty="0"/>
              <a:t> </a:t>
            </a:r>
            <a:r>
              <a:rPr lang="en-BE" sz="1600" dirty="0"/>
              <a:t>“</a:t>
            </a:r>
            <a:r>
              <a:rPr lang="fr-BE" sz="1600" dirty="0" err="1"/>
              <a:t>aankoop</a:t>
            </a:r>
            <a:r>
              <a:rPr lang="en-BE" sz="1600" dirty="0"/>
              <a:t>”</a:t>
            </a:r>
            <a:r>
              <a:rPr lang="fr-BE" sz="1600" dirty="0"/>
              <a:t> </a:t>
            </a:r>
            <a:r>
              <a:rPr lang="fr-BE" sz="1600" dirty="0" err="1"/>
              <a:t>gebruik</a:t>
            </a:r>
            <a:r>
              <a:rPr lang="fr-BE" sz="1600" dirty="0"/>
              <a:t> de software </a:t>
            </a:r>
            <a:r>
              <a:rPr lang="en-BE" sz="1600" dirty="0"/>
              <a:t>“as is”</a:t>
            </a:r>
            <a:r>
              <a:rPr lang="fr-BE" sz="1600" dirty="0"/>
              <a:t>  - </a:t>
            </a:r>
            <a:r>
              <a:rPr lang="en-BE" sz="1600" dirty="0"/>
              <a:t>z</a:t>
            </a:r>
            <a:r>
              <a:rPr lang="fr-BE" sz="1600" dirty="0" err="1"/>
              <a:t>eer</a:t>
            </a:r>
            <a:r>
              <a:rPr lang="fr-BE" sz="1600" dirty="0"/>
              <a:t> </a:t>
            </a:r>
            <a:r>
              <a:rPr lang="fr-BE" sz="1600" dirty="0" err="1"/>
              <a:t>selectief</a:t>
            </a:r>
            <a:r>
              <a:rPr lang="fr-BE" sz="1600" dirty="0"/>
              <a:t> </a:t>
            </a:r>
            <a:r>
              <a:rPr lang="fr-BE" sz="1600" dirty="0" err="1"/>
              <a:t>zijn</a:t>
            </a:r>
            <a:r>
              <a:rPr lang="fr-BE" sz="1600" dirty="0"/>
              <a:t> in de </a:t>
            </a:r>
            <a:r>
              <a:rPr lang="fr-BE" sz="1600" dirty="0" err="1"/>
              <a:t>gekozen</a:t>
            </a:r>
            <a:r>
              <a:rPr lang="fr-BE" sz="1600" dirty="0"/>
              <a:t> modules (</a:t>
            </a:r>
            <a:r>
              <a:rPr lang="en-BE" sz="1600" dirty="0" err="1"/>
              <a:t>soms</a:t>
            </a:r>
            <a:r>
              <a:rPr lang="fr-BE" sz="1600" dirty="0"/>
              <a:t> </a:t>
            </a:r>
            <a:r>
              <a:rPr lang="fr-BE" sz="1600" dirty="0" err="1"/>
              <a:t>tot</a:t>
            </a:r>
            <a:r>
              <a:rPr lang="fr-BE" sz="1600" dirty="0"/>
              <a:t> 90% niet </a:t>
            </a:r>
            <a:r>
              <a:rPr lang="fr-BE" sz="1600" dirty="0" err="1"/>
              <a:t>gebruikte</a:t>
            </a:r>
            <a:r>
              <a:rPr lang="fr-BE" sz="1600" dirty="0"/>
              <a:t> </a:t>
            </a:r>
            <a:r>
              <a:rPr lang="fr-BE" sz="1600" dirty="0" err="1"/>
              <a:t>functies</a:t>
            </a:r>
            <a:r>
              <a:rPr lang="fr-BE" sz="1600" dirty="0"/>
              <a:t>)</a:t>
            </a:r>
          </a:p>
          <a:p>
            <a:pPr lvl="1"/>
            <a:r>
              <a:rPr lang="fr-BE" sz="1600" dirty="0" err="1"/>
              <a:t>géén</a:t>
            </a:r>
            <a:r>
              <a:rPr lang="fr-BE" sz="1600" dirty="0"/>
              <a:t> big bang: </a:t>
            </a:r>
            <a:r>
              <a:rPr lang="fr-BE" sz="1600" dirty="0" err="1"/>
              <a:t>ontwikkel</a:t>
            </a:r>
            <a:r>
              <a:rPr lang="fr-BE" sz="1600" dirty="0"/>
              <a:t> </a:t>
            </a:r>
            <a:r>
              <a:rPr lang="fr-BE" sz="1600" dirty="0" err="1"/>
              <a:t>klein</a:t>
            </a:r>
            <a:r>
              <a:rPr lang="fr-BE" sz="1600" dirty="0"/>
              <a:t> </a:t>
            </a:r>
            <a:r>
              <a:rPr lang="fr-BE" sz="1600" dirty="0" err="1"/>
              <a:t>deel</a:t>
            </a:r>
            <a:r>
              <a:rPr lang="fr-BE" sz="1600" dirty="0"/>
              <a:t> en </a:t>
            </a:r>
            <a:r>
              <a:rPr lang="fr-BE" sz="1600" dirty="0" err="1"/>
              <a:t>implementeer</a:t>
            </a:r>
            <a:r>
              <a:rPr lang="fr-BE" sz="1600" dirty="0"/>
              <a:t> – </a:t>
            </a:r>
            <a:r>
              <a:rPr lang="fr-BE" sz="1600" dirty="0" err="1"/>
              <a:t>blijf</a:t>
            </a:r>
            <a:r>
              <a:rPr lang="fr-BE" sz="1600" dirty="0"/>
              <a:t> dit </a:t>
            </a:r>
            <a:r>
              <a:rPr lang="fr-BE" sz="1600" dirty="0" err="1"/>
              <a:t>herhalen</a:t>
            </a:r>
            <a:endParaRPr lang="en-GB" sz="1600" dirty="0"/>
          </a:p>
          <a:p>
            <a:endParaRPr lang="en-GB" dirty="0"/>
          </a:p>
          <a:p>
            <a:endParaRPr lang="en-GB" dirty="0"/>
          </a:p>
          <a:p>
            <a:endParaRPr lang="en-BE" dirty="0"/>
          </a:p>
        </p:txBody>
      </p:sp>
    </p:spTree>
    <p:extLst>
      <p:ext uri="{BB962C8B-B14F-4D97-AF65-F5344CB8AC3E}">
        <p14:creationId xmlns:p14="http://schemas.microsoft.com/office/powerpoint/2010/main" val="3545769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FE498E-557A-6D2D-D1AD-7A4F478ECC45}"/>
              </a:ext>
            </a:extLst>
          </p:cNvPr>
          <p:cNvSpPr>
            <a:spLocks noGrp="1"/>
          </p:cNvSpPr>
          <p:nvPr>
            <p:ph type="body" sz="quarter" idx="11"/>
          </p:nvPr>
        </p:nvSpPr>
        <p:spPr/>
        <p:txBody>
          <a:bodyPr/>
          <a:lstStyle/>
          <a:p>
            <a:r>
              <a:rPr lang="fr-BE" dirty="0" err="1"/>
              <a:t>Begrijp</a:t>
            </a:r>
            <a:r>
              <a:rPr lang="fr-BE" dirty="0"/>
              <a:t> de </a:t>
            </a:r>
            <a:r>
              <a:rPr lang="fr-BE" dirty="0" err="1"/>
              <a:t>sleutels</a:t>
            </a:r>
            <a:r>
              <a:rPr lang="fr-BE" dirty="0"/>
              <a:t> </a:t>
            </a:r>
            <a:r>
              <a:rPr lang="fr-BE" dirty="0" err="1"/>
              <a:t>tot</a:t>
            </a:r>
            <a:r>
              <a:rPr lang="fr-BE" dirty="0"/>
              <a:t> </a:t>
            </a:r>
            <a:r>
              <a:rPr lang="fr-BE" dirty="0" err="1"/>
              <a:t>succes</a:t>
            </a:r>
            <a:endParaRPr lang="en-GB" sz="1200" dirty="0"/>
          </a:p>
        </p:txBody>
      </p:sp>
      <p:sp>
        <p:nvSpPr>
          <p:cNvPr id="6" name="Text Placeholder 5">
            <a:extLst>
              <a:ext uri="{FF2B5EF4-FFF2-40B4-BE49-F238E27FC236}">
                <a16:creationId xmlns:a16="http://schemas.microsoft.com/office/drawing/2014/main" id="{D9339FF6-3198-D5B0-3A04-5FB20C35B0C2}"/>
              </a:ext>
            </a:extLst>
          </p:cNvPr>
          <p:cNvSpPr>
            <a:spLocks noGrp="1"/>
          </p:cNvSpPr>
          <p:nvPr>
            <p:ph type="body" sz="quarter" idx="13"/>
          </p:nvPr>
        </p:nvSpPr>
        <p:spPr>
          <a:xfrm>
            <a:off x="900000" y="998291"/>
            <a:ext cx="10743360" cy="5174927"/>
          </a:xfrm>
        </p:spPr>
        <p:txBody>
          <a:bodyPr>
            <a:normAutofit fontScale="92500"/>
          </a:bodyPr>
          <a:lstStyle/>
          <a:p>
            <a:pPr lvl="1"/>
            <a:r>
              <a:rPr lang="fr-BE" sz="1600" dirty="0" err="1"/>
              <a:t>buy</a:t>
            </a:r>
            <a:r>
              <a:rPr lang="fr-BE" sz="1600" dirty="0"/>
              <a:t>-in </a:t>
            </a:r>
            <a:r>
              <a:rPr lang="fr-BE" sz="1600" dirty="0" err="1"/>
              <a:t>zorgverstrekkers</a:t>
            </a:r>
            <a:endParaRPr lang="en-GB" sz="1600" dirty="0"/>
          </a:p>
          <a:p>
            <a:pPr lvl="1"/>
            <a:r>
              <a:rPr lang="fr-BE" sz="1600" dirty="0"/>
              <a:t>focus op </a:t>
            </a:r>
            <a:r>
              <a:rPr lang="fr-BE" sz="1600" dirty="0" err="1"/>
              <a:t>klinische</a:t>
            </a:r>
            <a:r>
              <a:rPr lang="fr-BE" sz="1600" dirty="0"/>
              <a:t> </a:t>
            </a:r>
            <a:r>
              <a:rPr lang="fr-BE" sz="1600" dirty="0" err="1"/>
              <a:t>processen</a:t>
            </a:r>
            <a:endParaRPr lang="en-GB" sz="1600" dirty="0"/>
          </a:p>
          <a:p>
            <a:pPr lvl="1"/>
            <a:r>
              <a:rPr lang="fr-BE" sz="1600" dirty="0" err="1"/>
              <a:t>voldoende</a:t>
            </a:r>
            <a:r>
              <a:rPr lang="fr-BE" sz="1600" dirty="0"/>
              <a:t> training</a:t>
            </a:r>
            <a:endParaRPr lang="en-GB" sz="1600" dirty="0"/>
          </a:p>
          <a:p>
            <a:pPr lvl="1"/>
            <a:r>
              <a:rPr lang="fr-BE" sz="1600" dirty="0" err="1"/>
              <a:t>samenwerk</a:t>
            </a:r>
            <a:r>
              <a:rPr lang="en-BE" sz="1600" dirty="0" err="1"/>
              <a:t>ing</a:t>
            </a:r>
            <a:r>
              <a:rPr lang="fr-BE" sz="1600" dirty="0"/>
              <a:t> </a:t>
            </a:r>
            <a:r>
              <a:rPr lang="en-BE" sz="1600" dirty="0" err="1"/>
              <a:t>tussen</a:t>
            </a:r>
            <a:r>
              <a:rPr lang="en-BE" sz="1600" dirty="0"/>
              <a:t> </a:t>
            </a:r>
            <a:r>
              <a:rPr lang="en-BE" sz="1600" dirty="0" err="1"/>
              <a:t>ziekenhuizen</a:t>
            </a:r>
            <a:endParaRPr lang="en-GB" sz="1600" dirty="0"/>
          </a:p>
          <a:p>
            <a:pPr lvl="2"/>
            <a:r>
              <a:rPr lang="fr-BE" sz="1600" dirty="0"/>
              <a:t>governance </a:t>
            </a:r>
            <a:r>
              <a:rPr lang="fr-BE" sz="1600" dirty="0" err="1"/>
              <a:t>structuur</a:t>
            </a:r>
            <a:endParaRPr lang="en-GB" sz="1600" dirty="0"/>
          </a:p>
          <a:p>
            <a:pPr lvl="2"/>
            <a:r>
              <a:rPr lang="fr-BE" sz="1600" dirty="0" err="1"/>
              <a:t>verwachtingsmanagement</a:t>
            </a:r>
            <a:r>
              <a:rPr lang="fr-BE" sz="1600" dirty="0"/>
              <a:t>: </a:t>
            </a:r>
            <a:r>
              <a:rPr lang="fr-BE" sz="1600" dirty="0" err="1"/>
              <a:t>vermijd</a:t>
            </a:r>
            <a:r>
              <a:rPr lang="fr-BE" sz="1600" dirty="0"/>
              <a:t> </a:t>
            </a:r>
            <a:r>
              <a:rPr lang="fr-BE" sz="1600" dirty="0" err="1"/>
              <a:t>specifieke</a:t>
            </a:r>
            <a:r>
              <a:rPr lang="fr-BE" sz="1600" dirty="0"/>
              <a:t> </a:t>
            </a:r>
            <a:r>
              <a:rPr lang="fr-BE" sz="1600" dirty="0" err="1"/>
              <a:t>zaken</a:t>
            </a:r>
            <a:endParaRPr lang="en-GB" sz="1600" dirty="0"/>
          </a:p>
          <a:p>
            <a:pPr lvl="2"/>
            <a:r>
              <a:rPr lang="fr-BE" sz="1600" dirty="0" err="1"/>
              <a:t>delegeer</a:t>
            </a:r>
            <a:r>
              <a:rPr lang="fr-BE" sz="1600" dirty="0"/>
              <a:t> </a:t>
            </a:r>
            <a:r>
              <a:rPr lang="fr-BE" sz="1600" dirty="0" err="1"/>
              <a:t>proces</a:t>
            </a:r>
            <a:r>
              <a:rPr lang="fr-BE" sz="1600" dirty="0"/>
              <a:t> </a:t>
            </a:r>
            <a:r>
              <a:rPr lang="fr-BE" sz="1600" dirty="0" err="1"/>
              <a:t>aan</a:t>
            </a:r>
            <a:r>
              <a:rPr lang="fr-BE" sz="1600" dirty="0"/>
              <a:t> </a:t>
            </a:r>
            <a:r>
              <a:rPr lang="fr-BE" sz="1600" dirty="0" err="1"/>
              <a:t>één</a:t>
            </a:r>
            <a:r>
              <a:rPr lang="fr-BE" sz="1600" dirty="0"/>
              <a:t> </a:t>
            </a:r>
            <a:r>
              <a:rPr lang="fr-BE" sz="1600" dirty="0" err="1"/>
              <a:t>vakgroep</a:t>
            </a:r>
            <a:r>
              <a:rPr lang="fr-BE" sz="1600" dirty="0"/>
              <a:t> (</a:t>
            </a:r>
            <a:r>
              <a:rPr lang="fr-BE" sz="1600" dirty="0" err="1"/>
              <a:t>eventueel</a:t>
            </a:r>
            <a:r>
              <a:rPr lang="fr-BE" sz="1600" dirty="0"/>
              <a:t>  </a:t>
            </a:r>
            <a:r>
              <a:rPr lang="fr-BE" sz="1600" dirty="0" err="1"/>
              <a:t>verschillende</a:t>
            </a:r>
            <a:r>
              <a:rPr lang="fr-BE" sz="1600" dirty="0"/>
              <a:t> </a:t>
            </a:r>
            <a:r>
              <a:rPr lang="fr-BE" sz="1600" dirty="0" err="1"/>
              <a:t>ziekenhuizen</a:t>
            </a:r>
            <a:r>
              <a:rPr lang="fr-BE" sz="1600" dirty="0"/>
              <a:t>) – </a:t>
            </a:r>
            <a:r>
              <a:rPr lang="fr-BE" sz="1600" dirty="0" err="1"/>
              <a:t>sluit</a:t>
            </a:r>
            <a:r>
              <a:rPr lang="fr-BE" sz="1600" dirty="0"/>
              <a:t> je </a:t>
            </a:r>
            <a:r>
              <a:rPr lang="fr-BE" sz="1600" dirty="0" err="1"/>
              <a:t>processen</a:t>
            </a:r>
            <a:r>
              <a:rPr lang="fr-BE" sz="1600" dirty="0"/>
              <a:t> </a:t>
            </a:r>
            <a:r>
              <a:rPr lang="fr-BE" sz="1600" dirty="0" err="1"/>
              <a:t>daarbij</a:t>
            </a:r>
            <a:r>
              <a:rPr lang="fr-BE" sz="1600" dirty="0"/>
              <a:t> </a:t>
            </a:r>
            <a:r>
              <a:rPr lang="fr-BE" sz="1600" dirty="0" err="1"/>
              <a:t>aan</a:t>
            </a:r>
            <a:endParaRPr lang="en-GB" sz="1600" dirty="0"/>
          </a:p>
          <a:p>
            <a:pPr lvl="1"/>
            <a:r>
              <a:rPr lang="fr-BE" sz="1600" dirty="0" err="1"/>
              <a:t>elektronische</a:t>
            </a:r>
            <a:r>
              <a:rPr lang="fr-BE" sz="1600" dirty="0"/>
              <a:t> </a:t>
            </a:r>
            <a:r>
              <a:rPr lang="fr-BE" sz="1600" dirty="0" err="1"/>
              <a:t>patiëntendossiers</a:t>
            </a:r>
            <a:endParaRPr lang="en-GB" sz="1600" dirty="0"/>
          </a:p>
          <a:p>
            <a:pPr lvl="2"/>
            <a:r>
              <a:rPr lang="fr-BE" sz="1600" dirty="0" err="1"/>
              <a:t>verzeker</a:t>
            </a:r>
            <a:r>
              <a:rPr lang="fr-BE" sz="1600" dirty="0"/>
              <a:t> je van </a:t>
            </a:r>
            <a:r>
              <a:rPr lang="fr-BE" sz="1600" dirty="0" err="1"/>
              <a:t>aanwezigheid</a:t>
            </a:r>
            <a:r>
              <a:rPr lang="fr-BE" sz="1600" dirty="0"/>
              <a:t> </a:t>
            </a:r>
            <a:r>
              <a:rPr lang="en-BE" sz="1600" dirty="0"/>
              <a:t>buy-in</a:t>
            </a:r>
            <a:r>
              <a:rPr lang="fr-BE" sz="1600" dirty="0"/>
              <a:t> (</a:t>
            </a:r>
            <a:r>
              <a:rPr lang="fr-BE" sz="1600" dirty="0" err="1"/>
              <a:t>eigen</a:t>
            </a:r>
            <a:r>
              <a:rPr lang="fr-BE" sz="1600" dirty="0"/>
              <a:t> – </a:t>
            </a:r>
            <a:r>
              <a:rPr lang="fr-BE" sz="1600" dirty="0" err="1"/>
              <a:t>lokaal</a:t>
            </a:r>
            <a:r>
              <a:rPr lang="fr-BE" sz="1600" dirty="0"/>
              <a:t> partnership – </a:t>
            </a:r>
            <a:r>
              <a:rPr lang="fr-BE" sz="1600" dirty="0" err="1"/>
              <a:t>samenwerking</a:t>
            </a:r>
            <a:r>
              <a:rPr lang="fr-BE" sz="1600" dirty="0"/>
              <a:t>)</a:t>
            </a:r>
            <a:endParaRPr lang="en-GB" sz="1600" dirty="0"/>
          </a:p>
          <a:p>
            <a:pPr lvl="1"/>
            <a:r>
              <a:rPr lang="fr-BE" sz="1600" dirty="0" err="1"/>
              <a:t>goede</a:t>
            </a:r>
            <a:r>
              <a:rPr lang="fr-BE" sz="1600" dirty="0"/>
              <a:t> </a:t>
            </a:r>
            <a:r>
              <a:rPr lang="fr-BE" sz="1600" dirty="0" err="1"/>
              <a:t>financieringsafspraken</a:t>
            </a:r>
            <a:r>
              <a:rPr lang="en-BE" sz="1600" dirty="0"/>
              <a:t>: </a:t>
            </a:r>
            <a:r>
              <a:rPr lang="en-BE" sz="1600" dirty="0" err="1"/>
              <a:t>zorg</a:t>
            </a:r>
            <a:r>
              <a:rPr lang="en-BE" sz="1600" dirty="0"/>
              <a:t> </a:t>
            </a:r>
            <a:r>
              <a:rPr lang="en-BE" sz="1600" dirty="0" err="1"/>
              <a:t>voor</a:t>
            </a:r>
            <a:r>
              <a:rPr lang="en-BE" sz="1600" dirty="0"/>
              <a:t> </a:t>
            </a:r>
            <a:r>
              <a:rPr lang="en-BE" sz="1600" dirty="0" err="1"/>
              <a:t>grondig</a:t>
            </a:r>
            <a:r>
              <a:rPr lang="en-BE" sz="1600" dirty="0"/>
              <a:t> </a:t>
            </a:r>
            <a:r>
              <a:rPr lang="en-BE" sz="1600" dirty="0" err="1"/>
              <a:t>inzicht</a:t>
            </a:r>
            <a:r>
              <a:rPr lang="en-BE" sz="1600" dirty="0"/>
              <a:t> in ICT-</a:t>
            </a:r>
            <a:r>
              <a:rPr lang="en-BE" sz="1600" dirty="0" err="1"/>
              <a:t>kosten</a:t>
            </a:r>
            <a:r>
              <a:rPr lang="en-BE" sz="1600" dirty="0"/>
              <a:t> en wat ze </a:t>
            </a:r>
            <a:r>
              <a:rPr lang="en-BE" sz="1600" dirty="0" err="1"/>
              <a:t>veroorzaakt</a:t>
            </a:r>
            <a:r>
              <a:rPr lang="en-BE" sz="1600" dirty="0"/>
              <a:t> en </a:t>
            </a:r>
            <a:r>
              <a:rPr lang="en-BE" sz="1600" dirty="0" err="1"/>
              <a:t>responsabiliseer</a:t>
            </a:r>
            <a:r>
              <a:rPr lang="fr-BE" sz="1600" dirty="0"/>
              <a:t> </a:t>
            </a:r>
            <a:endParaRPr lang="en-GB" sz="1600" dirty="0"/>
          </a:p>
          <a:p>
            <a:pPr lvl="2"/>
            <a:r>
              <a:rPr lang="en-BE" sz="1600" dirty="0" err="1"/>
              <a:t>stemt</a:t>
            </a:r>
            <a:r>
              <a:rPr lang="en-BE" sz="1600" dirty="0"/>
              <a:t> </a:t>
            </a:r>
            <a:r>
              <a:rPr lang="en-BE" sz="1600" dirty="0" err="1"/>
              <a:t>vraag</a:t>
            </a:r>
            <a:r>
              <a:rPr lang="en-BE" sz="1600" dirty="0"/>
              <a:t> </a:t>
            </a:r>
            <a:r>
              <a:rPr lang="en-BE" sz="1600" dirty="0" err="1"/>
              <a:t>af</a:t>
            </a:r>
            <a:r>
              <a:rPr lang="en-BE" sz="1600" dirty="0"/>
              <a:t> op </a:t>
            </a:r>
            <a:r>
              <a:rPr lang="en-BE" sz="1600" dirty="0" err="1"/>
              <a:t>reële</a:t>
            </a:r>
            <a:r>
              <a:rPr lang="en-BE" sz="1600" dirty="0"/>
              <a:t> </a:t>
            </a:r>
            <a:r>
              <a:rPr lang="en-BE" sz="1600" dirty="0" err="1"/>
              <a:t>behoeften</a:t>
            </a:r>
            <a:endParaRPr lang="fr-BE" sz="1600" dirty="0"/>
          </a:p>
          <a:p>
            <a:pPr lvl="2"/>
            <a:r>
              <a:rPr lang="fr-BE" sz="1600" dirty="0" err="1"/>
              <a:t>beperkt</a:t>
            </a:r>
            <a:r>
              <a:rPr lang="fr-BE" sz="1600" dirty="0"/>
              <a:t> </a:t>
            </a:r>
            <a:r>
              <a:rPr lang="fr-BE" sz="1600" dirty="0" err="1"/>
              <a:t>aantal</a:t>
            </a:r>
            <a:r>
              <a:rPr lang="fr-BE" sz="1600" dirty="0"/>
              <a:t> </a:t>
            </a:r>
            <a:r>
              <a:rPr lang="fr-BE" sz="1600" dirty="0" err="1"/>
              <a:t>wijzigingen</a:t>
            </a:r>
            <a:endParaRPr lang="en-GB" sz="1600" dirty="0"/>
          </a:p>
          <a:p>
            <a:pPr lvl="2"/>
            <a:endParaRPr lang="en-GB" sz="1600" dirty="0"/>
          </a:p>
          <a:p>
            <a:pPr lvl="2"/>
            <a:endParaRPr lang="en-GB" dirty="0"/>
          </a:p>
          <a:p>
            <a:pPr lvl="2"/>
            <a:endParaRPr lang="en-GB" dirty="0"/>
          </a:p>
          <a:p>
            <a:pPr lvl="1"/>
            <a:endParaRPr lang="en-BE" dirty="0"/>
          </a:p>
        </p:txBody>
      </p:sp>
    </p:spTree>
    <p:extLst>
      <p:ext uri="{BB962C8B-B14F-4D97-AF65-F5344CB8AC3E}">
        <p14:creationId xmlns:p14="http://schemas.microsoft.com/office/powerpoint/2010/main" val="4118652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F0A3F73-29F8-19F5-4AD2-0DA7AD71531E}"/>
              </a:ext>
            </a:extLst>
          </p:cNvPr>
          <p:cNvSpPr>
            <a:spLocks noGrp="1"/>
          </p:cNvSpPr>
          <p:nvPr>
            <p:ph type="body" sz="quarter" idx="11"/>
          </p:nvPr>
        </p:nvSpPr>
        <p:spPr>
          <a:xfrm>
            <a:off x="900000" y="87787"/>
            <a:ext cx="10213776" cy="705597"/>
          </a:xfrm>
        </p:spPr>
        <p:txBody>
          <a:bodyPr/>
          <a:lstStyle/>
          <a:p>
            <a:r>
              <a:rPr lang="fr-BE" dirty="0" err="1"/>
              <a:t>Samenvattend</a:t>
            </a:r>
            <a:endParaRPr lang="en-BE" dirty="0"/>
          </a:p>
        </p:txBody>
      </p:sp>
      <p:sp>
        <p:nvSpPr>
          <p:cNvPr id="8" name="Text Placeholder 7">
            <a:extLst>
              <a:ext uri="{FF2B5EF4-FFF2-40B4-BE49-F238E27FC236}">
                <a16:creationId xmlns:a16="http://schemas.microsoft.com/office/drawing/2014/main" id="{5C0206FA-0770-D449-26E2-480B8D525BE8}"/>
              </a:ext>
            </a:extLst>
          </p:cNvPr>
          <p:cNvSpPr>
            <a:spLocks noGrp="1"/>
          </p:cNvSpPr>
          <p:nvPr>
            <p:ph type="body" sz="quarter" idx="13"/>
          </p:nvPr>
        </p:nvSpPr>
        <p:spPr>
          <a:xfrm>
            <a:off x="900000" y="998291"/>
            <a:ext cx="10213776" cy="5174927"/>
          </a:xfrm>
        </p:spPr>
        <p:txBody>
          <a:bodyPr/>
          <a:lstStyle/>
          <a:p>
            <a:pPr lvl="1"/>
            <a:r>
              <a:rPr lang="fr-BE" sz="1600" dirty="0" err="1"/>
              <a:t>vanaf</a:t>
            </a:r>
            <a:r>
              <a:rPr lang="fr-BE" sz="1600" dirty="0"/>
              <a:t> het </a:t>
            </a:r>
            <a:r>
              <a:rPr lang="fr-BE" sz="1600" dirty="0" err="1"/>
              <a:t>begin</a:t>
            </a:r>
            <a:r>
              <a:rPr lang="fr-BE" sz="1600" dirty="0"/>
              <a:t> </a:t>
            </a:r>
            <a:r>
              <a:rPr lang="fr-BE" sz="1600" dirty="0" err="1"/>
              <a:t>zuinig</a:t>
            </a:r>
            <a:r>
              <a:rPr lang="fr-BE" sz="1600" dirty="0"/>
              <a:t> met </a:t>
            </a:r>
            <a:r>
              <a:rPr lang="fr-BE" sz="1600" dirty="0" err="1"/>
              <a:t>functionaliteit</a:t>
            </a:r>
            <a:endParaRPr lang="en-GB" sz="1600" dirty="0"/>
          </a:p>
          <a:p>
            <a:pPr lvl="1"/>
            <a:r>
              <a:rPr lang="fr-BE" sz="1600" dirty="0" err="1"/>
              <a:t>bouw</a:t>
            </a:r>
            <a:r>
              <a:rPr lang="fr-BE" sz="1600" dirty="0"/>
              <a:t> </a:t>
            </a:r>
            <a:r>
              <a:rPr lang="fr-BE" sz="1600" dirty="0" err="1"/>
              <a:t>klein</a:t>
            </a:r>
            <a:r>
              <a:rPr lang="fr-BE" sz="1600" dirty="0"/>
              <a:t> </a:t>
            </a:r>
            <a:r>
              <a:rPr lang="fr-BE" sz="1600" dirty="0" err="1"/>
              <a:t>deel</a:t>
            </a:r>
            <a:r>
              <a:rPr lang="fr-BE" sz="1600" dirty="0"/>
              <a:t> en </a:t>
            </a:r>
            <a:r>
              <a:rPr lang="fr-BE" sz="1600" dirty="0" err="1"/>
              <a:t>implementeer</a:t>
            </a:r>
            <a:r>
              <a:rPr lang="fr-BE" sz="1600" dirty="0"/>
              <a:t>, </a:t>
            </a:r>
            <a:r>
              <a:rPr lang="fr-BE" sz="1600" dirty="0" err="1"/>
              <a:t>herhaal</a:t>
            </a:r>
            <a:endParaRPr lang="en-GB" sz="1600" dirty="0"/>
          </a:p>
          <a:p>
            <a:pPr lvl="1"/>
            <a:r>
              <a:rPr lang="fr-BE" sz="1600" dirty="0" err="1"/>
              <a:t>eis</a:t>
            </a:r>
            <a:r>
              <a:rPr lang="fr-BE" sz="1600" dirty="0"/>
              <a:t> </a:t>
            </a:r>
            <a:r>
              <a:rPr lang="fr-BE" sz="1600" dirty="0" err="1"/>
              <a:t>onderhoudbaarheid</a:t>
            </a:r>
            <a:r>
              <a:rPr lang="fr-BE" sz="1600" dirty="0"/>
              <a:t> in design</a:t>
            </a:r>
          </a:p>
          <a:p>
            <a:pPr lvl="1"/>
            <a:r>
              <a:rPr lang="fr-BE" sz="1600" dirty="0" err="1"/>
              <a:t>wijzig</a:t>
            </a:r>
            <a:r>
              <a:rPr lang="fr-BE" sz="1600" dirty="0"/>
              <a:t> </a:t>
            </a:r>
            <a:r>
              <a:rPr lang="fr-BE" sz="1600" dirty="0" err="1"/>
              <a:t>zo</a:t>
            </a:r>
            <a:r>
              <a:rPr lang="fr-BE" sz="1600" dirty="0"/>
              <a:t> </a:t>
            </a:r>
            <a:r>
              <a:rPr lang="fr-BE" sz="1600" dirty="0" err="1"/>
              <a:t>weinig</a:t>
            </a:r>
            <a:r>
              <a:rPr lang="fr-BE" sz="1600" dirty="0"/>
              <a:t> </a:t>
            </a:r>
            <a:r>
              <a:rPr lang="fr-BE" sz="1600" dirty="0" err="1"/>
              <a:t>mogelijk</a:t>
            </a:r>
            <a:r>
              <a:rPr lang="fr-BE" sz="1600" dirty="0"/>
              <a:t>, </a:t>
            </a:r>
            <a:r>
              <a:rPr lang="fr-BE" sz="1600" dirty="0" err="1"/>
              <a:t>gebruik</a:t>
            </a:r>
            <a:r>
              <a:rPr lang="fr-BE" sz="1600" dirty="0"/>
              <a:t> </a:t>
            </a:r>
            <a:r>
              <a:rPr lang="fr-BE" sz="1600" dirty="0" err="1"/>
              <a:t>gekochte</a:t>
            </a:r>
            <a:r>
              <a:rPr lang="fr-BE" sz="1600" dirty="0"/>
              <a:t> software </a:t>
            </a:r>
            <a:r>
              <a:rPr lang="en-BE" sz="1600" dirty="0"/>
              <a:t>“</a:t>
            </a:r>
            <a:r>
              <a:rPr lang="fr-BE" sz="1600" dirty="0"/>
              <a:t>as-</a:t>
            </a:r>
            <a:r>
              <a:rPr lang="fr-BE" sz="1600" dirty="0" err="1"/>
              <a:t>is</a:t>
            </a:r>
            <a:r>
              <a:rPr lang="en-BE" sz="1600" dirty="0"/>
              <a:t>”</a:t>
            </a:r>
            <a:endParaRPr lang="fr-BE" sz="1600" dirty="0"/>
          </a:p>
          <a:p>
            <a:pPr lvl="1"/>
            <a:r>
              <a:rPr lang="fr-BE" sz="1600" dirty="0" err="1"/>
              <a:t>zoek</a:t>
            </a:r>
            <a:r>
              <a:rPr lang="fr-BE" sz="1600" dirty="0"/>
              <a:t> </a:t>
            </a:r>
            <a:r>
              <a:rPr lang="fr-BE" sz="1600" dirty="0" err="1"/>
              <a:t>schaal</a:t>
            </a:r>
            <a:r>
              <a:rPr lang="fr-BE" sz="1600" dirty="0"/>
              <a:t> in </a:t>
            </a:r>
            <a:r>
              <a:rPr lang="fr-BE" sz="1600" dirty="0" err="1"/>
              <a:t>partnerschap</a:t>
            </a:r>
            <a:r>
              <a:rPr lang="fr-BE" sz="1600" dirty="0"/>
              <a:t>  met </a:t>
            </a:r>
            <a:r>
              <a:rPr lang="fr-BE" sz="1600" dirty="0" err="1"/>
              <a:t>goede</a:t>
            </a:r>
            <a:r>
              <a:rPr lang="fr-BE" sz="1600" dirty="0"/>
              <a:t> </a:t>
            </a:r>
            <a:r>
              <a:rPr lang="fr-BE" sz="1600" dirty="0" err="1"/>
              <a:t>taakverdeling</a:t>
            </a:r>
            <a:r>
              <a:rPr lang="fr-BE" sz="1600" dirty="0"/>
              <a:t>, </a:t>
            </a:r>
            <a:r>
              <a:rPr lang="fr-BE" sz="1600" dirty="0" err="1"/>
              <a:t>afspraken</a:t>
            </a:r>
            <a:r>
              <a:rPr lang="fr-BE" sz="1600" dirty="0"/>
              <a:t> en governance</a:t>
            </a:r>
          </a:p>
          <a:p>
            <a:pPr lvl="1"/>
            <a:r>
              <a:rPr lang="en-BE" sz="1600" dirty="0"/>
              <a:t>E</a:t>
            </a:r>
            <a:r>
              <a:rPr lang="fr-BE" sz="1600" dirty="0"/>
              <a:t>PD </a:t>
            </a:r>
            <a:r>
              <a:rPr lang="en-BE" sz="1600" dirty="0" err="1"/>
              <a:t>vooral</a:t>
            </a:r>
            <a:r>
              <a:rPr lang="fr-BE" sz="1600" dirty="0"/>
              <a:t> </a:t>
            </a:r>
            <a:r>
              <a:rPr lang="fr-BE" sz="1600" dirty="0" err="1"/>
              <a:t>batig</a:t>
            </a:r>
            <a:r>
              <a:rPr lang="fr-BE" sz="1600" dirty="0"/>
              <a:t> </a:t>
            </a:r>
            <a:r>
              <a:rPr lang="fr-BE" sz="1600" dirty="0" err="1"/>
              <a:t>wanneer</a:t>
            </a:r>
            <a:r>
              <a:rPr lang="fr-BE" sz="1600" dirty="0"/>
              <a:t> </a:t>
            </a:r>
            <a:r>
              <a:rPr lang="fr-BE" sz="1600" dirty="0" err="1"/>
              <a:t>verbonden</a:t>
            </a:r>
            <a:r>
              <a:rPr lang="fr-BE" sz="1600" dirty="0"/>
              <a:t> met </a:t>
            </a:r>
            <a:r>
              <a:rPr lang="fr-BE" sz="1600" dirty="0" err="1"/>
              <a:t>andere</a:t>
            </a:r>
            <a:r>
              <a:rPr lang="fr-BE" sz="1600" dirty="0"/>
              <a:t> </a:t>
            </a:r>
            <a:r>
              <a:rPr lang="fr-BE" sz="1600" dirty="0" err="1"/>
              <a:t>systemen</a:t>
            </a:r>
            <a:r>
              <a:rPr lang="fr-BE" sz="1600" dirty="0"/>
              <a:t>, </a:t>
            </a:r>
            <a:r>
              <a:rPr lang="fr-BE" sz="1600" dirty="0" err="1"/>
              <a:t>financieel</a:t>
            </a:r>
            <a:r>
              <a:rPr lang="fr-BE" sz="1600" dirty="0"/>
              <a:t> </a:t>
            </a:r>
            <a:r>
              <a:rPr lang="fr-BE" sz="1600" dirty="0" err="1"/>
              <a:t>voordeel</a:t>
            </a:r>
            <a:r>
              <a:rPr lang="fr-BE" sz="1600" dirty="0"/>
              <a:t> op lange </a:t>
            </a:r>
            <a:r>
              <a:rPr lang="fr-BE" sz="1600" dirty="0" err="1"/>
              <a:t>termijn</a:t>
            </a:r>
            <a:endParaRPr lang="fr-BE" sz="1600" dirty="0"/>
          </a:p>
          <a:p>
            <a:endParaRPr lang="en-BE" dirty="0"/>
          </a:p>
        </p:txBody>
      </p:sp>
    </p:spTree>
    <p:extLst>
      <p:ext uri="{BB962C8B-B14F-4D97-AF65-F5344CB8AC3E}">
        <p14:creationId xmlns:p14="http://schemas.microsoft.com/office/powerpoint/2010/main" val="1447828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990" y="905976"/>
            <a:ext cx="6184900" cy="540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6"/>
          <p:cNvSpPr txBox="1">
            <a:spLocks noChangeArrowheads="1"/>
          </p:cNvSpPr>
          <p:nvPr/>
        </p:nvSpPr>
        <p:spPr bwMode="auto">
          <a:xfrm>
            <a:off x="8143081" y="6309826"/>
            <a:ext cx="2090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altLang="fr-FR" sz="1400" dirty="0"/>
              <a:t>Bron: MIT </a:t>
            </a:r>
            <a:r>
              <a:rPr lang="nl-BE" altLang="fr-FR" sz="1400" dirty="0" err="1"/>
              <a:t>Sloan</a:t>
            </a:r>
            <a:endParaRPr lang="en-US" altLang="fr-FR" sz="1400" dirty="0"/>
          </a:p>
        </p:txBody>
      </p:sp>
      <p:sp>
        <p:nvSpPr>
          <p:cNvPr id="2" name="Text Placeholder 1">
            <a:extLst>
              <a:ext uri="{FF2B5EF4-FFF2-40B4-BE49-F238E27FC236}">
                <a16:creationId xmlns:a16="http://schemas.microsoft.com/office/drawing/2014/main" id="{F8CE8D94-8CB0-42BC-1BFF-E51E6DED6756}"/>
              </a:ext>
            </a:extLst>
          </p:cNvPr>
          <p:cNvSpPr>
            <a:spLocks noGrp="1"/>
          </p:cNvSpPr>
          <p:nvPr>
            <p:ph type="body" sz="quarter" idx="11"/>
          </p:nvPr>
        </p:nvSpPr>
        <p:spPr/>
        <p:txBody>
          <a:bodyPr/>
          <a:lstStyle/>
          <a:p>
            <a:r>
              <a:rPr lang="fr-BE" dirty="0" err="1"/>
              <a:t>Veranderingsbeheer</a:t>
            </a:r>
            <a:r>
              <a:rPr lang="fr-BE" dirty="0"/>
              <a:t>: </a:t>
            </a:r>
            <a:r>
              <a:rPr lang="fr-BE" dirty="0" err="1"/>
              <a:t>Nexuseffect</a:t>
            </a:r>
            <a:endParaRPr lang="en-GB" dirty="0"/>
          </a:p>
        </p:txBody>
      </p:sp>
    </p:spTree>
    <p:extLst>
      <p:ext uri="{BB962C8B-B14F-4D97-AF65-F5344CB8AC3E}">
        <p14:creationId xmlns:p14="http://schemas.microsoft.com/office/powerpoint/2010/main" val="3269206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46A169-67CB-92B0-CE31-E63FB9045593}"/>
              </a:ext>
            </a:extLst>
          </p:cNvPr>
          <p:cNvSpPr>
            <a:spLocks noGrp="1"/>
          </p:cNvSpPr>
          <p:nvPr>
            <p:ph type="body" sz="quarter" idx="11"/>
          </p:nvPr>
        </p:nvSpPr>
        <p:spPr/>
        <p:txBody>
          <a:bodyPr/>
          <a:lstStyle/>
          <a:p>
            <a:r>
              <a:rPr lang="en-BE" dirty="0" err="1"/>
              <a:t>Besluit</a:t>
            </a:r>
            <a:endParaRPr lang="nl-BE" dirty="0"/>
          </a:p>
        </p:txBody>
      </p:sp>
      <p:sp>
        <p:nvSpPr>
          <p:cNvPr id="3" name="Tijdelijke aanduiding voor tekst 2">
            <a:extLst>
              <a:ext uri="{FF2B5EF4-FFF2-40B4-BE49-F238E27FC236}">
                <a16:creationId xmlns:a16="http://schemas.microsoft.com/office/drawing/2014/main" id="{ED2B86C2-EB00-D20C-E512-DBEE5592B8B4}"/>
              </a:ext>
            </a:extLst>
          </p:cNvPr>
          <p:cNvSpPr>
            <a:spLocks noGrp="1"/>
          </p:cNvSpPr>
          <p:nvPr>
            <p:ph type="body" sz="quarter" idx="13"/>
          </p:nvPr>
        </p:nvSpPr>
        <p:spPr/>
        <p:txBody>
          <a:bodyPr/>
          <a:lstStyle/>
          <a:p>
            <a:pPr lvl="1"/>
            <a:r>
              <a:rPr lang="en-BE" dirty="0" err="1"/>
              <a:t>erken</a:t>
            </a:r>
            <a:r>
              <a:rPr lang="en-BE" dirty="0"/>
              <a:t> </a:t>
            </a:r>
            <a:r>
              <a:rPr lang="en-BE" dirty="0" err="1"/>
              <a:t>dat</a:t>
            </a:r>
            <a:r>
              <a:rPr lang="en-BE" dirty="0"/>
              <a:t> </a:t>
            </a:r>
            <a:r>
              <a:rPr lang="en-BE" dirty="0" err="1"/>
              <a:t>zorggebruikers</a:t>
            </a:r>
            <a:r>
              <a:rPr lang="en-BE" dirty="0"/>
              <a:t> </a:t>
            </a:r>
            <a:r>
              <a:rPr lang="en-BE" dirty="0" err="1"/>
              <a:t>relatie</a:t>
            </a:r>
            <a:r>
              <a:rPr lang="en-BE" dirty="0"/>
              <a:t> </a:t>
            </a:r>
            <a:r>
              <a:rPr lang="en-BE" dirty="0" err="1"/>
              <a:t>aangaan</a:t>
            </a:r>
            <a:r>
              <a:rPr lang="en-BE" dirty="0"/>
              <a:t> met </a:t>
            </a:r>
            <a:r>
              <a:rPr lang="en-BE" dirty="0" err="1"/>
              <a:t>technologie</a:t>
            </a:r>
            <a:endParaRPr lang="en-BE" dirty="0"/>
          </a:p>
          <a:p>
            <a:pPr lvl="1"/>
            <a:r>
              <a:rPr lang="en-BE" dirty="0" err="1"/>
              <a:t>digitaal</a:t>
            </a:r>
            <a:r>
              <a:rPr lang="en-BE" dirty="0"/>
              <a:t> is het </a:t>
            </a:r>
            <a:r>
              <a:rPr lang="en-BE" dirty="0" err="1"/>
              <a:t>nieuwe</a:t>
            </a:r>
            <a:r>
              <a:rPr lang="en-BE" dirty="0"/>
              <a:t> </a:t>
            </a:r>
            <a:r>
              <a:rPr lang="en-BE" dirty="0" err="1"/>
              <a:t>normaal</a:t>
            </a:r>
            <a:r>
              <a:rPr lang="en-BE" dirty="0"/>
              <a:t>, </a:t>
            </a:r>
            <a:r>
              <a:rPr lang="en-BE" dirty="0" err="1"/>
              <a:t>ook</a:t>
            </a:r>
            <a:r>
              <a:rPr lang="en-BE" dirty="0"/>
              <a:t> </a:t>
            </a:r>
            <a:r>
              <a:rPr lang="en-BE" dirty="0" err="1"/>
              <a:t>voor</a:t>
            </a:r>
            <a:r>
              <a:rPr lang="en-BE" dirty="0"/>
              <a:t> de </a:t>
            </a:r>
            <a:r>
              <a:rPr lang="en-BE" dirty="0" err="1"/>
              <a:t>zorgverlener</a:t>
            </a:r>
            <a:r>
              <a:rPr lang="en-BE" dirty="0"/>
              <a:t> =&gt; </a:t>
            </a:r>
            <a:r>
              <a:rPr lang="en-BE" dirty="0" err="1"/>
              <a:t>opname</a:t>
            </a:r>
            <a:r>
              <a:rPr lang="en-BE" dirty="0"/>
              <a:t> </a:t>
            </a:r>
            <a:r>
              <a:rPr lang="en-BE" dirty="0" err="1"/>
              <a:t>eGezondheidsdoelstellingen</a:t>
            </a:r>
            <a:r>
              <a:rPr lang="en-BE" dirty="0"/>
              <a:t> in </a:t>
            </a:r>
            <a:r>
              <a:rPr lang="en-BE" dirty="0" err="1"/>
              <a:t>Kwaliteitswet</a:t>
            </a:r>
            <a:endParaRPr lang="en-BE" dirty="0"/>
          </a:p>
          <a:p>
            <a:pPr lvl="1"/>
            <a:r>
              <a:rPr lang="en-BE" dirty="0"/>
              <a:t>het </a:t>
            </a:r>
            <a:r>
              <a:rPr lang="en-BE" dirty="0" err="1"/>
              <a:t>netwerk</a:t>
            </a:r>
            <a:r>
              <a:rPr lang="en-BE" dirty="0"/>
              <a:t> </a:t>
            </a:r>
            <a:r>
              <a:rPr lang="en-BE" dirty="0" err="1"/>
              <a:t>wint</a:t>
            </a:r>
            <a:r>
              <a:rPr lang="en-BE" dirty="0"/>
              <a:t> </a:t>
            </a:r>
            <a:r>
              <a:rPr lang="en-BE" dirty="0" err="1"/>
              <a:t>altijd</a:t>
            </a:r>
            <a:endParaRPr lang="en-BE" dirty="0"/>
          </a:p>
          <a:p>
            <a:pPr lvl="1"/>
            <a:r>
              <a:rPr lang="en-BE" dirty="0"/>
              <a:t>over </a:t>
            </a:r>
            <a:r>
              <a:rPr lang="en-BE" dirty="0" err="1"/>
              <a:t>overheidsniveaus</a:t>
            </a:r>
            <a:r>
              <a:rPr lang="en-BE" dirty="0"/>
              <a:t> (</a:t>
            </a:r>
            <a:r>
              <a:rPr lang="en-BE" dirty="0" err="1"/>
              <a:t>Europees</a:t>
            </a:r>
            <a:r>
              <a:rPr lang="en-BE" dirty="0"/>
              <a:t> </a:t>
            </a:r>
            <a:r>
              <a:rPr lang="en-BE" dirty="0" err="1"/>
              <a:t>federaal</a:t>
            </a:r>
            <a:r>
              <a:rPr lang="en-BE" dirty="0"/>
              <a:t>, </a:t>
            </a:r>
            <a:r>
              <a:rPr lang="en-BE" dirty="0" err="1"/>
              <a:t>deelgebieden</a:t>
            </a:r>
            <a:r>
              <a:rPr lang="en-BE" dirty="0"/>
              <a:t>) </a:t>
            </a:r>
            <a:r>
              <a:rPr lang="en-BE" dirty="0" err="1"/>
              <a:t>moeten</a:t>
            </a:r>
            <a:r>
              <a:rPr lang="en-BE" dirty="0"/>
              <a:t> er </a:t>
            </a:r>
            <a:r>
              <a:rPr lang="en-BE" dirty="0" err="1"/>
              <a:t>overkoepelende</a:t>
            </a:r>
            <a:r>
              <a:rPr lang="en-BE" dirty="0"/>
              <a:t>, </a:t>
            </a:r>
            <a:r>
              <a:rPr lang="en-BE" dirty="0" err="1"/>
              <a:t>onderling</a:t>
            </a:r>
            <a:r>
              <a:rPr lang="en-BE" dirty="0"/>
              <a:t> </a:t>
            </a:r>
            <a:r>
              <a:rPr lang="en-BE" dirty="0" err="1"/>
              <a:t>goed</a:t>
            </a:r>
            <a:r>
              <a:rPr lang="en-BE" dirty="0"/>
              <a:t> </a:t>
            </a:r>
            <a:r>
              <a:rPr lang="en-BE" dirty="0" err="1"/>
              <a:t>gealigneerde</a:t>
            </a:r>
            <a:r>
              <a:rPr lang="en-BE" dirty="0"/>
              <a:t> </a:t>
            </a:r>
            <a:r>
              <a:rPr lang="en-BE" dirty="0" err="1"/>
              <a:t>doelstellingen</a:t>
            </a:r>
            <a:r>
              <a:rPr lang="en-BE" dirty="0"/>
              <a:t>, </a:t>
            </a:r>
            <a:r>
              <a:rPr lang="en-BE" dirty="0" err="1"/>
              <a:t>prioriteiten</a:t>
            </a:r>
            <a:r>
              <a:rPr lang="en-BE" dirty="0"/>
              <a:t> en </a:t>
            </a:r>
            <a:r>
              <a:rPr lang="en-BE" dirty="0" err="1"/>
              <a:t>implementatieplannen</a:t>
            </a:r>
            <a:r>
              <a:rPr lang="en-BE" dirty="0"/>
              <a:t> </a:t>
            </a:r>
            <a:r>
              <a:rPr lang="en-BE" dirty="0" err="1"/>
              <a:t>inzake</a:t>
            </a:r>
            <a:r>
              <a:rPr lang="en-BE" dirty="0"/>
              <a:t> </a:t>
            </a:r>
            <a:r>
              <a:rPr lang="en-BE" dirty="0" err="1"/>
              <a:t>eGezondheid</a:t>
            </a:r>
            <a:r>
              <a:rPr lang="en-BE" dirty="0"/>
              <a:t> </a:t>
            </a:r>
            <a:r>
              <a:rPr lang="en-BE" dirty="0" err="1"/>
              <a:t>zijn</a:t>
            </a:r>
            <a:r>
              <a:rPr lang="en-BE" dirty="0"/>
              <a:t> =&gt; </a:t>
            </a:r>
            <a:r>
              <a:rPr lang="en-BE" dirty="0" err="1"/>
              <a:t>samenwerkingsakkoord</a:t>
            </a:r>
            <a:r>
              <a:rPr lang="en-BE" dirty="0"/>
              <a:t> in </a:t>
            </a:r>
            <a:r>
              <a:rPr lang="en-BE" dirty="0" err="1"/>
              <a:t>lijn</a:t>
            </a:r>
            <a:r>
              <a:rPr lang="en-BE" dirty="0"/>
              <a:t> met EHDS-</a:t>
            </a:r>
            <a:r>
              <a:rPr lang="en-BE" dirty="0" err="1"/>
              <a:t>Verordening</a:t>
            </a:r>
            <a:r>
              <a:rPr lang="en-BE" dirty="0"/>
              <a:t> en </a:t>
            </a:r>
            <a:r>
              <a:rPr lang="en-BE" dirty="0" err="1"/>
              <a:t>eenduidig</a:t>
            </a:r>
            <a:r>
              <a:rPr lang="en-BE" dirty="0"/>
              <a:t> </a:t>
            </a:r>
            <a:r>
              <a:rPr lang="en-BE" dirty="0" err="1"/>
              <a:t>programmamanagement</a:t>
            </a:r>
            <a:endParaRPr lang="en-BE" dirty="0"/>
          </a:p>
          <a:p>
            <a:pPr lvl="1"/>
            <a:r>
              <a:rPr lang="en-BE" dirty="0" err="1"/>
              <a:t>goede</a:t>
            </a:r>
            <a:r>
              <a:rPr lang="en-BE" dirty="0"/>
              <a:t> </a:t>
            </a:r>
            <a:r>
              <a:rPr lang="en-BE" dirty="0" err="1"/>
              <a:t>onderliggende</a:t>
            </a:r>
            <a:r>
              <a:rPr lang="en-BE" dirty="0"/>
              <a:t> </a:t>
            </a:r>
            <a:r>
              <a:rPr lang="en-BE" dirty="0" err="1"/>
              <a:t>architectuur</a:t>
            </a:r>
            <a:r>
              <a:rPr lang="en-BE" dirty="0"/>
              <a:t> en ‘develop once, use many’ is </a:t>
            </a:r>
            <a:r>
              <a:rPr lang="en-BE" dirty="0" err="1"/>
              <a:t>absoluut</a:t>
            </a:r>
            <a:r>
              <a:rPr lang="en-BE" dirty="0"/>
              <a:t> </a:t>
            </a:r>
            <a:r>
              <a:rPr lang="en-BE" dirty="0" err="1"/>
              <a:t>noodzakelijk</a:t>
            </a:r>
            <a:endParaRPr lang="en-BE" dirty="0"/>
          </a:p>
          <a:p>
            <a:pPr lvl="2"/>
            <a:r>
              <a:rPr lang="en-BE" dirty="0" err="1"/>
              <a:t>authentieke</a:t>
            </a:r>
            <a:r>
              <a:rPr lang="en-BE" dirty="0"/>
              <a:t> </a:t>
            </a:r>
            <a:r>
              <a:rPr lang="en-BE" dirty="0" err="1"/>
              <a:t>bronnen</a:t>
            </a:r>
            <a:endParaRPr lang="en-BE" dirty="0"/>
          </a:p>
          <a:p>
            <a:pPr lvl="2"/>
            <a:r>
              <a:rPr lang="en-BE" dirty="0" err="1"/>
              <a:t>uitwisselingsstandaarden</a:t>
            </a:r>
            <a:endParaRPr lang="en-BE" dirty="0"/>
          </a:p>
          <a:p>
            <a:pPr lvl="2"/>
            <a:r>
              <a:rPr lang="en-BE" dirty="0" err="1"/>
              <a:t>basisdiensten</a:t>
            </a:r>
            <a:r>
              <a:rPr lang="en-BE" dirty="0"/>
              <a:t> </a:t>
            </a:r>
            <a:r>
              <a:rPr lang="en-BE" dirty="0" err="1"/>
              <a:t>aangeboden</a:t>
            </a:r>
            <a:r>
              <a:rPr lang="en-BE" dirty="0"/>
              <a:t> door </a:t>
            </a:r>
            <a:r>
              <a:rPr lang="en-BE" dirty="0">
                <a:solidFill>
                  <a:schemeClr val="accent3"/>
                </a:solidFill>
              </a:rPr>
              <a:t>e</a:t>
            </a:r>
            <a:r>
              <a:rPr lang="en-BE" dirty="0">
                <a:solidFill>
                  <a:schemeClr val="tx2"/>
                </a:solidFill>
              </a:rPr>
              <a:t>Health</a:t>
            </a:r>
            <a:r>
              <a:rPr lang="en-BE" dirty="0"/>
              <a:t>-platform</a:t>
            </a:r>
          </a:p>
          <a:p>
            <a:pPr lvl="2"/>
            <a:r>
              <a:rPr lang="en-BE" dirty="0" err="1"/>
              <a:t>gebruiksvriendelijke</a:t>
            </a:r>
            <a:r>
              <a:rPr lang="en-BE" dirty="0"/>
              <a:t>, </a:t>
            </a:r>
            <a:r>
              <a:rPr lang="en-BE" dirty="0" err="1"/>
              <a:t>multidisciplinaire</a:t>
            </a:r>
            <a:r>
              <a:rPr lang="en-BE" dirty="0"/>
              <a:t> </a:t>
            </a:r>
            <a:r>
              <a:rPr lang="en-BE" dirty="0" err="1"/>
              <a:t>samenwerking</a:t>
            </a:r>
            <a:r>
              <a:rPr lang="en-BE" dirty="0"/>
              <a:t> </a:t>
            </a:r>
            <a:r>
              <a:rPr lang="en-BE" dirty="0" err="1"/>
              <a:t>ondersteunende</a:t>
            </a:r>
            <a:r>
              <a:rPr lang="en-BE" dirty="0"/>
              <a:t> </a:t>
            </a:r>
            <a:r>
              <a:rPr lang="en-BE" dirty="0" err="1"/>
              <a:t>softwarepakketten</a:t>
            </a:r>
            <a:r>
              <a:rPr lang="en-BE" dirty="0"/>
              <a:t>, </a:t>
            </a:r>
            <a:r>
              <a:rPr lang="en-BE" dirty="0" err="1"/>
              <a:t>uitgewerkt</a:t>
            </a:r>
            <a:r>
              <a:rPr lang="en-BE" dirty="0"/>
              <a:t> in </a:t>
            </a:r>
            <a:r>
              <a:rPr lang="en-BE" dirty="0" err="1"/>
              <a:t>onderlinge</a:t>
            </a:r>
            <a:r>
              <a:rPr lang="en-BE" dirty="0"/>
              <a:t> </a:t>
            </a:r>
            <a:r>
              <a:rPr lang="en-BE" dirty="0" err="1"/>
              <a:t>synergie</a:t>
            </a:r>
            <a:endParaRPr lang="en-BE" dirty="0"/>
          </a:p>
          <a:p>
            <a:pPr lvl="1"/>
            <a:r>
              <a:rPr lang="en-BE" dirty="0" err="1"/>
              <a:t>nood</a:t>
            </a:r>
            <a:r>
              <a:rPr lang="en-BE" dirty="0"/>
              <a:t> </a:t>
            </a:r>
            <a:r>
              <a:rPr lang="en-BE" dirty="0" err="1"/>
              <a:t>aan</a:t>
            </a:r>
            <a:r>
              <a:rPr lang="en-BE" dirty="0"/>
              <a:t> </a:t>
            </a:r>
            <a:r>
              <a:rPr lang="en-BE" dirty="0" err="1"/>
              <a:t>radicale</a:t>
            </a:r>
            <a:r>
              <a:rPr lang="en-BE" dirty="0"/>
              <a:t> </a:t>
            </a:r>
            <a:r>
              <a:rPr lang="en-BE" dirty="0" err="1"/>
              <a:t>vermindering</a:t>
            </a:r>
            <a:r>
              <a:rPr lang="en-BE" dirty="0"/>
              <a:t> van </a:t>
            </a:r>
            <a:r>
              <a:rPr lang="en-BE" dirty="0" err="1"/>
              <a:t>administratieve</a:t>
            </a:r>
            <a:r>
              <a:rPr lang="en-BE" dirty="0"/>
              <a:t> </a:t>
            </a:r>
            <a:r>
              <a:rPr lang="en-BE" dirty="0" err="1"/>
              <a:t>lasten</a:t>
            </a:r>
            <a:endParaRPr lang="en-BE" dirty="0"/>
          </a:p>
          <a:p>
            <a:pPr lvl="1"/>
            <a:r>
              <a:rPr lang="en-BE" dirty="0" err="1"/>
              <a:t>aangepaste</a:t>
            </a:r>
            <a:r>
              <a:rPr lang="en-BE" dirty="0"/>
              <a:t> </a:t>
            </a:r>
            <a:r>
              <a:rPr lang="en-BE" dirty="0" err="1"/>
              <a:t>financieringsmodellen</a:t>
            </a:r>
            <a:endParaRPr lang="nl-BE" dirty="0"/>
          </a:p>
        </p:txBody>
      </p:sp>
    </p:spTree>
    <p:extLst>
      <p:ext uri="{BB962C8B-B14F-4D97-AF65-F5344CB8AC3E}">
        <p14:creationId xmlns:p14="http://schemas.microsoft.com/office/powerpoint/2010/main" val="980463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961072" y="1067194"/>
            <a:ext cx="4524132" cy="4176122"/>
          </a:xfrm>
          <a:prstGeom prst="rect">
            <a:avLst/>
          </a:prstGeom>
          <a:solidFill>
            <a:srgbClr val="087670"/>
          </a:solidFill>
          <a:ln>
            <a:noFill/>
          </a:ln>
        </p:spPr>
      </p:pic>
      <p:grpSp>
        <p:nvGrpSpPr>
          <p:cNvPr id="5" name="Group 11"/>
          <p:cNvGrpSpPr>
            <a:grpSpLocks/>
          </p:cNvGrpSpPr>
          <p:nvPr/>
        </p:nvGrpSpPr>
        <p:grpSpPr bwMode="auto">
          <a:xfrm>
            <a:off x="6467046" y="1611655"/>
            <a:ext cx="4624520" cy="3046988"/>
            <a:chOff x="4406900" y="2676525"/>
            <a:chExt cx="4268788" cy="3048352"/>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304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@FrRobben</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hlinkClick r:id="rId5"/>
                </a:rPr>
                <a:t>https://www.frankrobben.be</a:t>
              </a:r>
              <a:endParaRPr lang="en-BE"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hlinkClick r:id="rId6"/>
                </a:rPr>
                <a:t>https://www.ehealth.fgov.be</a:t>
              </a:r>
              <a:endParaRPr lang="en-BE" sz="1600" dirty="0">
                <a:latin typeface="+mn-lt"/>
                <a:cs typeface="Arial" pitchFamily="34" charset="0"/>
                <a:sym typeface="Arial" pitchFamily="34" charset="0"/>
              </a:endParaRPr>
            </a:p>
            <a:p>
              <a:pPr>
                <a:defRPr/>
              </a:pPr>
              <a:r>
                <a:rPr lang="nl-BE" sz="1600" dirty="0">
                  <a:cs typeface="Arial" pitchFamily="34" charset="0"/>
                  <a:sym typeface="Arial" pitchFamily="34" charset="0"/>
                  <a:hlinkClick r:id="rId7"/>
                </a:rPr>
                <a:t>https://www.ksz.fgov.be</a:t>
              </a:r>
              <a:endParaRPr lang="en-BE" sz="1600" dirty="0">
                <a:cs typeface="Arial" pitchFamily="34" charset="0"/>
                <a:sym typeface="Arial" pitchFamily="34" charset="0"/>
              </a:endParaRPr>
            </a:p>
            <a:p>
              <a:pPr>
                <a:defRPr/>
              </a:pPr>
              <a:endParaRPr lang="nl-BE" sz="1600" dirty="0">
                <a:cs typeface="Arial" pitchFamily="34" charset="0"/>
                <a:sym typeface="Arial" pitchFamily="34" charset="0"/>
              </a:endParaRPr>
            </a:p>
          </p:txBody>
        </p:sp>
      </p:grpSp>
      <p:pic>
        <p:nvPicPr>
          <p:cNvPr id="2" name="Picture 1">
            <a:extLst>
              <a:ext uri="{FF2B5EF4-FFF2-40B4-BE49-F238E27FC236}">
                <a16:creationId xmlns:a16="http://schemas.microsoft.com/office/drawing/2014/main" id="{ED1D4D7C-ACEF-46C8-A6C8-47BF8D1AE8CE}"/>
              </a:ext>
            </a:extLst>
          </p:cNvPr>
          <p:cNvPicPr>
            <a:picLocks noChangeAspect="1"/>
          </p:cNvPicPr>
          <p:nvPr/>
        </p:nvPicPr>
        <p:blipFill>
          <a:blip r:embed="rId8"/>
          <a:stretch>
            <a:fillRect/>
          </a:stretch>
        </p:blipFill>
        <p:spPr>
          <a:xfrm>
            <a:off x="6554442" y="3135149"/>
            <a:ext cx="256054" cy="256054"/>
          </a:xfrm>
          <a:prstGeom prst="rect">
            <a:avLst/>
          </a:prstGeom>
        </p:spPr>
      </p:pic>
    </p:spTree>
    <p:extLst>
      <p:ext uri="{BB962C8B-B14F-4D97-AF65-F5344CB8AC3E}">
        <p14:creationId xmlns:p14="http://schemas.microsoft.com/office/powerpoint/2010/main" val="2198900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0A6150D-2ACE-7257-4A0D-20F73D372145}"/>
              </a:ext>
            </a:extLst>
          </p:cNvPr>
          <p:cNvSpPr>
            <a:spLocks noGrp="1"/>
          </p:cNvSpPr>
          <p:nvPr>
            <p:ph type="body" sz="quarter" idx="11"/>
          </p:nvPr>
        </p:nvSpPr>
        <p:spPr/>
        <p:txBody>
          <a:bodyPr/>
          <a:lstStyle/>
          <a:p>
            <a:r>
              <a:rPr lang="en-BE" dirty="0" err="1"/>
              <a:t>Overzicht</a:t>
            </a:r>
            <a:r>
              <a:rPr lang="en-BE" dirty="0"/>
              <a:t> van het </a:t>
            </a:r>
            <a:r>
              <a:rPr lang="en-BE" dirty="0" err="1"/>
              <a:t>eGezondheidslandschap</a:t>
            </a:r>
            <a:endParaRPr lang="nl-BE" dirty="0"/>
          </a:p>
        </p:txBody>
      </p:sp>
      <p:cxnSp>
        <p:nvCxnSpPr>
          <p:cNvPr id="4" name="Straight Connector 87">
            <a:extLst>
              <a:ext uri="{FF2B5EF4-FFF2-40B4-BE49-F238E27FC236}">
                <a16:creationId xmlns:a16="http://schemas.microsoft.com/office/drawing/2014/main" id="{5CA5FF6D-2806-859B-38E1-1E855BF32232}"/>
              </a:ext>
            </a:extLst>
          </p:cNvPr>
          <p:cNvCxnSpPr>
            <a:cxnSpLocks/>
          </p:cNvCxnSpPr>
          <p:nvPr/>
        </p:nvCxnSpPr>
        <p:spPr>
          <a:xfrm flipV="1">
            <a:off x="5529593" y="2841967"/>
            <a:ext cx="2268632" cy="83873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5" name="Straight Connector 34">
            <a:extLst>
              <a:ext uri="{FF2B5EF4-FFF2-40B4-BE49-F238E27FC236}">
                <a16:creationId xmlns:a16="http://schemas.microsoft.com/office/drawing/2014/main" id="{E8D4272F-42A3-188E-B36D-35606E70A133}"/>
              </a:ext>
            </a:extLst>
          </p:cNvPr>
          <p:cNvCxnSpPr/>
          <p:nvPr/>
        </p:nvCxnSpPr>
        <p:spPr>
          <a:xfrm flipH="1" flipV="1">
            <a:off x="4140626" y="2274313"/>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6" name="Straight Connector 38">
            <a:extLst>
              <a:ext uri="{FF2B5EF4-FFF2-40B4-BE49-F238E27FC236}">
                <a16:creationId xmlns:a16="http://schemas.microsoft.com/office/drawing/2014/main" id="{9D2D150A-96A0-46B6-A72E-30E68AB87AD2}"/>
              </a:ext>
            </a:extLst>
          </p:cNvPr>
          <p:cNvCxnSpPr/>
          <p:nvPr/>
        </p:nvCxnSpPr>
        <p:spPr>
          <a:xfrm flipH="1" flipV="1">
            <a:off x="3718627" y="3369468"/>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 name="Straight Connector 46">
            <a:extLst>
              <a:ext uri="{FF2B5EF4-FFF2-40B4-BE49-F238E27FC236}">
                <a16:creationId xmlns:a16="http://schemas.microsoft.com/office/drawing/2014/main" id="{C293B692-AC6B-FE29-21B4-3BFAED7A6D97}"/>
              </a:ext>
            </a:extLst>
          </p:cNvPr>
          <p:cNvCxnSpPr/>
          <p:nvPr/>
        </p:nvCxnSpPr>
        <p:spPr>
          <a:xfrm flipH="1">
            <a:off x="3838575" y="4209030"/>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8" name="Straight Connector 49">
            <a:extLst>
              <a:ext uri="{FF2B5EF4-FFF2-40B4-BE49-F238E27FC236}">
                <a16:creationId xmlns:a16="http://schemas.microsoft.com/office/drawing/2014/main" id="{C67E72A7-DC21-A774-C868-C61B40CD16F3}"/>
              </a:ext>
            </a:extLst>
          </p:cNvPr>
          <p:cNvCxnSpPr/>
          <p:nvPr/>
        </p:nvCxnSpPr>
        <p:spPr>
          <a:xfrm flipH="1">
            <a:off x="4297863" y="4540025"/>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9" name="Straight Connector 73">
            <a:extLst>
              <a:ext uri="{FF2B5EF4-FFF2-40B4-BE49-F238E27FC236}">
                <a16:creationId xmlns:a16="http://schemas.microsoft.com/office/drawing/2014/main" id="{41ADBE9A-6643-B6F3-8677-30BFA5826C80}"/>
              </a:ext>
            </a:extLst>
          </p:cNvPr>
          <p:cNvCxnSpPr/>
          <p:nvPr/>
        </p:nvCxnSpPr>
        <p:spPr>
          <a:xfrm flipH="1">
            <a:off x="3207549" y="2135329"/>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0" name="Straight Connector 75">
            <a:extLst>
              <a:ext uri="{FF2B5EF4-FFF2-40B4-BE49-F238E27FC236}">
                <a16:creationId xmlns:a16="http://schemas.microsoft.com/office/drawing/2014/main" id="{DBCF8C47-9E9A-03C1-9C13-37B551BCFFFC}"/>
              </a:ext>
            </a:extLst>
          </p:cNvPr>
          <p:cNvCxnSpPr/>
          <p:nvPr/>
        </p:nvCxnSpPr>
        <p:spPr>
          <a:xfrm flipH="1">
            <a:off x="2693078" y="3390300"/>
            <a:ext cx="455186"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1" name="Straight Connector 77">
            <a:extLst>
              <a:ext uri="{FF2B5EF4-FFF2-40B4-BE49-F238E27FC236}">
                <a16:creationId xmlns:a16="http://schemas.microsoft.com/office/drawing/2014/main" id="{B74D4911-C421-B359-8926-4C73B6EC9F4E}"/>
              </a:ext>
            </a:extLst>
          </p:cNvPr>
          <p:cNvCxnSpPr/>
          <p:nvPr/>
        </p:nvCxnSpPr>
        <p:spPr>
          <a:xfrm flipH="1">
            <a:off x="2800814" y="4658063"/>
            <a:ext cx="603201" cy="1101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2" name="Straight Connector 79">
            <a:extLst>
              <a:ext uri="{FF2B5EF4-FFF2-40B4-BE49-F238E27FC236}">
                <a16:creationId xmlns:a16="http://schemas.microsoft.com/office/drawing/2014/main" id="{FFFDC896-0A2E-1D2C-AAF9-80C158C0E049}"/>
              </a:ext>
            </a:extLst>
          </p:cNvPr>
          <p:cNvCxnSpPr/>
          <p:nvPr/>
        </p:nvCxnSpPr>
        <p:spPr>
          <a:xfrm flipH="1">
            <a:off x="3781951" y="5632544"/>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3" name="Straight Connector 85">
            <a:extLst>
              <a:ext uri="{FF2B5EF4-FFF2-40B4-BE49-F238E27FC236}">
                <a16:creationId xmlns:a16="http://schemas.microsoft.com/office/drawing/2014/main" id="{BB76E261-8CE6-B5C3-30AF-B9362606553A}"/>
              </a:ext>
            </a:extLst>
          </p:cNvPr>
          <p:cNvCxnSpPr/>
          <p:nvPr/>
        </p:nvCxnSpPr>
        <p:spPr>
          <a:xfrm>
            <a:off x="5372100" y="4498007"/>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4" name="Straight Connector 72">
            <a:extLst>
              <a:ext uri="{FF2B5EF4-FFF2-40B4-BE49-F238E27FC236}">
                <a16:creationId xmlns:a16="http://schemas.microsoft.com/office/drawing/2014/main" id="{9D889AA3-F931-4ED7-C180-0A01CF63851E}"/>
              </a:ext>
            </a:extLst>
          </p:cNvPr>
          <p:cNvCxnSpPr>
            <a:cxnSpLocks/>
          </p:cNvCxnSpPr>
          <p:nvPr/>
        </p:nvCxnSpPr>
        <p:spPr>
          <a:xfrm>
            <a:off x="5660333" y="4092420"/>
            <a:ext cx="593229" cy="174613"/>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5" name="Straight Connector 81">
            <a:extLst>
              <a:ext uri="{FF2B5EF4-FFF2-40B4-BE49-F238E27FC236}">
                <a16:creationId xmlns:a16="http://schemas.microsoft.com/office/drawing/2014/main" id="{C6114D87-C201-77B4-9A42-514DA3AFC2CD}"/>
              </a:ext>
            </a:extLst>
          </p:cNvPr>
          <p:cNvCxnSpPr/>
          <p:nvPr/>
        </p:nvCxnSpPr>
        <p:spPr>
          <a:xfrm flipH="1">
            <a:off x="5352231" y="2851599"/>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6" name="Straight Connector 90">
            <a:extLst>
              <a:ext uri="{FF2B5EF4-FFF2-40B4-BE49-F238E27FC236}">
                <a16:creationId xmlns:a16="http://schemas.microsoft.com/office/drawing/2014/main" id="{3FD22548-A80F-5BBF-6488-DD72CA0E669A}"/>
              </a:ext>
            </a:extLst>
          </p:cNvPr>
          <p:cNvCxnSpPr/>
          <p:nvPr/>
        </p:nvCxnSpPr>
        <p:spPr>
          <a:xfrm flipH="1" flipV="1">
            <a:off x="7778326" y="5698225"/>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17" name="Picture 82">
            <a:extLst>
              <a:ext uri="{FF2B5EF4-FFF2-40B4-BE49-F238E27FC236}">
                <a16:creationId xmlns:a16="http://schemas.microsoft.com/office/drawing/2014/main" id="{02AEBFD5-E894-4BB3-BEA4-2C9181290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2933" y="4715087"/>
            <a:ext cx="769268" cy="769268"/>
          </a:xfrm>
          <a:prstGeom prst="rect">
            <a:avLst/>
          </a:prstGeom>
        </p:spPr>
      </p:pic>
      <p:pic>
        <p:nvPicPr>
          <p:cNvPr id="18" name="Picture 84">
            <a:extLst>
              <a:ext uri="{FF2B5EF4-FFF2-40B4-BE49-F238E27FC236}">
                <a16:creationId xmlns:a16="http://schemas.microsoft.com/office/drawing/2014/main" id="{B3D3EBAC-4876-C009-EE06-B814A925C0A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639150" y="5365731"/>
            <a:ext cx="764704" cy="764704"/>
          </a:xfrm>
          <a:prstGeom prst="rect">
            <a:avLst/>
          </a:prstGeom>
        </p:spPr>
      </p:pic>
      <p:pic>
        <p:nvPicPr>
          <p:cNvPr id="19" name="Picture 86">
            <a:extLst>
              <a:ext uri="{FF2B5EF4-FFF2-40B4-BE49-F238E27FC236}">
                <a16:creationId xmlns:a16="http://schemas.microsoft.com/office/drawing/2014/main" id="{6B8DE532-7B08-1B6D-F556-29A328D4F4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2933" y="6112303"/>
            <a:ext cx="548680" cy="548680"/>
          </a:xfrm>
          <a:prstGeom prst="rect">
            <a:avLst/>
          </a:prstGeom>
        </p:spPr>
      </p:pic>
      <p:pic>
        <p:nvPicPr>
          <p:cNvPr id="20" name="Picture 2" descr="H:\Communication\Shared\Images Library\eHealth People Icons\electronique.png">
            <a:extLst>
              <a:ext uri="{FF2B5EF4-FFF2-40B4-BE49-F238E27FC236}">
                <a16:creationId xmlns:a16="http://schemas.microsoft.com/office/drawing/2014/main" id="{63908847-50ED-4628-9C84-A88BE6CE77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8273" y="3256530"/>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5">
            <a:extLst>
              <a:ext uri="{FF2B5EF4-FFF2-40B4-BE49-F238E27FC236}">
                <a16:creationId xmlns:a16="http://schemas.microsoft.com/office/drawing/2014/main" id="{0BBC870B-E947-6E44-6312-4978022820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9615" y="2012983"/>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7">
            <a:extLst>
              <a:ext uri="{FF2B5EF4-FFF2-40B4-BE49-F238E27FC236}">
                <a16:creationId xmlns:a16="http://schemas.microsoft.com/office/drawing/2014/main" id="{68C71D65-927C-BC2E-9109-9514A585228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1919537" y="1331564"/>
            <a:ext cx="1402135" cy="1402135"/>
          </a:xfrm>
          <a:prstGeom prst="rect">
            <a:avLst/>
          </a:prstGeom>
        </p:spPr>
      </p:pic>
      <p:pic>
        <p:nvPicPr>
          <p:cNvPr id="23" name="Picture 18">
            <a:extLst>
              <a:ext uri="{FF2B5EF4-FFF2-40B4-BE49-F238E27FC236}">
                <a16:creationId xmlns:a16="http://schemas.microsoft.com/office/drawing/2014/main" id="{AF1C550C-2D9C-4BBD-0432-336CF349319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48042" y="5128738"/>
            <a:ext cx="1138974" cy="1138974"/>
          </a:xfrm>
          <a:prstGeom prst="rect">
            <a:avLst/>
          </a:prstGeom>
        </p:spPr>
      </p:pic>
      <p:pic>
        <p:nvPicPr>
          <p:cNvPr id="24" name="Picture 19">
            <a:extLst>
              <a:ext uri="{FF2B5EF4-FFF2-40B4-BE49-F238E27FC236}">
                <a16:creationId xmlns:a16="http://schemas.microsoft.com/office/drawing/2014/main" id="{E044AB86-5512-E265-327C-8040382351A9}"/>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1504456" y="2749301"/>
            <a:ext cx="1240334" cy="1240334"/>
          </a:xfrm>
          <a:prstGeom prst="rect">
            <a:avLst/>
          </a:prstGeom>
        </p:spPr>
      </p:pic>
      <p:pic>
        <p:nvPicPr>
          <p:cNvPr id="25" name="Picture 20">
            <a:extLst>
              <a:ext uri="{FF2B5EF4-FFF2-40B4-BE49-F238E27FC236}">
                <a16:creationId xmlns:a16="http://schemas.microsoft.com/office/drawing/2014/main" id="{5FA8C7BB-7F51-F46E-3F65-AABDB21B388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1727008" y="4169927"/>
            <a:ext cx="1130717" cy="1130717"/>
          </a:xfrm>
          <a:prstGeom prst="rect">
            <a:avLst/>
          </a:prstGeom>
        </p:spPr>
      </p:pic>
      <p:pic>
        <p:nvPicPr>
          <p:cNvPr id="26" name="Picture 32">
            <a:extLst>
              <a:ext uri="{FF2B5EF4-FFF2-40B4-BE49-F238E27FC236}">
                <a16:creationId xmlns:a16="http://schemas.microsoft.com/office/drawing/2014/main" id="{0B58666F-17C1-DC32-0606-624BF5EC5C0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10773" y="3082209"/>
            <a:ext cx="708670" cy="708670"/>
          </a:xfrm>
          <a:prstGeom prst="rect">
            <a:avLst/>
          </a:prstGeom>
        </p:spPr>
      </p:pic>
      <p:pic>
        <p:nvPicPr>
          <p:cNvPr id="27" name="Picture 66">
            <a:extLst>
              <a:ext uri="{FF2B5EF4-FFF2-40B4-BE49-F238E27FC236}">
                <a16:creationId xmlns:a16="http://schemas.microsoft.com/office/drawing/2014/main" id="{E42973DE-6FFC-98D9-E150-86ED19B4D28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44460" y="1720228"/>
            <a:ext cx="708670" cy="708670"/>
          </a:xfrm>
          <a:prstGeom prst="rect">
            <a:avLst/>
          </a:prstGeom>
        </p:spPr>
      </p:pic>
      <p:pic>
        <p:nvPicPr>
          <p:cNvPr id="28" name="Picture 67">
            <a:extLst>
              <a:ext uri="{FF2B5EF4-FFF2-40B4-BE49-F238E27FC236}">
                <a16:creationId xmlns:a16="http://schemas.microsoft.com/office/drawing/2014/main" id="{7EB5F8F8-FE06-D486-2B77-A79D65EFB7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79776" y="5278208"/>
            <a:ext cx="708670" cy="708670"/>
          </a:xfrm>
          <a:prstGeom prst="rect">
            <a:avLst/>
          </a:prstGeom>
        </p:spPr>
      </p:pic>
      <p:pic>
        <p:nvPicPr>
          <p:cNvPr id="29" name="Picture 68">
            <a:extLst>
              <a:ext uri="{FF2B5EF4-FFF2-40B4-BE49-F238E27FC236}">
                <a16:creationId xmlns:a16="http://schemas.microsoft.com/office/drawing/2014/main" id="{1E98109A-8393-638D-86A1-FD7B7203E18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8291" y="4303728"/>
            <a:ext cx="708670" cy="708670"/>
          </a:xfrm>
          <a:prstGeom prst="rect">
            <a:avLst/>
          </a:prstGeom>
        </p:spPr>
      </p:pic>
      <p:pic>
        <p:nvPicPr>
          <p:cNvPr id="30" name="Picture 3" descr="H:\Communication\Shared\Images Library\eHealth People Icons\mutuelle.png">
            <a:extLst>
              <a:ext uri="{FF2B5EF4-FFF2-40B4-BE49-F238E27FC236}">
                <a16:creationId xmlns:a16="http://schemas.microsoft.com/office/drawing/2014/main" id="{FF0F8EF1-03C3-22E4-A185-02EE5B0752B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90749" y="1077758"/>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
            <a:extLst>
              <a:ext uri="{FF2B5EF4-FFF2-40B4-BE49-F238E27FC236}">
                <a16:creationId xmlns:a16="http://schemas.microsoft.com/office/drawing/2014/main" id="{879A968B-A0C4-10EF-7371-05E77DFC90EE}"/>
              </a:ext>
            </a:extLst>
          </p:cNvPr>
          <p:cNvSpPr/>
          <p:nvPr/>
        </p:nvSpPr>
        <p:spPr>
          <a:xfrm>
            <a:off x="6266387" y="3715558"/>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2" name="Picture 40">
            <a:extLst>
              <a:ext uri="{FF2B5EF4-FFF2-40B4-BE49-F238E27FC236}">
                <a16:creationId xmlns:a16="http://schemas.microsoft.com/office/drawing/2014/main" id="{1444B1C4-50F8-2B1D-2C8F-A924EF8368F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89951" y="3816307"/>
            <a:ext cx="1702891" cy="504056"/>
          </a:xfrm>
          <a:prstGeom prst="rect">
            <a:avLst/>
          </a:prstGeom>
        </p:spPr>
      </p:pic>
      <p:pic>
        <p:nvPicPr>
          <p:cNvPr id="33" name="Picture 43">
            <a:extLst>
              <a:ext uri="{FF2B5EF4-FFF2-40B4-BE49-F238E27FC236}">
                <a16:creationId xmlns:a16="http://schemas.microsoft.com/office/drawing/2014/main" id="{852E098A-7FC4-AB2F-E9B7-56B01CD8FDC2}"/>
              </a:ext>
            </a:extLst>
          </p:cNvPr>
          <p:cNvPicPr>
            <a:picLocks noChangeAspect="1"/>
          </p:cNvPicPr>
          <p:nvPr/>
        </p:nvPicPr>
        <p:blipFill>
          <a:blip r:embed="rId19"/>
          <a:stretch>
            <a:fillRect/>
          </a:stretch>
        </p:blipFill>
        <p:spPr>
          <a:xfrm>
            <a:off x="6885990" y="2313735"/>
            <a:ext cx="1846545" cy="526554"/>
          </a:xfrm>
          <a:prstGeom prst="rect">
            <a:avLst/>
          </a:prstGeom>
          <a:ln>
            <a:solidFill>
              <a:srgbClr val="525252"/>
            </a:solidFill>
          </a:ln>
        </p:spPr>
      </p:pic>
      <p:pic>
        <p:nvPicPr>
          <p:cNvPr id="34" name="Picture 13">
            <a:extLst>
              <a:ext uri="{FF2B5EF4-FFF2-40B4-BE49-F238E27FC236}">
                <a16:creationId xmlns:a16="http://schemas.microsoft.com/office/drawing/2014/main" id="{CC595E4F-6330-EF64-74A9-3A3771A72C43}"/>
              </a:ext>
            </a:extLst>
          </p:cNvPr>
          <p:cNvPicPr>
            <a:picLocks noChangeAspect="1"/>
          </p:cNvPicPr>
          <p:nvPr/>
        </p:nvPicPr>
        <p:blipFill>
          <a:blip r:embed="rId20"/>
          <a:stretch>
            <a:fillRect/>
          </a:stretch>
        </p:blipFill>
        <p:spPr>
          <a:xfrm>
            <a:off x="6266387" y="5004504"/>
            <a:ext cx="1511939" cy="1274174"/>
          </a:xfrm>
          <a:prstGeom prst="rect">
            <a:avLst/>
          </a:prstGeom>
          <a:ln>
            <a:solidFill>
              <a:srgbClr val="525252"/>
            </a:solidFill>
          </a:ln>
        </p:spPr>
      </p:pic>
      <p:pic>
        <p:nvPicPr>
          <p:cNvPr id="35" name="Picture 24">
            <a:extLst>
              <a:ext uri="{FF2B5EF4-FFF2-40B4-BE49-F238E27FC236}">
                <a16:creationId xmlns:a16="http://schemas.microsoft.com/office/drawing/2014/main" id="{811C7D08-CC97-E87D-B857-2745019242B6}"/>
              </a:ext>
            </a:extLst>
          </p:cNvPr>
          <p:cNvPicPr>
            <a:picLocks noChangeAspect="1"/>
          </p:cNvPicPr>
          <p:nvPr/>
        </p:nvPicPr>
        <p:blipFill>
          <a:blip r:embed="rId21"/>
          <a:stretch>
            <a:fillRect/>
          </a:stretch>
        </p:blipFill>
        <p:spPr>
          <a:xfrm>
            <a:off x="6880869" y="4245303"/>
            <a:ext cx="650398" cy="564687"/>
          </a:xfrm>
          <a:prstGeom prst="rect">
            <a:avLst/>
          </a:prstGeom>
        </p:spPr>
      </p:pic>
      <p:cxnSp>
        <p:nvCxnSpPr>
          <p:cNvPr id="36" name="Straight Connector 94">
            <a:extLst>
              <a:ext uri="{FF2B5EF4-FFF2-40B4-BE49-F238E27FC236}">
                <a16:creationId xmlns:a16="http://schemas.microsoft.com/office/drawing/2014/main" id="{A7673B82-B7FF-CBAA-4366-B68609BFE7E9}"/>
              </a:ext>
            </a:extLst>
          </p:cNvPr>
          <p:cNvCxnSpPr/>
          <p:nvPr/>
        </p:nvCxnSpPr>
        <p:spPr>
          <a:xfrm>
            <a:off x="5826919" y="1681832"/>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8" name="Straight Connector 44">
            <a:extLst>
              <a:ext uri="{FF2B5EF4-FFF2-40B4-BE49-F238E27FC236}">
                <a16:creationId xmlns:a16="http://schemas.microsoft.com/office/drawing/2014/main" id="{477E5E39-CE83-E0E6-2E27-7BBB9558B30F}"/>
              </a:ext>
            </a:extLst>
          </p:cNvPr>
          <p:cNvCxnSpPr>
            <a:cxnSpLocks/>
          </p:cNvCxnSpPr>
          <p:nvPr/>
        </p:nvCxnSpPr>
        <p:spPr>
          <a:xfrm flipH="1">
            <a:off x="7778325" y="4970121"/>
            <a:ext cx="975596" cy="67147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9" name="Straight Connector 48">
            <a:extLst>
              <a:ext uri="{FF2B5EF4-FFF2-40B4-BE49-F238E27FC236}">
                <a16:creationId xmlns:a16="http://schemas.microsoft.com/office/drawing/2014/main" id="{547D2E34-AAEB-9C81-9306-1A069B87E21A}"/>
              </a:ext>
            </a:extLst>
          </p:cNvPr>
          <p:cNvCxnSpPr>
            <a:cxnSpLocks/>
            <a:stCxn id="19" idx="1"/>
          </p:cNvCxnSpPr>
          <p:nvPr/>
        </p:nvCxnSpPr>
        <p:spPr>
          <a:xfrm flipH="1" flipV="1">
            <a:off x="7776369" y="5762075"/>
            <a:ext cx="856564" cy="6245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40" name="Picture 54">
            <a:extLst>
              <a:ext uri="{FF2B5EF4-FFF2-40B4-BE49-F238E27FC236}">
                <a16:creationId xmlns:a16="http://schemas.microsoft.com/office/drawing/2014/main" id="{91E109AF-3763-BD51-DB52-5994CE2B0F33}"/>
              </a:ext>
            </a:extLst>
          </p:cNvPr>
          <p:cNvPicPr>
            <a:picLocks noChangeAspect="1"/>
          </p:cNvPicPr>
          <p:nvPr/>
        </p:nvPicPr>
        <p:blipFill>
          <a:blip r:embed="rId22"/>
          <a:stretch>
            <a:fillRect/>
          </a:stretch>
        </p:blipFill>
        <p:spPr>
          <a:xfrm>
            <a:off x="9181613" y="2487130"/>
            <a:ext cx="621846" cy="542591"/>
          </a:xfrm>
          <a:prstGeom prst="rect">
            <a:avLst/>
          </a:prstGeom>
        </p:spPr>
      </p:pic>
      <p:cxnSp>
        <p:nvCxnSpPr>
          <p:cNvPr id="41" name="Straight Connector 58">
            <a:extLst>
              <a:ext uri="{FF2B5EF4-FFF2-40B4-BE49-F238E27FC236}">
                <a16:creationId xmlns:a16="http://schemas.microsoft.com/office/drawing/2014/main" id="{27AAB684-C4E7-50AB-4213-B4AC95FB3EB1}"/>
              </a:ext>
            </a:extLst>
          </p:cNvPr>
          <p:cNvCxnSpPr>
            <a:cxnSpLocks/>
          </p:cNvCxnSpPr>
          <p:nvPr/>
        </p:nvCxnSpPr>
        <p:spPr>
          <a:xfrm flipV="1">
            <a:off x="5660333" y="2814763"/>
            <a:ext cx="3741868" cy="97961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91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73FEFD-9C37-9E74-DC74-E6F3052C70D5}"/>
              </a:ext>
            </a:extLst>
          </p:cNvPr>
          <p:cNvSpPr>
            <a:spLocks noGrp="1"/>
          </p:cNvSpPr>
          <p:nvPr>
            <p:ph type="body" sz="quarter" idx="11"/>
          </p:nvPr>
        </p:nvSpPr>
        <p:spPr/>
        <p:txBody>
          <a:bodyPr/>
          <a:lstStyle/>
          <a:p>
            <a:r>
              <a:rPr lang="en-BE" dirty="0"/>
              <a:t>Stand van </a:t>
            </a:r>
            <a:r>
              <a:rPr lang="en-BE" dirty="0" err="1"/>
              <a:t>zaken</a:t>
            </a:r>
            <a:endParaRPr lang="nl-BE" dirty="0"/>
          </a:p>
        </p:txBody>
      </p:sp>
      <p:grpSp>
        <p:nvGrpSpPr>
          <p:cNvPr id="4" name="Group 61">
            <a:extLst>
              <a:ext uri="{FF2B5EF4-FFF2-40B4-BE49-F238E27FC236}">
                <a16:creationId xmlns:a16="http://schemas.microsoft.com/office/drawing/2014/main" id="{23A4555F-D71B-87E8-42F6-790373DA3845}"/>
              </a:ext>
            </a:extLst>
          </p:cNvPr>
          <p:cNvGrpSpPr>
            <a:grpSpLocks/>
          </p:cNvGrpSpPr>
          <p:nvPr/>
        </p:nvGrpSpPr>
        <p:grpSpPr bwMode="auto">
          <a:xfrm>
            <a:off x="4242769" y="2411276"/>
            <a:ext cx="2843584" cy="2454519"/>
            <a:chOff x="2955610" y="2523164"/>
            <a:chExt cx="3081034" cy="2657760"/>
          </a:xfrm>
        </p:grpSpPr>
        <p:sp>
          <p:nvSpPr>
            <p:cNvPr id="5" name="Flowchart: Connector 62">
              <a:extLst>
                <a:ext uri="{FF2B5EF4-FFF2-40B4-BE49-F238E27FC236}">
                  <a16:creationId xmlns:a16="http://schemas.microsoft.com/office/drawing/2014/main" id="{839981C4-2895-817D-E1D0-2738F776BA0B}"/>
                </a:ext>
              </a:extLst>
            </p:cNvPr>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6" name="Flowchart: Connector 63">
              <a:extLst>
                <a:ext uri="{FF2B5EF4-FFF2-40B4-BE49-F238E27FC236}">
                  <a16:creationId xmlns:a16="http://schemas.microsoft.com/office/drawing/2014/main" id="{8AE60D53-D4C8-F335-662E-B6591131B786}"/>
                </a:ext>
              </a:extLst>
            </p:cNvPr>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1400" b="1" dirty="0">
                  <a:solidFill>
                    <a:schemeClr val="bg1"/>
                  </a:solidFill>
                  <a:latin typeface="Arial" panose="020B0604020202020204" pitchFamily="34" charset="0"/>
                  <a:cs typeface="Arial" panose="020B0604020202020204" pitchFamily="34" charset="0"/>
                </a:rPr>
                <a:t>Medisch</a:t>
              </a:r>
            </a:p>
          </p:txBody>
        </p:sp>
        <p:cxnSp>
          <p:nvCxnSpPr>
            <p:cNvPr id="7" name="Straight Connector 64">
              <a:extLst>
                <a:ext uri="{FF2B5EF4-FFF2-40B4-BE49-F238E27FC236}">
                  <a16:creationId xmlns:a16="http://schemas.microsoft.com/office/drawing/2014/main" id="{B680FB7E-EC4E-E854-DDF7-B228F3530573}"/>
                </a:ext>
              </a:extLst>
            </p:cNvPr>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65">
              <a:extLst>
                <a:ext uri="{FF2B5EF4-FFF2-40B4-BE49-F238E27FC236}">
                  <a16:creationId xmlns:a16="http://schemas.microsoft.com/office/drawing/2014/main" id="{6D292015-4ECD-1D12-0D00-93BEDFF9E1AF}"/>
                </a:ext>
              </a:extLst>
            </p:cNvPr>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66">
              <a:extLst>
                <a:ext uri="{FF2B5EF4-FFF2-40B4-BE49-F238E27FC236}">
                  <a16:creationId xmlns:a16="http://schemas.microsoft.com/office/drawing/2014/main" id="{15AA67BB-018B-5014-35A6-FD262937C299}"/>
                </a:ext>
              </a:extLst>
            </p:cNvPr>
            <p:cNvCxnSpPr>
              <a:endCxn id="55" idx="1"/>
            </p:cNvCxnSpPr>
            <p:nvPr/>
          </p:nvCxnSpPr>
          <p:spPr>
            <a:xfrm flipV="1">
              <a:off x="5211403" y="3872959"/>
              <a:ext cx="825241"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67">
              <a:extLst>
                <a:ext uri="{FF2B5EF4-FFF2-40B4-BE49-F238E27FC236}">
                  <a16:creationId xmlns:a16="http://schemas.microsoft.com/office/drawing/2014/main" id="{6990E960-E4E1-1D37-E71D-F6311D9422E1}"/>
                </a:ext>
              </a:extLst>
            </p:cNvPr>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68">
              <a:extLst>
                <a:ext uri="{FF2B5EF4-FFF2-40B4-BE49-F238E27FC236}">
                  <a16:creationId xmlns:a16="http://schemas.microsoft.com/office/drawing/2014/main" id="{23EF6DF6-ED0B-08FF-6A5A-E9A9C6ADEEF1}"/>
                </a:ext>
              </a:extLst>
            </p:cNvPr>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69">
              <a:extLst>
                <a:ext uri="{FF2B5EF4-FFF2-40B4-BE49-F238E27FC236}">
                  <a16:creationId xmlns:a16="http://schemas.microsoft.com/office/drawing/2014/main" id="{91287AD5-37E8-2BA6-A6DD-816BAEE2E25E}"/>
                </a:ext>
              </a:extLst>
            </p:cNvPr>
            <p:cNvCxnSpPr>
              <a:stCxn id="6" idx="2"/>
              <a:endCxn id="36" idx="3"/>
            </p:cNvCxnSpPr>
            <p:nvPr/>
          </p:nvCxnSpPr>
          <p:spPr>
            <a:xfrm flipH="1" flipV="1">
              <a:off x="2955610" y="3830622"/>
              <a:ext cx="884375"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76">
              <a:extLst>
                <a:ext uri="{FF2B5EF4-FFF2-40B4-BE49-F238E27FC236}">
                  <a16:creationId xmlns:a16="http://schemas.microsoft.com/office/drawing/2014/main" id="{B6FCB297-DB71-9E58-E179-D0F66505F3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a:extLst>
                <a:ext uri="{FF2B5EF4-FFF2-40B4-BE49-F238E27FC236}">
                  <a16:creationId xmlns:a16="http://schemas.microsoft.com/office/drawing/2014/main" id="{7A2DCAAD-97BF-DF61-D5D4-F9DE668102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8">
              <a:extLst>
                <a:ext uri="{FF2B5EF4-FFF2-40B4-BE49-F238E27FC236}">
                  <a16:creationId xmlns:a16="http://schemas.microsoft.com/office/drawing/2014/main" id="{E0A0A3A9-2836-0B39-F1C0-AE2C65B141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9">
              <a:extLst>
                <a:ext uri="{FF2B5EF4-FFF2-40B4-BE49-F238E27FC236}">
                  <a16:creationId xmlns:a16="http://schemas.microsoft.com/office/drawing/2014/main" id="{ED967F9E-7752-F8EB-97EC-70575AF5D85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0">
              <a:extLst>
                <a:ext uri="{FF2B5EF4-FFF2-40B4-BE49-F238E27FC236}">
                  <a16:creationId xmlns:a16="http://schemas.microsoft.com/office/drawing/2014/main" id="{6E7780C9-383B-9A74-D3D9-E0EEFCFA13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1">
              <a:extLst>
                <a:ext uri="{FF2B5EF4-FFF2-40B4-BE49-F238E27FC236}">
                  <a16:creationId xmlns:a16="http://schemas.microsoft.com/office/drawing/2014/main" id="{B77C8886-9B79-A6F5-0A71-E3EA696C245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76">
            <a:extLst>
              <a:ext uri="{FF2B5EF4-FFF2-40B4-BE49-F238E27FC236}">
                <a16:creationId xmlns:a16="http://schemas.microsoft.com/office/drawing/2014/main" id="{1C7058A6-B7B3-6874-5B59-BF51ABDA9636}"/>
              </a:ext>
            </a:extLst>
          </p:cNvPr>
          <p:cNvGrpSpPr>
            <a:grpSpLocks/>
          </p:cNvGrpSpPr>
          <p:nvPr/>
        </p:nvGrpSpPr>
        <p:grpSpPr bwMode="auto">
          <a:xfrm>
            <a:off x="1959698" y="4823301"/>
            <a:ext cx="2953769" cy="1052547"/>
            <a:chOff x="483110" y="5136172"/>
            <a:chExt cx="3200186" cy="1139713"/>
          </a:xfrm>
        </p:grpSpPr>
        <p:grpSp>
          <p:nvGrpSpPr>
            <p:cNvPr id="20" name="Group 67">
              <a:extLst>
                <a:ext uri="{FF2B5EF4-FFF2-40B4-BE49-F238E27FC236}">
                  <a16:creationId xmlns:a16="http://schemas.microsoft.com/office/drawing/2014/main" id="{A31BF3FE-8442-A15C-0486-B5FC6F5316F9}"/>
                </a:ext>
              </a:extLst>
            </p:cNvPr>
            <p:cNvGrpSpPr>
              <a:grpSpLocks/>
            </p:cNvGrpSpPr>
            <p:nvPr/>
          </p:nvGrpSpPr>
          <p:grpSpPr bwMode="auto">
            <a:xfrm>
              <a:off x="483110" y="5136172"/>
              <a:ext cx="3200186" cy="1139713"/>
              <a:chOff x="398612" y="5107746"/>
              <a:chExt cx="3200186" cy="1139713"/>
            </a:xfrm>
          </p:grpSpPr>
          <p:sp>
            <p:nvSpPr>
              <p:cNvPr id="22" name="Rectangle 79">
                <a:extLst>
                  <a:ext uri="{FF2B5EF4-FFF2-40B4-BE49-F238E27FC236}">
                    <a16:creationId xmlns:a16="http://schemas.microsoft.com/office/drawing/2014/main" id="{55CFDDDB-8945-93D7-D59E-FEBB5C38F9E3}"/>
                  </a:ext>
                </a:extLst>
              </p:cNvPr>
              <p:cNvSpPr/>
              <p:nvPr/>
            </p:nvSpPr>
            <p:spPr>
              <a:xfrm>
                <a:off x="398612" y="5107746"/>
                <a:ext cx="1152622"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23" name="Rectangle 80">
                <a:extLst>
                  <a:ext uri="{FF2B5EF4-FFF2-40B4-BE49-F238E27FC236}">
                    <a16:creationId xmlns:a16="http://schemas.microsoft.com/office/drawing/2014/main" id="{75D2C3D3-D39C-3BDA-6E4F-BFBB804DEF56}"/>
                  </a:ext>
                </a:extLst>
              </p:cNvPr>
              <p:cNvSpPr/>
              <p:nvPr/>
            </p:nvSpPr>
            <p:spPr>
              <a:xfrm>
                <a:off x="1511059" y="5153759"/>
                <a:ext cx="2087739"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24" name="TextBox 81">
                <a:extLst>
                  <a:ext uri="{FF2B5EF4-FFF2-40B4-BE49-F238E27FC236}">
                    <a16:creationId xmlns:a16="http://schemas.microsoft.com/office/drawing/2014/main" id="{3E4E6B1F-A28D-7C4B-ACF7-F0C3C193FF41}"/>
                  </a:ext>
                </a:extLst>
              </p:cNvPr>
              <p:cNvSpPr txBox="1"/>
              <p:nvPr/>
            </p:nvSpPr>
            <p:spPr>
              <a:xfrm>
                <a:off x="1548043" y="5189103"/>
                <a:ext cx="2024232" cy="1058356"/>
              </a:xfrm>
              <a:prstGeom prst="rect">
                <a:avLst/>
              </a:prstGeom>
            </p:spPr>
            <p:txBody>
              <a:bodyPr>
                <a:normAutofit/>
              </a:bodyPr>
              <a:lstStyle/>
              <a:p>
                <a:pPr algn="ctr">
                  <a:defRPr/>
                </a:pPr>
                <a:r>
                  <a:rPr lang="nl-BE" sz="1600" dirty="0" err="1">
                    <a:solidFill>
                      <a:schemeClr val="bg1"/>
                    </a:solidFill>
                    <a:latin typeface="Arial" panose="020B0604020202020204" pitchFamily="34" charset="0"/>
                    <a:cs typeface="Arial" panose="020B0604020202020204" pitchFamily="34" charset="0"/>
                  </a:rPr>
                  <a:t>Onderzoeks-resultaten</a:t>
                </a:r>
                <a:r>
                  <a:rPr lang="nl-BE" sz="1600" dirty="0">
                    <a:solidFill>
                      <a:schemeClr val="bg1"/>
                    </a:solidFill>
                    <a:latin typeface="Arial" panose="020B0604020202020204" pitchFamily="34" charset="0"/>
                    <a:cs typeface="Arial" panose="020B0604020202020204" pitchFamily="34" charset="0"/>
                  </a:rPr>
                  <a:t> en verslagen</a:t>
                </a:r>
              </a:p>
            </p:txBody>
          </p:sp>
        </p:grpSp>
        <p:pic>
          <p:nvPicPr>
            <p:cNvPr id="21" name="Picture 94">
              <a:extLst>
                <a:ext uri="{FF2B5EF4-FFF2-40B4-BE49-F238E27FC236}">
                  <a16:creationId xmlns:a16="http://schemas.microsoft.com/office/drawing/2014/main" id="{93967112-A37C-DF27-AF6D-456F87E0420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019" y="5163796"/>
              <a:ext cx="1016496" cy="10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82">
            <a:extLst>
              <a:ext uri="{FF2B5EF4-FFF2-40B4-BE49-F238E27FC236}">
                <a16:creationId xmlns:a16="http://schemas.microsoft.com/office/drawing/2014/main" id="{4A6E6325-BF6F-9094-7C72-73C03ED08319}"/>
              </a:ext>
            </a:extLst>
          </p:cNvPr>
          <p:cNvGrpSpPr>
            <a:grpSpLocks/>
          </p:cNvGrpSpPr>
          <p:nvPr/>
        </p:nvGrpSpPr>
        <p:grpSpPr bwMode="auto">
          <a:xfrm>
            <a:off x="1993404" y="1359130"/>
            <a:ext cx="2957811" cy="1058863"/>
            <a:chOff x="518456" y="1382445"/>
            <a:chExt cx="3205014" cy="1146988"/>
          </a:xfrm>
        </p:grpSpPr>
        <p:grpSp>
          <p:nvGrpSpPr>
            <p:cNvPr id="26" name="Group 93">
              <a:extLst>
                <a:ext uri="{FF2B5EF4-FFF2-40B4-BE49-F238E27FC236}">
                  <a16:creationId xmlns:a16="http://schemas.microsoft.com/office/drawing/2014/main" id="{75C84373-A145-E702-C7B4-BD00AF90E469}"/>
                </a:ext>
              </a:extLst>
            </p:cNvPr>
            <p:cNvGrpSpPr>
              <a:grpSpLocks/>
            </p:cNvGrpSpPr>
            <p:nvPr/>
          </p:nvGrpSpPr>
          <p:grpSpPr bwMode="auto">
            <a:xfrm>
              <a:off x="546770" y="1394932"/>
              <a:ext cx="3176700" cy="1134501"/>
              <a:chOff x="546770" y="1424385"/>
              <a:chExt cx="3176700" cy="1134501"/>
            </a:xfrm>
          </p:grpSpPr>
          <p:grpSp>
            <p:nvGrpSpPr>
              <p:cNvPr id="28" name="Group 33">
                <a:extLst>
                  <a:ext uri="{FF2B5EF4-FFF2-40B4-BE49-F238E27FC236}">
                    <a16:creationId xmlns:a16="http://schemas.microsoft.com/office/drawing/2014/main" id="{A90037DC-6207-5C51-1DB2-AAEEE7434633}"/>
                  </a:ext>
                </a:extLst>
              </p:cNvPr>
              <p:cNvGrpSpPr>
                <a:grpSpLocks/>
              </p:cNvGrpSpPr>
              <p:nvPr/>
            </p:nvGrpSpPr>
            <p:grpSpPr bwMode="auto">
              <a:xfrm>
                <a:off x="546770" y="1424385"/>
                <a:ext cx="3176700" cy="1080121"/>
                <a:chOff x="747228" y="1772815"/>
                <a:chExt cx="3176700" cy="1080121"/>
              </a:xfrm>
            </p:grpSpPr>
            <p:sp>
              <p:nvSpPr>
                <p:cNvPr id="30" name="Rectangle 87">
                  <a:extLst>
                    <a:ext uri="{FF2B5EF4-FFF2-40B4-BE49-F238E27FC236}">
                      <a16:creationId xmlns:a16="http://schemas.microsoft.com/office/drawing/2014/main" id="{D3689A42-2C00-7D58-785D-4628E9AB14BF}"/>
                    </a:ext>
                  </a:extLst>
                </p:cNvPr>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31" name="Rectangle 88">
                  <a:extLst>
                    <a:ext uri="{FF2B5EF4-FFF2-40B4-BE49-F238E27FC236}">
                      <a16:creationId xmlns:a16="http://schemas.microsoft.com/office/drawing/2014/main" id="{54ADA0E8-992D-5715-7530-CB2D6EE37E93}"/>
                    </a:ext>
                  </a:extLst>
                </p:cNvPr>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grpSp>
          <p:sp>
            <p:nvSpPr>
              <p:cNvPr id="29" name="TextBox 86">
                <a:extLst>
                  <a:ext uri="{FF2B5EF4-FFF2-40B4-BE49-F238E27FC236}">
                    <a16:creationId xmlns:a16="http://schemas.microsoft.com/office/drawing/2014/main" id="{420A2192-0B35-B120-3B86-1E15C2889696}"/>
                  </a:ext>
                </a:extLst>
              </p:cNvPr>
              <p:cNvSpPr txBox="1"/>
              <p:nvPr/>
            </p:nvSpPr>
            <p:spPr>
              <a:xfrm>
                <a:off x="1631525" y="1496954"/>
                <a:ext cx="2088031" cy="1061932"/>
              </a:xfrm>
              <a:prstGeom prst="rect">
                <a:avLst/>
              </a:prstGeom>
            </p:spPr>
            <p:txBody>
              <a:bodyPr>
                <a:normAutofit/>
              </a:bodyPr>
              <a:lstStyle/>
              <a:p>
                <a:pPr algn="ctr">
                  <a:defRPr/>
                </a:pPr>
                <a:r>
                  <a:rPr lang="nl-BE" sz="1600" dirty="0">
                    <a:solidFill>
                      <a:schemeClr val="bg1"/>
                    </a:solidFill>
                    <a:latin typeface="Arial" panose="020B0604020202020204" pitchFamily="34" charset="0"/>
                    <a:cs typeface="Arial" panose="020B0604020202020204" pitchFamily="34" charset="0"/>
                  </a:rPr>
                  <a:t>Summary </a:t>
                </a:r>
                <a:r>
                  <a:rPr lang="nl-BE" sz="1600" dirty="0" err="1">
                    <a:solidFill>
                      <a:schemeClr val="bg1"/>
                    </a:solidFill>
                    <a:latin typeface="Arial" panose="020B0604020202020204" pitchFamily="34" charset="0"/>
                    <a:cs typeface="Arial" panose="020B0604020202020204" pitchFamily="34" charset="0"/>
                  </a:rPr>
                  <a:t>electronic</a:t>
                </a:r>
                <a:r>
                  <a:rPr lang="nl-BE" sz="1600" dirty="0">
                    <a:solidFill>
                      <a:schemeClr val="bg1"/>
                    </a:solidFill>
                    <a:latin typeface="Arial" panose="020B0604020202020204" pitchFamily="34" charset="0"/>
                    <a:cs typeface="Arial" panose="020B0604020202020204" pitchFamily="34" charset="0"/>
                  </a:rPr>
                  <a:t> health record (</a:t>
                </a:r>
                <a:r>
                  <a:rPr lang="nl-BE" sz="1600" dirty="0" err="1">
                    <a:solidFill>
                      <a:schemeClr val="bg1"/>
                    </a:solidFill>
                    <a:latin typeface="Arial" panose="020B0604020202020204" pitchFamily="34" charset="0"/>
                    <a:cs typeface="Arial" panose="020B0604020202020204" pitchFamily="34" charset="0"/>
                  </a:rPr>
                  <a:t>SumEHR</a:t>
                </a:r>
                <a:r>
                  <a:rPr lang="nl-BE" sz="1600" dirty="0">
                    <a:solidFill>
                      <a:schemeClr val="bg1"/>
                    </a:solidFill>
                    <a:latin typeface="Arial" panose="020B0604020202020204" pitchFamily="34" charset="0"/>
                    <a:cs typeface="Arial" panose="020B0604020202020204" pitchFamily="34" charset="0"/>
                  </a:rPr>
                  <a:t>)</a:t>
                </a:r>
                <a:endParaRPr lang="nl-BE" sz="1600" dirty="0">
                  <a:latin typeface="Arial" panose="020B0604020202020204" pitchFamily="34" charset="0"/>
                  <a:cs typeface="Arial" panose="020B0604020202020204" pitchFamily="34" charset="0"/>
                </a:endParaRPr>
              </a:p>
              <a:p>
                <a:pPr>
                  <a:defRPr/>
                </a:pPr>
                <a:endParaRPr lang="nl-BE" sz="16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7" name="Picture 95">
              <a:extLst>
                <a:ext uri="{FF2B5EF4-FFF2-40B4-BE49-F238E27FC236}">
                  <a16:creationId xmlns:a16="http://schemas.microsoft.com/office/drawing/2014/main" id="{3F108B3A-D6A7-60A9-87D9-B38A89F85CA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89">
            <a:extLst>
              <a:ext uri="{FF2B5EF4-FFF2-40B4-BE49-F238E27FC236}">
                <a16:creationId xmlns:a16="http://schemas.microsoft.com/office/drawing/2014/main" id="{68182261-B786-8D6E-8933-DE885366C805}"/>
              </a:ext>
            </a:extLst>
          </p:cNvPr>
          <p:cNvGrpSpPr>
            <a:grpSpLocks/>
          </p:cNvGrpSpPr>
          <p:nvPr/>
        </p:nvGrpSpPr>
        <p:grpSpPr bwMode="auto">
          <a:xfrm>
            <a:off x="1971423" y="3120521"/>
            <a:ext cx="2271346" cy="1112226"/>
            <a:chOff x="495636" y="3290765"/>
            <a:chExt cx="2459972" cy="1205400"/>
          </a:xfrm>
        </p:grpSpPr>
        <p:grpSp>
          <p:nvGrpSpPr>
            <p:cNvPr id="33" name="Group 68">
              <a:extLst>
                <a:ext uri="{FF2B5EF4-FFF2-40B4-BE49-F238E27FC236}">
                  <a16:creationId xmlns:a16="http://schemas.microsoft.com/office/drawing/2014/main" id="{0F0207CD-8B00-83A7-8552-E5648353B920}"/>
                </a:ext>
              </a:extLst>
            </p:cNvPr>
            <p:cNvGrpSpPr>
              <a:grpSpLocks/>
            </p:cNvGrpSpPr>
            <p:nvPr/>
          </p:nvGrpSpPr>
          <p:grpSpPr bwMode="auto">
            <a:xfrm>
              <a:off x="495636" y="3290765"/>
              <a:ext cx="2459972" cy="1205400"/>
              <a:chOff x="455844" y="3290765"/>
              <a:chExt cx="2459972" cy="1205400"/>
            </a:xfrm>
          </p:grpSpPr>
          <p:sp>
            <p:nvSpPr>
              <p:cNvPr id="35" name="Rectangle 93">
                <a:extLst>
                  <a:ext uri="{FF2B5EF4-FFF2-40B4-BE49-F238E27FC236}">
                    <a16:creationId xmlns:a16="http://schemas.microsoft.com/office/drawing/2014/main" id="{227DFDC2-8BBF-34DA-7C0B-A88CFD77C858}"/>
                  </a:ext>
                </a:extLst>
              </p:cNvPr>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36" name="Rectangle 94">
                <a:extLst>
                  <a:ext uri="{FF2B5EF4-FFF2-40B4-BE49-F238E27FC236}">
                    <a16:creationId xmlns:a16="http://schemas.microsoft.com/office/drawing/2014/main" id="{82AF0E09-710C-9F9B-C7BD-26D62D26466F}"/>
                  </a:ext>
                </a:extLst>
              </p:cNvPr>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Arial" panose="020B0604020202020204" pitchFamily="34" charset="0"/>
                  <a:cs typeface="Arial" panose="020B0604020202020204" pitchFamily="34" charset="0"/>
                </a:endParaRPr>
              </a:p>
            </p:txBody>
          </p:sp>
          <p:sp>
            <p:nvSpPr>
              <p:cNvPr id="37" name="TextBox 44">
                <a:extLst>
                  <a:ext uri="{FF2B5EF4-FFF2-40B4-BE49-F238E27FC236}">
                    <a16:creationId xmlns:a16="http://schemas.microsoft.com/office/drawing/2014/main" id="{AA3572F8-2A9D-CC37-236E-D1A54F10DEC3}"/>
                  </a:ext>
                </a:extLst>
              </p:cNvPr>
              <p:cNvSpPr txBox="1">
                <a:spLocks noChangeArrowheads="1"/>
              </p:cNvSpPr>
              <p:nvPr/>
            </p:nvSpPr>
            <p:spPr bwMode="auto">
              <a:xfrm>
                <a:off x="1668825" y="3462392"/>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a:r>
                  <a:rPr lang="nl-BE" altLang="en-US" sz="1600" dirty="0">
                    <a:solidFill>
                      <a:schemeClr val="bg1"/>
                    </a:solidFill>
                    <a:latin typeface="Arial" panose="020B0604020202020204" pitchFamily="34" charset="0"/>
                    <a:cs typeface="Arial" panose="020B0604020202020204" pitchFamily="34" charset="0"/>
                  </a:rPr>
                  <a:t>Medicatie-schema</a:t>
                </a:r>
              </a:p>
            </p:txBody>
          </p:sp>
        </p:grpSp>
        <p:pic>
          <p:nvPicPr>
            <p:cNvPr id="34" name="Picture 96">
              <a:extLst>
                <a:ext uri="{FF2B5EF4-FFF2-40B4-BE49-F238E27FC236}">
                  <a16:creationId xmlns:a16="http://schemas.microsoft.com/office/drawing/2014/main" id="{CB27DE28-1986-6130-200C-DFA6B63BDEE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96">
            <a:extLst>
              <a:ext uri="{FF2B5EF4-FFF2-40B4-BE49-F238E27FC236}">
                <a16:creationId xmlns:a16="http://schemas.microsoft.com/office/drawing/2014/main" id="{BC7E9115-C7BC-2AAD-8B10-84DF7CE38DE1}"/>
              </a:ext>
            </a:extLst>
          </p:cNvPr>
          <p:cNvGrpSpPr>
            <a:grpSpLocks/>
          </p:cNvGrpSpPr>
          <p:nvPr/>
        </p:nvGrpSpPr>
        <p:grpSpPr bwMode="auto">
          <a:xfrm>
            <a:off x="6500928" y="1414813"/>
            <a:ext cx="2992316" cy="996462"/>
            <a:chOff x="5403035" y="1443044"/>
            <a:chExt cx="3240120" cy="1080120"/>
          </a:xfrm>
        </p:grpSpPr>
        <p:grpSp>
          <p:nvGrpSpPr>
            <p:cNvPr id="39" name="Group 69">
              <a:extLst>
                <a:ext uri="{FF2B5EF4-FFF2-40B4-BE49-F238E27FC236}">
                  <a16:creationId xmlns:a16="http://schemas.microsoft.com/office/drawing/2014/main" id="{E7C56931-6C3B-8C0E-3944-93137253116C}"/>
                </a:ext>
              </a:extLst>
            </p:cNvPr>
            <p:cNvGrpSpPr>
              <a:grpSpLocks/>
            </p:cNvGrpSpPr>
            <p:nvPr/>
          </p:nvGrpSpPr>
          <p:grpSpPr bwMode="auto">
            <a:xfrm>
              <a:off x="5403035" y="1443044"/>
              <a:ext cx="3240120" cy="1080120"/>
              <a:chOff x="5425798" y="1315063"/>
              <a:chExt cx="3240120" cy="1080120"/>
            </a:xfrm>
          </p:grpSpPr>
          <p:sp>
            <p:nvSpPr>
              <p:cNvPr id="41" name="Rectangle 99">
                <a:extLst>
                  <a:ext uri="{FF2B5EF4-FFF2-40B4-BE49-F238E27FC236}">
                    <a16:creationId xmlns:a16="http://schemas.microsoft.com/office/drawing/2014/main" id="{0B81C8B8-1AAD-5A91-DAF6-78D5102F05B6}"/>
                  </a:ext>
                </a:extLst>
              </p:cNvPr>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42" name="Rectangle 100">
                <a:extLst>
                  <a:ext uri="{FF2B5EF4-FFF2-40B4-BE49-F238E27FC236}">
                    <a16:creationId xmlns:a16="http://schemas.microsoft.com/office/drawing/2014/main" id="{B7EBE363-A925-5D5F-1D00-EF02DCB59721}"/>
                  </a:ext>
                </a:extLst>
              </p:cNvPr>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43" name="TextBox 101">
                <a:extLst>
                  <a:ext uri="{FF2B5EF4-FFF2-40B4-BE49-F238E27FC236}">
                    <a16:creationId xmlns:a16="http://schemas.microsoft.com/office/drawing/2014/main" id="{CC836661-24D1-9E64-6C65-2DAD41109216}"/>
                  </a:ext>
                </a:extLst>
              </p:cNvPr>
              <p:cNvSpPr txBox="1"/>
              <p:nvPr/>
            </p:nvSpPr>
            <p:spPr>
              <a:xfrm>
                <a:off x="6533808" y="1319602"/>
                <a:ext cx="2086561" cy="1038821"/>
              </a:xfrm>
              <a:prstGeom prst="rect">
                <a:avLst/>
              </a:prstGeom>
            </p:spPr>
            <p:txBody>
              <a:bodyPr>
                <a:normAutofit lnSpcReduction="10000"/>
              </a:bodyPr>
              <a:lstStyle/>
              <a:p>
                <a:pPr>
                  <a:defRPr/>
                </a:pPr>
                <a:endParaRPr lang="nl-BE" sz="900" dirty="0">
                  <a:solidFill>
                    <a:schemeClr val="bg1"/>
                  </a:solidFill>
                  <a:latin typeface="Arial" panose="020B0604020202020204" pitchFamily="34" charset="0"/>
                  <a:cs typeface="Arial" panose="020B0604020202020204" pitchFamily="34" charset="0"/>
                </a:endParaRPr>
              </a:p>
              <a:p>
                <a:pPr marL="76202" algn="ctr">
                  <a:defRPr/>
                </a:pPr>
                <a:r>
                  <a:rPr lang="nl-BE" sz="1600" dirty="0">
                    <a:solidFill>
                      <a:schemeClr val="bg1"/>
                    </a:solidFill>
                    <a:latin typeface="Arial" panose="020B0604020202020204" pitchFamily="34" charset="0"/>
                    <a:cs typeface="Arial" panose="020B0604020202020204" pitchFamily="34" charset="0"/>
                  </a:rPr>
                  <a:t>Richtlijnen en adviezen online beschikbaar</a:t>
                </a:r>
              </a:p>
            </p:txBody>
          </p:sp>
        </p:grpSp>
        <p:pic>
          <p:nvPicPr>
            <p:cNvPr id="40" name="Picture 98">
              <a:extLst>
                <a:ext uri="{FF2B5EF4-FFF2-40B4-BE49-F238E27FC236}">
                  <a16:creationId xmlns:a16="http://schemas.microsoft.com/office/drawing/2014/main" id="{24A4E7BD-BEBA-B990-3A40-D4B486FEAAE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102">
            <a:extLst>
              <a:ext uri="{FF2B5EF4-FFF2-40B4-BE49-F238E27FC236}">
                <a16:creationId xmlns:a16="http://schemas.microsoft.com/office/drawing/2014/main" id="{C14FE248-EDD0-15BC-CFEC-0DB1FF9D50CC}"/>
              </a:ext>
            </a:extLst>
          </p:cNvPr>
          <p:cNvGrpSpPr>
            <a:grpSpLocks/>
          </p:cNvGrpSpPr>
          <p:nvPr/>
        </p:nvGrpSpPr>
        <p:grpSpPr bwMode="auto">
          <a:xfrm>
            <a:off x="6489204" y="4796921"/>
            <a:ext cx="3020158" cy="1094642"/>
            <a:chOff x="5389884" y="5107746"/>
            <a:chExt cx="3270725" cy="1184852"/>
          </a:xfrm>
        </p:grpSpPr>
        <p:grpSp>
          <p:nvGrpSpPr>
            <p:cNvPr id="45" name="Group 70">
              <a:extLst>
                <a:ext uri="{FF2B5EF4-FFF2-40B4-BE49-F238E27FC236}">
                  <a16:creationId xmlns:a16="http://schemas.microsoft.com/office/drawing/2014/main" id="{339B88C0-0619-EE56-128D-3B4B23340602}"/>
                </a:ext>
              </a:extLst>
            </p:cNvPr>
            <p:cNvGrpSpPr>
              <a:grpSpLocks/>
            </p:cNvGrpSpPr>
            <p:nvPr/>
          </p:nvGrpSpPr>
          <p:grpSpPr bwMode="auto">
            <a:xfrm>
              <a:off x="5402580" y="5148986"/>
              <a:ext cx="3258029" cy="1088098"/>
              <a:chOff x="5507720" y="5116842"/>
              <a:chExt cx="3258029" cy="1088098"/>
            </a:xfrm>
          </p:grpSpPr>
          <p:sp>
            <p:nvSpPr>
              <p:cNvPr id="49" name="Rectangle 112">
                <a:extLst>
                  <a:ext uri="{FF2B5EF4-FFF2-40B4-BE49-F238E27FC236}">
                    <a16:creationId xmlns:a16="http://schemas.microsoft.com/office/drawing/2014/main" id="{5CF22B9B-5DF1-E5CD-16D5-D43E78A82E93}"/>
                  </a:ext>
                </a:extLst>
              </p:cNvPr>
              <p:cNvSpPr/>
              <p:nvPr/>
            </p:nvSpPr>
            <p:spPr>
              <a:xfrm>
                <a:off x="5507720" y="5116842"/>
                <a:ext cx="1152133" cy="1080166"/>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50" name="Rectangle 113">
                <a:extLst>
                  <a:ext uri="{FF2B5EF4-FFF2-40B4-BE49-F238E27FC236}">
                    <a16:creationId xmlns:a16="http://schemas.microsoft.com/office/drawing/2014/main" id="{B96FC8E0-DF1C-13D0-7675-C6C0232E3562}"/>
                  </a:ext>
                </a:extLst>
              </p:cNvPr>
              <p:cNvSpPr/>
              <p:nvPr/>
            </p:nvSpPr>
            <p:spPr>
              <a:xfrm>
                <a:off x="6677310" y="5116842"/>
                <a:ext cx="2088439" cy="1080166"/>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51" name="TextBox 114">
                <a:extLst>
                  <a:ext uri="{FF2B5EF4-FFF2-40B4-BE49-F238E27FC236}">
                    <a16:creationId xmlns:a16="http://schemas.microsoft.com/office/drawing/2014/main" id="{087FE36B-99F2-54F0-D0D1-091DBE4C50D1}"/>
                  </a:ext>
                </a:extLst>
              </p:cNvPr>
              <p:cNvSpPr txBox="1"/>
              <p:nvPr/>
            </p:nvSpPr>
            <p:spPr>
              <a:xfrm>
                <a:off x="6677310" y="5146979"/>
                <a:ext cx="1890821" cy="1057961"/>
              </a:xfrm>
              <a:prstGeom prst="rect">
                <a:avLst/>
              </a:prstGeom>
            </p:spPr>
            <p:txBody>
              <a:bodyPr>
                <a:normAutofit/>
              </a:bodyPr>
              <a:lstStyle/>
              <a:p>
                <a:pPr>
                  <a:defRPr/>
                </a:pPr>
                <a:endParaRPr lang="nl-BE" sz="900" dirty="0">
                  <a:solidFill>
                    <a:schemeClr val="bg1"/>
                  </a:solidFill>
                  <a:latin typeface="Arial" panose="020B0604020202020204" pitchFamily="34" charset="0"/>
                  <a:cs typeface="Arial" panose="020B0604020202020204" pitchFamily="34" charset="0"/>
                </a:endParaRPr>
              </a:p>
              <a:p>
                <a:pPr marL="164127" algn="ctr">
                  <a:defRPr/>
                </a:pPr>
                <a:r>
                  <a:rPr lang="nl-BE" sz="1600" dirty="0">
                    <a:solidFill>
                      <a:schemeClr val="bg1"/>
                    </a:solidFill>
                    <a:latin typeface="Arial" panose="020B0604020202020204" pitchFamily="34" charset="0"/>
                    <a:cs typeface="Arial" panose="020B0604020202020204" pitchFamily="34" charset="0"/>
                  </a:rPr>
                  <a:t>Elektronische verwijsbrieven</a:t>
                </a:r>
                <a:endParaRPr lang="nl-BE" sz="1600" dirty="0">
                  <a:latin typeface="Arial" panose="020B0604020202020204" pitchFamily="34" charset="0"/>
                  <a:cs typeface="Arial" panose="020B0604020202020204" pitchFamily="34" charset="0"/>
                </a:endParaRPr>
              </a:p>
            </p:txBody>
          </p:sp>
        </p:grpSp>
        <p:grpSp>
          <p:nvGrpSpPr>
            <p:cNvPr id="46" name="Group 101">
              <a:extLst>
                <a:ext uri="{FF2B5EF4-FFF2-40B4-BE49-F238E27FC236}">
                  <a16:creationId xmlns:a16="http://schemas.microsoft.com/office/drawing/2014/main" id="{606D77BD-A4D1-879E-4789-707676ECB2EC}"/>
                </a:ext>
              </a:extLst>
            </p:cNvPr>
            <p:cNvGrpSpPr>
              <a:grpSpLocks/>
            </p:cNvGrpSpPr>
            <p:nvPr/>
          </p:nvGrpSpPr>
          <p:grpSpPr bwMode="auto">
            <a:xfrm>
              <a:off x="5389884" y="5107746"/>
              <a:ext cx="1186811" cy="1184852"/>
              <a:chOff x="5389884" y="5104775"/>
              <a:chExt cx="1241108" cy="1241108"/>
            </a:xfrm>
          </p:grpSpPr>
          <p:pic>
            <p:nvPicPr>
              <p:cNvPr id="47" name="Picture 99">
                <a:extLst>
                  <a:ext uri="{FF2B5EF4-FFF2-40B4-BE49-F238E27FC236}">
                    <a16:creationId xmlns:a16="http://schemas.microsoft.com/office/drawing/2014/main" id="{9C04628D-BB57-7E37-11CA-A382BEAEB42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9884" y="5104775"/>
                <a:ext cx="1241108" cy="12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0">
                <a:extLst>
                  <a:ext uri="{FF2B5EF4-FFF2-40B4-BE49-F238E27FC236}">
                    <a16:creationId xmlns:a16="http://schemas.microsoft.com/office/drawing/2014/main" id="{CA2A2154-B71F-92C8-FACB-55FA6E5F205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62196" y="5445224"/>
                <a:ext cx="174979" cy="17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2" name="Group 115">
            <a:extLst>
              <a:ext uri="{FF2B5EF4-FFF2-40B4-BE49-F238E27FC236}">
                <a16:creationId xmlns:a16="http://schemas.microsoft.com/office/drawing/2014/main" id="{E67105B5-A293-1DAA-4B11-931F81526636}"/>
              </a:ext>
            </a:extLst>
          </p:cNvPr>
          <p:cNvGrpSpPr>
            <a:grpSpLocks/>
          </p:cNvGrpSpPr>
          <p:nvPr/>
        </p:nvGrpSpPr>
        <p:grpSpPr bwMode="auto">
          <a:xfrm>
            <a:off x="7062168" y="3123453"/>
            <a:ext cx="2527789" cy="1033096"/>
            <a:chOff x="6010438" y="3294151"/>
            <a:chExt cx="2738025" cy="1118781"/>
          </a:xfrm>
        </p:grpSpPr>
        <p:grpSp>
          <p:nvGrpSpPr>
            <p:cNvPr id="53" name="Group 40">
              <a:extLst>
                <a:ext uri="{FF2B5EF4-FFF2-40B4-BE49-F238E27FC236}">
                  <a16:creationId xmlns:a16="http://schemas.microsoft.com/office/drawing/2014/main" id="{DCE821E5-EB8D-B885-61E0-AEA0C7094796}"/>
                </a:ext>
              </a:extLst>
            </p:cNvPr>
            <p:cNvGrpSpPr>
              <a:grpSpLocks/>
            </p:cNvGrpSpPr>
            <p:nvPr/>
          </p:nvGrpSpPr>
          <p:grpSpPr bwMode="auto">
            <a:xfrm>
              <a:off x="6010438" y="3294151"/>
              <a:ext cx="2738025" cy="1081997"/>
              <a:chOff x="5926858" y="3418319"/>
              <a:chExt cx="2658929" cy="1081997"/>
            </a:xfrm>
          </p:grpSpPr>
          <p:sp>
            <p:nvSpPr>
              <p:cNvPr id="57" name="Rectangle 120">
                <a:extLst>
                  <a:ext uri="{FF2B5EF4-FFF2-40B4-BE49-F238E27FC236}">
                    <a16:creationId xmlns:a16="http://schemas.microsoft.com/office/drawing/2014/main" id="{A5E0C7A3-CA1B-379A-1BC1-49FC3D4CD838}"/>
                  </a:ext>
                </a:extLst>
              </p:cNvPr>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58" name="Rectangle 121">
                <a:extLst>
                  <a:ext uri="{FF2B5EF4-FFF2-40B4-BE49-F238E27FC236}">
                    <a16:creationId xmlns:a16="http://schemas.microsoft.com/office/drawing/2014/main" id="{C8681C74-74E2-1726-C464-0B528CA26621}"/>
                  </a:ext>
                </a:extLst>
              </p:cNvPr>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59" name="TextBox 122">
                <a:extLst>
                  <a:ext uri="{FF2B5EF4-FFF2-40B4-BE49-F238E27FC236}">
                    <a16:creationId xmlns:a16="http://schemas.microsoft.com/office/drawing/2014/main" id="{B2FAA72C-CE9A-CE1A-3944-5FF1726FBCBF}"/>
                  </a:ext>
                </a:extLst>
              </p:cNvPr>
              <p:cNvSpPr txBox="1"/>
              <p:nvPr/>
            </p:nvSpPr>
            <p:spPr>
              <a:xfrm>
                <a:off x="6907193" y="3419905"/>
                <a:ext cx="1678594" cy="1080695"/>
              </a:xfrm>
              <a:prstGeom prst="rect">
                <a:avLst/>
              </a:prstGeom>
            </p:spPr>
            <p:txBody>
              <a:bodyPr>
                <a:normAutofit/>
              </a:bodyPr>
              <a:lstStyle/>
              <a:p>
                <a:pPr>
                  <a:defRPr/>
                </a:pPr>
                <a:endParaRPr lang="nl-BE" sz="900" dirty="0">
                  <a:solidFill>
                    <a:schemeClr val="bg1"/>
                  </a:solidFill>
                  <a:latin typeface="Arial" panose="020B0604020202020204" pitchFamily="34" charset="0"/>
                  <a:cs typeface="Arial" panose="020B0604020202020204" pitchFamily="34" charset="0"/>
                </a:endParaRPr>
              </a:p>
              <a:p>
                <a:pPr algn="ctr">
                  <a:defRPr/>
                </a:pPr>
                <a:r>
                  <a:rPr lang="nl-BE" sz="1600" dirty="0">
                    <a:solidFill>
                      <a:schemeClr val="bg1"/>
                    </a:solidFill>
                    <a:latin typeface="Arial" panose="020B0604020202020204" pitchFamily="34" charset="0"/>
                    <a:cs typeface="Arial" panose="020B0604020202020204" pitchFamily="34" charset="0"/>
                  </a:rPr>
                  <a:t>Elektronische</a:t>
                </a:r>
                <a:r>
                  <a:rPr lang="nl-BE" sz="1600" dirty="0">
                    <a:latin typeface="Arial" panose="020B0604020202020204" pitchFamily="34" charset="0"/>
                    <a:cs typeface="Arial" panose="020B0604020202020204" pitchFamily="34" charset="0"/>
                  </a:rPr>
                  <a:t> </a:t>
                </a:r>
                <a:r>
                  <a:rPr lang="nl-BE" sz="1600" dirty="0">
                    <a:solidFill>
                      <a:schemeClr val="bg1"/>
                    </a:solidFill>
                    <a:latin typeface="Arial" panose="020B0604020202020204" pitchFamily="34" charset="0"/>
                    <a:cs typeface="Arial" panose="020B0604020202020204" pitchFamily="34" charset="0"/>
                  </a:rPr>
                  <a:t>voorschriften</a:t>
                </a:r>
                <a:endParaRPr lang="nl-BE" sz="1600" dirty="0">
                  <a:latin typeface="Arial" panose="020B0604020202020204" pitchFamily="34" charset="0"/>
                  <a:cs typeface="Arial" panose="020B0604020202020204" pitchFamily="34" charset="0"/>
                </a:endParaRPr>
              </a:p>
              <a:p>
                <a:pPr>
                  <a:defRPr/>
                </a:pPr>
                <a:endParaRPr lang="nl-BE" sz="1600"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54" name="Group 102">
              <a:extLst>
                <a:ext uri="{FF2B5EF4-FFF2-40B4-BE49-F238E27FC236}">
                  <a16:creationId xmlns:a16="http://schemas.microsoft.com/office/drawing/2014/main" id="{BD81B4E9-76FD-72AF-3A2D-84B3F7857262}"/>
                </a:ext>
              </a:extLst>
            </p:cNvPr>
            <p:cNvGrpSpPr>
              <a:grpSpLocks/>
            </p:cNvGrpSpPr>
            <p:nvPr/>
          </p:nvGrpSpPr>
          <p:grpSpPr bwMode="auto">
            <a:xfrm>
              <a:off x="6036635" y="3332812"/>
              <a:ext cx="1080120" cy="1080120"/>
              <a:chOff x="5005213" y="3401807"/>
              <a:chExt cx="1080120" cy="1080120"/>
            </a:xfrm>
          </p:grpSpPr>
          <p:pic>
            <p:nvPicPr>
              <p:cNvPr id="55" name="Picture 103">
                <a:extLst>
                  <a:ext uri="{FF2B5EF4-FFF2-40B4-BE49-F238E27FC236}">
                    <a16:creationId xmlns:a16="http://schemas.microsoft.com/office/drawing/2014/main" id="{799EE666-409D-0F3D-5041-045BF12BAF5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4">
                <a:extLst>
                  <a:ext uri="{FF2B5EF4-FFF2-40B4-BE49-F238E27FC236}">
                    <a16:creationId xmlns:a16="http://schemas.microsoft.com/office/drawing/2014/main" id="{21E233BA-EDEA-A383-11CD-BEC691D8908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2470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up)">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up)">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E3911-6226-4420-93AB-AA570F880775}"/>
              </a:ext>
            </a:extLst>
          </p:cNvPr>
          <p:cNvSpPr>
            <a:spLocks noGrp="1"/>
          </p:cNvSpPr>
          <p:nvPr>
            <p:ph type="body" sz="quarter" idx="11"/>
          </p:nvPr>
        </p:nvSpPr>
        <p:spPr/>
        <p:txBody>
          <a:bodyPr/>
          <a:lstStyle/>
          <a:p>
            <a:r>
              <a:rPr lang="nl-BE" dirty="0"/>
              <a:t>Stand van zaken</a:t>
            </a:r>
            <a:endParaRPr lang="en-BE" dirty="0"/>
          </a:p>
        </p:txBody>
      </p:sp>
      <p:grpSp>
        <p:nvGrpSpPr>
          <p:cNvPr id="60" name="Group 59"/>
          <p:cNvGrpSpPr>
            <a:grpSpLocks/>
          </p:cNvGrpSpPr>
          <p:nvPr/>
        </p:nvGrpSpPr>
        <p:grpSpPr bwMode="auto">
          <a:xfrm>
            <a:off x="4478606" y="2610478"/>
            <a:ext cx="2731477" cy="2562958"/>
            <a:chOff x="3078646" y="2523164"/>
            <a:chExt cx="2958799" cy="2776730"/>
          </a:xfrm>
        </p:grpSpPr>
        <p:sp>
          <p:nvSpPr>
            <p:cNvPr id="61" name="Flowchart: Connector 60"/>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cxnSp>
          <p:nvCxnSpPr>
            <p:cNvPr id="93" name="Straight Connector 92"/>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1" name="Picture 7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7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7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7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8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8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Flowchart: Connector 128"/>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1477" b="1" dirty="0" err="1">
                  <a:solidFill>
                    <a:schemeClr val="bg1"/>
                  </a:solidFill>
                  <a:latin typeface="Arial" panose="020B0604020202020204" pitchFamily="34" charset="0"/>
                  <a:cs typeface="Arial" panose="020B0604020202020204" pitchFamily="34" charset="0"/>
                </a:rPr>
                <a:t>Adminis-tratief</a:t>
              </a:r>
              <a:endParaRPr lang="nl-BE" sz="1477" b="1" dirty="0">
                <a:solidFill>
                  <a:schemeClr val="bg1"/>
                </a:solidFill>
                <a:latin typeface="Arial" panose="020B0604020202020204" pitchFamily="34" charset="0"/>
                <a:cs typeface="Arial" panose="020B0604020202020204" pitchFamily="34" charset="0"/>
              </a:endParaRPr>
            </a:p>
          </p:txBody>
        </p:sp>
      </p:grpSp>
      <p:grpSp>
        <p:nvGrpSpPr>
          <p:cNvPr id="130" name="Group 129"/>
          <p:cNvGrpSpPr>
            <a:grpSpLocks/>
          </p:cNvGrpSpPr>
          <p:nvPr/>
        </p:nvGrpSpPr>
        <p:grpSpPr bwMode="auto">
          <a:xfrm>
            <a:off x="2097356" y="1568591"/>
            <a:ext cx="2974806" cy="999904"/>
            <a:chOff x="546770" y="1394932"/>
            <a:chExt cx="3222112" cy="1083322"/>
          </a:xfrm>
        </p:grpSpPr>
        <p:grpSp>
          <p:nvGrpSpPr>
            <p:cNvPr id="131" name="Group 93"/>
            <p:cNvGrpSpPr>
              <a:grpSpLocks/>
            </p:cNvGrpSpPr>
            <p:nvPr/>
          </p:nvGrpSpPr>
          <p:grpSpPr bwMode="auto">
            <a:xfrm>
              <a:off x="546770" y="1394932"/>
              <a:ext cx="3222112" cy="1083322"/>
              <a:chOff x="546770" y="1424385"/>
              <a:chExt cx="3222112" cy="1083322"/>
            </a:xfrm>
          </p:grpSpPr>
          <p:grpSp>
            <p:nvGrpSpPr>
              <p:cNvPr id="133" name="Group 33"/>
              <p:cNvGrpSpPr>
                <a:grpSpLocks/>
              </p:cNvGrpSpPr>
              <p:nvPr/>
            </p:nvGrpSpPr>
            <p:grpSpPr bwMode="auto">
              <a:xfrm>
                <a:off x="546770" y="1424385"/>
                <a:ext cx="3176700" cy="1080121"/>
                <a:chOff x="747228" y="1772815"/>
                <a:chExt cx="3176700" cy="1080121"/>
              </a:xfrm>
            </p:grpSpPr>
            <p:sp>
              <p:nvSpPr>
                <p:cNvPr id="135" name="Rectangle 134"/>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36" name="Rectangle 135"/>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grpSp>
          <p:sp>
            <p:nvSpPr>
              <p:cNvPr id="134" name="TextBox 133"/>
              <p:cNvSpPr txBox="1"/>
              <p:nvPr/>
            </p:nvSpPr>
            <p:spPr>
              <a:xfrm>
                <a:off x="1680117" y="1445578"/>
                <a:ext cx="2088765" cy="1062129"/>
              </a:xfrm>
              <a:prstGeom prst="rect">
                <a:avLst/>
              </a:prstGeom>
            </p:spPr>
            <p:txBody>
              <a:bodyPr>
                <a:normAutofit fontScale="92500" lnSpcReduction="20000"/>
              </a:bodyPr>
              <a:lstStyle/>
              <a:p>
                <a:pPr marL="164127">
                  <a:defRPr/>
                </a:pPr>
                <a:endParaRPr lang="nl-BE" sz="277" dirty="0">
                  <a:solidFill>
                    <a:schemeClr val="bg1"/>
                  </a:solidFill>
                  <a:latin typeface="Arial" panose="020B0604020202020204" pitchFamily="34" charset="0"/>
                  <a:cs typeface="Arial" panose="020B0604020202020204" pitchFamily="34" charset="0"/>
                </a:endParaRPr>
              </a:p>
              <a:p>
                <a:pPr algn="ctr">
                  <a:defRPr/>
                </a:pPr>
                <a:endParaRPr lang="nl-BE" sz="185" dirty="0">
                  <a:solidFill>
                    <a:schemeClr val="bg1"/>
                  </a:solidFill>
                  <a:latin typeface="Arial" panose="020B0604020202020204" pitchFamily="34" charset="0"/>
                  <a:cs typeface="Arial" panose="020B0604020202020204" pitchFamily="34" charset="0"/>
                </a:endParaRPr>
              </a:p>
              <a:p>
                <a:pPr algn="ctr">
                  <a:defRPr/>
                </a:pPr>
                <a:r>
                  <a:rPr lang="nl-BE" sz="1700" dirty="0">
                    <a:solidFill>
                      <a:schemeClr val="bg1"/>
                    </a:solidFill>
                    <a:latin typeface="Arial" panose="020B0604020202020204" pitchFamily="34" charset="0"/>
                    <a:cs typeface="Arial" panose="020B0604020202020204" pitchFamily="34" charset="0"/>
                  </a:rPr>
                  <a:t>Verzekerbaar-</a:t>
                </a:r>
                <a:r>
                  <a:rPr lang="nl-BE" sz="1700" dirty="0" err="1">
                    <a:solidFill>
                      <a:schemeClr val="bg1"/>
                    </a:solidFill>
                    <a:latin typeface="Arial" panose="020B0604020202020204" pitchFamily="34" charset="0"/>
                    <a:cs typeface="Arial" panose="020B0604020202020204" pitchFamily="34" charset="0"/>
                  </a:rPr>
                  <a:t>heidstoestand</a:t>
                </a:r>
                <a:r>
                  <a:rPr lang="nl-BE" sz="1700" dirty="0">
                    <a:solidFill>
                      <a:schemeClr val="bg1"/>
                    </a:solidFill>
                    <a:latin typeface="Arial" panose="020B0604020202020204" pitchFamily="34" charset="0"/>
                    <a:cs typeface="Arial" panose="020B0604020202020204" pitchFamily="34" charset="0"/>
                  </a:rPr>
                  <a:t>, </a:t>
                </a:r>
                <a:r>
                  <a:rPr lang="nl-BE" sz="1700" dirty="0" err="1">
                    <a:solidFill>
                      <a:schemeClr val="bg1"/>
                    </a:solidFill>
                    <a:latin typeface="Arial" panose="020B0604020202020204" pitchFamily="34" charset="0"/>
                    <a:cs typeface="Arial" panose="020B0604020202020204" pitchFamily="34" charset="0"/>
                  </a:rPr>
                  <a:t>tarificatie</a:t>
                </a:r>
                <a:r>
                  <a:rPr lang="nl-BE" sz="1700" dirty="0">
                    <a:solidFill>
                      <a:schemeClr val="bg1"/>
                    </a:solidFill>
                    <a:latin typeface="Arial" panose="020B0604020202020204" pitchFamily="34" charset="0"/>
                    <a:cs typeface="Arial" panose="020B0604020202020204" pitchFamily="34" charset="0"/>
                  </a:rPr>
                  <a:t>,</a:t>
                </a:r>
              </a:p>
              <a:p>
                <a:pPr algn="ctr">
                  <a:defRPr/>
                </a:pPr>
                <a:r>
                  <a:rPr lang="nl-BE" sz="1700" dirty="0">
                    <a:solidFill>
                      <a:schemeClr val="bg1"/>
                    </a:solidFill>
                    <a:latin typeface="Arial" panose="020B0604020202020204" pitchFamily="34" charset="0"/>
                    <a:cs typeface="Arial" panose="020B0604020202020204" pitchFamily="34" charset="0"/>
                  </a:rPr>
                  <a:t>facturatie</a:t>
                </a:r>
                <a:endParaRPr lang="nl-BE" sz="1700" dirty="0">
                  <a:latin typeface="Arial" panose="020B0604020202020204" pitchFamily="34" charset="0"/>
                  <a:cs typeface="Arial" panose="020B0604020202020204" pitchFamily="34" charset="0"/>
                </a:endParaRPr>
              </a:p>
            </p:txBody>
          </p:sp>
        </p:grpSp>
        <p:pic>
          <p:nvPicPr>
            <p:cNvPr id="132" name="Picture 5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7" name="Group 136"/>
          <p:cNvGrpSpPr>
            <a:grpSpLocks/>
          </p:cNvGrpSpPr>
          <p:nvPr/>
        </p:nvGrpSpPr>
        <p:grpSpPr bwMode="auto">
          <a:xfrm>
            <a:off x="2034342" y="3608408"/>
            <a:ext cx="2411559" cy="1017679"/>
            <a:chOff x="477656" y="3605133"/>
            <a:chExt cx="2613146" cy="1101911"/>
          </a:xfrm>
        </p:grpSpPr>
        <p:grpSp>
          <p:nvGrpSpPr>
            <p:cNvPr id="138" name="Group 40"/>
            <p:cNvGrpSpPr>
              <a:grpSpLocks/>
            </p:cNvGrpSpPr>
            <p:nvPr/>
          </p:nvGrpSpPr>
          <p:grpSpPr bwMode="auto">
            <a:xfrm>
              <a:off x="477656" y="3624173"/>
              <a:ext cx="2613146" cy="1082871"/>
              <a:chOff x="5926858" y="3418205"/>
              <a:chExt cx="2537658" cy="1082871"/>
            </a:xfrm>
          </p:grpSpPr>
          <p:sp>
            <p:nvSpPr>
              <p:cNvPr id="140" name="Rectangle 139"/>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41" name="Rectangle 140"/>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42" name="TextBox 141"/>
              <p:cNvSpPr txBox="1"/>
              <p:nvPr/>
            </p:nvSpPr>
            <p:spPr>
              <a:xfrm>
                <a:off x="6965683" y="3420550"/>
                <a:ext cx="1498833" cy="1080526"/>
              </a:xfrm>
              <a:prstGeom prst="rect">
                <a:avLst/>
              </a:prstGeom>
            </p:spPr>
            <p:txBody>
              <a:bodyPr>
                <a:normAutofit/>
              </a:bodyPr>
              <a:lstStyle/>
              <a:p>
                <a:pPr algn="ctr">
                  <a:defRPr/>
                </a:pPr>
                <a:endParaRPr lang="nl-BE" sz="277" dirty="0">
                  <a:solidFill>
                    <a:schemeClr val="bg1"/>
                  </a:solidFill>
                  <a:latin typeface="Arial" panose="020B0604020202020204" pitchFamily="34" charset="0"/>
                  <a:cs typeface="Arial" panose="020B0604020202020204" pitchFamily="34" charset="0"/>
                </a:endParaRPr>
              </a:p>
              <a:p>
                <a:pPr algn="ctr">
                  <a:defRPr/>
                </a:pPr>
                <a:r>
                  <a:rPr lang="nl-BE" sz="1662" dirty="0">
                    <a:solidFill>
                      <a:schemeClr val="bg1"/>
                    </a:solidFill>
                    <a:latin typeface="Arial" panose="020B0604020202020204" pitchFamily="34" charset="0"/>
                    <a:cs typeface="Arial" panose="020B0604020202020204" pitchFamily="34" charset="0"/>
                  </a:rPr>
                  <a:t>Aanmaken en versturen van attesten</a:t>
                </a:r>
              </a:p>
              <a:p>
                <a:pPr>
                  <a:defRPr/>
                </a:pPr>
                <a:endParaRPr lang="nl-BE" sz="1662"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139" name="Picture 6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 name="Group 142"/>
          <p:cNvGrpSpPr>
            <a:grpSpLocks/>
          </p:cNvGrpSpPr>
          <p:nvPr/>
        </p:nvGrpSpPr>
        <p:grpSpPr bwMode="auto">
          <a:xfrm>
            <a:off x="6443687" y="1621344"/>
            <a:ext cx="3291254" cy="1014046"/>
            <a:chOff x="5254692" y="1452701"/>
            <a:chExt cx="3565782" cy="1097874"/>
          </a:xfrm>
        </p:grpSpPr>
        <p:grpSp>
          <p:nvGrpSpPr>
            <p:cNvPr id="144" name="Group 67"/>
            <p:cNvGrpSpPr>
              <a:grpSpLocks/>
            </p:cNvGrpSpPr>
            <p:nvPr/>
          </p:nvGrpSpPr>
          <p:grpSpPr bwMode="auto">
            <a:xfrm>
              <a:off x="5254692" y="1452701"/>
              <a:ext cx="3565782" cy="1080422"/>
              <a:chOff x="398612" y="5107746"/>
              <a:chExt cx="3373796" cy="1080422"/>
            </a:xfrm>
          </p:grpSpPr>
          <p:sp>
            <p:nvSpPr>
              <p:cNvPr id="146" name="Rectangle 145"/>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47" name="Rectangle 146"/>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48" name="TextBox 147"/>
              <p:cNvSpPr txBox="1"/>
              <p:nvPr/>
            </p:nvSpPr>
            <p:spPr>
              <a:xfrm>
                <a:off x="1477145" y="5127435"/>
                <a:ext cx="2295263" cy="1058212"/>
              </a:xfrm>
              <a:prstGeom prst="rect">
                <a:avLst/>
              </a:prstGeom>
            </p:spPr>
            <p:txBody>
              <a:bodyPr>
                <a:normAutofit lnSpcReduction="10000"/>
              </a:bodyPr>
              <a:lstStyle/>
              <a:p>
                <a:pPr>
                  <a:defRPr/>
                </a:pPr>
                <a:endParaRPr lang="nl-BE" sz="923" dirty="0">
                  <a:solidFill>
                    <a:schemeClr val="bg1"/>
                  </a:solidFill>
                  <a:latin typeface="Arial" panose="020B0604020202020204" pitchFamily="34" charset="0"/>
                  <a:cs typeface="Arial" panose="020B0604020202020204" pitchFamily="34" charset="0"/>
                </a:endParaRPr>
              </a:p>
              <a:p>
                <a:pPr algn="ctr">
                  <a:defRPr/>
                </a:pPr>
                <a:r>
                  <a:rPr lang="nl-BE" sz="1662" dirty="0">
                    <a:solidFill>
                      <a:schemeClr val="bg1"/>
                    </a:solidFill>
                    <a:latin typeface="Arial" panose="020B0604020202020204" pitchFamily="34" charset="0"/>
                    <a:cs typeface="Arial" panose="020B0604020202020204" pitchFamily="34" charset="0"/>
                  </a:rPr>
                  <a:t>Bijwerking van de SumEHR, van het medicatieschema, ... </a:t>
                </a:r>
              </a:p>
              <a:p>
                <a:pPr>
                  <a:defRPr/>
                </a:pPr>
                <a:endParaRPr lang="nl-BE" sz="1662"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145" name="Picture 6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 name="Group 148"/>
          <p:cNvGrpSpPr>
            <a:grpSpLocks/>
          </p:cNvGrpSpPr>
          <p:nvPr/>
        </p:nvGrpSpPr>
        <p:grpSpPr bwMode="auto">
          <a:xfrm>
            <a:off x="4318879" y="5173438"/>
            <a:ext cx="3005504" cy="1042749"/>
            <a:chOff x="2952328" y="5301208"/>
            <a:chExt cx="3255987" cy="1129104"/>
          </a:xfrm>
        </p:grpSpPr>
        <p:grpSp>
          <p:nvGrpSpPr>
            <p:cNvPr id="150" name="Group 70"/>
            <p:cNvGrpSpPr>
              <a:grpSpLocks/>
            </p:cNvGrpSpPr>
            <p:nvPr/>
          </p:nvGrpSpPr>
          <p:grpSpPr bwMode="auto">
            <a:xfrm>
              <a:off x="2952328" y="5301208"/>
              <a:ext cx="3255987" cy="1129104"/>
              <a:chOff x="5508175" y="5117132"/>
              <a:chExt cx="3255987" cy="1129104"/>
            </a:xfrm>
          </p:grpSpPr>
          <p:sp>
            <p:nvSpPr>
              <p:cNvPr id="152" name="Rectangle 151"/>
              <p:cNvSpPr/>
              <p:nvPr/>
            </p:nvSpPr>
            <p:spPr>
              <a:xfrm>
                <a:off x="5508175" y="5117132"/>
                <a:ext cx="1152533"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53" name="Rectangle 152"/>
              <p:cNvSpPr/>
              <p:nvPr/>
            </p:nvSpPr>
            <p:spPr>
              <a:xfrm>
                <a:off x="6660303" y="5165666"/>
                <a:ext cx="208757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54" name="TextBox 153"/>
              <p:cNvSpPr txBox="1"/>
              <p:nvPr/>
            </p:nvSpPr>
            <p:spPr>
              <a:xfrm>
                <a:off x="6678172" y="5147280"/>
                <a:ext cx="2085990" cy="1058356"/>
              </a:xfrm>
              <a:prstGeom prst="rect">
                <a:avLst/>
              </a:prstGeom>
            </p:spPr>
            <p:txBody>
              <a:bodyPr>
                <a:normAutofit lnSpcReduction="10000"/>
              </a:bodyPr>
              <a:lstStyle/>
              <a:p>
                <a:pPr>
                  <a:defRPr/>
                </a:pPr>
                <a:endParaRPr lang="nl-BE" sz="923" dirty="0">
                  <a:solidFill>
                    <a:schemeClr val="bg1"/>
                  </a:solidFill>
                  <a:latin typeface="Arial" panose="020B0604020202020204" pitchFamily="34" charset="0"/>
                  <a:cs typeface="Arial" panose="020B0604020202020204" pitchFamily="34" charset="0"/>
                </a:endParaRPr>
              </a:p>
              <a:p>
                <a:pPr algn="ctr">
                  <a:defRPr/>
                </a:pPr>
                <a:r>
                  <a:rPr lang="nl-BE" sz="1662" dirty="0">
                    <a:solidFill>
                      <a:schemeClr val="bg1"/>
                    </a:solidFill>
                    <a:latin typeface="Arial" panose="020B0604020202020204" pitchFamily="34" charset="0"/>
                    <a:cs typeface="Arial" panose="020B0604020202020204" pitchFamily="34" charset="0"/>
                  </a:rPr>
                  <a:t>Verslag versturen naar de houder van het GMD</a:t>
                </a:r>
              </a:p>
            </p:txBody>
          </p:sp>
        </p:grpSp>
        <p:pic>
          <p:nvPicPr>
            <p:cNvPr id="151" name="Picture 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1159" y="5322504"/>
              <a:ext cx="1063297" cy="106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 name="Group 154"/>
          <p:cNvGrpSpPr>
            <a:grpSpLocks/>
          </p:cNvGrpSpPr>
          <p:nvPr/>
        </p:nvGrpSpPr>
        <p:grpSpPr bwMode="auto">
          <a:xfrm>
            <a:off x="7211549" y="3625991"/>
            <a:ext cx="2722685" cy="1033019"/>
            <a:chOff x="6264041" y="3624287"/>
            <a:chExt cx="3169333" cy="1118964"/>
          </a:xfrm>
        </p:grpSpPr>
        <p:grpSp>
          <p:nvGrpSpPr>
            <p:cNvPr id="156" name="Group 69"/>
            <p:cNvGrpSpPr>
              <a:grpSpLocks/>
            </p:cNvGrpSpPr>
            <p:nvPr/>
          </p:nvGrpSpPr>
          <p:grpSpPr bwMode="auto">
            <a:xfrm>
              <a:off x="6275982" y="3624287"/>
              <a:ext cx="3157392" cy="1118964"/>
              <a:chOff x="5588415" y="1304707"/>
              <a:chExt cx="3702827" cy="1118964"/>
            </a:xfrm>
          </p:grpSpPr>
          <p:sp>
            <p:nvSpPr>
              <p:cNvPr id="158" name="Rectangle 157"/>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59" name="Rectangle 158"/>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latin typeface="Arial" panose="020B0604020202020204" pitchFamily="34" charset="0"/>
                  <a:cs typeface="Arial" panose="020B0604020202020204" pitchFamily="34" charset="0"/>
                </a:endParaRPr>
              </a:p>
            </p:txBody>
          </p:sp>
          <p:sp>
            <p:nvSpPr>
              <p:cNvPr id="160" name="TextBox 52"/>
              <p:cNvSpPr txBox="1">
                <a:spLocks noChangeArrowheads="1"/>
              </p:cNvSpPr>
              <p:nvPr/>
            </p:nvSpPr>
            <p:spPr bwMode="auto">
              <a:xfrm>
                <a:off x="6816224" y="1384750"/>
                <a:ext cx="240946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endParaRPr lang="nl-BE" altLang="en-US" sz="1477" dirty="0">
                  <a:solidFill>
                    <a:schemeClr val="bg1"/>
                  </a:solidFill>
                  <a:latin typeface="Arial" panose="020B0604020202020204" pitchFamily="34" charset="0"/>
                  <a:cs typeface="Arial" panose="020B0604020202020204" pitchFamily="34" charset="0"/>
                </a:endParaRPr>
              </a:p>
              <a:p>
                <a:r>
                  <a:rPr lang="nl-BE" altLang="en-US" sz="1662" dirty="0">
                    <a:solidFill>
                      <a:schemeClr val="bg1"/>
                    </a:solidFill>
                    <a:latin typeface="Arial" panose="020B0604020202020204" pitchFamily="34" charset="0"/>
                    <a:cs typeface="Arial" panose="020B0604020202020204" pitchFamily="34" charset="0"/>
                  </a:rPr>
                  <a:t>Registraties</a:t>
                </a:r>
              </a:p>
            </p:txBody>
          </p:sp>
        </p:grpSp>
        <p:pic>
          <p:nvPicPr>
            <p:cNvPr id="157" name="Picture 1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744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up)">
                                      <p:cBhvr>
                                        <p:cTn id="11" dur="500"/>
                                        <p:tgtEl>
                                          <p:spTgt spid="1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wipe(up)">
                                      <p:cBhvr>
                                        <p:cTn id="16" dur="500"/>
                                        <p:tgtEl>
                                          <p:spTgt spid="1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wipe(up)">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wipe(up)">
                                      <p:cBhvr>
                                        <p:cTn id="26" dur="500"/>
                                        <p:tgtEl>
                                          <p:spTgt spid="1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3"/>
                                        </p:tgtEl>
                                        <p:attrNameLst>
                                          <p:attrName>style.visibility</p:attrName>
                                        </p:attrNameLst>
                                      </p:cBhvr>
                                      <p:to>
                                        <p:strVal val="visible"/>
                                      </p:to>
                                    </p:set>
                                    <p:animEffect transition="in" filter="wipe(up)">
                                      <p:cBhvr>
                                        <p:cTn id="3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BFED-48E8-8458-85BC-556C39B86D00}"/>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FA5731-CE21-08C3-A66B-271B19CCDC9A}"/>
              </a:ext>
            </a:extLst>
          </p:cNvPr>
          <p:cNvSpPr>
            <a:spLocks noGrp="1"/>
          </p:cNvSpPr>
          <p:nvPr>
            <p:ph type="body" sz="quarter" idx="11"/>
          </p:nvPr>
        </p:nvSpPr>
        <p:spPr/>
        <p:txBody>
          <a:bodyPr/>
          <a:lstStyle/>
          <a:p>
            <a:r>
              <a:rPr lang="en-BE" dirty="0" err="1"/>
              <a:t>Enkele</a:t>
            </a:r>
            <a:r>
              <a:rPr lang="en-BE" dirty="0"/>
              <a:t> </a:t>
            </a:r>
            <a:r>
              <a:rPr lang="en-BE" dirty="0" err="1"/>
              <a:t>kencijfers</a:t>
            </a:r>
            <a:endParaRPr lang="nl-BE" dirty="0"/>
          </a:p>
        </p:txBody>
      </p:sp>
      <p:sp>
        <p:nvSpPr>
          <p:cNvPr id="4" name="Content Placeholder 4">
            <a:extLst>
              <a:ext uri="{FF2B5EF4-FFF2-40B4-BE49-F238E27FC236}">
                <a16:creationId xmlns:a16="http://schemas.microsoft.com/office/drawing/2014/main" id="{3BB85635-AAFE-8D7B-10AB-681A5E71577E}"/>
              </a:ext>
            </a:extLst>
          </p:cNvPr>
          <p:cNvSpPr txBox="1">
            <a:spLocks/>
          </p:cNvSpPr>
          <p:nvPr/>
        </p:nvSpPr>
        <p:spPr>
          <a:xfrm>
            <a:off x="900000" y="2145238"/>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BE" b="1" dirty="0">
                <a:solidFill>
                  <a:srgbClr val="087670"/>
                </a:solidFill>
              </a:rPr>
              <a:t>&gt; </a:t>
            </a:r>
            <a:r>
              <a:rPr lang="nl-BE" b="1" dirty="0">
                <a:solidFill>
                  <a:srgbClr val="087670"/>
                </a:solidFill>
              </a:rPr>
              <a:t>19</a:t>
            </a:r>
            <a:r>
              <a:rPr lang="en-BE" b="1" dirty="0">
                <a:solidFill>
                  <a:srgbClr val="087670"/>
                </a:solidFill>
              </a:rPr>
              <a:t> </a:t>
            </a:r>
            <a:r>
              <a:rPr lang="en-BE" b="1" dirty="0" err="1">
                <a:solidFill>
                  <a:srgbClr val="087670"/>
                </a:solidFill>
              </a:rPr>
              <a:t>miljard</a:t>
            </a:r>
            <a:r>
              <a:rPr lang="en-BE" b="1" dirty="0">
                <a:solidFill>
                  <a:srgbClr val="087670"/>
                </a:solidFill>
              </a:rPr>
              <a:t> </a:t>
            </a:r>
            <a:r>
              <a:rPr lang="en-BE" dirty="0" err="1"/>
              <a:t>transacties</a:t>
            </a:r>
            <a:r>
              <a:rPr lang="en-BE" dirty="0"/>
              <a:t> </a:t>
            </a:r>
            <a:r>
              <a:rPr lang="en-BE" dirty="0" err="1"/>
              <a:t>i</a:t>
            </a:r>
            <a:r>
              <a:rPr lang="nl-BE" dirty="0"/>
              <a:t>n 2025</a:t>
            </a:r>
          </a:p>
        </p:txBody>
      </p:sp>
      <p:sp>
        <p:nvSpPr>
          <p:cNvPr id="5" name="Text Placeholder 5">
            <a:extLst>
              <a:ext uri="{FF2B5EF4-FFF2-40B4-BE49-F238E27FC236}">
                <a16:creationId xmlns:a16="http://schemas.microsoft.com/office/drawing/2014/main" id="{B2D519AA-3D3D-488C-2401-A2C02C4E0FCB}"/>
              </a:ext>
            </a:extLst>
          </p:cNvPr>
          <p:cNvSpPr txBox="1">
            <a:spLocks/>
          </p:cNvSpPr>
          <p:nvPr/>
        </p:nvSpPr>
        <p:spPr>
          <a:xfrm>
            <a:off x="901588" y="1465605"/>
            <a:ext cx="3271293" cy="612071"/>
          </a:xfrm>
          <a:prstGeom prst="rect">
            <a:avLst/>
          </a:prstGeom>
        </p:spPr>
        <p:txBody>
          <a:bodyPr vert="horz" lIns="91440" tIns="45720" rIns="91440" bIns="45720" rtlCol="0" anchor="ct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BE" sz="2000" b="1" dirty="0" err="1">
                <a:solidFill>
                  <a:srgbClr val="087670"/>
                </a:solidFill>
                <a:latin typeface="Libre Franklin SemiBold" panose="00000700000000000000" pitchFamily="2" charset="0"/>
              </a:rPr>
              <a:t>Transacties</a:t>
            </a:r>
            <a:r>
              <a:rPr lang="en-BE" sz="2000" b="1" dirty="0">
                <a:solidFill>
                  <a:srgbClr val="087670"/>
                </a:solidFill>
                <a:latin typeface="Libre Franklin SemiBold" panose="00000700000000000000" pitchFamily="2" charset="0"/>
              </a:rPr>
              <a:t> </a:t>
            </a:r>
            <a:r>
              <a:rPr lang="en-BE" sz="2000" b="1" dirty="0">
                <a:solidFill>
                  <a:schemeClr val="accent3"/>
                </a:solidFill>
                <a:latin typeface="Libre Franklin SemiBold" panose="00000700000000000000" pitchFamily="2" charset="0"/>
              </a:rPr>
              <a:t>e</a:t>
            </a:r>
            <a:r>
              <a:rPr lang="en-BE" sz="2000" b="1" dirty="0">
                <a:solidFill>
                  <a:srgbClr val="087670"/>
                </a:solidFill>
                <a:latin typeface="Libre Franklin SemiBold" panose="00000700000000000000" pitchFamily="2" charset="0"/>
              </a:rPr>
              <a:t>Health-platform</a:t>
            </a:r>
            <a:endParaRPr lang="nl-BE" sz="2000" b="1" dirty="0">
              <a:solidFill>
                <a:srgbClr val="087670"/>
              </a:solidFill>
              <a:latin typeface="Libre Franklin SemiBold" panose="00000700000000000000" pitchFamily="2" charset="0"/>
            </a:endParaRPr>
          </a:p>
        </p:txBody>
      </p:sp>
      <p:sp>
        <p:nvSpPr>
          <p:cNvPr id="6" name="Content Placeholder 20">
            <a:extLst>
              <a:ext uri="{FF2B5EF4-FFF2-40B4-BE49-F238E27FC236}">
                <a16:creationId xmlns:a16="http://schemas.microsoft.com/office/drawing/2014/main" id="{EF80E7FC-D32F-FC1D-A21F-66D88CEDD95C}"/>
              </a:ext>
            </a:extLst>
          </p:cNvPr>
          <p:cNvSpPr txBox="1">
            <a:spLocks/>
          </p:cNvSpPr>
          <p:nvPr/>
        </p:nvSpPr>
        <p:spPr>
          <a:xfrm>
            <a:off x="8142719" y="2145238"/>
            <a:ext cx="3271787" cy="1086372"/>
          </a:xfrm>
          <a:prstGeom prst="rect">
            <a:avLst/>
          </a:prstGeom>
          <a:ln>
            <a:solidFill>
              <a:srgbClr val="1C1C1C"/>
            </a:solidFill>
          </a:ln>
        </p:spPr>
        <p:txBody>
          <a:bodyPr vert="horz" lIns="91440" tIns="45720" rIns="91440" bIns="45720" rtlCol="0" anchor="ctr">
            <a:normAutofit/>
          </a:bodyPr>
          <a:lstStyle>
            <a:lvl1pPr marL="0" indent="0" algn="l" defTabSz="914400" rtl="0" eaLnBrk="1" latinLnBrk="0" hangingPunct="1">
              <a:lnSpc>
                <a:spcPct val="150000"/>
              </a:lnSpc>
              <a:spcBef>
                <a:spcPts val="1000"/>
              </a:spcBef>
              <a:buClr>
                <a:srgbClr val="087670"/>
              </a:buClr>
              <a:buSzPct val="120000"/>
              <a:buFont typeface="Arial" panose="020B0604020202020204" pitchFamily="34" charset="0"/>
              <a:buNone/>
              <a:defRPr sz="16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1pPr>
            <a:lvl2pPr marL="449263" indent="-268288" algn="l" defTabSz="914400" rtl="0" eaLnBrk="1" latinLnBrk="0" hangingPunct="1">
              <a:lnSpc>
                <a:spcPct val="150000"/>
              </a:lnSpc>
              <a:spcBef>
                <a:spcPts val="500"/>
              </a:spcBef>
              <a:buClr>
                <a:srgbClr val="07766F"/>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266700" algn="l" defTabSz="914400" rtl="0" eaLnBrk="1" latinLnBrk="0" hangingPunct="1">
              <a:lnSpc>
                <a:spcPct val="150000"/>
              </a:lnSpc>
              <a:spcBef>
                <a:spcPts val="500"/>
              </a:spcBef>
              <a:buClr>
                <a:schemeClr val="bg1">
                  <a:lumMod val="65000"/>
                </a:schemeClr>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087670"/>
                </a:solidFill>
              </a:rPr>
              <a:t>15.050.514 </a:t>
            </a:r>
            <a:r>
              <a:rPr lang="nl-BE" dirty="0"/>
              <a:t>berichten in 2025</a:t>
            </a:r>
          </a:p>
        </p:txBody>
      </p:sp>
      <p:sp>
        <p:nvSpPr>
          <p:cNvPr id="7" name="Text Placeholder 7">
            <a:extLst>
              <a:ext uri="{FF2B5EF4-FFF2-40B4-BE49-F238E27FC236}">
                <a16:creationId xmlns:a16="http://schemas.microsoft.com/office/drawing/2014/main" id="{3FD77DF1-1C5F-9ABF-611D-74798C7C603C}"/>
              </a:ext>
            </a:extLst>
          </p:cNvPr>
          <p:cNvSpPr txBox="1">
            <a:spLocks/>
          </p:cNvSpPr>
          <p:nvPr/>
        </p:nvSpPr>
        <p:spPr>
          <a:xfrm>
            <a:off x="8144307" y="1465605"/>
            <a:ext cx="3271293"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dirty="0">
                <a:solidFill>
                  <a:srgbClr val="087670"/>
                </a:solidFill>
                <a:latin typeface="Libre Franklin SemiBold" panose="00000700000000000000" pitchFamily="2" charset="0"/>
              </a:rPr>
              <a:t>eHealthBox &gt; eBox</a:t>
            </a:r>
          </a:p>
        </p:txBody>
      </p:sp>
      <p:sp>
        <p:nvSpPr>
          <p:cNvPr id="8" name="Content Placeholder 19">
            <a:extLst>
              <a:ext uri="{FF2B5EF4-FFF2-40B4-BE49-F238E27FC236}">
                <a16:creationId xmlns:a16="http://schemas.microsoft.com/office/drawing/2014/main" id="{A222FC9E-B546-D57A-4D68-093765C94674}"/>
              </a:ext>
            </a:extLst>
          </p:cNvPr>
          <p:cNvSpPr txBox="1">
            <a:spLocks/>
          </p:cNvSpPr>
          <p:nvPr/>
        </p:nvSpPr>
        <p:spPr>
          <a:xfrm>
            <a:off x="4520566" y="2145238"/>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BE" b="1" dirty="0">
                <a:solidFill>
                  <a:srgbClr val="087670"/>
                </a:solidFill>
              </a:rPr>
              <a:t>11.512.704</a:t>
            </a:r>
            <a:r>
              <a:rPr lang="nl-BE" b="1" dirty="0">
                <a:solidFill>
                  <a:srgbClr val="087670"/>
                </a:solidFill>
              </a:rPr>
              <a:t> </a:t>
            </a:r>
            <a:r>
              <a:rPr lang="en-BE" dirty="0"/>
              <a:t>(9</a:t>
            </a:r>
            <a:r>
              <a:rPr lang="nl-BE" dirty="0"/>
              <a:t>7</a:t>
            </a:r>
            <a:r>
              <a:rPr lang="en-BE" dirty="0"/>
              <a:t>,</a:t>
            </a:r>
            <a:r>
              <a:rPr lang="nl-BE" dirty="0"/>
              <a:t>3</a:t>
            </a:r>
            <a:r>
              <a:rPr lang="en-BE" dirty="0"/>
              <a:t>% van </a:t>
            </a:r>
            <a:r>
              <a:rPr lang="en-BE" dirty="0" err="1"/>
              <a:t>bevolking</a:t>
            </a:r>
            <a:r>
              <a:rPr lang="en-BE" dirty="0"/>
              <a:t>) </a:t>
            </a:r>
            <a:r>
              <a:rPr lang="nl-BE" dirty="0"/>
              <a:t>geregistreerde toestemmingen tot gegevensdeling</a:t>
            </a:r>
          </a:p>
        </p:txBody>
      </p:sp>
      <p:sp>
        <p:nvSpPr>
          <p:cNvPr id="9" name="Text Placeholder 9">
            <a:extLst>
              <a:ext uri="{FF2B5EF4-FFF2-40B4-BE49-F238E27FC236}">
                <a16:creationId xmlns:a16="http://schemas.microsoft.com/office/drawing/2014/main" id="{097E303D-E17E-8AE8-59B1-15321BCCDB0D}"/>
              </a:ext>
            </a:extLst>
          </p:cNvPr>
          <p:cNvSpPr txBox="1">
            <a:spLocks/>
          </p:cNvSpPr>
          <p:nvPr/>
        </p:nvSpPr>
        <p:spPr>
          <a:xfrm>
            <a:off x="4522154" y="1465605"/>
            <a:ext cx="3271293" cy="6120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a:solidFill>
                  <a:srgbClr val="087670"/>
                </a:solidFill>
                <a:latin typeface="Libre Franklin SemiBold" panose="00000700000000000000" pitchFamily="2" charset="0"/>
              </a:rPr>
              <a:t>Geïnformeerde toestemming</a:t>
            </a:r>
          </a:p>
        </p:txBody>
      </p:sp>
      <p:sp>
        <p:nvSpPr>
          <p:cNvPr id="10" name="Content Placeholder 10">
            <a:extLst>
              <a:ext uri="{FF2B5EF4-FFF2-40B4-BE49-F238E27FC236}">
                <a16:creationId xmlns:a16="http://schemas.microsoft.com/office/drawing/2014/main" id="{CB86997E-1E9F-D32C-3A88-3D2AFA32ACE1}"/>
              </a:ext>
            </a:extLst>
          </p:cNvPr>
          <p:cNvSpPr txBox="1">
            <a:spLocks/>
          </p:cNvSpPr>
          <p:nvPr/>
        </p:nvSpPr>
        <p:spPr>
          <a:xfrm>
            <a:off x="900000" y="4140899"/>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dirty="0">
                <a:solidFill>
                  <a:srgbClr val="087670"/>
                </a:solidFill>
              </a:rPr>
              <a:t>100</a:t>
            </a:r>
            <a:r>
              <a:rPr lang="nl-BE" b="1" dirty="0"/>
              <a:t> %</a:t>
            </a:r>
            <a:r>
              <a:rPr lang="nl-BE" dirty="0"/>
              <a:t> van de </a:t>
            </a:r>
            <a:r>
              <a:rPr lang="nl-BE" dirty="0" err="1"/>
              <a:t>KPI’s</a:t>
            </a:r>
            <a:r>
              <a:rPr lang="nl-BE" dirty="0"/>
              <a:t> werd nageleefd in 2025</a:t>
            </a:r>
          </a:p>
        </p:txBody>
      </p:sp>
      <p:sp>
        <p:nvSpPr>
          <p:cNvPr id="11" name="Text Placeholder 42">
            <a:extLst>
              <a:ext uri="{FF2B5EF4-FFF2-40B4-BE49-F238E27FC236}">
                <a16:creationId xmlns:a16="http://schemas.microsoft.com/office/drawing/2014/main" id="{A853CA23-E39D-AD79-D1CD-505FE910EF70}"/>
              </a:ext>
            </a:extLst>
          </p:cNvPr>
          <p:cNvSpPr txBox="1">
            <a:spLocks/>
          </p:cNvSpPr>
          <p:nvPr/>
        </p:nvSpPr>
        <p:spPr>
          <a:xfrm>
            <a:off x="901588" y="3461266"/>
            <a:ext cx="3271293" cy="6120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a:solidFill>
                  <a:srgbClr val="087670"/>
                </a:solidFill>
                <a:latin typeface="Libre Franklin SemiBold" panose="00000700000000000000" pitchFamily="2" charset="0"/>
              </a:rPr>
              <a:t>Performantie &amp; toegankelijkheid</a:t>
            </a:r>
          </a:p>
        </p:txBody>
      </p:sp>
      <p:sp>
        <p:nvSpPr>
          <p:cNvPr id="12" name="Content Placeholder 43">
            <a:extLst>
              <a:ext uri="{FF2B5EF4-FFF2-40B4-BE49-F238E27FC236}">
                <a16:creationId xmlns:a16="http://schemas.microsoft.com/office/drawing/2014/main" id="{4B259C03-402B-035C-3EA2-2A2B8AD81FB8}"/>
              </a:ext>
            </a:extLst>
          </p:cNvPr>
          <p:cNvSpPr txBox="1">
            <a:spLocks/>
          </p:cNvSpPr>
          <p:nvPr/>
        </p:nvSpPr>
        <p:spPr>
          <a:xfrm>
            <a:off x="8142719" y="4140899"/>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dirty="0">
              <a:solidFill>
                <a:srgbClr val="087670"/>
              </a:solidFill>
            </a:endParaRPr>
          </a:p>
          <a:p>
            <a:pPr marL="0" indent="0">
              <a:buNone/>
            </a:pPr>
            <a:r>
              <a:rPr lang="nl-BE" b="1" dirty="0">
                <a:solidFill>
                  <a:srgbClr val="087670"/>
                </a:solidFill>
              </a:rPr>
              <a:t>90.1 </a:t>
            </a:r>
            <a:r>
              <a:rPr lang="en-BE" b="1" dirty="0" err="1">
                <a:solidFill>
                  <a:srgbClr val="087670"/>
                </a:solidFill>
              </a:rPr>
              <a:t>miljoen</a:t>
            </a:r>
            <a:r>
              <a:rPr lang="nl-BE" dirty="0"/>
              <a:t> oproepen in 2025</a:t>
            </a:r>
          </a:p>
          <a:p>
            <a:pPr marL="0" indent="0">
              <a:buNone/>
            </a:pPr>
            <a:r>
              <a:rPr lang="nl-BE" sz="1200" dirty="0"/>
              <a:t>gebruikt door </a:t>
            </a:r>
            <a:r>
              <a:rPr lang="nl-BE" sz="1200" dirty="0" err="1"/>
              <a:t>Alivia</a:t>
            </a:r>
            <a:r>
              <a:rPr lang="nl-BE" sz="1200" dirty="0"/>
              <a:t>, </a:t>
            </a:r>
            <a:r>
              <a:rPr lang="nl-BE" sz="1200" dirty="0" err="1"/>
              <a:t>Fertidata</a:t>
            </a:r>
            <a:r>
              <a:rPr lang="nl-BE" sz="1200" dirty="0"/>
              <a:t>, Kankerregister, TRIO en Vitalink</a:t>
            </a:r>
          </a:p>
          <a:p>
            <a:pPr marL="0" indent="0">
              <a:buNone/>
            </a:pPr>
            <a:endParaRPr lang="nl-BE" dirty="0"/>
          </a:p>
        </p:txBody>
      </p:sp>
      <p:sp>
        <p:nvSpPr>
          <p:cNvPr id="13" name="Text Placeholder 44">
            <a:extLst>
              <a:ext uri="{FF2B5EF4-FFF2-40B4-BE49-F238E27FC236}">
                <a16:creationId xmlns:a16="http://schemas.microsoft.com/office/drawing/2014/main" id="{2841F31D-ABE2-A7B2-C21B-AE67E3288C5F}"/>
              </a:ext>
            </a:extLst>
          </p:cNvPr>
          <p:cNvSpPr txBox="1">
            <a:spLocks/>
          </p:cNvSpPr>
          <p:nvPr/>
        </p:nvSpPr>
        <p:spPr>
          <a:xfrm>
            <a:off x="8144307" y="3461266"/>
            <a:ext cx="3271293"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a:solidFill>
                  <a:srgbClr val="087670"/>
                </a:solidFill>
                <a:latin typeface="Libre Franklin SemiBold" panose="00000700000000000000" pitchFamily="2" charset="0"/>
              </a:rPr>
              <a:t>Pseudonimiseringsdienst</a:t>
            </a:r>
          </a:p>
        </p:txBody>
      </p:sp>
      <p:sp>
        <p:nvSpPr>
          <p:cNvPr id="14" name="Content Placeholder 45">
            <a:extLst>
              <a:ext uri="{FF2B5EF4-FFF2-40B4-BE49-F238E27FC236}">
                <a16:creationId xmlns:a16="http://schemas.microsoft.com/office/drawing/2014/main" id="{5B6FE164-EE55-A8B0-C758-646A5158873D}"/>
              </a:ext>
            </a:extLst>
          </p:cNvPr>
          <p:cNvSpPr txBox="1">
            <a:spLocks/>
          </p:cNvSpPr>
          <p:nvPr/>
        </p:nvSpPr>
        <p:spPr>
          <a:xfrm>
            <a:off x="4520566" y="4140899"/>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dirty="0">
                <a:solidFill>
                  <a:srgbClr val="087670"/>
                </a:solidFill>
              </a:rPr>
              <a:t>121</a:t>
            </a:r>
            <a:r>
              <a:rPr lang="nl-BE" dirty="0"/>
              <a:t> geregistreerde incidenten in 2025</a:t>
            </a:r>
          </a:p>
          <a:p>
            <a:pPr marL="0" indent="0">
              <a:buNone/>
            </a:pPr>
            <a:r>
              <a:rPr lang="nl-BE" sz="1200" dirty="0"/>
              <a:t>eHealth 11, partners 110</a:t>
            </a:r>
          </a:p>
        </p:txBody>
      </p:sp>
      <p:sp>
        <p:nvSpPr>
          <p:cNvPr id="15" name="Text Placeholder 46">
            <a:extLst>
              <a:ext uri="{FF2B5EF4-FFF2-40B4-BE49-F238E27FC236}">
                <a16:creationId xmlns:a16="http://schemas.microsoft.com/office/drawing/2014/main" id="{D59A9C08-B857-086B-1BB1-369DDE3A0758}"/>
              </a:ext>
            </a:extLst>
          </p:cNvPr>
          <p:cNvSpPr txBox="1">
            <a:spLocks/>
          </p:cNvSpPr>
          <p:nvPr/>
        </p:nvSpPr>
        <p:spPr>
          <a:xfrm>
            <a:off x="4522154" y="3461266"/>
            <a:ext cx="3271293"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a:solidFill>
                  <a:srgbClr val="087670"/>
                </a:solidFill>
                <a:latin typeface="Libre Franklin SemiBold" panose="00000700000000000000" pitchFamily="2" charset="0"/>
              </a:rPr>
              <a:t>Business continuity </a:t>
            </a:r>
          </a:p>
        </p:txBody>
      </p:sp>
    </p:spTree>
    <p:extLst>
      <p:ext uri="{BB962C8B-B14F-4D97-AF65-F5344CB8AC3E}">
        <p14:creationId xmlns:p14="http://schemas.microsoft.com/office/powerpoint/2010/main" val="1005367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39821C1-CC79-30A2-8910-58908828CCDA}"/>
              </a:ext>
            </a:extLst>
          </p:cNvPr>
          <p:cNvSpPr>
            <a:spLocks noGrp="1"/>
          </p:cNvSpPr>
          <p:nvPr>
            <p:ph type="body" sz="quarter" idx="11"/>
          </p:nvPr>
        </p:nvSpPr>
        <p:spPr/>
        <p:txBody>
          <a:bodyPr/>
          <a:lstStyle/>
          <a:p>
            <a:r>
              <a:rPr lang="en-BE" dirty="0" err="1"/>
              <a:t>Portaal</a:t>
            </a:r>
            <a:r>
              <a:rPr lang="en-BE" dirty="0"/>
              <a:t> </a:t>
            </a:r>
            <a:r>
              <a:rPr lang="en-BE" dirty="0" err="1"/>
              <a:t>eGezondheid</a:t>
            </a:r>
            <a:r>
              <a:rPr lang="en-BE" dirty="0"/>
              <a:t> </a:t>
            </a:r>
            <a:r>
              <a:rPr lang="en-BE" dirty="0" err="1"/>
              <a:t>voor</a:t>
            </a:r>
            <a:r>
              <a:rPr lang="en-BE" dirty="0"/>
              <a:t> burgers</a:t>
            </a:r>
            <a:endParaRPr lang="nl-BE" dirty="0"/>
          </a:p>
        </p:txBody>
      </p:sp>
      <p:sp>
        <p:nvSpPr>
          <p:cNvPr id="4" name="Tijdelijke aanduiding voor dianummer 2">
            <a:extLst>
              <a:ext uri="{FF2B5EF4-FFF2-40B4-BE49-F238E27FC236}">
                <a16:creationId xmlns:a16="http://schemas.microsoft.com/office/drawing/2014/main" id="{3DDB7248-12FE-2D06-0357-1D3B2C89BF99}"/>
              </a:ext>
            </a:extLst>
          </p:cNvPr>
          <p:cNvSpPr txBox="1">
            <a:spLocks/>
          </p:cNvSpPr>
          <p:nvPr/>
        </p:nvSpPr>
        <p:spPr>
          <a:xfrm>
            <a:off x="4691360" y="6453346"/>
            <a:ext cx="2844800" cy="365125"/>
          </a:xfrm>
          <a:prstGeom prst="rect">
            <a:avLst/>
          </a:prstGeom>
        </p:spPr>
        <p:txBody>
          <a:bodyPr vert="horz" lIns="91440" tIns="45720" rIns="91440" bIns="45720" rtlCol="0" anchor="ctr"/>
          <a:lstStyle>
            <a:defPPr>
              <a:defRPr lang="en-US"/>
            </a:defPPr>
            <a:lvl1pPr marL="0" algn="ctr" defTabSz="914400" rtl="0" eaLnBrk="1" fontAlgn="base" latinLnBrk="0" hangingPunct="1">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r>
              <a:rPr lang="fr-BE"/>
              <a:t> </a:t>
            </a:r>
            <a:fld id="{30A9230E-FFBB-4CCB-ABD7-198084EDE768}" type="slidenum">
              <a:rPr lang="fr-BE" smtClean="0"/>
              <a:pPr/>
              <a:t>9</a:t>
            </a:fld>
            <a:r>
              <a:rPr lang="fr-BE"/>
              <a:t> </a:t>
            </a:r>
            <a:endParaRPr lang="fr-BE" dirty="0"/>
          </a:p>
        </p:txBody>
      </p:sp>
      <p:sp>
        <p:nvSpPr>
          <p:cNvPr id="3" name="Rectangle 2">
            <a:extLst>
              <a:ext uri="{FF2B5EF4-FFF2-40B4-BE49-F238E27FC236}">
                <a16:creationId xmlns:a16="http://schemas.microsoft.com/office/drawing/2014/main" id="{ABC4B330-A145-4370-8CB0-EF1E6854F47C}"/>
              </a:ext>
            </a:extLst>
          </p:cNvPr>
          <p:cNvSpPr/>
          <p:nvPr/>
        </p:nvSpPr>
        <p:spPr>
          <a:xfrm>
            <a:off x="974035" y="6052930"/>
            <a:ext cx="1570382" cy="586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ln>
                <a:solidFill>
                  <a:schemeClr val="bg1"/>
                </a:solidFill>
              </a:ln>
              <a:solidFill>
                <a:schemeClr val="bg1"/>
              </a:solidFill>
            </a:endParaRPr>
          </a:p>
        </p:txBody>
      </p:sp>
      <p:pic>
        <p:nvPicPr>
          <p:cNvPr id="6" name="Picture 4">
            <a:extLst>
              <a:ext uri="{FF2B5EF4-FFF2-40B4-BE49-F238E27FC236}">
                <a16:creationId xmlns:a16="http://schemas.microsoft.com/office/drawing/2014/main" id="{0621DE7A-40F0-ABD6-55B7-37F22287FEDE}"/>
              </a:ext>
            </a:extLst>
          </p:cNvPr>
          <p:cNvPicPr>
            <a:picLocks noChangeAspect="1"/>
          </p:cNvPicPr>
          <p:nvPr/>
        </p:nvPicPr>
        <p:blipFill rotWithShape="1">
          <a:blip r:embed="rId2">
            <a:extLst>
              <a:ext uri="{28A0092B-C50C-407E-A947-70E740481C1C}">
                <a14:useLocalDpi xmlns:a14="http://schemas.microsoft.com/office/drawing/2010/main" val="0"/>
              </a:ext>
            </a:extLst>
          </a:blip>
          <a:srcRect t="-45" b="5342"/>
          <a:stretch/>
        </p:blipFill>
        <p:spPr>
          <a:xfrm>
            <a:off x="1885474" y="908721"/>
            <a:ext cx="8456572" cy="19845137"/>
          </a:xfrm>
          <a:prstGeom prst="rect">
            <a:avLst/>
          </a:prstGeom>
        </p:spPr>
      </p:pic>
    </p:spTree>
    <p:extLst>
      <p:ext uri="{BB962C8B-B14F-4D97-AF65-F5344CB8AC3E}">
        <p14:creationId xmlns:p14="http://schemas.microsoft.com/office/powerpoint/2010/main" val="3372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00143 -2.08033 " pathEditMode="relative" rAng="0" ptsTypes="AA">
                                      <p:cBhvr>
                                        <p:cTn id="6" dur="3000" fill="hold"/>
                                        <p:tgtEl>
                                          <p:spTgt spid="6"/>
                                        </p:tgtEl>
                                        <p:attrNameLst>
                                          <p:attrName>ppt_x</p:attrName>
                                          <p:attrName>ppt_y</p:attrName>
                                        </p:attrNameLst>
                                      </p:cBhvr>
                                      <p:rCtr x="-78" y="-10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6">
      <a:dk1>
        <a:srgbClr val="262626"/>
      </a:dk1>
      <a:lt1>
        <a:sysClr val="window" lastClr="FFFFFF"/>
      </a:lt1>
      <a:dk2>
        <a:srgbClr val="087670"/>
      </a:dk2>
      <a:lt2>
        <a:srgbClr val="FFFFFF"/>
      </a:lt2>
      <a:accent1>
        <a:srgbClr val="3B3B3B"/>
      </a:accent1>
      <a:accent2>
        <a:srgbClr val="087670"/>
      </a:accent2>
      <a:accent3>
        <a:srgbClr val="B92500"/>
      </a:accent3>
      <a:accent4>
        <a:srgbClr val="E0EEED"/>
      </a:accent4>
      <a:accent5>
        <a:srgbClr val="FFCBBE"/>
      </a:accent5>
      <a:accent6>
        <a:srgbClr val="E9E9E9"/>
      </a:accent6>
      <a:hlink>
        <a:srgbClr val="087670"/>
      </a:hlink>
      <a:folHlink>
        <a:srgbClr val="B92500"/>
      </a:folHlink>
    </a:clrScheme>
    <a:fontScheme name="eHealth">
      <a:majorFont>
        <a:latin typeface="Kumbh Sans Bold"/>
        <a:ea typeface=""/>
        <a:cs typeface=""/>
      </a:majorFont>
      <a:minorFont>
        <a:latin typeface="Libre franklin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ealth-ppt-template.potx" id="{5EB4DC43-EC23-4A91-8137-8E73C4834F92}" vid="{0AD1349E-CABE-47E1-9529-FE2A85EDF2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eHealth-ppt-template</Template>
  <TotalTime>1130</TotalTime>
  <Words>2778</Words>
  <Application>Microsoft Office PowerPoint</Application>
  <PresentationFormat>Widescreen</PresentationFormat>
  <Paragraphs>450</Paragraphs>
  <Slides>48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Libre Franklin</vt:lpstr>
      <vt:lpstr>Calibri</vt:lpstr>
      <vt:lpstr>Libre Franklin SemiBold</vt:lpstr>
      <vt:lpstr>Libre Franklin Medium</vt:lpstr>
      <vt:lpstr>Open Sans</vt:lpstr>
      <vt:lpstr>Open Sans Semibold</vt:lpstr>
      <vt:lpstr>Office Theme</vt:lpstr>
      <vt:lpstr>Digitale transformatie in de gezondheidszorg: stand van zaken en enkele uitdagingen  THE Executive Academy 26 februari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Donec nec justo eget felis facilisis re</dc:title>
  <dc:creator>Filip Coppens</dc:creator>
  <cp:lastModifiedBy>Sanne Miseur</cp:lastModifiedBy>
  <cp:revision>36</cp:revision>
  <dcterms:created xsi:type="dcterms:W3CDTF">2023-05-24T11:33:38Z</dcterms:created>
  <dcterms:modified xsi:type="dcterms:W3CDTF">2026-02-25T15:42:22Z</dcterms:modified>
</cp:coreProperties>
</file>