
<file path=[Content_Types].xml><?xml version="1.0" encoding="utf-8"?>
<Types xmlns="http://schemas.openxmlformats.org/package/2006/content-types">
  <Default Extension="bin" ContentType="image/unknown"/>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FB6A_79F660FB.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FFB8A_B1C4C824.xml" ContentType="application/vnd.ms-powerpoint.comments+xml"/>
  <Override PartName="/ppt/notesSlides/notesSlide28.xml" ContentType="application/vnd.openxmlformats-officedocument.presentationml.notesSlide+xml"/>
  <Override PartName="/ppt/comments/modernComment_7FFFFC11_9F778211.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D3_A071C7AC.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7FFFFB79_6371574.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DC_99813450.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FFFB73_D418A931.xml" ContentType="application/vnd.ms-powerpoint.comments+xml"/>
  <Override PartName="/ppt/notesSlides/notesSlide43.xml" ContentType="application/vnd.openxmlformats-officedocument.presentationml.notesSlide+xml"/>
  <Override PartName="/ppt/comments/modernComment_1E3_EDBACF0B.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7FFFFB75_69D66685.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F3_C4D96281.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192_98963629.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104"/>
  </p:notesMasterIdLst>
  <p:handoutMasterIdLst>
    <p:handoutMasterId r:id="rId105"/>
  </p:handoutMasterIdLst>
  <p:sldIdLst>
    <p:sldId id="257" r:id="rId5"/>
    <p:sldId id="441" r:id="rId6"/>
    <p:sldId id="340" r:id="rId7"/>
    <p:sldId id="482" r:id="rId8"/>
    <p:sldId id="481" r:id="rId9"/>
    <p:sldId id="2147482510" r:id="rId10"/>
    <p:sldId id="2147482511" r:id="rId11"/>
    <p:sldId id="2147482518" r:id="rId12"/>
    <p:sldId id="2147482650" r:id="rId13"/>
    <p:sldId id="495" r:id="rId14"/>
    <p:sldId id="2147482512" r:id="rId15"/>
    <p:sldId id="498" r:id="rId16"/>
    <p:sldId id="2147482513" r:id="rId17"/>
    <p:sldId id="2147482463" r:id="rId18"/>
    <p:sldId id="2147482651" r:id="rId19"/>
    <p:sldId id="2147482652" r:id="rId20"/>
    <p:sldId id="2147482539" r:id="rId21"/>
    <p:sldId id="2147482540" r:id="rId22"/>
    <p:sldId id="2147482653" r:id="rId23"/>
    <p:sldId id="2147482654" r:id="rId24"/>
    <p:sldId id="2147482617" r:id="rId25"/>
    <p:sldId id="2147482658" r:id="rId26"/>
    <p:sldId id="463" r:id="rId27"/>
    <p:sldId id="2147482527" r:id="rId28"/>
    <p:sldId id="485" r:id="rId29"/>
    <p:sldId id="2147482530" r:id="rId30"/>
    <p:sldId id="2147482529" r:id="rId31"/>
    <p:sldId id="522" r:id="rId32"/>
    <p:sldId id="2147482627" r:id="rId33"/>
    <p:sldId id="2147482524" r:id="rId34"/>
    <p:sldId id="2147482474" r:id="rId35"/>
    <p:sldId id="2147482628" r:id="rId36"/>
    <p:sldId id="356" r:id="rId37"/>
    <p:sldId id="2147482497" r:id="rId38"/>
    <p:sldId id="2147482475" r:id="rId39"/>
    <p:sldId id="2147482509" r:id="rId40"/>
    <p:sldId id="468" r:id="rId41"/>
    <p:sldId id="2147482633" r:id="rId42"/>
    <p:sldId id="2147482655" r:id="rId43"/>
    <p:sldId id="2147482648" r:id="rId44"/>
    <p:sldId id="2147482632" r:id="rId45"/>
    <p:sldId id="2147482656" r:id="rId46"/>
    <p:sldId id="442" r:id="rId47"/>
    <p:sldId id="2147482609" r:id="rId48"/>
    <p:sldId id="2147482608" r:id="rId49"/>
    <p:sldId id="1600" r:id="rId50"/>
    <p:sldId id="2147482657" r:id="rId51"/>
    <p:sldId id="2147482611" r:id="rId52"/>
    <p:sldId id="2147482619" r:id="rId53"/>
    <p:sldId id="2147482620" r:id="rId54"/>
    <p:sldId id="2147482621" r:id="rId55"/>
    <p:sldId id="2147482623" r:id="rId56"/>
    <p:sldId id="2147482466" r:id="rId57"/>
    <p:sldId id="2147482634" r:id="rId58"/>
    <p:sldId id="2147482635" r:id="rId59"/>
    <p:sldId id="2147482506" r:id="rId60"/>
    <p:sldId id="2147482532" r:id="rId61"/>
    <p:sldId id="2147482531" r:id="rId62"/>
    <p:sldId id="2147482534" r:id="rId63"/>
    <p:sldId id="2147482641" r:id="rId64"/>
    <p:sldId id="2147482645" r:id="rId65"/>
    <p:sldId id="2147482642" r:id="rId66"/>
    <p:sldId id="2147482643" r:id="rId67"/>
    <p:sldId id="467" r:id="rId68"/>
    <p:sldId id="2147482630" r:id="rId69"/>
    <p:sldId id="2147482489" r:id="rId70"/>
    <p:sldId id="2147482659" r:id="rId71"/>
    <p:sldId id="469" r:id="rId72"/>
    <p:sldId id="2147482496" r:id="rId73"/>
    <p:sldId id="490" r:id="rId74"/>
    <p:sldId id="2147482480" r:id="rId75"/>
    <p:sldId id="476" r:id="rId76"/>
    <p:sldId id="2147482631" r:id="rId77"/>
    <p:sldId id="2147482483" r:id="rId78"/>
    <p:sldId id="2147482490" r:id="rId79"/>
    <p:sldId id="2147482492" r:id="rId80"/>
    <p:sldId id="483" r:id="rId81"/>
    <p:sldId id="2147482537" r:id="rId82"/>
    <p:sldId id="2147482485" r:id="rId83"/>
    <p:sldId id="2147482486" r:id="rId84"/>
    <p:sldId id="499" r:id="rId85"/>
    <p:sldId id="514" r:id="rId86"/>
    <p:sldId id="500" r:id="rId87"/>
    <p:sldId id="515" r:id="rId88"/>
    <p:sldId id="332" r:id="rId89"/>
    <p:sldId id="2147482637" r:id="rId90"/>
    <p:sldId id="2147482638" r:id="rId91"/>
    <p:sldId id="2147482640" r:id="rId92"/>
    <p:sldId id="2147482636" r:id="rId93"/>
    <p:sldId id="334" r:id="rId94"/>
    <p:sldId id="333" r:id="rId95"/>
    <p:sldId id="338" r:id="rId96"/>
    <p:sldId id="339" r:id="rId97"/>
    <p:sldId id="518" r:id="rId98"/>
    <p:sldId id="403" r:id="rId99"/>
    <p:sldId id="402" r:id="rId100"/>
    <p:sldId id="2147482639" r:id="rId101"/>
    <p:sldId id="2147482646" r:id="rId102"/>
    <p:sldId id="2147482647" r:id="rId103"/>
  </p:sldIdLst>
  <p:sldSz cx="12192000" cy="6858000"/>
  <p:notesSz cx="6858000" cy="9144000"/>
  <p:embeddedFontLst>
    <p:embeddedFont>
      <p:font typeface="Libre Franklin" panose="00000500000000000000" charset="0"/>
      <p:regular r:id="rId106"/>
      <p:bold r:id="rId107"/>
      <p:italic r:id="rId108"/>
      <p:boldItalic r:id="rId109"/>
    </p:embeddedFont>
    <p:embeddedFont>
      <p:font typeface="Libre Franklin Medium" panose="020B0604020202020204" charset="0"/>
      <p:regular r:id="rId110"/>
      <p:italic r:id="rId111"/>
    </p:embeddedFont>
    <p:embeddedFont>
      <p:font typeface="Libre Franklin SemiBold" panose="00000700000000000000" charset="0"/>
      <p:regular r:id="rId112"/>
      <p:bold r:id="rId113"/>
      <p:italic r:id="rId114"/>
      <p:boldItalic r:id="rId115"/>
    </p:embeddedFont>
    <p:embeddedFont>
      <p:font typeface="Open Sans" panose="020B0604020202020204" charset="0"/>
      <p:regular r:id="rId116"/>
      <p:bold r:id="rId117"/>
      <p:italic r:id="rId118"/>
      <p:boldItalic r:id="rId119"/>
    </p:embeddedFont>
    <p:embeddedFont>
      <p:font typeface="Open Sans Semibold" panose="020B0604020202020204" charset="0"/>
      <p:bold r:id="rId120"/>
      <p:boldItalic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DC7713-349A-DE59-52E0-F230B5E6DEB4}" name="Peter Laridon" initials="PL" userId="S::peter.laridon@ehealth.fgov.be::d4e25bd4-b7cf-414c-b76a-d3fb0b525df6" providerId="AD"/>
  <p188:author id="{3BB22F19-829A-3D42-98E3-51CC3FF8BD6C}" name="Stijn De Blieck" initials="SB" userId="S::stijn.deblieck@ehealth.fgov.be::281b64c3-2bae-48b3-8b36-b8cc48b21a85" providerId="AD"/>
  <p188:author id="{D03EEF4A-BAB0-25DC-0725-956808AFB25E}" name="Ann-Sophie Gewelt" initials="AG" userId="S::ann-sophie.gewelt@ehealth.fgov.be::1ecfa96b-82cc-4ff2-8990-08eac6023b3f" providerId="AD"/>
  <p188:author id="{D3D9F663-0AE3-154F-1E66-6032155334F5}" name="Kris Van Aken" initials="KA" userId="S::kris.vanaken@ehealth.fgov.be::ae35d44c-f692-47cd-9e5d-948b4af64e9d" providerId="AD"/>
  <p188:author id="{9B3E69AC-657A-5CE8-3577-64B00060DE32}" name="Auteur" initials="A" userId="Auteu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dy Vanden Heede" initials="RVH" lastIdx="1" clrIdx="0">
    <p:extLst>
      <p:ext uri="{19B8F6BF-5375-455C-9EA6-DF929625EA0E}">
        <p15:presenceInfo xmlns:p15="http://schemas.microsoft.com/office/powerpoint/2012/main" userId="Rudy Vanden Heede" providerId="None"/>
      </p:ext>
    </p:extLst>
  </p:cmAuthor>
  <p:cmAuthor id="2" name="Frank Robben" initials="FR" lastIdx="6" clrIdx="1">
    <p:extLst>
      <p:ext uri="{19B8F6BF-5375-455C-9EA6-DF929625EA0E}">
        <p15:presenceInfo xmlns:p15="http://schemas.microsoft.com/office/powerpoint/2012/main" userId="16863cf9139ff9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67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5033" autoAdjust="0"/>
  </p:normalViewPr>
  <p:slideViewPr>
    <p:cSldViewPr snapToGrid="0">
      <p:cViewPr varScale="1">
        <p:scale>
          <a:sx n="82" d="100"/>
          <a:sy n="82" d="100"/>
        </p:scale>
        <p:origin x="53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2.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7.fntdata"/><Relationship Id="rId16" Type="http://schemas.openxmlformats.org/officeDocument/2006/relationships/slide" Target="slides/slide12.xml"/><Relationship Id="rId107" Type="http://schemas.openxmlformats.org/officeDocument/2006/relationships/font" Target="fonts/font2.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113" Type="http://schemas.openxmlformats.org/officeDocument/2006/relationships/font" Target="fonts/font8.fntdata"/><Relationship Id="rId118" Type="http://schemas.openxmlformats.org/officeDocument/2006/relationships/font" Target="fonts/font13.fntdata"/><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font" Target="fonts/font3.fntdata"/><Relationship Id="rId116" Type="http://schemas.openxmlformats.org/officeDocument/2006/relationships/font" Target="fonts/font11.fntdata"/><Relationship Id="rId124"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fntdata"/><Relationship Id="rId114" Type="http://schemas.openxmlformats.org/officeDocument/2006/relationships/font" Target="fonts/font9.fntdata"/><Relationship Id="rId119" Type="http://schemas.openxmlformats.org/officeDocument/2006/relationships/font" Target="fonts/font14.fntdata"/><Relationship Id="rId12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4.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120" Type="http://schemas.openxmlformats.org/officeDocument/2006/relationships/font" Target="fonts/font15.fntdata"/><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5.fntdata"/><Relationship Id="rId115"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oleObject" Target="file:///\\users.ehealth.fgov.be\Shares\Users\U10\Communication\Presentations\2022\Chiffres%20eHealt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health.fgov.be\Shares\Users\U10\Communication\Presentations\2022\Chiffres%20eHealt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health.fgov.be\Shares\Users\U10\Communication\Presentations\2022\Chiffres%20eHealt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16272965879248E-3"/>
          <c:y val="5.0925925925925923E-2"/>
          <c:w val="0.99216907261592302"/>
          <c:h val="0.8416746864975212"/>
        </c:manualLayout>
      </c:layout>
      <c:barChart>
        <c:barDir val="col"/>
        <c:grouping val="clustered"/>
        <c:varyColors val="0"/>
        <c:dLbls>
          <c:showLegendKey val="0"/>
          <c:showVal val="0"/>
          <c:showCatName val="0"/>
          <c:showSerName val="0"/>
          <c:showPercent val="0"/>
          <c:showBubbleSize val="0"/>
        </c:dLbls>
        <c:gapWidth val="100"/>
        <c:overlap val="-24"/>
        <c:axId val="485634512"/>
        <c:axId val="485634840"/>
      </c:barChart>
      <c:catAx>
        <c:axId val="4856345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485634840"/>
        <c:crosses val="autoZero"/>
        <c:auto val="1"/>
        <c:lblAlgn val="ctr"/>
        <c:lblOffset val="100"/>
        <c:noMultiLvlLbl val="0"/>
      </c:catAx>
      <c:valAx>
        <c:axId val="485634840"/>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48563451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Sheet3!$E$9:$J$9</c:f>
              <c:numCache>
                <c:formatCode>General</c:formatCode>
                <c:ptCount val="6"/>
                <c:pt idx="0">
                  <c:v>2020</c:v>
                </c:pt>
                <c:pt idx="1">
                  <c:v>2021</c:v>
                </c:pt>
                <c:pt idx="2">
                  <c:v>2022</c:v>
                </c:pt>
                <c:pt idx="3">
                  <c:v>2023</c:v>
                </c:pt>
                <c:pt idx="4">
                  <c:v>2024</c:v>
                </c:pt>
                <c:pt idx="5">
                  <c:v>2025</c:v>
                </c:pt>
              </c:numCache>
            </c:numRef>
          </c:cat>
          <c:val>
            <c:numRef>
              <c:f>Sheet3!$E$10:$J$10</c:f>
              <c:numCache>
                <c:formatCode>#,##0</c:formatCode>
                <c:ptCount val="6"/>
                <c:pt idx="0">
                  <c:v>18025871980</c:v>
                </c:pt>
                <c:pt idx="1">
                  <c:v>19596213165</c:v>
                </c:pt>
                <c:pt idx="2">
                  <c:v>20260988149</c:v>
                </c:pt>
                <c:pt idx="3">
                  <c:v>20568890744</c:v>
                </c:pt>
                <c:pt idx="4">
                  <c:v>17068955703</c:v>
                </c:pt>
                <c:pt idx="5">
                  <c:v>19018497753</c:v>
                </c:pt>
              </c:numCache>
            </c:numRef>
          </c:val>
          <c:extLst>
            <c:ext xmlns:c16="http://schemas.microsoft.com/office/drawing/2014/chart" uri="{C3380CC4-5D6E-409C-BE32-E72D297353CC}">
              <c16:uniqueId val="{00000000-6042-40B8-8DCC-3B9C1500F604}"/>
            </c:ext>
          </c:extLst>
        </c:ser>
        <c:dLbls>
          <c:showLegendKey val="0"/>
          <c:showVal val="0"/>
          <c:showCatName val="0"/>
          <c:showSerName val="0"/>
          <c:showPercent val="0"/>
          <c:showBubbleSize val="0"/>
        </c:dLbls>
        <c:gapWidth val="100"/>
        <c:overlap val="-24"/>
        <c:axId val="541208088"/>
        <c:axId val="541205208"/>
      </c:barChart>
      <c:catAx>
        <c:axId val="541208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BE"/>
          </a:p>
        </c:txPr>
        <c:crossAx val="541205208"/>
        <c:crosses val="autoZero"/>
        <c:auto val="1"/>
        <c:lblAlgn val="ctr"/>
        <c:lblOffset val="100"/>
        <c:noMultiLvlLbl val="0"/>
      </c:catAx>
      <c:valAx>
        <c:axId val="54120520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41208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BE"/>
              <a:t>Certificats</a:t>
            </a:r>
            <a:r>
              <a:rPr lang="en-BE" baseline="0"/>
              <a:t> actifs depuis 2019</a:t>
            </a:r>
            <a:endParaRPr lang="fr-B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BE"/>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B3-4E77-9840-EEA2724A259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B3-4E77-9840-EEA2724A2596}"/>
              </c:ext>
            </c:extLst>
          </c:dPt>
          <c:cat>
            <c:strRef>
              <c:f>Sheet4!$G$10:$H$10</c:f>
              <c:strCache>
                <c:ptCount val="2"/>
                <c:pt idx="0">
                  <c:v>professionnels</c:v>
                </c:pt>
                <c:pt idx="1">
                  <c:v>institutions</c:v>
                </c:pt>
              </c:strCache>
            </c:strRef>
          </c:cat>
          <c:val>
            <c:numRef>
              <c:f>Sheet4!$G$11:$H$11</c:f>
              <c:numCache>
                <c:formatCode>General</c:formatCode>
                <c:ptCount val="2"/>
                <c:pt idx="0">
                  <c:v>32051</c:v>
                </c:pt>
                <c:pt idx="1">
                  <c:v>5499</c:v>
                </c:pt>
              </c:numCache>
            </c:numRef>
          </c:val>
          <c:extLst>
            <c:ext xmlns:c16="http://schemas.microsoft.com/office/drawing/2014/chart" uri="{C3380CC4-5D6E-409C-BE32-E72D297353CC}">
              <c16:uniqueId val="{00000004-26B3-4E77-9840-EEA2724A259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E"/>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BE" sz="1600" dirty="0" err="1">
                <a:solidFill>
                  <a:srgbClr val="087670"/>
                </a:solidFill>
              </a:rPr>
              <a:t>eHealth</a:t>
            </a:r>
            <a:r>
              <a:rPr lang="fr-BE" sz="1600" dirty="0" err="1"/>
              <a:t>Box</a:t>
            </a:r>
            <a:r>
              <a:rPr lang="fr-BE" sz="1600" dirty="0"/>
              <a:t> – Evolution REST vs SOAP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manualLayout>
          <c:layoutTarget val="inner"/>
          <c:xMode val="edge"/>
          <c:yMode val="edge"/>
          <c:x val="8.5698188001947354E-2"/>
          <c:y val="0.11750106117698914"/>
          <c:w val="0.88721655237023167"/>
          <c:h val="0.75539816120554049"/>
        </c:manualLayout>
      </c:layout>
      <c:barChart>
        <c:barDir val="bar"/>
        <c:grouping val="percentStacked"/>
        <c:varyColors val="0"/>
        <c:ser>
          <c:idx val="0"/>
          <c:order val="0"/>
          <c:tx>
            <c:strRef>
              <c:f>Sheet5!$P$6</c:f>
              <c:strCache>
                <c:ptCount val="1"/>
                <c:pt idx="0">
                  <c:v>2022</c:v>
                </c:pt>
              </c:strCache>
            </c:strRef>
          </c:tx>
          <c:spPr>
            <a:solidFill>
              <a:schemeClr val="accent6"/>
            </a:solidFill>
            <a:ln>
              <a:noFill/>
            </a:ln>
            <a:effectLst/>
          </c:spPr>
          <c:invertIfNegative val="0"/>
          <c:dLbls>
            <c:delete val="1"/>
          </c:dLbls>
          <c:cat>
            <c:strRef>
              <c:f>Sheet5!$N$7:$N$8</c:f>
              <c:strCache>
                <c:ptCount val="2"/>
                <c:pt idx="0">
                  <c:v>SOAP</c:v>
                </c:pt>
                <c:pt idx="1">
                  <c:v>REST</c:v>
                </c:pt>
              </c:strCache>
            </c:strRef>
          </c:cat>
          <c:val>
            <c:numRef>
              <c:f>Sheet5!$P$7:$P$8</c:f>
              <c:numCache>
                <c:formatCode>General</c:formatCode>
                <c:ptCount val="2"/>
                <c:pt idx="0">
                  <c:v>171044364</c:v>
                </c:pt>
                <c:pt idx="1">
                  <c:v>13005</c:v>
                </c:pt>
              </c:numCache>
            </c:numRef>
          </c:val>
          <c:extLst>
            <c:ext xmlns:c16="http://schemas.microsoft.com/office/drawing/2014/chart" uri="{C3380CC4-5D6E-409C-BE32-E72D297353CC}">
              <c16:uniqueId val="{00000000-FEFC-463E-9FEE-9F8A364A9DC7}"/>
            </c:ext>
          </c:extLst>
        </c:ser>
        <c:ser>
          <c:idx val="1"/>
          <c:order val="1"/>
          <c:tx>
            <c:strRef>
              <c:f>Sheet5!$Q$6</c:f>
              <c:strCache>
                <c:ptCount val="1"/>
                <c:pt idx="0">
                  <c:v>2023</c:v>
                </c:pt>
              </c:strCache>
            </c:strRef>
          </c:tx>
          <c:spPr>
            <a:solidFill>
              <a:schemeClr val="accent5"/>
            </a:solidFill>
            <a:ln>
              <a:noFill/>
            </a:ln>
            <a:effectLst/>
          </c:spPr>
          <c:invertIfNegative val="0"/>
          <c:dLbls>
            <c:delete val="1"/>
          </c:dLbls>
          <c:cat>
            <c:strRef>
              <c:f>Sheet5!$N$7:$N$8</c:f>
              <c:strCache>
                <c:ptCount val="2"/>
                <c:pt idx="0">
                  <c:v>SOAP</c:v>
                </c:pt>
                <c:pt idx="1">
                  <c:v>REST</c:v>
                </c:pt>
              </c:strCache>
            </c:strRef>
          </c:cat>
          <c:val>
            <c:numRef>
              <c:f>Sheet5!$Q$7:$Q$8</c:f>
              <c:numCache>
                <c:formatCode>General</c:formatCode>
                <c:ptCount val="2"/>
                <c:pt idx="0">
                  <c:v>141831881</c:v>
                </c:pt>
                <c:pt idx="1">
                  <c:v>47202</c:v>
                </c:pt>
              </c:numCache>
            </c:numRef>
          </c:val>
          <c:extLst>
            <c:ext xmlns:c16="http://schemas.microsoft.com/office/drawing/2014/chart" uri="{C3380CC4-5D6E-409C-BE32-E72D297353CC}">
              <c16:uniqueId val="{00000001-FEFC-463E-9FEE-9F8A364A9DC7}"/>
            </c:ext>
          </c:extLst>
        </c:ser>
        <c:ser>
          <c:idx val="2"/>
          <c:order val="2"/>
          <c:tx>
            <c:strRef>
              <c:f>Sheet5!$R$6</c:f>
              <c:strCache>
                <c:ptCount val="1"/>
                <c:pt idx="0">
                  <c:v>2024</c:v>
                </c:pt>
              </c:strCache>
            </c:strRef>
          </c:tx>
          <c:spPr>
            <a:solidFill>
              <a:schemeClr val="accent4"/>
            </a:solidFill>
            <a:ln>
              <a:noFill/>
            </a:ln>
            <a:effectLst/>
          </c:spPr>
          <c:invertIfNegative val="0"/>
          <c:dLbls>
            <c:delete val="1"/>
          </c:dLbls>
          <c:cat>
            <c:strRef>
              <c:f>Sheet5!$N$7:$N$8</c:f>
              <c:strCache>
                <c:ptCount val="2"/>
                <c:pt idx="0">
                  <c:v>SOAP</c:v>
                </c:pt>
                <c:pt idx="1">
                  <c:v>REST</c:v>
                </c:pt>
              </c:strCache>
            </c:strRef>
          </c:cat>
          <c:val>
            <c:numRef>
              <c:f>Sheet5!$R$7:$R$8</c:f>
              <c:numCache>
                <c:formatCode>General</c:formatCode>
                <c:ptCount val="2"/>
                <c:pt idx="0">
                  <c:v>120325400</c:v>
                </c:pt>
                <c:pt idx="1">
                  <c:v>483443</c:v>
                </c:pt>
              </c:numCache>
            </c:numRef>
          </c:val>
          <c:extLst>
            <c:ext xmlns:c16="http://schemas.microsoft.com/office/drawing/2014/chart" uri="{C3380CC4-5D6E-409C-BE32-E72D297353CC}">
              <c16:uniqueId val="{00000002-FEFC-463E-9FEE-9F8A364A9DC7}"/>
            </c:ext>
          </c:extLst>
        </c:ser>
        <c:ser>
          <c:idx val="3"/>
          <c:order val="3"/>
          <c:tx>
            <c:strRef>
              <c:f>Sheet5!$S$6</c:f>
              <c:strCache>
                <c:ptCount val="1"/>
                <c:pt idx="0">
                  <c:v>2025</c:v>
                </c:pt>
              </c:strCache>
            </c:strRef>
          </c:tx>
          <c:spPr>
            <a:solidFill>
              <a:schemeClr val="accent6">
                <a:lumMod val="60000"/>
              </a:schemeClr>
            </a:solidFill>
            <a:ln>
              <a:noFill/>
            </a:ln>
            <a:effectLst/>
          </c:spPr>
          <c:invertIfNegative val="0"/>
          <c:dLbls>
            <c:delete val="1"/>
          </c:dLbls>
          <c:cat>
            <c:strRef>
              <c:f>Sheet5!$N$7:$N$8</c:f>
              <c:strCache>
                <c:ptCount val="2"/>
                <c:pt idx="0">
                  <c:v>SOAP</c:v>
                </c:pt>
                <c:pt idx="1">
                  <c:v>REST</c:v>
                </c:pt>
              </c:strCache>
            </c:strRef>
          </c:cat>
          <c:val>
            <c:numRef>
              <c:f>Sheet5!$S$7:$S$8</c:f>
              <c:numCache>
                <c:formatCode>General</c:formatCode>
                <c:ptCount val="2"/>
                <c:pt idx="0">
                  <c:v>112876571</c:v>
                </c:pt>
                <c:pt idx="1">
                  <c:v>917260</c:v>
                </c:pt>
              </c:numCache>
            </c:numRef>
          </c:val>
          <c:extLst>
            <c:ext xmlns:c16="http://schemas.microsoft.com/office/drawing/2014/chart" uri="{C3380CC4-5D6E-409C-BE32-E72D297353CC}">
              <c16:uniqueId val="{00000003-FEFC-463E-9FEE-9F8A364A9DC7}"/>
            </c:ext>
          </c:extLst>
        </c:ser>
        <c:dLbls>
          <c:dLblPos val="inEnd"/>
          <c:showLegendKey val="0"/>
          <c:showVal val="1"/>
          <c:showCatName val="0"/>
          <c:showSerName val="0"/>
          <c:showPercent val="0"/>
          <c:showBubbleSize val="0"/>
        </c:dLbls>
        <c:gapWidth val="150"/>
        <c:overlap val="100"/>
        <c:axId val="596099760"/>
        <c:axId val="596100088"/>
      </c:barChart>
      <c:catAx>
        <c:axId val="596099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596100088"/>
        <c:crosses val="autoZero"/>
        <c:auto val="1"/>
        <c:lblAlgn val="ctr"/>
        <c:lblOffset val="100"/>
        <c:noMultiLvlLbl val="0"/>
      </c:catAx>
      <c:valAx>
        <c:axId val="59610008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9609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1C1C1C"/>
      </a:solidFill>
    </a:ln>
    <a:effectLst/>
  </c:spPr>
  <c:txPr>
    <a:bodyPr/>
    <a:lstStyle/>
    <a:p>
      <a:pPr>
        <a:defRPr/>
      </a:pPr>
      <a:endParaRPr lang="en-B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Addressbook consultation - SOAP</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BE"/>
        </a:p>
      </c:txPr>
    </c:title>
    <c:autoTitleDeleted val="0"/>
    <c:plotArea>
      <c:layout/>
      <c:barChart>
        <c:barDir val="col"/>
        <c:grouping val="clustered"/>
        <c:varyColors val="0"/>
        <c:ser>
          <c:idx val="0"/>
          <c:order val="0"/>
          <c:tx>
            <c:strRef>
              <c:f>Addressbook!$D$8</c:f>
              <c:strCache>
                <c:ptCount val="1"/>
                <c:pt idx="0">
                  <c:v>service de base - consultation-addressbook - SOAP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Addressbook!$F$7:$J$7</c:f>
              <c:numCache>
                <c:formatCode>General</c:formatCode>
                <c:ptCount val="5"/>
                <c:pt idx="0">
                  <c:v>2021</c:v>
                </c:pt>
                <c:pt idx="1">
                  <c:v>2022</c:v>
                </c:pt>
                <c:pt idx="2">
                  <c:v>2023</c:v>
                </c:pt>
                <c:pt idx="3">
                  <c:v>2024</c:v>
                </c:pt>
                <c:pt idx="4">
                  <c:v>2025</c:v>
                </c:pt>
              </c:numCache>
            </c:numRef>
          </c:cat>
          <c:val>
            <c:numRef>
              <c:f>Addressbook!$F$8:$J$8</c:f>
              <c:numCache>
                <c:formatCode>#,##0</c:formatCode>
                <c:ptCount val="5"/>
                <c:pt idx="0">
                  <c:v>21213962</c:v>
                </c:pt>
                <c:pt idx="1">
                  <c:v>23380126</c:v>
                </c:pt>
                <c:pt idx="2">
                  <c:v>18696177</c:v>
                </c:pt>
                <c:pt idx="3">
                  <c:v>26616703</c:v>
                </c:pt>
                <c:pt idx="4">
                  <c:v>30584010</c:v>
                </c:pt>
              </c:numCache>
            </c:numRef>
          </c:val>
          <c:extLst>
            <c:ext xmlns:c16="http://schemas.microsoft.com/office/drawing/2014/chart" uri="{C3380CC4-5D6E-409C-BE32-E72D297353CC}">
              <c16:uniqueId val="{00000000-FB67-4C29-955F-917151168CF4}"/>
            </c:ext>
          </c:extLst>
        </c:ser>
        <c:dLbls>
          <c:dLblPos val="outEnd"/>
          <c:showLegendKey val="0"/>
          <c:showVal val="1"/>
          <c:showCatName val="0"/>
          <c:showSerName val="0"/>
          <c:showPercent val="0"/>
          <c:showBubbleSize val="0"/>
        </c:dLbls>
        <c:gapWidth val="267"/>
        <c:overlap val="-43"/>
        <c:axId val="649205576"/>
        <c:axId val="615460392"/>
      </c:barChart>
      <c:catAx>
        <c:axId val="64920557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BE"/>
          </a:p>
        </c:txPr>
        <c:crossAx val="615460392"/>
        <c:crosses val="autoZero"/>
        <c:auto val="1"/>
        <c:lblAlgn val="ctr"/>
        <c:lblOffset val="100"/>
        <c:noMultiLvlLbl val="0"/>
      </c:catAx>
      <c:valAx>
        <c:axId val="615460392"/>
        <c:scaling>
          <c:orientation val="minMax"/>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6492055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B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ID Support</a:t>
            </a:r>
          </a:p>
        </c:rich>
      </c:tx>
      <c:layout>
        <c:manualLayout>
          <c:xMode val="edge"/>
          <c:yMode val="edge"/>
          <c:x val="0.40964751921204617"/>
          <c:y val="3.5174306692258052E-2"/>
        </c:manualLayout>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BE"/>
        </a:p>
      </c:txPr>
    </c:title>
    <c:autoTitleDeleted val="0"/>
    <c:plotArea>
      <c:layout/>
      <c:barChart>
        <c:barDir val="col"/>
        <c:grouping val="clustered"/>
        <c:varyColors val="0"/>
        <c:ser>
          <c:idx val="0"/>
          <c:order val="0"/>
          <c:tx>
            <c:strRef>
              <c:f>'ID support'!$B$6</c:f>
              <c:strCache>
                <c:ptCount val="1"/>
                <c:pt idx="0">
                  <c:v>service de base - idsupport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'ID support'!$D$5:$H$5</c:f>
              <c:numCache>
                <c:formatCode>General</c:formatCode>
                <c:ptCount val="5"/>
                <c:pt idx="0">
                  <c:v>2021</c:v>
                </c:pt>
                <c:pt idx="1">
                  <c:v>2022</c:v>
                </c:pt>
                <c:pt idx="2">
                  <c:v>2023</c:v>
                </c:pt>
                <c:pt idx="3">
                  <c:v>2024</c:v>
                </c:pt>
                <c:pt idx="4">
                  <c:v>2025</c:v>
                </c:pt>
              </c:numCache>
            </c:numRef>
          </c:cat>
          <c:val>
            <c:numRef>
              <c:f>'ID support'!$D$6:$H$6</c:f>
              <c:numCache>
                <c:formatCode>#,##0</c:formatCode>
                <c:ptCount val="5"/>
                <c:pt idx="0">
                  <c:v>1144506</c:v>
                </c:pt>
                <c:pt idx="1">
                  <c:v>5256969</c:v>
                </c:pt>
                <c:pt idx="2">
                  <c:v>5469439</c:v>
                </c:pt>
                <c:pt idx="3">
                  <c:v>6502330</c:v>
                </c:pt>
                <c:pt idx="4">
                  <c:v>7792779</c:v>
                </c:pt>
              </c:numCache>
            </c:numRef>
          </c:val>
          <c:extLst>
            <c:ext xmlns:c16="http://schemas.microsoft.com/office/drawing/2014/chart" uri="{C3380CC4-5D6E-409C-BE32-E72D297353CC}">
              <c16:uniqueId val="{00000000-8237-4958-B7E8-2A1641D3384A}"/>
            </c:ext>
          </c:extLst>
        </c:ser>
        <c:dLbls>
          <c:dLblPos val="outEnd"/>
          <c:showLegendKey val="0"/>
          <c:showVal val="1"/>
          <c:showCatName val="0"/>
          <c:showSerName val="0"/>
          <c:showPercent val="0"/>
          <c:showBubbleSize val="0"/>
        </c:dLbls>
        <c:gapWidth val="267"/>
        <c:overlap val="-43"/>
        <c:axId val="588775688"/>
        <c:axId val="588767816"/>
      </c:barChart>
      <c:catAx>
        <c:axId val="5887756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BE"/>
          </a:p>
        </c:txPr>
        <c:crossAx val="588767816"/>
        <c:crosses val="autoZero"/>
        <c:auto val="1"/>
        <c:lblAlgn val="ctr"/>
        <c:lblOffset val="100"/>
        <c:noMultiLvlLbl val="0"/>
      </c:catAx>
      <c:valAx>
        <c:axId val="588767816"/>
        <c:scaling>
          <c:orientation val="minMax"/>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58877568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B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Metahub</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BE"/>
        </a:p>
      </c:txPr>
    </c:title>
    <c:autoTitleDeleted val="0"/>
    <c:plotArea>
      <c:layout/>
      <c:barChart>
        <c:barDir val="col"/>
        <c:grouping val="clustered"/>
        <c:varyColors val="0"/>
        <c:ser>
          <c:idx val="0"/>
          <c:order val="0"/>
          <c:tx>
            <c:strRef>
              <c:f>Metahub!$E$31</c:f>
              <c:strCache>
                <c:ptCount val="1"/>
                <c:pt idx="0">
                  <c:v>service de base - metahub</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Metahub!$G$30:$K$30</c:f>
              <c:numCache>
                <c:formatCode>General</c:formatCode>
                <c:ptCount val="5"/>
                <c:pt idx="0">
                  <c:v>2021</c:v>
                </c:pt>
                <c:pt idx="1">
                  <c:v>2022</c:v>
                </c:pt>
                <c:pt idx="2">
                  <c:v>2023</c:v>
                </c:pt>
                <c:pt idx="3">
                  <c:v>2024</c:v>
                </c:pt>
                <c:pt idx="4">
                  <c:v>2025</c:v>
                </c:pt>
              </c:numCache>
            </c:numRef>
          </c:cat>
          <c:val>
            <c:numRef>
              <c:f>Metahub!$G$31:$K$31</c:f>
              <c:numCache>
                <c:formatCode>#,##0</c:formatCode>
                <c:ptCount val="5"/>
                <c:pt idx="0">
                  <c:v>791332756</c:v>
                </c:pt>
                <c:pt idx="1">
                  <c:v>755335745</c:v>
                </c:pt>
                <c:pt idx="2">
                  <c:v>784416425</c:v>
                </c:pt>
                <c:pt idx="3">
                  <c:v>985709932</c:v>
                </c:pt>
                <c:pt idx="4">
                  <c:v>1035582075</c:v>
                </c:pt>
              </c:numCache>
            </c:numRef>
          </c:val>
          <c:extLst>
            <c:ext xmlns:c16="http://schemas.microsoft.com/office/drawing/2014/chart" uri="{C3380CC4-5D6E-409C-BE32-E72D297353CC}">
              <c16:uniqueId val="{00000000-ABA1-4126-9EB5-20E9E82E3647}"/>
            </c:ext>
          </c:extLst>
        </c:ser>
        <c:dLbls>
          <c:dLblPos val="outEnd"/>
          <c:showLegendKey val="0"/>
          <c:showVal val="1"/>
          <c:showCatName val="0"/>
          <c:showSerName val="0"/>
          <c:showPercent val="0"/>
          <c:showBubbleSize val="0"/>
        </c:dLbls>
        <c:gapWidth val="267"/>
        <c:overlap val="-43"/>
        <c:axId val="587616888"/>
        <c:axId val="587621808"/>
      </c:barChart>
      <c:catAx>
        <c:axId val="5876168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BE"/>
          </a:p>
        </c:txPr>
        <c:crossAx val="587621808"/>
        <c:crosses val="autoZero"/>
        <c:auto val="1"/>
        <c:lblAlgn val="ctr"/>
        <c:lblOffset val="100"/>
        <c:noMultiLvlLbl val="0"/>
      </c:catAx>
      <c:valAx>
        <c:axId val="587621808"/>
        <c:scaling>
          <c:orientation val="minMax"/>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58761688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B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Timestamping</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BE"/>
        </a:p>
      </c:txPr>
    </c:title>
    <c:autoTitleDeleted val="0"/>
    <c:plotArea>
      <c:layout>
        <c:manualLayout>
          <c:layoutTarget val="inner"/>
          <c:xMode val="edge"/>
          <c:yMode val="edge"/>
          <c:x val="5.9525371828521433E-2"/>
          <c:y val="0.18097222222222226"/>
          <c:w val="0.90991907261592286"/>
          <c:h val="0.69368802857976097"/>
        </c:manualLayout>
      </c:layout>
      <c:barChart>
        <c:barDir val="col"/>
        <c:grouping val="clustered"/>
        <c:varyColors val="0"/>
        <c:ser>
          <c:idx val="2"/>
          <c:order val="2"/>
          <c:tx>
            <c:strRef>
              <c:f>Timestamping!$G$6</c:f>
              <c:strCache>
                <c:ptCount val="1"/>
                <c:pt idx="0">
                  <c:v>service de base - timestamping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Timestamping!$I$3:$M$3</c:f>
              <c:numCache>
                <c:formatCode>General</c:formatCode>
                <c:ptCount val="5"/>
                <c:pt idx="0">
                  <c:v>2021</c:v>
                </c:pt>
                <c:pt idx="1">
                  <c:v>2022</c:v>
                </c:pt>
                <c:pt idx="2">
                  <c:v>2023</c:v>
                </c:pt>
                <c:pt idx="3">
                  <c:v>2024</c:v>
                </c:pt>
                <c:pt idx="4">
                  <c:v>2025</c:v>
                </c:pt>
              </c:numCache>
              <c:extLst/>
            </c:numRef>
          </c:cat>
          <c:val>
            <c:numRef>
              <c:f>Timestamping!$I$6:$M$6</c:f>
              <c:numCache>
                <c:formatCode>#,##0</c:formatCode>
                <c:ptCount val="5"/>
                <c:pt idx="0">
                  <c:v>281840098</c:v>
                </c:pt>
                <c:pt idx="1">
                  <c:v>381083001</c:v>
                </c:pt>
                <c:pt idx="2">
                  <c:v>438335174</c:v>
                </c:pt>
                <c:pt idx="3">
                  <c:v>490881349</c:v>
                </c:pt>
                <c:pt idx="4">
                  <c:v>520782315</c:v>
                </c:pt>
              </c:numCache>
              <c:extLst/>
            </c:numRef>
          </c:val>
          <c:extLst>
            <c:ext xmlns:c16="http://schemas.microsoft.com/office/drawing/2014/chart" uri="{C3380CC4-5D6E-409C-BE32-E72D297353CC}">
              <c16:uniqueId val="{00000000-E0E3-4A07-AE15-574FBF385422}"/>
            </c:ext>
          </c:extLst>
        </c:ser>
        <c:dLbls>
          <c:dLblPos val="outEnd"/>
          <c:showLegendKey val="0"/>
          <c:showVal val="1"/>
          <c:showCatName val="0"/>
          <c:showSerName val="0"/>
          <c:showPercent val="0"/>
          <c:showBubbleSize val="0"/>
        </c:dLbls>
        <c:gapWidth val="267"/>
        <c:overlap val="-43"/>
        <c:axId val="583723912"/>
        <c:axId val="583724240"/>
        <c:extLst>
          <c:ext xmlns:c15="http://schemas.microsoft.com/office/drawing/2012/chart" uri="{02D57815-91ED-43cb-92C2-25804820EDAC}">
            <c15:filteredBarSeries>
              <c15:ser>
                <c:idx val="0"/>
                <c:order val="0"/>
                <c:tx>
                  <c:strRef>
                    <c:extLst>
                      <c:ext uri="{02D57815-91ED-43cb-92C2-25804820EDAC}">
                        <c15:formulaRef>
                          <c15:sqref>Timestamping!$G$4</c15:sqref>
                        </c15:formulaRef>
                      </c:ext>
                    </c:extLst>
                    <c:strCache>
                      <c:ptCount val="1"/>
                      <c:pt idx="0">
                        <c:v>service de base - timestampingAuthority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dk1">
                                <a:lumMod val="35000"/>
                                <a:lumOff val="65000"/>
                              </a:schemeClr>
                            </a:solidFill>
                            <a:round/>
                          </a:ln>
                          <a:effectLst/>
                        </c:spPr>
                      </c15:leaderLines>
                    </c:ext>
                  </c:extLst>
                </c:dLbls>
                <c:cat>
                  <c:numRef>
                    <c:extLst>
                      <c:ext uri="{02D57815-91ED-43cb-92C2-25804820EDAC}">
                        <c15:formulaRef>
                          <c15:sqref>Timestamping!$I$3:$M$3</c15:sqref>
                        </c15:formulaRef>
                      </c:ext>
                    </c:extLst>
                    <c:numCache>
                      <c:formatCode>General</c:formatCode>
                      <c:ptCount val="5"/>
                      <c:pt idx="0">
                        <c:v>2021</c:v>
                      </c:pt>
                      <c:pt idx="1">
                        <c:v>2022</c:v>
                      </c:pt>
                      <c:pt idx="2">
                        <c:v>2023</c:v>
                      </c:pt>
                      <c:pt idx="3">
                        <c:v>2024</c:v>
                      </c:pt>
                      <c:pt idx="4">
                        <c:v>2025</c:v>
                      </c:pt>
                    </c:numCache>
                  </c:numRef>
                </c:cat>
                <c:val>
                  <c:numRef>
                    <c:extLst>
                      <c:ext uri="{02D57815-91ED-43cb-92C2-25804820EDAC}">
                        <c15:formulaRef>
                          <c15:sqref>Timestamping!$I$4:$M$4</c15:sqref>
                        </c15:formulaRef>
                      </c:ext>
                    </c:extLst>
                    <c:numCache>
                      <c:formatCode>#,##0</c:formatCode>
                      <c:ptCount val="5"/>
                      <c:pt idx="0">
                        <c:v>280683085</c:v>
                      </c:pt>
                      <c:pt idx="1">
                        <c:v>380747450</c:v>
                      </c:pt>
                      <c:pt idx="2">
                        <c:v>438333151</c:v>
                      </c:pt>
                      <c:pt idx="3">
                        <c:v>490480311</c:v>
                      </c:pt>
                    </c:numCache>
                  </c:numRef>
                </c:val>
                <c:extLst>
                  <c:ext xmlns:c16="http://schemas.microsoft.com/office/drawing/2014/chart" uri="{C3380CC4-5D6E-409C-BE32-E72D297353CC}">
                    <c16:uniqueId val="{00000001-E0E3-4A07-AE15-574FBF38542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Timestamping!$G$5</c15:sqref>
                        </c15:formulaRef>
                      </c:ext>
                    </c:extLst>
                    <c:strCache>
                      <c:ptCount val="1"/>
                      <c:pt idx="0">
                        <c:v>service de base - timestampingConsultation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Timestamping!$I$3:$M$3</c15:sqref>
                        </c15:formulaRef>
                      </c:ext>
                    </c:extLst>
                    <c:numCache>
                      <c:formatCode>General</c:formatCode>
                      <c:ptCount val="5"/>
                      <c:pt idx="0">
                        <c:v>2021</c:v>
                      </c:pt>
                      <c:pt idx="1">
                        <c:v>2022</c:v>
                      </c:pt>
                      <c:pt idx="2">
                        <c:v>2023</c:v>
                      </c:pt>
                      <c:pt idx="3">
                        <c:v>2024</c:v>
                      </c:pt>
                      <c:pt idx="4">
                        <c:v>2025</c:v>
                      </c:pt>
                    </c:numCache>
                  </c:numRef>
                </c:cat>
                <c:val>
                  <c:numRef>
                    <c:extLst xmlns:c15="http://schemas.microsoft.com/office/drawing/2012/chart">
                      <c:ext xmlns:c15="http://schemas.microsoft.com/office/drawing/2012/chart" uri="{02D57815-91ED-43cb-92C2-25804820EDAC}">
                        <c15:formulaRef>
                          <c15:sqref>Timestamping!$I$5:$M$5</c15:sqref>
                        </c15:formulaRef>
                      </c:ext>
                    </c:extLst>
                    <c:numCache>
                      <c:formatCode>#,##0</c:formatCode>
                      <c:ptCount val="5"/>
                      <c:pt idx="0">
                        <c:v>1157013</c:v>
                      </c:pt>
                      <c:pt idx="1">
                        <c:v>335551</c:v>
                      </c:pt>
                      <c:pt idx="2">
                        <c:v>2720384</c:v>
                      </c:pt>
                      <c:pt idx="3">
                        <c:v>401038</c:v>
                      </c:pt>
                    </c:numCache>
                  </c:numRef>
                </c:val>
                <c:extLst xmlns:c15="http://schemas.microsoft.com/office/drawing/2012/chart">
                  <c:ext xmlns:c16="http://schemas.microsoft.com/office/drawing/2014/chart" uri="{C3380CC4-5D6E-409C-BE32-E72D297353CC}">
                    <c16:uniqueId val="{00000002-E0E3-4A07-AE15-574FBF385422}"/>
                  </c:ext>
                </c:extLst>
              </c15:ser>
            </c15:filteredBarSeries>
          </c:ext>
        </c:extLst>
      </c:barChart>
      <c:catAx>
        <c:axId val="583723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BE"/>
          </a:p>
        </c:txPr>
        <c:crossAx val="583724240"/>
        <c:crosses val="autoZero"/>
        <c:auto val="1"/>
        <c:lblAlgn val="ctr"/>
        <c:lblOffset val="100"/>
        <c:noMultiLvlLbl val="0"/>
      </c:catAx>
      <c:valAx>
        <c:axId val="583724240"/>
        <c:scaling>
          <c:orientation val="minMax"/>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583723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BE"/>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omments/modernComment_192_98963629.xml><?xml version="1.0" encoding="utf-8"?>
<p188:cmLst xmlns:a="http://schemas.openxmlformats.org/drawingml/2006/main" xmlns:r="http://schemas.openxmlformats.org/officeDocument/2006/relationships" xmlns:p188="http://schemas.microsoft.com/office/powerpoint/2018/8/main">
  <p188:cm id="{814E80B9-67A3-4F4D-9CF8-AAFC644C0621}" authorId="{9B3E69AC-657A-5CE8-3577-64B00060DE32}" status="resolved" created="2026-01-26T07:17:23.702" complete="100000">
    <pc:sldMkLst xmlns:pc="http://schemas.microsoft.com/office/powerpoint/2013/main/command">
      <pc:docMk/>
      <pc:sldMk cId="2559981097" sldId="402"/>
    </pc:sldMkLst>
    <p188:replyLst>
      <p188:reply id="{F92B66A3-6F1B-46F1-9D1B-AC52626D3928}" authorId="{D03EEF4A-BAB0-25DC-0725-956808AFB25E}" created="2026-01-27T14:55:08.311">
        <p188:txBody>
          <a:bodyPr/>
          <a:lstStyle/>
          <a:p>
            <a:r>
              <a:rPr lang="en-BE"/>
              <a:t>done</a:t>
            </a:r>
          </a:p>
        </p188:txBody>
      </p188:reply>
    </p188:replyLst>
    <p188:txBody>
      <a:bodyPr/>
      <a:lstStyle/>
      <a:p>
        <a:r>
          <a:rPr lang="nl-BE"/>
          <a:t>eindslide met wensen toevoegen</a:t>
        </a:r>
      </a:p>
    </p188:txBody>
  </p188:cm>
</p188:cmLst>
</file>

<file path=ppt/comments/modernComment_1D3_A071C7AC.xml><?xml version="1.0" encoding="utf-8"?>
<p188:cmLst xmlns:a="http://schemas.openxmlformats.org/drawingml/2006/main" xmlns:r="http://schemas.openxmlformats.org/officeDocument/2006/relationships" xmlns:p188="http://schemas.microsoft.com/office/powerpoint/2018/8/main">
  <p188:cm id="{C74618DC-9B9B-4D69-A596-1EBDDE221134}" authorId="{9B3E69AC-657A-5CE8-3577-64B00060DE32}" status="resolved" created="2026-01-26T07:08:28.441" complete="100000">
    <ac:txMkLst xmlns:ac="http://schemas.microsoft.com/office/drawing/2013/main/command">
      <pc:docMk xmlns:pc="http://schemas.microsoft.com/office/powerpoint/2013/main/command"/>
      <pc:sldMk xmlns:pc="http://schemas.microsoft.com/office/powerpoint/2013/main/command" cId="2691811244" sldId="467"/>
      <ac:spMk id="11" creationId="{00000000-0000-0000-0000-000000000000}"/>
      <ac:txMk cp="316" len="11">
        <ac:context len="578" hash="3589172091"/>
      </ac:txMk>
    </ac:txMkLst>
    <p188:pos x="6121667" y="632577"/>
    <p188:replyLst>
      <p188:reply id="{60D58D5B-FF99-4274-BAC1-53FB32FA4B2E}" authorId="{D03EEF4A-BAB0-25DC-0725-956808AFB25E}" created="2026-01-27T14:58:56.514">
        <p188:txBody>
          <a:bodyPr/>
          <a:lstStyle/>
          <a:p>
            <a:r>
              <a:rPr lang="en-BE"/>
              <a:t>done</a:t>
            </a:r>
          </a:p>
        </p188:txBody>
      </p188:reply>
    </p188:replyLst>
    <p188:txBody>
      <a:bodyPr/>
      <a:lstStyle/>
      <a:p>
        <a:r>
          <a:rPr lang="nl-BE"/>
          <a:t>uitleggen wat dat is</a:t>
        </a:r>
      </a:p>
    </p188:txBody>
  </p188:cm>
</p188:cmLst>
</file>

<file path=ppt/comments/modernComment_1DC_99813450.xml><?xml version="1.0" encoding="utf-8"?>
<p188:cmLst xmlns:a="http://schemas.openxmlformats.org/drawingml/2006/main" xmlns:r="http://schemas.openxmlformats.org/officeDocument/2006/relationships" xmlns:p188="http://schemas.microsoft.com/office/powerpoint/2018/8/main">
  <p188:cm id="{BE20B114-EFD1-415A-88D6-4028D9F32EE6}" authorId="{9B3E69AC-657A-5CE8-3577-64B00060DE32}" status="resolved" created="2026-01-26T07:12:26.926" complete="100000">
    <ac:txMkLst xmlns:ac="http://schemas.microsoft.com/office/drawing/2013/main/command">
      <pc:docMk xmlns:pc="http://schemas.microsoft.com/office/powerpoint/2013/main/command"/>
      <pc:sldMk xmlns:pc="http://schemas.microsoft.com/office/powerpoint/2013/main/command" cId="2575381584" sldId="476"/>
      <ac:spMk id="2" creationId="{00000000-0000-0000-0000-000000000000}"/>
      <ac:txMk cp="0" len="4">
        <ac:context len="22" hash="1062830596"/>
      </ac:txMk>
    </ac:txMkLst>
    <p188:pos x="1211981" y="760396"/>
    <p188:replyLst>
      <p188:reply id="{35D02C92-6279-46BD-92BF-3648ED51CDAB}" authorId="{D03EEF4A-BAB0-25DC-0725-956808AFB25E}" created="2026-01-27T14:58:14.535">
        <p188:txBody>
          <a:bodyPr/>
          <a:lstStyle/>
          <a:p>
            <a:r>
              <a:rPr lang="en-BE"/>
              <a:t>done</a:t>
            </a:r>
          </a:p>
        </p188:txBody>
      </p188:reply>
    </p188:replyLst>
    <p188:txBody>
      <a:bodyPr/>
      <a:lstStyle/>
      <a:p>
        <a:r>
          <a:rPr lang="nl-BE"/>
          <a:t>uitleggen wat dat is</a:t>
        </a:r>
      </a:p>
    </p188:txBody>
  </p188:cm>
</p188:cmLst>
</file>

<file path=ppt/comments/modernComment_1E3_EDBACF0B.xml><?xml version="1.0" encoding="utf-8"?>
<p188:cmLst xmlns:a="http://schemas.openxmlformats.org/drawingml/2006/main" xmlns:r="http://schemas.openxmlformats.org/officeDocument/2006/relationships" xmlns:p188="http://schemas.microsoft.com/office/powerpoint/2018/8/main">
  <p188:cm id="{DA7146C3-35ED-4D72-903F-B47AA5077292}" authorId="{9B3E69AC-657A-5CE8-3577-64B00060DE32}" status="resolved" created="2026-01-26T07:10:53.879" complete="100000">
    <ac:txMkLst xmlns:ac="http://schemas.microsoft.com/office/drawing/2013/main/command">
      <pc:docMk xmlns:pc="http://schemas.microsoft.com/office/powerpoint/2013/main/command"/>
      <pc:sldMk xmlns:pc="http://schemas.microsoft.com/office/powerpoint/2013/main/command" cId="3988442891" sldId="483"/>
      <ac:spMk id="2" creationId="{00000000-0000-0000-0000-000000000000}"/>
      <ac:txMk cp="0" len="45">
        <ac:context len="46" hash="1568898660"/>
      </ac:txMk>
    </ac:txMkLst>
    <p188:pos x="9172074" y="760396"/>
    <p188:replyLst>
      <p188:reply id="{3F62D032-4420-4351-AC91-41D8DBCD4F21}" authorId="{D03EEF4A-BAB0-25DC-0725-956808AFB25E}" created="2026-01-27T14:55:51.490">
        <p188:txBody>
          <a:bodyPr/>
          <a:lstStyle/>
          <a:p>
            <a:r>
              <a:rPr lang="en-BE"/>
              <a:t>done</a:t>
            </a:r>
          </a:p>
        </p188:txBody>
      </p188:reply>
    </p188:replyLst>
    <p188:txBody>
      <a:bodyPr/>
      <a:lstStyle/>
      <a:p>
        <a:r>
          <a:rPr lang="nl-BE"/>
          <a:t>doelstelling vermelden</a:t>
        </a:r>
      </a:p>
    </p188:txBody>
  </p188:cm>
</p188:cmLst>
</file>

<file path=ppt/comments/modernComment_1F3_C4D96281.xml><?xml version="1.0" encoding="utf-8"?>
<p188:cmLst xmlns:a="http://schemas.openxmlformats.org/drawingml/2006/main" xmlns:r="http://schemas.openxmlformats.org/officeDocument/2006/relationships" xmlns:p188="http://schemas.microsoft.com/office/powerpoint/2018/8/main">
  <p188:cm id="{396305AD-7A31-495E-87ED-3001F49E7E12}" authorId="{9B3E69AC-657A-5CE8-3577-64B00060DE32}" status="resolved" created="2026-01-26T07:15:46.866" complete="100000">
    <ac:txMkLst xmlns:ac="http://schemas.microsoft.com/office/drawing/2013/main/command">
      <pc:docMk xmlns:pc="http://schemas.microsoft.com/office/powerpoint/2013/main/command"/>
      <pc:sldMk xmlns:pc="http://schemas.microsoft.com/office/powerpoint/2013/main/command" cId="3302580865" sldId="499"/>
      <ac:spMk id="2" creationId="{00000000-0000-0000-0000-000000000000}"/>
      <ac:txMk cp="0" len="9">
        <ac:context len="10" hash="2695326097"/>
      </ac:txMk>
    </ac:txMkLst>
    <p188:pos x="2213008" y="760396"/>
    <p188:replyLst>
      <p188:reply id="{D73B4370-64B1-40A3-97DE-AF116E5D6F30}" authorId="{D03EEF4A-BAB0-25DC-0725-956808AFB25E}" created="2026-01-27T14:48:38.445">
        <p188:txBody>
          <a:bodyPr/>
          <a:lstStyle/>
          <a:p>
            <a:r>
              <a:rPr lang="en-BE"/>
              <a:t>done</a:t>
            </a:r>
          </a:p>
        </p188:txBody>
      </p188:reply>
    </p188:replyLst>
    <p188:txBody>
      <a:bodyPr/>
      <a:lstStyle/>
      <a:p>
        <a:r>
          <a:rPr lang="nl-BE"/>
          <a:t>ik mis valorisatie van terminiologieserver</a:t>
        </a:r>
      </a:p>
    </p188:txBody>
  </p188:cm>
</p188:cmLst>
</file>

<file path=ppt/comments/modernComment_7FFFFB6A_79F660FB.xml><?xml version="1.0" encoding="utf-8"?>
<p188:cmLst xmlns:a="http://schemas.openxmlformats.org/drawingml/2006/main" xmlns:r="http://schemas.openxmlformats.org/officeDocument/2006/relationships" xmlns:p188="http://schemas.microsoft.com/office/powerpoint/2018/8/main">
  <p188:cm id="{25D8B71B-27C0-4FAB-A064-7725ED6FE09B}" authorId="{9B3E69AC-657A-5CE8-3577-64B00060DE32}" status="resolved" created="2026-01-26T07:03:52.510">
    <ac:txMkLst xmlns:ac="http://schemas.microsoft.com/office/drawing/2013/main/command">
      <pc:docMk xmlns:pc="http://schemas.microsoft.com/office/powerpoint/2013/main/command"/>
      <pc:sldMk xmlns:pc="http://schemas.microsoft.com/office/powerpoint/2013/main/command" cId="2046189819" sldId="2147482474"/>
      <ac:spMk id="2" creationId="{94E87B9A-2FAA-4E51-3451-696788D0DFB7}"/>
      <ac:txMk cp="0" len="37">
        <ac:context len="38" hash="1529842136"/>
      </ac:txMk>
    </ac:txMkLst>
    <p188:pos x="7747535" y="760396"/>
    <p188:replyLst>
      <p188:reply id="{B05D7528-1B59-4A7D-8CDE-53328262963B}" authorId="{D03EEF4A-BAB0-25DC-0725-956808AFB25E}" created="2026-01-27T08:05:39.524">
        <p188:txBody>
          <a:bodyPr/>
          <a:lstStyle/>
          <a:p>
            <a:r>
              <a:rPr lang="en-BE"/>
              <a:t>done</a:t>
            </a:r>
          </a:p>
        </p188:txBody>
      </p188:reply>
    </p188:replyLst>
    <p188:txBody>
      <a:bodyPr/>
      <a:lstStyle/>
      <a:p>
        <a:r>
          <a:rPr lang="nl-BE"/>
          <a:t>onbegrijpbaar door afkortingen</a:t>
        </a:r>
      </a:p>
    </p188:txBody>
  </p188:cm>
</p188:cmLst>
</file>

<file path=ppt/comments/modernComment_7FFFFB73_D418A931.xml><?xml version="1.0" encoding="utf-8"?>
<p188:cmLst xmlns:a="http://schemas.openxmlformats.org/drawingml/2006/main" xmlns:r="http://schemas.openxmlformats.org/officeDocument/2006/relationships" xmlns:p188="http://schemas.microsoft.com/office/powerpoint/2018/8/main">
  <p188:cm id="{46B0F8F6-420D-47EA-A929-EC33560DD6C9}" authorId="{9B3E69AC-657A-5CE8-3577-64B00060DE32}" status="resolved" created="2026-01-26T07:12:56.717" complete="100000">
    <ac:txMkLst xmlns:ac="http://schemas.microsoft.com/office/drawing/2013/main/command">
      <pc:docMk xmlns:pc="http://schemas.microsoft.com/office/powerpoint/2013/main/command"/>
      <pc:sldMk xmlns:pc="http://schemas.microsoft.com/office/powerpoint/2013/main/command" cId="3558385969" sldId="2147482483"/>
      <ac:spMk id="2" creationId="{E4DE88FA-E24B-BC45-22E3-890D6599F80B}"/>
      <ac:txMk cp="0" len="21">
        <ac:context len="22" hash="1062830596"/>
      </ac:txMk>
    </ac:txMkLst>
    <p188:pos x="1211981" y="760396"/>
    <p188:replyLst>
      <p188:reply id="{644F0C4E-081D-454F-B3AC-ABDD822AEE3B}" authorId="{D03EEF4A-BAB0-25DC-0725-956808AFB25E}" created="2026-01-27T14:57:57.164">
        <p188:txBody>
          <a:bodyPr/>
          <a:lstStyle/>
          <a:p>
            <a:r>
              <a:rPr lang="en-BE"/>
              <a:t>Done</a:t>
            </a:r>
          </a:p>
        </p188:txBody>
      </p188:reply>
    </p188:replyLst>
    <p188:txBody>
      <a:bodyPr/>
      <a:lstStyle/>
      <a:p>
        <a:r>
          <a:rPr lang="nl-BE"/>
          <a:t>onbegrijpbare slide</a:t>
        </a:r>
      </a:p>
    </p188:txBody>
  </p188:cm>
</p188:cmLst>
</file>

<file path=ppt/comments/modernComment_7FFFFB75_69D66685.xml><?xml version="1.0" encoding="utf-8"?>
<p188:cmLst xmlns:a="http://schemas.openxmlformats.org/drawingml/2006/main" xmlns:r="http://schemas.openxmlformats.org/officeDocument/2006/relationships" xmlns:p188="http://schemas.microsoft.com/office/powerpoint/2018/8/main">
  <p188:cm id="{731CE4C3-2819-4023-8842-ACBCB0B779F3}" authorId="{9B3E69AC-657A-5CE8-3577-64B00060DE32}" status="resolved" created="2026-01-26T07:14:43.549" complete="100000">
    <ac:txMkLst xmlns:ac="http://schemas.microsoft.com/office/drawing/2013/main/command">
      <pc:docMk xmlns:pc="http://schemas.microsoft.com/office/powerpoint/2013/main/command"/>
      <pc:sldMk xmlns:pc="http://schemas.microsoft.com/office/powerpoint/2013/main/command" cId="1775658629" sldId="2147482485"/>
      <ac:spMk id="5" creationId="{CFB11F63-BCC5-C0C2-6891-0F98D432272B}"/>
      <ac:txMk cp="72" len="109">
        <ac:context len="463" hash="2936924861"/>
      </ac:txMk>
    </ac:txMkLst>
    <p188:pos x="9317255" y="632577"/>
    <p188:replyLst>
      <p188:reply id="{C5938D99-56E8-431B-8AEA-26DD5CA384A1}" authorId="{D03EEF4A-BAB0-25DC-0725-956808AFB25E}" created="2026-01-27T14:47:41.635">
        <p188:txBody>
          <a:bodyPr/>
          <a:lstStyle/>
          <a:p>
            <a:r>
              <a:rPr lang="en-BE"/>
              <a:t>done</a:t>
            </a:r>
          </a:p>
        </p188:txBody>
      </p188:reply>
    </p188:replyLst>
    <p188:txBody>
      <a:bodyPr/>
      <a:lstStyle/>
      <a:p>
        <a:r>
          <a:rPr lang="nl-BE"/>
          <a:t>minder sequentieel, meer flexibele parallel gebruik</a:t>
        </a:r>
      </a:p>
    </p188:txBody>
  </p188:cm>
</p188:cmLst>
</file>

<file path=ppt/comments/modernComment_7FFFFB79_6371574.xml><?xml version="1.0" encoding="utf-8"?>
<p188:cmLst xmlns:a="http://schemas.openxmlformats.org/drawingml/2006/main" xmlns:r="http://schemas.openxmlformats.org/officeDocument/2006/relationships" xmlns:p188="http://schemas.microsoft.com/office/powerpoint/2018/8/main">
  <p188:cm id="{BEE91A24-07FE-469F-840E-2692DE290AD9}" authorId="{9B3E69AC-657A-5CE8-3577-64B00060DE32}" status="resolved" created="2026-01-26T07:09:31.720" complete="100000">
    <ac:txMkLst xmlns:ac="http://schemas.microsoft.com/office/drawing/2013/main/command">
      <pc:docMk xmlns:pc="http://schemas.microsoft.com/office/powerpoint/2013/main/command"/>
      <pc:sldMk xmlns:pc="http://schemas.microsoft.com/office/powerpoint/2013/main/command" cId="104273268" sldId="2147482489"/>
      <ac:spMk id="2" creationId="{2CDBDA63-3B2F-5960-6FB1-E107B50455DB}"/>
      <ac:txMk cp="0" len="9">
        <ac:context len="10" hash="2285538224"/>
      </ac:txMk>
    </ac:txMkLst>
    <p188:pos x="2463265" y="760396"/>
    <p188:replyLst>
      <p188:reply id="{319A299F-477E-409C-9881-3AFAE29A0744}" authorId="{D03EEF4A-BAB0-25DC-0725-956808AFB25E}" created="2026-01-27T07:34:49.161">
        <p188:txBody>
          <a:bodyPr/>
          <a:lstStyle/>
          <a:p>
            <a:r>
              <a:rPr lang="en-BE"/>
              <a:t>done</a:t>
            </a:r>
          </a:p>
        </p188:txBody>
      </p188:reply>
    </p188:replyLst>
    <p188:txBody>
      <a:bodyPr/>
      <a:lstStyle/>
      <a:p>
        <a:r>
          <a:rPr lang="nl-BE"/>
          <a:t>uitleggen wat dat is - onbegrijpbare slides</a:t>
        </a:r>
      </a:p>
    </p188:txBody>
  </p188:cm>
</p188:cmLst>
</file>

<file path=ppt/comments/modernComment_7FFFFB8A_B1C4C824.xml><?xml version="1.0" encoding="utf-8"?>
<p188:cmLst xmlns:a="http://schemas.openxmlformats.org/drawingml/2006/main" xmlns:r="http://schemas.openxmlformats.org/officeDocument/2006/relationships" xmlns:p188="http://schemas.microsoft.com/office/powerpoint/2018/8/main">
  <p188:cm id="{9CD35230-3D9B-4545-B19A-F9529C8885DC}" authorId="{9B3E69AC-657A-5CE8-3577-64B00060DE32}" status="resolved" created="2026-01-26T07:04:23.744" complete="100000">
    <ac:txMkLst xmlns:ac="http://schemas.microsoft.com/office/drawing/2013/main/command">
      <pc:docMk xmlns:pc="http://schemas.microsoft.com/office/powerpoint/2013/main/command"/>
      <pc:sldMk xmlns:pc="http://schemas.microsoft.com/office/powerpoint/2013/main/command" cId="2982463524" sldId="2147482506"/>
      <ac:spMk id="2" creationId="{5D538034-4141-0B6F-1220-FE3B66A94560}"/>
      <ac:txMk cp="0" len="33">
        <ac:context len="34" hash="197737189"/>
      </ac:txMk>
    </ac:txMkLst>
    <p188:pos x="6881261" y="760396"/>
    <p188:replyLst>
      <p188:reply id="{D4797DDF-3E61-4CE0-9B9A-253D87D51B14}" authorId="{D03EEF4A-BAB0-25DC-0725-956808AFB25E}" created="2026-01-26T15:19:11.985">
        <p188:txBody>
          <a:bodyPr/>
          <a:lstStyle/>
          <a:p>
            <a:r>
              <a:rPr lang="en-BE"/>
              <a:t>Done
</a:t>
            </a:r>
          </a:p>
        </p188:txBody>
      </p188:reply>
    </p188:replyLst>
    <p188:txBody>
      <a:bodyPr/>
      <a:lstStyle/>
      <a:p>
        <a:r>
          <a:rPr lang="nl-BE"/>
          <a:t>uitleggen wat dat is</a:t>
        </a:r>
      </a:p>
    </p188:txBody>
  </p188:cm>
</p188:cmLst>
</file>

<file path=ppt/comments/modernComment_7FFFFC11_9F778211.xml><?xml version="1.0" encoding="utf-8"?>
<p188:cmLst xmlns:a="http://schemas.openxmlformats.org/drawingml/2006/main" xmlns:r="http://schemas.openxmlformats.org/officeDocument/2006/relationships" xmlns:p188="http://schemas.microsoft.com/office/powerpoint/2018/8/main">
  <p188:cm id="{DE338571-E35D-4416-B423-9816D9355354}" authorId="{9B3E69AC-657A-5CE8-3577-64B00060DE32}" status="resolved" created="2026-01-26T07:12:11.330" complete="100000">
    <ac:txMkLst xmlns:ac="http://schemas.microsoft.com/office/drawing/2013/main/command">
      <pc:docMk xmlns:pc="http://schemas.microsoft.com/office/powerpoint/2013/main/command"/>
      <pc:sldMk xmlns:pc="http://schemas.microsoft.com/office/powerpoint/2013/main/command" cId="2675409425" sldId="2147482641"/>
      <ac:spMk id="2" creationId="{00000000-0000-0000-0000-000000000000}"/>
      <ac:txMk cp="0" len="6">
        <ac:context len="7" hash="2401574339"/>
      </ac:txMk>
    </ac:txMkLst>
    <p188:pos x="1288983" y="760396"/>
    <p188:replyLst>
      <p188:reply id="{D771F562-64FF-4423-9D83-4FD974E12D56}" authorId="{D03EEF4A-BAB0-25DC-0725-956808AFB25E}" created="2026-01-27T14:59:25.148">
        <p188:txBody>
          <a:bodyPr/>
          <a:lstStyle/>
          <a:p>
            <a:r>
              <a:rPr lang="en-BE"/>
              <a:t>done</a:t>
            </a:r>
          </a:p>
        </p188:txBody>
      </p188:reply>
    </p188:replyLst>
    <p188:txBody>
      <a:bodyPr/>
      <a:lstStyle/>
      <a:p>
        <a:r>
          <a:rPr lang="nl-BE"/>
          <a:t>uitleggen wat dat is</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575600-2D22-4693-842C-5ADF18D1280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BE"/>
        </a:p>
      </dgm:t>
    </dgm:pt>
    <dgm:pt modelId="{D2C9CF4F-975E-40A4-B972-9CBCD63058DC}">
      <dgm:prSet phldrT="[Text]"/>
      <dgm:spPr/>
      <dgm:t>
        <a:bodyPr/>
        <a:lstStyle/>
        <a:p>
          <a:r>
            <a:rPr lang="en-BE" b="0" dirty="0"/>
            <a:t>D</a:t>
          </a:r>
          <a:r>
            <a:rPr lang="fr-BE" b="0" dirty="0" err="1"/>
            <a:t>éveloppement</a:t>
          </a:r>
          <a:r>
            <a:rPr lang="fr-BE" b="0" dirty="0"/>
            <a:t> des services de base de la plate</a:t>
          </a:r>
          <a:r>
            <a:rPr lang="en-BE" b="0" dirty="0"/>
            <a:t>-</a:t>
          </a:r>
          <a:r>
            <a:rPr lang="fr-BE" b="0" dirty="0"/>
            <a:t>forme eHealth</a:t>
          </a:r>
          <a:r>
            <a:rPr lang="en-BE" b="0" dirty="0"/>
            <a:t>,</a:t>
          </a:r>
          <a:r>
            <a:rPr lang="fr-BE" b="0" dirty="0"/>
            <a:t> </a:t>
          </a:r>
          <a:r>
            <a:rPr lang="fr-BE" b="0" dirty="0" err="1"/>
            <a:t>MyCarenet</a:t>
          </a:r>
          <a:r>
            <a:rPr lang="en-BE" b="0" dirty="0"/>
            <a:t>, d</a:t>
          </a:r>
          <a:r>
            <a:rPr lang="fr-BE" b="0" dirty="0"/>
            <a:t>es hubs/</a:t>
          </a:r>
          <a:r>
            <a:rPr lang="en-BE" b="0" dirty="0" err="1"/>
            <a:t>Metahub</a:t>
          </a:r>
          <a:r>
            <a:rPr lang="fr-BE" b="0" dirty="0"/>
            <a:t> et coffres-forts</a:t>
          </a:r>
          <a:endParaRPr lang="en-BE" b="0" dirty="0"/>
        </a:p>
      </dgm:t>
    </dgm:pt>
    <dgm:pt modelId="{BAF103FD-986D-4B8E-8B4C-912ABD7AC086}" type="parTrans" cxnId="{2A65402D-8FA0-430F-A09C-BD3CFFB78D43}">
      <dgm:prSet/>
      <dgm:spPr/>
      <dgm:t>
        <a:bodyPr/>
        <a:lstStyle/>
        <a:p>
          <a:endParaRPr lang="en-BE"/>
        </a:p>
      </dgm:t>
    </dgm:pt>
    <dgm:pt modelId="{6A1D3346-6F04-46C0-A393-4EFEC3D8ACD0}" type="sibTrans" cxnId="{2A65402D-8FA0-430F-A09C-BD3CFFB78D43}">
      <dgm:prSet/>
      <dgm:spPr/>
      <dgm:t>
        <a:bodyPr/>
        <a:lstStyle/>
        <a:p>
          <a:endParaRPr lang="en-BE"/>
        </a:p>
      </dgm:t>
    </dgm:pt>
    <dgm:pt modelId="{574B75FB-BC70-4CCD-B3D8-2B72A9737CFF}">
      <dgm:prSet phldrT="[Text]"/>
      <dgm:spPr/>
      <dgm:t>
        <a:bodyPr/>
        <a:lstStyle/>
        <a:p>
          <a:r>
            <a:rPr lang="fr-BE" b="0" dirty="0"/>
            <a:t>BIHR </a:t>
          </a:r>
          <a:r>
            <a:rPr lang="en-BE" b="0" dirty="0"/>
            <a:t>= </a:t>
          </a:r>
          <a:r>
            <a:rPr lang="fr-BE" b="0" dirty="0"/>
            <a:t>dossier patient virtuel partagé</a:t>
          </a:r>
          <a:endParaRPr lang="en-BE" b="0" dirty="0"/>
        </a:p>
      </dgm:t>
    </dgm:pt>
    <dgm:pt modelId="{6AB1E336-9591-45EF-ABE4-5B7BC3E49475}" type="parTrans" cxnId="{E59AFA7B-A7CF-467E-8024-470513D80CAE}">
      <dgm:prSet/>
      <dgm:spPr/>
      <dgm:t>
        <a:bodyPr/>
        <a:lstStyle/>
        <a:p>
          <a:endParaRPr lang="en-BE"/>
        </a:p>
      </dgm:t>
    </dgm:pt>
    <dgm:pt modelId="{E3032497-95EB-48D5-AF89-88D9F57A956F}" type="sibTrans" cxnId="{E59AFA7B-A7CF-467E-8024-470513D80CAE}">
      <dgm:prSet/>
      <dgm:spPr/>
      <dgm:t>
        <a:bodyPr/>
        <a:lstStyle/>
        <a:p>
          <a:endParaRPr lang="en-BE"/>
        </a:p>
      </dgm:t>
    </dgm:pt>
    <dgm:pt modelId="{C2E44354-8499-484F-A55C-120D1A0DF605}">
      <dgm:prSet phldrT="[Text]"/>
      <dgm:spPr/>
      <dgm:t>
        <a:bodyPr/>
        <a:lstStyle/>
        <a:p>
          <a:r>
            <a:rPr lang="fr-BE" b="0" dirty="0"/>
            <a:t>Alignement</a:t>
          </a:r>
          <a:r>
            <a:rPr lang="en-BE" b="0" dirty="0"/>
            <a:t> des </a:t>
          </a:r>
          <a:r>
            <a:rPr lang="en-BE" b="0" dirty="0" err="1"/>
            <a:t>méthodes</a:t>
          </a:r>
          <a:r>
            <a:rPr lang="en-BE" b="0" dirty="0"/>
            <a:t> et conditions</a:t>
          </a:r>
        </a:p>
      </dgm:t>
    </dgm:pt>
    <dgm:pt modelId="{0011A09E-AAB7-43D6-A15E-616B717C8D33}" type="parTrans" cxnId="{FA52C11D-AFF4-40AF-986F-B2CC947854FD}">
      <dgm:prSet/>
      <dgm:spPr/>
      <dgm:t>
        <a:bodyPr/>
        <a:lstStyle/>
        <a:p>
          <a:endParaRPr lang="en-BE"/>
        </a:p>
      </dgm:t>
    </dgm:pt>
    <dgm:pt modelId="{A6913FC2-F7B0-46C0-A922-43B138259CBE}" type="sibTrans" cxnId="{FA52C11D-AFF4-40AF-986F-B2CC947854FD}">
      <dgm:prSet/>
      <dgm:spPr/>
      <dgm:t>
        <a:bodyPr/>
        <a:lstStyle/>
        <a:p>
          <a:endParaRPr lang="en-BE"/>
        </a:p>
      </dgm:t>
    </dgm:pt>
    <dgm:pt modelId="{92096544-39C6-4374-ABB7-E7E41C11A375}" type="pres">
      <dgm:prSet presAssocID="{8A575600-2D22-4693-842C-5ADF18D1280A}" presName="diagram" presStyleCnt="0">
        <dgm:presLayoutVars>
          <dgm:dir/>
          <dgm:resizeHandles val="exact"/>
        </dgm:presLayoutVars>
      </dgm:prSet>
      <dgm:spPr/>
    </dgm:pt>
    <dgm:pt modelId="{39F492FD-D3C1-4ECD-8C0F-EBD9E5EECACF}" type="pres">
      <dgm:prSet presAssocID="{D2C9CF4F-975E-40A4-B972-9CBCD63058DC}" presName="node" presStyleLbl="node1" presStyleIdx="0" presStyleCnt="3" custLinFactNeighborY="-22680">
        <dgm:presLayoutVars>
          <dgm:bulletEnabled val="1"/>
        </dgm:presLayoutVars>
      </dgm:prSet>
      <dgm:spPr/>
    </dgm:pt>
    <dgm:pt modelId="{A7DD1FA3-4839-4AA1-AB16-BED075FBBFDA}" type="pres">
      <dgm:prSet presAssocID="{6A1D3346-6F04-46C0-A393-4EFEC3D8ACD0}" presName="sibTrans" presStyleCnt="0"/>
      <dgm:spPr/>
    </dgm:pt>
    <dgm:pt modelId="{74F2F36B-E1FE-4159-8FFD-F97D136272AA}" type="pres">
      <dgm:prSet presAssocID="{574B75FB-BC70-4CCD-B3D8-2B72A9737CFF}" presName="node" presStyleLbl="node1" presStyleIdx="1" presStyleCnt="3" custLinFactNeighborX="-1512" custLinFactNeighborY="-22683">
        <dgm:presLayoutVars>
          <dgm:bulletEnabled val="1"/>
        </dgm:presLayoutVars>
      </dgm:prSet>
      <dgm:spPr/>
    </dgm:pt>
    <dgm:pt modelId="{63F14004-9DB2-42EB-A73D-645407DB8D7C}" type="pres">
      <dgm:prSet presAssocID="{E3032497-95EB-48D5-AF89-88D9F57A956F}" presName="sibTrans" presStyleCnt="0"/>
      <dgm:spPr/>
    </dgm:pt>
    <dgm:pt modelId="{F4D98B06-A2EB-4340-BFE5-B4D4685C0A5D}" type="pres">
      <dgm:prSet presAssocID="{C2E44354-8499-484F-A55C-120D1A0DF605}" presName="node" presStyleLbl="node1" presStyleIdx="2" presStyleCnt="3" custLinFactNeighborX="-605" custLinFactNeighborY="-22180">
        <dgm:presLayoutVars>
          <dgm:bulletEnabled val="1"/>
        </dgm:presLayoutVars>
      </dgm:prSet>
      <dgm:spPr/>
    </dgm:pt>
  </dgm:ptLst>
  <dgm:cxnLst>
    <dgm:cxn modelId="{4BC79E1C-8F9D-4015-94A4-28E4470CBEF9}" type="presOf" srcId="{C2E44354-8499-484F-A55C-120D1A0DF605}" destId="{F4D98B06-A2EB-4340-BFE5-B4D4685C0A5D}" srcOrd="0" destOrd="0" presId="urn:microsoft.com/office/officeart/2005/8/layout/default"/>
    <dgm:cxn modelId="{FA52C11D-AFF4-40AF-986F-B2CC947854FD}" srcId="{8A575600-2D22-4693-842C-5ADF18D1280A}" destId="{C2E44354-8499-484F-A55C-120D1A0DF605}" srcOrd="2" destOrd="0" parTransId="{0011A09E-AAB7-43D6-A15E-616B717C8D33}" sibTransId="{A6913FC2-F7B0-46C0-A922-43B138259CBE}"/>
    <dgm:cxn modelId="{2A65402D-8FA0-430F-A09C-BD3CFFB78D43}" srcId="{8A575600-2D22-4693-842C-5ADF18D1280A}" destId="{D2C9CF4F-975E-40A4-B972-9CBCD63058DC}" srcOrd="0" destOrd="0" parTransId="{BAF103FD-986D-4B8E-8B4C-912ABD7AC086}" sibTransId="{6A1D3346-6F04-46C0-A393-4EFEC3D8ACD0}"/>
    <dgm:cxn modelId="{F0761A62-42E1-4C65-B809-34180541538D}" type="presOf" srcId="{8A575600-2D22-4693-842C-5ADF18D1280A}" destId="{92096544-39C6-4374-ABB7-E7E41C11A375}" srcOrd="0" destOrd="0" presId="urn:microsoft.com/office/officeart/2005/8/layout/default"/>
    <dgm:cxn modelId="{E59AFA7B-A7CF-467E-8024-470513D80CAE}" srcId="{8A575600-2D22-4693-842C-5ADF18D1280A}" destId="{574B75FB-BC70-4CCD-B3D8-2B72A9737CFF}" srcOrd="1" destOrd="0" parTransId="{6AB1E336-9591-45EF-ABE4-5B7BC3E49475}" sibTransId="{E3032497-95EB-48D5-AF89-88D9F57A956F}"/>
    <dgm:cxn modelId="{460B2096-6732-414F-AE01-E5C38A0CB11F}" type="presOf" srcId="{574B75FB-BC70-4CCD-B3D8-2B72A9737CFF}" destId="{74F2F36B-E1FE-4159-8FFD-F97D136272AA}" srcOrd="0" destOrd="0" presId="urn:microsoft.com/office/officeart/2005/8/layout/default"/>
    <dgm:cxn modelId="{473B35CF-1052-4A8B-A2D3-08165625162E}" type="presOf" srcId="{D2C9CF4F-975E-40A4-B972-9CBCD63058DC}" destId="{39F492FD-D3C1-4ECD-8C0F-EBD9E5EECACF}" srcOrd="0" destOrd="0" presId="urn:microsoft.com/office/officeart/2005/8/layout/default"/>
    <dgm:cxn modelId="{917B5ACD-6632-42C3-97D0-97016F4C3003}" type="presParOf" srcId="{92096544-39C6-4374-ABB7-E7E41C11A375}" destId="{39F492FD-D3C1-4ECD-8C0F-EBD9E5EECACF}" srcOrd="0" destOrd="0" presId="urn:microsoft.com/office/officeart/2005/8/layout/default"/>
    <dgm:cxn modelId="{93B4CE97-E463-460A-AB32-3C34645FD9D1}" type="presParOf" srcId="{92096544-39C6-4374-ABB7-E7E41C11A375}" destId="{A7DD1FA3-4839-4AA1-AB16-BED075FBBFDA}" srcOrd="1" destOrd="0" presId="urn:microsoft.com/office/officeart/2005/8/layout/default"/>
    <dgm:cxn modelId="{B9E41771-D275-42AF-875B-D0656B71ACEF}" type="presParOf" srcId="{92096544-39C6-4374-ABB7-E7E41C11A375}" destId="{74F2F36B-E1FE-4159-8FFD-F97D136272AA}" srcOrd="2" destOrd="0" presId="urn:microsoft.com/office/officeart/2005/8/layout/default"/>
    <dgm:cxn modelId="{E125F5D5-A152-4CC2-A7C2-80ABA484A00C}" type="presParOf" srcId="{92096544-39C6-4374-ABB7-E7E41C11A375}" destId="{63F14004-9DB2-42EB-A73D-645407DB8D7C}" srcOrd="3" destOrd="0" presId="urn:microsoft.com/office/officeart/2005/8/layout/default"/>
    <dgm:cxn modelId="{8DAD17D0-CB50-4D82-9229-79C8EF3E3D8A}" type="presParOf" srcId="{92096544-39C6-4374-ABB7-E7E41C11A375}" destId="{F4D98B06-A2EB-4340-BFE5-B4D4685C0A5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492FD-D3C1-4ECD-8C0F-EBD9E5EECACF}">
      <dsp:nvSpPr>
        <dsp:cNvPr id="0" name=""/>
        <dsp:cNvSpPr/>
      </dsp:nvSpPr>
      <dsp:spPr>
        <a:xfrm>
          <a:off x="0" y="654438"/>
          <a:ext cx="3250924" cy="195055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BE" sz="2100" b="0" kern="1200" dirty="0"/>
            <a:t>D</a:t>
          </a:r>
          <a:r>
            <a:rPr lang="fr-BE" sz="2100" b="0" kern="1200" dirty="0" err="1"/>
            <a:t>éveloppement</a:t>
          </a:r>
          <a:r>
            <a:rPr lang="fr-BE" sz="2100" b="0" kern="1200" dirty="0"/>
            <a:t> des services de base de la plate</a:t>
          </a:r>
          <a:r>
            <a:rPr lang="en-BE" sz="2100" b="0" kern="1200" dirty="0"/>
            <a:t>-</a:t>
          </a:r>
          <a:r>
            <a:rPr lang="fr-BE" sz="2100" b="0" kern="1200" dirty="0"/>
            <a:t>forme eHealth</a:t>
          </a:r>
          <a:r>
            <a:rPr lang="en-BE" sz="2100" b="0" kern="1200" dirty="0"/>
            <a:t>,</a:t>
          </a:r>
          <a:r>
            <a:rPr lang="fr-BE" sz="2100" b="0" kern="1200" dirty="0"/>
            <a:t> </a:t>
          </a:r>
          <a:r>
            <a:rPr lang="fr-BE" sz="2100" b="0" kern="1200" dirty="0" err="1"/>
            <a:t>MyCarenet</a:t>
          </a:r>
          <a:r>
            <a:rPr lang="en-BE" sz="2100" b="0" kern="1200" dirty="0"/>
            <a:t>, d</a:t>
          </a:r>
          <a:r>
            <a:rPr lang="fr-BE" sz="2100" b="0" kern="1200" dirty="0"/>
            <a:t>es hubs/</a:t>
          </a:r>
          <a:r>
            <a:rPr lang="en-BE" sz="2100" b="0" kern="1200" dirty="0" err="1"/>
            <a:t>Metahub</a:t>
          </a:r>
          <a:r>
            <a:rPr lang="fr-BE" sz="2100" b="0" kern="1200" dirty="0"/>
            <a:t> et coffres-forts</a:t>
          </a:r>
          <a:endParaRPr lang="en-BE" sz="2100" b="0" kern="1200" dirty="0"/>
        </a:p>
      </dsp:txBody>
      <dsp:txXfrm>
        <a:off x="0" y="654438"/>
        <a:ext cx="3250924" cy="1950554"/>
      </dsp:txXfrm>
    </dsp:sp>
    <dsp:sp modelId="{74F2F36B-E1FE-4159-8FFD-F97D136272AA}">
      <dsp:nvSpPr>
        <dsp:cNvPr id="0" name=""/>
        <dsp:cNvSpPr/>
      </dsp:nvSpPr>
      <dsp:spPr>
        <a:xfrm>
          <a:off x="3526862" y="654380"/>
          <a:ext cx="3250924" cy="1950554"/>
        </a:xfrm>
        <a:prstGeom prst="rect">
          <a:avLst/>
        </a:prstGeom>
        <a:solidFill>
          <a:schemeClr val="accent2">
            <a:hueOff val="-4941838"/>
            <a:satOff val="6354"/>
            <a:lumOff val="5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0" kern="1200" dirty="0"/>
            <a:t>BIHR </a:t>
          </a:r>
          <a:r>
            <a:rPr lang="en-BE" sz="2100" b="0" kern="1200" dirty="0"/>
            <a:t>= </a:t>
          </a:r>
          <a:r>
            <a:rPr lang="fr-BE" sz="2100" b="0" kern="1200" dirty="0"/>
            <a:t>dossier patient virtuel partagé</a:t>
          </a:r>
          <a:endParaRPr lang="en-BE" sz="2100" b="0" kern="1200" dirty="0"/>
        </a:p>
      </dsp:txBody>
      <dsp:txXfrm>
        <a:off x="3526862" y="654380"/>
        <a:ext cx="3250924" cy="1950554"/>
      </dsp:txXfrm>
    </dsp:sp>
    <dsp:sp modelId="{F4D98B06-A2EB-4340-BFE5-B4D4685C0A5D}">
      <dsp:nvSpPr>
        <dsp:cNvPr id="0" name=""/>
        <dsp:cNvSpPr/>
      </dsp:nvSpPr>
      <dsp:spPr>
        <a:xfrm>
          <a:off x="7132364" y="664191"/>
          <a:ext cx="3250924" cy="1950554"/>
        </a:xfrm>
        <a:prstGeom prst="rect">
          <a:avLst/>
        </a:prstGeom>
        <a:solidFill>
          <a:schemeClr val="accent2">
            <a:hueOff val="-9883676"/>
            <a:satOff val="12707"/>
            <a:lumOff val="1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0" kern="1200" dirty="0"/>
            <a:t>Alignement</a:t>
          </a:r>
          <a:r>
            <a:rPr lang="en-BE" sz="2100" b="0" kern="1200" dirty="0"/>
            <a:t> des </a:t>
          </a:r>
          <a:r>
            <a:rPr lang="en-BE" sz="2100" b="0" kern="1200" dirty="0" err="1"/>
            <a:t>méthodes</a:t>
          </a:r>
          <a:r>
            <a:rPr lang="en-BE" sz="2100" b="0" kern="1200" dirty="0"/>
            <a:t> et conditions</a:t>
          </a:r>
        </a:p>
      </dsp:txBody>
      <dsp:txXfrm>
        <a:off x="7132364" y="664191"/>
        <a:ext cx="3250924" cy="19505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DA99EE-9891-4B2D-89E7-EA368C9FBC61}" type="datetimeFigureOut">
              <a:rPr lang="en-US" smtClean="0"/>
              <a:t>2/4/2026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22816-2839-47C1-B52F-2A5579CE05F5}" type="slidenum">
              <a:rPr lang="en-US" smtClean="0"/>
              <a:t>‹#›</a:t>
            </a:fld>
            <a:endParaRPr lang="en-US"/>
          </a:p>
        </p:txBody>
      </p:sp>
    </p:spTree>
    <p:extLst>
      <p:ext uri="{BB962C8B-B14F-4D97-AF65-F5344CB8AC3E}">
        <p14:creationId xmlns:p14="http://schemas.microsoft.com/office/powerpoint/2010/main" val="37332500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A47F-4504-4A91-A790-B0C420CDCE79}"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30A2-98A1-4E0D-B3B5-32D5FE0A1914}" type="slidenum">
              <a:rPr lang="en-US" smtClean="0"/>
              <a:t>‹#›</a:t>
            </a:fld>
            <a:endParaRPr lang="en-US"/>
          </a:p>
        </p:txBody>
      </p:sp>
    </p:spTree>
    <p:extLst>
      <p:ext uri="{BB962C8B-B14F-4D97-AF65-F5344CB8AC3E}">
        <p14:creationId xmlns:p14="http://schemas.microsoft.com/office/powerpoint/2010/main" val="32775277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fr-BE"/>
          </a:p>
        </p:txBody>
      </p:sp>
    </p:spTree>
    <p:extLst>
      <p:ext uri="{BB962C8B-B14F-4D97-AF65-F5344CB8AC3E}">
        <p14:creationId xmlns:p14="http://schemas.microsoft.com/office/powerpoint/2010/main" val="150829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701948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5C173-37B5-4938-5332-AB6729C89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3EF1F-F946-5D14-4A37-644033EF9B26}"/>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5D90B01F-C2E4-A2A2-784B-17AC18B9C751}"/>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95240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993995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CF541-9676-9C2C-EC0E-EF06424A8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FCF19-9B53-5BEC-B593-36F26E7FD81E}"/>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66BD4852-DCCA-4C14-4AC0-15D0E7F42DA4}"/>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01181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2933-DDEB-5FAD-03AD-B9554237F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473F8-38FA-36BF-48D2-D44340E8C95D}"/>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2561FDF5-9FC3-222C-BF57-8BB24690E18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2648072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C316B-82D9-E9B9-EB6E-7D65526E2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769CA-A3F4-CCE4-FEF0-40A441CCC83B}"/>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92A6EAD5-714A-DE06-1790-18622CED238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798887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55835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9102F-4CC9-219D-8C30-7C6CAE80E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C70B2-EFCE-583A-8612-75871A58D9A2}"/>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EBB446A2-BAA1-6CE6-66E8-A678360C6FA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983561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E167-D7D6-B11F-73FB-77C5F1176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9061B-0C6A-9A6D-056B-7D42D9CFE331}"/>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696E8045-4164-C70B-5F06-C67FAB5CE16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972303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4043-E458-4F17-7CEF-9814D2A36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9F15F-0B04-9EB0-7A6D-9B4F56AA3658}"/>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79AFC19F-4FD0-98EC-7930-6F6D54A783A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193703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199126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766024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C430A2-98A1-4E0D-B3B5-32D5FE0A1914}" type="slidenum">
              <a:rPr lang="en-US" smtClean="0"/>
              <a:t>48</a:t>
            </a:fld>
            <a:endParaRPr lang="en-US"/>
          </a:p>
        </p:txBody>
      </p:sp>
    </p:spTree>
    <p:extLst>
      <p:ext uri="{BB962C8B-B14F-4D97-AF65-F5344CB8AC3E}">
        <p14:creationId xmlns:p14="http://schemas.microsoft.com/office/powerpoint/2010/main" val="319890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DA13-2BC2-96C1-5207-9FE5DCC986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AF4D77-DF22-695E-DD73-41FCFF09F316}"/>
              </a:ext>
            </a:extLst>
          </p:cNvPr>
          <p:cNvSpPr>
            <a:spLocks noGrp="1" noRot="1" noChangeAspect="1"/>
          </p:cNvSpPr>
          <p:nvPr>
            <p:ph type="sldImg"/>
          </p:nvPr>
        </p:nvSpPr>
        <p:spPr/>
        <p:txBody>
          <a:bodyPr/>
          <a:lstStyle/>
          <a:p>
            <a:endParaRPr lang="en-BE"/>
          </a:p>
        </p:txBody>
      </p:sp>
      <p:sp>
        <p:nvSpPr>
          <p:cNvPr id="3" name="Tijdelijke aanduiding voor notities 2">
            <a:extLst>
              <a:ext uri="{FF2B5EF4-FFF2-40B4-BE49-F238E27FC236}">
                <a16:creationId xmlns:a16="http://schemas.microsoft.com/office/drawing/2014/main" id="{FE51E276-90F5-6E0E-333C-7758308D9F3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5FDFD3B6-B031-46D7-DE91-572C5B4672DC}"/>
              </a:ext>
            </a:extLst>
          </p:cNvPr>
          <p:cNvSpPr>
            <a:spLocks noGrp="1"/>
          </p:cNvSpPr>
          <p:nvPr>
            <p:ph type="sldNum" sz="quarter" idx="5"/>
          </p:nvPr>
        </p:nvSpPr>
        <p:spPr/>
        <p:txBody>
          <a:bodyPr/>
          <a:lstStyle/>
          <a:p>
            <a:fld id="{E4C430A2-98A1-4E0D-B3B5-32D5FE0A1914}" type="slidenum">
              <a:rPr lang="en-US" smtClean="0"/>
              <a:t>49</a:t>
            </a:fld>
            <a:endParaRPr lang="en-US"/>
          </a:p>
        </p:txBody>
      </p:sp>
    </p:spTree>
    <p:extLst>
      <p:ext uri="{BB962C8B-B14F-4D97-AF65-F5344CB8AC3E}">
        <p14:creationId xmlns:p14="http://schemas.microsoft.com/office/powerpoint/2010/main" val="2663395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C4534-2521-59F0-D5A3-C275A1B194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F8FB78-4FC5-258D-8070-B9768FC64826}"/>
              </a:ext>
            </a:extLst>
          </p:cNvPr>
          <p:cNvSpPr>
            <a:spLocks noGrp="1" noRot="1" noChangeAspect="1"/>
          </p:cNvSpPr>
          <p:nvPr>
            <p:ph type="sldImg"/>
          </p:nvPr>
        </p:nvSpPr>
        <p:spPr/>
        <p:txBody>
          <a:bodyPr/>
          <a:lstStyle/>
          <a:p>
            <a:endParaRPr lang="en-BE"/>
          </a:p>
        </p:txBody>
      </p:sp>
      <p:sp>
        <p:nvSpPr>
          <p:cNvPr id="3" name="Tijdelijke aanduiding voor notities 2">
            <a:extLst>
              <a:ext uri="{FF2B5EF4-FFF2-40B4-BE49-F238E27FC236}">
                <a16:creationId xmlns:a16="http://schemas.microsoft.com/office/drawing/2014/main" id="{605B6F7D-FA97-43D0-6106-0B326C2E930A}"/>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3087C820-F19A-9BD2-ED7B-AC56756EC4CF}"/>
              </a:ext>
            </a:extLst>
          </p:cNvPr>
          <p:cNvSpPr>
            <a:spLocks noGrp="1"/>
          </p:cNvSpPr>
          <p:nvPr>
            <p:ph type="sldNum" sz="quarter" idx="5"/>
          </p:nvPr>
        </p:nvSpPr>
        <p:spPr/>
        <p:txBody>
          <a:bodyPr/>
          <a:lstStyle/>
          <a:p>
            <a:fld id="{E4C430A2-98A1-4E0D-B3B5-32D5FE0A1914}" type="slidenum">
              <a:rPr lang="en-US" smtClean="0"/>
              <a:t>50</a:t>
            </a:fld>
            <a:endParaRPr lang="en-US"/>
          </a:p>
        </p:txBody>
      </p:sp>
    </p:spTree>
    <p:extLst>
      <p:ext uri="{BB962C8B-B14F-4D97-AF65-F5344CB8AC3E}">
        <p14:creationId xmlns:p14="http://schemas.microsoft.com/office/powerpoint/2010/main" val="142843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64481-A584-9196-F11B-1E59C80E1A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E7614A-62EA-D6AB-2146-3A90130B1035}"/>
              </a:ext>
            </a:extLst>
          </p:cNvPr>
          <p:cNvSpPr>
            <a:spLocks noGrp="1" noRot="1" noChangeAspect="1"/>
          </p:cNvSpPr>
          <p:nvPr>
            <p:ph type="sldImg"/>
          </p:nvPr>
        </p:nvSpPr>
        <p:spPr/>
        <p:txBody>
          <a:bodyPr/>
          <a:lstStyle/>
          <a:p>
            <a:endParaRPr lang="en-BE"/>
          </a:p>
        </p:txBody>
      </p:sp>
      <p:sp>
        <p:nvSpPr>
          <p:cNvPr id="3" name="Tijdelijke aanduiding voor notities 2">
            <a:extLst>
              <a:ext uri="{FF2B5EF4-FFF2-40B4-BE49-F238E27FC236}">
                <a16:creationId xmlns:a16="http://schemas.microsoft.com/office/drawing/2014/main" id="{6C9E6671-FD30-2932-C2E2-DE3C7B626B1C}"/>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409215DD-EF15-8E68-F705-37309F02AF36}"/>
              </a:ext>
            </a:extLst>
          </p:cNvPr>
          <p:cNvSpPr>
            <a:spLocks noGrp="1"/>
          </p:cNvSpPr>
          <p:nvPr>
            <p:ph type="sldNum" sz="quarter" idx="5"/>
          </p:nvPr>
        </p:nvSpPr>
        <p:spPr/>
        <p:txBody>
          <a:bodyPr/>
          <a:lstStyle/>
          <a:p>
            <a:fld id="{E4C430A2-98A1-4E0D-B3B5-32D5FE0A1914}" type="slidenum">
              <a:rPr lang="en-US" smtClean="0"/>
              <a:t>51</a:t>
            </a:fld>
            <a:endParaRPr lang="en-US"/>
          </a:p>
        </p:txBody>
      </p:sp>
    </p:spTree>
    <p:extLst>
      <p:ext uri="{BB962C8B-B14F-4D97-AF65-F5344CB8AC3E}">
        <p14:creationId xmlns:p14="http://schemas.microsoft.com/office/powerpoint/2010/main" val="158143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F4C46-5F4B-8E54-BC12-23FC3A26122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B63960-4883-4C7F-1F49-CA1518E219B5}"/>
              </a:ext>
            </a:extLst>
          </p:cNvPr>
          <p:cNvSpPr>
            <a:spLocks noGrp="1" noRot="1" noChangeAspect="1"/>
          </p:cNvSpPr>
          <p:nvPr>
            <p:ph type="sldImg"/>
          </p:nvPr>
        </p:nvSpPr>
        <p:spPr/>
        <p:txBody>
          <a:bodyPr/>
          <a:lstStyle/>
          <a:p>
            <a:endParaRPr lang="en-BE"/>
          </a:p>
        </p:txBody>
      </p:sp>
      <p:sp>
        <p:nvSpPr>
          <p:cNvPr id="3" name="Tijdelijke aanduiding voor notities 2">
            <a:extLst>
              <a:ext uri="{FF2B5EF4-FFF2-40B4-BE49-F238E27FC236}">
                <a16:creationId xmlns:a16="http://schemas.microsoft.com/office/drawing/2014/main" id="{7BC699A8-2A1E-B4F5-FB23-8A2109967F52}"/>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A489F8A8-B46B-8EFC-6438-ABD1EC88E27A}"/>
              </a:ext>
            </a:extLst>
          </p:cNvPr>
          <p:cNvSpPr>
            <a:spLocks noGrp="1"/>
          </p:cNvSpPr>
          <p:nvPr>
            <p:ph type="sldNum" sz="quarter" idx="5"/>
          </p:nvPr>
        </p:nvSpPr>
        <p:spPr/>
        <p:txBody>
          <a:bodyPr/>
          <a:lstStyle/>
          <a:p>
            <a:fld id="{E4C430A2-98A1-4E0D-B3B5-32D5FE0A1914}" type="slidenum">
              <a:rPr lang="en-US" smtClean="0"/>
              <a:t>52</a:t>
            </a:fld>
            <a:endParaRPr lang="en-US"/>
          </a:p>
        </p:txBody>
      </p:sp>
    </p:spTree>
    <p:extLst>
      <p:ext uri="{BB962C8B-B14F-4D97-AF65-F5344CB8AC3E}">
        <p14:creationId xmlns:p14="http://schemas.microsoft.com/office/powerpoint/2010/main" val="2506854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pPr fontAlgn="t"/>
            <a:r>
              <a:rPr lang="nl-NL" sz="1200" b="0" i="0" kern="1200" dirty="0">
                <a:solidFill>
                  <a:schemeClr val="tx1"/>
                </a:solidFill>
                <a:effectLst/>
                <a:latin typeface="+mn-lt"/>
                <a:ea typeface="+mn-ea"/>
                <a:cs typeface="+mn-cs"/>
              </a:rPr>
              <a:t>De nieuwe doelgroep moest expliciet worden toegevoegd aan de lijst van toegelaten entiteiten die de KGSS‑sleutels mogen opvragen, de </a:t>
            </a:r>
            <a:r>
              <a:rPr lang="nl-NL" sz="1200" b="0" i="0" kern="1200" dirty="0" err="1">
                <a:solidFill>
                  <a:schemeClr val="tx1"/>
                </a:solidFill>
                <a:effectLst/>
                <a:latin typeface="+mn-lt"/>
                <a:ea typeface="+mn-ea"/>
                <a:cs typeface="+mn-cs"/>
              </a:rPr>
              <a:t>payload</a:t>
            </a:r>
            <a:r>
              <a:rPr lang="nl-NL" sz="1200" b="0" i="0" kern="1200" dirty="0">
                <a:solidFill>
                  <a:schemeClr val="tx1"/>
                </a:solidFill>
                <a:effectLst/>
                <a:latin typeface="+mn-lt"/>
                <a:ea typeface="+mn-ea"/>
                <a:cs typeface="+mn-cs"/>
              </a:rPr>
              <a:t> mogen </a:t>
            </a:r>
            <a:r>
              <a:rPr lang="nl-NL" sz="1200" b="0" i="0" kern="1200" dirty="0" err="1">
                <a:solidFill>
                  <a:schemeClr val="tx1"/>
                </a:solidFill>
                <a:effectLst/>
                <a:latin typeface="+mn-lt"/>
                <a:ea typeface="+mn-ea"/>
                <a:cs typeface="+mn-cs"/>
              </a:rPr>
              <a:t>ontsleutelen</a:t>
            </a:r>
            <a:r>
              <a:rPr lang="nl-NL" sz="1200" b="0" i="0" kern="1200" dirty="0">
                <a:solidFill>
                  <a:schemeClr val="tx1"/>
                </a:solidFill>
                <a:effectLst/>
                <a:latin typeface="+mn-lt"/>
                <a:ea typeface="+mn-ea"/>
                <a:cs typeface="+mn-cs"/>
              </a:rPr>
              <a:t> en dus de vercijferde voorschriften correct kunnen verwerken.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397834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endParaRPr lang="nl-BE" sz="1200"/>
          </a:p>
        </p:txBody>
      </p:sp>
    </p:spTree>
    <p:extLst>
      <p:ext uri="{BB962C8B-B14F-4D97-AF65-F5344CB8AC3E}">
        <p14:creationId xmlns:p14="http://schemas.microsoft.com/office/powerpoint/2010/main" val="3735296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fr-BE"/>
          </a:p>
        </p:txBody>
      </p:sp>
    </p:spTree>
    <p:extLst>
      <p:ext uri="{BB962C8B-B14F-4D97-AF65-F5344CB8AC3E}">
        <p14:creationId xmlns:p14="http://schemas.microsoft.com/office/powerpoint/2010/main" val="2982898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388E5-C0A5-53A8-C918-7F964268C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C7BDC-8EEA-1A5C-FD4E-BCEA8FFCC774}"/>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E18D0489-D777-41B4-CF49-8BF8267E824F}"/>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73225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Tree>
    <p:extLst>
      <p:ext uri="{BB962C8B-B14F-4D97-AF65-F5344CB8AC3E}">
        <p14:creationId xmlns:p14="http://schemas.microsoft.com/office/powerpoint/2010/main" val="2123083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20CA6-7FF2-B7B5-7483-D58DB9C23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169123-E564-EBC5-5770-43C975DDA2D0}"/>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6C25CF93-102B-7383-72AA-F03B9D64CC9B}"/>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4294084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853C-4D90-22B9-336D-1BFAF064F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D215C-5FFB-B469-4D25-D05138370095}"/>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34200E2E-87D2-6FDF-4130-2E5072FF2165}"/>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2462402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4282878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6D1F4-D5B5-B3F5-13EE-770A852FB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A9C9E-32ED-0FFC-A1CD-BC50DD13E583}"/>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F1AC75FE-1D64-E6BE-7097-FBE63CB670A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BE" dirty="0" err="1"/>
              <a:t>Civars</a:t>
            </a:r>
            <a:r>
              <a:rPr lang="en-BE" dirty="0"/>
              <a:t>: version Webapp de </a:t>
            </a:r>
            <a:r>
              <a:rPr lang="en-BE" dirty="0" err="1"/>
              <a:t>MyCareNet</a:t>
            </a:r>
            <a:r>
              <a:rPr lang="en-BE" dirty="0"/>
              <a:t> Chap IV </a:t>
            </a:r>
            <a:endParaRPr lang="en-GB" dirty="0"/>
          </a:p>
        </p:txBody>
      </p:sp>
    </p:spTree>
    <p:extLst>
      <p:ext uri="{BB962C8B-B14F-4D97-AF65-F5344CB8AC3E}">
        <p14:creationId xmlns:p14="http://schemas.microsoft.com/office/powerpoint/2010/main" val="724493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3D1FE-E3AE-B3F6-C9AC-CC9733197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F6F4B-BFF4-6FAA-AE57-323ADBC18F0E}"/>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4C33774B-342B-DC7A-5EB6-98AE394D5C87}"/>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79294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6E9F4-6E1F-0AD7-2070-9E7A637AB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C4CAB-8BFD-7310-7433-24EE509C05C4}"/>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44A3D868-CFA4-196D-8116-EF010B54529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1381033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4275158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83B2-99A9-5775-D381-4CA57A90E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3A65B-B0EA-936C-7E52-CD46CBEEF9EE}"/>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CA6FACFB-9EF7-E298-5BB0-27E0CEE9F20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572930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fr-BE"/>
          </a:p>
        </p:txBody>
      </p:sp>
    </p:spTree>
    <p:extLst>
      <p:ext uri="{BB962C8B-B14F-4D97-AF65-F5344CB8AC3E}">
        <p14:creationId xmlns:p14="http://schemas.microsoft.com/office/powerpoint/2010/main" val="2669889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9787-5CE7-E865-6DC3-8739E6F37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959B8-B617-6F2E-63B0-8A6135488893}"/>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15937415-38AE-37BB-B9B3-CDF98937F395}"/>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2874567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a:t>
            </a:r>
            <a:r>
              <a:rPr lang="fr-FR" sz="1200" kern="1200" dirty="0" err="1">
                <a:solidFill>
                  <a:schemeClr val="tx1"/>
                </a:solidFill>
                <a:effectLst/>
                <a:latin typeface="+mn-lt"/>
                <a:ea typeface="+mn-ea"/>
                <a:cs typeface="+mn-cs"/>
              </a:rPr>
              <a:t>Inami</a:t>
            </a:r>
            <a:r>
              <a:rPr lang="fr-FR" sz="1200" kern="1200" dirty="0">
                <a:solidFill>
                  <a:schemeClr val="tx1"/>
                </a:solidFill>
                <a:effectLst/>
                <a:latin typeface="+mn-lt"/>
                <a:ea typeface="+mn-ea"/>
                <a:cs typeface="+mn-cs"/>
              </a:rPr>
              <a:t> a envoyé plusieurs grosses campagnes de communication en 2024, dont </a:t>
            </a:r>
            <a:r>
              <a:rPr lang="fr-FR" sz="1200" kern="1200" dirty="0" err="1">
                <a:solidFill>
                  <a:schemeClr val="tx1"/>
                </a:solidFill>
                <a:effectLst/>
                <a:latin typeface="+mn-lt"/>
                <a:ea typeface="+mn-ea"/>
                <a:cs typeface="+mn-cs"/>
              </a:rPr>
              <a:t>Mult-eMediatt</a:t>
            </a:r>
            <a:r>
              <a:rPr lang="fr-FR" sz="1200" kern="1200" dirty="0">
                <a:solidFill>
                  <a:schemeClr val="tx1"/>
                </a:solidFill>
                <a:effectLst/>
                <a:latin typeface="+mn-lt"/>
                <a:ea typeface="+mn-ea"/>
                <a:cs typeface="+mn-cs"/>
              </a:rPr>
              <a:t> &gt; </a:t>
            </a:r>
            <a:r>
              <a:rPr lang="en-BE"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 de communications en 2024 qu’en 2025, ce qui explique que </a:t>
            </a:r>
            <a:r>
              <a:rPr lang="en-BE"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de messages ont été envoyés.</a:t>
            </a:r>
            <a:endParaRPr lang="fr-FR" dirty="0"/>
          </a:p>
        </p:txBody>
      </p:sp>
    </p:spTree>
    <p:extLst>
      <p:ext uri="{BB962C8B-B14F-4D97-AF65-F5344CB8AC3E}">
        <p14:creationId xmlns:p14="http://schemas.microsoft.com/office/powerpoint/2010/main" val="1287272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fr-BE"/>
          </a:p>
        </p:txBody>
      </p:sp>
    </p:spTree>
    <p:extLst>
      <p:ext uri="{BB962C8B-B14F-4D97-AF65-F5344CB8AC3E}">
        <p14:creationId xmlns:p14="http://schemas.microsoft.com/office/powerpoint/2010/main" val="3812740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8669-2017-DC49-80EC-2024AFEE1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C1CFE-3F27-D8F8-9FAB-8EDDFF1B408A}"/>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CA40EF1B-8B9F-9F83-9444-31CB2D9CA021}"/>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221857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59736-EAF2-44B9-8A7E-8E09835DB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A0DAA-56B5-881F-3422-95E4F586CE45}"/>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A19D1DE6-4A89-B4F0-EF0B-8124F35D5140}"/>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040522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NL</a:t>
            </a:r>
          </a:p>
        </p:txBody>
      </p:sp>
    </p:spTree>
    <p:extLst>
      <p:ext uri="{BB962C8B-B14F-4D97-AF65-F5344CB8AC3E}">
        <p14:creationId xmlns:p14="http://schemas.microsoft.com/office/powerpoint/2010/main" val="2225656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CF492-D15B-271B-DED6-A59D78FA7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539C7-3846-E38D-0B4A-E8E667F4F74A}"/>
              </a:ext>
            </a:extLst>
          </p:cNvPr>
          <p:cNvSpPr>
            <a:spLocks noGrp="1" noRot="1" noChangeAspect="1"/>
          </p:cNvSpPr>
          <p:nvPr>
            <p:ph type="sldImg"/>
          </p:nvPr>
        </p:nvSpPr>
        <p:spPr>
          <a:xfrm>
            <a:off x="987425" y="1081088"/>
            <a:ext cx="5189538" cy="2919412"/>
          </a:xfrm>
        </p:spPr>
        <p:txBody>
          <a:bodyPr/>
          <a:lstStyle/>
          <a:p>
            <a:endParaRPr lang="en-BE"/>
          </a:p>
        </p:txBody>
      </p:sp>
      <p:sp>
        <p:nvSpPr>
          <p:cNvPr id="3" name="Notes Placeholder 2">
            <a:extLst>
              <a:ext uri="{FF2B5EF4-FFF2-40B4-BE49-F238E27FC236}">
                <a16:creationId xmlns:a16="http://schemas.microsoft.com/office/drawing/2014/main" id="{17E069E1-70D6-B0E4-475B-C1E33ABDF391}"/>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NL</a:t>
            </a:r>
          </a:p>
        </p:txBody>
      </p:sp>
    </p:spTree>
    <p:extLst>
      <p:ext uri="{BB962C8B-B14F-4D97-AF65-F5344CB8AC3E}">
        <p14:creationId xmlns:p14="http://schemas.microsoft.com/office/powerpoint/2010/main" val="455035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C5D5F-BDD4-C2EF-6ABE-25BEF9A60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FB5E5-861C-24EB-1B3D-49D07A297EBB}"/>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01846747-F744-FE44-C674-7EDA5603436A}"/>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800374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8F13F-7EAE-A8F7-19E5-3BC06FD7E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6FBA0-E7EA-995B-F2E4-C7324894832C}"/>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82ACC125-062A-B806-6DD9-E7C0B77EFD54}"/>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216488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124254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839385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72999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BE"/>
          </a:p>
        </p:txBody>
      </p:sp>
      <p:sp>
        <p:nvSpPr>
          <p:cNvPr id="3" name="Espace réservé des notes 2"/>
          <p:cNvSpPr>
            <a:spLocks noGrp="1"/>
          </p:cNvSpPr>
          <p:nvPr>
            <p:ph type="body" idx="1"/>
          </p:nvPr>
        </p:nvSpPr>
        <p:spPr/>
        <p:txBody>
          <a:bodyPr/>
          <a:lstStyle/>
          <a:p>
            <a:r>
              <a:rPr lang="en-BE" dirty="0"/>
              <a:t>ID support: </a:t>
            </a:r>
            <a:r>
              <a:rPr lang="fr-FR" sz="1200" b="0" i="0" kern="1200" dirty="0">
                <a:solidFill>
                  <a:schemeClr val="tx1"/>
                </a:solidFill>
                <a:effectLst/>
                <a:latin typeface="+mn-lt"/>
                <a:ea typeface="+mn-ea"/>
                <a:cs typeface="+mn-cs"/>
              </a:rPr>
              <a:t>permet à un prestataire de soins de vérifier la validité du support d’identification d’un patient auprès des sources authentiques correspondantes</a:t>
            </a:r>
            <a:endParaRPr lang="en-BE" dirty="0"/>
          </a:p>
        </p:txBody>
      </p:sp>
    </p:spTree>
    <p:extLst>
      <p:ext uri="{BB962C8B-B14F-4D97-AF65-F5344CB8AC3E}">
        <p14:creationId xmlns:p14="http://schemas.microsoft.com/office/powerpoint/2010/main" val="16743582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015113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DD24-3638-10EE-A39F-D035F1951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8E8B2-0B9F-CFF9-6832-84B0F7665B29}"/>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D8E354F8-99D3-80F8-9D49-C33945BD5B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021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219DC-7946-A494-F111-C237443AB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B89D5-F276-A126-D543-2607162A1F8B}"/>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1364F7BD-4E99-708E-6724-D3156567D8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499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D06FA-9BDE-2598-60C7-0A1238606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1BC31-FE2D-2B56-9E14-4DC1DE09C25A}"/>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236F67A2-2199-A08B-0E20-FA5422A2BF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0726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3140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019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1362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7544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87421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3221367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BE"/>
          </a:p>
        </p:txBody>
      </p:sp>
      <p:sp>
        <p:nvSpPr>
          <p:cNvPr id="3" name="Espace réservé des notes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2876316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BD935-EF96-68D9-2181-ED60F7031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53EDE-FA49-F671-0054-4DDFF2A3B134}"/>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59833C54-9FA4-23AC-5014-061362B0AE49}"/>
              </a:ext>
            </a:extLst>
          </p:cNvPr>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2292987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7E695-D1EB-5066-2F4D-7CD632FD4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7BF99-3D81-B1E3-9653-D55785F17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C2A4D-2093-BD9C-703F-5673E9D00CB0}"/>
              </a:ext>
            </a:extLst>
          </p:cNvPr>
          <p:cNvSpPr>
            <a:spLocks noGrp="1"/>
          </p:cNvSpPr>
          <p:nvPr>
            <p:ph type="body" idx="1"/>
          </p:nvPr>
        </p:nvSpPr>
        <p:spPr/>
        <p:txBody>
          <a:bodyPr/>
          <a:lstStyle/>
          <a:p>
            <a:r>
              <a:rPr lang="fr-BE" dirty="0"/>
              <a:t>V</a:t>
            </a:r>
            <a:r>
              <a:rPr lang="en-BE" dirty="0" err="1"/>
              <a:t>isites</a:t>
            </a:r>
            <a:r>
              <a:rPr lang="en-BE" dirty="0"/>
              <a:t>= </a:t>
            </a:r>
            <a:r>
              <a:rPr lang="en-BE" dirty="0" err="1"/>
              <a:t>nb</a:t>
            </a:r>
            <a:r>
              <a:rPr lang="en-BE" dirty="0"/>
              <a:t> de </a:t>
            </a:r>
            <a:r>
              <a:rPr lang="en-BE" dirty="0" err="1"/>
              <a:t>personnes</a:t>
            </a:r>
            <a:r>
              <a:rPr lang="en-BE" dirty="0"/>
              <a:t> qui </a:t>
            </a:r>
            <a:r>
              <a:rPr lang="en-BE" dirty="0" err="1"/>
              <a:t>ont</a:t>
            </a:r>
            <a:r>
              <a:rPr lang="en-BE" dirty="0"/>
              <a:t> </a:t>
            </a:r>
            <a:r>
              <a:rPr lang="en-BE" dirty="0" err="1"/>
              <a:t>visité</a:t>
            </a:r>
            <a:r>
              <a:rPr lang="en-BE" dirty="0"/>
              <a:t> le site (</a:t>
            </a:r>
            <a:r>
              <a:rPr lang="en-BE" dirty="0" err="1"/>
              <a:t>mais</a:t>
            </a:r>
            <a:r>
              <a:rPr lang="en-BE" dirty="0"/>
              <a:t> 1 </a:t>
            </a:r>
            <a:r>
              <a:rPr lang="en-BE" dirty="0" err="1"/>
              <a:t>personne</a:t>
            </a:r>
            <a:r>
              <a:rPr lang="en-BE" dirty="0"/>
              <a:t> </a:t>
            </a:r>
            <a:r>
              <a:rPr lang="en-BE" dirty="0" err="1"/>
              <a:t>peut</a:t>
            </a:r>
            <a:r>
              <a:rPr lang="en-BE" dirty="0"/>
              <a:t> consulter </a:t>
            </a:r>
            <a:r>
              <a:rPr lang="en-BE" dirty="0" err="1"/>
              <a:t>plusieurs</a:t>
            </a:r>
            <a:r>
              <a:rPr lang="en-BE" dirty="0"/>
              <a:t> </a:t>
            </a:r>
            <a:r>
              <a:rPr lang="en-BE" dirty="0" err="1"/>
              <a:t>fois</a:t>
            </a:r>
            <a:r>
              <a:rPr lang="en-BE" dirty="0"/>
              <a:t> par jour &gt; 3 </a:t>
            </a:r>
            <a:r>
              <a:rPr lang="en-BE" dirty="0" err="1"/>
              <a:t>fois</a:t>
            </a:r>
            <a:r>
              <a:rPr lang="en-BE" dirty="0"/>
              <a:t> = 3 </a:t>
            </a:r>
            <a:r>
              <a:rPr lang="en-BE" dirty="0" err="1"/>
              <a:t>visites</a:t>
            </a:r>
            <a:r>
              <a:rPr lang="en-BE" dirty="0"/>
              <a:t>)</a:t>
            </a:r>
          </a:p>
          <a:p>
            <a:endParaRPr lang="en-BE" dirty="0"/>
          </a:p>
        </p:txBody>
      </p:sp>
    </p:spTree>
    <p:extLst>
      <p:ext uri="{BB962C8B-B14F-4D97-AF65-F5344CB8AC3E}">
        <p14:creationId xmlns:p14="http://schemas.microsoft.com/office/powerpoint/2010/main" val="62991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92614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14</a:t>
            </a:fld>
            <a:endParaRPr lang="en-US"/>
          </a:p>
        </p:txBody>
      </p:sp>
    </p:spTree>
    <p:extLst>
      <p:ext uri="{BB962C8B-B14F-4D97-AF65-F5344CB8AC3E}">
        <p14:creationId xmlns:p14="http://schemas.microsoft.com/office/powerpoint/2010/main" val="1631847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3117417"/>
            <a:ext cx="4590473" cy="2387600"/>
          </a:xfrm>
        </p:spPr>
        <p:txBody>
          <a:bodyPr anchor="t">
            <a:normAutofit/>
          </a:bodyPr>
          <a:lstStyle>
            <a:lvl1pPr algn="l">
              <a:defRPr sz="3600">
                <a:latin typeface="Libre Franklin SemiBold" panose="00000700000000000000" pitchFamily="2" charset="0"/>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1319718"/>
            <a:ext cx="4590473" cy="1655762"/>
          </a:xfrm>
        </p:spPr>
        <p:txBody>
          <a:bodyPr anchor="b">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fld id="{9DE46B92-B9AD-4B71-AAAE-A8DB5F90288F}" type="datetime1">
              <a:rPr lang="fr-BE" smtClean="0"/>
              <a:t>04-02-26</a:t>
            </a:fld>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7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1"/>
            <a:ext cx="12192000" cy="6035040"/>
          </a:xfrm>
        </p:spPr>
        <p:txBody>
          <a:bodyPr/>
          <a:lstStyle>
            <a:lvl1pPr marL="0" indent="0">
              <a:buNone/>
              <a:defRPr>
                <a:latin typeface="Libre Franklin" panose="00000500000000000000" pitchFamily="2" charset="0"/>
              </a:defRPr>
            </a:lvl1pPr>
          </a:lstStyle>
          <a:p>
            <a:r>
              <a:rPr lang="en-US"/>
              <a:t>Click icon to add picture</a:t>
            </a:r>
          </a:p>
        </p:txBody>
      </p:sp>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442" y="3880578"/>
            <a:ext cx="6427405" cy="1453422"/>
          </a:xfrm>
          <a:custGeom>
            <a:avLst/>
            <a:gdLst>
              <a:gd name="connsiteX0" fmla="*/ 0 w 7669306"/>
              <a:gd name="connsiteY0" fmla="*/ 662782 h 1325563"/>
              <a:gd name="connsiteX1" fmla="*/ 662782 w 7669306"/>
              <a:gd name="connsiteY1" fmla="*/ 0 h 1325563"/>
              <a:gd name="connsiteX2" fmla="*/ 7006525 w 7669306"/>
              <a:gd name="connsiteY2" fmla="*/ 0 h 1325563"/>
              <a:gd name="connsiteX3" fmla="*/ 7669307 w 7669306"/>
              <a:gd name="connsiteY3" fmla="*/ 662782 h 1325563"/>
              <a:gd name="connsiteX4" fmla="*/ 7669306 w 7669306"/>
              <a:gd name="connsiteY4" fmla="*/ 662782 h 1325563"/>
              <a:gd name="connsiteX5" fmla="*/ 7006524 w 7669306"/>
              <a:gd name="connsiteY5" fmla="*/ 1325564 h 1325563"/>
              <a:gd name="connsiteX6" fmla="*/ 662782 w 7669306"/>
              <a:gd name="connsiteY6" fmla="*/ 1325563 h 1325563"/>
              <a:gd name="connsiteX7" fmla="*/ 0 w 7669306"/>
              <a:gd name="connsiteY7" fmla="*/ 662781 h 1325563"/>
              <a:gd name="connsiteX8" fmla="*/ 0 w 7669306"/>
              <a:gd name="connsiteY8" fmla="*/ 662782 h 1325563"/>
              <a:gd name="connsiteX0" fmla="*/ 1224280 w 7669307"/>
              <a:gd name="connsiteY0" fmla="*/ 794862 h 1325564"/>
              <a:gd name="connsiteX1" fmla="*/ 662782 w 7669307"/>
              <a:gd name="connsiteY1" fmla="*/ 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1224280 w 7669307"/>
              <a:gd name="connsiteY0" fmla="*/ 794862 h 1325564"/>
              <a:gd name="connsiteX1" fmla="*/ 1313022 w 7669307"/>
              <a:gd name="connsiteY1" fmla="*/ 508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895577 w 7340604"/>
              <a:gd name="connsiteY0" fmla="*/ 794862 h 1325564"/>
              <a:gd name="connsiteX1" fmla="*/ 984319 w 7340604"/>
              <a:gd name="connsiteY1" fmla="*/ 5080 h 1325564"/>
              <a:gd name="connsiteX2" fmla="*/ 6677822 w 7340604"/>
              <a:gd name="connsiteY2" fmla="*/ 0 h 1325564"/>
              <a:gd name="connsiteX3" fmla="*/ 7340604 w 7340604"/>
              <a:gd name="connsiteY3" fmla="*/ 662782 h 1325564"/>
              <a:gd name="connsiteX4" fmla="*/ 7340603 w 7340604"/>
              <a:gd name="connsiteY4" fmla="*/ 662782 h 1325564"/>
              <a:gd name="connsiteX5" fmla="*/ 6677821 w 7340604"/>
              <a:gd name="connsiteY5" fmla="*/ 1325564 h 1325564"/>
              <a:gd name="connsiteX6" fmla="*/ 334079 w 7340604"/>
              <a:gd name="connsiteY6" fmla="*/ 1325563 h 1325564"/>
              <a:gd name="connsiteX7" fmla="*/ 895577 w 7340604"/>
              <a:gd name="connsiteY7" fmla="*/ 794862 h 1325564"/>
              <a:gd name="connsiteX0" fmla="*/ 440889 w 6885916"/>
              <a:gd name="connsiteY0" fmla="*/ 794862 h 1325564"/>
              <a:gd name="connsiteX1" fmla="*/ 529631 w 6885916"/>
              <a:gd name="connsiteY1" fmla="*/ 5080 h 1325564"/>
              <a:gd name="connsiteX2" fmla="*/ 6223134 w 6885916"/>
              <a:gd name="connsiteY2" fmla="*/ 0 h 1325564"/>
              <a:gd name="connsiteX3" fmla="*/ 6885916 w 6885916"/>
              <a:gd name="connsiteY3" fmla="*/ 662782 h 1325564"/>
              <a:gd name="connsiteX4" fmla="*/ 6885915 w 6885916"/>
              <a:gd name="connsiteY4" fmla="*/ 662782 h 1325564"/>
              <a:gd name="connsiteX5" fmla="*/ 6223133 w 6885916"/>
              <a:gd name="connsiteY5" fmla="*/ 1325564 h 1325564"/>
              <a:gd name="connsiteX6" fmla="*/ 458511 w 6885916"/>
              <a:gd name="connsiteY6" fmla="*/ 1320483 h 1325564"/>
              <a:gd name="connsiteX7" fmla="*/ 440889 w 6885916"/>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38803 w 6583830"/>
              <a:gd name="connsiteY0" fmla="*/ 794862 h 1325564"/>
              <a:gd name="connsiteX1" fmla="*/ 171665 w 6583830"/>
              <a:gd name="connsiteY1" fmla="*/ 5080 h 1325564"/>
              <a:gd name="connsiteX2" fmla="*/ 5921048 w 6583830"/>
              <a:gd name="connsiteY2" fmla="*/ 0 h 1325564"/>
              <a:gd name="connsiteX3" fmla="*/ 6583830 w 6583830"/>
              <a:gd name="connsiteY3" fmla="*/ 662782 h 1325564"/>
              <a:gd name="connsiteX4" fmla="*/ 6583829 w 6583830"/>
              <a:gd name="connsiteY4" fmla="*/ 662782 h 1325564"/>
              <a:gd name="connsiteX5" fmla="*/ 5921047 w 6583830"/>
              <a:gd name="connsiteY5" fmla="*/ 1325564 h 1325564"/>
              <a:gd name="connsiteX6" fmla="*/ 156425 w 6583830"/>
              <a:gd name="connsiteY6" fmla="*/ 1320483 h 1325564"/>
              <a:gd name="connsiteX7" fmla="*/ 138803 w 6583830"/>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13428 w 6434601"/>
              <a:gd name="connsiteY0" fmla="*/ 773107 h 1325564"/>
              <a:gd name="connsiteX1" fmla="*/ 22436 w 6434601"/>
              <a:gd name="connsiteY1" fmla="*/ 5080 h 1325564"/>
              <a:gd name="connsiteX2" fmla="*/ 5771819 w 6434601"/>
              <a:gd name="connsiteY2" fmla="*/ 0 h 1325564"/>
              <a:gd name="connsiteX3" fmla="*/ 6434601 w 6434601"/>
              <a:gd name="connsiteY3" fmla="*/ 662782 h 1325564"/>
              <a:gd name="connsiteX4" fmla="*/ 6434600 w 6434601"/>
              <a:gd name="connsiteY4" fmla="*/ 662782 h 1325564"/>
              <a:gd name="connsiteX5" fmla="*/ 5771818 w 6434601"/>
              <a:gd name="connsiteY5" fmla="*/ 1325564 h 1325564"/>
              <a:gd name="connsiteX6" fmla="*/ 7196 w 6434601"/>
              <a:gd name="connsiteY6" fmla="*/ 1320483 h 1325564"/>
              <a:gd name="connsiteX7" fmla="*/ 13428 w 6434601"/>
              <a:gd name="connsiteY7" fmla="*/ 773107 h 1325564"/>
              <a:gd name="connsiteX0" fmla="*/ 10525 w 6431698"/>
              <a:gd name="connsiteY0" fmla="*/ 773107 h 1325564"/>
              <a:gd name="connsiteX1" fmla="*/ 19533 w 6431698"/>
              <a:gd name="connsiteY1" fmla="*/ 5080 h 1325564"/>
              <a:gd name="connsiteX2" fmla="*/ 5768916 w 6431698"/>
              <a:gd name="connsiteY2" fmla="*/ 0 h 1325564"/>
              <a:gd name="connsiteX3" fmla="*/ 6431698 w 6431698"/>
              <a:gd name="connsiteY3" fmla="*/ 662782 h 1325564"/>
              <a:gd name="connsiteX4" fmla="*/ 6431697 w 6431698"/>
              <a:gd name="connsiteY4" fmla="*/ 662782 h 1325564"/>
              <a:gd name="connsiteX5" fmla="*/ 5768915 w 6431698"/>
              <a:gd name="connsiteY5" fmla="*/ 1325564 h 1325564"/>
              <a:gd name="connsiteX6" fmla="*/ 4293 w 6431698"/>
              <a:gd name="connsiteY6" fmla="*/ 1320483 h 1325564"/>
              <a:gd name="connsiteX7" fmla="*/ 10525 w 6431698"/>
              <a:gd name="connsiteY7" fmla="*/ 773107 h 1325564"/>
              <a:gd name="connsiteX0" fmla="*/ 6232 w 6427405"/>
              <a:gd name="connsiteY0" fmla="*/ 773107 h 1325564"/>
              <a:gd name="connsiteX1" fmla="*/ 15240 w 6427405"/>
              <a:gd name="connsiteY1" fmla="*/ 5080 h 1325564"/>
              <a:gd name="connsiteX2" fmla="*/ 5764623 w 6427405"/>
              <a:gd name="connsiteY2" fmla="*/ 0 h 1325564"/>
              <a:gd name="connsiteX3" fmla="*/ 6427405 w 6427405"/>
              <a:gd name="connsiteY3" fmla="*/ 662782 h 1325564"/>
              <a:gd name="connsiteX4" fmla="*/ 6427404 w 6427405"/>
              <a:gd name="connsiteY4" fmla="*/ 662782 h 1325564"/>
              <a:gd name="connsiteX5" fmla="*/ 5764622 w 6427405"/>
              <a:gd name="connsiteY5" fmla="*/ 1325564 h 1325564"/>
              <a:gd name="connsiteX6" fmla="*/ 0 w 6427405"/>
              <a:gd name="connsiteY6" fmla="*/ 1320483 h 1325564"/>
              <a:gd name="connsiteX7" fmla="*/ 6232 w 6427405"/>
              <a:gd name="connsiteY7" fmla="*/ 773107 h 1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7405" h="1325564">
                <a:moveTo>
                  <a:pt x="6232" y="773107"/>
                </a:moveTo>
                <a:cubicBezTo>
                  <a:pt x="6232" y="407063"/>
                  <a:pt x="9876" y="563880"/>
                  <a:pt x="15240" y="5080"/>
                </a:cubicBezTo>
                <a:lnTo>
                  <a:pt x="5764623" y="0"/>
                </a:lnTo>
                <a:cubicBezTo>
                  <a:pt x="6130667" y="0"/>
                  <a:pt x="6427405" y="296738"/>
                  <a:pt x="6427405" y="662782"/>
                </a:cubicBezTo>
                <a:lnTo>
                  <a:pt x="6427404" y="662782"/>
                </a:lnTo>
                <a:cubicBezTo>
                  <a:pt x="6427404" y="1028826"/>
                  <a:pt x="6130666" y="1325564"/>
                  <a:pt x="5764622" y="1325564"/>
                </a:cubicBezTo>
                <a:lnTo>
                  <a:pt x="0" y="1320483"/>
                </a:lnTo>
                <a:cubicBezTo>
                  <a:pt x="6132" y="999808"/>
                  <a:pt x="10282" y="1099131"/>
                  <a:pt x="6232" y="773107"/>
                </a:cubicBezTo>
                <a:close/>
              </a:path>
            </a:pathLst>
          </a:custGeom>
          <a:solidFill>
            <a:schemeClr val="bg1"/>
          </a:solidFill>
          <a:ln>
            <a:noFill/>
          </a:ln>
        </p:spPr>
        <p:txBody>
          <a:bodyPr>
            <a:normAutofit/>
          </a:bodyPr>
          <a:lstStyle>
            <a:lvl1pPr marL="1080000" algn="l">
              <a:defRPr sz="2200"/>
            </a:lvl1pPr>
          </a:lstStyle>
          <a:p>
            <a:r>
              <a:rPr lang="en-US"/>
              <a:t>Click to edit Master title style</a:t>
            </a:r>
          </a:p>
        </p:txBody>
      </p:sp>
      <p:sp>
        <p:nvSpPr>
          <p:cNvPr id="12"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3"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416BE1EF-5CCB-453B-904F-48A332EA8F12}" type="datetime1">
              <a:rPr lang="fr-BE" smtClean="0"/>
              <a:t>04-02-26</a:t>
            </a:fld>
            <a:endParaRPr lang="en-US" dirty="0"/>
          </a:p>
        </p:txBody>
      </p:sp>
      <p:sp>
        <p:nvSpPr>
          <p:cNvPr id="3" name="Slide Number Placeholder 5">
            <a:extLst>
              <a:ext uri="{FF2B5EF4-FFF2-40B4-BE49-F238E27FC236}">
                <a16:creationId xmlns:a16="http://schemas.microsoft.com/office/drawing/2014/main" id="{7A74508C-C611-00B4-399C-081592C8FC04}"/>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241143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ECD0A39C-4C57-4068-89FE-FE3779C56D95}" type="datetime1">
              <a:rPr lang="fr-BE" smtClean="0"/>
              <a:t>04-02-26</a:t>
            </a:fld>
            <a:endParaRPr lang="en-US"/>
          </a:p>
        </p:txBody>
      </p:sp>
      <p:sp>
        <p:nvSpPr>
          <p:cNvPr id="2" name="Slide Number Placeholder 5">
            <a:extLst>
              <a:ext uri="{FF2B5EF4-FFF2-40B4-BE49-F238E27FC236}">
                <a16:creationId xmlns:a16="http://schemas.microsoft.com/office/drawing/2014/main" id="{143D2F6B-AF16-47AA-4EB0-B7BC9D50C399}"/>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379103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a:spLocks noGrp="1"/>
          </p:cNvSpPr>
          <p:nvPr>
            <p:ph type="title"/>
          </p:nvPr>
        </p:nvSpPr>
        <p:spPr>
          <a:xfrm>
            <a:off x="839788" y="365125"/>
            <a:ext cx="10515600" cy="1325563"/>
          </a:xfrm>
        </p:spPr>
        <p:txBody>
          <a:bodyPr anchor="b"/>
          <a:lstStyle/>
          <a:p>
            <a:r>
              <a:rPr lang="en-US"/>
              <a:t>Click to edit Master title style</a:t>
            </a:r>
          </a:p>
        </p:txBody>
      </p:sp>
      <p:sp>
        <p:nvSpPr>
          <p:cNvPr id="4" name="Chart Placeholder 3"/>
          <p:cNvSpPr>
            <a:spLocks noGrp="1"/>
          </p:cNvSpPr>
          <p:nvPr>
            <p:ph type="chart" sz="quarter" idx="12"/>
          </p:nvPr>
        </p:nvSpPr>
        <p:spPr>
          <a:xfrm>
            <a:off x="970280" y="1935163"/>
            <a:ext cx="10383520" cy="3522361"/>
          </a:xfrm>
        </p:spPr>
        <p:txBody>
          <a:bodyPr/>
          <a:lstStyle>
            <a:lvl1pPr marL="0" indent="0">
              <a:buNone/>
              <a:defRPr>
                <a:latin typeface="Libre Franklin" panose="00000500000000000000" pitchFamily="2" charset="0"/>
              </a:defRPr>
            </a:lvl1pPr>
          </a:lstStyle>
          <a:p>
            <a:r>
              <a:rPr lang="en-US"/>
              <a:t>Click icon to add chart</a:t>
            </a:r>
          </a:p>
        </p:txBody>
      </p:sp>
      <p:sp>
        <p:nvSpPr>
          <p:cNvPr id="11"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2"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1FA57D4F-570B-404E-94C9-518BF29EC6D5}" type="datetime1">
              <a:rPr lang="fr-BE" smtClean="0"/>
              <a:t>04-02-26</a:t>
            </a:fld>
            <a:endParaRPr lang="en-US"/>
          </a:p>
        </p:txBody>
      </p:sp>
    </p:spTree>
    <p:extLst>
      <p:ext uri="{BB962C8B-B14F-4D97-AF65-F5344CB8AC3E}">
        <p14:creationId xmlns:p14="http://schemas.microsoft.com/office/powerpoint/2010/main" val="852938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sp>
        <p:nvSpPr>
          <p:cNvPr id="2" name="Title 1"/>
          <p:cNvSpPr>
            <a:spLocks noGrp="1"/>
          </p:cNvSpPr>
          <p:nvPr>
            <p:ph type="title"/>
          </p:nvPr>
        </p:nvSpPr>
        <p:spPr>
          <a:xfrm>
            <a:off x="839788" y="952901"/>
            <a:ext cx="6080776" cy="748364"/>
          </a:xfrm>
        </p:spPr>
        <p:txBody>
          <a:bodyPr anchor="b"/>
          <a:lstStyle>
            <a:lvl1pPr>
              <a:defRPr sz="3200"/>
            </a:lvl1pPr>
          </a:lstStyle>
          <a:p>
            <a:r>
              <a:rPr lang="en-US"/>
              <a:t>Click to edit Master title style</a:t>
            </a:r>
          </a:p>
        </p:txBody>
      </p:sp>
      <p:pic>
        <p:nvPicPr>
          <p:cNvPr id="12"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idx="1"/>
          </p:nvPr>
        </p:nvSpPr>
        <p:spPr>
          <a:xfrm>
            <a:off x="839789" y="1701265"/>
            <a:ext cx="5589888" cy="685800"/>
          </a:xfrm>
        </p:spPr>
        <p:txBody>
          <a:bodyPr anchor="b"/>
          <a:lstStyle>
            <a:lvl1pPr marL="0" indent="0">
              <a:buNone/>
              <a:defRPr sz="24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p:cNvSpPr>
            <a:spLocks noGrp="1"/>
          </p:cNvSpPr>
          <p:nvPr>
            <p:ph idx="12"/>
          </p:nvPr>
        </p:nvSpPr>
        <p:spPr>
          <a:xfrm>
            <a:off x="838200" y="2569945"/>
            <a:ext cx="5591478" cy="3607017"/>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2800" y="596900"/>
            <a:ext cx="5721350" cy="5721350"/>
          </a:xfrm>
          <a:prstGeom prst="rect">
            <a:avLst/>
          </a:prstGeom>
        </p:spPr>
      </p:pic>
      <p:sp>
        <p:nvSpPr>
          <p:cNvPr id="24" name="Picture Placeholder 23"/>
          <p:cNvSpPr>
            <a:spLocks noGrp="1"/>
          </p:cNvSpPr>
          <p:nvPr>
            <p:ph type="pic" sz="quarter" idx="13"/>
          </p:nvPr>
        </p:nvSpPr>
        <p:spPr>
          <a:xfrm>
            <a:off x="7493000" y="1066800"/>
            <a:ext cx="2413000" cy="4864100"/>
          </a:xfrm>
          <a:prstGeom prst="roundRect">
            <a:avLst>
              <a:gd name="adj" fmla="val 9825"/>
            </a:avLst>
          </a:prstGeom>
        </p:spPr>
        <p:txBody>
          <a:bodyPr/>
          <a:lstStyle>
            <a:lvl1pPr>
              <a:defRPr>
                <a:latin typeface="Libre Franklin" panose="00000500000000000000" pitchFamily="2" charset="0"/>
              </a:defRPr>
            </a:lvl1pPr>
          </a:lstStyle>
          <a:p>
            <a:r>
              <a:rPr lang="en-US"/>
              <a:t>Click icon to add picture</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21"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32CBBB89-8FDA-4F4D-8C4C-9B12E0794CEC}" type="datetime1">
              <a:rPr lang="fr-BE" smtClean="0"/>
              <a:t>04-02-26</a:t>
            </a:fld>
            <a:endParaRPr lang="en-US"/>
          </a:p>
        </p:txBody>
      </p:sp>
    </p:spTree>
    <p:extLst>
      <p:ext uri="{BB962C8B-B14F-4D97-AF65-F5344CB8AC3E}">
        <p14:creationId xmlns:p14="http://schemas.microsoft.com/office/powerpoint/2010/main" val="2673515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sp>
        <p:nvSpPr>
          <p:cNvPr id="2" name="Title 1"/>
          <p:cNvSpPr>
            <a:spLocks noGrp="1"/>
          </p:cNvSpPr>
          <p:nvPr>
            <p:ph type="title"/>
          </p:nvPr>
        </p:nvSpPr>
        <p:spPr>
          <a:xfrm>
            <a:off x="839788" y="952901"/>
            <a:ext cx="6080776" cy="748364"/>
          </a:xfrm>
        </p:spPr>
        <p:txBody>
          <a:bodyPr anchor="b"/>
          <a:lstStyle>
            <a:lvl1pPr>
              <a:defRPr sz="3200"/>
            </a:lvl1pPr>
          </a:lstStyle>
          <a:p>
            <a:r>
              <a:rPr lang="en-US"/>
              <a:t>Click to edit Master title style</a:t>
            </a:r>
          </a:p>
        </p:txBody>
      </p:sp>
      <p:pic>
        <p:nvPicPr>
          <p:cNvPr id="12"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idx="1"/>
          </p:nvPr>
        </p:nvSpPr>
        <p:spPr>
          <a:xfrm>
            <a:off x="839789" y="1701265"/>
            <a:ext cx="5589888" cy="685800"/>
          </a:xfrm>
        </p:spPr>
        <p:txBody>
          <a:bodyPr anchor="b"/>
          <a:lstStyle>
            <a:lvl1pPr marL="0" indent="0">
              <a:buNone/>
              <a:defRPr sz="24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p:cNvSpPr>
            <a:spLocks noGrp="1"/>
          </p:cNvSpPr>
          <p:nvPr>
            <p:ph idx="12"/>
          </p:nvPr>
        </p:nvSpPr>
        <p:spPr>
          <a:xfrm>
            <a:off x="838200" y="2569945"/>
            <a:ext cx="5591478" cy="3607017"/>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9677" y="2387065"/>
            <a:ext cx="5251740" cy="3021025"/>
          </a:xfrm>
          <a:prstGeom prst="rect">
            <a:avLst/>
          </a:prstGeom>
        </p:spPr>
      </p:pic>
      <p:sp>
        <p:nvSpPr>
          <p:cNvPr id="4" name="Picture Placeholder 3"/>
          <p:cNvSpPr>
            <a:spLocks noGrp="1"/>
          </p:cNvSpPr>
          <p:nvPr>
            <p:ph type="pic" sz="quarter" idx="13"/>
          </p:nvPr>
        </p:nvSpPr>
        <p:spPr>
          <a:xfrm>
            <a:off x="7064375" y="2570163"/>
            <a:ext cx="3990975" cy="2484437"/>
          </a:xfrm>
        </p:spPr>
        <p:txBody>
          <a:bodyPr/>
          <a:lstStyle>
            <a:lvl1pPr>
              <a:defRPr>
                <a:latin typeface="Libre Franklin" panose="00000500000000000000" pitchFamily="2" charset="0"/>
              </a:defRPr>
            </a:lvl1pPr>
          </a:lstStyle>
          <a:p>
            <a:r>
              <a:rPr lang="en-US"/>
              <a:t>Click icon to add picture</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6"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6FF4B300-02DD-4E90-9B70-80769AC70C7A}" type="datetime1">
              <a:rPr lang="fr-BE" smtClean="0"/>
              <a:t>04-02-26</a:t>
            </a:fld>
            <a:endParaRPr lang="en-US"/>
          </a:p>
        </p:txBody>
      </p:sp>
      <p:sp>
        <p:nvSpPr>
          <p:cNvPr id="3" name="Slide Number Placeholder 5">
            <a:extLst>
              <a:ext uri="{FF2B5EF4-FFF2-40B4-BE49-F238E27FC236}">
                <a16:creationId xmlns:a16="http://schemas.microsoft.com/office/drawing/2014/main" id="{50804670-FBA0-F890-040E-8B66B09929B2}"/>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2571164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3241708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1021377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8" name="Text Placeholder 7"/>
          <p:cNvSpPr>
            <a:spLocks noGrp="1"/>
          </p:cNvSpPr>
          <p:nvPr>
            <p:ph type="body" sz="quarter" idx="13"/>
          </p:nvPr>
        </p:nvSpPr>
        <p:spPr>
          <a:xfrm>
            <a:off x="900000" y="1439577"/>
            <a:ext cx="1021377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marL="985838" indent="-228600">
              <a:lnSpc>
                <a:spcPct val="150000"/>
              </a:lnSpc>
              <a:buFont typeface="Open Sans" panose="020B0606030504020204" pitchFamily="34" charset="0"/>
              <a:buChar char="ı"/>
              <a:defRPr sz="12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91578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1321200"/>
            <a:ext cx="4590473" cy="2387600"/>
          </a:xfrm>
        </p:spPr>
        <p:txBody>
          <a:bodyPr anchor="b">
            <a:normAutofit/>
          </a:bodyPr>
          <a:lstStyle>
            <a:lvl1pPr algn="l">
              <a:defRPr sz="3600"/>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3849255"/>
            <a:ext cx="4590473" cy="1655762"/>
          </a:xfrm>
        </p:spPr>
        <p:txBody>
          <a:bodyPr anchor="t">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fld id="{CE2711CF-3779-41CC-AF16-37DBF5FFEBF4}" type="datetime1">
              <a:rPr lang="fr-BE" smtClean="0"/>
              <a:t>04-02-26</a:t>
            </a:fld>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0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title" hasCustomPrompt="1"/>
          </p:nvPr>
        </p:nvSpPr>
        <p:spPr>
          <a:xfrm>
            <a:off x="838199" y="1510001"/>
            <a:ext cx="5100783" cy="1030000"/>
          </a:xfrm>
        </p:spPr>
        <p:txBody>
          <a:bodyPr anchor="b">
            <a:normAutofit/>
          </a:bodyPr>
          <a:lstStyle>
            <a:lvl1pPr>
              <a:defRPr sz="2800">
                <a:solidFill>
                  <a:srgbClr val="087670"/>
                </a:solidFill>
              </a:defRPr>
            </a:lvl1pPr>
          </a:lstStyle>
          <a:p>
            <a:r>
              <a:rPr lang="en-US"/>
              <a:t>Click to edit title</a:t>
            </a:r>
          </a:p>
        </p:txBody>
      </p:sp>
      <p:sp>
        <p:nvSpPr>
          <p:cNvPr id="3" name="Content Placeholder 2"/>
          <p:cNvSpPr>
            <a:spLocks noGrp="1"/>
          </p:cNvSpPr>
          <p:nvPr>
            <p:ph idx="1"/>
          </p:nvPr>
        </p:nvSpPr>
        <p:spPr>
          <a:xfrm>
            <a:off x="838199" y="2835563"/>
            <a:ext cx="4542323" cy="3341399"/>
          </a:xfrm>
        </p:spPr>
        <p:txBody>
          <a:bodyPr>
            <a:normAutofit/>
          </a:bodyPr>
          <a:lstStyle>
            <a:lvl1pPr marL="0" indent="0" defTabSz="914400">
              <a:lnSpc>
                <a:spcPct val="150000"/>
              </a:lnSpc>
              <a:buFont typeface="Arial" panose="020B0604020202020204" pitchFamily="34" charset="0"/>
              <a:buNone/>
              <a:tabLst>
                <a:tab pos="4572000" algn="l"/>
              </a:tabLst>
              <a:defRPr lang="en-US" sz="1600" b="0" dirty="0" smtClean="0">
                <a:solidFill>
                  <a:schemeClr val="tx1">
                    <a:lumMod val="90000"/>
                    <a:lumOff val="10000"/>
                  </a:schemeClr>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p:cNvSpPr>
            <a:spLocks noGrp="1"/>
          </p:cNvSpPr>
          <p:nvPr>
            <p:ph type="pic" sz="quarter" idx="13" hasCustomPrompt="1"/>
          </p:nvPr>
        </p:nvSpPr>
        <p:spPr>
          <a:xfrm>
            <a:off x="7481887" y="282287"/>
            <a:ext cx="4894839" cy="4894839"/>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4" name="Content Placeholder 2"/>
          <p:cNvSpPr>
            <a:spLocks noGrp="1"/>
          </p:cNvSpPr>
          <p:nvPr>
            <p:ph idx="14" hasCustomPrompt="1"/>
          </p:nvPr>
        </p:nvSpPr>
        <p:spPr>
          <a:xfrm>
            <a:off x="5435270" y="2835562"/>
            <a:ext cx="520762" cy="3341399"/>
          </a:xfrm>
        </p:spPr>
        <p:txBody>
          <a:bodyPr>
            <a:normAutofit/>
          </a:bodyPr>
          <a:lstStyle>
            <a:lvl1pPr marL="0" indent="0" algn="r" defTabSz="914400">
              <a:lnSpc>
                <a:spcPct val="150000"/>
              </a:lnSpc>
              <a:buFont typeface="Arial" panose="020B0604020202020204" pitchFamily="34" charset="0"/>
              <a:buNone/>
              <a:tabLst>
                <a:tab pos="4572000" algn="l"/>
              </a:tabLst>
              <a:defRPr lang="en-US" sz="1600" b="1" i="0" baseline="0" dirty="0" smtClean="0">
                <a:solidFill>
                  <a:srgbClr val="087670"/>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8"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5C90EB3F-2CC6-4DE8-B442-AD5F2E5A9620}" type="datetime1">
              <a:rPr lang="fr-BE" smtClean="0"/>
              <a:t>04-02-26</a:t>
            </a:fld>
            <a:endParaRPr lang="en-US"/>
          </a:p>
        </p:txBody>
      </p:sp>
    </p:spTree>
    <p:extLst>
      <p:ext uri="{BB962C8B-B14F-4D97-AF65-F5344CB8AC3E}">
        <p14:creationId xmlns:p14="http://schemas.microsoft.com/office/powerpoint/2010/main" val="21671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0294" y="6298599"/>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tx1">
                    <a:lumMod val="90000"/>
                    <a:lumOff val="10000"/>
                  </a:schemeClr>
                </a:solidFill>
              </a:defRPr>
            </a:lvl1pPr>
          </a:lstStyle>
          <a:p>
            <a:r>
              <a:rPr lang="en-US"/>
              <a:t>Click to edit Master title style</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7E0F0916-EF88-4A6E-86F0-C58B59899F30}" type="datetime1">
              <a:rPr lang="fr-BE" smtClean="0"/>
              <a:t>04-02-26</a:t>
            </a:fld>
            <a:endParaRPr lang="en-US"/>
          </a:p>
        </p:txBody>
      </p:sp>
    </p:spTree>
    <p:extLst>
      <p:ext uri="{BB962C8B-B14F-4D97-AF65-F5344CB8AC3E}">
        <p14:creationId xmlns:p14="http://schemas.microsoft.com/office/powerpoint/2010/main" val="3943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294" y="6308563"/>
            <a:ext cx="1117156" cy="331289"/>
          </a:xfrm>
          <a:prstGeom prst="rect">
            <a:avLst/>
          </a:prstGeom>
        </p:spPr>
      </p:pic>
      <p:sp>
        <p:nvSpPr>
          <p:cNvPr id="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bg1"/>
                </a:solidFill>
              </a:defRPr>
            </a:lvl1pPr>
          </a:lstStyle>
          <a:p>
            <a:r>
              <a:rPr lang="en-US"/>
              <a:t>Click to edit Master title style</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bg1"/>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bg1"/>
                </a:solidFill>
                <a:latin typeface="Libre Franklin SemiBold" panose="00000700000000000000" pitchFamily="2" charset="0"/>
              </a:defRPr>
            </a:lvl1pPr>
          </a:lstStyle>
          <a:p>
            <a:fld id="{76B4E95F-75B6-45D1-A628-EB842EA9A543}" type="datetime1">
              <a:rPr lang="fr-BE" smtClean="0"/>
              <a:t>04-02-26</a:t>
            </a:fld>
            <a:endParaRPr lang="en-US"/>
          </a:p>
        </p:txBody>
      </p:sp>
    </p:spTree>
    <p:extLst>
      <p:ext uri="{BB962C8B-B14F-4D97-AF65-F5344CB8AC3E}">
        <p14:creationId xmlns:p14="http://schemas.microsoft.com/office/powerpoint/2010/main" val="333225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nchor="b"/>
          <a:lstStyle/>
          <a:p>
            <a:r>
              <a:rPr lang="en-US"/>
              <a:t>Click to edit Master title style</a:t>
            </a:r>
          </a:p>
        </p:txBody>
      </p:sp>
      <p:sp>
        <p:nvSpPr>
          <p:cNvPr id="3" name="Content Placeholder 2"/>
          <p:cNvSpPr>
            <a:spLocks noGrp="1"/>
          </p:cNvSpPr>
          <p:nvPr>
            <p:ph idx="1"/>
          </p:nvPr>
        </p:nvSpPr>
        <p:spPr>
          <a:xfrm>
            <a:off x="838200" y="2605068"/>
            <a:ext cx="10514012" cy="3604326"/>
          </a:xfrm>
        </p:spPr>
        <p:txBody>
          <a:bodyPr>
            <a:normAutofit/>
          </a:bodyPr>
          <a:lstStyle>
            <a:lvl1pPr marL="266700" indent="-2667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10514012"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A2AB8BC6-376E-4A38-97ED-E34928469922}" type="datetime1">
              <a:rPr lang="fr-BE" smtClean="0"/>
              <a:t>04-02-26</a:t>
            </a:fld>
            <a:endParaRPr lang="en-US"/>
          </a:p>
        </p:txBody>
      </p:sp>
      <p:sp>
        <p:nvSpPr>
          <p:cNvPr id="4" name="Slide Number Placeholder 5">
            <a:extLst>
              <a:ext uri="{FF2B5EF4-FFF2-40B4-BE49-F238E27FC236}">
                <a16:creationId xmlns:a16="http://schemas.microsoft.com/office/drawing/2014/main" id="{E43712B6-02F4-DA60-9FF5-93CE504EEAB8}"/>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112743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chor="b"/>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lnSpc>
                <a:spcPct val="150000"/>
              </a:lnSpc>
              <a:defRPr sz="1600">
                <a:latin typeface="Libre Franklin" panose="00000500000000000000" pitchFamily="2" charset="0"/>
              </a:defRPr>
            </a:lvl1pPr>
            <a:lvl2pPr>
              <a:lnSpc>
                <a:spcPct val="150000"/>
              </a:lnSpc>
              <a:defRPr sz="1400">
                <a:latin typeface="Libre Franklin" panose="00000500000000000000" pitchFamily="2" charset="0"/>
              </a:defRPr>
            </a:lvl2pPr>
            <a:lvl3pPr>
              <a:lnSpc>
                <a:spcPct val="150000"/>
              </a:lnSpc>
              <a:defRPr sz="1200">
                <a:latin typeface="Libre Franklin" panose="00000500000000000000" pitchFamily="2" charset="0"/>
              </a:defRPr>
            </a:lvl3pPr>
            <a:lvl4pPr>
              <a:lnSpc>
                <a:spcPct val="150000"/>
              </a:lnSpc>
              <a:defRPr sz="1100">
                <a:latin typeface="Libre Franklin" panose="00000500000000000000" pitchFamily="2" charset="0"/>
              </a:defRPr>
            </a:lvl4pPr>
            <a:lvl5pPr>
              <a:lnSpc>
                <a:spcPct val="150000"/>
              </a:lnSpc>
              <a:defRPr sz="1100">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lnSpc>
                <a:spcPct val="150000"/>
              </a:lnSpc>
              <a:defRPr sz="1600">
                <a:latin typeface="Libre Franklin" panose="00000500000000000000" pitchFamily="2" charset="0"/>
              </a:defRPr>
            </a:lvl1pPr>
            <a:lvl2pPr>
              <a:lnSpc>
                <a:spcPct val="150000"/>
              </a:lnSpc>
              <a:defRPr sz="1400">
                <a:latin typeface="Libre Franklin" panose="00000500000000000000" pitchFamily="2" charset="0"/>
              </a:defRPr>
            </a:lvl2pPr>
            <a:lvl3pPr>
              <a:lnSpc>
                <a:spcPct val="150000"/>
              </a:lnSpc>
              <a:defRPr sz="1200">
                <a:latin typeface="Libre Franklin" panose="00000500000000000000" pitchFamily="2" charset="0"/>
              </a:defRPr>
            </a:lvl3pPr>
            <a:lvl4pPr>
              <a:lnSpc>
                <a:spcPct val="150000"/>
              </a:lnSpc>
              <a:defRPr sz="1100">
                <a:latin typeface="Libre Franklin" panose="00000500000000000000" pitchFamily="2" charset="0"/>
              </a:defRPr>
            </a:lvl4pPr>
            <a:lvl5pPr>
              <a:lnSpc>
                <a:spcPct val="150000"/>
              </a:lnSpc>
              <a:defRPr sz="1100">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5"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9F2FF1FE-C9B8-419A-80D3-727B9D82F640}" type="datetime1">
              <a:rPr lang="fr-BE" smtClean="0"/>
              <a:t>04-02-26</a:t>
            </a:fld>
            <a:endParaRPr lang="en-US"/>
          </a:p>
        </p:txBody>
      </p:sp>
      <p:sp>
        <p:nvSpPr>
          <p:cNvPr id="7" name="Slide Number Placeholder 5">
            <a:extLst>
              <a:ext uri="{FF2B5EF4-FFF2-40B4-BE49-F238E27FC236}">
                <a16:creationId xmlns:a16="http://schemas.microsoft.com/office/drawing/2014/main" id="{960C5FB6-E6B3-49DE-6C1B-023992E79861}"/>
              </a:ext>
            </a:extLst>
          </p:cNvPr>
          <p:cNvSpPr>
            <a:spLocks noGrp="1"/>
          </p:cNvSpPr>
          <p:nvPr>
            <p:ph type="sldNum" sz="quarter" idx="12"/>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1009753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070" y="0"/>
            <a:ext cx="3437930" cy="6858000"/>
          </a:xfrm>
          <a:prstGeom prst="rect">
            <a:avLst/>
          </a:prstGeom>
        </p:spPr>
      </p:pic>
      <p:sp>
        <p:nvSpPr>
          <p:cNvPr id="2" name="Title 1"/>
          <p:cNvSpPr>
            <a:spLocks noGrp="1"/>
          </p:cNvSpPr>
          <p:nvPr>
            <p:ph type="title"/>
          </p:nvPr>
        </p:nvSpPr>
        <p:spPr>
          <a:xfrm>
            <a:off x="838201" y="673768"/>
            <a:ext cx="7237396" cy="1016920"/>
          </a:xfrm>
        </p:spPr>
        <p:txBody>
          <a:bodyPr anchor="b"/>
          <a:lstStyle/>
          <a:p>
            <a:r>
              <a:rPr lang="en-US"/>
              <a:t>Click to edit Master title style</a:t>
            </a:r>
          </a:p>
        </p:txBody>
      </p:sp>
      <p:sp>
        <p:nvSpPr>
          <p:cNvPr id="3" name="Content Placeholder 2"/>
          <p:cNvSpPr>
            <a:spLocks noGrp="1"/>
          </p:cNvSpPr>
          <p:nvPr>
            <p:ph idx="1"/>
          </p:nvPr>
        </p:nvSpPr>
        <p:spPr>
          <a:xfrm>
            <a:off x="838199" y="2572636"/>
            <a:ext cx="7237397"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7236303"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Picture Placeholder 8"/>
          <p:cNvSpPr>
            <a:spLocks noGrp="1"/>
          </p:cNvSpPr>
          <p:nvPr>
            <p:ph type="pic" sz="quarter" idx="13" hasCustomPrompt="1"/>
          </p:nvPr>
        </p:nvSpPr>
        <p:spPr>
          <a:xfrm>
            <a:off x="897021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3437FEA1-A1F2-4FCF-B4B8-5E042CE8C8D8}" type="datetime1">
              <a:rPr lang="fr-BE" smtClean="0"/>
              <a:t>04-02-26</a:t>
            </a:fld>
            <a:endParaRPr lang="en-US"/>
          </a:p>
        </p:txBody>
      </p:sp>
      <p:sp>
        <p:nvSpPr>
          <p:cNvPr id="5" name="Slide Number Placeholder 5">
            <a:extLst>
              <a:ext uri="{FF2B5EF4-FFF2-40B4-BE49-F238E27FC236}">
                <a16:creationId xmlns:a16="http://schemas.microsoft.com/office/drawing/2014/main" id="{48DBE4C6-D33B-B65B-AC5A-918471957A73}"/>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3614049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37930" cy="6858000"/>
          </a:xfrm>
          <a:prstGeom prst="rect">
            <a:avLst/>
          </a:prstGeom>
        </p:spPr>
      </p:pic>
      <p:sp>
        <p:nvSpPr>
          <p:cNvPr id="2" name="Title 1"/>
          <p:cNvSpPr>
            <a:spLocks noGrp="1"/>
          </p:cNvSpPr>
          <p:nvPr>
            <p:ph type="title"/>
          </p:nvPr>
        </p:nvSpPr>
        <p:spPr>
          <a:xfrm>
            <a:off x="4221481" y="673768"/>
            <a:ext cx="7193280" cy="1016920"/>
          </a:xfrm>
        </p:spPr>
        <p:txBody>
          <a:bodyPr anchor="b"/>
          <a:lstStyle/>
          <a:p>
            <a:r>
              <a:rPr lang="en-US"/>
              <a:t>Click to edit Master title style</a:t>
            </a:r>
          </a:p>
        </p:txBody>
      </p:sp>
      <p:sp>
        <p:nvSpPr>
          <p:cNvPr id="3" name="Content Placeholder 2"/>
          <p:cNvSpPr>
            <a:spLocks noGrp="1"/>
          </p:cNvSpPr>
          <p:nvPr>
            <p:ph idx="1"/>
          </p:nvPr>
        </p:nvSpPr>
        <p:spPr>
          <a:xfrm>
            <a:off x="4221479" y="2572636"/>
            <a:ext cx="7193281"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4223068" y="1758249"/>
            <a:ext cx="7192194"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Picture Placeholder 8"/>
          <p:cNvSpPr>
            <a:spLocks noGrp="1"/>
          </p:cNvSpPr>
          <p:nvPr>
            <p:ph type="pic" sz="quarter" idx="13" hasCustomPrompt="1"/>
          </p:nvPr>
        </p:nvSpPr>
        <p:spPr>
          <a:xfrm>
            <a:off x="-3556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8793FBB3-2069-4CD0-BA62-74F3F6AC76A5}" type="datetime1">
              <a:rPr lang="fr-BE" smtClean="0"/>
              <a:t>04-02-26</a:t>
            </a:fld>
            <a:endParaRPr lang="en-US"/>
          </a:p>
        </p:txBody>
      </p:sp>
      <p:sp>
        <p:nvSpPr>
          <p:cNvPr id="5" name="Slide Number Placeholder 5">
            <a:extLst>
              <a:ext uri="{FF2B5EF4-FFF2-40B4-BE49-F238E27FC236}">
                <a16:creationId xmlns:a16="http://schemas.microsoft.com/office/drawing/2014/main" id="{3FBEC7E1-2F48-A1EF-B04B-8D7E9D3516F0}"/>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2725650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anose="00000500000000000000" pitchFamily="2" charset="0"/>
              </a:defRPr>
            </a:lvl1pPr>
          </a:lstStyle>
          <a:p>
            <a:fld id="{C11C2642-6F73-44A3-9494-E646D0C68237}" type="datetime1">
              <a:rPr lang="fr-BE" smtClean="0"/>
              <a:t>04-02-26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3232072431"/>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50" r:id="rId3"/>
    <p:sldLayoutId id="2147483651" r:id="rId4"/>
    <p:sldLayoutId id="2147483661" r:id="rId5"/>
    <p:sldLayoutId id="2147483660" r:id="rId6"/>
    <p:sldLayoutId id="2147483653" r:id="rId7"/>
    <p:sldLayoutId id="2147483662" r:id="rId8"/>
    <p:sldLayoutId id="2147483667" r:id="rId9"/>
    <p:sldLayoutId id="2147483672" r:id="rId10"/>
    <p:sldLayoutId id="2147483663" r:id="rId11"/>
    <p:sldLayoutId id="2147483664" r:id="rId12"/>
    <p:sldLayoutId id="2147483657" r:id="rId13"/>
    <p:sldLayoutId id="2147483666" r:id="rId14"/>
    <p:sldLayoutId id="2147483675" r:id="rId15"/>
    <p:sldLayoutId id="2147483677" r:id="rId16"/>
  </p:sldLayoutIdLst>
  <p:hf hdr="0" ftr="0" dt="0"/>
  <p:txStyles>
    <p:titleStyle>
      <a:lvl1pPr algn="l" defTabSz="914400" rtl="0" eaLnBrk="1" latinLnBrk="0" hangingPunct="1">
        <a:lnSpc>
          <a:spcPct val="90000"/>
        </a:lnSpc>
        <a:spcBef>
          <a:spcPct val="0"/>
        </a:spcBef>
        <a:buNone/>
        <a:defRPr sz="3200" kern="1200">
          <a:solidFill>
            <a:schemeClr val="tx1"/>
          </a:solidFill>
          <a:latin typeface="Libre Franklin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449263" indent="-182563"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623888" indent="-174625"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806450" indent="-182563"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989013" indent="-182563"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7FFFFB6A_79F660FB.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https://eur-lex.europa.eu/legal-content/NL/TXT/?uri=OJ%3AL_202500327"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microsoft.com/office/2018/10/relationships/comments" Target="../comments/modernComment_7FFFFB8A_B1C4C82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7FFFFC11_9F778211.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microsoft.com/office/2018/10/relationships/comments" Target="../comments/modernComment_1D3_A071C7AC.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7FFFFB79_6371574.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microsoft.com/office/2018/10/relationships/comments" Target="../comments/modernComment_1DC_99813450.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7FFFFB73_D418A931.xm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microsoft.com/office/2018/10/relationships/comments" Target="../comments/modernComment_1E3_EDBACF0B.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7FFFFB75_69D66685.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microsoft.com/office/2018/10/relationships/comments" Target="../comments/modernComment_1F3_C4D96281.xm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microsoft.com/office/2018/10/relationships/comments" Target="../comments/modernComment_192_98963629.xml"/><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nl-BE" dirty="0"/>
            </a:br>
            <a:r>
              <a:rPr lang="fr-FR" sz="4000" dirty="0"/>
              <a:t>Réalisations 202</a:t>
            </a:r>
            <a:r>
              <a:rPr lang="en-BE" sz="4000" dirty="0"/>
              <a:t>5</a:t>
            </a:r>
            <a:r>
              <a:rPr lang="fr-FR" sz="4000" dirty="0"/>
              <a:t>  Perspectives 202</a:t>
            </a:r>
            <a:r>
              <a:rPr lang="en-BE" sz="4000" dirty="0"/>
              <a:t>6</a:t>
            </a:r>
            <a:br>
              <a:rPr lang="fr-FR" dirty="0"/>
            </a:br>
            <a:br>
              <a:rPr lang="fr-FR" b="1" dirty="0"/>
            </a:br>
            <a:r>
              <a:rPr lang="fr-FR" sz="1600" b="1" dirty="0"/>
              <a:t>3</a:t>
            </a:r>
            <a:r>
              <a:rPr lang="en-BE" sz="1600" b="1" dirty="0"/>
              <a:t>0</a:t>
            </a:r>
            <a:r>
              <a:rPr lang="fr-FR" sz="1600" b="1" dirty="0"/>
              <a:t>/01/202</a:t>
            </a:r>
            <a:r>
              <a:rPr lang="en-BE" sz="1600" b="1" dirty="0"/>
              <a:t>6</a:t>
            </a:r>
            <a:br>
              <a:rPr lang="nl-BE" dirty="0"/>
            </a:br>
            <a:br>
              <a:rPr lang="nl-BE" dirty="0"/>
            </a:br>
            <a:endParaRPr lang="nl-BE" dirty="0"/>
          </a:p>
        </p:txBody>
      </p:sp>
      <p:sp>
        <p:nvSpPr>
          <p:cNvPr id="14" name="Subtitle 13"/>
          <p:cNvSpPr>
            <a:spLocks noGrp="1"/>
          </p:cNvSpPr>
          <p:nvPr>
            <p:ph type="subTitle" idx="1"/>
          </p:nvPr>
        </p:nvSpPr>
        <p:spPr/>
        <p:txBody>
          <a:bodyPr/>
          <a:lstStyle/>
          <a:p>
            <a:r>
              <a:rPr lang="en-US" dirty="0"/>
              <a:t>Plate-</a:t>
            </a:r>
            <a:r>
              <a:rPr lang="en-US" dirty="0" err="1"/>
              <a:t>forme</a:t>
            </a:r>
            <a:r>
              <a:rPr lang="en-US" dirty="0"/>
              <a:t> eHealth</a:t>
            </a: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40" t="15055" r="340" b="18228"/>
          <a:stretch/>
        </p:blipFill>
        <p:spPr>
          <a:xfrm>
            <a:off x="7297161" y="307225"/>
            <a:ext cx="4894839" cy="4894839"/>
          </a:xfrm>
        </p:spPr>
      </p:pic>
    </p:spTree>
    <p:extLst>
      <p:ext uri="{BB962C8B-B14F-4D97-AF65-F5344CB8AC3E}">
        <p14:creationId xmlns:p14="http://schemas.microsoft.com/office/powerpoint/2010/main" val="175815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8702" b="8702"/>
          <a:stretch/>
        </p:blipFill>
        <p:spPr>
          <a:xfrm>
            <a:off x="0" y="1"/>
            <a:ext cx="12192000" cy="6035040"/>
          </a:xfrm>
        </p:spPr>
      </p:pic>
      <p:sp>
        <p:nvSpPr>
          <p:cNvPr id="8" name="Title 7"/>
          <p:cNvSpPr>
            <a:spLocks noGrp="1"/>
          </p:cNvSpPr>
          <p:nvPr>
            <p:ph type="title"/>
          </p:nvPr>
        </p:nvSpPr>
        <p:spPr>
          <a:xfrm>
            <a:off x="-16442" y="3880578"/>
            <a:ext cx="6427405" cy="1453422"/>
          </a:xfrm>
        </p:spPr>
        <p:txBody>
          <a:bodyPr>
            <a:normAutofit/>
          </a:bodyPr>
          <a:lstStyle/>
          <a:p>
            <a:r>
              <a:rPr lang="nl-BE" dirty="0"/>
              <a:t>Actieplan </a:t>
            </a:r>
            <a:r>
              <a:rPr lang="nl-BE" dirty="0" err="1"/>
              <a:t>eGezondheid</a:t>
            </a:r>
            <a:r>
              <a:rPr lang="nl-BE" dirty="0"/>
              <a:t> 202</a:t>
            </a:r>
            <a:r>
              <a:rPr lang="en-BE" dirty="0"/>
              <a:t>6</a:t>
            </a:r>
            <a:r>
              <a:rPr lang="nl-BE" dirty="0"/>
              <a:t>-202</a:t>
            </a:r>
            <a:r>
              <a:rPr lang="en-BE" dirty="0"/>
              <a:t>9</a:t>
            </a:r>
          </a:p>
        </p:txBody>
      </p:sp>
      <p:sp>
        <p:nvSpPr>
          <p:cNvPr id="2" name="Slide Number Placeholder 1">
            <a:extLst>
              <a:ext uri="{FF2B5EF4-FFF2-40B4-BE49-F238E27FC236}">
                <a16:creationId xmlns:a16="http://schemas.microsoft.com/office/drawing/2014/main" id="{2D659923-9665-B922-A208-A3FB96D7CBD3}"/>
              </a:ext>
            </a:extLst>
          </p:cNvPr>
          <p:cNvSpPr>
            <a:spLocks noGrp="1"/>
          </p:cNvSpPr>
          <p:nvPr>
            <p:ph type="sldNum" sz="quarter" idx="4"/>
          </p:nvPr>
        </p:nvSpPr>
        <p:spPr/>
        <p:txBody>
          <a:bodyPr/>
          <a:lstStyle/>
          <a:p>
            <a:fld id="{E1356E26-996F-433A-9CA0-83DB24D6E075}" type="slidenum">
              <a:rPr lang="en-US" smtClean="0"/>
              <a:pPr/>
              <a:t>10</a:t>
            </a:fld>
            <a:endParaRPr lang="en-US" dirty="0"/>
          </a:p>
        </p:txBody>
      </p:sp>
    </p:spTree>
    <p:extLst>
      <p:ext uri="{BB962C8B-B14F-4D97-AF65-F5344CB8AC3E}">
        <p14:creationId xmlns:p14="http://schemas.microsoft.com/office/powerpoint/2010/main" val="401758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7D14-5285-933A-E4B6-511EF32D9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858A5-1BDC-D855-AE8B-6A1345CD8B5E}"/>
              </a:ext>
            </a:extLst>
          </p:cNvPr>
          <p:cNvSpPr>
            <a:spLocks noGrp="1"/>
          </p:cNvSpPr>
          <p:nvPr>
            <p:ph type="title"/>
          </p:nvPr>
        </p:nvSpPr>
        <p:spPr>
          <a:xfrm>
            <a:off x="838200" y="673768"/>
            <a:ext cx="10515600" cy="1016920"/>
          </a:xfrm>
        </p:spPr>
        <p:txBody>
          <a:bodyPr>
            <a:normAutofit/>
          </a:bodyPr>
          <a:lstStyle/>
          <a:p>
            <a:r>
              <a:rPr lang="fr-BE" dirty="0"/>
              <a:t>Plan d'action interfédéral </a:t>
            </a:r>
            <a:r>
              <a:rPr lang="fr-BE" dirty="0" err="1"/>
              <a:t>eSanté</a:t>
            </a:r>
            <a:r>
              <a:rPr lang="fr-BE" dirty="0"/>
              <a:t> 2026-2029</a:t>
            </a:r>
            <a:endParaRPr lang="nl-NL" dirty="0"/>
          </a:p>
        </p:txBody>
      </p:sp>
      <p:sp>
        <p:nvSpPr>
          <p:cNvPr id="3" name="Content Placeholder 2">
            <a:extLst>
              <a:ext uri="{FF2B5EF4-FFF2-40B4-BE49-F238E27FC236}">
                <a16:creationId xmlns:a16="http://schemas.microsoft.com/office/drawing/2014/main" id="{A31ED6AD-C83C-B75D-1F16-187F36116390}"/>
              </a:ext>
            </a:extLst>
          </p:cNvPr>
          <p:cNvSpPr>
            <a:spLocks noGrp="1"/>
          </p:cNvSpPr>
          <p:nvPr>
            <p:ph idx="1"/>
          </p:nvPr>
        </p:nvSpPr>
        <p:spPr>
          <a:xfrm>
            <a:off x="838200" y="2579906"/>
            <a:ext cx="10256519" cy="3604326"/>
          </a:xfrm>
        </p:spPr>
        <p:txBody>
          <a:bodyPr>
            <a:normAutofit fontScale="85000" lnSpcReduction="10000"/>
          </a:bodyPr>
          <a:lstStyle/>
          <a:p>
            <a:pPr marL="266700" indent="-266700"/>
            <a:r>
              <a:rPr lang="en-BE" dirty="0"/>
              <a:t>d</a:t>
            </a:r>
            <a:r>
              <a:rPr lang="fr-BE" dirty="0" err="1"/>
              <a:t>éfini</a:t>
            </a:r>
            <a:r>
              <a:rPr lang="en-BE" dirty="0"/>
              <a:t>r </a:t>
            </a:r>
            <a:r>
              <a:rPr lang="fr-BE" dirty="0"/>
              <a:t>les grandes lignes des développements en matière d’e</a:t>
            </a:r>
            <a:r>
              <a:rPr lang="en-BE" dirty="0"/>
              <a:t>S</a:t>
            </a:r>
            <a:r>
              <a:rPr lang="fr-BE" dirty="0" err="1"/>
              <a:t>anté</a:t>
            </a:r>
            <a:r>
              <a:rPr lang="fr-BE" dirty="0"/>
              <a:t> pour la période 2026-2029</a:t>
            </a:r>
            <a:endParaRPr lang="en-BE" dirty="0"/>
          </a:p>
          <a:p>
            <a:pPr marL="266700" indent="-266700"/>
            <a:r>
              <a:rPr lang="en-BE" dirty="0" err="1"/>
              <a:t>fournir</a:t>
            </a:r>
            <a:r>
              <a:rPr lang="fr-BE" dirty="0"/>
              <a:t> les systèmes, outils et solutions e</a:t>
            </a:r>
            <a:r>
              <a:rPr lang="en-BE" dirty="0"/>
              <a:t>S</a:t>
            </a:r>
            <a:r>
              <a:rPr lang="fr-BE" dirty="0" err="1"/>
              <a:t>anté</a:t>
            </a:r>
            <a:r>
              <a:rPr lang="fr-BE" dirty="0"/>
              <a:t> nécessaires</a:t>
            </a:r>
            <a:endParaRPr lang="en-BE" dirty="0"/>
          </a:p>
          <a:p>
            <a:pPr marL="266700" indent="-266700"/>
            <a:r>
              <a:rPr lang="en-BE" dirty="0" err="1"/>
              <a:t>accélérer</a:t>
            </a:r>
            <a:r>
              <a:rPr lang="en-BE" dirty="0"/>
              <a:t> </a:t>
            </a:r>
            <a:r>
              <a:rPr lang="fr-BE" dirty="0"/>
              <a:t>la numérisation des soins de santé</a:t>
            </a:r>
            <a:endParaRPr lang="en-BE" dirty="0"/>
          </a:p>
          <a:p>
            <a:pPr lvl="1"/>
            <a:r>
              <a:rPr lang="fr-BE" dirty="0"/>
              <a:t>la traduire en résultats tangibles et mesurables pour tous, utilisateurs et prestataires de soins</a:t>
            </a:r>
            <a:endParaRPr lang="en-BE" dirty="0"/>
          </a:p>
          <a:p>
            <a:pPr marL="266700" indent="-266700"/>
            <a:r>
              <a:rPr lang="fr-BE" dirty="0"/>
              <a:t>préparer pleinement la connexion au partage européen des données tel que prévu dans l'EHDS</a:t>
            </a:r>
            <a:endParaRPr lang="en-BE" dirty="0"/>
          </a:p>
          <a:p>
            <a:pPr marL="266700" indent="-266700"/>
            <a:r>
              <a:rPr lang="en-BE" dirty="0" err="1"/>
              <a:t>préparer</a:t>
            </a:r>
            <a:r>
              <a:rPr lang="en-BE" dirty="0"/>
              <a:t> l</a:t>
            </a:r>
            <a:r>
              <a:rPr lang="fr-BE" dirty="0"/>
              <a:t>'évolution vers des soins plus intégrés</a:t>
            </a:r>
            <a:endParaRPr lang="en-BE" dirty="0"/>
          </a:p>
          <a:p>
            <a:pPr lvl="1"/>
            <a:r>
              <a:rPr lang="fr-BE" dirty="0"/>
              <a:t>le patient est abordé en fonction de ses besoins globaux</a:t>
            </a:r>
            <a:r>
              <a:rPr lang="en-BE" dirty="0"/>
              <a:t>, </a:t>
            </a:r>
            <a:r>
              <a:rPr lang="fr-BE" dirty="0"/>
              <a:t> il obtient un aperçu des informations disponibles sur les soins</a:t>
            </a:r>
            <a:endParaRPr lang="en-BE" dirty="0"/>
          </a:p>
          <a:p>
            <a:pPr lvl="1"/>
            <a:r>
              <a:rPr lang="en-BE" dirty="0"/>
              <a:t>le </a:t>
            </a:r>
            <a:r>
              <a:rPr lang="en-BE" dirty="0" err="1"/>
              <a:t>prestataire</a:t>
            </a:r>
            <a:r>
              <a:rPr lang="en-BE" dirty="0"/>
              <a:t> de </a:t>
            </a:r>
            <a:r>
              <a:rPr lang="en-BE" dirty="0" err="1"/>
              <a:t>soins</a:t>
            </a:r>
            <a:r>
              <a:rPr lang="en-BE" dirty="0"/>
              <a:t> </a:t>
            </a:r>
            <a:r>
              <a:rPr lang="en-BE" dirty="0" err="1"/>
              <a:t>peut</a:t>
            </a:r>
            <a:r>
              <a:rPr lang="en-BE" dirty="0"/>
              <a:t> </a:t>
            </a:r>
            <a:r>
              <a:rPr lang="fr-BE" dirty="0"/>
              <a:t>s'appuyer</a:t>
            </a:r>
            <a:r>
              <a:rPr lang="en-BE" dirty="0"/>
              <a:t>sur </a:t>
            </a:r>
            <a:r>
              <a:rPr lang="en-BE" dirty="0" err="1"/>
              <a:t>ce</a:t>
            </a:r>
            <a:r>
              <a:rPr lang="en-BE" dirty="0"/>
              <a:t> </a:t>
            </a:r>
            <a:r>
              <a:rPr lang="en-BE" dirty="0" err="1"/>
              <a:t>qu’un</a:t>
            </a:r>
            <a:r>
              <a:rPr lang="en-BE" dirty="0"/>
              <a:t> confrère </a:t>
            </a:r>
            <a:r>
              <a:rPr lang="fr-BE" dirty="0"/>
              <a:t>a déjà enregistré (sous forme numérique)</a:t>
            </a:r>
            <a:endParaRPr lang="en-BE" dirty="0"/>
          </a:p>
          <a:p>
            <a:pPr marL="266700" indent="-266700"/>
            <a:r>
              <a:rPr lang="fr-BE" dirty="0"/>
              <a:t>recenser les besoins et les points sensibles sur le terrain afin de mettre en place des solutions numériques efficaces</a:t>
            </a:r>
            <a:endParaRPr lang="en-BE" dirty="0"/>
          </a:p>
          <a:p>
            <a:endParaRPr lang="en-BE" dirty="0"/>
          </a:p>
        </p:txBody>
      </p:sp>
      <p:sp>
        <p:nvSpPr>
          <p:cNvPr id="4" name="Text Placeholder 3">
            <a:extLst>
              <a:ext uri="{FF2B5EF4-FFF2-40B4-BE49-F238E27FC236}">
                <a16:creationId xmlns:a16="http://schemas.microsoft.com/office/drawing/2014/main" id="{EAAA0C09-DBAD-7989-2C7F-74230B29FDDA}"/>
              </a:ext>
            </a:extLst>
          </p:cNvPr>
          <p:cNvSpPr>
            <a:spLocks noGrp="1"/>
          </p:cNvSpPr>
          <p:nvPr>
            <p:ph type="body" idx="12"/>
          </p:nvPr>
        </p:nvSpPr>
        <p:spPr>
          <a:xfrm>
            <a:off x="839788" y="1758249"/>
            <a:ext cx="10514012" cy="746826"/>
          </a:xfrm>
        </p:spPr>
        <p:txBody>
          <a:bodyPr/>
          <a:lstStyle/>
          <a:p>
            <a:r>
              <a:rPr lang="en-BE" dirty="0" err="1"/>
              <a:t>Objectifs</a:t>
            </a:r>
            <a:r>
              <a:rPr lang="en-BE" dirty="0"/>
              <a:t> </a:t>
            </a:r>
          </a:p>
        </p:txBody>
      </p:sp>
      <p:sp>
        <p:nvSpPr>
          <p:cNvPr id="5" name="Slide Number Placeholder 4">
            <a:extLst>
              <a:ext uri="{FF2B5EF4-FFF2-40B4-BE49-F238E27FC236}">
                <a16:creationId xmlns:a16="http://schemas.microsoft.com/office/drawing/2014/main" id="{231E8A42-564C-2BA7-4E5B-E75C16EE2F42}"/>
              </a:ext>
            </a:extLst>
          </p:cNvPr>
          <p:cNvSpPr>
            <a:spLocks noGrp="1"/>
          </p:cNvSpPr>
          <p:nvPr>
            <p:ph type="sldNum" sz="quarter" idx="4"/>
          </p:nvPr>
        </p:nvSpPr>
        <p:spPr/>
        <p:txBody>
          <a:bodyPr/>
          <a:lstStyle/>
          <a:p>
            <a:fld id="{E1356E26-996F-433A-9CA0-83DB24D6E075}" type="slidenum">
              <a:rPr lang="en-US" sz="1000" smtClean="0"/>
              <a:pPr/>
              <a:t>11</a:t>
            </a:fld>
            <a:endParaRPr lang="en-US" dirty="0"/>
          </a:p>
        </p:txBody>
      </p:sp>
    </p:spTree>
    <p:extLst>
      <p:ext uri="{BB962C8B-B14F-4D97-AF65-F5344CB8AC3E}">
        <p14:creationId xmlns:p14="http://schemas.microsoft.com/office/powerpoint/2010/main" val="1066792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32714C-FC96-44D5-9D09-897A57C624EB}"/>
              </a:ext>
            </a:extLst>
          </p:cNvPr>
          <p:cNvSpPr>
            <a:spLocks noGrp="1"/>
          </p:cNvSpPr>
          <p:nvPr>
            <p:ph type="title"/>
          </p:nvPr>
        </p:nvSpPr>
        <p:spPr>
          <a:xfrm>
            <a:off x="839788" y="365125"/>
            <a:ext cx="10515600" cy="1325563"/>
          </a:xfrm>
        </p:spPr>
        <p:txBody>
          <a:bodyPr>
            <a:normAutofit/>
          </a:bodyPr>
          <a:lstStyle/>
          <a:p>
            <a:r>
              <a:rPr lang="nl-NL" dirty="0"/>
              <a:t>Actieplan </a:t>
            </a:r>
            <a:r>
              <a:rPr lang="nl-NL" dirty="0" err="1"/>
              <a:t>eGezondheid</a:t>
            </a:r>
            <a:r>
              <a:rPr lang="nl-NL" dirty="0"/>
              <a:t> 202</a:t>
            </a:r>
            <a:r>
              <a:rPr lang="en-BE" dirty="0"/>
              <a:t>6</a:t>
            </a:r>
            <a:r>
              <a:rPr lang="nl-NL" dirty="0"/>
              <a:t>-202</a:t>
            </a:r>
            <a:r>
              <a:rPr lang="en-BE" dirty="0"/>
              <a:t>9</a:t>
            </a:r>
            <a:br>
              <a:rPr lang="nl-NL" dirty="0"/>
            </a:br>
            <a:endParaRPr lang="en-BE" dirty="0"/>
          </a:p>
        </p:txBody>
      </p:sp>
      <p:sp>
        <p:nvSpPr>
          <p:cNvPr id="5" name="Text Placeholder 4">
            <a:extLst>
              <a:ext uri="{FF2B5EF4-FFF2-40B4-BE49-F238E27FC236}">
                <a16:creationId xmlns:a16="http://schemas.microsoft.com/office/drawing/2014/main" id="{DB822AEA-4581-4B69-9829-87F51A1E00C7}"/>
              </a:ext>
            </a:extLst>
          </p:cNvPr>
          <p:cNvSpPr>
            <a:spLocks noGrp="1"/>
          </p:cNvSpPr>
          <p:nvPr>
            <p:ph type="body" idx="1"/>
          </p:nvPr>
        </p:nvSpPr>
        <p:spPr>
          <a:xfrm>
            <a:off x="839788" y="1681163"/>
            <a:ext cx="5157787" cy="823912"/>
          </a:xfrm>
        </p:spPr>
        <p:txBody>
          <a:bodyPr/>
          <a:lstStyle/>
          <a:p>
            <a:r>
              <a:rPr lang="en-US"/>
              <a:t>Governance</a:t>
            </a:r>
            <a:endParaRPr lang="en-BE"/>
          </a:p>
        </p:txBody>
      </p:sp>
      <p:sp>
        <p:nvSpPr>
          <p:cNvPr id="3" name="Content Placeholder 2">
            <a:extLst>
              <a:ext uri="{FF2B5EF4-FFF2-40B4-BE49-F238E27FC236}">
                <a16:creationId xmlns:a16="http://schemas.microsoft.com/office/drawing/2014/main" id="{8BA19D2E-A85D-4553-8F50-CBCFC1D90856}"/>
              </a:ext>
            </a:extLst>
          </p:cNvPr>
          <p:cNvSpPr>
            <a:spLocks noGrp="1"/>
          </p:cNvSpPr>
          <p:nvPr>
            <p:ph sz="half" idx="2"/>
          </p:nvPr>
        </p:nvSpPr>
        <p:spPr>
          <a:xfrm>
            <a:off x="839788" y="2505075"/>
            <a:ext cx="5157787" cy="3684588"/>
          </a:xfrm>
        </p:spPr>
        <p:txBody>
          <a:bodyPr>
            <a:normAutofit fontScale="92500" lnSpcReduction="10000"/>
          </a:bodyPr>
          <a:lstStyle/>
          <a:p>
            <a:r>
              <a:rPr lang="nl-NL"/>
              <a:t>coördinatie over </a:t>
            </a:r>
            <a:r>
              <a:rPr lang="nl-NL" err="1"/>
              <a:t>eGezondheidsprojecten</a:t>
            </a:r>
            <a:r>
              <a:rPr lang="nl-NL"/>
              <a:t> heen</a:t>
            </a:r>
          </a:p>
          <a:p>
            <a:r>
              <a:rPr lang="nl-NL"/>
              <a:t>aandacht voor de </a:t>
            </a:r>
            <a:r>
              <a:rPr lang="nl-NL" err="1"/>
              <a:t>interfederale</a:t>
            </a:r>
            <a:r>
              <a:rPr lang="nl-NL"/>
              <a:t> samenwerking: organen die zich situeren op de volgende niveaus: </a:t>
            </a:r>
          </a:p>
          <a:p>
            <a:pPr lvl="1"/>
            <a:r>
              <a:rPr lang="nl-NL"/>
              <a:t>politiek/administratief strategisch niveau – beslissingsorganen </a:t>
            </a:r>
          </a:p>
          <a:p>
            <a:pPr lvl="1"/>
            <a:r>
              <a:rPr lang="nl-NL"/>
              <a:t>tactisch en operationeel niveau – coördinerende, voorbereidende en uitvoerende organen</a:t>
            </a:r>
          </a:p>
          <a:p>
            <a:r>
              <a:rPr lang="nl-NL" err="1"/>
              <a:t>use</a:t>
            </a:r>
            <a:r>
              <a:rPr lang="nl-NL"/>
              <a:t> cases: </a:t>
            </a:r>
            <a:r>
              <a:rPr lang="nl-NL" err="1"/>
              <a:t>interfederale</a:t>
            </a:r>
            <a:r>
              <a:rPr lang="nl-NL"/>
              <a:t> programma’s m.b.t. perinatale zorg, kwetsbare personen en obesitas bij kinderen en jongeren</a:t>
            </a:r>
          </a:p>
          <a:p>
            <a:endParaRPr lang="en-BE"/>
          </a:p>
        </p:txBody>
      </p:sp>
      <p:pic>
        <p:nvPicPr>
          <p:cNvPr id="2" name="Picture 1">
            <a:extLst>
              <a:ext uri="{FF2B5EF4-FFF2-40B4-BE49-F238E27FC236}">
                <a16:creationId xmlns:a16="http://schemas.microsoft.com/office/drawing/2014/main" id="{ED46428A-64AD-4D8C-ADE5-1E0AED6D79D3}"/>
              </a:ext>
            </a:extLst>
          </p:cNvPr>
          <p:cNvPicPr>
            <a:picLocks noChangeAspect="1"/>
          </p:cNvPicPr>
          <p:nvPr/>
        </p:nvPicPr>
        <p:blipFill>
          <a:blip r:embed="rId2"/>
          <a:stretch>
            <a:fillRect/>
          </a:stretch>
        </p:blipFill>
        <p:spPr>
          <a:xfrm>
            <a:off x="6319933" y="1941781"/>
            <a:ext cx="5641173" cy="4219224"/>
          </a:xfrm>
          <a:prstGeom prst="rect">
            <a:avLst/>
          </a:prstGeom>
        </p:spPr>
      </p:pic>
      <p:sp>
        <p:nvSpPr>
          <p:cNvPr id="6" name="Slide Number Placeholder 5">
            <a:extLst>
              <a:ext uri="{FF2B5EF4-FFF2-40B4-BE49-F238E27FC236}">
                <a16:creationId xmlns:a16="http://schemas.microsoft.com/office/drawing/2014/main" id="{A9520888-DDA3-8C30-7695-6DF23DDA2369}"/>
              </a:ext>
            </a:extLst>
          </p:cNvPr>
          <p:cNvSpPr>
            <a:spLocks noGrp="1"/>
          </p:cNvSpPr>
          <p:nvPr>
            <p:ph type="sldNum" sz="quarter" idx="12"/>
          </p:nvPr>
        </p:nvSpPr>
        <p:spPr/>
        <p:txBody>
          <a:bodyPr/>
          <a:lstStyle/>
          <a:p>
            <a:fld id="{E1356E26-996F-433A-9CA0-83DB24D6E075}" type="slidenum">
              <a:rPr lang="en-US" smtClean="0"/>
              <a:pPr/>
              <a:t>12</a:t>
            </a:fld>
            <a:endParaRPr lang="en-US" dirty="0"/>
          </a:p>
        </p:txBody>
      </p:sp>
    </p:spTree>
    <p:extLst>
      <p:ext uri="{BB962C8B-B14F-4D97-AF65-F5344CB8AC3E}">
        <p14:creationId xmlns:p14="http://schemas.microsoft.com/office/powerpoint/2010/main" val="27567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BD7D5-7B7B-5DBA-00A0-62D3122E1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E4CAB-8C09-BB22-0AC7-2F30F72B137A}"/>
              </a:ext>
            </a:extLst>
          </p:cNvPr>
          <p:cNvSpPr>
            <a:spLocks noGrp="1"/>
          </p:cNvSpPr>
          <p:nvPr>
            <p:ph type="title"/>
          </p:nvPr>
        </p:nvSpPr>
        <p:spPr>
          <a:xfrm>
            <a:off x="838200" y="673768"/>
            <a:ext cx="10515600" cy="1016920"/>
          </a:xfrm>
        </p:spPr>
        <p:txBody>
          <a:bodyPr>
            <a:normAutofit/>
          </a:bodyPr>
          <a:lstStyle/>
          <a:p>
            <a:r>
              <a:rPr lang="fr-BE" dirty="0"/>
              <a:t>Plan d'action interfédéral </a:t>
            </a:r>
            <a:r>
              <a:rPr lang="fr-BE" dirty="0" err="1"/>
              <a:t>eSanté</a:t>
            </a:r>
            <a:r>
              <a:rPr lang="fr-BE" dirty="0"/>
              <a:t> 2026-2029</a:t>
            </a:r>
            <a:endParaRPr lang="nl-NL" dirty="0"/>
          </a:p>
        </p:txBody>
      </p:sp>
      <p:sp>
        <p:nvSpPr>
          <p:cNvPr id="4" name="Text Placeholder 3">
            <a:extLst>
              <a:ext uri="{FF2B5EF4-FFF2-40B4-BE49-F238E27FC236}">
                <a16:creationId xmlns:a16="http://schemas.microsoft.com/office/drawing/2014/main" id="{96B36376-7EF0-4FA3-CDB8-2E528D61BAA0}"/>
              </a:ext>
            </a:extLst>
          </p:cNvPr>
          <p:cNvSpPr>
            <a:spLocks noGrp="1"/>
          </p:cNvSpPr>
          <p:nvPr>
            <p:ph type="body" idx="12"/>
          </p:nvPr>
        </p:nvSpPr>
        <p:spPr>
          <a:xfrm>
            <a:off x="839788" y="1758249"/>
            <a:ext cx="10514012" cy="746826"/>
          </a:xfrm>
        </p:spPr>
        <p:txBody>
          <a:bodyPr/>
          <a:lstStyle/>
          <a:p>
            <a:r>
              <a:rPr lang="en-BE" dirty="0"/>
              <a:t>3 axes</a:t>
            </a:r>
          </a:p>
        </p:txBody>
      </p:sp>
      <p:graphicFrame>
        <p:nvGraphicFramePr>
          <p:cNvPr id="6" name="Diagram 5">
            <a:extLst>
              <a:ext uri="{FF2B5EF4-FFF2-40B4-BE49-F238E27FC236}">
                <a16:creationId xmlns:a16="http://schemas.microsoft.com/office/drawing/2014/main" id="{2D19EE4B-8037-23AA-AC00-F5AE72E6E375}"/>
              </a:ext>
            </a:extLst>
          </p:cNvPr>
          <p:cNvGraphicFramePr/>
          <p:nvPr>
            <p:extLst>
              <p:ext uri="{D42A27DB-BD31-4B8C-83A1-F6EECF244321}">
                <p14:modId xmlns:p14="http://schemas.microsoft.com/office/powerpoint/2010/main" val="1692772156"/>
              </p:ext>
            </p:extLst>
          </p:nvPr>
        </p:nvGraphicFramePr>
        <p:xfrm>
          <a:off x="838199" y="2505075"/>
          <a:ext cx="10402957" cy="4144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4E5BA99-440A-571A-FD91-73560CF60F47}"/>
              </a:ext>
            </a:extLst>
          </p:cNvPr>
          <p:cNvSpPr>
            <a:spLocks noGrp="1"/>
          </p:cNvSpPr>
          <p:nvPr>
            <p:ph type="sldNum" sz="quarter" idx="4"/>
          </p:nvPr>
        </p:nvSpPr>
        <p:spPr/>
        <p:txBody>
          <a:bodyPr/>
          <a:lstStyle/>
          <a:p>
            <a:fld id="{E1356E26-996F-433A-9CA0-83DB24D6E075}" type="slidenum">
              <a:rPr lang="en-US" smtClean="0"/>
              <a:pPr/>
              <a:t>13</a:t>
            </a:fld>
            <a:endParaRPr lang="en-US" dirty="0"/>
          </a:p>
        </p:txBody>
      </p:sp>
    </p:spTree>
    <p:extLst>
      <p:ext uri="{BB962C8B-B14F-4D97-AF65-F5344CB8AC3E}">
        <p14:creationId xmlns:p14="http://schemas.microsoft.com/office/powerpoint/2010/main" val="349796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944ED-AF03-47F6-BD92-5483E9B04D9E}"/>
              </a:ext>
            </a:extLst>
          </p:cNvPr>
          <p:cNvSpPr>
            <a:spLocks noGrp="1"/>
          </p:cNvSpPr>
          <p:nvPr>
            <p:ph type="title"/>
          </p:nvPr>
        </p:nvSpPr>
        <p:spPr>
          <a:xfrm>
            <a:off x="838200" y="673768"/>
            <a:ext cx="10515600" cy="1016920"/>
          </a:xfrm>
        </p:spPr>
        <p:txBody>
          <a:bodyPr/>
          <a:lstStyle/>
          <a:p>
            <a:r>
              <a:rPr lang="nl-NL" dirty="0"/>
              <a:t>BIHR</a:t>
            </a:r>
            <a:endParaRPr lang="en-BE" dirty="0"/>
          </a:p>
        </p:txBody>
      </p:sp>
      <p:sp>
        <p:nvSpPr>
          <p:cNvPr id="6" name="Text Placeholder 5"/>
          <p:cNvSpPr>
            <a:spLocks noGrp="1"/>
          </p:cNvSpPr>
          <p:nvPr>
            <p:ph idx="1"/>
          </p:nvPr>
        </p:nvSpPr>
        <p:spPr>
          <a:xfrm>
            <a:off x="838200" y="2581275"/>
            <a:ext cx="10256837" cy="4060594"/>
          </a:xfrm>
        </p:spPr>
        <p:txBody>
          <a:bodyPr>
            <a:normAutofit fontScale="92500" lnSpcReduction="10000"/>
          </a:bodyPr>
          <a:lstStyle/>
          <a:p>
            <a:pPr marL="266700" indent="-266700"/>
            <a:r>
              <a:rPr lang="nl-BE" altLang="nl-BE" dirty="0"/>
              <a:t>een omgeving waar</a:t>
            </a:r>
          </a:p>
          <a:p>
            <a:pPr lvl="1"/>
            <a:r>
              <a:rPr lang="nl-BE" altLang="nl-BE" dirty="0"/>
              <a:t>een burger/patiënt een helder zicht heeft op zijn/haar eigen </a:t>
            </a:r>
            <a:r>
              <a:rPr lang="nl-BE" altLang="nl-BE" dirty="0" err="1"/>
              <a:t>gezondheids</a:t>
            </a:r>
            <a:r>
              <a:rPr lang="nl-BE" altLang="nl-BE" dirty="0"/>
              <a:t>(zorg)- en </a:t>
            </a:r>
            <a:r>
              <a:rPr lang="nl-BE" altLang="nl-BE" dirty="0" err="1"/>
              <a:t>welzijns</a:t>
            </a:r>
            <a:r>
              <a:rPr lang="nl-BE" altLang="nl-BE" dirty="0"/>
              <a:t>(zorg)gegevens</a:t>
            </a:r>
          </a:p>
          <a:p>
            <a:pPr lvl="1"/>
            <a:r>
              <a:rPr lang="nl-BE" altLang="nl-BE" dirty="0"/>
              <a:t>iedereen die voor die persoon zorgt een zicht heeft op alle gegevens die belangrijk zijn om hoogwaardige zorg te kunnen verlenen</a:t>
            </a:r>
          </a:p>
          <a:p>
            <a:pPr marL="266700" indent="-266700"/>
            <a:r>
              <a:rPr lang="nl-BE" altLang="nl-BE" dirty="0"/>
              <a:t>iedere betrokkene kan actief bijdragen om de informatie actueel en correct te houden</a:t>
            </a:r>
          </a:p>
          <a:p>
            <a:pPr marL="266700" indent="-266700"/>
            <a:r>
              <a:rPr lang="nl-BE" altLang="nl-BE" dirty="0"/>
              <a:t>betere systemen voor het invoeren, structureren en ordenen van alle beschikbare informatie, met meer toegevoegde waarde voor de zorg</a:t>
            </a:r>
          </a:p>
          <a:p>
            <a:pPr marL="266700" indent="-266700"/>
            <a:r>
              <a:rPr lang="nl-BE" altLang="nl-BE" dirty="0"/>
              <a:t>ondersteuning van intensief (secundair) hergebruik van gegevens voor</a:t>
            </a:r>
          </a:p>
          <a:p>
            <a:pPr lvl="1"/>
            <a:r>
              <a:rPr lang="nl-BE" altLang="nl-BE" dirty="0"/>
              <a:t>wetenschappelijk onderzoek, ontwikkeling en innovatie</a:t>
            </a:r>
          </a:p>
          <a:p>
            <a:pPr lvl="1"/>
            <a:r>
              <a:rPr lang="nl-BE" altLang="nl-BE" dirty="0"/>
              <a:t>beleidsondersteuning</a:t>
            </a:r>
          </a:p>
          <a:p>
            <a:pPr lvl="1"/>
            <a:r>
              <a:rPr lang="nl-BE" altLang="nl-BE" dirty="0"/>
              <a:t>populatiemanagement</a:t>
            </a:r>
          </a:p>
          <a:p>
            <a:endParaRPr lang="nl-BE" altLang="nl-BE" dirty="0"/>
          </a:p>
          <a:p>
            <a:pPr lvl="1"/>
            <a:endParaRPr lang="fr-FR" dirty="0"/>
          </a:p>
          <a:p>
            <a:endParaRPr lang="en-US" dirty="0"/>
          </a:p>
        </p:txBody>
      </p:sp>
      <p:sp>
        <p:nvSpPr>
          <p:cNvPr id="5" name="Text Placeholder 4"/>
          <p:cNvSpPr>
            <a:spLocks noGrp="1"/>
          </p:cNvSpPr>
          <p:nvPr>
            <p:ph type="body" idx="12"/>
          </p:nvPr>
        </p:nvSpPr>
        <p:spPr>
          <a:xfrm>
            <a:off x="839788" y="1758249"/>
            <a:ext cx="10514012" cy="746826"/>
          </a:xfrm>
        </p:spPr>
        <p:txBody>
          <a:bodyPr/>
          <a:lstStyle/>
          <a:p>
            <a:r>
              <a:rPr lang="nl-NL" dirty="0" err="1"/>
              <a:t>Belgian</a:t>
            </a:r>
            <a:r>
              <a:rPr lang="nl-NL" dirty="0"/>
              <a:t> </a:t>
            </a:r>
            <a:r>
              <a:rPr lang="nl-NL" dirty="0" err="1"/>
              <a:t>Integrated</a:t>
            </a:r>
            <a:r>
              <a:rPr lang="nl-NL" dirty="0"/>
              <a:t> Health Record</a:t>
            </a:r>
            <a:endParaRPr lang="en-US" dirty="0"/>
          </a:p>
        </p:txBody>
      </p:sp>
      <p:sp>
        <p:nvSpPr>
          <p:cNvPr id="3" name="Slide Number Placeholder 2">
            <a:extLst>
              <a:ext uri="{FF2B5EF4-FFF2-40B4-BE49-F238E27FC236}">
                <a16:creationId xmlns:a16="http://schemas.microsoft.com/office/drawing/2014/main" id="{E33748E1-B314-7E39-A16F-2463A459B9C9}"/>
              </a:ext>
            </a:extLst>
          </p:cNvPr>
          <p:cNvSpPr>
            <a:spLocks noGrp="1"/>
          </p:cNvSpPr>
          <p:nvPr>
            <p:ph type="sldNum" sz="quarter" idx="4"/>
          </p:nvPr>
        </p:nvSpPr>
        <p:spPr/>
        <p:txBody>
          <a:bodyPr/>
          <a:lstStyle/>
          <a:p>
            <a:fld id="{E1356E26-996F-433A-9CA0-83DB24D6E075}" type="slidenum">
              <a:rPr lang="en-US" smtClean="0"/>
              <a:pPr/>
              <a:t>14</a:t>
            </a:fld>
            <a:endParaRPr lang="en-US" dirty="0"/>
          </a:p>
        </p:txBody>
      </p:sp>
    </p:spTree>
    <p:extLst>
      <p:ext uri="{BB962C8B-B14F-4D97-AF65-F5344CB8AC3E}">
        <p14:creationId xmlns:p14="http://schemas.microsoft.com/office/powerpoint/2010/main" val="4292236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A9C7A-6B1D-93F7-2CA0-61A7ED38C62B}"/>
              </a:ext>
            </a:extLst>
          </p:cNvPr>
          <p:cNvSpPr>
            <a:spLocks noGrp="1"/>
          </p:cNvSpPr>
          <p:nvPr>
            <p:ph type="title"/>
          </p:nvPr>
        </p:nvSpPr>
        <p:spPr/>
        <p:txBody>
          <a:bodyPr/>
          <a:lstStyle/>
          <a:p>
            <a:r>
              <a:rPr lang="nl-NL" dirty="0"/>
              <a:t>BIHR</a:t>
            </a:r>
            <a:endParaRPr lang="en-BE" b="1" dirty="0"/>
          </a:p>
        </p:txBody>
      </p:sp>
      <p:sp>
        <p:nvSpPr>
          <p:cNvPr id="3" name="Tijdelijke aanduiding voor tekst 2">
            <a:extLst>
              <a:ext uri="{FF2B5EF4-FFF2-40B4-BE49-F238E27FC236}">
                <a16:creationId xmlns:a16="http://schemas.microsoft.com/office/drawing/2014/main" id="{A3DC425B-F75D-AF21-5C79-EEB1B5D3E1A8}"/>
              </a:ext>
            </a:extLst>
          </p:cNvPr>
          <p:cNvSpPr>
            <a:spLocks noGrp="1"/>
          </p:cNvSpPr>
          <p:nvPr>
            <p:ph idx="1"/>
          </p:nvPr>
        </p:nvSpPr>
        <p:spPr>
          <a:xfrm>
            <a:off x="838200" y="2532974"/>
            <a:ext cx="10256519" cy="3604326"/>
          </a:xfrm>
        </p:spPr>
        <p:txBody>
          <a:bodyPr>
            <a:normAutofit/>
          </a:bodyPr>
          <a:lstStyle/>
          <a:p>
            <a:pPr marL="266700" indent="-266700"/>
            <a:r>
              <a:rPr lang="nl-BE" dirty="0"/>
              <a:t>‘</a:t>
            </a:r>
            <a:r>
              <a:rPr lang="nl-BE" dirty="0" err="1"/>
              <a:t>seamless</a:t>
            </a:r>
            <a:r>
              <a:rPr lang="nl-BE" dirty="0"/>
              <a:t>’ invoer van kwaliteitsvolle, gestructureerde informatie in </a:t>
            </a:r>
            <a:r>
              <a:rPr lang="en-BE" dirty="0" err="1"/>
              <a:t>elektronische</a:t>
            </a:r>
            <a:r>
              <a:rPr lang="en-BE" dirty="0"/>
              <a:t> </a:t>
            </a:r>
            <a:r>
              <a:rPr lang="en-BE" dirty="0" err="1"/>
              <a:t>patiëntendossiers</a:t>
            </a:r>
            <a:r>
              <a:rPr lang="en-BE" dirty="0"/>
              <a:t> (</a:t>
            </a:r>
            <a:r>
              <a:rPr lang="nl-BE" dirty="0" err="1"/>
              <a:t>EPD’s</a:t>
            </a:r>
            <a:r>
              <a:rPr lang="en-BE" dirty="0"/>
              <a:t>)</a:t>
            </a:r>
            <a:endParaRPr lang="nl-BE" dirty="0"/>
          </a:p>
          <a:p>
            <a:pPr lvl="1"/>
            <a:r>
              <a:rPr lang="nl-BE" dirty="0"/>
              <a:t>ondersteunende componenten</a:t>
            </a:r>
            <a:r>
              <a:rPr lang="en-BE" dirty="0"/>
              <a:t> &gt; </a:t>
            </a:r>
            <a:r>
              <a:rPr lang="en-BE" dirty="0" err="1"/>
              <a:t>drietalige</a:t>
            </a:r>
            <a:r>
              <a:rPr lang="en-BE" dirty="0"/>
              <a:t> </a:t>
            </a:r>
            <a:r>
              <a:rPr lang="en-BE" dirty="0" err="1"/>
              <a:t>Snomed</a:t>
            </a:r>
            <a:r>
              <a:rPr lang="en-BE" dirty="0"/>
              <a:t> CT </a:t>
            </a:r>
            <a:r>
              <a:rPr lang="en-BE" dirty="0" err="1"/>
              <a:t>terminologie</a:t>
            </a:r>
            <a:r>
              <a:rPr lang="en-BE" dirty="0"/>
              <a:t> server in EPD-system</a:t>
            </a:r>
            <a:r>
              <a:rPr lang="nl-BE" dirty="0"/>
              <a:t>i</a:t>
            </a:r>
            <a:r>
              <a:rPr lang="en-BE" dirty="0"/>
              <a:t>n, met mapping </a:t>
            </a:r>
            <a:r>
              <a:rPr lang="en-BE" dirty="0" err="1"/>
              <a:t>naar</a:t>
            </a:r>
            <a:r>
              <a:rPr lang="en-BE" dirty="0"/>
              <a:t> </a:t>
            </a:r>
            <a:r>
              <a:rPr lang="en-BE" dirty="0" err="1"/>
              <a:t>oa</a:t>
            </a:r>
            <a:r>
              <a:rPr lang="en-BE" dirty="0"/>
              <a:t> ICPC-3, ICD-11, ICF en ICHI</a:t>
            </a:r>
            <a:endParaRPr lang="nl-BE" dirty="0"/>
          </a:p>
          <a:p>
            <a:pPr lvl="1"/>
            <a:r>
              <a:rPr lang="nl-BE" dirty="0"/>
              <a:t>kwaliteitscontrole</a:t>
            </a:r>
          </a:p>
          <a:p>
            <a:pPr marL="266700" indent="-266700"/>
            <a:r>
              <a:rPr lang="nl-BE" dirty="0"/>
              <a:t>eenmalige invoer van informatie</a:t>
            </a:r>
            <a:r>
              <a:rPr lang="en-BE" dirty="0"/>
              <a:t> &gt; </a:t>
            </a:r>
            <a:r>
              <a:rPr lang="en-BE" dirty="0" err="1"/>
              <a:t>afleiden</a:t>
            </a:r>
            <a:r>
              <a:rPr lang="en-BE" dirty="0"/>
              <a:t> </a:t>
            </a:r>
            <a:r>
              <a:rPr lang="en-BE" dirty="0" err="1"/>
              <a:t>gegevens</a:t>
            </a:r>
            <a:r>
              <a:rPr lang="en-BE" dirty="0"/>
              <a:t> voor </a:t>
            </a:r>
            <a:r>
              <a:rPr lang="en-BE" dirty="0" err="1"/>
              <a:t>secundair</a:t>
            </a:r>
            <a:r>
              <a:rPr lang="en-BE" dirty="0"/>
              <a:t> </a:t>
            </a:r>
            <a:r>
              <a:rPr lang="en-BE" dirty="0" err="1"/>
              <a:t>gebruik</a:t>
            </a:r>
            <a:r>
              <a:rPr lang="en-BE" dirty="0"/>
              <a:t> </a:t>
            </a:r>
            <a:r>
              <a:rPr lang="en-BE" dirty="0" err="1"/>
              <a:t>uit</a:t>
            </a:r>
            <a:r>
              <a:rPr lang="en-BE" dirty="0"/>
              <a:t> EPD-system</a:t>
            </a:r>
            <a:r>
              <a:rPr lang="nl-BE" dirty="0"/>
              <a:t>e</a:t>
            </a:r>
            <a:r>
              <a:rPr lang="en-BE" dirty="0"/>
              <a:t>n (</a:t>
            </a:r>
            <a:r>
              <a:rPr lang="en-BE" dirty="0" err="1"/>
              <a:t>nieuw</a:t>
            </a:r>
            <a:r>
              <a:rPr lang="en-BE" dirty="0"/>
              <a:t> </a:t>
            </a:r>
            <a:r>
              <a:rPr lang="en-BE" dirty="0" err="1"/>
              <a:t>registerbeleid</a:t>
            </a:r>
            <a:r>
              <a:rPr lang="en-BE" dirty="0"/>
              <a:t>)</a:t>
            </a:r>
            <a:endParaRPr lang="nl-BE" dirty="0"/>
          </a:p>
          <a:p>
            <a:pPr marL="266700" indent="-266700"/>
            <a:r>
              <a:rPr lang="en-BE" dirty="0" err="1"/>
              <a:t>operationalisering</a:t>
            </a:r>
            <a:r>
              <a:rPr lang="en-BE" dirty="0"/>
              <a:t> op basis van </a:t>
            </a:r>
            <a:r>
              <a:rPr lang="nl-BE" dirty="0"/>
              <a:t>zorgepisodes</a:t>
            </a:r>
          </a:p>
          <a:p>
            <a:pPr marL="0" indent="0">
              <a:buNone/>
            </a:pPr>
            <a:endParaRPr lang="nl-BE" dirty="0"/>
          </a:p>
        </p:txBody>
      </p:sp>
      <p:sp>
        <p:nvSpPr>
          <p:cNvPr id="2" name="Tijdelijke aanduiding voor tekst 1">
            <a:extLst>
              <a:ext uri="{FF2B5EF4-FFF2-40B4-BE49-F238E27FC236}">
                <a16:creationId xmlns:a16="http://schemas.microsoft.com/office/drawing/2014/main" id="{D34FBCEA-7576-9F8A-9593-097A126DD48F}"/>
              </a:ext>
            </a:extLst>
          </p:cNvPr>
          <p:cNvSpPr>
            <a:spLocks noGrp="1"/>
          </p:cNvSpPr>
          <p:nvPr>
            <p:ph type="body" idx="12"/>
          </p:nvPr>
        </p:nvSpPr>
        <p:spPr/>
        <p:txBody>
          <a:bodyPr/>
          <a:lstStyle/>
          <a:p>
            <a:r>
              <a:rPr lang="nl-BE" dirty="0"/>
              <a:t>Aantal </a:t>
            </a:r>
            <a:r>
              <a:rPr lang="en-BE" dirty="0" err="1"/>
              <a:t>aandachtspunten</a:t>
            </a:r>
            <a:r>
              <a:rPr lang="en-BE" dirty="0"/>
              <a:t> (1/2)</a:t>
            </a:r>
            <a:endParaRPr lang="nl-BE" dirty="0"/>
          </a:p>
        </p:txBody>
      </p:sp>
      <p:sp>
        <p:nvSpPr>
          <p:cNvPr id="5" name="Slide Number Placeholder 4">
            <a:extLst>
              <a:ext uri="{FF2B5EF4-FFF2-40B4-BE49-F238E27FC236}">
                <a16:creationId xmlns:a16="http://schemas.microsoft.com/office/drawing/2014/main" id="{579B2DC1-0E7E-58CA-9CDE-F1F25CE24459}"/>
              </a:ext>
            </a:extLst>
          </p:cNvPr>
          <p:cNvSpPr>
            <a:spLocks noGrp="1"/>
          </p:cNvSpPr>
          <p:nvPr>
            <p:ph type="sldNum" sz="quarter" idx="4"/>
          </p:nvPr>
        </p:nvSpPr>
        <p:spPr/>
        <p:txBody>
          <a:bodyPr/>
          <a:lstStyle/>
          <a:p>
            <a:fld id="{E1356E26-996F-433A-9CA0-83DB24D6E075}" type="slidenum">
              <a:rPr lang="en-US" smtClean="0"/>
              <a:pPr/>
              <a:t>15</a:t>
            </a:fld>
            <a:endParaRPr lang="en-US" dirty="0"/>
          </a:p>
        </p:txBody>
      </p:sp>
    </p:spTree>
    <p:extLst>
      <p:ext uri="{BB962C8B-B14F-4D97-AF65-F5344CB8AC3E}">
        <p14:creationId xmlns:p14="http://schemas.microsoft.com/office/powerpoint/2010/main" val="172072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A09E-F5EA-653F-6ED2-1C8524F513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B57C69-02EE-EAFA-3EAB-1FAA5E8862D0}"/>
              </a:ext>
            </a:extLst>
          </p:cNvPr>
          <p:cNvSpPr>
            <a:spLocks noGrp="1"/>
          </p:cNvSpPr>
          <p:nvPr>
            <p:ph type="title"/>
          </p:nvPr>
        </p:nvSpPr>
        <p:spPr/>
        <p:txBody>
          <a:bodyPr/>
          <a:lstStyle/>
          <a:p>
            <a:r>
              <a:rPr lang="nl-NL" dirty="0"/>
              <a:t>BIHR</a:t>
            </a:r>
            <a:endParaRPr lang="en-BE" b="1" dirty="0"/>
          </a:p>
        </p:txBody>
      </p:sp>
      <p:sp>
        <p:nvSpPr>
          <p:cNvPr id="3" name="Tijdelijke aanduiding voor tekst 2">
            <a:extLst>
              <a:ext uri="{FF2B5EF4-FFF2-40B4-BE49-F238E27FC236}">
                <a16:creationId xmlns:a16="http://schemas.microsoft.com/office/drawing/2014/main" id="{55BF2BC4-F01E-4D24-3CF5-E16C8D3E8421}"/>
              </a:ext>
            </a:extLst>
          </p:cNvPr>
          <p:cNvSpPr>
            <a:spLocks noGrp="1"/>
          </p:cNvSpPr>
          <p:nvPr>
            <p:ph idx="1"/>
          </p:nvPr>
        </p:nvSpPr>
        <p:spPr>
          <a:xfrm>
            <a:off x="838200" y="2572636"/>
            <a:ext cx="10256519" cy="3604326"/>
          </a:xfrm>
        </p:spPr>
        <p:txBody>
          <a:bodyPr>
            <a:normAutofit/>
          </a:bodyPr>
          <a:lstStyle/>
          <a:p>
            <a:pPr marL="266700" indent="-266700"/>
            <a:r>
              <a:rPr lang="nl-BE" dirty="0"/>
              <a:t>optimalisatie van eenmalige opslag van informatie</a:t>
            </a:r>
          </a:p>
          <a:p>
            <a:pPr lvl="1"/>
            <a:r>
              <a:rPr lang="nl-BE" dirty="0"/>
              <a:t>geneesmiddelen (voorschrift, aflevering, medicatieschema)</a:t>
            </a:r>
            <a:r>
              <a:rPr lang="en-BE" dirty="0"/>
              <a:t> (VIDIS (Virtual Drug Information System))</a:t>
            </a:r>
            <a:endParaRPr lang="nl-BE" dirty="0"/>
          </a:p>
          <a:p>
            <a:pPr lvl="1"/>
            <a:r>
              <a:rPr lang="nl-BE" dirty="0"/>
              <a:t>goed gecoördineerde gezondheidskluizen</a:t>
            </a:r>
          </a:p>
          <a:p>
            <a:pPr marL="266700" indent="-266700"/>
            <a:r>
              <a:rPr lang="nl-BE" dirty="0"/>
              <a:t>ontsluiten van informatie</a:t>
            </a:r>
          </a:p>
          <a:p>
            <a:pPr lvl="1"/>
            <a:r>
              <a:rPr lang="nl-BE" dirty="0"/>
              <a:t>dashboards voor </a:t>
            </a:r>
            <a:r>
              <a:rPr lang="nl-BE" dirty="0" err="1"/>
              <a:t>primary</a:t>
            </a:r>
            <a:r>
              <a:rPr lang="nl-BE" dirty="0"/>
              <a:t> </a:t>
            </a:r>
            <a:r>
              <a:rPr lang="nl-BE" dirty="0" err="1"/>
              <a:t>use</a:t>
            </a:r>
            <a:endParaRPr lang="nl-BE" dirty="0"/>
          </a:p>
          <a:p>
            <a:pPr lvl="1"/>
            <a:r>
              <a:rPr lang="nl-BE" dirty="0" err="1"/>
              <a:t>secondary</a:t>
            </a:r>
            <a:r>
              <a:rPr lang="nl-BE" dirty="0"/>
              <a:t> </a:t>
            </a:r>
            <a:r>
              <a:rPr lang="nl-BE" dirty="0" err="1"/>
              <a:t>use</a:t>
            </a:r>
            <a:endParaRPr lang="nl-BE" dirty="0"/>
          </a:p>
          <a:p>
            <a:pPr marL="266700" indent="-266700"/>
            <a:r>
              <a:rPr lang="en-BE" dirty="0"/>
              <a:t>c</a:t>
            </a:r>
            <a:r>
              <a:rPr lang="nl-BE" dirty="0"/>
              <a:t>are</a:t>
            </a:r>
            <a:r>
              <a:rPr lang="en-BE" dirty="0"/>
              <a:t>S</a:t>
            </a:r>
            <a:r>
              <a:rPr lang="nl-BE" dirty="0"/>
              <a:t>ets in lijn met Europese standaarden</a:t>
            </a:r>
          </a:p>
          <a:p>
            <a:endParaRPr lang="nl-BE" dirty="0"/>
          </a:p>
        </p:txBody>
      </p:sp>
      <p:sp>
        <p:nvSpPr>
          <p:cNvPr id="2" name="Tijdelijke aanduiding voor tekst 1">
            <a:extLst>
              <a:ext uri="{FF2B5EF4-FFF2-40B4-BE49-F238E27FC236}">
                <a16:creationId xmlns:a16="http://schemas.microsoft.com/office/drawing/2014/main" id="{9FF0E012-F76F-6E44-852A-B801E6AD0DD2}"/>
              </a:ext>
            </a:extLst>
          </p:cNvPr>
          <p:cNvSpPr>
            <a:spLocks noGrp="1"/>
          </p:cNvSpPr>
          <p:nvPr>
            <p:ph type="body" idx="12"/>
          </p:nvPr>
        </p:nvSpPr>
        <p:spPr/>
        <p:txBody>
          <a:bodyPr/>
          <a:lstStyle/>
          <a:p>
            <a:r>
              <a:rPr lang="nl-BE" dirty="0"/>
              <a:t>Aantal </a:t>
            </a:r>
            <a:r>
              <a:rPr lang="en-BE" dirty="0" err="1"/>
              <a:t>aandachtspunten</a:t>
            </a:r>
            <a:r>
              <a:rPr lang="en-BE" dirty="0"/>
              <a:t> (2/2)</a:t>
            </a:r>
            <a:endParaRPr lang="nl-BE" dirty="0"/>
          </a:p>
        </p:txBody>
      </p:sp>
      <p:sp>
        <p:nvSpPr>
          <p:cNvPr id="5" name="Slide Number Placeholder 4">
            <a:extLst>
              <a:ext uri="{FF2B5EF4-FFF2-40B4-BE49-F238E27FC236}">
                <a16:creationId xmlns:a16="http://schemas.microsoft.com/office/drawing/2014/main" id="{28C9B997-44C2-10A2-846D-B5546064C5F3}"/>
              </a:ext>
            </a:extLst>
          </p:cNvPr>
          <p:cNvSpPr>
            <a:spLocks noGrp="1"/>
          </p:cNvSpPr>
          <p:nvPr>
            <p:ph type="sldNum" sz="quarter" idx="4"/>
          </p:nvPr>
        </p:nvSpPr>
        <p:spPr/>
        <p:txBody>
          <a:bodyPr/>
          <a:lstStyle/>
          <a:p>
            <a:fld id="{E1356E26-996F-433A-9CA0-83DB24D6E075}" type="slidenum">
              <a:rPr lang="en-US" smtClean="0"/>
              <a:pPr/>
              <a:t>16</a:t>
            </a:fld>
            <a:endParaRPr lang="en-US" dirty="0"/>
          </a:p>
        </p:txBody>
      </p:sp>
    </p:spTree>
    <p:extLst>
      <p:ext uri="{BB962C8B-B14F-4D97-AF65-F5344CB8AC3E}">
        <p14:creationId xmlns:p14="http://schemas.microsoft.com/office/powerpoint/2010/main" val="146985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6690C0-2AD2-45B3-6A14-F629BC83D02B}"/>
              </a:ext>
            </a:extLst>
          </p:cNvPr>
          <p:cNvSpPr>
            <a:spLocks noGrp="1"/>
          </p:cNvSpPr>
          <p:nvPr>
            <p:ph type="title"/>
          </p:nvPr>
        </p:nvSpPr>
        <p:spPr>
          <a:xfrm>
            <a:off x="839788" y="365125"/>
            <a:ext cx="10515600" cy="1325563"/>
          </a:xfrm>
        </p:spPr>
        <p:txBody>
          <a:bodyPr/>
          <a:lstStyle/>
          <a:p>
            <a:r>
              <a:rPr lang="nl-BE" dirty="0"/>
              <a:t>BIHR werkomgeving</a:t>
            </a:r>
            <a:endParaRPr lang="en-BE" dirty="0"/>
          </a:p>
        </p:txBody>
      </p:sp>
      <p:sp>
        <p:nvSpPr>
          <p:cNvPr id="2" name="Tijdelijke aanduiding voor tekst 1">
            <a:extLst>
              <a:ext uri="{FF2B5EF4-FFF2-40B4-BE49-F238E27FC236}">
                <a16:creationId xmlns:a16="http://schemas.microsoft.com/office/drawing/2014/main" id="{4B2E589E-DE80-C43F-B16F-4709635AE681}"/>
              </a:ext>
            </a:extLst>
          </p:cNvPr>
          <p:cNvSpPr>
            <a:spLocks noGrp="1"/>
          </p:cNvSpPr>
          <p:nvPr>
            <p:ph type="body" idx="1"/>
          </p:nvPr>
        </p:nvSpPr>
        <p:spPr>
          <a:xfrm>
            <a:off x="839788" y="1681163"/>
            <a:ext cx="5157787" cy="823912"/>
          </a:xfrm>
        </p:spPr>
        <p:txBody>
          <a:bodyPr>
            <a:normAutofit/>
          </a:bodyPr>
          <a:lstStyle/>
          <a:p>
            <a:r>
              <a:rPr lang="nl-BE" dirty="0"/>
              <a:t>BWO </a:t>
            </a:r>
            <a:r>
              <a:rPr lang="en-BE" dirty="0"/>
              <a:t>A </a:t>
            </a:r>
            <a:endParaRPr lang="nl-BE" dirty="0"/>
          </a:p>
        </p:txBody>
      </p:sp>
      <p:sp>
        <p:nvSpPr>
          <p:cNvPr id="3" name="Tijdelijke aanduiding voor tekst 2">
            <a:extLst>
              <a:ext uri="{FF2B5EF4-FFF2-40B4-BE49-F238E27FC236}">
                <a16:creationId xmlns:a16="http://schemas.microsoft.com/office/drawing/2014/main" id="{A649BA52-D695-B8D0-0534-C9A0F2C2947B}"/>
              </a:ext>
            </a:extLst>
          </p:cNvPr>
          <p:cNvSpPr>
            <a:spLocks noGrp="1"/>
          </p:cNvSpPr>
          <p:nvPr>
            <p:ph sz="half" idx="2"/>
          </p:nvPr>
        </p:nvSpPr>
        <p:spPr>
          <a:xfrm>
            <a:off x="839788" y="2505075"/>
            <a:ext cx="5157787" cy="3684588"/>
          </a:xfrm>
        </p:spPr>
        <p:txBody>
          <a:bodyPr>
            <a:normAutofit/>
          </a:bodyPr>
          <a:lstStyle/>
          <a:p>
            <a:r>
              <a:rPr lang="nl-BE" dirty="0"/>
              <a:t>1</a:t>
            </a:r>
            <a:r>
              <a:rPr lang="en-BE" dirty="0"/>
              <a:t>5</a:t>
            </a:r>
            <a:r>
              <a:rPr lang="nl-BE" dirty="0"/>
              <a:t> rubrieken met bijhorende </a:t>
            </a:r>
            <a:r>
              <a:rPr lang="en-BE" dirty="0"/>
              <a:t>C</a:t>
            </a:r>
            <a:r>
              <a:rPr lang="nl-BE" dirty="0"/>
              <a:t>are</a:t>
            </a:r>
            <a:r>
              <a:rPr lang="en-BE" dirty="0"/>
              <a:t>S</a:t>
            </a:r>
            <a:r>
              <a:rPr lang="nl-BE" dirty="0"/>
              <a:t>ets overeenkomstig FHIR-standaard en met </a:t>
            </a:r>
            <a:r>
              <a:rPr lang="nl-BE" dirty="0" err="1"/>
              <a:t>value</a:t>
            </a:r>
            <a:r>
              <a:rPr lang="nl-BE" dirty="0"/>
              <a:t> sets (</a:t>
            </a:r>
            <a:r>
              <a:rPr lang="nl-BE" dirty="0" err="1"/>
              <a:t>Snomed</a:t>
            </a:r>
            <a:r>
              <a:rPr lang="nl-BE" dirty="0"/>
              <a:t> CT, LOINC</a:t>
            </a:r>
            <a:r>
              <a:rPr lang="en-BE" dirty="0"/>
              <a:t>, DICOM</a:t>
            </a:r>
            <a:r>
              <a:rPr lang="nl-BE" dirty="0"/>
              <a:t>)</a:t>
            </a:r>
          </a:p>
          <a:p>
            <a:pPr lvl="1"/>
            <a:r>
              <a:rPr lang="nl-BE" dirty="0"/>
              <a:t>probleemlijst</a:t>
            </a:r>
          </a:p>
          <a:p>
            <a:pPr lvl="1"/>
            <a:r>
              <a:rPr lang="nl-BE" dirty="0"/>
              <a:t>klinische gegevens</a:t>
            </a:r>
          </a:p>
          <a:p>
            <a:pPr lvl="1"/>
            <a:r>
              <a:rPr lang="nl-BE" dirty="0"/>
              <a:t>labo</a:t>
            </a:r>
          </a:p>
          <a:p>
            <a:pPr lvl="1"/>
            <a:r>
              <a:rPr lang="nl-BE" dirty="0"/>
              <a:t>beeldvorming</a:t>
            </a:r>
          </a:p>
          <a:p>
            <a:pPr lvl="1"/>
            <a:r>
              <a:rPr lang="nl-BE" dirty="0"/>
              <a:t>medicatie-overzicht</a:t>
            </a:r>
          </a:p>
          <a:p>
            <a:pPr lvl="1"/>
            <a:r>
              <a:rPr lang="nl-BE" dirty="0"/>
              <a:t>vaccinaties</a:t>
            </a:r>
          </a:p>
          <a:p>
            <a:endParaRPr lang="en-BE" dirty="0"/>
          </a:p>
        </p:txBody>
      </p:sp>
      <p:sp>
        <p:nvSpPr>
          <p:cNvPr id="12" name="Content Placeholder 11">
            <a:extLst>
              <a:ext uri="{FF2B5EF4-FFF2-40B4-BE49-F238E27FC236}">
                <a16:creationId xmlns:a16="http://schemas.microsoft.com/office/drawing/2014/main" id="{3934DEC8-F0E9-6CA1-1A67-9E715B92B2FD}"/>
              </a:ext>
            </a:extLst>
          </p:cNvPr>
          <p:cNvSpPr>
            <a:spLocks noGrp="1"/>
          </p:cNvSpPr>
          <p:nvPr>
            <p:ph sz="quarter" idx="4"/>
          </p:nvPr>
        </p:nvSpPr>
        <p:spPr>
          <a:xfrm>
            <a:off x="6172200" y="2505075"/>
            <a:ext cx="5183188" cy="3684588"/>
          </a:xfrm>
        </p:spPr>
        <p:txBody>
          <a:bodyPr>
            <a:normAutofit/>
          </a:bodyPr>
          <a:lstStyle/>
          <a:p>
            <a:pPr lvl="1"/>
            <a:r>
              <a:rPr lang="nl-BE" dirty="0"/>
              <a:t>allergie</a:t>
            </a:r>
            <a:endParaRPr lang="en-BE" dirty="0"/>
          </a:p>
          <a:p>
            <a:pPr lvl="1"/>
            <a:r>
              <a:rPr lang="en-BE" dirty="0" err="1"/>
              <a:t>implantaten</a:t>
            </a:r>
            <a:endParaRPr lang="nl-BE" dirty="0"/>
          </a:p>
          <a:p>
            <a:pPr lvl="1"/>
            <a:r>
              <a:rPr lang="en-BE" dirty="0"/>
              <a:t>(</a:t>
            </a:r>
            <a:r>
              <a:rPr lang="nl-BE" dirty="0" err="1"/>
              <a:t>tele</a:t>
            </a:r>
            <a:r>
              <a:rPr lang="en-BE" dirty="0"/>
              <a:t>)</a:t>
            </a:r>
            <a:r>
              <a:rPr lang="nl-BE" dirty="0"/>
              <a:t>monitoringgegevens</a:t>
            </a:r>
          </a:p>
          <a:p>
            <a:pPr lvl="1"/>
            <a:r>
              <a:rPr lang="nl-BE" dirty="0"/>
              <a:t>sociale factoren</a:t>
            </a:r>
          </a:p>
          <a:p>
            <a:pPr lvl="1"/>
            <a:r>
              <a:rPr lang="nl-BE" dirty="0"/>
              <a:t>familiale context</a:t>
            </a:r>
          </a:p>
          <a:p>
            <a:pPr lvl="1"/>
            <a:r>
              <a:rPr lang="nl-BE" dirty="0"/>
              <a:t>levensdoelen</a:t>
            </a:r>
          </a:p>
          <a:p>
            <a:pPr lvl="1"/>
            <a:r>
              <a:rPr lang="en-BE" dirty="0" err="1"/>
              <a:t>wilsbeschikkingen</a:t>
            </a:r>
            <a:endParaRPr lang="nl-BE" dirty="0"/>
          </a:p>
          <a:p>
            <a:pPr lvl="1"/>
            <a:r>
              <a:rPr lang="nl-BE" dirty="0"/>
              <a:t>zorgplan &amp; -team</a:t>
            </a:r>
          </a:p>
          <a:p>
            <a:pPr lvl="1"/>
            <a:r>
              <a:rPr lang="nl-BE" dirty="0" err="1"/>
              <a:t>BelRAI</a:t>
            </a:r>
            <a:r>
              <a:rPr lang="nl-BE" dirty="0"/>
              <a:t> evaluatie</a:t>
            </a:r>
            <a:endParaRPr lang="en-BE" dirty="0"/>
          </a:p>
          <a:p>
            <a:endParaRPr lang="en-BE" dirty="0"/>
          </a:p>
        </p:txBody>
      </p:sp>
      <p:sp>
        <p:nvSpPr>
          <p:cNvPr id="5" name="Slide Number Placeholder 4">
            <a:extLst>
              <a:ext uri="{FF2B5EF4-FFF2-40B4-BE49-F238E27FC236}">
                <a16:creationId xmlns:a16="http://schemas.microsoft.com/office/drawing/2014/main" id="{125DBA03-A44A-E223-90FF-9C4EEC5C9D26}"/>
              </a:ext>
            </a:extLst>
          </p:cNvPr>
          <p:cNvSpPr>
            <a:spLocks noGrp="1"/>
          </p:cNvSpPr>
          <p:nvPr>
            <p:ph type="sldNum" sz="quarter" idx="12"/>
          </p:nvPr>
        </p:nvSpPr>
        <p:spPr/>
        <p:txBody>
          <a:bodyPr/>
          <a:lstStyle/>
          <a:p>
            <a:fld id="{E1356E26-996F-433A-9CA0-83DB24D6E075}" type="slidenum">
              <a:rPr lang="en-US" smtClean="0"/>
              <a:pPr/>
              <a:t>17</a:t>
            </a:fld>
            <a:endParaRPr lang="en-US" dirty="0"/>
          </a:p>
        </p:txBody>
      </p:sp>
    </p:spTree>
    <p:extLst>
      <p:ext uri="{BB962C8B-B14F-4D97-AF65-F5344CB8AC3E}">
        <p14:creationId xmlns:p14="http://schemas.microsoft.com/office/powerpoint/2010/main" val="917512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ED628A-CCA1-34F6-C9D0-360839BCC9A1}"/>
              </a:ext>
            </a:extLst>
          </p:cNvPr>
          <p:cNvSpPr>
            <a:spLocks noGrp="1"/>
          </p:cNvSpPr>
          <p:nvPr>
            <p:ph type="title"/>
          </p:nvPr>
        </p:nvSpPr>
        <p:spPr>
          <a:xfrm>
            <a:off x="839788" y="365125"/>
            <a:ext cx="10515600" cy="1325563"/>
          </a:xfrm>
        </p:spPr>
        <p:txBody>
          <a:bodyPr/>
          <a:lstStyle/>
          <a:p>
            <a:r>
              <a:rPr lang="nl-BE" dirty="0"/>
              <a:t>BIHR werkomgeving</a:t>
            </a:r>
            <a:endParaRPr lang="en-BE" dirty="0"/>
          </a:p>
        </p:txBody>
      </p:sp>
      <p:sp>
        <p:nvSpPr>
          <p:cNvPr id="2" name="Tijdelijke aanduiding voor tekst 1">
            <a:extLst>
              <a:ext uri="{FF2B5EF4-FFF2-40B4-BE49-F238E27FC236}">
                <a16:creationId xmlns:a16="http://schemas.microsoft.com/office/drawing/2014/main" id="{C6F59A34-E41C-7277-3981-C7340B3488CB}"/>
              </a:ext>
            </a:extLst>
          </p:cNvPr>
          <p:cNvSpPr>
            <a:spLocks noGrp="1"/>
          </p:cNvSpPr>
          <p:nvPr>
            <p:ph type="body" idx="1"/>
          </p:nvPr>
        </p:nvSpPr>
        <p:spPr>
          <a:xfrm>
            <a:off x="839788" y="1681163"/>
            <a:ext cx="5157787" cy="823912"/>
          </a:xfrm>
        </p:spPr>
        <p:txBody>
          <a:bodyPr/>
          <a:lstStyle/>
          <a:p>
            <a:r>
              <a:rPr lang="nl-BE" dirty="0"/>
              <a:t>BWO B</a:t>
            </a:r>
          </a:p>
        </p:txBody>
      </p:sp>
      <p:sp>
        <p:nvSpPr>
          <p:cNvPr id="3" name="Tijdelijke aanduiding voor tekst 2">
            <a:extLst>
              <a:ext uri="{FF2B5EF4-FFF2-40B4-BE49-F238E27FC236}">
                <a16:creationId xmlns:a16="http://schemas.microsoft.com/office/drawing/2014/main" id="{4E0BAE40-8805-7808-143D-30BE71D77188}"/>
              </a:ext>
            </a:extLst>
          </p:cNvPr>
          <p:cNvSpPr>
            <a:spLocks noGrp="1"/>
          </p:cNvSpPr>
          <p:nvPr>
            <p:ph sz="half" idx="2"/>
          </p:nvPr>
        </p:nvSpPr>
        <p:spPr>
          <a:xfrm>
            <a:off x="839788" y="2505075"/>
            <a:ext cx="5157787" cy="3684588"/>
          </a:xfrm>
        </p:spPr>
        <p:txBody>
          <a:bodyPr>
            <a:normAutofit/>
          </a:bodyPr>
          <a:lstStyle/>
          <a:p>
            <a:r>
              <a:rPr lang="nl-BE" dirty="0"/>
              <a:t>operationalisering op basis van zorgepisodes</a:t>
            </a:r>
          </a:p>
          <a:p>
            <a:pPr lvl="1"/>
            <a:r>
              <a:rPr lang="nl-BE" dirty="0"/>
              <a:t>geheel van registraties</a:t>
            </a:r>
          </a:p>
          <a:p>
            <a:pPr lvl="1"/>
            <a:r>
              <a:rPr lang="nl-BE" dirty="0"/>
              <a:t>door de betrokken zorgverleners, de zorggebruiker en eventueel ook de mantelzorgers</a:t>
            </a:r>
          </a:p>
          <a:p>
            <a:pPr lvl="1"/>
            <a:r>
              <a:rPr lang="nl-BE" dirty="0"/>
              <a:t>die betrekking hebben op een specifieke aandoening/gezondheidsprobleem</a:t>
            </a:r>
          </a:p>
          <a:p>
            <a:pPr lvl="1"/>
            <a:r>
              <a:rPr lang="nl-BE" dirty="0"/>
              <a:t>vanaf het moment dat de patiënt voor het eerst vraagt om professionele hulp</a:t>
            </a:r>
          </a:p>
          <a:p>
            <a:pPr lvl="1"/>
            <a:r>
              <a:rPr lang="nl-BE" dirty="0"/>
              <a:t>tot en met het laatste contact voor deze aandoening/gezondheidsprobleem</a:t>
            </a:r>
          </a:p>
        </p:txBody>
      </p:sp>
      <p:sp>
        <p:nvSpPr>
          <p:cNvPr id="6" name="Content Placeholder 5">
            <a:extLst>
              <a:ext uri="{FF2B5EF4-FFF2-40B4-BE49-F238E27FC236}">
                <a16:creationId xmlns:a16="http://schemas.microsoft.com/office/drawing/2014/main" id="{523B22E4-A756-5FE7-8C30-90707D45A703}"/>
              </a:ext>
            </a:extLst>
          </p:cNvPr>
          <p:cNvSpPr>
            <a:spLocks noGrp="1"/>
          </p:cNvSpPr>
          <p:nvPr>
            <p:ph sz="quarter" idx="4"/>
          </p:nvPr>
        </p:nvSpPr>
        <p:spPr>
          <a:xfrm>
            <a:off x="6172200" y="2505075"/>
            <a:ext cx="5183188" cy="3684588"/>
          </a:xfrm>
        </p:spPr>
        <p:txBody>
          <a:bodyPr>
            <a:normAutofit/>
          </a:bodyPr>
          <a:lstStyle/>
          <a:p>
            <a:r>
              <a:rPr lang="nl-BE" dirty="0"/>
              <a:t>in eerste fase</a:t>
            </a:r>
          </a:p>
          <a:p>
            <a:pPr lvl="1"/>
            <a:r>
              <a:rPr lang="nl-BE" dirty="0"/>
              <a:t>huisartsen</a:t>
            </a:r>
          </a:p>
          <a:p>
            <a:pPr lvl="1"/>
            <a:r>
              <a:rPr lang="nl-BE" dirty="0"/>
              <a:t>apothekers</a:t>
            </a:r>
          </a:p>
          <a:p>
            <a:pPr lvl="1"/>
            <a:r>
              <a:rPr lang="nl-BE" dirty="0"/>
              <a:t>verpleegkundigen</a:t>
            </a:r>
          </a:p>
          <a:p>
            <a:pPr lvl="1"/>
            <a:r>
              <a:rPr lang="nl-BE" dirty="0"/>
              <a:t>kinesitherapeuten</a:t>
            </a:r>
            <a:endParaRPr lang="en-BE" dirty="0"/>
          </a:p>
          <a:p>
            <a:pPr lvl="1"/>
            <a:r>
              <a:rPr lang="en-BE" dirty="0" err="1"/>
              <a:t>maatschappelijke</a:t>
            </a:r>
            <a:r>
              <a:rPr lang="en-BE" dirty="0"/>
              <a:t> </a:t>
            </a:r>
            <a:r>
              <a:rPr lang="en-BE" dirty="0" err="1"/>
              <a:t>werkers</a:t>
            </a:r>
            <a:endParaRPr lang="nl-BE" dirty="0"/>
          </a:p>
          <a:p>
            <a:r>
              <a:rPr lang="nl-BE" dirty="0"/>
              <a:t>co-creatie</a:t>
            </a:r>
          </a:p>
          <a:p>
            <a:endParaRPr lang="en-BE" dirty="0"/>
          </a:p>
        </p:txBody>
      </p:sp>
      <p:sp>
        <p:nvSpPr>
          <p:cNvPr id="5" name="Slide Number Placeholder 4">
            <a:extLst>
              <a:ext uri="{FF2B5EF4-FFF2-40B4-BE49-F238E27FC236}">
                <a16:creationId xmlns:a16="http://schemas.microsoft.com/office/drawing/2014/main" id="{5A8CE3CF-1FC4-5D64-833B-FEBBB1FC652C}"/>
              </a:ext>
            </a:extLst>
          </p:cNvPr>
          <p:cNvSpPr>
            <a:spLocks noGrp="1"/>
          </p:cNvSpPr>
          <p:nvPr>
            <p:ph type="sldNum" sz="quarter" idx="12"/>
          </p:nvPr>
        </p:nvSpPr>
        <p:spPr/>
        <p:txBody>
          <a:bodyPr/>
          <a:lstStyle/>
          <a:p>
            <a:fld id="{E1356E26-996F-433A-9CA0-83DB24D6E075}" type="slidenum">
              <a:rPr lang="en-US" smtClean="0"/>
              <a:pPr/>
              <a:t>18</a:t>
            </a:fld>
            <a:endParaRPr lang="en-US" dirty="0"/>
          </a:p>
        </p:txBody>
      </p:sp>
    </p:spTree>
    <p:extLst>
      <p:ext uri="{BB962C8B-B14F-4D97-AF65-F5344CB8AC3E}">
        <p14:creationId xmlns:p14="http://schemas.microsoft.com/office/powerpoint/2010/main" val="2130819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E1BF9-2FFA-8B05-F30F-E289AAA884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F3F1AE-324F-1EBC-66D8-AF6B5B906EE0}"/>
              </a:ext>
            </a:extLst>
          </p:cNvPr>
          <p:cNvSpPr>
            <a:spLocks noGrp="1"/>
          </p:cNvSpPr>
          <p:nvPr>
            <p:ph type="title"/>
          </p:nvPr>
        </p:nvSpPr>
        <p:spPr>
          <a:xfrm>
            <a:off x="838200" y="673768"/>
            <a:ext cx="10515600" cy="1016920"/>
          </a:xfrm>
        </p:spPr>
        <p:txBody>
          <a:bodyPr/>
          <a:lstStyle/>
          <a:p>
            <a:r>
              <a:rPr lang="en-BE" dirty="0"/>
              <a:t>Andere </a:t>
            </a:r>
            <a:r>
              <a:rPr lang="en-BE" dirty="0" err="1"/>
              <a:t>onderdelen</a:t>
            </a:r>
            <a:r>
              <a:rPr lang="en-BE" dirty="0"/>
              <a:t> </a:t>
            </a:r>
            <a:r>
              <a:rPr lang="en-BE" dirty="0" err="1"/>
              <a:t>actieplan</a:t>
            </a:r>
            <a:r>
              <a:rPr lang="en-BE" dirty="0"/>
              <a:t> </a:t>
            </a:r>
            <a:r>
              <a:rPr lang="en-BE" dirty="0" err="1"/>
              <a:t>eGezondheid</a:t>
            </a:r>
            <a:r>
              <a:rPr lang="en-BE" dirty="0"/>
              <a:t> (1/4)</a:t>
            </a:r>
          </a:p>
        </p:txBody>
      </p:sp>
      <p:sp>
        <p:nvSpPr>
          <p:cNvPr id="3" name="Tijdelijke aanduiding voor tekst 2">
            <a:extLst>
              <a:ext uri="{FF2B5EF4-FFF2-40B4-BE49-F238E27FC236}">
                <a16:creationId xmlns:a16="http://schemas.microsoft.com/office/drawing/2014/main" id="{92F17C5B-E684-C66B-FDB7-037C0CB93DE2}"/>
              </a:ext>
            </a:extLst>
          </p:cNvPr>
          <p:cNvSpPr>
            <a:spLocks noGrp="1"/>
          </p:cNvSpPr>
          <p:nvPr>
            <p:ph idx="1"/>
          </p:nvPr>
        </p:nvSpPr>
        <p:spPr>
          <a:xfrm>
            <a:off x="838200" y="1993385"/>
            <a:ext cx="10256837" cy="4190847"/>
          </a:xfrm>
        </p:spPr>
        <p:txBody>
          <a:bodyPr>
            <a:normAutofit/>
          </a:bodyPr>
          <a:lstStyle/>
          <a:p>
            <a:pPr marL="266700" indent="-266700"/>
            <a:r>
              <a:rPr lang="nl-BE" dirty="0"/>
              <a:t>concretisering van programma’s geïntegreerde zorg</a:t>
            </a:r>
            <a:endParaRPr lang="en-BE" dirty="0"/>
          </a:p>
          <a:p>
            <a:pPr marL="266700" indent="-266700"/>
            <a:r>
              <a:rPr lang="en-BE" dirty="0" err="1"/>
              <a:t>veralgemening</a:t>
            </a:r>
            <a:r>
              <a:rPr lang="en-BE" dirty="0"/>
              <a:t> </a:t>
            </a:r>
            <a:r>
              <a:rPr lang="en-BE" dirty="0" err="1"/>
              <a:t>digitale</a:t>
            </a:r>
            <a:r>
              <a:rPr lang="en-BE" dirty="0"/>
              <a:t> </a:t>
            </a:r>
            <a:r>
              <a:rPr lang="en-BE" dirty="0" err="1"/>
              <a:t>verwijs</a:t>
            </a:r>
            <a:r>
              <a:rPr lang="en-BE" dirty="0"/>
              <a:t>- en </a:t>
            </a:r>
            <a:r>
              <a:rPr lang="en-BE" dirty="0" err="1"/>
              <a:t>zorgvoorschriften</a:t>
            </a:r>
            <a:r>
              <a:rPr lang="en-BE" dirty="0"/>
              <a:t> (</a:t>
            </a:r>
            <a:r>
              <a:rPr lang="nl-BE" dirty="0"/>
              <a:t>UHMEP (</a:t>
            </a:r>
            <a:r>
              <a:rPr lang="en-US" dirty="0"/>
              <a:t>Unaddressed </a:t>
            </a:r>
            <a:r>
              <a:rPr lang="en-GB" dirty="0"/>
              <a:t>Health Message Exchange Platform</a:t>
            </a:r>
            <a:r>
              <a:rPr lang="nl-BE" dirty="0"/>
              <a:t>)</a:t>
            </a:r>
            <a:r>
              <a:rPr lang="en-BE" dirty="0"/>
              <a:t>)</a:t>
            </a:r>
          </a:p>
          <a:p>
            <a:pPr marL="266700" indent="-266700"/>
            <a:r>
              <a:rPr lang="en-BE" dirty="0" err="1"/>
              <a:t>veralgemening</a:t>
            </a:r>
            <a:r>
              <a:rPr lang="en-BE" dirty="0"/>
              <a:t> </a:t>
            </a:r>
            <a:r>
              <a:rPr lang="en-BE" dirty="0" err="1"/>
              <a:t>digitale</a:t>
            </a:r>
            <a:r>
              <a:rPr lang="en-BE" dirty="0"/>
              <a:t> </a:t>
            </a:r>
            <a:r>
              <a:rPr lang="en-BE" dirty="0" err="1"/>
              <a:t>ontslagbrieven</a:t>
            </a:r>
            <a:endParaRPr lang="en-BE" dirty="0"/>
          </a:p>
          <a:p>
            <a:pPr marL="266700" indent="-266700"/>
            <a:r>
              <a:rPr lang="nl-BE" dirty="0"/>
              <a:t>administratieve vereenvoudiging</a:t>
            </a:r>
            <a:r>
              <a:rPr lang="en-BE" dirty="0"/>
              <a:t>, </a:t>
            </a:r>
            <a:r>
              <a:rPr lang="en-BE" dirty="0" err="1"/>
              <a:t>oa</a:t>
            </a:r>
            <a:r>
              <a:rPr lang="en-BE" dirty="0"/>
              <a:t> door </a:t>
            </a:r>
            <a:r>
              <a:rPr lang="en-BE" dirty="0" err="1"/>
              <a:t>vermindering</a:t>
            </a:r>
            <a:r>
              <a:rPr lang="en-BE" dirty="0"/>
              <a:t> en </a:t>
            </a:r>
            <a:r>
              <a:rPr lang="en-BE" dirty="0" err="1"/>
              <a:t>digitalisering</a:t>
            </a:r>
            <a:r>
              <a:rPr lang="en-BE" dirty="0"/>
              <a:t> </a:t>
            </a:r>
            <a:r>
              <a:rPr lang="en-BE" dirty="0" err="1"/>
              <a:t>attesten</a:t>
            </a:r>
            <a:r>
              <a:rPr lang="en-BE" dirty="0"/>
              <a:t> (</a:t>
            </a:r>
            <a:r>
              <a:rPr lang="en-BE" dirty="0" err="1"/>
              <a:t>bv</a:t>
            </a:r>
            <a:r>
              <a:rPr lang="en-BE" dirty="0"/>
              <a:t>. </a:t>
            </a:r>
            <a:r>
              <a:rPr lang="en-BE" dirty="0" err="1"/>
              <a:t>Mult</a:t>
            </a:r>
            <a:r>
              <a:rPr lang="en-BE" dirty="0"/>
              <a:t>-</a:t>
            </a:r>
            <a:r>
              <a:rPr lang="nl-BE" dirty="0" err="1"/>
              <a:t>eM</a:t>
            </a:r>
            <a:r>
              <a:rPr lang="en-BE" dirty="0" err="1"/>
              <a:t>ediatt</a:t>
            </a:r>
            <a:r>
              <a:rPr lang="en-BE" dirty="0"/>
              <a:t>)</a:t>
            </a:r>
            <a:endParaRPr lang="nl-BE" dirty="0"/>
          </a:p>
          <a:p>
            <a:pPr marL="266700" indent="-266700"/>
            <a:r>
              <a:rPr lang="nl-BE" dirty="0"/>
              <a:t>werklastbeheersing voor zorgverleners</a:t>
            </a:r>
            <a:endParaRPr lang="en-BE" dirty="0"/>
          </a:p>
          <a:p>
            <a:pPr marL="266700" indent="-266700"/>
            <a:r>
              <a:rPr lang="en-BE" dirty="0" err="1"/>
              <a:t>MijnGezondheid</a:t>
            </a:r>
            <a:r>
              <a:rPr lang="en-BE" dirty="0"/>
              <a:t> app</a:t>
            </a:r>
            <a:endParaRPr lang="nl-BE" dirty="0"/>
          </a:p>
          <a:p>
            <a:pPr lvl="2"/>
            <a:endParaRPr lang="en-BE" dirty="0"/>
          </a:p>
          <a:p>
            <a:pPr lvl="2"/>
            <a:endParaRPr lang="nl-BE" dirty="0"/>
          </a:p>
          <a:p>
            <a:endParaRPr lang="nl-BE" dirty="0"/>
          </a:p>
        </p:txBody>
      </p:sp>
      <p:sp>
        <p:nvSpPr>
          <p:cNvPr id="2" name="Slide Number Placeholder 1">
            <a:extLst>
              <a:ext uri="{FF2B5EF4-FFF2-40B4-BE49-F238E27FC236}">
                <a16:creationId xmlns:a16="http://schemas.microsoft.com/office/drawing/2014/main" id="{BDAE03F1-72F5-BA93-16C6-CEF9385AFF02}"/>
              </a:ext>
            </a:extLst>
          </p:cNvPr>
          <p:cNvSpPr>
            <a:spLocks noGrp="1"/>
          </p:cNvSpPr>
          <p:nvPr>
            <p:ph type="sldNum" sz="quarter" idx="4"/>
          </p:nvPr>
        </p:nvSpPr>
        <p:spPr/>
        <p:txBody>
          <a:bodyPr/>
          <a:lstStyle/>
          <a:p>
            <a:fld id="{E1356E26-996F-433A-9CA0-83DB24D6E075}" type="slidenum">
              <a:rPr lang="en-US" smtClean="0"/>
              <a:pPr/>
              <a:t>19</a:t>
            </a:fld>
            <a:endParaRPr lang="en-US" dirty="0"/>
          </a:p>
        </p:txBody>
      </p:sp>
    </p:spTree>
    <p:extLst>
      <p:ext uri="{BB962C8B-B14F-4D97-AF65-F5344CB8AC3E}">
        <p14:creationId xmlns:p14="http://schemas.microsoft.com/office/powerpoint/2010/main" val="168587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702" b="8702"/>
          <a:stretch>
            <a:fillRect/>
          </a:stretch>
        </p:blipFill>
        <p:spPr/>
      </p:pic>
      <p:sp>
        <p:nvSpPr>
          <p:cNvPr id="5" name="Title 4"/>
          <p:cNvSpPr>
            <a:spLocks noGrp="1"/>
          </p:cNvSpPr>
          <p:nvPr>
            <p:ph type="title"/>
          </p:nvPr>
        </p:nvSpPr>
        <p:spPr/>
        <p:txBody>
          <a:bodyPr/>
          <a:lstStyle/>
          <a:p>
            <a:r>
              <a:rPr lang="en-US"/>
              <a:t>Quelques chiffres</a:t>
            </a:r>
            <a:endParaRPr lang="en-US" dirty="0"/>
          </a:p>
        </p:txBody>
      </p:sp>
      <p:sp>
        <p:nvSpPr>
          <p:cNvPr id="2" name="Slide Number Placeholder 1">
            <a:extLst>
              <a:ext uri="{FF2B5EF4-FFF2-40B4-BE49-F238E27FC236}">
                <a16:creationId xmlns:a16="http://schemas.microsoft.com/office/drawing/2014/main" id="{E0EA5FCA-B358-5174-7C4F-E9DB5EE63012}"/>
              </a:ext>
            </a:extLst>
          </p:cNvPr>
          <p:cNvSpPr>
            <a:spLocks noGrp="1"/>
          </p:cNvSpPr>
          <p:nvPr>
            <p:ph type="sldNum" sz="quarter" idx="4"/>
          </p:nvPr>
        </p:nvSpPr>
        <p:spPr/>
        <p:txBody>
          <a:bodyPr/>
          <a:lstStyle/>
          <a:p>
            <a:fld id="{E1356E26-996F-433A-9CA0-83DB24D6E075}" type="slidenum">
              <a:rPr lang="en-US" smtClean="0"/>
              <a:pPr/>
              <a:t>2</a:t>
            </a:fld>
            <a:endParaRPr lang="en-US" dirty="0"/>
          </a:p>
        </p:txBody>
      </p:sp>
    </p:spTree>
    <p:extLst>
      <p:ext uri="{BB962C8B-B14F-4D97-AF65-F5344CB8AC3E}">
        <p14:creationId xmlns:p14="http://schemas.microsoft.com/office/powerpoint/2010/main" val="155703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D4CF0-8FE9-FA69-B5D9-9058C2F39A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EEF776-2626-E93D-7CF8-B29FC846F10E}"/>
              </a:ext>
            </a:extLst>
          </p:cNvPr>
          <p:cNvSpPr>
            <a:spLocks noGrp="1"/>
          </p:cNvSpPr>
          <p:nvPr>
            <p:ph type="title"/>
          </p:nvPr>
        </p:nvSpPr>
        <p:spPr>
          <a:xfrm>
            <a:off x="838200" y="673768"/>
            <a:ext cx="10515600" cy="1016920"/>
          </a:xfrm>
        </p:spPr>
        <p:txBody>
          <a:bodyPr/>
          <a:lstStyle/>
          <a:p>
            <a:r>
              <a:rPr lang="en-BE" dirty="0"/>
              <a:t>Andere </a:t>
            </a:r>
            <a:r>
              <a:rPr lang="en-BE" dirty="0" err="1"/>
              <a:t>onderdelen</a:t>
            </a:r>
            <a:r>
              <a:rPr lang="en-BE" dirty="0"/>
              <a:t> </a:t>
            </a:r>
            <a:r>
              <a:rPr lang="en-BE" dirty="0" err="1"/>
              <a:t>actieplan</a:t>
            </a:r>
            <a:r>
              <a:rPr lang="en-BE" dirty="0"/>
              <a:t> </a:t>
            </a:r>
            <a:r>
              <a:rPr lang="en-BE" dirty="0" err="1"/>
              <a:t>eGezondheid</a:t>
            </a:r>
            <a:r>
              <a:rPr lang="en-BE" dirty="0"/>
              <a:t> (2/4)</a:t>
            </a:r>
          </a:p>
        </p:txBody>
      </p:sp>
      <p:sp>
        <p:nvSpPr>
          <p:cNvPr id="3" name="Tijdelijke aanduiding voor tekst 2">
            <a:extLst>
              <a:ext uri="{FF2B5EF4-FFF2-40B4-BE49-F238E27FC236}">
                <a16:creationId xmlns:a16="http://schemas.microsoft.com/office/drawing/2014/main" id="{2606DC88-8FE6-1427-AB57-D7B379544D9B}"/>
              </a:ext>
            </a:extLst>
          </p:cNvPr>
          <p:cNvSpPr>
            <a:spLocks noGrp="1"/>
          </p:cNvSpPr>
          <p:nvPr>
            <p:ph idx="1"/>
          </p:nvPr>
        </p:nvSpPr>
        <p:spPr>
          <a:xfrm>
            <a:off x="838200" y="1993385"/>
            <a:ext cx="10256837" cy="4190847"/>
          </a:xfrm>
        </p:spPr>
        <p:txBody>
          <a:bodyPr>
            <a:normAutofit/>
          </a:bodyPr>
          <a:lstStyle/>
          <a:p>
            <a:pPr marL="266700" indent="-266700"/>
            <a:r>
              <a:rPr lang="en-BE" dirty="0" err="1"/>
              <a:t>ondersteuning</a:t>
            </a:r>
            <a:r>
              <a:rPr lang="en-BE" dirty="0"/>
              <a:t> </a:t>
            </a:r>
            <a:r>
              <a:rPr lang="nl-BE" dirty="0"/>
              <a:t>introductie op de werkvloer</a:t>
            </a:r>
            <a:endParaRPr lang="en-BE" dirty="0"/>
          </a:p>
          <a:p>
            <a:pPr marL="266700" indent="-266700"/>
            <a:r>
              <a:rPr lang="nl-BE" dirty="0" err="1"/>
              <a:t>MijnGezondheid</a:t>
            </a:r>
            <a:r>
              <a:rPr lang="en-BE" dirty="0"/>
              <a:t>.be </a:t>
            </a:r>
            <a:r>
              <a:rPr lang="nl-BE" dirty="0"/>
              <a:t>als </a:t>
            </a:r>
            <a:r>
              <a:rPr lang="nl-BE" dirty="0" err="1"/>
              <a:t>interfederaal</a:t>
            </a:r>
            <a:r>
              <a:rPr lang="nl-BE" dirty="0"/>
              <a:t> portaal</a:t>
            </a:r>
            <a:endParaRPr lang="en-BE" dirty="0"/>
          </a:p>
          <a:p>
            <a:pPr marL="266700" indent="-266700"/>
            <a:r>
              <a:rPr lang="nl-BE" dirty="0" err="1"/>
              <a:t>literacy</a:t>
            </a:r>
            <a:r>
              <a:rPr lang="nl-BE" dirty="0"/>
              <a:t> en inclusie</a:t>
            </a:r>
            <a:endParaRPr lang="en-BE" dirty="0"/>
          </a:p>
          <a:p>
            <a:pPr marL="266700" indent="-266700"/>
            <a:r>
              <a:rPr lang="nl-BE" dirty="0"/>
              <a:t>herziening incentives en financiering</a:t>
            </a:r>
            <a:endParaRPr lang="en-BE" dirty="0"/>
          </a:p>
          <a:p>
            <a:pPr marL="266700" indent="-266700"/>
            <a:r>
              <a:rPr lang="nl-BE" dirty="0"/>
              <a:t>herziening relatie met softwareleveranciers</a:t>
            </a:r>
          </a:p>
          <a:p>
            <a:pPr lvl="2"/>
            <a:endParaRPr lang="en-BE" dirty="0"/>
          </a:p>
          <a:p>
            <a:pPr lvl="2"/>
            <a:endParaRPr lang="nl-BE" dirty="0"/>
          </a:p>
          <a:p>
            <a:endParaRPr lang="nl-BE" dirty="0"/>
          </a:p>
        </p:txBody>
      </p:sp>
      <p:sp>
        <p:nvSpPr>
          <p:cNvPr id="2" name="Slide Number Placeholder 1">
            <a:extLst>
              <a:ext uri="{FF2B5EF4-FFF2-40B4-BE49-F238E27FC236}">
                <a16:creationId xmlns:a16="http://schemas.microsoft.com/office/drawing/2014/main" id="{DB705D74-7E8B-483E-8F42-09E4FAB57C1A}"/>
              </a:ext>
            </a:extLst>
          </p:cNvPr>
          <p:cNvSpPr>
            <a:spLocks noGrp="1"/>
          </p:cNvSpPr>
          <p:nvPr>
            <p:ph type="sldNum" sz="quarter" idx="4"/>
          </p:nvPr>
        </p:nvSpPr>
        <p:spPr/>
        <p:txBody>
          <a:bodyPr/>
          <a:lstStyle/>
          <a:p>
            <a:fld id="{E1356E26-996F-433A-9CA0-83DB24D6E075}" type="slidenum">
              <a:rPr lang="en-US" smtClean="0"/>
              <a:pPr/>
              <a:t>20</a:t>
            </a:fld>
            <a:endParaRPr lang="en-US" dirty="0"/>
          </a:p>
        </p:txBody>
      </p:sp>
    </p:spTree>
    <p:extLst>
      <p:ext uri="{BB962C8B-B14F-4D97-AF65-F5344CB8AC3E}">
        <p14:creationId xmlns:p14="http://schemas.microsoft.com/office/powerpoint/2010/main" val="3607446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92984-E6E8-C272-4FFB-60E6A1564D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365574-2824-0099-CE6B-2596B7BCB609}"/>
              </a:ext>
            </a:extLst>
          </p:cNvPr>
          <p:cNvSpPr>
            <a:spLocks noGrp="1"/>
          </p:cNvSpPr>
          <p:nvPr>
            <p:ph type="title"/>
          </p:nvPr>
        </p:nvSpPr>
        <p:spPr/>
        <p:txBody>
          <a:bodyPr/>
          <a:lstStyle/>
          <a:p>
            <a:r>
              <a:rPr lang="en-BE" dirty="0"/>
              <a:t>Andere </a:t>
            </a:r>
            <a:r>
              <a:rPr lang="en-BE" dirty="0" err="1"/>
              <a:t>onderdelen</a:t>
            </a:r>
            <a:r>
              <a:rPr lang="en-BE" dirty="0"/>
              <a:t> </a:t>
            </a:r>
            <a:r>
              <a:rPr lang="en-BE" dirty="0" err="1"/>
              <a:t>actieplan</a:t>
            </a:r>
            <a:r>
              <a:rPr lang="en-BE" dirty="0"/>
              <a:t> </a:t>
            </a:r>
            <a:r>
              <a:rPr lang="en-BE" dirty="0" err="1"/>
              <a:t>eGezondheid</a:t>
            </a:r>
            <a:r>
              <a:rPr lang="en-BE" dirty="0"/>
              <a:t> (3/4)</a:t>
            </a:r>
          </a:p>
        </p:txBody>
      </p:sp>
      <p:sp>
        <p:nvSpPr>
          <p:cNvPr id="3" name="Tijdelijke aanduiding voor tekst 2">
            <a:extLst>
              <a:ext uri="{FF2B5EF4-FFF2-40B4-BE49-F238E27FC236}">
                <a16:creationId xmlns:a16="http://schemas.microsoft.com/office/drawing/2014/main" id="{45B97588-8040-3D1E-2711-19485D97FF76}"/>
              </a:ext>
            </a:extLst>
          </p:cNvPr>
          <p:cNvSpPr>
            <a:spLocks noGrp="1"/>
          </p:cNvSpPr>
          <p:nvPr>
            <p:ph idx="1"/>
          </p:nvPr>
        </p:nvSpPr>
        <p:spPr>
          <a:xfrm>
            <a:off x="838200" y="2579906"/>
            <a:ext cx="10256519" cy="3604326"/>
          </a:xfrm>
        </p:spPr>
        <p:txBody>
          <a:bodyPr>
            <a:normAutofit fontScale="92500" lnSpcReduction="10000"/>
          </a:bodyPr>
          <a:lstStyle/>
          <a:p>
            <a:pPr marL="266700" indent="-266700"/>
            <a:r>
              <a:rPr lang="nl-BE" dirty="0"/>
              <a:t>toegangsbeheer</a:t>
            </a:r>
          </a:p>
          <a:p>
            <a:pPr lvl="1"/>
            <a:r>
              <a:rPr lang="nl-BE" dirty="0"/>
              <a:t>delegatie</a:t>
            </a:r>
            <a:r>
              <a:rPr lang="en-BE" dirty="0"/>
              <a:t>, </a:t>
            </a:r>
            <a:r>
              <a:rPr lang="nl-BE" dirty="0"/>
              <a:t>mandaten</a:t>
            </a:r>
            <a:r>
              <a:rPr lang="en-BE" dirty="0"/>
              <a:t>, </a:t>
            </a:r>
            <a:r>
              <a:rPr lang="nl-BE" dirty="0"/>
              <a:t>ouder-kind relatie</a:t>
            </a:r>
            <a:endParaRPr lang="en-BE" dirty="0"/>
          </a:p>
          <a:p>
            <a:pPr lvl="1"/>
            <a:r>
              <a:rPr lang="nl-BE" dirty="0"/>
              <a:t>aangepaste, configureerbare toegangsmatrix</a:t>
            </a:r>
            <a:r>
              <a:rPr lang="en-BE" dirty="0"/>
              <a:t>, </a:t>
            </a:r>
            <a:r>
              <a:rPr lang="nl-BE" dirty="0"/>
              <a:t>evolutie ‘</a:t>
            </a:r>
            <a:r>
              <a:rPr lang="nl-BE" dirty="0" err="1"/>
              <a:t>circle</a:t>
            </a:r>
            <a:r>
              <a:rPr lang="nl-BE" dirty="0"/>
              <a:t> of trust’</a:t>
            </a:r>
            <a:endParaRPr lang="en-BE" dirty="0"/>
          </a:p>
          <a:p>
            <a:pPr lvl="1"/>
            <a:r>
              <a:rPr lang="en-BE" dirty="0"/>
              <a:t>opt-out </a:t>
            </a:r>
            <a:r>
              <a:rPr lang="en-BE" dirty="0" err="1"/>
              <a:t>mogelijkheden</a:t>
            </a:r>
            <a:r>
              <a:rPr lang="en-BE" dirty="0"/>
              <a:t>: </a:t>
            </a:r>
            <a:r>
              <a:rPr lang="en-BE" dirty="0" err="1"/>
              <a:t>opname</a:t>
            </a:r>
            <a:r>
              <a:rPr lang="en-BE" dirty="0"/>
              <a:t> in </a:t>
            </a:r>
            <a:r>
              <a:rPr lang="en-BE" dirty="0" err="1"/>
              <a:t>verwijzingsrepertorium</a:t>
            </a:r>
            <a:r>
              <a:rPr lang="en-BE" dirty="0"/>
              <a:t>, </a:t>
            </a:r>
            <a:r>
              <a:rPr lang="en-BE" dirty="0" err="1"/>
              <a:t>secundair</a:t>
            </a:r>
            <a:r>
              <a:rPr lang="en-BE" dirty="0"/>
              <a:t> </a:t>
            </a:r>
            <a:r>
              <a:rPr lang="en-BE" dirty="0" err="1"/>
              <a:t>gebruik</a:t>
            </a:r>
            <a:endParaRPr lang="en-BE" dirty="0"/>
          </a:p>
          <a:p>
            <a:pPr lvl="1"/>
            <a:r>
              <a:rPr lang="en-BE" dirty="0" err="1"/>
              <a:t>zorgteam</a:t>
            </a:r>
            <a:endParaRPr lang="en-BE" dirty="0"/>
          </a:p>
          <a:p>
            <a:pPr marL="266700" indent="-266700"/>
            <a:r>
              <a:rPr lang="nl-BE" dirty="0" err="1"/>
              <a:t>interoperabilitei</a:t>
            </a:r>
            <a:r>
              <a:rPr lang="en-BE" dirty="0"/>
              <a:t>t</a:t>
            </a:r>
          </a:p>
          <a:p>
            <a:pPr lvl="1"/>
            <a:r>
              <a:rPr lang="nl-BE" dirty="0"/>
              <a:t>downloadbare drietalige (NL, FR, EN) </a:t>
            </a:r>
            <a:r>
              <a:rPr lang="nl-BE" dirty="0" err="1"/>
              <a:t>Snomed</a:t>
            </a:r>
            <a:r>
              <a:rPr lang="nl-BE" dirty="0"/>
              <a:t> CT </a:t>
            </a:r>
            <a:r>
              <a:rPr lang="nl-BE" dirty="0" err="1"/>
              <a:t>reference</a:t>
            </a:r>
            <a:r>
              <a:rPr lang="nl-BE" dirty="0"/>
              <a:t> sets</a:t>
            </a:r>
          </a:p>
          <a:p>
            <a:pPr lvl="1"/>
            <a:r>
              <a:rPr lang="nl-BE" dirty="0" err="1"/>
              <a:t>CoBHRA</a:t>
            </a:r>
            <a:r>
              <a:rPr lang="nl-BE" dirty="0"/>
              <a:t>+</a:t>
            </a:r>
          </a:p>
          <a:p>
            <a:pPr lvl="1"/>
            <a:r>
              <a:rPr lang="nl-BE" dirty="0"/>
              <a:t>hubs-</a:t>
            </a:r>
            <a:r>
              <a:rPr lang="nl-BE" dirty="0" err="1"/>
              <a:t>metahub</a:t>
            </a:r>
            <a:endParaRPr lang="nl-BE" dirty="0"/>
          </a:p>
          <a:p>
            <a:pPr lvl="1"/>
            <a:r>
              <a:rPr lang="nl-BE" dirty="0"/>
              <a:t>gezondheidskluizen</a:t>
            </a:r>
          </a:p>
          <a:p>
            <a:pPr lvl="2"/>
            <a:endParaRPr lang="en-BE" dirty="0"/>
          </a:p>
          <a:p>
            <a:pPr lvl="2"/>
            <a:endParaRPr lang="nl-BE" dirty="0"/>
          </a:p>
          <a:p>
            <a:endParaRPr lang="nl-BE" dirty="0"/>
          </a:p>
        </p:txBody>
      </p:sp>
      <p:sp>
        <p:nvSpPr>
          <p:cNvPr id="9" name="Text Placeholder 8">
            <a:extLst>
              <a:ext uri="{FF2B5EF4-FFF2-40B4-BE49-F238E27FC236}">
                <a16:creationId xmlns:a16="http://schemas.microsoft.com/office/drawing/2014/main" id="{0053BD31-C533-794D-4BB0-365E3FD8FEFB}"/>
              </a:ext>
            </a:extLst>
          </p:cNvPr>
          <p:cNvSpPr>
            <a:spLocks noGrp="1"/>
          </p:cNvSpPr>
          <p:nvPr>
            <p:ph type="body" idx="12"/>
          </p:nvPr>
        </p:nvSpPr>
        <p:spPr/>
        <p:txBody>
          <a:bodyPr/>
          <a:lstStyle/>
          <a:p>
            <a:r>
              <a:rPr lang="en-BE" dirty="0" err="1"/>
              <a:t>Evolutie</a:t>
            </a:r>
            <a:r>
              <a:rPr lang="en-BE" dirty="0"/>
              <a:t> </a:t>
            </a:r>
            <a:r>
              <a:rPr lang="en-BE" dirty="0" err="1"/>
              <a:t>aantal</a:t>
            </a:r>
            <a:r>
              <a:rPr lang="en-BE" dirty="0"/>
              <a:t> </a:t>
            </a:r>
            <a:r>
              <a:rPr lang="en-BE" dirty="0" err="1"/>
              <a:t>basisdiensten</a:t>
            </a:r>
            <a:endParaRPr lang="en-BE" dirty="0"/>
          </a:p>
        </p:txBody>
      </p:sp>
      <p:sp>
        <p:nvSpPr>
          <p:cNvPr id="2" name="Slide Number Placeholder 1">
            <a:extLst>
              <a:ext uri="{FF2B5EF4-FFF2-40B4-BE49-F238E27FC236}">
                <a16:creationId xmlns:a16="http://schemas.microsoft.com/office/drawing/2014/main" id="{AB081D90-8FC7-47B3-B367-5E85294F01FA}"/>
              </a:ext>
            </a:extLst>
          </p:cNvPr>
          <p:cNvSpPr>
            <a:spLocks noGrp="1"/>
          </p:cNvSpPr>
          <p:nvPr>
            <p:ph type="sldNum" sz="quarter" idx="4"/>
          </p:nvPr>
        </p:nvSpPr>
        <p:spPr/>
        <p:txBody>
          <a:bodyPr/>
          <a:lstStyle/>
          <a:p>
            <a:fld id="{E1356E26-996F-433A-9CA0-83DB24D6E075}" type="slidenum">
              <a:rPr lang="en-US" smtClean="0"/>
              <a:pPr/>
              <a:t>21</a:t>
            </a:fld>
            <a:endParaRPr lang="en-US" dirty="0"/>
          </a:p>
        </p:txBody>
      </p:sp>
    </p:spTree>
    <p:extLst>
      <p:ext uri="{BB962C8B-B14F-4D97-AF65-F5344CB8AC3E}">
        <p14:creationId xmlns:p14="http://schemas.microsoft.com/office/powerpoint/2010/main" val="290915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6C337-7DC0-F7A6-E577-EB08AE7E44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A4BA63-7D61-F8B1-886F-CF2434F6DDAC}"/>
              </a:ext>
            </a:extLst>
          </p:cNvPr>
          <p:cNvSpPr>
            <a:spLocks noGrp="1"/>
          </p:cNvSpPr>
          <p:nvPr>
            <p:ph type="title"/>
          </p:nvPr>
        </p:nvSpPr>
        <p:spPr/>
        <p:txBody>
          <a:bodyPr/>
          <a:lstStyle/>
          <a:p>
            <a:r>
              <a:rPr lang="en-BE" dirty="0"/>
              <a:t>Andere </a:t>
            </a:r>
            <a:r>
              <a:rPr lang="en-BE" dirty="0" err="1"/>
              <a:t>onderdelen</a:t>
            </a:r>
            <a:r>
              <a:rPr lang="en-BE" dirty="0"/>
              <a:t> </a:t>
            </a:r>
            <a:r>
              <a:rPr lang="en-BE" dirty="0" err="1"/>
              <a:t>actieplan</a:t>
            </a:r>
            <a:r>
              <a:rPr lang="en-BE" dirty="0"/>
              <a:t> </a:t>
            </a:r>
            <a:r>
              <a:rPr lang="en-BE" dirty="0" err="1"/>
              <a:t>eGezondheid</a:t>
            </a:r>
            <a:r>
              <a:rPr lang="en-BE" dirty="0"/>
              <a:t> (4/4)</a:t>
            </a:r>
          </a:p>
        </p:txBody>
      </p:sp>
      <p:sp>
        <p:nvSpPr>
          <p:cNvPr id="3" name="Tijdelijke aanduiding voor tekst 2">
            <a:extLst>
              <a:ext uri="{FF2B5EF4-FFF2-40B4-BE49-F238E27FC236}">
                <a16:creationId xmlns:a16="http://schemas.microsoft.com/office/drawing/2014/main" id="{20D171FC-192A-191C-49A5-D7277B82693D}"/>
              </a:ext>
            </a:extLst>
          </p:cNvPr>
          <p:cNvSpPr>
            <a:spLocks noGrp="1"/>
          </p:cNvSpPr>
          <p:nvPr>
            <p:ph idx="1"/>
          </p:nvPr>
        </p:nvSpPr>
        <p:spPr>
          <a:xfrm>
            <a:off x="838200" y="2572636"/>
            <a:ext cx="10256519" cy="3604326"/>
          </a:xfrm>
        </p:spPr>
        <p:txBody>
          <a:bodyPr>
            <a:normAutofit/>
          </a:bodyPr>
          <a:lstStyle/>
          <a:p>
            <a:pPr marL="266700" indent="-266700"/>
            <a:r>
              <a:rPr lang="nl-BE" dirty="0"/>
              <a:t>registratiecriteria</a:t>
            </a:r>
            <a:r>
              <a:rPr lang="en-BE" dirty="0"/>
              <a:t> </a:t>
            </a:r>
            <a:r>
              <a:rPr lang="en-BE" dirty="0" err="1"/>
              <a:t>voor</a:t>
            </a:r>
            <a:r>
              <a:rPr lang="en-BE" dirty="0"/>
              <a:t> software</a:t>
            </a:r>
            <a:endParaRPr lang="nl-BE" dirty="0"/>
          </a:p>
          <a:p>
            <a:pPr lvl="1"/>
            <a:r>
              <a:rPr lang="nl-BE" dirty="0"/>
              <a:t>evolutie bestaande doelgroepen</a:t>
            </a:r>
          </a:p>
          <a:p>
            <a:pPr lvl="1"/>
            <a:r>
              <a:rPr lang="nl-BE" dirty="0"/>
              <a:t>uitbreiding naar andere doelgroepen</a:t>
            </a:r>
            <a:r>
              <a:rPr lang="en-BE" dirty="0"/>
              <a:t>: </a:t>
            </a:r>
            <a:r>
              <a:rPr lang="nl-BE" dirty="0"/>
              <a:t>tandartsen</a:t>
            </a:r>
            <a:r>
              <a:rPr lang="en-BE" dirty="0"/>
              <a:t>, </a:t>
            </a:r>
            <a:r>
              <a:rPr lang="nl-BE" dirty="0"/>
              <a:t>apothekers ?</a:t>
            </a:r>
            <a:r>
              <a:rPr lang="en-BE" dirty="0"/>
              <a:t>, </a:t>
            </a:r>
            <a:r>
              <a:rPr lang="nl-BE" dirty="0"/>
              <a:t>ziekenhuizen ?</a:t>
            </a:r>
          </a:p>
          <a:p>
            <a:pPr lvl="2"/>
            <a:endParaRPr lang="en-BE" dirty="0"/>
          </a:p>
          <a:p>
            <a:pPr lvl="2"/>
            <a:endParaRPr lang="nl-BE" dirty="0"/>
          </a:p>
          <a:p>
            <a:endParaRPr lang="nl-BE" dirty="0"/>
          </a:p>
        </p:txBody>
      </p:sp>
      <p:sp>
        <p:nvSpPr>
          <p:cNvPr id="9" name="Text Placeholder 8">
            <a:extLst>
              <a:ext uri="{FF2B5EF4-FFF2-40B4-BE49-F238E27FC236}">
                <a16:creationId xmlns:a16="http://schemas.microsoft.com/office/drawing/2014/main" id="{4E0F4B06-9476-20C9-4A24-0F6F3017FDB8}"/>
              </a:ext>
            </a:extLst>
          </p:cNvPr>
          <p:cNvSpPr>
            <a:spLocks noGrp="1"/>
          </p:cNvSpPr>
          <p:nvPr>
            <p:ph type="body" idx="12"/>
          </p:nvPr>
        </p:nvSpPr>
        <p:spPr/>
        <p:txBody>
          <a:bodyPr/>
          <a:lstStyle/>
          <a:p>
            <a:r>
              <a:rPr lang="en-BE" dirty="0" err="1"/>
              <a:t>Evolutie</a:t>
            </a:r>
            <a:r>
              <a:rPr lang="en-BE" dirty="0"/>
              <a:t> </a:t>
            </a:r>
            <a:r>
              <a:rPr lang="en-BE" dirty="0" err="1"/>
              <a:t>aantal</a:t>
            </a:r>
            <a:r>
              <a:rPr lang="en-BE" dirty="0"/>
              <a:t> </a:t>
            </a:r>
            <a:r>
              <a:rPr lang="en-BE" dirty="0" err="1"/>
              <a:t>basisdiensten</a:t>
            </a:r>
            <a:endParaRPr lang="en-BE" dirty="0"/>
          </a:p>
        </p:txBody>
      </p:sp>
      <p:sp>
        <p:nvSpPr>
          <p:cNvPr id="2" name="Slide Number Placeholder 1">
            <a:extLst>
              <a:ext uri="{FF2B5EF4-FFF2-40B4-BE49-F238E27FC236}">
                <a16:creationId xmlns:a16="http://schemas.microsoft.com/office/drawing/2014/main" id="{BD1F7B36-4F0A-952D-AE14-78BBD1B8316B}"/>
              </a:ext>
            </a:extLst>
          </p:cNvPr>
          <p:cNvSpPr>
            <a:spLocks noGrp="1"/>
          </p:cNvSpPr>
          <p:nvPr>
            <p:ph type="sldNum" sz="quarter" idx="4"/>
          </p:nvPr>
        </p:nvSpPr>
        <p:spPr/>
        <p:txBody>
          <a:bodyPr/>
          <a:lstStyle/>
          <a:p>
            <a:fld id="{E1356E26-996F-433A-9CA0-83DB24D6E075}" type="slidenum">
              <a:rPr lang="en-US" smtClean="0"/>
              <a:pPr/>
              <a:t>22</a:t>
            </a:fld>
            <a:endParaRPr lang="en-US" dirty="0"/>
          </a:p>
        </p:txBody>
      </p:sp>
    </p:spTree>
    <p:extLst>
      <p:ext uri="{BB962C8B-B14F-4D97-AF65-F5344CB8AC3E}">
        <p14:creationId xmlns:p14="http://schemas.microsoft.com/office/powerpoint/2010/main" val="47299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3039"/>
            <a:ext cx="10515600" cy="1017588"/>
          </a:xfrm>
        </p:spPr>
        <p:txBody>
          <a:bodyPr/>
          <a:lstStyle/>
          <a:p>
            <a:r>
              <a:rPr lang="nl-BE" dirty="0" err="1"/>
              <a:t>BelRAI</a:t>
            </a:r>
            <a:r>
              <a:rPr lang="nl-BE" dirty="0"/>
              <a:t> </a:t>
            </a:r>
            <a:r>
              <a:rPr lang="en-BE" dirty="0" err="1"/>
              <a:t>fédéral</a:t>
            </a:r>
            <a:endParaRPr lang="nl-BE" dirty="0"/>
          </a:p>
        </p:txBody>
      </p:sp>
      <p:sp>
        <p:nvSpPr>
          <p:cNvPr id="11" name="Content Placeholder 10"/>
          <p:cNvSpPr>
            <a:spLocks noGrp="1"/>
          </p:cNvSpPr>
          <p:nvPr>
            <p:ph idx="1"/>
          </p:nvPr>
        </p:nvSpPr>
        <p:spPr>
          <a:xfrm>
            <a:off x="838200" y="2504770"/>
            <a:ext cx="10256519" cy="3604326"/>
          </a:xfrm>
        </p:spPr>
        <p:txBody>
          <a:bodyPr vert="horz" lIns="91440" tIns="45720" rIns="91440" bIns="45720" rtlCol="0" anchor="t">
            <a:normAutofit/>
          </a:bodyPr>
          <a:lstStyle/>
          <a:p>
            <a:pPr marL="271463" indent="-271463"/>
            <a:r>
              <a:rPr lang="fr-FR" dirty="0"/>
              <a:t>outil qui regroupe plusieurs instruments d'évaluation pour le</a:t>
            </a:r>
            <a:r>
              <a:rPr lang="en-BE" dirty="0"/>
              <a:t> </a:t>
            </a:r>
            <a:r>
              <a:rPr lang="en-BE" dirty="0" err="1"/>
              <a:t>suivi</a:t>
            </a:r>
            <a:r>
              <a:rPr lang="en-BE" dirty="0"/>
              <a:t> m</a:t>
            </a:r>
            <a:r>
              <a:rPr lang="fr-BE" dirty="0"/>
              <a:t>é</a:t>
            </a:r>
            <a:r>
              <a:rPr lang="en-BE" dirty="0" err="1"/>
              <a:t>dical</a:t>
            </a:r>
            <a:r>
              <a:rPr lang="en-BE" dirty="0"/>
              <a:t> des</a:t>
            </a:r>
            <a:r>
              <a:rPr lang="fr-FR" dirty="0"/>
              <a:t> personnes vulnérables nécessitant des soins complexes</a:t>
            </a:r>
            <a:endParaRPr lang="en-BE" dirty="0"/>
          </a:p>
          <a:p>
            <a:pPr lvl="1"/>
            <a:r>
              <a:rPr lang="en-BE" dirty="0" err="1"/>
              <a:t>permet</a:t>
            </a:r>
            <a:r>
              <a:rPr lang="en-BE" dirty="0"/>
              <a:t> d’</a:t>
            </a:r>
            <a:r>
              <a:rPr lang="fr-FR" dirty="0"/>
              <a:t>améliorer la qualité des soins</a:t>
            </a:r>
            <a:r>
              <a:rPr lang="en-BE" dirty="0"/>
              <a:t>, </a:t>
            </a:r>
            <a:r>
              <a:rPr lang="fr-FR" dirty="0"/>
              <a:t>facilite la coordination et la continuité des soins dans un contexte où les trajets de soins sont de plus en plus complexes et coûteux</a:t>
            </a:r>
          </a:p>
          <a:p>
            <a:pPr lvl="1"/>
            <a:r>
              <a:rPr lang="en-BE" dirty="0"/>
              <a:t>sous </a:t>
            </a:r>
            <a:r>
              <a:rPr lang="fr-FR" dirty="0"/>
              <a:t>forme de formulaires électroniques qui permettent aux prestataires de soins </a:t>
            </a:r>
            <a:r>
              <a:rPr lang="en-BE" dirty="0"/>
              <a:t>(</a:t>
            </a:r>
            <a:r>
              <a:rPr lang="en-BE" dirty="0" err="1"/>
              <a:t>en</a:t>
            </a:r>
            <a:r>
              <a:rPr lang="en-BE" dirty="0"/>
              <a:t> </a:t>
            </a:r>
            <a:r>
              <a:rPr lang="en-BE" dirty="0" err="1"/>
              <a:t>ambulatoire</a:t>
            </a:r>
            <a:r>
              <a:rPr lang="en-BE" dirty="0"/>
              <a:t> </a:t>
            </a:r>
            <a:r>
              <a:rPr lang="en-BE" dirty="0" err="1"/>
              <a:t>ou</a:t>
            </a:r>
            <a:r>
              <a:rPr lang="en-BE" dirty="0"/>
              <a:t> </a:t>
            </a:r>
            <a:r>
              <a:rPr lang="en-BE" dirty="0" err="1"/>
              <a:t>en</a:t>
            </a:r>
            <a:r>
              <a:rPr lang="en-BE" dirty="0"/>
              <a:t> </a:t>
            </a:r>
            <a:r>
              <a:rPr lang="en-BE" dirty="0" err="1"/>
              <a:t>hospitalier</a:t>
            </a:r>
            <a:r>
              <a:rPr lang="en-BE" dirty="0"/>
              <a:t>) </a:t>
            </a:r>
            <a:r>
              <a:rPr lang="fr-FR" dirty="0"/>
              <a:t>de recueillir de manière structurée et standardisée des données concernant le </a:t>
            </a:r>
            <a:r>
              <a:rPr lang="en-BE" dirty="0"/>
              <a:t>patient</a:t>
            </a:r>
            <a:endParaRPr lang="en-GB" dirty="0"/>
          </a:p>
          <a:p>
            <a:endParaRPr lang="nl-NL" dirty="0"/>
          </a:p>
          <a:p>
            <a:endParaRPr lang="nl-NL" dirty="0"/>
          </a:p>
          <a:p>
            <a:pPr lvl="1"/>
            <a:endParaRPr lang="nl-NL" dirty="0"/>
          </a:p>
          <a:p>
            <a:pPr lvl="1"/>
            <a:endParaRPr lang="nl-NL" dirty="0"/>
          </a:p>
          <a:p>
            <a:endParaRPr lang="nl-BE" dirty="0"/>
          </a:p>
        </p:txBody>
      </p:sp>
      <p:sp>
        <p:nvSpPr>
          <p:cNvPr id="12" name="Text Placeholder 11"/>
          <p:cNvSpPr>
            <a:spLocks noGrp="1"/>
          </p:cNvSpPr>
          <p:nvPr>
            <p:ph type="body" idx="12"/>
          </p:nvPr>
        </p:nvSpPr>
        <p:spPr>
          <a:xfrm>
            <a:off x="839788" y="1758249"/>
            <a:ext cx="10514012" cy="746826"/>
          </a:xfrm>
        </p:spPr>
        <p:txBody>
          <a:bodyPr/>
          <a:lstStyle/>
          <a:p>
            <a:r>
              <a:rPr lang="en-US" dirty="0"/>
              <a:t>C</a:t>
            </a:r>
            <a:r>
              <a:rPr lang="en-BE" dirty="0" err="1"/>
              <a:t>ontexte</a:t>
            </a:r>
            <a:endParaRPr lang="en-US" dirty="0"/>
          </a:p>
        </p:txBody>
      </p:sp>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52FC22D4-A89E-BF68-D112-2FA3D0AEAB8B}"/>
              </a:ext>
            </a:extLst>
          </p:cNvPr>
          <p:cNvSpPr>
            <a:spLocks noGrp="1"/>
          </p:cNvSpPr>
          <p:nvPr>
            <p:ph type="sldNum" sz="quarter" idx="4"/>
          </p:nvPr>
        </p:nvSpPr>
        <p:spPr/>
        <p:txBody>
          <a:bodyPr/>
          <a:lstStyle/>
          <a:p>
            <a:fld id="{E1356E26-996F-433A-9CA0-83DB24D6E075}" type="slidenum">
              <a:rPr lang="en-US" smtClean="0"/>
              <a:pPr/>
              <a:t>23</a:t>
            </a:fld>
            <a:endParaRPr lang="en-US" dirty="0"/>
          </a:p>
        </p:txBody>
      </p:sp>
    </p:spTree>
    <p:extLst>
      <p:ext uri="{BB962C8B-B14F-4D97-AF65-F5344CB8AC3E}">
        <p14:creationId xmlns:p14="http://schemas.microsoft.com/office/powerpoint/2010/main" val="4266540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0834B-7902-0EF4-0D7F-3DBDF9DCA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3A157-EBFD-A464-2774-FC35CFCE3A99}"/>
              </a:ext>
            </a:extLst>
          </p:cNvPr>
          <p:cNvSpPr>
            <a:spLocks noGrp="1"/>
          </p:cNvSpPr>
          <p:nvPr>
            <p:ph type="title"/>
          </p:nvPr>
        </p:nvSpPr>
        <p:spPr>
          <a:xfrm>
            <a:off x="838200" y="673768"/>
            <a:ext cx="10515600" cy="1016920"/>
          </a:xfrm>
        </p:spPr>
        <p:txBody>
          <a:bodyPr/>
          <a:lstStyle/>
          <a:p>
            <a:r>
              <a:rPr lang="nl-BE" dirty="0" err="1"/>
              <a:t>BelRAI</a:t>
            </a:r>
            <a:r>
              <a:rPr lang="nl-BE" dirty="0"/>
              <a:t> </a:t>
            </a:r>
            <a:r>
              <a:rPr lang="en-BE" dirty="0"/>
              <a:t>f</a:t>
            </a:r>
            <a:r>
              <a:rPr lang="nl-BE" dirty="0" err="1"/>
              <a:t>ederaal</a:t>
            </a:r>
            <a:endParaRPr lang="nl-BE" dirty="0"/>
          </a:p>
        </p:txBody>
      </p:sp>
      <p:sp>
        <p:nvSpPr>
          <p:cNvPr id="11" name="Content Placeholder 10">
            <a:extLst>
              <a:ext uri="{FF2B5EF4-FFF2-40B4-BE49-F238E27FC236}">
                <a16:creationId xmlns:a16="http://schemas.microsoft.com/office/drawing/2014/main" id="{F0ADF3BE-6BF2-79D9-B634-43BD22660768}"/>
              </a:ext>
            </a:extLst>
          </p:cNvPr>
          <p:cNvSpPr>
            <a:spLocks noGrp="1"/>
          </p:cNvSpPr>
          <p:nvPr>
            <p:ph idx="1"/>
          </p:nvPr>
        </p:nvSpPr>
        <p:spPr>
          <a:xfrm>
            <a:off x="838200" y="2579906"/>
            <a:ext cx="10256519" cy="3604326"/>
          </a:xfrm>
        </p:spPr>
        <p:txBody>
          <a:bodyPr vert="horz" lIns="91440" tIns="45720" rIns="91440" bIns="45720" rtlCol="0" anchor="t">
            <a:normAutofit/>
          </a:bodyPr>
          <a:lstStyle/>
          <a:p>
            <a:pPr marL="266700" indent="-266700"/>
            <a:r>
              <a:rPr lang="nl-NL" dirty="0"/>
              <a:t>Webapp, </a:t>
            </a:r>
            <a:r>
              <a:rPr lang="nl-NL" dirty="0" err="1"/>
              <a:t>WebService</a:t>
            </a:r>
            <a:r>
              <a:rPr lang="nl-NL" dirty="0"/>
              <a:t> en REST API ontwikkeld en in validatiefase voor acceptatie</a:t>
            </a:r>
          </a:p>
          <a:p>
            <a:pPr marL="266700" indent="-266700"/>
            <a:r>
              <a:rPr lang="nl-NL" dirty="0" err="1">
                <a:latin typeface="Libre Franklin"/>
              </a:rPr>
              <a:t>inproductiestelling</a:t>
            </a:r>
            <a:r>
              <a:rPr lang="nl-NL" dirty="0">
                <a:latin typeface="Libre Franklin"/>
              </a:rPr>
              <a:t> van de toepassingen in Q1 2026</a:t>
            </a:r>
            <a:r>
              <a:rPr lang="en-BE" dirty="0">
                <a:latin typeface="Libre Franklin"/>
              </a:rPr>
              <a:t> (</a:t>
            </a:r>
            <a:r>
              <a:rPr lang="nl-NL" dirty="0" err="1"/>
              <a:t>WebApp</a:t>
            </a:r>
            <a:r>
              <a:rPr lang="nl-NL" dirty="0"/>
              <a:t>, </a:t>
            </a:r>
            <a:r>
              <a:rPr lang="nl-NL" dirty="0" err="1"/>
              <a:t>WebService</a:t>
            </a:r>
            <a:r>
              <a:rPr lang="nl-NL" dirty="0"/>
              <a:t> en REST</a:t>
            </a:r>
            <a:r>
              <a:rPr lang="en-BE" dirty="0"/>
              <a:t> </a:t>
            </a:r>
            <a:r>
              <a:rPr lang="nl-NL" dirty="0"/>
              <a:t>API </a:t>
            </a:r>
            <a:r>
              <a:rPr lang="en-BE" dirty="0"/>
              <a:t>)</a:t>
            </a:r>
            <a:endParaRPr lang="nl-NL" dirty="0"/>
          </a:p>
          <a:p>
            <a:endParaRPr lang="nl-NL" dirty="0"/>
          </a:p>
          <a:p>
            <a:pPr lvl="1"/>
            <a:endParaRPr lang="nl-NL" dirty="0"/>
          </a:p>
          <a:p>
            <a:pPr lvl="1"/>
            <a:endParaRPr lang="nl-NL" dirty="0"/>
          </a:p>
          <a:p>
            <a:endParaRPr lang="nl-BE" dirty="0"/>
          </a:p>
        </p:txBody>
      </p:sp>
      <p:sp>
        <p:nvSpPr>
          <p:cNvPr id="12" name="Text Placeholder 11">
            <a:extLst>
              <a:ext uri="{FF2B5EF4-FFF2-40B4-BE49-F238E27FC236}">
                <a16:creationId xmlns:a16="http://schemas.microsoft.com/office/drawing/2014/main" id="{16810C99-C175-C791-8BE9-6C6A71FF8E16}"/>
              </a:ext>
            </a:extLst>
          </p:cNvPr>
          <p:cNvSpPr>
            <a:spLocks noGrp="1"/>
          </p:cNvSpPr>
          <p:nvPr>
            <p:ph type="body" idx="12"/>
          </p:nvPr>
        </p:nvSpPr>
        <p:spPr>
          <a:xfrm>
            <a:off x="839788" y="1768882"/>
            <a:ext cx="10514012" cy="746826"/>
          </a:xfrm>
        </p:spPr>
        <p:txBody>
          <a:bodyPr/>
          <a:lstStyle/>
          <a:p>
            <a:r>
              <a:rPr lang="en-US" dirty="0"/>
              <a:t>202</a:t>
            </a:r>
            <a:r>
              <a:rPr lang="en-BE" dirty="0"/>
              <a:t>5</a:t>
            </a:r>
            <a:r>
              <a:rPr lang="en-US" dirty="0"/>
              <a:t>- 202</a:t>
            </a:r>
            <a:r>
              <a:rPr lang="en-BE" dirty="0"/>
              <a:t>6</a:t>
            </a:r>
            <a:endParaRPr lang="en-US" dirty="0"/>
          </a:p>
        </p:txBody>
      </p:sp>
      <p:sp>
        <p:nvSpPr>
          <p:cNvPr id="66" name="AutoShape 4" descr="Résultat de recherche d'images pour &quot;recip-e&quot;">
            <a:extLst>
              <a:ext uri="{FF2B5EF4-FFF2-40B4-BE49-F238E27FC236}">
                <a16:creationId xmlns:a16="http://schemas.microsoft.com/office/drawing/2014/main" id="{60AD518E-3425-09D2-8A2E-1329A7C51602}"/>
              </a:ext>
            </a:extLst>
          </p:cNvPr>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350B5735-3B41-FED2-937D-F98258590336}"/>
              </a:ext>
            </a:extLst>
          </p:cNvPr>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03D2E7D6-7087-7F72-5888-15B3E2B794E5}"/>
              </a:ext>
            </a:extLst>
          </p:cNvPr>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4E758921-C3CB-65B4-7E29-84AEC57B38A2}"/>
              </a:ext>
            </a:extLst>
          </p:cNvPr>
          <p:cNvSpPr>
            <a:spLocks noGrp="1"/>
          </p:cNvSpPr>
          <p:nvPr>
            <p:ph type="sldNum" sz="quarter" idx="4"/>
          </p:nvPr>
        </p:nvSpPr>
        <p:spPr/>
        <p:txBody>
          <a:bodyPr/>
          <a:lstStyle/>
          <a:p>
            <a:fld id="{E1356E26-996F-433A-9CA0-83DB24D6E075}" type="slidenum">
              <a:rPr lang="en-US" smtClean="0"/>
              <a:pPr/>
              <a:t>24</a:t>
            </a:fld>
            <a:endParaRPr lang="en-US" dirty="0"/>
          </a:p>
        </p:txBody>
      </p:sp>
    </p:spTree>
    <p:extLst>
      <p:ext uri="{BB962C8B-B14F-4D97-AF65-F5344CB8AC3E}">
        <p14:creationId xmlns:p14="http://schemas.microsoft.com/office/powerpoint/2010/main" val="132266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en-BE" dirty="0"/>
              <a:t>Migration de </a:t>
            </a:r>
            <a:r>
              <a:rPr lang="nl-BE" dirty="0" err="1"/>
              <a:t>CoBRHA</a:t>
            </a:r>
            <a:r>
              <a:rPr lang="nl-BE" dirty="0"/>
              <a:t> </a:t>
            </a:r>
            <a:r>
              <a:rPr lang="en-BE" dirty="0" err="1"/>
              <a:t>vers</a:t>
            </a:r>
            <a:r>
              <a:rPr lang="en-BE" dirty="0"/>
              <a:t> </a:t>
            </a:r>
            <a:r>
              <a:rPr lang="en-BE" dirty="0" err="1"/>
              <a:t>CoBRHA</a:t>
            </a:r>
            <a:r>
              <a:rPr lang="en-BE" dirty="0"/>
              <a:t>+</a:t>
            </a:r>
            <a:endParaRPr lang="nl-BE" dirty="0"/>
          </a:p>
        </p:txBody>
      </p:sp>
      <p:sp>
        <p:nvSpPr>
          <p:cNvPr id="11" name="Content Placeholder 10"/>
          <p:cNvSpPr>
            <a:spLocks noGrp="1"/>
          </p:cNvSpPr>
          <p:nvPr>
            <p:ph idx="1"/>
          </p:nvPr>
        </p:nvSpPr>
        <p:spPr>
          <a:xfrm>
            <a:off x="838200" y="2579905"/>
            <a:ext cx="10256519" cy="3851039"/>
          </a:xfrm>
        </p:spPr>
        <p:txBody>
          <a:bodyPr vert="horz" lIns="91440" tIns="45720" rIns="91440" bIns="45720" rtlCol="0" anchor="t">
            <a:normAutofit fontScale="92500" lnSpcReduction="20000"/>
          </a:bodyPr>
          <a:lstStyle/>
          <a:p>
            <a:r>
              <a:rPr lang="fr-FR" dirty="0"/>
              <a:t>source commune authentique du gouvernement fédéral et des entités fédérées contenant des données à caractère personnel sur les praticiens et les organisations du secteur de la santé et des soins</a:t>
            </a:r>
            <a:endParaRPr lang="en-BE" dirty="0"/>
          </a:p>
          <a:p>
            <a:r>
              <a:rPr lang="en-BE" dirty="0"/>
              <a:t>l</a:t>
            </a:r>
            <a:r>
              <a:rPr lang="fr-FR" dirty="0"/>
              <a:t>a publication dans </a:t>
            </a:r>
            <a:r>
              <a:rPr lang="fr-FR" dirty="0" err="1"/>
              <a:t>CoBRHA</a:t>
            </a:r>
            <a:r>
              <a:rPr lang="fr-FR" dirty="0"/>
              <a:t> est uniquement autorisée pour les sources authentiques qui sont des partenaires de la plate</a:t>
            </a:r>
            <a:r>
              <a:rPr lang="en-BE" dirty="0"/>
              <a:t>-</a:t>
            </a:r>
            <a:r>
              <a:rPr lang="fr-FR" dirty="0"/>
              <a:t>forme </a:t>
            </a:r>
            <a:r>
              <a:rPr lang="fr-FR" dirty="0">
                <a:solidFill>
                  <a:srgbClr val="087670"/>
                </a:solidFill>
              </a:rPr>
              <a:t>eHealth</a:t>
            </a:r>
            <a:endParaRPr lang="en-BE" dirty="0">
              <a:solidFill>
                <a:srgbClr val="087670"/>
              </a:solidFill>
            </a:endParaRPr>
          </a:p>
          <a:p>
            <a:pPr lvl="1"/>
            <a:r>
              <a:rPr lang="en-BE" dirty="0"/>
              <a:t>INAMI &gt; </a:t>
            </a:r>
            <a:r>
              <a:rPr lang="fr-FR" dirty="0"/>
              <a:t>Fichier des prestataires de soins pour remboursement par l'assurance maladie</a:t>
            </a:r>
            <a:r>
              <a:rPr lang="en-BE" dirty="0"/>
              <a:t> </a:t>
            </a:r>
          </a:p>
          <a:p>
            <a:pPr lvl="1"/>
            <a:r>
              <a:rPr lang="en-BE" dirty="0"/>
              <a:t>SPF Santé </a:t>
            </a:r>
            <a:r>
              <a:rPr lang="en-BE" dirty="0" err="1"/>
              <a:t>publique</a:t>
            </a:r>
            <a:r>
              <a:rPr lang="en-BE" dirty="0"/>
              <a:t>  &gt; </a:t>
            </a:r>
            <a:r>
              <a:rPr lang="fr-FR" dirty="0"/>
              <a:t>Cadastre des professions de santé</a:t>
            </a:r>
            <a:r>
              <a:rPr lang="en-BE" dirty="0"/>
              <a:t> </a:t>
            </a:r>
          </a:p>
          <a:p>
            <a:pPr lvl="1"/>
            <a:r>
              <a:rPr lang="en-BE" dirty="0" err="1"/>
              <a:t>l’AFMPS</a:t>
            </a:r>
            <a:r>
              <a:rPr lang="en-BE" dirty="0"/>
              <a:t> (Agence </a:t>
            </a:r>
            <a:r>
              <a:rPr lang="en-BE" dirty="0" err="1"/>
              <a:t>fédérale</a:t>
            </a:r>
            <a:r>
              <a:rPr lang="en-BE" dirty="0"/>
              <a:t> des </a:t>
            </a:r>
            <a:r>
              <a:rPr lang="en-BE" dirty="0" err="1"/>
              <a:t>médicaments</a:t>
            </a:r>
            <a:r>
              <a:rPr lang="en-BE" dirty="0"/>
              <a:t> et </a:t>
            </a:r>
            <a:r>
              <a:rPr lang="en-BE" dirty="0" err="1"/>
              <a:t>produits</a:t>
            </a:r>
            <a:r>
              <a:rPr lang="en-BE" dirty="0"/>
              <a:t> de santé)</a:t>
            </a:r>
          </a:p>
          <a:p>
            <a:pPr lvl="1"/>
            <a:r>
              <a:rPr lang="en-BE" dirty="0"/>
              <a:t>la BCE (Banque carrefour des </a:t>
            </a:r>
            <a:r>
              <a:rPr lang="en-BE" dirty="0" err="1"/>
              <a:t>entreprises</a:t>
            </a:r>
            <a:r>
              <a:rPr lang="en-BE" dirty="0"/>
              <a:t>) </a:t>
            </a:r>
          </a:p>
          <a:p>
            <a:pPr lvl="1"/>
            <a:r>
              <a:rPr lang="en-BE" dirty="0"/>
              <a:t>les </a:t>
            </a:r>
            <a:r>
              <a:rPr lang="en-BE" dirty="0" err="1"/>
              <a:t>Régions</a:t>
            </a:r>
            <a:endParaRPr lang="en-BE" dirty="0"/>
          </a:p>
          <a:p>
            <a:pPr lvl="2"/>
            <a:r>
              <a:rPr lang="fr-BE" dirty="0"/>
              <a:t>SPW (Service Public de Wallonie)</a:t>
            </a:r>
            <a:br>
              <a:rPr lang="fr-BE" dirty="0"/>
            </a:br>
            <a:r>
              <a:rPr lang="fr-BE" dirty="0"/>
              <a:t>WVG (</a:t>
            </a:r>
            <a:r>
              <a:rPr lang="fr-BE" dirty="0" err="1"/>
              <a:t>Welzijn</a:t>
            </a:r>
            <a:r>
              <a:rPr lang="fr-BE" dirty="0"/>
              <a:t>, Volksgezondheid en </a:t>
            </a:r>
            <a:r>
              <a:rPr lang="fr-BE" dirty="0" err="1"/>
              <a:t>Gezin</a:t>
            </a:r>
            <a:r>
              <a:rPr lang="fr-BE" dirty="0"/>
              <a:t>)</a:t>
            </a:r>
            <a:br>
              <a:rPr lang="fr-BE" dirty="0"/>
            </a:br>
            <a:r>
              <a:rPr lang="fr-BE" dirty="0"/>
              <a:t>COCOM (Commission communautaire commune de la région de Bruxelles-Capitale)</a:t>
            </a:r>
            <a:endParaRPr lang="en-BE" dirty="0"/>
          </a:p>
          <a:p>
            <a:pPr lvl="2"/>
            <a:endParaRPr lang="en-BE" dirty="0"/>
          </a:p>
          <a:p>
            <a:pPr lvl="1"/>
            <a:endParaRPr lang="en-BE" dirty="0"/>
          </a:p>
          <a:p>
            <a:pPr lvl="1"/>
            <a:endParaRPr lang="fr-FR" dirty="0"/>
          </a:p>
          <a:p>
            <a:pPr lvl="1"/>
            <a:endParaRPr lang="fr-FR" dirty="0"/>
          </a:p>
          <a:p>
            <a:pPr lvl="1"/>
            <a:endParaRPr lang="fr-BE" dirty="0"/>
          </a:p>
          <a:p>
            <a:endParaRPr lang="fr-BE" dirty="0"/>
          </a:p>
          <a:p>
            <a:endParaRPr lang="fr-BE" dirty="0"/>
          </a:p>
        </p:txBody>
      </p:sp>
      <p:sp>
        <p:nvSpPr>
          <p:cNvPr id="12" name="Text Placeholder 11"/>
          <p:cNvSpPr>
            <a:spLocks noGrp="1"/>
          </p:cNvSpPr>
          <p:nvPr>
            <p:ph type="body" idx="12"/>
          </p:nvPr>
        </p:nvSpPr>
        <p:spPr>
          <a:xfrm>
            <a:off x="839788" y="1758249"/>
            <a:ext cx="10514012" cy="746826"/>
          </a:xfrm>
        </p:spPr>
        <p:txBody>
          <a:bodyPr>
            <a:normAutofit/>
          </a:bodyPr>
          <a:lstStyle/>
          <a:p>
            <a:r>
              <a:rPr lang="en-BE" dirty="0" err="1"/>
              <a:t>CoBRHA</a:t>
            </a:r>
            <a:r>
              <a:rPr lang="en-BE" dirty="0"/>
              <a:t> - </a:t>
            </a:r>
            <a:r>
              <a:rPr lang="fr-FR" dirty="0"/>
              <a:t>Common Base </a:t>
            </a:r>
            <a:r>
              <a:rPr lang="fr-FR" dirty="0" err="1"/>
              <a:t>Register</a:t>
            </a:r>
            <a:r>
              <a:rPr lang="fr-FR" dirty="0"/>
              <a:t> For Healthcare Actor</a:t>
            </a:r>
            <a:endParaRPr lang="en-BE" dirty="0"/>
          </a:p>
        </p:txBody>
      </p:sp>
      <p:sp>
        <p:nvSpPr>
          <p:cNvPr id="66" name="AutoShape 4" descr="Résultat de recherche d'images pour &quot;recip-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67" name="AutoShape 6" descr="Résultat de recherche d'images pour &quot;recip-e&quot;"/>
          <p:cNvSpPr>
            <a:spLocks noChangeAspect="1" noChangeArrowheads="1"/>
          </p:cNvSpPr>
          <p:nvPr/>
        </p:nvSpPr>
        <p:spPr bwMode="auto">
          <a:xfrm>
            <a:off x="1679576" y="-838200"/>
            <a:ext cx="75152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3" name="Slide Number Placeholder 2">
            <a:extLst>
              <a:ext uri="{FF2B5EF4-FFF2-40B4-BE49-F238E27FC236}">
                <a16:creationId xmlns:a16="http://schemas.microsoft.com/office/drawing/2014/main" id="{384933FA-9ED1-C556-A75F-3BDF1CF9ECD1}"/>
              </a:ext>
            </a:extLst>
          </p:cNvPr>
          <p:cNvSpPr>
            <a:spLocks noGrp="1"/>
          </p:cNvSpPr>
          <p:nvPr>
            <p:ph type="sldNum" sz="quarter" idx="4"/>
          </p:nvPr>
        </p:nvSpPr>
        <p:spPr/>
        <p:txBody>
          <a:bodyPr/>
          <a:lstStyle/>
          <a:p>
            <a:fld id="{E1356E26-996F-433A-9CA0-83DB24D6E075}" type="slidenum">
              <a:rPr lang="en-US" smtClean="0"/>
              <a:pPr/>
              <a:t>25</a:t>
            </a:fld>
            <a:endParaRPr lang="en-US" dirty="0"/>
          </a:p>
        </p:txBody>
      </p:sp>
    </p:spTree>
    <p:extLst>
      <p:ext uri="{BB962C8B-B14F-4D97-AF65-F5344CB8AC3E}">
        <p14:creationId xmlns:p14="http://schemas.microsoft.com/office/powerpoint/2010/main" val="1102658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F44B4-3102-29F0-A597-4F35324BF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45E31-EF30-68DD-133B-3DA70C5B2404}"/>
              </a:ext>
            </a:extLst>
          </p:cNvPr>
          <p:cNvSpPr>
            <a:spLocks noGrp="1"/>
          </p:cNvSpPr>
          <p:nvPr>
            <p:ph type="title"/>
          </p:nvPr>
        </p:nvSpPr>
        <p:spPr/>
        <p:txBody>
          <a:bodyPr/>
          <a:lstStyle/>
          <a:p>
            <a:r>
              <a:rPr lang="en-BE" dirty="0"/>
              <a:t>Migration de </a:t>
            </a:r>
            <a:r>
              <a:rPr lang="nl-BE" dirty="0" err="1"/>
              <a:t>CoBRHA</a:t>
            </a:r>
            <a:r>
              <a:rPr lang="nl-BE" dirty="0"/>
              <a:t> </a:t>
            </a:r>
            <a:r>
              <a:rPr lang="en-BE" dirty="0" err="1"/>
              <a:t>vers</a:t>
            </a:r>
            <a:r>
              <a:rPr lang="en-BE" dirty="0"/>
              <a:t> </a:t>
            </a:r>
            <a:r>
              <a:rPr lang="en-BE" dirty="0" err="1"/>
              <a:t>CoBRHA</a:t>
            </a:r>
            <a:r>
              <a:rPr lang="en-BE" dirty="0"/>
              <a:t>+</a:t>
            </a:r>
            <a:endParaRPr lang="nl-BE" dirty="0"/>
          </a:p>
        </p:txBody>
      </p:sp>
      <p:sp>
        <p:nvSpPr>
          <p:cNvPr id="11" name="Content Placeholder 10">
            <a:extLst>
              <a:ext uri="{FF2B5EF4-FFF2-40B4-BE49-F238E27FC236}">
                <a16:creationId xmlns:a16="http://schemas.microsoft.com/office/drawing/2014/main" id="{C4A7D924-B807-BFA3-AEA2-7F0D7C47FE93}"/>
              </a:ext>
            </a:extLst>
          </p:cNvPr>
          <p:cNvSpPr>
            <a:spLocks noGrp="1"/>
          </p:cNvSpPr>
          <p:nvPr>
            <p:ph idx="1"/>
          </p:nvPr>
        </p:nvSpPr>
        <p:spPr>
          <a:xfrm>
            <a:off x="838200" y="2572636"/>
            <a:ext cx="10256519" cy="3604326"/>
          </a:xfrm>
        </p:spPr>
        <p:txBody>
          <a:bodyPr vert="horz" lIns="91440" tIns="45720" rIns="91440" bIns="45720" rtlCol="0" anchor="t">
            <a:normAutofit/>
          </a:bodyPr>
          <a:lstStyle/>
          <a:p>
            <a:pPr marL="266700" indent="-266700"/>
            <a:r>
              <a:rPr lang="en-BE" dirty="0" err="1"/>
              <a:t>évolution</a:t>
            </a:r>
            <a:r>
              <a:rPr lang="en-BE" dirty="0"/>
              <a:t> de </a:t>
            </a:r>
            <a:r>
              <a:rPr lang="en-BE" dirty="0" err="1"/>
              <a:t>CoBRHA</a:t>
            </a:r>
            <a:r>
              <a:rPr lang="en-BE" dirty="0"/>
              <a:t> avec </a:t>
            </a:r>
            <a:r>
              <a:rPr lang="en-BE" dirty="0" err="1"/>
              <a:t>notamment</a:t>
            </a:r>
            <a:endParaRPr lang="en-BE" dirty="0"/>
          </a:p>
          <a:p>
            <a:pPr lvl="1"/>
            <a:r>
              <a:rPr lang="en-BE" dirty="0"/>
              <a:t>un </a:t>
            </a:r>
            <a:r>
              <a:rPr lang="en-BE" dirty="0" err="1"/>
              <a:t>historique</a:t>
            </a:r>
            <a:r>
              <a:rPr lang="en-BE" dirty="0"/>
              <a:t> des données</a:t>
            </a:r>
          </a:p>
          <a:p>
            <a:pPr lvl="1"/>
            <a:r>
              <a:rPr lang="en-BE" dirty="0"/>
              <a:t>de </a:t>
            </a:r>
            <a:r>
              <a:rPr lang="en-BE" dirty="0" err="1"/>
              <a:t>nouvelles</a:t>
            </a:r>
            <a:r>
              <a:rPr lang="en-BE" dirty="0"/>
              <a:t> données</a:t>
            </a:r>
          </a:p>
          <a:p>
            <a:pPr lvl="2"/>
            <a:r>
              <a:rPr lang="en-BE" dirty="0"/>
              <a:t>a</a:t>
            </a:r>
            <a:r>
              <a:rPr lang="fr-BE" dirty="0"/>
              <a:t>d</a:t>
            </a:r>
            <a:r>
              <a:rPr lang="en-BE" dirty="0" err="1"/>
              <a:t>resses</a:t>
            </a:r>
            <a:r>
              <a:rPr lang="en-BE" dirty="0"/>
              <a:t> de pratique</a:t>
            </a:r>
          </a:p>
          <a:p>
            <a:pPr lvl="2"/>
            <a:r>
              <a:rPr lang="en-BE" dirty="0"/>
              <a:t>...</a:t>
            </a:r>
          </a:p>
          <a:p>
            <a:pPr lvl="1"/>
            <a:r>
              <a:rPr lang="en-BE" dirty="0" err="1"/>
              <a:t>nouvelles</a:t>
            </a:r>
            <a:r>
              <a:rPr lang="en-BE" dirty="0"/>
              <a:t> </a:t>
            </a:r>
            <a:r>
              <a:rPr lang="en-BE" dirty="0" err="1"/>
              <a:t>fonctionnalités</a:t>
            </a:r>
            <a:endParaRPr lang="en-BE" dirty="0"/>
          </a:p>
          <a:p>
            <a:pPr lvl="2"/>
            <a:r>
              <a:rPr lang="en-BE" dirty="0"/>
              <a:t>notification </a:t>
            </a:r>
          </a:p>
          <a:p>
            <a:pPr lvl="2"/>
            <a:r>
              <a:rPr lang="en-BE" dirty="0"/>
              <a:t>abonnement </a:t>
            </a:r>
          </a:p>
          <a:p>
            <a:pPr lvl="2"/>
            <a:endParaRPr lang="en-BE" dirty="0"/>
          </a:p>
          <a:p>
            <a:pPr lvl="1"/>
            <a:endParaRPr lang="en-BE" dirty="0"/>
          </a:p>
          <a:p>
            <a:pPr lvl="1"/>
            <a:endParaRPr lang="fr-FR" dirty="0"/>
          </a:p>
          <a:p>
            <a:pPr lvl="1"/>
            <a:endParaRPr lang="fr-FR" dirty="0"/>
          </a:p>
          <a:p>
            <a:pPr lvl="1"/>
            <a:endParaRPr lang="fr-BE" dirty="0"/>
          </a:p>
          <a:p>
            <a:endParaRPr lang="fr-BE" dirty="0"/>
          </a:p>
          <a:p>
            <a:endParaRPr lang="fr-BE" dirty="0"/>
          </a:p>
        </p:txBody>
      </p:sp>
      <p:sp>
        <p:nvSpPr>
          <p:cNvPr id="12" name="Text Placeholder 11">
            <a:extLst>
              <a:ext uri="{FF2B5EF4-FFF2-40B4-BE49-F238E27FC236}">
                <a16:creationId xmlns:a16="http://schemas.microsoft.com/office/drawing/2014/main" id="{392E3A1A-08C7-8755-8651-BC75E67C1C09}"/>
              </a:ext>
            </a:extLst>
          </p:cNvPr>
          <p:cNvSpPr>
            <a:spLocks noGrp="1"/>
          </p:cNvSpPr>
          <p:nvPr>
            <p:ph type="body" idx="12"/>
          </p:nvPr>
        </p:nvSpPr>
        <p:spPr/>
        <p:txBody>
          <a:bodyPr/>
          <a:lstStyle/>
          <a:p>
            <a:r>
              <a:rPr lang="en-BE" dirty="0" err="1"/>
              <a:t>CoBRHA</a:t>
            </a:r>
            <a:r>
              <a:rPr lang="en-BE" dirty="0"/>
              <a:t> + </a:t>
            </a:r>
          </a:p>
        </p:txBody>
      </p:sp>
      <p:sp>
        <p:nvSpPr>
          <p:cNvPr id="66" name="AutoShape 4" descr="Résultat de recherche d'images pour &quot;recip-e&quot;">
            <a:extLst>
              <a:ext uri="{FF2B5EF4-FFF2-40B4-BE49-F238E27FC236}">
                <a16:creationId xmlns:a16="http://schemas.microsoft.com/office/drawing/2014/main" id="{B27603E4-2FAF-393A-088E-6BDBA4E9A271}"/>
              </a:ext>
            </a:extLst>
          </p:cNvP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67" name="AutoShape 6" descr="Résultat de recherche d'images pour &quot;recip-e&quot;">
            <a:extLst>
              <a:ext uri="{FF2B5EF4-FFF2-40B4-BE49-F238E27FC236}">
                <a16:creationId xmlns:a16="http://schemas.microsoft.com/office/drawing/2014/main" id="{BFFC6D9B-8247-AA10-C79C-93C173749554}"/>
              </a:ext>
            </a:extLst>
          </p:cNvPr>
          <p:cNvSpPr>
            <a:spLocks noChangeAspect="1" noChangeArrowheads="1"/>
          </p:cNvSpPr>
          <p:nvPr/>
        </p:nvSpPr>
        <p:spPr bwMode="auto">
          <a:xfrm>
            <a:off x="1679576" y="-838200"/>
            <a:ext cx="75152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3" name="Slide Number Placeholder 2">
            <a:extLst>
              <a:ext uri="{FF2B5EF4-FFF2-40B4-BE49-F238E27FC236}">
                <a16:creationId xmlns:a16="http://schemas.microsoft.com/office/drawing/2014/main" id="{AF30A270-AC57-C173-12AE-F28ADD80DB66}"/>
              </a:ext>
            </a:extLst>
          </p:cNvPr>
          <p:cNvSpPr>
            <a:spLocks noGrp="1"/>
          </p:cNvSpPr>
          <p:nvPr>
            <p:ph type="sldNum" sz="quarter" idx="4"/>
          </p:nvPr>
        </p:nvSpPr>
        <p:spPr/>
        <p:txBody>
          <a:bodyPr/>
          <a:lstStyle/>
          <a:p>
            <a:fld id="{E1356E26-996F-433A-9CA0-83DB24D6E075}" type="slidenum">
              <a:rPr lang="en-US" smtClean="0"/>
              <a:pPr/>
              <a:t>26</a:t>
            </a:fld>
            <a:endParaRPr lang="en-US" dirty="0"/>
          </a:p>
        </p:txBody>
      </p:sp>
    </p:spTree>
    <p:extLst>
      <p:ext uri="{BB962C8B-B14F-4D97-AF65-F5344CB8AC3E}">
        <p14:creationId xmlns:p14="http://schemas.microsoft.com/office/powerpoint/2010/main" val="3654745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A16BD-B18B-7E7D-9852-B85E75F5A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33D31-0709-05DA-F786-74344DC5DEB3}"/>
              </a:ext>
            </a:extLst>
          </p:cNvPr>
          <p:cNvSpPr>
            <a:spLocks noGrp="1"/>
          </p:cNvSpPr>
          <p:nvPr>
            <p:ph type="title"/>
          </p:nvPr>
        </p:nvSpPr>
        <p:spPr>
          <a:xfrm>
            <a:off x="838200" y="673768"/>
            <a:ext cx="10515600" cy="1016920"/>
          </a:xfrm>
        </p:spPr>
        <p:txBody>
          <a:bodyPr/>
          <a:lstStyle/>
          <a:p>
            <a:r>
              <a:rPr lang="nl-BE" dirty="0" err="1"/>
              <a:t>CoBRHA</a:t>
            </a:r>
            <a:r>
              <a:rPr lang="nl-BE" dirty="0"/>
              <a:t>+ </a:t>
            </a:r>
          </a:p>
        </p:txBody>
      </p:sp>
      <p:sp>
        <p:nvSpPr>
          <p:cNvPr id="11" name="Content Placeholder 10">
            <a:extLst>
              <a:ext uri="{FF2B5EF4-FFF2-40B4-BE49-F238E27FC236}">
                <a16:creationId xmlns:a16="http://schemas.microsoft.com/office/drawing/2014/main" id="{1F1CE9D3-A945-5FF1-9DFF-01265804ED43}"/>
              </a:ext>
            </a:extLst>
          </p:cNvPr>
          <p:cNvSpPr>
            <a:spLocks noGrp="1"/>
          </p:cNvSpPr>
          <p:nvPr>
            <p:ph idx="1"/>
          </p:nvPr>
        </p:nvSpPr>
        <p:spPr>
          <a:xfrm>
            <a:off x="838200" y="2579906"/>
            <a:ext cx="10256519" cy="3604326"/>
          </a:xfrm>
        </p:spPr>
        <p:txBody>
          <a:bodyPr vert="horz" lIns="91440" tIns="45720" rIns="91440" bIns="45720" rtlCol="0" anchor="t">
            <a:normAutofit/>
          </a:bodyPr>
          <a:lstStyle/>
          <a:p>
            <a:pPr marL="266700" indent="-266700"/>
            <a:r>
              <a:rPr lang="en-BE" dirty="0"/>
              <a:t>finalisation du </a:t>
            </a:r>
            <a:r>
              <a:rPr lang="en-US" dirty="0"/>
              <a:t>planning de </a:t>
            </a:r>
            <a:r>
              <a:rPr lang="en-BE" dirty="0"/>
              <a:t>migration </a:t>
            </a:r>
            <a:r>
              <a:rPr lang="en-BE" dirty="0" err="1"/>
              <a:t>CoBRHA</a:t>
            </a:r>
            <a:r>
              <a:rPr lang="en-BE" dirty="0"/>
              <a:t> vers COBRHA +, </a:t>
            </a:r>
            <a:r>
              <a:rPr lang="en-US" dirty="0"/>
              <a:t>par public-</a:t>
            </a:r>
            <a:r>
              <a:rPr lang="en-US" dirty="0" err="1"/>
              <a:t>cibles</a:t>
            </a:r>
            <a:r>
              <a:rPr lang="en-BE" dirty="0"/>
              <a:t> </a:t>
            </a:r>
          </a:p>
          <a:p>
            <a:pPr lvl="1"/>
            <a:r>
              <a:rPr lang="en-BE" dirty="0"/>
              <a:t>début de la migration &gt; 2ème </a:t>
            </a:r>
            <a:r>
              <a:rPr lang="en-BE" dirty="0" err="1"/>
              <a:t>semestre</a:t>
            </a:r>
            <a:r>
              <a:rPr lang="en-BE" dirty="0"/>
              <a:t> 2026</a:t>
            </a:r>
            <a:endParaRPr lang="en-US" dirty="0"/>
          </a:p>
          <a:p>
            <a:pPr marL="266700" indent="-266700"/>
            <a:r>
              <a:rPr lang="en-US" dirty="0" err="1"/>
              <a:t>vérification</a:t>
            </a:r>
            <a:r>
              <a:rPr lang="en-US" dirty="0"/>
              <a:t> de la </a:t>
            </a:r>
            <a:r>
              <a:rPr lang="en-US" dirty="0" err="1"/>
              <a:t>qualité</a:t>
            </a:r>
            <a:r>
              <a:rPr lang="en-BE" dirty="0"/>
              <a:t> des données des </a:t>
            </a:r>
            <a:r>
              <a:rPr lang="en-BE" dirty="0" err="1"/>
              <a:t>différents</a:t>
            </a:r>
            <a:r>
              <a:rPr lang="en-BE" dirty="0"/>
              <a:t> </a:t>
            </a:r>
            <a:r>
              <a:rPr lang="en-BE" dirty="0" err="1"/>
              <a:t>groupes-cibles</a:t>
            </a:r>
            <a:r>
              <a:rPr lang="en-US" dirty="0"/>
              <a:t> avant la migration</a:t>
            </a:r>
          </a:p>
          <a:p>
            <a:pPr marL="266700" indent="-266700"/>
            <a:r>
              <a:rPr lang="en-BE" dirty="0"/>
              <a:t>c</a:t>
            </a:r>
            <a:r>
              <a:rPr lang="fr-BE" dirty="0" err="1"/>
              <a:t>ommunication</a:t>
            </a:r>
            <a:r>
              <a:rPr lang="fr-BE" dirty="0"/>
              <a:t> aux partenaires du planning de migration</a:t>
            </a:r>
          </a:p>
          <a:p>
            <a:pPr marL="266700" indent="-266700"/>
            <a:r>
              <a:rPr lang="en-BE" dirty="0"/>
              <a:t>m</a:t>
            </a:r>
            <a:r>
              <a:rPr lang="fr-BE" dirty="0" err="1"/>
              <a:t>ise</a:t>
            </a:r>
            <a:r>
              <a:rPr lang="fr-BE" dirty="0"/>
              <a:t> à jour des documents de </a:t>
            </a:r>
            <a:r>
              <a:rPr lang="en-BE" dirty="0"/>
              <a:t>g</a:t>
            </a:r>
            <a:r>
              <a:rPr lang="fr-BE" dirty="0" err="1"/>
              <a:t>ouvernance</a:t>
            </a:r>
            <a:r>
              <a:rPr lang="en-BE" dirty="0"/>
              <a:t>, </a:t>
            </a:r>
            <a:r>
              <a:rPr lang="fr-BE" dirty="0"/>
              <a:t>SLA</a:t>
            </a:r>
            <a:r>
              <a:rPr lang="en-BE" dirty="0"/>
              <a:t>’s, ...</a:t>
            </a:r>
            <a:endParaRPr lang="nl-BE" dirty="0"/>
          </a:p>
          <a:p>
            <a:pPr marL="266700" indent="-266700"/>
            <a:r>
              <a:rPr lang="en-BE" dirty="0"/>
              <a:t>d</a:t>
            </a:r>
            <a:r>
              <a:rPr lang="fr-BE" dirty="0" err="1"/>
              <a:t>écommission</a:t>
            </a:r>
            <a:r>
              <a:rPr lang="fr-BE" dirty="0"/>
              <a:t> de certains services liés à </a:t>
            </a:r>
            <a:r>
              <a:rPr lang="fr-BE" dirty="0" err="1"/>
              <a:t>CoBRHA</a:t>
            </a:r>
            <a:r>
              <a:rPr lang="fr-BE" dirty="0"/>
              <a:t> (planification en cours)</a:t>
            </a:r>
            <a:endParaRPr lang="en-BE" dirty="0"/>
          </a:p>
          <a:p>
            <a:pPr lvl="2"/>
            <a:endParaRPr lang="fr-BE" dirty="0"/>
          </a:p>
          <a:p>
            <a:endParaRPr lang="fr-BE" dirty="0"/>
          </a:p>
          <a:p>
            <a:endParaRPr lang="fr-BE" dirty="0"/>
          </a:p>
        </p:txBody>
      </p:sp>
      <p:sp>
        <p:nvSpPr>
          <p:cNvPr id="12" name="Text Placeholder 11">
            <a:extLst>
              <a:ext uri="{FF2B5EF4-FFF2-40B4-BE49-F238E27FC236}">
                <a16:creationId xmlns:a16="http://schemas.microsoft.com/office/drawing/2014/main" id="{5BDE6505-3625-BDDF-6986-214F00A51186}"/>
              </a:ext>
            </a:extLst>
          </p:cNvPr>
          <p:cNvSpPr>
            <a:spLocks noGrp="1"/>
          </p:cNvSpPr>
          <p:nvPr>
            <p:ph type="body" idx="12"/>
          </p:nvPr>
        </p:nvSpPr>
        <p:spPr>
          <a:xfrm>
            <a:off x="839788" y="1758249"/>
            <a:ext cx="10514012" cy="746826"/>
          </a:xfrm>
        </p:spPr>
        <p:txBody>
          <a:bodyPr/>
          <a:lstStyle/>
          <a:p>
            <a:r>
              <a:rPr lang="en-US" dirty="0"/>
              <a:t>2025</a:t>
            </a:r>
            <a:r>
              <a:rPr lang="en-BE" dirty="0"/>
              <a:t> - 2026</a:t>
            </a:r>
            <a:endParaRPr lang="en-US" dirty="0"/>
          </a:p>
        </p:txBody>
      </p:sp>
      <p:sp>
        <p:nvSpPr>
          <p:cNvPr id="66" name="AutoShape 4" descr="Résultat de recherche d'images pour &quot;recip-e&quot;">
            <a:extLst>
              <a:ext uri="{FF2B5EF4-FFF2-40B4-BE49-F238E27FC236}">
                <a16:creationId xmlns:a16="http://schemas.microsoft.com/office/drawing/2014/main" id="{11B0771D-78F9-DF3F-7D29-05328C2ABCFC}"/>
              </a:ext>
            </a:extLst>
          </p:cNvP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67" name="AutoShape 6" descr="Résultat de recherche d'images pour &quot;recip-e&quot;">
            <a:extLst>
              <a:ext uri="{FF2B5EF4-FFF2-40B4-BE49-F238E27FC236}">
                <a16:creationId xmlns:a16="http://schemas.microsoft.com/office/drawing/2014/main" id="{530E04DD-8AC1-F8C8-C47E-09ED2618600E}"/>
              </a:ext>
            </a:extLst>
          </p:cNvPr>
          <p:cNvSpPr>
            <a:spLocks noChangeAspect="1" noChangeArrowheads="1"/>
          </p:cNvSpPr>
          <p:nvPr/>
        </p:nvSpPr>
        <p:spPr bwMode="auto">
          <a:xfrm>
            <a:off x="1679576" y="-838200"/>
            <a:ext cx="75152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3" name="Slide Number Placeholder 2">
            <a:extLst>
              <a:ext uri="{FF2B5EF4-FFF2-40B4-BE49-F238E27FC236}">
                <a16:creationId xmlns:a16="http://schemas.microsoft.com/office/drawing/2014/main" id="{B609D4A4-FAC0-0E67-CF40-1C987F05CCF8}"/>
              </a:ext>
            </a:extLst>
          </p:cNvPr>
          <p:cNvSpPr>
            <a:spLocks noGrp="1"/>
          </p:cNvSpPr>
          <p:nvPr>
            <p:ph type="sldNum" sz="quarter" idx="4"/>
          </p:nvPr>
        </p:nvSpPr>
        <p:spPr/>
        <p:txBody>
          <a:bodyPr/>
          <a:lstStyle/>
          <a:p>
            <a:fld id="{E1356E26-996F-433A-9CA0-83DB24D6E075}" type="slidenum">
              <a:rPr lang="en-US" smtClean="0"/>
              <a:pPr/>
              <a:t>27</a:t>
            </a:fld>
            <a:endParaRPr lang="en-US" dirty="0"/>
          </a:p>
        </p:txBody>
      </p:sp>
    </p:spTree>
    <p:extLst>
      <p:ext uri="{BB962C8B-B14F-4D97-AF65-F5344CB8AC3E}">
        <p14:creationId xmlns:p14="http://schemas.microsoft.com/office/powerpoint/2010/main" val="3733503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CF31-ECE4-453A-88BF-FA2EFCDB3433}"/>
              </a:ext>
            </a:extLst>
          </p:cNvPr>
          <p:cNvSpPr>
            <a:spLocks noGrp="1"/>
          </p:cNvSpPr>
          <p:nvPr>
            <p:ph type="title"/>
          </p:nvPr>
        </p:nvSpPr>
        <p:spPr>
          <a:xfrm>
            <a:off x="838200" y="673768"/>
            <a:ext cx="10515600" cy="1016920"/>
          </a:xfrm>
        </p:spPr>
        <p:txBody>
          <a:bodyPr/>
          <a:lstStyle/>
          <a:p>
            <a:r>
              <a:rPr lang="en-US" dirty="0"/>
              <a:t>UHMEP – </a:t>
            </a:r>
            <a:r>
              <a:rPr lang="en-BE" dirty="0"/>
              <a:t>D</a:t>
            </a:r>
            <a:r>
              <a:rPr lang="en-US" dirty="0" err="1"/>
              <a:t>igitale</a:t>
            </a:r>
            <a:r>
              <a:rPr lang="en-US" dirty="0"/>
              <a:t> </a:t>
            </a:r>
            <a:r>
              <a:rPr lang="en-US" dirty="0" err="1"/>
              <a:t>verwijsvoorschriften</a:t>
            </a:r>
            <a:endParaRPr lang="en-BE" dirty="0"/>
          </a:p>
        </p:txBody>
      </p:sp>
      <p:sp>
        <p:nvSpPr>
          <p:cNvPr id="11" name="Content Placeholder 10">
            <a:extLst>
              <a:ext uri="{FF2B5EF4-FFF2-40B4-BE49-F238E27FC236}">
                <a16:creationId xmlns:a16="http://schemas.microsoft.com/office/drawing/2014/main" id="{DD3C06AB-33A3-46FB-816C-83298012D11C}"/>
              </a:ext>
            </a:extLst>
          </p:cNvPr>
          <p:cNvSpPr>
            <a:spLocks noGrp="1"/>
          </p:cNvSpPr>
          <p:nvPr>
            <p:ph idx="1"/>
          </p:nvPr>
        </p:nvSpPr>
        <p:spPr>
          <a:xfrm>
            <a:off x="838200" y="2579906"/>
            <a:ext cx="10256519" cy="3604326"/>
          </a:xfrm>
        </p:spPr>
        <p:txBody>
          <a:bodyPr vert="horz" lIns="91440" tIns="45720" rIns="91440" bIns="45720" rtlCol="0" anchor="t">
            <a:normAutofit lnSpcReduction="10000"/>
          </a:bodyPr>
          <a:lstStyle/>
          <a:p>
            <a:pPr marL="271463" indent="-271463"/>
            <a:r>
              <a:rPr lang="en-BE" dirty="0" err="1"/>
              <a:t>digitalisering</a:t>
            </a:r>
            <a:r>
              <a:rPr lang="en-BE" dirty="0"/>
              <a:t> van de </a:t>
            </a:r>
            <a:r>
              <a:rPr lang="en-US" sz="1400" dirty="0" err="1"/>
              <a:t>verwijsvoorschriften</a:t>
            </a:r>
            <a:r>
              <a:rPr lang="en-BE" sz="1400" dirty="0"/>
              <a:t> (</a:t>
            </a:r>
            <a:r>
              <a:rPr lang="en-BE" sz="1400" dirty="0" err="1"/>
              <a:t>ipv</a:t>
            </a:r>
            <a:r>
              <a:rPr lang="en-BE" sz="1400" dirty="0"/>
              <a:t> </a:t>
            </a:r>
            <a:r>
              <a:rPr lang="en-BE" sz="1400" dirty="0" err="1"/>
              <a:t>huidige</a:t>
            </a:r>
            <a:r>
              <a:rPr lang="en-BE" sz="1400" dirty="0"/>
              <a:t> </a:t>
            </a:r>
            <a:r>
              <a:rPr lang="en-BE" sz="1400" dirty="0" err="1"/>
              <a:t>papieren</a:t>
            </a:r>
            <a:r>
              <a:rPr lang="en-BE" sz="1400" dirty="0"/>
              <a:t> </a:t>
            </a:r>
            <a:r>
              <a:rPr lang="en-BE" sz="1400" dirty="0" err="1"/>
              <a:t>proces</a:t>
            </a:r>
            <a:r>
              <a:rPr lang="fr-BE" sz="1400" dirty="0"/>
              <a:t>s</a:t>
            </a:r>
            <a:r>
              <a:rPr lang="en-BE" sz="1400" dirty="0"/>
              <a:t>)</a:t>
            </a:r>
          </a:p>
          <a:p>
            <a:pPr marL="271463" indent="-271463"/>
            <a:r>
              <a:rPr lang="en-BE" dirty="0"/>
              <a:t>e</a:t>
            </a:r>
            <a:r>
              <a:rPr lang="nl-NL" dirty="0" err="1"/>
              <a:t>fficiëntiewinsten</a:t>
            </a:r>
            <a:endParaRPr lang="en-BE" dirty="0"/>
          </a:p>
          <a:p>
            <a:pPr lvl="1"/>
            <a:r>
              <a:rPr lang="en-BE" dirty="0"/>
              <a:t>m</a:t>
            </a:r>
            <a:r>
              <a:rPr lang="nl-NL" dirty="0" err="1"/>
              <a:t>inder</a:t>
            </a:r>
            <a:r>
              <a:rPr lang="nl-NL" dirty="0"/>
              <a:t> fouten en herwerkingen</a:t>
            </a:r>
            <a:endParaRPr lang="en-BE" sz="1200" dirty="0"/>
          </a:p>
          <a:p>
            <a:pPr lvl="1"/>
            <a:r>
              <a:rPr lang="en-BE" dirty="0"/>
              <a:t>v</a:t>
            </a:r>
            <a:r>
              <a:rPr lang="nl-NL" dirty="0" err="1"/>
              <a:t>erminderde</a:t>
            </a:r>
            <a:r>
              <a:rPr lang="nl-NL" dirty="0"/>
              <a:t> administratieve werklast </a:t>
            </a:r>
            <a:endParaRPr lang="en-BE" sz="1200" dirty="0"/>
          </a:p>
          <a:p>
            <a:pPr lvl="1"/>
            <a:r>
              <a:rPr lang="en-BE" dirty="0"/>
              <a:t>e</a:t>
            </a:r>
            <a:r>
              <a:rPr lang="nl-NL" dirty="0" err="1"/>
              <a:t>envoudigere</a:t>
            </a:r>
            <a:r>
              <a:rPr lang="nl-NL" dirty="0"/>
              <a:t> naleving van regelgeving</a:t>
            </a:r>
            <a:endParaRPr lang="en-BE" dirty="0"/>
          </a:p>
          <a:p>
            <a:pPr lvl="1"/>
            <a:r>
              <a:rPr lang="en-BE" dirty="0"/>
              <a:t>s</a:t>
            </a:r>
            <a:r>
              <a:rPr lang="nl-NL" dirty="0" err="1"/>
              <a:t>nellere</a:t>
            </a:r>
            <a:r>
              <a:rPr lang="nl-NL" dirty="0"/>
              <a:t> toegang tot voorschriften</a:t>
            </a:r>
            <a:endParaRPr lang="en-BE" sz="1200" dirty="0"/>
          </a:p>
          <a:p>
            <a:pPr lvl="1"/>
            <a:r>
              <a:rPr lang="en-BE" dirty="0"/>
              <a:t>m</a:t>
            </a:r>
            <a:r>
              <a:rPr lang="nl-NL" dirty="0"/>
              <a:t>eer tijd voor patiëntenzorg</a:t>
            </a:r>
            <a:endParaRPr lang="en-BE" sz="1200" dirty="0"/>
          </a:p>
          <a:p>
            <a:pPr lvl="1"/>
            <a:r>
              <a:rPr lang="en-BE" dirty="0"/>
              <a:t>v</a:t>
            </a:r>
            <a:r>
              <a:rPr lang="nl-NL" dirty="0" err="1"/>
              <a:t>erbeterde</a:t>
            </a:r>
            <a:r>
              <a:rPr lang="nl-NL" dirty="0"/>
              <a:t> samenwerking en communicatie tussen zorgverleners</a:t>
            </a:r>
            <a:endParaRPr lang="en-BE" sz="1200" dirty="0"/>
          </a:p>
          <a:p>
            <a:pPr lvl="1"/>
            <a:r>
              <a:rPr lang="en-BE" dirty="0"/>
              <a:t>o</a:t>
            </a:r>
            <a:r>
              <a:rPr lang="nl-NL" dirty="0" err="1"/>
              <a:t>verzichtelijke</a:t>
            </a:r>
            <a:r>
              <a:rPr lang="nl-NL" dirty="0"/>
              <a:t> opvolging van voorschriften</a:t>
            </a:r>
            <a:endParaRPr lang="en-BE" sz="1200" dirty="0"/>
          </a:p>
          <a:p>
            <a:pPr lvl="1"/>
            <a:endParaRPr lang="en-BE" sz="1200" dirty="0"/>
          </a:p>
          <a:p>
            <a:pPr lvl="1"/>
            <a:endParaRPr lang="fr-FR" dirty="0"/>
          </a:p>
        </p:txBody>
      </p:sp>
      <p:sp>
        <p:nvSpPr>
          <p:cNvPr id="4" name="Text Placeholder 3">
            <a:extLst>
              <a:ext uri="{FF2B5EF4-FFF2-40B4-BE49-F238E27FC236}">
                <a16:creationId xmlns:a16="http://schemas.microsoft.com/office/drawing/2014/main" id="{9762D17A-FBAD-4DAB-B448-8A0F4F60D36A}"/>
              </a:ext>
            </a:extLst>
          </p:cNvPr>
          <p:cNvSpPr>
            <a:spLocks noGrp="1"/>
          </p:cNvSpPr>
          <p:nvPr>
            <p:ph type="body" idx="12"/>
          </p:nvPr>
        </p:nvSpPr>
        <p:spPr>
          <a:xfrm>
            <a:off x="839788" y="1758249"/>
            <a:ext cx="10514012" cy="746826"/>
          </a:xfrm>
        </p:spPr>
        <p:txBody>
          <a:bodyPr/>
          <a:lstStyle/>
          <a:p>
            <a:r>
              <a:rPr lang="en-US" dirty="0"/>
              <a:t>C</a:t>
            </a:r>
            <a:r>
              <a:rPr lang="en-BE" dirty="0" err="1"/>
              <a:t>ontext</a:t>
            </a:r>
            <a:endParaRPr lang="en-BE" dirty="0"/>
          </a:p>
        </p:txBody>
      </p:sp>
      <p:sp>
        <p:nvSpPr>
          <p:cNvPr id="3" name="Slide Number Placeholder 2">
            <a:extLst>
              <a:ext uri="{FF2B5EF4-FFF2-40B4-BE49-F238E27FC236}">
                <a16:creationId xmlns:a16="http://schemas.microsoft.com/office/drawing/2014/main" id="{C5690C68-0715-97DF-7007-4AF32B480E9C}"/>
              </a:ext>
            </a:extLst>
          </p:cNvPr>
          <p:cNvSpPr>
            <a:spLocks noGrp="1"/>
          </p:cNvSpPr>
          <p:nvPr>
            <p:ph type="sldNum" sz="quarter" idx="4"/>
          </p:nvPr>
        </p:nvSpPr>
        <p:spPr/>
        <p:txBody>
          <a:bodyPr/>
          <a:lstStyle/>
          <a:p>
            <a:fld id="{E1356E26-996F-433A-9CA0-83DB24D6E075}" type="slidenum">
              <a:rPr lang="en-US" smtClean="0"/>
              <a:pPr/>
              <a:t>28</a:t>
            </a:fld>
            <a:endParaRPr lang="en-US" dirty="0"/>
          </a:p>
        </p:txBody>
      </p:sp>
    </p:spTree>
    <p:extLst>
      <p:ext uri="{BB962C8B-B14F-4D97-AF65-F5344CB8AC3E}">
        <p14:creationId xmlns:p14="http://schemas.microsoft.com/office/powerpoint/2010/main" val="35520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E678-CEBA-7B3D-9A1E-A02069490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10287-1E1B-27D2-9555-54724A780136}"/>
              </a:ext>
            </a:extLst>
          </p:cNvPr>
          <p:cNvSpPr>
            <a:spLocks noGrp="1"/>
          </p:cNvSpPr>
          <p:nvPr>
            <p:ph type="title"/>
          </p:nvPr>
        </p:nvSpPr>
        <p:spPr>
          <a:xfrm>
            <a:off x="838200" y="673768"/>
            <a:ext cx="10515600" cy="1016920"/>
          </a:xfrm>
        </p:spPr>
        <p:txBody>
          <a:bodyPr/>
          <a:lstStyle/>
          <a:p>
            <a:r>
              <a:rPr lang="en-US" dirty="0"/>
              <a:t>UHMEP – </a:t>
            </a:r>
            <a:r>
              <a:rPr lang="en-BE" dirty="0"/>
              <a:t>D</a:t>
            </a:r>
            <a:r>
              <a:rPr lang="en-US" dirty="0" err="1"/>
              <a:t>igitale</a:t>
            </a:r>
            <a:r>
              <a:rPr lang="en-US" dirty="0"/>
              <a:t> </a:t>
            </a:r>
            <a:r>
              <a:rPr lang="en-US" dirty="0" err="1"/>
              <a:t>verwijsvoorschriften</a:t>
            </a:r>
            <a:endParaRPr lang="en-BE" dirty="0"/>
          </a:p>
        </p:txBody>
      </p:sp>
      <p:sp>
        <p:nvSpPr>
          <p:cNvPr id="11" name="Content Placeholder 10">
            <a:extLst>
              <a:ext uri="{FF2B5EF4-FFF2-40B4-BE49-F238E27FC236}">
                <a16:creationId xmlns:a16="http://schemas.microsoft.com/office/drawing/2014/main" id="{4C684E81-E41C-206C-C436-50B2D25B03E6}"/>
              </a:ext>
            </a:extLst>
          </p:cNvPr>
          <p:cNvSpPr>
            <a:spLocks noGrp="1"/>
          </p:cNvSpPr>
          <p:nvPr>
            <p:ph idx="1"/>
          </p:nvPr>
        </p:nvSpPr>
        <p:spPr>
          <a:xfrm>
            <a:off x="838200" y="2579906"/>
            <a:ext cx="10256519" cy="3604326"/>
          </a:xfrm>
        </p:spPr>
        <p:txBody>
          <a:bodyPr vert="horz" lIns="91440" tIns="45720" rIns="91440" bIns="45720" rtlCol="0" anchor="t">
            <a:normAutofit/>
          </a:bodyPr>
          <a:lstStyle/>
          <a:p>
            <a:pPr marL="266700" indent="-266700"/>
            <a:r>
              <a:rPr lang="en-BE" dirty="0"/>
              <a:t>o</a:t>
            </a:r>
            <a:r>
              <a:rPr lang="fr-FR" dirty="0" err="1"/>
              <a:t>ntwikkeling</a:t>
            </a:r>
            <a:r>
              <a:rPr lang="fr-FR" dirty="0"/>
              <a:t> van </a:t>
            </a:r>
            <a:r>
              <a:rPr lang="fr-FR" dirty="0" err="1"/>
              <a:t>een</a:t>
            </a:r>
            <a:r>
              <a:rPr lang="fr-FR" dirty="0"/>
              <a:t> platform </a:t>
            </a:r>
            <a:r>
              <a:rPr lang="fr-FR" dirty="0" err="1"/>
              <a:t>voor</a:t>
            </a:r>
            <a:r>
              <a:rPr lang="fr-FR" dirty="0"/>
              <a:t> </a:t>
            </a:r>
            <a:r>
              <a:rPr lang="en-BE" dirty="0"/>
              <a:t>d</a:t>
            </a:r>
            <a:r>
              <a:rPr lang="fr-FR" dirty="0" err="1"/>
              <a:t>igitale</a:t>
            </a:r>
            <a:r>
              <a:rPr lang="fr-FR" dirty="0"/>
              <a:t> </a:t>
            </a:r>
            <a:r>
              <a:rPr lang="fr-FR" dirty="0" err="1"/>
              <a:t>verwijsvoorschriften</a:t>
            </a:r>
            <a:r>
              <a:rPr lang="fr-FR" dirty="0"/>
              <a:t> </a:t>
            </a:r>
          </a:p>
          <a:p>
            <a:pPr lvl="1"/>
            <a:r>
              <a:rPr lang="en-BE" dirty="0" err="1"/>
              <a:t>i</a:t>
            </a:r>
            <a:r>
              <a:rPr lang="nl-BE" dirty="0"/>
              <a:t>n 2025 werd de eerste fase ontwikkeld</a:t>
            </a:r>
            <a:r>
              <a:rPr lang="en-BE" dirty="0"/>
              <a:t> &gt;</a:t>
            </a:r>
            <a:r>
              <a:rPr lang="nl-BE" dirty="0"/>
              <a:t> implementatie in domein verpleegkunde en radiologie</a:t>
            </a:r>
            <a:endParaRPr lang="fr-FR" dirty="0"/>
          </a:p>
          <a:p>
            <a:pPr lvl="1"/>
            <a:r>
              <a:rPr lang="fr-FR" dirty="0"/>
              <a:t>UHMEP API en UHMEP frontend </a:t>
            </a:r>
            <a:r>
              <a:rPr lang="fr-FR" dirty="0" err="1"/>
              <a:t>ontwikkeling</a:t>
            </a:r>
            <a:r>
              <a:rPr lang="fr-FR" dirty="0"/>
              <a:t>, met </a:t>
            </a:r>
            <a:r>
              <a:rPr lang="fr-FR" dirty="0" err="1"/>
              <a:t>integratiegids</a:t>
            </a:r>
            <a:r>
              <a:rPr lang="fr-FR" dirty="0"/>
              <a:t> </a:t>
            </a:r>
            <a:r>
              <a:rPr lang="fr-FR" dirty="0" err="1"/>
              <a:t>voor</a:t>
            </a:r>
            <a:r>
              <a:rPr lang="fr-FR" dirty="0"/>
              <a:t> software-</a:t>
            </a:r>
            <a:r>
              <a:rPr lang="fr-FR" dirty="0" err="1"/>
              <a:t>integratoren</a:t>
            </a:r>
            <a:endParaRPr lang="en-BE" dirty="0"/>
          </a:p>
          <a:p>
            <a:pPr marL="266700" indent="-266700"/>
            <a:r>
              <a:rPr lang="en-BE" dirty="0"/>
              <a:t>p</a:t>
            </a:r>
            <a:r>
              <a:rPr lang="fr-FR" dirty="0" err="1"/>
              <a:t>latform</a:t>
            </a:r>
            <a:endParaRPr lang="en-BE" dirty="0"/>
          </a:p>
          <a:p>
            <a:pPr lvl="1"/>
            <a:r>
              <a:rPr lang="en-BE" dirty="0"/>
              <a:t>w</a:t>
            </a:r>
            <a:r>
              <a:rPr lang="fr-FR" dirty="0" err="1"/>
              <a:t>ebcomponents</a:t>
            </a:r>
            <a:r>
              <a:rPr lang="fr-FR" dirty="0"/>
              <a:t> </a:t>
            </a:r>
            <a:r>
              <a:rPr lang="fr-FR" dirty="0" err="1"/>
              <a:t>voor</a:t>
            </a:r>
            <a:r>
              <a:rPr lang="fr-FR" dirty="0"/>
              <a:t> burgers (M</a:t>
            </a:r>
            <a:r>
              <a:rPr lang="en-BE" dirty="0" err="1"/>
              <a:t>ijnGezondheid</a:t>
            </a:r>
            <a:r>
              <a:rPr lang="en-BE" dirty="0"/>
              <a:t> </a:t>
            </a:r>
            <a:r>
              <a:rPr lang="fr-FR" dirty="0" err="1"/>
              <a:t>mobiele</a:t>
            </a:r>
            <a:r>
              <a:rPr lang="fr-FR" dirty="0"/>
              <a:t> app en </a:t>
            </a:r>
            <a:r>
              <a:rPr lang="fr-FR" dirty="0" err="1"/>
              <a:t>webportaal</a:t>
            </a:r>
            <a:r>
              <a:rPr lang="fr-FR" dirty="0"/>
              <a:t>)</a:t>
            </a:r>
            <a:endParaRPr lang="en-BE" dirty="0"/>
          </a:p>
          <a:p>
            <a:pPr lvl="1"/>
            <a:r>
              <a:rPr lang="en-BE" dirty="0"/>
              <a:t>w</a:t>
            </a:r>
            <a:r>
              <a:rPr lang="fr-FR" dirty="0" err="1"/>
              <a:t>ebcomponents</a:t>
            </a:r>
            <a:r>
              <a:rPr lang="fr-FR" dirty="0"/>
              <a:t> </a:t>
            </a:r>
            <a:r>
              <a:rPr lang="fr-FR" dirty="0" err="1"/>
              <a:t>voor</a:t>
            </a:r>
            <a:r>
              <a:rPr lang="fr-FR" dirty="0"/>
              <a:t> </a:t>
            </a:r>
            <a:r>
              <a:rPr lang="fr-FR" dirty="0" err="1"/>
              <a:t>professionals</a:t>
            </a:r>
            <a:r>
              <a:rPr lang="fr-FR" dirty="0"/>
              <a:t> (</a:t>
            </a:r>
            <a:r>
              <a:rPr lang="fr-FR" dirty="0" err="1"/>
              <a:t>voor</a:t>
            </a:r>
            <a:r>
              <a:rPr lang="fr-FR" dirty="0"/>
              <a:t> </a:t>
            </a:r>
            <a:r>
              <a:rPr lang="fr-FR" dirty="0" err="1"/>
              <a:t>integratie</a:t>
            </a:r>
            <a:r>
              <a:rPr lang="fr-FR" dirty="0"/>
              <a:t> in EPD/EMD)</a:t>
            </a:r>
            <a:endParaRPr lang="en-BE" dirty="0"/>
          </a:p>
          <a:p>
            <a:pPr lvl="2"/>
            <a:r>
              <a:rPr lang="en-BE" dirty="0"/>
              <a:t>p</a:t>
            </a:r>
            <a:r>
              <a:rPr lang="fr-FR" dirty="0" err="1"/>
              <a:t>rofessional</a:t>
            </a:r>
            <a:r>
              <a:rPr lang="fr-FR" dirty="0"/>
              <a:t> </a:t>
            </a:r>
            <a:r>
              <a:rPr lang="fr-FR" dirty="0" err="1"/>
              <a:t>WebApp</a:t>
            </a:r>
            <a:endParaRPr lang="en-BE" dirty="0"/>
          </a:p>
          <a:p>
            <a:pPr lvl="2"/>
            <a:r>
              <a:rPr lang="fr-FR" dirty="0" err="1"/>
              <a:t>herbruikbare</a:t>
            </a:r>
            <a:r>
              <a:rPr lang="fr-FR" dirty="0"/>
              <a:t> </a:t>
            </a:r>
            <a:r>
              <a:rPr lang="fr-FR" dirty="0" err="1"/>
              <a:t>templates</a:t>
            </a:r>
            <a:endParaRPr lang="fr-FR" dirty="0"/>
          </a:p>
          <a:p>
            <a:pPr lvl="1"/>
            <a:endParaRPr lang="fr-FR" dirty="0"/>
          </a:p>
        </p:txBody>
      </p:sp>
      <p:sp>
        <p:nvSpPr>
          <p:cNvPr id="4" name="Text Placeholder 3">
            <a:extLst>
              <a:ext uri="{FF2B5EF4-FFF2-40B4-BE49-F238E27FC236}">
                <a16:creationId xmlns:a16="http://schemas.microsoft.com/office/drawing/2014/main" id="{261CB286-6542-65B0-0E5C-56D5E1F065E1}"/>
              </a:ext>
            </a:extLst>
          </p:cNvPr>
          <p:cNvSpPr>
            <a:spLocks noGrp="1"/>
          </p:cNvSpPr>
          <p:nvPr>
            <p:ph type="body" idx="12"/>
          </p:nvPr>
        </p:nvSpPr>
        <p:spPr>
          <a:xfrm>
            <a:off x="839788" y="1758249"/>
            <a:ext cx="10514012" cy="746826"/>
          </a:xfrm>
        </p:spPr>
        <p:txBody>
          <a:bodyPr/>
          <a:lstStyle/>
          <a:p>
            <a:r>
              <a:rPr lang="en-US" dirty="0"/>
              <a:t>2025</a:t>
            </a:r>
            <a:r>
              <a:rPr lang="en-BE" dirty="0"/>
              <a:t> (1/2)</a:t>
            </a:r>
          </a:p>
        </p:txBody>
      </p:sp>
      <p:sp>
        <p:nvSpPr>
          <p:cNvPr id="3" name="Slide Number Placeholder 2">
            <a:extLst>
              <a:ext uri="{FF2B5EF4-FFF2-40B4-BE49-F238E27FC236}">
                <a16:creationId xmlns:a16="http://schemas.microsoft.com/office/drawing/2014/main" id="{7CEA7179-CF79-BCDC-2149-E2934F04DA1D}"/>
              </a:ext>
            </a:extLst>
          </p:cNvPr>
          <p:cNvSpPr>
            <a:spLocks noGrp="1"/>
          </p:cNvSpPr>
          <p:nvPr>
            <p:ph type="sldNum" sz="quarter" idx="4"/>
          </p:nvPr>
        </p:nvSpPr>
        <p:spPr/>
        <p:txBody>
          <a:bodyPr/>
          <a:lstStyle/>
          <a:p>
            <a:fld id="{E1356E26-996F-433A-9CA0-83DB24D6E075}" type="slidenum">
              <a:rPr lang="en-US" smtClean="0"/>
              <a:pPr/>
              <a:t>29</a:t>
            </a:fld>
            <a:endParaRPr lang="en-US" dirty="0"/>
          </a:p>
        </p:txBody>
      </p:sp>
    </p:spTree>
    <p:extLst>
      <p:ext uri="{BB962C8B-B14F-4D97-AF65-F5344CB8AC3E}">
        <p14:creationId xmlns:p14="http://schemas.microsoft.com/office/powerpoint/2010/main" val="156703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Services de base</a:t>
            </a:r>
          </a:p>
        </p:txBody>
      </p:sp>
      <p:sp>
        <p:nvSpPr>
          <p:cNvPr id="15" name="Text Placeholder 14"/>
          <p:cNvSpPr>
            <a:spLocks noGrp="1"/>
          </p:cNvSpPr>
          <p:nvPr>
            <p:ph type="body" idx="1"/>
          </p:nvPr>
        </p:nvSpPr>
        <p:spPr>
          <a:xfrm>
            <a:off x="839788" y="1681163"/>
            <a:ext cx="10512424" cy="823912"/>
          </a:xfrm>
        </p:spPr>
        <p:txBody>
          <a:bodyPr/>
          <a:lstStyle/>
          <a:p>
            <a:r>
              <a:rPr lang="nl-BE" dirty="0" err="1"/>
              <a:t>Nombre</a:t>
            </a:r>
            <a:r>
              <a:rPr lang="nl-BE" dirty="0"/>
              <a:t> de transactions via les services de la </a:t>
            </a:r>
            <a:r>
              <a:rPr lang="nl-BE" dirty="0" err="1"/>
              <a:t>plate-forme</a:t>
            </a:r>
            <a:r>
              <a:rPr lang="nl-BE" dirty="0"/>
              <a:t> eHealth</a:t>
            </a:r>
          </a:p>
        </p:txBody>
      </p:sp>
      <p:sp>
        <p:nvSpPr>
          <p:cNvPr id="3" name="Content Placeholder 2"/>
          <p:cNvSpPr>
            <a:spLocks noGrp="1"/>
          </p:cNvSpPr>
          <p:nvPr>
            <p:ph sz="half" idx="2"/>
          </p:nvPr>
        </p:nvSpPr>
        <p:spPr>
          <a:xfrm>
            <a:off x="839788" y="2687443"/>
            <a:ext cx="5157787" cy="3646449"/>
          </a:xfrm>
        </p:spPr>
        <p:txBody>
          <a:bodyPr>
            <a:normAutofit/>
          </a:bodyPr>
          <a:lstStyle/>
          <a:p>
            <a:pPr lvl="1"/>
            <a:r>
              <a:rPr lang="nl-BE" dirty="0"/>
              <a:t>18.025.871.980 en 2020</a:t>
            </a:r>
          </a:p>
          <a:p>
            <a:pPr lvl="1"/>
            <a:r>
              <a:rPr lang="nl-BE" dirty="0"/>
              <a:t>19.596.213.165 en 2021</a:t>
            </a:r>
          </a:p>
          <a:p>
            <a:pPr lvl="1"/>
            <a:r>
              <a:rPr lang="nl-BE" dirty="0"/>
              <a:t>20.260.988.149 en 2022</a:t>
            </a:r>
          </a:p>
          <a:p>
            <a:pPr lvl="1"/>
            <a:r>
              <a:rPr lang="fr-BE" dirty="0"/>
              <a:t>20.568.890.744 </a:t>
            </a:r>
            <a:r>
              <a:rPr lang="nl-BE" dirty="0"/>
              <a:t> en 2023</a:t>
            </a:r>
          </a:p>
          <a:p>
            <a:pPr lvl="1"/>
            <a:r>
              <a:rPr lang="nl-BE" dirty="0"/>
              <a:t>17.068.955.703 appels en 2024 </a:t>
            </a:r>
            <a:endParaRPr lang="en-BE" dirty="0"/>
          </a:p>
          <a:p>
            <a:pPr lvl="1"/>
            <a:r>
              <a:rPr lang="en-BE" b="1" dirty="0">
                <a:solidFill>
                  <a:srgbClr val="087670"/>
                </a:solidFill>
              </a:rPr>
              <a:t>19.018.497.753 </a:t>
            </a:r>
            <a:r>
              <a:rPr lang="en-BE" b="1" dirty="0" err="1">
                <a:solidFill>
                  <a:srgbClr val="087670"/>
                </a:solidFill>
              </a:rPr>
              <a:t>en</a:t>
            </a:r>
            <a:r>
              <a:rPr lang="en-BE" b="1" dirty="0">
                <a:solidFill>
                  <a:srgbClr val="087670"/>
                </a:solidFill>
              </a:rPr>
              <a:t> 2025 (+ 11,42%)</a:t>
            </a:r>
            <a:endParaRPr lang="nl-BE" b="1" dirty="0">
              <a:solidFill>
                <a:srgbClr val="087670"/>
              </a:solidFill>
            </a:endParaRPr>
          </a:p>
          <a:p>
            <a:pPr lvl="1"/>
            <a:endParaRPr lang="nl-BE" dirty="0"/>
          </a:p>
          <a:p>
            <a:pPr lvl="2"/>
            <a:endParaRPr lang="nl-BE" dirty="0"/>
          </a:p>
          <a:p>
            <a:pPr lvl="2"/>
            <a:endParaRPr lang="nl-BE" dirty="0"/>
          </a:p>
          <a:p>
            <a:pPr lvl="2"/>
            <a:endParaRPr lang="nl-BE" dirty="0"/>
          </a:p>
          <a:p>
            <a:pPr lvl="1"/>
            <a:endParaRPr lang="nl-BE" dirty="0"/>
          </a:p>
          <a:p>
            <a:pPr lvl="1"/>
            <a:endParaRPr lang="nl-BE" dirty="0"/>
          </a:p>
          <a:p>
            <a:pPr lvl="1"/>
            <a:endParaRPr lang="nl-BE" dirty="0"/>
          </a:p>
          <a:p>
            <a:pPr lvl="1"/>
            <a:endParaRPr lang="nl-BE" dirty="0"/>
          </a:p>
          <a:p>
            <a:pPr lvl="1"/>
            <a:endParaRPr lang="nl-BE" dirty="0"/>
          </a:p>
          <a:p>
            <a:pPr lvl="1"/>
            <a:endParaRPr lang="nl-BE" dirty="0"/>
          </a:p>
          <a:p>
            <a:pPr lvl="1"/>
            <a:endParaRPr lang="en-GB" dirty="0"/>
          </a:p>
          <a:p>
            <a:pPr lvl="1"/>
            <a:endParaRPr lang="nl-BE" dirty="0"/>
          </a:p>
          <a:p>
            <a:endParaRPr lang="en-GB" dirty="0"/>
          </a:p>
          <a:p>
            <a:pPr lvl="1"/>
            <a:endParaRPr lang="en-GB" dirty="0"/>
          </a:p>
          <a:p>
            <a:pPr lvl="1"/>
            <a:endParaRPr lang="en-GB" dirty="0"/>
          </a:p>
          <a:p>
            <a:pPr lvl="1"/>
            <a:endParaRPr lang="en-GB" dirty="0"/>
          </a:p>
        </p:txBody>
      </p:sp>
      <p:graphicFrame>
        <p:nvGraphicFramePr>
          <p:cNvPr id="13" name="Chart 12">
            <a:extLst>
              <a:ext uri="{FF2B5EF4-FFF2-40B4-BE49-F238E27FC236}">
                <a16:creationId xmlns:a16="http://schemas.microsoft.com/office/drawing/2014/main" id="{00000000-0008-0000-0200-000005000000}"/>
              </a:ext>
            </a:extLst>
          </p:cNvPr>
          <p:cNvGraphicFramePr>
            <a:graphicFrameLocks/>
          </p:cNvGraphicFramePr>
          <p:nvPr/>
        </p:nvGraphicFramePr>
        <p:xfrm>
          <a:off x="6780212" y="287143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455D9E9F-6B13-C0EB-16CA-22038941C9C8}"/>
              </a:ext>
            </a:extLst>
          </p:cNvPr>
          <p:cNvGraphicFramePr>
            <a:graphicFrameLocks/>
          </p:cNvGraphicFramePr>
          <p:nvPr/>
        </p:nvGraphicFramePr>
        <p:xfrm>
          <a:off x="6693050" y="2871439"/>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9BBF9EED-B113-58B3-F415-EBC1CFE5FBDE}"/>
              </a:ext>
            </a:extLst>
          </p:cNvPr>
          <p:cNvSpPr>
            <a:spLocks noGrp="1"/>
          </p:cNvSpPr>
          <p:nvPr>
            <p:ph type="sldNum" sz="quarter" idx="12"/>
          </p:nvPr>
        </p:nvSpPr>
        <p:spPr/>
        <p:txBody>
          <a:bodyPr/>
          <a:lstStyle/>
          <a:p>
            <a:fld id="{E1356E26-996F-433A-9CA0-83DB24D6E075}" type="slidenum">
              <a:rPr lang="en-US" smtClean="0"/>
              <a:pPr/>
              <a:t>3</a:t>
            </a:fld>
            <a:endParaRPr lang="en-US" dirty="0"/>
          </a:p>
        </p:txBody>
      </p:sp>
    </p:spTree>
    <p:extLst>
      <p:ext uri="{BB962C8B-B14F-4D97-AF65-F5344CB8AC3E}">
        <p14:creationId xmlns:p14="http://schemas.microsoft.com/office/powerpoint/2010/main" val="2490794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1B2D7-66D2-E0EB-E26E-6A83379C64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AE92F-BABA-1C01-AB04-0EE359713B54}"/>
              </a:ext>
            </a:extLst>
          </p:cNvPr>
          <p:cNvSpPr>
            <a:spLocks noGrp="1"/>
          </p:cNvSpPr>
          <p:nvPr>
            <p:ph type="title"/>
          </p:nvPr>
        </p:nvSpPr>
        <p:spPr>
          <a:xfrm>
            <a:off x="838200" y="673768"/>
            <a:ext cx="10515600" cy="1016920"/>
          </a:xfrm>
        </p:spPr>
        <p:txBody>
          <a:bodyPr/>
          <a:lstStyle/>
          <a:p>
            <a:r>
              <a:rPr lang="en-US" dirty="0"/>
              <a:t>UHMEP – </a:t>
            </a:r>
            <a:r>
              <a:rPr lang="en-BE" dirty="0"/>
              <a:t>D</a:t>
            </a:r>
            <a:r>
              <a:rPr lang="en-US" dirty="0" err="1"/>
              <a:t>igitale</a:t>
            </a:r>
            <a:r>
              <a:rPr lang="en-US" dirty="0"/>
              <a:t> </a:t>
            </a:r>
            <a:r>
              <a:rPr lang="en-US" dirty="0" err="1"/>
              <a:t>verwijsvoorschriften</a:t>
            </a:r>
            <a:endParaRPr lang="en-BE" dirty="0"/>
          </a:p>
        </p:txBody>
      </p:sp>
      <p:sp>
        <p:nvSpPr>
          <p:cNvPr id="11" name="Content Placeholder 10">
            <a:extLst>
              <a:ext uri="{FF2B5EF4-FFF2-40B4-BE49-F238E27FC236}">
                <a16:creationId xmlns:a16="http://schemas.microsoft.com/office/drawing/2014/main" id="{080C9532-B1C7-1FA0-7554-EEF803E128ED}"/>
              </a:ext>
            </a:extLst>
          </p:cNvPr>
          <p:cNvSpPr>
            <a:spLocks noGrp="1"/>
          </p:cNvSpPr>
          <p:nvPr>
            <p:ph idx="1"/>
          </p:nvPr>
        </p:nvSpPr>
        <p:spPr>
          <a:xfrm>
            <a:off x="838200" y="2549599"/>
            <a:ext cx="10256519" cy="3604326"/>
          </a:xfrm>
        </p:spPr>
        <p:txBody>
          <a:bodyPr vert="horz" lIns="91440" tIns="45720" rIns="91440" bIns="45720" rtlCol="0" anchor="t">
            <a:normAutofit/>
          </a:bodyPr>
          <a:lstStyle/>
          <a:p>
            <a:r>
              <a:rPr lang="fr-FR" dirty="0"/>
              <a:t>APIs </a:t>
            </a:r>
            <a:r>
              <a:rPr lang="en-BE" dirty="0"/>
              <a:t> &gt;</a:t>
            </a:r>
            <a:r>
              <a:rPr lang="fr-FR" dirty="0"/>
              <a:t> </a:t>
            </a:r>
            <a:r>
              <a:rPr lang="fr-FR" dirty="0" err="1"/>
              <a:t>herbruikbare</a:t>
            </a:r>
            <a:r>
              <a:rPr lang="fr-FR" dirty="0"/>
              <a:t> FHIR API </a:t>
            </a:r>
            <a:endParaRPr lang="en-BE" dirty="0"/>
          </a:p>
          <a:p>
            <a:r>
              <a:rPr lang="en-BE" dirty="0"/>
              <a:t>t</a:t>
            </a:r>
            <a:r>
              <a:rPr lang="fr-FR" dirty="0" err="1"/>
              <a:t>erminologieserver</a:t>
            </a:r>
            <a:r>
              <a:rPr lang="fr-FR" dirty="0"/>
              <a:t> (SNOMED CT, FHIR </a:t>
            </a:r>
            <a:r>
              <a:rPr lang="fr-FR" dirty="0" err="1"/>
              <a:t>validatie</a:t>
            </a:r>
            <a:r>
              <a:rPr lang="fr-FR" dirty="0"/>
              <a:t>)</a:t>
            </a:r>
          </a:p>
          <a:p>
            <a:r>
              <a:rPr lang="en-BE" dirty="0"/>
              <a:t>s</a:t>
            </a:r>
            <a:r>
              <a:rPr lang="fr-FR" dirty="0" err="1"/>
              <a:t>ecurity</a:t>
            </a:r>
            <a:r>
              <a:rPr lang="en-BE" dirty="0"/>
              <a:t> &gt;</a:t>
            </a:r>
            <a:r>
              <a:rPr lang="fr-FR" dirty="0"/>
              <a:t> </a:t>
            </a:r>
            <a:r>
              <a:rPr lang="fr-FR" dirty="0" err="1"/>
              <a:t>herbruikbare</a:t>
            </a:r>
            <a:r>
              <a:rPr lang="fr-FR" dirty="0"/>
              <a:t> </a:t>
            </a:r>
            <a:r>
              <a:rPr lang="en-BE" dirty="0"/>
              <a:t>p</a:t>
            </a:r>
            <a:r>
              <a:rPr lang="fr-FR" dirty="0" err="1"/>
              <a:t>seudonymizatie</a:t>
            </a:r>
            <a:r>
              <a:rPr lang="fr-FR" dirty="0"/>
              <a:t> </a:t>
            </a:r>
            <a:r>
              <a:rPr lang="fr-FR" dirty="0" err="1"/>
              <a:t>library</a:t>
            </a:r>
            <a:r>
              <a:rPr lang="fr-FR" dirty="0"/>
              <a:t> </a:t>
            </a:r>
            <a:r>
              <a:rPr lang="fr-FR" dirty="0" err="1"/>
              <a:t>voor</a:t>
            </a:r>
            <a:r>
              <a:rPr lang="en-BE" dirty="0"/>
              <a:t> </a:t>
            </a:r>
            <a:r>
              <a:rPr lang="fr-FR" dirty="0"/>
              <a:t>API </a:t>
            </a:r>
            <a:r>
              <a:rPr lang="fr-FR" dirty="0" err="1"/>
              <a:t>integratoren</a:t>
            </a:r>
            <a:endParaRPr lang="fr-FR" dirty="0"/>
          </a:p>
        </p:txBody>
      </p:sp>
      <p:sp>
        <p:nvSpPr>
          <p:cNvPr id="4" name="Text Placeholder 3">
            <a:extLst>
              <a:ext uri="{FF2B5EF4-FFF2-40B4-BE49-F238E27FC236}">
                <a16:creationId xmlns:a16="http://schemas.microsoft.com/office/drawing/2014/main" id="{9076416A-385D-9BD0-A792-E2DBAF5EF4E1}"/>
              </a:ext>
            </a:extLst>
          </p:cNvPr>
          <p:cNvSpPr>
            <a:spLocks noGrp="1"/>
          </p:cNvSpPr>
          <p:nvPr>
            <p:ph type="body" idx="12"/>
          </p:nvPr>
        </p:nvSpPr>
        <p:spPr>
          <a:xfrm>
            <a:off x="839788" y="1758249"/>
            <a:ext cx="10514012" cy="746826"/>
          </a:xfrm>
        </p:spPr>
        <p:txBody>
          <a:bodyPr/>
          <a:lstStyle/>
          <a:p>
            <a:r>
              <a:rPr lang="en-US" dirty="0"/>
              <a:t>2025</a:t>
            </a:r>
            <a:r>
              <a:rPr lang="en-BE" dirty="0"/>
              <a:t> (2/2)</a:t>
            </a:r>
          </a:p>
        </p:txBody>
      </p:sp>
      <p:sp>
        <p:nvSpPr>
          <p:cNvPr id="3" name="Slide Number Placeholder 2">
            <a:extLst>
              <a:ext uri="{FF2B5EF4-FFF2-40B4-BE49-F238E27FC236}">
                <a16:creationId xmlns:a16="http://schemas.microsoft.com/office/drawing/2014/main" id="{8E5B64D0-067F-979D-3117-FFB1F62F8E24}"/>
              </a:ext>
            </a:extLst>
          </p:cNvPr>
          <p:cNvSpPr>
            <a:spLocks noGrp="1"/>
          </p:cNvSpPr>
          <p:nvPr>
            <p:ph type="sldNum" sz="quarter" idx="4"/>
          </p:nvPr>
        </p:nvSpPr>
        <p:spPr/>
        <p:txBody>
          <a:bodyPr/>
          <a:lstStyle/>
          <a:p>
            <a:fld id="{E1356E26-996F-433A-9CA0-83DB24D6E075}" type="slidenum">
              <a:rPr lang="en-US" smtClean="0"/>
              <a:pPr/>
              <a:t>30</a:t>
            </a:fld>
            <a:endParaRPr lang="en-US" dirty="0"/>
          </a:p>
        </p:txBody>
      </p:sp>
    </p:spTree>
    <p:extLst>
      <p:ext uri="{BB962C8B-B14F-4D97-AF65-F5344CB8AC3E}">
        <p14:creationId xmlns:p14="http://schemas.microsoft.com/office/powerpoint/2010/main" val="2889576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46861-FEEB-49EC-D6C2-6A7C85E73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87B9A-2FAA-4E51-3451-696788D0DFB7}"/>
              </a:ext>
            </a:extLst>
          </p:cNvPr>
          <p:cNvSpPr>
            <a:spLocks noGrp="1"/>
          </p:cNvSpPr>
          <p:nvPr>
            <p:ph type="title"/>
          </p:nvPr>
        </p:nvSpPr>
        <p:spPr>
          <a:xfrm>
            <a:off x="838200" y="673768"/>
            <a:ext cx="10515600" cy="1016920"/>
          </a:xfrm>
        </p:spPr>
        <p:txBody>
          <a:bodyPr/>
          <a:lstStyle/>
          <a:p>
            <a:r>
              <a:rPr lang="en-US" dirty="0"/>
              <a:t>UHMEP – </a:t>
            </a:r>
            <a:r>
              <a:rPr lang="en-US" dirty="0" err="1"/>
              <a:t>Digitale</a:t>
            </a:r>
            <a:r>
              <a:rPr lang="en-US" dirty="0"/>
              <a:t> </a:t>
            </a:r>
            <a:r>
              <a:rPr lang="en-US" dirty="0" err="1"/>
              <a:t>verwijsvoorschriften</a:t>
            </a:r>
          </a:p>
        </p:txBody>
      </p:sp>
      <p:sp>
        <p:nvSpPr>
          <p:cNvPr id="11" name="Content Placeholder 10">
            <a:extLst>
              <a:ext uri="{FF2B5EF4-FFF2-40B4-BE49-F238E27FC236}">
                <a16:creationId xmlns:a16="http://schemas.microsoft.com/office/drawing/2014/main" id="{F14E2EC8-372C-F3D4-0C8F-D2A57D5DD7BE}"/>
              </a:ext>
            </a:extLst>
          </p:cNvPr>
          <p:cNvSpPr>
            <a:spLocks noGrp="1"/>
          </p:cNvSpPr>
          <p:nvPr>
            <p:ph idx="1"/>
          </p:nvPr>
        </p:nvSpPr>
        <p:spPr>
          <a:xfrm>
            <a:off x="838200" y="2579906"/>
            <a:ext cx="10514012" cy="3604326"/>
          </a:xfrm>
        </p:spPr>
        <p:txBody>
          <a:bodyPr vert="horz" lIns="91440" tIns="45720" rIns="91440" bIns="45720" rtlCol="0" anchor="t">
            <a:normAutofit lnSpcReduction="10000"/>
          </a:bodyPr>
          <a:lstStyle/>
          <a:p>
            <a:r>
              <a:rPr lang="en-BE" dirty="0"/>
              <a:t>f</a:t>
            </a:r>
            <a:r>
              <a:rPr lang="en-US" dirty="0" err="1"/>
              <a:t>ase</a:t>
            </a:r>
            <a:r>
              <a:rPr lang="en-US" dirty="0"/>
              <a:t> 1 - </a:t>
            </a:r>
            <a:r>
              <a:rPr lang="en-BE" dirty="0" err="1"/>
              <a:t>uitrol</a:t>
            </a:r>
            <a:r>
              <a:rPr lang="en-BE" dirty="0"/>
              <a:t> </a:t>
            </a:r>
            <a:r>
              <a:rPr lang="en-BE" dirty="0" err="1"/>
              <a:t>digitale</a:t>
            </a:r>
            <a:r>
              <a:rPr lang="en-BE" dirty="0"/>
              <a:t> </a:t>
            </a:r>
            <a:r>
              <a:rPr lang="en-BE" dirty="0" err="1"/>
              <a:t>verwijsvoorschrijften</a:t>
            </a:r>
            <a:r>
              <a:rPr lang="en-BE" dirty="0"/>
              <a:t> </a:t>
            </a:r>
            <a:r>
              <a:rPr lang="en-BE" dirty="0" err="1"/>
              <a:t>voor</a:t>
            </a:r>
            <a:r>
              <a:rPr lang="en-BE" dirty="0"/>
              <a:t> </a:t>
            </a:r>
            <a:r>
              <a:rPr lang="en-BE" dirty="0" err="1"/>
              <a:t>thuisverpleegkundigen</a:t>
            </a:r>
            <a:r>
              <a:rPr lang="en-BE" dirty="0"/>
              <a:t> </a:t>
            </a:r>
            <a:endParaRPr lang="en-US" dirty="0"/>
          </a:p>
          <a:p>
            <a:r>
              <a:rPr lang="en-BE" dirty="0" err="1"/>
              <a:t>piloot</a:t>
            </a:r>
            <a:r>
              <a:rPr lang="en-BE" dirty="0"/>
              <a:t> met  </a:t>
            </a:r>
            <a:endParaRPr lang="en-US" dirty="0"/>
          </a:p>
          <a:p>
            <a:pPr lvl="1"/>
            <a:r>
              <a:rPr lang="en-BE" dirty="0"/>
              <a:t>18 </a:t>
            </a:r>
            <a:r>
              <a:rPr lang="en-BE" dirty="0" err="1"/>
              <a:t>softwarefirma’s</a:t>
            </a:r>
            <a:r>
              <a:rPr lang="en-BE" dirty="0"/>
              <a:t> home nursing care onboarded </a:t>
            </a:r>
            <a:r>
              <a:rPr lang="en-BE" dirty="0" err="1"/>
              <a:t>voor</a:t>
            </a:r>
            <a:r>
              <a:rPr lang="en-BE" dirty="0"/>
              <a:t> </a:t>
            </a:r>
            <a:r>
              <a:rPr lang="en-BE" dirty="0" err="1"/>
              <a:t>acceptatie</a:t>
            </a:r>
            <a:r>
              <a:rPr lang="en-BE" dirty="0"/>
              <a:t> testing </a:t>
            </a:r>
            <a:r>
              <a:rPr lang="en-BE" dirty="0" err="1"/>
              <a:t>tussen</a:t>
            </a:r>
            <a:r>
              <a:rPr lang="en-BE" dirty="0"/>
              <a:t> </a:t>
            </a:r>
            <a:r>
              <a:rPr lang="en-BE" dirty="0" err="1"/>
              <a:t>april</a:t>
            </a:r>
            <a:r>
              <a:rPr lang="en-BE" dirty="0"/>
              <a:t> 2026 </a:t>
            </a:r>
            <a:r>
              <a:rPr lang="en-BE" dirty="0" err="1"/>
              <a:t>en</a:t>
            </a:r>
            <a:r>
              <a:rPr lang="en-BE" dirty="0"/>
              <a:t> </a:t>
            </a:r>
            <a:r>
              <a:rPr lang="en-BE" dirty="0" err="1"/>
              <a:t>eind</a:t>
            </a:r>
            <a:r>
              <a:rPr lang="en-BE" dirty="0"/>
              <a:t> </a:t>
            </a:r>
            <a:r>
              <a:rPr lang="en-BE" dirty="0" err="1"/>
              <a:t>augustus</a:t>
            </a:r>
            <a:endParaRPr lang="en-BE" dirty="0"/>
          </a:p>
          <a:p>
            <a:pPr lvl="1"/>
            <a:r>
              <a:rPr lang="en-BE" dirty="0"/>
              <a:t>30 </a:t>
            </a:r>
            <a:r>
              <a:rPr lang="en-US" dirty="0" err="1"/>
              <a:t>softwarefirma's</a:t>
            </a:r>
            <a:r>
              <a:rPr lang="en-US" dirty="0"/>
              <a:t> in Machine-to-Machine</a:t>
            </a:r>
            <a:r>
              <a:rPr lang="en-BE" dirty="0"/>
              <a:t> (M2M)</a:t>
            </a:r>
            <a:r>
              <a:rPr lang="en-US" dirty="0"/>
              <a:t> modus die </a:t>
            </a:r>
            <a:r>
              <a:rPr lang="en-US" dirty="0" err="1"/>
              <a:t>zullen</a:t>
            </a:r>
            <a:r>
              <a:rPr lang="en-US" dirty="0"/>
              <a:t> </a:t>
            </a:r>
            <a:r>
              <a:rPr lang="en-US" dirty="0" err="1"/>
              <a:t>onboarden</a:t>
            </a:r>
            <a:r>
              <a:rPr lang="en-US" dirty="0"/>
              <a:t> </a:t>
            </a:r>
            <a:r>
              <a:rPr lang="en-US" dirty="0" err="1"/>
              <a:t>voor</a:t>
            </a:r>
            <a:r>
              <a:rPr lang="en-BE" dirty="0"/>
              <a:t> </a:t>
            </a:r>
            <a:r>
              <a:rPr lang="en-BE" dirty="0" err="1"/>
              <a:t>acceptatie</a:t>
            </a:r>
            <a:r>
              <a:rPr lang="en-BE" dirty="0"/>
              <a:t> </a:t>
            </a:r>
            <a:r>
              <a:rPr lang="en-US" dirty="0"/>
              <a:t>testing </a:t>
            </a:r>
            <a:r>
              <a:rPr lang="en-US" dirty="0" err="1"/>
              <a:t>tussen</a:t>
            </a:r>
            <a:r>
              <a:rPr lang="en-US" dirty="0"/>
              <a:t> </a:t>
            </a:r>
            <a:r>
              <a:rPr lang="en-US" dirty="0" err="1"/>
              <a:t>juli</a:t>
            </a:r>
            <a:r>
              <a:rPr lang="en-US" dirty="0"/>
              <a:t>  </a:t>
            </a:r>
            <a:r>
              <a:rPr lang="en-US" dirty="0" err="1"/>
              <a:t>en</a:t>
            </a:r>
            <a:r>
              <a:rPr lang="en-US" dirty="0"/>
              <a:t> </a:t>
            </a:r>
            <a:r>
              <a:rPr lang="en-US" dirty="0" err="1"/>
              <a:t>december</a:t>
            </a:r>
            <a:r>
              <a:rPr lang="en-US" dirty="0"/>
              <a:t> 2026 </a:t>
            </a:r>
          </a:p>
          <a:p>
            <a:r>
              <a:rPr lang="en-BE" dirty="0"/>
              <a:t>f</a:t>
            </a:r>
            <a:r>
              <a:rPr lang="en-US" dirty="0" err="1"/>
              <a:t>ase</a:t>
            </a:r>
            <a:r>
              <a:rPr lang="en-US" dirty="0"/>
              <a:t> 2 - </a:t>
            </a:r>
            <a:r>
              <a:rPr lang="en-BE" dirty="0"/>
              <a:t>u</a:t>
            </a:r>
            <a:r>
              <a:rPr lang="en-US" dirty="0" err="1"/>
              <a:t>itrol</a:t>
            </a:r>
            <a:r>
              <a:rPr lang="en-US" dirty="0"/>
              <a:t> </a:t>
            </a:r>
            <a:r>
              <a:rPr lang="en-BE" dirty="0"/>
              <a:t>d</a:t>
            </a:r>
            <a:r>
              <a:rPr lang="en-US" dirty="0" err="1"/>
              <a:t>igitale</a:t>
            </a:r>
            <a:r>
              <a:rPr lang="en-US" dirty="0"/>
              <a:t> </a:t>
            </a:r>
            <a:r>
              <a:rPr lang="en-BE" dirty="0"/>
              <a:t>v</a:t>
            </a:r>
            <a:r>
              <a:rPr lang="en-US" dirty="0" err="1"/>
              <a:t>erwijsvoorschrijften</a:t>
            </a:r>
            <a:r>
              <a:rPr lang="en-US" dirty="0"/>
              <a:t> </a:t>
            </a:r>
            <a:r>
              <a:rPr lang="en-US" dirty="0" err="1"/>
              <a:t>voor</a:t>
            </a:r>
            <a:r>
              <a:rPr lang="en-US" dirty="0"/>
              <a:t> </a:t>
            </a:r>
            <a:r>
              <a:rPr lang="en-BE" dirty="0"/>
              <a:t>r</a:t>
            </a:r>
            <a:r>
              <a:rPr lang="en-US" dirty="0" err="1"/>
              <a:t>adiologie</a:t>
            </a:r>
            <a:r>
              <a:rPr lang="en-US" dirty="0"/>
              <a:t> (u</a:t>
            </a:r>
            <a:r>
              <a:rPr lang="fr-FR" dirty="0" err="1"/>
              <a:t>itgerust</a:t>
            </a:r>
            <a:r>
              <a:rPr lang="fr-FR" dirty="0"/>
              <a:t> met </a:t>
            </a:r>
            <a:r>
              <a:rPr lang="en-BE" dirty="0"/>
              <a:t>prescription service support</a:t>
            </a:r>
            <a:r>
              <a:rPr lang="fr-FR" dirty="0"/>
              <a:t>-</a:t>
            </a:r>
            <a:r>
              <a:rPr lang="en-BE" dirty="0"/>
              <a:t>r</a:t>
            </a:r>
            <a:r>
              <a:rPr lang="fr-FR" dirty="0" err="1"/>
              <a:t>adiologie</a:t>
            </a:r>
            <a:r>
              <a:rPr lang="fr-FR" dirty="0"/>
              <a:t>)</a:t>
            </a:r>
            <a:endParaRPr lang="en-US" dirty="0"/>
          </a:p>
          <a:p>
            <a:r>
              <a:rPr lang="en-BE" dirty="0"/>
              <a:t>p</a:t>
            </a:r>
            <a:r>
              <a:rPr lang="en-US" dirty="0" err="1"/>
              <a:t>iloot</a:t>
            </a:r>
            <a:r>
              <a:rPr lang="en-US" dirty="0"/>
              <a:t> met  </a:t>
            </a:r>
          </a:p>
          <a:p>
            <a:pPr lvl="1"/>
            <a:r>
              <a:rPr lang="en-US" dirty="0"/>
              <a:t>60 </a:t>
            </a:r>
            <a:r>
              <a:rPr lang="en-US" dirty="0" err="1"/>
              <a:t>softwarefirma’s</a:t>
            </a:r>
            <a:r>
              <a:rPr lang="en-US" dirty="0"/>
              <a:t> </a:t>
            </a:r>
            <a:r>
              <a:rPr lang="en-BE" dirty="0"/>
              <a:t>r</a:t>
            </a:r>
            <a:r>
              <a:rPr lang="en-US" dirty="0" err="1"/>
              <a:t>adiologie</a:t>
            </a:r>
            <a:r>
              <a:rPr lang="en-US" dirty="0"/>
              <a:t>, M2M onboarded </a:t>
            </a:r>
            <a:r>
              <a:rPr lang="en-US" dirty="0" err="1"/>
              <a:t>voor</a:t>
            </a:r>
            <a:r>
              <a:rPr lang="en-US" dirty="0"/>
              <a:t> </a:t>
            </a:r>
            <a:r>
              <a:rPr lang="en-BE" dirty="0" err="1"/>
              <a:t>acceptatie</a:t>
            </a:r>
            <a:r>
              <a:rPr lang="en-BE" dirty="0"/>
              <a:t> </a:t>
            </a:r>
            <a:r>
              <a:rPr lang="en-US" dirty="0"/>
              <a:t>testing </a:t>
            </a:r>
            <a:r>
              <a:rPr lang="en-US" dirty="0" err="1"/>
              <a:t>tussen</a:t>
            </a:r>
            <a:r>
              <a:rPr lang="en-US" dirty="0"/>
              <a:t> </a:t>
            </a:r>
            <a:r>
              <a:rPr lang="en-US" dirty="0" err="1"/>
              <a:t>juni</a:t>
            </a:r>
            <a:r>
              <a:rPr lang="en-US" dirty="0"/>
              <a:t>  </a:t>
            </a:r>
            <a:r>
              <a:rPr lang="en-US" dirty="0" err="1"/>
              <a:t>en</a:t>
            </a:r>
            <a:r>
              <a:rPr lang="en-US" dirty="0"/>
              <a:t> </a:t>
            </a:r>
            <a:r>
              <a:rPr lang="en-US" dirty="0" err="1"/>
              <a:t>december</a:t>
            </a:r>
            <a:r>
              <a:rPr lang="en-US" dirty="0"/>
              <a:t> 2026</a:t>
            </a:r>
          </a:p>
        </p:txBody>
      </p:sp>
      <p:sp>
        <p:nvSpPr>
          <p:cNvPr id="4" name="Text Placeholder 3">
            <a:extLst>
              <a:ext uri="{FF2B5EF4-FFF2-40B4-BE49-F238E27FC236}">
                <a16:creationId xmlns:a16="http://schemas.microsoft.com/office/drawing/2014/main" id="{76894618-AA51-56CA-0F60-636ED5E0D2FD}"/>
              </a:ext>
            </a:extLst>
          </p:cNvPr>
          <p:cNvSpPr>
            <a:spLocks noGrp="1"/>
          </p:cNvSpPr>
          <p:nvPr>
            <p:ph type="body" idx="12"/>
          </p:nvPr>
        </p:nvSpPr>
        <p:spPr>
          <a:xfrm>
            <a:off x="839788" y="1758249"/>
            <a:ext cx="10514012" cy="746826"/>
          </a:xfrm>
        </p:spPr>
        <p:txBody>
          <a:bodyPr/>
          <a:lstStyle/>
          <a:p>
            <a:r>
              <a:rPr lang="en-US" dirty="0"/>
              <a:t>202</a:t>
            </a:r>
            <a:r>
              <a:rPr lang="en-BE" dirty="0"/>
              <a:t>6</a:t>
            </a:r>
          </a:p>
        </p:txBody>
      </p:sp>
      <p:sp>
        <p:nvSpPr>
          <p:cNvPr id="3" name="Slide Number Placeholder 2">
            <a:extLst>
              <a:ext uri="{FF2B5EF4-FFF2-40B4-BE49-F238E27FC236}">
                <a16:creationId xmlns:a16="http://schemas.microsoft.com/office/drawing/2014/main" id="{51DB1A3C-7AA9-93AB-54E0-06C903456134}"/>
              </a:ext>
            </a:extLst>
          </p:cNvPr>
          <p:cNvSpPr>
            <a:spLocks noGrp="1"/>
          </p:cNvSpPr>
          <p:nvPr>
            <p:ph type="sldNum" sz="quarter" idx="4"/>
          </p:nvPr>
        </p:nvSpPr>
        <p:spPr/>
        <p:txBody>
          <a:bodyPr/>
          <a:lstStyle/>
          <a:p>
            <a:fld id="{E1356E26-996F-433A-9CA0-83DB24D6E075}" type="slidenum">
              <a:rPr lang="en-US" smtClean="0"/>
              <a:pPr/>
              <a:t>31</a:t>
            </a:fld>
            <a:endParaRPr lang="en-US" dirty="0"/>
          </a:p>
        </p:txBody>
      </p:sp>
    </p:spTree>
    <p:extLst>
      <p:ext uri="{BB962C8B-B14F-4D97-AF65-F5344CB8AC3E}">
        <p14:creationId xmlns:p14="http://schemas.microsoft.com/office/powerpoint/2010/main" val="204618981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4C687-F509-3886-B075-A8390A8A8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892C6-9051-BFF6-0B75-DE949E084D91}"/>
              </a:ext>
            </a:extLst>
          </p:cNvPr>
          <p:cNvSpPr>
            <a:spLocks noGrp="1"/>
          </p:cNvSpPr>
          <p:nvPr>
            <p:ph type="title"/>
          </p:nvPr>
        </p:nvSpPr>
        <p:spPr>
          <a:xfrm>
            <a:off x="838200" y="673768"/>
            <a:ext cx="10515600" cy="1016920"/>
          </a:xfrm>
        </p:spPr>
        <p:txBody>
          <a:bodyPr/>
          <a:lstStyle/>
          <a:p>
            <a:r>
              <a:rPr lang="en-BE" dirty="0"/>
              <a:t>Nouveau service ‘O</a:t>
            </a:r>
            <a:r>
              <a:rPr lang="nl-BE" dirty="0" err="1"/>
              <a:t>pt</a:t>
            </a:r>
            <a:r>
              <a:rPr lang="nl-BE" dirty="0"/>
              <a:t>-out</a:t>
            </a:r>
            <a:r>
              <a:rPr lang="en-BE" dirty="0"/>
              <a:t>’</a:t>
            </a:r>
            <a:endParaRPr lang="nl-BE" dirty="0"/>
          </a:p>
        </p:txBody>
      </p:sp>
      <p:sp>
        <p:nvSpPr>
          <p:cNvPr id="11" name="Content Placeholder 10">
            <a:extLst>
              <a:ext uri="{FF2B5EF4-FFF2-40B4-BE49-F238E27FC236}">
                <a16:creationId xmlns:a16="http://schemas.microsoft.com/office/drawing/2014/main" id="{8531C4EB-681D-AB9C-09CB-DE64DD270B93}"/>
              </a:ext>
            </a:extLst>
          </p:cNvPr>
          <p:cNvSpPr>
            <a:spLocks noGrp="1"/>
          </p:cNvSpPr>
          <p:nvPr>
            <p:ph idx="1"/>
          </p:nvPr>
        </p:nvSpPr>
        <p:spPr>
          <a:xfrm>
            <a:off x="838200" y="2579906"/>
            <a:ext cx="10256519" cy="3604326"/>
          </a:xfrm>
        </p:spPr>
        <p:txBody>
          <a:bodyPr vert="horz" lIns="91440" tIns="45720" rIns="91440" bIns="45720" rtlCol="0" anchor="t">
            <a:normAutofit/>
          </a:bodyPr>
          <a:lstStyle/>
          <a:p>
            <a:r>
              <a:rPr lang="en-BE" dirty="0" err="1"/>
              <a:t>plusieurs</a:t>
            </a:r>
            <a:r>
              <a:rPr lang="en-BE" dirty="0"/>
              <a:t> </a:t>
            </a:r>
            <a:r>
              <a:rPr lang="en-BE" dirty="0" err="1"/>
              <a:t>verrous</a:t>
            </a:r>
            <a:r>
              <a:rPr lang="en-BE" dirty="0"/>
              <a:t> à </a:t>
            </a:r>
            <a:r>
              <a:rPr lang="en-BE" dirty="0" err="1"/>
              <a:t>l’accès</a:t>
            </a:r>
            <a:r>
              <a:rPr lang="en-BE" dirty="0"/>
              <a:t> aux données de santé du pat</a:t>
            </a:r>
            <a:r>
              <a:rPr lang="fr-BE" dirty="0" err="1"/>
              <a:t>ie</a:t>
            </a:r>
            <a:r>
              <a:rPr lang="en-BE" dirty="0" err="1"/>
              <a:t>nt</a:t>
            </a:r>
            <a:r>
              <a:rPr lang="en-BE" dirty="0"/>
              <a:t> - </a:t>
            </a:r>
            <a:r>
              <a:rPr lang="fr-BE" dirty="0"/>
              <a:t>PADAC (</a:t>
            </a:r>
            <a:r>
              <a:rPr lang="fr-BE" dirty="0" err="1"/>
              <a:t>PAtientDataACcess</a:t>
            </a:r>
            <a:r>
              <a:rPr lang="fr-BE" dirty="0"/>
              <a:t>) </a:t>
            </a:r>
            <a:endParaRPr lang="en-BE" dirty="0"/>
          </a:p>
          <a:p>
            <a:pPr lvl="1"/>
            <a:r>
              <a:rPr lang="en-BE" dirty="0" err="1"/>
              <a:t>consentement</a:t>
            </a:r>
            <a:endParaRPr lang="en-BE" dirty="0"/>
          </a:p>
          <a:p>
            <a:pPr lvl="1"/>
            <a:r>
              <a:rPr lang="en-BE" dirty="0"/>
              <a:t>relation </a:t>
            </a:r>
            <a:r>
              <a:rPr lang="en-BE" dirty="0" err="1"/>
              <a:t>thérapeutique</a:t>
            </a:r>
            <a:endParaRPr lang="en-BE" dirty="0"/>
          </a:p>
          <a:p>
            <a:pPr lvl="1"/>
            <a:r>
              <a:rPr lang="en-BE" dirty="0"/>
              <a:t>service exclusion</a:t>
            </a:r>
          </a:p>
          <a:p>
            <a:pPr lvl="1"/>
            <a:r>
              <a:rPr lang="en-BE" dirty="0" err="1"/>
              <a:t>matrice</a:t>
            </a:r>
            <a:r>
              <a:rPr lang="en-BE" dirty="0"/>
              <a:t> </a:t>
            </a:r>
            <a:r>
              <a:rPr lang="en-BE" dirty="0" err="1"/>
              <a:t>d’accès</a:t>
            </a:r>
            <a:endParaRPr lang="en-BE" dirty="0"/>
          </a:p>
          <a:p>
            <a:r>
              <a:rPr lang="en-BE" dirty="0"/>
              <a:t>nouveau service ‘opt-out’ &gt; </a:t>
            </a:r>
            <a:r>
              <a:rPr lang="en-BE" dirty="0" err="1"/>
              <a:t>création</a:t>
            </a:r>
            <a:r>
              <a:rPr lang="en-BE" dirty="0"/>
              <a:t> </a:t>
            </a:r>
            <a:r>
              <a:rPr lang="en-BE" dirty="0" err="1"/>
              <a:t>d’une</a:t>
            </a:r>
            <a:r>
              <a:rPr lang="en-BE" dirty="0"/>
              <a:t> base de données dans </a:t>
            </a:r>
            <a:r>
              <a:rPr lang="en-BE" dirty="0" err="1"/>
              <a:t>laquelle</a:t>
            </a:r>
            <a:r>
              <a:rPr lang="en-BE" dirty="0"/>
              <a:t> le patient aura la </a:t>
            </a:r>
            <a:r>
              <a:rPr lang="en-BE" dirty="0" err="1"/>
              <a:t>possibilité</a:t>
            </a:r>
            <a:r>
              <a:rPr lang="en-BE" dirty="0"/>
              <a:t> de </a:t>
            </a:r>
            <a:r>
              <a:rPr lang="en-BE" dirty="0" err="1"/>
              <a:t>décider</a:t>
            </a:r>
            <a:r>
              <a:rPr lang="en-BE" dirty="0"/>
              <a:t> que le </a:t>
            </a:r>
            <a:r>
              <a:rPr lang="en-BE" dirty="0" err="1"/>
              <a:t>référencement</a:t>
            </a:r>
            <a:r>
              <a:rPr lang="en-BE" dirty="0"/>
              <a:t> de </a:t>
            </a:r>
            <a:r>
              <a:rPr lang="en-BE" dirty="0" err="1"/>
              <a:t>ses</a:t>
            </a:r>
            <a:r>
              <a:rPr lang="en-BE" dirty="0"/>
              <a:t> données de santé dans le r</a:t>
            </a:r>
            <a:r>
              <a:rPr lang="nl-BE" dirty="0"/>
              <a:t>e</a:t>
            </a:r>
            <a:r>
              <a:rPr lang="en-BE" dirty="0" err="1"/>
              <a:t>pertoire</a:t>
            </a:r>
            <a:r>
              <a:rPr lang="en-BE" dirty="0"/>
              <a:t> de </a:t>
            </a:r>
            <a:r>
              <a:rPr lang="en-BE" dirty="0" err="1"/>
              <a:t>référence</a:t>
            </a:r>
            <a:r>
              <a:rPr lang="en-BE" dirty="0"/>
              <a:t> d’un hub ne </a:t>
            </a:r>
            <a:r>
              <a:rPr lang="en-BE" dirty="0" err="1"/>
              <a:t>peut</a:t>
            </a:r>
            <a:r>
              <a:rPr lang="en-BE" dirty="0"/>
              <a:t> pas se faire avant que le patient </a:t>
            </a:r>
            <a:r>
              <a:rPr lang="en-BE" dirty="0" err="1"/>
              <a:t>n’ait</a:t>
            </a:r>
            <a:r>
              <a:rPr lang="en-BE" dirty="0"/>
              <a:t> </a:t>
            </a:r>
            <a:r>
              <a:rPr lang="en-BE" dirty="0" err="1"/>
              <a:t>donné</a:t>
            </a:r>
            <a:r>
              <a:rPr lang="en-BE" dirty="0"/>
              <a:t> son </a:t>
            </a:r>
            <a:r>
              <a:rPr lang="en-BE" dirty="0" err="1"/>
              <a:t>consentement</a:t>
            </a:r>
            <a:r>
              <a:rPr lang="en-BE" dirty="0"/>
              <a:t> </a:t>
            </a:r>
            <a:r>
              <a:rPr lang="en-BE" dirty="0" err="1"/>
              <a:t>éclairé</a:t>
            </a:r>
            <a:r>
              <a:rPr lang="en-BE" dirty="0"/>
              <a:t> au partage de données</a:t>
            </a:r>
          </a:p>
          <a:p>
            <a:endParaRPr lang="en-BE" dirty="0"/>
          </a:p>
          <a:p>
            <a:endParaRPr lang="en-BE" dirty="0"/>
          </a:p>
          <a:p>
            <a:endParaRPr lang="fr-BE" dirty="0"/>
          </a:p>
        </p:txBody>
      </p:sp>
      <p:sp>
        <p:nvSpPr>
          <p:cNvPr id="12" name="Text Placeholder 11">
            <a:extLst>
              <a:ext uri="{FF2B5EF4-FFF2-40B4-BE49-F238E27FC236}">
                <a16:creationId xmlns:a16="http://schemas.microsoft.com/office/drawing/2014/main" id="{6418F079-6C2C-BF38-901D-A7F5F55E220C}"/>
              </a:ext>
            </a:extLst>
          </p:cNvPr>
          <p:cNvSpPr>
            <a:spLocks noGrp="1"/>
          </p:cNvSpPr>
          <p:nvPr>
            <p:ph type="body" idx="12"/>
          </p:nvPr>
        </p:nvSpPr>
        <p:spPr>
          <a:xfrm>
            <a:off x="839788" y="1758249"/>
            <a:ext cx="10514012" cy="746826"/>
          </a:xfrm>
        </p:spPr>
        <p:txBody>
          <a:bodyPr/>
          <a:lstStyle/>
          <a:p>
            <a:r>
              <a:rPr lang="en-BE" dirty="0" err="1"/>
              <a:t>Contexte</a:t>
            </a:r>
            <a:endParaRPr lang="en-US" dirty="0"/>
          </a:p>
        </p:txBody>
      </p:sp>
      <p:sp>
        <p:nvSpPr>
          <p:cNvPr id="66" name="AutoShape 4" descr="Résultat de recherche d'images pour &quot;recip-e&quot;">
            <a:extLst>
              <a:ext uri="{FF2B5EF4-FFF2-40B4-BE49-F238E27FC236}">
                <a16:creationId xmlns:a16="http://schemas.microsoft.com/office/drawing/2014/main" id="{1BE8E823-CCF1-6B71-03EB-BFF29B639CA8}"/>
              </a:ext>
            </a:extLst>
          </p:cNvPr>
          <p:cNvSpPr>
            <a:spLocks noChangeAspect="1" noChangeArrowheads="1"/>
          </p:cNvSpPr>
          <p:nvPr/>
        </p:nvSpPr>
        <p:spPr bwMode="auto">
          <a:xfrm>
            <a:off x="361176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88570516-DD83-4DEC-B805-EBA1DC8A332B}"/>
              </a:ext>
            </a:extLst>
          </p:cNvPr>
          <p:cNvSpPr>
            <a:spLocks noChangeAspect="1" noChangeArrowheads="1"/>
          </p:cNvSpPr>
          <p:nvPr/>
        </p:nvSpPr>
        <p:spPr bwMode="auto">
          <a:xfrm>
            <a:off x="3611763" y="1028700"/>
            <a:ext cx="4227314" cy="9858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7028360A-16E2-5900-DB07-F4505A0DD137}"/>
              </a:ext>
            </a:extLst>
          </p:cNvPr>
          <p:cNvSpPr>
            <a:spLocks noGrp="1"/>
          </p:cNvSpPr>
          <p:nvPr>
            <p:ph type="sldNum" sz="quarter" idx="4"/>
          </p:nvPr>
        </p:nvSpPr>
        <p:spPr/>
        <p:txBody>
          <a:bodyPr/>
          <a:lstStyle/>
          <a:p>
            <a:fld id="{E1356E26-996F-433A-9CA0-83DB24D6E075}" type="slidenum">
              <a:rPr lang="en-US" smtClean="0"/>
              <a:pPr/>
              <a:t>32</a:t>
            </a:fld>
            <a:endParaRPr lang="en-US" dirty="0"/>
          </a:p>
        </p:txBody>
      </p:sp>
    </p:spTree>
    <p:extLst>
      <p:ext uri="{BB962C8B-B14F-4D97-AF65-F5344CB8AC3E}">
        <p14:creationId xmlns:p14="http://schemas.microsoft.com/office/powerpoint/2010/main" val="1501444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dirty="0"/>
              <a:t>Nouveau </a:t>
            </a:r>
            <a:r>
              <a:rPr lang="en-BE" dirty="0"/>
              <a:t>s</a:t>
            </a:r>
            <a:r>
              <a:rPr lang="nl-BE" dirty="0" err="1"/>
              <a:t>ervice</a:t>
            </a:r>
            <a:r>
              <a:rPr lang="nl-BE" dirty="0"/>
              <a:t> </a:t>
            </a:r>
            <a:r>
              <a:rPr lang="en-BE" dirty="0"/>
              <a:t>‘O</a:t>
            </a:r>
            <a:r>
              <a:rPr lang="nl-BE" dirty="0" err="1"/>
              <a:t>pt</a:t>
            </a:r>
            <a:r>
              <a:rPr lang="nl-BE" dirty="0"/>
              <a:t>-out</a:t>
            </a:r>
            <a:r>
              <a:rPr lang="en-BE" dirty="0"/>
              <a:t>’</a:t>
            </a:r>
            <a:endParaRPr lang="nl-BE" dirty="0"/>
          </a:p>
        </p:txBody>
      </p:sp>
      <p:sp>
        <p:nvSpPr>
          <p:cNvPr id="11" name="Content Placeholder 10"/>
          <p:cNvSpPr>
            <a:spLocks noGrp="1"/>
          </p:cNvSpPr>
          <p:nvPr>
            <p:ph idx="1"/>
          </p:nvPr>
        </p:nvSpPr>
        <p:spPr>
          <a:xfrm>
            <a:off x="838200" y="2579906"/>
            <a:ext cx="10256519" cy="3604326"/>
          </a:xfrm>
        </p:spPr>
        <p:txBody>
          <a:bodyPr vert="horz" lIns="91440" tIns="45720" rIns="91440" bIns="45720" rtlCol="0" anchor="t">
            <a:normAutofit/>
          </a:bodyPr>
          <a:lstStyle/>
          <a:p>
            <a:r>
              <a:rPr lang="en-BE" dirty="0"/>
              <a:t>l</a:t>
            </a:r>
            <a:r>
              <a:rPr lang="fr-BE" dirty="0" err="1"/>
              <a:t>ancement</a:t>
            </a:r>
            <a:r>
              <a:rPr lang="fr-BE" dirty="0"/>
              <a:t> des développements d'un nouveau service d’</a:t>
            </a:r>
            <a:r>
              <a:rPr lang="fr-BE" dirty="0" err="1"/>
              <a:t>opt</a:t>
            </a:r>
            <a:r>
              <a:rPr lang="en-BE" dirty="0"/>
              <a:t>-</a:t>
            </a:r>
            <a:r>
              <a:rPr lang="en-BE" dirty="0" err="1"/>
              <a:t>ou</a:t>
            </a:r>
            <a:r>
              <a:rPr lang="fr-BE" dirty="0"/>
              <a:t>t sur le référencement</a:t>
            </a:r>
            <a:endParaRPr lang="en-BE" dirty="0"/>
          </a:p>
          <a:p>
            <a:r>
              <a:rPr lang="en-BE" dirty="0">
                <a:latin typeface="Libre Franklin"/>
              </a:rPr>
              <a:t>d</a:t>
            </a:r>
            <a:r>
              <a:rPr lang="fr-BE" dirty="0" err="1">
                <a:latin typeface="Libre Franklin"/>
              </a:rPr>
              <a:t>éploiement</a:t>
            </a:r>
            <a:r>
              <a:rPr lang="fr-BE" dirty="0">
                <a:latin typeface="Libre Franklin"/>
              </a:rPr>
              <a:t> du service d'opt-out et intégration au niveau du portail Ma</a:t>
            </a:r>
            <a:r>
              <a:rPr lang="en-BE" dirty="0">
                <a:latin typeface="Libre Franklin"/>
              </a:rPr>
              <a:t>S</a:t>
            </a:r>
            <a:r>
              <a:rPr lang="fr-BE" dirty="0" err="1">
                <a:latin typeface="Libre Franklin"/>
              </a:rPr>
              <a:t>anté</a:t>
            </a:r>
            <a:endParaRPr lang="fr-BE" dirty="0">
              <a:latin typeface="Libre Franklin"/>
            </a:endParaRPr>
          </a:p>
          <a:p>
            <a:r>
              <a:rPr lang="en-BE" dirty="0" err="1">
                <a:latin typeface="Libre Franklin"/>
              </a:rPr>
              <a:t>i</a:t>
            </a:r>
            <a:r>
              <a:rPr lang="fr-BE" dirty="0" err="1">
                <a:latin typeface="Libre Franklin"/>
              </a:rPr>
              <a:t>ntégration</a:t>
            </a:r>
            <a:r>
              <a:rPr lang="fr-BE" dirty="0">
                <a:latin typeface="Libre Franklin"/>
              </a:rPr>
              <a:t> du service d'opt-out par les </a:t>
            </a:r>
            <a:r>
              <a:rPr lang="en-BE" dirty="0">
                <a:latin typeface="Libre Franklin"/>
              </a:rPr>
              <a:t>h</a:t>
            </a:r>
            <a:r>
              <a:rPr lang="fr-BE" dirty="0" err="1">
                <a:latin typeface="Libre Franklin"/>
              </a:rPr>
              <a:t>ubs</a:t>
            </a:r>
            <a:r>
              <a:rPr lang="fr-BE" dirty="0">
                <a:latin typeface="Libre Franklin"/>
              </a:rPr>
              <a:t> et </a:t>
            </a:r>
            <a:r>
              <a:rPr lang="fr-BE" dirty="0" err="1">
                <a:latin typeface="Libre Franklin"/>
              </a:rPr>
              <a:t>coffre-forts</a:t>
            </a:r>
            <a:endParaRPr lang="fr-BE" dirty="0">
              <a:latin typeface="Libre Franklin"/>
            </a:endParaRPr>
          </a:p>
          <a:p>
            <a:pPr marL="0" indent="0">
              <a:buNone/>
            </a:pPr>
            <a:endParaRPr lang="fr-BE" dirty="0"/>
          </a:p>
        </p:txBody>
      </p:sp>
      <p:sp>
        <p:nvSpPr>
          <p:cNvPr id="12" name="Text Placeholder 11"/>
          <p:cNvSpPr>
            <a:spLocks noGrp="1"/>
          </p:cNvSpPr>
          <p:nvPr>
            <p:ph type="body" idx="12"/>
          </p:nvPr>
        </p:nvSpPr>
        <p:spPr>
          <a:xfrm>
            <a:off x="839788" y="1758249"/>
            <a:ext cx="10514012" cy="746826"/>
          </a:xfrm>
        </p:spPr>
        <p:txBody>
          <a:bodyPr/>
          <a:lstStyle/>
          <a:p>
            <a:r>
              <a:rPr lang="en-US" dirty="0"/>
              <a:t>2025</a:t>
            </a:r>
            <a:r>
              <a:rPr lang="en-BE" dirty="0"/>
              <a:t> - 2026</a:t>
            </a:r>
            <a:endParaRPr lang="en-US" dirty="0"/>
          </a:p>
        </p:txBody>
      </p:sp>
      <p:sp>
        <p:nvSpPr>
          <p:cNvPr id="66" name="AutoShape 4" descr="Résultat de recherche d'images pour &quot;recip-e&quot;"/>
          <p:cNvSpPr>
            <a:spLocks noChangeAspect="1" noChangeArrowheads="1"/>
          </p:cNvSpPr>
          <p:nvPr/>
        </p:nvSpPr>
        <p:spPr bwMode="auto">
          <a:xfrm>
            <a:off x="361176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3611763" y="1028700"/>
            <a:ext cx="4227314" cy="9858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C8469F33-DCD4-C390-F258-191F348E58FB}"/>
              </a:ext>
            </a:extLst>
          </p:cNvPr>
          <p:cNvSpPr>
            <a:spLocks noGrp="1"/>
          </p:cNvSpPr>
          <p:nvPr>
            <p:ph type="sldNum" sz="quarter" idx="4"/>
          </p:nvPr>
        </p:nvSpPr>
        <p:spPr/>
        <p:txBody>
          <a:bodyPr/>
          <a:lstStyle/>
          <a:p>
            <a:fld id="{E1356E26-996F-433A-9CA0-83DB24D6E075}" type="slidenum">
              <a:rPr lang="en-US" smtClean="0"/>
              <a:pPr/>
              <a:t>33</a:t>
            </a:fld>
            <a:endParaRPr lang="en-US" dirty="0"/>
          </a:p>
        </p:txBody>
      </p:sp>
    </p:spTree>
    <p:extLst>
      <p:ext uri="{BB962C8B-B14F-4D97-AF65-F5344CB8AC3E}">
        <p14:creationId xmlns:p14="http://schemas.microsoft.com/office/powerpoint/2010/main" val="741686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63B45-35BA-DC42-1D16-CF46E4BD6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1A232-2DE0-EFE3-4F3F-84FAF7F9EDAF}"/>
              </a:ext>
            </a:extLst>
          </p:cNvPr>
          <p:cNvSpPr>
            <a:spLocks noGrp="1"/>
          </p:cNvSpPr>
          <p:nvPr>
            <p:ph type="title"/>
          </p:nvPr>
        </p:nvSpPr>
        <p:spPr>
          <a:xfrm>
            <a:off x="838200" y="673768"/>
            <a:ext cx="10515600" cy="1016920"/>
          </a:xfrm>
        </p:spPr>
        <p:txBody>
          <a:bodyPr/>
          <a:lstStyle/>
          <a:p>
            <a:r>
              <a:rPr lang="nl-BE" dirty="0" err="1"/>
              <a:t>Matrice</a:t>
            </a:r>
            <a:r>
              <a:rPr lang="nl-BE" dirty="0"/>
              <a:t> </a:t>
            </a:r>
            <a:r>
              <a:rPr lang="nl-BE" dirty="0" err="1"/>
              <a:t>d’accès</a:t>
            </a:r>
            <a:endParaRPr lang="nl-BE" dirty="0"/>
          </a:p>
        </p:txBody>
      </p:sp>
      <p:sp>
        <p:nvSpPr>
          <p:cNvPr id="11" name="Content Placeholder 10">
            <a:extLst>
              <a:ext uri="{FF2B5EF4-FFF2-40B4-BE49-F238E27FC236}">
                <a16:creationId xmlns:a16="http://schemas.microsoft.com/office/drawing/2014/main" id="{7E2FC9C4-2424-7930-8F14-393906FC1386}"/>
              </a:ext>
            </a:extLst>
          </p:cNvPr>
          <p:cNvSpPr>
            <a:spLocks noGrp="1"/>
          </p:cNvSpPr>
          <p:nvPr>
            <p:ph idx="1"/>
          </p:nvPr>
        </p:nvSpPr>
        <p:spPr>
          <a:xfrm>
            <a:off x="838200" y="2579906"/>
            <a:ext cx="10256519" cy="3604326"/>
          </a:xfrm>
        </p:spPr>
        <p:txBody>
          <a:bodyPr vert="horz" lIns="91440" tIns="45720" rIns="91440" bIns="45720" rtlCol="0" anchor="t">
            <a:normAutofit/>
          </a:bodyPr>
          <a:lstStyle/>
          <a:p>
            <a:r>
              <a:rPr lang="fr-BE" dirty="0"/>
              <a:t>mise en place d’un nouveau service (qui s’ajoute aux autres services PADAC (</a:t>
            </a:r>
            <a:r>
              <a:rPr lang="fr-BE" dirty="0" err="1"/>
              <a:t>PAtientDataACcess</a:t>
            </a:r>
            <a:r>
              <a:rPr lang="fr-BE" dirty="0"/>
              <a:t>) destiné à enregistrer (et consulter) les décisions du patient en ce qui concerne sa matrice d’accès</a:t>
            </a:r>
          </a:p>
          <a:p>
            <a:pPr lvl="1"/>
            <a:r>
              <a:rPr lang="fr-BE" dirty="0">
                <a:latin typeface="Libre Franklin"/>
              </a:rPr>
              <a:t>le service </a:t>
            </a:r>
            <a:r>
              <a:rPr lang="fr-BE" dirty="0">
                <a:solidFill>
                  <a:srgbClr val="087670"/>
                </a:solidFill>
                <a:latin typeface="Libre Franklin"/>
              </a:rPr>
              <a:t>eHealth</a:t>
            </a:r>
            <a:r>
              <a:rPr lang="fr-BE" dirty="0">
                <a:latin typeface="Libre Franklin"/>
              </a:rPr>
              <a:t> a été monté en  production en mai 2025</a:t>
            </a:r>
          </a:p>
          <a:p>
            <a:pPr lvl="1"/>
            <a:r>
              <a:rPr lang="fr-BE" dirty="0"/>
              <a:t>pour les patients &gt; consultation et modification de leur matrice d’accès via le portail Ma</a:t>
            </a:r>
            <a:r>
              <a:rPr lang="en-BE" dirty="0"/>
              <a:t>S</a:t>
            </a:r>
            <a:r>
              <a:rPr lang="fr-BE" dirty="0" err="1"/>
              <a:t>anté</a:t>
            </a:r>
            <a:endParaRPr lang="fr-BE" dirty="0"/>
          </a:p>
          <a:p>
            <a:pPr lvl="1"/>
            <a:r>
              <a:rPr lang="fr-BE" dirty="0"/>
              <a:t>pour les détenteurs d’informations médicales (</a:t>
            </a:r>
            <a:r>
              <a:rPr lang="en-BE" dirty="0"/>
              <a:t>h</a:t>
            </a:r>
            <a:r>
              <a:rPr lang="fr-BE" dirty="0" err="1"/>
              <a:t>ubs</a:t>
            </a:r>
            <a:r>
              <a:rPr lang="fr-BE" dirty="0"/>
              <a:t>, </a:t>
            </a:r>
            <a:r>
              <a:rPr lang="en-BE" dirty="0"/>
              <a:t>c</a:t>
            </a:r>
            <a:r>
              <a:rPr lang="fr-BE" dirty="0"/>
              <a:t>offre-forts et R</a:t>
            </a:r>
            <a:r>
              <a:rPr lang="en-BE" dirty="0" err="1"/>
              <a:t>ecip</a:t>
            </a:r>
            <a:r>
              <a:rPr lang="en-BE" dirty="0"/>
              <a:t>-e</a:t>
            </a:r>
            <a:r>
              <a:rPr lang="fr-BE" dirty="0"/>
              <a:t>)  &gt; validation de la demande d’accès à une information</a:t>
            </a:r>
          </a:p>
          <a:p>
            <a:r>
              <a:rPr lang="en-BE" dirty="0">
                <a:latin typeface="Libre Franklin"/>
              </a:rPr>
              <a:t>u</a:t>
            </a:r>
            <a:r>
              <a:rPr lang="fr-BE" dirty="0">
                <a:latin typeface="Libre Franklin"/>
              </a:rPr>
              <a:t>ne intégration a été proposée dans le portail Ma</a:t>
            </a:r>
            <a:r>
              <a:rPr lang="en-BE" dirty="0">
                <a:latin typeface="Libre Franklin"/>
              </a:rPr>
              <a:t>S</a:t>
            </a:r>
            <a:r>
              <a:rPr lang="fr-BE" dirty="0" err="1">
                <a:latin typeface="Libre Franklin"/>
              </a:rPr>
              <a:t>anté</a:t>
            </a:r>
            <a:endParaRPr lang="fr-BE" dirty="0">
              <a:latin typeface="Libre Franklin"/>
            </a:endParaRPr>
          </a:p>
        </p:txBody>
      </p:sp>
      <p:sp>
        <p:nvSpPr>
          <p:cNvPr id="12" name="Text Placeholder 11">
            <a:extLst>
              <a:ext uri="{FF2B5EF4-FFF2-40B4-BE49-F238E27FC236}">
                <a16:creationId xmlns:a16="http://schemas.microsoft.com/office/drawing/2014/main" id="{5251B430-0BAF-BF5E-39F4-88CADCE21253}"/>
              </a:ext>
            </a:extLst>
          </p:cNvPr>
          <p:cNvSpPr>
            <a:spLocks noGrp="1"/>
          </p:cNvSpPr>
          <p:nvPr>
            <p:ph type="body" idx="12"/>
          </p:nvPr>
        </p:nvSpPr>
        <p:spPr>
          <a:xfrm>
            <a:off x="839788" y="1758249"/>
            <a:ext cx="10514012" cy="746826"/>
          </a:xfrm>
        </p:spPr>
        <p:txBody>
          <a:bodyPr/>
          <a:lstStyle/>
          <a:p>
            <a:r>
              <a:rPr lang="en-US"/>
              <a:t>2024 -2025</a:t>
            </a:r>
          </a:p>
        </p:txBody>
      </p:sp>
      <p:sp>
        <p:nvSpPr>
          <p:cNvPr id="66" name="AutoShape 4" descr="Résultat de recherche d'images pour &quot;recip-e&quot;">
            <a:extLst>
              <a:ext uri="{FF2B5EF4-FFF2-40B4-BE49-F238E27FC236}">
                <a16:creationId xmlns:a16="http://schemas.microsoft.com/office/drawing/2014/main" id="{DFE2710F-8B0B-7FCA-A43C-9611B8B64508}"/>
              </a:ext>
            </a:extLst>
          </p:cNvPr>
          <p:cNvSpPr>
            <a:spLocks noChangeAspect="1" noChangeArrowheads="1"/>
          </p:cNvSpPr>
          <p:nvPr/>
        </p:nvSpPr>
        <p:spPr bwMode="auto">
          <a:xfrm>
            <a:off x="361176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4B7FBF88-E595-AB23-AEBF-441642FF5290}"/>
              </a:ext>
            </a:extLst>
          </p:cNvPr>
          <p:cNvSpPr>
            <a:spLocks noChangeAspect="1" noChangeArrowheads="1"/>
          </p:cNvSpPr>
          <p:nvPr/>
        </p:nvSpPr>
        <p:spPr bwMode="auto">
          <a:xfrm>
            <a:off x="3611763" y="1028700"/>
            <a:ext cx="4227314" cy="9858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AD6B0AED-4322-A02D-1571-3246DB2EE48C}"/>
              </a:ext>
            </a:extLst>
          </p:cNvPr>
          <p:cNvSpPr>
            <a:spLocks noGrp="1"/>
          </p:cNvSpPr>
          <p:nvPr>
            <p:ph type="sldNum" sz="quarter" idx="4"/>
          </p:nvPr>
        </p:nvSpPr>
        <p:spPr/>
        <p:txBody>
          <a:bodyPr/>
          <a:lstStyle/>
          <a:p>
            <a:fld id="{E1356E26-996F-433A-9CA0-83DB24D6E075}" type="slidenum">
              <a:rPr lang="en-US" smtClean="0"/>
              <a:pPr/>
              <a:t>34</a:t>
            </a:fld>
            <a:endParaRPr lang="en-US" dirty="0"/>
          </a:p>
        </p:txBody>
      </p:sp>
    </p:spTree>
    <p:extLst>
      <p:ext uri="{BB962C8B-B14F-4D97-AF65-F5344CB8AC3E}">
        <p14:creationId xmlns:p14="http://schemas.microsoft.com/office/powerpoint/2010/main" val="782336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B30FB-47B5-FE4C-EAC7-319FF1E34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77AA8-FE04-74FE-F740-2C5A2A94C286}"/>
              </a:ext>
            </a:extLst>
          </p:cNvPr>
          <p:cNvSpPr>
            <a:spLocks noGrp="1"/>
          </p:cNvSpPr>
          <p:nvPr>
            <p:ph type="title"/>
          </p:nvPr>
        </p:nvSpPr>
        <p:spPr>
          <a:xfrm>
            <a:off x="838200" y="673768"/>
            <a:ext cx="10515600" cy="1016920"/>
          </a:xfrm>
        </p:spPr>
        <p:txBody>
          <a:bodyPr/>
          <a:lstStyle/>
          <a:p>
            <a:r>
              <a:rPr lang="nl-BE" dirty="0" err="1"/>
              <a:t>Matrice</a:t>
            </a:r>
            <a:r>
              <a:rPr lang="nl-BE" dirty="0"/>
              <a:t> </a:t>
            </a:r>
            <a:r>
              <a:rPr lang="nl-BE" dirty="0" err="1"/>
              <a:t>d’accès</a:t>
            </a:r>
            <a:endParaRPr lang="nl-BE" dirty="0"/>
          </a:p>
        </p:txBody>
      </p:sp>
      <p:sp>
        <p:nvSpPr>
          <p:cNvPr id="11" name="Content Placeholder 10">
            <a:extLst>
              <a:ext uri="{FF2B5EF4-FFF2-40B4-BE49-F238E27FC236}">
                <a16:creationId xmlns:a16="http://schemas.microsoft.com/office/drawing/2014/main" id="{A7609CAF-5EB2-2400-ED39-B562DED4B386}"/>
              </a:ext>
            </a:extLst>
          </p:cNvPr>
          <p:cNvSpPr>
            <a:spLocks noGrp="1"/>
          </p:cNvSpPr>
          <p:nvPr>
            <p:ph idx="1"/>
          </p:nvPr>
        </p:nvSpPr>
        <p:spPr>
          <a:xfrm>
            <a:off x="1097280" y="2572636"/>
            <a:ext cx="10256519" cy="3604326"/>
          </a:xfrm>
        </p:spPr>
        <p:txBody>
          <a:bodyPr vert="horz" lIns="91440" tIns="45720" rIns="91440" bIns="45720" rtlCol="0" anchor="t">
            <a:normAutofit/>
          </a:bodyPr>
          <a:lstStyle/>
          <a:p>
            <a:r>
              <a:rPr lang="en-BE" dirty="0" err="1">
                <a:latin typeface="Libre Franklin"/>
              </a:rPr>
              <a:t>i</a:t>
            </a:r>
            <a:r>
              <a:rPr lang="fr-BE" dirty="0" err="1">
                <a:latin typeface="Libre Franklin"/>
              </a:rPr>
              <a:t>ntégration</a:t>
            </a:r>
            <a:r>
              <a:rPr lang="fr-BE" dirty="0">
                <a:latin typeface="Libre Franklin"/>
              </a:rPr>
              <a:t> du service au sein des </a:t>
            </a:r>
            <a:r>
              <a:rPr lang="en-BE" dirty="0">
                <a:latin typeface="Libre Franklin"/>
              </a:rPr>
              <a:t>h</a:t>
            </a:r>
            <a:r>
              <a:rPr lang="fr-BE" dirty="0" err="1">
                <a:latin typeface="Libre Franklin"/>
              </a:rPr>
              <a:t>ubs</a:t>
            </a:r>
            <a:r>
              <a:rPr lang="fr-BE" dirty="0">
                <a:latin typeface="Libre Franklin"/>
              </a:rPr>
              <a:t> et </a:t>
            </a:r>
            <a:r>
              <a:rPr lang="en-BE" dirty="0">
                <a:latin typeface="Libre Franklin"/>
              </a:rPr>
              <a:t>c</a:t>
            </a:r>
            <a:r>
              <a:rPr lang="fr-BE" dirty="0">
                <a:latin typeface="Libre Franklin"/>
              </a:rPr>
              <a:t>offre-forts</a:t>
            </a:r>
          </a:p>
          <a:p>
            <a:r>
              <a:rPr lang="en-BE" dirty="0">
                <a:latin typeface="Libre Franklin"/>
              </a:rPr>
              <a:t>m</a:t>
            </a:r>
            <a:r>
              <a:rPr lang="fr-BE" dirty="0" err="1">
                <a:latin typeface="Libre Franklin"/>
              </a:rPr>
              <a:t>ise</a:t>
            </a:r>
            <a:r>
              <a:rPr lang="fr-BE" dirty="0">
                <a:latin typeface="Libre Franklin"/>
              </a:rPr>
              <a:t> en production de l'intégration au portail Ma</a:t>
            </a:r>
            <a:r>
              <a:rPr lang="en-BE" dirty="0">
                <a:latin typeface="Libre Franklin"/>
              </a:rPr>
              <a:t>S</a:t>
            </a:r>
            <a:r>
              <a:rPr lang="fr-BE" dirty="0" err="1">
                <a:latin typeface="Libre Franklin"/>
              </a:rPr>
              <a:t>anté</a:t>
            </a:r>
            <a:endParaRPr lang="fr-BE" dirty="0"/>
          </a:p>
          <a:p>
            <a:endParaRPr lang="fr-BE" dirty="0"/>
          </a:p>
        </p:txBody>
      </p:sp>
      <p:sp>
        <p:nvSpPr>
          <p:cNvPr id="12" name="Text Placeholder 11">
            <a:extLst>
              <a:ext uri="{FF2B5EF4-FFF2-40B4-BE49-F238E27FC236}">
                <a16:creationId xmlns:a16="http://schemas.microsoft.com/office/drawing/2014/main" id="{7ADE81C4-0DC0-0579-88A6-0EF7F51E8382}"/>
              </a:ext>
            </a:extLst>
          </p:cNvPr>
          <p:cNvSpPr>
            <a:spLocks noGrp="1"/>
          </p:cNvSpPr>
          <p:nvPr>
            <p:ph type="body" idx="12"/>
          </p:nvPr>
        </p:nvSpPr>
        <p:spPr>
          <a:xfrm>
            <a:off x="839788" y="1758249"/>
            <a:ext cx="10514012" cy="746826"/>
          </a:xfrm>
        </p:spPr>
        <p:txBody>
          <a:bodyPr/>
          <a:lstStyle/>
          <a:p>
            <a:r>
              <a:rPr lang="en-US"/>
              <a:t>202</a:t>
            </a:r>
            <a:r>
              <a:rPr lang="en-BE"/>
              <a:t>6</a:t>
            </a:r>
            <a:endParaRPr lang="en-US"/>
          </a:p>
        </p:txBody>
      </p:sp>
      <p:sp>
        <p:nvSpPr>
          <p:cNvPr id="66" name="AutoShape 4" descr="Résultat de recherche d'images pour &quot;recip-e&quot;">
            <a:extLst>
              <a:ext uri="{FF2B5EF4-FFF2-40B4-BE49-F238E27FC236}">
                <a16:creationId xmlns:a16="http://schemas.microsoft.com/office/drawing/2014/main" id="{1D0EF08B-9AB1-0F1E-BC49-6CC4F7ADD058}"/>
              </a:ext>
            </a:extLst>
          </p:cNvPr>
          <p:cNvSpPr>
            <a:spLocks noChangeAspect="1" noChangeArrowheads="1"/>
          </p:cNvSpPr>
          <p:nvPr/>
        </p:nvSpPr>
        <p:spPr bwMode="auto">
          <a:xfrm>
            <a:off x="361176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FBFDE937-6D24-53AE-1D4C-5B5F3DE2E254}"/>
              </a:ext>
            </a:extLst>
          </p:cNvPr>
          <p:cNvSpPr>
            <a:spLocks noChangeAspect="1" noChangeArrowheads="1"/>
          </p:cNvSpPr>
          <p:nvPr/>
        </p:nvSpPr>
        <p:spPr bwMode="auto">
          <a:xfrm>
            <a:off x="3611763" y="1028700"/>
            <a:ext cx="4227314" cy="9858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E3BE508A-60F2-7724-D975-B088F51C4CEA}"/>
              </a:ext>
            </a:extLst>
          </p:cNvPr>
          <p:cNvSpPr txBox="1">
            <a:spLocks/>
          </p:cNvSpPr>
          <p:nvPr/>
        </p:nvSpPr>
        <p:spPr>
          <a:xfrm>
            <a:off x="3787244" y="4831255"/>
            <a:ext cx="4629150" cy="1053117"/>
          </a:xfrm>
          <a:prstGeom prst="rect">
            <a:avLst/>
          </a:prstGeom>
        </p:spPr>
        <p:txBody>
          <a:bodyPr vert="horz" lIns="51435" tIns="25718" rIns="51435" bIns="25718"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125">
              <a:solidFill>
                <a:prstClr val="black"/>
              </a:solidFill>
              <a:latin typeface="Calibri" panose="020F0502020204030204"/>
            </a:endParaRPr>
          </a:p>
          <a:p>
            <a:pPr>
              <a:buClr>
                <a:srgbClr val="4F81BD"/>
              </a:buClr>
              <a:defRPr/>
            </a:pPr>
            <a:endParaRPr lang="en-US" sz="1125">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5FC07C83-4340-4B3C-5A20-AE1855C14089}"/>
              </a:ext>
            </a:extLst>
          </p:cNvPr>
          <p:cNvSpPr>
            <a:spLocks noGrp="1"/>
          </p:cNvSpPr>
          <p:nvPr>
            <p:ph type="sldNum" sz="quarter" idx="4"/>
          </p:nvPr>
        </p:nvSpPr>
        <p:spPr/>
        <p:txBody>
          <a:bodyPr/>
          <a:lstStyle/>
          <a:p>
            <a:fld id="{E1356E26-996F-433A-9CA0-83DB24D6E075}" type="slidenum">
              <a:rPr lang="en-US" smtClean="0"/>
              <a:pPr/>
              <a:t>35</a:t>
            </a:fld>
            <a:endParaRPr lang="en-US" dirty="0"/>
          </a:p>
        </p:txBody>
      </p:sp>
    </p:spTree>
    <p:extLst>
      <p:ext uri="{BB962C8B-B14F-4D97-AF65-F5344CB8AC3E}">
        <p14:creationId xmlns:p14="http://schemas.microsoft.com/office/powerpoint/2010/main" val="2344054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86D54-B068-DA10-BB13-93F36EE20B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71543-E3DB-6370-1BED-0AF074631FBB}"/>
              </a:ext>
            </a:extLst>
          </p:cNvPr>
          <p:cNvSpPr>
            <a:spLocks noGrp="1"/>
          </p:cNvSpPr>
          <p:nvPr>
            <p:ph type="title"/>
          </p:nvPr>
        </p:nvSpPr>
        <p:spPr>
          <a:xfrm>
            <a:off x="838200" y="673768"/>
            <a:ext cx="10515600" cy="1016920"/>
          </a:xfrm>
        </p:spPr>
        <p:txBody>
          <a:bodyPr/>
          <a:lstStyle/>
          <a:p>
            <a:r>
              <a:rPr lang="nl-BE"/>
              <a:t>Enregistrement des logiciels </a:t>
            </a:r>
          </a:p>
        </p:txBody>
      </p:sp>
      <p:sp>
        <p:nvSpPr>
          <p:cNvPr id="11" name="Content Placeholder 10">
            <a:extLst>
              <a:ext uri="{FF2B5EF4-FFF2-40B4-BE49-F238E27FC236}">
                <a16:creationId xmlns:a16="http://schemas.microsoft.com/office/drawing/2014/main" id="{D4359F18-D0F4-A989-2E03-A08D06261E81}"/>
              </a:ext>
            </a:extLst>
          </p:cNvPr>
          <p:cNvSpPr>
            <a:spLocks noGrp="1"/>
          </p:cNvSpPr>
          <p:nvPr>
            <p:ph idx="1"/>
          </p:nvPr>
        </p:nvSpPr>
        <p:spPr>
          <a:xfrm>
            <a:off x="838200" y="2579906"/>
            <a:ext cx="10256519" cy="3604326"/>
          </a:xfrm>
        </p:spPr>
        <p:txBody>
          <a:bodyPr vert="horz" lIns="91440" tIns="45720" rIns="91440" bIns="45720" rtlCol="0" anchor="t">
            <a:normAutofit/>
          </a:bodyPr>
          <a:lstStyle/>
          <a:p>
            <a:r>
              <a:rPr lang="en-BE" dirty="0"/>
              <a:t>f</a:t>
            </a:r>
            <a:r>
              <a:rPr lang="fr-BE" dirty="0" err="1"/>
              <a:t>inalisation</a:t>
            </a:r>
            <a:r>
              <a:rPr lang="fr-BE" dirty="0"/>
              <a:t> et validation des critères des logiciels destinés aux dentistes</a:t>
            </a:r>
          </a:p>
          <a:p>
            <a:r>
              <a:rPr lang="fr-BE" dirty="0"/>
              <a:t>révision et généralisation des critères des groupes cibles en médecine générale</a:t>
            </a:r>
            <a:endParaRPr lang="en-US" dirty="0"/>
          </a:p>
          <a:p>
            <a:pPr lvl="1"/>
            <a:r>
              <a:rPr lang="en-BE" dirty="0"/>
              <a:t>o</a:t>
            </a:r>
            <a:r>
              <a:rPr lang="fr-BE" dirty="0" err="1"/>
              <a:t>bjectif</a:t>
            </a:r>
            <a:r>
              <a:rPr lang="en-BE" dirty="0"/>
              <a:t> &gt; </a:t>
            </a:r>
            <a:r>
              <a:rPr lang="fr-BE" dirty="0"/>
              <a:t>mise à jour et uniformisation des critères</a:t>
            </a:r>
            <a:endParaRPr lang="en-US" dirty="0"/>
          </a:p>
          <a:p>
            <a:pPr lvl="1"/>
            <a:r>
              <a:rPr lang="fr-BE" dirty="0"/>
              <a:t>les logiciels pour les postes de garde et les spécialistes seront intégrés dans la révision des critères de médecine générale</a:t>
            </a:r>
          </a:p>
          <a:p>
            <a:endParaRPr lang="fr-BE" dirty="0"/>
          </a:p>
          <a:p>
            <a:pPr lvl="1"/>
            <a:endParaRPr lang="fr-BE" dirty="0"/>
          </a:p>
          <a:p>
            <a:pPr lvl="1"/>
            <a:endParaRPr lang="fr-BE" dirty="0"/>
          </a:p>
          <a:p>
            <a:endParaRPr lang="fr-BE" dirty="0"/>
          </a:p>
        </p:txBody>
      </p:sp>
      <p:sp>
        <p:nvSpPr>
          <p:cNvPr id="12" name="Text Placeholder 11">
            <a:extLst>
              <a:ext uri="{FF2B5EF4-FFF2-40B4-BE49-F238E27FC236}">
                <a16:creationId xmlns:a16="http://schemas.microsoft.com/office/drawing/2014/main" id="{398A3F6A-901D-DCDE-6181-BB7968ABA50F}"/>
              </a:ext>
            </a:extLst>
          </p:cNvPr>
          <p:cNvSpPr>
            <a:spLocks noGrp="1"/>
          </p:cNvSpPr>
          <p:nvPr>
            <p:ph type="body" idx="12"/>
          </p:nvPr>
        </p:nvSpPr>
        <p:spPr>
          <a:xfrm>
            <a:off x="839788" y="1758249"/>
            <a:ext cx="10514012" cy="746826"/>
          </a:xfrm>
        </p:spPr>
        <p:txBody>
          <a:bodyPr/>
          <a:lstStyle/>
          <a:p>
            <a:r>
              <a:rPr lang="en-US"/>
              <a:t>2025</a:t>
            </a:r>
          </a:p>
        </p:txBody>
      </p:sp>
      <p:sp>
        <p:nvSpPr>
          <p:cNvPr id="66" name="AutoShape 4" descr="Résultat de recherche d'images pour &quot;recip-e&quot;">
            <a:extLst>
              <a:ext uri="{FF2B5EF4-FFF2-40B4-BE49-F238E27FC236}">
                <a16:creationId xmlns:a16="http://schemas.microsoft.com/office/drawing/2014/main" id="{489F3A80-A5D3-147E-A0B8-EFD5C0F1ADD1}"/>
              </a:ext>
            </a:extLst>
          </p:cNvPr>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09217067-6B8A-240D-4D84-CE5DDAE58ADB}"/>
              </a:ext>
            </a:extLst>
          </p:cNvPr>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F1BB8E4F-57F7-F8D5-A099-4380ECC09AF3}"/>
              </a:ext>
            </a:extLst>
          </p:cNvPr>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7AE88B91-4A75-63AF-24D7-E7B185609083}"/>
              </a:ext>
            </a:extLst>
          </p:cNvPr>
          <p:cNvSpPr>
            <a:spLocks noGrp="1"/>
          </p:cNvSpPr>
          <p:nvPr>
            <p:ph type="sldNum" sz="quarter" idx="4"/>
          </p:nvPr>
        </p:nvSpPr>
        <p:spPr/>
        <p:txBody>
          <a:bodyPr/>
          <a:lstStyle/>
          <a:p>
            <a:fld id="{E1356E26-996F-433A-9CA0-83DB24D6E075}" type="slidenum">
              <a:rPr lang="en-US" smtClean="0"/>
              <a:pPr/>
              <a:t>36</a:t>
            </a:fld>
            <a:endParaRPr lang="en-US" dirty="0"/>
          </a:p>
        </p:txBody>
      </p:sp>
    </p:spTree>
    <p:extLst>
      <p:ext uri="{BB962C8B-B14F-4D97-AF65-F5344CB8AC3E}">
        <p14:creationId xmlns:p14="http://schemas.microsoft.com/office/powerpoint/2010/main" val="4153211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a:t>Enregistrement des logiciels </a:t>
            </a:r>
          </a:p>
        </p:txBody>
      </p:sp>
      <p:sp>
        <p:nvSpPr>
          <p:cNvPr id="14" name="Content Placeholder 13">
            <a:extLst>
              <a:ext uri="{FF2B5EF4-FFF2-40B4-BE49-F238E27FC236}">
                <a16:creationId xmlns:a16="http://schemas.microsoft.com/office/drawing/2014/main" id="{FB5CBE84-6F1B-275D-CD0A-0EF9041D99A0}"/>
              </a:ext>
            </a:extLst>
          </p:cNvPr>
          <p:cNvSpPr>
            <a:spLocks noGrp="1"/>
          </p:cNvSpPr>
          <p:nvPr>
            <p:ph idx="1"/>
          </p:nvPr>
        </p:nvSpPr>
        <p:spPr/>
        <p:txBody>
          <a:bodyPr/>
          <a:lstStyle/>
          <a:p>
            <a:r>
              <a:rPr lang="en-BE" dirty="0">
                <a:latin typeface="Libre Franklin"/>
              </a:rPr>
              <a:t>e</a:t>
            </a:r>
            <a:r>
              <a:rPr lang="fr-BE" dirty="0" err="1">
                <a:latin typeface="Libre Franklin"/>
              </a:rPr>
              <a:t>nregistrement</a:t>
            </a:r>
            <a:r>
              <a:rPr lang="fr-BE" dirty="0">
                <a:latin typeface="Libre Franklin"/>
              </a:rPr>
              <a:t> des logiciels destinés aux dentistes</a:t>
            </a:r>
            <a:endParaRPr lang="en-US" dirty="0">
              <a:solidFill>
                <a:srgbClr val="262626"/>
              </a:solidFill>
              <a:latin typeface="Libre Franklin"/>
            </a:endParaRPr>
          </a:p>
          <a:p>
            <a:r>
              <a:rPr lang="en-BE" dirty="0">
                <a:latin typeface="Libre Franklin"/>
              </a:rPr>
              <a:t>mise à jour </a:t>
            </a:r>
            <a:r>
              <a:rPr lang="fr-BE" dirty="0">
                <a:latin typeface="Libre Franklin"/>
              </a:rPr>
              <a:t>de l'enregistrement des logiciels en médecine générale </a:t>
            </a:r>
          </a:p>
          <a:p>
            <a:r>
              <a:rPr lang="en-BE" dirty="0">
                <a:latin typeface="Libre Franklin"/>
              </a:rPr>
              <a:t>p</a:t>
            </a:r>
            <a:r>
              <a:rPr lang="fr-BE" dirty="0" err="1">
                <a:latin typeface="Libre Franklin"/>
              </a:rPr>
              <a:t>ublication</a:t>
            </a:r>
            <a:r>
              <a:rPr lang="fr-BE" dirty="0">
                <a:latin typeface="Libre Franklin"/>
              </a:rPr>
              <a:t> d'un socle de critères de base destinés à tous les logiciels</a:t>
            </a:r>
          </a:p>
        </p:txBody>
      </p:sp>
      <p:sp>
        <p:nvSpPr>
          <p:cNvPr id="12" name="Text Placeholder 11"/>
          <p:cNvSpPr>
            <a:spLocks noGrp="1"/>
          </p:cNvSpPr>
          <p:nvPr>
            <p:ph type="body" idx="12"/>
          </p:nvPr>
        </p:nvSpPr>
        <p:spPr>
          <a:xfrm>
            <a:off x="839788" y="1758249"/>
            <a:ext cx="10514012" cy="746826"/>
          </a:xfrm>
        </p:spPr>
        <p:txBody>
          <a:bodyPr/>
          <a:lstStyle/>
          <a:p>
            <a:r>
              <a:rPr lang="en-US" dirty="0"/>
              <a:t>202</a:t>
            </a:r>
            <a:r>
              <a:rPr lang="en-BE" dirty="0"/>
              <a:t>6</a:t>
            </a:r>
            <a:endParaRPr lang="en-US" dirty="0"/>
          </a:p>
        </p:txBody>
      </p:sp>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AE6EE9BD-1300-0F09-EBB1-E559CBDD4873}"/>
              </a:ext>
            </a:extLst>
          </p:cNvPr>
          <p:cNvSpPr>
            <a:spLocks noGrp="1"/>
          </p:cNvSpPr>
          <p:nvPr>
            <p:ph type="sldNum" sz="quarter" idx="4"/>
          </p:nvPr>
        </p:nvSpPr>
        <p:spPr/>
        <p:txBody>
          <a:bodyPr/>
          <a:lstStyle/>
          <a:p>
            <a:fld id="{E1356E26-996F-433A-9CA0-83DB24D6E075}" type="slidenum">
              <a:rPr lang="en-US" smtClean="0"/>
              <a:pPr/>
              <a:t>37</a:t>
            </a:fld>
            <a:endParaRPr lang="en-US" dirty="0"/>
          </a:p>
        </p:txBody>
      </p:sp>
    </p:spTree>
    <p:extLst>
      <p:ext uri="{BB962C8B-B14F-4D97-AF65-F5344CB8AC3E}">
        <p14:creationId xmlns:p14="http://schemas.microsoft.com/office/powerpoint/2010/main" val="759068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291D-F7E4-0031-37FB-B981605F56B7}"/>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490BD72-E72C-6F4C-7525-45FBC12470A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8702" b="8702"/>
          <a:stretch/>
        </p:blipFill>
        <p:spPr>
          <a:xfrm>
            <a:off x="0" y="1"/>
            <a:ext cx="12192000" cy="6035040"/>
          </a:xfrm>
        </p:spPr>
      </p:pic>
      <p:sp>
        <p:nvSpPr>
          <p:cNvPr id="8" name="Title 7">
            <a:extLst>
              <a:ext uri="{FF2B5EF4-FFF2-40B4-BE49-F238E27FC236}">
                <a16:creationId xmlns:a16="http://schemas.microsoft.com/office/drawing/2014/main" id="{5B07F26B-DCC4-42AC-CB14-8C52490F748C}"/>
              </a:ext>
            </a:extLst>
          </p:cNvPr>
          <p:cNvSpPr>
            <a:spLocks noGrp="1"/>
          </p:cNvSpPr>
          <p:nvPr>
            <p:ph type="title"/>
          </p:nvPr>
        </p:nvSpPr>
        <p:spPr>
          <a:xfrm>
            <a:off x="-16442" y="3880578"/>
            <a:ext cx="6427405" cy="1453422"/>
          </a:xfrm>
        </p:spPr>
        <p:txBody>
          <a:bodyPr>
            <a:normAutofit/>
          </a:bodyPr>
          <a:lstStyle/>
          <a:p>
            <a:r>
              <a:rPr lang="nl-BE" dirty="0"/>
              <a:t>M</a:t>
            </a:r>
            <a:r>
              <a:rPr lang="en-BE" dirty="0"/>
              <a:t>ult-</a:t>
            </a:r>
            <a:r>
              <a:rPr lang="en-BE" dirty="0" err="1"/>
              <a:t>eMediatt</a:t>
            </a:r>
            <a:r>
              <a:rPr lang="en-BE" dirty="0"/>
              <a:t> </a:t>
            </a:r>
          </a:p>
        </p:txBody>
      </p:sp>
      <p:sp>
        <p:nvSpPr>
          <p:cNvPr id="2" name="Slide Number Placeholder 1">
            <a:extLst>
              <a:ext uri="{FF2B5EF4-FFF2-40B4-BE49-F238E27FC236}">
                <a16:creationId xmlns:a16="http://schemas.microsoft.com/office/drawing/2014/main" id="{E725C561-0A0F-6355-58CC-061D167ECB22}"/>
              </a:ext>
            </a:extLst>
          </p:cNvPr>
          <p:cNvSpPr>
            <a:spLocks noGrp="1"/>
          </p:cNvSpPr>
          <p:nvPr>
            <p:ph type="sldNum" sz="quarter" idx="4"/>
          </p:nvPr>
        </p:nvSpPr>
        <p:spPr/>
        <p:txBody>
          <a:bodyPr/>
          <a:lstStyle/>
          <a:p>
            <a:fld id="{E1356E26-996F-433A-9CA0-83DB24D6E075}" type="slidenum">
              <a:rPr lang="en-US" smtClean="0"/>
              <a:pPr/>
              <a:t>38</a:t>
            </a:fld>
            <a:endParaRPr lang="en-US" dirty="0"/>
          </a:p>
        </p:txBody>
      </p:sp>
    </p:spTree>
    <p:extLst>
      <p:ext uri="{BB962C8B-B14F-4D97-AF65-F5344CB8AC3E}">
        <p14:creationId xmlns:p14="http://schemas.microsoft.com/office/powerpoint/2010/main" val="2578942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B5796-07E4-1429-0B02-B65A76D4B655}"/>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D32BB96-18F4-2FDF-2861-7555A1E115FB}"/>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8702" b="8702"/>
          <a:stretch/>
        </p:blipFill>
        <p:spPr>
          <a:xfrm>
            <a:off x="0" y="1"/>
            <a:ext cx="12192000" cy="6035040"/>
          </a:xfrm>
        </p:spPr>
      </p:pic>
      <p:sp>
        <p:nvSpPr>
          <p:cNvPr id="8" name="Title 7">
            <a:extLst>
              <a:ext uri="{FF2B5EF4-FFF2-40B4-BE49-F238E27FC236}">
                <a16:creationId xmlns:a16="http://schemas.microsoft.com/office/drawing/2014/main" id="{F2D2E869-B27D-7BA2-ED2C-6AE9C7CD33F4}"/>
              </a:ext>
            </a:extLst>
          </p:cNvPr>
          <p:cNvSpPr>
            <a:spLocks noGrp="1"/>
          </p:cNvSpPr>
          <p:nvPr>
            <p:ph type="title"/>
          </p:nvPr>
        </p:nvSpPr>
        <p:spPr>
          <a:xfrm>
            <a:off x="-16442" y="3880578"/>
            <a:ext cx="6427405" cy="1453422"/>
          </a:xfrm>
        </p:spPr>
        <p:txBody>
          <a:bodyPr>
            <a:normAutofit/>
          </a:bodyPr>
          <a:lstStyle/>
          <a:p>
            <a:r>
              <a:rPr lang="nl-BE" dirty="0"/>
              <a:t>M</a:t>
            </a:r>
            <a:r>
              <a:rPr lang="en-BE" dirty="0"/>
              <a:t>ult-</a:t>
            </a:r>
            <a:r>
              <a:rPr lang="en-BE" dirty="0" err="1"/>
              <a:t>eMediatt</a:t>
            </a:r>
            <a:r>
              <a:rPr lang="en-BE" dirty="0"/>
              <a:t> </a:t>
            </a:r>
            <a:r>
              <a:rPr lang="en-BE" dirty="0" err="1"/>
              <a:t>vidéo</a:t>
            </a:r>
            <a:endParaRPr lang="en-BE" dirty="0"/>
          </a:p>
        </p:txBody>
      </p:sp>
      <p:sp>
        <p:nvSpPr>
          <p:cNvPr id="2" name="Slide Number Placeholder 1">
            <a:extLst>
              <a:ext uri="{FF2B5EF4-FFF2-40B4-BE49-F238E27FC236}">
                <a16:creationId xmlns:a16="http://schemas.microsoft.com/office/drawing/2014/main" id="{A721B828-CAEC-EC93-8A34-BFBD47CE4BF8}"/>
              </a:ext>
            </a:extLst>
          </p:cNvPr>
          <p:cNvSpPr>
            <a:spLocks noGrp="1"/>
          </p:cNvSpPr>
          <p:nvPr>
            <p:ph type="sldNum" sz="quarter" idx="4"/>
          </p:nvPr>
        </p:nvSpPr>
        <p:spPr/>
        <p:txBody>
          <a:bodyPr/>
          <a:lstStyle/>
          <a:p>
            <a:fld id="{E1356E26-996F-433A-9CA0-83DB24D6E075}" type="slidenum">
              <a:rPr lang="en-US" smtClean="0"/>
              <a:pPr/>
              <a:t>39</a:t>
            </a:fld>
            <a:endParaRPr lang="en-US" dirty="0"/>
          </a:p>
        </p:txBody>
      </p:sp>
      <p:pic>
        <p:nvPicPr>
          <p:cNvPr id="3" name="Tom_Mult-eMediatt_LQ">
            <a:hlinkClick r:id="" action="ppaction://media"/>
            <a:extLst>
              <a:ext uri="{FF2B5EF4-FFF2-40B4-BE49-F238E27FC236}">
                <a16:creationId xmlns:a16="http://schemas.microsoft.com/office/drawing/2014/main" id="{BEBF3BDB-0C06-E369-8FB7-9FA91E8231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278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err="1"/>
              <a:t>Certificats</a:t>
            </a:r>
            <a:r>
              <a:rPr lang="en-US" dirty="0"/>
              <a:t> </a:t>
            </a:r>
            <a:r>
              <a:rPr lang="en-US" dirty="0">
                <a:solidFill>
                  <a:srgbClr val="087670"/>
                </a:solidFill>
              </a:rPr>
              <a:t>eHealth</a:t>
            </a:r>
            <a:r>
              <a:rPr lang="en-US" dirty="0"/>
              <a:t> </a:t>
            </a:r>
            <a:endParaRPr lang="nl-BE" dirty="0"/>
          </a:p>
        </p:txBody>
      </p:sp>
      <p:sp>
        <p:nvSpPr>
          <p:cNvPr id="3" name="Content Placeholder 2"/>
          <p:cNvSpPr>
            <a:spLocks noGrp="1"/>
          </p:cNvSpPr>
          <p:nvPr>
            <p:ph sz="half" idx="2"/>
          </p:nvPr>
        </p:nvSpPr>
        <p:spPr>
          <a:xfrm>
            <a:off x="839788" y="2505075"/>
            <a:ext cx="5884397" cy="3684588"/>
          </a:xfrm>
        </p:spPr>
        <p:txBody>
          <a:bodyPr>
            <a:normAutofit/>
          </a:bodyPr>
          <a:lstStyle/>
          <a:p>
            <a:r>
              <a:rPr lang="en-BE" dirty="0">
                <a:solidFill>
                  <a:srgbClr val="087670"/>
                </a:solidFill>
              </a:rPr>
              <a:t>193.363</a:t>
            </a:r>
            <a:r>
              <a:rPr lang="nl-BE" dirty="0"/>
              <a:t> </a:t>
            </a:r>
            <a:r>
              <a:rPr lang="nl-BE" dirty="0" err="1"/>
              <a:t>certificats</a:t>
            </a:r>
            <a:r>
              <a:rPr lang="nl-BE" dirty="0"/>
              <a:t> </a:t>
            </a:r>
            <a:r>
              <a:rPr lang="nl-BE" dirty="0" err="1"/>
              <a:t>créés</a:t>
            </a:r>
            <a:r>
              <a:rPr lang="nl-BE" dirty="0"/>
              <a:t> </a:t>
            </a:r>
            <a:r>
              <a:rPr lang="nl-BE" dirty="0" err="1"/>
              <a:t>depuis</a:t>
            </a:r>
            <a:r>
              <a:rPr lang="nl-BE" dirty="0"/>
              <a:t> 2019</a:t>
            </a:r>
          </a:p>
          <a:p>
            <a:r>
              <a:rPr lang="en-BE" dirty="0">
                <a:solidFill>
                  <a:srgbClr val="087670"/>
                </a:solidFill>
              </a:rPr>
              <a:t>74.404</a:t>
            </a:r>
            <a:r>
              <a:rPr lang="nl-BE" dirty="0"/>
              <a:t> </a:t>
            </a:r>
            <a:r>
              <a:rPr lang="nl-BE" dirty="0" err="1"/>
              <a:t>certificats</a:t>
            </a:r>
            <a:r>
              <a:rPr lang="nl-BE" dirty="0"/>
              <a:t> </a:t>
            </a:r>
            <a:r>
              <a:rPr lang="nl-BE" dirty="0" err="1"/>
              <a:t>actifs</a:t>
            </a:r>
            <a:endParaRPr lang="nl-BE" dirty="0"/>
          </a:p>
          <a:p>
            <a:pPr lvl="1"/>
            <a:r>
              <a:rPr lang="en-BE" dirty="0"/>
              <a:t>64.725</a:t>
            </a:r>
            <a:r>
              <a:rPr lang="nl-BE" dirty="0"/>
              <a:t> </a:t>
            </a:r>
            <a:r>
              <a:rPr lang="nl-BE" dirty="0" err="1"/>
              <a:t>certificats</a:t>
            </a:r>
            <a:r>
              <a:rPr lang="nl-BE" dirty="0"/>
              <a:t> </a:t>
            </a:r>
            <a:r>
              <a:rPr lang="nl-BE" dirty="0" err="1"/>
              <a:t>actifs</a:t>
            </a:r>
            <a:r>
              <a:rPr lang="nl-BE" dirty="0"/>
              <a:t> liés à des </a:t>
            </a:r>
            <a:r>
              <a:rPr lang="nl-BE" dirty="0" err="1"/>
              <a:t>professionnels</a:t>
            </a:r>
            <a:r>
              <a:rPr lang="nl-BE" dirty="0"/>
              <a:t> (</a:t>
            </a:r>
            <a:r>
              <a:rPr lang="en-BE" dirty="0"/>
              <a:t>87</a:t>
            </a:r>
            <a:r>
              <a:rPr lang="nl-BE" dirty="0"/>
              <a:t> %)</a:t>
            </a:r>
          </a:p>
          <a:p>
            <a:pPr lvl="1"/>
            <a:r>
              <a:rPr lang="en-BE" dirty="0"/>
              <a:t>9.679</a:t>
            </a:r>
            <a:r>
              <a:rPr lang="nl-BE" dirty="0"/>
              <a:t> </a:t>
            </a:r>
            <a:r>
              <a:rPr lang="nl-BE" dirty="0" err="1"/>
              <a:t>certificats</a:t>
            </a:r>
            <a:r>
              <a:rPr lang="nl-BE" dirty="0"/>
              <a:t> </a:t>
            </a:r>
            <a:r>
              <a:rPr lang="nl-BE" dirty="0" err="1"/>
              <a:t>actifs</a:t>
            </a:r>
            <a:r>
              <a:rPr lang="nl-BE" dirty="0"/>
              <a:t> liés à des </a:t>
            </a:r>
            <a:r>
              <a:rPr lang="nl-BE" dirty="0" err="1"/>
              <a:t>institutions</a:t>
            </a:r>
            <a:r>
              <a:rPr lang="nl-BE" dirty="0"/>
              <a:t> (</a:t>
            </a:r>
            <a:r>
              <a:rPr lang="en-BE" dirty="0"/>
              <a:t>13</a:t>
            </a:r>
            <a:r>
              <a:rPr lang="nl-BE" dirty="0"/>
              <a:t> %)</a:t>
            </a:r>
          </a:p>
          <a:p>
            <a:r>
              <a:rPr lang="en-BE" dirty="0">
                <a:solidFill>
                  <a:srgbClr val="087670"/>
                </a:solidFill>
              </a:rPr>
              <a:t>37.550</a:t>
            </a:r>
            <a:r>
              <a:rPr lang="nl-BE" dirty="0"/>
              <a:t> </a:t>
            </a:r>
            <a:r>
              <a:rPr lang="nl-BE" dirty="0" err="1"/>
              <a:t>certificats</a:t>
            </a:r>
            <a:r>
              <a:rPr lang="nl-BE" dirty="0"/>
              <a:t> </a:t>
            </a:r>
            <a:r>
              <a:rPr lang="nl-BE" dirty="0" err="1"/>
              <a:t>créés</a:t>
            </a:r>
            <a:r>
              <a:rPr lang="nl-BE" dirty="0"/>
              <a:t> en </a:t>
            </a:r>
            <a:r>
              <a:rPr lang="en-BE" dirty="0"/>
              <a:t>2025</a:t>
            </a:r>
            <a:endParaRPr lang="nl-BE" dirty="0"/>
          </a:p>
          <a:p>
            <a:pPr lvl="1"/>
            <a:r>
              <a:rPr lang="en-BE" dirty="0"/>
              <a:t>32.051</a:t>
            </a:r>
            <a:r>
              <a:rPr lang="nl-BE" dirty="0"/>
              <a:t> </a:t>
            </a:r>
            <a:r>
              <a:rPr lang="nl-BE" dirty="0" err="1"/>
              <a:t>certificats</a:t>
            </a:r>
            <a:r>
              <a:rPr lang="nl-BE" dirty="0"/>
              <a:t> </a:t>
            </a:r>
            <a:r>
              <a:rPr lang="nl-BE" dirty="0" err="1"/>
              <a:t>actifs</a:t>
            </a:r>
            <a:r>
              <a:rPr lang="nl-BE" dirty="0"/>
              <a:t> liés à des </a:t>
            </a:r>
            <a:r>
              <a:rPr lang="nl-BE" dirty="0" err="1"/>
              <a:t>professionnels</a:t>
            </a:r>
            <a:r>
              <a:rPr lang="nl-BE" dirty="0"/>
              <a:t> (</a:t>
            </a:r>
            <a:r>
              <a:rPr lang="en-BE" dirty="0"/>
              <a:t>85</a:t>
            </a:r>
            <a:r>
              <a:rPr lang="nl-BE" dirty="0"/>
              <a:t> %)</a:t>
            </a:r>
          </a:p>
          <a:p>
            <a:pPr lvl="1"/>
            <a:r>
              <a:rPr lang="en-BE" dirty="0"/>
              <a:t>5.499</a:t>
            </a:r>
            <a:r>
              <a:rPr lang="nl-BE" dirty="0"/>
              <a:t> </a:t>
            </a:r>
            <a:r>
              <a:rPr lang="nl-BE" dirty="0" err="1"/>
              <a:t>certificats</a:t>
            </a:r>
            <a:r>
              <a:rPr lang="nl-BE" dirty="0"/>
              <a:t> </a:t>
            </a:r>
            <a:r>
              <a:rPr lang="nl-BE" dirty="0" err="1"/>
              <a:t>actifs</a:t>
            </a:r>
            <a:r>
              <a:rPr lang="nl-BE" dirty="0"/>
              <a:t> liés à des </a:t>
            </a:r>
            <a:r>
              <a:rPr lang="nl-BE" dirty="0" err="1"/>
              <a:t>institutions</a:t>
            </a:r>
            <a:r>
              <a:rPr lang="nl-BE" dirty="0"/>
              <a:t> (</a:t>
            </a:r>
            <a:r>
              <a:rPr lang="en-BE" dirty="0"/>
              <a:t>13</a:t>
            </a:r>
            <a:r>
              <a:rPr lang="nl-BE" dirty="0"/>
              <a:t> %)</a:t>
            </a:r>
          </a:p>
          <a:p>
            <a:pPr lvl="1"/>
            <a:endParaRPr lang="nl-BE" dirty="0"/>
          </a:p>
          <a:p>
            <a:pPr lvl="1"/>
            <a:endParaRPr lang="nl-BE" dirty="0"/>
          </a:p>
          <a:p>
            <a:pPr lvl="2"/>
            <a:endParaRPr lang="nl-BE" dirty="0"/>
          </a:p>
          <a:p>
            <a:endParaRPr lang="fr-BE" dirty="0"/>
          </a:p>
          <a:p>
            <a:endParaRPr lang="en-US" dirty="0"/>
          </a:p>
        </p:txBody>
      </p:sp>
      <p:graphicFrame>
        <p:nvGraphicFramePr>
          <p:cNvPr id="7" name="Chart 6">
            <a:extLst>
              <a:ext uri="{FF2B5EF4-FFF2-40B4-BE49-F238E27FC236}">
                <a16:creationId xmlns:a16="http://schemas.microsoft.com/office/drawing/2014/main" id="{80AB2D4C-645D-0F98-3F0A-681B4939918C}"/>
              </a:ext>
            </a:extLst>
          </p:cNvPr>
          <p:cNvGraphicFramePr>
            <a:graphicFrameLocks/>
          </p:cNvGraphicFramePr>
          <p:nvPr>
            <p:extLst>
              <p:ext uri="{D42A27DB-BD31-4B8C-83A1-F6EECF244321}">
                <p14:modId xmlns:p14="http://schemas.microsoft.com/office/powerpoint/2010/main" val="3690077086"/>
              </p:ext>
            </p:extLst>
          </p:nvPr>
        </p:nvGraphicFramePr>
        <p:xfrm>
          <a:off x="6096000" y="1809136"/>
          <a:ext cx="5448748" cy="398923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0D87129E-B64A-4F46-B80F-87113A2A6210}"/>
              </a:ext>
            </a:extLst>
          </p:cNvPr>
          <p:cNvSpPr>
            <a:spLocks noGrp="1"/>
          </p:cNvSpPr>
          <p:nvPr>
            <p:ph type="sldNum" sz="quarter" idx="12"/>
          </p:nvPr>
        </p:nvSpPr>
        <p:spPr/>
        <p:txBody>
          <a:bodyPr/>
          <a:lstStyle/>
          <a:p>
            <a:fld id="{E1356E26-996F-433A-9CA0-83DB24D6E075}" type="slidenum">
              <a:rPr lang="en-US" smtClean="0"/>
              <a:pPr/>
              <a:t>4</a:t>
            </a:fld>
            <a:endParaRPr lang="en-US" dirty="0"/>
          </a:p>
        </p:txBody>
      </p:sp>
    </p:spTree>
    <p:extLst>
      <p:ext uri="{BB962C8B-B14F-4D97-AF65-F5344CB8AC3E}">
        <p14:creationId xmlns:p14="http://schemas.microsoft.com/office/powerpoint/2010/main" val="1288792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66A6-FA05-CE37-92BF-81BAB839D1C5}"/>
              </a:ext>
            </a:extLst>
          </p:cNvPr>
          <p:cNvSpPr>
            <a:spLocks noGrp="1"/>
          </p:cNvSpPr>
          <p:nvPr>
            <p:ph type="title"/>
          </p:nvPr>
        </p:nvSpPr>
        <p:spPr>
          <a:xfrm>
            <a:off x="838200" y="673768"/>
            <a:ext cx="10515600" cy="1016920"/>
          </a:xfrm>
        </p:spPr>
        <p:txBody>
          <a:bodyPr/>
          <a:lstStyle/>
          <a:p>
            <a:r>
              <a:rPr lang="en-BE" altLang="en-BE" dirty="0"/>
              <a:t>VIDIS (Virtual Integrated Drug Information System)</a:t>
            </a:r>
            <a:endParaRPr lang="en-BE" dirty="0"/>
          </a:p>
        </p:txBody>
      </p:sp>
      <p:sp>
        <p:nvSpPr>
          <p:cNvPr id="6" name="Content Placeholder 5">
            <a:extLst>
              <a:ext uri="{FF2B5EF4-FFF2-40B4-BE49-F238E27FC236}">
                <a16:creationId xmlns:a16="http://schemas.microsoft.com/office/drawing/2014/main" id="{AE113F41-DAAF-2F47-9F8C-21DD1A3CFB7E}"/>
              </a:ext>
            </a:extLst>
          </p:cNvPr>
          <p:cNvSpPr>
            <a:spLocks noGrp="1"/>
          </p:cNvSpPr>
          <p:nvPr>
            <p:ph idx="1"/>
          </p:nvPr>
        </p:nvSpPr>
        <p:spPr>
          <a:xfrm>
            <a:off x="838200" y="2579906"/>
            <a:ext cx="10256519" cy="3604326"/>
          </a:xfrm>
        </p:spPr>
        <p:txBody>
          <a:bodyPr>
            <a:normAutofit/>
          </a:bodyPr>
          <a:lstStyle/>
          <a:p>
            <a:r>
              <a:rPr lang="fr-FR" dirty="0"/>
              <a:t>partage des données et des informations au centre de tous les aspects du traitement médicamenteux</a:t>
            </a:r>
            <a:endParaRPr lang="en-BE" dirty="0"/>
          </a:p>
          <a:p>
            <a:r>
              <a:rPr lang="fr-FR" dirty="0"/>
              <a:t>permet aux patients d’accéder plus facilement à leurs informations de santé, et contribue à des soins de haute qualité et à une coopération multidisciplinaire plus fluide</a:t>
            </a:r>
            <a:endParaRPr lang="en-BE" dirty="0"/>
          </a:p>
          <a:p>
            <a:r>
              <a:rPr lang="en-BE" dirty="0" err="1"/>
              <a:t>développement</a:t>
            </a:r>
            <a:r>
              <a:rPr lang="en-BE" dirty="0"/>
              <a:t> </a:t>
            </a:r>
            <a:r>
              <a:rPr lang="en-BE" dirty="0" err="1"/>
              <a:t>d’u</a:t>
            </a:r>
            <a:r>
              <a:rPr lang="fr-FR" dirty="0"/>
              <a:t>ne application </a:t>
            </a:r>
            <a:r>
              <a:rPr lang="en-BE" dirty="0"/>
              <a:t>(</a:t>
            </a:r>
            <a:r>
              <a:rPr lang="en-BE" dirty="0" err="1"/>
              <a:t>MaSanté</a:t>
            </a:r>
            <a:r>
              <a:rPr lang="en-BE" dirty="0"/>
              <a:t>) </a:t>
            </a:r>
            <a:r>
              <a:rPr lang="fr-FR" dirty="0"/>
              <a:t>qui rassemble toutes les données de médication disponibles pour un patient (provenant de différentes sources) et les visualise en un seul endroit</a:t>
            </a:r>
            <a:endParaRPr lang="en-BE" dirty="0"/>
          </a:p>
          <a:p>
            <a:pPr lvl="1"/>
            <a:r>
              <a:rPr lang="en-BE" dirty="0"/>
              <a:t>l</a:t>
            </a:r>
            <a:r>
              <a:rPr lang="fr-FR" dirty="0"/>
              <a:t>es patients et les dispensateurs de soins ont ainsi toujours accès à un aperçu</a:t>
            </a:r>
            <a:endParaRPr lang="en-BE" dirty="0"/>
          </a:p>
          <a:p>
            <a:pPr lvl="1"/>
            <a:r>
              <a:rPr lang="en-BE" dirty="0"/>
              <a:t>mise en production mars 2026</a:t>
            </a:r>
          </a:p>
          <a:p>
            <a:r>
              <a:rPr lang="en-BE" dirty="0" err="1"/>
              <a:t>évolution</a:t>
            </a:r>
            <a:r>
              <a:rPr lang="en-BE" dirty="0"/>
              <a:t> vers </a:t>
            </a:r>
            <a:r>
              <a:rPr lang="en-BE" dirty="0" err="1"/>
              <a:t>une</a:t>
            </a:r>
            <a:r>
              <a:rPr lang="en-BE" dirty="0"/>
              <a:t> app native </a:t>
            </a:r>
            <a:r>
              <a:rPr lang="en-BE" dirty="0" err="1"/>
              <a:t>offrant</a:t>
            </a:r>
            <a:r>
              <a:rPr lang="en-BE" dirty="0"/>
              <a:t> les </a:t>
            </a:r>
            <a:r>
              <a:rPr lang="en-BE" dirty="0" err="1"/>
              <a:t>mêmes</a:t>
            </a:r>
            <a:r>
              <a:rPr lang="en-BE" dirty="0"/>
              <a:t> </a:t>
            </a:r>
            <a:r>
              <a:rPr lang="en-BE" dirty="0" err="1"/>
              <a:t>fonctionnalités</a:t>
            </a:r>
            <a:r>
              <a:rPr lang="en-BE" dirty="0"/>
              <a:t> que le </a:t>
            </a:r>
            <a:r>
              <a:rPr lang="en-BE" dirty="0" err="1"/>
              <a:t>portail</a:t>
            </a:r>
            <a:r>
              <a:rPr lang="en-BE" dirty="0"/>
              <a:t> MaSanté.be</a:t>
            </a:r>
            <a:endParaRPr lang="fr-FR" dirty="0"/>
          </a:p>
          <a:p>
            <a:endParaRPr lang="en-BE" dirty="0"/>
          </a:p>
        </p:txBody>
      </p:sp>
      <p:sp>
        <p:nvSpPr>
          <p:cNvPr id="4" name="Text Placeholder 3">
            <a:extLst>
              <a:ext uri="{FF2B5EF4-FFF2-40B4-BE49-F238E27FC236}">
                <a16:creationId xmlns:a16="http://schemas.microsoft.com/office/drawing/2014/main" id="{62BB2108-767B-E803-AB49-E83D6B74A557}"/>
              </a:ext>
            </a:extLst>
          </p:cNvPr>
          <p:cNvSpPr>
            <a:spLocks noGrp="1"/>
          </p:cNvSpPr>
          <p:nvPr>
            <p:ph type="body" idx="12"/>
          </p:nvPr>
        </p:nvSpPr>
        <p:spPr>
          <a:xfrm>
            <a:off x="839788" y="1758249"/>
            <a:ext cx="10514012" cy="746826"/>
          </a:xfrm>
        </p:spPr>
        <p:txBody>
          <a:bodyPr/>
          <a:lstStyle/>
          <a:p>
            <a:r>
              <a:rPr lang="en-BE" dirty="0" err="1"/>
              <a:t>Contexte</a:t>
            </a:r>
            <a:endParaRPr lang="en-BE" dirty="0"/>
          </a:p>
        </p:txBody>
      </p:sp>
      <p:sp>
        <p:nvSpPr>
          <p:cNvPr id="3" name="Slide Number Placeholder 2">
            <a:extLst>
              <a:ext uri="{FF2B5EF4-FFF2-40B4-BE49-F238E27FC236}">
                <a16:creationId xmlns:a16="http://schemas.microsoft.com/office/drawing/2014/main" id="{B7E4C9A9-FFE8-8595-ECF0-C32523473B41}"/>
              </a:ext>
            </a:extLst>
          </p:cNvPr>
          <p:cNvSpPr>
            <a:spLocks noGrp="1"/>
          </p:cNvSpPr>
          <p:nvPr>
            <p:ph type="sldNum" sz="quarter" idx="4"/>
          </p:nvPr>
        </p:nvSpPr>
        <p:spPr/>
        <p:txBody>
          <a:bodyPr/>
          <a:lstStyle/>
          <a:p>
            <a:fld id="{E1356E26-996F-433A-9CA0-83DB24D6E075}" type="slidenum">
              <a:rPr lang="en-US" smtClean="0"/>
              <a:pPr/>
              <a:t>40</a:t>
            </a:fld>
            <a:endParaRPr lang="en-US" dirty="0"/>
          </a:p>
        </p:txBody>
      </p:sp>
    </p:spTree>
    <p:extLst>
      <p:ext uri="{BB962C8B-B14F-4D97-AF65-F5344CB8AC3E}">
        <p14:creationId xmlns:p14="http://schemas.microsoft.com/office/powerpoint/2010/main" val="2024439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0976-5845-C390-82C3-F359FDCC6414}"/>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B0AB602-9B30-D578-0BCB-76A2ECB9306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8702" b="8702"/>
          <a:stretch/>
        </p:blipFill>
        <p:spPr>
          <a:xfrm>
            <a:off x="0" y="1"/>
            <a:ext cx="12192000" cy="6035040"/>
          </a:xfrm>
        </p:spPr>
      </p:pic>
      <p:sp>
        <p:nvSpPr>
          <p:cNvPr id="8" name="Title 7">
            <a:extLst>
              <a:ext uri="{FF2B5EF4-FFF2-40B4-BE49-F238E27FC236}">
                <a16:creationId xmlns:a16="http://schemas.microsoft.com/office/drawing/2014/main" id="{BBC590B7-3B8A-6379-BBC4-268BCF598F48}"/>
              </a:ext>
            </a:extLst>
          </p:cNvPr>
          <p:cNvSpPr>
            <a:spLocks noGrp="1"/>
          </p:cNvSpPr>
          <p:nvPr>
            <p:ph type="title"/>
          </p:nvPr>
        </p:nvSpPr>
        <p:spPr>
          <a:xfrm>
            <a:off x="-16442" y="3880578"/>
            <a:ext cx="6427405" cy="1453422"/>
          </a:xfrm>
        </p:spPr>
        <p:txBody>
          <a:bodyPr>
            <a:normAutofit/>
          </a:bodyPr>
          <a:lstStyle/>
          <a:p>
            <a:r>
              <a:rPr lang="nl-BE" dirty="0"/>
              <a:t>V</a:t>
            </a:r>
            <a:r>
              <a:rPr lang="en-BE" dirty="0"/>
              <a:t>IDIS &gt; </a:t>
            </a:r>
            <a:r>
              <a:rPr lang="en-BE" dirty="0" err="1"/>
              <a:t>MijnGezondheid</a:t>
            </a:r>
            <a:r>
              <a:rPr lang="en-BE" dirty="0"/>
              <a:t> app</a:t>
            </a:r>
          </a:p>
        </p:txBody>
      </p:sp>
      <p:sp>
        <p:nvSpPr>
          <p:cNvPr id="2" name="Slide Number Placeholder 1">
            <a:extLst>
              <a:ext uri="{FF2B5EF4-FFF2-40B4-BE49-F238E27FC236}">
                <a16:creationId xmlns:a16="http://schemas.microsoft.com/office/drawing/2014/main" id="{75D372D3-E071-C193-9A58-31E8AD5F4F9E}"/>
              </a:ext>
            </a:extLst>
          </p:cNvPr>
          <p:cNvSpPr>
            <a:spLocks noGrp="1"/>
          </p:cNvSpPr>
          <p:nvPr>
            <p:ph type="sldNum" sz="quarter" idx="4"/>
          </p:nvPr>
        </p:nvSpPr>
        <p:spPr/>
        <p:txBody>
          <a:bodyPr/>
          <a:lstStyle/>
          <a:p>
            <a:fld id="{E1356E26-996F-433A-9CA0-83DB24D6E075}" type="slidenum">
              <a:rPr lang="en-US" smtClean="0"/>
              <a:pPr/>
              <a:t>41</a:t>
            </a:fld>
            <a:endParaRPr lang="en-US" dirty="0"/>
          </a:p>
        </p:txBody>
      </p:sp>
    </p:spTree>
    <p:extLst>
      <p:ext uri="{BB962C8B-B14F-4D97-AF65-F5344CB8AC3E}">
        <p14:creationId xmlns:p14="http://schemas.microsoft.com/office/powerpoint/2010/main" val="658962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9746-8EF9-23E9-725D-6F1E1BB6CC24}"/>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26778EA-7B45-435E-93F2-EC1E8DC4233A}"/>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8702" b="8702"/>
          <a:stretch/>
        </p:blipFill>
        <p:spPr>
          <a:xfrm>
            <a:off x="0" y="1"/>
            <a:ext cx="12192000" cy="6035040"/>
          </a:xfrm>
        </p:spPr>
      </p:pic>
      <p:sp>
        <p:nvSpPr>
          <p:cNvPr id="8" name="Title 7">
            <a:extLst>
              <a:ext uri="{FF2B5EF4-FFF2-40B4-BE49-F238E27FC236}">
                <a16:creationId xmlns:a16="http://schemas.microsoft.com/office/drawing/2014/main" id="{47DE34C9-2DFF-84E4-7566-8133CD4402F1}"/>
              </a:ext>
            </a:extLst>
          </p:cNvPr>
          <p:cNvSpPr>
            <a:spLocks noGrp="1"/>
          </p:cNvSpPr>
          <p:nvPr>
            <p:ph type="title"/>
          </p:nvPr>
        </p:nvSpPr>
        <p:spPr>
          <a:xfrm>
            <a:off x="-16442" y="3880578"/>
            <a:ext cx="6427405" cy="1453422"/>
          </a:xfrm>
        </p:spPr>
        <p:txBody>
          <a:bodyPr>
            <a:normAutofit/>
          </a:bodyPr>
          <a:lstStyle/>
          <a:p>
            <a:r>
              <a:rPr lang="nl-BE" dirty="0"/>
              <a:t>V</a:t>
            </a:r>
            <a:r>
              <a:rPr lang="en-BE" dirty="0"/>
              <a:t>IDIS &gt; </a:t>
            </a:r>
            <a:r>
              <a:rPr lang="en-BE" dirty="0" err="1"/>
              <a:t>MijnGezondheid</a:t>
            </a:r>
            <a:r>
              <a:rPr lang="en-BE" dirty="0"/>
              <a:t> app - </a:t>
            </a:r>
            <a:r>
              <a:rPr lang="en-BE" dirty="0" err="1"/>
              <a:t>Vidéo</a:t>
            </a:r>
            <a:endParaRPr lang="en-BE" dirty="0"/>
          </a:p>
        </p:txBody>
      </p:sp>
      <p:sp>
        <p:nvSpPr>
          <p:cNvPr id="2" name="Slide Number Placeholder 1">
            <a:extLst>
              <a:ext uri="{FF2B5EF4-FFF2-40B4-BE49-F238E27FC236}">
                <a16:creationId xmlns:a16="http://schemas.microsoft.com/office/drawing/2014/main" id="{06E19328-475A-8B68-A031-FFD61E56647D}"/>
              </a:ext>
            </a:extLst>
          </p:cNvPr>
          <p:cNvSpPr>
            <a:spLocks noGrp="1"/>
          </p:cNvSpPr>
          <p:nvPr>
            <p:ph type="sldNum" sz="quarter" idx="4"/>
          </p:nvPr>
        </p:nvSpPr>
        <p:spPr/>
        <p:txBody>
          <a:bodyPr/>
          <a:lstStyle/>
          <a:p>
            <a:fld id="{E1356E26-996F-433A-9CA0-83DB24D6E075}" type="slidenum">
              <a:rPr lang="en-US" smtClean="0"/>
              <a:pPr/>
              <a:t>42</a:t>
            </a:fld>
            <a:endParaRPr lang="en-US" dirty="0"/>
          </a:p>
        </p:txBody>
      </p:sp>
      <p:pic>
        <p:nvPicPr>
          <p:cNvPr id="3" name="Koen_Mijngezondheid_LQ">
            <a:hlinkClick r:id="" action="ppaction://media"/>
            <a:extLst>
              <a:ext uri="{FF2B5EF4-FFF2-40B4-BE49-F238E27FC236}">
                <a16:creationId xmlns:a16="http://schemas.microsoft.com/office/drawing/2014/main" id="{6478ED11-8975-670E-2218-AEB2AD2E3F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42" y="-9249"/>
            <a:ext cx="12208442" cy="6867249"/>
          </a:xfrm>
          <a:prstGeom prst="rect">
            <a:avLst/>
          </a:prstGeom>
        </p:spPr>
      </p:pic>
    </p:spTree>
    <p:extLst>
      <p:ext uri="{BB962C8B-B14F-4D97-AF65-F5344CB8AC3E}">
        <p14:creationId xmlns:p14="http://schemas.microsoft.com/office/powerpoint/2010/main" val="3848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702" b="8702"/>
          <a:stretch/>
        </p:blipFill>
        <p:spPr>
          <a:xfrm>
            <a:off x="0" y="1"/>
            <a:ext cx="12192000" cy="6035040"/>
          </a:xfrm>
        </p:spPr>
      </p:pic>
      <p:sp>
        <p:nvSpPr>
          <p:cNvPr id="8" name="Title 7"/>
          <p:cNvSpPr>
            <a:spLocks noGrp="1"/>
          </p:cNvSpPr>
          <p:nvPr>
            <p:ph type="title"/>
          </p:nvPr>
        </p:nvSpPr>
        <p:spPr>
          <a:xfrm>
            <a:off x="-16442" y="3880578"/>
            <a:ext cx="6427405" cy="1453422"/>
          </a:xfrm>
        </p:spPr>
        <p:txBody>
          <a:bodyPr/>
          <a:lstStyle/>
          <a:p>
            <a:r>
              <a:rPr lang="nl-BE" dirty="0"/>
              <a:t>European Health Data Space - EHDS</a:t>
            </a:r>
            <a:endParaRPr lang="fr-BE" dirty="0"/>
          </a:p>
        </p:txBody>
      </p:sp>
      <p:sp>
        <p:nvSpPr>
          <p:cNvPr id="2" name="Slide Number Placeholder 1">
            <a:extLst>
              <a:ext uri="{FF2B5EF4-FFF2-40B4-BE49-F238E27FC236}">
                <a16:creationId xmlns:a16="http://schemas.microsoft.com/office/drawing/2014/main" id="{F2BBA99E-7F64-D7CA-EBF5-FC27C41B2A82}"/>
              </a:ext>
            </a:extLst>
          </p:cNvPr>
          <p:cNvSpPr>
            <a:spLocks noGrp="1"/>
          </p:cNvSpPr>
          <p:nvPr>
            <p:ph type="sldNum" sz="quarter" idx="4"/>
          </p:nvPr>
        </p:nvSpPr>
        <p:spPr/>
        <p:txBody>
          <a:bodyPr/>
          <a:lstStyle/>
          <a:p>
            <a:fld id="{E1356E26-996F-433A-9CA0-83DB24D6E075}" type="slidenum">
              <a:rPr lang="en-US" smtClean="0"/>
              <a:pPr/>
              <a:t>43</a:t>
            </a:fld>
            <a:endParaRPr lang="en-US" dirty="0"/>
          </a:p>
        </p:txBody>
      </p:sp>
    </p:spTree>
    <p:extLst>
      <p:ext uri="{BB962C8B-B14F-4D97-AF65-F5344CB8AC3E}">
        <p14:creationId xmlns:p14="http://schemas.microsoft.com/office/powerpoint/2010/main" val="3214443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51085-FCC0-2AE8-F107-A42AE0B4AB18}"/>
              </a:ext>
            </a:extLst>
          </p:cNvPr>
          <p:cNvSpPr>
            <a:spLocks noGrp="1"/>
          </p:cNvSpPr>
          <p:nvPr>
            <p:ph type="title"/>
          </p:nvPr>
        </p:nvSpPr>
        <p:spPr/>
        <p:txBody>
          <a:bodyPr/>
          <a:lstStyle/>
          <a:p>
            <a:endParaRPr lang="en-BE"/>
          </a:p>
        </p:txBody>
      </p:sp>
      <p:sp>
        <p:nvSpPr>
          <p:cNvPr id="4" name="Content Placeholder 3">
            <a:extLst>
              <a:ext uri="{FF2B5EF4-FFF2-40B4-BE49-F238E27FC236}">
                <a16:creationId xmlns:a16="http://schemas.microsoft.com/office/drawing/2014/main" id="{CAC94157-5609-9789-109D-B21323F19E3E}"/>
              </a:ext>
            </a:extLst>
          </p:cNvPr>
          <p:cNvSpPr>
            <a:spLocks noGrp="1"/>
          </p:cNvSpPr>
          <p:nvPr>
            <p:ph idx="1"/>
          </p:nvPr>
        </p:nvSpPr>
        <p:spPr/>
        <p:txBody>
          <a:bodyPr/>
          <a:lstStyle/>
          <a:p>
            <a:endParaRPr lang="en-BE"/>
          </a:p>
        </p:txBody>
      </p:sp>
      <p:sp>
        <p:nvSpPr>
          <p:cNvPr id="5" name="Text Placeholder 4">
            <a:extLst>
              <a:ext uri="{FF2B5EF4-FFF2-40B4-BE49-F238E27FC236}">
                <a16:creationId xmlns:a16="http://schemas.microsoft.com/office/drawing/2014/main" id="{E24A80CF-CDA8-DF41-57C0-BC2E426D5147}"/>
              </a:ext>
            </a:extLst>
          </p:cNvPr>
          <p:cNvSpPr>
            <a:spLocks noGrp="1"/>
          </p:cNvSpPr>
          <p:nvPr>
            <p:ph type="body" idx="12"/>
          </p:nvPr>
        </p:nvSpPr>
        <p:spPr/>
        <p:txBody>
          <a:bodyPr/>
          <a:lstStyle/>
          <a:p>
            <a:endParaRPr lang="en-BE"/>
          </a:p>
        </p:txBody>
      </p:sp>
      <p:pic>
        <p:nvPicPr>
          <p:cNvPr id="7" name="Afbeelding 6">
            <a:extLst>
              <a:ext uri="{FF2B5EF4-FFF2-40B4-BE49-F238E27FC236}">
                <a16:creationId xmlns:a16="http://schemas.microsoft.com/office/drawing/2014/main" id="{297D201E-84AE-4867-86A8-60C35ED60C7B}"/>
              </a:ext>
            </a:extLst>
          </p:cNvPr>
          <p:cNvPicPr>
            <a:picLocks noChangeAspect="1"/>
          </p:cNvPicPr>
          <p:nvPr/>
        </p:nvPicPr>
        <p:blipFill>
          <a:blip r:embed="rId2"/>
          <a:stretch>
            <a:fillRect/>
          </a:stretch>
        </p:blipFill>
        <p:spPr>
          <a:xfrm>
            <a:off x="0" y="2461"/>
            <a:ext cx="12192000" cy="6853077"/>
          </a:xfrm>
          <a:prstGeom prst="rect">
            <a:avLst/>
          </a:prstGeom>
        </p:spPr>
      </p:pic>
      <p:sp>
        <p:nvSpPr>
          <p:cNvPr id="8" name="Rechthoek 7">
            <a:extLst>
              <a:ext uri="{FF2B5EF4-FFF2-40B4-BE49-F238E27FC236}">
                <a16:creationId xmlns:a16="http://schemas.microsoft.com/office/drawing/2014/main" id="{71172E54-CBBE-CABB-B1E8-27F7504B52D0}"/>
              </a:ext>
            </a:extLst>
          </p:cNvPr>
          <p:cNvSpPr/>
          <p:nvPr/>
        </p:nvSpPr>
        <p:spPr>
          <a:xfrm>
            <a:off x="900000" y="6030310"/>
            <a:ext cx="337593" cy="275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40120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7E07D1-656E-6DF9-BD5E-540AD1DE8B5A}"/>
              </a:ext>
            </a:extLst>
          </p:cNvPr>
          <p:cNvSpPr>
            <a:spLocks noGrp="1"/>
          </p:cNvSpPr>
          <p:nvPr>
            <p:ph type="title"/>
          </p:nvPr>
        </p:nvSpPr>
        <p:spPr>
          <a:xfrm>
            <a:off x="838200" y="673768"/>
            <a:ext cx="10515600" cy="1016920"/>
          </a:xfrm>
        </p:spPr>
        <p:txBody>
          <a:bodyPr/>
          <a:lstStyle/>
          <a:p>
            <a:r>
              <a:rPr lang="en-BE" dirty="0"/>
              <a:t>Internationale/</a:t>
            </a:r>
            <a:r>
              <a:rPr lang="en-BE" dirty="0" err="1"/>
              <a:t>Europese</a:t>
            </a:r>
            <a:r>
              <a:rPr lang="en-BE" dirty="0"/>
              <a:t> context</a:t>
            </a:r>
          </a:p>
        </p:txBody>
      </p:sp>
      <p:sp>
        <p:nvSpPr>
          <p:cNvPr id="3" name="Tijdelijke aanduiding voor tekst 2">
            <a:extLst>
              <a:ext uri="{FF2B5EF4-FFF2-40B4-BE49-F238E27FC236}">
                <a16:creationId xmlns:a16="http://schemas.microsoft.com/office/drawing/2014/main" id="{D42F85C2-506C-4415-2FFF-7C100F52AF28}"/>
              </a:ext>
            </a:extLst>
          </p:cNvPr>
          <p:cNvSpPr>
            <a:spLocks noGrp="1"/>
          </p:cNvSpPr>
          <p:nvPr>
            <p:ph idx="1"/>
          </p:nvPr>
        </p:nvSpPr>
        <p:spPr>
          <a:xfrm>
            <a:off x="838200" y="2579905"/>
            <a:ext cx="10256519" cy="4070277"/>
          </a:xfrm>
        </p:spPr>
        <p:txBody>
          <a:bodyPr>
            <a:normAutofit fontScale="85000" lnSpcReduction="10000"/>
          </a:bodyPr>
          <a:lstStyle/>
          <a:p>
            <a:r>
              <a:rPr lang="en-BE" dirty="0"/>
              <a:t> </a:t>
            </a:r>
            <a:r>
              <a:rPr lang="nl-BE" dirty="0">
                <a:hlinkClick r:id="rId2"/>
              </a:rPr>
              <a:t>https://eur-lex.europa.eu/legal-content/NL/TXT/?uri=OJ%3AL_202500327</a:t>
            </a:r>
            <a:endParaRPr lang="en-BE" dirty="0"/>
          </a:p>
          <a:p>
            <a:pPr lvl="1"/>
            <a:r>
              <a:rPr lang="en-BE" dirty="0" err="1"/>
              <a:t>primair</a:t>
            </a:r>
            <a:r>
              <a:rPr lang="en-BE" dirty="0"/>
              <a:t> </a:t>
            </a:r>
            <a:r>
              <a:rPr lang="en-BE" dirty="0" err="1"/>
              <a:t>gebruik</a:t>
            </a:r>
            <a:r>
              <a:rPr lang="en-BE" dirty="0"/>
              <a:t> van </a:t>
            </a:r>
            <a:r>
              <a:rPr lang="en-BE" dirty="0" err="1"/>
              <a:t>zorggegevens</a:t>
            </a:r>
            <a:r>
              <a:rPr lang="en-BE" dirty="0"/>
              <a:t>: </a:t>
            </a:r>
            <a:r>
              <a:rPr lang="en-BE" dirty="0" err="1"/>
              <a:t>gebruik</a:t>
            </a:r>
            <a:r>
              <a:rPr lang="en-BE" dirty="0"/>
              <a:t> van </a:t>
            </a:r>
            <a:r>
              <a:rPr lang="en-BE" dirty="0" err="1"/>
              <a:t>gegevens</a:t>
            </a:r>
            <a:r>
              <a:rPr lang="en-BE" dirty="0"/>
              <a:t> </a:t>
            </a:r>
            <a:r>
              <a:rPr lang="en-BE" dirty="0" err="1"/>
              <a:t>voor</a:t>
            </a:r>
            <a:r>
              <a:rPr lang="en-BE" dirty="0"/>
              <a:t> </a:t>
            </a:r>
            <a:r>
              <a:rPr lang="en-BE" dirty="0" err="1"/>
              <a:t>verstrekking</a:t>
            </a:r>
            <a:r>
              <a:rPr lang="en-BE" dirty="0"/>
              <a:t> van </a:t>
            </a:r>
            <a:r>
              <a:rPr lang="en-BE" dirty="0" err="1"/>
              <a:t>zorg</a:t>
            </a:r>
            <a:endParaRPr lang="en-BE" dirty="0"/>
          </a:p>
          <a:p>
            <a:pPr lvl="2"/>
            <a:r>
              <a:rPr lang="en-BE" dirty="0" err="1"/>
              <a:t>verbetering</a:t>
            </a:r>
            <a:r>
              <a:rPr lang="en-BE" dirty="0"/>
              <a:t> van </a:t>
            </a:r>
            <a:r>
              <a:rPr lang="en-BE" dirty="0" err="1"/>
              <a:t>toegang</a:t>
            </a:r>
            <a:r>
              <a:rPr lang="en-BE" dirty="0"/>
              <a:t> van burgers tot </a:t>
            </a:r>
            <a:r>
              <a:rPr lang="en-BE" dirty="0" err="1"/>
              <a:t>hun</a:t>
            </a:r>
            <a:r>
              <a:rPr lang="en-BE" dirty="0"/>
              <a:t> </a:t>
            </a:r>
            <a:r>
              <a:rPr lang="en-BE" dirty="0" err="1"/>
              <a:t>gezondheidsgegevens</a:t>
            </a:r>
            <a:endParaRPr lang="en-BE" dirty="0"/>
          </a:p>
          <a:p>
            <a:pPr lvl="2"/>
            <a:r>
              <a:rPr lang="en-BE" dirty="0" err="1"/>
              <a:t>waarborgen</a:t>
            </a:r>
            <a:r>
              <a:rPr lang="en-BE" dirty="0"/>
              <a:t> van </a:t>
            </a:r>
            <a:r>
              <a:rPr lang="en-BE" dirty="0" err="1"/>
              <a:t>digitale</a:t>
            </a:r>
            <a:r>
              <a:rPr lang="en-BE" dirty="0"/>
              <a:t> </a:t>
            </a:r>
            <a:r>
              <a:rPr lang="en-BE" dirty="0" err="1"/>
              <a:t>uitwisseling</a:t>
            </a:r>
            <a:r>
              <a:rPr lang="en-BE" dirty="0"/>
              <a:t> van </a:t>
            </a:r>
            <a:r>
              <a:rPr lang="en-BE" dirty="0" err="1"/>
              <a:t>gezondheidsgegevens</a:t>
            </a:r>
            <a:r>
              <a:rPr lang="en-BE" dirty="0"/>
              <a:t> </a:t>
            </a:r>
            <a:r>
              <a:rPr lang="en-BE" dirty="0" err="1"/>
              <a:t>volgens</a:t>
            </a:r>
            <a:r>
              <a:rPr lang="en-BE" dirty="0"/>
              <a:t> </a:t>
            </a:r>
            <a:r>
              <a:rPr lang="en-BE" dirty="0" err="1"/>
              <a:t>Europese</a:t>
            </a:r>
            <a:r>
              <a:rPr lang="en-BE" dirty="0"/>
              <a:t> </a:t>
            </a:r>
            <a:r>
              <a:rPr lang="en-BE" dirty="0" err="1"/>
              <a:t>standaarden</a:t>
            </a:r>
            <a:r>
              <a:rPr lang="en-BE" dirty="0"/>
              <a:t> </a:t>
            </a:r>
            <a:r>
              <a:rPr lang="en-BE" dirty="0" err="1"/>
              <a:t>ter</a:t>
            </a:r>
            <a:r>
              <a:rPr lang="en-BE" dirty="0"/>
              <a:t> </a:t>
            </a:r>
            <a:r>
              <a:rPr lang="en-BE" dirty="0" err="1"/>
              <a:t>bevordering</a:t>
            </a:r>
            <a:r>
              <a:rPr lang="en-BE" dirty="0"/>
              <a:t> van continue en </a:t>
            </a:r>
            <a:r>
              <a:rPr lang="en-BE" dirty="0" err="1"/>
              <a:t>kwalitatieve</a:t>
            </a:r>
            <a:r>
              <a:rPr lang="en-BE" dirty="0"/>
              <a:t> </a:t>
            </a:r>
            <a:r>
              <a:rPr lang="en-BE" dirty="0" err="1"/>
              <a:t>zorg</a:t>
            </a:r>
            <a:endParaRPr lang="en-BE" dirty="0"/>
          </a:p>
          <a:p>
            <a:pPr lvl="1"/>
            <a:r>
              <a:rPr lang="en-BE" dirty="0" err="1"/>
              <a:t>secundair</a:t>
            </a:r>
            <a:r>
              <a:rPr lang="en-BE" dirty="0"/>
              <a:t> </a:t>
            </a:r>
            <a:r>
              <a:rPr lang="en-BE" dirty="0" err="1"/>
              <a:t>gebruik</a:t>
            </a:r>
            <a:r>
              <a:rPr lang="en-BE" dirty="0"/>
              <a:t> van </a:t>
            </a:r>
            <a:r>
              <a:rPr lang="en-BE" dirty="0" err="1"/>
              <a:t>zorggegevens</a:t>
            </a:r>
            <a:r>
              <a:rPr lang="en-BE" dirty="0"/>
              <a:t>: </a:t>
            </a:r>
            <a:r>
              <a:rPr lang="en-BE" dirty="0" err="1"/>
              <a:t>gebruik</a:t>
            </a:r>
            <a:r>
              <a:rPr lang="en-BE" dirty="0"/>
              <a:t> van </a:t>
            </a:r>
            <a:r>
              <a:rPr lang="en-BE" dirty="0" err="1"/>
              <a:t>gegevens</a:t>
            </a:r>
            <a:r>
              <a:rPr lang="en-BE" dirty="0"/>
              <a:t> voor </a:t>
            </a:r>
            <a:r>
              <a:rPr lang="en-BE" dirty="0" err="1"/>
              <a:t>onderzoek</a:t>
            </a:r>
            <a:r>
              <a:rPr lang="en-BE" dirty="0"/>
              <a:t> en </a:t>
            </a:r>
            <a:r>
              <a:rPr lang="en-BE" dirty="0" err="1"/>
              <a:t>doeleinden</a:t>
            </a:r>
            <a:r>
              <a:rPr lang="en-BE" dirty="0"/>
              <a:t> van </a:t>
            </a:r>
            <a:r>
              <a:rPr lang="en-BE" dirty="0" err="1"/>
              <a:t>alg</a:t>
            </a:r>
            <a:r>
              <a:rPr lang="nl-BE" dirty="0"/>
              <a:t>e</a:t>
            </a:r>
            <a:r>
              <a:rPr lang="en-BE" dirty="0" err="1"/>
              <a:t>meen</a:t>
            </a:r>
            <a:r>
              <a:rPr lang="en-BE" dirty="0"/>
              <a:t> </a:t>
            </a:r>
            <a:r>
              <a:rPr lang="en-BE" dirty="0" err="1"/>
              <a:t>belang</a:t>
            </a:r>
            <a:endParaRPr lang="en-BE" dirty="0"/>
          </a:p>
          <a:p>
            <a:pPr lvl="2"/>
            <a:r>
              <a:rPr lang="en-BE" dirty="0" err="1"/>
              <a:t>zorggegevens</a:t>
            </a:r>
            <a:r>
              <a:rPr lang="en-BE" dirty="0"/>
              <a:t> </a:t>
            </a:r>
            <a:r>
              <a:rPr lang="en-BE" dirty="0" err="1"/>
              <a:t>vlot</a:t>
            </a:r>
            <a:r>
              <a:rPr lang="en-BE" dirty="0"/>
              <a:t> en </a:t>
            </a:r>
            <a:r>
              <a:rPr lang="en-BE" dirty="0" err="1"/>
              <a:t>veilig</a:t>
            </a:r>
            <a:r>
              <a:rPr lang="en-BE" dirty="0"/>
              <a:t> </a:t>
            </a:r>
            <a:r>
              <a:rPr lang="en-BE" dirty="0" err="1"/>
              <a:t>beschikbaar</a:t>
            </a:r>
            <a:r>
              <a:rPr lang="en-BE" dirty="0"/>
              <a:t> </a:t>
            </a:r>
            <a:r>
              <a:rPr lang="en-BE" dirty="0" err="1"/>
              <a:t>maken</a:t>
            </a:r>
            <a:r>
              <a:rPr lang="en-BE" dirty="0"/>
              <a:t> </a:t>
            </a:r>
            <a:r>
              <a:rPr lang="en-BE" dirty="0" err="1"/>
              <a:t>voor</a:t>
            </a:r>
            <a:r>
              <a:rPr lang="en-BE" dirty="0"/>
              <a:t> </a:t>
            </a:r>
            <a:r>
              <a:rPr lang="en-BE" dirty="0" err="1"/>
              <a:t>onderzoek</a:t>
            </a:r>
            <a:r>
              <a:rPr lang="en-BE" dirty="0"/>
              <a:t>, </a:t>
            </a:r>
            <a:r>
              <a:rPr lang="en-BE" dirty="0" err="1"/>
              <a:t>beleidsondersteuning</a:t>
            </a:r>
            <a:endParaRPr lang="en-BE" dirty="0"/>
          </a:p>
          <a:p>
            <a:pPr lvl="1"/>
            <a:r>
              <a:rPr lang="en-BE" dirty="0" err="1"/>
              <a:t>productvereisten</a:t>
            </a:r>
            <a:r>
              <a:rPr lang="en-BE" dirty="0"/>
              <a:t> </a:t>
            </a:r>
            <a:r>
              <a:rPr lang="en-BE" dirty="0" err="1"/>
              <a:t>voor</a:t>
            </a:r>
            <a:r>
              <a:rPr lang="en-BE" dirty="0"/>
              <a:t> EPD-</a:t>
            </a:r>
            <a:r>
              <a:rPr lang="en-BE" dirty="0" err="1"/>
              <a:t>systemen</a:t>
            </a:r>
            <a:r>
              <a:rPr lang="en-BE" dirty="0"/>
              <a:t>: </a:t>
            </a:r>
            <a:r>
              <a:rPr lang="en-BE" dirty="0" err="1"/>
              <a:t>eengemaakte</a:t>
            </a:r>
            <a:r>
              <a:rPr lang="en-BE" dirty="0"/>
              <a:t> </a:t>
            </a:r>
            <a:r>
              <a:rPr lang="en-BE" dirty="0" err="1"/>
              <a:t>markt</a:t>
            </a:r>
            <a:r>
              <a:rPr lang="en-BE" dirty="0"/>
              <a:t> van EPD-</a:t>
            </a:r>
            <a:r>
              <a:rPr lang="en-BE" dirty="0" err="1"/>
              <a:t>systemen</a:t>
            </a:r>
            <a:r>
              <a:rPr lang="en-BE" dirty="0"/>
              <a:t> die </a:t>
            </a:r>
            <a:r>
              <a:rPr lang="en-BE" dirty="0" err="1"/>
              <a:t>primair</a:t>
            </a:r>
            <a:r>
              <a:rPr lang="en-BE" dirty="0"/>
              <a:t> en </a:t>
            </a:r>
            <a:r>
              <a:rPr lang="en-BE" dirty="0" err="1"/>
              <a:t>secundair</a:t>
            </a:r>
            <a:r>
              <a:rPr lang="en-BE" dirty="0"/>
              <a:t> </a:t>
            </a:r>
            <a:r>
              <a:rPr lang="en-BE" dirty="0" err="1"/>
              <a:t>gebruik</a:t>
            </a:r>
            <a:r>
              <a:rPr lang="en-BE" dirty="0"/>
              <a:t> </a:t>
            </a:r>
            <a:r>
              <a:rPr lang="en-BE" dirty="0" err="1"/>
              <a:t>ondersteunen</a:t>
            </a:r>
            <a:endParaRPr lang="en-BE" dirty="0"/>
          </a:p>
          <a:p>
            <a:r>
              <a:rPr lang="en-BE" dirty="0"/>
              <a:t>maar </a:t>
            </a:r>
            <a:r>
              <a:rPr lang="en-BE" dirty="0" err="1"/>
              <a:t>ook</a:t>
            </a:r>
            <a:endParaRPr lang="en-BE" dirty="0"/>
          </a:p>
          <a:p>
            <a:pPr lvl="1"/>
            <a:r>
              <a:rPr lang="en-BE" dirty="0" err="1"/>
              <a:t>eIDAS</a:t>
            </a:r>
            <a:r>
              <a:rPr lang="en-BE" dirty="0"/>
              <a:t> 2.0 met </a:t>
            </a:r>
            <a:r>
              <a:rPr lang="en-BE" dirty="0" err="1"/>
              <a:t>oa</a:t>
            </a:r>
            <a:r>
              <a:rPr lang="en-BE" dirty="0"/>
              <a:t> European digital identity wallet (EUDI-wallet)</a:t>
            </a:r>
          </a:p>
          <a:p>
            <a:pPr lvl="1"/>
            <a:r>
              <a:rPr lang="en-BE" dirty="0"/>
              <a:t>Artificial Intelligence Act</a:t>
            </a:r>
          </a:p>
          <a:p>
            <a:pPr lvl="1"/>
            <a:r>
              <a:rPr lang="en-BE" dirty="0"/>
              <a:t>Data Act</a:t>
            </a:r>
          </a:p>
          <a:p>
            <a:pPr lvl="1"/>
            <a:r>
              <a:rPr lang="en-BE" dirty="0"/>
              <a:t>Data Governance </a:t>
            </a:r>
            <a:r>
              <a:rPr lang="nl-BE" dirty="0"/>
              <a:t>A</a:t>
            </a:r>
            <a:r>
              <a:rPr lang="en-BE" dirty="0" err="1"/>
              <a:t>ct</a:t>
            </a:r>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en-BE" dirty="0"/>
          </a:p>
          <a:p>
            <a:pPr lvl="1"/>
            <a:endParaRPr lang="nl-BE" dirty="0"/>
          </a:p>
        </p:txBody>
      </p:sp>
      <p:sp>
        <p:nvSpPr>
          <p:cNvPr id="6" name="Text Placeholder 5">
            <a:extLst>
              <a:ext uri="{FF2B5EF4-FFF2-40B4-BE49-F238E27FC236}">
                <a16:creationId xmlns:a16="http://schemas.microsoft.com/office/drawing/2014/main" id="{7E169105-2C4C-656B-A22A-768074AFE6ED}"/>
              </a:ext>
            </a:extLst>
          </p:cNvPr>
          <p:cNvSpPr>
            <a:spLocks noGrp="1"/>
          </p:cNvSpPr>
          <p:nvPr>
            <p:ph type="body" idx="12"/>
          </p:nvPr>
        </p:nvSpPr>
        <p:spPr/>
        <p:txBody>
          <a:bodyPr/>
          <a:lstStyle/>
          <a:p>
            <a:r>
              <a:rPr lang="en-BE" dirty="0"/>
              <a:t>European Health Data Space Regulation (EHDS)</a:t>
            </a:r>
          </a:p>
        </p:txBody>
      </p:sp>
      <p:sp>
        <p:nvSpPr>
          <p:cNvPr id="2" name="Slide Number Placeholder 1">
            <a:extLst>
              <a:ext uri="{FF2B5EF4-FFF2-40B4-BE49-F238E27FC236}">
                <a16:creationId xmlns:a16="http://schemas.microsoft.com/office/drawing/2014/main" id="{A9CAA85F-C1C2-02D2-41AE-7501672979B0}"/>
              </a:ext>
            </a:extLst>
          </p:cNvPr>
          <p:cNvSpPr>
            <a:spLocks noGrp="1"/>
          </p:cNvSpPr>
          <p:nvPr>
            <p:ph type="sldNum" sz="quarter" idx="4"/>
          </p:nvPr>
        </p:nvSpPr>
        <p:spPr/>
        <p:txBody>
          <a:bodyPr/>
          <a:lstStyle/>
          <a:p>
            <a:fld id="{E1356E26-996F-433A-9CA0-83DB24D6E075}" type="slidenum">
              <a:rPr lang="en-US" smtClean="0"/>
              <a:pPr/>
              <a:t>45</a:t>
            </a:fld>
            <a:endParaRPr lang="en-US" dirty="0"/>
          </a:p>
        </p:txBody>
      </p:sp>
    </p:spTree>
    <p:extLst>
      <p:ext uri="{BB962C8B-B14F-4D97-AF65-F5344CB8AC3E}">
        <p14:creationId xmlns:p14="http://schemas.microsoft.com/office/powerpoint/2010/main" val="2651938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836E42-D20A-445F-90A6-1B3D21373F23}"/>
              </a:ext>
            </a:extLst>
          </p:cNvPr>
          <p:cNvSpPr>
            <a:spLocks noGrp="1"/>
          </p:cNvSpPr>
          <p:nvPr>
            <p:ph type="title"/>
          </p:nvPr>
        </p:nvSpPr>
        <p:spPr>
          <a:xfrm>
            <a:off x="838200" y="673768"/>
            <a:ext cx="10515600" cy="1016920"/>
          </a:xfrm>
        </p:spPr>
        <p:txBody>
          <a:bodyPr/>
          <a:lstStyle/>
          <a:p>
            <a:r>
              <a:rPr lang="nl-BE" dirty="0"/>
              <a:t>Enkele belangrijke bepalingen uit EHDS</a:t>
            </a:r>
            <a:r>
              <a:rPr lang="en-BE" dirty="0"/>
              <a:t> (1/2)</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idx="1"/>
          </p:nvPr>
        </p:nvSpPr>
        <p:spPr>
          <a:xfrm>
            <a:off x="838200" y="2042546"/>
            <a:ext cx="10256837" cy="4141686"/>
          </a:xfrm>
        </p:spPr>
        <p:txBody>
          <a:bodyPr>
            <a:normAutofit/>
          </a:bodyPr>
          <a:lstStyle/>
          <a:p>
            <a:r>
              <a:rPr lang="en-US" dirty="0"/>
              <a:t>EPD-</a:t>
            </a:r>
            <a:r>
              <a:rPr lang="en-US" dirty="0" err="1"/>
              <a:t>systemen</a:t>
            </a:r>
            <a:r>
              <a:rPr lang="en-US" dirty="0"/>
              <a:t> </a:t>
            </a:r>
            <a:r>
              <a:rPr lang="en-US" dirty="0" err="1"/>
              <a:t>mogen</a:t>
            </a:r>
            <a:r>
              <a:rPr lang="en-US" dirty="0"/>
              <a:t> </a:t>
            </a:r>
            <a:r>
              <a:rPr lang="en-US" dirty="0" err="1"/>
              <a:t>nog</a:t>
            </a:r>
            <a:r>
              <a:rPr lang="en-US" dirty="0"/>
              <a:t> </a:t>
            </a:r>
            <a:r>
              <a:rPr lang="en-US" dirty="0" err="1"/>
              <a:t>enkel</a:t>
            </a:r>
            <a:r>
              <a:rPr lang="en-US" dirty="0"/>
              <a:t> op de EU-</a:t>
            </a:r>
            <a:r>
              <a:rPr lang="en-US" dirty="0" err="1"/>
              <a:t>markt</a:t>
            </a:r>
            <a:r>
              <a:rPr lang="en-US" dirty="0"/>
              <a:t> </a:t>
            </a:r>
            <a:r>
              <a:rPr lang="en-US" dirty="0" err="1"/>
              <a:t>worden</a:t>
            </a:r>
            <a:r>
              <a:rPr lang="en-US" dirty="0"/>
              <a:t> </a:t>
            </a:r>
            <a:r>
              <a:rPr lang="en-US" dirty="0" err="1"/>
              <a:t>aangeboden</a:t>
            </a:r>
            <a:r>
              <a:rPr lang="en-US" dirty="0"/>
              <a:t> </a:t>
            </a:r>
            <a:r>
              <a:rPr lang="en-US" dirty="0" err="1"/>
              <a:t>indien</a:t>
            </a:r>
            <a:r>
              <a:rPr lang="en-US" dirty="0"/>
              <a:t> </a:t>
            </a:r>
            <a:r>
              <a:rPr lang="en-US" dirty="0" err="1"/>
              <a:t>ze</a:t>
            </a:r>
            <a:r>
              <a:rPr lang="en-US" dirty="0"/>
              <a:t> de EU-</a:t>
            </a:r>
            <a:r>
              <a:rPr lang="en-US" dirty="0" err="1"/>
              <a:t>standaarden</a:t>
            </a:r>
            <a:r>
              <a:rPr lang="en-US" dirty="0"/>
              <a:t> </a:t>
            </a:r>
            <a:r>
              <a:rPr lang="en-US" dirty="0" err="1"/>
              <a:t>respecteren</a:t>
            </a:r>
            <a:endParaRPr lang="en-US" dirty="0"/>
          </a:p>
          <a:p>
            <a:pPr lvl="1"/>
            <a:r>
              <a:rPr lang="nl-BE" dirty="0"/>
              <a:t>geharmoniseerde softwarecomponenten van EPD-systemen</a:t>
            </a:r>
            <a:r>
              <a:rPr lang="en-GB" dirty="0"/>
              <a:t> (art. 25)</a:t>
            </a:r>
          </a:p>
          <a:p>
            <a:pPr lvl="1"/>
            <a:r>
              <a:rPr lang="nl-BE" dirty="0"/>
              <a:t>EU-conformiteitsverklaring </a:t>
            </a:r>
            <a:r>
              <a:rPr lang="en-US" dirty="0"/>
              <a:t>(art. 39)</a:t>
            </a:r>
          </a:p>
          <a:p>
            <a:r>
              <a:rPr lang="nl-BE" dirty="0"/>
              <a:t>Europese digitale testomgeving (art. 40)</a:t>
            </a:r>
            <a:endParaRPr lang="en-US" dirty="0"/>
          </a:p>
          <a:p>
            <a:pPr lvl="1"/>
            <a:r>
              <a:rPr lang="nl-BE" dirty="0"/>
              <a:t>de Europese Commissie ontwikkelt een Europese digitale testomgeving voor de beoordeling van geharmoniseerde softwarecomponenten van EPD-systemen en stelt ze open source ter beschikking van de lidstaten</a:t>
            </a:r>
          </a:p>
          <a:p>
            <a:pPr lvl="1"/>
            <a:r>
              <a:rPr lang="nl-BE" dirty="0"/>
              <a:t>de lidstaten gebruiken een digitale testomgeving voor de beoordeling van de </a:t>
            </a:r>
            <a:r>
              <a:rPr lang="nl-BE" dirty="0" err="1"/>
              <a:t>EPD’s</a:t>
            </a:r>
            <a:r>
              <a:rPr lang="nl-BE" dirty="0"/>
              <a:t>, bij voorkeur voortbouwend op de open source digitale testomgeving ter beschikking gesteld door de Europese Commissie</a:t>
            </a:r>
          </a:p>
        </p:txBody>
      </p:sp>
      <p:sp>
        <p:nvSpPr>
          <p:cNvPr id="2" name="Slide Number Placeholder 1">
            <a:extLst>
              <a:ext uri="{FF2B5EF4-FFF2-40B4-BE49-F238E27FC236}">
                <a16:creationId xmlns:a16="http://schemas.microsoft.com/office/drawing/2014/main" id="{4A0ECD28-9CB0-8C4C-1959-3FFF6262A392}"/>
              </a:ext>
            </a:extLst>
          </p:cNvPr>
          <p:cNvSpPr>
            <a:spLocks noGrp="1"/>
          </p:cNvSpPr>
          <p:nvPr>
            <p:ph type="sldNum" sz="quarter" idx="4"/>
          </p:nvPr>
        </p:nvSpPr>
        <p:spPr/>
        <p:txBody>
          <a:bodyPr/>
          <a:lstStyle/>
          <a:p>
            <a:fld id="{E1356E26-996F-433A-9CA0-83DB24D6E075}" type="slidenum">
              <a:rPr lang="en-US" smtClean="0"/>
              <a:pPr/>
              <a:t>46</a:t>
            </a:fld>
            <a:endParaRPr lang="en-US" dirty="0"/>
          </a:p>
        </p:txBody>
      </p:sp>
    </p:spTree>
    <p:extLst>
      <p:ext uri="{BB962C8B-B14F-4D97-AF65-F5344CB8AC3E}">
        <p14:creationId xmlns:p14="http://schemas.microsoft.com/office/powerpoint/2010/main" val="3477124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0EBA9-6CEB-2827-6ED4-44CBF165F6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C63743-6101-2D9B-DAF1-07A073E9D1E2}"/>
              </a:ext>
            </a:extLst>
          </p:cNvPr>
          <p:cNvSpPr>
            <a:spLocks noGrp="1"/>
          </p:cNvSpPr>
          <p:nvPr>
            <p:ph type="title"/>
          </p:nvPr>
        </p:nvSpPr>
        <p:spPr>
          <a:xfrm>
            <a:off x="838200" y="673768"/>
            <a:ext cx="10515600" cy="1016920"/>
          </a:xfrm>
        </p:spPr>
        <p:txBody>
          <a:bodyPr/>
          <a:lstStyle/>
          <a:p>
            <a:r>
              <a:rPr lang="nl-BE" dirty="0"/>
              <a:t>Enkele belangrijke bepalingen uit EHDS</a:t>
            </a:r>
            <a:r>
              <a:rPr lang="en-BE" dirty="0"/>
              <a:t> (2/2)</a:t>
            </a:r>
          </a:p>
        </p:txBody>
      </p:sp>
      <p:sp>
        <p:nvSpPr>
          <p:cNvPr id="3" name="Tijdelijke aanduiding voor tekst 2">
            <a:extLst>
              <a:ext uri="{FF2B5EF4-FFF2-40B4-BE49-F238E27FC236}">
                <a16:creationId xmlns:a16="http://schemas.microsoft.com/office/drawing/2014/main" id="{C4A56ABF-2139-0AC5-29FF-9454D741FC0C}"/>
              </a:ext>
            </a:extLst>
          </p:cNvPr>
          <p:cNvSpPr>
            <a:spLocks noGrp="1"/>
          </p:cNvSpPr>
          <p:nvPr>
            <p:ph idx="1"/>
          </p:nvPr>
        </p:nvSpPr>
        <p:spPr>
          <a:xfrm>
            <a:off x="838200" y="2042546"/>
            <a:ext cx="10256837" cy="4141686"/>
          </a:xfrm>
        </p:spPr>
        <p:txBody>
          <a:bodyPr>
            <a:normAutofit fontScale="92500" lnSpcReduction="10000"/>
          </a:bodyPr>
          <a:lstStyle/>
          <a:p>
            <a:r>
              <a:rPr lang="nl-BE" dirty="0"/>
              <a:t>wettelijke basis voor Europese Commissie om, ten behoeve van alle relevante aangesloten entiteiten, de infrastructuren en centrale diensten te ontwikkelen, onderhouden, hosten en exploiteren om de werking van de EHDS te ondersteunen (art. 96)</a:t>
            </a:r>
          </a:p>
          <a:p>
            <a:pPr lvl="1"/>
            <a:r>
              <a:rPr lang="nl-BE" dirty="0"/>
              <a:t>een </a:t>
            </a:r>
            <a:r>
              <a:rPr lang="nl-BE" dirty="0" err="1"/>
              <a:t>interoperabel</a:t>
            </a:r>
            <a:r>
              <a:rPr lang="nl-BE" dirty="0"/>
              <a:t>, grensoverschrijdend identificatie- en authenticatiemechanisme voor natuurlijke personen en gezondheidswerkers</a:t>
            </a:r>
          </a:p>
          <a:p>
            <a:pPr lvl="2"/>
            <a:r>
              <a:rPr lang="nl-BE" dirty="0"/>
              <a:t>gebaseerd op </a:t>
            </a:r>
            <a:r>
              <a:rPr lang="nl-BE" dirty="0" err="1"/>
              <a:t>eIDAS</a:t>
            </a:r>
            <a:r>
              <a:rPr lang="nl-BE" dirty="0"/>
              <a:t> 2.0 en XACML ?</a:t>
            </a:r>
          </a:p>
          <a:p>
            <a:pPr lvl="1"/>
            <a:r>
              <a:rPr lang="nl-BE" dirty="0"/>
              <a:t>een centraal interoperabiliteitsplatform (“</a:t>
            </a:r>
            <a:r>
              <a:rPr lang="nl-BE" dirty="0" err="1"/>
              <a:t>MyHealth@EU</a:t>
            </a:r>
            <a:r>
              <a:rPr lang="nl-BE" dirty="0"/>
              <a:t>”) om diensten te verlenen ter ondersteuning en vergemakkelijking van de uitwisseling van elektronische gezondheidsgegevens tussen de nationale contactpunten</a:t>
            </a:r>
          </a:p>
          <a:p>
            <a:pPr lvl="1"/>
            <a:r>
              <a:rPr lang="nl-BE" dirty="0"/>
              <a:t>aanvullende diensten die </a:t>
            </a:r>
            <a:r>
              <a:rPr lang="nl-BE" dirty="0" err="1"/>
              <a:t>telegeneeskunde</a:t>
            </a:r>
            <a:r>
              <a:rPr lang="nl-BE" dirty="0"/>
              <a:t>, mobiele gezondheid, toegang van natuurlijke personen tot bestaande vertalingen van hun gezondheidsgegevens, uitwisseling of verificatie van </a:t>
            </a:r>
            <a:r>
              <a:rPr lang="nl-BE" dirty="0" err="1"/>
              <a:t>gezondheidsgerelateerde</a:t>
            </a:r>
            <a:r>
              <a:rPr lang="nl-BE" dirty="0"/>
              <a:t> certificaten vergemakkelijken</a:t>
            </a:r>
          </a:p>
          <a:p>
            <a:pPr lvl="2"/>
            <a:r>
              <a:rPr lang="nl-BE" dirty="0"/>
              <a:t>bv. meertalige terminologieserver</a:t>
            </a:r>
          </a:p>
          <a:p>
            <a:pPr lvl="2"/>
            <a:r>
              <a:rPr lang="nl-BE" dirty="0"/>
              <a:t>bv. coördinatie van end-</a:t>
            </a:r>
            <a:r>
              <a:rPr lang="nl-BE" dirty="0" err="1"/>
              <a:t>to</a:t>
            </a:r>
            <a:r>
              <a:rPr lang="nl-BE" dirty="0"/>
              <a:t>-end encryptie van gezondheidsgegevens ?</a:t>
            </a:r>
          </a:p>
          <a:p>
            <a:pPr lvl="2"/>
            <a:r>
              <a:rPr lang="nl-BE" dirty="0"/>
              <a:t>bv. </a:t>
            </a:r>
            <a:r>
              <a:rPr lang="nl-BE" dirty="0" err="1"/>
              <a:t>pseudonimiseringsdienst</a:t>
            </a:r>
            <a:r>
              <a:rPr lang="nl-BE" dirty="0"/>
              <a:t> ?</a:t>
            </a:r>
          </a:p>
        </p:txBody>
      </p:sp>
      <p:sp>
        <p:nvSpPr>
          <p:cNvPr id="2" name="Slide Number Placeholder 1">
            <a:extLst>
              <a:ext uri="{FF2B5EF4-FFF2-40B4-BE49-F238E27FC236}">
                <a16:creationId xmlns:a16="http://schemas.microsoft.com/office/drawing/2014/main" id="{7BBA5518-A71A-4EDF-F06F-491E7D1CD453}"/>
              </a:ext>
            </a:extLst>
          </p:cNvPr>
          <p:cNvSpPr>
            <a:spLocks noGrp="1"/>
          </p:cNvSpPr>
          <p:nvPr>
            <p:ph type="sldNum" sz="quarter" idx="4"/>
          </p:nvPr>
        </p:nvSpPr>
        <p:spPr/>
        <p:txBody>
          <a:bodyPr/>
          <a:lstStyle/>
          <a:p>
            <a:fld id="{E1356E26-996F-433A-9CA0-83DB24D6E075}" type="slidenum">
              <a:rPr lang="en-US" smtClean="0"/>
              <a:pPr/>
              <a:t>47</a:t>
            </a:fld>
            <a:endParaRPr lang="en-US" dirty="0"/>
          </a:p>
        </p:txBody>
      </p:sp>
    </p:spTree>
    <p:extLst>
      <p:ext uri="{BB962C8B-B14F-4D97-AF65-F5344CB8AC3E}">
        <p14:creationId xmlns:p14="http://schemas.microsoft.com/office/powerpoint/2010/main" val="2251128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E2E19E-2628-B987-5C46-0F1ED32F47C4}"/>
              </a:ext>
            </a:extLst>
          </p:cNvPr>
          <p:cNvSpPr>
            <a:spLocks noGrp="1"/>
          </p:cNvSpPr>
          <p:nvPr>
            <p:ph type="title"/>
          </p:nvPr>
        </p:nvSpPr>
        <p:spPr/>
        <p:txBody>
          <a:bodyPr/>
          <a:lstStyle/>
          <a:p>
            <a:r>
              <a:rPr lang="nl-BE" dirty="0"/>
              <a:t>EHDS </a:t>
            </a:r>
            <a:r>
              <a:rPr lang="en-BE" dirty="0"/>
              <a:t>- </a:t>
            </a:r>
            <a:r>
              <a:rPr lang="nl-BE" dirty="0"/>
              <a:t>Beginselen voor implementatie in België</a:t>
            </a:r>
            <a:r>
              <a:rPr lang="en-BE" dirty="0"/>
              <a:t> (1/5)</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idx="1"/>
          </p:nvPr>
        </p:nvSpPr>
        <p:spPr>
          <a:xfrm>
            <a:off x="838200" y="1836069"/>
            <a:ext cx="10256519" cy="4647857"/>
          </a:xfrm>
        </p:spPr>
        <p:txBody>
          <a:bodyPr>
            <a:normAutofit fontScale="92500" lnSpcReduction="20000"/>
          </a:bodyPr>
          <a:lstStyle/>
          <a:p>
            <a:r>
              <a:rPr lang="nl-BE" dirty="0"/>
              <a:t>nood aan één unieke Europese technische FHIR-standaard voor elk berichttype</a:t>
            </a:r>
          </a:p>
          <a:p>
            <a:pPr lvl="1"/>
            <a:r>
              <a:rPr lang="nl-BE" dirty="0"/>
              <a:t>essentiële patiëntgegevens (~ </a:t>
            </a:r>
            <a:r>
              <a:rPr lang="nl-BE" dirty="0" err="1"/>
              <a:t>SumEHR</a:t>
            </a:r>
            <a:r>
              <a:rPr lang="nl-BE" dirty="0"/>
              <a:t>)</a:t>
            </a:r>
          </a:p>
          <a:p>
            <a:pPr lvl="1"/>
            <a:r>
              <a:rPr lang="nl-BE" dirty="0"/>
              <a:t>elektronische geneesmiddelenvoorschriften</a:t>
            </a:r>
          </a:p>
          <a:p>
            <a:pPr lvl="1"/>
            <a:r>
              <a:rPr lang="nl-BE" dirty="0"/>
              <a:t>elektronische geneesmiddelenverstrekkingen</a:t>
            </a:r>
          </a:p>
          <a:p>
            <a:pPr lvl="1"/>
            <a:r>
              <a:rPr lang="nl-BE" dirty="0"/>
              <a:t>medische beeldvormingsdiagnostiek en de bijbehorende beeldverslagen</a:t>
            </a:r>
          </a:p>
          <a:p>
            <a:pPr lvl="1"/>
            <a:r>
              <a:rPr lang="nl-BE" dirty="0"/>
              <a:t>resultaten van medische tests, met inbegrip van laboratoriumresultaten en andere diagnostische resultaten en daarmee verband houdende verslagen</a:t>
            </a:r>
          </a:p>
          <a:p>
            <a:pPr lvl="1"/>
            <a:r>
              <a:rPr lang="nl-BE" dirty="0"/>
              <a:t>ontslagverslagen</a:t>
            </a:r>
            <a:endParaRPr lang="en-BE" dirty="0"/>
          </a:p>
          <a:p>
            <a:r>
              <a:rPr lang="nl-BE" dirty="0"/>
              <a:t>nood aan één unieke Europese gestructureerde semantische </a:t>
            </a:r>
            <a:r>
              <a:rPr lang="nl-BE" dirty="0" err="1"/>
              <a:t>waardenset</a:t>
            </a:r>
            <a:r>
              <a:rPr lang="nl-BE" dirty="0"/>
              <a:t> (niet louter vrije tekst!) voor elk veld waar dit relevant is, bij voorkeur</a:t>
            </a:r>
          </a:p>
          <a:p>
            <a:pPr lvl="1"/>
            <a:r>
              <a:rPr lang="nl-BE" dirty="0"/>
              <a:t>SNOMED CT</a:t>
            </a:r>
            <a:r>
              <a:rPr lang="en-BE" dirty="0"/>
              <a:t>, met mapping </a:t>
            </a:r>
            <a:r>
              <a:rPr lang="en-BE" dirty="0" err="1"/>
              <a:t>naar</a:t>
            </a:r>
            <a:r>
              <a:rPr lang="en-BE" dirty="0"/>
              <a:t> </a:t>
            </a:r>
            <a:r>
              <a:rPr lang="en-BE" dirty="0" err="1"/>
              <a:t>oa</a:t>
            </a:r>
            <a:r>
              <a:rPr lang="en-BE" dirty="0"/>
              <a:t> ICPC-3, ICD-11, ICF en ICHI</a:t>
            </a:r>
            <a:endParaRPr lang="nl-BE" dirty="0"/>
          </a:p>
          <a:p>
            <a:pPr lvl="1"/>
            <a:r>
              <a:rPr lang="nl-BE" dirty="0"/>
              <a:t>LOINC</a:t>
            </a:r>
          </a:p>
          <a:p>
            <a:pPr lvl="1"/>
            <a:r>
              <a:rPr lang="en-BE" dirty="0"/>
              <a:t>DICOM</a:t>
            </a:r>
          </a:p>
          <a:p>
            <a:pPr lvl="1"/>
            <a:r>
              <a:rPr lang="en-BE" dirty="0"/>
              <a:t>ISO</a:t>
            </a:r>
            <a:endParaRPr lang="nl-BE" dirty="0"/>
          </a:p>
          <a:p>
            <a:pPr lvl="1"/>
            <a:endParaRPr lang="nl-BE" dirty="0"/>
          </a:p>
        </p:txBody>
      </p:sp>
      <p:sp>
        <p:nvSpPr>
          <p:cNvPr id="2" name="Slide Number Placeholder 1">
            <a:extLst>
              <a:ext uri="{FF2B5EF4-FFF2-40B4-BE49-F238E27FC236}">
                <a16:creationId xmlns:a16="http://schemas.microsoft.com/office/drawing/2014/main" id="{3518C99E-496D-5270-992E-647F52CF59E6}"/>
              </a:ext>
            </a:extLst>
          </p:cNvPr>
          <p:cNvSpPr>
            <a:spLocks noGrp="1"/>
          </p:cNvSpPr>
          <p:nvPr>
            <p:ph type="sldNum" sz="quarter" idx="4"/>
          </p:nvPr>
        </p:nvSpPr>
        <p:spPr/>
        <p:txBody>
          <a:bodyPr/>
          <a:lstStyle/>
          <a:p>
            <a:fld id="{E1356E26-996F-433A-9CA0-83DB24D6E075}" type="slidenum">
              <a:rPr lang="en-US" smtClean="0"/>
              <a:pPr/>
              <a:t>48</a:t>
            </a:fld>
            <a:endParaRPr lang="en-US" dirty="0"/>
          </a:p>
        </p:txBody>
      </p:sp>
    </p:spTree>
    <p:extLst>
      <p:ext uri="{BB962C8B-B14F-4D97-AF65-F5344CB8AC3E}">
        <p14:creationId xmlns:p14="http://schemas.microsoft.com/office/powerpoint/2010/main" val="3177969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6A1C7-2C8E-74B9-12C1-4C4315331B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76BA72-EE75-EBF1-FE7C-1D6C031387AE}"/>
              </a:ext>
            </a:extLst>
          </p:cNvPr>
          <p:cNvSpPr>
            <a:spLocks noGrp="1"/>
          </p:cNvSpPr>
          <p:nvPr>
            <p:ph type="title"/>
          </p:nvPr>
        </p:nvSpPr>
        <p:spPr/>
        <p:txBody>
          <a:bodyPr/>
          <a:lstStyle/>
          <a:p>
            <a:r>
              <a:rPr lang="nl-BE" dirty="0"/>
              <a:t>EHDS </a:t>
            </a:r>
            <a:r>
              <a:rPr lang="en-BE" dirty="0"/>
              <a:t>- </a:t>
            </a:r>
            <a:r>
              <a:rPr lang="nl-BE" dirty="0"/>
              <a:t>Beginselen voor implementatie in België</a:t>
            </a:r>
            <a:r>
              <a:rPr lang="en-BE" dirty="0"/>
              <a:t> (2/5)</a:t>
            </a:r>
          </a:p>
        </p:txBody>
      </p:sp>
      <p:sp>
        <p:nvSpPr>
          <p:cNvPr id="3" name="Tijdelijke aanduiding voor tekst 2">
            <a:extLst>
              <a:ext uri="{FF2B5EF4-FFF2-40B4-BE49-F238E27FC236}">
                <a16:creationId xmlns:a16="http://schemas.microsoft.com/office/drawing/2014/main" id="{C34A3F84-6560-EDC4-1EFF-67D9D47AB40B}"/>
              </a:ext>
            </a:extLst>
          </p:cNvPr>
          <p:cNvSpPr>
            <a:spLocks noGrp="1"/>
          </p:cNvSpPr>
          <p:nvPr>
            <p:ph idx="1"/>
          </p:nvPr>
        </p:nvSpPr>
        <p:spPr>
          <a:xfrm>
            <a:off x="838200" y="1836070"/>
            <a:ext cx="10256519" cy="4348162"/>
          </a:xfrm>
        </p:spPr>
        <p:txBody>
          <a:bodyPr>
            <a:normAutofit fontScale="92500" lnSpcReduction="20000"/>
          </a:bodyPr>
          <a:lstStyle/>
          <a:p>
            <a:r>
              <a:rPr lang="nl-BE" dirty="0"/>
              <a:t>maximale afstemming van de Belgische </a:t>
            </a:r>
            <a:r>
              <a:rPr lang="nl-BE" dirty="0" err="1"/>
              <a:t>caresets</a:t>
            </a:r>
            <a:r>
              <a:rPr lang="nl-BE" dirty="0"/>
              <a:t> op de Europese standaarden</a:t>
            </a:r>
            <a:endParaRPr lang="en-BE" dirty="0"/>
          </a:p>
          <a:p>
            <a:r>
              <a:rPr lang="en-BE" dirty="0" err="1"/>
              <a:t>gebruikte</a:t>
            </a:r>
            <a:r>
              <a:rPr lang="en-BE" dirty="0"/>
              <a:t> </a:t>
            </a:r>
            <a:r>
              <a:rPr lang="en-BE" dirty="0" err="1"/>
              <a:t>terminologie</a:t>
            </a:r>
            <a:r>
              <a:rPr lang="en-BE" dirty="0"/>
              <a:t>	</a:t>
            </a:r>
          </a:p>
          <a:p>
            <a:pPr lvl="1"/>
            <a:r>
              <a:rPr lang="en-BE" dirty="0" err="1"/>
              <a:t>lidstaat</a:t>
            </a:r>
            <a:r>
              <a:rPr lang="en-BE" dirty="0"/>
              <a:t> A: de </a:t>
            </a:r>
            <a:r>
              <a:rPr lang="en-BE" dirty="0" err="1"/>
              <a:t>lidstaat</a:t>
            </a:r>
            <a:r>
              <a:rPr lang="en-BE" dirty="0"/>
              <a:t> van </a:t>
            </a:r>
            <a:r>
              <a:rPr lang="en-BE" dirty="0" err="1"/>
              <a:t>waaruit</a:t>
            </a:r>
            <a:r>
              <a:rPr lang="en-BE" dirty="0"/>
              <a:t> </a:t>
            </a:r>
            <a:r>
              <a:rPr lang="en-BE" dirty="0" err="1"/>
              <a:t>gezondheidsgegevens</a:t>
            </a:r>
            <a:r>
              <a:rPr lang="en-BE" dirty="0"/>
              <a:t> </a:t>
            </a:r>
            <a:r>
              <a:rPr lang="en-BE" dirty="0" err="1"/>
              <a:t>worden</a:t>
            </a:r>
            <a:r>
              <a:rPr lang="en-BE" dirty="0"/>
              <a:t> </a:t>
            </a:r>
            <a:r>
              <a:rPr lang="en-BE" dirty="0" err="1"/>
              <a:t>verstrekt</a:t>
            </a:r>
            <a:endParaRPr lang="en-BE" dirty="0"/>
          </a:p>
          <a:p>
            <a:pPr lvl="1"/>
            <a:r>
              <a:rPr lang="en-BE" dirty="0" err="1"/>
              <a:t>lidstaat</a:t>
            </a:r>
            <a:r>
              <a:rPr lang="en-BE" dirty="0"/>
              <a:t> B: de </a:t>
            </a:r>
            <a:r>
              <a:rPr lang="en-BE" dirty="0" err="1"/>
              <a:t>lidstaat</a:t>
            </a:r>
            <a:r>
              <a:rPr lang="en-BE" dirty="0"/>
              <a:t> van </a:t>
            </a:r>
            <a:r>
              <a:rPr lang="en-BE" dirty="0" err="1"/>
              <a:t>waaruit</a:t>
            </a:r>
            <a:r>
              <a:rPr lang="en-BE" dirty="0"/>
              <a:t> </a:t>
            </a:r>
            <a:r>
              <a:rPr lang="en-BE" dirty="0" err="1"/>
              <a:t>gezondheidsgegevens</a:t>
            </a:r>
            <a:r>
              <a:rPr lang="en-BE" dirty="0"/>
              <a:t> </a:t>
            </a:r>
            <a:r>
              <a:rPr lang="en-BE" dirty="0" err="1"/>
              <a:t>worden</a:t>
            </a:r>
            <a:r>
              <a:rPr lang="en-BE" dirty="0"/>
              <a:t> </a:t>
            </a:r>
            <a:r>
              <a:rPr lang="en-BE" dirty="0" err="1"/>
              <a:t>gevraagd</a:t>
            </a:r>
            <a:r>
              <a:rPr lang="en-BE" dirty="0"/>
              <a:t> </a:t>
            </a:r>
            <a:r>
              <a:rPr lang="en-BE" dirty="0" err="1"/>
              <a:t>en</a:t>
            </a:r>
            <a:r>
              <a:rPr lang="en-BE" dirty="0"/>
              <a:t> </a:t>
            </a:r>
            <a:r>
              <a:rPr lang="en-BE" dirty="0" err="1"/>
              <a:t>verkregen</a:t>
            </a:r>
            <a:endParaRPr lang="en-BE" dirty="0"/>
          </a:p>
          <a:p>
            <a:r>
              <a:rPr lang="nl-BE" dirty="0"/>
              <a:t>indien een elektronisch bericht vanuit België </a:t>
            </a:r>
            <a:r>
              <a:rPr lang="en-BE" dirty="0"/>
              <a:t>(</a:t>
            </a:r>
            <a:r>
              <a:rPr lang="en-BE" dirty="0" err="1"/>
              <a:t>als</a:t>
            </a:r>
            <a:r>
              <a:rPr lang="en-BE" dirty="0"/>
              <a:t> ‘</a:t>
            </a:r>
            <a:r>
              <a:rPr lang="en-BE" dirty="0" err="1"/>
              <a:t>lidstaat</a:t>
            </a:r>
            <a:r>
              <a:rPr lang="en-BE" dirty="0"/>
              <a:t> A’) </a:t>
            </a:r>
            <a:r>
              <a:rPr lang="nl-BE" dirty="0"/>
              <a:t>grensoverschrijdend moet verzonden worden, geschiedt de </a:t>
            </a:r>
            <a:r>
              <a:rPr lang="en-BE" dirty="0" err="1"/>
              <a:t>eventuele</a:t>
            </a:r>
            <a:r>
              <a:rPr lang="en-BE" dirty="0"/>
              <a:t> </a:t>
            </a:r>
            <a:r>
              <a:rPr lang="nl-BE" dirty="0"/>
              <a:t>omzetting naar de Europese standaard zo dicht mogelijk bij de informatiebron</a:t>
            </a:r>
          </a:p>
          <a:p>
            <a:pPr lvl="1"/>
            <a:r>
              <a:rPr lang="nl-BE" dirty="0"/>
              <a:t>indien informatie beschikbaar is in één of een beperkt aantal centrale databanken, door de beheerder van de databank, bv.</a:t>
            </a:r>
          </a:p>
          <a:p>
            <a:pPr lvl="2"/>
            <a:r>
              <a:rPr lang="nl-BE" dirty="0"/>
              <a:t>essentiële patiëntgegevens in de gezondheidskluizen</a:t>
            </a:r>
          </a:p>
          <a:p>
            <a:pPr lvl="2"/>
            <a:r>
              <a:rPr lang="nl-BE" dirty="0"/>
              <a:t>elektronische geneesmiddelenvoorschriften in </a:t>
            </a:r>
            <a:r>
              <a:rPr lang="nl-BE" dirty="0" err="1"/>
              <a:t>Recip</a:t>
            </a:r>
            <a:r>
              <a:rPr lang="nl-BE" dirty="0"/>
              <a:t>-e</a:t>
            </a:r>
          </a:p>
          <a:p>
            <a:pPr lvl="1"/>
            <a:r>
              <a:rPr lang="nl-BE" dirty="0"/>
              <a:t>indien informatie beschikbaar is in het EPD, door de software van de beheerder van het EPD</a:t>
            </a:r>
          </a:p>
          <a:p>
            <a:r>
              <a:rPr lang="nl-BE" dirty="0"/>
              <a:t>indien een elektronisch bericht grensoverschrijdend wordt ontvangen in België</a:t>
            </a:r>
            <a:r>
              <a:rPr lang="en-BE" dirty="0"/>
              <a:t> (</a:t>
            </a:r>
            <a:r>
              <a:rPr lang="en-BE" dirty="0" err="1"/>
              <a:t>als</a:t>
            </a:r>
            <a:r>
              <a:rPr lang="en-BE" dirty="0"/>
              <a:t> ‘</a:t>
            </a:r>
            <a:r>
              <a:rPr lang="en-BE" dirty="0" err="1"/>
              <a:t>lidstaat</a:t>
            </a:r>
            <a:r>
              <a:rPr lang="en-BE" dirty="0"/>
              <a:t> B’)</a:t>
            </a:r>
            <a:r>
              <a:rPr lang="nl-BE" dirty="0"/>
              <a:t>, gebeurt de </a:t>
            </a:r>
            <a:r>
              <a:rPr lang="en-BE" dirty="0" err="1"/>
              <a:t>eventuele</a:t>
            </a:r>
            <a:r>
              <a:rPr lang="en-BE" dirty="0"/>
              <a:t> </a:t>
            </a:r>
            <a:r>
              <a:rPr lang="nl-BE" dirty="0"/>
              <a:t>omzetting naar de nationale standaard door het softwarepakket van de gebruiker</a:t>
            </a:r>
          </a:p>
          <a:p>
            <a:pPr marL="457200" lvl="1" indent="0">
              <a:buNone/>
            </a:pPr>
            <a:endParaRPr lang="nl-BE" dirty="0"/>
          </a:p>
        </p:txBody>
      </p:sp>
      <p:sp>
        <p:nvSpPr>
          <p:cNvPr id="2" name="Slide Number Placeholder 1">
            <a:extLst>
              <a:ext uri="{FF2B5EF4-FFF2-40B4-BE49-F238E27FC236}">
                <a16:creationId xmlns:a16="http://schemas.microsoft.com/office/drawing/2014/main" id="{F351A0A0-650C-E61F-CD39-6024C04BC15D}"/>
              </a:ext>
            </a:extLst>
          </p:cNvPr>
          <p:cNvSpPr>
            <a:spLocks noGrp="1"/>
          </p:cNvSpPr>
          <p:nvPr>
            <p:ph type="sldNum" sz="quarter" idx="4"/>
          </p:nvPr>
        </p:nvSpPr>
        <p:spPr/>
        <p:txBody>
          <a:bodyPr/>
          <a:lstStyle/>
          <a:p>
            <a:fld id="{E1356E26-996F-433A-9CA0-83DB24D6E075}" type="slidenum">
              <a:rPr lang="en-US" smtClean="0"/>
              <a:pPr/>
              <a:t>49</a:t>
            </a:fld>
            <a:endParaRPr lang="en-US" dirty="0"/>
          </a:p>
        </p:txBody>
      </p:sp>
    </p:spTree>
    <p:extLst>
      <p:ext uri="{BB962C8B-B14F-4D97-AF65-F5344CB8AC3E}">
        <p14:creationId xmlns:p14="http://schemas.microsoft.com/office/powerpoint/2010/main" val="96510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err="1">
                <a:solidFill>
                  <a:srgbClr val="087670"/>
                </a:solidFill>
              </a:rPr>
              <a:t>eHealth</a:t>
            </a:r>
            <a:r>
              <a:rPr lang="en-US" dirty="0" err="1"/>
              <a:t>Box</a:t>
            </a:r>
            <a:endParaRPr lang="en-US" dirty="0"/>
          </a:p>
        </p:txBody>
      </p:sp>
      <p:sp>
        <p:nvSpPr>
          <p:cNvPr id="8" name="Content Placeholder 7">
            <a:extLst>
              <a:ext uri="{FF2B5EF4-FFF2-40B4-BE49-F238E27FC236}">
                <a16:creationId xmlns:a16="http://schemas.microsoft.com/office/drawing/2014/main" id="{C506B763-DD14-4394-B383-EDF9EA60324B}"/>
              </a:ext>
            </a:extLst>
          </p:cNvPr>
          <p:cNvSpPr>
            <a:spLocks noGrp="1"/>
          </p:cNvSpPr>
          <p:nvPr>
            <p:ph sz="quarter" idx="4"/>
          </p:nvPr>
        </p:nvSpPr>
        <p:spPr>
          <a:xfrm>
            <a:off x="6172200" y="2059145"/>
            <a:ext cx="5183188" cy="4130518"/>
          </a:xfrm>
        </p:spPr>
        <p:txBody>
          <a:bodyPr>
            <a:normAutofit fontScale="85000" lnSpcReduction="20000"/>
          </a:bodyPr>
          <a:lstStyle/>
          <a:p>
            <a:r>
              <a:rPr lang="en-US" dirty="0"/>
              <a:t>2022 </a:t>
            </a:r>
          </a:p>
          <a:p>
            <a:pPr lvl="1"/>
            <a:r>
              <a:rPr lang="en-US" dirty="0"/>
              <a:t>&gt; 171.044.364 messages </a:t>
            </a:r>
            <a:r>
              <a:rPr lang="en-US" dirty="0" err="1"/>
              <a:t>envoyés</a:t>
            </a:r>
            <a:r>
              <a:rPr lang="en-US" dirty="0"/>
              <a:t> (SOAP)</a:t>
            </a:r>
          </a:p>
          <a:p>
            <a:pPr lvl="1"/>
            <a:r>
              <a:rPr lang="en-US" dirty="0"/>
              <a:t>&gt; 13.005 messages </a:t>
            </a:r>
            <a:r>
              <a:rPr lang="en-US" dirty="0" err="1"/>
              <a:t>envoyés</a:t>
            </a:r>
            <a:r>
              <a:rPr lang="en-US" dirty="0"/>
              <a:t> (REST)</a:t>
            </a:r>
          </a:p>
          <a:p>
            <a:r>
              <a:rPr lang="en-US" dirty="0"/>
              <a:t>2023 </a:t>
            </a:r>
          </a:p>
          <a:p>
            <a:pPr lvl="1"/>
            <a:r>
              <a:rPr lang="en-US" dirty="0"/>
              <a:t>&gt; 141.831.881 messages </a:t>
            </a:r>
            <a:r>
              <a:rPr lang="en-US" dirty="0" err="1"/>
              <a:t>envoyés</a:t>
            </a:r>
            <a:r>
              <a:rPr lang="en-US" dirty="0"/>
              <a:t> (SOAP)</a:t>
            </a:r>
          </a:p>
          <a:p>
            <a:pPr lvl="1"/>
            <a:r>
              <a:rPr lang="en-US" dirty="0"/>
              <a:t>&gt; 47.202 messages </a:t>
            </a:r>
            <a:r>
              <a:rPr lang="en-US" dirty="0" err="1"/>
              <a:t>envoyés</a:t>
            </a:r>
            <a:r>
              <a:rPr lang="en-US" dirty="0"/>
              <a:t> (REST)</a:t>
            </a:r>
          </a:p>
          <a:p>
            <a:r>
              <a:rPr lang="en-US" sz="1400" dirty="0"/>
              <a:t>2024 </a:t>
            </a:r>
          </a:p>
          <a:p>
            <a:pPr lvl="1"/>
            <a:r>
              <a:rPr lang="en-US" dirty="0"/>
              <a:t>&gt; 120.325.400 messages </a:t>
            </a:r>
            <a:r>
              <a:rPr lang="en-US" dirty="0" err="1"/>
              <a:t>envoyés</a:t>
            </a:r>
            <a:r>
              <a:rPr lang="en-US" dirty="0"/>
              <a:t> (SOAP)</a:t>
            </a:r>
          </a:p>
          <a:p>
            <a:pPr lvl="1"/>
            <a:r>
              <a:rPr lang="en-US" dirty="0"/>
              <a:t>&gt; 483.443  messages </a:t>
            </a:r>
            <a:r>
              <a:rPr lang="en-US" dirty="0" err="1"/>
              <a:t>envoyés</a:t>
            </a:r>
            <a:r>
              <a:rPr lang="en-US" dirty="0"/>
              <a:t> (REST)</a:t>
            </a:r>
            <a:endParaRPr lang="en-BE" dirty="0"/>
          </a:p>
          <a:p>
            <a:r>
              <a:rPr lang="en-BE" b="1" dirty="0">
                <a:solidFill>
                  <a:srgbClr val="087670"/>
                </a:solidFill>
              </a:rPr>
              <a:t>2025</a:t>
            </a:r>
          </a:p>
          <a:p>
            <a:pPr lvl="1"/>
            <a:r>
              <a:rPr lang="en-US" b="1" dirty="0">
                <a:solidFill>
                  <a:srgbClr val="087670"/>
                </a:solidFill>
              </a:rPr>
              <a:t>&gt; </a:t>
            </a:r>
            <a:r>
              <a:rPr lang="en-BE" b="1" dirty="0">
                <a:solidFill>
                  <a:srgbClr val="087670"/>
                </a:solidFill>
              </a:rPr>
              <a:t>112.876.714 </a:t>
            </a:r>
            <a:r>
              <a:rPr lang="en-US" b="1" dirty="0">
                <a:solidFill>
                  <a:srgbClr val="087670"/>
                </a:solidFill>
              </a:rPr>
              <a:t>messages </a:t>
            </a:r>
            <a:r>
              <a:rPr lang="en-US" b="1" dirty="0" err="1">
                <a:solidFill>
                  <a:srgbClr val="087670"/>
                </a:solidFill>
              </a:rPr>
              <a:t>envoyés</a:t>
            </a:r>
            <a:r>
              <a:rPr lang="en-US" b="1" dirty="0">
                <a:solidFill>
                  <a:srgbClr val="087670"/>
                </a:solidFill>
              </a:rPr>
              <a:t> (SOAP)</a:t>
            </a:r>
          </a:p>
          <a:p>
            <a:pPr lvl="1"/>
            <a:r>
              <a:rPr lang="en-US" b="1" dirty="0">
                <a:solidFill>
                  <a:srgbClr val="087670"/>
                </a:solidFill>
              </a:rPr>
              <a:t>&gt; </a:t>
            </a:r>
            <a:r>
              <a:rPr lang="en-BE" b="1" dirty="0">
                <a:solidFill>
                  <a:srgbClr val="087670"/>
                </a:solidFill>
              </a:rPr>
              <a:t>917.260 </a:t>
            </a:r>
            <a:r>
              <a:rPr lang="en-US" b="1" dirty="0">
                <a:solidFill>
                  <a:srgbClr val="087670"/>
                </a:solidFill>
              </a:rPr>
              <a:t>messages </a:t>
            </a:r>
            <a:r>
              <a:rPr lang="en-US" b="1" dirty="0" err="1">
                <a:solidFill>
                  <a:srgbClr val="087670"/>
                </a:solidFill>
              </a:rPr>
              <a:t>envoyés</a:t>
            </a:r>
            <a:r>
              <a:rPr lang="en-US" b="1" dirty="0">
                <a:solidFill>
                  <a:srgbClr val="087670"/>
                </a:solidFill>
              </a:rPr>
              <a:t> (REST)</a:t>
            </a:r>
            <a:endParaRPr lang="en-BE" b="1" dirty="0">
              <a:solidFill>
                <a:srgbClr val="087670"/>
              </a:solidFill>
            </a:endParaRPr>
          </a:p>
          <a:p>
            <a:endParaRPr lang="en-BE" dirty="0"/>
          </a:p>
          <a:p>
            <a:endParaRPr lang="en-BE" dirty="0"/>
          </a:p>
          <a:p>
            <a:pPr lvl="1"/>
            <a:endParaRPr lang="en-US" dirty="0"/>
          </a:p>
          <a:p>
            <a:endParaRPr lang="en-US" dirty="0"/>
          </a:p>
        </p:txBody>
      </p:sp>
      <p:graphicFrame>
        <p:nvGraphicFramePr>
          <p:cNvPr id="9" name="Content Placeholder 8">
            <a:extLst>
              <a:ext uri="{FF2B5EF4-FFF2-40B4-BE49-F238E27FC236}">
                <a16:creationId xmlns:a16="http://schemas.microsoft.com/office/drawing/2014/main" id="{F594AE22-9F6A-4B27-80D1-AA505A3C127D}"/>
              </a:ext>
            </a:extLst>
          </p:cNvPr>
          <p:cNvGraphicFramePr>
            <a:graphicFrameLocks noGrp="1"/>
          </p:cNvGraphicFramePr>
          <p:nvPr>
            <p:ph sz="half" idx="2"/>
            <p:extLst>
              <p:ext uri="{D42A27DB-BD31-4B8C-83A1-F6EECF244321}">
                <p14:modId xmlns:p14="http://schemas.microsoft.com/office/powerpoint/2010/main" val="2495411968"/>
              </p:ext>
            </p:extLst>
          </p:nvPr>
        </p:nvGraphicFramePr>
        <p:xfrm>
          <a:off x="839788" y="2505075"/>
          <a:ext cx="5157787"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4F8B17E-A841-643A-6BAC-5C20AF312C3F}"/>
              </a:ext>
            </a:extLst>
          </p:cNvPr>
          <p:cNvSpPr>
            <a:spLocks noGrp="1"/>
          </p:cNvSpPr>
          <p:nvPr>
            <p:ph type="sldNum" sz="quarter" idx="12"/>
          </p:nvPr>
        </p:nvSpPr>
        <p:spPr/>
        <p:txBody>
          <a:bodyPr/>
          <a:lstStyle/>
          <a:p>
            <a:fld id="{E1356E26-996F-433A-9CA0-83DB24D6E075}" type="slidenum">
              <a:rPr lang="en-US" smtClean="0"/>
              <a:pPr/>
              <a:t>5</a:t>
            </a:fld>
            <a:endParaRPr lang="en-US" dirty="0"/>
          </a:p>
        </p:txBody>
      </p:sp>
    </p:spTree>
    <p:extLst>
      <p:ext uri="{BB962C8B-B14F-4D97-AF65-F5344CB8AC3E}">
        <p14:creationId xmlns:p14="http://schemas.microsoft.com/office/powerpoint/2010/main" val="3381598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1C07-CE9B-7469-99D4-6E0F15E67E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8332E7-C6B1-A3C4-F0BC-D593167E2C40}"/>
              </a:ext>
            </a:extLst>
          </p:cNvPr>
          <p:cNvSpPr>
            <a:spLocks noGrp="1"/>
          </p:cNvSpPr>
          <p:nvPr>
            <p:ph type="title"/>
          </p:nvPr>
        </p:nvSpPr>
        <p:spPr/>
        <p:txBody>
          <a:bodyPr/>
          <a:lstStyle/>
          <a:p>
            <a:r>
              <a:rPr lang="nl-BE" dirty="0"/>
              <a:t>EHDS </a:t>
            </a:r>
            <a:r>
              <a:rPr lang="en-BE" dirty="0"/>
              <a:t>- </a:t>
            </a:r>
            <a:r>
              <a:rPr lang="nl-BE" dirty="0"/>
              <a:t>Beginselen voor implementatie in België</a:t>
            </a:r>
            <a:r>
              <a:rPr lang="en-BE" dirty="0"/>
              <a:t> (3/5)</a:t>
            </a:r>
          </a:p>
        </p:txBody>
      </p:sp>
      <p:sp>
        <p:nvSpPr>
          <p:cNvPr id="3" name="Tijdelijke aanduiding voor tekst 2">
            <a:extLst>
              <a:ext uri="{FF2B5EF4-FFF2-40B4-BE49-F238E27FC236}">
                <a16:creationId xmlns:a16="http://schemas.microsoft.com/office/drawing/2014/main" id="{83204C76-C94A-19BB-B64C-CA63CA6187BD}"/>
              </a:ext>
            </a:extLst>
          </p:cNvPr>
          <p:cNvSpPr>
            <a:spLocks noGrp="1"/>
          </p:cNvSpPr>
          <p:nvPr>
            <p:ph idx="1"/>
          </p:nvPr>
        </p:nvSpPr>
        <p:spPr>
          <a:xfrm>
            <a:off x="838200" y="1836070"/>
            <a:ext cx="10256519" cy="4348162"/>
          </a:xfrm>
        </p:spPr>
        <p:txBody>
          <a:bodyPr>
            <a:normAutofit fontScale="92500" lnSpcReduction="20000"/>
          </a:bodyPr>
          <a:lstStyle/>
          <a:p>
            <a:r>
              <a:rPr lang="nl-BE" dirty="0"/>
              <a:t>het </a:t>
            </a:r>
            <a:r>
              <a:rPr lang="nl-BE" dirty="0" err="1"/>
              <a:t>interoperabel</a:t>
            </a:r>
            <a:r>
              <a:rPr lang="nl-BE" dirty="0"/>
              <a:t>, grensoverschrijdend identificatie- en authenticatiemechanisme voor natuurlijke personen en gezondheidswerkers bedoeld in artikel 96, 1 (a) garandeert dat</a:t>
            </a:r>
          </a:p>
          <a:p>
            <a:pPr lvl="1"/>
            <a:r>
              <a:rPr lang="nl-BE" dirty="0"/>
              <a:t>de zorggebruiker correct wordt geïdentificeerd aan de hand van persoonlijke identificatiegegevens vastgelegd door lidstaat A</a:t>
            </a:r>
          </a:p>
          <a:p>
            <a:pPr lvl="1"/>
            <a:r>
              <a:rPr lang="nl-BE" dirty="0"/>
              <a:t>de identiteit van de </a:t>
            </a:r>
            <a:r>
              <a:rPr lang="en-BE" dirty="0" err="1"/>
              <a:t>zorgverlener</a:t>
            </a:r>
            <a:r>
              <a:rPr lang="nl-BE" dirty="0"/>
              <a:t> </a:t>
            </a:r>
            <a:r>
              <a:rPr lang="en-BE" dirty="0" err="1"/>
              <a:t>en</a:t>
            </a:r>
            <a:r>
              <a:rPr lang="en-BE" dirty="0"/>
              <a:t>/of de </a:t>
            </a:r>
            <a:r>
              <a:rPr lang="en-BE" dirty="0" err="1"/>
              <a:t>zorginstelling</a:t>
            </a:r>
            <a:r>
              <a:rPr lang="en-BE" dirty="0"/>
              <a:t> </a:t>
            </a:r>
            <a:r>
              <a:rPr lang="nl-BE" dirty="0"/>
              <a:t>correct wordt </a:t>
            </a:r>
            <a:r>
              <a:rPr lang="nl-BE" dirty="0" err="1"/>
              <a:t>geauthenti</a:t>
            </a:r>
            <a:r>
              <a:rPr lang="en-BE" dirty="0"/>
              <a:t>s</a:t>
            </a:r>
            <a:r>
              <a:rPr lang="nl-BE" dirty="0" err="1"/>
              <a:t>eerd</a:t>
            </a:r>
            <a:r>
              <a:rPr lang="nl-BE" dirty="0"/>
              <a:t> door middel van een elektronisch identificatiemiddel met een betrouwbaarheidsniveau </a:t>
            </a:r>
            <a:r>
              <a:rPr lang="en-BE" dirty="0"/>
              <a:t>‘substantial’ </a:t>
            </a:r>
            <a:r>
              <a:rPr lang="nl-BE" dirty="0"/>
              <a:t>in de zin van de </a:t>
            </a:r>
            <a:r>
              <a:rPr lang="nl-BE" dirty="0" err="1"/>
              <a:t>eIDAS</a:t>
            </a:r>
            <a:r>
              <a:rPr lang="nl-BE" dirty="0"/>
              <a:t>-verordening, met inbegrip van de Europese portemonnee voor digitale identiteit (EUDI-</a:t>
            </a:r>
            <a:r>
              <a:rPr lang="nl-BE" dirty="0" err="1"/>
              <a:t>wallets</a:t>
            </a:r>
            <a:r>
              <a:rPr lang="nl-BE" dirty="0"/>
              <a:t>)</a:t>
            </a:r>
          </a:p>
          <a:p>
            <a:pPr lvl="1"/>
            <a:r>
              <a:rPr lang="nl-BE" dirty="0"/>
              <a:t>de kwalificatie als </a:t>
            </a:r>
            <a:r>
              <a:rPr lang="en-BE" dirty="0" err="1"/>
              <a:t>zorgverlener</a:t>
            </a:r>
            <a:r>
              <a:rPr lang="nl-BE" dirty="0"/>
              <a:t> </a:t>
            </a:r>
            <a:r>
              <a:rPr lang="en-BE" dirty="0"/>
              <a:t>of </a:t>
            </a:r>
            <a:r>
              <a:rPr lang="en-BE" dirty="0" err="1"/>
              <a:t>zorginstelling</a:t>
            </a:r>
            <a:r>
              <a:rPr lang="en-BE" dirty="0"/>
              <a:t> </a:t>
            </a:r>
            <a:r>
              <a:rPr lang="nl-BE" dirty="0"/>
              <a:t>correct wordt vastgesteld door lidstaat B en aan lidstaat A wordt meegedeeld volgens een eenvormige Europese classificatie</a:t>
            </a:r>
          </a:p>
          <a:p>
            <a:pPr lvl="1"/>
            <a:r>
              <a:rPr lang="nl-BE" dirty="0"/>
              <a:t>de zorgrelatie tussen de zorggebruiker en de </a:t>
            </a:r>
            <a:r>
              <a:rPr lang="en-BE" dirty="0" err="1"/>
              <a:t>zorgverlener</a:t>
            </a:r>
            <a:r>
              <a:rPr lang="nl-BE" dirty="0"/>
              <a:t> correct wordt bepaald door lidstaat B en het bestaan ervan wordt bevestigd aan lidstaat A</a:t>
            </a:r>
          </a:p>
          <a:p>
            <a:r>
              <a:rPr lang="nl-BE" dirty="0"/>
              <a:t>lidstaat A op basis van deze informatie de nationale toegangsregels kan toepassen die zijn vastgesteld overeenkomstig de Europese regelgeving</a:t>
            </a:r>
          </a:p>
          <a:p>
            <a:r>
              <a:rPr lang="nl-BE" dirty="0"/>
              <a:t>valorisatie van alle </a:t>
            </a:r>
            <a:r>
              <a:rPr lang="en-BE" dirty="0" err="1"/>
              <a:t>functionaliteiten</a:t>
            </a:r>
            <a:r>
              <a:rPr lang="en-BE" dirty="0"/>
              <a:t> van de EUDI-wallets </a:t>
            </a:r>
            <a:r>
              <a:rPr lang="nl-BE" dirty="0"/>
              <a:t>om uitwisselingsprocessen te vereenvoudigen</a:t>
            </a:r>
          </a:p>
          <a:p>
            <a:pPr lvl="1"/>
            <a:endParaRPr lang="nl-BE" dirty="0"/>
          </a:p>
        </p:txBody>
      </p:sp>
      <p:sp>
        <p:nvSpPr>
          <p:cNvPr id="2" name="Slide Number Placeholder 1">
            <a:extLst>
              <a:ext uri="{FF2B5EF4-FFF2-40B4-BE49-F238E27FC236}">
                <a16:creationId xmlns:a16="http://schemas.microsoft.com/office/drawing/2014/main" id="{0A3447DF-2BB6-8D92-481C-2260711ADCF5}"/>
              </a:ext>
            </a:extLst>
          </p:cNvPr>
          <p:cNvSpPr>
            <a:spLocks noGrp="1"/>
          </p:cNvSpPr>
          <p:nvPr>
            <p:ph type="sldNum" sz="quarter" idx="4"/>
          </p:nvPr>
        </p:nvSpPr>
        <p:spPr/>
        <p:txBody>
          <a:bodyPr/>
          <a:lstStyle/>
          <a:p>
            <a:fld id="{E1356E26-996F-433A-9CA0-83DB24D6E075}" type="slidenum">
              <a:rPr lang="en-US" smtClean="0"/>
              <a:pPr/>
              <a:t>50</a:t>
            </a:fld>
            <a:endParaRPr lang="en-US" dirty="0"/>
          </a:p>
        </p:txBody>
      </p:sp>
    </p:spTree>
    <p:extLst>
      <p:ext uri="{BB962C8B-B14F-4D97-AF65-F5344CB8AC3E}">
        <p14:creationId xmlns:p14="http://schemas.microsoft.com/office/powerpoint/2010/main" val="413935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5338-28EC-BA8E-B15F-D78D6D2679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E037C2-CA44-F7AC-0DF1-A355391ED9F6}"/>
              </a:ext>
            </a:extLst>
          </p:cNvPr>
          <p:cNvSpPr>
            <a:spLocks noGrp="1"/>
          </p:cNvSpPr>
          <p:nvPr>
            <p:ph type="title"/>
          </p:nvPr>
        </p:nvSpPr>
        <p:spPr/>
        <p:txBody>
          <a:bodyPr/>
          <a:lstStyle/>
          <a:p>
            <a:r>
              <a:rPr lang="nl-BE" dirty="0"/>
              <a:t>EHDS </a:t>
            </a:r>
            <a:r>
              <a:rPr lang="en-BE" dirty="0"/>
              <a:t>- </a:t>
            </a:r>
            <a:r>
              <a:rPr lang="nl-BE" dirty="0"/>
              <a:t>Beginselen voor implementatie in België</a:t>
            </a:r>
            <a:r>
              <a:rPr lang="en-BE" dirty="0"/>
              <a:t> (4/5)</a:t>
            </a:r>
          </a:p>
        </p:txBody>
      </p:sp>
      <p:sp>
        <p:nvSpPr>
          <p:cNvPr id="3" name="Tijdelijke aanduiding voor tekst 2">
            <a:extLst>
              <a:ext uri="{FF2B5EF4-FFF2-40B4-BE49-F238E27FC236}">
                <a16:creationId xmlns:a16="http://schemas.microsoft.com/office/drawing/2014/main" id="{D65E82FC-CC0E-6E2E-7770-D94AEEDF1A7C}"/>
              </a:ext>
            </a:extLst>
          </p:cNvPr>
          <p:cNvSpPr>
            <a:spLocks noGrp="1"/>
          </p:cNvSpPr>
          <p:nvPr>
            <p:ph idx="1"/>
          </p:nvPr>
        </p:nvSpPr>
        <p:spPr>
          <a:xfrm>
            <a:off x="838200" y="1836070"/>
            <a:ext cx="10256519" cy="4348162"/>
          </a:xfrm>
        </p:spPr>
        <p:txBody>
          <a:bodyPr>
            <a:normAutofit/>
          </a:bodyPr>
          <a:lstStyle/>
          <a:p>
            <a:r>
              <a:rPr lang="nl-BE" dirty="0"/>
              <a:t>burgers moeten erop kunnen vertrouwen dat persoonsgegevens </a:t>
            </a:r>
            <a:r>
              <a:rPr lang="en-BE" dirty="0" err="1"/>
              <a:t>mbt</a:t>
            </a:r>
            <a:r>
              <a:rPr lang="en-BE" dirty="0"/>
              <a:t> </a:t>
            </a:r>
            <a:r>
              <a:rPr lang="nl-BE" dirty="0"/>
              <a:t>de gezondheid uitsluitend toegankelijk zijn voor </a:t>
            </a:r>
            <a:r>
              <a:rPr lang="en-BE" dirty="0" err="1"/>
              <a:t>zorgverleners</a:t>
            </a:r>
            <a:r>
              <a:rPr lang="nl-BE" dirty="0"/>
              <a:t> die </a:t>
            </a:r>
            <a:r>
              <a:rPr lang="en-BE" dirty="0"/>
              <a:t>met hen </a:t>
            </a:r>
            <a:r>
              <a:rPr lang="nl-BE" dirty="0"/>
              <a:t>zorgrelatie </a:t>
            </a:r>
            <a:r>
              <a:rPr lang="en-BE" dirty="0" err="1"/>
              <a:t>hebben</a:t>
            </a:r>
            <a:r>
              <a:rPr lang="en-BE" dirty="0"/>
              <a:t> </a:t>
            </a:r>
            <a:r>
              <a:rPr lang="nl-BE" dirty="0"/>
              <a:t>en dat het beginsel van gegevensminimalisatie </a:t>
            </a:r>
            <a:r>
              <a:rPr lang="en-BE" dirty="0" err="1"/>
              <a:t>vastgelegd</a:t>
            </a:r>
            <a:r>
              <a:rPr lang="en-BE" dirty="0"/>
              <a:t> in AVG </a:t>
            </a:r>
            <a:r>
              <a:rPr lang="nl-BE" dirty="0"/>
              <a:t>wordt nageleefd =&gt; grensoverschrijdende </a:t>
            </a:r>
            <a:r>
              <a:rPr lang="en-BE" dirty="0" err="1"/>
              <a:t>gegevens</a:t>
            </a:r>
            <a:r>
              <a:rPr lang="nl-BE" dirty="0"/>
              <a:t>uitwisseling moet </a:t>
            </a:r>
            <a:r>
              <a:rPr lang="en-BE" dirty="0" err="1"/>
              <a:t>kunnen</a:t>
            </a:r>
            <a:r>
              <a:rPr lang="en-BE" dirty="0"/>
              <a:t> </a:t>
            </a:r>
            <a:r>
              <a:rPr lang="en-BE" dirty="0" err="1"/>
              <a:t>geschieden</a:t>
            </a:r>
            <a:r>
              <a:rPr lang="nl-BE" dirty="0"/>
              <a:t> zonder dat </a:t>
            </a:r>
            <a:r>
              <a:rPr lang="nl-BE" dirty="0" err="1"/>
              <a:t>NCP's</a:t>
            </a:r>
            <a:r>
              <a:rPr lang="nl-BE" dirty="0"/>
              <a:t> toegang hebben tot persoonsgegevens </a:t>
            </a:r>
            <a:r>
              <a:rPr lang="en-BE" dirty="0" err="1"/>
              <a:t>mbt</a:t>
            </a:r>
            <a:r>
              <a:rPr lang="en-BE" dirty="0"/>
              <a:t> </a:t>
            </a:r>
            <a:r>
              <a:rPr lang="en-BE" dirty="0" err="1"/>
              <a:t>gezondheid</a:t>
            </a:r>
            <a:r>
              <a:rPr lang="en-BE" dirty="0"/>
              <a:t>; </a:t>
            </a:r>
            <a:r>
              <a:rPr lang="en-BE" dirty="0" err="1"/>
              <a:t>verschillende</a:t>
            </a:r>
            <a:r>
              <a:rPr lang="en-BE" dirty="0"/>
              <a:t> </a:t>
            </a:r>
            <a:r>
              <a:rPr lang="en-BE" dirty="0" err="1"/>
              <a:t>mogelijkheden</a:t>
            </a:r>
            <a:r>
              <a:rPr lang="en-BE" dirty="0"/>
              <a:t> in </a:t>
            </a:r>
            <a:r>
              <a:rPr lang="en-BE" dirty="0" err="1"/>
              <a:t>onderzoek</a:t>
            </a:r>
            <a:r>
              <a:rPr lang="en-BE" dirty="0"/>
              <a:t> </a:t>
            </a:r>
            <a:r>
              <a:rPr lang="en-BE" dirty="0" err="1"/>
              <a:t>zoals</a:t>
            </a:r>
            <a:endParaRPr lang="nl-BE" dirty="0"/>
          </a:p>
          <a:p>
            <a:r>
              <a:rPr lang="nl-BE" dirty="0"/>
              <a:t>mogelijkheid 1</a:t>
            </a:r>
          </a:p>
          <a:p>
            <a:pPr lvl="1"/>
            <a:r>
              <a:rPr lang="nl-BE" dirty="0"/>
              <a:t>de inhoudelijke gezondheidsgegevens worden vertaald naar de Europese semantische standaard voordat het bericht wordt verzonden</a:t>
            </a:r>
          </a:p>
          <a:p>
            <a:pPr lvl="1"/>
            <a:r>
              <a:rPr lang="nl-BE" dirty="0"/>
              <a:t>het bericht wordt vercijferd naar de bestemmeling verzonden</a:t>
            </a:r>
          </a:p>
          <a:p>
            <a:pPr lvl="1"/>
            <a:r>
              <a:rPr lang="nl-BE" dirty="0"/>
              <a:t>de bestemmeling ontcijfert het bericht en vertaalt de inhoudelijke gezondheidsgegevens van de Europese semantische standaard naar een taal die voor hem begrijpelijk is</a:t>
            </a:r>
          </a:p>
          <a:p>
            <a:pPr lvl="1"/>
            <a:endParaRPr lang="nl-BE" dirty="0"/>
          </a:p>
        </p:txBody>
      </p:sp>
      <p:sp>
        <p:nvSpPr>
          <p:cNvPr id="2" name="Slide Number Placeholder 1">
            <a:extLst>
              <a:ext uri="{FF2B5EF4-FFF2-40B4-BE49-F238E27FC236}">
                <a16:creationId xmlns:a16="http://schemas.microsoft.com/office/drawing/2014/main" id="{9BC94395-EDFA-4FDA-44EF-44DBFD7CF113}"/>
              </a:ext>
            </a:extLst>
          </p:cNvPr>
          <p:cNvSpPr>
            <a:spLocks noGrp="1"/>
          </p:cNvSpPr>
          <p:nvPr>
            <p:ph type="sldNum" sz="quarter" idx="4"/>
          </p:nvPr>
        </p:nvSpPr>
        <p:spPr/>
        <p:txBody>
          <a:bodyPr/>
          <a:lstStyle/>
          <a:p>
            <a:fld id="{E1356E26-996F-433A-9CA0-83DB24D6E075}" type="slidenum">
              <a:rPr lang="en-US" smtClean="0"/>
              <a:pPr/>
              <a:t>51</a:t>
            </a:fld>
            <a:endParaRPr lang="en-US" dirty="0"/>
          </a:p>
        </p:txBody>
      </p:sp>
    </p:spTree>
    <p:extLst>
      <p:ext uri="{BB962C8B-B14F-4D97-AF65-F5344CB8AC3E}">
        <p14:creationId xmlns:p14="http://schemas.microsoft.com/office/powerpoint/2010/main" val="3922958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AE89-854D-4A26-CFE9-79F3AB1B21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F74AED-30A8-B128-4907-A62D43623588}"/>
              </a:ext>
            </a:extLst>
          </p:cNvPr>
          <p:cNvSpPr>
            <a:spLocks noGrp="1"/>
          </p:cNvSpPr>
          <p:nvPr>
            <p:ph type="title"/>
          </p:nvPr>
        </p:nvSpPr>
        <p:spPr/>
        <p:txBody>
          <a:bodyPr/>
          <a:lstStyle/>
          <a:p>
            <a:r>
              <a:rPr lang="nl-BE" dirty="0"/>
              <a:t>EHDS </a:t>
            </a:r>
            <a:r>
              <a:rPr lang="en-BE" dirty="0"/>
              <a:t>- </a:t>
            </a:r>
            <a:r>
              <a:rPr lang="nl-BE" dirty="0"/>
              <a:t>Beginselen voor implementatie in België</a:t>
            </a:r>
            <a:r>
              <a:rPr lang="en-BE" dirty="0"/>
              <a:t> (5/5)</a:t>
            </a:r>
          </a:p>
        </p:txBody>
      </p:sp>
      <p:sp>
        <p:nvSpPr>
          <p:cNvPr id="3" name="Tijdelijke aanduiding voor tekst 2">
            <a:extLst>
              <a:ext uri="{FF2B5EF4-FFF2-40B4-BE49-F238E27FC236}">
                <a16:creationId xmlns:a16="http://schemas.microsoft.com/office/drawing/2014/main" id="{9B02D3E3-35B0-E2AF-7274-BB1570D05021}"/>
              </a:ext>
            </a:extLst>
          </p:cNvPr>
          <p:cNvSpPr>
            <a:spLocks noGrp="1"/>
          </p:cNvSpPr>
          <p:nvPr>
            <p:ph idx="1"/>
          </p:nvPr>
        </p:nvSpPr>
        <p:spPr>
          <a:xfrm>
            <a:off x="838200" y="1836070"/>
            <a:ext cx="10256519" cy="4348162"/>
          </a:xfrm>
        </p:spPr>
        <p:txBody>
          <a:bodyPr>
            <a:normAutofit lnSpcReduction="10000"/>
          </a:bodyPr>
          <a:lstStyle/>
          <a:p>
            <a:r>
              <a:rPr lang="nl-BE" dirty="0"/>
              <a:t>mogelijkheid 2</a:t>
            </a:r>
          </a:p>
          <a:p>
            <a:pPr lvl="1"/>
            <a:r>
              <a:rPr lang="nl-BE" dirty="0"/>
              <a:t>het bericht wordt door de verzender </a:t>
            </a:r>
            <a:r>
              <a:rPr lang="nl-BE" dirty="0" err="1"/>
              <a:t>gepseudonimiseerd</a:t>
            </a:r>
            <a:r>
              <a:rPr lang="nl-BE" dirty="0"/>
              <a:t> en verzonden (</a:t>
            </a:r>
            <a:r>
              <a:rPr lang="nl-NL" dirty="0"/>
              <a:t>d.w.z. gegevens waarmee de zorggebruiker kan worden (her)geïdentificeerd, zijn niet toegankelijk voor de </a:t>
            </a:r>
            <a:r>
              <a:rPr lang="nl-NL" dirty="0" err="1"/>
              <a:t>NCP's</a:t>
            </a:r>
            <a:r>
              <a:rPr lang="nl-BE" dirty="0"/>
              <a:t>)</a:t>
            </a:r>
          </a:p>
          <a:p>
            <a:pPr lvl="1"/>
            <a:r>
              <a:rPr lang="nl-BE" dirty="0"/>
              <a:t>de vertaling naar de Europese semantische standaard en van de Europese semantische standaard naar een taal die begrijpelijk is voor de bestemmeling geschiedt op de </a:t>
            </a:r>
            <a:r>
              <a:rPr lang="nl-BE" dirty="0" err="1"/>
              <a:t>gespeudonimiseerde</a:t>
            </a:r>
            <a:r>
              <a:rPr lang="nl-BE" dirty="0"/>
              <a:t> gezondheidsgegevens</a:t>
            </a:r>
          </a:p>
          <a:p>
            <a:pPr lvl="1"/>
            <a:r>
              <a:rPr lang="nl-BE" dirty="0"/>
              <a:t>de bestemmeling </a:t>
            </a:r>
            <a:r>
              <a:rPr lang="nl-BE" dirty="0" err="1"/>
              <a:t>depseudonimiseert</a:t>
            </a:r>
            <a:r>
              <a:rPr lang="nl-BE" dirty="0"/>
              <a:t> het bericht</a:t>
            </a:r>
            <a:endParaRPr lang="en-BE" dirty="0"/>
          </a:p>
          <a:p>
            <a:r>
              <a:rPr lang="nl-BE" dirty="0"/>
              <a:t>een geneesmiddelenvoorschrift wordt uitgeschreven overeenkomstig het recht van de lidstaat waar het wordt uitgeschreven</a:t>
            </a:r>
          </a:p>
          <a:p>
            <a:r>
              <a:rPr lang="nl-BE" dirty="0"/>
              <a:t>de uitvoering van een geneesmiddelenvoorschrift geschiedt volgens het recht van de lidstaat waar het wordt uitgevoerd</a:t>
            </a:r>
            <a:endParaRPr lang="en-BE" dirty="0"/>
          </a:p>
          <a:p>
            <a:r>
              <a:rPr lang="en-BE" dirty="0" err="1"/>
              <a:t>nood</a:t>
            </a:r>
            <a:r>
              <a:rPr lang="en-BE" dirty="0"/>
              <a:t> </a:t>
            </a:r>
            <a:r>
              <a:rPr lang="en-BE" dirty="0" err="1"/>
              <a:t>aan</a:t>
            </a:r>
            <a:r>
              <a:rPr lang="en-BE" dirty="0"/>
              <a:t> mapping CNK-ATC-code</a:t>
            </a:r>
            <a:endParaRPr lang="nl-BE" dirty="0"/>
          </a:p>
          <a:p>
            <a:pPr lvl="1"/>
            <a:endParaRPr lang="nl-BE" dirty="0"/>
          </a:p>
          <a:p>
            <a:pPr lvl="1"/>
            <a:endParaRPr lang="nl-BE" dirty="0"/>
          </a:p>
        </p:txBody>
      </p:sp>
      <p:sp>
        <p:nvSpPr>
          <p:cNvPr id="2" name="Slide Number Placeholder 1">
            <a:extLst>
              <a:ext uri="{FF2B5EF4-FFF2-40B4-BE49-F238E27FC236}">
                <a16:creationId xmlns:a16="http://schemas.microsoft.com/office/drawing/2014/main" id="{3B588729-DAD7-5702-C61E-620945DA8CE2}"/>
              </a:ext>
            </a:extLst>
          </p:cNvPr>
          <p:cNvSpPr>
            <a:spLocks noGrp="1"/>
          </p:cNvSpPr>
          <p:nvPr>
            <p:ph type="sldNum" sz="quarter" idx="4"/>
          </p:nvPr>
        </p:nvSpPr>
        <p:spPr/>
        <p:txBody>
          <a:bodyPr/>
          <a:lstStyle/>
          <a:p>
            <a:fld id="{E1356E26-996F-433A-9CA0-83DB24D6E075}" type="slidenum">
              <a:rPr lang="en-US" smtClean="0"/>
              <a:pPr/>
              <a:t>52</a:t>
            </a:fld>
            <a:endParaRPr lang="en-US" dirty="0"/>
          </a:p>
        </p:txBody>
      </p:sp>
    </p:spTree>
    <p:extLst>
      <p:ext uri="{BB962C8B-B14F-4D97-AF65-F5344CB8AC3E}">
        <p14:creationId xmlns:p14="http://schemas.microsoft.com/office/powerpoint/2010/main" val="1063554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702" b="8702"/>
          <a:stretch>
            <a:fillRect/>
          </a:stretch>
        </p:blipFill>
        <p:spPr/>
      </p:pic>
      <p:sp>
        <p:nvSpPr>
          <p:cNvPr id="8" name="Title 7"/>
          <p:cNvSpPr>
            <a:spLocks noGrp="1"/>
          </p:cNvSpPr>
          <p:nvPr>
            <p:ph type="title"/>
          </p:nvPr>
        </p:nvSpPr>
        <p:spPr/>
        <p:txBody>
          <a:bodyPr/>
          <a:lstStyle/>
          <a:p>
            <a:r>
              <a:rPr lang="fr-BE" dirty="0"/>
              <a:t>A</a:t>
            </a:r>
            <a:r>
              <a:rPr lang="en-BE" dirty="0" err="1"/>
              <a:t>ndere</a:t>
            </a:r>
            <a:r>
              <a:rPr lang="en-BE" dirty="0"/>
              <a:t> p</a:t>
            </a:r>
            <a:r>
              <a:rPr lang="en-US" dirty="0" err="1"/>
              <a:t>rojecten</a:t>
            </a:r>
            <a:r>
              <a:rPr lang="en-US" dirty="0"/>
              <a:t> &amp; </a:t>
            </a:r>
            <a:r>
              <a:rPr lang="en-BE" dirty="0"/>
              <a:t>p</a:t>
            </a:r>
            <a:r>
              <a:rPr lang="en-US" dirty="0" err="1"/>
              <a:t>erspectieven</a:t>
            </a:r>
            <a:endParaRPr lang="en-US" dirty="0"/>
          </a:p>
        </p:txBody>
      </p:sp>
      <p:sp>
        <p:nvSpPr>
          <p:cNvPr id="2" name="Slide Number Placeholder 1">
            <a:extLst>
              <a:ext uri="{FF2B5EF4-FFF2-40B4-BE49-F238E27FC236}">
                <a16:creationId xmlns:a16="http://schemas.microsoft.com/office/drawing/2014/main" id="{B248FF44-10B4-6EC8-16DF-5B025E1B010D}"/>
              </a:ext>
            </a:extLst>
          </p:cNvPr>
          <p:cNvSpPr>
            <a:spLocks noGrp="1"/>
          </p:cNvSpPr>
          <p:nvPr>
            <p:ph type="sldNum" sz="quarter" idx="4"/>
          </p:nvPr>
        </p:nvSpPr>
        <p:spPr/>
        <p:txBody>
          <a:bodyPr/>
          <a:lstStyle/>
          <a:p>
            <a:fld id="{E1356E26-996F-433A-9CA0-83DB24D6E075}" type="slidenum">
              <a:rPr lang="en-US" smtClean="0"/>
              <a:pPr/>
              <a:t>53</a:t>
            </a:fld>
            <a:endParaRPr lang="en-US" dirty="0"/>
          </a:p>
        </p:txBody>
      </p:sp>
    </p:spTree>
    <p:extLst>
      <p:ext uri="{BB962C8B-B14F-4D97-AF65-F5344CB8AC3E}">
        <p14:creationId xmlns:p14="http://schemas.microsoft.com/office/powerpoint/2010/main" val="3438052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Elektronisch voorschrift</a:t>
            </a:r>
            <a:r>
              <a:rPr lang="en-BE" dirty="0"/>
              <a:t> van </a:t>
            </a:r>
            <a:r>
              <a:rPr lang="en-BE" dirty="0" err="1"/>
              <a:t>geneesmiddelen</a:t>
            </a:r>
            <a:endParaRPr lang="nl-BE" dirty="0"/>
          </a:p>
        </p:txBody>
      </p:sp>
      <p:sp>
        <p:nvSpPr>
          <p:cNvPr id="11" name="Content Placeholder 10"/>
          <p:cNvSpPr>
            <a:spLocks noGrp="1"/>
          </p:cNvSpPr>
          <p:nvPr>
            <p:ph idx="1"/>
          </p:nvPr>
        </p:nvSpPr>
        <p:spPr/>
        <p:txBody>
          <a:bodyPr vert="horz" lIns="91440" tIns="45720" rIns="91440" bIns="45720" rtlCol="0" anchor="t">
            <a:normAutofit lnSpcReduction="10000"/>
          </a:bodyPr>
          <a:lstStyle/>
          <a:p>
            <a:r>
              <a:rPr lang="nl-BE" dirty="0">
                <a:latin typeface="Libre Franklin"/>
              </a:rPr>
              <a:t>uitbreiding van de </a:t>
            </a:r>
            <a:r>
              <a:rPr lang="nl-BE" dirty="0" err="1">
                <a:latin typeface="Libre Franklin"/>
              </a:rPr>
              <a:t>Recip</a:t>
            </a:r>
            <a:r>
              <a:rPr lang="nl-BE" dirty="0">
                <a:latin typeface="Libre Franklin"/>
              </a:rPr>
              <a:t>-e </a:t>
            </a:r>
            <a:r>
              <a:rPr lang="nl-BE" dirty="0" err="1">
                <a:latin typeface="Libre Franklin"/>
              </a:rPr>
              <a:t>Prescriber</a:t>
            </a:r>
            <a:r>
              <a:rPr lang="nl-BE" dirty="0">
                <a:latin typeface="Libre Franklin"/>
              </a:rPr>
              <a:t> </a:t>
            </a:r>
            <a:r>
              <a:rPr lang="en-BE" dirty="0">
                <a:latin typeface="Libre Franklin"/>
              </a:rPr>
              <a:t>W</a:t>
            </a:r>
            <a:r>
              <a:rPr lang="nl-BE" dirty="0">
                <a:latin typeface="Libre Franklin"/>
              </a:rPr>
              <a:t>eb</a:t>
            </a:r>
            <a:r>
              <a:rPr lang="en-BE" dirty="0">
                <a:latin typeface="Libre Franklin"/>
              </a:rPr>
              <a:t>S</a:t>
            </a:r>
            <a:r>
              <a:rPr lang="nl-BE" dirty="0" err="1">
                <a:latin typeface="Libre Franklin"/>
              </a:rPr>
              <a:t>ervice</a:t>
            </a:r>
            <a:endParaRPr lang="nl-BE" dirty="0">
              <a:latin typeface="Libre Franklin"/>
            </a:endParaRPr>
          </a:p>
          <a:p>
            <a:pPr lvl="1"/>
            <a:r>
              <a:rPr lang="nl-BE" dirty="0">
                <a:latin typeface="Libre Franklin"/>
              </a:rPr>
              <a:t>raadpleging  van de lijst van ‘niet-eigen voorschriften’ door de doelgroep vroedvrouwen</a:t>
            </a:r>
          </a:p>
          <a:p>
            <a:pPr lvl="2"/>
            <a:r>
              <a:rPr lang="nl-NL" dirty="0">
                <a:latin typeface="Libre Franklin"/>
              </a:rPr>
              <a:t>helpt vroedvrouwen om de zorgsituatie beter in te schatten dankzij inzage in voorschriften van collega‑vroedvrouwen voor dezelfde patiënt</a:t>
            </a:r>
          </a:p>
          <a:p>
            <a:pPr lvl="1"/>
            <a:r>
              <a:rPr lang="nl-BE" dirty="0">
                <a:latin typeface="Libre Franklin"/>
              </a:rPr>
              <a:t>raadpleging van de lijst van niet-eigen voorschriften door de doelgroep tandartsen</a:t>
            </a:r>
            <a:endParaRPr lang="nl-NL" dirty="0">
              <a:latin typeface="Libre Franklin"/>
            </a:endParaRPr>
          </a:p>
          <a:p>
            <a:pPr lvl="2"/>
            <a:r>
              <a:rPr lang="nl-NL" dirty="0">
                <a:latin typeface="Libre Franklin"/>
              </a:rPr>
              <a:t>analoge uitbreiding: ook tandartsen krijgen inzage in voorschriften opgesteld door andere tandartsen voor dezelfde patiënt</a:t>
            </a:r>
          </a:p>
          <a:p>
            <a:pPr lvl="1"/>
            <a:r>
              <a:rPr lang="nl-NL" dirty="0">
                <a:latin typeface="Libre Franklin"/>
              </a:rPr>
              <a:t>steeds in  overeenstemming met de </a:t>
            </a:r>
            <a:r>
              <a:rPr lang="nl-NL" dirty="0">
                <a:solidFill>
                  <a:srgbClr val="087670"/>
                </a:solidFill>
                <a:latin typeface="Libre Franklin"/>
              </a:rPr>
              <a:t>eHealth</a:t>
            </a:r>
            <a:r>
              <a:rPr lang="nl-NL" dirty="0">
                <a:latin typeface="Libre Franklin"/>
              </a:rPr>
              <a:t> toegangsmatrix binnen de eigen beroepsgroep</a:t>
            </a:r>
            <a:endParaRPr lang="nl-BE" dirty="0">
              <a:latin typeface="Libre Franklin"/>
            </a:endParaRPr>
          </a:p>
          <a:p>
            <a:pPr marL="0" indent="0">
              <a:buNone/>
            </a:pPr>
            <a:endParaRPr lang="nl-BE" dirty="0"/>
          </a:p>
        </p:txBody>
      </p:sp>
      <p:sp>
        <p:nvSpPr>
          <p:cNvPr id="12" name="Text Placeholder 11"/>
          <p:cNvSpPr>
            <a:spLocks noGrp="1"/>
          </p:cNvSpPr>
          <p:nvPr>
            <p:ph type="body" idx="12"/>
          </p:nvPr>
        </p:nvSpPr>
        <p:spPr>
          <a:xfrm>
            <a:off x="4222566" y="1718907"/>
            <a:ext cx="7192194" cy="746826"/>
          </a:xfrm>
        </p:spPr>
        <p:txBody>
          <a:bodyPr/>
          <a:lstStyle/>
          <a:p>
            <a:r>
              <a:rPr lang="en-US" dirty="0"/>
              <a:t>202</a:t>
            </a:r>
            <a:r>
              <a:rPr lang="en-BE" dirty="0"/>
              <a:t>5</a:t>
            </a:r>
            <a:endParaRPr lang="en-US" dirty="0"/>
          </a:p>
        </p:txBody>
      </p:sp>
      <p:pic>
        <p:nvPicPr>
          <p:cNvPr id="4" name="Picture Placeholder 3"/>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6182" t="4450" r="37789" b="151"/>
          <a:stretch/>
        </p:blipFill>
        <p:spPr/>
      </p:pic>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FE4B8AB2-6EF1-95A7-655B-07DE7453E433}"/>
              </a:ext>
            </a:extLst>
          </p:cNvPr>
          <p:cNvSpPr>
            <a:spLocks noGrp="1"/>
          </p:cNvSpPr>
          <p:nvPr>
            <p:ph type="sldNum" sz="quarter" idx="4"/>
          </p:nvPr>
        </p:nvSpPr>
        <p:spPr/>
        <p:txBody>
          <a:bodyPr/>
          <a:lstStyle/>
          <a:p>
            <a:fld id="{E1356E26-996F-433A-9CA0-83DB24D6E075}" type="slidenum">
              <a:rPr lang="en-US" smtClean="0"/>
              <a:pPr/>
              <a:t>54</a:t>
            </a:fld>
            <a:endParaRPr lang="en-US" dirty="0"/>
          </a:p>
        </p:txBody>
      </p:sp>
    </p:spTree>
    <p:extLst>
      <p:ext uri="{BB962C8B-B14F-4D97-AF65-F5344CB8AC3E}">
        <p14:creationId xmlns:p14="http://schemas.microsoft.com/office/powerpoint/2010/main" val="3078617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dirty="0"/>
              <a:t>Elektronisch voorschrift</a:t>
            </a:r>
            <a:r>
              <a:rPr lang="en-BE" dirty="0"/>
              <a:t> van </a:t>
            </a:r>
            <a:r>
              <a:rPr lang="en-BE" dirty="0" err="1"/>
              <a:t>geneesmiddelen</a:t>
            </a:r>
            <a:endParaRPr lang="nl-BE" dirty="0"/>
          </a:p>
        </p:txBody>
      </p:sp>
      <p:sp>
        <p:nvSpPr>
          <p:cNvPr id="11" name="Content Placeholder 10"/>
          <p:cNvSpPr>
            <a:spLocks noGrp="1"/>
          </p:cNvSpPr>
          <p:nvPr>
            <p:ph idx="1"/>
          </p:nvPr>
        </p:nvSpPr>
        <p:spPr>
          <a:xfrm>
            <a:off x="838200" y="2579906"/>
            <a:ext cx="10256519" cy="3604326"/>
          </a:xfrm>
        </p:spPr>
        <p:txBody>
          <a:bodyPr vert="horz" lIns="91440" tIns="45720" rIns="91440" bIns="45720" rtlCol="0" anchor="t">
            <a:normAutofit/>
          </a:bodyPr>
          <a:lstStyle/>
          <a:p>
            <a:pPr marL="285750" indent="-285750"/>
            <a:r>
              <a:rPr lang="nl-NL" dirty="0">
                <a:latin typeface="Libre Franklin"/>
              </a:rPr>
              <a:t>business functionaliteiten van </a:t>
            </a:r>
            <a:r>
              <a:rPr lang="nl-NL" dirty="0" err="1">
                <a:latin typeface="Libre Franklin"/>
              </a:rPr>
              <a:t>Recip</a:t>
            </a:r>
            <a:r>
              <a:rPr lang="nl-NL" dirty="0">
                <a:latin typeface="Libre Franklin"/>
              </a:rPr>
              <a:t>-e voor de KMEHR zullen worden omgezet om met FHIR berichten overweg te kunnen</a:t>
            </a:r>
            <a:endParaRPr lang="nl-BE" dirty="0">
              <a:latin typeface="Libre Franklin"/>
            </a:endParaRPr>
          </a:p>
          <a:p>
            <a:pPr marL="285750" indent="-285750"/>
            <a:r>
              <a:rPr lang="en-BE" dirty="0">
                <a:latin typeface="Libre Franklin"/>
              </a:rPr>
              <a:t>t</a:t>
            </a:r>
            <a:r>
              <a:rPr lang="nl-BE" dirty="0" err="1">
                <a:latin typeface="Libre Franklin"/>
              </a:rPr>
              <a:t>oevoeging</a:t>
            </a:r>
            <a:r>
              <a:rPr lang="nl-BE" dirty="0">
                <a:latin typeface="Libre Franklin"/>
              </a:rPr>
              <a:t> van het recht voor </a:t>
            </a:r>
            <a:r>
              <a:rPr lang="en-BE" dirty="0">
                <a:latin typeface="Libre Franklin"/>
              </a:rPr>
              <a:t>v</a:t>
            </a:r>
            <a:r>
              <a:rPr lang="nl-BE" dirty="0" err="1">
                <a:latin typeface="Libre Franklin"/>
              </a:rPr>
              <a:t>erpleegkundig</a:t>
            </a:r>
            <a:r>
              <a:rPr lang="nl-BE" dirty="0">
                <a:latin typeface="Libre Franklin"/>
              </a:rPr>
              <a:t> </a:t>
            </a:r>
            <a:r>
              <a:rPr lang="en-BE" dirty="0">
                <a:latin typeface="Libre Franklin"/>
              </a:rPr>
              <a:t>s</a:t>
            </a:r>
            <a:r>
              <a:rPr lang="nl-BE" dirty="0" err="1">
                <a:latin typeface="Libre Franklin"/>
              </a:rPr>
              <a:t>pecialist</a:t>
            </a:r>
            <a:r>
              <a:rPr lang="nl-BE" dirty="0">
                <a:latin typeface="Libre Franklin"/>
              </a:rPr>
              <a:t> om farmaceutische voorschriften voor te kunnen schrijven</a:t>
            </a:r>
            <a:endParaRPr lang="nl-BE" dirty="0"/>
          </a:p>
          <a:p>
            <a:pPr marL="285750" indent="-285750"/>
            <a:r>
              <a:rPr lang="en-BE" dirty="0">
                <a:latin typeface="Libre Franklin"/>
              </a:rPr>
              <a:t>o</a:t>
            </a:r>
            <a:r>
              <a:rPr lang="nl-BE" dirty="0" err="1">
                <a:latin typeface="Libre Franklin"/>
              </a:rPr>
              <a:t>ntwikkeling</a:t>
            </a:r>
            <a:r>
              <a:rPr lang="nl-BE" dirty="0">
                <a:latin typeface="Libre Franklin"/>
              </a:rPr>
              <a:t> omzetting </a:t>
            </a:r>
            <a:r>
              <a:rPr lang="nl-BE" dirty="0" err="1">
                <a:latin typeface="Libre Franklin"/>
              </a:rPr>
              <a:t>Recip</a:t>
            </a:r>
            <a:r>
              <a:rPr lang="nl-BE" dirty="0">
                <a:latin typeface="Libre Franklin"/>
              </a:rPr>
              <a:t>-e functionaliteiten naar FHIR toepassing</a:t>
            </a:r>
          </a:p>
          <a:p>
            <a:pPr marL="285750" indent="-285750"/>
            <a:r>
              <a:rPr lang="nl-BE" dirty="0">
                <a:latin typeface="Libre Franklin"/>
              </a:rPr>
              <a:t>SAMLv2 migratie</a:t>
            </a:r>
          </a:p>
          <a:p>
            <a:pPr marL="628650" lvl="1" indent="-285750"/>
            <a:r>
              <a:rPr lang="nl-BE" dirty="0">
                <a:latin typeface="Libre Franklin"/>
              </a:rPr>
              <a:t>R</a:t>
            </a:r>
            <a:r>
              <a:rPr lang="nl-NL" dirty="0" err="1"/>
              <a:t>ecip</a:t>
            </a:r>
            <a:r>
              <a:rPr lang="nl-NL" dirty="0"/>
              <a:t>‑e (SOAP </a:t>
            </a:r>
            <a:r>
              <a:rPr lang="nl-NL" dirty="0" err="1"/>
              <a:t>webservices</a:t>
            </a:r>
            <a:r>
              <a:rPr lang="nl-NL" dirty="0"/>
              <a:t>) moet overstappen van SAML v1 naar SAML v2, omdat </a:t>
            </a:r>
            <a:r>
              <a:rPr lang="nl-NL" dirty="0">
                <a:solidFill>
                  <a:srgbClr val="087670"/>
                </a:solidFill>
              </a:rPr>
              <a:t>eHealth</a:t>
            </a:r>
            <a:r>
              <a:rPr lang="nl-NL" dirty="0"/>
              <a:t> platform dit in 2026 vereist voor alle toepassingen die </a:t>
            </a:r>
            <a:r>
              <a:rPr lang="nl-NL" dirty="0">
                <a:solidFill>
                  <a:srgbClr val="087670"/>
                </a:solidFill>
              </a:rPr>
              <a:t>eHealth</a:t>
            </a:r>
            <a:r>
              <a:rPr lang="nl-NL" dirty="0"/>
              <a:t>‑basisdiensten gebruiken.</a:t>
            </a:r>
            <a:endParaRPr lang="nl-BE" dirty="0">
              <a:latin typeface="Libre Franklin"/>
            </a:endParaRPr>
          </a:p>
        </p:txBody>
      </p:sp>
      <p:sp>
        <p:nvSpPr>
          <p:cNvPr id="12" name="Text Placeholder 11"/>
          <p:cNvSpPr>
            <a:spLocks noGrp="1"/>
          </p:cNvSpPr>
          <p:nvPr>
            <p:ph type="body" idx="12"/>
          </p:nvPr>
        </p:nvSpPr>
        <p:spPr>
          <a:xfrm>
            <a:off x="839788" y="1758249"/>
            <a:ext cx="10514012" cy="746826"/>
          </a:xfrm>
        </p:spPr>
        <p:txBody>
          <a:bodyPr/>
          <a:lstStyle/>
          <a:p>
            <a:r>
              <a:rPr lang="en-US"/>
              <a:t>202</a:t>
            </a:r>
            <a:r>
              <a:rPr lang="en-BE"/>
              <a:t>6</a:t>
            </a:r>
            <a:endParaRPr lang="en-US"/>
          </a:p>
        </p:txBody>
      </p:sp>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AADF12FA-B18D-58ED-EB21-C09AED463AC4}"/>
              </a:ext>
            </a:extLst>
          </p:cNvPr>
          <p:cNvSpPr>
            <a:spLocks noGrp="1"/>
          </p:cNvSpPr>
          <p:nvPr>
            <p:ph type="sldNum" sz="quarter" idx="4"/>
          </p:nvPr>
        </p:nvSpPr>
        <p:spPr/>
        <p:txBody>
          <a:bodyPr/>
          <a:lstStyle/>
          <a:p>
            <a:fld id="{E1356E26-996F-433A-9CA0-83DB24D6E075}" type="slidenum">
              <a:rPr lang="en-US" smtClean="0"/>
              <a:pPr/>
              <a:t>55</a:t>
            </a:fld>
            <a:endParaRPr lang="en-US" dirty="0"/>
          </a:p>
        </p:txBody>
      </p:sp>
    </p:spTree>
    <p:extLst>
      <p:ext uri="{BB962C8B-B14F-4D97-AF65-F5344CB8AC3E}">
        <p14:creationId xmlns:p14="http://schemas.microsoft.com/office/powerpoint/2010/main" val="3240441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34B4B-6221-766B-B337-5722F20DA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38034-4141-0B6F-1220-FE3B66A94560}"/>
              </a:ext>
            </a:extLst>
          </p:cNvPr>
          <p:cNvSpPr>
            <a:spLocks noGrp="1"/>
          </p:cNvSpPr>
          <p:nvPr>
            <p:ph type="title"/>
          </p:nvPr>
        </p:nvSpPr>
        <p:spPr>
          <a:xfrm>
            <a:off x="838200" y="673768"/>
            <a:ext cx="10515600" cy="1016920"/>
          </a:xfrm>
        </p:spPr>
        <p:txBody>
          <a:bodyPr/>
          <a:lstStyle/>
          <a:p>
            <a:r>
              <a:rPr lang="en-BE" dirty="0"/>
              <a:t>Prescription Search Support - </a:t>
            </a:r>
            <a:r>
              <a:rPr lang="en-US" dirty="0"/>
              <a:t>PSS</a:t>
            </a:r>
            <a:endParaRPr lang="en-BE" dirty="0"/>
          </a:p>
        </p:txBody>
      </p:sp>
      <p:sp>
        <p:nvSpPr>
          <p:cNvPr id="11" name="Content Placeholder 10">
            <a:extLst>
              <a:ext uri="{FF2B5EF4-FFF2-40B4-BE49-F238E27FC236}">
                <a16:creationId xmlns:a16="http://schemas.microsoft.com/office/drawing/2014/main" id="{6E0F87E5-9313-F3ED-0D6C-5EBA8C63D10A}"/>
              </a:ext>
            </a:extLst>
          </p:cNvPr>
          <p:cNvSpPr>
            <a:spLocks noGrp="1"/>
          </p:cNvSpPr>
          <p:nvPr>
            <p:ph idx="1"/>
          </p:nvPr>
        </p:nvSpPr>
        <p:spPr>
          <a:xfrm>
            <a:off x="838200" y="2579906"/>
            <a:ext cx="10256519" cy="3604326"/>
          </a:xfrm>
        </p:spPr>
        <p:txBody>
          <a:bodyPr vert="horz" lIns="91440" tIns="45720" rIns="91440" bIns="45720" rtlCol="0" anchor="t">
            <a:normAutofit/>
          </a:bodyPr>
          <a:lstStyle/>
          <a:p>
            <a:r>
              <a:rPr lang="fr-FR" dirty="0"/>
              <a:t>offre aux acteurs du secteur des soins de santé la possibilité d'obtenir facilement une aide pour établir des prescriptions médicales et/ou des demandes de consultation</a:t>
            </a:r>
            <a:r>
              <a:rPr lang="en-BE" dirty="0"/>
              <a:t> </a:t>
            </a:r>
            <a:r>
              <a:rPr lang="fr-FR" dirty="0"/>
              <a:t>sur base d'une vérification en conformité avec les directives médicales internationales</a:t>
            </a:r>
          </a:p>
          <a:p>
            <a:r>
              <a:rPr lang="en-BE" dirty="0"/>
              <a:t>3</a:t>
            </a:r>
            <a:r>
              <a:rPr lang="fr-FR" dirty="0"/>
              <a:t> domaines spécifiques</a:t>
            </a:r>
          </a:p>
          <a:p>
            <a:pPr lvl="1"/>
            <a:r>
              <a:rPr lang="fr-FR" dirty="0"/>
              <a:t>le domaine antimicrobien avec des directives utilisées dans les prescriptions médicales impliquant l'utilisation d'antibiotiques</a:t>
            </a:r>
          </a:p>
          <a:p>
            <a:pPr lvl="1"/>
            <a:r>
              <a:rPr lang="fr-FR" dirty="0"/>
              <a:t>le domaine de la radiologie avec des directives utilisées dans les prescriptions d'imagerie médicale</a:t>
            </a:r>
          </a:p>
          <a:p>
            <a:pPr lvl="1"/>
            <a:r>
              <a:rPr lang="fr-FR" dirty="0"/>
              <a:t>le domaine de la biologie clinique avec des directives en matière de microbiologie pour les analyses sanguines</a:t>
            </a:r>
          </a:p>
          <a:p>
            <a:endParaRPr lang="fr-FR" dirty="0"/>
          </a:p>
          <a:p>
            <a:endParaRPr lang="en-BE" dirty="0"/>
          </a:p>
        </p:txBody>
      </p:sp>
      <p:sp>
        <p:nvSpPr>
          <p:cNvPr id="4" name="Text Placeholder 3">
            <a:extLst>
              <a:ext uri="{FF2B5EF4-FFF2-40B4-BE49-F238E27FC236}">
                <a16:creationId xmlns:a16="http://schemas.microsoft.com/office/drawing/2014/main" id="{CD239301-75BB-E3E2-7753-C6997543F2A2}"/>
              </a:ext>
            </a:extLst>
          </p:cNvPr>
          <p:cNvSpPr>
            <a:spLocks noGrp="1"/>
          </p:cNvSpPr>
          <p:nvPr>
            <p:ph type="body" idx="12"/>
          </p:nvPr>
        </p:nvSpPr>
        <p:spPr>
          <a:xfrm>
            <a:off x="839788" y="1758249"/>
            <a:ext cx="10514012" cy="746826"/>
          </a:xfrm>
        </p:spPr>
        <p:txBody>
          <a:bodyPr/>
          <a:lstStyle/>
          <a:p>
            <a:r>
              <a:rPr lang="en-BE" dirty="0" err="1"/>
              <a:t>Contexte</a:t>
            </a:r>
            <a:endParaRPr lang="en-US" dirty="0"/>
          </a:p>
        </p:txBody>
      </p:sp>
      <p:sp>
        <p:nvSpPr>
          <p:cNvPr id="3" name="Slide Number Placeholder 2">
            <a:extLst>
              <a:ext uri="{FF2B5EF4-FFF2-40B4-BE49-F238E27FC236}">
                <a16:creationId xmlns:a16="http://schemas.microsoft.com/office/drawing/2014/main" id="{94075B0B-8673-8A1A-4944-9E062727AF52}"/>
              </a:ext>
            </a:extLst>
          </p:cNvPr>
          <p:cNvSpPr>
            <a:spLocks noGrp="1"/>
          </p:cNvSpPr>
          <p:nvPr>
            <p:ph type="sldNum" sz="quarter" idx="4"/>
          </p:nvPr>
        </p:nvSpPr>
        <p:spPr/>
        <p:txBody>
          <a:bodyPr/>
          <a:lstStyle/>
          <a:p>
            <a:fld id="{E1356E26-996F-433A-9CA0-83DB24D6E075}" type="slidenum">
              <a:rPr lang="en-US" smtClean="0"/>
              <a:pPr/>
              <a:t>56</a:t>
            </a:fld>
            <a:endParaRPr lang="en-US" dirty="0"/>
          </a:p>
        </p:txBody>
      </p:sp>
    </p:spTree>
    <p:extLst>
      <p:ext uri="{BB962C8B-B14F-4D97-AF65-F5344CB8AC3E}">
        <p14:creationId xmlns:p14="http://schemas.microsoft.com/office/powerpoint/2010/main" val="2982463524"/>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E23CC-90CB-E32C-84BB-A7599BC70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EE011-716C-AE95-57BF-60CCAFFA1970}"/>
              </a:ext>
            </a:extLst>
          </p:cNvPr>
          <p:cNvSpPr>
            <a:spLocks noGrp="1"/>
          </p:cNvSpPr>
          <p:nvPr>
            <p:ph type="title"/>
          </p:nvPr>
        </p:nvSpPr>
        <p:spPr>
          <a:xfrm>
            <a:off x="838200" y="673768"/>
            <a:ext cx="10515600" cy="1016920"/>
          </a:xfrm>
        </p:spPr>
        <p:txBody>
          <a:bodyPr/>
          <a:lstStyle/>
          <a:p>
            <a:r>
              <a:rPr lang="en-BE" dirty="0"/>
              <a:t>Prescription Search Support - </a:t>
            </a:r>
            <a:r>
              <a:rPr lang="en-US" dirty="0"/>
              <a:t>PSS</a:t>
            </a:r>
            <a:endParaRPr lang="en-BE" dirty="0"/>
          </a:p>
        </p:txBody>
      </p:sp>
      <p:sp>
        <p:nvSpPr>
          <p:cNvPr id="11" name="Content Placeholder 10">
            <a:extLst>
              <a:ext uri="{FF2B5EF4-FFF2-40B4-BE49-F238E27FC236}">
                <a16:creationId xmlns:a16="http://schemas.microsoft.com/office/drawing/2014/main" id="{3511D9A6-D56F-C132-8B71-F50ABDDF128A}"/>
              </a:ext>
            </a:extLst>
          </p:cNvPr>
          <p:cNvSpPr>
            <a:spLocks noGrp="1"/>
          </p:cNvSpPr>
          <p:nvPr>
            <p:ph idx="1"/>
          </p:nvPr>
        </p:nvSpPr>
        <p:spPr>
          <a:xfrm>
            <a:off x="838200" y="2579906"/>
            <a:ext cx="10256519" cy="3604326"/>
          </a:xfrm>
        </p:spPr>
        <p:txBody>
          <a:bodyPr vert="horz" lIns="91440" tIns="45720" rIns="91440" bIns="45720" rtlCol="0" anchor="t">
            <a:normAutofit/>
          </a:bodyPr>
          <a:lstStyle/>
          <a:p>
            <a:r>
              <a:rPr lang="fr-FR" dirty="0"/>
              <a:t>améliorer l’efficacité des soins en fournissant à davantage de patients des soins adéquats et de qualité via l’utilisation de ressources identiques</a:t>
            </a:r>
          </a:p>
          <a:p>
            <a:r>
              <a:rPr lang="fr-FR" dirty="0"/>
              <a:t>réduire les risques pour la sécurité des patients qui peuvent être associés à la prestation de soins (avec par exemple des médicaments ou des examens qui ne sont pas recommandés)</a:t>
            </a:r>
          </a:p>
          <a:p>
            <a:endParaRPr lang="en-BE" dirty="0"/>
          </a:p>
        </p:txBody>
      </p:sp>
      <p:sp>
        <p:nvSpPr>
          <p:cNvPr id="4" name="Text Placeholder 3">
            <a:extLst>
              <a:ext uri="{FF2B5EF4-FFF2-40B4-BE49-F238E27FC236}">
                <a16:creationId xmlns:a16="http://schemas.microsoft.com/office/drawing/2014/main" id="{55F413E4-4515-0623-F485-9585873A01FD}"/>
              </a:ext>
            </a:extLst>
          </p:cNvPr>
          <p:cNvSpPr>
            <a:spLocks noGrp="1"/>
          </p:cNvSpPr>
          <p:nvPr>
            <p:ph type="body" idx="12"/>
          </p:nvPr>
        </p:nvSpPr>
        <p:spPr>
          <a:xfrm>
            <a:off x="839788" y="1758249"/>
            <a:ext cx="10514012" cy="746826"/>
          </a:xfrm>
        </p:spPr>
        <p:txBody>
          <a:bodyPr/>
          <a:lstStyle/>
          <a:p>
            <a:r>
              <a:rPr lang="en-BE" dirty="0" err="1"/>
              <a:t>Objectifs</a:t>
            </a:r>
            <a:endParaRPr lang="en-US" dirty="0"/>
          </a:p>
        </p:txBody>
      </p:sp>
      <p:sp>
        <p:nvSpPr>
          <p:cNvPr id="3" name="Slide Number Placeholder 2">
            <a:extLst>
              <a:ext uri="{FF2B5EF4-FFF2-40B4-BE49-F238E27FC236}">
                <a16:creationId xmlns:a16="http://schemas.microsoft.com/office/drawing/2014/main" id="{6B1C61F6-1766-4569-9D8B-B37402ABC61E}"/>
              </a:ext>
            </a:extLst>
          </p:cNvPr>
          <p:cNvSpPr>
            <a:spLocks noGrp="1"/>
          </p:cNvSpPr>
          <p:nvPr>
            <p:ph type="sldNum" sz="quarter" idx="4"/>
          </p:nvPr>
        </p:nvSpPr>
        <p:spPr/>
        <p:txBody>
          <a:bodyPr/>
          <a:lstStyle/>
          <a:p>
            <a:fld id="{E1356E26-996F-433A-9CA0-83DB24D6E075}" type="slidenum">
              <a:rPr lang="en-US" smtClean="0"/>
              <a:pPr/>
              <a:t>57</a:t>
            </a:fld>
            <a:endParaRPr lang="en-US" dirty="0"/>
          </a:p>
        </p:txBody>
      </p:sp>
    </p:spTree>
    <p:extLst>
      <p:ext uri="{BB962C8B-B14F-4D97-AF65-F5344CB8AC3E}">
        <p14:creationId xmlns:p14="http://schemas.microsoft.com/office/powerpoint/2010/main" val="2968682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3DF23-37A9-2570-3DE8-E2C31E3C4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BB73C-22CD-891C-5BB1-D765E4869C35}"/>
              </a:ext>
            </a:extLst>
          </p:cNvPr>
          <p:cNvSpPr>
            <a:spLocks noGrp="1"/>
          </p:cNvSpPr>
          <p:nvPr>
            <p:ph type="title"/>
          </p:nvPr>
        </p:nvSpPr>
        <p:spPr/>
        <p:txBody>
          <a:bodyPr/>
          <a:lstStyle/>
          <a:p>
            <a:r>
              <a:rPr lang="en-BE" dirty="0"/>
              <a:t>Prescription Search Support - </a:t>
            </a:r>
            <a:r>
              <a:rPr lang="en-US" dirty="0"/>
              <a:t>PSS</a:t>
            </a:r>
            <a:endParaRPr lang="en-BE" dirty="0"/>
          </a:p>
        </p:txBody>
      </p:sp>
      <p:sp>
        <p:nvSpPr>
          <p:cNvPr id="11" name="Content Placeholder 10">
            <a:extLst>
              <a:ext uri="{FF2B5EF4-FFF2-40B4-BE49-F238E27FC236}">
                <a16:creationId xmlns:a16="http://schemas.microsoft.com/office/drawing/2014/main" id="{DAD906AF-6A0B-A001-BFFF-A27D8A5CCC79}"/>
              </a:ext>
            </a:extLst>
          </p:cNvPr>
          <p:cNvSpPr>
            <a:spLocks noGrp="1"/>
          </p:cNvSpPr>
          <p:nvPr>
            <p:ph idx="1"/>
          </p:nvPr>
        </p:nvSpPr>
        <p:spPr/>
        <p:txBody>
          <a:bodyPr vert="horz" lIns="91440" tIns="45720" rIns="91440" bIns="45720" rtlCol="0" anchor="t">
            <a:normAutofit/>
          </a:bodyPr>
          <a:lstStyle/>
          <a:p>
            <a:r>
              <a:rPr lang="en-US" dirty="0"/>
              <a:t>focus </a:t>
            </a:r>
            <a:r>
              <a:rPr lang="en-BE" dirty="0"/>
              <a:t>sur le </a:t>
            </a:r>
            <a:r>
              <a:rPr lang="en-BE" dirty="0" err="1"/>
              <a:t>domaine</a:t>
            </a:r>
            <a:r>
              <a:rPr lang="en-BE" dirty="0"/>
              <a:t> </a:t>
            </a:r>
            <a:r>
              <a:rPr lang="en-BE" dirty="0" err="1"/>
              <a:t>antimicrobien</a:t>
            </a:r>
            <a:endParaRPr lang="en-US" dirty="0"/>
          </a:p>
          <a:p>
            <a:pPr lvl="1"/>
            <a:r>
              <a:rPr lang="en-BE" dirty="0"/>
              <a:t>d</a:t>
            </a:r>
            <a:r>
              <a:rPr lang="en-US" dirty="0" err="1"/>
              <a:t>éploiement</a:t>
            </a:r>
            <a:r>
              <a:rPr lang="en-US" dirty="0"/>
              <a:t> de la WebApp </a:t>
            </a:r>
          </a:p>
          <a:p>
            <a:pPr lvl="1"/>
            <a:r>
              <a:rPr lang="en-BE" dirty="0"/>
              <a:t>d</a:t>
            </a:r>
            <a:r>
              <a:rPr lang="en-US" dirty="0" err="1"/>
              <a:t>éveloppement</a:t>
            </a:r>
            <a:r>
              <a:rPr lang="en-US" dirty="0"/>
              <a:t> et mise </a:t>
            </a:r>
            <a:r>
              <a:rPr lang="en-US" dirty="0" err="1"/>
              <a:t>en</a:t>
            </a:r>
            <a:r>
              <a:rPr lang="en-US" dirty="0"/>
              <a:t> production de </a:t>
            </a:r>
            <a:r>
              <a:rPr lang="en-US" dirty="0" err="1"/>
              <a:t>l'API</a:t>
            </a:r>
            <a:r>
              <a:rPr lang="en-US" dirty="0"/>
              <a:t> Rest</a:t>
            </a:r>
          </a:p>
          <a:p>
            <a:pPr lvl="1"/>
            <a:r>
              <a:rPr lang="en-BE" dirty="0"/>
              <a:t>p</a:t>
            </a:r>
            <a:r>
              <a:rPr lang="en-US" dirty="0" err="1"/>
              <a:t>réparation</a:t>
            </a:r>
            <a:r>
              <a:rPr lang="en-US" dirty="0"/>
              <a:t> de la documentation </a:t>
            </a:r>
            <a:r>
              <a:rPr lang="en-US" dirty="0" err="1"/>
              <a:t>nécessaire</a:t>
            </a:r>
            <a:r>
              <a:rPr lang="en-US" dirty="0"/>
              <a:t> aux </a:t>
            </a:r>
            <a:r>
              <a:rPr lang="en-US" dirty="0" err="1"/>
              <a:t>intégrateurs</a:t>
            </a:r>
            <a:r>
              <a:rPr lang="en-US" dirty="0"/>
              <a:t> et </a:t>
            </a:r>
            <a:r>
              <a:rPr lang="en-US" dirty="0" err="1"/>
              <a:t>utilisateurs</a:t>
            </a:r>
            <a:endParaRPr lang="en-US" dirty="0"/>
          </a:p>
        </p:txBody>
      </p:sp>
      <p:sp>
        <p:nvSpPr>
          <p:cNvPr id="4" name="Text Placeholder 3">
            <a:extLst>
              <a:ext uri="{FF2B5EF4-FFF2-40B4-BE49-F238E27FC236}">
                <a16:creationId xmlns:a16="http://schemas.microsoft.com/office/drawing/2014/main" id="{F8BC8B20-A77E-306C-A2EB-90C1ED84595D}"/>
              </a:ext>
            </a:extLst>
          </p:cNvPr>
          <p:cNvSpPr>
            <a:spLocks noGrp="1"/>
          </p:cNvSpPr>
          <p:nvPr>
            <p:ph type="body" idx="12"/>
          </p:nvPr>
        </p:nvSpPr>
        <p:spPr/>
        <p:txBody>
          <a:bodyPr/>
          <a:lstStyle/>
          <a:p>
            <a:r>
              <a:rPr lang="en-US" dirty="0"/>
              <a:t>2025</a:t>
            </a:r>
          </a:p>
        </p:txBody>
      </p:sp>
      <p:sp>
        <p:nvSpPr>
          <p:cNvPr id="3" name="Slide Number Placeholder 2">
            <a:extLst>
              <a:ext uri="{FF2B5EF4-FFF2-40B4-BE49-F238E27FC236}">
                <a16:creationId xmlns:a16="http://schemas.microsoft.com/office/drawing/2014/main" id="{D8BD0B32-3CF1-BE3E-F07A-078D5A037868}"/>
              </a:ext>
            </a:extLst>
          </p:cNvPr>
          <p:cNvSpPr>
            <a:spLocks noGrp="1"/>
          </p:cNvSpPr>
          <p:nvPr>
            <p:ph type="sldNum" sz="quarter" idx="4"/>
          </p:nvPr>
        </p:nvSpPr>
        <p:spPr/>
        <p:txBody>
          <a:bodyPr/>
          <a:lstStyle/>
          <a:p>
            <a:fld id="{E1356E26-996F-433A-9CA0-83DB24D6E075}" type="slidenum">
              <a:rPr lang="en-US" smtClean="0"/>
              <a:pPr/>
              <a:t>58</a:t>
            </a:fld>
            <a:endParaRPr lang="en-US" dirty="0"/>
          </a:p>
        </p:txBody>
      </p:sp>
    </p:spTree>
    <p:extLst>
      <p:ext uri="{BB962C8B-B14F-4D97-AF65-F5344CB8AC3E}">
        <p14:creationId xmlns:p14="http://schemas.microsoft.com/office/powerpoint/2010/main" val="1799807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E8FDE-DC53-A16E-1C37-CF4D13186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0C510-D8F2-CDD0-8858-6AFA7CBA633C}"/>
              </a:ext>
            </a:extLst>
          </p:cNvPr>
          <p:cNvSpPr>
            <a:spLocks noGrp="1"/>
          </p:cNvSpPr>
          <p:nvPr>
            <p:ph type="title"/>
          </p:nvPr>
        </p:nvSpPr>
        <p:spPr/>
        <p:txBody>
          <a:bodyPr/>
          <a:lstStyle/>
          <a:p>
            <a:r>
              <a:rPr lang="en-BE" dirty="0"/>
              <a:t>Prescription Search Support - </a:t>
            </a:r>
            <a:r>
              <a:rPr lang="en-US" dirty="0"/>
              <a:t>PSS</a:t>
            </a:r>
            <a:endParaRPr lang="en-BE" dirty="0"/>
          </a:p>
        </p:txBody>
      </p:sp>
      <p:sp>
        <p:nvSpPr>
          <p:cNvPr id="11" name="Content Placeholder 10">
            <a:extLst>
              <a:ext uri="{FF2B5EF4-FFF2-40B4-BE49-F238E27FC236}">
                <a16:creationId xmlns:a16="http://schemas.microsoft.com/office/drawing/2014/main" id="{7E84C01B-AD6E-67DA-0410-CA1E5AB478A5}"/>
              </a:ext>
            </a:extLst>
          </p:cNvPr>
          <p:cNvSpPr>
            <a:spLocks noGrp="1"/>
          </p:cNvSpPr>
          <p:nvPr>
            <p:ph idx="1"/>
          </p:nvPr>
        </p:nvSpPr>
        <p:spPr/>
        <p:txBody>
          <a:bodyPr vert="horz" lIns="91440" tIns="45720" rIns="91440" bIns="45720" rtlCol="0" anchor="t">
            <a:normAutofit/>
          </a:bodyPr>
          <a:lstStyle/>
          <a:p>
            <a:r>
              <a:rPr lang="en-BE" dirty="0"/>
              <a:t>mise </a:t>
            </a:r>
            <a:r>
              <a:rPr lang="en-BE" dirty="0" err="1"/>
              <a:t>en</a:t>
            </a:r>
            <a:r>
              <a:rPr lang="en-BE" dirty="0"/>
              <a:t> acceptance et production pour les </a:t>
            </a:r>
            <a:r>
              <a:rPr lang="en-BE" dirty="0" err="1"/>
              <a:t>intégrateurs</a:t>
            </a:r>
            <a:endParaRPr lang="en-BE" dirty="0"/>
          </a:p>
          <a:p>
            <a:r>
              <a:rPr lang="en-BE" dirty="0" err="1"/>
              <a:t>élargissement</a:t>
            </a:r>
            <a:r>
              <a:rPr lang="en-BE" dirty="0"/>
              <a:t> du scope pour la </a:t>
            </a:r>
            <a:r>
              <a:rPr lang="en-BE" dirty="0" err="1"/>
              <a:t>radiologie</a:t>
            </a:r>
            <a:endParaRPr lang="en-BE" dirty="0"/>
          </a:p>
        </p:txBody>
      </p:sp>
      <p:sp>
        <p:nvSpPr>
          <p:cNvPr id="4" name="Text Placeholder 3">
            <a:extLst>
              <a:ext uri="{FF2B5EF4-FFF2-40B4-BE49-F238E27FC236}">
                <a16:creationId xmlns:a16="http://schemas.microsoft.com/office/drawing/2014/main" id="{5E2C996C-A9D6-5B26-5C34-743E5D9ADA78}"/>
              </a:ext>
            </a:extLst>
          </p:cNvPr>
          <p:cNvSpPr>
            <a:spLocks noGrp="1"/>
          </p:cNvSpPr>
          <p:nvPr>
            <p:ph type="body" idx="12"/>
          </p:nvPr>
        </p:nvSpPr>
        <p:spPr/>
        <p:txBody>
          <a:bodyPr/>
          <a:lstStyle/>
          <a:p>
            <a:r>
              <a:rPr lang="en-BE" dirty="0"/>
              <a:t>2026</a:t>
            </a:r>
            <a:endParaRPr lang="en-US" dirty="0"/>
          </a:p>
        </p:txBody>
      </p:sp>
      <p:sp>
        <p:nvSpPr>
          <p:cNvPr id="3" name="Slide Number Placeholder 2">
            <a:extLst>
              <a:ext uri="{FF2B5EF4-FFF2-40B4-BE49-F238E27FC236}">
                <a16:creationId xmlns:a16="http://schemas.microsoft.com/office/drawing/2014/main" id="{B0801232-82A9-5ABC-3DC7-DC6983EC9D60}"/>
              </a:ext>
            </a:extLst>
          </p:cNvPr>
          <p:cNvSpPr>
            <a:spLocks noGrp="1"/>
          </p:cNvSpPr>
          <p:nvPr>
            <p:ph type="sldNum" sz="quarter" idx="4"/>
          </p:nvPr>
        </p:nvSpPr>
        <p:spPr/>
        <p:txBody>
          <a:bodyPr/>
          <a:lstStyle/>
          <a:p>
            <a:fld id="{E1356E26-996F-433A-9CA0-83DB24D6E075}" type="slidenum">
              <a:rPr lang="en-US" smtClean="0"/>
              <a:pPr/>
              <a:t>59</a:t>
            </a:fld>
            <a:endParaRPr lang="en-US" dirty="0"/>
          </a:p>
        </p:txBody>
      </p:sp>
    </p:spTree>
    <p:extLst>
      <p:ext uri="{BB962C8B-B14F-4D97-AF65-F5344CB8AC3E}">
        <p14:creationId xmlns:p14="http://schemas.microsoft.com/office/powerpoint/2010/main" val="315471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64F9-B107-41C6-9BF9-51BDAD0F0A7E}"/>
              </a:ext>
            </a:extLst>
          </p:cNvPr>
          <p:cNvSpPr>
            <a:spLocks noGrp="1"/>
          </p:cNvSpPr>
          <p:nvPr>
            <p:ph type="title"/>
          </p:nvPr>
        </p:nvSpPr>
        <p:spPr>
          <a:xfrm>
            <a:off x="838200" y="365991"/>
            <a:ext cx="10515600" cy="1325563"/>
          </a:xfrm>
        </p:spPr>
        <p:txBody>
          <a:bodyPr/>
          <a:lstStyle/>
          <a:p>
            <a:r>
              <a:rPr lang="nl-BE" dirty="0"/>
              <a:t>Services de base</a:t>
            </a:r>
            <a:endParaRPr lang="en-BE" dirty="0"/>
          </a:p>
        </p:txBody>
      </p:sp>
      <p:graphicFrame>
        <p:nvGraphicFramePr>
          <p:cNvPr id="11" name="Content Placeholder 10">
            <a:extLst>
              <a:ext uri="{FF2B5EF4-FFF2-40B4-BE49-F238E27FC236}">
                <a16:creationId xmlns:a16="http://schemas.microsoft.com/office/drawing/2014/main" id="{5471ED86-0948-4AA5-BAEF-9A44723F3FC6}"/>
              </a:ext>
            </a:extLst>
          </p:cNvPr>
          <p:cNvGraphicFramePr>
            <a:graphicFrameLocks noGrp="1"/>
          </p:cNvGraphicFramePr>
          <p:nvPr>
            <p:ph sz="half" idx="2"/>
          </p:nvPr>
        </p:nvGraphicFramePr>
        <p:xfrm>
          <a:off x="839788" y="2505075"/>
          <a:ext cx="5157787" cy="3684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D10A3743-4630-483F-8D89-40D188D1748F}"/>
              </a:ext>
            </a:extLst>
          </p:cNvPr>
          <p:cNvGraphicFramePr>
            <a:graphicFrameLocks/>
          </p:cNvGraphicFramePr>
          <p:nvPr>
            <p:extLst>
              <p:ext uri="{D42A27DB-BD31-4B8C-83A1-F6EECF244321}">
                <p14:modId xmlns:p14="http://schemas.microsoft.com/office/powerpoint/2010/main" val="1332304837"/>
              </p:ext>
            </p:extLst>
          </p:nvPr>
        </p:nvGraphicFramePr>
        <p:xfrm>
          <a:off x="6194427" y="2505075"/>
          <a:ext cx="5289650" cy="361059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5C090B14-9B1C-BA9F-5283-1641090542C0}"/>
              </a:ext>
            </a:extLst>
          </p:cNvPr>
          <p:cNvSpPr>
            <a:spLocks noGrp="1"/>
          </p:cNvSpPr>
          <p:nvPr>
            <p:ph type="sldNum" sz="quarter" idx="12"/>
          </p:nvPr>
        </p:nvSpPr>
        <p:spPr/>
        <p:txBody>
          <a:bodyPr/>
          <a:lstStyle/>
          <a:p>
            <a:fld id="{E1356E26-996F-433A-9CA0-83DB24D6E075}" type="slidenum">
              <a:rPr lang="en-US" smtClean="0"/>
              <a:pPr/>
              <a:t>6</a:t>
            </a:fld>
            <a:endParaRPr lang="en-US" dirty="0"/>
          </a:p>
        </p:txBody>
      </p:sp>
    </p:spTree>
    <p:extLst>
      <p:ext uri="{BB962C8B-B14F-4D97-AF65-F5344CB8AC3E}">
        <p14:creationId xmlns:p14="http://schemas.microsoft.com/office/powerpoint/2010/main" val="365170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3377"/>
            <a:ext cx="10515600" cy="1016920"/>
          </a:xfrm>
        </p:spPr>
        <p:txBody>
          <a:bodyPr/>
          <a:lstStyle/>
          <a:p>
            <a:r>
              <a:rPr lang="en-US" dirty="0"/>
              <a:t>Alivia</a:t>
            </a:r>
          </a:p>
        </p:txBody>
      </p:sp>
      <p:sp>
        <p:nvSpPr>
          <p:cNvPr id="3" name="Content Placeholder 2"/>
          <p:cNvSpPr>
            <a:spLocks noGrp="1"/>
          </p:cNvSpPr>
          <p:nvPr>
            <p:ph idx="1"/>
          </p:nvPr>
        </p:nvSpPr>
        <p:spPr>
          <a:xfrm>
            <a:off x="838200" y="2550763"/>
            <a:ext cx="10256519" cy="3604326"/>
          </a:xfrm>
        </p:spPr>
        <p:txBody>
          <a:bodyPr>
            <a:normAutofit/>
          </a:bodyPr>
          <a:lstStyle/>
          <a:p>
            <a:r>
              <a:rPr lang="nl-NL" dirty="0"/>
              <a:t>digitaal zorg- en ondersteuningsplan </a:t>
            </a:r>
            <a:r>
              <a:rPr lang="en-BE" dirty="0"/>
              <a:t>(</a:t>
            </a:r>
            <a:r>
              <a:rPr lang="nl-NL" dirty="0"/>
              <a:t>communicatie- en planningsinstrument</a:t>
            </a:r>
            <a:r>
              <a:rPr lang="en-BE" dirty="0"/>
              <a:t>)</a:t>
            </a:r>
          </a:p>
          <a:p>
            <a:r>
              <a:rPr lang="nl-NL" dirty="0"/>
              <a:t>ontwikkeld om de organisatie van de zorg zo in te richten dat de patiënt meer centraal komt te </a:t>
            </a:r>
            <a:r>
              <a:rPr lang="nl-NL" dirty="0" err="1"/>
              <a:t>staa</a:t>
            </a:r>
            <a:r>
              <a:rPr lang="en-BE" dirty="0"/>
              <a:t>n</a:t>
            </a:r>
          </a:p>
          <a:p>
            <a:r>
              <a:rPr lang="en-BE" dirty="0" err="1"/>
              <a:t>verbeter</a:t>
            </a:r>
            <a:r>
              <a:rPr lang="nl-BE" dirty="0"/>
              <a:t>t</a:t>
            </a:r>
            <a:r>
              <a:rPr lang="en-BE" dirty="0"/>
              <a:t> </a:t>
            </a:r>
            <a:r>
              <a:rPr lang="nl-NL" dirty="0"/>
              <a:t>de samenwerking tussen verschillende zorgaanbieders door digitale gegevensuitwisseling</a:t>
            </a:r>
            <a:endParaRPr lang="en-BE" dirty="0"/>
          </a:p>
          <a:p>
            <a:r>
              <a:rPr lang="nl-NL" dirty="0"/>
              <a:t>geen elektronisch patiëntendossier</a:t>
            </a:r>
            <a:endParaRPr lang="en-BE" dirty="0"/>
          </a:p>
          <a:p>
            <a:r>
              <a:rPr lang="nl-NL" dirty="0"/>
              <a:t>focus </a:t>
            </a:r>
            <a:r>
              <a:rPr lang="en-BE" dirty="0"/>
              <a:t>op de </a:t>
            </a:r>
            <a:r>
              <a:rPr lang="nl-NL" dirty="0"/>
              <a:t>gegevensdeling over de zorgplanning binnen het zorg- en ondersteuningsteam</a:t>
            </a:r>
            <a:endParaRPr lang="en-BE" dirty="0"/>
          </a:p>
          <a:p>
            <a:pPr lvl="1"/>
            <a:r>
              <a:rPr lang="en-BE" dirty="0" err="1"/>
              <a:t>i</a:t>
            </a:r>
            <a:r>
              <a:rPr lang="nl-NL" dirty="0"/>
              <a:t>n dit team zitten zowel de persoon met zorg- en ondersteuningsnood, mantelzorgers en professionals in zorg en welzijn</a:t>
            </a:r>
            <a:endParaRPr lang="nl-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p:cNvSpPr>
            <a:spLocks noGrp="1"/>
          </p:cNvSpPr>
          <p:nvPr>
            <p:ph type="body" idx="12"/>
          </p:nvPr>
        </p:nvSpPr>
        <p:spPr>
          <a:xfrm>
            <a:off x="839788" y="1758249"/>
            <a:ext cx="10514012" cy="746826"/>
          </a:xfrm>
        </p:spPr>
        <p:txBody>
          <a:bodyPr/>
          <a:lstStyle/>
          <a:p>
            <a:r>
              <a:rPr lang="en-BE" dirty="0"/>
              <a:t>Context</a:t>
            </a:r>
            <a:endParaRPr lang="en-US" dirty="0"/>
          </a:p>
        </p:txBody>
      </p:sp>
      <p:sp>
        <p:nvSpPr>
          <p:cNvPr id="4" name="Slide Number Placeholder 3">
            <a:extLst>
              <a:ext uri="{FF2B5EF4-FFF2-40B4-BE49-F238E27FC236}">
                <a16:creationId xmlns:a16="http://schemas.microsoft.com/office/drawing/2014/main" id="{568CC1CF-A515-C2A1-3DC6-91CEC28CFA2F}"/>
              </a:ext>
            </a:extLst>
          </p:cNvPr>
          <p:cNvSpPr>
            <a:spLocks noGrp="1"/>
          </p:cNvSpPr>
          <p:nvPr>
            <p:ph type="sldNum" sz="quarter" idx="4"/>
          </p:nvPr>
        </p:nvSpPr>
        <p:spPr/>
        <p:txBody>
          <a:bodyPr/>
          <a:lstStyle/>
          <a:p>
            <a:fld id="{E1356E26-996F-433A-9CA0-83DB24D6E075}" type="slidenum">
              <a:rPr lang="en-US" smtClean="0"/>
              <a:pPr/>
              <a:t>60</a:t>
            </a:fld>
            <a:endParaRPr lang="en-US" dirty="0"/>
          </a:p>
        </p:txBody>
      </p:sp>
    </p:spTree>
    <p:extLst>
      <p:ext uri="{BB962C8B-B14F-4D97-AF65-F5344CB8AC3E}">
        <p14:creationId xmlns:p14="http://schemas.microsoft.com/office/powerpoint/2010/main" val="2675409425"/>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DF03-66E4-3644-2525-FDDB947D9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C498A-F75C-3F58-45A3-EE66B267B3BF}"/>
              </a:ext>
            </a:extLst>
          </p:cNvPr>
          <p:cNvSpPr>
            <a:spLocks noGrp="1"/>
          </p:cNvSpPr>
          <p:nvPr>
            <p:ph type="title"/>
          </p:nvPr>
        </p:nvSpPr>
        <p:spPr>
          <a:xfrm>
            <a:off x="838200" y="673768"/>
            <a:ext cx="10515600" cy="1016920"/>
          </a:xfrm>
        </p:spPr>
        <p:txBody>
          <a:bodyPr/>
          <a:lstStyle/>
          <a:p>
            <a:r>
              <a:rPr lang="en-US" dirty="0"/>
              <a:t>Alivia</a:t>
            </a:r>
          </a:p>
        </p:txBody>
      </p:sp>
      <p:sp>
        <p:nvSpPr>
          <p:cNvPr id="3" name="Content Placeholder 2">
            <a:extLst>
              <a:ext uri="{FF2B5EF4-FFF2-40B4-BE49-F238E27FC236}">
                <a16:creationId xmlns:a16="http://schemas.microsoft.com/office/drawing/2014/main" id="{0F05043C-6955-1255-E6A2-3F864481BBC2}"/>
              </a:ext>
            </a:extLst>
          </p:cNvPr>
          <p:cNvSpPr>
            <a:spLocks noGrp="1"/>
          </p:cNvSpPr>
          <p:nvPr>
            <p:ph idx="1"/>
          </p:nvPr>
        </p:nvSpPr>
        <p:spPr>
          <a:xfrm>
            <a:off x="838200" y="2579906"/>
            <a:ext cx="10256519" cy="3604326"/>
          </a:xfrm>
        </p:spPr>
        <p:txBody>
          <a:bodyPr>
            <a:normAutofit/>
          </a:bodyPr>
          <a:lstStyle/>
          <a:p>
            <a:r>
              <a:rPr lang="en-BE" dirty="0"/>
              <a:t>d</a:t>
            </a:r>
            <a:r>
              <a:rPr lang="nl-BE" dirty="0"/>
              <a:t>e levensdoelen van de </a:t>
            </a:r>
            <a:r>
              <a:rPr lang="nl-NL" dirty="0"/>
              <a:t>person</a:t>
            </a:r>
            <a:r>
              <a:rPr lang="en-BE" dirty="0" err="1"/>
              <a:t>en</a:t>
            </a:r>
            <a:r>
              <a:rPr lang="nl-NL" dirty="0"/>
              <a:t> met zorg- en </a:t>
            </a:r>
            <a:r>
              <a:rPr lang="nl-NL" dirty="0" err="1"/>
              <a:t>ondersteuningnod</a:t>
            </a:r>
            <a:r>
              <a:rPr lang="en-BE" dirty="0" err="1"/>
              <a:t>en</a:t>
            </a:r>
            <a:r>
              <a:rPr lang="en-BE" dirty="0"/>
              <a:t>  (</a:t>
            </a:r>
            <a:r>
              <a:rPr lang="nl-BE" dirty="0"/>
              <a:t>PZON</a:t>
            </a:r>
            <a:r>
              <a:rPr lang="en-BE" dirty="0"/>
              <a:t>)</a:t>
            </a:r>
          </a:p>
          <a:p>
            <a:r>
              <a:rPr lang="en-BE" dirty="0"/>
              <a:t>d</a:t>
            </a:r>
            <a:r>
              <a:rPr lang="nl-BE" dirty="0"/>
              <a:t>e zorgdoelen en zorgtaken van de PZON</a:t>
            </a:r>
            <a:endParaRPr lang="en-BE" dirty="0"/>
          </a:p>
          <a:p>
            <a:r>
              <a:rPr lang="en-BE" dirty="0"/>
              <a:t>d</a:t>
            </a:r>
            <a:r>
              <a:rPr lang="nl-BE" dirty="0"/>
              <a:t>e onderlinge notities en reacties van het zorgteam</a:t>
            </a:r>
            <a:endParaRPr lang="en-BE" dirty="0"/>
          </a:p>
          <a:p>
            <a:r>
              <a:rPr lang="en-BE" dirty="0"/>
              <a:t>d</a:t>
            </a:r>
            <a:r>
              <a:rPr lang="nl-BE" dirty="0"/>
              <a:t>e leden van het zorgteam en hun profielinfo</a:t>
            </a:r>
            <a:endParaRPr lang="en-BE" dirty="0"/>
          </a:p>
          <a:p>
            <a:r>
              <a:rPr lang="en-BE" dirty="0"/>
              <a:t>e</a:t>
            </a:r>
            <a:r>
              <a:rPr lang="nl-BE" dirty="0"/>
              <a:t>en agenda van de taken en doelen van de PZON</a:t>
            </a:r>
            <a:endParaRPr lang="en-BE" dirty="0"/>
          </a:p>
          <a:p>
            <a:r>
              <a:rPr lang="en-BE" dirty="0"/>
              <a:t>e</a:t>
            </a:r>
            <a:r>
              <a:rPr lang="nl-BE" dirty="0"/>
              <a:t>en overlegmodule met agenda- en verslagfunctie</a:t>
            </a:r>
            <a:endParaRPr lang="nl-NL" dirty="0"/>
          </a:p>
          <a:p>
            <a:endParaRPr lang="nl-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a:extLst>
              <a:ext uri="{FF2B5EF4-FFF2-40B4-BE49-F238E27FC236}">
                <a16:creationId xmlns:a16="http://schemas.microsoft.com/office/drawing/2014/main" id="{DCEEE450-E0AA-B9DE-30FC-0DD503B5E5D1}"/>
              </a:ext>
            </a:extLst>
          </p:cNvPr>
          <p:cNvSpPr>
            <a:spLocks noGrp="1"/>
          </p:cNvSpPr>
          <p:nvPr>
            <p:ph type="body" idx="12"/>
          </p:nvPr>
        </p:nvSpPr>
        <p:spPr>
          <a:xfrm>
            <a:off x="839788" y="1758249"/>
            <a:ext cx="10514012" cy="746826"/>
          </a:xfrm>
        </p:spPr>
        <p:txBody>
          <a:bodyPr/>
          <a:lstStyle/>
          <a:p>
            <a:pPr lvl="0"/>
            <a:r>
              <a:rPr lang="en-BE" dirty="0" err="1"/>
              <a:t>Aangewende</a:t>
            </a:r>
            <a:r>
              <a:rPr lang="en-BE" dirty="0"/>
              <a:t> </a:t>
            </a:r>
            <a:r>
              <a:rPr lang="en-BE" dirty="0" err="1"/>
              <a:t>middelen</a:t>
            </a:r>
            <a:r>
              <a:rPr lang="en-BE" dirty="0"/>
              <a:t> </a:t>
            </a:r>
          </a:p>
        </p:txBody>
      </p:sp>
      <p:sp>
        <p:nvSpPr>
          <p:cNvPr id="4" name="Slide Number Placeholder 3">
            <a:extLst>
              <a:ext uri="{FF2B5EF4-FFF2-40B4-BE49-F238E27FC236}">
                <a16:creationId xmlns:a16="http://schemas.microsoft.com/office/drawing/2014/main" id="{4A74DC1A-F9E2-A22D-1283-CE572D38E095}"/>
              </a:ext>
            </a:extLst>
          </p:cNvPr>
          <p:cNvSpPr>
            <a:spLocks noGrp="1"/>
          </p:cNvSpPr>
          <p:nvPr>
            <p:ph type="sldNum" sz="quarter" idx="4"/>
          </p:nvPr>
        </p:nvSpPr>
        <p:spPr/>
        <p:txBody>
          <a:bodyPr/>
          <a:lstStyle/>
          <a:p>
            <a:fld id="{E1356E26-996F-433A-9CA0-83DB24D6E075}" type="slidenum">
              <a:rPr lang="en-US" smtClean="0"/>
              <a:pPr/>
              <a:t>61</a:t>
            </a:fld>
            <a:endParaRPr lang="en-US" dirty="0"/>
          </a:p>
        </p:txBody>
      </p:sp>
    </p:spTree>
    <p:extLst>
      <p:ext uri="{BB962C8B-B14F-4D97-AF65-F5344CB8AC3E}">
        <p14:creationId xmlns:p14="http://schemas.microsoft.com/office/powerpoint/2010/main" val="710995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31059-89F9-72A0-E07A-A1013B010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EEC1F-9F7E-93A2-0FBC-8C1E9C86F2E3}"/>
              </a:ext>
            </a:extLst>
          </p:cNvPr>
          <p:cNvSpPr>
            <a:spLocks noGrp="1"/>
          </p:cNvSpPr>
          <p:nvPr>
            <p:ph type="title"/>
          </p:nvPr>
        </p:nvSpPr>
        <p:spPr>
          <a:xfrm>
            <a:off x="838200" y="673768"/>
            <a:ext cx="10515600" cy="1016920"/>
          </a:xfrm>
        </p:spPr>
        <p:txBody>
          <a:bodyPr/>
          <a:lstStyle/>
          <a:p>
            <a:r>
              <a:rPr lang="en-US" dirty="0"/>
              <a:t>Alivia</a:t>
            </a:r>
          </a:p>
        </p:txBody>
      </p:sp>
      <p:sp>
        <p:nvSpPr>
          <p:cNvPr id="3" name="Content Placeholder 2">
            <a:extLst>
              <a:ext uri="{FF2B5EF4-FFF2-40B4-BE49-F238E27FC236}">
                <a16:creationId xmlns:a16="http://schemas.microsoft.com/office/drawing/2014/main" id="{00AB6C23-FC35-3F5B-00F8-1856DB1C792D}"/>
              </a:ext>
            </a:extLst>
          </p:cNvPr>
          <p:cNvSpPr>
            <a:spLocks noGrp="1"/>
          </p:cNvSpPr>
          <p:nvPr>
            <p:ph idx="1"/>
          </p:nvPr>
        </p:nvSpPr>
        <p:spPr>
          <a:xfrm>
            <a:off x="838200" y="2572636"/>
            <a:ext cx="10256519" cy="3604326"/>
          </a:xfrm>
        </p:spPr>
        <p:txBody>
          <a:bodyPr>
            <a:normAutofit/>
          </a:bodyPr>
          <a:lstStyle/>
          <a:p>
            <a:r>
              <a:rPr lang="fr-BE" dirty="0" err="1"/>
              <a:t>toevoegen</a:t>
            </a:r>
            <a:r>
              <a:rPr lang="en-BE" dirty="0"/>
              <a:t> van Consult RN om de </a:t>
            </a:r>
            <a:r>
              <a:rPr lang="en-BE" dirty="0" err="1"/>
              <a:t>gegevens</a:t>
            </a:r>
            <a:r>
              <a:rPr lang="en-BE" dirty="0"/>
              <a:t> </a:t>
            </a:r>
            <a:r>
              <a:rPr lang="en-BE" dirty="0" err="1"/>
              <a:t>actueel</a:t>
            </a:r>
            <a:r>
              <a:rPr lang="en-BE" dirty="0"/>
              <a:t> </a:t>
            </a:r>
            <a:r>
              <a:rPr lang="en-BE" dirty="0" err="1"/>
              <a:t>te</a:t>
            </a:r>
            <a:r>
              <a:rPr lang="en-BE" dirty="0"/>
              <a:t> </a:t>
            </a:r>
            <a:r>
              <a:rPr lang="en-BE" dirty="0" err="1"/>
              <a:t>houden</a:t>
            </a:r>
            <a:endParaRPr lang="en-BE" dirty="0"/>
          </a:p>
          <a:p>
            <a:r>
              <a:rPr lang="en-BE" dirty="0" err="1"/>
              <a:t>creëren</a:t>
            </a:r>
            <a:r>
              <a:rPr lang="en-BE" dirty="0"/>
              <a:t> van </a:t>
            </a:r>
            <a:r>
              <a:rPr lang="en-BE" dirty="0" err="1"/>
              <a:t>een</a:t>
            </a:r>
            <a:r>
              <a:rPr lang="en-BE" dirty="0"/>
              <a:t> </a:t>
            </a:r>
            <a:r>
              <a:rPr lang="en-BE" dirty="0" err="1"/>
              <a:t>performante</a:t>
            </a:r>
            <a:r>
              <a:rPr lang="en-BE" dirty="0"/>
              <a:t> module </a:t>
            </a:r>
            <a:r>
              <a:rPr lang="en-BE" dirty="0" err="1"/>
              <a:t>Zorgteam</a:t>
            </a:r>
            <a:r>
              <a:rPr lang="en-BE" dirty="0"/>
              <a:t> ten </a:t>
            </a:r>
            <a:r>
              <a:rPr lang="en-BE" dirty="0" err="1"/>
              <a:t>behoeve</a:t>
            </a:r>
            <a:r>
              <a:rPr lang="en-BE" dirty="0"/>
              <a:t> van de burger of de </a:t>
            </a:r>
            <a:r>
              <a:rPr lang="en-BE" dirty="0" err="1"/>
              <a:t>persoon</a:t>
            </a:r>
            <a:r>
              <a:rPr lang="en-BE" dirty="0"/>
              <a:t> met </a:t>
            </a:r>
            <a:r>
              <a:rPr lang="en-BE" dirty="0" err="1"/>
              <a:t>zorg</a:t>
            </a:r>
            <a:r>
              <a:rPr lang="en-BE" dirty="0"/>
              <a:t>- </a:t>
            </a:r>
            <a:r>
              <a:rPr lang="en-BE" dirty="0" err="1"/>
              <a:t>en</a:t>
            </a:r>
            <a:r>
              <a:rPr lang="en-BE" dirty="0"/>
              <a:t> </a:t>
            </a:r>
            <a:r>
              <a:rPr lang="en-BE" dirty="0" err="1"/>
              <a:t>ondersteuningsnood</a:t>
            </a:r>
            <a:endParaRPr lang="en-BE" dirty="0"/>
          </a:p>
          <a:p>
            <a:r>
              <a:rPr lang="fr-BE" dirty="0"/>
              <a:t>v</a:t>
            </a:r>
            <a:r>
              <a:rPr lang="en-BE" dirty="0" err="1"/>
              <a:t>erder</a:t>
            </a:r>
            <a:r>
              <a:rPr lang="en-BE" dirty="0"/>
              <a:t> </a:t>
            </a:r>
            <a:r>
              <a:rPr lang="en-BE" dirty="0" err="1"/>
              <a:t>uitbreiden</a:t>
            </a:r>
            <a:r>
              <a:rPr lang="en-BE" dirty="0"/>
              <a:t> van de </a:t>
            </a:r>
            <a:r>
              <a:rPr lang="en-BE" dirty="0" err="1"/>
              <a:t>doelgroepen</a:t>
            </a:r>
            <a:endParaRPr lang="en-US" dirty="0"/>
          </a:p>
          <a:p>
            <a:endParaRPr lang="nl-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a:extLst>
              <a:ext uri="{FF2B5EF4-FFF2-40B4-BE49-F238E27FC236}">
                <a16:creationId xmlns:a16="http://schemas.microsoft.com/office/drawing/2014/main" id="{0E00A1F3-EFB3-ADCD-E4E0-867792E28F24}"/>
              </a:ext>
            </a:extLst>
          </p:cNvPr>
          <p:cNvSpPr>
            <a:spLocks noGrp="1"/>
          </p:cNvSpPr>
          <p:nvPr>
            <p:ph type="body" idx="12"/>
          </p:nvPr>
        </p:nvSpPr>
        <p:spPr>
          <a:xfrm>
            <a:off x="839788" y="1758249"/>
            <a:ext cx="10514012" cy="746826"/>
          </a:xfrm>
        </p:spPr>
        <p:txBody>
          <a:bodyPr/>
          <a:lstStyle/>
          <a:p>
            <a:r>
              <a:rPr lang="en-US" dirty="0"/>
              <a:t>2025</a:t>
            </a:r>
          </a:p>
        </p:txBody>
      </p:sp>
      <p:sp>
        <p:nvSpPr>
          <p:cNvPr id="4" name="Slide Number Placeholder 3">
            <a:extLst>
              <a:ext uri="{FF2B5EF4-FFF2-40B4-BE49-F238E27FC236}">
                <a16:creationId xmlns:a16="http://schemas.microsoft.com/office/drawing/2014/main" id="{B5741402-F29F-2A88-7A92-4F35B9DF0A16}"/>
              </a:ext>
            </a:extLst>
          </p:cNvPr>
          <p:cNvSpPr>
            <a:spLocks noGrp="1"/>
          </p:cNvSpPr>
          <p:nvPr>
            <p:ph type="sldNum" sz="quarter" idx="4"/>
          </p:nvPr>
        </p:nvSpPr>
        <p:spPr/>
        <p:txBody>
          <a:bodyPr/>
          <a:lstStyle/>
          <a:p>
            <a:fld id="{E1356E26-996F-433A-9CA0-83DB24D6E075}" type="slidenum">
              <a:rPr lang="en-US" smtClean="0"/>
              <a:pPr/>
              <a:t>62</a:t>
            </a:fld>
            <a:endParaRPr lang="en-US" dirty="0"/>
          </a:p>
        </p:txBody>
      </p:sp>
    </p:spTree>
    <p:extLst>
      <p:ext uri="{BB962C8B-B14F-4D97-AF65-F5344CB8AC3E}">
        <p14:creationId xmlns:p14="http://schemas.microsoft.com/office/powerpoint/2010/main" val="46460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C5501-5CAC-CE9A-2334-6FBB64FDC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ECFF7-37A9-A458-FF7A-69915BEE1108}"/>
              </a:ext>
            </a:extLst>
          </p:cNvPr>
          <p:cNvSpPr>
            <a:spLocks noGrp="1"/>
          </p:cNvSpPr>
          <p:nvPr>
            <p:ph type="title"/>
          </p:nvPr>
        </p:nvSpPr>
        <p:spPr>
          <a:xfrm>
            <a:off x="838200" y="673768"/>
            <a:ext cx="10515600" cy="1016920"/>
          </a:xfrm>
        </p:spPr>
        <p:txBody>
          <a:bodyPr/>
          <a:lstStyle/>
          <a:p>
            <a:r>
              <a:rPr lang="en-US" dirty="0"/>
              <a:t>Alivia</a:t>
            </a:r>
          </a:p>
        </p:txBody>
      </p:sp>
      <p:sp>
        <p:nvSpPr>
          <p:cNvPr id="3" name="Content Placeholder 2">
            <a:extLst>
              <a:ext uri="{FF2B5EF4-FFF2-40B4-BE49-F238E27FC236}">
                <a16:creationId xmlns:a16="http://schemas.microsoft.com/office/drawing/2014/main" id="{B53F69D9-8A1E-5C40-A8A1-06135A381F9C}"/>
              </a:ext>
            </a:extLst>
          </p:cNvPr>
          <p:cNvSpPr>
            <a:spLocks noGrp="1"/>
          </p:cNvSpPr>
          <p:nvPr>
            <p:ph idx="1"/>
          </p:nvPr>
        </p:nvSpPr>
        <p:spPr>
          <a:xfrm>
            <a:off x="838200" y="2542329"/>
            <a:ext cx="10256519" cy="3604326"/>
          </a:xfrm>
        </p:spPr>
        <p:txBody>
          <a:bodyPr vert="horz" lIns="91440" tIns="45720" rIns="91440" bIns="45720" rtlCol="0" anchor="t">
            <a:normAutofit fontScale="85000" lnSpcReduction="10000"/>
          </a:bodyPr>
          <a:lstStyle/>
          <a:p>
            <a:r>
              <a:rPr lang="nl-BE" dirty="0"/>
              <a:t>piloot in 15 woonzorgcentra tot einde april 2026</a:t>
            </a:r>
            <a:endParaRPr lang="en-BE" dirty="0"/>
          </a:p>
          <a:p>
            <a:pPr lvl="1"/>
            <a:r>
              <a:rPr lang="nl-BE" dirty="0"/>
              <a:t>om de kwaliteit van de </a:t>
            </a:r>
            <a:r>
              <a:rPr lang="en-BE" dirty="0" err="1"/>
              <a:t>toepassing</a:t>
            </a:r>
            <a:r>
              <a:rPr lang="nl-BE" dirty="0"/>
              <a:t> te testen</a:t>
            </a:r>
            <a:endParaRPr lang="en-BE" dirty="0"/>
          </a:p>
          <a:p>
            <a:pPr lvl="1"/>
            <a:r>
              <a:rPr lang="nl-BE" dirty="0"/>
              <a:t>evaluatie volgt en mogelijks aanpassingen</a:t>
            </a:r>
          </a:p>
          <a:p>
            <a:r>
              <a:rPr lang="en-BE" dirty="0" err="1"/>
              <a:t>ontwikkeling</a:t>
            </a:r>
            <a:r>
              <a:rPr lang="en-BE" dirty="0"/>
              <a:t> van</a:t>
            </a:r>
            <a:r>
              <a:rPr lang="nl-BE" dirty="0"/>
              <a:t> een agenda- en meldingenfunctionaliteit</a:t>
            </a:r>
          </a:p>
          <a:p>
            <a:r>
              <a:rPr lang="nl-BE" dirty="0"/>
              <a:t>verbeterde integratie van de Zorgteam API</a:t>
            </a:r>
            <a:endParaRPr lang="en-BE" dirty="0"/>
          </a:p>
          <a:p>
            <a:pPr lvl="1"/>
            <a:r>
              <a:rPr lang="nl-BE" dirty="0"/>
              <a:t>om op een vlotte manier een zorgteam te kunnen samenstellen</a:t>
            </a:r>
          </a:p>
          <a:p>
            <a:r>
              <a:rPr lang="nl-BE" dirty="0"/>
              <a:t>ontwikkeling van een deeplink en een </a:t>
            </a:r>
            <a:r>
              <a:rPr lang="nl-BE" dirty="0" err="1"/>
              <a:t>Alivia</a:t>
            </a:r>
            <a:r>
              <a:rPr lang="nl-BE" dirty="0"/>
              <a:t> API </a:t>
            </a:r>
            <a:r>
              <a:rPr lang="nl-BE" dirty="0" err="1"/>
              <a:t>by</a:t>
            </a:r>
            <a:r>
              <a:rPr lang="nl-BE" dirty="0"/>
              <a:t> Vitalink</a:t>
            </a:r>
            <a:endParaRPr lang="en-BE" dirty="0"/>
          </a:p>
          <a:p>
            <a:pPr lvl="1"/>
            <a:r>
              <a:rPr lang="nl-BE" dirty="0"/>
              <a:t>om integraties met externe pakketten mogelijk te maken</a:t>
            </a:r>
          </a:p>
          <a:p>
            <a:r>
              <a:rPr lang="en-BE" dirty="0"/>
              <a:t>u</a:t>
            </a:r>
            <a:r>
              <a:rPr lang="nl-BE" dirty="0" err="1"/>
              <a:t>itrol</a:t>
            </a:r>
            <a:r>
              <a:rPr lang="nl-BE" dirty="0"/>
              <a:t> en implementatie van </a:t>
            </a:r>
            <a:r>
              <a:rPr lang="nl-BE" dirty="0" err="1"/>
              <a:t>Alivia</a:t>
            </a:r>
            <a:r>
              <a:rPr lang="nl-BE" dirty="0"/>
              <a:t> bij doelgroepen uit het </a:t>
            </a:r>
            <a:r>
              <a:rPr lang="en-BE" dirty="0" err="1"/>
              <a:t>i</a:t>
            </a:r>
            <a:r>
              <a:rPr lang="nl-BE" dirty="0" err="1"/>
              <a:t>nter</a:t>
            </a:r>
            <a:r>
              <a:rPr lang="en-BE" dirty="0"/>
              <a:t>f</a:t>
            </a:r>
            <a:r>
              <a:rPr lang="nl-BE" dirty="0" err="1"/>
              <a:t>ederaal</a:t>
            </a:r>
            <a:r>
              <a:rPr lang="nl-BE" dirty="0"/>
              <a:t> </a:t>
            </a:r>
            <a:r>
              <a:rPr lang="en-BE" dirty="0"/>
              <a:t>p</a:t>
            </a:r>
            <a:r>
              <a:rPr lang="nl-BE" dirty="0" err="1"/>
              <a:t>lan</a:t>
            </a:r>
            <a:r>
              <a:rPr lang="nl-BE" dirty="0"/>
              <a:t> </a:t>
            </a:r>
            <a:r>
              <a:rPr lang="en-BE" dirty="0"/>
              <a:t>g</a:t>
            </a:r>
            <a:r>
              <a:rPr lang="nl-BE" dirty="0" err="1"/>
              <a:t>eïntegreerde</a:t>
            </a:r>
            <a:r>
              <a:rPr lang="nl-BE" dirty="0"/>
              <a:t> zorg en ondersteuning</a:t>
            </a:r>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a:extLst>
              <a:ext uri="{FF2B5EF4-FFF2-40B4-BE49-F238E27FC236}">
                <a16:creationId xmlns:a16="http://schemas.microsoft.com/office/drawing/2014/main" id="{BEFF13EE-FBD6-151A-C520-3CFAF36688C9}"/>
              </a:ext>
            </a:extLst>
          </p:cNvPr>
          <p:cNvSpPr>
            <a:spLocks noGrp="1"/>
          </p:cNvSpPr>
          <p:nvPr>
            <p:ph type="body" idx="12"/>
          </p:nvPr>
        </p:nvSpPr>
        <p:spPr>
          <a:xfrm>
            <a:off x="839788" y="1758249"/>
            <a:ext cx="10514012" cy="746826"/>
          </a:xfrm>
        </p:spPr>
        <p:txBody>
          <a:bodyPr/>
          <a:lstStyle/>
          <a:p>
            <a:r>
              <a:rPr lang="en-US"/>
              <a:t>202</a:t>
            </a:r>
            <a:r>
              <a:rPr lang="en-BE"/>
              <a:t>6</a:t>
            </a:r>
            <a:endParaRPr lang="en-US"/>
          </a:p>
        </p:txBody>
      </p:sp>
      <p:sp>
        <p:nvSpPr>
          <p:cNvPr id="4" name="Slide Number Placeholder 3">
            <a:extLst>
              <a:ext uri="{FF2B5EF4-FFF2-40B4-BE49-F238E27FC236}">
                <a16:creationId xmlns:a16="http://schemas.microsoft.com/office/drawing/2014/main" id="{767A7817-1BD1-376D-C0C2-F13EDBBE0611}"/>
              </a:ext>
            </a:extLst>
          </p:cNvPr>
          <p:cNvSpPr>
            <a:spLocks noGrp="1"/>
          </p:cNvSpPr>
          <p:nvPr>
            <p:ph type="sldNum" sz="quarter" idx="4"/>
          </p:nvPr>
        </p:nvSpPr>
        <p:spPr/>
        <p:txBody>
          <a:bodyPr/>
          <a:lstStyle/>
          <a:p>
            <a:fld id="{E1356E26-996F-433A-9CA0-83DB24D6E075}" type="slidenum">
              <a:rPr lang="en-US" smtClean="0"/>
              <a:pPr/>
              <a:t>63</a:t>
            </a:fld>
            <a:endParaRPr lang="en-US" dirty="0"/>
          </a:p>
        </p:txBody>
      </p:sp>
    </p:spTree>
    <p:extLst>
      <p:ext uri="{BB962C8B-B14F-4D97-AF65-F5344CB8AC3E}">
        <p14:creationId xmlns:p14="http://schemas.microsoft.com/office/powerpoint/2010/main" val="1533671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a:t>eSanté – Mutualités</a:t>
            </a:r>
          </a:p>
        </p:txBody>
      </p:sp>
      <p:sp>
        <p:nvSpPr>
          <p:cNvPr id="11" name="Content Placeholder 10"/>
          <p:cNvSpPr>
            <a:spLocks noGrp="1"/>
          </p:cNvSpPr>
          <p:nvPr>
            <p:ph idx="1"/>
          </p:nvPr>
        </p:nvSpPr>
        <p:spPr>
          <a:xfrm>
            <a:off x="838200" y="2572636"/>
            <a:ext cx="10256837" cy="3603625"/>
          </a:xfrm>
        </p:spPr>
        <p:txBody>
          <a:bodyPr vert="horz" lIns="91440" tIns="45720" rIns="91440" bIns="45720" rtlCol="0" anchor="t">
            <a:normAutofit/>
          </a:bodyPr>
          <a:lstStyle/>
          <a:p>
            <a:r>
              <a:rPr lang="en-BE" dirty="0" err="1"/>
              <a:t>projet</a:t>
            </a:r>
            <a:r>
              <a:rPr lang="en-BE" dirty="0"/>
              <a:t> de collaboration avec le CIN</a:t>
            </a:r>
          </a:p>
          <a:p>
            <a:pPr lvl="1"/>
            <a:r>
              <a:rPr lang="en-BE" dirty="0"/>
              <a:t>sup</a:t>
            </a:r>
            <a:r>
              <a:rPr lang="fr-BE" dirty="0"/>
              <a:t>p</a:t>
            </a:r>
            <a:r>
              <a:rPr lang="en-BE" dirty="0"/>
              <a:t>ort à </a:t>
            </a:r>
            <a:r>
              <a:rPr lang="en-BE" dirty="0" err="1"/>
              <a:t>l’intégration</a:t>
            </a:r>
            <a:r>
              <a:rPr lang="en-BE" dirty="0"/>
              <a:t> des services de la plate-</a:t>
            </a:r>
            <a:r>
              <a:rPr lang="en-BE" dirty="0" err="1"/>
              <a:t>forme</a:t>
            </a:r>
            <a:r>
              <a:rPr lang="en-BE" dirty="0"/>
              <a:t> </a:t>
            </a:r>
            <a:r>
              <a:rPr lang="en-BE" dirty="0">
                <a:solidFill>
                  <a:srgbClr val="087670"/>
                </a:solidFill>
              </a:rPr>
              <a:t>eHealth</a:t>
            </a:r>
            <a:r>
              <a:rPr lang="en-BE" dirty="0"/>
              <a:t> au sein des </a:t>
            </a:r>
            <a:r>
              <a:rPr lang="en-BE" dirty="0" err="1"/>
              <a:t>différentes</a:t>
            </a:r>
            <a:r>
              <a:rPr lang="en-BE" dirty="0"/>
              <a:t> </a:t>
            </a:r>
            <a:r>
              <a:rPr lang="en-BE" dirty="0" err="1"/>
              <a:t>mutualités</a:t>
            </a:r>
            <a:endParaRPr lang="en-BE" dirty="0"/>
          </a:p>
          <a:p>
            <a:pPr lvl="1"/>
            <a:r>
              <a:rPr lang="en-BE" dirty="0" err="1"/>
              <a:t>sécurisation</a:t>
            </a:r>
            <a:r>
              <a:rPr lang="en-BE" dirty="0"/>
              <a:t> des services des </a:t>
            </a:r>
            <a:r>
              <a:rPr lang="en-BE" dirty="0" err="1"/>
              <a:t>mutualités</a:t>
            </a:r>
            <a:endParaRPr lang="en-BE" dirty="0"/>
          </a:p>
        </p:txBody>
      </p:sp>
      <p:sp>
        <p:nvSpPr>
          <p:cNvPr id="12" name="Text Placeholder 11"/>
          <p:cNvSpPr>
            <a:spLocks noGrp="1"/>
          </p:cNvSpPr>
          <p:nvPr>
            <p:ph type="body" idx="12"/>
          </p:nvPr>
        </p:nvSpPr>
        <p:spPr>
          <a:xfrm>
            <a:off x="839788" y="1758249"/>
            <a:ext cx="10514012" cy="746826"/>
          </a:xfrm>
        </p:spPr>
        <p:txBody>
          <a:bodyPr/>
          <a:lstStyle/>
          <a:p>
            <a:r>
              <a:rPr lang="en-BE" dirty="0" err="1"/>
              <a:t>Contexte</a:t>
            </a:r>
            <a:endParaRPr lang="en-US" dirty="0"/>
          </a:p>
        </p:txBody>
      </p:sp>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5C0C8218-33BB-85C7-B784-3DE5E734148D}"/>
              </a:ext>
            </a:extLst>
          </p:cNvPr>
          <p:cNvSpPr>
            <a:spLocks noGrp="1"/>
          </p:cNvSpPr>
          <p:nvPr>
            <p:ph type="sldNum" sz="quarter" idx="4"/>
          </p:nvPr>
        </p:nvSpPr>
        <p:spPr/>
        <p:txBody>
          <a:bodyPr/>
          <a:lstStyle/>
          <a:p>
            <a:fld id="{E1356E26-996F-433A-9CA0-83DB24D6E075}" type="slidenum">
              <a:rPr lang="en-US" smtClean="0"/>
              <a:pPr/>
              <a:t>64</a:t>
            </a:fld>
            <a:endParaRPr lang="en-US" dirty="0"/>
          </a:p>
        </p:txBody>
      </p:sp>
    </p:spTree>
    <p:extLst>
      <p:ext uri="{BB962C8B-B14F-4D97-AF65-F5344CB8AC3E}">
        <p14:creationId xmlns:p14="http://schemas.microsoft.com/office/powerpoint/2010/main" val="2691811244"/>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151C2-5857-10C2-2445-ECDD338F6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73019-C38A-2F57-BB4E-62734117DE67}"/>
              </a:ext>
            </a:extLst>
          </p:cNvPr>
          <p:cNvSpPr>
            <a:spLocks noGrp="1"/>
          </p:cNvSpPr>
          <p:nvPr>
            <p:ph type="title"/>
          </p:nvPr>
        </p:nvSpPr>
        <p:spPr/>
        <p:txBody>
          <a:bodyPr/>
          <a:lstStyle/>
          <a:p>
            <a:r>
              <a:rPr lang="nl-BE"/>
              <a:t>eSanté – Mutualités</a:t>
            </a:r>
          </a:p>
        </p:txBody>
      </p:sp>
      <p:sp>
        <p:nvSpPr>
          <p:cNvPr id="11" name="Content Placeholder 10">
            <a:extLst>
              <a:ext uri="{FF2B5EF4-FFF2-40B4-BE49-F238E27FC236}">
                <a16:creationId xmlns:a16="http://schemas.microsoft.com/office/drawing/2014/main" id="{F298BA29-EC10-E7F3-A4EE-58FD36045784}"/>
              </a:ext>
            </a:extLst>
          </p:cNvPr>
          <p:cNvSpPr>
            <a:spLocks noGrp="1"/>
          </p:cNvSpPr>
          <p:nvPr>
            <p:ph idx="1"/>
          </p:nvPr>
        </p:nvSpPr>
        <p:spPr/>
        <p:txBody>
          <a:bodyPr vert="horz" lIns="91440" tIns="45720" rIns="91440" bIns="45720" rtlCol="0" anchor="t">
            <a:normAutofit/>
          </a:bodyPr>
          <a:lstStyle/>
          <a:p>
            <a:r>
              <a:rPr lang="fr-BE" dirty="0">
                <a:latin typeface="Libre Franklin"/>
              </a:rPr>
              <a:t>mise en place de la plate-forme des soins intégrés </a:t>
            </a:r>
            <a:endParaRPr lang="en-BE" dirty="0">
              <a:latin typeface="Libre Franklin"/>
            </a:endParaRPr>
          </a:p>
          <a:p>
            <a:pPr lvl="1"/>
            <a:r>
              <a:rPr lang="fr-BE" dirty="0">
                <a:latin typeface="Libre Franklin"/>
              </a:rPr>
              <a:t>en particulier la gestion des soins périnataux</a:t>
            </a:r>
          </a:p>
          <a:p>
            <a:r>
              <a:rPr lang="fr-BE" dirty="0">
                <a:latin typeface="Libre Franklin"/>
              </a:rPr>
              <a:t>extension et spécificités régionales du service </a:t>
            </a:r>
            <a:r>
              <a:rPr lang="fr-BE" dirty="0" err="1">
                <a:latin typeface="Libre Franklin"/>
              </a:rPr>
              <a:t>eAgreement</a:t>
            </a:r>
            <a:r>
              <a:rPr lang="fr-BE" dirty="0">
                <a:latin typeface="Libre Franklin"/>
              </a:rPr>
              <a:t> </a:t>
            </a:r>
            <a:r>
              <a:rPr lang="en-BE" dirty="0">
                <a:latin typeface="Libre Franklin"/>
              </a:rPr>
              <a:t> (digitalisation des flux papier </a:t>
            </a:r>
            <a:r>
              <a:rPr lang="fr-FR" dirty="0"/>
              <a:t>pour </a:t>
            </a:r>
            <a:r>
              <a:rPr lang="en-BE" dirty="0"/>
              <a:t>l</a:t>
            </a:r>
            <a:r>
              <a:rPr lang="fr-FR" dirty="0"/>
              <a:t>es demandes de remboursement</a:t>
            </a:r>
            <a:r>
              <a:rPr lang="en-BE" dirty="0"/>
              <a:t>)</a:t>
            </a:r>
            <a:endParaRPr lang="fr-BE" dirty="0">
              <a:latin typeface="Libre Franklin"/>
            </a:endParaRPr>
          </a:p>
          <a:p>
            <a:pPr lvl="1"/>
            <a:r>
              <a:rPr lang="fr-BE" dirty="0">
                <a:latin typeface="Libre Franklin"/>
              </a:rPr>
              <a:t>extension pour les logopèdes</a:t>
            </a:r>
          </a:p>
          <a:p>
            <a:pPr lvl="1"/>
            <a:r>
              <a:rPr lang="fr-BE" dirty="0">
                <a:latin typeface="Libre Franklin"/>
              </a:rPr>
              <a:t>version « light » destinée à la simplification administrative afin de transférer d’échanger des demandes médico-administratives entre organismes assureurs et praticiens </a:t>
            </a:r>
            <a:endParaRPr lang="nl-BE" dirty="0">
              <a:latin typeface="Libre Franklin"/>
            </a:endParaRPr>
          </a:p>
          <a:p>
            <a:r>
              <a:rPr lang="en-BE" dirty="0">
                <a:latin typeface="Libre Franklin"/>
              </a:rPr>
              <a:t>2026 &gt; m</a:t>
            </a:r>
            <a:r>
              <a:rPr lang="fr-BE" dirty="0" err="1">
                <a:latin typeface="Libre Franklin"/>
              </a:rPr>
              <a:t>ise</a:t>
            </a:r>
            <a:r>
              <a:rPr lang="fr-BE" dirty="0">
                <a:latin typeface="Libre Franklin"/>
              </a:rPr>
              <a:t> en place de </a:t>
            </a:r>
            <a:r>
              <a:rPr lang="fr-BE" dirty="0" err="1">
                <a:latin typeface="Libre Franklin"/>
              </a:rPr>
              <a:t>eAgreement</a:t>
            </a:r>
            <a:r>
              <a:rPr lang="fr-BE" dirty="0">
                <a:latin typeface="Libre Franklin"/>
              </a:rPr>
              <a:t> V3 (bi</a:t>
            </a:r>
            <a:r>
              <a:rPr lang="en-BE" dirty="0">
                <a:latin typeface="Libre Franklin"/>
              </a:rPr>
              <a:t>-</a:t>
            </a:r>
            <a:r>
              <a:rPr lang="fr-BE" dirty="0">
                <a:latin typeface="Libre Franklin"/>
              </a:rPr>
              <a:t>directionnel)</a:t>
            </a:r>
            <a:endParaRPr lang="fr-BE" dirty="0"/>
          </a:p>
        </p:txBody>
      </p:sp>
      <p:sp>
        <p:nvSpPr>
          <p:cNvPr id="12" name="Text Placeholder 11">
            <a:extLst>
              <a:ext uri="{FF2B5EF4-FFF2-40B4-BE49-F238E27FC236}">
                <a16:creationId xmlns:a16="http://schemas.microsoft.com/office/drawing/2014/main" id="{764E9E57-9965-0D81-5EFC-DFDAAB2579EB}"/>
              </a:ext>
            </a:extLst>
          </p:cNvPr>
          <p:cNvSpPr>
            <a:spLocks noGrp="1"/>
          </p:cNvSpPr>
          <p:nvPr>
            <p:ph type="body" idx="12"/>
          </p:nvPr>
        </p:nvSpPr>
        <p:spPr/>
        <p:txBody>
          <a:bodyPr/>
          <a:lstStyle/>
          <a:p>
            <a:r>
              <a:rPr lang="en-US" dirty="0"/>
              <a:t>2025</a:t>
            </a:r>
            <a:r>
              <a:rPr lang="en-BE" dirty="0"/>
              <a:t> - 2026</a:t>
            </a:r>
            <a:endParaRPr lang="en-US" dirty="0"/>
          </a:p>
        </p:txBody>
      </p:sp>
      <p:sp>
        <p:nvSpPr>
          <p:cNvPr id="66" name="AutoShape 4" descr="Résultat de recherche d'images pour &quot;recip-e&quot;">
            <a:extLst>
              <a:ext uri="{FF2B5EF4-FFF2-40B4-BE49-F238E27FC236}">
                <a16:creationId xmlns:a16="http://schemas.microsoft.com/office/drawing/2014/main" id="{77D7D301-D8CA-6FD1-C41C-FC793AE4DA3E}"/>
              </a:ext>
            </a:extLst>
          </p:cNvPr>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F84C4994-BCB1-8A56-1C3E-E5A4FB6C26AE}"/>
              </a:ext>
            </a:extLst>
          </p:cNvPr>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F69D1455-4B37-2F73-6D4D-521C936B8B5D}"/>
              </a:ext>
            </a:extLst>
          </p:cNvPr>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01ECED36-F85A-1602-5C7E-C8C77F44B947}"/>
              </a:ext>
            </a:extLst>
          </p:cNvPr>
          <p:cNvSpPr>
            <a:spLocks noGrp="1"/>
          </p:cNvSpPr>
          <p:nvPr>
            <p:ph type="sldNum" sz="quarter" idx="4"/>
          </p:nvPr>
        </p:nvSpPr>
        <p:spPr/>
        <p:txBody>
          <a:bodyPr/>
          <a:lstStyle/>
          <a:p>
            <a:fld id="{E1356E26-996F-433A-9CA0-83DB24D6E075}" type="slidenum">
              <a:rPr lang="en-US" smtClean="0"/>
              <a:pPr/>
              <a:t>65</a:t>
            </a:fld>
            <a:endParaRPr lang="en-US" dirty="0"/>
          </a:p>
        </p:txBody>
      </p:sp>
    </p:spTree>
    <p:extLst>
      <p:ext uri="{BB962C8B-B14F-4D97-AF65-F5344CB8AC3E}">
        <p14:creationId xmlns:p14="http://schemas.microsoft.com/office/powerpoint/2010/main" val="4181640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0138E-A0A7-5876-567D-552FCAD41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BDA63-3B2F-5960-6FB1-E107B50455DB}"/>
              </a:ext>
            </a:extLst>
          </p:cNvPr>
          <p:cNvSpPr>
            <a:spLocks noGrp="1"/>
          </p:cNvSpPr>
          <p:nvPr>
            <p:ph type="title"/>
          </p:nvPr>
        </p:nvSpPr>
        <p:spPr>
          <a:xfrm>
            <a:off x="838200" y="683707"/>
            <a:ext cx="10515600" cy="1016920"/>
          </a:xfrm>
        </p:spPr>
        <p:txBody>
          <a:bodyPr/>
          <a:lstStyle/>
          <a:p>
            <a:r>
              <a:rPr lang="nl-BE" dirty="0"/>
              <a:t>DIGIRELAB</a:t>
            </a:r>
          </a:p>
        </p:txBody>
      </p:sp>
      <p:sp>
        <p:nvSpPr>
          <p:cNvPr id="11" name="Content Placeholder 10">
            <a:extLst>
              <a:ext uri="{FF2B5EF4-FFF2-40B4-BE49-F238E27FC236}">
                <a16:creationId xmlns:a16="http://schemas.microsoft.com/office/drawing/2014/main" id="{3F3E33B5-2E92-B288-0BBE-F09F9EA06DC7}"/>
              </a:ext>
            </a:extLst>
          </p:cNvPr>
          <p:cNvSpPr>
            <a:spLocks noGrp="1"/>
          </p:cNvSpPr>
          <p:nvPr>
            <p:ph idx="1"/>
          </p:nvPr>
        </p:nvSpPr>
        <p:spPr>
          <a:xfrm>
            <a:off x="838200" y="2569967"/>
            <a:ext cx="10256519" cy="3604326"/>
          </a:xfrm>
        </p:spPr>
        <p:txBody>
          <a:bodyPr vert="horz" lIns="91440" tIns="45720" rIns="91440" bIns="45720" rtlCol="0" anchor="t">
            <a:normAutofit/>
          </a:bodyPr>
          <a:lstStyle/>
          <a:p>
            <a:r>
              <a:rPr lang="en-BE" dirty="0"/>
              <a:t>digitalisation des </a:t>
            </a:r>
            <a:r>
              <a:rPr lang="en-BE" dirty="0" err="1"/>
              <a:t>résultats</a:t>
            </a:r>
            <a:r>
              <a:rPr lang="en-BE" dirty="0"/>
              <a:t> </a:t>
            </a:r>
            <a:r>
              <a:rPr lang="en-BE" dirty="0" err="1"/>
              <a:t>labos</a:t>
            </a:r>
            <a:r>
              <a:rPr lang="en-BE" dirty="0"/>
              <a:t> </a:t>
            </a:r>
          </a:p>
          <a:p>
            <a:pPr lvl="1"/>
            <a:r>
              <a:rPr lang="en-BE" dirty="0" err="1"/>
              <a:t>en</a:t>
            </a:r>
            <a:r>
              <a:rPr lang="en-BE" dirty="0"/>
              <a:t> FIHR pour la structure </a:t>
            </a:r>
          </a:p>
          <a:p>
            <a:pPr lvl="1"/>
            <a:r>
              <a:rPr lang="en-BE" dirty="0" err="1"/>
              <a:t>en</a:t>
            </a:r>
            <a:r>
              <a:rPr lang="en-BE" dirty="0"/>
              <a:t> LOINC pour le </a:t>
            </a:r>
            <a:r>
              <a:rPr lang="en-BE" dirty="0" err="1"/>
              <a:t>contenu</a:t>
            </a:r>
            <a:endParaRPr lang="en-BE" dirty="0"/>
          </a:p>
          <a:p>
            <a:r>
              <a:rPr lang="en-BE" dirty="0"/>
              <a:t>optimise la transmission des </a:t>
            </a:r>
            <a:r>
              <a:rPr lang="en-BE" dirty="0" err="1"/>
              <a:t>résultats</a:t>
            </a:r>
            <a:endParaRPr lang="en-BE" dirty="0"/>
          </a:p>
          <a:p>
            <a:pPr lvl="1"/>
            <a:r>
              <a:rPr lang="en-BE" dirty="0"/>
              <a:t>plus de transmission de pdf’s simples</a:t>
            </a:r>
          </a:p>
          <a:p>
            <a:pPr lvl="1"/>
            <a:r>
              <a:rPr lang="en-BE" dirty="0" err="1"/>
              <a:t>intégration</a:t>
            </a:r>
            <a:r>
              <a:rPr lang="en-BE" dirty="0"/>
              <a:t> des </a:t>
            </a:r>
            <a:r>
              <a:rPr lang="en-BE" dirty="0" err="1"/>
              <a:t>résultats</a:t>
            </a:r>
            <a:r>
              <a:rPr lang="en-BE" dirty="0"/>
              <a:t> dans le </a:t>
            </a:r>
            <a:r>
              <a:rPr lang="en-BE" dirty="0" err="1"/>
              <a:t>logiciel</a:t>
            </a:r>
            <a:r>
              <a:rPr lang="en-BE" dirty="0"/>
              <a:t>  m</a:t>
            </a:r>
            <a:r>
              <a:rPr lang="fr-BE" dirty="0"/>
              <a:t>é</a:t>
            </a:r>
            <a:r>
              <a:rPr lang="en-BE" dirty="0" err="1"/>
              <a:t>dical</a:t>
            </a:r>
            <a:r>
              <a:rPr lang="en-BE" dirty="0"/>
              <a:t> avec par </a:t>
            </a:r>
            <a:r>
              <a:rPr lang="en-BE" dirty="0" err="1"/>
              <a:t>exemple</a:t>
            </a:r>
            <a:endParaRPr lang="en-BE" dirty="0"/>
          </a:p>
          <a:p>
            <a:pPr lvl="2"/>
            <a:r>
              <a:rPr lang="en-BE" dirty="0" err="1"/>
              <a:t>évolution</a:t>
            </a:r>
            <a:r>
              <a:rPr lang="en-BE" dirty="0"/>
              <a:t> des </a:t>
            </a:r>
            <a:r>
              <a:rPr lang="en-BE" dirty="0" err="1"/>
              <a:t>résultats</a:t>
            </a:r>
            <a:r>
              <a:rPr lang="en-BE" dirty="0"/>
              <a:t> par rapport aux </a:t>
            </a:r>
            <a:r>
              <a:rPr lang="en-BE" dirty="0" err="1"/>
              <a:t>résultats</a:t>
            </a:r>
            <a:r>
              <a:rPr lang="en-BE" dirty="0"/>
              <a:t> </a:t>
            </a:r>
            <a:r>
              <a:rPr lang="en-BE" dirty="0" err="1"/>
              <a:t>précédents</a:t>
            </a:r>
            <a:endParaRPr lang="en-BE" dirty="0"/>
          </a:p>
          <a:p>
            <a:pPr lvl="2"/>
            <a:r>
              <a:rPr lang="en-BE" dirty="0" err="1"/>
              <a:t>comparatif</a:t>
            </a:r>
            <a:r>
              <a:rPr lang="en-BE" dirty="0"/>
              <a:t> des analyses</a:t>
            </a:r>
          </a:p>
          <a:p>
            <a:pPr lvl="2"/>
            <a:r>
              <a:rPr lang="en-BE" dirty="0"/>
              <a:t>...</a:t>
            </a:r>
          </a:p>
          <a:p>
            <a:pPr lvl="1"/>
            <a:endParaRPr lang="en-BE" dirty="0"/>
          </a:p>
        </p:txBody>
      </p:sp>
      <p:sp>
        <p:nvSpPr>
          <p:cNvPr id="12" name="Text Placeholder 11">
            <a:extLst>
              <a:ext uri="{FF2B5EF4-FFF2-40B4-BE49-F238E27FC236}">
                <a16:creationId xmlns:a16="http://schemas.microsoft.com/office/drawing/2014/main" id="{C74AD5F6-E17F-8DCB-568F-8168654909EA}"/>
              </a:ext>
            </a:extLst>
          </p:cNvPr>
          <p:cNvSpPr>
            <a:spLocks noGrp="1"/>
          </p:cNvSpPr>
          <p:nvPr>
            <p:ph type="body" idx="12"/>
          </p:nvPr>
        </p:nvSpPr>
        <p:spPr>
          <a:xfrm>
            <a:off x="839788" y="1758249"/>
            <a:ext cx="10514012" cy="746826"/>
          </a:xfrm>
        </p:spPr>
        <p:txBody>
          <a:bodyPr/>
          <a:lstStyle/>
          <a:p>
            <a:r>
              <a:rPr lang="en-BE" dirty="0" err="1"/>
              <a:t>Contexte</a:t>
            </a:r>
            <a:endParaRPr lang="en-US" dirty="0"/>
          </a:p>
        </p:txBody>
      </p:sp>
      <p:sp>
        <p:nvSpPr>
          <p:cNvPr id="66" name="AutoShape 4" descr="Résultat de recherche d'images pour &quot;recip-e&quot;">
            <a:extLst>
              <a:ext uri="{FF2B5EF4-FFF2-40B4-BE49-F238E27FC236}">
                <a16:creationId xmlns:a16="http://schemas.microsoft.com/office/drawing/2014/main" id="{040BD7B0-F43F-57A6-D7C6-D9B29776B154}"/>
              </a:ext>
            </a:extLst>
          </p:cNvPr>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DAFBCC8C-6024-B198-85F3-5019F543A889}"/>
              </a:ext>
            </a:extLst>
          </p:cNvPr>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D6DEA040-FD08-9C9D-3862-25BFA7476DFF}"/>
              </a:ext>
            </a:extLst>
          </p:cNvPr>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EBC0EB7B-B870-576F-E86B-0897B10277B3}"/>
              </a:ext>
            </a:extLst>
          </p:cNvPr>
          <p:cNvSpPr>
            <a:spLocks noGrp="1"/>
          </p:cNvSpPr>
          <p:nvPr>
            <p:ph type="sldNum" sz="quarter" idx="4"/>
          </p:nvPr>
        </p:nvSpPr>
        <p:spPr/>
        <p:txBody>
          <a:bodyPr/>
          <a:lstStyle/>
          <a:p>
            <a:fld id="{E1356E26-996F-433A-9CA0-83DB24D6E075}" type="slidenum">
              <a:rPr lang="en-US" smtClean="0"/>
              <a:pPr/>
              <a:t>66</a:t>
            </a:fld>
            <a:endParaRPr lang="en-US" dirty="0"/>
          </a:p>
        </p:txBody>
      </p:sp>
    </p:spTree>
    <p:extLst>
      <p:ext uri="{BB962C8B-B14F-4D97-AF65-F5344CB8AC3E}">
        <p14:creationId xmlns:p14="http://schemas.microsoft.com/office/powerpoint/2010/main" val="104273268"/>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A87F9-5749-3343-4415-4B2383F77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D97B2-593F-AC03-3DE4-BC7EF6FC767E}"/>
              </a:ext>
            </a:extLst>
          </p:cNvPr>
          <p:cNvSpPr>
            <a:spLocks noGrp="1"/>
          </p:cNvSpPr>
          <p:nvPr>
            <p:ph type="title"/>
          </p:nvPr>
        </p:nvSpPr>
        <p:spPr>
          <a:xfrm>
            <a:off x="838200" y="683707"/>
            <a:ext cx="10515600" cy="1016920"/>
          </a:xfrm>
        </p:spPr>
        <p:txBody>
          <a:bodyPr/>
          <a:lstStyle/>
          <a:p>
            <a:r>
              <a:rPr lang="nl-BE" dirty="0"/>
              <a:t>DIGIRELAB</a:t>
            </a:r>
          </a:p>
        </p:txBody>
      </p:sp>
      <p:sp>
        <p:nvSpPr>
          <p:cNvPr id="11" name="Content Placeholder 10">
            <a:extLst>
              <a:ext uri="{FF2B5EF4-FFF2-40B4-BE49-F238E27FC236}">
                <a16:creationId xmlns:a16="http://schemas.microsoft.com/office/drawing/2014/main" id="{22B5EE61-0106-5994-988C-1404D26F8A5C}"/>
              </a:ext>
            </a:extLst>
          </p:cNvPr>
          <p:cNvSpPr>
            <a:spLocks noGrp="1"/>
          </p:cNvSpPr>
          <p:nvPr>
            <p:ph idx="1"/>
          </p:nvPr>
        </p:nvSpPr>
        <p:spPr>
          <a:xfrm>
            <a:off x="838200" y="2569967"/>
            <a:ext cx="10256519" cy="3604326"/>
          </a:xfrm>
        </p:spPr>
        <p:txBody>
          <a:bodyPr vert="horz" lIns="91440" tIns="45720" rIns="91440" bIns="45720" rtlCol="0" anchor="t">
            <a:normAutofit/>
          </a:bodyPr>
          <a:lstStyle/>
          <a:p>
            <a:r>
              <a:rPr lang="en-BE" dirty="0"/>
              <a:t>100 % des </a:t>
            </a:r>
            <a:r>
              <a:rPr lang="en-BE" dirty="0" err="1"/>
              <a:t>logiciels</a:t>
            </a:r>
            <a:r>
              <a:rPr lang="en-BE" dirty="0"/>
              <a:t> de </a:t>
            </a:r>
            <a:r>
              <a:rPr lang="en-BE" dirty="0" err="1"/>
              <a:t>médecine</a:t>
            </a:r>
            <a:r>
              <a:rPr lang="en-BE" dirty="0"/>
              <a:t> </a:t>
            </a:r>
            <a:r>
              <a:rPr lang="en-BE" dirty="0" err="1"/>
              <a:t>générale</a:t>
            </a:r>
            <a:r>
              <a:rPr lang="en-BE" dirty="0"/>
              <a:t> </a:t>
            </a:r>
            <a:r>
              <a:rPr lang="en-BE" dirty="0" err="1"/>
              <a:t>ont</a:t>
            </a:r>
            <a:r>
              <a:rPr lang="en-BE" dirty="0"/>
              <a:t> </a:t>
            </a:r>
            <a:r>
              <a:rPr lang="en-BE" dirty="0" err="1"/>
              <a:t>intégré</a:t>
            </a:r>
            <a:r>
              <a:rPr lang="en-BE" dirty="0"/>
              <a:t> DIGIRELAB de manière à </a:t>
            </a:r>
            <a:r>
              <a:rPr lang="en-BE" dirty="0" err="1"/>
              <a:t>pouvoir</a:t>
            </a:r>
            <a:r>
              <a:rPr lang="en-BE" dirty="0"/>
              <a:t> </a:t>
            </a:r>
            <a:r>
              <a:rPr lang="en-BE" dirty="0" err="1"/>
              <a:t>recevoir</a:t>
            </a:r>
            <a:r>
              <a:rPr lang="en-BE" dirty="0"/>
              <a:t> les </a:t>
            </a:r>
            <a:r>
              <a:rPr lang="en-BE" dirty="0" err="1"/>
              <a:t>résultats</a:t>
            </a:r>
            <a:r>
              <a:rPr lang="en-BE" dirty="0"/>
              <a:t> </a:t>
            </a:r>
            <a:r>
              <a:rPr lang="en-BE" dirty="0" err="1"/>
              <a:t>structurés</a:t>
            </a:r>
            <a:r>
              <a:rPr lang="en-BE" dirty="0"/>
              <a:t> des </a:t>
            </a:r>
            <a:r>
              <a:rPr lang="en-BE" dirty="0" err="1"/>
              <a:t>labos</a:t>
            </a:r>
            <a:r>
              <a:rPr lang="en-BE" dirty="0"/>
              <a:t> </a:t>
            </a:r>
          </a:p>
          <a:p>
            <a:r>
              <a:rPr lang="en-BE" dirty="0"/>
              <a:t>75 % des </a:t>
            </a:r>
            <a:r>
              <a:rPr lang="en-BE" dirty="0" err="1"/>
              <a:t>labos</a:t>
            </a:r>
            <a:r>
              <a:rPr lang="en-BE" dirty="0"/>
              <a:t> </a:t>
            </a:r>
            <a:r>
              <a:rPr lang="en-BE" dirty="0" err="1"/>
              <a:t>ont</a:t>
            </a:r>
            <a:r>
              <a:rPr lang="en-BE" dirty="0"/>
              <a:t> </a:t>
            </a:r>
            <a:r>
              <a:rPr lang="en-BE" dirty="0" err="1"/>
              <a:t>prouvé</a:t>
            </a:r>
            <a:r>
              <a:rPr lang="en-BE" dirty="0"/>
              <a:t> </a:t>
            </a:r>
            <a:r>
              <a:rPr lang="en-BE" dirty="0" err="1"/>
              <a:t>leur</a:t>
            </a:r>
            <a:r>
              <a:rPr lang="en-BE" dirty="0"/>
              <a:t> </a:t>
            </a:r>
            <a:r>
              <a:rPr lang="en-BE" dirty="0" err="1"/>
              <a:t>capacité</a:t>
            </a:r>
            <a:r>
              <a:rPr lang="en-BE" dirty="0"/>
              <a:t> à </a:t>
            </a:r>
            <a:r>
              <a:rPr lang="en-BE" dirty="0" err="1"/>
              <a:t>envoyer</a:t>
            </a:r>
            <a:r>
              <a:rPr lang="en-BE" dirty="0"/>
              <a:t> les rapports </a:t>
            </a:r>
            <a:r>
              <a:rPr lang="en-BE" dirty="0" err="1"/>
              <a:t>structurés</a:t>
            </a:r>
            <a:r>
              <a:rPr lang="en-BE" dirty="0"/>
              <a:t> aux </a:t>
            </a:r>
            <a:r>
              <a:rPr lang="en-BE" dirty="0" err="1"/>
              <a:t>médecins</a:t>
            </a:r>
            <a:endParaRPr lang="en-BE" dirty="0"/>
          </a:p>
          <a:p>
            <a:r>
              <a:rPr lang="en-BE" dirty="0"/>
              <a:t>2026 &gt; </a:t>
            </a:r>
            <a:r>
              <a:rPr lang="en-BE" dirty="0" err="1"/>
              <a:t>projet</a:t>
            </a:r>
            <a:r>
              <a:rPr lang="en-BE" dirty="0"/>
              <a:t> de </a:t>
            </a:r>
            <a:r>
              <a:rPr lang="en-BE" dirty="0" err="1"/>
              <a:t>rendre</a:t>
            </a:r>
            <a:r>
              <a:rPr lang="en-BE" dirty="0"/>
              <a:t> </a:t>
            </a:r>
            <a:r>
              <a:rPr lang="en-BE" dirty="0" err="1"/>
              <a:t>obligatoire</a:t>
            </a:r>
            <a:r>
              <a:rPr lang="en-BE" dirty="0"/>
              <a:t> </a:t>
            </a:r>
            <a:r>
              <a:rPr lang="en-BE" dirty="0" err="1"/>
              <a:t>l’utilisation</a:t>
            </a:r>
            <a:r>
              <a:rPr lang="en-BE" dirty="0"/>
              <a:t> de DIGIRELAB</a:t>
            </a:r>
          </a:p>
        </p:txBody>
      </p:sp>
      <p:sp>
        <p:nvSpPr>
          <p:cNvPr id="12" name="Text Placeholder 11">
            <a:extLst>
              <a:ext uri="{FF2B5EF4-FFF2-40B4-BE49-F238E27FC236}">
                <a16:creationId xmlns:a16="http://schemas.microsoft.com/office/drawing/2014/main" id="{C60113AA-9EAD-3148-799D-E24B28F8DBFF}"/>
              </a:ext>
            </a:extLst>
          </p:cNvPr>
          <p:cNvSpPr>
            <a:spLocks noGrp="1"/>
          </p:cNvSpPr>
          <p:nvPr>
            <p:ph type="body" idx="12"/>
          </p:nvPr>
        </p:nvSpPr>
        <p:spPr>
          <a:xfrm>
            <a:off x="839788" y="1758249"/>
            <a:ext cx="10514012" cy="746826"/>
          </a:xfrm>
        </p:spPr>
        <p:txBody>
          <a:bodyPr/>
          <a:lstStyle/>
          <a:p>
            <a:r>
              <a:rPr lang="nl-BE" dirty="0"/>
              <a:t>2025-2026</a:t>
            </a:r>
            <a:endParaRPr lang="en-US" dirty="0"/>
          </a:p>
        </p:txBody>
      </p:sp>
      <p:sp>
        <p:nvSpPr>
          <p:cNvPr id="66" name="AutoShape 4" descr="Résultat de recherche d'images pour &quot;recip-e&quot;">
            <a:extLst>
              <a:ext uri="{FF2B5EF4-FFF2-40B4-BE49-F238E27FC236}">
                <a16:creationId xmlns:a16="http://schemas.microsoft.com/office/drawing/2014/main" id="{A2E81CE6-C045-6622-A103-23E830942422}"/>
              </a:ext>
            </a:extLst>
          </p:cNvPr>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8A4E9C35-C95D-E2D3-7152-6BA2F1833C1A}"/>
              </a:ext>
            </a:extLst>
          </p:cNvPr>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D4FB0E4F-4E55-F206-589E-DBB60F25EEB5}"/>
              </a:ext>
            </a:extLst>
          </p:cNvPr>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431F85BB-8A6D-C340-9A2C-2930B060E916}"/>
              </a:ext>
            </a:extLst>
          </p:cNvPr>
          <p:cNvSpPr>
            <a:spLocks noGrp="1"/>
          </p:cNvSpPr>
          <p:nvPr>
            <p:ph type="sldNum" sz="quarter" idx="4"/>
          </p:nvPr>
        </p:nvSpPr>
        <p:spPr/>
        <p:txBody>
          <a:bodyPr/>
          <a:lstStyle/>
          <a:p>
            <a:fld id="{E1356E26-996F-433A-9CA0-83DB24D6E075}" type="slidenum">
              <a:rPr lang="en-US" smtClean="0"/>
              <a:pPr/>
              <a:t>67</a:t>
            </a:fld>
            <a:endParaRPr lang="en-US" dirty="0"/>
          </a:p>
        </p:txBody>
      </p:sp>
    </p:spTree>
    <p:extLst>
      <p:ext uri="{BB962C8B-B14F-4D97-AF65-F5344CB8AC3E}">
        <p14:creationId xmlns:p14="http://schemas.microsoft.com/office/powerpoint/2010/main" val="4050690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err="1"/>
              <a:t>eBirth</a:t>
            </a:r>
            <a:r>
              <a:rPr lang="nl-BE"/>
              <a:t> v2 </a:t>
            </a:r>
          </a:p>
        </p:txBody>
      </p:sp>
      <p:sp>
        <p:nvSpPr>
          <p:cNvPr id="11" name="Content Placeholder 10"/>
          <p:cNvSpPr>
            <a:spLocks noGrp="1"/>
          </p:cNvSpPr>
          <p:nvPr>
            <p:ph idx="1"/>
          </p:nvPr>
        </p:nvSpPr>
        <p:spPr>
          <a:xfrm>
            <a:off x="838200" y="2579906"/>
            <a:ext cx="10256519" cy="3604326"/>
          </a:xfrm>
        </p:spPr>
        <p:txBody>
          <a:bodyPr vert="horz" lIns="91440" tIns="45720" rIns="91440" bIns="45720" rtlCol="0" anchor="t">
            <a:normAutofit/>
          </a:bodyPr>
          <a:lstStyle/>
          <a:p>
            <a:r>
              <a:rPr lang="fr-BE" dirty="0"/>
              <a:t>notification de naissance (RN)</a:t>
            </a:r>
          </a:p>
          <a:p>
            <a:pPr lvl="1"/>
            <a:r>
              <a:rPr lang="fr-BE" dirty="0"/>
              <a:t>adaptation de la </a:t>
            </a:r>
            <a:r>
              <a:rPr lang="fr-BE" dirty="0" err="1"/>
              <a:t>WebApp</a:t>
            </a:r>
            <a:r>
              <a:rPr lang="fr-BE" dirty="0"/>
              <a:t> finalisée</a:t>
            </a:r>
          </a:p>
          <a:p>
            <a:r>
              <a:rPr lang="fr-BE" dirty="0"/>
              <a:t>données médicales (INAMI)</a:t>
            </a:r>
          </a:p>
          <a:p>
            <a:pPr lvl="1"/>
            <a:r>
              <a:rPr lang="en-BE" dirty="0"/>
              <a:t>c</a:t>
            </a:r>
            <a:r>
              <a:rPr lang="fr-BE" dirty="0" err="1"/>
              <a:t>aresets</a:t>
            </a:r>
            <a:r>
              <a:rPr lang="fr-BE" dirty="0"/>
              <a:t> publiés </a:t>
            </a:r>
          </a:p>
          <a:p>
            <a:r>
              <a:rPr lang="en-BE" dirty="0"/>
              <a:t>d</a:t>
            </a:r>
            <a:r>
              <a:rPr lang="fr-BE" dirty="0" err="1"/>
              <a:t>onnées</a:t>
            </a:r>
            <a:r>
              <a:rPr lang="fr-BE" dirty="0"/>
              <a:t> </a:t>
            </a:r>
            <a:r>
              <a:rPr lang="en-BE" dirty="0"/>
              <a:t>s</a:t>
            </a:r>
            <a:r>
              <a:rPr lang="fr-BE" dirty="0" err="1"/>
              <a:t>ocio-économique</a:t>
            </a:r>
            <a:r>
              <a:rPr lang="en-BE" dirty="0"/>
              <a:t>s</a:t>
            </a:r>
            <a:r>
              <a:rPr lang="fr-BE" dirty="0"/>
              <a:t> (BCSS) </a:t>
            </a:r>
          </a:p>
          <a:p>
            <a:pPr lvl="1"/>
            <a:r>
              <a:rPr lang="en-BE" dirty="0" err="1"/>
              <a:t>préparation</a:t>
            </a:r>
            <a:r>
              <a:rPr lang="en-BE" dirty="0"/>
              <a:t> de </a:t>
            </a:r>
            <a:r>
              <a:rPr lang="en-BE" dirty="0" err="1"/>
              <a:t>l’intégration</a:t>
            </a:r>
            <a:r>
              <a:rPr lang="en-BE" dirty="0"/>
              <a:t> p</a:t>
            </a:r>
            <a:r>
              <a:rPr lang="fr-BE" dirty="0" err="1"/>
              <a:t>ar</a:t>
            </a:r>
            <a:r>
              <a:rPr lang="fr-BE" dirty="0"/>
              <a:t> le RN</a:t>
            </a:r>
          </a:p>
          <a:p>
            <a:endParaRPr lang="fr-BE" dirty="0"/>
          </a:p>
        </p:txBody>
      </p:sp>
      <p:sp>
        <p:nvSpPr>
          <p:cNvPr id="12" name="Text Placeholder 11"/>
          <p:cNvSpPr>
            <a:spLocks noGrp="1"/>
          </p:cNvSpPr>
          <p:nvPr>
            <p:ph type="body" idx="12"/>
          </p:nvPr>
        </p:nvSpPr>
        <p:spPr>
          <a:xfrm>
            <a:off x="839788" y="1758249"/>
            <a:ext cx="10514012" cy="746826"/>
          </a:xfrm>
        </p:spPr>
        <p:txBody>
          <a:bodyPr/>
          <a:lstStyle/>
          <a:p>
            <a:r>
              <a:rPr lang="en-US"/>
              <a:t>2025 </a:t>
            </a:r>
          </a:p>
        </p:txBody>
      </p:sp>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64AD995B-15C1-6987-1D80-826D80CC57CC}"/>
              </a:ext>
            </a:extLst>
          </p:cNvPr>
          <p:cNvSpPr>
            <a:spLocks noGrp="1"/>
          </p:cNvSpPr>
          <p:nvPr>
            <p:ph type="sldNum" sz="quarter" idx="4"/>
          </p:nvPr>
        </p:nvSpPr>
        <p:spPr/>
        <p:txBody>
          <a:bodyPr/>
          <a:lstStyle/>
          <a:p>
            <a:fld id="{E1356E26-996F-433A-9CA0-83DB24D6E075}" type="slidenum">
              <a:rPr lang="en-US" smtClean="0"/>
              <a:pPr/>
              <a:t>68</a:t>
            </a:fld>
            <a:endParaRPr lang="en-US" dirty="0"/>
          </a:p>
        </p:txBody>
      </p:sp>
    </p:spTree>
    <p:extLst>
      <p:ext uri="{BB962C8B-B14F-4D97-AF65-F5344CB8AC3E}">
        <p14:creationId xmlns:p14="http://schemas.microsoft.com/office/powerpoint/2010/main" val="819309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44CFE-FE3B-408C-EC82-6C9A3F66C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AD81A-7DAB-9C56-7EAB-02E5666F0A82}"/>
              </a:ext>
            </a:extLst>
          </p:cNvPr>
          <p:cNvSpPr>
            <a:spLocks noGrp="1"/>
          </p:cNvSpPr>
          <p:nvPr>
            <p:ph type="title"/>
          </p:nvPr>
        </p:nvSpPr>
        <p:spPr>
          <a:xfrm>
            <a:off x="838200" y="673768"/>
            <a:ext cx="10515600" cy="1016920"/>
          </a:xfrm>
        </p:spPr>
        <p:txBody>
          <a:bodyPr/>
          <a:lstStyle/>
          <a:p>
            <a:r>
              <a:rPr lang="nl-BE" err="1"/>
              <a:t>eBirth</a:t>
            </a:r>
            <a:r>
              <a:rPr lang="nl-BE"/>
              <a:t> v2 </a:t>
            </a:r>
          </a:p>
        </p:txBody>
      </p:sp>
      <p:sp>
        <p:nvSpPr>
          <p:cNvPr id="11" name="Content Placeholder 10">
            <a:extLst>
              <a:ext uri="{FF2B5EF4-FFF2-40B4-BE49-F238E27FC236}">
                <a16:creationId xmlns:a16="http://schemas.microsoft.com/office/drawing/2014/main" id="{3BDA5AE7-CA66-42ED-2BFE-24F3527121AC}"/>
              </a:ext>
            </a:extLst>
          </p:cNvPr>
          <p:cNvSpPr>
            <a:spLocks noGrp="1"/>
          </p:cNvSpPr>
          <p:nvPr>
            <p:ph idx="1"/>
          </p:nvPr>
        </p:nvSpPr>
        <p:spPr>
          <a:xfrm>
            <a:off x="838200" y="2579906"/>
            <a:ext cx="10256519" cy="3604326"/>
          </a:xfrm>
        </p:spPr>
        <p:txBody>
          <a:bodyPr vert="horz" lIns="91440" tIns="45720" rIns="91440" bIns="45720" rtlCol="0" anchor="t">
            <a:normAutofit/>
          </a:bodyPr>
          <a:lstStyle/>
          <a:p>
            <a:r>
              <a:rPr lang="fr-BE" dirty="0"/>
              <a:t>notification de naissance (RN)</a:t>
            </a:r>
          </a:p>
          <a:p>
            <a:pPr lvl="1"/>
            <a:r>
              <a:rPr lang="en-BE" dirty="0"/>
              <a:t>p</a:t>
            </a:r>
            <a:r>
              <a:rPr lang="fr-BE" dirty="0"/>
              <a:t>ilote </a:t>
            </a:r>
            <a:r>
              <a:rPr lang="fr-BE" dirty="0" err="1"/>
              <a:t>WebApp</a:t>
            </a:r>
            <a:r>
              <a:rPr lang="fr-BE" dirty="0"/>
              <a:t> test pour Q1 2026 – Q2 2026</a:t>
            </a:r>
          </a:p>
          <a:p>
            <a:r>
              <a:rPr lang="fr-BE" dirty="0"/>
              <a:t>données médicales (INAMI)</a:t>
            </a:r>
          </a:p>
          <a:p>
            <a:pPr lvl="1"/>
            <a:r>
              <a:rPr lang="en-BE" dirty="0"/>
              <a:t>i</a:t>
            </a:r>
            <a:r>
              <a:rPr lang="fr-BE" dirty="0" err="1"/>
              <a:t>mplémentation</a:t>
            </a:r>
            <a:r>
              <a:rPr lang="fr-BE" dirty="0"/>
              <a:t> au sein des coffre-fort </a:t>
            </a:r>
            <a:r>
              <a:rPr lang="fr-BE" dirty="0" err="1"/>
              <a:t>eSanté</a:t>
            </a:r>
            <a:r>
              <a:rPr lang="fr-BE" dirty="0"/>
              <a:t> régionaux</a:t>
            </a:r>
          </a:p>
          <a:p>
            <a:pPr lvl="1"/>
            <a:r>
              <a:rPr lang="en-BE" dirty="0"/>
              <a:t>i</a:t>
            </a:r>
            <a:r>
              <a:rPr lang="fr-BE" dirty="0" err="1"/>
              <a:t>mplémentation</a:t>
            </a:r>
            <a:r>
              <a:rPr lang="fr-BE" dirty="0"/>
              <a:t> au sein des hôpitaux</a:t>
            </a:r>
          </a:p>
          <a:p>
            <a:pPr lvl="1"/>
            <a:r>
              <a:rPr lang="fr-BE" dirty="0"/>
              <a:t>POC avec </a:t>
            </a:r>
            <a:r>
              <a:rPr lang="en-BE" dirty="0"/>
              <a:t>l’</a:t>
            </a:r>
            <a:r>
              <a:rPr lang="fr-BE" dirty="0"/>
              <a:t>hôpital St Pierre  &amp; </a:t>
            </a:r>
            <a:r>
              <a:rPr lang="en-BE" dirty="0"/>
              <a:t>le </a:t>
            </a:r>
            <a:r>
              <a:rPr lang="fr-BE" dirty="0"/>
              <a:t>CHC La Citadelle Liège à planifier en Q1 2026</a:t>
            </a:r>
          </a:p>
          <a:p>
            <a:r>
              <a:rPr lang="en-BE" dirty="0"/>
              <a:t>d</a:t>
            </a:r>
            <a:r>
              <a:rPr lang="fr-BE" dirty="0" err="1"/>
              <a:t>onnées</a:t>
            </a:r>
            <a:r>
              <a:rPr lang="fr-BE" dirty="0"/>
              <a:t> </a:t>
            </a:r>
            <a:r>
              <a:rPr lang="en-BE" dirty="0"/>
              <a:t>s</a:t>
            </a:r>
            <a:r>
              <a:rPr lang="fr-BE" dirty="0" err="1"/>
              <a:t>ocio-économique</a:t>
            </a:r>
            <a:r>
              <a:rPr lang="en-BE" dirty="0"/>
              <a:t>s</a:t>
            </a:r>
            <a:r>
              <a:rPr lang="fr-BE" dirty="0"/>
              <a:t> (BCSS)</a:t>
            </a:r>
          </a:p>
          <a:p>
            <a:pPr lvl="1"/>
            <a:r>
              <a:rPr lang="en-BE" dirty="0"/>
              <a:t>m</a:t>
            </a:r>
            <a:r>
              <a:rPr lang="fr-BE" dirty="0" err="1"/>
              <a:t>ise</a:t>
            </a:r>
            <a:r>
              <a:rPr lang="fr-BE" dirty="0"/>
              <a:t> en production par le RN</a:t>
            </a:r>
          </a:p>
          <a:p>
            <a:endParaRPr lang="fr-BE" dirty="0"/>
          </a:p>
        </p:txBody>
      </p:sp>
      <p:sp>
        <p:nvSpPr>
          <p:cNvPr id="12" name="Text Placeholder 11">
            <a:extLst>
              <a:ext uri="{FF2B5EF4-FFF2-40B4-BE49-F238E27FC236}">
                <a16:creationId xmlns:a16="http://schemas.microsoft.com/office/drawing/2014/main" id="{9ADF6783-0DA0-FABF-0FC6-FC047C24022B}"/>
              </a:ext>
            </a:extLst>
          </p:cNvPr>
          <p:cNvSpPr>
            <a:spLocks noGrp="1"/>
          </p:cNvSpPr>
          <p:nvPr>
            <p:ph type="body" idx="12"/>
          </p:nvPr>
        </p:nvSpPr>
        <p:spPr>
          <a:xfrm>
            <a:off x="839788" y="1758249"/>
            <a:ext cx="10514012" cy="746826"/>
          </a:xfrm>
        </p:spPr>
        <p:txBody>
          <a:bodyPr/>
          <a:lstStyle/>
          <a:p>
            <a:r>
              <a:rPr lang="en-US"/>
              <a:t>2026</a:t>
            </a:r>
          </a:p>
        </p:txBody>
      </p:sp>
      <p:sp>
        <p:nvSpPr>
          <p:cNvPr id="66" name="AutoShape 4" descr="Résultat de recherche d'images pour &quot;recip-e&quot;">
            <a:extLst>
              <a:ext uri="{FF2B5EF4-FFF2-40B4-BE49-F238E27FC236}">
                <a16:creationId xmlns:a16="http://schemas.microsoft.com/office/drawing/2014/main" id="{C11B9D03-231F-7443-1632-A69BA40054D4}"/>
              </a:ext>
            </a:extLst>
          </p:cNvPr>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4663D7CD-D2A0-BD2F-2FF3-EDFA58DFEA85}"/>
              </a:ext>
            </a:extLst>
          </p:cNvPr>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664CDFB1-90D4-56E3-D4DE-6C6D5B8B2364}"/>
              </a:ext>
            </a:extLst>
          </p:cNvPr>
          <p:cNvSpPr>
            <a:spLocks noGrp="1"/>
          </p:cNvSpPr>
          <p:nvPr>
            <p:ph type="sldNum" sz="quarter" idx="4"/>
          </p:nvPr>
        </p:nvSpPr>
        <p:spPr/>
        <p:txBody>
          <a:bodyPr/>
          <a:lstStyle/>
          <a:p>
            <a:fld id="{E1356E26-996F-433A-9CA0-83DB24D6E075}" type="slidenum">
              <a:rPr lang="en-US" smtClean="0"/>
              <a:pPr/>
              <a:t>69</a:t>
            </a:fld>
            <a:endParaRPr lang="en-US" dirty="0"/>
          </a:p>
        </p:txBody>
      </p:sp>
    </p:spTree>
    <p:extLst>
      <p:ext uri="{BB962C8B-B14F-4D97-AF65-F5344CB8AC3E}">
        <p14:creationId xmlns:p14="http://schemas.microsoft.com/office/powerpoint/2010/main" val="419152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64F9-B107-41C6-9BF9-51BDAD0F0A7E}"/>
              </a:ext>
            </a:extLst>
          </p:cNvPr>
          <p:cNvSpPr>
            <a:spLocks noGrp="1"/>
          </p:cNvSpPr>
          <p:nvPr>
            <p:ph type="title"/>
          </p:nvPr>
        </p:nvSpPr>
        <p:spPr>
          <a:xfrm>
            <a:off x="838200" y="355600"/>
            <a:ext cx="10515600" cy="1325563"/>
          </a:xfrm>
        </p:spPr>
        <p:txBody>
          <a:bodyPr/>
          <a:lstStyle/>
          <a:p>
            <a:r>
              <a:rPr lang="nl-BE" dirty="0"/>
              <a:t>Services de base</a:t>
            </a:r>
            <a:endParaRPr lang="en-BE" dirty="0"/>
          </a:p>
        </p:txBody>
      </p:sp>
      <p:graphicFrame>
        <p:nvGraphicFramePr>
          <p:cNvPr id="6" name="Content Placeholder 5">
            <a:extLst>
              <a:ext uri="{FF2B5EF4-FFF2-40B4-BE49-F238E27FC236}">
                <a16:creationId xmlns:a16="http://schemas.microsoft.com/office/drawing/2014/main" id="{1E2B937C-F567-4B8D-AE5D-D9898FA1E3C3}"/>
              </a:ext>
            </a:extLst>
          </p:cNvPr>
          <p:cNvGraphicFramePr>
            <a:graphicFrameLocks noGrp="1"/>
          </p:cNvGraphicFramePr>
          <p:nvPr>
            <p:ph sz="half" idx="2"/>
            <p:extLst>
              <p:ext uri="{D42A27DB-BD31-4B8C-83A1-F6EECF244321}">
                <p14:modId xmlns:p14="http://schemas.microsoft.com/office/powerpoint/2010/main" val="4146661744"/>
              </p:ext>
            </p:extLst>
          </p:nvPr>
        </p:nvGraphicFramePr>
        <p:xfrm>
          <a:off x="838200" y="2239169"/>
          <a:ext cx="5157787" cy="3684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4D663E15-D80A-45D4-B2FB-2AB8BBEBA1BF}"/>
              </a:ext>
            </a:extLst>
          </p:cNvPr>
          <p:cNvGraphicFramePr>
            <a:graphicFrameLocks noGrp="1"/>
          </p:cNvGraphicFramePr>
          <p:nvPr>
            <p:ph sz="quarter" idx="4"/>
            <p:extLst>
              <p:ext uri="{D42A27DB-BD31-4B8C-83A1-F6EECF244321}">
                <p14:modId xmlns:p14="http://schemas.microsoft.com/office/powerpoint/2010/main" val="2147642931"/>
              </p:ext>
            </p:extLst>
          </p:nvPr>
        </p:nvGraphicFramePr>
        <p:xfrm>
          <a:off x="6196015" y="2239169"/>
          <a:ext cx="5183188" cy="3684588"/>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DFF3B647-8587-307C-AADD-F9E173EFEB7F}"/>
              </a:ext>
            </a:extLst>
          </p:cNvPr>
          <p:cNvSpPr>
            <a:spLocks noGrp="1"/>
          </p:cNvSpPr>
          <p:nvPr>
            <p:ph type="sldNum" sz="quarter" idx="12"/>
          </p:nvPr>
        </p:nvSpPr>
        <p:spPr/>
        <p:txBody>
          <a:bodyPr/>
          <a:lstStyle/>
          <a:p>
            <a:fld id="{E1356E26-996F-433A-9CA0-83DB24D6E075}" type="slidenum">
              <a:rPr lang="en-US" smtClean="0"/>
              <a:pPr/>
              <a:t>7</a:t>
            </a:fld>
            <a:endParaRPr lang="en-US" dirty="0"/>
          </a:p>
        </p:txBody>
      </p:sp>
    </p:spTree>
    <p:extLst>
      <p:ext uri="{BB962C8B-B14F-4D97-AF65-F5344CB8AC3E}">
        <p14:creationId xmlns:p14="http://schemas.microsoft.com/office/powerpoint/2010/main" val="1766873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a:t>RN Consult</a:t>
            </a:r>
          </a:p>
        </p:txBody>
      </p:sp>
      <p:sp>
        <p:nvSpPr>
          <p:cNvPr id="3" name="Content Placeholder 2"/>
          <p:cNvSpPr>
            <a:spLocks noGrp="1"/>
          </p:cNvSpPr>
          <p:nvPr>
            <p:ph idx="1"/>
          </p:nvPr>
        </p:nvSpPr>
        <p:spPr>
          <a:xfrm>
            <a:off x="838200" y="2579906"/>
            <a:ext cx="10256519" cy="3604326"/>
          </a:xfrm>
        </p:spPr>
        <p:txBody>
          <a:bodyPr vert="horz" lIns="91440" tIns="45720" rIns="91440" bIns="45720" rtlCol="0" anchor="t">
            <a:normAutofit/>
          </a:bodyPr>
          <a:lstStyle/>
          <a:p>
            <a:r>
              <a:rPr lang="en-BE" dirty="0"/>
              <a:t>d</a:t>
            </a:r>
            <a:r>
              <a:rPr lang="nl-BE" dirty="0" err="1"/>
              <a:t>éveloppement</a:t>
            </a:r>
            <a:r>
              <a:rPr lang="nl-BE" dirty="0"/>
              <a:t> de nouveaux services </a:t>
            </a:r>
          </a:p>
          <a:p>
            <a:pPr lvl="1"/>
            <a:r>
              <a:rPr lang="fr-BE" dirty="0" err="1"/>
              <a:t>RepresentationService</a:t>
            </a:r>
            <a:r>
              <a:rPr lang="fr-BE" dirty="0"/>
              <a:t> </a:t>
            </a:r>
            <a:r>
              <a:rPr lang="en-BE" dirty="0"/>
              <a:t>- </a:t>
            </a:r>
            <a:r>
              <a:rPr lang="fr-BE" dirty="0"/>
              <a:t>consultation de données relatives à la « représentation légale » et à la « capacité juridique » dans le </a:t>
            </a:r>
            <a:r>
              <a:rPr lang="en-BE" dirty="0"/>
              <a:t>RN</a:t>
            </a:r>
            <a:endParaRPr lang="fr-BE" dirty="0"/>
          </a:p>
          <a:p>
            <a:pPr lvl="1"/>
            <a:r>
              <a:rPr lang="fr-BE" dirty="0" err="1"/>
              <a:t>FamilyCompositionService</a:t>
            </a:r>
            <a:r>
              <a:rPr lang="fr-BE" dirty="0"/>
              <a:t> </a:t>
            </a:r>
            <a:r>
              <a:rPr lang="en-BE" dirty="0"/>
              <a:t> - c</a:t>
            </a:r>
            <a:r>
              <a:rPr lang="fr-BE" dirty="0" err="1"/>
              <a:t>onsultation</a:t>
            </a:r>
            <a:r>
              <a:rPr lang="fr-BE" dirty="0"/>
              <a:t> de certaines données  du </a:t>
            </a:r>
            <a:r>
              <a:rPr lang="en-BE" dirty="0"/>
              <a:t>RN</a:t>
            </a:r>
            <a:r>
              <a:rPr lang="fr-BE" dirty="0"/>
              <a:t> liées à la composition de ménage</a:t>
            </a:r>
            <a:endParaRPr lang="en-BE" dirty="0"/>
          </a:p>
          <a:p>
            <a:pPr lvl="1"/>
            <a:r>
              <a:rPr lang="fr-BE" dirty="0" err="1"/>
              <a:t>WaitingRegisterService</a:t>
            </a:r>
            <a:r>
              <a:rPr lang="en-BE" dirty="0"/>
              <a:t> - c</a:t>
            </a:r>
            <a:r>
              <a:rPr lang="fr-BE" dirty="0" err="1"/>
              <a:t>onsultation</a:t>
            </a:r>
            <a:r>
              <a:rPr lang="fr-BE" dirty="0"/>
              <a:t> de données du </a:t>
            </a:r>
            <a:r>
              <a:rPr lang="en-BE" dirty="0"/>
              <a:t>RN</a:t>
            </a:r>
            <a:r>
              <a:rPr lang="fr-BE" dirty="0"/>
              <a:t> concernant le registre d'attente, plus spécifiquement concernant les réfugiés pendant leur procédure de reconnaissance</a:t>
            </a:r>
          </a:p>
          <a:p>
            <a:pPr lvl="1"/>
            <a:r>
              <a:rPr lang="fr-BE" dirty="0" err="1"/>
              <a:t>PermissionService</a:t>
            </a:r>
            <a:r>
              <a:rPr lang="en-BE" dirty="0"/>
              <a:t> - </a:t>
            </a:r>
            <a:r>
              <a:rPr lang="fr-BE" dirty="0"/>
              <a:t>offrir une vue (statique) des services RN</a:t>
            </a:r>
            <a:r>
              <a:rPr lang="en-BE" dirty="0"/>
              <a:t> </a:t>
            </a:r>
            <a:r>
              <a:rPr lang="fr-BE" dirty="0"/>
              <a:t>C</a:t>
            </a:r>
            <a:r>
              <a:rPr lang="en-BE" dirty="0" err="1"/>
              <a:t>onsult</a:t>
            </a:r>
            <a:r>
              <a:rPr lang="en-BE" dirty="0"/>
              <a:t> </a:t>
            </a:r>
            <a:r>
              <a:rPr lang="fr-BE" dirty="0"/>
              <a:t>actifs pour leur organisation, des types de données et de la durée d’inscription  (pas de données personnelles)</a:t>
            </a:r>
          </a:p>
          <a:p>
            <a:pPr lvl="1"/>
            <a:endParaRPr lang="fr-BE" dirty="0"/>
          </a:p>
          <a:p>
            <a:pPr lvl="1"/>
            <a:endParaRPr lang="fr-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p:cNvSpPr>
            <a:spLocks noGrp="1"/>
          </p:cNvSpPr>
          <p:nvPr>
            <p:ph type="body" idx="12"/>
          </p:nvPr>
        </p:nvSpPr>
        <p:spPr>
          <a:xfrm>
            <a:off x="839788" y="1758249"/>
            <a:ext cx="10514012" cy="746826"/>
          </a:xfrm>
        </p:spPr>
        <p:txBody>
          <a:bodyPr/>
          <a:lstStyle/>
          <a:p>
            <a:r>
              <a:rPr lang="en-US"/>
              <a:t>2025</a:t>
            </a:r>
          </a:p>
        </p:txBody>
      </p:sp>
      <p:sp>
        <p:nvSpPr>
          <p:cNvPr id="4" name="Slide Number Placeholder 3">
            <a:extLst>
              <a:ext uri="{FF2B5EF4-FFF2-40B4-BE49-F238E27FC236}">
                <a16:creationId xmlns:a16="http://schemas.microsoft.com/office/drawing/2014/main" id="{9E49834B-224E-7535-4758-852E588AF32B}"/>
              </a:ext>
            </a:extLst>
          </p:cNvPr>
          <p:cNvSpPr>
            <a:spLocks noGrp="1"/>
          </p:cNvSpPr>
          <p:nvPr>
            <p:ph type="sldNum" sz="quarter" idx="4"/>
          </p:nvPr>
        </p:nvSpPr>
        <p:spPr/>
        <p:txBody>
          <a:bodyPr/>
          <a:lstStyle/>
          <a:p>
            <a:fld id="{E1356E26-996F-433A-9CA0-83DB24D6E075}" type="slidenum">
              <a:rPr lang="en-US" smtClean="0"/>
              <a:pPr/>
              <a:t>70</a:t>
            </a:fld>
            <a:endParaRPr lang="en-US" dirty="0"/>
          </a:p>
        </p:txBody>
      </p:sp>
    </p:spTree>
    <p:extLst>
      <p:ext uri="{BB962C8B-B14F-4D97-AF65-F5344CB8AC3E}">
        <p14:creationId xmlns:p14="http://schemas.microsoft.com/office/powerpoint/2010/main" val="2166551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19D6-78F3-AADD-C2E7-CF4284104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F4EC4-FA1F-1C3F-9A42-1CFB3D6FFC60}"/>
              </a:ext>
            </a:extLst>
          </p:cNvPr>
          <p:cNvSpPr>
            <a:spLocks noGrp="1"/>
          </p:cNvSpPr>
          <p:nvPr>
            <p:ph type="title"/>
          </p:nvPr>
        </p:nvSpPr>
        <p:spPr>
          <a:xfrm>
            <a:off x="838200" y="673768"/>
            <a:ext cx="10515600" cy="1016920"/>
          </a:xfrm>
        </p:spPr>
        <p:txBody>
          <a:bodyPr/>
          <a:lstStyle/>
          <a:p>
            <a:r>
              <a:rPr lang="nl-BE"/>
              <a:t>RN Consult</a:t>
            </a:r>
          </a:p>
        </p:txBody>
      </p:sp>
      <p:sp>
        <p:nvSpPr>
          <p:cNvPr id="3" name="Content Placeholder 2">
            <a:extLst>
              <a:ext uri="{FF2B5EF4-FFF2-40B4-BE49-F238E27FC236}">
                <a16:creationId xmlns:a16="http://schemas.microsoft.com/office/drawing/2014/main" id="{E0C85790-96AF-9052-1B2D-DC89A3360CBC}"/>
              </a:ext>
            </a:extLst>
          </p:cNvPr>
          <p:cNvSpPr>
            <a:spLocks noGrp="1"/>
          </p:cNvSpPr>
          <p:nvPr>
            <p:ph idx="1"/>
          </p:nvPr>
        </p:nvSpPr>
        <p:spPr>
          <a:xfrm>
            <a:off x="838200" y="2579906"/>
            <a:ext cx="10256519" cy="3604326"/>
          </a:xfrm>
        </p:spPr>
        <p:txBody>
          <a:bodyPr vert="horz" lIns="91440" tIns="45720" rIns="91440" bIns="45720" rtlCol="0" anchor="t">
            <a:normAutofit/>
          </a:bodyPr>
          <a:lstStyle/>
          <a:p>
            <a:r>
              <a:rPr lang="en-BE" dirty="0"/>
              <a:t>n</a:t>
            </a:r>
            <a:r>
              <a:rPr lang="fr-BE" dirty="0" err="1"/>
              <a:t>ouveaux</a:t>
            </a:r>
            <a:r>
              <a:rPr lang="fr-BE" dirty="0"/>
              <a:t> services en préparation (en coordination avec BCSS)</a:t>
            </a:r>
            <a:endParaRPr lang="en-BE" dirty="0"/>
          </a:p>
          <a:p>
            <a:pPr lvl="1"/>
            <a:r>
              <a:rPr lang="fr-BE" dirty="0"/>
              <a:t>par exemple  </a:t>
            </a:r>
            <a:r>
              <a:rPr lang="fr-BE" dirty="0" err="1"/>
              <a:t>SharedHostingService</a:t>
            </a:r>
            <a:r>
              <a:rPr lang="fr-BE" dirty="0"/>
              <a:t> (hébergement égalitaire) </a:t>
            </a:r>
          </a:p>
          <a:p>
            <a:r>
              <a:rPr lang="en-BE" dirty="0"/>
              <a:t>p</a:t>
            </a:r>
            <a:r>
              <a:rPr lang="fr-BE" dirty="0" err="1"/>
              <a:t>oursuite</a:t>
            </a:r>
            <a:r>
              <a:rPr lang="fr-BE" dirty="0"/>
              <a:t> des discussions avec la BCSS pour le déploiement de services REST</a:t>
            </a:r>
          </a:p>
          <a:p>
            <a:endParaRPr lang="fr-BE" dirty="0"/>
          </a:p>
          <a:p>
            <a:endParaRPr lang="fr-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a:extLst>
              <a:ext uri="{FF2B5EF4-FFF2-40B4-BE49-F238E27FC236}">
                <a16:creationId xmlns:a16="http://schemas.microsoft.com/office/drawing/2014/main" id="{3CE33FF1-D248-E385-FCFE-C7CCF7AC9BA9}"/>
              </a:ext>
            </a:extLst>
          </p:cNvPr>
          <p:cNvSpPr>
            <a:spLocks noGrp="1"/>
          </p:cNvSpPr>
          <p:nvPr>
            <p:ph type="body" idx="12"/>
          </p:nvPr>
        </p:nvSpPr>
        <p:spPr>
          <a:xfrm>
            <a:off x="839788" y="1758249"/>
            <a:ext cx="10514012" cy="746826"/>
          </a:xfrm>
        </p:spPr>
        <p:txBody>
          <a:bodyPr/>
          <a:lstStyle/>
          <a:p>
            <a:r>
              <a:rPr lang="en-BE" dirty="0"/>
              <a:t>2026</a:t>
            </a:r>
            <a:endParaRPr lang="en-US" dirty="0"/>
          </a:p>
        </p:txBody>
      </p:sp>
      <p:sp>
        <p:nvSpPr>
          <p:cNvPr id="4" name="Slide Number Placeholder 3">
            <a:extLst>
              <a:ext uri="{FF2B5EF4-FFF2-40B4-BE49-F238E27FC236}">
                <a16:creationId xmlns:a16="http://schemas.microsoft.com/office/drawing/2014/main" id="{6093F4BD-81EF-61E3-515A-0A3257E9B4FF}"/>
              </a:ext>
            </a:extLst>
          </p:cNvPr>
          <p:cNvSpPr>
            <a:spLocks noGrp="1"/>
          </p:cNvSpPr>
          <p:nvPr>
            <p:ph type="sldNum" sz="quarter" idx="4"/>
          </p:nvPr>
        </p:nvSpPr>
        <p:spPr/>
        <p:txBody>
          <a:bodyPr/>
          <a:lstStyle/>
          <a:p>
            <a:fld id="{E1356E26-996F-433A-9CA0-83DB24D6E075}" type="slidenum">
              <a:rPr lang="en-US" smtClean="0"/>
              <a:pPr/>
              <a:t>71</a:t>
            </a:fld>
            <a:endParaRPr lang="en-US" dirty="0"/>
          </a:p>
        </p:txBody>
      </p:sp>
    </p:spTree>
    <p:extLst>
      <p:ext uri="{BB962C8B-B14F-4D97-AF65-F5344CB8AC3E}">
        <p14:creationId xmlns:p14="http://schemas.microsoft.com/office/powerpoint/2010/main" val="2113149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3377"/>
            <a:ext cx="10515600" cy="1016920"/>
          </a:xfrm>
        </p:spPr>
        <p:txBody>
          <a:bodyPr/>
          <a:lstStyle/>
          <a:p>
            <a:r>
              <a:rPr lang="en-US" dirty="0"/>
              <a:t>TRIO</a:t>
            </a:r>
            <a:r>
              <a:rPr lang="en-BE" dirty="0"/>
              <a:t> – Return to Work</a:t>
            </a:r>
            <a:endParaRPr lang="en-US" dirty="0"/>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nl-NL" dirty="0"/>
              <a:t>online communicatieplatform in het kader van </a:t>
            </a:r>
            <a:r>
              <a:rPr lang="en-BE" dirty="0"/>
              <a:t>‘t</a:t>
            </a:r>
            <a:r>
              <a:rPr lang="nl-NL" dirty="0" err="1"/>
              <a:t>erug</a:t>
            </a:r>
            <a:r>
              <a:rPr lang="nl-NL" dirty="0"/>
              <a:t> </a:t>
            </a:r>
            <a:r>
              <a:rPr lang="en-BE" dirty="0"/>
              <a:t>n</a:t>
            </a:r>
            <a:r>
              <a:rPr lang="nl-NL" dirty="0"/>
              <a:t>aar </a:t>
            </a:r>
            <a:r>
              <a:rPr lang="en-BE" dirty="0"/>
              <a:t>w</a:t>
            </a:r>
            <a:r>
              <a:rPr lang="nl-NL" dirty="0" err="1"/>
              <a:t>erk</a:t>
            </a:r>
            <a:r>
              <a:rPr lang="en-BE" dirty="0"/>
              <a:t>’</a:t>
            </a:r>
            <a:r>
              <a:rPr lang="nl-NL" dirty="0"/>
              <a:t> dossiers om de verschillende actoren in staat te stellen om</a:t>
            </a:r>
          </a:p>
          <a:p>
            <a:pPr lvl="1"/>
            <a:r>
              <a:rPr lang="nl-BE" dirty="0"/>
              <a:t>o</a:t>
            </a:r>
            <a:r>
              <a:rPr lang="nl-NL" dirty="0"/>
              <a:t>p een efficiëntere en veiligere (integratie met verschillende authentieke bronnen van verzekeringsinstellingen, externe preventiediensten, houder van het GMD, …) manier samen te werken</a:t>
            </a:r>
          </a:p>
          <a:p>
            <a:pPr lvl="1"/>
            <a:r>
              <a:rPr lang="en-BE" dirty="0"/>
              <a:t>b</a:t>
            </a:r>
            <a:r>
              <a:rPr lang="nl-NL" dirty="0"/>
              <a:t>eter te communiceren tussen professionelen (automatisch doorsturen van berichten naar de juiste organisatie/actoren die verantwoordelijk zijn voor het dossier, veilig versturen van berichten, veilig delen van documenten, opvolgen van taken)</a:t>
            </a:r>
            <a:endParaRPr lang="en-BE" dirty="0"/>
          </a:p>
          <a:p>
            <a:r>
              <a:rPr lang="en-BE" dirty="0"/>
              <a:t>d</a:t>
            </a:r>
            <a:r>
              <a:rPr lang="nl-NL" dirty="0" err="1"/>
              <a:t>eze</a:t>
            </a:r>
            <a:r>
              <a:rPr lang="nl-NL" dirty="0"/>
              <a:t> webapplicatie richt zich tot </a:t>
            </a:r>
            <a:r>
              <a:rPr lang="en-BE" dirty="0"/>
              <a:t>3 </a:t>
            </a:r>
            <a:r>
              <a:rPr lang="en-BE" dirty="0" err="1"/>
              <a:t>groepen</a:t>
            </a:r>
            <a:r>
              <a:rPr lang="en-BE" dirty="0"/>
              <a:t> (TRIO) van professionals </a:t>
            </a:r>
            <a:r>
              <a:rPr lang="nl-NL" dirty="0"/>
              <a:t>in de gezondheidszorg</a:t>
            </a:r>
          </a:p>
          <a:p>
            <a:pPr lvl="1"/>
            <a:r>
              <a:rPr lang="en-BE" dirty="0"/>
              <a:t>h</a:t>
            </a:r>
            <a:r>
              <a:rPr lang="nl-NL" dirty="0" err="1"/>
              <a:t>uisart</a:t>
            </a:r>
            <a:r>
              <a:rPr lang="en-BE" dirty="0" err="1"/>
              <a:t>sen</a:t>
            </a:r>
            <a:endParaRPr lang="nl-NL" dirty="0"/>
          </a:p>
          <a:p>
            <a:pPr lvl="1"/>
            <a:r>
              <a:rPr lang="en-BE" dirty="0"/>
              <a:t>l</a:t>
            </a:r>
            <a:r>
              <a:rPr lang="nl-NL" dirty="0"/>
              <a:t>eden van de verzekeringsinstellingen</a:t>
            </a:r>
          </a:p>
          <a:p>
            <a:pPr lvl="1"/>
            <a:r>
              <a:rPr lang="en-BE" dirty="0"/>
              <a:t>l</a:t>
            </a:r>
            <a:r>
              <a:rPr lang="nl-NL" dirty="0"/>
              <a:t>eden van externe diensten voor preventie en bescherming op het werk</a:t>
            </a:r>
          </a:p>
          <a:p>
            <a:pPr lvl="1"/>
            <a:endParaRPr lang="nl-NL" dirty="0"/>
          </a:p>
          <a:p>
            <a:endParaRPr lang="nl-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p:cNvSpPr>
            <a:spLocks noGrp="1"/>
          </p:cNvSpPr>
          <p:nvPr>
            <p:ph type="body" idx="12"/>
          </p:nvPr>
        </p:nvSpPr>
        <p:spPr/>
        <p:txBody>
          <a:bodyPr/>
          <a:lstStyle/>
          <a:p>
            <a:r>
              <a:rPr lang="en-BE" dirty="0"/>
              <a:t>Context</a:t>
            </a:r>
            <a:endParaRPr lang="en-US" dirty="0"/>
          </a:p>
        </p:txBody>
      </p:sp>
      <p:sp>
        <p:nvSpPr>
          <p:cNvPr id="4" name="Slide Number Placeholder 3">
            <a:extLst>
              <a:ext uri="{FF2B5EF4-FFF2-40B4-BE49-F238E27FC236}">
                <a16:creationId xmlns:a16="http://schemas.microsoft.com/office/drawing/2014/main" id="{6E600128-0890-EDAA-49D6-13F438047D23}"/>
              </a:ext>
            </a:extLst>
          </p:cNvPr>
          <p:cNvSpPr>
            <a:spLocks noGrp="1"/>
          </p:cNvSpPr>
          <p:nvPr>
            <p:ph type="sldNum" sz="quarter" idx="4"/>
          </p:nvPr>
        </p:nvSpPr>
        <p:spPr/>
        <p:txBody>
          <a:bodyPr/>
          <a:lstStyle/>
          <a:p>
            <a:fld id="{E1356E26-996F-433A-9CA0-83DB24D6E075}" type="slidenum">
              <a:rPr lang="en-US" smtClean="0"/>
              <a:pPr/>
              <a:t>72</a:t>
            </a:fld>
            <a:endParaRPr lang="en-US" dirty="0"/>
          </a:p>
        </p:txBody>
      </p:sp>
    </p:spTree>
    <p:extLst>
      <p:ext uri="{BB962C8B-B14F-4D97-AF65-F5344CB8AC3E}">
        <p14:creationId xmlns:p14="http://schemas.microsoft.com/office/powerpoint/2010/main" val="2575381584"/>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872C-686E-5EAA-BC03-C8446A0D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A7F30-361C-8F3E-D2B3-E9D0D1695C87}"/>
              </a:ext>
            </a:extLst>
          </p:cNvPr>
          <p:cNvSpPr>
            <a:spLocks noGrp="1"/>
          </p:cNvSpPr>
          <p:nvPr>
            <p:ph type="title"/>
          </p:nvPr>
        </p:nvSpPr>
        <p:spPr/>
        <p:txBody>
          <a:bodyPr/>
          <a:lstStyle/>
          <a:p>
            <a:r>
              <a:rPr lang="en-US" dirty="0"/>
              <a:t>TRIO</a:t>
            </a:r>
            <a:r>
              <a:rPr lang="en-BE" dirty="0"/>
              <a:t> – Return to Work</a:t>
            </a:r>
            <a:endParaRPr lang="en-US" dirty="0"/>
          </a:p>
        </p:txBody>
      </p:sp>
      <p:sp>
        <p:nvSpPr>
          <p:cNvPr id="3" name="Content Placeholder 2">
            <a:extLst>
              <a:ext uri="{FF2B5EF4-FFF2-40B4-BE49-F238E27FC236}">
                <a16:creationId xmlns:a16="http://schemas.microsoft.com/office/drawing/2014/main" id="{90F2B558-0AFB-8475-C81B-379E509C8390}"/>
              </a:ext>
            </a:extLst>
          </p:cNvPr>
          <p:cNvSpPr>
            <a:spLocks noGrp="1"/>
          </p:cNvSpPr>
          <p:nvPr>
            <p:ph idx="1"/>
          </p:nvPr>
        </p:nvSpPr>
        <p:spPr/>
        <p:txBody>
          <a:bodyPr vert="horz" lIns="91440" tIns="45720" rIns="91440" bIns="45720" rtlCol="0" anchor="t">
            <a:normAutofit/>
          </a:bodyPr>
          <a:lstStyle/>
          <a:p>
            <a:r>
              <a:rPr lang="nl-BE" dirty="0">
                <a:latin typeface="Libre Franklin"/>
              </a:rPr>
              <a:t>19 februari &gt; </a:t>
            </a:r>
            <a:r>
              <a:rPr lang="fr-BE" dirty="0" err="1">
                <a:latin typeface="Libre Franklin"/>
              </a:rPr>
              <a:t>WebApp</a:t>
            </a:r>
            <a:r>
              <a:rPr lang="nl-BE" dirty="0">
                <a:latin typeface="Libre Franklin"/>
              </a:rPr>
              <a:t> </a:t>
            </a:r>
            <a:r>
              <a:rPr lang="en-BE" dirty="0" err="1">
                <a:latin typeface="Libre Franklin"/>
              </a:rPr>
              <a:t>itératie</a:t>
            </a:r>
            <a:r>
              <a:rPr lang="en-BE" dirty="0">
                <a:latin typeface="Libre Franklin"/>
              </a:rPr>
              <a:t> 1</a:t>
            </a:r>
            <a:r>
              <a:rPr lang="nl-BE" dirty="0">
                <a:latin typeface="Libre Franklin"/>
              </a:rPr>
              <a:t> in productie</a:t>
            </a:r>
          </a:p>
          <a:p>
            <a:r>
              <a:rPr lang="fr-BE" dirty="0" err="1">
                <a:latin typeface="Libre Franklin"/>
              </a:rPr>
              <a:t>WebApp</a:t>
            </a:r>
            <a:r>
              <a:rPr lang="nl-BE" dirty="0">
                <a:latin typeface="Libre Franklin"/>
              </a:rPr>
              <a:t> / API – evolutief onderhoud</a:t>
            </a:r>
          </a:p>
          <a:p>
            <a:pPr lvl="1"/>
            <a:r>
              <a:rPr lang="nl-BE" dirty="0">
                <a:latin typeface="Libre Franklin"/>
              </a:rPr>
              <a:t>verbetering functionaliteiten (filter takenlijst, meerdere bijlagen in notificatie, verzending reminder, ….)</a:t>
            </a:r>
          </a:p>
          <a:p>
            <a:r>
              <a:rPr lang="nl-BE" dirty="0">
                <a:latin typeface="Libre Franklin"/>
              </a:rPr>
              <a:t>businessanalyse</a:t>
            </a:r>
          </a:p>
          <a:p>
            <a:pPr lvl="1"/>
            <a:r>
              <a:rPr lang="nl-BE" dirty="0">
                <a:latin typeface="Libre Franklin"/>
              </a:rPr>
              <a:t>nieuwe doelgroepen</a:t>
            </a:r>
            <a:r>
              <a:rPr lang="en-BE" dirty="0">
                <a:latin typeface="Libre Franklin"/>
              </a:rPr>
              <a:t> &gt; </a:t>
            </a:r>
            <a:r>
              <a:rPr lang="nl-BE" dirty="0">
                <a:latin typeface="Libre Franklin"/>
              </a:rPr>
              <a:t>toevoeging gebruikers van interne preventiediensten </a:t>
            </a:r>
            <a:r>
              <a:rPr lang="en-BE" dirty="0">
                <a:latin typeface="Libre Franklin"/>
              </a:rPr>
              <a:t>, </a:t>
            </a:r>
            <a:r>
              <a:rPr lang="nl-BE" dirty="0" err="1">
                <a:latin typeface="Libre Franklin"/>
              </a:rPr>
              <a:t>Medex</a:t>
            </a:r>
            <a:r>
              <a:rPr lang="en-BE" dirty="0">
                <a:latin typeface="Libre Franklin"/>
              </a:rPr>
              <a:t>, </a:t>
            </a:r>
            <a:r>
              <a:rPr lang="nl-BE" dirty="0" err="1">
                <a:latin typeface="Libre Franklin"/>
              </a:rPr>
              <a:t>Empreva</a:t>
            </a:r>
            <a:r>
              <a:rPr lang="nl-BE" dirty="0">
                <a:latin typeface="Libre Franklin"/>
              </a:rPr>
              <a:t> &amp; specialisten </a:t>
            </a:r>
          </a:p>
          <a:p>
            <a:pPr lvl="2"/>
            <a:endParaRPr lang="fr-BE" dirty="0"/>
          </a:p>
          <a:p>
            <a:endParaRPr lang="nl-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a:extLst>
              <a:ext uri="{FF2B5EF4-FFF2-40B4-BE49-F238E27FC236}">
                <a16:creationId xmlns:a16="http://schemas.microsoft.com/office/drawing/2014/main" id="{01A6043B-70F3-B7D3-7DBB-F331E9B71DDF}"/>
              </a:ext>
            </a:extLst>
          </p:cNvPr>
          <p:cNvSpPr>
            <a:spLocks noGrp="1"/>
          </p:cNvSpPr>
          <p:nvPr>
            <p:ph type="body" idx="12"/>
          </p:nvPr>
        </p:nvSpPr>
        <p:spPr/>
        <p:txBody>
          <a:bodyPr/>
          <a:lstStyle/>
          <a:p>
            <a:r>
              <a:rPr lang="en-US"/>
              <a:t>2025</a:t>
            </a:r>
          </a:p>
        </p:txBody>
      </p:sp>
      <p:sp>
        <p:nvSpPr>
          <p:cNvPr id="4" name="Slide Number Placeholder 3">
            <a:extLst>
              <a:ext uri="{FF2B5EF4-FFF2-40B4-BE49-F238E27FC236}">
                <a16:creationId xmlns:a16="http://schemas.microsoft.com/office/drawing/2014/main" id="{9E9B33C2-30CF-2DAD-E4D9-0953A253A415}"/>
              </a:ext>
            </a:extLst>
          </p:cNvPr>
          <p:cNvSpPr>
            <a:spLocks noGrp="1"/>
          </p:cNvSpPr>
          <p:nvPr>
            <p:ph type="sldNum" sz="quarter" idx="4"/>
          </p:nvPr>
        </p:nvSpPr>
        <p:spPr/>
        <p:txBody>
          <a:bodyPr/>
          <a:lstStyle/>
          <a:p>
            <a:fld id="{E1356E26-996F-433A-9CA0-83DB24D6E075}" type="slidenum">
              <a:rPr lang="en-US" smtClean="0"/>
              <a:pPr/>
              <a:t>73</a:t>
            </a:fld>
            <a:endParaRPr lang="en-US" dirty="0"/>
          </a:p>
        </p:txBody>
      </p:sp>
    </p:spTree>
    <p:extLst>
      <p:ext uri="{BB962C8B-B14F-4D97-AF65-F5344CB8AC3E}">
        <p14:creationId xmlns:p14="http://schemas.microsoft.com/office/powerpoint/2010/main" val="2773172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1E793-3C6D-C8E4-71C9-2CB49E218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E88FA-E24B-BC45-22E3-890D6599F80B}"/>
              </a:ext>
            </a:extLst>
          </p:cNvPr>
          <p:cNvSpPr>
            <a:spLocks noGrp="1"/>
          </p:cNvSpPr>
          <p:nvPr>
            <p:ph type="title"/>
          </p:nvPr>
        </p:nvSpPr>
        <p:spPr>
          <a:xfrm>
            <a:off x="838200" y="663377"/>
            <a:ext cx="10515600" cy="1016920"/>
          </a:xfrm>
        </p:spPr>
        <p:txBody>
          <a:bodyPr/>
          <a:lstStyle/>
          <a:p>
            <a:r>
              <a:rPr lang="en-US" dirty="0"/>
              <a:t>TRIO</a:t>
            </a:r>
            <a:r>
              <a:rPr lang="en-BE" dirty="0"/>
              <a:t> – Return to Work</a:t>
            </a:r>
            <a:endParaRPr lang="en-US" dirty="0"/>
          </a:p>
        </p:txBody>
      </p:sp>
      <p:sp>
        <p:nvSpPr>
          <p:cNvPr id="3" name="Content Placeholder 2">
            <a:extLst>
              <a:ext uri="{FF2B5EF4-FFF2-40B4-BE49-F238E27FC236}">
                <a16:creationId xmlns:a16="http://schemas.microsoft.com/office/drawing/2014/main" id="{26506CB6-30A2-611D-6CF0-C4F73208AD4A}"/>
              </a:ext>
            </a:extLst>
          </p:cNvPr>
          <p:cNvSpPr>
            <a:spLocks noGrp="1"/>
          </p:cNvSpPr>
          <p:nvPr>
            <p:ph idx="1"/>
          </p:nvPr>
        </p:nvSpPr>
        <p:spPr>
          <a:xfrm>
            <a:off x="838200" y="2583027"/>
            <a:ext cx="10256519" cy="3604326"/>
          </a:xfrm>
        </p:spPr>
        <p:txBody>
          <a:bodyPr>
            <a:normAutofit/>
          </a:bodyPr>
          <a:lstStyle/>
          <a:p>
            <a:r>
              <a:rPr lang="en-BE" dirty="0"/>
              <a:t>o</a:t>
            </a:r>
            <a:r>
              <a:rPr lang="en-US" dirty="0" err="1"/>
              <a:t>plevering</a:t>
            </a:r>
            <a:r>
              <a:rPr lang="en-US" dirty="0"/>
              <a:t> van de TRIO API </a:t>
            </a:r>
            <a:r>
              <a:rPr lang="en-US" dirty="0" err="1"/>
              <a:t>voor</a:t>
            </a:r>
            <a:r>
              <a:rPr lang="en-US" dirty="0"/>
              <a:t> </a:t>
            </a:r>
            <a:r>
              <a:rPr lang="en-US" dirty="0" err="1"/>
              <a:t>gebruik</a:t>
            </a:r>
            <a:r>
              <a:rPr lang="en-US" dirty="0"/>
              <a:t> door</a:t>
            </a:r>
          </a:p>
          <a:p>
            <a:pPr lvl="1"/>
            <a:r>
              <a:rPr lang="fr-BE" dirty="0" err="1"/>
              <a:t>verzekeringsinstellingen</a:t>
            </a:r>
            <a:endParaRPr lang="en-US" dirty="0"/>
          </a:p>
          <a:p>
            <a:pPr lvl="1"/>
            <a:r>
              <a:rPr lang="en-BE" dirty="0"/>
              <a:t>e</a:t>
            </a:r>
            <a:r>
              <a:rPr lang="en-US" dirty="0" err="1"/>
              <a:t>xterne</a:t>
            </a:r>
            <a:r>
              <a:rPr lang="en-US" dirty="0"/>
              <a:t> </a:t>
            </a:r>
            <a:r>
              <a:rPr lang="en-US" dirty="0" err="1"/>
              <a:t>preventiediensten</a:t>
            </a:r>
            <a:endParaRPr lang="en-US" dirty="0"/>
          </a:p>
          <a:p>
            <a:pPr lvl="1"/>
            <a:r>
              <a:rPr lang="en-BE" dirty="0"/>
              <a:t>h</a:t>
            </a:r>
            <a:r>
              <a:rPr lang="en-US" dirty="0" err="1"/>
              <a:t>uisartsensoftware</a:t>
            </a:r>
            <a:endParaRPr lang="fr-BE" dirty="0"/>
          </a:p>
          <a:p>
            <a:endParaRPr lang="nl-BE" dirty="0"/>
          </a:p>
          <a:p>
            <a:endParaRPr lang="fr-BE" dirty="0"/>
          </a:p>
          <a:p>
            <a:endParaRPr lang="fr-BE" dirty="0"/>
          </a:p>
          <a:p>
            <a:endParaRPr lang="fr-BE" dirty="0"/>
          </a:p>
          <a:p>
            <a:endParaRPr lang="nl-BE" dirty="0"/>
          </a:p>
          <a:p>
            <a:endParaRPr lang="fr-BE" dirty="0"/>
          </a:p>
          <a:p>
            <a:endParaRPr lang="fr-BE" dirty="0"/>
          </a:p>
          <a:p>
            <a:endParaRPr lang="en-US" dirty="0"/>
          </a:p>
        </p:txBody>
      </p:sp>
      <p:sp>
        <p:nvSpPr>
          <p:cNvPr id="12" name="Text Placeholder 11">
            <a:extLst>
              <a:ext uri="{FF2B5EF4-FFF2-40B4-BE49-F238E27FC236}">
                <a16:creationId xmlns:a16="http://schemas.microsoft.com/office/drawing/2014/main" id="{E33819A4-F998-67FC-0C16-FC996AD3FD6E}"/>
              </a:ext>
            </a:extLst>
          </p:cNvPr>
          <p:cNvSpPr>
            <a:spLocks noGrp="1"/>
          </p:cNvSpPr>
          <p:nvPr>
            <p:ph type="body" idx="12"/>
          </p:nvPr>
        </p:nvSpPr>
        <p:spPr>
          <a:xfrm>
            <a:off x="839788" y="1758249"/>
            <a:ext cx="10514012" cy="746826"/>
          </a:xfrm>
        </p:spPr>
        <p:txBody>
          <a:bodyPr/>
          <a:lstStyle/>
          <a:p>
            <a:r>
              <a:rPr lang="en-BE" dirty="0"/>
              <a:t>2026</a:t>
            </a:r>
            <a:endParaRPr lang="en-US" dirty="0"/>
          </a:p>
        </p:txBody>
      </p:sp>
      <p:sp>
        <p:nvSpPr>
          <p:cNvPr id="4" name="Slide Number Placeholder 3">
            <a:extLst>
              <a:ext uri="{FF2B5EF4-FFF2-40B4-BE49-F238E27FC236}">
                <a16:creationId xmlns:a16="http://schemas.microsoft.com/office/drawing/2014/main" id="{C397D5CE-90A2-8723-440C-61D98CA2DCBB}"/>
              </a:ext>
            </a:extLst>
          </p:cNvPr>
          <p:cNvSpPr>
            <a:spLocks noGrp="1"/>
          </p:cNvSpPr>
          <p:nvPr>
            <p:ph type="sldNum" sz="quarter" idx="4"/>
          </p:nvPr>
        </p:nvSpPr>
        <p:spPr/>
        <p:txBody>
          <a:bodyPr/>
          <a:lstStyle/>
          <a:p>
            <a:fld id="{E1356E26-996F-433A-9CA0-83DB24D6E075}" type="slidenum">
              <a:rPr lang="en-US" smtClean="0"/>
              <a:pPr/>
              <a:t>74</a:t>
            </a:fld>
            <a:endParaRPr lang="en-US" dirty="0"/>
          </a:p>
        </p:txBody>
      </p:sp>
    </p:spTree>
    <p:extLst>
      <p:ext uri="{BB962C8B-B14F-4D97-AF65-F5344CB8AC3E}">
        <p14:creationId xmlns:p14="http://schemas.microsoft.com/office/powerpoint/2010/main" val="3558385969"/>
      </p:ext>
    </p:extLst>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E922-6923-96BD-AA26-858D2840EE5E}"/>
              </a:ext>
            </a:extLst>
          </p:cNvPr>
          <p:cNvSpPr>
            <a:spLocks noGrp="1"/>
          </p:cNvSpPr>
          <p:nvPr>
            <p:ph type="title"/>
          </p:nvPr>
        </p:nvSpPr>
        <p:spPr>
          <a:xfrm>
            <a:off x="838200" y="673768"/>
            <a:ext cx="10515600" cy="1016920"/>
          </a:xfrm>
        </p:spPr>
        <p:txBody>
          <a:bodyPr/>
          <a:lstStyle/>
          <a:p>
            <a:r>
              <a:rPr lang="en-US" dirty="0" err="1"/>
              <a:t>Vaccinnet</a:t>
            </a:r>
            <a:r>
              <a:rPr lang="en-US" dirty="0"/>
              <a:t> 2.0</a:t>
            </a:r>
          </a:p>
        </p:txBody>
      </p:sp>
      <p:sp>
        <p:nvSpPr>
          <p:cNvPr id="3" name="Content Placeholder 2">
            <a:extLst>
              <a:ext uri="{FF2B5EF4-FFF2-40B4-BE49-F238E27FC236}">
                <a16:creationId xmlns:a16="http://schemas.microsoft.com/office/drawing/2014/main" id="{1E662D39-7FA9-D1D6-BE25-663C79BFCE14}"/>
              </a:ext>
            </a:extLst>
          </p:cNvPr>
          <p:cNvSpPr>
            <a:spLocks noGrp="1"/>
          </p:cNvSpPr>
          <p:nvPr>
            <p:ph idx="1"/>
          </p:nvPr>
        </p:nvSpPr>
        <p:spPr>
          <a:xfrm>
            <a:off x="838200" y="2572636"/>
            <a:ext cx="10256519" cy="3604326"/>
          </a:xfrm>
        </p:spPr>
        <p:txBody>
          <a:bodyPr vert="horz" lIns="91440" tIns="45720" rIns="91440" bIns="45720" rtlCol="0" anchor="t">
            <a:normAutofit lnSpcReduction="10000"/>
          </a:bodyPr>
          <a:lstStyle/>
          <a:p>
            <a:r>
              <a:rPr lang="en-BE" dirty="0"/>
              <a:t>v</a:t>
            </a:r>
            <a:r>
              <a:rPr lang="en-US" dirty="0" err="1"/>
              <a:t>olledige</a:t>
            </a:r>
            <a:r>
              <a:rPr lang="en-US" dirty="0"/>
              <a:t> </a:t>
            </a:r>
            <a:r>
              <a:rPr lang="en-US" dirty="0" err="1"/>
              <a:t>vervanging</a:t>
            </a:r>
            <a:r>
              <a:rPr lang="en-US" dirty="0"/>
              <a:t> van het </a:t>
            </a:r>
            <a:r>
              <a:rPr lang="en-US" dirty="0" err="1"/>
              <a:t>Vaccinnet</a:t>
            </a:r>
            <a:r>
              <a:rPr lang="en-US" dirty="0"/>
              <a:t> </a:t>
            </a:r>
            <a:r>
              <a:rPr lang="en-US" dirty="0" err="1"/>
              <a:t>systeem</a:t>
            </a:r>
            <a:r>
              <a:rPr lang="en-US" dirty="0"/>
              <a:t> </a:t>
            </a:r>
            <a:r>
              <a:rPr lang="en-BE" dirty="0"/>
              <a:t>in Vlaanderen</a:t>
            </a:r>
            <a:endParaRPr lang="en-US" dirty="0"/>
          </a:p>
          <a:p>
            <a:pPr lvl="1"/>
            <a:r>
              <a:rPr lang="en-BE" dirty="0"/>
              <a:t>a</a:t>
            </a:r>
            <a:r>
              <a:rPr lang="en-US" dirty="0" err="1"/>
              <a:t>lle</a:t>
            </a:r>
            <a:r>
              <a:rPr lang="en-US" dirty="0"/>
              <a:t> </a:t>
            </a:r>
            <a:r>
              <a:rPr lang="en-US" dirty="0" err="1"/>
              <a:t>vaccinatiegegevens</a:t>
            </a:r>
            <a:r>
              <a:rPr lang="en-US" dirty="0"/>
              <a:t> </a:t>
            </a:r>
            <a:r>
              <a:rPr lang="en-US" dirty="0" err="1"/>
              <a:t>worden</a:t>
            </a:r>
            <a:r>
              <a:rPr lang="en-US" dirty="0"/>
              <a:t> </a:t>
            </a:r>
            <a:r>
              <a:rPr lang="en-US" dirty="0" err="1"/>
              <a:t>gepseudonimiseerd</a:t>
            </a:r>
            <a:r>
              <a:rPr lang="en-US" dirty="0"/>
              <a:t> </a:t>
            </a:r>
            <a:r>
              <a:rPr lang="en-US" dirty="0" err="1"/>
              <a:t>als</a:t>
            </a:r>
            <a:r>
              <a:rPr lang="en-US" dirty="0"/>
              <a:t> FHIR </a:t>
            </a:r>
            <a:r>
              <a:rPr lang="en-US" dirty="0" err="1"/>
              <a:t>bericht</a:t>
            </a:r>
            <a:r>
              <a:rPr lang="en-US" dirty="0"/>
              <a:t> </a:t>
            </a:r>
            <a:r>
              <a:rPr lang="en-US" dirty="0" err="1"/>
              <a:t>opgeslagen</a:t>
            </a:r>
            <a:r>
              <a:rPr lang="en-US" dirty="0"/>
              <a:t> in </a:t>
            </a:r>
            <a:r>
              <a:rPr lang="en-US" dirty="0" err="1"/>
              <a:t>Vitalink</a:t>
            </a:r>
            <a:r>
              <a:rPr lang="en-US" dirty="0"/>
              <a:t> (</a:t>
            </a:r>
            <a:r>
              <a:rPr lang="en-US" dirty="0" err="1"/>
              <a:t>en</a:t>
            </a:r>
            <a:r>
              <a:rPr lang="en-US" dirty="0"/>
              <a:t> </a:t>
            </a:r>
            <a:r>
              <a:rPr lang="en-US" dirty="0" err="1"/>
              <a:t>niet</a:t>
            </a:r>
            <a:r>
              <a:rPr lang="en-US" dirty="0"/>
              <a:t> </a:t>
            </a:r>
            <a:r>
              <a:rPr lang="en-US" dirty="0" err="1"/>
              <a:t>langer</a:t>
            </a:r>
            <a:r>
              <a:rPr lang="en-US" dirty="0"/>
              <a:t> in de </a:t>
            </a:r>
            <a:r>
              <a:rPr lang="en-US" dirty="0" err="1"/>
              <a:t>Vaccinnet</a:t>
            </a:r>
            <a:r>
              <a:rPr lang="en-US" dirty="0"/>
              <a:t> database)</a:t>
            </a:r>
          </a:p>
          <a:p>
            <a:pPr lvl="1"/>
            <a:r>
              <a:rPr lang="en-BE" dirty="0"/>
              <a:t>a</a:t>
            </a:r>
            <a:r>
              <a:rPr lang="en-US" dirty="0" err="1"/>
              <a:t>lle</a:t>
            </a:r>
            <a:r>
              <a:rPr lang="en-US" dirty="0"/>
              <a:t> </a:t>
            </a:r>
            <a:r>
              <a:rPr lang="en-US" dirty="0" err="1"/>
              <a:t>vaccinatiegegevens</a:t>
            </a:r>
            <a:r>
              <a:rPr lang="en-US" dirty="0"/>
              <a:t> (Covid </a:t>
            </a:r>
            <a:r>
              <a:rPr lang="en-US" dirty="0" err="1"/>
              <a:t>e.a.</a:t>
            </a:r>
            <a:r>
              <a:rPr lang="en-US" dirty="0"/>
              <a:t>) van </a:t>
            </a:r>
            <a:r>
              <a:rPr lang="en-US" dirty="0" err="1"/>
              <a:t>Waalse</a:t>
            </a:r>
            <a:r>
              <a:rPr lang="en-US" dirty="0"/>
              <a:t> </a:t>
            </a:r>
            <a:r>
              <a:rPr lang="en-US" dirty="0" err="1"/>
              <a:t>en</a:t>
            </a:r>
            <a:r>
              <a:rPr lang="en-US" dirty="0"/>
              <a:t> </a:t>
            </a:r>
            <a:r>
              <a:rPr lang="en-US" dirty="0" err="1"/>
              <a:t>Brusselse</a:t>
            </a:r>
            <a:r>
              <a:rPr lang="en-US" dirty="0"/>
              <a:t> </a:t>
            </a:r>
            <a:r>
              <a:rPr lang="en-US" dirty="0" err="1"/>
              <a:t>patiënten</a:t>
            </a:r>
            <a:r>
              <a:rPr lang="en-US" dirty="0"/>
              <a:t> </a:t>
            </a:r>
            <a:r>
              <a:rPr lang="en-US" dirty="0" err="1"/>
              <a:t>worden</a:t>
            </a:r>
            <a:r>
              <a:rPr lang="en-US" dirty="0"/>
              <a:t> </a:t>
            </a:r>
            <a:r>
              <a:rPr lang="en-US" dirty="0" err="1"/>
              <a:t>overgedragen</a:t>
            </a:r>
            <a:r>
              <a:rPr lang="en-US" dirty="0"/>
              <a:t> </a:t>
            </a:r>
            <a:r>
              <a:rPr lang="en-US" dirty="0" err="1"/>
              <a:t>naar</a:t>
            </a:r>
            <a:r>
              <a:rPr lang="en-US" dirty="0"/>
              <a:t> de </a:t>
            </a:r>
            <a:r>
              <a:rPr lang="en-BE" dirty="0" err="1"/>
              <a:t>bevoegde</a:t>
            </a:r>
            <a:r>
              <a:rPr lang="en-US" dirty="0"/>
              <a:t> </a:t>
            </a:r>
            <a:r>
              <a:rPr lang="en-US" dirty="0" err="1"/>
              <a:t>gemeenschap</a:t>
            </a:r>
            <a:endParaRPr lang="en-US" dirty="0"/>
          </a:p>
          <a:p>
            <a:r>
              <a:rPr lang="en-BE" dirty="0"/>
              <a:t>n</a:t>
            </a:r>
            <a:r>
              <a:rPr lang="en-US" dirty="0" err="1"/>
              <a:t>ieuwe</a:t>
            </a:r>
            <a:r>
              <a:rPr lang="en-US" dirty="0"/>
              <a:t> WebApp </a:t>
            </a:r>
            <a:r>
              <a:rPr lang="en-US" dirty="0" err="1"/>
              <a:t>voor</a:t>
            </a:r>
            <a:r>
              <a:rPr lang="en-US" dirty="0"/>
              <a:t> </a:t>
            </a:r>
            <a:r>
              <a:rPr lang="en-US" dirty="0" err="1"/>
              <a:t>bestellen</a:t>
            </a:r>
            <a:r>
              <a:rPr lang="en-US" dirty="0"/>
              <a:t> </a:t>
            </a:r>
            <a:r>
              <a:rPr lang="en-US" dirty="0" err="1"/>
              <a:t>en</a:t>
            </a:r>
            <a:r>
              <a:rPr lang="en-US" dirty="0"/>
              <a:t> </a:t>
            </a:r>
            <a:r>
              <a:rPr lang="en-US" dirty="0" err="1"/>
              <a:t>registreren</a:t>
            </a:r>
            <a:r>
              <a:rPr lang="en-US" dirty="0"/>
              <a:t> van de door Vlaanderen ter </a:t>
            </a:r>
            <a:r>
              <a:rPr lang="en-US" dirty="0" err="1"/>
              <a:t>beschikking</a:t>
            </a:r>
            <a:r>
              <a:rPr lang="en-US" dirty="0"/>
              <a:t> </a:t>
            </a:r>
            <a:r>
              <a:rPr lang="en-US" dirty="0" err="1"/>
              <a:t>gestelde</a:t>
            </a:r>
            <a:r>
              <a:rPr lang="en-US" dirty="0"/>
              <a:t> gratis </a:t>
            </a:r>
            <a:r>
              <a:rPr lang="en-BE" dirty="0"/>
              <a:t>v</a:t>
            </a:r>
            <a:r>
              <a:rPr lang="en-US" dirty="0" err="1"/>
              <a:t>accins</a:t>
            </a:r>
            <a:endParaRPr lang="en-US" dirty="0"/>
          </a:p>
          <a:p>
            <a:r>
              <a:rPr lang="en-BE" dirty="0"/>
              <a:t>n</a:t>
            </a:r>
            <a:r>
              <a:rPr lang="en-US" dirty="0" err="1"/>
              <a:t>ieuwe</a:t>
            </a:r>
            <a:r>
              <a:rPr lang="en-US" dirty="0"/>
              <a:t> API's </a:t>
            </a:r>
            <a:r>
              <a:rPr lang="en-US" dirty="0" err="1"/>
              <a:t>voor</a:t>
            </a:r>
            <a:r>
              <a:rPr lang="en-US" dirty="0"/>
              <a:t> </a:t>
            </a:r>
            <a:r>
              <a:rPr lang="en-US" dirty="0" err="1"/>
              <a:t>registratie</a:t>
            </a:r>
            <a:r>
              <a:rPr lang="en-US" dirty="0"/>
              <a:t> in </a:t>
            </a:r>
            <a:r>
              <a:rPr lang="en-US" dirty="0" err="1"/>
              <a:t>Vitalink</a:t>
            </a:r>
            <a:r>
              <a:rPr lang="en-US" dirty="0"/>
              <a:t> (met </a:t>
            </a:r>
            <a:r>
              <a:rPr lang="en-US" dirty="0" err="1"/>
              <a:t>gebruik</a:t>
            </a:r>
            <a:r>
              <a:rPr lang="en-US" dirty="0"/>
              <a:t> van blinded pseudo)</a:t>
            </a:r>
          </a:p>
          <a:p>
            <a:r>
              <a:rPr lang="en-BE" dirty="0"/>
              <a:t>in </a:t>
            </a:r>
            <a:r>
              <a:rPr lang="en-BE" dirty="0" err="1"/>
              <a:t>productie</a:t>
            </a:r>
            <a:r>
              <a:rPr lang="en-BE" dirty="0"/>
              <a:t> </a:t>
            </a:r>
            <a:r>
              <a:rPr lang="en-BE" dirty="0" err="1"/>
              <a:t>sinds</a:t>
            </a:r>
            <a:r>
              <a:rPr lang="en-BE" dirty="0"/>
              <a:t> </a:t>
            </a:r>
            <a:r>
              <a:rPr lang="en-US" dirty="0"/>
              <a:t>15/1/2026</a:t>
            </a:r>
          </a:p>
          <a:p>
            <a:endParaRPr lang="en-US" dirty="0"/>
          </a:p>
        </p:txBody>
      </p:sp>
      <p:sp>
        <p:nvSpPr>
          <p:cNvPr id="4" name="Text Placeholder 3">
            <a:extLst>
              <a:ext uri="{FF2B5EF4-FFF2-40B4-BE49-F238E27FC236}">
                <a16:creationId xmlns:a16="http://schemas.microsoft.com/office/drawing/2014/main" id="{58437DF2-01B8-A5A8-A164-E676E3204E43}"/>
              </a:ext>
            </a:extLst>
          </p:cNvPr>
          <p:cNvSpPr>
            <a:spLocks noGrp="1"/>
          </p:cNvSpPr>
          <p:nvPr>
            <p:ph type="body" idx="12"/>
          </p:nvPr>
        </p:nvSpPr>
        <p:spPr>
          <a:xfrm>
            <a:off x="839788" y="1758249"/>
            <a:ext cx="10514012" cy="746826"/>
          </a:xfrm>
        </p:spPr>
        <p:txBody>
          <a:bodyPr/>
          <a:lstStyle/>
          <a:p>
            <a:r>
              <a:rPr lang="en-US" dirty="0"/>
              <a:t>2025 </a:t>
            </a:r>
            <a:r>
              <a:rPr lang="en-BE" dirty="0"/>
              <a:t>- </a:t>
            </a:r>
            <a:r>
              <a:rPr lang="en-US" dirty="0"/>
              <a:t>2026</a:t>
            </a:r>
          </a:p>
        </p:txBody>
      </p:sp>
      <p:sp>
        <p:nvSpPr>
          <p:cNvPr id="5" name="Slide Number Placeholder 4">
            <a:extLst>
              <a:ext uri="{FF2B5EF4-FFF2-40B4-BE49-F238E27FC236}">
                <a16:creationId xmlns:a16="http://schemas.microsoft.com/office/drawing/2014/main" id="{8975BA6B-AE39-93FB-509D-BCA87EE178DC}"/>
              </a:ext>
            </a:extLst>
          </p:cNvPr>
          <p:cNvSpPr>
            <a:spLocks noGrp="1"/>
          </p:cNvSpPr>
          <p:nvPr>
            <p:ph type="sldNum" sz="quarter" idx="4"/>
          </p:nvPr>
        </p:nvSpPr>
        <p:spPr/>
        <p:txBody>
          <a:bodyPr/>
          <a:lstStyle/>
          <a:p>
            <a:fld id="{E1356E26-996F-433A-9CA0-83DB24D6E075}" type="slidenum">
              <a:rPr lang="en-US" smtClean="0"/>
              <a:pPr/>
              <a:t>75</a:t>
            </a:fld>
            <a:endParaRPr lang="en-US" dirty="0"/>
          </a:p>
        </p:txBody>
      </p:sp>
    </p:spTree>
    <p:extLst>
      <p:ext uri="{BB962C8B-B14F-4D97-AF65-F5344CB8AC3E}">
        <p14:creationId xmlns:p14="http://schemas.microsoft.com/office/powerpoint/2010/main" val="13980088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EC47-58D3-6BF1-9DDB-6CE949DFEE85}"/>
              </a:ext>
            </a:extLst>
          </p:cNvPr>
          <p:cNvSpPr>
            <a:spLocks noGrp="1"/>
          </p:cNvSpPr>
          <p:nvPr>
            <p:ph type="title"/>
          </p:nvPr>
        </p:nvSpPr>
        <p:spPr/>
        <p:txBody>
          <a:bodyPr/>
          <a:lstStyle/>
          <a:p>
            <a:r>
              <a:rPr lang="en-BE" dirty="0">
                <a:solidFill>
                  <a:srgbClr val="087670"/>
                </a:solidFill>
                <a:latin typeface="Libre Franklin SemiBold"/>
              </a:rPr>
              <a:t>e</a:t>
            </a:r>
            <a:r>
              <a:rPr lang="en-US" dirty="0" err="1">
                <a:solidFill>
                  <a:srgbClr val="087670"/>
                </a:solidFill>
                <a:latin typeface="Libre Franklin SemiBold"/>
              </a:rPr>
              <a:t>Health</a:t>
            </a:r>
            <a:r>
              <a:rPr lang="en-US" dirty="0" err="1">
                <a:latin typeface="Libre Franklin SemiBold"/>
              </a:rPr>
              <a:t>Box</a:t>
            </a:r>
            <a:r>
              <a:rPr lang="en-US" dirty="0">
                <a:latin typeface="Libre Franklin SemiBold"/>
              </a:rPr>
              <a:t> Tracing WebApp</a:t>
            </a:r>
            <a:endParaRPr lang="en-US" dirty="0"/>
          </a:p>
        </p:txBody>
      </p:sp>
      <p:sp>
        <p:nvSpPr>
          <p:cNvPr id="3" name="Content Placeholder 2">
            <a:extLst>
              <a:ext uri="{FF2B5EF4-FFF2-40B4-BE49-F238E27FC236}">
                <a16:creationId xmlns:a16="http://schemas.microsoft.com/office/drawing/2014/main" id="{BEE386AC-7D24-7E07-76DF-FBE3156B8F95}"/>
              </a:ext>
            </a:extLst>
          </p:cNvPr>
          <p:cNvSpPr>
            <a:spLocks noGrp="1"/>
          </p:cNvSpPr>
          <p:nvPr>
            <p:ph idx="1"/>
          </p:nvPr>
        </p:nvSpPr>
        <p:spPr/>
        <p:txBody>
          <a:bodyPr vert="horz" lIns="91440" tIns="45720" rIns="91440" bIns="45720" rtlCol="0" anchor="t">
            <a:normAutofit/>
          </a:bodyPr>
          <a:lstStyle/>
          <a:p>
            <a:r>
              <a:rPr lang="en-BE" dirty="0">
                <a:latin typeface="Libre Franklin"/>
              </a:rPr>
              <a:t>o</a:t>
            </a:r>
            <a:r>
              <a:rPr lang="en-US" dirty="0" err="1">
                <a:latin typeface="Libre Franklin"/>
              </a:rPr>
              <a:t>mwille</a:t>
            </a:r>
            <a:r>
              <a:rPr lang="en-US" dirty="0">
                <a:latin typeface="Libre Franklin"/>
              </a:rPr>
              <a:t> van de </a:t>
            </a:r>
            <a:r>
              <a:rPr lang="en-US" dirty="0" err="1">
                <a:latin typeface="Libre Franklin"/>
              </a:rPr>
              <a:t>noodzaak</a:t>
            </a:r>
            <a:r>
              <a:rPr lang="en-US" dirty="0">
                <a:latin typeface="Libre Franklin"/>
              </a:rPr>
              <a:t> om de loggings </a:t>
            </a:r>
            <a:r>
              <a:rPr lang="en-US" dirty="0" err="1">
                <a:solidFill>
                  <a:srgbClr val="087670"/>
                </a:solidFill>
                <a:latin typeface="Libre Franklin"/>
              </a:rPr>
              <a:t>eHealth</a:t>
            </a:r>
            <a:r>
              <a:rPr lang="en-US" dirty="0" err="1">
                <a:latin typeface="Libre Franklin"/>
              </a:rPr>
              <a:t>Box</a:t>
            </a:r>
            <a:r>
              <a:rPr lang="en-US" dirty="0">
                <a:latin typeface="Libre Franklin"/>
              </a:rPr>
              <a:t> </a:t>
            </a:r>
            <a:r>
              <a:rPr lang="en-US" dirty="0" err="1">
                <a:latin typeface="Libre Franklin"/>
              </a:rPr>
              <a:t>langer</a:t>
            </a:r>
            <a:r>
              <a:rPr lang="en-US" dirty="0">
                <a:latin typeface="Libre Franklin"/>
              </a:rPr>
              <a:t> </a:t>
            </a:r>
            <a:r>
              <a:rPr lang="en-US" dirty="0" err="1">
                <a:latin typeface="Libre Franklin"/>
              </a:rPr>
              <a:t>te</a:t>
            </a:r>
            <a:r>
              <a:rPr lang="en-US" dirty="0">
                <a:latin typeface="Libre Franklin"/>
              </a:rPr>
              <a:t> </a:t>
            </a:r>
            <a:r>
              <a:rPr lang="en-US" dirty="0" err="1">
                <a:latin typeface="Libre Franklin"/>
              </a:rPr>
              <a:t>bewaren</a:t>
            </a:r>
            <a:r>
              <a:rPr lang="en-US" dirty="0">
                <a:latin typeface="Libre Franklin"/>
              </a:rPr>
              <a:t> </a:t>
            </a:r>
            <a:r>
              <a:rPr lang="en-US" dirty="0" err="1">
                <a:latin typeface="Libre Franklin"/>
              </a:rPr>
              <a:t>voor</a:t>
            </a:r>
            <a:r>
              <a:rPr lang="en-US" dirty="0">
                <a:latin typeface="Libre Franklin"/>
              </a:rPr>
              <a:t> </a:t>
            </a:r>
            <a:r>
              <a:rPr lang="en-US" dirty="0" err="1">
                <a:latin typeface="Libre Franklin"/>
              </a:rPr>
              <a:t>o.a.</a:t>
            </a:r>
            <a:r>
              <a:rPr lang="en-US" dirty="0">
                <a:latin typeface="Libre Franklin"/>
              </a:rPr>
              <a:t> </a:t>
            </a:r>
            <a:r>
              <a:rPr lang="en-US" dirty="0" err="1">
                <a:latin typeface="Libre Franklin"/>
              </a:rPr>
              <a:t>juridische</a:t>
            </a:r>
            <a:r>
              <a:rPr lang="en-US" dirty="0">
                <a:latin typeface="Libre Franklin"/>
              </a:rPr>
              <a:t> </a:t>
            </a:r>
            <a:r>
              <a:rPr lang="en-US" dirty="0" err="1">
                <a:latin typeface="Libre Franklin"/>
              </a:rPr>
              <a:t>doeleinden</a:t>
            </a:r>
            <a:r>
              <a:rPr lang="en-US" dirty="0">
                <a:latin typeface="Libre Franklin"/>
              </a:rPr>
              <a:t> (</a:t>
            </a:r>
            <a:r>
              <a:rPr lang="en-US" dirty="0" err="1">
                <a:latin typeface="Libre Franklin"/>
              </a:rPr>
              <a:t>bij</a:t>
            </a:r>
            <a:r>
              <a:rPr lang="en-US" dirty="0">
                <a:latin typeface="Libre Franklin"/>
              </a:rPr>
              <a:t> </a:t>
            </a:r>
            <a:r>
              <a:rPr lang="en-US" dirty="0" err="1">
                <a:latin typeface="Libre Franklin"/>
              </a:rPr>
              <a:t>discussie</a:t>
            </a:r>
            <a:r>
              <a:rPr lang="en-BE" dirty="0">
                <a:latin typeface="Libre Franklin"/>
              </a:rPr>
              <a:t> </a:t>
            </a:r>
            <a:r>
              <a:rPr lang="en-US" dirty="0" err="1">
                <a:latin typeface="Libre Franklin"/>
              </a:rPr>
              <a:t>bv</a:t>
            </a:r>
            <a:r>
              <a:rPr lang="en-BE" dirty="0">
                <a:latin typeface="Libre Franklin"/>
              </a:rPr>
              <a:t> </a:t>
            </a:r>
            <a:r>
              <a:rPr lang="en-BE" dirty="0" err="1">
                <a:latin typeface="Libre Franklin"/>
              </a:rPr>
              <a:t>ivm</a:t>
            </a:r>
            <a:r>
              <a:rPr lang="en-US" dirty="0">
                <a:latin typeface="Libre Franklin"/>
              </a:rPr>
              <a:t> het </a:t>
            </a:r>
            <a:r>
              <a:rPr lang="en-US" dirty="0" err="1">
                <a:latin typeface="Libre Franklin"/>
              </a:rPr>
              <a:t>verzenden</a:t>
            </a:r>
            <a:r>
              <a:rPr lang="en-US" dirty="0">
                <a:latin typeface="Libre Franklin"/>
              </a:rPr>
              <a:t>/</a:t>
            </a:r>
            <a:r>
              <a:rPr lang="en-US" dirty="0" err="1">
                <a:latin typeface="Libre Franklin"/>
              </a:rPr>
              <a:t>ontvangen</a:t>
            </a:r>
            <a:r>
              <a:rPr lang="en-US" dirty="0">
                <a:latin typeface="Libre Franklin"/>
              </a:rPr>
              <a:t> van </a:t>
            </a:r>
            <a:r>
              <a:rPr lang="en-BE" dirty="0">
                <a:latin typeface="Libre Franklin"/>
              </a:rPr>
              <a:t>M</a:t>
            </a:r>
            <a:r>
              <a:rPr lang="en-US" dirty="0">
                <a:latin typeface="Libre Franklin"/>
              </a:rPr>
              <a:t>ult-</a:t>
            </a:r>
            <a:r>
              <a:rPr lang="en-US" dirty="0" err="1">
                <a:latin typeface="Libre Franklin"/>
              </a:rPr>
              <a:t>eMediatt</a:t>
            </a:r>
            <a:r>
              <a:rPr lang="en-US" dirty="0">
                <a:latin typeface="Libre Franklin"/>
              </a:rPr>
              <a:t> </a:t>
            </a:r>
            <a:r>
              <a:rPr lang="en-US" dirty="0" err="1">
                <a:latin typeface="Libre Franklin"/>
              </a:rPr>
              <a:t>berichten</a:t>
            </a:r>
            <a:r>
              <a:rPr lang="en-US" dirty="0">
                <a:latin typeface="Libre Franklin"/>
              </a:rPr>
              <a:t>)</a:t>
            </a:r>
            <a:endParaRPr lang="en-US" dirty="0"/>
          </a:p>
          <a:p>
            <a:r>
              <a:rPr lang="en-BE" dirty="0">
                <a:latin typeface="Libre Franklin"/>
              </a:rPr>
              <a:t>database </a:t>
            </a:r>
            <a:r>
              <a:rPr lang="en-US" dirty="0">
                <a:latin typeface="Libre Franklin"/>
              </a:rPr>
              <a:t>met </a:t>
            </a:r>
            <a:r>
              <a:rPr lang="en-US" dirty="0" err="1">
                <a:latin typeface="Libre Franklin"/>
              </a:rPr>
              <a:t>retentietijd</a:t>
            </a:r>
            <a:r>
              <a:rPr lang="en-US" dirty="0">
                <a:latin typeface="Libre Franklin"/>
              </a:rPr>
              <a:t> van 10 </a:t>
            </a:r>
            <a:r>
              <a:rPr lang="en-US" dirty="0" err="1">
                <a:latin typeface="Libre Franklin"/>
              </a:rPr>
              <a:t>jaar</a:t>
            </a:r>
            <a:r>
              <a:rPr lang="en-US" dirty="0">
                <a:latin typeface="Libre Franklin"/>
              </a:rPr>
              <a:t> </a:t>
            </a:r>
          </a:p>
          <a:p>
            <a:r>
              <a:rPr lang="en-BE" dirty="0">
                <a:latin typeface="Libre Franklin"/>
              </a:rPr>
              <a:t>c</a:t>
            </a:r>
            <a:r>
              <a:rPr lang="en-US" dirty="0" err="1">
                <a:latin typeface="Libre Franklin"/>
              </a:rPr>
              <a:t>onsultatie</a:t>
            </a:r>
            <a:r>
              <a:rPr lang="en-US" dirty="0">
                <a:latin typeface="Libre Franklin"/>
              </a:rPr>
              <a:t> WebApp (intern </a:t>
            </a:r>
            <a:r>
              <a:rPr lang="en-US" dirty="0" err="1">
                <a:latin typeface="Libre Franklin"/>
              </a:rPr>
              <a:t>gebruik</a:t>
            </a:r>
            <a:r>
              <a:rPr lang="en-US" dirty="0">
                <a:latin typeface="Libre Franklin"/>
              </a:rPr>
              <a:t> </a:t>
            </a:r>
            <a:r>
              <a:rPr lang="en-US" dirty="0" err="1">
                <a:latin typeface="Libre Franklin"/>
              </a:rPr>
              <a:t>voor</a:t>
            </a:r>
            <a:r>
              <a:rPr lang="en-US" dirty="0">
                <a:latin typeface="Libre Franklin"/>
              </a:rPr>
              <a:t> </a:t>
            </a:r>
            <a:r>
              <a:rPr lang="en-US" dirty="0" err="1">
                <a:latin typeface="Libre Franklin"/>
              </a:rPr>
              <a:t>een</a:t>
            </a:r>
            <a:r>
              <a:rPr lang="en-US" dirty="0">
                <a:latin typeface="Libre Franklin"/>
              </a:rPr>
              <a:t> </a:t>
            </a:r>
            <a:r>
              <a:rPr lang="en-US" dirty="0" err="1">
                <a:latin typeface="Libre Franklin"/>
              </a:rPr>
              <a:t>beperkt</a:t>
            </a:r>
            <a:r>
              <a:rPr lang="en-US" dirty="0">
                <a:latin typeface="Libre Franklin"/>
              </a:rPr>
              <a:t> </a:t>
            </a:r>
            <a:r>
              <a:rPr lang="en-US" dirty="0" err="1">
                <a:latin typeface="Libre Franklin"/>
              </a:rPr>
              <a:t>aantal</a:t>
            </a:r>
            <a:r>
              <a:rPr lang="en-US" dirty="0">
                <a:latin typeface="Libre Franklin"/>
              </a:rPr>
              <a:t> </a:t>
            </a:r>
            <a:r>
              <a:rPr lang="en-US" dirty="0" err="1">
                <a:latin typeface="Libre Franklin"/>
              </a:rPr>
              <a:t>medewerkers</a:t>
            </a:r>
            <a:r>
              <a:rPr lang="en-US" dirty="0">
                <a:latin typeface="Libre Franklin"/>
              </a:rPr>
              <a:t> van </a:t>
            </a:r>
            <a:r>
              <a:rPr lang="en-US" dirty="0">
                <a:solidFill>
                  <a:srgbClr val="087670"/>
                </a:solidFill>
                <a:latin typeface="Libre Franklin"/>
              </a:rPr>
              <a:t>eHealth</a:t>
            </a:r>
            <a:r>
              <a:rPr lang="en-US" dirty="0">
                <a:latin typeface="Libre Franklin"/>
              </a:rPr>
              <a:t>)</a:t>
            </a:r>
          </a:p>
          <a:p>
            <a:r>
              <a:rPr lang="en-BE" dirty="0">
                <a:latin typeface="Libre Franklin"/>
              </a:rPr>
              <a:t>p</a:t>
            </a:r>
            <a:r>
              <a:rPr lang="en-US" dirty="0" err="1">
                <a:latin typeface="Libre Franklin"/>
              </a:rPr>
              <a:t>roductie</a:t>
            </a:r>
            <a:r>
              <a:rPr lang="en-US" dirty="0">
                <a:latin typeface="Libre Franklin"/>
              </a:rPr>
              <a:t> Q1 2026</a:t>
            </a:r>
          </a:p>
        </p:txBody>
      </p:sp>
      <p:sp>
        <p:nvSpPr>
          <p:cNvPr id="4" name="Text Placeholder 3">
            <a:extLst>
              <a:ext uri="{FF2B5EF4-FFF2-40B4-BE49-F238E27FC236}">
                <a16:creationId xmlns:a16="http://schemas.microsoft.com/office/drawing/2014/main" id="{EFDD0BA3-6266-3F92-96ED-674BCB1A9A10}"/>
              </a:ext>
            </a:extLst>
          </p:cNvPr>
          <p:cNvSpPr>
            <a:spLocks noGrp="1"/>
          </p:cNvSpPr>
          <p:nvPr>
            <p:ph type="body" idx="12"/>
          </p:nvPr>
        </p:nvSpPr>
        <p:spPr/>
        <p:txBody>
          <a:bodyPr/>
          <a:lstStyle/>
          <a:p>
            <a:r>
              <a:rPr lang="en-BE" dirty="0"/>
              <a:t>2026</a:t>
            </a:r>
            <a:endParaRPr lang="en-US" dirty="0"/>
          </a:p>
        </p:txBody>
      </p:sp>
      <p:sp>
        <p:nvSpPr>
          <p:cNvPr id="5" name="Slide Number Placeholder 4">
            <a:extLst>
              <a:ext uri="{FF2B5EF4-FFF2-40B4-BE49-F238E27FC236}">
                <a16:creationId xmlns:a16="http://schemas.microsoft.com/office/drawing/2014/main" id="{1DF3C21C-856A-850C-9D3C-12367FF64A65}"/>
              </a:ext>
            </a:extLst>
          </p:cNvPr>
          <p:cNvSpPr>
            <a:spLocks noGrp="1"/>
          </p:cNvSpPr>
          <p:nvPr>
            <p:ph type="sldNum" sz="quarter" idx="4"/>
          </p:nvPr>
        </p:nvSpPr>
        <p:spPr/>
        <p:txBody>
          <a:bodyPr/>
          <a:lstStyle/>
          <a:p>
            <a:fld id="{E1356E26-996F-433A-9CA0-83DB24D6E075}" type="slidenum">
              <a:rPr lang="en-US" smtClean="0"/>
              <a:pPr/>
              <a:t>76</a:t>
            </a:fld>
            <a:endParaRPr lang="en-US" dirty="0"/>
          </a:p>
        </p:txBody>
      </p:sp>
    </p:spTree>
    <p:extLst>
      <p:ext uri="{BB962C8B-B14F-4D97-AF65-F5344CB8AC3E}">
        <p14:creationId xmlns:p14="http://schemas.microsoft.com/office/powerpoint/2010/main" val="2018820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3377"/>
            <a:ext cx="10515600" cy="1016920"/>
          </a:xfrm>
        </p:spPr>
        <p:txBody>
          <a:bodyPr/>
          <a:lstStyle/>
          <a:p>
            <a:r>
              <a:rPr lang="nl-BE" dirty="0"/>
              <a:t>Database logiciels </a:t>
            </a:r>
            <a:r>
              <a:rPr lang="nl-BE" dirty="0" err="1"/>
              <a:t>eSanté</a:t>
            </a:r>
            <a:r>
              <a:rPr lang="en-BE" dirty="0"/>
              <a:t> – Software Register</a:t>
            </a:r>
            <a:endParaRPr lang="nl-BE" dirty="0"/>
          </a:p>
        </p:txBody>
      </p:sp>
      <p:sp>
        <p:nvSpPr>
          <p:cNvPr id="9" name="Content Placeholder 8">
            <a:extLst>
              <a:ext uri="{FF2B5EF4-FFF2-40B4-BE49-F238E27FC236}">
                <a16:creationId xmlns:a16="http://schemas.microsoft.com/office/drawing/2014/main" id="{CDA45E8A-C6CB-6A92-5A0A-BDA70F9CA469}"/>
              </a:ext>
            </a:extLst>
          </p:cNvPr>
          <p:cNvSpPr>
            <a:spLocks noGrp="1"/>
          </p:cNvSpPr>
          <p:nvPr>
            <p:ph idx="1"/>
          </p:nvPr>
        </p:nvSpPr>
        <p:spPr/>
        <p:txBody>
          <a:bodyPr>
            <a:normAutofit fontScale="92500" lnSpcReduction="20000"/>
          </a:bodyPr>
          <a:lstStyle/>
          <a:p>
            <a:r>
              <a:rPr lang="fr-FR" dirty="0"/>
              <a:t>cadastre officiel et partagé des logiciels</a:t>
            </a:r>
            <a:r>
              <a:rPr lang="en-BE" dirty="0"/>
              <a:t> de santé </a:t>
            </a:r>
            <a:r>
              <a:rPr lang="en-BE" dirty="0" err="1"/>
              <a:t>en</a:t>
            </a:r>
            <a:r>
              <a:rPr lang="en-BE" dirty="0"/>
              <a:t> </a:t>
            </a:r>
            <a:r>
              <a:rPr lang="en-BE" dirty="0" err="1"/>
              <a:t>ligne</a:t>
            </a:r>
            <a:r>
              <a:rPr lang="en-BE" dirty="0"/>
              <a:t> (WebApp), qui </a:t>
            </a:r>
            <a:r>
              <a:rPr lang="en-BE" dirty="0" err="1"/>
              <a:t>comprend</a:t>
            </a:r>
            <a:endParaRPr lang="en-BE" dirty="0"/>
          </a:p>
          <a:p>
            <a:pPr lvl="1"/>
            <a:r>
              <a:rPr lang="en-BE" dirty="0"/>
              <a:t>les </a:t>
            </a:r>
            <a:r>
              <a:rPr lang="en-BE" dirty="0" err="1"/>
              <a:t>logiciels</a:t>
            </a:r>
            <a:r>
              <a:rPr lang="en-BE" dirty="0"/>
              <a:t> qui </a:t>
            </a:r>
            <a:r>
              <a:rPr lang="en-BE" dirty="0" err="1"/>
              <a:t>intègrent</a:t>
            </a:r>
            <a:r>
              <a:rPr lang="fr-FR" dirty="0"/>
              <a:t> les services de base </a:t>
            </a:r>
            <a:r>
              <a:rPr lang="fr-FR" dirty="0">
                <a:solidFill>
                  <a:srgbClr val="087670"/>
                </a:solidFill>
              </a:rPr>
              <a:t>eHealth</a:t>
            </a:r>
            <a:endParaRPr lang="en-BE" dirty="0">
              <a:solidFill>
                <a:srgbClr val="087670"/>
              </a:solidFill>
            </a:endParaRPr>
          </a:p>
          <a:p>
            <a:pPr lvl="1"/>
            <a:r>
              <a:rPr lang="en-BE" dirty="0"/>
              <a:t>les </a:t>
            </a:r>
            <a:r>
              <a:rPr lang="en-BE" dirty="0" err="1"/>
              <a:t>logiciels</a:t>
            </a:r>
            <a:r>
              <a:rPr lang="en-BE" dirty="0"/>
              <a:t> qui </a:t>
            </a:r>
            <a:r>
              <a:rPr lang="en-BE" dirty="0" err="1"/>
              <a:t>intègrent</a:t>
            </a:r>
            <a:r>
              <a:rPr lang="fr-FR" dirty="0"/>
              <a:t> les service</a:t>
            </a:r>
            <a:r>
              <a:rPr lang="en-BE" dirty="0"/>
              <a:t>s des </a:t>
            </a:r>
            <a:r>
              <a:rPr lang="en-BE" dirty="0" err="1"/>
              <a:t>partenaires</a:t>
            </a:r>
            <a:endParaRPr lang="en-BE" dirty="0">
              <a:solidFill>
                <a:srgbClr val="087670"/>
              </a:solidFill>
            </a:endParaRPr>
          </a:p>
          <a:p>
            <a:pPr lvl="1"/>
            <a:r>
              <a:rPr lang="fr-FR" dirty="0"/>
              <a:t>les logiciels déployés au sein de plusieurs hôpitaux </a:t>
            </a:r>
            <a:endParaRPr lang="en-BE" dirty="0"/>
          </a:p>
          <a:p>
            <a:pPr lvl="1"/>
            <a:r>
              <a:rPr lang="fr-FR" dirty="0"/>
              <a:t>les applications mobiles certifiées M3 </a:t>
            </a:r>
            <a:endParaRPr lang="en-BE" dirty="0"/>
          </a:p>
          <a:p>
            <a:r>
              <a:rPr lang="en-BE" dirty="0"/>
              <a:t>accessible </a:t>
            </a:r>
            <a:r>
              <a:rPr lang="en-BE" dirty="0" err="1"/>
              <a:t>en</a:t>
            </a:r>
            <a:r>
              <a:rPr lang="en-BE" dirty="0"/>
              <a:t> consultation simple et </a:t>
            </a:r>
            <a:r>
              <a:rPr lang="en-BE" dirty="0" err="1"/>
              <a:t>limitée</a:t>
            </a:r>
            <a:r>
              <a:rPr lang="en-BE" dirty="0"/>
              <a:t> à tout </a:t>
            </a:r>
            <a:r>
              <a:rPr lang="en-BE" dirty="0" err="1"/>
              <a:t>citoyen</a:t>
            </a:r>
            <a:r>
              <a:rPr lang="en-BE" dirty="0"/>
              <a:t> et </a:t>
            </a:r>
            <a:r>
              <a:rPr lang="en-BE" dirty="0" err="1"/>
              <a:t>en</a:t>
            </a:r>
            <a:r>
              <a:rPr lang="en-BE" dirty="0"/>
              <a:t> particulier aux </a:t>
            </a:r>
            <a:r>
              <a:rPr lang="en-BE" dirty="0" err="1"/>
              <a:t>professionnels</a:t>
            </a:r>
            <a:r>
              <a:rPr lang="en-BE" dirty="0"/>
              <a:t> de santé </a:t>
            </a:r>
          </a:p>
          <a:p>
            <a:r>
              <a:rPr lang="en-BE" dirty="0"/>
              <a:t>accessible après connexion </a:t>
            </a:r>
          </a:p>
          <a:p>
            <a:pPr lvl="1"/>
            <a:r>
              <a:rPr lang="en-BE" dirty="0"/>
              <a:t>aux </a:t>
            </a:r>
            <a:r>
              <a:rPr lang="en-BE" dirty="0" err="1"/>
              <a:t>logiciels</a:t>
            </a:r>
            <a:r>
              <a:rPr lang="en-BE" dirty="0"/>
              <a:t>  pour consultation et modification de </a:t>
            </a:r>
            <a:r>
              <a:rPr lang="en-BE" dirty="0" err="1"/>
              <a:t>leurs</a:t>
            </a:r>
            <a:r>
              <a:rPr lang="en-BE" dirty="0"/>
              <a:t> </a:t>
            </a:r>
            <a:r>
              <a:rPr lang="en-BE" dirty="0" err="1"/>
              <a:t>informations</a:t>
            </a:r>
            <a:endParaRPr lang="en-BE" dirty="0"/>
          </a:p>
          <a:p>
            <a:pPr lvl="1"/>
            <a:r>
              <a:rPr lang="en-BE" dirty="0"/>
              <a:t>aux </a:t>
            </a:r>
            <a:r>
              <a:rPr lang="en-BE" dirty="0" err="1"/>
              <a:t>partenaires</a:t>
            </a:r>
            <a:r>
              <a:rPr lang="en-BE" dirty="0"/>
              <a:t> (INAMI, SPF, CIN...) pour consultation et modification de </a:t>
            </a:r>
            <a:r>
              <a:rPr lang="en-BE" dirty="0" err="1"/>
              <a:t>leurs</a:t>
            </a:r>
            <a:r>
              <a:rPr lang="en-BE" dirty="0"/>
              <a:t> </a:t>
            </a:r>
            <a:r>
              <a:rPr lang="en-BE" dirty="0" err="1"/>
              <a:t>informations</a:t>
            </a:r>
            <a:r>
              <a:rPr lang="en-BE" dirty="0"/>
              <a:t> + visualisation plus </a:t>
            </a:r>
            <a:r>
              <a:rPr lang="en-BE" dirty="0" err="1"/>
              <a:t>détaillée</a:t>
            </a:r>
            <a:r>
              <a:rPr lang="en-BE" dirty="0"/>
              <a:t> des </a:t>
            </a:r>
            <a:r>
              <a:rPr lang="en-BE" dirty="0" err="1"/>
              <a:t>informations</a:t>
            </a:r>
            <a:r>
              <a:rPr lang="en-BE" dirty="0"/>
              <a:t> (</a:t>
            </a:r>
            <a:r>
              <a:rPr lang="en-BE" dirty="0" err="1"/>
              <a:t>nombre</a:t>
            </a:r>
            <a:r>
              <a:rPr lang="en-BE" dirty="0"/>
              <a:t> </a:t>
            </a:r>
            <a:r>
              <a:rPr lang="en-BE" dirty="0" err="1"/>
              <a:t>d’utilisateurs</a:t>
            </a:r>
            <a:r>
              <a:rPr lang="en-BE" dirty="0"/>
              <a:t> du </a:t>
            </a:r>
            <a:r>
              <a:rPr lang="en-BE" dirty="0" err="1"/>
              <a:t>logiciels</a:t>
            </a:r>
            <a:r>
              <a:rPr lang="en-BE" dirty="0"/>
              <a:t>,...)</a:t>
            </a:r>
          </a:p>
          <a:p>
            <a:pPr lvl="1"/>
            <a:endParaRPr lang="en-BE" dirty="0"/>
          </a:p>
        </p:txBody>
      </p:sp>
      <p:sp>
        <p:nvSpPr>
          <p:cNvPr id="3" name="Text Placeholder 2"/>
          <p:cNvSpPr>
            <a:spLocks noGrp="1"/>
          </p:cNvSpPr>
          <p:nvPr>
            <p:ph type="body" idx="12"/>
          </p:nvPr>
        </p:nvSpPr>
        <p:spPr>
          <a:xfrm>
            <a:off x="839788" y="1758249"/>
            <a:ext cx="10514012" cy="746826"/>
          </a:xfrm>
        </p:spPr>
        <p:txBody>
          <a:bodyPr/>
          <a:lstStyle/>
          <a:p>
            <a:r>
              <a:rPr lang="en-BE" dirty="0" err="1"/>
              <a:t>Contexte</a:t>
            </a:r>
            <a:endParaRPr lang="en-US" dirty="0"/>
          </a:p>
        </p:txBody>
      </p:sp>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4" name="Slide Number Placeholder 3">
            <a:extLst>
              <a:ext uri="{FF2B5EF4-FFF2-40B4-BE49-F238E27FC236}">
                <a16:creationId xmlns:a16="http://schemas.microsoft.com/office/drawing/2014/main" id="{CA7E2C7C-9567-2659-9D48-7D0A74BD3D9A}"/>
              </a:ext>
            </a:extLst>
          </p:cNvPr>
          <p:cNvSpPr>
            <a:spLocks noGrp="1"/>
          </p:cNvSpPr>
          <p:nvPr>
            <p:ph type="sldNum" sz="quarter" idx="4"/>
          </p:nvPr>
        </p:nvSpPr>
        <p:spPr/>
        <p:txBody>
          <a:bodyPr/>
          <a:lstStyle/>
          <a:p>
            <a:fld id="{E1356E26-996F-433A-9CA0-83DB24D6E075}" type="slidenum">
              <a:rPr lang="en-US" smtClean="0"/>
              <a:pPr/>
              <a:t>77</a:t>
            </a:fld>
            <a:endParaRPr lang="en-US" dirty="0"/>
          </a:p>
        </p:txBody>
      </p:sp>
    </p:spTree>
    <p:extLst>
      <p:ext uri="{BB962C8B-B14F-4D97-AF65-F5344CB8AC3E}">
        <p14:creationId xmlns:p14="http://schemas.microsoft.com/office/powerpoint/2010/main" val="3988442891"/>
      </p:ext>
    </p:extLst>
  </p:cSld>
  <p:clrMapOvr>
    <a:masterClrMapping/>
  </p:clrMapOvr>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1D0F7-DD61-C291-2B4A-17500C12C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3A576-7CFF-E991-7568-A3BB9942EDAA}"/>
              </a:ext>
            </a:extLst>
          </p:cNvPr>
          <p:cNvSpPr>
            <a:spLocks noGrp="1"/>
          </p:cNvSpPr>
          <p:nvPr>
            <p:ph type="title"/>
          </p:nvPr>
        </p:nvSpPr>
        <p:spPr>
          <a:xfrm>
            <a:off x="838200" y="673768"/>
            <a:ext cx="10515600" cy="1016920"/>
          </a:xfrm>
        </p:spPr>
        <p:txBody>
          <a:bodyPr/>
          <a:lstStyle/>
          <a:p>
            <a:r>
              <a:rPr lang="nl-BE" dirty="0"/>
              <a:t>Database logiciels </a:t>
            </a:r>
            <a:r>
              <a:rPr lang="nl-BE" dirty="0" err="1"/>
              <a:t>eSanté</a:t>
            </a:r>
            <a:r>
              <a:rPr lang="en-BE" dirty="0"/>
              <a:t> – Software Register</a:t>
            </a:r>
            <a:endParaRPr lang="nl-BE" dirty="0"/>
          </a:p>
        </p:txBody>
      </p:sp>
      <p:sp>
        <p:nvSpPr>
          <p:cNvPr id="11" name="Content Placeholder 10">
            <a:extLst>
              <a:ext uri="{FF2B5EF4-FFF2-40B4-BE49-F238E27FC236}">
                <a16:creationId xmlns:a16="http://schemas.microsoft.com/office/drawing/2014/main" id="{745AA25F-3FDD-2367-C9DE-9DD0A084BEF6}"/>
              </a:ext>
            </a:extLst>
          </p:cNvPr>
          <p:cNvSpPr>
            <a:spLocks noGrp="1"/>
          </p:cNvSpPr>
          <p:nvPr>
            <p:ph idx="1"/>
          </p:nvPr>
        </p:nvSpPr>
        <p:spPr>
          <a:xfrm>
            <a:off x="838200" y="2571593"/>
            <a:ext cx="10256519" cy="3604326"/>
          </a:xfrm>
        </p:spPr>
        <p:txBody>
          <a:bodyPr vert="horz" lIns="91440" tIns="45720" rIns="91440" bIns="45720" rtlCol="0" anchor="t">
            <a:normAutofit/>
          </a:bodyPr>
          <a:lstStyle/>
          <a:p>
            <a:r>
              <a:rPr lang="en-BE" dirty="0"/>
              <a:t>d</a:t>
            </a:r>
            <a:r>
              <a:rPr lang="fr-BE" dirty="0" err="1"/>
              <a:t>éveloppement</a:t>
            </a:r>
            <a:r>
              <a:rPr lang="fr-BE" dirty="0"/>
              <a:t>  d’une base de donnée</a:t>
            </a:r>
            <a:r>
              <a:rPr lang="en-BE" dirty="0"/>
              <a:t>s</a:t>
            </a:r>
            <a:r>
              <a:rPr lang="fr-BE" dirty="0"/>
              <a:t> centralisée et officielle pour les logiciels de santé</a:t>
            </a:r>
          </a:p>
          <a:p>
            <a:pPr lvl="1"/>
            <a:r>
              <a:rPr lang="fr-BE" dirty="0"/>
              <a:t>source centralisée unique</a:t>
            </a:r>
          </a:p>
          <a:p>
            <a:pPr lvl="1"/>
            <a:r>
              <a:rPr lang="fr-BE" dirty="0"/>
              <a:t>comprenant tous les logiciels </a:t>
            </a:r>
            <a:r>
              <a:rPr lang="fr-BE" dirty="0" err="1"/>
              <a:t>eSanté</a:t>
            </a:r>
            <a:r>
              <a:rPr lang="fr-BE" dirty="0"/>
              <a:t> déployés qui utilisent les services de base </a:t>
            </a:r>
            <a:r>
              <a:rPr lang="fr-BE" dirty="0">
                <a:solidFill>
                  <a:srgbClr val="087670"/>
                </a:solidFill>
              </a:rPr>
              <a:t>eHealth</a:t>
            </a:r>
            <a:r>
              <a:rPr lang="fr-BE" dirty="0"/>
              <a:t> ou les services des partenaires </a:t>
            </a:r>
          </a:p>
          <a:p>
            <a:pPr lvl="1"/>
            <a:r>
              <a:rPr lang="fr-FR" dirty="0"/>
              <a:t>plate-forme </a:t>
            </a:r>
            <a:r>
              <a:rPr lang="fr-FR" dirty="0">
                <a:solidFill>
                  <a:srgbClr val="087670"/>
                </a:solidFill>
              </a:rPr>
              <a:t>eHealth</a:t>
            </a:r>
            <a:r>
              <a:rPr lang="fr-FR" dirty="0"/>
              <a:t> = maître d’ouvrage du projet et hébergeur de la solution , les intervenants seront responsables de la qualité du contenu et de la complétude des informations</a:t>
            </a:r>
            <a:endParaRPr lang="fr-BE" dirty="0"/>
          </a:p>
          <a:p>
            <a:r>
              <a:rPr lang="en-BE" dirty="0"/>
              <a:t>mise </a:t>
            </a:r>
            <a:r>
              <a:rPr lang="en-BE" dirty="0" err="1"/>
              <a:t>en</a:t>
            </a:r>
            <a:r>
              <a:rPr lang="en-BE" dirty="0"/>
              <a:t> prod</a:t>
            </a:r>
            <a:r>
              <a:rPr lang="fr-BE" dirty="0" err="1"/>
              <a:t>uc</a:t>
            </a:r>
            <a:r>
              <a:rPr lang="en-BE" dirty="0" err="1"/>
              <a:t>tion</a:t>
            </a:r>
            <a:r>
              <a:rPr lang="en-BE" dirty="0"/>
              <a:t> de </a:t>
            </a:r>
            <a:r>
              <a:rPr lang="en-BE" dirty="0" err="1"/>
              <a:t>l’application</a:t>
            </a:r>
            <a:r>
              <a:rPr lang="en-BE" dirty="0"/>
              <a:t> &gt; Q1 2026</a:t>
            </a:r>
          </a:p>
          <a:p>
            <a:r>
              <a:rPr lang="fr-BE" dirty="0"/>
              <a:t>encodage par les producteurs de logiciels</a:t>
            </a:r>
            <a:r>
              <a:rPr lang="en-BE" dirty="0"/>
              <a:t> &gt;</a:t>
            </a:r>
            <a:r>
              <a:rPr lang="fr-BE" dirty="0"/>
              <a:t> Q2 2026</a:t>
            </a:r>
          </a:p>
          <a:p>
            <a:endParaRPr lang="fr-BE" dirty="0"/>
          </a:p>
        </p:txBody>
      </p:sp>
      <p:sp>
        <p:nvSpPr>
          <p:cNvPr id="3" name="Text Placeholder 2">
            <a:extLst>
              <a:ext uri="{FF2B5EF4-FFF2-40B4-BE49-F238E27FC236}">
                <a16:creationId xmlns:a16="http://schemas.microsoft.com/office/drawing/2014/main" id="{279634F8-DA23-8DA7-BCC6-14617787E03D}"/>
              </a:ext>
            </a:extLst>
          </p:cNvPr>
          <p:cNvSpPr>
            <a:spLocks noGrp="1"/>
          </p:cNvSpPr>
          <p:nvPr>
            <p:ph type="body" idx="12"/>
          </p:nvPr>
        </p:nvSpPr>
        <p:spPr>
          <a:xfrm>
            <a:off x="839788" y="1758249"/>
            <a:ext cx="10514012" cy="746826"/>
          </a:xfrm>
        </p:spPr>
        <p:txBody>
          <a:bodyPr/>
          <a:lstStyle/>
          <a:p>
            <a:r>
              <a:rPr lang="en-US" dirty="0"/>
              <a:t> 2025</a:t>
            </a:r>
            <a:r>
              <a:rPr lang="en-BE" dirty="0"/>
              <a:t> - 2026</a:t>
            </a:r>
            <a:endParaRPr lang="en-US" dirty="0"/>
          </a:p>
        </p:txBody>
      </p:sp>
      <p:sp>
        <p:nvSpPr>
          <p:cNvPr id="66" name="AutoShape 4" descr="Résultat de recherche d'images pour &quot;recip-e&quot;">
            <a:extLst>
              <a:ext uri="{FF2B5EF4-FFF2-40B4-BE49-F238E27FC236}">
                <a16:creationId xmlns:a16="http://schemas.microsoft.com/office/drawing/2014/main" id="{D36D2736-3928-5CFF-3AF6-34E6D1A440DC}"/>
              </a:ext>
            </a:extLst>
          </p:cNvPr>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a:extLst>
              <a:ext uri="{FF2B5EF4-FFF2-40B4-BE49-F238E27FC236}">
                <a16:creationId xmlns:a16="http://schemas.microsoft.com/office/drawing/2014/main" id="{6D21008C-1D0E-3DFC-4EA2-FDDE86E3CF1F}"/>
              </a:ext>
            </a:extLst>
          </p:cNvPr>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a:extLst>
              <a:ext uri="{FF2B5EF4-FFF2-40B4-BE49-F238E27FC236}">
                <a16:creationId xmlns:a16="http://schemas.microsoft.com/office/drawing/2014/main" id="{3AA490B8-82DB-F1A6-FFB7-4A1C5113555F}"/>
              </a:ext>
            </a:extLst>
          </p:cNvPr>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a:solidFill>
                <a:prstClr val="black"/>
              </a:solidFill>
              <a:latin typeface="Calibri" panose="020F0502020204030204"/>
            </a:endParaRPr>
          </a:p>
          <a:p>
            <a:pPr>
              <a:buClr>
                <a:srgbClr val="4F81BD"/>
              </a:buClr>
              <a:defRPr/>
            </a:pPr>
            <a:endParaRPr lang="en-US" sz="1500">
              <a:solidFill>
                <a:prstClr val="black"/>
              </a:solidFill>
              <a:latin typeface="Calibri" panose="020F0502020204030204"/>
            </a:endParaRPr>
          </a:p>
        </p:txBody>
      </p:sp>
      <p:sp>
        <p:nvSpPr>
          <p:cNvPr id="4" name="Slide Number Placeholder 3">
            <a:extLst>
              <a:ext uri="{FF2B5EF4-FFF2-40B4-BE49-F238E27FC236}">
                <a16:creationId xmlns:a16="http://schemas.microsoft.com/office/drawing/2014/main" id="{72DABFE6-C6B5-D3CB-0CC1-E04A2A333FDA}"/>
              </a:ext>
            </a:extLst>
          </p:cNvPr>
          <p:cNvSpPr>
            <a:spLocks noGrp="1"/>
          </p:cNvSpPr>
          <p:nvPr>
            <p:ph type="sldNum" sz="quarter" idx="4"/>
          </p:nvPr>
        </p:nvSpPr>
        <p:spPr/>
        <p:txBody>
          <a:bodyPr/>
          <a:lstStyle/>
          <a:p>
            <a:fld id="{E1356E26-996F-433A-9CA0-83DB24D6E075}" type="slidenum">
              <a:rPr lang="en-US" smtClean="0"/>
              <a:pPr/>
              <a:t>78</a:t>
            </a:fld>
            <a:endParaRPr lang="en-US" dirty="0"/>
          </a:p>
        </p:txBody>
      </p:sp>
    </p:spTree>
    <p:extLst>
      <p:ext uri="{BB962C8B-B14F-4D97-AF65-F5344CB8AC3E}">
        <p14:creationId xmlns:p14="http://schemas.microsoft.com/office/powerpoint/2010/main" val="2819755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1D392-7BBA-D92F-7115-30E5F0BE9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BAB38-CF41-6C90-4EFB-160471A4E790}"/>
              </a:ext>
            </a:extLst>
          </p:cNvPr>
          <p:cNvSpPr>
            <a:spLocks noGrp="1"/>
          </p:cNvSpPr>
          <p:nvPr>
            <p:ph type="title"/>
          </p:nvPr>
        </p:nvSpPr>
        <p:spPr>
          <a:xfrm>
            <a:off x="838200" y="673768"/>
            <a:ext cx="10515600" cy="1016920"/>
          </a:xfrm>
        </p:spPr>
        <p:txBody>
          <a:bodyPr/>
          <a:lstStyle/>
          <a:p>
            <a:r>
              <a:rPr lang="en-BE" dirty="0" err="1"/>
              <a:t>eDU</a:t>
            </a:r>
            <a:r>
              <a:rPr lang="en-BE" dirty="0"/>
              <a:t> – Dossier unique</a:t>
            </a:r>
            <a:endParaRPr lang="en-US" dirty="0"/>
          </a:p>
        </p:txBody>
      </p:sp>
      <p:sp>
        <p:nvSpPr>
          <p:cNvPr id="5" name="Content Placeholder 4">
            <a:extLst>
              <a:ext uri="{FF2B5EF4-FFF2-40B4-BE49-F238E27FC236}">
                <a16:creationId xmlns:a16="http://schemas.microsoft.com/office/drawing/2014/main" id="{CFB11F63-BCC5-C0C2-6891-0F98D432272B}"/>
              </a:ext>
            </a:extLst>
          </p:cNvPr>
          <p:cNvSpPr>
            <a:spLocks noGrp="1"/>
          </p:cNvSpPr>
          <p:nvPr>
            <p:ph idx="1"/>
          </p:nvPr>
        </p:nvSpPr>
        <p:spPr>
          <a:xfrm>
            <a:off x="838200" y="2683167"/>
            <a:ext cx="10256519" cy="3604326"/>
          </a:xfrm>
        </p:spPr>
        <p:txBody>
          <a:bodyPr vert="horz" lIns="91440" tIns="45720" rIns="91440" bIns="45720" rtlCol="0" anchor="t">
            <a:normAutofit/>
          </a:bodyPr>
          <a:lstStyle/>
          <a:p>
            <a:r>
              <a:rPr lang="en-BE" dirty="0" err="1"/>
              <a:t>préparation</a:t>
            </a:r>
            <a:r>
              <a:rPr lang="en-BE" dirty="0"/>
              <a:t> de la </a:t>
            </a:r>
            <a:r>
              <a:rPr lang="en-BE" dirty="0" err="1"/>
              <a:t>décomm</a:t>
            </a:r>
            <a:r>
              <a:rPr lang="fr-BE" dirty="0" err="1"/>
              <a:t>ission</a:t>
            </a:r>
            <a:r>
              <a:rPr lang="fr-BE" dirty="0"/>
              <a:t> de la solution </a:t>
            </a:r>
            <a:r>
              <a:rPr lang="fr-BE" dirty="0" err="1"/>
              <a:t>Intranext</a:t>
            </a:r>
            <a:r>
              <a:rPr lang="en-BE" dirty="0"/>
              <a:t>, </a:t>
            </a:r>
            <a:r>
              <a:rPr lang="fr-BE" dirty="0"/>
              <a:t>prévue en 2026</a:t>
            </a:r>
          </a:p>
          <a:p>
            <a:r>
              <a:rPr lang="en-BE" dirty="0"/>
              <a:t>r</a:t>
            </a:r>
            <a:r>
              <a:rPr lang="fr-BE" dirty="0"/>
              <a:t>e-factoring de la solution </a:t>
            </a:r>
            <a:r>
              <a:rPr lang="fr-BE" dirty="0" err="1"/>
              <a:t>eDU</a:t>
            </a:r>
            <a:r>
              <a:rPr lang="fr-BE" dirty="0"/>
              <a:t> en cours, avec une </a:t>
            </a:r>
            <a:r>
              <a:rPr lang="fr-BE" dirty="0" err="1"/>
              <a:t>visio</a:t>
            </a:r>
            <a:r>
              <a:rPr lang="fr-BE" dirty="0"/>
              <a:t> ISO compliant, mais des améliorations significatives</a:t>
            </a:r>
          </a:p>
          <a:p>
            <a:pPr lvl="1"/>
            <a:r>
              <a:rPr lang="en-BE" dirty="0"/>
              <a:t>t</a:t>
            </a:r>
            <a:r>
              <a:rPr lang="fr-BE" dirty="0" err="1"/>
              <a:t>ransparence</a:t>
            </a:r>
            <a:r>
              <a:rPr lang="fr-BE" dirty="0"/>
              <a:t> et collaboration sur les dossiers dès l'initiation du dossier unique</a:t>
            </a:r>
          </a:p>
          <a:p>
            <a:pPr lvl="1"/>
            <a:r>
              <a:rPr lang="en-BE" dirty="0"/>
              <a:t>m</a:t>
            </a:r>
            <a:r>
              <a:rPr lang="fr-BE" dirty="0" err="1"/>
              <a:t>ise</a:t>
            </a:r>
            <a:r>
              <a:rPr lang="fr-BE" dirty="0"/>
              <a:t> en place d'un système de notifications pour les différentes parties </a:t>
            </a:r>
          </a:p>
          <a:p>
            <a:pPr lvl="1"/>
            <a:r>
              <a:rPr lang="en-BE" dirty="0"/>
              <a:t>i</a:t>
            </a:r>
            <a:r>
              <a:rPr lang="fr-BE" dirty="0" err="1"/>
              <a:t>nterfaces</a:t>
            </a:r>
            <a:r>
              <a:rPr lang="fr-BE" dirty="0"/>
              <a:t> utilisateurs optimisé</a:t>
            </a:r>
            <a:r>
              <a:rPr lang="en-BE" dirty="0"/>
              <a:t>e</a:t>
            </a:r>
            <a:r>
              <a:rPr lang="fr-BE" dirty="0"/>
              <a:t>s et refonte complète d</a:t>
            </a:r>
            <a:r>
              <a:rPr lang="en-BE" dirty="0"/>
              <a:t>e </a:t>
            </a:r>
            <a:r>
              <a:rPr lang="en-BE" dirty="0" err="1"/>
              <a:t>l’interface</a:t>
            </a:r>
            <a:r>
              <a:rPr lang="en-BE" dirty="0"/>
              <a:t> </a:t>
            </a:r>
            <a:r>
              <a:rPr lang="en-BE" dirty="0" err="1"/>
              <a:t>utilisateurs</a:t>
            </a:r>
            <a:endParaRPr lang="en-BE" dirty="0"/>
          </a:p>
          <a:p>
            <a:pPr lvl="1"/>
            <a:r>
              <a:rPr lang="en-BE" dirty="0" err="1"/>
              <a:t>système</a:t>
            </a:r>
            <a:r>
              <a:rPr lang="en-BE" dirty="0"/>
              <a:t> </a:t>
            </a:r>
            <a:r>
              <a:rPr lang="en-BE" dirty="0" err="1"/>
              <a:t>moins</a:t>
            </a:r>
            <a:r>
              <a:rPr lang="en-BE" dirty="0"/>
              <a:t> </a:t>
            </a:r>
            <a:r>
              <a:rPr lang="en-BE" dirty="0" err="1"/>
              <a:t>séquentiel</a:t>
            </a:r>
            <a:r>
              <a:rPr lang="en-BE" dirty="0"/>
              <a:t>, plus flexible </a:t>
            </a:r>
            <a:endParaRPr lang="fr-BE" dirty="0"/>
          </a:p>
          <a:p>
            <a:pPr lvl="1"/>
            <a:endParaRPr lang="fr-BE" dirty="0"/>
          </a:p>
        </p:txBody>
      </p:sp>
      <p:sp>
        <p:nvSpPr>
          <p:cNvPr id="12" name="Text Placeholder 11">
            <a:extLst>
              <a:ext uri="{FF2B5EF4-FFF2-40B4-BE49-F238E27FC236}">
                <a16:creationId xmlns:a16="http://schemas.microsoft.com/office/drawing/2014/main" id="{32FF023F-574B-0569-BA31-F7C40681575B}"/>
              </a:ext>
            </a:extLst>
          </p:cNvPr>
          <p:cNvSpPr>
            <a:spLocks noGrp="1"/>
          </p:cNvSpPr>
          <p:nvPr>
            <p:ph type="body" idx="12"/>
          </p:nvPr>
        </p:nvSpPr>
        <p:spPr>
          <a:xfrm>
            <a:off x="839788" y="1758249"/>
            <a:ext cx="10514012" cy="746826"/>
          </a:xfrm>
        </p:spPr>
        <p:txBody>
          <a:bodyPr anchor="t">
            <a:normAutofit lnSpcReduction="10000"/>
          </a:bodyPr>
          <a:lstStyle/>
          <a:p>
            <a:endParaRPr lang="en-US"/>
          </a:p>
          <a:p>
            <a:r>
              <a:rPr lang="en-US"/>
              <a:t>202</a:t>
            </a:r>
            <a:r>
              <a:rPr lang="en-BE"/>
              <a:t>5</a:t>
            </a:r>
            <a:endParaRPr lang="en-US"/>
          </a:p>
          <a:p>
            <a:endParaRPr lang="en-US"/>
          </a:p>
        </p:txBody>
      </p:sp>
      <p:sp>
        <p:nvSpPr>
          <p:cNvPr id="3" name="Slide Number Placeholder 2">
            <a:extLst>
              <a:ext uri="{FF2B5EF4-FFF2-40B4-BE49-F238E27FC236}">
                <a16:creationId xmlns:a16="http://schemas.microsoft.com/office/drawing/2014/main" id="{847ED354-BB87-0DEF-4E92-8D7EEF8289E8}"/>
              </a:ext>
            </a:extLst>
          </p:cNvPr>
          <p:cNvSpPr>
            <a:spLocks noGrp="1"/>
          </p:cNvSpPr>
          <p:nvPr>
            <p:ph type="sldNum" sz="quarter" idx="4"/>
          </p:nvPr>
        </p:nvSpPr>
        <p:spPr/>
        <p:txBody>
          <a:bodyPr/>
          <a:lstStyle/>
          <a:p>
            <a:fld id="{E1356E26-996F-433A-9CA0-83DB24D6E075}" type="slidenum">
              <a:rPr lang="en-US" smtClean="0"/>
              <a:pPr/>
              <a:t>79</a:t>
            </a:fld>
            <a:endParaRPr lang="en-US" dirty="0"/>
          </a:p>
        </p:txBody>
      </p:sp>
    </p:spTree>
    <p:extLst>
      <p:ext uri="{BB962C8B-B14F-4D97-AF65-F5344CB8AC3E}">
        <p14:creationId xmlns:p14="http://schemas.microsoft.com/office/powerpoint/2010/main" val="177565862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D720-B20E-D900-BEF0-9AD58986E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73E70-DE72-85CB-69A0-206FE983FF5A}"/>
              </a:ext>
            </a:extLst>
          </p:cNvPr>
          <p:cNvSpPr>
            <a:spLocks noGrp="1"/>
          </p:cNvSpPr>
          <p:nvPr>
            <p:ph type="title"/>
          </p:nvPr>
        </p:nvSpPr>
        <p:spPr/>
        <p:txBody>
          <a:bodyPr/>
          <a:lstStyle/>
          <a:p>
            <a:r>
              <a:rPr lang="en-BE" dirty="0" err="1"/>
              <a:t>Portails</a:t>
            </a:r>
            <a:r>
              <a:rPr lang="en-BE" dirty="0"/>
              <a:t> </a:t>
            </a:r>
          </a:p>
        </p:txBody>
      </p:sp>
      <p:sp>
        <p:nvSpPr>
          <p:cNvPr id="3" name="Text Placeholder 2">
            <a:extLst>
              <a:ext uri="{FF2B5EF4-FFF2-40B4-BE49-F238E27FC236}">
                <a16:creationId xmlns:a16="http://schemas.microsoft.com/office/drawing/2014/main" id="{3C159738-3E5A-2360-5653-4226A8865F85}"/>
              </a:ext>
            </a:extLst>
          </p:cNvPr>
          <p:cNvSpPr>
            <a:spLocks noGrp="1"/>
          </p:cNvSpPr>
          <p:nvPr>
            <p:ph type="body" idx="1"/>
          </p:nvPr>
        </p:nvSpPr>
        <p:spPr/>
        <p:txBody>
          <a:bodyPr/>
          <a:lstStyle/>
          <a:p>
            <a:r>
              <a:rPr lang="en-BE" dirty="0"/>
              <a:t>2025</a:t>
            </a:r>
          </a:p>
        </p:txBody>
      </p:sp>
      <p:sp>
        <p:nvSpPr>
          <p:cNvPr id="13" name="Content Placeholder 12">
            <a:extLst>
              <a:ext uri="{FF2B5EF4-FFF2-40B4-BE49-F238E27FC236}">
                <a16:creationId xmlns:a16="http://schemas.microsoft.com/office/drawing/2014/main" id="{A9FF5ED8-3058-2B0E-CCB8-504E38A4E900}"/>
              </a:ext>
            </a:extLst>
          </p:cNvPr>
          <p:cNvSpPr>
            <a:spLocks noGrp="1"/>
          </p:cNvSpPr>
          <p:nvPr>
            <p:ph idx="12"/>
          </p:nvPr>
        </p:nvSpPr>
        <p:spPr/>
        <p:txBody>
          <a:bodyPr>
            <a:normAutofit/>
          </a:bodyPr>
          <a:lstStyle/>
          <a:p>
            <a:endParaRPr lang="en-BE" dirty="0"/>
          </a:p>
          <a:p>
            <a:r>
              <a:rPr lang="en-BE" sz="2000" b="1" dirty="0" err="1">
                <a:solidFill>
                  <a:srgbClr val="0070C0"/>
                </a:solidFill>
              </a:rPr>
              <a:t>eSanté</a:t>
            </a:r>
            <a:r>
              <a:rPr lang="en-BE" sz="2000" b="1" dirty="0">
                <a:solidFill>
                  <a:srgbClr val="0070C0"/>
                </a:solidFill>
              </a:rPr>
              <a:t> </a:t>
            </a:r>
            <a:r>
              <a:rPr lang="en-BE" sz="2000" dirty="0"/>
              <a:t>&gt; </a:t>
            </a:r>
            <a:r>
              <a:rPr lang="fr-BE" sz="2000" dirty="0"/>
              <a:t>1</a:t>
            </a:r>
            <a:r>
              <a:rPr lang="en-BE" sz="2000" dirty="0"/>
              <a:t>.</a:t>
            </a:r>
            <a:r>
              <a:rPr lang="fr-BE" sz="2000" dirty="0"/>
              <a:t>122</a:t>
            </a:r>
            <a:r>
              <a:rPr lang="en-BE" sz="2000" dirty="0"/>
              <a:t>.</a:t>
            </a:r>
            <a:r>
              <a:rPr lang="fr-BE" sz="2000" dirty="0"/>
              <a:t>268 visites</a:t>
            </a:r>
            <a:endParaRPr lang="en-BE" sz="2000" dirty="0"/>
          </a:p>
          <a:p>
            <a:r>
              <a:rPr lang="en-BE" sz="2000" b="1" dirty="0">
                <a:solidFill>
                  <a:srgbClr val="087670"/>
                </a:solidFill>
              </a:rPr>
              <a:t>eHealth</a:t>
            </a:r>
            <a:r>
              <a:rPr lang="en-BE" sz="2000" dirty="0"/>
              <a:t> &gt; </a:t>
            </a:r>
            <a:r>
              <a:rPr lang="fr-BE" sz="2000" dirty="0"/>
              <a:t>130</a:t>
            </a:r>
            <a:r>
              <a:rPr lang="en-BE" sz="2000" dirty="0"/>
              <a:t>.</a:t>
            </a:r>
            <a:r>
              <a:rPr lang="fr-BE" sz="2000" dirty="0"/>
              <a:t>440 visites</a:t>
            </a:r>
            <a:r>
              <a:rPr lang="en-BE" sz="2000" dirty="0"/>
              <a:t> </a:t>
            </a:r>
          </a:p>
          <a:p>
            <a:r>
              <a:rPr lang="en-BE" sz="2000" b="1" dirty="0" err="1">
                <a:solidFill>
                  <a:schemeClr val="accent2">
                    <a:lumMod val="60000"/>
                    <a:lumOff val="40000"/>
                  </a:schemeClr>
                </a:solidFill>
              </a:rPr>
              <a:t>MaSanté</a:t>
            </a:r>
            <a:r>
              <a:rPr lang="en-BE" sz="2000" dirty="0">
                <a:solidFill>
                  <a:schemeClr val="tx2">
                    <a:lumMod val="60000"/>
                    <a:lumOff val="40000"/>
                  </a:schemeClr>
                </a:solidFill>
              </a:rPr>
              <a:t> </a:t>
            </a:r>
            <a:r>
              <a:rPr lang="en-BE" sz="2000" dirty="0"/>
              <a:t>&gt; 16.170.930 </a:t>
            </a:r>
            <a:r>
              <a:rPr lang="en-BE" sz="2000" dirty="0" err="1"/>
              <a:t>visites</a:t>
            </a:r>
            <a:endParaRPr lang="en-BE" sz="2000" dirty="0"/>
          </a:p>
          <a:p>
            <a:endParaRPr lang="en-BE" dirty="0"/>
          </a:p>
          <a:p>
            <a:endParaRPr lang="en-BE" dirty="0"/>
          </a:p>
        </p:txBody>
      </p:sp>
      <p:pic>
        <p:nvPicPr>
          <p:cNvPr id="10" name="Graphic 9">
            <a:extLst>
              <a:ext uri="{FF2B5EF4-FFF2-40B4-BE49-F238E27FC236}">
                <a16:creationId xmlns:a16="http://schemas.microsoft.com/office/drawing/2014/main" id="{F77D3480-C9D5-475E-845D-88B15EAFD7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1874" y="3002374"/>
            <a:ext cx="2152650" cy="676275"/>
          </a:xfrm>
          <a:prstGeom prst="rect">
            <a:avLst/>
          </a:prstGeom>
        </p:spPr>
      </p:pic>
      <p:pic>
        <p:nvPicPr>
          <p:cNvPr id="12" name="Graphic 11">
            <a:extLst>
              <a:ext uri="{FF2B5EF4-FFF2-40B4-BE49-F238E27FC236}">
                <a16:creationId xmlns:a16="http://schemas.microsoft.com/office/drawing/2014/main" id="{0F9B6B29-6B55-80ED-3FAA-AA420E10C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5705" y="4028247"/>
            <a:ext cx="1722589" cy="676275"/>
          </a:xfrm>
          <a:prstGeom prst="rect">
            <a:avLst/>
          </a:prstGeom>
        </p:spPr>
      </p:pic>
      <p:pic>
        <p:nvPicPr>
          <p:cNvPr id="16" name="Graphic 15">
            <a:extLst>
              <a:ext uri="{FF2B5EF4-FFF2-40B4-BE49-F238E27FC236}">
                <a16:creationId xmlns:a16="http://schemas.microsoft.com/office/drawing/2014/main" id="{112FF82D-36DC-C3AD-9494-3B018A39DD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8053" y="3873389"/>
            <a:ext cx="1791215" cy="676275"/>
          </a:xfrm>
          <a:prstGeom prst="rect">
            <a:avLst/>
          </a:prstGeom>
        </p:spPr>
      </p:pic>
      <p:sp>
        <p:nvSpPr>
          <p:cNvPr id="4" name="Slide Number Placeholder 3">
            <a:extLst>
              <a:ext uri="{FF2B5EF4-FFF2-40B4-BE49-F238E27FC236}">
                <a16:creationId xmlns:a16="http://schemas.microsoft.com/office/drawing/2014/main" id="{D60D07E8-F169-4C9D-B4DB-43CDA309EF4F}"/>
              </a:ext>
            </a:extLst>
          </p:cNvPr>
          <p:cNvSpPr>
            <a:spLocks noGrp="1"/>
          </p:cNvSpPr>
          <p:nvPr>
            <p:ph type="sldNum" sz="quarter" idx="4"/>
          </p:nvPr>
        </p:nvSpPr>
        <p:spPr/>
        <p:txBody>
          <a:bodyPr/>
          <a:lstStyle/>
          <a:p>
            <a:fld id="{E1356E26-996F-433A-9CA0-83DB24D6E075}" type="slidenum">
              <a:rPr lang="en-US" smtClean="0"/>
              <a:pPr/>
              <a:t>8</a:t>
            </a:fld>
            <a:endParaRPr lang="en-US" dirty="0"/>
          </a:p>
        </p:txBody>
      </p:sp>
    </p:spTree>
    <p:extLst>
      <p:ext uri="{BB962C8B-B14F-4D97-AF65-F5344CB8AC3E}">
        <p14:creationId xmlns:p14="http://schemas.microsoft.com/office/powerpoint/2010/main" val="3923686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D372-368E-9ABD-1A42-3758C0A67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72D77-7508-A023-56B8-2F5F398D1611}"/>
              </a:ext>
            </a:extLst>
          </p:cNvPr>
          <p:cNvSpPr>
            <a:spLocks noGrp="1"/>
          </p:cNvSpPr>
          <p:nvPr>
            <p:ph type="title"/>
          </p:nvPr>
        </p:nvSpPr>
        <p:spPr>
          <a:xfrm>
            <a:off x="838200" y="673768"/>
            <a:ext cx="10515600" cy="1016920"/>
          </a:xfrm>
        </p:spPr>
        <p:txBody>
          <a:bodyPr/>
          <a:lstStyle/>
          <a:p>
            <a:r>
              <a:rPr lang="en-BE" dirty="0" err="1"/>
              <a:t>eDU</a:t>
            </a:r>
            <a:r>
              <a:rPr lang="en-BE" dirty="0"/>
              <a:t> – Dossier unique</a:t>
            </a:r>
            <a:endParaRPr lang="en-US" dirty="0"/>
          </a:p>
        </p:txBody>
      </p:sp>
      <p:sp>
        <p:nvSpPr>
          <p:cNvPr id="5" name="Content Placeholder 4">
            <a:extLst>
              <a:ext uri="{FF2B5EF4-FFF2-40B4-BE49-F238E27FC236}">
                <a16:creationId xmlns:a16="http://schemas.microsoft.com/office/drawing/2014/main" id="{CF87918F-5B70-A914-9B7F-ADF536E68EA5}"/>
              </a:ext>
            </a:extLst>
          </p:cNvPr>
          <p:cNvSpPr>
            <a:spLocks noGrp="1"/>
          </p:cNvSpPr>
          <p:nvPr>
            <p:ph idx="1"/>
          </p:nvPr>
        </p:nvSpPr>
        <p:spPr>
          <a:xfrm>
            <a:off x="1097280" y="2572636"/>
            <a:ext cx="10256519" cy="3604326"/>
          </a:xfrm>
        </p:spPr>
        <p:txBody>
          <a:bodyPr vert="horz" lIns="91440" tIns="45720" rIns="91440" bIns="45720" rtlCol="0" anchor="t">
            <a:normAutofit/>
          </a:bodyPr>
          <a:lstStyle/>
          <a:p>
            <a:r>
              <a:rPr lang="en-BE" dirty="0">
                <a:latin typeface="Libre Franklin"/>
              </a:rPr>
              <a:t>c</a:t>
            </a:r>
            <a:r>
              <a:rPr lang="fr-BE" dirty="0" err="1">
                <a:latin typeface="Libre Franklin"/>
              </a:rPr>
              <a:t>ommunication</a:t>
            </a:r>
            <a:r>
              <a:rPr lang="fr-BE" dirty="0">
                <a:latin typeface="Libre Franklin"/>
              </a:rPr>
              <a:t> et formation (</a:t>
            </a:r>
            <a:r>
              <a:rPr lang="fr-BE" dirty="0" err="1">
                <a:latin typeface="Libre Franklin"/>
              </a:rPr>
              <a:t>Smals</a:t>
            </a:r>
            <a:r>
              <a:rPr lang="fr-BE" dirty="0">
                <a:latin typeface="Libre Franklin"/>
              </a:rPr>
              <a:t>)</a:t>
            </a:r>
            <a:endParaRPr lang="fr-BE" dirty="0"/>
          </a:p>
          <a:p>
            <a:r>
              <a:rPr lang="en-BE" dirty="0">
                <a:latin typeface="Libre Franklin"/>
              </a:rPr>
              <a:t>m</a:t>
            </a:r>
            <a:r>
              <a:rPr lang="fr-BE" dirty="0" err="1">
                <a:latin typeface="Libre Franklin"/>
              </a:rPr>
              <a:t>ise</a:t>
            </a:r>
            <a:r>
              <a:rPr lang="fr-BE" dirty="0">
                <a:latin typeface="Libre Franklin"/>
              </a:rPr>
              <a:t> à jour du process</a:t>
            </a:r>
            <a:r>
              <a:rPr lang="en-BE" dirty="0">
                <a:latin typeface="Libre Franklin"/>
              </a:rPr>
              <a:t>us</a:t>
            </a:r>
            <a:r>
              <a:rPr lang="fr-BE" dirty="0">
                <a:latin typeface="Libre Franklin"/>
              </a:rPr>
              <a:t> </a:t>
            </a:r>
            <a:r>
              <a:rPr lang="fr-BE" dirty="0" err="1">
                <a:latin typeface="Libre Franklin"/>
              </a:rPr>
              <a:t>eDU</a:t>
            </a:r>
            <a:r>
              <a:rPr lang="fr-BE" dirty="0">
                <a:latin typeface="Libre Franklin"/>
              </a:rPr>
              <a:t> dans le cadre d'une vision plus globale pour la prise en charge des projets (PPKB)</a:t>
            </a:r>
          </a:p>
          <a:p>
            <a:r>
              <a:rPr lang="en-BE" dirty="0">
                <a:latin typeface="Libre Franklin"/>
              </a:rPr>
              <a:t>m</a:t>
            </a:r>
            <a:r>
              <a:rPr lang="fr-BE" dirty="0" err="1">
                <a:latin typeface="Libre Franklin"/>
              </a:rPr>
              <a:t>ise</a:t>
            </a:r>
            <a:r>
              <a:rPr lang="fr-BE" dirty="0">
                <a:latin typeface="Libre Franklin"/>
              </a:rPr>
              <a:t> à jour du manuel utilisateurs (PPKB)</a:t>
            </a:r>
          </a:p>
          <a:p>
            <a:r>
              <a:rPr lang="en-BE" dirty="0">
                <a:latin typeface="Libre Franklin"/>
              </a:rPr>
              <a:t>b</a:t>
            </a:r>
            <a:r>
              <a:rPr lang="fr-BE" dirty="0" err="1">
                <a:latin typeface="Libre Franklin"/>
              </a:rPr>
              <a:t>riefing</a:t>
            </a:r>
            <a:r>
              <a:rPr lang="fr-BE" dirty="0">
                <a:latin typeface="Libre Franklin"/>
              </a:rPr>
              <a:t>  avec le client pour tous les nouveaux dossiers</a:t>
            </a:r>
            <a:endParaRPr lang="fr-BE" dirty="0"/>
          </a:p>
        </p:txBody>
      </p:sp>
      <p:sp>
        <p:nvSpPr>
          <p:cNvPr id="12" name="Text Placeholder 11">
            <a:extLst>
              <a:ext uri="{FF2B5EF4-FFF2-40B4-BE49-F238E27FC236}">
                <a16:creationId xmlns:a16="http://schemas.microsoft.com/office/drawing/2014/main" id="{BEFC4A68-AECB-971A-EF74-872F45C0F105}"/>
              </a:ext>
            </a:extLst>
          </p:cNvPr>
          <p:cNvSpPr>
            <a:spLocks noGrp="1"/>
          </p:cNvSpPr>
          <p:nvPr>
            <p:ph type="body" idx="12"/>
          </p:nvPr>
        </p:nvSpPr>
        <p:spPr>
          <a:xfrm>
            <a:off x="839788" y="1758249"/>
            <a:ext cx="10514012" cy="746826"/>
          </a:xfrm>
        </p:spPr>
        <p:txBody>
          <a:bodyPr anchor="t">
            <a:normAutofit lnSpcReduction="10000"/>
          </a:bodyPr>
          <a:lstStyle/>
          <a:p>
            <a:endParaRPr lang="en-US"/>
          </a:p>
          <a:p>
            <a:r>
              <a:rPr lang="en-US"/>
              <a:t>202</a:t>
            </a:r>
            <a:r>
              <a:rPr lang="en-BE"/>
              <a:t>6</a:t>
            </a:r>
            <a:endParaRPr lang="en-US"/>
          </a:p>
          <a:p>
            <a:endParaRPr lang="en-US"/>
          </a:p>
        </p:txBody>
      </p:sp>
      <p:sp>
        <p:nvSpPr>
          <p:cNvPr id="3" name="Slide Number Placeholder 2">
            <a:extLst>
              <a:ext uri="{FF2B5EF4-FFF2-40B4-BE49-F238E27FC236}">
                <a16:creationId xmlns:a16="http://schemas.microsoft.com/office/drawing/2014/main" id="{36A47363-77DA-EB92-C15B-E2125F81BC54}"/>
              </a:ext>
            </a:extLst>
          </p:cNvPr>
          <p:cNvSpPr>
            <a:spLocks noGrp="1"/>
          </p:cNvSpPr>
          <p:nvPr>
            <p:ph type="sldNum" sz="quarter" idx="4"/>
          </p:nvPr>
        </p:nvSpPr>
        <p:spPr/>
        <p:txBody>
          <a:bodyPr/>
          <a:lstStyle/>
          <a:p>
            <a:fld id="{E1356E26-996F-433A-9CA0-83DB24D6E075}" type="slidenum">
              <a:rPr lang="en-US" smtClean="0"/>
              <a:pPr/>
              <a:t>80</a:t>
            </a:fld>
            <a:endParaRPr lang="en-US" dirty="0"/>
          </a:p>
        </p:txBody>
      </p:sp>
    </p:spTree>
    <p:extLst>
      <p:ext uri="{BB962C8B-B14F-4D97-AF65-F5344CB8AC3E}">
        <p14:creationId xmlns:p14="http://schemas.microsoft.com/office/powerpoint/2010/main" val="3427512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4159"/>
            <a:ext cx="10515600" cy="1016920"/>
          </a:xfrm>
        </p:spPr>
        <p:txBody>
          <a:bodyPr/>
          <a:lstStyle/>
          <a:p>
            <a:r>
              <a:rPr lang="nl-BE" dirty="0"/>
              <a:t>Standards</a:t>
            </a:r>
          </a:p>
        </p:txBody>
      </p:sp>
      <p:sp>
        <p:nvSpPr>
          <p:cNvPr id="11" name="Content Placeholder 10"/>
          <p:cNvSpPr>
            <a:spLocks noGrp="1"/>
          </p:cNvSpPr>
          <p:nvPr>
            <p:ph idx="1"/>
          </p:nvPr>
        </p:nvSpPr>
        <p:spPr>
          <a:xfrm>
            <a:off x="838200" y="2569515"/>
            <a:ext cx="10256519" cy="3604326"/>
          </a:xfrm>
        </p:spPr>
        <p:txBody>
          <a:bodyPr>
            <a:normAutofit/>
          </a:bodyPr>
          <a:lstStyle/>
          <a:p>
            <a:r>
              <a:rPr lang="fr-BE" dirty="0"/>
              <a:t>soutien aux projets des partenaires</a:t>
            </a:r>
          </a:p>
          <a:p>
            <a:pPr lvl="1"/>
            <a:r>
              <a:rPr lang="fr-BE" dirty="0"/>
              <a:t>INAMI &gt; </a:t>
            </a:r>
            <a:r>
              <a:rPr lang="en-BE" dirty="0"/>
              <a:t>c</a:t>
            </a:r>
            <a:r>
              <a:rPr lang="fr-BE" dirty="0"/>
              <a:t>are</a:t>
            </a:r>
            <a:r>
              <a:rPr lang="en-BE" dirty="0"/>
              <a:t>S</a:t>
            </a:r>
            <a:r>
              <a:rPr lang="fr-BE" dirty="0" err="1"/>
              <a:t>ets</a:t>
            </a:r>
            <a:r>
              <a:rPr lang="fr-BE" dirty="0"/>
              <a:t>, V</a:t>
            </a:r>
            <a:r>
              <a:rPr lang="en-BE" dirty="0"/>
              <a:t>IDIS</a:t>
            </a:r>
            <a:r>
              <a:rPr lang="fr-BE" dirty="0"/>
              <a:t>, U</a:t>
            </a:r>
            <a:r>
              <a:rPr lang="en-BE" dirty="0"/>
              <a:t>HMEP</a:t>
            </a:r>
            <a:r>
              <a:rPr lang="fr-BE" dirty="0"/>
              <a:t>, PSS,</a:t>
            </a:r>
            <a:r>
              <a:rPr lang="en-BE" dirty="0"/>
              <a:t>...</a:t>
            </a:r>
            <a:endParaRPr lang="fr-BE" dirty="0"/>
          </a:p>
          <a:p>
            <a:pPr lvl="1"/>
            <a:r>
              <a:rPr lang="fr-BE" dirty="0"/>
              <a:t>SPF Santé publique &gt; Data </a:t>
            </a:r>
            <a:r>
              <a:rPr lang="fr-BE" dirty="0" err="1"/>
              <a:t>Capabilities</a:t>
            </a:r>
            <a:r>
              <a:rPr lang="fr-BE" dirty="0"/>
              <a:t>, Data Innovations, X-Over</a:t>
            </a:r>
          </a:p>
          <a:p>
            <a:pPr lvl="1"/>
            <a:r>
              <a:rPr lang="fr-BE" dirty="0" err="1"/>
              <a:t>Sciensano</a:t>
            </a:r>
            <a:r>
              <a:rPr lang="fr-BE" dirty="0"/>
              <a:t> &gt; </a:t>
            </a:r>
            <a:r>
              <a:rPr lang="fr-BE" dirty="0" err="1"/>
              <a:t>Belgian</a:t>
            </a:r>
            <a:r>
              <a:rPr lang="fr-BE" dirty="0"/>
              <a:t> Cancer </a:t>
            </a:r>
            <a:r>
              <a:rPr lang="fr-BE" dirty="0" err="1"/>
              <a:t>Register</a:t>
            </a:r>
            <a:endParaRPr lang="fr-BE" dirty="0"/>
          </a:p>
          <a:p>
            <a:pPr lvl="1"/>
            <a:r>
              <a:rPr lang="fr-BE" dirty="0"/>
              <a:t>Régions&gt; </a:t>
            </a:r>
            <a:r>
              <a:rPr lang="fr-BE" dirty="0" err="1"/>
              <a:t>Alivia</a:t>
            </a:r>
            <a:r>
              <a:rPr lang="fr-BE" dirty="0"/>
              <a:t>, </a:t>
            </a:r>
            <a:r>
              <a:rPr lang="fr-BE" dirty="0" err="1"/>
              <a:t>Vaccinet</a:t>
            </a:r>
            <a:r>
              <a:rPr lang="fr-BE" dirty="0"/>
              <a:t> V2, </a:t>
            </a:r>
            <a:r>
              <a:rPr lang="fr-BE" dirty="0" err="1"/>
              <a:t>VacciCard</a:t>
            </a:r>
            <a:endParaRPr lang="fr-BE" dirty="0"/>
          </a:p>
          <a:p>
            <a:r>
              <a:rPr lang="fr-BE" dirty="0"/>
              <a:t>gestion du projet DIGIRELAB</a:t>
            </a:r>
            <a:r>
              <a:rPr lang="en-BE" dirty="0"/>
              <a:t> </a:t>
            </a:r>
            <a:r>
              <a:rPr lang="fr-BE" dirty="0"/>
              <a:t>	</a:t>
            </a:r>
          </a:p>
          <a:p>
            <a:pPr lvl="1"/>
            <a:r>
              <a:rPr lang="fr-BE" dirty="0"/>
              <a:t>homologation des logiciels en médecine générale et suivi des déploiements dans les labos</a:t>
            </a:r>
          </a:p>
          <a:p>
            <a:pPr lvl="1"/>
            <a:r>
              <a:rPr lang="fr-BE" dirty="0"/>
              <a:t>préparation des phases 2 (partage via Hubs) et 3 (requêtes spécifiques en LOINC)</a:t>
            </a:r>
            <a:endParaRPr lang="en-BE" dirty="0"/>
          </a:p>
        </p:txBody>
      </p:sp>
      <p:sp>
        <p:nvSpPr>
          <p:cNvPr id="12" name="Text Placeholder 11"/>
          <p:cNvSpPr>
            <a:spLocks noGrp="1"/>
          </p:cNvSpPr>
          <p:nvPr>
            <p:ph type="body" idx="12"/>
          </p:nvPr>
        </p:nvSpPr>
        <p:spPr>
          <a:xfrm>
            <a:off x="839788" y="1758249"/>
            <a:ext cx="10514012" cy="746826"/>
          </a:xfrm>
        </p:spPr>
        <p:txBody>
          <a:bodyPr/>
          <a:lstStyle/>
          <a:p>
            <a:r>
              <a:rPr lang="en-US" dirty="0"/>
              <a:t>2025 (1/2)</a:t>
            </a:r>
          </a:p>
        </p:txBody>
      </p:sp>
      <p:sp>
        <p:nvSpPr>
          <p:cNvPr id="66" name="AutoShape 4" descr="Résultat de recherche d'images pour &quot;recip-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67" name="AutoShape 6" descr="Résultat de recherche d'images pour &quot;recip-e&quot;"/>
          <p:cNvSpPr>
            <a:spLocks noChangeAspect="1" noChangeArrowheads="1"/>
          </p:cNvSpPr>
          <p:nvPr/>
        </p:nvSpPr>
        <p:spPr bwMode="auto">
          <a:xfrm>
            <a:off x="1679576" y="-838200"/>
            <a:ext cx="75152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3" name="Slide Number Placeholder 2">
            <a:extLst>
              <a:ext uri="{FF2B5EF4-FFF2-40B4-BE49-F238E27FC236}">
                <a16:creationId xmlns:a16="http://schemas.microsoft.com/office/drawing/2014/main" id="{977CDB30-2DC9-B216-37FE-CC626A742D11}"/>
              </a:ext>
            </a:extLst>
          </p:cNvPr>
          <p:cNvSpPr>
            <a:spLocks noGrp="1"/>
          </p:cNvSpPr>
          <p:nvPr>
            <p:ph type="sldNum" sz="quarter" idx="4"/>
          </p:nvPr>
        </p:nvSpPr>
        <p:spPr/>
        <p:txBody>
          <a:bodyPr/>
          <a:lstStyle/>
          <a:p>
            <a:fld id="{E1356E26-996F-433A-9CA0-83DB24D6E075}" type="slidenum">
              <a:rPr lang="en-US" smtClean="0"/>
              <a:pPr/>
              <a:t>81</a:t>
            </a:fld>
            <a:endParaRPr lang="en-US" dirty="0"/>
          </a:p>
        </p:txBody>
      </p:sp>
    </p:spTree>
    <p:extLst>
      <p:ext uri="{BB962C8B-B14F-4D97-AF65-F5344CB8AC3E}">
        <p14:creationId xmlns:p14="http://schemas.microsoft.com/office/powerpoint/2010/main" val="3302580865"/>
      </p:ext>
    </p:extLst>
  </p:cSld>
  <p:clrMapOvr>
    <a:masterClrMapping/>
  </p:clrMapOvr>
  <p:extLst>
    <p:ext uri="{6950BFC3-D8DA-4A85-94F7-54DA5524770B}">
      <p188:commentRel xmlns:p188="http://schemas.microsoft.com/office/powerpoint/2018/8/main" r:id="rId3"/>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dirty="0"/>
              <a:t>Standards</a:t>
            </a:r>
          </a:p>
        </p:txBody>
      </p:sp>
      <p:sp>
        <p:nvSpPr>
          <p:cNvPr id="11" name="Content Placeholder 10"/>
          <p:cNvSpPr>
            <a:spLocks noGrp="1"/>
          </p:cNvSpPr>
          <p:nvPr>
            <p:ph idx="1"/>
          </p:nvPr>
        </p:nvSpPr>
        <p:spPr>
          <a:xfrm>
            <a:off x="838200" y="2579906"/>
            <a:ext cx="10256519" cy="3604326"/>
          </a:xfrm>
        </p:spPr>
        <p:txBody>
          <a:bodyPr>
            <a:normAutofit/>
          </a:bodyPr>
          <a:lstStyle/>
          <a:p>
            <a:r>
              <a:rPr lang="fr-BE" dirty="0"/>
              <a:t>soutien actif à l’organisation du FHIR-a-thon 09-2025</a:t>
            </a:r>
            <a:endParaRPr lang="en-BE" dirty="0"/>
          </a:p>
          <a:p>
            <a:pPr lvl="1"/>
            <a:r>
              <a:rPr lang="fr-BE" dirty="0"/>
              <a:t>+ 250 participants</a:t>
            </a:r>
          </a:p>
          <a:p>
            <a:r>
              <a:rPr lang="fr-BE" dirty="0"/>
              <a:t>soutien aux travaux liés à EHDS (</a:t>
            </a:r>
            <a:r>
              <a:rPr lang="fr-BE" dirty="0" err="1"/>
              <a:t>European</a:t>
            </a:r>
            <a:r>
              <a:rPr lang="fr-BE" dirty="0"/>
              <a:t> </a:t>
            </a:r>
            <a:r>
              <a:rPr lang="fr-BE" dirty="0" err="1"/>
              <a:t>Health</a:t>
            </a:r>
            <a:r>
              <a:rPr lang="fr-BE" dirty="0"/>
              <a:t> Data </a:t>
            </a:r>
            <a:r>
              <a:rPr lang="fr-BE" dirty="0" err="1"/>
              <a:t>Space</a:t>
            </a:r>
            <a:r>
              <a:rPr lang="fr-BE" dirty="0"/>
              <a:t>) (</a:t>
            </a:r>
            <a:r>
              <a:rPr lang="fr-BE" dirty="0" err="1"/>
              <a:t>Xt</a:t>
            </a:r>
            <a:r>
              <a:rPr lang="fr-BE" dirty="0"/>
              <a:t>-EHR, </a:t>
            </a:r>
            <a:r>
              <a:rPr lang="fr-BE" dirty="0" err="1"/>
              <a:t>TestServer</a:t>
            </a:r>
            <a:r>
              <a:rPr lang="fr-BE" dirty="0"/>
              <a:t>, </a:t>
            </a:r>
            <a:r>
              <a:rPr lang="fr-BE" dirty="0" err="1"/>
              <a:t>eHN</a:t>
            </a:r>
            <a:r>
              <a:rPr lang="fr-BE" dirty="0"/>
              <a:t>)</a:t>
            </a:r>
          </a:p>
          <a:p>
            <a:r>
              <a:rPr lang="fr-BE" dirty="0"/>
              <a:t>soutien aux projets </a:t>
            </a:r>
            <a:r>
              <a:rPr lang="fr-BE" dirty="0" err="1"/>
              <a:t>Kmehr</a:t>
            </a:r>
            <a:r>
              <a:rPr lang="fr-BE" dirty="0"/>
              <a:t> (</a:t>
            </a:r>
            <a:r>
              <a:rPr lang="fr-BE" dirty="0" err="1"/>
              <a:t>Mult-eMediatt</a:t>
            </a:r>
            <a:r>
              <a:rPr lang="fr-BE" dirty="0"/>
              <a:t>)</a:t>
            </a:r>
            <a:endParaRPr lang="en-BE" dirty="0"/>
          </a:p>
          <a:p>
            <a:r>
              <a:rPr lang="fr-BE" dirty="0"/>
              <a:t>industrialisation du </a:t>
            </a:r>
            <a:r>
              <a:rPr lang="fr-BE" dirty="0" err="1"/>
              <a:t>TestServer</a:t>
            </a:r>
            <a:r>
              <a:rPr lang="en-BE" dirty="0"/>
              <a:t> (</a:t>
            </a:r>
            <a:r>
              <a:rPr lang="en-BE" dirty="0" err="1"/>
              <a:t>serveur</a:t>
            </a:r>
            <a:r>
              <a:rPr lang="en-BE" dirty="0"/>
              <a:t> de test pour </a:t>
            </a:r>
            <a:r>
              <a:rPr lang="en-BE" dirty="0" err="1"/>
              <a:t>faciliter</a:t>
            </a:r>
            <a:r>
              <a:rPr lang="en-BE" dirty="0"/>
              <a:t> le </a:t>
            </a:r>
            <a:r>
              <a:rPr lang="en-BE" dirty="0" err="1"/>
              <a:t>déploimeent</a:t>
            </a:r>
            <a:r>
              <a:rPr lang="en-BE" dirty="0"/>
              <a:t> FHIR)</a:t>
            </a:r>
            <a:endParaRPr lang="fr-BE" dirty="0"/>
          </a:p>
          <a:p>
            <a:r>
              <a:rPr lang="fr-FR" dirty="0"/>
              <a:t>soutien au déploiement de </a:t>
            </a:r>
            <a:r>
              <a:rPr lang="fr-FR" dirty="0" err="1"/>
              <a:t>Snomed</a:t>
            </a:r>
            <a:r>
              <a:rPr lang="fr-FR" dirty="0"/>
              <a:t>-CT (SPF Santé publique)</a:t>
            </a:r>
          </a:p>
          <a:p>
            <a:pPr lvl="1"/>
            <a:r>
              <a:rPr lang="fr-FR" dirty="0"/>
              <a:t>création d’un ‘serveur de terminologie’ sous forme d’un </a:t>
            </a:r>
            <a:r>
              <a:rPr lang="en-BE" dirty="0"/>
              <a:t>d</a:t>
            </a:r>
            <a:r>
              <a:rPr lang="fr-FR" dirty="0" err="1"/>
              <a:t>ocker</a:t>
            </a:r>
            <a:r>
              <a:rPr lang="fr-FR" dirty="0"/>
              <a:t> facilement déployable par les fournisseurs de logiciels</a:t>
            </a:r>
          </a:p>
          <a:p>
            <a:endParaRPr lang="fr-BE" dirty="0"/>
          </a:p>
          <a:p>
            <a:endParaRPr lang="fr-BE" dirty="0"/>
          </a:p>
        </p:txBody>
      </p:sp>
      <p:sp>
        <p:nvSpPr>
          <p:cNvPr id="12" name="Text Placeholder 11"/>
          <p:cNvSpPr>
            <a:spLocks noGrp="1"/>
          </p:cNvSpPr>
          <p:nvPr>
            <p:ph type="body" idx="12"/>
          </p:nvPr>
        </p:nvSpPr>
        <p:spPr>
          <a:xfrm>
            <a:off x="839788" y="1758249"/>
            <a:ext cx="10514012" cy="746826"/>
          </a:xfrm>
        </p:spPr>
        <p:txBody>
          <a:bodyPr/>
          <a:lstStyle/>
          <a:p>
            <a:r>
              <a:rPr lang="en-US" dirty="0"/>
              <a:t>2025 (2/2)</a:t>
            </a:r>
          </a:p>
        </p:txBody>
      </p:sp>
      <p:sp>
        <p:nvSpPr>
          <p:cNvPr id="66" name="AutoShape 4" descr="Résultat de recherche d'images pour &quot;recip-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67" name="AutoShape 6" descr="Résultat de recherche d'images pour &quot;recip-e&quot;"/>
          <p:cNvSpPr>
            <a:spLocks noChangeAspect="1" noChangeArrowheads="1"/>
          </p:cNvSpPr>
          <p:nvPr/>
        </p:nvSpPr>
        <p:spPr bwMode="auto">
          <a:xfrm>
            <a:off x="1679576" y="-838200"/>
            <a:ext cx="75152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3" name="Slide Number Placeholder 2">
            <a:extLst>
              <a:ext uri="{FF2B5EF4-FFF2-40B4-BE49-F238E27FC236}">
                <a16:creationId xmlns:a16="http://schemas.microsoft.com/office/drawing/2014/main" id="{9574D3B3-8659-BC62-0BE0-C0D764BAD7AF}"/>
              </a:ext>
            </a:extLst>
          </p:cNvPr>
          <p:cNvSpPr>
            <a:spLocks noGrp="1"/>
          </p:cNvSpPr>
          <p:nvPr>
            <p:ph type="sldNum" sz="quarter" idx="4"/>
          </p:nvPr>
        </p:nvSpPr>
        <p:spPr/>
        <p:txBody>
          <a:bodyPr/>
          <a:lstStyle/>
          <a:p>
            <a:fld id="{E1356E26-996F-433A-9CA0-83DB24D6E075}" type="slidenum">
              <a:rPr lang="en-US" smtClean="0"/>
              <a:pPr/>
              <a:t>82</a:t>
            </a:fld>
            <a:endParaRPr lang="en-US" dirty="0"/>
          </a:p>
        </p:txBody>
      </p:sp>
    </p:spTree>
    <p:extLst>
      <p:ext uri="{BB962C8B-B14F-4D97-AF65-F5344CB8AC3E}">
        <p14:creationId xmlns:p14="http://schemas.microsoft.com/office/powerpoint/2010/main" val="24012901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dirty="0"/>
              <a:t>Standards</a:t>
            </a:r>
          </a:p>
        </p:txBody>
      </p:sp>
      <p:sp>
        <p:nvSpPr>
          <p:cNvPr id="11" name="Content Placeholder 10"/>
          <p:cNvSpPr>
            <a:spLocks noGrp="1"/>
          </p:cNvSpPr>
          <p:nvPr>
            <p:ph idx="1"/>
          </p:nvPr>
        </p:nvSpPr>
        <p:spPr>
          <a:xfrm>
            <a:off x="838200" y="2579906"/>
            <a:ext cx="10256519" cy="3604326"/>
          </a:xfrm>
        </p:spPr>
        <p:txBody>
          <a:bodyPr>
            <a:normAutofit/>
          </a:bodyPr>
          <a:lstStyle/>
          <a:p>
            <a:r>
              <a:rPr lang="fr-BE" dirty="0"/>
              <a:t>continuité du soutien aux projets des partenaires (INAMI, SPF SP, </a:t>
            </a:r>
            <a:r>
              <a:rPr lang="fr-BE" dirty="0" err="1"/>
              <a:t>Sciensano</a:t>
            </a:r>
            <a:r>
              <a:rPr lang="fr-BE" dirty="0"/>
              <a:t>, Régions) + BHIR Basic</a:t>
            </a:r>
          </a:p>
          <a:p>
            <a:r>
              <a:rPr lang="fr-BE" dirty="0"/>
              <a:t>soutien actif à l’organisation du FHIR-a-thon prévu en 2026</a:t>
            </a:r>
          </a:p>
          <a:p>
            <a:r>
              <a:rPr lang="fr-BE" dirty="0"/>
              <a:t>soutien aux travaux liés à EHDS (Xt-EHR, </a:t>
            </a:r>
            <a:r>
              <a:rPr lang="fr-BE" dirty="0" err="1"/>
              <a:t>TestServer</a:t>
            </a:r>
            <a:r>
              <a:rPr lang="fr-BE" dirty="0"/>
              <a:t>, eHN, </a:t>
            </a:r>
            <a:r>
              <a:rPr lang="fr-BE" dirty="0" err="1"/>
              <a:t>be-eHNCP</a:t>
            </a:r>
            <a:r>
              <a:rPr lang="fr-BE" dirty="0"/>
              <a:t> </a:t>
            </a:r>
            <a:r>
              <a:rPr lang="fr-BE" dirty="0" err="1"/>
              <a:t>project</a:t>
            </a:r>
            <a:r>
              <a:rPr lang="fr-BE" dirty="0"/>
              <a:t>)</a:t>
            </a:r>
          </a:p>
          <a:p>
            <a:r>
              <a:rPr lang="fr-BE" dirty="0"/>
              <a:t>soutien aux projets </a:t>
            </a:r>
            <a:r>
              <a:rPr lang="fr-BE" dirty="0" err="1"/>
              <a:t>Kmehr</a:t>
            </a:r>
            <a:r>
              <a:rPr lang="fr-BE" dirty="0"/>
              <a:t> (</a:t>
            </a:r>
            <a:r>
              <a:rPr lang="fr-BE" dirty="0" err="1"/>
              <a:t>Mult-eMediatt</a:t>
            </a:r>
            <a:r>
              <a:rPr lang="fr-BE" dirty="0"/>
              <a:t>)</a:t>
            </a:r>
          </a:p>
          <a:p>
            <a:endParaRPr lang="fr-BE" dirty="0"/>
          </a:p>
          <a:p>
            <a:endParaRPr lang="fr-BE" dirty="0"/>
          </a:p>
          <a:p>
            <a:endParaRPr lang="fr-BE" dirty="0"/>
          </a:p>
        </p:txBody>
      </p:sp>
      <p:sp>
        <p:nvSpPr>
          <p:cNvPr id="12" name="Text Placeholder 11"/>
          <p:cNvSpPr>
            <a:spLocks noGrp="1"/>
          </p:cNvSpPr>
          <p:nvPr>
            <p:ph type="body" idx="12"/>
          </p:nvPr>
        </p:nvSpPr>
        <p:spPr>
          <a:xfrm>
            <a:off x="839788" y="1758249"/>
            <a:ext cx="10514012" cy="746826"/>
          </a:xfrm>
        </p:spPr>
        <p:txBody>
          <a:bodyPr/>
          <a:lstStyle/>
          <a:p>
            <a:r>
              <a:rPr lang="en-US" dirty="0"/>
              <a:t>2026 (1/2)</a:t>
            </a:r>
          </a:p>
        </p:txBody>
      </p:sp>
      <p:sp>
        <p:nvSpPr>
          <p:cNvPr id="66" name="AutoShape 4" descr="Résultat de recherche d'images pour &quot;recip-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67" name="AutoShape 6" descr="Résultat de recherche d'images pour &quot;recip-e&quot;"/>
          <p:cNvSpPr>
            <a:spLocks noChangeAspect="1" noChangeArrowheads="1"/>
          </p:cNvSpPr>
          <p:nvPr/>
        </p:nvSpPr>
        <p:spPr bwMode="auto">
          <a:xfrm>
            <a:off x="1679576" y="-838200"/>
            <a:ext cx="75152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3" name="Slide Number Placeholder 2">
            <a:extLst>
              <a:ext uri="{FF2B5EF4-FFF2-40B4-BE49-F238E27FC236}">
                <a16:creationId xmlns:a16="http://schemas.microsoft.com/office/drawing/2014/main" id="{9E99538D-30E6-A684-B7BD-07D719373DE7}"/>
              </a:ext>
            </a:extLst>
          </p:cNvPr>
          <p:cNvSpPr>
            <a:spLocks noGrp="1"/>
          </p:cNvSpPr>
          <p:nvPr>
            <p:ph type="sldNum" sz="quarter" idx="4"/>
          </p:nvPr>
        </p:nvSpPr>
        <p:spPr/>
        <p:txBody>
          <a:bodyPr/>
          <a:lstStyle/>
          <a:p>
            <a:fld id="{E1356E26-996F-433A-9CA0-83DB24D6E075}" type="slidenum">
              <a:rPr lang="en-US" smtClean="0"/>
              <a:pPr/>
              <a:t>83</a:t>
            </a:fld>
            <a:endParaRPr lang="en-US" dirty="0"/>
          </a:p>
        </p:txBody>
      </p:sp>
    </p:spTree>
    <p:extLst>
      <p:ext uri="{BB962C8B-B14F-4D97-AF65-F5344CB8AC3E}">
        <p14:creationId xmlns:p14="http://schemas.microsoft.com/office/powerpoint/2010/main" val="7130236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lstStyle/>
          <a:p>
            <a:r>
              <a:rPr lang="nl-BE" dirty="0"/>
              <a:t>Standards</a:t>
            </a:r>
          </a:p>
        </p:txBody>
      </p:sp>
      <p:sp>
        <p:nvSpPr>
          <p:cNvPr id="11" name="Content Placeholder 10"/>
          <p:cNvSpPr>
            <a:spLocks noGrp="1"/>
          </p:cNvSpPr>
          <p:nvPr>
            <p:ph idx="1"/>
          </p:nvPr>
        </p:nvSpPr>
        <p:spPr>
          <a:xfrm>
            <a:off x="838200" y="2579906"/>
            <a:ext cx="10256519" cy="3604326"/>
          </a:xfrm>
        </p:spPr>
        <p:txBody>
          <a:bodyPr>
            <a:normAutofit/>
          </a:bodyPr>
          <a:lstStyle/>
          <a:p>
            <a:r>
              <a:rPr lang="fr-BE" dirty="0"/>
              <a:t>industrialisation du </a:t>
            </a:r>
            <a:r>
              <a:rPr lang="fr-BE" dirty="0" err="1"/>
              <a:t>TestServer</a:t>
            </a:r>
            <a:r>
              <a:rPr lang="fr-BE" dirty="0"/>
              <a:t>, pour soutenir</a:t>
            </a:r>
          </a:p>
          <a:p>
            <a:pPr lvl="1"/>
            <a:r>
              <a:rPr lang="fr-BE" dirty="0"/>
              <a:t>l’INAMI (Software Registration)</a:t>
            </a:r>
          </a:p>
          <a:p>
            <a:pPr lvl="1"/>
            <a:r>
              <a:rPr lang="fr-BE" dirty="0"/>
              <a:t>la Commission </a:t>
            </a:r>
            <a:r>
              <a:rPr lang="en-BE" dirty="0"/>
              <a:t>e</a:t>
            </a:r>
            <a:r>
              <a:rPr lang="fr-BE" dirty="0" err="1"/>
              <a:t>uropéenne</a:t>
            </a:r>
            <a:r>
              <a:rPr lang="fr-BE" dirty="0"/>
              <a:t> (homologations vs EHDS)</a:t>
            </a:r>
          </a:p>
          <a:p>
            <a:pPr lvl="1"/>
            <a:r>
              <a:rPr lang="fr-BE" dirty="0"/>
              <a:t>création des composants additionnels </a:t>
            </a:r>
          </a:p>
          <a:p>
            <a:r>
              <a:rPr lang="fr-FR" dirty="0"/>
              <a:t>soutien au déploiement de </a:t>
            </a:r>
            <a:r>
              <a:rPr lang="fr-FR" dirty="0" err="1"/>
              <a:t>Snomed</a:t>
            </a:r>
            <a:r>
              <a:rPr lang="fr-FR" dirty="0"/>
              <a:t>-CT (SPF Santé publique)</a:t>
            </a:r>
          </a:p>
          <a:p>
            <a:pPr lvl="1"/>
            <a:r>
              <a:rPr lang="en-BE" dirty="0" err="1"/>
              <a:t>amélioration</a:t>
            </a:r>
            <a:r>
              <a:rPr lang="en-BE" dirty="0"/>
              <a:t> </a:t>
            </a:r>
            <a:r>
              <a:rPr lang="fr-FR" dirty="0"/>
              <a:t>et maintenance d’un ‘serveur de terminologie’ sous forme d’un </a:t>
            </a:r>
            <a:r>
              <a:rPr lang="en-BE" dirty="0"/>
              <a:t>d</a:t>
            </a:r>
            <a:r>
              <a:rPr lang="fr-FR" dirty="0" err="1"/>
              <a:t>ocker</a:t>
            </a:r>
            <a:r>
              <a:rPr lang="fr-FR" dirty="0"/>
              <a:t> facilement déployable par les fournisseurs de logiciels</a:t>
            </a:r>
          </a:p>
          <a:p>
            <a:endParaRPr lang="fr-BE" dirty="0"/>
          </a:p>
          <a:p>
            <a:endParaRPr lang="fr-BE" dirty="0"/>
          </a:p>
          <a:p>
            <a:endParaRPr lang="fr-BE" dirty="0"/>
          </a:p>
        </p:txBody>
      </p:sp>
      <p:sp>
        <p:nvSpPr>
          <p:cNvPr id="12" name="Text Placeholder 11"/>
          <p:cNvSpPr>
            <a:spLocks noGrp="1"/>
          </p:cNvSpPr>
          <p:nvPr>
            <p:ph type="body" idx="12"/>
          </p:nvPr>
        </p:nvSpPr>
        <p:spPr>
          <a:xfrm>
            <a:off x="839788" y="1758249"/>
            <a:ext cx="10514012" cy="746826"/>
          </a:xfrm>
        </p:spPr>
        <p:txBody>
          <a:bodyPr/>
          <a:lstStyle/>
          <a:p>
            <a:r>
              <a:rPr lang="en-US" dirty="0"/>
              <a:t>2026 (2/2)</a:t>
            </a:r>
          </a:p>
        </p:txBody>
      </p:sp>
      <p:sp>
        <p:nvSpPr>
          <p:cNvPr id="66" name="AutoShape 4" descr="Résultat de recherche d'images pour &quot;recip-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67" name="AutoShape 6" descr="Résultat de recherche d'images pour &quot;recip-e&quot;"/>
          <p:cNvSpPr>
            <a:spLocks noChangeAspect="1" noChangeArrowheads="1"/>
          </p:cNvSpPr>
          <p:nvPr/>
        </p:nvSpPr>
        <p:spPr bwMode="auto">
          <a:xfrm>
            <a:off x="1679576" y="-838200"/>
            <a:ext cx="75152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panose="020F0502020204030204"/>
              <a:cs typeface="+mn-cs"/>
            </a:endParaRPr>
          </a:p>
        </p:txBody>
      </p:sp>
      <p:sp>
        <p:nvSpPr>
          <p:cNvPr id="3" name="Slide Number Placeholder 2">
            <a:extLst>
              <a:ext uri="{FF2B5EF4-FFF2-40B4-BE49-F238E27FC236}">
                <a16:creationId xmlns:a16="http://schemas.microsoft.com/office/drawing/2014/main" id="{131C3180-AA54-0D06-E8DB-BBCCF7228DD3}"/>
              </a:ext>
            </a:extLst>
          </p:cNvPr>
          <p:cNvSpPr>
            <a:spLocks noGrp="1"/>
          </p:cNvSpPr>
          <p:nvPr>
            <p:ph type="sldNum" sz="quarter" idx="4"/>
          </p:nvPr>
        </p:nvSpPr>
        <p:spPr/>
        <p:txBody>
          <a:bodyPr/>
          <a:lstStyle/>
          <a:p>
            <a:fld id="{E1356E26-996F-433A-9CA0-83DB24D6E075}" type="slidenum">
              <a:rPr lang="en-US" smtClean="0"/>
              <a:pPr/>
              <a:t>84</a:t>
            </a:fld>
            <a:endParaRPr lang="en-US" dirty="0"/>
          </a:p>
        </p:txBody>
      </p:sp>
    </p:spTree>
    <p:extLst>
      <p:ext uri="{BB962C8B-B14F-4D97-AF65-F5344CB8AC3E}">
        <p14:creationId xmlns:p14="http://schemas.microsoft.com/office/powerpoint/2010/main" val="13621125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702" b="8702"/>
          <a:stretch>
            <a:fillRect/>
          </a:stretch>
        </p:blipFill>
        <p:spPr/>
      </p:pic>
      <p:sp>
        <p:nvSpPr>
          <p:cNvPr id="2" name="Title 1"/>
          <p:cNvSpPr>
            <a:spLocks noGrp="1"/>
          </p:cNvSpPr>
          <p:nvPr>
            <p:ph type="title"/>
          </p:nvPr>
        </p:nvSpPr>
        <p:spPr/>
        <p:txBody>
          <a:bodyPr/>
          <a:lstStyle/>
          <a:p>
            <a:r>
              <a:rPr lang="en-US" dirty="0" err="1"/>
              <a:t>Gegevensbescherming</a:t>
            </a:r>
            <a:r>
              <a:rPr lang="en-US" dirty="0"/>
              <a:t> </a:t>
            </a:r>
            <a:r>
              <a:rPr lang="en-BE" dirty="0"/>
              <a:t>&amp;</a:t>
            </a:r>
            <a:r>
              <a:rPr lang="en-US" dirty="0"/>
              <a:t> </a:t>
            </a:r>
            <a:r>
              <a:rPr lang="en-BE" dirty="0"/>
              <a:t>I</a:t>
            </a:r>
            <a:r>
              <a:rPr lang="en-US" dirty="0" err="1"/>
              <a:t>nformatieveiligheid</a:t>
            </a:r>
            <a:br>
              <a:rPr lang="nl-BE" dirty="0"/>
            </a:br>
            <a:endParaRPr lang="en-US" dirty="0"/>
          </a:p>
        </p:txBody>
      </p:sp>
      <p:sp>
        <p:nvSpPr>
          <p:cNvPr id="3" name="Slide Number Placeholder 2">
            <a:extLst>
              <a:ext uri="{FF2B5EF4-FFF2-40B4-BE49-F238E27FC236}">
                <a16:creationId xmlns:a16="http://schemas.microsoft.com/office/drawing/2014/main" id="{5407D88A-4C14-4B75-08B4-BB8250E05E02}"/>
              </a:ext>
            </a:extLst>
          </p:cNvPr>
          <p:cNvSpPr>
            <a:spLocks noGrp="1"/>
          </p:cNvSpPr>
          <p:nvPr>
            <p:ph type="sldNum" sz="quarter" idx="4"/>
          </p:nvPr>
        </p:nvSpPr>
        <p:spPr/>
        <p:txBody>
          <a:bodyPr/>
          <a:lstStyle/>
          <a:p>
            <a:fld id="{E1356E26-996F-433A-9CA0-83DB24D6E075}" type="slidenum">
              <a:rPr lang="en-US" smtClean="0"/>
              <a:pPr/>
              <a:t>85</a:t>
            </a:fld>
            <a:endParaRPr lang="en-US" dirty="0"/>
          </a:p>
        </p:txBody>
      </p:sp>
    </p:spTree>
    <p:extLst>
      <p:ext uri="{BB962C8B-B14F-4D97-AF65-F5344CB8AC3E}">
        <p14:creationId xmlns:p14="http://schemas.microsoft.com/office/powerpoint/2010/main" val="2685243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48A6B-0C8D-761C-AEA3-2FA315A72C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A09C97-38F2-C2F6-8CB9-045110C87CF4}"/>
              </a:ext>
            </a:extLst>
          </p:cNvPr>
          <p:cNvSpPr>
            <a:spLocks noGrp="1"/>
          </p:cNvSpPr>
          <p:nvPr>
            <p:ph type="title"/>
          </p:nvPr>
        </p:nvSpPr>
        <p:spPr/>
        <p:txBody>
          <a:bodyPr/>
          <a:lstStyle/>
          <a:p>
            <a:r>
              <a:rPr lang="en-US" dirty="0" err="1"/>
              <a:t>Gegevensbescherming</a:t>
            </a:r>
            <a:r>
              <a:rPr lang="en-US" dirty="0"/>
              <a:t> </a:t>
            </a:r>
            <a:r>
              <a:rPr lang="en-BE" dirty="0"/>
              <a:t>&amp;</a:t>
            </a:r>
            <a:r>
              <a:rPr lang="en-US" dirty="0"/>
              <a:t> </a:t>
            </a:r>
            <a:r>
              <a:rPr lang="en-BE" dirty="0"/>
              <a:t>I</a:t>
            </a:r>
            <a:r>
              <a:rPr lang="en-US" dirty="0" err="1"/>
              <a:t>nformatieveiligheid</a:t>
            </a:r>
            <a:endParaRPr lang="en-BE" dirty="0"/>
          </a:p>
        </p:txBody>
      </p:sp>
      <p:sp>
        <p:nvSpPr>
          <p:cNvPr id="4" name="Content Placeholder 3">
            <a:extLst>
              <a:ext uri="{FF2B5EF4-FFF2-40B4-BE49-F238E27FC236}">
                <a16:creationId xmlns:a16="http://schemas.microsoft.com/office/drawing/2014/main" id="{513B85A6-808E-2519-E81F-428D9720AED3}"/>
              </a:ext>
            </a:extLst>
          </p:cNvPr>
          <p:cNvSpPr>
            <a:spLocks noGrp="1"/>
          </p:cNvSpPr>
          <p:nvPr>
            <p:ph idx="1"/>
          </p:nvPr>
        </p:nvSpPr>
        <p:spPr/>
        <p:txBody>
          <a:bodyPr>
            <a:normAutofit fontScale="85000" lnSpcReduction="20000"/>
          </a:bodyPr>
          <a:lstStyle/>
          <a:p>
            <a:pPr lvl="0"/>
            <a:r>
              <a:rPr lang="en-BE" dirty="0"/>
              <a:t>o</a:t>
            </a:r>
            <a:r>
              <a:rPr lang="nl-NL" dirty="0" err="1"/>
              <a:t>ktober</a:t>
            </a:r>
            <a:r>
              <a:rPr lang="nl-NL" dirty="0"/>
              <a:t> 2024 </a:t>
            </a:r>
            <a:r>
              <a:rPr lang="en-BE" dirty="0"/>
              <a:t>à</a:t>
            </a:r>
            <a:r>
              <a:rPr lang="nl-NL" dirty="0"/>
              <a:t> NIS-2 regelgeving in voege</a:t>
            </a:r>
            <a:endParaRPr lang="en-BE" dirty="0"/>
          </a:p>
          <a:p>
            <a:pPr lvl="1"/>
            <a:r>
              <a:rPr lang="en-BE" dirty="0"/>
              <a:t>s</a:t>
            </a:r>
            <a:r>
              <a:rPr lang="nl-BE" dirty="0" err="1"/>
              <a:t>amenwerking</a:t>
            </a:r>
            <a:r>
              <a:rPr lang="nl-BE" dirty="0"/>
              <a:t> met de werkgroep informatieveiligheid KSZ voor opstellen gemeenschappelijke beleidslijnen</a:t>
            </a:r>
            <a:endParaRPr lang="en-BE" dirty="0"/>
          </a:p>
          <a:p>
            <a:pPr lvl="1"/>
            <a:r>
              <a:rPr lang="en-BE" dirty="0"/>
              <a:t>s</a:t>
            </a:r>
            <a:r>
              <a:rPr lang="nl-BE" dirty="0" err="1"/>
              <a:t>amenwerking</a:t>
            </a:r>
            <a:r>
              <a:rPr lang="nl-BE" dirty="0"/>
              <a:t> met</a:t>
            </a:r>
            <a:r>
              <a:rPr lang="en-BE" dirty="0"/>
              <a:t> het </a:t>
            </a:r>
            <a:r>
              <a:rPr lang="nl-BE" dirty="0"/>
              <a:t>Centrum voor Cybersecurity België</a:t>
            </a:r>
            <a:r>
              <a:rPr lang="en-BE" dirty="0"/>
              <a:t> (</a:t>
            </a:r>
            <a:r>
              <a:rPr lang="nl-BE" dirty="0"/>
              <a:t>CCB</a:t>
            </a:r>
            <a:r>
              <a:rPr lang="en-BE" dirty="0"/>
              <a:t>)</a:t>
            </a:r>
            <a:r>
              <a:rPr lang="nl-BE" dirty="0"/>
              <a:t> nog te versterken voor validatie van het beleid</a:t>
            </a:r>
            <a:endParaRPr lang="en-BE" dirty="0"/>
          </a:p>
          <a:p>
            <a:pPr lvl="1"/>
            <a:r>
              <a:rPr lang="en-BE" dirty="0"/>
              <a:t>b</a:t>
            </a:r>
            <a:r>
              <a:rPr lang="nl-BE" dirty="0" err="1"/>
              <a:t>ijkomende</a:t>
            </a:r>
            <a:r>
              <a:rPr lang="nl-BE" dirty="0"/>
              <a:t> rapporteringsverplichting bij incidenten onder NIS2</a:t>
            </a:r>
            <a:endParaRPr lang="en-BE" dirty="0"/>
          </a:p>
          <a:p>
            <a:pPr lvl="1"/>
            <a:r>
              <a:rPr lang="en-BE" dirty="0"/>
              <a:t>o</a:t>
            </a:r>
            <a:r>
              <a:rPr lang="nl-BE" dirty="0" err="1"/>
              <a:t>pleidingen</a:t>
            </a:r>
            <a:r>
              <a:rPr lang="nl-BE" dirty="0"/>
              <a:t> voor managementbody’s werden voorzien</a:t>
            </a:r>
            <a:endParaRPr lang="en-BE" dirty="0"/>
          </a:p>
          <a:p>
            <a:pPr lvl="0"/>
            <a:r>
              <a:rPr lang="en-BE" dirty="0"/>
              <a:t>t</a:t>
            </a:r>
            <a:r>
              <a:rPr lang="nl-NL" dirty="0" err="1"/>
              <a:t>rend</a:t>
            </a:r>
            <a:r>
              <a:rPr lang="nl-NL" dirty="0"/>
              <a:t> incidenten KSZ / </a:t>
            </a:r>
            <a:r>
              <a:rPr lang="nl-NL" dirty="0" err="1">
                <a:solidFill>
                  <a:srgbClr val="087670"/>
                </a:solidFill>
              </a:rPr>
              <a:t>eH</a:t>
            </a:r>
            <a:r>
              <a:rPr lang="en-BE" dirty="0" err="1">
                <a:solidFill>
                  <a:srgbClr val="087670"/>
                </a:solidFill>
              </a:rPr>
              <a:t>ealth</a:t>
            </a:r>
            <a:endParaRPr lang="en-BE" dirty="0">
              <a:solidFill>
                <a:srgbClr val="087670"/>
              </a:solidFill>
            </a:endParaRPr>
          </a:p>
          <a:p>
            <a:pPr lvl="1"/>
            <a:r>
              <a:rPr lang="nl-NL" dirty="0"/>
              <a:t>1 security incident werd gerapporteerd</a:t>
            </a:r>
            <a:endParaRPr lang="en-BE" dirty="0"/>
          </a:p>
          <a:p>
            <a:pPr lvl="0"/>
            <a:r>
              <a:rPr lang="en-BE" dirty="0"/>
              <a:t>t</a:t>
            </a:r>
            <a:r>
              <a:rPr lang="nl-NL" dirty="0" err="1"/>
              <a:t>rend</a:t>
            </a:r>
            <a:r>
              <a:rPr lang="nl-NL" dirty="0"/>
              <a:t> incidenten globaal</a:t>
            </a:r>
            <a:endParaRPr lang="en-BE" dirty="0"/>
          </a:p>
          <a:p>
            <a:pPr lvl="1"/>
            <a:r>
              <a:rPr lang="en-BE" dirty="0"/>
              <a:t>met </a:t>
            </a:r>
            <a:r>
              <a:rPr lang="nl-BE" dirty="0"/>
              <a:t>behulp van AI worden </a:t>
            </a:r>
            <a:r>
              <a:rPr lang="nl-BE" dirty="0" err="1"/>
              <a:t>phishing</a:t>
            </a:r>
            <a:r>
              <a:rPr lang="nl-BE" dirty="0"/>
              <a:t> aanvallen frequenter en verfijnder</a:t>
            </a:r>
            <a:r>
              <a:rPr lang="en-BE" dirty="0"/>
              <a:t>, d</a:t>
            </a:r>
            <a:r>
              <a:rPr lang="nl-BE" dirty="0" err="1"/>
              <a:t>etectie</a:t>
            </a:r>
            <a:r>
              <a:rPr lang="nl-BE" dirty="0"/>
              <a:t> wordt moeilijker</a:t>
            </a:r>
            <a:endParaRPr lang="en-BE" dirty="0"/>
          </a:p>
          <a:p>
            <a:pPr lvl="1"/>
            <a:r>
              <a:rPr lang="en-BE" dirty="0" err="1"/>
              <a:t>ra</a:t>
            </a:r>
            <a:r>
              <a:rPr lang="nl-BE" dirty="0" err="1"/>
              <a:t>nsomware</a:t>
            </a:r>
            <a:r>
              <a:rPr lang="nl-BE" dirty="0"/>
              <a:t> en data </a:t>
            </a:r>
            <a:r>
              <a:rPr lang="nl-BE" dirty="0" err="1"/>
              <a:t>exfiltratie</a:t>
            </a:r>
            <a:r>
              <a:rPr lang="nl-BE" dirty="0"/>
              <a:t> blijven de belangrijkste bedreigingen</a:t>
            </a:r>
            <a:endParaRPr lang="en-BE" dirty="0"/>
          </a:p>
          <a:p>
            <a:pPr lvl="1"/>
            <a:r>
              <a:rPr lang="en-BE" dirty="0"/>
              <a:t>re</a:t>
            </a:r>
            <a:r>
              <a:rPr lang="nl-BE" dirty="0"/>
              <a:t>gelmatige DDOS aanvallen na geopolitieke beslissingen (vb. steun aan Oekraïne</a:t>
            </a:r>
            <a:r>
              <a:rPr lang="en-BE" dirty="0"/>
              <a:t>)</a:t>
            </a:r>
          </a:p>
          <a:p>
            <a:endParaRPr lang="en-BE" dirty="0"/>
          </a:p>
        </p:txBody>
      </p:sp>
      <p:sp>
        <p:nvSpPr>
          <p:cNvPr id="2" name="Text Placeholder 1">
            <a:extLst>
              <a:ext uri="{FF2B5EF4-FFF2-40B4-BE49-F238E27FC236}">
                <a16:creationId xmlns:a16="http://schemas.microsoft.com/office/drawing/2014/main" id="{B6D4DA4C-D35A-4E7F-809F-14525A440D8E}"/>
              </a:ext>
            </a:extLst>
          </p:cNvPr>
          <p:cNvSpPr>
            <a:spLocks noGrp="1"/>
          </p:cNvSpPr>
          <p:nvPr>
            <p:ph type="body" idx="12"/>
          </p:nvPr>
        </p:nvSpPr>
        <p:spPr/>
        <p:txBody>
          <a:bodyPr/>
          <a:lstStyle/>
          <a:p>
            <a:r>
              <a:rPr lang="en-BE" dirty="0"/>
              <a:t>eHealth &amp; KSZ</a:t>
            </a:r>
            <a:endParaRPr lang="en-US" dirty="0"/>
          </a:p>
        </p:txBody>
      </p:sp>
      <p:sp>
        <p:nvSpPr>
          <p:cNvPr id="5" name="Title 4">
            <a:extLst>
              <a:ext uri="{FF2B5EF4-FFF2-40B4-BE49-F238E27FC236}">
                <a16:creationId xmlns:a16="http://schemas.microsoft.com/office/drawing/2014/main" id="{4407970B-9354-4584-7F2E-8C297B4C98AB}"/>
              </a:ext>
            </a:extLst>
          </p:cNvPr>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6" name="Slide Number Placeholder 5">
            <a:extLst>
              <a:ext uri="{FF2B5EF4-FFF2-40B4-BE49-F238E27FC236}">
                <a16:creationId xmlns:a16="http://schemas.microsoft.com/office/drawing/2014/main" id="{FD912EF0-07BE-F6C4-E22A-6EBB877AFC2F}"/>
              </a:ext>
            </a:extLst>
          </p:cNvPr>
          <p:cNvSpPr>
            <a:spLocks noGrp="1"/>
          </p:cNvSpPr>
          <p:nvPr>
            <p:ph type="sldNum" sz="quarter" idx="4"/>
          </p:nvPr>
        </p:nvSpPr>
        <p:spPr/>
        <p:txBody>
          <a:bodyPr/>
          <a:lstStyle/>
          <a:p>
            <a:fld id="{E1356E26-996F-433A-9CA0-83DB24D6E075}" type="slidenum">
              <a:rPr lang="en-US" smtClean="0"/>
              <a:pPr/>
              <a:t>86</a:t>
            </a:fld>
            <a:endParaRPr lang="en-US" dirty="0"/>
          </a:p>
        </p:txBody>
      </p:sp>
    </p:spTree>
    <p:extLst>
      <p:ext uri="{BB962C8B-B14F-4D97-AF65-F5344CB8AC3E}">
        <p14:creationId xmlns:p14="http://schemas.microsoft.com/office/powerpoint/2010/main" val="1102778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3139-15C8-7650-3216-F86A7E517C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A523C0-BE6D-9209-1599-B0C4AD6A4253}"/>
              </a:ext>
            </a:extLst>
          </p:cNvPr>
          <p:cNvSpPr>
            <a:spLocks noGrp="1"/>
          </p:cNvSpPr>
          <p:nvPr>
            <p:ph type="title"/>
          </p:nvPr>
        </p:nvSpPr>
        <p:spPr/>
        <p:txBody>
          <a:bodyPr/>
          <a:lstStyle/>
          <a:p>
            <a:r>
              <a:rPr lang="fr-BE" dirty="0" err="1"/>
              <a:t>Veiligheid</a:t>
            </a:r>
            <a:r>
              <a:rPr lang="fr-BE" dirty="0"/>
              <a:t> </a:t>
            </a:r>
            <a:r>
              <a:rPr lang="en-BE" dirty="0"/>
              <a:t>– </a:t>
            </a:r>
            <a:r>
              <a:rPr lang="fr-BE" dirty="0" err="1"/>
              <a:t>aandachtspunten</a:t>
            </a:r>
            <a:endParaRPr lang="en-BE" dirty="0"/>
          </a:p>
        </p:txBody>
      </p:sp>
      <p:sp>
        <p:nvSpPr>
          <p:cNvPr id="4" name="Content Placeholder 3">
            <a:extLst>
              <a:ext uri="{FF2B5EF4-FFF2-40B4-BE49-F238E27FC236}">
                <a16:creationId xmlns:a16="http://schemas.microsoft.com/office/drawing/2014/main" id="{A5673CC3-6843-43B2-94C7-CC37CB44055C}"/>
              </a:ext>
            </a:extLst>
          </p:cNvPr>
          <p:cNvSpPr>
            <a:spLocks noGrp="1"/>
          </p:cNvSpPr>
          <p:nvPr>
            <p:ph idx="1"/>
          </p:nvPr>
        </p:nvSpPr>
        <p:spPr/>
        <p:txBody>
          <a:bodyPr>
            <a:normAutofit fontScale="77500" lnSpcReduction="20000"/>
          </a:bodyPr>
          <a:lstStyle/>
          <a:p>
            <a:pPr lvl="0"/>
            <a:r>
              <a:rPr lang="en-BE" dirty="0"/>
              <a:t>c</a:t>
            </a:r>
            <a:r>
              <a:rPr lang="nl-NL" dirty="0" err="1"/>
              <a:t>onformiteitstraject</a:t>
            </a:r>
            <a:r>
              <a:rPr lang="nl-NL" dirty="0"/>
              <a:t> NIS-2</a:t>
            </a:r>
            <a:endParaRPr lang="en-BE" dirty="0"/>
          </a:p>
          <a:p>
            <a:pPr lvl="1"/>
            <a:r>
              <a:rPr lang="nl-BE" dirty="0"/>
              <a:t>eerste meetpunt : 18 april 2026</a:t>
            </a:r>
            <a:endParaRPr lang="en-BE" dirty="0"/>
          </a:p>
          <a:p>
            <a:pPr lvl="1"/>
            <a:r>
              <a:rPr lang="nl-BE" dirty="0"/>
              <a:t>verdere bewustwording over de meldplicht voor incidenten. </a:t>
            </a:r>
            <a:endParaRPr lang="en-BE" dirty="0"/>
          </a:p>
          <a:p>
            <a:pPr lvl="1"/>
            <a:r>
              <a:rPr lang="nl-BE" dirty="0"/>
              <a:t>opzetten van de informatiesessies over NIS2</a:t>
            </a:r>
            <a:endParaRPr lang="en-BE" dirty="0"/>
          </a:p>
          <a:p>
            <a:pPr lvl="1"/>
            <a:r>
              <a:rPr lang="nl-BE" dirty="0"/>
              <a:t>budgetten werden beperkt – nood aan het vinden van nog meer synergiën</a:t>
            </a:r>
            <a:endParaRPr lang="en-BE" dirty="0"/>
          </a:p>
          <a:p>
            <a:pPr lvl="0"/>
            <a:r>
              <a:rPr lang="en-BE" dirty="0"/>
              <a:t>n</a:t>
            </a:r>
            <a:r>
              <a:rPr lang="nl-NL" dirty="0" err="1"/>
              <a:t>aleving</a:t>
            </a:r>
            <a:r>
              <a:rPr lang="nl-NL" dirty="0"/>
              <a:t> van de General Data </a:t>
            </a:r>
            <a:r>
              <a:rPr lang="nl-NL" dirty="0" err="1"/>
              <a:t>Protection</a:t>
            </a:r>
            <a:r>
              <a:rPr lang="nl-NL" dirty="0"/>
              <a:t> </a:t>
            </a:r>
            <a:r>
              <a:rPr lang="nl-NL" dirty="0" err="1"/>
              <a:t>Regulation</a:t>
            </a:r>
            <a:r>
              <a:rPr lang="nl-NL" dirty="0"/>
              <a:t> (GDPR) blijft een belangrijk punt</a:t>
            </a:r>
            <a:endParaRPr lang="en-BE" dirty="0"/>
          </a:p>
          <a:p>
            <a:pPr lvl="1"/>
            <a:r>
              <a:rPr lang="nl-NL" dirty="0"/>
              <a:t>Data </a:t>
            </a:r>
            <a:r>
              <a:rPr lang="nl-NL" dirty="0" err="1"/>
              <a:t>Protection</a:t>
            </a:r>
            <a:r>
              <a:rPr lang="nl-NL" dirty="0"/>
              <a:t> Impact Assessment (</a:t>
            </a:r>
            <a:r>
              <a:rPr lang="nl-NL" dirty="0" err="1"/>
              <a:t>DPIA’s</a:t>
            </a:r>
            <a:r>
              <a:rPr lang="nl-NL" dirty="0"/>
              <a:t>) voor inschatting van de risico’s van de verwerkingen</a:t>
            </a:r>
            <a:endParaRPr lang="en-BE" dirty="0"/>
          </a:p>
          <a:p>
            <a:pPr lvl="2"/>
            <a:r>
              <a:rPr lang="nl-NL" dirty="0"/>
              <a:t>cyclus van 36 maanden voor elke verwerking</a:t>
            </a:r>
            <a:endParaRPr lang="en-BE" dirty="0"/>
          </a:p>
          <a:p>
            <a:pPr lvl="2"/>
            <a:r>
              <a:rPr lang="nl-NL" dirty="0"/>
              <a:t>planning 202</a:t>
            </a:r>
            <a:r>
              <a:rPr lang="en-BE" dirty="0"/>
              <a:t>6</a:t>
            </a:r>
            <a:r>
              <a:rPr lang="nl-NL" dirty="0"/>
              <a:t> werd opgemaakt </a:t>
            </a:r>
            <a:endParaRPr lang="en-BE" dirty="0"/>
          </a:p>
          <a:p>
            <a:pPr lvl="0"/>
            <a:r>
              <a:rPr lang="nl-NL" dirty="0"/>
              <a:t>verhoging in aantal en complexiteit van de vragen van de betrokkenen</a:t>
            </a:r>
            <a:endParaRPr lang="en-BE" dirty="0"/>
          </a:p>
          <a:p>
            <a:r>
              <a:rPr lang="en-BE" dirty="0">
                <a:solidFill>
                  <a:schemeClr val="tx1"/>
                </a:solidFill>
              </a:rPr>
              <a:t>a</a:t>
            </a:r>
            <a:r>
              <a:rPr lang="nl-NL" dirty="0" err="1">
                <a:solidFill>
                  <a:schemeClr val="tx1"/>
                </a:solidFill>
              </a:rPr>
              <a:t>udit</a:t>
            </a:r>
            <a:r>
              <a:rPr lang="nl-NL" dirty="0">
                <a:solidFill>
                  <a:schemeClr val="tx1"/>
                </a:solidFill>
              </a:rPr>
              <a:t> </a:t>
            </a:r>
            <a:r>
              <a:rPr lang="en-BE" dirty="0">
                <a:solidFill>
                  <a:schemeClr val="tx1"/>
                </a:solidFill>
              </a:rPr>
              <a:t>‘</a:t>
            </a:r>
            <a:r>
              <a:rPr lang="nl-BE" dirty="0">
                <a:solidFill>
                  <a:schemeClr val="tx1"/>
                </a:solidFill>
              </a:rPr>
              <a:t>Het beheer van informatie op de website</a:t>
            </a:r>
            <a:r>
              <a:rPr lang="en-BE" dirty="0">
                <a:solidFill>
                  <a:schemeClr val="tx1"/>
                </a:solidFill>
              </a:rPr>
              <a:t>’</a:t>
            </a:r>
            <a:r>
              <a:rPr lang="nl-BE" dirty="0">
                <a:solidFill>
                  <a:schemeClr val="tx1"/>
                </a:solidFill>
              </a:rPr>
              <a:t> </a:t>
            </a:r>
            <a:r>
              <a:rPr lang="nl-NL" dirty="0">
                <a:solidFill>
                  <a:schemeClr val="tx1"/>
                </a:solidFill>
              </a:rPr>
              <a:t>gepland</a:t>
            </a:r>
            <a:endParaRPr lang="en-BE" dirty="0">
              <a:solidFill>
                <a:schemeClr val="tx1"/>
              </a:solidFill>
            </a:endParaRPr>
          </a:p>
          <a:p>
            <a:endParaRPr lang="en-BE" dirty="0"/>
          </a:p>
        </p:txBody>
      </p:sp>
      <p:sp>
        <p:nvSpPr>
          <p:cNvPr id="2" name="Text Placeholder 1">
            <a:extLst>
              <a:ext uri="{FF2B5EF4-FFF2-40B4-BE49-F238E27FC236}">
                <a16:creationId xmlns:a16="http://schemas.microsoft.com/office/drawing/2014/main" id="{22E123BF-9560-C95B-04A1-F735DB48A5F9}"/>
              </a:ext>
            </a:extLst>
          </p:cNvPr>
          <p:cNvSpPr>
            <a:spLocks noGrp="1"/>
          </p:cNvSpPr>
          <p:nvPr>
            <p:ph type="body" idx="12"/>
          </p:nvPr>
        </p:nvSpPr>
        <p:spPr/>
        <p:txBody>
          <a:bodyPr/>
          <a:lstStyle/>
          <a:p>
            <a:r>
              <a:rPr lang="en-BE" dirty="0"/>
              <a:t>eHealth &amp; KSZ</a:t>
            </a:r>
            <a:endParaRPr lang="en-US" dirty="0"/>
          </a:p>
        </p:txBody>
      </p:sp>
      <p:sp>
        <p:nvSpPr>
          <p:cNvPr id="5" name="Title 4">
            <a:extLst>
              <a:ext uri="{FF2B5EF4-FFF2-40B4-BE49-F238E27FC236}">
                <a16:creationId xmlns:a16="http://schemas.microsoft.com/office/drawing/2014/main" id="{487628B8-A48A-5549-1D0D-822AD15AE1BA}"/>
              </a:ext>
            </a:extLst>
          </p:cNvPr>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6" name="Slide Number Placeholder 5">
            <a:extLst>
              <a:ext uri="{FF2B5EF4-FFF2-40B4-BE49-F238E27FC236}">
                <a16:creationId xmlns:a16="http://schemas.microsoft.com/office/drawing/2014/main" id="{73A788C6-EF0F-8172-51FF-39C15310212D}"/>
              </a:ext>
            </a:extLst>
          </p:cNvPr>
          <p:cNvSpPr>
            <a:spLocks noGrp="1"/>
          </p:cNvSpPr>
          <p:nvPr>
            <p:ph type="sldNum" sz="quarter" idx="4"/>
          </p:nvPr>
        </p:nvSpPr>
        <p:spPr/>
        <p:txBody>
          <a:bodyPr/>
          <a:lstStyle/>
          <a:p>
            <a:fld id="{E1356E26-996F-433A-9CA0-83DB24D6E075}" type="slidenum">
              <a:rPr lang="en-US" smtClean="0"/>
              <a:pPr/>
              <a:t>87</a:t>
            </a:fld>
            <a:endParaRPr lang="en-US" dirty="0"/>
          </a:p>
        </p:txBody>
      </p:sp>
    </p:spTree>
    <p:extLst>
      <p:ext uri="{BB962C8B-B14F-4D97-AF65-F5344CB8AC3E}">
        <p14:creationId xmlns:p14="http://schemas.microsoft.com/office/powerpoint/2010/main" val="31562388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924D2-838D-768B-1266-1C7B077C4EAA}"/>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13529F8-A13B-9C85-9529-680A657EEF3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702" b="8702"/>
          <a:stretch>
            <a:fillRect/>
          </a:stretch>
        </p:blipFill>
        <p:spPr/>
      </p:pic>
      <p:sp>
        <p:nvSpPr>
          <p:cNvPr id="2" name="Title 1">
            <a:extLst>
              <a:ext uri="{FF2B5EF4-FFF2-40B4-BE49-F238E27FC236}">
                <a16:creationId xmlns:a16="http://schemas.microsoft.com/office/drawing/2014/main" id="{CB8C644E-D7B5-977E-3F03-A56CE70DF603}"/>
              </a:ext>
            </a:extLst>
          </p:cNvPr>
          <p:cNvSpPr>
            <a:spLocks noGrp="1"/>
          </p:cNvSpPr>
          <p:nvPr>
            <p:ph type="title"/>
          </p:nvPr>
        </p:nvSpPr>
        <p:spPr/>
        <p:txBody>
          <a:bodyPr/>
          <a:lstStyle/>
          <a:p>
            <a:r>
              <a:rPr lang="nl-BE" dirty="0"/>
              <a:t>Budget &amp; </a:t>
            </a:r>
            <a:br>
              <a:rPr lang="nl-BE" dirty="0"/>
            </a:br>
            <a:r>
              <a:rPr lang="nl-BE" dirty="0" err="1"/>
              <a:t>Organisation</a:t>
            </a:r>
            <a:r>
              <a:rPr lang="nl-BE" dirty="0"/>
              <a:t> interne</a:t>
            </a:r>
            <a:br>
              <a:rPr lang="nl-BE" dirty="0"/>
            </a:br>
            <a:endParaRPr lang="en-US" dirty="0"/>
          </a:p>
        </p:txBody>
      </p:sp>
      <p:sp>
        <p:nvSpPr>
          <p:cNvPr id="3" name="Slide Number Placeholder 2">
            <a:extLst>
              <a:ext uri="{FF2B5EF4-FFF2-40B4-BE49-F238E27FC236}">
                <a16:creationId xmlns:a16="http://schemas.microsoft.com/office/drawing/2014/main" id="{A9965FA8-A518-683D-6E57-5C6E2D9A44C1}"/>
              </a:ext>
            </a:extLst>
          </p:cNvPr>
          <p:cNvSpPr>
            <a:spLocks noGrp="1"/>
          </p:cNvSpPr>
          <p:nvPr>
            <p:ph type="sldNum" sz="quarter" idx="4"/>
          </p:nvPr>
        </p:nvSpPr>
        <p:spPr/>
        <p:txBody>
          <a:bodyPr/>
          <a:lstStyle/>
          <a:p>
            <a:fld id="{E1356E26-996F-433A-9CA0-83DB24D6E075}" type="slidenum">
              <a:rPr lang="en-US" smtClean="0"/>
              <a:pPr/>
              <a:t>88</a:t>
            </a:fld>
            <a:endParaRPr lang="en-US" dirty="0"/>
          </a:p>
        </p:txBody>
      </p:sp>
    </p:spTree>
    <p:extLst>
      <p:ext uri="{BB962C8B-B14F-4D97-AF65-F5344CB8AC3E}">
        <p14:creationId xmlns:p14="http://schemas.microsoft.com/office/powerpoint/2010/main" val="23866868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25BA-C573-20B0-0781-D222D8323D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CCD683-258A-F732-7DE8-1E77E01B11E9}"/>
              </a:ext>
            </a:extLst>
          </p:cNvPr>
          <p:cNvSpPr>
            <a:spLocks noGrp="1"/>
          </p:cNvSpPr>
          <p:nvPr>
            <p:ph type="title"/>
          </p:nvPr>
        </p:nvSpPr>
        <p:spPr/>
        <p:txBody>
          <a:bodyPr/>
          <a:lstStyle/>
          <a:p>
            <a:r>
              <a:rPr lang="en-BE" dirty="0" err="1"/>
              <a:t>Gouvernance</a:t>
            </a:r>
            <a:r>
              <a:rPr lang="en-BE" dirty="0"/>
              <a:t> et cadre </a:t>
            </a:r>
            <a:r>
              <a:rPr lang="en-BE" dirty="0" err="1"/>
              <a:t>juridique</a:t>
            </a:r>
            <a:endParaRPr lang="en-BE" dirty="0"/>
          </a:p>
        </p:txBody>
      </p:sp>
      <p:sp>
        <p:nvSpPr>
          <p:cNvPr id="4" name="Content Placeholder 3">
            <a:extLst>
              <a:ext uri="{FF2B5EF4-FFF2-40B4-BE49-F238E27FC236}">
                <a16:creationId xmlns:a16="http://schemas.microsoft.com/office/drawing/2014/main" id="{2CE52652-D01C-3146-CEB0-1C928C9019FA}"/>
              </a:ext>
            </a:extLst>
          </p:cNvPr>
          <p:cNvSpPr>
            <a:spLocks noGrp="1"/>
          </p:cNvSpPr>
          <p:nvPr>
            <p:ph idx="1"/>
          </p:nvPr>
        </p:nvSpPr>
        <p:spPr/>
        <p:txBody>
          <a:bodyPr>
            <a:normAutofit/>
          </a:bodyPr>
          <a:lstStyle/>
          <a:p>
            <a:pPr lvl="0"/>
            <a:r>
              <a:rPr lang="en-BE" dirty="0"/>
              <a:t>p</a:t>
            </a:r>
            <a:r>
              <a:rPr lang="fr-BE" dirty="0" err="1"/>
              <a:t>ublicati</a:t>
            </a:r>
            <a:r>
              <a:rPr lang="en-BE" dirty="0"/>
              <a:t>on du </a:t>
            </a:r>
            <a:r>
              <a:rPr lang="en-BE" dirty="0" err="1"/>
              <a:t>contrat</a:t>
            </a:r>
            <a:r>
              <a:rPr lang="en-BE" dirty="0"/>
              <a:t> </a:t>
            </a:r>
            <a:r>
              <a:rPr lang="en-BE" dirty="0" err="1"/>
              <a:t>d’administration</a:t>
            </a:r>
            <a:r>
              <a:rPr lang="en-BE" dirty="0"/>
              <a:t> </a:t>
            </a:r>
            <a:r>
              <a:rPr lang="fr-BE" dirty="0"/>
              <a:t>2022-2025</a:t>
            </a:r>
            <a:endParaRPr lang="en-BE" dirty="0"/>
          </a:p>
          <a:p>
            <a:pPr lvl="0"/>
            <a:r>
              <a:rPr lang="fr-FR" dirty="0"/>
              <a:t>rédaction du contrat d’administration 2026-2030 </a:t>
            </a:r>
            <a:endParaRPr lang="en-BE" dirty="0"/>
          </a:p>
          <a:p>
            <a:pPr lvl="0"/>
            <a:r>
              <a:rPr lang="en-BE" dirty="0" err="1"/>
              <a:t>Comité</a:t>
            </a:r>
            <a:r>
              <a:rPr lang="en-BE" dirty="0"/>
              <a:t> de </a:t>
            </a:r>
            <a:r>
              <a:rPr lang="en-BE" dirty="0" err="1"/>
              <a:t>Sécurité</a:t>
            </a:r>
            <a:r>
              <a:rPr lang="en-BE" dirty="0"/>
              <a:t> de l’</a:t>
            </a:r>
            <a:r>
              <a:rPr lang="fr-BE" dirty="0" err="1"/>
              <a:t>Informati</a:t>
            </a:r>
            <a:r>
              <a:rPr lang="en-BE" dirty="0"/>
              <a:t>on </a:t>
            </a:r>
            <a:r>
              <a:rPr lang="fr-BE" dirty="0"/>
              <a:t>(</a:t>
            </a:r>
            <a:r>
              <a:rPr lang="en-BE" dirty="0"/>
              <a:t>CSI</a:t>
            </a:r>
            <a:r>
              <a:rPr lang="fr-BE" dirty="0"/>
              <a:t>)</a:t>
            </a:r>
            <a:endParaRPr lang="en-BE" dirty="0"/>
          </a:p>
          <a:p>
            <a:pPr lvl="1"/>
            <a:r>
              <a:rPr lang="nl-BE" b="1" dirty="0"/>
              <a:t>1</a:t>
            </a:r>
            <a:r>
              <a:rPr lang="en-BE" b="1" dirty="0"/>
              <a:t>88 </a:t>
            </a:r>
            <a:r>
              <a:rPr lang="nl-BE" dirty="0"/>
              <a:t>dossiers</a:t>
            </a:r>
            <a:r>
              <a:rPr lang="en-BE" dirty="0"/>
              <a:t> </a:t>
            </a:r>
            <a:r>
              <a:rPr lang="en-BE" dirty="0" err="1"/>
              <a:t>traités</a:t>
            </a:r>
            <a:endParaRPr lang="en-BE" dirty="0"/>
          </a:p>
          <a:p>
            <a:pPr lvl="2"/>
            <a:r>
              <a:rPr lang="fr-BE" b="1" dirty="0"/>
              <a:t>1</a:t>
            </a:r>
            <a:r>
              <a:rPr lang="en-BE" b="1" dirty="0"/>
              <a:t>34 </a:t>
            </a:r>
            <a:r>
              <a:rPr lang="nl-NL" dirty="0"/>
              <a:t>à </a:t>
            </a:r>
            <a:r>
              <a:rPr lang="fr-FR" dirty="0"/>
              <a:t>traitement de données à caractère personnel provenant du réseau de sécurité sociale</a:t>
            </a:r>
            <a:endParaRPr lang="en-BE" dirty="0"/>
          </a:p>
          <a:p>
            <a:pPr lvl="2"/>
            <a:r>
              <a:rPr lang="fr-BE" b="1" dirty="0"/>
              <a:t>5</a:t>
            </a:r>
            <a:r>
              <a:rPr lang="en-BE" b="1" dirty="0"/>
              <a:t>4</a:t>
            </a:r>
            <a:r>
              <a:rPr lang="en-BE" dirty="0"/>
              <a:t> </a:t>
            </a:r>
            <a:r>
              <a:rPr lang="nl-NL" dirty="0"/>
              <a:t>à </a:t>
            </a:r>
            <a:r>
              <a:rPr lang="fr-FR" dirty="0"/>
              <a:t>traitement de données à caractère personnel </a:t>
            </a:r>
            <a:r>
              <a:rPr lang="en-BE" dirty="0" err="1"/>
              <a:t>en</a:t>
            </a:r>
            <a:r>
              <a:rPr lang="en-BE" dirty="0"/>
              <a:t> matière de santé </a:t>
            </a:r>
          </a:p>
          <a:p>
            <a:pPr lvl="0"/>
            <a:r>
              <a:rPr lang="en-BE" b="1" dirty="0"/>
              <a:t>46</a:t>
            </a:r>
            <a:r>
              <a:rPr lang="en-BE" dirty="0"/>
              <a:t> </a:t>
            </a:r>
            <a:r>
              <a:rPr lang="en-BE" dirty="0" err="1"/>
              <a:t>réunions</a:t>
            </a:r>
            <a:r>
              <a:rPr lang="en-BE" dirty="0"/>
              <a:t> de et pour le Collège des Institutions </a:t>
            </a:r>
            <a:r>
              <a:rPr lang="en-BE" dirty="0" err="1"/>
              <a:t>Publiques</a:t>
            </a:r>
            <a:r>
              <a:rPr lang="en-BE" dirty="0"/>
              <a:t> de </a:t>
            </a:r>
            <a:r>
              <a:rPr lang="en-BE" dirty="0" err="1"/>
              <a:t>Sécurité</a:t>
            </a:r>
            <a:r>
              <a:rPr lang="en-BE" dirty="0"/>
              <a:t> Sociale</a:t>
            </a:r>
          </a:p>
          <a:p>
            <a:pPr lvl="0"/>
            <a:r>
              <a:rPr lang="en-BE" b="1" dirty="0"/>
              <a:t>22</a:t>
            </a:r>
            <a:r>
              <a:rPr lang="en-BE" dirty="0"/>
              <a:t> questions p</a:t>
            </a:r>
            <a:r>
              <a:rPr lang="nl-BE" dirty="0" err="1"/>
              <a:t>arlementaire</a:t>
            </a:r>
            <a:r>
              <a:rPr lang="en-BE" dirty="0"/>
              <a:t>s </a:t>
            </a:r>
          </a:p>
          <a:p>
            <a:endParaRPr lang="en-BE" dirty="0"/>
          </a:p>
        </p:txBody>
      </p:sp>
      <p:sp>
        <p:nvSpPr>
          <p:cNvPr id="2" name="Text Placeholder 1">
            <a:extLst>
              <a:ext uri="{FF2B5EF4-FFF2-40B4-BE49-F238E27FC236}">
                <a16:creationId xmlns:a16="http://schemas.microsoft.com/office/drawing/2014/main" id="{D20454C9-C334-A39C-ACB6-D78536303F74}"/>
              </a:ext>
            </a:extLst>
          </p:cNvPr>
          <p:cNvSpPr>
            <a:spLocks noGrp="1"/>
          </p:cNvSpPr>
          <p:nvPr>
            <p:ph type="body" idx="12"/>
          </p:nvPr>
        </p:nvSpPr>
        <p:spPr/>
        <p:txBody>
          <a:bodyPr/>
          <a:lstStyle/>
          <a:p>
            <a:r>
              <a:rPr lang="en-BE" dirty="0"/>
              <a:t>eHealth &amp; BCSS</a:t>
            </a:r>
            <a:endParaRPr lang="en-US" dirty="0"/>
          </a:p>
        </p:txBody>
      </p:sp>
      <p:sp>
        <p:nvSpPr>
          <p:cNvPr id="5" name="Title 4">
            <a:extLst>
              <a:ext uri="{FF2B5EF4-FFF2-40B4-BE49-F238E27FC236}">
                <a16:creationId xmlns:a16="http://schemas.microsoft.com/office/drawing/2014/main" id="{66E9DF97-F3D0-9B3E-8F86-EE0DD0CA3858}"/>
              </a:ext>
            </a:extLst>
          </p:cNvPr>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6" name="Slide Number Placeholder 5">
            <a:extLst>
              <a:ext uri="{FF2B5EF4-FFF2-40B4-BE49-F238E27FC236}">
                <a16:creationId xmlns:a16="http://schemas.microsoft.com/office/drawing/2014/main" id="{286E0E6F-B043-ECAF-D8C4-8BD4BB3E837F}"/>
              </a:ext>
            </a:extLst>
          </p:cNvPr>
          <p:cNvSpPr>
            <a:spLocks noGrp="1"/>
          </p:cNvSpPr>
          <p:nvPr>
            <p:ph type="sldNum" sz="quarter" idx="4"/>
          </p:nvPr>
        </p:nvSpPr>
        <p:spPr/>
        <p:txBody>
          <a:bodyPr/>
          <a:lstStyle/>
          <a:p>
            <a:fld id="{E1356E26-996F-433A-9CA0-83DB24D6E075}" type="slidenum">
              <a:rPr lang="en-US" smtClean="0"/>
              <a:pPr/>
              <a:t>89</a:t>
            </a:fld>
            <a:endParaRPr lang="en-US" dirty="0"/>
          </a:p>
        </p:txBody>
      </p:sp>
    </p:spTree>
    <p:extLst>
      <p:ext uri="{BB962C8B-B14F-4D97-AF65-F5344CB8AC3E}">
        <p14:creationId xmlns:p14="http://schemas.microsoft.com/office/powerpoint/2010/main" val="146380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Également</a:t>
            </a:r>
            <a:r>
              <a:rPr lang="en-US" dirty="0"/>
              <a:t> en 202</a:t>
            </a:r>
            <a:r>
              <a:rPr lang="en-BE" dirty="0"/>
              <a:t>5</a:t>
            </a:r>
            <a:r>
              <a:rPr lang="en-US" dirty="0"/>
              <a:t>…</a:t>
            </a:r>
          </a:p>
        </p:txBody>
      </p:sp>
      <p:sp>
        <p:nvSpPr>
          <p:cNvPr id="7" name="Content Placeholder 6">
            <a:extLst>
              <a:ext uri="{FF2B5EF4-FFF2-40B4-BE49-F238E27FC236}">
                <a16:creationId xmlns:a16="http://schemas.microsoft.com/office/drawing/2014/main" id="{0815D4C0-D563-2B21-2A34-A2A519B39283}"/>
              </a:ext>
            </a:extLst>
          </p:cNvPr>
          <p:cNvSpPr>
            <a:spLocks noGrp="1"/>
          </p:cNvSpPr>
          <p:nvPr>
            <p:ph idx="1"/>
          </p:nvPr>
        </p:nvSpPr>
        <p:spPr>
          <a:ln>
            <a:solidFill>
              <a:srgbClr val="1C1C1C"/>
            </a:solidFill>
          </a:ln>
        </p:spPr>
        <p:txBody>
          <a:bodyPr/>
          <a:lstStyle/>
          <a:p>
            <a:r>
              <a:rPr lang="en-BE" b="1" dirty="0">
                <a:solidFill>
                  <a:srgbClr val="087670"/>
                </a:solidFill>
              </a:rPr>
              <a:t>15.050.514</a:t>
            </a:r>
            <a:r>
              <a:rPr lang="fr-FR" dirty="0">
                <a:solidFill>
                  <a:schemeClr val="tx1"/>
                </a:solidFill>
              </a:rPr>
              <a:t> </a:t>
            </a:r>
            <a:r>
              <a:rPr lang="fr-FR" dirty="0"/>
              <a:t>messages</a:t>
            </a:r>
          </a:p>
          <a:p>
            <a:endParaRPr lang="en-BE" dirty="0"/>
          </a:p>
        </p:txBody>
      </p:sp>
      <p:sp>
        <p:nvSpPr>
          <p:cNvPr id="9" name="Text Placeholder 8">
            <a:extLst>
              <a:ext uri="{FF2B5EF4-FFF2-40B4-BE49-F238E27FC236}">
                <a16:creationId xmlns:a16="http://schemas.microsoft.com/office/drawing/2014/main" id="{FEF57AFC-05FD-C817-4BBC-CE15BAFB6792}"/>
              </a:ext>
            </a:extLst>
          </p:cNvPr>
          <p:cNvSpPr>
            <a:spLocks noGrp="1"/>
          </p:cNvSpPr>
          <p:nvPr>
            <p:ph type="body" idx="12"/>
          </p:nvPr>
        </p:nvSpPr>
        <p:spPr/>
        <p:txBody>
          <a:bodyPr/>
          <a:lstStyle/>
          <a:p>
            <a:r>
              <a:rPr lang="nl-BE" dirty="0" err="1"/>
              <a:t>eHealthBox</a:t>
            </a:r>
            <a:r>
              <a:rPr lang="nl-BE" dirty="0"/>
              <a:t> &gt; </a:t>
            </a:r>
            <a:r>
              <a:rPr lang="nl-BE" dirty="0" err="1"/>
              <a:t>eBox</a:t>
            </a:r>
            <a:endParaRPr lang="nl-BE" dirty="0"/>
          </a:p>
        </p:txBody>
      </p:sp>
      <p:sp>
        <p:nvSpPr>
          <p:cNvPr id="20" name="Content Placeholder 19"/>
          <p:cNvSpPr>
            <a:spLocks noGrp="1"/>
          </p:cNvSpPr>
          <p:nvPr>
            <p:ph idx="15"/>
          </p:nvPr>
        </p:nvSpPr>
        <p:spPr>
          <a:ln>
            <a:solidFill>
              <a:srgbClr val="1C1C1C"/>
            </a:solidFill>
          </a:ln>
        </p:spPr>
        <p:txBody>
          <a:bodyPr/>
          <a:lstStyle/>
          <a:p>
            <a:r>
              <a:rPr lang="en-BE" b="1" dirty="0">
                <a:solidFill>
                  <a:srgbClr val="087670"/>
                </a:solidFill>
              </a:rPr>
              <a:t>11.512.704</a:t>
            </a:r>
            <a:r>
              <a:rPr lang="en-US" b="1" dirty="0">
                <a:solidFill>
                  <a:srgbClr val="087670"/>
                </a:solidFill>
              </a:rPr>
              <a:t> </a:t>
            </a:r>
            <a:r>
              <a:rPr lang="en-US" dirty="0" err="1"/>
              <a:t>consentements</a:t>
            </a:r>
            <a:r>
              <a:rPr lang="en-US" dirty="0"/>
              <a:t> </a:t>
            </a:r>
            <a:r>
              <a:rPr lang="en-US" dirty="0" err="1"/>
              <a:t>enregistrés</a:t>
            </a:r>
            <a:endParaRPr lang="en-US" dirty="0"/>
          </a:p>
          <a:p>
            <a:endParaRPr lang="en-US" dirty="0"/>
          </a:p>
        </p:txBody>
      </p:sp>
      <p:sp>
        <p:nvSpPr>
          <p:cNvPr id="10" name="Text Placeholder 9"/>
          <p:cNvSpPr>
            <a:spLocks noGrp="1"/>
          </p:cNvSpPr>
          <p:nvPr>
            <p:ph type="body" idx="16"/>
          </p:nvPr>
        </p:nvSpPr>
        <p:spPr/>
        <p:txBody>
          <a:bodyPr/>
          <a:lstStyle/>
          <a:p>
            <a:r>
              <a:rPr lang="nl-BE" dirty="0" err="1"/>
              <a:t>Consentement</a:t>
            </a:r>
            <a:r>
              <a:rPr lang="nl-BE" dirty="0"/>
              <a:t> </a:t>
            </a:r>
            <a:r>
              <a:rPr lang="nl-BE" dirty="0" err="1"/>
              <a:t>éclairé</a:t>
            </a:r>
            <a:endParaRPr lang="nl-BE" dirty="0"/>
          </a:p>
        </p:txBody>
      </p:sp>
      <p:sp>
        <p:nvSpPr>
          <p:cNvPr id="11" name="Content Placeholder 10"/>
          <p:cNvSpPr>
            <a:spLocks noGrp="1"/>
          </p:cNvSpPr>
          <p:nvPr>
            <p:ph idx="17"/>
          </p:nvPr>
        </p:nvSpPr>
        <p:spPr>
          <a:ln>
            <a:solidFill>
              <a:srgbClr val="1C1C1C"/>
            </a:solidFill>
          </a:ln>
        </p:spPr>
        <p:txBody>
          <a:bodyPr/>
          <a:lstStyle/>
          <a:p>
            <a:r>
              <a:rPr lang="nl-BE" b="1" dirty="0">
                <a:solidFill>
                  <a:srgbClr val="087670"/>
                </a:solidFill>
              </a:rPr>
              <a:t>100</a:t>
            </a:r>
            <a:r>
              <a:rPr lang="nl-BE" b="1" dirty="0"/>
              <a:t> % </a:t>
            </a:r>
            <a:r>
              <a:rPr lang="nl-BE" dirty="0"/>
              <a:t>des KPI </a:t>
            </a:r>
            <a:r>
              <a:rPr lang="nl-BE" dirty="0" err="1"/>
              <a:t>sont</a:t>
            </a:r>
            <a:r>
              <a:rPr lang="nl-BE" dirty="0"/>
              <a:t> </a:t>
            </a:r>
            <a:r>
              <a:rPr lang="nl-BE" dirty="0" err="1"/>
              <a:t>respectés</a:t>
            </a:r>
            <a:endParaRPr lang="nl-BE" dirty="0"/>
          </a:p>
          <a:p>
            <a:endParaRPr lang="en-US" dirty="0"/>
          </a:p>
        </p:txBody>
      </p:sp>
      <p:sp>
        <p:nvSpPr>
          <p:cNvPr id="43" name="Text Placeholder 42"/>
          <p:cNvSpPr>
            <a:spLocks noGrp="1"/>
          </p:cNvSpPr>
          <p:nvPr>
            <p:ph type="body" idx="18"/>
          </p:nvPr>
        </p:nvSpPr>
        <p:spPr/>
        <p:txBody>
          <a:bodyPr/>
          <a:lstStyle/>
          <a:p>
            <a:r>
              <a:rPr lang="en-US" dirty="0"/>
              <a:t>Performance &amp; </a:t>
            </a:r>
            <a:r>
              <a:rPr lang="en-US" dirty="0" err="1"/>
              <a:t>Accessibilité</a:t>
            </a:r>
            <a:endParaRPr lang="en-US" dirty="0"/>
          </a:p>
        </p:txBody>
      </p:sp>
      <p:sp>
        <p:nvSpPr>
          <p:cNvPr id="46" name="Content Placeholder 45"/>
          <p:cNvSpPr>
            <a:spLocks noGrp="1"/>
          </p:cNvSpPr>
          <p:nvPr>
            <p:ph idx="21"/>
          </p:nvPr>
        </p:nvSpPr>
        <p:spPr>
          <a:xfrm>
            <a:off x="8176454" y="2437881"/>
            <a:ext cx="3271787" cy="1086372"/>
          </a:xfrm>
          <a:ln>
            <a:solidFill>
              <a:srgbClr val="1C1C1C"/>
            </a:solidFill>
          </a:ln>
        </p:spPr>
        <p:txBody>
          <a:bodyPr/>
          <a:lstStyle/>
          <a:p>
            <a:r>
              <a:rPr lang="en-BE" b="1" dirty="0">
                <a:solidFill>
                  <a:srgbClr val="087670"/>
                </a:solidFill>
              </a:rPr>
              <a:t>121</a:t>
            </a:r>
            <a:r>
              <a:rPr lang="fr-FR" dirty="0"/>
              <a:t> incidents enregistrés </a:t>
            </a:r>
          </a:p>
          <a:p>
            <a:r>
              <a:rPr lang="fr-FR" sz="1200" dirty="0">
                <a:solidFill>
                  <a:srgbClr val="087670"/>
                </a:solidFill>
              </a:rPr>
              <a:t>eHealth</a:t>
            </a:r>
            <a:r>
              <a:rPr lang="fr-FR" sz="1200" dirty="0"/>
              <a:t> </a:t>
            </a:r>
            <a:r>
              <a:rPr lang="en-BE" sz="1200" dirty="0"/>
              <a:t>11 / </a:t>
            </a:r>
            <a:r>
              <a:rPr lang="fr-FR" sz="1200" dirty="0"/>
              <a:t>partenaires </a:t>
            </a:r>
            <a:r>
              <a:rPr lang="en-BE" sz="1200" dirty="0"/>
              <a:t>110</a:t>
            </a:r>
            <a:endParaRPr lang="en-US" sz="1200" dirty="0">
              <a:highlight>
                <a:srgbClr val="FFFF00"/>
              </a:highlight>
            </a:endParaRPr>
          </a:p>
        </p:txBody>
      </p:sp>
      <p:sp>
        <p:nvSpPr>
          <p:cNvPr id="47" name="Text Placeholder 46"/>
          <p:cNvSpPr>
            <a:spLocks noGrp="1"/>
          </p:cNvSpPr>
          <p:nvPr>
            <p:ph type="body" idx="22"/>
          </p:nvPr>
        </p:nvSpPr>
        <p:spPr>
          <a:xfrm>
            <a:off x="8176948" y="1825810"/>
            <a:ext cx="3271293" cy="612071"/>
          </a:xfrm>
        </p:spPr>
        <p:txBody>
          <a:bodyPr/>
          <a:lstStyle/>
          <a:p>
            <a:r>
              <a:rPr lang="nl-BE" dirty="0"/>
              <a:t>Business </a:t>
            </a:r>
            <a:r>
              <a:rPr lang="nl-BE" dirty="0" err="1"/>
              <a:t>continuity</a:t>
            </a:r>
            <a:r>
              <a:rPr lang="nl-BE" dirty="0"/>
              <a:t> </a:t>
            </a:r>
            <a:endParaRPr lang="en-US" dirty="0"/>
          </a:p>
        </p:txBody>
      </p:sp>
      <p:sp>
        <p:nvSpPr>
          <p:cNvPr id="2" name="Slide Number Placeholder 1">
            <a:extLst>
              <a:ext uri="{FF2B5EF4-FFF2-40B4-BE49-F238E27FC236}">
                <a16:creationId xmlns:a16="http://schemas.microsoft.com/office/drawing/2014/main" id="{3D720DC6-D713-5BBE-75D7-579B68383CD6}"/>
              </a:ext>
            </a:extLst>
          </p:cNvPr>
          <p:cNvSpPr>
            <a:spLocks noGrp="1"/>
          </p:cNvSpPr>
          <p:nvPr>
            <p:ph type="sldNum" sz="quarter" idx="4"/>
          </p:nvPr>
        </p:nvSpPr>
        <p:spPr/>
        <p:txBody>
          <a:bodyPr/>
          <a:lstStyle/>
          <a:p>
            <a:fld id="{E1356E26-996F-433A-9CA0-83DB24D6E075}" type="slidenum">
              <a:rPr lang="en-US" smtClean="0"/>
              <a:pPr/>
              <a:t>9</a:t>
            </a:fld>
            <a:endParaRPr lang="en-US" dirty="0"/>
          </a:p>
        </p:txBody>
      </p:sp>
    </p:spTree>
    <p:extLst>
      <p:ext uri="{BB962C8B-B14F-4D97-AF65-F5344CB8AC3E}">
        <p14:creationId xmlns:p14="http://schemas.microsoft.com/office/powerpoint/2010/main" val="28109620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38200" y="673768"/>
            <a:ext cx="10515600" cy="1016920"/>
          </a:xfrm>
        </p:spPr>
        <p:txBody>
          <a:bodyPr/>
          <a:lstStyle/>
          <a:p>
            <a:r>
              <a:rPr lang="nl-BE" dirty="0"/>
              <a:t>Budget &amp; </a:t>
            </a:r>
            <a:r>
              <a:rPr lang="nl-BE" dirty="0" err="1"/>
              <a:t>Organisation</a:t>
            </a:r>
            <a:r>
              <a:rPr lang="nl-BE" dirty="0"/>
              <a:t> interne</a:t>
            </a:r>
          </a:p>
        </p:txBody>
      </p:sp>
      <p:sp>
        <p:nvSpPr>
          <p:cNvPr id="9" name="Content Placeholder 8"/>
          <p:cNvSpPr>
            <a:spLocks noGrp="1"/>
          </p:cNvSpPr>
          <p:nvPr>
            <p:ph idx="1"/>
          </p:nvPr>
        </p:nvSpPr>
        <p:spPr>
          <a:xfrm>
            <a:off x="838200" y="2572636"/>
            <a:ext cx="10256519" cy="3604326"/>
          </a:xfrm>
        </p:spPr>
        <p:txBody>
          <a:bodyPr>
            <a:normAutofit/>
          </a:bodyPr>
          <a:lstStyle/>
          <a:p>
            <a:r>
              <a:rPr lang="nl-BE" dirty="0"/>
              <a:t>avances </a:t>
            </a:r>
            <a:r>
              <a:rPr lang="nl-BE" dirty="0" err="1"/>
              <a:t>sur</a:t>
            </a:r>
            <a:r>
              <a:rPr lang="nl-BE" dirty="0"/>
              <a:t> BSM 2025 pour 2026</a:t>
            </a:r>
          </a:p>
          <a:p>
            <a:pPr lvl="1"/>
            <a:r>
              <a:rPr lang="fr-BE" dirty="0"/>
              <a:t>7,6 millions € </a:t>
            </a:r>
            <a:r>
              <a:rPr lang="nl-BE" dirty="0"/>
              <a:t>pour </a:t>
            </a:r>
            <a:r>
              <a:rPr lang="nl-BE" dirty="0" err="1"/>
              <a:t>soutenir</a:t>
            </a:r>
            <a:r>
              <a:rPr lang="nl-BE" dirty="0"/>
              <a:t> les </a:t>
            </a:r>
            <a:r>
              <a:rPr lang="nl-BE" dirty="0" err="1"/>
              <a:t>projets</a:t>
            </a:r>
            <a:r>
              <a:rPr lang="nl-BE" dirty="0"/>
              <a:t> et </a:t>
            </a:r>
            <a:r>
              <a:rPr lang="nl-BE" dirty="0" err="1"/>
              <a:t>investissements</a:t>
            </a:r>
            <a:r>
              <a:rPr lang="nl-BE" dirty="0"/>
              <a:t> </a:t>
            </a:r>
            <a:r>
              <a:rPr lang="nl-BE" dirty="0" err="1"/>
              <a:t>n'ayant</a:t>
            </a:r>
            <a:r>
              <a:rPr lang="nl-BE" dirty="0"/>
              <a:t> pas </a:t>
            </a:r>
            <a:r>
              <a:rPr lang="nl-BE" dirty="0" err="1"/>
              <a:t>pu</a:t>
            </a:r>
            <a:r>
              <a:rPr lang="nl-BE" dirty="0"/>
              <a:t> </a:t>
            </a:r>
            <a:r>
              <a:rPr lang="nl-BE" dirty="0" err="1"/>
              <a:t>être</a:t>
            </a:r>
            <a:r>
              <a:rPr lang="nl-BE" dirty="0"/>
              <a:t> </a:t>
            </a:r>
            <a:r>
              <a:rPr lang="nl-BE" dirty="0" err="1"/>
              <a:t>complètement</a:t>
            </a:r>
            <a:r>
              <a:rPr lang="nl-BE" dirty="0"/>
              <a:t> </a:t>
            </a:r>
            <a:r>
              <a:rPr lang="nl-BE" dirty="0" err="1"/>
              <a:t>réalisés</a:t>
            </a:r>
            <a:r>
              <a:rPr lang="nl-BE" dirty="0"/>
              <a:t> en 2025</a:t>
            </a:r>
          </a:p>
          <a:p>
            <a:r>
              <a:rPr lang="nl-BE" dirty="0" err="1"/>
              <a:t>choix</a:t>
            </a:r>
            <a:r>
              <a:rPr lang="nl-BE" dirty="0"/>
              <a:t> de </a:t>
            </a:r>
            <a:r>
              <a:rPr lang="nl-BE" dirty="0" err="1"/>
              <a:t>l’administration</a:t>
            </a:r>
            <a:r>
              <a:rPr lang="nl-BE" dirty="0"/>
              <a:t> générale</a:t>
            </a:r>
          </a:p>
          <a:p>
            <a:pPr lvl="1"/>
            <a:r>
              <a:rPr lang="nl-BE" dirty="0"/>
              <a:t>pas de </a:t>
            </a:r>
            <a:r>
              <a:rPr lang="nl-BE" dirty="0" err="1"/>
              <a:t>réduction</a:t>
            </a:r>
            <a:r>
              <a:rPr lang="nl-BE" dirty="0"/>
              <a:t> du </a:t>
            </a:r>
            <a:r>
              <a:rPr lang="nl-BE" dirty="0" err="1"/>
              <a:t>personnel</a:t>
            </a:r>
            <a:endParaRPr lang="nl-BE" dirty="0"/>
          </a:p>
          <a:p>
            <a:pPr lvl="1"/>
            <a:r>
              <a:rPr lang="fr-FR" dirty="0"/>
              <a:t>la </a:t>
            </a:r>
            <a:r>
              <a:rPr lang="en-BE" dirty="0"/>
              <a:t>p</a:t>
            </a:r>
            <a:r>
              <a:rPr lang="fr-FR" dirty="0" err="1"/>
              <a:t>late</a:t>
            </a:r>
            <a:r>
              <a:rPr lang="fr-FR" dirty="0"/>
              <a:t>-forme </a:t>
            </a:r>
            <a:r>
              <a:rPr lang="fr-FR" dirty="0">
                <a:solidFill>
                  <a:srgbClr val="087670"/>
                </a:solidFill>
              </a:rPr>
              <a:t>eHealth</a:t>
            </a:r>
            <a:r>
              <a:rPr lang="fr-FR" dirty="0"/>
              <a:t> applique la méthode </a:t>
            </a:r>
            <a:r>
              <a:rPr lang="fr-FR" dirty="0" err="1"/>
              <a:t>zero-based</a:t>
            </a:r>
            <a:r>
              <a:rPr lang="fr-FR" dirty="0"/>
              <a:t> budgeting conformément à son contrat d’administration</a:t>
            </a:r>
          </a:p>
        </p:txBody>
      </p:sp>
      <p:sp>
        <p:nvSpPr>
          <p:cNvPr id="2" name="Text Placeholder 1"/>
          <p:cNvSpPr>
            <a:spLocks noGrp="1"/>
          </p:cNvSpPr>
          <p:nvPr>
            <p:ph type="body" idx="12"/>
          </p:nvPr>
        </p:nvSpPr>
        <p:spPr>
          <a:xfrm>
            <a:off x="839788" y="1758249"/>
            <a:ext cx="10514012" cy="746826"/>
          </a:xfrm>
        </p:spPr>
        <p:txBody>
          <a:bodyPr/>
          <a:lstStyle/>
          <a:p>
            <a:r>
              <a:rPr lang="en-US" dirty="0"/>
              <a:t>Budget 2025</a:t>
            </a:r>
          </a:p>
        </p:txBody>
      </p:sp>
      <p:sp>
        <p:nvSpPr>
          <p:cNvPr id="6" name="Title 4"/>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3" name="Slide Number Placeholder 2">
            <a:extLst>
              <a:ext uri="{FF2B5EF4-FFF2-40B4-BE49-F238E27FC236}">
                <a16:creationId xmlns:a16="http://schemas.microsoft.com/office/drawing/2014/main" id="{751FE6A6-7D26-6F9F-7607-FE7B490830F1}"/>
              </a:ext>
            </a:extLst>
          </p:cNvPr>
          <p:cNvSpPr>
            <a:spLocks noGrp="1"/>
          </p:cNvSpPr>
          <p:nvPr>
            <p:ph type="sldNum" sz="quarter" idx="4"/>
          </p:nvPr>
        </p:nvSpPr>
        <p:spPr/>
        <p:txBody>
          <a:bodyPr/>
          <a:lstStyle/>
          <a:p>
            <a:fld id="{E1356E26-996F-433A-9CA0-83DB24D6E075}" type="slidenum">
              <a:rPr lang="en-US" smtClean="0"/>
              <a:pPr/>
              <a:t>90</a:t>
            </a:fld>
            <a:endParaRPr lang="en-US" dirty="0"/>
          </a:p>
        </p:txBody>
      </p:sp>
    </p:spTree>
    <p:extLst>
      <p:ext uri="{BB962C8B-B14F-4D97-AF65-F5344CB8AC3E}">
        <p14:creationId xmlns:p14="http://schemas.microsoft.com/office/powerpoint/2010/main" val="2344520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nl-BE" dirty="0"/>
              <a:t>Budget &amp; </a:t>
            </a:r>
            <a:r>
              <a:rPr lang="nl-BE" dirty="0" err="1"/>
              <a:t>Organisation</a:t>
            </a:r>
            <a:r>
              <a:rPr lang="nl-BE" dirty="0"/>
              <a:t> interne</a:t>
            </a:r>
          </a:p>
        </p:txBody>
      </p:sp>
      <p:sp>
        <p:nvSpPr>
          <p:cNvPr id="9" name="Content Placeholder 8"/>
          <p:cNvSpPr>
            <a:spLocks noGrp="1"/>
          </p:cNvSpPr>
          <p:nvPr>
            <p:ph idx="1"/>
          </p:nvPr>
        </p:nvSpPr>
        <p:spPr/>
        <p:txBody>
          <a:bodyPr>
            <a:normAutofit/>
          </a:bodyPr>
          <a:lstStyle/>
          <a:p>
            <a:pPr lvl="0"/>
            <a:r>
              <a:rPr lang="fr-BE" dirty="0"/>
              <a:t>contexte budgétaire difficile &gt; gestion économique responsable</a:t>
            </a:r>
          </a:p>
          <a:p>
            <a:pPr lvl="1"/>
            <a:r>
              <a:rPr lang="fr-BE" dirty="0"/>
              <a:t>sous-utilisation pour l’ensemble des IPSS d’un montant de </a:t>
            </a:r>
            <a:r>
              <a:rPr lang="fr-FR" dirty="0"/>
              <a:t>-210.600.000 € </a:t>
            </a:r>
          </a:p>
          <a:p>
            <a:r>
              <a:rPr lang="nl-BE" dirty="0"/>
              <a:t>budget </a:t>
            </a:r>
            <a:r>
              <a:rPr lang="nl-BE" dirty="0" err="1"/>
              <a:t>initial</a:t>
            </a:r>
            <a:r>
              <a:rPr lang="nl-BE" dirty="0"/>
              <a:t> 202</a:t>
            </a:r>
            <a:r>
              <a:rPr lang="en-BE" dirty="0"/>
              <a:t>6 </a:t>
            </a:r>
          </a:p>
          <a:p>
            <a:pPr lvl="1"/>
            <a:r>
              <a:rPr lang="nl-BE" dirty="0"/>
              <a:t>18.</a:t>
            </a:r>
            <a:r>
              <a:rPr lang="en-BE" dirty="0"/>
              <a:t> 2 millions €</a:t>
            </a:r>
          </a:p>
          <a:p>
            <a:pPr lvl="1"/>
            <a:r>
              <a:rPr lang="en-BE" dirty="0" err="1"/>
              <a:t>ce</a:t>
            </a:r>
            <a:r>
              <a:rPr lang="en-BE" dirty="0"/>
              <a:t> </a:t>
            </a:r>
            <a:r>
              <a:rPr lang="en-BE" dirty="0" err="1"/>
              <a:t>montant</a:t>
            </a:r>
            <a:r>
              <a:rPr lang="en-BE" dirty="0"/>
              <a:t> </a:t>
            </a:r>
            <a:r>
              <a:rPr lang="en-BE" dirty="0" err="1"/>
              <a:t>tient</a:t>
            </a:r>
            <a:r>
              <a:rPr lang="en-BE" dirty="0"/>
              <a:t> </a:t>
            </a:r>
            <a:r>
              <a:rPr lang="en-BE" dirty="0" err="1"/>
              <a:t>compte</a:t>
            </a:r>
            <a:r>
              <a:rPr lang="en-BE" dirty="0"/>
              <a:t> de la</a:t>
            </a:r>
            <a:r>
              <a:rPr lang="fr-FR" dirty="0"/>
              <a:t> réduction de 1,8 % imposé</a:t>
            </a:r>
            <a:r>
              <a:rPr lang="en-BE" dirty="0"/>
              <a:t>e</a:t>
            </a:r>
            <a:r>
              <a:rPr lang="fr-FR" dirty="0"/>
              <a:t> par le gouvernement</a:t>
            </a:r>
          </a:p>
        </p:txBody>
      </p:sp>
      <p:sp>
        <p:nvSpPr>
          <p:cNvPr id="2" name="Text Placeholder 1"/>
          <p:cNvSpPr>
            <a:spLocks noGrp="1"/>
          </p:cNvSpPr>
          <p:nvPr>
            <p:ph type="body" idx="12"/>
          </p:nvPr>
        </p:nvSpPr>
        <p:spPr/>
        <p:txBody>
          <a:bodyPr/>
          <a:lstStyle/>
          <a:p>
            <a:r>
              <a:rPr lang="nl-BE" dirty="0"/>
              <a:t>Budget 202</a:t>
            </a:r>
            <a:r>
              <a:rPr lang="en-BE" dirty="0"/>
              <a:t>6</a:t>
            </a:r>
            <a:endParaRPr lang="en-US" dirty="0"/>
          </a:p>
        </p:txBody>
      </p:sp>
      <p:sp>
        <p:nvSpPr>
          <p:cNvPr id="6" name="Title 4"/>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3" name="Slide Number Placeholder 2">
            <a:extLst>
              <a:ext uri="{FF2B5EF4-FFF2-40B4-BE49-F238E27FC236}">
                <a16:creationId xmlns:a16="http://schemas.microsoft.com/office/drawing/2014/main" id="{3050BDB6-4177-1778-8ED3-378377ABDB4E}"/>
              </a:ext>
            </a:extLst>
          </p:cNvPr>
          <p:cNvSpPr>
            <a:spLocks noGrp="1"/>
          </p:cNvSpPr>
          <p:nvPr>
            <p:ph type="sldNum" sz="quarter" idx="4"/>
          </p:nvPr>
        </p:nvSpPr>
        <p:spPr/>
        <p:txBody>
          <a:bodyPr/>
          <a:lstStyle/>
          <a:p>
            <a:fld id="{E1356E26-996F-433A-9CA0-83DB24D6E075}" type="slidenum">
              <a:rPr lang="en-US" smtClean="0"/>
              <a:pPr/>
              <a:t>91</a:t>
            </a:fld>
            <a:endParaRPr lang="en-US" dirty="0"/>
          </a:p>
        </p:txBody>
      </p:sp>
    </p:spTree>
    <p:extLst>
      <p:ext uri="{BB962C8B-B14F-4D97-AF65-F5344CB8AC3E}">
        <p14:creationId xmlns:p14="http://schemas.microsoft.com/office/powerpoint/2010/main" val="17622020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673768"/>
            <a:ext cx="10515600" cy="1016920"/>
          </a:xfrm>
        </p:spPr>
        <p:txBody>
          <a:bodyPr/>
          <a:lstStyle/>
          <a:p>
            <a:r>
              <a:rPr lang="nl-BE" dirty="0"/>
              <a:t>Budget &amp; </a:t>
            </a:r>
            <a:r>
              <a:rPr lang="nl-BE" dirty="0" err="1"/>
              <a:t>Organisation</a:t>
            </a:r>
            <a:r>
              <a:rPr lang="nl-BE" dirty="0"/>
              <a:t> interne</a:t>
            </a:r>
          </a:p>
        </p:txBody>
      </p:sp>
      <p:sp>
        <p:nvSpPr>
          <p:cNvPr id="4" name="Content Placeholder 3"/>
          <p:cNvSpPr>
            <a:spLocks noGrp="1"/>
          </p:cNvSpPr>
          <p:nvPr>
            <p:ph idx="1"/>
          </p:nvPr>
        </p:nvSpPr>
        <p:spPr>
          <a:xfrm>
            <a:off x="838200" y="2579906"/>
            <a:ext cx="10256519" cy="3604326"/>
          </a:xfrm>
        </p:spPr>
        <p:txBody>
          <a:bodyPr>
            <a:normAutofit/>
          </a:bodyPr>
          <a:lstStyle/>
          <a:p>
            <a:r>
              <a:rPr lang="fr-FR" dirty="0"/>
              <a:t>implémentation des changements liés à la législation sur le travail (secteur public et secteur privé)</a:t>
            </a:r>
          </a:p>
          <a:p>
            <a:r>
              <a:rPr lang="fr-FR" dirty="0"/>
              <a:t>amélioration du lien entre TPC et les autres outils (Outlook, Arno…)</a:t>
            </a:r>
          </a:p>
          <a:p>
            <a:r>
              <a:rPr lang="en-BE" dirty="0"/>
              <a:t>é</a:t>
            </a:r>
            <a:r>
              <a:rPr lang="fr-FR" dirty="0" err="1"/>
              <a:t>tude</a:t>
            </a:r>
            <a:r>
              <a:rPr lang="fr-FR" dirty="0"/>
              <a:t> de marché sur les possibilités d’outils de remplacement de BHDW</a:t>
            </a:r>
            <a:r>
              <a:rPr lang="en-BE" dirty="0"/>
              <a:t> (</a:t>
            </a:r>
            <a:r>
              <a:rPr lang="en-BE" dirty="0" err="1"/>
              <a:t>outil</a:t>
            </a:r>
            <a:r>
              <a:rPr lang="en-BE" dirty="0"/>
              <a:t> de management) </a:t>
            </a:r>
            <a:r>
              <a:rPr lang="fr-FR" dirty="0"/>
              <a:t>en voie de finalisation </a:t>
            </a:r>
          </a:p>
        </p:txBody>
      </p:sp>
      <p:sp>
        <p:nvSpPr>
          <p:cNvPr id="2" name="Text Placeholder 1"/>
          <p:cNvSpPr>
            <a:spLocks noGrp="1"/>
          </p:cNvSpPr>
          <p:nvPr>
            <p:ph type="body" idx="12"/>
          </p:nvPr>
        </p:nvSpPr>
        <p:spPr>
          <a:xfrm>
            <a:off x="839788" y="1758249"/>
            <a:ext cx="10514012" cy="746826"/>
          </a:xfrm>
        </p:spPr>
        <p:txBody>
          <a:bodyPr/>
          <a:lstStyle/>
          <a:p>
            <a:r>
              <a:rPr lang="fr-BE" altLang="en-US" dirty="0"/>
              <a:t>Evolution continue de TPC (Outil de Time Management)</a:t>
            </a:r>
            <a:endParaRPr lang="en-US" dirty="0"/>
          </a:p>
        </p:txBody>
      </p:sp>
      <p:sp>
        <p:nvSpPr>
          <p:cNvPr id="5" name="Title 4"/>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6" name="Slide Number Placeholder 5">
            <a:extLst>
              <a:ext uri="{FF2B5EF4-FFF2-40B4-BE49-F238E27FC236}">
                <a16:creationId xmlns:a16="http://schemas.microsoft.com/office/drawing/2014/main" id="{99F96FE9-4E3B-C618-93E7-7F4552B6890B}"/>
              </a:ext>
            </a:extLst>
          </p:cNvPr>
          <p:cNvSpPr>
            <a:spLocks noGrp="1"/>
          </p:cNvSpPr>
          <p:nvPr>
            <p:ph type="sldNum" sz="quarter" idx="4"/>
          </p:nvPr>
        </p:nvSpPr>
        <p:spPr/>
        <p:txBody>
          <a:bodyPr/>
          <a:lstStyle/>
          <a:p>
            <a:fld id="{E1356E26-996F-433A-9CA0-83DB24D6E075}" type="slidenum">
              <a:rPr lang="en-US" smtClean="0"/>
              <a:pPr/>
              <a:t>92</a:t>
            </a:fld>
            <a:endParaRPr lang="en-US" dirty="0"/>
          </a:p>
        </p:txBody>
      </p:sp>
    </p:spTree>
    <p:extLst>
      <p:ext uri="{BB962C8B-B14F-4D97-AF65-F5344CB8AC3E}">
        <p14:creationId xmlns:p14="http://schemas.microsoft.com/office/powerpoint/2010/main" val="8075275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Budget &amp; </a:t>
            </a:r>
            <a:r>
              <a:rPr lang="nl-BE" dirty="0" err="1"/>
              <a:t>Organisation</a:t>
            </a:r>
            <a:r>
              <a:rPr lang="nl-BE" dirty="0"/>
              <a:t> interne</a:t>
            </a:r>
            <a:endParaRPr lang="fr-BE" dirty="0"/>
          </a:p>
        </p:txBody>
      </p:sp>
      <p:sp>
        <p:nvSpPr>
          <p:cNvPr id="4" name="Content Placeholder 3"/>
          <p:cNvSpPr>
            <a:spLocks noGrp="1"/>
          </p:cNvSpPr>
          <p:nvPr>
            <p:ph idx="1"/>
          </p:nvPr>
        </p:nvSpPr>
        <p:spPr/>
        <p:txBody>
          <a:bodyPr>
            <a:normAutofit/>
          </a:bodyPr>
          <a:lstStyle/>
          <a:p>
            <a:r>
              <a:rPr lang="en-US" dirty="0" err="1"/>
              <a:t>i</a:t>
            </a:r>
            <a:r>
              <a:rPr lang="fr-BE" dirty="0" err="1"/>
              <a:t>nstitution</a:t>
            </a:r>
            <a:r>
              <a:rPr lang="fr-BE" dirty="0"/>
              <a:t> pilote (exercice comptable 2025 – contrôle 2026)</a:t>
            </a:r>
          </a:p>
          <a:p>
            <a:r>
              <a:rPr lang="en-US" dirty="0" err="1"/>
              <a:t>i</a:t>
            </a:r>
            <a:r>
              <a:rPr lang="fr-BE" dirty="0" err="1"/>
              <a:t>mpact</a:t>
            </a:r>
            <a:r>
              <a:rPr lang="fr-BE" dirty="0"/>
              <a:t> sur</a:t>
            </a:r>
            <a:r>
              <a:rPr lang="en-BE" dirty="0"/>
              <a:t> le service Resource Management </a:t>
            </a:r>
            <a:r>
              <a:rPr lang="fr-BE" dirty="0">
                <a:sym typeface="Wingdings" panose="05000000000000000000" pitchFamily="2" charset="2"/>
              </a:rPr>
              <a:t> service pilote</a:t>
            </a:r>
          </a:p>
          <a:p>
            <a:pPr lvl="1"/>
            <a:r>
              <a:rPr lang="en-US" dirty="0" err="1"/>
              <a:t>i</a:t>
            </a:r>
            <a:r>
              <a:rPr lang="fr-BE" dirty="0"/>
              <a:t>dentification des processus</a:t>
            </a:r>
            <a:r>
              <a:rPr lang="en-BE" dirty="0"/>
              <a:t> (</a:t>
            </a:r>
            <a:r>
              <a:rPr lang="nl-BE" dirty="0"/>
              <a:t>7</a:t>
            </a:r>
            <a:r>
              <a:rPr lang="en-BE" dirty="0"/>
              <a:t>) et sous-processus (1</a:t>
            </a:r>
            <a:r>
              <a:rPr lang="nl-BE" dirty="0"/>
              <a:t>1</a:t>
            </a:r>
            <a:r>
              <a:rPr lang="en-BE" dirty="0"/>
              <a:t>)</a:t>
            </a:r>
            <a:r>
              <a:rPr lang="fr-BE" dirty="0"/>
              <a:t> ayant un impact financier pour l’institution</a:t>
            </a:r>
          </a:p>
          <a:p>
            <a:pPr lvl="1"/>
            <a:r>
              <a:rPr lang="en-US" dirty="0"/>
              <a:t>o</a:t>
            </a:r>
            <a:r>
              <a:rPr lang="en-BE" dirty="0" err="1"/>
              <a:t>bjectifs</a:t>
            </a:r>
            <a:endParaRPr lang="en-BE" dirty="0"/>
          </a:p>
          <a:p>
            <a:pPr lvl="2"/>
            <a:r>
              <a:rPr lang="en-US" dirty="0"/>
              <a:t>c</a:t>
            </a:r>
            <a:r>
              <a:rPr lang="en-BE" dirty="0" err="1"/>
              <a:t>ompliance</a:t>
            </a:r>
            <a:r>
              <a:rPr lang="en-BE" dirty="0"/>
              <a:t> avec les </a:t>
            </a:r>
            <a:r>
              <a:rPr lang="en-BE" dirty="0" err="1"/>
              <a:t>demandes</a:t>
            </a:r>
            <a:r>
              <a:rPr lang="en-BE" dirty="0"/>
              <a:t> de la Cour des </a:t>
            </a:r>
            <a:r>
              <a:rPr lang="en-BE" dirty="0" err="1"/>
              <a:t>Comptes</a:t>
            </a:r>
            <a:endParaRPr lang="en-BE" dirty="0"/>
          </a:p>
          <a:p>
            <a:pPr lvl="2"/>
            <a:r>
              <a:rPr lang="en-US" dirty="0"/>
              <a:t>a</a:t>
            </a:r>
            <a:r>
              <a:rPr lang="fr-BE" dirty="0" err="1"/>
              <a:t>ssurance</a:t>
            </a:r>
            <a:r>
              <a:rPr lang="fr-BE" dirty="0"/>
              <a:t> raisonnable de la maîtrise effective des risques</a:t>
            </a:r>
          </a:p>
          <a:p>
            <a:pPr lvl="2"/>
            <a:r>
              <a:rPr lang="fr-BE" dirty="0"/>
              <a:t>plus de réviseur d’entreprises pour l’audit des comptes 2025</a:t>
            </a:r>
          </a:p>
          <a:p>
            <a:r>
              <a:rPr lang="en-US" dirty="0" err="1"/>
              <a:t>i</a:t>
            </a:r>
            <a:r>
              <a:rPr lang="fr-BE" dirty="0" err="1"/>
              <a:t>mpact</a:t>
            </a:r>
            <a:r>
              <a:rPr lang="fr-BE" dirty="0"/>
              <a:t> </a:t>
            </a:r>
            <a:r>
              <a:rPr lang="fr-BE" dirty="0">
                <a:sym typeface="Wingdings" panose="05000000000000000000" pitchFamily="2" charset="2"/>
              </a:rPr>
              <a:t>pour les autres services &gt; application des nouveaux </a:t>
            </a:r>
            <a:r>
              <a:rPr lang="fr-BE" dirty="0" err="1">
                <a:sym typeface="Wingdings" panose="05000000000000000000" pitchFamily="2" charset="2"/>
              </a:rPr>
              <a:t>templates</a:t>
            </a:r>
            <a:r>
              <a:rPr lang="fr-BE" dirty="0">
                <a:sym typeface="Wingdings" panose="05000000000000000000" pitchFamily="2" charset="2"/>
              </a:rPr>
              <a:t> dans le futur</a:t>
            </a:r>
            <a:r>
              <a:rPr lang="fr-BE" dirty="0"/>
              <a:t> </a:t>
            </a:r>
          </a:p>
        </p:txBody>
      </p:sp>
      <p:sp>
        <p:nvSpPr>
          <p:cNvPr id="2" name="Text Placeholder 1"/>
          <p:cNvSpPr>
            <a:spLocks noGrp="1"/>
          </p:cNvSpPr>
          <p:nvPr>
            <p:ph type="body" idx="12"/>
          </p:nvPr>
        </p:nvSpPr>
        <p:spPr/>
        <p:txBody>
          <a:bodyPr/>
          <a:lstStyle/>
          <a:p>
            <a:r>
              <a:rPr lang="fr-BE" dirty="0"/>
              <a:t>Certification des comptes par la Cour des Comptes</a:t>
            </a:r>
            <a:endParaRPr lang="en-US" dirty="0"/>
          </a:p>
        </p:txBody>
      </p:sp>
      <p:sp>
        <p:nvSpPr>
          <p:cNvPr id="5" name="Title 4"/>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6" name="Slide Number Placeholder 5">
            <a:extLst>
              <a:ext uri="{FF2B5EF4-FFF2-40B4-BE49-F238E27FC236}">
                <a16:creationId xmlns:a16="http://schemas.microsoft.com/office/drawing/2014/main" id="{CBBC49C2-8E77-EC58-8A2D-6B8E0DAB283D}"/>
              </a:ext>
            </a:extLst>
          </p:cNvPr>
          <p:cNvSpPr>
            <a:spLocks noGrp="1"/>
          </p:cNvSpPr>
          <p:nvPr>
            <p:ph type="sldNum" sz="quarter" idx="4"/>
          </p:nvPr>
        </p:nvSpPr>
        <p:spPr/>
        <p:txBody>
          <a:bodyPr/>
          <a:lstStyle/>
          <a:p>
            <a:fld id="{E1356E26-996F-433A-9CA0-83DB24D6E075}" type="slidenum">
              <a:rPr lang="en-US" smtClean="0"/>
              <a:pPr/>
              <a:t>93</a:t>
            </a:fld>
            <a:endParaRPr lang="en-US" dirty="0"/>
          </a:p>
        </p:txBody>
      </p:sp>
    </p:spTree>
    <p:extLst>
      <p:ext uri="{BB962C8B-B14F-4D97-AF65-F5344CB8AC3E}">
        <p14:creationId xmlns:p14="http://schemas.microsoft.com/office/powerpoint/2010/main" val="37822670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Budget &amp; </a:t>
            </a:r>
            <a:r>
              <a:rPr lang="nl-BE" dirty="0" err="1"/>
              <a:t>Organisation</a:t>
            </a:r>
            <a:r>
              <a:rPr lang="nl-BE" dirty="0"/>
              <a:t> interne</a:t>
            </a:r>
            <a:endParaRPr lang="fr-BE" dirty="0"/>
          </a:p>
        </p:txBody>
      </p:sp>
      <p:sp>
        <p:nvSpPr>
          <p:cNvPr id="4" name="Content Placeholder 3"/>
          <p:cNvSpPr>
            <a:spLocks noGrp="1"/>
          </p:cNvSpPr>
          <p:nvPr>
            <p:ph idx="1"/>
          </p:nvPr>
        </p:nvSpPr>
        <p:spPr/>
        <p:txBody>
          <a:bodyPr>
            <a:normAutofit/>
          </a:bodyPr>
          <a:lstStyle/>
          <a:p>
            <a:r>
              <a:rPr lang="en-BE" dirty="0"/>
              <a:t>h</a:t>
            </a:r>
            <a:r>
              <a:rPr lang="nl-BE" dirty="0" err="1"/>
              <a:t>erziening</a:t>
            </a:r>
            <a:r>
              <a:rPr lang="nl-BE" dirty="0"/>
              <a:t> van de processen en risico’s</a:t>
            </a:r>
          </a:p>
          <a:p>
            <a:pPr lvl="1"/>
            <a:r>
              <a:rPr lang="en-BE" dirty="0" err="1"/>
              <a:t>i</a:t>
            </a:r>
            <a:r>
              <a:rPr lang="nl-BE" dirty="0" err="1"/>
              <a:t>mplementatie</a:t>
            </a:r>
            <a:r>
              <a:rPr lang="nl-BE" dirty="0"/>
              <a:t> nieuwe templates</a:t>
            </a:r>
          </a:p>
          <a:p>
            <a:pPr lvl="1"/>
            <a:r>
              <a:rPr lang="en-BE" dirty="0"/>
              <a:t>m</a:t>
            </a:r>
            <a:r>
              <a:rPr lang="nl-BE" dirty="0"/>
              <a:t>eer focus op transversale processen en risico’s (bv. Certificaatmanagement, project life </a:t>
            </a:r>
            <a:r>
              <a:rPr lang="nl-BE" dirty="0" err="1"/>
              <a:t>cycle</a:t>
            </a:r>
            <a:r>
              <a:rPr lang="nl-BE" dirty="0"/>
              <a:t> (</a:t>
            </a:r>
            <a:r>
              <a:rPr lang="nl-BE" dirty="0" err="1"/>
              <a:t>ikv</a:t>
            </a:r>
            <a:r>
              <a:rPr lang="nl-BE" dirty="0"/>
              <a:t> </a:t>
            </a:r>
            <a:r>
              <a:rPr lang="nl-BE" dirty="0" err="1"/>
              <a:t>eDU</a:t>
            </a:r>
            <a:r>
              <a:rPr lang="nl-BE" dirty="0"/>
              <a:t>) </a:t>
            </a:r>
            <a:r>
              <a:rPr lang="nl-BE" dirty="0" err="1"/>
              <a:t>etc</a:t>
            </a:r>
            <a:r>
              <a:rPr lang="nl-BE" dirty="0"/>
              <a:t>)</a:t>
            </a:r>
          </a:p>
          <a:p>
            <a:r>
              <a:rPr lang="en-BE" dirty="0"/>
              <a:t>d</a:t>
            </a:r>
            <a:r>
              <a:rPr lang="nl-NL" dirty="0" err="1"/>
              <a:t>oelstellingen</a:t>
            </a:r>
            <a:r>
              <a:rPr lang="nl-NL" dirty="0"/>
              <a:t> 2026</a:t>
            </a:r>
          </a:p>
          <a:p>
            <a:pPr lvl="1"/>
            <a:r>
              <a:rPr lang="en-BE" dirty="0"/>
              <a:t>m</a:t>
            </a:r>
            <a:r>
              <a:rPr lang="nl-NL" dirty="0" err="1"/>
              <a:t>aturiteitsanalyse</a:t>
            </a:r>
            <a:r>
              <a:rPr lang="nl-NL" dirty="0"/>
              <a:t> van de processen, risico’s en doelstellingen</a:t>
            </a:r>
          </a:p>
          <a:p>
            <a:pPr lvl="1"/>
            <a:r>
              <a:rPr lang="en-BE" dirty="0"/>
              <a:t>u</a:t>
            </a:r>
            <a:r>
              <a:rPr lang="nl-NL" dirty="0" err="1"/>
              <a:t>pdate</a:t>
            </a:r>
            <a:r>
              <a:rPr lang="nl-NL" dirty="0"/>
              <a:t> charter</a:t>
            </a:r>
          </a:p>
        </p:txBody>
      </p:sp>
      <p:sp>
        <p:nvSpPr>
          <p:cNvPr id="2" name="Text Placeholder 1"/>
          <p:cNvSpPr>
            <a:spLocks noGrp="1"/>
          </p:cNvSpPr>
          <p:nvPr>
            <p:ph type="body" idx="12"/>
          </p:nvPr>
        </p:nvSpPr>
        <p:spPr/>
        <p:txBody>
          <a:bodyPr/>
          <a:lstStyle/>
          <a:p>
            <a:r>
              <a:rPr lang="fr-BE" dirty="0" err="1"/>
              <a:t>Organisatiebeheersing</a:t>
            </a:r>
            <a:endParaRPr lang="en-US" dirty="0"/>
          </a:p>
        </p:txBody>
      </p:sp>
      <p:sp>
        <p:nvSpPr>
          <p:cNvPr id="5" name="Title 4"/>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6" name="Slide Number Placeholder 5">
            <a:extLst>
              <a:ext uri="{FF2B5EF4-FFF2-40B4-BE49-F238E27FC236}">
                <a16:creationId xmlns:a16="http://schemas.microsoft.com/office/drawing/2014/main" id="{DEF1AB53-1106-0953-2F44-B7A134506AF6}"/>
              </a:ext>
            </a:extLst>
          </p:cNvPr>
          <p:cNvSpPr>
            <a:spLocks noGrp="1"/>
          </p:cNvSpPr>
          <p:nvPr>
            <p:ph type="sldNum" sz="quarter" idx="4"/>
          </p:nvPr>
        </p:nvSpPr>
        <p:spPr/>
        <p:txBody>
          <a:bodyPr/>
          <a:lstStyle/>
          <a:p>
            <a:fld id="{E1356E26-996F-433A-9CA0-83DB24D6E075}" type="slidenum">
              <a:rPr lang="en-US" smtClean="0"/>
              <a:pPr/>
              <a:t>94</a:t>
            </a:fld>
            <a:endParaRPr lang="en-US" dirty="0"/>
          </a:p>
        </p:txBody>
      </p:sp>
    </p:spTree>
    <p:extLst>
      <p:ext uri="{BB962C8B-B14F-4D97-AF65-F5344CB8AC3E}">
        <p14:creationId xmlns:p14="http://schemas.microsoft.com/office/powerpoint/2010/main" val="2756117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Budget &amp; </a:t>
            </a:r>
            <a:r>
              <a:rPr lang="nl-BE" dirty="0" err="1"/>
              <a:t>Organisation</a:t>
            </a:r>
            <a:r>
              <a:rPr lang="nl-BE" dirty="0"/>
              <a:t> interne</a:t>
            </a:r>
          </a:p>
        </p:txBody>
      </p:sp>
      <p:sp>
        <p:nvSpPr>
          <p:cNvPr id="2" name="Text Placeholder 1"/>
          <p:cNvSpPr>
            <a:spLocks noGrp="1"/>
          </p:cNvSpPr>
          <p:nvPr>
            <p:ph type="body" idx="1"/>
          </p:nvPr>
        </p:nvSpPr>
        <p:spPr/>
        <p:txBody>
          <a:bodyPr/>
          <a:lstStyle/>
          <a:p>
            <a:r>
              <a:rPr lang="fr-BE" altLang="en-US" dirty="0"/>
              <a:t>Effectifs 2025 </a:t>
            </a:r>
            <a:endParaRPr lang="en-US" dirty="0"/>
          </a:p>
        </p:txBody>
      </p:sp>
      <p:sp>
        <p:nvSpPr>
          <p:cNvPr id="4" name="Content Placeholder 3"/>
          <p:cNvSpPr>
            <a:spLocks noGrp="1"/>
          </p:cNvSpPr>
          <p:nvPr>
            <p:ph sz="half" idx="2"/>
          </p:nvPr>
        </p:nvSpPr>
        <p:spPr/>
        <p:txBody>
          <a:bodyPr>
            <a:normAutofit/>
          </a:bodyPr>
          <a:lstStyle/>
          <a:p>
            <a:r>
              <a:rPr lang="fr-FR" dirty="0">
                <a:solidFill>
                  <a:srgbClr val="087670"/>
                </a:solidFill>
              </a:rPr>
              <a:t>4</a:t>
            </a:r>
            <a:r>
              <a:rPr lang="en-BE" dirty="0">
                <a:solidFill>
                  <a:srgbClr val="087670"/>
                </a:solidFill>
              </a:rPr>
              <a:t>0</a:t>
            </a:r>
            <a:r>
              <a:rPr lang="fr-FR" dirty="0"/>
              <a:t> collaborateurs</a:t>
            </a:r>
          </a:p>
          <a:p>
            <a:r>
              <a:rPr lang="fr-FR" dirty="0">
                <a:solidFill>
                  <a:srgbClr val="087670"/>
                </a:solidFill>
              </a:rPr>
              <a:t>2 </a:t>
            </a:r>
            <a:r>
              <a:rPr lang="fr-FR" dirty="0"/>
              <a:t>engagements</a:t>
            </a:r>
          </a:p>
          <a:p>
            <a:pPr lvl="1"/>
            <a:r>
              <a:rPr lang="en-BE" dirty="0"/>
              <a:t>0 </a:t>
            </a:r>
            <a:r>
              <a:rPr lang="fr-FR" dirty="0"/>
              <a:t>statutaire et contractuel </a:t>
            </a:r>
          </a:p>
          <a:p>
            <a:pPr lvl="1"/>
            <a:r>
              <a:rPr lang="en-BE" dirty="0"/>
              <a:t>2 </a:t>
            </a:r>
            <a:r>
              <a:rPr lang="fr-FR" dirty="0"/>
              <a:t>détachés </a:t>
            </a:r>
          </a:p>
          <a:p>
            <a:r>
              <a:rPr lang="en-BE" dirty="0"/>
              <a:t>a</a:t>
            </a:r>
            <a:r>
              <a:rPr lang="fr-FR" dirty="0" err="1"/>
              <a:t>ucun</a:t>
            </a:r>
            <a:r>
              <a:rPr lang="fr-FR" dirty="0"/>
              <a:t> départ</a:t>
            </a:r>
            <a:endParaRPr lang="en-BE" dirty="0"/>
          </a:p>
          <a:p>
            <a:pPr marL="0" indent="0">
              <a:buNone/>
            </a:pPr>
            <a:endParaRPr lang="en-BE" dirty="0"/>
          </a:p>
          <a:p>
            <a:pPr marL="0" indent="0">
              <a:buNone/>
            </a:pPr>
            <a:r>
              <a:rPr lang="en-BE" dirty="0"/>
              <a:t>	</a:t>
            </a:r>
          </a:p>
          <a:p>
            <a:pPr marL="0" indent="0">
              <a:buNone/>
            </a:pPr>
            <a:r>
              <a:rPr lang="en-BE" dirty="0"/>
              <a:t>	</a:t>
            </a:r>
          </a:p>
        </p:txBody>
      </p:sp>
      <p:sp>
        <p:nvSpPr>
          <p:cNvPr id="7" name="Text Placeholder 6">
            <a:extLst>
              <a:ext uri="{FF2B5EF4-FFF2-40B4-BE49-F238E27FC236}">
                <a16:creationId xmlns:a16="http://schemas.microsoft.com/office/drawing/2014/main" id="{4AFEBB06-10B3-438B-970C-85F9BA0AF0CE}"/>
              </a:ext>
            </a:extLst>
          </p:cNvPr>
          <p:cNvSpPr>
            <a:spLocks noGrp="1"/>
          </p:cNvSpPr>
          <p:nvPr>
            <p:ph type="body" sz="quarter" idx="3"/>
          </p:nvPr>
        </p:nvSpPr>
        <p:spPr/>
        <p:txBody>
          <a:bodyPr/>
          <a:lstStyle/>
          <a:p>
            <a:r>
              <a:rPr lang="en-BE" altLang="en-US" dirty="0" err="1"/>
              <a:t>Sélection</a:t>
            </a:r>
            <a:r>
              <a:rPr lang="en-BE" altLang="en-US" dirty="0"/>
              <a:t> </a:t>
            </a:r>
            <a:r>
              <a:rPr lang="en-BE" altLang="en-US" dirty="0" err="1"/>
              <a:t>en</a:t>
            </a:r>
            <a:r>
              <a:rPr lang="en-BE" altLang="en-US" dirty="0"/>
              <a:t> </a:t>
            </a:r>
            <a:r>
              <a:rPr lang="en-BE" altLang="en-US" dirty="0" err="1"/>
              <a:t>cours</a:t>
            </a:r>
            <a:r>
              <a:rPr lang="fr-BE" altLang="en-US" dirty="0"/>
              <a:t> </a:t>
            </a:r>
            <a:endParaRPr lang="en-US" dirty="0"/>
          </a:p>
        </p:txBody>
      </p:sp>
      <p:sp>
        <p:nvSpPr>
          <p:cNvPr id="8" name="Content Placeholder 7">
            <a:extLst>
              <a:ext uri="{FF2B5EF4-FFF2-40B4-BE49-F238E27FC236}">
                <a16:creationId xmlns:a16="http://schemas.microsoft.com/office/drawing/2014/main" id="{32675AF0-0FD9-D7D5-D364-7787157302C3}"/>
              </a:ext>
            </a:extLst>
          </p:cNvPr>
          <p:cNvSpPr>
            <a:spLocks noGrp="1"/>
          </p:cNvSpPr>
          <p:nvPr>
            <p:ph sz="quarter" idx="4"/>
          </p:nvPr>
        </p:nvSpPr>
        <p:spPr/>
        <p:txBody>
          <a:bodyPr/>
          <a:lstStyle/>
          <a:p>
            <a:r>
              <a:rPr lang="en-BE" dirty="0" err="1"/>
              <a:t>Administrateur-gé</a:t>
            </a:r>
            <a:r>
              <a:rPr lang="fr-BE" dirty="0"/>
              <a:t>n</a:t>
            </a:r>
            <a:r>
              <a:rPr lang="en-BE" dirty="0" err="1"/>
              <a:t>éral</a:t>
            </a:r>
            <a:r>
              <a:rPr lang="en-BE" dirty="0"/>
              <a:t> adjoint </a:t>
            </a:r>
          </a:p>
          <a:p>
            <a:endParaRPr lang="en-BE" dirty="0"/>
          </a:p>
        </p:txBody>
      </p:sp>
      <p:sp>
        <p:nvSpPr>
          <p:cNvPr id="5" name="Title 4"/>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6" name="Text Placeholder 1">
            <a:extLst>
              <a:ext uri="{FF2B5EF4-FFF2-40B4-BE49-F238E27FC236}">
                <a16:creationId xmlns:a16="http://schemas.microsoft.com/office/drawing/2014/main" id="{BC7E58E8-FDA1-3F82-D7D1-2715AFBCE581}"/>
              </a:ext>
            </a:extLst>
          </p:cNvPr>
          <p:cNvSpPr txBox="1">
            <a:spLocks/>
          </p:cNvSpPr>
          <p:nvPr/>
        </p:nvSpPr>
        <p:spPr>
          <a:xfrm>
            <a:off x="968533" y="4403740"/>
            <a:ext cx="10514012" cy="74682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9DA5F999-ECF2-45FB-C366-4E9F46C6A27C}"/>
              </a:ext>
            </a:extLst>
          </p:cNvPr>
          <p:cNvSpPr>
            <a:spLocks noGrp="1"/>
          </p:cNvSpPr>
          <p:nvPr>
            <p:ph type="sldNum" sz="quarter" idx="12"/>
          </p:nvPr>
        </p:nvSpPr>
        <p:spPr/>
        <p:txBody>
          <a:bodyPr/>
          <a:lstStyle/>
          <a:p>
            <a:fld id="{E1356E26-996F-433A-9CA0-83DB24D6E075}" type="slidenum">
              <a:rPr lang="en-US" smtClean="0"/>
              <a:pPr/>
              <a:t>95</a:t>
            </a:fld>
            <a:endParaRPr lang="en-US" dirty="0"/>
          </a:p>
        </p:txBody>
      </p:sp>
    </p:spTree>
    <p:extLst>
      <p:ext uri="{BB962C8B-B14F-4D97-AF65-F5344CB8AC3E}">
        <p14:creationId xmlns:p14="http://schemas.microsoft.com/office/powerpoint/2010/main" val="14541918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Nouveaux collaborateurs </a:t>
            </a:r>
            <a:r>
              <a:rPr lang="nl-BE" dirty="0" err="1"/>
              <a:t>entrés</a:t>
            </a:r>
            <a:r>
              <a:rPr lang="nl-BE" dirty="0"/>
              <a:t> en service en 2025</a:t>
            </a:r>
            <a:endParaRPr lang="fr-BE" dirty="0"/>
          </a:p>
        </p:txBody>
      </p:sp>
      <p:graphicFrame>
        <p:nvGraphicFramePr>
          <p:cNvPr id="2" name="Tableau 5">
            <a:extLst>
              <a:ext uri="{FF2B5EF4-FFF2-40B4-BE49-F238E27FC236}">
                <a16:creationId xmlns:a16="http://schemas.microsoft.com/office/drawing/2014/main" id="{84E71560-6564-44B5-9F96-BFF65D2CAD6C}"/>
              </a:ext>
            </a:extLst>
          </p:cNvPr>
          <p:cNvGraphicFramePr>
            <a:graphicFrameLocks noGrp="1"/>
          </p:cNvGraphicFramePr>
          <p:nvPr>
            <p:ph idx="1"/>
          </p:nvPr>
        </p:nvGraphicFramePr>
        <p:xfrm>
          <a:off x="380998" y="2573338"/>
          <a:ext cx="11435864" cy="2595880"/>
        </p:xfrm>
        <a:graphic>
          <a:graphicData uri="http://schemas.openxmlformats.org/drawingml/2006/table">
            <a:tbl>
              <a:tblPr firstRow="1" bandRow="1">
                <a:tableStyleId>{00A15C55-8517-42AA-B614-E9B94910E393}</a:tableStyleId>
              </a:tblPr>
              <a:tblGrid>
                <a:gridCol w="5717932">
                  <a:extLst>
                    <a:ext uri="{9D8B030D-6E8A-4147-A177-3AD203B41FA5}">
                      <a16:colId xmlns:a16="http://schemas.microsoft.com/office/drawing/2014/main" val="1166101602"/>
                    </a:ext>
                  </a:extLst>
                </a:gridCol>
                <a:gridCol w="5717932">
                  <a:extLst>
                    <a:ext uri="{9D8B030D-6E8A-4147-A177-3AD203B41FA5}">
                      <a16:colId xmlns:a16="http://schemas.microsoft.com/office/drawing/2014/main" val="2410300045"/>
                    </a:ext>
                  </a:extLst>
                </a:gridCol>
              </a:tblGrid>
              <a:tr h="370840">
                <a:tc>
                  <a:txBody>
                    <a:bodyPr/>
                    <a:lstStyle/>
                    <a:p>
                      <a:pPr algn="ctr"/>
                      <a:r>
                        <a:rPr lang="fr-BE" dirty="0">
                          <a:solidFill>
                            <a:srgbClr val="1C1C1C"/>
                          </a:solidFill>
                        </a:rPr>
                        <a:t>BCSS</a:t>
                      </a:r>
                      <a:endParaRPr lang="fr-FR" dirty="0">
                        <a:solidFill>
                          <a:srgbClr val="1C1C1C"/>
                        </a:solidFill>
                      </a:endParaRPr>
                    </a:p>
                  </a:txBody>
                  <a:tcPr/>
                </a:tc>
                <a:tc>
                  <a:txBody>
                    <a:bodyPr/>
                    <a:lstStyle/>
                    <a:p>
                      <a:pPr algn="ctr"/>
                      <a:r>
                        <a:rPr lang="fr-BE" dirty="0">
                          <a:solidFill>
                            <a:srgbClr val="087670"/>
                          </a:solidFill>
                        </a:rPr>
                        <a:t>eHealth</a:t>
                      </a:r>
                      <a:endParaRPr lang="fr-FR" dirty="0">
                        <a:solidFill>
                          <a:srgbClr val="087670"/>
                        </a:solidFill>
                      </a:endParaRPr>
                    </a:p>
                  </a:txBody>
                  <a:tcPr/>
                </a:tc>
                <a:extLst>
                  <a:ext uri="{0D108BD9-81ED-4DB2-BD59-A6C34878D82A}">
                    <a16:rowId xmlns:a16="http://schemas.microsoft.com/office/drawing/2014/main" val="1579943346"/>
                  </a:ext>
                </a:extLst>
              </a:tr>
              <a:tr h="370840">
                <a:tc>
                  <a:txBody>
                    <a:bodyPr/>
                    <a:lstStyle/>
                    <a:p>
                      <a:r>
                        <a:rPr lang="fr-BE" sz="1400" dirty="0">
                          <a:solidFill>
                            <a:srgbClr val="1C1C1C"/>
                          </a:solidFill>
                        </a:rPr>
                        <a:t>Fien </a:t>
                      </a:r>
                      <a:r>
                        <a:rPr lang="fr-BE" sz="1400" dirty="0" err="1">
                          <a:solidFill>
                            <a:srgbClr val="1C1C1C"/>
                          </a:solidFill>
                        </a:rPr>
                        <a:t>Houlaert</a:t>
                      </a:r>
                      <a:r>
                        <a:rPr lang="fr-BE" sz="1400" dirty="0">
                          <a:solidFill>
                            <a:srgbClr val="1C1C1C"/>
                          </a:solidFill>
                        </a:rPr>
                        <a:t> – </a:t>
                      </a:r>
                      <a:r>
                        <a:rPr lang="fr-BE" sz="1400" dirty="0" err="1">
                          <a:solidFill>
                            <a:srgbClr val="1C1C1C"/>
                          </a:solidFill>
                        </a:rPr>
                        <a:t>Dossierbeheerder</a:t>
                      </a:r>
                      <a:r>
                        <a:rPr lang="fr-BE" sz="1400" dirty="0">
                          <a:solidFill>
                            <a:srgbClr val="1C1C1C"/>
                          </a:solidFill>
                        </a:rPr>
                        <a:t> – 01/01</a:t>
                      </a:r>
                      <a:endParaRPr lang="fr-FR" sz="1400" dirty="0">
                        <a:solidFill>
                          <a:srgbClr val="1C1C1C"/>
                        </a:solidFill>
                      </a:endParaRPr>
                    </a:p>
                  </a:txBody>
                  <a:tcPr/>
                </a:tc>
                <a:tc>
                  <a:txBody>
                    <a:bodyPr/>
                    <a:lstStyle/>
                    <a:p>
                      <a:r>
                        <a:rPr lang="fr-BE" sz="1400" dirty="0">
                          <a:solidFill>
                            <a:srgbClr val="1C1C1C"/>
                          </a:solidFill>
                        </a:rPr>
                        <a:t>Benjamin Lagasse – Analyste fonctionnel– 17/03</a:t>
                      </a:r>
                      <a:endParaRPr lang="fr-FR" sz="1400" dirty="0">
                        <a:solidFill>
                          <a:srgbClr val="1C1C1C"/>
                        </a:solidFill>
                      </a:endParaRPr>
                    </a:p>
                  </a:txBody>
                  <a:tcPr/>
                </a:tc>
                <a:extLst>
                  <a:ext uri="{0D108BD9-81ED-4DB2-BD59-A6C34878D82A}">
                    <a16:rowId xmlns:a16="http://schemas.microsoft.com/office/drawing/2014/main" val="2529522508"/>
                  </a:ext>
                </a:extLst>
              </a:tr>
              <a:tr h="370840">
                <a:tc>
                  <a:txBody>
                    <a:bodyPr/>
                    <a:lstStyle/>
                    <a:p>
                      <a:r>
                        <a:rPr lang="fr-BE" sz="1400" dirty="0">
                          <a:solidFill>
                            <a:srgbClr val="1C1C1C"/>
                          </a:solidFill>
                        </a:rPr>
                        <a:t>Céleste Schoutteet – </a:t>
                      </a:r>
                      <a:r>
                        <a:rPr lang="fr-BE" sz="1400" dirty="0" err="1">
                          <a:solidFill>
                            <a:srgbClr val="1C1C1C"/>
                          </a:solidFill>
                        </a:rPr>
                        <a:t>Coördinator</a:t>
                      </a:r>
                      <a:r>
                        <a:rPr lang="fr-BE" sz="1400" dirty="0">
                          <a:solidFill>
                            <a:srgbClr val="1C1C1C"/>
                          </a:solidFill>
                        </a:rPr>
                        <a:t> </a:t>
                      </a:r>
                      <a:r>
                        <a:rPr lang="fr-BE" sz="1400" dirty="0" err="1">
                          <a:solidFill>
                            <a:srgbClr val="1C1C1C"/>
                          </a:solidFill>
                        </a:rPr>
                        <a:t>organisatiebeheersing</a:t>
                      </a:r>
                      <a:r>
                        <a:rPr lang="fr-BE" sz="1400" dirty="0">
                          <a:solidFill>
                            <a:srgbClr val="1C1C1C"/>
                          </a:solidFill>
                        </a:rPr>
                        <a:t> – 01/04</a:t>
                      </a:r>
                      <a:endParaRPr lang="fr-FR" sz="1400" dirty="0">
                        <a:solidFill>
                          <a:srgbClr val="1C1C1C"/>
                        </a:solidFill>
                      </a:endParaRPr>
                    </a:p>
                  </a:txBody>
                  <a:tcPr/>
                </a:tc>
                <a:tc>
                  <a:txBody>
                    <a:bodyPr/>
                    <a:lstStyle/>
                    <a:p>
                      <a:r>
                        <a:rPr lang="fr-BE" sz="1400" dirty="0">
                          <a:solidFill>
                            <a:srgbClr val="1C1C1C"/>
                          </a:solidFill>
                        </a:rPr>
                        <a:t>Alessandro D’</a:t>
                      </a:r>
                      <a:r>
                        <a:rPr lang="fr-BE" sz="1400" dirty="0" err="1">
                          <a:solidFill>
                            <a:srgbClr val="1C1C1C"/>
                          </a:solidFill>
                        </a:rPr>
                        <a:t>Aviera</a:t>
                      </a:r>
                      <a:r>
                        <a:rPr lang="fr-BE" sz="1400" dirty="0">
                          <a:solidFill>
                            <a:srgbClr val="1C1C1C"/>
                          </a:solidFill>
                        </a:rPr>
                        <a:t> – Développeur en standards – 06/10</a:t>
                      </a:r>
                      <a:endParaRPr lang="fr-FR" sz="1400" dirty="0">
                        <a:solidFill>
                          <a:srgbClr val="1C1C1C"/>
                        </a:solidFill>
                      </a:endParaRPr>
                    </a:p>
                  </a:txBody>
                  <a:tcPr/>
                </a:tc>
                <a:extLst>
                  <a:ext uri="{0D108BD9-81ED-4DB2-BD59-A6C34878D82A}">
                    <a16:rowId xmlns:a16="http://schemas.microsoft.com/office/drawing/2014/main" val="266785836"/>
                  </a:ext>
                </a:extLst>
              </a:tr>
              <a:tr h="370840">
                <a:tc>
                  <a:txBody>
                    <a:bodyPr/>
                    <a:lstStyle/>
                    <a:p>
                      <a:r>
                        <a:rPr lang="fr-BE" sz="1400" dirty="0">
                          <a:solidFill>
                            <a:srgbClr val="1C1C1C"/>
                          </a:solidFill>
                        </a:rPr>
                        <a:t>Nicolas </a:t>
                      </a:r>
                      <a:r>
                        <a:rPr lang="fr-BE" sz="1400" dirty="0" err="1">
                          <a:solidFill>
                            <a:srgbClr val="1C1C1C"/>
                          </a:solidFill>
                        </a:rPr>
                        <a:t>Nolmans</a:t>
                      </a:r>
                      <a:r>
                        <a:rPr lang="fr-BE" sz="1400" dirty="0">
                          <a:solidFill>
                            <a:srgbClr val="1C1C1C"/>
                          </a:solidFill>
                        </a:rPr>
                        <a:t> – </a:t>
                      </a:r>
                      <a:r>
                        <a:rPr lang="fr-BE" sz="1400" dirty="0" err="1">
                          <a:solidFill>
                            <a:srgbClr val="1C1C1C"/>
                          </a:solidFill>
                        </a:rPr>
                        <a:t>Projectleider</a:t>
                      </a:r>
                      <a:r>
                        <a:rPr lang="fr-BE" sz="1400" dirty="0">
                          <a:solidFill>
                            <a:srgbClr val="1C1C1C"/>
                          </a:solidFill>
                        </a:rPr>
                        <a:t> – 01/06</a:t>
                      </a:r>
                      <a:endParaRPr lang="fr-FR" sz="1400" dirty="0">
                        <a:solidFill>
                          <a:srgbClr val="1C1C1C"/>
                        </a:solidFill>
                      </a:endParaRPr>
                    </a:p>
                  </a:txBody>
                  <a:tcPr/>
                </a:tc>
                <a:tc>
                  <a:txBody>
                    <a:bodyPr/>
                    <a:lstStyle/>
                    <a:p>
                      <a:endParaRPr lang="fr-FR" sz="1400" dirty="0">
                        <a:solidFill>
                          <a:srgbClr val="1C1C1C"/>
                        </a:solidFill>
                        <a:highlight>
                          <a:srgbClr val="FFFF00"/>
                        </a:highlight>
                      </a:endParaRPr>
                    </a:p>
                  </a:txBody>
                  <a:tcPr/>
                </a:tc>
                <a:extLst>
                  <a:ext uri="{0D108BD9-81ED-4DB2-BD59-A6C34878D82A}">
                    <a16:rowId xmlns:a16="http://schemas.microsoft.com/office/drawing/2014/main" val="2084876120"/>
                  </a:ext>
                </a:extLst>
              </a:tr>
              <a:tr h="370840">
                <a:tc>
                  <a:txBody>
                    <a:bodyPr/>
                    <a:lstStyle/>
                    <a:p>
                      <a:r>
                        <a:rPr lang="fr-FR" sz="1400" dirty="0">
                          <a:solidFill>
                            <a:srgbClr val="1C1C1C"/>
                          </a:solidFill>
                        </a:rPr>
                        <a:t>Benoît Magos – Chef de projets – 01/09 </a:t>
                      </a:r>
                    </a:p>
                  </a:txBody>
                  <a:tcPr/>
                </a:tc>
                <a:tc>
                  <a:txBody>
                    <a:bodyPr/>
                    <a:lstStyle/>
                    <a:p>
                      <a:endParaRPr lang="fr-FR" sz="1400" dirty="0">
                        <a:solidFill>
                          <a:srgbClr val="1C1C1C"/>
                        </a:solidFill>
                        <a:highlight>
                          <a:srgbClr val="FFFF00"/>
                        </a:highlight>
                      </a:endParaRPr>
                    </a:p>
                  </a:txBody>
                  <a:tcPr/>
                </a:tc>
                <a:extLst>
                  <a:ext uri="{0D108BD9-81ED-4DB2-BD59-A6C34878D82A}">
                    <a16:rowId xmlns:a16="http://schemas.microsoft.com/office/drawing/2014/main" val="4035759491"/>
                  </a:ext>
                </a:extLst>
              </a:tr>
              <a:tr h="370840">
                <a:tc>
                  <a:txBody>
                    <a:bodyPr/>
                    <a:lstStyle/>
                    <a:p>
                      <a:endParaRPr lang="fr-FR" sz="1400" dirty="0">
                        <a:solidFill>
                          <a:srgbClr val="1C1C1C"/>
                        </a:solidFill>
                        <a:highlight>
                          <a:srgbClr val="FFFF00"/>
                        </a:highlight>
                      </a:endParaRPr>
                    </a:p>
                  </a:txBody>
                  <a:tcPr/>
                </a:tc>
                <a:tc>
                  <a:txBody>
                    <a:bodyPr/>
                    <a:lstStyle/>
                    <a:p>
                      <a:endParaRPr lang="fr-FR" sz="1400" dirty="0">
                        <a:solidFill>
                          <a:srgbClr val="1C1C1C"/>
                        </a:solidFill>
                        <a:highlight>
                          <a:srgbClr val="FFFF00"/>
                        </a:highlight>
                      </a:endParaRPr>
                    </a:p>
                  </a:txBody>
                  <a:tcPr/>
                </a:tc>
                <a:extLst>
                  <a:ext uri="{0D108BD9-81ED-4DB2-BD59-A6C34878D82A}">
                    <a16:rowId xmlns:a16="http://schemas.microsoft.com/office/drawing/2014/main" val="2019104582"/>
                  </a:ext>
                </a:extLst>
              </a:tr>
              <a:tr h="370840">
                <a:tc>
                  <a:txBody>
                    <a:bodyPr/>
                    <a:lstStyle/>
                    <a:p>
                      <a:endParaRPr lang="fr-FR" sz="1400" dirty="0">
                        <a:solidFill>
                          <a:srgbClr val="1C1C1C"/>
                        </a:solidFill>
                        <a:highlight>
                          <a:srgbClr val="FFFF00"/>
                        </a:highlight>
                      </a:endParaRPr>
                    </a:p>
                  </a:txBody>
                  <a:tcPr/>
                </a:tc>
                <a:tc>
                  <a:txBody>
                    <a:bodyPr/>
                    <a:lstStyle/>
                    <a:p>
                      <a:endParaRPr lang="fr-FR" sz="1400" dirty="0">
                        <a:solidFill>
                          <a:srgbClr val="1C1C1C"/>
                        </a:solidFill>
                        <a:highlight>
                          <a:srgbClr val="FFFF00"/>
                        </a:highlight>
                      </a:endParaRPr>
                    </a:p>
                  </a:txBody>
                  <a:tcPr/>
                </a:tc>
                <a:extLst>
                  <a:ext uri="{0D108BD9-81ED-4DB2-BD59-A6C34878D82A}">
                    <a16:rowId xmlns:a16="http://schemas.microsoft.com/office/drawing/2014/main" val="3459635047"/>
                  </a:ext>
                </a:extLst>
              </a:tr>
            </a:tbl>
          </a:graphicData>
        </a:graphic>
      </p:graphicFrame>
      <p:sp>
        <p:nvSpPr>
          <p:cNvPr id="5" name="Title 4"/>
          <p:cNvSpPr txBox="1">
            <a:spLocks/>
          </p:cNvSpPr>
          <p:nvPr/>
        </p:nvSpPr>
        <p:spPr>
          <a:xfrm>
            <a:off x="609600" y="188640"/>
            <a:ext cx="10972800" cy="929984"/>
          </a:xfrm>
          <a:prstGeom prst="rect">
            <a:avLst/>
          </a:prstGeom>
        </p:spPr>
        <p:txBody>
          <a:bodyPr/>
          <a:lst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endParaRPr lang="nl-BE" dirty="0"/>
          </a:p>
        </p:txBody>
      </p:sp>
      <p:sp>
        <p:nvSpPr>
          <p:cNvPr id="4" name="Slide Number Placeholder 3">
            <a:extLst>
              <a:ext uri="{FF2B5EF4-FFF2-40B4-BE49-F238E27FC236}">
                <a16:creationId xmlns:a16="http://schemas.microsoft.com/office/drawing/2014/main" id="{B285C30B-B434-47AA-A730-783CB549B590}"/>
              </a:ext>
            </a:extLst>
          </p:cNvPr>
          <p:cNvSpPr>
            <a:spLocks noGrp="1"/>
          </p:cNvSpPr>
          <p:nvPr>
            <p:ph type="sldNum" sz="quarter" idx="4"/>
          </p:nvPr>
        </p:nvSpPr>
        <p:spPr/>
        <p:txBody>
          <a:bodyPr/>
          <a:lstStyle/>
          <a:p>
            <a:fld id="{E1356E26-996F-433A-9CA0-83DB24D6E075}" type="slidenum">
              <a:rPr lang="en-US" smtClean="0"/>
              <a:pPr/>
              <a:t>96</a:t>
            </a:fld>
            <a:endParaRPr lang="en-US" dirty="0"/>
          </a:p>
        </p:txBody>
      </p:sp>
    </p:spTree>
    <p:extLst>
      <p:ext uri="{BB962C8B-B14F-4D97-AF65-F5344CB8AC3E}">
        <p14:creationId xmlns:p14="http://schemas.microsoft.com/office/powerpoint/2010/main" val="2559981097"/>
      </p:ext>
    </p:extLst>
  </p:cSld>
  <p:clrMapOvr>
    <a:masterClrMapping/>
  </p:clrMapOvr>
  <p:extLst>
    <p:ext uri="{6950BFC3-D8DA-4A85-94F7-54DA5524770B}">
      <p188:commentRel xmlns:p188="http://schemas.microsoft.com/office/powerpoint/2018/8/main" r:id="rId3"/>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27363-44E0-3BED-4F2A-CF597BEE0E61}"/>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50BE30-68F6-5456-C4B5-5F60D07B8E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8702" b="8702"/>
          <a:stretch>
            <a:fillRect/>
          </a:stretch>
        </p:blipFill>
        <p:spPr/>
      </p:pic>
      <p:sp>
        <p:nvSpPr>
          <p:cNvPr id="2" name="Title 1">
            <a:extLst>
              <a:ext uri="{FF2B5EF4-FFF2-40B4-BE49-F238E27FC236}">
                <a16:creationId xmlns:a16="http://schemas.microsoft.com/office/drawing/2014/main" id="{AB950E47-FBFE-D1FF-335E-B57ACD46B9D1}"/>
              </a:ext>
            </a:extLst>
          </p:cNvPr>
          <p:cNvSpPr>
            <a:spLocks noGrp="1"/>
          </p:cNvSpPr>
          <p:nvPr>
            <p:ph type="title"/>
          </p:nvPr>
        </p:nvSpPr>
        <p:spPr/>
        <p:txBody>
          <a:bodyPr/>
          <a:lstStyle/>
          <a:p>
            <a:r>
              <a:rPr lang="en-BE" dirty="0" err="1"/>
              <a:t>Vidéo</a:t>
            </a:r>
            <a:br>
              <a:rPr lang="nl-BE" dirty="0"/>
            </a:br>
            <a:endParaRPr lang="en-US" dirty="0"/>
          </a:p>
        </p:txBody>
      </p:sp>
      <p:sp>
        <p:nvSpPr>
          <p:cNvPr id="3" name="Slide Number Placeholder 2">
            <a:extLst>
              <a:ext uri="{FF2B5EF4-FFF2-40B4-BE49-F238E27FC236}">
                <a16:creationId xmlns:a16="http://schemas.microsoft.com/office/drawing/2014/main" id="{7021FC4B-1F01-C4B6-C706-E454F723AC6D}"/>
              </a:ext>
            </a:extLst>
          </p:cNvPr>
          <p:cNvSpPr>
            <a:spLocks noGrp="1"/>
          </p:cNvSpPr>
          <p:nvPr>
            <p:ph type="sldNum" sz="quarter" idx="4"/>
          </p:nvPr>
        </p:nvSpPr>
        <p:spPr/>
        <p:txBody>
          <a:bodyPr/>
          <a:lstStyle/>
          <a:p>
            <a:fld id="{E1356E26-996F-433A-9CA0-83DB24D6E075}" type="slidenum">
              <a:rPr lang="en-US" smtClean="0"/>
              <a:pPr/>
              <a:t>97</a:t>
            </a:fld>
            <a:endParaRPr lang="en-US" dirty="0"/>
          </a:p>
        </p:txBody>
      </p:sp>
      <p:pic>
        <p:nvPicPr>
          <p:cNvPr id="4" name="2026_NewEmployees_LQ">
            <a:hlinkClick r:id="" action="ppaction://media"/>
            <a:extLst>
              <a:ext uri="{FF2B5EF4-FFF2-40B4-BE49-F238E27FC236}">
                <a16:creationId xmlns:a16="http://schemas.microsoft.com/office/drawing/2014/main" id="{31DD9FF6-77EF-BC0B-BE94-33D9CE974C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1998" cy="6857999"/>
          </a:xfrm>
          <a:prstGeom prst="rect">
            <a:avLst/>
          </a:prstGeom>
        </p:spPr>
      </p:pic>
    </p:spTree>
    <p:extLst>
      <p:ext uri="{BB962C8B-B14F-4D97-AF65-F5344CB8AC3E}">
        <p14:creationId xmlns:p14="http://schemas.microsoft.com/office/powerpoint/2010/main" val="9612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374CD-FAB3-E4DD-FC73-E3339D36B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486B0-843C-8634-D326-724EF3528299}"/>
              </a:ext>
            </a:extLst>
          </p:cNvPr>
          <p:cNvSpPr>
            <a:spLocks noGrp="1"/>
          </p:cNvSpPr>
          <p:nvPr>
            <p:ph type="title"/>
          </p:nvPr>
        </p:nvSpPr>
        <p:spPr/>
        <p:txBody>
          <a:bodyPr>
            <a:normAutofit fontScale="90000"/>
          </a:bodyPr>
          <a:lstStyle/>
          <a:p>
            <a:pPr algn="ctr"/>
            <a:br>
              <a:rPr lang="en-BE" dirty="0"/>
            </a:br>
            <a:r>
              <a:rPr lang="en-BE" sz="6000" b="1" dirty="0" err="1"/>
              <a:t>Meilleurs</a:t>
            </a:r>
            <a:r>
              <a:rPr lang="en-BE" sz="6000" b="1" dirty="0"/>
              <a:t> Voeux </a:t>
            </a:r>
            <a:br>
              <a:rPr lang="en-BE" sz="6000" b="1" dirty="0"/>
            </a:br>
            <a:r>
              <a:rPr lang="en-BE" sz="6000" b="1" dirty="0"/>
              <a:t>Beste </a:t>
            </a:r>
            <a:r>
              <a:rPr lang="en-BE" sz="6000" b="1" dirty="0" err="1"/>
              <a:t>Wensen</a:t>
            </a:r>
            <a:r>
              <a:rPr lang="en-BE" sz="6000" b="1" dirty="0"/>
              <a:t> </a:t>
            </a:r>
            <a:br>
              <a:rPr lang="nl-BE" dirty="0"/>
            </a:br>
            <a:endParaRPr lang="en-US" dirty="0"/>
          </a:p>
        </p:txBody>
      </p:sp>
    </p:spTree>
    <p:extLst>
      <p:ext uri="{BB962C8B-B14F-4D97-AF65-F5344CB8AC3E}">
        <p14:creationId xmlns:p14="http://schemas.microsoft.com/office/powerpoint/2010/main" val="21146238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91521-265D-0E6B-1963-54E165DEE1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348D7A-1234-C5B1-EF13-52262F09B80C}"/>
              </a:ext>
            </a:extLst>
          </p:cNvPr>
          <p:cNvSpPr>
            <a:spLocks noGrp="1"/>
          </p:cNvSpPr>
          <p:nvPr>
            <p:ph type="title"/>
          </p:nvPr>
        </p:nvSpPr>
        <p:spPr/>
        <p:txBody>
          <a:bodyPr/>
          <a:lstStyle/>
          <a:p>
            <a:r>
              <a:rPr lang="en-BE" dirty="0" err="1"/>
              <a:t>Lexique</a:t>
            </a:r>
            <a:endParaRPr lang="en-BE" dirty="0"/>
          </a:p>
        </p:txBody>
      </p:sp>
      <p:sp>
        <p:nvSpPr>
          <p:cNvPr id="6" name="Content Placeholder 5">
            <a:extLst>
              <a:ext uri="{FF2B5EF4-FFF2-40B4-BE49-F238E27FC236}">
                <a16:creationId xmlns:a16="http://schemas.microsoft.com/office/drawing/2014/main" id="{2783B3C5-1997-B83F-9458-554079B166FF}"/>
              </a:ext>
            </a:extLst>
          </p:cNvPr>
          <p:cNvSpPr>
            <a:spLocks noGrp="1"/>
          </p:cNvSpPr>
          <p:nvPr>
            <p:ph idx="1"/>
          </p:nvPr>
        </p:nvSpPr>
        <p:spPr>
          <a:xfrm>
            <a:off x="838200" y="2038543"/>
            <a:ext cx="10256519" cy="3604326"/>
          </a:xfrm>
        </p:spPr>
        <p:txBody>
          <a:bodyPr>
            <a:normAutofit fontScale="85000" lnSpcReduction="20000"/>
          </a:bodyPr>
          <a:lstStyle/>
          <a:p>
            <a:r>
              <a:rPr lang="en-BE" dirty="0"/>
              <a:t>EHDS – European Health Data Space</a:t>
            </a:r>
          </a:p>
          <a:p>
            <a:r>
              <a:rPr lang="en-BE" dirty="0"/>
              <a:t>BIHR – Belgian Integrated Health Record</a:t>
            </a:r>
          </a:p>
          <a:p>
            <a:r>
              <a:rPr lang="en-BE" dirty="0" err="1"/>
              <a:t>CoBRHA</a:t>
            </a:r>
            <a:r>
              <a:rPr lang="en-BE" dirty="0"/>
              <a:t> – C</a:t>
            </a:r>
            <a:r>
              <a:rPr lang="fr-BE" dirty="0"/>
              <a:t>o</a:t>
            </a:r>
            <a:r>
              <a:rPr lang="en-BE" dirty="0" err="1"/>
              <a:t>mmon</a:t>
            </a:r>
            <a:r>
              <a:rPr lang="en-BE" dirty="0"/>
              <a:t> Base Register for Healthcare Actor</a:t>
            </a:r>
          </a:p>
          <a:p>
            <a:r>
              <a:rPr lang="en-BE" dirty="0"/>
              <a:t>FHIR - </a:t>
            </a:r>
            <a:r>
              <a:rPr lang="fr-BE" dirty="0"/>
              <a:t>Fast Healthcare </a:t>
            </a:r>
            <a:r>
              <a:rPr lang="fr-BE" dirty="0" err="1"/>
              <a:t>Interoperability</a:t>
            </a:r>
            <a:r>
              <a:rPr lang="fr-BE" dirty="0"/>
              <a:t> </a:t>
            </a:r>
            <a:r>
              <a:rPr lang="fr-BE" dirty="0" err="1"/>
              <a:t>Resources</a:t>
            </a:r>
            <a:endParaRPr lang="en-BE" dirty="0"/>
          </a:p>
          <a:p>
            <a:r>
              <a:rPr lang="en-BE" dirty="0"/>
              <a:t>LOINC - </a:t>
            </a:r>
            <a:r>
              <a:rPr lang="fr-FR" dirty="0" err="1"/>
              <a:t>Logical</a:t>
            </a:r>
            <a:r>
              <a:rPr lang="fr-FR" dirty="0"/>
              <a:t> Observation </a:t>
            </a:r>
            <a:r>
              <a:rPr lang="fr-FR" dirty="0" err="1"/>
              <a:t>Identifiers</a:t>
            </a:r>
            <a:r>
              <a:rPr lang="fr-FR" dirty="0"/>
              <a:t> </a:t>
            </a:r>
            <a:r>
              <a:rPr lang="fr-FR" dirty="0" err="1"/>
              <a:t>Names</a:t>
            </a:r>
            <a:r>
              <a:rPr lang="fr-FR" dirty="0"/>
              <a:t> &amp; Codes</a:t>
            </a:r>
            <a:endParaRPr lang="en-BE" dirty="0"/>
          </a:p>
          <a:p>
            <a:r>
              <a:rPr lang="en-BE" dirty="0"/>
              <a:t>PADAC – P</a:t>
            </a:r>
            <a:r>
              <a:rPr lang="fr-BE" dirty="0"/>
              <a:t>a</a:t>
            </a:r>
            <a:r>
              <a:rPr lang="en-BE" dirty="0" err="1"/>
              <a:t>tient</a:t>
            </a:r>
            <a:r>
              <a:rPr lang="en-BE" dirty="0"/>
              <a:t> Data A</a:t>
            </a:r>
            <a:r>
              <a:rPr lang="fr-BE" dirty="0"/>
              <a:t>c</a:t>
            </a:r>
            <a:r>
              <a:rPr lang="en-BE" dirty="0"/>
              <a:t>cess</a:t>
            </a:r>
          </a:p>
          <a:p>
            <a:r>
              <a:rPr lang="en-BE" dirty="0"/>
              <a:t>PSS – Prescription Support Service</a:t>
            </a:r>
          </a:p>
          <a:p>
            <a:r>
              <a:rPr lang="en-BE" dirty="0"/>
              <a:t>UHMEP – Unaddressed Health Message Exchange Platform</a:t>
            </a:r>
          </a:p>
          <a:p>
            <a:r>
              <a:rPr lang="en-BE" dirty="0"/>
              <a:t>VIDIS – Virtual Integration Drug Information System</a:t>
            </a:r>
          </a:p>
        </p:txBody>
      </p:sp>
      <p:sp>
        <p:nvSpPr>
          <p:cNvPr id="2" name="Slide Number Placeholder 1">
            <a:extLst>
              <a:ext uri="{FF2B5EF4-FFF2-40B4-BE49-F238E27FC236}">
                <a16:creationId xmlns:a16="http://schemas.microsoft.com/office/drawing/2014/main" id="{6C97EFE5-3FDB-CFDF-7A72-CE9384FB91A8}"/>
              </a:ext>
            </a:extLst>
          </p:cNvPr>
          <p:cNvSpPr>
            <a:spLocks noGrp="1"/>
          </p:cNvSpPr>
          <p:nvPr>
            <p:ph type="sldNum" sz="quarter" idx="4"/>
          </p:nvPr>
        </p:nvSpPr>
        <p:spPr/>
        <p:txBody>
          <a:bodyPr/>
          <a:lstStyle/>
          <a:p>
            <a:fld id="{E1356E26-996F-433A-9CA0-83DB24D6E075}" type="slidenum">
              <a:rPr lang="en-US" smtClean="0"/>
              <a:pPr/>
              <a:t>99</a:t>
            </a:fld>
            <a:endParaRPr lang="en-US" dirty="0"/>
          </a:p>
        </p:txBody>
      </p:sp>
    </p:spTree>
    <p:extLst>
      <p:ext uri="{BB962C8B-B14F-4D97-AF65-F5344CB8AC3E}">
        <p14:creationId xmlns:p14="http://schemas.microsoft.com/office/powerpoint/2010/main" val="3280322609"/>
      </p:ext>
    </p:extLst>
  </p:cSld>
  <p:clrMapOvr>
    <a:masterClrMapping/>
  </p:clrMapOvr>
</p:sld>
</file>

<file path=ppt/theme/theme1.xml><?xml version="1.0" encoding="utf-8"?>
<a:theme xmlns:a="http://schemas.openxmlformats.org/drawingml/2006/main" name="Office Theme">
  <a:themeElements>
    <a:clrScheme name="Custom 16">
      <a:dk1>
        <a:srgbClr val="262626"/>
      </a:dk1>
      <a:lt1>
        <a:sysClr val="window" lastClr="FFFFFF"/>
      </a:lt1>
      <a:dk2>
        <a:srgbClr val="087670"/>
      </a:dk2>
      <a:lt2>
        <a:srgbClr val="FFFFFF"/>
      </a:lt2>
      <a:accent1>
        <a:srgbClr val="3B3B3B"/>
      </a:accent1>
      <a:accent2>
        <a:srgbClr val="087670"/>
      </a:accent2>
      <a:accent3>
        <a:srgbClr val="B92500"/>
      </a:accent3>
      <a:accent4>
        <a:srgbClr val="E0EEED"/>
      </a:accent4>
      <a:accent5>
        <a:srgbClr val="FFCBBE"/>
      </a:accent5>
      <a:accent6>
        <a:srgbClr val="E9E9E9"/>
      </a:accent6>
      <a:hlink>
        <a:srgbClr val="087670"/>
      </a:hlink>
      <a:folHlink>
        <a:srgbClr val="B92500"/>
      </a:folHlink>
    </a:clrScheme>
    <a:fontScheme name="eHealth">
      <a:majorFont>
        <a:latin typeface="Kumbh Sans Bold"/>
        <a:ea typeface=""/>
        <a:cs typeface=""/>
      </a:majorFont>
      <a:minorFont>
        <a:latin typeface="Libre franklin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ealth-ppt-template.potx" id="{5EB4DC43-EC23-4A91-8137-8E73C4834F92}" vid="{0AD1349E-CABE-47E1-9529-FE2A85EDF2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47e0289-e80e-461a-91cd-6e1f7d177f7e" xsi:nil="true"/>
    <lcf76f155ced4ddcb4097134ff3c332f xmlns="071d0bbc-a2f3-4068-b04b-7ab3b0198ab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FFC4F37C7BD24980F30FC9EDC8E842" ma:contentTypeVersion="12" ma:contentTypeDescription="Create a new document." ma:contentTypeScope="" ma:versionID="0c103ca44df985f7e8c44e4db1c7b330">
  <xsd:schema xmlns:xsd="http://www.w3.org/2001/XMLSchema" xmlns:xs="http://www.w3.org/2001/XMLSchema" xmlns:p="http://schemas.microsoft.com/office/2006/metadata/properties" xmlns:ns2="071d0bbc-a2f3-4068-b04b-7ab3b0198aba" xmlns:ns3="547e0289-e80e-461a-91cd-6e1f7d177f7e" targetNamespace="http://schemas.microsoft.com/office/2006/metadata/properties" ma:root="true" ma:fieldsID="95c2b2f6cabf9fa1b4c486afe02be30b" ns2:_="" ns3:_="">
    <xsd:import namespace="071d0bbc-a2f3-4068-b04b-7ab3b0198aba"/>
    <xsd:import namespace="547e0289-e80e-461a-91cd-6e1f7d177f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1d0bbc-a2f3-4068-b04b-7ab3b0198a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5210672-c89b-4d32-bba8-c932233b7ad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7e0289-e80e-461a-91cd-6e1f7d177f7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af67084-1f85-4746-97d7-6d97ee4ceb04}" ma:internalName="TaxCatchAll" ma:showField="CatchAllData" ma:web="547e0289-e80e-461a-91cd-6e1f7d177f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7F65C7-9385-4230-A4DA-52B74B4C8B07}">
  <ds:schemaRefs>
    <ds:schemaRef ds:uri="071d0bbc-a2f3-4068-b04b-7ab3b0198aba"/>
    <ds:schemaRef ds:uri="547e0289-e80e-461a-91cd-6e1f7d177f7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A7403B-5FA4-4173-B1DB-DB5F4389A5F9}">
  <ds:schemaRefs>
    <ds:schemaRef ds:uri="071d0bbc-a2f3-4068-b04b-7ab3b0198aba"/>
    <ds:schemaRef ds:uri="547e0289-e80e-461a-91cd-6e1f7d177f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0674972-083B-45A4-A5A5-67CB98B398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eHealth-ppt-template</Template>
  <TotalTime>1941</TotalTime>
  <Words>6203</Words>
  <Application>Microsoft Office PowerPoint</Application>
  <PresentationFormat>Widescreen</PresentationFormat>
  <Paragraphs>923</Paragraphs>
  <Slides>99</Slides>
  <Notes>60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Libre Franklin Medium</vt:lpstr>
      <vt:lpstr>Open Sans</vt:lpstr>
      <vt:lpstr>Wingdings</vt:lpstr>
      <vt:lpstr>Calibri</vt:lpstr>
      <vt:lpstr>Arial</vt:lpstr>
      <vt:lpstr>Open Sans Semibold</vt:lpstr>
      <vt:lpstr>Libre Franklin</vt:lpstr>
      <vt:lpstr>Libre Franklin SemiBold</vt:lpstr>
      <vt:lpstr>Office Theme</vt:lpstr>
      <vt:lpstr> Réalisations 2025  Perspectives 2026  30/01/2026  </vt:lpstr>
      <vt:lpstr>Quelques chiffres</vt:lpstr>
      <vt:lpstr>Services de base</vt:lpstr>
      <vt:lpstr>Certificats eHealth </vt:lpstr>
      <vt:lpstr>eHealthBox</vt:lpstr>
      <vt:lpstr>Services de base</vt:lpstr>
      <vt:lpstr>Services de base</vt:lpstr>
      <vt:lpstr>Portails </vt:lpstr>
      <vt:lpstr>Également en 2025…</vt:lpstr>
      <vt:lpstr>Actieplan eGezondheid 2026-2029</vt:lpstr>
      <vt:lpstr>Plan d'action interfédéral eSanté 2026-2029</vt:lpstr>
      <vt:lpstr>Actieplan eGezondheid 2026-2029 </vt:lpstr>
      <vt:lpstr>Plan d'action interfédéral eSanté 2026-2029</vt:lpstr>
      <vt:lpstr>BIHR</vt:lpstr>
      <vt:lpstr>BIHR</vt:lpstr>
      <vt:lpstr>BIHR</vt:lpstr>
      <vt:lpstr>BIHR werkomgeving</vt:lpstr>
      <vt:lpstr>BIHR werkomgeving</vt:lpstr>
      <vt:lpstr>Andere onderdelen actieplan eGezondheid (1/4)</vt:lpstr>
      <vt:lpstr>Andere onderdelen actieplan eGezondheid (2/4)</vt:lpstr>
      <vt:lpstr>Andere onderdelen actieplan eGezondheid (3/4)</vt:lpstr>
      <vt:lpstr>Andere onderdelen actieplan eGezondheid (4/4)</vt:lpstr>
      <vt:lpstr>BelRAI fédéral</vt:lpstr>
      <vt:lpstr>BelRAI federaal</vt:lpstr>
      <vt:lpstr>Migration de CoBRHA vers CoBRHA+</vt:lpstr>
      <vt:lpstr>Migration de CoBRHA vers CoBRHA+</vt:lpstr>
      <vt:lpstr>CoBRHA+ </vt:lpstr>
      <vt:lpstr>UHMEP – Digitale verwijsvoorschriften</vt:lpstr>
      <vt:lpstr>UHMEP – Digitale verwijsvoorschriften</vt:lpstr>
      <vt:lpstr>UHMEP – Digitale verwijsvoorschriften</vt:lpstr>
      <vt:lpstr>UHMEP – Digitale verwijsvoorschriften</vt:lpstr>
      <vt:lpstr>Nouveau service ‘Opt-out’</vt:lpstr>
      <vt:lpstr>Nouveau service ‘Opt-out’</vt:lpstr>
      <vt:lpstr>Matrice d’accès</vt:lpstr>
      <vt:lpstr>Matrice d’accès</vt:lpstr>
      <vt:lpstr>Enregistrement des logiciels </vt:lpstr>
      <vt:lpstr>Enregistrement des logiciels </vt:lpstr>
      <vt:lpstr>Mult-eMediatt </vt:lpstr>
      <vt:lpstr>Mult-eMediatt vidéo</vt:lpstr>
      <vt:lpstr>VIDIS (Virtual Integrated Drug Information System)</vt:lpstr>
      <vt:lpstr>VIDIS &gt; MijnGezondheid app</vt:lpstr>
      <vt:lpstr>VIDIS &gt; MijnGezondheid app - Vidéo</vt:lpstr>
      <vt:lpstr>European Health Data Space - EHDS</vt:lpstr>
      <vt:lpstr>PowerPoint Presentation</vt:lpstr>
      <vt:lpstr>Internationale/Europese context</vt:lpstr>
      <vt:lpstr>Enkele belangrijke bepalingen uit EHDS (1/2)</vt:lpstr>
      <vt:lpstr>Enkele belangrijke bepalingen uit EHDS (2/2)</vt:lpstr>
      <vt:lpstr>EHDS - Beginselen voor implementatie in België (1/5)</vt:lpstr>
      <vt:lpstr>EHDS - Beginselen voor implementatie in België (2/5)</vt:lpstr>
      <vt:lpstr>EHDS - Beginselen voor implementatie in België (3/5)</vt:lpstr>
      <vt:lpstr>EHDS - Beginselen voor implementatie in België (4/5)</vt:lpstr>
      <vt:lpstr>EHDS - Beginselen voor implementatie in België (5/5)</vt:lpstr>
      <vt:lpstr>Andere projecten &amp; perspectieven</vt:lpstr>
      <vt:lpstr>Elektronisch voorschrift van geneesmiddelen</vt:lpstr>
      <vt:lpstr>Elektronisch voorschrift van geneesmiddelen</vt:lpstr>
      <vt:lpstr>Prescription Search Support - PSS</vt:lpstr>
      <vt:lpstr>Prescription Search Support - PSS</vt:lpstr>
      <vt:lpstr>Prescription Search Support - PSS</vt:lpstr>
      <vt:lpstr>Prescription Search Support - PSS</vt:lpstr>
      <vt:lpstr>Alivia</vt:lpstr>
      <vt:lpstr>Alivia</vt:lpstr>
      <vt:lpstr>Alivia</vt:lpstr>
      <vt:lpstr>Alivia</vt:lpstr>
      <vt:lpstr>eSanté – Mutualités</vt:lpstr>
      <vt:lpstr>eSanté – Mutualités</vt:lpstr>
      <vt:lpstr>DIGIRELAB</vt:lpstr>
      <vt:lpstr>DIGIRELAB</vt:lpstr>
      <vt:lpstr>eBirth v2 </vt:lpstr>
      <vt:lpstr>eBirth v2 </vt:lpstr>
      <vt:lpstr>RN Consult</vt:lpstr>
      <vt:lpstr>RN Consult</vt:lpstr>
      <vt:lpstr>TRIO – Return to Work</vt:lpstr>
      <vt:lpstr>TRIO – Return to Work</vt:lpstr>
      <vt:lpstr>TRIO – Return to Work</vt:lpstr>
      <vt:lpstr>Vaccinnet 2.0</vt:lpstr>
      <vt:lpstr>eHealthBox Tracing WebApp</vt:lpstr>
      <vt:lpstr>Database logiciels eSanté – Software Register</vt:lpstr>
      <vt:lpstr>Database logiciels eSanté – Software Register</vt:lpstr>
      <vt:lpstr>eDU – Dossier unique</vt:lpstr>
      <vt:lpstr>eDU – Dossier unique</vt:lpstr>
      <vt:lpstr>Standards</vt:lpstr>
      <vt:lpstr>Standards</vt:lpstr>
      <vt:lpstr>Standards</vt:lpstr>
      <vt:lpstr>Standards</vt:lpstr>
      <vt:lpstr>Gegevensbescherming &amp; Informatieveiligheid </vt:lpstr>
      <vt:lpstr>Gegevensbescherming &amp; Informatieveiligheid</vt:lpstr>
      <vt:lpstr>Veiligheid – aandachtspunten</vt:lpstr>
      <vt:lpstr>Budget &amp;  Organisation interne </vt:lpstr>
      <vt:lpstr>Gouvernance et cadre juridique</vt:lpstr>
      <vt:lpstr>Budget &amp; Organisation interne</vt:lpstr>
      <vt:lpstr>Budget &amp; Organisation interne</vt:lpstr>
      <vt:lpstr>Budget &amp; Organisation interne</vt:lpstr>
      <vt:lpstr>Budget &amp; Organisation interne</vt:lpstr>
      <vt:lpstr>Budget &amp; Organisation interne</vt:lpstr>
      <vt:lpstr>Budget &amp; Organisation interne</vt:lpstr>
      <vt:lpstr>Nouveaux collaborateurs entrés en service en 2025</vt:lpstr>
      <vt:lpstr>Vidéo </vt:lpstr>
      <vt:lpstr> Meilleurs Voeux  Beste Wensen  </vt:lpstr>
      <vt:lpstr>Lexique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Donec nec justo eget felis facilisis re</dc:title>
  <dc:creator>Filip Coppens</dc:creator>
  <cp:lastModifiedBy>Sanne Miseur</cp:lastModifiedBy>
  <cp:revision>110</cp:revision>
  <dcterms:created xsi:type="dcterms:W3CDTF">2023-05-24T11:33:38Z</dcterms:created>
  <dcterms:modified xsi:type="dcterms:W3CDTF">2026-02-04T07:58:57Z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0x01010091FFC4F37C7BD24980F30FC9EDC8E842</vt:lpwstr>
  </property>
  <property fmtid="{D5CDD505-2E9C-101B-9397-08002B2CF9AE}" pid="3" name="MediaServiceImageTags">
    <vt:lpwstr/>
  </property>
</Properties>
</file>