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4" r:id="rId6"/>
    <p:sldId id="265" r:id="rId7"/>
    <p:sldId id="260" r:id="rId8"/>
    <p:sldId id="262" r:id="rId9"/>
    <p:sldId id="261" r:id="rId10"/>
    <p:sldId id="263" r:id="rId11"/>
    <p:sldId id="266" r:id="rId12"/>
    <p:sldId id="267" r:id="rId13"/>
    <p:sldId id="268" r:id="rId14"/>
    <p:sldId id="269" r:id="rId15"/>
    <p:sldId id="270" r:id="rId16"/>
    <p:sldId id="271" r:id="rId17"/>
    <p:sldId id="272" r:id="rId18"/>
    <p:sldId id="274" r:id="rId19"/>
  </p:sldIdLst>
  <p:sldSz cx="18288000" cy="10287000"/>
  <p:notesSz cx="6858000" cy="9144000"/>
  <p:embeddedFontLst>
    <p:embeddedFont>
      <p:font typeface="Inter Bold" panose="020B0604020202020204" charset="0"/>
      <p:regular r:id="rId21"/>
    </p:embeddedFont>
    <p:embeddedFont>
      <p:font typeface="Montserrat" panose="020B0604020202020204" charset="0"/>
      <p:regular r:id="rId22"/>
      <p:bold r:id="rId23"/>
      <p:italic r:id="rId24"/>
      <p:boldItalic r:id="rId25"/>
    </p:embeddedFont>
    <p:embeddedFont>
      <p:font typeface="Montserrat Bold" panose="020B0604020202020204" charset="0"/>
      <p:regular r:id="rId26"/>
      <p:bold r:id="rId27"/>
    </p:embeddedFont>
    <p:embeddedFont>
      <p:font typeface="Montserrat Bold Italics" panose="020B0604020202020204" charset="0"/>
      <p:regular r:id="rId28"/>
    </p:embeddedFont>
    <p:embeddedFont>
      <p:font typeface="Montserrat Medium" panose="020B0604020202020204" charset="0"/>
      <p:regular r:id="rId29"/>
      <p:italic r:id="rId30"/>
    </p:embeddedFont>
    <p:embeddedFont>
      <p:font typeface="Montserrat Medium Italics" panose="020B0604020202020204" charset="0"/>
      <p:regular r:id="rId31"/>
    </p:embeddedFont>
    <p:embeddedFont>
      <p:font typeface="Montserrat Semi-Bold"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99"/>
    <a:srgbClr val="8FE2F0"/>
    <a:srgbClr val="4ED1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0850" autoAdjust="0"/>
  </p:normalViewPr>
  <p:slideViewPr>
    <p:cSldViewPr>
      <p:cViewPr varScale="1">
        <p:scale>
          <a:sx n="37" d="100"/>
          <a:sy n="37" d="100"/>
        </p:scale>
        <p:origin x="164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7BDE3-2B1C-4B3A-817B-AF7EF62FE8D2}" type="datetimeFigureOut">
              <a:rPr lang="en-GB" smtClean="0"/>
              <a:t>21/01/2026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35337-62C5-4712-8F93-E51780D5353A}" type="slidenum">
              <a:rPr lang="en-GB" smtClean="0"/>
              <a:t>‹#›</a:t>
            </a:fld>
            <a:endParaRPr lang="en-GB"/>
          </a:p>
        </p:txBody>
      </p:sp>
    </p:spTree>
    <p:extLst>
      <p:ext uri="{BB962C8B-B14F-4D97-AF65-F5344CB8AC3E}">
        <p14:creationId xmlns:p14="http://schemas.microsoft.com/office/powerpoint/2010/main" val="3509853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Unlike the private sector, ICT investments in the public sector are not aimed at achieving any competitive advantage. Instead we aim for achieving cooperative advantages – for all of society, citizens and businesses. The aim is not to increase market share, or to maximize profit. It is to reach societal objectives, set by policy, through efficient and effective services.</a:t>
            </a:r>
            <a:endParaRPr lang="en-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can best be achieved by creating ecosystems, with the government in a coordinating role. The entire society, including private companies and civil society organizations, can help. By offering integrated ICT services and achieving our societal objectives together. In the public sector, we look at the ICT domain from a macroeconomic and a macrosocial perspective. And we put emphasis on digital inclusion, because absolutely everyone must be able to use the services easily.</a:t>
            </a:r>
            <a:endParaRPr lang="en-BE" sz="1200" kern="1200" dirty="0">
              <a:solidFill>
                <a:schemeClr val="tx1"/>
              </a:solidFill>
              <a:effectLst/>
              <a:latin typeface="+mn-lt"/>
              <a:ea typeface="+mn-ea"/>
              <a:cs typeface="+mn-cs"/>
            </a:endParaRPr>
          </a:p>
          <a:p>
            <a:endParaRPr lang="en-BE" dirty="0"/>
          </a:p>
        </p:txBody>
      </p:sp>
      <p:sp>
        <p:nvSpPr>
          <p:cNvPr id="4" name="Slide Number Placeholder 3"/>
          <p:cNvSpPr>
            <a:spLocks noGrp="1"/>
          </p:cNvSpPr>
          <p:nvPr>
            <p:ph type="sldNum" sz="quarter" idx="5"/>
          </p:nvPr>
        </p:nvSpPr>
        <p:spPr/>
        <p:txBody>
          <a:bodyPr/>
          <a:lstStyle/>
          <a:p>
            <a:fld id="{6DC35337-62C5-4712-8F93-E51780D5353A}" type="slidenum">
              <a:rPr lang="en-GB" smtClean="0"/>
              <a:t>3</a:t>
            </a:fld>
            <a:endParaRPr lang="en-GB"/>
          </a:p>
        </p:txBody>
      </p:sp>
    </p:spTree>
    <p:extLst>
      <p:ext uri="{BB962C8B-B14F-4D97-AF65-F5344CB8AC3E}">
        <p14:creationId xmlns:p14="http://schemas.microsoft.com/office/powerpoint/2010/main" val="2892822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 aware, working in e-government also comes with specific challenges. Some critical success factors in this regard are complex governance, avoiding information silos, respecting privacy and fundamental rights, investing in digital literacy, taking into account specific financing rules, ICT staffing, alignment between legal-technical-practical and (digital) sovereignty.</a:t>
            </a:r>
            <a:endParaRPr lang="en-BE" sz="1200" kern="1200" dirty="0">
              <a:solidFill>
                <a:schemeClr val="tx1"/>
              </a:solidFill>
              <a:effectLst/>
              <a:latin typeface="+mn-lt"/>
              <a:ea typeface="+mn-ea"/>
              <a:cs typeface="+mn-cs"/>
            </a:endParaRPr>
          </a:p>
          <a:p>
            <a:endParaRPr lang="en-BE" dirty="0"/>
          </a:p>
        </p:txBody>
      </p:sp>
      <p:sp>
        <p:nvSpPr>
          <p:cNvPr id="4" name="Slide Number Placeholder 3"/>
          <p:cNvSpPr>
            <a:spLocks noGrp="1"/>
          </p:cNvSpPr>
          <p:nvPr>
            <p:ph type="sldNum" sz="quarter" idx="5"/>
          </p:nvPr>
        </p:nvSpPr>
        <p:spPr/>
        <p:txBody>
          <a:bodyPr/>
          <a:lstStyle/>
          <a:p>
            <a:fld id="{6DC35337-62C5-4712-8F93-E51780D5353A}" type="slidenum">
              <a:rPr lang="en-GB" smtClean="0"/>
              <a:t>12</a:t>
            </a:fld>
            <a:endParaRPr lang="en-GB"/>
          </a:p>
        </p:txBody>
      </p:sp>
    </p:spTree>
    <p:extLst>
      <p:ext uri="{BB962C8B-B14F-4D97-AF65-F5344CB8AC3E}">
        <p14:creationId xmlns:p14="http://schemas.microsoft.com/office/powerpoint/2010/main" val="427276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Lastly, let’s talk about some future opportunities. I dare to dream they will lead to more results in the years to come. During the COVID pandemic, we created regulation in the form of decision tables for issues like testing, vaccination and quarantine regulations. The decision tables were converted into software immediately – in few hours, few days at most. Legislation-as-code, so to speak. This could also be done in many other policy domains. It would benefit the quality of new regulations, and ensure their smooth introduction.</a:t>
            </a:r>
            <a:endParaRPr lang="en-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Artificial intelligence offers a huge potential, if we learn to apply it in agile and ethically correct ways, in meaningful use cases, while also putting proper guardrails on the self-explaining properties of the systems. In healthcare, for example, we already have a vector database with scientifically validated best practices and with patient information leaflets for all registered pharmaceuticals. A small scale pilot project demonstrated that unlocking this information through a chatbot could result in very important time savings and quality improvements. Medical doctors could evaluate the most appropriate treatment for their patients, while also closely monitoring patient safety.</a:t>
            </a:r>
            <a:endParaRPr lang="en-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Obviously, information security-by-design is important for maintaining trust in the systems. And mobile applications also carry a huge potential. For example.</a:t>
            </a:r>
            <a:endParaRPr lang="en-BE" sz="1200" kern="1200" dirty="0">
              <a:solidFill>
                <a:schemeClr val="tx1"/>
              </a:solidFill>
              <a:effectLst/>
              <a:latin typeface="+mn-lt"/>
              <a:ea typeface="+mn-ea"/>
              <a:cs typeface="+mn-cs"/>
            </a:endParaRPr>
          </a:p>
          <a:p>
            <a:endParaRPr lang="en-BE" dirty="0"/>
          </a:p>
        </p:txBody>
      </p:sp>
      <p:sp>
        <p:nvSpPr>
          <p:cNvPr id="4" name="Slide Number Placeholder 3"/>
          <p:cNvSpPr>
            <a:spLocks noGrp="1"/>
          </p:cNvSpPr>
          <p:nvPr>
            <p:ph type="sldNum" sz="quarter" idx="5"/>
          </p:nvPr>
        </p:nvSpPr>
        <p:spPr/>
        <p:txBody>
          <a:bodyPr/>
          <a:lstStyle/>
          <a:p>
            <a:fld id="{6DC35337-62C5-4712-8F93-E51780D5353A}" type="slidenum">
              <a:rPr lang="en-GB" smtClean="0"/>
              <a:t>13</a:t>
            </a:fld>
            <a:endParaRPr lang="en-GB"/>
          </a:p>
        </p:txBody>
      </p:sp>
    </p:spTree>
    <p:extLst>
      <p:ext uri="{BB962C8B-B14F-4D97-AF65-F5344CB8AC3E}">
        <p14:creationId xmlns:p14="http://schemas.microsoft.com/office/powerpoint/2010/main" val="2900259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a strong believer in ‘MyGov’, the digital identity wallet launched last year by the colleagues of federal public service BOSA. The app has an enormous potential, comparable to what the Crossroads Bank for Social Security or the eHealth platform have been able to achieve. Additionally, the European </a:t>
            </a:r>
            <a:r>
              <a:rPr lang="en-US" sz="1200" kern="1200" dirty="0" err="1">
                <a:solidFill>
                  <a:schemeClr val="tx1"/>
                </a:solidFill>
                <a:effectLst/>
                <a:latin typeface="+mn-lt"/>
                <a:ea typeface="+mn-ea"/>
                <a:cs typeface="+mn-cs"/>
              </a:rPr>
              <a:t>eIDAS</a:t>
            </a:r>
            <a:r>
              <a:rPr lang="en-US" sz="1200" kern="1200" dirty="0">
                <a:solidFill>
                  <a:schemeClr val="tx1"/>
                </a:solidFill>
                <a:effectLst/>
                <a:latin typeface="+mn-lt"/>
                <a:ea typeface="+mn-ea"/>
                <a:cs typeface="+mn-cs"/>
              </a:rPr>
              <a:t> regulation requires all EU member states to offer such a digital identity wallet to their citizens, by the end of this year. This means European interoperability is already guaranteed.</a:t>
            </a:r>
            <a:endParaRPr lang="en-BE" sz="1200" kern="1200" dirty="0">
              <a:solidFill>
                <a:schemeClr val="tx1"/>
              </a:solidFill>
              <a:effectLst/>
              <a:latin typeface="+mn-lt"/>
              <a:ea typeface="+mn-ea"/>
              <a:cs typeface="+mn-cs"/>
            </a:endParaRPr>
          </a:p>
          <a:p>
            <a:endParaRPr lang="en-BE" dirty="0"/>
          </a:p>
        </p:txBody>
      </p:sp>
      <p:sp>
        <p:nvSpPr>
          <p:cNvPr id="4" name="Slide Number Placeholder 3"/>
          <p:cNvSpPr>
            <a:spLocks noGrp="1"/>
          </p:cNvSpPr>
          <p:nvPr>
            <p:ph type="sldNum" sz="quarter" idx="5"/>
          </p:nvPr>
        </p:nvSpPr>
        <p:spPr/>
        <p:txBody>
          <a:bodyPr/>
          <a:lstStyle/>
          <a:p>
            <a:fld id="{6DC35337-62C5-4712-8F93-E51780D5353A}" type="slidenum">
              <a:rPr lang="en-GB" smtClean="0"/>
              <a:t>14</a:t>
            </a:fld>
            <a:endParaRPr lang="en-GB"/>
          </a:p>
        </p:txBody>
      </p:sp>
    </p:spTree>
    <p:extLst>
      <p:ext uri="{BB962C8B-B14F-4D97-AF65-F5344CB8AC3E}">
        <p14:creationId xmlns:p14="http://schemas.microsoft.com/office/powerpoint/2010/main" val="29776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wallet contains embedded functionality to digitally authenticate yourself, to prove certain attributes and to digitally sign.</a:t>
            </a:r>
            <a:endParaRPr lang="en-BE" sz="1200" kern="1200" dirty="0">
              <a:solidFill>
                <a:schemeClr val="tx1"/>
              </a:solidFill>
              <a:effectLst/>
              <a:latin typeface="+mn-lt"/>
              <a:ea typeface="+mn-ea"/>
              <a:cs typeface="+mn-cs"/>
            </a:endParaRPr>
          </a:p>
          <a:p>
            <a:endParaRPr lang="en-BE" dirty="0"/>
          </a:p>
        </p:txBody>
      </p:sp>
      <p:sp>
        <p:nvSpPr>
          <p:cNvPr id="4" name="Slide Number Placeholder 3"/>
          <p:cNvSpPr>
            <a:spLocks noGrp="1"/>
          </p:cNvSpPr>
          <p:nvPr>
            <p:ph type="sldNum" sz="quarter" idx="5"/>
          </p:nvPr>
        </p:nvSpPr>
        <p:spPr/>
        <p:txBody>
          <a:bodyPr/>
          <a:lstStyle/>
          <a:p>
            <a:fld id="{6DC35337-62C5-4712-8F93-E51780D5353A}" type="slidenum">
              <a:rPr lang="en-GB" smtClean="0"/>
              <a:t>15</a:t>
            </a:fld>
            <a:endParaRPr lang="en-GB"/>
          </a:p>
        </p:txBody>
      </p:sp>
    </p:spTree>
    <p:extLst>
      <p:ext uri="{BB962C8B-B14F-4D97-AF65-F5344CB8AC3E}">
        <p14:creationId xmlns:p14="http://schemas.microsoft.com/office/powerpoint/2010/main" val="2486243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Yet there is more. The wallet already allows you to receive instant messaging in an integrated way, to consult your ‘My eBox’, to use online services, to download trustworthy digital documents, anywhere at any time, or to scan a digitally signed QR code from a digital document someone else is showing you from their wallet.</a:t>
            </a:r>
            <a:endParaRPr lang="en-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makes the ‘MyGov’ wallet an important new enabler for added value, also for the private sector. The Belgian government will ensure that official documents such as identity cards, driving licenses, car documents, children's ISI+ cards, European health insurance cards, a proof of social status – needed to unlock secondary social benefits – can be downloaded in a legally valid digital form. A lot of back office processes can also take place through data sharing, giving feedback to citizens via My eBox, which they can already consult in the digital identity wallet. I have no doubt about the many opportunities for process optimization in many other sectors, such as banking, insurance or education. In Belgium, or cross-border.</a:t>
            </a:r>
            <a:endParaRPr lang="en-BE" sz="1200" kern="1200" dirty="0">
              <a:solidFill>
                <a:schemeClr val="tx1"/>
              </a:solidFill>
              <a:effectLst/>
              <a:latin typeface="+mn-lt"/>
              <a:ea typeface="+mn-ea"/>
              <a:cs typeface="+mn-cs"/>
            </a:endParaRPr>
          </a:p>
          <a:p>
            <a:endParaRPr lang="en-BE" dirty="0"/>
          </a:p>
        </p:txBody>
      </p:sp>
      <p:sp>
        <p:nvSpPr>
          <p:cNvPr id="4" name="Slide Number Placeholder 3"/>
          <p:cNvSpPr>
            <a:spLocks noGrp="1"/>
          </p:cNvSpPr>
          <p:nvPr>
            <p:ph type="sldNum" sz="quarter" idx="5"/>
          </p:nvPr>
        </p:nvSpPr>
        <p:spPr/>
        <p:txBody>
          <a:bodyPr/>
          <a:lstStyle/>
          <a:p>
            <a:fld id="{6DC35337-62C5-4712-8F93-E51780D5353A}" type="slidenum">
              <a:rPr lang="en-GB" smtClean="0"/>
              <a:t>16</a:t>
            </a:fld>
            <a:endParaRPr lang="en-GB"/>
          </a:p>
        </p:txBody>
      </p:sp>
    </p:spTree>
    <p:extLst>
      <p:ext uri="{BB962C8B-B14F-4D97-AF65-F5344CB8AC3E}">
        <p14:creationId xmlns:p14="http://schemas.microsoft.com/office/powerpoint/2010/main" val="893983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conclude, I invite all of you to imagine the potential of the next generation ecosystems. Let’s invest and innovate together for collective prosperity.</a:t>
            </a:r>
            <a:endParaRPr lang="en-BE" sz="1200" kern="1200" dirty="0">
              <a:solidFill>
                <a:schemeClr val="tx1"/>
              </a:solidFill>
              <a:effectLst/>
              <a:latin typeface="+mn-lt"/>
              <a:ea typeface="+mn-ea"/>
              <a:cs typeface="+mn-cs"/>
            </a:endParaRPr>
          </a:p>
          <a:p>
            <a:endParaRPr lang="en-BE" dirty="0"/>
          </a:p>
        </p:txBody>
      </p:sp>
      <p:sp>
        <p:nvSpPr>
          <p:cNvPr id="4" name="Slide Number Placeholder 3"/>
          <p:cNvSpPr>
            <a:spLocks noGrp="1"/>
          </p:cNvSpPr>
          <p:nvPr>
            <p:ph type="sldNum" sz="quarter" idx="5"/>
          </p:nvPr>
        </p:nvSpPr>
        <p:spPr/>
        <p:txBody>
          <a:bodyPr/>
          <a:lstStyle/>
          <a:p>
            <a:fld id="{6DC35337-62C5-4712-8F93-E51780D5353A}" type="slidenum">
              <a:rPr lang="en-GB" smtClean="0"/>
              <a:t>17</a:t>
            </a:fld>
            <a:endParaRPr lang="en-GB"/>
          </a:p>
        </p:txBody>
      </p:sp>
    </p:spTree>
    <p:extLst>
      <p:ext uri="{BB962C8B-B14F-4D97-AF65-F5344CB8AC3E}">
        <p14:creationId xmlns:p14="http://schemas.microsoft.com/office/powerpoint/2010/main" val="3551420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made this quote myself, as president Lincoln had already warned against hallucination</a:t>
            </a:r>
            <a:endParaRPr lang="en-BE" dirty="0"/>
          </a:p>
        </p:txBody>
      </p:sp>
      <p:sp>
        <p:nvSpPr>
          <p:cNvPr id="4" name="Slide Number Placeholder 3"/>
          <p:cNvSpPr>
            <a:spLocks noGrp="1"/>
          </p:cNvSpPr>
          <p:nvPr>
            <p:ph type="sldNum" sz="quarter" idx="5"/>
          </p:nvPr>
        </p:nvSpPr>
        <p:spPr/>
        <p:txBody>
          <a:bodyPr/>
          <a:lstStyle/>
          <a:p>
            <a:fld id="{6DC35337-62C5-4712-8F93-E51780D5353A}" type="slidenum">
              <a:rPr lang="en-GB" smtClean="0"/>
              <a:t>18</a:t>
            </a:fld>
            <a:endParaRPr lang="en-GB"/>
          </a:p>
        </p:txBody>
      </p:sp>
    </p:spTree>
    <p:extLst>
      <p:ext uri="{BB962C8B-B14F-4D97-AF65-F5344CB8AC3E}">
        <p14:creationId xmlns:p14="http://schemas.microsoft.com/office/powerpoint/2010/main" val="915864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sound investment strategy has at least two dimensions: cost consciousness and value creation. Working with taxpayer’s money, we always need to ensure the cost-efficient use of ICT. A second, equally important dimension is the use of ICT as an enabler for the development of ecosystems. This allows significant value to be created across an entire sector of society. And to achieve societal objectives as effectively as possible.</a:t>
            </a:r>
            <a:endParaRPr lang="en-BE" sz="1200" kern="1200" dirty="0">
              <a:solidFill>
                <a:schemeClr val="tx1"/>
              </a:solidFill>
              <a:effectLst/>
              <a:latin typeface="+mn-lt"/>
              <a:ea typeface="+mn-ea"/>
              <a:cs typeface="+mn-cs"/>
            </a:endParaRPr>
          </a:p>
          <a:p>
            <a:endParaRPr lang="en-BE" dirty="0"/>
          </a:p>
        </p:txBody>
      </p:sp>
      <p:sp>
        <p:nvSpPr>
          <p:cNvPr id="4" name="Slide Number Placeholder 3"/>
          <p:cNvSpPr>
            <a:spLocks noGrp="1"/>
          </p:cNvSpPr>
          <p:nvPr>
            <p:ph type="sldNum" sz="quarter" idx="5"/>
          </p:nvPr>
        </p:nvSpPr>
        <p:spPr/>
        <p:txBody>
          <a:bodyPr/>
          <a:lstStyle/>
          <a:p>
            <a:fld id="{6DC35337-62C5-4712-8F93-E51780D5353A}" type="slidenum">
              <a:rPr lang="en-GB" smtClean="0"/>
              <a:t>4</a:t>
            </a:fld>
            <a:endParaRPr lang="en-GB"/>
          </a:p>
        </p:txBody>
      </p:sp>
    </p:spTree>
    <p:extLst>
      <p:ext uri="{BB962C8B-B14F-4D97-AF65-F5344CB8AC3E}">
        <p14:creationId xmlns:p14="http://schemas.microsoft.com/office/powerpoint/2010/main" val="1870397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Cost efficiency in e-government, is achieved through the use of common infrastructure, the development of shared services and the systematic reuse of software components that, once developed, can be used for multiple purposes.</a:t>
            </a:r>
            <a:endParaRPr lang="en-BE" sz="1200" kern="1200" dirty="0">
              <a:solidFill>
                <a:schemeClr val="tx1"/>
              </a:solidFill>
              <a:effectLst/>
              <a:latin typeface="+mn-lt"/>
              <a:ea typeface="+mn-ea"/>
              <a:cs typeface="+mn-cs"/>
            </a:endParaRPr>
          </a:p>
          <a:p>
            <a:endParaRPr lang="en-BE" dirty="0"/>
          </a:p>
        </p:txBody>
      </p:sp>
      <p:sp>
        <p:nvSpPr>
          <p:cNvPr id="4" name="Slide Number Placeholder 3"/>
          <p:cNvSpPr>
            <a:spLocks noGrp="1"/>
          </p:cNvSpPr>
          <p:nvPr>
            <p:ph type="sldNum" sz="quarter" idx="5"/>
          </p:nvPr>
        </p:nvSpPr>
        <p:spPr/>
        <p:txBody>
          <a:bodyPr/>
          <a:lstStyle/>
          <a:p>
            <a:fld id="{6DC35337-62C5-4712-8F93-E51780D5353A}" type="slidenum">
              <a:rPr lang="en-GB" smtClean="0"/>
              <a:t>5</a:t>
            </a:fld>
            <a:endParaRPr lang="en-GB"/>
          </a:p>
        </p:txBody>
      </p:sp>
    </p:spTree>
    <p:extLst>
      <p:ext uri="{BB962C8B-B14F-4D97-AF65-F5344CB8AC3E}">
        <p14:creationId xmlns:p14="http://schemas.microsoft.com/office/powerpoint/2010/main" val="2626043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Effectiveness in achieving our social objectives is based on the development of ecosystems. These ecosystems need to respect fundamental principles such as ‘only once’, the single collection and reuse of factual information. They also need to clearly define responsibilities in terms of quality control and data storage: who is the authentic data source? Other actors should not duplicate any data, but set up secure data exchanges, based on technical and semantic interoperability standards. And above all, we should dare to optimize processes across sectors and institutions. And to simplify regulations. Let me give a few examples.</a:t>
            </a:r>
            <a:endParaRPr lang="en-BE" sz="1200" kern="1200" dirty="0">
              <a:solidFill>
                <a:schemeClr val="tx1"/>
              </a:solidFill>
              <a:effectLst/>
              <a:latin typeface="+mn-lt"/>
              <a:ea typeface="+mn-ea"/>
              <a:cs typeface="+mn-cs"/>
            </a:endParaRPr>
          </a:p>
          <a:p>
            <a:endParaRPr lang="en-BE" dirty="0"/>
          </a:p>
        </p:txBody>
      </p:sp>
      <p:sp>
        <p:nvSpPr>
          <p:cNvPr id="4" name="Slide Number Placeholder 3"/>
          <p:cNvSpPr>
            <a:spLocks noGrp="1"/>
          </p:cNvSpPr>
          <p:nvPr>
            <p:ph type="sldNum" sz="quarter" idx="5"/>
          </p:nvPr>
        </p:nvSpPr>
        <p:spPr/>
        <p:txBody>
          <a:bodyPr/>
          <a:lstStyle/>
          <a:p>
            <a:fld id="{6DC35337-62C5-4712-8F93-E51780D5353A}" type="slidenum">
              <a:rPr lang="en-GB" smtClean="0"/>
              <a:t>6</a:t>
            </a:fld>
            <a:endParaRPr lang="en-GB"/>
          </a:p>
        </p:txBody>
      </p:sp>
    </p:spTree>
    <p:extLst>
      <p:ext uri="{BB962C8B-B14F-4D97-AF65-F5344CB8AC3E}">
        <p14:creationId xmlns:p14="http://schemas.microsoft.com/office/powerpoint/2010/main" val="1281419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start with health care in Belgium. As you can see on the screen, a lot of actors are active in the Belgian health sector. Since many years, everyone agrees that high-quality healthcare must be multidisciplinary, continuous and patient-centric. All relevant information and decision support systems should be readily available to healthcare providers who are in a therapeutic relationship with the patient, both for medical care and for prevention. However, until 10-15 years ago, there was very little awareness about the importance of keeping and exchanging well-structured electronic health records. So, the federal government established the eHealth-platform in 2010. And now, 15 years later, we see health data records being exchanged on average 1,500 times per patient per year! More than 96% of our population has given their informed consent. And the absence of serious complaints indicates a very high level of trust in the system.</a:t>
            </a:r>
            <a:endParaRPr lang="en-BE" sz="1200" kern="1200" dirty="0">
              <a:solidFill>
                <a:schemeClr val="tx1"/>
              </a:solidFill>
              <a:effectLst/>
              <a:latin typeface="+mn-lt"/>
              <a:ea typeface="+mn-ea"/>
              <a:cs typeface="+mn-cs"/>
            </a:endParaRPr>
          </a:p>
          <a:p>
            <a:endParaRPr lang="en-BE" dirty="0"/>
          </a:p>
        </p:txBody>
      </p:sp>
      <p:sp>
        <p:nvSpPr>
          <p:cNvPr id="4" name="Slide Number Placeholder 3"/>
          <p:cNvSpPr>
            <a:spLocks noGrp="1"/>
          </p:cNvSpPr>
          <p:nvPr>
            <p:ph type="sldNum" sz="quarter" idx="5"/>
          </p:nvPr>
        </p:nvSpPr>
        <p:spPr/>
        <p:txBody>
          <a:bodyPr/>
          <a:lstStyle/>
          <a:p>
            <a:fld id="{6DC35337-62C5-4712-8F93-E51780D5353A}" type="slidenum">
              <a:rPr lang="en-GB" smtClean="0"/>
              <a:t>7</a:t>
            </a:fld>
            <a:endParaRPr lang="en-GB"/>
          </a:p>
        </p:txBody>
      </p:sp>
    </p:spTree>
    <p:extLst>
      <p:ext uri="{BB962C8B-B14F-4D97-AF65-F5344CB8AC3E}">
        <p14:creationId xmlns:p14="http://schemas.microsoft.com/office/powerpoint/2010/main" val="1507365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did we get here? No central database containing all the health data of all Belgian citizens has been created. Instead, the government has invested in basic ICT services, offered to the entire ecosystem – such as end-to-end encryption, a cornerstone for secure data exchange, integrated user and access management, a time stamping service, referral directories that indicate where relevant data can be found… We also have reliable evidence-based knowledge bases to support diagnostics, treatment and prevention. This enables health care institutions or independent software providers to focus their resources on developing value-added functionalities for the healthcare professionals.</a:t>
            </a:r>
            <a:endParaRPr lang="en-BE" sz="1200" kern="1200" dirty="0">
              <a:solidFill>
                <a:schemeClr val="tx1"/>
              </a:solidFill>
              <a:effectLst/>
              <a:latin typeface="+mn-lt"/>
              <a:ea typeface="+mn-ea"/>
              <a:cs typeface="+mn-cs"/>
            </a:endParaRPr>
          </a:p>
          <a:p>
            <a:endParaRPr lang="en-BE" dirty="0"/>
          </a:p>
        </p:txBody>
      </p:sp>
      <p:sp>
        <p:nvSpPr>
          <p:cNvPr id="4" name="Slide Number Placeholder 3"/>
          <p:cNvSpPr>
            <a:spLocks noGrp="1"/>
          </p:cNvSpPr>
          <p:nvPr>
            <p:ph type="sldNum" sz="quarter" idx="5"/>
          </p:nvPr>
        </p:nvSpPr>
        <p:spPr/>
        <p:txBody>
          <a:bodyPr/>
          <a:lstStyle/>
          <a:p>
            <a:fld id="{6DC35337-62C5-4712-8F93-E51780D5353A}" type="slidenum">
              <a:rPr lang="en-GB" smtClean="0"/>
              <a:t>8</a:t>
            </a:fld>
            <a:endParaRPr lang="en-GB"/>
          </a:p>
        </p:txBody>
      </p:sp>
    </p:spTree>
    <p:extLst>
      <p:ext uri="{BB962C8B-B14F-4D97-AF65-F5344CB8AC3E}">
        <p14:creationId xmlns:p14="http://schemas.microsoft.com/office/powerpoint/2010/main" val="1487199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a result, since 2024, Belgium is ranked first in the European Commission's eHealth ranking. Every healthcare provider, in a therapeutic relationship with a patient, has access to the summary electronic health record. This contains information about the patient's medical situation – allergies, vaccination status, current medication, relevant medical history. He or she has also access to lab results, medical imaging results and discharge and follow-up reports provided by other healthcare providers. Prescriptions for medication are created digitally. In the near future, also referral letters and sick leave certificates will be created digitally, and made available to the receiver.</a:t>
            </a:r>
            <a:endParaRPr lang="en-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Patients now only pay a small part of the expense, while the healthcare provider is reimbursed directly by the health insurance fund, through a third-party payment system. And the patient is no longer burdened with the paperwork.</a:t>
            </a:r>
          </a:p>
          <a:p>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Healthcare providers have science based decision support for diagnostics and treatment, directly embedded in their software packages. And relevant data – on for example, allergies – are used to safeguard the patient’s safety.</a:t>
            </a:r>
          </a:p>
          <a:p>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of this is done securely and with single sign-on. Years ago, my general practitioner used to have separate credentials to access the results servers for each individual clinical lab and hospital. Precious time was lost during a medical consultation for gathering all the relevant information. Now she has all the relevant information integrated on-screen and ready-to-use when I enter her office. She can now focus primarily on providing high quality care.</a:t>
            </a:r>
            <a:endParaRPr lang="en-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eHealth-platform costs around 17 million EUR per year to operate. Medical data sharing avoids at least one redundant blood test and one other lab test for every chronically ill patient. This alone represents a saving of 250 million EUR in expenditure without compromising the quality of care. The benefits in terms of patient safety and superior care quality are harder to calculate financially, but they undoubtedly represent a multiple of this amount.</a:t>
            </a:r>
            <a:endParaRPr lang="en-BE" sz="1200" kern="1200" dirty="0">
              <a:solidFill>
                <a:schemeClr val="tx1"/>
              </a:solidFill>
              <a:effectLst/>
              <a:latin typeface="+mn-lt"/>
              <a:ea typeface="+mn-ea"/>
              <a:cs typeface="+mn-cs"/>
            </a:endParaRPr>
          </a:p>
          <a:p>
            <a:endParaRPr lang="en-BE" dirty="0"/>
          </a:p>
        </p:txBody>
      </p:sp>
      <p:sp>
        <p:nvSpPr>
          <p:cNvPr id="4" name="Slide Number Placeholder 3"/>
          <p:cNvSpPr>
            <a:spLocks noGrp="1"/>
          </p:cNvSpPr>
          <p:nvPr>
            <p:ph type="sldNum" sz="quarter" idx="5"/>
          </p:nvPr>
        </p:nvSpPr>
        <p:spPr/>
        <p:txBody>
          <a:bodyPr/>
          <a:lstStyle/>
          <a:p>
            <a:fld id="{6DC35337-62C5-4712-8F93-E51780D5353A}" type="slidenum">
              <a:rPr lang="en-GB" smtClean="0"/>
              <a:t>9</a:t>
            </a:fld>
            <a:endParaRPr lang="en-GB"/>
          </a:p>
        </p:txBody>
      </p:sp>
    </p:spTree>
    <p:extLst>
      <p:ext uri="{BB962C8B-B14F-4D97-AF65-F5344CB8AC3E}">
        <p14:creationId xmlns:p14="http://schemas.microsoft.com/office/powerpoint/2010/main" val="3270672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Throughout my career, I had the privilege of setting up and managing institutions in accordance with the dual investment strategy mentioned earlier. For example, the creation of the Crossroads Bank for Social Security and the introduction of the multifunctional declaration of wages and working time resulted in the unified online quarterly collection of factual data on citizens and their employers. Their information is shared securely with more than 3,000 Belgian entities responsible for different aspects of social protection. Rights are granted automatically whenever possible, based on a single notification of each relevant life event. Years ago, the Federal Planning Bureau estimated that this reform has drastically reduced the administrative burden, saving our society more than 1.5 billion euros annually, each year again. Operating the Crossroads Bank costs less than 20 million euros each year.</a:t>
            </a:r>
            <a:endParaRPr lang="en-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Introducing the electronic identity card in 2003 was a cornerstone for the digital transformation of many processes involving citizens and businesses, also in the private sector.</a:t>
            </a:r>
            <a:endParaRPr lang="en-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More recently, the introduction of the G-Cloud in 2016, and the Reuse initiative in which many components are made available as open source, is saving at least another 100 million euros per year in avoided ICT expenditure.</a:t>
            </a:r>
            <a:endParaRPr lang="en-BE" sz="1200" kern="1200" dirty="0">
              <a:solidFill>
                <a:schemeClr val="tx1"/>
              </a:solidFill>
              <a:effectLst/>
              <a:latin typeface="+mn-lt"/>
              <a:ea typeface="+mn-ea"/>
              <a:cs typeface="+mn-cs"/>
            </a:endParaRPr>
          </a:p>
          <a:p>
            <a:endParaRPr lang="en-BE" dirty="0"/>
          </a:p>
        </p:txBody>
      </p:sp>
      <p:sp>
        <p:nvSpPr>
          <p:cNvPr id="4" name="Slide Number Placeholder 3"/>
          <p:cNvSpPr>
            <a:spLocks noGrp="1"/>
          </p:cNvSpPr>
          <p:nvPr>
            <p:ph type="sldNum" sz="quarter" idx="5"/>
          </p:nvPr>
        </p:nvSpPr>
        <p:spPr/>
        <p:txBody>
          <a:bodyPr/>
          <a:lstStyle/>
          <a:p>
            <a:fld id="{6DC35337-62C5-4712-8F93-E51780D5353A}" type="slidenum">
              <a:rPr lang="en-GB" smtClean="0"/>
              <a:t>10</a:t>
            </a:fld>
            <a:endParaRPr lang="en-GB"/>
          </a:p>
        </p:txBody>
      </p:sp>
    </p:spTree>
    <p:extLst>
      <p:ext uri="{BB962C8B-B14F-4D97-AF65-F5344CB8AC3E}">
        <p14:creationId xmlns:p14="http://schemas.microsoft.com/office/powerpoint/2010/main" val="2179362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my opinion, the government should focus on its core tasks: setting out societal objectives through policy making, establishing good governance structures, offering participation and accountability to all the major stakeholders, defining standards for quality, security and interoperability, and offering foundational ICT services enabling the growth of ecosystems. This will allow end users and private ICT partners to develop and offer their own ICT services, while contributing to the global societal and policy objectives. Cooperation between the public and private sector can take many forms, as you can see on the screen, ranging from public procurement, to concessions, private-public partnerships, and platform economies.</a:t>
            </a:r>
            <a:endParaRPr lang="en-BE" sz="1200" kern="1200" dirty="0">
              <a:solidFill>
                <a:schemeClr val="tx1"/>
              </a:solidFill>
              <a:effectLst/>
              <a:latin typeface="+mn-lt"/>
              <a:ea typeface="+mn-ea"/>
              <a:cs typeface="+mn-cs"/>
            </a:endParaRPr>
          </a:p>
          <a:p>
            <a:endParaRPr lang="en-BE" dirty="0"/>
          </a:p>
        </p:txBody>
      </p:sp>
      <p:sp>
        <p:nvSpPr>
          <p:cNvPr id="4" name="Slide Number Placeholder 3"/>
          <p:cNvSpPr>
            <a:spLocks noGrp="1"/>
          </p:cNvSpPr>
          <p:nvPr>
            <p:ph type="sldNum" sz="quarter" idx="5"/>
          </p:nvPr>
        </p:nvSpPr>
        <p:spPr/>
        <p:txBody>
          <a:bodyPr/>
          <a:lstStyle/>
          <a:p>
            <a:fld id="{6DC35337-62C5-4712-8F93-E51780D5353A}" type="slidenum">
              <a:rPr lang="en-GB" smtClean="0"/>
              <a:t>11</a:t>
            </a:fld>
            <a:endParaRPr lang="en-GB"/>
          </a:p>
        </p:txBody>
      </p:sp>
    </p:spTree>
    <p:extLst>
      <p:ext uri="{BB962C8B-B14F-4D97-AF65-F5344CB8AC3E}">
        <p14:creationId xmlns:p14="http://schemas.microsoft.com/office/powerpoint/2010/main" val="2305355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C1E2EF6-1A3E-49B6-A549-DB6ABDAFC191}" type="datetime1">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16AAA8-56E1-4254-9DD1-1FB7EB49C31D}" type="datetime1">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561B3-56A1-4A15-BBA1-14D557B0BC74}" type="datetime1">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61F5EE-7B16-4001-A64E-B0AE23B49621}" type="datetime1">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20B321-E0EB-4CA3-8A77-637321298626}" type="datetime1">
              <a:rPr lang="en-US" smtClean="0"/>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3CB622-4749-4035-93F3-8CA6D23B1B23}" type="datetime1">
              <a:rPr lang="en-US" smtClean="0"/>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D0E51F-8110-44C1-B2B4-8AE8B885A3E1}" type="datetime1">
              <a:rPr lang="en-US" smtClean="0"/>
              <a:t>1/21/2026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BEA943-D61B-4941-97A9-FFBE4BDF94B5}" type="datetime1">
              <a:rPr lang="en-US" smtClean="0"/>
              <a:t>1/21/2026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9CE1C2-0A74-4773-8F9E-FCC002ED98CD}" type="datetime1">
              <a:rPr lang="en-US" smtClean="0"/>
              <a:t>1/21/2026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D82759-AAB6-4BC6-923D-7D27155CCF92}" type="datetime1">
              <a:rPr lang="en-US" smtClean="0"/>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D1B580-3D4B-4F5E-9BDD-DAD3C7F0A889}" type="datetime1">
              <a:rPr lang="en-US" smtClean="0"/>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A51733-B110-4861-A919-A8D883283554}" type="datetime1">
              <a:rPr lang="en-US" smtClean="0"/>
              <a:t>1/21/2026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sv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0.png"/><Relationship Id="rId4" Type="http://schemas.openxmlformats.org/officeDocument/2006/relationships/image" Target="../media/image49.sv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notesSlide" Target="../notesSlides/notesSlide10.xml"/><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59.svg"/><Relationship Id="rId5" Type="http://schemas.openxmlformats.org/officeDocument/2006/relationships/image" Target="../media/image53.png"/><Relationship Id="rId15" Type="http://schemas.openxmlformats.org/officeDocument/2006/relationships/image" Target="../media/image63.svg"/><Relationship Id="rId10" Type="http://schemas.openxmlformats.org/officeDocument/2006/relationships/image" Target="../media/image58.png"/><Relationship Id="rId4" Type="http://schemas.openxmlformats.org/officeDocument/2006/relationships/image" Target="../media/image52.svg"/><Relationship Id="rId9" Type="http://schemas.openxmlformats.org/officeDocument/2006/relationships/image" Target="../media/image57.svg"/><Relationship Id="rId1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74.png"/><Relationship Id="rId3" Type="http://schemas.openxmlformats.org/officeDocument/2006/relationships/image" Target="../media/image66.png"/><Relationship Id="rId7" Type="http://schemas.openxmlformats.org/officeDocument/2006/relationships/image" Target="../media/image60.png"/><Relationship Id="rId12" Type="http://schemas.openxmlformats.org/officeDocument/2006/relationships/image" Target="../media/image73.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9.svg"/><Relationship Id="rId11" Type="http://schemas.openxmlformats.org/officeDocument/2006/relationships/image" Target="../media/image72.png"/><Relationship Id="rId5" Type="http://schemas.openxmlformats.org/officeDocument/2006/relationships/image" Target="../media/image68.png"/><Relationship Id="rId15" Type="http://schemas.openxmlformats.org/officeDocument/2006/relationships/hyperlink" Target="http://www.smalsresearch.be/ai-maturity-model" TargetMode="External"/><Relationship Id="rId10" Type="http://schemas.openxmlformats.org/officeDocument/2006/relationships/image" Target="../media/image71.svg"/><Relationship Id="rId4" Type="http://schemas.openxmlformats.org/officeDocument/2006/relationships/image" Target="../media/image67.svg"/><Relationship Id="rId9" Type="http://schemas.openxmlformats.org/officeDocument/2006/relationships/image" Target="../media/image70.png"/><Relationship Id="rId14" Type="http://schemas.openxmlformats.org/officeDocument/2006/relationships/image" Target="../media/image75.svg"/></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svg"/><Relationship Id="rId10" Type="http://schemas.openxmlformats.org/officeDocument/2006/relationships/image" Target="../media/image86.jpeg"/><Relationship Id="rId4" Type="http://schemas.openxmlformats.org/officeDocument/2006/relationships/image" Target="../media/image80.png"/><Relationship Id="rId9" Type="http://schemas.openxmlformats.org/officeDocument/2006/relationships/image" Target="../media/image85.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6.xml"/><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05025" y="3638052"/>
            <a:ext cx="3086100" cy="2591198"/>
            <a:chOff x="0" y="0"/>
            <a:chExt cx="812800" cy="682455"/>
          </a:xfrm>
        </p:grpSpPr>
        <p:sp>
          <p:nvSpPr>
            <p:cNvPr id="3" name="Freeform 3"/>
            <p:cNvSpPr/>
            <p:nvPr/>
          </p:nvSpPr>
          <p:spPr>
            <a:xfrm>
              <a:off x="0" y="0"/>
              <a:ext cx="812800" cy="682455"/>
            </a:xfrm>
            <a:custGeom>
              <a:avLst/>
              <a:gdLst/>
              <a:ahLst/>
              <a:cxnLst/>
              <a:rect l="l" t="t" r="r" b="b"/>
              <a:pathLst>
                <a:path w="812800" h="682455">
                  <a:moveTo>
                    <a:pt x="609600" y="0"/>
                  </a:moveTo>
                  <a:cubicBezTo>
                    <a:pt x="721824" y="0"/>
                    <a:pt x="812800" y="152773"/>
                    <a:pt x="812800" y="341228"/>
                  </a:cubicBezTo>
                  <a:cubicBezTo>
                    <a:pt x="812800" y="529682"/>
                    <a:pt x="721824" y="682455"/>
                    <a:pt x="609600" y="682455"/>
                  </a:cubicBezTo>
                  <a:lnTo>
                    <a:pt x="203200" y="682455"/>
                  </a:lnTo>
                  <a:cubicBezTo>
                    <a:pt x="90976" y="682455"/>
                    <a:pt x="0" y="529682"/>
                    <a:pt x="0" y="341228"/>
                  </a:cubicBezTo>
                  <a:cubicBezTo>
                    <a:pt x="0" y="152773"/>
                    <a:pt x="90976" y="0"/>
                    <a:pt x="203200" y="0"/>
                  </a:cubicBezTo>
                  <a:close/>
                </a:path>
              </a:pathLst>
            </a:custGeom>
            <a:solidFill>
              <a:srgbClr val="25ABD3">
                <a:alpha val="60000"/>
              </a:srgbClr>
            </a:solidFill>
          </p:spPr>
          <p:txBody>
            <a:bodyPr/>
            <a:lstStyle/>
            <a:p>
              <a:endParaRPr lang="en-GB"/>
            </a:p>
          </p:txBody>
        </p:sp>
        <p:sp>
          <p:nvSpPr>
            <p:cNvPr id="4" name="TextBox 4"/>
            <p:cNvSpPr txBox="1"/>
            <p:nvPr/>
          </p:nvSpPr>
          <p:spPr>
            <a:xfrm>
              <a:off x="0" y="-47625"/>
              <a:ext cx="812800" cy="73008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7297400" y="3638052"/>
            <a:ext cx="3086100" cy="2579548"/>
            <a:chOff x="0" y="0"/>
            <a:chExt cx="812800" cy="679387"/>
          </a:xfrm>
        </p:grpSpPr>
        <p:sp>
          <p:nvSpPr>
            <p:cNvPr id="6" name="Freeform 6"/>
            <p:cNvSpPr/>
            <p:nvPr/>
          </p:nvSpPr>
          <p:spPr>
            <a:xfrm>
              <a:off x="0" y="0"/>
              <a:ext cx="812800" cy="679387"/>
            </a:xfrm>
            <a:custGeom>
              <a:avLst/>
              <a:gdLst/>
              <a:ahLst/>
              <a:cxnLst/>
              <a:rect l="l" t="t" r="r" b="b"/>
              <a:pathLst>
                <a:path w="812800" h="679387">
                  <a:moveTo>
                    <a:pt x="609600" y="0"/>
                  </a:moveTo>
                  <a:cubicBezTo>
                    <a:pt x="721824" y="0"/>
                    <a:pt x="812800" y="152086"/>
                    <a:pt x="812800" y="339694"/>
                  </a:cubicBezTo>
                  <a:cubicBezTo>
                    <a:pt x="812800" y="527301"/>
                    <a:pt x="721824" y="679387"/>
                    <a:pt x="609600" y="679387"/>
                  </a:cubicBezTo>
                  <a:lnTo>
                    <a:pt x="203200" y="679387"/>
                  </a:lnTo>
                  <a:cubicBezTo>
                    <a:pt x="90976" y="679387"/>
                    <a:pt x="0" y="527301"/>
                    <a:pt x="0" y="339694"/>
                  </a:cubicBezTo>
                  <a:cubicBezTo>
                    <a:pt x="0" y="152086"/>
                    <a:pt x="90976" y="0"/>
                    <a:pt x="203200" y="0"/>
                  </a:cubicBezTo>
                  <a:close/>
                </a:path>
              </a:pathLst>
            </a:custGeom>
            <a:solidFill>
              <a:srgbClr val="25ABD3">
                <a:alpha val="60000"/>
              </a:srgbClr>
            </a:solidFill>
          </p:spPr>
          <p:txBody>
            <a:bodyPr/>
            <a:lstStyle/>
            <a:p>
              <a:endParaRPr lang="en-GB"/>
            </a:p>
          </p:txBody>
        </p:sp>
        <p:sp>
          <p:nvSpPr>
            <p:cNvPr id="7" name="TextBox 7"/>
            <p:cNvSpPr txBox="1"/>
            <p:nvPr/>
          </p:nvSpPr>
          <p:spPr>
            <a:xfrm>
              <a:off x="0" y="-47625"/>
              <a:ext cx="812800" cy="727012"/>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8" name="Freeform 8"/>
          <p:cNvSpPr/>
          <p:nvPr/>
        </p:nvSpPr>
        <p:spPr>
          <a:xfrm>
            <a:off x="607223" y="9099148"/>
            <a:ext cx="842954" cy="842954"/>
          </a:xfrm>
          <a:custGeom>
            <a:avLst/>
            <a:gdLst/>
            <a:ahLst/>
            <a:cxnLst/>
            <a:rect l="l" t="t" r="r" b="b"/>
            <a:pathLst>
              <a:path w="842954" h="842954">
                <a:moveTo>
                  <a:pt x="0" y="0"/>
                </a:moveTo>
                <a:lnTo>
                  <a:pt x="842954" y="0"/>
                </a:lnTo>
                <a:lnTo>
                  <a:pt x="842954" y="842954"/>
                </a:lnTo>
                <a:lnTo>
                  <a:pt x="0" y="842954"/>
                </a:lnTo>
                <a:lnTo>
                  <a:pt x="0" y="0"/>
                </a:lnTo>
                <a:close/>
              </a:path>
            </a:pathLst>
          </a:custGeom>
          <a:blipFill>
            <a:blip r:embed="rId2"/>
            <a:stretch>
              <a:fillRect/>
            </a:stretch>
          </a:blipFill>
        </p:spPr>
        <p:txBody>
          <a:bodyPr/>
          <a:lstStyle/>
          <a:p>
            <a:endParaRPr lang="en-GB"/>
          </a:p>
        </p:txBody>
      </p:sp>
      <p:sp>
        <p:nvSpPr>
          <p:cNvPr id="9" name="Freeform 9"/>
          <p:cNvSpPr/>
          <p:nvPr/>
        </p:nvSpPr>
        <p:spPr>
          <a:xfrm>
            <a:off x="1728661" y="9446026"/>
            <a:ext cx="141982" cy="144879"/>
          </a:xfrm>
          <a:custGeom>
            <a:avLst/>
            <a:gdLst/>
            <a:ahLst/>
            <a:cxnLst/>
            <a:rect l="l" t="t" r="r" b="b"/>
            <a:pathLst>
              <a:path w="141982" h="144879">
                <a:moveTo>
                  <a:pt x="0" y="0"/>
                </a:moveTo>
                <a:lnTo>
                  <a:pt x="141982" y="0"/>
                </a:lnTo>
                <a:lnTo>
                  <a:pt x="141982" y="144880"/>
                </a:lnTo>
                <a:lnTo>
                  <a:pt x="0" y="144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TextBox 10"/>
          <p:cNvSpPr txBox="1"/>
          <p:nvPr/>
        </p:nvSpPr>
        <p:spPr>
          <a:xfrm>
            <a:off x="0" y="4765244"/>
            <a:ext cx="18288000" cy="703806"/>
          </a:xfrm>
          <a:prstGeom prst="rect">
            <a:avLst/>
          </a:prstGeom>
        </p:spPr>
        <p:txBody>
          <a:bodyPr lIns="0" tIns="0" rIns="0" bIns="0" rtlCol="0" anchor="t">
            <a:spAutoFit/>
          </a:bodyPr>
          <a:lstStyle/>
          <a:p>
            <a:pPr algn="ctr">
              <a:lnSpc>
                <a:spcPts val="5832"/>
              </a:lnSpc>
            </a:pPr>
            <a:r>
              <a:rPr lang="en-US" sz="4166" dirty="0">
                <a:solidFill>
                  <a:srgbClr val="737373"/>
                </a:solidFill>
                <a:latin typeface="Montserrat"/>
                <a:ea typeface="Montserrat"/>
                <a:cs typeface="Montserrat"/>
                <a:sym typeface="Montserrat"/>
              </a:rPr>
              <a:t>From collaborative advantage to thriving ecosystems</a:t>
            </a:r>
          </a:p>
        </p:txBody>
      </p:sp>
      <p:sp>
        <p:nvSpPr>
          <p:cNvPr id="11" name="TextBox 11"/>
          <p:cNvSpPr txBox="1"/>
          <p:nvPr/>
        </p:nvSpPr>
        <p:spPr>
          <a:xfrm>
            <a:off x="0" y="3504702"/>
            <a:ext cx="18288000" cy="1160695"/>
          </a:xfrm>
          <a:prstGeom prst="rect">
            <a:avLst/>
          </a:prstGeom>
        </p:spPr>
        <p:txBody>
          <a:bodyPr lIns="0" tIns="0" rIns="0" bIns="0" rtlCol="0" anchor="t">
            <a:spAutoFit/>
          </a:bodyPr>
          <a:lstStyle/>
          <a:p>
            <a:pPr algn="ctr">
              <a:lnSpc>
                <a:spcPts val="9524"/>
              </a:lnSpc>
            </a:pPr>
            <a:r>
              <a:rPr lang="en-US" sz="6803" b="1" dirty="0">
                <a:solidFill>
                  <a:srgbClr val="737373"/>
                </a:solidFill>
                <a:latin typeface="Montserrat Medium"/>
                <a:ea typeface="Montserrat Medium"/>
                <a:cs typeface="Montserrat Medium"/>
                <a:sym typeface="Montserrat Medium"/>
              </a:rPr>
              <a:t>Challenges in Governmental ICT </a:t>
            </a:r>
          </a:p>
        </p:txBody>
      </p:sp>
      <p:sp>
        <p:nvSpPr>
          <p:cNvPr id="12" name="TextBox 12"/>
          <p:cNvSpPr txBox="1"/>
          <p:nvPr/>
        </p:nvSpPr>
        <p:spPr>
          <a:xfrm>
            <a:off x="0" y="5710378"/>
            <a:ext cx="18288000" cy="563850"/>
          </a:xfrm>
          <a:prstGeom prst="rect">
            <a:avLst/>
          </a:prstGeom>
        </p:spPr>
        <p:txBody>
          <a:bodyPr lIns="0" tIns="0" rIns="0" bIns="0" rtlCol="0" anchor="t">
            <a:spAutoFit/>
          </a:bodyPr>
          <a:lstStyle/>
          <a:p>
            <a:pPr algn="ctr">
              <a:lnSpc>
                <a:spcPts val="4621"/>
              </a:lnSpc>
              <a:spcBef>
                <a:spcPct val="0"/>
              </a:spcBef>
            </a:pPr>
            <a:r>
              <a:rPr lang="en-US" sz="3301" dirty="0" err="1">
                <a:solidFill>
                  <a:srgbClr val="737373"/>
                </a:solidFill>
                <a:latin typeface="Montserrat"/>
                <a:ea typeface="Montserrat"/>
                <a:cs typeface="Montserrat"/>
                <a:sym typeface="Montserrat"/>
              </a:rPr>
              <a:t>CIOnet</a:t>
            </a:r>
            <a:r>
              <a:rPr lang="en-US" sz="3301" dirty="0">
                <a:solidFill>
                  <a:srgbClr val="737373"/>
                </a:solidFill>
                <a:latin typeface="Montserrat"/>
                <a:ea typeface="Montserrat"/>
                <a:cs typeface="Montserrat"/>
                <a:sym typeface="Montserrat"/>
              </a:rPr>
              <a:t> Belgium Annual Event – 20 January 2026</a:t>
            </a:r>
          </a:p>
        </p:txBody>
      </p:sp>
      <p:sp>
        <p:nvSpPr>
          <p:cNvPr id="13" name="TextBox 13"/>
          <p:cNvSpPr txBox="1"/>
          <p:nvPr/>
        </p:nvSpPr>
        <p:spPr>
          <a:xfrm>
            <a:off x="1617946" y="9070573"/>
            <a:ext cx="2940449" cy="264160"/>
          </a:xfrm>
          <a:prstGeom prst="rect">
            <a:avLst/>
          </a:prstGeom>
        </p:spPr>
        <p:txBody>
          <a:bodyPr lIns="0" tIns="0" rIns="0" bIns="0" rtlCol="0" anchor="t">
            <a:spAutoFit/>
          </a:bodyPr>
          <a:lstStyle/>
          <a:p>
            <a:pPr algn="ctr">
              <a:lnSpc>
                <a:spcPts val="2239"/>
              </a:lnSpc>
              <a:spcBef>
                <a:spcPct val="0"/>
              </a:spcBef>
            </a:pPr>
            <a:r>
              <a:rPr lang="en-US" sz="1599" dirty="0">
                <a:solidFill>
                  <a:srgbClr val="545454"/>
                </a:solidFill>
                <a:latin typeface="Montserrat"/>
                <a:ea typeface="Montserrat"/>
                <a:cs typeface="Montserrat"/>
                <a:sym typeface="Montserrat"/>
              </a:rPr>
              <a:t>frank.robben@mail.fgov.be</a:t>
            </a:r>
          </a:p>
        </p:txBody>
      </p:sp>
      <p:sp>
        <p:nvSpPr>
          <p:cNvPr id="14" name="TextBox 14"/>
          <p:cNvSpPr txBox="1"/>
          <p:nvPr/>
        </p:nvSpPr>
        <p:spPr>
          <a:xfrm>
            <a:off x="1687395" y="9374257"/>
            <a:ext cx="1470225" cy="264160"/>
          </a:xfrm>
          <a:prstGeom prst="rect">
            <a:avLst/>
          </a:prstGeom>
        </p:spPr>
        <p:txBody>
          <a:bodyPr lIns="0" tIns="0" rIns="0" bIns="0" rtlCol="0" anchor="t">
            <a:spAutoFit/>
          </a:bodyPr>
          <a:lstStyle/>
          <a:p>
            <a:pPr algn="r">
              <a:lnSpc>
                <a:spcPts val="2239"/>
              </a:lnSpc>
              <a:spcBef>
                <a:spcPct val="0"/>
              </a:spcBef>
            </a:pPr>
            <a:r>
              <a:rPr lang="en-US" sz="1599" dirty="0">
                <a:solidFill>
                  <a:srgbClr val="545454"/>
                </a:solidFill>
                <a:latin typeface="Montserrat"/>
                <a:ea typeface="Montserrat"/>
                <a:cs typeface="Montserrat"/>
                <a:sym typeface="Montserrat"/>
              </a:rPr>
              <a:t>@FrRobben</a:t>
            </a:r>
          </a:p>
        </p:txBody>
      </p:sp>
      <p:sp>
        <p:nvSpPr>
          <p:cNvPr id="15" name="TextBox 15"/>
          <p:cNvSpPr txBox="1"/>
          <p:nvPr/>
        </p:nvSpPr>
        <p:spPr>
          <a:xfrm>
            <a:off x="3626618" y="9635524"/>
            <a:ext cx="1203276" cy="306578"/>
          </a:xfrm>
          <a:prstGeom prst="rect">
            <a:avLst/>
          </a:prstGeom>
        </p:spPr>
        <p:txBody>
          <a:bodyPr lIns="0" tIns="0" rIns="0" bIns="0" rtlCol="0" anchor="t">
            <a:spAutoFit/>
          </a:bodyPr>
          <a:lstStyle/>
          <a:p>
            <a:pPr algn="l">
              <a:lnSpc>
                <a:spcPts val="2655"/>
              </a:lnSpc>
            </a:pPr>
            <a:r>
              <a:rPr lang="en-US" sz="1599" dirty="0">
                <a:solidFill>
                  <a:srgbClr val="545454"/>
                </a:solidFill>
                <a:latin typeface="Montserrat"/>
                <a:ea typeface="Montserrat"/>
                <a:cs typeface="Montserrat"/>
                <a:sym typeface="Montserrat"/>
              </a:rPr>
              <a:t>ksz.fgov.be</a:t>
            </a:r>
          </a:p>
        </p:txBody>
      </p:sp>
      <p:sp>
        <p:nvSpPr>
          <p:cNvPr id="16" name="TextBox 16"/>
          <p:cNvSpPr txBox="1"/>
          <p:nvPr/>
        </p:nvSpPr>
        <p:spPr>
          <a:xfrm>
            <a:off x="1706445" y="9635524"/>
            <a:ext cx="1777298" cy="306578"/>
          </a:xfrm>
          <a:prstGeom prst="rect">
            <a:avLst/>
          </a:prstGeom>
        </p:spPr>
        <p:txBody>
          <a:bodyPr lIns="0" tIns="0" rIns="0" bIns="0" rtlCol="0" anchor="t">
            <a:spAutoFit/>
          </a:bodyPr>
          <a:lstStyle/>
          <a:p>
            <a:pPr algn="l">
              <a:lnSpc>
                <a:spcPts val="2655"/>
              </a:lnSpc>
            </a:pPr>
            <a:r>
              <a:rPr lang="en-US" sz="1599" dirty="0">
                <a:solidFill>
                  <a:srgbClr val="545454"/>
                </a:solidFill>
                <a:latin typeface="Montserrat"/>
                <a:ea typeface="Montserrat"/>
                <a:cs typeface="Montserrat"/>
                <a:sym typeface="Montserrat"/>
              </a:rPr>
              <a:t>frank.robben.be</a:t>
            </a:r>
          </a:p>
        </p:txBody>
      </p:sp>
      <p:sp>
        <p:nvSpPr>
          <p:cNvPr id="17" name="AutoShape 17"/>
          <p:cNvSpPr/>
          <p:nvPr/>
        </p:nvSpPr>
        <p:spPr>
          <a:xfrm>
            <a:off x="3502793" y="9702199"/>
            <a:ext cx="0" cy="299972"/>
          </a:xfrm>
          <a:prstGeom prst="line">
            <a:avLst/>
          </a:prstGeom>
          <a:ln w="38100" cap="flat">
            <a:solidFill>
              <a:srgbClr val="25ABD3"/>
            </a:solidFill>
            <a:prstDash val="solid"/>
            <a:headEnd type="none" w="sm" len="sm"/>
            <a:tailEnd type="none" w="sm" len="sm"/>
          </a:ln>
        </p:spPr>
        <p:txBody>
          <a:bodyPr/>
          <a:lstStyle/>
          <a:p>
            <a:endParaRPr lang="en-GB"/>
          </a:p>
        </p:txBody>
      </p:sp>
      <p:sp>
        <p:nvSpPr>
          <p:cNvPr id="18" name="TextBox 18"/>
          <p:cNvSpPr txBox="1"/>
          <p:nvPr/>
        </p:nvSpPr>
        <p:spPr>
          <a:xfrm>
            <a:off x="5029919" y="9635524"/>
            <a:ext cx="1792404" cy="306578"/>
          </a:xfrm>
          <a:prstGeom prst="rect">
            <a:avLst/>
          </a:prstGeom>
        </p:spPr>
        <p:txBody>
          <a:bodyPr lIns="0" tIns="0" rIns="0" bIns="0" rtlCol="0" anchor="t">
            <a:spAutoFit/>
          </a:bodyPr>
          <a:lstStyle/>
          <a:p>
            <a:pPr algn="l">
              <a:lnSpc>
                <a:spcPts val="2655"/>
              </a:lnSpc>
            </a:pPr>
            <a:r>
              <a:rPr lang="en-US" sz="1599" dirty="0">
                <a:solidFill>
                  <a:srgbClr val="545454"/>
                </a:solidFill>
                <a:latin typeface="Montserrat"/>
                <a:ea typeface="Montserrat"/>
                <a:cs typeface="Montserrat"/>
                <a:sym typeface="Montserrat"/>
              </a:rPr>
              <a:t>ehealth.fgov.be</a:t>
            </a:r>
          </a:p>
        </p:txBody>
      </p:sp>
      <p:sp>
        <p:nvSpPr>
          <p:cNvPr id="19" name="AutoShape 19"/>
          <p:cNvSpPr/>
          <p:nvPr/>
        </p:nvSpPr>
        <p:spPr>
          <a:xfrm>
            <a:off x="4867994" y="9702199"/>
            <a:ext cx="0" cy="299972"/>
          </a:xfrm>
          <a:prstGeom prst="line">
            <a:avLst/>
          </a:prstGeom>
          <a:ln w="38100" cap="flat">
            <a:solidFill>
              <a:srgbClr val="25ABD3"/>
            </a:solidFill>
            <a:prstDash val="solid"/>
            <a:headEnd type="none" w="sm" len="sm"/>
            <a:tailEnd type="none" w="sm" len="sm"/>
          </a:ln>
        </p:spPr>
        <p:txBody>
          <a:bodyPr/>
          <a:lstStyle/>
          <a:p>
            <a:endParaRPr lang="en-GB"/>
          </a:p>
        </p:txBody>
      </p:sp>
      <p:sp>
        <p:nvSpPr>
          <p:cNvPr id="20" name="AutoShape 20"/>
          <p:cNvSpPr/>
          <p:nvPr/>
        </p:nvSpPr>
        <p:spPr>
          <a:xfrm>
            <a:off x="6746124" y="9681689"/>
            <a:ext cx="0" cy="299972"/>
          </a:xfrm>
          <a:prstGeom prst="line">
            <a:avLst/>
          </a:prstGeom>
          <a:ln w="38100" cap="flat">
            <a:solidFill>
              <a:srgbClr val="25ABD3"/>
            </a:solidFill>
            <a:prstDash val="solid"/>
            <a:headEnd type="none" w="sm" len="sm"/>
            <a:tailEnd type="none" w="sm" len="sm"/>
          </a:ln>
        </p:spPr>
        <p:txBody>
          <a:bodyPr/>
          <a:lstStyle/>
          <a:p>
            <a:endParaRPr lang="en-GB"/>
          </a:p>
        </p:txBody>
      </p:sp>
      <p:sp>
        <p:nvSpPr>
          <p:cNvPr id="21" name="TextBox 21"/>
          <p:cNvSpPr txBox="1"/>
          <p:nvPr/>
        </p:nvSpPr>
        <p:spPr>
          <a:xfrm>
            <a:off x="6927099" y="9635524"/>
            <a:ext cx="1792404" cy="306578"/>
          </a:xfrm>
          <a:prstGeom prst="rect">
            <a:avLst/>
          </a:prstGeom>
        </p:spPr>
        <p:txBody>
          <a:bodyPr lIns="0" tIns="0" rIns="0" bIns="0" rtlCol="0" anchor="t">
            <a:spAutoFit/>
          </a:bodyPr>
          <a:lstStyle/>
          <a:p>
            <a:pPr algn="l">
              <a:lnSpc>
                <a:spcPts val="2655"/>
              </a:lnSpc>
            </a:pPr>
            <a:r>
              <a:rPr lang="en-US" sz="1599" dirty="0">
                <a:solidFill>
                  <a:srgbClr val="545454"/>
                </a:solidFill>
                <a:latin typeface="Montserrat"/>
                <a:ea typeface="Montserrat"/>
                <a:cs typeface="Montserrat"/>
                <a:sym typeface="Montserrat"/>
              </a:rPr>
              <a:t>smals.be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5012" y="2610384"/>
            <a:ext cx="16017909" cy="3343738"/>
          </a:xfrm>
          <a:custGeom>
            <a:avLst/>
            <a:gdLst/>
            <a:ahLst/>
            <a:cxnLst/>
            <a:rect l="l" t="t" r="r" b="b"/>
            <a:pathLst>
              <a:path w="16017909" h="3343738">
                <a:moveTo>
                  <a:pt x="0" y="0"/>
                </a:moveTo>
                <a:lnTo>
                  <a:pt x="16017908" y="0"/>
                </a:lnTo>
                <a:lnTo>
                  <a:pt x="16017908" y="3343738"/>
                </a:lnTo>
                <a:lnTo>
                  <a:pt x="0" y="3343738"/>
                </a:lnTo>
                <a:lnTo>
                  <a:pt x="0" y="0"/>
                </a:lnTo>
                <a:close/>
              </a:path>
            </a:pathLst>
          </a:custGeom>
          <a:blipFill>
            <a:blip r:embed="rId3">
              <a:alphaModFix amt="64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GB"/>
          </a:p>
        </p:txBody>
      </p:sp>
      <p:sp>
        <p:nvSpPr>
          <p:cNvPr id="3" name="Freeform 3"/>
          <p:cNvSpPr/>
          <p:nvPr/>
        </p:nvSpPr>
        <p:spPr>
          <a:xfrm>
            <a:off x="6103625" y="8185480"/>
            <a:ext cx="3184283" cy="2245120"/>
          </a:xfrm>
          <a:custGeom>
            <a:avLst/>
            <a:gdLst/>
            <a:ahLst/>
            <a:cxnLst/>
            <a:rect l="l" t="t" r="r" b="b"/>
            <a:pathLst>
              <a:path w="3184283" h="2245120">
                <a:moveTo>
                  <a:pt x="0" y="0"/>
                </a:moveTo>
                <a:lnTo>
                  <a:pt x="3184283" y="0"/>
                </a:lnTo>
                <a:lnTo>
                  <a:pt x="3184283" y="2245121"/>
                </a:lnTo>
                <a:lnTo>
                  <a:pt x="0" y="2245121"/>
                </a:lnTo>
                <a:lnTo>
                  <a:pt x="0" y="0"/>
                </a:lnTo>
                <a:close/>
              </a:path>
            </a:pathLst>
          </a:custGeom>
          <a:blipFill>
            <a:blip r:embed="rId5">
              <a:alphaModFix amt="65999"/>
            </a:blip>
            <a:stretch>
              <a:fillRect l="-33686" r="-32033"/>
            </a:stretch>
          </a:blipFill>
        </p:spPr>
        <p:txBody>
          <a:bodyPr/>
          <a:lstStyle/>
          <a:p>
            <a:endParaRPr lang="en-GB"/>
          </a:p>
        </p:txBody>
      </p:sp>
      <p:sp>
        <p:nvSpPr>
          <p:cNvPr id="4" name="Freeform 4"/>
          <p:cNvSpPr/>
          <p:nvPr/>
        </p:nvSpPr>
        <p:spPr>
          <a:xfrm>
            <a:off x="3081604" y="8156366"/>
            <a:ext cx="2885851" cy="2410188"/>
          </a:xfrm>
          <a:custGeom>
            <a:avLst/>
            <a:gdLst/>
            <a:ahLst/>
            <a:cxnLst/>
            <a:rect l="l" t="t" r="r" b="b"/>
            <a:pathLst>
              <a:path w="2885851" h="2410188">
                <a:moveTo>
                  <a:pt x="0" y="0"/>
                </a:moveTo>
                <a:lnTo>
                  <a:pt x="2885851" y="0"/>
                </a:lnTo>
                <a:lnTo>
                  <a:pt x="2885851" y="2410187"/>
                </a:lnTo>
                <a:lnTo>
                  <a:pt x="0" y="2410187"/>
                </a:lnTo>
                <a:lnTo>
                  <a:pt x="0" y="0"/>
                </a:lnTo>
                <a:close/>
              </a:path>
            </a:pathLst>
          </a:custGeom>
          <a:blipFill>
            <a:blip r:embed="rId5">
              <a:alphaModFix amt="65999"/>
            </a:blip>
            <a:stretch>
              <a:fillRect l="-51419" r="-44882"/>
            </a:stretch>
          </a:blipFill>
        </p:spPr>
        <p:txBody>
          <a:bodyPr/>
          <a:lstStyle/>
          <a:p>
            <a:endParaRPr lang="en-GB"/>
          </a:p>
        </p:txBody>
      </p:sp>
      <p:sp>
        <p:nvSpPr>
          <p:cNvPr id="5" name="Freeform 5"/>
          <p:cNvSpPr/>
          <p:nvPr/>
        </p:nvSpPr>
        <p:spPr>
          <a:xfrm>
            <a:off x="-468961" y="8083534"/>
            <a:ext cx="3321965" cy="2347067"/>
          </a:xfrm>
          <a:custGeom>
            <a:avLst/>
            <a:gdLst/>
            <a:ahLst/>
            <a:cxnLst/>
            <a:rect l="l" t="t" r="r" b="b"/>
            <a:pathLst>
              <a:path w="3321965" h="2347067">
                <a:moveTo>
                  <a:pt x="0" y="0"/>
                </a:moveTo>
                <a:lnTo>
                  <a:pt x="3321965" y="0"/>
                </a:lnTo>
                <a:lnTo>
                  <a:pt x="3321965" y="2347067"/>
                </a:lnTo>
                <a:lnTo>
                  <a:pt x="0" y="2347067"/>
                </a:lnTo>
                <a:lnTo>
                  <a:pt x="0" y="0"/>
                </a:lnTo>
                <a:close/>
              </a:path>
            </a:pathLst>
          </a:custGeom>
          <a:blipFill>
            <a:blip r:embed="rId5">
              <a:alphaModFix amt="65999"/>
            </a:blip>
            <a:stretch>
              <a:fillRect l="-32658" r="-33406"/>
            </a:stretch>
          </a:blipFill>
        </p:spPr>
        <p:txBody>
          <a:bodyPr/>
          <a:lstStyle/>
          <a:p>
            <a:endParaRPr lang="en-GB"/>
          </a:p>
        </p:txBody>
      </p:sp>
      <p:grpSp>
        <p:nvGrpSpPr>
          <p:cNvPr id="6" name="Group 6"/>
          <p:cNvGrpSpPr/>
          <p:nvPr/>
        </p:nvGrpSpPr>
        <p:grpSpPr>
          <a:xfrm>
            <a:off x="6103625" y="6548499"/>
            <a:ext cx="3184283" cy="3219374"/>
            <a:chOff x="0" y="0"/>
            <a:chExt cx="838659" cy="847901"/>
          </a:xfrm>
        </p:grpSpPr>
        <p:sp>
          <p:nvSpPr>
            <p:cNvPr id="7" name="Freeform 7"/>
            <p:cNvSpPr/>
            <p:nvPr/>
          </p:nvSpPr>
          <p:spPr>
            <a:xfrm>
              <a:off x="0" y="0"/>
              <a:ext cx="838659" cy="847901"/>
            </a:xfrm>
            <a:custGeom>
              <a:avLst/>
              <a:gdLst/>
              <a:ahLst/>
              <a:cxnLst/>
              <a:rect l="l" t="t" r="r" b="b"/>
              <a:pathLst>
                <a:path w="838659" h="847901">
                  <a:moveTo>
                    <a:pt x="65645" y="0"/>
                  </a:moveTo>
                  <a:lnTo>
                    <a:pt x="773014" y="0"/>
                  </a:lnTo>
                  <a:cubicBezTo>
                    <a:pt x="809269" y="0"/>
                    <a:pt x="838659" y="29390"/>
                    <a:pt x="838659" y="65645"/>
                  </a:cubicBezTo>
                  <a:lnTo>
                    <a:pt x="838659" y="782256"/>
                  </a:lnTo>
                  <a:cubicBezTo>
                    <a:pt x="838659" y="818511"/>
                    <a:pt x="809269" y="847901"/>
                    <a:pt x="773014" y="847901"/>
                  </a:cubicBezTo>
                  <a:lnTo>
                    <a:pt x="65645" y="847901"/>
                  </a:lnTo>
                  <a:cubicBezTo>
                    <a:pt x="29390" y="847901"/>
                    <a:pt x="0" y="818511"/>
                    <a:pt x="0" y="782256"/>
                  </a:cubicBezTo>
                  <a:lnTo>
                    <a:pt x="0" y="65645"/>
                  </a:lnTo>
                  <a:cubicBezTo>
                    <a:pt x="0" y="29390"/>
                    <a:pt x="29390" y="0"/>
                    <a:pt x="65645" y="0"/>
                  </a:cubicBezTo>
                  <a:close/>
                </a:path>
              </a:pathLst>
            </a:custGeom>
            <a:solidFill>
              <a:srgbClr val="FFFFFF"/>
            </a:solidFill>
            <a:ln cap="rnd">
              <a:noFill/>
              <a:prstDash val="solid"/>
              <a:round/>
            </a:ln>
          </p:spPr>
          <p:txBody>
            <a:bodyPr/>
            <a:lstStyle/>
            <a:p>
              <a:endParaRPr lang="en-GB"/>
            </a:p>
          </p:txBody>
        </p:sp>
        <p:sp>
          <p:nvSpPr>
            <p:cNvPr id="8" name="TextBox 8"/>
            <p:cNvSpPr txBox="1"/>
            <p:nvPr/>
          </p:nvSpPr>
          <p:spPr>
            <a:xfrm>
              <a:off x="0" y="-28575"/>
              <a:ext cx="838659" cy="876476"/>
            </a:xfrm>
            <a:prstGeom prst="rect">
              <a:avLst/>
            </a:prstGeom>
          </p:spPr>
          <p:txBody>
            <a:bodyPr lIns="50800" tIns="50800" rIns="50800" bIns="50800" rtlCol="0" anchor="ctr"/>
            <a:lstStyle/>
            <a:p>
              <a:pPr marL="0" lvl="0" indent="0" algn="ctr">
                <a:lnSpc>
                  <a:spcPts val="2239"/>
                </a:lnSpc>
                <a:spcBef>
                  <a:spcPct val="0"/>
                </a:spcBef>
              </a:pPr>
              <a:endParaRPr/>
            </a:p>
          </p:txBody>
        </p:sp>
      </p:grpSp>
      <p:grpSp>
        <p:nvGrpSpPr>
          <p:cNvPr id="9" name="Group 9"/>
          <p:cNvGrpSpPr/>
          <p:nvPr/>
        </p:nvGrpSpPr>
        <p:grpSpPr>
          <a:xfrm>
            <a:off x="3081604" y="6764297"/>
            <a:ext cx="2885851" cy="2972702"/>
            <a:chOff x="0" y="0"/>
            <a:chExt cx="760060" cy="782934"/>
          </a:xfrm>
        </p:grpSpPr>
        <p:sp>
          <p:nvSpPr>
            <p:cNvPr id="10" name="Freeform 10"/>
            <p:cNvSpPr/>
            <p:nvPr/>
          </p:nvSpPr>
          <p:spPr>
            <a:xfrm>
              <a:off x="0" y="0"/>
              <a:ext cx="760060" cy="782934"/>
            </a:xfrm>
            <a:custGeom>
              <a:avLst/>
              <a:gdLst/>
              <a:ahLst/>
              <a:cxnLst/>
              <a:rect l="l" t="t" r="r" b="b"/>
              <a:pathLst>
                <a:path w="760060" h="782934">
                  <a:moveTo>
                    <a:pt x="72433" y="0"/>
                  </a:moveTo>
                  <a:lnTo>
                    <a:pt x="687626" y="0"/>
                  </a:lnTo>
                  <a:cubicBezTo>
                    <a:pt x="706837" y="0"/>
                    <a:pt x="725260" y="7631"/>
                    <a:pt x="738844" y="21215"/>
                  </a:cubicBezTo>
                  <a:cubicBezTo>
                    <a:pt x="752428" y="34799"/>
                    <a:pt x="760060" y="53223"/>
                    <a:pt x="760060" y="72433"/>
                  </a:cubicBezTo>
                  <a:lnTo>
                    <a:pt x="760060" y="710500"/>
                  </a:lnTo>
                  <a:cubicBezTo>
                    <a:pt x="760060" y="729711"/>
                    <a:pt x="752428" y="748135"/>
                    <a:pt x="738844" y="761719"/>
                  </a:cubicBezTo>
                  <a:cubicBezTo>
                    <a:pt x="725260" y="775302"/>
                    <a:pt x="706837" y="782934"/>
                    <a:pt x="687626" y="782934"/>
                  </a:cubicBezTo>
                  <a:lnTo>
                    <a:pt x="72433" y="782934"/>
                  </a:lnTo>
                  <a:cubicBezTo>
                    <a:pt x="53223" y="782934"/>
                    <a:pt x="34799" y="775302"/>
                    <a:pt x="21215" y="761719"/>
                  </a:cubicBezTo>
                  <a:cubicBezTo>
                    <a:pt x="7631" y="748135"/>
                    <a:pt x="0" y="729711"/>
                    <a:pt x="0" y="710500"/>
                  </a:cubicBezTo>
                  <a:lnTo>
                    <a:pt x="0" y="72433"/>
                  </a:lnTo>
                  <a:cubicBezTo>
                    <a:pt x="0" y="53223"/>
                    <a:pt x="7631" y="34799"/>
                    <a:pt x="21215" y="21215"/>
                  </a:cubicBezTo>
                  <a:cubicBezTo>
                    <a:pt x="34799" y="7631"/>
                    <a:pt x="53223" y="0"/>
                    <a:pt x="72433" y="0"/>
                  </a:cubicBezTo>
                  <a:close/>
                </a:path>
              </a:pathLst>
            </a:custGeom>
            <a:solidFill>
              <a:srgbClr val="FFFFFF"/>
            </a:solidFill>
            <a:ln cap="rnd">
              <a:noFill/>
              <a:prstDash val="solid"/>
              <a:round/>
            </a:ln>
          </p:spPr>
          <p:txBody>
            <a:bodyPr/>
            <a:lstStyle/>
            <a:p>
              <a:endParaRPr lang="en-GB"/>
            </a:p>
          </p:txBody>
        </p:sp>
        <p:sp>
          <p:nvSpPr>
            <p:cNvPr id="11" name="TextBox 11"/>
            <p:cNvSpPr txBox="1"/>
            <p:nvPr/>
          </p:nvSpPr>
          <p:spPr>
            <a:xfrm>
              <a:off x="0" y="-28575"/>
              <a:ext cx="760060" cy="811509"/>
            </a:xfrm>
            <a:prstGeom prst="rect">
              <a:avLst/>
            </a:prstGeom>
          </p:spPr>
          <p:txBody>
            <a:bodyPr lIns="50800" tIns="50800" rIns="50800" bIns="50800" rtlCol="0" anchor="ctr"/>
            <a:lstStyle/>
            <a:p>
              <a:pPr marL="0" lvl="0" indent="0" algn="ctr">
                <a:lnSpc>
                  <a:spcPts val="2239"/>
                </a:lnSpc>
                <a:spcBef>
                  <a:spcPct val="0"/>
                </a:spcBef>
              </a:pPr>
              <a:endParaRPr/>
            </a:p>
          </p:txBody>
        </p:sp>
      </p:grpSp>
      <p:grpSp>
        <p:nvGrpSpPr>
          <p:cNvPr id="12" name="Group 12"/>
          <p:cNvGrpSpPr/>
          <p:nvPr/>
        </p:nvGrpSpPr>
        <p:grpSpPr>
          <a:xfrm>
            <a:off x="-24969" y="6820404"/>
            <a:ext cx="2885851" cy="2917375"/>
            <a:chOff x="0" y="0"/>
            <a:chExt cx="760060" cy="768362"/>
          </a:xfrm>
        </p:grpSpPr>
        <p:sp>
          <p:nvSpPr>
            <p:cNvPr id="13" name="Freeform 13"/>
            <p:cNvSpPr/>
            <p:nvPr/>
          </p:nvSpPr>
          <p:spPr>
            <a:xfrm>
              <a:off x="0" y="0"/>
              <a:ext cx="760060" cy="768362"/>
            </a:xfrm>
            <a:custGeom>
              <a:avLst/>
              <a:gdLst/>
              <a:ahLst/>
              <a:cxnLst/>
              <a:rect l="l" t="t" r="r" b="b"/>
              <a:pathLst>
                <a:path w="760060" h="768362">
                  <a:moveTo>
                    <a:pt x="72433" y="0"/>
                  </a:moveTo>
                  <a:lnTo>
                    <a:pt x="687626" y="0"/>
                  </a:lnTo>
                  <a:cubicBezTo>
                    <a:pt x="706837" y="0"/>
                    <a:pt x="725260" y="7631"/>
                    <a:pt x="738844" y="21215"/>
                  </a:cubicBezTo>
                  <a:cubicBezTo>
                    <a:pt x="752428" y="34799"/>
                    <a:pt x="760060" y="53223"/>
                    <a:pt x="760060" y="72433"/>
                  </a:cubicBezTo>
                  <a:lnTo>
                    <a:pt x="760060" y="695929"/>
                  </a:lnTo>
                  <a:cubicBezTo>
                    <a:pt x="760060" y="715139"/>
                    <a:pt x="752428" y="733563"/>
                    <a:pt x="738844" y="747147"/>
                  </a:cubicBezTo>
                  <a:cubicBezTo>
                    <a:pt x="725260" y="760731"/>
                    <a:pt x="706837" y="768362"/>
                    <a:pt x="687626" y="768362"/>
                  </a:cubicBezTo>
                  <a:lnTo>
                    <a:pt x="72433" y="768362"/>
                  </a:lnTo>
                  <a:cubicBezTo>
                    <a:pt x="53223" y="768362"/>
                    <a:pt x="34799" y="760731"/>
                    <a:pt x="21215" y="747147"/>
                  </a:cubicBezTo>
                  <a:cubicBezTo>
                    <a:pt x="7631" y="733563"/>
                    <a:pt x="0" y="715139"/>
                    <a:pt x="0" y="695929"/>
                  </a:cubicBezTo>
                  <a:lnTo>
                    <a:pt x="0" y="72433"/>
                  </a:lnTo>
                  <a:cubicBezTo>
                    <a:pt x="0" y="53223"/>
                    <a:pt x="7631" y="34799"/>
                    <a:pt x="21215" y="21215"/>
                  </a:cubicBezTo>
                  <a:cubicBezTo>
                    <a:pt x="34799" y="7631"/>
                    <a:pt x="53223" y="0"/>
                    <a:pt x="72433" y="0"/>
                  </a:cubicBezTo>
                  <a:close/>
                </a:path>
              </a:pathLst>
            </a:custGeom>
            <a:solidFill>
              <a:srgbClr val="FFFFFF"/>
            </a:solidFill>
            <a:ln cap="rnd">
              <a:noFill/>
              <a:prstDash val="solid"/>
              <a:round/>
            </a:ln>
          </p:spPr>
          <p:txBody>
            <a:bodyPr/>
            <a:lstStyle/>
            <a:p>
              <a:endParaRPr lang="en-GB"/>
            </a:p>
          </p:txBody>
        </p:sp>
        <p:sp>
          <p:nvSpPr>
            <p:cNvPr id="14" name="TextBox 14"/>
            <p:cNvSpPr txBox="1"/>
            <p:nvPr/>
          </p:nvSpPr>
          <p:spPr>
            <a:xfrm>
              <a:off x="0" y="-28575"/>
              <a:ext cx="760060" cy="796937"/>
            </a:xfrm>
            <a:prstGeom prst="rect">
              <a:avLst/>
            </a:prstGeom>
          </p:spPr>
          <p:txBody>
            <a:bodyPr lIns="50800" tIns="50800" rIns="50800" bIns="50800" rtlCol="0" anchor="ctr"/>
            <a:lstStyle/>
            <a:p>
              <a:pPr algn="ctr">
                <a:lnSpc>
                  <a:spcPts val="2239"/>
                </a:lnSpc>
              </a:pPr>
              <a:endParaRPr/>
            </a:p>
          </p:txBody>
        </p:sp>
      </p:grpSp>
      <p:sp>
        <p:nvSpPr>
          <p:cNvPr id="15" name="Freeform 15"/>
          <p:cNvSpPr/>
          <p:nvPr/>
        </p:nvSpPr>
        <p:spPr>
          <a:xfrm>
            <a:off x="15642896" y="2552373"/>
            <a:ext cx="3004499" cy="3174126"/>
          </a:xfrm>
          <a:custGeom>
            <a:avLst/>
            <a:gdLst/>
            <a:ahLst/>
            <a:cxnLst/>
            <a:rect l="l" t="t" r="r" b="b"/>
            <a:pathLst>
              <a:path w="3004499" h="3174126">
                <a:moveTo>
                  <a:pt x="0" y="0"/>
                </a:moveTo>
                <a:lnTo>
                  <a:pt x="3004500" y="0"/>
                </a:lnTo>
                <a:lnTo>
                  <a:pt x="3004500" y="3174126"/>
                </a:lnTo>
                <a:lnTo>
                  <a:pt x="0" y="3174126"/>
                </a:lnTo>
                <a:lnTo>
                  <a:pt x="0" y="0"/>
                </a:lnTo>
                <a:close/>
              </a:path>
            </a:pathLst>
          </a:custGeom>
          <a:blipFill>
            <a:blip r:embed="rId6">
              <a:alphaModFix amt="64000"/>
              <a:extLst>
                <a:ext uri="{96DAC541-7B7A-43D3-8B79-37D633B846F1}">
                  <asvg:svgBlip xmlns:asvg="http://schemas.microsoft.com/office/drawing/2016/SVG/main" r:embed="rId7"/>
                </a:ext>
              </a:extLst>
            </a:blip>
            <a:stretch>
              <a:fillRect l="-305659" r="-101698" b="-250"/>
            </a:stretch>
          </a:blipFill>
        </p:spPr>
        <p:txBody>
          <a:bodyPr/>
          <a:lstStyle/>
          <a:p>
            <a:endParaRPr lang="en-GB"/>
          </a:p>
        </p:txBody>
      </p:sp>
      <p:sp>
        <p:nvSpPr>
          <p:cNvPr id="16" name="Freeform 16"/>
          <p:cNvSpPr/>
          <p:nvPr/>
        </p:nvSpPr>
        <p:spPr>
          <a:xfrm>
            <a:off x="9421258" y="8185480"/>
            <a:ext cx="3063437" cy="2245120"/>
          </a:xfrm>
          <a:custGeom>
            <a:avLst/>
            <a:gdLst/>
            <a:ahLst/>
            <a:cxnLst/>
            <a:rect l="l" t="t" r="r" b="b"/>
            <a:pathLst>
              <a:path w="3063437" h="2245120">
                <a:moveTo>
                  <a:pt x="0" y="0"/>
                </a:moveTo>
                <a:lnTo>
                  <a:pt x="3063437" y="0"/>
                </a:lnTo>
                <a:lnTo>
                  <a:pt x="3063437" y="2245121"/>
                </a:lnTo>
                <a:lnTo>
                  <a:pt x="0" y="2245121"/>
                </a:lnTo>
                <a:lnTo>
                  <a:pt x="0" y="0"/>
                </a:lnTo>
                <a:close/>
              </a:path>
            </a:pathLst>
          </a:custGeom>
          <a:blipFill>
            <a:blip r:embed="rId5">
              <a:alphaModFix amt="65999"/>
            </a:blip>
            <a:stretch>
              <a:fillRect l="-35015" r="-37241"/>
            </a:stretch>
          </a:blipFill>
        </p:spPr>
        <p:txBody>
          <a:bodyPr/>
          <a:lstStyle/>
          <a:p>
            <a:endParaRPr lang="en-GB"/>
          </a:p>
        </p:txBody>
      </p:sp>
      <p:grpSp>
        <p:nvGrpSpPr>
          <p:cNvPr id="17" name="Group 17"/>
          <p:cNvGrpSpPr/>
          <p:nvPr/>
        </p:nvGrpSpPr>
        <p:grpSpPr>
          <a:xfrm>
            <a:off x="9421258" y="6764297"/>
            <a:ext cx="3063437" cy="3003575"/>
            <a:chOff x="0" y="0"/>
            <a:chExt cx="806831" cy="791065"/>
          </a:xfrm>
        </p:grpSpPr>
        <p:sp>
          <p:nvSpPr>
            <p:cNvPr id="18" name="Freeform 18"/>
            <p:cNvSpPr/>
            <p:nvPr/>
          </p:nvSpPr>
          <p:spPr>
            <a:xfrm>
              <a:off x="0" y="0"/>
              <a:ext cx="806831" cy="791065"/>
            </a:xfrm>
            <a:custGeom>
              <a:avLst/>
              <a:gdLst/>
              <a:ahLst/>
              <a:cxnLst/>
              <a:rect l="l" t="t" r="r" b="b"/>
              <a:pathLst>
                <a:path w="806831" h="791065">
                  <a:moveTo>
                    <a:pt x="68234" y="0"/>
                  </a:moveTo>
                  <a:lnTo>
                    <a:pt x="738597" y="0"/>
                  </a:lnTo>
                  <a:cubicBezTo>
                    <a:pt x="776281" y="0"/>
                    <a:pt x="806831" y="30550"/>
                    <a:pt x="806831" y="68234"/>
                  </a:cubicBezTo>
                  <a:lnTo>
                    <a:pt x="806831" y="722831"/>
                  </a:lnTo>
                  <a:cubicBezTo>
                    <a:pt x="806831" y="740928"/>
                    <a:pt x="799642" y="758283"/>
                    <a:pt x="786846" y="771080"/>
                  </a:cubicBezTo>
                  <a:cubicBezTo>
                    <a:pt x="774049" y="783876"/>
                    <a:pt x="756693" y="791065"/>
                    <a:pt x="738597" y="791065"/>
                  </a:cubicBezTo>
                  <a:lnTo>
                    <a:pt x="68234" y="791065"/>
                  </a:lnTo>
                  <a:cubicBezTo>
                    <a:pt x="50138" y="791065"/>
                    <a:pt x="32782" y="783876"/>
                    <a:pt x="19985" y="771080"/>
                  </a:cubicBezTo>
                  <a:cubicBezTo>
                    <a:pt x="7189" y="758283"/>
                    <a:pt x="0" y="740928"/>
                    <a:pt x="0" y="722831"/>
                  </a:cubicBezTo>
                  <a:lnTo>
                    <a:pt x="0" y="68234"/>
                  </a:lnTo>
                  <a:cubicBezTo>
                    <a:pt x="0" y="50138"/>
                    <a:pt x="7189" y="32782"/>
                    <a:pt x="19985" y="19985"/>
                  </a:cubicBezTo>
                  <a:cubicBezTo>
                    <a:pt x="32782" y="7189"/>
                    <a:pt x="50138" y="0"/>
                    <a:pt x="68234" y="0"/>
                  </a:cubicBezTo>
                  <a:close/>
                </a:path>
              </a:pathLst>
            </a:custGeom>
            <a:solidFill>
              <a:srgbClr val="FFFFFF"/>
            </a:solidFill>
            <a:ln cap="rnd">
              <a:noFill/>
              <a:prstDash val="solid"/>
              <a:round/>
            </a:ln>
          </p:spPr>
          <p:txBody>
            <a:bodyPr/>
            <a:lstStyle/>
            <a:p>
              <a:endParaRPr lang="en-GB"/>
            </a:p>
          </p:txBody>
        </p:sp>
        <p:sp>
          <p:nvSpPr>
            <p:cNvPr id="19" name="TextBox 19"/>
            <p:cNvSpPr txBox="1"/>
            <p:nvPr/>
          </p:nvSpPr>
          <p:spPr>
            <a:xfrm>
              <a:off x="0" y="-28575"/>
              <a:ext cx="806831" cy="819640"/>
            </a:xfrm>
            <a:prstGeom prst="rect">
              <a:avLst/>
            </a:prstGeom>
          </p:spPr>
          <p:txBody>
            <a:bodyPr lIns="50800" tIns="50800" rIns="50800" bIns="50800" rtlCol="0" anchor="ctr"/>
            <a:lstStyle/>
            <a:p>
              <a:pPr marL="0" lvl="0" indent="0" algn="ctr">
                <a:lnSpc>
                  <a:spcPts val="2239"/>
                </a:lnSpc>
                <a:spcBef>
                  <a:spcPct val="0"/>
                </a:spcBef>
              </a:pPr>
              <a:endParaRPr/>
            </a:p>
          </p:txBody>
        </p:sp>
      </p:grpSp>
      <p:sp>
        <p:nvSpPr>
          <p:cNvPr id="20" name="Freeform 20"/>
          <p:cNvSpPr/>
          <p:nvPr/>
        </p:nvSpPr>
        <p:spPr>
          <a:xfrm>
            <a:off x="12648874" y="8146830"/>
            <a:ext cx="3063437" cy="2245120"/>
          </a:xfrm>
          <a:custGeom>
            <a:avLst/>
            <a:gdLst/>
            <a:ahLst/>
            <a:cxnLst/>
            <a:rect l="l" t="t" r="r" b="b"/>
            <a:pathLst>
              <a:path w="3063437" h="2245120">
                <a:moveTo>
                  <a:pt x="0" y="0"/>
                </a:moveTo>
                <a:lnTo>
                  <a:pt x="3063436" y="0"/>
                </a:lnTo>
                <a:lnTo>
                  <a:pt x="3063436" y="2245120"/>
                </a:lnTo>
                <a:lnTo>
                  <a:pt x="0" y="2245120"/>
                </a:lnTo>
                <a:lnTo>
                  <a:pt x="0" y="0"/>
                </a:lnTo>
                <a:close/>
              </a:path>
            </a:pathLst>
          </a:custGeom>
          <a:blipFill>
            <a:blip r:embed="rId5">
              <a:alphaModFix amt="65999"/>
            </a:blip>
            <a:stretch>
              <a:fillRect l="-35015" r="-37241"/>
            </a:stretch>
          </a:blipFill>
        </p:spPr>
        <p:txBody>
          <a:bodyPr/>
          <a:lstStyle/>
          <a:p>
            <a:endParaRPr lang="en-GB"/>
          </a:p>
        </p:txBody>
      </p:sp>
      <p:grpSp>
        <p:nvGrpSpPr>
          <p:cNvPr id="21" name="Group 21"/>
          <p:cNvGrpSpPr/>
          <p:nvPr/>
        </p:nvGrpSpPr>
        <p:grpSpPr>
          <a:xfrm>
            <a:off x="12648874" y="6725647"/>
            <a:ext cx="3063437" cy="3003575"/>
            <a:chOff x="0" y="0"/>
            <a:chExt cx="806831" cy="791065"/>
          </a:xfrm>
        </p:grpSpPr>
        <p:sp>
          <p:nvSpPr>
            <p:cNvPr id="22" name="Freeform 22"/>
            <p:cNvSpPr/>
            <p:nvPr/>
          </p:nvSpPr>
          <p:spPr>
            <a:xfrm>
              <a:off x="0" y="0"/>
              <a:ext cx="806831" cy="791065"/>
            </a:xfrm>
            <a:custGeom>
              <a:avLst/>
              <a:gdLst/>
              <a:ahLst/>
              <a:cxnLst/>
              <a:rect l="l" t="t" r="r" b="b"/>
              <a:pathLst>
                <a:path w="806831" h="791065">
                  <a:moveTo>
                    <a:pt x="68234" y="0"/>
                  </a:moveTo>
                  <a:lnTo>
                    <a:pt x="738597" y="0"/>
                  </a:lnTo>
                  <a:cubicBezTo>
                    <a:pt x="776281" y="0"/>
                    <a:pt x="806831" y="30550"/>
                    <a:pt x="806831" y="68234"/>
                  </a:cubicBezTo>
                  <a:lnTo>
                    <a:pt x="806831" y="722831"/>
                  </a:lnTo>
                  <a:cubicBezTo>
                    <a:pt x="806831" y="740928"/>
                    <a:pt x="799642" y="758283"/>
                    <a:pt x="786846" y="771080"/>
                  </a:cubicBezTo>
                  <a:cubicBezTo>
                    <a:pt x="774049" y="783876"/>
                    <a:pt x="756693" y="791065"/>
                    <a:pt x="738597" y="791065"/>
                  </a:cubicBezTo>
                  <a:lnTo>
                    <a:pt x="68234" y="791065"/>
                  </a:lnTo>
                  <a:cubicBezTo>
                    <a:pt x="50138" y="791065"/>
                    <a:pt x="32782" y="783876"/>
                    <a:pt x="19985" y="771080"/>
                  </a:cubicBezTo>
                  <a:cubicBezTo>
                    <a:pt x="7189" y="758283"/>
                    <a:pt x="0" y="740928"/>
                    <a:pt x="0" y="722831"/>
                  </a:cubicBezTo>
                  <a:lnTo>
                    <a:pt x="0" y="68234"/>
                  </a:lnTo>
                  <a:cubicBezTo>
                    <a:pt x="0" y="50138"/>
                    <a:pt x="7189" y="32782"/>
                    <a:pt x="19985" y="19985"/>
                  </a:cubicBezTo>
                  <a:cubicBezTo>
                    <a:pt x="32782" y="7189"/>
                    <a:pt x="50138" y="0"/>
                    <a:pt x="68234" y="0"/>
                  </a:cubicBezTo>
                  <a:close/>
                </a:path>
              </a:pathLst>
            </a:custGeom>
            <a:solidFill>
              <a:srgbClr val="FFFFFF"/>
            </a:solidFill>
            <a:ln cap="rnd">
              <a:noFill/>
              <a:prstDash val="solid"/>
              <a:round/>
            </a:ln>
          </p:spPr>
          <p:txBody>
            <a:bodyPr/>
            <a:lstStyle/>
            <a:p>
              <a:endParaRPr lang="en-GB"/>
            </a:p>
          </p:txBody>
        </p:sp>
        <p:sp>
          <p:nvSpPr>
            <p:cNvPr id="23" name="TextBox 23"/>
            <p:cNvSpPr txBox="1"/>
            <p:nvPr/>
          </p:nvSpPr>
          <p:spPr>
            <a:xfrm>
              <a:off x="0" y="-28575"/>
              <a:ext cx="806831" cy="819640"/>
            </a:xfrm>
            <a:prstGeom prst="rect">
              <a:avLst/>
            </a:prstGeom>
          </p:spPr>
          <p:txBody>
            <a:bodyPr lIns="50800" tIns="50800" rIns="50800" bIns="50800" rtlCol="0" anchor="ctr"/>
            <a:lstStyle/>
            <a:p>
              <a:pPr marL="0" lvl="0" indent="0" algn="ctr">
                <a:lnSpc>
                  <a:spcPts val="2239"/>
                </a:lnSpc>
                <a:spcBef>
                  <a:spcPct val="0"/>
                </a:spcBef>
              </a:pPr>
              <a:endParaRPr/>
            </a:p>
          </p:txBody>
        </p:sp>
      </p:grpSp>
      <p:sp>
        <p:nvSpPr>
          <p:cNvPr id="24" name="Freeform 24"/>
          <p:cNvSpPr/>
          <p:nvPr/>
        </p:nvSpPr>
        <p:spPr>
          <a:xfrm>
            <a:off x="15876489" y="8148535"/>
            <a:ext cx="3063437" cy="2245120"/>
          </a:xfrm>
          <a:custGeom>
            <a:avLst/>
            <a:gdLst/>
            <a:ahLst/>
            <a:cxnLst/>
            <a:rect l="l" t="t" r="r" b="b"/>
            <a:pathLst>
              <a:path w="3063437" h="2245120">
                <a:moveTo>
                  <a:pt x="0" y="0"/>
                </a:moveTo>
                <a:lnTo>
                  <a:pt x="3063436" y="0"/>
                </a:lnTo>
                <a:lnTo>
                  <a:pt x="3063436" y="2245121"/>
                </a:lnTo>
                <a:lnTo>
                  <a:pt x="0" y="2245121"/>
                </a:lnTo>
                <a:lnTo>
                  <a:pt x="0" y="0"/>
                </a:lnTo>
                <a:close/>
              </a:path>
            </a:pathLst>
          </a:custGeom>
          <a:blipFill>
            <a:blip r:embed="rId5">
              <a:alphaModFix amt="65999"/>
            </a:blip>
            <a:stretch>
              <a:fillRect l="-35015" r="-37241"/>
            </a:stretch>
          </a:blipFill>
        </p:spPr>
        <p:txBody>
          <a:bodyPr/>
          <a:lstStyle/>
          <a:p>
            <a:endParaRPr lang="en-GB"/>
          </a:p>
        </p:txBody>
      </p:sp>
      <p:grpSp>
        <p:nvGrpSpPr>
          <p:cNvPr id="25" name="Group 25"/>
          <p:cNvGrpSpPr/>
          <p:nvPr/>
        </p:nvGrpSpPr>
        <p:grpSpPr>
          <a:xfrm>
            <a:off x="15876489" y="6727353"/>
            <a:ext cx="3063437" cy="3003575"/>
            <a:chOff x="0" y="0"/>
            <a:chExt cx="806831" cy="791065"/>
          </a:xfrm>
        </p:grpSpPr>
        <p:sp>
          <p:nvSpPr>
            <p:cNvPr id="26" name="Freeform 26"/>
            <p:cNvSpPr/>
            <p:nvPr/>
          </p:nvSpPr>
          <p:spPr>
            <a:xfrm>
              <a:off x="0" y="0"/>
              <a:ext cx="806831" cy="791065"/>
            </a:xfrm>
            <a:custGeom>
              <a:avLst/>
              <a:gdLst/>
              <a:ahLst/>
              <a:cxnLst/>
              <a:rect l="l" t="t" r="r" b="b"/>
              <a:pathLst>
                <a:path w="806831" h="791065">
                  <a:moveTo>
                    <a:pt x="68234" y="0"/>
                  </a:moveTo>
                  <a:lnTo>
                    <a:pt x="738597" y="0"/>
                  </a:lnTo>
                  <a:cubicBezTo>
                    <a:pt x="776281" y="0"/>
                    <a:pt x="806831" y="30550"/>
                    <a:pt x="806831" y="68234"/>
                  </a:cubicBezTo>
                  <a:lnTo>
                    <a:pt x="806831" y="722831"/>
                  </a:lnTo>
                  <a:cubicBezTo>
                    <a:pt x="806831" y="740928"/>
                    <a:pt x="799642" y="758283"/>
                    <a:pt x="786846" y="771080"/>
                  </a:cubicBezTo>
                  <a:cubicBezTo>
                    <a:pt x="774049" y="783876"/>
                    <a:pt x="756693" y="791065"/>
                    <a:pt x="738597" y="791065"/>
                  </a:cubicBezTo>
                  <a:lnTo>
                    <a:pt x="68234" y="791065"/>
                  </a:lnTo>
                  <a:cubicBezTo>
                    <a:pt x="50138" y="791065"/>
                    <a:pt x="32782" y="783876"/>
                    <a:pt x="19985" y="771080"/>
                  </a:cubicBezTo>
                  <a:cubicBezTo>
                    <a:pt x="7189" y="758283"/>
                    <a:pt x="0" y="740928"/>
                    <a:pt x="0" y="722831"/>
                  </a:cubicBezTo>
                  <a:lnTo>
                    <a:pt x="0" y="68234"/>
                  </a:lnTo>
                  <a:cubicBezTo>
                    <a:pt x="0" y="50138"/>
                    <a:pt x="7189" y="32782"/>
                    <a:pt x="19985" y="19985"/>
                  </a:cubicBezTo>
                  <a:cubicBezTo>
                    <a:pt x="32782" y="7189"/>
                    <a:pt x="50138" y="0"/>
                    <a:pt x="68234" y="0"/>
                  </a:cubicBezTo>
                  <a:close/>
                </a:path>
              </a:pathLst>
            </a:custGeom>
            <a:solidFill>
              <a:srgbClr val="FFFFFF"/>
            </a:solidFill>
            <a:ln cap="rnd">
              <a:noFill/>
              <a:prstDash val="solid"/>
              <a:round/>
            </a:ln>
          </p:spPr>
          <p:txBody>
            <a:bodyPr/>
            <a:lstStyle/>
            <a:p>
              <a:endParaRPr lang="en-GB"/>
            </a:p>
          </p:txBody>
        </p:sp>
        <p:sp>
          <p:nvSpPr>
            <p:cNvPr id="27" name="TextBox 27"/>
            <p:cNvSpPr txBox="1"/>
            <p:nvPr/>
          </p:nvSpPr>
          <p:spPr>
            <a:xfrm>
              <a:off x="0" y="-28575"/>
              <a:ext cx="806831" cy="819640"/>
            </a:xfrm>
            <a:prstGeom prst="rect">
              <a:avLst/>
            </a:prstGeom>
          </p:spPr>
          <p:txBody>
            <a:bodyPr lIns="50800" tIns="50800" rIns="50800" bIns="50800" rtlCol="0" anchor="ctr"/>
            <a:lstStyle/>
            <a:p>
              <a:pPr marL="0" lvl="0" indent="0" algn="ctr">
                <a:lnSpc>
                  <a:spcPts val="2239"/>
                </a:lnSpc>
                <a:spcBef>
                  <a:spcPct val="0"/>
                </a:spcBef>
              </a:pPr>
              <a:endParaRPr/>
            </a:p>
          </p:txBody>
        </p:sp>
      </p:grpSp>
      <p:sp>
        <p:nvSpPr>
          <p:cNvPr id="28" name="Freeform 28"/>
          <p:cNvSpPr/>
          <p:nvPr/>
        </p:nvSpPr>
        <p:spPr>
          <a:xfrm>
            <a:off x="16494458" y="6011914"/>
            <a:ext cx="1116005" cy="1161249"/>
          </a:xfrm>
          <a:custGeom>
            <a:avLst/>
            <a:gdLst/>
            <a:ahLst/>
            <a:cxnLst/>
            <a:rect l="l" t="t" r="r" b="b"/>
            <a:pathLst>
              <a:path w="1116005" h="1161249">
                <a:moveTo>
                  <a:pt x="0" y="0"/>
                </a:moveTo>
                <a:lnTo>
                  <a:pt x="1116005" y="0"/>
                </a:lnTo>
                <a:lnTo>
                  <a:pt x="1116005" y="1161248"/>
                </a:lnTo>
                <a:lnTo>
                  <a:pt x="0" y="1161248"/>
                </a:lnTo>
                <a:lnTo>
                  <a:pt x="0" y="0"/>
                </a:lnTo>
                <a:close/>
              </a:path>
            </a:pathLst>
          </a:custGeom>
          <a:blipFill>
            <a:blip r:embed="rId8"/>
            <a:stretch>
              <a:fillRect l="-11549" t="-18396" r="-9966" b="-15572"/>
            </a:stretch>
          </a:blipFill>
        </p:spPr>
        <p:txBody>
          <a:bodyPr/>
          <a:lstStyle/>
          <a:p>
            <a:endParaRPr lang="en-GB"/>
          </a:p>
        </p:txBody>
      </p:sp>
      <p:sp>
        <p:nvSpPr>
          <p:cNvPr id="29" name="Freeform 29"/>
          <p:cNvSpPr/>
          <p:nvPr/>
        </p:nvSpPr>
        <p:spPr>
          <a:xfrm>
            <a:off x="417932" y="6077947"/>
            <a:ext cx="1868068" cy="932109"/>
          </a:xfrm>
          <a:custGeom>
            <a:avLst/>
            <a:gdLst/>
            <a:ahLst/>
            <a:cxnLst/>
            <a:rect l="l" t="t" r="r" b="b"/>
            <a:pathLst>
              <a:path w="1868068" h="932109">
                <a:moveTo>
                  <a:pt x="0" y="0"/>
                </a:moveTo>
                <a:lnTo>
                  <a:pt x="1868068" y="0"/>
                </a:lnTo>
                <a:lnTo>
                  <a:pt x="1868068" y="932110"/>
                </a:lnTo>
                <a:lnTo>
                  <a:pt x="0" y="932110"/>
                </a:lnTo>
                <a:lnTo>
                  <a:pt x="0" y="0"/>
                </a:lnTo>
                <a:close/>
              </a:path>
            </a:pathLst>
          </a:custGeom>
          <a:blipFill>
            <a:blip r:embed="rId9"/>
            <a:stretch>
              <a:fillRect t="-53651" r="-13789" b="-309390"/>
            </a:stretch>
          </a:blipFill>
        </p:spPr>
        <p:txBody>
          <a:bodyPr/>
          <a:lstStyle/>
          <a:p>
            <a:endParaRPr lang="en-GB"/>
          </a:p>
        </p:txBody>
      </p:sp>
      <p:sp>
        <p:nvSpPr>
          <p:cNvPr id="30" name="Freeform 30"/>
          <p:cNvSpPr/>
          <p:nvPr/>
        </p:nvSpPr>
        <p:spPr>
          <a:xfrm>
            <a:off x="13035093" y="6011914"/>
            <a:ext cx="1880312" cy="1064176"/>
          </a:xfrm>
          <a:custGeom>
            <a:avLst/>
            <a:gdLst/>
            <a:ahLst/>
            <a:cxnLst/>
            <a:rect l="l" t="t" r="r" b="b"/>
            <a:pathLst>
              <a:path w="1880312" h="1064176">
                <a:moveTo>
                  <a:pt x="0" y="0"/>
                </a:moveTo>
                <a:lnTo>
                  <a:pt x="1880312" y="0"/>
                </a:lnTo>
                <a:lnTo>
                  <a:pt x="1880312" y="1064176"/>
                </a:lnTo>
                <a:lnTo>
                  <a:pt x="0" y="1064176"/>
                </a:lnTo>
                <a:lnTo>
                  <a:pt x="0" y="0"/>
                </a:lnTo>
                <a:close/>
              </a:path>
            </a:pathLst>
          </a:custGeom>
          <a:blipFill>
            <a:blip r:embed="rId10"/>
            <a:stretch>
              <a:fillRect/>
            </a:stretch>
          </a:blipFill>
        </p:spPr>
        <p:txBody>
          <a:bodyPr/>
          <a:lstStyle/>
          <a:p>
            <a:endParaRPr lang="en-GB"/>
          </a:p>
        </p:txBody>
      </p:sp>
      <p:sp>
        <p:nvSpPr>
          <p:cNvPr id="31" name="Freeform 31"/>
          <p:cNvSpPr/>
          <p:nvPr/>
        </p:nvSpPr>
        <p:spPr>
          <a:xfrm>
            <a:off x="9713225" y="6257561"/>
            <a:ext cx="2360784" cy="695615"/>
          </a:xfrm>
          <a:custGeom>
            <a:avLst/>
            <a:gdLst/>
            <a:ahLst/>
            <a:cxnLst/>
            <a:rect l="l" t="t" r="r" b="b"/>
            <a:pathLst>
              <a:path w="2360784" h="695615">
                <a:moveTo>
                  <a:pt x="0" y="0"/>
                </a:moveTo>
                <a:lnTo>
                  <a:pt x="2360784" y="0"/>
                </a:lnTo>
                <a:lnTo>
                  <a:pt x="2360784" y="695615"/>
                </a:lnTo>
                <a:lnTo>
                  <a:pt x="0" y="695615"/>
                </a:lnTo>
                <a:lnTo>
                  <a:pt x="0" y="0"/>
                </a:lnTo>
                <a:close/>
              </a:path>
            </a:pathLst>
          </a:custGeom>
          <a:blipFill>
            <a:blip r:embed="rId11"/>
            <a:stretch>
              <a:fillRect r="-670" b="-179967"/>
            </a:stretch>
          </a:blipFill>
        </p:spPr>
        <p:txBody>
          <a:bodyPr/>
          <a:lstStyle/>
          <a:p>
            <a:endParaRPr lang="en-GB"/>
          </a:p>
        </p:txBody>
      </p:sp>
      <p:sp>
        <p:nvSpPr>
          <p:cNvPr id="32" name="Freeform 32"/>
          <p:cNvSpPr/>
          <p:nvPr/>
        </p:nvSpPr>
        <p:spPr>
          <a:xfrm>
            <a:off x="3874219" y="6077947"/>
            <a:ext cx="1111977" cy="811785"/>
          </a:xfrm>
          <a:custGeom>
            <a:avLst/>
            <a:gdLst/>
            <a:ahLst/>
            <a:cxnLst/>
            <a:rect l="l" t="t" r="r" b="b"/>
            <a:pathLst>
              <a:path w="1111977" h="811785">
                <a:moveTo>
                  <a:pt x="0" y="0"/>
                </a:moveTo>
                <a:lnTo>
                  <a:pt x="1111977" y="0"/>
                </a:lnTo>
                <a:lnTo>
                  <a:pt x="1111977" y="811786"/>
                </a:lnTo>
                <a:lnTo>
                  <a:pt x="0" y="811786"/>
                </a:lnTo>
                <a:lnTo>
                  <a:pt x="0" y="0"/>
                </a:lnTo>
                <a:close/>
              </a:path>
            </a:pathLst>
          </a:custGeom>
          <a:blipFill>
            <a:blip r:embed="rId12"/>
            <a:stretch>
              <a:fillRect/>
            </a:stretch>
          </a:blipFill>
        </p:spPr>
        <p:txBody>
          <a:bodyPr/>
          <a:lstStyle/>
          <a:p>
            <a:endParaRPr lang="en-GB"/>
          </a:p>
        </p:txBody>
      </p:sp>
      <p:grpSp>
        <p:nvGrpSpPr>
          <p:cNvPr id="33" name="Group 33"/>
          <p:cNvGrpSpPr/>
          <p:nvPr/>
        </p:nvGrpSpPr>
        <p:grpSpPr>
          <a:xfrm rot="5780901">
            <a:off x="11896173" y="-7932186"/>
            <a:ext cx="4063084" cy="13296336"/>
            <a:chOff x="0" y="0"/>
            <a:chExt cx="1070113" cy="3501916"/>
          </a:xfrm>
        </p:grpSpPr>
        <p:sp>
          <p:nvSpPr>
            <p:cNvPr id="34" name="Freeform 34"/>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26ABD3">
                <a:alpha val="6667"/>
              </a:srgbClr>
            </a:solidFill>
          </p:spPr>
          <p:txBody>
            <a:bodyPr/>
            <a:lstStyle/>
            <a:p>
              <a:endParaRPr lang="en-GB"/>
            </a:p>
          </p:txBody>
        </p:sp>
        <p:sp>
          <p:nvSpPr>
            <p:cNvPr id="35" name="TextBox 35"/>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sp>
        <p:nvSpPr>
          <p:cNvPr id="36" name="Freeform 36"/>
          <p:cNvSpPr/>
          <p:nvPr/>
        </p:nvSpPr>
        <p:spPr>
          <a:xfrm>
            <a:off x="7226431" y="6014504"/>
            <a:ext cx="938672" cy="938672"/>
          </a:xfrm>
          <a:custGeom>
            <a:avLst/>
            <a:gdLst/>
            <a:ahLst/>
            <a:cxnLst/>
            <a:rect l="l" t="t" r="r" b="b"/>
            <a:pathLst>
              <a:path w="938672" h="938672">
                <a:moveTo>
                  <a:pt x="0" y="0"/>
                </a:moveTo>
                <a:lnTo>
                  <a:pt x="938672" y="0"/>
                </a:lnTo>
                <a:lnTo>
                  <a:pt x="938672" y="938672"/>
                </a:lnTo>
                <a:lnTo>
                  <a:pt x="0" y="938672"/>
                </a:lnTo>
                <a:lnTo>
                  <a:pt x="0" y="0"/>
                </a:lnTo>
                <a:close/>
              </a:path>
            </a:pathLst>
          </a:custGeom>
          <a:blipFill>
            <a:blip r:embed="rId13"/>
            <a:stretch>
              <a:fillRect/>
            </a:stretch>
          </a:blipFill>
        </p:spPr>
        <p:txBody>
          <a:bodyPr/>
          <a:lstStyle/>
          <a:p>
            <a:endParaRPr lang="en-GB"/>
          </a:p>
        </p:txBody>
      </p:sp>
      <p:grpSp>
        <p:nvGrpSpPr>
          <p:cNvPr id="37" name="Group 37"/>
          <p:cNvGrpSpPr/>
          <p:nvPr/>
        </p:nvGrpSpPr>
        <p:grpSpPr>
          <a:xfrm>
            <a:off x="1076325" y="2019518"/>
            <a:ext cx="2514600" cy="139503"/>
            <a:chOff x="0" y="0"/>
            <a:chExt cx="662281" cy="36742"/>
          </a:xfrm>
        </p:grpSpPr>
        <p:sp>
          <p:nvSpPr>
            <p:cNvPr id="38" name="Freeform 38"/>
            <p:cNvSpPr/>
            <p:nvPr/>
          </p:nvSpPr>
          <p:spPr>
            <a:xfrm>
              <a:off x="0" y="0"/>
              <a:ext cx="662281" cy="36742"/>
            </a:xfrm>
            <a:custGeom>
              <a:avLst/>
              <a:gdLst/>
              <a:ahLst/>
              <a:cxnLst/>
              <a:rect l="l" t="t" r="r" b="b"/>
              <a:pathLst>
                <a:path w="662281" h="36742">
                  <a:moveTo>
                    <a:pt x="0" y="0"/>
                  </a:moveTo>
                  <a:lnTo>
                    <a:pt x="662281" y="0"/>
                  </a:lnTo>
                  <a:lnTo>
                    <a:pt x="662281" y="36742"/>
                  </a:lnTo>
                  <a:lnTo>
                    <a:pt x="0" y="36742"/>
                  </a:lnTo>
                  <a:close/>
                </a:path>
              </a:pathLst>
            </a:custGeom>
            <a:solidFill>
              <a:srgbClr val="26ABD3">
                <a:alpha val="60000"/>
              </a:srgbClr>
            </a:solidFill>
          </p:spPr>
          <p:txBody>
            <a:bodyPr/>
            <a:lstStyle/>
            <a:p>
              <a:endParaRPr lang="en-GB"/>
            </a:p>
          </p:txBody>
        </p:sp>
        <p:sp>
          <p:nvSpPr>
            <p:cNvPr id="39" name="TextBox 39"/>
            <p:cNvSpPr txBox="1"/>
            <p:nvPr/>
          </p:nvSpPr>
          <p:spPr>
            <a:xfrm>
              <a:off x="0" y="-47625"/>
              <a:ext cx="662281" cy="84367"/>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575354" y="2681709"/>
            <a:ext cx="1315355" cy="1315355"/>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42" name="TextBox 42"/>
            <p:cNvSpPr txBox="1"/>
            <p:nvPr/>
          </p:nvSpPr>
          <p:spPr>
            <a:xfrm>
              <a:off x="76200" y="47625"/>
              <a:ext cx="660400" cy="688975"/>
            </a:xfrm>
            <a:prstGeom prst="rect">
              <a:avLst/>
            </a:prstGeom>
          </p:spPr>
          <p:txBody>
            <a:bodyPr lIns="50800" tIns="50800" rIns="50800" bIns="50800" rtlCol="0" anchor="ctr"/>
            <a:lstStyle/>
            <a:p>
              <a:pPr algn="ctr">
                <a:lnSpc>
                  <a:spcPts val="2239"/>
                </a:lnSpc>
              </a:pPr>
              <a:endParaRPr/>
            </a:p>
          </p:txBody>
        </p:sp>
      </p:grpSp>
      <p:sp>
        <p:nvSpPr>
          <p:cNvPr id="43" name="TextBox 43"/>
          <p:cNvSpPr txBox="1"/>
          <p:nvPr/>
        </p:nvSpPr>
        <p:spPr>
          <a:xfrm>
            <a:off x="575354" y="2983787"/>
            <a:ext cx="1315355" cy="682625"/>
          </a:xfrm>
          <a:prstGeom prst="rect">
            <a:avLst/>
          </a:prstGeom>
        </p:spPr>
        <p:txBody>
          <a:bodyPr lIns="0" tIns="0" rIns="0" bIns="0" rtlCol="0" anchor="t">
            <a:spAutoFit/>
          </a:bodyPr>
          <a:lstStyle/>
          <a:p>
            <a:pPr marL="0" lvl="0" indent="0" algn="ctr">
              <a:lnSpc>
                <a:spcPts val="2799"/>
              </a:lnSpc>
              <a:spcBef>
                <a:spcPct val="0"/>
              </a:spcBef>
            </a:pPr>
            <a:r>
              <a:rPr lang="en-US" sz="1999" b="1" u="none" strike="noStrike">
                <a:solidFill>
                  <a:srgbClr val="737373"/>
                </a:solidFill>
                <a:latin typeface="Montserrat Semi-Bold"/>
                <a:ea typeface="Montserrat Semi-Bold"/>
                <a:cs typeface="Montserrat Semi-Bold"/>
                <a:sym typeface="Montserrat Semi-Bold"/>
              </a:rPr>
              <a:t>1990 -</a:t>
            </a:r>
          </a:p>
          <a:p>
            <a:pPr marL="0" lvl="0" indent="0" algn="ctr">
              <a:lnSpc>
                <a:spcPts val="2799"/>
              </a:lnSpc>
              <a:spcBef>
                <a:spcPct val="0"/>
              </a:spcBef>
            </a:pPr>
            <a:r>
              <a:rPr lang="en-US" sz="1999" b="1" u="none" strike="noStrike">
                <a:solidFill>
                  <a:srgbClr val="737373"/>
                </a:solidFill>
                <a:latin typeface="Montserrat Semi-Bold"/>
                <a:ea typeface="Montserrat Semi-Bold"/>
                <a:cs typeface="Montserrat Semi-Bold"/>
                <a:sym typeface="Montserrat Semi-Bold"/>
              </a:rPr>
              <a:t> now</a:t>
            </a:r>
          </a:p>
        </p:txBody>
      </p:sp>
      <p:grpSp>
        <p:nvGrpSpPr>
          <p:cNvPr id="44" name="Group 44"/>
          <p:cNvGrpSpPr/>
          <p:nvPr/>
        </p:nvGrpSpPr>
        <p:grpSpPr>
          <a:xfrm>
            <a:off x="3772530" y="4551550"/>
            <a:ext cx="1315355" cy="1315355"/>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46" name="TextBox 46"/>
            <p:cNvSpPr txBox="1"/>
            <p:nvPr/>
          </p:nvSpPr>
          <p:spPr>
            <a:xfrm>
              <a:off x="76200" y="47625"/>
              <a:ext cx="660400" cy="688975"/>
            </a:xfrm>
            <a:prstGeom prst="rect">
              <a:avLst/>
            </a:prstGeom>
          </p:spPr>
          <p:txBody>
            <a:bodyPr lIns="50800" tIns="50800" rIns="50800" bIns="50800" rtlCol="0" anchor="ctr"/>
            <a:lstStyle/>
            <a:p>
              <a:pPr algn="ctr">
                <a:lnSpc>
                  <a:spcPts val="2239"/>
                </a:lnSpc>
              </a:pPr>
              <a:endParaRPr/>
            </a:p>
          </p:txBody>
        </p:sp>
      </p:grpSp>
      <p:sp>
        <p:nvSpPr>
          <p:cNvPr id="47" name="TextBox 47"/>
          <p:cNvSpPr txBox="1"/>
          <p:nvPr/>
        </p:nvSpPr>
        <p:spPr>
          <a:xfrm>
            <a:off x="3772530" y="4892675"/>
            <a:ext cx="1315355" cy="682625"/>
          </a:xfrm>
          <a:prstGeom prst="rect">
            <a:avLst/>
          </a:prstGeom>
        </p:spPr>
        <p:txBody>
          <a:bodyPr lIns="0" tIns="0" rIns="0" bIns="0" rtlCol="0" anchor="t">
            <a:spAutoFit/>
          </a:bodyPr>
          <a:lstStyle/>
          <a:p>
            <a:pPr marL="0" lvl="0" indent="0" algn="ctr">
              <a:lnSpc>
                <a:spcPts val="2799"/>
              </a:lnSpc>
              <a:spcBef>
                <a:spcPct val="0"/>
              </a:spcBef>
            </a:pPr>
            <a:r>
              <a:rPr lang="en-US" sz="1999" b="1" u="none" strike="noStrike">
                <a:solidFill>
                  <a:srgbClr val="737373"/>
                </a:solidFill>
                <a:latin typeface="Montserrat Semi-Bold"/>
                <a:ea typeface="Montserrat Semi-Bold"/>
                <a:cs typeface="Montserrat Semi-Bold"/>
                <a:sym typeface="Montserrat Semi-Bold"/>
              </a:rPr>
              <a:t>1998</a:t>
            </a:r>
          </a:p>
          <a:p>
            <a:pPr marL="0" lvl="0" indent="0" algn="ctr">
              <a:lnSpc>
                <a:spcPts val="2799"/>
              </a:lnSpc>
              <a:spcBef>
                <a:spcPct val="0"/>
              </a:spcBef>
            </a:pPr>
            <a:r>
              <a:rPr lang="en-US" sz="1999" b="1" u="none" strike="noStrike">
                <a:solidFill>
                  <a:srgbClr val="737373"/>
                </a:solidFill>
                <a:latin typeface="Montserrat Semi-Bold"/>
                <a:ea typeface="Montserrat Semi-Bold"/>
                <a:cs typeface="Montserrat Semi-Bold"/>
                <a:sym typeface="Montserrat Semi-Bold"/>
              </a:rPr>
              <a:t>2003</a:t>
            </a:r>
          </a:p>
        </p:txBody>
      </p:sp>
      <p:sp>
        <p:nvSpPr>
          <p:cNvPr id="48" name="TextBox 48"/>
          <p:cNvSpPr txBox="1"/>
          <p:nvPr/>
        </p:nvSpPr>
        <p:spPr>
          <a:xfrm>
            <a:off x="-70190" y="4242797"/>
            <a:ext cx="2861645" cy="1035050"/>
          </a:xfrm>
          <a:prstGeom prst="rect">
            <a:avLst/>
          </a:prstGeom>
        </p:spPr>
        <p:txBody>
          <a:bodyPr lIns="0" tIns="0" rIns="0" bIns="0" rtlCol="0" anchor="t">
            <a:spAutoFit/>
          </a:bodyPr>
          <a:lstStyle/>
          <a:p>
            <a:pPr algn="ctr">
              <a:lnSpc>
                <a:spcPts val="2799"/>
              </a:lnSpc>
              <a:spcBef>
                <a:spcPct val="0"/>
              </a:spcBef>
            </a:pPr>
            <a:r>
              <a:rPr lang="en-US" sz="1999" b="1">
                <a:solidFill>
                  <a:srgbClr val="737373"/>
                </a:solidFill>
                <a:latin typeface="Montserrat Semi-Bold"/>
                <a:ea typeface="Montserrat Semi-Bold"/>
                <a:cs typeface="Montserrat Semi-Bold"/>
                <a:sym typeface="Montserrat Semi-Bold"/>
              </a:rPr>
              <a:t>CROSSROAD BANK</a:t>
            </a:r>
          </a:p>
          <a:p>
            <a:pPr algn="ctr">
              <a:lnSpc>
                <a:spcPts val="2799"/>
              </a:lnSpc>
              <a:spcBef>
                <a:spcPct val="0"/>
              </a:spcBef>
            </a:pPr>
            <a:r>
              <a:rPr lang="en-US" sz="1999" b="1">
                <a:solidFill>
                  <a:srgbClr val="737373"/>
                </a:solidFill>
                <a:latin typeface="Montserrat Semi-Bold"/>
                <a:ea typeface="Montserrat Semi-Bold"/>
                <a:cs typeface="Montserrat Semi-Bold"/>
                <a:sym typeface="Montserrat Semi-Bold"/>
              </a:rPr>
              <a:t> FOR SOCIAL SECURITY</a:t>
            </a:r>
          </a:p>
        </p:txBody>
      </p:sp>
      <p:grpSp>
        <p:nvGrpSpPr>
          <p:cNvPr id="49" name="Group 49"/>
          <p:cNvGrpSpPr/>
          <p:nvPr/>
        </p:nvGrpSpPr>
        <p:grpSpPr>
          <a:xfrm>
            <a:off x="6976265" y="2681709"/>
            <a:ext cx="1315355" cy="1315355"/>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51" name="TextBox 51"/>
            <p:cNvSpPr txBox="1"/>
            <p:nvPr/>
          </p:nvSpPr>
          <p:spPr>
            <a:xfrm>
              <a:off x="76200" y="47625"/>
              <a:ext cx="660400" cy="688975"/>
            </a:xfrm>
            <a:prstGeom prst="rect">
              <a:avLst/>
            </a:prstGeom>
          </p:spPr>
          <p:txBody>
            <a:bodyPr lIns="50800" tIns="50800" rIns="50800" bIns="50800" rtlCol="0" anchor="ctr"/>
            <a:lstStyle/>
            <a:p>
              <a:pPr algn="ctr">
                <a:lnSpc>
                  <a:spcPts val="2239"/>
                </a:lnSpc>
              </a:pPr>
              <a:endParaRPr/>
            </a:p>
          </p:txBody>
        </p:sp>
      </p:grpSp>
      <p:sp>
        <p:nvSpPr>
          <p:cNvPr id="52" name="TextBox 52"/>
          <p:cNvSpPr txBox="1"/>
          <p:nvPr/>
        </p:nvSpPr>
        <p:spPr>
          <a:xfrm>
            <a:off x="6976265" y="2983787"/>
            <a:ext cx="1315355" cy="682625"/>
          </a:xfrm>
          <a:prstGeom prst="rect">
            <a:avLst/>
          </a:prstGeom>
        </p:spPr>
        <p:txBody>
          <a:bodyPr lIns="0" tIns="0" rIns="0" bIns="0" rtlCol="0" anchor="t">
            <a:spAutoFit/>
          </a:bodyPr>
          <a:lstStyle/>
          <a:p>
            <a:pPr marL="0" lvl="0" indent="0" algn="ctr">
              <a:lnSpc>
                <a:spcPts val="2799"/>
              </a:lnSpc>
              <a:spcBef>
                <a:spcPct val="0"/>
              </a:spcBef>
            </a:pPr>
            <a:r>
              <a:rPr lang="en-US" sz="1999" b="1" u="none" strike="noStrike">
                <a:solidFill>
                  <a:srgbClr val="737373"/>
                </a:solidFill>
                <a:latin typeface="Montserrat Semi-Bold"/>
                <a:ea typeface="Montserrat Semi-Bold"/>
                <a:cs typeface="Montserrat Semi-Bold"/>
                <a:sym typeface="Montserrat Semi-Bold"/>
              </a:rPr>
              <a:t>2003 -</a:t>
            </a:r>
          </a:p>
          <a:p>
            <a:pPr marL="0" lvl="0" indent="0" algn="ctr">
              <a:lnSpc>
                <a:spcPts val="2799"/>
              </a:lnSpc>
              <a:spcBef>
                <a:spcPct val="0"/>
              </a:spcBef>
            </a:pPr>
            <a:r>
              <a:rPr lang="en-US" sz="1999" b="1" u="none" strike="noStrike">
                <a:solidFill>
                  <a:srgbClr val="737373"/>
                </a:solidFill>
                <a:latin typeface="Montserrat Semi-Bold"/>
                <a:ea typeface="Montserrat Semi-Bold"/>
                <a:cs typeface="Montserrat Semi-Bold"/>
                <a:sym typeface="Montserrat Semi-Bold"/>
              </a:rPr>
              <a:t> now</a:t>
            </a:r>
          </a:p>
        </p:txBody>
      </p:sp>
      <p:grpSp>
        <p:nvGrpSpPr>
          <p:cNvPr id="53" name="Group 53"/>
          <p:cNvGrpSpPr/>
          <p:nvPr/>
        </p:nvGrpSpPr>
        <p:grpSpPr>
          <a:xfrm>
            <a:off x="10200169" y="4569830"/>
            <a:ext cx="1315355" cy="1315355"/>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55" name="TextBox 55"/>
            <p:cNvSpPr txBox="1"/>
            <p:nvPr/>
          </p:nvSpPr>
          <p:spPr>
            <a:xfrm>
              <a:off x="76200" y="47625"/>
              <a:ext cx="660400" cy="688975"/>
            </a:xfrm>
            <a:prstGeom prst="rect">
              <a:avLst/>
            </a:prstGeom>
          </p:spPr>
          <p:txBody>
            <a:bodyPr lIns="50800" tIns="50800" rIns="50800" bIns="50800" rtlCol="0" anchor="ctr"/>
            <a:lstStyle/>
            <a:p>
              <a:pPr algn="ctr">
                <a:lnSpc>
                  <a:spcPts val="2239"/>
                </a:lnSpc>
              </a:pPr>
              <a:endParaRPr/>
            </a:p>
          </p:txBody>
        </p:sp>
      </p:grpSp>
      <p:sp>
        <p:nvSpPr>
          <p:cNvPr id="56" name="TextBox 56"/>
          <p:cNvSpPr txBox="1"/>
          <p:nvPr/>
        </p:nvSpPr>
        <p:spPr>
          <a:xfrm>
            <a:off x="10235940" y="4881432"/>
            <a:ext cx="1315355" cy="682625"/>
          </a:xfrm>
          <a:prstGeom prst="rect">
            <a:avLst/>
          </a:prstGeom>
        </p:spPr>
        <p:txBody>
          <a:bodyPr lIns="0" tIns="0" rIns="0" bIns="0" rtlCol="0" anchor="t">
            <a:spAutoFit/>
          </a:bodyPr>
          <a:lstStyle/>
          <a:p>
            <a:pPr marL="0" lvl="0" indent="0" algn="ctr">
              <a:lnSpc>
                <a:spcPts val="2799"/>
              </a:lnSpc>
              <a:spcBef>
                <a:spcPct val="0"/>
              </a:spcBef>
            </a:pPr>
            <a:r>
              <a:rPr lang="en-US" sz="1999" b="1" u="none" strike="noStrike">
                <a:solidFill>
                  <a:srgbClr val="737373"/>
                </a:solidFill>
                <a:latin typeface="Montserrat Semi-Bold"/>
                <a:ea typeface="Montserrat Semi-Bold"/>
                <a:cs typeface="Montserrat Semi-Bold"/>
                <a:sym typeface="Montserrat Semi-Bold"/>
              </a:rPr>
              <a:t>2008 -</a:t>
            </a:r>
          </a:p>
          <a:p>
            <a:pPr marL="0" lvl="0" indent="0" algn="ctr">
              <a:lnSpc>
                <a:spcPts val="2799"/>
              </a:lnSpc>
              <a:spcBef>
                <a:spcPct val="0"/>
              </a:spcBef>
            </a:pPr>
            <a:r>
              <a:rPr lang="en-US" sz="1999" b="1" u="none" strike="noStrike">
                <a:solidFill>
                  <a:srgbClr val="737373"/>
                </a:solidFill>
                <a:latin typeface="Montserrat Semi-Bold"/>
                <a:ea typeface="Montserrat Semi-Bold"/>
                <a:cs typeface="Montserrat Semi-Bold"/>
                <a:sym typeface="Montserrat Semi-Bold"/>
              </a:rPr>
              <a:t> now</a:t>
            </a:r>
          </a:p>
        </p:txBody>
      </p:sp>
      <p:grpSp>
        <p:nvGrpSpPr>
          <p:cNvPr id="57" name="Group 57"/>
          <p:cNvGrpSpPr/>
          <p:nvPr/>
        </p:nvGrpSpPr>
        <p:grpSpPr>
          <a:xfrm>
            <a:off x="13377970" y="2674907"/>
            <a:ext cx="1315355" cy="1315355"/>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59" name="TextBox 59"/>
            <p:cNvSpPr txBox="1"/>
            <p:nvPr/>
          </p:nvSpPr>
          <p:spPr>
            <a:xfrm>
              <a:off x="76200" y="47625"/>
              <a:ext cx="660400" cy="688975"/>
            </a:xfrm>
            <a:prstGeom prst="rect">
              <a:avLst/>
            </a:prstGeom>
          </p:spPr>
          <p:txBody>
            <a:bodyPr lIns="50800" tIns="50800" rIns="50800" bIns="50800" rtlCol="0" anchor="ctr"/>
            <a:lstStyle/>
            <a:p>
              <a:pPr algn="ctr">
                <a:lnSpc>
                  <a:spcPts val="2239"/>
                </a:lnSpc>
              </a:pPr>
              <a:endParaRPr/>
            </a:p>
          </p:txBody>
        </p:sp>
      </p:grpSp>
      <p:sp>
        <p:nvSpPr>
          <p:cNvPr id="60" name="TextBox 60"/>
          <p:cNvSpPr txBox="1"/>
          <p:nvPr/>
        </p:nvSpPr>
        <p:spPr>
          <a:xfrm>
            <a:off x="13377970" y="2983787"/>
            <a:ext cx="1315355" cy="682625"/>
          </a:xfrm>
          <a:prstGeom prst="rect">
            <a:avLst/>
          </a:prstGeom>
        </p:spPr>
        <p:txBody>
          <a:bodyPr lIns="0" tIns="0" rIns="0" bIns="0" rtlCol="0" anchor="t">
            <a:spAutoFit/>
          </a:bodyPr>
          <a:lstStyle/>
          <a:p>
            <a:pPr marL="0" lvl="0" indent="0" algn="ctr">
              <a:lnSpc>
                <a:spcPts val="2799"/>
              </a:lnSpc>
              <a:spcBef>
                <a:spcPct val="0"/>
              </a:spcBef>
            </a:pPr>
            <a:r>
              <a:rPr lang="en-US" sz="1999" b="1" u="none" strike="noStrike">
                <a:solidFill>
                  <a:srgbClr val="737373"/>
                </a:solidFill>
                <a:latin typeface="Montserrat Semi-Bold"/>
                <a:ea typeface="Montserrat Semi-Bold"/>
                <a:cs typeface="Montserrat Semi-Bold"/>
                <a:sym typeface="Montserrat Semi-Bold"/>
              </a:rPr>
              <a:t>2016 -</a:t>
            </a:r>
          </a:p>
          <a:p>
            <a:pPr marL="0" lvl="0" indent="0" algn="ctr">
              <a:lnSpc>
                <a:spcPts val="2799"/>
              </a:lnSpc>
              <a:spcBef>
                <a:spcPct val="0"/>
              </a:spcBef>
            </a:pPr>
            <a:r>
              <a:rPr lang="en-US" sz="1999" b="1" u="none" strike="noStrike">
                <a:solidFill>
                  <a:srgbClr val="737373"/>
                </a:solidFill>
                <a:latin typeface="Montserrat Semi-Bold"/>
                <a:ea typeface="Montserrat Semi-Bold"/>
                <a:cs typeface="Montserrat Semi-Bold"/>
                <a:sym typeface="Montserrat Semi-Bold"/>
              </a:rPr>
              <a:t>now</a:t>
            </a:r>
          </a:p>
        </p:txBody>
      </p:sp>
      <p:grpSp>
        <p:nvGrpSpPr>
          <p:cNvPr id="61" name="Group 61"/>
          <p:cNvGrpSpPr/>
          <p:nvPr/>
        </p:nvGrpSpPr>
        <p:grpSpPr>
          <a:xfrm>
            <a:off x="16487468" y="4367847"/>
            <a:ext cx="1315355" cy="1315355"/>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63" name="TextBox 63"/>
            <p:cNvSpPr txBox="1"/>
            <p:nvPr/>
          </p:nvSpPr>
          <p:spPr>
            <a:xfrm>
              <a:off x="76200" y="47625"/>
              <a:ext cx="660400" cy="688975"/>
            </a:xfrm>
            <a:prstGeom prst="rect">
              <a:avLst/>
            </a:prstGeom>
          </p:spPr>
          <p:txBody>
            <a:bodyPr lIns="50800" tIns="50800" rIns="50800" bIns="50800" rtlCol="0" anchor="ctr"/>
            <a:lstStyle/>
            <a:p>
              <a:pPr algn="ctr">
                <a:lnSpc>
                  <a:spcPts val="2239"/>
                </a:lnSpc>
              </a:pPr>
              <a:endParaRPr/>
            </a:p>
          </p:txBody>
        </p:sp>
      </p:grpSp>
      <p:sp>
        <p:nvSpPr>
          <p:cNvPr id="64" name="TextBox 64"/>
          <p:cNvSpPr txBox="1"/>
          <p:nvPr/>
        </p:nvSpPr>
        <p:spPr>
          <a:xfrm>
            <a:off x="16494458" y="4705220"/>
            <a:ext cx="1315355" cy="682625"/>
          </a:xfrm>
          <a:prstGeom prst="rect">
            <a:avLst/>
          </a:prstGeom>
        </p:spPr>
        <p:txBody>
          <a:bodyPr lIns="0" tIns="0" rIns="0" bIns="0" rtlCol="0" anchor="t">
            <a:spAutoFit/>
          </a:bodyPr>
          <a:lstStyle/>
          <a:p>
            <a:pPr marL="0" lvl="0" indent="0" algn="ctr">
              <a:lnSpc>
                <a:spcPts val="2799"/>
              </a:lnSpc>
              <a:spcBef>
                <a:spcPct val="0"/>
              </a:spcBef>
            </a:pPr>
            <a:r>
              <a:rPr lang="en-US" sz="1999" b="1" u="none" strike="noStrike">
                <a:solidFill>
                  <a:srgbClr val="737373"/>
                </a:solidFill>
                <a:latin typeface="Montserrat Semi-Bold"/>
                <a:ea typeface="Montserrat Semi-Bold"/>
                <a:cs typeface="Montserrat Semi-Bold"/>
                <a:sym typeface="Montserrat Semi-Bold"/>
              </a:rPr>
              <a:t>2019 -</a:t>
            </a:r>
          </a:p>
          <a:p>
            <a:pPr marL="0" lvl="0" indent="0" algn="ctr">
              <a:lnSpc>
                <a:spcPts val="2799"/>
              </a:lnSpc>
              <a:spcBef>
                <a:spcPct val="0"/>
              </a:spcBef>
            </a:pPr>
            <a:r>
              <a:rPr lang="en-US" sz="1999" b="1" u="none" strike="noStrike">
                <a:solidFill>
                  <a:srgbClr val="737373"/>
                </a:solidFill>
                <a:latin typeface="Montserrat Semi-Bold"/>
                <a:ea typeface="Montserrat Semi-Bold"/>
                <a:cs typeface="Montserrat Semi-Bold"/>
                <a:sym typeface="Montserrat Semi-Bold"/>
              </a:rPr>
              <a:t> now</a:t>
            </a:r>
          </a:p>
        </p:txBody>
      </p:sp>
      <p:sp>
        <p:nvSpPr>
          <p:cNvPr id="65" name="TextBox 65"/>
          <p:cNvSpPr txBox="1"/>
          <p:nvPr/>
        </p:nvSpPr>
        <p:spPr>
          <a:xfrm>
            <a:off x="2791455" y="3634662"/>
            <a:ext cx="3176000" cy="682625"/>
          </a:xfrm>
          <a:prstGeom prst="rect">
            <a:avLst/>
          </a:prstGeom>
        </p:spPr>
        <p:txBody>
          <a:bodyPr lIns="0" tIns="0" rIns="0" bIns="0" rtlCol="0" anchor="t">
            <a:spAutoFit/>
          </a:bodyPr>
          <a:lstStyle/>
          <a:p>
            <a:pPr algn="ctr">
              <a:lnSpc>
                <a:spcPts val="2799"/>
              </a:lnSpc>
              <a:spcBef>
                <a:spcPct val="0"/>
              </a:spcBef>
            </a:pPr>
            <a:r>
              <a:rPr lang="en-US" sz="1999" b="1">
                <a:solidFill>
                  <a:srgbClr val="737373"/>
                </a:solidFill>
                <a:latin typeface="Montserrat Semi-Bold"/>
                <a:ea typeface="Montserrat Semi-Bold"/>
                <a:cs typeface="Montserrat Semi-Bold"/>
                <a:sym typeface="Montserrat Semi-Bold"/>
              </a:rPr>
              <a:t>SIS-CARD</a:t>
            </a:r>
          </a:p>
          <a:p>
            <a:pPr algn="ctr">
              <a:lnSpc>
                <a:spcPts val="2799"/>
              </a:lnSpc>
              <a:spcBef>
                <a:spcPct val="0"/>
              </a:spcBef>
            </a:pPr>
            <a:r>
              <a:rPr lang="en-US" sz="1999" b="1">
                <a:solidFill>
                  <a:srgbClr val="737373"/>
                </a:solidFill>
                <a:latin typeface="Montserrat Semi-Bold"/>
                <a:ea typeface="Montserrat Semi-Bold"/>
                <a:cs typeface="Montserrat Semi-Bold"/>
                <a:sym typeface="Montserrat Semi-Bold"/>
              </a:rPr>
              <a:t>eID</a:t>
            </a:r>
          </a:p>
        </p:txBody>
      </p:sp>
      <p:sp>
        <p:nvSpPr>
          <p:cNvPr id="66" name="TextBox 66"/>
          <p:cNvSpPr txBox="1"/>
          <p:nvPr/>
        </p:nvSpPr>
        <p:spPr>
          <a:xfrm>
            <a:off x="64147" y="7717880"/>
            <a:ext cx="2479745" cy="1645285"/>
          </a:xfrm>
          <a:prstGeom prst="rect">
            <a:avLst/>
          </a:prstGeom>
        </p:spPr>
        <p:txBody>
          <a:bodyPr lIns="0" tIns="0" rIns="0" bIns="0" rtlCol="0" anchor="t">
            <a:spAutoFit/>
          </a:bodyPr>
          <a:lstStyle/>
          <a:p>
            <a:pPr algn="ctr">
              <a:lnSpc>
                <a:spcPts val="2239"/>
              </a:lnSpc>
              <a:spcBef>
                <a:spcPct val="0"/>
              </a:spcBef>
            </a:pPr>
            <a:r>
              <a:rPr lang="en-US" sz="1599">
                <a:solidFill>
                  <a:srgbClr val="000000"/>
                </a:solidFill>
                <a:latin typeface="Montserrat"/>
                <a:ea typeface="Montserrat"/>
                <a:cs typeface="Montserrat"/>
                <a:sym typeface="Montserrat"/>
              </a:rPr>
              <a:t>Structured &amp; secure data exchange between 3000 actors dealing with social security contributions &amp; social benefits </a:t>
            </a:r>
          </a:p>
        </p:txBody>
      </p:sp>
      <p:sp>
        <p:nvSpPr>
          <p:cNvPr id="67" name="TextBox 67"/>
          <p:cNvSpPr txBox="1"/>
          <p:nvPr/>
        </p:nvSpPr>
        <p:spPr>
          <a:xfrm>
            <a:off x="3135169" y="7717880"/>
            <a:ext cx="2522448" cy="1645285"/>
          </a:xfrm>
          <a:prstGeom prst="rect">
            <a:avLst/>
          </a:prstGeom>
        </p:spPr>
        <p:txBody>
          <a:bodyPr lIns="0" tIns="0" rIns="0" bIns="0" rtlCol="0" anchor="t">
            <a:spAutoFit/>
          </a:bodyPr>
          <a:lstStyle/>
          <a:p>
            <a:pPr algn="ctr">
              <a:lnSpc>
                <a:spcPts val="2239"/>
              </a:lnSpc>
            </a:pPr>
            <a:r>
              <a:rPr lang="en-US" sz="1599">
                <a:solidFill>
                  <a:srgbClr val="000000"/>
                </a:solidFill>
                <a:latin typeface="Montserrat"/>
                <a:ea typeface="Montserrat"/>
                <a:cs typeface="Montserrat"/>
                <a:sym typeface="Montserrat"/>
              </a:rPr>
              <a:t>Social Information System Card</a:t>
            </a:r>
          </a:p>
          <a:p>
            <a:pPr algn="ctr">
              <a:lnSpc>
                <a:spcPts val="2239"/>
              </a:lnSpc>
            </a:pPr>
            <a:endParaRPr lang="en-US" sz="1599">
              <a:solidFill>
                <a:srgbClr val="000000"/>
              </a:solidFill>
              <a:latin typeface="Montserrat"/>
              <a:ea typeface="Montserrat"/>
              <a:cs typeface="Montserrat"/>
              <a:sym typeface="Montserrat"/>
            </a:endParaRPr>
          </a:p>
          <a:p>
            <a:pPr algn="ctr">
              <a:lnSpc>
                <a:spcPts val="2239"/>
              </a:lnSpc>
              <a:spcBef>
                <a:spcPct val="0"/>
              </a:spcBef>
            </a:pPr>
            <a:r>
              <a:rPr lang="en-US" sz="1599">
                <a:solidFill>
                  <a:srgbClr val="000000"/>
                </a:solidFill>
                <a:latin typeface="Montserrat"/>
                <a:ea typeface="Montserrat"/>
                <a:cs typeface="Montserrat"/>
                <a:sym typeface="Montserrat"/>
              </a:rPr>
              <a:t>Electronic </a:t>
            </a:r>
          </a:p>
          <a:p>
            <a:pPr algn="ctr">
              <a:lnSpc>
                <a:spcPts val="2239"/>
              </a:lnSpc>
              <a:spcBef>
                <a:spcPct val="0"/>
              </a:spcBef>
            </a:pPr>
            <a:r>
              <a:rPr lang="en-US" sz="1599">
                <a:solidFill>
                  <a:srgbClr val="000000"/>
                </a:solidFill>
                <a:latin typeface="Montserrat"/>
                <a:ea typeface="Montserrat"/>
                <a:cs typeface="Montserrat"/>
                <a:sym typeface="Montserrat"/>
              </a:rPr>
              <a:t>Identity Card</a:t>
            </a:r>
          </a:p>
          <a:p>
            <a:pPr algn="ctr">
              <a:lnSpc>
                <a:spcPts val="2239"/>
              </a:lnSpc>
              <a:spcBef>
                <a:spcPct val="0"/>
              </a:spcBef>
            </a:pPr>
            <a:endParaRPr lang="en-US" sz="1599">
              <a:solidFill>
                <a:srgbClr val="000000"/>
              </a:solidFill>
              <a:latin typeface="Montserrat"/>
              <a:ea typeface="Montserrat"/>
              <a:cs typeface="Montserrat"/>
              <a:sym typeface="Montserrat"/>
            </a:endParaRPr>
          </a:p>
        </p:txBody>
      </p:sp>
      <p:sp>
        <p:nvSpPr>
          <p:cNvPr id="68" name="TextBox 68"/>
          <p:cNvSpPr txBox="1"/>
          <p:nvPr/>
        </p:nvSpPr>
        <p:spPr>
          <a:xfrm>
            <a:off x="6126968" y="7716174"/>
            <a:ext cx="3160940" cy="1645285"/>
          </a:xfrm>
          <a:prstGeom prst="rect">
            <a:avLst/>
          </a:prstGeom>
        </p:spPr>
        <p:txBody>
          <a:bodyPr lIns="0" tIns="0" rIns="0" bIns="0" rtlCol="0" anchor="t">
            <a:spAutoFit/>
          </a:bodyPr>
          <a:lstStyle/>
          <a:p>
            <a:pPr algn="ctr">
              <a:lnSpc>
                <a:spcPts val="2239"/>
              </a:lnSpc>
            </a:pPr>
            <a:r>
              <a:rPr lang="en-US" sz="1599">
                <a:solidFill>
                  <a:srgbClr val="000000"/>
                </a:solidFill>
                <a:latin typeface="Montserrat"/>
                <a:ea typeface="Montserrat"/>
                <a:cs typeface="Montserrat"/>
                <a:sym typeface="Montserrat"/>
              </a:rPr>
              <a:t>Single, factual quarterly declaration to ALL social security institutions for &gt;240.000 employers in Belgium</a:t>
            </a:r>
          </a:p>
          <a:p>
            <a:pPr algn="l">
              <a:lnSpc>
                <a:spcPts val="2239"/>
              </a:lnSpc>
            </a:pPr>
            <a:endParaRPr lang="en-US" sz="1599">
              <a:solidFill>
                <a:srgbClr val="000000"/>
              </a:solidFill>
              <a:latin typeface="Montserrat"/>
              <a:ea typeface="Montserrat"/>
              <a:cs typeface="Montserrat"/>
              <a:sym typeface="Montserrat"/>
            </a:endParaRPr>
          </a:p>
        </p:txBody>
      </p:sp>
      <p:sp>
        <p:nvSpPr>
          <p:cNvPr id="69" name="TextBox 69"/>
          <p:cNvSpPr txBox="1"/>
          <p:nvPr/>
        </p:nvSpPr>
        <p:spPr>
          <a:xfrm>
            <a:off x="6381466" y="4221350"/>
            <a:ext cx="2628602" cy="1387475"/>
          </a:xfrm>
          <a:prstGeom prst="rect">
            <a:avLst/>
          </a:prstGeom>
        </p:spPr>
        <p:txBody>
          <a:bodyPr lIns="0" tIns="0" rIns="0" bIns="0" rtlCol="0" anchor="t">
            <a:spAutoFit/>
          </a:bodyPr>
          <a:lstStyle/>
          <a:p>
            <a:pPr algn="ctr">
              <a:lnSpc>
                <a:spcPts val="2799"/>
              </a:lnSpc>
              <a:spcBef>
                <a:spcPct val="0"/>
              </a:spcBef>
            </a:pPr>
            <a:r>
              <a:rPr lang="en-US" sz="1999" b="1">
                <a:solidFill>
                  <a:srgbClr val="737373"/>
                </a:solidFill>
                <a:latin typeface="Montserrat Semi-Bold"/>
                <a:ea typeface="Montserrat Semi-Bold"/>
                <a:cs typeface="Montserrat Semi-Bold"/>
                <a:sym typeface="Montserrat Semi-Bold"/>
              </a:rPr>
              <a:t>MULTIFUNCTIONAL </a:t>
            </a:r>
          </a:p>
          <a:p>
            <a:pPr algn="ctr">
              <a:lnSpc>
                <a:spcPts val="2799"/>
              </a:lnSpc>
              <a:spcBef>
                <a:spcPct val="0"/>
              </a:spcBef>
            </a:pPr>
            <a:r>
              <a:rPr lang="en-US" sz="1999" b="1">
                <a:solidFill>
                  <a:srgbClr val="737373"/>
                </a:solidFill>
                <a:latin typeface="Montserrat Semi-Bold"/>
                <a:ea typeface="Montserrat Semi-Bold"/>
                <a:cs typeface="Montserrat Semi-Bold"/>
                <a:sym typeface="Montserrat Semi-Bold"/>
              </a:rPr>
              <a:t>DECLARATION </a:t>
            </a:r>
          </a:p>
          <a:p>
            <a:pPr algn="ctr">
              <a:lnSpc>
                <a:spcPts val="2799"/>
              </a:lnSpc>
              <a:spcBef>
                <a:spcPct val="0"/>
              </a:spcBef>
            </a:pPr>
            <a:r>
              <a:rPr lang="en-US" sz="1999" b="1">
                <a:solidFill>
                  <a:srgbClr val="737373"/>
                </a:solidFill>
                <a:latin typeface="Montserrat Semi-Bold"/>
                <a:ea typeface="Montserrat Semi-Bold"/>
                <a:cs typeface="Montserrat Semi-Bold"/>
                <a:sym typeface="Montserrat Semi-Bold"/>
              </a:rPr>
              <a:t>DMFA</a:t>
            </a:r>
          </a:p>
          <a:p>
            <a:pPr algn="ctr">
              <a:lnSpc>
                <a:spcPts val="2799"/>
              </a:lnSpc>
              <a:spcBef>
                <a:spcPct val="0"/>
              </a:spcBef>
            </a:pPr>
            <a:endParaRPr lang="en-US" sz="1999" b="1">
              <a:solidFill>
                <a:srgbClr val="737373"/>
              </a:solidFill>
              <a:latin typeface="Montserrat Semi-Bold"/>
              <a:ea typeface="Montserrat Semi-Bold"/>
              <a:cs typeface="Montserrat Semi-Bold"/>
              <a:sym typeface="Montserrat Semi-Bold"/>
            </a:endParaRPr>
          </a:p>
        </p:txBody>
      </p:sp>
      <p:sp>
        <p:nvSpPr>
          <p:cNvPr id="70" name="TextBox 70"/>
          <p:cNvSpPr txBox="1"/>
          <p:nvPr/>
        </p:nvSpPr>
        <p:spPr>
          <a:xfrm>
            <a:off x="9421258" y="7716174"/>
            <a:ext cx="3160940" cy="1092835"/>
          </a:xfrm>
          <a:prstGeom prst="rect">
            <a:avLst/>
          </a:prstGeom>
        </p:spPr>
        <p:txBody>
          <a:bodyPr lIns="0" tIns="0" rIns="0" bIns="0" rtlCol="0" anchor="t">
            <a:spAutoFit/>
          </a:bodyPr>
          <a:lstStyle/>
          <a:p>
            <a:pPr algn="ctr">
              <a:lnSpc>
                <a:spcPts val="2239"/>
              </a:lnSpc>
            </a:pPr>
            <a:r>
              <a:rPr lang="en-US" sz="1599">
                <a:solidFill>
                  <a:srgbClr val="000000"/>
                </a:solidFill>
                <a:latin typeface="Montserrat"/>
                <a:ea typeface="Montserrat"/>
                <a:cs typeface="Montserrat"/>
                <a:sym typeface="Montserrat"/>
              </a:rPr>
              <a:t>Secure data exchange platform for Belgian healthcare actors</a:t>
            </a:r>
          </a:p>
          <a:p>
            <a:pPr algn="ctr">
              <a:lnSpc>
                <a:spcPts val="2239"/>
              </a:lnSpc>
            </a:pPr>
            <a:endParaRPr lang="en-US" sz="1599">
              <a:solidFill>
                <a:srgbClr val="000000"/>
              </a:solidFill>
              <a:latin typeface="Montserrat"/>
              <a:ea typeface="Montserrat"/>
              <a:cs typeface="Montserrat"/>
              <a:sym typeface="Montserrat"/>
            </a:endParaRPr>
          </a:p>
        </p:txBody>
      </p:sp>
      <p:sp>
        <p:nvSpPr>
          <p:cNvPr id="71" name="TextBox 71"/>
          <p:cNvSpPr txBox="1"/>
          <p:nvPr/>
        </p:nvSpPr>
        <p:spPr>
          <a:xfrm>
            <a:off x="12648874" y="7716174"/>
            <a:ext cx="3160940" cy="1092835"/>
          </a:xfrm>
          <a:prstGeom prst="rect">
            <a:avLst/>
          </a:prstGeom>
        </p:spPr>
        <p:txBody>
          <a:bodyPr lIns="0" tIns="0" rIns="0" bIns="0" rtlCol="0" anchor="t">
            <a:spAutoFit/>
          </a:bodyPr>
          <a:lstStyle/>
          <a:p>
            <a:pPr algn="ctr">
              <a:lnSpc>
                <a:spcPts val="2239"/>
              </a:lnSpc>
            </a:pPr>
            <a:r>
              <a:rPr lang="en-US" sz="1599">
                <a:solidFill>
                  <a:srgbClr val="000000"/>
                </a:solidFill>
                <a:latin typeface="Montserrat"/>
                <a:ea typeface="Montserrat"/>
                <a:cs typeface="Montserrat"/>
                <a:sym typeface="Montserrat"/>
              </a:rPr>
              <a:t>Infrastructure-focused ICT collaboration between institutions</a:t>
            </a:r>
          </a:p>
          <a:p>
            <a:pPr algn="ctr">
              <a:lnSpc>
                <a:spcPts val="2239"/>
              </a:lnSpc>
            </a:pPr>
            <a:endParaRPr lang="en-US" sz="1599">
              <a:solidFill>
                <a:srgbClr val="000000"/>
              </a:solidFill>
              <a:latin typeface="Montserrat"/>
              <a:ea typeface="Montserrat"/>
              <a:cs typeface="Montserrat"/>
              <a:sym typeface="Montserrat"/>
            </a:endParaRPr>
          </a:p>
        </p:txBody>
      </p:sp>
      <p:sp>
        <p:nvSpPr>
          <p:cNvPr id="72" name="TextBox 72"/>
          <p:cNvSpPr txBox="1"/>
          <p:nvPr/>
        </p:nvSpPr>
        <p:spPr>
          <a:xfrm>
            <a:off x="12484695" y="4221350"/>
            <a:ext cx="3158201" cy="330200"/>
          </a:xfrm>
          <a:prstGeom prst="rect">
            <a:avLst/>
          </a:prstGeom>
        </p:spPr>
        <p:txBody>
          <a:bodyPr lIns="0" tIns="0" rIns="0" bIns="0" rtlCol="0" anchor="t">
            <a:spAutoFit/>
          </a:bodyPr>
          <a:lstStyle/>
          <a:p>
            <a:pPr algn="ctr">
              <a:lnSpc>
                <a:spcPts val="2799"/>
              </a:lnSpc>
              <a:spcBef>
                <a:spcPct val="0"/>
              </a:spcBef>
            </a:pPr>
            <a:r>
              <a:rPr lang="en-US" sz="1999" b="1">
                <a:solidFill>
                  <a:srgbClr val="737373"/>
                </a:solidFill>
                <a:latin typeface="Montserrat Semi-Bold"/>
                <a:ea typeface="Montserrat Semi-Bold"/>
                <a:cs typeface="Montserrat Semi-Bold"/>
                <a:sym typeface="Montserrat Semi-Bold"/>
              </a:rPr>
              <a:t>G-CLOUD</a:t>
            </a:r>
          </a:p>
        </p:txBody>
      </p:sp>
      <p:sp>
        <p:nvSpPr>
          <p:cNvPr id="73" name="TextBox 73"/>
          <p:cNvSpPr txBox="1"/>
          <p:nvPr/>
        </p:nvSpPr>
        <p:spPr>
          <a:xfrm>
            <a:off x="9196495" y="3713402"/>
            <a:ext cx="3228975" cy="330200"/>
          </a:xfrm>
          <a:prstGeom prst="rect">
            <a:avLst/>
          </a:prstGeom>
        </p:spPr>
        <p:txBody>
          <a:bodyPr lIns="0" tIns="0" rIns="0" bIns="0" rtlCol="0" anchor="t">
            <a:spAutoFit/>
          </a:bodyPr>
          <a:lstStyle/>
          <a:p>
            <a:pPr algn="ctr">
              <a:lnSpc>
                <a:spcPts val="2799"/>
              </a:lnSpc>
              <a:spcBef>
                <a:spcPct val="0"/>
              </a:spcBef>
            </a:pPr>
            <a:r>
              <a:rPr lang="en-US" sz="1999" b="1">
                <a:solidFill>
                  <a:srgbClr val="737373"/>
                </a:solidFill>
                <a:latin typeface="Montserrat Semi-Bold"/>
                <a:ea typeface="Montserrat Semi-Bold"/>
                <a:cs typeface="Montserrat Semi-Bold"/>
                <a:sym typeface="Montserrat Semi-Bold"/>
              </a:rPr>
              <a:t>EHEALTH-PLATFORM</a:t>
            </a:r>
          </a:p>
        </p:txBody>
      </p:sp>
      <p:sp>
        <p:nvSpPr>
          <p:cNvPr id="74" name="TextBox 74"/>
          <p:cNvSpPr txBox="1"/>
          <p:nvPr/>
        </p:nvSpPr>
        <p:spPr>
          <a:xfrm>
            <a:off x="15876489" y="7717880"/>
            <a:ext cx="2411511" cy="1092835"/>
          </a:xfrm>
          <a:prstGeom prst="rect">
            <a:avLst/>
          </a:prstGeom>
        </p:spPr>
        <p:txBody>
          <a:bodyPr lIns="0" tIns="0" rIns="0" bIns="0" rtlCol="0" anchor="t">
            <a:spAutoFit/>
          </a:bodyPr>
          <a:lstStyle/>
          <a:p>
            <a:pPr algn="ctr">
              <a:lnSpc>
                <a:spcPts val="2239"/>
              </a:lnSpc>
            </a:pPr>
            <a:r>
              <a:rPr lang="en-US" sz="1599">
                <a:solidFill>
                  <a:srgbClr val="000000"/>
                </a:solidFill>
                <a:latin typeface="Montserrat"/>
                <a:ea typeface="Montserrat"/>
                <a:cs typeface="Montserrat"/>
                <a:sym typeface="Montserrat"/>
              </a:rPr>
              <a:t>Catalogue of reusable software components &amp; API’s</a:t>
            </a:r>
          </a:p>
          <a:p>
            <a:pPr algn="ctr">
              <a:lnSpc>
                <a:spcPts val="2239"/>
              </a:lnSpc>
            </a:pPr>
            <a:endParaRPr lang="en-US" sz="1599">
              <a:solidFill>
                <a:srgbClr val="000000"/>
              </a:solidFill>
              <a:latin typeface="Montserrat"/>
              <a:ea typeface="Montserrat"/>
              <a:cs typeface="Montserrat"/>
              <a:sym typeface="Montserrat"/>
            </a:endParaRPr>
          </a:p>
        </p:txBody>
      </p:sp>
      <p:sp>
        <p:nvSpPr>
          <p:cNvPr id="75" name="TextBox 75"/>
          <p:cNvSpPr txBox="1"/>
          <p:nvPr/>
        </p:nvSpPr>
        <p:spPr>
          <a:xfrm>
            <a:off x="15598200" y="3465252"/>
            <a:ext cx="2650651" cy="1035050"/>
          </a:xfrm>
          <a:prstGeom prst="rect">
            <a:avLst/>
          </a:prstGeom>
        </p:spPr>
        <p:txBody>
          <a:bodyPr lIns="0" tIns="0" rIns="0" bIns="0" rtlCol="0" anchor="t">
            <a:spAutoFit/>
          </a:bodyPr>
          <a:lstStyle/>
          <a:p>
            <a:pPr algn="ctr">
              <a:lnSpc>
                <a:spcPts val="2799"/>
              </a:lnSpc>
            </a:pPr>
            <a:r>
              <a:rPr lang="en-US" sz="1999" b="1">
                <a:solidFill>
                  <a:srgbClr val="737373"/>
                </a:solidFill>
                <a:latin typeface="Montserrat Semi-Bold"/>
                <a:ea typeface="Montserrat Semi-Bold"/>
                <a:cs typeface="Montserrat Semi-Bold"/>
                <a:sym typeface="Montserrat Semi-Bold"/>
              </a:rPr>
              <a:t>ICT ReUse </a:t>
            </a:r>
          </a:p>
          <a:p>
            <a:pPr algn="ctr">
              <a:lnSpc>
                <a:spcPts val="2799"/>
              </a:lnSpc>
            </a:pPr>
            <a:r>
              <a:rPr lang="en-US" sz="1999" b="1">
                <a:solidFill>
                  <a:srgbClr val="737373"/>
                </a:solidFill>
                <a:latin typeface="Montserrat Semi-Bold"/>
                <a:ea typeface="Montserrat Semi-Bold"/>
                <a:cs typeface="Montserrat Semi-Bold"/>
                <a:sym typeface="Montserrat Semi-Bold"/>
              </a:rPr>
              <a:t>INITATIVE</a:t>
            </a:r>
          </a:p>
          <a:p>
            <a:pPr algn="ctr">
              <a:lnSpc>
                <a:spcPts val="2799"/>
              </a:lnSpc>
              <a:spcBef>
                <a:spcPct val="0"/>
              </a:spcBef>
            </a:pPr>
            <a:endParaRPr lang="en-US" sz="1999" b="1">
              <a:solidFill>
                <a:srgbClr val="737373"/>
              </a:solidFill>
              <a:latin typeface="Montserrat Semi-Bold"/>
              <a:ea typeface="Montserrat Semi-Bold"/>
              <a:cs typeface="Montserrat Semi-Bold"/>
              <a:sym typeface="Montserrat Semi-Bold"/>
            </a:endParaRPr>
          </a:p>
        </p:txBody>
      </p:sp>
      <p:sp>
        <p:nvSpPr>
          <p:cNvPr id="76" name="TextBox 76"/>
          <p:cNvSpPr txBox="1"/>
          <p:nvPr/>
        </p:nvSpPr>
        <p:spPr>
          <a:xfrm>
            <a:off x="1028700" y="1028700"/>
            <a:ext cx="15303304" cy="781050"/>
          </a:xfrm>
          <a:prstGeom prst="rect">
            <a:avLst/>
          </a:prstGeom>
        </p:spPr>
        <p:txBody>
          <a:bodyPr lIns="0" tIns="0" rIns="0" bIns="0" rtlCol="0" anchor="t">
            <a:spAutoFit/>
          </a:bodyPr>
          <a:lstStyle/>
          <a:p>
            <a:pPr algn="l">
              <a:lnSpc>
                <a:spcPts val="6181"/>
              </a:lnSpc>
            </a:pPr>
            <a:r>
              <a:rPr lang="en-US" sz="5151" b="1" dirty="0">
                <a:solidFill>
                  <a:srgbClr val="737373"/>
                </a:solidFill>
                <a:latin typeface="Montserrat Medium"/>
                <a:ea typeface="Montserrat Medium"/>
                <a:cs typeface="Montserrat Medium"/>
                <a:sym typeface="Montserrat Medium"/>
              </a:rPr>
              <a:t>Belgian e-government achievements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80901">
            <a:off x="11896173" y="-7932186"/>
            <a:ext cx="4063084" cy="13296336"/>
            <a:chOff x="0" y="0"/>
            <a:chExt cx="1070113" cy="3501916"/>
          </a:xfrm>
        </p:grpSpPr>
        <p:sp>
          <p:nvSpPr>
            <p:cNvPr id="3" name="Freeform 3"/>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26ABD3">
                <a:alpha val="6667"/>
              </a:srgbClr>
            </a:solidFill>
          </p:spPr>
          <p:txBody>
            <a:bodyPr/>
            <a:lstStyle/>
            <a:p>
              <a:endParaRPr lang="en-GB"/>
            </a:p>
          </p:txBody>
        </p:sp>
        <p:sp>
          <p:nvSpPr>
            <p:cNvPr id="4" name="TextBox 4"/>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984759" y="8261837"/>
            <a:ext cx="8611087" cy="693830"/>
          </a:xfrm>
          <a:custGeom>
            <a:avLst/>
            <a:gdLst/>
            <a:ahLst/>
            <a:cxnLst/>
            <a:rect l="l" t="t" r="r" b="b"/>
            <a:pathLst>
              <a:path w="8611087" h="693830">
                <a:moveTo>
                  <a:pt x="0" y="0"/>
                </a:moveTo>
                <a:lnTo>
                  <a:pt x="8611088" y="0"/>
                </a:lnTo>
                <a:lnTo>
                  <a:pt x="8611088" y="693830"/>
                </a:lnTo>
                <a:lnTo>
                  <a:pt x="0" y="693830"/>
                </a:lnTo>
                <a:lnTo>
                  <a:pt x="0" y="0"/>
                </a:lnTo>
                <a:close/>
              </a:path>
            </a:pathLst>
          </a:custGeom>
          <a:blipFill>
            <a:blip r:embed="rId3">
              <a:extLst>
                <a:ext uri="{96DAC541-7B7A-43D3-8B79-37D633B846F1}">
                  <asvg:svgBlip xmlns:asvg="http://schemas.microsoft.com/office/drawing/2016/SVG/main" r:embed="rId4"/>
                </a:ext>
              </a:extLst>
            </a:blip>
            <a:stretch>
              <a:fillRect t="-292078" b="-983095"/>
            </a:stretch>
          </a:blipFill>
        </p:spPr>
        <p:txBody>
          <a:bodyPr/>
          <a:lstStyle/>
          <a:p>
            <a:endParaRPr lang="en-GB"/>
          </a:p>
        </p:txBody>
      </p:sp>
      <p:sp>
        <p:nvSpPr>
          <p:cNvPr id="6" name="Freeform 6"/>
          <p:cNvSpPr/>
          <p:nvPr/>
        </p:nvSpPr>
        <p:spPr>
          <a:xfrm>
            <a:off x="8984759" y="8728654"/>
            <a:ext cx="8611087" cy="693830"/>
          </a:xfrm>
          <a:custGeom>
            <a:avLst/>
            <a:gdLst/>
            <a:ahLst/>
            <a:cxnLst/>
            <a:rect l="l" t="t" r="r" b="b"/>
            <a:pathLst>
              <a:path w="8611087" h="693830">
                <a:moveTo>
                  <a:pt x="0" y="0"/>
                </a:moveTo>
                <a:lnTo>
                  <a:pt x="8611088" y="0"/>
                </a:lnTo>
                <a:lnTo>
                  <a:pt x="8611088" y="693829"/>
                </a:lnTo>
                <a:lnTo>
                  <a:pt x="0" y="693829"/>
                </a:lnTo>
                <a:lnTo>
                  <a:pt x="0" y="0"/>
                </a:lnTo>
                <a:close/>
              </a:path>
            </a:pathLst>
          </a:custGeom>
          <a:blipFill>
            <a:blip r:embed="rId3">
              <a:extLst>
                <a:ext uri="{96DAC541-7B7A-43D3-8B79-37D633B846F1}">
                  <asvg:svgBlip xmlns:asvg="http://schemas.microsoft.com/office/drawing/2016/SVG/main" r:embed="rId4"/>
                </a:ext>
              </a:extLst>
            </a:blip>
            <a:stretch>
              <a:fillRect t="-292078" b="-983095"/>
            </a:stretch>
          </a:blipFill>
        </p:spPr>
        <p:txBody>
          <a:bodyPr/>
          <a:lstStyle/>
          <a:p>
            <a:endParaRPr lang="en-GB"/>
          </a:p>
        </p:txBody>
      </p:sp>
      <p:sp>
        <p:nvSpPr>
          <p:cNvPr id="7" name="TextBox 7"/>
          <p:cNvSpPr txBox="1"/>
          <p:nvPr/>
        </p:nvSpPr>
        <p:spPr>
          <a:xfrm>
            <a:off x="9294809" y="8416341"/>
            <a:ext cx="7964491" cy="659227"/>
          </a:xfrm>
          <a:prstGeom prst="rect">
            <a:avLst/>
          </a:prstGeom>
        </p:spPr>
        <p:txBody>
          <a:bodyPr lIns="0" tIns="0" rIns="0" bIns="0" rtlCol="0" anchor="t">
            <a:spAutoFit/>
          </a:bodyPr>
          <a:lstStyle/>
          <a:p>
            <a:pPr algn="ctr">
              <a:lnSpc>
                <a:spcPts val="5402"/>
              </a:lnSpc>
            </a:pPr>
            <a:r>
              <a:rPr lang="en-US" sz="3858" b="1" dirty="0">
                <a:solidFill>
                  <a:srgbClr val="737373"/>
                </a:solidFill>
                <a:latin typeface="Montserrat" panose="00000500000000000000" pitchFamily="2" charset="0"/>
                <a:ea typeface="Canva Sans Bold"/>
                <a:cs typeface="Canva Sans Bold"/>
                <a:sym typeface="Canva Sans Bold"/>
              </a:rPr>
              <a:t>Ecosystems</a:t>
            </a:r>
          </a:p>
        </p:txBody>
      </p:sp>
      <p:grpSp>
        <p:nvGrpSpPr>
          <p:cNvPr id="8" name="Group 8"/>
          <p:cNvGrpSpPr/>
          <p:nvPr/>
        </p:nvGrpSpPr>
        <p:grpSpPr>
          <a:xfrm rot="-5400000">
            <a:off x="8099695" y="5880674"/>
            <a:ext cx="4141105" cy="1082630"/>
            <a:chOff x="0" y="0"/>
            <a:chExt cx="961000" cy="251239"/>
          </a:xfrm>
        </p:grpSpPr>
        <p:sp>
          <p:nvSpPr>
            <p:cNvPr id="9" name="Freeform 9"/>
            <p:cNvSpPr/>
            <p:nvPr/>
          </p:nvSpPr>
          <p:spPr>
            <a:xfrm>
              <a:off x="0" y="0"/>
              <a:ext cx="961000" cy="251239"/>
            </a:xfrm>
            <a:custGeom>
              <a:avLst/>
              <a:gdLst/>
              <a:ahLst/>
              <a:cxnLst/>
              <a:rect l="l" t="t" r="r" b="b"/>
              <a:pathLst>
                <a:path w="961000" h="251239">
                  <a:moveTo>
                    <a:pt x="0" y="0"/>
                  </a:moveTo>
                  <a:lnTo>
                    <a:pt x="961000" y="0"/>
                  </a:lnTo>
                  <a:lnTo>
                    <a:pt x="961000" y="251239"/>
                  </a:lnTo>
                  <a:lnTo>
                    <a:pt x="0" y="251239"/>
                  </a:lnTo>
                  <a:close/>
                </a:path>
              </a:pathLst>
            </a:custGeom>
            <a:solidFill>
              <a:srgbClr val="E0E6EF"/>
            </a:solidFill>
          </p:spPr>
          <p:txBody>
            <a:bodyPr/>
            <a:lstStyle/>
            <a:p>
              <a:endParaRPr lang="en-GB"/>
            </a:p>
          </p:txBody>
        </p:sp>
        <p:sp>
          <p:nvSpPr>
            <p:cNvPr id="10" name="TextBox 10"/>
            <p:cNvSpPr txBox="1"/>
            <p:nvPr/>
          </p:nvSpPr>
          <p:spPr>
            <a:xfrm>
              <a:off x="0" y="-38100"/>
              <a:ext cx="961000" cy="289339"/>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1" name="TextBox 11"/>
          <p:cNvSpPr txBox="1"/>
          <p:nvPr/>
        </p:nvSpPr>
        <p:spPr>
          <a:xfrm rot="-5400000">
            <a:off x="8216096" y="6141124"/>
            <a:ext cx="3860680" cy="380745"/>
          </a:xfrm>
          <a:prstGeom prst="rect">
            <a:avLst/>
          </a:prstGeom>
        </p:spPr>
        <p:txBody>
          <a:bodyPr lIns="0" tIns="0" rIns="0" bIns="0" rtlCol="0" anchor="t">
            <a:spAutoFit/>
          </a:bodyPr>
          <a:lstStyle/>
          <a:p>
            <a:pPr algn="ctr">
              <a:lnSpc>
                <a:spcPts val="3336"/>
              </a:lnSpc>
            </a:pPr>
            <a:r>
              <a:rPr lang="en-US" sz="2000" b="1" dirty="0">
                <a:solidFill>
                  <a:srgbClr val="737373"/>
                </a:solidFill>
                <a:latin typeface="Montserrat" panose="00000500000000000000" pitchFamily="2" charset="0"/>
                <a:ea typeface="Canva Sans Bold"/>
                <a:cs typeface="Canva Sans Bold"/>
                <a:sym typeface="Canva Sans Bold"/>
              </a:rPr>
              <a:t>Private </a:t>
            </a:r>
            <a:r>
              <a:rPr lang="en-US" sz="2000" b="1" dirty="0" err="1">
                <a:solidFill>
                  <a:srgbClr val="737373"/>
                </a:solidFill>
                <a:latin typeface="Montserrat" panose="00000500000000000000" pitchFamily="2" charset="0"/>
                <a:ea typeface="Canva Sans Bold"/>
                <a:cs typeface="Canva Sans Bold"/>
                <a:sym typeface="Canva Sans Bold"/>
              </a:rPr>
              <a:t>Entrepeneurship</a:t>
            </a:r>
            <a:endParaRPr lang="en-US" sz="2000" b="1" dirty="0">
              <a:solidFill>
                <a:srgbClr val="737373"/>
              </a:solidFill>
              <a:latin typeface="Montserrat" panose="00000500000000000000" pitchFamily="2" charset="0"/>
              <a:ea typeface="Canva Sans Bold"/>
              <a:cs typeface="Canva Sans Bold"/>
              <a:sym typeface="Canva Sans Bold"/>
            </a:endParaRPr>
          </a:p>
        </p:txBody>
      </p:sp>
      <p:grpSp>
        <p:nvGrpSpPr>
          <p:cNvPr id="12" name="Group 12"/>
          <p:cNvGrpSpPr/>
          <p:nvPr/>
        </p:nvGrpSpPr>
        <p:grpSpPr>
          <a:xfrm rot="-5400000">
            <a:off x="10144759" y="5880674"/>
            <a:ext cx="4141105" cy="1082630"/>
            <a:chOff x="0" y="0"/>
            <a:chExt cx="961000" cy="251239"/>
          </a:xfrm>
        </p:grpSpPr>
        <p:sp>
          <p:nvSpPr>
            <p:cNvPr id="13" name="Freeform 13"/>
            <p:cNvSpPr/>
            <p:nvPr/>
          </p:nvSpPr>
          <p:spPr>
            <a:xfrm>
              <a:off x="0" y="0"/>
              <a:ext cx="961000" cy="251239"/>
            </a:xfrm>
            <a:custGeom>
              <a:avLst/>
              <a:gdLst/>
              <a:ahLst/>
              <a:cxnLst/>
              <a:rect l="l" t="t" r="r" b="b"/>
              <a:pathLst>
                <a:path w="961000" h="251239">
                  <a:moveTo>
                    <a:pt x="0" y="0"/>
                  </a:moveTo>
                  <a:lnTo>
                    <a:pt x="961000" y="0"/>
                  </a:lnTo>
                  <a:lnTo>
                    <a:pt x="961000" y="251239"/>
                  </a:lnTo>
                  <a:lnTo>
                    <a:pt x="0" y="251239"/>
                  </a:lnTo>
                  <a:close/>
                </a:path>
              </a:pathLst>
            </a:custGeom>
            <a:solidFill>
              <a:srgbClr val="E0E6EF"/>
            </a:solidFill>
          </p:spPr>
          <p:txBody>
            <a:bodyPr/>
            <a:lstStyle/>
            <a:p>
              <a:endParaRPr lang="en-GB"/>
            </a:p>
          </p:txBody>
        </p:sp>
        <p:sp>
          <p:nvSpPr>
            <p:cNvPr id="14" name="TextBox 14"/>
            <p:cNvSpPr txBox="1"/>
            <p:nvPr/>
          </p:nvSpPr>
          <p:spPr>
            <a:xfrm>
              <a:off x="0" y="-38100"/>
              <a:ext cx="961000" cy="289339"/>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5" name="Group 15"/>
          <p:cNvGrpSpPr/>
          <p:nvPr/>
        </p:nvGrpSpPr>
        <p:grpSpPr>
          <a:xfrm rot="-5400000">
            <a:off x="12181650" y="5736898"/>
            <a:ext cx="4141105" cy="1082630"/>
            <a:chOff x="0" y="0"/>
            <a:chExt cx="961000" cy="251239"/>
          </a:xfrm>
        </p:grpSpPr>
        <p:sp>
          <p:nvSpPr>
            <p:cNvPr id="16" name="Freeform 16"/>
            <p:cNvSpPr/>
            <p:nvPr/>
          </p:nvSpPr>
          <p:spPr>
            <a:xfrm>
              <a:off x="0" y="0"/>
              <a:ext cx="961000" cy="251239"/>
            </a:xfrm>
            <a:custGeom>
              <a:avLst/>
              <a:gdLst/>
              <a:ahLst/>
              <a:cxnLst/>
              <a:rect l="l" t="t" r="r" b="b"/>
              <a:pathLst>
                <a:path w="961000" h="251239">
                  <a:moveTo>
                    <a:pt x="0" y="0"/>
                  </a:moveTo>
                  <a:lnTo>
                    <a:pt x="961000" y="0"/>
                  </a:lnTo>
                  <a:lnTo>
                    <a:pt x="961000" y="251239"/>
                  </a:lnTo>
                  <a:lnTo>
                    <a:pt x="0" y="251239"/>
                  </a:lnTo>
                  <a:close/>
                </a:path>
              </a:pathLst>
            </a:custGeom>
            <a:solidFill>
              <a:srgbClr val="E0E6EF"/>
            </a:solidFill>
          </p:spPr>
          <p:txBody>
            <a:bodyPr/>
            <a:lstStyle/>
            <a:p>
              <a:endParaRPr lang="en-GB"/>
            </a:p>
          </p:txBody>
        </p:sp>
        <p:sp>
          <p:nvSpPr>
            <p:cNvPr id="17" name="TextBox 17"/>
            <p:cNvSpPr txBox="1"/>
            <p:nvPr/>
          </p:nvSpPr>
          <p:spPr>
            <a:xfrm>
              <a:off x="0" y="-38100"/>
              <a:ext cx="961000" cy="289339"/>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8" name="Group 18"/>
          <p:cNvGrpSpPr/>
          <p:nvPr/>
        </p:nvGrpSpPr>
        <p:grpSpPr>
          <a:xfrm rot="-5400000">
            <a:off x="14218541" y="5860896"/>
            <a:ext cx="4141105" cy="1082630"/>
            <a:chOff x="0" y="0"/>
            <a:chExt cx="961000" cy="251239"/>
          </a:xfrm>
        </p:grpSpPr>
        <p:sp>
          <p:nvSpPr>
            <p:cNvPr id="19" name="Freeform 19"/>
            <p:cNvSpPr/>
            <p:nvPr/>
          </p:nvSpPr>
          <p:spPr>
            <a:xfrm>
              <a:off x="0" y="0"/>
              <a:ext cx="961000" cy="251239"/>
            </a:xfrm>
            <a:custGeom>
              <a:avLst/>
              <a:gdLst/>
              <a:ahLst/>
              <a:cxnLst/>
              <a:rect l="l" t="t" r="r" b="b"/>
              <a:pathLst>
                <a:path w="961000" h="251239">
                  <a:moveTo>
                    <a:pt x="0" y="0"/>
                  </a:moveTo>
                  <a:lnTo>
                    <a:pt x="961000" y="0"/>
                  </a:lnTo>
                  <a:lnTo>
                    <a:pt x="961000" y="251239"/>
                  </a:lnTo>
                  <a:lnTo>
                    <a:pt x="0" y="251239"/>
                  </a:lnTo>
                  <a:close/>
                </a:path>
              </a:pathLst>
            </a:custGeom>
            <a:solidFill>
              <a:srgbClr val="E0E6EF"/>
            </a:solidFill>
          </p:spPr>
          <p:txBody>
            <a:bodyPr/>
            <a:lstStyle/>
            <a:p>
              <a:endParaRPr lang="en-GB"/>
            </a:p>
          </p:txBody>
        </p:sp>
        <p:sp>
          <p:nvSpPr>
            <p:cNvPr id="20" name="TextBox 20"/>
            <p:cNvSpPr txBox="1"/>
            <p:nvPr/>
          </p:nvSpPr>
          <p:spPr>
            <a:xfrm>
              <a:off x="0" y="-38100"/>
              <a:ext cx="961000" cy="289339"/>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1" name="Group 21"/>
          <p:cNvGrpSpPr/>
          <p:nvPr/>
        </p:nvGrpSpPr>
        <p:grpSpPr>
          <a:xfrm>
            <a:off x="1076325" y="2723562"/>
            <a:ext cx="2514600" cy="139503"/>
            <a:chOff x="0" y="0"/>
            <a:chExt cx="662281" cy="36742"/>
          </a:xfrm>
        </p:grpSpPr>
        <p:sp>
          <p:nvSpPr>
            <p:cNvPr id="22" name="Freeform 22"/>
            <p:cNvSpPr/>
            <p:nvPr/>
          </p:nvSpPr>
          <p:spPr>
            <a:xfrm>
              <a:off x="0" y="0"/>
              <a:ext cx="662281" cy="36742"/>
            </a:xfrm>
            <a:custGeom>
              <a:avLst/>
              <a:gdLst/>
              <a:ahLst/>
              <a:cxnLst/>
              <a:rect l="l" t="t" r="r" b="b"/>
              <a:pathLst>
                <a:path w="662281" h="36742">
                  <a:moveTo>
                    <a:pt x="0" y="0"/>
                  </a:moveTo>
                  <a:lnTo>
                    <a:pt x="662281" y="0"/>
                  </a:lnTo>
                  <a:lnTo>
                    <a:pt x="662281" y="36742"/>
                  </a:lnTo>
                  <a:lnTo>
                    <a:pt x="0" y="36742"/>
                  </a:lnTo>
                  <a:close/>
                </a:path>
              </a:pathLst>
            </a:custGeom>
            <a:solidFill>
              <a:srgbClr val="26ABD3">
                <a:alpha val="60000"/>
              </a:srgbClr>
            </a:solidFill>
          </p:spPr>
          <p:txBody>
            <a:bodyPr/>
            <a:lstStyle/>
            <a:p>
              <a:endParaRPr lang="en-GB"/>
            </a:p>
          </p:txBody>
        </p:sp>
        <p:sp>
          <p:nvSpPr>
            <p:cNvPr id="23" name="TextBox 23"/>
            <p:cNvSpPr txBox="1"/>
            <p:nvPr/>
          </p:nvSpPr>
          <p:spPr>
            <a:xfrm>
              <a:off x="0" y="-47625"/>
              <a:ext cx="662281" cy="84367"/>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rot="-5400000">
            <a:off x="12298050" y="6141124"/>
            <a:ext cx="3860680" cy="380745"/>
          </a:xfrm>
          <a:prstGeom prst="rect">
            <a:avLst/>
          </a:prstGeom>
        </p:spPr>
        <p:txBody>
          <a:bodyPr lIns="0" tIns="0" rIns="0" bIns="0" rtlCol="0" anchor="t">
            <a:spAutoFit/>
          </a:bodyPr>
          <a:lstStyle/>
          <a:p>
            <a:pPr algn="ctr">
              <a:lnSpc>
                <a:spcPts val="3336"/>
              </a:lnSpc>
            </a:pPr>
            <a:r>
              <a:rPr lang="en-US" sz="2000" b="1" dirty="0">
                <a:solidFill>
                  <a:srgbClr val="737373"/>
                </a:solidFill>
                <a:latin typeface="Montserrat" panose="00000500000000000000" pitchFamily="2" charset="0"/>
                <a:ea typeface="Canva Sans Bold"/>
                <a:cs typeface="Canva Sans Bold"/>
                <a:sym typeface="Canva Sans Bold"/>
              </a:rPr>
              <a:t>Private </a:t>
            </a:r>
            <a:r>
              <a:rPr lang="en-US" sz="2000" b="1" dirty="0" err="1">
                <a:solidFill>
                  <a:srgbClr val="737373"/>
                </a:solidFill>
                <a:latin typeface="Montserrat" panose="00000500000000000000" pitchFamily="2" charset="0"/>
                <a:ea typeface="Canva Sans Bold"/>
                <a:cs typeface="Canva Sans Bold"/>
                <a:sym typeface="Canva Sans Bold"/>
              </a:rPr>
              <a:t>Entrepeneurship</a:t>
            </a:r>
            <a:endParaRPr lang="en-US" sz="2000" b="1" dirty="0">
              <a:solidFill>
                <a:srgbClr val="737373"/>
              </a:solidFill>
              <a:latin typeface="Montserrat" panose="00000500000000000000" pitchFamily="2" charset="0"/>
              <a:ea typeface="Canva Sans Bold"/>
              <a:cs typeface="Canva Sans Bold"/>
              <a:sym typeface="Canva Sans Bold"/>
            </a:endParaRPr>
          </a:p>
        </p:txBody>
      </p:sp>
      <p:sp>
        <p:nvSpPr>
          <p:cNvPr id="25" name="TextBox 25"/>
          <p:cNvSpPr txBox="1"/>
          <p:nvPr/>
        </p:nvSpPr>
        <p:spPr>
          <a:xfrm rot="-5400000">
            <a:off x="14338732" y="6174002"/>
            <a:ext cx="3860680" cy="380745"/>
          </a:xfrm>
          <a:prstGeom prst="rect">
            <a:avLst/>
          </a:prstGeom>
        </p:spPr>
        <p:txBody>
          <a:bodyPr lIns="0" tIns="0" rIns="0" bIns="0" rtlCol="0" anchor="t">
            <a:spAutoFit/>
          </a:bodyPr>
          <a:lstStyle/>
          <a:p>
            <a:pPr algn="ctr">
              <a:lnSpc>
                <a:spcPts val="3336"/>
              </a:lnSpc>
            </a:pPr>
            <a:r>
              <a:rPr lang="en-US" sz="2000" b="1" dirty="0">
                <a:solidFill>
                  <a:srgbClr val="737373"/>
                </a:solidFill>
                <a:latin typeface="Montserrat" panose="00000500000000000000" pitchFamily="2" charset="0"/>
                <a:ea typeface="Canva Sans Bold"/>
                <a:cs typeface="Canva Sans Bold"/>
                <a:sym typeface="Canva Sans Bold"/>
              </a:rPr>
              <a:t>Private </a:t>
            </a:r>
            <a:r>
              <a:rPr lang="en-US" sz="2000" b="1" dirty="0" err="1">
                <a:solidFill>
                  <a:srgbClr val="737373"/>
                </a:solidFill>
                <a:latin typeface="Montserrat" panose="00000500000000000000" pitchFamily="2" charset="0"/>
                <a:ea typeface="Canva Sans Bold"/>
                <a:cs typeface="Canva Sans Bold"/>
                <a:sym typeface="Canva Sans Bold"/>
              </a:rPr>
              <a:t>Entrepeneurship</a:t>
            </a:r>
            <a:endParaRPr lang="en-US" sz="2000" b="1" dirty="0">
              <a:solidFill>
                <a:srgbClr val="737373"/>
              </a:solidFill>
              <a:latin typeface="Montserrat" panose="00000500000000000000" pitchFamily="2" charset="0"/>
              <a:ea typeface="Canva Sans Bold"/>
              <a:cs typeface="Canva Sans Bold"/>
              <a:sym typeface="Canva Sans Bold"/>
            </a:endParaRPr>
          </a:p>
        </p:txBody>
      </p:sp>
      <p:sp>
        <p:nvSpPr>
          <p:cNvPr id="26" name="TextBox 26"/>
          <p:cNvSpPr txBox="1"/>
          <p:nvPr/>
        </p:nvSpPr>
        <p:spPr>
          <a:xfrm rot="-5400000">
            <a:off x="10261160" y="6141124"/>
            <a:ext cx="3860680" cy="380745"/>
          </a:xfrm>
          <a:prstGeom prst="rect">
            <a:avLst/>
          </a:prstGeom>
        </p:spPr>
        <p:txBody>
          <a:bodyPr lIns="0" tIns="0" rIns="0" bIns="0" rtlCol="0" anchor="t">
            <a:spAutoFit/>
          </a:bodyPr>
          <a:lstStyle/>
          <a:p>
            <a:pPr algn="ctr">
              <a:lnSpc>
                <a:spcPts val="3336"/>
              </a:lnSpc>
            </a:pPr>
            <a:r>
              <a:rPr lang="en-US" sz="2000" b="1" dirty="0">
                <a:solidFill>
                  <a:srgbClr val="737373"/>
                </a:solidFill>
                <a:latin typeface="Montserrat" panose="00000500000000000000" pitchFamily="2" charset="0"/>
                <a:ea typeface="Canva Sans Bold"/>
                <a:cs typeface="Canva Sans Bold"/>
                <a:sym typeface="Canva Sans Bold"/>
              </a:rPr>
              <a:t>Private </a:t>
            </a:r>
            <a:r>
              <a:rPr lang="en-US" sz="2000" b="1" dirty="0" err="1">
                <a:solidFill>
                  <a:srgbClr val="737373"/>
                </a:solidFill>
                <a:latin typeface="Montserrat" panose="00000500000000000000" pitchFamily="2" charset="0"/>
                <a:ea typeface="Canva Sans Bold"/>
                <a:cs typeface="Canva Sans Bold"/>
                <a:sym typeface="Canva Sans Bold"/>
              </a:rPr>
              <a:t>Entrepeneurship</a:t>
            </a:r>
            <a:endParaRPr lang="en-US" sz="2000" b="1" dirty="0">
              <a:solidFill>
                <a:srgbClr val="737373"/>
              </a:solidFill>
              <a:latin typeface="Montserrat" panose="00000500000000000000" pitchFamily="2" charset="0"/>
              <a:ea typeface="Canva Sans Bold"/>
              <a:cs typeface="Canva Sans Bold"/>
              <a:sym typeface="Canva Sans Bold"/>
            </a:endParaRPr>
          </a:p>
        </p:txBody>
      </p:sp>
      <p:grpSp>
        <p:nvGrpSpPr>
          <p:cNvPr id="27" name="Group 27"/>
          <p:cNvGrpSpPr/>
          <p:nvPr/>
        </p:nvGrpSpPr>
        <p:grpSpPr>
          <a:xfrm>
            <a:off x="8958916" y="1364725"/>
            <a:ext cx="8611087" cy="3118269"/>
            <a:chOff x="0" y="0"/>
            <a:chExt cx="11481450" cy="4157692"/>
          </a:xfrm>
        </p:grpSpPr>
        <p:sp>
          <p:nvSpPr>
            <p:cNvPr id="28" name="Freeform 28"/>
            <p:cNvSpPr/>
            <p:nvPr/>
          </p:nvSpPr>
          <p:spPr>
            <a:xfrm>
              <a:off x="0" y="0"/>
              <a:ext cx="11481450" cy="3627146"/>
            </a:xfrm>
            <a:custGeom>
              <a:avLst/>
              <a:gdLst/>
              <a:ahLst/>
              <a:cxnLst/>
              <a:rect l="l" t="t" r="r" b="b"/>
              <a:pathLst>
                <a:path w="11481450" h="3627146">
                  <a:moveTo>
                    <a:pt x="0" y="0"/>
                  </a:moveTo>
                  <a:lnTo>
                    <a:pt x="11481450" y="0"/>
                  </a:lnTo>
                  <a:lnTo>
                    <a:pt x="11481450" y="3627146"/>
                  </a:lnTo>
                  <a:lnTo>
                    <a:pt x="0" y="3627146"/>
                  </a:lnTo>
                  <a:lnTo>
                    <a:pt x="0" y="0"/>
                  </a:lnTo>
                  <a:close/>
                </a:path>
              </a:pathLst>
            </a:custGeom>
            <a:blipFill>
              <a:blip r:embed="rId3">
                <a:extLst>
                  <a:ext uri="{96DAC541-7B7A-43D3-8B79-37D633B846F1}">
                    <asvg:svgBlip xmlns:asvg="http://schemas.microsoft.com/office/drawing/2016/SVG/main" r:embed="rId4"/>
                  </a:ext>
                </a:extLst>
              </a:blip>
              <a:stretch>
                <a:fillRect b="-250739"/>
              </a:stretch>
            </a:blipFill>
          </p:spPr>
          <p:txBody>
            <a:bodyPr/>
            <a:lstStyle/>
            <a:p>
              <a:endParaRPr lang="en-GB"/>
            </a:p>
          </p:txBody>
        </p:sp>
        <p:sp>
          <p:nvSpPr>
            <p:cNvPr id="29" name="Freeform 29"/>
            <p:cNvSpPr/>
            <p:nvPr/>
          </p:nvSpPr>
          <p:spPr>
            <a:xfrm>
              <a:off x="0" y="3232586"/>
              <a:ext cx="11481450" cy="925106"/>
            </a:xfrm>
            <a:custGeom>
              <a:avLst/>
              <a:gdLst/>
              <a:ahLst/>
              <a:cxnLst/>
              <a:rect l="l" t="t" r="r" b="b"/>
              <a:pathLst>
                <a:path w="11481450" h="925106">
                  <a:moveTo>
                    <a:pt x="0" y="0"/>
                  </a:moveTo>
                  <a:lnTo>
                    <a:pt x="11481450" y="0"/>
                  </a:lnTo>
                  <a:lnTo>
                    <a:pt x="11481450" y="925106"/>
                  </a:lnTo>
                  <a:lnTo>
                    <a:pt x="0" y="925106"/>
                  </a:lnTo>
                  <a:lnTo>
                    <a:pt x="0" y="0"/>
                  </a:lnTo>
                  <a:close/>
                </a:path>
              </a:pathLst>
            </a:custGeom>
            <a:blipFill>
              <a:blip r:embed="rId3">
                <a:extLst>
                  <a:ext uri="{96DAC541-7B7A-43D3-8B79-37D633B846F1}">
                    <asvg:svgBlip xmlns:asvg="http://schemas.microsoft.com/office/drawing/2016/SVG/main" r:embed="rId4"/>
                  </a:ext>
                </a:extLst>
              </a:blip>
              <a:stretch>
                <a:fillRect t="-292078" b="-983095"/>
              </a:stretch>
            </a:blipFill>
          </p:spPr>
          <p:txBody>
            <a:bodyPr/>
            <a:lstStyle/>
            <a:p>
              <a:endParaRPr lang="en-GB"/>
            </a:p>
          </p:txBody>
        </p:sp>
      </p:grpSp>
      <p:sp>
        <p:nvSpPr>
          <p:cNvPr id="30" name="TextBox 30"/>
          <p:cNvSpPr txBox="1"/>
          <p:nvPr/>
        </p:nvSpPr>
        <p:spPr>
          <a:xfrm>
            <a:off x="1028700" y="1028700"/>
            <a:ext cx="8715973" cy="1562100"/>
          </a:xfrm>
          <a:prstGeom prst="rect">
            <a:avLst/>
          </a:prstGeom>
        </p:spPr>
        <p:txBody>
          <a:bodyPr lIns="0" tIns="0" rIns="0" bIns="0" rtlCol="0" anchor="t">
            <a:spAutoFit/>
          </a:bodyPr>
          <a:lstStyle/>
          <a:p>
            <a:pPr marL="0" lvl="0" indent="0" algn="l">
              <a:lnSpc>
                <a:spcPts val="6181"/>
              </a:lnSpc>
              <a:spcBef>
                <a:spcPct val="0"/>
              </a:spcBef>
            </a:pPr>
            <a:r>
              <a:rPr lang="en-US" sz="5151" b="1" u="none" strike="noStrike" dirty="0">
                <a:solidFill>
                  <a:srgbClr val="737373"/>
                </a:solidFill>
                <a:latin typeface="Montserrat Medium"/>
                <a:ea typeface="Montserrat Medium"/>
                <a:cs typeface="Montserrat Medium"/>
                <a:sym typeface="Montserrat Medium"/>
              </a:rPr>
              <a:t>Partnering with private sector ICT-players</a:t>
            </a:r>
          </a:p>
        </p:txBody>
      </p:sp>
      <p:sp>
        <p:nvSpPr>
          <p:cNvPr id="31" name="TextBox 31"/>
          <p:cNvSpPr txBox="1"/>
          <p:nvPr/>
        </p:nvSpPr>
        <p:spPr>
          <a:xfrm>
            <a:off x="9294809" y="3548432"/>
            <a:ext cx="7964491" cy="659227"/>
          </a:xfrm>
          <a:prstGeom prst="rect">
            <a:avLst/>
          </a:prstGeom>
        </p:spPr>
        <p:txBody>
          <a:bodyPr lIns="0" tIns="0" rIns="0" bIns="0" rtlCol="0" anchor="t">
            <a:spAutoFit/>
          </a:bodyPr>
          <a:lstStyle/>
          <a:p>
            <a:pPr algn="ctr">
              <a:lnSpc>
                <a:spcPts val="5402"/>
              </a:lnSpc>
            </a:pPr>
            <a:r>
              <a:rPr lang="en-US" sz="3858" b="1" dirty="0">
                <a:solidFill>
                  <a:srgbClr val="737373"/>
                </a:solidFill>
                <a:latin typeface="Montserrat" panose="00000500000000000000" pitchFamily="2" charset="0"/>
                <a:ea typeface="Canva Sans Bold"/>
                <a:cs typeface="Canva Sans Bold"/>
                <a:sym typeface="Canva Sans Bold"/>
              </a:rPr>
              <a:t>Public policy</a:t>
            </a:r>
          </a:p>
        </p:txBody>
      </p:sp>
      <p:sp>
        <p:nvSpPr>
          <p:cNvPr id="32" name="TextBox 32"/>
          <p:cNvSpPr txBox="1"/>
          <p:nvPr/>
        </p:nvSpPr>
        <p:spPr>
          <a:xfrm>
            <a:off x="8958916" y="1906010"/>
            <a:ext cx="8636930" cy="1340267"/>
          </a:xfrm>
          <a:prstGeom prst="rect">
            <a:avLst/>
          </a:prstGeom>
        </p:spPr>
        <p:txBody>
          <a:bodyPr lIns="0" tIns="0" rIns="0" bIns="0" rtlCol="0" anchor="t">
            <a:spAutoFit/>
          </a:bodyPr>
          <a:lstStyle/>
          <a:p>
            <a:pPr algn="ctr">
              <a:lnSpc>
                <a:spcPts val="5402"/>
              </a:lnSpc>
            </a:pPr>
            <a:r>
              <a:rPr lang="en-US" sz="3858" b="1" dirty="0">
                <a:solidFill>
                  <a:srgbClr val="737373"/>
                </a:solidFill>
                <a:latin typeface="Montserrat" panose="00000500000000000000" pitchFamily="2" charset="0"/>
                <a:ea typeface="Canva Sans Bold"/>
                <a:cs typeface="Canva Sans Bold"/>
                <a:sym typeface="Canva Sans Bold"/>
              </a:rPr>
              <a:t>Governmental </a:t>
            </a:r>
          </a:p>
          <a:p>
            <a:pPr algn="ctr">
              <a:lnSpc>
                <a:spcPts val="5402"/>
              </a:lnSpc>
            </a:pPr>
            <a:r>
              <a:rPr lang="en-US" sz="3858" b="1" dirty="0">
                <a:solidFill>
                  <a:srgbClr val="737373"/>
                </a:solidFill>
                <a:latin typeface="Montserrat" panose="00000500000000000000" pitchFamily="2" charset="0"/>
                <a:ea typeface="Canva Sans Bold"/>
                <a:cs typeface="Canva Sans Bold"/>
                <a:sym typeface="Canva Sans Bold"/>
              </a:rPr>
              <a:t>vision &amp; strategy</a:t>
            </a:r>
          </a:p>
        </p:txBody>
      </p:sp>
      <p:sp>
        <p:nvSpPr>
          <p:cNvPr id="33" name="Freeform 33"/>
          <p:cNvSpPr/>
          <p:nvPr/>
        </p:nvSpPr>
        <p:spPr>
          <a:xfrm>
            <a:off x="1461229" y="4544363"/>
            <a:ext cx="6717523" cy="3736047"/>
          </a:xfrm>
          <a:custGeom>
            <a:avLst/>
            <a:gdLst/>
            <a:ahLst/>
            <a:cxnLst/>
            <a:rect l="l" t="t" r="r" b="b"/>
            <a:pathLst>
              <a:path w="6717523" h="3736047">
                <a:moveTo>
                  <a:pt x="0" y="0"/>
                </a:moveTo>
                <a:lnTo>
                  <a:pt x="6717523" y="0"/>
                </a:lnTo>
                <a:lnTo>
                  <a:pt x="6717523" y="3736047"/>
                </a:lnTo>
                <a:lnTo>
                  <a:pt x="0" y="3736047"/>
                </a:lnTo>
                <a:lnTo>
                  <a:pt x="0" y="0"/>
                </a:lnTo>
                <a:close/>
              </a:path>
            </a:pathLst>
          </a:custGeom>
          <a:blipFill>
            <a:blip r:embed="rId5"/>
            <a:stretch>
              <a:fillRect/>
            </a:stretch>
          </a:blipFill>
        </p:spPr>
        <p:txBody>
          <a:bodyPr/>
          <a:lstStyle/>
          <a:p>
            <a:endParaRPr lang="en-GB"/>
          </a:p>
        </p:txBody>
      </p:sp>
      <p:sp>
        <p:nvSpPr>
          <p:cNvPr id="34" name="TextBox 34"/>
          <p:cNvSpPr txBox="1"/>
          <p:nvPr/>
        </p:nvSpPr>
        <p:spPr>
          <a:xfrm>
            <a:off x="2011133" y="4822696"/>
            <a:ext cx="6167619" cy="3036506"/>
          </a:xfrm>
          <a:prstGeom prst="rect">
            <a:avLst/>
          </a:prstGeom>
        </p:spPr>
        <p:txBody>
          <a:bodyPr lIns="0" tIns="0" rIns="0" bIns="0" rtlCol="0" anchor="t">
            <a:spAutoFit/>
          </a:bodyPr>
          <a:lstStyle/>
          <a:p>
            <a:pPr algn="l">
              <a:lnSpc>
                <a:spcPts val="3220"/>
              </a:lnSpc>
              <a:spcBef>
                <a:spcPct val="0"/>
              </a:spcBef>
            </a:pPr>
            <a:r>
              <a:rPr lang="en-US" sz="2300" b="1" dirty="0">
                <a:solidFill>
                  <a:srgbClr val="737373"/>
                </a:solidFill>
                <a:latin typeface="Montserrat Medium"/>
                <a:ea typeface="Montserrat Medium"/>
                <a:cs typeface="Montserrat Medium"/>
                <a:sym typeface="Montserrat Medium"/>
              </a:rPr>
              <a:t>Many collaborative models available:</a:t>
            </a:r>
          </a:p>
          <a:p>
            <a:pPr marL="453390" lvl="1" indent="-226695" algn="l">
              <a:lnSpc>
                <a:spcPts val="3590"/>
              </a:lnSpc>
              <a:buFont typeface="Arial"/>
              <a:buChar char="•"/>
            </a:pPr>
            <a:r>
              <a:rPr lang="en-US" sz="2100" b="1" dirty="0">
                <a:solidFill>
                  <a:srgbClr val="737373"/>
                </a:solidFill>
                <a:latin typeface="Montserrat Medium"/>
                <a:ea typeface="Montserrat Medium"/>
                <a:cs typeface="Montserrat Medium"/>
                <a:sym typeface="Montserrat Medium"/>
              </a:rPr>
              <a:t>Price comparison</a:t>
            </a:r>
          </a:p>
          <a:p>
            <a:pPr marL="453390" lvl="1" indent="-226695" algn="l">
              <a:lnSpc>
                <a:spcPts val="3590"/>
              </a:lnSpc>
              <a:buFont typeface="Arial"/>
              <a:buChar char="•"/>
            </a:pPr>
            <a:r>
              <a:rPr lang="en-US" sz="2100" b="1" dirty="0">
                <a:solidFill>
                  <a:srgbClr val="737373"/>
                </a:solidFill>
                <a:latin typeface="Montserrat Medium"/>
                <a:ea typeface="Montserrat Medium"/>
                <a:cs typeface="Montserrat Medium"/>
                <a:sym typeface="Montserrat Medium"/>
              </a:rPr>
              <a:t>Framework agreement</a:t>
            </a:r>
          </a:p>
          <a:p>
            <a:pPr marL="453390" lvl="1" indent="-226695" algn="l">
              <a:lnSpc>
                <a:spcPts val="3590"/>
              </a:lnSpc>
              <a:buFont typeface="Arial"/>
              <a:buChar char="•"/>
            </a:pPr>
            <a:r>
              <a:rPr lang="en-US" sz="2100" b="1" dirty="0">
                <a:solidFill>
                  <a:srgbClr val="737373"/>
                </a:solidFill>
                <a:latin typeface="Montserrat Medium"/>
                <a:ea typeface="Montserrat Medium"/>
                <a:cs typeface="Montserrat Medium"/>
                <a:sym typeface="Montserrat Medium"/>
              </a:rPr>
              <a:t>License / Concession</a:t>
            </a:r>
          </a:p>
          <a:p>
            <a:pPr marL="453390" lvl="1" indent="-226695" algn="l">
              <a:lnSpc>
                <a:spcPts val="3590"/>
              </a:lnSpc>
              <a:buFont typeface="Arial"/>
              <a:buChar char="•"/>
            </a:pPr>
            <a:r>
              <a:rPr lang="en-US" sz="2100" b="1" dirty="0">
                <a:solidFill>
                  <a:srgbClr val="737373"/>
                </a:solidFill>
                <a:latin typeface="Montserrat Medium"/>
                <a:ea typeface="Montserrat Medium"/>
                <a:cs typeface="Montserrat Medium"/>
                <a:sym typeface="Montserrat Medium"/>
              </a:rPr>
              <a:t>Public-Private partnership (PPP)</a:t>
            </a:r>
          </a:p>
          <a:p>
            <a:pPr marL="453390" lvl="1" indent="-226695" algn="l">
              <a:lnSpc>
                <a:spcPts val="3590"/>
              </a:lnSpc>
              <a:buFont typeface="Arial"/>
              <a:buChar char="•"/>
            </a:pPr>
            <a:r>
              <a:rPr lang="en-US" sz="2100" b="1" dirty="0">
                <a:solidFill>
                  <a:srgbClr val="737373"/>
                </a:solidFill>
                <a:latin typeface="Montserrat Medium"/>
                <a:ea typeface="Montserrat Medium"/>
                <a:cs typeface="Montserrat Medium"/>
                <a:sym typeface="Montserrat Medium"/>
              </a:rPr>
              <a:t>‘Open government services’</a:t>
            </a:r>
          </a:p>
          <a:p>
            <a:pPr marL="453390" lvl="1" indent="-226695" algn="l">
              <a:lnSpc>
                <a:spcPts val="3590"/>
              </a:lnSpc>
              <a:buFont typeface="Arial"/>
              <a:buChar char="•"/>
            </a:pPr>
            <a:r>
              <a:rPr lang="en-US" sz="2100" b="1" dirty="0">
                <a:solidFill>
                  <a:srgbClr val="737373"/>
                </a:solidFill>
                <a:latin typeface="Montserrat Medium"/>
                <a:ea typeface="Montserrat Medium"/>
                <a:cs typeface="Montserrat Medium"/>
                <a:sym typeface="Montserrat Medium"/>
              </a:rPr>
              <a:t>Platform &amp; API Economies</a:t>
            </a:r>
          </a:p>
        </p:txBody>
      </p:sp>
      <p:sp>
        <p:nvSpPr>
          <p:cNvPr id="35" name="TextBox 35"/>
          <p:cNvSpPr txBox="1"/>
          <p:nvPr/>
        </p:nvSpPr>
        <p:spPr>
          <a:xfrm>
            <a:off x="2011133" y="4209340"/>
            <a:ext cx="5314269" cy="422275"/>
          </a:xfrm>
          <a:prstGeom prst="rect">
            <a:avLst/>
          </a:prstGeom>
        </p:spPr>
        <p:txBody>
          <a:bodyPr lIns="0" tIns="0" rIns="0" bIns="0" rtlCol="0" anchor="t">
            <a:spAutoFit/>
          </a:bodyPr>
          <a:lstStyle/>
          <a:p>
            <a:pPr algn="l">
              <a:lnSpc>
                <a:spcPts val="3500"/>
              </a:lnSpc>
            </a:pPr>
            <a:r>
              <a:rPr lang="en-US" sz="2500" b="1" dirty="0">
                <a:solidFill>
                  <a:srgbClr val="7DCDE5"/>
                </a:solidFill>
                <a:latin typeface="Montserrat Bold"/>
                <a:ea typeface="Montserrat Bold"/>
                <a:cs typeface="Montserrat Bold"/>
                <a:sym typeface="Montserrat Bold"/>
              </a:rPr>
              <a:t>NOT ONLY </a:t>
            </a:r>
            <a:r>
              <a:rPr lang="en-US" sz="2500" dirty="0">
                <a:solidFill>
                  <a:srgbClr val="7DCDE5"/>
                </a:solidFill>
                <a:latin typeface="Montserrat"/>
                <a:ea typeface="Montserrat"/>
                <a:cs typeface="Montserrat"/>
                <a:sym typeface="Montserrat"/>
              </a:rPr>
              <a:t>PUBLIC TENDERS</a:t>
            </a:r>
          </a:p>
        </p:txBody>
      </p:sp>
      <p:sp>
        <p:nvSpPr>
          <p:cNvPr id="36" name="Freeform 36"/>
          <p:cNvSpPr/>
          <p:nvPr/>
        </p:nvSpPr>
        <p:spPr>
          <a:xfrm>
            <a:off x="607223" y="9099148"/>
            <a:ext cx="842954" cy="842954"/>
          </a:xfrm>
          <a:custGeom>
            <a:avLst/>
            <a:gdLst/>
            <a:ahLst/>
            <a:cxnLst/>
            <a:rect l="l" t="t" r="r" b="b"/>
            <a:pathLst>
              <a:path w="842954" h="842954">
                <a:moveTo>
                  <a:pt x="0" y="0"/>
                </a:moveTo>
                <a:lnTo>
                  <a:pt x="842954" y="0"/>
                </a:lnTo>
                <a:lnTo>
                  <a:pt x="842954" y="842954"/>
                </a:lnTo>
                <a:lnTo>
                  <a:pt x="0" y="842954"/>
                </a:lnTo>
                <a:lnTo>
                  <a:pt x="0" y="0"/>
                </a:lnTo>
                <a:close/>
              </a:path>
            </a:pathLst>
          </a:custGeom>
          <a:blipFill>
            <a:blip r:embed="rId6"/>
            <a:stretch>
              <a:fillRect/>
            </a:stretch>
          </a:blipFill>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80901">
            <a:off x="11896173" y="-7932186"/>
            <a:ext cx="4063084" cy="13296336"/>
            <a:chOff x="0" y="0"/>
            <a:chExt cx="1070113" cy="3501916"/>
          </a:xfrm>
        </p:grpSpPr>
        <p:sp>
          <p:nvSpPr>
            <p:cNvPr id="3" name="Freeform 3"/>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26ABD3">
                <a:alpha val="6667"/>
              </a:srgbClr>
            </a:solidFill>
          </p:spPr>
          <p:txBody>
            <a:bodyPr/>
            <a:lstStyle/>
            <a:p>
              <a:endParaRPr lang="en-GB"/>
            </a:p>
          </p:txBody>
        </p:sp>
        <p:sp>
          <p:nvSpPr>
            <p:cNvPr id="4" name="TextBox 4"/>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02661" y="3037609"/>
            <a:ext cx="1191491" cy="1191491"/>
            <a:chOff x="0" y="-12054"/>
            <a:chExt cx="812800" cy="812800"/>
          </a:xfrm>
        </p:grpSpPr>
        <p:sp>
          <p:nvSpPr>
            <p:cNvPr id="6" name="Freeform 6"/>
            <p:cNvSpPr/>
            <p:nvPr/>
          </p:nvSpPr>
          <p:spPr>
            <a:xfrm>
              <a:off x="0" y="-1205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ABD3">
                <a:alpha val="63922"/>
              </a:srgbClr>
            </a:solidFill>
            <a:ln cap="sq">
              <a:noFill/>
              <a:prstDash val="solid"/>
              <a:miter/>
            </a:ln>
          </p:spPr>
          <p:txBody>
            <a:bodyPr/>
            <a:lstStyle/>
            <a:p>
              <a:endParaRPr lang="en-GB"/>
            </a:p>
          </p:txBody>
        </p:sp>
        <p:sp>
          <p:nvSpPr>
            <p:cNvPr id="7" name="TextBox 7"/>
            <p:cNvSpPr txBox="1"/>
            <p:nvPr/>
          </p:nvSpPr>
          <p:spPr>
            <a:xfrm>
              <a:off x="76200" y="95250"/>
              <a:ext cx="660400" cy="641350"/>
            </a:xfrm>
            <a:prstGeom prst="rect">
              <a:avLst/>
            </a:prstGeom>
          </p:spPr>
          <p:txBody>
            <a:bodyPr lIns="42119" tIns="42119" rIns="42119" bIns="42119" rtlCol="0" anchor="ctr"/>
            <a:lstStyle/>
            <a:p>
              <a:pPr algn="ctr">
                <a:lnSpc>
                  <a:spcPts val="1759"/>
                </a:lnSpc>
              </a:pPr>
              <a:endParaRPr/>
            </a:p>
          </p:txBody>
        </p:sp>
      </p:grpSp>
      <p:grpSp>
        <p:nvGrpSpPr>
          <p:cNvPr id="8" name="Group 8"/>
          <p:cNvGrpSpPr/>
          <p:nvPr/>
        </p:nvGrpSpPr>
        <p:grpSpPr>
          <a:xfrm>
            <a:off x="1102661" y="4651193"/>
            <a:ext cx="1191491" cy="119149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ABD3">
                <a:alpha val="63922"/>
              </a:srgbClr>
            </a:solidFill>
            <a:ln cap="sq">
              <a:noFill/>
              <a:prstDash val="solid"/>
              <a:miter/>
            </a:ln>
          </p:spPr>
          <p:txBody>
            <a:bodyPr/>
            <a:lstStyle/>
            <a:p>
              <a:endParaRPr lang="en-GB"/>
            </a:p>
          </p:txBody>
        </p:sp>
        <p:sp>
          <p:nvSpPr>
            <p:cNvPr id="10" name="TextBox 10"/>
            <p:cNvSpPr txBox="1"/>
            <p:nvPr/>
          </p:nvSpPr>
          <p:spPr>
            <a:xfrm>
              <a:off x="76200" y="95250"/>
              <a:ext cx="660400" cy="641350"/>
            </a:xfrm>
            <a:prstGeom prst="rect">
              <a:avLst/>
            </a:prstGeom>
          </p:spPr>
          <p:txBody>
            <a:bodyPr lIns="42119" tIns="42119" rIns="42119" bIns="42119" rtlCol="0" anchor="ctr"/>
            <a:lstStyle/>
            <a:p>
              <a:pPr marL="0" lvl="0" indent="0" algn="ctr">
                <a:lnSpc>
                  <a:spcPts val="1759"/>
                </a:lnSpc>
                <a:spcBef>
                  <a:spcPct val="0"/>
                </a:spcBef>
              </a:pPr>
              <a:endParaRPr/>
            </a:p>
          </p:txBody>
        </p:sp>
      </p:grpSp>
      <p:grpSp>
        <p:nvGrpSpPr>
          <p:cNvPr id="11" name="Group 11"/>
          <p:cNvGrpSpPr/>
          <p:nvPr/>
        </p:nvGrpSpPr>
        <p:grpSpPr>
          <a:xfrm>
            <a:off x="1102661" y="6247106"/>
            <a:ext cx="1191491" cy="119149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ABD3">
                <a:alpha val="63922"/>
              </a:srgbClr>
            </a:solidFill>
            <a:ln cap="sq">
              <a:noFill/>
              <a:prstDash val="solid"/>
              <a:miter/>
            </a:ln>
          </p:spPr>
          <p:txBody>
            <a:bodyPr/>
            <a:lstStyle/>
            <a:p>
              <a:endParaRPr lang="en-GB"/>
            </a:p>
          </p:txBody>
        </p:sp>
        <p:sp>
          <p:nvSpPr>
            <p:cNvPr id="13" name="TextBox 13"/>
            <p:cNvSpPr txBox="1"/>
            <p:nvPr/>
          </p:nvSpPr>
          <p:spPr>
            <a:xfrm>
              <a:off x="76200" y="95250"/>
              <a:ext cx="660400" cy="641350"/>
            </a:xfrm>
            <a:prstGeom prst="rect">
              <a:avLst/>
            </a:prstGeom>
          </p:spPr>
          <p:txBody>
            <a:bodyPr lIns="42119" tIns="42119" rIns="42119" bIns="42119" rtlCol="0" anchor="ctr"/>
            <a:lstStyle/>
            <a:p>
              <a:pPr marL="0" lvl="0" indent="0" algn="ctr">
                <a:lnSpc>
                  <a:spcPts val="1759"/>
                </a:lnSpc>
                <a:spcBef>
                  <a:spcPct val="0"/>
                </a:spcBef>
              </a:pPr>
              <a:endParaRPr/>
            </a:p>
          </p:txBody>
        </p:sp>
      </p:grpSp>
      <p:grpSp>
        <p:nvGrpSpPr>
          <p:cNvPr id="14" name="Group 14"/>
          <p:cNvGrpSpPr/>
          <p:nvPr/>
        </p:nvGrpSpPr>
        <p:grpSpPr>
          <a:xfrm>
            <a:off x="1102661" y="7843019"/>
            <a:ext cx="1191491" cy="119149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ABD3">
                <a:alpha val="63922"/>
              </a:srgbClr>
            </a:solidFill>
            <a:ln cap="sq">
              <a:noFill/>
              <a:prstDash val="solid"/>
              <a:miter/>
            </a:ln>
          </p:spPr>
          <p:txBody>
            <a:bodyPr/>
            <a:lstStyle/>
            <a:p>
              <a:endParaRPr lang="en-GB"/>
            </a:p>
          </p:txBody>
        </p:sp>
        <p:sp>
          <p:nvSpPr>
            <p:cNvPr id="16" name="TextBox 16"/>
            <p:cNvSpPr txBox="1"/>
            <p:nvPr/>
          </p:nvSpPr>
          <p:spPr>
            <a:xfrm>
              <a:off x="76200" y="95250"/>
              <a:ext cx="660400" cy="641350"/>
            </a:xfrm>
            <a:prstGeom prst="rect">
              <a:avLst/>
            </a:prstGeom>
          </p:spPr>
          <p:txBody>
            <a:bodyPr lIns="42119" tIns="42119" rIns="42119" bIns="42119" rtlCol="0" anchor="ctr"/>
            <a:lstStyle/>
            <a:p>
              <a:pPr marL="0" lvl="0" indent="0" algn="ctr">
                <a:lnSpc>
                  <a:spcPts val="1759"/>
                </a:lnSpc>
                <a:spcBef>
                  <a:spcPct val="0"/>
                </a:spcBef>
              </a:pPr>
              <a:endParaRPr/>
            </a:p>
          </p:txBody>
        </p:sp>
      </p:grpSp>
      <p:grpSp>
        <p:nvGrpSpPr>
          <p:cNvPr id="17" name="Group 17"/>
          <p:cNvGrpSpPr/>
          <p:nvPr/>
        </p:nvGrpSpPr>
        <p:grpSpPr>
          <a:xfrm>
            <a:off x="9345819" y="3191015"/>
            <a:ext cx="1191491" cy="119149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ABD3">
                <a:alpha val="63922"/>
              </a:srgbClr>
            </a:solidFill>
            <a:ln cap="sq">
              <a:noFill/>
              <a:prstDash val="solid"/>
              <a:miter/>
            </a:ln>
          </p:spPr>
          <p:txBody>
            <a:bodyPr/>
            <a:lstStyle/>
            <a:p>
              <a:endParaRPr lang="en-GB"/>
            </a:p>
          </p:txBody>
        </p:sp>
        <p:sp>
          <p:nvSpPr>
            <p:cNvPr id="19" name="TextBox 19"/>
            <p:cNvSpPr txBox="1"/>
            <p:nvPr/>
          </p:nvSpPr>
          <p:spPr>
            <a:xfrm>
              <a:off x="76200" y="95250"/>
              <a:ext cx="660400" cy="641350"/>
            </a:xfrm>
            <a:prstGeom prst="rect">
              <a:avLst/>
            </a:prstGeom>
          </p:spPr>
          <p:txBody>
            <a:bodyPr lIns="42119" tIns="42119" rIns="42119" bIns="42119" rtlCol="0" anchor="ctr"/>
            <a:lstStyle/>
            <a:p>
              <a:pPr marL="0" lvl="0" indent="0" algn="ctr">
                <a:lnSpc>
                  <a:spcPts val="1759"/>
                </a:lnSpc>
                <a:spcBef>
                  <a:spcPct val="0"/>
                </a:spcBef>
              </a:pPr>
              <a:endParaRPr/>
            </a:p>
          </p:txBody>
        </p:sp>
      </p:grpSp>
      <p:grpSp>
        <p:nvGrpSpPr>
          <p:cNvPr id="20" name="Group 20"/>
          <p:cNvGrpSpPr/>
          <p:nvPr/>
        </p:nvGrpSpPr>
        <p:grpSpPr>
          <a:xfrm>
            <a:off x="9345819" y="4786928"/>
            <a:ext cx="1191491" cy="119149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ABD3">
                <a:alpha val="63922"/>
              </a:srgbClr>
            </a:solidFill>
            <a:ln cap="sq">
              <a:noFill/>
              <a:prstDash val="solid"/>
              <a:miter/>
            </a:ln>
          </p:spPr>
          <p:txBody>
            <a:bodyPr/>
            <a:lstStyle/>
            <a:p>
              <a:endParaRPr lang="en-GB"/>
            </a:p>
          </p:txBody>
        </p:sp>
        <p:sp>
          <p:nvSpPr>
            <p:cNvPr id="22" name="TextBox 22"/>
            <p:cNvSpPr txBox="1"/>
            <p:nvPr/>
          </p:nvSpPr>
          <p:spPr>
            <a:xfrm>
              <a:off x="76200" y="95250"/>
              <a:ext cx="660400" cy="641350"/>
            </a:xfrm>
            <a:prstGeom prst="rect">
              <a:avLst/>
            </a:prstGeom>
          </p:spPr>
          <p:txBody>
            <a:bodyPr lIns="42119" tIns="42119" rIns="42119" bIns="42119" rtlCol="0" anchor="ctr"/>
            <a:lstStyle/>
            <a:p>
              <a:pPr marL="0" lvl="0" indent="0" algn="ctr">
                <a:lnSpc>
                  <a:spcPts val="1759"/>
                </a:lnSpc>
                <a:spcBef>
                  <a:spcPct val="0"/>
                </a:spcBef>
              </a:pPr>
              <a:endParaRPr/>
            </a:p>
          </p:txBody>
        </p:sp>
      </p:grpSp>
      <p:sp>
        <p:nvSpPr>
          <p:cNvPr id="23" name="Freeform 23"/>
          <p:cNvSpPr/>
          <p:nvPr/>
        </p:nvSpPr>
        <p:spPr>
          <a:xfrm>
            <a:off x="1228432" y="3175751"/>
            <a:ext cx="913467" cy="913467"/>
          </a:xfrm>
          <a:custGeom>
            <a:avLst/>
            <a:gdLst/>
            <a:ahLst/>
            <a:cxnLst/>
            <a:rect l="l" t="t" r="r" b="b"/>
            <a:pathLst>
              <a:path w="913467" h="913467">
                <a:moveTo>
                  <a:pt x="0" y="0"/>
                </a:moveTo>
                <a:lnTo>
                  <a:pt x="913467" y="0"/>
                </a:lnTo>
                <a:lnTo>
                  <a:pt x="913467" y="913467"/>
                </a:lnTo>
                <a:lnTo>
                  <a:pt x="0" y="9134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24" name="Group 24"/>
          <p:cNvGrpSpPr/>
          <p:nvPr/>
        </p:nvGrpSpPr>
        <p:grpSpPr>
          <a:xfrm>
            <a:off x="9345819" y="6340345"/>
            <a:ext cx="1191491" cy="1191491"/>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ABD3">
                <a:alpha val="63922"/>
              </a:srgbClr>
            </a:solidFill>
            <a:ln cap="sq">
              <a:noFill/>
              <a:prstDash val="solid"/>
              <a:miter/>
            </a:ln>
          </p:spPr>
          <p:txBody>
            <a:bodyPr/>
            <a:lstStyle/>
            <a:p>
              <a:endParaRPr lang="en-GB"/>
            </a:p>
          </p:txBody>
        </p:sp>
        <p:sp>
          <p:nvSpPr>
            <p:cNvPr id="26" name="TextBox 26"/>
            <p:cNvSpPr txBox="1"/>
            <p:nvPr/>
          </p:nvSpPr>
          <p:spPr>
            <a:xfrm>
              <a:off x="76200" y="95250"/>
              <a:ext cx="660400" cy="641350"/>
            </a:xfrm>
            <a:prstGeom prst="rect">
              <a:avLst/>
            </a:prstGeom>
          </p:spPr>
          <p:txBody>
            <a:bodyPr lIns="42119" tIns="42119" rIns="42119" bIns="42119" rtlCol="0" anchor="ctr"/>
            <a:lstStyle/>
            <a:p>
              <a:pPr algn="ctr">
                <a:lnSpc>
                  <a:spcPts val="1759"/>
                </a:lnSpc>
              </a:pPr>
              <a:endParaRPr/>
            </a:p>
          </p:txBody>
        </p:sp>
      </p:grpSp>
      <p:grpSp>
        <p:nvGrpSpPr>
          <p:cNvPr id="27" name="Group 27"/>
          <p:cNvGrpSpPr/>
          <p:nvPr/>
        </p:nvGrpSpPr>
        <p:grpSpPr>
          <a:xfrm>
            <a:off x="9345819" y="7936258"/>
            <a:ext cx="1191491" cy="1191491"/>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ABD3">
                <a:alpha val="63922"/>
              </a:srgbClr>
            </a:solidFill>
            <a:ln cap="sq">
              <a:noFill/>
              <a:prstDash val="solid"/>
              <a:miter/>
            </a:ln>
          </p:spPr>
          <p:txBody>
            <a:bodyPr/>
            <a:lstStyle/>
            <a:p>
              <a:endParaRPr lang="en-GB"/>
            </a:p>
          </p:txBody>
        </p:sp>
        <p:sp>
          <p:nvSpPr>
            <p:cNvPr id="29" name="TextBox 29"/>
            <p:cNvSpPr txBox="1"/>
            <p:nvPr/>
          </p:nvSpPr>
          <p:spPr>
            <a:xfrm>
              <a:off x="76200" y="95250"/>
              <a:ext cx="660400" cy="641350"/>
            </a:xfrm>
            <a:prstGeom prst="rect">
              <a:avLst/>
            </a:prstGeom>
          </p:spPr>
          <p:txBody>
            <a:bodyPr lIns="42119" tIns="42119" rIns="42119" bIns="42119" rtlCol="0" anchor="ctr"/>
            <a:lstStyle/>
            <a:p>
              <a:pPr marL="0" lvl="0" indent="0" algn="ctr">
                <a:lnSpc>
                  <a:spcPts val="1759"/>
                </a:lnSpc>
                <a:spcBef>
                  <a:spcPct val="0"/>
                </a:spcBef>
              </a:pPr>
              <a:endParaRPr/>
            </a:p>
          </p:txBody>
        </p:sp>
      </p:grpSp>
      <p:grpSp>
        <p:nvGrpSpPr>
          <p:cNvPr id="30" name="Group 30"/>
          <p:cNvGrpSpPr/>
          <p:nvPr/>
        </p:nvGrpSpPr>
        <p:grpSpPr>
          <a:xfrm>
            <a:off x="1102661" y="2039476"/>
            <a:ext cx="2514600" cy="139503"/>
            <a:chOff x="0" y="0"/>
            <a:chExt cx="662281" cy="36742"/>
          </a:xfrm>
        </p:grpSpPr>
        <p:sp>
          <p:nvSpPr>
            <p:cNvPr id="31" name="Freeform 31"/>
            <p:cNvSpPr/>
            <p:nvPr/>
          </p:nvSpPr>
          <p:spPr>
            <a:xfrm>
              <a:off x="0" y="0"/>
              <a:ext cx="662281" cy="36742"/>
            </a:xfrm>
            <a:custGeom>
              <a:avLst/>
              <a:gdLst/>
              <a:ahLst/>
              <a:cxnLst/>
              <a:rect l="l" t="t" r="r" b="b"/>
              <a:pathLst>
                <a:path w="662281" h="36742">
                  <a:moveTo>
                    <a:pt x="0" y="0"/>
                  </a:moveTo>
                  <a:lnTo>
                    <a:pt x="662281" y="0"/>
                  </a:lnTo>
                  <a:lnTo>
                    <a:pt x="662281" y="36742"/>
                  </a:lnTo>
                  <a:lnTo>
                    <a:pt x="0" y="36742"/>
                  </a:lnTo>
                  <a:close/>
                </a:path>
              </a:pathLst>
            </a:custGeom>
            <a:solidFill>
              <a:srgbClr val="26ABD3">
                <a:alpha val="60000"/>
              </a:srgbClr>
            </a:solidFill>
          </p:spPr>
          <p:txBody>
            <a:bodyPr/>
            <a:lstStyle/>
            <a:p>
              <a:endParaRPr lang="en-GB"/>
            </a:p>
          </p:txBody>
        </p:sp>
        <p:sp>
          <p:nvSpPr>
            <p:cNvPr id="32" name="TextBox 32"/>
            <p:cNvSpPr txBox="1"/>
            <p:nvPr/>
          </p:nvSpPr>
          <p:spPr>
            <a:xfrm>
              <a:off x="0" y="-47625"/>
              <a:ext cx="662281" cy="84367"/>
            </a:xfrm>
            <a:prstGeom prst="rect">
              <a:avLst/>
            </a:prstGeom>
          </p:spPr>
          <p:txBody>
            <a:bodyPr lIns="50800" tIns="50800" rIns="50800" bIns="50800" rtlCol="0" anchor="ctr"/>
            <a:lstStyle/>
            <a:p>
              <a:pPr algn="ctr">
                <a:lnSpc>
                  <a:spcPts val="2659"/>
                </a:lnSpc>
              </a:pPr>
              <a:endParaRPr/>
            </a:p>
          </p:txBody>
        </p:sp>
      </p:grpSp>
      <p:sp>
        <p:nvSpPr>
          <p:cNvPr id="33" name="Freeform 33"/>
          <p:cNvSpPr/>
          <p:nvPr/>
        </p:nvSpPr>
        <p:spPr>
          <a:xfrm>
            <a:off x="1306350" y="4733807"/>
            <a:ext cx="803163" cy="1013455"/>
          </a:xfrm>
          <a:custGeom>
            <a:avLst/>
            <a:gdLst/>
            <a:ahLst/>
            <a:cxnLst/>
            <a:rect l="l" t="t" r="r" b="b"/>
            <a:pathLst>
              <a:path w="803163" h="1013455">
                <a:moveTo>
                  <a:pt x="0" y="0"/>
                </a:moveTo>
                <a:lnTo>
                  <a:pt x="803163" y="0"/>
                </a:lnTo>
                <a:lnTo>
                  <a:pt x="803163" y="1013455"/>
                </a:lnTo>
                <a:lnTo>
                  <a:pt x="0" y="10134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34" name="Freeform 34"/>
          <p:cNvSpPr/>
          <p:nvPr/>
        </p:nvSpPr>
        <p:spPr>
          <a:xfrm>
            <a:off x="1209382" y="6289584"/>
            <a:ext cx="1024471" cy="925866"/>
          </a:xfrm>
          <a:custGeom>
            <a:avLst/>
            <a:gdLst/>
            <a:ahLst/>
            <a:cxnLst/>
            <a:rect l="l" t="t" r="r" b="b"/>
            <a:pathLst>
              <a:path w="1024471" h="925866">
                <a:moveTo>
                  <a:pt x="0" y="0"/>
                </a:moveTo>
                <a:lnTo>
                  <a:pt x="1024471" y="0"/>
                </a:lnTo>
                <a:lnTo>
                  <a:pt x="1024471" y="925866"/>
                </a:lnTo>
                <a:lnTo>
                  <a:pt x="0" y="925866"/>
                </a:lnTo>
                <a:lnTo>
                  <a:pt x="0" y="0"/>
                </a:lnTo>
                <a:close/>
              </a:path>
            </a:pathLst>
          </a:custGeom>
          <a:blipFill>
            <a:blip r:embed="rId7"/>
            <a:stretch>
              <a:fillRect/>
            </a:stretch>
          </a:blipFill>
        </p:spPr>
        <p:txBody>
          <a:bodyPr/>
          <a:lstStyle/>
          <a:p>
            <a:endParaRPr lang="en-GB"/>
          </a:p>
        </p:txBody>
      </p:sp>
      <p:sp>
        <p:nvSpPr>
          <p:cNvPr id="35" name="Freeform 35"/>
          <p:cNvSpPr/>
          <p:nvPr/>
        </p:nvSpPr>
        <p:spPr>
          <a:xfrm>
            <a:off x="1306350" y="8017420"/>
            <a:ext cx="632016" cy="842688"/>
          </a:xfrm>
          <a:custGeom>
            <a:avLst/>
            <a:gdLst/>
            <a:ahLst/>
            <a:cxnLst/>
            <a:rect l="l" t="t" r="r" b="b"/>
            <a:pathLst>
              <a:path w="632016" h="842688">
                <a:moveTo>
                  <a:pt x="0" y="0"/>
                </a:moveTo>
                <a:lnTo>
                  <a:pt x="632016" y="0"/>
                </a:lnTo>
                <a:lnTo>
                  <a:pt x="632016" y="842688"/>
                </a:lnTo>
                <a:lnTo>
                  <a:pt x="0" y="8426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6" name="Freeform 36"/>
          <p:cNvSpPr/>
          <p:nvPr/>
        </p:nvSpPr>
        <p:spPr>
          <a:xfrm>
            <a:off x="9526535" y="3362624"/>
            <a:ext cx="850112" cy="862329"/>
          </a:xfrm>
          <a:custGeom>
            <a:avLst/>
            <a:gdLst/>
            <a:ahLst/>
            <a:cxnLst/>
            <a:rect l="l" t="t" r="r" b="b"/>
            <a:pathLst>
              <a:path w="850112" h="862329">
                <a:moveTo>
                  <a:pt x="0" y="0"/>
                </a:moveTo>
                <a:lnTo>
                  <a:pt x="850112" y="0"/>
                </a:lnTo>
                <a:lnTo>
                  <a:pt x="850112" y="862329"/>
                </a:lnTo>
                <a:lnTo>
                  <a:pt x="0" y="8623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7" name="Freeform 37"/>
          <p:cNvSpPr/>
          <p:nvPr/>
        </p:nvSpPr>
        <p:spPr>
          <a:xfrm>
            <a:off x="9508244" y="5010215"/>
            <a:ext cx="866641" cy="785393"/>
          </a:xfrm>
          <a:custGeom>
            <a:avLst/>
            <a:gdLst/>
            <a:ahLst/>
            <a:cxnLst/>
            <a:rect l="l" t="t" r="r" b="b"/>
            <a:pathLst>
              <a:path w="866641" h="785393">
                <a:moveTo>
                  <a:pt x="0" y="0"/>
                </a:moveTo>
                <a:lnTo>
                  <a:pt x="866640" y="0"/>
                </a:lnTo>
                <a:lnTo>
                  <a:pt x="866640" y="785393"/>
                </a:lnTo>
                <a:lnTo>
                  <a:pt x="0" y="7853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38"/>
          <p:cNvSpPr/>
          <p:nvPr/>
        </p:nvSpPr>
        <p:spPr>
          <a:xfrm>
            <a:off x="9508244" y="6470393"/>
            <a:ext cx="1165006" cy="1165006"/>
          </a:xfrm>
          <a:custGeom>
            <a:avLst/>
            <a:gdLst/>
            <a:ahLst/>
            <a:cxnLst/>
            <a:rect l="l" t="t" r="r" b="b"/>
            <a:pathLst>
              <a:path w="1165006" h="1165006">
                <a:moveTo>
                  <a:pt x="0" y="0"/>
                </a:moveTo>
                <a:lnTo>
                  <a:pt x="1165005" y="0"/>
                </a:lnTo>
                <a:lnTo>
                  <a:pt x="1165005" y="1165006"/>
                </a:lnTo>
                <a:lnTo>
                  <a:pt x="0" y="11650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9" name="Freeform 39"/>
          <p:cNvSpPr/>
          <p:nvPr/>
        </p:nvSpPr>
        <p:spPr>
          <a:xfrm>
            <a:off x="9498010" y="8168799"/>
            <a:ext cx="876875" cy="681862"/>
          </a:xfrm>
          <a:custGeom>
            <a:avLst/>
            <a:gdLst/>
            <a:ahLst/>
            <a:cxnLst/>
            <a:rect l="l" t="t" r="r" b="b"/>
            <a:pathLst>
              <a:path w="876875" h="681862">
                <a:moveTo>
                  <a:pt x="0" y="0"/>
                </a:moveTo>
                <a:lnTo>
                  <a:pt x="876874" y="0"/>
                </a:lnTo>
                <a:lnTo>
                  <a:pt x="876874" y="681862"/>
                </a:lnTo>
                <a:lnTo>
                  <a:pt x="0" y="6818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40" name="TextBox 40"/>
          <p:cNvSpPr txBox="1"/>
          <p:nvPr/>
        </p:nvSpPr>
        <p:spPr>
          <a:xfrm>
            <a:off x="1028700" y="1028700"/>
            <a:ext cx="8715973" cy="781050"/>
          </a:xfrm>
          <a:prstGeom prst="rect">
            <a:avLst/>
          </a:prstGeom>
        </p:spPr>
        <p:txBody>
          <a:bodyPr lIns="0" tIns="0" rIns="0" bIns="0" rtlCol="0" anchor="t">
            <a:spAutoFit/>
          </a:bodyPr>
          <a:lstStyle/>
          <a:p>
            <a:pPr marL="0" lvl="0" indent="0" algn="l">
              <a:lnSpc>
                <a:spcPts val="6181"/>
              </a:lnSpc>
              <a:spcBef>
                <a:spcPct val="0"/>
              </a:spcBef>
            </a:pPr>
            <a:r>
              <a:rPr lang="en-US" sz="5151" b="1" dirty="0">
                <a:solidFill>
                  <a:srgbClr val="737373"/>
                </a:solidFill>
                <a:latin typeface="Montserrat Medium"/>
                <a:ea typeface="Montserrat Medium"/>
                <a:cs typeface="Montserrat Medium"/>
                <a:sym typeface="Montserrat Medium"/>
              </a:rPr>
              <a:t>Critical success factors</a:t>
            </a:r>
          </a:p>
        </p:txBody>
      </p:sp>
      <p:sp>
        <p:nvSpPr>
          <p:cNvPr id="41" name="TextBox 41"/>
          <p:cNvSpPr txBox="1"/>
          <p:nvPr/>
        </p:nvSpPr>
        <p:spPr>
          <a:xfrm>
            <a:off x="2618816" y="3440663"/>
            <a:ext cx="5190646" cy="489118"/>
          </a:xfrm>
          <a:prstGeom prst="rect">
            <a:avLst/>
          </a:prstGeom>
        </p:spPr>
        <p:txBody>
          <a:bodyPr lIns="0" tIns="0" rIns="0" bIns="0" rtlCol="0" anchor="t">
            <a:spAutoFit/>
          </a:bodyPr>
          <a:lstStyle/>
          <a:p>
            <a:pPr algn="l">
              <a:lnSpc>
                <a:spcPts val="4015"/>
              </a:lnSpc>
            </a:pPr>
            <a:r>
              <a:rPr lang="en-US" sz="2868" b="1" dirty="0">
                <a:solidFill>
                  <a:schemeClr val="tx1">
                    <a:lumMod val="50000"/>
                    <a:lumOff val="50000"/>
                  </a:schemeClr>
                </a:solidFill>
                <a:latin typeface="Montserrat Medium"/>
                <a:ea typeface="Montserrat Medium"/>
                <a:cs typeface="Montserrat Medium"/>
                <a:sym typeface="Montserrat Medium"/>
              </a:rPr>
              <a:t>Complex governance</a:t>
            </a:r>
          </a:p>
        </p:txBody>
      </p:sp>
      <p:sp>
        <p:nvSpPr>
          <p:cNvPr id="42" name="TextBox 42"/>
          <p:cNvSpPr txBox="1"/>
          <p:nvPr/>
        </p:nvSpPr>
        <p:spPr>
          <a:xfrm>
            <a:off x="2618816" y="4874480"/>
            <a:ext cx="5190646" cy="1002893"/>
          </a:xfrm>
          <a:prstGeom prst="rect">
            <a:avLst/>
          </a:prstGeom>
        </p:spPr>
        <p:txBody>
          <a:bodyPr lIns="0" tIns="0" rIns="0" bIns="0" rtlCol="0" anchor="t">
            <a:spAutoFit/>
          </a:bodyPr>
          <a:lstStyle>
            <a:defPPr>
              <a:defRPr lang="en-US"/>
            </a:defPPr>
            <a:lvl1pPr>
              <a:lnSpc>
                <a:spcPts val="4015"/>
              </a:lnSpc>
              <a:defRPr sz="2868" b="1">
                <a:solidFill>
                  <a:schemeClr val="tx1">
                    <a:lumMod val="50000"/>
                    <a:lumOff val="50000"/>
                  </a:schemeClr>
                </a:solidFill>
                <a:latin typeface="Montserrat Medium"/>
                <a:ea typeface="Montserrat Medium"/>
                <a:cs typeface="Montserrat Medium"/>
              </a:defRPr>
            </a:lvl1pPr>
          </a:lstStyle>
          <a:p>
            <a:r>
              <a:rPr lang="en-US" dirty="0">
                <a:sym typeface="Montserrat Medium"/>
              </a:rPr>
              <a:t>Information silos</a:t>
            </a:r>
          </a:p>
          <a:p>
            <a:endParaRPr lang="en-US" dirty="0">
              <a:sym typeface="Montserrat Medium"/>
            </a:endParaRPr>
          </a:p>
        </p:txBody>
      </p:sp>
      <p:sp>
        <p:nvSpPr>
          <p:cNvPr id="43" name="TextBox 43"/>
          <p:cNvSpPr txBox="1"/>
          <p:nvPr/>
        </p:nvSpPr>
        <p:spPr>
          <a:xfrm>
            <a:off x="2618816" y="6413243"/>
            <a:ext cx="6298378" cy="1512193"/>
          </a:xfrm>
          <a:prstGeom prst="rect">
            <a:avLst/>
          </a:prstGeom>
        </p:spPr>
        <p:txBody>
          <a:bodyPr lIns="0" tIns="0" rIns="0" bIns="0" rtlCol="0" anchor="t">
            <a:spAutoFit/>
          </a:bodyPr>
          <a:lstStyle>
            <a:defPPr>
              <a:defRPr lang="en-US"/>
            </a:defPPr>
            <a:lvl1pPr>
              <a:lnSpc>
                <a:spcPts val="4015"/>
              </a:lnSpc>
              <a:defRPr sz="2868" b="1">
                <a:solidFill>
                  <a:schemeClr val="tx1">
                    <a:lumMod val="50000"/>
                    <a:lumOff val="50000"/>
                  </a:schemeClr>
                </a:solidFill>
                <a:latin typeface="Montserrat Medium"/>
                <a:ea typeface="Montserrat Medium"/>
                <a:cs typeface="Montserrat Medium"/>
              </a:defRPr>
            </a:lvl1pPr>
          </a:lstStyle>
          <a:p>
            <a:r>
              <a:rPr lang="en-US" dirty="0">
                <a:sym typeface="Montserrat Medium"/>
              </a:rPr>
              <a:t>Lack of alignment between legal &amp; technical &amp; practical concepts</a:t>
            </a:r>
          </a:p>
          <a:p>
            <a:endParaRPr lang="en-US" dirty="0">
              <a:sym typeface="Montserrat Medium"/>
            </a:endParaRPr>
          </a:p>
        </p:txBody>
      </p:sp>
      <p:sp>
        <p:nvSpPr>
          <p:cNvPr id="44" name="TextBox 44"/>
          <p:cNvSpPr txBox="1"/>
          <p:nvPr/>
        </p:nvSpPr>
        <p:spPr>
          <a:xfrm>
            <a:off x="2618816" y="8009156"/>
            <a:ext cx="4574305" cy="1512193"/>
          </a:xfrm>
          <a:prstGeom prst="rect">
            <a:avLst/>
          </a:prstGeom>
        </p:spPr>
        <p:txBody>
          <a:bodyPr lIns="0" tIns="0" rIns="0" bIns="0" rtlCol="0" anchor="t">
            <a:spAutoFit/>
          </a:bodyPr>
          <a:lstStyle>
            <a:defPPr>
              <a:defRPr lang="en-US"/>
            </a:defPPr>
            <a:lvl1pPr>
              <a:lnSpc>
                <a:spcPts val="4015"/>
              </a:lnSpc>
              <a:defRPr sz="2868" b="1">
                <a:solidFill>
                  <a:schemeClr val="tx1">
                    <a:lumMod val="50000"/>
                    <a:lumOff val="50000"/>
                  </a:schemeClr>
                </a:solidFill>
                <a:latin typeface="Montserrat Medium"/>
                <a:ea typeface="Montserrat Medium"/>
                <a:cs typeface="Montserrat Medium"/>
              </a:defRPr>
            </a:lvl1pPr>
          </a:lstStyle>
          <a:p>
            <a:r>
              <a:rPr lang="en-US" dirty="0">
                <a:sym typeface="Montserrat Medium"/>
              </a:rPr>
              <a:t>Specific financing &amp; purchasing rules</a:t>
            </a:r>
          </a:p>
          <a:p>
            <a:endParaRPr lang="en-US" dirty="0">
              <a:sym typeface="Montserrat Medium"/>
            </a:endParaRPr>
          </a:p>
        </p:txBody>
      </p:sp>
      <p:sp>
        <p:nvSpPr>
          <p:cNvPr id="45" name="TextBox 45"/>
          <p:cNvSpPr txBox="1"/>
          <p:nvPr/>
        </p:nvSpPr>
        <p:spPr>
          <a:xfrm>
            <a:off x="10861973" y="3274734"/>
            <a:ext cx="4007271" cy="1512193"/>
          </a:xfrm>
          <a:prstGeom prst="rect">
            <a:avLst/>
          </a:prstGeom>
        </p:spPr>
        <p:txBody>
          <a:bodyPr lIns="0" tIns="0" rIns="0" bIns="0" rtlCol="0" anchor="t">
            <a:spAutoFit/>
          </a:bodyPr>
          <a:lstStyle>
            <a:defPPr>
              <a:defRPr lang="en-US"/>
            </a:defPPr>
            <a:lvl1pPr>
              <a:lnSpc>
                <a:spcPts val="4015"/>
              </a:lnSpc>
              <a:defRPr sz="2868" b="1">
                <a:solidFill>
                  <a:schemeClr val="tx1">
                    <a:lumMod val="50000"/>
                    <a:lumOff val="50000"/>
                  </a:schemeClr>
                </a:solidFill>
                <a:latin typeface="Montserrat Medium"/>
                <a:ea typeface="Montserrat Medium"/>
                <a:cs typeface="Montserrat Medium"/>
              </a:defRPr>
            </a:lvl1pPr>
          </a:lstStyle>
          <a:p>
            <a:r>
              <a:rPr lang="en-US" dirty="0">
                <a:sym typeface="Montserrat Medium"/>
              </a:rPr>
              <a:t>Privacy &amp; other fundamental rights</a:t>
            </a:r>
          </a:p>
          <a:p>
            <a:endParaRPr lang="en-US" dirty="0">
              <a:sym typeface="Montserrat Medium"/>
            </a:endParaRPr>
          </a:p>
        </p:txBody>
      </p:sp>
      <p:sp>
        <p:nvSpPr>
          <p:cNvPr id="46" name="TextBox 46"/>
          <p:cNvSpPr txBox="1"/>
          <p:nvPr/>
        </p:nvSpPr>
        <p:spPr>
          <a:xfrm>
            <a:off x="10861973" y="4874480"/>
            <a:ext cx="5733026" cy="1512193"/>
          </a:xfrm>
          <a:prstGeom prst="rect">
            <a:avLst/>
          </a:prstGeom>
        </p:spPr>
        <p:txBody>
          <a:bodyPr lIns="0" tIns="0" rIns="0" bIns="0" rtlCol="0" anchor="t">
            <a:spAutoFit/>
          </a:bodyPr>
          <a:lstStyle>
            <a:defPPr>
              <a:defRPr lang="en-US"/>
            </a:defPPr>
            <a:lvl1pPr>
              <a:lnSpc>
                <a:spcPts val="4015"/>
              </a:lnSpc>
              <a:defRPr sz="2868" b="1">
                <a:solidFill>
                  <a:schemeClr val="tx1">
                    <a:lumMod val="50000"/>
                    <a:lumOff val="50000"/>
                  </a:schemeClr>
                </a:solidFill>
                <a:latin typeface="Montserrat Medium"/>
                <a:ea typeface="Montserrat Medium"/>
                <a:cs typeface="Montserrat Medium"/>
              </a:defRPr>
            </a:lvl1pPr>
          </a:lstStyle>
          <a:p>
            <a:r>
              <a:rPr lang="en-US" dirty="0">
                <a:sym typeface="Montserrat Medium"/>
              </a:rPr>
              <a:t>Digital divide </a:t>
            </a:r>
          </a:p>
          <a:p>
            <a:r>
              <a:rPr lang="en-US" dirty="0">
                <a:sym typeface="Montserrat Medium"/>
              </a:rPr>
              <a:t>Citizens’ digital literacy</a:t>
            </a:r>
          </a:p>
          <a:p>
            <a:endParaRPr lang="en-US" dirty="0">
              <a:sym typeface="Montserrat Medium"/>
            </a:endParaRPr>
          </a:p>
        </p:txBody>
      </p:sp>
      <p:sp>
        <p:nvSpPr>
          <p:cNvPr id="47" name="TextBox 47"/>
          <p:cNvSpPr txBox="1"/>
          <p:nvPr/>
        </p:nvSpPr>
        <p:spPr>
          <a:xfrm>
            <a:off x="10861973" y="6437491"/>
            <a:ext cx="7039670" cy="1498768"/>
          </a:xfrm>
          <a:prstGeom prst="rect">
            <a:avLst/>
          </a:prstGeom>
        </p:spPr>
        <p:txBody>
          <a:bodyPr lIns="0" tIns="0" rIns="0" bIns="0" rtlCol="0" anchor="t">
            <a:spAutoFit/>
          </a:bodyPr>
          <a:lstStyle>
            <a:defPPr>
              <a:defRPr lang="en-US"/>
            </a:defPPr>
            <a:lvl1pPr>
              <a:lnSpc>
                <a:spcPts val="4015"/>
              </a:lnSpc>
              <a:defRPr sz="2868" b="1">
                <a:solidFill>
                  <a:schemeClr val="tx1">
                    <a:lumMod val="50000"/>
                    <a:lumOff val="50000"/>
                  </a:schemeClr>
                </a:solidFill>
                <a:latin typeface="Montserrat Medium"/>
                <a:ea typeface="Montserrat Medium"/>
                <a:cs typeface="Montserrat Medium"/>
              </a:defRPr>
            </a:lvl1pPr>
          </a:lstStyle>
          <a:p>
            <a:r>
              <a:rPr lang="en-US" dirty="0">
                <a:sym typeface="Montserrat Medium"/>
              </a:rPr>
              <a:t>Employment status for civil servants unfit for recruiting ICT staff</a:t>
            </a:r>
          </a:p>
          <a:p>
            <a:endParaRPr lang="en-US" dirty="0">
              <a:sym typeface="Montserrat Medium"/>
            </a:endParaRPr>
          </a:p>
        </p:txBody>
      </p:sp>
      <p:sp>
        <p:nvSpPr>
          <p:cNvPr id="48" name="TextBox 48"/>
          <p:cNvSpPr txBox="1"/>
          <p:nvPr/>
        </p:nvSpPr>
        <p:spPr>
          <a:xfrm>
            <a:off x="10861973" y="8216696"/>
            <a:ext cx="5190646" cy="1002893"/>
          </a:xfrm>
          <a:prstGeom prst="rect">
            <a:avLst/>
          </a:prstGeom>
        </p:spPr>
        <p:txBody>
          <a:bodyPr lIns="0" tIns="0" rIns="0" bIns="0" rtlCol="0" anchor="t">
            <a:spAutoFit/>
          </a:bodyPr>
          <a:lstStyle>
            <a:defPPr>
              <a:defRPr lang="en-US"/>
            </a:defPPr>
            <a:lvl1pPr>
              <a:lnSpc>
                <a:spcPts val="4015"/>
              </a:lnSpc>
              <a:defRPr sz="2868" b="1">
                <a:solidFill>
                  <a:schemeClr val="tx1">
                    <a:lumMod val="50000"/>
                    <a:lumOff val="50000"/>
                  </a:schemeClr>
                </a:solidFill>
                <a:latin typeface="Montserrat Medium"/>
                <a:ea typeface="Montserrat Medium"/>
                <a:cs typeface="Montserrat Medium"/>
              </a:defRPr>
            </a:lvl1pPr>
          </a:lstStyle>
          <a:p>
            <a:r>
              <a:rPr lang="en-US" dirty="0">
                <a:sym typeface="Montserrat Medium"/>
              </a:rPr>
              <a:t>Strategic sovereignty</a:t>
            </a:r>
          </a:p>
          <a:p>
            <a:endParaRPr lang="en-US" dirty="0">
              <a:sym typeface="Montserrat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554715" y="2995149"/>
            <a:ext cx="6408444" cy="6368391"/>
          </a:xfrm>
          <a:custGeom>
            <a:avLst/>
            <a:gdLst/>
            <a:ahLst/>
            <a:cxnLst/>
            <a:rect l="l" t="t" r="r" b="b"/>
            <a:pathLst>
              <a:path w="6408444" h="6368391">
                <a:moveTo>
                  <a:pt x="0" y="0"/>
                </a:moveTo>
                <a:lnTo>
                  <a:pt x="6408444" y="0"/>
                </a:lnTo>
                <a:lnTo>
                  <a:pt x="6408444" y="6368391"/>
                </a:lnTo>
                <a:lnTo>
                  <a:pt x="0" y="6368391"/>
                </a:lnTo>
                <a:lnTo>
                  <a:pt x="0" y="0"/>
                </a:lnTo>
                <a:close/>
              </a:path>
            </a:pathLst>
          </a:custGeom>
          <a:blipFill>
            <a:blip r:embed="rId3">
              <a:alphaModFix amt="73000"/>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3" name="AutoShape 3"/>
          <p:cNvSpPr/>
          <p:nvPr/>
        </p:nvSpPr>
        <p:spPr>
          <a:xfrm>
            <a:off x="11862641" y="8512098"/>
            <a:ext cx="1278886" cy="0"/>
          </a:xfrm>
          <a:prstGeom prst="line">
            <a:avLst/>
          </a:prstGeom>
          <a:ln w="38100" cap="rnd">
            <a:solidFill>
              <a:srgbClr val="0098C9"/>
            </a:solidFill>
            <a:prstDash val="sysDot"/>
            <a:headEnd type="none" w="sm" len="sm"/>
            <a:tailEnd type="oval" w="lg" len="lg"/>
          </a:ln>
        </p:spPr>
        <p:txBody>
          <a:bodyPr/>
          <a:lstStyle/>
          <a:p>
            <a:endParaRPr lang="en-GB"/>
          </a:p>
        </p:txBody>
      </p:sp>
      <p:sp>
        <p:nvSpPr>
          <p:cNvPr id="4" name="AutoShape 4"/>
          <p:cNvSpPr/>
          <p:nvPr/>
        </p:nvSpPr>
        <p:spPr>
          <a:xfrm>
            <a:off x="4376347" y="8512098"/>
            <a:ext cx="1278886" cy="0"/>
          </a:xfrm>
          <a:prstGeom prst="line">
            <a:avLst/>
          </a:prstGeom>
          <a:ln w="38100" cap="rnd">
            <a:solidFill>
              <a:srgbClr val="737373"/>
            </a:solidFill>
            <a:prstDash val="sysDot"/>
            <a:headEnd type="oval" w="lg" len="lg"/>
            <a:tailEnd type="none" w="sm" len="sm"/>
          </a:ln>
        </p:spPr>
        <p:txBody>
          <a:bodyPr/>
          <a:lstStyle/>
          <a:p>
            <a:endParaRPr lang="en-GB"/>
          </a:p>
        </p:txBody>
      </p:sp>
      <p:sp>
        <p:nvSpPr>
          <p:cNvPr id="5" name="AutoShape 5"/>
          <p:cNvSpPr/>
          <p:nvPr/>
        </p:nvSpPr>
        <p:spPr>
          <a:xfrm>
            <a:off x="11862641" y="3791354"/>
            <a:ext cx="1278886" cy="0"/>
          </a:xfrm>
          <a:prstGeom prst="line">
            <a:avLst/>
          </a:prstGeom>
          <a:ln w="38100" cap="rnd">
            <a:solidFill>
              <a:srgbClr val="95D8DB"/>
            </a:solidFill>
            <a:prstDash val="sysDot"/>
            <a:headEnd type="none" w="sm" len="sm"/>
            <a:tailEnd type="oval" w="lg" len="lg"/>
          </a:ln>
        </p:spPr>
        <p:txBody>
          <a:bodyPr/>
          <a:lstStyle/>
          <a:p>
            <a:endParaRPr lang="en-GB"/>
          </a:p>
        </p:txBody>
      </p:sp>
      <p:sp>
        <p:nvSpPr>
          <p:cNvPr id="6" name="AutoShape 6"/>
          <p:cNvSpPr/>
          <p:nvPr/>
        </p:nvSpPr>
        <p:spPr>
          <a:xfrm>
            <a:off x="4376347" y="3791354"/>
            <a:ext cx="1278886" cy="0"/>
          </a:xfrm>
          <a:prstGeom prst="line">
            <a:avLst/>
          </a:prstGeom>
          <a:ln w="38100" cap="rnd">
            <a:solidFill>
              <a:srgbClr val="0CC0DF"/>
            </a:solidFill>
            <a:prstDash val="sysDot"/>
            <a:headEnd type="oval" w="lg" len="lg"/>
            <a:tailEnd type="none" w="sm" len="sm"/>
          </a:ln>
        </p:spPr>
        <p:txBody>
          <a:bodyPr/>
          <a:lstStyle/>
          <a:p>
            <a:endParaRPr lang="en-GB"/>
          </a:p>
        </p:txBody>
      </p:sp>
      <p:sp>
        <p:nvSpPr>
          <p:cNvPr id="7" name="Freeform 7"/>
          <p:cNvSpPr/>
          <p:nvPr/>
        </p:nvSpPr>
        <p:spPr>
          <a:xfrm>
            <a:off x="5835975" y="7940834"/>
            <a:ext cx="1213383" cy="1213383"/>
          </a:xfrm>
          <a:custGeom>
            <a:avLst/>
            <a:gdLst/>
            <a:ahLst/>
            <a:cxnLst/>
            <a:rect l="l" t="t" r="r" b="b"/>
            <a:pathLst>
              <a:path w="1213383" h="1213383">
                <a:moveTo>
                  <a:pt x="0" y="0"/>
                </a:moveTo>
                <a:lnTo>
                  <a:pt x="1213383" y="0"/>
                </a:lnTo>
                <a:lnTo>
                  <a:pt x="1213383" y="1213384"/>
                </a:lnTo>
                <a:lnTo>
                  <a:pt x="0" y="12133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dirty="0"/>
          </a:p>
        </p:txBody>
      </p:sp>
      <p:sp>
        <p:nvSpPr>
          <p:cNvPr id="8" name="Freeform 8"/>
          <p:cNvSpPr/>
          <p:nvPr/>
        </p:nvSpPr>
        <p:spPr>
          <a:xfrm>
            <a:off x="5868195" y="3308002"/>
            <a:ext cx="1157279" cy="1048784"/>
          </a:xfrm>
          <a:custGeom>
            <a:avLst/>
            <a:gdLst/>
            <a:ahLst/>
            <a:cxnLst/>
            <a:rect l="l" t="t" r="r" b="b"/>
            <a:pathLst>
              <a:path w="1157279" h="1048784">
                <a:moveTo>
                  <a:pt x="0" y="0"/>
                </a:moveTo>
                <a:lnTo>
                  <a:pt x="1157278" y="0"/>
                </a:lnTo>
                <a:lnTo>
                  <a:pt x="1157278" y="1048784"/>
                </a:lnTo>
                <a:lnTo>
                  <a:pt x="0" y="10487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dirty="0"/>
          </a:p>
        </p:txBody>
      </p:sp>
      <p:sp>
        <p:nvSpPr>
          <p:cNvPr id="9" name="Freeform 9"/>
          <p:cNvSpPr/>
          <p:nvPr/>
        </p:nvSpPr>
        <p:spPr>
          <a:xfrm>
            <a:off x="10499005" y="7851537"/>
            <a:ext cx="1150576" cy="1355612"/>
          </a:xfrm>
          <a:custGeom>
            <a:avLst/>
            <a:gdLst/>
            <a:ahLst/>
            <a:cxnLst/>
            <a:rect l="l" t="t" r="r" b="b"/>
            <a:pathLst>
              <a:path w="1150576" h="1355612">
                <a:moveTo>
                  <a:pt x="0" y="0"/>
                </a:moveTo>
                <a:lnTo>
                  <a:pt x="1150575" y="0"/>
                </a:lnTo>
                <a:lnTo>
                  <a:pt x="1150575" y="1355612"/>
                </a:lnTo>
                <a:lnTo>
                  <a:pt x="0" y="13556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 name="Freeform 10"/>
          <p:cNvSpPr/>
          <p:nvPr/>
        </p:nvSpPr>
        <p:spPr>
          <a:xfrm rot="-5400000">
            <a:off x="10208743" y="3055158"/>
            <a:ext cx="1772033" cy="1535762"/>
          </a:xfrm>
          <a:custGeom>
            <a:avLst/>
            <a:gdLst/>
            <a:ahLst/>
            <a:cxnLst/>
            <a:rect l="l" t="t" r="r" b="b"/>
            <a:pathLst>
              <a:path w="1772033" h="1535762">
                <a:moveTo>
                  <a:pt x="0" y="0"/>
                </a:moveTo>
                <a:lnTo>
                  <a:pt x="1772033" y="0"/>
                </a:lnTo>
                <a:lnTo>
                  <a:pt x="1772033" y="1535762"/>
                </a:lnTo>
                <a:lnTo>
                  <a:pt x="0" y="15357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 name="Freeform 11"/>
          <p:cNvSpPr/>
          <p:nvPr/>
        </p:nvSpPr>
        <p:spPr>
          <a:xfrm>
            <a:off x="10579250" y="3340415"/>
            <a:ext cx="990085" cy="901877"/>
          </a:xfrm>
          <a:custGeom>
            <a:avLst/>
            <a:gdLst/>
            <a:ahLst/>
            <a:cxnLst/>
            <a:rect l="l" t="t" r="r" b="b"/>
            <a:pathLst>
              <a:path w="990085" h="901877">
                <a:moveTo>
                  <a:pt x="0" y="0"/>
                </a:moveTo>
                <a:lnTo>
                  <a:pt x="990085" y="0"/>
                </a:lnTo>
                <a:lnTo>
                  <a:pt x="990085" y="901878"/>
                </a:lnTo>
                <a:lnTo>
                  <a:pt x="0" y="90187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12" name="Group 12"/>
          <p:cNvGrpSpPr/>
          <p:nvPr/>
        </p:nvGrpSpPr>
        <p:grpSpPr>
          <a:xfrm>
            <a:off x="1028700" y="1934701"/>
            <a:ext cx="2514600" cy="139503"/>
            <a:chOff x="0" y="0"/>
            <a:chExt cx="662281" cy="36742"/>
          </a:xfrm>
        </p:grpSpPr>
        <p:sp>
          <p:nvSpPr>
            <p:cNvPr id="13" name="Freeform 13"/>
            <p:cNvSpPr/>
            <p:nvPr/>
          </p:nvSpPr>
          <p:spPr>
            <a:xfrm>
              <a:off x="0" y="0"/>
              <a:ext cx="662281" cy="36742"/>
            </a:xfrm>
            <a:custGeom>
              <a:avLst/>
              <a:gdLst/>
              <a:ahLst/>
              <a:cxnLst/>
              <a:rect l="l" t="t" r="r" b="b"/>
              <a:pathLst>
                <a:path w="662281" h="36742">
                  <a:moveTo>
                    <a:pt x="0" y="0"/>
                  </a:moveTo>
                  <a:lnTo>
                    <a:pt x="662281" y="0"/>
                  </a:lnTo>
                  <a:lnTo>
                    <a:pt x="662281" y="36742"/>
                  </a:lnTo>
                  <a:lnTo>
                    <a:pt x="0" y="36742"/>
                  </a:lnTo>
                  <a:close/>
                </a:path>
              </a:pathLst>
            </a:custGeom>
            <a:solidFill>
              <a:srgbClr val="26ABD3">
                <a:alpha val="42745"/>
              </a:srgbClr>
            </a:solidFill>
          </p:spPr>
          <p:txBody>
            <a:bodyPr/>
            <a:lstStyle/>
            <a:p>
              <a:endParaRPr lang="en-GB"/>
            </a:p>
          </p:txBody>
        </p:sp>
        <p:sp>
          <p:nvSpPr>
            <p:cNvPr id="14" name="TextBox 14"/>
            <p:cNvSpPr txBox="1"/>
            <p:nvPr/>
          </p:nvSpPr>
          <p:spPr>
            <a:xfrm>
              <a:off x="0" y="-47625"/>
              <a:ext cx="662281" cy="84367"/>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5780901">
            <a:off x="11896173" y="-7932186"/>
            <a:ext cx="4063084" cy="13296336"/>
            <a:chOff x="0" y="0"/>
            <a:chExt cx="1070113" cy="3501916"/>
          </a:xfrm>
        </p:grpSpPr>
        <p:sp>
          <p:nvSpPr>
            <p:cNvPr id="16" name="Freeform 16"/>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26ABD3">
                <a:alpha val="6667"/>
              </a:srgbClr>
            </a:solidFill>
          </p:spPr>
          <p:txBody>
            <a:bodyPr/>
            <a:lstStyle/>
            <a:p>
              <a:endParaRPr lang="en-GB"/>
            </a:p>
          </p:txBody>
        </p:sp>
        <p:sp>
          <p:nvSpPr>
            <p:cNvPr id="17" name="TextBox 17"/>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216972" y="3504107"/>
            <a:ext cx="4348488" cy="537846"/>
          </a:xfrm>
          <a:prstGeom prst="rect">
            <a:avLst/>
          </a:prstGeom>
        </p:spPr>
        <p:txBody>
          <a:bodyPr lIns="0" tIns="0" rIns="0" bIns="0" rtlCol="0" anchor="t">
            <a:spAutoFit/>
          </a:bodyPr>
          <a:lstStyle>
            <a:defPPr>
              <a:defRPr lang="en-US"/>
            </a:defPPr>
            <a:lvl1pPr algn="r">
              <a:lnSpc>
                <a:spcPts val="4339"/>
              </a:lnSpc>
              <a:defRPr sz="3099" b="1">
                <a:solidFill>
                  <a:srgbClr val="4ED1E8"/>
                </a:solidFill>
                <a:latin typeface="Montserrat Bold"/>
                <a:ea typeface="Montserrat Bold"/>
                <a:cs typeface="Montserrat Bold"/>
              </a:defRPr>
            </a:lvl1pPr>
          </a:lstStyle>
          <a:p>
            <a:r>
              <a:rPr lang="en-US" dirty="0">
                <a:sym typeface="Montserrat Bold"/>
              </a:rPr>
              <a:t>MOBILE FIRST </a:t>
            </a:r>
          </a:p>
        </p:txBody>
      </p:sp>
      <p:sp>
        <p:nvSpPr>
          <p:cNvPr id="19" name="TextBox 19"/>
          <p:cNvSpPr txBox="1"/>
          <p:nvPr/>
        </p:nvSpPr>
        <p:spPr>
          <a:xfrm>
            <a:off x="13370127" y="7953913"/>
            <a:ext cx="4348488" cy="1099821"/>
          </a:xfrm>
          <a:prstGeom prst="rect">
            <a:avLst/>
          </a:prstGeom>
        </p:spPr>
        <p:txBody>
          <a:bodyPr lIns="0" tIns="0" rIns="0" bIns="0" rtlCol="0" anchor="t">
            <a:spAutoFit/>
          </a:bodyPr>
          <a:lstStyle/>
          <a:p>
            <a:pPr algn="just">
              <a:lnSpc>
                <a:spcPts val="4479"/>
              </a:lnSpc>
              <a:spcBef>
                <a:spcPct val="0"/>
              </a:spcBef>
            </a:pPr>
            <a:r>
              <a:rPr lang="en-US" sz="3199" b="1">
                <a:solidFill>
                  <a:srgbClr val="0098CA"/>
                </a:solidFill>
                <a:latin typeface="Montserrat Bold"/>
                <a:ea typeface="Montserrat Bold"/>
                <a:cs typeface="Montserrat Bold"/>
                <a:sym typeface="Montserrat Bold"/>
              </a:rPr>
              <a:t>INFORMATION SECURITY</a:t>
            </a:r>
          </a:p>
        </p:txBody>
      </p:sp>
      <p:sp>
        <p:nvSpPr>
          <p:cNvPr id="20" name="TextBox 20"/>
          <p:cNvSpPr txBox="1"/>
          <p:nvPr/>
        </p:nvSpPr>
        <p:spPr>
          <a:xfrm>
            <a:off x="13351077" y="3233169"/>
            <a:ext cx="3188157" cy="1099821"/>
          </a:xfrm>
          <a:prstGeom prst="rect">
            <a:avLst/>
          </a:prstGeom>
        </p:spPr>
        <p:txBody>
          <a:bodyPr lIns="0" tIns="0" rIns="0" bIns="0" rtlCol="0" anchor="t">
            <a:spAutoFit/>
          </a:bodyPr>
          <a:lstStyle/>
          <a:p>
            <a:pPr algn="l">
              <a:lnSpc>
                <a:spcPts val="4479"/>
              </a:lnSpc>
              <a:spcBef>
                <a:spcPct val="0"/>
              </a:spcBef>
            </a:pPr>
            <a:r>
              <a:rPr lang="en-US" sz="3199" b="1">
                <a:solidFill>
                  <a:srgbClr val="6EC9CD"/>
                </a:solidFill>
                <a:latin typeface="Montserrat Bold"/>
                <a:ea typeface="Montserrat Bold"/>
                <a:cs typeface="Montserrat Bold"/>
                <a:sym typeface="Montserrat Bold"/>
              </a:rPr>
              <a:t>LEGISLATION - AS - CODE</a:t>
            </a:r>
          </a:p>
        </p:txBody>
      </p:sp>
      <p:sp>
        <p:nvSpPr>
          <p:cNvPr id="21" name="TextBox 21"/>
          <p:cNvSpPr txBox="1"/>
          <p:nvPr/>
        </p:nvSpPr>
        <p:spPr>
          <a:xfrm>
            <a:off x="400617" y="7953913"/>
            <a:ext cx="3700052" cy="1073786"/>
          </a:xfrm>
          <a:prstGeom prst="rect">
            <a:avLst/>
          </a:prstGeom>
        </p:spPr>
        <p:txBody>
          <a:bodyPr lIns="0" tIns="0" rIns="0" bIns="0" rtlCol="0" anchor="t">
            <a:spAutoFit/>
          </a:bodyPr>
          <a:lstStyle/>
          <a:p>
            <a:pPr algn="r">
              <a:lnSpc>
                <a:spcPts val="4339"/>
              </a:lnSpc>
            </a:pPr>
            <a:r>
              <a:rPr lang="en-US" sz="3099" b="1" dirty="0">
                <a:solidFill>
                  <a:srgbClr val="999999"/>
                </a:solidFill>
                <a:latin typeface="Montserrat Bold"/>
                <a:ea typeface="Montserrat Bold"/>
                <a:cs typeface="Montserrat Bold"/>
                <a:sym typeface="Montserrat Bold"/>
              </a:rPr>
              <a:t>ARTIFICIAL</a:t>
            </a:r>
          </a:p>
          <a:p>
            <a:pPr algn="r">
              <a:lnSpc>
                <a:spcPts val="4339"/>
              </a:lnSpc>
              <a:spcBef>
                <a:spcPct val="0"/>
              </a:spcBef>
            </a:pPr>
            <a:r>
              <a:rPr lang="en-US" sz="3099" b="1" dirty="0">
                <a:solidFill>
                  <a:srgbClr val="999999"/>
                </a:solidFill>
                <a:latin typeface="Montserrat Bold"/>
                <a:ea typeface="Montserrat Bold"/>
                <a:cs typeface="Montserrat Bold"/>
                <a:sym typeface="Montserrat Bold"/>
              </a:rPr>
              <a:t>INTELLIGENCE</a:t>
            </a:r>
          </a:p>
        </p:txBody>
      </p:sp>
      <p:sp>
        <p:nvSpPr>
          <p:cNvPr id="22" name="TextBox 22"/>
          <p:cNvSpPr txBox="1"/>
          <p:nvPr/>
        </p:nvSpPr>
        <p:spPr>
          <a:xfrm>
            <a:off x="1028700" y="1028700"/>
            <a:ext cx="8715973" cy="781050"/>
          </a:xfrm>
          <a:prstGeom prst="rect">
            <a:avLst/>
          </a:prstGeom>
        </p:spPr>
        <p:txBody>
          <a:bodyPr lIns="0" tIns="0" rIns="0" bIns="0" rtlCol="0" anchor="t">
            <a:spAutoFit/>
          </a:bodyPr>
          <a:lstStyle/>
          <a:p>
            <a:pPr marL="0" lvl="0" indent="0" algn="l">
              <a:lnSpc>
                <a:spcPts val="6181"/>
              </a:lnSpc>
              <a:spcBef>
                <a:spcPct val="0"/>
              </a:spcBef>
            </a:pPr>
            <a:r>
              <a:rPr lang="en-US" sz="5151" b="1" u="none" strike="noStrike" dirty="0">
                <a:solidFill>
                  <a:srgbClr val="737373"/>
                </a:solidFill>
                <a:latin typeface="Montserrat Medium"/>
                <a:ea typeface="Montserrat Medium"/>
                <a:cs typeface="Montserrat Medium"/>
                <a:sym typeface="Montserrat Medium"/>
              </a:rPr>
              <a:t>Future: lookout</a:t>
            </a:r>
          </a:p>
        </p:txBody>
      </p:sp>
      <p:sp>
        <p:nvSpPr>
          <p:cNvPr id="26" name="TextBox 25">
            <a:extLst>
              <a:ext uri="{FF2B5EF4-FFF2-40B4-BE49-F238E27FC236}">
                <a16:creationId xmlns:a16="http://schemas.microsoft.com/office/drawing/2014/main" id="{D483A160-5C23-BCDC-F1AC-BB9F17F277DD}"/>
              </a:ext>
            </a:extLst>
          </p:cNvPr>
          <p:cNvSpPr txBox="1"/>
          <p:nvPr/>
        </p:nvSpPr>
        <p:spPr>
          <a:xfrm>
            <a:off x="1028700" y="9387548"/>
            <a:ext cx="4265023" cy="646331"/>
          </a:xfrm>
          <a:prstGeom prst="rect">
            <a:avLst/>
          </a:prstGeom>
          <a:noFill/>
        </p:spPr>
        <p:txBody>
          <a:bodyPr wrap="square">
            <a:spAutoFit/>
          </a:bodyPr>
          <a:lstStyle/>
          <a:p>
            <a:r>
              <a:rPr lang="en-BE" b="0" i="0" dirty="0">
                <a:solidFill>
                  <a:schemeClr val="tx1">
                    <a:lumMod val="50000"/>
                    <a:lumOff val="50000"/>
                  </a:schemeClr>
                </a:solidFill>
                <a:effectLst/>
                <a:latin typeface="Canva Sans"/>
                <a:hlinkClick r:id="rId15">
                  <a:extLst>
                    <a:ext uri="{A12FA001-AC4F-418D-AE19-62706E023703}">
                      <ahyp:hlinkClr xmlns:ahyp="http://schemas.microsoft.com/office/drawing/2018/hyperlinkcolor" val="tx"/>
                    </a:ext>
                  </a:extLst>
                </a:hlinkClick>
              </a:rPr>
              <a:t>www.</a:t>
            </a:r>
            <a:r>
              <a:rPr lang="en-GB" b="0" i="0" dirty="0">
                <a:solidFill>
                  <a:schemeClr val="tx1">
                    <a:lumMod val="50000"/>
                    <a:lumOff val="50000"/>
                  </a:schemeClr>
                </a:solidFill>
                <a:effectLst/>
                <a:latin typeface="Canva Sans"/>
                <a:hlinkClick r:id="rId15">
                  <a:extLst>
                    <a:ext uri="{A12FA001-AC4F-418D-AE19-62706E023703}">
                      <ahyp:hlinkClr xmlns:ahyp="http://schemas.microsoft.com/office/drawing/2018/hyperlinkcolor" val="tx"/>
                    </a:ext>
                  </a:extLst>
                </a:hlinkClick>
              </a:rPr>
              <a:t>smalsresearch.be/ai-maturity-model</a:t>
            </a:r>
            <a:endParaRPr lang="en-BE" b="0" i="0" dirty="0">
              <a:solidFill>
                <a:schemeClr val="tx1">
                  <a:lumMod val="50000"/>
                  <a:lumOff val="50000"/>
                </a:schemeClr>
              </a:solidFill>
              <a:effectLst/>
              <a:latin typeface="Canva Sans"/>
            </a:endParaRPr>
          </a:p>
          <a:p>
            <a:endParaRPr lang="en-BE" b="0" i="0" dirty="0">
              <a:solidFill>
                <a:schemeClr val="tx1">
                  <a:lumMod val="50000"/>
                  <a:lumOff val="50000"/>
                </a:schemeClr>
              </a:solidFill>
              <a:effectLst/>
              <a:latin typeface="Canva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80901">
            <a:off x="11896173" y="-7932186"/>
            <a:ext cx="4063084" cy="13296336"/>
            <a:chOff x="0" y="0"/>
            <a:chExt cx="1070113" cy="3501916"/>
          </a:xfrm>
        </p:grpSpPr>
        <p:sp>
          <p:nvSpPr>
            <p:cNvPr id="3" name="Freeform 3"/>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26ABD3">
                <a:alpha val="6667"/>
              </a:srgbClr>
            </a:solidFill>
          </p:spPr>
          <p:txBody>
            <a:bodyPr/>
            <a:lstStyle/>
            <a:p>
              <a:endParaRPr lang="en-GB"/>
            </a:p>
          </p:txBody>
        </p:sp>
        <p:sp>
          <p:nvSpPr>
            <p:cNvPr id="4" name="TextBox 4"/>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14765" y="2131575"/>
            <a:ext cx="2514600" cy="139503"/>
            <a:chOff x="0" y="0"/>
            <a:chExt cx="662281" cy="36742"/>
          </a:xfrm>
        </p:grpSpPr>
        <p:sp>
          <p:nvSpPr>
            <p:cNvPr id="6" name="Freeform 6"/>
            <p:cNvSpPr/>
            <p:nvPr/>
          </p:nvSpPr>
          <p:spPr>
            <a:xfrm>
              <a:off x="0" y="0"/>
              <a:ext cx="662281" cy="36742"/>
            </a:xfrm>
            <a:custGeom>
              <a:avLst/>
              <a:gdLst/>
              <a:ahLst/>
              <a:cxnLst/>
              <a:rect l="l" t="t" r="r" b="b"/>
              <a:pathLst>
                <a:path w="662281" h="36742">
                  <a:moveTo>
                    <a:pt x="0" y="0"/>
                  </a:moveTo>
                  <a:lnTo>
                    <a:pt x="662281" y="0"/>
                  </a:lnTo>
                  <a:lnTo>
                    <a:pt x="662281" y="36742"/>
                  </a:lnTo>
                  <a:lnTo>
                    <a:pt x="0" y="36742"/>
                  </a:lnTo>
                  <a:close/>
                </a:path>
              </a:pathLst>
            </a:custGeom>
            <a:solidFill>
              <a:srgbClr val="26ABD3">
                <a:alpha val="42745"/>
              </a:srgbClr>
            </a:solidFill>
          </p:spPr>
          <p:txBody>
            <a:bodyPr/>
            <a:lstStyle/>
            <a:p>
              <a:endParaRPr lang="en-GB"/>
            </a:p>
          </p:txBody>
        </p:sp>
        <p:sp>
          <p:nvSpPr>
            <p:cNvPr id="7" name="TextBox 7"/>
            <p:cNvSpPr txBox="1"/>
            <p:nvPr/>
          </p:nvSpPr>
          <p:spPr>
            <a:xfrm>
              <a:off x="0" y="-47625"/>
              <a:ext cx="662281" cy="84367"/>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114765" y="2735698"/>
            <a:ext cx="10924212" cy="6895909"/>
          </a:xfrm>
          <a:custGeom>
            <a:avLst/>
            <a:gdLst/>
            <a:ahLst/>
            <a:cxnLst/>
            <a:rect l="l" t="t" r="r" b="b"/>
            <a:pathLst>
              <a:path w="10924212" h="6895909">
                <a:moveTo>
                  <a:pt x="0" y="0"/>
                </a:moveTo>
                <a:lnTo>
                  <a:pt x="10924213" y="0"/>
                </a:lnTo>
                <a:lnTo>
                  <a:pt x="10924213" y="6895910"/>
                </a:lnTo>
                <a:lnTo>
                  <a:pt x="0" y="6895910"/>
                </a:lnTo>
                <a:lnTo>
                  <a:pt x="0" y="0"/>
                </a:lnTo>
                <a:close/>
              </a:path>
            </a:pathLst>
          </a:custGeom>
          <a:blipFill>
            <a:blip r:embed="rId3"/>
            <a:stretch>
              <a:fillRect/>
            </a:stretch>
          </a:blipFill>
          <a:ln w="19050" cap="sq">
            <a:solidFill>
              <a:srgbClr val="D9D9D9"/>
            </a:solidFill>
            <a:prstDash val="solid"/>
            <a:miter/>
          </a:ln>
        </p:spPr>
        <p:txBody>
          <a:bodyPr/>
          <a:lstStyle/>
          <a:p>
            <a:endParaRPr lang="en-GB"/>
          </a:p>
        </p:txBody>
      </p:sp>
      <p:sp>
        <p:nvSpPr>
          <p:cNvPr id="9" name="TextBox 9"/>
          <p:cNvSpPr txBox="1"/>
          <p:nvPr/>
        </p:nvSpPr>
        <p:spPr>
          <a:xfrm>
            <a:off x="1028700" y="1028700"/>
            <a:ext cx="14864164" cy="781050"/>
          </a:xfrm>
          <a:prstGeom prst="rect">
            <a:avLst/>
          </a:prstGeom>
        </p:spPr>
        <p:txBody>
          <a:bodyPr lIns="0" tIns="0" rIns="0" bIns="0" rtlCol="0" anchor="t">
            <a:spAutoFit/>
          </a:bodyPr>
          <a:lstStyle/>
          <a:p>
            <a:pPr marL="0" lvl="0" indent="0" algn="l">
              <a:lnSpc>
                <a:spcPts val="6181"/>
              </a:lnSpc>
              <a:spcBef>
                <a:spcPct val="0"/>
              </a:spcBef>
            </a:pPr>
            <a:r>
              <a:rPr lang="en-US" sz="5151" b="1" u="none" strike="noStrike" dirty="0" err="1">
                <a:solidFill>
                  <a:srgbClr val="737373"/>
                </a:solidFill>
                <a:latin typeface="Montserrat Medium"/>
                <a:ea typeface="Montserrat Medium"/>
                <a:cs typeface="Montserrat Medium"/>
                <a:sym typeface="Montserrat Medium"/>
              </a:rPr>
              <a:t>eIDAS</a:t>
            </a:r>
            <a:r>
              <a:rPr lang="en-US" sz="5151" b="1" u="none" strike="noStrike" dirty="0">
                <a:solidFill>
                  <a:srgbClr val="737373"/>
                </a:solidFill>
                <a:latin typeface="Montserrat Medium"/>
                <a:ea typeface="Montserrat Medium"/>
                <a:cs typeface="Montserrat Medium"/>
                <a:sym typeface="Montserrat Medium"/>
              </a:rPr>
              <a:t> – European Digital Identity Wallet</a:t>
            </a:r>
          </a:p>
        </p:txBody>
      </p:sp>
      <p:sp>
        <p:nvSpPr>
          <p:cNvPr id="10" name="Freeform 10"/>
          <p:cNvSpPr/>
          <p:nvPr/>
        </p:nvSpPr>
        <p:spPr>
          <a:xfrm>
            <a:off x="17097082" y="9106578"/>
            <a:ext cx="842954" cy="842954"/>
          </a:xfrm>
          <a:custGeom>
            <a:avLst/>
            <a:gdLst/>
            <a:ahLst/>
            <a:cxnLst/>
            <a:rect l="l" t="t" r="r" b="b"/>
            <a:pathLst>
              <a:path w="842954" h="842954">
                <a:moveTo>
                  <a:pt x="0" y="0"/>
                </a:moveTo>
                <a:lnTo>
                  <a:pt x="842954" y="0"/>
                </a:lnTo>
                <a:lnTo>
                  <a:pt x="842954" y="842955"/>
                </a:lnTo>
                <a:lnTo>
                  <a:pt x="0" y="842955"/>
                </a:lnTo>
                <a:lnTo>
                  <a:pt x="0" y="0"/>
                </a:lnTo>
                <a:close/>
              </a:path>
            </a:pathLst>
          </a:custGeom>
          <a:blipFill>
            <a:blip r:embed="rId4"/>
            <a:stretch>
              <a:fillRect/>
            </a:stretch>
          </a:blipFill>
        </p:spPr>
        <p:txBody>
          <a:bodyPr/>
          <a:lstStyle/>
          <a:p>
            <a:endParaRPr lang="en-GB"/>
          </a:p>
        </p:txBody>
      </p:sp>
      <p:sp>
        <p:nvSpPr>
          <p:cNvPr id="11" name="Freeform 11"/>
          <p:cNvSpPr/>
          <p:nvPr/>
        </p:nvSpPr>
        <p:spPr>
          <a:xfrm>
            <a:off x="13454477" y="2735698"/>
            <a:ext cx="3642605" cy="3139926"/>
          </a:xfrm>
          <a:custGeom>
            <a:avLst/>
            <a:gdLst/>
            <a:ahLst/>
            <a:cxnLst/>
            <a:rect l="l" t="t" r="r" b="b"/>
            <a:pathLst>
              <a:path w="3642605" h="3139926">
                <a:moveTo>
                  <a:pt x="0" y="0"/>
                </a:moveTo>
                <a:lnTo>
                  <a:pt x="3642605" y="0"/>
                </a:lnTo>
                <a:lnTo>
                  <a:pt x="3642605" y="3139926"/>
                </a:lnTo>
                <a:lnTo>
                  <a:pt x="0" y="3139926"/>
                </a:lnTo>
                <a:lnTo>
                  <a:pt x="0" y="0"/>
                </a:lnTo>
                <a:close/>
              </a:path>
            </a:pathLst>
          </a:custGeom>
          <a:blipFill>
            <a:blip r:embed="rId5"/>
            <a:stretch>
              <a:fillRect/>
            </a:stretch>
          </a:blipFill>
          <a:ln w="19050" cap="sq">
            <a:solidFill>
              <a:srgbClr val="D9D9D9"/>
            </a:solidFill>
            <a:prstDash val="solid"/>
            <a:miter/>
          </a:ln>
        </p:spPr>
        <p:txBody>
          <a:bodyPr/>
          <a:lstStyle/>
          <a:p>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80901">
            <a:off x="11896173" y="-7932186"/>
            <a:ext cx="4063084" cy="13296336"/>
            <a:chOff x="0" y="0"/>
            <a:chExt cx="1070113" cy="3501916"/>
          </a:xfrm>
        </p:grpSpPr>
        <p:sp>
          <p:nvSpPr>
            <p:cNvPr id="3" name="Freeform 3"/>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26ABD3">
                <a:alpha val="6667"/>
              </a:srgbClr>
            </a:solidFill>
          </p:spPr>
          <p:txBody>
            <a:bodyPr/>
            <a:lstStyle/>
            <a:p>
              <a:endParaRPr lang="en-GB"/>
            </a:p>
          </p:txBody>
        </p:sp>
        <p:sp>
          <p:nvSpPr>
            <p:cNvPr id="4" name="TextBox 4"/>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114765" y="2594928"/>
            <a:ext cx="13934928" cy="7507443"/>
          </a:xfrm>
          <a:custGeom>
            <a:avLst/>
            <a:gdLst/>
            <a:ahLst/>
            <a:cxnLst/>
            <a:rect l="l" t="t" r="r" b="b"/>
            <a:pathLst>
              <a:path w="13934928" h="7507443">
                <a:moveTo>
                  <a:pt x="0" y="0"/>
                </a:moveTo>
                <a:lnTo>
                  <a:pt x="13934929" y="0"/>
                </a:lnTo>
                <a:lnTo>
                  <a:pt x="13934929" y="7507442"/>
                </a:lnTo>
                <a:lnTo>
                  <a:pt x="0" y="7507442"/>
                </a:lnTo>
                <a:lnTo>
                  <a:pt x="0" y="0"/>
                </a:lnTo>
                <a:close/>
              </a:path>
            </a:pathLst>
          </a:custGeom>
          <a:blipFill>
            <a:blip r:embed="rId3"/>
            <a:stretch>
              <a:fillRect/>
            </a:stretch>
          </a:blipFill>
          <a:ln w="19050" cap="sq">
            <a:solidFill>
              <a:srgbClr val="D9D9D9"/>
            </a:solidFill>
            <a:prstDash val="solid"/>
            <a:miter/>
          </a:ln>
        </p:spPr>
        <p:txBody>
          <a:bodyPr/>
          <a:lstStyle/>
          <a:p>
            <a:endParaRPr lang="en-GB"/>
          </a:p>
        </p:txBody>
      </p:sp>
      <p:grpSp>
        <p:nvGrpSpPr>
          <p:cNvPr id="6" name="Group 6"/>
          <p:cNvGrpSpPr/>
          <p:nvPr/>
        </p:nvGrpSpPr>
        <p:grpSpPr>
          <a:xfrm>
            <a:off x="1114765" y="2131575"/>
            <a:ext cx="2514600" cy="139503"/>
            <a:chOff x="0" y="0"/>
            <a:chExt cx="662281" cy="36742"/>
          </a:xfrm>
        </p:grpSpPr>
        <p:sp>
          <p:nvSpPr>
            <p:cNvPr id="7" name="Freeform 7"/>
            <p:cNvSpPr/>
            <p:nvPr/>
          </p:nvSpPr>
          <p:spPr>
            <a:xfrm>
              <a:off x="0" y="0"/>
              <a:ext cx="662281" cy="36742"/>
            </a:xfrm>
            <a:custGeom>
              <a:avLst/>
              <a:gdLst/>
              <a:ahLst/>
              <a:cxnLst/>
              <a:rect l="l" t="t" r="r" b="b"/>
              <a:pathLst>
                <a:path w="662281" h="36742">
                  <a:moveTo>
                    <a:pt x="0" y="0"/>
                  </a:moveTo>
                  <a:lnTo>
                    <a:pt x="662281" y="0"/>
                  </a:lnTo>
                  <a:lnTo>
                    <a:pt x="662281" y="36742"/>
                  </a:lnTo>
                  <a:lnTo>
                    <a:pt x="0" y="36742"/>
                  </a:lnTo>
                  <a:close/>
                </a:path>
              </a:pathLst>
            </a:custGeom>
            <a:solidFill>
              <a:srgbClr val="26ABD3">
                <a:alpha val="42745"/>
              </a:srgbClr>
            </a:solidFill>
          </p:spPr>
          <p:txBody>
            <a:bodyPr/>
            <a:lstStyle/>
            <a:p>
              <a:endParaRPr lang="en-GB"/>
            </a:p>
          </p:txBody>
        </p:sp>
        <p:sp>
          <p:nvSpPr>
            <p:cNvPr id="8" name="TextBox 8"/>
            <p:cNvSpPr txBox="1"/>
            <p:nvPr/>
          </p:nvSpPr>
          <p:spPr>
            <a:xfrm>
              <a:off x="0" y="-47625"/>
              <a:ext cx="662281" cy="84367"/>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1028700"/>
            <a:ext cx="14864164" cy="781050"/>
          </a:xfrm>
          <a:prstGeom prst="rect">
            <a:avLst/>
          </a:prstGeom>
        </p:spPr>
        <p:txBody>
          <a:bodyPr lIns="0" tIns="0" rIns="0" bIns="0" rtlCol="0" anchor="t">
            <a:spAutoFit/>
          </a:bodyPr>
          <a:lstStyle/>
          <a:p>
            <a:pPr marL="0" lvl="0" indent="0" algn="l">
              <a:lnSpc>
                <a:spcPts val="6181"/>
              </a:lnSpc>
              <a:spcBef>
                <a:spcPct val="0"/>
              </a:spcBef>
            </a:pPr>
            <a:r>
              <a:rPr lang="en-US" sz="5151" b="1" u="none" strike="noStrike" dirty="0" err="1">
                <a:solidFill>
                  <a:srgbClr val="737373"/>
                </a:solidFill>
                <a:latin typeface="Montserrat Medium"/>
                <a:ea typeface="Montserrat Medium"/>
                <a:cs typeface="Montserrat Medium"/>
                <a:sym typeface="Montserrat Medium"/>
              </a:rPr>
              <a:t>eIDAS</a:t>
            </a:r>
            <a:r>
              <a:rPr lang="en-US" sz="5151" b="1" u="none" strike="noStrike" dirty="0">
                <a:solidFill>
                  <a:srgbClr val="737373"/>
                </a:solidFill>
                <a:latin typeface="Montserrat Medium"/>
                <a:ea typeface="Montserrat Medium"/>
                <a:cs typeface="Montserrat Medium"/>
                <a:sym typeface="Montserrat Medium"/>
              </a:rPr>
              <a:t> – European Digital Identity Wallet</a:t>
            </a:r>
          </a:p>
        </p:txBody>
      </p:sp>
      <p:sp>
        <p:nvSpPr>
          <p:cNvPr id="10" name="Freeform 10"/>
          <p:cNvSpPr/>
          <p:nvPr/>
        </p:nvSpPr>
        <p:spPr>
          <a:xfrm>
            <a:off x="17097082" y="9106578"/>
            <a:ext cx="842954" cy="842954"/>
          </a:xfrm>
          <a:custGeom>
            <a:avLst/>
            <a:gdLst/>
            <a:ahLst/>
            <a:cxnLst/>
            <a:rect l="l" t="t" r="r" b="b"/>
            <a:pathLst>
              <a:path w="842954" h="842954">
                <a:moveTo>
                  <a:pt x="0" y="0"/>
                </a:moveTo>
                <a:lnTo>
                  <a:pt x="842954" y="0"/>
                </a:lnTo>
                <a:lnTo>
                  <a:pt x="842954" y="842955"/>
                </a:lnTo>
                <a:lnTo>
                  <a:pt x="0" y="842955"/>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89584" y="858808"/>
            <a:ext cx="9355714" cy="8496558"/>
            <a:chOff x="0" y="0"/>
            <a:chExt cx="660400" cy="599754"/>
          </a:xfrm>
        </p:grpSpPr>
        <p:sp>
          <p:nvSpPr>
            <p:cNvPr id="3" name="Freeform 3"/>
            <p:cNvSpPr/>
            <p:nvPr/>
          </p:nvSpPr>
          <p:spPr>
            <a:xfrm>
              <a:off x="0" y="0"/>
              <a:ext cx="660400" cy="599754"/>
            </a:xfrm>
            <a:custGeom>
              <a:avLst/>
              <a:gdLst/>
              <a:ahLst/>
              <a:cxnLst/>
              <a:rect l="l" t="t" r="r" b="b"/>
              <a:pathLst>
                <a:path w="660400" h="599754">
                  <a:moveTo>
                    <a:pt x="220252" y="580685"/>
                  </a:moveTo>
                  <a:cubicBezTo>
                    <a:pt x="254109" y="592199"/>
                    <a:pt x="292600" y="599754"/>
                    <a:pt x="330378" y="599754"/>
                  </a:cubicBezTo>
                  <a:cubicBezTo>
                    <a:pt x="368157" y="599754"/>
                    <a:pt x="404509" y="593277"/>
                    <a:pt x="438009" y="581763"/>
                  </a:cubicBezTo>
                  <a:cubicBezTo>
                    <a:pt x="438723" y="581404"/>
                    <a:pt x="439435" y="581404"/>
                    <a:pt x="440148" y="581044"/>
                  </a:cubicBezTo>
                  <a:cubicBezTo>
                    <a:pt x="565955" y="534989"/>
                    <a:pt x="658618" y="413375"/>
                    <a:pt x="660400" y="275984"/>
                  </a:cubicBezTo>
                  <a:lnTo>
                    <a:pt x="660400" y="0"/>
                  </a:lnTo>
                  <a:lnTo>
                    <a:pt x="0" y="0"/>
                  </a:lnTo>
                  <a:lnTo>
                    <a:pt x="0" y="275780"/>
                  </a:lnTo>
                  <a:cubicBezTo>
                    <a:pt x="1782" y="414094"/>
                    <a:pt x="93019" y="535709"/>
                    <a:pt x="220252" y="580685"/>
                  </a:cubicBezTo>
                  <a:close/>
                </a:path>
              </a:pathLst>
            </a:custGeom>
            <a:solidFill>
              <a:srgbClr val="000000">
                <a:alpha val="0"/>
              </a:srgbClr>
            </a:solidFill>
            <a:ln w="190500" cap="sq">
              <a:solidFill>
                <a:srgbClr val="26ABD3"/>
              </a:solidFill>
              <a:prstDash val="solid"/>
              <a:miter/>
            </a:ln>
          </p:spPr>
          <p:txBody>
            <a:bodyPr/>
            <a:lstStyle/>
            <a:p>
              <a:endParaRPr lang="en-GB"/>
            </a:p>
          </p:txBody>
        </p:sp>
        <p:sp>
          <p:nvSpPr>
            <p:cNvPr id="4" name="TextBox 4"/>
            <p:cNvSpPr txBox="1"/>
            <p:nvPr/>
          </p:nvSpPr>
          <p:spPr>
            <a:xfrm>
              <a:off x="0" y="-47625"/>
              <a:ext cx="660400" cy="520379"/>
            </a:xfrm>
            <a:prstGeom prst="rect">
              <a:avLst/>
            </a:prstGeom>
          </p:spPr>
          <p:txBody>
            <a:bodyPr lIns="50800" tIns="50800" rIns="50800" bIns="50800" rtlCol="0" anchor="ctr"/>
            <a:lstStyle/>
            <a:p>
              <a:pPr algn="ctr">
                <a:lnSpc>
                  <a:spcPts val="2488"/>
                </a:lnSpc>
              </a:pPr>
              <a:endParaRPr/>
            </a:p>
          </p:txBody>
        </p:sp>
      </p:grpSp>
      <p:sp>
        <p:nvSpPr>
          <p:cNvPr id="5" name="Freeform 5"/>
          <p:cNvSpPr/>
          <p:nvPr/>
        </p:nvSpPr>
        <p:spPr>
          <a:xfrm>
            <a:off x="3210674" y="755622"/>
            <a:ext cx="9639827" cy="1857858"/>
          </a:xfrm>
          <a:custGeom>
            <a:avLst/>
            <a:gdLst/>
            <a:ahLst/>
            <a:cxnLst/>
            <a:rect l="l" t="t" r="r" b="b"/>
            <a:pathLst>
              <a:path w="9639827" h="1857858">
                <a:moveTo>
                  <a:pt x="0" y="0"/>
                </a:moveTo>
                <a:lnTo>
                  <a:pt x="9639827" y="0"/>
                </a:lnTo>
                <a:lnTo>
                  <a:pt x="9639827" y="1857857"/>
                </a:lnTo>
                <a:lnTo>
                  <a:pt x="0" y="1857857"/>
                </a:lnTo>
                <a:lnTo>
                  <a:pt x="0" y="0"/>
                </a:lnTo>
                <a:close/>
              </a:path>
            </a:pathLst>
          </a:custGeom>
          <a:blipFill>
            <a:blip r:embed="rId3">
              <a:alphaModFix amt="24000"/>
            </a:blip>
            <a:stretch>
              <a:fillRect/>
            </a:stretch>
          </a:blipFill>
          <a:ln cap="sq">
            <a:noFill/>
            <a:prstDash val="solid"/>
            <a:miter/>
          </a:ln>
        </p:spPr>
        <p:txBody>
          <a:bodyPr/>
          <a:lstStyle/>
          <a:p>
            <a:endParaRPr lang="en-GB"/>
          </a:p>
        </p:txBody>
      </p:sp>
      <p:sp>
        <p:nvSpPr>
          <p:cNvPr id="6" name="Freeform 6"/>
          <p:cNvSpPr/>
          <p:nvPr/>
        </p:nvSpPr>
        <p:spPr>
          <a:xfrm>
            <a:off x="5755567" y="944904"/>
            <a:ext cx="4715550" cy="908815"/>
          </a:xfrm>
          <a:custGeom>
            <a:avLst/>
            <a:gdLst/>
            <a:ahLst/>
            <a:cxnLst/>
            <a:rect l="l" t="t" r="r" b="b"/>
            <a:pathLst>
              <a:path w="4715550" h="908815">
                <a:moveTo>
                  <a:pt x="0" y="0"/>
                </a:moveTo>
                <a:lnTo>
                  <a:pt x="4715550" y="0"/>
                </a:lnTo>
                <a:lnTo>
                  <a:pt x="4715550" y="908815"/>
                </a:lnTo>
                <a:lnTo>
                  <a:pt x="0" y="908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4820399" y="3137354"/>
            <a:ext cx="9639827" cy="1857858"/>
          </a:xfrm>
          <a:custGeom>
            <a:avLst/>
            <a:gdLst/>
            <a:ahLst/>
            <a:cxnLst/>
            <a:rect l="l" t="t" r="r" b="b"/>
            <a:pathLst>
              <a:path w="9639827" h="1857858">
                <a:moveTo>
                  <a:pt x="0" y="0"/>
                </a:moveTo>
                <a:lnTo>
                  <a:pt x="9639827" y="0"/>
                </a:lnTo>
                <a:lnTo>
                  <a:pt x="9639827" y="1857858"/>
                </a:lnTo>
                <a:lnTo>
                  <a:pt x="0" y="1857858"/>
                </a:lnTo>
                <a:lnTo>
                  <a:pt x="0" y="0"/>
                </a:lnTo>
                <a:close/>
              </a:path>
            </a:pathLst>
          </a:custGeom>
          <a:blipFill>
            <a:blip r:embed="rId3">
              <a:alphaModFix amt="24000"/>
            </a:blip>
            <a:stretch>
              <a:fillRect/>
            </a:stretch>
          </a:blipFill>
          <a:ln cap="sq">
            <a:noFill/>
            <a:prstDash val="solid"/>
            <a:miter/>
          </a:ln>
        </p:spPr>
        <p:txBody>
          <a:bodyPr/>
          <a:lstStyle/>
          <a:p>
            <a:endParaRPr lang="en-GB"/>
          </a:p>
        </p:txBody>
      </p:sp>
      <p:sp>
        <p:nvSpPr>
          <p:cNvPr id="8" name="Freeform 8"/>
          <p:cNvSpPr/>
          <p:nvPr/>
        </p:nvSpPr>
        <p:spPr>
          <a:xfrm>
            <a:off x="7365292" y="3326637"/>
            <a:ext cx="4715550" cy="908815"/>
          </a:xfrm>
          <a:custGeom>
            <a:avLst/>
            <a:gdLst/>
            <a:ahLst/>
            <a:cxnLst/>
            <a:rect l="l" t="t" r="r" b="b"/>
            <a:pathLst>
              <a:path w="4715550" h="908815">
                <a:moveTo>
                  <a:pt x="0" y="0"/>
                </a:moveTo>
                <a:lnTo>
                  <a:pt x="4715550" y="0"/>
                </a:lnTo>
                <a:lnTo>
                  <a:pt x="4715550" y="908815"/>
                </a:lnTo>
                <a:lnTo>
                  <a:pt x="0" y="908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4820399" y="5712286"/>
            <a:ext cx="9639827" cy="1857858"/>
          </a:xfrm>
          <a:custGeom>
            <a:avLst/>
            <a:gdLst/>
            <a:ahLst/>
            <a:cxnLst/>
            <a:rect l="l" t="t" r="r" b="b"/>
            <a:pathLst>
              <a:path w="9639827" h="1857858">
                <a:moveTo>
                  <a:pt x="0" y="0"/>
                </a:moveTo>
                <a:lnTo>
                  <a:pt x="9639827" y="0"/>
                </a:lnTo>
                <a:lnTo>
                  <a:pt x="9639827" y="1857858"/>
                </a:lnTo>
                <a:lnTo>
                  <a:pt x="0" y="1857858"/>
                </a:lnTo>
                <a:lnTo>
                  <a:pt x="0" y="0"/>
                </a:lnTo>
                <a:close/>
              </a:path>
            </a:pathLst>
          </a:custGeom>
          <a:blipFill>
            <a:blip r:embed="rId3">
              <a:alphaModFix amt="24000"/>
            </a:blip>
            <a:stretch>
              <a:fillRect/>
            </a:stretch>
          </a:blipFill>
          <a:ln cap="sq">
            <a:noFill/>
            <a:prstDash val="solid"/>
            <a:miter/>
          </a:ln>
        </p:spPr>
        <p:txBody>
          <a:bodyPr/>
          <a:lstStyle/>
          <a:p>
            <a:endParaRPr lang="en-GB"/>
          </a:p>
        </p:txBody>
      </p:sp>
      <p:sp>
        <p:nvSpPr>
          <p:cNvPr id="10" name="Freeform 10"/>
          <p:cNvSpPr/>
          <p:nvPr/>
        </p:nvSpPr>
        <p:spPr>
          <a:xfrm>
            <a:off x="7365292" y="5901569"/>
            <a:ext cx="4715550" cy="908815"/>
          </a:xfrm>
          <a:custGeom>
            <a:avLst/>
            <a:gdLst/>
            <a:ahLst/>
            <a:cxnLst/>
            <a:rect l="l" t="t" r="r" b="b"/>
            <a:pathLst>
              <a:path w="4715550" h="908815">
                <a:moveTo>
                  <a:pt x="0" y="0"/>
                </a:moveTo>
                <a:lnTo>
                  <a:pt x="4715550" y="0"/>
                </a:lnTo>
                <a:lnTo>
                  <a:pt x="4715550" y="908815"/>
                </a:lnTo>
                <a:lnTo>
                  <a:pt x="0" y="908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1" name="Freeform 11"/>
          <p:cNvSpPr/>
          <p:nvPr/>
        </p:nvSpPr>
        <p:spPr>
          <a:xfrm>
            <a:off x="3210674" y="8096718"/>
            <a:ext cx="9639827" cy="1857858"/>
          </a:xfrm>
          <a:custGeom>
            <a:avLst/>
            <a:gdLst/>
            <a:ahLst/>
            <a:cxnLst/>
            <a:rect l="l" t="t" r="r" b="b"/>
            <a:pathLst>
              <a:path w="9639827" h="1857858">
                <a:moveTo>
                  <a:pt x="0" y="0"/>
                </a:moveTo>
                <a:lnTo>
                  <a:pt x="9639827" y="0"/>
                </a:lnTo>
                <a:lnTo>
                  <a:pt x="9639827" y="1857858"/>
                </a:lnTo>
                <a:lnTo>
                  <a:pt x="0" y="1857858"/>
                </a:lnTo>
                <a:lnTo>
                  <a:pt x="0" y="0"/>
                </a:lnTo>
                <a:close/>
              </a:path>
            </a:pathLst>
          </a:custGeom>
          <a:blipFill>
            <a:blip r:embed="rId3">
              <a:alphaModFix amt="24000"/>
            </a:blip>
            <a:stretch>
              <a:fillRect/>
            </a:stretch>
          </a:blipFill>
          <a:ln cap="sq">
            <a:noFill/>
            <a:prstDash val="solid"/>
            <a:miter/>
          </a:ln>
        </p:spPr>
        <p:txBody>
          <a:bodyPr/>
          <a:lstStyle/>
          <a:p>
            <a:endParaRPr lang="en-GB"/>
          </a:p>
        </p:txBody>
      </p:sp>
      <p:sp>
        <p:nvSpPr>
          <p:cNvPr id="12" name="Freeform 12"/>
          <p:cNvSpPr/>
          <p:nvPr/>
        </p:nvSpPr>
        <p:spPr>
          <a:xfrm>
            <a:off x="5755567" y="8286000"/>
            <a:ext cx="4715550" cy="908815"/>
          </a:xfrm>
          <a:custGeom>
            <a:avLst/>
            <a:gdLst/>
            <a:ahLst/>
            <a:cxnLst/>
            <a:rect l="l" t="t" r="r" b="b"/>
            <a:pathLst>
              <a:path w="4715550" h="908815">
                <a:moveTo>
                  <a:pt x="0" y="0"/>
                </a:moveTo>
                <a:lnTo>
                  <a:pt x="4715550" y="0"/>
                </a:lnTo>
                <a:lnTo>
                  <a:pt x="4715550" y="908815"/>
                </a:lnTo>
                <a:lnTo>
                  <a:pt x="0" y="908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3" name="Group 13"/>
          <p:cNvGrpSpPr/>
          <p:nvPr/>
        </p:nvGrpSpPr>
        <p:grpSpPr>
          <a:xfrm rot="5780901">
            <a:off x="11896173" y="-7932186"/>
            <a:ext cx="4063084" cy="13296336"/>
            <a:chOff x="0" y="0"/>
            <a:chExt cx="1070113" cy="3501916"/>
          </a:xfrm>
        </p:grpSpPr>
        <p:sp>
          <p:nvSpPr>
            <p:cNvPr id="14" name="Freeform 14"/>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26ABD3">
                <a:alpha val="6667"/>
              </a:srgbClr>
            </a:solidFill>
          </p:spPr>
          <p:txBody>
            <a:bodyPr/>
            <a:lstStyle/>
            <a:p>
              <a:endParaRPr lang="en-GB"/>
            </a:p>
          </p:txBody>
        </p:sp>
        <p:sp>
          <p:nvSpPr>
            <p:cNvPr id="15" name="TextBox 15"/>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8592983" y="6007997"/>
            <a:ext cx="3487858" cy="695959"/>
          </a:xfrm>
          <a:prstGeom prst="rect">
            <a:avLst/>
          </a:prstGeom>
        </p:spPr>
        <p:txBody>
          <a:bodyPr lIns="0" tIns="0" rIns="0" bIns="0" rtlCol="0" anchor="t">
            <a:spAutoFit/>
          </a:bodyPr>
          <a:lstStyle/>
          <a:p>
            <a:pPr marL="0" lvl="0" indent="0" algn="l">
              <a:lnSpc>
                <a:spcPts val="2799"/>
              </a:lnSpc>
              <a:spcBef>
                <a:spcPct val="0"/>
              </a:spcBef>
            </a:pPr>
            <a:r>
              <a:rPr lang="en-US" sz="2399" b="1" u="none" strike="noStrike">
                <a:solidFill>
                  <a:srgbClr val="737373"/>
                </a:solidFill>
                <a:latin typeface="Montserrat Bold"/>
                <a:ea typeface="Montserrat Bold"/>
                <a:cs typeface="Montserrat Bold"/>
                <a:sym typeface="Montserrat Bold"/>
              </a:rPr>
              <a:t>Documents anywhere, anytime</a:t>
            </a:r>
          </a:p>
        </p:txBody>
      </p:sp>
      <p:grpSp>
        <p:nvGrpSpPr>
          <p:cNvPr id="17" name="Group 17"/>
          <p:cNvGrpSpPr/>
          <p:nvPr/>
        </p:nvGrpSpPr>
        <p:grpSpPr>
          <a:xfrm>
            <a:off x="12633292" y="1483532"/>
            <a:ext cx="2582762" cy="2582751"/>
            <a:chOff x="0" y="0"/>
            <a:chExt cx="6350000" cy="6349975"/>
          </a:xfrm>
        </p:grpSpPr>
        <p:sp>
          <p:nvSpPr>
            <p:cNvPr id="18" name="Freeform 1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l="-37527" r="-37527"/>
              </a:stretch>
            </a:blipFill>
          </p:spPr>
          <p:txBody>
            <a:bodyPr/>
            <a:lstStyle/>
            <a:p>
              <a:endParaRPr lang="en-GB"/>
            </a:p>
          </p:txBody>
        </p:sp>
      </p:grpSp>
      <p:grpSp>
        <p:nvGrpSpPr>
          <p:cNvPr id="19" name="Group 19"/>
          <p:cNvGrpSpPr/>
          <p:nvPr/>
        </p:nvGrpSpPr>
        <p:grpSpPr>
          <a:xfrm>
            <a:off x="15357274" y="1542564"/>
            <a:ext cx="2582762" cy="2582751"/>
            <a:chOff x="0" y="0"/>
            <a:chExt cx="6350000" cy="6349975"/>
          </a:xfrm>
        </p:grpSpPr>
        <p:sp>
          <p:nvSpPr>
            <p:cNvPr id="20" name="Freeform 2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a:stretch>
            </a:blipFill>
          </p:spPr>
          <p:txBody>
            <a:bodyPr/>
            <a:lstStyle/>
            <a:p>
              <a:endParaRPr lang="en-GB"/>
            </a:p>
          </p:txBody>
        </p:sp>
      </p:grpSp>
      <p:grpSp>
        <p:nvGrpSpPr>
          <p:cNvPr id="21" name="Group 21"/>
          <p:cNvGrpSpPr/>
          <p:nvPr/>
        </p:nvGrpSpPr>
        <p:grpSpPr>
          <a:xfrm>
            <a:off x="15357274" y="6994625"/>
            <a:ext cx="2582762" cy="2582751"/>
            <a:chOff x="0" y="0"/>
            <a:chExt cx="6350000" cy="6349975"/>
          </a:xfrm>
        </p:grpSpPr>
        <p:sp>
          <p:nvSpPr>
            <p:cNvPr id="22" name="Freeform 2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l="-47081" r="-2782"/>
              </a:stretch>
            </a:blipFill>
          </p:spPr>
          <p:txBody>
            <a:bodyPr/>
            <a:lstStyle/>
            <a:p>
              <a:endParaRPr lang="en-GB"/>
            </a:p>
          </p:txBody>
        </p:sp>
      </p:grpSp>
      <p:grpSp>
        <p:nvGrpSpPr>
          <p:cNvPr id="23" name="Group 23"/>
          <p:cNvGrpSpPr/>
          <p:nvPr/>
        </p:nvGrpSpPr>
        <p:grpSpPr>
          <a:xfrm>
            <a:off x="12633292" y="6972309"/>
            <a:ext cx="2582762" cy="2582751"/>
            <a:chOff x="0" y="0"/>
            <a:chExt cx="6350000" cy="6349975"/>
          </a:xfrm>
        </p:grpSpPr>
        <p:sp>
          <p:nvSpPr>
            <p:cNvPr id="24" name="Freeform 2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a:stretch>
                <a:fillRect t="-25047" b="-25047"/>
              </a:stretch>
            </a:blipFill>
          </p:spPr>
          <p:txBody>
            <a:bodyPr/>
            <a:lstStyle/>
            <a:p>
              <a:endParaRPr lang="en-GB"/>
            </a:p>
          </p:txBody>
        </p:sp>
      </p:grpSp>
      <p:sp>
        <p:nvSpPr>
          <p:cNvPr id="25" name="TextBox 25"/>
          <p:cNvSpPr txBox="1"/>
          <p:nvPr/>
        </p:nvSpPr>
        <p:spPr>
          <a:xfrm>
            <a:off x="7007679" y="1237069"/>
            <a:ext cx="3039030" cy="343535"/>
          </a:xfrm>
          <a:prstGeom prst="rect">
            <a:avLst/>
          </a:prstGeom>
        </p:spPr>
        <p:txBody>
          <a:bodyPr lIns="0" tIns="0" rIns="0" bIns="0" rtlCol="0" anchor="t">
            <a:spAutoFit/>
          </a:bodyPr>
          <a:lstStyle/>
          <a:p>
            <a:pPr algn="l">
              <a:lnSpc>
                <a:spcPts val="2799"/>
              </a:lnSpc>
            </a:pPr>
            <a:r>
              <a:rPr lang="en-US" sz="2399" b="1" dirty="0">
                <a:solidFill>
                  <a:srgbClr val="737373"/>
                </a:solidFill>
                <a:latin typeface="Montserrat Bold"/>
                <a:ea typeface="Montserrat Bold"/>
                <a:cs typeface="Montserrat Bold"/>
                <a:sym typeface="Montserrat Bold"/>
              </a:rPr>
              <a:t>Instant Messaging</a:t>
            </a:r>
          </a:p>
        </p:txBody>
      </p:sp>
      <p:sp>
        <p:nvSpPr>
          <p:cNvPr id="26" name="TextBox 26"/>
          <p:cNvSpPr txBox="1"/>
          <p:nvPr/>
        </p:nvSpPr>
        <p:spPr>
          <a:xfrm>
            <a:off x="8592983" y="3442590"/>
            <a:ext cx="3440143" cy="695959"/>
          </a:xfrm>
          <a:prstGeom prst="rect">
            <a:avLst/>
          </a:prstGeom>
        </p:spPr>
        <p:txBody>
          <a:bodyPr lIns="0" tIns="0" rIns="0" bIns="0" rtlCol="0" anchor="t">
            <a:spAutoFit/>
          </a:bodyPr>
          <a:lstStyle/>
          <a:p>
            <a:pPr marL="0" lvl="0" indent="0" algn="l">
              <a:lnSpc>
                <a:spcPts val="2799"/>
              </a:lnSpc>
              <a:spcBef>
                <a:spcPct val="0"/>
              </a:spcBef>
            </a:pPr>
            <a:r>
              <a:rPr lang="en-US" sz="2399" b="1" u="none" strike="noStrike" dirty="0">
                <a:solidFill>
                  <a:srgbClr val="737373"/>
                </a:solidFill>
                <a:latin typeface="Montserrat Bold"/>
                <a:ea typeface="Montserrat Bold"/>
                <a:cs typeface="Montserrat Bold"/>
                <a:sym typeface="Montserrat Bold"/>
              </a:rPr>
              <a:t>Automating back-office processes</a:t>
            </a:r>
          </a:p>
        </p:txBody>
      </p:sp>
      <p:sp>
        <p:nvSpPr>
          <p:cNvPr id="27" name="TextBox 27"/>
          <p:cNvSpPr txBox="1"/>
          <p:nvPr/>
        </p:nvSpPr>
        <p:spPr>
          <a:xfrm>
            <a:off x="873721" y="3688815"/>
            <a:ext cx="5348643" cy="2855595"/>
          </a:xfrm>
          <a:prstGeom prst="rect">
            <a:avLst/>
          </a:prstGeom>
        </p:spPr>
        <p:txBody>
          <a:bodyPr lIns="0" tIns="0" rIns="0" bIns="0" rtlCol="0" anchor="t">
            <a:spAutoFit/>
          </a:bodyPr>
          <a:lstStyle/>
          <a:p>
            <a:pPr algn="l">
              <a:lnSpc>
                <a:spcPts val="5625"/>
              </a:lnSpc>
            </a:pPr>
            <a:r>
              <a:rPr lang="en-US" sz="4800" b="1" u="sng" dirty="0" err="1">
                <a:solidFill>
                  <a:srgbClr val="26ABD3"/>
                </a:solidFill>
                <a:latin typeface="Montserrat Bold"/>
                <a:ea typeface="Montserrat Bold"/>
                <a:cs typeface="Montserrat Bold"/>
                <a:sym typeface="Montserrat Bold"/>
              </a:rPr>
              <a:t>eID</a:t>
            </a:r>
            <a:r>
              <a:rPr lang="en-US" sz="4800" b="1" i="1" dirty="0" err="1">
                <a:solidFill>
                  <a:srgbClr val="737373"/>
                </a:solidFill>
                <a:latin typeface="Montserrat Bold Italics"/>
                <a:ea typeface="Montserrat Bold Italics"/>
                <a:cs typeface="Montserrat Bold Italics"/>
                <a:sym typeface="Montserrat Bold Italics"/>
              </a:rPr>
              <a:t>E</a:t>
            </a:r>
            <a:r>
              <a:rPr lang="en-US" sz="4800" b="1" u="sng" dirty="0" err="1">
                <a:solidFill>
                  <a:srgbClr val="26ABD3"/>
                </a:solidFill>
                <a:latin typeface="Montserrat Bold"/>
                <a:ea typeface="Montserrat Bold"/>
                <a:cs typeface="Montserrat Bold"/>
                <a:sym typeface="Montserrat Bold"/>
              </a:rPr>
              <a:t>AS</a:t>
            </a:r>
            <a:r>
              <a:rPr lang="en-US" sz="4800" b="1" dirty="0">
                <a:solidFill>
                  <a:srgbClr val="737373"/>
                </a:solidFill>
                <a:latin typeface="Montserrat Bold"/>
                <a:ea typeface="Montserrat Bold"/>
                <a:cs typeface="Montserrat Bold"/>
                <a:sym typeface="Montserrat Bold"/>
              </a:rPr>
              <a:t> European Digital Identity Wallet</a:t>
            </a:r>
          </a:p>
        </p:txBody>
      </p:sp>
      <p:sp>
        <p:nvSpPr>
          <p:cNvPr id="28" name="TextBox 28"/>
          <p:cNvSpPr txBox="1"/>
          <p:nvPr/>
        </p:nvSpPr>
        <p:spPr>
          <a:xfrm>
            <a:off x="7007679" y="8578166"/>
            <a:ext cx="3039030" cy="343534"/>
          </a:xfrm>
          <a:prstGeom prst="rect">
            <a:avLst/>
          </a:prstGeom>
        </p:spPr>
        <p:txBody>
          <a:bodyPr lIns="0" tIns="0" rIns="0" bIns="0" rtlCol="0" anchor="t">
            <a:spAutoFit/>
          </a:bodyPr>
          <a:lstStyle/>
          <a:p>
            <a:pPr marL="0" lvl="0" indent="0" algn="l">
              <a:lnSpc>
                <a:spcPts val="2799"/>
              </a:lnSpc>
              <a:spcBef>
                <a:spcPct val="0"/>
              </a:spcBef>
            </a:pPr>
            <a:r>
              <a:rPr lang="en-US" sz="2399" b="1" u="none" strike="noStrike" dirty="0">
                <a:solidFill>
                  <a:srgbClr val="737373"/>
                </a:solidFill>
                <a:latin typeface="Montserrat Bold"/>
                <a:ea typeface="Montserrat Bold"/>
                <a:cs typeface="Montserrat Bold"/>
                <a:sym typeface="Montserrat Bold"/>
              </a:rPr>
              <a:t>Scanning tool</a:t>
            </a:r>
          </a:p>
        </p:txBody>
      </p:sp>
      <p:sp>
        <p:nvSpPr>
          <p:cNvPr id="29" name="TextBox 29"/>
          <p:cNvSpPr txBox="1"/>
          <p:nvPr/>
        </p:nvSpPr>
        <p:spPr>
          <a:xfrm>
            <a:off x="5953125" y="1057165"/>
            <a:ext cx="538479" cy="627385"/>
          </a:xfrm>
          <a:prstGeom prst="rect">
            <a:avLst/>
          </a:prstGeom>
        </p:spPr>
        <p:txBody>
          <a:bodyPr lIns="0" tIns="0" rIns="0" bIns="0" rtlCol="0" anchor="t">
            <a:spAutoFit/>
          </a:bodyPr>
          <a:lstStyle/>
          <a:p>
            <a:pPr algn="ctr">
              <a:lnSpc>
                <a:spcPts val="4901"/>
              </a:lnSpc>
            </a:pPr>
            <a:r>
              <a:rPr lang="en-US" sz="4201" b="1">
                <a:solidFill>
                  <a:srgbClr val="FFFFFF"/>
                </a:solidFill>
                <a:latin typeface="Montserrat Bold"/>
                <a:ea typeface="Montserrat Bold"/>
                <a:cs typeface="Montserrat Bold"/>
                <a:sym typeface="Montserrat Bold"/>
              </a:rPr>
              <a:t>1</a:t>
            </a:r>
          </a:p>
        </p:txBody>
      </p:sp>
      <p:sp>
        <p:nvSpPr>
          <p:cNvPr id="30" name="TextBox 30"/>
          <p:cNvSpPr txBox="1"/>
          <p:nvPr/>
        </p:nvSpPr>
        <p:spPr>
          <a:xfrm>
            <a:off x="7574863" y="3497930"/>
            <a:ext cx="538479" cy="627385"/>
          </a:xfrm>
          <a:prstGeom prst="rect">
            <a:avLst/>
          </a:prstGeom>
        </p:spPr>
        <p:txBody>
          <a:bodyPr lIns="0" tIns="0" rIns="0" bIns="0" rtlCol="0" anchor="t">
            <a:spAutoFit/>
          </a:bodyPr>
          <a:lstStyle/>
          <a:p>
            <a:pPr algn="ctr">
              <a:lnSpc>
                <a:spcPts val="4901"/>
              </a:lnSpc>
            </a:pPr>
            <a:r>
              <a:rPr lang="en-US" sz="4201" b="1">
                <a:solidFill>
                  <a:srgbClr val="FFFFFF"/>
                </a:solidFill>
                <a:latin typeface="Montserrat Bold"/>
                <a:ea typeface="Montserrat Bold"/>
                <a:cs typeface="Montserrat Bold"/>
                <a:sym typeface="Montserrat Bold"/>
              </a:rPr>
              <a:t>2</a:t>
            </a:r>
          </a:p>
        </p:txBody>
      </p:sp>
      <p:sp>
        <p:nvSpPr>
          <p:cNvPr id="31" name="TextBox 31"/>
          <p:cNvSpPr txBox="1"/>
          <p:nvPr/>
        </p:nvSpPr>
        <p:spPr>
          <a:xfrm>
            <a:off x="7574863" y="6047572"/>
            <a:ext cx="538479" cy="627385"/>
          </a:xfrm>
          <a:prstGeom prst="rect">
            <a:avLst/>
          </a:prstGeom>
        </p:spPr>
        <p:txBody>
          <a:bodyPr lIns="0" tIns="0" rIns="0" bIns="0" rtlCol="0" anchor="t">
            <a:spAutoFit/>
          </a:bodyPr>
          <a:lstStyle/>
          <a:p>
            <a:pPr algn="ctr">
              <a:lnSpc>
                <a:spcPts val="4901"/>
              </a:lnSpc>
            </a:pPr>
            <a:r>
              <a:rPr lang="en-US" sz="4201" b="1">
                <a:solidFill>
                  <a:srgbClr val="FFFFFF"/>
                </a:solidFill>
                <a:latin typeface="Montserrat Bold"/>
                <a:ea typeface="Montserrat Bold"/>
                <a:cs typeface="Montserrat Bold"/>
                <a:sym typeface="Montserrat Bold"/>
              </a:rPr>
              <a:t>3</a:t>
            </a:r>
          </a:p>
        </p:txBody>
      </p:sp>
      <p:sp>
        <p:nvSpPr>
          <p:cNvPr id="32" name="TextBox 32"/>
          <p:cNvSpPr txBox="1"/>
          <p:nvPr/>
        </p:nvSpPr>
        <p:spPr>
          <a:xfrm>
            <a:off x="5953125" y="8479193"/>
            <a:ext cx="538479" cy="627385"/>
          </a:xfrm>
          <a:prstGeom prst="rect">
            <a:avLst/>
          </a:prstGeom>
        </p:spPr>
        <p:txBody>
          <a:bodyPr lIns="0" tIns="0" rIns="0" bIns="0" rtlCol="0" anchor="t">
            <a:spAutoFit/>
          </a:bodyPr>
          <a:lstStyle/>
          <a:p>
            <a:pPr algn="ctr">
              <a:lnSpc>
                <a:spcPts val="4901"/>
              </a:lnSpc>
            </a:pPr>
            <a:r>
              <a:rPr lang="en-US" sz="4201" b="1">
                <a:solidFill>
                  <a:srgbClr val="FFFFFF"/>
                </a:solidFill>
                <a:latin typeface="Montserrat Bold"/>
                <a:ea typeface="Montserrat Bold"/>
                <a:cs typeface="Montserrat Bold"/>
                <a:sym typeface="Montserrat Bold"/>
              </a:rPr>
              <a:t>4</a:t>
            </a:r>
          </a:p>
        </p:txBody>
      </p:sp>
      <p:grpSp>
        <p:nvGrpSpPr>
          <p:cNvPr id="33" name="Group 33"/>
          <p:cNvGrpSpPr/>
          <p:nvPr/>
        </p:nvGrpSpPr>
        <p:grpSpPr>
          <a:xfrm>
            <a:off x="15357274" y="4235452"/>
            <a:ext cx="2582762" cy="2582751"/>
            <a:chOff x="0" y="0"/>
            <a:chExt cx="6350000" cy="6349975"/>
          </a:xfrm>
        </p:grpSpPr>
        <p:sp>
          <p:nvSpPr>
            <p:cNvPr id="34" name="Freeform 3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a:stretch>
                <a:fillRect l="-25046" r="-25046"/>
              </a:stretch>
            </a:blipFill>
          </p:spPr>
          <p:txBody>
            <a:bodyPr/>
            <a:lstStyle/>
            <a:p>
              <a:endParaRPr lang="en-GB"/>
            </a:p>
          </p:txBody>
        </p:sp>
      </p:grpSp>
      <p:grpSp>
        <p:nvGrpSpPr>
          <p:cNvPr id="35" name="Group 35"/>
          <p:cNvGrpSpPr/>
          <p:nvPr/>
        </p:nvGrpSpPr>
        <p:grpSpPr>
          <a:xfrm>
            <a:off x="12633292" y="4227632"/>
            <a:ext cx="2582762" cy="2582751"/>
            <a:chOff x="0" y="0"/>
            <a:chExt cx="6350000" cy="6349975"/>
          </a:xfrm>
        </p:grpSpPr>
        <p:sp>
          <p:nvSpPr>
            <p:cNvPr id="36" name="Freeform 3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l="-13027" r="-81619"/>
              </a:stretch>
            </a:blipFill>
          </p:spPr>
          <p:txBody>
            <a:bodyPr/>
            <a:lstStyle/>
            <a:p>
              <a:endParaRPr lang="en-GB"/>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7223" y="9099148"/>
            <a:ext cx="842954" cy="842954"/>
          </a:xfrm>
          <a:custGeom>
            <a:avLst/>
            <a:gdLst/>
            <a:ahLst/>
            <a:cxnLst/>
            <a:rect l="l" t="t" r="r" b="b"/>
            <a:pathLst>
              <a:path w="842954" h="842954">
                <a:moveTo>
                  <a:pt x="0" y="0"/>
                </a:moveTo>
                <a:lnTo>
                  <a:pt x="842954" y="0"/>
                </a:lnTo>
                <a:lnTo>
                  <a:pt x="842954" y="842954"/>
                </a:lnTo>
                <a:lnTo>
                  <a:pt x="0" y="842954"/>
                </a:lnTo>
                <a:lnTo>
                  <a:pt x="0" y="0"/>
                </a:lnTo>
                <a:close/>
              </a:path>
            </a:pathLst>
          </a:custGeom>
          <a:blipFill>
            <a:blip r:embed="rId3"/>
            <a:stretch>
              <a:fillRect/>
            </a:stretch>
          </a:blipFill>
        </p:spPr>
        <p:txBody>
          <a:bodyPr/>
          <a:lstStyle/>
          <a:p>
            <a:endParaRPr lang="en-GB"/>
          </a:p>
        </p:txBody>
      </p:sp>
      <p:sp>
        <p:nvSpPr>
          <p:cNvPr id="3" name="Freeform 3"/>
          <p:cNvSpPr/>
          <p:nvPr/>
        </p:nvSpPr>
        <p:spPr>
          <a:xfrm>
            <a:off x="1728661" y="9446026"/>
            <a:ext cx="141982" cy="144879"/>
          </a:xfrm>
          <a:custGeom>
            <a:avLst/>
            <a:gdLst/>
            <a:ahLst/>
            <a:cxnLst/>
            <a:rect l="l" t="t" r="r" b="b"/>
            <a:pathLst>
              <a:path w="141982" h="144879">
                <a:moveTo>
                  <a:pt x="0" y="0"/>
                </a:moveTo>
                <a:lnTo>
                  <a:pt x="141982" y="0"/>
                </a:lnTo>
                <a:lnTo>
                  <a:pt x="141982" y="144880"/>
                </a:lnTo>
                <a:lnTo>
                  <a:pt x="0" y="1448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TextBox 4"/>
          <p:cNvSpPr txBox="1"/>
          <p:nvPr/>
        </p:nvSpPr>
        <p:spPr>
          <a:xfrm>
            <a:off x="1617946" y="9070573"/>
            <a:ext cx="2940449" cy="264160"/>
          </a:xfrm>
          <a:prstGeom prst="rect">
            <a:avLst/>
          </a:prstGeom>
        </p:spPr>
        <p:txBody>
          <a:bodyPr lIns="0" tIns="0" rIns="0" bIns="0" rtlCol="0" anchor="t">
            <a:spAutoFit/>
          </a:bodyPr>
          <a:lstStyle/>
          <a:p>
            <a:pPr algn="ctr">
              <a:lnSpc>
                <a:spcPts val="2239"/>
              </a:lnSpc>
              <a:spcBef>
                <a:spcPct val="0"/>
              </a:spcBef>
            </a:pPr>
            <a:r>
              <a:rPr lang="en-US" sz="1599" dirty="0">
                <a:solidFill>
                  <a:srgbClr val="303642"/>
                </a:solidFill>
                <a:latin typeface="Montserrat"/>
                <a:ea typeface="Montserrat"/>
                <a:cs typeface="Montserrat"/>
                <a:sym typeface="Montserrat"/>
              </a:rPr>
              <a:t>frank.robben@mail.fgov.be</a:t>
            </a:r>
          </a:p>
        </p:txBody>
      </p:sp>
      <p:sp>
        <p:nvSpPr>
          <p:cNvPr id="5" name="TextBox 5"/>
          <p:cNvSpPr txBox="1"/>
          <p:nvPr/>
        </p:nvSpPr>
        <p:spPr>
          <a:xfrm>
            <a:off x="1687395" y="9374257"/>
            <a:ext cx="1470225" cy="264160"/>
          </a:xfrm>
          <a:prstGeom prst="rect">
            <a:avLst/>
          </a:prstGeom>
        </p:spPr>
        <p:txBody>
          <a:bodyPr lIns="0" tIns="0" rIns="0" bIns="0" rtlCol="0" anchor="t">
            <a:spAutoFit/>
          </a:bodyPr>
          <a:lstStyle/>
          <a:p>
            <a:pPr algn="r">
              <a:lnSpc>
                <a:spcPts val="2239"/>
              </a:lnSpc>
              <a:spcBef>
                <a:spcPct val="0"/>
              </a:spcBef>
            </a:pPr>
            <a:r>
              <a:rPr lang="en-US" sz="1599" dirty="0">
                <a:solidFill>
                  <a:srgbClr val="303642"/>
                </a:solidFill>
                <a:latin typeface="Montserrat"/>
                <a:ea typeface="Montserrat"/>
                <a:cs typeface="Montserrat"/>
                <a:sym typeface="Montserrat"/>
              </a:rPr>
              <a:t>@FrRobben</a:t>
            </a:r>
          </a:p>
        </p:txBody>
      </p:sp>
      <p:sp>
        <p:nvSpPr>
          <p:cNvPr id="6" name="TextBox 6"/>
          <p:cNvSpPr txBox="1"/>
          <p:nvPr/>
        </p:nvSpPr>
        <p:spPr>
          <a:xfrm>
            <a:off x="3626618" y="9635524"/>
            <a:ext cx="1203276" cy="306578"/>
          </a:xfrm>
          <a:prstGeom prst="rect">
            <a:avLst/>
          </a:prstGeom>
        </p:spPr>
        <p:txBody>
          <a:bodyPr lIns="0" tIns="0" rIns="0" bIns="0" rtlCol="0" anchor="t">
            <a:spAutoFit/>
          </a:bodyPr>
          <a:lstStyle/>
          <a:p>
            <a:pPr algn="l">
              <a:lnSpc>
                <a:spcPts val="2655"/>
              </a:lnSpc>
            </a:pPr>
            <a:r>
              <a:rPr lang="en-US" sz="1599" dirty="0">
                <a:solidFill>
                  <a:srgbClr val="303642"/>
                </a:solidFill>
                <a:latin typeface="Montserrat"/>
                <a:ea typeface="Montserrat"/>
                <a:cs typeface="Montserrat"/>
                <a:sym typeface="Montserrat"/>
              </a:rPr>
              <a:t>ksz.fgov.be</a:t>
            </a:r>
          </a:p>
        </p:txBody>
      </p:sp>
      <p:sp>
        <p:nvSpPr>
          <p:cNvPr id="7" name="TextBox 7"/>
          <p:cNvSpPr txBox="1"/>
          <p:nvPr/>
        </p:nvSpPr>
        <p:spPr>
          <a:xfrm>
            <a:off x="1706445" y="9635524"/>
            <a:ext cx="1777298" cy="306578"/>
          </a:xfrm>
          <a:prstGeom prst="rect">
            <a:avLst/>
          </a:prstGeom>
        </p:spPr>
        <p:txBody>
          <a:bodyPr lIns="0" tIns="0" rIns="0" bIns="0" rtlCol="0" anchor="t">
            <a:spAutoFit/>
          </a:bodyPr>
          <a:lstStyle/>
          <a:p>
            <a:pPr algn="l">
              <a:lnSpc>
                <a:spcPts val="2655"/>
              </a:lnSpc>
            </a:pPr>
            <a:r>
              <a:rPr lang="en-US" sz="1599" dirty="0">
                <a:solidFill>
                  <a:srgbClr val="303642"/>
                </a:solidFill>
                <a:latin typeface="Montserrat"/>
                <a:ea typeface="Montserrat"/>
                <a:cs typeface="Montserrat"/>
                <a:sym typeface="Montserrat"/>
              </a:rPr>
              <a:t>frank.robben.be</a:t>
            </a:r>
          </a:p>
        </p:txBody>
      </p:sp>
      <p:sp>
        <p:nvSpPr>
          <p:cNvPr id="8" name="AutoShape 8"/>
          <p:cNvSpPr/>
          <p:nvPr/>
        </p:nvSpPr>
        <p:spPr>
          <a:xfrm>
            <a:off x="3502793" y="9702199"/>
            <a:ext cx="0" cy="299972"/>
          </a:xfrm>
          <a:prstGeom prst="line">
            <a:avLst/>
          </a:prstGeom>
          <a:ln w="38100" cap="flat">
            <a:solidFill>
              <a:srgbClr val="25ABD3"/>
            </a:solidFill>
            <a:prstDash val="solid"/>
            <a:headEnd type="none" w="sm" len="sm"/>
            <a:tailEnd type="none" w="sm" len="sm"/>
          </a:ln>
        </p:spPr>
        <p:txBody>
          <a:bodyPr/>
          <a:lstStyle/>
          <a:p>
            <a:endParaRPr lang="en-GB"/>
          </a:p>
        </p:txBody>
      </p:sp>
      <p:sp>
        <p:nvSpPr>
          <p:cNvPr id="9" name="TextBox 9"/>
          <p:cNvSpPr txBox="1"/>
          <p:nvPr/>
        </p:nvSpPr>
        <p:spPr>
          <a:xfrm>
            <a:off x="5029919" y="9635524"/>
            <a:ext cx="1792404" cy="306578"/>
          </a:xfrm>
          <a:prstGeom prst="rect">
            <a:avLst/>
          </a:prstGeom>
        </p:spPr>
        <p:txBody>
          <a:bodyPr lIns="0" tIns="0" rIns="0" bIns="0" rtlCol="0" anchor="t">
            <a:spAutoFit/>
          </a:bodyPr>
          <a:lstStyle/>
          <a:p>
            <a:pPr algn="l">
              <a:lnSpc>
                <a:spcPts val="2655"/>
              </a:lnSpc>
            </a:pPr>
            <a:r>
              <a:rPr lang="en-US" sz="1599" dirty="0">
                <a:solidFill>
                  <a:srgbClr val="303642"/>
                </a:solidFill>
                <a:latin typeface="Montserrat"/>
                <a:ea typeface="Montserrat"/>
                <a:cs typeface="Montserrat"/>
                <a:sym typeface="Montserrat"/>
              </a:rPr>
              <a:t>ehealth.fgov.be</a:t>
            </a:r>
          </a:p>
        </p:txBody>
      </p:sp>
      <p:sp>
        <p:nvSpPr>
          <p:cNvPr id="10" name="AutoShape 10"/>
          <p:cNvSpPr/>
          <p:nvPr/>
        </p:nvSpPr>
        <p:spPr>
          <a:xfrm>
            <a:off x="4867994" y="9702199"/>
            <a:ext cx="0" cy="299972"/>
          </a:xfrm>
          <a:prstGeom prst="line">
            <a:avLst/>
          </a:prstGeom>
          <a:ln w="38100" cap="flat">
            <a:solidFill>
              <a:srgbClr val="25ABD3"/>
            </a:solidFill>
            <a:prstDash val="solid"/>
            <a:headEnd type="none" w="sm" len="sm"/>
            <a:tailEnd type="none" w="sm" len="sm"/>
          </a:ln>
        </p:spPr>
        <p:txBody>
          <a:bodyPr/>
          <a:lstStyle/>
          <a:p>
            <a:endParaRPr lang="en-GB"/>
          </a:p>
        </p:txBody>
      </p:sp>
      <p:sp>
        <p:nvSpPr>
          <p:cNvPr id="11" name="AutoShape 11"/>
          <p:cNvSpPr/>
          <p:nvPr/>
        </p:nvSpPr>
        <p:spPr>
          <a:xfrm>
            <a:off x="6746124" y="9681689"/>
            <a:ext cx="0" cy="299972"/>
          </a:xfrm>
          <a:prstGeom prst="line">
            <a:avLst/>
          </a:prstGeom>
          <a:ln w="38100" cap="flat">
            <a:solidFill>
              <a:srgbClr val="25ABD3"/>
            </a:solidFill>
            <a:prstDash val="solid"/>
            <a:headEnd type="none" w="sm" len="sm"/>
            <a:tailEnd type="none" w="sm" len="sm"/>
          </a:ln>
        </p:spPr>
        <p:txBody>
          <a:bodyPr/>
          <a:lstStyle/>
          <a:p>
            <a:endParaRPr lang="en-GB"/>
          </a:p>
        </p:txBody>
      </p:sp>
      <p:sp>
        <p:nvSpPr>
          <p:cNvPr id="12" name="TextBox 12"/>
          <p:cNvSpPr txBox="1"/>
          <p:nvPr/>
        </p:nvSpPr>
        <p:spPr>
          <a:xfrm>
            <a:off x="6927099" y="9635524"/>
            <a:ext cx="1792404" cy="306578"/>
          </a:xfrm>
          <a:prstGeom prst="rect">
            <a:avLst/>
          </a:prstGeom>
        </p:spPr>
        <p:txBody>
          <a:bodyPr lIns="0" tIns="0" rIns="0" bIns="0" rtlCol="0" anchor="t">
            <a:spAutoFit/>
          </a:bodyPr>
          <a:lstStyle/>
          <a:p>
            <a:pPr algn="l">
              <a:lnSpc>
                <a:spcPts val="2655"/>
              </a:lnSpc>
            </a:pPr>
            <a:r>
              <a:rPr lang="en-US" sz="1599" dirty="0">
                <a:solidFill>
                  <a:srgbClr val="303642"/>
                </a:solidFill>
                <a:latin typeface="Montserrat"/>
                <a:ea typeface="Montserrat"/>
                <a:cs typeface="Montserrat"/>
                <a:sym typeface="Montserrat"/>
              </a:rPr>
              <a:t>smals.be</a:t>
            </a:r>
          </a:p>
        </p:txBody>
      </p:sp>
      <p:grpSp>
        <p:nvGrpSpPr>
          <p:cNvPr id="13" name="Group 13"/>
          <p:cNvGrpSpPr/>
          <p:nvPr/>
        </p:nvGrpSpPr>
        <p:grpSpPr>
          <a:xfrm rot="5780901">
            <a:off x="11896173" y="-7932186"/>
            <a:ext cx="4063084" cy="13296336"/>
            <a:chOff x="0" y="0"/>
            <a:chExt cx="1070113" cy="3501916"/>
          </a:xfrm>
        </p:grpSpPr>
        <p:sp>
          <p:nvSpPr>
            <p:cNvPr id="14" name="Freeform 14"/>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26ABD3">
                <a:alpha val="6667"/>
              </a:srgbClr>
            </a:solidFill>
          </p:spPr>
          <p:txBody>
            <a:bodyPr/>
            <a:lstStyle/>
            <a:p>
              <a:endParaRPr lang="en-GB"/>
            </a:p>
          </p:txBody>
        </p:sp>
        <p:sp>
          <p:nvSpPr>
            <p:cNvPr id="15" name="TextBox 15"/>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595437" y="3606215"/>
            <a:ext cx="15087600" cy="2341090"/>
          </a:xfrm>
          <a:prstGeom prst="rect">
            <a:avLst/>
          </a:prstGeom>
        </p:spPr>
        <p:txBody>
          <a:bodyPr wrap="square" lIns="0" tIns="0" rIns="0" bIns="0" rtlCol="0" anchor="t">
            <a:spAutoFit/>
          </a:bodyPr>
          <a:lstStyle/>
          <a:p>
            <a:pPr algn="ctr">
              <a:lnSpc>
                <a:spcPts val="9524"/>
              </a:lnSpc>
            </a:pPr>
            <a:r>
              <a:rPr lang="en-US" sz="6600" b="1" dirty="0">
                <a:solidFill>
                  <a:srgbClr val="999999"/>
                </a:solidFill>
                <a:latin typeface="Montserrat" panose="020B0604020202020204" charset="0"/>
              </a:rPr>
              <a:t>“Together, we invest and innovate for collective prosperity”</a:t>
            </a:r>
            <a:endParaRPr lang="en-US" sz="6600" dirty="0">
              <a:solidFill>
                <a:srgbClr val="999999"/>
              </a:solidFill>
              <a:latin typeface="Montserrat" panose="020B0604020202020204" charset="0"/>
              <a:ea typeface="Montserrat"/>
              <a:cs typeface="Montserrat"/>
              <a:sym typeface="Montserrat"/>
            </a:endParaRPr>
          </a:p>
        </p:txBody>
      </p:sp>
      <p:grpSp>
        <p:nvGrpSpPr>
          <p:cNvPr id="17" name="Group 17"/>
          <p:cNvGrpSpPr/>
          <p:nvPr/>
        </p:nvGrpSpPr>
        <p:grpSpPr>
          <a:xfrm>
            <a:off x="-2105025" y="3638052"/>
            <a:ext cx="3086100" cy="2591198"/>
            <a:chOff x="0" y="0"/>
            <a:chExt cx="812800" cy="682455"/>
          </a:xfrm>
        </p:grpSpPr>
        <p:sp>
          <p:nvSpPr>
            <p:cNvPr id="18" name="Freeform 18"/>
            <p:cNvSpPr/>
            <p:nvPr/>
          </p:nvSpPr>
          <p:spPr>
            <a:xfrm>
              <a:off x="0" y="0"/>
              <a:ext cx="812800" cy="682455"/>
            </a:xfrm>
            <a:custGeom>
              <a:avLst/>
              <a:gdLst/>
              <a:ahLst/>
              <a:cxnLst/>
              <a:rect l="l" t="t" r="r" b="b"/>
              <a:pathLst>
                <a:path w="812800" h="682455">
                  <a:moveTo>
                    <a:pt x="609600" y="0"/>
                  </a:moveTo>
                  <a:cubicBezTo>
                    <a:pt x="721824" y="0"/>
                    <a:pt x="812800" y="152773"/>
                    <a:pt x="812800" y="341228"/>
                  </a:cubicBezTo>
                  <a:cubicBezTo>
                    <a:pt x="812800" y="529682"/>
                    <a:pt x="721824" y="682455"/>
                    <a:pt x="609600" y="682455"/>
                  </a:cubicBezTo>
                  <a:lnTo>
                    <a:pt x="203200" y="682455"/>
                  </a:lnTo>
                  <a:cubicBezTo>
                    <a:pt x="90976" y="682455"/>
                    <a:pt x="0" y="529682"/>
                    <a:pt x="0" y="341228"/>
                  </a:cubicBezTo>
                  <a:cubicBezTo>
                    <a:pt x="0" y="152773"/>
                    <a:pt x="90976" y="0"/>
                    <a:pt x="203200" y="0"/>
                  </a:cubicBezTo>
                  <a:close/>
                </a:path>
              </a:pathLst>
            </a:custGeom>
            <a:solidFill>
              <a:srgbClr val="25ABD3">
                <a:alpha val="60000"/>
              </a:srgbClr>
            </a:solidFill>
          </p:spPr>
          <p:txBody>
            <a:bodyPr/>
            <a:lstStyle/>
            <a:p>
              <a:endParaRPr lang="en-GB"/>
            </a:p>
          </p:txBody>
        </p:sp>
        <p:sp>
          <p:nvSpPr>
            <p:cNvPr id="19" name="TextBox 19"/>
            <p:cNvSpPr txBox="1"/>
            <p:nvPr/>
          </p:nvSpPr>
          <p:spPr>
            <a:xfrm>
              <a:off x="0" y="-47625"/>
              <a:ext cx="812800" cy="73008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7297400" y="3638052"/>
            <a:ext cx="3086100" cy="2579548"/>
            <a:chOff x="0" y="0"/>
            <a:chExt cx="812800" cy="679387"/>
          </a:xfrm>
        </p:grpSpPr>
        <p:sp>
          <p:nvSpPr>
            <p:cNvPr id="21" name="Freeform 21"/>
            <p:cNvSpPr/>
            <p:nvPr/>
          </p:nvSpPr>
          <p:spPr>
            <a:xfrm>
              <a:off x="0" y="0"/>
              <a:ext cx="812800" cy="679387"/>
            </a:xfrm>
            <a:custGeom>
              <a:avLst/>
              <a:gdLst/>
              <a:ahLst/>
              <a:cxnLst/>
              <a:rect l="l" t="t" r="r" b="b"/>
              <a:pathLst>
                <a:path w="812800" h="679387">
                  <a:moveTo>
                    <a:pt x="609600" y="0"/>
                  </a:moveTo>
                  <a:cubicBezTo>
                    <a:pt x="721824" y="0"/>
                    <a:pt x="812800" y="152086"/>
                    <a:pt x="812800" y="339694"/>
                  </a:cubicBezTo>
                  <a:cubicBezTo>
                    <a:pt x="812800" y="527301"/>
                    <a:pt x="721824" y="679387"/>
                    <a:pt x="609600" y="679387"/>
                  </a:cubicBezTo>
                  <a:lnTo>
                    <a:pt x="203200" y="679387"/>
                  </a:lnTo>
                  <a:cubicBezTo>
                    <a:pt x="90976" y="679387"/>
                    <a:pt x="0" y="527301"/>
                    <a:pt x="0" y="339694"/>
                  </a:cubicBezTo>
                  <a:cubicBezTo>
                    <a:pt x="0" y="152086"/>
                    <a:pt x="90976" y="0"/>
                    <a:pt x="203200" y="0"/>
                  </a:cubicBezTo>
                  <a:close/>
                </a:path>
              </a:pathLst>
            </a:custGeom>
            <a:solidFill>
              <a:srgbClr val="25ABD3">
                <a:alpha val="60000"/>
              </a:srgbClr>
            </a:solidFill>
          </p:spPr>
          <p:txBody>
            <a:bodyPr/>
            <a:lstStyle/>
            <a:p>
              <a:endParaRPr lang="en-GB"/>
            </a:p>
          </p:txBody>
        </p:sp>
        <p:sp>
          <p:nvSpPr>
            <p:cNvPr id="22" name="TextBox 22"/>
            <p:cNvSpPr txBox="1"/>
            <p:nvPr/>
          </p:nvSpPr>
          <p:spPr>
            <a:xfrm>
              <a:off x="0" y="-47625"/>
              <a:ext cx="812800" cy="727012"/>
            </a:xfrm>
            <a:prstGeom prst="rect">
              <a:avLst/>
            </a:prstGeom>
          </p:spPr>
          <p:txBody>
            <a:bodyPr lIns="50800" tIns="50800" rIns="50800" bIns="50800" rtlCol="0" anchor="ctr"/>
            <a:lstStyle/>
            <a:p>
              <a:pPr marL="0" lvl="0" indent="0" algn="ctr">
                <a:lnSpc>
                  <a:spcPts val="2659"/>
                </a:lnSpc>
                <a:spcBef>
                  <a:spcPct val="0"/>
                </a:spcBef>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11276-D8F6-FDA3-6529-EAEA8E930C4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0C30A48-381B-AB18-E804-6AC32D86FCCA}"/>
              </a:ext>
            </a:extLst>
          </p:cNvPr>
          <p:cNvSpPr/>
          <p:nvPr/>
        </p:nvSpPr>
        <p:spPr>
          <a:xfrm>
            <a:off x="607223" y="9099148"/>
            <a:ext cx="842954" cy="842954"/>
          </a:xfrm>
          <a:custGeom>
            <a:avLst/>
            <a:gdLst/>
            <a:ahLst/>
            <a:cxnLst/>
            <a:rect l="l" t="t" r="r" b="b"/>
            <a:pathLst>
              <a:path w="842954" h="842954">
                <a:moveTo>
                  <a:pt x="0" y="0"/>
                </a:moveTo>
                <a:lnTo>
                  <a:pt x="842954" y="0"/>
                </a:lnTo>
                <a:lnTo>
                  <a:pt x="842954" y="842954"/>
                </a:lnTo>
                <a:lnTo>
                  <a:pt x="0" y="842954"/>
                </a:lnTo>
                <a:lnTo>
                  <a:pt x="0" y="0"/>
                </a:lnTo>
                <a:close/>
              </a:path>
            </a:pathLst>
          </a:custGeom>
          <a:blipFill>
            <a:blip r:embed="rId3"/>
            <a:stretch>
              <a:fillRect/>
            </a:stretch>
          </a:blipFill>
        </p:spPr>
        <p:txBody>
          <a:bodyPr/>
          <a:lstStyle/>
          <a:p>
            <a:endParaRPr lang="en-GB"/>
          </a:p>
        </p:txBody>
      </p:sp>
      <p:sp>
        <p:nvSpPr>
          <p:cNvPr id="3" name="Freeform 3">
            <a:extLst>
              <a:ext uri="{FF2B5EF4-FFF2-40B4-BE49-F238E27FC236}">
                <a16:creationId xmlns:a16="http://schemas.microsoft.com/office/drawing/2014/main" id="{8ACC5001-0515-69CD-1B36-D804316D077C}"/>
              </a:ext>
            </a:extLst>
          </p:cNvPr>
          <p:cNvSpPr/>
          <p:nvPr/>
        </p:nvSpPr>
        <p:spPr>
          <a:xfrm>
            <a:off x="1728661" y="9446026"/>
            <a:ext cx="141982" cy="144879"/>
          </a:xfrm>
          <a:custGeom>
            <a:avLst/>
            <a:gdLst/>
            <a:ahLst/>
            <a:cxnLst/>
            <a:rect l="l" t="t" r="r" b="b"/>
            <a:pathLst>
              <a:path w="141982" h="144879">
                <a:moveTo>
                  <a:pt x="0" y="0"/>
                </a:moveTo>
                <a:lnTo>
                  <a:pt x="141982" y="0"/>
                </a:lnTo>
                <a:lnTo>
                  <a:pt x="141982" y="144880"/>
                </a:lnTo>
                <a:lnTo>
                  <a:pt x="0" y="1448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TextBox 4">
            <a:extLst>
              <a:ext uri="{FF2B5EF4-FFF2-40B4-BE49-F238E27FC236}">
                <a16:creationId xmlns:a16="http://schemas.microsoft.com/office/drawing/2014/main" id="{126CBED1-3AC9-3EB2-E8F7-DD0544751C39}"/>
              </a:ext>
            </a:extLst>
          </p:cNvPr>
          <p:cNvSpPr txBox="1"/>
          <p:nvPr/>
        </p:nvSpPr>
        <p:spPr>
          <a:xfrm>
            <a:off x="1617946" y="9070573"/>
            <a:ext cx="2940449" cy="264160"/>
          </a:xfrm>
          <a:prstGeom prst="rect">
            <a:avLst/>
          </a:prstGeom>
        </p:spPr>
        <p:txBody>
          <a:bodyPr lIns="0" tIns="0" rIns="0" bIns="0" rtlCol="0" anchor="t">
            <a:spAutoFit/>
          </a:bodyPr>
          <a:lstStyle/>
          <a:p>
            <a:pPr algn="ctr">
              <a:lnSpc>
                <a:spcPts val="2239"/>
              </a:lnSpc>
              <a:spcBef>
                <a:spcPct val="0"/>
              </a:spcBef>
            </a:pPr>
            <a:r>
              <a:rPr lang="en-US" sz="1599" dirty="0">
                <a:solidFill>
                  <a:srgbClr val="303642"/>
                </a:solidFill>
                <a:latin typeface="Montserrat"/>
                <a:ea typeface="Montserrat"/>
                <a:cs typeface="Montserrat"/>
                <a:sym typeface="Montserrat"/>
              </a:rPr>
              <a:t>frank.robben@mail.fgov.be</a:t>
            </a:r>
          </a:p>
        </p:txBody>
      </p:sp>
      <p:sp>
        <p:nvSpPr>
          <p:cNvPr id="5" name="TextBox 5">
            <a:extLst>
              <a:ext uri="{FF2B5EF4-FFF2-40B4-BE49-F238E27FC236}">
                <a16:creationId xmlns:a16="http://schemas.microsoft.com/office/drawing/2014/main" id="{E9A69CE8-4C08-992A-8767-37FB47F3D999}"/>
              </a:ext>
            </a:extLst>
          </p:cNvPr>
          <p:cNvSpPr txBox="1"/>
          <p:nvPr/>
        </p:nvSpPr>
        <p:spPr>
          <a:xfrm>
            <a:off x="1687395" y="9374257"/>
            <a:ext cx="1470225" cy="264160"/>
          </a:xfrm>
          <a:prstGeom prst="rect">
            <a:avLst/>
          </a:prstGeom>
        </p:spPr>
        <p:txBody>
          <a:bodyPr lIns="0" tIns="0" rIns="0" bIns="0" rtlCol="0" anchor="t">
            <a:spAutoFit/>
          </a:bodyPr>
          <a:lstStyle/>
          <a:p>
            <a:pPr algn="r">
              <a:lnSpc>
                <a:spcPts val="2239"/>
              </a:lnSpc>
              <a:spcBef>
                <a:spcPct val="0"/>
              </a:spcBef>
            </a:pPr>
            <a:r>
              <a:rPr lang="en-US" sz="1599" dirty="0">
                <a:solidFill>
                  <a:srgbClr val="303642"/>
                </a:solidFill>
                <a:latin typeface="Montserrat"/>
                <a:ea typeface="Montserrat"/>
                <a:cs typeface="Montserrat"/>
                <a:sym typeface="Montserrat"/>
              </a:rPr>
              <a:t>@FrRobben</a:t>
            </a:r>
          </a:p>
        </p:txBody>
      </p:sp>
      <p:sp>
        <p:nvSpPr>
          <p:cNvPr id="6" name="TextBox 6">
            <a:extLst>
              <a:ext uri="{FF2B5EF4-FFF2-40B4-BE49-F238E27FC236}">
                <a16:creationId xmlns:a16="http://schemas.microsoft.com/office/drawing/2014/main" id="{3ED343BA-030E-9C31-EEE8-58837E7F70D0}"/>
              </a:ext>
            </a:extLst>
          </p:cNvPr>
          <p:cNvSpPr txBox="1"/>
          <p:nvPr/>
        </p:nvSpPr>
        <p:spPr>
          <a:xfrm>
            <a:off x="3626618" y="9635524"/>
            <a:ext cx="1203276" cy="306578"/>
          </a:xfrm>
          <a:prstGeom prst="rect">
            <a:avLst/>
          </a:prstGeom>
        </p:spPr>
        <p:txBody>
          <a:bodyPr lIns="0" tIns="0" rIns="0" bIns="0" rtlCol="0" anchor="t">
            <a:spAutoFit/>
          </a:bodyPr>
          <a:lstStyle/>
          <a:p>
            <a:pPr algn="l">
              <a:lnSpc>
                <a:spcPts val="2655"/>
              </a:lnSpc>
            </a:pPr>
            <a:r>
              <a:rPr lang="en-US" sz="1599" dirty="0">
                <a:solidFill>
                  <a:srgbClr val="303642"/>
                </a:solidFill>
                <a:latin typeface="Montserrat"/>
                <a:ea typeface="Montserrat"/>
                <a:cs typeface="Montserrat"/>
                <a:sym typeface="Montserrat"/>
              </a:rPr>
              <a:t>ksz.fgov.be</a:t>
            </a:r>
          </a:p>
        </p:txBody>
      </p:sp>
      <p:sp>
        <p:nvSpPr>
          <p:cNvPr id="7" name="TextBox 7">
            <a:extLst>
              <a:ext uri="{FF2B5EF4-FFF2-40B4-BE49-F238E27FC236}">
                <a16:creationId xmlns:a16="http://schemas.microsoft.com/office/drawing/2014/main" id="{E6684DC7-5BB7-5CB1-2948-DCB3FB5EFD40}"/>
              </a:ext>
            </a:extLst>
          </p:cNvPr>
          <p:cNvSpPr txBox="1"/>
          <p:nvPr/>
        </p:nvSpPr>
        <p:spPr>
          <a:xfrm>
            <a:off x="1706445" y="9635524"/>
            <a:ext cx="1777298" cy="306578"/>
          </a:xfrm>
          <a:prstGeom prst="rect">
            <a:avLst/>
          </a:prstGeom>
        </p:spPr>
        <p:txBody>
          <a:bodyPr lIns="0" tIns="0" rIns="0" bIns="0" rtlCol="0" anchor="t">
            <a:spAutoFit/>
          </a:bodyPr>
          <a:lstStyle/>
          <a:p>
            <a:pPr algn="l">
              <a:lnSpc>
                <a:spcPts val="2655"/>
              </a:lnSpc>
            </a:pPr>
            <a:r>
              <a:rPr lang="en-US" sz="1599" dirty="0">
                <a:solidFill>
                  <a:srgbClr val="303642"/>
                </a:solidFill>
                <a:latin typeface="Montserrat"/>
                <a:ea typeface="Montserrat"/>
                <a:cs typeface="Montserrat"/>
                <a:sym typeface="Montserrat"/>
              </a:rPr>
              <a:t>frank.robben.be</a:t>
            </a:r>
          </a:p>
        </p:txBody>
      </p:sp>
      <p:sp>
        <p:nvSpPr>
          <p:cNvPr id="8" name="AutoShape 8">
            <a:extLst>
              <a:ext uri="{FF2B5EF4-FFF2-40B4-BE49-F238E27FC236}">
                <a16:creationId xmlns:a16="http://schemas.microsoft.com/office/drawing/2014/main" id="{1B045F95-A0C6-2B1C-D2A7-93F0032AB851}"/>
              </a:ext>
            </a:extLst>
          </p:cNvPr>
          <p:cNvSpPr/>
          <p:nvPr/>
        </p:nvSpPr>
        <p:spPr>
          <a:xfrm>
            <a:off x="3502793" y="9702199"/>
            <a:ext cx="0" cy="299972"/>
          </a:xfrm>
          <a:prstGeom prst="line">
            <a:avLst/>
          </a:prstGeom>
          <a:ln w="38100" cap="flat">
            <a:solidFill>
              <a:srgbClr val="25ABD3"/>
            </a:solidFill>
            <a:prstDash val="solid"/>
            <a:headEnd type="none" w="sm" len="sm"/>
            <a:tailEnd type="none" w="sm" len="sm"/>
          </a:ln>
        </p:spPr>
        <p:txBody>
          <a:bodyPr/>
          <a:lstStyle/>
          <a:p>
            <a:endParaRPr lang="en-GB"/>
          </a:p>
        </p:txBody>
      </p:sp>
      <p:sp>
        <p:nvSpPr>
          <p:cNvPr id="9" name="TextBox 9">
            <a:extLst>
              <a:ext uri="{FF2B5EF4-FFF2-40B4-BE49-F238E27FC236}">
                <a16:creationId xmlns:a16="http://schemas.microsoft.com/office/drawing/2014/main" id="{0D3ED2C1-E2EE-7602-62F0-9EF357BD926E}"/>
              </a:ext>
            </a:extLst>
          </p:cNvPr>
          <p:cNvSpPr txBox="1"/>
          <p:nvPr/>
        </p:nvSpPr>
        <p:spPr>
          <a:xfrm>
            <a:off x="5029919" y="9635524"/>
            <a:ext cx="1792404" cy="306578"/>
          </a:xfrm>
          <a:prstGeom prst="rect">
            <a:avLst/>
          </a:prstGeom>
        </p:spPr>
        <p:txBody>
          <a:bodyPr lIns="0" tIns="0" rIns="0" bIns="0" rtlCol="0" anchor="t">
            <a:spAutoFit/>
          </a:bodyPr>
          <a:lstStyle/>
          <a:p>
            <a:pPr algn="l">
              <a:lnSpc>
                <a:spcPts val="2655"/>
              </a:lnSpc>
            </a:pPr>
            <a:r>
              <a:rPr lang="en-US" sz="1599" dirty="0">
                <a:solidFill>
                  <a:srgbClr val="303642"/>
                </a:solidFill>
                <a:latin typeface="Montserrat"/>
                <a:ea typeface="Montserrat"/>
                <a:cs typeface="Montserrat"/>
                <a:sym typeface="Montserrat"/>
              </a:rPr>
              <a:t>ehealth.fgov.be</a:t>
            </a:r>
          </a:p>
        </p:txBody>
      </p:sp>
      <p:sp>
        <p:nvSpPr>
          <p:cNvPr id="10" name="AutoShape 10">
            <a:extLst>
              <a:ext uri="{FF2B5EF4-FFF2-40B4-BE49-F238E27FC236}">
                <a16:creationId xmlns:a16="http://schemas.microsoft.com/office/drawing/2014/main" id="{806801C5-9CCD-3A7A-6561-DBABAE67EBE7}"/>
              </a:ext>
            </a:extLst>
          </p:cNvPr>
          <p:cNvSpPr/>
          <p:nvPr/>
        </p:nvSpPr>
        <p:spPr>
          <a:xfrm>
            <a:off x="4867994" y="9702199"/>
            <a:ext cx="0" cy="299972"/>
          </a:xfrm>
          <a:prstGeom prst="line">
            <a:avLst/>
          </a:prstGeom>
          <a:ln w="38100" cap="flat">
            <a:solidFill>
              <a:srgbClr val="25ABD3"/>
            </a:solidFill>
            <a:prstDash val="solid"/>
            <a:headEnd type="none" w="sm" len="sm"/>
            <a:tailEnd type="none" w="sm" len="sm"/>
          </a:ln>
        </p:spPr>
        <p:txBody>
          <a:bodyPr/>
          <a:lstStyle/>
          <a:p>
            <a:endParaRPr lang="en-GB"/>
          </a:p>
        </p:txBody>
      </p:sp>
      <p:sp>
        <p:nvSpPr>
          <p:cNvPr id="11" name="AutoShape 11">
            <a:extLst>
              <a:ext uri="{FF2B5EF4-FFF2-40B4-BE49-F238E27FC236}">
                <a16:creationId xmlns:a16="http://schemas.microsoft.com/office/drawing/2014/main" id="{7E3007CA-B8ED-7307-1DA7-A7E3856BA394}"/>
              </a:ext>
            </a:extLst>
          </p:cNvPr>
          <p:cNvSpPr/>
          <p:nvPr/>
        </p:nvSpPr>
        <p:spPr>
          <a:xfrm>
            <a:off x="6746124" y="9681689"/>
            <a:ext cx="0" cy="299972"/>
          </a:xfrm>
          <a:prstGeom prst="line">
            <a:avLst/>
          </a:prstGeom>
          <a:ln w="38100" cap="flat">
            <a:solidFill>
              <a:srgbClr val="25ABD3"/>
            </a:solidFill>
            <a:prstDash val="solid"/>
            <a:headEnd type="none" w="sm" len="sm"/>
            <a:tailEnd type="none" w="sm" len="sm"/>
          </a:ln>
        </p:spPr>
        <p:txBody>
          <a:bodyPr/>
          <a:lstStyle/>
          <a:p>
            <a:endParaRPr lang="en-GB"/>
          </a:p>
        </p:txBody>
      </p:sp>
      <p:sp>
        <p:nvSpPr>
          <p:cNvPr id="12" name="TextBox 12">
            <a:extLst>
              <a:ext uri="{FF2B5EF4-FFF2-40B4-BE49-F238E27FC236}">
                <a16:creationId xmlns:a16="http://schemas.microsoft.com/office/drawing/2014/main" id="{33EF6957-AEF2-F70D-93C7-9769F806971C}"/>
              </a:ext>
            </a:extLst>
          </p:cNvPr>
          <p:cNvSpPr txBox="1"/>
          <p:nvPr/>
        </p:nvSpPr>
        <p:spPr>
          <a:xfrm>
            <a:off x="6927099" y="9635524"/>
            <a:ext cx="1792404" cy="306578"/>
          </a:xfrm>
          <a:prstGeom prst="rect">
            <a:avLst/>
          </a:prstGeom>
        </p:spPr>
        <p:txBody>
          <a:bodyPr lIns="0" tIns="0" rIns="0" bIns="0" rtlCol="0" anchor="t">
            <a:spAutoFit/>
          </a:bodyPr>
          <a:lstStyle/>
          <a:p>
            <a:pPr algn="l">
              <a:lnSpc>
                <a:spcPts val="2655"/>
              </a:lnSpc>
            </a:pPr>
            <a:r>
              <a:rPr lang="en-US" sz="1599" dirty="0">
                <a:solidFill>
                  <a:srgbClr val="303642"/>
                </a:solidFill>
                <a:latin typeface="Montserrat"/>
                <a:ea typeface="Montserrat"/>
                <a:cs typeface="Montserrat"/>
                <a:sym typeface="Montserrat"/>
              </a:rPr>
              <a:t>smals.be</a:t>
            </a:r>
          </a:p>
        </p:txBody>
      </p:sp>
      <p:grpSp>
        <p:nvGrpSpPr>
          <p:cNvPr id="13" name="Group 13">
            <a:extLst>
              <a:ext uri="{FF2B5EF4-FFF2-40B4-BE49-F238E27FC236}">
                <a16:creationId xmlns:a16="http://schemas.microsoft.com/office/drawing/2014/main" id="{FB0056B4-9BDB-1EDB-C6EF-2C2AA8647875}"/>
              </a:ext>
            </a:extLst>
          </p:cNvPr>
          <p:cNvGrpSpPr/>
          <p:nvPr/>
        </p:nvGrpSpPr>
        <p:grpSpPr>
          <a:xfrm rot="5780901">
            <a:off x="11896173" y="-7932186"/>
            <a:ext cx="4063084" cy="13296336"/>
            <a:chOff x="0" y="0"/>
            <a:chExt cx="1070113" cy="3501916"/>
          </a:xfrm>
        </p:grpSpPr>
        <p:sp>
          <p:nvSpPr>
            <p:cNvPr id="14" name="Freeform 14">
              <a:extLst>
                <a:ext uri="{FF2B5EF4-FFF2-40B4-BE49-F238E27FC236}">
                  <a16:creationId xmlns:a16="http://schemas.microsoft.com/office/drawing/2014/main" id="{095A8652-F819-2BF5-1D3A-4CD3AE41A5A1}"/>
                </a:ext>
              </a:extLst>
            </p:cNvPr>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26ABD3">
                <a:alpha val="6667"/>
              </a:srgbClr>
            </a:solidFill>
          </p:spPr>
          <p:txBody>
            <a:bodyPr/>
            <a:lstStyle/>
            <a:p>
              <a:endParaRPr lang="en-GB"/>
            </a:p>
          </p:txBody>
        </p:sp>
        <p:sp>
          <p:nvSpPr>
            <p:cNvPr id="15" name="TextBox 15">
              <a:extLst>
                <a:ext uri="{FF2B5EF4-FFF2-40B4-BE49-F238E27FC236}">
                  <a16:creationId xmlns:a16="http://schemas.microsoft.com/office/drawing/2014/main" id="{AA9696B7-8C9C-70B5-1857-F076AA38977B}"/>
                </a:ext>
              </a:extLst>
            </p:cNvPr>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grpSp>
        <p:nvGrpSpPr>
          <p:cNvPr id="17" name="Group 17">
            <a:extLst>
              <a:ext uri="{FF2B5EF4-FFF2-40B4-BE49-F238E27FC236}">
                <a16:creationId xmlns:a16="http://schemas.microsoft.com/office/drawing/2014/main" id="{6F437033-5441-3559-4852-D5278BE205E0}"/>
              </a:ext>
            </a:extLst>
          </p:cNvPr>
          <p:cNvGrpSpPr/>
          <p:nvPr/>
        </p:nvGrpSpPr>
        <p:grpSpPr>
          <a:xfrm>
            <a:off x="-2105025" y="3638052"/>
            <a:ext cx="3086100" cy="2591198"/>
            <a:chOff x="0" y="0"/>
            <a:chExt cx="812800" cy="682455"/>
          </a:xfrm>
        </p:grpSpPr>
        <p:sp>
          <p:nvSpPr>
            <p:cNvPr id="18" name="Freeform 18">
              <a:extLst>
                <a:ext uri="{FF2B5EF4-FFF2-40B4-BE49-F238E27FC236}">
                  <a16:creationId xmlns:a16="http://schemas.microsoft.com/office/drawing/2014/main" id="{AA192FDA-CD11-224F-4E19-CC35F6624695}"/>
                </a:ext>
              </a:extLst>
            </p:cNvPr>
            <p:cNvSpPr/>
            <p:nvPr/>
          </p:nvSpPr>
          <p:spPr>
            <a:xfrm>
              <a:off x="0" y="0"/>
              <a:ext cx="812800" cy="682455"/>
            </a:xfrm>
            <a:custGeom>
              <a:avLst/>
              <a:gdLst/>
              <a:ahLst/>
              <a:cxnLst/>
              <a:rect l="l" t="t" r="r" b="b"/>
              <a:pathLst>
                <a:path w="812800" h="682455">
                  <a:moveTo>
                    <a:pt x="609600" y="0"/>
                  </a:moveTo>
                  <a:cubicBezTo>
                    <a:pt x="721824" y="0"/>
                    <a:pt x="812800" y="152773"/>
                    <a:pt x="812800" y="341228"/>
                  </a:cubicBezTo>
                  <a:cubicBezTo>
                    <a:pt x="812800" y="529682"/>
                    <a:pt x="721824" y="682455"/>
                    <a:pt x="609600" y="682455"/>
                  </a:cubicBezTo>
                  <a:lnTo>
                    <a:pt x="203200" y="682455"/>
                  </a:lnTo>
                  <a:cubicBezTo>
                    <a:pt x="90976" y="682455"/>
                    <a:pt x="0" y="529682"/>
                    <a:pt x="0" y="341228"/>
                  </a:cubicBezTo>
                  <a:cubicBezTo>
                    <a:pt x="0" y="152773"/>
                    <a:pt x="90976" y="0"/>
                    <a:pt x="203200" y="0"/>
                  </a:cubicBezTo>
                  <a:close/>
                </a:path>
              </a:pathLst>
            </a:custGeom>
            <a:solidFill>
              <a:srgbClr val="25ABD3">
                <a:alpha val="60000"/>
              </a:srgbClr>
            </a:solidFill>
          </p:spPr>
          <p:txBody>
            <a:bodyPr/>
            <a:lstStyle/>
            <a:p>
              <a:endParaRPr lang="en-GB"/>
            </a:p>
          </p:txBody>
        </p:sp>
        <p:sp>
          <p:nvSpPr>
            <p:cNvPr id="19" name="TextBox 19">
              <a:extLst>
                <a:ext uri="{FF2B5EF4-FFF2-40B4-BE49-F238E27FC236}">
                  <a16:creationId xmlns:a16="http://schemas.microsoft.com/office/drawing/2014/main" id="{DBD808B0-D123-354F-BE25-F9DC5541F466}"/>
                </a:ext>
              </a:extLst>
            </p:cNvPr>
            <p:cNvSpPr txBox="1"/>
            <p:nvPr/>
          </p:nvSpPr>
          <p:spPr>
            <a:xfrm>
              <a:off x="0" y="-47625"/>
              <a:ext cx="812800" cy="730080"/>
            </a:xfrm>
            <a:prstGeom prst="rect">
              <a:avLst/>
            </a:prstGeom>
          </p:spPr>
          <p:txBody>
            <a:bodyPr lIns="50800" tIns="50800" rIns="50800" bIns="50800" rtlCol="0" anchor="ctr"/>
            <a:lstStyle/>
            <a:p>
              <a:pPr algn="ctr">
                <a:lnSpc>
                  <a:spcPts val="2659"/>
                </a:lnSpc>
              </a:pPr>
              <a:endParaRPr/>
            </a:p>
          </p:txBody>
        </p:sp>
      </p:grpSp>
      <p:grpSp>
        <p:nvGrpSpPr>
          <p:cNvPr id="20" name="Group 20">
            <a:extLst>
              <a:ext uri="{FF2B5EF4-FFF2-40B4-BE49-F238E27FC236}">
                <a16:creationId xmlns:a16="http://schemas.microsoft.com/office/drawing/2014/main" id="{BB436065-A36F-2146-AF6B-324A6DAE2D64}"/>
              </a:ext>
            </a:extLst>
          </p:cNvPr>
          <p:cNvGrpSpPr/>
          <p:nvPr/>
        </p:nvGrpSpPr>
        <p:grpSpPr>
          <a:xfrm>
            <a:off x="17297400" y="3638052"/>
            <a:ext cx="3086100" cy="2579548"/>
            <a:chOff x="0" y="0"/>
            <a:chExt cx="812800" cy="679387"/>
          </a:xfrm>
        </p:grpSpPr>
        <p:sp>
          <p:nvSpPr>
            <p:cNvPr id="21" name="Freeform 21">
              <a:extLst>
                <a:ext uri="{FF2B5EF4-FFF2-40B4-BE49-F238E27FC236}">
                  <a16:creationId xmlns:a16="http://schemas.microsoft.com/office/drawing/2014/main" id="{FA039358-138E-D17C-0710-C69A46F6646D}"/>
                </a:ext>
              </a:extLst>
            </p:cNvPr>
            <p:cNvSpPr/>
            <p:nvPr/>
          </p:nvSpPr>
          <p:spPr>
            <a:xfrm>
              <a:off x="0" y="0"/>
              <a:ext cx="812800" cy="679387"/>
            </a:xfrm>
            <a:custGeom>
              <a:avLst/>
              <a:gdLst/>
              <a:ahLst/>
              <a:cxnLst/>
              <a:rect l="l" t="t" r="r" b="b"/>
              <a:pathLst>
                <a:path w="812800" h="679387">
                  <a:moveTo>
                    <a:pt x="609600" y="0"/>
                  </a:moveTo>
                  <a:cubicBezTo>
                    <a:pt x="721824" y="0"/>
                    <a:pt x="812800" y="152086"/>
                    <a:pt x="812800" y="339694"/>
                  </a:cubicBezTo>
                  <a:cubicBezTo>
                    <a:pt x="812800" y="527301"/>
                    <a:pt x="721824" y="679387"/>
                    <a:pt x="609600" y="679387"/>
                  </a:cubicBezTo>
                  <a:lnTo>
                    <a:pt x="203200" y="679387"/>
                  </a:lnTo>
                  <a:cubicBezTo>
                    <a:pt x="90976" y="679387"/>
                    <a:pt x="0" y="527301"/>
                    <a:pt x="0" y="339694"/>
                  </a:cubicBezTo>
                  <a:cubicBezTo>
                    <a:pt x="0" y="152086"/>
                    <a:pt x="90976" y="0"/>
                    <a:pt x="203200" y="0"/>
                  </a:cubicBezTo>
                  <a:close/>
                </a:path>
              </a:pathLst>
            </a:custGeom>
            <a:solidFill>
              <a:srgbClr val="25ABD3">
                <a:alpha val="60000"/>
              </a:srgbClr>
            </a:solidFill>
          </p:spPr>
          <p:txBody>
            <a:bodyPr/>
            <a:lstStyle/>
            <a:p>
              <a:endParaRPr lang="en-GB"/>
            </a:p>
          </p:txBody>
        </p:sp>
        <p:sp>
          <p:nvSpPr>
            <p:cNvPr id="22" name="TextBox 22">
              <a:extLst>
                <a:ext uri="{FF2B5EF4-FFF2-40B4-BE49-F238E27FC236}">
                  <a16:creationId xmlns:a16="http://schemas.microsoft.com/office/drawing/2014/main" id="{339EE72E-87DE-8516-5BC9-B8213DD01584}"/>
                </a:ext>
              </a:extLst>
            </p:cNvPr>
            <p:cNvSpPr txBox="1"/>
            <p:nvPr/>
          </p:nvSpPr>
          <p:spPr>
            <a:xfrm>
              <a:off x="0" y="-47625"/>
              <a:ext cx="812800" cy="727012"/>
            </a:xfrm>
            <a:prstGeom prst="rect">
              <a:avLst/>
            </a:prstGeom>
          </p:spPr>
          <p:txBody>
            <a:bodyPr lIns="50800" tIns="50800" rIns="50800" bIns="50800" rtlCol="0" anchor="ctr"/>
            <a:lstStyle/>
            <a:p>
              <a:pPr marL="0" lvl="0" indent="0" algn="ctr">
                <a:lnSpc>
                  <a:spcPts val="2659"/>
                </a:lnSpc>
                <a:spcBef>
                  <a:spcPct val="0"/>
                </a:spcBef>
              </a:pPr>
              <a:endParaRPr/>
            </a:p>
          </p:txBody>
        </p:sp>
      </p:grpSp>
      <p:pic>
        <p:nvPicPr>
          <p:cNvPr id="23" name="Picture 2" descr="Ready For The Renaissance">
            <a:extLst>
              <a:ext uri="{FF2B5EF4-FFF2-40B4-BE49-F238E27FC236}">
                <a16:creationId xmlns:a16="http://schemas.microsoft.com/office/drawing/2014/main" id="{5DA96C0B-1843-D758-BF03-90083C4C05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8256" y="984476"/>
            <a:ext cx="10515600" cy="788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993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1076325" y="2705100"/>
            <a:ext cx="2514600" cy="139503"/>
            <a:chOff x="0" y="0"/>
            <a:chExt cx="662281" cy="36742"/>
          </a:xfrm>
        </p:grpSpPr>
        <p:sp>
          <p:nvSpPr>
            <p:cNvPr id="3" name="Freeform 3"/>
            <p:cNvSpPr/>
            <p:nvPr/>
          </p:nvSpPr>
          <p:spPr>
            <a:xfrm>
              <a:off x="0" y="0"/>
              <a:ext cx="662281" cy="36742"/>
            </a:xfrm>
            <a:custGeom>
              <a:avLst/>
              <a:gdLst/>
              <a:ahLst/>
              <a:cxnLst/>
              <a:rect l="l" t="t" r="r" b="b"/>
              <a:pathLst>
                <a:path w="662281" h="36742">
                  <a:moveTo>
                    <a:pt x="0" y="0"/>
                  </a:moveTo>
                  <a:lnTo>
                    <a:pt x="662281" y="0"/>
                  </a:lnTo>
                  <a:lnTo>
                    <a:pt x="662281" y="36742"/>
                  </a:lnTo>
                  <a:lnTo>
                    <a:pt x="0" y="36742"/>
                  </a:lnTo>
                  <a:close/>
                </a:path>
              </a:pathLst>
            </a:custGeom>
            <a:solidFill>
              <a:srgbClr val="26ABD3">
                <a:alpha val="60000"/>
              </a:srgbClr>
            </a:solidFill>
          </p:spPr>
          <p:txBody>
            <a:bodyPr/>
            <a:lstStyle/>
            <a:p>
              <a:endParaRPr lang="en-GB"/>
            </a:p>
          </p:txBody>
        </p:sp>
        <p:sp>
          <p:nvSpPr>
            <p:cNvPr id="4" name="TextBox 4"/>
            <p:cNvSpPr txBox="1"/>
            <p:nvPr/>
          </p:nvSpPr>
          <p:spPr>
            <a:xfrm>
              <a:off x="0" y="-47625"/>
              <a:ext cx="662281" cy="8436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76325" y="5023209"/>
            <a:ext cx="7311324" cy="2486562"/>
          </a:xfrm>
          <a:prstGeom prst="rect">
            <a:avLst/>
          </a:prstGeom>
        </p:spPr>
        <p:txBody>
          <a:bodyPr lIns="0" tIns="0" rIns="0" bIns="0" rtlCol="0" anchor="t">
            <a:spAutoFit/>
          </a:bodyPr>
          <a:lstStyle/>
          <a:p>
            <a:pPr marL="545355" lvl="1" indent="-272678" algn="l">
              <a:lnSpc>
                <a:spcPts val="5051"/>
              </a:lnSpc>
              <a:buFont typeface="Arial"/>
              <a:buChar char="•"/>
            </a:pPr>
            <a:r>
              <a:rPr lang="en-US" sz="2525" dirty="0">
                <a:solidFill>
                  <a:srgbClr val="737373"/>
                </a:solidFill>
                <a:latin typeface="Montserrat"/>
                <a:ea typeface="Montserrat"/>
                <a:cs typeface="Montserrat"/>
                <a:sym typeface="Montserrat"/>
              </a:rPr>
              <a:t>Policy making support</a:t>
            </a:r>
          </a:p>
          <a:p>
            <a:pPr marL="545355" lvl="1" indent="-272678" algn="l">
              <a:lnSpc>
                <a:spcPts val="5051"/>
              </a:lnSpc>
              <a:buFont typeface="Arial"/>
              <a:buChar char="•"/>
            </a:pPr>
            <a:r>
              <a:rPr lang="en-US" sz="2525" dirty="0">
                <a:solidFill>
                  <a:srgbClr val="737373"/>
                </a:solidFill>
                <a:latin typeface="Montserrat"/>
                <a:ea typeface="Montserrat"/>
                <a:cs typeface="Montserrat"/>
                <a:sym typeface="Montserrat"/>
              </a:rPr>
              <a:t>Running large ICT organizations</a:t>
            </a:r>
          </a:p>
          <a:p>
            <a:pPr marL="545355" lvl="1" indent="-272678" algn="l">
              <a:lnSpc>
                <a:spcPts val="5051"/>
              </a:lnSpc>
              <a:buFont typeface="Arial"/>
              <a:buChar char="•"/>
            </a:pPr>
            <a:r>
              <a:rPr lang="en-US" sz="2525" dirty="0">
                <a:solidFill>
                  <a:srgbClr val="737373"/>
                </a:solidFill>
                <a:latin typeface="Montserrat"/>
                <a:ea typeface="Montserrat"/>
                <a:cs typeface="Montserrat"/>
                <a:sym typeface="Montserrat"/>
              </a:rPr>
              <a:t>Creating ICT ecosystems</a:t>
            </a:r>
          </a:p>
          <a:p>
            <a:pPr marL="545355" lvl="1" indent="-272678" algn="l">
              <a:lnSpc>
                <a:spcPts val="5051"/>
              </a:lnSpc>
              <a:buFont typeface="Arial"/>
              <a:buChar char="•"/>
            </a:pPr>
            <a:r>
              <a:rPr lang="en-US" sz="2525" dirty="0">
                <a:solidFill>
                  <a:srgbClr val="737373"/>
                </a:solidFill>
                <a:latin typeface="Montserrat"/>
                <a:ea typeface="Montserrat"/>
                <a:cs typeface="Montserrat"/>
                <a:sym typeface="Montserrat"/>
              </a:rPr>
              <a:t>Privacy advocacy</a:t>
            </a:r>
          </a:p>
        </p:txBody>
      </p:sp>
      <p:sp>
        <p:nvSpPr>
          <p:cNvPr id="6" name="TextBox 6"/>
          <p:cNvSpPr txBox="1"/>
          <p:nvPr/>
        </p:nvSpPr>
        <p:spPr>
          <a:xfrm>
            <a:off x="1028700" y="1028700"/>
            <a:ext cx="5634574" cy="1562100"/>
          </a:xfrm>
          <a:prstGeom prst="rect">
            <a:avLst/>
          </a:prstGeom>
        </p:spPr>
        <p:txBody>
          <a:bodyPr lIns="0" tIns="0" rIns="0" bIns="0" rtlCol="0" anchor="t">
            <a:spAutoFit/>
          </a:bodyPr>
          <a:lstStyle/>
          <a:p>
            <a:pPr algn="l">
              <a:lnSpc>
                <a:spcPts val="6181"/>
              </a:lnSpc>
            </a:pPr>
            <a:r>
              <a:rPr lang="en-US" sz="5151" b="1" dirty="0">
                <a:solidFill>
                  <a:srgbClr val="737373"/>
                </a:solidFill>
                <a:latin typeface="Montserrat Medium"/>
                <a:ea typeface="Montserrat Medium"/>
                <a:cs typeface="Montserrat Medium"/>
                <a:sym typeface="Montserrat Medium"/>
              </a:rPr>
              <a:t>My professional experience</a:t>
            </a:r>
          </a:p>
        </p:txBody>
      </p:sp>
      <p:sp>
        <p:nvSpPr>
          <p:cNvPr id="7" name="TextBox 7"/>
          <p:cNvSpPr txBox="1"/>
          <p:nvPr/>
        </p:nvSpPr>
        <p:spPr>
          <a:xfrm>
            <a:off x="1076325" y="3584934"/>
            <a:ext cx="9348213" cy="1628775"/>
          </a:xfrm>
          <a:prstGeom prst="rect">
            <a:avLst/>
          </a:prstGeom>
        </p:spPr>
        <p:txBody>
          <a:bodyPr lIns="0" tIns="0" rIns="0" bIns="0" rtlCol="0" anchor="t">
            <a:spAutoFit/>
          </a:bodyPr>
          <a:lstStyle/>
          <a:p>
            <a:pPr algn="l">
              <a:lnSpc>
                <a:spcPts val="4320"/>
              </a:lnSpc>
            </a:pPr>
            <a:r>
              <a:rPr lang="en-US" sz="3600" b="1" i="1" dirty="0">
                <a:solidFill>
                  <a:srgbClr val="A6A6A6"/>
                </a:solidFill>
                <a:latin typeface="Montserrat Medium Italics"/>
                <a:ea typeface="Montserrat Medium Italics"/>
                <a:cs typeface="Montserrat Medium Italics"/>
                <a:sym typeface="Montserrat Medium Italics"/>
              </a:rPr>
              <a:t>Building on solid expertise &amp; experience in Legal, ICT &amp; Management</a:t>
            </a:r>
          </a:p>
          <a:p>
            <a:pPr algn="l">
              <a:lnSpc>
                <a:spcPts val="4320"/>
              </a:lnSpc>
            </a:pPr>
            <a:endParaRPr lang="en-US" sz="3600" b="1" i="1" dirty="0">
              <a:solidFill>
                <a:srgbClr val="A6A6A6"/>
              </a:solidFill>
              <a:latin typeface="Montserrat Medium Italics"/>
              <a:ea typeface="Montserrat Medium Italics"/>
              <a:cs typeface="Montserrat Medium Italics"/>
              <a:sym typeface="Montserrat Medium Italics"/>
            </a:endParaRPr>
          </a:p>
        </p:txBody>
      </p:sp>
      <p:sp>
        <p:nvSpPr>
          <p:cNvPr id="8" name="Freeform 8"/>
          <p:cNvSpPr/>
          <p:nvPr/>
        </p:nvSpPr>
        <p:spPr>
          <a:xfrm>
            <a:off x="607223" y="9099148"/>
            <a:ext cx="842954" cy="842954"/>
          </a:xfrm>
          <a:custGeom>
            <a:avLst/>
            <a:gdLst/>
            <a:ahLst/>
            <a:cxnLst/>
            <a:rect l="l" t="t" r="r" b="b"/>
            <a:pathLst>
              <a:path w="842954" h="842954">
                <a:moveTo>
                  <a:pt x="0" y="0"/>
                </a:moveTo>
                <a:lnTo>
                  <a:pt x="842954" y="0"/>
                </a:lnTo>
                <a:lnTo>
                  <a:pt x="842954" y="842954"/>
                </a:lnTo>
                <a:lnTo>
                  <a:pt x="0" y="842954"/>
                </a:lnTo>
                <a:lnTo>
                  <a:pt x="0" y="0"/>
                </a:lnTo>
                <a:close/>
              </a:path>
            </a:pathLst>
          </a:custGeom>
          <a:blipFill>
            <a:blip r:embed="rId2"/>
            <a:stretch>
              <a:fillRect/>
            </a:stretch>
          </a:blipFill>
        </p:spPr>
        <p:txBody>
          <a:bodyPr/>
          <a:lstStyle/>
          <a:p>
            <a:endParaRPr lang="en-GB"/>
          </a:p>
        </p:txBody>
      </p:sp>
      <p:grpSp>
        <p:nvGrpSpPr>
          <p:cNvPr id="9" name="Group 9"/>
          <p:cNvGrpSpPr/>
          <p:nvPr/>
        </p:nvGrpSpPr>
        <p:grpSpPr>
          <a:xfrm>
            <a:off x="11439408" y="2705100"/>
            <a:ext cx="9320342" cy="9362175"/>
            <a:chOff x="0" y="0"/>
            <a:chExt cx="812800" cy="816448"/>
          </a:xfrm>
        </p:grpSpPr>
        <p:sp>
          <p:nvSpPr>
            <p:cNvPr id="10" name="Freeform 10"/>
            <p:cNvSpPr/>
            <p:nvPr/>
          </p:nvSpPr>
          <p:spPr>
            <a:xfrm>
              <a:off x="0" y="0"/>
              <a:ext cx="812800" cy="816448"/>
            </a:xfrm>
            <a:custGeom>
              <a:avLst/>
              <a:gdLst/>
              <a:ahLst/>
              <a:cxnLst/>
              <a:rect l="l" t="t" r="r" b="b"/>
              <a:pathLst>
                <a:path w="812800" h="816448">
                  <a:moveTo>
                    <a:pt x="406400" y="0"/>
                  </a:moveTo>
                  <a:cubicBezTo>
                    <a:pt x="181951" y="0"/>
                    <a:pt x="0" y="182768"/>
                    <a:pt x="0" y="408224"/>
                  </a:cubicBezTo>
                  <a:cubicBezTo>
                    <a:pt x="0" y="633680"/>
                    <a:pt x="181951" y="816448"/>
                    <a:pt x="406400" y="816448"/>
                  </a:cubicBezTo>
                  <a:cubicBezTo>
                    <a:pt x="630849" y="816448"/>
                    <a:pt x="812800" y="633680"/>
                    <a:pt x="812800" y="408224"/>
                  </a:cubicBezTo>
                  <a:cubicBezTo>
                    <a:pt x="812800" y="182768"/>
                    <a:pt x="630849" y="0"/>
                    <a:pt x="406400" y="0"/>
                  </a:cubicBezTo>
                  <a:close/>
                </a:path>
              </a:pathLst>
            </a:custGeom>
            <a:solidFill>
              <a:srgbClr val="26ABD3">
                <a:alpha val="49804"/>
              </a:srgbClr>
            </a:solidFill>
          </p:spPr>
          <p:txBody>
            <a:bodyPr/>
            <a:lstStyle/>
            <a:p>
              <a:endParaRPr lang="en-GB"/>
            </a:p>
          </p:txBody>
        </p:sp>
        <p:sp>
          <p:nvSpPr>
            <p:cNvPr id="11" name="TextBox 11"/>
            <p:cNvSpPr txBox="1"/>
            <p:nvPr/>
          </p:nvSpPr>
          <p:spPr>
            <a:xfrm>
              <a:off x="76200" y="38442"/>
              <a:ext cx="660400" cy="701464"/>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2107778" y="3284911"/>
            <a:ext cx="5611697" cy="5611675"/>
            <a:chOff x="0" y="0"/>
            <a:chExt cx="6350000" cy="6349975"/>
          </a:xfrm>
        </p:grpSpPr>
        <p:sp>
          <p:nvSpPr>
            <p:cNvPr id="13" name="Freeform 1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t="-17978" b="-32022"/>
              </a:stretch>
            </a:blipFill>
          </p:spPr>
          <p:txBody>
            <a:bodyPr/>
            <a:lstStyle/>
            <a:p>
              <a:endParaRPr lang="en-GB"/>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2600" y="1343025"/>
            <a:ext cx="9972953" cy="997295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ABD3">
                <a:alpha val="60000"/>
              </a:srgbClr>
            </a:solidFill>
          </p:spPr>
          <p:txBody>
            <a:bodyPr/>
            <a:lstStyle/>
            <a:p>
              <a:endParaRPr lang="en-GB"/>
            </a:p>
          </p:txBody>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240"/>
                </a:lnSpc>
              </a:pPr>
              <a:endParaRPr/>
            </a:p>
          </p:txBody>
        </p:sp>
      </p:grpSp>
      <p:grpSp>
        <p:nvGrpSpPr>
          <p:cNvPr id="5" name="Group 5"/>
          <p:cNvGrpSpPr/>
          <p:nvPr/>
        </p:nvGrpSpPr>
        <p:grpSpPr>
          <a:xfrm>
            <a:off x="-828953" y="1343025"/>
            <a:ext cx="9972953" cy="997295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E9FF"/>
            </a:solidFill>
          </p:spPr>
          <p:txBody>
            <a:bodyPr/>
            <a:lstStyle/>
            <a:p>
              <a:endParaRPr lang="en-GB"/>
            </a:p>
          </p:txBody>
        </p:sp>
        <p:sp>
          <p:nvSpPr>
            <p:cNvPr id="7" name="TextBox 7"/>
            <p:cNvSpPr txBox="1"/>
            <p:nvPr/>
          </p:nvSpPr>
          <p:spPr>
            <a:xfrm>
              <a:off x="76200" y="47625"/>
              <a:ext cx="660400" cy="688975"/>
            </a:xfrm>
            <a:prstGeom prst="rect">
              <a:avLst/>
            </a:prstGeom>
          </p:spPr>
          <p:txBody>
            <a:bodyPr lIns="50800" tIns="50800" rIns="50800" bIns="50800" rtlCol="0" anchor="ctr"/>
            <a:lstStyle/>
            <a:p>
              <a:pPr algn="ctr">
                <a:lnSpc>
                  <a:spcPts val="2799"/>
                </a:lnSpc>
              </a:pPr>
              <a:endParaRPr/>
            </a:p>
          </p:txBody>
        </p:sp>
      </p:grpSp>
      <p:grpSp>
        <p:nvGrpSpPr>
          <p:cNvPr id="8" name="Group 8"/>
          <p:cNvGrpSpPr/>
          <p:nvPr/>
        </p:nvGrpSpPr>
        <p:grpSpPr>
          <a:xfrm>
            <a:off x="6958600" y="3826060"/>
            <a:ext cx="4370801" cy="437080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en-GB"/>
            </a:p>
          </p:txBody>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2240"/>
                </a:lnSpc>
              </a:pPr>
              <a:endParaRPr/>
            </a:p>
          </p:txBody>
        </p:sp>
      </p:grpSp>
      <p:sp>
        <p:nvSpPr>
          <p:cNvPr id="11" name="Freeform 11"/>
          <p:cNvSpPr/>
          <p:nvPr/>
        </p:nvSpPr>
        <p:spPr>
          <a:xfrm>
            <a:off x="7817961" y="1949001"/>
            <a:ext cx="2649278" cy="996791"/>
          </a:xfrm>
          <a:custGeom>
            <a:avLst/>
            <a:gdLst/>
            <a:ahLst/>
            <a:cxnLst/>
            <a:rect l="l" t="t" r="r" b="b"/>
            <a:pathLst>
              <a:path w="2649278" h="996791">
                <a:moveTo>
                  <a:pt x="0" y="0"/>
                </a:moveTo>
                <a:lnTo>
                  <a:pt x="2649278" y="0"/>
                </a:lnTo>
                <a:lnTo>
                  <a:pt x="2649278" y="996791"/>
                </a:lnTo>
                <a:lnTo>
                  <a:pt x="0" y="9967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2" name="AutoShape 12"/>
          <p:cNvSpPr/>
          <p:nvPr/>
        </p:nvSpPr>
        <p:spPr>
          <a:xfrm>
            <a:off x="2967716" y="3727175"/>
            <a:ext cx="807451" cy="0"/>
          </a:xfrm>
          <a:prstGeom prst="line">
            <a:avLst/>
          </a:prstGeom>
          <a:ln w="38100" cap="rnd">
            <a:solidFill>
              <a:srgbClr val="A9B4CD"/>
            </a:solidFill>
            <a:prstDash val="sysDot"/>
            <a:headEnd type="none" w="sm" len="sm"/>
            <a:tailEnd type="none" w="sm" len="sm"/>
          </a:ln>
        </p:spPr>
        <p:txBody>
          <a:bodyPr/>
          <a:lstStyle/>
          <a:p>
            <a:endParaRPr lang="en-GB"/>
          </a:p>
        </p:txBody>
      </p:sp>
      <p:sp>
        <p:nvSpPr>
          <p:cNvPr id="13" name="AutoShape 13"/>
          <p:cNvSpPr/>
          <p:nvPr/>
        </p:nvSpPr>
        <p:spPr>
          <a:xfrm>
            <a:off x="2967716" y="4661687"/>
            <a:ext cx="807451" cy="0"/>
          </a:xfrm>
          <a:prstGeom prst="line">
            <a:avLst/>
          </a:prstGeom>
          <a:ln w="38100" cap="rnd">
            <a:solidFill>
              <a:srgbClr val="A9B4CD"/>
            </a:solidFill>
            <a:prstDash val="sysDot"/>
            <a:headEnd type="none" w="sm" len="sm"/>
            <a:tailEnd type="none" w="sm" len="sm"/>
          </a:ln>
        </p:spPr>
        <p:txBody>
          <a:bodyPr/>
          <a:lstStyle/>
          <a:p>
            <a:endParaRPr lang="en-GB"/>
          </a:p>
        </p:txBody>
      </p:sp>
      <p:sp>
        <p:nvSpPr>
          <p:cNvPr id="14" name="AutoShape 14"/>
          <p:cNvSpPr/>
          <p:nvPr/>
        </p:nvSpPr>
        <p:spPr>
          <a:xfrm>
            <a:off x="2967716" y="5596199"/>
            <a:ext cx="807451" cy="0"/>
          </a:xfrm>
          <a:prstGeom prst="line">
            <a:avLst/>
          </a:prstGeom>
          <a:ln w="38100" cap="rnd">
            <a:solidFill>
              <a:srgbClr val="A9B4CD"/>
            </a:solidFill>
            <a:prstDash val="sysDot"/>
            <a:headEnd type="none" w="sm" len="sm"/>
            <a:tailEnd type="none" w="sm" len="sm"/>
          </a:ln>
        </p:spPr>
        <p:txBody>
          <a:bodyPr/>
          <a:lstStyle/>
          <a:p>
            <a:endParaRPr lang="en-GB"/>
          </a:p>
        </p:txBody>
      </p:sp>
      <p:sp>
        <p:nvSpPr>
          <p:cNvPr id="15" name="AutoShape 15"/>
          <p:cNvSpPr/>
          <p:nvPr/>
        </p:nvSpPr>
        <p:spPr>
          <a:xfrm>
            <a:off x="2967716" y="6530711"/>
            <a:ext cx="807451" cy="0"/>
          </a:xfrm>
          <a:prstGeom prst="line">
            <a:avLst/>
          </a:prstGeom>
          <a:ln w="38100" cap="rnd">
            <a:solidFill>
              <a:srgbClr val="A9B4CD"/>
            </a:solidFill>
            <a:prstDash val="sysDot"/>
            <a:headEnd type="none" w="sm" len="sm"/>
            <a:tailEnd type="none" w="sm" len="sm"/>
          </a:ln>
        </p:spPr>
        <p:txBody>
          <a:bodyPr/>
          <a:lstStyle/>
          <a:p>
            <a:endParaRPr lang="en-GB"/>
          </a:p>
        </p:txBody>
      </p:sp>
      <p:sp>
        <p:nvSpPr>
          <p:cNvPr id="16" name="AutoShape 16"/>
          <p:cNvSpPr/>
          <p:nvPr/>
        </p:nvSpPr>
        <p:spPr>
          <a:xfrm>
            <a:off x="2967716" y="7465223"/>
            <a:ext cx="807451" cy="0"/>
          </a:xfrm>
          <a:prstGeom prst="line">
            <a:avLst/>
          </a:prstGeom>
          <a:ln w="38100" cap="rnd">
            <a:solidFill>
              <a:srgbClr val="A9B4CD"/>
            </a:solidFill>
            <a:prstDash val="sysDot"/>
            <a:headEnd type="none" w="sm" len="sm"/>
            <a:tailEnd type="none" w="sm" len="sm"/>
          </a:ln>
        </p:spPr>
        <p:txBody>
          <a:bodyPr/>
          <a:lstStyle/>
          <a:p>
            <a:endParaRPr lang="en-GB"/>
          </a:p>
        </p:txBody>
      </p:sp>
      <p:sp>
        <p:nvSpPr>
          <p:cNvPr id="17" name="AutoShape 17"/>
          <p:cNvSpPr/>
          <p:nvPr/>
        </p:nvSpPr>
        <p:spPr>
          <a:xfrm>
            <a:off x="2967716" y="8399735"/>
            <a:ext cx="807451" cy="0"/>
          </a:xfrm>
          <a:prstGeom prst="line">
            <a:avLst/>
          </a:prstGeom>
          <a:ln w="38100" cap="rnd">
            <a:solidFill>
              <a:srgbClr val="A9B4CD"/>
            </a:solidFill>
            <a:prstDash val="sysDot"/>
            <a:headEnd type="none" w="sm" len="sm"/>
            <a:tailEnd type="none" w="sm" len="sm"/>
          </a:ln>
        </p:spPr>
        <p:txBody>
          <a:bodyPr/>
          <a:lstStyle/>
          <a:p>
            <a:endParaRPr lang="en-GB"/>
          </a:p>
        </p:txBody>
      </p:sp>
      <p:sp>
        <p:nvSpPr>
          <p:cNvPr id="18" name="AutoShape 18"/>
          <p:cNvSpPr/>
          <p:nvPr/>
        </p:nvSpPr>
        <p:spPr>
          <a:xfrm>
            <a:off x="2967716" y="9334247"/>
            <a:ext cx="807451" cy="0"/>
          </a:xfrm>
          <a:prstGeom prst="line">
            <a:avLst/>
          </a:prstGeom>
          <a:ln w="38100" cap="rnd">
            <a:solidFill>
              <a:srgbClr val="A9B4CD"/>
            </a:solidFill>
            <a:prstDash val="sysDot"/>
            <a:headEnd type="none" w="sm" len="sm"/>
            <a:tailEnd type="none" w="sm" len="sm"/>
          </a:ln>
        </p:spPr>
        <p:txBody>
          <a:bodyPr/>
          <a:lstStyle/>
          <a:p>
            <a:endParaRPr lang="en-GB"/>
          </a:p>
        </p:txBody>
      </p:sp>
      <p:sp>
        <p:nvSpPr>
          <p:cNvPr id="19" name="AutoShape 19"/>
          <p:cNvSpPr/>
          <p:nvPr/>
        </p:nvSpPr>
        <p:spPr>
          <a:xfrm>
            <a:off x="12939269" y="3727175"/>
            <a:ext cx="807451" cy="0"/>
          </a:xfrm>
          <a:prstGeom prst="line">
            <a:avLst/>
          </a:prstGeom>
          <a:ln w="38100" cap="rnd">
            <a:solidFill>
              <a:srgbClr val="FCFDFE"/>
            </a:solidFill>
            <a:prstDash val="sysDot"/>
            <a:headEnd type="none" w="sm" len="sm"/>
            <a:tailEnd type="none" w="sm" len="sm"/>
          </a:ln>
        </p:spPr>
        <p:txBody>
          <a:bodyPr/>
          <a:lstStyle/>
          <a:p>
            <a:endParaRPr lang="en-GB"/>
          </a:p>
        </p:txBody>
      </p:sp>
      <p:sp>
        <p:nvSpPr>
          <p:cNvPr id="20" name="AutoShape 20"/>
          <p:cNvSpPr/>
          <p:nvPr/>
        </p:nvSpPr>
        <p:spPr>
          <a:xfrm>
            <a:off x="12939269" y="4661687"/>
            <a:ext cx="807451" cy="0"/>
          </a:xfrm>
          <a:prstGeom prst="line">
            <a:avLst/>
          </a:prstGeom>
          <a:ln w="38100" cap="rnd">
            <a:solidFill>
              <a:srgbClr val="FCFDFE"/>
            </a:solidFill>
            <a:prstDash val="sysDot"/>
            <a:headEnd type="none" w="sm" len="sm"/>
            <a:tailEnd type="none" w="sm" len="sm"/>
          </a:ln>
        </p:spPr>
        <p:txBody>
          <a:bodyPr/>
          <a:lstStyle/>
          <a:p>
            <a:endParaRPr lang="en-GB"/>
          </a:p>
        </p:txBody>
      </p:sp>
      <p:sp>
        <p:nvSpPr>
          <p:cNvPr id="21" name="AutoShape 21"/>
          <p:cNvSpPr/>
          <p:nvPr/>
        </p:nvSpPr>
        <p:spPr>
          <a:xfrm>
            <a:off x="12939269" y="5596199"/>
            <a:ext cx="807451" cy="0"/>
          </a:xfrm>
          <a:prstGeom prst="line">
            <a:avLst/>
          </a:prstGeom>
          <a:ln w="38100" cap="rnd">
            <a:solidFill>
              <a:srgbClr val="FCFDFE"/>
            </a:solidFill>
            <a:prstDash val="sysDot"/>
            <a:headEnd type="none" w="sm" len="sm"/>
            <a:tailEnd type="none" w="sm" len="sm"/>
          </a:ln>
        </p:spPr>
        <p:txBody>
          <a:bodyPr/>
          <a:lstStyle/>
          <a:p>
            <a:endParaRPr lang="en-GB"/>
          </a:p>
        </p:txBody>
      </p:sp>
      <p:sp>
        <p:nvSpPr>
          <p:cNvPr id="22" name="AutoShape 22"/>
          <p:cNvSpPr/>
          <p:nvPr/>
        </p:nvSpPr>
        <p:spPr>
          <a:xfrm>
            <a:off x="12939269" y="6530711"/>
            <a:ext cx="807451" cy="0"/>
          </a:xfrm>
          <a:prstGeom prst="line">
            <a:avLst/>
          </a:prstGeom>
          <a:ln w="38100" cap="rnd">
            <a:solidFill>
              <a:srgbClr val="FCFDFE"/>
            </a:solidFill>
            <a:prstDash val="sysDot"/>
            <a:headEnd type="none" w="sm" len="sm"/>
            <a:tailEnd type="none" w="sm" len="sm"/>
          </a:ln>
        </p:spPr>
        <p:txBody>
          <a:bodyPr/>
          <a:lstStyle/>
          <a:p>
            <a:endParaRPr lang="en-GB"/>
          </a:p>
        </p:txBody>
      </p:sp>
      <p:sp>
        <p:nvSpPr>
          <p:cNvPr id="23" name="AutoShape 23"/>
          <p:cNvSpPr/>
          <p:nvPr/>
        </p:nvSpPr>
        <p:spPr>
          <a:xfrm>
            <a:off x="12939269" y="7465223"/>
            <a:ext cx="807451" cy="0"/>
          </a:xfrm>
          <a:prstGeom prst="line">
            <a:avLst/>
          </a:prstGeom>
          <a:ln w="38100" cap="rnd">
            <a:solidFill>
              <a:srgbClr val="FCFDFE"/>
            </a:solidFill>
            <a:prstDash val="sysDot"/>
            <a:headEnd type="none" w="sm" len="sm"/>
            <a:tailEnd type="none" w="sm" len="sm"/>
          </a:ln>
        </p:spPr>
        <p:txBody>
          <a:bodyPr/>
          <a:lstStyle/>
          <a:p>
            <a:endParaRPr lang="en-GB"/>
          </a:p>
        </p:txBody>
      </p:sp>
      <p:sp>
        <p:nvSpPr>
          <p:cNvPr id="24" name="AutoShape 24"/>
          <p:cNvSpPr/>
          <p:nvPr/>
        </p:nvSpPr>
        <p:spPr>
          <a:xfrm>
            <a:off x="12939269" y="8399735"/>
            <a:ext cx="807451" cy="0"/>
          </a:xfrm>
          <a:prstGeom prst="line">
            <a:avLst/>
          </a:prstGeom>
          <a:ln w="38100" cap="rnd">
            <a:solidFill>
              <a:srgbClr val="FCFDFE"/>
            </a:solidFill>
            <a:prstDash val="sysDot"/>
            <a:headEnd type="none" w="sm" len="sm"/>
            <a:tailEnd type="none" w="sm" len="sm"/>
          </a:ln>
        </p:spPr>
        <p:txBody>
          <a:bodyPr/>
          <a:lstStyle/>
          <a:p>
            <a:endParaRPr lang="en-GB"/>
          </a:p>
        </p:txBody>
      </p:sp>
      <p:sp>
        <p:nvSpPr>
          <p:cNvPr id="25" name="AutoShape 25"/>
          <p:cNvSpPr/>
          <p:nvPr/>
        </p:nvSpPr>
        <p:spPr>
          <a:xfrm>
            <a:off x="12939269" y="9334247"/>
            <a:ext cx="807451" cy="0"/>
          </a:xfrm>
          <a:prstGeom prst="line">
            <a:avLst/>
          </a:prstGeom>
          <a:ln w="38100" cap="rnd">
            <a:solidFill>
              <a:srgbClr val="FCFDFE"/>
            </a:solidFill>
            <a:prstDash val="sysDot"/>
            <a:headEnd type="none" w="sm" len="sm"/>
            <a:tailEnd type="none" w="sm" len="sm"/>
          </a:ln>
        </p:spPr>
        <p:txBody>
          <a:bodyPr/>
          <a:lstStyle/>
          <a:p>
            <a:endParaRPr lang="en-GB"/>
          </a:p>
        </p:txBody>
      </p:sp>
      <p:sp>
        <p:nvSpPr>
          <p:cNvPr id="26" name="Freeform 26"/>
          <p:cNvSpPr/>
          <p:nvPr/>
        </p:nvSpPr>
        <p:spPr>
          <a:xfrm rot="5400000">
            <a:off x="8534063" y="3599634"/>
            <a:ext cx="1219875" cy="904232"/>
          </a:xfrm>
          <a:custGeom>
            <a:avLst/>
            <a:gdLst/>
            <a:ahLst/>
            <a:cxnLst/>
            <a:rect l="l" t="t" r="r" b="b"/>
            <a:pathLst>
              <a:path w="1219875" h="904232">
                <a:moveTo>
                  <a:pt x="0" y="0"/>
                </a:moveTo>
                <a:lnTo>
                  <a:pt x="1219874" y="0"/>
                </a:lnTo>
                <a:lnTo>
                  <a:pt x="1219874" y="904232"/>
                </a:lnTo>
                <a:lnTo>
                  <a:pt x="0" y="904232"/>
                </a:lnTo>
                <a:lnTo>
                  <a:pt x="0" y="0"/>
                </a:lnTo>
                <a:close/>
              </a:path>
            </a:pathLst>
          </a:custGeom>
          <a:blipFill>
            <a:blip r:embed="rId5">
              <a:alphaModFix amt="95000"/>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7" name="TextBox 27"/>
          <p:cNvSpPr txBox="1"/>
          <p:nvPr/>
        </p:nvSpPr>
        <p:spPr>
          <a:xfrm>
            <a:off x="2967716" y="3315695"/>
            <a:ext cx="2380893" cy="396241"/>
          </a:xfrm>
          <a:prstGeom prst="rect">
            <a:avLst/>
          </a:prstGeom>
        </p:spPr>
        <p:txBody>
          <a:bodyPr lIns="0" tIns="0" rIns="0" bIns="0" rtlCol="0" anchor="t">
            <a:spAutoFit/>
          </a:bodyPr>
          <a:lstStyle/>
          <a:p>
            <a:pPr algn="just">
              <a:lnSpc>
                <a:spcPts val="3359"/>
              </a:lnSpc>
            </a:pPr>
            <a:r>
              <a:rPr lang="en-US" sz="2399" b="1" dirty="0">
                <a:solidFill>
                  <a:srgbClr val="737373"/>
                </a:solidFill>
                <a:latin typeface="Montserrat Bold"/>
                <a:ea typeface="Montserrat Bold"/>
                <a:cs typeface="Montserrat Bold"/>
                <a:sym typeface="Montserrat Bold"/>
              </a:rPr>
              <a:t>Profit driven</a:t>
            </a:r>
          </a:p>
        </p:txBody>
      </p:sp>
      <p:sp>
        <p:nvSpPr>
          <p:cNvPr id="28" name="TextBox 28"/>
          <p:cNvSpPr txBox="1"/>
          <p:nvPr/>
        </p:nvSpPr>
        <p:spPr>
          <a:xfrm>
            <a:off x="2967716" y="4251050"/>
            <a:ext cx="2670029" cy="396241"/>
          </a:xfrm>
          <a:prstGeom prst="rect">
            <a:avLst/>
          </a:prstGeom>
        </p:spPr>
        <p:txBody>
          <a:bodyPr lIns="0" tIns="0" rIns="0" bIns="0" rtlCol="0" anchor="t">
            <a:spAutoFit/>
          </a:bodyPr>
          <a:lstStyle/>
          <a:p>
            <a:pPr algn="just">
              <a:lnSpc>
                <a:spcPts val="3359"/>
              </a:lnSpc>
            </a:pPr>
            <a:r>
              <a:rPr lang="en-US" sz="2399" b="1" dirty="0">
                <a:solidFill>
                  <a:srgbClr val="737373"/>
                </a:solidFill>
                <a:latin typeface="Montserrat Bold"/>
                <a:ea typeface="Montserrat Bold"/>
                <a:cs typeface="Montserrat Bold"/>
                <a:sym typeface="Montserrat Bold"/>
              </a:rPr>
              <a:t>Market focus</a:t>
            </a:r>
          </a:p>
        </p:txBody>
      </p:sp>
      <p:sp>
        <p:nvSpPr>
          <p:cNvPr id="29" name="TextBox 29"/>
          <p:cNvSpPr txBox="1"/>
          <p:nvPr/>
        </p:nvSpPr>
        <p:spPr>
          <a:xfrm>
            <a:off x="2967716" y="5143202"/>
            <a:ext cx="2379615" cy="396241"/>
          </a:xfrm>
          <a:prstGeom prst="rect">
            <a:avLst/>
          </a:prstGeom>
        </p:spPr>
        <p:txBody>
          <a:bodyPr lIns="0" tIns="0" rIns="0" bIns="0" rtlCol="0" anchor="t">
            <a:spAutoFit/>
          </a:bodyPr>
          <a:lstStyle/>
          <a:p>
            <a:pPr algn="just">
              <a:lnSpc>
                <a:spcPts val="3359"/>
              </a:lnSpc>
            </a:pPr>
            <a:r>
              <a:rPr lang="en-US" sz="2399" b="1">
                <a:solidFill>
                  <a:srgbClr val="737373"/>
                </a:solidFill>
                <a:latin typeface="Montserrat Bold"/>
                <a:ea typeface="Montserrat Bold"/>
                <a:cs typeface="Montserrat Bold"/>
                <a:sym typeface="Montserrat Bold"/>
              </a:rPr>
              <a:t>Competitive</a:t>
            </a:r>
          </a:p>
        </p:txBody>
      </p:sp>
      <p:sp>
        <p:nvSpPr>
          <p:cNvPr id="30" name="TextBox 30"/>
          <p:cNvSpPr txBox="1"/>
          <p:nvPr/>
        </p:nvSpPr>
        <p:spPr>
          <a:xfrm>
            <a:off x="2967716" y="6081974"/>
            <a:ext cx="3421919" cy="396241"/>
          </a:xfrm>
          <a:prstGeom prst="rect">
            <a:avLst/>
          </a:prstGeom>
        </p:spPr>
        <p:txBody>
          <a:bodyPr lIns="0" tIns="0" rIns="0" bIns="0" rtlCol="0" anchor="t">
            <a:spAutoFit/>
          </a:bodyPr>
          <a:lstStyle/>
          <a:p>
            <a:pPr algn="just">
              <a:lnSpc>
                <a:spcPts val="3359"/>
              </a:lnSpc>
            </a:pPr>
            <a:r>
              <a:rPr lang="en-US" sz="2399" b="1">
                <a:solidFill>
                  <a:srgbClr val="737373"/>
                </a:solidFill>
                <a:latin typeface="Montserrat Bold"/>
                <a:ea typeface="Montserrat Bold"/>
                <a:cs typeface="Montserrat Bold"/>
                <a:sym typeface="Montserrat Bold"/>
              </a:rPr>
              <a:t>Limited audience</a:t>
            </a:r>
          </a:p>
        </p:txBody>
      </p:sp>
      <p:sp>
        <p:nvSpPr>
          <p:cNvPr id="31" name="TextBox 31"/>
          <p:cNvSpPr txBox="1"/>
          <p:nvPr/>
        </p:nvSpPr>
        <p:spPr>
          <a:xfrm>
            <a:off x="2967716" y="7016486"/>
            <a:ext cx="2940231" cy="396241"/>
          </a:xfrm>
          <a:prstGeom prst="rect">
            <a:avLst/>
          </a:prstGeom>
        </p:spPr>
        <p:txBody>
          <a:bodyPr lIns="0" tIns="0" rIns="0" bIns="0" rtlCol="0" anchor="t">
            <a:spAutoFit/>
          </a:bodyPr>
          <a:lstStyle/>
          <a:p>
            <a:pPr algn="just">
              <a:lnSpc>
                <a:spcPts val="3359"/>
              </a:lnSpc>
            </a:pPr>
            <a:r>
              <a:rPr lang="en-US" sz="2399" b="1">
                <a:solidFill>
                  <a:srgbClr val="737373"/>
                </a:solidFill>
                <a:latin typeface="Montserrat Bold"/>
                <a:ea typeface="Montserrat Bold"/>
                <a:cs typeface="Montserrat Bold"/>
                <a:sym typeface="Montserrat Bold"/>
              </a:rPr>
              <a:t>Microeconomic</a:t>
            </a:r>
          </a:p>
        </p:txBody>
      </p:sp>
      <p:sp>
        <p:nvSpPr>
          <p:cNvPr id="32" name="TextBox 32"/>
          <p:cNvSpPr txBox="1"/>
          <p:nvPr/>
        </p:nvSpPr>
        <p:spPr>
          <a:xfrm>
            <a:off x="2967716" y="7950998"/>
            <a:ext cx="2379615" cy="396241"/>
          </a:xfrm>
          <a:prstGeom prst="rect">
            <a:avLst/>
          </a:prstGeom>
        </p:spPr>
        <p:txBody>
          <a:bodyPr lIns="0" tIns="0" rIns="0" bIns="0" rtlCol="0" anchor="t">
            <a:spAutoFit/>
          </a:bodyPr>
          <a:lstStyle/>
          <a:p>
            <a:pPr algn="just">
              <a:lnSpc>
                <a:spcPts val="3359"/>
              </a:lnSpc>
            </a:pPr>
            <a:r>
              <a:rPr lang="en-US" sz="2399" b="1">
                <a:solidFill>
                  <a:srgbClr val="737373"/>
                </a:solidFill>
                <a:latin typeface="Montserrat Bold"/>
                <a:ea typeface="Montserrat Bold"/>
                <a:cs typeface="Montserrat Bold"/>
                <a:sym typeface="Montserrat Bold"/>
              </a:rPr>
              <a:t>Shareholders</a:t>
            </a:r>
          </a:p>
        </p:txBody>
      </p:sp>
      <p:sp>
        <p:nvSpPr>
          <p:cNvPr id="33" name="TextBox 33"/>
          <p:cNvSpPr txBox="1"/>
          <p:nvPr/>
        </p:nvSpPr>
        <p:spPr>
          <a:xfrm>
            <a:off x="2967716" y="8885510"/>
            <a:ext cx="2379615" cy="396241"/>
          </a:xfrm>
          <a:prstGeom prst="rect">
            <a:avLst/>
          </a:prstGeom>
        </p:spPr>
        <p:txBody>
          <a:bodyPr lIns="0" tIns="0" rIns="0" bIns="0" rtlCol="0" anchor="t">
            <a:spAutoFit/>
          </a:bodyPr>
          <a:lstStyle/>
          <a:p>
            <a:pPr algn="just">
              <a:lnSpc>
                <a:spcPts val="3359"/>
              </a:lnSpc>
            </a:pPr>
            <a:r>
              <a:rPr lang="en-US" sz="2399" b="1">
                <a:solidFill>
                  <a:srgbClr val="737373"/>
                </a:solidFill>
                <a:latin typeface="Montserrat Bold"/>
                <a:ea typeface="Montserrat Bold"/>
                <a:cs typeface="Montserrat Bold"/>
                <a:sym typeface="Montserrat Bold"/>
              </a:rPr>
              <a:t>Innovation</a:t>
            </a:r>
          </a:p>
        </p:txBody>
      </p:sp>
      <p:sp>
        <p:nvSpPr>
          <p:cNvPr id="34" name="TextBox 34"/>
          <p:cNvSpPr txBox="1"/>
          <p:nvPr/>
        </p:nvSpPr>
        <p:spPr>
          <a:xfrm>
            <a:off x="12939269" y="3315695"/>
            <a:ext cx="2787473" cy="396241"/>
          </a:xfrm>
          <a:prstGeom prst="rect">
            <a:avLst/>
          </a:prstGeom>
        </p:spPr>
        <p:txBody>
          <a:bodyPr lIns="0" tIns="0" rIns="0" bIns="0" rtlCol="0" anchor="t">
            <a:spAutoFit/>
          </a:bodyPr>
          <a:lstStyle/>
          <a:p>
            <a:pPr algn="just">
              <a:lnSpc>
                <a:spcPts val="3359"/>
              </a:lnSpc>
            </a:pPr>
            <a:r>
              <a:rPr lang="en-US" sz="2399" b="1" dirty="0">
                <a:solidFill>
                  <a:srgbClr val="FFFFFF"/>
                </a:solidFill>
                <a:latin typeface="Montserrat Bold"/>
                <a:ea typeface="Montserrat Bold"/>
                <a:cs typeface="Montserrat Bold"/>
                <a:sym typeface="Montserrat Bold"/>
              </a:rPr>
              <a:t>Benefits driven</a:t>
            </a:r>
          </a:p>
        </p:txBody>
      </p:sp>
      <p:sp>
        <p:nvSpPr>
          <p:cNvPr id="35" name="TextBox 35"/>
          <p:cNvSpPr txBox="1"/>
          <p:nvPr/>
        </p:nvSpPr>
        <p:spPr>
          <a:xfrm>
            <a:off x="12939269" y="4251050"/>
            <a:ext cx="3361496" cy="396241"/>
          </a:xfrm>
          <a:prstGeom prst="rect">
            <a:avLst/>
          </a:prstGeom>
        </p:spPr>
        <p:txBody>
          <a:bodyPr lIns="0" tIns="0" rIns="0" bIns="0" rtlCol="0" anchor="t">
            <a:spAutoFit/>
          </a:bodyPr>
          <a:lstStyle/>
          <a:p>
            <a:pPr algn="just">
              <a:lnSpc>
                <a:spcPts val="3359"/>
              </a:lnSpc>
            </a:pPr>
            <a:r>
              <a:rPr lang="en-US" sz="2399" b="1" dirty="0">
                <a:solidFill>
                  <a:srgbClr val="FFFFFF"/>
                </a:solidFill>
                <a:latin typeface="Montserrat Bold"/>
                <a:ea typeface="Montserrat Bold"/>
                <a:cs typeface="Montserrat Bold"/>
                <a:sym typeface="Montserrat Bold"/>
              </a:rPr>
              <a:t>Broad society focus</a:t>
            </a:r>
          </a:p>
        </p:txBody>
      </p:sp>
      <p:sp>
        <p:nvSpPr>
          <p:cNvPr id="36" name="TextBox 36"/>
          <p:cNvSpPr txBox="1"/>
          <p:nvPr/>
        </p:nvSpPr>
        <p:spPr>
          <a:xfrm>
            <a:off x="12939269" y="5143202"/>
            <a:ext cx="2379615" cy="396241"/>
          </a:xfrm>
          <a:prstGeom prst="rect">
            <a:avLst/>
          </a:prstGeom>
        </p:spPr>
        <p:txBody>
          <a:bodyPr lIns="0" tIns="0" rIns="0" bIns="0" rtlCol="0" anchor="t">
            <a:spAutoFit/>
          </a:bodyPr>
          <a:lstStyle/>
          <a:p>
            <a:pPr algn="just">
              <a:lnSpc>
                <a:spcPts val="3359"/>
              </a:lnSpc>
            </a:pPr>
            <a:r>
              <a:rPr lang="en-US" sz="2399" b="1" dirty="0">
                <a:solidFill>
                  <a:srgbClr val="FFFFFF"/>
                </a:solidFill>
                <a:latin typeface="Montserrat Bold"/>
                <a:ea typeface="Montserrat Bold"/>
                <a:cs typeface="Montserrat Bold"/>
                <a:sym typeface="Montserrat Bold"/>
              </a:rPr>
              <a:t>Cooperative</a:t>
            </a:r>
          </a:p>
        </p:txBody>
      </p:sp>
      <p:sp>
        <p:nvSpPr>
          <p:cNvPr id="37" name="TextBox 37"/>
          <p:cNvSpPr txBox="1"/>
          <p:nvPr/>
        </p:nvSpPr>
        <p:spPr>
          <a:xfrm>
            <a:off x="12939269" y="6081974"/>
            <a:ext cx="2379615" cy="396241"/>
          </a:xfrm>
          <a:prstGeom prst="rect">
            <a:avLst/>
          </a:prstGeom>
        </p:spPr>
        <p:txBody>
          <a:bodyPr lIns="0" tIns="0" rIns="0" bIns="0" rtlCol="0" anchor="t">
            <a:spAutoFit/>
          </a:bodyPr>
          <a:lstStyle/>
          <a:p>
            <a:pPr algn="just">
              <a:lnSpc>
                <a:spcPts val="3359"/>
              </a:lnSpc>
            </a:pPr>
            <a:r>
              <a:rPr lang="en-US" sz="2399" b="1">
                <a:solidFill>
                  <a:srgbClr val="FFFFFF"/>
                </a:solidFill>
                <a:latin typeface="Montserrat Bold"/>
                <a:ea typeface="Montserrat Bold"/>
                <a:cs typeface="Montserrat Bold"/>
                <a:sym typeface="Montserrat Bold"/>
              </a:rPr>
              <a:t>Inclusive</a:t>
            </a:r>
          </a:p>
        </p:txBody>
      </p:sp>
      <p:sp>
        <p:nvSpPr>
          <p:cNvPr id="38" name="TextBox 38"/>
          <p:cNvSpPr txBox="1"/>
          <p:nvPr/>
        </p:nvSpPr>
        <p:spPr>
          <a:xfrm>
            <a:off x="12939269" y="7016486"/>
            <a:ext cx="3173795" cy="396241"/>
          </a:xfrm>
          <a:prstGeom prst="rect">
            <a:avLst/>
          </a:prstGeom>
        </p:spPr>
        <p:txBody>
          <a:bodyPr lIns="0" tIns="0" rIns="0" bIns="0" rtlCol="0" anchor="t">
            <a:spAutoFit/>
          </a:bodyPr>
          <a:lstStyle/>
          <a:p>
            <a:pPr algn="just">
              <a:lnSpc>
                <a:spcPts val="3359"/>
              </a:lnSpc>
            </a:pPr>
            <a:r>
              <a:rPr lang="en-US" sz="2399" b="1">
                <a:solidFill>
                  <a:srgbClr val="FFFFFF"/>
                </a:solidFill>
                <a:latin typeface="Montserrat Bold"/>
                <a:ea typeface="Montserrat Bold"/>
                <a:cs typeface="Montserrat Bold"/>
                <a:sym typeface="Montserrat Bold"/>
              </a:rPr>
              <a:t>Macroeconomic</a:t>
            </a:r>
          </a:p>
        </p:txBody>
      </p:sp>
      <p:sp>
        <p:nvSpPr>
          <p:cNvPr id="39" name="TextBox 39"/>
          <p:cNvSpPr txBox="1"/>
          <p:nvPr/>
        </p:nvSpPr>
        <p:spPr>
          <a:xfrm>
            <a:off x="12939269" y="7950998"/>
            <a:ext cx="4282487" cy="396241"/>
          </a:xfrm>
          <a:prstGeom prst="rect">
            <a:avLst/>
          </a:prstGeom>
        </p:spPr>
        <p:txBody>
          <a:bodyPr lIns="0" tIns="0" rIns="0" bIns="0" rtlCol="0" anchor="t">
            <a:spAutoFit/>
          </a:bodyPr>
          <a:lstStyle/>
          <a:p>
            <a:pPr algn="just">
              <a:lnSpc>
                <a:spcPts val="3359"/>
              </a:lnSpc>
            </a:pPr>
            <a:r>
              <a:rPr lang="en-US" sz="2399" b="1">
                <a:solidFill>
                  <a:srgbClr val="FFFFFF"/>
                </a:solidFill>
                <a:latin typeface="Montserrat Bold"/>
                <a:ea typeface="Montserrat Bold"/>
                <a:cs typeface="Montserrat Bold"/>
                <a:sym typeface="Montserrat Bold"/>
              </a:rPr>
              <a:t>Collective ownership</a:t>
            </a:r>
          </a:p>
        </p:txBody>
      </p:sp>
      <p:sp>
        <p:nvSpPr>
          <p:cNvPr id="40" name="TextBox 40"/>
          <p:cNvSpPr txBox="1"/>
          <p:nvPr/>
        </p:nvSpPr>
        <p:spPr>
          <a:xfrm>
            <a:off x="12939269" y="8885510"/>
            <a:ext cx="3173795" cy="396241"/>
          </a:xfrm>
          <a:prstGeom prst="rect">
            <a:avLst/>
          </a:prstGeom>
        </p:spPr>
        <p:txBody>
          <a:bodyPr lIns="0" tIns="0" rIns="0" bIns="0" rtlCol="0" anchor="t">
            <a:spAutoFit/>
          </a:bodyPr>
          <a:lstStyle/>
          <a:p>
            <a:pPr algn="just">
              <a:lnSpc>
                <a:spcPts val="3359"/>
              </a:lnSpc>
            </a:pPr>
            <a:r>
              <a:rPr lang="en-US" sz="2399" b="1">
                <a:solidFill>
                  <a:srgbClr val="FFFFFF"/>
                </a:solidFill>
                <a:latin typeface="Montserrat Bold"/>
                <a:ea typeface="Montserrat Bold"/>
                <a:cs typeface="Montserrat Bold"/>
                <a:sym typeface="Montserrat Bold"/>
              </a:rPr>
              <a:t>Innovation² ?</a:t>
            </a:r>
          </a:p>
        </p:txBody>
      </p:sp>
      <p:sp>
        <p:nvSpPr>
          <p:cNvPr id="41" name="TextBox 41"/>
          <p:cNvSpPr txBox="1"/>
          <p:nvPr/>
        </p:nvSpPr>
        <p:spPr>
          <a:xfrm>
            <a:off x="6402454" y="109649"/>
            <a:ext cx="5483092" cy="1641348"/>
          </a:xfrm>
          <a:prstGeom prst="rect">
            <a:avLst/>
          </a:prstGeom>
        </p:spPr>
        <p:txBody>
          <a:bodyPr lIns="0" tIns="0" rIns="0" bIns="0" rtlCol="0" anchor="t">
            <a:spAutoFit/>
          </a:bodyPr>
          <a:lstStyle/>
          <a:p>
            <a:pPr algn="ctr">
              <a:lnSpc>
                <a:spcPts val="4416"/>
              </a:lnSpc>
            </a:pPr>
            <a:r>
              <a:rPr lang="en-US" sz="3200" b="1" dirty="0">
                <a:solidFill>
                  <a:srgbClr val="737373"/>
                </a:solidFill>
                <a:latin typeface="Montserrat Medium"/>
                <a:ea typeface="Montserrat Medium"/>
                <a:cs typeface="Montserrat Medium"/>
                <a:sym typeface="Montserrat Medium"/>
              </a:rPr>
              <a:t>BUILDING </a:t>
            </a:r>
          </a:p>
          <a:p>
            <a:pPr algn="ctr">
              <a:lnSpc>
                <a:spcPts val="4416"/>
              </a:lnSpc>
            </a:pPr>
            <a:r>
              <a:rPr lang="en-US" sz="3200" b="1" strike="sngStrike" dirty="0">
                <a:solidFill>
                  <a:srgbClr val="737373"/>
                </a:solidFill>
                <a:latin typeface="Montserrat Bold"/>
                <a:ea typeface="Montserrat Bold"/>
                <a:cs typeface="Montserrat Bold"/>
                <a:sym typeface="Montserrat Bold"/>
              </a:rPr>
              <a:t>COMPETITIVE</a:t>
            </a:r>
            <a:r>
              <a:rPr lang="en-US" sz="3200" b="1" strike="sngStrike" dirty="0">
                <a:solidFill>
                  <a:srgbClr val="737373"/>
                </a:solidFill>
                <a:latin typeface="Montserrat Medium"/>
                <a:ea typeface="Montserrat Medium"/>
                <a:cs typeface="Montserrat Medium"/>
                <a:sym typeface="Montserrat Medium"/>
              </a:rPr>
              <a:t> </a:t>
            </a:r>
            <a:r>
              <a:rPr lang="en-US" sz="3200" b="1" dirty="0">
                <a:solidFill>
                  <a:srgbClr val="737373"/>
                </a:solidFill>
                <a:latin typeface="Montserrat Medium"/>
                <a:ea typeface="Montserrat Medium"/>
                <a:cs typeface="Montserrat Medium"/>
                <a:sym typeface="Montserrat Medium"/>
              </a:rPr>
              <a:t>ADVANTAGES</a:t>
            </a:r>
          </a:p>
        </p:txBody>
      </p:sp>
      <p:sp>
        <p:nvSpPr>
          <p:cNvPr id="42" name="TextBox 42"/>
          <p:cNvSpPr txBox="1"/>
          <p:nvPr/>
        </p:nvSpPr>
        <p:spPr>
          <a:xfrm>
            <a:off x="6834631" y="5080787"/>
            <a:ext cx="4618738" cy="1641347"/>
          </a:xfrm>
          <a:prstGeom prst="rect">
            <a:avLst/>
          </a:prstGeom>
        </p:spPr>
        <p:txBody>
          <a:bodyPr lIns="0" tIns="0" rIns="0" bIns="0" rtlCol="0" anchor="t">
            <a:spAutoFit/>
          </a:bodyPr>
          <a:lstStyle/>
          <a:p>
            <a:pPr algn="ctr">
              <a:lnSpc>
                <a:spcPts val="4416"/>
              </a:lnSpc>
            </a:pPr>
            <a:r>
              <a:rPr lang="en-US" sz="3200" b="1" dirty="0">
                <a:solidFill>
                  <a:srgbClr val="737373"/>
                </a:solidFill>
                <a:latin typeface="Montserrat Medium"/>
                <a:ea typeface="Montserrat Medium"/>
                <a:cs typeface="Montserrat Medium"/>
                <a:sym typeface="Montserrat Medium"/>
              </a:rPr>
              <a:t>BUILDING</a:t>
            </a:r>
          </a:p>
          <a:p>
            <a:pPr algn="ctr">
              <a:lnSpc>
                <a:spcPts val="4416"/>
              </a:lnSpc>
            </a:pPr>
            <a:r>
              <a:rPr lang="en-US" sz="3200" b="1" dirty="0">
                <a:solidFill>
                  <a:srgbClr val="737373"/>
                </a:solidFill>
                <a:latin typeface="Montserrat Bold"/>
                <a:ea typeface="Montserrat Bold"/>
                <a:cs typeface="Montserrat Bold"/>
                <a:sym typeface="Montserrat Bold"/>
              </a:rPr>
              <a:t>COLLABORATIVE </a:t>
            </a:r>
            <a:r>
              <a:rPr lang="en-US" sz="3200" b="1" dirty="0">
                <a:solidFill>
                  <a:srgbClr val="737373"/>
                </a:solidFill>
                <a:latin typeface="Montserrat Medium"/>
                <a:ea typeface="Montserrat Medium"/>
                <a:cs typeface="Montserrat Medium"/>
                <a:sym typeface="Montserrat Medium"/>
              </a:rPr>
              <a:t>ADVANTAGES</a:t>
            </a:r>
          </a:p>
        </p:txBody>
      </p:sp>
      <p:sp>
        <p:nvSpPr>
          <p:cNvPr id="43" name="TextBox 43"/>
          <p:cNvSpPr txBox="1"/>
          <p:nvPr/>
        </p:nvSpPr>
        <p:spPr>
          <a:xfrm>
            <a:off x="2967716" y="1775314"/>
            <a:ext cx="4187428" cy="670559"/>
          </a:xfrm>
          <a:prstGeom prst="rect">
            <a:avLst/>
          </a:prstGeom>
        </p:spPr>
        <p:txBody>
          <a:bodyPr lIns="0" tIns="0" rIns="0" bIns="0" rtlCol="0" anchor="t">
            <a:spAutoFit/>
          </a:bodyPr>
          <a:lstStyle/>
          <a:p>
            <a:pPr algn="l">
              <a:lnSpc>
                <a:spcPts val="5520"/>
              </a:lnSpc>
            </a:pPr>
            <a:r>
              <a:rPr lang="en-US" sz="4000" b="1" dirty="0">
                <a:solidFill>
                  <a:srgbClr val="737373"/>
                </a:solidFill>
                <a:latin typeface="Montserrat Bold"/>
                <a:ea typeface="Montserrat Bold"/>
                <a:cs typeface="Montserrat Bold"/>
                <a:sym typeface="Montserrat Bold"/>
              </a:rPr>
              <a:t>PRIVATE</a:t>
            </a:r>
            <a:r>
              <a:rPr lang="en-US" sz="4000" b="1" dirty="0">
                <a:solidFill>
                  <a:srgbClr val="737373"/>
                </a:solidFill>
                <a:latin typeface="Montserrat Medium"/>
                <a:ea typeface="Montserrat Medium"/>
                <a:cs typeface="Montserrat Medium"/>
                <a:sym typeface="Montserrat Medium"/>
              </a:rPr>
              <a:t> </a:t>
            </a:r>
          </a:p>
        </p:txBody>
      </p:sp>
      <p:sp>
        <p:nvSpPr>
          <p:cNvPr id="44" name="TextBox 44"/>
          <p:cNvSpPr txBox="1"/>
          <p:nvPr/>
        </p:nvSpPr>
        <p:spPr>
          <a:xfrm>
            <a:off x="2967716" y="2426823"/>
            <a:ext cx="4187428" cy="536447"/>
          </a:xfrm>
          <a:prstGeom prst="rect">
            <a:avLst/>
          </a:prstGeom>
        </p:spPr>
        <p:txBody>
          <a:bodyPr lIns="0" tIns="0" rIns="0" bIns="0" rtlCol="0" anchor="t">
            <a:spAutoFit/>
          </a:bodyPr>
          <a:lstStyle/>
          <a:p>
            <a:pPr algn="l">
              <a:lnSpc>
                <a:spcPts val="4416"/>
              </a:lnSpc>
            </a:pPr>
            <a:r>
              <a:rPr lang="en-US" sz="3200" b="1" dirty="0">
                <a:solidFill>
                  <a:srgbClr val="737373"/>
                </a:solidFill>
                <a:latin typeface="Montserrat Medium"/>
                <a:ea typeface="Montserrat Medium"/>
                <a:cs typeface="Montserrat Medium"/>
                <a:sym typeface="Montserrat Medium"/>
              </a:rPr>
              <a:t>SECTOR Dynamics</a:t>
            </a:r>
          </a:p>
        </p:txBody>
      </p:sp>
      <p:sp>
        <p:nvSpPr>
          <p:cNvPr id="45" name="TextBox 45"/>
          <p:cNvSpPr txBox="1"/>
          <p:nvPr/>
        </p:nvSpPr>
        <p:spPr>
          <a:xfrm>
            <a:off x="12939269" y="1882326"/>
            <a:ext cx="4187428" cy="670559"/>
          </a:xfrm>
          <a:prstGeom prst="rect">
            <a:avLst/>
          </a:prstGeom>
        </p:spPr>
        <p:txBody>
          <a:bodyPr lIns="0" tIns="0" rIns="0" bIns="0" rtlCol="0" anchor="t">
            <a:spAutoFit/>
          </a:bodyPr>
          <a:lstStyle/>
          <a:p>
            <a:pPr algn="l">
              <a:lnSpc>
                <a:spcPts val="5520"/>
              </a:lnSpc>
            </a:pPr>
            <a:r>
              <a:rPr lang="en-US" sz="4000" b="1" dirty="0">
                <a:solidFill>
                  <a:srgbClr val="FCFDFE"/>
                </a:solidFill>
                <a:latin typeface="Montserrat Bold"/>
                <a:ea typeface="Montserrat Bold"/>
                <a:cs typeface="Montserrat Bold"/>
                <a:sym typeface="Montserrat Bold"/>
              </a:rPr>
              <a:t>PUBLIC</a:t>
            </a:r>
          </a:p>
        </p:txBody>
      </p:sp>
      <p:sp>
        <p:nvSpPr>
          <p:cNvPr id="46" name="TextBox 46"/>
          <p:cNvSpPr txBox="1"/>
          <p:nvPr/>
        </p:nvSpPr>
        <p:spPr>
          <a:xfrm>
            <a:off x="12939269" y="2533836"/>
            <a:ext cx="4187428" cy="536447"/>
          </a:xfrm>
          <a:prstGeom prst="rect">
            <a:avLst/>
          </a:prstGeom>
        </p:spPr>
        <p:txBody>
          <a:bodyPr lIns="0" tIns="0" rIns="0" bIns="0" rtlCol="0" anchor="t">
            <a:spAutoFit/>
          </a:bodyPr>
          <a:lstStyle/>
          <a:p>
            <a:pPr algn="l">
              <a:lnSpc>
                <a:spcPts val="4416"/>
              </a:lnSpc>
            </a:pPr>
            <a:r>
              <a:rPr lang="en-US" sz="3200" b="1" dirty="0">
                <a:solidFill>
                  <a:srgbClr val="FCFDFE"/>
                </a:solidFill>
                <a:latin typeface="Montserrat Medium"/>
                <a:ea typeface="Montserrat Medium"/>
                <a:cs typeface="Montserrat Medium"/>
                <a:sym typeface="Montserrat Medium"/>
              </a:rPr>
              <a:t>SECTOR Dynamics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47750" y="1981462"/>
            <a:ext cx="2514600" cy="139503"/>
            <a:chOff x="0" y="0"/>
            <a:chExt cx="662281" cy="36742"/>
          </a:xfrm>
        </p:grpSpPr>
        <p:sp>
          <p:nvSpPr>
            <p:cNvPr id="3" name="Freeform 3"/>
            <p:cNvSpPr/>
            <p:nvPr/>
          </p:nvSpPr>
          <p:spPr>
            <a:xfrm>
              <a:off x="0" y="0"/>
              <a:ext cx="662281" cy="36742"/>
            </a:xfrm>
            <a:custGeom>
              <a:avLst/>
              <a:gdLst/>
              <a:ahLst/>
              <a:cxnLst/>
              <a:rect l="l" t="t" r="r" b="b"/>
              <a:pathLst>
                <a:path w="662281" h="36742">
                  <a:moveTo>
                    <a:pt x="0" y="0"/>
                  </a:moveTo>
                  <a:lnTo>
                    <a:pt x="662281" y="0"/>
                  </a:lnTo>
                  <a:lnTo>
                    <a:pt x="662281" y="36742"/>
                  </a:lnTo>
                  <a:lnTo>
                    <a:pt x="0" y="36742"/>
                  </a:lnTo>
                  <a:close/>
                </a:path>
              </a:pathLst>
            </a:custGeom>
            <a:solidFill>
              <a:srgbClr val="26ABD3">
                <a:alpha val="60000"/>
              </a:srgbClr>
            </a:solidFill>
          </p:spPr>
          <p:txBody>
            <a:bodyPr/>
            <a:lstStyle/>
            <a:p>
              <a:endParaRPr lang="en-GB"/>
            </a:p>
          </p:txBody>
        </p:sp>
        <p:sp>
          <p:nvSpPr>
            <p:cNvPr id="4" name="TextBox 4"/>
            <p:cNvSpPr txBox="1"/>
            <p:nvPr/>
          </p:nvSpPr>
          <p:spPr>
            <a:xfrm>
              <a:off x="0" y="-47625"/>
              <a:ext cx="662281" cy="8436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1028700"/>
            <a:ext cx="6585403" cy="781050"/>
          </a:xfrm>
          <a:prstGeom prst="rect">
            <a:avLst/>
          </a:prstGeom>
        </p:spPr>
        <p:txBody>
          <a:bodyPr lIns="0" tIns="0" rIns="0" bIns="0" rtlCol="0" anchor="t">
            <a:spAutoFit/>
          </a:bodyPr>
          <a:lstStyle/>
          <a:p>
            <a:pPr algn="l">
              <a:lnSpc>
                <a:spcPts val="6181"/>
              </a:lnSpc>
            </a:pPr>
            <a:r>
              <a:rPr lang="en-US" sz="5151" b="1" dirty="0">
                <a:solidFill>
                  <a:srgbClr val="737373"/>
                </a:solidFill>
                <a:latin typeface="Montserrat Medium"/>
                <a:ea typeface="Montserrat Medium"/>
                <a:cs typeface="Montserrat Medium"/>
                <a:sym typeface="Montserrat Medium"/>
              </a:rPr>
              <a:t>Consistent strategy</a:t>
            </a:r>
          </a:p>
        </p:txBody>
      </p:sp>
      <p:grpSp>
        <p:nvGrpSpPr>
          <p:cNvPr id="6" name="Group 6"/>
          <p:cNvGrpSpPr/>
          <p:nvPr/>
        </p:nvGrpSpPr>
        <p:grpSpPr>
          <a:xfrm>
            <a:off x="2031808" y="2489536"/>
            <a:ext cx="6411055" cy="7682470"/>
            <a:chOff x="0" y="0"/>
            <a:chExt cx="987878" cy="1183790"/>
          </a:xfrm>
        </p:grpSpPr>
        <p:sp>
          <p:nvSpPr>
            <p:cNvPr id="7" name="Freeform 7"/>
            <p:cNvSpPr/>
            <p:nvPr/>
          </p:nvSpPr>
          <p:spPr>
            <a:xfrm>
              <a:off x="0" y="0"/>
              <a:ext cx="987878" cy="1183790"/>
            </a:xfrm>
            <a:custGeom>
              <a:avLst/>
              <a:gdLst/>
              <a:ahLst/>
              <a:cxnLst/>
              <a:rect l="l" t="t" r="r" b="b"/>
              <a:pathLst>
                <a:path w="987878" h="1183790">
                  <a:moveTo>
                    <a:pt x="74871" y="0"/>
                  </a:moveTo>
                  <a:lnTo>
                    <a:pt x="913007" y="0"/>
                  </a:lnTo>
                  <a:cubicBezTo>
                    <a:pt x="954357" y="0"/>
                    <a:pt x="987878" y="33521"/>
                    <a:pt x="987878" y="74871"/>
                  </a:cubicBezTo>
                  <a:lnTo>
                    <a:pt x="987878" y="1108919"/>
                  </a:lnTo>
                  <a:cubicBezTo>
                    <a:pt x="987878" y="1150269"/>
                    <a:pt x="954357" y="1183790"/>
                    <a:pt x="913007" y="1183790"/>
                  </a:cubicBezTo>
                  <a:lnTo>
                    <a:pt x="74871" y="1183790"/>
                  </a:lnTo>
                  <a:cubicBezTo>
                    <a:pt x="55014" y="1183790"/>
                    <a:pt x="35970" y="1175902"/>
                    <a:pt x="21929" y="1161861"/>
                  </a:cubicBezTo>
                  <a:cubicBezTo>
                    <a:pt x="7888" y="1147820"/>
                    <a:pt x="0" y="1128776"/>
                    <a:pt x="0" y="1108919"/>
                  </a:cubicBezTo>
                  <a:lnTo>
                    <a:pt x="0" y="74871"/>
                  </a:lnTo>
                  <a:cubicBezTo>
                    <a:pt x="0" y="55014"/>
                    <a:pt x="7888" y="35970"/>
                    <a:pt x="21929" y="21929"/>
                  </a:cubicBezTo>
                  <a:cubicBezTo>
                    <a:pt x="35970" y="7888"/>
                    <a:pt x="55014" y="0"/>
                    <a:pt x="74871" y="0"/>
                  </a:cubicBezTo>
                  <a:close/>
                </a:path>
              </a:pathLst>
            </a:custGeom>
            <a:blipFill>
              <a:blip r:embed="rId3"/>
              <a:stretch>
                <a:fillRect l="-86508"/>
              </a:stretch>
            </a:blipFill>
          </p:spPr>
          <p:txBody>
            <a:bodyPr/>
            <a:lstStyle/>
            <a:p>
              <a:endParaRPr lang="en-GB"/>
            </a:p>
          </p:txBody>
        </p:sp>
      </p:grpSp>
      <p:sp>
        <p:nvSpPr>
          <p:cNvPr id="8" name="Freeform 8"/>
          <p:cNvSpPr/>
          <p:nvPr/>
        </p:nvSpPr>
        <p:spPr>
          <a:xfrm rot="5400000">
            <a:off x="4066774" y="6637327"/>
            <a:ext cx="2303318" cy="6392300"/>
          </a:xfrm>
          <a:custGeom>
            <a:avLst/>
            <a:gdLst/>
            <a:ahLst/>
            <a:cxnLst/>
            <a:rect l="l" t="t" r="r" b="b"/>
            <a:pathLst>
              <a:path w="2303318" h="6392300">
                <a:moveTo>
                  <a:pt x="0" y="0"/>
                </a:moveTo>
                <a:lnTo>
                  <a:pt x="2303318" y="0"/>
                </a:lnTo>
                <a:lnTo>
                  <a:pt x="2303318" y="6392301"/>
                </a:lnTo>
                <a:lnTo>
                  <a:pt x="0" y="6392301"/>
                </a:lnTo>
                <a:lnTo>
                  <a:pt x="0" y="0"/>
                </a:lnTo>
                <a:close/>
              </a:path>
            </a:pathLst>
          </a:custGeom>
          <a:blipFill>
            <a:blip r:embed="rId4">
              <a:extLst>
                <a:ext uri="{96DAC541-7B7A-43D3-8B79-37D633B846F1}">
                  <asvg:svgBlip xmlns:asvg="http://schemas.microsoft.com/office/drawing/2016/SVG/main" r:embed="rId5"/>
                </a:ext>
              </a:extLst>
            </a:blip>
            <a:stretch>
              <a:fillRect t="-4282" r="-90650"/>
            </a:stretch>
          </a:blipFill>
        </p:spPr>
        <p:txBody>
          <a:bodyPr/>
          <a:lstStyle/>
          <a:p>
            <a:endParaRPr lang="en-GB"/>
          </a:p>
        </p:txBody>
      </p:sp>
      <p:sp>
        <p:nvSpPr>
          <p:cNvPr id="9" name="TextBox 9"/>
          <p:cNvSpPr txBox="1"/>
          <p:nvPr/>
        </p:nvSpPr>
        <p:spPr>
          <a:xfrm>
            <a:off x="2038565" y="8879257"/>
            <a:ext cx="5970206" cy="812593"/>
          </a:xfrm>
          <a:prstGeom prst="rect">
            <a:avLst/>
          </a:prstGeom>
        </p:spPr>
        <p:txBody>
          <a:bodyPr lIns="0" tIns="0" rIns="0" bIns="0" rtlCol="0" anchor="t">
            <a:spAutoFit/>
          </a:bodyPr>
          <a:lstStyle/>
          <a:p>
            <a:pPr marL="0" lvl="0" indent="0" algn="l">
              <a:lnSpc>
                <a:spcPts val="3277"/>
              </a:lnSpc>
              <a:spcBef>
                <a:spcPct val="0"/>
              </a:spcBef>
            </a:pPr>
            <a:r>
              <a:rPr lang="en-US" sz="2341" b="1" u="none" strike="noStrike" spc="-46">
                <a:solidFill>
                  <a:srgbClr val="737373"/>
                </a:solidFill>
                <a:latin typeface="Montserrat Medium"/>
                <a:ea typeface="Montserrat Medium"/>
                <a:cs typeface="Montserrat Medium"/>
                <a:sym typeface="Montserrat Medium"/>
              </a:rPr>
              <a:t>Cost Avoidance Through </a:t>
            </a:r>
          </a:p>
          <a:p>
            <a:pPr marL="0" lvl="0" indent="0" algn="l">
              <a:lnSpc>
                <a:spcPts val="3277"/>
              </a:lnSpc>
              <a:spcBef>
                <a:spcPct val="0"/>
              </a:spcBef>
            </a:pPr>
            <a:r>
              <a:rPr lang="en-US" sz="2341" b="1" u="none" strike="noStrike" spc="-46">
                <a:solidFill>
                  <a:srgbClr val="737373"/>
                </a:solidFill>
                <a:latin typeface="Montserrat Medium"/>
                <a:ea typeface="Montserrat Medium"/>
                <a:cs typeface="Montserrat Medium"/>
                <a:sym typeface="Montserrat Medium"/>
              </a:rPr>
              <a:t>Shared Services</a:t>
            </a:r>
          </a:p>
        </p:txBody>
      </p:sp>
      <p:grpSp>
        <p:nvGrpSpPr>
          <p:cNvPr id="10" name="Group 10"/>
          <p:cNvGrpSpPr/>
          <p:nvPr/>
        </p:nvGrpSpPr>
        <p:grpSpPr>
          <a:xfrm>
            <a:off x="2974399" y="3490049"/>
            <a:ext cx="4500482" cy="473163"/>
            <a:chOff x="0" y="0"/>
            <a:chExt cx="1670709" cy="175652"/>
          </a:xfrm>
        </p:grpSpPr>
        <p:sp>
          <p:nvSpPr>
            <p:cNvPr id="11" name="Freeform 11"/>
            <p:cNvSpPr/>
            <p:nvPr/>
          </p:nvSpPr>
          <p:spPr>
            <a:xfrm>
              <a:off x="0" y="0"/>
              <a:ext cx="1670709" cy="175652"/>
            </a:xfrm>
            <a:custGeom>
              <a:avLst/>
              <a:gdLst/>
              <a:ahLst/>
              <a:cxnLst/>
              <a:rect l="l" t="t" r="r" b="b"/>
              <a:pathLst>
                <a:path w="1670709" h="175652">
                  <a:moveTo>
                    <a:pt x="0" y="0"/>
                  </a:moveTo>
                  <a:lnTo>
                    <a:pt x="1670709" y="0"/>
                  </a:lnTo>
                  <a:lnTo>
                    <a:pt x="1670709" y="175652"/>
                  </a:lnTo>
                  <a:lnTo>
                    <a:pt x="0" y="175652"/>
                  </a:lnTo>
                  <a:close/>
                </a:path>
              </a:pathLst>
            </a:custGeom>
            <a:solidFill>
              <a:srgbClr val="FCFDFE"/>
            </a:solidFill>
          </p:spPr>
          <p:txBody>
            <a:bodyPr/>
            <a:lstStyle/>
            <a:p>
              <a:endParaRPr lang="en-GB"/>
            </a:p>
          </p:txBody>
        </p:sp>
        <p:sp>
          <p:nvSpPr>
            <p:cNvPr id="12" name="TextBox 12"/>
            <p:cNvSpPr txBox="1"/>
            <p:nvPr/>
          </p:nvSpPr>
          <p:spPr>
            <a:xfrm>
              <a:off x="0" y="-38100"/>
              <a:ext cx="1670709" cy="213752"/>
            </a:xfrm>
            <a:prstGeom prst="rect">
              <a:avLst/>
            </a:prstGeom>
          </p:spPr>
          <p:txBody>
            <a:bodyPr lIns="57961" tIns="57961" rIns="57961" bIns="57961" rtlCol="0" anchor="ctr"/>
            <a:lstStyle/>
            <a:p>
              <a:pPr marL="0" lvl="0" indent="0" algn="ctr">
                <a:lnSpc>
                  <a:spcPts val="2659"/>
                </a:lnSpc>
                <a:spcBef>
                  <a:spcPct val="0"/>
                </a:spcBef>
              </a:pPr>
              <a:endParaRPr/>
            </a:p>
          </p:txBody>
        </p:sp>
      </p:grpSp>
      <p:sp>
        <p:nvSpPr>
          <p:cNvPr id="13" name="TextBox 13"/>
          <p:cNvSpPr txBox="1"/>
          <p:nvPr/>
        </p:nvSpPr>
        <p:spPr>
          <a:xfrm>
            <a:off x="2038565" y="3454649"/>
            <a:ext cx="6354361" cy="508563"/>
          </a:xfrm>
          <a:prstGeom prst="rect">
            <a:avLst/>
          </a:prstGeom>
        </p:spPr>
        <p:txBody>
          <a:bodyPr lIns="0" tIns="0" rIns="0" bIns="0" rtlCol="0" anchor="t">
            <a:spAutoFit/>
          </a:bodyPr>
          <a:lstStyle/>
          <a:p>
            <a:pPr marL="0" lvl="0" indent="0" algn="ctr">
              <a:lnSpc>
                <a:spcPts val="4171"/>
              </a:lnSpc>
              <a:spcBef>
                <a:spcPct val="0"/>
              </a:spcBef>
            </a:pPr>
            <a:r>
              <a:rPr lang="en-US" sz="2979" b="1" u="none" strike="noStrike" spc="-59" dirty="0">
                <a:solidFill>
                  <a:srgbClr val="737373"/>
                </a:solidFill>
                <a:latin typeface="Montserrat Bold"/>
                <a:ea typeface="Montserrat Bold"/>
                <a:cs typeface="Montserrat Bold"/>
                <a:sym typeface="Montserrat Bold"/>
              </a:rPr>
              <a:t>ICT as A COST CENTER</a:t>
            </a:r>
          </a:p>
        </p:txBody>
      </p:sp>
      <p:grpSp>
        <p:nvGrpSpPr>
          <p:cNvPr id="14" name="Group 14"/>
          <p:cNvGrpSpPr/>
          <p:nvPr/>
        </p:nvGrpSpPr>
        <p:grpSpPr>
          <a:xfrm>
            <a:off x="9832587" y="2489536"/>
            <a:ext cx="6411055" cy="7682470"/>
            <a:chOff x="0" y="0"/>
            <a:chExt cx="987878" cy="1183790"/>
          </a:xfrm>
        </p:grpSpPr>
        <p:sp>
          <p:nvSpPr>
            <p:cNvPr id="15" name="Freeform 15"/>
            <p:cNvSpPr/>
            <p:nvPr/>
          </p:nvSpPr>
          <p:spPr>
            <a:xfrm>
              <a:off x="0" y="0"/>
              <a:ext cx="987878" cy="1183790"/>
            </a:xfrm>
            <a:custGeom>
              <a:avLst/>
              <a:gdLst/>
              <a:ahLst/>
              <a:cxnLst/>
              <a:rect l="l" t="t" r="r" b="b"/>
              <a:pathLst>
                <a:path w="987878" h="1183790">
                  <a:moveTo>
                    <a:pt x="74871" y="0"/>
                  </a:moveTo>
                  <a:lnTo>
                    <a:pt x="913007" y="0"/>
                  </a:lnTo>
                  <a:cubicBezTo>
                    <a:pt x="954357" y="0"/>
                    <a:pt x="987878" y="33521"/>
                    <a:pt x="987878" y="74871"/>
                  </a:cubicBezTo>
                  <a:lnTo>
                    <a:pt x="987878" y="1108919"/>
                  </a:lnTo>
                  <a:cubicBezTo>
                    <a:pt x="987878" y="1150269"/>
                    <a:pt x="954357" y="1183790"/>
                    <a:pt x="913007" y="1183790"/>
                  </a:cubicBezTo>
                  <a:lnTo>
                    <a:pt x="74871" y="1183790"/>
                  </a:lnTo>
                  <a:cubicBezTo>
                    <a:pt x="55014" y="1183790"/>
                    <a:pt x="35970" y="1175902"/>
                    <a:pt x="21929" y="1161861"/>
                  </a:cubicBezTo>
                  <a:cubicBezTo>
                    <a:pt x="7888" y="1147820"/>
                    <a:pt x="0" y="1128776"/>
                    <a:pt x="0" y="1108919"/>
                  </a:cubicBezTo>
                  <a:lnTo>
                    <a:pt x="0" y="74871"/>
                  </a:lnTo>
                  <a:cubicBezTo>
                    <a:pt x="0" y="55014"/>
                    <a:pt x="7888" y="35970"/>
                    <a:pt x="21929" y="21929"/>
                  </a:cubicBezTo>
                  <a:cubicBezTo>
                    <a:pt x="35970" y="7888"/>
                    <a:pt x="55014" y="0"/>
                    <a:pt x="74871" y="0"/>
                  </a:cubicBezTo>
                  <a:close/>
                </a:path>
              </a:pathLst>
            </a:custGeom>
            <a:blipFill>
              <a:blip r:embed="rId6"/>
              <a:stretch>
                <a:fillRect l="-9915" r="-9915"/>
              </a:stretch>
            </a:blipFill>
          </p:spPr>
          <p:txBody>
            <a:bodyPr/>
            <a:lstStyle/>
            <a:p>
              <a:endParaRPr lang="en-GB"/>
            </a:p>
          </p:txBody>
        </p:sp>
      </p:grpSp>
      <p:grpSp>
        <p:nvGrpSpPr>
          <p:cNvPr id="16" name="Group 16"/>
          <p:cNvGrpSpPr/>
          <p:nvPr/>
        </p:nvGrpSpPr>
        <p:grpSpPr>
          <a:xfrm>
            <a:off x="10137583" y="3467100"/>
            <a:ext cx="5839404" cy="496287"/>
            <a:chOff x="0" y="0"/>
            <a:chExt cx="2215421" cy="188287"/>
          </a:xfrm>
        </p:grpSpPr>
        <p:sp>
          <p:nvSpPr>
            <p:cNvPr id="17" name="Freeform 17"/>
            <p:cNvSpPr/>
            <p:nvPr/>
          </p:nvSpPr>
          <p:spPr>
            <a:xfrm>
              <a:off x="0" y="0"/>
              <a:ext cx="2215421" cy="188287"/>
            </a:xfrm>
            <a:custGeom>
              <a:avLst/>
              <a:gdLst/>
              <a:ahLst/>
              <a:cxnLst/>
              <a:rect l="l" t="t" r="r" b="b"/>
              <a:pathLst>
                <a:path w="2215421" h="188287">
                  <a:moveTo>
                    <a:pt x="0" y="0"/>
                  </a:moveTo>
                  <a:lnTo>
                    <a:pt x="2215421" y="0"/>
                  </a:lnTo>
                  <a:lnTo>
                    <a:pt x="2215421" y="188287"/>
                  </a:lnTo>
                  <a:lnTo>
                    <a:pt x="0" y="188287"/>
                  </a:lnTo>
                  <a:close/>
                </a:path>
              </a:pathLst>
            </a:custGeom>
            <a:solidFill>
              <a:srgbClr val="737373"/>
            </a:solidFill>
          </p:spPr>
          <p:txBody>
            <a:bodyPr/>
            <a:lstStyle/>
            <a:p>
              <a:endParaRPr lang="en-GB"/>
            </a:p>
          </p:txBody>
        </p:sp>
        <p:sp>
          <p:nvSpPr>
            <p:cNvPr id="18" name="TextBox 18"/>
            <p:cNvSpPr txBox="1"/>
            <p:nvPr/>
          </p:nvSpPr>
          <p:spPr>
            <a:xfrm>
              <a:off x="0" y="-38100"/>
              <a:ext cx="2215421" cy="226387"/>
            </a:xfrm>
            <a:prstGeom prst="rect">
              <a:avLst/>
            </a:prstGeom>
          </p:spPr>
          <p:txBody>
            <a:bodyPr lIns="35265" tIns="35265" rIns="35265" bIns="35265" rtlCol="0" anchor="ctr"/>
            <a:lstStyle/>
            <a:p>
              <a:pPr marL="0" lvl="0" indent="0" algn="ctr">
                <a:lnSpc>
                  <a:spcPts val="2660"/>
                </a:lnSpc>
                <a:spcBef>
                  <a:spcPct val="0"/>
                </a:spcBef>
              </a:pPr>
              <a:endParaRPr/>
            </a:p>
          </p:txBody>
        </p:sp>
      </p:grpSp>
      <p:sp>
        <p:nvSpPr>
          <p:cNvPr id="19" name="Freeform 19"/>
          <p:cNvSpPr/>
          <p:nvPr/>
        </p:nvSpPr>
        <p:spPr>
          <a:xfrm rot="5400000" flipV="1">
            <a:off x="11875123" y="6617208"/>
            <a:ext cx="2325984" cy="6455205"/>
          </a:xfrm>
          <a:custGeom>
            <a:avLst/>
            <a:gdLst/>
            <a:ahLst/>
            <a:cxnLst/>
            <a:rect l="l" t="t" r="r" b="b"/>
            <a:pathLst>
              <a:path w="2325984" h="6455205">
                <a:moveTo>
                  <a:pt x="0" y="6455205"/>
                </a:moveTo>
                <a:lnTo>
                  <a:pt x="2325984" y="6455205"/>
                </a:lnTo>
                <a:lnTo>
                  <a:pt x="2325984" y="0"/>
                </a:lnTo>
                <a:lnTo>
                  <a:pt x="0" y="0"/>
                </a:lnTo>
                <a:lnTo>
                  <a:pt x="0" y="6455205"/>
                </a:lnTo>
                <a:close/>
              </a:path>
            </a:pathLst>
          </a:custGeom>
          <a:blipFill>
            <a:blip r:embed="rId4">
              <a:extLst>
                <a:ext uri="{96DAC541-7B7A-43D3-8B79-37D633B846F1}">
                  <asvg:svgBlip xmlns:asvg="http://schemas.microsoft.com/office/drawing/2016/SVG/main" r:embed="rId5"/>
                </a:ext>
              </a:extLst>
            </a:blip>
            <a:stretch>
              <a:fillRect t="-4282" r="-90650"/>
            </a:stretch>
          </a:blipFill>
        </p:spPr>
        <p:txBody>
          <a:bodyPr/>
          <a:lstStyle/>
          <a:p>
            <a:endParaRPr lang="en-GB"/>
          </a:p>
        </p:txBody>
      </p:sp>
      <p:sp>
        <p:nvSpPr>
          <p:cNvPr id="20" name="TextBox 20"/>
          <p:cNvSpPr txBox="1"/>
          <p:nvPr/>
        </p:nvSpPr>
        <p:spPr>
          <a:xfrm>
            <a:off x="10712092" y="8918630"/>
            <a:ext cx="5485329" cy="808728"/>
          </a:xfrm>
          <a:prstGeom prst="rect">
            <a:avLst/>
          </a:prstGeom>
        </p:spPr>
        <p:txBody>
          <a:bodyPr lIns="0" tIns="0" rIns="0" bIns="0" rtlCol="0" anchor="t">
            <a:spAutoFit/>
          </a:bodyPr>
          <a:lstStyle/>
          <a:p>
            <a:pPr algn="r">
              <a:lnSpc>
                <a:spcPts val="3241"/>
              </a:lnSpc>
              <a:spcBef>
                <a:spcPct val="0"/>
              </a:spcBef>
            </a:pPr>
            <a:r>
              <a:rPr lang="en-US" sz="2315" b="1" spc="-46" dirty="0">
                <a:solidFill>
                  <a:srgbClr val="737373"/>
                </a:solidFill>
                <a:latin typeface="Montserrat Medium"/>
                <a:ea typeface="Montserrat Medium"/>
                <a:cs typeface="Montserrat Medium"/>
                <a:sym typeface="Montserrat Medium"/>
              </a:rPr>
              <a:t>Enabling Ecosystems for Sector-Wide Strategic Advantage</a:t>
            </a:r>
          </a:p>
        </p:txBody>
      </p:sp>
      <p:sp>
        <p:nvSpPr>
          <p:cNvPr id="21" name="TextBox 21"/>
          <p:cNvSpPr txBox="1"/>
          <p:nvPr/>
        </p:nvSpPr>
        <p:spPr>
          <a:xfrm>
            <a:off x="9917148" y="3470966"/>
            <a:ext cx="6280273" cy="475928"/>
          </a:xfrm>
          <a:prstGeom prst="rect">
            <a:avLst/>
          </a:prstGeom>
        </p:spPr>
        <p:txBody>
          <a:bodyPr lIns="0" tIns="0" rIns="0" bIns="0" rtlCol="0" anchor="t">
            <a:spAutoFit/>
          </a:bodyPr>
          <a:lstStyle/>
          <a:p>
            <a:pPr marL="0" lvl="0" indent="0" algn="ctr">
              <a:lnSpc>
                <a:spcPts val="3887"/>
              </a:lnSpc>
              <a:spcBef>
                <a:spcPct val="0"/>
              </a:spcBef>
            </a:pPr>
            <a:r>
              <a:rPr lang="en-US" sz="2776" b="1" u="none" strike="noStrike" spc="-55">
                <a:solidFill>
                  <a:srgbClr val="FCFDFE"/>
                </a:solidFill>
                <a:latin typeface="Montserrat Bold"/>
                <a:ea typeface="Montserrat Bold"/>
                <a:cs typeface="Montserrat Bold"/>
                <a:sym typeface="Montserrat Bold"/>
              </a:rPr>
              <a:t>ICT as STRATEGIC INVESTMENT</a:t>
            </a:r>
          </a:p>
        </p:txBody>
      </p:sp>
      <p:grpSp>
        <p:nvGrpSpPr>
          <p:cNvPr id="22" name="Group 22"/>
          <p:cNvGrpSpPr/>
          <p:nvPr/>
        </p:nvGrpSpPr>
        <p:grpSpPr>
          <a:xfrm rot="5780901">
            <a:off x="11896173" y="-7932186"/>
            <a:ext cx="4063084" cy="13296336"/>
            <a:chOff x="0" y="0"/>
            <a:chExt cx="1070113" cy="3501916"/>
          </a:xfrm>
        </p:grpSpPr>
        <p:sp>
          <p:nvSpPr>
            <p:cNvPr id="23" name="Freeform 23"/>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26ABD3">
                <a:alpha val="6667"/>
              </a:srgbClr>
            </a:solidFill>
          </p:spPr>
          <p:txBody>
            <a:bodyPr/>
            <a:lstStyle/>
            <a:p>
              <a:endParaRPr lang="en-GB"/>
            </a:p>
          </p:txBody>
        </p:sp>
        <p:sp>
          <p:nvSpPr>
            <p:cNvPr id="24" name="TextBox 24"/>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36180" y="1470175"/>
            <a:ext cx="9320342" cy="9362175"/>
            <a:chOff x="0" y="0"/>
            <a:chExt cx="812800" cy="816448"/>
          </a:xfrm>
        </p:grpSpPr>
        <p:sp>
          <p:nvSpPr>
            <p:cNvPr id="3" name="Freeform 3"/>
            <p:cNvSpPr/>
            <p:nvPr/>
          </p:nvSpPr>
          <p:spPr>
            <a:xfrm>
              <a:off x="0" y="0"/>
              <a:ext cx="812800" cy="816448"/>
            </a:xfrm>
            <a:custGeom>
              <a:avLst/>
              <a:gdLst/>
              <a:ahLst/>
              <a:cxnLst/>
              <a:rect l="l" t="t" r="r" b="b"/>
              <a:pathLst>
                <a:path w="812800" h="816448">
                  <a:moveTo>
                    <a:pt x="406400" y="0"/>
                  </a:moveTo>
                  <a:cubicBezTo>
                    <a:pt x="181951" y="0"/>
                    <a:pt x="0" y="182768"/>
                    <a:pt x="0" y="408224"/>
                  </a:cubicBezTo>
                  <a:cubicBezTo>
                    <a:pt x="0" y="633680"/>
                    <a:pt x="181951" y="816448"/>
                    <a:pt x="406400" y="816448"/>
                  </a:cubicBezTo>
                  <a:cubicBezTo>
                    <a:pt x="630849" y="816448"/>
                    <a:pt x="812800" y="633680"/>
                    <a:pt x="812800" y="408224"/>
                  </a:cubicBezTo>
                  <a:cubicBezTo>
                    <a:pt x="812800" y="182768"/>
                    <a:pt x="630849" y="0"/>
                    <a:pt x="406400" y="0"/>
                  </a:cubicBezTo>
                  <a:close/>
                </a:path>
              </a:pathLst>
            </a:custGeom>
            <a:solidFill>
              <a:srgbClr val="26ABD3">
                <a:alpha val="49804"/>
              </a:srgbClr>
            </a:solidFill>
          </p:spPr>
          <p:txBody>
            <a:bodyPr/>
            <a:lstStyle/>
            <a:p>
              <a:endParaRPr lang="en-GB"/>
            </a:p>
          </p:txBody>
        </p:sp>
        <p:sp>
          <p:nvSpPr>
            <p:cNvPr id="4" name="TextBox 4"/>
            <p:cNvSpPr txBox="1"/>
            <p:nvPr/>
          </p:nvSpPr>
          <p:spPr>
            <a:xfrm>
              <a:off x="76200" y="38442"/>
              <a:ext cx="660400" cy="70146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862089" y="2096067"/>
            <a:ext cx="8610216" cy="8610182"/>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a:stretch>
            </a:blipFill>
          </p:spPr>
          <p:txBody>
            <a:bodyPr/>
            <a:lstStyle/>
            <a:p>
              <a:endParaRPr lang="en-GB"/>
            </a:p>
          </p:txBody>
        </p:sp>
      </p:grpSp>
      <p:sp>
        <p:nvSpPr>
          <p:cNvPr id="7" name="Freeform 7"/>
          <p:cNvSpPr/>
          <p:nvPr/>
        </p:nvSpPr>
        <p:spPr>
          <a:xfrm>
            <a:off x="1076325" y="7472850"/>
            <a:ext cx="6337873" cy="2336672"/>
          </a:xfrm>
          <a:custGeom>
            <a:avLst/>
            <a:gdLst/>
            <a:ahLst/>
            <a:cxnLst/>
            <a:rect l="l" t="t" r="r" b="b"/>
            <a:pathLst>
              <a:path w="6337873" h="2336672">
                <a:moveTo>
                  <a:pt x="0" y="0"/>
                </a:moveTo>
                <a:lnTo>
                  <a:pt x="6337873" y="0"/>
                </a:lnTo>
                <a:lnTo>
                  <a:pt x="6337873" y="2336671"/>
                </a:lnTo>
                <a:lnTo>
                  <a:pt x="0" y="2336671"/>
                </a:lnTo>
                <a:lnTo>
                  <a:pt x="0" y="0"/>
                </a:lnTo>
                <a:close/>
              </a:path>
            </a:pathLst>
          </a:custGeom>
          <a:blipFill>
            <a:blip r:embed="rId4"/>
            <a:stretch>
              <a:fillRect l="-12147"/>
            </a:stretch>
          </a:blipFill>
        </p:spPr>
        <p:txBody>
          <a:bodyPr/>
          <a:lstStyle/>
          <a:p>
            <a:endParaRPr lang="en-GB"/>
          </a:p>
        </p:txBody>
      </p:sp>
      <p:sp>
        <p:nvSpPr>
          <p:cNvPr id="8" name="TextBox 8"/>
          <p:cNvSpPr txBox="1"/>
          <p:nvPr/>
        </p:nvSpPr>
        <p:spPr>
          <a:xfrm>
            <a:off x="1076324" y="3396653"/>
            <a:ext cx="6543675" cy="4169924"/>
          </a:xfrm>
          <a:prstGeom prst="rect">
            <a:avLst/>
          </a:prstGeom>
        </p:spPr>
        <p:txBody>
          <a:bodyPr wrap="square" lIns="0" tIns="0" rIns="0" bIns="0" rtlCol="0" anchor="t">
            <a:spAutoFit/>
          </a:bodyPr>
          <a:lstStyle/>
          <a:p>
            <a:pPr>
              <a:lnSpc>
                <a:spcPts val="6663"/>
              </a:lnSpc>
            </a:pPr>
            <a:r>
              <a:rPr lang="en-US" sz="2799" dirty="0">
                <a:solidFill>
                  <a:srgbClr val="545454"/>
                </a:solidFill>
                <a:latin typeface="Montserrat"/>
                <a:ea typeface="Montserrat"/>
                <a:cs typeface="Montserrat"/>
                <a:sym typeface="Montserrat"/>
              </a:rPr>
              <a:t>Common ICT infrastructures</a:t>
            </a:r>
          </a:p>
          <a:p>
            <a:pPr algn="l">
              <a:lnSpc>
                <a:spcPts val="6663"/>
              </a:lnSpc>
            </a:pPr>
            <a:r>
              <a:rPr lang="en-US" sz="2799" dirty="0">
                <a:solidFill>
                  <a:srgbClr val="545454"/>
                </a:solidFill>
                <a:latin typeface="Montserrat"/>
                <a:ea typeface="Montserrat"/>
                <a:cs typeface="Montserrat"/>
                <a:sym typeface="Montserrat"/>
              </a:rPr>
              <a:t>Shared ICT services</a:t>
            </a:r>
          </a:p>
          <a:p>
            <a:pPr algn="l">
              <a:lnSpc>
                <a:spcPts val="6663"/>
              </a:lnSpc>
            </a:pPr>
            <a:r>
              <a:rPr lang="en-US" sz="2799" dirty="0">
                <a:solidFill>
                  <a:srgbClr val="545454"/>
                </a:solidFill>
                <a:latin typeface="Montserrat"/>
                <a:ea typeface="Montserrat"/>
                <a:cs typeface="Montserrat"/>
                <a:sym typeface="Montserrat"/>
              </a:rPr>
              <a:t>Re-use software components, API’s…</a:t>
            </a:r>
          </a:p>
          <a:p>
            <a:pPr algn="l">
              <a:lnSpc>
                <a:spcPts val="6663"/>
              </a:lnSpc>
            </a:pPr>
            <a:r>
              <a:rPr lang="en-US" sz="2799" dirty="0">
                <a:solidFill>
                  <a:srgbClr val="545454"/>
                </a:solidFill>
                <a:latin typeface="Montserrat"/>
                <a:ea typeface="Montserrat"/>
                <a:cs typeface="Montserrat"/>
                <a:sym typeface="Montserrat"/>
              </a:rPr>
              <a:t>Communities of practice</a:t>
            </a:r>
          </a:p>
          <a:p>
            <a:pPr algn="l">
              <a:lnSpc>
                <a:spcPts val="6663"/>
              </a:lnSpc>
            </a:pPr>
            <a:endParaRPr lang="en-US" sz="2799" dirty="0">
              <a:solidFill>
                <a:srgbClr val="545454"/>
              </a:solidFill>
              <a:latin typeface="Montserrat"/>
              <a:ea typeface="Montserrat"/>
              <a:cs typeface="Montserrat"/>
              <a:sym typeface="Montserrat"/>
            </a:endParaRPr>
          </a:p>
        </p:txBody>
      </p:sp>
      <p:sp>
        <p:nvSpPr>
          <p:cNvPr id="9" name="TextBox 9"/>
          <p:cNvSpPr txBox="1"/>
          <p:nvPr/>
        </p:nvSpPr>
        <p:spPr>
          <a:xfrm>
            <a:off x="1028700" y="1028700"/>
            <a:ext cx="6889342" cy="1562100"/>
          </a:xfrm>
          <a:prstGeom prst="rect">
            <a:avLst/>
          </a:prstGeom>
        </p:spPr>
        <p:txBody>
          <a:bodyPr lIns="0" tIns="0" rIns="0" bIns="0" rtlCol="0" anchor="t">
            <a:spAutoFit/>
          </a:bodyPr>
          <a:lstStyle/>
          <a:p>
            <a:pPr algn="l">
              <a:lnSpc>
                <a:spcPts val="6181"/>
              </a:lnSpc>
            </a:pPr>
            <a:r>
              <a:rPr lang="en-US" sz="5151" b="1" dirty="0">
                <a:solidFill>
                  <a:srgbClr val="737373"/>
                </a:solidFill>
                <a:latin typeface="Montserrat Medium"/>
                <a:ea typeface="Montserrat Medium"/>
                <a:cs typeface="Montserrat Medium"/>
                <a:sym typeface="Montserrat Medium"/>
              </a:rPr>
              <a:t>COST-focus: </a:t>
            </a:r>
          </a:p>
          <a:p>
            <a:pPr algn="l">
              <a:lnSpc>
                <a:spcPts val="6181"/>
              </a:lnSpc>
            </a:pPr>
            <a:r>
              <a:rPr lang="en-US" sz="5151" b="1" dirty="0">
                <a:solidFill>
                  <a:srgbClr val="737373"/>
                </a:solidFill>
                <a:latin typeface="Montserrat Medium"/>
                <a:ea typeface="Montserrat Medium"/>
                <a:cs typeface="Montserrat Medium"/>
                <a:sym typeface="Montserrat Medium"/>
              </a:rPr>
              <a:t>Economies of Scale</a:t>
            </a:r>
          </a:p>
        </p:txBody>
      </p:sp>
      <p:grpSp>
        <p:nvGrpSpPr>
          <p:cNvPr id="10" name="Group 10"/>
          <p:cNvGrpSpPr/>
          <p:nvPr/>
        </p:nvGrpSpPr>
        <p:grpSpPr>
          <a:xfrm>
            <a:off x="1076325" y="2723562"/>
            <a:ext cx="2514600" cy="139503"/>
            <a:chOff x="0" y="0"/>
            <a:chExt cx="662281" cy="36742"/>
          </a:xfrm>
        </p:grpSpPr>
        <p:sp>
          <p:nvSpPr>
            <p:cNvPr id="11" name="Freeform 11"/>
            <p:cNvSpPr/>
            <p:nvPr/>
          </p:nvSpPr>
          <p:spPr>
            <a:xfrm>
              <a:off x="0" y="0"/>
              <a:ext cx="662281" cy="36742"/>
            </a:xfrm>
            <a:custGeom>
              <a:avLst/>
              <a:gdLst/>
              <a:ahLst/>
              <a:cxnLst/>
              <a:rect l="l" t="t" r="r" b="b"/>
              <a:pathLst>
                <a:path w="662281" h="36742">
                  <a:moveTo>
                    <a:pt x="0" y="0"/>
                  </a:moveTo>
                  <a:lnTo>
                    <a:pt x="662281" y="0"/>
                  </a:lnTo>
                  <a:lnTo>
                    <a:pt x="662281" y="36742"/>
                  </a:lnTo>
                  <a:lnTo>
                    <a:pt x="0" y="36742"/>
                  </a:lnTo>
                  <a:close/>
                </a:path>
              </a:pathLst>
            </a:custGeom>
            <a:solidFill>
              <a:srgbClr val="26ABD3">
                <a:alpha val="60000"/>
              </a:srgbClr>
            </a:solidFill>
          </p:spPr>
          <p:txBody>
            <a:bodyPr/>
            <a:lstStyle/>
            <a:p>
              <a:endParaRPr lang="en-GB"/>
            </a:p>
          </p:txBody>
        </p:sp>
        <p:sp>
          <p:nvSpPr>
            <p:cNvPr id="12" name="TextBox 12"/>
            <p:cNvSpPr txBox="1"/>
            <p:nvPr/>
          </p:nvSpPr>
          <p:spPr>
            <a:xfrm>
              <a:off x="0" y="-47625"/>
              <a:ext cx="662281" cy="84367"/>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28700"/>
            <a:ext cx="7976964" cy="1562100"/>
          </a:xfrm>
          <a:prstGeom prst="rect">
            <a:avLst/>
          </a:prstGeom>
        </p:spPr>
        <p:txBody>
          <a:bodyPr lIns="0" tIns="0" rIns="0" bIns="0" rtlCol="0" anchor="t">
            <a:spAutoFit/>
          </a:bodyPr>
          <a:lstStyle/>
          <a:p>
            <a:pPr algn="l">
              <a:lnSpc>
                <a:spcPts val="6181"/>
              </a:lnSpc>
            </a:pPr>
            <a:r>
              <a:rPr lang="en-US" sz="5151" b="1" dirty="0">
                <a:solidFill>
                  <a:srgbClr val="737373"/>
                </a:solidFill>
                <a:latin typeface="Montserrat Medium"/>
                <a:ea typeface="Montserrat Medium"/>
                <a:cs typeface="Montserrat Medium"/>
                <a:sym typeface="Montserrat Medium"/>
              </a:rPr>
              <a:t>VALUE-focus: </a:t>
            </a:r>
          </a:p>
          <a:p>
            <a:pPr algn="l">
              <a:lnSpc>
                <a:spcPts val="6181"/>
              </a:lnSpc>
            </a:pPr>
            <a:r>
              <a:rPr lang="en-US" sz="5151" b="1" dirty="0">
                <a:solidFill>
                  <a:srgbClr val="737373"/>
                </a:solidFill>
                <a:latin typeface="Montserrat Medium"/>
                <a:ea typeface="Montserrat Medium"/>
                <a:cs typeface="Montserrat Medium"/>
                <a:sym typeface="Montserrat Medium"/>
              </a:rPr>
              <a:t>Reducing complexity</a:t>
            </a:r>
          </a:p>
        </p:txBody>
      </p:sp>
      <p:grpSp>
        <p:nvGrpSpPr>
          <p:cNvPr id="3" name="Group 3"/>
          <p:cNvGrpSpPr/>
          <p:nvPr/>
        </p:nvGrpSpPr>
        <p:grpSpPr>
          <a:xfrm>
            <a:off x="9936180" y="1470175"/>
            <a:ext cx="9320342" cy="9362175"/>
            <a:chOff x="0" y="0"/>
            <a:chExt cx="812800" cy="816448"/>
          </a:xfrm>
        </p:grpSpPr>
        <p:sp>
          <p:nvSpPr>
            <p:cNvPr id="4" name="Freeform 4"/>
            <p:cNvSpPr/>
            <p:nvPr/>
          </p:nvSpPr>
          <p:spPr>
            <a:xfrm>
              <a:off x="0" y="0"/>
              <a:ext cx="812800" cy="816448"/>
            </a:xfrm>
            <a:custGeom>
              <a:avLst/>
              <a:gdLst/>
              <a:ahLst/>
              <a:cxnLst/>
              <a:rect l="l" t="t" r="r" b="b"/>
              <a:pathLst>
                <a:path w="812800" h="816448">
                  <a:moveTo>
                    <a:pt x="406400" y="0"/>
                  </a:moveTo>
                  <a:cubicBezTo>
                    <a:pt x="181951" y="0"/>
                    <a:pt x="0" y="182768"/>
                    <a:pt x="0" y="408224"/>
                  </a:cubicBezTo>
                  <a:cubicBezTo>
                    <a:pt x="0" y="633680"/>
                    <a:pt x="181951" y="816448"/>
                    <a:pt x="406400" y="816448"/>
                  </a:cubicBezTo>
                  <a:cubicBezTo>
                    <a:pt x="630849" y="816448"/>
                    <a:pt x="812800" y="633680"/>
                    <a:pt x="812800" y="408224"/>
                  </a:cubicBezTo>
                  <a:cubicBezTo>
                    <a:pt x="812800" y="182768"/>
                    <a:pt x="630849" y="0"/>
                    <a:pt x="406400" y="0"/>
                  </a:cubicBezTo>
                  <a:close/>
                </a:path>
              </a:pathLst>
            </a:custGeom>
            <a:solidFill>
              <a:srgbClr val="26ABD3">
                <a:alpha val="49804"/>
              </a:srgbClr>
            </a:solidFill>
          </p:spPr>
          <p:txBody>
            <a:bodyPr/>
            <a:lstStyle/>
            <a:p>
              <a:endParaRPr lang="en-GB"/>
            </a:p>
          </p:txBody>
        </p:sp>
        <p:sp>
          <p:nvSpPr>
            <p:cNvPr id="5" name="TextBox 5"/>
            <p:cNvSpPr txBox="1"/>
            <p:nvPr/>
          </p:nvSpPr>
          <p:spPr>
            <a:xfrm>
              <a:off x="76200" y="38442"/>
              <a:ext cx="660400" cy="70146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76325" y="2723562"/>
            <a:ext cx="2514600" cy="139503"/>
            <a:chOff x="0" y="0"/>
            <a:chExt cx="662281" cy="36742"/>
          </a:xfrm>
        </p:grpSpPr>
        <p:sp>
          <p:nvSpPr>
            <p:cNvPr id="9" name="Freeform 9"/>
            <p:cNvSpPr/>
            <p:nvPr/>
          </p:nvSpPr>
          <p:spPr>
            <a:xfrm>
              <a:off x="0" y="0"/>
              <a:ext cx="662281" cy="36742"/>
            </a:xfrm>
            <a:custGeom>
              <a:avLst/>
              <a:gdLst/>
              <a:ahLst/>
              <a:cxnLst/>
              <a:rect l="l" t="t" r="r" b="b"/>
              <a:pathLst>
                <a:path w="662281" h="36742">
                  <a:moveTo>
                    <a:pt x="0" y="0"/>
                  </a:moveTo>
                  <a:lnTo>
                    <a:pt x="662281" y="0"/>
                  </a:lnTo>
                  <a:lnTo>
                    <a:pt x="662281" y="36742"/>
                  </a:lnTo>
                  <a:lnTo>
                    <a:pt x="0" y="36742"/>
                  </a:lnTo>
                  <a:close/>
                </a:path>
              </a:pathLst>
            </a:custGeom>
            <a:solidFill>
              <a:srgbClr val="26ABD3">
                <a:alpha val="60000"/>
              </a:srgbClr>
            </a:solidFill>
          </p:spPr>
          <p:txBody>
            <a:bodyPr/>
            <a:lstStyle/>
            <a:p>
              <a:endParaRPr lang="en-GB"/>
            </a:p>
          </p:txBody>
        </p:sp>
        <p:sp>
          <p:nvSpPr>
            <p:cNvPr id="10" name="TextBox 10"/>
            <p:cNvSpPr txBox="1"/>
            <p:nvPr/>
          </p:nvSpPr>
          <p:spPr>
            <a:xfrm>
              <a:off x="0" y="-47625"/>
              <a:ext cx="662281" cy="84367"/>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862089" y="2117393"/>
            <a:ext cx="8610216" cy="8610182"/>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a:stretch>
            </a:blipFill>
          </p:spPr>
          <p:txBody>
            <a:bodyPr/>
            <a:lstStyle/>
            <a:p>
              <a:endParaRPr lang="en-GB"/>
            </a:p>
          </p:txBody>
        </p:sp>
      </p:grpSp>
      <p:sp>
        <p:nvSpPr>
          <p:cNvPr id="13" name="TextBox 13"/>
          <p:cNvSpPr txBox="1"/>
          <p:nvPr/>
        </p:nvSpPr>
        <p:spPr>
          <a:xfrm>
            <a:off x="1076325" y="3241174"/>
            <a:ext cx="7534594" cy="723397"/>
          </a:xfrm>
          <a:prstGeom prst="rect">
            <a:avLst/>
          </a:prstGeom>
        </p:spPr>
        <p:txBody>
          <a:bodyPr lIns="0" tIns="0" rIns="0" bIns="0" rtlCol="0" anchor="t">
            <a:spAutoFit/>
          </a:bodyPr>
          <a:lstStyle/>
          <a:p>
            <a:pPr algn="l">
              <a:lnSpc>
                <a:spcPts val="6663"/>
              </a:lnSpc>
            </a:pPr>
            <a:r>
              <a:rPr lang="en-US" sz="2799">
                <a:solidFill>
                  <a:srgbClr val="000000"/>
                </a:solidFill>
                <a:latin typeface="Montserrat"/>
                <a:ea typeface="Montserrat"/>
                <a:cs typeface="Montserrat"/>
                <a:sym typeface="Montserrat"/>
              </a:rPr>
              <a:t>Only once-principle</a:t>
            </a:r>
          </a:p>
        </p:txBody>
      </p:sp>
      <p:sp>
        <p:nvSpPr>
          <p:cNvPr id="14" name="TextBox 14"/>
          <p:cNvSpPr txBox="1"/>
          <p:nvPr/>
        </p:nvSpPr>
        <p:spPr>
          <a:xfrm>
            <a:off x="1061085" y="5160455"/>
            <a:ext cx="7312466" cy="723397"/>
          </a:xfrm>
          <a:prstGeom prst="rect">
            <a:avLst/>
          </a:prstGeom>
        </p:spPr>
        <p:txBody>
          <a:bodyPr lIns="0" tIns="0" rIns="0" bIns="0" rtlCol="0" anchor="t">
            <a:spAutoFit/>
          </a:bodyPr>
          <a:lstStyle/>
          <a:p>
            <a:pPr algn="l">
              <a:lnSpc>
                <a:spcPts val="6663"/>
              </a:lnSpc>
            </a:pPr>
            <a:r>
              <a:rPr lang="en-US" sz="2799" dirty="0">
                <a:solidFill>
                  <a:srgbClr val="000000"/>
                </a:solidFill>
                <a:latin typeface="Montserrat"/>
                <a:ea typeface="Montserrat"/>
                <a:cs typeface="Montserrat"/>
                <a:sym typeface="Montserrat"/>
              </a:rPr>
              <a:t>Authentic data sources</a:t>
            </a:r>
          </a:p>
        </p:txBody>
      </p:sp>
      <p:sp>
        <p:nvSpPr>
          <p:cNvPr id="16" name="TextBox 16"/>
          <p:cNvSpPr txBox="1"/>
          <p:nvPr/>
        </p:nvSpPr>
        <p:spPr>
          <a:xfrm>
            <a:off x="1076325" y="6135642"/>
            <a:ext cx="2977307" cy="723397"/>
          </a:xfrm>
          <a:prstGeom prst="rect">
            <a:avLst/>
          </a:prstGeom>
        </p:spPr>
        <p:txBody>
          <a:bodyPr lIns="0" tIns="0" rIns="0" bIns="0" rtlCol="0" anchor="t">
            <a:spAutoFit/>
          </a:bodyPr>
          <a:lstStyle/>
          <a:p>
            <a:pPr algn="l">
              <a:lnSpc>
                <a:spcPts val="6663"/>
              </a:lnSpc>
            </a:pPr>
            <a:r>
              <a:rPr lang="en-US" sz="2799" dirty="0">
                <a:solidFill>
                  <a:srgbClr val="000000"/>
                </a:solidFill>
                <a:latin typeface="Montserrat"/>
                <a:ea typeface="Montserrat"/>
                <a:cs typeface="Montserrat"/>
                <a:sym typeface="Montserrat"/>
              </a:rPr>
              <a:t>Data duplication</a:t>
            </a:r>
          </a:p>
        </p:txBody>
      </p:sp>
      <p:sp>
        <p:nvSpPr>
          <p:cNvPr id="17" name="Freeform 17"/>
          <p:cNvSpPr/>
          <p:nvPr/>
        </p:nvSpPr>
        <p:spPr>
          <a:xfrm>
            <a:off x="4256102" y="6509464"/>
            <a:ext cx="471601" cy="349574"/>
          </a:xfrm>
          <a:custGeom>
            <a:avLst/>
            <a:gdLst/>
            <a:ahLst/>
            <a:cxnLst/>
            <a:rect l="l" t="t" r="r" b="b"/>
            <a:pathLst>
              <a:path w="471601" h="349574">
                <a:moveTo>
                  <a:pt x="0" y="0"/>
                </a:moveTo>
                <a:lnTo>
                  <a:pt x="471601" y="0"/>
                </a:lnTo>
                <a:lnTo>
                  <a:pt x="471601" y="349574"/>
                </a:lnTo>
                <a:lnTo>
                  <a:pt x="0" y="3495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8" name="TextBox 18"/>
          <p:cNvSpPr txBox="1"/>
          <p:nvPr/>
        </p:nvSpPr>
        <p:spPr>
          <a:xfrm>
            <a:off x="4869005" y="6135642"/>
            <a:ext cx="4403732" cy="723397"/>
          </a:xfrm>
          <a:prstGeom prst="rect">
            <a:avLst/>
          </a:prstGeom>
        </p:spPr>
        <p:txBody>
          <a:bodyPr lIns="0" tIns="0" rIns="0" bIns="0" rtlCol="0" anchor="t">
            <a:spAutoFit/>
          </a:bodyPr>
          <a:lstStyle/>
          <a:p>
            <a:pPr algn="l">
              <a:lnSpc>
                <a:spcPts val="6663"/>
              </a:lnSpc>
            </a:pPr>
            <a:r>
              <a:rPr lang="en-US" sz="2799">
                <a:solidFill>
                  <a:srgbClr val="000000"/>
                </a:solidFill>
                <a:latin typeface="Montserrat"/>
                <a:ea typeface="Montserrat"/>
                <a:cs typeface="Montserrat"/>
                <a:sym typeface="Montserrat"/>
              </a:rPr>
              <a:t>Secure exchange</a:t>
            </a:r>
          </a:p>
        </p:txBody>
      </p:sp>
      <p:sp>
        <p:nvSpPr>
          <p:cNvPr id="19" name="TextBox 19"/>
          <p:cNvSpPr txBox="1"/>
          <p:nvPr/>
        </p:nvSpPr>
        <p:spPr>
          <a:xfrm>
            <a:off x="1076325" y="7144788"/>
            <a:ext cx="7929339" cy="733086"/>
          </a:xfrm>
          <a:prstGeom prst="rect">
            <a:avLst/>
          </a:prstGeom>
        </p:spPr>
        <p:txBody>
          <a:bodyPr lIns="0" tIns="0" rIns="0" bIns="0" rtlCol="0" anchor="t">
            <a:spAutoFit/>
          </a:bodyPr>
          <a:lstStyle/>
          <a:p>
            <a:pPr algn="l">
              <a:lnSpc>
                <a:spcPts val="6663"/>
              </a:lnSpc>
            </a:pPr>
            <a:r>
              <a:rPr lang="en-US" sz="2799" dirty="0">
                <a:solidFill>
                  <a:srgbClr val="000000"/>
                </a:solidFill>
                <a:latin typeface="Montserrat"/>
                <a:ea typeface="Montserrat"/>
                <a:cs typeface="Montserrat"/>
                <a:sym typeface="Montserrat"/>
              </a:rPr>
              <a:t>Ecosystems approach</a:t>
            </a:r>
          </a:p>
        </p:txBody>
      </p:sp>
      <p:sp>
        <p:nvSpPr>
          <p:cNvPr id="20" name="Freeform 20"/>
          <p:cNvSpPr/>
          <p:nvPr/>
        </p:nvSpPr>
        <p:spPr>
          <a:xfrm>
            <a:off x="607223" y="9099148"/>
            <a:ext cx="842954" cy="842954"/>
          </a:xfrm>
          <a:custGeom>
            <a:avLst/>
            <a:gdLst/>
            <a:ahLst/>
            <a:cxnLst/>
            <a:rect l="l" t="t" r="r" b="b"/>
            <a:pathLst>
              <a:path w="842954" h="842954">
                <a:moveTo>
                  <a:pt x="0" y="0"/>
                </a:moveTo>
                <a:lnTo>
                  <a:pt x="842954" y="0"/>
                </a:lnTo>
                <a:lnTo>
                  <a:pt x="842954" y="842954"/>
                </a:lnTo>
                <a:lnTo>
                  <a:pt x="0" y="842954"/>
                </a:lnTo>
                <a:lnTo>
                  <a:pt x="0" y="0"/>
                </a:lnTo>
                <a:close/>
              </a:path>
            </a:pathLst>
          </a:custGeom>
          <a:blipFill>
            <a:blip r:embed="rId6"/>
            <a:stretch>
              <a:fillRect/>
            </a:stretch>
          </a:blipFill>
        </p:spPr>
        <p:txBody>
          <a:bodyPr/>
          <a:lstStyle/>
          <a:p>
            <a:endParaRPr lang="en-GB"/>
          </a:p>
        </p:txBody>
      </p:sp>
      <p:sp>
        <p:nvSpPr>
          <p:cNvPr id="21" name="TextBox 6"/>
          <p:cNvSpPr txBox="1"/>
          <p:nvPr/>
        </p:nvSpPr>
        <p:spPr>
          <a:xfrm>
            <a:off x="1061085" y="4151358"/>
            <a:ext cx="3038475" cy="723397"/>
          </a:xfrm>
          <a:prstGeom prst="rect">
            <a:avLst/>
          </a:prstGeom>
        </p:spPr>
        <p:txBody>
          <a:bodyPr lIns="0" tIns="0" rIns="0" bIns="0" rtlCol="0" anchor="t">
            <a:spAutoFit/>
          </a:bodyPr>
          <a:lstStyle/>
          <a:p>
            <a:pPr algn="l">
              <a:lnSpc>
                <a:spcPts val="6663"/>
              </a:lnSpc>
            </a:pPr>
            <a:r>
              <a:rPr lang="en-US" sz="2799" dirty="0">
                <a:solidFill>
                  <a:srgbClr val="000000"/>
                </a:solidFill>
                <a:latin typeface="Montserrat"/>
                <a:ea typeface="Montserrat"/>
                <a:cs typeface="Montserrat"/>
                <a:sym typeface="Montserrat"/>
              </a:rPr>
              <a:t>Legal constructs </a:t>
            </a:r>
          </a:p>
        </p:txBody>
      </p:sp>
      <p:sp>
        <p:nvSpPr>
          <p:cNvPr id="22" name="Freeform 7"/>
          <p:cNvSpPr/>
          <p:nvPr/>
        </p:nvSpPr>
        <p:spPr>
          <a:xfrm>
            <a:off x="4240862" y="4525180"/>
            <a:ext cx="471601" cy="349574"/>
          </a:xfrm>
          <a:custGeom>
            <a:avLst/>
            <a:gdLst/>
            <a:ahLst/>
            <a:cxnLst/>
            <a:rect l="l" t="t" r="r" b="b"/>
            <a:pathLst>
              <a:path w="471601" h="349574">
                <a:moveTo>
                  <a:pt x="0" y="0"/>
                </a:moveTo>
                <a:lnTo>
                  <a:pt x="471601" y="0"/>
                </a:lnTo>
                <a:lnTo>
                  <a:pt x="471601" y="349575"/>
                </a:lnTo>
                <a:lnTo>
                  <a:pt x="0" y="3495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3" name="TextBox 15"/>
          <p:cNvSpPr txBox="1"/>
          <p:nvPr/>
        </p:nvSpPr>
        <p:spPr>
          <a:xfrm>
            <a:off x="4853765" y="4151358"/>
            <a:ext cx="4833995" cy="723397"/>
          </a:xfrm>
          <a:prstGeom prst="rect">
            <a:avLst/>
          </a:prstGeom>
        </p:spPr>
        <p:txBody>
          <a:bodyPr lIns="0" tIns="0" rIns="0" bIns="0" rtlCol="0" anchor="t">
            <a:spAutoFit/>
          </a:bodyPr>
          <a:lstStyle/>
          <a:p>
            <a:pPr algn="l">
              <a:lnSpc>
                <a:spcPts val="6663"/>
              </a:lnSpc>
            </a:pPr>
            <a:r>
              <a:rPr lang="en-US" sz="2799">
                <a:solidFill>
                  <a:srgbClr val="000000"/>
                </a:solidFill>
                <a:latin typeface="Montserrat"/>
                <a:ea typeface="Montserrat"/>
                <a:cs typeface="Montserrat"/>
                <a:sym typeface="Montserrat"/>
              </a:rPr>
              <a:t>Factual information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747675" y="6478166"/>
            <a:ext cx="2702274" cy="4102123"/>
          </a:xfrm>
          <a:custGeom>
            <a:avLst/>
            <a:gdLst/>
            <a:ahLst/>
            <a:cxnLst/>
            <a:rect l="l" t="t" r="r" b="b"/>
            <a:pathLst>
              <a:path w="2702274" h="4102123">
                <a:moveTo>
                  <a:pt x="0" y="0"/>
                </a:moveTo>
                <a:lnTo>
                  <a:pt x="2702273" y="0"/>
                </a:lnTo>
                <a:lnTo>
                  <a:pt x="2702273" y="4102123"/>
                </a:lnTo>
                <a:lnTo>
                  <a:pt x="0" y="41021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TextBox 3"/>
          <p:cNvSpPr txBox="1"/>
          <p:nvPr/>
        </p:nvSpPr>
        <p:spPr>
          <a:xfrm>
            <a:off x="1028700" y="1028700"/>
            <a:ext cx="10354994" cy="781050"/>
          </a:xfrm>
          <a:prstGeom prst="rect">
            <a:avLst/>
          </a:prstGeom>
        </p:spPr>
        <p:txBody>
          <a:bodyPr lIns="0" tIns="0" rIns="0" bIns="0" rtlCol="0" anchor="t">
            <a:spAutoFit/>
          </a:bodyPr>
          <a:lstStyle/>
          <a:p>
            <a:pPr algn="l">
              <a:lnSpc>
                <a:spcPts val="6181"/>
              </a:lnSpc>
            </a:pPr>
            <a:r>
              <a:rPr lang="en-US" sz="5151" b="1" dirty="0">
                <a:solidFill>
                  <a:srgbClr val="737373"/>
                </a:solidFill>
                <a:latin typeface="Montserrat Medium"/>
                <a:ea typeface="Montserrat Medium"/>
                <a:cs typeface="Montserrat Medium"/>
                <a:sym typeface="Montserrat Medium"/>
              </a:rPr>
              <a:t>Example: eHealth-ecosystem</a:t>
            </a:r>
          </a:p>
        </p:txBody>
      </p:sp>
      <p:grpSp>
        <p:nvGrpSpPr>
          <p:cNvPr id="4" name="Group 4"/>
          <p:cNvGrpSpPr/>
          <p:nvPr/>
        </p:nvGrpSpPr>
        <p:grpSpPr>
          <a:xfrm>
            <a:off x="12042894" y="2432062"/>
            <a:ext cx="6245106" cy="1886304"/>
            <a:chOff x="0" y="0"/>
            <a:chExt cx="1644802" cy="496804"/>
          </a:xfrm>
        </p:grpSpPr>
        <p:sp>
          <p:nvSpPr>
            <p:cNvPr id="5" name="Freeform 5"/>
            <p:cNvSpPr/>
            <p:nvPr/>
          </p:nvSpPr>
          <p:spPr>
            <a:xfrm>
              <a:off x="0" y="0"/>
              <a:ext cx="1644802" cy="496804"/>
            </a:xfrm>
            <a:custGeom>
              <a:avLst/>
              <a:gdLst/>
              <a:ahLst/>
              <a:cxnLst/>
              <a:rect l="l" t="t" r="r" b="b"/>
              <a:pathLst>
                <a:path w="1644802" h="496804">
                  <a:moveTo>
                    <a:pt x="0" y="0"/>
                  </a:moveTo>
                  <a:lnTo>
                    <a:pt x="1644802" y="0"/>
                  </a:lnTo>
                  <a:lnTo>
                    <a:pt x="1644802" y="496804"/>
                  </a:lnTo>
                  <a:lnTo>
                    <a:pt x="0" y="496804"/>
                  </a:lnTo>
                  <a:close/>
                </a:path>
              </a:pathLst>
            </a:custGeom>
            <a:solidFill>
              <a:srgbClr val="26ABD3"/>
            </a:solidFill>
          </p:spPr>
          <p:txBody>
            <a:bodyPr/>
            <a:lstStyle/>
            <a:p>
              <a:endParaRPr lang="en-GB"/>
            </a:p>
          </p:txBody>
        </p:sp>
        <p:sp>
          <p:nvSpPr>
            <p:cNvPr id="6" name="TextBox 6"/>
            <p:cNvSpPr txBox="1"/>
            <p:nvPr/>
          </p:nvSpPr>
          <p:spPr>
            <a:xfrm>
              <a:off x="0" y="-38100"/>
              <a:ext cx="1644802" cy="534904"/>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 name="Freeform 7"/>
          <p:cNvSpPr/>
          <p:nvPr/>
        </p:nvSpPr>
        <p:spPr>
          <a:xfrm>
            <a:off x="12329680" y="2765089"/>
            <a:ext cx="397534" cy="397534"/>
          </a:xfrm>
          <a:custGeom>
            <a:avLst/>
            <a:gdLst/>
            <a:ahLst/>
            <a:cxnLst/>
            <a:rect l="l" t="t" r="r" b="b"/>
            <a:pathLst>
              <a:path w="397534" h="397534">
                <a:moveTo>
                  <a:pt x="0" y="0"/>
                </a:moveTo>
                <a:lnTo>
                  <a:pt x="397534" y="0"/>
                </a:lnTo>
                <a:lnTo>
                  <a:pt x="397534" y="397533"/>
                </a:lnTo>
                <a:lnTo>
                  <a:pt x="0" y="397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8" name="Group 8"/>
          <p:cNvGrpSpPr/>
          <p:nvPr/>
        </p:nvGrpSpPr>
        <p:grpSpPr>
          <a:xfrm>
            <a:off x="12042894" y="4467879"/>
            <a:ext cx="6245106" cy="1886304"/>
            <a:chOff x="0" y="0"/>
            <a:chExt cx="1644802" cy="496804"/>
          </a:xfrm>
        </p:grpSpPr>
        <p:sp>
          <p:nvSpPr>
            <p:cNvPr id="9" name="Freeform 9"/>
            <p:cNvSpPr/>
            <p:nvPr/>
          </p:nvSpPr>
          <p:spPr>
            <a:xfrm>
              <a:off x="0" y="0"/>
              <a:ext cx="1644802" cy="496804"/>
            </a:xfrm>
            <a:custGeom>
              <a:avLst/>
              <a:gdLst/>
              <a:ahLst/>
              <a:cxnLst/>
              <a:rect l="l" t="t" r="r" b="b"/>
              <a:pathLst>
                <a:path w="1644802" h="496804">
                  <a:moveTo>
                    <a:pt x="0" y="0"/>
                  </a:moveTo>
                  <a:lnTo>
                    <a:pt x="1644802" y="0"/>
                  </a:lnTo>
                  <a:lnTo>
                    <a:pt x="1644802" y="496804"/>
                  </a:lnTo>
                  <a:lnTo>
                    <a:pt x="0" y="496804"/>
                  </a:lnTo>
                  <a:close/>
                </a:path>
              </a:pathLst>
            </a:custGeom>
            <a:solidFill>
              <a:srgbClr val="26ABD3"/>
            </a:solidFill>
          </p:spPr>
          <p:txBody>
            <a:bodyPr/>
            <a:lstStyle/>
            <a:p>
              <a:endParaRPr lang="en-GB"/>
            </a:p>
          </p:txBody>
        </p:sp>
        <p:sp>
          <p:nvSpPr>
            <p:cNvPr id="10" name="TextBox 10"/>
            <p:cNvSpPr txBox="1"/>
            <p:nvPr/>
          </p:nvSpPr>
          <p:spPr>
            <a:xfrm>
              <a:off x="0" y="-38100"/>
              <a:ext cx="1644802" cy="534904"/>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1" name="TextBox 11"/>
          <p:cNvSpPr txBox="1"/>
          <p:nvPr/>
        </p:nvSpPr>
        <p:spPr>
          <a:xfrm>
            <a:off x="12858315" y="3387452"/>
            <a:ext cx="4986146" cy="372745"/>
          </a:xfrm>
          <a:prstGeom prst="rect">
            <a:avLst/>
          </a:prstGeom>
        </p:spPr>
        <p:txBody>
          <a:bodyPr lIns="0" tIns="0" rIns="0" bIns="0" rtlCol="0" anchor="t">
            <a:spAutoFit/>
          </a:bodyPr>
          <a:lstStyle/>
          <a:p>
            <a:pPr algn="just">
              <a:lnSpc>
                <a:spcPts val="3079"/>
              </a:lnSpc>
            </a:pPr>
            <a:r>
              <a:rPr lang="en-US" sz="2199">
                <a:solidFill>
                  <a:srgbClr val="FFFFFF"/>
                </a:solidFill>
                <a:latin typeface="Montserrat"/>
                <a:ea typeface="Montserrat"/>
                <a:cs typeface="Montserrat"/>
                <a:sym typeface="Montserrat"/>
              </a:rPr>
              <a:t>&gt;</a:t>
            </a:r>
            <a:r>
              <a:rPr lang="en-US" sz="2199" b="1">
                <a:solidFill>
                  <a:srgbClr val="FFFFFF"/>
                </a:solidFill>
                <a:latin typeface="Montserrat Bold"/>
                <a:ea typeface="Montserrat Bold"/>
                <a:cs typeface="Montserrat Bold"/>
                <a:sym typeface="Montserrat Bold"/>
              </a:rPr>
              <a:t>17.000.000.000</a:t>
            </a:r>
            <a:r>
              <a:rPr lang="en-US" sz="2199">
                <a:solidFill>
                  <a:srgbClr val="FFFFFF"/>
                </a:solidFill>
                <a:latin typeface="Montserrat"/>
                <a:ea typeface="Montserrat"/>
                <a:cs typeface="Montserrat"/>
                <a:sym typeface="Montserrat"/>
              </a:rPr>
              <a:t> in 2024</a:t>
            </a:r>
          </a:p>
        </p:txBody>
      </p:sp>
      <p:sp>
        <p:nvSpPr>
          <p:cNvPr id="12" name="TextBox 12"/>
          <p:cNvSpPr txBox="1"/>
          <p:nvPr/>
        </p:nvSpPr>
        <p:spPr>
          <a:xfrm>
            <a:off x="12858315" y="2697681"/>
            <a:ext cx="4662773" cy="464942"/>
          </a:xfrm>
          <a:prstGeom prst="rect">
            <a:avLst/>
          </a:prstGeom>
        </p:spPr>
        <p:txBody>
          <a:bodyPr lIns="0" tIns="0" rIns="0" bIns="0" rtlCol="0" anchor="t">
            <a:spAutoFit/>
          </a:bodyPr>
          <a:lstStyle/>
          <a:p>
            <a:pPr algn="just">
              <a:lnSpc>
                <a:spcPts val="3773"/>
              </a:lnSpc>
              <a:spcBef>
                <a:spcPct val="0"/>
              </a:spcBef>
            </a:pPr>
            <a:r>
              <a:rPr lang="en-US" sz="2695" b="1">
                <a:solidFill>
                  <a:srgbClr val="FFFFFF"/>
                </a:solidFill>
                <a:latin typeface="Inter Bold"/>
                <a:ea typeface="Inter Bold"/>
                <a:cs typeface="Inter Bold"/>
                <a:sym typeface="Inter Bold"/>
              </a:rPr>
              <a:t>High transactions volume</a:t>
            </a:r>
          </a:p>
        </p:txBody>
      </p:sp>
      <p:sp>
        <p:nvSpPr>
          <p:cNvPr id="13" name="TextBox 13"/>
          <p:cNvSpPr txBox="1"/>
          <p:nvPr/>
        </p:nvSpPr>
        <p:spPr>
          <a:xfrm>
            <a:off x="7502224" y="2121829"/>
            <a:ext cx="4224703" cy="938671"/>
          </a:xfrm>
          <a:prstGeom prst="rect">
            <a:avLst/>
          </a:prstGeom>
        </p:spPr>
        <p:txBody>
          <a:bodyPr lIns="0" tIns="0" rIns="0" bIns="0" rtlCol="0" anchor="t">
            <a:spAutoFit/>
          </a:bodyPr>
          <a:lstStyle/>
          <a:p>
            <a:pPr algn="r">
              <a:lnSpc>
                <a:spcPts val="3773"/>
              </a:lnSpc>
            </a:pPr>
            <a:r>
              <a:rPr lang="en-US" sz="2695" b="1">
                <a:solidFill>
                  <a:srgbClr val="FFFFFF"/>
                </a:solidFill>
                <a:latin typeface="Inter Bold"/>
                <a:ea typeface="Inter Bold"/>
                <a:cs typeface="Inter Bold"/>
                <a:sym typeface="Inter Bold"/>
              </a:rPr>
              <a:t>High adoption rate</a:t>
            </a:r>
          </a:p>
          <a:p>
            <a:pPr algn="r">
              <a:lnSpc>
                <a:spcPts val="3773"/>
              </a:lnSpc>
              <a:spcBef>
                <a:spcPct val="0"/>
              </a:spcBef>
            </a:pPr>
            <a:endParaRPr lang="en-US" sz="2695" b="1">
              <a:solidFill>
                <a:srgbClr val="FFFFFF"/>
              </a:solidFill>
              <a:latin typeface="Inter Bold"/>
              <a:ea typeface="Inter Bold"/>
              <a:cs typeface="Inter Bold"/>
              <a:sym typeface="Inter Bold"/>
            </a:endParaRPr>
          </a:p>
        </p:txBody>
      </p:sp>
      <p:sp>
        <p:nvSpPr>
          <p:cNvPr id="14" name="Freeform 14"/>
          <p:cNvSpPr/>
          <p:nvPr/>
        </p:nvSpPr>
        <p:spPr>
          <a:xfrm>
            <a:off x="12329680" y="4662161"/>
            <a:ext cx="397534" cy="397534"/>
          </a:xfrm>
          <a:custGeom>
            <a:avLst/>
            <a:gdLst/>
            <a:ahLst/>
            <a:cxnLst/>
            <a:rect l="l" t="t" r="r" b="b"/>
            <a:pathLst>
              <a:path w="397534" h="397534">
                <a:moveTo>
                  <a:pt x="0" y="0"/>
                </a:moveTo>
                <a:lnTo>
                  <a:pt x="397534" y="0"/>
                </a:lnTo>
                <a:lnTo>
                  <a:pt x="397534" y="397534"/>
                </a:lnTo>
                <a:lnTo>
                  <a:pt x="0" y="3975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5" name="TextBox 15"/>
          <p:cNvSpPr txBox="1"/>
          <p:nvPr/>
        </p:nvSpPr>
        <p:spPr>
          <a:xfrm>
            <a:off x="12858315" y="5188937"/>
            <a:ext cx="4493122" cy="1153795"/>
          </a:xfrm>
          <a:prstGeom prst="rect">
            <a:avLst/>
          </a:prstGeom>
        </p:spPr>
        <p:txBody>
          <a:bodyPr lIns="0" tIns="0" rIns="0" bIns="0" rtlCol="0" anchor="t">
            <a:spAutoFit/>
          </a:bodyPr>
          <a:lstStyle/>
          <a:p>
            <a:pPr marL="0" lvl="1" indent="0" algn="l">
              <a:lnSpc>
                <a:spcPts val="3079"/>
              </a:lnSpc>
              <a:spcBef>
                <a:spcPct val="0"/>
              </a:spcBef>
            </a:pPr>
            <a:r>
              <a:rPr lang="en-US" sz="2199" u="none" strike="noStrike">
                <a:solidFill>
                  <a:srgbClr val="FFFFFF"/>
                </a:solidFill>
                <a:latin typeface="Montserrat"/>
                <a:ea typeface="Montserrat"/>
                <a:cs typeface="Montserrat"/>
                <a:sym typeface="Montserrat"/>
              </a:rPr>
              <a:t>&gt;</a:t>
            </a:r>
            <a:r>
              <a:rPr lang="en-US" sz="2199" b="1" u="none" strike="noStrike">
                <a:solidFill>
                  <a:srgbClr val="FFFFFF"/>
                </a:solidFill>
                <a:latin typeface="Montserrat Bold"/>
                <a:ea typeface="Montserrat Bold"/>
                <a:cs typeface="Montserrat Bold"/>
                <a:sym typeface="Montserrat Bold"/>
              </a:rPr>
              <a:t>11.400.000</a:t>
            </a:r>
            <a:r>
              <a:rPr lang="en-US" sz="2199" u="none" strike="noStrike">
                <a:solidFill>
                  <a:srgbClr val="FFFFFF"/>
                </a:solidFill>
                <a:latin typeface="Montserrat"/>
                <a:ea typeface="Montserrat"/>
                <a:cs typeface="Montserrat"/>
                <a:sym typeface="Montserrat"/>
              </a:rPr>
              <a:t> citizens informed consent 96,7% of BE population</a:t>
            </a:r>
          </a:p>
          <a:p>
            <a:pPr marL="0" lvl="1" indent="0" algn="just">
              <a:lnSpc>
                <a:spcPts val="3079"/>
              </a:lnSpc>
              <a:spcBef>
                <a:spcPct val="0"/>
              </a:spcBef>
            </a:pPr>
            <a:endParaRPr lang="en-US" sz="2199" u="none" strike="noStrike">
              <a:solidFill>
                <a:srgbClr val="FFFFFF"/>
              </a:solidFill>
              <a:latin typeface="Montserrat"/>
              <a:ea typeface="Montserrat"/>
              <a:cs typeface="Montserrat"/>
              <a:sym typeface="Montserrat"/>
            </a:endParaRPr>
          </a:p>
        </p:txBody>
      </p:sp>
      <p:sp>
        <p:nvSpPr>
          <p:cNvPr id="16" name="TextBox 16"/>
          <p:cNvSpPr txBox="1"/>
          <p:nvPr/>
        </p:nvSpPr>
        <p:spPr>
          <a:xfrm>
            <a:off x="12858315" y="4594753"/>
            <a:ext cx="4662773" cy="464942"/>
          </a:xfrm>
          <a:prstGeom prst="rect">
            <a:avLst/>
          </a:prstGeom>
        </p:spPr>
        <p:txBody>
          <a:bodyPr lIns="0" tIns="0" rIns="0" bIns="0" rtlCol="0" anchor="t">
            <a:spAutoFit/>
          </a:bodyPr>
          <a:lstStyle/>
          <a:p>
            <a:pPr algn="just">
              <a:lnSpc>
                <a:spcPts val="3773"/>
              </a:lnSpc>
              <a:spcBef>
                <a:spcPct val="0"/>
              </a:spcBef>
            </a:pPr>
            <a:r>
              <a:rPr lang="en-US" sz="2695" b="1">
                <a:solidFill>
                  <a:srgbClr val="FFFFFF"/>
                </a:solidFill>
                <a:latin typeface="Inter Bold"/>
                <a:ea typeface="Inter Bold"/>
                <a:cs typeface="Inter Bold"/>
                <a:sym typeface="Inter Bold"/>
              </a:rPr>
              <a:t>High adoption rate</a:t>
            </a:r>
          </a:p>
        </p:txBody>
      </p:sp>
      <p:grpSp>
        <p:nvGrpSpPr>
          <p:cNvPr id="17" name="Group 17"/>
          <p:cNvGrpSpPr/>
          <p:nvPr/>
        </p:nvGrpSpPr>
        <p:grpSpPr>
          <a:xfrm>
            <a:off x="12042894" y="6510075"/>
            <a:ext cx="6245106" cy="1886304"/>
            <a:chOff x="0" y="0"/>
            <a:chExt cx="1644802" cy="496804"/>
          </a:xfrm>
        </p:grpSpPr>
        <p:sp>
          <p:nvSpPr>
            <p:cNvPr id="18" name="Freeform 18"/>
            <p:cNvSpPr/>
            <p:nvPr/>
          </p:nvSpPr>
          <p:spPr>
            <a:xfrm>
              <a:off x="0" y="0"/>
              <a:ext cx="1644802" cy="496804"/>
            </a:xfrm>
            <a:custGeom>
              <a:avLst/>
              <a:gdLst/>
              <a:ahLst/>
              <a:cxnLst/>
              <a:rect l="l" t="t" r="r" b="b"/>
              <a:pathLst>
                <a:path w="1644802" h="496804">
                  <a:moveTo>
                    <a:pt x="0" y="0"/>
                  </a:moveTo>
                  <a:lnTo>
                    <a:pt x="1644802" y="0"/>
                  </a:lnTo>
                  <a:lnTo>
                    <a:pt x="1644802" y="496804"/>
                  </a:lnTo>
                  <a:lnTo>
                    <a:pt x="0" y="496804"/>
                  </a:lnTo>
                  <a:close/>
                </a:path>
              </a:pathLst>
            </a:custGeom>
            <a:solidFill>
              <a:srgbClr val="26ABD3"/>
            </a:solidFill>
          </p:spPr>
          <p:txBody>
            <a:bodyPr/>
            <a:lstStyle/>
            <a:p>
              <a:endParaRPr lang="en-GB"/>
            </a:p>
          </p:txBody>
        </p:sp>
        <p:sp>
          <p:nvSpPr>
            <p:cNvPr id="19" name="TextBox 19"/>
            <p:cNvSpPr txBox="1"/>
            <p:nvPr/>
          </p:nvSpPr>
          <p:spPr>
            <a:xfrm>
              <a:off x="0" y="-38100"/>
              <a:ext cx="1644802" cy="534904"/>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0" name="Freeform 20"/>
          <p:cNvSpPr/>
          <p:nvPr/>
        </p:nvSpPr>
        <p:spPr>
          <a:xfrm>
            <a:off x="12329680" y="6704357"/>
            <a:ext cx="397534" cy="397534"/>
          </a:xfrm>
          <a:custGeom>
            <a:avLst/>
            <a:gdLst/>
            <a:ahLst/>
            <a:cxnLst/>
            <a:rect l="l" t="t" r="r" b="b"/>
            <a:pathLst>
              <a:path w="397534" h="397534">
                <a:moveTo>
                  <a:pt x="0" y="0"/>
                </a:moveTo>
                <a:lnTo>
                  <a:pt x="397534" y="0"/>
                </a:lnTo>
                <a:lnTo>
                  <a:pt x="397534" y="397534"/>
                </a:lnTo>
                <a:lnTo>
                  <a:pt x="0" y="3975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1" name="TextBox 21"/>
          <p:cNvSpPr txBox="1"/>
          <p:nvPr/>
        </p:nvSpPr>
        <p:spPr>
          <a:xfrm>
            <a:off x="12858315" y="7139991"/>
            <a:ext cx="5429685" cy="1153795"/>
          </a:xfrm>
          <a:prstGeom prst="rect">
            <a:avLst/>
          </a:prstGeom>
        </p:spPr>
        <p:txBody>
          <a:bodyPr lIns="0" tIns="0" rIns="0" bIns="0" rtlCol="0" anchor="t">
            <a:spAutoFit/>
          </a:bodyPr>
          <a:lstStyle/>
          <a:p>
            <a:pPr algn="l">
              <a:lnSpc>
                <a:spcPts val="3079"/>
              </a:lnSpc>
            </a:pPr>
            <a:r>
              <a:rPr lang="en-US" sz="2199">
                <a:solidFill>
                  <a:srgbClr val="FFFFFF"/>
                </a:solidFill>
                <a:latin typeface="Montserrat"/>
                <a:ea typeface="Montserrat"/>
                <a:cs typeface="Montserrat"/>
                <a:sym typeface="Montserrat"/>
              </a:rPr>
              <a:t>Medical</a:t>
            </a:r>
            <a:r>
              <a:rPr lang="en-US" sz="2199" u="none" strike="noStrike">
                <a:solidFill>
                  <a:srgbClr val="FFFFFF"/>
                </a:solidFill>
                <a:latin typeface="Montserrat"/>
                <a:ea typeface="Montserrat"/>
                <a:cs typeface="Montserrat"/>
                <a:sym typeface="Montserrat"/>
              </a:rPr>
              <a:t> professionals, Hospitals</a:t>
            </a:r>
          </a:p>
          <a:p>
            <a:pPr algn="l">
              <a:lnSpc>
                <a:spcPts val="3079"/>
              </a:lnSpc>
            </a:pPr>
            <a:r>
              <a:rPr lang="en-US" sz="2199" u="none" strike="noStrike">
                <a:solidFill>
                  <a:srgbClr val="FFFFFF"/>
                </a:solidFill>
                <a:latin typeface="Montserrat"/>
                <a:ea typeface="Montserrat"/>
                <a:cs typeface="Montserrat"/>
                <a:sym typeface="Montserrat"/>
              </a:rPr>
              <a:t>Government agencies, Software vendors...</a:t>
            </a:r>
          </a:p>
        </p:txBody>
      </p:sp>
      <p:sp>
        <p:nvSpPr>
          <p:cNvPr id="22" name="TextBox 22"/>
          <p:cNvSpPr txBox="1"/>
          <p:nvPr/>
        </p:nvSpPr>
        <p:spPr>
          <a:xfrm>
            <a:off x="12858315" y="6636949"/>
            <a:ext cx="4662773" cy="464942"/>
          </a:xfrm>
          <a:prstGeom prst="rect">
            <a:avLst/>
          </a:prstGeom>
        </p:spPr>
        <p:txBody>
          <a:bodyPr lIns="0" tIns="0" rIns="0" bIns="0" rtlCol="0" anchor="t">
            <a:spAutoFit/>
          </a:bodyPr>
          <a:lstStyle/>
          <a:p>
            <a:pPr algn="just">
              <a:lnSpc>
                <a:spcPts val="3773"/>
              </a:lnSpc>
              <a:spcBef>
                <a:spcPct val="0"/>
              </a:spcBef>
            </a:pPr>
            <a:r>
              <a:rPr lang="en-US" sz="2695" b="1">
                <a:solidFill>
                  <a:srgbClr val="FFFFFF"/>
                </a:solidFill>
                <a:latin typeface="Inter Bold"/>
                <a:ea typeface="Inter Bold"/>
                <a:cs typeface="Inter Bold"/>
                <a:sym typeface="Inter Bold"/>
              </a:rPr>
              <a:t>Offering essential tools to</a:t>
            </a:r>
          </a:p>
        </p:txBody>
      </p:sp>
      <p:grpSp>
        <p:nvGrpSpPr>
          <p:cNvPr id="23" name="Group 23"/>
          <p:cNvGrpSpPr/>
          <p:nvPr/>
        </p:nvGrpSpPr>
        <p:grpSpPr>
          <a:xfrm>
            <a:off x="1028700" y="2292677"/>
            <a:ext cx="9722131" cy="7071403"/>
            <a:chOff x="0" y="0"/>
            <a:chExt cx="2560561" cy="1862427"/>
          </a:xfrm>
        </p:grpSpPr>
        <p:sp>
          <p:nvSpPr>
            <p:cNvPr id="24" name="Freeform 24"/>
            <p:cNvSpPr/>
            <p:nvPr/>
          </p:nvSpPr>
          <p:spPr>
            <a:xfrm>
              <a:off x="0" y="0"/>
              <a:ext cx="2560561" cy="1862427"/>
            </a:xfrm>
            <a:custGeom>
              <a:avLst/>
              <a:gdLst/>
              <a:ahLst/>
              <a:cxnLst/>
              <a:rect l="l" t="t" r="r" b="b"/>
              <a:pathLst>
                <a:path w="2560561" h="1862427">
                  <a:moveTo>
                    <a:pt x="0" y="0"/>
                  </a:moveTo>
                  <a:lnTo>
                    <a:pt x="2560561" y="0"/>
                  </a:lnTo>
                  <a:lnTo>
                    <a:pt x="2560561" y="1862427"/>
                  </a:lnTo>
                  <a:lnTo>
                    <a:pt x="0" y="1862427"/>
                  </a:lnTo>
                  <a:close/>
                </a:path>
              </a:pathLst>
            </a:custGeom>
            <a:gradFill rotWithShape="1">
              <a:gsLst>
                <a:gs pos="0">
                  <a:srgbClr val="64CCC5">
                    <a:alpha val="7000"/>
                  </a:srgbClr>
                </a:gs>
                <a:gs pos="100000">
                  <a:srgbClr val="006887">
                    <a:alpha val="7000"/>
                  </a:srgbClr>
                </a:gs>
              </a:gsLst>
              <a:lin ang="2700000"/>
            </a:gradFill>
          </p:spPr>
          <p:txBody>
            <a:bodyPr/>
            <a:lstStyle/>
            <a:p>
              <a:endParaRPr lang="en-GB"/>
            </a:p>
          </p:txBody>
        </p:sp>
        <p:sp>
          <p:nvSpPr>
            <p:cNvPr id="25" name="TextBox 25"/>
            <p:cNvSpPr txBox="1"/>
            <p:nvPr/>
          </p:nvSpPr>
          <p:spPr>
            <a:xfrm>
              <a:off x="0" y="-38100"/>
              <a:ext cx="2560561" cy="1900527"/>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6" name="Freeform 26"/>
          <p:cNvSpPr/>
          <p:nvPr/>
        </p:nvSpPr>
        <p:spPr>
          <a:xfrm>
            <a:off x="1047750" y="2395251"/>
            <a:ext cx="9722131" cy="6866255"/>
          </a:xfrm>
          <a:custGeom>
            <a:avLst/>
            <a:gdLst/>
            <a:ahLst/>
            <a:cxnLst/>
            <a:rect l="l" t="t" r="r" b="b"/>
            <a:pathLst>
              <a:path w="9722131" h="6866255">
                <a:moveTo>
                  <a:pt x="0" y="0"/>
                </a:moveTo>
                <a:lnTo>
                  <a:pt x="9722131" y="0"/>
                </a:lnTo>
                <a:lnTo>
                  <a:pt x="9722131" y="6866255"/>
                </a:lnTo>
                <a:lnTo>
                  <a:pt x="0" y="6866255"/>
                </a:lnTo>
                <a:lnTo>
                  <a:pt x="0" y="0"/>
                </a:lnTo>
                <a:close/>
              </a:path>
            </a:pathLst>
          </a:custGeom>
          <a:blipFill>
            <a:blip r:embed="rId7"/>
            <a:stretch>
              <a:fillRect/>
            </a:stretch>
          </a:blipFill>
          <a:ln cap="sq">
            <a:noFill/>
            <a:prstDash val="solid"/>
            <a:miter/>
          </a:ln>
        </p:spPr>
        <p:txBody>
          <a:bodyPr/>
          <a:lstStyle/>
          <a:p>
            <a:endParaRPr lang="en-GB"/>
          </a:p>
        </p:txBody>
      </p:sp>
      <p:grpSp>
        <p:nvGrpSpPr>
          <p:cNvPr id="27" name="Group 27"/>
          <p:cNvGrpSpPr/>
          <p:nvPr/>
        </p:nvGrpSpPr>
        <p:grpSpPr>
          <a:xfrm rot="5780901">
            <a:off x="11896173" y="-7932186"/>
            <a:ext cx="4063084" cy="13296336"/>
            <a:chOff x="0" y="0"/>
            <a:chExt cx="1070113" cy="3501916"/>
          </a:xfrm>
        </p:grpSpPr>
        <p:sp>
          <p:nvSpPr>
            <p:cNvPr id="28" name="Freeform 28"/>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26ABD3">
                <a:alpha val="6667"/>
              </a:srgbClr>
            </a:solidFill>
          </p:spPr>
          <p:txBody>
            <a:bodyPr/>
            <a:lstStyle/>
            <a:p>
              <a:endParaRPr lang="en-GB"/>
            </a:p>
          </p:txBody>
        </p:sp>
        <p:sp>
          <p:nvSpPr>
            <p:cNvPr id="29" name="TextBox 29"/>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1047750" y="1981462"/>
            <a:ext cx="2514600" cy="139503"/>
            <a:chOff x="0" y="0"/>
            <a:chExt cx="662281" cy="36742"/>
          </a:xfrm>
        </p:grpSpPr>
        <p:sp>
          <p:nvSpPr>
            <p:cNvPr id="31" name="Freeform 31"/>
            <p:cNvSpPr/>
            <p:nvPr/>
          </p:nvSpPr>
          <p:spPr>
            <a:xfrm>
              <a:off x="0" y="0"/>
              <a:ext cx="662281" cy="36742"/>
            </a:xfrm>
            <a:custGeom>
              <a:avLst/>
              <a:gdLst/>
              <a:ahLst/>
              <a:cxnLst/>
              <a:rect l="l" t="t" r="r" b="b"/>
              <a:pathLst>
                <a:path w="662281" h="36742">
                  <a:moveTo>
                    <a:pt x="0" y="0"/>
                  </a:moveTo>
                  <a:lnTo>
                    <a:pt x="662281" y="0"/>
                  </a:lnTo>
                  <a:lnTo>
                    <a:pt x="662281" y="36742"/>
                  </a:lnTo>
                  <a:lnTo>
                    <a:pt x="0" y="36742"/>
                  </a:lnTo>
                  <a:close/>
                </a:path>
              </a:pathLst>
            </a:custGeom>
            <a:solidFill>
              <a:srgbClr val="26ABD3">
                <a:alpha val="60000"/>
              </a:srgbClr>
            </a:solidFill>
          </p:spPr>
          <p:txBody>
            <a:bodyPr/>
            <a:lstStyle/>
            <a:p>
              <a:endParaRPr lang="en-GB"/>
            </a:p>
          </p:txBody>
        </p:sp>
        <p:sp>
          <p:nvSpPr>
            <p:cNvPr id="32" name="TextBox 32"/>
            <p:cNvSpPr txBox="1"/>
            <p:nvPr/>
          </p:nvSpPr>
          <p:spPr>
            <a:xfrm>
              <a:off x="0" y="-47625"/>
              <a:ext cx="662281" cy="84367"/>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1104781" y="3724990"/>
            <a:ext cx="16371814" cy="0"/>
          </a:xfrm>
          <a:prstGeom prst="line">
            <a:avLst/>
          </a:prstGeom>
          <a:ln w="47625" cap="flat">
            <a:solidFill>
              <a:srgbClr val="8D9193"/>
            </a:solidFill>
            <a:prstDash val="sysDot"/>
            <a:headEnd type="none" w="sm" len="sm"/>
            <a:tailEnd type="none" w="sm" len="sm"/>
          </a:ln>
        </p:spPr>
        <p:txBody>
          <a:bodyPr/>
          <a:lstStyle/>
          <a:p>
            <a:endParaRPr lang="en-GB"/>
          </a:p>
        </p:txBody>
      </p:sp>
      <p:grpSp>
        <p:nvGrpSpPr>
          <p:cNvPr id="3" name="Group 3"/>
          <p:cNvGrpSpPr/>
          <p:nvPr/>
        </p:nvGrpSpPr>
        <p:grpSpPr>
          <a:xfrm>
            <a:off x="1036206" y="3948827"/>
            <a:ext cx="16508963" cy="732933"/>
            <a:chOff x="0" y="0"/>
            <a:chExt cx="5210903" cy="231344"/>
          </a:xfrm>
        </p:grpSpPr>
        <p:sp>
          <p:nvSpPr>
            <p:cNvPr id="4" name="Freeform 4"/>
            <p:cNvSpPr/>
            <p:nvPr/>
          </p:nvSpPr>
          <p:spPr>
            <a:xfrm>
              <a:off x="0" y="0"/>
              <a:ext cx="5210903" cy="231344"/>
            </a:xfrm>
            <a:custGeom>
              <a:avLst/>
              <a:gdLst/>
              <a:ahLst/>
              <a:cxnLst/>
              <a:rect l="l" t="t" r="r" b="b"/>
              <a:pathLst>
                <a:path w="5210903" h="231344">
                  <a:moveTo>
                    <a:pt x="14069" y="0"/>
                  </a:moveTo>
                  <a:lnTo>
                    <a:pt x="5196835" y="0"/>
                  </a:lnTo>
                  <a:cubicBezTo>
                    <a:pt x="5204604" y="0"/>
                    <a:pt x="5210903" y="6299"/>
                    <a:pt x="5210903" y="14069"/>
                  </a:cubicBezTo>
                  <a:lnTo>
                    <a:pt x="5210903" y="217275"/>
                  </a:lnTo>
                  <a:cubicBezTo>
                    <a:pt x="5210903" y="225045"/>
                    <a:pt x="5204604" y="231344"/>
                    <a:pt x="5196835" y="231344"/>
                  </a:cubicBezTo>
                  <a:lnTo>
                    <a:pt x="14069" y="231344"/>
                  </a:lnTo>
                  <a:cubicBezTo>
                    <a:pt x="6299" y="231344"/>
                    <a:pt x="0" y="225045"/>
                    <a:pt x="0" y="217275"/>
                  </a:cubicBezTo>
                  <a:lnTo>
                    <a:pt x="0" y="14069"/>
                  </a:lnTo>
                  <a:cubicBezTo>
                    <a:pt x="0" y="6299"/>
                    <a:pt x="6299" y="0"/>
                    <a:pt x="14069" y="0"/>
                  </a:cubicBezTo>
                  <a:close/>
                </a:path>
              </a:pathLst>
            </a:custGeom>
            <a:solidFill>
              <a:srgbClr val="E1E7F0"/>
            </a:solidFill>
          </p:spPr>
          <p:txBody>
            <a:bodyPr/>
            <a:lstStyle/>
            <a:p>
              <a:endParaRPr lang="en-GB"/>
            </a:p>
          </p:txBody>
        </p:sp>
        <p:sp>
          <p:nvSpPr>
            <p:cNvPr id="5" name="TextBox 5"/>
            <p:cNvSpPr txBox="1"/>
            <p:nvPr/>
          </p:nvSpPr>
          <p:spPr>
            <a:xfrm>
              <a:off x="0" y="-38100"/>
              <a:ext cx="5210903" cy="26944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2812199" y="5043710"/>
            <a:ext cx="1292382" cy="129238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19050" cap="rnd">
              <a:solidFill>
                <a:srgbClr val="737373">
                  <a:alpha val="35686"/>
                </a:srgbClr>
              </a:solidFill>
              <a:prstDash val="solid"/>
              <a:round/>
            </a:ln>
          </p:spPr>
          <p:txBody>
            <a:bodyPr/>
            <a:lstStyle/>
            <a:p>
              <a:endParaRPr lang="en-GB"/>
            </a:p>
          </p:txBody>
        </p:sp>
        <p:sp>
          <p:nvSpPr>
            <p:cNvPr id="8" name="TextBox 8"/>
            <p:cNvSpPr txBox="1"/>
            <p:nvPr/>
          </p:nvSpPr>
          <p:spPr>
            <a:xfrm>
              <a:off x="76200" y="38100"/>
              <a:ext cx="660400" cy="698500"/>
            </a:xfrm>
            <a:prstGeom prst="rect">
              <a:avLst/>
            </a:prstGeom>
          </p:spPr>
          <p:txBody>
            <a:bodyPr lIns="71438" tIns="71438" rIns="71438" bIns="71438" rtlCol="0" anchor="ctr"/>
            <a:lstStyle/>
            <a:p>
              <a:pPr marL="0" lvl="0" indent="0" algn="ctr">
                <a:lnSpc>
                  <a:spcPts val="2659"/>
                </a:lnSpc>
                <a:spcBef>
                  <a:spcPct val="0"/>
                </a:spcBef>
              </a:pPr>
              <a:endParaRPr/>
            </a:p>
          </p:txBody>
        </p:sp>
      </p:grpSp>
      <p:sp>
        <p:nvSpPr>
          <p:cNvPr id="9" name="Freeform 9"/>
          <p:cNvSpPr/>
          <p:nvPr/>
        </p:nvSpPr>
        <p:spPr>
          <a:xfrm>
            <a:off x="2960965" y="5176797"/>
            <a:ext cx="1037157" cy="1037157"/>
          </a:xfrm>
          <a:custGeom>
            <a:avLst/>
            <a:gdLst/>
            <a:ahLst/>
            <a:cxnLst/>
            <a:rect l="l" t="t" r="r" b="b"/>
            <a:pathLst>
              <a:path w="1037157" h="1037157">
                <a:moveTo>
                  <a:pt x="0" y="0"/>
                </a:moveTo>
                <a:lnTo>
                  <a:pt x="1037157" y="0"/>
                </a:lnTo>
                <a:lnTo>
                  <a:pt x="1037157" y="1037156"/>
                </a:lnTo>
                <a:lnTo>
                  <a:pt x="0" y="1037156"/>
                </a:lnTo>
                <a:lnTo>
                  <a:pt x="0" y="0"/>
                </a:lnTo>
                <a:close/>
              </a:path>
            </a:pathLst>
          </a:custGeom>
          <a:blipFill>
            <a:blip r:embed="rId3"/>
            <a:stretch>
              <a:fillRect/>
            </a:stretch>
          </a:blipFill>
        </p:spPr>
        <p:txBody>
          <a:bodyPr/>
          <a:lstStyle/>
          <a:p>
            <a:endParaRPr lang="en-GB"/>
          </a:p>
        </p:txBody>
      </p:sp>
      <p:sp>
        <p:nvSpPr>
          <p:cNvPr id="10" name="Freeform 10"/>
          <p:cNvSpPr/>
          <p:nvPr/>
        </p:nvSpPr>
        <p:spPr>
          <a:xfrm>
            <a:off x="543068" y="9067800"/>
            <a:ext cx="1971532" cy="755335"/>
          </a:xfrm>
          <a:custGeom>
            <a:avLst/>
            <a:gdLst/>
            <a:ahLst/>
            <a:cxnLst/>
            <a:rect l="l" t="t" r="r" b="b"/>
            <a:pathLst>
              <a:path w="1971532" h="755335">
                <a:moveTo>
                  <a:pt x="0" y="0"/>
                </a:moveTo>
                <a:lnTo>
                  <a:pt x="1971532" y="0"/>
                </a:lnTo>
                <a:lnTo>
                  <a:pt x="1971532" y="755335"/>
                </a:lnTo>
                <a:lnTo>
                  <a:pt x="0" y="755335"/>
                </a:lnTo>
                <a:lnTo>
                  <a:pt x="0" y="0"/>
                </a:lnTo>
                <a:close/>
              </a:path>
            </a:pathLst>
          </a:custGeom>
          <a:blipFill>
            <a:blip r:embed="rId4"/>
            <a:stretch>
              <a:fillRect t="-673003"/>
            </a:stretch>
          </a:blipFill>
        </p:spPr>
        <p:txBody>
          <a:bodyPr/>
          <a:lstStyle/>
          <a:p>
            <a:endParaRPr lang="en-GB"/>
          </a:p>
        </p:txBody>
      </p:sp>
      <p:grpSp>
        <p:nvGrpSpPr>
          <p:cNvPr id="11" name="Group 11"/>
          <p:cNvGrpSpPr/>
          <p:nvPr/>
        </p:nvGrpSpPr>
        <p:grpSpPr>
          <a:xfrm>
            <a:off x="5241230" y="5043710"/>
            <a:ext cx="1292382" cy="1292382"/>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19050" cap="rnd">
              <a:solidFill>
                <a:srgbClr val="737373">
                  <a:alpha val="35686"/>
                </a:srgbClr>
              </a:solidFill>
              <a:prstDash val="solid"/>
              <a:round/>
            </a:ln>
          </p:spPr>
          <p:txBody>
            <a:bodyPr/>
            <a:lstStyle/>
            <a:p>
              <a:endParaRPr lang="en-GB"/>
            </a:p>
          </p:txBody>
        </p:sp>
        <p:sp>
          <p:nvSpPr>
            <p:cNvPr id="13" name="TextBox 13"/>
            <p:cNvSpPr txBox="1"/>
            <p:nvPr/>
          </p:nvSpPr>
          <p:spPr>
            <a:xfrm>
              <a:off x="76200" y="38100"/>
              <a:ext cx="660400" cy="698500"/>
            </a:xfrm>
            <a:prstGeom prst="rect">
              <a:avLst/>
            </a:prstGeom>
          </p:spPr>
          <p:txBody>
            <a:bodyPr lIns="71438" tIns="71438" rIns="71438" bIns="71438" rtlCol="0" anchor="ctr"/>
            <a:lstStyle/>
            <a:p>
              <a:pPr marL="0" lvl="0" indent="0" algn="ctr">
                <a:lnSpc>
                  <a:spcPts val="2659"/>
                </a:lnSpc>
                <a:spcBef>
                  <a:spcPct val="0"/>
                </a:spcBef>
              </a:pPr>
              <a:endParaRPr/>
            </a:p>
          </p:txBody>
        </p:sp>
      </p:grpSp>
      <p:sp>
        <p:nvSpPr>
          <p:cNvPr id="14" name="Freeform 14"/>
          <p:cNvSpPr/>
          <p:nvPr/>
        </p:nvSpPr>
        <p:spPr>
          <a:xfrm>
            <a:off x="5398738" y="5176797"/>
            <a:ext cx="1019672" cy="1026208"/>
          </a:xfrm>
          <a:custGeom>
            <a:avLst/>
            <a:gdLst/>
            <a:ahLst/>
            <a:cxnLst/>
            <a:rect l="l" t="t" r="r" b="b"/>
            <a:pathLst>
              <a:path w="1019672" h="1026208">
                <a:moveTo>
                  <a:pt x="0" y="0"/>
                </a:moveTo>
                <a:lnTo>
                  <a:pt x="1019672" y="0"/>
                </a:lnTo>
                <a:lnTo>
                  <a:pt x="1019672" y="1026208"/>
                </a:lnTo>
                <a:lnTo>
                  <a:pt x="0" y="1026208"/>
                </a:lnTo>
                <a:lnTo>
                  <a:pt x="0" y="0"/>
                </a:lnTo>
                <a:close/>
              </a:path>
            </a:pathLst>
          </a:custGeom>
          <a:blipFill>
            <a:blip r:embed="rId5"/>
            <a:stretch>
              <a:fillRect/>
            </a:stretch>
          </a:blipFill>
        </p:spPr>
        <p:txBody>
          <a:bodyPr/>
          <a:lstStyle/>
          <a:p>
            <a:endParaRPr lang="en-GB"/>
          </a:p>
        </p:txBody>
      </p:sp>
      <p:grpSp>
        <p:nvGrpSpPr>
          <p:cNvPr id="15" name="Group 15"/>
          <p:cNvGrpSpPr/>
          <p:nvPr/>
        </p:nvGrpSpPr>
        <p:grpSpPr>
          <a:xfrm>
            <a:off x="7572689" y="5051477"/>
            <a:ext cx="1292382" cy="129238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19050" cap="rnd">
              <a:solidFill>
                <a:srgbClr val="737373">
                  <a:alpha val="35686"/>
                </a:srgbClr>
              </a:solidFill>
              <a:prstDash val="solid"/>
              <a:round/>
            </a:ln>
          </p:spPr>
          <p:txBody>
            <a:bodyPr/>
            <a:lstStyle/>
            <a:p>
              <a:endParaRPr lang="en-GB"/>
            </a:p>
          </p:txBody>
        </p:sp>
        <p:sp>
          <p:nvSpPr>
            <p:cNvPr id="17" name="TextBox 17"/>
            <p:cNvSpPr txBox="1"/>
            <p:nvPr/>
          </p:nvSpPr>
          <p:spPr>
            <a:xfrm>
              <a:off x="76200" y="38100"/>
              <a:ext cx="660400" cy="698500"/>
            </a:xfrm>
            <a:prstGeom prst="rect">
              <a:avLst/>
            </a:prstGeom>
          </p:spPr>
          <p:txBody>
            <a:bodyPr lIns="71438" tIns="71438" rIns="71438" bIns="71438" rtlCol="0" anchor="ctr"/>
            <a:lstStyle/>
            <a:p>
              <a:pPr marL="0" lvl="0" indent="0" algn="ctr">
                <a:lnSpc>
                  <a:spcPts val="2659"/>
                </a:lnSpc>
                <a:spcBef>
                  <a:spcPct val="0"/>
                </a:spcBef>
              </a:pPr>
              <a:endParaRPr/>
            </a:p>
          </p:txBody>
        </p:sp>
      </p:grpSp>
      <p:grpSp>
        <p:nvGrpSpPr>
          <p:cNvPr id="18" name="Group 18"/>
          <p:cNvGrpSpPr/>
          <p:nvPr/>
        </p:nvGrpSpPr>
        <p:grpSpPr>
          <a:xfrm>
            <a:off x="10001720" y="5051477"/>
            <a:ext cx="1292382" cy="1292382"/>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19050" cap="rnd">
              <a:solidFill>
                <a:srgbClr val="737373">
                  <a:alpha val="35686"/>
                </a:srgbClr>
              </a:solidFill>
              <a:prstDash val="solid"/>
              <a:round/>
            </a:ln>
          </p:spPr>
          <p:txBody>
            <a:bodyPr/>
            <a:lstStyle/>
            <a:p>
              <a:endParaRPr lang="en-GB"/>
            </a:p>
          </p:txBody>
        </p:sp>
        <p:sp>
          <p:nvSpPr>
            <p:cNvPr id="20" name="TextBox 20"/>
            <p:cNvSpPr txBox="1"/>
            <p:nvPr/>
          </p:nvSpPr>
          <p:spPr>
            <a:xfrm>
              <a:off x="76200" y="38100"/>
              <a:ext cx="660400" cy="698500"/>
            </a:xfrm>
            <a:prstGeom prst="rect">
              <a:avLst/>
            </a:prstGeom>
          </p:spPr>
          <p:txBody>
            <a:bodyPr lIns="71438" tIns="71438" rIns="71438" bIns="71438" rtlCol="0" anchor="ctr"/>
            <a:lstStyle/>
            <a:p>
              <a:pPr marL="0" lvl="0" indent="0" algn="ctr">
                <a:lnSpc>
                  <a:spcPts val="2659"/>
                </a:lnSpc>
                <a:spcBef>
                  <a:spcPct val="0"/>
                </a:spcBef>
              </a:pPr>
              <a:endParaRPr/>
            </a:p>
          </p:txBody>
        </p:sp>
      </p:grpSp>
      <p:sp>
        <p:nvSpPr>
          <p:cNvPr id="21" name="Freeform 21"/>
          <p:cNvSpPr/>
          <p:nvPr/>
        </p:nvSpPr>
        <p:spPr>
          <a:xfrm>
            <a:off x="7667087" y="5195726"/>
            <a:ext cx="999298" cy="999298"/>
          </a:xfrm>
          <a:custGeom>
            <a:avLst/>
            <a:gdLst/>
            <a:ahLst/>
            <a:cxnLst/>
            <a:rect l="l" t="t" r="r" b="b"/>
            <a:pathLst>
              <a:path w="999298" h="999298">
                <a:moveTo>
                  <a:pt x="0" y="0"/>
                </a:moveTo>
                <a:lnTo>
                  <a:pt x="999297" y="0"/>
                </a:lnTo>
                <a:lnTo>
                  <a:pt x="999297" y="999298"/>
                </a:lnTo>
                <a:lnTo>
                  <a:pt x="0" y="999298"/>
                </a:lnTo>
                <a:lnTo>
                  <a:pt x="0" y="0"/>
                </a:lnTo>
                <a:close/>
              </a:path>
            </a:pathLst>
          </a:custGeom>
          <a:blipFill>
            <a:blip r:embed="rId6"/>
            <a:stretch>
              <a:fillRect/>
            </a:stretch>
          </a:blipFill>
        </p:spPr>
        <p:txBody>
          <a:bodyPr/>
          <a:lstStyle/>
          <a:p>
            <a:endParaRPr lang="en-GB"/>
          </a:p>
        </p:txBody>
      </p:sp>
      <p:sp>
        <p:nvSpPr>
          <p:cNvPr id="22" name="Freeform 22"/>
          <p:cNvSpPr/>
          <p:nvPr/>
        </p:nvSpPr>
        <p:spPr>
          <a:xfrm>
            <a:off x="10202637" y="5243735"/>
            <a:ext cx="890548" cy="890548"/>
          </a:xfrm>
          <a:custGeom>
            <a:avLst/>
            <a:gdLst/>
            <a:ahLst/>
            <a:cxnLst/>
            <a:rect l="l" t="t" r="r" b="b"/>
            <a:pathLst>
              <a:path w="890548" h="890548">
                <a:moveTo>
                  <a:pt x="0" y="0"/>
                </a:moveTo>
                <a:lnTo>
                  <a:pt x="890548" y="0"/>
                </a:lnTo>
                <a:lnTo>
                  <a:pt x="890548" y="890548"/>
                </a:lnTo>
                <a:lnTo>
                  <a:pt x="0" y="890548"/>
                </a:lnTo>
                <a:lnTo>
                  <a:pt x="0" y="0"/>
                </a:lnTo>
                <a:close/>
              </a:path>
            </a:pathLst>
          </a:custGeom>
          <a:blipFill>
            <a:blip r:embed="rId7"/>
            <a:stretch>
              <a:fillRect/>
            </a:stretch>
          </a:blipFill>
        </p:spPr>
        <p:txBody>
          <a:bodyPr/>
          <a:lstStyle/>
          <a:p>
            <a:endParaRPr lang="en-GB"/>
          </a:p>
        </p:txBody>
      </p:sp>
      <p:grpSp>
        <p:nvGrpSpPr>
          <p:cNvPr id="23" name="Group 23"/>
          <p:cNvGrpSpPr/>
          <p:nvPr/>
        </p:nvGrpSpPr>
        <p:grpSpPr>
          <a:xfrm>
            <a:off x="12546932" y="5051477"/>
            <a:ext cx="1292382" cy="129238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19050" cap="rnd">
              <a:solidFill>
                <a:srgbClr val="737373">
                  <a:alpha val="35686"/>
                </a:srgbClr>
              </a:solidFill>
              <a:prstDash val="solid"/>
              <a:round/>
            </a:ln>
          </p:spPr>
          <p:txBody>
            <a:bodyPr/>
            <a:lstStyle/>
            <a:p>
              <a:endParaRPr lang="en-GB"/>
            </a:p>
          </p:txBody>
        </p:sp>
        <p:sp>
          <p:nvSpPr>
            <p:cNvPr id="25" name="TextBox 25"/>
            <p:cNvSpPr txBox="1"/>
            <p:nvPr/>
          </p:nvSpPr>
          <p:spPr>
            <a:xfrm>
              <a:off x="76200" y="38100"/>
              <a:ext cx="660400" cy="698500"/>
            </a:xfrm>
            <a:prstGeom prst="rect">
              <a:avLst/>
            </a:prstGeom>
          </p:spPr>
          <p:txBody>
            <a:bodyPr lIns="71438" tIns="71438" rIns="71438" bIns="71438" rtlCol="0" anchor="ctr"/>
            <a:lstStyle/>
            <a:p>
              <a:pPr marL="0" lvl="0" indent="0" algn="ctr">
                <a:lnSpc>
                  <a:spcPts val="2659"/>
                </a:lnSpc>
                <a:spcBef>
                  <a:spcPct val="0"/>
                </a:spcBef>
              </a:pPr>
              <a:endParaRPr/>
            </a:p>
          </p:txBody>
        </p:sp>
      </p:grpSp>
      <p:grpSp>
        <p:nvGrpSpPr>
          <p:cNvPr id="26" name="Group 26"/>
          <p:cNvGrpSpPr/>
          <p:nvPr/>
        </p:nvGrpSpPr>
        <p:grpSpPr>
          <a:xfrm>
            <a:off x="14975963" y="5051477"/>
            <a:ext cx="1292382" cy="1292382"/>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19050" cap="rnd">
              <a:solidFill>
                <a:srgbClr val="737373">
                  <a:alpha val="35686"/>
                </a:srgbClr>
              </a:solidFill>
              <a:prstDash val="solid"/>
              <a:round/>
            </a:ln>
          </p:spPr>
          <p:txBody>
            <a:bodyPr/>
            <a:lstStyle/>
            <a:p>
              <a:endParaRPr lang="en-GB"/>
            </a:p>
          </p:txBody>
        </p:sp>
        <p:sp>
          <p:nvSpPr>
            <p:cNvPr id="28" name="TextBox 28"/>
            <p:cNvSpPr txBox="1"/>
            <p:nvPr/>
          </p:nvSpPr>
          <p:spPr>
            <a:xfrm>
              <a:off x="76200" y="38100"/>
              <a:ext cx="660400" cy="698500"/>
            </a:xfrm>
            <a:prstGeom prst="rect">
              <a:avLst/>
            </a:prstGeom>
          </p:spPr>
          <p:txBody>
            <a:bodyPr lIns="71438" tIns="71438" rIns="71438" bIns="71438" rtlCol="0" anchor="ctr"/>
            <a:lstStyle/>
            <a:p>
              <a:pPr marL="0" lvl="0" indent="0" algn="ctr">
                <a:lnSpc>
                  <a:spcPts val="2659"/>
                </a:lnSpc>
                <a:spcBef>
                  <a:spcPct val="0"/>
                </a:spcBef>
              </a:pPr>
              <a:endParaRPr/>
            </a:p>
          </p:txBody>
        </p:sp>
      </p:grpSp>
      <p:sp>
        <p:nvSpPr>
          <p:cNvPr id="29" name="Freeform 29"/>
          <p:cNvSpPr/>
          <p:nvPr/>
        </p:nvSpPr>
        <p:spPr>
          <a:xfrm>
            <a:off x="12823665" y="5300885"/>
            <a:ext cx="781224" cy="776248"/>
          </a:xfrm>
          <a:custGeom>
            <a:avLst/>
            <a:gdLst/>
            <a:ahLst/>
            <a:cxnLst/>
            <a:rect l="l" t="t" r="r" b="b"/>
            <a:pathLst>
              <a:path w="781224" h="776248">
                <a:moveTo>
                  <a:pt x="0" y="0"/>
                </a:moveTo>
                <a:lnTo>
                  <a:pt x="781223" y="0"/>
                </a:lnTo>
                <a:lnTo>
                  <a:pt x="781223" y="776248"/>
                </a:lnTo>
                <a:lnTo>
                  <a:pt x="0" y="776248"/>
                </a:lnTo>
                <a:lnTo>
                  <a:pt x="0" y="0"/>
                </a:lnTo>
                <a:close/>
              </a:path>
            </a:pathLst>
          </a:custGeom>
          <a:blipFill>
            <a:blip r:embed="rId8"/>
            <a:stretch>
              <a:fillRect/>
            </a:stretch>
          </a:blipFill>
        </p:spPr>
        <p:txBody>
          <a:bodyPr/>
          <a:lstStyle/>
          <a:p>
            <a:endParaRPr lang="en-GB"/>
          </a:p>
        </p:txBody>
      </p:sp>
      <p:sp>
        <p:nvSpPr>
          <p:cNvPr id="30" name="Freeform 30"/>
          <p:cNvSpPr/>
          <p:nvPr/>
        </p:nvSpPr>
        <p:spPr>
          <a:xfrm>
            <a:off x="15239489" y="5245526"/>
            <a:ext cx="904283" cy="904283"/>
          </a:xfrm>
          <a:custGeom>
            <a:avLst/>
            <a:gdLst/>
            <a:ahLst/>
            <a:cxnLst/>
            <a:rect l="l" t="t" r="r" b="b"/>
            <a:pathLst>
              <a:path w="904283" h="904283">
                <a:moveTo>
                  <a:pt x="0" y="0"/>
                </a:moveTo>
                <a:lnTo>
                  <a:pt x="904283" y="0"/>
                </a:lnTo>
                <a:lnTo>
                  <a:pt x="904283" y="904283"/>
                </a:lnTo>
                <a:lnTo>
                  <a:pt x="0" y="904283"/>
                </a:lnTo>
                <a:lnTo>
                  <a:pt x="0" y="0"/>
                </a:lnTo>
                <a:close/>
              </a:path>
            </a:pathLst>
          </a:custGeom>
          <a:blipFill>
            <a:blip r:embed="rId9"/>
            <a:stretch>
              <a:fillRect/>
            </a:stretch>
          </a:blipFill>
        </p:spPr>
        <p:txBody>
          <a:bodyPr/>
          <a:lstStyle/>
          <a:p>
            <a:endParaRPr lang="en-GB"/>
          </a:p>
        </p:txBody>
      </p:sp>
      <p:grpSp>
        <p:nvGrpSpPr>
          <p:cNvPr id="31" name="Group 31"/>
          <p:cNvGrpSpPr/>
          <p:nvPr/>
        </p:nvGrpSpPr>
        <p:grpSpPr>
          <a:xfrm>
            <a:off x="4006903" y="7643130"/>
            <a:ext cx="1292382" cy="1292382"/>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19050" cap="rnd">
              <a:solidFill>
                <a:srgbClr val="737373">
                  <a:alpha val="35686"/>
                </a:srgbClr>
              </a:solidFill>
              <a:prstDash val="solid"/>
              <a:round/>
            </a:ln>
          </p:spPr>
          <p:txBody>
            <a:bodyPr/>
            <a:lstStyle/>
            <a:p>
              <a:endParaRPr lang="en-GB"/>
            </a:p>
          </p:txBody>
        </p:sp>
        <p:sp>
          <p:nvSpPr>
            <p:cNvPr id="33" name="TextBox 33"/>
            <p:cNvSpPr txBox="1"/>
            <p:nvPr/>
          </p:nvSpPr>
          <p:spPr>
            <a:xfrm>
              <a:off x="76200" y="38100"/>
              <a:ext cx="660400" cy="698500"/>
            </a:xfrm>
            <a:prstGeom prst="rect">
              <a:avLst/>
            </a:prstGeom>
          </p:spPr>
          <p:txBody>
            <a:bodyPr lIns="71438" tIns="71438" rIns="71438" bIns="71438" rtlCol="0" anchor="ctr"/>
            <a:lstStyle/>
            <a:p>
              <a:pPr marL="0" lvl="0" indent="0" algn="ctr">
                <a:lnSpc>
                  <a:spcPts val="2659"/>
                </a:lnSpc>
                <a:spcBef>
                  <a:spcPct val="0"/>
                </a:spcBef>
              </a:pPr>
              <a:endParaRPr/>
            </a:p>
          </p:txBody>
        </p:sp>
      </p:grpSp>
      <p:grpSp>
        <p:nvGrpSpPr>
          <p:cNvPr id="34" name="Group 34"/>
          <p:cNvGrpSpPr/>
          <p:nvPr/>
        </p:nvGrpSpPr>
        <p:grpSpPr>
          <a:xfrm>
            <a:off x="6435934" y="7643130"/>
            <a:ext cx="1292382" cy="1292382"/>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19050" cap="rnd">
              <a:solidFill>
                <a:srgbClr val="737373">
                  <a:alpha val="35686"/>
                </a:srgbClr>
              </a:solidFill>
              <a:prstDash val="solid"/>
              <a:round/>
            </a:ln>
          </p:spPr>
          <p:txBody>
            <a:bodyPr/>
            <a:lstStyle/>
            <a:p>
              <a:endParaRPr lang="en-GB"/>
            </a:p>
          </p:txBody>
        </p:sp>
        <p:sp>
          <p:nvSpPr>
            <p:cNvPr id="36" name="TextBox 36"/>
            <p:cNvSpPr txBox="1"/>
            <p:nvPr/>
          </p:nvSpPr>
          <p:spPr>
            <a:xfrm>
              <a:off x="76200" y="38100"/>
              <a:ext cx="660400" cy="698500"/>
            </a:xfrm>
            <a:prstGeom prst="rect">
              <a:avLst/>
            </a:prstGeom>
          </p:spPr>
          <p:txBody>
            <a:bodyPr lIns="71438" tIns="71438" rIns="71438" bIns="71438" rtlCol="0" anchor="ctr"/>
            <a:lstStyle/>
            <a:p>
              <a:pPr marL="0" lvl="0" indent="0" algn="ctr">
                <a:lnSpc>
                  <a:spcPts val="2659"/>
                </a:lnSpc>
                <a:spcBef>
                  <a:spcPct val="0"/>
                </a:spcBef>
              </a:pPr>
              <a:endParaRPr/>
            </a:p>
          </p:txBody>
        </p:sp>
      </p:grpSp>
      <p:grpSp>
        <p:nvGrpSpPr>
          <p:cNvPr id="37" name="Group 37"/>
          <p:cNvGrpSpPr/>
          <p:nvPr/>
        </p:nvGrpSpPr>
        <p:grpSpPr>
          <a:xfrm>
            <a:off x="8767394" y="7650897"/>
            <a:ext cx="1292382" cy="1292382"/>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19050" cap="rnd">
              <a:solidFill>
                <a:srgbClr val="737373">
                  <a:alpha val="35686"/>
                </a:srgbClr>
              </a:solidFill>
              <a:prstDash val="solid"/>
              <a:round/>
            </a:ln>
          </p:spPr>
          <p:txBody>
            <a:bodyPr/>
            <a:lstStyle/>
            <a:p>
              <a:endParaRPr lang="en-GB"/>
            </a:p>
          </p:txBody>
        </p:sp>
        <p:sp>
          <p:nvSpPr>
            <p:cNvPr id="39" name="TextBox 39"/>
            <p:cNvSpPr txBox="1"/>
            <p:nvPr/>
          </p:nvSpPr>
          <p:spPr>
            <a:xfrm>
              <a:off x="76200" y="38100"/>
              <a:ext cx="660400" cy="698500"/>
            </a:xfrm>
            <a:prstGeom prst="rect">
              <a:avLst/>
            </a:prstGeom>
          </p:spPr>
          <p:txBody>
            <a:bodyPr lIns="71438" tIns="71438" rIns="71438" bIns="71438" rtlCol="0" anchor="ctr"/>
            <a:lstStyle/>
            <a:p>
              <a:pPr marL="0" lvl="0" indent="0" algn="ctr">
                <a:lnSpc>
                  <a:spcPts val="2659"/>
                </a:lnSpc>
                <a:spcBef>
                  <a:spcPct val="0"/>
                </a:spcBef>
              </a:pPr>
              <a:endParaRPr/>
            </a:p>
          </p:txBody>
        </p:sp>
      </p:grpSp>
      <p:grpSp>
        <p:nvGrpSpPr>
          <p:cNvPr id="40" name="Group 40"/>
          <p:cNvGrpSpPr/>
          <p:nvPr/>
        </p:nvGrpSpPr>
        <p:grpSpPr>
          <a:xfrm>
            <a:off x="11196424" y="7650897"/>
            <a:ext cx="1292382" cy="1292382"/>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19050" cap="rnd">
              <a:solidFill>
                <a:srgbClr val="737373">
                  <a:alpha val="35686"/>
                </a:srgbClr>
              </a:solidFill>
              <a:prstDash val="solid"/>
              <a:round/>
            </a:ln>
          </p:spPr>
          <p:txBody>
            <a:bodyPr/>
            <a:lstStyle/>
            <a:p>
              <a:endParaRPr lang="en-GB"/>
            </a:p>
          </p:txBody>
        </p:sp>
        <p:sp>
          <p:nvSpPr>
            <p:cNvPr id="42" name="TextBox 42"/>
            <p:cNvSpPr txBox="1"/>
            <p:nvPr/>
          </p:nvSpPr>
          <p:spPr>
            <a:xfrm>
              <a:off x="76200" y="38100"/>
              <a:ext cx="660400" cy="698500"/>
            </a:xfrm>
            <a:prstGeom prst="rect">
              <a:avLst/>
            </a:prstGeom>
          </p:spPr>
          <p:txBody>
            <a:bodyPr lIns="71438" tIns="71438" rIns="71438" bIns="71438" rtlCol="0" anchor="ctr"/>
            <a:lstStyle/>
            <a:p>
              <a:pPr marL="0" lvl="0" indent="0" algn="ctr">
                <a:lnSpc>
                  <a:spcPts val="2659"/>
                </a:lnSpc>
                <a:spcBef>
                  <a:spcPct val="0"/>
                </a:spcBef>
              </a:pPr>
              <a:endParaRPr/>
            </a:p>
          </p:txBody>
        </p:sp>
      </p:grpSp>
      <p:grpSp>
        <p:nvGrpSpPr>
          <p:cNvPr id="43" name="Group 43"/>
          <p:cNvGrpSpPr/>
          <p:nvPr/>
        </p:nvGrpSpPr>
        <p:grpSpPr>
          <a:xfrm>
            <a:off x="13741636" y="7650897"/>
            <a:ext cx="1292382" cy="1292382"/>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19050" cap="rnd">
              <a:solidFill>
                <a:srgbClr val="737373">
                  <a:alpha val="35686"/>
                </a:srgbClr>
              </a:solidFill>
              <a:prstDash val="solid"/>
              <a:round/>
            </a:ln>
          </p:spPr>
          <p:txBody>
            <a:bodyPr/>
            <a:lstStyle/>
            <a:p>
              <a:endParaRPr lang="en-GB"/>
            </a:p>
          </p:txBody>
        </p:sp>
        <p:sp>
          <p:nvSpPr>
            <p:cNvPr id="45" name="TextBox 45"/>
            <p:cNvSpPr txBox="1"/>
            <p:nvPr/>
          </p:nvSpPr>
          <p:spPr>
            <a:xfrm>
              <a:off x="76200" y="38100"/>
              <a:ext cx="660400" cy="698500"/>
            </a:xfrm>
            <a:prstGeom prst="rect">
              <a:avLst/>
            </a:prstGeom>
          </p:spPr>
          <p:txBody>
            <a:bodyPr lIns="71438" tIns="71438" rIns="71438" bIns="71438" rtlCol="0" anchor="ctr"/>
            <a:lstStyle/>
            <a:p>
              <a:pPr marL="0" lvl="0" indent="0" algn="ctr">
                <a:lnSpc>
                  <a:spcPts val="2659"/>
                </a:lnSpc>
                <a:spcBef>
                  <a:spcPct val="0"/>
                </a:spcBef>
              </a:pPr>
              <a:endParaRPr/>
            </a:p>
          </p:txBody>
        </p:sp>
      </p:grpSp>
      <p:sp>
        <p:nvSpPr>
          <p:cNvPr id="46" name="Freeform 46"/>
          <p:cNvSpPr/>
          <p:nvPr/>
        </p:nvSpPr>
        <p:spPr>
          <a:xfrm>
            <a:off x="13622281" y="7419435"/>
            <a:ext cx="835983" cy="1257117"/>
          </a:xfrm>
          <a:custGeom>
            <a:avLst/>
            <a:gdLst/>
            <a:ahLst/>
            <a:cxnLst/>
            <a:rect l="l" t="t" r="r" b="b"/>
            <a:pathLst>
              <a:path w="835983" h="1257117">
                <a:moveTo>
                  <a:pt x="0" y="0"/>
                </a:moveTo>
                <a:lnTo>
                  <a:pt x="835983" y="0"/>
                </a:lnTo>
                <a:lnTo>
                  <a:pt x="835983" y="1257118"/>
                </a:lnTo>
                <a:lnTo>
                  <a:pt x="0" y="12571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7" name="Freeform 47"/>
          <p:cNvSpPr/>
          <p:nvPr/>
        </p:nvSpPr>
        <p:spPr>
          <a:xfrm>
            <a:off x="4242313" y="7900305"/>
            <a:ext cx="821562" cy="821562"/>
          </a:xfrm>
          <a:custGeom>
            <a:avLst/>
            <a:gdLst/>
            <a:ahLst/>
            <a:cxnLst/>
            <a:rect l="l" t="t" r="r" b="b"/>
            <a:pathLst>
              <a:path w="821562" h="821562">
                <a:moveTo>
                  <a:pt x="0" y="0"/>
                </a:moveTo>
                <a:lnTo>
                  <a:pt x="821562" y="0"/>
                </a:lnTo>
                <a:lnTo>
                  <a:pt x="821562" y="821562"/>
                </a:lnTo>
                <a:lnTo>
                  <a:pt x="0" y="821562"/>
                </a:lnTo>
                <a:lnTo>
                  <a:pt x="0" y="0"/>
                </a:lnTo>
                <a:close/>
              </a:path>
            </a:pathLst>
          </a:custGeom>
          <a:blipFill>
            <a:blip r:embed="rId12"/>
            <a:stretch>
              <a:fillRect/>
            </a:stretch>
          </a:blipFill>
        </p:spPr>
        <p:txBody>
          <a:bodyPr/>
          <a:lstStyle/>
          <a:p>
            <a:endParaRPr lang="en-GB"/>
          </a:p>
        </p:txBody>
      </p:sp>
      <p:sp>
        <p:nvSpPr>
          <p:cNvPr id="48" name="Freeform 48"/>
          <p:cNvSpPr/>
          <p:nvPr/>
        </p:nvSpPr>
        <p:spPr>
          <a:xfrm>
            <a:off x="6668710" y="7900305"/>
            <a:ext cx="826829" cy="821562"/>
          </a:xfrm>
          <a:custGeom>
            <a:avLst/>
            <a:gdLst/>
            <a:ahLst/>
            <a:cxnLst/>
            <a:rect l="l" t="t" r="r" b="b"/>
            <a:pathLst>
              <a:path w="826829" h="821562">
                <a:moveTo>
                  <a:pt x="0" y="0"/>
                </a:moveTo>
                <a:lnTo>
                  <a:pt x="826829" y="0"/>
                </a:lnTo>
                <a:lnTo>
                  <a:pt x="826829" y="821562"/>
                </a:lnTo>
                <a:lnTo>
                  <a:pt x="0" y="821562"/>
                </a:lnTo>
                <a:lnTo>
                  <a:pt x="0" y="0"/>
                </a:lnTo>
                <a:close/>
              </a:path>
            </a:pathLst>
          </a:custGeom>
          <a:blipFill>
            <a:blip r:embed="rId13"/>
            <a:stretch>
              <a:fillRect/>
            </a:stretch>
          </a:blipFill>
        </p:spPr>
        <p:txBody>
          <a:bodyPr/>
          <a:lstStyle/>
          <a:p>
            <a:endParaRPr lang="en-GB"/>
          </a:p>
        </p:txBody>
      </p:sp>
      <p:sp>
        <p:nvSpPr>
          <p:cNvPr id="49" name="Freeform 49"/>
          <p:cNvSpPr/>
          <p:nvPr/>
        </p:nvSpPr>
        <p:spPr>
          <a:xfrm>
            <a:off x="9038730" y="7926843"/>
            <a:ext cx="749709" cy="749709"/>
          </a:xfrm>
          <a:custGeom>
            <a:avLst/>
            <a:gdLst/>
            <a:ahLst/>
            <a:cxnLst/>
            <a:rect l="l" t="t" r="r" b="b"/>
            <a:pathLst>
              <a:path w="749709" h="749709">
                <a:moveTo>
                  <a:pt x="0" y="0"/>
                </a:moveTo>
                <a:lnTo>
                  <a:pt x="749709" y="0"/>
                </a:lnTo>
                <a:lnTo>
                  <a:pt x="749709" y="749710"/>
                </a:lnTo>
                <a:lnTo>
                  <a:pt x="0" y="749710"/>
                </a:lnTo>
                <a:lnTo>
                  <a:pt x="0" y="0"/>
                </a:lnTo>
                <a:close/>
              </a:path>
            </a:pathLst>
          </a:custGeom>
          <a:blipFill>
            <a:blip r:embed="rId14"/>
            <a:stretch>
              <a:fillRect/>
            </a:stretch>
          </a:blipFill>
        </p:spPr>
        <p:txBody>
          <a:bodyPr/>
          <a:lstStyle/>
          <a:p>
            <a:endParaRPr lang="en-GB"/>
          </a:p>
        </p:txBody>
      </p:sp>
      <p:sp>
        <p:nvSpPr>
          <p:cNvPr id="50" name="Freeform 50"/>
          <p:cNvSpPr/>
          <p:nvPr/>
        </p:nvSpPr>
        <p:spPr>
          <a:xfrm>
            <a:off x="11374225" y="7822117"/>
            <a:ext cx="932623" cy="932623"/>
          </a:xfrm>
          <a:custGeom>
            <a:avLst/>
            <a:gdLst/>
            <a:ahLst/>
            <a:cxnLst/>
            <a:rect l="l" t="t" r="r" b="b"/>
            <a:pathLst>
              <a:path w="932623" h="932623">
                <a:moveTo>
                  <a:pt x="0" y="0"/>
                </a:moveTo>
                <a:lnTo>
                  <a:pt x="932623" y="0"/>
                </a:lnTo>
                <a:lnTo>
                  <a:pt x="932623" y="932623"/>
                </a:lnTo>
                <a:lnTo>
                  <a:pt x="0" y="932623"/>
                </a:lnTo>
                <a:lnTo>
                  <a:pt x="0" y="0"/>
                </a:lnTo>
                <a:close/>
              </a:path>
            </a:pathLst>
          </a:custGeom>
          <a:blipFill>
            <a:blip r:embed="rId15"/>
            <a:stretch>
              <a:fillRect/>
            </a:stretch>
          </a:blipFill>
        </p:spPr>
        <p:txBody>
          <a:bodyPr/>
          <a:lstStyle/>
          <a:p>
            <a:endParaRPr lang="en-GB"/>
          </a:p>
        </p:txBody>
      </p:sp>
      <p:sp>
        <p:nvSpPr>
          <p:cNvPr id="51" name="Freeform 51"/>
          <p:cNvSpPr/>
          <p:nvPr/>
        </p:nvSpPr>
        <p:spPr>
          <a:xfrm>
            <a:off x="14069956" y="7937938"/>
            <a:ext cx="677703" cy="727520"/>
          </a:xfrm>
          <a:custGeom>
            <a:avLst/>
            <a:gdLst/>
            <a:ahLst/>
            <a:cxnLst/>
            <a:rect l="l" t="t" r="r" b="b"/>
            <a:pathLst>
              <a:path w="677703" h="727520">
                <a:moveTo>
                  <a:pt x="0" y="0"/>
                </a:moveTo>
                <a:lnTo>
                  <a:pt x="677703" y="0"/>
                </a:lnTo>
                <a:lnTo>
                  <a:pt x="677703" y="727520"/>
                </a:lnTo>
                <a:lnTo>
                  <a:pt x="0" y="727520"/>
                </a:lnTo>
                <a:lnTo>
                  <a:pt x="0" y="0"/>
                </a:lnTo>
                <a:close/>
              </a:path>
            </a:pathLst>
          </a:custGeom>
          <a:blipFill>
            <a:blip r:embed="rId16"/>
            <a:stretch>
              <a:fillRect l="-274266" b="-6283"/>
            </a:stretch>
          </a:blipFill>
        </p:spPr>
        <p:txBody>
          <a:bodyPr/>
          <a:lstStyle/>
          <a:p>
            <a:endParaRPr lang="en-GB"/>
          </a:p>
        </p:txBody>
      </p:sp>
      <p:sp>
        <p:nvSpPr>
          <p:cNvPr id="52" name="TextBox 52"/>
          <p:cNvSpPr txBox="1"/>
          <p:nvPr/>
        </p:nvSpPr>
        <p:spPr>
          <a:xfrm>
            <a:off x="2068396" y="6433308"/>
            <a:ext cx="2874829" cy="935355"/>
          </a:xfrm>
          <a:prstGeom prst="rect">
            <a:avLst/>
          </a:prstGeom>
        </p:spPr>
        <p:txBody>
          <a:bodyPr lIns="0" tIns="0" rIns="0" bIns="0" rtlCol="0" anchor="t">
            <a:spAutoFit/>
          </a:bodyPr>
          <a:lstStyle/>
          <a:p>
            <a:pPr algn="ctr">
              <a:lnSpc>
                <a:spcPts val="2519"/>
              </a:lnSpc>
            </a:pPr>
            <a:r>
              <a:rPr lang="en-US" sz="1799">
                <a:solidFill>
                  <a:srgbClr val="07766F"/>
                </a:solidFill>
                <a:latin typeface="Montserrat"/>
                <a:ea typeface="Montserrat"/>
                <a:cs typeface="Montserrat"/>
                <a:sym typeface="Montserrat"/>
              </a:rPr>
              <a:t>eHealth </a:t>
            </a:r>
          </a:p>
          <a:p>
            <a:pPr algn="ctr">
              <a:lnSpc>
                <a:spcPts val="2519"/>
              </a:lnSpc>
            </a:pPr>
            <a:r>
              <a:rPr lang="en-US" sz="1799">
                <a:solidFill>
                  <a:srgbClr val="07766F"/>
                </a:solidFill>
                <a:latin typeface="Montserrat"/>
                <a:ea typeface="Montserrat"/>
                <a:cs typeface="Montserrat"/>
                <a:sym typeface="Montserrat"/>
              </a:rPr>
              <a:t>certificate </a:t>
            </a:r>
          </a:p>
          <a:p>
            <a:pPr marL="0" lvl="0" indent="0" algn="ctr">
              <a:lnSpc>
                <a:spcPts val="2519"/>
              </a:lnSpc>
              <a:spcBef>
                <a:spcPct val="0"/>
              </a:spcBef>
            </a:pPr>
            <a:r>
              <a:rPr lang="en-US" sz="1799">
                <a:solidFill>
                  <a:srgbClr val="07766F"/>
                </a:solidFill>
                <a:latin typeface="Montserrat"/>
                <a:ea typeface="Montserrat"/>
                <a:cs typeface="Montserrat"/>
                <a:sym typeface="Montserrat"/>
              </a:rPr>
              <a:t>services</a:t>
            </a:r>
          </a:p>
        </p:txBody>
      </p:sp>
      <p:sp>
        <p:nvSpPr>
          <p:cNvPr id="53" name="TextBox 53"/>
          <p:cNvSpPr txBox="1"/>
          <p:nvPr/>
        </p:nvSpPr>
        <p:spPr>
          <a:xfrm>
            <a:off x="1320556" y="4042064"/>
            <a:ext cx="15871689" cy="514350"/>
          </a:xfrm>
          <a:prstGeom prst="rect">
            <a:avLst/>
          </a:prstGeom>
        </p:spPr>
        <p:txBody>
          <a:bodyPr lIns="0" tIns="0" rIns="0" bIns="0" rtlCol="0" anchor="t">
            <a:spAutoFit/>
          </a:bodyPr>
          <a:lstStyle/>
          <a:p>
            <a:pPr marL="0" lvl="0" indent="0" algn="ctr">
              <a:lnSpc>
                <a:spcPts val="4200"/>
              </a:lnSpc>
            </a:pPr>
            <a:r>
              <a:rPr lang="en-US" sz="3000" b="1">
                <a:solidFill>
                  <a:srgbClr val="1C1C1A"/>
                </a:solidFill>
                <a:latin typeface="Montserrat Bold"/>
                <a:ea typeface="Montserrat Bold"/>
                <a:cs typeface="Montserrat Bold"/>
                <a:sym typeface="Montserrat Bold"/>
              </a:rPr>
              <a:t>Basic ICT services (government funded platform, compulsory)</a:t>
            </a:r>
          </a:p>
        </p:txBody>
      </p:sp>
      <p:grpSp>
        <p:nvGrpSpPr>
          <p:cNvPr id="54" name="Group 54"/>
          <p:cNvGrpSpPr/>
          <p:nvPr/>
        </p:nvGrpSpPr>
        <p:grpSpPr>
          <a:xfrm>
            <a:off x="1001919" y="2768403"/>
            <a:ext cx="16508963" cy="732933"/>
            <a:chOff x="0" y="0"/>
            <a:chExt cx="5210903" cy="231344"/>
          </a:xfrm>
        </p:grpSpPr>
        <p:sp>
          <p:nvSpPr>
            <p:cNvPr id="55" name="Freeform 55"/>
            <p:cNvSpPr/>
            <p:nvPr/>
          </p:nvSpPr>
          <p:spPr>
            <a:xfrm>
              <a:off x="0" y="0"/>
              <a:ext cx="5210903" cy="231344"/>
            </a:xfrm>
            <a:custGeom>
              <a:avLst/>
              <a:gdLst/>
              <a:ahLst/>
              <a:cxnLst/>
              <a:rect l="l" t="t" r="r" b="b"/>
              <a:pathLst>
                <a:path w="5210903" h="231344">
                  <a:moveTo>
                    <a:pt x="14069" y="0"/>
                  </a:moveTo>
                  <a:lnTo>
                    <a:pt x="5196835" y="0"/>
                  </a:lnTo>
                  <a:cubicBezTo>
                    <a:pt x="5204604" y="0"/>
                    <a:pt x="5210903" y="6299"/>
                    <a:pt x="5210903" y="14069"/>
                  </a:cubicBezTo>
                  <a:lnTo>
                    <a:pt x="5210903" y="217275"/>
                  </a:lnTo>
                  <a:cubicBezTo>
                    <a:pt x="5210903" y="225045"/>
                    <a:pt x="5204604" y="231344"/>
                    <a:pt x="5196835" y="231344"/>
                  </a:cubicBezTo>
                  <a:lnTo>
                    <a:pt x="14069" y="231344"/>
                  </a:lnTo>
                  <a:cubicBezTo>
                    <a:pt x="6299" y="231344"/>
                    <a:pt x="0" y="225045"/>
                    <a:pt x="0" y="217275"/>
                  </a:cubicBezTo>
                  <a:lnTo>
                    <a:pt x="0" y="14069"/>
                  </a:lnTo>
                  <a:cubicBezTo>
                    <a:pt x="0" y="6299"/>
                    <a:pt x="6299" y="0"/>
                    <a:pt x="14069" y="0"/>
                  </a:cubicBezTo>
                  <a:close/>
                </a:path>
              </a:pathLst>
            </a:custGeom>
            <a:solidFill>
              <a:srgbClr val="E1E7F0"/>
            </a:solidFill>
          </p:spPr>
          <p:txBody>
            <a:bodyPr/>
            <a:lstStyle/>
            <a:p>
              <a:endParaRPr lang="en-GB"/>
            </a:p>
          </p:txBody>
        </p:sp>
        <p:sp>
          <p:nvSpPr>
            <p:cNvPr id="56" name="TextBox 56"/>
            <p:cNvSpPr txBox="1"/>
            <p:nvPr/>
          </p:nvSpPr>
          <p:spPr>
            <a:xfrm>
              <a:off x="0" y="-38100"/>
              <a:ext cx="5210903" cy="269444"/>
            </a:xfrm>
            <a:prstGeom prst="rect">
              <a:avLst/>
            </a:prstGeom>
          </p:spPr>
          <p:txBody>
            <a:bodyPr lIns="50800" tIns="50800" rIns="50800" bIns="50800" rtlCol="0" anchor="ctr"/>
            <a:lstStyle/>
            <a:p>
              <a:pPr algn="ctr">
                <a:lnSpc>
                  <a:spcPts val="2659"/>
                </a:lnSpc>
                <a:spcBef>
                  <a:spcPct val="0"/>
                </a:spcBef>
              </a:pPr>
              <a:endParaRPr/>
            </a:p>
          </p:txBody>
        </p:sp>
      </p:grpSp>
      <p:sp>
        <p:nvSpPr>
          <p:cNvPr id="57" name="TextBox 57"/>
          <p:cNvSpPr txBox="1"/>
          <p:nvPr/>
        </p:nvSpPr>
        <p:spPr>
          <a:xfrm>
            <a:off x="1251982" y="2862977"/>
            <a:ext cx="15871689" cy="514350"/>
          </a:xfrm>
          <a:prstGeom prst="rect">
            <a:avLst/>
          </a:prstGeom>
        </p:spPr>
        <p:txBody>
          <a:bodyPr lIns="0" tIns="0" rIns="0" bIns="0" rtlCol="0" anchor="t">
            <a:spAutoFit/>
          </a:bodyPr>
          <a:lstStyle/>
          <a:p>
            <a:pPr marL="0" lvl="0" indent="0" algn="ctr">
              <a:lnSpc>
                <a:spcPts val="4200"/>
              </a:lnSpc>
            </a:pPr>
            <a:r>
              <a:rPr lang="en-US" sz="3000" b="1">
                <a:solidFill>
                  <a:srgbClr val="1C1C1A"/>
                </a:solidFill>
                <a:latin typeface="Montserrat Bold"/>
                <a:ea typeface="Montserrat Bold"/>
                <a:cs typeface="Montserrat Bold"/>
                <a:sym typeface="Montserrat Bold"/>
              </a:rPr>
              <a:t>Value added services (medical actors, civil society, commercial actors…)</a:t>
            </a:r>
          </a:p>
        </p:txBody>
      </p:sp>
      <p:sp>
        <p:nvSpPr>
          <p:cNvPr id="58" name="TextBox 58"/>
          <p:cNvSpPr txBox="1"/>
          <p:nvPr/>
        </p:nvSpPr>
        <p:spPr>
          <a:xfrm>
            <a:off x="4551043" y="6433308"/>
            <a:ext cx="2874829" cy="935355"/>
          </a:xfrm>
          <a:prstGeom prst="rect">
            <a:avLst/>
          </a:prstGeom>
        </p:spPr>
        <p:txBody>
          <a:bodyPr lIns="0" tIns="0" rIns="0" bIns="0" rtlCol="0" anchor="t">
            <a:spAutoFit/>
          </a:bodyPr>
          <a:lstStyle/>
          <a:p>
            <a:pPr algn="ctr">
              <a:lnSpc>
                <a:spcPts val="2519"/>
              </a:lnSpc>
            </a:pPr>
            <a:r>
              <a:rPr lang="en-US" sz="1799">
                <a:solidFill>
                  <a:srgbClr val="07766F"/>
                </a:solidFill>
                <a:latin typeface="Montserrat"/>
                <a:ea typeface="Montserrat"/>
                <a:cs typeface="Montserrat"/>
                <a:sym typeface="Montserrat"/>
              </a:rPr>
              <a:t>Integrated </a:t>
            </a:r>
          </a:p>
          <a:p>
            <a:pPr marL="0" lvl="0" indent="0" algn="ctr">
              <a:lnSpc>
                <a:spcPts val="2519"/>
              </a:lnSpc>
              <a:spcBef>
                <a:spcPct val="0"/>
              </a:spcBef>
            </a:pPr>
            <a:r>
              <a:rPr lang="en-US" sz="1799">
                <a:solidFill>
                  <a:srgbClr val="07766F"/>
                </a:solidFill>
                <a:latin typeface="Montserrat"/>
                <a:ea typeface="Montserrat"/>
                <a:cs typeface="Montserrat"/>
                <a:sym typeface="Montserrat"/>
              </a:rPr>
              <a:t>user &amp; access management</a:t>
            </a:r>
          </a:p>
        </p:txBody>
      </p:sp>
      <p:sp>
        <p:nvSpPr>
          <p:cNvPr id="59" name="TextBox 59"/>
          <p:cNvSpPr txBox="1"/>
          <p:nvPr/>
        </p:nvSpPr>
        <p:spPr>
          <a:xfrm>
            <a:off x="6802619" y="6441075"/>
            <a:ext cx="2874829" cy="621030"/>
          </a:xfrm>
          <a:prstGeom prst="rect">
            <a:avLst/>
          </a:prstGeom>
        </p:spPr>
        <p:txBody>
          <a:bodyPr lIns="0" tIns="0" rIns="0" bIns="0" rtlCol="0" anchor="t">
            <a:spAutoFit/>
          </a:bodyPr>
          <a:lstStyle/>
          <a:p>
            <a:pPr algn="ctr">
              <a:lnSpc>
                <a:spcPts val="2519"/>
              </a:lnSpc>
            </a:pPr>
            <a:r>
              <a:rPr lang="en-US" sz="1799">
                <a:solidFill>
                  <a:srgbClr val="07766F"/>
                </a:solidFill>
                <a:latin typeface="Montserrat"/>
                <a:ea typeface="Montserrat"/>
                <a:cs typeface="Montserrat"/>
                <a:sym typeface="Montserrat"/>
              </a:rPr>
              <a:t>Timestamping</a:t>
            </a:r>
          </a:p>
          <a:p>
            <a:pPr marL="0" lvl="0" indent="0" algn="ctr">
              <a:lnSpc>
                <a:spcPts val="2519"/>
              </a:lnSpc>
              <a:spcBef>
                <a:spcPct val="0"/>
              </a:spcBef>
            </a:pPr>
            <a:endParaRPr lang="en-US" sz="1799">
              <a:solidFill>
                <a:srgbClr val="07766F"/>
              </a:solidFill>
              <a:latin typeface="Montserrat"/>
              <a:ea typeface="Montserrat"/>
              <a:cs typeface="Montserrat"/>
              <a:sym typeface="Montserrat"/>
            </a:endParaRPr>
          </a:p>
        </p:txBody>
      </p:sp>
      <p:sp>
        <p:nvSpPr>
          <p:cNvPr id="60" name="TextBox 60"/>
          <p:cNvSpPr txBox="1"/>
          <p:nvPr/>
        </p:nvSpPr>
        <p:spPr>
          <a:xfrm>
            <a:off x="9757085" y="6450600"/>
            <a:ext cx="1781652" cy="935355"/>
          </a:xfrm>
          <a:prstGeom prst="rect">
            <a:avLst/>
          </a:prstGeom>
        </p:spPr>
        <p:txBody>
          <a:bodyPr lIns="0" tIns="0" rIns="0" bIns="0" rtlCol="0" anchor="t">
            <a:spAutoFit/>
          </a:bodyPr>
          <a:lstStyle/>
          <a:p>
            <a:pPr algn="ctr">
              <a:lnSpc>
                <a:spcPts val="2519"/>
              </a:lnSpc>
            </a:pPr>
            <a:r>
              <a:rPr lang="en-US" sz="1799">
                <a:solidFill>
                  <a:srgbClr val="07766F"/>
                </a:solidFill>
                <a:latin typeface="Montserrat"/>
                <a:ea typeface="Montserrat"/>
                <a:cs typeface="Montserrat"/>
                <a:sym typeface="Montserrat"/>
              </a:rPr>
              <a:t>End-to-end</a:t>
            </a:r>
          </a:p>
          <a:p>
            <a:pPr algn="ctr">
              <a:lnSpc>
                <a:spcPts val="2519"/>
              </a:lnSpc>
            </a:pPr>
            <a:r>
              <a:rPr lang="en-US" sz="1799">
                <a:solidFill>
                  <a:srgbClr val="07766F"/>
                </a:solidFill>
                <a:latin typeface="Montserrat"/>
                <a:ea typeface="Montserrat"/>
                <a:cs typeface="Montserrat"/>
                <a:sym typeface="Montserrat"/>
              </a:rPr>
              <a:t> encryption</a:t>
            </a:r>
          </a:p>
          <a:p>
            <a:pPr marL="0" lvl="0" indent="0" algn="ctr">
              <a:lnSpc>
                <a:spcPts val="2519"/>
              </a:lnSpc>
              <a:spcBef>
                <a:spcPct val="0"/>
              </a:spcBef>
            </a:pPr>
            <a:endParaRPr lang="en-US" sz="1799">
              <a:solidFill>
                <a:srgbClr val="07766F"/>
              </a:solidFill>
              <a:latin typeface="Montserrat"/>
              <a:ea typeface="Montserrat"/>
              <a:cs typeface="Montserrat"/>
              <a:sym typeface="Montserrat"/>
            </a:endParaRPr>
          </a:p>
        </p:txBody>
      </p:sp>
      <p:sp>
        <p:nvSpPr>
          <p:cNvPr id="61" name="TextBox 61"/>
          <p:cNvSpPr txBox="1"/>
          <p:nvPr/>
        </p:nvSpPr>
        <p:spPr>
          <a:xfrm>
            <a:off x="11776862" y="6450600"/>
            <a:ext cx="2874829" cy="935355"/>
          </a:xfrm>
          <a:prstGeom prst="rect">
            <a:avLst/>
          </a:prstGeom>
        </p:spPr>
        <p:txBody>
          <a:bodyPr lIns="0" tIns="0" rIns="0" bIns="0" rtlCol="0" anchor="t">
            <a:spAutoFit/>
          </a:bodyPr>
          <a:lstStyle/>
          <a:p>
            <a:pPr algn="ctr">
              <a:lnSpc>
                <a:spcPts val="2519"/>
              </a:lnSpc>
            </a:pPr>
            <a:r>
              <a:rPr lang="en-US" sz="1799">
                <a:solidFill>
                  <a:srgbClr val="07766F"/>
                </a:solidFill>
                <a:latin typeface="Montserrat"/>
                <a:ea typeface="Montserrat"/>
                <a:cs typeface="Montserrat"/>
                <a:sym typeface="Montserrat"/>
              </a:rPr>
              <a:t>Secure </a:t>
            </a:r>
          </a:p>
          <a:p>
            <a:pPr algn="ctr">
              <a:lnSpc>
                <a:spcPts val="2519"/>
              </a:lnSpc>
            </a:pPr>
            <a:r>
              <a:rPr lang="en-US" sz="1799">
                <a:solidFill>
                  <a:srgbClr val="07766F"/>
                </a:solidFill>
                <a:latin typeface="Montserrat"/>
                <a:ea typeface="Montserrat"/>
                <a:cs typeface="Montserrat"/>
                <a:sym typeface="Montserrat"/>
              </a:rPr>
              <a:t>electronic </a:t>
            </a:r>
          </a:p>
          <a:p>
            <a:pPr marL="0" lvl="0" indent="0" algn="ctr">
              <a:lnSpc>
                <a:spcPts val="2519"/>
              </a:lnSpc>
              <a:spcBef>
                <a:spcPct val="0"/>
              </a:spcBef>
            </a:pPr>
            <a:r>
              <a:rPr lang="en-US" sz="1799">
                <a:solidFill>
                  <a:srgbClr val="07766F"/>
                </a:solidFill>
                <a:latin typeface="Montserrat"/>
                <a:ea typeface="Montserrat"/>
                <a:cs typeface="Montserrat"/>
                <a:sym typeface="Montserrat"/>
              </a:rPr>
              <a:t>messaging</a:t>
            </a:r>
          </a:p>
        </p:txBody>
      </p:sp>
      <p:sp>
        <p:nvSpPr>
          <p:cNvPr id="62" name="TextBox 62"/>
          <p:cNvSpPr txBox="1"/>
          <p:nvPr/>
        </p:nvSpPr>
        <p:spPr>
          <a:xfrm>
            <a:off x="14731328" y="6450600"/>
            <a:ext cx="1781652" cy="935355"/>
          </a:xfrm>
          <a:prstGeom prst="rect">
            <a:avLst/>
          </a:prstGeom>
        </p:spPr>
        <p:txBody>
          <a:bodyPr lIns="0" tIns="0" rIns="0" bIns="0" rtlCol="0" anchor="t">
            <a:spAutoFit/>
          </a:bodyPr>
          <a:lstStyle/>
          <a:p>
            <a:pPr algn="ctr">
              <a:lnSpc>
                <a:spcPts val="2519"/>
              </a:lnSpc>
            </a:pPr>
            <a:r>
              <a:rPr lang="en-US" sz="1799">
                <a:solidFill>
                  <a:srgbClr val="07766F"/>
                </a:solidFill>
                <a:latin typeface="Montserrat"/>
                <a:ea typeface="Montserrat"/>
                <a:cs typeface="Montserrat"/>
                <a:sym typeface="Montserrat"/>
              </a:rPr>
              <a:t>Logging</a:t>
            </a:r>
          </a:p>
          <a:p>
            <a:pPr algn="ctr">
              <a:lnSpc>
                <a:spcPts val="2519"/>
              </a:lnSpc>
            </a:pPr>
            <a:endParaRPr lang="en-US" sz="1799">
              <a:solidFill>
                <a:srgbClr val="07766F"/>
              </a:solidFill>
              <a:latin typeface="Montserrat"/>
              <a:ea typeface="Montserrat"/>
              <a:cs typeface="Montserrat"/>
              <a:sym typeface="Montserrat"/>
            </a:endParaRPr>
          </a:p>
          <a:p>
            <a:pPr marL="0" lvl="0" indent="0" algn="ctr">
              <a:lnSpc>
                <a:spcPts val="2519"/>
              </a:lnSpc>
              <a:spcBef>
                <a:spcPct val="0"/>
              </a:spcBef>
            </a:pPr>
            <a:endParaRPr lang="en-US" sz="1799">
              <a:solidFill>
                <a:srgbClr val="07766F"/>
              </a:solidFill>
              <a:latin typeface="Montserrat"/>
              <a:ea typeface="Montserrat"/>
              <a:cs typeface="Montserrat"/>
              <a:sym typeface="Montserrat"/>
            </a:endParaRPr>
          </a:p>
        </p:txBody>
      </p:sp>
      <p:sp>
        <p:nvSpPr>
          <p:cNvPr id="63" name="TextBox 63"/>
          <p:cNvSpPr txBox="1"/>
          <p:nvPr/>
        </p:nvSpPr>
        <p:spPr>
          <a:xfrm>
            <a:off x="3215680" y="9050019"/>
            <a:ext cx="2874829" cy="621030"/>
          </a:xfrm>
          <a:prstGeom prst="rect">
            <a:avLst/>
          </a:prstGeom>
        </p:spPr>
        <p:txBody>
          <a:bodyPr lIns="0" tIns="0" rIns="0" bIns="0" rtlCol="0" anchor="t">
            <a:spAutoFit/>
          </a:bodyPr>
          <a:lstStyle/>
          <a:p>
            <a:pPr algn="ctr">
              <a:lnSpc>
                <a:spcPts val="2519"/>
              </a:lnSpc>
            </a:pPr>
            <a:r>
              <a:rPr lang="en-US" sz="1799">
                <a:solidFill>
                  <a:srgbClr val="07766F"/>
                </a:solidFill>
                <a:latin typeface="Montserrat"/>
                <a:ea typeface="Montserrat"/>
                <a:cs typeface="Montserrat"/>
                <a:sym typeface="Montserrat"/>
              </a:rPr>
              <a:t>Directory &amp; index</a:t>
            </a:r>
          </a:p>
          <a:p>
            <a:pPr marL="0" lvl="0" indent="0" algn="ctr">
              <a:lnSpc>
                <a:spcPts val="2519"/>
              </a:lnSpc>
              <a:spcBef>
                <a:spcPct val="0"/>
              </a:spcBef>
            </a:pPr>
            <a:endParaRPr lang="en-US" sz="1799">
              <a:solidFill>
                <a:srgbClr val="07766F"/>
              </a:solidFill>
              <a:latin typeface="Montserrat"/>
              <a:ea typeface="Montserrat"/>
              <a:cs typeface="Montserrat"/>
              <a:sym typeface="Montserrat"/>
            </a:endParaRPr>
          </a:p>
        </p:txBody>
      </p:sp>
      <p:sp>
        <p:nvSpPr>
          <p:cNvPr id="64" name="TextBox 64"/>
          <p:cNvSpPr txBox="1"/>
          <p:nvPr/>
        </p:nvSpPr>
        <p:spPr>
          <a:xfrm>
            <a:off x="5665864" y="9050019"/>
            <a:ext cx="2874829" cy="621030"/>
          </a:xfrm>
          <a:prstGeom prst="rect">
            <a:avLst/>
          </a:prstGeom>
        </p:spPr>
        <p:txBody>
          <a:bodyPr lIns="0" tIns="0" rIns="0" bIns="0" rtlCol="0" anchor="t">
            <a:spAutoFit/>
          </a:bodyPr>
          <a:lstStyle/>
          <a:p>
            <a:pPr algn="ctr">
              <a:lnSpc>
                <a:spcPts val="2519"/>
              </a:lnSpc>
            </a:pPr>
            <a:r>
              <a:rPr lang="en-US" sz="1799">
                <a:solidFill>
                  <a:srgbClr val="07766F"/>
                </a:solidFill>
                <a:latin typeface="Montserrat"/>
                <a:ea typeface="Montserrat"/>
                <a:cs typeface="Montserrat"/>
                <a:sym typeface="Montserrat"/>
              </a:rPr>
              <a:t>Web Portal</a:t>
            </a:r>
          </a:p>
          <a:p>
            <a:pPr marL="0" lvl="0" indent="0" algn="ctr">
              <a:lnSpc>
                <a:spcPts val="2519"/>
              </a:lnSpc>
              <a:spcBef>
                <a:spcPct val="0"/>
              </a:spcBef>
            </a:pPr>
            <a:endParaRPr lang="en-US" sz="1799">
              <a:solidFill>
                <a:srgbClr val="07766F"/>
              </a:solidFill>
              <a:latin typeface="Montserrat"/>
              <a:ea typeface="Montserrat"/>
              <a:cs typeface="Montserrat"/>
              <a:sym typeface="Montserrat"/>
            </a:endParaRPr>
          </a:p>
        </p:txBody>
      </p:sp>
      <p:sp>
        <p:nvSpPr>
          <p:cNvPr id="65" name="TextBox 65"/>
          <p:cNvSpPr txBox="1"/>
          <p:nvPr/>
        </p:nvSpPr>
        <p:spPr>
          <a:xfrm>
            <a:off x="7976170" y="9050019"/>
            <a:ext cx="2874829" cy="935355"/>
          </a:xfrm>
          <a:prstGeom prst="rect">
            <a:avLst/>
          </a:prstGeom>
        </p:spPr>
        <p:txBody>
          <a:bodyPr lIns="0" tIns="0" rIns="0" bIns="0" rtlCol="0" anchor="t">
            <a:spAutoFit/>
          </a:bodyPr>
          <a:lstStyle/>
          <a:p>
            <a:pPr algn="ctr">
              <a:lnSpc>
                <a:spcPts val="2519"/>
              </a:lnSpc>
            </a:pPr>
            <a:r>
              <a:rPr lang="en-US" sz="1799">
                <a:solidFill>
                  <a:srgbClr val="07766F"/>
                </a:solidFill>
                <a:latin typeface="Montserrat"/>
                <a:ea typeface="Montserrat"/>
                <a:cs typeface="Montserrat"/>
                <a:sym typeface="Montserrat"/>
              </a:rPr>
              <a:t>Process </a:t>
            </a:r>
          </a:p>
          <a:p>
            <a:pPr algn="ctr">
              <a:lnSpc>
                <a:spcPts val="2519"/>
              </a:lnSpc>
            </a:pPr>
            <a:r>
              <a:rPr lang="en-US" sz="1799">
                <a:solidFill>
                  <a:srgbClr val="07766F"/>
                </a:solidFill>
                <a:latin typeface="Montserrat"/>
                <a:ea typeface="Montserrat"/>
                <a:cs typeface="Montserrat"/>
                <a:sym typeface="Montserrat"/>
              </a:rPr>
              <a:t>orchestration</a:t>
            </a:r>
          </a:p>
          <a:p>
            <a:pPr marL="0" lvl="0" indent="0" algn="ctr">
              <a:lnSpc>
                <a:spcPts val="2519"/>
              </a:lnSpc>
              <a:spcBef>
                <a:spcPct val="0"/>
              </a:spcBef>
            </a:pPr>
            <a:endParaRPr lang="en-US" sz="1799">
              <a:solidFill>
                <a:srgbClr val="07766F"/>
              </a:solidFill>
              <a:latin typeface="Montserrat"/>
              <a:ea typeface="Montserrat"/>
              <a:cs typeface="Montserrat"/>
              <a:sym typeface="Montserrat"/>
            </a:endParaRPr>
          </a:p>
        </p:txBody>
      </p:sp>
      <p:sp>
        <p:nvSpPr>
          <p:cNvPr id="66" name="TextBox 66"/>
          <p:cNvSpPr txBox="1"/>
          <p:nvPr/>
        </p:nvSpPr>
        <p:spPr>
          <a:xfrm>
            <a:off x="10951789" y="9050019"/>
            <a:ext cx="1781652" cy="1564005"/>
          </a:xfrm>
          <a:prstGeom prst="rect">
            <a:avLst/>
          </a:prstGeom>
        </p:spPr>
        <p:txBody>
          <a:bodyPr lIns="0" tIns="0" rIns="0" bIns="0" rtlCol="0" anchor="t">
            <a:spAutoFit/>
          </a:bodyPr>
          <a:lstStyle/>
          <a:p>
            <a:pPr algn="ctr">
              <a:lnSpc>
                <a:spcPts val="2519"/>
              </a:lnSpc>
            </a:pPr>
            <a:r>
              <a:rPr lang="en-US" sz="1799">
                <a:solidFill>
                  <a:srgbClr val="07766F"/>
                </a:solidFill>
                <a:latin typeface="Montserrat"/>
                <a:ea typeface="Montserrat"/>
                <a:cs typeface="Montserrat"/>
                <a:sym typeface="Montserrat"/>
              </a:rPr>
              <a:t>National Register lookup</a:t>
            </a:r>
          </a:p>
          <a:p>
            <a:pPr algn="ctr">
              <a:lnSpc>
                <a:spcPts val="2519"/>
              </a:lnSpc>
            </a:pPr>
            <a:endParaRPr lang="en-US" sz="1799">
              <a:solidFill>
                <a:srgbClr val="07766F"/>
              </a:solidFill>
              <a:latin typeface="Montserrat"/>
              <a:ea typeface="Montserrat"/>
              <a:cs typeface="Montserrat"/>
              <a:sym typeface="Montserrat"/>
            </a:endParaRPr>
          </a:p>
          <a:p>
            <a:pPr marL="0" lvl="0" indent="0" algn="ctr">
              <a:lnSpc>
                <a:spcPts val="2519"/>
              </a:lnSpc>
              <a:spcBef>
                <a:spcPct val="0"/>
              </a:spcBef>
            </a:pPr>
            <a:endParaRPr lang="en-US" sz="1799">
              <a:solidFill>
                <a:srgbClr val="07766F"/>
              </a:solidFill>
              <a:latin typeface="Montserrat"/>
              <a:ea typeface="Montserrat"/>
              <a:cs typeface="Montserrat"/>
              <a:sym typeface="Montserrat"/>
            </a:endParaRPr>
          </a:p>
        </p:txBody>
      </p:sp>
      <p:sp>
        <p:nvSpPr>
          <p:cNvPr id="67" name="TextBox 67"/>
          <p:cNvSpPr txBox="1"/>
          <p:nvPr/>
        </p:nvSpPr>
        <p:spPr>
          <a:xfrm>
            <a:off x="13020849" y="9050019"/>
            <a:ext cx="2874829" cy="935355"/>
          </a:xfrm>
          <a:prstGeom prst="rect">
            <a:avLst/>
          </a:prstGeom>
        </p:spPr>
        <p:txBody>
          <a:bodyPr lIns="0" tIns="0" rIns="0" bIns="0" rtlCol="0" anchor="t">
            <a:spAutoFit/>
          </a:bodyPr>
          <a:lstStyle/>
          <a:p>
            <a:pPr algn="ctr">
              <a:lnSpc>
                <a:spcPts val="2519"/>
              </a:lnSpc>
            </a:pPr>
            <a:r>
              <a:rPr lang="en-US" sz="1799">
                <a:solidFill>
                  <a:srgbClr val="07766F"/>
                </a:solidFill>
                <a:latin typeface="Montserrat"/>
                <a:ea typeface="Montserrat"/>
                <a:cs typeface="Montserrat"/>
                <a:sym typeface="Montserrat"/>
              </a:rPr>
              <a:t>Pseudonymise</a:t>
            </a:r>
          </a:p>
          <a:p>
            <a:pPr algn="ctr">
              <a:lnSpc>
                <a:spcPts val="2519"/>
              </a:lnSpc>
            </a:pPr>
            <a:r>
              <a:rPr lang="en-US" sz="1799">
                <a:solidFill>
                  <a:srgbClr val="07766F"/>
                </a:solidFill>
                <a:latin typeface="Montserrat"/>
                <a:ea typeface="Montserrat"/>
                <a:cs typeface="Montserrat"/>
                <a:sym typeface="Montserrat"/>
              </a:rPr>
              <a:t>&amp; anonimise</a:t>
            </a:r>
          </a:p>
          <a:p>
            <a:pPr marL="0" lvl="0" indent="0" algn="ctr">
              <a:lnSpc>
                <a:spcPts val="2519"/>
              </a:lnSpc>
              <a:spcBef>
                <a:spcPct val="0"/>
              </a:spcBef>
            </a:pPr>
            <a:endParaRPr lang="en-US" sz="1799">
              <a:solidFill>
                <a:srgbClr val="07766F"/>
              </a:solidFill>
              <a:latin typeface="Montserrat"/>
              <a:ea typeface="Montserrat"/>
              <a:cs typeface="Montserrat"/>
              <a:sym typeface="Montserrat"/>
            </a:endParaRPr>
          </a:p>
        </p:txBody>
      </p:sp>
      <p:sp>
        <p:nvSpPr>
          <p:cNvPr id="68" name="TextBox 68"/>
          <p:cNvSpPr txBox="1"/>
          <p:nvPr/>
        </p:nvSpPr>
        <p:spPr>
          <a:xfrm>
            <a:off x="1028700" y="1028700"/>
            <a:ext cx="15303304" cy="781050"/>
          </a:xfrm>
          <a:prstGeom prst="rect">
            <a:avLst/>
          </a:prstGeom>
        </p:spPr>
        <p:txBody>
          <a:bodyPr lIns="0" tIns="0" rIns="0" bIns="0" rtlCol="0" anchor="t">
            <a:spAutoFit/>
          </a:bodyPr>
          <a:lstStyle/>
          <a:p>
            <a:pPr algn="l">
              <a:lnSpc>
                <a:spcPts val="6181"/>
              </a:lnSpc>
            </a:pPr>
            <a:r>
              <a:rPr lang="en-US" sz="5151" b="1" dirty="0">
                <a:solidFill>
                  <a:srgbClr val="737373"/>
                </a:solidFill>
                <a:latin typeface="Montserrat Medium"/>
                <a:ea typeface="Montserrat Medium"/>
                <a:cs typeface="Montserrat Medium"/>
                <a:sym typeface="Montserrat Medium"/>
              </a:rPr>
              <a:t>Common ICT services &amp; ecosystem approach</a:t>
            </a:r>
          </a:p>
        </p:txBody>
      </p:sp>
      <p:grpSp>
        <p:nvGrpSpPr>
          <p:cNvPr id="69" name="Group 69"/>
          <p:cNvGrpSpPr/>
          <p:nvPr/>
        </p:nvGrpSpPr>
        <p:grpSpPr>
          <a:xfrm rot="5780901">
            <a:off x="11896173" y="-7932186"/>
            <a:ext cx="4063084" cy="13296336"/>
            <a:chOff x="0" y="0"/>
            <a:chExt cx="1070113" cy="3501916"/>
          </a:xfrm>
        </p:grpSpPr>
        <p:sp>
          <p:nvSpPr>
            <p:cNvPr id="70" name="Freeform 70"/>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26ABD3">
                <a:alpha val="6667"/>
              </a:srgbClr>
            </a:solidFill>
          </p:spPr>
          <p:txBody>
            <a:bodyPr/>
            <a:lstStyle/>
            <a:p>
              <a:endParaRPr lang="en-GB"/>
            </a:p>
          </p:txBody>
        </p:sp>
        <p:sp>
          <p:nvSpPr>
            <p:cNvPr id="71" name="TextBox 71"/>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grpSp>
        <p:nvGrpSpPr>
          <p:cNvPr id="72" name="Group 72"/>
          <p:cNvGrpSpPr/>
          <p:nvPr/>
        </p:nvGrpSpPr>
        <p:grpSpPr>
          <a:xfrm>
            <a:off x="1047750" y="1981462"/>
            <a:ext cx="2514600" cy="139503"/>
            <a:chOff x="0" y="0"/>
            <a:chExt cx="662281" cy="36742"/>
          </a:xfrm>
        </p:grpSpPr>
        <p:sp>
          <p:nvSpPr>
            <p:cNvPr id="73" name="Freeform 73"/>
            <p:cNvSpPr/>
            <p:nvPr/>
          </p:nvSpPr>
          <p:spPr>
            <a:xfrm>
              <a:off x="0" y="0"/>
              <a:ext cx="662281" cy="36742"/>
            </a:xfrm>
            <a:custGeom>
              <a:avLst/>
              <a:gdLst/>
              <a:ahLst/>
              <a:cxnLst/>
              <a:rect l="l" t="t" r="r" b="b"/>
              <a:pathLst>
                <a:path w="662281" h="36742">
                  <a:moveTo>
                    <a:pt x="0" y="0"/>
                  </a:moveTo>
                  <a:lnTo>
                    <a:pt x="662281" y="0"/>
                  </a:lnTo>
                  <a:lnTo>
                    <a:pt x="662281" y="36742"/>
                  </a:lnTo>
                  <a:lnTo>
                    <a:pt x="0" y="36742"/>
                  </a:lnTo>
                  <a:close/>
                </a:path>
              </a:pathLst>
            </a:custGeom>
            <a:solidFill>
              <a:srgbClr val="26ABD3">
                <a:alpha val="60000"/>
              </a:srgbClr>
            </a:solidFill>
          </p:spPr>
          <p:txBody>
            <a:bodyPr/>
            <a:lstStyle/>
            <a:p>
              <a:endParaRPr lang="en-GB"/>
            </a:p>
          </p:txBody>
        </p:sp>
        <p:sp>
          <p:nvSpPr>
            <p:cNvPr id="74" name="TextBox 74"/>
            <p:cNvSpPr txBox="1"/>
            <p:nvPr/>
          </p:nvSpPr>
          <p:spPr>
            <a:xfrm>
              <a:off x="0" y="-47625"/>
              <a:ext cx="662281" cy="84367"/>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80901">
            <a:off x="11896173" y="-7932186"/>
            <a:ext cx="4063084" cy="13296336"/>
            <a:chOff x="0" y="0"/>
            <a:chExt cx="1070113" cy="3501916"/>
          </a:xfrm>
        </p:grpSpPr>
        <p:sp>
          <p:nvSpPr>
            <p:cNvPr id="3" name="Freeform 3"/>
            <p:cNvSpPr/>
            <p:nvPr/>
          </p:nvSpPr>
          <p:spPr>
            <a:xfrm>
              <a:off x="0" y="0"/>
              <a:ext cx="1070113" cy="3501916"/>
            </a:xfrm>
            <a:custGeom>
              <a:avLst/>
              <a:gdLst/>
              <a:ahLst/>
              <a:cxnLst/>
              <a:rect l="l" t="t" r="r" b="b"/>
              <a:pathLst>
                <a:path w="1070113" h="3501916">
                  <a:moveTo>
                    <a:pt x="0" y="0"/>
                  </a:moveTo>
                  <a:lnTo>
                    <a:pt x="1070113" y="0"/>
                  </a:lnTo>
                  <a:lnTo>
                    <a:pt x="1070113" y="3501916"/>
                  </a:lnTo>
                  <a:lnTo>
                    <a:pt x="0" y="3501916"/>
                  </a:lnTo>
                  <a:close/>
                </a:path>
              </a:pathLst>
            </a:custGeom>
            <a:solidFill>
              <a:srgbClr val="26ABD3">
                <a:alpha val="6667"/>
              </a:srgbClr>
            </a:solidFill>
          </p:spPr>
          <p:txBody>
            <a:bodyPr/>
            <a:lstStyle/>
            <a:p>
              <a:endParaRPr lang="en-GB"/>
            </a:p>
          </p:txBody>
        </p:sp>
        <p:sp>
          <p:nvSpPr>
            <p:cNvPr id="4" name="TextBox 4"/>
            <p:cNvSpPr txBox="1"/>
            <p:nvPr/>
          </p:nvSpPr>
          <p:spPr>
            <a:xfrm>
              <a:off x="0" y="-57150"/>
              <a:ext cx="1070113" cy="355906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47750" y="1981462"/>
            <a:ext cx="2514600" cy="139503"/>
            <a:chOff x="0" y="0"/>
            <a:chExt cx="662281" cy="36742"/>
          </a:xfrm>
        </p:grpSpPr>
        <p:sp>
          <p:nvSpPr>
            <p:cNvPr id="6" name="Freeform 6"/>
            <p:cNvSpPr/>
            <p:nvPr/>
          </p:nvSpPr>
          <p:spPr>
            <a:xfrm>
              <a:off x="0" y="0"/>
              <a:ext cx="662281" cy="36742"/>
            </a:xfrm>
            <a:custGeom>
              <a:avLst/>
              <a:gdLst/>
              <a:ahLst/>
              <a:cxnLst/>
              <a:rect l="l" t="t" r="r" b="b"/>
              <a:pathLst>
                <a:path w="662281" h="36742">
                  <a:moveTo>
                    <a:pt x="0" y="0"/>
                  </a:moveTo>
                  <a:lnTo>
                    <a:pt x="662281" y="0"/>
                  </a:lnTo>
                  <a:lnTo>
                    <a:pt x="662281" y="36742"/>
                  </a:lnTo>
                  <a:lnTo>
                    <a:pt x="0" y="36742"/>
                  </a:lnTo>
                  <a:close/>
                </a:path>
              </a:pathLst>
            </a:custGeom>
            <a:solidFill>
              <a:srgbClr val="26ABD3">
                <a:alpha val="60000"/>
              </a:srgbClr>
            </a:solidFill>
          </p:spPr>
          <p:txBody>
            <a:bodyPr/>
            <a:lstStyle/>
            <a:p>
              <a:endParaRPr lang="en-GB"/>
            </a:p>
          </p:txBody>
        </p:sp>
        <p:sp>
          <p:nvSpPr>
            <p:cNvPr id="7" name="TextBox 7"/>
            <p:cNvSpPr txBox="1"/>
            <p:nvPr/>
          </p:nvSpPr>
          <p:spPr>
            <a:xfrm>
              <a:off x="0" y="-47625"/>
              <a:ext cx="662281" cy="84367"/>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028700" y="3373271"/>
            <a:ext cx="11400689" cy="2667000"/>
          </a:xfrm>
          <a:prstGeom prst="rect">
            <a:avLst/>
          </a:prstGeom>
        </p:spPr>
        <p:txBody>
          <a:bodyPr lIns="0" tIns="0" rIns="0" bIns="0" rtlCol="0" anchor="t">
            <a:spAutoFit/>
          </a:bodyPr>
          <a:lstStyle/>
          <a:p>
            <a:pPr algn="l">
              <a:lnSpc>
                <a:spcPts val="4349"/>
              </a:lnSpc>
            </a:pPr>
            <a:r>
              <a:rPr lang="en-US" sz="2499" dirty="0">
                <a:solidFill>
                  <a:srgbClr val="737373"/>
                </a:solidFill>
                <a:latin typeface="Montserrat"/>
                <a:ea typeface="Montserrat"/>
                <a:cs typeface="Montserrat"/>
                <a:sym typeface="Montserrat"/>
              </a:rPr>
              <a:t>Overview - Summary Electronic Health Record</a:t>
            </a:r>
          </a:p>
          <a:p>
            <a:pPr algn="l">
              <a:lnSpc>
                <a:spcPts val="4349"/>
              </a:lnSpc>
            </a:pPr>
            <a:r>
              <a:rPr lang="en-US" sz="2499" dirty="0">
                <a:solidFill>
                  <a:srgbClr val="737373"/>
                </a:solidFill>
                <a:latin typeface="Montserrat"/>
                <a:ea typeface="Montserrat"/>
                <a:cs typeface="Montserrat"/>
                <a:sym typeface="Montserrat"/>
              </a:rPr>
              <a:t>Consulting patient’s medical history &amp; antecedents</a:t>
            </a:r>
          </a:p>
          <a:p>
            <a:pPr algn="l">
              <a:lnSpc>
                <a:spcPts val="4349"/>
              </a:lnSpc>
            </a:pPr>
            <a:r>
              <a:rPr lang="en-US" sz="2499" dirty="0">
                <a:solidFill>
                  <a:srgbClr val="737373"/>
                </a:solidFill>
                <a:latin typeface="Montserrat"/>
                <a:ea typeface="Montserrat"/>
                <a:cs typeface="Montserrat"/>
                <a:sym typeface="Montserrat"/>
              </a:rPr>
              <a:t>Consulting lab results, medical imagery, </a:t>
            </a:r>
            <a:r>
              <a:rPr lang="en-US" sz="2499" dirty="0" err="1">
                <a:solidFill>
                  <a:srgbClr val="737373"/>
                </a:solidFill>
                <a:latin typeface="Montserrat"/>
                <a:ea typeface="Montserrat"/>
                <a:cs typeface="Montserrat"/>
                <a:sym typeface="Montserrat"/>
              </a:rPr>
              <a:t>etc</a:t>
            </a:r>
            <a:endParaRPr lang="en-US" sz="2499" dirty="0">
              <a:solidFill>
                <a:srgbClr val="737373"/>
              </a:solidFill>
              <a:latin typeface="Montserrat"/>
              <a:ea typeface="Montserrat"/>
              <a:cs typeface="Montserrat"/>
              <a:sym typeface="Montserrat"/>
            </a:endParaRPr>
          </a:p>
          <a:p>
            <a:pPr algn="l">
              <a:lnSpc>
                <a:spcPts val="4349"/>
              </a:lnSpc>
            </a:pPr>
            <a:r>
              <a:rPr lang="en-US" sz="2499" dirty="0">
                <a:solidFill>
                  <a:srgbClr val="737373"/>
                </a:solidFill>
                <a:latin typeface="Montserrat"/>
                <a:ea typeface="Montserrat"/>
                <a:cs typeface="Montserrat"/>
                <a:sym typeface="Montserrat"/>
              </a:rPr>
              <a:t>Single Sign-On = MORE TIME for actual patient care</a:t>
            </a:r>
          </a:p>
          <a:p>
            <a:pPr algn="l">
              <a:lnSpc>
                <a:spcPts val="4349"/>
              </a:lnSpc>
            </a:pPr>
            <a:r>
              <a:rPr lang="en-US" sz="2499" dirty="0">
                <a:solidFill>
                  <a:srgbClr val="737373"/>
                </a:solidFill>
                <a:latin typeface="Montserrat"/>
                <a:ea typeface="Montserrat"/>
                <a:cs typeface="Montserrat"/>
                <a:sym typeface="Montserrat"/>
              </a:rPr>
              <a:t>Fully privacy proof</a:t>
            </a:r>
          </a:p>
        </p:txBody>
      </p:sp>
      <p:sp>
        <p:nvSpPr>
          <p:cNvPr id="9" name="TextBox 9"/>
          <p:cNvSpPr txBox="1"/>
          <p:nvPr/>
        </p:nvSpPr>
        <p:spPr>
          <a:xfrm>
            <a:off x="1028700" y="1028700"/>
            <a:ext cx="15303304" cy="781050"/>
          </a:xfrm>
          <a:prstGeom prst="rect">
            <a:avLst/>
          </a:prstGeom>
        </p:spPr>
        <p:txBody>
          <a:bodyPr lIns="0" tIns="0" rIns="0" bIns="0" rtlCol="0" anchor="t">
            <a:spAutoFit/>
          </a:bodyPr>
          <a:lstStyle/>
          <a:p>
            <a:pPr algn="l">
              <a:lnSpc>
                <a:spcPts val="6181"/>
              </a:lnSpc>
            </a:pPr>
            <a:r>
              <a:rPr lang="en-US" sz="5151" b="1" dirty="0">
                <a:solidFill>
                  <a:srgbClr val="737373"/>
                </a:solidFill>
                <a:latin typeface="Montserrat Medium"/>
                <a:ea typeface="Montserrat Medium"/>
                <a:cs typeface="Montserrat Medium"/>
                <a:sym typeface="Montserrat Medium"/>
              </a:rPr>
              <a:t>Real world benefits</a:t>
            </a:r>
          </a:p>
        </p:txBody>
      </p:sp>
      <p:grpSp>
        <p:nvGrpSpPr>
          <p:cNvPr id="10" name="Group 10"/>
          <p:cNvGrpSpPr/>
          <p:nvPr/>
        </p:nvGrpSpPr>
        <p:grpSpPr>
          <a:xfrm>
            <a:off x="11282601" y="1470175"/>
            <a:ext cx="6152631" cy="3890150"/>
            <a:chOff x="0" y="0"/>
            <a:chExt cx="1872273" cy="1183790"/>
          </a:xfrm>
        </p:grpSpPr>
        <p:sp>
          <p:nvSpPr>
            <p:cNvPr id="11" name="Freeform 11"/>
            <p:cNvSpPr/>
            <p:nvPr/>
          </p:nvSpPr>
          <p:spPr>
            <a:xfrm>
              <a:off x="0" y="0"/>
              <a:ext cx="1872273" cy="1183790"/>
            </a:xfrm>
            <a:custGeom>
              <a:avLst/>
              <a:gdLst/>
              <a:ahLst/>
              <a:cxnLst/>
              <a:rect l="l" t="t" r="r" b="b"/>
              <a:pathLst>
                <a:path w="1872273" h="1183790">
                  <a:moveTo>
                    <a:pt x="78015" y="0"/>
                  </a:moveTo>
                  <a:lnTo>
                    <a:pt x="1794257" y="0"/>
                  </a:lnTo>
                  <a:cubicBezTo>
                    <a:pt x="1814948" y="0"/>
                    <a:pt x="1834792" y="8219"/>
                    <a:pt x="1849422" y="22850"/>
                  </a:cubicBezTo>
                  <a:cubicBezTo>
                    <a:pt x="1864053" y="37481"/>
                    <a:pt x="1872273" y="57324"/>
                    <a:pt x="1872273" y="78015"/>
                  </a:cubicBezTo>
                  <a:lnTo>
                    <a:pt x="1872273" y="1105774"/>
                  </a:lnTo>
                  <a:cubicBezTo>
                    <a:pt x="1872273" y="1126465"/>
                    <a:pt x="1864053" y="1146309"/>
                    <a:pt x="1849422" y="1160940"/>
                  </a:cubicBezTo>
                  <a:cubicBezTo>
                    <a:pt x="1834792" y="1175570"/>
                    <a:pt x="1814948" y="1183790"/>
                    <a:pt x="1794257" y="1183790"/>
                  </a:cubicBezTo>
                  <a:lnTo>
                    <a:pt x="78015" y="1183790"/>
                  </a:lnTo>
                  <a:cubicBezTo>
                    <a:pt x="57324" y="1183790"/>
                    <a:pt x="37481" y="1175570"/>
                    <a:pt x="22850" y="1160940"/>
                  </a:cubicBezTo>
                  <a:cubicBezTo>
                    <a:pt x="8219" y="1146309"/>
                    <a:pt x="0" y="1126465"/>
                    <a:pt x="0" y="1105774"/>
                  </a:cubicBezTo>
                  <a:lnTo>
                    <a:pt x="0" y="78015"/>
                  </a:lnTo>
                  <a:cubicBezTo>
                    <a:pt x="0" y="57324"/>
                    <a:pt x="8219" y="37481"/>
                    <a:pt x="22850" y="22850"/>
                  </a:cubicBezTo>
                  <a:cubicBezTo>
                    <a:pt x="37481" y="8219"/>
                    <a:pt x="57324" y="0"/>
                    <a:pt x="78015" y="0"/>
                  </a:cubicBezTo>
                  <a:close/>
                </a:path>
              </a:pathLst>
            </a:custGeom>
            <a:blipFill>
              <a:blip r:embed="rId3"/>
              <a:stretch>
                <a:fillRect l="-4272" r="-4272"/>
              </a:stretch>
            </a:blipFill>
          </p:spPr>
          <p:txBody>
            <a:bodyPr/>
            <a:lstStyle/>
            <a:p>
              <a:endParaRPr lang="en-GB"/>
            </a:p>
          </p:txBody>
        </p:sp>
      </p:grpSp>
      <p:sp>
        <p:nvSpPr>
          <p:cNvPr id="12" name="TextBox 12"/>
          <p:cNvSpPr txBox="1"/>
          <p:nvPr/>
        </p:nvSpPr>
        <p:spPr>
          <a:xfrm>
            <a:off x="845172" y="2568640"/>
            <a:ext cx="4647764" cy="563881"/>
          </a:xfrm>
          <a:prstGeom prst="rect">
            <a:avLst/>
          </a:prstGeom>
        </p:spPr>
        <p:txBody>
          <a:bodyPr lIns="0" tIns="0" rIns="0" bIns="0" rtlCol="0" anchor="t">
            <a:spAutoFit/>
          </a:bodyPr>
          <a:lstStyle/>
          <a:p>
            <a:pPr algn="ctr">
              <a:lnSpc>
                <a:spcPts val="4619"/>
              </a:lnSpc>
              <a:spcBef>
                <a:spcPct val="0"/>
              </a:spcBef>
            </a:pPr>
            <a:r>
              <a:rPr lang="en-US" sz="3299">
                <a:solidFill>
                  <a:srgbClr val="26ABD3"/>
                </a:solidFill>
                <a:latin typeface="Montserrat"/>
                <a:ea typeface="Montserrat"/>
                <a:cs typeface="Montserrat"/>
                <a:sym typeface="Montserrat"/>
              </a:rPr>
              <a:t>General practitioner</a:t>
            </a:r>
          </a:p>
        </p:txBody>
      </p:sp>
      <p:sp>
        <p:nvSpPr>
          <p:cNvPr id="13" name="TextBox 13"/>
          <p:cNvSpPr txBox="1"/>
          <p:nvPr/>
        </p:nvSpPr>
        <p:spPr>
          <a:xfrm>
            <a:off x="6193107" y="5598450"/>
            <a:ext cx="11242125" cy="563881"/>
          </a:xfrm>
          <a:prstGeom prst="rect">
            <a:avLst/>
          </a:prstGeom>
        </p:spPr>
        <p:txBody>
          <a:bodyPr lIns="0" tIns="0" rIns="0" bIns="0" rtlCol="0" anchor="t">
            <a:spAutoFit/>
          </a:bodyPr>
          <a:lstStyle/>
          <a:p>
            <a:pPr marL="0" lvl="0" indent="0" algn="r">
              <a:lnSpc>
                <a:spcPts val="4619"/>
              </a:lnSpc>
              <a:spcBef>
                <a:spcPct val="0"/>
              </a:spcBef>
            </a:pPr>
            <a:r>
              <a:rPr lang="en-US" sz="3299" u="none" strike="noStrike">
                <a:solidFill>
                  <a:srgbClr val="26ABD3"/>
                </a:solidFill>
                <a:latin typeface="Montserrat"/>
                <a:ea typeface="Montserrat"/>
                <a:cs typeface="Montserrat"/>
                <a:sym typeface="Montserrat"/>
              </a:rPr>
              <a:t>Referral to specialist, hospital…</a:t>
            </a:r>
          </a:p>
        </p:txBody>
      </p:sp>
      <p:sp>
        <p:nvSpPr>
          <p:cNvPr id="14" name="TextBox 14"/>
          <p:cNvSpPr txBox="1"/>
          <p:nvPr/>
        </p:nvSpPr>
        <p:spPr>
          <a:xfrm>
            <a:off x="5676464" y="6347603"/>
            <a:ext cx="11758768" cy="3209925"/>
          </a:xfrm>
          <a:prstGeom prst="rect">
            <a:avLst/>
          </a:prstGeom>
        </p:spPr>
        <p:txBody>
          <a:bodyPr lIns="0" tIns="0" rIns="0" bIns="0" rtlCol="0" anchor="t">
            <a:spAutoFit/>
          </a:bodyPr>
          <a:lstStyle/>
          <a:p>
            <a:pPr algn="r">
              <a:lnSpc>
                <a:spcPts val="4349"/>
              </a:lnSpc>
            </a:pPr>
            <a:r>
              <a:rPr lang="en-US" sz="2499" u="none" strike="noStrike">
                <a:solidFill>
                  <a:srgbClr val="737373"/>
                </a:solidFill>
                <a:latin typeface="Montserrat"/>
                <a:ea typeface="Montserrat"/>
                <a:cs typeface="Montserrat"/>
                <a:sym typeface="Montserrat"/>
              </a:rPr>
              <a:t>Electronic referral &amp; scheduling</a:t>
            </a:r>
          </a:p>
          <a:p>
            <a:pPr algn="r">
              <a:lnSpc>
                <a:spcPts val="4349"/>
              </a:lnSpc>
            </a:pPr>
            <a:r>
              <a:rPr lang="en-US" sz="2499" u="none" strike="noStrike">
                <a:solidFill>
                  <a:srgbClr val="737373"/>
                </a:solidFill>
                <a:latin typeface="Montserrat"/>
                <a:ea typeface="Montserrat"/>
                <a:cs typeface="Montserrat"/>
                <a:sym typeface="Montserrat"/>
              </a:rPr>
              <a:t>Electronic messaging (eHealth-box)</a:t>
            </a:r>
          </a:p>
          <a:p>
            <a:pPr algn="r">
              <a:lnSpc>
                <a:spcPts val="4349"/>
              </a:lnSpc>
            </a:pPr>
            <a:r>
              <a:rPr lang="en-US" sz="2499" u="none" strike="noStrike">
                <a:solidFill>
                  <a:srgbClr val="737373"/>
                </a:solidFill>
                <a:latin typeface="Montserrat"/>
                <a:ea typeface="Montserrat"/>
                <a:cs typeface="Montserrat"/>
                <a:sym typeface="Montserrat"/>
              </a:rPr>
              <a:t>Consulting patient’s medical history &amp; antecedents</a:t>
            </a:r>
          </a:p>
          <a:p>
            <a:pPr algn="r">
              <a:lnSpc>
                <a:spcPts val="4349"/>
              </a:lnSpc>
            </a:pPr>
            <a:r>
              <a:rPr lang="en-US" sz="2499" u="none" strike="noStrike">
                <a:solidFill>
                  <a:srgbClr val="737373"/>
                </a:solidFill>
                <a:latin typeface="Montserrat"/>
                <a:ea typeface="Montserrat"/>
                <a:cs typeface="Montserrat"/>
                <a:sym typeface="Montserrat"/>
              </a:rPr>
              <a:t>AVOIDING REDUNDANT medical examinations</a:t>
            </a:r>
          </a:p>
          <a:p>
            <a:pPr algn="r">
              <a:lnSpc>
                <a:spcPts val="4349"/>
              </a:lnSpc>
            </a:pPr>
            <a:r>
              <a:rPr lang="en-US" sz="2499" u="none" strike="noStrike">
                <a:solidFill>
                  <a:srgbClr val="737373"/>
                </a:solidFill>
                <a:latin typeface="Montserrat"/>
                <a:ea typeface="Montserrat"/>
                <a:cs typeface="Montserrat"/>
                <a:sym typeface="Montserrat"/>
              </a:rPr>
              <a:t>Global medical care = better care, more efficient</a:t>
            </a:r>
          </a:p>
          <a:p>
            <a:pPr algn="r">
              <a:lnSpc>
                <a:spcPts val="4349"/>
              </a:lnSpc>
            </a:pPr>
            <a:r>
              <a:rPr lang="en-US" sz="2499" u="none" strike="noStrike">
                <a:solidFill>
                  <a:srgbClr val="737373"/>
                </a:solidFill>
                <a:latin typeface="Montserrat"/>
                <a:ea typeface="Montserrat"/>
                <a:cs typeface="Montserrat"/>
                <a:sym typeface="Montserrat"/>
              </a:rPr>
              <a:t>Especially for chronic illness treatment (1 in 4)</a:t>
            </a:r>
          </a:p>
        </p:txBody>
      </p:sp>
      <p:grpSp>
        <p:nvGrpSpPr>
          <p:cNvPr id="15" name="Group 15"/>
          <p:cNvGrpSpPr/>
          <p:nvPr/>
        </p:nvGrpSpPr>
        <p:grpSpPr>
          <a:xfrm>
            <a:off x="1047750" y="6162332"/>
            <a:ext cx="7191085" cy="4546738"/>
            <a:chOff x="0" y="0"/>
            <a:chExt cx="1872273" cy="1183790"/>
          </a:xfrm>
        </p:grpSpPr>
        <p:sp>
          <p:nvSpPr>
            <p:cNvPr id="16" name="Freeform 16"/>
            <p:cNvSpPr/>
            <p:nvPr/>
          </p:nvSpPr>
          <p:spPr>
            <a:xfrm>
              <a:off x="0" y="0"/>
              <a:ext cx="1872273" cy="1183790"/>
            </a:xfrm>
            <a:custGeom>
              <a:avLst/>
              <a:gdLst/>
              <a:ahLst/>
              <a:cxnLst/>
              <a:rect l="l" t="t" r="r" b="b"/>
              <a:pathLst>
                <a:path w="1872273" h="1183790">
                  <a:moveTo>
                    <a:pt x="66749" y="0"/>
                  </a:moveTo>
                  <a:lnTo>
                    <a:pt x="1805523" y="0"/>
                  </a:lnTo>
                  <a:cubicBezTo>
                    <a:pt x="1823226" y="0"/>
                    <a:pt x="1840204" y="7032"/>
                    <a:pt x="1852722" y="19550"/>
                  </a:cubicBezTo>
                  <a:cubicBezTo>
                    <a:pt x="1865240" y="32068"/>
                    <a:pt x="1872273" y="49046"/>
                    <a:pt x="1872273" y="66749"/>
                  </a:cubicBezTo>
                  <a:lnTo>
                    <a:pt x="1872273" y="1117041"/>
                  </a:lnTo>
                  <a:cubicBezTo>
                    <a:pt x="1872273" y="1153905"/>
                    <a:pt x="1842388" y="1183790"/>
                    <a:pt x="1805523" y="1183790"/>
                  </a:cubicBezTo>
                  <a:lnTo>
                    <a:pt x="66749" y="1183790"/>
                  </a:lnTo>
                  <a:cubicBezTo>
                    <a:pt x="49046" y="1183790"/>
                    <a:pt x="32068" y="1176757"/>
                    <a:pt x="19550" y="1164239"/>
                  </a:cubicBezTo>
                  <a:cubicBezTo>
                    <a:pt x="7032" y="1151721"/>
                    <a:pt x="0" y="1134744"/>
                    <a:pt x="0" y="1117041"/>
                  </a:cubicBezTo>
                  <a:lnTo>
                    <a:pt x="0" y="66749"/>
                  </a:lnTo>
                  <a:cubicBezTo>
                    <a:pt x="0" y="29885"/>
                    <a:pt x="29885" y="0"/>
                    <a:pt x="66749" y="0"/>
                  </a:cubicBezTo>
                  <a:close/>
                </a:path>
              </a:pathLst>
            </a:custGeom>
            <a:blipFill>
              <a:blip r:embed="rId4"/>
              <a:stretch>
                <a:fillRect t="-2686" b="-2686"/>
              </a:stretch>
            </a:blipFill>
          </p:spPr>
          <p:txBody>
            <a:bodyPr/>
            <a:lstStyle/>
            <a:p>
              <a:endParaRPr lang="en-GB"/>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263</TotalTime>
  <Words>2647</Words>
  <Application>Microsoft Office PowerPoint</Application>
  <PresentationFormat>Custom</PresentationFormat>
  <Paragraphs>246</Paragraphs>
  <Slides>18</Slides>
  <Notes>16</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Canva Sans</vt:lpstr>
      <vt:lpstr>Montserrat Bold Italics</vt:lpstr>
      <vt:lpstr>Aptos</vt:lpstr>
      <vt:lpstr>Montserrat Semi-Bold</vt:lpstr>
      <vt:lpstr>Montserrat Medium Italics</vt:lpstr>
      <vt:lpstr>Calibri</vt:lpstr>
      <vt:lpstr>Montserrat Bold</vt:lpstr>
      <vt:lpstr>Montserrat Medium</vt:lpstr>
      <vt:lpstr>Montserrat</vt:lpstr>
      <vt:lpstr>Inter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in Governmental ICT</dc:title>
  <dc:creator>Sylvie Julien</dc:creator>
  <cp:lastModifiedBy>Sanne Miseur</cp:lastModifiedBy>
  <cp:revision>14</cp:revision>
  <dcterms:created xsi:type="dcterms:W3CDTF">2006-08-16T00:00:00Z</dcterms:created>
  <dcterms:modified xsi:type="dcterms:W3CDTF">2026-01-21T09:06:50Z</dcterms:modified>
  <dc:identifier>DAG-L-J3fE8</dc:identifier>
</cp:coreProperties>
</file>