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07" r:id="rId4"/>
  </p:sldMasterIdLst>
  <p:notesMasterIdLst>
    <p:notesMasterId r:id="rId50"/>
  </p:notesMasterIdLst>
  <p:handoutMasterIdLst>
    <p:handoutMasterId r:id="rId51"/>
  </p:handoutMasterIdLst>
  <p:sldIdLst>
    <p:sldId id="256" r:id="rId5"/>
    <p:sldId id="258" r:id="rId6"/>
    <p:sldId id="288" r:id="rId7"/>
    <p:sldId id="261" r:id="rId8"/>
    <p:sldId id="263" r:id="rId9"/>
    <p:sldId id="290" r:id="rId10"/>
    <p:sldId id="353" r:id="rId11"/>
    <p:sldId id="292" r:id="rId12"/>
    <p:sldId id="293" r:id="rId13"/>
    <p:sldId id="354" r:id="rId14"/>
    <p:sldId id="355" r:id="rId15"/>
    <p:sldId id="276" r:id="rId16"/>
    <p:sldId id="277" r:id="rId17"/>
    <p:sldId id="278" r:id="rId18"/>
    <p:sldId id="279" r:id="rId19"/>
    <p:sldId id="282" r:id="rId20"/>
    <p:sldId id="283" r:id="rId21"/>
    <p:sldId id="304" r:id="rId22"/>
    <p:sldId id="305" r:id="rId23"/>
    <p:sldId id="306" r:id="rId24"/>
    <p:sldId id="307" r:id="rId25"/>
    <p:sldId id="316" r:id="rId26"/>
    <p:sldId id="322" r:id="rId27"/>
    <p:sldId id="323" r:id="rId28"/>
    <p:sldId id="324" r:id="rId29"/>
    <p:sldId id="1600" r:id="rId30"/>
    <p:sldId id="1601" r:id="rId31"/>
    <p:sldId id="1602" r:id="rId32"/>
    <p:sldId id="1603" r:id="rId33"/>
    <p:sldId id="1604" r:id="rId34"/>
    <p:sldId id="1605" r:id="rId35"/>
    <p:sldId id="1606" r:id="rId36"/>
    <p:sldId id="1607" r:id="rId37"/>
    <p:sldId id="1608" r:id="rId38"/>
    <p:sldId id="1609" r:id="rId39"/>
    <p:sldId id="1610" r:id="rId40"/>
    <p:sldId id="1611" r:id="rId41"/>
    <p:sldId id="343" r:id="rId42"/>
    <p:sldId id="1612" r:id="rId43"/>
    <p:sldId id="331" r:id="rId44"/>
    <p:sldId id="341" r:id="rId45"/>
    <p:sldId id="334" r:id="rId46"/>
    <p:sldId id="339" r:id="rId47"/>
    <p:sldId id="1613" r:id="rId48"/>
    <p:sldId id="257" r:id="rId49"/>
  </p:sldIdLst>
  <p:sldSz cx="12192000" cy="6858000"/>
  <p:notesSz cx="6797675" cy="9926638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Open Sans" panose="020B0606030504020204" pitchFamily="34" charset="0"/>
      <p:regular r:id="rId56"/>
      <p:bold r:id="rId57"/>
      <p:italic r:id="rId58"/>
      <p:boldItalic r:id="rId59"/>
    </p:embeddedFont>
    <p:embeddedFont>
      <p:font typeface="Open Sans Semibold" panose="020B0706030804020204" pitchFamily="34" charset="0"/>
      <p:bold r:id="rId60"/>
      <p:boldItalic r:id="rId61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lip.coppens@smals.be" initials="f" lastIdx="3" clrIdx="0">
    <p:extLst>
      <p:ext uri="{19B8F6BF-5375-455C-9EA6-DF929625EA0E}">
        <p15:presenceInfo xmlns:p15="http://schemas.microsoft.com/office/powerpoint/2012/main" userId="filip.coppens@smals.b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7670"/>
    <a:srgbClr val="07766F"/>
    <a:srgbClr val="B82400"/>
    <a:srgbClr val="0082BE"/>
    <a:srgbClr val="0087BE"/>
    <a:srgbClr val="0082B8"/>
    <a:srgbClr val="0082B4"/>
    <a:srgbClr val="0082AE"/>
    <a:srgbClr val="0078AE"/>
    <a:srgbClr val="0A7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 autoAdjust="0"/>
    <p:restoredTop sz="95226" autoAdjust="0"/>
  </p:normalViewPr>
  <p:slideViewPr>
    <p:cSldViewPr>
      <p:cViewPr varScale="1">
        <p:scale>
          <a:sx n="102" d="100"/>
          <a:sy n="102" d="100"/>
        </p:scale>
        <p:origin x="15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912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19"/>
    </p:cViewPr>
  </p:sorterViewPr>
  <p:notesViewPr>
    <p:cSldViewPr>
      <p:cViewPr varScale="1">
        <p:scale>
          <a:sx n="58" d="100"/>
          <a:sy n="58" d="100"/>
        </p:scale>
        <p:origin x="325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3.fntdata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5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A29A6-86A1-4C77-B3EB-5344DDC64EE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68987-2D7B-428C-91AE-04CA5E9407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4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472D4DB-24C3-43B8-8E4A-324AA65BA7B2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9A4C6B6-9186-44B6-AEB1-8528D7C6E6E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395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0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0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31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63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;p27"/>
          <p:cNvSpPr/>
          <p:nvPr userDrawn="1"/>
        </p:nvSpPr>
        <p:spPr>
          <a:xfrm rot="-5400000" flipH="1">
            <a:off x="1533999" y="1202999"/>
            <a:ext cx="34200" cy="1080000"/>
          </a:xfrm>
          <a:prstGeom prst="rect">
            <a:avLst/>
          </a:prstGeom>
          <a:solidFill>
            <a:srgbClr val="07766F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63;g21a3bf64467_0_1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8168" y="0"/>
            <a:ext cx="4583832" cy="687241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911424" y="1772816"/>
            <a:ext cx="4355400" cy="556199"/>
          </a:xfrm>
        </p:spPr>
        <p:txBody>
          <a:bodyPr/>
          <a:lstStyle>
            <a:lvl1pPr marL="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911424" y="2480640"/>
            <a:ext cx="5904656" cy="1524424"/>
          </a:xfrm>
        </p:spPr>
        <p:txBody>
          <a:bodyPr/>
          <a:lstStyle>
            <a:lvl1pPr marL="0" indent="0">
              <a:buNone/>
              <a:defRPr sz="3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2"/>
          </p:nvPr>
        </p:nvSpPr>
        <p:spPr>
          <a:xfrm>
            <a:off x="911424" y="4111358"/>
            <a:ext cx="3903062" cy="685794"/>
          </a:xfrm>
        </p:spPr>
        <p:txBody>
          <a:bodyPr/>
          <a:lstStyle>
            <a:lvl1pPr marL="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6" name="Google Shape;64;g21a3bf64467_0_16"/>
          <p:cNvPicPr preferRelativeResize="0"/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549" y="6381328"/>
            <a:ext cx="1287500" cy="35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839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C0FE39-DDEE-4567-8159-8971416D9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D47AEC5-12A7-447F-8FD1-829E5DCF2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3E5E70-A508-49AF-A741-287904EED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BA4C03-FB71-4C5B-81C7-16DBC1097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BC5EB6-0D68-4DC6-AA22-FA1DB822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68C0-9897-4C6E-9493-552002DFD1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554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282CD4-439F-4A8E-B41A-77D79E956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0A258A-B949-4209-8EF5-F2590598D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6C1046-7D7E-489D-8CF2-7C9FFE89D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129F7F-A508-45AC-BF7B-7803428C0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E07726-71D8-40EC-A850-ACF8C09B5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68C0-9897-4C6E-9493-552002DFD1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6673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/>
          <a:lstStyle/>
          <a:p>
            <a:fld id="{38176861-39EF-4D02-8669-5416A436BFC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6845CA18-71D0-4203-AD60-E0778CBFD42E}"/>
              </a:ext>
            </a:extLst>
          </p:cNvPr>
          <p:cNvSpPr txBox="1">
            <a:spLocks/>
          </p:cNvSpPr>
          <p:nvPr userDrawn="1"/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B168C0-9897-4C6E-9493-552002DFD17A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868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7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8" name="Google Shape;19;p27"/>
          <p:cNvSpPr/>
          <p:nvPr userDrawn="1"/>
        </p:nvSpPr>
        <p:spPr>
          <a:xfrm rot="-5400000" flipH="1">
            <a:off x="1533999" y="1202999"/>
            <a:ext cx="34200" cy="1080000"/>
          </a:xfrm>
          <a:prstGeom prst="rect">
            <a:avLst/>
          </a:prstGeom>
          <a:solidFill>
            <a:schemeClr val="bg1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900000" y="1080000"/>
            <a:ext cx="4355400" cy="556199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911424" y="2480640"/>
            <a:ext cx="3240000" cy="1524424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4439996" y="2480640"/>
            <a:ext cx="3240000" cy="1524424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7968568" y="2493216"/>
            <a:ext cx="3240000" cy="1524424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3708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7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8" name="Google Shape;19;p27"/>
          <p:cNvSpPr/>
          <p:nvPr userDrawn="1"/>
        </p:nvSpPr>
        <p:spPr>
          <a:xfrm rot="-5400000" flipH="1">
            <a:off x="1533999" y="1202999"/>
            <a:ext cx="34200" cy="1080000"/>
          </a:xfrm>
          <a:prstGeom prst="rect">
            <a:avLst/>
          </a:prstGeom>
          <a:solidFill>
            <a:schemeClr val="bg1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900000" y="1080000"/>
            <a:ext cx="4355400" cy="556199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911424" y="2480640"/>
            <a:ext cx="3240000" cy="1524424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4439996" y="2480640"/>
            <a:ext cx="3240000" cy="1524424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7968568" y="2493216"/>
            <a:ext cx="3240000" cy="1524424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10" y="6173219"/>
            <a:ext cx="107931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34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;p27"/>
          <p:cNvSpPr/>
          <p:nvPr userDrawn="1"/>
        </p:nvSpPr>
        <p:spPr>
          <a:xfrm rot="-5400000" flipH="1">
            <a:off x="1533999" y="529836"/>
            <a:ext cx="34200" cy="1080000"/>
          </a:xfrm>
          <a:prstGeom prst="rect">
            <a:avLst/>
          </a:prstGeom>
          <a:solidFill>
            <a:srgbClr val="07766F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 anchor="b"/>
          <a:lstStyle>
            <a:lvl1pPr marL="0" indent="0">
              <a:buNone/>
              <a:defRPr sz="3600" b="0" i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7408" y="1158945"/>
            <a:ext cx="10873208" cy="5014274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9263" indent="-268288">
              <a:lnSpc>
                <a:spcPct val="150000"/>
              </a:lnSpc>
              <a:buClr>
                <a:srgbClr val="07766F"/>
              </a:buClr>
              <a:buSzPct val="120000"/>
              <a:buFont typeface="Arial" panose="020B0604020202020204" pitchFamily="34" charset="0"/>
              <a:buChar char="ǀ"/>
              <a:defRPr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5963" indent="-266700">
              <a:lnSpc>
                <a:spcPct val="150000"/>
              </a:lnSpc>
              <a:buClr>
                <a:schemeClr val="bg1">
                  <a:lumMod val="65000"/>
                </a:schemeClr>
              </a:buClr>
              <a:buSzPct val="120000"/>
              <a:buFont typeface="Arial" panose="020B0604020202020204" pitchFamily="34" charset="0"/>
              <a:buChar char="ǀ"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5E81C5B-E51E-4F4D-B7E3-08B19F6B9E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</p:spPr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pic>
        <p:nvPicPr>
          <p:cNvPr id="9" name="Google Shape;64;g21a3bf64467_0_16">
            <a:extLst>
              <a:ext uri="{FF2B5EF4-FFF2-40B4-BE49-F238E27FC236}">
                <a16:creationId xmlns:a16="http://schemas.microsoft.com/office/drawing/2014/main" id="{65302D34-17BC-49DA-865B-9AD7B5E196D7}"/>
              </a:ext>
            </a:extLst>
          </p:cNvPr>
          <p:cNvPicPr preferRelativeResize="0"/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549" y="6381328"/>
            <a:ext cx="1287500" cy="35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918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;p27"/>
          <p:cNvSpPr/>
          <p:nvPr userDrawn="1"/>
        </p:nvSpPr>
        <p:spPr>
          <a:xfrm rot="-5400000" flipH="1">
            <a:off x="1537070" y="529836"/>
            <a:ext cx="34200" cy="1080000"/>
          </a:xfrm>
          <a:prstGeom prst="rect">
            <a:avLst/>
          </a:prstGeom>
          <a:solidFill>
            <a:srgbClr val="07766F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910305" y="190994"/>
            <a:ext cx="6624736" cy="810129"/>
          </a:xfrm>
        </p:spPr>
        <p:txBody>
          <a:bodyPr anchor="b"/>
          <a:lstStyle>
            <a:lvl1pPr marL="0" indent="0">
              <a:buNone/>
              <a:defRPr sz="3600" b="0" i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00000" y="1138549"/>
            <a:ext cx="6624736" cy="5034669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9263" indent="-268288">
              <a:lnSpc>
                <a:spcPct val="150000"/>
              </a:lnSpc>
              <a:buClr>
                <a:srgbClr val="07766F"/>
              </a:buClr>
              <a:buSzPct val="120000"/>
              <a:buFont typeface="Arial" panose="020B0604020202020204" pitchFamily="34" charset="0"/>
              <a:buChar char="ǀ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5963" indent="-266700">
              <a:lnSpc>
                <a:spcPct val="150000"/>
              </a:lnSpc>
              <a:buClr>
                <a:schemeClr val="bg1">
                  <a:lumMod val="65000"/>
                </a:schemeClr>
              </a:buClr>
              <a:buSzPct val="120000"/>
              <a:buFont typeface="Arial" panose="020B0604020202020204" pitchFamily="34" charset="0"/>
              <a:buChar char="ǀ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7560543" y="1138549"/>
            <a:ext cx="4631457" cy="50346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CEC4900-20E7-4F34-A2E8-BC3C0F3E7D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</p:spPr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pic>
        <p:nvPicPr>
          <p:cNvPr id="11" name="Google Shape;64;g21a3bf64467_0_16">
            <a:extLst>
              <a:ext uri="{FF2B5EF4-FFF2-40B4-BE49-F238E27FC236}">
                <a16:creationId xmlns:a16="http://schemas.microsoft.com/office/drawing/2014/main" id="{61D4A428-008D-47C1-B75D-5F4DA83403E2}"/>
              </a:ext>
            </a:extLst>
          </p:cNvPr>
          <p:cNvPicPr preferRelativeResize="0"/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549" y="6381328"/>
            <a:ext cx="1287500" cy="35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330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6384032" y="2271169"/>
            <a:ext cx="651595" cy="0"/>
          </a:xfrm>
          <a:prstGeom prst="line">
            <a:avLst/>
          </a:prstGeom>
          <a:ln w="38100">
            <a:solidFill>
              <a:srgbClr val="0876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oogle Shape;64;g21a3bf64467_0_16"/>
          <p:cNvPicPr preferRelativeResize="0"/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10353116" y="6173219"/>
            <a:ext cx="1287500" cy="3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6319272" y="2420888"/>
            <a:ext cx="5465360" cy="1564859"/>
          </a:xfrm>
        </p:spPr>
        <p:txBody>
          <a:bodyPr/>
          <a:lstStyle>
            <a:lvl1pPr marL="0" indent="0">
              <a:buNone/>
              <a:defRPr sz="3200" b="0" i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312024" y="1556793"/>
            <a:ext cx="5472608" cy="534612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100000"/>
              <a:buFont typeface="Arial" panose="020B0604020202020204" pitchFamily="34" charset="0"/>
              <a:buChar char="ǀ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ǀ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087888" cy="68548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6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811F3-C16F-4DB2-A42F-0DEC8D6A8BE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11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4"/>
          <p:cNvSpPr txBox="1">
            <a:spLocks noChangeArrowheads="1"/>
          </p:cNvSpPr>
          <p:nvPr userDrawn="1"/>
        </p:nvSpPr>
        <p:spPr bwMode="auto">
          <a:xfrm>
            <a:off x="573619" y="1662116"/>
            <a:ext cx="11044767" cy="230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nl-BE" altLang="en-US" sz="4800">
              <a:solidFill>
                <a:srgbClr val="0087BE"/>
              </a:solidFill>
            </a:endParaRPr>
          </a:p>
          <a:p>
            <a:pPr algn="ctr" eaLnBrk="1" hangingPunct="1">
              <a:defRPr/>
            </a:pPr>
            <a:endParaRPr lang="nl-BE" altLang="en-US" sz="4800">
              <a:solidFill>
                <a:srgbClr val="0087BE"/>
              </a:solidFill>
            </a:endParaRPr>
          </a:p>
          <a:p>
            <a:pPr algn="ctr" eaLnBrk="1" hangingPunct="1">
              <a:defRPr/>
            </a:pPr>
            <a:endParaRPr lang="nl-BE" altLang="en-US" sz="4800">
              <a:solidFill>
                <a:srgbClr val="0087B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6DDCB-4F40-4F8C-A2FE-269D135B5A13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DCA04C4-7ADA-432F-A002-BCCC0FF1BEB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3615" y="1662116"/>
            <a:ext cx="11044766" cy="2308224"/>
          </a:xfrm>
        </p:spPr>
        <p:txBody>
          <a:bodyPr anchor="ctr"/>
          <a:lstStyle>
            <a:lvl1pPr algn="ctr">
              <a:defRPr sz="360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93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 userDrawn="1"/>
        </p:nvGrpSpPr>
        <p:grpSpPr bwMode="auto">
          <a:xfrm>
            <a:off x="5914744" y="1597028"/>
            <a:ext cx="5642258" cy="2800767"/>
            <a:chOff x="4444123" y="1916832"/>
            <a:chExt cx="4232333" cy="2801185"/>
          </a:xfrm>
        </p:grpSpPr>
        <p:pic>
          <p:nvPicPr>
            <p:cNvPr id="3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4123" y="2812834"/>
              <a:ext cx="286545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12"/>
            <p:cNvSpPr txBox="1">
              <a:spLocks noChangeArrowheads="1"/>
            </p:cNvSpPr>
            <p:nvPr userDrawn="1"/>
          </p:nvSpPr>
          <p:spPr bwMode="auto">
            <a:xfrm>
              <a:off x="4788082" y="1916832"/>
              <a:ext cx="3888374" cy="2801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endParaRPr lang="fr-BE" sz="1600" dirty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endParaRPr lang="fr-BE" sz="1600" dirty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endParaRPr lang="fr-BE" sz="1600" dirty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endParaRPr lang="fr-BE" sz="1600" dirty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dirty="0">
                  <a:solidFill>
                    <a:srgbClr val="0D0D0D"/>
                  </a:solidFill>
                </a:rPr>
                <a:t>frank.robben@mail.fgov.be </a:t>
              </a:r>
            </a:p>
            <a:p>
              <a:pPr>
                <a:defRPr/>
              </a:pPr>
              <a:endParaRPr lang="en-US" sz="1600" dirty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fr-BE" sz="1600" dirty="0">
                  <a:solidFill>
                    <a:srgbClr val="0D0D0D"/>
                  </a:solidFill>
                  <a:sym typeface="Arial" charset="0"/>
                </a:rPr>
                <a:t>@</a:t>
              </a:r>
              <a:r>
                <a:rPr lang="fr-BE" sz="1600" dirty="0" err="1">
                  <a:solidFill>
                    <a:srgbClr val="0D0D0D"/>
                  </a:solidFill>
                  <a:sym typeface="Arial" charset="0"/>
                </a:rPr>
                <a:t>FrRobben</a:t>
              </a:r>
              <a:endParaRPr lang="fr-BE" sz="1600" dirty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endParaRPr lang="en-US" sz="1600" dirty="0">
                <a:solidFill>
                  <a:srgbClr val="0D0D0D"/>
                </a:solidFill>
                <a:sym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rgbClr val="7F7F7F"/>
                  </a:solidFill>
                  <a:sym typeface="Arial" charset="0"/>
                </a:rPr>
                <a:t>https://www.frankrobben.be</a:t>
              </a:r>
              <a:endParaRPr lang="en-GB" sz="1600" dirty="0">
                <a:solidFill>
                  <a:srgbClr val="7F7F7F"/>
                </a:solidFill>
              </a:endParaRPr>
            </a:p>
            <a:p>
              <a:pPr>
                <a:defRPr/>
              </a:pPr>
              <a:r>
                <a:rPr lang="en-US" sz="1600" dirty="0">
                  <a:solidFill>
                    <a:srgbClr val="7F7F7F"/>
                  </a:solidFill>
                  <a:sym typeface="Arial" charset="0"/>
                </a:rPr>
                <a:t>https://www.ehealth.fgov.be</a:t>
              </a:r>
              <a:endParaRPr lang="fr-BE" sz="1600" dirty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dirty="0">
                  <a:solidFill>
                    <a:srgbClr val="7F7F7F"/>
                  </a:solidFill>
                  <a:sym typeface="Arial" charset="0"/>
                </a:rPr>
                <a:t>https://www.socialsecurity.be</a:t>
              </a:r>
            </a:p>
          </p:txBody>
        </p:sp>
      </p:grpSp>
      <p:pic>
        <p:nvPicPr>
          <p:cNvPr id="6" name="Picture 2" descr="http://fr.hdyo.org/assets/ask-question-2-ce96e3e01c85a38a0d39c61cfae6d42c.jpg"/>
          <p:cNvPicPr>
            <a:picLocks noChangeAspect="1" noChangeArrowheads="1"/>
          </p:cNvPicPr>
          <p:nvPr userDrawn="1"/>
        </p:nvPicPr>
        <p:blipFill>
          <a:blip r:embed="rId3">
            <a:grayscl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834" y="1268760"/>
            <a:ext cx="468637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CC5E9-F9D9-46F9-AA92-085E1A182B77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E8C45B9B-DFA4-483C-9C7C-14663CA295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91206" y="3100910"/>
            <a:ext cx="256082" cy="25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3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67408" y="246929"/>
            <a:ext cx="10801200" cy="70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0" indent="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7408" y="1196753"/>
            <a:ext cx="10801200" cy="492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marL="449263" lvl="1" indent="-268288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7766F"/>
              </a:buClr>
              <a:buSzPct val="120000"/>
              <a:buFont typeface="Arial" panose="020B0604020202020204" pitchFamily="34" charset="0"/>
              <a:buChar char="ǀ"/>
            </a:pPr>
            <a:r>
              <a:rPr lang="en-US" altLang="en-US" dirty="0"/>
              <a:t>Second level</a:t>
            </a:r>
          </a:p>
          <a:p>
            <a:pPr marL="715963" lvl="2" indent="-26670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120000"/>
              <a:buFont typeface="Arial" panose="020B0604020202020204" pitchFamily="34" charset="0"/>
              <a:buChar char="ǀ"/>
            </a:pPr>
            <a:r>
              <a:rPr lang="en-US" alt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B2A7D7-3B07-4F16-B17F-21A2F67651B8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5" name="Google Shape;19;p27">
            <a:extLst>
              <a:ext uri="{FF2B5EF4-FFF2-40B4-BE49-F238E27FC236}">
                <a16:creationId xmlns:a16="http://schemas.microsoft.com/office/drawing/2014/main" id="{BC493BED-57B1-40DE-B74D-BB252ECBF9B2}"/>
              </a:ext>
            </a:extLst>
          </p:cNvPr>
          <p:cNvSpPr/>
          <p:nvPr userDrawn="1"/>
        </p:nvSpPr>
        <p:spPr>
          <a:xfrm rot="-5400000" flipH="1">
            <a:off x="1533999" y="529836"/>
            <a:ext cx="34200" cy="1080000"/>
          </a:xfrm>
          <a:prstGeom prst="rect">
            <a:avLst/>
          </a:prstGeom>
          <a:solidFill>
            <a:srgbClr val="07766F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62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24" r:id="rId2"/>
    <p:sldLayoutId id="2147483914" r:id="rId3"/>
    <p:sldLayoutId id="2147483915" r:id="rId4"/>
    <p:sldLayoutId id="2147483916" r:id="rId5"/>
    <p:sldLayoutId id="2147483925" r:id="rId6"/>
    <p:sldLayoutId id="2147483910" r:id="rId7"/>
    <p:sldLayoutId id="2147483912" r:id="rId8"/>
    <p:sldLayoutId id="2147483913" r:id="rId9"/>
    <p:sldLayoutId id="2147483926" r:id="rId10"/>
    <p:sldLayoutId id="2147483927" r:id="rId11"/>
    <p:sldLayoutId id="214748392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altLang="en-US" sz="3600" b="0" i="0" kern="1200" dirty="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0" indent="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charset="0"/>
        <a:buNone/>
        <a:defRPr lang="en-US" altLang="en-US" sz="2400" kern="1200" dirty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66725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–"/>
        <a:defRPr lang="en-US" altLang="en-US" sz="2200" kern="1200" dirty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735013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•"/>
        <a:defRPr lang="en-US" altLang="en-US" sz="2000" kern="1200" dirty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–"/>
        <a:defRPr lang="en-US" altLang="en-US" sz="1600" kern="1200" dirty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»"/>
        <a:defRPr lang="en-GB" altLang="en-US" sz="1600" kern="1200" dirty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en/TXT/?uri=OJ%3AL_20250032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health.ec.europa.eu/ehealth-digital-health-and-care/european-health-data-space-regulation-ehds_en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CA2AA6-162E-429C-B328-7ACDA1771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1606" y="1700808"/>
            <a:ext cx="6120680" cy="1524424"/>
          </a:xfrm>
        </p:spPr>
        <p:txBody>
          <a:bodyPr/>
          <a:lstStyle/>
          <a:p>
            <a:r>
              <a:rPr lang="en-GB" dirty="0"/>
              <a:t>European Health Data Space Regulation (EHDS Regulation), particularly with regard to primary use</a:t>
            </a:r>
          </a:p>
        </p:txBody>
      </p:sp>
    </p:spTree>
    <p:extLst>
      <p:ext uri="{BB962C8B-B14F-4D97-AF65-F5344CB8AC3E}">
        <p14:creationId xmlns:p14="http://schemas.microsoft.com/office/powerpoint/2010/main" val="2204248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EB3193B-8891-4B19-BD2B-7554CEFD6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" r="978" b="545"/>
          <a:stretch/>
        </p:blipFill>
        <p:spPr>
          <a:xfrm>
            <a:off x="68826" y="7374"/>
            <a:ext cx="12003838" cy="680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55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47E46B5-B702-4440-9FE3-E212308C95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" r="978" b="1604"/>
          <a:stretch/>
        </p:blipFill>
        <p:spPr>
          <a:xfrm>
            <a:off x="47328" y="6837"/>
            <a:ext cx="12025336" cy="673453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DF5441C3-8117-42F5-A27C-DBB692C002D2}"/>
              </a:ext>
            </a:extLst>
          </p:cNvPr>
          <p:cNvSpPr/>
          <p:nvPr/>
        </p:nvSpPr>
        <p:spPr>
          <a:xfrm>
            <a:off x="767408" y="61653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92316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09A3D12-0822-423B-9BD5-B8817B31C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" t="1692" r="670" b="2163"/>
          <a:stretch/>
        </p:blipFill>
        <p:spPr>
          <a:xfrm>
            <a:off x="0" y="0"/>
            <a:ext cx="12056183" cy="662473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1481F6-C822-4FF0-9709-7DC6667394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609" r="42913" b="10072"/>
          <a:stretch/>
        </p:blipFill>
        <p:spPr>
          <a:xfrm>
            <a:off x="0" y="4653135"/>
            <a:ext cx="6960096" cy="187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98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8D6257E-6E38-480A-A19A-DE4B1D61E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" t="1701" r="729" b="1701"/>
          <a:stretch/>
        </p:blipFill>
        <p:spPr>
          <a:xfrm>
            <a:off x="119336" y="19206"/>
            <a:ext cx="11953328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25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D60E06B-289E-434B-B874-D00638227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" t="1701" r="756" b="1701"/>
          <a:stretch/>
        </p:blipFill>
        <p:spPr>
          <a:xfrm>
            <a:off x="-1" y="0"/>
            <a:ext cx="12374217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2A301FA0-B440-4577-8277-7B77E735D35E}"/>
              </a:ext>
            </a:extLst>
          </p:cNvPr>
          <p:cNvSpPr/>
          <p:nvPr/>
        </p:nvSpPr>
        <p:spPr>
          <a:xfrm>
            <a:off x="983432" y="1844824"/>
            <a:ext cx="792088" cy="8640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0507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C3F9275-DB35-4305-97F4-6E797E06C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" r="978"/>
          <a:stretch/>
        </p:blipFill>
        <p:spPr>
          <a:xfrm>
            <a:off x="119336" y="4379"/>
            <a:ext cx="11953328" cy="6849242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087CA845-987C-472C-B497-4DDD653932BA}"/>
              </a:ext>
            </a:extLst>
          </p:cNvPr>
          <p:cNvSpPr/>
          <p:nvPr/>
        </p:nvSpPr>
        <p:spPr>
          <a:xfrm>
            <a:off x="767408" y="61653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2348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28FE94B-840C-48FC-8994-617134648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" r="352" b="1701"/>
          <a:stretch/>
        </p:blipFill>
        <p:spPr>
          <a:xfrm>
            <a:off x="47328" y="0"/>
            <a:ext cx="12097344" cy="6741368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2EF32D38-811F-4CA6-991C-DAB0386B9CF0}"/>
              </a:ext>
            </a:extLst>
          </p:cNvPr>
          <p:cNvSpPr/>
          <p:nvPr/>
        </p:nvSpPr>
        <p:spPr>
          <a:xfrm>
            <a:off x="767408" y="61653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0180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63A89EA-3C23-4512-B2F3-5EDE26BB2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" r="978" b="545"/>
          <a:stretch/>
        </p:blipFill>
        <p:spPr>
          <a:xfrm>
            <a:off x="47328" y="7374"/>
            <a:ext cx="12025336" cy="6806002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843DE822-9AF4-465B-833B-3910A6485E5A}"/>
              </a:ext>
            </a:extLst>
          </p:cNvPr>
          <p:cNvSpPr/>
          <p:nvPr/>
        </p:nvSpPr>
        <p:spPr>
          <a:xfrm>
            <a:off x="767408" y="61653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1382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5F38632-ADEF-43CB-976F-6F89FD22A2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9"/>
          <a:stretch/>
        </p:blipFill>
        <p:spPr>
          <a:xfrm>
            <a:off x="-11586" y="0"/>
            <a:ext cx="12192000" cy="6786712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AEAF823E-79C6-4879-AB1B-8A6222C1A0B8}"/>
              </a:ext>
            </a:extLst>
          </p:cNvPr>
          <p:cNvSpPr/>
          <p:nvPr/>
        </p:nvSpPr>
        <p:spPr>
          <a:xfrm>
            <a:off x="767408" y="61653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5869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91F13E2-8FD2-444E-A5F4-A6ED7A0B6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" r="978"/>
          <a:stretch/>
        </p:blipFill>
        <p:spPr>
          <a:xfrm>
            <a:off x="119336" y="6837"/>
            <a:ext cx="11953328" cy="6844325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C5FD5B1E-05ED-439F-98E7-F42FA8A6080C}"/>
              </a:ext>
            </a:extLst>
          </p:cNvPr>
          <p:cNvSpPr/>
          <p:nvPr/>
        </p:nvSpPr>
        <p:spPr>
          <a:xfrm>
            <a:off x="767408" y="61653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0517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7D750A1A-8394-4EE2-94AD-B4078F1850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Links to documentation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D5312E06-B9FC-4DF4-A492-B7B5007055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/>
            <a:r>
              <a:rPr lang="en-GB" dirty="0"/>
              <a:t>Official Journal of the European Union:</a:t>
            </a:r>
          </a:p>
          <a:p>
            <a:pPr lvl="2"/>
            <a:r>
              <a:rPr lang="en-GB" dirty="0">
                <a:hlinkClick r:id="rId3"/>
              </a:rPr>
              <a:t>https://eur-lex.europa.eu/legal-content/en/TXT/?uri=OJ%3AL_202500327</a:t>
            </a:r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website of the European Commission regarding EHDS</a:t>
            </a:r>
          </a:p>
          <a:p>
            <a:pPr lvl="2"/>
            <a:r>
              <a:rPr lang="en-GB" dirty="0">
                <a:hlinkClick r:id="rId4"/>
              </a:rPr>
              <a:t>https://health.ec.europa.eu/ehealth-digital-health-and-care/european-health-data-space-regulation-ehds_en</a:t>
            </a:r>
            <a:endParaRPr lang="en-GB" dirty="0"/>
          </a:p>
          <a:p>
            <a:pPr lvl="2"/>
            <a:endParaRPr lang="en-GB" dirty="0"/>
          </a:p>
          <a:p>
            <a:pPr lvl="1"/>
            <a:r>
              <a:rPr lang="en-GB" dirty="0"/>
              <a:t>extract of slides of the European Commission showed at webinars</a:t>
            </a:r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44E3D54-C4CE-4FCA-9C0B-4F1BBB0150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</p:spPr>
        <p:txBody>
          <a:bodyPr/>
          <a:lstStyle/>
          <a:p>
            <a:fld id="{21B2A7D7-3B07-4F16-B17F-21A2F67651B8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0937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9BC31D5-ADB3-48F3-8762-5904F5E1FE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3" r="484" b="-1"/>
          <a:stretch/>
        </p:blipFill>
        <p:spPr>
          <a:xfrm>
            <a:off x="29497" y="-24448"/>
            <a:ext cx="12133006" cy="6812829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199EA170-4D01-43C2-8C09-ED689753D6FE}"/>
              </a:ext>
            </a:extLst>
          </p:cNvPr>
          <p:cNvSpPr/>
          <p:nvPr/>
        </p:nvSpPr>
        <p:spPr>
          <a:xfrm>
            <a:off x="767408" y="61653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5161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77D849A-2C71-4A9C-B9A1-F849CEDE7B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" t="1456" b="1295"/>
          <a:stretch/>
        </p:blipFill>
        <p:spPr>
          <a:xfrm>
            <a:off x="130499" y="0"/>
            <a:ext cx="12061501" cy="666936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E341F28E-F54F-4A7B-8B66-3BF63DE7D462}"/>
              </a:ext>
            </a:extLst>
          </p:cNvPr>
          <p:cNvSpPr/>
          <p:nvPr/>
        </p:nvSpPr>
        <p:spPr>
          <a:xfrm>
            <a:off x="767408" y="61653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C3F480E-EE99-43E1-B91C-40E8B41FA327}"/>
              </a:ext>
            </a:extLst>
          </p:cNvPr>
          <p:cNvSpPr/>
          <p:nvPr/>
        </p:nvSpPr>
        <p:spPr>
          <a:xfrm>
            <a:off x="767408" y="63177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5A961AD-55AA-4E42-AA72-2BE2607F2355}"/>
              </a:ext>
            </a:extLst>
          </p:cNvPr>
          <p:cNvSpPr/>
          <p:nvPr/>
        </p:nvSpPr>
        <p:spPr>
          <a:xfrm>
            <a:off x="919808" y="64701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102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C4CA1FB-1921-42AE-BC0D-92D42210A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1"/>
            <a:ext cx="12192000" cy="6853077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84A98790-3962-4EBD-8D07-584094FB4EA8}"/>
              </a:ext>
            </a:extLst>
          </p:cNvPr>
          <p:cNvSpPr/>
          <p:nvPr/>
        </p:nvSpPr>
        <p:spPr>
          <a:xfrm>
            <a:off x="983432" y="1844824"/>
            <a:ext cx="792088" cy="8640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4073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29342FF-6911-47FE-9870-E678796D6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1"/>
            <a:ext cx="12192000" cy="685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83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BFF1C54-4D39-432D-8539-5432BEF72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1"/>
            <a:ext cx="12192000" cy="685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82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73DD202-43EC-43DD-8748-E4159D3A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1"/>
            <a:ext cx="12192000" cy="685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66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D91F952-8E11-4438-B11A-AE142C94E5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err="1"/>
              <a:t>Some</a:t>
            </a:r>
            <a:r>
              <a:rPr lang="nl-BE" dirty="0"/>
              <a:t> important </a:t>
            </a:r>
            <a:r>
              <a:rPr lang="nl-BE" dirty="0" err="1"/>
              <a:t>provisions</a:t>
            </a:r>
            <a:r>
              <a:rPr lang="nl-BE" dirty="0"/>
              <a:t> of EHDS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AE61919-F1B6-49E7-B12A-DF33326E0A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/>
            <a:r>
              <a:rPr lang="en-US" dirty="0"/>
              <a:t>software packages must meet EU standards to be placed on the EU market</a:t>
            </a:r>
          </a:p>
          <a:p>
            <a:pPr lvl="2"/>
            <a:r>
              <a:rPr lang="nl-BE" dirty="0"/>
              <a:t>EHR </a:t>
            </a:r>
            <a:r>
              <a:rPr lang="en-GB" dirty="0"/>
              <a:t>harmonised components (art. 25)</a:t>
            </a:r>
          </a:p>
          <a:p>
            <a:pPr lvl="2"/>
            <a:r>
              <a:rPr lang="nl-BE" dirty="0"/>
              <a:t>EU </a:t>
            </a:r>
            <a:r>
              <a:rPr lang="en-GB" dirty="0"/>
              <a:t>declaration of conformity </a:t>
            </a:r>
            <a:r>
              <a:rPr lang="en-US" dirty="0"/>
              <a:t>(art. 39)</a:t>
            </a:r>
          </a:p>
          <a:p>
            <a:pPr lvl="1"/>
            <a:endParaRPr lang="nl-BE" dirty="0"/>
          </a:p>
          <a:p>
            <a:pPr lvl="1"/>
            <a:r>
              <a:rPr lang="nl-BE" dirty="0"/>
              <a:t>European digital </a:t>
            </a:r>
            <a:r>
              <a:rPr lang="nl-BE" dirty="0" err="1"/>
              <a:t>testing</a:t>
            </a:r>
            <a:r>
              <a:rPr lang="nl-BE" dirty="0"/>
              <a:t> environment (art. 40)</a:t>
            </a:r>
            <a:endParaRPr lang="en-US" dirty="0"/>
          </a:p>
          <a:p>
            <a:pPr lvl="2"/>
            <a:r>
              <a:rPr lang="en-US" dirty="0"/>
              <a:t>European Commission shall develop a European digital testing environment and make the software supporting this environment available as open source</a:t>
            </a:r>
          </a:p>
          <a:p>
            <a:pPr lvl="2"/>
            <a:r>
              <a:rPr lang="en-US" dirty="0"/>
              <a:t>Member States (MS) shall operate a testing environment, preferably by reusing the software developed by the European Commission</a:t>
            </a:r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687530B-1097-425B-A3A1-94010855E9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0115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8AC386D-B8EA-4B76-8951-1369FA5008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nl-BE" dirty="0" err="1"/>
              <a:t>Some</a:t>
            </a:r>
            <a:r>
              <a:rPr lang="nl-BE" dirty="0"/>
              <a:t> important </a:t>
            </a:r>
            <a:r>
              <a:rPr lang="en-US" dirty="0"/>
              <a:t>provisions</a:t>
            </a:r>
            <a:r>
              <a:rPr lang="nl-BE" dirty="0"/>
              <a:t> of EHDS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8251A8-88F0-4365-A433-76A4126212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/>
            <a:r>
              <a:rPr lang="en-US" dirty="0"/>
              <a:t>legal basis for </a:t>
            </a:r>
            <a:r>
              <a:rPr lang="nl-BE" dirty="0"/>
              <a:t>European governance and coordination (art. 96)</a:t>
            </a:r>
          </a:p>
          <a:p>
            <a:pPr lvl="2"/>
            <a:r>
              <a:rPr lang="en-US" dirty="0"/>
              <a:t>the European Commission shall provide the development, maintenance, hosting and operation of the infrastructures and central services required to support the functioning of the EHDS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8407B4E-E88F-44B6-9149-7AAE34840A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</p:spPr>
        <p:txBody>
          <a:bodyPr/>
          <a:lstStyle/>
          <a:p>
            <a:fld id="{21B2A7D7-3B07-4F16-B17F-21A2F67651B8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9656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14A3943-0462-4C6E-A53C-3A2FFB2389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nl-BE" sz="3400"/>
              <a:t>Central services mentioned in art. 96 (primary use)</a:t>
            </a:r>
            <a:endParaRPr lang="nl-BE" sz="3400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D1C1E85-D88E-463C-8B14-905898BED1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/>
            <a:r>
              <a:rPr lang="en-US"/>
              <a:t>interoperable, cross-border identification and authentication mechanism for natural persons and health professionals</a:t>
            </a:r>
          </a:p>
          <a:p>
            <a:pPr lvl="2"/>
            <a:r>
              <a:rPr lang="en-US" i="1"/>
              <a:t>based on eIDAS 2.0 and XACML ?</a:t>
            </a:r>
          </a:p>
          <a:p>
            <a:pPr lvl="1"/>
            <a:endParaRPr lang="en-US"/>
          </a:p>
          <a:p>
            <a:pPr lvl="1"/>
            <a:r>
              <a:rPr lang="en-US"/>
              <a:t>a central interoperability platform for digital health (‘MyHealth@EU’) to provide services to support and facilitate the exchange of personal electronic health data between the national contact points</a:t>
            </a:r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B917C7E-1747-4CAD-A92D-F014A30725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</p:spPr>
        <p:txBody>
          <a:bodyPr/>
          <a:lstStyle/>
          <a:p>
            <a:fld id="{21B2A7D7-3B07-4F16-B17F-21A2F67651B8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1063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68D1BC-9268-4D1B-B883-7CD497D533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/>
            <a:r>
              <a:rPr lang="en-US"/>
              <a:t>supplementary services that facilitate telemedicine, mobile health, access by natural persons to existing translations of their health data, exchange or verification of health-related certificates</a:t>
            </a:r>
          </a:p>
          <a:p>
            <a:pPr lvl="2"/>
            <a:r>
              <a:rPr lang="en-US" i="1"/>
              <a:t>eg multilingual terminology server ?</a:t>
            </a:r>
          </a:p>
          <a:p>
            <a:pPr lvl="2"/>
            <a:r>
              <a:rPr lang="en-US" i="1"/>
              <a:t>eg coordination of end-to-end encryption of health data ?</a:t>
            </a:r>
          </a:p>
          <a:p>
            <a:pPr lvl="2"/>
            <a:r>
              <a:rPr lang="en-US" i="1"/>
              <a:t>eg pseudonimization service ?</a:t>
            </a:r>
            <a:endParaRPr lang="nl-BE" i="1"/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E10E1D-66CC-4C27-AB0F-AB858A2ECB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29</a:t>
            </a:fld>
            <a:endParaRPr lang="en-GB" dirty="0"/>
          </a:p>
        </p:txBody>
      </p:sp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D89ED48D-1A97-4009-878F-85BC6E7CF2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763" y="100013"/>
            <a:ext cx="10874375" cy="881062"/>
          </a:xfrm>
        </p:spPr>
        <p:txBody>
          <a:bodyPr/>
          <a:lstStyle/>
          <a:p>
            <a:r>
              <a:rPr lang="nl-BE" sz="3400"/>
              <a:t>Central services mentioned in art. 96 (primary use)</a:t>
            </a:r>
            <a:endParaRPr lang="nl-BE" sz="3400" dirty="0"/>
          </a:p>
        </p:txBody>
      </p:sp>
    </p:spTree>
    <p:extLst>
      <p:ext uri="{BB962C8B-B14F-4D97-AF65-F5344CB8AC3E}">
        <p14:creationId xmlns:p14="http://schemas.microsoft.com/office/powerpoint/2010/main" val="356926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F79396-7861-4134-93C6-3C1440C35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" t="268" r="978" b="312"/>
          <a:stretch/>
        </p:blipFill>
        <p:spPr>
          <a:xfrm>
            <a:off x="119336" y="0"/>
            <a:ext cx="11953328" cy="6813376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BA2B099-E7FB-49FD-97DC-31EFE197D792}"/>
              </a:ext>
            </a:extLst>
          </p:cNvPr>
          <p:cNvSpPr/>
          <p:nvPr/>
        </p:nvSpPr>
        <p:spPr>
          <a:xfrm>
            <a:off x="767408" y="61653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4247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8991AA0-C205-4B25-B36D-DC26319AEC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nl-BE" dirty="0"/>
              <a:t>General </a:t>
            </a:r>
            <a:r>
              <a:rPr lang="en-US" dirty="0"/>
              <a:t>principles</a:t>
            </a:r>
            <a:r>
              <a:rPr lang="nl-BE" dirty="0"/>
              <a:t> for Belgian </a:t>
            </a:r>
            <a:r>
              <a:rPr lang="nl-BE" dirty="0" err="1"/>
              <a:t>implementation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9307A0-FC20-43B4-98C8-33F4A62A11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/>
            <a:r>
              <a:rPr lang="en-US" dirty="0"/>
              <a:t>need</a:t>
            </a:r>
            <a:r>
              <a:rPr lang="nl-BE" dirty="0"/>
              <a:t> for </a:t>
            </a:r>
            <a:r>
              <a:rPr lang="nl-BE" dirty="0" err="1"/>
              <a:t>one</a:t>
            </a:r>
            <a:r>
              <a:rPr lang="nl-BE" dirty="0"/>
              <a:t> </a:t>
            </a:r>
            <a:r>
              <a:rPr lang="nl-BE" dirty="0" err="1"/>
              <a:t>unique</a:t>
            </a:r>
            <a:r>
              <a:rPr lang="nl-BE" dirty="0"/>
              <a:t> European </a:t>
            </a:r>
            <a:r>
              <a:rPr lang="nl-BE" dirty="0" err="1"/>
              <a:t>technical</a:t>
            </a:r>
            <a:r>
              <a:rPr lang="nl-BE" dirty="0"/>
              <a:t> FHIR standard for </a:t>
            </a:r>
            <a:r>
              <a:rPr lang="nl-BE" dirty="0" err="1"/>
              <a:t>every</a:t>
            </a:r>
            <a:r>
              <a:rPr lang="nl-BE" dirty="0"/>
              <a:t> </a:t>
            </a:r>
            <a:r>
              <a:rPr lang="nl-BE" dirty="0" err="1"/>
              <a:t>message</a:t>
            </a:r>
            <a:r>
              <a:rPr lang="nl-BE" dirty="0"/>
              <a:t> type</a:t>
            </a:r>
          </a:p>
          <a:p>
            <a:pPr lvl="2"/>
            <a:r>
              <a:rPr lang="en-US" dirty="0"/>
              <a:t>patient summary</a:t>
            </a:r>
          </a:p>
          <a:p>
            <a:pPr lvl="2"/>
            <a:r>
              <a:rPr lang="en-US" dirty="0"/>
              <a:t>electronic prescription</a:t>
            </a:r>
          </a:p>
          <a:p>
            <a:pPr lvl="2"/>
            <a:r>
              <a:rPr lang="en-US" dirty="0"/>
              <a:t>electronic dispensation</a:t>
            </a:r>
          </a:p>
          <a:p>
            <a:pPr lvl="2"/>
            <a:r>
              <a:rPr lang="en-US" dirty="0"/>
              <a:t>medical imaging studies and related imaging reports</a:t>
            </a:r>
          </a:p>
          <a:p>
            <a:pPr lvl="2"/>
            <a:r>
              <a:rPr lang="en-US" dirty="0"/>
              <a:t>medical test results, including laboratory and other diagnostic result and related reports</a:t>
            </a:r>
          </a:p>
          <a:p>
            <a:pPr lvl="2"/>
            <a:r>
              <a:rPr lang="en-US" dirty="0"/>
              <a:t>discharge report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10846D4-2FC3-436D-A3C8-2E752656BA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</p:spPr>
        <p:txBody>
          <a:bodyPr/>
          <a:lstStyle/>
          <a:p>
            <a:fld id="{21B2A7D7-3B07-4F16-B17F-21A2F67651B8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391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3025168E-3B35-42D6-9366-40963074B6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nl-BE" dirty="0"/>
              <a:t>General </a:t>
            </a:r>
            <a:r>
              <a:rPr lang="nl-BE" dirty="0" err="1"/>
              <a:t>principles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Belgian</a:t>
            </a:r>
            <a:r>
              <a:rPr lang="nl-BE" dirty="0"/>
              <a:t> </a:t>
            </a:r>
            <a:r>
              <a:rPr lang="nl-BE" dirty="0" err="1"/>
              <a:t>implementation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BCFA17-C04F-4CE2-90FC-7AB045616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/>
            <a:r>
              <a:rPr lang="nl-BE" dirty="0" err="1"/>
              <a:t>need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one</a:t>
            </a:r>
            <a:r>
              <a:rPr lang="nl-BE" dirty="0"/>
              <a:t> </a:t>
            </a:r>
            <a:r>
              <a:rPr lang="nl-BE" dirty="0" err="1"/>
              <a:t>unique</a:t>
            </a:r>
            <a:r>
              <a:rPr lang="nl-BE" dirty="0"/>
              <a:t> European </a:t>
            </a:r>
            <a:r>
              <a:rPr lang="nl-BE" dirty="0" err="1"/>
              <a:t>structured</a:t>
            </a:r>
            <a:r>
              <a:rPr lang="nl-BE" dirty="0"/>
              <a:t> </a:t>
            </a:r>
            <a:r>
              <a:rPr lang="nl-BE" dirty="0" err="1"/>
              <a:t>semantic</a:t>
            </a:r>
            <a:r>
              <a:rPr lang="nl-BE" dirty="0"/>
              <a:t> </a:t>
            </a:r>
            <a:r>
              <a:rPr lang="nl-BE" dirty="0" err="1"/>
              <a:t>value</a:t>
            </a:r>
            <a:r>
              <a:rPr lang="nl-BE" dirty="0"/>
              <a:t> set (no </a:t>
            </a:r>
            <a:r>
              <a:rPr lang="nl-BE" dirty="0" err="1"/>
              <a:t>mere</a:t>
            </a:r>
            <a:r>
              <a:rPr lang="nl-BE" dirty="0"/>
              <a:t> free </a:t>
            </a:r>
            <a:r>
              <a:rPr lang="nl-BE" dirty="0" err="1"/>
              <a:t>text</a:t>
            </a:r>
            <a:r>
              <a:rPr lang="nl-BE" dirty="0"/>
              <a:t> !)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every</a:t>
            </a:r>
            <a:r>
              <a:rPr lang="nl-BE" dirty="0"/>
              <a:t> field </a:t>
            </a:r>
            <a:r>
              <a:rPr lang="nl-BE" dirty="0" err="1"/>
              <a:t>where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is relevant, </a:t>
            </a:r>
            <a:r>
              <a:rPr lang="nl-BE" dirty="0" err="1"/>
              <a:t>preferably</a:t>
            </a:r>
            <a:endParaRPr lang="nl-BE" dirty="0"/>
          </a:p>
          <a:p>
            <a:pPr lvl="2"/>
            <a:r>
              <a:rPr lang="nl-BE" dirty="0"/>
              <a:t>SNOMED CT</a:t>
            </a:r>
          </a:p>
          <a:p>
            <a:pPr lvl="2"/>
            <a:r>
              <a:rPr lang="nl-BE" dirty="0"/>
              <a:t>LOINC</a:t>
            </a:r>
          </a:p>
          <a:p>
            <a:pPr lvl="2"/>
            <a:r>
              <a:rPr lang="nl-BE" dirty="0"/>
              <a:t>...</a:t>
            </a:r>
          </a:p>
          <a:p>
            <a:pPr lvl="1"/>
            <a:r>
              <a:rPr lang="en-US" dirty="0"/>
              <a:t>software packages must meet EU standards to be placed on the EU market</a:t>
            </a:r>
          </a:p>
          <a:p>
            <a:pPr lvl="2"/>
            <a:r>
              <a:rPr lang="nl-BE" dirty="0"/>
              <a:t>EHR </a:t>
            </a:r>
            <a:r>
              <a:rPr lang="en-GB" dirty="0"/>
              <a:t>harmonised components (art. 25)</a:t>
            </a:r>
          </a:p>
          <a:p>
            <a:pPr lvl="2"/>
            <a:r>
              <a:rPr lang="nl-BE" dirty="0"/>
              <a:t>EU </a:t>
            </a:r>
            <a:r>
              <a:rPr lang="en-GB" dirty="0"/>
              <a:t>declaration of conformity </a:t>
            </a:r>
            <a:r>
              <a:rPr lang="en-US" dirty="0"/>
              <a:t>(art. 39)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DE15B0-D358-42AE-8556-3B147BABF2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</p:spPr>
        <p:txBody>
          <a:bodyPr/>
          <a:lstStyle/>
          <a:p>
            <a:fld id="{21B2A7D7-3B07-4F16-B17F-21A2F67651B8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1635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016DE974-08C0-4CCE-859D-7A0F83DD5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nl-BE" dirty="0"/>
              <a:t>General </a:t>
            </a:r>
            <a:r>
              <a:rPr lang="nl-BE" dirty="0" err="1"/>
              <a:t>principles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Belgian</a:t>
            </a:r>
            <a:r>
              <a:rPr lang="nl-BE" dirty="0"/>
              <a:t> </a:t>
            </a:r>
            <a:r>
              <a:rPr lang="nl-BE" dirty="0" err="1"/>
              <a:t>implementation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334869-E534-418A-841E-CCAE054DC8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/>
            <a:r>
              <a:rPr lang="en-US" dirty="0"/>
              <a:t>in case of cross-border sending of a message, conversion to the European standard is done as close as possible to the source of information</a:t>
            </a:r>
          </a:p>
          <a:p>
            <a:pPr lvl="2"/>
            <a:r>
              <a:rPr lang="en-US" dirty="0"/>
              <a:t>if information is available in one or a limited number of central databases, by the controller of the database, e.g.</a:t>
            </a:r>
          </a:p>
          <a:p>
            <a:pPr marL="982663" lvl="3"/>
            <a:r>
              <a:rPr lang="en-US" dirty="0"/>
              <a:t>patient summary in health vaults</a:t>
            </a:r>
          </a:p>
          <a:p>
            <a:pPr marL="982663" lvl="3"/>
            <a:r>
              <a:rPr lang="en-US" dirty="0"/>
              <a:t>electronic prescriptions in </a:t>
            </a:r>
            <a:r>
              <a:rPr lang="en-US" dirty="0" err="1"/>
              <a:t>Recip</a:t>
            </a:r>
            <a:r>
              <a:rPr lang="en-US" dirty="0"/>
              <a:t>-e</a:t>
            </a:r>
          </a:p>
          <a:p>
            <a:pPr lvl="2"/>
            <a:r>
              <a:rPr lang="en-US" dirty="0"/>
              <a:t>if available in PHR, by the software of the controller of the PHR</a:t>
            </a:r>
          </a:p>
          <a:p>
            <a:pPr lvl="1"/>
            <a:r>
              <a:rPr lang="en-US" dirty="0"/>
              <a:t>in case of cross-border receiving of a message in Belgium, conversion to the national standard is done by the software package of the user</a:t>
            </a:r>
          </a:p>
          <a:p>
            <a:pPr lvl="1"/>
            <a:endParaRPr lang="en-US" dirty="0"/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07E1274-A294-4979-9C42-AA84E1D912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</p:spPr>
        <p:txBody>
          <a:bodyPr/>
          <a:lstStyle/>
          <a:p>
            <a:fld id="{21B2A7D7-3B07-4F16-B17F-21A2F67651B8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9050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5A1C282-BEE8-41BD-B0C9-F6F45DED30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241" y="1124744"/>
            <a:ext cx="10874375" cy="5014913"/>
          </a:xfrm>
        </p:spPr>
        <p:txBody>
          <a:bodyPr/>
          <a:lstStyle/>
          <a:p>
            <a:pPr lvl="1"/>
            <a:r>
              <a:rPr lang="en-US" dirty="0"/>
              <a:t>authentication of the identity of a healthcare user or healthcare provider is done with the means labelled with the </a:t>
            </a:r>
            <a:r>
              <a:rPr lang="en-US" dirty="0" err="1"/>
              <a:t>eIDAS</a:t>
            </a:r>
            <a:r>
              <a:rPr lang="en-US" dirty="0"/>
              <a:t>-qualification ‘high’ of the MS of residence of the healthcare user or healthcare provider</a:t>
            </a:r>
          </a:p>
          <a:p>
            <a:pPr lvl="1"/>
            <a:r>
              <a:rPr lang="en-US" dirty="0"/>
              <a:t>need for link with healthcare user identifier in the MS where information is requested</a:t>
            </a:r>
          </a:p>
          <a:p>
            <a:pPr lvl="1"/>
            <a:r>
              <a:rPr lang="en-US" dirty="0"/>
              <a:t>access rights to information are granted in accordance with the rules laid down in the MS where access to the information is requested</a:t>
            </a:r>
          </a:p>
          <a:p>
            <a:pPr lvl="1"/>
            <a:r>
              <a:rPr lang="en-US" dirty="0"/>
              <a:t>need for mapping between categories of healthcare providers across MS</a:t>
            </a:r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AC495A1-601B-4A65-99F6-6BD5C43521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</p:spPr>
        <p:txBody>
          <a:bodyPr/>
          <a:lstStyle/>
          <a:p>
            <a:fld id="{21B2A7D7-3B07-4F16-B17F-21A2F67651B8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8A2C2DA9-AEE6-4E8B-B4B8-A7DE9370C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241" y="116632"/>
            <a:ext cx="10874375" cy="881062"/>
          </a:xfrm>
        </p:spPr>
        <p:txBody>
          <a:bodyPr/>
          <a:lstStyle/>
          <a:p>
            <a:r>
              <a:rPr lang="nl-BE" dirty="0"/>
              <a:t>General </a:t>
            </a:r>
            <a:r>
              <a:rPr lang="nl-BE" dirty="0" err="1"/>
              <a:t>principles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Belgian</a:t>
            </a:r>
            <a:r>
              <a:rPr lang="nl-BE" dirty="0"/>
              <a:t> </a:t>
            </a:r>
            <a:r>
              <a:rPr lang="nl-BE" dirty="0" err="1"/>
              <a:t>implementation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10883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7DE463-BEA5-4CD5-95ED-DA159F5D79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/>
              <a:t>cross border exchange can be set up without NCP having access to personal health data =&gt; data minimization principle from GDPR requires NCP not to have mandatory access to personal health data</a:t>
            </a:r>
          </a:p>
          <a:p>
            <a:pPr lvl="2"/>
            <a:r>
              <a:rPr lang="en-US" dirty="0"/>
              <a:t>possibility 1</a:t>
            </a:r>
          </a:p>
          <a:p>
            <a:pPr marL="895350" lvl="3" indent="-180975"/>
            <a:r>
              <a:rPr lang="en-US" dirty="0"/>
              <a:t>translation of health information content into European semantic standard is done before the message is sent</a:t>
            </a:r>
          </a:p>
          <a:p>
            <a:pPr marL="895350" lvl="3" indent="-180975"/>
            <a:r>
              <a:rPr lang="en-US" dirty="0"/>
              <a:t>the message is sent encrypted to the recipient</a:t>
            </a:r>
          </a:p>
          <a:p>
            <a:pPr marL="895350" lvl="3" indent="-180975"/>
            <a:r>
              <a:rPr lang="en-US" dirty="0"/>
              <a:t>the recipient decrypts the message and translates the content from the European semantic standard into the language understandable by the recipient</a:t>
            </a:r>
          </a:p>
          <a:p>
            <a:pPr lvl="2"/>
            <a:r>
              <a:rPr lang="en-US" dirty="0"/>
              <a:t>possibility 2</a:t>
            </a:r>
          </a:p>
          <a:p>
            <a:pPr marL="895350" lvl="3" indent="-180975"/>
            <a:r>
              <a:rPr lang="en-US" altLang="en-US" dirty="0"/>
              <a:t>the message is pseudonymized</a:t>
            </a:r>
          </a:p>
          <a:p>
            <a:pPr marL="895350" lvl="3" indent="-180975"/>
            <a:r>
              <a:rPr lang="en-US" altLang="en-US" dirty="0"/>
              <a:t>translation of health information content into European semantic standard and from European standard into the language understandable by the recipient is done on pseudonymized health data</a:t>
            </a:r>
          </a:p>
          <a:p>
            <a:pPr marL="895350" lvl="3" indent="-180975"/>
            <a:r>
              <a:rPr lang="en-US" altLang="en-US" dirty="0"/>
              <a:t>the recipient </a:t>
            </a:r>
            <a:r>
              <a:rPr lang="en-US" altLang="en-US" dirty="0" err="1"/>
              <a:t>depseudonymizes</a:t>
            </a:r>
            <a:r>
              <a:rPr lang="en-US" altLang="en-US" dirty="0"/>
              <a:t> </a:t>
            </a:r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6747A8-0FB5-4D8B-A10B-E1417C8813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</p:spPr>
        <p:txBody>
          <a:bodyPr/>
          <a:lstStyle/>
          <a:p>
            <a:fld id="{21B2A7D7-3B07-4F16-B17F-21A2F67651B8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4ED3CCE0-19B6-4091-AB44-129D5D0862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241" y="116632"/>
            <a:ext cx="10874375" cy="881062"/>
          </a:xfrm>
        </p:spPr>
        <p:txBody>
          <a:bodyPr/>
          <a:lstStyle/>
          <a:p>
            <a:r>
              <a:rPr lang="nl-BE" dirty="0"/>
              <a:t>General </a:t>
            </a:r>
            <a:r>
              <a:rPr lang="nl-BE" dirty="0" err="1"/>
              <a:t>principles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Belgian</a:t>
            </a:r>
            <a:r>
              <a:rPr lang="nl-BE" dirty="0"/>
              <a:t> </a:t>
            </a:r>
            <a:r>
              <a:rPr lang="nl-BE" dirty="0" err="1"/>
              <a:t>implementation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86889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775A23C-FF7F-45EF-A080-86CF532586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err="1"/>
              <a:t>Principles</a:t>
            </a:r>
            <a:r>
              <a:rPr lang="nl-BE" dirty="0"/>
              <a:t> </a:t>
            </a:r>
            <a:r>
              <a:rPr lang="nl-BE" dirty="0" err="1"/>
              <a:t>regarding</a:t>
            </a:r>
            <a:r>
              <a:rPr lang="nl-BE" dirty="0"/>
              <a:t> </a:t>
            </a:r>
            <a:r>
              <a:rPr lang="nl-BE" dirty="0" err="1"/>
              <a:t>electronic</a:t>
            </a:r>
            <a:r>
              <a:rPr lang="nl-BE" dirty="0"/>
              <a:t> </a:t>
            </a:r>
            <a:r>
              <a:rPr lang="nl-BE" dirty="0" err="1"/>
              <a:t>prescriptions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BB09BCE-A892-427B-996E-751A2A6E79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/>
            <a:r>
              <a:rPr lang="en-US" dirty="0"/>
              <a:t>creating a prescription is done in accordance with the law of the MS where the prescription is created</a:t>
            </a:r>
          </a:p>
          <a:p>
            <a:pPr lvl="1"/>
            <a:r>
              <a:rPr lang="en-US" dirty="0"/>
              <a:t>executing a prescription is done in accordance with the law of the MS where the prescription is executed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E50E294-54BC-4D1B-99BD-FC89DB163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</p:spPr>
        <p:txBody>
          <a:bodyPr/>
          <a:lstStyle/>
          <a:p>
            <a:fld id="{21B2A7D7-3B07-4F16-B17F-21A2F67651B8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1607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ABF12EE-A1AF-4ECE-B43E-DD843499E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sz="3200"/>
              <a:t>Need for a global, integrated architecture and reuse</a:t>
            </a:r>
            <a:endParaRPr lang="nl-BE" sz="32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CC2345F-8506-43DC-87E9-2C65299B80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1305256" cy="5014274"/>
          </a:xfrm>
        </p:spPr>
        <p:txBody>
          <a:bodyPr/>
          <a:lstStyle/>
          <a:p>
            <a:pPr lvl="1"/>
            <a:r>
              <a:rPr lang="nl-BE" dirty="0" err="1"/>
              <a:t>need</a:t>
            </a:r>
            <a:r>
              <a:rPr lang="nl-BE" dirty="0"/>
              <a:t> </a:t>
            </a:r>
            <a:r>
              <a:rPr lang="nl-BE" dirty="0" err="1"/>
              <a:t>for</a:t>
            </a:r>
            <a:endParaRPr lang="nl-BE" dirty="0"/>
          </a:p>
          <a:p>
            <a:pPr lvl="2"/>
            <a:r>
              <a:rPr lang="nl-BE" dirty="0" err="1"/>
              <a:t>global</a:t>
            </a:r>
            <a:r>
              <a:rPr lang="nl-BE" dirty="0"/>
              <a:t>, </a:t>
            </a:r>
            <a:r>
              <a:rPr lang="nl-BE" dirty="0" err="1"/>
              <a:t>integrated</a:t>
            </a:r>
            <a:r>
              <a:rPr lang="nl-BE" dirty="0"/>
              <a:t> </a:t>
            </a:r>
            <a:r>
              <a:rPr lang="nl-BE" dirty="0" err="1"/>
              <a:t>architecture</a:t>
            </a:r>
            <a:r>
              <a:rPr lang="nl-BE" dirty="0"/>
              <a:t> </a:t>
            </a:r>
            <a:r>
              <a:rPr lang="nl-BE" dirty="0" err="1"/>
              <a:t>across</a:t>
            </a:r>
            <a:r>
              <a:rPr lang="nl-BE" dirty="0"/>
              <a:t> </a:t>
            </a:r>
            <a:r>
              <a:rPr lang="nl-BE" dirty="0" err="1"/>
              <a:t>DGs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European </a:t>
            </a:r>
            <a:r>
              <a:rPr lang="nl-BE" dirty="0" err="1"/>
              <a:t>Commission</a:t>
            </a:r>
            <a:endParaRPr lang="nl-BE" dirty="0"/>
          </a:p>
          <a:p>
            <a:pPr lvl="2"/>
            <a:r>
              <a:rPr lang="nl-BE" dirty="0" err="1"/>
              <a:t>based</a:t>
            </a:r>
            <a:r>
              <a:rPr lang="nl-BE" dirty="0"/>
              <a:t> on a common </a:t>
            </a:r>
            <a:r>
              <a:rPr lang="nl-BE" dirty="0" err="1"/>
              <a:t>conceptual</a:t>
            </a:r>
            <a:r>
              <a:rPr lang="nl-BE" dirty="0"/>
              <a:t> </a:t>
            </a:r>
            <a:r>
              <a:rPr lang="nl-BE" dirty="0" err="1"/>
              <a:t>framework</a:t>
            </a:r>
            <a:endParaRPr lang="nl-BE" dirty="0"/>
          </a:p>
          <a:p>
            <a:pPr lvl="1"/>
            <a:r>
              <a:rPr lang="nl-BE" dirty="0" err="1"/>
              <a:t>need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modular</a:t>
            </a:r>
            <a:r>
              <a:rPr lang="nl-BE" dirty="0"/>
              <a:t>, </a:t>
            </a:r>
            <a:r>
              <a:rPr lang="nl-BE" dirty="0" err="1"/>
              <a:t>generic</a:t>
            </a:r>
            <a:r>
              <a:rPr lang="nl-BE" dirty="0"/>
              <a:t>, domain </a:t>
            </a:r>
            <a:r>
              <a:rPr lang="nl-BE" dirty="0" err="1"/>
              <a:t>agnostic</a:t>
            </a:r>
            <a:r>
              <a:rPr lang="nl-BE" dirty="0"/>
              <a:t>, </a:t>
            </a:r>
            <a:r>
              <a:rPr lang="nl-BE" dirty="0" err="1"/>
              <a:t>interoperable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reusable</a:t>
            </a:r>
            <a:r>
              <a:rPr lang="nl-BE" dirty="0"/>
              <a:t> </a:t>
            </a:r>
            <a:r>
              <a:rPr lang="nl-BE" dirty="0" err="1"/>
              <a:t>components</a:t>
            </a:r>
            <a:r>
              <a:rPr lang="nl-BE" dirty="0"/>
              <a:t>/services: </a:t>
            </a:r>
            <a:r>
              <a:rPr lang="nl-BE" dirty="0" err="1"/>
              <a:t>develop</a:t>
            </a:r>
            <a:r>
              <a:rPr lang="nl-BE" dirty="0"/>
              <a:t> </a:t>
            </a:r>
            <a:r>
              <a:rPr lang="nl-BE" dirty="0" err="1"/>
              <a:t>once</a:t>
            </a:r>
            <a:r>
              <a:rPr lang="nl-BE" dirty="0"/>
              <a:t>, </a:t>
            </a:r>
            <a:r>
              <a:rPr lang="nl-BE" dirty="0" err="1"/>
              <a:t>use</a:t>
            </a:r>
            <a:r>
              <a:rPr lang="nl-BE" dirty="0"/>
              <a:t> </a:t>
            </a:r>
            <a:r>
              <a:rPr lang="nl-BE" dirty="0" err="1"/>
              <a:t>many</a:t>
            </a:r>
            <a:endParaRPr lang="nl-BE" dirty="0"/>
          </a:p>
          <a:p>
            <a:pPr lvl="1"/>
            <a:r>
              <a:rPr lang="nl-BE" dirty="0"/>
              <a:t>no </a:t>
            </a:r>
            <a:r>
              <a:rPr lang="nl-BE" dirty="0" err="1"/>
              <a:t>technology</a:t>
            </a:r>
            <a:r>
              <a:rPr lang="nl-BE" dirty="0"/>
              <a:t> </a:t>
            </a:r>
            <a:r>
              <a:rPr lang="nl-BE" dirty="0" err="1"/>
              <a:t>driven</a:t>
            </a:r>
            <a:r>
              <a:rPr lang="nl-BE" dirty="0"/>
              <a:t> </a:t>
            </a:r>
            <a:r>
              <a:rPr lang="nl-BE" dirty="0" err="1"/>
              <a:t>choice</a:t>
            </a:r>
            <a:r>
              <a:rPr lang="nl-BE" dirty="0"/>
              <a:t> of </a:t>
            </a:r>
            <a:r>
              <a:rPr lang="nl-BE" dirty="0" err="1"/>
              <a:t>components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services </a:t>
            </a:r>
            <a:r>
              <a:rPr lang="nl-BE" dirty="0" err="1"/>
              <a:t>used</a:t>
            </a:r>
            <a:r>
              <a:rPr lang="nl-BE" dirty="0"/>
              <a:t>, but </a:t>
            </a:r>
            <a:r>
              <a:rPr lang="nl-BE" dirty="0" err="1"/>
              <a:t>use</a:t>
            </a:r>
            <a:r>
              <a:rPr lang="nl-BE" dirty="0"/>
              <a:t> of ICT </a:t>
            </a:r>
            <a:r>
              <a:rPr lang="nl-BE" dirty="0" err="1"/>
              <a:t>components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services as </a:t>
            </a:r>
            <a:r>
              <a:rPr lang="nl-BE" dirty="0" err="1"/>
              <a:t>enabler</a:t>
            </a:r>
            <a:r>
              <a:rPr lang="nl-BE" dirty="0"/>
              <a:t>/means </a:t>
            </a:r>
            <a:r>
              <a:rPr lang="nl-BE" dirty="0" err="1"/>
              <a:t>for</a:t>
            </a:r>
            <a:r>
              <a:rPr lang="nl-BE" dirty="0"/>
              <a:t> meeting business </a:t>
            </a:r>
            <a:r>
              <a:rPr lang="nl-BE" dirty="0" err="1"/>
              <a:t>requirements</a:t>
            </a:r>
            <a:endParaRPr lang="nl-BE" dirty="0"/>
          </a:p>
          <a:p>
            <a:pPr lvl="1"/>
            <a:r>
              <a:rPr lang="en-US" dirty="0"/>
              <a:t>need for the availability of a set of basic services on a pan-European level, with possible reuse of some national best practices</a:t>
            </a:r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C103909-F409-4FCA-8C29-B0E66EB555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6487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214072F-E9C6-4454-937C-CF5158A15A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en-US" dirty="0"/>
              <a:t>Usefulness of basic services at the EU level 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498084-DE38-4F04-86D3-3E99E27922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/>
            <a:r>
              <a:rPr lang="en-US" dirty="0"/>
              <a:t>facilitates secure </a:t>
            </a:r>
            <a:r>
              <a:rPr lang="en-GB" dirty="0"/>
              <a:t>cross-border</a:t>
            </a:r>
            <a:r>
              <a:rPr lang="en-US" dirty="0"/>
              <a:t> exchange of personal data</a:t>
            </a:r>
          </a:p>
          <a:p>
            <a:pPr lvl="1"/>
            <a:r>
              <a:rPr lang="en-US" dirty="0"/>
              <a:t>reduces costs</a:t>
            </a:r>
          </a:p>
          <a:p>
            <a:pPr lvl="1"/>
            <a:r>
              <a:rPr lang="en-US" dirty="0"/>
              <a:t>speeds up time to market</a:t>
            </a:r>
          </a:p>
          <a:p>
            <a:pPr lvl="1"/>
            <a:r>
              <a:rPr lang="en-US" dirty="0"/>
              <a:t>structurally increases data protection safeguards</a:t>
            </a:r>
          </a:p>
          <a:p>
            <a:pPr lvl="1"/>
            <a:r>
              <a:rPr lang="en-US" dirty="0"/>
              <a:t>facilitates compliance monitoring </a:t>
            </a:r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D95667-06EB-4B5A-9DA7-B404E44A96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</p:spPr>
        <p:txBody>
          <a:bodyPr/>
          <a:lstStyle/>
          <a:p>
            <a:fld id="{21B2A7D7-3B07-4F16-B17F-21A2F67651B8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19838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061FB-7B60-4BF0-A852-341F36DC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246929"/>
            <a:ext cx="10801200" cy="709698"/>
          </a:xfrm>
        </p:spPr>
        <p:txBody>
          <a:bodyPr/>
          <a:lstStyle/>
          <a:p>
            <a:pPr algn="l"/>
            <a:r>
              <a:rPr lang="nl-BE" sz="3200" dirty="0"/>
              <a:t>European </a:t>
            </a:r>
            <a:r>
              <a:rPr lang="nl-BE" sz="3200" dirty="0" err="1"/>
              <a:t>testing</a:t>
            </a:r>
            <a:r>
              <a:rPr lang="nl-BE" sz="3200" dirty="0"/>
              <a:t> environment: compliance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0AE8D-9627-4427-A699-9E29166CC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702" y="1340768"/>
            <a:ext cx="5384800" cy="47180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Technical interoperability, </a:t>
            </a:r>
            <a:r>
              <a:rPr lang="en-US" dirty="0" err="1"/>
              <a:t>eg</a:t>
            </a:r>
            <a:endParaRPr lang="en-US" dirty="0"/>
          </a:p>
          <a:p>
            <a:pPr lvl="1"/>
            <a:r>
              <a:rPr lang="en-US" dirty="0"/>
              <a:t>structure of messages</a:t>
            </a:r>
          </a:p>
          <a:p>
            <a:pPr lvl="1"/>
            <a:r>
              <a:rPr lang="en-US" dirty="0"/>
              <a:t>authentication methods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Semantic interoperability, </a:t>
            </a:r>
            <a:r>
              <a:rPr lang="en-US" dirty="0" err="1"/>
              <a:t>eg</a:t>
            </a:r>
            <a:endParaRPr lang="en-US" dirty="0"/>
          </a:p>
          <a:p>
            <a:pPr lvl="1"/>
            <a:r>
              <a:rPr lang="en-US" dirty="0"/>
              <a:t>identification</a:t>
            </a:r>
          </a:p>
          <a:p>
            <a:pPr lvl="1"/>
            <a:r>
              <a:rPr lang="en-US" dirty="0"/>
              <a:t>value sets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EF60116-6498-446E-A3DA-DCB0EA06D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4500" y="1340768"/>
            <a:ext cx="5384800" cy="47180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Quality, </a:t>
            </a:r>
            <a:r>
              <a:rPr lang="en-US" dirty="0" err="1"/>
              <a:t>eg</a:t>
            </a:r>
            <a:endParaRPr lang="en-US" dirty="0"/>
          </a:p>
          <a:p>
            <a:pPr lvl="1"/>
            <a:r>
              <a:rPr lang="en-US" dirty="0"/>
              <a:t>correct handling of use cases</a:t>
            </a:r>
          </a:p>
          <a:p>
            <a:pPr lvl="1"/>
            <a:r>
              <a:rPr lang="en-US" dirty="0"/>
              <a:t>use of evidence based medicine guidelines</a:t>
            </a:r>
          </a:p>
          <a:p>
            <a:pPr lvl="1"/>
            <a:endParaRPr lang="en-US" dirty="0"/>
          </a:p>
          <a:p>
            <a:r>
              <a:rPr lang="en-US" dirty="0"/>
              <a:t>Security &amp; data protection, </a:t>
            </a:r>
            <a:r>
              <a:rPr lang="en-US" dirty="0" err="1"/>
              <a:t>eg</a:t>
            </a:r>
            <a:endParaRPr lang="en-US" dirty="0"/>
          </a:p>
          <a:p>
            <a:pPr lvl="1"/>
            <a:r>
              <a:rPr lang="en-US" dirty="0"/>
              <a:t>confidentiality</a:t>
            </a:r>
          </a:p>
          <a:p>
            <a:pPr lvl="1"/>
            <a:r>
              <a:rPr lang="en-US" dirty="0"/>
              <a:t>availability</a:t>
            </a:r>
          </a:p>
          <a:p>
            <a:pPr lvl="1"/>
            <a:r>
              <a:rPr lang="en-US" dirty="0"/>
              <a:t>traceability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6754DF-5B81-4975-BED5-B272F002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76861-39EF-4D02-8669-5416A436BFC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97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495BD2D-EAAA-4963-9EA1-B8A26DD3AF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nl-BE" dirty="0"/>
              <a:t>European </a:t>
            </a:r>
            <a:r>
              <a:rPr lang="nl-BE" dirty="0" err="1"/>
              <a:t>testing</a:t>
            </a:r>
            <a:r>
              <a:rPr lang="nl-BE" dirty="0"/>
              <a:t> environment: </a:t>
            </a:r>
            <a:r>
              <a:rPr lang="nl-BE" dirty="0" err="1"/>
              <a:t>proposal</a:t>
            </a:r>
            <a:endParaRPr lang="nl-BE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0C8906D-2DEC-4FF8-8737-6686E94627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test environment developed by the European Commission for certified automated testing of compliance with established criteria on</a:t>
            </a:r>
          </a:p>
          <a:p>
            <a:pPr lvl="2"/>
            <a:r>
              <a:rPr lang="en-US" dirty="0"/>
              <a:t>technical interoperability</a:t>
            </a:r>
          </a:p>
          <a:p>
            <a:pPr lvl="2"/>
            <a:r>
              <a:rPr lang="en-US" dirty="0"/>
              <a:t>semantic interoperability</a:t>
            </a:r>
          </a:p>
          <a:p>
            <a:pPr lvl="2"/>
            <a:r>
              <a:rPr lang="en-US" dirty="0"/>
              <a:t>quality</a:t>
            </a:r>
          </a:p>
          <a:p>
            <a:pPr lvl="1"/>
            <a:r>
              <a:rPr lang="en-US" dirty="0"/>
              <a:t>use of the tools established in GDPR, </a:t>
            </a:r>
            <a:r>
              <a:rPr lang="en-US" dirty="0" err="1"/>
              <a:t>eIDAS</a:t>
            </a:r>
            <a:r>
              <a:rPr lang="en-US" dirty="0"/>
              <a:t> Regulation and NIS-2 directive for</a:t>
            </a:r>
            <a:r>
              <a:rPr lang="nl-BE" dirty="0"/>
              <a:t> information security </a:t>
            </a:r>
            <a:r>
              <a:rPr lang="nl-BE" dirty="0" err="1"/>
              <a:t>and</a:t>
            </a:r>
            <a:r>
              <a:rPr lang="nl-BE" dirty="0"/>
              <a:t> data </a:t>
            </a:r>
            <a:r>
              <a:rPr lang="nl-BE" dirty="0" err="1"/>
              <a:t>protection</a:t>
            </a:r>
            <a:r>
              <a:rPr lang="nl-BE" dirty="0"/>
              <a:t> accountability</a:t>
            </a:r>
          </a:p>
          <a:p>
            <a:pPr lvl="2"/>
            <a:r>
              <a:rPr lang="en-US" dirty="0"/>
              <a:t>data processing impact assessment (DPIA)</a:t>
            </a:r>
          </a:p>
          <a:p>
            <a:pPr lvl="2"/>
            <a:r>
              <a:rPr lang="en-US" dirty="0"/>
              <a:t>respect of defined </a:t>
            </a:r>
            <a:r>
              <a:rPr lang="en-US" dirty="0" err="1"/>
              <a:t>eIDAS</a:t>
            </a:r>
            <a:r>
              <a:rPr lang="en-US" dirty="0"/>
              <a:t> security levels</a:t>
            </a:r>
          </a:p>
          <a:p>
            <a:pPr lvl="2"/>
            <a:r>
              <a:rPr lang="en-US" dirty="0"/>
              <a:t>respect of defined cyber security measures</a:t>
            </a:r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F9AFFA3-68B9-45D2-9111-FFFFCA7460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6760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EC909AE-A536-40A2-A3C7-C1CFDFE0D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" r="978" b="1666"/>
          <a:stretch/>
        </p:blipFill>
        <p:spPr>
          <a:xfrm>
            <a:off x="119336" y="2461"/>
            <a:ext cx="11953328" cy="67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741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6B07E13C-BFE4-4D5B-8E64-60DC8750E1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fr-BE" dirty="0"/>
              <a:t>Example: </a:t>
            </a:r>
            <a:r>
              <a:rPr lang="fr-BE" dirty="0" err="1"/>
              <a:t>Belgian</a:t>
            </a:r>
            <a:r>
              <a:rPr lang="fr-BE" dirty="0"/>
              <a:t> </a:t>
            </a:r>
            <a:r>
              <a:rPr lang="fr-BE" dirty="0" err="1"/>
              <a:t>testing</a:t>
            </a:r>
            <a:r>
              <a:rPr lang="fr-BE" dirty="0"/>
              <a:t> </a:t>
            </a:r>
            <a:r>
              <a:rPr lang="fr-BE" dirty="0" err="1"/>
              <a:t>environment</a:t>
            </a:r>
            <a:endParaRPr lang="nl-BE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03017E9-5017-49FD-98B2-C211EDC1E5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204342"/>
            <a:ext cx="10874375" cy="5014913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000" dirty="0"/>
              <a:t>defining compliance test criteria</a:t>
            </a:r>
          </a:p>
          <a:p>
            <a:pPr lvl="2"/>
            <a:r>
              <a:rPr lang="en-US" sz="1400" dirty="0"/>
              <a:t>detailed test cases</a:t>
            </a:r>
          </a:p>
          <a:p>
            <a:pPr lvl="1"/>
            <a:r>
              <a:rPr lang="en-US" altLang="en-US" sz="2000" dirty="0"/>
              <a:t>onboarding implementers </a:t>
            </a:r>
          </a:p>
          <a:p>
            <a:pPr lvl="2"/>
            <a:r>
              <a:rPr lang="en-US" altLang="en-US" sz="1400" dirty="0"/>
              <a:t>software vendors, health care providers, health care institutions, …</a:t>
            </a:r>
          </a:p>
          <a:p>
            <a:pPr lvl="1"/>
            <a:r>
              <a:rPr lang="en-US" altLang="en-US" sz="2000" dirty="0"/>
              <a:t>executing the compliance test campaign</a:t>
            </a:r>
          </a:p>
          <a:p>
            <a:pPr lvl="2"/>
            <a:r>
              <a:rPr lang="en-US" altLang="en-US" sz="1400" dirty="0"/>
              <a:t>testers have 24/7 access</a:t>
            </a:r>
          </a:p>
          <a:p>
            <a:pPr lvl="2"/>
            <a:r>
              <a:rPr lang="en-US" altLang="en-US" sz="1400" dirty="0"/>
              <a:t>testers can visualize the test plan</a:t>
            </a:r>
          </a:p>
          <a:p>
            <a:pPr marL="895350" lvl="3" indent="-180975"/>
            <a:r>
              <a:rPr lang="en-US" dirty="0"/>
              <a:t>technical view (JSON) </a:t>
            </a:r>
          </a:p>
          <a:p>
            <a:pPr marL="895350" lvl="3" indent="-180975"/>
            <a:r>
              <a:rPr lang="en-US" dirty="0"/>
              <a:t>business view (HTML and/or PDF)</a:t>
            </a:r>
          </a:p>
          <a:p>
            <a:pPr lvl="2"/>
            <a:r>
              <a:rPr lang="en-US" altLang="en-US" sz="1400" dirty="0"/>
              <a:t>testers have to send all defined test cases via REST API</a:t>
            </a:r>
          </a:p>
          <a:p>
            <a:pPr lvl="2"/>
            <a:r>
              <a:rPr lang="en-US" altLang="en-US" sz="1400" dirty="0"/>
              <a:t>testers can track their progression via a personal dashboard</a:t>
            </a:r>
          </a:p>
          <a:p>
            <a:pPr lvl="2"/>
            <a:r>
              <a:rPr lang="en-US" altLang="en-US" sz="1400" dirty="0"/>
              <a:t>supervisors can follow up the progression of all implementers</a:t>
            </a:r>
          </a:p>
          <a:p>
            <a:pPr lvl="2"/>
            <a:r>
              <a:rPr lang="en-US" altLang="en-US" sz="1400" dirty="0"/>
              <a:t>testers receive a certification  </a:t>
            </a:r>
          </a:p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B4A3E76-794A-484D-BCAF-1FCFF59C70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</p:spPr>
        <p:txBody>
          <a:bodyPr/>
          <a:lstStyle/>
          <a:p>
            <a:fld id="{38176861-39EF-4D02-8669-5416A436BFC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75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D22DB6C-9530-43B7-883C-E44D6EFEF8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 dirty="0"/>
              <a:t>Test server – administration – registration</a:t>
            </a:r>
            <a:endParaRPr lang="nl-BE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496A673-8F8F-47B4-99D1-566D51D62A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76861-39EF-4D02-8669-5416A436BFC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8889B7-7A08-169E-14D7-C295656FD7C5}"/>
              </a:ext>
            </a:extLst>
          </p:cNvPr>
          <p:cNvSpPr txBox="1">
            <a:spLocks/>
          </p:cNvSpPr>
          <p:nvPr/>
        </p:nvSpPr>
        <p:spPr>
          <a:xfrm>
            <a:off x="1980668" y="1601416"/>
            <a:ext cx="10972800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340768"/>
            <a:ext cx="10760089" cy="4914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39" y="2401142"/>
            <a:ext cx="10788412" cy="334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6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55" y="1614633"/>
            <a:ext cx="11238290" cy="4039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44" y="1553621"/>
            <a:ext cx="6158958" cy="3800895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1566F96-925F-4D11-BF76-6A53FD652F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 dirty="0"/>
              <a:t>Test server – self service </a:t>
            </a:r>
            <a:r>
              <a:rPr lang="fr-BE" dirty="0" err="1"/>
              <a:t>approach</a:t>
            </a:r>
            <a:endParaRPr lang="nl-BE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0EB678F-8F7D-4B31-A42F-05E88B88F0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76861-39EF-4D02-8669-5416A436BFC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8889B7-7A08-169E-14D7-C295656FD7C5}"/>
              </a:ext>
            </a:extLst>
          </p:cNvPr>
          <p:cNvSpPr txBox="1">
            <a:spLocks/>
          </p:cNvSpPr>
          <p:nvPr/>
        </p:nvSpPr>
        <p:spPr>
          <a:xfrm>
            <a:off x="1980668" y="1601416"/>
            <a:ext cx="10972800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587" y="2777944"/>
            <a:ext cx="6141558" cy="380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D90AA8F-5A04-4818-9E24-2E5A97C412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fr-BE" dirty="0"/>
              <a:t>Test server – self service </a:t>
            </a:r>
            <a:r>
              <a:rPr lang="en-US" dirty="0"/>
              <a:t>approach</a:t>
            </a:r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0289356-0A6D-4295-BBF1-391211493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</p:spPr>
        <p:txBody>
          <a:bodyPr/>
          <a:lstStyle/>
          <a:p>
            <a:fld id="{38176861-39EF-4D02-8669-5416A436BFC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8889B7-7A08-169E-14D7-C295656FD7C5}"/>
              </a:ext>
            </a:extLst>
          </p:cNvPr>
          <p:cNvSpPr txBox="1">
            <a:spLocks/>
          </p:cNvSpPr>
          <p:nvPr/>
        </p:nvSpPr>
        <p:spPr>
          <a:xfrm>
            <a:off x="1980668" y="1601416"/>
            <a:ext cx="10972800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6" y="1326374"/>
            <a:ext cx="11928648" cy="40577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6" y="1274358"/>
            <a:ext cx="11928648" cy="4556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68" y="1268760"/>
            <a:ext cx="7776864" cy="515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131A93D-8B06-4025-985C-9FF5D84E9F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nl-BE" dirty="0" err="1"/>
              <a:t>To</a:t>
            </a:r>
            <a:r>
              <a:rPr lang="nl-BE" dirty="0"/>
              <a:t> do’s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FDBCD0-E9E4-4C9B-880D-519C516E1A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/>
            <a:r>
              <a:rPr lang="en-US" dirty="0"/>
              <a:t>scanning of any necessary legal adjustments</a:t>
            </a:r>
          </a:p>
          <a:p>
            <a:pPr lvl="1"/>
            <a:r>
              <a:rPr lang="en-US" dirty="0"/>
              <a:t>well-coordinated Belgian representation in various working groups</a:t>
            </a:r>
          </a:p>
          <a:p>
            <a:pPr lvl="1"/>
            <a:r>
              <a:rPr lang="en-US" dirty="0"/>
              <a:t>monitoring good architecture, beyond primary &amp; secondary use</a:t>
            </a:r>
          </a:p>
          <a:p>
            <a:pPr lvl="1"/>
            <a:r>
              <a:rPr lang="en-US" dirty="0"/>
              <a:t>good mutual integration of European and Belgian architecture</a:t>
            </a:r>
          </a:p>
          <a:p>
            <a:pPr lvl="1"/>
            <a:r>
              <a:rPr lang="en-US" dirty="0"/>
              <a:t>loyal implementation at the right time to maintain credibility/authority</a:t>
            </a:r>
          </a:p>
          <a:p>
            <a:pPr lvl="1"/>
            <a:r>
              <a:rPr lang="en-US" dirty="0"/>
              <a:t>sensible use of European funding</a:t>
            </a:r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C0938EA-66CC-468B-A7BB-543BDE90AF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</p:spPr>
        <p:txBody>
          <a:bodyPr/>
          <a:lstStyle/>
          <a:p>
            <a:fld id="{21B2A7D7-3B07-4F16-B17F-21A2F67651B8}" type="slidenum">
              <a:rPr lang="en-GB" smtClean="0"/>
              <a:pPr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64039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60C2606-1A68-4DED-83BF-23FC408EB1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163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B2A5CE8-5101-4D8F-ACD2-A526A42A69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" r="645" b="2692"/>
          <a:stretch/>
        </p:blipFill>
        <p:spPr>
          <a:xfrm>
            <a:off x="47328" y="4281"/>
            <a:ext cx="12066014" cy="66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15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D44B407-18F4-48F2-A352-626942333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" r="666" b="2093"/>
          <a:stretch/>
        </p:blipFill>
        <p:spPr>
          <a:xfrm>
            <a:off x="47328" y="3682"/>
            <a:ext cx="12025336" cy="6737686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9CE85E5D-75B2-41D1-B968-D6E07C58FCFB}"/>
              </a:ext>
            </a:extLst>
          </p:cNvPr>
          <p:cNvSpPr/>
          <p:nvPr/>
        </p:nvSpPr>
        <p:spPr>
          <a:xfrm>
            <a:off x="767408" y="61653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48AF1AF-2422-4E27-B9BA-71270A6CAE72}"/>
              </a:ext>
            </a:extLst>
          </p:cNvPr>
          <p:cNvSpPr/>
          <p:nvPr/>
        </p:nvSpPr>
        <p:spPr>
          <a:xfrm>
            <a:off x="767408" y="63177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7196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B64E21F-131E-4447-B5A6-4649CDC9E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" r="978"/>
          <a:stretch/>
        </p:blipFill>
        <p:spPr>
          <a:xfrm>
            <a:off x="119336" y="2461"/>
            <a:ext cx="11953328" cy="6853077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24314CC2-9063-46BD-8143-8D87A08A2BE5}"/>
              </a:ext>
            </a:extLst>
          </p:cNvPr>
          <p:cNvSpPr/>
          <p:nvPr/>
        </p:nvSpPr>
        <p:spPr>
          <a:xfrm>
            <a:off x="767408" y="61653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3053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2DE3B5F-9656-424E-948D-F0E189148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" r="951" b="1701"/>
          <a:stretch/>
        </p:blipFill>
        <p:spPr>
          <a:xfrm>
            <a:off x="0" y="0"/>
            <a:ext cx="12234146" cy="6858000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9171C03-428F-4EF1-9884-2113FEFD2CCA}"/>
              </a:ext>
            </a:extLst>
          </p:cNvPr>
          <p:cNvSpPr/>
          <p:nvPr/>
        </p:nvSpPr>
        <p:spPr>
          <a:xfrm>
            <a:off x="983432" y="2594248"/>
            <a:ext cx="792088" cy="8640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6274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0C3FDBD-4186-465A-8410-531E534BF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" r="2096"/>
          <a:stretch/>
        </p:blipFill>
        <p:spPr>
          <a:xfrm>
            <a:off x="119336" y="19650"/>
            <a:ext cx="11817025" cy="683835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9C25C98-66F1-432E-8D2F-65562A340E5B}"/>
              </a:ext>
            </a:extLst>
          </p:cNvPr>
          <p:cNvSpPr/>
          <p:nvPr/>
        </p:nvSpPr>
        <p:spPr>
          <a:xfrm>
            <a:off x="767408" y="6237312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7437227"/>
      </p:ext>
    </p:extLst>
  </p:cSld>
  <p:clrMapOvr>
    <a:masterClrMapping/>
  </p:clrMapOvr>
</p:sld>
</file>

<file path=ppt/theme/theme1.xml><?xml version="1.0" encoding="utf-8"?>
<a:theme xmlns:a="http://schemas.openxmlformats.org/drawingml/2006/main" name="eHealt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343C39FA842B41B17BCD9619DC6C91" ma:contentTypeVersion="0" ma:contentTypeDescription="Create a new document." ma:contentTypeScope="" ma:versionID="2c3f840e98522754814b395261ccf4e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573df0eeabf3db2078929eed011e84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3B28A8A-1379-4D1A-BA80-BFC9B35357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805117F-3FE5-4EE0-A490-0B0AA2ACFC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81C061-562A-42D4-BABC-0E3DD5B78DD4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4991</TotalTime>
  <Words>1198</Words>
  <Application>Microsoft Office PowerPoint</Application>
  <PresentationFormat>Breedbeeld</PresentationFormat>
  <Paragraphs>159</Paragraphs>
  <Slides>45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50" baseType="lpstr">
      <vt:lpstr>Arial</vt:lpstr>
      <vt:lpstr>Calibri</vt:lpstr>
      <vt:lpstr>Open Sans</vt:lpstr>
      <vt:lpstr>Open Sans Semibold</vt:lpstr>
      <vt:lpstr>eHealth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European testing environment: compliance criteria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SmalS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Quentin Delsaut</dc:creator>
  <cp:lastModifiedBy>Frank Robben</cp:lastModifiedBy>
  <cp:revision>577</cp:revision>
  <cp:lastPrinted>2019-03-15T11:28:46Z</cp:lastPrinted>
  <dcterms:created xsi:type="dcterms:W3CDTF">2013-03-05T07:37:33Z</dcterms:created>
  <dcterms:modified xsi:type="dcterms:W3CDTF">2025-03-11T09:19:11Z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0x01010035343C39FA842B41B17BCD9619DC6C91</vt:lpwstr>
  </property>
</Properties>
</file>