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07" r:id="rId4"/>
  </p:sldMasterIdLst>
  <p:notesMasterIdLst>
    <p:notesMasterId r:id="rId42"/>
  </p:notesMasterIdLst>
  <p:handoutMasterIdLst>
    <p:handoutMasterId r:id="rId43"/>
  </p:handoutMasterIdLst>
  <p:sldIdLst>
    <p:sldId id="256" r:id="rId5"/>
    <p:sldId id="357" r:id="rId6"/>
    <p:sldId id="356" r:id="rId7"/>
    <p:sldId id="342" r:id="rId8"/>
    <p:sldId id="343" r:id="rId9"/>
    <p:sldId id="344" r:id="rId10"/>
    <p:sldId id="345" r:id="rId11"/>
    <p:sldId id="358" r:id="rId12"/>
    <p:sldId id="346" r:id="rId13"/>
    <p:sldId id="347" r:id="rId14"/>
    <p:sldId id="349" r:id="rId15"/>
    <p:sldId id="353" r:id="rId16"/>
    <p:sldId id="354" r:id="rId17"/>
    <p:sldId id="355" r:id="rId18"/>
    <p:sldId id="360" r:id="rId19"/>
    <p:sldId id="362" r:id="rId20"/>
    <p:sldId id="361" r:id="rId21"/>
    <p:sldId id="1025" r:id="rId22"/>
    <p:sldId id="363" r:id="rId23"/>
    <p:sldId id="1022" r:id="rId24"/>
    <p:sldId id="364" r:id="rId25"/>
    <p:sldId id="1020" r:id="rId26"/>
    <p:sldId id="359" r:id="rId27"/>
    <p:sldId id="348" r:id="rId28"/>
    <p:sldId id="350" r:id="rId29"/>
    <p:sldId id="351" r:id="rId30"/>
    <p:sldId id="1024" r:id="rId31"/>
    <p:sldId id="352" r:id="rId32"/>
    <p:sldId id="301" r:id="rId33"/>
    <p:sldId id="302" r:id="rId34"/>
    <p:sldId id="312" r:id="rId35"/>
    <p:sldId id="303" r:id="rId36"/>
    <p:sldId id="304" r:id="rId37"/>
    <p:sldId id="340" r:id="rId38"/>
    <p:sldId id="310" r:id="rId39"/>
    <p:sldId id="284" r:id="rId40"/>
    <p:sldId id="257" r:id="rId41"/>
  </p:sldIdLst>
  <p:sldSz cx="12192000" cy="6858000"/>
  <p:notesSz cx="6797675" cy="9926638"/>
  <p:embeddedFontLst>
    <p:embeddedFont>
      <p:font typeface="Calibri" panose="020F0502020204030204" pitchFamily="34" charset="0"/>
      <p:regular r:id="rId44"/>
      <p:bold r:id="rId45"/>
      <p:italic r:id="rId46"/>
      <p:boldItalic r:id="rId47"/>
    </p:embeddedFont>
    <p:embeddedFont>
      <p:font typeface="Fira Sans Medium" panose="020B0603050000020004" pitchFamily="34" charset="0"/>
      <p:regular r:id="rId48"/>
      <p:italic r:id="rId49"/>
    </p:embeddedFont>
    <p:embeddedFont>
      <p:font typeface="Open Sans" panose="020B0606030504020204" pitchFamily="34" charset="0"/>
      <p:regular r:id="rId50"/>
      <p:bold r:id="rId51"/>
      <p:italic r:id="rId52"/>
      <p:boldItalic r:id="rId53"/>
    </p:embeddedFont>
    <p:embeddedFont>
      <p:font typeface="Open Sans Semibold" panose="020B0706030804020204" pitchFamily="34" charset="0"/>
      <p:bold r:id="rId54"/>
      <p:boldItalic r:id="rId55"/>
    </p:embeddedFont>
    <p:embeddedFont>
      <p:font typeface="Roboto" panose="02000000000000000000" pitchFamily="2"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coppens@smals.be" initials="f" lastIdx="3" clrIdx="0">
    <p:extLst>
      <p:ext uri="{19B8F6BF-5375-455C-9EA6-DF929625EA0E}">
        <p15:presenceInfo xmlns:p15="http://schemas.microsoft.com/office/powerpoint/2012/main" userId="filip.coppens@smals.be" providerId="None"/>
      </p:ext>
    </p:extLst>
  </p:cmAuthor>
  <p:cmAuthor id="2" name="Katy Fokou" initials="KF" lastIdx="1" clrIdx="1">
    <p:extLst>
      <p:ext uri="{19B8F6BF-5375-455C-9EA6-DF929625EA0E}">
        <p15:presenceInfo xmlns:p15="http://schemas.microsoft.com/office/powerpoint/2012/main" userId="S::katy.fokou@smals.be::a9885752-698f-4c47-90b2-3c89a9e9c3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7766F"/>
    <a:srgbClr val="B82400"/>
    <a:srgbClr val="0082BE"/>
    <a:srgbClr val="0087BE"/>
    <a:srgbClr val="0082B8"/>
    <a:srgbClr val="0082B4"/>
    <a:srgbClr val="0082AE"/>
    <a:srgbClr val="0078AE"/>
    <a:srgbClr val="0A7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5843" autoAdjust="0"/>
  </p:normalViewPr>
  <p:slideViewPr>
    <p:cSldViewPr>
      <p:cViewPr varScale="1">
        <p:scale>
          <a:sx n="99" d="100"/>
          <a:sy n="99" d="100"/>
        </p:scale>
        <p:origin x="85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03A29A6-86A1-4C77-B3EB-5344DDC64EE2}" type="datetimeFigureOut">
              <a:rPr lang="en-US" smtClean="0"/>
              <a:t>12/5/2024</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468987-2D7B-428C-91AE-04CA5E9407F3}" type="slidenum">
              <a:rPr lang="en-US" smtClean="0"/>
              <a:t>‹nr.›</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12/5/2024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‹nr.›</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fr-BE"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BEC84-9F0B-0447-ADCB-A6B027991D8D}" type="slidenum">
              <a:rPr kumimoji="0" lang="en-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B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8758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fr-BE"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BEC84-9F0B-0447-ADCB-A6B027991D8D}" type="slidenum">
              <a:rPr kumimoji="0" lang="en-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B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15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fr-BE"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BEC84-9F0B-0447-ADCB-A6B027991D8D}" type="slidenum">
              <a:rPr kumimoji="0" lang="en-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B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3505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45371BD-9F7F-41D9-93BC-B6BBB2EDDFED}" type="slidenum">
              <a:rPr lang="nl-BE" smtClean="0"/>
              <a:pPr>
                <a:defRPr/>
              </a:pPr>
              <a:t>34</a:t>
            </a:fld>
            <a:endParaRPr lang="nl-BE"/>
          </a:p>
        </p:txBody>
      </p:sp>
    </p:spTree>
    <p:extLst>
      <p:ext uri="{BB962C8B-B14F-4D97-AF65-F5344CB8AC3E}">
        <p14:creationId xmlns:p14="http://schemas.microsoft.com/office/powerpoint/2010/main" val="132060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a:defRPr/>
            </a:pPr>
            <a:fld id="{B9A4C6B6-9186-44B6-AEB1-8528D7C6E6ED}" type="slidenum">
              <a:rPr lang="en-US" smtClean="0"/>
              <a:pPr>
                <a:defRPr/>
              </a:pPr>
              <a:t>36</a:t>
            </a:fld>
            <a:endParaRPr lang="en-US"/>
          </a:p>
        </p:txBody>
      </p:sp>
    </p:spTree>
    <p:extLst>
      <p:ext uri="{BB962C8B-B14F-4D97-AF65-F5344CB8AC3E}">
        <p14:creationId xmlns:p14="http://schemas.microsoft.com/office/powerpoint/2010/main" val="287027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Google Shape;19;p27"/>
          <p:cNvSpPr/>
          <p:nvPr userDrawn="1"/>
        </p:nvSpPr>
        <p:spPr>
          <a:xfrm rot="-5400000" flipH="1">
            <a:off x="1533999" y="1202999"/>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63;g21a3bf64467_0_16"/>
          <p:cNvPicPr preferRelativeResize="0"/>
          <p:nvPr userDrawn="1"/>
        </p:nvPicPr>
        <p:blipFill>
          <a:blip r:embed="rId2">
            <a:alphaModFix/>
          </a:blip>
          <a:stretch>
            <a:fillRect/>
          </a:stretch>
        </p:blipFill>
        <p:spPr>
          <a:xfrm>
            <a:off x="7608168" y="0"/>
            <a:ext cx="4583832" cy="6872418"/>
          </a:xfrm>
          <a:prstGeom prst="rect">
            <a:avLst/>
          </a:prstGeom>
          <a:noFill/>
          <a:ln>
            <a:noFill/>
          </a:ln>
        </p:spPr>
      </p:pic>
      <p:sp>
        <p:nvSpPr>
          <p:cNvPr id="21" name="Text Placeholder 20"/>
          <p:cNvSpPr>
            <a:spLocks noGrp="1"/>
          </p:cNvSpPr>
          <p:nvPr>
            <p:ph type="body" sz="quarter" idx="10"/>
          </p:nvPr>
        </p:nvSpPr>
        <p:spPr>
          <a:xfrm>
            <a:off x="911424" y="1772816"/>
            <a:ext cx="4355400" cy="556199"/>
          </a:xfr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23" name="Text Placeholder 22"/>
          <p:cNvSpPr>
            <a:spLocks noGrp="1"/>
          </p:cNvSpPr>
          <p:nvPr>
            <p:ph type="body" sz="quarter" idx="11"/>
          </p:nvPr>
        </p:nvSpPr>
        <p:spPr>
          <a:xfrm>
            <a:off x="911424" y="2480640"/>
            <a:ext cx="5904656" cy="1524424"/>
          </a:xfrm>
        </p:spPr>
        <p:txBody>
          <a:bodyPr/>
          <a:lstStyle>
            <a:lvl1pPr marL="0" indent="0">
              <a:buNone/>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25" name="Text Placeholder 24"/>
          <p:cNvSpPr>
            <a:spLocks noGrp="1"/>
          </p:cNvSpPr>
          <p:nvPr>
            <p:ph type="body" sz="quarter" idx="12"/>
          </p:nvPr>
        </p:nvSpPr>
        <p:spPr>
          <a:xfrm>
            <a:off x="911424" y="4111358"/>
            <a:ext cx="3903062" cy="685794"/>
          </a:xfrm>
        </p:spPr>
        <p:txBody>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pic>
        <p:nvPicPr>
          <p:cNvPr id="26" name="Google Shape;64;g21a3bf64467_0_16"/>
          <p:cNvPicPr preferRelativeResize="0"/>
          <p:nvPr userDrawn="1"/>
        </p:nvPicPr>
        <p:blipFill>
          <a:blip r:embed="rId3">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04183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4" descr="https://images.unsplash.com/photo-1655474396177-e727349f44dc?ixlib=rb-4.0.3&amp;ixid=MnwxMjA3fDB8MHxwaG90by1wYWdlfHx8fGVufDB8fHx8&amp;auto=format&amp;fit=crop&amp;w=1000&amp;q=80"/>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0"/>
            <a:ext cx="12192000" cy="694481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838200" y="2103437"/>
            <a:ext cx="10515600" cy="1325563"/>
          </a:xfrm>
        </p:spPr>
        <p:txBody>
          <a:bodyPr anchor="b">
            <a:normAutofit/>
          </a:bodyPr>
          <a:lstStyle>
            <a:lvl1pPr algn="ctr">
              <a:defRPr sz="4400">
                <a:solidFill>
                  <a:schemeClr val="tx1"/>
                </a:solidFill>
                <a:latin typeface="Fira Sans Medium" panose="020B0603050000020004" pitchFamily="34" charset="0"/>
              </a:defRPr>
            </a:lvl1pPr>
          </a:lstStyle>
          <a:p>
            <a:r>
              <a:rPr lang="en-US" dirty="0"/>
              <a:t>Click to edit Master title style</a:t>
            </a:r>
          </a:p>
        </p:txBody>
      </p:sp>
    </p:spTree>
    <p:extLst>
      <p:ext uri="{BB962C8B-B14F-4D97-AF65-F5344CB8AC3E}">
        <p14:creationId xmlns:p14="http://schemas.microsoft.com/office/powerpoint/2010/main" val="248606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B3B3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400" b="0" i="0">
                <a:solidFill>
                  <a:srgbClr val="3B3B3A"/>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defRPr sz="1200" b="0" i="0">
                <a:solidFill>
                  <a:srgbClr val="919191"/>
                </a:solidFill>
                <a:latin typeface="Verdana"/>
                <a:cs typeface="Verdana"/>
              </a:defRPr>
            </a:lvl1pPr>
          </a:lstStyle>
          <a:p>
            <a:pPr marL="38100">
              <a:lnSpc>
                <a:spcPct val="100000"/>
              </a:lnSpc>
              <a:spcBef>
                <a:spcPts val="105"/>
              </a:spcBef>
            </a:pPr>
            <a:fld id="{81D60167-4931-47E6-BA6A-407CBD079E47}" type="slidenum">
              <a:rPr spc="-25" dirty="0"/>
              <a:t>‹nr.›</a:t>
            </a:fld>
            <a:endParaRPr spc="-25" dirty="0"/>
          </a:p>
        </p:txBody>
      </p:sp>
    </p:spTree>
    <p:extLst>
      <p:ext uri="{BB962C8B-B14F-4D97-AF65-F5344CB8AC3E}">
        <p14:creationId xmlns:p14="http://schemas.microsoft.com/office/powerpoint/2010/main" val="202653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‹nr.›</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367846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‹nr.›</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Tree>
    <p:extLst>
      <p:ext uri="{BB962C8B-B14F-4D97-AF65-F5344CB8AC3E}">
        <p14:creationId xmlns:p14="http://schemas.microsoft.com/office/powerpoint/2010/main" val="64370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077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21B2A7D7-3B07-4F16-B17F-21A2F67651B8}" type="slidenum">
              <a:rPr lang="en-GB" smtClean="0"/>
              <a:pPr>
                <a:defRPr/>
              </a:pPr>
              <a:t>‹nr.›</a:t>
            </a:fld>
            <a:endParaRPr lang="en-GB" dirty="0"/>
          </a:p>
        </p:txBody>
      </p:sp>
      <p:sp>
        <p:nvSpPr>
          <p:cNvPr id="8" name="Google Shape;19;p27"/>
          <p:cNvSpPr/>
          <p:nvPr userDrawn="1"/>
        </p:nvSpPr>
        <p:spPr>
          <a:xfrm rot="-5400000" flipH="1">
            <a:off x="1533999" y="1202999"/>
            <a:ext cx="34200" cy="1080000"/>
          </a:xfrm>
          <a:prstGeom prst="rect">
            <a:avLst/>
          </a:prstGeom>
          <a:solidFill>
            <a:schemeClr val="bg1"/>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 Placeholder 20"/>
          <p:cNvSpPr>
            <a:spLocks noGrp="1"/>
          </p:cNvSpPr>
          <p:nvPr>
            <p:ph type="body" sz="quarter" idx="11"/>
          </p:nvPr>
        </p:nvSpPr>
        <p:spPr>
          <a:xfrm>
            <a:off x="900000" y="1080000"/>
            <a:ext cx="4355400" cy="556199"/>
          </a:xfrm>
        </p:spPr>
        <p:txBody>
          <a:bodyPr/>
          <a:lstStyle>
            <a:lvl1pPr marL="0" indent="0">
              <a:buNone/>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10" name="Text Placeholder 22"/>
          <p:cNvSpPr>
            <a:spLocks noGrp="1"/>
          </p:cNvSpPr>
          <p:nvPr>
            <p:ph type="body" sz="quarter" idx="12"/>
          </p:nvPr>
        </p:nvSpPr>
        <p:spPr>
          <a:xfrm>
            <a:off x="911424"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11" name="Text Placeholder 22"/>
          <p:cNvSpPr>
            <a:spLocks noGrp="1"/>
          </p:cNvSpPr>
          <p:nvPr>
            <p:ph type="body" sz="quarter" idx="13"/>
          </p:nvPr>
        </p:nvSpPr>
        <p:spPr>
          <a:xfrm>
            <a:off x="4439996" y="2480640"/>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12" name="Text Placeholder 22"/>
          <p:cNvSpPr>
            <a:spLocks noGrp="1"/>
          </p:cNvSpPr>
          <p:nvPr>
            <p:ph type="body" sz="quarter" idx="14"/>
          </p:nvPr>
        </p:nvSpPr>
        <p:spPr>
          <a:xfrm>
            <a:off x="7968568" y="2493216"/>
            <a:ext cx="3240000" cy="1524424"/>
          </a:xfrm>
        </p:spPr>
        <p:txBody>
          <a:bodyPr/>
          <a:lstStyle>
            <a:lvl1pPr marL="0" indent="0">
              <a:buNone/>
              <a:defRPr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10" y="6173219"/>
            <a:ext cx="1079312" cy="324000"/>
          </a:xfrm>
          <a:prstGeom prst="rect">
            <a:avLst/>
          </a:prstGeom>
        </p:spPr>
      </p:pic>
    </p:spTree>
    <p:extLst>
      <p:ext uri="{BB962C8B-B14F-4D97-AF65-F5344CB8AC3E}">
        <p14:creationId xmlns:p14="http://schemas.microsoft.com/office/powerpoint/2010/main" val="162133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Google Shape;19;p27"/>
          <p:cNvSpPr/>
          <p:nvPr userDrawn="1"/>
        </p:nvSpPr>
        <p:spPr>
          <a:xfrm rot="-5400000" flipH="1">
            <a:off x="1533999"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767408" y="99379"/>
            <a:ext cx="10873208" cy="881349"/>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8" name="Text Placeholder 7"/>
          <p:cNvSpPr>
            <a:spLocks noGrp="1"/>
          </p:cNvSpPr>
          <p:nvPr>
            <p:ph type="body" sz="quarter" idx="13" hasCustomPrompt="1"/>
          </p:nvPr>
        </p:nvSpPr>
        <p:spPr>
          <a:xfrm>
            <a:off x="767408" y="1158945"/>
            <a:ext cx="10873208" cy="5014274"/>
          </a:xfrm>
        </p:spPr>
        <p:txBody>
          <a:bodyPr/>
          <a:lstStyle>
            <a:lvl1pPr marL="0" indent="0">
              <a:lnSpc>
                <a:spcPct val="150000"/>
              </a:lnSpc>
              <a:buNone/>
              <a:defRPr sz="24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22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2000">
                <a:latin typeface="Open Sans" panose="020B0606030504020204" pitchFamily="34" charset="0"/>
                <a:ea typeface="Open Sans" panose="020B0606030504020204" pitchFamily="34" charset="0"/>
                <a:cs typeface="Open Sans" panose="020B0606030504020204" pitchFamily="34" charset="0"/>
              </a:defRPr>
            </a:lvl3pPr>
            <a:lvl4pPr marL="1001713" indent="-285750">
              <a:buFont typeface="Arial" panose="020B0604020202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3"/>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65616" y="6455292"/>
            <a:ext cx="1287500" cy="352125"/>
          </a:xfrm>
          <a:prstGeom prst="rect">
            <a:avLst/>
          </a:prstGeom>
          <a:noFill/>
          <a:ln>
            <a:noFill/>
          </a:ln>
        </p:spPr>
      </p:pic>
      <p:sp>
        <p:nvSpPr>
          <p:cNvPr id="7" name="Slide Number Placeholder 2">
            <a:extLst>
              <a:ext uri="{FF2B5EF4-FFF2-40B4-BE49-F238E27FC236}">
                <a16:creationId xmlns:a16="http://schemas.microsoft.com/office/drawing/2014/main" id="{15E81C5B-E51E-4F4D-B7E3-08B19F6B9ECA}"/>
              </a:ext>
            </a:extLst>
          </p:cNvPr>
          <p:cNvSpPr>
            <a:spLocks noGrp="1"/>
          </p:cNvSpPr>
          <p:nvPr>
            <p:ph type="sldNum" sz="quarter" idx="10"/>
          </p:nvPr>
        </p:nvSpPr>
        <p:spPr>
          <a:xfrm>
            <a:off x="11125200" y="6489703"/>
            <a:ext cx="1001184" cy="365125"/>
          </a:xfrm>
        </p:spPr>
        <p:txBody>
          <a:bodyPr/>
          <a:lstStyle/>
          <a:p>
            <a:pPr>
              <a:defRPr/>
            </a:pPr>
            <a:fld id="{21B2A7D7-3B07-4F16-B17F-21A2F67651B8}" type="slidenum">
              <a:rPr lang="en-GB" smtClean="0"/>
              <a:pPr>
                <a:defRPr/>
              </a:pPr>
              <a:t>‹nr.›</a:t>
            </a:fld>
            <a:endParaRPr lang="en-GB" dirty="0"/>
          </a:p>
        </p:txBody>
      </p:sp>
    </p:spTree>
    <p:extLst>
      <p:ext uri="{BB962C8B-B14F-4D97-AF65-F5344CB8AC3E}">
        <p14:creationId xmlns:p14="http://schemas.microsoft.com/office/powerpoint/2010/main" val="311918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Google Shape;19;p27"/>
          <p:cNvSpPr/>
          <p:nvPr userDrawn="1"/>
        </p:nvSpPr>
        <p:spPr>
          <a:xfrm rot="-5400000" flipH="1">
            <a:off x="1537070"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10305" y="190994"/>
            <a:ext cx="6624736" cy="810129"/>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8" name="Text Placeholder 7"/>
          <p:cNvSpPr>
            <a:spLocks noGrp="1"/>
          </p:cNvSpPr>
          <p:nvPr>
            <p:ph type="body" sz="quarter" idx="13"/>
          </p:nvPr>
        </p:nvSpPr>
        <p:spPr>
          <a:xfrm>
            <a:off x="900000" y="1138549"/>
            <a:ext cx="6624736" cy="5034669"/>
          </a:xfrm>
        </p:spPr>
        <p:txBody>
          <a:bodyPr/>
          <a:lstStyle>
            <a:lvl1pPr marL="0" indent="0">
              <a:lnSpc>
                <a:spcPct val="15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8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8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Picture Placeholder 5"/>
          <p:cNvSpPr>
            <a:spLocks noGrp="1"/>
          </p:cNvSpPr>
          <p:nvPr>
            <p:ph type="pic" sz="quarter" idx="14"/>
          </p:nvPr>
        </p:nvSpPr>
        <p:spPr>
          <a:xfrm>
            <a:off x="7560543" y="1138549"/>
            <a:ext cx="4631457" cy="5034669"/>
          </a:xfrm>
        </p:spPr>
        <p:txBody>
          <a:bodyPr/>
          <a:lstStyle>
            <a:lvl1pPr marL="0" indent="0">
              <a:buNone/>
              <a:defRPr/>
            </a:lvl1pPr>
          </a:lstStyle>
          <a:p>
            <a:endParaRPr lang="en-US" dirty="0"/>
          </a:p>
        </p:txBody>
      </p:sp>
      <p:pic>
        <p:nvPicPr>
          <p:cNvPr id="10"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
        <p:nvSpPr>
          <p:cNvPr id="9" name="Slide Number Placeholder 2">
            <a:extLst>
              <a:ext uri="{FF2B5EF4-FFF2-40B4-BE49-F238E27FC236}">
                <a16:creationId xmlns:a16="http://schemas.microsoft.com/office/drawing/2014/main" id="{DCEC4900-20E7-4F34-A2E8-BC3C0F3E7D62}"/>
              </a:ext>
            </a:extLst>
          </p:cNvPr>
          <p:cNvSpPr>
            <a:spLocks noGrp="1"/>
          </p:cNvSpPr>
          <p:nvPr>
            <p:ph type="sldNum" sz="quarter" idx="10"/>
          </p:nvPr>
        </p:nvSpPr>
        <p:spPr>
          <a:xfrm>
            <a:off x="11125200" y="6489703"/>
            <a:ext cx="1001184" cy="365125"/>
          </a:xfrm>
        </p:spPr>
        <p:txBody>
          <a:bodyPr/>
          <a:lstStyle/>
          <a:p>
            <a:pPr>
              <a:defRPr/>
            </a:pPr>
            <a:fld id="{21B2A7D7-3B07-4F16-B17F-21A2F67651B8}" type="slidenum">
              <a:rPr lang="en-GB" smtClean="0"/>
              <a:pPr>
                <a:defRPr/>
              </a:pPr>
              <a:t>‹nr.›</a:t>
            </a:fld>
            <a:endParaRPr lang="en-GB" dirty="0"/>
          </a:p>
        </p:txBody>
      </p:sp>
    </p:spTree>
    <p:extLst>
      <p:ext uri="{BB962C8B-B14F-4D97-AF65-F5344CB8AC3E}">
        <p14:creationId xmlns:p14="http://schemas.microsoft.com/office/powerpoint/2010/main" val="233733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cxnSp>
        <p:nvCxnSpPr>
          <p:cNvPr id="12" name="Straight Connector 11"/>
          <p:cNvCxnSpPr/>
          <p:nvPr userDrawn="1"/>
        </p:nvCxnSpPr>
        <p:spPr>
          <a:xfrm>
            <a:off x="6384032" y="2271169"/>
            <a:ext cx="651595" cy="0"/>
          </a:xfrm>
          <a:prstGeom prst="line">
            <a:avLst/>
          </a:prstGeom>
          <a:ln w="38100">
            <a:solidFill>
              <a:srgbClr val="087670"/>
            </a:solidFill>
          </a:ln>
        </p:spPr>
        <p:style>
          <a:lnRef idx="1">
            <a:schemeClr val="accent1"/>
          </a:lnRef>
          <a:fillRef idx="0">
            <a:schemeClr val="accent1"/>
          </a:fillRef>
          <a:effectRef idx="0">
            <a:schemeClr val="accent1"/>
          </a:effectRef>
          <a:fontRef idx="minor">
            <a:schemeClr val="tx1"/>
          </a:fontRef>
        </p:style>
      </p:cxnSp>
      <p:pic>
        <p:nvPicPr>
          <p:cNvPr id="13"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10353116" y="6173219"/>
            <a:ext cx="1287500" cy="352125"/>
          </a:xfrm>
          <a:prstGeom prst="rect">
            <a:avLst/>
          </a:prstGeom>
          <a:noFill/>
          <a:ln>
            <a:noFill/>
          </a:ln>
        </p:spPr>
      </p:pic>
      <p:sp>
        <p:nvSpPr>
          <p:cNvPr id="5" name="Text Placeholder 20"/>
          <p:cNvSpPr>
            <a:spLocks noGrp="1"/>
          </p:cNvSpPr>
          <p:nvPr>
            <p:ph type="body" sz="quarter" idx="11"/>
          </p:nvPr>
        </p:nvSpPr>
        <p:spPr>
          <a:xfrm>
            <a:off x="6319272" y="2420888"/>
            <a:ext cx="5465360" cy="1564859"/>
          </a:xfrm>
        </p:spPr>
        <p:txBody>
          <a:bodyPr/>
          <a:lstStyle>
            <a:lvl1pPr marL="0" indent="0">
              <a:buNone/>
              <a:defRPr sz="32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Edit Master text styles</a:t>
            </a:r>
          </a:p>
        </p:txBody>
      </p:sp>
      <p:sp>
        <p:nvSpPr>
          <p:cNvPr id="8" name="Text Placeholder 7"/>
          <p:cNvSpPr>
            <a:spLocks noGrp="1"/>
          </p:cNvSpPr>
          <p:nvPr>
            <p:ph type="body" sz="quarter" idx="13"/>
          </p:nvPr>
        </p:nvSpPr>
        <p:spPr>
          <a:xfrm>
            <a:off x="6312024" y="1556793"/>
            <a:ext cx="5472608" cy="534612"/>
          </a:xfrm>
        </p:spPr>
        <p:txBody>
          <a:bodyPr/>
          <a:lstStyle>
            <a:lvl1pPr marL="0" indent="0">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SzPct val="10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bg1">
                  <a:lumMod val="65000"/>
                </a:schemeClr>
              </a:buClr>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p:txBody>
      </p:sp>
      <p:sp>
        <p:nvSpPr>
          <p:cNvPr id="6" name="Picture Placeholder 5"/>
          <p:cNvSpPr>
            <a:spLocks noGrp="1"/>
          </p:cNvSpPr>
          <p:nvPr>
            <p:ph type="pic" sz="quarter" idx="14"/>
          </p:nvPr>
        </p:nvSpPr>
        <p:spPr>
          <a:xfrm>
            <a:off x="1" y="0"/>
            <a:ext cx="5087888" cy="6854825"/>
          </a:xfrm>
        </p:spPr>
        <p:txBody>
          <a:bodyPr/>
          <a:lstStyle/>
          <a:p>
            <a:endParaRPr lang="en-US"/>
          </a:p>
        </p:txBody>
      </p:sp>
    </p:spTree>
    <p:extLst>
      <p:ext uri="{BB962C8B-B14F-4D97-AF65-F5344CB8AC3E}">
        <p14:creationId xmlns:p14="http://schemas.microsoft.com/office/powerpoint/2010/main" val="128106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‹nr.›</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a:solidFill>
                <a:srgbClr val="0087BE"/>
              </a:solidFill>
            </a:endParaRPr>
          </a:p>
          <a:p>
            <a:pPr algn="ctr" eaLnBrk="1" hangingPunct="1">
              <a:defRPr/>
            </a:pPr>
            <a:endParaRPr lang="nl-BE" altLang="en-US" sz="4800">
              <a:solidFill>
                <a:srgbClr val="0087BE"/>
              </a:solidFill>
            </a:endParaRPr>
          </a:p>
          <a:p>
            <a:pPr algn="ctr" eaLnBrk="1" hangingPunct="1">
              <a:defRPr/>
            </a:pPr>
            <a:endParaRPr lang="nl-BE" altLang="en-US" sz="480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‹nr.›</a:t>
            </a:fld>
            <a:endParaRPr lang="en-GB" dirty="0"/>
          </a:p>
        </p:txBody>
      </p:sp>
      <p:sp>
        <p:nvSpPr>
          <p:cNvPr id="5" name="Tijdelijke aanduiding voor inhoud 4">
            <a:extLst>
              <a:ext uri="{FF2B5EF4-FFF2-40B4-BE49-F238E27FC236}">
                <a16:creationId xmlns:a16="http://schemas.microsoft.com/office/drawing/2014/main" id="{BDCA04C4-7ADA-432F-A002-BCCC0FF1BEBE}"/>
              </a:ext>
            </a:extLst>
          </p:cNvPr>
          <p:cNvSpPr>
            <a:spLocks noGrp="1"/>
          </p:cNvSpPr>
          <p:nvPr>
            <p:ph sz="quarter" idx="11"/>
          </p:nvPr>
        </p:nvSpPr>
        <p:spPr>
          <a:xfrm>
            <a:off x="573615" y="1662116"/>
            <a:ext cx="11044766" cy="2308224"/>
          </a:xfrm>
        </p:spPr>
        <p:txBody>
          <a:bodyPr anchor="ctr"/>
          <a:lstStyle>
            <a:lvl1pPr algn="ctr">
              <a:defRPr sz="3600"/>
            </a:lvl1pPr>
          </a:lstStyle>
          <a:p>
            <a:pPr lvl="0"/>
            <a:endParaRPr lang="en-GB" dirty="0"/>
          </a:p>
        </p:txBody>
      </p:sp>
    </p:spTree>
    <p:extLst>
      <p:ext uri="{BB962C8B-B14F-4D97-AF65-F5344CB8AC3E}">
        <p14:creationId xmlns:p14="http://schemas.microsoft.com/office/powerpoint/2010/main" val="235793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914744" y="1597028"/>
            <a:ext cx="5642258" cy="2800767"/>
            <a:chOff x="4444123" y="1916832"/>
            <a:chExt cx="4232333"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4123" y="2812834"/>
              <a:ext cx="28654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r>
                <a:rPr lang="en-US" sz="1600" dirty="0">
                  <a:solidFill>
                    <a:srgbClr val="0D0D0D"/>
                  </a:solidFill>
                </a:rPr>
                <a:t>frank.robben@mail.fgov.be </a:t>
              </a:r>
            </a:p>
            <a:p>
              <a:pPr>
                <a:defRPr/>
              </a:pPr>
              <a:endParaRPr lang="en-US" sz="1600" dirty="0">
                <a:solidFill>
                  <a:srgbClr val="0D0D0D"/>
                </a:solidFill>
                <a:sym typeface="Arial" charset="0"/>
              </a:endParaRPr>
            </a:p>
            <a:p>
              <a:pPr>
                <a:defRPr/>
              </a:pPr>
              <a:r>
                <a:rPr lang="fr-BE" sz="1600" dirty="0">
                  <a:solidFill>
                    <a:srgbClr val="0D0D0D"/>
                  </a:solidFill>
                  <a:sym typeface="Arial" charset="0"/>
                </a:rPr>
                <a:t>@</a:t>
              </a:r>
              <a:r>
                <a:rPr lang="fr-BE" sz="1600" dirty="0" err="1">
                  <a:solidFill>
                    <a:srgbClr val="0D0D0D"/>
                  </a:solidFill>
                  <a:sym typeface="Arial" charset="0"/>
                </a:rPr>
                <a:t>FrRobben</a:t>
              </a:r>
              <a:endParaRPr lang="fr-BE" sz="1600" dirty="0">
                <a:solidFill>
                  <a:srgbClr val="0D0D0D"/>
                </a:solidFill>
                <a:sym typeface="Arial" charset="0"/>
              </a:endParaRPr>
            </a:p>
            <a:p>
              <a:pPr>
                <a:defRPr/>
              </a:pPr>
              <a:endParaRPr lang="en-US" sz="1600" dirty="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srgbClr val="7F7F7F"/>
                  </a:solidFill>
                  <a:sym typeface="Arial" charset="0"/>
                </a:rPr>
                <a:t>https://www.frankrobben.be</a:t>
              </a:r>
              <a:endParaRPr lang="en-GB" sz="1600" dirty="0">
                <a:solidFill>
                  <a:srgbClr val="7F7F7F"/>
                </a:solidFill>
              </a:endParaRPr>
            </a:p>
            <a:p>
              <a:pPr>
                <a:defRPr/>
              </a:pPr>
              <a:r>
                <a:rPr lang="en-US" sz="1600" dirty="0">
                  <a:solidFill>
                    <a:srgbClr val="7F7F7F"/>
                  </a:solidFill>
                  <a:sym typeface="Arial" charset="0"/>
                </a:rPr>
                <a:t>https://www.ehealth.fgov.be</a:t>
              </a:r>
              <a:endParaRPr lang="fr-BE" sz="1600" dirty="0">
                <a:solidFill>
                  <a:srgbClr val="7F7F7F"/>
                </a:solidFill>
                <a:sym typeface="Arial" charset="0"/>
              </a:endParaRPr>
            </a:p>
            <a:p>
              <a:pPr>
                <a:defRPr/>
              </a:pPr>
              <a:r>
                <a:rPr lang="en-US" sz="1600" dirty="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3">
            <a:grayscl/>
            <a:alphaModFix amt="50000"/>
            <a:extLst>
              <a:ext uri="{28A0092B-C50C-407E-A947-70E740481C1C}">
                <a14:useLocalDpi xmlns:a14="http://schemas.microsoft.com/office/drawing/2010/main"/>
              </a:ext>
            </a:extLst>
          </a:blip>
          <a:srcRect/>
          <a:stretch>
            <a:fillRect/>
          </a:stretch>
        </p:blipFill>
        <p:spPr bwMode="auto">
          <a:xfrm>
            <a:off x="1178834" y="1268760"/>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‹nr.›</a:t>
            </a:fld>
            <a:endParaRPr lang="en-GB"/>
          </a:p>
        </p:txBody>
      </p:sp>
      <p:pic>
        <p:nvPicPr>
          <p:cNvPr id="8" name="Picture 13">
            <a:extLst>
              <a:ext uri="{FF2B5EF4-FFF2-40B4-BE49-F238E27FC236}">
                <a16:creationId xmlns:a16="http://schemas.microsoft.com/office/drawing/2014/main" id="{E8C45B9B-DFA4-483C-9C7C-14663CA295F6}"/>
              </a:ext>
            </a:extLst>
          </p:cNvPr>
          <p:cNvPicPr>
            <a:picLocks noChangeAspect="1"/>
          </p:cNvPicPr>
          <p:nvPr userDrawn="1"/>
        </p:nvPicPr>
        <p:blipFill>
          <a:blip r:embed="rId4"/>
          <a:stretch>
            <a:fillRect/>
          </a:stretch>
        </p:blipFill>
        <p:spPr>
          <a:xfrm>
            <a:off x="5991206" y="3100910"/>
            <a:ext cx="256082" cy="256082"/>
          </a:xfrm>
          <a:prstGeom prst="rect">
            <a:avLst/>
          </a:prstGeom>
        </p:spPr>
      </p:pic>
    </p:spTree>
    <p:extLst>
      <p:ext uri="{BB962C8B-B14F-4D97-AF65-F5344CB8AC3E}">
        <p14:creationId xmlns:p14="http://schemas.microsoft.com/office/powerpoint/2010/main" val="172923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7408" y="246929"/>
            <a:ext cx="10801200" cy="70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lgn="l" rtl="0" eaLnBrk="0" fontAlgn="base" hangingPunct="0">
              <a:lnSpc>
                <a:spcPct val="150000"/>
              </a:lnSpc>
              <a:spcBef>
                <a:spcPct val="20000"/>
              </a:spcBef>
              <a:spcAft>
                <a:spcPct val="0"/>
              </a:spcAft>
              <a:buFont typeface="Arial" charset="0"/>
              <a:buNone/>
            </a:pPr>
            <a:r>
              <a:rPr lang="en-US" altLang="en-US" dirty="0"/>
              <a:t>Click to edit Master title style</a:t>
            </a:r>
            <a:endParaRPr lang="en-GB" altLang="en-US" dirty="0"/>
          </a:p>
        </p:txBody>
      </p:sp>
      <p:sp>
        <p:nvSpPr>
          <p:cNvPr id="1027" name="Text Placeholder 2"/>
          <p:cNvSpPr>
            <a:spLocks noGrp="1"/>
          </p:cNvSpPr>
          <p:nvPr>
            <p:ph type="body" idx="1"/>
          </p:nvPr>
        </p:nvSpPr>
        <p:spPr bwMode="auto">
          <a:xfrm>
            <a:off x="767408" y="1196753"/>
            <a:ext cx="10801200" cy="492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marL="449263" lvl="1" indent="-268288" algn="l" rtl="0" eaLnBrk="0" fontAlgn="base" hangingPunct="0">
              <a:lnSpc>
                <a:spcPct val="150000"/>
              </a:lnSpc>
              <a:spcBef>
                <a:spcPct val="20000"/>
              </a:spcBef>
              <a:spcAft>
                <a:spcPct val="0"/>
              </a:spcAft>
              <a:buClr>
                <a:srgbClr val="07766F"/>
              </a:buClr>
              <a:buSzPct val="120000"/>
              <a:buFont typeface="Arial" panose="020B0604020202020204" pitchFamily="34" charset="0"/>
              <a:buChar char="ǀ"/>
            </a:pPr>
            <a:r>
              <a:rPr lang="en-US" altLang="en-US" dirty="0"/>
              <a:t>Second level</a:t>
            </a:r>
          </a:p>
          <a:p>
            <a:pPr marL="715963" lvl="2" indent="-266700" algn="l" rtl="0" eaLnBrk="0" fontAlgn="base" hangingPunct="0">
              <a:lnSpc>
                <a:spcPct val="150000"/>
              </a:lnSpc>
              <a:spcBef>
                <a:spcPct val="20000"/>
              </a:spcBef>
              <a:spcAft>
                <a:spcPct val="0"/>
              </a:spcAft>
              <a:buClr>
                <a:schemeClr val="bg1">
                  <a:lumMod val="65000"/>
                </a:schemeClr>
              </a:buClr>
              <a:buSzPct val="120000"/>
              <a:buFont typeface="Arial" panose="020B0604020202020204" pitchFamily="34" charset="0"/>
              <a:buChar char="ǀ"/>
            </a:pPr>
            <a:r>
              <a:rPr lang="en-US" altLang="en-US" dirty="0"/>
              <a:t>Third level</a:t>
            </a:r>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‹nr.›</a:t>
            </a:fld>
            <a:endParaRPr lang="en-GB" dirty="0"/>
          </a:p>
        </p:txBody>
      </p:sp>
      <p:sp>
        <p:nvSpPr>
          <p:cNvPr id="5" name="Google Shape;19;p27">
            <a:extLst>
              <a:ext uri="{FF2B5EF4-FFF2-40B4-BE49-F238E27FC236}">
                <a16:creationId xmlns:a16="http://schemas.microsoft.com/office/drawing/2014/main" id="{BC493BED-57B1-40DE-B74D-BB252ECBF9B2}"/>
              </a:ext>
            </a:extLst>
          </p:cNvPr>
          <p:cNvSpPr/>
          <p:nvPr userDrawn="1"/>
        </p:nvSpPr>
        <p:spPr>
          <a:xfrm rot="-5400000" flipH="1">
            <a:off x="1533999" y="529836"/>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24" r:id="rId2"/>
    <p:sldLayoutId id="2147483914" r:id="rId3"/>
    <p:sldLayoutId id="2147483915" r:id="rId4"/>
    <p:sldLayoutId id="2147483916" r:id="rId5"/>
    <p:sldLayoutId id="2147483925" r:id="rId6"/>
    <p:sldLayoutId id="2147483910" r:id="rId7"/>
    <p:sldLayoutId id="2147483912" r:id="rId8"/>
    <p:sldLayoutId id="2147483913" r:id="rId9"/>
    <p:sldLayoutId id="2147483927" r:id="rId10"/>
    <p:sldLayoutId id="2147483928" r:id="rId11"/>
    <p:sldLayoutId id="2147483929" r:id="rId12"/>
  </p:sldLayoutIdLst>
  <p:hf hdr="0" ftr="0" dt="0"/>
  <p:txStyles>
    <p:titleStyle>
      <a:lvl1pPr algn="ctr" rtl="0" eaLnBrk="0" fontAlgn="base" hangingPunct="0">
        <a:spcBef>
          <a:spcPct val="0"/>
        </a:spcBef>
        <a:spcAft>
          <a:spcPct val="0"/>
        </a:spcAft>
        <a:defRPr lang="en-GB" altLang="en-US" sz="3600" b="0" i="0" kern="1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0" indent="0" algn="l" rtl="0" eaLnBrk="0" fontAlgn="base" hangingPunct="0">
        <a:lnSpc>
          <a:spcPct val="150000"/>
        </a:lnSpc>
        <a:spcBef>
          <a:spcPct val="20000"/>
        </a:spcBef>
        <a:spcAft>
          <a:spcPct val="0"/>
        </a:spcAft>
        <a:buFont typeface="Arial" charset="0"/>
        <a:buNone/>
        <a:defRPr lang="en-US" altLang="en-US" sz="2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66725" indent="-285750" algn="l" rtl="0" eaLnBrk="0" fontAlgn="base" hangingPunct="0">
        <a:lnSpc>
          <a:spcPct val="150000"/>
        </a:lnSpc>
        <a:spcBef>
          <a:spcPts val="0"/>
        </a:spcBef>
        <a:spcAft>
          <a:spcPct val="0"/>
        </a:spcAft>
        <a:buFont typeface="Arial" charset="0"/>
        <a:buChar char="–"/>
        <a:defRPr lang="en-US" altLang="en-US" sz="2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35013" indent="-285750" algn="l" rtl="0" eaLnBrk="0" fontAlgn="base" hangingPunct="0">
        <a:lnSpc>
          <a:spcPct val="100000"/>
        </a:lnSpc>
        <a:spcBef>
          <a:spcPts val="0"/>
        </a:spcBef>
        <a:spcAft>
          <a:spcPct val="0"/>
        </a:spcAft>
        <a:buFont typeface="Arial" charset="0"/>
        <a:buChar char="•"/>
        <a:defRPr lang="en-US" alt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150000"/>
        </a:lnSpc>
        <a:spcBef>
          <a:spcPct val="20000"/>
        </a:spcBef>
        <a:spcAft>
          <a:spcPct val="0"/>
        </a:spcAft>
        <a:buFont typeface="Arial" charset="0"/>
        <a:buChar char="–"/>
        <a:def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150000"/>
        </a:lnSpc>
        <a:spcBef>
          <a:spcPct val="20000"/>
        </a:spcBef>
        <a:spcAft>
          <a:spcPct val="0"/>
        </a:spcAft>
        <a:buFont typeface="Arial" charset="0"/>
        <a:buChar char="»"/>
        <a:defRPr lang="en-GB"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smals.be/nl/content/secure-multiparty-computation-collectieve-berekeningen-op-verspreide-gevoelige-gegeven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quantumproject.eu/" TargetMode="External"/><Relationship Id="rId2" Type="http://schemas.openxmlformats.org/officeDocument/2006/relationships/hyperlink" Target="https://ec.europa.eu/eurostat/web/quality/overview"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health.ec.europa.eu/ehealth-digital-health-and-care/electronic-cross-border-health-services_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hyperlink" Target="https://health.ec.europa.eu/ehealth-digital-health-and-care/european-health-data-space_en" TargetMode="External"/><Relationship Id="rId4" Type="http://schemas.openxmlformats.org/officeDocument/2006/relationships/hyperlink" Target="https://tehdas.e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ejustice.just.fgov.be/cgi_loi/article.pl?language=nl&amp;lg_txt=n&amp;type=&amp;sort=&amp;numac_search=&amp;cn_search=2018073046" TargetMode="External"/><Relationship Id="rId2" Type="http://schemas.openxmlformats.org/officeDocument/2006/relationships/hyperlink" Target="https://eur-lex.europa.eu/legal-content/EN/TXT/?uri=celex%3A32016R0679" TargetMode="External"/><Relationship Id="rId1" Type="http://schemas.openxmlformats.org/officeDocument/2006/relationships/slideLayout" Target="../slideLayouts/slideLayout4.xml"/><Relationship Id="rId5" Type="http://schemas.openxmlformats.org/officeDocument/2006/relationships/hyperlink" Target="https://www.ejustice.just.fgov.be/cgi_loi/article.pl?language=nl&amp;lg_txt=n&amp;type=&amp;sort=&amp;numac_search=2023045904" TargetMode="External"/><Relationship Id="rId4" Type="http://schemas.openxmlformats.org/officeDocument/2006/relationships/hyperlink" Target="https://www.ejustice.just.fgov.be/cgi_loi/article.pl?language=nl&amp;lg_txt=n&amp;type=&amp;sort=&amp;numac_search=&amp;cn_search=20180905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9F39E3-06DF-4865-98C8-13F110CC9421}"/>
              </a:ext>
            </a:extLst>
          </p:cNvPr>
          <p:cNvSpPr>
            <a:spLocks noGrp="1"/>
          </p:cNvSpPr>
          <p:nvPr>
            <p:ph type="body" sz="quarter" idx="10"/>
          </p:nvPr>
        </p:nvSpPr>
        <p:spPr>
          <a:xfrm>
            <a:off x="911424" y="1916832"/>
            <a:ext cx="5904656" cy="3384376"/>
          </a:xfrm>
        </p:spPr>
        <p:txBody>
          <a:bodyPr/>
          <a:lstStyle/>
          <a:p>
            <a:pPr algn="l" fontAlgn="base"/>
            <a:r>
              <a:rPr lang="en-US" sz="3200" b="1" i="0" dirty="0">
                <a:solidFill>
                  <a:srgbClr val="333333"/>
                </a:solidFill>
                <a:effectLst/>
                <a:latin typeface="Roboto" panose="02000000000000000000" pitchFamily="2" charset="0"/>
                <a:ea typeface="Roboto" panose="02000000000000000000" pitchFamily="2" charset="0"/>
              </a:rPr>
              <a:t>Valorizing health data for research and policy support: enhancing data protection and data quality</a:t>
            </a:r>
          </a:p>
        </p:txBody>
      </p:sp>
      <p:sp>
        <p:nvSpPr>
          <p:cNvPr id="3" name="Tijdelijke aanduiding voor tekst 2">
            <a:extLst>
              <a:ext uri="{FF2B5EF4-FFF2-40B4-BE49-F238E27FC236}">
                <a16:creationId xmlns:a16="http://schemas.microsoft.com/office/drawing/2014/main" id="{75CA2AA6-162E-429C-B328-7ACDA17719E0}"/>
              </a:ext>
            </a:extLst>
          </p:cNvPr>
          <p:cNvSpPr>
            <a:spLocks noGrp="1"/>
          </p:cNvSpPr>
          <p:nvPr>
            <p:ph type="body" sz="quarter" idx="11"/>
          </p:nvPr>
        </p:nvSpPr>
        <p:spPr/>
        <p:txBody>
          <a:bodyPr/>
          <a:lstStyle/>
          <a:p>
            <a:r>
              <a:rPr lang="en-US" sz="2000" b="0" i="0" u="none" strike="noStrike" baseline="0" dirty="0">
                <a:solidFill>
                  <a:srgbClr val="000000"/>
                </a:solidFill>
                <a:latin typeface="Calibri" panose="020F0502020204030204" pitchFamily="34" charset="0"/>
              </a:rPr>
              <a:t> </a:t>
            </a:r>
            <a:endParaRPr lang="en-GB" sz="3600" dirty="0"/>
          </a:p>
        </p:txBody>
      </p:sp>
    </p:spTree>
    <p:extLst>
      <p:ext uri="{BB962C8B-B14F-4D97-AF65-F5344CB8AC3E}">
        <p14:creationId xmlns:p14="http://schemas.microsoft.com/office/powerpoint/2010/main" val="220424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433CAA1-6712-47B1-AC15-7ADB78EB9FDE}"/>
              </a:ext>
            </a:extLst>
          </p:cNvPr>
          <p:cNvSpPr>
            <a:spLocks noGrp="1"/>
          </p:cNvSpPr>
          <p:nvPr>
            <p:ph type="body" sz="quarter" idx="11"/>
          </p:nvPr>
        </p:nvSpPr>
        <p:spPr>
          <a:xfrm>
            <a:off x="767408" y="99379"/>
            <a:ext cx="10873208" cy="881349"/>
          </a:xfrm>
        </p:spPr>
        <p:txBody>
          <a:bodyPr/>
          <a:lstStyle/>
          <a:p>
            <a:r>
              <a:rPr lang="nl-BE" dirty="0" err="1"/>
              <a:t>Pseudonymization</a:t>
            </a:r>
            <a:endParaRPr lang="nl-BE" dirty="0"/>
          </a:p>
        </p:txBody>
      </p:sp>
      <p:sp>
        <p:nvSpPr>
          <p:cNvPr id="3" name="Tijdelijke aanduiding voor tekst 2">
            <a:extLst>
              <a:ext uri="{FF2B5EF4-FFF2-40B4-BE49-F238E27FC236}">
                <a16:creationId xmlns:a16="http://schemas.microsoft.com/office/drawing/2014/main" id="{B007C992-37D9-4F37-9638-6AD0A0E405CA}"/>
              </a:ext>
            </a:extLst>
          </p:cNvPr>
          <p:cNvSpPr>
            <a:spLocks noGrp="1"/>
          </p:cNvSpPr>
          <p:nvPr>
            <p:ph type="body" sz="quarter" idx="13"/>
          </p:nvPr>
        </p:nvSpPr>
        <p:spPr>
          <a:xfrm>
            <a:off x="767408" y="1158945"/>
            <a:ext cx="10873208" cy="5014274"/>
          </a:xfrm>
        </p:spPr>
        <p:txBody>
          <a:bodyPr/>
          <a:lstStyle/>
          <a:p>
            <a:pPr lvl="1"/>
            <a:r>
              <a:rPr lang="en-US" dirty="0"/>
              <a:t>two stages</a:t>
            </a:r>
          </a:p>
          <a:p>
            <a:pPr lvl="2"/>
            <a:r>
              <a:rPr lang="en-US" dirty="0"/>
              <a:t>removal of directly identifying data, e.g. coding of identification numbers</a:t>
            </a:r>
          </a:p>
          <a:p>
            <a:pPr lvl="2"/>
            <a:r>
              <a:rPr lang="en-US" dirty="0"/>
              <a:t>ensuring that the set of pseudonymized personal data does not reasonably allow re-identification</a:t>
            </a:r>
          </a:p>
          <a:p>
            <a:pPr lvl="3"/>
            <a:r>
              <a:rPr lang="en-US" dirty="0"/>
              <a:t>by combining the pseudonymized personal data</a:t>
            </a:r>
          </a:p>
          <a:p>
            <a:pPr marL="1077913" lvl="4" indent="0">
              <a:buNone/>
            </a:pPr>
            <a:r>
              <a:rPr lang="en-US" altLang="en-US" sz="1800" dirty="0"/>
              <a:t>=&gt; depends, among other things, on the extent to which certain combinations of values of variables occur in the population under consideration</a:t>
            </a:r>
          </a:p>
          <a:p>
            <a:pPr lvl="3"/>
            <a:r>
              <a:rPr lang="en-US" dirty="0"/>
              <a:t>by the structural possibility of linking the pseudonymized personal data with non-pseudonymized personal data</a:t>
            </a:r>
          </a:p>
          <a:p>
            <a:pPr marL="1077913" lvl="3" indent="-361950">
              <a:buNone/>
            </a:pPr>
            <a:r>
              <a:rPr lang="en-US" dirty="0"/>
              <a:t>	=&gt; need for organizational measures (e.g. separation of duties) in order to guarantee that researcher doesn’t have access to (external) non-pseudonymized personal data</a:t>
            </a:r>
          </a:p>
        </p:txBody>
      </p:sp>
      <p:sp>
        <p:nvSpPr>
          <p:cNvPr id="4" name="Tijdelijke aanduiding voor dianummer 3">
            <a:extLst>
              <a:ext uri="{FF2B5EF4-FFF2-40B4-BE49-F238E27FC236}">
                <a16:creationId xmlns:a16="http://schemas.microsoft.com/office/drawing/2014/main" id="{188AFC7F-880C-4ECC-A29D-483D9E3B3750}"/>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10</a:t>
            </a:fld>
            <a:endParaRPr lang="en-GB" dirty="0"/>
          </a:p>
        </p:txBody>
      </p:sp>
    </p:spTree>
    <p:extLst>
      <p:ext uri="{BB962C8B-B14F-4D97-AF65-F5344CB8AC3E}">
        <p14:creationId xmlns:p14="http://schemas.microsoft.com/office/powerpoint/2010/main" val="69914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A6E10B6-E61D-4C03-8E0D-0DE58935555C}"/>
              </a:ext>
            </a:extLst>
          </p:cNvPr>
          <p:cNvSpPr>
            <a:spLocks noGrp="1"/>
          </p:cNvSpPr>
          <p:nvPr>
            <p:ph type="body" sz="quarter" idx="11"/>
          </p:nvPr>
        </p:nvSpPr>
        <p:spPr>
          <a:xfrm>
            <a:off x="767408" y="99379"/>
            <a:ext cx="10873208" cy="881349"/>
          </a:xfrm>
        </p:spPr>
        <p:txBody>
          <a:bodyPr/>
          <a:lstStyle/>
          <a:p>
            <a:r>
              <a:rPr lang="nl-BE" dirty="0" err="1"/>
              <a:t>Pseudonymization</a:t>
            </a:r>
            <a:endParaRPr lang="nl-BE" dirty="0"/>
          </a:p>
        </p:txBody>
      </p:sp>
      <p:sp>
        <p:nvSpPr>
          <p:cNvPr id="3" name="Tijdelijke aanduiding voor tekst 2">
            <a:extLst>
              <a:ext uri="{FF2B5EF4-FFF2-40B4-BE49-F238E27FC236}">
                <a16:creationId xmlns:a16="http://schemas.microsoft.com/office/drawing/2014/main" id="{35729E7B-AD98-4B98-8A69-FEF46CDD8A55}"/>
              </a:ext>
            </a:extLst>
          </p:cNvPr>
          <p:cNvSpPr>
            <a:spLocks noGrp="1"/>
          </p:cNvSpPr>
          <p:nvPr>
            <p:ph type="body" sz="quarter" idx="13"/>
          </p:nvPr>
        </p:nvSpPr>
        <p:spPr>
          <a:xfrm>
            <a:off x="767408" y="1158945"/>
            <a:ext cx="10873208" cy="5014274"/>
          </a:xfrm>
        </p:spPr>
        <p:txBody>
          <a:bodyPr/>
          <a:lstStyle/>
          <a:p>
            <a:pPr lvl="1"/>
            <a:r>
              <a:rPr lang="en-US" dirty="0"/>
              <a:t>When TTPs are involved, it may be desirable to have these 2 stages guaranteed by different bodies, e.g.</a:t>
            </a:r>
          </a:p>
          <a:p>
            <a:pPr lvl="2"/>
            <a:r>
              <a:rPr lang="en-US" dirty="0"/>
              <a:t>coding of identification numbers by eHealth platform, without access to personal health data</a:t>
            </a:r>
          </a:p>
          <a:p>
            <a:pPr lvl="3"/>
            <a:r>
              <a:rPr lang="en-US" dirty="0"/>
              <a:t>irreversible</a:t>
            </a:r>
          </a:p>
          <a:p>
            <a:pPr lvl="3"/>
            <a:r>
              <a:rPr lang="en-US" dirty="0"/>
              <a:t>reversible</a:t>
            </a:r>
          </a:p>
          <a:p>
            <a:pPr lvl="2"/>
            <a:r>
              <a:rPr lang="en-US" dirty="0"/>
              <a:t>evaluation (e.g. by Healthdata.be) that the set of pseudonymized health data does not reasonably allow re-identification by a body with substantive competence to do so</a:t>
            </a:r>
          </a:p>
          <a:p>
            <a:pPr lvl="1"/>
            <a:r>
              <a:rPr lang="en-US" dirty="0"/>
              <a:t>for each of the stages of pseudonymization the allocated TTP is controller</a:t>
            </a:r>
          </a:p>
          <a:p>
            <a:endParaRPr lang="nl-BE" dirty="0"/>
          </a:p>
        </p:txBody>
      </p:sp>
      <p:sp>
        <p:nvSpPr>
          <p:cNvPr id="4" name="Tijdelijke aanduiding voor dianummer 3">
            <a:extLst>
              <a:ext uri="{FF2B5EF4-FFF2-40B4-BE49-F238E27FC236}">
                <a16:creationId xmlns:a16="http://schemas.microsoft.com/office/drawing/2014/main" id="{3A16B8F9-AA1E-4255-A240-1F9BBEC60D72}"/>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11</a:t>
            </a:fld>
            <a:endParaRPr lang="en-GB" dirty="0"/>
          </a:p>
        </p:txBody>
      </p:sp>
    </p:spTree>
    <p:extLst>
      <p:ext uri="{BB962C8B-B14F-4D97-AF65-F5344CB8AC3E}">
        <p14:creationId xmlns:p14="http://schemas.microsoft.com/office/powerpoint/2010/main" val="279000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EEB2895-6658-4736-9A59-EF34411E9733}"/>
              </a:ext>
            </a:extLst>
          </p:cNvPr>
          <p:cNvSpPr>
            <a:spLocks noGrp="1"/>
          </p:cNvSpPr>
          <p:nvPr>
            <p:ph type="body" sz="quarter" idx="11"/>
          </p:nvPr>
        </p:nvSpPr>
        <p:spPr>
          <a:xfrm>
            <a:off x="767408" y="99379"/>
            <a:ext cx="10873208" cy="881349"/>
          </a:xfrm>
        </p:spPr>
        <p:txBody>
          <a:bodyPr/>
          <a:lstStyle/>
          <a:p>
            <a:r>
              <a:rPr lang="nl-BE" dirty="0" err="1"/>
              <a:t>Some</a:t>
            </a:r>
            <a:r>
              <a:rPr lang="nl-BE" dirty="0"/>
              <a:t> </a:t>
            </a:r>
            <a:r>
              <a:rPr lang="nl-BE" dirty="0" err="1"/>
              <a:t>useful</a:t>
            </a:r>
            <a:r>
              <a:rPr lang="nl-BE" dirty="0"/>
              <a:t> </a:t>
            </a:r>
            <a:r>
              <a:rPr lang="nl-BE" dirty="0" err="1"/>
              <a:t>methods</a:t>
            </a:r>
            <a:r>
              <a:rPr lang="nl-BE" dirty="0"/>
              <a:t> </a:t>
            </a:r>
            <a:r>
              <a:rPr lang="nl-BE" dirty="0" err="1"/>
              <a:t>for</a:t>
            </a:r>
            <a:r>
              <a:rPr lang="nl-BE" dirty="0"/>
              <a:t> </a:t>
            </a:r>
            <a:r>
              <a:rPr lang="nl-BE" dirty="0" err="1"/>
              <a:t>pseudonimization</a:t>
            </a:r>
            <a:endParaRPr lang="nl-BE" dirty="0"/>
          </a:p>
        </p:txBody>
      </p:sp>
      <p:sp>
        <p:nvSpPr>
          <p:cNvPr id="3" name="Tijdelijke aanduiding voor tekst 2">
            <a:extLst>
              <a:ext uri="{FF2B5EF4-FFF2-40B4-BE49-F238E27FC236}">
                <a16:creationId xmlns:a16="http://schemas.microsoft.com/office/drawing/2014/main" id="{E0560D5C-15B2-4851-8005-D3FEB184D7D1}"/>
              </a:ext>
            </a:extLst>
          </p:cNvPr>
          <p:cNvSpPr>
            <a:spLocks noGrp="1"/>
          </p:cNvSpPr>
          <p:nvPr>
            <p:ph type="body" sz="quarter" idx="13"/>
          </p:nvPr>
        </p:nvSpPr>
        <p:spPr>
          <a:xfrm>
            <a:off x="767408" y="1158945"/>
            <a:ext cx="10873208" cy="5014274"/>
          </a:xfrm>
        </p:spPr>
        <p:txBody>
          <a:bodyPr/>
          <a:lstStyle/>
          <a:p>
            <a:pPr lvl="1"/>
            <a:r>
              <a:rPr lang="en-US" dirty="0"/>
              <a:t>use of value classes instead of exact values</a:t>
            </a:r>
          </a:p>
          <a:p>
            <a:pPr lvl="1"/>
            <a:endParaRPr lang="en-US" dirty="0"/>
          </a:p>
          <a:p>
            <a:pPr lvl="1"/>
            <a:r>
              <a:rPr lang="en-US" dirty="0"/>
              <a:t>time at higher aggregation level, e.g.</a:t>
            </a:r>
          </a:p>
          <a:p>
            <a:pPr lvl="2"/>
            <a:r>
              <a:rPr lang="en-US" dirty="0"/>
              <a:t>age in stead of date of birth</a:t>
            </a:r>
          </a:p>
          <a:p>
            <a:pPr lvl="2"/>
            <a:r>
              <a:rPr lang="en-US" dirty="0"/>
              <a:t>year/quarter/month instead of day</a:t>
            </a:r>
          </a:p>
          <a:p>
            <a:pPr lvl="2"/>
            <a:r>
              <a:rPr lang="en-US" dirty="0"/>
              <a:t>relative dates instead of absolute dates</a:t>
            </a:r>
          </a:p>
          <a:p>
            <a:pPr lvl="1"/>
            <a:endParaRPr lang="en-US" dirty="0"/>
          </a:p>
          <a:p>
            <a:pPr lvl="1"/>
            <a:r>
              <a:rPr lang="en-US" dirty="0"/>
              <a:t>space at higher aggregation level, e.g.</a:t>
            </a:r>
          </a:p>
          <a:p>
            <a:pPr lvl="2"/>
            <a:r>
              <a:rPr lang="en-US" dirty="0"/>
              <a:t>country/region/province instead of precise address</a:t>
            </a:r>
          </a:p>
          <a:p>
            <a:pPr lvl="2"/>
            <a:r>
              <a:rPr lang="en-US" dirty="0"/>
              <a:t>distance between two locations instead of precise addresses</a:t>
            </a:r>
          </a:p>
          <a:p>
            <a:br>
              <a:rPr lang="en-US" dirty="0"/>
            </a:br>
            <a:endParaRPr lang="nl-BE" dirty="0"/>
          </a:p>
        </p:txBody>
      </p:sp>
      <p:sp>
        <p:nvSpPr>
          <p:cNvPr id="4" name="Tijdelijke aanduiding voor dianummer 3">
            <a:extLst>
              <a:ext uri="{FF2B5EF4-FFF2-40B4-BE49-F238E27FC236}">
                <a16:creationId xmlns:a16="http://schemas.microsoft.com/office/drawing/2014/main" id="{3E9F1C4A-825A-4626-891E-8366E70BBE37}"/>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12</a:t>
            </a:fld>
            <a:endParaRPr lang="en-GB" dirty="0"/>
          </a:p>
        </p:txBody>
      </p:sp>
    </p:spTree>
    <p:extLst>
      <p:ext uri="{BB962C8B-B14F-4D97-AF65-F5344CB8AC3E}">
        <p14:creationId xmlns:p14="http://schemas.microsoft.com/office/powerpoint/2010/main" val="95004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CF59E9-1F00-4583-88EA-4B8E6C9930E5}"/>
              </a:ext>
            </a:extLst>
          </p:cNvPr>
          <p:cNvSpPr>
            <a:spLocks noGrp="1"/>
          </p:cNvSpPr>
          <p:nvPr>
            <p:ph type="body" sz="quarter" idx="11"/>
          </p:nvPr>
        </p:nvSpPr>
        <p:spPr>
          <a:xfrm>
            <a:off x="767408" y="99379"/>
            <a:ext cx="10873208" cy="881349"/>
          </a:xfrm>
        </p:spPr>
        <p:txBody>
          <a:bodyPr/>
          <a:lstStyle/>
          <a:p>
            <a:r>
              <a:rPr lang="nl-BE" dirty="0" err="1"/>
              <a:t>Some</a:t>
            </a:r>
            <a:r>
              <a:rPr lang="nl-BE" dirty="0"/>
              <a:t> </a:t>
            </a:r>
            <a:r>
              <a:rPr lang="nl-BE" dirty="0" err="1"/>
              <a:t>useful</a:t>
            </a:r>
            <a:r>
              <a:rPr lang="nl-BE" dirty="0"/>
              <a:t> </a:t>
            </a:r>
            <a:r>
              <a:rPr lang="nl-BE" dirty="0" err="1"/>
              <a:t>methods</a:t>
            </a:r>
            <a:r>
              <a:rPr lang="nl-BE" dirty="0"/>
              <a:t> </a:t>
            </a:r>
            <a:r>
              <a:rPr lang="nl-BE" dirty="0" err="1"/>
              <a:t>for</a:t>
            </a:r>
            <a:r>
              <a:rPr lang="nl-BE" dirty="0"/>
              <a:t> </a:t>
            </a:r>
            <a:r>
              <a:rPr lang="nl-BE" dirty="0" err="1"/>
              <a:t>pseudonimization</a:t>
            </a:r>
            <a:endParaRPr lang="nl-BE" dirty="0"/>
          </a:p>
        </p:txBody>
      </p:sp>
      <p:sp>
        <p:nvSpPr>
          <p:cNvPr id="3" name="Tijdelijke aanduiding voor tekst 2">
            <a:extLst>
              <a:ext uri="{FF2B5EF4-FFF2-40B4-BE49-F238E27FC236}">
                <a16:creationId xmlns:a16="http://schemas.microsoft.com/office/drawing/2014/main" id="{7A437555-1DA6-4C9A-8FA7-02CAFCF4031B}"/>
              </a:ext>
            </a:extLst>
          </p:cNvPr>
          <p:cNvSpPr>
            <a:spLocks noGrp="1"/>
          </p:cNvSpPr>
          <p:nvPr>
            <p:ph type="body" sz="quarter" idx="13"/>
          </p:nvPr>
        </p:nvSpPr>
        <p:spPr>
          <a:xfrm>
            <a:off x="767408" y="1158945"/>
            <a:ext cx="10873208" cy="5014274"/>
          </a:xfrm>
        </p:spPr>
        <p:txBody>
          <a:bodyPr/>
          <a:lstStyle/>
          <a:p>
            <a:pPr lvl="1"/>
            <a:r>
              <a:rPr lang="en-US" dirty="0"/>
              <a:t>small cell risk analysis carried out by a competent and independent body before the transmission of data to the researcher</a:t>
            </a:r>
            <a:r>
              <a:rPr lang="nl-BE" dirty="0"/>
              <a:t> </a:t>
            </a:r>
          </a:p>
          <a:p>
            <a:pPr lvl="1"/>
            <a:endParaRPr lang="nl-BE" dirty="0"/>
          </a:p>
          <a:p>
            <a:pPr lvl="1"/>
            <a:r>
              <a:rPr lang="nl-BE" dirty="0"/>
              <a:t>in case of crosstabs (</a:t>
            </a:r>
            <a:r>
              <a:rPr lang="nl-BE" dirty="0" err="1"/>
              <a:t>mainly</a:t>
            </a:r>
            <a:r>
              <a:rPr lang="nl-BE" dirty="0"/>
              <a:t> </a:t>
            </a:r>
            <a:r>
              <a:rPr lang="nl-BE" dirty="0" err="1"/>
              <a:t>used</a:t>
            </a:r>
            <a:r>
              <a:rPr lang="nl-BE" dirty="0"/>
              <a:t> in </a:t>
            </a:r>
            <a:r>
              <a:rPr lang="nl-BE" dirty="0" err="1"/>
              <a:t>the</a:t>
            </a:r>
            <a:r>
              <a:rPr lang="nl-BE" dirty="0"/>
              <a:t> </a:t>
            </a:r>
            <a:r>
              <a:rPr lang="nl-BE" dirty="0" err="1"/>
              <a:t>publication</a:t>
            </a:r>
            <a:r>
              <a:rPr lang="nl-BE" dirty="0"/>
              <a:t> of </a:t>
            </a:r>
            <a:r>
              <a:rPr lang="nl-BE" dirty="0" err="1"/>
              <a:t>the</a:t>
            </a:r>
            <a:r>
              <a:rPr lang="nl-BE" dirty="0"/>
              <a:t> </a:t>
            </a:r>
            <a:r>
              <a:rPr lang="nl-BE" dirty="0" err="1"/>
              <a:t>results</a:t>
            </a:r>
            <a:r>
              <a:rPr lang="nl-BE" dirty="0"/>
              <a:t>)</a:t>
            </a:r>
          </a:p>
          <a:p>
            <a:pPr lvl="2"/>
            <a:r>
              <a:rPr lang="nl-BE" dirty="0"/>
              <a:t>1 </a:t>
            </a:r>
            <a:r>
              <a:rPr lang="nl-BE" dirty="0" err="1"/>
              <a:t>to</a:t>
            </a:r>
            <a:r>
              <a:rPr lang="nl-BE" dirty="0"/>
              <a:t> 5 or 1 </a:t>
            </a:r>
            <a:r>
              <a:rPr lang="nl-BE" dirty="0" err="1"/>
              <a:t>to</a:t>
            </a:r>
            <a:r>
              <a:rPr lang="nl-BE" dirty="0"/>
              <a:t> 10 </a:t>
            </a:r>
            <a:r>
              <a:rPr lang="nl-BE" dirty="0" err="1"/>
              <a:t>rule</a:t>
            </a:r>
            <a:endParaRPr lang="nl-BE" dirty="0"/>
          </a:p>
          <a:p>
            <a:pPr lvl="3"/>
            <a:r>
              <a:rPr lang="en-US" dirty="0"/>
              <a:t>if a given cell (a given combination of variables) represents too small a number of people, i.e. less than 5 or 10, the effective number is replaced by 1 to 5 or 10</a:t>
            </a:r>
          </a:p>
          <a:p>
            <a:pPr lvl="2"/>
            <a:r>
              <a:rPr lang="nl-BE" dirty="0" err="1"/>
              <a:t>if</a:t>
            </a:r>
            <a:r>
              <a:rPr lang="en-US" dirty="0"/>
              <a:t> it turns out that a crosstab contains too many small cells with small values, a solution may be to divide a crosstab into multiple crosstabs, each crossing a subset of variables</a:t>
            </a:r>
            <a:endParaRPr lang="nl-BE" dirty="0"/>
          </a:p>
        </p:txBody>
      </p:sp>
      <p:sp>
        <p:nvSpPr>
          <p:cNvPr id="4" name="Tijdelijke aanduiding voor dianummer 3">
            <a:extLst>
              <a:ext uri="{FF2B5EF4-FFF2-40B4-BE49-F238E27FC236}">
                <a16:creationId xmlns:a16="http://schemas.microsoft.com/office/drawing/2014/main" id="{A388BB98-7FFE-4472-BE78-8A6598C9239B}"/>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13</a:t>
            </a:fld>
            <a:endParaRPr lang="en-GB" dirty="0"/>
          </a:p>
        </p:txBody>
      </p:sp>
    </p:spTree>
    <p:extLst>
      <p:ext uri="{BB962C8B-B14F-4D97-AF65-F5344CB8AC3E}">
        <p14:creationId xmlns:p14="http://schemas.microsoft.com/office/powerpoint/2010/main" val="2334351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55D1CBC-10C2-45B9-9AE6-330C53B67967}"/>
              </a:ext>
            </a:extLst>
          </p:cNvPr>
          <p:cNvSpPr>
            <a:spLocks noGrp="1"/>
          </p:cNvSpPr>
          <p:nvPr>
            <p:ph type="body" sz="quarter" idx="11"/>
          </p:nvPr>
        </p:nvSpPr>
        <p:spPr/>
        <p:txBody>
          <a:bodyPr/>
          <a:lstStyle/>
          <a:p>
            <a:r>
              <a:rPr lang="nl-BE" dirty="0" err="1"/>
              <a:t>Dividing</a:t>
            </a:r>
            <a:r>
              <a:rPr lang="nl-BE" dirty="0"/>
              <a:t> crosstabs</a:t>
            </a:r>
          </a:p>
        </p:txBody>
      </p:sp>
      <p:sp>
        <p:nvSpPr>
          <p:cNvPr id="4" name="Tijdelijke aanduiding voor dianummer 3">
            <a:extLst>
              <a:ext uri="{FF2B5EF4-FFF2-40B4-BE49-F238E27FC236}">
                <a16:creationId xmlns:a16="http://schemas.microsoft.com/office/drawing/2014/main" id="{B901CFAD-9230-4D3C-B10E-ED1E3C8472C3}"/>
              </a:ext>
            </a:extLst>
          </p:cNvPr>
          <p:cNvSpPr>
            <a:spLocks noGrp="1"/>
          </p:cNvSpPr>
          <p:nvPr>
            <p:ph type="sldNum" sz="quarter" idx="10"/>
          </p:nvPr>
        </p:nvSpPr>
        <p:spPr/>
        <p:txBody>
          <a:bodyPr/>
          <a:lstStyle/>
          <a:p>
            <a:pPr>
              <a:defRPr/>
            </a:pPr>
            <a:fld id="{21B2A7D7-3B07-4F16-B17F-21A2F67651B8}" type="slidenum">
              <a:rPr lang="en-GB" smtClean="0"/>
              <a:pPr>
                <a:defRPr/>
              </a:pPr>
              <a:t>14</a:t>
            </a:fld>
            <a:endParaRPr lang="en-GB" dirty="0"/>
          </a:p>
        </p:txBody>
      </p:sp>
      <p:sp>
        <p:nvSpPr>
          <p:cNvPr id="6" name="Content Placeholder 2">
            <a:extLst>
              <a:ext uri="{FF2B5EF4-FFF2-40B4-BE49-F238E27FC236}">
                <a16:creationId xmlns:a16="http://schemas.microsoft.com/office/drawing/2014/main" id="{7235913C-65FF-46E2-8586-C951E376BB7E}"/>
              </a:ext>
            </a:extLst>
          </p:cNvPr>
          <p:cNvSpPr txBox="1">
            <a:spLocks/>
          </p:cNvSpPr>
          <p:nvPr/>
        </p:nvSpPr>
        <p:spPr>
          <a:xfrm>
            <a:off x="550168" y="1008192"/>
            <a:ext cx="11090448" cy="4944639"/>
          </a:xfrm>
          <a:prstGeom prst="rect">
            <a:avLst/>
          </a:prstGeom>
        </p:spPr>
        <p:txBody>
          <a:bodyPr>
            <a:normAutofit/>
          </a:bodyPr>
          <a:lstStyle>
            <a:lvl1pPr marL="0" indent="0" algn="l" rtl="0" eaLnBrk="0" fontAlgn="base" hangingPunct="0">
              <a:lnSpc>
                <a:spcPct val="150000"/>
              </a:lnSpc>
              <a:spcBef>
                <a:spcPct val="20000"/>
              </a:spcBef>
              <a:spcAft>
                <a:spcPct val="0"/>
              </a:spcAft>
              <a:buFont typeface="Arial" charset="0"/>
              <a:buNone/>
              <a:defRPr lang="en-US" altLang="en-US" sz="2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66725" indent="-285750" algn="l" rtl="0" eaLnBrk="0" fontAlgn="base" hangingPunct="0">
              <a:lnSpc>
                <a:spcPct val="150000"/>
              </a:lnSpc>
              <a:spcBef>
                <a:spcPct val="20000"/>
              </a:spcBef>
              <a:spcAft>
                <a:spcPct val="0"/>
              </a:spcAft>
              <a:buFont typeface="Arial" charset="0"/>
              <a:buChar char="–"/>
              <a:defRPr lang="en-US" altLang="en-US" sz="2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35013" indent="-285750" algn="l" rtl="0" eaLnBrk="0" fontAlgn="base" hangingPunct="0">
              <a:lnSpc>
                <a:spcPct val="150000"/>
              </a:lnSpc>
              <a:spcBef>
                <a:spcPct val="20000"/>
              </a:spcBef>
              <a:spcAft>
                <a:spcPct val="0"/>
              </a:spcAft>
              <a:buFont typeface="Arial" charset="0"/>
              <a:buChar char="•"/>
              <a:defRPr lang="en-US" alt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150000"/>
              </a:lnSpc>
              <a:spcBef>
                <a:spcPct val="20000"/>
              </a:spcBef>
              <a:spcAft>
                <a:spcPct val="0"/>
              </a:spcAft>
              <a:buFont typeface="Arial" charset="0"/>
              <a:buChar char="–"/>
              <a:def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150000"/>
              </a:lnSpc>
              <a:spcBef>
                <a:spcPct val="20000"/>
              </a:spcBef>
              <a:spcAft>
                <a:spcPct val="0"/>
              </a:spcAft>
              <a:buFont typeface="Arial" charset="0"/>
              <a:buChar char="»"/>
              <a:defRPr lang="en-GB"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NL"/>
          </a:p>
          <a:p>
            <a:endParaRPr lang="nl-NL" u="sng"/>
          </a:p>
          <a:p>
            <a:endParaRPr lang="nl-NL" u="sng"/>
          </a:p>
        </p:txBody>
      </p:sp>
      <p:graphicFrame>
        <p:nvGraphicFramePr>
          <p:cNvPr id="7" name="Table 5">
            <a:extLst>
              <a:ext uri="{FF2B5EF4-FFF2-40B4-BE49-F238E27FC236}">
                <a16:creationId xmlns:a16="http://schemas.microsoft.com/office/drawing/2014/main" id="{879644C3-A7C3-464F-8C8A-9B92E44ABF50}"/>
              </a:ext>
            </a:extLst>
          </p:cNvPr>
          <p:cNvGraphicFramePr>
            <a:graphicFrameLocks noGrp="1"/>
          </p:cNvGraphicFramePr>
          <p:nvPr>
            <p:extLst>
              <p:ext uri="{D42A27DB-BD31-4B8C-83A1-F6EECF244321}">
                <p14:modId xmlns:p14="http://schemas.microsoft.com/office/powerpoint/2010/main" val="3895683851"/>
              </p:ext>
            </p:extLst>
          </p:nvPr>
        </p:nvGraphicFramePr>
        <p:xfrm>
          <a:off x="658788" y="1340766"/>
          <a:ext cx="11090447" cy="2520282"/>
        </p:xfrm>
        <a:graphic>
          <a:graphicData uri="http://schemas.openxmlformats.org/drawingml/2006/table">
            <a:tbl>
              <a:tblPr firstRow="1" firstCol="1" lastRow="1" lastCol="1" bandRow="1" bandCol="1">
                <a:tableStyleId>{5C22544A-7EE6-4342-B048-85BDC9FD1C3A}</a:tableStyleId>
              </a:tblPr>
              <a:tblGrid>
                <a:gridCol w="1585048">
                  <a:extLst>
                    <a:ext uri="{9D8B030D-6E8A-4147-A177-3AD203B41FA5}">
                      <a16:colId xmlns:a16="http://schemas.microsoft.com/office/drawing/2014/main" val="141343119"/>
                    </a:ext>
                  </a:extLst>
                </a:gridCol>
                <a:gridCol w="1167994">
                  <a:extLst>
                    <a:ext uri="{9D8B030D-6E8A-4147-A177-3AD203B41FA5}">
                      <a16:colId xmlns:a16="http://schemas.microsoft.com/office/drawing/2014/main" val="1802992828"/>
                    </a:ext>
                  </a:extLst>
                </a:gridCol>
                <a:gridCol w="1796634">
                  <a:extLst>
                    <a:ext uri="{9D8B030D-6E8A-4147-A177-3AD203B41FA5}">
                      <a16:colId xmlns:a16="http://schemas.microsoft.com/office/drawing/2014/main" val="2626773548"/>
                    </a:ext>
                  </a:extLst>
                </a:gridCol>
                <a:gridCol w="1861452">
                  <a:extLst>
                    <a:ext uri="{9D8B030D-6E8A-4147-A177-3AD203B41FA5}">
                      <a16:colId xmlns:a16="http://schemas.microsoft.com/office/drawing/2014/main" val="470123910"/>
                    </a:ext>
                  </a:extLst>
                </a:gridCol>
                <a:gridCol w="3293624">
                  <a:extLst>
                    <a:ext uri="{9D8B030D-6E8A-4147-A177-3AD203B41FA5}">
                      <a16:colId xmlns:a16="http://schemas.microsoft.com/office/drawing/2014/main" val="2569847103"/>
                    </a:ext>
                  </a:extLst>
                </a:gridCol>
                <a:gridCol w="1385695">
                  <a:extLst>
                    <a:ext uri="{9D8B030D-6E8A-4147-A177-3AD203B41FA5}">
                      <a16:colId xmlns:a16="http://schemas.microsoft.com/office/drawing/2014/main" val="3191676864"/>
                    </a:ext>
                  </a:extLst>
                </a:gridCol>
              </a:tblGrid>
              <a:tr h="418092">
                <a:tc>
                  <a:txBody>
                    <a:bodyPr/>
                    <a:lstStyle/>
                    <a:p>
                      <a:pPr marL="64770">
                        <a:lnSpc>
                          <a:spcPts val="1335"/>
                        </a:lnSpc>
                        <a:spcAft>
                          <a:spcPts val="1000"/>
                        </a:spcAft>
                      </a:pPr>
                      <a:r>
                        <a:rPr lang="en-US" sz="1100">
                          <a:effectLst/>
                        </a:rPr>
                        <a:t>W</a:t>
                      </a:r>
                      <a:r>
                        <a:rPr lang="en-US" sz="1100" spc="-5">
                          <a:effectLst/>
                        </a:rPr>
                        <a:t>o</a:t>
                      </a:r>
                      <a:r>
                        <a:rPr lang="en-US" sz="1100" spc="5">
                          <a:effectLst/>
                        </a:rPr>
                        <a:t>o</a:t>
                      </a:r>
                      <a:r>
                        <a:rPr lang="en-US" sz="1100" spc="-5">
                          <a:effectLst/>
                        </a:rPr>
                        <a:t>np</a:t>
                      </a:r>
                      <a:r>
                        <a:rPr lang="en-US" sz="1100">
                          <a:effectLst/>
                        </a:rPr>
                        <a:t>la</a:t>
                      </a:r>
                      <a:r>
                        <a:rPr lang="en-US" sz="1100" spc="-5">
                          <a:effectLst/>
                        </a:rPr>
                        <a:t>a</a:t>
                      </a:r>
                      <a:r>
                        <a:rPr lang="en-US" sz="1100">
                          <a:effectLst/>
                        </a:rPr>
                        <a:t>ts</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g</a:t>
                      </a:r>
                      <a:r>
                        <a:rPr lang="en-US" sz="1100">
                          <a:effectLst/>
                        </a:rPr>
                        <a:t>eslacht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dirty="0" err="1">
                          <a:effectLst/>
                        </a:rPr>
                        <a:t>leef</a:t>
                      </a:r>
                      <a:r>
                        <a:rPr lang="en-US" sz="1100" spc="5" dirty="0" err="1">
                          <a:effectLst/>
                        </a:rPr>
                        <a:t>t</a:t>
                      </a:r>
                      <a:r>
                        <a:rPr lang="en-US" sz="1100" dirty="0" err="1">
                          <a:effectLst/>
                        </a:rPr>
                        <a:t>ij</a:t>
                      </a:r>
                      <a:r>
                        <a:rPr lang="en-US" sz="1100" spc="-5" dirty="0" err="1">
                          <a:effectLst/>
                        </a:rPr>
                        <a:t>d</a:t>
                      </a:r>
                      <a:r>
                        <a:rPr lang="en-US" sz="1100" dirty="0" err="1">
                          <a:effectLst/>
                        </a:rPr>
                        <a:t>skl</a:t>
                      </a:r>
                      <a:r>
                        <a:rPr lang="en-US" sz="1100" spc="-10" dirty="0" err="1">
                          <a:effectLst/>
                        </a:rPr>
                        <a:t>a</a:t>
                      </a:r>
                      <a:r>
                        <a:rPr lang="en-US" sz="1100" dirty="0" err="1">
                          <a:effectLst/>
                        </a:rPr>
                        <a:t>sse</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n</a:t>
                      </a:r>
                      <a:r>
                        <a:rPr lang="en-US" sz="1100">
                          <a:effectLst/>
                        </a:rPr>
                        <a:t>ati</a:t>
                      </a:r>
                      <a:r>
                        <a:rPr lang="en-US" sz="1100" spc="5">
                          <a:effectLst/>
                        </a:rPr>
                        <a:t>o</a:t>
                      </a:r>
                      <a:r>
                        <a:rPr lang="en-US" sz="1100" spc="-5">
                          <a:effectLst/>
                        </a:rPr>
                        <a:t>n</a:t>
                      </a:r>
                      <a:r>
                        <a:rPr lang="en-US" sz="1100">
                          <a:effectLst/>
                        </a:rPr>
                        <a:t>al</a:t>
                      </a:r>
                      <a:r>
                        <a:rPr lang="en-US" sz="1100" spc="-5">
                          <a:effectLst/>
                        </a:rPr>
                        <a:t>i</a:t>
                      </a:r>
                      <a:r>
                        <a:rPr lang="en-US" sz="1100">
                          <a:effectLst/>
                        </a:rPr>
                        <a:t>t</a:t>
                      </a:r>
                      <a:r>
                        <a:rPr lang="en-US" sz="1100" spc="5">
                          <a:effectLst/>
                        </a:rPr>
                        <a:t>e</a:t>
                      </a:r>
                      <a:r>
                        <a:rPr lang="en-US" sz="1100" spc="-15">
                          <a:effectLst/>
                        </a:rPr>
                        <a:t>i</a:t>
                      </a:r>
                      <a:r>
                        <a:rPr lang="en-US" sz="1100">
                          <a:effectLst/>
                        </a:rPr>
                        <a:t>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dirty="0">
                          <a:effectLst/>
                        </a:rPr>
                        <a:t>soci</a:t>
                      </a:r>
                      <a:r>
                        <a:rPr lang="en-US" sz="1100" spc="5" dirty="0">
                          <a:effectLst/>
                        </a:rPr>
                        <a:t>o</a:t>
                      </a:r>
                      <a:r>
                        <a:rPr lang="en-US" sz="1100" spc="-15" dirty="0">
                          <a:effectLst/>
                        </a:rPr>
                        <a:t>-</a:t>
                      </a:r>
                      <a:r>
                        <a:rPr lang="en-US" sz="1100" dirty="0" err="1">
                          <a:effectLst/>
                        </a:rPr>
                        <a:t>e</a:t>
                      </a:r>
                      <a:r>
                        <a:rPr lang="en-US" sz="1100" spc="-10" dirty="0" err="1">
                          <a:effectLst/>
                        </a:rPr>
                        <a:t>c</a:t>
                      </a:r>
                      <a:r>
                        <a:rPr lang="en-US" sz="1100" spc="5" dirty="0" err="1">
                          <a:effectLst/>
                        </a:rPr>
                        <a:t>o</a:t>
                      </a:r>
                      <a:r>
                        <a:rPr lang="en-US" sz="1100" spc="-5" dirty="0" err="1">
                          <a:effectLst/>
                        </a:rPr>
                        <a:t>no</a:t>
                      </a:r>
                      <a:r>
                        <a:rPr lang="en-US" sz="1100" spc="5" dirty="0" err="1">
                          <a:effectLst/>
                        </a:rPr>
                        <a:t>m</a:t>
                      </a:r>
                      <a:r>
                        <a:rPr lang="en-US" sz="1100" dirty="0" err="1">
                          <a:effectLst/>
                        </a:rPr>
                        <a:t>isc</a:t>
                      </a:r>
                      <a:r>
                        <a:rPr lang="en-US" sz="1100" spc="-5" dirty="0" err="1">
                          <a:effectLst/>
                        </a:rPr>
                        <a:t>h</a:t>
                      </a:r>
                      <a:r>
                        <a:rPr lang="en-US" sz="1100" dirty="0" err="1">
                          <a:effectLst/>
                        </a:rPr>
                        <a:t>e</a:t>
                      </a:r>
                      <a:r>
                        <a:rPr lang="en-US" sz="1100" spc="-10" dirty="0">
                          <a:effectLst/>
                        </a:rPr>
                        <a:t> </a:t>
                      </a:r>
                      <a:r>
                        <a:rPr lang="en-US" sz="1100" dirty="0" err="1">
                          <a:effectLst/>
                        </a:rPr>
                        <a:t>p</a:t>
                      </a:r>
                      <a:r>
                        <a:rPr lang="en-US" sz="1100" spc="5" dirty="0" err="1">
                          <a:effectLst/>
                        </a:rPr>
                        <a:t>o</a:t>
                      </a:r>
                      <a:r>
                        <a:rPr lang="en-US" sz="1100" dirty="0" err="1">
                          <a:effectLst/>
                        </a:rPr>
                        <a:t>s</a:t>
                      </a:r>
                      <a:r>
                        <a:rPr lang="en-US" sz="1100" spc="-15" dirty="0" err="1">
                          <a:effectLst/>
                        </a:rPr>
                        <a:t>i</a:t>
                      </a:r>
                      <a:r>
                        <a:rPr lang="en-US" sz="1100" dirty="0" err="1">
                          <a:effectLst/>
                        </a:rPr>
                        <a:t>tie</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aa</a:t>
                      </a:r>
                      <a:r>
                        <a:rPr lang="en-US" sz="1100" spc="-5">
                          <a:effectLst/>
                        </a:rPr>
                        <a:t>n</a:t>
                      </a:r>
                      <a:r>
                        <a:rPr lang="en-US" sz="1100">
                          <a:effectLst/>
                        </a:rPr>
                        <a:t>tal</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4235293"/>
                  </a:ext>
                </a:extLst>
              </a:tr>
              <a:tr h="418092">
                <a:tc>
                  <a:txBody>
                    <a:bodyPr/>
                    <a:lstStyle/>
                    <a:p>
                      <a:pPr marL="64770">
                        <a:lnSpc>
                          <a:spcPts val="1335"/>
                        </a:lnSpc>
                        <a:spcAft>
                          <a:spcPts val="1000"/>
                        </a:spcAft>
                      </a:pPr>
                      <a:r>
                        <a:rPr lang="en-US" sz="1100">
                          <a:effectLst/>
                        </a:rPr>
                        <a:t>Br</a:t>
                      </a:r>
                      <a:r>
                        <a:rPr lang="en-US" sz="1100" spc="-5">
                          <a:effectLst/>
                        </a:rPr>
                        <a:t>ugg</a:t>
                      </a:r>
                      <a:r>
                        <a:rPr lang="en-US" sz="1100">
                          <a:effectLst/>
                        </a:rPr>
                        <a:t>e</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1</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dirty="0">
                          <a:effectLst/>
                        </a:rPr>
                        <a:t>18</a:t>
                      </a:r>
                      <a:r>
                        <a:rPr lang="en-US" sz="1100" spc="-15" dirty="0">
                          <a:effectLst/>
                        </a:rPr>
                        <a:t>-</a:t>
                      </a:r>
                      <a:r>
                        <a:rPr lang="en-US" sz="1100" spc="5" dirty="0">
                          <a:effectLst/>
                        </a:rPr>
                        <a:t>24</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dirty="0" err="1">
                          <a:effectLst/>
                        </a:rPr>
                        <a:t>Belg</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W</a:t>
                      </a:r>
                      <a:r>
                        <a:rPr lang="en-US" sz="1100" spc="5">
                          <a:effectLst/>
                        </a:rPr>
                        <a:t>e</a:t>
                      </a:r>
                      <a:r>
                        <a:rPr lang="en-US" sz="1100">
                          <a:effectLst/>
                        </a:rPr>
                        <a:t>r</a:t>
                      </a:r>
                      <a:r>
                        <a:rPr lang="en-US" sz="1100" spc="-10">
                          <a:effectLst/>
                        </a:rPr>
                        <a:t>k</a:t>
                      </a:r>
                      <a:r>
                        <a:rPr lang="en-US" sz="1100">
                          <a:effectLst/>
                        </a:rPr>
                        <a:t>end</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1</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47401644"/>
                  </a:ext>
                </a:extLst>
              </a:tr>
              <a:tr h="418092">
                <a:tc>
                  <a:txBody>
                    <a:bodyPr/>
                    <a:lstStyle/>
                    <a:p>
                      <a:pPr marL="64770">
                        <a:lnSpc>
                          <a:spcPts val="1335"/>
                        </a:lnSpc>
                        <a:spcAft>
                          <a:spcPts val="1000"/>
                        </a:spcAft>
                      </a:pPr>
                      <a:r>
                        <a:rPr lang="en-US" sz="1100">
                          <a:effectLst/>
                        </a:rPr>
                        <a:t>Gent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2</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25</a:t>
                      </a:r>
                      <a:r>
                        <a:rPr lang="en-US" sz="1100" spc="-15">
                          <a:effectLst/>
                        </a:rPr>
                        <a:t>-</a:t>
                      </a:r>
                      <a:r>
                        <a:rPr lang="en-US" sz="1100" spc="5">
                          <a:effectLst/>
                        </a:rPr>
                        <a:t>34</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EU</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W</a:t>
                      </a:r>
                      <a:r>
                        <a:rPr lang="en-US" sz="1100" spc="5">
                          <a:effectLst/>
                        </a:rPr>
                        <a:t>e</a:t>
                      </a:r>
                      <a:r>
                        <a:rPr lang="en-US" sz="1100">
                          <a:effectLst/>
                        </a:rPr>
                        <a:t>rk</a:t>
                      </a:r>
                      <a:r>
                        <a:rPr lang="en-US" sz="1100" spc="-10">
                          <a:effectLst/>
                        </a:rPr>
                        <a:t>l</a:t>
                      </a:r>
                      <a:r>
                        <a:rPr lang="en-US" sz="1100" spc="5">
                          <a:effectLst/>
                        </a:rPr>
                        <a:t>o</a:t>
                      </a:r>
                      <a:r>
                        <a:rPr lang="en-US" sz="1100" spc="-5">
                          <a:effectLst/>
                        </a:rPr>
                        <a:t>o</a:t>
                      </a:r>
                      <a:r>
                        <a:rPr lang="en-US" sz="1100">
                          <a:effectLst/>
                        </a:rPr>
                        <a:t>s</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2</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40810954"/>
                  </a:ext>
                </a:extLst>
              </a:tr>
              <a:tr h="418092">
                <a:tc>
                  <a:txBody>
                    <a:bodyPr/>
                    <a:lstStyle/>
                    <a:p>
                      <a:pPr marL="64770">
                        <a:lnSpc>
                          <a:spcPts val="1335"/>
                        </a:lnSpc>
                        <a:spcAft>
                          <a:spcPts val="1000"/>
                        </a:spcAft>
                      </a:pPr>
                      <a:r>
                        <a:rPr lang="en-US" sz="1100">
                          <a:effectLst/>
                        </a:rPr>
                        <a:t>K</a:t>
                      </a:r>
                      <a:r>
                        <a:rPr lang="en-US" sz="1100" spc="5">
                          <a:effectLst/>
                        </a:rPr>
                        <a:t>o</a:t>
                      </a:r>
                      <a:r>
                        <a:rPr lang="en-US" sz="1100">
                          <a:effectLst/>
                        </a:rPr>
                        <a:t>rtri</a:t>
                      </a:r>
                      <a:r>
                        <a:rPr lang="en-US" sz="1100" spc="-15">
                          <a:effectLst/>
                        </a:rPr>
                        <a:t>j</a:t>
                      </a:r>
                      <a:r>
                        <a:rPr lang="en-US" sz="1100">
                          <a:effectLst/>
                        </a:rPr>
                        <a:t>k</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2</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25</a:t>
                      </a:r>
                      <a:r>
                        <a:rPr lang="en-US" sz="1100" spc="-15">
                          <a:effectLst/>
                        </a:rPr>
                        <a:t>-</a:t>
                      </a:r>
                      <a:r>
                        <a:rPr lang="en-US" sz="1100" spc="5">
                          <a:effectLst/>
                        </a:rPr>
                        <a:t>34</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EU</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W</a:t>
                      </a:r>
                      <a:r>
                        <a:rPr lang="en-US" sz="1100" spc="5">
                          <a:effectLst/>
                        </a:rPr>
                        <a:t>e</a:t>
                      </a:r>
                      <a:r>
                        <a:rPr lang="en-US" sz="1100">
                          <a:effectLst/>
                        </a:rPr>
                        <a:t>r</a:t>
                      </a:r>
                      <a:r>
                        <a:rPr lang="en-US" sz="1100" spc="-10">
                          <a:effectLst/>
                        </a:rPr>
                        <a:t>k</a:t>
                      </a:r>
                      <a:r>
                        <a:rPr lang="en-US" sz="1100">
                          <a:effectLst/>
                        </a:rPr>
                        <a:t>end</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1</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19210792"/>
                  </a:ext>
                </a:extLst>
              </a:tr>
              <a:tr h="418092">
                <a:tc>
                  <a:txBody>
                    <a:bodyPr/>
                    <a:lstStyle/>
                    <a:p>
                      <a:pPr marL="64770">
                        <a:lnSpc>
                          <a:spcPts val="1335"/>
                        </a:lnSpc>
                        <a:spcAft>
                          <a:spcPts val="1000"/>
                        </a:spcAft>
                      </a:pPr>
                      <a:r>
                        <a:rPr lang="en-US" sz="1100">
                          <a:effectLst/>
                        </a:rPr>
                        <a:t>A</a:t>
                      </a:r>
                      <a:r>
                        <a:rPr lang="en-US" sz="1100" spc="-5">
                          <a:effectLst/>
                        </a:rPr>
                        <a:t>a</a:t>
                      </a:r>
                      <a:r>
                        <a:rPr lang="en-US" sz="1100">
                          <a:effectLst/>
                        </a:rPr>
                        <a:t>lst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1</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35</a:t>
                      </a:r>
                      <a:r>
                        <a:rPr lang="en-US" sz="1100" spc="-15">
                          <a:effectLst/>
                        </a:rPr>
                        <a:t>-</a:t>
                      </a:r>
                      <a:r>
                        <a:rPr lang="en-US" sz="1100" spc="5">
                          <a:effectLst/>
                        </a:rPr>
                        <a:t>49</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A</a:t>
                      </a:r>
                      <a:r>
                        <a:rPr lang="en-US" sz="1100" spc="-5">
                          <a:effectLst/>
                        </a:rPr>
                        <a:t>f</a:t>
                      </a:r>
                      <a:r>
                        <a:rPr lang="en-US" sz="1100">
                          <a:effectLst/>
                        </a:rPr>
                        <a:t>rika</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W</a:t>
                      </a:r>
                      <a:r>
                        <a:rPr lang="en-US" sz="1100" spc="5">
                          <a:effectLst/>
                        </a:rPr>
                        <a:t>e</a:t>
                      </a:r>
                      <a:r>
                        <a:rPr lang="en-US" sz="1100">
                          <a:effectLst/>
                        </a:rPr>
                        <a:t>rk</a:t>
                      </a:r>
                      <a:r>
                        <a:rPr lang="en-US" sz="1100" spc="-10">
                          <a:effectLst/>
                        </a:rPr>
                        <a:t>l</a:t>
                      </a:r>
                      <a:r>
                        <a:rPr lang="en-US" sz="1100" spc="5">
                          <a:effectLst/>
                        </a:rPr>
                        <a:t>o</a:t>
                      </a:r>
                      <a:r>
                        <a:rPr lang="en-US" sz="1100" spc="-5">
                          <a:effectLst/>
                        </a:rPr>
                        <a:t>o</a:t>
                      </a:r>
                      <a:r>
                        <a:rPr lang="en-US" sz="1100">
                          <a:effectLst/>
                        </a:rPr>
                        <a:t>s</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1</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70363481"/>
                  </a:ext>
                </a:extLst>
              </a:tr>
              <a:tr h="429822">
                <a:tc>
                  <a:txBody>
                    <a:bodyPr/>
                    <a:lstStyle/>
                    <a:p>
                      <a:pPr marL="64770">
                        <a:lnSpc>
                          <a:spcPts val="1335"/>
                        </a:lnSpc>
                        <a:spcAft>
                          <a:spcPts val="1000"/>
                        </a:spcAft>
                      </a:pPr>
                      <a:r>
                        <a:rPr lang="en-US" sz="1100">
                          <a:effectLst/>
                        </a:rPr>
                        <a: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dirty="0">
                          <a:effectLst/>
                        </a:rPr>
                        <a:t> </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71778051"/>
                  </a:ext>
                </a:extLst>
              </a:tr>
            </a:tbl>
          </a:graphicData>
        </a:graphic>
      </p:graphicFrame>
      <p:grpSp>
        <p:nvGrpSpPr>
          <p:cNvPr id="8" name="Group 1">
            <a:extLst>
              <a:ext uri="{FF2B5EF4-FFF2-40B4-BE49-F238E27FC236}">
                <a16:creationId xmlns:a16="http://schemas.microsoft.com/office/drawing/2014/main" id="{060F52AB-EA36-4B47-835C-6D1964D919B5}"/>
              </a:ext>
            </a:extLst>
          </p:cNvPr>
          <p:cNvGrpSpPr>
            <a:grpSpLocks/>
          </p:cNvGrpSpPr>
          <p:nvPr/>
        </p:nvGrpSpPr>
        <p:grpSpPr bwMode="auto">
          <a:xfrm>
            <a:off x="5992423" y="3939671"/>
            <a:ext cx="205937" cy="281417"/>
            <a:chOff x="5858" y="4599"/>
            <a:chExt cx="308" cy="392"/>
          </a:xfrm>
        </p:grpSpPr>
        <p:grpSp>
          <p:nvGrpSpPr>
            <p:cNvPr id="9" name="Group 2">
              <a:extLst>
                <a:ext uri="{FF2B5EF4-FFF2-40B4-BE49-F238E27FC236}">
                  <a16:creationId xmlns:a16="http://schemas.microsoft.com/office/drawing/2014/main" id="{B67E1E45-0558-49E1-A804-3CA57A1E846C}"/>
                </a:ext>
              </a:extLst>
            </p:cNvPr>
            <p:cNvGrpSpPr>
              <a:grpSpLocks/>
            </p:cNvGrpSpPr>
            <p:nvPr/>
          </p:nvGrpSpPr>
          <p:grpSpPr bwMode="auto">
            <a:xfrm>
              <a:off x="5868" y="4609"/>
              <a:ext cx="288" cy="372"/>
              <a:chOff x="5868" y="4609"/>
              <a:chExt cx="288" cy="372"/>
            </a:xfrm>
          </p:grpSpPr>
          <p:sp>
            <p:nvSpPr>
              <p:cNvPr id="12" name="Freeform 3">
                <a:extLst>
                  <a:ext uri="{FF2B5EF4-FFF2-40B4-BE49-F238E27FC236}">
                    <a16:creationId xmlns:a16="http://schemas.microsoft.com/office/drawing/2014/main" id="{6C69EAB3-411A-4685-9E17-409D6C8E08C0}"/>
                  </a:ext>
                </a:extLst>
              </p:cNvPr>
              <p:cNvSpPr>
                <a:spLocks/>
              </p:cNvSpPr>
              <p:nvPr/>
            </p:nvSpPr>
            <p:spPr bwMode="auto">
              <a:xfrm>
                <a:off x="5868" y="4609"/>
                <a:ext cx="288" cy="372"/>
              </a:xfrm>
              <a:custGeom>
                <a:avLst/>
                <a:gdLst>
                  <a:gd name="T0" fmla="+- 0 6156 5868"/>
                  <a:gd name="T1" fmla="*/ T0 w 288"/>
                  <a:gd name="T2" fmla="+- 0 4837 4609"/>
                  <a:gd name="T3" fmla="*/ 4837 h 372"/>
                  <a:gd name="T4" fmla="+- 0 5868 5868"/>
                  <a:gd name="T5" fmla="*/ T4 w 288"/>
                  <a:gd name="T6" fmla="+- 0 4837 4609"/>
                  <a:gd name="T7" fmla="*/ 4837 h 372"/>
                  <a:gd name="T8" fmla="+- 0 6012 5868"/>
                  <a:gd name="T9" fmla="*/ T8 w 288"/>
                  <a:gd name="T10" fmla="+- 0 4981 4609"/>
                  <a:gd name="T11" fmla="*/ 4981 h 372"/>
                  <a:gd name="T12" fmla="+- 0 6156 5868"/>
                  <a:gd name="T13" fmla="*/ T12 w 288"/>
                  <a:gd name="T14" fmla="+- 0 4837 4609"/>
                  <a:gd name="T15" fmla="*/ 4837 h 372"/>
                </a:gdLst>
                <a:ahLst/>
                <a:cxnLst>
                  <a:cxn ang="0">
                    <a:pos x="T1" y="T3"/>
                  </a:cxn>
                  <a:cxn ang="0">
                    <a:pos x="T5" y="T7"/>
                  </a:cxn>
                  <a:cxn ang="0">
                    <a:pos x="T9" y="T11"/>
                  </a:cxn>
                  <a:cxn ang="0">
                    <a:pos x="T13" y="T15"/>
                  </a:cxn>
                </a:cxnLst>
                <a:rect l="0" t="0" r="r" b="b"/>
                <a:pathLst>
                  <a:path w="288" h="372">
                    <a:moveTo>
                      <a:pt x="288" y="228"/>
                    </a:moveTo>
                    <a:lnTo>
                      <a:pt x="0" y="228"/>
                    </a:lnTo>
                    <a:lnTo>
                      <a:pt x="144" y="372"/>
                    </a:lnTo>
                    <a:lnTo>
                      <a:pt x="288" y="228"/>
                    </a:lnTo>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sz="3200"/>
              </a:p>
            </p:txBody>
          </p:sp>
          <p:sp>
            <p:nvSpPr>
              <p:cNvPr id="13" name="Freeform 4">
                <a:extLst>
                  <a:ext uri="{FF2B5EF4-FFF2-40B4-BE49-F238E27FC236}">
                    <a16:creationId xmlns:a16="http://schemas.microsoft.com/office/drawing/2014/main" id="{D269011C-1C44-4BE3-AC6C-6FC7F0E755AB}"/>
                  </a:ext>
                </a:extLst>
              </p:cNvPr>
              <p:cNvSpPr>
                <a:spLocks/>
              </p:cNvSpPr>
              <p:nvPr/>
            </p:nvSpPr>
            <p:spPr bwMode="auto">
              <a:xfrm>
                <a:off x="5868" y="4609"/>
                <a:ext cx="288" cy="372"/>
              </a:xfrm>
              <a:custGeom>
                <a:avLst/>
                <a:gdLst>
                  <a:gd name="T0" fmla="+- 0 6084 5868"/>
                  <a:gd name="T1" fmla="*/ T0 w 288"/>
                  <a:gd name="T2" fmla="+- 0 4609 4609"/>
                  <a:gd name="T3" fmla="*/ 4609 h 372"/>
                  <a:gd name="T4" fmla="+- 0 5940 5868"/>
                  <a:gd name="T5" fmla="*/ T4 w 288"/>
                  <a:gd name="T6" fmla="+- 0 4609 4609"/>
                  <a:gd name="T7" fmla="*/ 4609 h 372"/>
                  <a:gd name="T8" fmla="+- 0 5940 5868"/>
                  <a:gd name="T9" fmla="*/ T8 w 288"/>
                  <a:gd name="T10" fmla="+- 0 4837 4609"/>
                  <a:gd name="T11" fmla="*/ 4837 h 372"/>
                  <a:gd name="T12" fmla="+- 0 6084 5868"/>
                  <a:gd name="T13" fmla="*/ T12 w 288"/>
                  <a:gd name="T14" fmla="+- 0 4837 4609"/>
                  <a:gd name="T15" fmla="*/ 4837 h 372"/>
                  <a:gd name="T16" fmla="+- 0 6084 5868"/>
                  <a:gd name="T17" fmla="*/ T16 w 288"/>
                  <a:gd name="T18" fmla="+- 0 4609 4609"/>
                  <a:gd name="T19" fmla="*/ 4609 h 372"/>
                </a:gdLst>
                <a:ahLst/>
                <a:cxnLst>
                  <a:cxn ang="0">
                    <a:pos x="T1" y="T3"/>
                  </a:cxn>
                  <a:cxn ang="0">
                    <a:pos x="T5" y="T7"/>
                  </a:cxn>
                  <a:cxn ang="0">
                    <a:pos x="T9" y="T11"/>
                  </a:cxn>
                  <a:cxn ang="0">
                    <a:pos x="T13" y="T15"/>
                  </a:cxn>
                  <a:cxn ang="0">
                    <a:pos x="T17" y="T19"/>
                  </a:cxn>
                </a:cxnLst>
                <a:rect l="0" t="0" r="r" b="b"/>
                <a:pathLst>
                  <a:path w="288" h="372">
                    <a:moveTo>
                      <a:pt x="216" y="0"/>
                    </a:moveTo>
                    <a:lnTo>
                      <a:pt x="72" y="0"/>
                    </a:lnTo>
                    <a:lnTo>
                      <a:pt x="72" y="228"/>
                    </a:lnTo>
                    <a:lnTo>
                      <a:pt x="216" y="228"/>
                    </a:lnTo>
                    <a:lnTo>
                      <a:pt x="216" y="0"/>
                    </a:lnTo>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sz="3200"/>
              </a:p>
            </p:txBody>
          </p:sp>
        </p:grpSp>
        <p:grpSp>
          <p:nvGrpSpPr>
            <p:cNvPr id="10" name="Group 5">
              <a:extLst>
                <a:ext uri="{FF2B5EF4-FFF2-40B4-BE49-F238E27FC236}">
                  <a16:creationId xmlns:a16="http://schemas.microsoft.com/office/drawing/2014/main" id="{ECDD5155-3A6E-4A2F-B0FD-363BC3DD36F7}"/>
                </a:ext>
              </a:extLst>
            </p:cNvPr>
            <p:cNvGrpSpPr>
              <a:grpSpLocks/>
            </p:cNvGrpSpPr>
            <p:nvPr/>
          </p:nvGrpSpPr>
          <p:grpSpPr bwMode="auto">
            <a:xfrm>
              <a:off x="5868" y="4609"/>
              <a:ext cx="288" cy="372"/>
              <a:chOff x="5868" y="4609"/>
              <a:chExt cx="288" cy="372"/>
            </a:xfrm>
          </p:grpSpPr>
          <p:sp>
            <p:nvSpPr>
              <p:cNvPr id="11" name="Freeform 6">
                <a:extLst>
                  <a:ext uri="{FF2B5EF4-FFF2-40B4-BE49-F238E27FC236}">
                    <a16:creationId xmlns:a16="http://schemas.microsoft.com/office/drawing/2014/main" id="{55C2C251-7210-4B4D-897E-554B09A9B957}"/>
                  </a:ext>
                </a:extLst>
              </p:cNvPr>
              <p:cNvSpPr>
                <a:spLocks/>
              </p:cNvSpPr>
              <p:nvPr/>
            </p:nvSpPr>
            <p:spPr bwMode="auto">
              <a:xfrm>
                <a:off x="5868" y="4609"/>
                <a:ext cx="288" cy="372"/>
              </a:xfrm>
              <a:custGeom>
                <a:avLst/>
                <a:gdLst>
                  <a:gd name="T0" fmla="+- 0 5868 5868"/>
                  <a:gd name="T1" fmla="*/ T0 w 288"/>
                  <a:gd name="T2" fmla="+- 0 4837 4609"/>
                  <a:gd name="T3" fmla="*/ 4837 h 372"/>
                  <a:gd name="T4" fmla="+- 0 5940 5868"/>
                  <a:gd name="T5" fmla="*/ T4 w 288"/>
                  <a:gd name="T6" fmla="+- 0 4837 4609"/>
                  <a:gd name="T7" fmla="*/ 4837 h 372"/>
                  <a:gd name="T8" fmla="+- 0 5940 5868"/>
                  <a:gd name="T9" fmla="*/ T8 w 288"/>
                  <a:gd name="T10" fmla="+- 0 4609 4609"/>
                  <a:gd name="T11" fmla="*/ 4609 h 372"/>
                  <a:gd name="T12" fmla="+- 0 6084 5868"/>
                  <a:gd name="T13" fmla="*/ T12 w 288"/>
                  <a:gd name="T14" fmla="+- 0 4609 4609"/>
                  <a:gd name="T15" fmla="*/ 4609 h 372"/>
                  <a:gd name="T16" fmla="+- 0 6084 5868"/>
                  <a:gd name="T17" fmla="*/ T16 w 288"/>
                  <a:gd name="T18" fmla="+- 0 4837 4609"/>
                  <a:gd name="T19" fmla="*/ 4837 h 372"/>
                  <a:gd name="T20" fmla="+- 0 6156 5868"/>
                  <a:gd name="T21" fmla="*/ T20 w 288"/>
                  <a:gd name="T22" fmla="+- 0 4837 4609"/>
                  <a:gd name="T23" fmla="*/ 4837 h 372"/>
                  <a:gd name="T24" fmla="+- 0 6012 5868"/>
                  <a:gd name="T25" fmla="*/ T24 w 288"/>
                  <a:gd name="T26" fmla="+- 0 4981 4609"/>
                  <a:gd name="T27" fmla="*/ 4981 h 372"/>
                  <a:gd name="T28" fmla="+- 0 5868 5868"/>
                  <a:gd name="T29" fmla="*/ T28 w 288"/>
                  <a:gd name="T30" fmla="+- 0 4837 4609"/>
                  <a:gd name="T31" fmla="*/ 4837 h 37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88" h="372">
                    <a:moveTo>
                      <a:pt x="0" y="228"/>
                    </a:moveTo>
                    <a:lnTo>
                      <a:pt x="72" y="228"/>
                    </a:lnTo>
                    <a:lnTo>
                      <a:pt x="72" y="0"/>
                    </a:lnTo>
                    <a:lnTo>
                      <a:pt x="216" y="0"/>
                    </a:lnTo>
                    <a:lnTo>
                      <a:pt x="216" y="228"/>
                    </a:lnTo>
                    <a:lnTo>
                      <a:pt x="288" y="228"/>
                    </a:lnTo>
                    <a:lnTo>
                      <a:pt x="144" y="372"/>
                    </a:lnTo>
                    <a:lnTo>
                      <a:pt x="0" y="228"/>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sz="3200" dirty="0"/>
              </a:p>
            </p:txBody>
          </p:sp>
        </p:grpSp>
      </p:grpSp>
      <p:graphicFrame>
        <p:nvGraphicFramePr>
          <p:cNvPr id="14" name="Table 12">
            <a:extLst>
              <a:ext uri="{FF2B5EF4-FFF2-40B4-BE49-F238E27FC236}">
                <a16:creationId xmlns:a16="http://schemas.microsoft.com/office/drawing/2014/main" id="{80D92A95-9F89-423D-B027-D38B728CF6AA}"/>
              </a:ext>
            </a:extLst>
          </p:cNvPr>
          <p:cNvGraphicFramePr>
            <a:graphicFrameLocks noGrp="1"/>
          </p:cNvGraphicFramePr>
          <p:nvPr>
            <p:extLst>
              <p:ext uri="{D42A27DB-BD31-4B8C-83A1-F6EECF244321}">
                <p14:modId xmlns:p14="http://schemas.microsoft.com/office/powerpoint/2010/main" val="3486787953"/>
              </p:ext>
            </p:extLst>
          </p:nvPr>
        </p:nvGraphicFramePr>
        <p:xfrm>
          <a:off x="2069306" y="4285734"/>
          <a:ext cx="3738662" cy="1807562"/>
        </p:xfrm>
        <a:graphic>
          <a:graphicData uri="http://schemas.openxmlformats.org/drawingml/2006/table">
            <a:tbl>
              <a:tblPr firstRow="1" firstCol="1" lastRow="1" lastCol="1" bandRow="1" bandCol="1">
                <a:tableStyleId>{5C22544A-7EE6-4342-B048-85BDC9FD1C3A}</a:tableStyleId>
              </a:tblPr>
              <a:tblGrid>
                <a:gridCol w="1078412">
                  <a:extLst>
                    <a:ext uri="{9D8B030D-6E8A-4147-A177-3AD203B41FA5}">
                      <a16:colId xmlns:a16="http://schemas.microsoft.com/office/drawing/2014/main" val="3633682020"/>
                    </a:ext>
                  </a:extLst>
                </a:gridCol>
                <a:gridCol w="794664">
                  <a:extLst>
                    <a:ext uri="{9D8B030D-6E8A-4147-A177-3AD203B41FA5}">
                      <a16:colId xmlns:a16="http://schemas.microsoft.com/office/drawing/2014/main" val="3982383392"/>
                    </a:ext>
                  </a:extLst>
                </a:gridCol>
                <a:gridCol w="1222367">
                  <a:extLst>
                    <a:ext uri="{9D8B030D-6E8A-4147-A177-3AD203B41FA5}">
                      <a16:colId xmlns:a16="http://schemas.microsoft.com/office/drawing/2014/main" val="119352185"/>
                    </a:ext>
                  </a:extLst>
                </a:gridCol>
                <a:gridCol w="643219">
                  <a:extLst>
                    <a:ext uri="{9D8B030D-6E8A-4147-A177-3AD203B41FA5}">
                      <a16:colId xmlns:a16="http://schemas.microsoft.com/office/drawing/2014/main" val="3927661863"/>
                    </a:ext>
                  </a:extLst>
                </a:gridCol>
              </a:tblGrid>
              <a:tr h="316570">
                <a:tc>
                  <a:txBody>
                    <a:bodyPr/>
                    <a:lstStyle/>
                    <a:p>
                      <a:pPr marL="64770">
                        <a:lnSpc>
                          <a:spcPts val="1335"/>
                        </a:lnSpc>
                        <a:spcAft>
                          <a:spcPts val="1000"/>
                        </a:spcAft>
                      </a:pPr>
                      <a:r>
                        <a:rPr lang="en-US" sz="1100">
                          <a:effectLst/>
                        </a:rPr>
                        <a:t>W</a:t>
                      </a:r>
                      <a:r>
                        <a:rPr lang="en-US" sz="1100" spc="-5">
                          <a:effectLst/>
                        </a:rPr>
                        <a:t>o</a:t>
                      </a:r>
                      <a:r>
                        <a:rPr lang="en-US" sz="1100" spc="5">
                          <a:effectLst/>
                        </a:rPr>
                        <a:t>o</a:t>
                      </a:r>
                      <a:r>
                        <a:rPr lang="en-US" sz="1100" spc="-5">
                          <a:effectLst/>
                        </a:rPr>
                        <a:t>np</a:t>
                      </a:r>
                      <a:r>
                        <a:rPr lang="en-US" sz="1100">
                          <a:effectLst/>
                        </a:rPr>
                        <a:t>la</a:t>
                      </a:r>
                      <a:r>
                        <a:rPr lang="en-US" sz="1100" spc="-5">
                          <a:effectLst/>
                        </a:rPr>
                        <a:t>a</a:t>
                      </a:r>
                      <a:r>
                        <a:rPr lang="en-US" sz="1100">
                          <a:effectLst/>
                        </a:rPr>
                        <a:t>ts</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dirty="0" err="1">
                          <a:effectLst/>
                        </a:rPr>
                        <a:t>g</a:t>
                      </a:r>
                      <a:r>
                        <a:rPr lang="en-US" sz="1100" dirty="0" err="1">
                          <a:effectLst/>
                        </a:rPr>
                        <a:t>eslacht</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leef</a:t>
                      </a:r>
                      <a:r>
                        <a:rPr lang="en-US" sz="1100" spc="5">
                          <a:effectLst/>
                        </a:rPr>
                        <a:t>t</a:t>
                      </a:r>
                      <a:r>
                        <a:rPr lang="en-US" sz="1100">
                          <a:effectLst/>
                        </a:rPr>
                        <a:t>ij</a:t>
                      </a:r>
                      <a:r>
                        <a:rPr lang="en-US" sz="1100" spc="-5">
                          <a:effectLst/>
                        </a:rPr>
                        <a:t>d</a:t>
                      </a:r>
                      <a:r>
                        <a:rPr lang="en-US" sz="1100">
                          <a:effectLst/>
                        </a:rPr>
                        <a:t>skl</a:t>
                      </a:r>
                      <a:r>
                        <a:rPr lang="en-US" sz="1100" spc="-10">
                          <a:effectLst/>
                        </a:rPr>
                        <a:t>a</a:t>
                      </a:r>
                      <a:r>
                        <a:rPr lang="en-US" sz="1100">
                          <a:effectLst/>
                        </a:rPr>
                        <a:t>sse</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aa</a:t>
                      </a:r>
                      <a:r>
                        <a:rPr lang="en-US" sz="1100" spc="-5">
                          <a:effectLst/>
                        </a:rPr>
                        <a:t>n</a:t>
                      </a:r>
                      <a:r>
                        <a:rPr lang="en-US" sz="1100">
                          <a:effectLst/>
                        </a:rPr>
                        <a:t>tal</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4069394"/>
                  </a:ext>
                </a:extLst>
              </a:tr>
              <a:tr h="286814">
                <a:tc>
                  <a:txBody>
                    <a:bodyPr/>
                    <a:lstStyle/>
                    <a:p>
                      <a:pPr marL="64770">
                        <a:lnSpc>
                          <a:spcPts val="1335"/>
                        </a:lnSpc>
                        <a:spcAft>
                          <a:spcPts val="1000"/>
                        </a:spcAft>
                      </a:pPr>
                      <a:r>
                        <a:rPr lang="en-US" sz="1100">
                          <a:effectLst/>
                        </a:rPr>
                        <a:t>Br</a:t>
                      </a:r>
                      <a:r>
                        <a:rPr lang="en-US" sz="1100" spc="-5">
                          <a:effectLst/>
                        </a:rPr>
                        <a:t>ugg</a:t>
                      </a:r>
                      <a:r>
                        <a:rPr lang="en-US" sz="1100">
                          <a:effectLst/>
                        </a:rPr>
                        <a:t>e</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dirty="0">
                          <a:effectLst/>
                        </a:rPr>
                        <a:t>1</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18</a:t>
                      </a:r>
                      <a:r>
                        <a:rPr lang="en-US" sz="1100" spc="-15">
                          <a:effectLst/>
                        </a:rPr>
                        <a:t>-</a:t>
                      </a:r>
                      <a:r>
                        <a:rPr lang="en-US" sz="1100" spc="5">
                          <a:effectLst/>
                        </a:rPr>
                        <a:t>24</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14</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65914826"/>
                  </a:ext>
                </a:extLst>
              </a:tr>
              <a:tr h="286814">
                <a:tc>
                  <a:txBody>
                    <a:bodyPr/>
                    <a:lstStyle/>
                    <a:p>
                      <a:pPr marL="64770">
                        <a:lnSpc>
                          <a:spcPts val="1335"/>
                        </a:lnSpc>
                        <a:spcAft>
                          <a:spcPts val="1000"/>
                        </a:spcAft>
                      </a:pPr>
                      <a:r>
                        <a:rPr lang="en-US" sz="1100">
                          <a:effectLst/>
                        </a:rPr>
                        <a:t>Gent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dirty="0">
                          <a:effectLst/>
                        </a:rPr>
                        <a:t>2</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25</a:t>
                      </a:r>
                      <a:r>
                        <a:rPr lang="en-US" sz="1100" spc="-15">
                          <a:effectLst/>
                        </a:rPr>
                        <a:t>-</a:t>
                      </a:r>
                      <a:r>
                        <a:rPr lang="en-US" sz="1100" spc="5">
                          <a:effectLst/>
                        </a:rPr>
                        <a:t>34</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19</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62940211"/>
                  </a:ext>
                </a:extLst>
              </a:tr>
              <a:tr h="286814">
                <a:tc>
                  <a:txBody>
                    <a:bodyPr/>
                    <a:lstStyle/>
                    <a:p>
                      <a:pPr marL="64770">
                        <a:lnSpc>
                          <a:spcPts val="1335"/>
                        </a:lnSpc>
                        <a:spcAft>
                          <a:spcPts val="1000"/>
                        </a:spcAft>
                      </a:pPr>
                      <a:r>
                        <a:rPr lang="en-US" sz="1100">
                          <a:effectLst/>
                        </a:rPr>
                        <a:t>K</a:t>
                      </a:r>
                      <a:r>
                        <a:rPr lang="en-US" sz="1100" spc="5">
                          <a:effectLst/>
                        </a:rPr>
                        <a:t>o</a:t>
                      </a:r>
                      <a:r>
                        <a:rPr lang="en-US" sz="1100">
                          <a:effectLst/>
                        </a:rPr>
                        <a:t>rtri</a:t>
                      </a:r>
                      <a:r>
                        <a:rPr lang="en-US" sz="1100" spc="-15">
                          <a:effectLst/>
                        </a:rPr>
                        <a:t>j</a:t>
                      </a:r>
                      <a:r>
                        <a:rPr lang="en-US" sz="1100">
                          <a:effectLst/>
                        </a:rPr>
                        <a:t>k</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2</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25</a:t>
                      </a:r>
                      <a:r>
                        <a:rPr lang="en-US" sz="1100" spc="-15">
                          <a:effectLst/>
                        </a:rPr>
                        <a:t>-</a:t>
                      </a:r>
                      <a:r>
                        <a:rPr lang="en-US" sz="1100" spc="5">
                          <a:effectLst/>
                        </a:rPr>
                        <a:t>34</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24</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21985181"/>
                  </a:ext>
                </a:extLst>
              </a:tr>
              <a:tr h="315275">
                <a:tc>
                  <a:txBody>
                    <a:bodyPr/>
                    <a:lstStyle/>
                    <a:p>
                      <a:pPr marL="64770">
                        <a:lnSpc>
                          <a:spcPct val="115000"/>
                        </a:lnSpc>
                        <a:spcAft>
                          <a:spcPts val="1000"/>
                        </a:spcAft>
                      </a:pPr>
                      <a:r>
                        <a:rPr lang="en-US" sz="1100">
                          <a:effectLst/>
                        </a:rPr>
                        <a:t>A</a:t>
                      </a:r>
                      <a:r>
                        <a:rPr lang="en-US" sz="1100" spc="-5">
                          <a:effectLst/>
                        </a:rPr>
                        <a:t>a</a:t>
                      </a:r>
                      <a:r>
                        <a:rPr lang="en-US" sz="1100">
                          <a:effectLst/>
                        </a:rPr>
                        <a:t>lst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ct val="115000"/>
                        </a:lnSpc>
                        <a:spcAft>
                          <a:spcPts val="1000"/>
                        </a:spcAft>
                      </a:pPr>
                      <a:r>
                        <a:rPr lang="en-US" sz="1100">
                          <a:effectLst/>
                        </a:rPr>
                        <a:t>1</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ct val="115000"/>
                        </a:lnSpc>
                        <a:spcAft>
                          <a:spcPts val="1000"/>
                        </a:spcAft>
                      </a:pPr>
                      <a:r>
                        <a:rPr lang="en-US" sz="1100" spc="5" dirty="0">
                          <a:effectLst/>
                        </a:rPr>
                        <a:t>35</a:t>
                      </a:r>
                      <a:r>
                        <a:rPr lang="en-US" sz="1100" spc="-15" dirty="0">
                          <a:effectLst/>
                        </a:rPr>
                        <a:t>-</a:t>
                      </a:r>
                      <a:r>
                        <a:rPr lang="en-US" sz="1100" spc="5" dirty="0">
                          <a:effectLst/>
                        </a:rPr>
                        <a:t>49</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ct val="115000"/>
                        </a:lnSpc>
                        <a:spcAft>
                          <a:spcPts val="1000"/>
                        </a:spcAft>
                      </a:pPr>
                      <a:r>
                        <a:rPr lang="en-US" sz="1100" spc="5">
                          <a:effectLst/>
                        </a:rPr>
                        <a:t>20</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55472114"/>
                  </a:ext>
                </a:extLst>
              </a:tr>
              <a:tr h="315275">
                <a:tc>
                  <a:txBody>
                    <a:bodyPr/>
                    <a:lstStyle/>
                    <a:p>
                      <a:pPr marL="64770">
                        <a:lnSpc>
                          <a:spcPts val="1335"/>
                        </a:lnSpc>
                        <a:spcAft>
                          <a:spcPts val="1000"/>
                        </a:spcAft>
                      </a:pPr>
                      <a:r>
                        <a:rPr lang="en-US" sz="1100">
                          <a:effectLst/>
                        </a:rPr>
                        <a: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dirty="0">
                          <a:effectLst/>
                        </a:rPr>
                        <a:t> </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18667575"/>
                  </a:ext>
                </a:extLst>
              </a:tr>
            </a:tbl>
          </a:graphicData>
        </a:graphic>
      </p:graphicFrame>
      <p:graphicFrame>
        <p:nvGraphicFramePr>
          <p:cNvPr id="15" name="Table 13">
            <a:extLst>
              <a:ext uri="{FF2B5EF4-FFF2-40B4-BE49-F238E27FC236}">
                <a16:creationId xmlns:a16="http://schemas.microsoft.com/office/drawing/2014/main" id="{89F75B35-EA01-41A9-AB51-88DD6F70BA40}"/>
              </a:ext>
            </a:extLst>
          </p:cNvPr>
          <p:cNvGraphicFramePr>
            <a:graphicFrameLocks noGrp="1"/>
          </p:cNvGraphicFramePr>
          <p:nvPr>
            <p:extLst>
              <p:ext uri="{D42A27DB-BD31-4B8C-83A1-F6EECF244321}">
                <p14:modId xmlns:p14="http://schemas.microsoft.com/office/powerpoint/2010/main" val="3829775675"/>
              </p:ext>
            </p:extLst>
          </p:nvPr>
        </p:nvGraphicFramePr>
        <p:xfrm>
          <a:off x="6394824" y="4285733"/>
          <a:ext cx="3877640" cy="1807563"/>
        </p:xfrm>
        <a:graphic>
          <a:graphicData uri="http://schemas.openxmlformats.org/drawingml/2006/table">
            <a:tbl>
              <a:tblPr firstRow="1" firstCol="1" lastRow="1" lastCol="1" bandRow="1" bandCol="1">
                <a:tableStyleId>{5C22544A-7EE6-4342-B048-85BDC9FD1C3A}</a:tableStyleId>
              </a:tblPr>
              <a:tblGrid>
                <a:gridCol w="2278048">
                  <a:extLst>
                    <a:ext uri="{9D8B030D-6E8A-4147-A177-3AD203B41FA5}">
                      <a16:colId xmlns:a16="http://schemas.microsoft.com/office/drawing/2014/main" val="2170937381"/>
                    </a:ext>
                  </a:extLst>
                </a:gridCol>
                <a:gridCol w="927224">
                  <a:extLst>
                    <a:ext uri="{9D8B030D-6E8A-4147-A177-3AD203B41FA5}">
                      <a16:colId xmlns:a16="http://schemas.microsoft.com/office/drawing/2014/main" val="1362268420"/>
                    </a:ext>
                  </a:extLst>
                </a:gridCol>
                <a:gridCol w="672368">
                  <a:extLst>
                    <a:ext uri="{9D8B030D-6E8A-4147-A177-3AD203B41FA5}">
                      <a16:colId xmlns:a16="http://schemas.microsoft.com/office/drawing/2014/main" val="2191766506"/>
                    </a:ext>
                  </a:extLst>
                </a:gridCol>
              </a:tblGrid>
              <a:tr h="626607">
                <a:tc>
                  <a:txBody>
                    <a:bodyPr/>
                    <a:lstStyle/>
                    <a:p>
                      <a:pPr marL="77470">
                        <a:lnSpc>
                          <a:spcPts val="1335"/>
                        </a:lnSpc>
                        <a:spcAft>
                          <a:spcPts val="1000"/>
                        </a:spcAft>
                        <a:tabLst>
                          <a:tab pos="889000" algn="l"/>
                        </a:tabLst>
                      </a:pPr>
                      <a:r>
                        <a:rPr lang="en-US" sz="1100">
                          <a:effectLst/>
                        </a:rPr>
                        <a:t>W</a:t>
                      </a:r>
                      <a:r>
                        <a:rPr lang="en-US" sz="1100" spc="-5">
                          <a:effectLst/>
                        </a:rPr>
                        <a:t>o</a:t>
                      </a:r>
                      <a:r>
                        <a:rPr lang="en-US" sz="1100" spc="5">
                          <a:effectLst/>
                        </a:rPr>
                        <a:t>o</a:t>
                      </a:r>
                      <a:r>
                        <a:rPr lang="en-US" sz="1100" spc="-5">
                          <a:effectLst/>
                        </a:rPr>
                        <a:t>np</a:t>
                      </a:r>
                      <a:r>
                        <a:rPr lang="en-US" sz="1100">
                          <a:effectLst/>
                        </a:rPr>
                        <a:t>la</a:t>
                      </a:r>
                      <a:r>
                        <a:rPr lang="en-US" sz="1100" spc="-5">
                          <a:effectLst/>
                        </a:rPr>
                        <a:t>a</a:t>
                      </a:r>
                      <a:r>
                        <a:rPr lang="en-US" sz="1100">
                          <a:effectLst/>
                        </a:rPr>
                        <a:t>ts	</a:t>
                      </a:r>
                      <a:r>
                        <a:rPr lang="en-US" sz="1100" spc="-5">
                          <a:effectLst/>
                        </a:rPr>
                        <a:t>n</a:t>
                      </a:r>
                      <a:r>
                        <a:rPr lang="en-US" sz="1100">
                          <a:effectLst/>
                        </a:rPr>
                        <a:t>ati</a:t>
                      </a:r>
                      <a:r>
                        <a:rPr lang="en-US" sz="1100" spc="5">
                          <a:effectLst/>
                        </a:rPr>
                        <a:t>o</a:t>
                      </a:r>
                      <a:r>
                        <a:rPr lang="en-US" sz="1100" spc="-5">
                          <a:effectLst/>
                        </a:rPr>
                        <a:t>n</a:t>
                      </a:r>
                      <a:r>
                        <a:rPr lang="en-US" sz="1100">
                          <a:effectLst/>
                        </a:rPr>
                        <a:t>al</a:t>
                      </a:r>
                      <a:r>
                        <a:rPr lang="en-US" sz="1100" spc="-5">
                          <a:effectLst/>
                        </a:rPr>
                        <a:t>i</a:t>
                      </a:r>
                      <a:r>
                        <a:rPr lang="en-US" sz="1100">
                          <a:effectLst/>
                        </a:rPr>
                        <a:t>t</a:t>
                      </a:r>
                      <a:r>
                        <a:rPr lang="en-US" sz="1100" spc="5">
                          <a:effectLst/>
                        </a:rPr>
                        <a:t>e</a:t>
                      </a:r>
                      <a:r>
                        <a:rPr lang="en-US" sz="1100" spc="-15">
                          <a:effectLst/>
                        </a:rPr>
                        <a:t>i</a:t>
                      </a:r>
                      <a:r>
                        <a:rPr lang="en-US" sz="1100">
                          <a:effectLst/>
                        </a:rPr>
                        <a:t>t</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dirty="0">
                          <a:effectLst/>
                        </a:rPr>
                        <a:t>So</a:t>
                      </a:r>
                      <a:r>
                        <a:rPr lang="en-US" sz="1100" spc="5" dirty="0">
                          <a:effectLst/>
                        </a:rPr>
                        <a:t>cio-</a:t>
                      </a:r>
                      <a:r>
                        <a:rPr lang="en-US" sz="1100" dirty="0" err="1">
                          <a:effectLst/>
                        </a:rPr>
                        <a:t>e</a:t>
                      </a:r>
                      <a:r>
                        <a:rPr lang="en-US" sz="1100" spc="-10" dirty="0" err="1">
                          <a:effectLst/>
                        </a:rPr>
                        <a:t>c</a:t>
                      </a:r>
                      <a:r>
                        <a:rPr lang="en-US" sz="1100" dirty="0" err="1">
                          <a:effectLst/>
                        </a:rPr>
                        <a:t>onomische</a:t>
                      </a:r>
                      <a:r>
                        <a:rPr lang="en-US" sz="1100" dirty="0">
                          <a:effectLst/>
                        </a:rPr>
                        <a:t> </a:t>
                      </a:r>
                      <a:r>
                        <a:rPr lang="en-US" sz="1100" dirty="0" err="1">
                          <a:effectLst/>
                        </a:rPr>
                        <a:t>positie</a:t>
                      </a:r>
                      <a:endParaRPr lang="en-BE" sz="1100" dirty="0">
                        <a:effectLst/>
                      </a:endParaRPr>
                    </a:p>
                  </a:txBody>
                  <a:tcPr marL="0" marR="0" marT="0" marB="0"/>
                </a:tc>
                <a:tc>
                  <a:txBody>
                    <a:bodyPr/>
                    <a:lstStyle/>
                    <a:p>
                      <a:pPr marL="64770">
                        <a:lnSpc>
                          <a:spcPts val="1335"/>
                        </a:lnSpc>
                        <a:spcAft>
                          <a:spcPts val="1000"/>
                        </a:spcAft>
                      </a:pPr>
                      <a:r>
                        <a:rPr lang="en-US" sz="1100" dirty="0" err="1">
                          <a:effectLst/>
                        </a:rPr>
                        <a:t>aa</a:t>
                      </a:r>
                      <a:r>
                        <a:rPr lang="en-US" sz="1100" spc="-5" dirty="0" err="1">
                          <a:effectLst/>
                        </a:rPr>
                        <a:t>n</a:t>
                      </a:r>
                      <a:r>
                        <a:rPr lang="en-US" sz="1100" dirty="0" err="1">
                          <a:effectLst/>
                        </a:rPr>
                        <a:t>tal</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05165679"/>
                  </a:ext>
                </a:extLst>
              </a:tr>
              <a:tr h="233570">
                <a:tc>
                  <a:txBody>
                    <a:bodyPr/>
                    <a:lstStyle/>
                    <a:p>
                      <a:pPr marL="77470">
                        <a:lnSpc>
                          <a:spcPts val="1335"/>
                        </a:lnSpc>
                        <a:spcAft>
                          <a:spcPts val="1000"/>
                        </a:spcAft>
                        <a:tabLst>
                          <a:tab pos="889000" algn="l"/>
                        </a:tabLst>
                      </a:pPr>
                      <a:r>
                        <a:rPr lang="en-US" sz="1100">
                          <a:effectLst/>
                        </a:rPr>
                        <a:t>Br</a:t>
                      </a:r>
                      <a:r>
                        <a:rPr lang="en-US" sz="1100" spc="-5">
                          <a:effectLst/>
                        </a:rPr>
                        <a:t>ugg</a:t>
                      </a:r>
                      <a:r>
                        <a:rPr lang="en-US" sz="1100">
                          <a:effectLst/>
                        </a:rPr>
                        <a:t>e	Belg</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dirty="0" err="1">
                          <a:effectLst/>
                        </a:rPr>
                        <a:t>W</a:t>
                      </a:r>
                      <a:r>
                        <a:rPr lang="en-US" sz="1100" spc="5" dirty="0" err="1">
                          <a:effectLst/>
                        </a:rPr>
                        <a:t>e</a:t>
                      </a:r>
                      <a:r>
                        <a:rPr lang="en-US" sz="1100" dirty="0" err="1">
                          <a:effectLst/>
                        </a:rPr>
                        <a:t>r</a:t>
                      </a:r>
                      <a:r>
                        <a:rPr lang="en-US" sz="1100" spc="-10" dirty="0" err="1">
                          <a:effectLst/>
                        </a:rPr>
                        <a:t>k</a:t>
                      </a:r>
                      <a:r>
                        <a:rPr lang="en-US" sz="1100" dirty="0" err="1">
                          <a:effectLst/>
                        </a:rPr>
                        <a:t>end</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37</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88165172"/>
                  </a:ext>
                </a:extLst>
              </a:tr>
              <a:tr h="233570">
                <a:tc>
                  <a:txBody>
                    <a:bodyPr/>
                    <a:lstStyle/>
                    <a:p>
                      <a:pPr marL="77470">
                        <a:lnSpc>
                          <a:spcPts val="1335"/>
                        </a:lnSpc>
                        <a:spcAft>
                          <a:spcPts val="1000"/>
                        </a:spcAft>
                        <a:tabLst>
                          <a:tab pos="889000" algn="l"/>
                        </a:tabLst>
                      </a:pPr>
                      <a:r>
                        <a:rPr lang="en-US" sz="1100">
                          <a:effectLst/>
                        </a:rPr>
                        <a:t>Gent	EU</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W</a:t>
                      </a:r>
                      <a:r>
                        <a:rPr lang="en-US" sz="1100" spc="5">
                          <a:effectLst/>
                        </a:rPr>
                        <a:t>e</a:t>
                      </a:r>
                      <a:r>
                        <a:rPr lang="en-US" sz="1100">
                          <a:effectLst/>
                        </a:rPr>
                        <a:t>rk</a:t>
                      </a:r>
                      <a:r>
                        <a:rPr lang="en-US" sz="1100" spc="-10">
                          <a:effectLst/>
                        </a:rPr>
                        <a:t>l</a:t>
                      </a:r>
                      <a:r>
                        <a:rPr lang="en-US" sz="1100" spc="5">
                          <a:effectLst/>
                        </a:rPr>
                        <a:t>o</a:t>
                      </a:r>
                      <a:r>
                        <a:rPr lang="en-US" sz="1100" spc="-5">
                          <a:effectLst/>
                        </a:rPr>
                        <a:t>o</a:t>
                      </a:r>
                      <a:r>
                        <a:rPr lang="en-US" sz="1100">
                          <a:effectLst/>
                        </a:rPr>
                        <a:t>s</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26</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03128036"/>
                  </a:ext>
                </a:extLst>
              </a:tr>
              <a:tr h="233570">
                <a:tc>
                  <a:txBody>
                    <a:bodyPr/>
                    <a:lstStyle/>
                    <a:p>
                      <a:pPr marL="77470">
                        <a:lnSpc>
                          <a:spcPts val="1335"/>
                        </a:lnSpc>
                        <a:spcAft>
                          <a:spcPts val="1000"/>
                        </a:spcAft>
                        <a:tabLst>
                          <a:tab pos="889000" algn="l"/>
                        </a:tabLst>
                      </a:pPr>
                      <a:r>
                        <a:rPr lang="en-US" sz="1100">
                          <a:effectLst/>
                        </a:rPr>
                        <a:t>K</a:t>
                      </a:r>
                      <a:r>
                        <a:rPr lang="en-US" sz="1100" spc="5">
                          <a:effectLst/>
                        </a:rPr>
                        <a:t>o</a:t>
                      </a:r>
                      <a:r>
                        <a:rPr lang="en-US" sz="1100">
                          <a:effectLst/>
                        </a:rPr>
                        <a:t>rtri</a:t>
                      </a:r>
                      <a:r>
                        <a:rPr lang="en-US" sz="1100" spc="-15">
                          <a:effectLst/>
                        </a:rPr>
                        <a:t>j</a:t>
                      </a:r>
                      <a:r>
                        <a:rPr lang="en-US" sz="1100">
                          <a:effectLst/>
                        </a:rPr>
                        <a:t>k	EU</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a:effectLst/>
                        </a:rPr>
                        <a:t>W</a:t>
                      </a:r>
                      <a:r>
                        <a:rPr lang="en-US" sz="1100" spc="5">
                          <a:effectLst/>
                        </a:rPr>
                        <a:t>e</a:t>
                      </a:r>
                      <a:r>
                        <a:rPr lang="en-US" sz="1100">
                          <a:effectLst/>
                        </a:rPr>
                        <a:t>r</a:t>
                      </a:r>
                      <a:r>
                        <a:rPr lang="en-US" sz="1100" spc="-10">
                          <a:effectLst/>
                        </a:rPr>
                        <a:t>k</a:t>
                      </a:r>
                      <a:r>
                        <a:rPr lang="en-US" sz="1100">
                          <a:effectLst/>
                        </a:rPr>
                        <a:t>end</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335"/>
                        </a:lnSpc>
                        <a:spcAft>
                          <a:spcPts val="1000"/>
                        </a:spcAft>
                      </a:pPr>
                      <a:r>
                        <a:rPr lang="en-US" sz="1100" spc="5">
                          <a:effectLst/>
                        </a:rPr>
                        <a:t>18</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7161805"/>
                  </a:ext>
                </a:extLst>
              </a:tr>
              <a:tr h="240123">
                <a:tc>
                  <a:txBody>
                    <a:bodyPr/>
                    <a:lstStyle/>
                    <a:p>
                      <a:pPr marL="77470">
                        <a:lnSpc>
                          <a:spcPct val="115000"/>
                        </a:lnSpc>
                        <a:spcAft>
                          <a:spcPts val="1000"/>
                        </a:spcAft>
                        <a:tabLst>
                          <a:tab pos="889000" algn="l"/>
                        </a:tabLst>
                      </a:pPr>
                      <a:r>
                        <a:rPr lang="en-US" sz="1100">
                          <a:effectLst/>
                        </a:rPr>
                        <a:t>A</a:t>
                      </a:r>
                      <a:r>
                        <a:rPr lang="en-US" sz="1100" spc="-5">
                          <a:effectLst/>
                        </a:rPr>
                        <a:t>a</a:t>
                      </a:r>
                      <a:r>
                        <a:rPr lang="en-US" sz="1100">
                          <a:effectLst/>
                        </a:rPr>
                        <a:t>lst	A</a:t>
                      </a:r>
                      <a:r>
                        <a:rPr lang="en-US" sz="1100" spc="-5">
                          <a:effectLst/>
                        </a:rPr>
                        <a:t>f</a:t>
                      </a:r>
                      <a:r>
                        <a:rPr lang="en-US" sz="1100">
                          <a:effectLst/>
                        </a:rPr>
                        <a:t>rika</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ct val="115000"/>
                        </a:lnSpc>
                        <a:spcAft>
                          <a:spcPts val="1000"/>
                        </a:spcAft>
                      </a:pPr>
                      <a:r>
                        <a:rPr lang="en-US" sz="1100">
                          <a:effectLst/>
                        </a:rPr>
                        <a:t>W</a:t>
                      </a:r>
                      <a:r>
                        <a:rPr lang="en-US" sz="1100" spc="5">
                          <a:effectLst/>
                        </a:rPr>
                        <a:t>e</a:t>
                      </a:r>
                      <a:r>
                        <a:rPr lang="en-US" sz="1100">
                          <a:effectLst/>
                        </a:rPr>
                        <a:t>rk</a:t>
                      </a:r>
                      <a:r>
                        <a:rPr lang="en-US" sz="1100" spc="-10">
                          <a:effectLst/>
                        </a:rPr>
                        <a:t>l</a:t>
                      </a:r>
                      <a:r>
                        <a:rPr lang="en-US" sz="1100" spc="5">
                          <a:effectLst/>
                        </a:rPr>
                        <a:t>o</a:t>
                      </a:r>
                      <a:r>
                        <a:rPr lang="en-US" sz="1100" spc="-5">
                          <a:effectLst/>
                        </a:rPr>
                        <a:t>o</a:t>
                      </a:r>
                      <a:r>
                        <a:rPr lang="en-US" sz="1100">
                          <a:effectLst/>
                        </a:rPr>
                        <a:t>s</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ct val="115000"/>
                        </a:lnSpc>
                        <a:spcAft>
                          <a:spcPts val="1000"/>
                        </a:spcAft>
                      </a:pPr>
                      <a:r>
                        <a:rPr lang="en-US" sz="1100" spc="5">
                          <a:effectLst/>
                        </a:rPr>
                        <a:t>54</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00581734"/>
                  </a:ext>
                </a:extLst>
              </a:tr>
              <a:tr h="240123">
                <a:tc>
                  <a:txBody>
                    <a:bodyPr/>
                    <a:lstStyle/>
                    <a:p>
                      <a:pPr>
                        <a:lnSpc>
                          <a:spcPct val="115000"/>
                        </a:lnSpc>
                        <a:spcAft>
                          <a:spcPts val="1000"/>
                        </a:spcAft>
                      </a:pPr>
                      <a:r>
                        <a:rPr lang="en-US" sz="1100">
                          <a:effectLst/>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a:effectLst/>
                        </a:rPr>
                        <a:t> </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100" dirty="0">
                          <a:effectLst/>
                        </a:rPr>
                        <a:t> </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65685946"/>
                  </a:ext>
                </a:extLst>
              </a:tr>
            </a:tbl>
          </a:graphicData>
        </a:graphic>
      </p:graphicFrame>
    </p:spTree>
    <p:extLst>
      <p:ext uri="{BB962C8B-B14F-4D97-AF65-F5344CB8AC3E}">
        <p14:creationId xmlns:p14="http://schemas.microsoft.com/office/powerpoint/2010/main" val="9914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8034D78-9544-4B71-9A05-2C7AF6FF4C10}"/>
              </a:ext>
            </a:extLst>
          </p:cNvPr>
          <p:cNvSpPr>
            <a:spLocks noGrp="1"/>
          </p:cNvSpPr>
          <p:nvPr>
            <p:ph type="body" sz="quarter" idx="11"/>
          </p:nvPr>
        </p:nvSpPr>
        <p:spPr>
          <a:xfrm>
            <a:off x="767408" y="99379"/>
            <a:ext cx="10873208" cy="881349"/>
          </a:xfrm>
        </p:spPr>
        <p:txBody>
          <a:bodyPr/>
          <a:lstStyle/>
          <a:p>
            <a:r>
              <a:rPr lang="nl-BE" dirty="0" err="1"/>
              <a:t>Build</a:t>
            </a:r>
            <a:r>
              <a:rPr lang="nl-BE" dirty="0"/>
              <a:t> </a:t>
            </a:r>
            <a:r>
              <a:rPr lang="nl-BE" dirty="0" err="1"/>
              <a:t>application</a:t>
            </a:r>
            <a:r>
              <a:rPr lang="nl-BE" dirty="0"/>
              <a:t> on ... </a:t>
            </a:r>
          </a:p>
        </p:txBody>
      </p:sp>
      <p:sp>
        <p:nvSpPr>
          <p:cNvPr id="3" name="Tijdelijke aanduiding voor tekst 2">
            <a:extLst>
              <a:ext uri="{FF2B5EF4-FFF2-40B4-BE49-F238E27FC236}">
                <a16:creationId xmlns:a16="http://schemas.microsoft.com/office/drawing/2014/main" id="{5CBA329C-F8F8-4528-A74E-1504E8382A28}"/>
              </a:ext>
            </a:extLst>
          </p:cNvPr>
          <p:cNvSpPr>
            <a:spLocks noGrp="1"/>
          </p:cNvSpPr>
          <p:nvPr>
            <p:ph type="body" sz="quarter" idx="13"/>
          </p:nvPr>
        </p:nvSpPr>
        <p:spPr>
          <a:xfrm>
            <a:off x="767408" y="1158945"/>
            <a:ext cx="10873208" cy="5014274"/>
          </a:xfrm>
        </p:spPr>
        <p:txBody>
          <a:bodyPr/>
          <a:lstStyle/>
          <a:p>
            <a:pPr lvl="1"/>
            <a:r>
              <a:rPr lang="nl-BE" dirty="0"/>
              <a:t>a small sample of </a:t>
            </a:r>
            <a:r>
              <a:rPr lang="nl-BE" dirty="0" err="1"/>
              <a:t>pseudonimized</a:t>
            </a:r>
            <a:r>
              <a:rPr lang="nl-BE" dirty="0"/>
              <a:t> real data </a:t>
            </a:r>
            <a:r>
              <a:rPr lang="nl-BE" dirty="0" err="1"/>
              <a:t>communicated</a:t>
            </a:r>
            <a:r>
              <a:rPr lang="nl-BE" dirty="0"/>
              <a:t> </a:t>
            </a:r>
            <a:r>
              <a:rPr lang="nl-BE" dirty="0" err="1"/>
              <a:t>to</a:t>
            </a:r>
            <a:r>
              <a:rPr lang="nl-BE" dirty="0"/>
              <a:t> </a:t>
            </a:r>
            <a:r>
              <a:rPr lang="nl-BE" dirty="0" err="1"/>
              <a:t>the</a:t>
            </a:r>
            <a:r>
              <a:rPr lang="nl-BE" dirty="0"/>
              <a:t> researcher</a:t>
            </a:r>
            <a:endParaRPr lang="en-US" dirty="0"/>
          </a:p>
          <a:p>
            <a:pPr lvl="1"/>
            <a:r>
              <a:rPr lang="en-US" dirty="0"/>
              <a:t>scrambled data</a:t>
            </a:r>
          </a:p>
          <a:p>
            <a:pPr lvl="2"/>
            <a:r>
              <a:rPr lang="nl-BE" dirty="0"/>
              <a:t>“</a:t>
            </a:r>
            <a:r>
              <a:rPr lang="nl-BE" dirty="0" err="1"/>
              <a:t>shuffling</a:t>
            </a:r>
            <a:r>
              <a:rPr lang="nl-BE" dirty="0"/>
              <a:t>”: change data </a:t>
            </a:r>
            <a:r>
              <a:rPr lang="nl-BE" dirty="0" err="1"/>
              <a:t>from</a:t>
            </a:r>
            <a:r>
              <a:rPr lang="nl-BE" dirty="0"/>
              <a:t> </a:t>
            </a:r>
            <a:r>
              <a:rPr lang="nl-BE" dirty="0" err="1"/>
              <a:t>place</a:t>
            </a:r>
            <a:endParaRPr lang="nl-BE" dirty="0"/>
          </a:p>
          <a:p>
            <a:pPr lvl="3"/>
            <a:r>
              <a:rPr lang="en-US" dirty="0"/>
              <a:t>loss of any relationship between variables</a:t>
            </a:r>
            <a:endParaRPr lang="nl-BE" dirty="0"/>
          </a:p>
          <a:p>
            <a:pPr lvl="2"/>
            <a:r>
              <a:rPr lang="nl-BE" dirty="0"/>
              <a:t>“</a:t>
            </a:r>
            <a:r>
              <a:rPr lang="nl-BE" dirty="0" err="1"/>
              <a:t>masking</a:t>
            </a:r>
            <a:r>
              <a:rPr lang="nl-BE" dirty="0"/>
              <a:t>”: </a:t>
            </a:r>
            <a:r>
              <a:rPr lang="en-US" dirty="0"/>
              <a:t>remove parts of data (credit card: **** **** **** 1234)</a:t>
            </a:r>
          </a:p>
          <a:p>
            <a:pPr lvl="3"/>
            <a:r>
              <a:rPr lang="en-US" dirty="0"/>
              <a:t>information loss</a:t>
            </a:r>
          </a:p>
          <a:p>
            <a:pPr lvl="3"/>
            <a:r>
              <a:rPr lang="en-US" dirty="0"/>
              <a:t>proving whether a masking satisfies is complex (k-anonymity)</a:t>
            </a:r>
          </a:p>
          <a:p>
            <a:pPr lvl="2"/>
            <a:r>
              <a:rPr lang="nl-BE" dirty="0"/>
              <a:t>“</a:t>
            </a:r>
            <a:r>
              <a:rPr lang="nl-BE" dirty="0" err="1"/>
              <a:t>statistical</a:t>
            </a:r>
            <a:r>
              <a:rPr lang="nl-BE" dirty="0"/>
              <a:t> </a:t>
            </a:r>
            <a:r>
              <a:rPr lang="nl-BE" dirty="0" err="1"/>
              <a:t>disclosure</a:t>
            </a:r>
            <a:r>
              <a:rPr lang="nl-BE" dirty="0"/>
              <a:t> control”</a:t>
            </a:r>
          </a:p>
          <a:p>
            <a:pPr lvl="3"/>
            <a:r>
              <a:rPr lang="en-US" dirty="0"/>
              <a:t>promoted by Eurostat</a:t>
            </a:r>
          </a:p>
          <a:p>
            <a:pPr lvl="3"/>
            <a:r>
              <a:rPr lang="en-US" dirty="0"/>
              <a:t>requires advanced mathematical/statistical knowledge of both researcher and data controller</a:t>
            </a:r>
          </a:p>
        </p:txBody>
      </p:sp>
      <p:sp>
        <p:nvSpPr>
          <p:cNvPr id="4" name="Tijdelijke aanduiding voor dianummer 3">
            <a:extLst>
              <a:ext uri="{FF2B5EF4-FFF2-40B4-BE49-F238E27FC236}">
                <a16:creationId xmlns:a16="http://schemas.microsoft.com/office/drawing/2014/main" id="{43056A71-C4A3-4BDD-A23B-4C82F33E703B}"/>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15</a:t>
            </a:fld>
            <a:endParaRPr lang="en-GB" dirty="0"/>
          </a:p>
        </p:txBody>
      </p:sp>
    </p:spTree>
    <p:extLst>
      <p:ext uri="{BB962C8B-B14F-4D97-AF65-F5344CB8AC3E}">
        <p14:creationId xmlns:p14="http://schemas.microsoft.com/office/powerpoint/2010/main" val="121117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E9F44B2-22DA-4B24-8BD6-DB2E1CF0FC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404" b="6520"/>
          <a:stretch/>
        </p:blipFill>
        <p:spPr>
          <a:xfrm>
            <a:off x="7961688" y="830335"/>
            <a:ext cx="3654333" cy="1562206"/>
          </a:xfrm>
          <a:prstGeom prst="rect">
            <a:avLst/>
          </a:prstGeom>
        </p:spPr>
      </p:pic>
      <p:sp>
        <p:nvSpPr>
          <p:cNvPr id="2" name="Tijdelijke aanduiding voor tekst 1">
            <a:extLst>
              <a:ext uri="{FF2B5EF4-FFF2-40B4-BE49-F238E27FC236}">
                <a16:creationId xmlns:a16="http://schemas.microsoft.com/office/drawing/2014/main" id="{973506A6-FC03-40DC-AA24-4534E7065227}"/>
              </a:ext>
            </a:extLst>
          </p:cNvPr>
          <p:cNvSpPr>
            <a:spLocks noGrp="1"/>
          </p:cNvSpPr>
          <p:nvPr>
            <p:ph type="body" sz="quarter" idx="11"/>
          </p:nvPr>
        </p:nvSpPr>
        <p:spPr>
          <a:xfrm>
            <a:off x="767408" y="99379"/>
            <a:ext cx="10873208" cy="881349"/>
          </a:xfrm>
        </p:spPr>
        <p:txBody>
          <a:bodyPr/>
          <a:lstStyle/>
          <a:p>
            <a:r>
              <a:rPr lang="nl-BE" dirty="0" err="1"/>
              <a:t>Build</a:t>
            </a:r>
            <a:r>
              <a:rPr lang="nl-BE" dirty="0"/>
              <a:t> </a:t>
            </a:r>
            <a:r>
              <a:rPr lang="nl-BE" dirty="0" err="1"/>
              <a:t>application</a:t>
            </a:r>
            <a:r>
              <a:rPr lang="nl-BE" dirty="0"/>
              <a:t> on ... </a:t>
            </a:r>
          </a:p>
        </p:txBody>
      </p:sp>
      <p:sp>
        <p:nvSpPr>
          <p:cNvPr id="3" name="Tijdelijke aanduiding voor tekst 2">
            <a:extLst>
              <a:ext uri="{FF2B5EF4-FFF2-40B4-BE49-F238E27FC236}">
                <a16:creationId xmlns:a16="http://schemas.microsoft.com/office/drawing/2014/main" id="{03FFA7F4-CE0C-4451-A52A-89C32E989A0E}"/>
              </a:ext>
            </a:extLst>
          </p:cNvPr>
          <p:cNvSpPr>
            <a:spLocks noGrp="1"/>
          </p:cNvSpPr>
          <p:nvPr>
            <p:ph type="body" sz="quarter" idx="13"/>
          </p:nvPr>
        </p:nvSpPr>
        <p:spPr>
          <a:xfrm>
            <a:off x="767408" y="1158945"/>
            <a:ext cx="10873208" cy="5014274"/>
          </a:xfrm>
        </p:spPr>
        <p:txBody>
          <a:bodyPr/>
          <a:lstStyle/>
          <a:p>
            <a:pPr lvl="1"/>
            <a:r>
              <a:rPr lang="en-US" dirty="0"/>
              <a:t>synthetic data</a:t>
            </a:r>
          </a:p>
          <a:p>
            <a:pPr lvl="2"/>
            <a:r>
              <a:rPr lang="en-US" dirty="0"/>
              <a:t>learn data distributions from the real dataset</a:t>
            </a:r>
          </a:p>
          <a:p>
            <a:pPr lvl="2"/>
            <a:r>
              <a:rPr lang="en-US" dirty="0"/>
              <a:t>sample a new, synthetic dataset from these distributions</a:t>
            </a:r>
          </a:p>
          <a:p>
            <a:pPr lvl="2"/>
            <a:r>
              <a:rPr lang="en-US" dirty="0"/>
              <a:t>advantages</a:t>
            </a:r>
          </a:p>
          <a:p>
            <a:pPr lvl="3"/>
            <a:r>
              <a:rPr lang="en-US" dirty="0"/>
              <a:t>anonymity guaranteed by design</a:t>
            </a:r>
          </a:p>
          <a:p>
            <a:pPr lvl="3"/>
            <a:r>
              <a:rPr lang="en-US" dirty="0"/>
              <a:t>data-agnostic: generally applicable</a:t>
            </a:r>
            <a:endParaRPr lang="nl-BE" dirty="0"/>
          </a:p>
          <a:p>
            <a:pPr lvl="3"/>
            <a:r>
              <a:rPr lang="nl-BE" dirty="0"/>
              <a:t>basic </a:t>
            </a:r>
            <a:r>
              <a:rPr lang="nl-BE" dirty="0" err="1"/>
              <a:t>statistical</a:t>
            </a:r>
            <a:r>
              <a:rPr lang="nl-BE" dirty="0"/>
              <a:t> </a:t>
            </a:r>
            <a:r>
              <a:rPr lang="nl-BE" dirty="0" err="1"/>
              <a:t>knowledge</a:t>
            </a:r>
            <a:r>
              <a:rPr lang="nl-BE" dirty="0"/>
              <a:t> is </a:t>
            </a:r>
            <a:r>
              <a:rPr lang="nl-BE" dirty="0" err="1"/>
              <a:t>sufficient</a:t>
            </a:r>
            <a:endParaRPr lang="en-US" dirty="0"/>
          </a:p>
          <a:p>
            <a:pPr lvl="2"/>
            <a:r>
              <a:rPr lang="en-US" dirty="0"/>
              <a:t>risks</a:t>
            </a:r>
          </a:p>
          <a:p>
            <a:pPr lvl="3"/>
            <a:r>
              <a:rPr lang="en-US" dirty="0"/>
              <a:t>does not take significance of data into account (nonsensical output possible)</a:t>
            </a:r>
          </a:p>
          <a:p>
            <a:pPr lvl="3"/>
            <a:r>
              <a:rPr lang="en-US" dirty="0"/>
              <a:t>approaches real data only approximately (relationship between variables diluted)</a:t>
            </a:r>
          </a:p>
          <a:p>
            <a:br>
              <a:rPr lang="en-US" dirty="0"/>
            </a:br>
            <a:endParaRPr lang="en-US" dirty="0"/>
          </a:p>
          <a:p>
            <a:r>
              <a:rPr lang="en-US" dirty="0"/>
              <a:t>Conceptually easy</a:t>
            </a:r>
            <a:br>
              <a:rPr lang="en-US" dirty="0"/>
            </a:br>
            <a:endParaRPr lang="en-US" dirty="0"/>
          </a:p>
          <a:p>
            <a:r>
              <a:rPr lang="en-US" dirty="0"/>
              <a:t>Learn data distributions from the original dataset</a:t>
            </a:r>
            <a:br>
              <a:rPr lang="en-US" dirty="0"/>
            </a:br>
            <a:endParaRPr lang="en-US" dirty="0"/>
          </a:p>
          <a:p>
            <a:r>
              <a:rPr lang="en-US" dirty="0"/>
              <a:t>Sample a new dataset from these distributions</a:t>
            </a:r>
            <a:br>
              <a:rPr lang="en-US" dirty="0"/>
            </a:br>
            <a:endParaRPr lang="en-US" dirty="0"/>
          </a:p>
          <a:p>
            <a:r>
              <a:rPr lang="en-US" dirty="0"/>
              <a:t>Basic statistical knowledge suffices (what is a distribution, an outlier, ...)</a:t>
            </a:r>
          </a:p>
          <a:p>
            <a:pPr lvl="3"/>
            <a:endParaRPr lang="en-US" dirty="0"/>
          </a:p>
          <a:p>
            <a:pPr lvl="1"/>
            <a:endParaRPr lang="nl-BE" dirty="0"/>
          </a:p>
        </p:txBody>
      </p:sp>
      <p:sp>
        <p:nvSpPr>
          <p:cNvPr id="4" name="Tijdelijke aanduiding voor dianummer 3">
            <a:extLst>
              <a:ext uri="{FF2B5EF4-FFF2-40B4-BE49-F238E27FC236}">
                <a16:creationId xmlns:a16="http://schemas.microsoft.com/office/drawing/2014/main" id="{5DF7450C-6C28-4379-A111-E2C30CA62DAE}"/>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16</a:t>
            </a:fld>
            <a:endParaRPr lang="en-GB" dirty="0"/>
          </a:p>
        </p:txBody>
      </p:sp>
    </p:spTree>
    <p:extLst>
      <p:ext uri="{BB962C8B-B14F-4D97-AF65-F5344CB8AC3E}">
        <p14:creationId xmlns:p14="http://schemas.microsoft.com/office/powerpoint/2010/main" val="57169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6A3C075-CF10-4EDD-B8A1-17227A7176E4}"/>
              </a:ext>
            </a:extLst>
          </p:cNvPr>
          <p:cNvSpPr>
            <a:spLocks noGrp="1"/>
          </p:cNvSpPr>
          <p:nvPr>
            <p:ph type="body" sz="quarter" idx="11"/>
          </p:nvPr>
        </p:nvSpPr>
        <p:spPr>
          <a:xfrm>
            <a:off x="767408" y="99379"/>
            <a:ext cx="10873208" cy="881349"/>
          </a:xfrm>
        </p:spPr>
        <p:txBody>
          <a:bodyPr/>
          <a:lstStyle/>
          <a:p>
            <a:r>
              <a:rPr lang="nl-BE" dirty="0"/>
              <a:t>... </a:t>
            </a:r>
            <a:r>
              <a:rPr lang="nl-BE" dirty="0" err="1"/>
              <a:t>and</a:t>
            </a:r>
            <a:r>
              <a:rPr lang="nl-BE" dirty="0"/>
              <a:t> </a:t>
            </a:r>
            <a:r>
              <a:rPr lang="nl-BE" dirty="0" err="1"/>
              <a:t>execute</a:t>
            </a:r>
            <a:r>
              <a:rPr lang="nl-BE" dirty="0"/>
              <a:t> </a:t>
            </a:r>
            <a:r>
              <a:rPr lang="nl-BE" dirty="0" err="1"/>
              <a:t>application</a:t>
            </a:r>
            <a:r>
              <a:rPr lang="nl-BE" dirty="0"/>
              <a:t> on real data</a:t>
            </a:r>
          </a:p>
        </p:txBody>
      </p:sp>
      <p:sp>
        <p:nvSpPr>
          <p:cNvPr id="3" name="Tijdelijke aanduiding voor tekst 2">
            <a:extLst>
              <a:ext uri="{FF2B5EF4-FFF2-40B4-BE49-F238E27FC236}">
                <a16:creationId xmlns:a16="http://schemas.microsoft.com/office/drawing/2014/main" id="{5BD6C3B3-B915-4464-AC25-DA67104E5311}"/>
              </a:ext>
            </a:extLst>
          </p:cNvPr>
          <p:cNvSpPr>
            <a:spLocks noGrp="1"/>
          </p:cNvSpPr>
          <p:nvPr>
            <p:ph type="body" sz="quarter" idx="13"/>
          </p:nvPr>
        </p:nvSpPr>
        <p:spPr>
          <a:xfrm>
            <a:off x="767408" y="1158945"/>
            <a:ext cx="10873208" cy="5014274"/>
          </a:xfrm>
        </p:spPr>
        <p:txBody>
          <a:bodyPr/>
          <a:lstStyle/>
          <a:p>
            <a:pPr lvl="1"/>
            <a:endParaRPr lang="en-US" dirty="0"/>
          </a:p>
          <a:p>
            <a:pPr lvl="1"/>
            <a:r>
              <a:rPr lang="en-US" dirty="0"/>
              <a:t>the researcher develops applications on samples, scrambled or synthetic data after which testing occurs</a:t>
            </a:r>
            <a:endParaRPr lang="en-US" strike="sngStrike" dirty="0"/>
          </a:p>
          <a:p>
            <a:pPr lvl="1"/>
            <a:endParaRPr lang="en-US" dirty="0"/>
          </a:p>
          <a:p>
            <a:pPr lvl="1"/>
            <a:r>
              <a:rPr lang="en-US" dirty="0"/>
              <a:t>applications are then executed on the real data in a secure processing environment</a:t>
            </a:r>
          </a:p>
          <a:p>
            <a:pPr lvl="1"/>
            <a:endParaRPr lang="en-US" dirty="0"/>
          </a:p>
          <a:p>
            <a:pPr lvl="1"/>
            <a:r>
              <a:rPr lang="en-US" dirty="0"/>
              <a:t>the researcher obtains anonymous results in the form of aggregated data</a:t>
            </a:r>
          </a:p>
          <a:p>
            <a:pPr lvl="1"/>
            <a:endParaRPr lang="nl-BE" dirty="0"/>
          </a:p>
        </p:txBody>
      </p:sp>
      <p:sp>
        <p:nvSpPr>
          <p:cNvPr id="4" name="Tijdelijke aanduiding voor dianummer 3">
            <a:extLst>
              <a:ext uri="{FF2B5EF4-FFF2-40B4-BE49-F238E27FC236}">
                <a16:creationId xmlns:a16="http://schemas.microsoft.com/office/drawing/2014/main" id="{FB5033B0-4416-4418-9C5B-C3D27E495DC4}"/>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17</a:t>
            </a:fld>
            <a:endParaRPr lang="en-GB" dirty="0"/>
          </a:p>
        </p:txBody>
      </p:sp>
    </p:spTree>
    <p:extLst>
      <p:ext uri="{BB962C8B-B14F-4D97-AF65-F5344CB8AC3E}">
        <p14:creationId xmlns:p14="http://schemas.microsoft.com/office/powerpoint/2010/main" val="194632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DE115F-DA05-471D-89D1-1953B6BD7A29}"/>
              </a:ext>
            </a:extLst>
          </p:cNvPr>
          <p:cNvSpPr>
            <a:spLocks noGrp="1"/>
          </p:cNvSpPr>
          <p:nvPr>
            <p:ph type="body" sz="quarter" idx="11"/>
          </p:nvPr>
        </p:nvSpPr>
        <p:spPr>
          <a:xfrm>
            <a:off x="767408" y="99379"/>
            <a:ext cx="10873208" cy="881349"/>
          </a:xfrm>
        </p:spPr>
        <p:txBody>
          <a:bodyPr/>
          <a:lstStyle/>
          <a:p>
            <a:r>
              <a:rPr lang="nl-BE" dirty="0"/>
              <a:t>Secure </a:t>
            </a:r>
            <a:r>
              <a:rPr lang="nl-BE" dirty="0" err="1"/>
              <a:t>multi</a:t>
            </a:r>
            <a:r>
              <a:rPr lang="nl-BE" dirty="0"/>
              <a:t>-party </a:t>
            </a:r>
            <a:r>
              <a:rPr lang="nl-BE" dirty="0" err="1"/>
              <a:t>computation</a:t>
            </a:r>
            <a:endParaRPr lang="nl-BE" dirty="0"/>
          </a:p>
        </p:txBody>
      </p:sp>
      <p:sp>
        <p:nvSpPr>
          <p:cNvPr id="3" name="Tijdelijke aanduiding voor tekst 2">
            <a:extLst>
              <a:ext uri="{FF2B5EF4-FFF2-40B4-BE49-F238E27FC236}">
                <a16:creationId xmlns:a16="http://schemas.microsoft.com/office/drawing/2014/main" id="{31758A89-3B77-409C-A8B4-71225BF59CCB}"/>
              </a:ext>
            </a:extLst>
          </p:cNvPr>
          <p:cNvSpPr>
            <a:spLocks noGrp="1"/>
          </p:cNvSpPr>
          <p:nvPr>
            <p:ph type="body" sz="quarter" idx="13"/>
          </p:nvPr>
        </p:nvSpPr>
        <p:spPr>
          <a:xfrm>
            <a:off x="766763" y="1158875"/>
            <a:ext cx="11360150" cy="5014913"/>
          </a:xfrm>
        </p:spPr>
        <p:txBody>
          <a:bodyPr/>
          <a:lstStyle/>
          <a:p>
            <a:pPr lvl="1"/>
            <a:r>
              <a:rPr lang="nl-BE" dirty="0"/>
              <a:t>‘</a:t>
            </a:r>
            <a:r>
              <a:rPr lang="nl-BE" dirty="0" err="1"/>
              <a:t>toolbox</a:t>
            </a:r>
            <a:r>
              <a:rPr lang="nl-BE" dirty="0"/>
              <a:t>’ of </a:t>
            </a:r>
            <a:r>
              <a:rPr lang="nl-BE" dirty="0" err="1"/>
              <a:t>cryptographic</a:t>
            </a:r>
            <a:r>
              <a:rPr lang="nl-BE" dirty="0"/>
              <a:t> </a:t>
            </a:r>
            <a:r>
              <a:rPr lang="nl-BE" dirty="0" err="1"/>
              <a:t>techniques</a:t>
            </a:r>
            <a:endParaRPr lang="nl-BE" dirty="0"/>
          </a:p>
          <a:p>
            <a:pPr lvl="1"/>
            <a:r>
              <a:rPr lang="en-US" dirty="0"/>
              <a:t>enables multiple parties to compute data jointly, as if they had a shared database</a:t>
            </a:r>
            <a:endParaRPr lang="nl-BE" dirty="0"/>
          </a:p>
          <a:p>
            <a:pPr lvl="1"/>
            <a:r>
              <a:rPr lang="en-US" dirty="0"/>
              <a:t>Because of cryptographic protection, parties can never view each other’s data</a:t>
            </a:r>
          </a:p>
          <a:p>
            <a:pPr lvl="1"/>
            <a:r>
              <a:rPr lang="en-US" dirty="0"/>
              <a:t>participating parties decide who is allowed to view outcome of the computation</a:t>
            </a:r>
          </a:p>
          <a:p>
            <a:pPr lvl="1"/>
            <a:r>
              <a:rPr lang="en-US" dirty="0"/>
              <a:t>benefits</a:t>
            </a:r>
          </a:p>
          <a:p>
            <a:pPr lvl="2"/>
            <a:r>
              <a:rPr lang="en-US" dirty="0"/>
              <a:t>performing joint computations, while keeping own data secure</a:t>
            </a:r>
          </a:p>
          <a:p>
            <a:pPr lvl="2"/>
            <a:r>
              <a:rPr lang="en-US" dirty="0"/>
              <a:t>keeping control over who receives the results of the computation</a:t>
            </a:r>
          </a:p>
          <a:p>
            <a:pPr lvl="2"/>
            <a:r>
              <a:rPr lang="en-US" dirty="0"/>
              <a:t>having the guarantee that your computations have been performed correctly</a:t>
            </a:r>
          </a:p>
          <a:p>
            <a:pPr lvl="1"/>
            <a:r>
              <a:rPr lang="en-US" dirty="0"/>
              <a:t>more information on </a:t>
            </a:r>
            <a:r>
              <a:rPr lang="en-US" dirty="0">
                <a:hlinkClick r:id="rId2"/>
              </a:rPr>
              <a:t>https://www.smals.be/nl/content/secure-multiparty-computation-collectieve-berekeningen-op-verspreide-gevoelige-gegevens</a:t>
            </a:r>
            <a:r>
              <a:rPr lang="en-US" dirty="0"/>
              <a:t> </a:t>
            </a:r>
          </a:p>
          <a:p>
            <a:pPr lvl="1"/>
            <a:endParaRPr lang="en-US" dirty="0"/>
          </a:p>
          <a:p>
            <a:pPr lvl="2"/>
            <a:endParaRPr lang="nl-BE" dirty="0"/>
          </a:p>
        </p:txBody>
      </p:sp>
      <p:sp>
        <p:nvSpPr>
          <p:cNvPr id="4" name="Tijdelijke aanduiding voor dianummer 3">
            <a:extLst>
              <a:ext uri="{FF2B5EF4-FFF2-40B4-BE49-F238E27FC236}">
                <a16:creationId xmlns:a16="http://schemas.microsoft.com/office/drawing/2014/main" id="{E3484D5D-BB6F-4983-B64F-990B35F88733}"/>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18</a:t>
            </a:fld>
            <a:endParaRPr lang="en-GB" dirty="0"/>
          </a:p>
        </p:txBody>
      </p:sp>
    </p:spTree>
    <p:extLst>
      <p:ext uri="{BB962C8B-B14F-4D97-AF65-F5344CB8AC3E}">
        <p14:creationId xmlns:p14="http://schemas.microsoft.com/office/powerpoint/2010/main" val="336809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D493-FA2A-4A22-9319-B67BB1AF5BDD}"/>
              </a:ext>
            </a:extLst>
          </p:cNvPr>
          <p:cNvSpPr>
            <a:spLocks noGrp="1"/>
          </p:cNvSpPr>
          <p:nvPr>
            <p:ph type="title"/>
          </p:nvPr>
        </p:nvSpPr>
        <p:spPr>
          <a:xfrm>
            <a:off x="838200" y="2103437"/>
            <a:ext cx="10515600" cy="1325563"/>
          </a:xfrm>
        </p:spPr>
        <p:txBody>
          <a:bodyPr>
            <a:normAutofit fontScale="90000"/>
          </a:bodyPr>
          <a:lstStyle/>
          <a:p>
            <a:r>
              <a:rPr lang="fr-BE" dirty="0"/>
              <a:t>Information Security </a:t>
            </a:r>
            <a:r>
              <a:rPr lang="fr-BE" dirty="0" err="1"/>
              <a:t>Committee</a:t>
            </a:r>
            <a:br>
              <a:rPr lang="fr-BE" dirty="0"/>
            </a:br>
            <a:r>
              <a:rPr lang="fr-BE" dirty="0"/>
              <a:t>(</a:t>
            </a:r>
            <a:r>
              <a:rPr lang="en-US" dirty="0"/>
              <a:t>Social Security and Health Chamber)</a:t>
            </a:r>
          </a:p>
        </p:txBody>
      </p:sp>
    </p:spTree>
    <p:extLst>
      <p:ext uri="{BB962C8B-B14F-4D97-AF65-F5344CB8AC3E}">
        <p14:creationId xmlns:p14="http://schemas.microsoft.com/office/powerpoint/2010/main" val="199541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158E196-9EDE-48E8-B947-78B7BC4EDBF8}"/>
              </a:ext>
            </a:extLst>
          </p:cNvPr>
          <p:cNvSpPr>
            <a:spLocks noGrp="1"/>
          </p:cNvSpPr>
          <p:nvPr>
            <p:ph type="body" sz="quarter" idx="11"/>
          </p:nvPr>
        </p:nvSpPr>
        <p:spPr>
          <a:xfrm>
            <a:off x="767408" y="99379"/>
            <a:ext cx="10873208" cy="881349"/>
          </a:xfrm>
        </p:spPr>
        <p:txBody>
          <a:bodyPr/>
          <a:lstStyle/>
          <a:p>
            <a:r>
              <a:rPr lang="nl-BE" dirty="0" err="1"/>
              <a:t>Structure</a:t>
            </a:r>
            <a:r>
              <a:rPr lang="nl-BE" dirty="0"/>
              <a:t> of </a:t>
            </a:r>
            <a:r>
              <a:rPr lang="nl-BE" dirty="0" err="1"/>
              <a:t>the</a:t>
            </a:r>
            <a:r>
              <a:rPr lang="nl-BE" dirty="0"/>
              <a:t> </a:t>
            </a:r>
            <a:r>
              <a:rPr lang="nl-BE" dirty="0" err="1"/>
              <a:t>presentation</a:t>
            </a:r>
            <a:endParaRPr lang="nl-BE" dirty="0"/>
          </a:p>
        </p:txBody>
      </p:sp>
      <p:sp>
        <p:nvSpPr>
          <p:cNvPr id="3" name="Tijdelijke aanduiding voor tekst 2">
            <a:extLst>
              <a:ext uri="{FF2B5EF4-FFF2-40B4-BE49-F238E27FC236}">
                <a16:creationId xmlns:a16="http://schemas.microsoft.com/office/drawing/2014/main" id="{FFDBD684-55EC-42C5-8515-B939B481BA1F}"/>
              </a:ext>
            </a:extLst>
          </p:cNvPr>
          <p:cNvSpPr>
            <a:spLocks noGrp="1"/>
          </p:cNvSpPr>
          <p:nvPr>
            <p:ph type="body" sz="quarter" idx="13"/>
          </p:nvPr>
        </p:nvSpPr>
        <p:spPr>
          <a:xfrm>
            <a:off x="767408" y="1158945"/>
            <a:ext cx="10873208" cy="5014274"/>
          </a:xfrm>
        </p:spPr>
        <p:txBody>
          <a:bodyPr/>
          <a:lstStyle/>
          <a:p>
            <a:pPr lvl="1"/>
            <a:r>
              <a:rPr lang="nl-BE" dirty="0"/>
              <a:t>brief </a:t>
            </a:r>
            <a:r>
              <a:rPr lang="nl-BE" dirty="0" err="1"/>
              <a:t>overview</a:t>
            </a:r>
            <a:r>
              <a:rPr lang="nl-BE" dirty="0"/>
              <a:t> of </a:t>
            </a:r>
            <a:r>
              <a:rPr lang="nl-BE" dirty="0" err="1"/>
              <a:t>the</a:t>
            </a:r>
            <a:r>
              <a:rPr lang="nl-BE" dirty="0"/>
              <a:t> </a:t>
            </a:r>
            <a:r>
              <a:rPr lang="nl-BE" dirty="0" err="1"/>
              <a:t>legal</a:t>
            </a:r>
            <a:r>
              <a:rPr lang="nl-BE" dirty="0"/>
              <a:t> </a:t>
            </a:r>
            <a:r>
              <a:rPr lang="nl-BE" dirty="0" err="1"/>
              <a:t>framework</a:t>
            </a:r>
            <a:r>
              <a:rPr lang="nl-BE" dirty="0"/>
              <a:t> on data </a:t>
            </a:r>
            <a:r>
              <a:rPr lang="nl-BE" dirty="0" err="1"/>
              <a:t>protection</a:t>
            </a:r>
            <a:endParaRPr lang="nl-BE" dirty="0"/>
          </a:p>
          <a:p>
            <a:pPr lvl="2"/>
            <a:r>
              <a:rPr lang="nl-BE" dirty="0" err="1"/>
              <a:t>anonymization</a:t>
            </a:r>
            <a:r>
              <a:rPr lang="nl-BE" dirty="0"/>
              <a:t> </a:t>
            </a:r>
            <a:r>
              <a:rPr lang="nl-BE" dirty="0" err="1"/>
              <a:t>and</a:t>
            </a:r>
            <a:r>
              <a:rPr lang="nl-BE" dirty="0"/>
              <a:t> </a:t>
            </a:r>
            <a:r>
              <a:rPr lang="nl-BE" dirty="0" err="1"/>
              <a:t>pseudonymization</a:t>
            </a:r>
            <a:endParaRPr lang="nl-BE" strike="sngStrike" dirty="0"/>
          </a:p>
          <a:p>
            <a:pPr lvl="2"/>
            <a:r>
              <a:rPr lang="nl-BE" dirty="0" err="1"/>
              <a:t>application</a:t>
            </a:r>
            <a:r>
              <a:rPr lang="nl-BE" dirty="0"/>
              <a:t> building on samples, </a:t>
            </a:r>
            <a:r>
              <a:rPr lang="nl-BE" dirty="0" err="1"/>
              <a:t>scrambled</a:t>
            </a:r>
            <a:r>
              <a:rPr lang="nl-BE" dirty="0"/>
              <a:t> data or </a:t>
            </a:r>
            <a:r>
              <a:rPr lang="nl-BE" dirty="0" err="1"/>
              <a:t>synthetic</a:t>
            </a:r>
            <a:r>
              <a:rPr lang="nl-BE" dirty="0"/>
              <a:t> data</a:t>
            </a:r>
          </a:p>
          <a:p>
            <a:pPr lvl="2"/>
            <a:r>
              <a:rPr lang="nl-BE" dirty="0"/>
              <a:t>secure </a:t>
            </a:r>
            <a:r>
              <a:rPr lang="nl-BE" dirty="0" err="1"/>
              <a:t>multi</a:t>
            </a:r>
            <a:r>
              <a:rPr lang="nl-BE" dirty="0"/>
              <a:t>-party </a:t>
            </a:r>
            <a:r>
              <a:rPr lang="nl-BE" dirty="0" err="1"/>
              <a:t>computation</a:t>
            </a:r>
            <a:endParaRPr lang="nl-BE" dirty="0"/>
          </a:p>
          <a:p>
            <a:pPr lvl="2"/>
            <a:r>
              <a:rPr lang="nl-BE" dirty="0"/>
              <a:t>Information Security </a:t>
            </a:r>
            <a:r>
              <a:rPr lang="nl-BE" dirty="0" err="1"/>
              <a:t>Committee</a:t>
            </a:r>
            <a:endParaRPr lang="nl-BE" dirty="0"/>
          </a:p>
          <a:p>
            <a:pPr lvl="1"/>
            <a:endParaRPr lang="nl-BE" dirty="0"/>
          </a:p>
          <a:p>
            <a:pPr lvl="1"/>
            <a:r>
              <a:rPr lang="nl-BE" dirty="0" err="1"/>
              <a:t>enhancing</a:t>
            </a:r>
            <a:r>
              <a:rPr lang="nl-BE" dirty="0"/>
              <a:t> data </a:t>
            </a:r>
            <a:r>
              <a:rPr lang="nl-BE" dirty="0" err="1"/>
              <a:t>quality</a:t>
            </a:r>
            <a:endParaRPr lang="nl-BE" dirty="0"/>
          </a:p>
          <a:p>
            <a:pPr lvl="1"/>
            <a:endParaRPr lang="nl-BE" dirty="0"/>
          </a:p>
          <a:p>
            <a:pPr lvl="1"/>
            <a:r>
              <a:rPr lang="nl-BE" dirty="0"/>
              <a:t>European Health Data Space </a:t>
            </a:r>
            <a:r>
              <a:rPr lang="nl-BE" dirty="0" err="1"/>
              <a:t>for</a:t>
            </a:r>
            <a:r>
              <a:rPr lang="nl-BE" dirty="0"/>
              <a:t> </a:t>
            </a:r>
            <a:r>
              <a:rPr lang="nl-BE" dirty="0" err="1"/>
              <a:t>secondary</a:t>
            </a:r>
            <a:r>
              <a:rPr lang="nl-BE" dirty="0"/>
              <a:t> </a:t>
            </a:r>
            <a:r>
              <a:rPr lang="nl-BE" dirty="0" err="1"/>
              <a:t>use</a:t>
            </a:r>
            <a:r>
              <a:rPr lang="nl-BE" dirty="0"/>
              <a:t> in </a:t>
            </a:r>
            <a:r>
              <a:rPr lang="nl-BE" dirty="0" err="1"/>
              <a:t>practice</a:t>
            </a:r>
            <a:endParaRPr lang="nl-BE" dirty="0"/>
          </a:p>
          <a:p>
            <a:pPr lvl="2"/>
            <a:endParaRPr lang="nl-BE" dirty="0"/>
          </a:p>
          <a:p>
            <a:pPr lvl="1"/>
            <a:endParaRPr lang="nl-BE" dirty="0"/>
          </a:p>
        </p:txBody>
      </p:sp>
      <p:sp>
        <p:nvSpPr>
          <p:cNvPr id="4" name="Tijdelijke aanduiding voor dianummer 3">
            <a:extLst>
              <a:ext uri="{FF2B5EF4-FFF2-40B4-BE49-F238E27FC236}">
                <a16:creationId xmlns:a16="http://schemas.microsoft.com/office/drawing/2014/main" id="{73E97872-BFDF-4476-9A61-240C995DCAFE}"/>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2</a:t>
            </a:fld>
            <a:endParaRPr lang="en-GB" dirty="0"/>
          </a:p>
        </p:txBody>
      </p:sp>
    </p:spTree>
    <p:extLst>
      <p:ext uri="{BB962C8B-B14F-4D97-AF65-F5344CB8AC3E}">
        <p14:creationId xmlns:p14="http://schemas.microsoft.com/office/powerpoint/2010/main" val="415815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0698E3C-A9CD-4F8C-B109-F91796F07C18}"/>
              </a:ext>
            </a:extLst>
          </p:cNvPr>
          <p:cNvSpPr>
            <a:spLocks noGrp="1"/>
          </p:cNvSpPr>
          <p:nvPr>
            <p:ph type="body" sz="quarter" idx="11"/>
          </p:nvPr>
        </p:nvSpPr>
        <p:spPr>
          <a:xfrm>
            <a:off x="767408" y="99379"/>
            <a:ext cx="10873208" cy="881349"/>
          </a:xfrm>
        </p:spPr>
        <p:txBody>
          <a:bodyPr/>
          <a:lstStyle/>
          <a:p>
            <a:r>
              <a:rPr lang="nl-BE" dirty="0" err="1"/>
              <a:t>Institutional</a:t>
            </a:r>
            <a:r>
              <a:rPr lang="nl-BE" dirty="0"/>
              <a:t> </a:t>
            </a:r>
            <a:r>
              <a:rPr lang="nl-BE" dirty="0" err="1"/>
              <a:t>aspects</a:t>
            </a:r>
            <a:endParaRPr lang="nl-BE" dirty="0"/>
          </a:p>
        </p:txBody>
      </p:sp>
      <p:sp>
        <p:nvSpPr>
          <p:cNvPr id="3" name="Tijdelijke aanduiding voor tekst 2">
            <a:extLst>
              <a:ext uri="{FF2B5EF4-FFF2-40B4-BE49-F238E27FC236}">
                <a16:creationId xmlns:a16="http://schemas.microsoft.com/office/drawing/2014/main" id="{F2ACF076-C37B-4757-9182-8A07C9DE436B}"/>
              </a:ext>
            </a:extLst>
          </p:cNvPr>
          <p:cNvSpPr>
            <a:spLocks noGrp="1"/>
          </p:cNvSpPr>
          <p:nvPr>
            <p:ph type="body" sz="quarter" idx="13"/>
          </p:nvPr>
        </p:nvSpPr>
        <p:spPr>
          <a:xfrm>
            <a:off x="767408" y="1158945"/>
            <a:ext cx="10873208" cy="5014274"/>
          </a:xfrm>
        </p:spPr>
        <p:txBody>
          <a:bodyPr/>
          <a:lstStyle/>
          <a:p>
            <a:pPr lvl="1"/>
            <a:r>
              <a:rPr lang="en-US" dirty="0"/>
              <a:t>independent body established by law</a:t>
            </a:r>
          </a:p>
          <a:p>
            <a:pPr lvl="1"/>
            <a:r>
              <a:rPr lang="en-US" dirty="0"/>
              <a:t>whose members are appointed by the House of Representatives</a:t>
            </a:r>
          </a:p>
          <a:p>
            <a:pPr lvl="1"/>
            <a:r>
              <a:rPr lang="en-US" dirty="0"/>
              <a:t>the competent minister may react</a:t>
            </a:r>
          </a:p>
          <a:p>
            <a:pPr lvl="2"/>
            <a:r>
              <a:rPr lang="en-US" dirty="0"/>
              <a:t>if he finds that a deliberation violates the regulation (on data protection)</a:t>
            </a:r>
          </a:p>
          <a:p>
            <a:pPr lvl="2"/>
            <a:r>
              <a:rPr lang="en-US" dirty="0"/>
              <a:t>within 10 working days of the meeting</a:t>
            </a:r>
          </a:p>
          <a:p>
            <a:pPr lvl="2"/>
            <a:r>
              <a:rPr lang="en-US" dirty="0"/>
              <a:t>in a reasoned manner</a:t>
            </a:r>
          </a:p>
          <a:p>
            <a:pPr lvl="2"/>
            <a:r>
              <a:rPr lang="en-US" dirty="0"/>
              <a:t>he can order the ISC to make certain adjustments to the deliberation</a:t>
            </a:r>
          </a:p>
          <a:p>
            <a:pPr lvl="1"/>
            <a:r>
              <a:rPr lang="en-US" dirty="0"/>
              <a:t>deliberations are sent to the House of Representatives and the Data Protection Authority for information after publication</a:t>
            </a:r>
          </a:p>
          <a:p>
            <a:pPr lvl="1"/>
            <a:endParaRPr lang="nl-BE" dirty="0"/>
          </a:p>
        </p:txBody>
      </p:sp>
      <p:sp>
        <p:nvSpPr>
          <p:cNvPr id="4" name="Tijdelijke aanduiding voor dianummer 3">
            <a:extLst>
              <a:ext uri="{FF2B5EF4-FFF2-40B4-BE49-F238E27FC236}">
                <a16:creationId xmlns:a16="http://schemas.microsoft.com/office/drawing/2014/main" id="{299922CC-0EDA-46BA-9F0B-B8B9BA9F4986}"/>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20</a:t>
            </a:fld>
            <a:endParaRPr lang="en-GB" dirty="0"/>
          </a:p>
        </p:txBody>
      </p:sp>
    </p:spTree>
    <p:extLst>
      <p:ext uri="{BB962C8B-B14F-4D97-AF65-F5344CB8AC3E}">
        <p14:creationId xmlns:p14="http://schemas.microsoft.com/office/powerpoint/2010/main" val="60869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99FDC3D-3FC4-48D0-942E-E9188FEC0193}"/>
              </a:ext>
            </a:extLst>
          </p:cNvPr>
          <p:cNvSpPr>
            <a:spLocks noGrp="1"/>
          </p:cNvSpPr>
          <p:nvPr>
            <p:ph type="body" sz="quarter" idx="11"/>
          </p:nvPr>
        </p:nvSpPr>
        <p:spPr>
          <a:xfrm>
            <a:off x="767408" y="99379"/>
            <a:ext cx="10873208" cy="881349"/>
          </a:xfrm>
        </p:spPr>
        <p:txBody>
          <a:bodyPr/>
          <a:lstStyle/>
          <a:p>
            <a:r>
              <a:rPr lang="nl-BE" dirty="0" err="1"/>
              <a:t>Role</a:t>
            </a:r>
            <a:endParaRPr lang="nl-BE" dirty="0"/>
          </a:p>
        </p:txBody>
      </p:sp>
      <p:sp>
        <p:nvSpPr>
          <p:cNvPr id="3" name="Tijdelijke aanduiding voor tekst 2">
            <a:extLst>
              <a:ext uri="{FF2B5EF4-FFF2-40B4-BE49-F238E27FC236}">
                <a16:creationId xmlns:a16="http://schemas.microsoft.com/office/drawing/2014/main" id="{E951A182-C1DF-45E5-9F71-5679A56F511C}"/>
              </a:ext>
            </a:extLst>
          </p:cNvPr>
          <p:cNvSpPr>
            <a:spLocks noGrp="1"/>
          </p:cNvSpPr>
          <p:nvPr>
            <p:ph type="body" sz="quarter" idx="13"/>
          </p:nvPr>
        </p:nvSpPr>
        <p:spPr>
          <a:xfrm>
            <a:off x="767408" y="1158945"/>
            <a:ext cx="10873208" cy="5014274"/>
          </a:xfrm>
        </p:spPr>
        <p:txBody>
          <a:bodyPr/>
          <a:lstStyle/>
          <a:p>
            <a:pPr lvl="1"/>
            <a:r>
              <a:rPr lang="en-US" dirty="0"/>
              <a:t>formulating good practices</a:t>
            </a:r>
          </a:p>
          <a:p>
            <a:pPr lvl="1"/>
            <a:r>
              <a:rPr lang="en-US" dirty="0"/>
              <a:t>granting deliberations on</a:t>
            </a:r>
          </a:p>
          <a:p>
            <a:pPr lvl="2"/>
            <a:r>
              <a:rPr lang="en-US" dirty="0"/>
              <a:t>communication of anonymous data (→ deliberation No 18/140)</a:t>
            </a:r>
          </a:p>
          <a:p>
            <a:pPr lvl="2"/>
            <a:r>
              <a:rPr lang="en-US" dirty="0"/>
              <a:t>communication of personal data (pseudonymized or not)</a:t>
            </a:r>
          </a:p>
          <a:p>
            <a:pPr lvl="1"/>
            <a:r>
              <a:rPr lang="en-US" dirty="0"/>
              <a:t>maintenance and publication of list of deliberations</a:t>
            </a:r>
          </a:p>
          <a:p>
            <a:pPr lvl="2"/>
            <a:r>
              <a:rPr lang="en-US" dirty="0"/>
              <a:t>website of the Crossroads Bank for Social Security</a:t>
            </a:r>
          </a:p>
          <a:p>
            <a:pPr lvl="2"/>
            <a:r>
              <a:rPr lang="en-US" dirty="0"/>
              <a:t>website of the eHealth platform</a:t>
            </a:r>
          </a:p>
          <a:p>
            <a:pPr lvl="1"/>
            <a:r>
              <a:rPr lang="en-US" dirty="0"/>
              <a:t>supporting data protection officers</a:t>
            </a:r>
          </a:p>
          <a:p>
            <a:pPr lvl="1"/>
            <a:r>
              <a:rPr lang="en-US" dirty="0"/>
              <a:t>publishing a summary activity report</a:t>
            </a:r>
          </a:p>
          <a:p>
            <a:endParaRPr lang="nl-BE" dirty="0"/>
          </a:p>
        </p:txBody>
      </p:sp>
      <p:sp>
        <p:nvSpPr>
          <p:cNvPr id="4" name="Tijdelijke aanduiding voor dianummer 3">
            <a:extLst>
              <a:ext uri="{FF2B5EF4-FFF2-40B4-BE49-F238E27FC236}">
                <a16:creationId xmlns:a16="http://schemas.microsoft.com/office/drawing/2014/main" id="{D80BA93C-2343-4253-B6B2-7DFE1906E7CE}"/>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21</a:t>
            </a:fld>
            <a:endParaRPr lang="en-GB" dirty="0"/>
          </a:p>
        </p:txBody>
      </p:sp>
    </p:spTree>
    <p:extLst>
      <p:ext uri="{BB962C8B-B14F-4D97-AF65-F5344CB8AC3E}">
        <p14:creationId xmlns:p14="http://schemas.microsoft.com/office/powerpoint/2010/main" val="253972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767408" y="99379"/>
            <a:ext cx="10873208" cy="881349"/>
          </a:xfrm>
        </p:spPr>
        <p:txBody>
          <a:bodyPr>
            <a:normAutofit/>
          </a:bodyPr>
          <a:lstStyle/>
          <a:p>
            <a:r>
              <a:rPr lang="en-US" dirty="0"/>
              <a:t>Considerations in the deliberations</a:t>
            </a:r>
          </a:p>
        </p:txBody>
      </p:sp>
      <p:sp>
        <p:nvSpPr>
          <p:cNvPr id="8" name="Tijdelijke aanduiding voor tekst 7">
            <a:extLst>
              <a:ext uri="{FF2B5EF4-FFF2-40B4-BE49-F238E27FC236}">
                <a16:creationId xmlns:a16="http://schemas.microsoft.com/office/drawing/2014/main" id="{B2D82636-26B7-42BC-8A94-93A4B6F46A36}"/>
              </a:ext>
            </a:extLst>
          </p:cNvPr>
          <p:cNvSpPr>
            <a:spLocks noGrp="1"/>
          </p:cNvSpPr>
          <p:nvPr>
            <p:ph type="body" sz="quarter" idx="13"/>
          </p:nvPr>
        </p:nvSpPr>
        <p:spPr>
          <a:xfrm>
            <a:off x="767408" y="1158945"/>
            <a:ext cx="10873208" cy="5014274"/>
          </a:xfrm>
        </p:spPr>
        <p:txBody>
          <a:bodyPr/>
          <a:lstStyle/>
          <a:p>
            <a:pPr lvl="1"/>
            <a:r>
              <a:rPr lang="en-US" dirty="0"/>
              <a:t>lawfulness and purpose limitation</a:t>
            </a:r>
          </a:p>
          <a:p>
            <a:pPr lvl="2"/>
            <a:r>
              <a:rPr lang="en-US" dirty="0"/>
              <a:t>is the processing serving a legitimate purpose?</a:t>
            </a:r>
          </a:p>
          <a:p>
            <a:pPr lvl="2"/>
            <a:r>
              <a:rPr lang="en-US" dirty="0"/>
              <a:t>are the purposes of the processing well defined ?</a:t>
            </a:r>
          </a:p>
          <a:p>
            <a:pPr lvl="1"/>
            <a:r>
              <a:rPr lang="en-US" dirty="0"/>
              <a:t>data minimization</a:t>
            </a:r>
          </a:p>
          <a:p>
            <a:pPr lvl="2"/>
            <a:r>
              <a:rPr lang="en-US" dirty="0"/>
              <a:t>is the processing using the minimal dataset to achieve the purposes ?</a:t>
            </a:r>
          </a:p>
          <a:p>
            <a:pPr lvl="2"/>
            <a:r>
              <a:rPr lang="en-US" dirty="0"/>
              <a:t>storage limitation</a:t>
            </a:r>
          </a:p>
          <a:p>
            <a:pPr lvl="1"/>
            <a:r>
              <a:rPr lang="en-US" dirty="0"/>
              <a:t>information security</a:t>
            </a:r>
          </a:p>
          <a:p>
            <a:pPr lvl="2"/>
            <a:r>
              <a:rPr lang="en-US" dirty="0"/>
              <a:t>confidentiality</a:t>
            </a:r>
          </a:p>
          <a:p>
            <a:pPr lvl="2"/>
            <a:r>
              <a:rPr lang="en-US" dirty="0"/>
              <a:t>integrity</a:t>
            </a:r>
          </a:p>
          <a:p>
            <a:pPr lvl="1"/>
            <a:r>
              <a:rPr lang="en-US" dirty="0"/>
              <a:t>transparency for the data subjects</a:t>
            </a:r>
          </a:p>
          <a:p>
            <a:endParaRPr lang="nl-BE" dirty="0"/>
          </a:p>
        </p:txBody>
      </p:sp>
      <p:sp>
        <p:nvSpPr>
          <p:cNvPr id="4" name="Slide Number Placeholder 3"/>
          <p:cNvSpPr>
            <a:spLocks noGrp="1"/>
          </p:cNvSpPr>
          <p:nvPr>
            <p:ph type="sldNum" sz="quarter" idx="10"/>
          </p:nvPr>
        </p:nvSpPr>
        <p:spPr>
          <a:xfrm>
            <a:off x="11125200" y="6489703"/>
            <a:ext cx="1001184" cy="365125"/>
          </a:xfrm>
        </p:spPr>
        <p:txBody>
          <a:bodyPr/>
          <a:lstStyle/>
          <a:p>
            <a:r>
              <a:rPr lang="fr-BE"/>
              <a:t> </a:t>
            </a:r>
            <a:fld id="{30A9230E-FFBB-4CCB-ABD7-198084EDE768}" type="slidenum">
              <a:rPr lang="fr-BE" smtClean="0"/>
              <a:pPr/>
              <a:t>22</a:t>
            </a:fld>
            <a:r>
              <a:rPr lang="fr-BE"/>
              <a:t> </a:t>
            </a:r>
            <a:endParaRPr lang="fr-BE" dirty="0"/>
          </a:p>
        </p:txBody>
      </p:sp>
    </p:spTree>
    <p:extLst>
      <p:ext uri="{BB962C8B-B14F-4D97-AF65-F5344CB8AC3E}">
        <p14:creationId xmlns:p14="http://schemas.microsoft.com/office/powerpoint/2010/main" val="3057856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D493-FA2A-4A22-9319-B67BB1AF5BDD}"/>
              </a:ext>
            </a:extLst>
          </p:cNvPr>
          <p:cNvSpPr>
            <a:spLocks noGrp="1"/>
          </p:cNvSpPr>
          <p:nvPr>
            <p:ph type="title"/>
          </p:nvPr>
        </p:nvSpPr>
        <p:spPr>
          <a:xfrm>
            <a:off x="119336" y="2103438"/>
            <a:ext cx="11953328" cy="1325562"/>
          </a:xfrm>
        </p:spPr>
        <p:txBody>
          <a:bodyPr>
            <a:normAutofit/>
          </a:bodyPr>
          <a:lstStyle/>
          <a:p>
            <a:r>
              <a:rPr lang="nl-BE" dirty="0" err="1"/>
              <a:t>Enhancing</a:t>
            </a:r>
            <a:r>
              <a:rPr lang="nl-BE" dirty="0"/>
              <a:t> data </a:t>
            </a:r>
            <a:r>
              <a:rPr lang="nl-BE" dirty="0" err="1"/>
              <a:t>quality</a:t>
            </a:r>
            <a:endParaRPr lang="en-US" dirty="0"/>
          </a:p>
        </p:txBody>
      </p:sp>
    </p:spTree>
    <p:extLst>
      <p:ext uri="{BB962C8B-B14F-4D97-AF65-F5344CB8AC3E}">
        <p14:creationId xmlns:p14="http://schemas.microsoft.com/office/powerpoint/2010/main" val="1991360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43AE92F-4C5F-472E-93EB-3A968BD4D05A}"/>
              </a:ext>
            </a:extLst>
          </p:cNvPr>
          <p:cNvSpPr>
            <a:spLocks noGrp="1"/>
          </p:cNvSpPr>
          <p:nvPr>
            <p:ph type="body" sz="quarter" idx="11"/>
          </p:nvPr>
        </p:nvSpPr>
        <p:spPr>
          <a:xfrm>
            <a:off x="767408" y="99379"/>
            <a:ext cx="10873208" cy="881349"/>
          </a:xfrm>
        </p:spPr>
        <p:txBody>
          <a:bodyPr/>
          <a:lstStyle/>
          <a:p>
            <a:r>
              <a:rPr lang="nl-BE" dirty="0"/>
              <a:t>Data </a:t>
            </a:r>
            <a:r>
              <a:rPr lang="nl-BE" dirty="0" err="1"/>
              <a:t>quality</a:t>
            </a:r>
            <a:r>
              <a:rPr lang="nl-BE" dirty="0"/>
              <a:t> has </a:t>
            </a:r>
            <a:r>
              <a:rPr lang="nl-BE" dirty="0" err="1"/>
              <a:t>several</a:t>
            </a:r>
            <a:r>
              <a:rPr lang="nl-BE" dirty="0"/>
              <a:t> </a:t>
            </a:r>
            <a:r>
              <a:rPr lang="nl-BE" dirty="0" err="1"/>
              <a:t>dimensions</a:t>
            </a:r>
            <a:endParaRPr lang="nl-BE" dirty="0"/>
          </a:p>
        </p:txBody>
      </p:sp>
      <p:sp>
        <p:nvSpPr>
          <p:cNvPr id="3" name="Tijdelijke aanduiding voor tekst 2">
            <a:extLst>
              <a:ext uri="{FF2B5EF4-FFF2-40B4-BE49-F238E27FC236}">
                <a16:creationId xmlns:a16="http://schemas.microsoft.com/office/drawing/2014/main" id="{2E542F06-49CD-4B7B-B62E-C25E612262D8}"/>
              </a:ext>
            </a:extLst>
          </p:cNvPr>
          <p:cNvSpPr>
            <a:spLocks noGrp="1"/>
          </p:cNvSpPr>
          <p:nvPr>
            <p:ph type="body" sz="quarter" idx="13"/>
          </p:nvPr>
        </p:nvSpPr>
        <p:spPr>
          <a:xfrm>
            <a:off x="766763" y="1124744"/>
            <a:ext cx="10874375" cy="5014913"/>
          </a:xfrm>
        </p:spPr>
        <p:txBody>
          <a:bodyPr/>
          <a:lstStyle/>
          <a:p>
            <a:pPr lvl="1"/>
            <a:r>
              <a:rPr lang="nl-BE" dirty="0" err="1"/>
              <a:t>validity</a:t>
            </a:r>
            <a:endParaRPr lang="nl-BE" dirty="0"/>
          </a:p>
          <a:p>
            <a:pPr lvl="2"/>
            <a:r>
              <a:rPr lang="nl-BE" dirty="0">
                <a:solidFill>
                  <a:schemeClr val="bg1">
                    <a:lumMod val="65000"/>
                  </a:schemeClr>
                </a:solidFill>
              </a:rPr>
              <a:t>does data match </a:t>
            </a:r>
            <a:r>
              <a:rPr lang="nl-BE" dirty="0" err="1">
                <a:solidFill>
                  <a:schemeClr val="bg1">
                    <a:lumMod val="65000"/>
                  </a:schemeClr>
                </a:solidFill>
              </a:rPr>
              <a:t>the</a:t>
            </a:r>
            <a:r>
              <a:rPr lang="nl-BE" dirty="0">
                <a:solidFill>
                  <a:schemeClr val="bg1">
                    <a:lumMod val="65000"/>
                  </a:schemeClr>
                </a:solidFill>
              </a:rPr>
              <a:t> </a:t>
            </a:r>
            <a:r>
              <a:rPr lang="nl-BE" dirty="0" err="1">
                <a:solidFill>
                  <a:schemeClr val="bg1">
                    <a:lumMod val="65000"/>
                  </a:schemeClr>
                </a:solidFill>
              </a:rPr>
              <a:t>technical</a:t>
            </a:r>
            <a:r>
              <a:rPr lang="nl-BE" dirty="0">
                <a:solidFill>
                  <a:schemeClr val="bg1">
                    <a:lumMod val="65000"/>
                  </a:schemeClr>
                </a:solidFill>
              </a:rPr>
              <a:t> </a:t>
            </a:r>
            <a:r>
              <a:rPr lang="nl-BE" dirty="0" err="1">
                <a:solidFill>
                  <a:schemeClr val="bg1">
                    <a:lumMod val="65000"/>
                  </a:schemeClr>
                </a:solidFill>
              </a:rPr>
              <a:t>and</a:t>
            </a:r>
            <a:r>
              <a:rPr lang="nl-BE" dirty="0">
                <a:solidFill>
                  <a:schemeClr val="bg1">
                    <a:lumMod val="65000"/>
                  </a:schemeClr>
                </a:solidFill>
              </a:rPr>
              <a:t> </a:t>
            </a:r>
            <a:r>
              <a:rPr lang="nl-BE" dirty="0" err="1">
                <a:solidFill>
                  <a:schemeClr val="bg1">
                    <a:lumMod val="65000"/>
                  </a:schemeClr>
                </a:solidFill>
              </a:rPr>
              <a:t>semantic</a:t>
            </a:r>
            <a:r>
              <a:rPr lang="nl-BE" dirty="0">
                <a:solidFill>
                  <a:schemeClr val="bg1">
                    <a:lumMod val="65000"/>
                  </a:schemeClr>
                </a:solidFill>
              </a:rPr>
              <a:t> </a:t>
            </a:r>
            <a:r>
              <a:rPr lang="nl-BE" dirty="0" err="1">
                <a:solidFill>
                  <a:schemeClr val="bg1">
                    <a:lumMod val="65000"/>
                  </a:schemeClr>
                </a:solidFill>
              </a:rPr>
              <a:t>interoperability</a:t>
            </a:r>
            <a:r>
              <a:rPr lang="nl-BE" dirty="0">
                <a:solidFill>
                  <a:schemeClr val="bg1">
                    <a:lumMod val="65000"/>
                  </a:schemeClr>
                </a:solidFill>
              </a:rPr>
              <a:t> </a:t>
            </a:r>
            <a:r>
              <a:rPr lang="nl-BE" dirty="0" err="1">
                <a:solidFill>
                  <a:schemeClr val="bg1">
                    <a:lumMod val="65000"/>
                  </a:schemeClr>
                </a:solidFill>
              </a:rPr>
              <a:t>standards</a:t>
            </a:r>
            <a:r>
              <a:rPr lang="nl-BE" dirty="0">
                <a:solidFill>
                  <a:schemeClr val="bg1">
                    <a:lumMod val="65000"/>
                  </a:schemeClr>
                </a:solidFill>
              </a:rPr>
              <a:t> ?</a:t>
            </a:r>
          </a:p>
          <a:p>
            <a:pPr lvl="2"/>
            <a:r>
              <a:rPr lang="nl-BE" dirty="0">
                <a:solidFill>
                  <a:schemeClr val="bg1">
                    <a:lumMod val="65000"/>
                  </a:schemeClr>
                </a:solidFill>
              </a:rPr>
              <a:t>are </a:t>
            </a:r>
            <a:r>
              <a:rPr lang="nl-BE" dirty="0" err="1">
                <a:solidFill>
                  <a:schemeClr val="bg1">
                    <a:lumMod val="65000"/>
                  </a:schemeClr>
                </a:solidFill>
              </a:rPr>
              <a:t>the</a:t>
            </a:r>
            <a:r>
              <a:rPr lang="nl-BE" dirty="0">
                <a:solidFill>
                  <a:schemeClr val="bg1">
                    <a:lumMod val="65000"/>
                  </a:schemeClr>
                </a:solidFill>
              </a:rPr>
              <a:t> </a:t>
            </a:r>
            <a:r>
              <a:rPr lang="nl-BE" dirty="0" err="1">
                <a:solidFill>
                  <a:schemeClr val="bg1">
                    <a:lumMod val="65000"/>
                  </a:schemeClr>
                </a:solidFill>
              </a:rPr>
              <a:t>value</a:t>
            </a:r>
            <a:r>
              <a:rPr lang="nl-BE" dirty="0">
                <a:solidFill>
                  <a:schemeClr val="bg1">
                    <a:lumMod val="65000"/>
                  </a:schemeClr>
                </a:solidFill>
              </a:rPr>
              <a:t> </a:t>
            </a:r>
            <a:r>
              <a:rPr lang="nl-BE" dirty="0" err="1">
                <a:solidFill>
                  <a:schemeClr val="bg1">
                    <a:lumMod val="65000"/>
                  </a:schemeClr>
                </a:solidFill>
              </a:rPr>
              <a:t>attributes</a:t>
            </a:r>
            <a:r>
              <a:rPr lang="nl-BE" dirty="0">
                <a:solidFill>
                  <a:schemeClr val="bg1">
                    <a:lumMod val="65000"/>
                  </a:schemeClr>
                </a:solidFill>
              </a:rPr>
              <a:t> </a:t>
            </a:r>
            <a:r>
              <a:rPr lang="nl-BE" dirty="0" err="1">
                <a:solidFill>
                  <a:schemeClr val="bg1">
                    <a:lumMod val="65000"/>
                  </a:schemeClr>
                </a:solidFill>
              </a:rPr>
              <a:t>available</a:t>
            </a:r>
            <a:r>
              <a:rPr lang="nl-BE" dirty="0">
                <a:solidFill>
                  <a:schemeClr val="bg1">
                    <a:lumMod val="65000"/>
                  </a:schemeClr>
                </a:solidFill>
              </a:rPr>
              <a:t> </a:t>
            </a:r>
            <a:r>
              <a:rPr lang="nl-BE" dirty="0" err="1">
                <a:solidFill>
                  <a:schemeClr val="bg1">
                    <a:lumMod val="65000"/>
                  </a:schemeClr>
                </a:solidFill>
              </a:rPr>
              <a:t>for</a:t>
            </a:r>
            <a:r>
              <a:rPr lang="nl-BE" dirty="0">
                <a:solidFill>
                  <a:schemeClr val="bg1">
                    <a:lumMod val="65000"/>
                  </a:schemeClr>
                </a:solidFill>
              </a:rPr>
              <a:t> </a:t>
            </a:r>
            <a:r>
              <a:rPr lang="nl-BE" dirty="0" err="1">
                <a:solidFill>
                  <a:schemeClr val="bg1">
                    <a:lumMod val="65000"/>
                  </a:schemeClr>
                </a:solidFill>
              </a:rPr>
              <a:t>aligning</a:t>
            </a:r>
            <a:r>
              <a:rPr lang="nl-BE" dirty="0">
                <a:solidFill>
                  <a:schemeClr val="bg1">
                    <a:lumMod val="65000"/>
                  </a:schemeClr>
                </a:solidFill>
              </a:rPr>
              <a:t> </a:t>
            </a:r>
            <a:r>
              <a:rPr lang="nl-BE" dirty="0" err="1">
                <a:solidFill>
                  <a:schemeClr val="bg1">
                    <a:lumMod val="65000"/>
                  </a:schemeClr>
                </a:solidFill>
              </a:rPr>
              <a:t>with</a:t>
            </a:r>
            <a:r>
              <a:rPr lang="nl-BE" dirty="0">
                <a:solidFill>
                  <a:schemeClr val="bg1">
                    <a:lumMod val="65000"/>
                  </a:schemeClr>
                </a:solidFill>
              </a:rPr>
              <a:t> </a:t>
            </a:r>
            <a:r>
              <a:rPr lang="nl-BE" dirty="0" err="1">
                <a:solidFill>
                  <a:schemeClr val="bg1">
                    <a:lumMod val="65000"/>
                  </a:schemeClr>
                </a:solidFill>
              </a:rPr>
              <a:t>the</a:t>
            </a:r>
            <a:r>
              <a:rPr lang="nl-BE" dirty="0">
                <a:solidFill>
                  <a:schemeClr val="bg1">
                    <a:lumMod val="65000"/>
                  </a:schemeClr>
                </a:solidFill>
              </a:rPr>
              <a:t> </a:t>
            </a:r>
            <a:r>
              <a:rPr lang="nl-BE" dirty="0" err="1">
                <a:solidFill>
                  <a:schemeClr val="bg1">
                    <a:lumMod val="65000"/>
                  </a:schemeClr>
                </a:solidFill>
              </a:rPr>
              <a:t>specific</a:t>
            </a:r>
            <a:r>
              <a:rPr lang="nl-BE" dirty="0">
                <a:solidFill>
                  <a:schemeClr val="bg1">
                    <a:lumMod val="65000"/>
                  </a:schemeClr>
                </a:solidFill>
              </a:rPr>
              <a:t> </a:t>
            </a:r>
            <a:r>
              <a:rPr lang="nl-BE" dirty="0" err="1">
                <a:solidFill>
                  <a:schemeClr val="bg1">
                    <a:lumMod val="65000"/>
                  </a:schemeClr>
                </a:solidFill>
              </a:rPr>
              <a:t>requirements</a:t>
            </a:r>
            <a:r>
              <a:rPr lang="nl-BE" dirty="0">
                <a:solidFill>
                  <a:schemeClr val="bg1">
                    <a:lumMod val="65000"/>
                  </a:schemeClr>
                </a:solidFill>
              </a:rPr>
              <a:t> ? </a:t>
            </a:r>
          </a:p>
          <a:p>
            <a:pPr lvl="1"/>
            <a:r>
              <a:rPr lang="nl-BE" dirty="0" err="1"/>
              <a:t>completeness</a:t>
            </a:r>
            <a:r>
              <a:rPr lang="nl-BE" dirty="0">
                <a:solidFill>
                  <a:schemeClr val="bg1">
                    <a:lumMod val="65000"/>
                  </a:schemeClr>
                </a:solidFill>
              </a:rPr>
              <a:t>: is data </a:t>
            </a:r>
            <a:r>
              <a:rPr lang="nl-BE" dirty="0" err="1">
                <a:solidFill>
                  <a:schemeClr val="bg1">
                    <a:lumMod val="65000"/>
                  </a:schemeClr>
                </a:solidFill>
              </a:rPr>
              <a:t>sufficient</a:t>
            </a:r>
            <a:r>
              <a:rPr lang="nl-BE" dirty="0">
                <a:solidFill>
                  <a:schemeClr val="bg1">
                    <a:lumMod val="65000"/>
                  </a:schemeClr>
                </a:solidFill>
              </a:rPr>
              <a:t> </a:t>
            </a:r>
            <a:r>
              <a:rPr lang="nl-BE" dirty="0" err="1">
                <a:solidFill>
                  <a:schemeClr val="bg1">
                    <a:lumMod val="65000"/>
                  </a:schemeClr>
                </a:solidFill>
              </a:rPr>
              <a:t>to</a:t>
            </a:r>
            <a:r>
              <a:rPr lang="nl-BE" dirty="0">
                <a:solidFill>
                  <a:schemeClr val="bg1">
                    <a:lumMod val="65000"/>
                  </a:schemeClr>
                </a:solidFill>
              </a:rPr>
              <a:t> </a:t>
            </a:r>
            <a:r>
              <a:rPr lang="nl-BE" dirty="0" err="1">
                <a:solidFill>
                  <a:schemeClr val="bg1">
                    <a:lumMod val="65000"/>
                  </a:schemeClr>
                </a:solidFill>
              </a:rPr>
              <a:t>deliver</a:t>
            </a:r>
            <a:r>
              <a:rPr lang="nl-BE" dirty="0">
                <a:solidFill>
                  <a:schemeClr val="bg1">
                    <a:lumMod val="65000"/>
                  </a:schemeClr>
                </a:solidFill>
              </a:rPr>
              <a:t> </a:t>
            </a:r>
            <a:r>
              <a:rPr lang="nl-BE" dirty="0" err="1">
                <a:solidFill>
                  <a:schemeClr val="bg1">
                    <a:lumMod val="65000"/>
                  </a:schemeClr>
                </a:solidFill>
              </a:rPr>
              <a:t>meaningful</a:t>
            </a:r>
            <a:r>
              <a:rPr lang="nl-BE" dirty="0">
                <a:solidFill>
                  <a:schemeClr val="bg1">
                    <a:lumMod val="65000"/>
                  </a:schemeClr>
                </a:solidFill>
              </a:rPr>
              <a:t> </a:t>
            </a:r>
            <a:r>
              <a:rPr lang="nl-BE" dirty="0" err="1">
                <a:solidFill>
                  <a:schemeClr val="bg1">
                    <a:lumMod val="65000"/>
                  </a:schemeClr>
                </a:solidFill>
              </a:rPr>
              <a:t>decisions</a:t>
            </a:r>
            <a:r>
              <a:rPr lang="nl-BE" dirty="0">
                <a:solidFill>
                  <a:schemeClr val="bg1">
                    <a:lumMod val="65000"/>
                  </a:schemeClr>
                </a:solidFill>
              </a:rPr>
              <a:t> ?</a:t>
            </a:r>
          </a:p>
          <a:p>
            <a:pPr lvl="1"/>
            <a:r>
              <a:rPr lang="nl-BE" dirty="0" err="1"/>
              <a:t>accuracy</a:t>
            </a:r>
            <a:r>
              <a:rPr lang="nl-BE" dirty="0">
                <a:solidFill>
                  <a:schemeClr val="bg1">
                    <a:lumMod val="65000"/>
                  </a:schemeClr>
                </a:solidFill>
              </a:rPr>
              <a:t>: does data </a:t>
            </a:r>
            <a:r>
              <a:rPr lang="nl-BE" dirty="0" err="1">
                <a:solidFill>
                  <a:schemeClr val="bg1">
                    <a:lumMod val="65000"/>
                  </a:schemeClr>
                </a:solidFill>
              </a:rPr>
              <a:t>represent</a:t>
            </a:r>
            <a:r>
              <a:rPr lang="nl-BE" dirty="0">
                <a:solidFill>
                  <a:schemeClr val="bg1">
                    <a:lumMod val="65000"/>
                  </a:schemeClr>
                </a:solidFill>
              </a:rPr>
              <a:t> </a:t>
            </a:r>
            <a:r>
              <a:rPr lang="nl-BE" dirty="0" err="1">
                <a:solidFill>
                  <a:schemeClr val="bg1">
                    <a:lumMod val="65000"/>
                  </a:schemeClr>
                </a:solidFill>
              </a:rPr>
              <a:t>the</a:t>
            </a:r>
            <a:r>
              <a:rPr lang="nl-BE" dirty="0">
                <a:solidFill>
                  <a:schemeClr val="bg1">
                    <a:lumMod val="65000"/>
                  </a:schemeClr>
                </a:solidFill>
              </a:rPr>
              <a:t> </a:t>
            </a:r>
            <a:r>
              <a:rPr lang="nl-BE" dirty="0" err="1">
                <a:solidFill>
                  <a:schemeClr val="bg1">
                    <a:lumMod val="65000"/>
                  </a:schemeClr>
                </a:solidFill>
              </a:rPr>
              <a:t>reality</a:t>
            </a:r>
            <a:r>
              <a:rPr lang="nl-BE" dirty="0">
                <a:solidFill>
                  <a:schemeClr val="bg1">
                    <a:lumMod val="65000"/>
                  </a:schemeClr>
                </a:solidFill>
              </a:rPr>
              <a:t> </a:t>
            </a:r>
            <a:r>
              <a:rPr lang="nl-BE" dirty="0" err="1">
                <a:solidFill>
                  <a:schemeClr val="bg1">
                    <a:lumMod val="65000"/>
                  </a:schemeClr>
                </a:solidFill>
              </a:rPr>
              <a:t>and</a:t>
            </a:r>
            <a:r>
              <a:rPr lang="nl-BE" dirty="0">
                <a:solidFill>
                  <a:schemeClr val="bg1">
                    <a:lumMod val="65000"/>
                  </a:schemeClr>
                </a:solidFill>
              </a:rPr>
              <a:t> </a:t>
            </a:r>
            <a:r>
              <a:rPr lang="nl-BE" dirty="0" err="1">
                <a:solidFill>
                  <a:schemeClr val="bg1">
                    <a:lumMod val="65000"/>
                  </a:schemeClr>
                </a:solidFill>
              </a:rPr>
              <a:t>confirm</a:t>
            </a:r>
            <a:r>
              <a:rPr lang="nl-BE" dirty="0">
                <a:solidFill>
                  <a:schemeClr val="bg1">
                    <a:lumMod val="65000"/>
                  </a:schemeClr>
                </a:solidFill>
              </a:rPr>
              <a:t> </a:t>
            </a:r>
            <a:r>
              <a:rPr lang="nl-BE" dirty="0" err="1">
                <a:solidFill>
                  <a:schemeClr val="bg1">
                    <a:lumMod val="65000"/>
                  </a:schemeClr>
                </a:solidFill>
              </a:rPr>
              <a:t>with</a:t>
            </a:r>
            <a:r>
              <a:rPr lang="nl-BE" dirty="0">
                <a:solidFill>
                  <a:schemeClr val="bg1">
                    <a:lumMod val="65000"/>
                  </a:schemeClr>
                </a:solidFill>
              </a:rPr>
              <a:t> </a:t>
            </a:r>
            <a:r>
              <a:rPr lang="nl-BE" dirty="0" err="1">
                <a:solidFill>
                  <a:schemeClr val="bg1">
                    <a:lumMod val="65000"/>
                  </a:schemeClr>
                </a:solidFill>
              </a:rPr>
              <a:t>verifiable</a:t>
            </a:r>
            <a:r>
              <a:rPr lang="nl-BE" dirty="0">
                <a:solidFill>
                  <a:schemeClr val="bg1">
                    <a:lumMod val="65000"/>
                  </a:schemeClr>
                </a:solidFill>
              </a:rPr>
              <a:t> sources ?</a:t>
            </a:r>
          </a:p>
          <a:p>
            <a:pPr lvl="1"/>
            <a:r>
              <a:rPr lang="nl-BE" dirty="0" err="1"/>
              <a:t>consistency</a:t>
            </a:r>
            <a:r>
              <a:rPr lang="nl-BE" dirty="0">
                <a:solidFill>
                  <a:schemeClr val="bg1">
                    <a:lumMod val="65000"/>
                  </a:schemeClr>
                </a:solidFill>
              </a:rPr>
              <a:t>: does data match </a:t>
            </a:r>
            <a:r>
              <a:rPr lang="nl-BE" dirty="0" err="1">
                <a:solidFill>
                  <a:schemeClr val="bg1">
                    <a:lumMod val="65000"/>
                  </a:schemeClr>
                </a:solidFill>
              </a:rPr>
              <a:t>across</a:t>
            </a:r>
            <a:r>
              <a:rPr lang="nl-BE" dirty="0">
                <a:solidFill>
                  <a:schemeClr val="bg1">
                    <a:lumMod val="65000"/>
                  </a:schemeClr>
                </a:solidFill>
              </a:rPr>
              <a:t> data sources </a:t>
            </a:r>
            <a:r>
              <a:rPr lang="nl-BE" dirty="0" err="1">
                <a:solidFill>
                  <a:schemeClr val="bg1">
                    <a:lumMod val="65000"/>
                  </a:schemeClr>
                </a:solidFill>
              </a:rPr>
              <a:t>and</a:t>
            </a:r>
            <a:r>
              <a:rPr lang="nl-BE" dirty="0">
                <a:solidFill>
                  <a:schemeClr val="bg1">
                    <a:lumMod val="65000"/>
                  </a:schemeClr>
                </a:solidFill>
              </a:rPr>
              <a:t> over time ?</a:t>
            </a:r>
          </a:p>
          <a:p>
            <a:pPr lvl="1"/>
            <a:r>
              <a:rPr lang="nl-BE" dirty="0" err="1"/>
              <a:t>uniqueness</a:t>
            </a:r>
            <a:r>
              <a:rPr lang="nl-BE" dirty="0">
                <a:solidFill>
                  <a:schemeClr val="bg1">
                    <a:lumMod val="65000"/>
                  </a:schemeClr>
                </a:solidFill>
              </a:rPr>
              <a:t>: are single </a:t>
            </a:r>
            <a:r>
              <a:rPr lang="nl-BE" dirty="0" err="1">
                <a:solidFill>
                  <a:schemeClr val="bg1">
                    <a:lumMod val="65000"/>
                  </a:schemeClr>
                </a:solidFill>
              </a:rPr>
              <a:t>recorded</a:t>
            </a:r>
            <a:r>
              <a:rPr lang="nl-BE" dirty="0">
                <a:solidFill>
                  <a:schemeClr val="bg1">
                    <a:lumMod val="65000"/>
                  </a:schemeClr>
                </a:solidFill>
              </a:rPr>
              <a:t> </a:t>
            </a:r>
            <a:r>
              <a:rPr lang="nl-BE" dirty="0" err="1">
                <a:solidFill>
                  <a:schemeClr val="bg1">
                    <a:lumMod val="65000"/>
                  </a:schemeClr>
                </a:solidFill>
              </a:rPr>
              <a:t>instances</a:t>
            </a:r>
            <a:r>
              <a:rPr lang="nl-BE" dirty="0">
                <a:solidFill>
                  <a:schemeClr val="bg1">
                    <a:lumMod val="65000"/>
                  </a:schemeClr>
                </a:solidFill>
              </a:rPr>
              <a:t> </a:t>
            </a:r>
            <a:r>
              <a:rPr lang="nl-BE" dirty="0" err="1">
                <a:solidFill>
                  <a:schemeClr val="bg1">
                    <a:lumMod val="65000"/>
                  </a:schemeClr>
                </a:solidFill>
              </a:rPr>
              <a:t>used</a:t>
            </a:r>
            <a:r>
              <a:rPr lang="nl-BE" dirty="0">
                <a:solidFill>
                  <a:schemeClr val="bg1">
                    <a:lumMod val="65000"/>
                  </a:schemeClr>
                </a:solidFill>
              </a:rPr>
              <a:t> in </a:t>
            </a:r>
            <a:r>
              <a:rPr lang="nl-BE" dirty="0" err="1">
                <a:solidFill>
                  <a:schemeClr val="bg1">
                    <a:lumMod val="65000"/>
                  </a:schemeClr>
                </a:solidFill>
              </a:rPr>
              <a:t>the</a:t>
            </a:r>
            <a:r>
              <a:rPr lang="nl-BE" dirty="0">
                <a:solidFill>
                  <a:schemeClr val="bg1">
                    <a:lumMod val="65000"/>
                  </a:schemeClr>
                </a:solidFill>
              </a:rPr>
              <a:t> data set ?</a:t>
            </a:r>
          </a:p>
          <a:p>
            <a:pPr lvl="1"/>
            <a:r>
              <a:rPr lang="nl-BE" dirty="0" err="1"/>
              <a:t>integrity</a:t>
            </a:r>
            <a:r>
              <a:rPr lang="nl-BE" dirty="0">
                <a:solidFill>
                  <a:schemeClr val="bg1">
                    <a:lumMod val="65000"/>
                  </a:schemeClr>
                </a:solidFill>
              </a:rPr>
              <a:t>: is data </a:t>
            </a:r>
            <a:r>
              <a:rPr lang="nl-BE" dirty="0" err="1">
                <a:solidFill>
                  <a:schemeClr val="bg1">
                    <a:lumMod val="65000"/>
                  </a:schemeClr>
                </a:solidFill>
              </a:rPr>
              <a:t>maintained</a:t>
            </a:r>
            <a:r>
              <a:rPr lang="nl-BE" dirty="0">
                <a:solidFill>
                  <a:schemeClr val="bg1">
                    <a:lumMod val="65000"/>
                  </a:schemeClr>
                </a:solidFill>
              </a:rPr>
              <a:t> </a:t>
            </a:r>
            <a:r>
              <a:rPr lang="nl-BE" dirty="0" err="1">
                <a:solidFill>
                  <a:schemeClr val="bg1">
                    <a:lumMod val="65000"/>
                  </a:schemeClr>
                </a:solidFill>
              </a:rPr>
              <a:t>correctly</a:t>
            </a:r>
            <a:r>
              <a:rPr lang="nl-BE" dirty="0">
                <a:solidFill>
                  <a:schemeClr val="bg1">
                    <a:lumMod val="65000"/>
                  </a:schemeClr>
                </a:solidFill>
              </a:rPr>
              <a:t>, even as </a:t>
            </a:r>
            <a:r>
              <a:rPr lang="nl-BE" dirty="0" err="1">
                <a:solidFill>
                  <a:schemeClr val="bg1">
                    <a:lumMod val="65000"/>
                  </a:schemeClr>
                </a:solidFill>
              </a:rPr>
              <a:t>stored</a:t>
            </a:r>
            <a:r>
              <a:rPr lang="nl-BE" dirty="0">
                <a:solidFill>
                  <a:schemeClr val="bg1">
                    <a:lumMod val="65000"/>
                  </a:schemeClr>
                </a:solidFill>
              </a:rPr>
              <a:t> </a:t>
            </a:r>
            <a:r>
              <a:rPr lang="nl-BE" dirty="0" err="1">
                <a:solidFill>
                  <a:schemeClr val="bg1">
                    <a:lumMod val="65000"/>
                  </a:schemeClr>
                </a:solidFill>
              </a:rPr>
              <a:t>and</a:t>
            </a:r>
            <a:r>
              <a:rPr lang="nl-BE" dirty="0">
                <a:solidFill>
                  <a:schemeClr val="bg1">
                    <a:lumMod val="65000"/>
                  </a:schemeClr>
                </a:solidFill>
              </a:rPr>
              <a:t> </a:t>
            </a:r>
            <a:r>
              <a:rPr lang="nl-BE" dirty="0" err="1">
                <a:solidFill>
                  <a:schemeClr val="bg1">
                    <a:lumMod val="65000"/>
                  </a:schemeClr>
                </a:solidFill>
              </a:rPr>
              <a:t>used</a:t>
            </a:r>
            <a:r>
              <a:rPr lang="nl-BE" dirty="0">
                <a:solidFill>
                  <a:schemeClr val="bg1">
                    <a:lumMod val="65000"/>
                  </a:schemeClr>
                </a:solidFill>
              </a:rPr>
              <a:t> in diverse systems ?</a:t>
            </a:r>
          </a:p>
          <a:p>
            <a:pPr lvl="1"/>
            <a:r>
              <a:rPr lang="nl-BE" dirty="0"/>
              <a:t>...</a:t>
            </a:r>
          </a:p>
        </p:txBody>
      </p:sp>
      <p:sp>
        <p:nvSpPr>
          <p:cNvPr id="4" name="Tijdelijke aanduiding voor dianummer 3">
            <a:extLst>
              <a:ext uri="{FF2B5EF4-FFF2-40B4-BE49-F238E27FC236}">
                <a16:creationId xmlns:a16="http://schemas.microsoft.com/office/drawing/2014/main" id="{4752220D-496C-4CED-86E8-30540BD2480E}"/>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24</a:t>
            </a:fld>
            <a:endParaRPr lang="en-GB" dirty="0"/>
          </a:p>
        </p:txBody>
      </p:sp>
    </p:spTree>
    <p:extLst>
      <p:ext uri="{BB962C8B-B14F-4D97-AF65-F5344CB8AC3E}">
        <p14:creationId xmlns:p14="http://schemas.microsoft.com/office/powerpoint/2010/main" val="2373590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EC451F-6B4E-4FBC-A83C-8308E8979ED5}"/>
              </a:ext>
            </a:extLst>
          </p:cNvPr>
          <p:cNvSpPr>
            <a:spLocks noGrp="1"/>
          </p:cNvSpPr>
          <p:nvPr>
            <p:ph type="body" sz="quarter" idx="11"/>
          </p:nvPr>
        </p:nvSpPr>
        <p:spPr>
          <a:xfrm>
            <a:off x="767408" y="99379"/>
            <a:ext cx="10873208" cy="881349"/>
          </a:xfrm>
        </p:spPr>
        <p:txBody>
          <a:bodyPr/>
          <a:lstStyle/>
          <a:p>
            <a:r>
              <a:rPr lang="nl-BE" dirty="0" err="1"/>
              <a:t>Enhancing</a:t>
            </a:r>
            <a:r>
              <a:rPr lang="nl-BE" dirty="0"/>
              <a:t> data </a:t>
            </a:r>
            <a:r>
              <a:rPr lang="nl-BE" dirty="0" err="1"/>
              <a:t>quality</a:t>
            </a:r>
            <a:endParaRPr lang="nl-BE" dirty="0"/>
          </a:p>
        </p:txBody>
      </p:sp>
      <p:sp>
        <p:nvSpPr>
          <p:cNvPr id="3" name="Tijdelijke aanduiding voor tekst 2">
            <a:extLst>
              <a:ext uri="{FF2B5EF4-FFF2-40B4-BE49-F238E27FC236}">
                <a16:creationId xmlns:a16="http://schemas.microsoft.com/office/drawing/2014/main" id="{E14B4080-A21E-42D0-8F09-44E39AFB50A2}"/>
              </a:ext>
            </a:extLst>
          </p:cNvPr>
          <p:cNvSpPr>
            <a:spLocks noGrp="1"/>
          </p:cNvSpPr>
          <p:nvPr>
            <p:ph type="body" sz="quarter" idx="13"/>
          </p:nvPr>
        </p:nvSpPr>
        <p:spPr>
          <a:xfrm>
            <a:off x="767408" y="1158945"/>
            <a:ext cx="10873208" cy="5014274"/>
          </a:xfrm>
        </p:spPr>
        <p:txBody>
          <a:bodyPr/>
          <a:lstStyle/>
          <a:p>
            <a:pPr lvl="1"/>
            <a:r>
              <a:rPr lang="en-US" dirty="0"/>
              <a:t>re-use of data stored in information systems to support daily operational functioning =&gt; no double encoding for secondary use</a:t>
            </a:r>
          </a:p>
          <a:p>
            <a:pPr lvl="1"/>
            <a:r>
              <a:rPr lang="en-US" dirty="0"/>
              <a:t>data quality control should be embedded in every step of the data processing: the closer to the data source, the better</a:t>
            </a:r>
          </a:p>
          <a:p>
            <a:pPr lvl="2"/>
            <a:r>
              <a:rPr lang="en-US" dirty="0"/>
              <a:t>permanent monitoring of data quality in operational systems</a:t>
            </a:r>
          </a:p>
          <a:p>
            <a:pPr lvl="3"/>
            <a:r>
              <a:rPr lang="en-US" dirty="0"/>
              <a:t>at the moment of data entry</a:t>
            </a:r>
          </a:p>
          <a:p>
            <a:pPr lvl="3"/>
            <a:r>
              <a:rPr lang="en-US" dirty="0"/>
              <a:t>regular batch quality audits</a:t>
            </a:r>
          </a:p>
          <a:p>
            <a:pPr lvl="2"/>
            <a:r>
              <a:rPr lang="en-US" dirty="0"/>
              <a:t>data quality control by data provider before data transmission</a:t>
            </a:r>
          </a:p>
          <a:p>
            <a:pPr lvl="2"/>
            <a:r>
              <a:rPr lang="en-US" dirty="0"/>
              <a:t>data quality control when obtaining the data, before anonymization or pseudonymization</a:t>
            </a:r>
          </a:p>
          <a:p>
            <a:pPr lvl="1"/>
            <a:endParaRPr lang="en-US" dirty="0"/>
          </a:p>
        </p:txBody>
      </p:sp>
      <p:sp>
        <p:nvSpPr>
          <p:cNvPr id="4" name="Tijdelijke aanduiding voor dianummer 3">
            <a:extLst>
              <a:ext uri="{FF2B5EF4-FFF2-40B4-BE49-F238E27FC236}">
                <a16:creationId xmlns:a16="http://schemas.microsoft.com/office/drawing/2014/main" id="{CD5131B4-8ADD-4510-8EA9-F9EB6FD426A9}"/>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25</a:t>
            </a:fld>
            <a:endParaRPr lang="en-GB" dirty="0"/>
          </a:p>
        </p:txBody>
      </p:sp>
    </p:spTree>
    <p:extLst>
      <p:ext uri="{BB962C8B-B14F-4D97-AF65-F5344CB8AC3E}">
        <p14:creationId xmlns:p14="http://schemas.microsoft.com/office/powerpoint/2010/main" val="1844806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8BC5C5-904B-445C-9C92-EA68658170DF}"/>
              </a:ext>
            </a:extLst>
          </p:cNvPr>
          <p:cNvSpPr>
            <a:spLocks noGrp="1"/>
          </p:cNvSpPr>
          <p:nvPr>
            <p:ph type="body" sz="quarter" idx="11"/>
          </p:nvPr>
        </p:nvSpPr>
        <p:spPr>
          <a:xfrm>
            <a:off x="767408" y="99379"/>
            <a:ext cx="10873208" cy="881349"/>
          </a:xfrm>
        </p:spPr>
        <p:txBody>
          <a:bodyPr/>
          <a:lstStyle/>
          <a:p>
            <a:r>
              <a:rPr lang="nl-BE" dirty="0" err="1"/>
              <a:t>Before</a:t>
            </a:r>
            <a:r>
              <a:rPr lang="nl-BE" dirty="0"/>
              <a:t> </a:t>
            </a:r>
            <a:r>
              <a:rPr lang="nl-BE" dirty="0" err="1"/>
              <a:t>anonymization</a:t>
            </a:r>
            <a:r>
              <a:rPr lang="nl-BE" dirty="0"/>
              <a:t>/</a:t>
            </a:r>
            <a:r>
              <a:rPr lang="nl-BE" dirty="0" err="1"/>
              <a:t>pseudonymization</a:t>
            </a:r>
            <a:endParaRPr lang="nl-BE" dirty="0"/>
          </a:p>
        </p:txBody>
      </p:sp>
      <p:sp>
        <p:nvSpPr>
          <p:cNvPr id="3" name="Tijdelijke aanduiding voor tekst 2">
            <a:extLst>
              <a:ext uri="{FF2B5EF4-FFF2-40B4-BE49-F238E27FC236}">
                <a16:creationId xmlns:a16="http://schemas.microsoft.com/office/drawing/2014/main" id="{B550C167-EE90-4F40-AE53-570FE9336689}"/>
              </a:ext>
            </a:extLst>
          </p:cNvPr>
          <p:cNvSpPr>
            <a:spLocks noGrp="1"/>
          </p:cNvSpPr>
          <p:nvPr>
            <p:ph type="body" sz="quarter" idx="13"/>
          </p:nvPr>
        </p:nvSpPr>
        <p:spPr>
          <a:xfrm>
            <a:off x="767408" y="1158945"/>
            <a:ext cx="10873208" cy="5014274"/>
          </a:xfrm>
        </p:spPr>
        <p:txBody>
          <a:bodyPr/>
          <a:lstStyle/>
          <a:p>
            <a:pPr lvl="1"/>
            <a:r>
              <a:rPr lang="en-US" dirty="0"/>
              <a:t>check for mandatory fields, null values and missing values to identify and fix data completeness</a:t>
            </a:r>
          </a:p>
          <a:p>
            <a:pPr lvl="1"/>
            <a:r>
              <a:rPr lang="en-US" dirty="0"/>
              <a:t>check how recent the data is or when it was last updated</a:t>
            </a:r>
          </a:p>
          <a:p>
            <a:pPr lvl="1"/>
            <a:r>
              <a:rPr lang="en-US" dirty="0"/>
              <a:t>use business rules with a range of values or default values to check validity</a:t>
            </a:r>
          </a:p>
          <a:p>
            <a:pPr lvl="1"/>
            <a:r>
              <a:rPr lang="en-US" dirty="0"/>
              <a:t>apply formatting checks for consistency</a:t>
            </a:r>
          </a:p>
          <a:p>
            <a:pPr lvl="1"/>
            <a:r>
              <a:rPr lang="en-US" dirty="0"/>
              <a:t>identify duplicate data or overlaps for uniqueness</a:t>
            </a:r>
          </a:p>
          <a:p>
            <a:pPr lvl="1"/>
            <a:r>
              <a:rPr lang="en-US" dirty="0"/>
              <a:t>document agreements on representation, format, definition and data maintenance across the used information systems and assure conformity to guarantee integrity</a:t>
            </a:r>
          </a:p>
          <a:p>
            <a:pPr lvl="1"/>
            <a:r>
              <a:rPr lang="en-US" dirty="0"/>
              <a:t>…</a:t>
            </a:r>
          </a:p>
          <a:p>
            <a:endParaRPr lang="nl-BE" dirty="0"/>
          </a:p>
        </p:txBody>
      </p:sp>
      <p:sp>
        <p:nvSpPr>
          <p:cNvPr id="4" name="Tijdelijke aanduiding voor dianummer 3">
            <a:extLst>
              <a:ext uri="{FF2B5EF4-FFF2-40B4-BE49-F238E27FC236}">
                <a16:creationId xmlns:a16="http://schemas.microsoft.com/office/drawing/2014/main" id="{79390E54-FFA7-4E76-95E8-BCA0DE8AD432}"/>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26</a:t>
            </a:fld>
            <a:endParaRPr lang="en-GB" dirty="0"/>
          </a:p>
        </p:txBody>
      </p:sp>
    </p:spTree>
    <p:extLst>
      <p:ext uri="{BB962C8B-B14F-4D97-AF65-F5344CB8AC3E}">
        <p14:creationId xmlns:p14="http://schemas.microsoft.com/office/powerpoint/2010/main" val="160136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D803FA5-5D01-449B-A76F-556BDC471FF6}"/>
              </a:ext>
            </a:extLst>
          </p:cNvPr>
          <p:cNvSpPr>
            <a:spLocks noGrp="1"/>
          </p:cNvSpPr>
          <p:nvPr>
            <p:ph type="body" sz="quarter" idx="11"/>
          </p:nvPr>
        </p:nvSpPr>
        <p:spPr>
          <a:xfrm>
            <a:off x="767408" y="99379"/>
            <a:ext cx="10873208" cy="881349"/>
          </a:xfrm>
        </p:spPr>
        <p:txBody>
          <a:bodyPr/>
          <a:lstStyle/>
          <a:p>
            <a:r>
              <a:rPr lang="nl-BE" dirty="0" err="1"/>
              <a:t>Some</a:t>
            </a:r>
            <a:r>
              <a:rPr lang="nl-BE" dirty="0"/>
              <a:t> </a:t>
            </a:r>
            <a:r>
              <a:rPr lang="nl-BE" dirty="0" err="1"/>
              <a:t>interesting</a:t>
            </a:r>
            <a:r>
              <a:rPr lang="nl-BE" dirty="0"/>
              <a:t> sources of </a:t>
            </a:r>
            <a:r>
              <a:rPr lang="nl-BE" dirty="0" err="1"/>
              <a:t>inspiration</a:t>
            </a:r>
            <a:endParaRPr lang="nl-BE" dirty="0"/>
          </a:p>
        </p:txBody>
      </p:sp>
      <p:sp>
        <p:nvSpPr>
          <p:cNvPr id="3" name="Tijdelijke aanduiding voor tekst 2">
            <a:extLst>
              <a:ext uri="{FF2B5EF4-FFF2-40B4-BE49-F238E27FC236}">
                <a16:creationId xmlns:a16="http://schemas.microsoft.com/office/drawing/2014/main" id="{38DCA596-C47D-45B6-B824-6BA22A341971}"/>
              </a:ext>
            </a:extLst>
          </p:cNvPr>
          <p:cNvSpPr>
            <a:spLocks noGrp="1"/>
          </p:cNvSpPr>
          <p:nvPr>
            <p:ph type="body" sz="quarter" idx="13"/>
          </p:nvPr>
        </p:nvSpPr>
        <p:spPr>
          <a:xfrm>
            <a:off x="767408" y="1158945"/>
            <a:ext cx="10873208" cy="5014274"/>
          </a:xfrm>
        </p:spPr>
        <p:txBody>
          <a:bodyPr/>
          <a:lstStyle/>
          <a:p>
            <a:pPr lvl="1"/>
            <a:r>
              <a:rPr lang="en-US" dirty="0"/>
              <a:t>European Statistical System</a:t>
            </a:r>
          </a:p>
          <a:p>
            <a:pPr lvl="2"/>
            <a:r>
              <a:rPr lang="en-US" dirty="0">
                <a:hlinkClick r:id="rId2"/>
              </a:rPr>
              <a:t>https://ec.europa.eu/eurostat/web/quality/overview</a:t>
            </a:r>
            <a:endParaRPr lang="en-US" dirty="0"/>
          </a:p>
          <a:p>
            <a:pPr lvl="2"/>
            <a:r>
              <a:rPr lang="en-US" dirty="0"/>
              <a:t>Quality Assurance Framework</a:t>
            </a:r>
            <a:endParaRPr lang="nl-BE" dirty="0"/>
          </a:p>
          <a:p>
            <a:pPr lvl="2"/>
            <a:r>
              <a:rPr lang="en-US" dirty="0"/>
              <a:t>Handbook for Quality and Metadata Reports</a:t>
            </a:r>
          </a:p>
          <a:p>
            <a:pPr lvl="1"/>
            <a:r>
              <a:rPr lang="nl-BE" dirty="0"/>
              <a:t>EU </a:t>
            </a:r>
            <a:r>
              <a:rPr lang="nl-BE" dirty="0" err="1"/>
              <a:t>funded</a:t>
            </a:r>
            <a:r>
              <a:rPr lang="nl-BE" dirty="0"/>
              <a:t> Quantum project</a:t>
            </a:r>
          </a:p>
          <a:p>
            <a:pPr lvl="2"/>
            <a:r>
              <a:rPr lang="en-US" dirty="0">
                <a:hlinkClick r:id="rId3"/>
              </a:rPr>
              <a:t>www.quantumproject.eu</a:t>
            </a:r>
            <a:endParaRPr lang="en-US" dirty="0"/>
          </a:p>
          <a:p>
            <a:pPr lvl="2"/>
            <a:r>
              <a:rPr lang="en-US" dirty="0"/>
              <a:t>aims to create a common label system for Europe that assesses and communicates the quality and utility of datasets in all countries for scientific and health innovation purposes according European Health Data Space Regulation</a:t>
            </a:r>
          </a:p>
          <a:p>
            <a:pPr lvl="2"/>
            <a:r>
              <a:rPr lang="en-US" dirty="0"/>
              <a:t>labels will enable researchers, policymakers, and healthcare professionals to identify high-quality data for research and decision-making</a:t>
            </a:r>
            <a:endParaRPr lang="nl-BE" dirty="0"/>
          </a:p>
        </p:txBody>
      </p:sp>
      <p:sp>
        <p:nvSpPr>
          <p:cNvPr id="4" name="Tijdelijke aanduiding voor dianummer 3">
            <a:extLst>
              <a:ext uri="{FF2B5EF4-FFF2-40B4-BE49-F238E27FC236}">
                <a16:creationId xmlns:a16="http://schemas.microsoft.com/office/drawing/2014/main" id="{BD6737AD-E331-4811-A954-7A64FF666EDC}"/>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27</a:t>
            </a:fld>
            <a:endParaRPr lang="en-GB" dirty="0"/>
          </a:p>
        </p:txBody>
      </p:sp>
    </p:spTree>
    <p:extLst>
      <p:ext uri="{BB962C8B-B14F-4D97-AF65-F5344CB8AC3E}">
        <p14:creationId xmlns:p14="http://schemas.microsoft.com/office/powerpoint/2010/main" val="348674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326EF21-E59C-4D6C-9FC9-2C3E2718E2F3}"/>
              </a:ext>
            </a:extLst>
          </p:cNvPr>
          <p:cNvSpPr>
            <a:spLocks noGrp="1"/>
          </p:cNvSpPr>
          <p:nvPr>
            <p:ph type="body" sz="quarter" idx="11"/>
          </p:nvPr>
        </p:nvSpPr>
        <p:spPr/>
        <p:txBody>
          <a:bodyPr/>
          <a:lstStyle/>
          <a:p>
            <a:r>
              <a:rPr lang="nl-BE" dirty="0"/>
              <a:t>Feedback loop</a:t>
            </a:r>
          </a:p>
        </p:txBody>
      </p:sp>
      <p:sp>
        <p:nvSpPr>
          <p:cNvPr id="3" name="Tijdelijke aanduiding voor tekst 2">
            <a:extLst>
              <a:ext uri="{FF2B5EF4-FFF2-40B4-BE49-F238E27FC236}">
                <a16:creationId xmlns:a16="http://schemas.microsoft.com/office/drawing/2014/main" id="{5CFC5891-0902-4ED5-A837-B0A2D94BC5BD}"/>
              </a:ext>
            </a:extLst>
          </p:cNvPr>
          <p:cNvSpPr>
            <a:spLocks noGrp="1"/>
          </p:cNvSpPr>
          <p:nvPr>
            <p:ph type="body" sz="quarter" idx="13"/>
          </p:nvPr>
        </p:nvSpPr>
        <p:spPr/>
        <p:txBody>
          <a:bodyPr/>
          <a:lstStyle/>
          <a:p>
            <a:pPr lvl="1"/>
            <a:r>
              <a:rPr lang="en-US" dirty="0"/>
              <a:t>if quality issues are identified by researcher, it may be necessary to contact the providers of the personal data again</a:t>
            </a:r>
          </a:p>
          <a:p>
            <a:pPr lvl="1"/>
            <a:r>
              <a:rPr lang="en-US" dirty="0"/>
              <a:t>problem: cannot be a direct contact between researcher and provider of personal data given risk of </a:t>
            </a:r>
            <a:r>
              <a:rPr lang="en-US" dirty="0" err="1"/>
              <a:t>depseudonymization</a:t>
            </a:r>
            <a:endParaRPr lang="en-US" dirty="0"/>
          </a:p>
          <a:p>
            <a:pPr lvl="1"/>
            <a:r>
              <a:rPr lang="en-US" dirty="0"/>
              <a:t>therefore, need for procedure where trusted third parties can</a:t>
            </a:r>
          </a:p>
          <a:p>
            <a:pPr lvl="2"/>
            <a:r>
              <a:rPr lang="en-US" dirty="0" err="1"/>
              <a:t>depseudonymize</a:t>
            </a:r>
            <a:r>
              <a:rPr lang="en-US" dirty="0"/>
              <a:t> pseudonymized personal data</a:t>
            </a:r>
          </a:p>
          <a:p>
            <a:pPr lvl="2"/>
            <a:r>
              <a:rPr lang="en-US" dirty="0"/>
              <a:t>contact personal data provider</a:t>
            </a:r>
          </a:p>
          <a:p>
            <a:pPr lvl="2"/>
            <a:r>
              <a:rPr lang="en-US" dirty="0"/>
              <a:t>re-pseudonymize corrected personal data</a:t>
            </a:r>
          </a:p>
          <a:p>
            <a:pPr lvl="1"/>
            <a:r>
              <a:rPr lang="en-US" dirty="0"/>
              <a:t>complex =&gt; absolute need for maximum quality control before pseudonymization</a:t>
            </a:r>
            <a:endParaRPr lang="nl-BE" dirty="0"/>
          </a:p>
        </p:txBody>
      </p:sp>
      <p:sp>
        <p:nvSpPr>
          <p:cNvPr id="4" name="Tijdelijke aanduiding voor dianummer 3">
            <a:extLst>
              <a:ext uri="{FF2B5EF4-FFF2-40B4-BE49-F238E27FC236}">
                <a16:creationId xmlns:a16="http://schemas.microsoft.com/office/drawing/2014/main" id="{1273AA95-2887-4CDD-80E7-52F557D1FF1A}"/>
              </a:ext>
            </a:extLst>
          </p:cNvPr>
          <p:cNvSpPr>
            <a:spLocks noGrp="1"/>
          </p:cNvSpPr>
          <p:nvPr>
            <p:ph type="sldNum" sz="quarter" idx="10"/>
          </p:nvPr>
        </p:nvSpPr>
        <p:spPr/>
        <p:txBody>
          <a:bodyPr/>
          <a:lstStyle/>
          <a:p>
            <a:pPr>
              <a:defRPr/>
            </a:pPr>
            <a:fld id="{21B2A7D7-3B07-4F16-B17F-21A2F67651B8}" type="slidenum">
              <a:rPr lang="en-GB" smtClean="0"/>
              <a:pPr>
                <a:defRPr/>
              </a:pPr>
              <a:t>28</a:t>
            </a:fld>
            <a:endParaRPr lang="en-GB" dirty="0"/>
          </a:p>
        </p:txBody>
      </p:sp>
    </p:spTree>
    <p:extLst>
      <p:ext uri="{BB962C8B-B14F-4D97-AF65-F5344CB8AC3E}">
        <p14:creationId xmlns:p14="http://schemas.microsoft.com/office/powerpoint/2010/main" val="92244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D493-FA2A-4A22-9319-B67BB1AF5BDD}"/>
              </a:ext>
            </a:extLst>
          </p:cNvPr>
          <p:cNvSpPr>
            <a:spLocks noGrp="1"/>
          </p:cNvSpPr>
          <p:nvPr>
            <p:ph type="title"/>
          </p:nvPr>
        </p:nvSpPr>
        <p:spPr>
          <a:xfrm>
            <a:off x="119336" y="2103438"/>
            <a:ext cx="11953328" cy="1325562"/>
          </a:xfrm>
        </p:spPr>
        <p:txBody>
          <a:bodyPr>
            <a:normAutofit fontScale="90000"/>
          </a:bodyPr>
          <a:lstStyle/>
          <a:p>
            <a:r>
              <a:rPr lang="nl-BE" dirty="0"/>
              <a:t>European Health Data Space</a:t>
            </a:r>
            <a:br>
              <a:rPr lang="nl-BE" dirty="0"/>
            </a:br>
            <a:r>
              <a:rPr lang="nl-BE" dirty="0" err="1"/>
              <a:t>for</a:t>
            </a:r>
            <a:r>
              <a:rPr lang="nl-BE" dirty="0"/>
              <a:t> </a:t>
            </a:r>
            <a:r>
              <a:rPr lang="nl-BE" dirty="0" err="1"/>
              <a:t>secondary</a:t>
            </a:r>
            <a:r>
              <a:rPr lang="nl-BE" dirty="0"/>
              <a:t> </a:t>
            </a:r>
            <a:r>
              <a:rPr lang="nl-BE" dirty="0" err="1"/>
              <a:t>use</a:t>
            </a:r>
            <a:r>
              <a:rPr lang="nl-BE" dirty="0"/>
              <a:t> in </a:t>
            </a:r>
            <a:r>
              <a:rPr lang="nl-BE" dirty="0" err="1"/>
              <a:t>practice</a:t>
            </a:r>
            <a:endParaRPr lang="en-US" dirty="0"/>
          </a:p>
        </p:txBody>
      </p:sp>
    </p:spTree>
    <p:extLst>
      <p:ext uri="{BB962C8B-B14F-4D97-AF65-F5344CB8AC3E}">
        <p14:creationId xmlns:p14="http://schemas.microsoft.com/office/powerpoint/2010/main" val="113862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D493-FA2A-4A22-9319-B67BB1AF5BDD}"/>
              </a:ext>
            </a:extLst>
          </p:cNvPr>
          <p:cNvSpPr>
            <a:spLocks noGrp="1"/>
          </p:cNvSpPr>
          <p:nvPr>
            <p:ph type="title"/>
          </p:nvPr>
        </p:nvSpPr>
        <p:spPr>
          <a:xfrm>
            <a:off x="119336" y="2103438"/>
            <a:ext cx="11953328" cy="1325562"/>
          </a:xfrm>
        </p:spPr>
        <p:txBody>
          <a:bodyPr>
            <a:normAutofit fontScale="90000"/>
          </a:bodyPr>
          <a:lstStyle/>
          <a:p>
            <a:r>
              <a:rPr lang="nl-BE" dirty="0"/>
              <a:t>Brief </a:t>
            </a:r>
            <a:r>
              <a:rPr lang="nl-BE" dirty="0" err="1"/>
              <a:t>overview</a:t>
            </a:r>
            <a:r>
              <a:rPr lang="nl-BE" dirty="0"/>
              <a:t> of </a:t>
            </a:r>
            <a:r>
              <a:rPr lang="nl-BE" dirty="0" err="1"/>
              <a:t>the</a:t>
            </a:r>
            <a:br>
              <a:rPr lang="nl-BE" dirty="0"/>
            </a:br>
            <a:r>
              <a:rPr lang="nl-BE" dirty="0" err="1"/>
              <a:t>legal</a:t>
            </a:r>
            <a:r>
              <a:rPr lang="nl-BE" dirty="0"/>
              <a:t> </a:t>
            </a:r>
            <a:r>
              <a:rPr lang="nl-BE" dirty="0" err="1"/>
              <a:t>framework</a:t>
            </a:r>
            <a:r>
              <a:rPr lang="nl-BE" dirty="0"/>
              <a:t> on data </a:t>
            </a:r>
            <a:r>
              <a:rPr lang="nl-BE" dirty="0" err="1"/>
              <a:t>protection</a:t>
            </a:r>
            <a:endParaRPr lang="en-US" dirty="0"/>
          </a:p>
        </p:txBody>
      </p:sp>
    </p:spTree>
    <p:extLst>
      <p:ext uri="{BB962C8B-B14F-4D97-AF65-F5344CB8AC3E}">
        <p14:creationId xmlns:p14="http://schemas.microsoft.com/office/powerpoint/2010/main" val="351414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52C3F5-CBE4-4FA5-8221-FBE8677B5867}"/>
              </a:ext>
            </a:extLst>
          </p:cNvPr>
          <p:cNvSpPr>
            <a:spLocks noGrp="1"/>
          </p:cNvSpPr>
          <p:nvPr>
            <p:ph type="body" sz="quarter" idx="11"/>
          </p:nvPr>
        </p:nvSpPr>
        <p:spPr>
          <a:xfrm>
            <a:off x="767408" y="99379"/>
            <a:ext cx="10873208" cy="881349"/>
          </a:xfrm>
        </p:spPr>
        <p:txBody>
          <a:bodyPr>
            <a:normAutofit/>
          </a:bodyPr>
          <a:lstStyle/>
          <a:p>
            <a:r>
              <a:rPr lang="nl-BE" dirty="0"/>
              <a:t>European Health Data Space (EHDS)</a:t>
            </a:r>
          </a:p>
        </p:txBody>
      </p:sp>
      <p:sp>
        <p:nvSpPr>
          <p:cNvPr id="7" name="Tijdelijke aanduiding voor tekst 6">
            <a:extLst>
              <a:ext uri="{FF2B5EF4-FFF2-40B4-BE49-F238E27FC236}">
                <a16:creationId xmlns:a16="http://schemas.microsoft.com/office/drawing/2014/main" id="{C4325C8B-8D69-4E2E-B0CD-62962C0035CE}"/>
              </a:ext>
            </a:extLst>
          </p:cNvPr>
          <p:cNvSpPr>
            <a:spLocks noGrp="1"/>
          </p:cNvSpPr>
          <p:nvPr>
            <p:ph type="body" sz="quarter" idx="13"/>
          </p:nvPr>
        </p:nvSpPr>
        <p:spPr>
          <a:xfrm>
            <a:off x="767408" y="1158945"/>
            <a:ext cx="10873208" cy="5014274"/>
          </a:xfrm>
        </p:spPr>
        <p:txBody>
          <a:bodyPr/>
          <a:lstStyle/>
          <a:p>
            <a:pPr lvl="1"/>
            <a:r>
              <a:rPr lang="nl-BE" altLang="nl-BE" dirty="0" err="1"/>
              <a:t>the</a:t>
            </a:r>
            <a:r>
              <a:rPr lang="nl-BE" altLang="nl-BE" dirty="0"/>
              <a:t> EHDS is an </a:t>
            </a:r>
            <a:r>
              <a:rPr lang="nl-BE" altLang="nl-BE" dirty="0" err="1"/>
              <a:t>ecosystem</a:t>
            </a:r>
            <a:r>
              <a:rPr lang="nl-BE" altLang="nl-BE" dirty="0"/>
              <a:t> of </a:t>
            </a:r>
            <a:r>
              <a:rPr lang="nl-BE" altLang="nl-BE" dirty="0" err="1"/>
              <a:t>rules</a:t>
            </a:r>
            <a:r>
              <a:rPr lang="nl-BE" altLang="nl-BE" dirty="0"/>
              <a:t>, </a:t>
            </a:r>
            <a:r>
              <a:rPr lang="nl-BE" altLang="nl-BE" dirty="0" err="1"/>
              <a:t>standards</a:t>
            </a:r>
            <a:r>
              <a:rPr lang="nl-BE" altLang="nl-BE" dirty="0"/>
              <a:t>, </a:t>
            </a:r>
            <a:r>
              <a:rPr lang="nl-BE" altLang="nl-BE" dirty="0" err="1"/>
              <a:t>infrastructure</a:t>
            </a:r>
            <a:r>
              <a:rPr lang="nl-BE" altLang="nl-BE" dirty="0"/>
              <a:t> </a:t>
            </a:r>
            <a:r>
              <a:rPr lang="nl-BE" altLang="nl-BE" dirty="0" err="1"/>
              <a:t>and</a:t>
            </a:r>
            <a:r>
              <a:rPr lang="nl-BE" altLang="nl-BE" dirty="0"/>
              <a:t> </a:t>
            </a:r>
            <a:r>
              <a:rPr lang="nl-BE" altLang="nl-BE" dirty="0" err="1"/>
              <a:t>governance</a:t>
            </a:r>
            <a:r>
              <a:rPr lang="nl-BE" altLang="nl-BE" dirty="0"/>
              <a:t> in order </a:t>
            </a:r>
            <a:r>
              <a:rPr lang="nl-BE" altLang="nl-BE" dirty="0" err="1"/>
              <a:t>to</a:t>
            </a:r>
            <a:endParaRPr lang="nl-BE" altLang="nl-BE" dirty="0"/>
          </a:p>
          <a:p>
            <a:pPr lvl="2"/>
            <a:r>
              <a:rPr lang="nl-BE" altLang="nl-BE" dirty="0" err="1"/>
              <a:t>empower</a:t>
            </a:r>
            <a:r>
              <a:rPr lang="nl-BE" altLang="nl-BE" dirty="0"/>
              <a:t> </a:t>
            </a:r>
            <a:r>
              <a:rPr lang="nl-BE" altLang="nl-BE" dirty="0" err="1"/>
              <a:t>individuals</a:t>
            </a:r>
            <a:r>
              <a:rPr lang="nl-BE" altLang="nl-BE" dirty="0"/>
              <a:t> </a:t>
            </a:r>
            <a:r>
              <a:rPr lang="nl-BE" altLang="nl-BE" dirty="0" err="1"/>
              <a:t>through</a:t>
            </a:r>
            <a:r>
              <a:rPr lang="nl-BE" altLang="nl-BE" dirty="0"/>
              <a:t> digital access </a:t>
            </a:r>
            <a:r>
              <a:rPr lang="nl-BE" altLang="nl-BE" dirty="0" err="1"/>
              <a:t>to</a:t>
            </a:r>
            <a:r>
              <a:rPr lang="nl-BE" altLang="nl-BE" dirty="0"/>
              <a:t> </a:t>
            </a:r>
            <a:r>
              <a:rPr lang="nl-BE" altLang="nl-BE" dirty="0" err="1"/>
              <a:t>and</a:t>
            </a:r>
            <a:r>
              <a:rPr lang="nl-BE" altLang="nl-BE" dirty="0"/>
              <a:t> control over </a:t>
            </a:r>
            <a:r>
              <a:rPr lang="nl-BE" altLang="nl-BE" dirty="0" err="1"/>
              <a:t>their</a:t>
            </a:r>
            <a:r>
              <a:rPr lang="nl-BE" altLang="nl-BE" dirty="0"/>
              <a:t> health data</a:t>
            </a:r>
          </a:p>
          <a:p>
            <a:pPr lvl="2"/>
            <a:r>
              <a:rPr lang="nl-BE" altLang="nl-BE" dirty="0" err="1"/>
              <a:t>facilitate</a:t>
            </a:r>
            <a:r>
              <a:rPr lang="nl-BE" altLang="nl-BE" dirty="0"/>
              <a:t> </a:t>
            </a:r>
            <a:r>
              <a:rPr lang="nl-BE" altLang="nl-BE" dirty="0" err="1"/>
              <a:t>the</a:t>
            </a:r>
            <a:r>
              <a:rPr lang="nl-BE" altLang="nl-BE" dirty="0"/>
              <a:t> exchange of data </a:t>
            </a:r>
            <a:r>
              <a:rPr lang="nl-BE" altLang="nl-BE" dirty="0" err="1"/>
              <a:t>for</a:t>
            </a:r>
            <a:r>
              <a:rPr lang="nl-BE" altLang="nl-BE" dirty="0"/>
              <a:t> </a:t>
            </a:r>
            <a:r>
              <a:rPr lang="nl-BE" altLang="nl-BE" dirty="0" err="1"/>
              <a:t>the</a:t>
            </a:r>
            <a:r>
              <a:rPr lang="nl-BE" altLang="nl-BE" dirty="0"/>
              <a:t> delivery of </a:t>
            </a:r>
            <a:r>
              <a:rPr lang="nl-BE" altLang="nl-BE" dirty="0" err="1"/>
              <a:t>healthcare</a:t>
            </a:r>
            <a:r>
              <a:rPr lang="nl-BE" altLang="nl-BE" dirty="0"/>
              <a:t> </a:t>
            </a:r>
            <a:r>
              <a:rPr lang="nl-BE" altLang="nl-BE" dirty="0" err="1"/>
              <a:t>across</a:t>
            </a:r>
            <a:r>
              <a:rPr lang="nl-BE" altLang="nl-BE" dirty="0"/>
              <a:t> </a:t>
            </a:r>
            <a:r>
              <a:rPr lang="nl-BE" altLang="nl-BE" dirty="0" err="1"/>
              <a:t>the</a:t>
            </a:r>
            <a:r>
              <a:rPr lang="nl-BE" altLang="nl-BE" dirty="0"/>
              <a:t> EU (</a:t>
            </a:r>
            <a:r>
              <a:rPr lang="nl-BE" altLang="nl-BE" dirty="0" err="1">
                <a:hlinkClick r:id="rId3"/>
              </a:rPr>
              <a:t>primary</a:t>
            </a:r>
            <a:r>
              <a:rPr lang="nl-BE" altLang="nl-BE" dirty="0">
                <a:hlinkClick r:id="rId3"/>
              </a:rPr>
              <a:t> </a:t>
            </a:r>
            <a:r>
              <a:rPr lang="nl-BE" altLang="nl-BE" dirty="0" err="1">
                <a:hlinkClick r:id="rId3"/>
              </a:rPr>
              <a:t>use</a:t>
            </a:r>
            <a:r>
              <a:rPr lang="nl-BE" altLang="nl-BE" dirty="0">
                <a:hlinkClick r:id="rId3"/>
              </a:rPr>
              <a:t> of data</a:t>
            </a:r>
            <a:r>
              <a:rPr lang="nl-BE" altLang="nl-BE" dirty="0"/>
              <a:t>)</a:t>
            </a:r>
          </a:p>
          <a:p>
            <a:pPr lvl="2"/>
            <a:r>
              <a:rPr lang="nl-BE" altLang="nl-BE" dirty="0"/>
              <a:t>support free </a:t>
            </a:r>
            <a:r>
              <a:rPr lang="nl-BE" altLang="nl-BE" dirty="0" err="1"/>
              <a:t>movement</a:t>
            </a:r>
            <a:r>
              <a:rPr lang="nl-BE" altLang="nl-BE" dirty="0"/>
              <a:t> </a:t>
            </a:r>
            <a:r>
              <a:rPr lang="nl-BE" altLang="nl-BE" dirty="0" err="1"/>
              <a:t>and</a:t>
            </a:r>
            <a:r>
              <a:rPr lang="nl-BE" altLang="nl-BE" dirty="0"/>
              <a:t> </a:t>
            </a:r>
            <a:r>
              <a:rPr lang="nl-BE" altLang="nl-BE" dirty="0" err="1"/>
              <a:t>genuine</a:t>
            </a:r>
            <a:r>
              <a:rPr lang="nl-BE" altLang="nl-BE" dirty="0"/>
              <a:t> a single market </a:t>
            </a:r>
            <a:r>
              <a:rPr lang="nl-BE" altLang="nl-BE" dirty="0" err="1"/>
              <a:t>for</a:t>
            </a:r>
            <a:r>
              <a:rPr lang="nl-BE" altLang="nl-BE" dirty="0"/>
              <a:t> </a:t>
            </a:r>
            <a:r>
              <a:rPr lang="nl-BE" altLang="nl-BE" dirty="0" err="1"/>
              <a:t>electronic</a:t>
            </a:r>
            <a:r>
              <a:rPr lang="nl-BE" altLang="nl-BE" dirty="0"/>
              <a:t> data systems</a:t>
            </a:r>
          </a:p>
          <a:p>
            <a:pPr lvl="2"/>
            <a:r>
              <a:rPr lang="nl-BE" altLang="nl-BE" dirty="0" err="1"/>
              <a:t>provide</a:t>
            </a:r>
            <a:r>
              <a:rPr lang="nl-BE" altLang="nl-BE" dirty="0"/>
              <a:t> a consistent, </a:t>
            </a:r>
            <a:r>
              <a:rPr lang="nl-BE" altLang="nl-BE" dirty="0" err="1"/>
              <a:t>trustworthy</a:t>
            </a:r>
            <a:r>
              <a:rPr lang="nl-BE" altLang="nl-BE" dirty="0"/>
              <a:t>, </a:t>
            </a:r>
            <a:r>
              <a:rPr lang="nl-BE" altLang="nl-BE" dirty="0" err="1"/>
              <a:t>and</a:t>
            </a:r>
            <a:r>
              <a:rPr lang="nl-BE" altLang="nl-BE" dirty="0"/>
              <a:t> </a:t>
            </a:r>
            <a:r>
              <a:rPr lang="nl-BE" altLang="nl-BE" dirty="0" err="1"/>
              <a:t>efficient</a:t>
            </a:r>
            <a:r>
              <a:rPr lang="nl-BE" altLang="nl-BE" dirty="0"/>
              <a:t> system </a:t>
            </a:r>
            <a:r>
              <a:rPr lang="nl-BE" altLang="nl-BE" dirty="0" err="1"/>
              <a:t>for</a:t>
            </a:r>
            <a:r>
              <a:rPr lang="nl-BE" altLang="nl-BE" dirty="0"/>
              <a:t> </a:t>
            </a:r>
            <a:r>
              <a:rPr lang="nl-BE" altLang="nl-BE" dirty="0" err="1"/>
              <a:t>reusing</a:t>
            </a:r>
            <a:r>
              <a:rPr lang="nl-BE" altLang="nl-BE" dirty="0"/>
              <a:t> health data </a:t>
            </a:r>
            <a:r>
              <a:rPr lang="nl-BE" altLang="nl-BE" dirty="0" err="1"/>
              <a:t>for</a:t>
            </a:r>
            <a:r>
              <a:rPr lang="nl-BE" altLang="nl-BE" dirty="0"/>
              <a:t> research, </a:t>
            </a:r>
            <a:r>
              <a:rPr lang="nl-BE" altLang="nl-BE" dirty="0" err="1"/>
              <a:t>innovation</a:t>
            </a:r>
            <a:r>
              <a:rPr lang="nl-BE" altLang="nl-BE" dirty="0"/>
              <a:t>, policy-making, </a:t>
            </a:r>
            <a:r>
              <a:rPr lang="nl-BE" altLang="nl-BE" dirty="0" err="1"/>
              <a:t>and</a:t>
            </a:r>
            <a:r>
              <a:rPr lang="nl-BE" altLang="nl-BE" dirty="0"/>
              <a:t> </a:t>
            </a:r>
            <a:r>
              <a:rPr lang="nl-BE" altLang="nl-BE" dirty="0" err="1"/>
              <a:t>regulatory</a:t>
            </a:r>
            <a:r>
              <a:rPr lang="nl-BE" altLang="nl-BE" dirty="0"/>
              <a:t> </a:t>
            </a:r>
            <a:r>
              <a:rPr lang="nl-BE" altLang="nl-BE" dirty="0" err="1"/>
              <a:t>activities</a:t>
            </a:r>
            <a:r>
              <a:rPr lang="nl-BE" altLang="nl-BE" dirty="0"/>
              <a:t> (</a:t>
            </a:r>
            <a:r>
              <a:rPr lang="nl-BE" altLang="nl-BE" dirty="0" err="1">
                <a:hlinkClick r:id="rId4"/>
              </a:rPr>
              <a:t>secondary</a:t>
            </a:r>
            <a:r>
              <a:rPr lang="nl-BE" altLang="nl-BE" dirty="0">
                <a:hlinkClick r:id="rId4"/>
              </a:rPr>
              <a:t> </a:t>
            </a:r>
            <a:r>
              <a:rPr lang="nl-BE" altLang="nl-BE" dirty="0" err="1">
                <a:hlinkClick r:id="rId4"/>
              </a:rPr>
              <a:t>use</a:t>
            </a:r>
            <a:r>
              <a:rPr lang="nl-BE" altLang="nl-BE" dirty="0">
                <a:hlinkClick r:id="rId4"/>
              </a:rPr>
              <a:t> of data</a:t>
            </a:r>
            <a:r>
              <a:rPr lang="nl-BE" altLang="nl-BE" dirty="0"/>
              <a:t>)</a:t>
            </a:r>
          </a:p>
          <a:p>
            <a:pPr lvl="1"/>
            <a:r>
              <a:rPr lang="en-GB" dirty="0"/>
              <a:t>see </a:t>
            </a:r>
            <a:r>
              <a:rPr lang="en-GB" dirty="0">
                <a:hlinkClick r:id="rId5"/>
              </a:rPr>
              <a:t>https://health.ec.europa.eu/ehealth-digital-health-and-care/european-health-data-space_en</a:t>
            </a:r>
            <a:r>
              <a:rPr lang="en-GB" dirty="0"/>
              <a:t> </a:t>
            </a:r>
          </a:p>
          <a:p>
            <a:endParaRPr lang="nl-BE" dirty="0"/>
          </a:p>
        </p:txBody>
      </p:sp>
      <p:pic>
        <p:nvPicPr>
          <p:cNvPr id="5" name="Picture 4">
            <a:extLst>
              <a:ext uri="{FF2B5EF4-FFF2-40B4-BE49-F238E27FC236}">
                <a16:creationId xmlns:a16="http://schemas.microsoft.com/office/drawing/2014/main" id="{C8CBB15A-8CF6-4965-B7EE-D4A3989F6416}"/>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tretch/>
        </p:blipFill>
        <p:spPr bwMode="auto">
          <a:xfrm>
            <a:off x="10730728" y="105455"/>
            <a:ext cx="1389017" cy="115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9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2D68922-7841-4A04-9CB1-457C01B8FE19}"/>
              </a:ext>
            </a:extLst>
          </p:cNvPr>
          <p:cNvSpPr>
            <a:spLocks noGrp="1"/>
          </p:cNvSpPr>
          <p:nvPr>
            <p:ph type="body" sz="quarter" idx="11"/>
          </p:nvPr>
        </p:nvSpPr>
        <p:spPr/>
        <p:txBody>
          <a:bodyPr/>
          <a:lstStyle/>
          <a:p>
            <a:r>
              <a:rPr lang="nl-BE" dirty="0" err="1"/>
              <a:t>Secondary</a:t>
            </a:r>
            <a:r>
              <a:rPr lang="nl-BE" dirty="0"/>
              <a:t> </a:t>
            </a:r>
            <a:r>
              <a:rPr lang="nl-BE" dirty="0" err="1"/>
              <a:t>use</a:t>
            </a:r>
            <a:r>
              <a:rPr lang="nl-BE" dirty="0"/>
              <a:t> </a:t>
            </a:r>
            <a:r>
              <a:rPr lang="nl-BE" dirty="0" err="1"/>
              <a:t>within</a:t>
            </a:r>
            <a:r>
              <a:rPr lang="nl-BE" dirty="0"/>
              <a:t> EHDS made </a:t>
            </a:r>
            <a:r>
              <a:rPr lang="nl-BE" dirty="0" err="1"/>
              <a:t>visual</a:t>
            </a:r>
            <a:endParaRPr lang="nl-BE" dirty="0"/>
          </a:p>
        </p:txBody>
      </p:sp>
      <p:sp>
        <p:nvSpPr>
          <p:cNvPr id="4" name="Tijdelijke aanduiding voor dianummer 3">
            <a:extLst>
              <a:ext uri="{FF2B5EF4-FFF2-40B4-BE49-F238E27FC236}">
                <a16:creationId xmlns:a16="http://schemas.microsoft.com/office/drawing/2014/main" id="{45E4511B-748C-48B1-9F5F-1A827F426D52}"/>
              </a:ext>
            </a:extLst>
          </p:cNvPr>
          <p:cNvSpPr>
            <a:spLocks noGrp="1"/>
          </p:cNvSpPr>
          <p:nvPr>
            <p:ph type="sldNum" sz="quarter" idx="10"/>
          </p:nvPr>
        </p:nvSpPr>
        <p:spPr/>
        <p:txBody>
          <a:bodyPr/>
          <a:lstStyle/>
          <a:p>
            <a:pPr>
              <a:defRPr/>
            </a:pPr>
            <a:fld id="{21B2A7D7-3B07-4F16-B17F-21A2F67651B8}" type="slidenum">
              <a:rPr lang="en-GB" smtClean="0"/>
              <a:pPr>
                <a:defRPr/>
              </a:pPr>
              <a:t>31</a:t>
            </a:fld>
            <a:endParaRPr lang="en-GB" dirty="0"/>
          </a:p>
        </p:txBody>
      </p:sp>
      <p:pic>
        <p:nvPicPr>
          <p:cNvPr id="10" name="Afbeelding 9">
            <a:extLst>
              <a:ext uri="{FF2B5EF4-FFF2-40B4-BE49-F238E27FC236}">
                <a16:creationId xmlns:a16="http://schemas.microsoft.com/office/drawing/2014/main" id="{B5289FAC-36FA-44C2-BBDB-6876C6C75848}"/>
              </a:ext>
            </a:extLst>
          </p:cNvPr>
          <p:cNvPicPr>
            <a:picLocks noChangeAspect="1"/>
          </p:cNvPicPr>
          <p:nvPr/>
        </p:nvPicPr>
        <p:blipFill>
          <a:blip r:embed="rId2"/>
          <a:stretch>
            <a:fillRect/>
          </a:stretch>
        </p:blipFill>
        <p:spPr>
          <a:xfrm>
            <a:off x="767408" y="1124744"/>
            <a:ext cx="10855497" cy="5730084"/>
          </a:xfrm>
          <a:prstGeom prst="rect">
            <a:avLst/>
          </a:prstGeom>
        </p:spPr>
      </p:pic>
      <p:pic>
        <p:nvPicPr>
          <p:cNvPr id="11" name="bg object 16">
            <a:extLst>
              <a:ext uri="{FF2B5EF4-FFF2-40B4-BE49-F238E27FC236}">
                <a16:creationId xmlns:a16="http://schemas.microsoft.com/office/drawing/2014/main" id="{E95CA412-2530-444D-BE78-51E6223E9E8B}"/>
              </a:ext>
            </a:extLst>
          </p:cNvPr>
          <p:cNvPicPr/>
          <p:nvPr/>
        </p:nvPicPr>
        <p:blipFill>
          <a:blip r:embed="rId3" cstate="print"/>
          <a:stretch>
            <a:fillRect/>
          </a:stretch>
        </p:blipFill>
        <p:spPr>
          <a:xfrm>
            <a:off x="11360992" y="1443786"/>
            <a:ext cx="559248" cy="694432"/>
          </a:xfrm>
          <a:prstGeom prst="rect">
            <a:avLst/>
          </a:prstGeom>
        </p:spPr>
      </p:pic>
      <p:sp>
        <p:nvSpPr>
          <p:cNvPr id="12" name="Tekstvak 11">
            <a:extLst>
              <a:ext uri="{FF2B5EF4-FFF2-40B4-BE49-F238E27FC236}">
                <a16:creationId xmlns:a16="http://schemas.microsoft.com/office/drawing/2014/main" id="{7EB21127-6265-45E0-9109-F2DB938ED247}"/>
              </a:ext>
            </a:extLst>
          </p:cNvPr>
          <p:cNvSpPr txBox="1"/>
          <p:nvPr/>
        </p:nvSpPr>
        <p:spPr>
          <a:xfrm>
            <a:off x="11316580" y="1196752"/>
            <a:ext cx="648072" cy="246221"/>
          </a:xfrm>
          <a:prstGeom prst="rect">
            <a:avLst/>
          </a:prstGeom>
          <a:noFill/>
        </p:spPr>
        <p:txBody>
          <a:bodyPr wrap="square" rtlCol="0">
            <a:spAutoFit/>
          </a:bodyPr>
          <a:lstStyle/>
          <a:p>
            <a:pPr algn="ctr"/>
            <a:r>
              <a:rPr lang="nl-BE" sz="1000" dirty="0">
                <a:latin typeface="Verdana" panose="020B0604030504040204" pitchFamily="34" charset="0"/>
                <a:ea typeface="Verdana" panose="020B0604030504040204" pitchFamily="34" charset="0"/>
              </a:rPr>
              <a:t>Source</a:t>
            </a:r>
          </a:p>
        </p:txBody>
      </p:sp>
      <p:sp>
        <p:nvSpPr>
          <p:cNvPr id="13" name="Rechthoek 12">
            <a:extLst>
              <a:ext uri="{FF2B5EF4-FFF2-40B4-BE49-F238E27FC236}">
                <a16:creationId xmlns:a16="http://schemas.microsoft.com/office/drawing/2014/main" id="{668295F7-56B2-4071-9DF7-61504E7AC574}"/>
              </a:ext>
            </a:extLst>
          </p:cNvPr>
          <p:cNvSpPr/>
          <p:nvPr/>
        </p:nvSpPr>
        <p:spPr>
          <a:xfrm>
            <a:off x="11424592" y="6489703"/>
            <a:ext cx="216024" cy="268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79070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52C3F5-CBE4-4FA5-8221-FBE8677B5867}"/>
              </a:ext>
            </a:extLst>
          </p:cNvPr>
          <p:cNvSpPr>
            <a:spLocks noGrp="1"/>
          </p:cNvSpPr>
          <p:nvPr>
            <p:ph type="body" sz="quarter" idx="11"/>
          </p:nvPr>
        </p:nvSpPr>
        <p:spPr>
          <a:xfrm>
            <a:off x="767408" y="99379"/>
            <a:ext cx="10873208" cy="881349"/>
          </a:xfrm>
        </p:spPr>
        <p:txBody>
          <a:bodyPr>
            <a:normAutofit/>
          </a:bodyPr>
          <a:lstStyle/>
          <a:p>
            <a:r>
              <a:rPr lang="nl-BE" dirty="0"/>
              <a:t>European Health Data Space (EHDS)</a:t>
            </a:r>
          </a:p>
        </p:txBody>
      </p:sp>
      <p:sp>
        <p:nvSpPr>
          <p:cNvPr id="7" name="Tijdelijke aanduiding voor tekst 6">
            <a:extLst>
              <a:ext uri="{FF2B5EF4-FFF2-40B4-BE49-F238E27FC236}">
                <a16:creationId xmlns:a16="http://schemas.microsoft.com/office/drawing/2014/main" id="{C4325C8B-8D69-4E2E-B0CD-62962C0035CE}"/>
              </a:ext>
            </a:extLst>
          </p:cNvPr>
          <p:cNvSpPr>
            <a:spLocks noGrp="1"/>
          </p:cNvSpPr>
          <p:nvPr>
            <p:ph type="body" sz="quarter" idx="13"/>
          </p:nvPr>
        </p:nvSpPr>
        <p:spPr>
          <a:xfrm>
            <a:off x="767408" y="1158945"/>
            <a:ext cx="10873208" cy="5014274"/>
          </a:xfrm>
        </p:spPr>
        <p:txBody>
          <a:bodyPr/>
          <a:lstStyle/>
          <a:p>
            <a:pPr lvl="1"/>
            <a:r>
              <a:rPr lang="en-US" dirty="0"/>
              <a:t>interoperable data sharing across the EU</a:t>
            </a:r>
          </a:p>
          <a:p>
            <a:pPr lvl="2"/>
            <a:r>
              <a:rPr lang="en-US" dirty="0"/>
              <a:t>European electronic health record exchange format (art. 6): technical and semantic standards</a:t>
            </a:r>
          </a:p>
          <a:p>
            <a:pPr lvl="2"/>
            <a:r>
              <a:rPr lang="en-US" dirty="0"/>
              <a:t>software packages must meet EU standards to be put on the EU market</a:t>
            </a:r>
          </a:p>
          <a:p>
            <a:pPr lvl="3"/>
            <a:r>
              <a:rPr lang="nl-BE" dirty="0"/>
              <a:t>EHR </a:t>
            </a:r>
            <a:r>
              <a:rPr lang="en-GB" dirty="0"/>
              <a:t>harmonised components (art. 13a)</a:t>
            </a:r>
          </a:p>
          <a:p>
            <a:pPr lvl="3"/>
            <a:r>
              <a:rPr lang="nl-BE" dirty="0"/>
              <a:t>EU </a:t>
            </a:r>
            <a:r>
              <a:rPr lang="en-GB" dirty="0"/>
              <a:t>declaration of conformity </a:t>
            </a:r>
            <a:r>
              <a:rPr lang="en-US" dirty="0"/>
              <a:t>(art. 26)</a:t>
            </a:r>
          </a:p>
          <a:p>
            <a:pPr lvl="2"/>
            <a:r>
              <a:rPr lang="nl-BE" dirty="0"/>
              <a:t>European digital </a:t>
            </a:r>
            <a:r>
              <a:rPr lang="nl-BE" dirty="0" err="1"/>
              <a:t>testing</a:t>
            </a:r>
            <a:r>
              <a:rPr lang="nl-BE" dirty="0"/>
              <a:t> environment (art. 26a)</a:t>
            </a:r>
            <a:endParaRPr lang="en-US" dirty="0"/>
          </a:p>
          <a:p>
            <a:pPr lvl="3"/>
            <a:r>
              <a:rPr lang="en-US" dirty="0"/>
              <a:t>European Commission shall develop a European digital testing environment and make the software supporting this environment available as open source</a:t>
            </a:r>
          </a:p>
          <a:p>
            <a:pPr lvl="3"/>
            <a:r>
              <a:rPr lang="en-US" dirty="0"/>
              <a:t>MS shall operate a testing environment, preferably by reusing the software developed by the European Commission</a:t>
            </a:r>
          </a:p>
        </p:txBody>
      </p:sp>
      <p:pic>
        <p:nvPicPr>
          <p:cNvPr id="5" name="Picture 4">
            <a:extLst>
              <a:ext uri="{FF2B5EF4-FFF2-40B4-BE49-F238E27FC236}">
                <a16:creationId xmlns:a16="http://schemas.microsoft.com/office/drawing/2014/main" id="{C8CBB15A-8CF6-4965-B7EE-D4A3989F641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tretch/>
        </p:blipFill>
        <p:spPr bwMode="auto">
          <a:xfrm>
            <a:off x="10730728" y="105455"/>
            <a:ext cx="1389017" cy="115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82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52C3F5-CBE4-4FA5-8221-FBE8677B5867}"/>
              </a:ext>
            </a:extLst>
          </p:cNvPr>
          <p:cNvSpPr>
            <a:spLocks noGrp="1"/>
          </p:cNvSpPr>
          <p:nvPr>
            <p:ph type="body" sz="quarter" idx="11"/>
          </p:nvPr>
        </p:nvSpPr>
        <p:spPr>
          <a:xfrm>
            <a:off x="767408" y="99379"/>
            <a:ext cx="10873208" cy="881349"/>
          </a:xfrm>
        </p:spPr>
        <p:txBody>
          <a:bodyPr>
            <a:normAutofit/>
          </a:bodyPr>
          <a:lstStyle/>
          <a:p>
            <a:r>
              <a:rPr lang="nl-BE" dirty="0"/>
              <a:t>European Health Data Space (EHDS)</a:t>
            </a:r>
          </a:p>
        </p:txBody>
      </p:sp>
      <p:sp>
        <p:nvSpPr>
          <p:cNvPr id="7" name="Tijdelijke aanduiding voor tekst 6">
            <a:extLst>
              <a:ext uri="{FF2B5EF4-FFF2-40B4-BE49-F238E27FC236}">
                <a16:creationId xmlns:a16="http://schemas.microsoft.com/office/drawing/2014/main" id="{C4325C8B-8D69-4E2E-B0CD-62962C0035CE}"/>
              </a:ext>
            </a:extLst>
          </p:cNvPr>
          <p:cNvSpPr>
            <a:spLocks noGrp="1"/>
          </p:cNvSpPr>
          <p:nvPr>
            <p:ph type="body" sz="quarter" idx="13"/>
          </p:nvPr>
        </p:nvSpPr>
        <p:spPr>
          <a:xfrm>
            <a:off x="767408" y="1158945"/>
            <a:ext cx="10873208" cy="5014274"/>
          </a:xfrm>
        </p:spPr>
        <p:txBody>
          <a:bodyPr/>
          <a:lstStyle/>
          <a:p>
            <a:pPr lvl="1"/>
            <a:r>
              <a:rPr lang="en-US" dirty="0"/>
              <a:t>secure data sharing across the EU</a:t>
            </a:r>
          </a:p>
          <a:p>
            <a:pPr lvl="2"/>
            <a:r>
              <a:rPr lang="en-US" dirty="0"/>
              <a:t>EHDS specifies and complements the rights laid down in the GDPR (art. 1)</a:t>
            </a:r>
          </a:p>
          <a:p>
            <a:pPr lvl="2"/>
            <a:r>
              <a:rPr lang="en-US" dirty="0"/>
              <a:t>data permits for secondary use (</a:t>
            </a:r>
            <a:r>
              <a:rPr lang="nl-BE" dirty="0"/>
              <a:t>art. 46)</a:t>
            </a:r>
            <a:endParaRPr lang="en-US" dirty="0"/>
          </a:p>
          <a:p>
            <a:pPr lvl="1"/>
            <a:endParaRPr lang="en-US" dirty="0"/>
          </a:p>
          <a:p>
            <a:pPr lvl="1"/>
            <a:r>
              <a:rPr lang="en-US" dirty="0"/>
              <a:t>legal basis for </a:t>
            </a:r>
            <a:r>
              <a:rPr lang="nl-BE" dirty="0"/>
              <a:t>European </a:t>
            </a:r>
            <a:r>
              <a:rPr lang="nl-BE" dirty="0" err="1"/>
              <a:t>governance</a:t>
            </a:r>
            <a:r>
              <a:rPr lang="nl-BE" dirty="0"/>
              <a:t> </a:t>
            </a:r>
            <a:r>
              <a:rPr lang="nl-BE" dirty="0" err="1"/>
              <a:t>and</a:t>
            </a:r>
            <a:r>
              <a:rPr lang="nl-BE" dirty="0"/>
              <a:t> </a:t>
            </a:r>
            <a:r>
              <a:rPr lang="nl-BE" dirty="0" err="1"/>
              <a:t>coordination</a:t>
            </a:r>
            <a:r>
              <a:rPr lang="nl-BE" dirty="0"/>
              <a:t> (Art. 66a)</a:t>
            </a:r>
          </a:p>
          <a:p>
            <a:pPr lvl="2"/>
            <a:r>
              <a:rPr lang="en-US" dirty="0"/>
              <a:t>the European Commission shall provide the development, maintenance, hosting and operation of the infrastructures and central services required to support the functioning of the EHDS</a:t>
            </a:r>
            <a:endParaRPr lang="nl-BE" dirty="0"/>
          </a:p>
          <a:p>
            <a:endParaRPr lang="nl-BE" dirty="0"/>
          </a:p>
        </p:txBody>
      </p:sp>
      <p:pic>
        <p:nvPicPr>
          <p:cNvPr id="5" name="Picture 4">
            <a:extLst>
              <a:ext uri="{FF2B5EF4-FFF2-40B4-BE49-F238E27FC236}">
                <a16:creationId xmlns:a16="http://schemas.microsoft.com/office/drawing/2014/main" id="{C8CBB15A-8CF6-4965-B7EE-D4A3989F641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tretch/>
        </p:blipFill>
        <p:spPr bwMode="auto">
          <a:xfrm>
            <a:off x="10730728" y="105455"/>
            <a:ext cx="1389017" cy="115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81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p:cNvGrpSpPr/>
          <p:nvPr/>
        </p:nvGrpSpPr>
        <p:grpSpPr>
          <a:xfrm>
            <a:off x="962999" y="907224"/>
            <a:ext cx="1579418" cy="1484133"/>
            <a:chOff x="962999" y="128966"/>
            <a:chExt cx="1579418" cy="1484133"/>
          </a:xfrm>
        </p:grpSpPr>
        <p:sp>
          <p:nvSpPr>
            <p:cNvPr id="5" name="Rechthoek 4"/>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Stroomdiagram: Magnetische schijf 3"/>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EPD</a:t>
              </a:r>
            </a:p>
          </p:txBody>
        </p:sp>
        <p:sp>
          <p:nvSpPr>
            <p:cNvPr id="6" name="Tekstvak 5"/>
            <p:cNvSpPr txBox="1"/>
            <p:nvPr/>
          </p:nvSpPr>
          <p:spPr>
            <a:xfrm>
              <a:off x="1083533" y="128966"/>
              <a:ext cx="1319173" cy="276999"/>
            </a:xfrm>
            <a:prstGeom prst="rect">
              <a:avLst/>
            </a:prstGeom>
            <a:noFill/>
          </p:spPr>
          <p:txBody>
            <a:bodyPr wrap="square" rtlCol="0">
              <a:spAutoFit/>
            </a:bodyPr>
            <a:lstStyle/>
            <a:p>
              <a:pPr algn="ctr"/>
              <a:r>
                <a:rPr lang="nl-BE" sz="1200" dirty="0"/>
                <a:t>HCP / HCI</a:t>
              </a:r>
            </a:p>
          </p:txBody>
        </p:sp>
      </p:grpSp>
      <p:grpSp>
        <p:nvGrpSpPr>
          <p:cNvPr id="13" name="Groep 12"/>
          <p:cNvGrpSpPr/>
          <p:nvPr/>
        </p:nvGrpSpPr>
        <p:grpSpPr>
          <a:xfrm>
            <a:off x="962999" y="3517691"/>
            <a:ext cx="1579418" cy="1467507"/>
            <a:chOff x="962999" y="145592"/>
            <a:chExt cx="1579418" cy="1467507"/>
          </a:xfrm>
        </p:grpSpPr>
        <p:sp>
          <p:nvSpPr>
            <p:cNvPr id="14" name="Rechthoek 13"/>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Stroomdiagram: Magnetische schijf 14"/>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16" name="Tekstvak 15"/>
            <p:cNvSpPr txBox="1"/>
            <p:nvPr/>
          </p:nvSpPr>
          <p:spPr>
            <a:xfrm>
              <a:off x="1100215" y="145592"/>
              <a:ext cx="1319173" cy="461665"/>
            </a:xfrm>
            <a:prstGeom prst="rect">
              <a:avLst/>
            </a:prstGeom>
            <a:noFill/>
          </p:spPr>
          <p:txBody>
            <a:bodyPr wrap="square" rtlCol="0">
              <a:spAutoFit/>
            </a:bodyPr>
            <a:lstStyle/>
            <a:p>
              <a:pPr algn="ctr"/>
              <a:r>
                <a:rPr lang="nl-BE" sz="1200" dirty="0"/>
                <a:t>Health Insurance Funds </a:t>
              </a:r>
            </a:p>
          </p:txBody>
        </p:sp>
      </p:grpSp>
      <p:grpSp>
        <p:nvGrpSpPr>
          <p:cNvPr id="17" name="Groep 16"/>
          <p:cNvGrpSpPr/>
          <p:nvPr/>
        </p:nvGrpSpPr>
        <p:grpSpPr>
          <a:xfrm>
            <a:off x="953408" y="5111060"/>
            <a:ext cx="1579418" cy="1484133"/>
            <a:chOff x="962999" y="128966"/>
            <a:chExt cx="1579418" cy="1484133"/>
          </a:xfrm>
        </p:grpSpPr>
        <p:sp>
          <p:nvSpPr>
            <p:cNvPr id="18" name="Rechthoek 17"/>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Stroomdiagram: Magnetische schijf 18"/>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20" name="Tekstvak 19"/>
            <p:cNvSpPr txBox="1"/>
            <p:nvPr/>
          </p:nvSpPr>
          <p:spPr>
            <a:xfrm>
              <a:off x="1083533" y="128966"/>
              <a:ext cx="1458884" cy="461665"/>
            </a:xfrm>
            <a:prstGeom prst="rect">
              <a:avLst/>
            </a:prstGeom>
            <a:noFill/>
          </p:spPr>
          <p:txBody>
            <a:bodyPr wrap="square" rtlCol="0">
              <a:spAutoFit/>
            </a:bodyPr>
            <a:lstStyle/>
            <a:p>
              <a:pPr algn="ctr"/>
              <a:r>
                <a:rPr lang="nl-BE" sz="1200" dirty="0" err="1"/>
                <a:t>Socio-Economic</a:t>
              </a:r>
              <a:r>
                <a:rPr lang="nl-BE" sz="1200" dirty="0"/>
                <a:t> actors</a:t>
              </a:r>
            </a:p>
          </p:txBody>
        </p:sp>
      </p:grpSp>
      <p:grpSp>
        <p:nvGrpSpPr>
          <p:cNvPr id="21" name="Groep 20"/>
          <p:cNvGrpSpPr/>
          <p:nvPr/>
        </p:nvGrpSpPr>
        <p:grpSpPr>
          <a:xfrm>
            <a:off x="2774509" y="202876"/>
            <a:ext cx="1579418" cy="1446414"/>
            <a:chOff x="962999" y="166685"/>
            <a:chExt cx="1579418" cy="1446414"/>
          </a:xfrm>
        </p:grpSpPr>
        <p:sp>
          <p:nvSpPr>
            <p:cNvPr id="22" name="Rechthoek 21"/>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3" name="Stroomdiagram: Magnetische schijf 22"/>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24" name="Tekstvak 23"/>
            <p:cNvSpPr txBox="1"/>
            <p:nvPr/>
          </p:nvSpPr>
          <p:spPr>
            <a:xfrm>
              <a:off x="1083533" y="237035"/>
              <a:ext cx="1319173" cy="276999"/>
            </a:xfrm>
            <a:prstGeom prst="rect">
              <a:avLst/>
            </a:prstGeom>
            <a:noFill/>
          </p:spPr>
          <p:txBody>
            <a:bodyPr wrap="square" rtlCol="0">
              <a:spAutoFit/>
            </a:bodyPr>
            <a:lstStyle/>
            <a:p>
              <a:pPr algn="ctr"/>
              <a:r>
                <a:rPr lang="nl-BE" sz="1200" dirty="0"/>
                <a:t>Healthdata.be</a:t>
              </a:r>
            </a:p>
          </p:txBody>
        </p:sp>
      </p:grpSp>
      <p:grpSp>
        <p:nvGrpSpPr>
          <p:cNvPr id="29" name="Groep 28"/>
          <p:cNvGrpSpPr/>
          <p:nvPr/>
        </p:nvGrpSpPr>
        <p:grpSpPr>
          <a:xfrm>
            <a:off x="2764918" y="1801580"/>
            <a:ext cx="1579418" cy="1484133"/>
            <a:chOff x="962999" y="128966"/>
            <a:chExt cx="1579418" cy="1484133"/>
          </a:xfrm>
        </p:grpSpPr>
        <p:sp>
          <p:nvSpPr>
            <p:cNvPr id="30" name="Rechthoek 29"/>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Stroomdiagram: Magnetische schijf 30"/>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MCD &amp; MND &amp; MPD</a:t>
              </a:r>
            </a:p>
          </p:txBody>
        </p:sp>
        <p:sp>
          <p:nvSpPr>
            <p:cNvPr id="32" name="Tekstvak 31"/>
            <p:cNvSpPr txBox="1"/>
            <p:nvPr/>
          </p:nvSpPr>
          <p:spPr>
            <a:xfrm>
              <a:off x="1083533" y="128966"/>
              <a:ext cx="1444168" cy="461665"/>
            </a:xfrm>
            <a:prstGeom prst="rect">
              <a:avLst/>
            </a:prstGeom>
            <a:noFill/>
          </p:spPr>
          <p:txBody>
            <a:bodyPr wrap="square" rtlCol="0">
              <a:spAutoFit/>
            </a:bodyPr>
            <a:lstStyle/>
            <a:p>
              <a:pPr algn="ctr"/>
              <a:r>
                <a:rPr lang="nl-BE" sz="1200" dirty="0"/>
                <a:t>FPS PH, Food Chain Safety, Environment</a:t>
              </a:r>
            </a:p>
          </p:txBody>
        </p:sp>
      </p:grpSp>
      <p:grpSp>
        <p:nvGrpSpPr>
          <p:cNvPr id="33" name="Groep 32"/>
          <p:cNvGrpSpPr/>
          <p:nvPr/>
        </p:nvGrpSpPr>
        <p:grpSpPr>
          <a:xfrm>
            <a:off x="2774509" y="3538784"/>
            <a:ext cx="1579418" cy="1446414"/>
            <a:chOff x="962999" y="166685"/>
            <a:chExt cx="1579418" cy="1446414"/>
          </a:xfrm>
        </p:grpSpPr>
        <p:sp>
          <p:nvSpPr>
            <p:cNvPr id="34" name="Rechthoek 33"/>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5" name="Stroomdiagram: Magnetische schijf 34"/>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36" name="Tekstvak 35"/>
            <p:cNvSpPr txBox="1"/>
            <p:nvPr/>
          </p:nvSpPr>
          <p:spPr>
            <a:xfrm>
              <a:off x="1083533" y="252871"/>
              <a:ext cx="1319173" cy="276999"/>
            </a:xfrm>
            <a:prstGeom prst="rect">
              <a:avLst/>
            </a:prstGeom>
            <a:noFill/>
          </p:spPr>
          <p:txBody>
            <a:bodyPr wrap="square" rtlCol="0">
              <a:spAutoFit/>
            </a:bodyPr>
            <a:lstStyle/>
            <a:p>
              <a:pPr algn="ctr"/>
              <a:r>
                <a:rPr lang="nl-BE" sz="1200" dirty="0"/>
                <a:t>IMA</a:t>
              </a:r>
            </a:p>
          </p:txBody>
        </p:sp>
      </p:grpSp>
      <p:grpSp>
        <p:nvGrpSpPr>
          <p:cNvPr id="37" name="Groep 36"/>
          <p:cNvGrpSpPr/>
          <p:nvPr/>
        </p:nvGrpSpPr>
        <p:grpSpPr>
          <a:xfrm>
            <a:off x="2774509" y="5147876"/>
            <a:ext cx="1579418" cy="1446414"/>
            <a:chOff x="962999" y="166685"/>
            <a:chExt cx="1579418" cy="1446414"/>
          </a:xfrm>
        </p:grpSpPr>
        <p:sp>
          <p:nvSpPr>
            <p:cNvPr id="38" name="Rechthoek 37"/>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9" name="Stroomdiagram: Magnetische schijf 38"/>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DWH</a:t>
              </a:r>
            </a:p>
          </p:txBody>
        </p:sp>
        <p:sp>
          <p:nvSpPr>
            <p:cNvPr id="40" name="Tekstvak 39"/>
            <p:cNvSpPr txBox="1"/>
            <p:nvPr/>
          </p:nvSpPr>
          <p:spPr>
            <a:xfrm>
              <a:off x="1073942" y="248472"/>
              <a:ext cx="1319173" cy="276999"/>
            </a:xfrm>
            <a:prstGeom prst="rect">
              <a:avLst/>
            </a:prstGeom>
            <a:noFill/>
          </p:spPr>
          <p:txBody>
            <a:bodyPr wrap="square" rtlCol="0">
              <a:spAutoFit/>
            </a:bodyPr>
            <a:lstStyle/>
            <a:p>
              <a:pPr algn="ctr"/>
              <a:r>
                <a:rPr lang="nl-BE" sz="1200" dirty="0"/>
                <a:t>CBSS</a:t>
              </a:r>
            </a:p>
          </p:txBody>
        </p:sp>
      </p:grpSp>
      <p:cxnSp>
        <p:nvCxnSpPr>
          <p:cNvPr id="42" name="Gebogen verbindingslijn 41"/>
          <p:cNvCxnSpPr>
            <a:stCxn id="5" idx="3"/>
            <a:endCxn id="22" idx="1"/>
          </p:cNvCxnSpPr>
          <p:nvPr/>
        </p:nvCxnSpPr>
        <p:spPr>
          <a:xfrm flipV="1">
            <a:off x="2542417" y="926083"/>
            <a:ext cx="232092" cy="742067"/>
          </a:xfrm>
          <a:prstGeom prst="bentConnector3">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bogen verbindingslijn 42"/>
          <p:cNvCxnSpPr>
            <a:stCxn id="5" idx="3"/>
            <a:endCxn id="30" idx="1"/>
          </p:cNvCxnSpPr>
          <p:nvPr/>
        </p:nvCxnSpPr>
        <p:spPr>
          <a:xfrm>
            <a:off x="2542417" y="1668150"/>
            <a:ext cx="222501" cy="894356"/>
          </a:xfrm>
          <a:prstGeom prst="bentConnector3">
            <a:avLst>
              <a:gd name="adj1" fmla="val 50000"/>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5" idx="2"/>
            <a:endCxn id="14" idx="0"/>
          </p:cNvCxnSpPr>
          <p:nvPr/>
        </p:nvCxnSpPr>
        <p:spPr>
          <a:xfrm>
            <a:off x="1752708" y="2391357"/>
            <a:ext cx="0" cy="1147427"/>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14" idx="3"/>
            <a:endCxn id="34" idx="1"/>
          </p:cNvCxnSpPr>
          <p:nvPr/>
        </p:nvCxnSpPr>
        <p:spPr>
          <a:xfrm>
            <a:off x="2542417" y="4261991"/>
            <a:ext cx="232092" cy="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p:cNvCxnSpPr>
            <a:stCxn id="18" idx="3"/>
            <a:endCxn id="38" idx="1"/>
          </p:cNvCxnSpPr>
          <p:nvPr/>
        </p:nvCxnSpPr>
        <p:spPr>
          <a:xfrm flipV="1">
            <a:off x="2532826" y="5871083"/>
            <a:ext cx="241683" cy="90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hthoek 51"/>
          <p:cNvSpPr/>
          <p:nvPr/>
        </p:nvSpPr>
        <p:spPr>
          <a:xfrm>
            <a:off x="182880" y="33251"/>
            <a:ext cx="4405745" cy="67249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7" name="Rechthoek 56"/>
          <p:cNvSpPr/>
          <p:nvPr/>
        </p:nvSpPr>
        <p:spPr>
          <a:xfrm>
            <a:off x="9800705" y="33252"/>
            <a:ext cx="2313709" cy="67249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Rechthoek 78"/>
          <p:cNvSpPr/>
          <p:nvPr/>
        </p:nvSpPr>
        <p:spPr>
          <a:xfrm>
            <a:off x="4734370" y="33251"/>
            <a:ext cx="4927896" cy="67249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0" name="Groep 79"/>
          <p:cNvGrpSpPr/>
          <p:nvPr/>
        </p:nvGrpSpPr>
        <p:grpSpPr>
          <a:xfrm>
            <a:off x="5304710" y="79417"/>
            <a:ext cx="4258222" cy="3233342"/>
            <a:chOff x="10325901" y="160839"/>
            <a:chExt cx="1579418" cy="828376"/>
          </a:xfrm>
        </p:grpSpPr>
        <p:sp>
          <p:nvSpPr>
            <p:cNvPr id="81" name="Rechthoek 80"/>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2" name="Tekstvak 81"/>
            <p:cNvSpPr txBox="1"/>
            <p:nvPr/>
          </p:nvSpPr>
          <p:spPr>
            <a:xfrm>
              <a:off x="10441126" y="168445"/>
              <a:ext cx="1319173" cy="792886"/>
            </a:xfrm>
            <a:prstGeom prst="rect">
              <a:avLst/>
            </a:prstGeom>
            <a:noFill/>
          </p:spPr>
          <p:txBody>
            <a:bodyPr wrap="square" rtlCol="0">
              <a:spAutoFit/>
            </a:bodyPr>
            <a:lstStyle/>
            <a:p>
              <a:r>
                <a:rPr lang="en-GB" sz="1200" dirty="0"/>
                <a:t>Role of the Health Data Agency (HDA) as an HDAB</a:t>
              </a:r>
            </a:p>
            <a:p>
              <a:pPr algn="ctr"/>
              <a:endParaRPr lang="en-GB" sz="1200" dirty="0"/>
            </a:p>
            <a:p>
              <a:pPr marL="171450" indent="-171450">
                <a:buFont typeface="Arial" panose="020B0604020202020204" pitchFamily="34" charset="0"/>
                <a:buChar char="•"/>
              </a:pPr>
              <a:r>
                <a:rPr lang="en-GB" sz="1200" dirty="0"/>
                <a:t>Detect secondary use needs</a:t>
              </a:r>
            </a:p>
            <a:p>
              <a:pPr marL="171450" indent="-171450">
                <a:buFont typeface="Arial" panose="020B0604020202020204" pitchFamily="34" charset="0"/>
                <a:buChar char="•"/>
              </a:pPr>
              <a:r>
                <a:rPr lang="en-GB" sz="1200" dirty="0"/>
                <a:t>Determine access strategy</a:t>
              </a:r>
            </a:p>
            <a:p>
              <a:pPr marL="171450" indent="-171450">
                <a:buFont typeface="Arial" panose="020B0604020202020204" pitchFamily="34" charset="0"/>
                <a:buChar char="•"/>
              </a:pPr>
              <a:r>
                <a:rPr lang="en-GB" sz="1200" dirty="0"/>
                <a:t>Master data management</a:t>
              </a:r>
            </a:p>
            <a:p>
              <a:pPr marL="171450" indent="-171450">
                <a:buFont typeface="Arial" panose="020B0604020202020204" pitchFamily="34" charset="0"/>
                <a:buChar char="•"/>
              </a:pPr>
              <a:r>
                <a:rPr lang="en-GB" sz="1200" dirty="0"/>
                <a:t>Document data sources</a:t>
              </a:r>
            </a:p>
            <a:p>
              <a:pPr marL="171450" indent="-171450">
                <a:buFont typeface="Arial" panose="020B0604020202020204" pitchFamily="34" charset="0"/>
                <a:buChar char="•"/>
              </a:pPr>
              <a:r>
                <a:rPr lang="en-GB" sz="1200" dirty="0"/>
                <a:t>Document disclosure processes</a:t>
              </a:r>
            </a:p>
            <a:p>
              <a:pPr marL="171450" indent="-171450">
                <a:buFont typeface="Arial" panose="020B0604020202020204" pitchFamily="34" charset="0"/>
                <a:buChar char="•"/>
              </a:pPr>
              <a:r>
                <a:rPr lang="en-GB" sz="1200" dirty="0"/>
                <a:t>Organization data validation</a:t>
              </a:r>
            </a:p>
            <a:p>
              <a:pPr marL="171450" indent="-171450">
                <a:buFont typeface="Arial" panose="020B0604020202020204" pitchFamily="34" charset="0"/>
                <a:buChar char="•"/>
              </a:pPr>
              <a:r>
                <a:rPr lang="en-GB" sz="1200" dirty="0"/>
                <a:t>Organization of separation of functions</a:t>
              </a:r>
            </a:p>
            <a:p>
              <a:pPr marL="171450" indent="-171450">
                <a:buFont typeface="Arial" panose="020B0604020202020204" pitchFamily="34" charset="0"/>
                <a:buChar char="•"/>
              </a:pPr>
              <a:r>
                <a:rPr lang="en-GB" sz="1200" dirty="0"/>
                <a:t>Training of users and analysts</a:t>
              </a:r>
            </a:p>
            <a:p>
              <a:pPr marL="171450" indent="-171450">
                <a:buFont typeface="Arial" panose="020B0604020202020204" pitchFamily="34" charset="0"/>
                <a:buChar char="•"/>
              </a:pPr>
              <a:r>
                <a:rPr lang="en-GB" sz="1200" dirty="0"/>
                <a:t>Organization small cell risk analysis</a:t>
              </a:r>
            </a:p>
            <a:p>
              <a:pPr marL="171450" indent="-171450">
                <a:buFont typeface="Arial" panose="020B0604020202020204" pitchFamily="34" charset="0"/>
                <a:buChar char="•"/>
              </a:pPr>
              <a:r>
                <a:rPr lang="en-GB" sz="1200" dirty="0"/>
                <a:t>Organization FAIR portal data catalogue</a:t>
              </a:r>
            </a:p>
            <a:p>
              <a:pPr marL="171450" indent="-171450">
                <a:buFont typeface="Arial" panose="020B0604020202020204" pitchFamily="34" charset="0"/>
                <a:buChar char="•"/>
              </a:pPr>
              <a:r>
                <a:rPr lang="en-GB" sz="1200" dirty="0"/>
                <a:t>Advocacy and communication</a:t>
              </a:r>
            </a:p>
            <a:p>
              <a:pPr marL="171450" indent="-171450">
                <a:buFont typeface="Arial" panose="020B0604020202020204" pitchFamily="34" charset="0"/>
                <a:buChar char="•"/>
              </a:pPr>
              <a:r>
                <a:rPr lang="en-GB" sz="1200" dirty="0"/>
                <a:t>Coordination of access infrastructure</a:t>
              </a:r>
            </a:p>
            <a:p>
              <a:pPr marL="171450" indent="-171450">
                <a:buFont typeface="Arial" panose="020B0604020202020204" pitchFamily="34" charset="0"/>
                <a:buChar char="•"/>
              </a:pPr>
              <a:r>
                <a:rPr lang="en-GB" sz="1200" dirty="0"/>
                <a:t>Legal support</a:t>
              </a:r>
              <a:endParaRPr lang="nl-BE" sz="1200" dirty="0"/>
            </a:p>
            <a:p>
              <a:pPr marL="171450" indent="-171450">
                <a:buFont typeface="Arial" panose="020B0604020202020204" pitchFamily="34" charset="0"/>
                <a:buChar char="•"/>
              </a:pPr>
              <a:r>
                <a:rPr lang="en-GB" sz="1200" dirty="0"/>
                <a:t>Assure security &amp; Privacy</a:t>
              </a:r>
            </a:p>
            <a:p>
              <a:pPr marL="171450" indent="-171450">
                <a:buFont typeface="Arial" panose="020B0604020202020204" pitchFamily="34" charset="0"/>
                <a:buChar char="•"/>
              </a:pPr>
              <a:r>
                <a:rPr lang="en-GB" sz="1200" dirty="0"/>
                <a:t>Deal with bottlenecks</a:t>
              </a:r>
            </a:p>
          </p:txBody>
        </p:sp>
      </p:grpSp>
      <p:grpSp>
        <p:nvGrpSpPr>
          <p:cNvPr id="83" name="Groep 82"/>
          <p:cNvGrpSpPr/>
          <p:nvPr/>
        </p:nvGrpSpPr>
        <p:grpSpPr>
          <a:xfrm>
            <a:off x="5297350" y="3358925"/>
            <a:ext cx="4258222" cy="1200329"/>
            <a:chOff x="10325901" y="137253"/>
            <a:chExt cx="1579418" cy="1014683"/>
          </a:xfrm>
        </p:grpSpPr>
        <p:sp>
          <p:nvSpPr>
            <p:cNvPr id="84" name="Rechthoek 83"/>
            <p:cNvSpPr/>
            <p:nvPr/>
          </p:nvSpPr>
          <p:spPr>
            <a:xfrm>
              <a:off x="10325901" y="143766"/>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5" name="Tekstvak 84"/>
            <p:cNvSpPr txBox="1"/>
            <p:nvPr/>
          </p:nvSpPr>
          <p:spPr>
            <a:xfrm>
              <a:off x="10441126" y="137253"/>
              <a:ext cx="1415456" cy="1014683"/>
            </a:xfrm>
            <a:prstGeom prst="rect">
              <a:avLst/>
            </a:prstGeom>
            <a:noFill/>
          </p:spPr>
          <p:txBody>
            <a:bodyPr wrap="square" rtlCol="0">
              <a:spAutoFit/>
            </a:bodyPr>
            <a:lstStyle/>
            <a:p>
              <a:r>
                <a:rPr lang="en-US" sz="1200" dirty="0"/>
                <a:t>Role of eHealth</a:t>
              </a:r>
              <a:r>
                <a:rPr lang="nl-BE" sz="1200" dirty="0"/>
                <a:t> platform</a:t>
              </a:r>
            </a:p>
            <a:p>
              <a:endParaRPr lang="nl-BE" sz="1200" dirty="0"/>
            </a:p>
            <a:p>
              <a:pPr marL="171450" indent="-171450">
                <a:buFont typeface="Arial" panose="020B0604020202020204" pitchFamily="34" charset="0"/>
                <a:buChar char="•"/>
              </a:pPr>
              <a:r>
                <a:rPr lang="nl-BE" sz="1200" dirty="0"/>
                <a:t>Availability of basic services</a:t>
              </a:r>
            </a:p>
            <a:p>
              <a:pPr marL="171450" indent="-171450">
                <a:buFont typeface="Arial" panose="020B0604020202020204" pitchFamily="34" charset="0"/>
                <a:buChar char="•"/>
              </a:pPr>
              <a:r>
                <a:rPr lang="nl-BE" sz="1200" dirty="0"/>
                <a:t>TTP </a:t>
              </a:r>
              <a:r>
                <a:rPr lang="nl-BE" sz="1200" dirty="0" err="1"/>
                <a:t>for</a:t>
              </a:r>
              <a:r>
                <a:rPr lang="nl-BE" sz="1200" dirty="0"/>
                <a:t> </a:t>
              </a:r>
              <a:r>
                <a:rPr lang="nl-BE" sz="1200" dirty="0" err="1"/>
                <a:t>coding</a:t>
              </a:r>
              <a:r>
                <a:rPr lang="nl-BE" sz="1200" dirty="0"/>
                <a:t> of </a:t>
              </a:r>
              <a:r>
                <a:rPr lang="nl-BE" sz="1200" dirty="0" err="1"/>
                <a:t>identification</a:t>
              </a:r>
              <a:r>
                <a:rPr lang="nl-BE" sz="1200" dirty="0"/>
                <a:t> </a:t>
              </a:r>
              <a:r>
                <a:rPr lang="nl-BE" sz="1200" dirty="0" err="1"/>
                <a:t>numbers</a:t>
              </a:r>
              <a:r>
                <a:rPr lang="nl-BE" sz="1200" dirty="0"/>
                <a:t> (first stage)</a:t>
              </a:r>
            </a:p>
            <a:p>
              <a:pPr marL="171450" indent="-171450">
                <a:buFont typeface="Arial" panose="020B0604020202020204" pitchFamily="34" charset="0"/>
                <a:buChar char="•"/>
              </a:pPr>
              <a:r>
                <a:rPr lang="nl-BE" sz="1200" dirty="0"/>
                <a:t>…</a:t>
              </a:r>
            </a:p>
            <a:p>
              <a:pPr marL="171450" indent="-171450" algn="ctr">
                <a:buFont typeface="Arial" panose="020B0604020202020204" pitchFamily="34" charset="0"/>
                <a:buChar char="•"/>
              </a:pPr>
              <a:endParaRPr lang="nl-BE" sz="1200" dirty="0"/>
            </a:p>
          </p:txBody>
        </p:sp>
      </p:grpSp>
      <p:grpSp>
        <p:nvGrpSpPr>
          <p:cNvPr id="86" name="Groep 85"/>
          <p:cNvGrpSpPr/>
          <p:nvPr/>
        </p:nvGrpSpPr>
        <p:grpSpPr>
          <a:xfrm>
            <a:off x="5297350" y="5570376"/>
            <a:ext cx="4258222" cy="1580176"/>
            <a:chOff x="10325901" y="160839"/>
            <a:chExt cx="1579418" cy="1142809"/>
          </a:xfrm>
        </p:grpSpPr>
        <p:sp>
          <p:nvSpPr>
            <p:cNvPr id="87" name="Rechthoek 86"/>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8" name="Tekstvak 87"/>
            <p:cNvSpPr txBox="1"/>
            <p:nvPr/>
          </p:nvSpPr>
          <p:spPr>
            <a:xfrm>
              <a:off x="10441126" y="168445"/>
              <a:ext cx="1319173" cy="1135203"/>
            </a:xfrm>
            <a:prstGeom prst="rect">
              <a:avLst/>
            </a:prstGeom>
            <a:noFill/>
          </p:spPr>
          <p:txBody>
            <a:bodyPr wrap="square" rtlCol="0">
              <a:spAutoFit/>
            </a:bodyPr>
            <a:lstStyle/>
            <a:p>
              <a:r>
                <a:rPr lang="en-US" sz="1200" dirty="0"/>
                <a:t>Role of the</a:t>
              </a:r>
              <a:r>
                <a:rPr lang="nl-BE" sz="1200" dirty="0"/>
                <a:t> Information Security </a:t>
              </a:r>
              <a:r>
                <a:rPr lang="nl-BE" sz="1200" dirty="0" err="1"/>
                <a:t>Committee</a:t>
              </a:r>
              <a:endParaRPr lang="nl-BE" sz="1200" dirty="0"/>
            </a:p>
            <a:p>
              <a:pPr algn="ctr"/>
              <a:endParaRPr lang="nl-BE" sz="1200" dirty="0"/>
            </a:p>
            <a:p>
              <a:pPr marL="171450" indent="-171450">
                <a:buFont typeface="Arial" panose="020B0604020202020204" pitchFamily="34" charset="0"/>
                <a:buChar char="•"/>
              </a:pPr>
              <a:r>
                <a:rPr lang="en-GB" sz="1200" dirty="0"/>
                <a:t>Generic deliberations to validate standard working practices</a:t>
              </a:r>
            </a:p>
            <a:p>
              <a:pPr marL="171450" indent="-171450">
                <a:buFont typeface="Arial" panose="020B0604020202020204" pitchFamily="34" charset="0"/>
                <a:buChar char="•"/>
              </a:pPr>
              <a:r>
                <a:rPr lang="en-GB" sz="1200" dirty="0"/>
                <a:t>Specific deliberations on data exchanges</a:t>
              </a:r>
              <a:endParaRPr lang="nl-BE" sz="1200" dirty="0"/>
            </a:p>
            <a:p>
              <a:pPr marL="171450" indent="-171450" algn="ctr">
                <a:buFont typeface="Arial" panose="020B0604020202020204" pitchFamily="34" charset="0"/>
                <a:buChar char="•"/>
              </a:pPr>
              <a:endParaRPr lang="nl-BE" sz="1200" dirty="0"/>
            </a:p>
            <a:p>
              <a:pPr algn="ctr"/>
              <a:endParaRPr lang="nl-BE" sz="1200" dirty="0"/>
            </a:p>
            <a:p>
              <a:pPr marL="171450" indent="-171450" algn="ctr">
                <a:buFont typeface="Arial" panose="020B0604020202020204" pitchFamily="34" charset="0"/>
                <a:buChar char="•"/>
              </a:pPr>
              <a:endParaRPr lang="nl-BE" sz="1200" dirty="0"/>
            </a:p>
          </p:txBody>
        </p:sp>
      </p:grpSp>
      <p:sp>
        <p:nvSpPr>
          <p:cNvPr id="89" name="Tekstvak 88"/>
          <p:cNvSpPr txBox="1"/>
          <p:nvPr/>
        </p:nvSpPr>
        <p:spPr>
          <a:xfrm>
            <a:off x="282633" y="130962"/>
            <a:ext cx="461665" cy="6463328"/>
          </a:xfrm>
          <a:prstGeom prst="rect">
            <a:avLst/>
          </a:prstGeom>
          <a:noFill/>
        </p:spPr>
        <p:txBody>
          <a:bodyPr vert="vert270" wrap="square" rtlCol="0">
            <a:spAutoFit/>
          </a:bodyPr>
          <a:lstStyle/>
          <a:p>
            <a:pPr algn="ctr"/>
            <a:r>
              <a:rPr lang="nl-BE" dirty="0"/>
              <a:t>Data sources</a:t>
            </a:r>
          </a:p>
        </p:txBody>
      </p:sp>
      <p:sp>
        <p:nvSpPr>
          <p:cNvPr id="90" name="Tekstvak 89"/>
          <p:cNvSpPr txBox="1"/>
          <p:nvPr/>
        </p:nvSpPr>
        <p:spPr>
          <a:xfrm>
            <a:off x="4743712" y="130962"/>
            <a:ext cx="461665" cy="6489237"/>
          </a:xfrm>
          <a:prstGeom prst="rect">
            <a:avLst/>
          </a:prstGeom>
          <a:noFill/>
        </p:spPr>
        <p:txBody>
          <a:bodyPr vert="vert270" wrap="square" rtlCol="0">
            <a:spAutoFit/>
          </a:bodyPr>
          <a:lstStyle/>
          <a:p>
            <a:pPr algn="ctr"/>
            <a:r>
              <a:rPr lang="nl-BE" dirty="0"/>
              <a:t>Support / </a:t>
            </a:r>
            <a:r>
              <a:rPr lang="nl-BE" dirty="0" err="1"/>
              <a:t>facilitate</a:t>
            </a:r>
            <a:r>
              <a:rPr lang="nl-BE" dirty="0"/>
              <a:t> </a:t>
            </a:r>
            <a:r>
              <a:rPr lang="nl-BE" dirty="0" err="1"/>
              <a:t>secondary</a:t>
            </a:r>
            <a:r>
              <a:rPr lang="nl-BE" dirty="0"/>
              <a:t> </a:t>
            </a:r>
            <a:r>
              <a:rPr lang="nl-BE" dirty="0" err="1"/>
              <a:t>use</a:t>
            </a:r>
            <a:endParaRPr lang="nl-BE" dirty="0"/>
          </a:p>
        </p:txBody>
      </p:sp>
      <p:sp>
        <p:nvSpPr>
          <p:cNvPr id="91" name="Tekstvak 90"/>
          <p:cNvSpPr txBox="1"/>
          <p:nvPr/>
        </p:nvSpPr>
        <p:spPr>
          <a:xfrm>
            <a:off x="9764674" y="142209"/>
            <a:ext cx="461665" cy="6489237"/>
          </a:xfrm>
          <a:prstGeom prst="rect">
            <a:avLst/>
          </a:prstGeom>
          <a:noFill/>
        </p:spPr>
        <p:txBody>
          <a:bodyPr vert="vert270" wrap="square" rtlCol="0">
            <a:spAutoFit/>
          </a:bodyPr>
          <a:lstStyle/>
          <a:p>
            <a:pPr algn="ctr"/>
            <a:r>
              <a:rPr lang="nl-BE" dirty="0" err="1"/>
              <a:t>Secondary</a:t>
            </a:r>
            <a:r>
              <a:rPr lang="nl-BE" dirty="0"/>
              <a:t> </a:t>
            </a:r>
            <a:r>
              <a:rPr lang="nl-BE" dirty="0" err="1"/>
              <a:t>use</a:t>
            </a:r>
            <a:endParaRPr lang="nl-BE" dirty="0"/>
          </a:p>
        </p:txBody>
      </p:sp>
      <p:grpSp>
        <p:nvGrpSpPr>
          <p:cNvPr id="114" name="Groep 57">
            <a:extLst>
              <a:ext uri="{FF2B5EF4-FFF2-40B4-BE49-F238E27FC236}">
                <a16:creationId xmlns:a16="http://schemas.microsoft.com/office/drawing/2014/main" id="{A72BB55A-0135-40FE-9F4D-486DF98371E0}"/>
              </a:ext>
            </a:extLst>
          </p:cNvPr>
          <p:cNvGrpSpPr/>
          <p:nvPr/>
        </p:nvGrpSpPr>
        <p:grpSpPr>
          <a:xfrm>
            <a:off x="10325901" y="136037"/>
            <a:ext cx="1579418" cy="828376"/>
            <a:chOff x="10325901" y="160839"/>
            <a:chExt cx="1579418" cy="828376"/>
          </a:xfrm>
        </p:grpSpPr>
        <p:sp>
          <p:nvSpPr>
            <p:cNvPr id="115" name="Rechthoek 53">
              <a:extLst>
                <a:ext uri="{FF2B5EF4-FFF2-40B4-BE49-F238E27FC236}">
                  <a16:creationId xmlns:a16="http://schemas.microsoft.com/office/drawing/2014/main" id="{8660355C-DE05-4EF9-9FEE-98EF49D39694}"/>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6" name="Tekstvak 55">
              <a:extLst>
                <a:ext uri="{FF2B5EF4-FFF2-40B4-BE49-F238E27FC236}">
                  <a16:creationId xmlns:a16="http://schemas.microsoft.com/office/drawing/2014/main" id="{1E823831-B252-4613-B08A-3D6A244C219F}"/>
                </a:ext>
              </a:extLst>
            </p:cNvPr>
            <p:cNvSpPr txBox="1"/>
            <p:nvPr/>
          </p:nvSpPr>
          <p:spPr>
            <a:xfrm>
              <a:off x="10456021" y="371138"/>
              <a:ext cx="1319173" cy="276999"/>
            </a:xfrm>
            <a:prstGeom prst="rect">
              <a:avLst/>
            </a:prstGeom>
            <a:noFill/>
          </p:spPr>
          <p:txBody>
            <a:bodyPr wrap="square" rtlCol="0">
              <a:spAutoFit/>
            </a:bodyPr>
            <a:lstStyle/>
            <a:p>
              <a:pPr algn="ctr"/>
              <a:r>
                <a:rPr lang="nl-BE" sz="1200" dirty="0"/>
                <a:t>HCP / HCI</a:t>
              </a:r>
            </a:p>
          </p:txBody>
        </p:sp>
      </p:grpSp>
      <p:grpSp>
        <p:nvGrpSpPr>
          <p:cNvPr id="117" name="Groep 61">
            <a:extLst>
              <a:ext uri="{FF2B5EF4-FFF2-40B4-BE49-F238E27FC236}">
                <a16:creationId xmlns:a16="http://schemas.microsoft.com/office/drawing/2014/main" id="{0FC92AEA-512E-4B25-A75C-070C8C8AD658}"/>
              </a:ext>
            </a:extLst>
          </p:cNvPr>
          <p:cNvGrpSpPr/>
          <p:nvPr/>
        </p:nvGrpSpPr>
        <p:grpSpPr>
          <a:xfrm>
            <a:off x="10325894" y="1039655"/>
            <a:ext cx="1579418" cy="828376"/>
            <a:chOff x="10325901" y="160839"/>
            <a:chExt cx="1579418" cy="828376"/>
          </a:xfrm>
        </p:grpSpPr>
        <p:sp>
          <p:nvSpPr>
            <p:cNvPr id="118" name="Rechthoek 62">
              <a:extLst>
                <a:ext uri="{FF2B5EF4-FFF2-40B4-BE49-F238E27FC236}">
                  <a16:creationId xmlns:a16="http://schemas.microsoft.com/office/drawing/2014/main" id="{641E0637-4678-4C30-A56C-1644226EA078}"/>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9" name="Tekstvak 63">
              <a:extLst>
                <a:ext uri="{FF2B5EF4-FFF2-40B4-BE49-F238E27FC236}">
                  <a16:creationId xmlns:a16="http://schemas.microsoft.com/office/drawing/2014/main" id="{1577E3BF-D359-413C-A093-A1130F2EF121}"/>
                </a:ext>
              </a:extLst>
            </p:cNvPr>
            <p:cNvSpPr txBox="1"/>
            <p:nvPr/>
          </p:nvSpPr>
          <p:spPr>
            <a:xfrm>
              <a:off x="10456021" y="371138"/>
              <a:ext cx="1319173" cy="461665"/>
            </a:xfrm>
            <a:prstGeom prst="rect">
              <a:avLst/>
            </a:prstGeom>
            <a:noFill/>
          </p:spPr>
          <p:txBody>
            <a:bodyPr wrap="square" rtlCol="0">
              <a:spAutoFit/>
            </a:bodyPr>
            <a:lstStyle/>
            <a:p>
              <a:pPr algn="ctr"/>
              <a:r>
                <a:rPr lang="nl-BE" sz="1200" dirty="0" err="1"/>
                <a:t>Scientific</a:t>
              </a:r>
              <a:r>
                <a:rPr lang="nl-BE" sz="1200" dirty="0"/>
                <a:t> World</a:t>
              </a:r>
              <a:br>
                <a:rPr lang="nl-BE" sz="1200" dirty="0"/>
              </a:br>
              <a:r>
                <a:rPr lang="nl-BE" sz="1200" dirty="0"/>
                <a:t>Life Sciences</a:t>
              </a:r>
            </a:p>
          </p:txBody>
        </p:sp>
      </p:grpSp>
      <p:grpSp>
        <p:nvGrpSpPr>
          <p:cNvPr id="120" name="Groep 64">
            <a:extLst>
              <a:ext uri="{FF2B5EF4-FFF2-40B4-BE49-F238E27FC236}">
                <a16:creationId xmlns:a16="http://schemas.microsoft.com/office/drawing/2014/main" id="{C796BA3D-C3AA-47AE-AF27-673F49B12806}"/>
              </a:ext>
            </a:extLst>
          </p:cNvPr>
          <p:cNvGrpSpPr/>
          <p:nvPr/>
        </p:nvGrpSpPr>
        <p:grpSpPr>
          <a:xfrm>
            <a:off x="10325894" y="1939382"/>
            <a:ext cx="1579418" cy="828376"/>
            <a:chOff x="10325901" y="160839"/>
            <a:chExt cx="1579418" cy="828376"/>
          </a:xfrm>
        </p:grpSpPr>
        <p:sp>
          <p:nvSpPr>
            <p:cNvPr id="121" name="Rechthoek 65">
              <a:extLst>
                <a:ext uri="{FF2B5EF4-FFF2-40B4-BE49-F238E27FC236}">
                  <a16:creationId xmlns:a16="http://schemas.microsoft.com/office/drawing/2014/main" id="{6F70C6E9-8B3A-4F8F-865D-16E454A78257}"/>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2" name="Tekstvak 66">
              <a:extLst>
                <a:ext uri="{FF2B5EF4-FFF2-40B4-BE49-F238E27FC236}">
                  <a16:creationId xmlns:a16="http://schemas.microsoft.com/office/drawing/2014/main" id="{7315FA54-0828-4D0B-A2AD-E74E8B736110}"/>
                </a:ext>
              </a:extLst>
            </p:cNvPr>
            <p:cNvSpPr txBox="1"/>
            <p:nvPr/>
          </p:nvSpPr>
          <p:spPr>
            <a:xfrm>
              <a:off x="10456020" y="402010"/>
              <a:ext cx="1319173" cy="276999"/>
            </a:xfrm>
            <a:prstGeom prst="rect">
              <a:avLst/>
            </a:prstGeom>
            <a:noFill/>
          </p:spPr>
          <p:txBody>
            <a:bodyPr wrap="square" rtlCol="0">
              <a:spAutoFit/>
            </a:bodyPr>
            <a:lstStyle/>
            <a:p>
              <a:pPr algn="ctr"/>
              <a:r>
                <a:rPr lang="nl-BE" sz="1200" dirty="0" err="1"/>
                <a:t>Industry</a:t>
              </a:r>
              <a:endParaRPr lang="nl-BE" sz="1200" dirty="0"/>
            </a:p>
          </p:txBody>
        </p:sp>
      </p:grpSp>
      <p:grpSp>
        <p:nvGrpSpPr>
          <p:cNvPr id="123" name="Groep 67">
            <a:extLst>
              <a:ext uri="{FF2B5EF4-FFF2-40B4-BE49-F238E27FC236}">
                <a16:creationId xmlns:a16="http://schemas.microsoft.com/office/drawing/2014/main" id="{5D176B37-17FC-4DAD-B417-31EB49C38B4B}"/>
              </a:ext>
            </a:extLst>
          </p:cNvPr>
          <p:cNvGrpSpPr/>
          <p:nvPr/>
        </p:nvGrpSpPr>
        <p:grpSpPr>
          <a:xfrm>
            <a:off x="10311292" y="2836649"/>
            <a:ext cx="1594023" cy="830998"/>
            <a:chOff x="10311296" y="158217"/>
            <a:chExt cx="1594023" cy="830998"/>
          </a:xfrm>
        </p:grpSpPr>
        <p:sp>
          <p:nvSpPr>
            <p:cNvPr id="124" name="Rechthoek 68">
              <a:extLst>
                <a:ext uri="{FF2B5EF4-FFF2-40B4-BE49-F238E27FC236}">
                  <a16:creationId xmlns:a16="http://schemas.microsoft.com/office/drawing/2014/main" id="{FAE660B5-67AF-4E8A-878F-EC169BCA8C99}"/>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5" name="Tekstvak 69">
              <a:extLst>
                <a:ext uri="{FF2B5EF4-FFF2-40B4-BE49-F238E27FC236}">
                  <a16:creationId xmlns:a16="http://schemas.microsoft.com/office/drawing/2014/main" id="{A8A1A94F-BFAD-4B14-A9F1-DB7E5D4E09E6}"/>
                </a:ext>
              </a:extLst>
            </p:cNvPr>
            <p:cNvSpPr txBox="1"/>
            <p:nvPr/>
          </p:nvSpPr>
          <p:spPr>
            <a:xfrm>
              <a:off x="10311296" y="158217"/>
              <a:ext cx="1579418" cy="830997"/>
            </a:xfrm>
            <a:prstGeom prst="rect">
              <a:avLst/>
            </a:prstGeom>
            <a:noFill/>
          </p:spPr>
          <p:txBody>
            <a:bodyPr wrap="square" rtlCol="0">
              <a:spAutoFit/>
            </a:bodyPr>
            <a:lstStyle/>
            <a:p>
              <a:pPr algn="ctr"/>
              <a:r>
                <a:rPr lang="en-US" sz="1200" dirty="0"/>
                <a:t>Government</a:t>
              </a:r>
            </a:p>
            <a:p>
              <a:pPr algn="ctr"/>
              <a:r>
                <a:rPr lang="en-US" sz="1200" dirty="0"/>
                <a:t>(KCE, NIHDI, Sciensano, Federated Entities</a:t>
              </a:r>
              <a:r>
                <a:rPr lang="nl-BE" sz="1200" dirty="0"/>
                <a:t>)</a:t>
              </a:r>
            </a:p>
          </p:txBody>
        </p:sp>
      </p:grpSp>
      <p:grpSp>
        <p:nvGrpSpPr>
          <p:cNvPr id="126" name="Groep 71">
            <a:extLst>
              <a:ext uri="{FF2B5EF4-FFF2-40B4-BE49-F238E27FC236}">
                <a16:creationId xmlns:a16="http://schemas.microsoft.com/office/drawing/2014/main" id="{7734EC5F-5063-4F22-A8DD-B394B0360430}"/>
              </a:ext>
            </a:extLst>
          </p:cNvPr>
          <p:cNvGrpSpPr/>
          <p:nvPr/>
        </p:nvGrpSpPr>
        <p:grpSpPr>
          <a:xfrm>
            <a:off x="10325894" y="3758669"/>
            <a:ext cx="1579418" cy="828376"/>
            <a:chOff x="10325901" y="160839"/>
            <a:chExt cx="1579418" cy="828376"/>
          </a:xfrm>
        </p:grpSpPr>
        <p:sp>
          <p:nvSpPr>
            <p:cNvPr id="127" name="Rechthoek 72">
              <a:extLst>
                <a:ext uri="{FF2B5EF4-FFF2-40B4-BE49-F238E27FC236}">
                  <a16:creationId xmlns:a16="http://schemas.microsoft.com/office/drawing/2014/main" id="{91FA2EC0-4C82-4E4F-AA05-21BAC0EAF89B}"/>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8" name="Tekstvak 73">
              <a:extLst>
                <a:ext uri="{FF2B5EF4-FFF2-40B4-BE49-F238E27FC236}">
                  <a16:creationId xmlns:a16="http://schemas.microsoft.com/office/drawing/2014/main" id="{B154C6F6-3190-44FE-A1AB-8F47964E97C3}"/>
                </a:ext>
              </a:extLst>
            </p:cNvPr>
            <p:cNvSpPr txBox="1"/>
            <p:nvPr/>
          </p:nvSpPr>
          <p:spPr>
            <a:xfrm>
              <a:off x="10456020" y="436527"/>
              <a:ext cx="1319173" cy="461665"/>
            </a:xfrm>
            <a:prstGeom prst="rect">
              <a:avLst/>
            </a:prstGeom>
            <a:noFill/>
          </p:spPr>
          <p:txBody>
            <a:bodyPr wrap="square" rtlCol="0">
              <a:spAutoFit/>
            </a:bodyPr>
            <a:lstStyle/>
            <a:p>
              <a:pPr algn="ctr"/>
              <a:r>
                <a:rPr lang="nl-BE" sz="1200" dirty="0"/>
                <a:t>Health Insurance Funds</a:t>
              </a:r>
            </a:p>
          </p:txBody>
        </p:sp>
      </p:grpSp>
      <p:grpSp>
        <p:nvGrpSpPr>
          <p:cNvPr id="129" name="Groep 75">
            <a:extLst>
              <a:ext uri="{FF2B5EF4-FFF2-40B4-BE49-F238E27FC236}">
                <a16:creationId xmlns:a16="http://schemas.microsoft.com/office/drawing/2014/main" id="{86874460-B5F0-4038-B83C-17E1F83C3FE7}"/>
              </a:ext>
            </a:extLst>
          </p:cNvPr>
          <p:cNvGrpSpPr/>
          <p:nvPr/>
        </p:nvGrpSpPr>
        <p:grpSpPr>
          <a:xfrm>
            <a:off x="10325894" y="5580304"/>
            <a:ext cx="1579418" cy="828376"/>
            <a:chOff x="10325901" y="160839"/>
            <a:chExt cx="1579418" cy="828376"/>
          </a:xfrm>
        </p:grpSpPr>
        <p:sp>
          <p:nvSpPr>
            <p:cNvPr id="130" name="Rechthoek 76">
              <a:extLst>
                <a:ext uri="{FF2B5EF4-FFF2-40B4-BE49-F238E27FC236}">
                  <a16:creationId xmlns:a16="http://schemas.microsoft.com/office/drawing/2014/main" id="{F8B8B77E-AC4F-4B00-947C-C6D52713A71D}"/>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1" name="Tekstvak 77">
              <a:extLst>
                <a:ext uri="{FF2B5EF4-FFF2-40B4-BE49-F238E27FC236}">
                  <a16:creationId xmlns:a16="http://schemas.microsoft.com/office/drawing/2014/main" id="{70C3C8D1-566D-473C-B87F-5504690F5AA3}"/>
                </a:ext>
              </a:extLst>
            </p:cNvPr>
            <p:cNvSpPr txBox="1"/>
            <p:nvPr/>
          </p:nvSpPr>
          <p:spPr>
            <a:xfrm>
              <a:off x="10456020" y="436527"/>
              <a:ext cx="1319173" cy="276999"/>
            </a:xfrm>
            <a:prstGeom prst="rect">
              <a:avLst/>
            </a:prstGeom>
            <a:noFill/>
          </p:spPr>
          <p:txBody>
            <a:bodyPr wrap="square" rtlCol="0">
              <a:spAutoFit/>
            </a:bodyPr>
            <a:lstStyle/>
            <a:p>
              <a:pPr algn="ctr"/>
              <a:r>
                <a:rPr lang="en-US" sz="1200" dirty="0"/>
                <a:t>EU / International</a:t>
              </a:r>
            </a:p>
          </p:txBody>
        </p:sp>
      </p:grpSp>
      <p:grpSp>
        <p:nvGrpSpPr>
          <p:cNvPr id="132" name="Groep 70">
            <a:extLst>
              <a:ext uri="{FF2B5EF4-FFF2-40B4-BE49-F238E27FC236}">
                <a16:creationId xmlns:a16="http://schemas.microsoft.com/office/drawing/2014/main" id="{9991B39D-0CC6-48A7-ADB5-8C818E3D1791}"/>
              </a:ext>
            </a:extLst>
          </p:cNvPr>
          <p:cNvGrpSpPr/>
          <p:nvPr/>
        </p:nvGrpSpPr>
        <p:grpSpPr>
          <a:xfrm>
            <a:off x="10325894" y="4669264"/>
            <a:ext cx="1579418" cy="828376"/>
            <a:chOff x="10325901" y="160839"/>
            <a:chExt cx="1579418" cy="828376"/>
          </a:xfrm>
        </p:grpSpPr>
        <p:sp>
          <p:nvSpPr>
            <p:cNvPr id="133" name="Rechthoek 74">
              <a:extLst>
                <a:ext uri="{FF2B5EF4-FFF2-40B4-BE49-F238E27FC236}">
                  <a16:creationId xmlns:a16="http://schemas.microsoft.com/office/drawing/2014/main" id="{BBA1464B-77C4-4A30-8A3C-A988622B5924}"/>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4" name="Tekstvak 91">
              <a:extLst>
                <a:ext uri="{FF2B5EF4-FFF2-40B4-BE49-F238E27FC236}">
                  <a16:creationId xmlns:a16="http://schemas.microsoft.com/office/drawing/2014/main" id="{17D17942-5A40-40A3-80E1-DDEED7A9C021}"/>
                </a:ext>
              </a:extLst>
            </p:cNvPr>
            <p:cNvSpPr txBox="1"/>
            <p:nvPr/>
          </p:nvSpPr>
          <p:spPr>
            <a:xfrm>
              <a:off x="10456020" y="436527"/>
              <a:ext cx="1319173" cy="276999"/>
            </a:xfrm>
            <a:prstGeom prst="rect">
              <a:avLst/>
            </a:prstGeom>
            <a:noFill/>
          </p:spPr>
          <p:txBody>
            <a:bodyPr wrap="square" rtlCol="0">
              <a:spAutoFit/>
            </a:bodyPr>
            <a:lstStyle/>
            <a:p>
              <a:pPr algn="ctr"/>
              <a:r>
                <a:rPr lang="en-US" sz="1200" dirty="0"/>
                <a:t>Civilians</a:t>
              </a:r>
            </a:p>
          </p:txBody>
        </p:sp>
      </p:grpSp>
      <p:pic>
        <p:nvPicPr>
          <p:cNvPr id="1026" name="Picture 2" descr="Flag of Belgium - Wikipedia">
            <a:extLst>
              <a:ext uri="{FF2B5EF4-FFF2-40B4-BE49-F238E27FC236}">
                <a16:creationId xmlns:a16="http://schemas.microsoft.com/office/drawing/2014/main" id="{FA5B61F6-F7A7-499B-BC82-492AD3A82C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80" y="130962"/>
            <a:ext cx="692324" cy="600397"/>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ep 73">
            <a:extLst>
              <a:ext uri="{FF2B5EF4-FFF2-40B4-BE49-F238E27FC236}">
                <a16:creationId xmlns:a16="http://schemas.microsoft.com/office/drawing/2014/main" id="{30E234D2-939B-4517-B02E-D47C83635A26}"/>
              </a:ext>
            </a:extLst>
          </p:cNvPr>
          <p:cNvGrpSpPr/>
          <p:nvPr/>
        </p:nvGrpSpPr>
        <p:grpSpPr>
          <a:xfrm>
            <a:off x="5297350" y="4254458"/>
            <a:ext cx="4258222" cy="1255514"/>
            <a:chOff x="10325901" y="44072"/>
            <a:chExt cx="1579418" cy="945143"/>
          </a:xfrm>
        </p:grpSpPr>
        <p:sp>
          <p:nvSpPr>
            <p:cNvPr id="75" name="Rechthoek 74">
              <a:extLst>
                <a:ext uri="{FF2B5EF4-FFF2-40B4-BE49-F238E27FC236}">
                  <a16:creationId xmlns:a16="http://schemas.microsoft.com/office/drawing/2014/main" id="{245AC6E8-48DB-4F37-9480-B97CF35FE01C}"/>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6" name="Tekstvak 75">
              <a:extLst>
                <a:ext uri="{FF2B5EF4-FFF2-40B4-BE49-F238E27FC236}">
                  <a16:creationId xmlns:a16="http://schemas.microsoft.com/office/drawing/2014/main" id="{D1712E82-6B2D-4BE2-AE24-FD8BD4D420E5}"/>
                </a:ext>
              </a:extLst>
            </p:cNvPr>
            <p:cNvSpPr txBox="1"/>
            <p:nvPr/>
          </p:nvSpPr>
          <p:spPr>
            <a:xfrm>
              <a:off x="10441126" y="44072"/>
              <a:ext cx="1415456" cy="903600"/>
            </a:xfrm>
            <a:prstGeom prst="rect">
              <a:avLst/>
            </a:prstGeom>
            <a:noFill/>
          </p:spPr>
          <p:txBody>
            <a:bodyPr wrap="square" rtlCol="0">
              <a:spAutoFit/>
            </a:bodyPr>
            <a:lstStyle/>
            <a:p>
              <a:endParaRPr lang="en-US" sz="1200" dirty="0"/>
            </a:p>
            <a:p>
              <a:r>
                <a:rPr lang="en-US" sz="1200" dirty="0"/>
                <a:t>Role of TTP second stage (e.g. Healthdata.be)</a:t>
              </a:r>
              <a:endParaRPr lang="nl-BE" sz="1200" dirty="0"/>
            </a:p>
            <a:p>
              <a:endParaRPr lang="nl-BE" sz="1200" dirty="0"/>
            </a:p>
            <a:p>
              <a:pPr marL="171450" indent="-171450">
                <a:buFont typeface="Arial" panose="020B0604020202020204" pitchFamily="34" charset="0"/>
                <a:buChar char="•"/>
              </a:pPr>
              <a:r>
                <a:rPr lang="nl-BE" sz="1200" dirty="0"/>
                <a:t>TTP </a:t>
              </a:r>
              <a:r>
                <a:rPr lang="nl-BE" sz="1200" dirty="0" err="1"/>
                <a:t>for</a:t>
              </a:r>
              <a:r>
                <a:rPr lang="nl-BE" sz="1200" dirty="0"/>
                <a:t> </a:t>
              </a:r>
              <a:r>
                <a:rPr lang="nl-BE" sz="1200" dirty="0" err="1"/>
                <a:t>pseudonymization</a:t>
              </a:r>
              <a:r>
                <a:rPr lang="nl-BE" sz="1200" dirty="0"/>
                <a:t> of health data</a:t>
              </a:r>
            </a:p>
            <a:p>
              <a:pPr marL="171450" indent="-171450">
                <a:buFont typeface="Arial" panose="020B0604020202020204" pitchFamily="34" charset="0"/>
                <a:buChar char="•"/>
              </a:pPr>
              <a:r>
                <a:rPr lang="nl-BE" sz="1200" dirty="0"/>
                <a:t>Secure processing environment ?</a:t>
              </a:r>
            </a:p>
            <a:p>
              <a:pPr marL="171450" indent="-171450">
                <a:buFont typeface="Arial" panose="020B0604020202020204" pitchFamily="34" charset="0"/>
                <a:buChar char="•"/>
              </a:pPr>
              <a:r>
                <a:rPr lang="nl-BE" sz="1200" dirty="0"/>
                <a:t>...</a:t>
              </a:r>
            </a:p>
          </p:txBody>
        </p:sp>
      </p:grpSp>
    </p:spTree>
    <p:extLst>
      <p:ext uri="{BB962C8B-B14F-4D97-AF65-F5344CB8AC3E}">
        <p14:creationId xmlns:p14="http://schemas.microsoft.com/office/powerpoint/2010/main" val="1744150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D493-FA2A-4A22-9319-B67BB1AF5BDD}"/>
              </a:ext>
            </a:extLst>
          </p:cNvPr>
          <p:cNvSpPr>
            <a:spLocks noGrp="1"/>
          </p:cNvSpPr>
          <p:nvPr>
            <p:ph type="title"/>
          </p:nvPr>
        </p:nvSpPr>
        <p:spPr>
          <a:xfrm>
            <a:off x="838200" y="2103437"/>
            <a:ext cx="10515600" cy="1325563"/>
          </a:xfrm>
        </p:spPr>
        <p:txBody>
          <a:bodyPr>
            <a:normAutofit/>
          </a:bodyPr>
          <a:lstStyle/>
          <a:p>
            <a:r>
              <a:rPr lang="fr-BE" dirty="0" err="1"/>
              <a:t>Take</a:t>
            </a:r>
            <a:r>
              <a:rPr lang="fr-BE" dirty="0"/>
              <a:t> </a:t>
            </a:r>
            <a:r>
              <a:rPr lang="fr-BE" dirty="0" err="1"/>
              <a:t>away</a:t>
            </a:r>
            <a:endParaRPr lang="en-US" dirty="0"/>
          </a:p>
        </p:txBody>
      </p:sp>
    </p:spTree>
    <p:extLst>
      <p:ext uri="{BB962C8B-B14F-4D97-AF65-F5344CB8AC3E}">
        <p14:creationId xmlns:p14="http://schemas.microsoft.com/office/powerpoint/2010/main" val="2080715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7D750A1A-8394-4EE2-94AD-B4078F185022}"/>
              </a:ext>
            </a:extLst>
          </p:cNvPr>
          <p:cNvSpPr>
            <a:spLocks noGrp="1"/>
          </p:cNvSpPr>
          <p:nvPr>
            <p:ph type="body" sz="quarter" idx="11"/>
          </p:nvPr>
        </p:nvSpPr>
        <p:spPr>
          <a:xfrm>
            <a:off x="767408" y="99379"/>
            <a:ext cx="10873208" cy="881349"/>
          </a:xfrm>
        </p:spPr>
        <p:txBody>
          <a:bodyPr/>
          <a:lstStyle/>
          <a:p>
            <a:r>
              <a:rPr lang="en-GB" dirty="0"/>
              <a:t>Take away</a:t>
            </a:r>
          </a:p>
        </p:txBody>
      </p:sp>
      <p:sp>
        <p:nvSpPr>
          <p:cNvPr id="13" name="Tijdelijke aanduiding voor tekst 12">
            <a:extLst>
              <a:ext uri="{FF2B5EF4-FFF2-40B4-BE49-F238E27FC236}">
                <a16:creationId xmlns:a16="http://schemas.microsoft.com/office/drawing/2014/main" id="{D5312E06-B9FC-4DF4-A492-B7B50070555C}"/>
              </a:ext>
            </a:extLst>
          </p:cNvPr>
          <p:cNvSpPr>
            <a:spLocks noGrp="1"/>
          </p:cNvSpPr>
          <p:nvPr>
            <p:ph type="body" sz="quarter" idx="13"/>
          </p:nvPr>
        </p:nvSpPr>
        <p:spPr>
          <a:xfrm>
            <a:off x="767408" y="1158945"/>
            <a:ext cx="10873208" cy="5014274"/>
          </a:xfrm>
        </p:spPr>
        <p:txBody>
          <a:bodyPr/>
          <a:lstStyle/>
          <a:p>
            <a:pPr lvl="1"/>
            <a:r>
              <a:rPr lang="en-GB" altLang="en-US" dirty="0"/>
              <a:t>institutional landscape (mainly) exists</a:t>
            </a:r>
          </a:p>
          <a:p>
            <a:pPr lvl="1"/>
            <a:r>
              <a:rPr lang="en-GB" altLang="en-US" dirty="0"/>
              <a:t>invest in data quality and data governance</a:t>
            </a:r>
          </a:p>
          <a:p>
            <a:pPr lvl="1"/>
            <a:r>
              <a:rPr lang="en-GB" altLang="en-US" dirty="0"/>
              <a:t>conduct systematic risk assessment</a:t>
            </a:r>
          </a:p>
          <a:p>
            <a:pPr lvl="2"/>
            <a:r>
              <a:rPr lang="en-GB" altLang="en-US" dirty="0"/>
              <a:t>data protection</a:t>
            </a:r>
          </a:p>
          <a:p>
            <a:pPr lvl="2"/>
            <a:r>
              <a:rPr lang="en-GB" altLang="en-US" dirty="0"/>
              <a:t>non-discrimination</a:t>
            </a:r>
          </a:p>
          <a:p>
            <a:pPr lvl="1"/>
            <a:r>
              <a:rPr lang="en-US" dirty="0"/>
              <a:t>invest in a sound competence of workable anonymization and/or pseudonymization methods</a:t>
            </a:r>
          </a:p>
          <a:p>
            <a:pPr lvl="1"/>
            <a:r>
              <a:rPr lang="en-US" dirty="0"/>
              <a:t>let us prepare Belgium well for the implementation of EHDS, also for secondary use, with clear role assignment</a:t>
            </a:r>
          </a:p>
          <a:p>
            <a:pPr lvl="1"/>
            <a:endParaRPr lang="en-GB" altLang="en-US" dirty="0"/>
          </a:p>
          <a:p>
            <a:pPr lvl="2"/>
            <a:endParaRPr lang="en-GB" altLang="en-US" dirty="0"/>
          </a:p>
          <a:p>
            <a:pPr lvl="1"/>
            <a:endParaRPr lang="en-GB" altLang="en-US" dirty="0"/>
          </a:p>
        </p:txBody>
      </p:sp>
      <p:sp>
        <p:nvSpPr>
          <p:cNvPr id="2" name="Tijdelijke aanduiding voor dianummer 1">
            <a:extLst>
              <a:ext uri="{FF2B5EF4-FFF2-40B4-BE49-F238E27FC236}">
                <a16:creationId xmlns:a16="http://schemas.microsoft.com/office/drawing/2014/main" id="{C44E3D54-C4CE-4FCA-9C0B-4F1BBB0150BA}"/>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36</a:t>
            </a:fld>
            <a:endParaRPr lang="en-GB" dirty="0"/>
          </a:p>
        </p:txBody>
      </p:sp>
    </p:spTree>
    <p:extLst>
      <p:ext uri="{BB962C8B-B14F-4D97-AF65-F5344CB8AC3E}">
        <p14:creationId xmlns:p14="http://schemas.microsoft.com/office/powerpoint/2010/main" val="3092750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60C2606-1A68-4DED-83BF-23FC408EB180}"/>
              </a:ext>
            </a:extLst>
          </p:cNvPr>
          <p:cNvSpPr>
            <a:spLocks noGrp="1"/>
          </p:cNvSpPr>
          <p:nvPr>
            <p:ph type="sldNum" sz="quarter" idx="10"/>
          </p:nvPr>
        </p:nvSpPr>
        <p:spPr/>
        <p:txBody>
          <a:bodyPr/>
          <a:lstStyle/>
          <a:p>
            <a:pPr>
              <a:defRPr/>
            </a:pPr>
            <a:fld id="{21B2A7D7-3B07-4F16-B17F-21A2F67651B8}" type="slidenum">
              <a:rPr lang="en-GB" smtClean="0"/>
              <a:pPr>
                <a:defRPr/>
              </a:pPr>
              <a:t>37</a:t>
            </a:fld>
            <a:endParaRPr lang="en-GB" dirty="0"/>
          </a:p>
        </p:txBody>
      </p:sp>
    </p:spTree>
    <p:extLst>
      <p:ext uri="{BB962C8B-B14F-4D97-AF65-F5344CB8AC3E}">
        <p14:creationId xmlns:p14="http://schemas.microsoft.com/office/powerpoint/2010/main" val="366816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158E196-9EDE-48E8-B947-78B7BC4EDBF8}"/>
              </a:ext>
            </a:extLst>
          </p:cNvPr>
          <p:cNvSpPr>
            <a:spLocks noGrp="1"/>
          </p:cNvSpPr>
          <p:nvPr>
            <p:ph type="body" sz="quarter" idx="11"/>
          </p:nvPr>
        </p:nvSpPr>
        <p:spPr/>
        <p:txBody>
          <a:bodyPr/>
          <a:lstStyle/>
          <a:p>
            <a:r>
              <a:rPr lang="nl-BE" dirty="0"/>
              <a:t>Legal </a:t>
            </a:r>
            <a:r>
              <a:rPr lang="nl-BE" dirty="0" err="1"/>
              <a:t>framework</a:t>
            </a:r>
            <a:r>
              <a:rPr lang="nl-BE" dirty="0"/>
              <a:t> on data </a:t>
            </a:r>
            <a:r>
              <a:rPr lang="nl-BE" dirty="0" err="1"/>
              <a:t>protection</a:t>
            </a:r>
            <a:endParaRPr lang="nl-BE" dirty="0"/>
          </a:p>
        </p:txBody>
      </p:sp>
      <p:sp>
        <p:nvSpPr>
          <p:cNvPr id="3" name="Tijdelijke aanduiding voor tekst 2">
            <a:extLst>
              <a:ext uri="{FF2B5EF4-FFF2-40B4-BE49-F238E27FC236}">
                <a16:creationId xmlns:a16="http://schemas.microsoft.com/office/drawing/2014/main" id="{FFDBD684-55EC-42C5-8515-B939B481BA1F}"/>
              </a:ext>
            </a:extLst>
          </p:cNvPr>
          <p:cNvSpPr>
            <a:spLocks noGrp="1"/>
          </p:cNvSpPr>
          <p:nvPr>
            <p:ph type="body" sz="quarter" idx="13"/>
          </p:nvPr>
        </p:nvSpPr>
        <p:spPr/>
        <p:txBody>
          <a:bodyPr/>
          <a:lstStyle/>
          <a:p>
            <a:pPr lvl="1"/>
            <a:r>
              <a:rPr lang="nl-BE" dirty="0"/>
              <a:t>General Data </a:t>
            </a:r>
            <a:r>
              <a:rPr lang="nl-BE" dirty="0" err="1"/>
              <a:t>Protection</a:t>
            </a:r>
            <a:r>
              <a:rPr lang="nl-BE" dirty="0"/>
              <a:t> </a:t>
            </a:r>
            <a:r>
              <a:rPr lang="nl-BE" dirty="0" err="1"/>
              <a:t>Regulation</a:t>
            </a:r>
            <a:endParaRPr lang="nl-BE" dirty="0"/>
          </a:p>
          <a:p>
            <a:pPr lvl="2"/>
            <a:r>
              <a:rPr lang="nl-BE" sz="1600" dirty="0">
                <a:hlinkClick r:id="rId2"/>
              </a:rPr>
              <a:t>https://eur-lex.europa.eu/legal-content/EN/TXT/?uri=celex%3A32016R0679</a:t>
            </a:r>
            <a:endParaRPr lang="nl-BE" sz="1600" dirty="0"/>
          </a:p>
          <a:p>
            <a:pPr lvl="1"/>
            <a:r>
              <a:rPr lang="nl-BE" dirty="0" err="1"/>
              <a:t>Belgian</a:t>
            </a:r>
            <a:r>
              <a:rPr lang="nl-BE" dirty="0"/>
              <a:t> </a:t>
            </a:r>
            <a:r>
              <a:rPr lang="en-US" dirty="0">
                <a:solidFill>
                  <a:srgbClr val="292929"/>
                </a:solidFill>
                <a:latin typeface="Roboto" panose="02000000000000000000" pitchFamily="2" charset="0"/>
              </a:rPr>
              <a:t>l</a:t>
            </a:r>
            <a:r>
              <a:rPr lang="en-US" b="0" i="0" dirty="0">
                <a:solidFill>
                  <a:srgbClr val="292929"/>
                </a:solidFill>
                <a:effectLst/>
                <a:latin typeface="Roboto" panose="02000000000000000000" pitchFamily="2" charset="0"/>
              </a:rPr>
              <a:t>aw on the protection of natural persons with regard to the processing of personal data</a:t>
            </a:r>
            <a:endParaRPr lang="nl-BE" dirty="0"/>
          </a:p>
          <a:p>
            <a:pPr lvl="2"/>
            <a:r>
              <a:rPr lang="nl-BE" sz="1600" dirty="0">
                <a:hlinkClick r:id="rId3"/>
              </a:rPr>
              <a:t>https://www.ejustice.just.fgov.be/cgi_loi/article.pl?language=nl&amp;lg_txt=n&amp;type=&amp;sort=&amp;numac_search=&amp;cn_search=2018073046</a:t>
            </a:r>
            <a:endParaRPr lang="nl-BE" sz="1600" dirty="0"/>
          </a:p>
          <a:p>
            <a:pPr lvl="1"/>
            <a:r>
              <a:rPr lang="nl-BE" dirty="0" err="1"/>
              <a:t>Belgian</a:t>
            </a:r>
            <a:r>
              <a:rPr lang="nl-BE" dirty="0"/>
              <a:t> </a:t>
            </a:r>
            <a:r>
              <a:rPr lang="nl-BE" dirty="0" err="1"/>
              <a:t>law</a:t>
            </a:r>
            <a:r>
              <a:rPr lang="nl-BE" dirty="0"/>
              <a:t> on </a:t>
            </a:r>
            <a:r>
              <a:rPr lang="nl-BE" dirty="0" err="1"/>
              <a:t>the</a:t>
            </a:r>
            <a:r>
              <a:rPr lang="nl-BE" dirty="0"/>
              <a:t> Information Security </a:t>
            </a:r>
            <a:r>
              <a:rPr lang="nl-BE" dirty="0" err="1"/>
              <a:t>Committee</a:t>
            </a:r>
            <a:endParaRPr lang="nl-BE" dirty="0"/>
          </a:p>
          <a:p>
            <a:pPr lvl="2"/>
            <a:r>
              <a:rPr lang="nl-BE" sz="1600" dirty="0">
                <a:hlinkClick r:id="rId4"/>
              </a:rPr>
              <a:t>https://www.ejustice.just.fgov.be/cgi_loi/article.pl?language=nl&amp;lg_txt=n&amp;type=&amp;sort=&amp;numac_search=&amp;cn_search=2018090501</a:t>
            </a:r>
            <a:endParaRPr lang="nl-BE" sz="1600" dirty="0"/>
          </a:p>
          <a:p>
            <a:pPr lvl="2"/>
            <a:r>
              <a:rPr lang="nl-BE" sz="1600" dirty="0">
                <a:hlinkClick r:id="rId5"/>
              </a:rPr>
              <a:t>https://www.ejustice.just.fgov.be/cgi_loi/article.pl?language=nl&amp;lg_txt=n&amp;type=&amp;sort=&amp;numac_search=2023045904</a:t>
            </a:r>
            <a:endParaRPr lang="nl-BE" sz="1600" dirty="0"/>
          </a:p>
          <a:p>
            <a:pPr marL="449263" lvl="2" indent="0">
              <a:buNone/>
            </a:pPr>
            <a:endParaRPr lang="nl-BE" dirty="0"/>
          </a:p>
          <a:p>
            <a:pPr lvl="1"/>
            <a:endParaRPr lang="nl-BE" dirty="0"/>
          </a:p>
        </p:txBody>
      </p:sp>
      <p:sp>
        <p:nvSpPr>
          <p:cNvPr id="4" name="Tijdelijke aanduiding voor dianummer 3">
            <a:extLst>
              <a:ext uri="{FF2B5EF4-FFF2-40B4-BE49-F238E27FC236}">
                <a16:creationId xmlns:a16="http://schemas.microsoft.com/office/drawing/2014/main" id="{73E97872-BFDF-4476-9A61-240C995DCAFE}"/>
              </a:ext>
            </a:extLst>
          </p:cNvPr>
          <p:cNvSpPr>
            <a:spLocks noGrp="1"/>
          </p:cNvSpPr>
          <p:nvPr>
            <p:ph type="sldNum" sz="quarter" idx="10"/>
          </p:nvPr>
        </p:nvSpPr>
        <p:spPr/>
        <p:txBody>
          <a:bodyPr/>
          <a:lstStyle/>
          <a:p>
            <a:pPr>
              <a:defRPr/>
            </a:pPr>
            <a:fld id="{21B2A7D7-3B07-4F16-B17F-21A2F67651B8}" type="slidenum">
              <a:rPr lang="en-GB" smtClean="0"/>
              <a:pPr>
                <a:defRPr/>
              </a:pPr>
              <a:t>4</a:t>
            </a:fld>
            <a:endParaRPr lang="en-GB" dirty="0"/>
          </a:p>
        </p:txBody>
      </p:sp>
    </p:spTree>
    <p:extLst>
      <p:ext uri="{BB962C8B-B14F-4D97-AF65-F5344CB8AC3E}">
        <p14:creationId xmlns:p14="http://schemas.microsoft.com/office/powerpoint/2010/main" val="116941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5FA5FB2-C648-422F-B873-B2A7E78D7732}"/>
              </a:ext>
            </a:extLst>
          </p:cNvPr>
          <p:cNvSpPr>
            <a:spLocks noGrp="1"/>
          </p:cNvSpPr>
          <p:nvPr>
            <p:ph type="body" sz="quarter" idx="11"/>
          </p:nvPr>
        </p:nvSpPr>
        <p:spPr/>
        <p:txBody>
          <a:bodyPr/>
          <a:lstStyle/>
          <a:p>
            <a:r>
              <a:rPr lang="nl-BE" dirty="0"/>
              <a:t>General Data </a:t>
            </a:r>
            <a:r>
              <a:rPr lang="nl-BE" dirty="0" err="1"/>
              <a:t>Protection</a:t>
            </a:r>
            <a:r>
              <a:rPr lang="nl-BE" dirty="0"/>
              <a:t> </a:t>
            </a:r>
            <a:r>
              <a:rPr lang="nl-BE" dirty="0" err="1"/>
              <a:t>Regulation</a:t>
            </a:r>
            <a:endParaRPr lang="nl-BE" dirty="0"/>
          </a:p>
        </p:txBody>
      </p:sp>
      <p:sp>
        <p:nvSpPr>
          <p:cNvPr id="3" name="Tijdelijke aanduiding voor tekst 2">
            <a:extLst>
              <a:ext uri="{FF2B5EF4-FFF2-40B4-BE49-F238E27FC236}">
                <a16:creationId xmlns:a16="http://schemas.microsoft.com/office/drawing/2014/main" id="{6C63AA1E-9443-4577-8D82-6B2F5EFBF214}"/>
              </a:ext>
            </a:extLst>
          </p:cNvPr>
          <p:cNvSpPr>
            <a:spLocks noGrp="1"/>
          </p:cNvSpPr>
          <p:nvPr>
            <p:ph type="body" sz="quarter" idx="13"/>
          </p:nvPr>
        </p:nvSpPr>
        <p:spPr/>
        <p:txBody>
          <a:bodyPr/>
          <a:lstStyle/>
          <a:p>
            <a:pPr lvl="1"/>
            <a:r>
              <a:rPr lang="nl-BE" dirty="0"/>
              <a:t>art. 5, 1 (b) &amp; (c) </a:t>
            </a:r>
          </a:p>
          <a:p>
            <a:pPr marL="430213" lvl="2" indent="0">
              <a:buNone/>
            </a:pPr>
            <a:r>
              <a:rPr lang="en-US" i="1" dirty="0"/>
              <a:t>Personal data shall</a:t>
            </a:r>
          </a:p>
          <a:p>
            <a:pPr marL="808038" lvl="2" indent="-377825">
              <a:buNone/>
            </a:pPr>
            <a:r>
              <a:rPr lang="en-US" i="1" dirty="0"/>
              <a:t>(b) be collected for specified, explicit and legitimate purposes and not further processed in a manner that is incompatible with those purposes; further processing for archiving purposes in the public interest, </a:t>
            </a:r>
            <a:r>
              <a:rPr lang="en-US" b="1" i="1" dirty="0"/>
              <a:t>scientific</a:t>
            </a:r>
            <a:r>
              <a:rPr lang="en-US" i="1" dirty="0"/>
              <a:t> or historical </a:t>
            </a:r>
            <a:r>
              <a:rPr lang="en-US" b="1" i="1" dirty="0"/>
              <a:t>research</a:t>
            </a:r>
            <a:r>
              <a:rPr lang="en-US" i="1" dirty="0"/>
              <a:t> purposes or statistical purposes shall, </a:t>
            </a:r>
            <a:r>
              <a:rPr lang="en-US" b="1" i="1" dirty="0"/>
              <a:t>in accordance with article 89 (1)</a:t>
            </a:r>
            <a:r>
              <a:rPr lang="en-US" i="1" dirty="0"/>
              <a:t>,</a:t>
            </a:r>
            <a:r>
              <a:rPr lang="en-US" b="1" i="1" dirty="0"/>
              <a:t> not</a:t>
            </a:r>
            <a:r>
              <a:rPr lang="en-US" i="1" dirty="0"/>
              <a:t> be considered to be </a:t>
            </a:r>
            <a:r>
              <a:rPr lang="en-US" b="1" i="1" dirty="0"/>
              <a:t>incompatible</a:t>
            </a:r>
            <a:r>
              <a:rPr lang="en-US" i="1" dirty="0"/>
              <a:t> with the initial purposes (‘purpose limitation’)</a:t>
            </a:r>
          </a:p>
          <a:p>
            <a:pPr marL="808038" lvl="2" indent="-377825">
              <a:buNone/>
            </a:pPr>
            <a:r>
              <a:rPr lang="en-US" i="1" dirty="0"/>
              <a:t>(c) adequate, relevant and limited to what is necessary in relation to the purposes for which they are processed (‘</a:t>
            </a:r>
            <a:r>
              <a:rPr lang="en-US" b="1" i="1" dirty="0"/>
              <a:t>data </a:t>
            </a:r>
            <a:r>
              <a:rPr lang="en-US" b="1" i="1" dirty="0" err="1"/>
              <a:t>minimisation</a:t>
            </a:r>
            <a:r>
              <a:rPr lang="en-US" i="1" dirty="0"/>
              <a:t>’) </a:t>
            </a:r>
            <a:endParaRPr lang="nl-BE" i="1" dirty="0"/>
          </a:p>
          <a:p>
            <a:endParaRPr lang="nl-BE" dirty="0"/>
          </a:p>
        </p:txBody>
      </p:sp>
      <p:sp>
        <p:nvSpPr>
          <p:cNvPr id="4" name="Tijdelijke aanduiding voor dianummer 3">
            <a:extLst>
              <a:ext uri="{FF2B5EF4-FFF2-40B4-BE49-F238E27FC236}">
                <a16:creationId xmlns:a16="http://schemas.microsoft.com/office/drawing/2014/main" id="{CA6BB404-68F0-4015-AE8F-AEF0F07BC4B3}"/>
              </a:ext>
            </a:extLst>
          </p:cNvPr>
          <p:cNvSpPr>
            <a:spLocks noGrp="1"/>
          </p:cNvSpPr>
          <p:nvPr>
            <p:ph type="sldNum" sz="quarter" idx="10"/>
          </p:nvPr>
        </p:nvSpPr>
        <p:spPr/>
        <p:txBody>
          <a:bodyPr/>
          <a:lstStyle/>
          <a:p>
            <a:pPr>
              <a:defRPr/>
            </a:pPr>
            <a:fld id="{21B2A7D7-3B07-4F16-B17F-21A2F67651B8}" type="slidenum">
              <a:rPr lang="en-GB" smtClean="0"/>
              <a:pPr>
                <a:defRPr/>
              </a:pPr>
              <a:t>5</a:t>
            </a:fld>
            <a:endParaRPr lang="en-GB" dirty="0"/>
          </a:p>
        </p:txBody>
      </p:sp>
    </p:spTree>
    <p:extLst>
      <p:ext uri="{BB962C8B-B14F-4D97-AF65-F5344CB8AC3E}">
        <p14:creationId xmlns:p14="http://schemas.microsoft.com/office/powerpoint/2010/main" val="218906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FE41848-9CC4-44F7-8624-DC84DE72C987}"/>
              </a:ext>
            </a:extLst>
          </p:cNvPr>
          <p:cNvSpPr>
            <a:spLocks noGrp="1"/>
          </p:cNvSpPr>
          <p:nvPr>
            <p:ph type="body" sz="quarter" idx="11"/>
          </p:nvPr>
        </p:nvSpPr>
        <p:spPr/>
        <p:txBody>
          <a:bodyPr/>
          <a:lstStyle/>
          <a:p>
            <a:r>
              <a:rPr lang="nl-BE" dirty="0"/>
              <a:t>General Data </a:t>
            </a:r>
            <a:r>
              <a:rPr lang="nl-BE" dirty="0" err="1"/>
              <a:t>Protection</a:t>
            </a:r>
            <a:r>
              <a:rPr lang="nl-BE" dirty="0"/>
              <a:t> </a:t>
            </a:r>
            <a:r>
              <a:rPr lang="nl-BE" dirty="0" err="1"/>
              <a:t>Regulation</a:t>
            </a:r>
            <a:endParaRPr lang="nl-BE" dirty="0"/>
          </a:p>
        </p:txBody>
      </p:sp>
      <p:sp>
        <p:nvSpPr>
          <p:cNvPr id="3" name="Tijdelijke aanduiding voor tekst 2">
            <a:extLst>
              <a:ext uri="{FF2B5EF4-FFF2-40B4-BE49-F238E27FC236}">
                <a16:creationId xmlns:a16="http://schemas.microsoft.com/office/drawing/2014/main" id="{9A68348F-343A-4838-B0BE-057601803DA1}"/>
              </a:ext>
            </a:extLst>
          </p:cNvPr>
          <p:cNvSpPr>
            <a:spLocks noGrp="1"/>
          </p:cNvSpPr>
          <p:nvPr>
            <p:ph type="body" sz="quarter" idx="13"/>
          </p:nvPr>
        </p:nvSpPr>
        <p:spPr/>
        <p:txBody>
          <a:bodyPr/>
          <a:lstStyle/>
          <a:p>
            <a:pPr lvl="1"/>
            <a:r>
              <a:rPr lang="nl-BE" dirty="0"/>
              <a:t>art. </a:t>
            </a:r>
            <a:r>
              <a:rPr lang="en-US" dirty="0"/>
              <a:t>89 (1)</a:t>
            </a:r>
          </a:p>
          <a:p>
            <a:pPr marL="449263" lvl="2" indent="0">
              <a:buNone/>
            </a:pPr>
            <a:r>
              <a:rPr lang="en-US" altLang="en-US" i="1" dirty="0"/>
              <a:t>Processing for archiving purposes in the public interest, scientific or historical research purposes or statistical purposes, shall be subject to </a:t>
            </a:r>
            <a:r>
              <a:rPr lang="en-US" altLang="en-US" b="1" i="1" dirty="0"/>
              <a:t>appropriate safeguards</a:t>
            </a:r>
            <a:r>
              <a:rPr lang="en-US" altLang="en-US" i="1" dirty="0"/>
              <a:t>, in accordance with this Regulation, for the rights and freedoms of the data subject. Those safeguards shall ensure that </a:t>
            </a:r>
            <a:r>
              <a:rPr lang="en-US" altLang="en-US" b="1" i="1" dirty="0"/>
              <a:t>technical</a:t>
            </a:r>
            <a:r>
              <a:rPr lang="en-US" altLang="en-US" i="1" dirty="0"/>
              <a:t> and </a:t>
            </a:r>
            <a:r>
              <a:rPr lang="en-US" altLang="en-US" b="1" i="1" dirty="0" err="1"/>
              <a:t>organisational</a:t>
            </a:r>
            <a:r>
              <a:rPr lang="en-US" altLang="en-US" i="1" dirty="0"/>
              <a:t> measures are in place in particular in order to ensure respect for the principle of </a:t>
            </a:r>
            <a:r>
              <a:rPr lang="en-US" altLang="en-US" b="1" i="1" dirty="0"/>
              <a:t>data </a:t>
            </a:r>
            <a:r>
              <a:rPr lang="en-US" altLang="en-US" b="1" i="1" dirty="0" err="1"/>
              <a:t>minimisation</a:t>
            </a:r>
            <a:r>
              <a:rPr lang="en-US" altLang="en-US" i="1" dirty="0"/>
              <a:t>. Those measures may include </a:t>
            </a:r>
            <a:r>
              <a:rPr lang="en-US" altLang="en-US" b="1" i="1" dirty="0" err="1"/>
              <a:t>pseudonymisation</a:t>
            </a:r>
            <a:r>
              <a:rPr lang="en-US" altLang="en-US" i="1" dirty="0"/>
              <a:t> provided that those purposes can be fulfilled in that manner. Where those purposes can be fulfilled by further processing which does not permit or no longer permits the identification of data subjects, those purposes shall be fulfilled in that manner.</a:t>
            </a:r>
            <a:endParaRPr lang="nl-BE" altLang="en-US" i="1" dirty="0"/>
          </a:p>
        </p:txBody>
      </p:sp>
      <p:sp>
        <p:nvSpPr>
          <p:cNvPr id="4" name="Tijdelijke aanduiding voor dianummer 3">
            <a:extLst>
              <a:ext uri="{FF2B5EF4-FFF2-40B4-BE49-F238E27FC236}">
                <a16:creationId xmlns:a16="http://schemas.microsoft.com/office/drawing/2014/main" id="{7E8E97E6-854D-41D4-9D74-0DFFFE62C356}"/>
              </a:ext>
            </a:extLst>
          </p:cNvPr>
          <p:cNvSpPr>
            <a:spLocks noGrp="1"/>
          </p:cNvSpPr>
          <p:nvPr>
            <p:ph type="sldNum" sz="quarter" idx="10"/>
          </p:nvPr>
        </p:nvSpPr>
        <p:spPr/>
        <p:txBody>
          <a:bodyPr/>
          <a:lstStyle/>
          <a:p>
            <a:pPr>
              <a:defRPr/>
            </a:pPr>
            <a:fld id="{21B2A7D7-3B07-4F16-B17F-21A2F67651B8}" type="slidenum">
              <a:rPr lang="en-GB" smtClean="0"/>
              <a:pPr>
                <a:defRPr/>
              </a:pPr>
              <a:t>6</a:t>
            </a:fld>
            <a:endParaRPr lang="en-GB" dirty="0"/>
          </a:p>
        </p:txBody>
      </p:sp>
    </p:spTree>
    <p:extLst>
      <p:ext uri="{BB962C8B-B14F-4D97-AF65-F5344CB8AC3E}">
        <p14:creationId xmlns:p14="http://schemas.microsoft.com/office/powerpoint/2010/main" val="60854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99E5790-2249-45EB-A06E-3F1E7DFF0049}"/>
              </a:ext>
            </a:extLst>
          </p:cNvPr>
          <p:cNvSpPr>
            <a:spLocks noGrp="1"/>
          </p:cNvSpPr>
          <p:nvPr>
            <p:ph type="body" sz="quarter" idx="11"/>
          </p:nvPr>
        </p:nvSpPr>
        <p:spPr/>
        <p:txBody>
          <a:bodyPr/>
          <a:lstStyle/>
          <a:p>
            <a:r>
              <a:rPr lang="nl-BE" dirty="0" err="1"/>
              <a:t>Title</a:t>
            </a:r>
            <a:r>
              <a:rPr lang="nl-BE" dirty="0"/>
              <a:t> 4 </a:t>
            </a:r>
            <a:r>
              <a:rPr lang="nl-BE" dirty="0" err="1"/>
              <a:t>Belgian</a:t>
            </a:r>
            <a:r>
              <a:rPr lang="nl-BE" dirty="0"/>
              <a:t> data </a:t>
            </a:r>
            <a:r>
              <a:rPr lang="nl-BE" dirty="0" err="1"/>
              <a:t>protection</a:t>
            </a:r>
            <a:r>
              <a:rPr lang="nl-BE" dirty="0"/>
              <a:t> </a:t>
            </a:r>
            <a:r>
              <a:rPr lang="nl-BE" dirty="0" err="1"/>
              <a:t>law</a:t>
            </a:r>
            <a:endParaRPr lang="nl-BE" dirty="0"/>
          </a:p>
        </p:txBody>
      </p:sp>
      <p:sp>
        <p:nvSpPr>
          <p:cNvPr id="3" name="Tijdelijke aanduiding voor tekst 2">
            <a:extLst>
              <a:ext uri="{FF2B5EF4-FFF2-40B4-BE49-F238E27FC236}">
                <a16:creationId xmlns:a16="http://schemas.microsoft.com/office/drawing/2014/main" id="{AF090360-D0F2-4ABB-9BC9-61A3B2B2E1ED}"/>
              </a:ext>
            </a:extLst>
          </p:cNvPr>
          <p:cNvSpPr>
            <a:spLocks noGrp="1"/>
          </p:cNvSpPr>
          <p:nvPr>
            <p:ph type="body" sz="quarter" idx="13"/>
          </p:nvPr>
        </p:nvSpPr>
        <p:spPr/>
        <p:txBody>
          <a:bodyPr/>
          <a:lstStyle/>
          <a:p>
            <a:pPr lvl="1"/>
            <a:r>
              <a:rPr lang="nl-BE" dirty="0"/>
              <a:t>art. 197</a:t>
            </a:r>
          </a:p>
          <a:p>
            <a:pPr marL="452438" lvl="1" indent="0">
              <a:buNone/>
            </a:pPr>
            <a:r>
              <a:rPr lang="en-US" altLang="en-US" sz="2000" i="1" dirty="0"/>
              <a:t>The controller shall use anonymous data for research or statistical purposes. If it is not possible to achieve the research or statistical purpose with a processing of </a:t>
            </a:r>
            <a:r>
              <a:rPr lang="en-US" altLang="en-US" sz="2000" b="1" i="1" dirty="0"/>
              <a:t>anonymous</a:t>
            </a:r>
            <a:r>
              <a:rPr lang="en-US" altLang="en-US" sz="2000" i="1" dirty="0"/>
              <a:t> data, the controller shall use </a:t>
            </a:r>
            <a:r>
              <a:rPr lang="en-US" altLang="en-US" sz="2000" b="1" i="1" dirty="0" err="1"/>
              <a:t>pseudonymised</a:t>
            </a:r>
            <a:r>
              <a:rPr lang="en-US" altLang="en-US" sz="2000" i="1" dirty="0"/>
              <a:t> data. If it is not possible to achieve the research or statistical purpose with a processing of </a:t>
            </a:r>
            <a:r>
              <a:rPr lang="en-US" altLang="en-US" sz="2000" i="1" dirty="0" err="1"/>
              <a:t>pseudonymised</a:t>
            </a:r>
            <a:r>
              <a:rPr lang="en-US" altLang="en-US" sz="2000" i="1" dirty="0"/>
              <a:t> data, the controller shall use </a:t>
            </a:r>
            <a:r>
              <a:rPr lang="en-US" altLang="en-US" sz="2000" b="1" i="1" dirty="0"/>
              <a:t>non-</a:t>
            </a:r>
            <a:r>
              <a:rPr lang="en-US" altLang="en-US" sz="2000" b="1" i="1" dirty="0" err="1"/>
              <a:t>pseudonymised</a:t>
            </a:r>
            <a:r>
              <a:rPr lang="en-US" altLang="en-US" sz="2000" i="1" dirty="0"/>
              <a:t> data</a:t>
            </a:r>
          </a:p>
          <a:p>
            <a:pPr lvl="1"/>
            <a:r>
              <a:rPr lang="en-US" altLang="en-US" dirty="0"/>
              <a:t>art. 198-204</a:t>
            </a:r>
          </a:p>
          <a:p>
            <a:pPr lvl="2"/>
            <a:r>
              <a:rPr lang="en-US" altLang="en-US" dirty="0" err="1"/>
              <a:t>anonymisation</a:t>
            </a:r>
            <a:r>
              <a:rPr lang="en-US" altLang="en-US" dirty="0"/>
              <a:t> or </a:t>
            </a:r>
            <a:r>
              <a:rPr lang="en-US" altLang="en-US" dirty="0" err="1"/>
              <a:t>pseudonymisation</a:t>
            </a:r>
            <a:r>
              <a:rPr lang="en-US" altLang="en-US" dirty="0"/>
              <a:t> as early as possible in the processing process, with intervention of an independent trusted third party (TTP) if personal data originate from multiple controllers</a:t>
            </a:r>
          </a:p>
          <a:p>
            <a:pPr lvl="2"/>
            <a:r>
              <a:rPr lang="en-US" altLang="en-US" dirty="0"/>
              <a:t>principle confirmed in European Health Data Space Regulation</a:t>
            </a:r>
            <a:endParaRPr lang="nl-BE" altLang="en-US" dirty="0"/>
          </a:p>
        </p:txBody>
      </p:sp>
      <p:sp>
        <p:nvSpPr>
          <p:cNvPr id="4" name="Tijdelijke aanduiding voor dianummer 3">
            <a:extLst>
              <a:ext uri="{FF2B5EF4-FFF2-40B4-BE49-F238E27FC236}">
                <a16:creationId xmlns:a16="http://schemas.microsoft.com/office/drawing/2014/main" id="{64DC5419-219C-40EE-BA89-10079518CD12}"/>
              </a:ext>
            </a:extLst>
          </p:cNvPr>
          <p:cNvSpPr>
            <a:spLocks noGrp="1"/>
          </p:cNvSpPr>
          <p:nvPr>
            <p:ph type="sldNum" sz="quarter" idx="10"/>
          </p:nvPr>
        </p:nvSpPr>
        <p:spPr/>
        <p:txBody>
          <a:bodyPr/>
          <a:lstStyle/>
          <a:p>
            <a:pPr>
              <a:defRPr/>
            </a:pPr>
            <a:fld id="{21B2A7D7-3B07-4F16-B17F-21A2F67651B8}" type="slidenum">
              <a:rPr lang="en-GB" smtClean="0"/>
              <a:pPr>
                <a:defRPr/>
              </a:pPr>
              <a:t>7</a:t>
            </a:fld>
            <a:endParaRPr lang="en-GB" dirty="0"/>
          </a:p>
        </p:txBody>
      </p:sp>
    </p:spTree>
    <p:extLst>
      <p:ext uri="{BB962C8B-B14F-4D97-AF65-F5344CB8AC3E}">
        <p14:creationId xmlns:p14="http://schemas.microsoft.com/office/powerpoint/2010/main" val="4157001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D493-FA2A-4A22-9319-B67BB1AF5BDD}"/>
              </a:ext>
            </a:extLst>
          </p:cNvPr>
          <p:cNvSpPr>
            <a:spLocks noGrp="1"/>
          </p:cNvSpPr>
          <p:nvPr>
            <p:ph type="title"/>
          </p:nvPr>
        </p:nvSpPr>
        <p:spPr>
          <a:xfrm>
            <a:off x="119336" y="2103438"/>
            <a:ext cx="11953328" cy="1325562"/>
          </a:xfrm>
        </p:spPr>
        <p:txBody>
          <a:bodyPr>
            <a:normAutofit/>
          </a:bodyPr>
          <a:lstStyle/>
          <a:p>
            <a:r>
              <a:rPr lang="nl-BE" dirty="0" err="1"/>
              <a:t>Anonymization</a:t>
            </a:r>
            <a:r>
              <a:rPr lang="nl-BE" dirty="0"/>
              <a:t> &amp; </a:t>
            </a:r>
            <a:r>
              <a:rPr lang="nl-BE" dirty="0" err="1"/>
              <a:t>pseudonimization</a:t>
            </a:r>
            <a:endParaRPr lang="en-US" dirty="0"/>
          </a:p>
        </p:txBody>
      </p:sp>
    </p:spTree>
    <p:extLst>
      <p:ext uri="{BB962C8B-B14F-4D97-AF65-F5344CB8AC3E}">
        <p14:creationId xmlns:p14="http://schemas.microsoft.com/office/powerpoint/2010/main" val="378576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914370-C4AB-42A7-A1F5-0715094BFFAD}"/>
              </a:ext>
            </a:extLst>
          </p:cNvPr>
          <p:cNvSpPr>
            <a:spLocks noGrp="1"/>
          </p:cNvSpPr>
          <p:nvPr>
            <p:ph type="body" sz="quarter" idx="11"/>
          </p:nvPr>
        </p:nvSpPr>
        <p:spPr>
          <a:xfrm>
            <a:off x="767408" y="99379"/>
            <a:ext cx="10873208" cy="881349"/>
          </a:xfrm>
        </p:spPr>
        <p:txBody>
          <a:bodyPr/>
          <a:lstStyle/>
          <a:p>
            <a:r>
              <a:rPr lang="nl-BE" dirty="0" err="1"/>
              <a:t>Anonymization</a:t>
            </a:r>
            <a:r>
              <a:rPr lang="nl-BE" dirty="0"/>
              <a:t> </a:t>
            </a:r>
            <a:r>
              <a:rPr lang="nl-BE" dirty="0" err="1"/>
              <a:t>vs</a:t>
            </a:r>
            <a:r>
              <a:rPr lang="nl-BE" dirty="0"/>
              <a:t> </a:t>
            </a:r>
            <a:r>
              <a:rPr lang="nl-BE" dirty="0" err="1"/>
              <a:t>pseudonimization</a:t>
            </a:r>
            <a:endParaRPr lang="nl-BE" dirty="0"/>
          </a:p>
        </p:txBody>
      </p:sp>
      <p:sp>
        <p:nvSpPr>
          <p:cNvPr id="3" name="Tijdelijke aanduiding voor tekst 2">
            <a:extLst>
              <a:ext uri="{FF2B5EF4-FFF2-40B4-BE49-F238E27FC236}">
                <a16:creationId xmlns:a16="http://schemas.microsoft.com/office/drawing/2014/main" id="{3A8D2415-A28B-486C-9BBC-CA0148240774}"/>
              </a:ext>
            </a:extLst>
          </p:cNvPr>
          <p:cNvSpPr>
            <a:spLocks noGrp="1"/>
          </p:cNvSpPr>
          <p:nvPr>
            <p:ph type="body" sz="quarter" idx="13"/>
          </p:nvPr>
        </p:nvSpPr>
        <p:spPr>
          <a:xfrm>
            <a:off x="767408" y="1158945"/>
            <a:ext cx="10873208" cy="5014274"/>
          </a:xfrm>
        </p:spPr>
        <p:txBody>
          <a:bodyPr/>
          <a:lstStyle/>
          <a:p>
            <a:pPr lvl="1"/>
            <a:r>
              <a:rPr lang="nl-BE" dirty="0" err="1"/>
              <a:t>anonymous</a:t>
            </a:r>
            <a:r>
              <a:rPr lang="nl-BE" dirty="0"/>
              <a:t> information</a:t>
            </a:r>
          </a:p>
          <a:p>
            <a:pPr lvl="2"/>
            <a:r>
              <a:rPr lang="en-US" dirty="0"/>
              <a:t>information which does not relate to an identified or identifiable natural person or</a:t>
            </a:r>
          </a:p>
          <a:p>
            <a:pPr lvl="2"/>
            <a:r>
              <a:rPr lang="en-US" dirty="0"/>
              <a:t>personal data rendered anonymous in such a manner that the data subject is not or no longer identifiable, neither by the controller nor by an intervening TTP</a:t>
            </a:r>
            <a:endParaRPr lang="en-US" strike="sngStrike" dirty="0"/>
          </a:p>
          <a:p>
            <a:pPr lvl="1"/>
            <a:r>
              <a:rPr lang="en-US" dirty="0"/>
              <a:t>pseudonymization</a:t>
            </a:r>
          </a:p>
          <a:p>
            <a:pPr lvl="2"/>
            <a:r>
              <a:rPr lang="en-US" dirty="0"/>
              <a:t>the processing of personal data in such a manner that the personal data can no longer be attributed to a specific data subject without the use of additional information, provided that such additional information is kept separately and is subject to technical and organizational measures to ensure that the personal data are not attributed to an identified or identifiable natural person </a:t>
            </a:r>
            <a:endParaRPr lang="nl-BE" dirty="0"/>
          </a:p>
        </p:txBody>
      </p:sp>
      <p:sp>
        <p:nvSpPr>
          <p:cNvPr id="4" name="Tijdelijke aanduiding voor dianummer 3">
            <a:extLst>
              <a:ext uri="{FF2B5EF4-FFF2-40B4-BE49-F238E27FC236}">
                <a16:creationId xmlns:a16="http://schemas.microsoft.com/office/drawing/2014/main" id="{A059547A-D8BC-400A-B333-9DF8B5880DD4}"/>
              </a:ext>
            </a:extLst>
          </p:cNvPr>
          <p:cNvSpPr>
            <a:spLocks noGrp="1"/>
          </p:cNvSpPr>
          <p:nvPr>
            <p:ph type="sldNum" sz="quarter" idx="10"/>
          </p:nvPr>
        </p:nvSpPr>
        <p:spPr>
          <a:xfrm>
            <a:off x="11125200" y="6489703"/>
            <a:ext cx="1001184" cy="365125"/>
          </a:xfrm>
        </p:spPr>
        <p:txBody>
          <a:bodyPr/>
          <a:lstStyle/>
          <a:p>
            <a:fld id="{21B2A7D7-3B07-4F16-B17F-21A2F67651B8}" type="slidenum">
              <a:rPr lang="en-GB" smtClean="0"/>
              <a:pPr/>
              <a:t>9</a:t>
            </a:fld>
            <a:endParaRPr lang="en-GB" dirty="0"/>
          </a:p>
        </p:txBody>
      </p:sp>
    </p:spTree>
    <p:extLst>
      <p:ext uri="{BB962C8B-B14F-4D97-AF65-F5344CB8AC3E}">
        <p14:creationId xmlns:p14="http://schemas.microsoft.com/office/powerpoint/2010/main" val="2478278386"/>
      </p:ext>
    </p:extLst>
  </p:cSld>
  <p:clrMapOvr>
    <a:masterClrMapping/>
  </p:clrMapOvr>
</p:sld>
</file>

<file path=ppt/theme/theme1.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343C39FA842B41B17BCD9619DC6C91" ma:contentTypeVersion="0" ma:contentTypeDescription="Create a new document." ma:contentTypeScope="" ma:versionID="2c3f840e98522754814b395261ccf4e5">
  <xsd:schema xmlns:xsd="http://www.w3.org/2001/XMLSchema" xmlns:xs="http://www.w3.org/2001/XMLSchema" xmlns:p="http://schemas.microsoft.com/office/2006/metadata/properties" targetNamespace="http://schemas.microsoft.com/office/2006/metadata/properties" ma:root="true" ma:fieldsID="f573df0eeabf3db2078929eed011e84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05117F-3FE5-4EE0-A490-0B0AA2ACFC10}">
  <ds:schemaRefs>
    <ds:schemaRef ds:uri="http://schemas.microsoft.com/sharepoint/v3/contenttype/forms"/>
  </ds:schemaRefs>
</ds:datastoreItem>
</file>

<file path=customXml/itemProps2.xml><?xml version="1.0" encoding="utf-8"?>
<ds:datastoreItem xmlns:ds="http://schemas.openxmlformats.org/officeDocument/2006/customXml" ds:itemID="{9481C061-562A-42D4-BABC-0E3DD5B78DD4}">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C3B28A8A-1379-4D1A-BA80-BFC9B3535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6025</TotalTime>
  <Words>2709</Words>
  <Application>Microsoft Office PowerPoint</Application>
  <PresentationFormat>Breedbeeld</PresentationFormat>
  <Paragraphs>400</Paragraphs>
  <Slides>37</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37</vt:i4>
      </vt:variant>
    </vt:vector>
  </HeadingPairs>
  <TitlesOfParts>
    <vt:vector size="45" baseType="lpstr">
      <vt:lpstr>Roboto</vt:lpstr>
      <vt:lpstr>Open Sans</vt:lpstr>
      <vt:lpstr>Arial</vt:lpstr>
      <vt:lpstr>Verdana</vt:lpstr>
      <vt:lpstr>Calibri</vt:lpstr>
      <vt:lpstr>Fira Sans Medium</vt:lpstr>
      <vt:lpstr>Open Sans Semibold</vt:lpstr>
      <vt:lpstr>eHealth</vt:lpstr>
      <vt:lpstr>PowerPoint-presentatie</vt:lpstr>
      <vt:lpstr>PowerPoint-presentatie</vt:lpstr>
      <vt:lpstr>Brief overview of the legal framework on data protection</vt:lpstr>
      <vt:lpstr>PowerPoint-presentatie</vt:lpstr>
      <vt:lpstr>PowerPoint-presentatie</vt:lpstr>
      <vt:lpstr>PowerPoint-presentatie</vt:lpstr>
      <vt:lpstr>PowerPoint-presentatie</vt:lpstr>
      <vt:lpstr>Anonymization &amp; pseudonimization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Information Security Committee (Social Security and Health Chamber)</vt:lpstr>
      <vt:lpstr>PowerPoint-presentatie</vt:lpstr>
      <vt:lpstr>PowerPoint-presentatie</vt:lpstr>
      <vt:lpstr>PowerPoint-presentatie</vt:lpstr>
      <vt:lpstr>Enhancing data quality</vt:lpstr>
      <vt:lpstr>PowerPoint-presentatie</vt:lpstr>
      <vt:lpstr>PowerPoint-presentatie</vt:lpstr>
      <vt:lpstr>PowerPoint-presentatie</vt:lpstr>
      <vt:lpstr>PowerPoint-presentatie</vt:lpstr>
      <vt:lpstr>PowerPoint-presentatie</vt:lpstr>
      <vt:lpstr>European Health Data Space for secondary use in practice</vt:lpstr>
      <vt:lpstr>PowerPoint-presentatie</vt:lpstr>
      <vt:lpstr>PowerPoint-presentatie</vt:lpstr>
      <vt:lpstr>PowerPoint-presentatie</vt:lpstr>
      <vt:lpstr>PowerPoint-presentatie</vt:lpstr>
      <vt:lpstr>PowerPoint-presentatie</vt:lpstr>
      <vt:lpstr>Take away</vt:lpstr>
      <vt:lpstr>PowerPoint-presentatie</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734</cp:revision>
  <cp:lastPrinted>2019-03-15T11:28:46Z</cp:lastPrinted>
  <dcterms:created xsi:type="dcterms:W3CDTF">2013-03-05T07:37:33Z</dcterms:created>
  <dcterms:modified xsi:type="dcterms:W3CDTF">2024-12-05T10:22:50Z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0x01010035343C39FA842B41B17BCD9619DC6C91</vt:lpwstr>
  </property>
</Properties>
</file>