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3" r:id="rId2"/>
    <p:sldId id="352" r:id="rId3"/>
    <p:sldId id="355" r:id="rId4"/>
    <p:sldId id="356" r:id="rId5"/>
    <p:sldId id="257" r:id="rId6"/>
    <p:sldId id="339" r:id="rId7"/>
    <p:sldId id="345" r:id="rId8"/>
    <p:sldId id="344" r:id="rId9"/>
    <p:sldId id="346" r:id="rId10"/>
    <p:sldId id="348" r:id="rId11"/>
    <p:sldId id="340" r:id="rId12"/>
    <p:sldId id="349" r:id="rId13"/>
    <p:sldId id="347" r:id="rId14"/>
    <p:sldId id="341" r:id="rId15"/>
    <p:sldId id="350" r:id="rId16"/>
    <p:sldId id="342" r:id="rId17"/>
    <p:sldId id="337" r:id="rId18"/>
    <p:sldId id="343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M Serif Text" panose="020B0604020202020204" charset="0"/>
      <p:regular r:id="rId26"/>
      <p: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609"/>
    <a:srgbClr val="1BA1E2"/>
    <a:srgbClr val="D70073"/>
    <a:srgbClr val="FF5050"/>
    <a:srgbClr val="339933"/>
    <a:srgbClr val="2C7F9F"/>
    <a:srgbClr val="EEF5F8"/>
    <a:srgbClr val="087670"/>
    <a:srgbClr val="1C1C1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85" autoAdjust="0"/>
  </p:normalViewPr>
  <p:slideViewPr>
    <p:cSldViewPr snapToGrid="0">
      <p:cViewPr varScale="1">
        <p:scale>
          <a:sx n="115" d="100"/>
          <a:sy n="115" d="100"/>
        </p:scale>
        <p:origin x="12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04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5F726-AB4D-4DE0-9D0D-0D8E36249FE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F2F14-2DE3-499E-809E-DE7FBF5F07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87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0A47F-4504-4A91-A790-B0C420CDCE7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430A2-98A1-4E0D-B3B5-32D5FE0A19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2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00" y="0"/>
            <a:ext cx="453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117417"/>
            <a:ext cx="4590473" cy="23876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319718"/>
            <a:ext cx="4590473" cy="1655762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2C7F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b="1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fld id="{C2A901C9-CDC9-4668-AE39-91D9AAC8821A}" type="datetime1">
              <a:rPr lang="fr-BE" smtClean="0"/>
              <a:t>04-12-24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80999"/>
            <a:ext cx="983414" cy="3860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63800"/>
            <a:ext cx="987540" cy="1967052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759502" y="-7498"/>
            <a:ext cx="3432749" cy="6865498"/>
          </a:xfrm>
          <a:custGeom>
            <a:avLst/>
            <a:gdLst>
              <a:gd name="connsiteX0" fmla="*/ 6858000 w 6858000"/>
              <a:gd name="connsiteY0" fmla="*/ 3429000 h 6858000"/>
              <a:gd name="connsiteX1" fmla="*/ 3429000 w 6858000"/>
              <a:gd name="connsiteY1" fmla="*/ 6858000 h 6858000"/>
              <a:gd name="connsiteX2" fmla="*/ 0 w 6858000"/>
              <a:gd name="connsiteY2" fmla="*/ 3429000 h 6858000"/>
              <a:gd name="connsiteX3" fmla="*/ 3429000 w 6858000"/>
              <a:gd name="connsiteY3" fmla="*/ 0 h 6858000"/>
              <a:gd name="connsiteX4" fmla="*/ 3429000 w 6858000"/>
              <a:gd name="connsiteY4" fmla="*/ 3429000 h 6858000"/>
              <a:gd name="connsiteX5" fmla="*/ 6858000 w 6858000"/>
              <a:gd name="connsiteY5" fmla="*/ 3429000 h 6858000"/>
              <a:gd name="connsiteX0" fmla="*/ 3429000 w 3429000"/>
              <a:gd name="connsiteY0" fmla="*/ 3429000 h 6858000"/>
              <a:gd name="connsiteX1" fmla="*/ 3429000 w 3429000"/>
              <a:gd name="connsiteY1" fmla="*/ 6858000 h 6858000"/>
              <a:gd name="connsiteX2" fmla="*/ 0 w 3429000"/>
              <a:gd name="connsiteY2" fmla="*/ 3429000 h 6858000"/>
              <a:gd name="connsiteX3" fmla="*/ 3429000 w 3429000"/>
              <a:gd name="connsiteY3" fmla="*/ 0 h 6858000"/>
              <a:gd name="connsiteX4" fmla="*/ 3429000 w 3429000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6858000">
                <a:moveTo>
                  <a:pt x="3429000" y="3429000"/>
                </a:move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lnTo>
                  <a:pt x="3429000" y="342900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038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0350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84" y="6243683"/>
            <a:ext cx="983414" cy="38608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27830" y="1564098"/>
            <a:ext cx="6427405" cy="1453422"/>
          </a:xfrm>
          <a:custGeom>
            <a:avLst/>
            <a:gdLst>
              <a:gd name="connsiteX0" fmla="*/ 0 w 7669306"/>
              <a:gd name="connsiteY0" fmla="*/ 662782 h 1325563"/>
              <a:gd name="connsiteX1" fmla="*/ 662782 w 7669306"/>
              <a:gd name="connsiteY1" fmla="*/ 0 h 1325563"/>
              <a:gd name="connsiteX2" fmla="*/ 7006525 w 7669306"/>
              <a:gd name="connsiteY2" fmla="*/ 0 h 1325563"/>
              <a:gd name="connsiteX3" fmla="*/ 7669307 w 7669306"/>
              <a:gd name="connsiteY3" fmla="*/ 662782 h 1325563"/>
              <a:gd name="connsiteX4" fmla="*/ 7669306 w 7669306"/>
              <a:gd name="connsiteY4" fmla="*/ 662782 h 1325563"/>
              <a:gd name="connsiteX5" fmla="*/ 7006524 w 7669306"/>
              <a:gd name="connsiteY5" fmla="*/ 1325564 h 1325563"/>
              <a:gd name="connsiteX6" fmla="*/ 662782 w 7669306"/>
              <a:gd name="connsiteY6" fmla="*/ 1325563 h 1325563"/>
              <a:gd name="connsiteX7" fmla="*/ 0 w 7669306"/>
              <a:gd name="connsiteY7" fmla="*/ 662781 h 1325563"/>
              <a:gd name="connsiteX8" fmla="*/ 0 w 7669306"/>
              <a:gd name="connsiteY8" fmla="*/ 662782 h 1325563"/>
              <a:gd name="connsiteX0" fmla="*/ 1224280 w 7669307"/>
              <a:gd name="connsiteY0" fmla="*/ 794862 h 1325564"/>
              <a:gd name="connsiteX1" fmla="*/ 662782 w 7669307"/>
              <a:gd name="connsiteY1" fmla="*/ 0 h 1325564"/>
              <a:gd name="connsiteX2" fmla="*/ 7006525 w 7669307"/>
              <a:gd name="connsiteY2" fmla="*/ 0 h 1325564"/>
              <a:gd name="connsiteX3" fmla="*/ 7669307 w 7669307"/>
              <a:gd name="connsiteY3" fmla="*/ 662782 h 1325564"/>
              <a:gd name="connsiteX4" fmla="*/ 7669306 w 7669307"/>
              <a:gd name="connsiteY4" fmla="*/ 662782 h 1325564"/>
              <a:gd name="connsiteX5" fmla="*/ 7006524 w 7669307"/>
              <a:gd name="connsiteY5" fmla="*/ 1325564 h 1325564"/>
              <a:gd name="connsiteX6" fmla="*/ 662782 w 7669307"/>
              <a:gd name="connsiteY6" fmla="*/ 1325563 h 1325564"/>
              <a:gd name="connsiteX7" fmla="*/ 0 w 7669307"/>
              <a:gd name="connsiteY7" fmla="*/ 662781 h 1325564"/>
              <a:gd name="connsiteX8" fmla="*/ 1224280 w 7669307"/>
              <a:gd name="connsiteY8" fmla="*/ 794862 h 1325564"/>
              <a:gd name="connsiteX0" fmla="*/ 1224280 w 7669307"/>
              <a:gd name="connsiteY0" fmla="*/ 794862 h 1325564"/>
              <a:gd name="connsiteX1" fmla="*/ 1313022 w 7669307"/>
              <a:gd name="connsiteY1" fmla="*/ 5080 h 1325564"/>
              <a:gd name="connsiteX2" fmla="*/ 7006525 w 7669307"/>
              <a:gd name="connsiteY2" fmla="*/ 0 h 1325564"/>
              <a:gd name="connsiteX3" fmla="*/ 7669307 w 7669307"/>
              <a:gd name="connsiteY3" fmla="*/ 662782 h 1325564"/>
              <a:gd name="connsiteX4" fmla="*/ 7669306 w 7669307"/>
              <a:gd name="connsiteY4" fmla="*/ 662782 h 1325564"/>
              <a:gd name="connsiteX5" fmla="*/ 7006524 w 7669307"/>
              <a:gd name="connsiteY5" fmla="*/ 1325564 h 1325564"/>
              <a:gd name="connsiteX6" fmla="*/ 662782 w 7669307"/>
              <a:gd name="connsiteY6" fmla="*/ 1325563 h 1325564"/>
              <a:gd name="connsiteX7" fmla="*/ 0 w 7669307"/>
              <a:gd name="connsiteY7" fmla="*/ 662781 h 1325564"/>
              <a:gd name="connsiteX8" fmla="*/ 1224280 w 7669307"/>
              <a:gd name="connsiteY8" fmla="*/ 794862 h 1325564"/>
              <a:gd name="connsiteX0" fmla="*/ 895577 w 7340604"/>
              <a:gd name="connsiteY0" fmla="*/ 794862 h 1325564"/>
              <a:gd name="connsiteX1" fmla="*/ 984319 w 7340604"/>
              <a:gd name="connsiteY1" fmla="*/ 5080 h 1325564"/>
              <a:gd name="connsiteX2" fmla="*/ 6677822 w 7340604"/>
              <a:gd name="connsiteY2" fmla="*/ 0 h 1325564"/>
              <a:gd name="connsiteX3" fmla="*/ 7340604 w 7340604"/>
              <a:gd name="connsiteY3" fmla="*/ 662782 h 1325564"/>
              <a:gd name="connsiteX4" fmla="*/ 7340603 w 7340604"/>
              <a:gd name="connsiteY4" fmla="*/ 662782 h 1325564"/>
              <a:gd name="connsiteX5" fmla="*/ 6677821 w 7340604"/>
              <a:gd name="connsiteY5" fmla="*/ 1325564 h 1325564"/>
              <a:gd name="connsiteX6" fmla="*/ 334079 w 7340604"/>
              <a:gd name="connsiteY6" fmla="*/ 1325563 h 1325564"/>
              <a:gd name="connsiteX7" fmla="*/ 895577 w 7340604"/>
              <a:gd name="connsiteY7" fmla="*/ 794862 h 1325564"/>
              <a:gd name="connsiteX0" fmla="*/ 440889 w 6885916"/>
              <a:gd name="connsiteY0" fmla="*/ 794862 h 1325564"/>
              <a:gd name="connsiteX1" fmla="*/ 529631 w 6885916"/>
              <a:gd name="connsiteY1" fmla="*/ 5080 h 1325564"/>
              <a:gd name="connsiteX2" fmla="*/ 6223134 w 6885916"/>
              <a:gd name="connsiteY2" fmla="*/ 0 h 1325564"/>
              <a:gd name="connsiteX3" fmla="*/ 6885916 w 6885916"/>
              <a:gd name="connsiteY3" fmla="*/ 662782 h 1325564"/>
              <a:gd name="connsiteX4" fmla="*/ 6885915 w 6885916"/>
              <a:gd name="connsiteY4" fmla="*/ 662782 h 1325564"/>
              <a:gd name="connsiteX5" fmla="*/ 6223133 w 6885916"/>
              <a:gd name="connsiteY5" fmla="*/ 1325564 h 1325564"/>
              <a:gd name="connsiteX6" fmla="*/ 458511 w 6885916"/>
              <a:gd name="connsiteY6" fmla="*/ 1320483 h 1325564"/>
              <a:gd name="connsiteX7" fmla="*/ 440889 w 6885916"/>
              <a:gd name="connsiteY7" fmla="*/ 794862 h 1325564"/>
              <a:gd name="connsiteX0" fmla="*/ 100631 w 6545658"/>
              <a:gd name="connsiteY0" fmla="*/ 794862 h 1325564"/>
              <a:gd name="connsiteX1" fmla="*/ 189373 w 6545658"/>
              <a:gd name="connsiteY1" fmla="*/ 5080 h 1325564"/>
              <a:gd name="connsiteX2" fmla="*/ 5882876 w 6545658"/>
              <a:gd name="connsiteY2" fmla="*/ 0 h 1325564"/>
              <a:gd name="connsiteX3" fmla="*/ 6545658 w 6545658"/>
              <a:gd name="connsiteY3" fmla="*/ 662782 h 1325564"/>
              <a:gd name="connsiteX4" fmla="*/ 6545657 w 6545658"/>
              <a:gd name="connsiteY4" fmla="*/ 662782 h 1325564"/>
              <a:gd name="connsiteX5" fmla="*/ 5882875 w 6545658"/>
              <a:gd name="connsiteY5" fmla="*/ 1325564 h 1325564"/>
              <a:gd name="connsiteX6" fmla="*/ 118253 w 6545658"/>
              <a:gd name="connsiteY6" fmla="*/ 1320483 h 1325564"/>
              <a:gd name="connsiteX7" fmla="*/ 100631 w 6545658"/>
              <a:gd name="connsiteY7" fmla="*/ 794862 h 1325564"/>
              <a:gd name="connsiteX0" fmla="*/ 100631 w 6545658"/>
              <a:gd name="connsiteY0" fmla="*/ 794862 h 1325564"/>
              <a:gd name="connsiteX1" fmla="*/ 189373 w 6545658"/>
              <a:gd name="connsiteY1" fmla="*/ 5080 h 1325564"/>
              <a:gd name="connsiteX2" fmla="*/ 5882876 w 6545658"/>
              <a:gd name="connsiteY2" fmla="*/ 0 h 1325564"/>
              <a:gd name="connsiteX3" fmla="*/ 6545658 w 6545658"/>
              <a:gd name="connsiteY3" fmla="*/ 662782 h 1325564"/>
              <a:gd name="connsiteX4" fmla="*/ 6545657 w 6545658"/>
              <a:gd name="connsiteY4" fmla="*/ 662782 h 1325564"/>
              <a:gd name="connsiteX5" fmla="*/ 5882875 w 6545658"/>
              <a:gd name="connsiteY5" fmla="*/ 1325564 h 1325564"/>
              <a:gd name="connsiteX6" fmla="*/ 118253 w 6545658"/>
              <a:gd name="connsiteY6" fmla="*/ 1320483 h 1325564"/>
              <a:gd name="connsiteX7" fmla="*/ 100631 w 6545658"/>
              <a:gd name="connsiteY7" fmla="*/ 794862 h 1325564"/>
              <a:gd name="connsiteX0" fmla="*/ 138803 w 6583830"/>
              <a:gd name="connsiteY0" fmla="*/ 794862 h 1325564"/>
              <a:gd name="connsiteX1" fmla="*/ 171665 w 6583830"/>
              <a:gd name="connsiteY1" fmla="*/ 5080 h 1325564"/>
              <a:gd name="connsiteX2" fmla="*/ 5921048 w 6583830"/>
              <a:gd name="connsiteY2" fmla="*/ 0 h 1325564"/>
              <a:gd name="connsiteX3" fmla="*/ 6583830 w 6583830"/>
              <a:gd name="connsiteY3" fmla="*/ 662782 h 1325564"/>
              <a:gd name="connsiteX4" fmla="*/ 6583829 w 6583830"/>
              <a:gd name="connsiteY4" fmla="*/ 662782 h 1325564"/>
              <a:gd name="connsiteX5" fmla="*/ 5921047 w 6583830"/>
              <a:gd name="connsiteY5" fmla="*/ 1325564 h 1325564"/>
              <a:gd name="connsiteX6" fmla="*/ 156425 w 6583830"/>
              <a:gd name="connsiteY6" fmla="*/ 1320483 h 1325564"/>
              <a:gd name="connsiteX7" fmla="*/ 138803 w 6583830"/>
              <a:gd name="connsiteY7" fmla="*/ 794862 h 1325564"/>
              <a:gd name="connsiteX0" fmla="*/ 4181 w 6449208"/>
              <a:gd name="connsiteY0" fmla="*/ 794862 h 1325564"/>
              <a:gd name="connsiteX1" fmla="*/ 37043 w 6449208"/>
              <a:gd name="connsiteY1" fmla="*/ 5080 h 1325564"/>
              <a:gd name="connsiteX2" fmla="*/ 5786426 w 6449208"/>
              <a:gd name="connsiteY2" fmla="*/ 0 h 1325564"/>
              <a:gd name="connsiteX3" fmla="*/ 6449208 w 6449208"/>
              <a:gd name="connsiteY3" fmla="*/ 662782 h 1325564"/>
              <a:gd name="connsiteX4" fmla="*/ 6449207 w 6449208"/>
              <a:gd name="connsiteY4" fmla="*/ 662782 h 1325564"/>
              <a:gd name="connsiteX5" fmla="*/ 5786425 w 6449208"/>
              <a:gd name="connsiteY5" fmla="*/ 1325564 h 1325564"/>
              <a:gd name="connsiteX6" fmla="*/ 21803 w 6449208"/>
              <a:gd name="connsiteY6" fmla="*/ 1320483 h 1325564"/>
              <a:gd name="connsiteX7" fmla="*/ 4181 w 6449208"/>
              <a:gd name="connsiteY7" fmla="*/ 794862 h 1325564"/>
              <a:gd name="connsiteX0" fmla="*/ 4181 w 6449208"/>
              <a:gd name="connsiteY0" fmla="*/ 794862 h 1325564"/>
              <a:gd name="connsiteX1" fmla="*/ 37043 w 6449208"/>
              <a:gd name="connsiteY1" fmla="*/ 5080 h 1325564"/>
              <a:gd name="connsiteX2" fmla="*/ 5786426 w 6449208"/>
              <a:gd name="connsiteY2" fmla="*/ 0 h 1325564"/>
              <a:gd name="connsiteX3" fmla="*/ 6449208 w 6449208"/>
              <a:gd name="connsiteY3" fmla="*/ 662782 h 1325564"/>
              <a:gd name="connsiteX4" fmla="*/ 6449207 w 6449208"/>
              <a:gd name="connsiteY4" fmla="*/ 662782 h 1325564"/>
              <a:gd name="connsiteX5" fmla="*/ 5786425 w 6449208"/>
              <a:gd name="connsiteY5" fmla="*/ 1325564 h 1325564"/>
              <a:gd name="connsiteX6" fmla="*/ 21803 w 6449208"/>
              <a:gd name="connsiteY6" fmla="*/ 1320483 h 1325564"/>
              <a:gd name="connsiteX7" fmla="*/ 4181 w 6449208"/>
              <a:gd name="connsiteY7" fmla="*/ 794862 h 1325564"/>
              <a:gd name="connsiteX0" fmla="*/ 13428 w 6434601"/>
              <a:gd name="connsiteY0" fmla="*/ 773107 h 1325564"/>
              <a:gd name="connsiteX1" fmla="*/ 22436 w 6434601"/>
              <a:gd name="connsiteY1" fmla="*/ 5080 h 1325564"/>
              <a:gd name="connsiteX2" fmla="*/ 5771819 w 6434601"/>
              <a:gd name="connsiteY2" fmla="*/ 0 h 1325564"/>
              <a:gd name="connsiteX3" fmla="*/ 6434601 w 6434601"/>
              <a:gd name="connsiteY3" fmla="*/ 662782 h 1325564"/>
              <a:gd name="connsiteX4" fmla="*/ 6434600 w 6434601"/>
              <a:gd name="connsiteY4" fmla="*/ 662782 h 1325564"/>
              <a:gd name="connsiteX5" fmla="*/ 5771818 w 6434601"/>
              <a:gd name="connsiteY5" fmla="*/ 1325564 h 1325564"/>
              <a:gd name="connsiteX6" fmla="*/ 7196 w 6434601"/>
              <a:gd name="connsiteY6" fmla="*/ 1320483 h 1325564"/>
              <a:gd name="connsiteX7" fmla="*/ 13428 w 6434601"/>
              <a:gd name="connsiteY7" fmla="*/ 773107 h 1325564"/>
              <a:gd name="connsiteX0" fmla="*/ 10525 w 6431698"/>
              <a:gd name="connsiteY0" fmla="*/ 773107 h 1325564"/>
              <a:gd name="connsiteX1" fmla="*/ 19533 w 6431698"/>
              <a:gd name="connsiteY1" fmla="*/ 5080 h 1325564"/>
              <a:gd name="connsiteX2" fmla="*/ 5768916 w 6431698"/>
              <a:gd name="connsiteY2" fmla="*/ 0 h 1325564"/>
              <a:gd name="connsiteX3" fmla="*/ 6431698 w 6431698"/>
              <a:gd name="connsiteY3" fmla="*/ 662782 h 1325564"/>
              <a:gd name="connsiteX4" fmla="*/ 6431697 w 6431698"/>
              <a:gd name="connsiteY4" fmla="*/ 662782 h 1325564"/>
              <a:gd name="connsiteX5" fmla="*/ 5768915 w 6431698"/>
              <a:gd name="connsiteY5" fmla="*/ 1325564 h 1325564"/>
              <a:gd name="connsiteX6" fmla="*/ 4293 w 6431698"/>
              <a:gd name="connsiteY6" fmla="*/ 1320483 h 1325564"/>
              <a:gd name="connsiteX7" fmla="*/ 10525 w 6431698"/>
              <a:gd name="connsiteY7" fmla="*/ 773107 h 1325564"/>
              <a:gd name="connsiteX0" fmla="*/ 6232 w 6427405"/>
              <a:gd name="connsiteY0" fmla="*/ 773107 h 1325564"/>
              <a:gd name="connsiteX1" fmla="*/ 15240 w 6427405"/>
              <a:gd name="connsiteY1" fmla="*/ 5080 h 1325564"/>
              <a:gd name="connsiteX2" fmla="*/ 5764623 w 6427405"/>
              <a:gd name="connsiteY2" fmla="*/ 0 h 1325564"/>
              <a:gd name="connsiteX3" fmla="*/ 6427405 w 6427405"/>
              <a:gd name="connsiteY3" fmla="*/ 662782 h 1325564"/>
              <a:gd name="connsiteX4" fmla="*/ 6427404 w 6427405"/>
              <a:gd name="connsiteY4" fmla="*/ 662782 h 1325564"/>
              <a:gd name="connsiteX5" fmla="*/ 5764622 w 6427405"/>
              <a:gd name="connsiteY5" fmla="*/ 1325564 h 1325564"/>
              <a:gd name="connsiteX6" fmla="*/ 0 w 6427405"/>
              <a:gd name="connsiteY6" fmla="*/ 1320483 h 1325564"/>
              <a:gd name="connsiteX7" fmla="*/ 6232 w 6427405"/>
              <a:gd name="connsiteY7" fmla="*/ 773107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7405" h="1325564">
                <a:moveTo>
                  <a:pt x="6232" y="773107"/>
                </a:moveTo>
                <a:cubicBezTo>
                  <a:pt x="6232" y="407063"/>
                  <a:pt x="9876" y="563880"/>
                  <a:pt x="15240" y="5080"/>
                </a:cubicBezTo>
                <a:lnTo>
                  <a:pt x="5764623" y="0"/>
                </a:lnTo>
                <a:cubicBezTo>
                  <a:pt x="6130667" y="0"/>
                  <a:pt x="6427405" y="296738"/>
                  <a:pt x="6427405" y="662782"/>
                </a:cubicBezTo>
                <a:lnTo>
                  <a:pt x="6427404" y="662782"/>
                </a:lnTo>
                <a:cubicBezTo>
                  <a:pt x="6427404" y="1028826"/>
                  <a:pt x="6130666" y="1325564"/>
                  <a:pt x="5764622" y="1325564"/>
                </a:cubicBezTo>
                <a:lnTo>
                  <a:pt x="0" y="1320483"/>
                </a:lnTo>
                <a:cubicBezTo>
                  <a:pt x="6132" y="999808"/>
                  <a:pt x="10282" y="1099131"/>
                  <a:pt x="6232" y="773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1080000" algn="l"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8199" y="6264639"/>
            <a:ext cx="5056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1356E26-996F-433A-9CA0-83DB24D6E075}" type="slidenum">
              <a:rPr lang="en-US" sz="1100" b="0" i="0" baseline="0" smtClean="0">
                <a:solidFill>
                  <a:srgbClr val="2C7F9F"/>
                </a:solidFill>
                <a:latin typeface="DM Serif Text" pitchFamily="2" charset="0"/>
              </a:rPr>
              <a:pPr algn="l"/>
              <a:t>‹nr.›</a:t>
            </a:fld>
            <a:r>
              <a:rPr lang="en-US" sz="1100" b="0" i="0" baseline="0" dirty="0">
                <a:solidFill>
                  <a:srgbClr val="2C7F9F"/>
                </a:solidFill>
                <a:latin typeface="DM Serif Text" pitchFamily="2" charset="0"/>
              </a:rPr>
              <a:t>.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9293" y="6264639"/>
            <a:ext cx="3322055" cy="365125"/>
          </a:xfrm>
          <a:prstGeom prst="rect">
            <a:avLst/>
          </a:prstGeom>
        </p:spPr>
        <p:txBody>
          <a:bodyPr anchor="b"/>
          <a:lstStyle>
            <a:lvl1pPr algn="l">
              <a:defRPr sz="11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r>
              <a:rPr lang="en-US"/>
              <a:t>Standardisation in Belgium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267157" y="6264639"/>
            <a:ext cx="684888" cy="365125"/>
          </a:xfrm>
          <a:prstGeom prst="rect">
            <a:avLst/>
          </a:prstGeom>
        </p:spPr>
        <p:txBody>
          <a:bodyPr anchor="b"/>
          <a:lstStyle>
            <a:lvl1pPr>
              <a:defRPr sz="900" b="1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fld id="{30507CD3-354C-4B91-AAEE-875975D80F93}" type="datetime1">
              <a:rPr lang="fr-BE" smtClean="0"/>
              <a:t>04-12-24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035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63525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2437880"/>
            <a:ext cx="3271787" cy="127140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rgbClr val="1C1C1C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1C1C1C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100">
                <a:solidFill>
                  <a:srgbClr val="1C1C1C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50">
                <a:solidFill>
                  <a:srgbClr val="1C1C1C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50"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2"/>
          </p:nvPr>
        </p:nvSpPr>
        <p:spPr>
          <a:xfrm>
            <a:off x="839788" y="1758248"/>
            <a:ext cx="3271293" cy="612071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2C7F9F"/>
                </a:solidFill>
                <a:latin typeface="DM Serif Tex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3"/>
          </p:nvPr>
        </p:nvSpPr>
        <p:spPr>
          <a:xfrm>
            <a:off x="8080919" y="2437880"/>
            <a:ext cx="3271787" cy="127140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rgbClr val="1C1C1C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1C1C1C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100">
                <a:solidFill>
                  <a:srgbClr val="1C1C1C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50">
                <a:solidFill>
                  <a:srgbClr val="1C1C1C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50">
                <a:solidFill>
                  <a:srgbClr val="1C1C1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4"/>
          </p:nvPr>
        </p:nvSpPr>
        <p:spPr>
          <a:xfrm>
            <a:off x="8082507" y="1758248"/>
            <a:ext cx="3271293" cy="612071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2C7F9F"/>
                </a:solidFill>
                <a:latin typeface="DM Serif Tex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5"/>
          </p:nvPr>
        </p:nvSpPr>
        <p:spPr>
          <a:xfrm>
            <a:off x="4458766" y="2437880"/>
            <a:ext cx="3271787" cy="127140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rgbClr val="1C1C1C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1C1C1C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100">
                <a:solidFill>
                  <a:srgbClr val="1C1C1C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50">
                <a:solidFill>
                  <a:srgbClr val="1C1C1C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50"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16"/>
          </p:nvPr>
        </p:nvSpPr>
        <p:spPr>
          <a:xfrm>
            <a:off x="4460354" y="1758248"/>
            <a:ext cx="3271293" cy="612071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2C7F9F"/>
                </a:solidFill>
                <a:latin typeface="DM Serif Tex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7"/>
          </p:nvPr>
        </p:nvSpPr>
        <p:spPr>
          <a:xfrm>
            <a:off x="838200" y="4433541"/>
            <a:ext cx="3271787" cy="127140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rgbClr val="1C1C1C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1C1C1C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100">
                <a:solidFill>
                  <a:srgbClr val="1C1C1C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50">
                <a:solidFill>
                  <a:srgbClr val="1C1C1C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50">
                <a:solidFill>
                  <a:srgbClr val="1C1C1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8"/>
          </p:nvPr>
        </p:nvSpPr>
        <p:spPr>
          <a:xfrm>
            <a:off x="839788" y="3753909"/>
            <a:ext cx="3271293" cy="612071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2C7F9F"/>
                </a:solidFill>
                <a:latin typeface="DM Serif Tex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9"/>
          </p:nvPr>
        </p:nvSpPr>
        <p:spPr>
          <a:xfrm>
            <a:off x="8080919" y="4433541"/>
            <a:ext cx="3271787" cy="127140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rgbClr val="1C1C1C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1C1C1C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100">
                <a:solidFill>
                  <a:srgbClr val="1C1C1C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50">
                <a:solidFill>
                  <a:srgbClr val="1C1C1C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50">
                <a:solidFill>
                  <a:srgbClr val="1C1C1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0"/>
          </p:nvPr>
        </p:nvSpPr>
        <p:spPr>
          <a:xfrm>
            <a:off x="8082507" y="3753909"/>
            <a:ext cx="3271293" cy="612071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2C7F9F"/>
                </a:solidFill>
                <a:latin typeface="DM Serif Tex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1"/>
          </p:nvPr>
        </p:nvSpPr>
        <p:spPr>
          <a:xfrm>
            <a:off x="4458766" y="4433541"/>
            <a:ext cx="3271787" cy="127140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rgbClr val="1C1C1C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1C1C1C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100">
                <a:solidFill>
                  <a:srgbClr val="1C1C1C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50">
                <a:solidFill>
                  <a:srgbClr val="1C1C1C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50">
                <a:solidFill>
                  <a:srgbClr val="1C1C1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2"/>
          </p:nvPr>
        </p:nvSpPr>
        <p:spPr>
          <a:xfrm>
            <a:off x="4460354" y="3753909"/>
            <a:ext cx="3271293" cy="612071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2C7F9F"/>
                </a:solidFill>
                <a:latin typeface="DM Serif Tex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84" y="6243683"/>
            <a:ext cx="983414" cy="386081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838199" y="6264639"/>
            <a:ext cx="5056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1356E26-996F-433A-9CA0-83DB24D6E075}" type="slidenum">
              <a:rPr lang="en-US" sz="1100" b="0" i="0" baseline="0" smtClean="0">
                <a:solidFill>
                  <a:srgbClr val="2C7F9F"/>
                </a:solidFill>
                <a:latin typeface="DM Serif Text" pitchFamily="2" charset="0"/>
              </a:rPr>
              <a:pPr algn="l"/>
              <a:t>‹nr.›</a:t>
            </a:fld>
            <a:r>
              <a:rPr lang="en-US" sz="1100" b="0" i="0" baseline="0" dirty="0">
                <a:solidFill>
                  <a:srgbClr val="2C7F9F"/>
                </a:solidFill>
                <a:latin typeface="DM Serif Text" pitchFamily="2" charset="0"/>
              </a:rPr>
              <a:t>.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9293" y="6264639"/>
            <a:ext cx="3322055" cy="365125"/>
          </a:xfrm>
          <a:prstGeom prst="rect">
            <a:avLst/>
          </a:prstGeom>
        </p:spPr>
        <p:txBody>
          <a:bodyPr anchor="b"/>
          <a:lstStyle>
            <a:lvl1pPr algn="l">
              <a:defRPr sz="11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r>
              <a:rPr lang="en-US"/>
              <a:t>Standardisation in Belgium</a:t>
            </a:r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1267157" y="6264639"/>
            <a:ext cx="684888" cy="365125"/>
          </a:xfrm>
          <a:prstGeom prst="rect">
            <a:avLst/>
          </a:prstGeom>
        </p:spPr>
        <p:txBody>
          <a:bodyPr anchor="b"/>
          <a:lstStyle>
            <a:lvl1pPr>
              <a:defRPr sz="900" b="1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fld id="{6ADB8F7A-5922-4C8A-90C8-F9C901FFD070}" type="datetime1">
              <a:rPr lang="fr-BE" smtClean="0"/>
              <a:t>04-12-24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3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970280" y="1935163"/>
            <a:ext cx="10383520" cy="35223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84" y="6243683"/>
            <a:ext cx="983414" cy="38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1762"/>
            <a:ext cx="762000" cy="1514475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8199" y="6264639"/>
            <a:ext cx="5056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1356E26-996F-433A-9CA0-83DB24D6E075}" type="slidenum">
              <a:rPr lang="en-US" sz="1100" b="0" i="0" baseline="0" smtClean="0">
                <a:solidFill>
                  <a:srgbClr val="2C7F9F"/>
                </a:solidFill>
                <a:latin typeface="DM Serif Text" pitchFamily="2" charset="0"/>
              </a:rPr>
              <a:pPr algn="l"/>
              <a:t>‹nr.›</a:t>
            </a:fld>
            <a:r>
              <a:rPr lang="en-US" sz="1100" b="0" i="0" baseline="0" dirty="0">
                <a:solidFill>
                  <a:srgbClr val="2C7F9F"/>
                </a:solidFill>
                <a:latin typeface="DM Serif Text" pitchFamily="2" charset="0"/>
              </a:rPr>
              <a:t>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9293" y="6264639"/>
            <a:ext cx="3322055" cy="365125"/>
          </a:xfrm>
          <a:prstGeom prst="rect">
            <a:avLst/>
          </a:prstGeom>
        </p:spPr>
        <p:txBody>
          <a:bodyPr anchor="b"/>
          <a:lstStyle>
            <a:lvl1pPr algn="l">
              <a:defRPr sz="11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r>
              <a:rPr lang="en-US"/>
              <a:t>Standardisation in Belgium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67157" y="6264639"/>
            <a:ext cx="684888" cy="365125"/>
          </a:xfrm>
          <a:prstGeom prst="rect">
            <a:avLst/>
          </a:prstGeom>
        </p:spPr>
        <p:txBody>
          <a:bodyPr anchor="b"/>
          <a:lstStyle>
            <a:lvl1pPr>
              <a:defRPr sz="900" b="1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fld id="{77EF46E6-D4FC-4AD7-962A-B8C28F3503E3}" type="datetime1">
              <a:rPr lang="fr-BE" smtClean="0"/>
              <a:t>04-12-24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3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667" y="0"/>
            <a:ext cx="32843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52901"/>
            <a:ext cx="6080776" cy="7483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01265"/>
            <a:ext cx="5589888" cy="68580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C7F9F"/>
                </a:solidFill>
                <a:latin typeface="DM Serif Tex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838200" y="2569945"/>
            <a:ext cx="5591478" cy="3607017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SzPct val="80000"/>
              <a:buFontTx/>
              <a:buBlip>
                <a:blip r:embed="rId3"/>
              </a:buBlip>
              <a:defRPr sz="1600">
                <a:solidFill>
                  <a:srgbClr val="1C1C1C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1C1C1C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1C1C1C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1C1C1C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1C1C1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596900"/>
            <a:ext cx="5721350" cy="572135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7493000" y="1066800"/>
            <a:ext cx="2413000" cy="4864100"/>
          </a:xfrm>
          <a:prstGeom prst="roundRect">
            <a:avLst>
              <a:gd name="adj" fmla="val 9825"/>
            </a:avLst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84" y="6243683"/>
            <a:ext cx="983414" cy="3860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1762"/>
            <a:ext cx="762000" cy="151447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38199" y="6264639"/>
            <a:ext cx="5056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1356E26-996F-433A-9CA0-83DB24D6E075}" type="slidenum">
              <a:rPr lang="en-US" sz="1100" b="0" i="0" baseline="0" smtClean="0">
                <a:solidFill>
                  <a:srgbClr val="2C7F9F"/>
                </a:solidFill>
                <a:latin typeface="DM Serif Text" pitchFamily="2" charset="0"/>
              </a:rPr>
              <a:pPr algn="l"/>
              <a:t>‹nr.›</a:t>
            </a:fld>
            <a:r>
              <a:rPr lang="en-US" sz="1100" b="0" i="0" baseline="0" dirty="0">
                <a:solidFill>
                  <a:srgbClr val="2C7F9F"/>
                </a:solidFill>
                <a:latin typeface="DM Serif Text" pitchFamily="2" charset="0"/>
              </a:rPr>
              <a:t>.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9293" y="6264639"/>
            <a:ext cx="3322055" cy="365125"/>
          </a:xfrm>
          <a:prstGeom prst="rect">
            <a:avLst/>
          </a:prstGeom>
        </p:spPr>
        <p:txBody>
          <a:bodyPr anchor="b"/>
          <a:lstStyle>
            <a:lvl1pPr algn="l">
              <a:defRPr sz="11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r>
              <a:rPr lang="en-US"/>
              <a:t>Standardisation in Belgium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1267157" y="6264639"/>
            <a:ext cx="684888" cy="365125"/>
          </a:xfrm>
          <a:prstGeom prst="rect">
            <a:avLst/>
          </a:prstGeom>
        </p:spPr>
        <p:txBody>
          <a:bodyPr anchor="b"/>
          <a:lstStyle>
            <a:lvl1pPr>
              <a:defRPr sz="900" b="1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fld id="{641C649D-6290-4A1E-AA68-2F43611636E0}" type="datetime1">
              <a:rPr lang="fr-BE" smtClean="0"/>
              <a:t>04-12-24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1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667" y="0"/>
            <a:ext cx="32843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52901"/>
            <a:ext cx="6080776" cy="7483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01265"/>
            <a:ext cx="5589888" cy="68580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C7F9F"/>
                </a:solidFill>
                <a:latin typeface="DM Serif Tex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838200" y="2569945"/>
            <a:ext cx="5591478" cy="3607017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SzPct val="80000"/>
              <a:buFontTx/>
              <a:buBlip>
                <a:blip r:embed="rId3"/>
              </a:buBlip>
              <a:defRPr sz="1600">
                <a:solidFill>
                  <a:srgbClr val="1C1C1C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1C1C1C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1C1C1C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1C1C1C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1C1C1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77" y="2387065"/>
            <a:ext cx="5251740" cy="3021025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064375" y="2570163"/>
            <a:ext cx="3990975" cy="24844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84" y="6243683"/>
            <a:ext cx="983414" cy="3860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1762"/>
            <a:ext cx="762000" cy="151447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38199" y="6264639"/>
            <a:ext cx="5056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1356E26-996F-433A-9CA0-83DB24D6E075}" type="slidenum">
              <a:rPr lang="en-US" sz="1100" b="0" i="0" baseline="0" smtClean="0">
                <a:solidFill>
                  <a:srgbClr val="2C7F9F"/>
                </a:solidFill>
                <a:latin typeface="DM Serif Text" pitchFamily="2" charset="0"/>
              </a:rPr>
              <a:pPr algn="l"/>
              <a:t>‹nr.›</a:t>
            </a:fld>
            <a:r>
              <a:rPr lang="en-US" sz="1100" b="0" i="0" baseline="0" dirty="0">
                <a:solidFill>
                  <a:srgbClr val="2C7F9F"/>
                </a:solidFill>
                <a:latin typeface="DM Serif Text" pitchFamily="2" charset="0"/>
              </a:rPr>
              <a:t>.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9293" y="6264639"/>
            <a:ext cx="3322055" cy="365125"/>
          </a:xfrm>
          <a:prstGeom prst="rect">
            <a:avLst/>
          </a:prstGeom>
        </p:spPr>
        <p:txBody>
          <a:bodyPr anchor="b"/>
          <a:lstStyle>
            <a:lvl1pPr algn="l">
              <a:defRPr sz="11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r>
              <a:rPr lang="en-US"/>
              <a:t>Standardisation in Belgium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267157" y="6264639"/>
            <a:ext cx="684888" cy="365125"/>
          </a:xfrm>
          <a:prstGeom prst="rect">
            <a:avLst/>
          </a:prstGeom>
        </p:spPr>
        <p:txBody>
          <a:bodyPr anchor="b"/>
          <a:lstStyle>
            <a:lvl1pPr>
              <a:defRPr sz="900" b="1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fld id="{8DABE3F8-AC8D-4D09-8A87-A1908615A712}" type="datetime1">
              <a:rPr lang="fr-BE" smtClean="0"/>
              <a:t>04-12-24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64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84" y="6243683"/>
            <a:ext cx="983414" cy="386081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8199" y="6264639"/>
            <a:ext cx="5056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1356E26-996F-433A-9CA0-83DB24D6E075}" type="slidenum">
              <a:rPr lang="en-US" sz="1100" b="0" i="0" baseline="0" smtClean="0">
                <a:solidFill>
                  <a:srgbClr val="2C7F9F"/>
                </a:solidFill>
                <a:latin typeface="DM Serif Text" pitchFamily="2" charset="0"/>
              </a:rPr>
              <a:pPr algn="l"/>
              <a:t>‹nr.›</a:t>
            </a:fld>
            <a:r>
              <a:rPr lang="en-US" sz="1100" b="0" i="0" baseline="0" dirty="0">
                <a:solidFill>
                  <a:srgbClr val="2C7F9F"/>
                </a:solidFill>
                <a:latin typeface="DM Serif Text" pitchFamily="2" charset="0"/>
              </a:rPr>
              <a:t>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9293" y="6264639"/>
            <a:ext cx="3322055" cy="365125"/>
          </a:xfrm>
          <a:prstGeom prst="rect">
            <a:avLst/>
          </a:prstGeom>
        </p:spPr>
        <p:txBody>
          <a:bodyPr anchor="b"/>
          <a:lstStyle>
            <a:lvl1pPr algn="l">
              <a:defRPr sz="11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r>
              <a:rPr lang="en-US"/>
              <a:t>Standardisation in Belgium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67157" y="6264639"/>
            <a:ext cx="684888" cy="365125"/>
          </a:xfrm>
          <a:prstGeom prst="rect">
            <a:avLst/>
          </a:prstGeom>
        </p:spPr>
        <p:txBody>
          <a:bodyPr anchor="b"/>
          <a:lstStyle>
            <a:lvl1pPr>
              <a:defRPr sz="900" b="1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fld id="{5A31AFE2-E544-4D50-9BE8-67D7F1376727}" type="datetime1">
              <a:rPr lang="fr-BE" smtClean="0"/>
              <a:t>04-12-24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2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00" y="0"/>
            <a:ext cx="453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21200"/>
            <a:ext cx="459047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49255"/>
            <a:ext cx="4590473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2C7F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b="1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fld id="{4662E236-40E8-4005-89FF-D1ADBAD31418}" type="datetime1">
              <a:rPr lang="fr-BE" smtClean="0"/>
              <a:t>04-12-24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80999"/>
            <a:ext cx="983414" cy="3860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63800"/>
            <a:ext cx="987540" cy="1967052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759502" y="-7498"/>
            <a:ext cx="3432749" cy="6865498"/>
          </a:xfrm>
          <a:custGeom>
            <a:avLst/>
            <a:gdLst>
              <a:gd name="connsiteX0" fmla="*/ 6858000 w 6858000"/>
              <a:gd name="connsiteY0" fmla="*/ 3429000 h 6858000"/>
              <a:gd name="connsiteX1" fmla="*/ 3429000 w 6858000"/>
              <a:gd name="connsiteY1" fmla="*/ 6858000 h 6858000"/>
              <a:gd name="connsiteX2" fmla="*/ 0 w 6858000"/>
              <a:gd name="connsiteY2" fmla="*/ 3429000 h 6858000"/>
              <a:gd name="connsiteX3" fmla="*/ 3429000 w 6858000"/>
              <a:gd name="connsiteY3" fmla="*/ 0 h 6858000"/>
              <a:gd name="connsiteX4" fmla="*/ 3429000 w 6858000"/>
              <a:gd name="connsiteY4" fmla="*/ 3429000 h 6858000"/>
              <a:gd name="connsiteX5" fmla="*/ 6858000 w 6858000"/>
              <a:gd name="connsiteY5" fmla="*/ 3429000 h 6858000"/>
              <a:gd name="connsiteX0" fmla="*/ 3429000 w 3429000"/>
              <a:gd name="connsiteY0" fmla="*/ 3429000 h 6858000"/>
              <a:gd name="connsiteX1" fmla="*/ 3429000 w 3429000"/>
              <a:gd name="connsiteY1" fmla="*/ 6858000 h 6858000"/>
              <a:gd name="connsiteX2" fmla="*/ 0 w 3429000"/>
              <a:gd name="connsiteY2" fmla="*/ 3429000 h 6858000"/>
              <a:gd name="connsiteX3" fmla="*/ 3429000 w 3429000"/>
              <a:gd name="connsiteY3" fmla="*/ 0 h 6858000"/>
              <a:gd name="connsiteX4" fmla="*/ 3429000 w 3429000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6858000">
                <a:moveTo>
                  <a:pt x="3429000" y="3429000"/>
                </a:move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lnTo>
                  <a:pt x="3429000" y="342900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2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1510001"/>
            <a:ext cx="5100783" cy="10300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F9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835563"/>
            <a:ext cx="4542323" cy="3341399"/>
          </a:xfrm>
        </p:spPr>
        <p:txBody>
          <a:bodyPr>
            <a:normAutofit/>
          </a:bodyPr>
          <a:lstStyle>
            <a:lvl1pPr marL="0" indent="0" defTabSz="914400">
              <a:lnSpc>
                <a:spcPct val="150000"/>
              </a:lnSpc>
              <a:buFont typeface="Arial" panose="020B0604020202020204" pitchFamily="34" charset="0"/>
              <a:buNone/>
              <a:tabLst>
                <a:tab pos="4572000" algn="l"/>
              </a:tabLst>
              <a:defRPr lang="en-US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 typeface="+mj-lt"/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Font typeface="+mj-lt"/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 typeface="+mj-lt"/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 typeface="+mj-lt"/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435270" y="2835562"/>
            <a:ext cx="520762" cy="3341399"/>
          </a:xfrm>
        </p:spPr>
        <p:txBody>
          <a:bodyPr>
            <a:normAutofit/>
          </a:bodyPr>
          <a:lstStyle>
            <a:lvl1pPr marL="0" indent="0" algn="r" defTabSz="914400">
              <a:lnSpc>
                <a:spcPct val="150000"/>
              </a:lnSpc>
              <a:buFont typeface="Arial" panose="020B0604020202020204" pitchFamily="34" charset="0"/>
              <a:buNone/>
              <a:tabLst>
                <a:tab pos="4572000" algn="l"/>
              </a:tabLst>
              <a:defRPr lang="en-US" sz="1600" b="1" i="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 typeface="+mj-lt"/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Font typeface="+mj-lt"/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 typeface="+mj-lt"/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 typeface="+mj-lt"/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38199" y="6264639"/>
            <a:ext cx="5056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1356E26-996F-433A-9CA0-83DB24D6E075}" type="slidenum">
              <a:rPr lang="en-US" sz="1100" b="0" i="0" baseline="0" smtClean="0">
                <a:solidFill>
                  <a:srgbClr val="2C7F9F"/>
                </a:solidFill>
                <a:latin typeface="DM Serif Text" pitchFamily="2" charset="0"/>
              </a:rPr>
              <a:pPr algn="l"/>
              <a:t>‹nr.›</a:t>
            </a:fld>
            <a:r>
              <a:rPr lang="en-US" sz="1100" b="0" i="0" baseline="0" dirty="0">
                <a:solidFill>
                  <a:srgbClr val="2C7F9F"/>
                </a:solidFill>
                <a:latin typeface="DM Serif Text" pitchFamily="2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80999"/>
            <a:ext cx="983414" cy="3860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00" y="0"/>
            <a:ext cx="45393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1762"/>
            <a:ext cx="762000" cy="1514475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9293" y="6264639"/>
            <a:ext cx="3322055" cy="365125"/>
          </a:xfrm>
          <a:prstGeom prst="rect">
            <a:avLst/>
          </a:prstGeom>
        </p:spPr>
        <p:txBody>
          <a:bodyPr anchor="b"/>
          <a:lstStyle>
            <a:lvl1pPr algn="l">
              <a:defRPr sz="11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r>
              <a:rPr lang="en-US"/>
              <a:t>Standardisation in Belgium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267157" y="6264639"/>
            <a:ext cx="684888" cy="365125"/>
          </a:xfrm>
          <a:prstGeom prst="rect">
            <a:avLst/>
          </a:prstGeom>
        </p:spPr>
        <p:txBody>
          <a:bodyPr anchor="b"/>
          <a:lstStyle>
            <a:lvl1pPr>
              <a:defRPr sz="900" b="1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fld id="{305EF4E1-04D2-443B-A992-7C9CAFA9AF20}" type="datetime1">
              <a:rPr lang="fr-BE" smtClean="0"/>
              <a:t>04-12-24</a:t>
            </a:fld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759502" y="-7498"/>
            <a:ext cx="3432749" cy="6865498"/>
          </a:xfrm>
          <a:custGeom>
            <a:avLst/>
            <a:gdLst>
              <a:gd name="connsiteX0" fmla="*/ 6858000 w 6858000"/>
              <a:gd name="connsiteY0" fmla="*/ 3429000 h 6858000"/>
              <a:gd name="connsiteX1" fmla="*/ 3429000 w 6858000"/>
              <a:gd name="connsiteY1" fmla="*/ 6858000 h 6858000"/>
              <a:gd name="connsiteX2" fmla="*/ 0 w 6858000"/>
              <a:gd name="connsiteY2" fmla="*/ 3429000 h 6858000"/>
              <a:gd name="connsiteX3" fmla="*/ 3429000 w 6858000"/>
              <a:gd name="connsiteY3" fmla="*/ 0 h 6858000"/>
              <a:gd name="connsiteX4" fmla="*/ 3429000 w 6858000"/>
              <a:gd name="connsiteY4" fmla="*/ 3429000 h 6858000"/>
              <a:gd name="connsiteX5" fmla="*/ 6858000 w 6858000"/>
              <a:gd name="connsiteY5" fmla="*/ 3429000 h 6858000"/>
              <a:gd name="connsiteX0" fmla="*/ 3429000 w 3429000"/>
              <a:gd name="connsiteY0" fmla="*/ 3429000 h 6858000"/>
              <a:gd name="connsiteX1" fmla="*/ 3429000 w 3429000"/>
              <a:gd name="connsiteY1" fmla="*/ 6858000 h 6858000"/>
              <a:gd name="connsiteX2" fmla="*/ 0 w 3429000"/>
              <a:gd name="connsiteY2" fmla="*/ 3429000 h 6858000"/>
              <a:gd name="connsiteX3" fmla="*/ 3429000 w 3429000"/>
              <a:gd name="connsiteY3" fmla="*/ 0 h 6858000"/>
              <a:gd name="connsiteX4" fmla="*/ 3429000 w 3429000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6858000">
                <a:moveTo>
                  <a:pt x="3429000" y="3429000"/>
                </a:move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lnTo>
                  <a:pt x="3429000" y="342900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7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84" y="6243683"/>
            <a:ext cx="983414" cy="386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4" y="0"/>
            <a:ext cx="9133609" cy="4571286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38199" y="6264639"/>
            <a:ext cx="5056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1356E26-996F-433A-9CA0-83DB24D6E075}" type="slidenum">
              <a:rPr lang="en-US" sz="1100" b="0" i="0" baseline="0" smtClean="0">
                <a:solidFill>
                  <a:srgbClr val="2C7F9F"/>
                </a:solidFill>
                <a:latin typeface="DM Serif Text" pitchFamily="2" charset="0"/>
              </a:rPr>
              <a:pPr algn="l"/>
              <a:t>‹nr.›</a:t>
            </a:fld>
            <a:r>
              <a:rPr lang="en-US" sz="1100" b="0" i="0" baseline="0" dirty="0">
                <a:solidFill>
                  <a:srgbClr val="2C7F9F"/>
                </a:solidFill>
                <a:latin typeface="DM Serif Text" pitchFamily="2" charset="0"/>
              </a:rPr>
              <a:t>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9293" y="6264639"/>
            <a:ext cx="3322055" cy="365125"/>
          </a:xfrm>
          <a:prstGeom prst="rect">
            <a:avLst/>
          </a:prstGeom>
        </p:spPr>
        <p:txBody>
          <a:bodyPr anchor="b"/>
          <a:lstStyle>
            <a:lvl1pPr algn="l">
              <a:defRPr sz="11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r>
              <a:rPr lang="en-US"/>
              <a:t>Standardisation in Belgium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67157" y="6264639"/>
            <a:ext cx="684888" cy="365125"/>
          </a:xfrm>
          <a:prstGeom prst="rect">
            <a:avLst/>
          </a:prstGeom>
        </p:spPr>
        <p:txBody>
          <a:bodyPr anchor="b"/>
          <a:lstStyle>
            <a:lvl1pPr>
              <a:defRPr sz="900" b="1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fld id="{6581400C-8AA9-4B0F-9B47-BF4C92388D87}" type="datetime1">
              <a:rPr lang="fr-BE" smtClean="0"/>
              <a:t>04-12-24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33587" y="2310062"/>
            <a:ext cx="7324825" cy="2545305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84" y="6243683"/>
            <a:ext cx="990600" cy="390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587" y="2310062"/>
            <a:ext cx="7324825" cy="2545305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41" y="0"/>
            <a:ext cx="8571116" cy="4289764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8199" y="6264639"/>
            <a:ext cx="5056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1356E26-996F-433A-9CA0-83DB24D6E075}" type="slidenum">
              <a:rPr lang="en-US" sz="1100" b="0" i="0" baseline="0" smtClean="0">
                <a:solidFill>
                  <a:schemeClr val="bg1"/>
                </a:solidFill>
                <a:latin typeface="DM Serif Text" pitchFamily="2" charset="0"/>
              </a:rPr>
              <a:pPr algn="l"/>
              <a:t>‹nr.›</a:t>
            </a:fld>
            <a:r>
              <a:rPr lang="en-US" sz="1100" b="0" i="0" baseline="0" dirty="0">
                <a:solidFill>
                  <a:schemeClr val="bg1"/>
                </a:solidFill>
                <a:latin typeface="DM Serif Text" pitchFamily="2" charset="0"/>
              </a:rPr>
              <a:t>.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9293" y="6264639"/>
            <a:ext cx="3322055" cy="365125"/>
          </a:xfrm>
          <a:prstGeom prst="rect">
            <a:avLst/>
          </a:prstGeom>
        </p:spPr>
        <p:txBody>
          <a:bodyPr anchor="b"/>
          <a:lstStyle>
            <a:lvl1pPr algn="l">
              <a:defRPr sz="1100" b="0" i="0" baseline="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Standardisation in Belgium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267157" y="6264639"/>
            <a:ext cx="684888" cy="365125"/>
          </a:xfrm>
          <a:prstGeom prst="rect">
            <a:avLst/>
          </a:prstGeom>
        </p:spPr>
        <p:txBody>
          <a:bodyPr anchor="b"/>
          <a:lstStyle>
            <a:lvl1pPr>
              <a:defRPr sz="900" b="1" i="0" baseline="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fld id="{9E8D5221-7604-4EEC-8F68-65E712D541A8}" type="datetime1">
              <a:rPr lang="fr-BE" smtClean="0"/>
              <a:t>04-12-24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5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3768"/>
            <a:ext cx="10515600" cy="101692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572636"/>
            <a:ext cx="10256519" cy="3604326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SzPct val="80000"/>
              <a:buFontTx/>
              <a:buBlip>
                <a:blip r:embed="rId2"/>
              </a:buBlip>
              <a:defRPr sz="1600">
                <a:solidFill>
                  <a:srgbClr val="1C1C1C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1C1C1C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1C1C1C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1C1C1C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1C1C1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839788" y="1758249"/>
            <a:ext cx="10514012" cy="746826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rgbClr val="2C7F9F"/>
                </a:solidFill>
                <a:latin typeface="DM Serif Tex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84" y="6243683"/>
            <a:ext cx="983414" cy="386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1762"/>
            <a:ext cx="762000" cy="1514475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8199" y="6264639"/>
            <a:ext cx="5056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1356E26-996F-433A-9CA0-83DB24D6E075}" type="slidenum">
              <a:rPr lang="en-US" sz="1100" b="0" i="0" baseline="0" smtClean="0">
                <a:solidFill>
                  <a:srgbClr val="2C7F9F"/>
                </a:solidFill>
                <a:latin typeface="DM Serif Text" pitchFamily="2" charset="0"/>
              </a:rPr>
              <a:pPr algn="l"/>
              <a:t>‹nr.›</a:t>
            </a:fld>
            <a:r>
              <a:rPr lang="en-US" sz="1100" b="0" i="0" baseline="0" dirty="0">
                <a:solidFill>
                  <a:srgbClr val="2C7F9F"/>
                </a:solidFill>
                <a:latin typeface="DM Serif Text" pitchFamily="2" charset="0"/>
              </a:rPr>
              <a:t>.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9293" y="6264639"/>
            <a:ext cx="3322055" cy="365125"/>
          </a:xfrm>
          <a:prstGeom prst="rect">
            <a:avLst/>
          </a:prstGeom>
        </p:spPr>
        <p:txBody>
          <a:bodyPr anchor="b"/>
          <a:lstStyle>
            <a:lvl1pPr algn="l">
              <a:defRPr sz="11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r>
              <a:rPr lang="en-US"/>
              <a:t>Standardisation in Belgium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267157" y="6264639"/>
            <a:ext cx="684888" cy="365125"/>
          </a:xfrm>
          <a:prstGeom prst="rect">
            <a:avLst/>
          </a:prstGeom>
        </p:spPr>
        <p:txBody>
          <a:bodyPr anchor="b"/>
          <a:lstStyle>
            <a:lvl1pPr>
              <a:defRPr sz="900" b="1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fld id="{9379BB6E-2B5C-435D-B9C0-885166A701FA}" type="datetime1">
              <a:rPr lang="fr-BE" smtClean="0"/>
              <a:t>04-12-24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2C7F9F"/>
                </a:solidFill>
                <a:latin typeface="DM Serif Tex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200"/>
            </a:lvl3pPr>
            <a:lvl4pPr>
              <a:lnSpc>
                <a:spcPct val="150000"/>
              </a:lnSpc>
              <a:defRPr sz="1100"/>
            </a:lvl4pPr>
            <a:lvl5pPr>
              <a:lnSpc>
                <a:spcPct val="150000"/>
              </a:lnSpc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2C7F9F"/>
                </a:solidFill>
                <a:latin typeface="DM Serif Tex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200"/>
            </a:lvl3pPr>
            <a:lvl4pPr>
              <a:lnSpc>
                <a:spcPct val="150000"/>
              </a:lnSpc>
              <a:defRPr sz="1100"/>
            </a:lvl4pPr>
            <a:lvl5pPr>
              <a:lnSpc>
                <a:spcPct val="150000"/>
              </a:lnSpc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84" y="6243683"/>
            <a:ext cx="983414" cy="3860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1762"/>
            <a:ext cx="762000" cy="1514475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38199" y="6264639"/>
            <a:ext cx="5056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1356E26-996F-433A-9CA0-83DB24D6E075}" type="slidenum">
              <a:rPr lang="en-US" sz="1100" b="0" i="0" baseline="0" smtClean="0">
                <a:solidFill>
                  <a:srgbClr val="2C7F9F"/>
                </a:solidFill>
                <a:latin typeface="DM Serif Text" pitchFamily="2" charset="0"/>
              </a:rPr>
              <a:pPr algn="l"/>
              <a:t>‹nr.›</a:t>
            </a:fld>
            <a:r>
              <a:rPr lang="en-US" sz="1100" b="0" i="0" baseline="0" dirty="0">
                <a:solidFill>
                  <a:srgbClr val="2C7F9F"/>
                </a:solidFill>
                <a:latin typeface="DM Serif Text" pitchFamily="2" charset="0"/>
              </a:rPr>
              <a:t>.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9293" y="6264639"/>
            <a:ext cx="3322055" cy="365125"/>
          </a:xfrm>
          <a:prstGeom prst="rect">
            <a:avLst/>
          </a:prstGeom>
        </p:spPr>
        <p:txBody>
          <a:bodyPr anchor="b"/>
          <a:lstStyle>
            <a:lvl1pPr algn="l">
              <a:defRPr sz="11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r>
              <a:rPr lang="en-US"/>
              <a:t>Standardisation in Belgium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267157" y="6264639"/>
            <a:ext cx="684888" cy="365125"/>
          </a:xfrm>
          <a:prstGeom prst="rect">
            <a:avLst/>
          </a:prstGeom>
        </p:spPr>
        <p:txBody>
          <a:bodyPr anchor="b"/>
          <a:lstStyle>
            <a:lvl1pPr>
              <a:defRPr sz="900" b="1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fld id="{5BDAEC62-C451-4855-9D54-42BF8B6ADF70}" type="datetime1">
              <a:rPr lang="fr-BE" smtClean="0"/>
              <a:t>04-12-24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5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00" y="0"/>
            <a:ext cx="453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73768"/>
            <a:ext cx="7237396" cy="101692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572636"/>
            <a:ext cx="6775175" cy="3604326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SzPct val="80000"/>
              <a:buFontTx/>
              <a:buBlip>
                <a:blip r:embed="rId3"/>
              </a:buBlip>
              <a:defRPr sz="1600">
                <a:solidFill>
                  <a:srgbClr val="1C1C1C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1C1C1C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1C1C1C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1C1C1C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1C1C1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839788" y="1758249"/>
            <a:ext cx="6774151" cy="746826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rgbClr val="2C7F9F"/>
                </a:solidFill>
                <a:latin typeface="DM Serif Tex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84" y="6243683"/>
            <a:ext cx="983414" cy="38608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8199" y="6264639"/>
            <a:ext cx="5056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1356E26-996F-433A-9CA0-83DB24D6E075}" type="slidenum">
              <a:rPr lang="en-US" sz="1100" b="0" i="0" baseline="0" smtClean="0">
                <a:solidFill>
                  <a:srgbClr val="2C7F9F"/>
                </a:solidFill>
                <a:latin typeface="DM Serif Text" pitchFamily="2" charset="0"/>
              </a:rPr>
              <a:pPr algn="l"/>
              <a:t>‹nr.›</a:t>
            </a:fld>
            <a:r>
              <a:rPr lang="en-US" sz="1100" b="0" i="0" baseline="0" dirty="0">
                <a:solidFill>
                  <a:srgbClr val="2C7F9F"/>
                </a:solidFill>
                <a:latin typeface="DM Serif Text" pitchFamily="2" charset="0"/>
              </a:rPr>
              <a:t>.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9293" y="6264639"/>
            <a:ext cx="3322055" cy="365125"/>
          </a:xfrm>
          <a:prstGeom prst="rect">
            <a:avLst/>
          </a:prstGeom>
        </p:spPr>
        <p:txBody>
          <a:bodyPr anchor="b"/>
          <a:lstStyle>
            <a:lvl1pPr algn="l">
              <a:defRPr sz="11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r>
              <a:rPr lang="en-US"/>
              <a:t>Standardisation in Belgium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267157" y="6264639"/>
            <a:ext cx="684888" cy="365125"/>
          </a:xfrm>
          <a:prstGeom prst="rect">
            <a:avLst/>
          </a:prstGeom>
        </p:spPr>
        <p:txBody>
          <a:bodyPr anchor="b"/>
          <a:lstStyle>
            <a:lvl1pPr>
              <a:defRPr sz="900" b="1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fld id="{D3F47FF9-7D34-4FAD-BCEF-39E7136C24DB}" type="datetime1">
              <a:rPr lang="fr-BE" smtClean="0"/>
              <a:t>04-12-24</a:t>
            </a:fld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759502" y="-7498"/>
            <a:ext cx="3432749" cy="6865498"/>
          </a:xfrm>
          <a:custGeom>
            <a:avLst/>
            <a:gdLst>
              <a:gd name="connsiteX0" fmla="*/ 6858000 w 6858000"/>
              <a:gd name="connsiteY0" fmla="*/ 3429000 h 6858000"/>
              <a:gd name="connsiteX1" fmla="*/ 3429000 w 6858000"/>
              <a:gd name="connsiteY1" fmla="*/ 6858000 h 6858000"/>
              <a:gd name="connsiteX2" fmla="*/ 0 w 6858000"/>
              <a:gd name="connsiteY2" fmla="*/ 3429000 h 6858000"/>
              <a:gd name="connsiteX3" fmla="*/ 3429000 w 6858000"/>
              <a:gd name="connsiteY3" fmla="*/ 0 h 6858000"/>
              <a:gd name="connsiteX4" fmla="*/ 3429000 w 6858000"/>
              <a:gd name="connsiteY4" fmla="*/ 3429000 h 6858000"/>
              <a:gd name="connsiteX5" fmla="*/ 6858000 w 6858000"/>
              <a:gd name="connsiteY5" fmla="*/ 3429000 h 6858000"/>
              <a:gd name="connsiteX0" fmla="*/ 3429000 w 3429000"/>
              <a:gd name="connsiteY0" fmla="*/ 3429000 h 6858000"/>
              <a:gd name="connsiteX1" fmla="*/ 3429000 w 3429000"/>
              <a:gd name="connsiteY1" fmla="*/ 6858000 h 6858000"/>
              <a:gd name="connsiteX2" fmla="*/ 0 w 3429000"/>
              <a:gd name="connsiteY2" fmla="*/ 3429000 h 6858000"/>
              <a:gd name="connsiteX3" fmla="*/ 3429000 w 3429000"/>
              <a:gd name="connsiteY3" fmla="*/ 0 h 6858000"/>
              <a:gd name="connsiteX4" fmla="*/ 3429000 w 3429000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6858000">
                <a:moveTo>
                  <a:pt x="3429000" y="3429000"/>
                </a:move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lnTo>
                  <a:pt x="3429000" y="342900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1404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843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481" y="673768"/>
            <a:ext cx="7193280" cy="101692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479" y="2572636"/>
            <a:ext cx="7193281" cy="3463767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SzPct val="80000"/>
              <a:buFontTx/>
              <a:buBlip>
                <a:blip r:embed="rId3"/>
              </a:buBlip>
              <a:defRPr sz="1600">
                <a:solidFill>
                  <a:srgbClr val="1C1C1C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1C1C1C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1C1C1C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1C1C1C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1C1C1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4223068" y="1758249"/>
            <a:ext cx="7192194" cy="746826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rgbClr val="2C7F9F"/>
                </a:solidFill>
                <a:latin typeface="DM Serif Tex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84" y="6243683"/>
            <a:ext cx="983414" cy="386081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36727" y="812800"/>
            <a:ext cx="3116453" cy="4657725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8199" y="6264639"/>
            <a:ext cx="5056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1356E26-996F-433A-9CA0-83DB24D6E075}" type="slidenum">
              <a:rPr lang="en-US" sz="1100" b="0" i="0" baseline="0" smtClean="0">
                <a:solidFill>
                  <a:srgbClr val="2C7F9F"/>
                </a:solidFill>
                <a:latin typeface="DM Serif Text" pitchFamily="2" charset="0"/>
              </a:rPr>
              <a:pPr algn="l"/>
              <a:t>‹nr.›</a:t>
            </a:fld>
            <a:r>
              <a:rPr lang="en-US" sz="1100" b="0" i="0" baseline="0" dirty="0">
                <a:solidFill>
                  <a:srgbClr val="2C7F9F"/>
                </a:solidFill>
                <a:latin typeface="DM Serif Text" pitchFamily="2" charset="0"/>
              </a:rPr>
              <a:t>.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9293" y="6264639"/>
            <a:ext cx="3322055" cy="365125"/>
          </a:xfrm>
          <a:prstGeom prst="rect">
            <a:avLst/>
          </a:prstGeom>
        </p:spPr>
        <p:txBody>
          <a:bodyPr anchor="b"/>
          <a:lstStyle>
            <a:lvl1pPr algn="l">
              <a:defRPr sz="11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r>
              <a:rPr lang="en-US"/>
              <a:t>Standardisation in Belgium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267157" y="6264639"/>
            <a:ext cx="684888" cy="365125"/>
          </a:xfrm>
          <a:prstGeom prst="rect">
            <a:avLst/>
          </a:prstGeom>
        </p:spPr>
        <p:txBody>
          <a:bodyPr anchor="b"/>
          <a:lstStyle>
            <a:lvl1pPr>
              <a:defRPr sz="900" b="1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DM Serif Text" pitchFamily="2" charset="0"/>
              </a:defRPr>
            </a:lvl1pPr>
          </a:lstStyle>
          <a:p>
            <a:fld id="{4838A507-4D7B-4DAF-9694-93EF1558583A}" type="datetime1">
              <a:rPr lang="fr-BE" smtClean="0"/>
              <a:t>04-12-24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5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207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51" r:id="rId4"/>
    <p:sldLayoutId id="2147483661" r:id="rId5"/>
    <p:sldLayoutId id="2147483660" r:id="rId6"/>
    <p:sldLayoutId id="2147483653" r:id="rId7"/>
    <p:sldLayoutId id="2147483662" r:id="rId8"/>
    <p:sldLayoutId id="2147483667" r:id="rId9"/>
    <p:sldLayoutId id="2147483668" r:id="rId10"/>
    <p:sldLayoutId id="2147483663" r:id="rId11"/>
    <p:sldLayoutId id="2147483664" r:id="rId12"/>
    <p:sldLayoutId id="2147483657" r:id="rId13"/>
    <p:sldLayoutId id="2147483666" r:id="rId14"/>
    <p:sldLayoutId id="2147483669" r:id="rId1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DM Serif Tex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087670"/>
        </a:buClr>
        <a:buSzPct val="70000"/>
        <a:buFontTx/>
        <a:buBlip>
          <a:blip r:embed="rId17"/>
        </a:buBlip>
        <a:defRPr sz="1600" kern="1200">
          <a:solidFill>
            <a:schemeClr val="tx1">
              <a:lumMod val="90000"/>
              <a:lumOff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BB2500"/>
        </a:buClr>
        <a:buSzPct val="70000"/>
        <a:buFontTx/>
        <a:buBlip>
          <a:blip r:embed="rId18"/>
        </a:buBlip>
        <a:defRPr sz="1400" kern="1200">
          <a:solidFill>
            <a:schemeClr val="tx1">
              <a:lumMod val="90000"/>
              <a:lumOff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E0EEED"/>
        </a:buClr>
        <a:buSzPct val="70000"/>
        <a:buFontTx/>
        <a:buBlip>
          <a:blip r:embed="rId19"/>
        </a:buBlip>
        <a:defRPr sz="1200" kern="1200">
          <a:solidFill>
            <a:schemeClr val="tx1">
              <a:lumMod val="90000"/>
              <a:lumOff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FFC5B7"/>
        </a:buClr>
        <a:buSzPct val="70000"/>
        <a:buFontTx/>
        <a:buBlip>
          <a:blip r:embed="rId20"/>
        </a:buBlip>
        <a:defRPr sz="1100" kern="1200">
          <a:solidFill>
            <a:schemeClr val="tx1">
              <a:lumMod val="90000"/>
              <a:lumOff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087670"/>
        </a:buClr>
        <a:buSzPct val="70000"/>
        <a:buFontTx/>
        <a:buBlip>
          <a:blip r:embed="rId17"/>
        </a:buBlip>
        <a:defRPr sz="1100" kern="1200">
          <a:solidFill>
            <a:schemeClr val="tx1">
              <a:lumMod val="90000"/>
              <a:lumOff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2514" y="1436914"/>
            <a:ext cx="10158413" cy="35542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Digital Testing Environments in Belgium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000" dirty="0" err="1">
                <a:solidFill>
                  <a:schemeClr val="accent6"/>
                </a:solidFill>
              </a:rPr>
              <a:t>eHN</a:t>
            </a:r>
            <a:r>
              <a:rPr lang="en-US" sz="2000" dirty="0">
                <a:solidFill>
                  <a:schemeClr val="accent6"/>
                </a:solidFill>
              </a:rPr>
              <a:t> Coordinated Actions </a:t>
            </a:r>
            <a:br>
              <a:rPr lang="en-US" sz="2000" dirty="0">
                <a:solidFill>
                  <a:schemeClr val="accent6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>December 4</a:t>
            </a:r>
            <a:r>
              <a:rPr lang="en-US" sz="2000" baseline="30000" dirty="0">
                <a:solidFill>
                  <a:schemeClr val="accent6"/>
                </a:solidFill>
              </a:rPr>
              <a:t>th</a:t>
            </a:r>
            <a:r>
              <a:rPr lang="en-US" sz="2000" dirty="0">
                <a:solidFill>
                  <a:schemeClr val="accent6"/>
                </a:solidFill>
              </a:rPr>
              <a:t> 2024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accent4"/>
                </a:solidFill>
              </a:rPr>
              <a:t>Jean-Michel Polfliet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accent6"/>
                </a:solidFill>
              </a:rPr>
              <a:t>Head of Standardization Team (eHealth Platform Belgium)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984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158"/>
            <a:ext cx="8383362" cy="561395"/>
          </a:xfrm>
        </p:spPr>
        <p:txBody>
          <a:bodyPr anchor="t">
            <a:normAutofit/>
          </a:bodyPr>
          <a:lstStyle/>
          <a:p>
            <a:r>
              <a:rPr lang="en-US" dirty="0"/>
              <a:t>pre-Homologation Server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5486"/>
            <a:ext cx="10669363" cy="4601477"/>
          </a:xfrm>
        </p:spPr>
        <p:txBody>
          <a:bodyPr>
            <a:normAutofit/>
          </a:bodyPr>
          <a:lstStyle/>
          <a:p>
            <a:pPr marL="342900" indent="-342900">
              <a:buSzPct val="80000"/>
              <a:buBlip>
                <a:blip r:embed="rId3"/>
              </a:buBlip>
            </a:pPr>
            <a:r>
              <a:rPr lang="en-US" sz="2000" dirty="0">
                <a:solidFill>
                  <a:srgbClr val="1C1C1C"/>
                </a:solidFill>
              </a:rPr>
              <a:t>Submitted resources must exactly match the expected outcome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dirty="0">
                <a:solidFill>
                  <a:srgbClr val="1C1C1C"/>
                </a:solidFill>
              </a:rPr>
              <a:t>Testcases are self-documented on the platform</a:t>
            </a:r>
          </a:p>
          <a:p>
            <a:pPr marL="342900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D4D1D-15F9-4BFB-A387-9D89E2793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254" y="2699208"/>
            <a:ext cx="5169307" cy="3612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F9A305-475B-4910-AEED-2046C97FE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7" y="2699208"/>
            <a:ext cx="4776436" cy="36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8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158"/>
            <a:ext cx="8383362" cy="561395"/>
          </a:xfrm>
        </p:spPr>
        <p:txBody>
          <a:bodyPr anchor="t">
            <a:normAutofit/>
          </a:bodyPr>
          <a:lstStyle/>
          <a:p>
            <a:r>
              <a:rPr lang="en-US" dirty="0"/>
              <a:t>pre-Homologation Server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5486"/>
            <a:ext cx="10669363" cy="4601477"/>
          </a:xfrm>
        </p:spPr>
        <p:txBody>
          <a:bodyPr>
            <a:normAutofit/>
          </a:bodyPr>
          <a:lstStyle/>
          <a:p>
            <a:pPr marL="342900" indent="-342900">
              <a:buSzPct val="80000"/>
              <a:buBlip>
                <a:blip r:embed="rId3"/>
              </a:buBlip>
            </a:pPr>
            <a:r>
              <a:rPr lang="en-US" sz="2000" dirty="0">
                <a:solidFill>
                  <a:srgbClr val="1C1C1C"/>
                </a:solidFill>
              </a:rPr>
              <a:t>Submitted resources must exactly match the expected outcome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dirty="0">
                <a:solidFill>
                  <a:srgbClr val="1C1C1C"/>
                </a:solidFill>
              </a:rPr>
              <a:t>Testcases are self-documented on the platform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dirty="0">
                <a:solidFill>
                  <a:srgbClr val="1C1C1C"/>
                </a:solidFill>
              </a:rPr>
              <a:t>Exceptions are defined (i.e.: Timestamps, Practitioners, ..)</a:t>
            </a:r>
          </a:p>
          <a:p>
            <a:pPr marL="342900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36713-4F25-4C8E-B901-2C9C20AC6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3255842"/>
            <a:ext cx="4630786" cy="3015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B1AC61-3EBE-43AD-840B-458550D9A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170" y="3251314"/>
            <a:ext cx="2665350" cy="30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59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158"/>
            <a:ext cx="8383362" cy="561395"/>
          </a:xfrm>
        </p:spPr>
        <p:txBody>
          <a:bodyPr anchor="t">
            <a:normAutofit/>
          </a:bodyPr>
          <a:lstStyle/>
          <a:p>
            <a:r>
              <a:rPr lang="en-US" dirty="0"/>
              <a:t>pre-Homologation Server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5486"/>
            <a:ext cx="10669363" cy="4601477"/>
          </a:xfrm>
        </p:spPr>
        <p:txBody>
          <a:bodyPr>
            <a:normAutofit/>
          </a:bodyPr>
          <a:lstStyle/>
          <a:p>
            <a:pPr marL="342900" indent="-342900">
              <a:buSzPct val="80000"/>
              <a:buBlip>
                <a:blip r:embed="rId3"/>
              </a:buBlip>
            </a:pPr>
            <a:r>
              <a:rPr lang="en-US" sz="2000" dirty="0">
                <a:solidFill>
                  <a:srgbClr val="1C1C1C"/>
                </a:solidFill>
              </a:rPr>
              <a:t>All FHIR resources are “public” (with opt-out principle)</a:t>
            </a:r>
          </a:p>
          <a:p>
            <a:pPr marL="342900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8C6CBA-3B1A-44F6-9951-2E3169EA6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7" y="2400912"/>
            <a:ext cx="8074812" cy="22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5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158"/>
            <a:ext cx="8383362" cy="561395"/>
          </a:xfrm>
        </p:spPr>
        <p:txBody>
          <a:bodyPr anchor="t">
            <a:normAutofit/>
          </a:bodyPr>
          <a:lstStyle/>
          <a:p>
            <a:r>
              <a:rPr lang="en-US" dirty="0"/>
              <a:t>pre-Homologation Server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5486"/>
            <a:ext cx="10669363" cy="460147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SzPct val="80000"/>
              <a:buBlip>
                <a:blip r:embed="rId3"/>
              </a:buBlip>
            </a:pPr>
            <a:r>
              <a:rPr lang="en-US" sz="2000" dirty="0">
                <a:solidFill>
                  <a:srgbClr val="1C1C1C"/>
                </a:solidFill>
              </a:rPr>
              <a:t>Supervisor Dashboard allows Test Campaign Follow-up</a:t>
            </a:r>
          </a:p>
          <a:p>
            <a:pPr marL="342900" indent="-342900">
              <a:buSzPct val="80000"/>
              <a:buBlip>
                <a:blip r:embed="rId3"/>
              </a:buBlip>
            </a:pPr>
            <a:endParaRPr lang="en-US" sz="2000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sz="2000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sz="2000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sz="2000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sz="2000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sz="2000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sz="2000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r>
              <a:rPr lang="en-US" sz="2000" b="1" u="sng" dirty="0">
                <a:solidFill>
                  <a:srgbClr val="1C1C1C"/>
                </a:solidFill>
              </a:rPr>
              <a:t>Note: </a:t>
            </a:r>
            <a:r>
              <a:rPr lang="en-US" sz="2000" dirty="0">
                <a:solidFill>
                  <a:srgbClr val="1C1C1C"/>
                </a:solidFill>
              </a:rPr>
              <a:t>“Open Interop Sandbox” resources can be used as reference files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sz="2200" dirty="0">
              <a:solidFill>
                <a:srgbClr val="1C1C1C"/>
              </a:solidFill>
            </a:endParaRP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E5D986-3F55-44B7-9DC7-AF478BB01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7" y="2136881"/>
            <a:ext cx="6537657" cy="31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56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158"/>
            <a:ext cx="8383362" cy="561395"/>
          </a:xfrm>
        </p:spPr>
        <p:txBody>
          <a:bodyPr anchor="t">
            <a:normAutofit/>
          </a:bodyPr>
          <a:lstStyle/>
          <a:p>
            <a:r>
              <a:rPr lang="en-US" dirty="0"/>
              <a:t>Interoperability Test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5486"/>
            <a:ext cx="10669363" cy="4601477"/>
          </a:xfrm>
        </p:spPr>
        <p:txBody>
          <a:bodyPr>
            <a:normAutofit/>
          </a:bodyPr>
          <a:lstStyle/>
          <a:p>
            <a:pPr marL="342900" indent="-342900">
              <a:buSzPct val="80000"/>
              <a:buBlip>
                <a:blip r:embed="rId3"/>
              </a:buBlip>
            </a:pPr>
            <a:r>
              <a:rPr lang="en-US" sz="2400" dirty="0">
                <a:solidFill>
                  <a:schemeClr val="accent6"/>
                </a:solidFill>
              </a:rPr>
              <a:t>Format, Content and Workflow Validation</a:t>
            </a:r>
          </a:p>
          <a:p>
            <a:pPr marL="342900" indent="-342900">
              <a:buSzPct val="80000"/>
              <a:buBlip>
                <a:blip r:embed="rId3"/>
              </a:buBlip>
            </a:pPr>
            <a:r>
              <a:rPr lang="en-US" sz="2400" dirty="0">
                <a:solidFill>
                  <a:srgbClr val="1C1C1C"/>
                </a:solidFill>
              </a:rPr>
              <a:t>Based on ITB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sz="2200" dirty="0">
              <a:solidFill>
                <a:srgbClr val="1C1C1C"/>
              </a:solidFill>
            </a:endParaRP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D782A-F179-47BE-935B-B5F21BAE9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915" y="2415527"/>
            <a:ext cx="8304968" cy="41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6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158"/>
            <a:ext cx="8383362" cy="561395"/>
          </a:xfrm>
        </p:spPr>
        <p:txBody>
          <a:bodyPr anchor="t">
            <a:normAutofit/>
          </a:bodyPr>
          <a:lstStyle/>
          <a:p>
            <a:r>
              <a:rPr lang="en-US" dirty="0"/>
              <a:t>Interoperability Test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5486"/>
            <a:ext cx="10669363" cy="4601477"/>
          </a:xfrm>
        </p:spPr>
        <p:txBody>
          <a:bodyPr>
            <a:normAutofit/>
          </a:bodyPr>
          <a:lstStyle/>
          <a:p>
            <a:pPr marL="342900" indent="-342900">
              <a:buSzPct val="80000"/>
              <a:buBlip>
                <a:blip r:embed="rId3"/>
              </a:buBlip>
            </a:pPr>
            <a:r>
              <a:rPr lang="en-US" sz="2400" dirty="0">
                <a:solidFill>
                  <a:srgbClr val="1C1C1C"/>
                </a:solidFill>
              </a:rPr>
              <a:t>Client-Server approach</a:t>
            </a:r>
          </a:p>
          <a:p>
            <a:pPr marL="342900" indent="-342900">
              <a:buSzPct val="80000"/>
              <a:buBlip>
                <a:blip r:embed="rId3"/>
              </a:buBlip>
            </a:pPr>
            <a:r>
              <a:rPr lang="en-US" sz="2400" dirty="0">
                <a:solidFill>
                  <a:srgbClr val="1C1C1C"/>
                </a:solidFill>
              </a:rPr>
              <a:t>Specific end-to-end tests scenarios</a:t>
            </a:r>
          </a:p>
          <a:p>
            <a:pPr marL="342900" indent="-342900">
              <a:buSzPct val="80000"/>
              <a:buBlip>
                <a:blip r:embed="rId3"/>
              </a:buBlip>
            </a:pPr>
            <a:r>
              <a:rPr lang="en-US" sz="2400" dirty="0">
                <a:solidFill>
                  <a:srgbClr val="1C1C1C"/>
                </a:solidFill>
              </a:rPr>
              <a:t>Aligned with EHDS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sz="2200" dirty="0">
              <a:solidFill>
                <a:srgbClr val="1C1C1C"/>
              </a:solidFill>
            </a:endParaRP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35F83-C12C-423A-87CB-7C2CD6741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638" y="2994933"/>
            <a:ext cx="5775822" cy="3421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09F03-F23D-41B6-8FA4-36B6F3B34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872" y="1172980"/>
            <a:ext cx="4279034" cy="208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36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158"/>
            <a:ext cx="8383362" cy="561395"/>
          </a:xfrm>
        </p:spPr>
        <p:txBody>
          <a:bodyPr anchor="t">
            <a:normAutofit/>
          </a:bodyPr>
          <a:lstStyle/>
          <a:p>
            <a:r>
              <a:rPr lang="en-US" dirty="0"/>
              <a:t>Belgian Homologation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5486"/>
            <a:ext cx="10669363" cy="4601477"/>
          </a:xfrm>
        </p:spPr>
        <p:txBody>
          <a:bodyPr>
            <a:normAutofit/>
          </a:bodyPr>
          <a:lstStyle/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accent6"/>
                </a:solidFill>
              </a:rPr>
              <a:t>Format, Content, Workflow Validation + Belgian/Regional Integrations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2200" dirty="0">
                <a:solidFill>
                  <a:srgbClr val="1C1C1C"/>
                </a:solidFill>
              </a:rPr>
              <a:t>Country Specific validation solutions like:</a:t>
            </a:r>
          </a:p>
          <a:p>
            <a:pPr marL="1257300" lvl="2" indent="-342900">
              <a:buSzPct val="80000"/>
              <a:buBlip>
                <a:blip r:embed="rId3"/>
              </a:buBlip>
            </a:pPr>
            <a:r>
              <a:rPr lang="en-US" sz="2000" dirty="0">
                <a:solidFill>
                  <a:srgbClr val="1C1C1C"/>
                </a:solidFill>
              </a:rPr>
              <a:t>I.AM Connect</a:t>
            </a:r>
          </a:p>
          <a:p>
            <a:pPr marL="1257300" lvl="2" indent="-342900">
              <a:buSzPct val="80000"/>
              <a:buBlip>
                <a:blip r:embed="rId3"/>
              </a:buBlip>
            </a:pPr>
            <a:r>
              <a:rPr lang="en-US" sz="2000" dirty="0">
                <a:solidFill>
                  <a:srgbClr val="1C1C1C"/>
                </a:solidFill>
              </a:rPr>
              <a:t>Pseudonymization</a:t>
            </a:r>
          </a:p>
          <a:p>
            <a:pPr marL="1257300" lvl="2" indent="-342900">
              <a:buSzPct val="80000"/>
              <a:buBlip>
                <a:blip r:embed="rId3"/>
              </a:buBlip>
            </a:pPr>
            <a:r>
              <a:rPr lang="en-US" sz="2000" dirty="0">
                <a:solidFill>
                  <a:srgbClr val="1C1C1C"/>
                </a:solidFill>
              </a:rPr>
              <a:t>Timestamping</a:t>
            </a:r>
          </a:p>
          <a:p>
            <a:pPr marL="1257300" lvl="2" indent="-342900">
              <a:buSzPct val="80000"/>
              <a:buBlip>
                <a:blip r:embed="rId3"/>
              </a:buBlip>
            </a:pPr>
            <a:r>
              <a:rPr lang="en-US" sz="2000" dirty="0">
                <a:solidFill>
                  <a:srgbClr val="1C1C1C"/>
                </a:solidFill>
              </a:rPr>
              <a:t>Certification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0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158"/>
            <a:ext cx="8383362" cy="561395"/>
          </a:xfrm>
        </p:spPr>
        <p:txBody>
          <a:bodyPr anchor="t">
            <a:normAutofit/>
          </a:bodyPr>
          <a:lstStyle/>
          <a:p>
            <a:r>
              <a:rPr lang="en-US" dirty="0"/>
              <a:t>Main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5486"/>
            <a:ext cx="10669363" cy="4601477"/>
          </a:xfrm>
        </p:spPr>
        <p:txBody>
          <a:bodyPr>
            <a:normAutofit/>
          </a:bodyPr>
          <a:lstStyle/>
          <a:p>
            <a:pPr marL="342900" indent="-342900">
              <a:buSzPct val="80000"/>
              <a:buBlip>
                <a:blip r:embed="rId3"/>
              </a:buBlip>
            </a:pPr>
            <a:r>
              <a:rPr lang="en-US" sz="2400" b="1" dirty="0" err="1">
                <a:solidFill>
                  <a:srgbClr val="1C1C1C"/>
                </a:solidFill>
              </a:rPr>
              <a:t>SelfService</a:t>
            </a:r>
            <a:r>
              <a:rPr lang="en-US" sz="2400" b="1" dirty="0">
                <a:solidFill>
                  <a:srgbClr val="1C1C1C"/>
                </a:solidFill>
              </a:rPr>
              <a:t> - 24/7 availability</a:t>
            </a:r>
          </a:p>
          <a:p>
            <a:pPr marL="342900" indent="-342900">
              <a:buSzPct val="80000"/>
              <a:buBlip>
                <a:blip r:embed="rId3"/>
              </a:buBlip>
            </a:pPr>
            <a:r>
              <a:rPr lang="en-US" sz="2400" b="1" dirty="0">
                <a:solidFill>
                  <a:srgbClr val="1C1C1C"/>
                </a:solidFill>
              </a:rPr>
              <a:t>Designed for Non-Technical testers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2000" dirty="0">
                <a:solidFill>
                  <a:srgbClr val="1C1C1C"/>
                </a:solidFill>
              </a:rPr>
              <a:t>i.e.: HTML FHIR Visualization Tool available</a:t>
            </a:r>
            <a:endParaRPr lang="en-US" sz="2600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r>
              <a:rPr lang="en-US" sz="2400" b="1" dirty="0">
                <a:solidFill>
                  <a:srgbClr val="1C1C1C"/>
                </a:solidFill>
              </a:rPr>
              <a:t>Integrable with Country-Specific Services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2000" dirty="0">
                <a:solidFill>
                  <a:srgbClr val="1C1C1C"/>
                </a:solidFill>
              </a:rPr>
              <a:t>open for country- specific Docker integrations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54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5486"/>
            <a:ext cx="10669363" cy="4601477"/>
          </a:xfrm>
        </p:spPr>
        <p:txBody>
          <a:bodyPr>
            <a:normAutofit/>
          </a:bodyPr>
          <a:lstStyle/>
          <a:p>
            <a:pPr algn="ctr">
              <a:buSzPct val="80000"/>
            </a:pPr>
            <a:endParaRPr lang="en-US" sz="2400" b="1" dirty="0">
              <a:solidFill>
                <a:srgbClr val="1C1C1C"/>
              </a:solidFill>
            </a:endParaRPr>
          </a:p>
          <a:p>
            <a:pPr algn="ctr">
              <a:buSzPct val="80000"/>
            </a:pPr>
            <a:endParaRPr lang="en-US" sz="2400" b="1" dirty="0">
              <a:solidFill>
                <a:srgbClr val="1C1C1C"/>
              </a:solidFill>
            </a:endParaRPr>
          </a:p>
          <a:p>
            <a:pPr algn="ctr">
              <a:buSzPct val="80000"/>
            </a:pPr>
            <a:r>
              <a:rPr lang="en-US" sz="6600" b="1" dirty="0">
                <a:solidFill>
                  <a:schemeClr val="accent6"/>
                </a:solidFill>
              </a:rPr>
              <a:t>Q &amp; A</a:t>
            </a:r>
            <a:endParaRPr lang="en-US" sz="4800" dirty="0">
              <a:solidFill>
                <a:schemeClr val="accent6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5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158"/>
            <a:ext cx="8383362" cy="561395"/>
          </a:xfrm>
        </p:spPr>
        <p:txBody>
          <a:bodyPr anchor="t">
            <a:normAutofit/>
          </a:bodyPr>
          <a:lstStyle/>
          <a:p>
            <a:r>
              <a:rPr lang="en-US" dirty="0"/>
              <a:t>EHDS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5486"/>
            <a:ext cx="10669363" cy="4601477"/>
          </a:xfrm>
        </p:spPr>
        <p:txBody>
          <a:bodyPr>
            <a:normAutofit/>
          </a:bodyPr>
          <a:lstStyle/>
          <a:p>
            <a:pPr marL="342900" indent="-342900">
              <a:buSzPct val="80000"/>
              <a:buBlip>
                <a:blip r:embed="rId3"/>
              </a:buBlip>
            </a:pPr>
            <a:r>
              <a:rPr lang="en-US" sz="2400" b="1" dirty="0"/>
              <a:t>Art 26a EHDS: European digital testing environment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2400" dirty="0"/>
              <a:t>European Commission shall develop a European digital testing environment and make the software supporting this environment available as open source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2400" dirty="0"/>
              <a:t>MS shall operate a testing environment, preferably by reusing the software developed by the European Commission</a:t>
            </a:r>
          </a:p>
          <a:p>
            <a:pPr marL="342900" indent="-342900">
              <a:buSzPct val="80000"/>
              <a:buBlip>
                <a:blip r:embed="rId3"/>
              </a:buBlip>
            </a:pPr>
            <a:r>
              <a:rPr lang="en-US" sz="2400" b="1" dirty="0"/>
              <a:t>Let’s not reinvent the wheel, but reuse existing components 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7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158"/>
            <a:ext cx="8383362" cy="561395"/>
          </a:xfrm>
        </p:spPr>
        <p:txBody>
          <a:bodyPr anchor="t">
            <a:normAutofit/>
          </a:bodyPr>
          <a:lstStyle/>
          <a:p>
            <a:r>
              <a:rPr lang="en-US" dirty="0"/>
              <a:t>Compliance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83545"/>
            <a:ext cx="4764579" cy="460147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SzPct val="80000"/>
              <a:buBlip>
                <a:blip r:embed="rId3"/>
              </a:buBlip>
            </a:pPr>
            <a:r>
              <a:rPr lang="en-US" sz="3000" b="1" dirty="0"/>
              <a:t>Technical interoperability, </a:t>
            </a:r>
            <a:r>
              <a:rPr lang="en-US" sz="3000" b="1" dirty="0" err="1"/>
              <a:t>eg</a:t>
            </a:r>
            <a:endParaRPr lang="en-US" sz="3000" b="1" dirty="0"/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3000" dirty="0"/>
              <a:t>structure of messages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3000" dirty="0"/>
              <a:t>authentication methods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sz="3000" dirty="0"/>
          </a:p>
          <a:p>
            <a:pPr marL="342900" indent="-342900">
              <a:buSzPct val="80000"/>
              <a:buBlip>
                <a:blip r:embed="rId3"/>
              </a:buBlip>
            </a:pPr>
            <a:r>
              <a:rPr lang="en-US" sz="3000" b="1" dirty="0"/>
              <a:t>Semantic interoperability, </a:t>
            </a:r>
            <a:r>
              <a:rPr lang="en-US" sz="3000" b="1" dirty="0" err="1"/>
              <a:t>eg</a:t>
            </a:r>
            <a:endParaRPr lang="en-US" sz="3000" b="1" dirty="0"/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3000" dirty="0"/>
              <a:t>identification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3000" dirty="0"/>
              <a:t>value sets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CB2CAC-9AB9-45C8-8A99-6CACB7B537C7}"/>
              </a:ext>
            </a:extLst>
          </p:cNvPr>
          <p:cNvSpPr txBox="1">
            <a:spLocks/>
          </p:cNvSpPr>
          <p:nvPr/>
        </p:nvSpPr>
        <p:spPr>
          <a:xfrm>
            <a:off x="6323879" y="1655360"/>
            <a:ext cx="5029921" cy="5069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87670"/>
              </a:buClr>
              <a:buSzPct val="70000"/>
              <a:buFont typeface="Arial" panose="020B0604020202020204" pitchFamily="34" charset="0"/>
              <a:buNone/>
              <a:tabLst>
                <a:tab pos="4572000" algn="l"/>
              </a:tabLst>
              <a:defRPr lang="en-US" sz="16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BB2500"/>
              </a:buClr>
              <a:buSzPct val="70000"/>
              <a:buFont typeface="+mj-lt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E0EEED"/>
              </a:buClr>
              <a:buSzPct val="70000"/>
              <a:buFont typeface="+mj-lt"/>
              <a:buNone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FFC5B7"/>
              </a:buClr>
              <a:buSzPct val="70000"/>
              <a:buFont typeface="+mj-lt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87670"/>
              </a:buClr>
              <a:buSzPct val="70000"/>
              <a:buFont typeface="+mj-lt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80000"/>
              <a:buFont typeface="Arial" panose="020B0604020202020204" pitchFamily="34" charset="0"/>
              <a:buBlip>
                <a:blip r:embed="rId3"/>
              </a:buBlip>
            </a:pPr>
            <a:r>
              <a:rPr lang="en-US" sz="4800" b="1" dirty="0"/>
              <a:t>Quality, </a:t>
            </a:r>
            <a:r>
              <a:rPr lang="en-US" sz="4800" b="1" dirty="0" err="1"/>
              <a:t>eg</a:t>
            </a:r>
            <a:endParaRPr lang="en-US" sz="4800" b="1" dirty="0"/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4800" dirty="0"/>
              <a:t>correct handling of use cases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4800" dirty="0"/>
              <a:t>use of evidence based medicine guidelines</a:t>
            </a:r>
          </a:p>
          <a:p>
            <a:pPr marL="342900" indent="-342900">
              <a:spcBef>
                <a:spcPts val="1800"/>
              </a:spcBef>
              <a:buSzPct val="80000"/>
              <a:buFont typeface="Arial" panose="020B0604020202020204" pitchFamily="34" charset="0"/>
              <a:buBlip>
                <a:blip r:embed="rId3"/>
              </a:buBlip>
            </a:pPr>
            <a:r>
              <a:rPr lang="en-US" sz="4800" b="1" dirty="0"/>
              <a:t>Security &amp; data protection, </a:t>
            </a:r>
            <a:r>
              <a:rPr lang="en-US" sz="4800" b="1" dirty="0" err="1"/>
              <a:t>eg</a:t>
            </a:r>
            <a:endParaRPr lang="en-US" sz="4800" b="1" dirty="0"/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4800" dirty="0"/>
              <a:t>confidentiality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4800" dirty="0"/>
              <a:t>availability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4800" dirty="0"/>
              <a:t>traceability</a:t>
            </a:r>
          </a:p>
          <a:p>
            <a:pPr marL="800100" lvl="1" indent="-342900">
              <a:buSzPct val="80000"/>
              <a:buFont typeface="+mj-lt"/>
              <a:buBlip>
                <a:blip r:embed="rId3"/>
              </a:buBlip>
            </a:pPr>
            <a:endParaRPr lang="en-US" sz="3700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Font typeface="Arial" panose="020B0604020202020204" pitchFamily="34" charset="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7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158"/>
            <a:ext cx="8383362" cy="561395"/>
          </a:xfrm>
        </p:spPr>
        <p:txBody>
          <a:bodyPr anchor="t">
            <a:normAutofit/>
          </a:bodyPr>
          <a:lstStyle/>
          <a:p>
            <a:r>
              <a:rPr lang="en-US"/>
              <a:t>Proposal: European Testing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5486"/>
            <a:ext cx="10669363" cy="4983256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buSzPct val="80000"/>
              <a:buBlip>
                <a:blip r:embed="rId3"/>
              </a:buBlip>
            </a:pPr>
            <a:r>
              <a:rPr lang="en-US" sz="4000" b="1" dirty="0"/>
              <a:t>Test environment at the European Commission for certified automated testing of compliance with established criteria on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4000" dirty="0"/>
              <a:t>technical interoperability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4000" dirty="0"/>
              <a:t>semantic interoperability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4000" dirty="0"/>
              <a:t>quality</a:t>
            </a:r>
          </a:p>
          <a:p>
            <a:pPr marL="342900" indent="-342900">
              <a:buSzPct val="80000"/>
              <a:buBlip>
                <a:blip r:embed="rId3"/>
              </a:buBlip>
            </a:pPr>
            <a:r>
              <a:rPr lang="en-US" sz="4000" b="1" dirty="0"/>
              <a:t>Use of the tools established in the General Data Protection Regulation (GDPR), </a:t>
            </a:r>
            <a:r>
              <a:rPr lang="en-US" sz="4000" b="1" dirty="0" err="1"/>
              <a:t>eIDAS</a:t>
            </a:r>
            <a:r>
              <a:rPr lang="en-US" sz="4000" b="1" dirty="0"/>
              <a:t> Regulation and NIS-2 directive for information security and data protection accountability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4000" dirty="0"/>
              <a:t>data processing impact assessment (DPIA)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4000" dirty="0"/>
              <a:t>respect of defined </a:t>
            </a:r>
            <a:r>
              <a:rPr lang="en-US" sz="4000" dirty="0" err="1"/>
              <a:t>eIDAS</a:t>
            </a:r>
            <a:r>
              <a:rPr lang="en-US" sz="4000" dirty="0"/>
              <a:t> security levels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4000" dirty="0"/>
              <a:t>respect of defined cyber security measures</a:t>
            </a:r>
            <a:endParaRPr lang="en-US" sz="4000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8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158"/>
            <a:ext cx="8383362" cy="561395"/>
          </a:xfrm>
        </p:spPr>
        <p:txBody>
          <a:bodyPr anchor="t">
            <a:normAutofit/>
          </a:bodyPr>
          <a:lstStyle/>
          <a:p>
            <a:r>
              <a:rPr lang="en-US" dirty="0"/>
              <a:t>Main Features Belgian Digital Testing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5486"/>
            <a:ext cx="10669363" cy="4601477"/>
          </a:xfrm>
        </p:spPr>
        <p:txBody>
          <a:bodyPr>
            <a:normAutofit/>
          </a:bodyPr>
          <a:lstStyle/>
          <a:p>
            <a:pPr marL="342900" indent="-342900">
              <a:buSzPct val="80000"/>
              <a:buBlip>
                <a:blip r:embed="rId3"/>
              </a:buBlip>
            </a:pPr>
            <a:r>
              <a:rPr lang="en-US" sz="2800" b="1" dirty="0"/>
              <a:t>We follow a layered, progressive approach that includes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2800" dirty="0">
                <a:solidFill>
                  <a:srgbClr val="1C1C1C"/>
                </a:solidFill>
              </a:rPr>
              <a:t>Open Interop Sandbox 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2800" dirty="0">
                <a:solidFill>
                  <a:srgbClr val="1C1C1C"/>
                </a:solidFill>
              </a:rPr>
              <a:t>pre-Homologation Server </a:t>
            </a:r>
          </a:p>
          <a:p>
            <a:pPr marL="800100" lvl="1" indent="-342900">
              <a:lnSpc>
                <a:spcPct val="160000"/>
              </a:lnSpc>
              <a:buSzPct val="80000"/>
              <a:buBlip>
                <a:blip r:embed="rId3"/>
              </a:buBlip>
            </a:pPr>
            <a:r>
              <a:rPr lang="en-US" sz="2800" dirty="0">
                <a:solidFill>
                  <a:srgbClr val="1C1C1C"/>
                </a:solidFill>
              </a:rPr>
              <a:t>Interoperability Test Server</a:t>
            </a:r>
          </a:p>
          <a:p>
            <a:pPr marL="800100" lvl="1" indent="-342900">
              <a:lnSpc>
                <a:spcPct val="160000"/>
              </a:lnSpc>
              <a:buSzPct val="80000"/>
              <a:buBlip>
                <a:blip r:embed="rId3"/>
              </a:buBlip>
            </a:pPr>
            <a:r>
              <a:rPr lang="en-US" sz="2800" dirty="0">
                <a:solidFill>
                  <a:srgbClr val="1C1C1C"/>
                </a:solidFill>
              </a:rPr>
              <a:t>Belgian Homologation Process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sz="2200" dirty="0">
              <a:solidFill>
                <a:srgbClr val="1C1C1C"/>
              </a:solidFill>
            </a:endParaRP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5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158"/>
            <a:ext cx="8383362" cy="561395"/>
          </a:xfrm>
        </p:spPr>
        <p:txBody>
          <a:bodyPr anchor="t">
            <a:normAutofit/>
          </a:bodyPr>
          <a:lstStyle/>
          <a:p>
            <a:r>
              <a:rPr lang="en-US" dirty="0"/>
              <a:t>Open Interop Sandbox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5486"/>
            <a:ext cx="10669363" cy="4601477"/>
          </a:xfrm>
        </p:spPr>
        <p:txBody>
          <a:bodyPr>
            <a:normAutofit/>
          </a:bodyPr>
          <a:lstStyle/>
          <a:p>
            <a:pPr marL="342900" indent="-342900"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accent6"/>
                </a:solidFill>
              </a:rPr>
              <a:t>Format validation + Sharing (Knowledge Base)</a:t>
            </a:r>
          </a:p>
          <a:p>
            <a:pPr marL="342900" indent="-342900">
              <a:buSzPct val="80000"/>
              <a:buBlip>
                <a:blip r:embed="rId3"/>
              </a:buBlip>
            </a:pPr>
            <a:r>
              <a:rPr lang="en-US" sz="1800" dirty="0">
                <a:solidFill>
                  <a:srgbClr val="1C1C1C"/>
                </a:solidFill>
              </a:rPr>
              <a:t>Allows registered Tenants to validate </a:t>
            </a:r>
            <a:br>
              <a:rPr lang="en-US" sz="1800" dirty="0">
                <a:solidFill>
                  <a:srgbClr val="1C1C1C"/>
                </a:solidFill>
              </a:rPr>
            </a:br>
            <a:r>
              <a:rPr lang="en-US" sz="1800" dirty="0">
                <a:solidFill>
                  <a:srgbClr val="1C1C1C"/>
                </a:solidFill>
              </a:rPr>
              <a:t>and share FHIR Resources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1600" dirty="0">
                <a:solidFill>
                  <a:srgbClr val="1C1C1C"/>
                </a:solidFill>
              </a:rPr>
              <a:t>All FHIR resources are “public”</a:t>
            </a:r>
            <a:endParaRPr lang="en-US" dirty="0">
              <a:solidFill>
                <a:srgbClr val="1C1C1C"/>
              </a:solidFill>
            </a:endParaRP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sz="1200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sz="1100" dirty="0">
              <a:solidFill>
                <a:srgbClr val="1C1C1C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D010B3-C39A-43F1-9067-38A490EBF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879" y="2092890"/>
            <a:ext cx="5850866" cy="44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158"/>
            <a:ext cx="8383362" cy="561395"/>
          </a:xfrm>
        </p:spPr>
        <p:txBody>
          <a:bodyPr anchor="t">
            <a:normAutofit/>
          </a:bodyPr>
          <a:lstStyle/>
          <a:p>
            <a:r>
              <a:rPr lang="en-US" dirty="0"/>
              <a:t>Open Interop Sandbox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5486"/>
            <a:ext cx="10669363" cy="4601477"/>
          </a:xfrm>
        </p:spPr>
        <p:txBody>
          <a:bodyPr>
            <a:normAutofit/>
          </a:bodyPr>
          <a:lstStyle/>
          <a:p>
            <a:pPr marL="342900" indent="-342900">
              <a:buSzPct val="80000"/>
              <a:buBlip>
                <a:blip r:embed="rId3"/>
              </a:buBlip>
            </a:pPr>
            <a:r>
              <a:rPr lang="en-US" sz="1800" dirty="0">
                <a:solidFill>
                  <a:srgbClr val="1C1C1C"/>
                </a:solidFill>
              </a:rPr>
              <a:t>Reporting available for Supervisors and Testers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1600" dirty="0">
                <a:solidFill>
                  <a:srgbClr val="1C1C1C"/>
                </a:solidFill>
              </a:rPr>
              <a:t>Measures the number of resources sent by each Tenant</a:t>
            </a:r>
          </a:p>
          <a:p>
            <a:pPr lvl="1">
              <a:buSzPct val="80000"/>
            </a:pPr>
            <a:endParaRPr lang="en-US" sz="1600" dirty="0">
              <a:solidFill>
                <a:srgbClr val="1C1C1C"/>
              </a:solidFill>
            </a:endParaRP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sz="1200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sz="1100" dirty="0">
              <a:solidFill>
                <a:srgbClr val="1C1C1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3567B8-99EF-4429-B523-8676F1312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7" y="2901820"/>
            <a:ext cx="10998342" cy="30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9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158"/>
            <a:ext cx="8383362" cy="561395"/>
          </a:xfrm>
        </p:spPr>
        <p:txBody>
          <a:bodyPr anchor="t">
            <a:normAutofit/>
          </a:bodyPr>
          <a:lstStyle/>
          <a:p>
            <a:r>
              <a:rPr lang="en-US" dirty="0"/>
              <a:t>Open Interop Sandbox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5486"/>
            <a:ext cx="10669363" cy="4601477"/>
          </a:xfrm>
        </p:spPr>
        <p:txBody>
          <a:bodyPr>
            <a:normAutofit/>
          </a:bodyPr>
          <a:lstStyle/>
          <a:p>
            <a:pPr marL="342900" indent="-342900">
              <a:buSzPct val="80000"/>
              <a:buBlip>
                <a:blip r:embed="rId3"/>
              </a:buBlip>
            </a:pPr>
            <a:r>
              <a:rPr lang="en-US" sz="1800" dirty="0">
                <a:solidFill>
                  <a:srgbClr val="1C1C1C"/>
                </a:solidFill>
              </a:rPr>
              <a:t>Powered by HAPI Server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sz="1600" dirty="0">
                <a:solidFill>
                  <a:srgbClr val="1C1C1C"/>
                </a:solidFill>
              </a:rPr>
              <a:t>Adapted with an Access Layer (Tenant ID + API-Key)</a:t>
            </a:r>
          </a:p>
          <a:p>
            <a:pPr marL="342900" indent="-342900">
              <a:buSzPct val="80000"/>
              <a:buBlip>
                <a:blip r:embed="rId3"/>
              </a:buBlip>
            </a:pPr>
            <a:r>
              <a:rPr lang="en-US" sz="1800" dirty="0">
                <a:solidFill>
                  <a:srgbClr val="1C1C1C"/>
                </a:solidFill>
              </a:rPr>
              <a:t>Production and Build FHIR IGs available</a:t>
            </a:r>
          </a:p>
          <a:p>
            <a:pPr lvl="1">
              <a:buSzPct val="80000"/>
            </a:pPr>
            <a:endParaRPr lang="en-US" dirty="0">
              <a:solidFill>
                <a:srgbClr val="1C1C1C"/>
              </a:solidFill>
            </a:endParaRP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sz="1400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sz="1200" dirty="0">
              <a:solidFill>
                <a:srgbClr val="1C1C1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AD257-54B6-4A63-8C0E-A5FE87A1E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7" y="3702009"/>
            <a:ext cx="9871788" cy="241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0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158"/>
            <a:ext cx="8383362" cy="561395"/>
          </a:xfrm>
        </p:spPr>
        <p:txBody>
          <a:bodyPr anchor="t">
            <a:normAutofit/>
          </a:bodyPr>
          <a:lstStyle/>
          <a:p>
            <a:r>
              <a:rPr lang="en-US" dirty="0"/>
              <a:t>pre-Homologation Server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5486"/>
            <a:ext cx="10669363" cy="4601477"/>
          </a:xfrm>
        </p:spPr>
        <p:txBody>
          <a:bodyPr>
            <a:normAutofit/>
          </a:bodyPr>
          <a:lstStyle/>
          <a:p>
            <a:pPr marL="342900" indent="-342900">
              <a:buSzPct val="80000"/>
              <a:buBlip>
                <a:blip r:embed="rId3"/>
              </a:buBlip>
            </a:pPr>
            <a:r>
              <a:rPr lang="en-US" sz="2000" dirty="0">
                <a:solidFill>
                  <a:schemeClr val="accent6"/>
                </a:solidFill>
              </a:rPr>
              <a:t>Format and Content Validation + Sharing (Knowledge Base)</a:t>
            </a:r>
          </a:p>
          <a:p>
            <a:pPr marL="342900" indent="-342900">
              <a:buSzPct val="80000"/>
              <a:buBlip>
                <a:blip r:embed="rId3"/>
              </a:buBlip>
            </a:pPr>
            <a:r>
              <a:rPr lang="en-US" sz="2000" dirty="0">
                <a:solidFill>
                  <a:srgbClr val="1C1C1C"/>
                </a:solidFill>
              </a:rPr>
              <a:t>Test plan based on specific Medical Use Cases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r>
              <a:rPr lang="en-US" dirty="0">
                <a:solidFill>
                  <a:srgbClr val="1C1C1C"/>
                </a:solidFill>
              </a:rPr>
              <a:t>Provided as FHIR Reference Resources</a:t>
            </a: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sz="2200" dirty="0">
              <a:solidFill>
                <a:srgbClr val="1C1C1C"/>
              </a:solidFill>
            </a:endParaRPr>
          </a:p>
          <a:p>
            <a:pPr marL="800100" lvl="1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  <a:p>
            <a:pPr marL="342900" indent="-342900">
              <a:buSzPct val="80000"/>
              <a:buBlip>
                <a:blip r:embed="rId3"/>
              </a:buBlip>
            </a:pPr>
            <a:endParaRPr lang="en-US" dirty="0">
              <a:solidFill>
                <a:srgbClr val="1C1C1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E9940-A662-4EF4-8045-970881A14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7" y="3209537"/>
            <a:ext cx="9629192" cy="32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5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262626"/>
      </a:dk1>
      <a:lt1>
        <a:sysClr val="window" lastClr="FFFFFF"/>
      </a:lt1>
      <a:dk2>
        <a:srgbClr val="087670"/>
      </a:dk2>
      <a:lt2>
        <a:srgbClr val="FFFFFF"/>
      </a:lt2>
      <a:accent1>
        <a:srgbClr val="EEF5F8"/>
      </a:accent1>
      <a:accent2>
        <a:srgbClr val="2C7F9F"/>
      </a:accent2>
      <a:accent3>
        <a:srgbClr val="8DBACB"/>
      </a:accent3>
      <a:accent4>
        <a:srgbClr val="3B3B3B"/>
      </a:accent4>
      <a:accent5>
        <a:srgbClr val="5196B0"/>
      </a:accent5>
      <a:accent6>
        <a:srgbClr val="205F77"/>
      </a:accent6>
      <a:hlink>
        <a:srgbClr val="468DAC"/>
      </a:hlink>
      <a:folHlink>
        <a:srgbClr val="BAD5DF"/>
      </a:folHlink>
    </a:clrScheme>
    <a:fontScheme name="eHealth">
      <a:majorFont>
        <a:latin typeface="Kumbh Sans Bold"/>
        <a:ea typeface=""/>
        <a:cs typeface=""/>
      </a:majorFont>
      <a:minorFont>
        <a:latin typeface="Libre franklin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ante-ppt-template.potx" id="{C1D9181E-C28F-4597-9187-FA5CF4B78A20}" vid="{E0DCC714-DD4C-4595-9DFC-A2B1CF7644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eSante-ppt-template_FR</Template>
  <TotalTime>13132</TotalTime>
  <Words>481</Words>
  <Application>Microsoft Office PowerPoint</Application>
  <PresentationFormat>Breedbeeld</PresentationFormat>
  <Paragraphs>100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Open Sans</vt:lpstr>
      <vt:lpstr>DM Serif Text</vt:lpstr>
      <vt:lpstr>Arial</vt:lpstr>
      <vt:lpstr>Calibri</vt:lpstr>
      <vt:lpstr>Office Theme</vt:lpstr>
      <vt:lpstr>Digital Testing Environments in Belgium eHN Coordinated Actions  December 4th 2024  Jean-Michel Polfliet Head of Standardization Team (eHealth Platform Belgium)</vt:lpstr>
      <vt:lpstr>EHDS Context</vt:lpstr>
      <vt:lpstr>Compliance criteria</vt:lpstr>
      <vt:lpstr>Proposal: European Testing Environment</vt:lpstr>
      <vt:lpstr>Main Features Belgian Digital Testing Environment</vt:lpstr>
      <vt:lpstr>Open Interop Sandbox </vt:lpstr>
      <vt:lpstr>Open Interop Sandbox </vt:lpstr>
      <vt:lpstr>Open Interop Sandbox </vt:lpstr>
      <vt:lpstr>pre-Homologation Server </vt:lpstr>
      <vt:lpstr>pre-Homologation Server </vt:lpstr>
      <vt:lpstr>pre-Homologation Server </vt:lpstr>
      <vt:lpstr>pre-Homologation Server </vt:lpstr>
      <vt:lpstr>pre-Homologation Server </vt:lpstr>
      <vt:lpstr>Interoperability Test Server</vt:lpstr>
      <vt:lpstr>Interoperability Test Server</vt:lpstr>
      <vt:lpstr>Belgian Homologation Process</vt:lpstr>
      <vt:lpstr>Main Principles</vt:lpstr>
      <vt:lpstr>PowerPoint-presentatie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Donec nec justo eget felis facilisis</dc:title>
  <dc:creator>Filip Coppens</dc:creator>
  <cp:lastModifiedBy>Frank Robben</cp:lastModifiedBy>
  <cp:revision>89</cp:revision>
  <dcterms:created xsi:type="dcterms:W3CDTF">2023-05-08T10:06:04Z</dcterms:created>
  <dcterms:modified xsi:type="dcterms:W3CDTF">2024-12-04T13:35:59Z</dcterms:modified>
</cp:coreProperties>
</file>