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1"/>
  </p:notesMasterIdLst>
  <p:handoutMasterIdLst>
    <p:handoutMasterId r:id="rId22"/>
  </p:handoutMasterIdLst>
  <p:sldIdLst>
    <p:sldId id="447" r:id="rId2"/>
    <p:sldId id="591" r:id="rId3"/>
    <p:sldId id="592" r:id="rId4"/>
    <p:sldId id="593" r:id="rId5"/>
    <p:sldId id="516" r:id="rId6"/>
    <p:sldId id="543" r:id="rId7"/>
    <p:sldId id="594" r:id="rId8"/>
    <p:sldId id="586" r:id="rId9"/>
    <p:sldId id="576" r:id="rId10"/>
    <p:sldId id="577" r:id="rId11"/>
    <p:sldId id="513" r:id="rId12"/>
    <p:sldId id="518" r:id="rId13"/>
    <p:sldId id="583" r:id="rId14"/>
    <p:sldId id="584" r:id="rId15"/>
    <p:sldId id="585" r:id="rId16"/>
    <p:sldId id="595" r:id="rId17"/>
    <p:sldId id="596" r:id="rId18"/>
    <p:sldId id="598" r:id="rId19"/>
    <p:sldId id="437" r:id="rId20"/>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n-Sophie Gewelt" initials="AG" lastIdx="2" clrIdx="0">
    <p:extLst>
      <p:ext uri="{19B8F6BF-5375-455C-9EA6-DF929625EA0E}">
        <p15:presenceInfo xmlns:p15="http://schemas.microsoft.com/office/powerpoint/2012/main" userId="Ann-Sophie Gewelt"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7F1C0"/>
    <a:srgbClr val="C6D4CE"/>
    <a:srgbClr val="3E6E5A"/>
    <a:srgbClr val="9EB6AC"/>
    <a:srgbClr val="92A79E"/>
    <a:srgbClr val="087670"/>
    <a:srgbClr val="90F8F3"/>
    <a:srgbClr val="8CA5CC"/>
    <a:srgbClr val="525252"/>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7978" autoAdjust="0"/>
    <p:restoredTop sz="80856" autoAdjust="0"/>
  </p:normalViewPr>
  <p:slideViewPr>
    <p:cSldViewPr snapToGrid="0">
      <p:cViewPr varScale="1">
        <p:scale>
          <a:sx n="93" d="100"/>
          <a:sy n="93" d="100"/>
        </p:scale>
        <p:origin x="444" y="78"/>
      </p:cViewPr>
      <p:guideLst>
        <p:guide orient="horz" pos="2160"/>
        <p:guide pos="3840"/>
      </p:guideLst>
    </p:cSldViewPr>
  </p:slideViewPr>
  <p:outlineViewPr>
    <p:cViewPr>
      <p:scale>
        <a:sx n="33" d="100"/>
        <a:sy n="33" d="100"/>
      </p:scale>
      <p:origin x="0" y="-11424"/>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89" d="100"/>
          <a:sy n="89" d="100"/>
        </p:scale>
        <p:origin x="3714"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BE"/>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4272276-8DCF-4E0F-A49D-BC04F3D3E09C}" type="datetimeFigureOut">
              <a:rPr lang="fr-BE" smtClean="0"/>
              <a:t>22-11-24</a:t>
            </a:fld>
            <a:endParaRPr lang="fr-BE"/>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BE"/>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8649335-2076-44C6-9E3F-0312D250750D}" type="slidenum">
              <a:rPr lang="fr-BE" smtClean="0"/>
              <a:t>‹nr.›</a:t>
            </a:fld>
            <a:endParaRPr lang="fr-BE"/>
          </a:p>
        </p:txBody>
      </p:sp>
    </p:spTree>
    <p:extLst>
      <p:ext uri="{BB962C8B-B14F-4D97-AF65-F5344CB8AC3E}">
        <p14:creationId xmlns:p14="http://schemas.microsoft.com/office/powerpoint/2010/main" val="19655415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B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020CDFC-4227-4C65-BFFE-606B768D4FEF}" type="datetimeFigureOut">
              <a:rPr lang="fr-BE" smtClean="0"/>
              <a:t>22-11-24</a:t>
            </a:fld>
            <a:endParaRPr lang="fr-B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B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B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B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2EDF498-6B22-4C23-B9DE-FBD91F7FCCAE}" type="slidenum">
              <a:rPr lang="fr-BE" smtClean="0"/>
              <a:t>‹nr.›</a:t>
            </a:fld>
            <a:endParaRPr lang="fr-BE"/>
          </a:p>
        </p:txBody>
      </p:sp>
    </p:spTree>
    <p:extLst>
      <p:ext uri="{BB962C8B-B14F-4D97-AF65-F5344CB8AC3E}">
        <p14:creationId xmlns:p14="http://schemas.microsoft.com/office/powerpoint/2010/main" val="30303985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Slide Image Placeholder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85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8704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fontAlgn="base">
              <a:spcBef>
                <a:spcPct val="0"/>
              </a:spcBef>
              <a:spcAft>
                <a:spcPct val="0"/>
              </a:spcAft>
              <a:defRPr/>
            </a:pPr>
            <a:fld id="{CFFA2C57-6F2A-4A75-B143-BC40857E40EC}" type="slidenum">
              <a:rPr lang="en-US" altLang="en-US" smtClean="0">
                <a:latin typeface="Calibri" pitchFamily="34" charset="0"/>
              </a:rPr>
              <a:pPr fontAlgn="base">
                <a:spcBef>
                  <a:spcPct val="0"/>
                </a:spcBef>
                <a:spcAft>
                  <a:spcPct val="0"/>
                </a:spcAft>
                <a:defRPr/>
              </a:pPr>
              <a:t>1</a:t>
            </a:fld>
            <a:endParaRPr lang="en-US" altLang="en-US">
              <a:latin typeface="Calibri" pitchFamily="34" charset="0"/>
            </a:endParaRPr>
          </a:p>
        </p:txBody>
      </p:sp>
    </p:spTree>
    <p:extLst>
      <p:ext uri="{BB962C8B-B14F-4D97-AF65-F5344CB8AC3E}">
        <p14:creationId xmlns:p14="http://schemas.microsoft.com/office/powerpoint/2010/main" val="7743121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BE"/>
          </a:p>
        </p:txBody>
      </p:sp>
      <p:sp>
        <p:nvSpPr>
          <p:cNvPr id="4" name="Slide Number Placeholder 3"/>
          <p:cNvSpPr>
            <a:spLocks noGrp="1"/>
          </p:cNvSpPr>
          <p:nvPr>
            <p:ph type="sldNum" sz="quarter" idx="5"/>
          </p:nvPr>
        </p:nvSpPr>
        <p:spPr/>
        <p:txBody>
          <a:bodyPr/>
          <a:lstStyle/>
          <a:p>
            <a:fld id="{A2EDF498-6B22-4C23-B9DE-FBD91F7FCCAE}" type="slidenum">
              <a:rPr lang="fr-BE" smtClean="0"/>
              <a:t>2</a:t>
            </a:fld>
            <a:endParaRPr lang="fr-BE"/>
          </a:p>
        </p:txBody>
      </p:sp>
    </p:spTree>
    <p:extLst>
      <p:ext uri="{BB962C8B-B14F-4D97-AF65-F5344CB8AC3E}">
        <p14:creationId xmlns:p14="http://schemas.microsoft.com/office/powerpoint/2010/main" val="35874698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BE"/>
          </a:p>
        </p:txBody>
      </p:sp>
      <p:sp>
        <p:nvSpPr>
          <p:cNvPr id="4" name="Slide Number Placeholder 3"/>
          <p:cNvSpPr>
            <a:spLocks noGrp="1"/>
          </p:cNvSpPr>
          <p:nvPr>
            <p:ph type="sldNum" sz="quarter" idx="5"/>
          </p:nvPr>
        </p:nvSpPr>
        <p:spPr/>
        <p:txBody>
          <a:bodyPr/>
          <a:lstStyle/>
          <a:p>
            <a:fld id="{A2EDF498-6B22-4C23-B9DE-FBD91F7FCCAE}" type="slidenum">
              <a:rPr lang="fr-BE" smtClean="0"/>
              <a:t>3</a:t>
            </a:fld>
            <a:endParaRPr lang="fr-BE"/>
          </a:p>
        </p:txBody>
      </p:sp>
    </p:spTree>
    <p:extLst>
      <p:ext uri="{BB962C8B-B14F-4D97-AF65-F5344CB8AC3E}">
        <p14:creationId xmlns:p14="http://schemas.microsoft.com/office/powerpoint/2010/main" val="37397464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BE"/>
          </a:p>
        </p:txBody>
      </p:sp>
      <p:sp>
        <p:nvSpPr>
          <p:cNvPr id="4" name="Slide Number Placeholder 3"/>
          <p:cNvSpPr>
            <a:spLocks noGrp="1"/>
          </p:cNvSpPr>
          <p:nvPr>
            <p:ph type="sldNum" sz="quarter" idx="5"/>
          </p:nvPr>
        </p:nvSpPr>
        <p:spPr/>
        <p:txBody>
          <a:bodyPr/>
          <a:lstStyle/>
          <a:p>
            <a:fld id="{A2EDF498-6B22-4C23-B9DE-FBD91F7FCCAE}" type="slidenum">
              <a:rPr lang="fr-BE" smtClean="0"/>
              <a:t>4</a:t>
            </a:fld>
            <a:endParaRPr lang="fr-BE"/>
          </a:p>
        </p:txBody>
      </p:sp>
    </p:spTree>
    <p:extLst>
      <p:ext uri="{BB962C8B-B14F-4D97-AF65-F5344CB8AC3E}">
        <p14:creationId xmlns:p14="http://schemas.microsoft.com/office/powerpoint/2010/main" val="21166317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BE"/>
          </a:p>
        </p:txBody>
      </p:sp>
      <p:sp>
        <p:nvSpPr>
          <p:cNvPr id="4" name="Slide Number Placeholder 3"/>
          <p:cNvSpPr>
            <a:spLocks noGrp="1"/>
          </p:cNvSpPr>
          <p:nvPr>
            <p:ph type="sldNum" sz="quarter" idx="5"/>
          </p:nvPr>
        </p:nvSpPr>
        <p:spPr/>
        <p:txBody>
          <a:bodyPr/>
          <a:lstStyle/>
          <a:p>
            <a:fld id="{A2EDF498-6B22-4C23-B9DE-FBD91F7FCCAE}" type="slidenum">
              <a:rPr lang="fr-BE" smtClean="0"/>
              <a:t>6</a:t>
            </a:fld>
            <a:endParaRPr lang="fr-BE"/>
          </a:p>
        </p:txBody>
      </p:sp>
    </p:spTree>
    <p:extLst>
      <p:ext uri="{BB962C8B-B14F-4D97-AF65-F5344CB8AC3E}">
        <p14:creationId xmlns:p14="http://schemas.microsoft.com/office/powerpoint/2010/main" val="30341919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BE" dirty="0"/>
          </a:p>
        </p:txBody>
      </p:sp>
      <p:sp>
        <p:nvSpPr>
          <p:cNvPr id="4" name="Slide Number Placeholder 3"/>
          <p:cNvSpPr>
            <a:spLocks noGrp="1"/>
          </p:cNvSpPr>
          <p:nvPr>
            <p:ph type="sldNum" sz="quarter" idx="5"/>
          </p:nvPr>
        </p:nvSpPr>
        <p:spPr/>
        <p:txBody>
          <a:bodyPr/>
          <a:lstStyle/>
          <a:p>
            <a:fld id="{A2EDF498-6B22-4C23-B9DE-FBD91F7FCCAE}" type="slidenum">
              <a:rPr lang="fr-BE" smtClean="0"/>
              <a:t>9</a:t>
            </a:fld>
            <a:endParaRPr lang="fr-BE"/>
          </a:p>
        </p:txBody>
      </p:sp>
    </p:spTree>
    <p:extLst>
      <p:ext uri="{BB962C8B-B14F-4D97-AF65-F5344CB8AC3E}">
        <p14:creationId xmlns:p14="http://schemas.microsoft.com/office/powerpoint/2010/main" val="36866919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BE" dirty="0"/>
          </a:p>
        </p:txBody>
      </p:sp>
      <p:sp>
        <p:nvSpPr>
          <p:cNvPr id="4" name="Slide Number Placeholder 3"/>
          <p:cNvSpPr>
            <a:spLocks noGrp="1"/>
          </p:cNvSpPr>
          <p:nvPr>
            <p:ph type="sldNum" sz="quarter" idx="5"/>
          </p:nvPr>
        </p:nvSpPr>
        <p:spPr/>
        <p:txBody>
          <a:bodyPr/>
          <a:lstStyle/>
          <a:p>
            <a:fld id="{A2EDF498-6B22-4C23-B9DE-FBD91F7FCCAE}" type="slidenum">
              <a:rPr lang="fr-BE" smtClean="0"/>
              <a:t>10</a:t>
            </a:fld>
            <a:endParaRPr lang="fr-BE"/>
          </a:p>
        </p:txBody>
      </p:sp>
    </p:spTree>
    <p:extLst>
      <p:ext uri="{BB962C8B-B14F-4D97-AF65-F5344CB8AC3E}">
        <p14:creationId xmlns:p14="http://schemas.microsoft.com/office/powerpoint/2010/main" val="915641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Slide Image Placeholder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02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16740"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fontAlgn="base">
              <a:spcBef>
                <a:spcPct val="0"/>
              </a:spcBef>
              <a:spcAft>
                <a:spcPct val="0"/>
              </a:spcAft>
              <a:defRPr/>
            </a:pPr>
            <a:fld id="{2E44DA22-75FB-4E11-B454-DD080F4D5A51}" type="slidenum">
              <a:rPr lang="en-US" altLang="en-US" smtClean="0">
                <a:latin typeface="Calibri" pitchFamily="34" charset="0"/>
              </a:rPr>
              <a:pPr fontAlgn="base">
                <a:spcBef>
                  <a:spcPct val="0"/>
                </a:spcBef>
                <a:spcAft>
                  <a:spcPct val="0"/>
                </a:spcAft>
                <a:defRPr/>
              </a:pPr>
              <a:t>19</a:t>
            </a:fld>
            <a:endParaRPr lang="en-US" altLang="en-US">
              <a:latin typeface="Calibri" pitchFamily="34" charset="0"/>
            </a:endParaRPr>
          </a:p>
        </p:txBody>
      </p:sp>
    </p:spTree>
    <p:extLst>
      <p:ext uri="{BB962C8B-B14F-4D97-AF65-F5344CB8AC3E}">
        <p14:creationId xmlns:p14="http://schemas.microsoft.com/office/powerpoint/2010/main" val="16002060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lgn="ctr">
              <a:defRPr/>
            </a:lvl1pPr>
          </a:lstStyle>
          <a:p>
            <a:r>
              <a:rPr lang="en-US" dirty="0"/>
              <a:t>Click to edit Master title style</a:t>
            </a:r>
            <a:endParaRPr lang="fr-BE"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fr-BE" dirty="0"/>
          </a:p>
        </p:txBody>
      </p:sp>
      <p:sp>
        <p:nvSpPr>
          <p:cNvPr id="4" name="Date Placeholder 3"/>
          <p:cNvSpPr>
            <a:spLocks noGrp="1"/>
          </p:cNvSpPr>
          <p:nvPr>
            <p:ph type="dt" sz="half" idx="10"/>
          </p:nvPr>
        </p:nvSpPr>
        <p:spPr>
          <a:xfrm>
            <a:off x="609600" y="6448252"/>
            <a:ext cx="2844800" cy="365125"/>
          </a:xfrm>
          <a:prstGeom prst="rect">
            <a:avLst/>
          </a:prstGeom>
        </p:spPr>
        <p:txBody>
          <a:bodyPr/>
          <a:lstStyle/>
          <a:p>
            <a:r>
              <a:rPr lang="en-US"/>
              <a:t>13/09/2018</a:t>
            </a:r>
            <a:endParaRPr lang="fr-BE"/>
          </a:p>
        </p:txBody>
      </p:sp>
      <p:sp>
        <p:nvSpPr>
          <p:cNvPr id="6" name="Slide Number Placeholder 5"/>
          <p:cNvSpPr>
            <a:spLocks noGrp="1"/>
          </p:cNvSpPr>
          <p:nvPr>
            <p:ph type="sldNum" sz="quarter" idx="12"/>
          </p:nvPr>
        </p:nvSpPr>
        <p:spPr/>
        <p:txBody>
          <a:bodyPr/>
          <a:lstStyle/>
          <a:p>
            <a:fld id="{30A9230E-FFBB-4CCB-ABD7-198084EDE768}" type="slidenum">
              <a:rPr lang="fr-BE" smtClean="0"/>
              <a:t>‹nr.›</a:t>
            </a:fld>
            <a:endParaRPr lang="fr-BE"/>
          </a:p>
        </p:txBody>
      </p:sp>
    </p:spTree>
    <p:extLst>
      <p:ext uri="{BB962C8B-B14F-4D97-AF65-F5344CB8AC3E}">
        <p14:creationId xmlns:p14="http://schemas.microsoft.com/office/powerpoint/2010/main" val="13016646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fr-BE" dirty="0"/>
          </a:p>
        </p:txBody>
      </p:sp>
      <p:sp>
        <p:nvSpPr>
          <p:cNvPr id="3" name="Content Placeholder 2"/>
          <p:cNvSpPr>
            <a:spLocks noGrp="1"/>
          </p:cNvSpPr>
          <p:nvPr>
            <p:ph idx="1"/>
          </p:nvPr>
        </p:nvSpPr>
        <p:spPr>
          <a:xfrm>
            <a:off x="609600" y="1052736"/>
            <a:ext cx="10972800" cy="5289451"/>
          </a:xfrm>
        </p:spPr>
        <p:txBody>
          <a:bodyPr>
            <a:normAutofit/>
          </a:bodyPr>
          <a:lstStyle>
            <a:lvl1pPr>
              <a:defRPr sz="2400">
                <a:latin typeface="+mn-lt"/>
                <a:cs typeface="Arial" panose="020B0604020202020204" pitchFamily="34" charset="0"/>
              </a:defRPr>
            </a:lvl1pPr>
            <a:lvl2pPr marL="628650" indent="-266700">
              <a:defRPr sz="2000">
                <a:latin typeface="+mn-lt"/>
                <a:cs typeface="Arial" panose="020B0604020202020204" pitchFamily="34" charset="0"/>
              </a:defRPr>
            </a:lvl2pPr>
            <a:lvl3pPr marL="809625" indent="-180975">
              <a:defRPr sz="1800">
                <a:latin typeface="+mn-lt"/>
                <a:cs typeface="Arial" panose="020B0604020202020204" pitchFamily="34" charset="0"/>
              </a:defRPr>
            </a:lvl3pPr>
            <a:lvl4pPr marL="990600" indent="-180975">
              <a:defRPr sz="1800">
                <a:latin typeface="+mn-lt"/>
                <a:cs typeface="Arial" panose="020B0604020202020204" pitchFamily="34" charset="0"/>
              </a:defRPr>
            </a:lvl4pPr>
            <a:lvl5pPr marL="1162050" indent="-171450">
              <a:defRPr sz="1800">
                <a:latin typeface="+mn-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r-BE" dirty="0"/>
          </a:p>
        </p:txBody>
      </p:sp>
      <p:sp>
        <p:nvSpPr>
          <p:cNvPr id="6" name="Slide Number Placeholder 5"/>
          <p:cNvSpPr>
            <a:spLocks noGrp="1"/>
          </p:cNvSpPr>
          <p:nvPr>
            <p:ph type="sldNum" sz="quarter" idx="12"/>
          </p:nvPr>
        </p:nvSpPr>
        <p:spPr/>
        <p:txBody>
          <a:bodyPr/>
          <a:lstStyle/>
          <a:p>
            <a:fld id="{30A9230E-FFBB-4CCB-ABD7-198084EDE768}" type="slidenum">
              <a:rPr lang="fr-BE" smtClean="0"/>
              <a:t>‹nr.›</a:t>
            </a:fld>
            <a:endParaRPr lang="fr-BE"/>
          </a:p>
        </p:txBody>
      </p:sp>
    </p:spTree>
    <p:extLst>
      <p:ext uri="{BB962C8B-B14F-4D97-AF65-F5344CB8AC3E}">
        <p14:creationId xmlns:p14="http://schemas.microsoft.com/office/powerpoint/2010/main" val="22675077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fr-BE"/>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09600" y="6448252"/>
            <a:ext cx="2844800" cy="365125"/>
          </a:xfrm>
          <a:prstGeom prst="rect">
            <a:avLst/>
          </a:prstGeom>
        </p:spPr>
        <p:txBody>
          <a:bodyPr/>
          <a:lstStyle/>
          <a:p>
            <a:r>
              <a:rPr lang="en-US"/>
              <a:t>13/09/2018</a:t>
            </a:r>
            <a:endParaRPr lang="fr-BE"/>
          </a:p>
        </p:txBody>
      </p:sp>
      <p:sp>
        <p:nvSpPr>
          <p:cNvPr id="6" name="Slide Number Placeholder 5"/>
          <p:cNvSpPr>
            <a:spLocks noGrp="1"/>
          </p:cNvSpPr>
          <p:nvPr>
            <p:ph type="sldNum" sz="quarter" idx="12"/>
          </p:nvPr>
        </p:nvSpPr>
        <p:spPr/>
        <p:txBody>
          <a:bodyPr/>
          <a:lstStyle/>
          <a:p>
            <a:fld id="{30A9230E-FFBB-4CCB-ABD7-198084EDE768}" type="slidenum">
              <a:rPr lang="fr-BE" smtClean="0"/>
              <a:t>‹nr.›</a:t>
            </a:fld>
            <a:endParaRPr lang="fr-BE"/>
          </a:p>
        </p:txBody>
      </p:sp>
    </p:spTree>
    <p:extLst>
      <p:ext uri="{BB962C8B-B14F-4D97-AF65-F5344CB8AC3E}">
        <p14:creationId xmlns:p14="http://schemas.microsoft.com/office/powerpoint/2010/main" val="30245791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BE"/>
          </a:p>
        </p:txBody>
      </p:sp>
      <p:sp>
        <p:nvSpPr>
          <p:cNvPr id="3" name="Content Placeholder 2"/>
          <p:cNvSpPr>
            <a:spLocks noGrp="1"/>
          </p:cNvSpPr>
          <p:nvPr>
            <p:ph sz="half" idx="1"/>
          </p:nvPr>
        </p:nvSpPr>
        <p:spPr>
          <a:xfrm>
            <a:off x="609600" y="1052737"/>
            <a:ext cx="5384800" cy="507342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r-BE" dirty="0"/>
          </a:p>
        </p:txBody>
      </p:sp>
      <p:sp>
        <p:nvSpPr>
          <p:cNvPr id="4" name="Content Placeholder 3"/>
          <p:cNvSpPr>
            <a:spLocks noGrp="1"/>
          </p:cNvSpPr>
          <p:nvPr>
            <p:ph sz="half" idx="2"/>
          </p:nvPr>
        </p:nvSpPr>
        <p:spPr>
          <a:xfrm>
            <a:off x="6197600" y="1052737"/>
            <a:ext cx="5384800" cy="507342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BE"/>
          </a:p>
        </p:txBody>
      </p:sp>
      <p:sp>
        <p:nvSpPr>
          <p:cNvPr id="5" name="Date Placeholder 4"/>
          <p:cNvSpPr>
            <a:spLocks noGrp="1"/>
          </p:cNvSpPr>
          <p:nvPr>
            <p:ph type="dt" sz="half" idx="10"/>
          </p:nvPr>
        </p:nvSpPr>
        <p:spPr>
          <a:xfrm>
            <a:off x="609600" y="6448252"/>
            <a:ext cx="2844800" cy="365125"/>
          </a:xfrm>
          <a:prstGeom prst="rect">
            <a:avLst/>
          </a:prstGeom>
        </p:spPr>
        <p:txBody>
          <a:bodyPr/>
          <a:lstStyle/>
          <a:p>
            <a:r>
              <a:rPr lang="en-US"/>
              <a:t>13/09/2018</a:t>
            </a:r>
            <a:endParaRPr lang="fr-BE"/>
          </a:p>
        </p:txBody>
      </p:sp>
      <p:sp>
        <p:nvSpPr>
          <p:cNvPr id="7" name="Slide Number Placeholder 6"/>
          <p:cNvSpPr>
            <a:spLocks noGrp="1"/>
          </p:cNvSpPr>
          <p:nvPr>
            <p:ph type="sldNum" sz="quarter" idx="12"/>
          </p:nvPr>
        </p:nvSpPr>
        <p:spPr/>
        <p:txBody>
          <a:bodyPr/>
          <a:lstStyle/>
          <a:p>
            <a:fld id="{30A9230E-FFBB-4CCB-ABD7-198084EDE768}" type="slidenum">
              <a:rPr lang="fr-BE" smtClean="0"/>
              <a:t>‹nr.›</a:t>
            </a:fld>
            <a:endParaRPr lang="fr-BE"/>
          </a:p>
        </p:txBody>
      </p:sp>
    </p:spTree>
    <p:extLst>
      <p:ext uri="{BB962C8B-B14F-4D97-AF65-F5344CB8AC3E}">
        <p14:creationId xmlns:p14="http://schemas.microsoft.com/office/powerpoint/2010/main" val="5161395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fr-BE"/>
          </a:p>
        </p:txBody>
      </p:sp>
      <p:sp>
        <p:nvSpPr>
          <p:cNvPr id="3" name="Text Placeholder 2"/>
          <p:cNvSpPr>
            <a:spLocks noGrp="1"/>
          </p:cNvSpPr>
          <p:nvPr>
            <p:ph type="body" idx="1"/>
          </p:nvPr>
        </p:nvSpPr>
        <p:spPr>
          <a:xfrm>
            <a:off x="591014" y="1051646"/>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1834333"/>
            <a:ext cx="5386917" cy="447498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r-BE" dirty="0"/>
          </a:p>
        </p:txBody>
      </p:sp>
      <p:sp>
        <p:nvSpPr>
          <p:cNvPr id="5" name="Text Placeholder 4"/>
          <p:cNvSpPr>
            <a:spLocks noGrp="1"/>
          </p:cNvSpPr>
          <p:nvPr>
            <p:ph type="body" sz="quarter" idx="3"/>
          </p:nvPr>
        </p:nvSpPr>
        <p:spPr>
          <a:xfrm>
            <a:off x="6193366" y="1051646"/>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1834333"/>
            <a:ext cx="5389033" cy="447498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r-BE" dirty="0"/>
          </a:p>
        </p:txBody>
      </p:sp>
      <p:sp>
        <p:nvSpPr>
          <p:cNvPr id="7" name="Date Placeholder 6"/>
          <p:cNvSpPr>
            <a:spLocks noGrp="1"/>
          </p:cNvSpPr>
          <p:nvPr>
            <p:ph type="dt" sz="half" idx="10"/>
          </p:nvPr>
        </p:nvSpPr>
        <p:spPr>
          <a:xfrm>
            <a:off x="609600" y="6448252"/>
            <a:ext cx="2844800" cy="365125"/>
          </a:xfrm>
          <a:prstGeom prst="rect">
            <a:avLst/>
          </a:prstGeom>
        </p:spPr>
        <p:txBody>
          <a:bodyPr/>
          <a:lstStyle/>
          <a:p>
            <a:r>
              <a:rPr lang="en-US"/>
              <a:t>13/09/2018</a:t>
            </a:r>
            <a:endParaRPr lang="fr-BE"/>
          </a:p>
        </p:txBody>
      </p:sp>
      <p:sp>
        <p:nvSpPr>
          <p:cNvPr id="9" name="Slide Number Placeholder 8"/>
          <p:cNvSpPr>
            <a:spLocks noGrp="1"/>
          </p:cNvSpPr>
          <p:nvPr>
            <p:ph type="sldNum" sz="quarter" idx="12"/>
          </p:nvPr>
        </p:nvSpPr>
        <p:spPr/>
        <p:txBody>
          <a:bodyPr/>
          <a:lstStyle/>
          <a:p>
            <a:fld id="{30A9230E-FFBB-4CCB-ABD7-198084EDE768}" type="slidenum">
              <a:rPr lang="fr-BE" smtClean="0"/>
              <a:t>‹nr.›</a:t>
            </a:fld>
            <a:endParaRPr lang="fr-BE"/>
          </a:p>
        </p:txBody>
      </p:sp>
    </p:spTree>
    <p:extLst>
      <p:ext uri="{BB962C8B-B14F-4D97-AF65-F5344CB8AC3E}">
        <p14:creationId xmlns:p14="http://schemas.microsoft.com/office/powerpoint/2010/main" val="126745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BE"/>
          </a:p>
        </p:txBody>
      </p:sp>
      <p:sp>
        <p:nvSpPr>
          <p:cNvPr id="3" name="Date Placeholder 2"/>
          <p:cNvSpPr>
            <a:spLocks noGrp="1"/>
          </p:cNvSpPr>
          <p:nvPr>
            <p:ph type="dt" sz="half" idx="10"/>
          </p:nvPr>
        </p:nvSpPr>
        <p:spPr>
          <a:xfrm>
            <a:off x="609600" y="6448252"/>
            <a:ext cx="2844800" cy="365125"/>
          </a:xfrm>
          <a:prstGeom prst="rect">
            <a:avLst/>
          </a:prstGeom>
        </p:spPr>
        <p:txBody>
          <a:bodyPr/>
          <a:lstStyle/>
          <a:p>
            <a:r>
              <a:rPr lang="en-US"/>
              <a:t>13/09/2018</a:t>
            </a:r>
            <a:endParaRPr lang="fr-BE"/>
          </a:p>
        </p:txBody>
      </p:sp>
      <p:sp>
        <p:nvSpPr>
          <p:cNvPr id="5" name="Slide Number Placeholder 4"/>
          <p:cNvSpPr>
            <a:spLocks noGrp="1"/>
          </p:cNvSpPr>
          <p:nvPr>
            <p:ph type="sldNum" sz="quarter" idx="12"/>
          </p:nvPr>
        </p:nvSpPr>
        <p:spPr/>
        <p:txBody>
          <a:bodyPr/>
          <a:lstStyle/>
          <a:p>
            <a:fld id="{30A9230E-FFBB-4CCB-ABD7-198084EDE768}" type="slidenum">
              <a:rPr lang="fr-BE" smtClean="0"/>
              <a:t>‹nr.›</a:t>
            </a:fld>
            <a:endParaRPr lang="fr-BE"/>
          </a:p>
        </p:txBody>
      </p:sp>
    </p:spTree>
    <p:extLst>
      <p:ext uri="{BB962C8B-B14F-4D97-AF65-F5344CB8AC3E}">
        <p14:creationId xmlns:p14="http://schemas.microsoft.com/office/powerpoint/2010/main" val="4249390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09600" y="6448252"/>
            <a:ext cx="2844800" cy="365125"/>
          </a:xfrm>
          <a:prstGeom prst="rect">
            <a:avLst/>
          </a:prstGeom>
        </p:spPr>
        <p:txBody>
          <a:bodyPr/>
          <a:lstStyle/>
          <a:p>
            <a:r>
              <a:rPr lang="en-US"/>
              <a:t>13/09/2018</a:t>
            </a:r>
            <a:endParaRPr lang="fr-BE"/>
          </a:p>
        </p:txBody>
      </p:sp>
      <p:sp>
        <p:nvSpPr>
          <p:cNvPr id="4" name="Slide Number Placeholder 3"/>
          <p:cNvSpPr>
            <a:spLocks noGrp="1"/>
          </p:cNvSpPr>
          <p:nvPr>
            <p:ph type="sldNum" sz="quarter" idx="12"/>
          </p:nvPr>
        </p:nvSpPr>
        <p:spPr/>
        <p:txBody>
          <a:bodyPr/>
          <a:lstStyle/>
          <a:p>
            <a:fld id="{30A9230E-FFBB-4CCB-ABD7-198084EDE768}" type="slidenum">
              <a:rPr lang="fr-BE" smtClean="0"/>
              <a:t>‹nr.›</a:t>
            </a:fld>
            <a:endParaRPr lang="fr-BE"/>
          </a:p>
        </p:txBody>
      </p:sp>
    </p:spTree>
    <p:extLst>
      <p:ext uri="{BB962C8B-B14F-4D97-AF65-F5344CB8AC3E}">
        <p14:creationId xmlns:p14="http://schemas.microsoft.com/office/powerpoint/2010/main" val="2779689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fr-BE"/>
          </a:p>
        </p:txBody>
      </p:sp>
      <p:sp>
        <p:nvSpPr>
          <p:cNvPr id="3" name="Picture Placeholder 2"/>
          <p:cNvSpPr>
            <a:spLocks noGrp="1"/>
          </p:cNvSpPr>
          <p:nvPr>
            <p:ph type="pic" idx="1"/>
          </p:nvPr>
        </p:nvSpPr>
        <p:spPr>
          <a:xfrm>
            <a:off x="2389717" y="1556792"/>
            <a:ext cx="7315200" cy="317078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09600" y="6448252"/>
            <a:ext cx="2844800" cy="365125"/>
          </a:xfrm>
          <a:prstGeom prst="rect">
            <a:avLst/>
          </a:prstGeom>
        </p:spPr>
        <p:txBody>
          <a:bodyPr/>
          <a:lstStyle/>
          <a:p>
            <a:r>
              <a:rPr lang="en-US"/>
              <a:t>13/09/2018</a:t>
            </a:r>
            <a:endParaRPr lang="fr-BE"/>
          </a:p>
        </p:txBody>
      </p:sp>
      <p:sp>
        <p:nvSpPr>
          <p:cNvPr id="7" name="Slide Number Placeholder 6"/>
          <p:cNvSpPr>
            <a:spLocks noGrp="1"/>
          </p:cNvSpPr>
          <p:nvPr>
            <p:ph type="sldNum" sz="quarter" idx="12"/>
          </p:nvPr>
        </p:nvSpPr>
        <p:spPr/>
        <p:txBody>
          <a:bodyPr/>
          <a:lstStyle/>
          <a:p>
            <a:fld id="{30A9230E-FFBB-4CCB-ABD7-198084EDE768}" type="slidenum">
              <a:rPr lang="fr-BE" smtClean="0"/>
              <a:t>‹nr.›</a:t>
            </a:fld>
            <a:endParaRPr lang="fr-BE"/>
          </a:p>
        </p:txBody>
      </p:sp>
    </p:spTree>
    <p:extLst>
      <p:ext uri="{BB962C8B-B14F-4D97-AF65-F5344CB8AC3E}">
        <p14:creationId xmlns:p14="http://schemas.microsoft.com/office/powerpoint/2010/main" val="22680613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2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a:xfrm>
            <a:off x="11125200" y="6173219"/>
            <a:ext cx="1001184" cy="365125"/>
          </a:xfrm>
        </p:spPr>
        <p:txBody>
          <a:bodyPr/>
          <a:lstStyle>
            <a:lvl1pPr algn="ctr">
              <a:defRPr b="1">
                <a:solidFill>
                  <a:srgbClr val="B82400"/>
                </a:solidFill>
                <a:latin typeface="Open Sans" panose="020B0606030504020204" pitchFamily="34" charset="0"/>
                <a:ea typeface="Open Sans" panose="020B0606030504020204" pitchFamily="34" charset="0"/>
                <a:cs typeface="Open Sans" panose="020B0606030504020204" pitchFamily="34" charset="0"/>
              </a:defRPr>
            </a:lvl1pPr>
          </a:lstStyle>
          <a:p>
            <a:pPr>
              <a:defRPr/>
            </a:pPr>
            <a:fld id="{21B2A7D7-3B07-4F16-B17F-21A2F67651B8}" type="slidenum">
              <a:rPr lang="en-GB" smtClean="0"/>
              <a:pPr>
                <a:defRPr/>
              </a:pPr>
              <a:t>‹nr.›</a:t>
            </a:fld>
            <a:endParaRPr lang="en-GB" dirty="0"/>
          </a:p>
        </p:txBody>
      </p:sp>
      <p:sp>
        <p:nvSpPr>
          <p:cNvPr id="4" name="Google Shape;19;p27"/>
          <p:cNvSpPr/>
          <p:nvPr userDrawn="1"/>
        </p:nvSpPr>
        <p:spPr>
          <a:xfrm rot="-5400000" flipH="1">
            <a:off x="1533999" y="817868"/>
            <a:ext cx="34200" cy="1080000"/>
          </a:xfrm>
          <a:prstGeom prst="rect">
            <a:avLst/>
          </a:prstGeom>
          <a:solidFill>
            <a:srgbClr val="07766F"/>
          </a:solidFill>
          <a:ln>
            <a:solidFill>
              <a:srgbClr val="07766F"/>
            </a:solid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 name="Text Placeholder 20"/>
          <p:cNvSpPr>
            <a:spLocks noGrp="1"/>
          </p:cNvSpPr>
          <p:nvPr>
            <p:ph type="body" sz="quarter" idx="11"/>
          </p:nvPr>
        </p:nvSpPr>
        <p:spPr>
          <a:xfrm>
            <a:off x="900000" y="116632"/>
            <a:ext cx="6624736" cy="1159527"/>
          </a:xfrm>
        </p:spPr>
        <p:txBody>
          <a:bodyPr anchor="b"/>
          <a:lstStyle>
            <a:lvl1pPr marL="0" indent="0">
              <a:buNone/>
              <a:defRPr sz="3600" b="0" i="0">
                <a:latin typeface="Open Sans Semibold" panose="020B0706030804020204" pitchFamily="34" charset="0"/>
                <a:ea typeface="Open Sans Semibold" panose="020B0706030804020204" pitchFamily="34" charset="0"/>
                <a:cs typeface="Open Sans Semibold" panose="020B0706030804020204" pitchFamily="34" charset="0"/>
              </a:defRPr>
            </a:lvl1pPr>
          </a:lstStyle>
          <a:p>
            <a:pPr lvl="0"/>
            <a:r>
              <a:rPr lang="en-US" dirty="0"/>
              <a:t>Edit Master text styles</a:t>
            </a:r>
          </a:p>
        </p:txBody>
      </p:sp>
      <p:sp>
        <p:nvSpPr>
          <p:cNvPr id="8" name="Text Placeholder 7"/>
          <p:cNvSpPr>
            <a:spLocks noGrp="1"/>
          </p:cNvSpPr>
          <p:nvPr>
            <p:ph type="body" sz="quarter" idx="13"/>
          </p:nvPr>
        </p:nvSpPr>
        <p:spPr>
          <a:xfrm>
            <a:off x="900000" y="1439577"/>
            <a:ext cx="6624736" cy="4733641"/>
          </a:xfrm>
        </p:spPr>
        <p:txBody>
          <a:bodyPr/>
          <a:lstStyle>
            <a:lvl1pPr marL="0" indent="0">
              <a:lnSpc>
                <a:spcPct val="150000"/>
              </a:lnSpc>
              <a:buNone/>
              <a:defRPr sz="1600">
                <a:latin typeface="Open Sans" panose="020B0606030504020204" pitchFamily="34" charset="0"/>
                <a:ea typeface="Open Sans" panose="020B0606030504020204" pitchFamily="34" charset="0"/>
                <a:cs typeface="Open Sans" panose="020B0606030504020204" pitchFamily="34" charset="0"/>
              </a:defRPr>
            </a:lvl1pPr>
            <a:lvl2pPr marL="449263" indent="-268288">
              <a:lnSpc>
                <a:spcPct val="150000"/>
              </a:lnSpc>
              <a:buClr>
                <a:srgbClr val="07766F"/>
              </a:buClr>
              <a:buSzPct val="120000"/>
              <a:buFont typeface="Arial" panose="020B0604020202020204" pitchFamily="34" charset="0"/>
              <a:buChar char="ǀ"/>
              <a:defRPr sz="1400">
                <a:latin typeface="Open Sans" panose="020B0606030504020204" pitchFamily="34" charset="0"/>
                <a:ea typeface="Open Sans" panose="020B0606030504020204" pitchFamily="34" charset="0"/>
                <a:cs typeface="Open Sans" panose="020B0606030504020204" pitchFamily="34" charset="0"/>
              </a:defRPr>
            </a:lvl2pPr>
            <a:lvl3pPr marL="715963" indent="-266700">
              <a:lnSpc>
                <a:spcPct val="150000"/>
              </a:lnSpc>
              <a:buClr>
                <a:schemeClr val="bg1">
                  <a:lumMod val="65000"/>
                </a:schemeClr>
              </a:buClr>
              <a:buSzPct val="120000"/>
              <a:buFont typeface="Arial" panose="020B0604020202020204" pitchFamily="34" charset="0"/>
              <a:buChar char="ǀ"/>
              <a:defRPr sz="1400">
                <a:latin typeface="Open Sans" panose="020B0606030504020204" pitchFamily="34" charset="0"/>
                <a:ea typeface="Open Sans" panose="020B0606030504020204" pitchFamily="34" charset="0"/>
                <a:cs typeface="Open Sans" panose="020B0606030504020204" pitchFamily="34" charset="0"/>
              </a:defRPr>
            </a:lvl3pPr>
            <a:lvl4pPr>
              <a:defRPr sz="1400">
                <a:latin typeface="Open Sans" panose="020B0606030504020204" pitchFamily="34" charset="0"/>
                <a:ea typeface="Open Sans" panose="020B0606030504020204" pitchFamily="34" charset="0"/>
                <a:cs typeface="Open Sans" panose="020B0606030504020204" pitchFamily="34" charset="0"/>
              </a:defRPr>
            </a:lvl4pPr>
            <a:lvl5pPr>
              <a:defRPr sz="1400">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a:t>Edit Master text styles</a:t>
            </a:r>
          </a:p>
          <a:p>
            <a:pPr lvl="1"/>
            <a:r>
              <a:rPr lang="en-US" dirty="0"/>
              <a:t>Second level</a:t>
            </a:r>
          </a:p>
          <a:p>
            <a:pPr lvl="2"/>
            <a:r>
              <a:rPr lang="en-US" dirty="0"/>
              <a:t>Third level</a:t>
            </a:r>
          </a:p>
        </p:txBody>
      </p:sp>
      <p:sp>
        <p:nvSpPr>
          <p:cNvPr id="6" name="Picture Placeholder 5"/>
          <p:cNvSpPr>
            <a:spLocks noGrp="1"/>
          </p:cNvSpPr>
          <p:nvPr>
            <p:ph type="pic" sz="quarter" idx="14"/>
          </p:nvPr>
        </p:nvSpPr>
        <p:spPr>
          <a:xfrm>
            <a:off x="7560543" y="1439577"/>
            <a:ext cx="4631457" cy="4733641"/>
          </a:xfrm>
        </p:spPr>
        <p:txBody>
          <a:bodyPr/>
          <a:lstStyle>
            <a:lvl1pPr marL="0" indent="0">
              <a:buNone/>
              <a:defRPr/>
            </a:lvl1pPr>
          </a:lstStyle>
          <a:p>
            <a:endParaRPr lang="en-US" dirty="0"/>
          </a:p>
        </p:txBody>
      </p:sp>
      <p:pic>
        <p:nvPicPr>
          <p:cNvPr id="10" name="Google Shape;64;g21a3bf64467_0_16"/>
          <p:cNvPicPr preferRelativeResize="0"/>
          <p:nvPr userDrawn="1"/>
        </p:nvPicPr>
        <p:blipFill>
          <a:blip r:embed="rId2">
            <a:clrChange>
              <a:clrFrom>
                <a:srgbClr val="FFFFFF"/>
              </a:clrFrom>
              <a:clrTo>
                <a:srgbClr val="FFFFFF">
                  <a:alpha val="0"/>
                </a:srgbClr>
              </a:clrTo>
            </a:clrChange>
            <a:alphaModFix/>
          </a:blip>
          <a:stretch>
            <a:fillRect/>
          </a:stretch>
        </p:blipFill>
        <p:spPr>
          <a:xfrm>
            <a:off x="839416" y="6173219"/>
            <a:ext cx="1287500" cy="352125"/>
          </a:xfrm>
          <a:prstGeom prst="rect">
            <a:avLst/>
          </a:prstGeom>
          <a:noFill/>
          <a:ln>
            <a:noFill/>
          </a:ln>
        </p:spPr>
      </p:pic>
    </p:spTree>
    <p:extLst>
      <p:ext uri="{BB962C8B-B14F-4D97-AF65-F5344CB8AC3E}">
        <p14:creationId xmlns:p14="http://schemas.microsoft.com/office/powerpoint/2010/main" val="31260303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p:cNvPicPr>
            <a:picLocks noChangeAspect="1"/>
          </p:cNvPicPr>
          <p:nvPr userDrawn="1"/>
        </p:nvPicPr>
        <p:blipFill rotWithShape="1">
          <a:blip r:embed="rId11">
            <a:extLst>
              <a:ext uri="{28A0092B-C50C-407E-A947-70E740481C1C}">
                <a14:useLocalDpi xmlns:a14="http://schemas.microsoft.com/office/drawing/2010/main" val="0"/>
              </a:ext>
            </a:extLst>
          </a:blip>
          <a:srcRect t="789" r="83862" b="92911"/>
          <a:stretch/>
        </p:blipFill>
        <p:spPr>
          <a:xfrm>
            <a:off x="10148047" y="6381328"/>
            <a:ext cx="1563900" cy="432048"/>
          </a:xfrm>
          <a:prstGeom prst="rect">
            <a:avLst/>
          </a:prstGeom>
        </p:spPr>
      </p:pic>
      <p:sp>
        <p:nvSpPr>
          <p:cNvPr id="2" name="Title Placeholder 1"/>
          <p:cNvSpPr>
            <a:spLocks noGrp="1"/>
          </p:cNvSpPr>
          <p:nvPr>
            <p:ph type="title"/>
          </p:nvPr>
        </p:nvSpPr>
        <p:spPr>
          <a:xfrm>
            <a:off x="0" y="1"/>
            <a:ext cx="12192000" cy="908720"/>
          </a:xfrm>
          <a:prstGeom prst="rect">
            <a:avLst/>
          </a:prstGeom>
        </p:spPr>
        <p:txBody>
          <a:bodyPr vert="horz" lIns="91440" tIns="45720" rIns="91440" bIns="45720" rtlCol="0" anchor="ctr">
            <a:normAutofit/>
          </a:bodyPr>
          <a:lstStyle/>
          <a:p>
            <a:r>
              <a:rPr lang="en-US" dirty="0"/>
              <a:t>Click to edit Master title style</a:t>
            </a:r>
            <a:endParaRPr lang="fr-BE" dirty="0"/>
          </a:p>
        </p:txBody>
      </p:sp>
      <p:sp>
        <p:nvSpPr>
          <p:cNvPr id="3" name="Text Placeholder 2"/>
          <p:cNvSpPr>
            <a:spLocks noGrp="1"/>
          </p:cNvSpPr>
          <p:nvPr>
            <p:ph type="body" idx="1"/>
          </p:nvPr>
        </p:nvSpPr>
        <p:spPr>
          <a:xfrm>
            <a:off x="609600" y="1196753"/>
            <a:ext cx="10972800" cy="5145435"/>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r-BE" dirty="0"/>
          </a:p>
        </p:txBody>
      </p:sp>
      <p:sp>
        <p:nvSpPr>
          <p:cNvPr id="6" name="Slide Number Placeholder 5"/>
          <p:cNvSpPr>
            <a:spLocks noGrp="1"/>
          </p:cNvSpPr>
          <p:nvPr>
            <p:ph type="sldNum" sz="quarter" idx="4"/>
          </p:nvPr>
        </p:nvSpPr>
        <p:spPr>
          <a:xfrm>
            <a:off x="4691360" y="6453337"/>
            <a:ext cx="284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BE" dirty="0"/>
              <a:t>- </a:t>
            </a:r>
            <a:fld id="{30A9230E-FFBB-4CCB-ABD7-198084EDE768}" type="slidenum">
              <a:rPr lang="fr-BE" smtClean="0"/>
              <a:pPr/>
              <a:t>‹nr.›</a:t>
            </a:fld>
            <a:r>
              <a:rPr lang="fr-BE" dirty="0"/>
              <a:t> -</a:t>
            </a:r>
          </a:p>
        </p:txBody>
      </p:sp>
      <p:cxnSp>
        <p:nvCxnSpPr>
          <p:cNvPr id="7" name="Straight Connector 6"/>
          <p:cNvCxnSpPr/>
          <p:nvPr userDrawn="1"/>
        </p:nvCxnSpPr>
        <p:spPr>
          <a:xfrm>
            <a:off x="0" y="908720"/>
            <a:ext cx="12192000" cy="0"/>
          </a:xfrm>
          <a:prstGeom prst="line">
            <a:avLst/>
          </a:prstGeom>
          <a:ln w="19050">
            <a:solidFill>
              <a:srgbClr val="525252"/>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2932978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7" r:id="rId8"/>
    <p:sldLayoutId id="2147483659" r:id="rId9"/>
  </p:sldLayoutIdLst>
  <p:hf hdr="0" ftr="0" dt="0"/>
  <p:txStyles>
    <p:titleStyle>
      <a:lvl1pPr algn="ctr" defTabSz="914400" rtl="0" eaLnBrk="1" latinLnBrk="0" hangingPunct="1">
        <a:spcBef>
          <a:spcPct val="0"/>
        </a:spcBef>
        <a:buNone/>
        <a:defRPr sz="2800" kern="1200" baseline="0">
          <a:solidFill>
            <a:schemeClr val="tx1">
              <a:lumMod val="65000"/>
              <a:lumOff val="35000"/>
            </a:schemeClr>
          </a:solidFill>
          <a:latin typeface="Calibri" panose="020F050202020403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2400" kern="1200">
          <a:solidFill>
            <a:schemeClr val="tx1">
              <a:lumMod val="65000"/>
              <a:lumOff val="3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lumMod val="65000"/>
              <a:lumOff val="3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lumMod val="65000"/>
              <a:lumOff val="3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lumMod val="65000"/>
              <a:lumOff val="3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ehealth.fgov.be/ehealthplatform/nl/reglementen"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mijngezondheid.belgie.be/"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3.xml"/><Relationship Id="rId5" Type="http://schemas.openxmlformats.org/officeDocument/2006/relationships/image" Target="../media/image5.png"/><Relationship Id="rId4" Type="http://schemas.openxmlformats.org/officeDocument/2006/relationships/image" Target="../media/image1.jp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1.xml"/><Relationship Id="rId4" Type="http://schemas.openxmlformats.org/officeDocument/2006/relationships/image" Target="../media/image8.jpeg"/></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pPr algn="l"/>
            <a:r>
              <a:rPr lang="nl-BE" sz="3600" b="1" dirty="0">
                <a:solidFill>
                  <a:srgbClr val="C00000"/>
                </a:solidFill>
                <a:ea typeface="+mn-ea"/>
              </a:rPr>
              <a:t>De toegang tot elektronische gezondheidsgegevens</a:t>
            </a:r>
          </a:p>
        </p:txBody>
      </p:sp>
      <p:grpSp>
        <p:nvGrpSpPr>
          <p:cNvPr id="9" name="Group 11"/>
          <p:cNvGrpSpPr>
            <a:grpSpLocks/>
          </p:cNvGrpSpPr>
          <p:nvPr/>
        </p:nvGrpSpPr>
        <p:grpSpPr bwMode="auto">
          <a:xfrm>
            <a:off x="7008812" y="3324225"/>
            <a:ext cx="4268788" cy="2800350"/>
            <a:chOff x="4406900" y="2676525"/>
            <a:chExt cx="4268788" cy="2801603"/>
          </a:xfrm>
        </p:grpSpPr>
        <p:pic>
          <p:nvPicPr>
            <p:cNvPr id="10" name="Picture 10"/>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406900" y="3629091"/>
              <a:ext cx="380943" cy="390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Box 12"/>
            <p:cNvSpPr txBox="1">
              <a:spLocks noChangeArrowheads="1"/>
            </p:cNvSpPr>
            <p:nvPr userDrawn="1"/>
          </p:nvSpPr>
          <p:spPr bwMode="auto">
            <a:xfrm>
              <a:off x="4787900" y="2676525"/>
              <a:ext cx="3887788" cy="28016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a:defRPr/>
              </a:pPr>
              <a:endParaRPr lang="fr-BE" altLang="en-US" sz="1600" dirty="0">
                <a:solidFill>
                  <a:srgbClr val="0D0D0D"/>
                </a:solidFill>
                <a:cs typeface="Arial" pitchFamily="34" charset="0"/>
              </a:endParaRPr>
            </a:p>
            <a:p>
              <a:pPr>
                <a:defRPr/>
              </a:pPr>
              <a:endParaRPr lang="fr-BE" altLang="en-US" sz="1600" dirty="0">
                <a:solidFill>
                  <a:srgbClr val="0D0D0D"/>
                </a:solidFill>
                <a:cs typeface="Arial" pitchFamily="34" charset="0"/>
              </a:endParaRPr>
            </a:p>
            <a:p>
              <a:pPr>
                <a:defRPr/>
              </a:pPr>
              <a:endParaRPr lang="fr-BE" altLang="en-US" sz="1600" dirty="0">
                <a:solidFill>
                  <a:srgbClr val="0D0D0D"/>
                </a:solidFill>
                <a:cs typeface="Arial" pitchFamily="34" charset="0"/>
              </a:endParaRPr>
            </a:p>
            <a:p>
              <a:pPr>
                <a:defRPr/>
              </a:pPr>
              <a:endParaRPr lang="fr-BE" altLang="en-US" sz="1600" dirty="0">
                <a:solidFill>
                  <a:srgbClr val="0D0D0D"/>
                </a:solidFill>
                <a:cs typeface="Arial" pitchFamily="34" charset="0"/>
              </a:endParaRPr>
            </a:p>
            <a:p>
              <a:pPr>
                <a:defRPr/>
              </a:pPr>
              <a:r>
                <a:rPr lang="nl-BE" sz="1600" dirty="0">
                  <a:latin typeface="+mn-lt"/>
                  <a:cs typeface="Arial" pitchFamily="34" charset="0"/>
                </a:rPr>
                <a:t>frank.robben@ehealth.fgov.be </a:t>
              </a:r>
            </a:p>
            <a:p>
              <a:pPr>
                <a:defRPr/>
              </a:pPr>
              <a:endParaRPr lang="fr-BE" altLang="en-US" sz="1600" dirty="0">
                <a:latin typeface="+mn-lt"/>
                <a:cs typeface="Arial" pitchFamily="34" charset="0"/>
                <a:sym typeface="Arial" pitchFamily="34" charset="0"/>
              </a:endParaRPr>
            </a:p>
            <a:p>
              <a:pPr>
                <a:defRPr/>
              </a:pPr>
              <a:r>
                <a:rPr lang="nl-BE" sz="1600" dirty="0">
                  <a:latin typeface="+mn-lt"/>
                  <a:cs typeface="Arial" pitchFamily="34" charset="0"/>
                  <a:sym typeface="Arial" pitchFamily="34" charset="0"/>
                </a:rPr>
                <a:t>@</a:t>
              </a:r>
              <a:r>
                <a:rPr lang="nl-BE" sz="1600" dirty="0" err="1">
                  <a:latin typeface="+mn-lt"/>
                  <a:cs typeface="Arial" pitchFamily="34" charset="0"/>
                  <a:sym typeface="Arial" pitchFamily="34" charset="0"/>
                </a:rPr>
                <a:t>FrRobben</a:t>
              </a:r>
              <a:endParaRPr lang="nl-BE" sz="1600" dirty="0">
                <a:latin typeface="+mn-lt"/>
                <a:cs typeface="Arial" pitchFamily="34" charset="0"/>
                <a:sym typeface="Arial" pitchFamily="34" charset="0"/>
              </a:endParaRPr>
            </a:p>
            <a:p>
              <a:pPr>
                <a:defRPr/>
              </a:pPr>
              <a:endParaRPr lang="fr-BE" altLang="en-US" sz="1600" dirty="0">
                <a:latin typeface="+mn-lt"/>
                <a:cs typeface="Arial" pitchFamily="34" charset="0"/>
                <a:sym typeface="Arial" pitchFamily="34" charset="0"/>
              </a:endParaRPr>
            </a:p>
            <a:p>
              <a:pPr>
                <a:defRPr/>
              </a:pPr>
              <a:r>
                <a:rPr lang="nl-BE" sz="1600" dirty="0">
                  <a:latin typeface="+mn-lt"/>
                  <a:cs typeface="Arial" pitchFamily="34" charset="0"/>
                  <a:sym typeface="Arial" pitchFamily="34" charset="0"/>
                </a:rPr>
                <a:t>https://www.ehealth.fgov.be</a:t>
              </a:r>
            </a:p>
            <a:p>
              <a:pPr>
                <a:defRPr/>
              </a:pPr>
              <a:r>
                <a:rPr lang="nl-BE" sz="1600" dirty="0">
                  <a:latin typeface="+mn-lt"/>
                  <a:cs typeface="Arial" pitchFamily="34" charset="0"/>
                  <a:sym typeface="Arial" pitchFamily="34" charset="0"/>
                </a:rPr>
                <a:t>https://www.ksz.fgov.be</a:t>
              </a:r>
            </a:p>
            <a:p>
              <a:pPr>
                <a:defRPr/>
              </a:pPr>
              <a:r>
                <a:rPr lang="nl-BE" sz="1600" dirty="0">
                  <a:latin typeface="+mn-lt"/>
                  <a:cs typeface="Arial" pitchFamily="34" charset="0"/>
                  <a:sym typeface="Arial" pitchFamily="34" charset="0"/>
                </a:rPr>
                <a:t>https://www.frankrobben.be</a:t>
              </a:r>
            </a:p>
          </p:txBody>
        </p:sp>
      </p:grpSp>
      <p:pic>
        <p:nvPicPr>
          <p:cNvPr id="4" name="Picture 3"/>
          <p:cNvPicPr>
            <a:picLocks noChangeAspect="1"/>
          </p:cNvPicPr>
          <p:nvPr/>
        </p:nvPicPr>
        <p:blipFill>
          <a:blip r:embed="rId4"/>
          <a:stretch>
            <a:fillRect/>
          </a:stretch>
        </p:blipFill>
        <p:spPr>
          <a:xfrm>
            <a:off x="10072688" y="321139"/>
            <a:ext cx="1707028" cy="506012"/>
          </a:xfrm>
          <a:prstGeom prst="rect">
            <a:avLst/>
          </a:prstGeom>
        </p:spPr>
      </p:pic>
      <p:pic>
        <p:nvPicPr>
          <p:cNvPr id="8" name="Picture 7"/>
          <p:cNvPicPr>
            <a:picLocks noChangeAspect="1"/>
          </p:cNvPicPr>
          <p:nvPr/>
        </p:nvPicPr>
        <p:blipFill>
          <a:blip r:embed="rId5"/>
          <a:stretch>
            <a:fillRect/>
          </a:stretch>
        </p:blipFill>
        <p:spPr>
          <a:xfrm>
            <a:off x="7071242" y="4858006"/>
            <a:ext cx="256082" cy="256082"/>
          </a:xfrm>
          <a:prstGeom prst="rect">
            <a:avLst/>
          </a:prstGeom>
        </p:spPr>
      </p:pic>
    </p:spTree>
    <p:extLst>
      <p:ext uri="{BB962C8B-B14F-4D97-AF65-F5344CB8AC3E}">
        <p14:creationId xmlns:p14="http://schemas.microsoft.com/office/powerpoint/2010/main" val="35019584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dirty="0"/>
              <a:t>Nieuwe toegangsmatrix (invoering voorzien medio 2025)</a:t>
            </a:r>
            <a:endParaRPr lang="fr-BE" dirty="0"/>
          </a:p>
        </p:txBody>
      </p:sp>
      <p:sp>
        <p:nvSpPr>
          <p:cNvPr id="5" name="Slide Number Placeholder 4"/>
          <p:cNvSpPr>
            <a:spLocks noGrp="1"/>
          </p:cNvSpPr>
          <p:nvPr>
            <p:ph type="sldNum" sz="quarter" idx="12"/>
          </p:nvPr>
        </p:nvSpPr>
        <p:spPr/>
        <p:txBody>
          <a:bodyPr/>
          <a:lstStyle/>
          <a:p>
            <a:fld id="{30A9230E-FFBB-4CCB-ABD7-198084EDE768}" type="slidenum">
              <a:rPr lang="fr-BE" smtClean="0"/>
              <a:t>10</a:t>
            </a:fld>
            <a:endParaRPr lang="fr-BE"/>
          </a:p>
        </p:txBody>
      </p:sp>
      <p:pic>
        <p:nvPicPr>
          <p:cNvPr id="7" name="Image 6">
            <a:extLst>
              <a:ext uri="{FF2B5EF4-FFF2-40B4-BE49-F238E27FC236}">
                <a16:creationId xmlns:a16="http://schemas.microsoft.com/office/drawing/2014/main" id="{ED60C8F6-3CD6-4AF1-9DA6-70AD0CF12D27}"/>
              </a:ext>
            </a:extLst>
          </p:cNvPr>
          <p:cNvPicPr/>
          <p:nvPr/>
        </p:nvPicPr>
        <p:blipFill>
          <a:blip r:embed="rId3"/>
          <a:stretch>
            <a:fillRect/>
          </a:stretch>
        </p:blipFill>
        <p:spPr>
          <a:xfrm>
            <a:off x="767046" y="1020562"/>
            <a:ext cx="10657907" cy="5320934"/>
          </a:xfrm>
          <a:prstGeom prst="rect">
            <a:avLst/>
          </a:prstGeom>
        </p:spPr>
      </p:pic>
    </p:spTree>
    <p:extLst>
      <p:ext uri="{BB962C8B-B14F-4D97-AF65-F5344CB8AC3E}">
        <p14:creationId xmlns:p14="http://schemas.microsoft.com/office/powerpoint/2010/main" val="22867302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0" y="1"/>
            <a:ext cx="12192000" cy="908720"/>
          </a:xfrm>
        </p:spPr>
        <p:txBody>
          <a:bodyPr/>
          <a:lstStyle/>
          <a:p>
            <a:r>
              <a:rPr lang="nl-BE" dirty="0"/>
              <a:t>Rol van de toegangsmatrix</a:t>
            </a:r>
          </a:p>
        </p:txBody>
      </p:sp>
      <p:sp>
        <p:nvSpPr>
          <p:cNvPr id="3" name="Tijdelijke aanduiding voor inhoud 2"/>
          <p:cNvSpPr>
            <a:spLocks noGrp="1"/>
          </p:cNvSpPr>
          <p:nvPr>
            <p:ph idx="1"/>
          </p:nvPr>
        </p:nvSpPr>
        <p:spPr>
          <a:xfrm>
            <a:off x="609600" y="1052736"/>
            <a:ext cx="10972800" cy="5289451"/>
          </a:xfrm>
        </p:spPr>
        <p:txBody>
          <a:bodyPr>
            <a:normAutofit/>
          </a:bodyPr>
          <a:lstStyle/>
          <a:p>
            <a:endParaRPr lang="nl-BE" dirty="0"/>
          </a:p>
          <a:p>
            <a:r>
              <a:rPr lang="nl-BE" dirty="0"/>
              <a:t>bepalen welke soorten gegevens</a:t>
            </a:r>
          </a:p>
          <a:p>
            <a:endParaRPr lang="nl-BE" dirty="0"/>
          </a:p>
          <a:p>
            <a:r>
              <a:rPr lang="nl-BE" dirty="0"/>
              <a:t>binnen het vermelde kader</a:t>
            </a:r>
          </a:p>
          <a:p>
            <a:endParaRPr lang="nl-BE" dirty="0"/>
          </a:p>
          <a:p>
            <a:r>
              <a:rPr lang="nl-BE" dirty="0"/>
              <a:t>toegankelijk zijn</a:t>
            </a:r>
          </a:p>
          <a:p>
            <a:endParaRPr lang="nl-BE" dirty="0"/>
          </a:p>
          <a:p>
            <a:r>
              <a:rPr lang="nl-BE" dirty="0"/>
              <a:t>voor welke soort zorgverlener</a:t>
            </a:r>
          </a:p>
          <a:p>
            <a:pPr marL="0" indent="0">
              <a:buNone/>
            </a:pPr>
            <a:endParaRPr lang="nl-BE" dirty="0"/>
          </a:p>
        </p:txBody>
      </p:sp>
      <p:sp>
        <p:nvSpPr>
          <p:cNvPr id="5" name="Tijdelijke aanduiding voor dianummer 4"/>
          <p:cNvSpPr>
            <a:spLocks noGrp="1"/>
          </p:cNvSpPr>
          <p:nvPr>
            <p:ph type="sldNum" sz="quarter" idx="12"/>
          </p:nvPr>
        </p:nvSpPr>
        <p:spPr>
          <a:xfrm>
            <a:off x="4691360" y="6453337"/>
            <a:ext cx="2844800" cy="365125"/>
          </a:xfrm>
        </p:spPr>
        <p:txBody>
          <a:bodyPr/>
          <a:lstStyle/>
          <a:p>
            <a:fld id="{84AEDDD6-2727-439E-A96F-E9FD4CA77376}" type="slidenum">
              <a:rPr lang="en-GB" smtClean="0"/>
              <a:pPr/>
              <a:t>11</a:t>
            </a:fld>
            <a:endParaRPr lang="en-GB" dirty="0"/>
          </a:p>
        </p:txBody>
      </p:sp>
    </p:spTree>
    <p:extLst>
      <p:ext uri="{BB962C8B-B14F-4D97-AF65-F5344CB8AC3E}">
        <p14:creationId xmlns:p14="http://schemas.microsoft.com/office/powerpoint/2010/main" val="40032776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0" y="1"/>
            <a:ext cx="12192000" cy="908720"/>
          </a:xfrm>
        </p:spPr>
        <p:txBody>
          <a:bodyPr/>
          <a:lstStyle/>
          <a:p>
            <a:r>
              <a:rPr lang="nl-BE" dirty="0"/>
              <a:t>Mogelijkheid tot modulering</a:t>
            </a:r>
          </a:p>
        </p:txBody>
      </p:sp>
      <p:sp>
        <p:nvSpPr>
          <p:cNvPr id="3" name="Tijdelijke aanduiding voor inhoud 2"/>
          <p:cNvSpPr>
            <a:spLocks noGrp="1"/>
          </p:cNvSpPr>
          <p:nvPr>
            <p:ph idx="1"/>
          </p:nvPr>
        </p:nvSpPr>
        <p:spPr>
          <a:xfrm>
            <a:off x="609600" y="1052736"/>
            <a:ext cx="10972800" cy="5289451"/>
          </a:xfrm>
        </p:spPr>
        <p:txBody>
          <a:bodyPr>
            <a:normAutofit fontScale="92500" lnSpcReduction="10000"/>
          </a:bodyPr>
          <a:lstStyle/>
          <a:p>
            <a:r>
              <a:rPr lang="nl-BE" dirty="0"/>
              <a:t>toegangsmatrix is ‘default’</a:t>
            </a:r>
          </a:p>
          <a:p>
            <a:endParaRPr lang="nl-BE" dirty="0"/>
          </a:p>
          <a:p>
            <a:r>
              <a:rPr lang="nl-BE" dirty="0"/>
              <a:t>zorggebruiker kan beslissen geen toegang te geven aan zorgverlener(s) door</a:t>
            </a:r>
          </a:p>
          <a:p>
            <a:pPr lvl="1"/>
            <a:r>
              <a:rPr lang="nl-BE" dirty="0"/>
              <a:t>geen geïnformeerde toestemming tot gegevensdeling te geven en zelf in te staan voor de relevante gegevensdeling</a:t>
            </a:r>
          </a:p>
          <a:p>
            <a:pPr lvl="1"/>
            <a:r>
              <a:rPr lang="nl-BE" dirty="0"/>
              <a:t>geen zorgrelaties aan te maken</a:t>
            </a:r>
          </a:p>
          <a:p>
            <a:endParaRPr lang="nl-BE" dirty="0"/>
          </a:p>
          <a:p>
            <a:r>
              <a:rPr lang="nl-BE" dirty="0"/>
              <a:t>zorggebruiker kan zorgverleners uitsluiten van toegang tot gegevens</a:t>
            </a:r>
          </a:p>
          <a:p>
            <a:endParaRPr lang="nl-BE" dirty="0"/>
          </a:p>
          <a:p>
            <a:r>
              <a:rPr lang="nl-BE" dirty="0"/>
              <a:t>zorggebruiker kan bepaalde ‘kruisjes’ in de toegangsmatrix af- of aanvinken en zo de toegang tot bepaalde gegevenscategorieën voor bepaalde soorten zorgverstrekkers verhinderen of bijkomend toestaan</a:t>
            </a:r>
          </a:p>
          <a:p>
            <a:endParaRPr lang="nl-BE" dirty="0"/>
          </a:p>
          <a:p>
            <a:r>
              <a:rPr lang="nl-BE" dirty="0"/>
              <a:t>zorggebruiker kan beslissen toegang te geven aan alle zorgverleners die met haar/hem een zorgrelatie hebben tot alle gegevens, zonder toepassing van de toegangsmatrix</a:t>
            </a:r>
          </a:p>
        </p:txBody>
      </p:sp>
      <p:sp>
        <p:nvSpPr>
          <p:cNvPr id="5" name="Tijdelijke aanduiding voor dianummer 4"/>
          <p:cNvSpPr>
            <a:spLocks noGrp="1"/>
          </p:cNvSpPr>
          <p:nvPr>
            <p:ph type="sldNum" sz="quarter" idx="12"/>
          </p:nvPr>
        </p:nvSpPr>
        <p:spPr>
          <a:xfrm>
            <a:off x="4691360" y="6453337"/>
            <a:ext cx="2844800" cy="365125"/>
          </a:xfrm>
        </p:spPr>
        <p:txBody>
          <a:bodyPr/>
          <a:lstStyle/>
          <a:p>
            <a:fld id="{84AEDDD6-2727-439E-A96F-E9FD4CA77376}" type="slidenum">
              <a:rPr lang="en-GB" smtClean="0"/>
              <a:pPr/>
              <a:t>12</a:t>
            </a:fld>
            <a:endParaRPr lang="en-GB" dirty="0"/>
          </a:p>
        </p:txBody>
      </p:sp>
    </p:spTree>
    <p:extLst>
      <p:ext uri="{BB962C8B-B14F-4D97-AF65-F5344CB8AC3E}">
        <p14:creationId xmlns:p14="http://schemas.microsoft.com/office/powerpoint/2010/main" val="38633174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8A661A-6F3C-40FC-9A85-4CBA49A83BAB}"/>
              </a:ext>
            </a:extLst>
          </p:cNvPr>
          <p:cNvSpPr>
            <a:spLocks noGrp="1"/>
          </p:cNvSpPr>
          <p:nvPr>
            <p:ph type="title"/>
          </p:nvPr>
        </p:nvSpPr>
        <p:spPr/>
        <p:txBody>
          <a:bodyPr/>
          <a:lstStyle/>
          <a:p>
            <a:r>
              <a:rPr lang="nl-BE" dirty="0"/>
              <a:t>Cirkels van vertrouwen</a:t>
            </a:r>
          </a:p>
        </p:txBody>
      </p:sp>
      <p:sp>
        <p:nvSpPr>
          <p:cNvPr id="3" name="Content Placeholder 2">
            <a:extLst>
              <a:ext uri="{FF2B5EF4-FFF2-40B4-BE49-F238E27FC236}">
                <a16:creationId xmlns:a16="http://schemas.microsoft.com/office/drawing/2014/main" id="{D10B2E13-8C52-4543-9341-12F050D65DCC}"/>
              </a:ext>
            </a:extLst>
          </p:cNvPr>
          <p:cNvSpPr>
            <a:spLocks noGrp="1"/>
          </p:cNvSpPr>
          <p:nvPr>
            <p:ph idx="1"/>
          </p:nvPr>
        </p:nvSpPr>
        <p:spPr/>
        <p:txBody>
          <a:bodyPr/>
          <a:lstStyle/>
          <a:p>
            <a:r>
              <a:rPr lang="nl-BE" dirty="0"/>
              <a:t>groep gebruikers van een organisatie</a:t>
            </a:r>
          </a:p>
          <a:p>
            <a:pPr lvl="1"/>
            <a:r>
              <a:rPr lang="nl-BE" dirty="0"/>
              <a:t>waarvoor die organisatie zelf op een aantal vlakken informatieveiligheidsmaatregelen organiseert en de correcte naleving ervan bewaakt</a:t>
            </a:r>
          </a:p>
          <a:p>
            <a:pPr lvl="1"/>
            <a:r>
              <a:rPr lang="nl-BE" dirty="0"/>
              <a:t>zodat andere organisaties er redelijkerwijze kunnen op betrouwen dat deze informatieveiligheidsmaatregelen worden nageleefd</a:t>
            </a:r>
          </a:p>
          <a:p>
            <a:pPr lvl="1"/>
            <a:r>
              <a:rPr lang="nl-BE" dirty="0"/>
              <a:t>en deze maatregelen dus zelf niet meer moeten organiseren of bewaken</a:t>
            </a:r>
          </a:p>
          <a:p>
            <a:pPr lvl="1"/>
            <a:endParaRPr lang="nl-BE" dirty="0"/>
          </a:p>
          <a:p>
            <a:r>
              <a:rPr lang="nl-BE" dirty="0"/>
              <a:t>reglement tot vaststelling van de criteria voor de toepassing van een cirkel van vertrouwen door een organisatie in het kader van de uitwisseling van gezondheidsgegevens</a:t>
            </a:r>
          </a:p>
          <a:p>
            <a:pPr lvl="1"/>
            <a:r>
              <a:rPr lang="nl-BE" dirty="0"/>
              <a:t>zie </a:t>
            </a:r>
            <a:r>
              <a:rPr lang="nl-BE" dirty="0">
                <a:hlinkClick r:id="rId2"/>
              </a:rPr>
              <a:t>https://www.ehealth.fgov.be/ehealthplatform/nl/reglementen</a:t>
            </a:r>
            <a:endParaRPr lang="nl-BE" dirty="0"/>
          </a:p>
        </p:txBody>
      </p:sp>
      <p:sp>
        <p:nvSpPr>
          <p:cNvPr id="4" name="Slide Number Placeholder 3">
            <a:extLst>
              <a:ext uri="{FF2B5EF4-FFF2-40B4-BE49-F238E27FC236}">
                <a16:creationId xmlns:a16="http://schemas.microsoft.com/office/drawing/2014/main" id="{8BA97739-791A-4DE6-AF58-D58E1BB10352}"/>
              </a:ext>
            </a:extLst>
          </p:cNvPr>
          <p:cNvSpPr>
            <a:spLocks noGrp="1"/>
          </p:cNvSpPr>
          <p:nvPr>
            <p:ph type="sldNum" sz="quarter" idx="12"/>
          </p:nvPr>
        </p:nvSpPr>
        <p:spPr/>
        <p:txBody>
          <a:bodyPr/>
          <a:lstStyle/>
          <a:p>
            <a:fld id="{30A9230E-FFBB-4CCB-ABD7-198084EDE768}" type="slidenum">
              <a:rPr lang="fr-BE" smtClean="0"/>
              <a:t>13</a:t>
            </a:fld>
            <a:endParaRPr lang="fr-BE"/>
          </a:p>
        </p:txBody>
      </p:sp>
    </p:spTree>
    <p:extLst>
      <p:ext uri="{BB962C8B-B14F-4D97-AF65-F5344CB8AC3E}">
        <p14:creationId xmlns:p14="http://schemas.microsoft.com/office/powerpoint/2010/main" val="19692560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026B8C-2B7C-40B2-993A-8C86ABEAD176}"/>
              </a:ext>
            </a:extLst>
          </p:cNvPr>
          <p:cNvSpPr>
            <a:spLocks noGrp="1"/>
          </p:cNvSpPr>
          <p:nvPr>
            <p:ph type="title"/>
          </p:nvPr>
        </p:nvSpPr>
        <p:spPr>
          <a:xfrm>
            <a:off x="0" y="1"/>
            <a:ext cx="12192000" cy="908720"/>
          </a:xfrm>
        </p:spPr>
        <p:txBody>
          <a:bodyPr/>
          <a:lstStyle/>
          <a:p>
            <a:r>
              <a:rPr lang="nl-BE" dirty="0"/>
              <a:t>Criteria cirkels van vertrouwen</a:t>
            </a:r>
          </a:p>
        </p:txBody>
      </p:sp>
      <p:sp>
        <p:nvSpPr>
          <p:cNvPr id="3" name="Content Placeholder 2">
            <a:extLst>
              <a:ext uri="{FF2B5EF4-FFF2-40B4-BE49-F238E27FC236}">
                <a16:creationId xmlns:a16="http://schemas.microsoft.com/office/drawing/2014/main" id="{837600F0-5347-4C31-AEFE-9ED6106E92FC}"/>
              </a:ext>
            </a:extLst>
          </p:cNvPr>
          <p:cNvSpPr>
            <a:spLocks noGrp="1"/>
          </p:cNvSpPr>
          <p:nvPr>
            <p:ph idx="1"/>
          </p:nvPr>
        </p:nvSpPr>
        <p:spPr>
          <a:xfrm>
            <a:off x="609600" y="1052736"/>
            <a:ext cx="10972800" cy="5289451"/>
          </a:xfrm>
        </p:spPr>
        <p:txBody>
          <a:bodyPr/>
          <a:lstStyle/>
          <a:p>
            <a:r>
              <a:rPr lang="nl-BE" dirty="0"/>
              <a:t>rechtmatigheids- en doelbindingsbeginsel</a:t>
            </a:r>
          </a:p>
          <a:p>
            <a:pPr lvl="1"/>
            <a:r>
              <a:rPr lang="nl-BE" dirty="0"/>
              <a:t>register van de verwerkingsactiviteiten</a:t>
            </a:r>
          </a:p>
          <a:p>
            <a:pPr lvl="1"/>
            <a:r>
              <a:rPr lang="nl-BE" dirty="0"/>
              <a:t>precisering van de rechtsgronden voor de verwerking van gezondheidsgegevens</a:t>
            </a:r>
          </a:p>
          <a:p>
            <a:r>
              <a:rPr lang="nl-BE" dirty="0"/>
              <a:t>evenredigheidsbeginsel</a:t>
            </a:r>
          </a:p>
          <a:p>
            <a:pPr lvl="1"/>
            <a:r>
              <a:rPr lang="nl-BE" dirty="0"/>
              <a:t>voldoende fijnmazige modulering van toegangsrechten (wat, over wie, gedurende welke periode)</a:t>
            </a:r>
          </a:p>
          <a:p>
            <a:r>
              <a:rPr lang="nl-BE" dirty="0"/>
              <a:t>gebruikers- en toegangsbeheer</a:t>
            </a:r>
          </a:p>
          <a:p>
            <a:pPr lvl="1"/>
            <a:r>
              <a:rPr lang="nl-BE" dirty="0"/>
              <a:t>authenticatie van de identiteit van zorgverstrekker</a:t>
            </a:r>
          </a:p>
          <a:p>
            <a:pPr lvl="1"/>
            <a:r>
              <a:rPr lang="nl-BE" dirty="0"/>
              <a:t>verificatie van de relevante kenmerken en relaties van de zorgverstrekker</a:t>
            </a:r>
          </a:p>
          <a:p>
            <a:r>
              <a:rPr lang="nl-BE" dirty="0" err="1"/>
              <a:t>logging</a:t>
            </a:r>
            <a:endParaRPr lang="nl-BE" dirty="0"/>
          </a:p>
          <a:p>
            <a:pPr lvl="1"/>
            <a:r>
              <a:rPr lang="nl-BE" dirty="0"/>
              <a:t>interne </a:t>
            </a:r>
            <a:r>
              <a:rPr lang="nl-BE" dirty="0" err="1"/>
              <a:t>logging</a:t>
            </a:r>
            <a:endParaRPr lang="nl-BE" dirty="0"/>
          </a:p>
          <a:p>
            <a:pPr lvl="1"/>
            <a:r>
              <a:rPr lang="nl-BE" dirty="0"/>
              <a:t>audit </a:t>
            </a:r>
            <a:r>
              <a:rPr lang="nl-BE" dirty="0" err="1"/>
              <a:t>trail</a:t>
            </a:r>
            <a:endParaRPr lang="nl-BE" dirty="0"/>
          </a:p>
        </p:txBody>
      </p:sp>
      <p:sp>
        <p:nvSpPr>
          <p:cNvPr id="4" name="Slide Number Placeholder 3">
            <a:extLst>
              <a:ext uri="{FF2B5EF4-FFF2-40B4-BE49-F238E27FC236}">
                <a16:creationId xmlns:a16="http://schemas.microsoft.com/office/drawing/2014/main" id="{C8FFA166-6D78-442F-BF6D-9BA4863C7E6D}"/>
              </a:ext>
            </a:extLst>
          </p:cNvPr>
          <p:cNvSpPr>
            <a:spLocks noGrp="1"/>
          </p:cNvSpPr>
          <p:nvPr>
            <p:ph type="sldNum" sz="quarter" idx="12"/>
          </p:nvPr>
        </p:nvSpPr>
        <p:spPr>
          <a:xfrm>
            <a:off x="4691360" y="6453337"/>
            <a:ext cx="2844800" cy="365125"/>
          </a:xfrm>
        </p:spPr>
        <p:txBody>
          <a:bodyPr/>
          <a:lstStyle/>
          <a:p>
            <a:fld id="{30A9230E-FFBB-4CCB-ABD7-198084EDE768}" type="slidenum">
              <a:rPr lang="fr-BE" smtClean="0"/>
              <a:pPr/>
              <a:t>14</a:t>
            </a:fld>
            <a:endParaRPr lang="fr-BE"/>
          </a:p>
        </p:txBody>
      </p:sp>
    </p:spTree>
    <p:extLst>
      <p:ext uri="{BB962C8B-B14F-4D97-AF65-F5344CB8AC3E}">
        <p14:creationId xmlns:p14="http://schemas.microsoft.com/office/powerpoint/2010/main" val="23421171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026B8C-2B7C-40B2-993A-8C86ABEAD176}"/>
              </a:ext>
            </a:extLst>
          </p:cNvPr>
          <p:cNvSpPr>
            <a:spLocks noGrp="1"/>
          </p:cNvSpPr>
          <p:nvPr>
            <p:ph type="title"/>
          </p:nvPr>
        </p:nvSpPr>
        <p:spPr>
          <a:xfrm>
            <a:off x="0" y="1"/>
            <a:ext cx="12192000" cy="908720"/>
          </a:xfrm>
        </p:spPr>
        <p:txBody>
          <a:bodyPr/>
          <a:lstStyle/>
          <a:p>
            <a:r>
              <a:rPr lang="nl-BE" dirty="0"/>
              <a:t>Criteria cirkels van vertrouwen</a:t>
            </a:r>
          </a:p>
        </p:txBody>
      </p:sp>
      <p:sp>
        <p:nvSpPr>
          <p:cNvPr id="3" name="Content Placeholder 2">
            <a:extLst>
              <a:ext uri="{FF2B5EF4-FFF2-40B4-BE49-F238E27FC236}">
                <a16:creationId xmlns:a16="http://schemas.microsoft.com/office/drawing/2014/main" id="{837600F0-5347-4C31-AEFE-9ED6106E92FC}"/>
              </a:ext>
            </a:extLst>
          </p:cNvPr>
          <p:cNvSpPr>
            <a:spLocks noGrp="1"/>
          </p:cNvSpPr>
          <p:nvPr>
            <p:ph idx="1"/>
          </p:nvPr>
        </p:nvSpPr>
        <p:spPr>
          <a:xfrm>
            <a:off x="609600" y="1052736"/>
            <a:ext cx="10972800" cy="5289451"/>
          </a:xfrm>
        </p:spPr>
        <p:txBody>
          <a:bodyPr/>
          <a:lstStyle/>
          <a:p>
            <a:r>
              <a:rPr lang="nl-BE" dirty="0"/>
              <a:t>informatie, vorming en sensibilisering</a:t>
            </a:r>
          </a:p>
          <a:p>
            <a:r>
              <a:rPr lang="nl-BE" dirty="0"/>
              <a:t>interne controle en sancties</a:t>
            </a:r>
          </a:p>
          <a:p>
            <a:r>
              <a:rPr lang="nl-BE" dirty="0"/>
              <a:t>naleving beraadslagingen Informatieveiligheidscomité</a:t>
            </a:r>
          </a:p>
          <a:p>
            <a:r>
              <a:rPr lang="nl-BE" dirty="0"/>
              <a:t>handhaving</a:t>
            </a:r>
          </a:p>
          <a:p>
            <a:pPr lvl="1"/>
            <a:r>
              <a:rPr lang="nl-BE" dirty="0"/>
              <a:t>opname in de authentieke bron </a:t>
            </a:r>
            <a:r>
              <a:rPr lang="nl-BE" dirty="0" err="1"/>
              <a:t>CoBRHA</a:t>
            </a:r>
            <a:r>
              <a:rPr lang="nl-BE" dirty="0"/>
              <a:t> als organisatie die een cirkel van vertrouwen organiseert</a:t>
            </a:r>
          </a:p>
          <a:p>
            <a:pPr lvl="1"/>
            <a:r>
              <a:rPr lang="nl-BE" dirty="0"/>
              <a:t>openbare documentatie</a:t>
            </a:r>
          </a:p>
          <a:p>
            <a:pPr lvl="1"/>
            <a:r>
              <a:rPr lang="nl-BE" dirty="0"/>
              <a:t>externe controle</a:t>
            </a:r>
          </a:p>
        </p:txBody>
      </p:sp>
      <p:sp>
        <p:nvSpPr>
          <p:cNvPr id="4" name="Slide Number Placeholder 3">
            <a:extLst>
              <a:ext uri="{FF2B5EF4-FFF2-40B4-BE49-F238E27FC236}">
                <a16:creationId xmlns:a16="http://schemas.microsoft.com/office/drawing/2014/main" id="{C8FFA166-6D78-442F-BF6D-9BA4863C7E6D}"/>
              </a:ext>
            </a:extLst>
          </p:cNvPr>
          <p:cNvSpPr>
            <a:spLocks noGrp="1"/>
          </p:cNvSpPr>
          <p:nvPr>
            <p:ph type="sldNum" sz="quarter" idx="12"/>
          </p:nvPr>
        </p:nvSpPr>
        <p:spPr>
          <a:xfrm>
            <a:off x="4691360" y="6453337"/>
            <a:ext cx="2844800" cy="365125"/>
          </a:xfrm>
        </p:spPr>
        <p:txBody>
          <a:bodyPr/>
          <a:lstStyle/>
          <a:p>
            <a:fld id="{30A9230E-FFBB-4CCB-ABD7-198084EDE768}" type="slidenum">
              <a:rPr lang="fr-BE" smtClean="0"/>
              <a:pPr/>
              <a:t>15</a:t>
            </a:fld>
            <a:endParaRPr lang="fr-BE"/>
          </a:p>
        </p:txBody>
      </p:sp>
    </p:spTree>
    <p:extLst>
      <p:ext uri="{BB962C8B-B14F-4D97-AF65-F5344CB8AC3E}">
        <p14:creationId xmlns:p14="http://schemas.microsoft.com/office/powerpoint/2010/main" val="33922973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31BF99E-78C3-4864-8482-EAB359019872}"/>
              </a:ext>
            </a:extLst>
          </p:cNvPr>
          <p:cNvSpPr>
            <a:spLocks noGrp="1"/>
          </p:cNvSpPr>
          <p:nvPr>
            <p:ph type="title"/>
          </p:nvPr>
        </p:nvSpPr>
        <p:spPr/>
        <p:txBody>
          <a:bodyPr/>
          <a:lstStyle/>
          <a:p>
            <a:r>
              <a:rPr lang="nl-BE" dirty="0" err="1"/>
              <a:t>Eelektronische</a:t>
            </a:r>
            <a:r>
              <a:rPr lang="nl-BE" dirty="0"/>
              <a:t> toegang door de zorggebruiker via </a:t>
            </a:r>
            <a:r>
              <a:rPr lang="nl-BE" dirty="0" err="1"/>
              <a:t>geïntegeerd</a:t>
            </a:r>
            <a:r>
              <a:rPr lang="nl-BE" dirty="0"/>
              <a:t> zorgportaal</a:t>
            </a:r>
          </a:p>
        </p:txBody>
      </p:sp>
      <p:sp>
        <p:nvSpPr>
          <p:cNvPr id="3" name="Tijdelijke aanduiding voor inhoud 2">
            <a:extLst>
              <a:ext uri="{FF2B5EF4-FFF2-40B4-BE49-F238E27FC236}">
                <a16:creationId xmlns:a16="http://schemas.microsoft.com/office/drawing/2014/main" id="{A8A77983-53C0-4C33-ABE7-BA73FE24DD4D}"/>
              </a:ext>
            </a:extLst>
          </p:cNvPr>
          <p:cNvSpPr>
            <a:spLocks noGrp="1"/>
          </p:cNvSpPr>
          <p:nvPr>
            <p:ph idx="1"/>
          </p:nvPr>
        </p:nvSpPr>
        <p:spPr/>
        <p:txBody>
          <a:bodyPr/>
          <a:lstStyle/>
          <a:p>
            <a:r>
              <a:rPr lang="nl-BE" dirty="0">
                <a:hlinkClick r:id="rId2"/>
              </a:rPr>
              <a:t>www.mijngezondheid.belgie.be</a:t>
            </a:r>
            <a:endParaRPr lang="nl-BE" dirty="0"/>
          </a:p>
          <a:p>
            <a:endParaRPr lang="nl-BE" dirty="0"/>
          </a:p>
          <a:p>
            <a:r>
              <a:rPr lang="nl-BE" dirty="0"/>
              <a:t>sterke authenticatie (elektronische identiteitskaart, digitale portefeuille of </a:t>
            </a:r>
            <a:r>
              <a:rPr lang="nl-BE" dirty="0" err="1"/>
              <a:t>Itsme</a:t>
            </a:r>
            <a:r>
              <a:rPr lang="nl-BE" dirty="0"/>
              <a:t>)</a:t>
            </a:r>
          </a:p>
          <a:p>
            <a:endParaRPr lang="nl-BE" dirty="0"/>
          </a:p>
          <a:p>
            <a:r>
              <a:rPr lang="nl-BE" dirty="0"/>
              <a:t>zorggebruiker heeft toegang tot haar/zijn eigen gezondheidsgegevens</a:t>
            </a:r>
          </a:p>
          <a:p>
            <a:endParaRPr lang="nl-BE" dirty="0"/>
          </a:p>
          <a:p>
            <a:r>
              <a:rPr lang="nl-BE" dirty="0"/>
              <a:t>zorggebruiker kan andere personen toegang geven tot zijn gezondheidsgegevens via een zorgmandaat</a:t>
            </a:r>
          </a:p>
          <a:p>
            <a:endParaRPr lang="nl-BE" dirty="0"/>
          </a:p>
          <a:p>
            <a:r>
              <a:rPr lang="nl-BE" dirty="0"/>
              <a:t>zorggebruiker heeft toegang tot gezondheidsgegevens van zijn minderjarige kinderen</a:t>
            </a:r>
          </a:p>
          <a:p>
            <a:endParaRPr lang="nl-BE" dirty="0"/>
          </a:p>
          <a:p>
            <a:endParaRPr lang="nl-BE" dirty="0"/>
          </a:p>
        </p:txBody>
      </p:sp>
      <p:sp>
        <p:nvSpPr>
          <p:cNvPr id="4" name="Tijdelijke aanduiding voor dianummer 3">
            <a:extLst>
              <a:ext uri="{FF2B5EF4-FFF2-40B4-BE49-F238E27FC236}">
                <a16:creationId xmlns:a16="http://schemas.microsoft.com/office/drawing/2014/main" id="{28DDE0F3-52BD-4C30-9CEA-EBFE01106768}"/>
              </a:ext>
            </a:extLst>
          </p:cNvPr>
          <p:cNvSpPr>
            <a:spLocks noGrp="1"/>
          </p:cNvSpPr>
          <p:nvPr>
            <p:ph type="sldNum" sz="quarter" idx="12"/>
          </p:nvPr>
        </p:nvSpPr>
        <p:spPr/>
        <p:txBody>
          <a:bodyPr/>
          <a:lstStyle/>
          <a:p>
            <a:fld id="{30A9230E-FFBB-4CCB-ABD7-198084EDE768}" type="slidenum">
              <a:rPr lang="fr-BE" smtClean="0"/>
              <a:t>16</a:t>
            </a:fld>
            <a:endParaRPr lang="fr-BE"/>
          </a:p>
        </p:txBody>
      </p:sp>
    </p:spTree>
    <p:extLst>
      <p:ext uri="{BB962C8B-B14F-4D97-AF65-F5344CB8AC3E}">
        <p14:creationId xmlns:p14="http://schemas.microsoft.com/office/powerpoint/2010/main" val="33409191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F9514E4-6D3F-4220-BD60-4913B38E846F}"/>
              </a:ext>
            </a:extLst>
          </p:cNvPr>
          <p:cNvSpPr>
            <a:spLocks noGrp="1"/>
          </p:cNvSpPr>
          <p:nvPr>
            <p:ph type="title"/>
          </p:nvPr>
        </p:nvSpPr>
        <p:spPr/>
        <p:txBody>
          <a:bodyPr/>
          <a:lstStyle/>
          <a:p>
            <a:r>
              <a:rPr lang="nl-BE" dirty="0"/>
              <a:t>Regeling voorzien in ontwerp van samenwerkingsakkoord</a:t>
            </a:r>
          </a:p>
        </p:txBody>
      </p:sp>
      <p:sp>
        <p:nvSpPr>
          <p:cNvPr id="3" name="Tijdelijke aanduiding voor inhoud 2">
            <a:extLst>
              <a:ext uri="{FF2B5EF4-FFF2-40B4-BE49-F238E27FC236}">
                <a16:creationId xmlns:a16="http://schemas.microsoft.com/office/drawing/2014/main" id="{AD0284D1-BF70-4706-9CBB-860CDEC5F291}"/>
              </a:ext>
            </a:extLst>
          </p:cNvPr>
          <p:cNvSpPr>
            <a:spLocks noGrp="1"/>
          </p:cNvSpPr>
          <p:nvPr>
            <p:ph idx="1"/>
          </p:nvPr>
        </p:nvSpPr>
        <p:spPr>
          <a:xfrm>
            <a:off x="609600" y="1052737"/>
            <a:ext cx="10972800" cy="5805263"/>
          </a:xfrm>
        </p:spPr>
        <p:txBody>
          <a:bodyPr>
            <a:normAutofit fontScale="62500" lnSpcReduction="20000"/>
          </a:bodyPr>
          <a:lstStyle/>
          <a:p>
            <a:pPr marL="0" indent="0" algn="l">
              <a:buNone/>
            </a:pPr>
            <a:r>
              <a:rPr lang="nl-BE" sz="2400" b="1" i="1" dirty="0">
                <a:solidFill>
                  <a:srgbClr val="172B4D"/>
                </a:solidFill>
                <a:effectLst/>
              </a:rPr>
              <a:t>Indien de minderjarige &lt; 13 jaar is</a:t>
            </a:r>
            <a:endParaRPr lang="nl-BE" sz="2400" b="0" i="0" dirty="0">
              <a:solidFill>
                <a:srgbClr val="172B4D"/>
              </a:solidFill>
              <a:effectLst/>
            </a:endParaRPr>
          </a:p>
          <a:p>
            <a:pPr marL="0" indent="0" algn="just">
              <a:buNone/>
            </a:pPr>
            <a:r>
              <a:rPr lang="nl-BE" sz="2400" b="0" i="1" dirty="0">
                <a:solidFill>
                  <a:srgbClr val="172B4D"/>
                </a:solidFill>
                <a:effectLst/>
              </a:rPr>
              <a:t>indien behandelend arts, </a:t>
            </a:r>
            <a:r>
              <a:rPr lang="nl-BE" sz="2400" b="0" i="1" dirty="0">
                <a:solidFill>
                  <a:srgbClr val="000000"/>
                </a:solidFill>
                <a:effectLst/>
              </a:rPr>
              <a:t>klinisch psycholoog of klinisch orthopedagoog</a:t>
            </a:r>
            <a:r>
              <a:rPr lang="nl-BE" sz="2400" b="0" i="1" dirty="0">
                <a:solidFill>
                  <a:srgbClr val="172B4D"/>
                </a:solidFill>
                <a:effectLst/>
              </a:rPr>
              <a:t> bepaalt dat betrokkene rechten zelf kan uitoefenen</a:t>
            </a:r>
          </a:p>
          <a:p>
            <a:pPr marL="174625" indent="-174625" algn="just" defTabSz="179388">
              <a:buNone/>
            </a:pPr>
            <a:r>
              <a:rPr lang="nl-BE" sz="2400" i="1" dirty="0">
                <a:solidFill>
                  <a:srgbClr val="FF0000"/>
                </a:solidFill>
              </a:rPr>
              <a:t>	</a:t>
            </a:r>
            <a:r>
              <a:rPr lang="nl-BE" sz="2400" b="0" i="1" dirty="0">
                <a:solidFill>
                  <a:srgbClr val="FF0000"/>
                </a:solidFill>
                <a:effectLst/>
              </a:rPr>
              <a:t>betrokkene heeft alleen of samen met de wettelijke vertegenwoordiger toegang tot alle gegevens</a:t>
            </a:r>
            <a:endParaRPr lang="nl-BE" sz="2400" b="0" i="0" dirty="0">
              <a:solidFill>
                <a:srgbClr val="FF0000"/>
              </a:solidFill>
              <a:effectLst/>
            </a:endParaRPr>
          </a:p>
          <a:p>
            <a:pPr marL="0" indent="0" algn="just">
              <a:buNone/>
            </a:pPr>
            <a:r>
              <a:rPr lang="nl-BE" sz="2400" b="0" i="1" dirty="0">
                <a:effectLst/>
              </a:rPr>
              <a:t>anders</a:t>
            </a:r>
          </a:p>
          <a:p>
            <a:pPr marL="174625" indent="-174625" algn="just">
              <a:buNone/>
            </a:pPr>
            <a:r>
              <a:rPr lang="nl-BE" sz="2400" i="1" dirty="0">
                <a:solidFill>
                  <a:srgbClr val="FF0000"/>
                </a:solidFill>
              </a:rPr>
              <a:t>	</a:t>
            </a:r>
            <a:r>
              <a:rPr lang="nl-BE" sz="2400" b="0" i="1" dirty="0">
                <a:solidFill>
                  <a:srgbClr val="FF0000"/>
                </a:solidFill>
                <a:effectLst/>
              </a:rPr>
              <a:t>wettelijke vertegenwoordiger heeft toegang tot alle gegevens, betrokkene niet</a:t>
            </a:r>
            <a:endParaRPr lang="nl-BE" sz="2400" b="0" i="0" dirty="0">
              <a:solidFill>
                <a:srgbClr val="FF0000"/>
              </a:solidFill>
              <a:effectLst/>
            </a:endParaRPr>
          </a:p>
          <a:p>
            <a:pPr marL="0" indent="0" algn="l">
              <a:buNone/>
            </a:pPr>
            <a:endParaRPr lang="nl-BE" b="1" i="1" dirty="0">
              <a:solidFill>
                <a:srgbClr val="172B4D"/>
              </a:solidFill>
            </a:endParaRPr>
          </a:p>
          <a:p>
            <a:pPr marL="0" indent="0" algn="l">
              <a:buNone/>
            </a:pPr>
            <a:r>
              <a:rPr lang="nl-BE" sz="2400" b="1" i="1" dirty="0">
                <a:solidFill>
                  <a:srgbClr val="172B4D"/>
                </a:solidFill>
                <a:effectLst/>
              </a:rPr>
              <a:t>Indien de minderjarige 13-15 jaar is</a:t>
            </a:r>
            <a:endParaRPr lang="nl-BE" sz="2400" dirty="0">
              <a:solidFill>
                <a:srgbClr val="172B4D"/>
              </a:solidFill>
            </a:endParaRPr>
          </a:p>
          <a:p>
            <a:pPr marL="0" indent="0" algn="l">
              <a:buNone/>
            </a:pPr>
            <a:r>
              <a:rPr lang="nl-BE" sz="2400" i="1" dirty="0">
                <a:solidFill>
                  <a:srgbClr val="172B4D"/>
                </a:solidFill>
              </a:rPr>
              <a:t>indien behandelend arts, klinisch psycholoog of klinisch orthopedagoog in samenspraak met betrokkene bepaalt dat hij/zij eigen belangen kan behartigen voor alle gezondheidsgegevens</a:t>
            </a:r>
          </a:p>
          <a:p>
            <a:pPr marL="174625" indent="-174625" algn="l">
              <a:buNone/>
            </a:pPr>
            <a:r>
              <a:rPr lang="nl-BE" sz="2400" b="0" i="1" dirty="0">
                <a:solidFill>
                  <a:srgbClr val="FF0000"/>
                </a:solidFill>
                <a:effectLst/>
              </a:rPr>
              <a:t>	betrokkene heeft toegang tot alle gegevens, wettelijke vertegenwoordiger niet</a:t>
            </a:r>
            <a:endParaRPr lang="nl-BE" sz="2400" b="0" i="0" dirty="0">
              <a:solidFill>
                <a:srgbClr val="FF0000"/>
              </a:solidFill>
              <a:effectLst/>
            </a:endParaRPr>
          </a:p>
          <a:p>
            <a:pPr marL="0" indent="0" algn="l">
              <a:buNone/>
            </a:pPr>
            <a:r>
              <a:rPr lang="nl-BE" sz="2400" i="1" dirty="0">
                <a:solidFill>
                  <a:srgbClr val="172B4D"/>
                </a:solidFill>
              </a:rPr>
              <a:t>a</a:t>
            </a:r>
            <a:r>
              <a:rPr lang="nl-BE" sz="2400" b="0" i="1" dirty="0">
                <a:solidFill>
                  <a:srgbClr val="172B4D"/>
                </a:solidFill>
                <a:effectLst/>
              </a:rPr>
              <a:t>nders</a:t>
            </a:r>
            <a:endParaRPr lang="nl-BE" sz="2400" dirty="0">
              <a:solidFill>
                <a:srgbClr val="172B4D"/>
              </a:solidFill>
            </a:endParaRPr>
          </a:p>
          <a:p>
            <a:pPr marL="174625" indent="-174625" algn="l">
              <a:buNone/>
            </a:pPr>
            <a:r>
              <a:rPr lang="nl-BE" sz="2400" b="0" i="1" dirty="0">
                <a:solidFill>
                  <a:srgbClr val="172B4D"/>
                </a:solidFill>
                <a:effectLst/>
              </a:rPr>
              <a:t>	indien behandelend arts, klinisch psycholoog of klinisch orthopedagoog in samenspraak met betrokkene bepaalt dat hij/zij eigen belangen kan behartigen voor</a:t>
            </a:r>
            <a:r>
              <a:rPr lang="nl-BE" sz="2400" b="0" i="1" dirty="0">
                <a:effectLst/>
              </a:rPr>
              <a:t> deel van gezondheidsgegevens</a:t>
            </a:r>
          </a:p>
          <a:p>
            <a:pPr marL="360363" indent="-360363" algn="l">
              <a:buNone/>
            </a:pPr>
            <a:r>
              <a:rPr lang="nl-BE" sz="2400" b="0" i="1" dirty="0">
                <a:solidFill>
                  <a:srgbClr val="FF0000"/>
                </a:solidFill>
                <a:effectLst/>
              </a:rPr>
              <a:t>	betrokkene heeft toegang tot dat deel, de wettelijke vertegenwoordiger niet</a:t>
            </a:r>
            <a:endParaRPr lang="nl-BE" i="1" dirty="0">
              <a:solidFill>
                <a:srgbClr val="FF0000"/>
              </a:solidFill>
            </a:endParaRPr>
          </a:p>
          <a:p>
            <a:pPr marL="360363" indent="-360363" algn="l">
              <a:buNone/>
            </a:pPr>
            <a:r>
              <a:rPr lang="nl-BE" sz="2400" b="0" i="1" dirty="0">
                <a:solidFill>
                  <a:srgbClr val="FF0000"/>
                </a:solidFill>
                <a:effectLst/>
              </a:rPr>
              <a:t>	betrokkene en de wettelijke vertegenwoordiger hebben toegang tot de rest</a:t>
            </a:r>
            <a:endParaRPr lang="nl-BE" sz="2400" i="1" dirty="0">
              <a:solidFill>
                <a:srgbClr val="FF0000"/>
              </a:solidFill>
            </a:endParaRPr>
          </a:p>
          <a:p>
            <a:pPr marL="174625" indent="-174625" algn="l">
              <a:buNone/>
            </a:pPr>
            <a:r>
              <a:rPr lang="nl-BE" sz="2400" b="0" i="1" dirty="0">
                <a:solidFill>
                  <a:srgbClr val="172B4D"/>
                </a:solidFill>
                <a:effectLst/>
              </a:rPr>
              <a:t>	anders</a:t>
            </a:r>
          </a:p>
          <a:p>
            <a:pPr marL="360363" indent="-360363" algn="l">
              <a:buNone/>
              <a:tabLst>
                <a:tab pos="539750" algn="l"/>
              </a:tabLst>
            </a:pPr>
            <a:r>
              <a:rPr lang="nl-BE" sz="2400" i="1" dirty="0">
                <a:solidFill>
                  <a:srgbClr val="172B4D"/>
                </a:solidFill>
              </a:rPr>
              <a:t>	i</a:t>
            </a:r>
            <a:r>
              <a:rPr lang="nl-BE" sz="2400" b="0" i="1" dirty="0">
                <a:solidFill>
                  <a:srgbClr val="172B4D"/>
                </a:solidFill>
                <a:effectLst/>
              </a:rPr>
              <a:t>ndien behandelend arts, klinisch psycholoog of klinisch orthopedagoog in samenspraak met betrokkene en wettelijke vertegenwoordiger bepaalt dat hij/zij eigen belangen niet kan behartigen</a:t>
            </a:r>
          </a:p>
          <a:p>
            <a:pPr marL="534988" indent="-534988" algn="l">
              <a:buNone/>
              <a:tabLst>
                <a:tab pos="539750" algn="l"/>
              </a:tabLst>
            </a:pPr>
            <a:r>
              <a:rPr lang="nl-BE" i="1" dirty="0">
                <a:solidFill>
                  <a:srgbClr val="172B4D"/>
                </a:solidFill>
              </a:rPr>
              <a:t>	</a:t>
            </a:r>
            <a:r>
              <a:rPr lang="nl-BE" sz="2400" b="0" i="1" dirty="0">
                <a:solidFill>
                  <a:srgbClr val="FF0000"/>
                </a:solidFill>
                <a:effectLst/>
              </a:rPr>
              <a:t>wettelijke vertegenwoordiger heeft toegang tot alle gegevens, betrokkene niet</a:t>
            </a:r>
          </a:p>
          <a:p>
            <a:pPr marL="360363" indent="-360363" algn="l">
              <a:buNone/>
              <a:tabLst>
                <a:tab pos="714375" algn="l"/>
              </a:tabLst>
            </a:pPr>
            <a:r>
              <a:rPr lang="nl-BE" sz="2400" i="1" dirty="0">
                <a:solidFill>
                  <a:srgbClr val="172B4D"/>
                </a:solidFill>
              </a:rPr>
              <a:t>	anders</a:t>
            </a:r>
          </a:p>
          <a:p>
            <a:pPr marL="534988" indent="-534988" algn="l">
              <a:buNone/>
              <a:tabLst>
                <a:tab pos="714375" algn="l"/>
              </a:tabLst>
            </a:pPr>
            <a:r>
              <a:rPr lang="nl-BE" i="1" dirty="0">
                <a:solidFill>
                  <a:srgbClr val="FF0000"/>
                </a:solidFill>
              </a:rPr>
              <a:t>	b</a:t>
            </a:r>
            <a:r>
              <a:rPr lang="nl-BE" sz="2400" b="0" i="1" dirty="0">
                <a:solidFill>
                  <a:srgbClr val="FF0000"/>
                </a:solidFill>
                <a:effectLst/>
              </a:rPr>
              <a:t>etrokkene en wettelijke vertegenwoordiger hebben toegang tot alle gegevens</a:t>
            </a:r>
            <a:endParaRPr lang="nl-BE" sz="2400" b="0" i="0" dirty="0">
              <a:solidFill>
                <a:srgbClr val="FF0000"/>
              </a:solidFill>
              <a:effectLst/>
            </a:endParaRPr>
          </a:p>
          <a:p>
            <a:pPr algn="l"/>
            <a:endParaRPr lang="nl-BE" sz="2400" i="1" dirty="0">
              <a:solidFill>
                <a:srgbClr val="172B4D"/>
              </a:solidFill>
            </a:endParaRPr>
          </a:p>
          <a:p>
            <a:pPr marL="0" indent="0" algn="l">
              <a:buNone/>
            </a:pPr>
            <a:r>
              <a:rPr lang="nl-BE" sz="2400" b="1" i="1" dirty="0">
                <a:solidFill>
                  <a:srgbClr val="172B4D"/>
                </a:solidFill>
                <a:effectLst/>
              </a:rPr>
              <a:t>Indien de minderjarige &gt; 15 jaar is</a:t>
            </a:r>
          </a:p>
          <a:p>
            <a:pPr marL="0" indent="0" algn="l">
              <a:buNone/>
            </a:pPr>
            <a:r>
              <a:rPr lang="nl-BE" sz="2400" b="0" i="1" dirty="0">
                <a:solidFill>
                  <a:srgbClr val="FF0000"/>
                </a:solidFill>
                <a:effectLst/>
              </a:rPr>
              <a:t>16-jarige wordt beschouwd als meerderjarige en heeft dus toegang tot alle gegevens, wettelijke vertegenwoordiger niet</a:t>
            </a:r>
          </a:p>
          <a:p>
            <a:pPr algn="l"/>
            <a:endParaRPr lang="nl-BE" sz="2400" i="1" dirty="0">
              <a:solidFill>
                <a:srgbClr val="172B4D"/>
              </a:solidFill>
            </a:endParaRPr>
          </a:p>
          <a:p>
            <a:endParaRPr lang="nl-BE" dirty="0"/>
          </a:p>
        </p:txBody>
      </p:sp>
      <p:sp>
        <p:nvSpPr>
          <p:cNvPr id="4" name="Tijdelijke aanduiding voor dianummer 3">
            <a:extLst>
              <a:ext uri="{FF2B5EF4-FFF2-40B4-BE49-F238E27FC236}">
                <a16:creationId xmlns:a16="http://schemas.microsoft.com/office/drawing/2014/main" id="{29B3ACFE-28C6-4396-A9A9-EF13172E0185}"/>
              </a:ext>
            </a:extLst>
          </p:cNvPr>
          <p:cNvSpPr>
            <a:spLocks noGrp="1"/>
          </p:cNvSpPr>
          <p:nvPr>
            <p:ph type="sldNum" sz="quarter" idx="12"/>
          </p:nvPr>
        </p:nvSpPr>
        <p:spPr/>
        <p:txBody>
          <a:bodyPr/>
          <a:lstStyle/>
          <a:p>
            <a:fld id="{30A9230E-FFBB-4CCB-ABD7-198084EDE768}" type="slidenum">
              <a:rPr lang="fr-BE" smtClean="0"/>
              <a:t>17</a:t>
            </a:fld>
            <a:endParaRPr lang="fr-BE"/>
          </a:p>
        </p:txBody>
      </p:sp>
    </p:spTree>
    <p:extLst>
      <p:ext uri="{BB962C8B-B14F-4D97-AF65-F5344CB8AC3E}">
        <p14:creationId xmlns:p14="http://schemas.microsoft.com/office/powerpoint/2010/main" val="33338694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D5E1A95-0DEC-4DA2-9A87-035F4177D4E8}"/>
              </a:ext>
            </a:extLst>
          </p:cNvPr>
          <p:cNvSpPr>
            <a:spLocks noGrp="1"/>
          </p:cNvSpPr>
          <p:nvPr>
            <p:ph type="title"/>
          </p:nvPr>
        </p:nvSpPr>
        <p:spPr/>
        <p:txBody>
          <a:bodyPr/>
          <a:lstStyle/>
          <a:p>
            <a:r>
              <a:rPr lang="nl-BE" dirty="0"/>
              <a:t>Algoritme geïmplementeerd door eHealth-platform vanaf 3/12/2024</a:t>
            </a:r>
          </a:p>
        </p:txBody>
      </p:sp>
      <p:sp>
        <p:nvSpPr>
          <p:cNvPr id="4" name="Tijdelijke aanduiding voor dianummer 3">
            <a:extLst>
              <a:ext uri="{FF2B5EF4-FFF2-40B4-BE49-F238E27FC236}">
                <a16:creationId xmlns:a16="http://schemas.microsoft.com/office/drawing/2014/main" id="{196D3687-AB61-4E53-A3D0-6FF002EC44BE}"/>
              </a:ext>
            </a:extLst>
          </p:cNvPr>
          <p:cNvSpPr>
            <a:spLocks noGrp="1"/>
          </p:cNvSpPr>
          <p:nvPr>
            <p:ph type="sldNum" sz="quarter" idx="12"/>
          </p:nvPr>
        </p:nvSpPr>
        <p:spPr/>
        <p:txBody>
          <a:bodyPr/>
          <a:lstStyle/>
          <a:p>
            <a:fld id="{30A9230E-FFBB-4CCB-ABD7-198084EDE768}" type="slidenum">
              <a:rPr lang="fr-BE" smtClean="0"/>
              <a:t>18</a:t>
            </a:fld>
            <a:endParaRPr lang="fr-BE"/>
          </a:p>
        </p:txBody>
      </p:sp>
      <p:pic>
        <p:nvPicPr>
          <p:cNvPr id="5" name="Picture 4">
            <a:extLst>
              <a:ext uri="{FF2B5EF4-FFF2-40B4-BE49-F238E27FC236}">
                <a16:creationId xmlns:a16="http://schemas.microsoft.com/office/drawing/2014/main" id="{EDF9A7A3-40AA-409E-B476-257833832EA8}"/>
              </a:ext>
            </a:extLst>
          </p:cNvPr>
          <p:cNvPicPr>
            <a:picLocks noChangeAspect="1"/>
          </p:cNvPicPr>
          <p:nvPr/>
        </p:nvPicPr>
        <p:blipFill>
          <a:blip r:embed="rId2"/>
          <a:stretch>
            <a:fillRect/>
          </a:stretch>
        </p:blipFill>
        <p:spPr>
          <a:xfrm>
            <a:off x="5461532" y="939371"/>
            <a:ext cx="6730468" cy="5899640"/>
          </a:xfrm>
          <a:prstGeom prst="rect">
            <a:avLst/>
          </a:prstGeom>
        </p:spPr>
      </p:pic>
      <p:sp>
        <p:nvSpPr>
          <p:cNvPr id="6" name="TextBox 5">
            <a:extLst>
              <a:ext uri="{FF2B5EF4-FFF2-40B4-BE49-F238E27FC236}">
                <a16:creationId xmlns:a16="http://schemas.microsoft.com/office/drawing/2014/main" id="{28FAC51B-2441-45B4-A6AA-2EDA0134B7AF}"/>
              </a:ext>
            </a:extLst>
          </p:cNvPr>
          <p:cNvSpPr txBox="1"/>
          <p:nvPr/>
        </p:nvSpPr>
        <p:spPr>
          <a:xfrm>
            <a:off x="272171" y="765602"/>
            <a:ext cx="5189361" cy="3570208"/>
          </a:xfrm>
          <a:prstGeom prst="rect">
            <a:avLst/>
          </a:prstGeom>
          <a:noFill/>
        </p:spPr>
        <p:txBody>
          <a:bodyPr wrap="square" rtlCol="0">
            <a:spAutoFit/>
          </a:bodyPr>
          <a:lstStyle/>
          <a:p>
            <a:endParaRPr lang="nl-BE" dirty="0"/>
          </a:p>
          <a:p>
            <a:r>
              <a:rPr lang="nl-BE" sz="1600" dirty="0"/>
              <a:t>Burger A: de ouder</a:t>
            </a:r>
          </a:p>
          <a:p>
            <a:r>
              <a:rPr lang="nl-BE" sz="1600" dirty="0"/>
              <a:t>Burger B: de minderjarige</a:t>
            </a:r>
          </a:p>
          <a:p>
            <a:endParaRPr lang="nl-BE" sz="1600" dirty="0"/>
          </a:p>
          <a:p>
            <a:r>
              <a:rPr lang="nl-BE" sz="1600" dirty="0"/>
              <a:t>Dit algoritme bevat nog niet de uitzonderingen die kunnen beslist worden door een zorgverlener, en die voorzien zijn in het ontwerp van samenwerkingsakkoord. Bij goedkeuring van het samenwerkingsakkoord zullen deze uitzonderingen mogelijk worden met de introductie van de nieuwe toegangsmatrix medio 2025.</a:t>
            </a:r>
          </a:p>
          <a:p>
            <a:endParaRPr lang="nl-BE" sz="1600" dirty="0"/>
          </a:p>
          <a:p>
            <a:r>
              <a:rPr lang="nl-BE" sz="1600" dirty="0"/>
              <a:t>De controle op TI 113 (houder ouderlijke macht) heeft te maken met uitzonderlijke gevallen van ontzetting uit de ouderlijke macht.</a:t>
            </a:r>
          </a:p>
        </p:txBody>
      </p:sp>
    </p:spTree>
    <p:extLst>
      <p:ext uri="{BB962C8B-B14F-4D97-AF65-F5344CB8AC3E}">
        <p14:creationId xmlns:p14="http://schemas.microsoft.com/office/powerpoint/2010/main" val="41508287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Title 10"/>
          <p:cNvSpPr>
            <a:spLocks noGrp="1"/>
          </p:cNvSpPr>
          <p:nvPr>
            <p:ph type="title"/>
          </p:nvPr>
        </p:nvSpPr>
        <p:spPr>
          <a:xfrm>
            <a:off x="2298643" y="2128097"/>
            <a:ext cx="7772400" cy="1362075"/>
          </a:xfrm>
        </p:spPr>
        <p:txBody>
          <a:bodyPr>
            <a:normAutofit/>
          </a:bodyPr>
          <a:lstStyle/>
          <a:p>
            <a:r>
              <a:rPr lang="nl-BE" dirty="0">
                <a:solidFill>
                  <a:srgbClr val="C00000"/>
                </a:solidFill>
              </a:rPr>
              <a:t>BEDANKT! </a:t>
            </a:r>
            <a:br>
              <a:rPr lang="nl-BE" dirty="0">
                <a:solidFill>
                  <a:srgbClr val="C00000"/>
                </a:solidFill>
              </a:rPr>
            </a:br>
            <a:r>
              <a:rPr lang="nl-BE" dirty="0">
                <a:solidFill>
                  <a:srgbClr val="C00000"/>
                </a:solidFill>
              </a:rPr>
              <a:t>Vragen ?</a:t>
            </a:r>
          </a:p>
        </p:txBody>
      </p:sp>
      <p:sp>
        <p:nvSpPr>
          <p:cNvPr id="106499" name="Rectangle 3"/>
          <p:cNvSpPr>
            <a:spLocks noChangeArrowheads="1"/>
          </p:cNvSpPr>
          <p:nvPr/>
        </p:nvSpPr>
        <p:spPr bwMode="auto">
          <a:xfrm>
            <a:off x="3810000" y="1997075"/>
            <a:ext cx="4572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buSzPct val="100000"/>
            </a:pPr>
            <a:endParaRPr lang="fr-BE" altLang="en-US" dirty="0"/>
          </a:p>
        </p:txBody>
      </p:sp>
      <p:grpSp>
        <p:nvGrpSpPr>
          <p:cNvPr id="10" name="Group 11"/>
          <p:cNvGrpSpPr>
            <a:grpSpLocks/>
          </p:cNvGrpSpPr>
          <p:nvPr/>
        </p:nvGrpSpPr>
        <p:grpSpPr bwMode="auto">
          <a:xfrm>
            <a:off x="5803900" y="3619500"/>
            <a:ext cx="4268788" cy="2800350"/>
            <a:chOff x="4406900" y="2676525"/>
            <a:chExt cx="4268788" cy="2801603"/>
          </a:xfrm>
        </p:grpSpPr>
        <p:pic>
          <p:nvPicPr>
            <p:cNvPr id="12" name="Picture 10"/>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406900" y="3629091"/>
              <a:ext cx="380943" cy="390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12"/>
            <p:cNvSpPr txBox="1">
              <a:spLocks noChangeArrowheads="1"/>
            </p:cNvSpPr>
            <p:nvPr userDrawn="1"/>
          </p:nvSpPr>
          <p:spPr bwMode="auto">
            <a:xfrm>
              <a:off x="4787900" y="2676525"/>
              <a:ext cx="3887788" cy="28016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a:defRPr/>
              </a:pPr>
              <a:endParaRPr lang="fr-BE" altLang="en-US" sz="1600" dirty="0">
                <a:solidFill>
                  <a:srgbClr val="0D0D0D"/>
                </a:solidFill>
                <a:cs typeface="Arial" pitchFamily="34" charset="0"/>
              </a:endParaRPr>
            </a:p>
            <a:p>
              <a:pPr>
                <a:defRPr/>
              </a:pPr>
              <a:endParaRPr lang="fr-BE" altLang="en-US" sz="1600" dirty="0">
                <a:solidFill>
                  <a:srgbClr val="0D0D0D"/>
                </a:solidFill>
                <a:cs typeface="Arial" pitchFamily="34" charset="0"/>
              </a:endParaRPr>
            </a:p>
            <a:p>
              <a:pPr>
                <a:defRPr/>
              </a:pPr>
              <a:endParaRPr lang="fr-BE" altLang="en-US" sz="1600" dirty="0">
                <a:solidFill>
                  <a:srgbClr val="0D0D0D"/>
                </a:solidFill>
                <a:cs typeface="Arial" pitchFamily="34" charset="0"/>
              </a:endParaRPr>
            </a:p>
            <a:p>
              <a:pPr>
                <a:defRPr/>
              </a:pPr>
              <a:endParaRPr lang="fr-BE" altLang="en-US" sz="1600" dirty="0">
                <a:solidFill>
                  <a:srgbClr val="0D0D0D"/>
                </a:solidFill>
                <a:cs typeface="Arial" pitchFamily="34" charset="0"/>
              </a:endParaRPr>
            </a:p>
            <a:p>
              <a:pPr>
                <a:defRPr/>
              </a:pPr>
              <a:r>
                <a:rPr lang="nl-BE" sz="1600" dirty="0">
                  <a:latin typeface="+mn-lt"/>
                  <a:cs typeface="Arial" pitchFamily="34" charset="0"/>
                </a:rPr>
                <a:t>frank.robben@ehealth.fgov.be </a:t>
              </a:r>
            </a:p>
            <a:p>
              <a:pPr>
                <a:defRPr/>
              </a:pPr>
              <a:endParaRPr lang="fr-BE" altLang="en-US" sz="1600" dirty="0">
                <a:latin typeface="+mn-lt"/>
                <a:cs typeface="Arial" pitchFamily="34" charset="0"/>
                <a:sym typeface="Arial" pitchFamily="34" charset="0"/>
              </a:endParaRPr>
            </a:p>
            <a:p>
              <a:pPr>
                <a:defRPr/>
              </a:pPr>
              <a:r>
                <a:rPr lang="nl-BE" sz="1600" dirty="0">
                  <a:latin typeface="+mn-lt"/>
                  <a:cs typeface="Arial" pitchFamily="34" charset="0"/>
                  <a:sym typeface="Arial" pitchFamily="34" charset="0"/>
                </a:rPr>
                <a:t>@FrRobben</a:t>
              </a:r>
            </a:p>
            <a:p>
              <a:pPr>
                <a:defRPr/>
              </a:pPr>
              <a:endParaRPr lang="fr-BE" altLang="en-US" sz="1600" dirty="0">
                <a:latin typeface="+mn-lt"/>
                <a:cs typeface="Arial" pitchFamily="34" charset="0"/>
                <a:sym typeface="Arial" pitchFamily="34" charset="0"/>
              </a:endParaRPr>
            </a:p>
            <a:p>
              <a:pPr>
                <a:defRPr/>
              </a:pPr>
              <a:r>
                <a:rPr lang="nl-BE" sz="1600" dirty="0">
                  <a:latin typeface="+mn-lt"/>
                  <a:cs typeface="Arial" pitchFamily="34" charset="0"/>
                  <a:sym typeface="Arial" pitchFamily="34" charset="0"/>
                </a:rPr>
                <a:t>https://www.ehealth.fgov.be</a:t>
              </a:r>
            </a:p>
            <a:p>
              <a:pPr>
                <a:defRPr/>
              </a:pPr>
              <a:r>
                <a:rPr lang="nl-BE" sz="1600" dirty="0">
                  <a:latin typeface="+mn-lt"/>
                  <a:cs typeface="Arial" pitchFamily="34" charset="0"/>
                  <a:sym typeface="Arial" pitchFamily="34" charset="0"/>
                </a:rPr>
                <a:t>https://www.ksz.fgov.be</a:t>
              </a:r>
            </a:p>
            <a:p>
              <a:pPr>
                <a:defRPr/>
              </a:pPr>
              <a:r>
                <a:rPr lang="nl-BE" sz="1600" dirty="0">
                  <a:latin typeface="+mn-lt"/>
                  <a:cs typeface="Arial" pitchFamily="34" charset="0"/>
                  <a:sym typeface="Arial" pitchFamily="34" charset="0"/>
                </a:rPr>
                <a:t>https://www.frankrobben.be</a:t>
              </a:r>
            </a:p>
          </p:txBody>
        </p:sp>
      </p:grpSp>
      <p:sp>
        <p:nvSpPr>
          <p:cNvPr id="6" name="Slide Number Placeholder 5"/>
          <p:cNvSpPr>
            <a:spLocks noGrp="1"/>
          </p:cNvSpPr>
          <p:nvPr>
            <p:ph type="sldNum" sz="quarter" idx="12"/>
          </p:nvPr>
        </p:nvSpPr>
        <p:spPr/>
        <p:txBody>
          <a:bodyPr/>
          <a:lstStyle/>
          <a:p>
            <a:fld id="{30A9230E-FFBB-4CCB-ABD7-198084EDE768}" type="slidenum">
              <a:rPr lang="fr-BE" smtClean="0"/>
              <a:t>19</a:t>
            </a:fld>
            <a:endParaRPr lang="fr-BE"/>
          </a:p>
        </p:txBody>
      </p:sp>
      <p:pic>
        <p:nvPicPr>
          <p:cNvPr id="15" name="Picture 14"/>
          <p:cNvPicPr>
            <a:picLocks noChangeAspect="1"/>
          </p:cNvPicPr>
          <p:nvPr/>
        </p:nvPicPr>
        <p:blipFill rotWithShape="1">
          <a:blip r:embed="rId4">
            <a:extLst>
              <a:ext uri="{28A0092B-C50C-407E-A947-70E740481C1C}">
                <a14:useLocalDpi xmlns:a14="http://schemas.microsoft.com/office/drawing/2010/main" val="0"/>
              </a:ext>
            </a:extLst>
          </a:blip>
          <a:srcRect t="789" r="83862" b="92911"/>
          <a:stretch/>
        </p:blipFill>
        <p:spPr>
          <a:xfrm>
            <a:off x="8832304" y="6381328"/>
            <a:ext cx="1475656" cy="432048"/>
          </a:xfrm>
          <a:prstGeom prst="rect">
            <a:avLst/>
          </a:prstGeom>
        </p:spPr>
      </p:pic>
      <p:pic>
        <p:nvPicPr>
          <p:cNvPr id="16" name="Picture 15"/>
          <p:cNvPicPr>
            <a:picLocks noChangeAspect="1"/>
          </p:cNvPicPr>
          <p:nvPr/>
        </p:nvPicPr>
        <p:blipFill>
          <a:blip r:embed="rId5"/>
          <a:stretch>
            <a:fillRect/>
          </a:stretch>
        </p:blipFill>
        <p:spPr>
          <a:xfrm>
            <a:off x="5879268" y="5098218"/>
            <a:ext cx="256082" cy="256082"/>
          </a:xfrm>
          <a:prstGeom prst="rect">
            <a:avLst/>
          </a:prstGeom>
        </p:spPr>
      </p:pic>
    </p:spTree>
    <p:extLst>
      <p:ext uri="{BB962C8B-B14F-4D97-AF65-F5344CB8AC3E}">
        <p14:creationId xmlns:p14="http://schemas.microsoft.com/office/powerpoint/2010/main" val="27100600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908720"/>
          </a:xfrm>
        </p:spPr>
        <p:txBody>
          <a:bodyPr>
            <a:noAutofit/>
          </a:bodyPr>
          <a:lstStyle/>
          <a:p>
            <a:r>
              <a:rPr lang="nl-BE" dirty="0"/>
              <a:t>Enkele evoluties in de gezondheidszorg</a:t>
            </a:r>
            <a:endParaRPr lang="fr-BE" dirty="0"/>
          </a:p>
        </p:txBody>
      </p:sp>
      <p:sp>
        <p:nvSpPr>
          <p:cNvPr id="3" name="Content Placeholder 2"/>
          <p:cNvSpPr>
            <a:spLocks noGrp="1"/>
          </p:cNvSpPr>
          <p:nvPr>
            <p:ph idx="1"/>
          </p:nvPr>
        </p:nvSpPr>
        <p:spPr>
          <a:xfrm>
            <a:off x="609600" y="1052736"/>
            <a:ext cx="10972800" cy="5289451"/>
          </a:xfrm>
        </p:spPr>
        <p:txBody>
          <a:bodyPr/>
          <a:lstStyle/>
          <a:p>
            <a:r>
              <a:rPr lang="nl-BE" altLang="en-US" dirty="0">
                <a:sym typeface="Arial" charset="0"/>
              </a:rPr>
              <a:t>meer</a:t>
            </a:r>
            <a:r>
              <a:rPr lang="nl-BE" dirty="0"/>
              <a:t> </a:t>
            </a:r>
            <a:r>
              <a:rPr lang="nl-BE" altLang="en-US" dirty="0">
                <a:sym typeface="Arial" charset="0"/>
              </a:rPr>
              <a:t>chronische zorg (</a:t>
            </a:r>
            <a:r>
              <a:rPr lang="nl-BE" altLang="en-US" dirty="0" err="1">
                <a:sym typeface="Arial" charset="0"/>
              </a:rPr>
              <a:t>vs</a:t>
            </a:r>
            <a:r>
              <a:rPr lang="nl-BE" dirty="0"/>
              <a:t> </a:t>
            </a:r>
            <a:r>
              <a:rPr lang="nl-BE" altLang="en-US" dirty="0">
                <a:sym typeface="Arial" charset="0"/>
              </a:rPr>
              <a:t>louter</a:t>
            </a:r>
            <a:r>
              <a:rPr lang="nl-BE" dirty="0"/>
              <a:t> </a:t>
            </a:r>
            <a:r>
              <a:rPr lang="nl-BE" altLang="en-US" dirty="0">
                <a:sym typeface="Arial" charset="0"/>
              </a:rPr>
              <a:t>acute</a:t>
            </a:r>
            <a:r>
              <a:rPr lang="nl-BE" dirty="0"/>
              <a:t> </a:t>
            </a:r>
            <a:r>
              <a:rPr lang="nl-BE" altLang="en-US" dirty="0">
                <a:sym typeface="Arial" charset="0"/>
              </a:rPr>
              <a:t>zorg)</a:t>
            </a:r>
          </a:p>
          <a:p>
            <a:r>
              <a:rPr lang="nl-BE" altLang="en-US" dirty="0">
                <a:sym typeface="Arial" charset="0"/>
              </a:rPr>
              <a:t>zorg op afstand (monitoring, bijstand, raadpleging, diagnose, operatie , …)</a:t>
            </a:r>
          </a:p>
          <a:p>
            <a:r>
              <a:rPr lang="nl-BE" altLang="en-US" dirty="0">
                <a:sym typeface="Arial" charset="0"/>
              </a:rPr>
              <a:t>mobiele zorg, </a:t>
            </a:r>
            <a:r>
              <a:rPr lang="nl-BE" altLang="en-US" dirty="0" err="1">
                <a:sym typeface="Arial" charset="0"/>
              </a:rPr>
              <a:t>oa</a:t>
            </a:r>
            <a:r>
              <a:rPr lang="nl-BE" altLang="en-US" dirty="0">
                <a:sym typeface="Arial" charset="0"/>
              </a:rPr>
              <a:t> thuiszorg</a:t>
            </a:r>
          </a:p>
          <a:p>
            <a:r>
              <a:rPr lang="nl-BE" altLang="en-US" dirty="0">
                <a:sym typeface="Arial" charset="0"/>
              </a:rPr>
              <a:t>geïntegreerde, multidisciplinaire en transmurale</a:t>
            </a:r>
            <a:r>
              <a:rPr lang="nl-BE" dirty="0"/>
              <a:t> </a:t>
            </a:r>
            <a:r>
              <a:rPr lang="nl-BE" altLang="en-US" dirty="0">
                <a:sym typeface="Arial" charset="0"/>
              </a:rPr>
              <a:t>zorg</a:t>
            </a:r>
          </a:p>
          <a:p>
            <a:r>
              <a:rPr lang="nl-BE" altLang="en-US" dirty="0">
                <a:sym typeface="Arial" charset="0"/>
              </a:rPr>
              <a:t>patiëntgerichte zorg en empowerment van de patiënt</a:t>
            </a:r>
          </a:p>
          <a:p>
            <a:r>
              <a:rPr lang="nl-BE" altLang="en-US" dirty="0">
                <a:sym typeface="Arial" charset="0"/>
              </a:rPr>
              <a:t>snel</a:t>
            </a:r>
            <a:r>
              <a:rPr lang="nl-BE" dirty="0"/>
              <a:t> </a:t>
            </a:r>
            <a:r>
              <a:rPr lang="nl-BE" altLang="en-US" dirty="0">
                <a:sym typeface="Arial" charset="0"/>
              </a:rPr>
              <a:t>evoluerende kennis =&gt; nood aan</a:t>
            </a:r>
            <a:r>
              <a:rPr lang="nl-BE" dirty="0"/>
              <a:t> </a:t>
            </a:r>
            <a:r>
              <a:rPr lang="nl-BE" altLang="en-US" dirty="0">
                <a:sym typeface="Arial" charset="0"/>
              </a:rPr>
              <a:t>betrouwbaar en</a:t>
            </a:r>
            <a:r>
              <a:rPr lang="nl-BE" dirty="0"/>
              <a:t> </a:t>
            </a:r>
            <a:r>
              <a:rPr lang="nl-BE" altLang="en-US" dirty="0">
                <a:sym typeface="Arial" charset="0"/>
              </a:rPr>
              <a:t>gecoördineerd</a:t>
            </a:r>
            <a:r>
              <a:rPr lang="nl-BE" dirty="0"/>
              <a:t> </a:t>
            </a:r>
            <a:r>
              <a:rPr lang="nl-BE" altLang="en-US" dirty="0">
                <a:sym typeface="Arial" charset="0"/>
              </a:rPr>
              <a:t>kennisbeheer</a:t>
            </a:r>
            <a:r>
              <a:rPr lang="nl-BE" dirty="0"/>
              <a:t> </a:t>
            </a:r>
            <a:r>
              <a:rPr lang="nl-BE" altLang="en-US" dirty="0">
                <a:sym typeface="Arial" charset="0"/>
              </a:rPr>
              <a:t>en -ontsluiting</a:t>
            </a:r>
          </a:p>
          <a:p>
            <a:r>
              <a:rPr lang="nl-BE" altLang="en-US" dirty="0">
                <a:sym typeface="Arial" charset="0"/>
              </a:rPr>
              <a:t>dreiging</a:t>
            </a:r>
            <a:r>
              <a:rPr lang="nl-BE" dirty="0"/>
              <a:t> </a:t>
            </a:r>
            <a:r>
              <a:rPr lang="nl-BE" altLang="en-US" dirty="0">
                <a:sym typeface="Arial" charset="0"/>
              </a:rPr>
              <a:t>van</a:t>
            </a:r>
            <a:r>
              <a:rPr lang="nl-BE" dirty="0"/>
              <a:t> </a:t>
            </a:r>
            <a:r>
              <a:rPr lang="nl-BE" altLang="en-US" dirty="0">
                <a:sym typeface="Arial" charset="0"/>
              </a:rPr>
              <a:t>te</a:t>
            </a:r>
            <a:r>
              <a:rPr lang="nl-BE" dirty="0"/>
              <a:t> </a:t>
            </a:r>
            <a:r>
              <a:rPr lang="nl-BE" altLang="en-US" dirty="0">
                <a:sym typeface="Arial" charset="0"/>
              </a:rPr>
              <a:t>tijdrovende</a:t>
            </a:r>
            <a:r>
              <a:rPr lang="nl-BE" dirty="0"/>
              <a:t> </a:t>
            </a:r>
            <a:r>
              <a:rPr lang="nl-BE" altLang="en-US" dirty="0">
                <a:sym typeface="Arial" charset="0"/>
              </a:rPr>
              <a:t>administratieve processen</a:t>
            </a:r>
          </a:p>
          <a:p>
            <a:r>
              <a:rPr lang="nl-BE" altLang="en-US" dirty="0">
                <a:sym typeface="Arial" charset="0"/>
              </a:rPr>
              <a:t>degelijke </a:t>
            </a:r>
            <a:r>
              <a:rPr lang="nl-BE" dirty="0"/>
              <a:t> </a:t>
            </a:r>
            <a:r>
              <a:rPr lang="nl-BE" altLang="en-US" dirty="0">
                <a:sym typeface="Arial" charset="0"/>
              </a:rPr>
              <a:t>ondersteuning van het gezondheidszorgbeleid en –onderzoek vergt </a:t>
            </a:r>
            <a:r>
              <a:rPr lang="nl-BE" dirty="0"/>
              <a:t> </a:t>
            </a:r>
            <a:r>
              <a:rPr lang="nl-BE" altLang="en-US" dirty="0">
                <a:sym typeface="Arial" charset="0"/>
              </a:rPr>
              <a:t>degelijke, geïntegreerde en geanonimiseerde informatie</a:t>
            </a:r>
          </a:p>
          <a:p>
            <a:r>
              <a:rPr lang="nl-BE" altLang="en-US" dirty="0">
                <a:sym typeface="Arial" charset="0"/>
              </a:rPr>
              <a:t>grensoverschrijdende</a:t>
            </a:r>
            <a:r>
              <a:rPr lang="nl-BE" dirty="0"/>
              <a:t> </a:t>
            </a:r>
            <a:r>
              <a:rPr lang="nl-BE" altLang="en-US" dirty="0">
                <a:sym typeface="Arial" charset="0"/>
              </a:rPr>
              <a:t>mobiliteit</a:t>
            </a:r>
          </a:p>
        </p:txBody>
      </p:sp>
      <p:sp>
        <p:nvSpPr>
          <p:cNvPr id="10" name="Slide Number Placeholder 9"/>
          <p:cNvSpPr>
            <a:spLocks noGrp="1"/>
          </p:cNvSpPr>
          <p:nvPr>
            <p:ph type="sldNum" sz="quarter" idx="12"/>
          </p:nvPr>
        </p:nvSpPr>
        <p:spPr>
          <a:xfrm>
            <a:off x="4691360" y="6453337"/>
            <a:ext cx="2844800" cy="365125"/>
          </a:xfrm>
        </p:spPr>
        <p:txBody>
          <a:bodyPr/>
          <a:lstStyle/>
          <a:p>
            <a:fld id="{30A9230E-FFBB-4CCB-ABD7-198084EDE768}" type="slidenum">
              <a:rPr lang="fr-BE" smtClean="0"/>
              <a:pPr/>
              <a:t>2</a:t>
            </a:fld>
            <a:endParaRPr lang="fr-BE"/>
          </a:p>
        </p:txBody>
      </p:sp>
    </p:spTree>
    <p:extLst>
      <p:ext uri="{BB962C8B-B14F-4D97-AF65-F5344CB8AC3E}">
        <p14:creationId xmlns:p14="http://schemas.microsoft.com/office/powerpoint/2010/main" val="34485372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908720"/>
          </a:xfrm>
        </p:spPr>
        <p:txBody>
          <a:bodyPr>
            <a:noAutofit/>
          </a:bodyPr>
          <a:lstStyle/>
          <a:p>
            <a:r>
              <a:rPr lang="nl-BE" dirty="0"/>
              <a:t>Deze evoluties vereisen ...</a:t>
            </a:r>
            <a:endParaRPr lang="fr-BE" dirty="0"/>
          </a:p>
        </p:txBody>
      </p:sp>
      <p:sp>
        <p:nvSpPr>
          <p:cNvPr id="3" name="Content Placeholder 2"/>
          <p:cNvSpPr>
            <a:spLocks noGrp="1"/>
          </p:cNvSpPr>
          <p:nvPr>
            <p:ph idx="1"/>
          </p:nvPr>
        </p:nvSpPr>
        <p:spPr>
          <a:xfrm>
            <a:off x="609600" y="1052736"/>
            <a:ext cx="10972800" cy="5289451"/>
          </a:xfrm>
        </p:spPr>
        <p:txBody>
          <a:bodyPr>
            <a:normAutofit lnSpcReduction="10000"/>
          </a:bodyPr>
          <a:lstStyle/>
          <a:p>
            <a:r>
              <a:rPr lang="nl-BE" altLang="en-US" dirty="0">
                <a:sym typeface="Arial" charset="0"/>
              </a:rPr>
              <a:t>een samenwerking</a:t>
            </a:r>
            <a:r>
              <a:rPr lang="nl-BE" altLang="en-US" dirty="0"/>
              <a:t> </a:t>
            </a:r>
            <a:r>
              <a:rPr lang="nl-BE" altLang="en-US" dirty="0">
                <a:sym typeface="Arial" charset="0"/>
              </a:rPr>
              <a:t>tussen</a:t>
            </a:r>
            <a:r>
              <a:rPr lang="nl-BE" altLang="en-US" dirty="0"/>
              <a:t> </a:t>
            </a:r>
            <a:r>
              <a:rPr lang="nl-BE" altLang="en-US" dirty="0">
                <a:sym typeface="Arial" charset="0"/>
              </a:rPr>
              <a:t>alle actoren in de gezondheidszorg</a:t>
            </a:r>
          </a:p>
          <a:p>
            <a:r>
              <a:rPr lang="nl-BE" altLang="en-US" dirty="0">
                <a:sym typeface="Arial" charset="0"/>
              </a:rPr>
              <a:t>efficiënte en veilige</a:t>
            </a:r>
            <a:r>
              <a:rPr lang="nl-BE" altLang="en-US" dirty="0"/>
              <a:t> </a:t>
            </a:r>
            <a:r>
              <a:rPr lang="nl-BE" altLang="en-US" dirty="0">
                <a:sym typeface="Arial" charset="0"/>
              </a:rPr>
              <a:t>elektronische</a:t>
            </a:r>
            <a:r>
              <a:rPr lang="nl-BE" altLang="en-US" dirty="0"/>
              <a:t> </a:t>
            </a:r>
            <a:r>
              <a:rPr lang="nl-BE" altLang="en-US" dirty="0">
                <a:sym typeface="Arial" charset="0"/>
              </a:rPr>
              <a:t>communicatie</a:t>
            </a:r>
            <a:r>
              <a:rPr lang="nl-BE" altLang="en-US" dirty="0"/>
              <a:t> </a:t>
            </a:r>
            <a:r>
              <a:rPr lang="nl-BE" altLang="en-US" dirty="0">
                <a:sym typeface="Arial" charset="0"/>
              </a:rPr>
              <a:t>tussen</a:t>
            </a:r>
            <a:r>
              <a:rPr lang="nl-BE" altLang="en-US" dirty="0"/>
              <a:t> </a:t>
            </a:r>
            <a:r>
              <a:rPr lang="nl-BE" altLang="en-US" dirty="0">
                <a:sym typeface="Arial" charset="0"/>
              </a:rPr>
              <a:t>alle actoren in de gezondheidszorg</a:t>
            </a:r>
          </a:p>
          <a:p>
            <a:r>
              <a:rPr lang="nl-BE" altLang="en-US" dirty="0">
                <a:sym typeface="Arial" charset="0"/>
              </a:rPr>
              <a:t>betrokkenheid van de patiënt met efficiënte en veilige toegang tot haar/zijn gezondheidsgegevens</a:t>
            </a:r>
          </a:p>
          <a:p>
            <a:r>
              <a:rPr lang="nl-BE" altLang="en-US" dirty="0">
                <a:sym typeface="Arial" charset="0"/>
              </a:rPr>
              <a:t>kwaliteitsvolle,</a:t>
            </a:r>
            <a:r>
              <a:rPr lang="nl-BE" altLang="en-US" dirty="0"/>
              <a:t> </a:t>
            </a:r>
            <a:r>
              <a:rPr lang="nl-BE" altLang="en-US" dirty="0">
                <a:sym typeface="Arial" charset="0"/>
              </a:rPr>
              <a:t>specialisme-overschrijdende</a:t>
            </a:r>
            <a:r>
              <a:rPr lang="nl-BE" altLang="en-US" dirty="0"/>
              <a:t> </a:t>
            </a:r>
            <a:r>
              <a:rPr lang="nl-BE" altLang="en-US" dirty="0">
                <a:sym typeface="Arial" charset="0"/>
              </a:rPr>
              <a:t>elektronische patiëntendossiers</a:t>
            </a:r>
          </a:p>
          <a:p>
            <a:r>
              <a:rPr lang="nl-BE" altLang="en-US" dirty="0">
                <a:sym typeface="Arial" charset="0"/>
              </a:rPr>
              <a:t>zorgplannen en zorgtrajecten</a:t>
            </a:r>
          </a:p>
          <a:p>
            <a:r>
              <a:rPr lang="nl-BE" altLang="en-US" dirty="0">
                <a:sym typeface="Arial" charset="0"/>
              </a:rPr>
              <a:t>geoptimaliseerde</a:t>
            </a:r>
            <a:r>
              <a:rPr lang="nl-BE" altLang="en-US" dirty="0"/>
              <a:t> </a:t>
            </a:r>
            <a:r>
              <a:rPr lang="nl-BE" altLang="en-US" dirty="0">
                <a:sym typeface="Arial" charset="0"/>
              </a:rPr>
              <a:t>administratieve</a:t>
            </a:r>
            <a:r>
              <a:rPr lang="nl-BE" altLang="en-US" dirty="0"/>
              <a:t> </a:t>
            </a:r>
            <a:r>
              <a:rPr lang="nl-BE" altLang="en-US" dirty="0">
                <a:sym typeface="Arial" charset="0"/>
              </a:rPr>
              <a:t>processen</a:t>
            </a:r>
          </a:p>
          <a:p>
            <a:r>
              <a:rPr lang="nl-BE" altLang="en-US" dirty="0">
                <a:sym typeface="Arial" charset="0"/>
              </a:rPr>
              <a:t>technische en semantische</a:t>
            </a:r>
            <a:r>
              <a:rPr lang="nl-BE" altLang="en-US" dirty="0"/>
              <a:t> </a:t>
            </a:r>
            <a:r>
              <a:rPr lang="nl-BE" altLang="en-US" dirty="0">
                <a:sym typeface="Arial" charset="0"/>
              </a:rPr>
              <a:t>interoperabiliteit</a:t>
            </a:r>
          </a:p>
          <a:p>
            <a:r>
              <a:rPr lang="nl-BE" altLang="en-US" dirty="0">
                <a:sym typeface="Arial" charset="0"/>
              </a:rPr>
              <a:t>waarborgen inzake</a:t>
            </a:r>
          </a:p>
          <a:p>
            <a:pPr lvl="1"/>
            <a:r>
              <a:rPr lang="nl-BE" altLang="en-US" dirty="0">
                <a:sym typeface="Arial" charset="0"/>
              </a:rPr>
              <a:t>informatieveiligheid</a:t>
            </a:r>
          </a:p>
          <a:p>
            <a:pPr lvl="1"/>
            <a:r>
              <a:rPr lang="nl-BE" altLang="en-US" dirty="0">
                <a:sym typeface="Arial" charset="0"/>
              </a:rPr>
              <a:t>bescherming van de persoonlijke</a:t>
            </a:r>
            <a:r>
              <a:rPr lang="nl-BE" altLang="en-US" dirty="0"/>
              <a:t> </a:t>
            </a:r>
            <a:r>
              <a:rPr lang="nl-BE" altLang="en-US" dirty="0">
                <a:sym typeface="Arial" charset="0"/>
              </a:rPr>
              <a:t>levenssfeer</a:t>
            </a:r>
          </a:p>
          <a:p>
            <a:pPr lvl="1"/>
            <a:r>
              <a:rPr lang="nl-BE" altLang="en-US" dirty="0">
                <a:sym typeface="Arial" charset="0"/>
              </a:rPr>
              <a:t>naleving van het beroepsgeheim</a:t>
            </a:r>
            <a:r>
              <a:rPr lang="nl-BE" altLang="en-US" dirty="0"/>
              <a:t> </a:t>
            </a:r>
            <a:r>
              <a:rPr lang="nl-BE" altLang="en-US" dirty="0">
                <a:sym typeface="Arial" charset="0"/>
              </a:rPr>
              <a:t>van de zorgverstrekkers</a:t>
            </a:r>
          </a:p>
        </p:txBody>
      </p:sp>
      <p:sp>
        <p:nvSpPr>
          <p:cNvPr id="10" name="Slide Number Placeholder 9"/>
          <p:cNvSpPr>
            <a:spLocks noGrp="1"/>
          </p:cNvSpPr>
          <p:nvPr>
            <p:ph type="sldNum" sz="quarter" idx="12"/>
          </p:nvPr>
        </p:nvSpPr>
        <p:spPr>
          <a:xfrm>
            <a:off x="4691360" y="6453337"/>
            <a:ext cx="2844800" cy="365125"/>
          </a:xfrm>
        </p:spPr>
        <p:txBody>
          <a:bodyPr/>
          <a:lstStyle/>
          <a:p>
            <a:fld id="{30A9230E-FFBB-4CCB-ABD7-198084EDE768}" type="slidenum">
              <a:rPr lang="fr-BE" smtClean="0"/>
              <a:pPr/>
              <a:t>3</a:t>
            </a:fld>
            <a:endParaRPr lang="fr-BE"/>
          </a:p>
        </p:txBody>
      </p:sp>
    </p:spTree>
    <p:extLst>
      <p:ext uri="{BB962C8B-B14F-4D97-AF65-F5344CB8AC3E}">
        <p14:creationId xmlns:p14="http://schemas.microsoft.com/office/powerpoint/2010/main" val="13350972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908720"/>
          </a:xfrm>
        </p:spPr>
        <p:txBody>
          <a:bodyPr>
            <a:noAutofit/>
          </a:bodyPr>
          <a:lstStyle/>
          <a:p>
            <a:r>
              <a:rPr lang="nl-BE" dirty="0"/>
              <a:t>Elektronische communicatie bevordert ook ...</a:t>
            </a:r>
            <a:endParaRPr lang="fr-BE" dirty="0"/>
          </a:p>
        </p:txBody>
      </p:sp>
      <p:sp>
        <p:nvSpPr>
          <p:cNvPr id="3" name="Content Placeholder 2"/>
          <p:cNvSpPr>
            <a:spLocks noGrp="1"/>
          </p:cNvSpPr>
          <p:nvPr>
            <p:ph idx="1"/>
          </p:nvPr>
        </p:nvSpPr>
        <p:spPr>
          <a:xfrm>
            <a:off x="609600" y="1052736"/>
            <a:ext cx="10972800" cy="5289451"/>
          </a:xfrm>
        </p:spPr>
        <p:txBody>
          <a:bodyPr>
            <a:normAutofit/>
          </a:bodyPr>
          <a:lstStyle/>
          <a:p>
            <a:r>
              <a:rPr lang="nl-BE" altLang="fr-FR" dirty="0"/>
              <a:t>kwaliteit van de zorgverlening en patiëntveiligheid</a:t>
            </a:r>
          </a:p>
          <a:p>
            <a:pPr lvl="1"/>
            <a:r>
              <a:rPr lang="nl-BE" altLang="fr-FR" dirty="0"/>
              <a:t>vermijden van verkeerde zorgen en geneesmiddelen</a:t>
            </a:r>
          </a:p>
          <a:p>
            <a:pPr lvl="2"/>
            <a:r>
              <a:rPr lang="nl-BE" altLang="fr-FR" dirty="0"/>
              <a:t>onverenigbaarheid tussen geneesmiddelen onderling</a:t>
            </a:r>
          </a:p>
          <a:p>
            <a:pPr lvl="2"/>
            <a:r>
              <a:rPr lang="nl-BE" altLang="fr-FR" dirty="0"/>
              <a:t>contra-indicaties tegen bepaalde geneesmiddelen bij een patiënt (</a:t>
            </a:r>
            <a:r>
              <a:rPr lang="nl-BE" altLang="fr-FR" dirty="0" err="1"/>
              <a:t>bvb</a:t>
            </a:r>
            <a:r>
              <a:rPr lang="nl-BE" altLang="fr-FR" dirty="0"/>
              <a:t>. allergieën, aandoeningen, …)</a:t>
            </a:r>
          </a:p>
          <a:p>
            <a:pPr lvl="1"/>
            <a:r>
              <a:rPr lang="nl-BE" altLang="fr-FR" dirty="0"/>
              <a:t>vermijden van fouten bij de toediening van de zorgen en geneesmiddelen</a:t>
            </a:r>
          </a:p>
          <a:p>
            <a:pPr lvl="1"/>
            <a:r>
              <a:rPr lang="nl-BE" altLang="fr-FR" dirty="0"/>
              <a:t>beschikbaarheid van betrouwbare gegevensbanken met informatie over goede behandelingspraktijken en beslissingsondersteunende scripts</a:t>
            </a:r>
          </a:p>
          <a:p>
            <a:endParaRPr lang="nl-BE" altLang="fr-FR" dirty="0"/>
          </a:p>
          <a:p>
            <a:r>
              <a:rPr lang="nl-BE" altLang="fr-FR" dirty="0"/>
              <a:t>vermijden van onnodig meervoudige onderzoeken =&gt; minder belasting voor patiënt en vermijden onnodige meerkosten</a:t>
            </a:r>
          </a:p>
        </p:txBody>
      </p:sp>
      <p:sp>
        <p:nvSpPr>
          <p:cNvPr id="10" name="Slide Number Placeholder 9"/>
          <p:cNvSpPr>
            <a:spLocks noGrp="1"/>
          </p:cNvSpPr>
          <p:nvPr>
            <p:ph type="sldNum" sz="quarter" idx="12"/>
          </p:nvPr>
        </p:nvSpPr>
        <p:spPr>
          <a:xfrm>
            <a:off x="4691360" y="6453337"/>
            <a:ext cx="2844800" cy="365125"/>
          </a:xfrm>
        </p:spPr>
        <p:txBody>
          <a:bodyPr/>
          <a:lstStyle/>
          <a:p>
            <a:fld id="{30A9230E-FFBB-4CCB-ABD7-198084EDE768}" type="slidenum">
              <a:rPr lang="fr-BE" smtClean="0"/>
              <a:pPr/>
              <a:t>4</a:t>
            </a:fld>
            <a:endParaRPr lang="fr-BE"/>
          </a:p>
        </p:txBody>
      </p:sp>
    </p:spTree>
    <p:extLst>
      <p:ext uri="{BB962C8B-B14F-4D97-AF65-F5344CB8AC3E}">
        <p14:creationId xmlns:p14="http://schemas.microsoft.com/office/powerpoint/2010/main" val="15616489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a:t>Evenwichtsoefening bij uitbouw van systeem van toegangsbeheer</a:t>
            </a:r>
          </a:p>
        </p:txBody>
      </p:sp>
      <p:sp>
        <p:nvSpPr>
          <p:cNvPr id="3" name="Tijdelijke aanduiding voor dianummer 2"/>
          <p:cNvSpPr>
            <a:spLocks noGrp="1"/>
          </p:cNvSpPr>
          <p:nvPr>
            <p:ph type="sldNum" sz="quarter" idx="12"/>
          </p:nvPr>
        </p:nvSpPr>
        <p:spPr/>
        <p:txBody>
          <a:bodyPr/>
          <a:lstStyle/>
          <a:p>
            <a:pPr>
              <a:defRPr/>
            </a:pPr>
            <a:fld id="{84AEDDD6-2727-439E-A96F-E9FD4CA77376}" type="slidenum">
              <a:rPr lang="en-GB" smtClean="0"/>
              <a:pPr>
                <a:defRPr/>
              </a:pPr>
              <a:t>5</a:t>
            </a:fld>
            <a:endParaRPr lang="en-GB" dirty="0"/>
          </a:p>
        </p:txBody>
      </p:sp>
      <p:sp>
        <p:nvSpPr>
          <p:cNvPr id="5" name="Gelijkbenige driehoek 4"/>
          <p:cNvSpPr/>
          <p:nvPr/>
        </p:nvSpPr>
        <p:spPr>
          <a:xfrm>
            <a:off x="3863752" y="1844824"/>
            <a:ext cx="4464496" cy="3744416"/>
          </a:xfrm>
          <a:prstGeom prst="triangl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6" name="Tekstvak 5"/>
          <p:cNvSpPr txBox="1"/>
          <p:nvPr/>
        </p:nvSpPr>
        <p:spPr>
          <a:xfrm>
            <a:off x="5447928" y="1383159"/>
            <a:ext cx="1440160" cy="461665"/>
          </a:xfrm>
          <a:prstGeom prst="rect">
            <a:avLst/>
          </a:prstGeom>
          <a:noFill/>
        </p:spPr>
        <p:txBody>
          <a:bodyPr wrap="square" rtlCol="0">
            <a:spAutoFit/>
          </a:bodyPr>
          <a:lstStyle/>
          <a:p>
            <a:r>
              <a:rPr lang="nl-BE" sz="2400" dirty="0"/>
              <a:t>Eenvoud</a:t>
            </a:r>
          </a:p>
        </p:txBody>
      </p:sp>
      <p:sp>
        <p:nvSpPr>
          <p:cNvPr id="7" name="Tekstvak 6"/>
          <p:cNvSpPr txBox="1"/>
          <p:nvPr/>
        </p:nvSpPr>
        <p:spPr>
          <a:xfrm>
            <a:off x="8384548" y="5220813"/>
            <a:ext cx="3024336" cy="461665"/>
          </a:xfrm>
          <a:prstGeom prst="rect">
            <a:avLst/>
          </a:prstGeom>
          <a:noFill/>
        </p:spPr>
        <p:txBody>
          <a:bodyPr wrap="square" rtlCol="0">
            <a:spAutoFit/>
          </a:bodyPr>
          <a:lstStyle/>
          <a:p>
            <a:r>
              <a:rPr lang="nl-BE" sz="2400" dirty="0"/>
              <a:t>Kwaliteit van zorg</a:t>
            </a:r>
          </a:p>
        </p:txBody>
      </p:sp>
      <p:sp>
        <p:nvSpPr>
          <p:cNvPr id="8" name="Tekstvak 7"/>
          <p:cNvSpPr txBox="1"/>
          <p:nvPr/>
        </p:nvSpPr>
        <p:spPr>
          <a:xfrm>
            <a:off x="1415480" y="5220814"/>
            <a:ext cx="3024336" cy="461665"/>
          </a:xfrm>
          <a:prstGeom prst="rect">
            <a:avLst/>
          </a:prstGeom>
          <a:noFill/>
        </p:spPr>
        <p:txBody>
          <a:bodyPr wrap="square" rtlCol="0">
            <a:spAutoFit/>
          </a:bodyPr>
          <a:lstStyle/>
          <a:p>
            <a:r>
              <a:rPr lang="nl-BE" sz="2400" dirty="0"/>
              <a:t>Vertrouwelijkheid</a:t>
            </a:r>
          </a:p>
        </p:txBody>
      </p:sp>
      <p:cxnSp>
        <p:nvCxnSpPr>
          <p:cNvPr id="10" name="Rechte verbindingslijn 9"/>
          <p:cNvCxnSpPr>
            <a:stCxn id="5" idx="0"/>
            <a:endCxn id="5" idx="3"/>
          </p:cNvCxnSpPr>
          <p:nvPr/>
        </p:nvCxnSpPr>
        <p:spPr>
          <a:xfrm>
            <a:off x="6096000" y="1844824"/>
            <a:ext cx="0" cy="3744416"/>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2" name="Rechte verbindingslijn 11"/>
          <p:cNvCxnSpPr>
            <a:stCxn id="5" idx="1"/>
            <a:endCxn id="5" idx="4"/>
          </p:cNvCxnSpPr>
          <p:nvPr/>
        </p:nvCxnSpPr>
        <p:spPr>
          <a:xfrm>
            <a:off x="4979876" y="3717032"/>
            <a:ext cx="3348372" cy="1872208"/>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5" name="Rechte verbindingslijn 14"/>
          <p:cNvCxnSpPr>
            <a:endCxn id="5" idx="5"/>
          </p:cNvCxnSpPr>
          <p:nvPr/>
        </p:nvCxnSpPr>
        <p:spPr>
          <a:xfrm flipV="1">
            <a:off x="3863752" y="3717032"/>
            <a:ext cx="3348372" cy="1872208"/>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11293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908720"/>
          </a:xfrm>
        </p:spPr>
        <p:txBody>
          <a:bodyPr>
            <a:noAutofit/>
          </a:bodyPr>
          <a:lstStyle/>
          <a:p>
            <a:r>
              <a:rPr lang="nl-BE" dirty="0"/>
              <a:t>Toegang door zorgverleners en –instellingen voor zorgverstrekking</a:t>
            </a:r>
            <a:endParaRPr lang="fr-BE" dirty="0"/>
          </a:p>
        </p:txBody>
      </p:sp>
      <p:sp>
        <p:nvSpPr>
          <p:cNvPr id="3" name="Content Placeholder 2"/>
          <p:cNvSpPr>
            <a:spLocks noGrp="1"/>
          </p:cNvSpPr>
          <p:nvPr>
            <p:ph idx="1"/>
          </p:nvPr>
        </p:nvSpPr>
        <p:spPr>
          <a:xfrm>
            <a:off x="609600" y="1052736"/>
            <a:ext cx="10972800" cy="5289451"/>
          </a:xfrm>
        </p:spPr>
        <p:txBody>
          <a:bodyPr>
            <a:normAutofit/>
          </a:bodyPr>
          <a:lstStyle/>
          <a:p>
            <a:r>
              <a:rPr lang="nl-BE" dirty="0"/>
              <a:t>een zorgverlener of –instelling heeft alleen toegang tot gezondheidsgegevens van een zorggebruiker bij een derde indien</a:t>
            </a:r>
          </a:p>
          <a:p>
            <a:pPr lvl="1"/>
            <a:r>
              <a:rPr lang="nl-BE" dirty="0"/>
              <a:t>de zorggebruiker zijn </a:t>
            </a:r>
            <a:r>
              <a:rPr lang="nl-BE" b="1" dirty="0"/>
              <a:t>geïnformeerde toestemming</a:t>
            </a:r>
            <a:r>
              <a:rPr lang="nl-BE" dirty="0"/>
              <a:t> heeft gegeven om gezondheidsgegevens te delen</a:t>
            </a:r>
          </a:p>
          <a:p>
            <a:pPr lvl="2"/>
            <a:r>
              <a:rPr lang="nl-BE" dirty="0"/>
              <a:t>de draagwijdte van de geïnformeerde toestemming tot gegevensdeling is vastgelegd in een reglement</a:t>
            </a:r>
          </a:p>
          <a:p>
            <a:pPr lvl="1"/>
            <a:r>
              <a:rPr lang="nl-BE" dirty="0"/>
              <a:t>de zorgverlener of –instelling een </a:t>
            </a:r>
            <a:r>
              <a:rPr lang="nl-BE" b="1" dirty="0"/>
              <a:t>(</a:t>
            </a:r>
            <a:r>
              <a:rPr lang="nl-BE" b="1" dirty="0" err="1"/>
              <a:t>gezondheids</a:t>
            </a:r>
            <a:r>
              <a:rPr lang="nl-BE" b="1" dirty="0"/>
              <a:t>)zorgrelatie</a:t>
            </a:r>
            <a:r>
              <a:rPr lang="nl-BE" dirty="0"/>
              <a:t> heeft met de zorggebruiker</a:t>
            </a:r>
          </a:p>
          <a:p>
            <a:pPr lvl="2"/>
            <a:r>
              <a:rPr lang="nl-BE" dirty="0"/>
              <a:t>de regels voor de manier waarop een zorgrelatie wordt bewezen zijn voor de onderscheiden soorten zorgverleners en –instellingen vastgelegd in een reglement</a:t>
            </a:r>
          </a:p>
          <a:p>
            <a:pPr lvl="1"/>
            <a:r>
              <a:rPr lang="nl-BE" dirty="0"/>
              <a:t>de zorgverlener </a:t>
            </a:r>
            <a:r>
              <a:rPr lang="nl-BE" b="1" dirty="0"/>
              <a:t>niet</a:t>
            </a:r>
            <a:r>
              <a:rPr lang="nl-BE" dirty="0"/>
              <a:t> door de zorggebruiker is </a:t>
            </a:r>
            <a:r>
              <a:rPr lang="nl-BE" b="1" dirty="0"/>
              <a:t>uitgesloten</a:t>
            </a:r>
            <a:r>
              <a:rPr lang="nl-BE" dirty="0"/>
              <a:t> van toegang tot zijn gezondheidsgegevens</a:t>
            </a:r>
          </a:p>
          <a:p>
            <a:pPr lvl="1"/>
            <a:r>
              <a:rPr lang="nl-BE" dirty="0"/>
              <a:t>de betrokken gezondheidsgegevens toegankelijk zijn voor de betrokken soort zorgverlener (de zgn. </a:t>
            </a:r>
            <a:r>
              <a:rPr lang="nl-BE" b="1" dirty="0"/>
              <a:t>toegangsmatrix</a:t>
            </a:r>
            <a:r>
              <a:rPr lang="nl-BE" dirty="0"/>
              <a:t>)</a:t>
            </a:r>
          </a:p>
          <a:p>
            <a:pPr lvl="2"/>
            <a:r>
              <a:rPr lang="nl-BE" dirty="0"/>
              <a:t>de toegangsmatrix is vastgelegd in een reglement</a:t>
            </a:r>
          </a:p>
        </p:txBody>
      </p:sp>
      <p:sp>
        <p:nvSpPr>
          <p:cNvPr id="10" name="Slide Number Placeholder 9"/>
          <p:cNvSpPr>
            <a:spLocks noGrp="1"/>
          </p:cNvSpPr>
          <p:nvPr>
            <p:ph type="sldNum" sz="quarter" idx="12"/>
          </p:nvPr>
        </p:nvSpPr>
        <p:spPr>
          <a:xfrm>
            <a:off x="4691360" y="6453337"/>
            <a:ext cx="2844800" cy="365125"/>
          </a:xfrm>
        </p:spPr>
        <p:txBody>
          <a:bodyPr/>
          <a:lstStyle/>
          <a:p>
            <a:fld id="{30A9230E-FFBB-4CCB-ABD7-198084EDE768}" type="slidenum">
              <a:rPr lang="fr-BE" smtClean="0"/>
              <a:pPr/>
              <a:t>6</a:t>
            </a:fld>
            <a:endParaRPr lang="fr-BE"/>
          </a:p>
        </p:txBody>
      </p:sp>
    </p:spTree>
    <p:extLst>
      <p:ext uri="{BB962C8B-B14F-4D97-AF65-F5344CB8AC3E}">
        <p14:creationId xmlns:p14="http://schemas.microsoft.com/office/powerpoint/2010/main" val="22906787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1574ED4-2793-46DF-AF3C-0EFDD5E8956F}"/>
              </a:ext>
            </a:extLst>
          </p:cNvPr>
          <p:cNvSpPr>
            <a:spLocks noGrp="1"/>
          </p:cNvSpPr>
          <p:nvPr>
            <p:ph type="title"/>
          </p:nvPr>
        </p:nvSpPr>
        <p:spPr/>
        <p:txBody>
          <a:bodyPr/>
          <a:lstStyle/>
          <a:p>
            <a:r>
              <a:rPr lang="nl-BE" dirty="0"/>
              <a:t>Toegang door zorgverleners en –instellingen voor zorgverstrekking</a:t>
            </a:r>
          </a:p>
        </p:txBody>
      </p:sp>
      <p:sp>
        <p:nvSpPr>
          <p:cNvPr id="3" name="Tijdelijke aanduiding voor inhoud 2">
            <a:extLst>
              <a:ext uri="{FF2B5EF4-FFF2-40B4-BE49-F238E27FC236}">
                <a16:creationId xmlns:a16="http://schemas.microsoft.com/office/drawing/2014/main" id="{DD616C24-9EB2-4AAF-AAC3-4C47D8EE81E7}"/>
              </a:ext>
            </a:extLst>
          </p:cNvPr>
          <p:cNvSpPr>
            <a:spLocks noGrp="1"/>
          </p:cNvSpPr>
          <p:nvPr>
            <p:ph idx="1"/>
          </p:nvPr>
        </p:nvSpPr>
        <p:spPr/>
        <p:txBody>
          <a:bodyPr/>
          <a:lstStyle/>
          <a:p>
            <a:r>
              <a:rPr lang="nl-BE" dirty="0"/>
              <a:t>de zorgverlener of –instelling mag de gegevens </a:t>
            </a:r>
            <a:r>
              <a:rPr lang="nl-BE" b="1" dirty="0"/>
              <a:t>enkel</a:t>
            </a:r>
            <a:r>
              <a:rPr lang="nl-BE" dirty="0"/>
              <a:t> gebruiken </a:t>
            </a:r>
            <a:r>
              <a:rPr lang="nl-BE" b="1" dirty="0"/>
              <a:t>voor</a:t>
            </a:r>
            <a:r>
              <a:rPr lang="nl-BE" dirty="0"/>
              <a:t> het verstrekken van </a:t>
            </a:r>
            <a:r>
              <a:rPr lang="nl-BE" b="1" dirty="0"/>
              <a:t>kwalitatieve en continue zorg</a:t>
            </a:r>
          </a:p>
          <a:p>
            <a:r>
              <a:rPr lang="nl-BE" dirty="0"/>
              <a:t>er worden waarborgen geboden op het vlak van informatieveiligheid</a:t>
            </a:r>
          </a:p>
          <a:p>
            <a:pPr lvl="1"/>
            <a:r>
              <a:rPr lang="nl-BE" dirty="0"/>
              <a:t>gebruikers- en toegangsbeheer</a:t>
            </a:r>
          </a:p>
          <a:p>
            <a:pPr lvl="1"/>
            <a:r>
              <a:rPr lang="nl-BE" dirty="0"/>
              <a:t>end-</a:t>
            </a:r>
            <a:r>
              <a:rPr lang="nl-BE" dirty="0" err="1"/>
              <a:t>to</a:t>
            </a:r>
            <a:r>
              <a:rPr lang="nl-BE" dirty="0"/>
              <a:t>-end </a:t>
            </a:r>
            <a:r>
              <a:rPr lang="nl-BE" dirty="0" err="1"/>
              <a:t>vercijfering</a:t>
            </a:r>
            <a:endParaRPr lang="nl-BE" dirty="0"/>
          </a:p>
          <a:p>
            <a:pPr lvl="1"/>
            <a:r>
              <a:rPr lang="nl-BE" dirty="0" err="1"/>
              <a:t>logging</a:t>
            </a:r>
            <a:endParaRPr lang="nl-BE" dirty="0"/>
          </a:p>
          <a:p>
            <a:endParaRPr lang="nl-BE" b="1" dirty="0"/>
          </a:p>
          <a:p>
            <a:endParaRPr lang="nl-BE" b="1" dirty="0"/>
          </a:p>
          <a:p>
            <a:endParaRPr lang="nl-BE" dirty="0"/>
          </a:p>
        </p:txBody>
      </p:sp>
      <p:sp>
        <p:nvSpPr>
          <p:cNvPr id="4" name="Tijdelijke aanduiding voor dianummer 3">
            <a:extLst>
              <a:ext uri="{FF2B5EF4-FFF2-40B4-BE49-F238E27FC236}">
                <a16:creationId xmlns:a16="http://schemas.microsoft.com/office/drawing/2014/main" id="{064AA190-1D6B-469F-AFD9-0410EDEE33AB}"/>
              </a:ext>
            </a:extLst>
          </p:cNvPr>
          <p:cNvSpPr>
            <a:spLocks noGrp="1"/>
          </p:cNvSpPr>
          <p:nvPr>
            <p:ph type="sldNum" sz="quarter" idx="12"/>
          </p:nvPr>
        </p:nvSpPr>
        <p:spPr/>
        <p:txBody>
          <a:bodyPr/>
          <a:lstStyle/>
          <a:p>
            <a:fld id="{30A9230E-FFBB-4CCB-ABD7-198084EDE768}" type="slidenum">
              <a:rPr lang="fr-BE" smtClean="0"/>
              <a:t>7</a:t>
            </a:fld>
            <a:endParaRPr lang="fr-BE"/>
          </a:p>
        </p:txBody>
      </p:sp>
    </p:spTree>
    <p:extLst>
      <p:ext uri="{BB962C8B-B14F-4D97-AF65-F5344CB8AC3E}">
        <p14:creationId xmlns:p14="http://schemas.microsoft.com/office/powerpoint/2010/main" val="9155940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42" name="Groep 1041"/>
          <p:cNvGrpSpPr/>
          <p:nvPr/>
        </p:nvGrpSpPr>
        <p:grpSpPr>
          <a:xfrm>
            <a:off x="324128" y="228826"/>
            <a:ext cx="2520780" cy="1812325"/>
            <a:chOff x="324128" y="228826"/>
            <a:chExt cx="2520780" cy="1812325"/>
          </a:xfrm>
          <a:solidFill>
            <a:srgbClr val="CDE5DB"/>
          </a:solidFill>
        </p:grpSpPr>
        <p:sp>
          <p:nvSpPr>
            <p:cNvPr id="4" name="Ruit 3"/>
            <p:cNvSpPr/>
            <p:nvPr/>
          </p:nvSpPr>
          <p:spPr>
            <a:xfrm>
              <a:off x="324128" y="228826"/>
              <a:ext cx="2520780" cy="1812325"/>
            </a:xfrm>
            <a:prstGeom prst="diamond">
              <a:avLst/>
            </a:prstGeom>
            <a:solidFill>
              <a:srgbClr val="CDE5DB"/>
            </a:solidFill>
            <a:ln>
              <a:solidFill>
                <a:srgbClr val="CDE5D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dirty="0">
                <a:latin typeface="Arial" panose="020B0604020202020204" pitchFamily="34" charset="0"/>
                <a:cs typeface="Arial" panose="020B0604020202020204" pitchFamily="34" charset="0"/>
              </a:endParaRPr>
            </a:p>
          </p:txBody>
        </p:sp>
        <p:sp>
          <p:nvSpPr>
            <p:cNvPr id="5" name="Tekstvak 4"/>
            <p:cNvSpPr txBox="1"/>
            <p:nvPr/>
          </p:nvSpPr>
          <p:spPr>
            <a:xfrm>
              <a:off x="591374" y="764531"/>
              <a:ext cx="1986289" cy="738664"/>
            </a:xfrm>
            <a:prstGeom prst="rect">
              <a:avLst/>
            </a:prstGeom>
            <a:noFill/>
            <a:ln>
              <a:noFill/>
            </a:ln>
          </p:spPr>
          <p:txBody>
            <a:bodyPr wrap="square" rtlCol="0">
              <a:spAutoFit/>
            </a:bodyPr>
            <a:lstStyle/>
            <a:p>
              <a:pPr algn="ctr"/>
              <a:r>
                <a:rPr lang="nl-BE" sz="1400" dirty="0">
                  <a:latin typeface="Arial" panose="020B0604020202020204" pitchFamily="34" charset="0"/>
                  <a:cs typeface="Arial" panose="020B0604020202020204" pitchFamily="34" charset="0"/>
                </a:rPr>
                <a:t>zorgverlener</a:t>
              </a:r>
            </a:p>
            <a:p>
              <a:pPr algn="ctr"/>
              <a:r>
                <a:rPr lang="nl-BE" sz="1400" dirty="0">
                  <a:latin typeface="Arial" panose="020B0604020202020204" pitchFamily="34" charset="0"/>
                  <a:cs typeface="Arial" panose="020B0604020202020204" pitchFamily="34" charset="0"/>
                </a:rPr>
                <a:t>werd uitgesloten door zorggebruiker</a:t>
              </a:r>
            </a:p>
          </p:txBody>
        </p:sp>
      </p:grpSp>
      <p:grpSp>
        <p:nvGrpSpPr>
          <p:cNvPr id="1045" name="Groep 1044"/>
          <p:cNvGrpSpPr/>
          <p:nvPr/>
        </p:nvGrpSpPr>
        <p:grpSpPr>
          <a:xfrm>
            <a:off x="3127595" y="1169773"/>
            <a:ext cx="2520780" cy="1812325"/>
            <a:chOff x="3127595" y="1169773"/>
            <a:chExt cx="2520780" cy="1812325"/>
          </a:xfrm>
        </p:grpSpPr>
        <p:sp>
          <p:nvSpPr>
            <p:cNvPr id="14" name="Ruit 13"/>
            <p:cNvSpPr/>
            <p:nvPr/>
          </p:nvSpPr>
          <p:spPr>
            <a:xfrm>
              <a:off x="3127595" y="1169773"/>
              <a:ext cx="2520780" cy="1812325"/>
            </a:xfrm>
            <a:prstGeom prst="diamond">
              <a:avLst/>
            </a:prstGeom>
            <a:solidFill>
              <a:srgbClr val="CDE5DB"/>
            </a:solidFill>
            <a:ln>
              <a:solidFill>
                <a:srgbClr val="CDE5D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latin typeface="Arial" panose="020B0604020202020204" pitchFamily="34" charset="0"/>
                <a:cs typeface="Arial" panose="020B0604020202020204" pitchFamily="34" charset="0"/>
              </a:endParaRPr>
            </a:p>
          </p:txBody>
        </p:sp>
        <p:sp>
          <p:nvSpPr>
            <p:cNvPr id="15" name="Tekstvak 14"/>
            <p:cNvSpPr txBox="1"/>
            <p:nvPr/>
          </p:nvSpPr>
          <p:spPr>
            <a:xfrm>
              <a:off x="3394840" y="1598880"/>
              <a:ext cx="1986289" cy="954107"/>
            </a:xfrm>
            <a:prstGeom prst="rect">
              <a:avLst/>
            </a:prstGeom>
            <a:noFill/>
            <a:ln>
              <a:noFill/>
            </a:ln>
          </p:spPr>
          <p:txBody>
            <a:bodyPr wrap="square" rtlCol="0">
              <a:spAutoFit/>
            </a:bodyPr>
            <a:lstStyle/>
            <a:p>
              <a:pPr algn="ctr"/>
              <a:r>
                <a:rPr lang="nl-BE" sz="1400" dirty="0">
                  <a:latin typeface="Arial" panose="020B0604020202020204" pitchFamily="34" charset="0"/>
                  <a:cs typeface="Arial" panose="020B0604020202020204" pitchFamily="34" charset="0"/>
                </a:rPr>
                <a:t>zorggebruiker gaf geïnformeerde toestemming tot gegevensdeling</a:t>
              </a:r>
            </a:p>
          </p:txBody>
        </p:sp>
      </p:grpSp>
      <p:grpSp>
        <p:nvGrpSpPr>
          <p:cNvPr id="1047" name="Groep 1046"/>
          <p:cNvGrpSpPr/>
          <p:nvPr/>
        </p:nvGrpSpPr>
        <p:grpSpPr>
          <a:xfrm>
            <a:off x="5914411" y="2110719"/>
            <a:ext cx="2520780" cy="1812325"/>
            <a:chOff x="5914411" y="2110719"/>
            <a:chExt cx="2520780" cy="1812325"/>
          </a:xfrm>
        </p:grpSpPr>
        <p:sp>
          <p:nvSpPr>
            <p:cNvPr id="17" name="Ruit 16"/>
            <p:cNvSpPr/>
            <p:nvPr/>
          </p:nvSpPr>
          <p:spPr>
            <a:xfrm>
              <a:off x="5914411" y="2110719"/>
              <a:ext cx="2520780" cy="1812325"/>
            </a:xfrm>
            <a:prstGeom prst="diamond">
              <a:avLst/>
            </a:prstGeom>
            <a:solidFill>
              <a:srgbClr val="CDE5DB"/>
            </a:solidFill>
            <a:ln>
              <a:solidFill>
                <a:srgbClr val="CDE5D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latin typeface="Arial" panose="020B0604020202020204" pitchFamily="34" charset="0"/>
                <a:cs typeface="Arial" panose="020B0604020202020204" pitchFamily="34" charset="0"/>
              </a:endParaRPr>
            </a:p>
          </p:txBody>
        </p:sp>
        <p:sp>
          <p:nvSpPr>
            <p:cNvPr id="18" name="Tekstvak 17"/>
            <p:cNvSpPr txBox="1"/>
            <p:nvPr/>
          </p:nvSpPr>
          <p:spPr>
            <a:xfrm>
              <a:off x="6235715" y="2690336"/>
              <a:ext cx="1896641" cy="738664"/>
            </a:xfrm>
            <a:prstGeom prst="rect">
              <a:avLst/>
            </a:prstGeom>
            <a:noFill/>
            <a:ln>
              <a:noFill/>
            </a:ln>
          </p:spPr>
          <p:txBody>
            <a:bodyPr wrap="square" rtlCol="0">
              <a:spAutoFit/>
            </a:bodyPr>
            <a:lstStyle/>
            <a:p>
              <a:pPr algn="ctr"/>
              <a:r>
                <a:rPr lang="nl-BE" sz="1400" dirty="0">
                  <a:latin typeface="Arial" panose="020B0604020202020204" pitchFamily="34" charset="0"/>
                  <a:cs typeface="Arial" panose="020B0604020202020204" pitchFamily="34" charset="0"/>
                </a:rPr>
                <a:t>zorgverlener heeft zorgrelatie met zorggebruiker</a:t>
              </a:r>
            </a:p>
          </p:txBody>
        </p:sp>
      </p:grpSp>
      <p:grpSp>
        <p:nvGrpSpPr>
          <p:cNvPr id="1050" name="Groep 1049"/>
          <p:cNvGrpSpPr/>
          <p:nvPr/>
        </p:nvGrpSpPr>
        <p:grpSpPr>
          <a:xfrm>
            <a:off x="8716184" y="3048005"/>
            <a:ext cx="2520780" cy="1812325"/>
            <a:chOff x="8716184" y="3048005"/>
            <a:chExt cx="2520780" cy="1812325"/>
          </a:xfrm>
        </p:grpSpPr>
        <p:sp>
          <p:nvSpPr>
            <p:cNvPr id="20" name="Ruit 19"/>
            <p:cNvSpPr/>
            <p:nvPr/>
          </p:nvSpPr>
          <p:spPr>
            <a:xfrm>
              <a:off x="8716184" y="3048005"/>
              <a:ext cx="2520780" cy="1812325"/>
            </a:xfrm>
            <a:prstGeom prst="diamond">
              <a:avLst/>
            </a:prstGeom>
            <a:solidFill>
              <a:srgbClr val="CDE5DB"/>
            </a:solidFill>
            <a:ln>
              <a:solidFill>
                <a:srgbClr val="CDE5D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latin typeface="Arial" panose="020B0604020202020204" pitchFamily="34" charset="0"/>
                <a:cs typeface="Arial" panose="020B0604020202020204" pitchFamily="34" charset="0"/>
              </a:endParaRPr>
            </a:p>
          </p:txBody>
        </p:sp>
        <p:sp>
          <p:nvSpPr>
            <p:cNvPr id="21" name="Tekstvak 20"/>
            <p:cNvSpPr txBox="1"/>
            <p:nvPr/>
          </p:nvSpPr>
          <p:spPr>
            <a:xfrm>
              <a:off x="8946831" y="3476626"/>
              <a:ext cx="2141032" cy="954107"/>
            </a:xfrm>
            <a:prstGeom prst="rect">
              <a:avLst/>
            </a:prstGeom>
            <a:noFill/>
            <a:ln>
              <a:noFill/>
            </a:ln>
          </p:spPr>
          <p:txBody>
            <a:bodyPr wrap="square" rtlCol="0">
              <a:spAutoFit/>
            </a:bodyPr>
            <a:lstStyle/>
            <a:p>
              <a:pPr algn="ctr"/>
              <a:r>
                <a:rPr lang="nl-BE" sz="1400" dirty="0">
                  <a:latin typeface="Arial" panose="020B0604020202020204" pitchFamily="34" charset="0"/>
                  <a:cs typeface="Arial" panose="020B0604020202020204" pitchFamily="34" charset="0"/>
                </a:rPr>
                <a:t>gegevens zijn toegankelijk voor zorgverlener volgens toegangsmatrix</a:t>
              </a:r>
            </a:p>
          </p:txBody>
        </p:sp>
      </p:grpSp>
      <p:sp>
        <p:nvSpPr>
          <p:cNvPr id="26" name="Tekstvak 25"/>
          <p:cNvSpPr txBox="1"/>
          <p:nvPr/>
        </p:nvSpPr>
        <p:spPr>
          <a:xfrm>
            <a:off x="2712424" y="861995"/>
            <a:ext cx="510172" cy="307777"/>
          </a:xfrm>
          <a:prstGeom prst="rect">
            <a:avLst/>
          </a:prstGeom>
          <a:noFill/>
        </p:spPr>
        <p:txBody>
          <a:bodyPr wrap="square" rtlCol="0">
            <a:spAutoFit/>
          </a:bodyPr>
          <a:lstStyle/>
          <a:p>
            <a:r>
              <a:rPr lang="nl-BE" sz="1400" dirty="0">
                <a:latin typeface="Arial" panose="020B0604020202020204" pitchFamily="34" charset="0"/>
                <a:cs typeface="Arial" panose="020B0604020202020204" pitchFamily="34" charset="0"/>
              </a:rPr>
              <a:t>nee</a:t>
            </a:r>
          </a:p>
        </p:txBody>
      </p:sp>
      <p:sp>
        <p:nvSpPr>
          <p:cNvPr id="36" name="Tekstvak 35"/>
          <p:cNvSpPr txBox="1"/>
          <p:nvPr/>
        </p:nvSpPr>
        <p:spPr>
          <a:xfrm>
            <a:off x="3994995" y="2910681"/>
            <a:ext cx="510172" cy="307777"/>
          </a:xfrm>
          <a:prstGeom prst="rect">
            <a:avLst/>
          </a:prstGeom>
          <a:noFill/>
        </p:spPr>
        <p:txBody>
          <a:bodyPr wrap="square" rtlCol="0">
            <a:spAutoFit/>
          </a:bodyPr>
          <a:lstStyle/>
          <a:p>
            <a:r>
              <a:rPr lang="nl-BE" sz="1400" dirty="0">
                <a:latin typeface="Arial" panose="020B0604020202020204" pitchFamily="34" charset="0"/>
                <a:cs typeface="Arial" panose="020B0604020202020204" pitchFamily="34" charset="0"/>
              </a:rPr>
              <a:t>nee</a:t>
            </a:r>
          </a:p>
        </p:txBody>
      </p:sp>
      <p:cxnSp>
        <p:nvCxnSpPr>
          <p:cNvPr id="34" name="Gebogen verbindingslijn 33"/>
          <p:cNvCxnSpPr>
            <a:stCxn id="4" idx="2"/>
            <a:endCxn id="103" idx="1"/>
          </p:cNvCxnSpPr>
          <p:nvPr/>
        </p:nvCxnSpPr>
        <p:spPr>
          <a:xfrm rot="16200000" flipH="1">
            <a:off x="1448738" y="2176931"/>
            <a:ext cx="3679245" cy="3407684"/>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4" name="Tekstvak 53"/>
          <p:cNvSpPr txBox="1"/>
          <p:nvPr/>
        </p:nvSpPr>
        <p:spPr>
          <a:xfrm>
            <a:off x="1314944" y="1970676"/>
            <a:ext cx="341436" cy="307777"/>
          </a:xfrm>
          <a:prstGeom prst="rect">
            <a:avLst/>
          </a:prstGeom>
          <a:noFill/>
        </p:spPr>
        <p:txBody>
          <a:bodyPr wrap="square" rtlCol="0">
            <a:spAutoFit/>
          </a:bodyPr>
          <a:lstStyle/>
          <a:p>
            <a:r>
              <a:rPr lang="nl-BE" sz="1400" dirty="0">
                <a:latin typeface="Arial" panose="020B0604020202020204" pitchFamily="34" charset="0"/>
                <a:cs typeface="Arial" panose="020B0604020202020204" pitchFamily="34" charset="0"/>
              </a:rPr>
              <a:t>ja</a:t>
            </a:r>
          </a:p>
        </p:txBody>
      </p:sp>
      <p:cxnSp>
        <p:nvCxnSpPr>
          <p:cNvPr id="68" name="Gebogen verbindingslijn 67"/>
          <p:cNvCxnSpPr>
            <a:stCxn id="20" idx="2"/>
            <a:endCxn id="103" idx="3"/>
          </p:cNvCxnSpPr>
          <p:nvPr/>
        </p:nvCxnSpPr>
        <p:spPr>
          <a:xfrm rot="5400000">
            <a:off x="8114037" y="3857859"/>
            <a:ext cx="860066" cy="2865008"/>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8" name="Tekstvak 77"/>
          <p:cNvSpPr txBox="1"/>
          <p:nvPr/>
        </p:nvSpPr>
        <p:spPr>
          <a:xfrm>
            <a:off x="6729144" y="3769156"/>
            <a:ext cx="489896" cy="307777"/>
          </a:xfrm>
          <a:prstGeom prst="rect">
            <a:avLst/>
          </a:prstGeom>
          <a:noFill/>
        </p:spPr>
        <p:txBody>
          <a:bodyPr wrap="square" rtlCol="0">
            <a:spAutoFit/>
          </a:bodyPr>
          <a:lstStyle/>
          <a:p>
            <a:r>
              <a:rPr lang="nl-BE" sz="1400" dirty="0">
                <a:latin typeface="Arial" panose="020B0604020202020204" pitchFamily="34" charset="0"/>
                <a:cs typeface="Arial" panose="020B0604020202020204" pitchFamily="34" charset="0"/>
              </a:rPr>
              <a:t>nee</a:t>
            </a:r>
          </a:p>
        </p:txBody>
      </p:sp>
      <p:sp>
        <p:nvSpPr>
          <p:cNvPr id="79" name="Tekstvak 78"/>
          <p:cNvSpPr txBox="1"/>
          <p:nvPr/>
        </p:nvSpPr>
        <p:spPr>
          <a:xfrm>
            <a:off x="9727739" y="2823443"/>
            <a:ext cx="341436" cy="307777"/>
          </a:xfrm>
          <a:prstGeom prst="rect">
            <a:avLst/>
          </a:prstGeom>
          <a:noFill/>
        </p:spPr>
        <p:txBody>
          <a:bodyPr wrap="square" rtlCol="0">
            <a:spAutoFit/>
          </a:bodyPr>
          <a:lstStyle/>
          <a:p>
            <a:r>
              <a:rPr lang="nl-BE" sz="1400" dirty="0">
                <a:latin typeface="Arial" panose="020B0604020202020204" pitchFamily="34" charset="0"/>
                <a:cs typeface="Arial" panose="020B0604020202020204" pitchFamily="34" charset="0"/>
              </a:rPr>
              <a:t>ja</a:t>
            </a:r>
          </a:p>
        </p:txBody>
      </p:sp>
      <p:cxnSp>
        <p:nvCxnSpPr>
          <p:cNvPr id="83" name="Gebogen verbindingslijn 82"/>
          <p:cNvCxnSpPr/>
          <p:nvPr/>
        </p:nvCxnSpPr>
        <p:spPr>
          <a:xfrm rot="16200000" flipH="1">
            <a:off x="4375185" y="2994899"/>
            <a:ext cx="1689500" cy="1663899"/>
          </a:xfrm>
          <a:prstGeom prst="bentConnector3">
            <a:avLst>
              <a:gd name="adj1" fmla="val 77793"/>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95" name="Afbeelding 9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27776" y="120974"/>
            <a:ext cx="2097596" cy="2097596"/>
          </a:xfrm>
          <a:prstGeom prst="rect">
            <a:avLst/>
          </a:prstGeom>
        </p:spPr>
      </p:pic>
      <p:cxnSp>
        <p:nvCxnSpPr>
          <p:cNvPr id="99" name="Rechte verbindingslijn met pijl 98"/>
          <p:cNvCxnSpPr>
            <a:stCxn id="20" idx="0"/>
            <a:endCxn id="95" idx="2"/>
          </p:cNvCxnSpPr>
          <p:nvPr/>
        </p:nvCxnSpPr>
        <p:spPr>
          <a:xfrm flipV="1">
            <a:off x="9976574" y="2218570"/>
            <a:ext cx="0" cy="829435"/>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103" name="Afbeelding 10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92202" y="4671598"/>
            <a:ext cx="2119364" cy="2097596"/>
          </a:xfrm>
          <a:prstGeom prst="rect">
            <a:avLst/>
          </a:prstGeom>
        </p:spPr>
      </p:pic>
      <p:cxnSp>
        <p:nvCxnSpPr>
          <p:cNvPr id="111" name="Gebogen verbindingslijn 110"/>
          <p:cNvCxnSpPr>
            <a:stCxn id="4" idx="3"/>
            <a:endCxn id="14" idx="1"/>
          </p:cNvCxnSpPr>
          <p:nvPr/>
        </p:nvCxnSpPr>
        <p:spPr>
          <a:xfrm>
            <a:off x="2844908" y="1134989"/>
            <a:ext cx="282687" cy="940947"/>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3" name="Gebogen verbindingslijn 122"/>
          <p:cNvCxnSpPr/>
          <p:nvPr/>
        </p:nvCxnSpPr>
        <p:spPr>
          <a:xfrm>
            <a:off x="5633418" y="2078224"/>
            <a:ext cx="282687" cy="940947"/>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4" name="Tekstvak 123"/>
          <p:cNvSpPr txBox="1"/>
          <p:nvPr/>
        </p:nvSpPr>
        <p:spPr>
          <a:xfrm>
            <a:off x="5593029" y="1782703"/>
            <a:ext cx="510172" cy="307777"/>
          </a:xfrm>
          <a:prstGeom prst="rect">
            <a:avLst/>
          </a:prstGeom>
          <a:noFill/>
        </p:spPr>
        <p:txBody>
          <a:bodyPr wrap="square" rtlCol="0">
            <a:spAutoFit/>
          </a:bodyPr>
          <a:lstStyle/>
          <a:p>
            <a:r>
              <a:rPr lang="nl-BE" sz="1400" dirty="0">
                <a:latin typeface="Arial" panose="020B0604020202020204" pitchFamily="34" charset="0"/>
                <a:cs typeface="Arial" panose="020B0604020202020204" pitchFamily="34" charset="0"/>
              </a:rPr>
              <a:t>ja</a:t>
            </a:r>
          </a:p>
        </p:txBody>
      </p:sp>
      <p:cxnSp>
        <p:nvCxnSpPr>
          <p:cNvPr id="125" name="Gebogen verbindingslijn 124"/>
          <p:cNvCxnSpPr/>
          <p:nvPr/>
        </p:nvCxnSpPr>
        <p:spPr>
          <a:xfrm>
            <a:off x="8438399" y="3013221"/>
            <a:ext cx="282687" cy="940947"/>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7" name="Tekstvak 126"/>
          <p:cNvSpPr txBox="1"/>
          <p:nvPr/>
        </p:nvSpPr>
        <p:spPr>
          <a:xfrm>
            <a:off x="9559003" y="4729167"/>
            <a:ext cx="510172" cy="307777"/>
          </a:xfrm>
          <a:prstGeom prst="rect">
            <a:avLst/>
          </a:prstGeom>
          <a:noFill/>
        </p:spPr>
        <p:txBody>
          <a:bodyPr wrap="square" rtlCol="0">
            <a:spAutoFit/>
          </a:bodyPr>
          <a:lstStyle/>
          <a:p>
            <a:r>
              <a:rPr lang="nl-BE" sz="1400" dirty="0">
                <a:latin typeface="Arial" panose="020B0604020202020204" pitchFamily="34" charset="0"/>
                <a:cs typeface="Arial" panose="020B0604020202020204" pitchFamily="34" charset="0"/>
              </a:rPr>
              <a:t>nee</a:t>
            </a:r>
          </a:p>
        </p:txBody>
      </p:sp>
      <p:cxnSp>
        <p:nvCxnSpPr>
          <p:cNvPr id="142" name="Gebogen verbindingslijn 141"/>
          <p:cNvCxnSpPr>
            <a:stCxn id="17" idx="2"/>
            <a:endCxn id="103" idx="0"/>
          </p:cNvCxnSpPr>
          <p:nvPr/>
        </p:nvCxnSpPr>
        <p:spPr>
          <a:xfrm rot="5400000">
            <a:off x="6239066" y="3735863"/>
            <a:ext cx="748554" cy="1122917"/>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3" name="Tekstvak 152"/>
          <p:cNvSpPr txBox="1"/>
          <p:nvPr/>
        </p:nvSpPr>
        <p:spPr>
          <a:xfrm>
            <a:off x="8351825" y="2743266"/>
            <a:ext cx="510172" cy="307777"/>
          </a:xfrm>
          <a:prstGeom prst="rect">
            <a:avLst/>
          </a:prstGeom>
          <a:noFill/>
        </p:spPr>
        <p:txBody>
          <a:bodyPr wrap="square" rtlCol="0">
            <a:spAutoFit/>
          </a:bodyPr>
          <a:lstStyle/>
          <a:p>
            <a:r>
              <a:rPr lang="nl-BE" sz="1400" dirty="0">
                <a:latin typeface="Arial" panose="020B0604020202020204" pitchFamily="34" charset="0"/>
                <a:cs typeface="Arial" panose="020B0604020202020204" pitchFamily="34" charset="0"/>
              </a:rPr>
              <a:t>ja</a:t>
            </a:r>
          </a:p>
        </p:txBody>
      </p:sp>
      <p:pic>
        <p:nvPicPr>
          <p:cNvPr id="33" name="Afbeelding 3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650343" y="5974230"/>
            <a:ext cx="652459" cy="652459"/>
          </a:xfrm>
          <a:prstGeom prst="rect">
            <a:avLst/>
          </a:prstGeom>
        </p:spPr>
      </p:pic>
      <p:grpSp>
        <p:nvGrpSpPr>
          <p:cNvPr id="48" name="Groep 47"/>
          <p:cNvGrpSpPr/>
          <p:nvPr/>
        </p:nvGrpSpPr>
        <p:grpSpPr>
          <a:xfrm>
            <a:off x="7719368" y="5863878"/>
            <a:ext cx="1281366" cy="869206"/>
            <a:chOff x="5914411" y="2110719"/>
            <a:chExt cx="2520780" cy="1812325"/>
          </a:xfrm>
          <a:solidFill>
            <a:srgbClr val="CDE5DB"/>
          </a:solidFill>
        </p:grpSpPr>
        <p:sp>
          <p:nvSpPr>
            <p:cNvPr id="49" name="Ruit 48"/>
            <p:cNvSpPr/>
            <p:nvPr/>
          </p:nvSpPr>
          <p:spPr>
            <a:xfrm>
              <a:off x="5914411" y="2110719"/>
              <a:ext cx="2520780" cy="1812325"/>
            </a:xfrm>
            <a:prstGeom prst="diamond">
              <a:avLst/>
            </a:prstGeom>
            <a:grpFill/>
            <a:ln>
              <a:solidFill>
                <a:srgbClr val="CDE5D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latin typeface="Arial" panose="020B0604020202020204" pitchFamily="34" charset="0"/>
                <a:cs typeface="Arial" panose="020B0604020202020204" pitchFamily="34" charset="0"/>
              </a:endParaRPr>
            </a:p>
          </p:txBody>
        </p:sp>
        <p:sp>
          <p:nvSpPr>
            <p:cNvPr id="50" name="Tekstvak 49"/>
            <p:cNvSpPr txBox="1"/>
            <p:nvPr/>
          </p:nvSpPr>
          <p:spPr>
            <a:xfrm>
              <a:off x="6226479" y="2416677"/>
              <a:ext cx="1896641" cy="1090932"/>
            </a:xfrm>
            <a:prstGeom prst="rect">
              <a:avLst/>
            </a:prstGeom>
            <a:noFill/>
            <a:ln>
              <a:noFill/>
            </a:ln>
          </p:spPr>
          <p:txBody>
            <a:bodyPr wrap="square" rtlCol="0">
              <a:spAutoFit/>
            </a:bodyPr>
            <a:lstStyle/>
            <a:p>
              <a:pPr algn="ctr"/>
              <a:r>
                <a:rPr lang="nl-BE" sz="1400" dirty="0">
                  <a:latin typeface="Arial" panose="020B0604020202020204" pitchFamily="34" charset="0"/>
                  <a:cs typeface="Arial" panose="020B0604020202020204" pitchFamily="34" charset="0"/>
                </a:rPr>
                <a:t>levens-</a:t>
              </a:r>
            </a:p>
            <a:p>
              <a:pPr algn="ctr"/>
              <a:r>
                <a:rPr lang="nl-BE" sz="1400" dirty="0">
                  <a:latin typeface="Arial" panose="020B0604020202020204" pitchFamily="34" charset="0"/>
                  <a:cs typeface="Arial" panose="020B0604020202020204" pitchFamily="34" charset="0"/>
                </a:rPr>
                <a:t>noodzaak</a:t>
              </a:r>
            </a:p>
          </p:txBody>
        </p:sp>
      </p:grpSp>
      <p:cxnSp>
        <p:nvCxnSpPr>
          <p:cNvPr id="11" name="Gebogen verbindingslijn 10"/>
          <p:cNvCxnSpPr>
            <a:stCxn id="103" idx="2"/>
            <a:endCxn id="49" idx="1"/>
          </p:cNvCxnSpPr>
          <p:nvPr/>
        </p:nvCxnSpPr>
        <p:spPr>
          <a:xfrm rot="5400000" flipH="1" flipV="1">
            <a:off x="6650269" y="5700096"/>
            <a:ext cx="470713" cy="1667484"/>
          </a:xfrm>
          <a:prstGeom prst="bentConnector4">
            <a:avLst>
              <a:gd name="adj1" fmla="val -11813"/>
              <a:gd name="adj2" fmla="val 81775"/>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Rechte verbindingslijn met pijl 15"/>
          <p:cNvCxnSpPr>
            <a:stCxn id="49" idx="3"/>
            <a:endCxn id="33" idx="1"/>
          </p:cNvCxnSpPr>
          <p:nvPr/>
        </p:nvCxnSpPr>
        <p:spPr>
          <a:xfrm>
            <a:off x="9000734" y="6298481"/>
            <a:ext cx="649609" cy="1979"/>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2" name="Tekstvak 21"/>
          <p:cNvSpPr txBox="1"/>
          <p:nvPr/>
        </p:nvSpPr>
        <p:spPr>
          <a:xfrm>
            <a:off x="2811280" y="-45540"/>
            <a:ext cx="5969060" cy="892552"/>
          </a:xfrm>
          <a:prstGeom prst="rect">
            <a:avLst/>
          </a:prstGeom>
          <a:noFill/>
        </p:spPr>
        <p:txBody>
          <a:bodyPr wrap="square" rtlCol="0">
            <a:spAutoFit/>
          </a:bodyPr>
          <a:lstStyle/>
          <a:p>
            <a:pPr algn="ctr"/>
            <a:r>
              <a:rPr lang="nl-BE" sz="2600" dirty="0">
                <a:cs typeface="Arial" panose="020B0604020202020204" pitchFamily="34" charset="0"/>
              </a:rPr>
              <a:t>Toegang tot gezondheidsgegevens via eHealth-platform voor zorgverlening</a:t>
            </a:r>
          </a:p>
        </p:txBody>
      </p:sp>
    </p:spTree>
    <p:extLst>
      <p:ext uri="{BB962C8B-B14F-4D97-AF65-F5344CB8AC3E}">
        <p14:creationId xmlns:p14="http://schemas.microsoft.com/office/powerpoint/2010/main" val="1798351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a:t>Actuele </a:t>
            </a:r>
            <a:r>
              <a:rPr lang="nl-BE" dirty="0"/>
              <a:t>toegangsmatrix</a:t>
            </a:r>
            <a:endParaRPr lang="fr-BE" dirty="0"/>
          </a:p>
        </p:txBody>
      </p:sp>
      <p:sp>
        <p:nvSpPr>
          <p:cNvPr id="5" name="Slide Number Placeholder 4"/>
          <p:cNvSpPr>
            <a:spLocks noGrp="1"/>
          </p:cNvSpPr>
          <p:nvPr>
            <p:ph type="sldNum" sz="quarter" idx="12"/>
          </p:nvPr>
        </p:nvSpPr>
        <p:spPr/>
        <p:txBody>
          <a:bodyPr/>
          <a:lstStyle/>
          <a:p>
            <a:fld id="{30A9230E-FFBB-4CCB-ABD7-198084EDE768}" type="slidenum">
              <a:rPr lang="fr-BE" smtClean="0"/>
              <a:t>9</a:t>
            </a:fld>
            <a:endParaRPr lang="fr-BE"/>
          </a:p>
        </p:txBody>
      </p:sp>
      <p:pic>
        <p:nvPicPr>
          <p:cNvPr id="6" name="Image 5">
            <a:extLst>
              <a:ext uri="{FF2B5EF4-FFF2-40B4-BE49-F238E27FC236}">
                <a16:creationId xmlns:a16="http://schemas.microsoft.com/office/drawing/2014/main" id="{D4909086-7E34-4F85-BAD2-94C1B542D470}"/>
              </a:ext>
            </a:extLst>
          </p:cNvPr>
          <p:cNvPicPr/>
          <p:nvPr/>
        </p:nvPicPr>
        <p:blipFill>
          <a:blip r:embed="rId3"/>
          <a:stretch>
            <a:fillRect/>
          </a:stretch>
        </p:blipFill>
        <p:spPr>
          <a:xfrm>
            <a:off x="0" y="1034263"/>
            <a:ext cx="12192000" cy="5102078"/>
          </a:xfrm>
          <a:prstGeom prst="rect">
            <a:avLst/>
          </a:prstGeom>
        </p:spPr>
      </p:pic>
    </p:spTree>
    <p:extLst>
      <p:ext uri="{BB962C8B-B14F-4D97-AF65-F5344CB8AC3E}">
        <p14:creationId xmlns:p14="http://schemas.microsoft.com/office/powerpoint/2010/main" val="27729164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1954</TotalTime>
  <Words>1223</Words>
  <Application>Microsoft Office PowerPoint</Application>
  <PresentationFormat>Breedbeeld</PresentationFormat>
  <Paragraphs>207</Paragraphs>
  <Slides>19</Slides>
  <Notes>8</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19</vt:i4>
      </vt:variant>
    </vt:vector>
  </HeadingPairs>
  <TitlesOfParts>
    <vt:vector size="24" baseType="lpstr">
      <vt:lpstr>Arial</vt:lpstr>
      <vt:lpstr>Calibri</vt:lpstr>
      <vt:lpstr>Open Sans</vt:lpstr>
      <vt:lpstr>Open Sans Semibold</vt:lpstr>
      <vt:lpstr>Office Theme</vt:lpstr>
      <vt:lpstr>De toegang tot elektronische gezondheidsgegevens</vt:lpstr>
      <vt:lpstr>Enkele evoluties in de gezondheidszorg</vt:lpstr>
      <vt:lpstr>Deze evoluties vereisen ...</vt:lpstr>
      <vt:lpstr>Elektronische communicatie bevordert ook ...</vt:lpstr>
      <vt:lpstr>Evenwichtsoefening bij uitbouw van systeem van toegangsbeheer</vt:lpstr>
      <vt:lpstr>Toegang door zorgverleners en –instellingen voor zorgverstrekking</vt:lpstr>
      <vt:lpstr>Toegang door zorgverleners en –instellingen voor zorgverstrekking</vt:lpstr>
      <vt:lpstr>PowerPoint-presentatie</vt:lpstr>
      <vt:lpstr>Actuele toegangsmatrix</vt:lpstr>
      <vt:lpstr>Nieuwe toegangsmatrix (invoering voorzien medio 2025)</vt:lpstr>
      <vt:lpstr>Rol van de toegangsmatrix</vt:lpstr>
      <vt:lpstr>Mogelijkheid tot modulering</vt:lpstr>
      <vt:lpstr>Cirkels van vertrouwen</vt:lpstr>
      <vt:lpstr>Criteria cirkels van vertrouwen</vt:lpstr>
      <vt:lpstr>Criteria cirkels van vertrouwen</vt:lpstr>
      <vt:lpstr>Eelektronische toegang door de zorggebruiker via geïntegeerd zorgportaal</vt:lpstr>
      <vt:lpstr>Regeling voorzien in ontwerp van samenwerkingsakkoord</vt:lpstr>
      <vt:lpstr>Algoritme geïmplementeerd door eHealth-platform vanaf 3/12/2024</vt:lpstr>
      <vt:lpstr>BEDANKT!  Vragen ?</vt:lpstr>
    </vt:vector>
  </TitlesOfParts>
  <Company>SMALS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Quentin Delsaut</dc:creator>
  <cp:lastModifiedBy>Frank Robben</cp:lastModifiedBy>
  <cp:revision>230</cp:revision>
  <dcterms:created xsi:type="dcterms:W3CDTF">2017-09-11T11:22:14Z</dcterms:created>
  <dcterms:modified xsi:type="dcterms:W3CDTF">2024-11-22T08:30:20Z</dcterms:modified>
</cp:coreProperties>
</file>