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07" r:id="rId4"/>
  </p:sldMasterIdLst>
  <p:notesMasterIdLst>
    <p:notesMasterId r:id="rId37"/>
  </p:notesMasterIdLst>
  <p:handoutMasterIdLst>
    <p:handoutMasterId r:id="rId38"/>
  </p:handoutMasterIdLst>
  <p:sldIdLst>
    <p:sldId id="256" r:id="rId5"/>
    <p:sldId id="295" r:id="rId6"/>
    <p:sldId id="301" r:id="rId7"/>
    <p:sldId id="302" r:id="rId8"/>
    <p:sldId id="312" r:id="rId9"/>
    <p:sldId id="313" r:id="rId10"/>
    <p:sldId id="314" r:id="rId11"/>
    <p:sldId id="303" r:id="rId12"/>
    <p:sldId id="304" r:id="rId13"/>
    <p:sldId id="340" r:id="rId14"/>
    <p:sldId id="341" r:id="rId15"/>
    <p:sldId id="293" r:id="rId16"/>
    <p:sldId id="279" r:id="rId17"/>
    <p:sldId id="291" r:id="rId18"/>
    <p:sldId id="294" r:id="rId19"/>
    <p:sldId id="296" r:id="rId20"/>
    <p:sldId id="297" r:id="rId21"/>
    <p:sldId id="298" r:id="rId22"/>
    <p:sldId id="300" r:id="rId23"/>
    <p:sldId id="309" r:id="rId24"/>
    <p:sldId id="308" r:id="rId25"/>
    <p:sldId id="258" r:id="rId26"/>
    <p:sldId id="280" r:id="rId27"/>
    <p:sldId id="305" r:id="rId28"/>
    <p:sldId id="306" r:id="rId29"/>
    <p:sldId id="282" r:id="rId30"/>
    <p:sldId id="283" r:id="rId31"/>
    <p:sldId id="307" r:id="rId32"/>
    <p:sldId id="310" r:id="rId33"/>
    <p:sldId id="284" r:id="rId34"/>
    <p:sldId id="311" r:id="rId35"/>
    <p:sldId id="257" r:id="rId36"/>
  </p:sldIdLst>
  <p:sldSz cx="12192000" cy="6858000"/>
  <p:notesSz cx="6797675" cy="9926638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Fira Sans Medium" panose="020B0603050000020004" pitchFamily="34" charset="0"/>
      <p:regular r:id="rId43"/>
      <p:italic r:id="rId44"/>
    </p:embeddedFont>
    <p:embeddedFont>
      <p:font typeface="Open Sans" panose="020B0606030504020204" pitchFamily="34" charset="0"/>
      <p:regular r:id="rId45"/>
      <p:bold r:id="rId46"/>
      <p:italic r:id="rId47"/>
      <p:boldItalic r:id="rId48"/>
    </p:embeddedFont>
    <p:embeddedFont>
      <p:font typeface="Open Sans Semibold" panose="020B0706030804020204" pitchFamily="34" charset="0"/>
      <p:bold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  <p:embeddedFont>
      <p:font typeface="Verdana" panose="020B0604030504040204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.coppens@smals.be" initials="f" lastIdx="3" clrIdx="0">
    <p:extLst>
      <p:ext uri="{19B8F6BF-5375-455C-9EA6-DF929625EA0E}">
        <p15:presenceInfo xmlns:p15="http://schemas.microsoft.com/office/powerpoint/2012/main" userId="filip.coppens@smals.be" providerId="None"/>
      </p:ext>
    </p:extLst>
  </p:cmAuthor>
  <p:cmAuthor id="2" name="Katy Fokou" initials="KF" lastIdx="1" clrIdx="1">
    <p:extLst>
      <p:ext uri="{19B8F6BF-5375-455C-9EA6-DF929625EA0E}">
        <p15:presenceInfo xmlns:p15="http://schemas.microsoft.com/office/powerpoint/2012/main" userId="S::katy.fokou@smals.be::a9885752-698f-4c47-90b2-3c89a9e9c3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670"/>
    <a:srgbClr val="07766F"/>
    <a:srgbClr val="B82400"/>
    <a:srgbClr val="0082BE"/>
    <a:srgbClr val="0087BE"/>
    <a:srgbClr val="0082B8"/>
    <a:srgbClr val="0082B4"/>
    <a:srgbClr val="0082AE"/>
    <a:srgbClr val="0078AE"/>
    <a:srgbClr val="0A7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85843" autoAdjust="0"/>
  </p:normalViewPr>
  <p:slideViewPr>
    <p:cSldViewPr>
      <p:cViewPr varScale="1">
        <p:scale>
          <a:sx n="99" d="100"/>
          <a:sy n="99" d="100"/>
        </p:scale>
        <p:origin x="82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2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4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A29A6-86A1-4C77-B3EB-5344DDC64EE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68987-2D7B-428C-91AE-04CA5E9407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4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72D4DB-24C3-43B8-8E4A-324AA65BA7B2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A4C6B6-9186-44B6-AEB1-8528D7C6E6E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9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dpr.eu/article-5-how-to-process-personal-data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fr-B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7BEC84-9F0B-0447-ADCB-A6B027991D8D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355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fr-B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7BEC84-9F0B-0447-ADCB-A6B027991D8D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956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If you process data, you have to do so according to seven protection and accountability principles outlined in </a:t>
            </a:r>
            <a:r>
              <a:rPr lang="en-US" sz="1200" dirty="0">
                <a:hlinkClick r:id="rId3"/>
              </a:rPr>
              <a:t>Article 5.1-2</a:t>
            </a:r>
            <a:r>
              <a:rPr lang="en-US" sz="1200" dirty="0"/>
              <a:t>:</a:t>
            </a:r>
          </a:p>
          <a:p>
            <a:pPr>
              <a:buFont typeface="+mj-lt"/>
              <a:buAutoNum type="arabicPeriod"/>
            </a:pPr>
            <a:r>
              <a:rPr lang="en-US" sz="1200" b="1" dirty="0"/>
              <a:t>Lawfulness, fairness and transparency</a:t>
            </a:r>
            <a:r>
              <a:rPr lang="en-US" sz="1200" dirty="0"/>
              <a:t> — Processing must be lawful, fair, and transparent to the data subject.</a:t>
            </a:r>
          </a:p>
          <a:p>
            <a:pPr>
              <a:buFont typeface="+mj-lt"/>
              <a:buAutoNum type="arabicPeriod"/>
            </a:pPr>
            <a:r>
              <a:rPr lang="en-US" sz="1200" b="1" dirty="0"/>
              <a:t>Purpose limitation</a:t>
            </a:r>
            <a:r>
              <a:rPr lang="en-US" sz="1200" dirty="0"/>
              <a:t> — You must process data for the legitimate purposes specified explicitly to the data subject when you collected it.</a:t>
            </a:r>
          </a:p>
          <a:p>
            <a:pPr>
              <a:buFont typeface="+mj-lt"/>
              <a:buAutoNum type="arabicPeriod"/>
            </a:pPr>
            <a:r>
              <a:rPr lang="en-US" sz="1200" b="1" dirty="0"/>
              <a:t>Data minimization</a:t>
            </a:r>
            <a:r>
              <a:rPr lang="en-US" sz="1200" dirty="0"/>
              <a:t> — You should collect and process only as much data as absolutely necessary for the purposes specified.</a:t>
            </a:r>
          </a:p>
          <a:p>
            <a:pPr>
              <a:buFont typeface="+mj-lt"/>
              <a:buAutoNum type="arabicPeriod"/>
            </a:pPr>
            <a:r>
              <a:rPr lang="en-US" sz="1200" b="1" dirty="0"/>
              <a:t>Accuracy</a:t>
            </a:r>
            <a:r>
              <a:rPr lang="en-US" sz="1200" dirty="0"/>
              <a:t> — You must keep personal data accurate and up to date.</a:t>
            </a:r>
          </a:p>
          <a:p>
            <a:pPr>
              <a:buFont typeface="+mj-lt"/>
              <a:buAutoNum type="arabicPeriod"/>
            </a:pPr>
            <a:r>
              <a:rPr lang="en-US" sz="1200" b="1" dirty="0"/>
              <a:t>Storage limitation</a:t>
            </a:r>
            <a:r>
              <a:rPr lang="en-US" sz="1200" dirty="0"/>
              <a:t> — You may only store personally identifying data for as long as necessary for the specified purpose.</a:t>
            </a:r>
          </a:p>
          <a:p>
            <a:pPr>
              <a:buFont typeface="+mj-lt"/>
              <a:buAutoNum type="arabicPeriod"/>
            </a:pPr>
            <a:r>
              <a:rPr lang="en-US" sz="1200" b="1" dirty="0"/>
              <a:t>Integrity and confidentiality</a:t>
            </a:r>
            <a:r>
              <a:rPr lang="en-US" sz="1200" dirty="0"/>
              <a:t> — Processing must be done in such a way as to ensure appropriate security, integrity, and confidentiality (e.g. by using encryption).</a:t>
            </a:r>
          </a:p>
          <a:p>
            <a:pPr>
              <a:buFont typeface="+mj-lt"/>
              <a:buAutoNum type="arabicPeriod"/>
            </a:pPr>
            <a:r>
              <a:rPr lang="en-US" sz="1200" b="1" dirty="0"/>
              <a:t>Accountability</a:t>
            </a:r>
            <a:r>
              <a:rPr lang="en-US" sz="1200" dirty="0"/>
              <a:t> — The data controller is responsible for being able to demonstrate GDPR compliance with all of these principles.</a:t>
            </a:r>
          </a:p>
          <a:p>
            <a:pPr>
              <a:lnSpc>
                <a:spcPct val="80000"/>
              </a:lnSpc>
            </a:pPr>
            <a:endParaRPr lang="fr-B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7BEC84-9F0B-0447-ADCB-A6B027991D8D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101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05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14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91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51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1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9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7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fr-B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7BEC84-9F0B-0447-ADCB-A6B027991D8D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581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7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fr-B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7BEC84-9F0B-0447-ADCB-A6B027991D8D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158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fr-B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7BEC84-9F0B-0447-ADCB-A6B027991D8D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053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5371BD-9F7F-41D9-93BC-B6BBB2EDDFED}" type="slidenum">
              <a:rPr lang="nl-BE" smtClean="0"/>
              <a:pPr>
                <a:defRPr/>
              </a:pPr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0607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fr-B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7BEC84-9F0B-0447-ADCB-A6B027991D8D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790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fr-B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7BEC84-9F0B-0447-ADCB-A6B027991D8D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302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fr-B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7BEC84-9F0B-0447-ADCB-A6B027991D8D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741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fr-B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7BEC84-9F0B-0447-ADCB-A6B027991D8D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82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63;g21a3bf64467_0_1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8168" y="0"/>
            <a:ext cx="4583832" cy="68724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911424" y="1772816"/>
            <a:ext cx="4355400" cy="556199"/>
          </a:xfr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1424" y="2480640"/>
            <a:ext cx="5904656" cy="1524424"/>
          </a:xfrm>
        </p:spPr>
        <p:txBody>
          <a:bodyPr/>
          <a:lstStyle>
            <a:lvl1pPr marL="0" indent="0">
              <a:buNone/>
              <a:defRPr sz="3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911424" y="4111358"/>
            <a:ext cx="3903062" cy="685794"/>
          </a:xfrm>
        </p:spPr>
        <p:txBody>
          <a:bodyPr/>
          <a:lstStyle>
            <a:lvl1pPr marL="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6" name="Google Shape;64;g21a3bf64467_0_16"/>
          <p:cNvPicPr preferRelativeResize="0"/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83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ages.unsplash.com/photo-1655474396177-e727349f44dc?ixlib=rb-4.0.3&amp;ixid=MnwxMjA3fDB8MHxwaG90by1wYWdlfHx8fGVufDB8fHx8&amp;auto=format&amp;fit=crop&amp;w=1000&amp;q=80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94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  <a:latin typeface="Fira Sans Medium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06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B3B3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B3B3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1919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02653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70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0" y="6173219"/>
            <a:ext cx="10793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3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;p27"/>
          <p:cNvSpPr/>
          <p:nvPr userDrawn="1"/>
        </p:nvSpPr>
        <p:spPr>
          <a:xfrm rot="-5400000" flipH="1">
            <a:off x="1533999" y="529836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7408" y="1158945"/>
            <a:ext cx="10873208" cy="5014274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01713" indent="-285750">
              <a:buFont typeface="Arial" panose="020B0604020202020204" pitchFamily="34" charset="0"/>
              <a:buChar char="•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65616" y="6455292"/>
            <a:ext cx="1287500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5E81C5B-E51E-4F4D-B7E3-08B19F6B9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18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;p27"/>
          <p:cNvSpPr/>
          <p:nvPr userDrawn="1"/>
        </p:nvSpPr>
        <p:spPr>
          <a:xfrm rot="-5400000" flipH="1">
            <a:off x="1537070" y="529836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10305" y="190994"/>
            <a:ext cx="6624736" cy="810129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138549"/>
            <a:ext cx="6624736" cy="503466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560543" y="1138549"/>
            <a:ext cx="4631457" cy="50346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CEC4900-20E7-4F34-A2E8-BC3C0F3E7D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33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384032" y="2271169"/>
            <a:ext cx="651595" cy="0"/>
          </a:xfrm>
          <a:prstGeom prst="line">
            <a:avLst/>
          </a:prstGeom>
          <a:ln w="3810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3531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6319272" y="2420888"/>
            <a:ext cx="5465360" cy="1564859"/>
          </a:xfrm>
        </p:spPr>
        <p:txBody>
          <a:bodyPr/>
          <a:lstStyle>
            <a:lvl1pPr marL="0" indent="0">
              <a:buNone/>
              <a:defRPr sz="32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2024" y="1556793"/>
            <a:ext cx="5472608" cy="53461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087888" cy="685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11F3-C16F-4DB2-A42F-0DEC8D6A8BE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1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9" y="1662116"/>
            <a:ext cx="11044767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DCA04C4-7ADA-432F-A002-BCCC0FF1BEB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3615" y="1662116"/>
            <a:ext cx="11044766" cy="2308224"/>
          </a:xfrm>
        </p:spPr>
        <p:txBody>
          <a:bodyPr anchor="ctr"/>
          <a:lstStyle>
            <a:lvl1pPr algn="ctr">
              <a:defRPr sz="36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93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5914744" y="1597028"/>
            <a:ext cx="5642258" cy="2800767"/>
            <a:chOff x="4444123" y="1916832"/>
            <a:chExt cx="4232333" cy="2801185"/>
          </a:xfrm>
        </p:grpSpPr>
        <p:pic>
          <p:nvPicPr>
            <p:cNvPr id="3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123" y="2812834"/>
              <a:ext cx="28654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80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fr-BE" sz="1600" dirty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>
                  <a:solidFill>
                    <a:srgbClr val="0D0D0D"/>
                  </a:solidFill>
                </a:rPr>
                <a:t>frank.robben@mail.fgov.be </a:t>
              </a:r>
            </a:p>
            <a:p>
              <a:pPr>
                <a:defRPr/>
              </a:pPr>
              <a:endParaRPr lang="en-US" sz="1600" dirty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>
                <a:solidFill>
                  <a:srgbClr val="0D0D0D"/>
                </a:solidFill>
                <a:sym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rgbClr val="7F7F7F"/>
                  </a:solidFill>
                  <a:sym typeface="Arial" charset="0"/>
                </a:rPr>
                <a:t>https://www.frankrobben.be</a:t>
              </a:r>
              <a:endParaRPr lang="en-GB" sz="1600" dirty="0">
                <a:solidFill>
                  <a:srgbClr val="7F7F7F"/>
                </a:solidFill>
              </a:endParaRPr>
            </a:p>
            <a:p>
              <a:pPr>
                <a:defRPr/>
              </a:pPr>
              <a:r>
                <a:rPr lang="en-US" sz="1600" dirty="0">
                  <a:solidFill>
                    <a:srgbClr val="7F7F7F"/>
                  </a:solidFill>
                  <a:sym typeface="Arial" charset="0"/>
                </a:rPr>
                <a:t>https://www.ehealth.fgov.be</a:t>
              </a:r>
              <a:endParaRPr lang="fr-BE" sz="1600" dirty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</p:txBody>
        </p:sp>
      </p:grpSp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3">
            <a:grayscl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34" y="1268760"/>
            <a:ext cx="46863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C5E9-F9D9-46F9-AA92-085E1A182B7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E8C45B9B-DFA4-483C-9C7C-14663CA295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91206" y="3100910"/>
            <a:ext cx="256082" cy="2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3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7408" y="246929"/>
            <a:ext cx="10801200" cy="70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0" indent="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7408" y="1196753"/>
            <a:ext cx="10801200" cy="492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marL="449263" lvl="1" indent="-268288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</a:pPr>
            <a:r>
              <a:rPr lang="en-US" altLang="en-US" dirty="0"/>
              <a:t>Second level</a:t>
            </a:r>
          </a:p>
          <a:p>
            <a:pPr marL="715963" lvl="2" indent="-2667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</a:pPr>
            <a:r>
              <a:rPr lang="en-US" alt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89703"/>
            <a:ext cx="100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2A7D7-3B07-4F16-B17F-21A2F67651B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Google Shape;19;p27">
            <a:extLst>
              <a:ext uri="{FF2B5EF4-FFF2-40B4-BE49-F238E27FC236}">
                <a16:creationId xmlns:a16="http://schemas.microsoft.com/office/drawing/2014/main" id="{BC493BED-57B1-40DE-B74D-BB252ECBF9B2}"/>
              </a:ext>
            </a:extLst>
          </p:cNvPr>
          <p:cNvSpPr/>
          <p:nvPr userDrawn="1"/>
        </p:nvSpPr>
        <p:spPr>
          <a:xfrm rot="-5400000" flipH="1">
            <a:off x="1533999" y="529836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962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24" r:id="rId2"/>
    <p:sldLayoutId id="2147483914" r:id="rId3"/>
    <p:sldLayoutId id="2147483915" r:id="rId4"/>
    <p:sldLayoutId id="2147483916" r:id="rId5"/>
    <p:sldLayoutId id="2147483925" r:id="rId6"/>
    <p:sldLayoutId id="2147483910" r:id="rId7"/>
    <p:sldLayoutId id="2147483912" r:id="rId8"/>
    <p:sldLayoutId id="2147483913" r:id="rId9"/>
    <p:sldLayoutId id="2147483927" r:id="rId10"/>
    <p:sldLayoutId id="214748392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altLang="en-US" sz="3600" b="0" i="0" kern="1200" dirty="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None/>
        <a:defRPr lang="en-US" altLang="en-US" sz="240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66725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lang="en-US" altLang="en-US" sz="220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35013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lang="en-US" altLang="en-US" sz="200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lang="en-US" altLang="en-US" sz="160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»"/>
        <a:defRPr lang="en-GB" altLang="en-US" sz="160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-strategy.ec.europa.eu/en/policies/regulatory-framework-a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-strategy.ec.europa.eu/en/library/ethics-guidelines-trustworthy-a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dpr.eu/what-is-gdp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-strategy.ec.europa.eu/en/library/ethics-guidelines-trustworthy-a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rtificialintelligenceact.eu/implementation-timeline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ec.europa.eu/ehealth-digital-health-and-care/electronic-cross-border-health-services_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hyperlink" Target="https://health.ec.europa.eu/ehealth-digital-health-and-care/european-health-data-space_en" TargetMode="External"/><Relationship Id="rId4" Type="http://schemas.openxmlformats.org/officeDocument/2006/relationships/hyperlink" Target="https://tehdas.e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19F39E3-06DF-4865-98C8-13F110CC94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4" y="1772816"/>
            <a:ext cx="5904656" cy="3384376"/>
          </a:xfrm>
        </p:spPr>
        <p:txBody>
          <a:bodyPr/>
          <a:lstStyle/>
          <a:p>
            <a:r>
              <a:rPr lang="en-US" sz="32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eHealth and data </a:t>
            </a:r>
            <a:r>
              <a:rPr lang="en-US" sz="3200" b="1" dirty="0">
                <a:solidFill>
                  <a:srgbClr val="212529"/>
                </a:solidFill>
                <a:latin typeface="Roboto" panose="02000000000000000000" pitchFamily="2" charset="0"/>
              </a:rPr>
              <a:t>e</a:t>
            </a:r>
            <a:r>
              <a:rPr lang="en-US" sz="32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xchange: exploring the potential of</a:t>
            </a:r>
          </a:p>
          <a:p>
            <a:r>
              <a:rPr lang="en-US" sz="32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artificial </a:t>
            </a:r>
            <a:r>
              <a:rPr lang="en-US" sz="3200" b="1" dirty="0">
                <a:solidFill>
                  <a:srgbClr val="212529"/>
                </a:solidFill>
                <a:latin typeface="Roboto" panose="02000000000000000000" pitchFamily="2" charset="0"/>
              </a:rPr>
              <a:t>i</a:t>
            </a:r>
            <a:r>
              <a:rPr lang="en-US" sz="32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ntelligence from</a:t>
            </a:r>
          </a:p>
          <a:p>
            <a:r>
              <a:rPr lang="en-US" sz="32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 </a:t>
            </a:r>
            <a:r>
              <a:rPr lang="en-US" sz="3200" b="1" dirty="0">
                <a:solidFill>
                  <a:srgbClr val="212529"/>
                </a:solidFill>
                <a:latin typeface="Roboto" panose="02000000000000000000" pitchFamily="2" charset="0"/>
              </a:rPr>
              <a:t>p</a:t>
            </a:r>
            <a:r>
              <a:rPr lang="en-US" sz="32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ublic </a:t>
            </a:r>
            <a:r>
              <a:rPr lang="en-US" sz="3200" b="1" dirty="0">
                <a:solidFill>
                  <a:srgbClr val="212529"/>
                </a:solidFill>
                <a:latin typeface="Roboto" panose="02000000000000000000" pitchFamily="2" charset="0"/>
              </a:rPr>
              <a:t>s</a:t>
            </a:r>
            <a:r>
              <a:rPr lang="en-US" sz="32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ector </a:t>
            </a:r>
            <a:r>
              <a:rPr lang="en-US" sz="3200" b="1" dirty="0">
                <a:solidFill>
                  <a:srgbClr val="212529"/>
                </a:solidFill>
                <a:latin typeface="Roboto" panose="02000000000000000000" pitchFamily="2" charset="0"/>
              </a:rPr>
              <a:t>p</a:t>
            </a:r>
            <a:r>
              <a:rPr lang="en-US" sz="32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erspective</a:t>
            </a:r>
            <a:endParaRPr lang="en-GB" sz="32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CA2AA6-162E-429C-B328-7ACDA1771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0424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/>
          <p:cNvGrpSpPr/>
          <p:nvPr/>
        </p:nvGrpSpPr>
        <p:grpSpPr>
          <a:xfrm>
            <a:off x="962999" y="907224"/>
            <a:ext cx="1579418" cy="1484133"/>
            <a:chOff x="962999" y="128966"/>
            <a:chExt cx="1579418" cy="1484133"/>
          </a:xfrm>
        </p:grpSpPr>
        <p:sp>
          <p:nvSpPr>
            <p:cNvPr id="5" name="Rechthoek 4"/>
            <p:cNvSpPr/>
            <p:nvPr/>
          </p:nvSpPr>
          <p:spPr>
            <a:xfrm>
              <a:off x="962999" y="166685"/>
              <a:ext cx="1579418" cy="14464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" name="Stroomdiagram: Magnetische schijf 3"/>
            <p:cNvSpPr/>
            <p:nvPr/>
          </p:nvSpPr>
          <p:spPr>
            <a:xfrm>
              <a:off x="1334802" y="607257"/>
              <a:ext cx="816631" cy="875266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EPD</a:t>
              </a:r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1083533" y="128966"/>
              <a:ext cx="1319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/>
                <a:t>HCP / HCI</a:t>
              </a: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962999" y="3517691"/>
            <a:ext cx="1579418" cy="1467507"/>
            <a:chOff x="962999" y="145592"/>
            <a:chExt cx="1579418" cy="1467507"/>
          </a:xfrm>
        </p:grpSpPr>
        <p:sp>
          <p:nvSpPr>
            <p:cNvPr id="14" name="Rechthoek 13"/>
            <p:cNvSpPr/>
            <p:nvPr/>
          </p:nvSpPr>
          <p:spPr>
            <a:xfrm>
              <a:off x="962999" y="166685"/>
              <a:ext cx="1579418" cy="14464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5" name="Stroomdiagram: Magnetische schijf 14"/>
            <p:cNvSpPr/>
            <p:nvPr/>
          </p:nvSpPr>
          <p:spPr>
            <a:xfrm>
              <a:off x="1334802" y="607257"/>
              <a:ext cx="816631" cy="875266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DB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1100215" y="145592"/>
              <a:ext cx="1319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/>
                <a:t>Health Insurance Funds </a:t>
              </a:r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953408" y="5111060"/>
            <a:ext cx="1579418" cy="1484133"/>
            <a:chOff x="962999" y="128966"/>
            <a:chExt cx="1579418" cy="1484133"/>
          </a:xfrm>
        </p:grpSpPr>
        <p:sp>
          <p:nvSpPr>
            <p:cNvPr id="18" name="Rechthoek 17"/>
            <p:cNvSpPr/>
            <p:nvPr/>
          </p:nvSpPr>
          <p:spPr>
            <a:xfrm>
              <a:off x="962999" y="166685"/>
              <a:ext cx="1579418" cy="14464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9" name="Stroomdiagram: Magnetische schijf 18"/>
            <p:cNvSpPr/>
            <p:nvPr/>
          </p:nvSpPr>
          <p:spPr>
            <a:xfrm>
              <a:off x="1334802" y="607257"/>
              <a:ext cx="816631" cy="875266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DB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1083533" y="128966"/>
              <a:ext cx="1458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err="1"/>
                <a:t>Socio-Economic</a:t>
              </a:r>
              <a:r>
                <a:rPr lang="nl-BE" sz="1200" dirty="0"/>
                <a:t> actors</a:t>
              </a: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2774509" y="202876"/>
            <a:ext cx="1579418" cy="1446414"/>
            <a:chOff x="962999" y="166685"/>
            <a:chExt cx="1579418" cy="1446414"/>
          </a:xfrm>
        </p:grpSpPr>
        <p:sp>
          <p:nvSpPr>
            <p:cNvPr id="22" name="Rechthoek 21"/>
            <p:cNvSpPr/>
            <p:nvPr/>
          </p:nvSpPr>
          <p:spPr>
            <a:xfrm>
              <a:off x="962999" y="166685"/>
              <a:ext cx="1579418" cy="14464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3" name="Stroomdiagram: Magnetische schijf 22"/>
            <p:cNvSpPr/>
            <p:nvPr/>
          </p:nvSpPr>
          <p:spPr>
            <a:xfrm>
              <a:off x="1334802" y="607257"/>
              <a:ext cx="816631" cy="875266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DB</a:t>
              </a:r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1083533" y="237035"/>
              <a:ext cx="1319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/>
                <a:t>Healthdata.be</a:t>
              </a:r>
            </a:p>
          </p:txBody>
        </p:sp>
      </p:grpSp>
      <p:grpSp>
        <p:nvGrpSpPr>
          <p:cNvPr id="29" name="Groep 28"/>
          <p:cNvGrpSpPr/>
          <p:nvPr/>
        </p:nvGrpSpPr>
        <p:grpSpPr>
          <a:xfrm>
            <a:off x="2764918" y="1801580"/>
            <a:ext cx="1579418" cy="1484133"/>
            <a:chOff x="962999" y="128966"/>
            <a:chExt cx="1579418" cy="1484133"/>
          </a:xfrm>
        </p:grpSpPr>
        <p:sp>
          <p:nvSpPr>
            <p:cNvPr id="30" name="Rechthoek 29"/>
            <p:cNvSpPr/>
            <p:nvPr/>
          </p:nvSpPr>
          <p:spPr>
            <a:xfrm>
              <a:off x="962999" y="166685"/>
              <a:ext cx="1579418" cy="14464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1" name="Stroomdiagram: Magnetische schijf 30"/>
            <p:cNvSpPr/>
            <p:nvPr/>
          </p:nvSpPr>
          <p:spPr>
            <a:xfrm>
              <a:off x="1334802" y="607257"/>
              <a:ext cx="816631" cy="875266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MCD &amp; MND &amp; MPD</a:t>
              </a:r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1083533" y="128966"/>
              <a:ext cx="1444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/>
                <a:t>FPS PH, Food Chain Safety, Environment</a:t>
              </a:r>
            </a:p>
          </p:txBody>
        </p:sp>
      </p:grpSp>
      <p:grpSp>
        <p:nvGrpSpPr>
          <p:cNvPr id="33" name="Groep 32"/>
          <p:cNvGrpSpPr/>
          <p:nvPr/>
        </p:nvGrpSpPr>
        <p:grpSpPr>
          <a:xfrm>
            <a:off x="2774509" y="3538784"/>
            <a:ext cx="1579418" cy="1446414"/>
            <a:chOff x="962999" y="166685"/>
            <a:chExt cx="1579418" cy="1446414"/>
          </a:xfrm>
        </p:grpSpPr>
        <p:sp>
          <p:nvSpPr>
            <p:cNvPr id="34" name="Rechthoek 33"/>
            <p:cNvSpPr/>
            <p:nvPr/>
          </p:nvSpPr>
          <p:spPr>
            <a:xfrm>
              <a:off x="962999" y="166685"/>
              <a:ext cx="1579418" cy="14464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5" name="Stroomdiagram: Magnetische schijf 34"/>
            <p:cNvSpPr/>
            <p:nvPr/>
          </p:nvSpPr>
          <p:spPr>
            <a:xfrm>
              <a:off x="1334802" y="607257"/>
              <a:ext cx="816631" cy="875266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DB</a:t>
              </a:r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1083533" y="252871"/>
              <a:ext cx="1319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/>
                <a:t>IMA</a:t>
              </a: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2774509" y="5147876"/>
            <a:ext cx="1579418" cy="1446414"/>
            <a:chOff x="962999" y="166685"/>
            <a:chExt cx="1579418" cy="1446414"/>
          </a:xfrm>
        </p:grpSpPr>
        <p:sp>
          <p:nvSpPr>
            <p:cNvPr id="38" name="Rechthoek 37"/>
            <p:cNvSpPr/>
            <p:nvPr/>
          </p:nvSpPr>
          <p:spPr>
            <a:xfrm>
              <a:off x="962999" y="166685"/>
              <a:ext cx="1579418" cy="14464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9" name="Stroomdiagram: Magnetische schijf 38"/>
            <p:cNvSpPr/>
            <p:nvPr/>
          </p:nvSpPr>
          <p:spPr>
            <a:xfrm>
              <a:off x="1334802" y="607257"/>
              <a:ext cx="816631" cy="875266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DWH</a:t>
              </a:r>
            </a:p>
          </p:txBody>
        </p:sp>
        <p:sp>
          <p:nvSpPr>
            <p:cNvPr id="40" name="Tekstvak 39"/>
            <p:cNvSpPr txBox="1"/>
            <p:nvPr/>
          </p:nvSpPr>
          <p:spPr>
            <a:xfrm>
              <a:off x="1073942" y="248472"/>
              <a:ext cx="1319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/>
                <a:t>CBSS</a:t>
              </a:r>
            </a:p>
          </p:txBody>
        </p:sp>
      </p:grpSp>
      <p:cxnSp>
        <p:nvCxnSpPr>
          <p:cNvPr id="42" name="Gebogen verbindingslijn 41"/>
          <p:cNvCxnSpPr>
            <a:stCxn id="5" idx="3"/>
            <a:endCxn id="22" idx="1"/>
          </p:cNvCxnSpPr>
          <p:nvPr/>
        </p:nvCxnSpPr>
        <p:spPr>
          <a:xfrm flipV="1">
            <a:off x="2542417" y="926083"/>
            <a:ext cx="232092" cy="742067"/>
          </a:xfrm>
          <a:prstGeom prst="bentConnector3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bogen verbindingslijn 42"/>
          <p:cNvCxnSpPr>
            <a:stCxn id="5" idx="3"/>
            <a:endCxn id="30" idx="1"/>
          </p:cNvCxnSpPr>
          <p:nvPr/>
        </p:nvCxnSpPr>
        <p:spPr>
          <a:xfrm>
            <a:off x="2542417" y="1668150"/>
            <a:ext cx="222501" cy="89435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>
            <a:stCxn id="5" idx="2"/>
            <a:endCxn id="14" idx="0"/>
          </p:cNvCxnSpPr>
          <p:nvPr/>
        </p:nvCxnSpPr>
        <p:spPr>
          <a:xfrm>
            <a:off x="1752708" y="2391357"/>
            <a:ext cx="0" cy="1147427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14" idx="3"/>
            <a:endCxn id="34" idx="1"/>
          </p:cNvCxnSpPr>
          <p:nvPr/>
        </p:nvCxnSpPr>
        <p:spPr>
          <a:xfrm>
            <a:off x="2542417" y="4261991"/>
            <a:ext cx="232092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/>
          <p:cNvCxnSpPr>
            <a:stCxn id="18" idx="3"/>
            <a:endCxn id="38" idx="1"/>
          </p:cNvCxnSpPr>
          <p:nvPr/>
        </p:nvCxnSpPr>
        <p:spPr>
          <a:xfrm flipV="1">
            <a:off x="2532826" y="5871083"/>
            <a:ext cx="241683" cy="90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hoek 51"/>
          <p:cNvSpPr/>
          <p:nvPr/>
        </p:nvSpPr>
        <p:spPr>
          <a:xfrm>
            <a:off x="182880" y="33251"/>
            <a:ext cx="4405745" cy="672499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Rechthoek 56"/>
          <p:cNvSpPr/>
          <p:nvPr/>
        </p:nvSpPr>
        <p:spPr>
          <a:xfrm>
            <a:off x="9800705" y="33252"/>
            <a:ext cx="2313709" cy="672499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Rechthoek 78"/>
          <p:cNvSpPr/>
          <p:nvPr/>
        </p:nvSpPr>
        <p:spPr>
          <a:xfrm>
            <a:off x="4734370" y="33251"/>
            <a:ext cx="4927896" cy="672499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80" name="Groep 79"/>
          <p:cNvGrpSpPr/>
          <p:nvPr/>
        </p:nvGrpSpPr>
        <p:grpSpPr>
          <a:xfrm>
            <a:off x="5299472" y="130962"/>
            <a:ext cx="4258222" cy="3376305"/>
            <a:chOff x="10325901" y="160839"/>
            <a:chExt cx="1579418" cy="828376"/>
          </a:xfrm>
        </p:grpSpPr>
        <p:sp>
          <p:nvSpPr>
            <p:cNvPr id="81" name="Rechthoek 80"/>
            <p:cNvSpPr/>
            <p:nvPr/>
          </p:nvSpPr>
          <p:spPr>
            <a:xfrm>
              <a:off x="10325901" y="160839"/>
              <a:ext cx="1579418" cy="828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10441126" y="168445"/>
              <a:ext cx="1319173" cy="792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Role of the Health Data Agency (HDA) as an HDAB</a:t>
              </a:r>
            </a:p>
            <a:p>
              <a:pPr algn="ctr"/>
              <a:endParaRPr lang="en-GB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Detect secondary use needs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Determine access strategy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Master data management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Document data sources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Document disclosure processes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Organization data validation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Organization of separation of functions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Training of users and analysts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Organization small cell risk analysis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Organization FAIR portal data catalogue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Advocacy and communication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Coordination of access infrastructure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Legal support</a:t>
              </a:r>
              <a:endParaRPr lang="nl-BE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Assure security &amp; Privacy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Deal with bottlenecks</a:t>
              </a:r>
            </a:p>
          </p:txBody>
        </p:sp>
      </p:grpSp>
      <p:grpSp>
        <p:nvGrpSpPr>
          <p:cNvPr id="83" name="Groep 82"/>
          <p:cNvGrpSpPr/>
          <p:nvPr/>
        </p:nvGrpSpPr>
        <p:grpSpPr>
          <a:xfrm>
            <a:off x="5299472" y="3667647"/>
            <a:ext cx="4258222" cy="1111735"/>
            <a:chOff x="10325901" y="160839"/>
            <a:chExt cx="1579418" cy="828376"/>
          </a:xfrm>
        </p:grpSpPr>
        <p:sp>
          <p:nvSpPr>
            <p:cNvPr id="84" name="Rechthoek 83"/>
            <p:cNvSpPr/>
            <p:nvPr/>
          </p:nvSpPr>
          <p:spPr>
            <a:xfrm>
              <a:off x="10325901" y="160839"/>
              <a:ext cx="1579418" cy="828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85" name="Tekstvak 84"/>
            <p:cNvSpPr txBox="1"/>
            <p:nvPr/>
          </p:nvSpPr>
          <p:spPr>
            <a:xfrm>
              <a:off x="10441126" y="168445"/>
              <a:ext cx="1319173" cy="80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Role of the eHealth</a:t>
              </a:r>
              <a:r>
                <a:rPr lang="nl-BE" sz="1200" dirty="0"/>
                <a:t> platform</a:t>
              </a:r>
            </a:p>
            <a:p>
              <a:endParaRPr lang="nl-BE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BE" sz="1200" dirty="0"/>
                <a:t>Availability of basic services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BE" sz="1200" dirty="0"/>
                <a:t>Trusted Third Pary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BE" sz="1200" dirty="0"/>
                <a:t>…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endParaRPr lang="nl-BE" sz="1200" dirty="0"/>
            </a:p>
          </p:txBody>
        </p:sp>
      </p:grpSp>
      <p:grpSp>
        <p:nvGrpSpPr>
          <p:cNvPr id="86" name="Groep 85"/>
          <p:cNvGrpSpPr/>
          <p:nvPr/>
        </p:nvGrpSpPr>
        <p:grpSpPr>
          <a:xfrm>
            <a:off x="5299472" y="4895408"/>
            <a:ext cx="4258222" cy="1580947"/>
            <a:chOff x="10325901" y="160839"/>
            <a:chExt cx="1579418" cy="1065400"/>
          </a:xfrm>
        </p:grpSpPr>
        <p:sp>
          <p:nvSpPr>
            <p:cNvPr id="87" name="Rechthoek 86"/>
            <p:cNvSpPr/>
            <p:nvPr/>
          </p:nvSpPr>
          <p:spPr>
            <a:xfrm>
              <a:off x="10325901" y="160839"/>
              <a:ext cx="1579418" cy="828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10441126" y="168445"/>
              <a:ext cx="1319173" cy="105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Role of the</a:t>
              </a:r>
              <a:r>
                <a:rPr lang="nl-BE" sz="1200" dirty="0"/>
                <a:t> Information Safety Comité</a:t>
              </a:r>
            </a:p>
            <a:p>
              <a:pPr algn="ctr"/>
              <a:endParaRPr lang="nl-BE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generic deliberations to validate standard working practices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specific deliberations on data exchanges</a:t>
              </a:r>
              <a:endParaRPr lang="nl-BE" sz="1200" dirty="0"/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endParaRPr lang="nl-BE" sz="1200" dirty="0"/>
            </a:p>
            <a:p>
              <a:pPr algn="ctr"/>
              <a:endParaRPr lang="nl-BE" sz="1200" dirty="0"/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endParaRPr lang="nl-BE" sz="1200" dirty="0"/>
            </a:p>
          </p:txBody>
        </p:sp>
      </p:grpSp>
      <p:sp>
        <p:nvSpPr>
          <p:cNvPr id="89" name="Tekstvak 88"/>
          <p:cNvSpPr txBox="1"/>
          <p:nvPr/>
        </p:nvSpPr>
        <p:spPr>
          <a:xfrm>
            <a:off x="282633" y="130962"/>
            <a:ext cx="461665" cy="64633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BE" dirty="0"/>
              <a:t>Datasources</a:t>
            </a:r>
          </a:p>
        </p:txBody>
      </p:sp>
      <p:sp>
        <p:nvSpPr>
          <p:cNvPr id="90" name="Tekstvak 89"/>
          <p:cNvSpPr txBox="1"/>
          <p:nvPr/>
        </p:nvSpPr>
        <p:spPr>
          <a:xfrm>
            <a:off x="4743712" y="130962"/>
            <a:ext cx="461665" cy="6489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BE" dirty="0"/>
              <a:t>SUPPORT / FACILITATE </a:t>
            </a:r>
            <a:r>
              <a:rPr lang="nl-BE" dirty="0" err="1"/>
              <a:t>Secondary</a:t>
            </a:r>
            <a:r>
              <a:rPr lang="nl-BE" dirty="0"/>
              <a:t> </a:t>
            </a:r>
            <a:r>
              <a:rPr lang="nl-BE" dirty="0" err="1"/>
              <a:t>Use</a:t>
            </a:r>
            <a:endParaRPr lang="nl-BE" dirty="0"/>
          </a:p>
        </p:txBody>
      </p:sp>
      <p:sp>
        <p:nvSpPr>
          <p:cNvPr id="91" name="Tekstvak 90"/>
          <p:cNvSpPr txBox="1"/>
          <p:nvPr/>
        </p:nvSpPr>
        <p:spPr>
          <a:xfrm>
            <a:off x="9764674" y="142209"/>
            <a:ext cx="461665" cy="6489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BE" dirty="0" err="1"/>
              <a:t>Secondary</a:t>
            </a:r>
            <a:r>
              <a:rPr lang="nl-BE" dirty="0"/>
              <a:t> </a:t>
            </a:r>
            <a:r>
              <a:rPr lang="nl-BE" dirty="0" err="1"/>
              <a:t>use</a:t>
            </a:r>
            <a:endParaRPr lang="nl-BE" dirty="0"/>
          </a:p>
        </p:txBody>
      </p:sp>
      <p:grpSp>
        <p:nvGrpSpPr>
          <p:cNvPr id="114" name="Groep 57">
            <a:extLst>
              <a:ext uri="{FF2B5EF4-FFF2-40B4-BE49-F238E27FC236}">
                <a16:creationId xmlns:a16="http://schemas.microsoft.com/office/drawing/2014/main" id="{A72BB55A-0135-40FE-9F4D-486DF98371E0}"/>
              </a:ext>
            </a:extLst>
          </p:cNvPr>
          <p:cNvGrpSpPr/>
          <p:nvPr/>
        </p:nvGrpSpPr>
        <p:grpSpPr>
          <a:xfrm>
            <a:off x="10325901" y="136037"/>
            <a:ext cx="1579418" cy="828376"/>
            <a:chOff x="10325901" y="160839"/>
            <a:chExt cx="1579418" cy="828376"/>
          </a:xfrm>
        </p:grpSpPr>
        <p:sp>
          <p:nvSpPr>
            <p:cNvPr id="115" name="Rechthoek 53">
              <a:extLst>
                <a:ext uri="{FF2B5EF4-FFF2-40B4-BE49-F238E27FC236}">
                  <a16:creationId xmlns:a16="http://schemas.microsoft.com/office/drawing/2014/main" id="{8660355C-DE05-4EF9-9FEE-98EF49D39694}"/>
                </a:ext>
              </a:extLst>
            </p:cNvPr>
            <p:cNvSpPr/>
            <p:nvPr/>
          </p:nvSpPr>
          <p:spPr>
            <a:xfrm>
              <a:off x="10325901" y="160839"/>
              <a:ext cx="1579418" cy="828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16" name="Tekstvak 55">
              <a:extLst>
                <a:ext uri="{FF2B5EF4-FFF2-40B4-BE49-F238E27FC236}">
                  <a16:creationId xmlns:a16="http://schemas.microsoft.com/office/drawing/2014/main" id="{1E823831-B252-4613-B08A-3D6A244C219F}"/>
                </a:ext>
              </a:extLst>
            </p:cNvPr>
            <p:cNvSpPr txBox="1"/>
            <p:nvPr/>
          </p:nvSpPr>
          <p:spPr>
            <a:xfrm>
              <a:off x="10456021" y="371138"/>
              <a:ext cx="1319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/>
                <a:t>HCP / HCI</a:t>
              </a:r>
            </a:p>
          </p:txBody>
        </p:sp>
      </p:grpSp>
      <p:grpSp>
        <p:nvGrpSpPr>
          <p:cNvPr id="117" name="Groep 61">
            <a:extLst>
              <a:ext uri="{FF2B5EF4-FFF2-40B4-BE49-F238E27FC236}">
                <a16:creationId xmlns:a16="http://schemas.microsoft.com/office/drawing/2014/main" id="{0FC92AEA-512E-4B25-A75C-070C8C8AD658}"/>
              </a:ext>
            </a:extLst>
          </p:cNvPr>
          <p:cNvGrpSpPr/>
          <p:nvPr/>
        </p:nvGrpSpPr>
        <p:grpSpPr>
          <a:xfrm>
            <a:off x="10325894" y="1039655"/>
            <a:ext cx="1579418" cy="828376"/>
            <a:chOff x="10325901" y="160839"/>
            <a:chExt cx="1579418" cy="828376"/>
          </a:xfrm>
        </p:grpSpPr>
        <p:sp>
          <p:nvSpPr>
            <p:cNvPr id="118" name="Rechthoek 62">
              <a:extLst>
                <a:ext uri="{FF2B5EF4-FFF2-40B4-BE49-F238E27FC236}">
                  <a16:creationId xmlns:a16="http://schemas.microsoft.com/office/drawing/2014/main" id="{641E0637-4678-4C30-A56C-1644226EA078}"/>
                </a:ext>
              </a:extLst>
            </p:cNvPr>
            <p:cNvSpPr/>
            <p:nvPr/>
          </p:nvSpPr>
          <p:spPr>
            <a:xfrm>
              <a:off x="10325901" y="160839"/>
              <a:ext cx="1579418" cy="828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19" name="Tekstvak 63">
              <a:extLst>
                <a:ext uri="{FF2B5EF4-FFF2-40B4-BE49-F238E27FC236}">
                  <a16:creationId xmlns:a16="http://schemas.microsoft.com/office/drawing/2014/main" id="{1577E3BF-D359-413C-A093-A1130F2EF121}"/>
                </a:ext>
              </a:extLst>
            </p:cNvPr>
            <p:cNvSpPr txBox="1"/>
            <p:nvPr/>
          </p:nvSpPr>
          <p:spPr>
            <a:xfrm>
              <a:off x="10456021" y="371138"/>
              <a:ext cx="1319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err="1"/>
                <a:t>Scientific</a:t>
              </a:r>
              <a:r>
                <a:rPr lang="nl-BE" sz="1200" dirty="0"/>
                <a:t> World</a:t>
              </a:r>
              <a:br>
                <a:rPr lang="nl-BE" sz="1200" dirty="0"/>
              </a:br>
              <a:r>
                <a:rPr lang="nl-BE" sz="1200" dirty="0"/>
                <a:t>Life Sciences</a:t>
              </a:r>
            </a:p>
          </p:txBody>
        </p:sp>
      </p:grpSp>
      <p:grpSp>
        <p:nvGrpSpPr>
          <p:cNvPr id="120" name="Groep 64">
            <a:extLst>
              <a:ext uri="{FF2B5EF4-FFF2-40B4-BE49-F238E27FC236}">
                <a16:creationId xmlns:a16="http://schemas.microsoft.com/office/drawing/2014/main" id="{C796BA3D-C3AA-47AE-AF27-673F49B12806}"/>
              </a:ext>
            </a:extLst>
          </p:cNvPr>
          <p:cNvGrpSpPr/>
          <p:nvPr/>
        </p:nvGrpSpPr>
        <p:grpSpPr>
          <a:xfrm>
            <a:off x="10325894" y="1939382"/>
            <a:ext cx="1579418" cy="828376"/>
            <a:chOff x="10325901" y="160839"/>
            <a:chExt cx="1579418" cy="828376"/>
          </a:xfrm>
        </p:grpSpPr>
        <p:sp>
          <p:nvSpPr>
            <p:cNvPr id="121" name="Rechthoek 65">
              <a:extLst>
                <a:ext uri="{FF2B5EF4-FFF2-40B4-BE49-F238E27FC236}">
                  <a16:creationId xmlns:a16="http://schemas.microsoft.com/office/drawing/2014/main" id="{6F70C6E9-8B3A-4F8F-865D-16E454A78257}"/>
                </a:ext>
              </a:extLst>
            </p:cNvPr>
            <p:cNvSpPr/>
            <p:nvPr/>
          </p:nvSpPr>
          <p:spPr>
            <a:xfrm>
              <a:off x="10325901" y="160839"/>
              <a:ext cx="1579418" cy="828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22" name="Tekstvak 66">
              <a:extLst>
                <a:ext uri="{FF2B5EF4-FFF2-40B4-BE49-F238E27FC236}">
                  <a16:creationId xmlns:a16="http://schemas.microsoft.com/office/drawing/2014/main" id="{7315FA54-0828-4D0B-A2AD-E74E8B736110}"/>
                </a:ext>
              </a:extLst>
            </p:cNvPr>
            <p:cNvSpPr txBox="1"/>
            <p:nvPr/>
          </p:nvSpPr>
          <p:spPr>
            <a:xfrm>
              <a:off x="10456020" y="402010"/>
              <a:ext cx="1319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 err="1"/>
                <a:t>Industry</a:t>
              </a:r>
              <a:endParaRPr lang="nl-BE" sz="1200" dirty="0"/>
            </a:p>
          </p:txBody>
        </p:sp>
      </p:grpSp>
      <p:grpSp>
        <p:nvGrpSpPr>
          <p:cNvPr id="123" name="Groep 67">
            <a:extLst>
              <a:ext uri="{FF2B5EF4-FFF2-40B4-BE49-F238E27FC236}">
                <a16:creationId xmlns:a16="http://schemas.microsoft.com/office/drawing/2014/main" id="{5D176B37-17FC-4DAD-B417-31EB49C38B4B}"/>
              </a:ext>
            </a:extLst>
          </p:cNvPr>
          <p:cNvGrpSpPr/>
          <p:nvPr/>
        </p:nvGrpSpPr>
        <p:grpSpPr>
          <a:xfrm>
            <a:off x="10311292" y="2836649"/>
            <a:ext cx="1594023" cy="830998"/>
            <a:chOff x="10311296" y="158217"/>
            <a:chExt cx="1594023" cy="830998"/>
          </a:xfrm>
        </p:grpSpPr>
        <p:sp>
          <p:nvSpPr>
            <p:cNvPr id="124" name="Rechthoek 68">
              <a:extLst>
                <a:ext uri="{FF2B5EF4-FFF2-40B4-BE49-F238E27FC236}">
                  <a16:creationId xmlns:a16="http://schemas.microsoft.com/office/drawing/2014/main" id="{FAE660B5-67AF-4E8A-878F-EC169BCA8C99}"/>
                </a:ext>
              </a:extLst>
            </p:cNvPr>
            <p:cNvSpPr/>
            <p:nvPr/>
          </p:nvSpPr>
          <p:spPr>
            <a:xfrm>
              <a:off x="10325901" y="160839"/>
              <a:ext cx="1579418" cy="828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25" name="Tekstvak 69">
              <a:extLst>
                <a:ext uri="{FF2B5EF4-FFF2-40B4-BE49-F238E27FC236}">
                  <a16:creationId xmlns:a16="http://schemas.microsoft.com/office/drawing/2014/main" id="{A8A1A94F-BFAD-4B14-A9F1-DB7E5D4E09E6}"/>
                </a:ext>
              </a:extLst>
            </p:cNvPr>
            <p:cNvSpPr txBox="1"/>
            <p:nvPr/>
          </p:nvSpPr>
          <p:spPr>
            <a:xfrm>
              <a:off x="10311296" y="158217"/>
              <a:ext cx="15794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Government</a:t>
              </a:r>
            </a:p>
            <a:p>
              <a:pPr algn="ctr"/>
              <a:r>
                <a:rPr lang="en-US" sz="1200" dirty="0"/>
                <a:t>(KCE, NIHDI, Sciensano, Federated Entities</a:t>
              </a:r>
              <a:r>
                <a:rPr lang="nl-BE" sz="1200" dirty="0"/>
                <a:t>)</a:t>
              </a:r>
            </a:p>
          </p:txBody>
        </p:sp>
      </p:grpSp>
      <p:grpSp>
        <p:nvGrpSpPr>
          <p:cNvPr id="126" name="Groep 71">
            <a:extLst>
              <a:ext uri="{FF2B5EF4-FFF2-40B4-BE49-F238E27FC236}">
                <a16:creationId xmlns:a16="http://schemas.microsoft.com/office/drawing/2014/main" id="{7734EC5F-5063-4F22-A8DD-B394B0360430}"/>
              </a:ext>
            </a:extLst>
          </p:cNvPr>
          <p:cNvGrpSpPr/>
          <p:nvPr/>
        </p:nvGrpSpPr>
        <p:grpSpPr>
          <a:xfrm>
            <a:off x="10325894" y="3758669"/>
            <a:ext cx="1579418" cy="828376"/>
            <a:chOff x="10325901" y="160839"/>
            <a:chExt cx="1579418" cy="828376"/>
          </a:xfrm>
        </p:grpSpPr>
        <p:sp>
          <p:nvSpPr>
            <p:cNvPr id="127" name="Rechthoek 72">
              <a:extLst>
                <a:ext uri="{FF2B5EF4-FFF2-40B4-BE49-F238E27FC236}">
                  <a16:creationId xmlns:a16="http://schemas.microsoft.com/office/drawing/2014/main" id="{91FA2EC0-4C82-4E4F-AA05-21BAC0EAF89B}"/>
                </a:ext>
              </a:extLst>
            </p:cNvPr>
            <p:cNvSpPr/>
            <p:nvPr/>
          </p:nvSpPr>
          <p:spPr>
            <a:xfrm>
              <a:off x="10325901" y="160839"/>
              <a:ext cx="1579418" cy="828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28" name="Tekstvak 73">
              <a:extLst>
                <a:ext uri="{FF2B5EF4-FFF2-40B4-BE49-F238E27FC236}">
                  <a16:creationId xmlns:a16="http://schemas.microsoft.com/office/drawing/2014/main" id="{B154C6F6-3190-44FE-A1AB-8F47964E97C3}"/>
                </a:ext>
              </a:extLst>
            </p:cNvPr>
            <p:cNvSpPr txBox="1"/>
            <p:nvPr/>
          </p:nvSpPr>
          <p:spPr>
            <a:xfrm>
              <a:off x="10456020" y="436527"/>
              <a:ext cx="1319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/>
                <a:t>Health Insurance Funds</a:t>
              </a:r>
            </a:p>
          </p:txBody>
        </p:sp>
      </p:grpSp>
      <p:grpSp>
        <p:nvGrpSpPr>
          <p:cNvPr id="129" name="Groep 75">
            <a:extLst>
              <a:ext uri="{FF2B5EF4-FFF2-40B4-BE49-F238E27FC236}">
                <a16:creationId xmlns:a16="http://schemas.microsoft.com/office/drawing/2014/main" id="{86874460-B5F0-4038-B83C-17E1F83C3FE7}"/>
              </a:ext>
            </a:extLst>
          </p:cNvPr>
          <p:cNvGrpSpPr/>
          <p:nvPr/>
        </p:nvGrpSpPr>
        <p:grpSpPr>
          <a:xfrm>
            <a:off x="10325894" y="5580304"/>
            <a:ext cx="1579418" cy="828376"/>
            <a:chOff x="10325901" y="160839"/>
            <a:chExt cx="1579418" cy="828376"/>
          </a:xfrm>
        </p:grpSpPr>
        <p:sp>
          <p:nvSpPr>
            <p:cNvPr id="130" name="Rechthoek 76">
              <a:extLst>
                <a:ext uri="{FF2B5EF4-FFF2-40B4-BE49-F238E27FC236}">
                  <a16:creationId xmlns:a16="http://schemas.microsoft.com/office/drawing/2014/main" id="{F8B8B77E-AC4F-4B00-947C-C6D52713A71D}"/>
                </a:ext>
              </a:extLst>
            </p:cNvPr>
            <p:cNvSpPr/>
            <p:nvPr/>
          </p:nvSpPr>
          <p:spPr>
            <a:xfrm>
              <a:off x="10325901" y="160839"/>
              <a:ext cx="1579418" cy="828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31" name="Tekstvak 77">
              <a:extLst>
                <a:ext uri="{FF2B5EF4-FFF2-40B4-BE49-F238E27FC236}">
                  <a16:creationId xmlns:a16="http://schemas.microsoft.com/office/drawing/2014/main" id="{70C3C8D1-566D-473C-B87F-5504690F5AA3}"/>
                </a:ext>
              </a:extLst>
            </p:cNvPr>
            <p:cNvSpPr txBox="1"/>
            <p:nvPr/>
          </p:nvSpPr>
          <p:spPr>
            <a:xfrm>
              <a:off x="10456020" y="436527"/>
              <a:ext cx="1319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EU / International</a:t>
              </a:r>
            </a:p>
          </p:txBody>
        </p:sp>
      </p:grpSp>
      <p:grpSp>
        <p:nvGrpSpPr>
          <p:cNvPr id="132" name="Groep 70">
            <a:extLst>
              <a:ext uri="{FF2B5EF4-FFF2-40B4-BE49-F238E27FC236}">
                <a16:creationId xmlns:a16="http://schemas.microsoft.com/office/drawing/2014/main" id="{9991B39D-0CC6-48A7-ADB5-8C818E3D1791}"/>
              </a:ext>
            </a:extLst>
          </p:cNvPr>
          <p:cNvGrpSpPr/>
          <p:nvPr/>
        </p:nvGrpSpPr>
        <p:grpSpPr>
          <a:xfrm>
            <a:off x="10325894" y="4669264"/>
            <a:ext cx="1579418" cy="828376"/>
            <a:chOff x="10325901" y="160839"/>
            <a:chExt cx="1579418" cy="828376"/>
          </a:xfrm>
        </p:grpSpPr>
        <p:sp>
          <p:nvSpPr>
            <p:cNvPr id="133" name="Rechthoek 74">
              <a:extLst>
                <a:ext uri="{FF2B5EF4-FFF2-40B4-BE49-F238E27FC236}">
                  <a16:creationId xmlns:a16="http://schemas.microsoft.com/office/drawing/2014/main" id="{BBA1464B-77C4-4A30-8A3C-A988622B5924}"/>
                </a:ext>
              </a:extLst>
            </p:cNvPr>
            <p:cNvSpPr/>
            <p:nvPr/>
          </p:nvSpPr>
          <p:spPr>
            <a:xfrm>
              <a:off x="10325901" y="160839"/>
              <a:ext cx="1579418" cy="828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34" name="Tekstvak 91">
              <a:extLst>
                <a:ext uri="{FF2B5EF4-FFF2-40B4-BE49-F238E27FC236}">
                  <a16:creationId xmlns:a16="http://schemas.microsoft.com/office/drawing/2014/main" id="{17D17942-5A40-40A3-80E1-DDEED7A9C021}"/>
                </a:ext>
              </a:extLst>
            </p:cNvPr>
            <p:cNvSpPr txBox="1"/>
            <p:nvPr/>
          </p:nvSpPr>
          <p:spPr>
            <a:xfrm>
              <a:off x="10456020" y="436527"/>
              <a:ext cx="1319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Civilians</a:t>
              </a:r>
            </a:p>
          </p:txBody>
        </p:sp>
      </p:grpSp>
      <p:pic>
        <p:nvPicPr>
          <p:cNvPr id="1026" name="Picture 2" descr="Flag of Belgium - Wikipedia">
            <a:extLst>
              <a:ext uri="{FF2B5EF4-FFF2-40B4-BE49-F238E27FC236}">
                <a16:creationId xmlns:a16="http://schemas.microsoft.com/office/drawing/2014/main" id="{FA5B61F6-F7A7-499B-BC82-492AD3A82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0" y="130962"/>
            <a:ext cx="692324" cy="6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50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8599FCF-8A7D-4D3D-8F3D-931BC7BF6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/>
          <a:lstStyle/>
          <a:p>
            <a:r>
              <a:rPr lang="nl-BE" dirty="0"/>
              <a:t>Public sector: lead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example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58DC8F-8942-45CF-8805-E45C3C8166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158875"/>
            <a:ext cx="10874375" cy="5014913"/>
          </a:xfrm>
        </p:spPr>
        <p:txBody>
          <a:bodyPr/>
          <a:lstStyle/>
          <a:p>
            <a:r>
              <a:rPr lang="en-GB" dirty="0"/>
              <a:t>AI can be used for making better use of limited resources =&gt; save time and become more cost efficient, e.g.</a:t>
            </a:r>
          </a:p>
          <a:p>
            <a:pPr lvl="1"/>
            <a:r>
              <a:rPr lang="en-GB" dirty="0"/>
              <a:t>fostering AI to support (health) care systems and automation </a:t>
            </a:r>
            <a:r>
              <a:rPr lang="nl-BE" dirty="0"/>
              <a:t>=&gt; m</a:t>
            </a:r>
            <a:r>
              <a:rPr lang="en-GB" dirty="0"/>
              <a:t>ore time for direct care (e.g. lots of time spent looking at images)</a:t>
            </a:r>
            <a:endParaRPr lang="nl-BE" dirty="0"/>
          </a:p>
          <a:p>
            <a:pPr lvl="1"/>
            <a:r>
              <a:rPr lang="en-GB" dirty="0"/>
              <a:t>fostering efficiency in obtaining data for secondary use =&gt; more time for actual research and insights by (e.g. telemonitoring instead of surveys, search catalogues to identify the right data for the research question (augmented search)</a:t>
            </a:r>
          </a:p>
          <a:p>
            <a:pPr lvl="1"/>
            <a:r>
              <a:rPr lang="en-GB" dirty="0"/>
              <a:t>using AI for mapping of codes /extract information from the notes =&gt; efficiency in recoding the information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2942D1-F135-4BC2-843E-C7683C440B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086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2D493-FA2A-4A22-9319-B67BB1AF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fr-BE" dirty="0"/>
              <a:t>Areas of </a:t>
            </a:r>
            <a:r>
              <a:rPr lang="fr-BE" dirty="0" err="1"/>
              <a:t>concern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14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2C3F5-CBE4-4FA5-8221-FBE8677B58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>
            <a:normAutofit/>
          </a:bodyPr>
          <a:lstStyle/>
          <a:p>
            <a:r>
              <a:rPr lang="en-GB" altLang="en-US" dirty="0"/>
              <a:t>Areas of concern with AI</a:t>
            </a:r>
            <a:endParaRPr lang="nl-BE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4325C8B-8D69-4E2E-B0CD-62962C003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endParaRPr lang="en-GB" dirty="0"/>
          </a:p>
          <a:p>
            <a:pPr lvl="1"/>
            <a:r>
              <a:rPr lang="en-GB" dirty="0"/>
              <a:t>Bias and discrimination: AI can reproduce and amplify the biases present in training data</a:t>
            </a:r>
          </a:p>
          <a:p>
            <a:pPr lvl="1"/>
            <a:r>
              <a:rPr lang="en-GB" dirty="0"/>
              <a:t>Threat to privacy</a:t>
            </a:r>
          </a:p>
          <a:p>
            <a:pPr lvl="2"/>
            <a:r>
              <a:rPr lang="en-GB" dirty="0"/>
              <a:t>often available in the cloud</a:t>
            </a:r>
          </a:p>
          <a:p>
            <a:pPr lvl="2"/>
            <a:r>
              <a:rPr lang="en-GB" dirty="0"/>
              <a:t>collection and analysis of personal data</a:t>
            </a:r>
          </a:p>
          <a:p>
            <a:pPr lvl="1"/>
            <a:r>
              <a:rPr lang="en-GB" dirty="0"/>
              <a:t>Little transparency: “</a:t>
            </a:r>
            <a:r>
              <a:rPr lang="en-GB" dirty="0" err="1"/>
              <a:t>blackbox</a:t>
            </a:r>
            <a:r>
              <a:rPr lang="en-GB" dirty="0"/>
              <a:t>” algorithms =&gt; need for explainable AI</a:t>
            </a:r>
          </a:p>
          <a:p>
            <a:pPr lvl="1"/>
            <a:r>
              <a:rPr lang="en-GB" dirty="0"/>
              <a:t>Sustainability: energy cost of AI (10</a:t>
            </a:r>
            <a:r>
              <a:rPr lang="en-GB" baseline="30000" dirty="0"/>
              <a:t>6 </a:t>
            </a:r>
            <a:r>
              <a:rPr lang="en-GB" dirty="0"/>
              <a:t>times human brain)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39317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2C3F5-CBE4-4FA5-8221-FBE8677B58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>
            <a:normAutofit/>
          </a:bodyPr>
          <a:lstStyle/>
          <a:p>
            <a:r>
              <a:rPr lang="en-GB" altLang="en-US" dirty="0"/>
              <a:t>Areas of concern with AI</a:t>
            </a:r>
            <a:endParaRPr lang="nl-BE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4325C8B-8D69-4E2E-B0CD-62962C003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endParaRPr lang="en-GB" dirty="0"/>
          </a:p>
          <a:p>
            <a:pPr lvl="1"/>
            <a:r>
              <a:rPr lang="en-GB" dirty="0"/>
              <a:t>Security : malicious use of AI</a:t>
            </a:r>
          </a:p>
          <a:p>
            <a:pPr lvl="1"/>
            <a:r>
              <a:rPr lang="en-GB" dirty="0"/>
              <a:t>Technological dependency: over-reliance on AI can lead to dependency and vulnerability in the event of failure</a:t>
            </a:r>
          </a:p>
          <a:p>
            <a:pPr lvl="1"/>
            <a:r>
              <a:rPr lang="en-GB" dirty="0"/>
              <a:t>Specific to generative AI</a:t>
            </a:r>
          </a:p>
          <a:p>
            <a:pPr lvl="2"/>
            <a:r>
              <a:rPr lang="en-GB" dirty="0"/>
              <a:t>deepfake</a:t>
            </a:r>
          </a:p>
          <a:p>
            <a:pPr lvl="2"/>
            <a:r>
              <a:rPr lang="en-GB" dirty="0"/>
              <a:t>hallucinations</a:t>
            </a:r>
          </a:p>
          <a:p>
            <a:pPr lvl="2"/>
            <a:r>
              <a:rPr lang="en-GB" dirty="0"/>
              <a:t>disclosure of sensitive data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6029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2D493-FA2A-4A22-9319-B67BB1AF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Autofit/>
          </a:bodyPr>
          <a:lstStyle/>
          <a:p>
            <a:r>
              <a:rPr lang="fr-BE" dirty="0" err="1"/>
              <a:t>Regulatory</a:t>
            </a:r>
            <a:r>
              <a:rPr lang="fr-BE" dirty="0"/>
              <a:t> </a:t>
            </a:r>
            <a:r>
              <a:rPr lang="fr-BE" dirty="0" err="1"/>
              <a:t>framework</a:t>
            </a:r>
            <a:r>
              <a:rPr lang="fr-BE" dirty="0"/>
              <a:t> and</a:t>
            </a:r>
            <a:br>
              <a:rPr lang="fr-BE" dirty="0"/>
            </a:br>
            <a:r>
              <a:rPr lang="fr-BE" dirty="0" err="1"/>
              <a:t>ethics</a:t>
            </a:r>
            <a:r>
              <a:rPr lang="fr-BE" dirty="0"/>
              <a:t>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29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2C3F5-CBE4-4FA5-8221-FBE8677B58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>
            <a:normAutofit/>
          </a:bodyPr>
          <a:lstStyle/>
          <a:p>
            <a:r>
              <a:rPr lang="en-GB" dirty="0"/>
              <a:t>AI Act</a:t>
            </a:r>
            <a:endParaRPr lang="nl-BE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4325C8B-8D69-4E2E-B0CD-62962C003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r>
              <a:rPr lang="en-US" altLang="en-US" dirty="0"/>
              <a:t>Regulation of AI based on the risk it poses, different rules for different levels of risk</a:t>
            </a:r>
          </a:p>
          <a:p>
            <a:pPr lvl="2"/>
            <a:r>
              <a:rPr lang="en-US" altLang="en-US" dirty="0"/>
              <a:t>unacceptable risk (e.g. social score) -&gt; EU ban</a:t>
            </a:r>
          </a:p>
          <a:p>
            <a:pPr lvl="2"/>
            <a:r>
              <a:rPr lang="en-US" altLang="en-US" dirty="0"/>
              <a:t>high risk (e.g. migration management, public services and benefits) </a:t>
            </a:r>
            <a:br>
              <a:rPr lang="en-US" altLang="en-US" dirty="0"/>
            </a:br>
            <a:r>
              <a:rPr lang="en-US" altLang="en-US" dirty="0"/>
              <a:t>-&gt; pre-market and lifecycle assessment, compliance monitoring</a:t>
            </a:r>
          </a:p>
          <a:p>
            <a:pPr lvl="2"/>
            <a:r>
              <a:rPr lang="en-US" altLang="en-US" dirty="0"/>
              <a:t>limited risk (e.g. image generation) -&gt; transparency requirement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3"/>
              </a:rPr>
              <a:t>AI Act | Shaping Europe’s digital future</a:t>
            </a:r>
            <a:endParaRPr lang="en-US" dirty="0"/>
          </a:p>
          <a:p>
            <a:pPr lvl="1"/>
            <a:r>
              <a:rPr lang="en-US" dirty="0"/>
              <a:t>Entered into force on 1 August 2024, AI Act’s requirements will apply gradually</a:t>
            </a:r>
          </a:p>
          <a:p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BB15A-8CF6-4965-B7EE-D4A3989F6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730728" y="105455"/>
            <a:ext cx="1389017" cy="11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12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2C3F5-CBE4-4FA5-8221-FBE8677B58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>
            <a:normAutofit/>
          </a:bodyPr>
          <a:lstStyle/>
          <a:p>
            <a:r>
              <a:rPr lang="en-GB" dirty="0"/>
              <a:t>Public sector in the AI Act</a:t>
            </a:r>
            <a:endParaRPr lang="nl-BE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4325C8B-8D69-4E2E-B0CD-62962C003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r>
              <a:rPr lang="en-US" dirty="0"/>
              <a:t>AI systems that provides essential public services and benefits are considered high-risk</a:t>
            </a:r>
          </a:p>
          <a:p>
            <a:pPr lvl="1"/>
            <a:r>
              <a:rPr lang="en-US" dirty="0"/>
              <a:t>Therefore obligations for high-risk systems apply:</a:t>
            </a:r>
          </a:p>
          <a:p>
            <a:pPr lvl="2"/>
            <a:r>
              <a:rPr lang="en-US" dirty="0"/>
              <a:t>risk assessment should be performed and provided to the national competent authorities</a:t>
            </a:r>
          </a:p>
          <a:p>
            <a:pPr lvl="2"/>
            <a:r>
              <a:rPr lang="en-US" dirty="0"/>
              <a:t>provide information to the users</a:t>
            </a:r>
          </a:p>
          <a:p>
            <a:pPr lvl="2"/>
            <a:r>
              <a:rPr lang="en-US" dirty="0"/>
              <a:t>use high-quality training, validation and testing data </a:t>
            </a:r>
          </a:p>
          <a:p>
            <a:pPr lvl="2"/>
            <a:r>
              <a:rPr lang="nl-BE" dirty="0"/>
              <a:t>...</a:t>
            </a:r>
          </a:p>
          <a:p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BB15A-8CF6-4965-B7EE-D4A3989F6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730728" y="105455"/>
            <a:ext cx="1389017" cy="11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575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2C3F5-CBE4-4FA5-8221-FBE8677B58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>
            <a:normAutofit/>
          </a:bodyPr>
          <a:lstStyle/>
          <a:p>
            <a:r>
              <a:rPr lang="en-GB" dirty="0"/>
              <a:t>Ethics guidelines</a:t>
            </a:r>
            <a:endParaRPr lang="nl-BE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4325C8B-8D69-4E2E-B0CD-62962C003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r>
              <a:rPr lang="en-US" altLang="en-US" dirty="0"/>
              <a:t>Ethical AI must meet the following key requirements</a:t>
            </a:r>
          </a:p>
          <a:p>
            <a:pPr lvl="2"/>
            <a:r>
              <a:rPr lang="en-US" dirty="0"/>
              <a:t>human action and control</a:t>
            </a:r>
          </a:p>
          <a:p>
            <a:pPr lvl="2"/>
            <a:r>
              <a:rPr lang="en-US" dirty="0"/>
              <a:t>technical robustness and security</a:t>
            </a:r>
          </a:p>
          <a:p>
            <a:pPr lvl="2"/>
            <a:r>
              <a:rPr lang="en-US" dirty="0"/>
              <a:t>privacy and data governance</a:t>
            </a:r>
          </a:p>
          <a:p>
            <a:pPr lvl="2"/>
            <a:r>
              <a:rPr lang="en-US" dirty="0"/>
              <a:t>transparency</a:t>
            </a:r>
          </a:p>
          <a:p>
            <a:pPr lvl="2"/>
            <a:r>
              <a:rPr lang="en-US" dirty="0"/>
              <a:t>diversity, non-discrimination and equity</a:t>
            </a:r>
          </a:p>
          <a:p>
            <a:pPr lvl="2"/>
            <a:r>
              <a:rPr lang="en-US" dirty="0"/>
              <a:t>societal and environmental well-being</a:t>
            </a:r>
          </a:p>
          <a:p>
            <a:pPr lvl="2"/>
            <a:r>
              <a:rPr lang="en-US" dirty="0"/>
              <a:t>responsibility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3"/>
              </a:rPr>
              <a:t>Ethics guidelines for trustworthy AI</a:t>
            </a:r>
            <a:endParaRPr lang="en-US" dirty="0"/>
          </a:p>
          <a:p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BB15A-8CF6-4965-B7EE-D4A3989F6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730728" y="105455"/>
            <a:ext cx="1389017" cy="11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35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2C3F5-CBE4-4FA5-8221-FBE8677B58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>
            <a:normAutofit/>
          </a:bodyPr>
          <a:lstStyle/>
          <a:p>
            <a:r>
              <a:rPr lang="en-GB" dirty="0"/>
              <a:t>GDPR: data privacy and security</a:t>
            </a:r>
            <a:endParaRPr lang="nl-BE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4325C8B-8D69-4E2E-B0CD-62962C003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r>
              <a:rPr lang="en-GB" altLang="en-US" dirty="0"/>
              <a:t>Applies to the processing of personal data within EU</a:t>
            </a:r>
          </a:p>
          <a:p>
            <a:pPr lvl="1"/>
            <a:r>
              <a:rPr lang="en-GB" dirty="0"/>
              <a:t>Main principles</a:t>
            </a:r>
          </a:p>
          <a:p>
            <a:pPr lvl="2"/>
            <a:r>
              <a:rPr lang="en-GB" altLang="en-US" dirty="0"/>
              <a:t>lawfulness, fairness and transparency </a:t>
            </a:r>
          </a:p>
          <a:p>
            <a:pPr lvl="2"/>
            <a:r>
              <a:rPr lang="en-GB" altLang="en-US" dirty="0"/>
              <a:t>data minimization</a:t>
            </a:r>
          </a:p>
          <a:p>
            <a:pPr lvl="2"/>
            <a:r>
              <a:rPr lang="en-GB" altLang="en-US" dirty="0"/>
              <a:t>accuracy</a:t>
            </a:r>
          </a:p>
          <a:p>
            <a:pPr lvl="2"/>
            <a:r>
              <a:rPr lang="en-GB" altLang="en-US" dirty="0"/>
              <a:t>storage limitation</a:t>
            </a:r>
          </a:p>
          <a:p>
            <a:pPr lvl="2"/>
            <a:r>
              <a:rPr lang="en-GB" altLang="en-US" dirty="0"/>
              <a:t>integrity and confidentiality</a:t>
            </a:r>
          </a:p>
          <a:p>
            <a:pPr lvl="2"/>
            <a:r>
              <a:rPr lang="en-GB" altLang="en-US" dirty="0"/>
              <a:t>accountability</a:t>
            </a:r>
          </a:p>
          <a:p>
            <a:pPr lvl="1"/>
            <a:r>
              <a:rPr lang="en-GB" dirty="0"/>
              <a:t>See </a:t>
            </a:r>
            <a:r>
              <a:rPr lang="en-GB" dirty="0">
                <a:hlinkClick r:id="rId3"/>
              </a:rPr>
              <a:t>GDPR.EU</a:t>
            </a:r>
            <a:endParaRPr lang="en-GB" dirty="0"/>
          </a:p>
          <a:p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BB15A-8CF6-4965-B7EE-D4A3989F6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730728" y="105455"/>
            <a:ext cx="1389017" cy="11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1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2C3F5-CBE4-4FA5-8221-FBE8677B58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>
            <a:normAutofit/>
          </a:bodyPr>
          <a:lstStyle/>
          <a:p>
            <a:r>
              <a:rPr lang="en-GB" altLang="en-US" dirty="0"/>
              <a:t>2 main messages</a:t>
            </a:r>
            <a:endParaRPr lang="nl-BE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4325C8B-8D69-4E2E-B0CD-62962C003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r>
              <a:rPr lang="en-US" dirty="0"/>
              <a:t>The public sector should</a:t>
            </a:r>
          </a:p>
          <a:p>
            <a:pPr lvl="2"/>
            <a:r>
              <a:rPr lang="en-US" dirty="0"/>
              <a:t>encourage the careful use of relevant information to build and train AI applications</a:t>
            </a:r>
          </a:p>
          <a:p>
            <a:pPr lvl="2"/>
            <a:r>
              <a:rPr lang="en-US" dirty="0"/>
              <a:t>lead by example 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AI provides huge possibilities of delivering better health care but if not implemented carefully it could violate fundamental rights and increase disparities between citizens =&gt; need for respect of international regulatory framework and ethics guidelines</a:t>
            </a:r>
          </a:p>
          <a:p>
            <a:endParaRPr lang="en-US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4507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D750A1A-8394-4EE2-94AD-B4078F185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/>
          <a:lstStyle/>
          <a:p>
            <a:r>
              <a:rPr lang="en-GB" dirty="0"/>
              <a:t>GDPR and AI specific challenges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5312E06-B9FC-4DF4-A492-B7B500705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r>
              <a:rPr lang="en-GB" dirty="0"/>
              <a:t>Clear definition of the purpose for the use of personal data to implement AI systems</a:t>
            </a:r>
          </a:p>
          <a:p>
            <a:pPr lvl="2"/>
            <a:r>
              <a:rPr lang="en-GB" dirty="0"/>
              <a:t>“emergent properties" in multi-purpose large language models (LLMs): LLMs show properties that their developers have not anticipated - is still a debated topic in the scientific community</a:t>
            </a:r>
          </a:p>
          <a:p>
            <a:pPr lvl="1"/>
            <a:r>
              <a:rPr lang="en-GB" dirty="0"/>
              <a:t>Principle of data minimisation (only collect and use relevant data)</a:t>
            </a:r>
          </a:p>
          <a:p>
            <a:pPr lvl="2"/>
            <a:r>
              <a:rPr lang="en-GB" dirty="0"/>
              <a:t>machine learning requires a massive amount of data and it is hard to know in advance which data is needed for training</a:t>
            </a:r>
          </a:p>
          <a:p>
            <a:pPr lvl="2"/>
            <a:r>
              <a:rPr lang="en-GB" dirty="0"/>
              <a:t>constraints on data collection are different in training and in inference mode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44E3D54-C4CE-4FCA-9C0B-4F1BBB015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39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D750A1A-8394-4EE2-94AD-B4078F185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/>
          <a:lstStyle/>
          <a:p>
            <a:r>
              <a:rPr lang="en-GB" dirty="0"/>
              <a:t>GDPR and AI specific challenges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5312E06-B9FC-4DF4-A492-B7B500705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r>
              <a:rPr lang="en-GB" dirty="0"/>
              <a:t>Decision explanation (article 22 GDPR) </a:t>
            </a:r>
          </a:p>
          <a:p>
            <a:pPr lvl="2"/>
            <a:r>
              <a:rPr lang="en-GB" dirty="0"/>
              <a:t>explanations are difficult to provide with the growing complexity of AI systems</a:t>
            </a:r>
          </a:p>
          <a:p>
            <a:pPr lvl="1"/>
            <a:r>
              <a:rPr lang="en-GB" dirty="0"/>
              <a:t>Retention period</a:t>
            </a:r>
          </a:p>
          <a:p>
            <a:pPr lvl="2"/>
            <a:r>
              <a:rPr lang="en-GB" dirty="0"/>
              <a:t>data might be kept for a long period for retraining or for performance measurement during monitoring</a:t>
            </a:r>
          </a:p>
          <a:p>
            <a:pPr lvl="1"/>
            <a:r>
              <a:rPr lang="en-GB" dirty="0"/>
              <a:t>Security </a:t>
            </a:r>
          </a:p>
          <a:p>
            <a:pPr lvl="2"/>
            <a:r>
              <a:rPr lang="en-GB" dirty="0"/>
              <a:t>LLMs "memorise" the data they have been trained on, this information can be retrieved with well-crafted prompts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44E3D54-C4CE-4FCA-9C0B-4F1BBB015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985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D750A1A-8394-4EE2-94AD-B4078F185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/>
          <a:lstStyle/>
          <a:p>
            <a:r>
              <a:rPr lang="en-GB" dirty="0"/>
              <a:t>Public sector guiding principles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5312E06-B9FC-4DF4-A492-B7B500705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endParaRPr lang="en-GB" dirty="0"/>
          </a:p>
          <a:p>
            <a:pPr lvl="1"/>
            <a:r>
              <a:rPr lang="en-GB" dirty="0"/>
              <a:t>Based on </a:t>
            </a:r>
            <a:r>
              <a:rPr lang="en-US" dirty="0">
                <a:hlinkClick r:id="rId3"/>
              </a:rPr>
              <a:t>Ethics guidelines for trustworthy AI</a:t>
            </a:r>
            <a:r>
              <a:rPr lang="en-US" dirty="0"/>
              <a:t> and the </a:t>
            </a:r>
            <a:r>
              <a:rPr lang="en-US" dirty="0">
                <a:hlinkClick r:id="rId4"/>
              </a:rPr>
              <a:t>AI Act</a:t>
            </a:r>
            <a:endParaRPr lang="en-US" dirty="0"/>
          </a:p>
          <a:p>
            <a:pPr lvl="1"/>
            <a:endParaRPr lang="en-GB" dirty="0"/>
          </a:p>
          <a:p>
            <a:pPr lvl="1"/>
            <a:r>
              <a:rPr lang="en-GB" dirty="0"/>
              <a:t>The public sector must follow strong AI ethics guidelines that can be grouped under the following main principles</a:t>
            </a:r>
          </a:p>
          <a:p>
            <a:pPr lvl="2"/>
            <a:r>
              <a:rPr lang="en-GB" altLang="en-US" dirty="0"/>
              <a:t>equity and fairness: </a:t>
            </a:r>
            <a:r>
              <a:rPr lang="en-GB" dirty="0"/>
              <a:t>AI applications must be for the benefice of all</a:t>
            </a:r>
            <a:endParaRPr lang="en-GB" altLang="en-US" dirty="0"/>
          </a:p>
          <a:p>
            <a:pPr lvl="2"/>
            <a:r>
              <a:rPr lang="en-GB" altLang="en-US" dirty="0"/>
              <a:t>trustful: </a:t>
            </a:r>
            <a:r>
              <a:rPr lang="en-GB" dirty="0"/>
              <a:t>AI applications must be trusted by the citizens</a:t>
            </a:r>
            <a:endParaRPr lang="en-GB" altLang="en-US" dirty="0"/>
          </a:p>
          <a:p>
            <a:pPr lvl="2"/>
            <a:r>
              <a:rPr lang="en-GB" altLang="en-US" dirty="0"/>
              <a:t>added-value for the citizens: </a:t>
            </a:r>
            <a:r>
              <a:rPr lang="en-GB" dirty="0"/>
              <a:t>AI applications must be for the common good</a:t>
            </a:r>
          </a:p>
          <a:p>
            <a:pPr lvl="2"/>
            <a:endParaRPr lang="en-GB" altLang="en-US" dirty="0"/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44E3D54-C4CE-4FCA-9C0B-4F1BBB015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937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D750A1A-8394-4EE2-94AD-B4078F185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/>
          <a:lstStyle/>
          <a:p>
            <a:r>
              <a:rPr lang="en-GB" dirty="0"/>
              <a:t>Equity and fairness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5312E06-B9FC-4DF4-A492-B7B500705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endParaRPr lang="en-GB" dirty="0"/>
          </a:p>
          <a:p>
            <a:pPr lvl="1"/>
            <a:r>
              <a:rPr lang="en-GB" dirty="0"/>
              <a:t>Data representation:</a:t>
            </a:r>
            <a:r>
              <a:rPr lang="en-US" dirty="0"/>
              <a:t> </a:t>
            </a:r>
            <a:r>
              <a:rPr lang="en-US" altLang="en-US" dirty="0"/>
              <a:t>data should accurately represent the citizens</a:t>
            </a:r>
          </a:p>
          <a:p>
            <a:pPr lvl="1"/>
            <a:r>
              <a:rPr lang="en-US" dirty="0"/>
              <a:t>D</a:t>
            </a:r>
            <a:r>
              <a:rPr lang="en-GB" dirty="0" err="1"/>
              <a:t>ata</a:t>
            </a:r>
            <a:r>
              <a:rPr lang="en-GB" dirty="0"/>
              <a:t> quality: identify and remove bias in the data</a:t>
            </a:r>
          </a:p>
          <a:p>
            <a:pPr lvl="1"/>
            <a:r>
              <a:rPr lang="en-GB" dirty="0"/>
              <a:t>Co-creation: involve different communities in AI developments (AI experts, patients, healthcare professionals, etc.)</a:t>
            </a:r>
          </a:p>
          <a:p>
            <a:pPr lvl="1"/>
            <a:r>
              <a:rPr lang="en-GB" dirty="0"/>
              <a:t>Monitoring: actively gather feedback from users during the AI system life cycle</a:t>
            </a:r>
          </a:p>
          <a:p>
            <a:pPr lvl="1"/>
            <a:r>
              <a:rPr lang="en-GB" dirty="0"/>
              <a:t>Audit: audit both data and AI systems before being deployed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44E3D54-C4CE-4FCA-9C0B-4F1BBB015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765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BF0E22A-949A-44C8-BEA9-7CBBEFCC04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/>
          <a:lstStyle/>
          <a:p>
            <a:r>
              <a:rPr lang="nl-BE" dirty="0" err="1"/>
              <a:t>Equity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fairness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CF8BE0-E54F-4573-A8F0-C645FC53EE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endParaRPr lang="en-GB" dirty="0"/>
          </a:p>
          <a:p>
            <a:pPr lvl="1"/>
            <a:r>
              <a:rPr lang="en-GB" dirty="0"/>
              <a:t>Some challenges</a:t>
            </a:r>
          </a:p>
          <a:p>
            <a:pPr lvl="2"/>
            <a:r>
              <a:rPr lang="en-GB" dirty="0"/>
              <a:t>representation in the datasets</a:t>
            </a:r>
          </a:p>
          <a:p>
            <a:pPr lvl="3"/>
            <a:r>
              <a:rPr lang="en-GB" dirty="0"/>
              <a:t>does everyone have an </a:t>
            </a:r>
            <a:r>
              <a:rPr lang="en-GB" dirty="0" err="1"/>
              <a:t>eHR</a:t>
            </a:r>
            <a:r>
              <a:rPr lang="en-GB" dirty="0"/>
              <a:t> record ?</a:t>
            </a:r>
          </a:p>
          <a:p>
            <a:pPr lvl="3"/>
            <a:r>
              <a:rPr lang="en-GB" altLang="en-US" dirty="0"/>
              <a:t>l</a:t>
            </a:r>
            <a:r>
              <a:rPr lang="en-US" altLang="en-US" dirty="0"/>
              <a:t>ow income, low education citizens have few access to healthcare and are underrepresented in the data</a:t>
            </a:r>
            <a:endParaRPr lang="en-GB" altLang="en-US" dirty="0"/>
          </a:p>
          <a:p>
            <a:pPr lvl="2"/>
            <a:r>
              <a:rPr lang="en-GB" dirty="0"/>
              <a:t>digital illiteracy: AI adds new ways of interacting with digital systems (e.g. chatbot)</a:t>
            </a:r>
          </a:p>
          <a:p>
            <a:pPr lvl="2"/>
            <a:r>
              <a:rPr lang="en-GB" dirty="0"/>
              <a:t>accessibility to appropriate infrastructure and (wearable health) devices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A39201-B772-4560-A401-1C925A855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073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D750A1A-8394-4EE2-94AD-B4078F185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/>
          <a:lstStyle/>
          <a:p>
            <a:r>
              <a:rPr lang="en-GB" dirty="0"/>
              <a:t>Trustful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5312E06-B9FC-4DF4-A492-B7B500705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endParaRPr lang="en-US" altLang="en-US" dirty="0"/>
          </a:p>
          <a:p>
            <a:pPr lvl="1"/>
            <a:r>
              <a:rPr lang="en-US" altLang="en-US" dirty="0"/>
              <a:t>Robustness: ensure the AI system is resilient to attacks and that proper guard rails are set to avoid unwanted </a:t>
            </a:r>
            <a:r>
              <a:rPr lang="en-US" altLang="en-US" dirty="0" err="1"/>
              <a:t>behaviour</a:t>
            </a:r>
            <a:endParaRPr lang="en-US" altLang="en-US" dirty="0"/>
          </a:p>
          <a:p>
            <a:pPr lvl="1"/>
            <a:r>
              <a:rPr lang="en-US" altLang="en-US" dirty="0"/>
              <a:t>Privacy and data governance: citizens health data are particularly sensitive</a:t>
            </a:r>
          </a:p>
          <a:p>
            <a:pPr lvl="2"/>
            <a:r>
              <a:rPr lang="en-US" altLang="en-US" dirty="0"/>
              <a:t>data governance and access management are paramount</a:t>
            </a:r>
          </a:p>
          <a:p>
            <a:pPr lvl="2"/>
            <a:r>
              <a:rPr lang="en-US" altLang="en-US" dirty="0"/>
              <a:t>pseudonymize data as much as possible</a:t>
            </a:r>
          </a:p>
          <a:p>
            <a:pPr lvl="2"/>
            <a:r>
              <a:rPr lang="en-US" altLang="en-US" dirty="0"/>
              <a:t>use privacy-preserving machine learning techniques for sensitive data</a:t>
            </a:r>
          </a:p>
          <a:p>
            <a:pPr lvl="1"/>
            <a:r>
              <a:rPr lang="en-US" altLang="en-US" dirty="0"/>
              <a:t>Human oversight: AI systems must act under human supervision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44E3D54-C4CE-4FCA-9C0B-4F1BBB015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349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D750A1A-8394-4EE2-94AD-B4078F185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/>
          <a:lstStyle/>
          <a:p>
            <a:r>
              <a:rPr lang="en-GB" dirty="0"/>
              <a:t>Trustful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5312E06-B9FC-4DF4-A492-B7B500705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r>
              <a:rPr lang="en-US" altLang="en-US" dirty="0"/>
              <a:t>Transparency</a:t>
            </a:r>
          </a:p>
          <a:p>
            <a:pPr lvl="2"/>
            <a:r>
              <a:rPr lang="en-US" altLang="en-US" dirty="0"/>
              <a:t>document AI systems implementation: which data ? which processing ? which algorithms ?</a:t>
            </a:r>
          </a:p>
          <a:p>
            <a:pPr lvl="2"/>
            <a:r>
              <a:rPr lang="en-US" altLang="en-US" dirty="0"/>
              <a:t>communicate about the benefits and the risks of deployed AI systems</a:t>
            </a:r>
          </a:p>
          <a:p>
            <a:pPr lvl="2"/>
            <a:r>
              <a:rPr lang="en-US" altLang="en-US" dirty="0"/>
              <a:t>explain the decision-making process and resulting outcome</a:t>
            </a:r>
          </a:p>
          <a:p>
            <a:pPr lvl="1"/>
            <a:r>
              <a:rPr lang="en-GB" dirty="0"/>
              <a:t>Some challenges</a:t>
            </a:r>
          </a:p>
          <a:p>
            <a:pPr lvl="2"/>
            <a:r>
              <a:rPr lang="en-US" altLang="en-US" dirty="0"/>
              <a:t>AI users need the capacity to understand the tools and interpret the results</a:t>
            </a:r>
          </a:p>
          <a:p>
            <a:pPr lvl="2"/>
            <a:r>
              <a:rPr lang="en-US" altLang="en-US" dirty="0"/>
              <a:t>most AI tools are available on the cloud, big vendors are non-European</a:t>
            </a:r>
          </a:p>
          <a:p>
            <a:pPr lvl="2"/>
            <a:r>
              <a:rPr lang="en-US" altLang="en-US" dirty="0"/>
              <a:t>AI finds correlations not causations but their decision-making process is not sufficiently known</a:t>
            </a:r>
          </a:p>
          <a:p>
            <a:pPr lvl="1"/>
            <a:endParaRPr lang="en-US" altLang="en-US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44E3D54-C4CE-4FCA-9C0B-4F1BBB015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750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D750A1A-8394-4EE2-94AD-B4078F185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/>
          <a:lstStyle/>
          <a:p>
            <a:r>
              <a:rPr lang="en-GB" dirty="0"/>
              <a:t>Added-value for the citizens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5312E06-B9FC-4DF4-A492-B7B500705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r>
              <a:rPr lang="en-US" altLang="en-US" dirty="0"/>
              <a:t>Purpose driven</a:t>
            </a:r>
          </a:p>
          <a:p>
            <a:pPr lvl="2"/>
            <a:r>
              <a:rPr lang="en-US" dirty="0"/>
              <a:t>address real needs and improve citizens services</a:t>
            </a:r>
          </a:p>
          <a:p>
            <a:pPr lvl="2"/>
            <a:r>
              <a:rPr lang="en-US" dirty="0"/>
              <a:t>look for the adequate tool to solve a problem</a:t>
            </a:r>
          </a:p>
          <a:p>
            <a:pPr lvl="1"/>
            <a:r>
              <a:rPr lang="en-US" dirty="0"/>
              <a:t>Benefits must be supported by evidence: a lot of AI products are promising, not all deliver real value</a:t>
            </a:r>
          </a:p>
          <a:p>
            <a:pPr lvl="1"/>
            <a:r>
              <a:rPr lang="en-US" dirty="0"/>
              <a:t>Affordable </a:t>
            </a:r>
          </a:p>
          <a:p>
            <a:pPr lvl="2"/>
            <a:r>
              <a:rPr lang="en-US" dirty="0"/>
              <a:t>AI can be costly in a pay per use model</a:t>
            </a:r>
          </a:p>
          <a:p>
            <a:pPr lvl="2"/>
            <a:r>
              <a:rPr lang="en-US" dirty="0"/>
              <a:t>the infrastructure/technological cost for AI systems is high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44E3D54-C4CE-4FCA-9C0B-4F1BBB015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331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C2BA401-9E7C-418D-A61B-8B8B92F65A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Added-value for the citizens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A4BB6A-32F5-4729-974B-BDDB1333E9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endParaRPr lang="en-US" altLang="en-US" dirty="0"/>
          </a:p>
          <a:p>
            <a:pPr lvl="1"/>
            <a:r>
              <a:rPr lang="en-US" altLang="en-US" dirty="0"/>
              <a:t>Shared</a:t>
            </a:r>
          </a:p>
          <a:p>
            <a:pPr lvl="2"/>
            <a:r>
              <a:rPr lang="en-US" dirty="0"/>
              <a:t>share the data for research purpose and to foster innovation</a:t>
            </a:r>
            <a:endParaRPr lang="en-US" altLang="en-US" dirty="0"/>
          </a:p>
          <a:p>
            <a:pPr lvl="2"/>
            <a:r>
              <a:rPr lang="en-US" altLang="en-US" dirty="0"/>
              <a:t>make AI models available to the broad community for reuse and for further improvements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E15361-E018-4219-A610-E1A21FB5D6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536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2D493-FA2A-4A22-9319-B67BB1AF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fr-BE" dirty="0" err="1"/>
              <a:t>Take</a:t>
            </a:r>
            <a:r>
              <a:rPr lang="fr-BE" dirty="0"/>
              <a:t> </a:t>
            </a:r>
            <a:r>
              <a:rPr lang="fr-BE" dirty="0" err="1"/>
              <a:t>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1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2D493-FA2A-4A22-9319-B67BB1AF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103438"/>
            <a:ext cx="11953328" cy="1325562"/>
          </a:xfrm>
        </p:spPr>
        <p:txBody>
          <a:bodyPr>
            <a:normAutofit fontScale="90000"/>
          </a:bodyPr>
          <a:lstStyle/>
          <a:p>
            <a:r>
              <a:rPr lang="fr-BE" dirty="0" err="1"/>
              <a:t>Encouraging</a:t>
            </a:r>
            <a:r>
              <a:rPr lang="fr-BE" dirty="0"/>
              <a:t> </a:t>
            </a:r>
            <a:r>
              <a:rPr lang="en-US" dirty="0"/>
              <a:t>careful use of relevant information</a:t>
            </a:r>
            <a:br>
              <a:rPr lang="en-US" dirty="0"/>
            </a:br>
            <a:r>
              <a:rPr lang="en-US" dirty="0"/>
              <a:t>to build and train AI applications </a:t>
            </a:r>
          </a:p>
        </p:txBody>
      </p:sp>
    </p:spTree>
    <p:extLst>
      <p:ext uri="{BB962C8B-B14F-4D97-AF65-F5344CB8AC3E}">
        <p14:creationId xmlns:p14="http://schemas.microsoft.com/office/powerpoint/2010/main" val="1138620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D750A1A-8394-4EE2-94AD-B4078F185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/>
          <a:lstStyle/>
          <a:p>
            <a:r>
              <a:rPr lang="en-GB" dirty="0"/>
              <a:t>Take away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5312E06-B9FC-4DF4-A492-B7B500705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r>
              <a:rPr lang="en-GB" altLang="en-US" dirty="0"/>
              <a:t>Invest in data governance and data quality</a:t>
            </a:r>
          </a:p>
          <a:p>
            <a:pPr lvl="1"/>
            <a:endParaRPr lang="en-GB" altLang="en-US" dirty="0"/>
          </a:p>
          <a:p>
            <a:pPr lvl="1"/>
            <a:r>
              <a:rPr lang="en-GB" altLang="en-US" dirty="0"/>
              <a:t>Build robust safeguards and add human supervision </a:t>
            </a:r>
          </a:p>
          <a:p>
            <a:pPr lvl="2"/>
            <a:r>
              <a:rPr lang="en-GB" altLang="en-US" dirty="0"/>
              <a:t>with generative AI, the complexity and opacity of AI systems are growing</a:t>
            </a:r>
          </a:p>
          <a:p>
            <a:pPr lvl="2"/>
            <a:r>
              <a:rPr lang="en-GB" altLang="en-US" dirty="0"/>
              <a:t>the trend is to build autonomous systems (use of agents)</a:t>
            </a:r>
          </a:p>
          <a:p>
            <a:pPr lvl="1"/>
            <a:endParaRPr lang="en-GB" altLang="en-US" dirty="0"/>
          </a:p>
          <a:p>
            <a:pPr lvl="1"/>
            <a:r>
              <a:rPr lang="en-GB" altLang="en-US" dirty="0"/>
              <a:t>Conduct systematic risk assessment (pillar of the AI Act)</a:t>
            </a:r>
          </a:p>
          <a:p>
            <a:pPr lvl="2"/>
            <a:r>
              <a:rPr lang="en-GB" altLang="en-US" dirty="0"/>
              <a:t>non-discrimination, data protection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44E3D54-C4CE-4FCA-9C0B-4F1BBB015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750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D750A1A-8394-4EE2-94AD-B4078F185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/>
          <a:lstStyle/>
          <a:p>
            <a:r>
              <a:rPr lang="en-GB" dirty="0"/>
              <a:t>Take away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5312E06-B9FC-4DF4-A492-B7B500705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r>
              <a:rPr lang="en-GB" altLang="en-US" dirty="0"/>
              <a:t>Build AI literacy</a:t>
            </a:r>
          </a:p>
          <a:p>
            <a:pPr lvl="2"/>
            <a:r>
              <a:rPr lang="en-GB" altLang="en-US" dirty="0"/>
              <a:t>safeguards are not enough if people are not trained to understand the working and the risks of AI systems</a:t>
            </a:r>
          </a:p>
          <a:p>
            <a:pPr lvl="2"/>
            <a:endParaRPr lang="en-GB" altLang="en-US" dirty="0"/>
          </a:p>
          <a:p>
            <a:pPr lvl="1"/>
            <a:r>
              <a:rPr lang="en-GB" altLang="en-US" dirty="0"/>
              <a:t>Promote transparency</a:t>
            </a:r>
          </a:p>
          <a:p>
            <a:pPr lvl="2"/>
            <a:r>
              <a:rPr lang="en-GB" altLang="en-US" dirty="0"/>
              <a:t>thoroughly document AI systems</a:t>
            </a:r>
          </a:p>
          <a:p>
            <a:pPr lvl="2"/>
            <a:r>
              <a:rPr lang="en-GB" altLang="en-US" dirty="0"/>
              <a:t>communicate about their opportunities and limitations</a:t>
            </a:r>
          </a:p>
          <a:p>
            <a:pPr lvl="2"/>
            <a:endParaRPr lang="en-GB" altLang="en-US" dirty="0"/>
          </a:p>
          <a:p>
            <a:pPr lvl="1"/>
            <a:r>
              <a:rPr lang="en-GB" altLang="en-US" dirty="0"/>
              <a:t>AI is costly, address real needs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44E3D54-C4CE-4FCA-9C0B-4F1BBB015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041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60C2606-1A68-4DED-83BF-23FC408EB1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16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2C3F5-CBE4-4FA5-8221-FBE8677B58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>
            <a:normAutofit/>
          </a:bodyPr>
          <a:lstStyle/>
          <a:p>
            <a:r>
              <a:rPr lang="nl-BE" dirty="0"/>
              <a:t>European Health Data Space (EHDS)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4325C8B-8D69-4E2E-B0CD-62962C003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r>
              <a:rPr lang="nl-BE" altLang="nl-BE" dirty="0"/>
              <a:t>The EHDS is an </a:t>
            </a:r>
            <a:r>
              <a:rPr lang="nl-BE" altLang="nl-BE" dirty="0" err="1"/>
              <a:t>ecosystem</a:t>
            </a:r>
            <a:r>
              <a:rPr lang="nl-BE" altLang="nl-BE" dirty="0"/>
              <a:t> of </a:t>
            </a:r>
            <a:r>
              <a:rPr lang="nl-BE" altLang="nl-BE" dirty="0" err="1"/>
              <a:t>rules</a:t>
            </a:r>
            <a:r>
              <a:rPr lang="nl-BE" altLang="nl-BE" dirty="0"/>
              <a:t>, </a:t>
            </a:r>
            <a:r>
              <a:rPr lang="nl-BE" altLang="nl-BE" dirty="0" err="1"/>
              <a:t>standards</a:t>
            </a:r>
            <a:r>
              <a:rPr lang="nl-BE" altLang="nl-BE" dirty="0"/>
              <a:t>, </a:t>
            </a:r>
            <a:r>
              <a:rPr lang="nl-BE" altLang="nl-BE" dirty="0" err="1"/>
              <a:t>infrastructure</a:t>
            </a:r>
            <a:r>
              <a:rPr lang="nl-BE" altLang="nl-BE" dirty="0"/>
              <a:t> </a:t>
            </a:r>
            <a:r>
              <a:rPr lang="nl-BE" altLang="nl-BE" dirty="0" err="1"/>
              <a:t>and</a:t>
            </a:r>
            <a:r>
              <a:rPr lang="nl-BE" altLang="nl-BE" dirty="0"/>
              <a:t> </a:t>
            </a:r>
            <a:r>
              <a:rPr lang="nl-BE" altLang="nl-BE" dirty="0" err="1"/>
              <a:t>governance</a:t>
            </a:r>
            <a:r>
              <a:rPr lang="nl-BE" altLang="nl-BE" dirty="0"/>
              <a:t> in order </a:t>
            </a:r>
            <a:r>
              <a:rPr lang="nl-BE" altLang="nl-BE" dirty="0" err="1"/>
              <a:t>to</a:t>
            </a:r>
            <a:endParaRPr lang="nl-BE" altLang="nl-BE" dirty="0"/>
          </a:p>
          <a:p>
            <a:pPr lvl="2"/>
            <a:r>
              <a:rPr lang="nl-BE" altLang="nl-BE" dirty="0" err="1"/>
              <a:t>empower</a:t>
            </a:r>
            <a:r>
              <a:rPr lang="nl-BE" altLang="nl-BE" dirty="0"/>
              <a:t> </a:t>
            </a:r>
            <a:r>
              <a:rPr lang="nl-BE" altLang="nl-BE" dirty="0" err="1"/>
              <a:t>individuals</a:t>
            </a:r>
            <a:r>
              <a:rPr lang="nl-BE" altLang="nl-BE" dirty="0"/>
              <a:t> </a:t>
            </a:r>
            <a:r>
              <a:rPr lang="nl-BE" altLang="nl-BE" dirty="0" err="1"/>
              <a:t>through</a:t>
            </a:r>
            <a:r>
              <a:rPr lang="nl-BE" altLang="nl-BE" dirty="0"/>
              <a:t> digital access </a:t>
            </a:r>
            <a:r>
              <a:rPr lang="nl-BE" altLang="nl-BE" dirty="0" err="1"/>
              <a:t>to</a:t>
            </a:r>
            <a:r>
              <a:rPr lang="nl-BE" altLang="nl-BE" dirty="0"/>
              <a:t> </a:t>
            </a:r>
            <a:r>
              <a:rPr lang="nl-BE" altLang="nl-BE" dirty="0" err="1"/>
              <a:t>and</a:t>
            </a:r>
            <a:r>
              <a:rPr lang="nl-BE" altLang="nl-BE" dirty="0"/>
              <a:t> control over </a:t>
            </a:r>
            <a:r>
              <a:rPr lang="nl-BE" altLang="nl-BE" dirty="0" err="1"/>
              <a:t>their</a:t>
            </a:r>
            <a:r>
              <a:rPr lang="nl-BE" altLang="nl-BE" dirty="0"/>
              <a:t> health data</a:t>
            </a:r>
          </a:p>
          <a:p>
            <a:pPr lvl="2"/>
            <a:r>
              <a:rPr lang="nl-BE" altLang="nl-BE" dirty="0" err="1"/>
              <a:t>facilitate</a:t>
            </a:r>
            <a:r>
              <a:rPr lang="nl-BE" altLang="nl-BE" dirty="0"/>
              <a:t> </a:t>
            </a:r>
            <a:r>
              <a:rPr lang="nl-BE" altLang="nl-BE" dirty="0" err="1"/>
              <a:t>the</a:t>
            </a:r>
            <a:r>
              <a:rPr lang="nl-BE" altLang="nl-BE" dirty="0"/>
              <a:t> exchange of data </a:t>
            </a:r>
            <a:r>
              <a:rPr lang="nl-BE" altLang="nl-BE" dirty="0" err="1"/>
              <a:t>for</a:t>
            </a:r>
            <a:r>
              <a:rPr lang="nl-BE" altLang="nl-BE" dirty="0"/>
              <a:t> </a:t>
            </a:r>
            <a:r>
              <a:rPr lang="nl-BE" altLang="nl-BE" dirty="0" err="1"/>
              <a:t>the</a:t>
            </a:r>
            <a:r>
              <a:rPr lang="nl-BE" altLang="nl-BE" dirty="0"/>
              <a:t> delivery of </a:t>
            </a:r>
            <a:r>
              <a:rPr lang="nl-BE" altLang="nl-BE" dirty="0" err="1"/>
              <a:t>healthcare</a:t>
            </a:r>
            <a:r>
              <a:rPr lang="nl-BE" altLang="nl-BE" dirty="0"/>
              <a:t> </a:t>
            </a:r>
            <a:r>
              <a:rPr lang="nl-BE" altLang="nl-BE" dirty="0" err="1"/>
              <a:t>across</a:t>
            </a:r>
            <a:r>
              <a:rPr lang="nl-BE" altLang="nl-BE" dirty="0"/>
              <a:t> </a:t>
            </a:r>
            <a:r>
              <a:rPr lang="nl-BE" altLang="nl-BE" dirty="0" err="1"/>
              <a:t>the</a:t>
            </a:r>
            <a:r>
              <a:rPr lang="nl-BE" altLang="nl-BE" dirty="0"/>
              <a:t> EU (</a:t>
            </a:r>
            <a:r>
              <a:rPr lang="nl-BE" altLang="nl-BE" dirty="0" err="1">
                <a:hlinkClick r:id="rId3"/>
              </a:rPr>
              <a:t>primary</a:t>
            </a:r>
            <a:r>
              <a:rPr lang="nl-BE" altLang="nl-BE" dirty="0">
                <a:hlinkClick r:id="rId3"/>
              </a:rPr>
              <a:t> </a:t>
            </a:r>
            <a:r>
              <a:rPr lang="nl-BE" altLang="nl-BE" dirty="0" err="1">
                <a:hlinkClick r:id="rId3"/>
              </a:rPr>
              <a:t>use</a:t>
            </a:r>
            <a:r>
              <a:rPr lang="nl-BE" altLang="nl-BE" dirty="0">
                <a:hlinkClick r:id="rId3"/>
              </a:rPr>
              <a:t> of data</a:t>
            </a:r>
            <a:r>
              <a:rPr lang="nl-BE" altLang="nl-BE" dirty="0"/>
              <a:t>)</a:t>
            </a:r>
          </a:p>
          <a:p>
            <a:pPr lvl="2"/>
            <a:r>
              <a:rPr lang="nl-BE" altLang="nl-BE" dirty="0"/>
              <a:t>support free </a:t>
            </a:r>
            <a:r>
              <a:rPr lang="nl-BE" altLang="nl-BE" dirty="0" err="1"/>
              <a:t>movement</a:t>
            </a:r>
            <a:r>
              <a:rPr lang="nl-BE" altLang="nl-BE" dirty="0"/>
              <a:t> </a:t>
            </a:r>
            <a:r>
              <a:rPr lang="nl-BE" altLang="nl-BE" dirty="0" err="1"/>
              <a:t>and</a:t>
            </a:r>
            <a:r>
              <a:rPr lang="nl-BE" altLang="nl-BE" dirty="0"/>
              <a:t> </a:t>
            </a:r>
            <a:r>
              <a:rPr lang="nl-BE" altLang="nl-BE" dirty="0" err="1"/>
              <a:t>genuine</a:t>
            </a:r>
            <a:r>
              <a:rPr lang="nl-BE" altLang="nl-BE" dirty="0"/>
              <a:t> a single market </a:t>
            </a:r>
            <a:r>
              <a:rPr lang="nl-BE" altLang="nl-BE" dirty="0" err="1"/>
              <a:t>for</a:t>
            </a:r>
            <a:r>
              <a:rPr lang="nl-BE" altLang="nl-BE" dirty="0"/>
              <a:t> </a:t>
            </a:r>
            <a:r>
              <a:rPr lang="nl-BE" altLang="nl-BE" dirty="0" err="1"/>
              <a:t>electronic</a:t>
            </a:r>
            <a:r>
              <a:rPr lang="nl-BE" altLang="nl-BE" dirty="0"/>
              <a:t> data systems</a:t>
            </a:r>
          </a:p>
          <a:p>
            <a:pPr lvl="2"/>
            <a:r>
              <a:rPr lang="nl-BE" altLang="nl-BE" dirty="0" err="1"/>
              <a:t>provide</a:t>
            </a:r>
            <a:r>
              <a:rPr lang="nl-BE" altLang="nl-BE" dirty="0"/>
              <a:t> a consistent, </a:t>
            </a:r>
            <a:r>
              <a:rPr lang="nl-BE" altLang="nl-BE" dirty="0" err="1"/>
              <a:t>trustworthy</a:t>
            </a:r>
            <a:r>
              <a:rPr lang="nl-BE" altLang="nl-BE" dirty="0"/>
              <a:t>, </a:t>
            </a:r>
            <a:r>
              <a:rPr lang="nl-BE" altLang="nl-BE" dirty="0" err="1"/>
              <a:t>and</a:t>
            </a:r>
            <a:r>
              <a:rPr lang="nl-BE" altLang="nl-BE" dirty="0"/>
              <a:t> </a:t>
            </a:r>
            <a:r>
              <a:rPr lang="nl-BE" altLang="nl-BE" dirty="0" err="1"/>
              <a:t>efficient</a:t>
            </a:r>
            <a:r>
              <a:rPr lang="nl-BE" altLang="nl-BE" dirty="0"/>
              <a:t> system </a:t>
            </a:r>
            <a:r>
              <a:rPr lang="nl-BE" altLang="nl-BE" dirty="0" err="1"/>
              <a:t>for</a:t>
            </a:r>
            <a:r>
              <a:rPr lang="nl-BE" altLang="nl-BE" dirty="0"/>
              <a:t> </a:t>
            </a:r>
            <a:r>
              <a:rPr lang="nl-BE" altLang="nl-BE" dirty="0" err="1"/>
              <a:t>reusing</a:t>
            </a:r>
            <a:r>
              <a:rPr lang="nl-BE" altLang="nl-BE" dirty="0"/>
              <a:t> health data </a:t>
            </a:r>
            <a:r>
              <a:rPr lang="nl-BE" altLang="nl-BE" dirty="0" err="1"/>
              <a:t>for</a:t>
            </a:r>
            <a:r>
              <a:rPr lang="nl-BE" altLang="nl-BE" dirty="0"/>
              <a:t> research, </a:t>
            </a:r>
            <a:r>
              <a:rPr lang="nl-BE" altLang="nl-BE" dirty="0" err="1"/>
              <a:t>innovation</a:t>
            </a:r>
            <a:r>
              <a:rPr lang="nl-BE" altLang="nl-BE" dirty="0"/>
              <a:t>, policy-making, </a:t>
            </a:r>
            <a:r>
              <a:rPr lang="nl-BE" altLang="nl-BE" dirty="0" err="1"/>
              <a:t>and</a:t>
            </a:r>
            <a:r>
              <a:rPr lang="nl-BE" altLang="nl-BE" dirty="0"/>
              <a:t> </a:t>
            </a:r>
            <a:r>
              <a:rPr lang="nl-BE" altLang="nl-BE" dirty="0" err="1"/>
              <a:t>regulatory</a:t>
            </a:r>
            <a:r>
              <a:rPr lang="nl-BE" altLang="nl-BE" dirty="0"/>
              <a:t> </a:t>
            </a:r>
            <a:r>
              <a:rPr lang="nl-BE" altLang="nl-BE" dirty="0" err="1"/>
              <a:t>activities</a:t>
            </a:r>
            <a:r>
              <a:rPr lang="nl-BE" altLang="nl-BE" dirty="0"/>
              <a:t> (</a:t>
            </a:r>
            <a:r>
              <a:rPr lang="nl-BE" altLang="nl-BE" dirty="0" err="1">
                <a:hlinkClick r:id="rId4"/>
              </a:rPr>
              <a:t>secondary</a:t>
            </a:r>
            <a:r>
              <a:rPr lang="nl-BE" altLang="nl-BE" dirty="0">
                <a:hlinkClick r:id="rId4"/>
              </a:rPr>
              <a:t> </a:t>
            </a:r>
            <a:r>
              <a:rPr lang="nl-BE" altLang="nl-BE" dirty="0" err="1">
                <a:hlinkClick r:id="rId4"/>
              </a:rPr>
              <a:t>use</a:t>
            </a:r>
            <a:r>
              <a:rPr lang="nl-BE" altLang="nl-BE" dirty="0">
                <a:hlinkClick r:id="rId4"/>
              </a:rPr>
              <a:t> of data</a:t>
            </a:r>
            <a:r>
              <a:rPr lang="nl-BE" altLang="nl-BE" dirty="0"/>
              <a:t>)</a:t>
            </a:r>
          </a:p>
          <a:p>
            <a:pPr lvl="1"/>
            <a:r>
              <a:rPr lang="en-GB" dirty="0"/>
              <a:t>See </a:t>
            </a:r>
            <a:r>
              <a:rPr lang="en-GB" dirty="0">
                <a:hlinkClick r:id="rId5"/>
              </a:rPr>
              <a:t>https://health.ec.europa.eu/ehealth-digital-health-and-care/european-health-data-space_en</a:t>
            </a:r>
            <a:r>
              <a:rPr lang="en-GB" dirty="0"/>
              <a:t> </a:t>
            </a:r>
          </a:p>
          <a:p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BB15A-8CF6-4965-B7EE-D4A3989F6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730728" y="105455"/>
            <a:ext cx="1389017" cy="11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9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2D68922-7841-4A04-9CB1-457C01B8FE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err="1"/>
              <a:t>Secondary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 </a:t>
            </a:r>
            <a:r>
              <a:rPr lang="nl-BE" dirty="0" err="1"/>
              <a:t>within</a:t>
            </a:r>
            <a:r>
              <a:rPr lang="nl-BE" dirty="0"/>
              <a:t> EHDS made </a:t>
            </a:r>
            <a:r>
              <a:rPr lang="nl-BE" dirty="0" err="1"/>
              <a:t>visual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E4511B-748C-48B1-9F5F-1A827F426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5289FAC-36FA-44C2-BBDB-6876C6C75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124744"/>
            <a:ext cx="10855497" cy="5730084"/>
          </a:xfrm>
          <a:prstGeom prst="rect">
            <a:avLst/>
          </a:prstGeom>
        </p:spPr>
      </p:pic>
      <p:pic>
        <p:nvPicPr>
          <p:cNvPr id="11" name="bg object 16">
            <a:extLst>
              <a:ext uri="{FF2B5EF4-FFF2-40B4-BE49-F238E27FC236}">
                <a16:creationId xmlns:a16="http://schemas.microsoft.com/office/drawing/2014/main" id="{E95CA412-2530-444D-BE78-51E6223E9E8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60992" y="1443786"/>
            <a:ext cx="559248" cy="694432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EB21127-6265-45E0-9109-F2DB938ED247}"/>
              </a:ext>
            </a:extLst>
          </p:cNvPr>
          <p:cNvSpPr txBox="1"/>
          <p:nvPr/>
        </p:nvSpPr>
        <p:spPr>
          <a:xfrm>
            <a:off x="11316580" y="1196752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>
                <a:latin typeface="Verdana" panose="020B0604030504040204" pitchFamily="34" charset="0"/>
                <a:ea typeface="Verdana" panose="020B0604030504040204" pitchFamily="34" charset="0"/>
              </a:rPr>
              <a:t>Source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68295F7-56B2-4071-9DF7-61504E7AC574}"/>
              </a:ext>
            </a:extLst>
          </p:cNvPr>
          <p:cNvSpPr/>
          <p:nvPr/>
        </p:nvSpPr>
        <p:spPr>
          <a:xfrm>
            <a:off x="11424592" y="6489703"/>
            <a:ext cx="216024" cy="268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907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2D97DE4-E818-4694-9601-ADB49100C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For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secondary</a:t>
            </a:r>
            <a:r>
              <a:rPr lang="nl-BE" dirty="0"/>
              <a:t> </a:t>
            </a:r>
            <a:r>
              <a:rPr lang="nl-BE" dirty="0" err="1"/>
              <a:t>use</a:t>
            </a:r>
            <a:r>
              <a:rPr lang="nl-BE" dirty="0"/>
              <a:t> </a:t>
            </a:r>
            <a:r>
              <a:rPr lang="nl-BE" dirty="0" err="1"/>
              <a:t>purpose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used</a:t>
            </a:r>
            <a:r>
              <a:rPr lang="nl-BE" dirty="0"/>
              <a:t> 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63561F-E605-48B2-BB17-B81F499220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674A5B0-EC2A-40CB-9B74-A43396A64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27" y="1121718"/>
            <a:ext cx="11127346" cy="525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8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36EE92D-115D-4E70-93C9-A4994C623A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/>
          <a:lstStyle/>
          <a:p>
            <a:r>
              <a:rPr lang="nl-BE" dirty="0"/>
              <a:t>For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purpose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used</a:t>
            </a:r>
            <a:r>
              <a:rPr lang="nl-BE" dirty="0"/>
              <a:t> ?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20684B8-A933-48C1-A5E7-F85C714E3E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117032-72E1-4A10-9250-004E7CB6F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D0500DA-D13E-4833-9DA9-CBFCDD5D5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90" y="1122579"/>
            <a:ext cx="11204620" cy="533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3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2C3F5-CBE4-4FA5-8221-FBE8677B58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>
            <a:normAutofit/>
          </a:bodyPr>
          <a:lstStyle/>
          <a:p>
            <a:r>
              <a:rPr lang="nl-BE" dirty="0"/>
              <a:t>European Health Data Space (EHDS)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4325C8B-8D69-4E2E-B0CD-62962C003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r>
              <a:rPr lang="en-US" dirty="0"/>
              <a:t>Interoperable data sharing across the EU</a:t>
            </a:r>
          </a:p>
          <a:p>
            <a:pPr lvl="2"/>
            <a:r>
              <a:rPr lang="en-US" dirty="0"/>
              <a:t>European electronic health record exchange format (art. 6): technical and semantic standards</a:t>
            </a:r>
          </a:p>
          <a:p>
            <a:pPr lvl="2"/>
            <a:r>
              <a:rPr lang="en-US" dirty="0"/>
              <a:t>software packages must meet EU standards to be put on the EU market</a:t>
            </a:r>
          </a:p>
          <a:p>
            <a:pPr lvl="3"/>
            <a:r>
              <a:rPr lang="nl-BE" dirty="0"/>
              <a:t>EHR </a:t>
            </a:r>
            <a:r>
              <a:rPr lang="en-GB" dirty="0"/>
              <a:t>harmonised components (art. 13a)</a:t>
            </a:r>
          </a:p>
          <a:p>
            <a:pPr lvl="3"/>
            <a:r>
              <a:rPr lang="nl-BE" dirty="0"/>
              <a:t>EU </a:t>
            </a:r>
            <a:r>
              <a:rPr lang="en-GB" dirty="0"/>
              <a:t>declaration of conformity </a:t>
            </a:r>
            <a:r>
              <a:rPr lang="en-US" dirty="0"/>
              <a:t>(art. 26)</a:t>
            </a:r>
          </a:p>
          <a:p>
            <a:pPr lvl="2"/>
            <a:r>
              <a:rPr lang="nl-BE" dirty="0"/>
              <a:t>European digital </a:t>
            </a:r>
            <a:r>
              <a:rPr lang="nl-BE" dirty="0" err="1"/>
              <a:t>testing</a:t>
            </a:r>
            <a:r>
              <a:rPr lang="nl-BE" dirty="0"/>
              <a:t> environment (art. 26a)</a:t>
            </a:r>
            <a:endParaRPr lang="en-US" dirty="0"/>
          </a:p>
          <a:p>
            <a:pPr lvl="3"/>
            <a:r>
              <a:rPr lang="en-US" dirty="0"/>
              <a:t>European Commission shall develop a European digital testing environment and make the software supporting this environment available as open source</a:t>
            </a:r>
          </a:p>
          <a:p>
            <a:pPr lvl="3"/>
            <a:r>
              <a:rPr lang="en-US" dirty="0"/>
              <a:t>MS shall operate a testing environment, preferably by reusing the software developed by the European Commission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BB15A-8CF6-4965-B7EE-D4A3989F6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730728" y="105455"/>
            <a:ext cx="1389017" cy="11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88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2C3F5-CBE4-4FA5-8221-FBE8677B58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>
            <a:normAutofit/>
          </a:bodyPr>
          <a:lstStyle/>
          <a:p>
            <a:r>
              <a:rPr lang="nl-BE" dirty="0"/>
              <a:t>European Health Data Space (EHDS)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4325C8B-8D69-4E2E-B0CD-62962C003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1158945"/>
            <a:ext cx="10873208" cy="5014274"/>
          </a:xfrm>
        </p:spPr>
        <p:txBody>
          <a:bodyPr/>
          <a:lstStyle/>
          <a:p>
            <a:pPr lvl="1"/>
            <a:r>
              <a:rPr lang="en-US" dirty="0"/>
              <a:t>Secure data sharing across the EU</a:t>
            </a:r>
          </a:p>
          <a:p>
            <a:pPr lvl="2"/>
            <a:r>
              <a:rPr lang="en-US" dirty="0"/>
              <a:t>EHDS specifies and complements the rights laid down in the GDPR (art. 1)</a:t>
            </a:r>
          </a:p>
          <a:p>
            <a:pPr lvl="2"/>
            <a:r>
              <a:rPr lang="en-US" dirty="0"/>
              <a:t>data permits for secondary use (</a:t>
            </a:r>
            <a:r>
              <a:rPr lang="nl-BE" dirty="0"/>
              <a:t>art. 46)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Legal basis for </a:t>
            </a:r>
            <a:r>
              <a:rPr lang="nl-BE" dirty="0"/>
              <a:t>European </a:t>
            </a:r>
            <a:r>
              <a:rPr lang="nl-BE" dirty="0" err="1"/>
              <a:t>governance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coordination</a:t>
            </a:r>
            <a:r>
              <a:rPr lang="nl-BE" dirty="0"/>
              <a:t> (Art. 66a)</a:t>
            </a:r>
          </a:p>
          <a:p>
            <a:pPr lvl="2"/>
            <a:r>
              <a:rPr lang="en-US" dirty="0"/>
              <a:t>the European Commission shall provide the development, maintenance, hosting and operation of the infrastructures and central services required to support the functioning of the EHDS</a:t>
            </a:r>
            <a:endParaRPr lang="nl-BE" dirty="0"/>
          </a:p>
          <a:p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BB15A-8CF6-4965-B7EE-D4A3989F6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730728" y="105455"/>
            <a:ext cx="1389017" cy="11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581232"/>
      </p:ext>
    </p:extLst>
  </p:cSld>
  <p:clrMapOvr>
    <a:masterClrMapping/>
  </p:clrMapOvr>
</p:sld>
</file>

<file path=ppt/theme/theme1.xml><?xml version="1.0" encoding="utf-8"?>
<a:theme xmlns:a="http://schemas.openxmlformats.org/drawingml/2006/main" name="e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43C39FA842B41B17BCD9619DC6C91" ma:contentTypeVersion="0" ma:contentTypeDescription="Create a new document." ma:contentTypeScope="" ma:versionID="2c3f840e98522754814b395261ccf4e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73df0eeabf3db2078929eed011e84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81C061-562A-42D4-BABC-0E3DD5B78D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805117F-3FE5-4EE0-A490-0B0AA2ACFC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B28A8A-1379-4D1A-BA80-BFC9B35357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5281</TotalTime>
  <Words>1911</Words>
  <Application>Microsoft Office PowerPoint</Application>
  <PresentationFormat>Breedbeeld</PresentationFormat>
  <Paragraphs>278</Paragraphs>
  <Slides>32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40" baseType="lpstr">
      <vt:lpstr>Open Sans</vt:lpstr>
      <vt:lpstr>Arial</vt:lpstr>
      <vt:lpstr>Fira Sans Medium</vt:lpstr>
      <vt:lpstr>Calibri</vt:lpstr>
      <vt:lpstr>Open Sans Semibold</vt:lpstr>
      <vt:lpstr>Verdana</vt:lpstr>
      <vt:lpstr>Roboto</vt:lpstr>
      <vt:lpstr>eHealth</vt:lpstr>
      <vt:lpstr>PowerPoint-presentatie</vt:lpstr>
      <vt:lpstr>PowerPoint-presentatie</vt:lpstr>
      <vt:lpstr>Encouraging careful use of relevant information to build and train AI applications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Areas of concern with AI</vt:lpstr>
      <vt:lpstr>PowerPoint-presentatie</vt:lpstr>
      <vt:lpstr>PowerPoint-presentatie</vt:lpstr>
      <vt:lpstr>Regulatory framework and ethics guidelines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Take away</vt:lpstr>
      <vt:lpstr>PowerPoint-presentatie</vt:lpstr>
      <vt:lpstr>PowerPoint-presentatie</vt:lpstr>
      <vt:lpstr>PowerPoint-presentatie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Frank Robben</cp:lastModifiedBy>
  <cp:revision>670</cp:revision>
  <cp:lastPrinted>2019-03-15T11:28:46Z</cp:lastPrinted>
  <dcterms:created xsi:type="dcterms:W3CDTF">2013-03-05T07:37:33Z</dcterms:created>
  <dcterms:modified xsi:type="dcterms:W3CDTF">2024-11-08T11:27:52Z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0x01010035343C39FA842B41B17BCD9619DC6C91</vt:lpwstr>
  </property>
</Properties>
</file>