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4" r:id="rId6"/>
    <p:sldMasterId id="2147483713" r:id="rId7"/>
  </p:sldMasterIdLst>
  <p:notesMasterIdLst>
    <p:notesMasterId r:id="rId51"/>
  </p:notesMasterIdLst>
  <p:handoutMasterIdLst>
    <p:handoutMasterId r:id="rId52"/>
  </p:handoutMasterIdLst>
  <p:sldIdLst>
    <p:sldId id="277" r:id="rId8"/>
    <p:sldId id="1203" r:id="rId9"/>
    <p:sldId id="1204" r:id="rId10"/>
    <p:sldId id="1261" r:id="rId11"/>
    <p:sldId id="1488" r:id="rId12"/>
    <p:sldId id="1489" r:id="rId13"/>
    <p:sldId id="273" r:id="rId14"/>
    <p:sldId id="1455" r:id="rId15"/>
    <p:sldId id="1475" r:id="rId16"/>
    <p:sldId id="1318" r:id="rId17"/>
    <p:sldId id="1485" r:id="rId18"/>
    <p:sldId id="1494" r:id="rId19"/>
    <p:sldId id="1499" r:id="rId20"/>
    <p:sldId id="1495" r:id="rId21"/>
    <p:sldId id="1441" r:id="rId22"/>
    <p:sldId id="1336" r:id="rId23"/>
    <p:sldId id="1399" r:id="rId24"/>
    <p:sldId id="1401" r:id="rId25"/>
    <p:sldId id="1403" r:id="rId26"/>
    <p:sldId id="1245" r:id="rId27"/>
    <p:sldId id="1447" r:id="rId28"/>
    <p:sldId id="1376" r:id="rId29"/>
    <p:sldId id="1327" r:id="rId30"/>
    <p:sldId id="1473" r:id="rId31"/>
    <p:sldId id="1415" r:id="rId32"/>
    <p:sldId id="1412" r:id="rId33"/>
    <p:sldId id="1443" r:id="rId34"/>
    <p:sldId id="1435" r:id="rId35"/>
    <p:sldId id="1501" r:id="rId36"/>
    <p:sldId id="1498" r:id="rId37"/>
    <p:sldId id="1298" r:id="rId38"/>
    <p:sldId id="256" r:id="rId39"/>
    <p:sldId id="1345" r:id="rId40"/>
    <p:sldId id="1282" r:id="rId41"/>
    <p:sldId id="1288" r:id="rId42"/>
    <p:sldId id="1284" r:id="rId43"/>
    <p:sldId id="257" r:id="rId44"/>
    <p:sldId id="1309" r:id="rId45"/>
    <p:sldId id="1338" r:id="rId46"/>
    <p:sldId id="261" r:id="rId47"/>
    <p:sldId id="264" r:id="rId48"/>
    <p:sldId id="279" r:id="rId49"/>
    <p:sldId id="29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Eeckhoutte Karel" initials="VEK" lastIdx="4" clrIdx="0">
    <p:extLst>
      <p:ext uri="{19B8F6BF-5375-455C-9EA6-DF929625EA0E}">
        <p15:presenceInfo xmlns:p15="http://schemas.microsoft.com/office/powerpoint/2012/main" userId="S::Karel.VanEeckhoutte@onssrszlss.fgov.be::45d2b93b-ae26-4d5c-96e1-026396cceb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FB5"/>
    <a:srgbClr val="5DC5D2"/>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89" autoAdjust="0"/>
  </p:normalViewPr>
  <p:slideViewPr>
    <p:cSldViewPr snapToGrid="0">
      <p:cViewPr varScale="1">
        <p:scale>
          <a:sx n="102" d="100"/>
          <a:sy n="102" d="100"/>
        </p:scale>
        <p:origin x="954" y="96"/>
      </p:cViewPr>
      <p:guideLst/>
    </p:cSldViewPr>
  </p:slideViewPr>
  <p:notesTextViewPr>
    <p:cViewPr>
      <p:scale>
        <a:sx n="3" d="2"/>
        <a:sy n="3" d="2"/>
      </p:scale>
      <p:origin x="0" y="0"/>
    </p:cViewPr>
  </p:notesTextViewPr>
  <p:sorterViewPr>
    <p:cViewPr>
      <p:scale>
        <a:sx n="110" d="100"/>
        <a:sy n="110" d="100"/>
      </p:scale>
      <p:origin x="0" y="-10176"/>
    </p:cViewPr>
  </p:sorterViewPr>
  <p:notesViewPr>
    <p:cSldViewPr snapToGrid="0">
      <p:cViewPr varScale="1">
        <p:scale>
          <a:sx n="74" d="100"/>
          <a:sy n="74" d="100"/>
        </p:scale>
        <p:origin x="340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 Type="http://schemas.openxmlformats.org/officeDocument/2006/relationships/slideMaster" Target="slideMasters/slideMaster1.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E6E05E-E8ED-4059-8EE8-5D9A7812F32C}" type="datetimeFigureOut">
              <a:rPr lang="en-US" smtClean="0"/>
              <a:t>10/22/2024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2AC734-12DB-4132-9649-BA9DB9B0C3FE}" type="slidenum">
              <a:rPr lang="en-US" smtClean="0"/>
              <a:t>‹nr.›</a:t>
            </a:fld>
            <a:endParaRPr lang="en-US"/>
          </a:p>
        </p:txBody>
      </p:sp>
    </p:spTree>
    <p:extLst>
      <p:ext uri="{BB962C8B-B14F-4D97-AF65-F5344CB8AC3E}">
        <p14:creationId xmlns:p14="http://schemas.microsoft.com/office/powerpoint/2010/main" val="254767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B4BCA-9417-4BCD-8362-602A83A26AC0}"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52A15-3FF9-418F-8769-0D571B81104B}" type="slidenum">
              <a:rPr lang="en-US" smtClean="0"/>
              <a:t>‹nr.›</a:t>
            </a:fld>
            <a:endParaRPr lang="en-US"/>
          </a:p>
        </p:txBody>
      </p:sp>
    </p:spTree>
    <p:extLst>
      <p:ext uri="{BB962C8B-B14F-4D97-AF65-F5344CB8AC3E}">
        <p14:creationId xmlns:p14="http://schemas.microsoft.com/office/powerpoint/2010/main" val="273921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B52A15-3FF9-418F-8769-0D571B81104B}" type="slidenum">
              <a:rPr lang="en-US" smtClean="0"/>
              <a:t>10</a:t>
            </a:fld>
            <a:endParaRPr lang="en-US"/>
          </a:p>
        </p:txBody>
      </p:sp>
    </p:spTree>
    <p:extLst>
      <p:ext uri="{BB962C8B-B14F-4D97-AF65-F5344CB8AC3E}">
        <p14:creationId xmlns:p14="http://schemas.microsoft.com/office/powerpoint/2010/main" val="68438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B52A15-3FF9-418F-8769-0D571B81104B}" type="slidenum">
              <a:rPr lang="en-US" smtClean="0"/>
              <a:t>11</a:t>
            </a:fld>
            <a:endParaRPr lang="en-US"/>
          </a:p>
        </p:txBody>
      </p:sp>
    </p:spTree>
    <p:extLst>
      <p:ext uri="{BB962C8B-B14F-4D97-AF65-F5344CB8AC3E}">
        <p14:creationId xmlns:p14="http://schemas.microsoft.com/office/powerpoint/2010/main" val="211980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B52A15-3FF9-418F-8769-0D571B81104B}" type="slidenum">
              <a:rPr lang="en-US" smtClean="0"/>
              <a:t>23</a:t>
            </a:fld>
            <a:endParaRPr lang="en-US"/>
          </a:p>
        </p:txBody>
      </p:sp>
    </p:spTree>
    <p:extLst>
      <p:ext uri="{BB962C8B-B14F-4D97-AF65-F5344CB8AC3E}">
        <p14:creationId xmlns:p14="http://schemas.microsoft.com/office/powerpoint/2010/main" val="255570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7dd7d4c142fc70c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67dd7d4c142fc70c_2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67dd7d4c142fc70c_2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
              <a:t>41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67dd7d4c142fc70c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67dd7d4c142fc70c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g67dd7d4c142fc70c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
              <a:t>42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67dd7d4c142fc70c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67dd7d4c142fc70c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g67dd7d4c142fc70c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
              <a:t>43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gif"/><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g"/><Relationship Id="rId14"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gif"/><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g"/><Relationship Id="rId1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CF910B-9647-4678-97AC-CDEC9ED539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876" y="720441"/>
            <a:ext cx="1462088" cy="3590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429" y="3487528"/>
            <a:ext cx="320710" cy="314716"/>
          </a:xfrm>
          <a:prstGeom prst="rect">
            <a:avLst/>
          </a:prstGeom>
        </p:spPr>
      </p:pic>
      <p:sp>
        <p:nvSpPr>
          <p:cNvPr id="2" name="Title 1"/>
          <p:cNvSpPr>
            <a:spLocks noGrp="1"/>
          </p:cNvSpPr>
          <p:nvPr>
            <p:ph type="ctrTitle"/>
          </p:nvPr>
        </p:nvSpPr>
        <p:spPr>
          <a:xfrm>
            <a:off x="1100139" y="1998126"/>
            <a:ext cx="7279480" cy="2387600"/>
          </a:xfrm>
        </p:spPr>
        <p:txBody>
          <a:bodyPr anchor="b">
            <a:normAutofit/>
          </a:bodyPr>
          <a:lstStyle>
            <a:lvl1pPr algn="l">
              <a:defRPr sz="3600" b="1" baseline="0"/>
            </a:lvl1pPr>
          </a:lstStyle>
          <a:p>
            <a:r>
              <a:rPr lang="en-US"/>
              <a:t>Click to edit Master title style</a:t>
            </a:r>
            <a:endParaRPr lang="en-US" dirty="0"/>
          </a:p>
        </p:txBody>
      </p:sp>
      <p:sp>
        <p:nvSpPr>
          <p:cNvPr id="3" name="Subtitle 2"/>
          <p:cNvSpPr>
            <a:spLocks noGrp="1"/>
          </p:cNvSpPr>
          <p:nvPr>
            <p:ph type="subTitle" idx="1"/>
          </p:nvPr>
        </p:nvSpPr>
        <p:spPr>
          <a:xfrm>
            <a:off x="1100139" y="4477801"/>
            <a:ext cx="7279480" cy="83473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12191" y="985839"/>
            <a:ext cx="3436959" cy="5872162"/>
          </a:xfrm>
          <a:prstGeom prst="rect">
            <a:avLst/>
          </a:prstGeom>
        </p:spPr>
      </p:pic>
    </p:spTree>
    <p:extLst>
      <p:ext uri="{BB962C8B-B14F-4D97-AF65-F5344CB8AC3E}">
        <p14:creationId xmlns:p14="http://schemas.microsoft.com/office/powerpoint/2010/main" val="11133251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Text Placeholder 8"/>
          <p:cNvSpPr>
            <a:spLocks noGrp="1"/>
          </p:cNvSpPr>
          <p:nvPr>
            <p:ph type="body" sz="quarter" idx="13"/>
          </p:nvPr>
        </p:nvSpPr>
        <p:spPr>
          <a:xfrm>
            <a:off x="5862008" y="1853515"/>
            <a:ext cx="4081320" cy="3980378"/>
          </a:xfrm>
          <a:prstGeom prst="rect">
            <a:avLst/>
          </a:prstGeom>
        </p:spPr>
        <p:txBody>
          <a:bodyPr>
            <a:normAutofit/>
          </a:bodyPr>
          <a:lstStyle>
            <a:lvl1pPr marL="285750" indent="-285750">
              <a:buFont typeface="Arial" panose="020B0604020202020204" pitchFamily="34" charset="0"/>
              <a:buChar char="•"/>
              <a:defRPr sz="1600">
                <a:solidFill>
                  <a:srgbClr val="333333"/>
                </a:solidFill>
                <a:latin typeface="Century Gothic" panose="020B0502020202020204" pitchFamily="34" charset="0"/>
              </a:defRPr>
            </a:lvl1pPr>
          </a:lstStyle>
          <a:p>
            <a:pPr lvl="0"/>
            <a:r>
              <a:rPr lang="en-US"/>
              <a:t>Click to edit Master text styles</a:t>
            </a:r>
          </a:p>
        </p:txBody>
      </p:sp>
      <p:sp>
        <p:nvSpPr>
          <p:cNvPr id="13" name="Text Placeholder 8"/>
          <p:cNvSpPr>
            <a:spLocks noGrp="1"/>
          </p:cNvSpPr>
          <p:nvPr>
            <p:ph type="body" sz="quarter" idx="15"/>
          </p:nvPr>
        </p:nvSpPr>
        <p:spPr>
          <a:xfrm>
            <a:off x="1504723" y="1853515"/>
            <a:ext cx="4081320" cy="3978873"/>
          </a:xfrm>
          <a:prstGeom prst="rect">
            <a:avLst/>
          </a:prstGeom>
        </p:spPr>
        <p:txBody>
          <a:bodyPr>
            <a:normAutofit/>
          </a:bodyPr>
          <a:lstStyle>
            <a:lvl1pPr marL="285750" indent="-285750">
              <a:buFont typeface="Arial" panose="020B0604020202020204" pitchFamily="34" charset="0"/>
              <a:buChar char="•"/>
              <a:defRPr sz="1600">
                <a:solidFill>
                  <a:srgbClr val="333333"/>
                </a:solidFill>
                <a:latin typeface="Century Gothic" panose="020B0502020202020204" pitchFamily="34" charset="0"/>
              </a:defRPr>
            </a:lvl1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8"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2" name="TextBox 21"/>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23"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0" name="Picture 9">
            <a:extLst>
              <a:ext uri="{FF2B5EF4-FFF2-40B4-BE49-F238E27FC236}">
                <a16:creationId xmlns:a16="http://schemas.microsoft.com/office/drawing/2014/main" id="{1874A1AC-B59F-40CF-AFB3-C4B7C545E9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111743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header">
    <p:spTree>
      <p:nvGrpSpPr>
        <p:cNvPr id="1" name=""/>
        <p:cNvGrpSpPr/>
        <p:nvPr/>
      </p:nvGrpSpPr>
      <p:grpSpPr>
        <a:xfrm>
          <a:off x="0" y="0"/>
          <a:ext cx="0" cy="0"/>
          <a:chOff x="0" y="0"/>
          <a:chExt cx="0" cy="0"/>
        </a:xfrm>
      </p:grpSpPr>
      <p:sp>
        <p:nvSpPr>
          <p:cNvPr id="10" name="Text Placeholder 8"/>
          <p:cNvSpPr>
            <a:spLocks noGrp="1"/>
          </p:cNvSpPr>
          <p:nvPr>
            <p:ph type="body" sz="quarter" idx="15"/>
          </p:nvPr>
        </p:nvSpPr>
        <p:spPr>
          <a:xfrm>
            <a:off x="1504723" y="2706769"/>
            <a:ext cx="4082340" cy="3123880"/>
          </a:xfrm>
          <a:prstGeom prst="rect">
            <a:avLst/>
          </a:prstGeom>
        </p:spPr>
        <p:txBody>
          <a:bodyPr>
            <a:normAutofit/>
          </a:bodyPr>
          <a:lstStyle>
            <a:lvl1pPr marL="171450" indent="-171450">
              <a:buFont typeface="Arial" panose="020B0604020202020204" pitchFamily="34" charset="0"/>
              <a:buChar char="•"/>
              <a:defRPr sz="1200">
                <a:solidFill>
                  <a:srgbClr val="333333"/>
                </a:solidFill>
                <a:latin typeface="Century Gothic" panose="020B0502020202020204" pitchFamily="34" charset="0"/>
              </a:defRPr>
            </a:lvl1pPr>
          </a:lstStyle>
          <a:p>
            <a:pPr lvl="0"/>
            <a:r>
              <a:rPr lang="en-US" dirty="0"/>
              <a:t>Click to edit Master text styles</a:t>
            </a:r>
          </a:p>
        </p:txBody>
      </p:sp>
      <p:sp>
        <p:nvSpPr>
          <p:cNvPr id="14" name="Text Placeholder 8"/>
          <p:cNvSpPr>
            <a:spLocks noGrp="1"/>
          </p:cNvSpPr>
          <p:nvPr>
            <p:ph type="body" sz="quarter" idx="18"/>
          </p:nvPr>
        </p:nvSpPr>
        <p:spPr>
          <a:xfrm>
            <a:off x="1504722" y="1821639"/>
            <a:ext cx="3583036" cy="584704"/>
          </a:xfrm>
          <a:prstGeom prst="rect">
            <a:avLst/>
          </a:prstGeom>
        </p:spPr>
        <p:txBody>
          <a:bodyPr anchor="b">
            <a:normAutofit/>
          </a:bodyPr>
          <a:lstStyle>
            <a:lvl1pPr marL="0" indent="0">
              <a:buNone/>
              <a:defRPr sz="1400" b="1" u="none">
                <a:solidFill>
                  <a:srgbClr val="333333"/>
                </a:solidFill>
                <a:latin typeface="Century Gothic" panose="020B0502020202020204" pitchFamily="34" charset="0"/>
              </a:defRPr>
            </a:lvl1pPr>
          </a:lstStyle>
          <a:p>
            <a:pPr lvl="0"/>
            <a:r>
              <a:rPr lang="en-US" dirty="0"/>
              <a:t>Click to edit Master text styles</a:t>
            </a:r>
          </a:p>
        </p:txBody>
      </p:sp>
      <p:cxnSp>
        <p:nvCxnSpPr>
          <p:cNvPr id="16" name="Straight Connector 15"/>
          <p:cNvCxnSpPr/>
          <p:nvPr userDrawn="1"/>
        </p:nvCxnSpPr>
        <p:spPr>
          <a:xfrm>
            <a:off x="1504723" y="2491854"/>
            <a:ext cx="4082340"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userDrawn="1"/>
        </p:nvCxnSpPr>
        <p:spPr>
          <a:xfrm>
            <a:off x="5087758" y="2261338"/>
            <a:ext cx="404446" cy="2"/>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45" name="Text Placeholder 8"/>
          <p:cNvSpPr>
            <a:spLocks noGrp="1"/>
          </p:cNvSpPr>
          <p:nvPr>
            <p:ph type="body" sz="quarter" idx="24"/>
          </p:nvPr>
        </p:nvSpPr>
        <p:spPr>
          <a:xfrm>
            <a:off x="5774725" y="2708509"/>
            <a:ext cx="4082340" cy="3123880"/>
          </a:xfrm>
          <a:prstGeom prst="rect">
            <a:avLst/>
          </a:prstGeom>
        </p:spPr>
        <p:txBody>
          <a:bodyPr>
            <a:normAutofit/>
          </a:bodyPr>
          <a:lstStyle>
            <a:lvl1pPr marL="171450" indent="-171450">
              <a:buFont typeface="Arial" panose="020B0604020202020204" pitchFamily="34" charset="0"/>
              <a:buChar char="•"/>
              <a:defRPr sz="1200">
                <a:solidFill>
                  <a:srgbClr val="333333"/>
                </a:solidFill>
                <a:latin typeface="Century Gothic" panose="020B0502020202020204" pitchFamily="34" charset="0"/>
              </a:defRPr>
            </a:lvl1pPr>
          </a:lstStyle>
          <a:p>
            <a:pPr lvl="0"/>
            <a:r>
              <a:rPr lang="en-US"/>
              <a:t>Click to edit Master text styles</a:t>
            </a:r>
          </a:p>
        </p:txBody>
      </p:sp>
      <p:sp>
        <p:nvSpPr>
          <p:cNvPr id="46" name="Text Placeholder 8"/>
          <p:cNvSpPr>
            <a:spLocks noGrp="1"/>
          </p:cNvSpPr>
          <p:nvPr>
            <p:ph type="body" sz="quarter" idx="25"/>
          </p:nvPr>
        </p:nvSpPr>
        <p:spPr>
          <a:xfrm>
            <a:off x="5774725" y="1826490"/>
            <a:ext cx="3583036" cy="584704"/>
          </a:xfrm>
          <a:prstGeom prst="rect">
            <a:avLst/>
          </a:prstGeom>
        </p:spPr>
        <p:txBody>
          <a:bodyPr anchor="b">
            <a:normAutofit/>
          </a:bodyPr>
          <a:lstStyle>
            <a:lvl1pPr marL="0" indent="0">
              <a:buNone/>
              <a:defRPr sz="1400" b="1" u="none">
                <a:solidFill>
                  <a:srgbClr val="333333"/>
                </a:solidFill>
                <a:latin typeface="Century Gothic" panose="020B0502020202020204" pitchFamily="34" charset="0"/>
              </a:defRPr>
            </a:lvl1pPr>
          </a:lstStyle>
          <a:p>
            <a:pPr lvl="0"/>
            <a:r>
              <a:rPr lang="en-US"/>
              <a:t>Click to edit Master text styles</a:t>
            </a:r>
          </a:p>
        </p:txBody>
      </p:sp>
      <p:cxnSp>
        <p:nvCxnSpPr>
          <p:cNvPr id="47" name="Straight Connector 46"/>
          <p:cNvCxnSpPr/>
          <p:nvPr userDrawn="1"/>
        </p:nvCxnSpPr>
        <p:spPr>
          <a:xfrm>
            <a:off x="5774725" y="2491854"/>
            <a:ext cx="4082339"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userDrawn="1"/>
        </p:nvCxnSpPr>
        <p:spPr>
          <a:xfrm>
            <a:off x="9386480" y="2270750"/>
            <a:ext cx="404446" cy="2"/>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24"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7" name="TextBox 26"/>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28"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7" name="Picture 16">
            <a:extLst>
              <a:ext uri="{FF2B5EF4-FFF2-40B4-BE49-F238E27FC236}">
                <a16:creationId xmlns:a16="http://schemas.microsoft.com/office/drawing/2014/main" id="{2EC3C2EB-AA35-4503-BB29-8E685BF67E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69530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with header">
    <p:spTree>
      <p:nvGrpSpPr>
        <p:cNvPr id="1" name=""/>
        <p:cNvGrpSpPr/>
        <p:nvPr/>
      </p:nvGrpSpPr>
      <p:grpSpPr>
        <a:xfrm>
          <a:off x="0" y="0"/>
          <a:ext cx="0" cy="0"/>
          <a:chOff x="0" y="0"/>
          <a:chExt cx="0" cy="0"/>
        </a:xfrm>
      </p:grpSpPr>
      <p:sp>
        <p:nvSpPr>
          <p:cNvPr id="26" name="Text Placeholder 8"/>
          <p:cNvSpPr>
            <a:spLocks noGrp="1"/>
          </p:cNvSpPr>
          <p:nvPr>
            <p:ph type="body" sz="quarter" idx="21" hasCustomPrompt="1"/>
          </p:nvPr>
        </p:nvSpPr>
        <p:spPr>
          <a:xfrm>
            <a:off x="7290098" y="2699001"/>
            <a:ext cx="2653229" cy="3133388"/>
          </a:xfrm>
          <a:prstGeom prst="rect">
            <a:avLst/>
          </a:prstGeom>
        </p:spPr>
        <p:txBody>
          <a:bodyPr>
            <a:normAutofit/>
          </a:bodyPr>
          <a:lstStyle>
            <a:lvl1pPr marL="171450" indent="-171450">
              <a:buFont typeface="Arial" panose="020B0604020202020204" pitchFamily="34" charset="0"/>
              <a:buChar char="•"/>
              <a:defRPr sz="1200" baseline="0">
                <a:solidFill>
                  <a:srgbClr val="333333"/>
                </a:solidFill>
                <a:latin typeface="Century Gothic" panose="020B0502020202020204" pitchFamily="34" charset="0"/>
              </a:defRPr>
            </a:lvl1pPr>
          </a:lstStyle>
          <a:p>
            <a:pPr lvl="0"/>
            <a:r>
              <a:rPr lang="en-US" dirty="0"/>
              <a:t>Click to add text</a:t>
            </a:r>
          </a:p>
        </p:txBody>
      </p:sp>
      <p:cxnSp>
        <p:nvCxnSpPr>
          <p:cNvPr id="28" name="Straight Connector 27"/>
          <p:cNvCxnSpPr/>
          <p:nvPr userDrawn="1"/>
        </p:nvCxnSpPr>
        <p:spPr>
          <a:xfrm>
            <a:off x="7323694" y="2482346"/>
            <a:ext cx="2619633"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9561030" y="2302432"/>
            <a:ext cx="382297" cy="1"/>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34" name="Text Placeholder 8"/>
          <p:cNvSpPr>
            <a:spLocks noGrp="1"/>
          </p:cNvSpPr>
          <p:nvPr>
            <p:ph type="body" sz="quarter" idx="25" hasCustomPrompt="1"/>
          </p:nvPr>
        </p:nvSpPr>
        <p:spPr>
          <a:xfrm>
            <a:off x="7290098" y="1856877"/>
            <a:ext cx="2294461" cy="584704"/>
          </a:xfrm>
          <a:prstGeom prst="rect">
            <a:avLst/>
          </a:prstGeom>
        </p:spPr>
        <p:txBody>
          <a:bodyPr anchor="b">
            <a:normAutofit/>
          </a:bodyPr>
          <a:lstStyle>
            <a:lvl1pPr marL="0" indent="0">
              <a:buNone/>
              <a:defRPr sz="1600" b="1" u="none">
                <a:solidFill>
                  <a:srgbClr val="333333"/>
                </a:solidFill>
                <a:latin typeface="Century Gothic" panose="020B0502020202020204" pitchFamily="34" charset="0"/>
              </a:defRPr>
            </a:lvl1pPr>
          </a:lstStyle>
          <a:p>
            <a:pPr lvl="0"/>
            <a:r>
              <a:rPr lang="en-US" dirty="0"/>
              <a:t>Click to add title</a:t>
            </a:r>
          </a:p>
        </p:txBody>
      </p:sp>
      <p:sp>
        <p:nvSpPr>
          <p:cNvPr id="43" name="Text Placeholder 8"/>
          <p:cNvSpPr>
            <a:spLocks noGrp="1"/>
          </p:cNvSpPr>
          <p:nvPr>
            <p:ph type="body" sz="quarter" idx="26" hasCustomPrompt="1"/>
          </p:nvPr>
        </p:nvSpPr>
        <p:spPr>
          <a:xfrm>
            <a:off x="1504722" y="2699001"/>
            <a:ext cx="2653229" cy="3133388"/>
          </a:xfrm>
          <a:prstGeom prst="rect">
            <a:avLst/>
          </a:prstGeom>
        </p:spPr>
        <p:txBody>
          <a:bodyPr>
            <a:normAutofit/>
          </a:bodyPr>
          <a:lstStyle>
            <a:lvl1pPr marL="171450" indent="-171450">
              <a:buFont typeface="Arial" panose="020B0604020202020204" pitchFamily="34" charset="0"/>
              <a:buChar char="•"/>
              <a:defRPr sz="1200" baseline="0">
                <a:solidFill>
                  <a:srgbClr val="333333"/>
                </a:solidFill>
                <a:latin typeface="Century Gothic" panose="020B0502020202020204" pitchFamily="34" charset="0"/>
              </a:defRPr>
            </a:lvl1pPr>
          </a:lstStyle>
          <a:p>
            <a:pPr lvl="0"/>
            <a:r>
              <a:rPr lang="en-US" dirty="0"/>
              <a:t>Click to add text</a:t>
            </a:r>
          </a:p>
        </p:txBody>
      </p:sp>
      <p:cxnSp>
        <p:nvCxnSpPr>
          <p:cNvPr id="44" name="Straight Connector 43"/>
          <p:cNvCxnSpPr/>
          <p:nvPr userDrawn="1"/>
        </p:nvCxnSpPr>
        <p:spPr>
          <a:xfrm>
            <a:off x="1538318" y="2482346"/>
            <a:ext cx="2619633"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3775654" y="2302432"/>
            <a:ext cx="382297" cy="1"/>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46" name="Text Placeholder 8"/>
          <p:cNvSpPr>
            <a:spLocks noGrp="1"/>
          </p:cNvSpPr>
          <p:nvPr>
            <p:ph type="body" sz="quarter" idx="27" hasCustomPrompt="1"/>
          </p:nvPr>
        </p:nvSpPr>
        <p:spPr>
          <a:xfrm>
            <a:off x="1504722" y="1856877"/>
            <a:ext cx="2294461" cy="584704"/>
          </a:xfrm>
          <a:prstGeom prst="rect">
            <a:avLst/>
          </a:prstGeom>
        </p:spPr>
        <p:txBody>
          <a:bodyPr anchor="b">
            <a:normAutofit/>
          </a:bodyPr>
          <a:lstStyle>
            <a:lvl1pPr marL="0" indent="0">
              <a:buNone/>
              <a:defRPr sz="1600" b="1" u="none">
                <a:solidFill>
                  <a:srgbClr val="333333"/>
                </a:solidFill>
                <a:latin typeface="Century Gothic" panose="020B0502020202020204" pitchFamily="34" charset="0"/>
              </a:defRPr>
            </a:lvl1pPr>
          </a:lstStyle>
          <a:p>
            <a:pPr lvl="0"/>
            <a:r>
              <a:rPr lang="en-US" dirty="0"/>
              <a:t>Click to add title</a:t>
            </a:r>
          </a:p>
        </p:txBody>
      </p:sp>
      <p:sp>
        <p:nvSpPr>
          <p:cNvPr id="47" name="Text Placeholder 8"/>
          <p:cNvSpPr>
            <a:spLocks noGrp="1"/>
          </p:cNvSpPr>
          <p:nvPr>
            <p:ph type="body" sz="quarter" idx="28" hasCustomPrompt="1"/>
          </p:nvPr>
        </p:nvSpPr>
        <p:spPr>
          <a:xfrm>
            <a:off x="4397410" y="2699001"/>
            <a:ext cx="2653229" cy="3133388"/>
          </a:xfrm>
          <a:prstGeom prst="rect">
            <a:avLst/>
          </a:prstGeom>
        </p:spPr>
        <p:txBody>
          <a:bodyPr>
            <a:normAutofit/>
          </a:bodyPr>
          <a:lstStyle>
            <a:lvl1pPr marL="171450" indent="-171450">
              <a:buFont typeface="Arial" panose="020B0604020202020204" pitchFamily="34" charset="0"/>
              <a:buChar char="•"/>
              <a:defRPr sz="1200" baseline="0">
                <a:solidFill>
                  <a:srgbClr val="333333"/>
                </a:solidFill>
                <a:latin typeface="Century Gothic" panose="020B0502020202020204" pitchFamily="34" charset="0"/>
              </a:defRPr>
            </a:lvl1pPr>
          </a:lstStyle>
          <a:p>
            <a:pPr lvl="0"/>
            <a:r>
              <a:rPr lang="en-US" dirty="0"/>
              <a:t>Click to add text</a:t>
            </a:r>
          </a:p>
        </p:txBody>
      </p:sp>
      <p:cxnSp>
        <p:nvCxnSpPr>
          <p:cNvPr id="48" name="Straight Connector 47"/>
          <p:cNvCxnSpPr/>
          <p:nvPr userDrawn="1"/>
        </p:nvCxnSpPr>
        <p:spPr>
          <a:xfrm>
            <a:off x="4431006" y="2482346"/>
            <a:ext cx="2619633"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a:xfrm>
            <a:off x="6668342" y="2302432"/>
            <a:ext cx="382297" cy="1"/>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50" name="Text Placeholder 8"/>
          <p:cNvSpPr>
            <a:spLocks noGrp="1"/>
          </p:cNvSpPr>
          <p:nvPr>
            <p:ph type="body" sz="quarter" idx="29" hasCustomPrompt="1"/>
          </p:nvPr>
        </p:nvSpPr>
        <p:spPr>
          <a:xfrm>
            <a:off x="4397410" y="1856877"/>
            <a:ext cx="2294461" cy="584704"/>
          </a:xfrm>
          <a:prstGeom prst="rect">
            <a:avLst/>
          </a:prstGeom>
        </p:spPr>
        <p:txBody>
          <a:bodyPr anchor="b">
            <a:normAutofit/>
          </a:bodyPr>
          <a:lstStyle>
            <a:lvl1pPr marL="0" indent="0">
              <a:buNone/>
              <a:defRPr sz="1600" b="1" u="none">
                <a:solidFill>
                  <a:srgbClr val="333333"/>
                </a:solidFill>
                <a:latin typeface="Century Gothic" panose="020B0502020202020204" pitchFamily="34" charset="0"/>
              </a:defRPr>
            </a:lvl1pPr>
          </a:lstStyle>
          <a:p>
            <a:pPr lvl="0"/>
            <a:r>
              <a:rPr lang="en-US" dirty="0"/>
              <a:t>Click to add title</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24" name="Footer Placeholder 14"/>
          <p:cNvSpPr>
            <a:spLocks noGrp="1"/>
          </p:cNvSpPr>
          <p:nvPr>
            <p:ph type="ftr" sz="quarter" idx="30"/>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30" name="TextBox 29"/>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31"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20" name="Picture 19">
            <a:extLst>
              <a:ext uri="{FF2B5EF4-FFF2-40B4-BE49-F238E27FC236}">
                <a16:creationId xmlns:a16="http://schemas.microsoft.com/office/drawing/2014/main" id="{DB5301C0-0876-47BA-AE3E-CF350A6718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411351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Picture Placeholder 8"/>
          <p:cNvSpPr>
            <a:spLocks noGrp="1"/>
          </p:cNvSpPr>
          <p:nvPr>
            <p:ph type="pic" sz="quarter" idx="12" hasCustomPrompt="1"/>
          </p:nvPr>
        </p:nvSpPr>
        <p:spPr>
          <a:xfrm>
            <a:off x="6639859" y="1926454"/>
            <a:ext cx="3480708" cy="3417071"/>
          </a:xfrm>
          <a:prstGeom prst="ellipse">
            <a:avLst/>
          </a:prstGeom>
        </p:spPr>
        <p:txBody>
          <a:bodyPr>
            <a:normAutofit/>
          </a:bodyPr>
          <a:lstStyle>
            <a:lvl1pPr marL="0" indent="0">
              <a:buNone/>
              <a:defRPr sz="1600">
                <a:solidFill>
                  <a:srgbClr val="333333"/>
                </a:solidFill>
                <a:latin typeface="Century Gothic" panose="020B0502020202020204" pitchFamily="34" charset="0"/>
              </a:defRPr>
            </a:lvl1pPr>
          </a:lstStyle>
          <a:p>
            <a:r>
              <a:rPr lang="en-US" dirty="0"/>
              <a:t>Click to add picture</a:t>
            </a:r>
          </a:p>
        </p:txBody>
      </p:sp>
      <p:sp>
        <p:nvSpPr>
          <p:cNvPr id="18" name="Text Placeholder 8"/>
          <p:cNvSpPr>
            <a:spLocks noGrp="1"/>
          </p:cNvSpPr>
          <p:nvPr>
            <p:ph type="body" sz="quarter" idx="15" hasCustomPrompt="1"/>
          </p:nvPr>
        </p:nvSpPr>
        <p:spPr>
          <a:xfrm>
            <a:off x="1754778" y="1926454"/>
            <a:ext cx="3937568" cy="3642324"/>
          </a:xfrm>
          <a:prstGeom prst="rect">
            <a:avLst/>
          </a:prstGeom>
        </p:spPr>
        <p:txBody>
          <a:bodyPr>
            <a:normAutofit/>
          </a:bodyPr>
          <a:lstStyle>
            <a:lvl1pPr marL="285750" indent="-285750">
              <a:buFont typeface="Arial" panose="020B0604020202020204" pitchFamily="34" charset="0"/>
              <a:buChar char="•"/>
              <a:defRPr sz="1600" baseline="0">
                <a:solidFill>
                  <a:srgbClr val="333333"/>
                </a:solidFill>
                <a:latin typeface="Century Gothic" panose="020B0502020202020204" pitchFamily="34" charset="0"/>
              </a:defRPr>
            </a:lvl1pPr>
          </a:lstStyle>
          <a:p>
            <a:pPr lvl="0"/>
            <a:r>
              <a:rPr lang="en-US" dirty="0"/>
              <a:t>Click to add text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6"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0" name="TextBox 19"/>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22"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0" name="Picture 9">
            <a:extLst>
              <a:ext uri="{FF2B5EF4-FFF2-40B4-BE49-F238E27FC236}">
                <a16:creationId xmlns:a16="http://schemas.microsoft.com/office/drawing/2014/main" id="{D661EC44-88DA-4F4C-8028-05C56E849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2341328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chart">
    <p:spTree>
      <p:nvGrpSpPr>
        <p:cNvPr id="1" name=""/>
        <p:cNvGrpSpPr/>
        <p:nvPr/>
      </p:nvGrpSpPr>
      <p:grpSpPr>
        <a:xfrm>
          <a:off x="0" y="0"/>
          <a:ext cx="0" cy="0"/>
          <a:chOff x="0" y="0"/>
          <a:chExt cx="0" cy="0"/>
        </a:xfrm>
      </p:grpSpPr>
      <p:sp>
        <p:nvSpPr>
          <p:cNvPr id="12" name="Chart Placeholder 7"/>
          <p:cNvSpPr>
            <a:spLocks noGrp="1"/>
          </p:cNvSpPr>
          <p:nvPr>
            <p:ph type="chart" sz="quarter" idx="12" hasCustomPrompt="1"/>
          </p:nvPr>
        </p:nvSpPr>
        <p:spPr>
          <a:xfrm>
            <a:off x="1504722" y="1853515"/>
            <a:ext cx="8438605" cy="3978874"/>
          </a:xfrm>
          <a:prstGeom prst="rect">
            <a:avLst/>
          </a:prstGeom>
        </p:spPr>
        <p:txBody>
          <a:bodyPr>
            <a:normAutofit/>
          </a:bodyPr>
          <a:lstStyle>
            <a:lvl1pPr marL="0" indent="0">
              <a:buNone/>
              <a:defRPr sz="1600">
                <a:latin typeface="Century Gothic" panose="020B0502020202020204" pitchFamily="34" charset="0"/>
              </a:defRPr>
            </a:lvl1pPr>
          </a:lstStyle>
          <a:p>
            <a:r>
              <a:rPr lang="en-US" dirty="0"/>
              <a:t>Click to add chart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5"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8" name="TextBox 17"/>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19"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9" name="Picture 8">
            <a:extLst>
              <a:ext uri="{FF2B5EF4-FFF2-40B4-BE49-F238E27FC236}">
                <a16:creationId xmlns:a16="http://schemas.microsoft.com/office/drawing/2014/main" id="{78EC0064-5AB9-4D79-ABD7-9513CB9C0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119984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ontent">
    <p:spTree>
      <p:nvGrpSpPr>
        <p:cNvPr id="1" name=""/>
        <p:cNvGrpSpPr/>
        <p:nvPr/>
      </p:nvGrpSpPr>
      <p:grpSpPr>
        <a:xfrm>
          <a:off x="0" y="0"/>
          <a:ext cx="0" cy="0"/>
          <a:chOff x="0" y="0"/>
          <a:chExt cx="0" cy="0"/>
        </a:xfrm>
      </p:grpSpPr>
      <p:sp>
        <p:nvSpPr>
          <p:cNvPr id="5" name="Oval 4"/>
          <p:cNvSpPr/>
          <p:nvPr userDrawn="1"/>
        </p:nvSpPr>
        <p:spPr>
          <a:xfrm>
            <a:off x="6640116" y="1557188"/>
            <a:ext cx="4131468" cy="41314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hart Placeholder 7"/>
          <p:cNvSpPr>
            <a:spLocks noGrp="1"/>
          </p:cNvSpPr>
          <p:nvPr>
            <p:ph type="chart" sz="quarter" idx="12" hasCustomPrompt="1"/>
          </p:nvPr>
        </p:nvSpPr>
        <p:spPr>
          <a:xfrm>
            <a:off x="1504722" y="2144595"/>
            <a:ext cx="4097087" cy="3169329"/>
          </a:xfrm>
          <a:prstGeom prst="rect">
            <a:avLst/>
          </a:prstGeom>
        </p:spPr>
        <p:txBody>
          <a:bodyPr>
            <a:normAutofit/>
          </a:bodyPr>
          <a:lstStyle>
            <a:lvl1pPr marL="0" indent="0">
              <a:buNone/>
              <a:defRPr sz="1600">
                <a:latin typeface="Century Gothic" panose="020B0502020202020204" pitchFamily="34" charset="0"/>
              </a:defRPr>
            </a:lvl1pPr>
          </a:lstStyle>
          <a:p>
            <a:r>
              <a:rPr lang="en-US" dirty="0"/>
              <a:t>Click to add chart</a:t>
            </a:r>
          </a:p>
        </p:txBody>
      </p:sp>
      <p:sp>
        <p:nvSpPr>
          <p:cNvPr id="7" name="Text Placeholder 6"/>
          <p:cNvSpPr>
            <a:spLocks noGrp="1"/>
          </p:cNvSpPr>
          <p:nvPr>
            <p:ph type="body" sz="quarter" idx="21" hasCustomPrompt="1"/>
          </p:nvPr>
        </p:nvSpPr>
        <p:spPr>
          <a:xfrm>
            <a:off x="7215187" y="2475138"/>
            <a:ext cx="2981325" cy="2295567"/>
          </a:xfrm>
        </p:spPr>
        <p:txBody>
          <a:bodyPr>
            <a:normAutofit/>
          </a:bodyPr>
          <a:lstStyle>
            <a:lvl1pPr marL="0" indent="0">
              <a:buNone/>
              <a:defRPr sz="1600" b="1" baseline="0">
                <a:latin typeface="Century Gothic" panose="020B0502020202020204" pitchFamily="34" charset="0"/>
              </a:defRPr>
            </a:lvl1pPr>
          </a:lstStyle>
          <a:p>
            <a:pPr lvl="0"/>
            <a:r>
              <a:rPr lang="en-US" b="1" dirty="0">
                <a:latin typeface="Century Gothic" panose="020B0502020202020204" pitchFamily="34" charset="0"/>
              </a:rPr>
              <a:t>Click to add text</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4" name="Footer Placeholder 14"/>
          <p:cNvSpPr>
            <a:spLocks noGrp="1"/>
          </p:cNvSpPr>
          <p:nvPr>
            <p:ph type="ftr" sz="quarter" idx="22"/>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9" name="TextBox 18"/>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20"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1" name="Picture 10">
            <a:extLst>
              <a:ext uri="{FF2B5EF4-FFF2-40B4-BE49-F238E27FC236}">
                <a16:creationId xmlns:a16="http://schemas.microsoft.com/office/drawing/2014/main" id="{F40CC522-C63A-4ED6-87AD-772485D15C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1098617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14" y="4029002"/>
            <a:ext cx="2686396" cy="2986688"/>
          </a:xfrm>
          <a:prstGeom prst="rect">
            <a:avLst/>
          </a:prstGeom>
        </p:spPr>
      </p:pic>
      <p:sp>
        <p:nvSpPr>
          <p:cNvPr id="11" name="Text Placeholder 10"/>
          <p:cNvSpPr>
            <a:spLocks noGrp="1"/>
          </p:cNvSpPr>
          <p:nvPr>
            <p:ph type="body" sz="quarter" idx="10" hasCustomPrompt="1"/>
          </p:nvPr>
        </p:nvSpPr>
        <p:spPr>
          <a:xfrm>
            <a:off x="1376618" y="2545684"/>
            <a:ext cx="7672132" cy="784225"/>
          </a:xfrm>
        </p:spPr>
        <p:txBody>
          <a:bodyPr anchor="b">
            <a:normAutofit/>
          </a:bodyPr>
          <a:lstStyle>
            <a:lvl1pPr marL="0" indent="0">
              <a:buNone/>
              <a:defRPr sz="3600" b="1" spc="100" baseline="0">
                <a:latin typeface="Calibri" panose="020F0502020204030204" pitchFamily="34" charset="0"/>
              </a:defRPr>
            </a:lvl1pPr>
          </a:lstStyle>
          <a:p>
            <a:pPr lvl="0"/>
            <a:r>
              <a:rPr lang="en-US" dirty="0"/>
              <a:t>Click to</a:t>
            </a:r>
          </a:p>
        </p:txBody>
      </p:sp>
      <p:sp>
        <p:nvSpPr>
          <p:cNvPr id="12" name="Text Placeholder 10"/>
          <p:cNvSpPr>
            <a:spLocks noGrp="1"/>
          </p:cNvSpPr>
          <p:nvPr>
            <p:ph type="body" sz="quarter" idx="11" hasCustomPrompt="1"/>
          </p:nvPr>
        </p:nvSpPr>
        <p:spPr>
          <a:xfrm>
            <a:off x="1376618" y="3251520"/>
            <a:ext cx="7672132" cy="784225"/>
          </a:xfrm>
        </p:spPr>
        <p:txBody>
          <a:bodyPr>
            <a:normAutofit/>
          </a:bodyPr>
          <a:lstStyle>
            <a:lvl1pPr marL="0" indent="0">
              <a:buNone/>
              <a:defRPr sz="3600" b="1" spc="100" baseline="0">
                <a:solidFill>
                  <a:srgbClr val="476FB5"/>
                </a:solidFill>
                <a:latin typeface="Calibri" panose="020F0502020204030204" pitchFamily="34" charset="0"/>
              </a:defRPr>
            </a:lvl1pPr>
          </a:lstStyle>
          <a:p>
            <a:pPr lvl="0"/>
            <a:r>
              <a:rPr lang="en-US" dirty="0"/>
              <a:t>thank everyone.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207" y="1968575"/>
            <a:ext cx="588100" cy="57710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1081" y="4527399"/>
            <a:ext cx="3650555" cy="2452570"/>
          </a:xfrm>
          <a:prstGeom prst="rect">
            <a:avLst/>
          </a:prstGeom>
        </p:spPr>
      </p:pic>
      <p:pic>
        <p:nvPicPr>
          <p:cNvPr id="15" name="Picture 14">
            <a:extLst>
              <a:ext uri="{FF2B5EF4-FFF2-40B4-BE49-F238E27FC236}">
                <a16:creationId xmlns:a16="http://schemas.microsoft.com/office/drawing/2014/main" id="{DCCA051A-3E94-4875-BEBB-29D885886DF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1909862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_Text" type="tx">
  <p:cSld name="_Text">
    <p:spTree>
      <p:nvGrpSpPr>
        <p:cNvPr id="1" name="Shape 59"/>
        <p:cNvGrpSpPr/>
        <p:nvPr/>
      </p:nvGrpSpPr>
      <p:grpSpPr>
        <a:xfrm>
          <a:off x="0" y="0"/>
          <a:ext cx="0" cy="0"/>
          <a:chOff x="0" y="0"/>
          <a:chExt cx="0" cy="0"/>
        </a:xfrm>
      </p:grpSpPr>
      <p:sp>
        <p:nvSpPr>
          <p:cNvPr id="60" name="Google Shape;60;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buClr>
                <a:schemeClr val="dk1"/>
              </a:buClr>
              <a:buSzPts val="1800"/>
              <a:buFont typeface="Calibri"/>
              <a:buNone/>
              <a:defRPr sz="1800">
                <a:solidFill>
                  <a:schemeClr val="dk1"/>
                </a:solidFill>
                <a:latin typeface="Calibri"/>
                <a:ea typeface="Calibri"/>
                <a:cs typeface="Calibri"/>
                <a:sym typeface="Calibri"/>
              </a:defRPr>
            </a:lvl1pPr>
            <a:lvl2pPr marL="0" marR="0" lvl="1" indent="0" algn="r" rtl="0">
              <a:buClr>
                <a:schemeClr val="dk1"/>
              </a:buClr>
              <a:buSzPts val="1800"/>
              <a:buFont typeface="Calibri"/>
              <a:buNone/>
              <a:defRPr sz="1800">
                <a:solidFill>
                  <a:schemeClr val="dk1"/>
                </a:solidFill>
                <a:latin typeface="Calibri"/>
                <a:ea typeface="Calibri"/>
                <a:cs typeface="Calibri"/>
                <a:sym typeface="Calibri"/>
              </a:defRPr>
            </a:lvl2pPr>
            <a:lvl3pPr marL="0" marR="0" lvl="2" indent="0" algn="r" rtl="0">
              <a:buClr>
                <a:schemeClr val="dk1"/>
              </a:buClr>
              <a:buSzPts val="1800"/>
              <a:buFont typeface="Calibri"/>
              <a:buNone/>
              <a:defRPr sz="1800">
                <a:solidFill>
                  <a:schemeClr val="dk1"/>
                </a:solidFill>
                <a:latin typeface="Calibri"/>
                <a:ea typeface="Calibri"/>
                <a:cs typeface="Calibri"/>
                <a:sym typeface="Calibri"/>
              </a:defRPr>
            </a:lvl3pPr>
            <a:lvl4pPr marL="0" marR="0" lvl="3" indent="0" algn="r" rtl="0">
              <a:buClr>
                <a:schemeClr val="dk1"/>
              </a:buClr>
              <a:buSzPts val="1800"/>
              <a:buFont typeface="Calibri"/>
              <a:buNone/>
              <a:defRPr sz="1800">
                <a:solidFill>
                  <a:schemeClr val="dk1"/>
                </a:solidFill>
                <a:latin typeface="Calibri"/>
                <a:ea typeface="Calibri"/>
                <a:cs typeface="Calibri"/>
                <a:sym typeface="Calibri"/>
              </a:defRPr>
            </a:lvl4pPr>
            <a:lvl5pPr marL="0" marR="0" lvl="4" indent="0" algn="r" rtl="0">
              <a:buClr>
                <a:schemeClr val="dk1"/>
              </a:buClr>
              <a:buSzPts val="1800"/>
              <a:buFont typeface="Calibri"/>
              <a:buNone/>
              <a:defRPr sz="1800">
                <a:solidFill>
                  <a:schemeClr val="dk1"/>
                </a:solidFill>
                <a:latin typeface="Calibri"/>
                <a:ea typeface="Calibri"/>
                <a:cs typeface="Calibri"/>
                <a:sym typeface="Calibri"/>
              </a:defRPr>
            </a:lvl5pPr>
            <a:lvl6pPr marL="0" marR="0" lvl="5" indent="0" algn="r" rtl="0">
              <a:buClr>
                <a:schemeClr val="dk1"/>
              </a:buClr>
              <a:buSzPts val="1800"/>
              <a:buFont typeface="Calibri"/>
              <a:buNone/>
              <a:defRPr sz="1800">
                <a:solidFill>
                  <a:schemeClr val="dk1"/>
                </a:solidFill>
                <a:latin typeface="Calibri"/>
                <a:ea typeface="Calibri"/>
                <a:cs typeface="Calibri"/>
                <a:sym typeface="Calibri"/>
              </a:defRPr>
            </a:lvl6pPr>
            <a:lvl7pPr marL="0" marR="0" lvl="6" indent="0" algn="r" rtl="0">
              <a:buClr>
                <a:schemeClr val="dk1"/>
              </a:buClr>
              <a:buSzPts val="1800"/>
              <a:buFont typeface="Calibri"/>
              <a:buNone/>
              <a:defRPr sz="1800">
                <a:solidFill>
                  <a:schemeClr val="dk1"/>
                </a:solidFill>
                <a:latin typeface="Calibri"/>
                <a:ea typeface="Calibri"/>
                <a:cs typeface="Calibri"/>
                <a:sym typeface="Calibri"/>
              </a:defRPr>
            </a:lvl7pPr>
            <a:lvl8pPr marL="0" marR="0" lvl="7" indent="0" algn="r" rtl="0">
              <a:buClr>
                <a:schemeClr val="dk1"/>
              </a:buClr>
              <a:buSzPts val="1800"/>
              <a:buFont typeface="Calibri"/>
              <a:buNone/>
              <a:defRPr sz="1800">
                <a:solidFill>
                  <a:schemeClr val="dk1"/>
                </a:solidFill>
                <a:latin typeface="Calibri"/>
                <a:ea typeface="Calibri"/>
                <a:cs typeface="Calibri"/>
                <a:sym typeface="Calibri"/>
              </a:defRPr>
            </a:lvl8pPr>
            <a:lvl9pPr marL="0" marR="0" lvl="8" indent="0" algn="r" rtl="0">
              <a:buClr>
                <a:schemeClr val="dk1"/>
              </a:buClr>
              <a:buSzPts val="1800"/>
              <a:buFont typeface="Calibri"/>
              <a:buNone/>
              <a:defRPr sz="1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61" name="Google Shape;61;p36"/>
          <p:cNvSpPr txBox="1">
            <a:spLocks noGrp="1"/>
          </p:cNvSpPr>
          <p:nvPr>
            <p:ph type="title"/>
          </p:nvPr>
        </p:nvSpPr>
        <p:spPr>
          <a:xfrm>
            <a:off x="838200" y="914400"/>
            <a:ext cx="9113200" cy="775631"/>
          </a:xfrm>
          <a:prstGeom prst="rect">
            <a:avLst/>
          </a:prstGeom>
          <a:noFill/>
          <a:ln>
            <a:noFill/>
          </a:ln>
        </p:spPr>
        <p:txBody>
          <a:bodyPr spcFirstLastPara="1" wrap="square" lIns="91425" tIns="91425" rIns="91425" bIns="91425" anchor="t" anchorCtr="0">
            <a:spAutoFit/>
          </a:bodyPr>
          <a:lstStyle>
            <a:lvl1pPr lvl="0" algn="l">
              <a:lnSpc>
                <a:spcPct val="90000"/>
              </a:lnSpc>
              <a:spcBef>
                <a:spcPts val="0"/>
              </a:spcBef>
              <a:spcAft>
                <a:spcPts val="0"/>
              </a:spcAft>
              <a:buClr>
                <a:schemeClr val="dk1"/>
              </a:buClr>
              <a:buSzPts val="3200"/>
              <a:buFont typeface="Calibri"/>
              <a:buNone/>
              <a:defRPr sz="4267"/>
            </a:lvl1pPr>
            <a:lvl2pPr lvl="1">
              <a:spcBef>
                <a:spcPts val="0"/>
              </a:spcBef>
              <a:spcAft>
                <a:spcPts val="0"/>
              </a:spcAft>
              <a:buSzPts val="2800"/>
              <a:buFont typeface="Lato"/>
              <a:buNone/>
              <a:defRPr>
                <a:latin typeface="Lato"/>
                <a:ea typeface="Lato"/>
                <a:cs typeface="Lato"/>
                <a:sym typeface="Lato"/>
              </a:defRPr>
            </a:lvl2pPr>
            <a:lvl3pPr lvl="2">
              <a:spcBef>
                <a:spcPts val="0"/>
              </a:spcBef>
              <a:spcAft>
                <a:spcPts val="0"/>
              </a:spcAft>
              <a:buSzPts val="2800"/>
              <a:buFont typeface="Lato"/>
              <a:buNone/>
              <a:defRPr>
                <a:latin typeface="Lato"/>
                <a:ea typeface="Lato"/>
                <a:cs typeface="Lato"/>
                <a:sym typeface="Lato"/>
              </a:defRPr>
            </a:lvl3pPr>
            <a:lvl4pPr lvl="3">
              <a:spcBef>
                <a:spcPts val="0"/>
              </a:spcBef>
              <a:spcAft>
                <a:spcPts val="0"/>
              </a:spcAft>
              <a:buSzPts val="2800"/>
              <a:buFont typeface="Lato"/>
              <a:buNone/>
              <a:defRPr>
                <a:latin typeface="Lato"/>
                <a:ea typeface="Lato"/>
                <a:cs typeface="Lato"/>
                <a:sym typeface="Lato"/>
              </a:defRPr>
            </a:lvl4pPr>
            <a:lvl5pPr lvl="4">
              <a:spcBef>
                <a:spcPts val="0"/>
              </a:spcBef>
              <a:spcAft>
                <a:spcPts val="0"/>
              </a:spcAft>
              <a:buSzPts val="2800"/>
              <a:buFont typeface="Lato"/>
              <a:buNone/>
              <a:defRPr>
                <a:latin typeface="Lato"/>
                <a:ea typeface="Lato"/>
                <a:cs typeface="Lato"/>
                <a:sym typeface="Lato"/>
              </a:defRPr>
            </a:lvl5pPr>
            <a:lvl6pPr lvl="5">
              <a:spcBef>
                <a:spcPts val="0"/>
              </a:spcBef>
              <a:spcAft>
                <a:spcPts val="0"/>
              </a:spcAft>
              <a:buSzPts val="2800"/>
              <a:buFont typeface="Lato"/>
              <a:buNone/>
              <a:defRPr>
                <a:latin typeface="Lato"/>
                <a:ea typeface="Lato"/>
                <a:cs typeface="Lato"/>
                <a:sym typeface="Lato"/>
              </a:defRPr>
            </a:lvl6pPr>
            <a:lvl7pPr lvl="6">
              <a:spcBef>
                <a:spcPts val="0"/>
              </a:spcBef>
              <a:spcAft>
                <a:spcPts val="0"/>
              </a:spcAft>
              <a:buSzPts val="2800"/>
              <a:buFont typeface="Lato"/>
              <a:buNone/>
              <a:defRPr>
                <a:latin typeface="Lato"/>
                <a:ea typeface="Lato"/>
                <a:cs typeface="Lato"/>
                <a:sym typeface="Lato"/>
              </a:defRPr>
            </a:lvl7pPr>
            <a:lvl8pPr lvl="7">
              <a:spcBef>
                <a:spcPts val="0"/>
              </a:spcBef>
              <a:spcAft>
                <a:spcPts val="0"/>
              </a:spcAft>
              <a:buSzPts val="2800"/>
              <a:buFont typeface="Lato"/>
              <a:buNone/>
              <a:defRPr>
                <a:latin typeface="Lato"/>
                <a:ea typeface="Lato"/>
                <a:cs typeface="Lato"/>
                <a:sym typeface="Lato"/>
              </a:defRPr>
            </a:lvl8pPr>
            <a:lvl9pPr lvl="8">
              <a:spcBef>
                <a:spcPts val="0"/>
              </a:spcBef>
              <a:spcAft>
                <a:spcPts val="0"/>
              </a:spcAft>
              <a:buSzPts val="2800"/>
              <a:buFont typeface="Lato"/>
              <a:buNone/>
              <a:defRPr>
                <a:latin typeface="Lato"/>
                <a:ea typeface="Lato"/>
                <a:cs typeface="Lato"/>
                <a:sym typeface="Lato"/>
              </a:defRPr>
            </a:lvl9pPr>
          </a:lstStyle>
          <a:p>
            <a:endParaRPr/>
          </a:p>
        </p:txBody>
      </p:sp>
      <p:sp>
        <p:nvSpPr>
          <p:cNvPr id="62" name="Google Shape;62;p36"/>
          <p:cNvSpPr txBox="1">
            <a:spLocks noGrp="1"/>
          </p:cNvSpPr>
          <p:nvPr>
            <p:ph type="body" idx="1"/>
          </p:nvPr>
        </p:nvSpPr>
        <p:spPr>
          <a:xfrm>
            <a:off x="825500" y="1979300"/>
            <a:ext cx="9950800" cy="504723"/>
          </a:xfrm>
          <a:prstGeom prst="rect">
            <a:avLst/>
          </a:prstGeom>
          <a:noFill/>
          <a:ln>
            <a:noFill/>
          </a:ln>
        </p:spPr>
        <p:txBody>
          <a:bodyPr spcFirstLastPara="1" wrap="square" lIns="91425" tIns="91425" rIns="91425" bIns="91425" anchor="t" anchorCtr="0">
            <a:spAutoFit/>
          </a:bodyPr>
          <a:lstStyle>
            <a:lvl1pPr marL="457200" lvl="0" indent="-304800" algn="l">
              <a:lnSpc>
                <a:spcPct val="130000"/>
              </a:lnSpc>
              <a:spcBef>
                <a:spcPts val="0"/>
              </a:spcBef>
              <a:spcAft>
                <a:spcPts val="0"/>
              </a:spcAft>
              <a:buSzPts val="1200"/>
              <a:buChar char="●"/>
              <a:defRPr sz="1600"/>
            </a:lvl1pPr>
            <a:lvl2pPr marL="914400" lvl="1" indent="-304800" algn="l">
              <a:lnSpc>
                <a:spcPct val="130000"/>
              </a:lnSpc>
              <a:spcBef>
                <a:spcPts val="2133"/>
              </a:spcBef>
              <a:spcAft>
                <a:spcPts val="0"/>
              </a:spcAft>
              <a:buSzPts val="1200"/>
              <a:buChar char="○"/>
              <a:defRPr sz="1600"/>
            </a:lvl2pPr>
            <a:lvl3pPr marL="1371600" lvl="2" indent="-304800" algn="l">
              <a:lnSpc>
                <a:spcPct val="130000"/>
              </a:lnSpc>
              <a:spcBef>
                <a:spcPts val="2133"/>
              </a:spcBef>
              <a:spcAft>
                <a:spcPts val="0"/>
              </a:spcAft>
              <a:buSzPts val="1200"/>
              <a:buChar char="■"/>
              <a:defRPr/>
            </a:lvl3pPr>
            <a:lvl4pPr marL="1828800" lvl="3" indent="-304800" algn="l">
              <a:lnSpc>
                <a:spcPct val="130000"/>
              </a:lnSpc>
              <a:spcBef>
                <a:spcPts val="2133"/>
              </a:spcBef>
              <a:spcAft>
                <a:spcPts val="0"/>
              </a:spcAft>
              <a:buSzPts val="1200"/>
              <a:buChar char="●"/>
              <a:defRPr/>
            </a:lvl4pPr>
            <a:lvl5pPr marL="2286000" lvl="4" indent="-304800" algn="l">
              <a:lnSpc>
                <a:spcPct val="130000"/>
              </a:lnSpc>
              <a:spcBef>
                <a:spcPts val="2133"/>
              </a:spcBef>
              <a:spcAft>
                <a:spcPts val="0"/>
              </a:spcAft>
              <a:buSzPts val="1200"/>
              <a:buChar char="○"/>
              <a:defRPr/>
            </a:lvl5pPr>
            <a:lvl6pPr marL="2743200" lvl="5" indent="-292100" algn="l">
              <a:lnSpc>
                <a:spcPct val="130000"/>
              </a:lnSpc>
              <a:spcBef>
                <a:spcPts val="2133"/>
              </a:spcBef>
              <a:spcAft>
                <a:spcPts val="0"/>
              </a:spcAft>
              <a:buClr>
                <a:schemeClr val="dk1"/>
              </a:buClr>
              <a:buSzPts val="1000"/>
              <a:buChar char="■"/>
              <a:defRPr/>
            </a:lvl6pPr>
            <a:lvl7pPr marL="3200400" lvl="6" indent="-292100" algn="l">
              <a:lnSpc>
                <a:spcPct val="130000"/>
              </a:lnSpc>
              <a:spcBef>
                <a:spcPts val="2133"/>
              </a:spcBef>
              <a:spcAft>
                <a:spcPts val="0"/>
              </a:spcAft>
              <a:buClr>
                <a:schemeClr val="dk1"/>
              </a:buClr>
              <a:buSzPts val="1000"/>
              <a:buChar char="●"/>
              <a:defRPr/>
            </a:lvl7pPr>
            <a:lvl8pPr marL="3657600" lvl="7" indent="-292100" algn="l">
              <a:lnSpc>
                <a:spcPct val="130000"/>
              </a:lnSpc>
              <a:spcBef>
                <a:spcPts val="2133"/>
              </a:spcBef>
              <a:spcAft>
                <a:spcPts val="0"/>
              </a:spcAft>
              <a:buClr>
                <a:schemeClr val="dk1"/>
              </a:buClr>
              <a:buSzPts val="1000"/>
              <a:buChar char="○"/>
              <a:defRPr/>
            </a:lvl8pPr>
            <a:lvl9pPr marL="4114800" lvl="8" indent="-292100" algn="l">
              <a:lnSpc>
                <a:spcPct val="130000"/>
              </a:lnSpc>
              <a:spcBef>
                <a:spcPts val="2133"/>
              </a:spcBef>
              <a:spcAft>
                <a:spcPts val="2133"/>
              </a:spcAft>
              <a:buClr>
                <a:schemeClr val="dk1"/>
              </a:buClr>
              <a:buSzPts val="1000"/>
              <a:buChar char="■"/>
              <a:defRPr/>
            </a:lvl9pPr>
          </a:lstStyle>
          <a:p>
            <a:endParaRPr/>
          </a:p>
        </p:txBody>
      </p:sp>
    </p:spTree>
    <p:extLst>
      <p:ext uri="{BB962C8B-B14F-4D97-AF65-F5344CB8AC3E}">
        <p14:creationId xmlns:p14="http://schemas.microsoft.com/office/powerpoint/2010/main" val="1164840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p:cSld name="1_Two columns">
    <p:spTree>
      <p:nvGrpSpPr>
        <p:cNvPr id="1" name="Shape 143"/>
        <p:cNvGrpSpPr/>
        <p:nvPr/>
      </p:nvGrpSpPr>
      <p:grpSpPr>
        <a:xfrm>
          <a:off x="0" y="0"/>
          <a:ext cx="0" cy="0"/>
          <a:chOff x="0" y="0"/>
          <a:chExt cx="0" cy="0"/>
        </a:xfrm>
      </p:grpSpPr>
      <p:sp>
        <p:nvSpPr>
          <p:cNvPr id="144" name="Google Shape;144;p46"/>
          <p:cNvSpPr txBox="1">
            <a:spLocks noGrp="1"/>
          </p:cNvSpPr>
          <p:nvPr>
            <p:ph type="body" idx="1"/>
          </p:nvPr>
        </p:nvSpPr>
        <p:spPr>
          <a:xfrm>
            <a:off x="5862008" y="1853515"/>
            <a:ext cx="4081320" cy="3980378"/>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SzPts val="1600"/>
              <a:buFont typeface="Arial"/>
              <a:buChar char="•"/>
              <a:defRPr sz="1600">
                <a:solidFill>
                  <a:srgbClr val="333333"/>
                </a:solidFill>
                <a:latin typeface="Century Gothic"/>
                <a:ea typeface="Century Gothic"/>
                <a:cs typeface="Century Gothic"/>
                <a:sym typeface="Century Gothic"/>
              </a:defRPr>
            </a:lvl1pPr>
            <a:lvl2pPr marL="914400" lvl="1" indent="-342900" algn="l">
              <a:lnSpc>
                <a:spcPct val="150000"/>
              </a:lnSpc>
              <a:spcBef>
                <a:spcPts val="500"/>
              </a:spcBef>
              <a:spcAft>
                <a:spcPts val="0"/>
              </a:spcAft>
              <a:buSzPts val="1800"/>
              <a:buChar char="•"/>
              <a:defRPr/>
            </a:lvl2pPr>
            <a:lvl3pPr marL="1371600" lvl="2" indent="-342900" algn="l">
              <a:lnSpc>
                <a:spcPct val="150000"/>
              </a:lnSpc>
              <a:spcBef>
                <a:spcPts val="500"/>
              </a:spcBef>
              <a:spcAft>
                <a:spcPts val="0"/>
              </a:spcAft>
              <a:buSzPts val="1800"/>
              <a:buChar char="•"/>
              <a:defRPr/>
            </a:lvl3pPr>
            <a:lvl4pPr marL="1828800" lvl="3" indent="-342900" algn="l">
              <a:lnSpc>
                <a:spcPct val="150000"/>
              </a:lnSpc>
              <a:spcBef>
                <a:spcPts val="500"/>
              </a:spcBef>
              <a:spcAft>
                <a:spcPts val="0"/>
              </a:spcAft>
              <a:buSzPts val="1800"/>
              <a:buChar char="•"/>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6"/>
          <p:cNvSpPr txBox="1">
            <a:spLocks noGrp="1"/>
          </p:cNvSpPr>
          <p:nvPr>
            <p:ph type="body" idx="2"/>
          </p:nvPr>
        </p:nvSpPr>
        <p:spPr>
          <a:xfrm>
            <a:off x="1504723" y="1853515"/>
            <a:ext cx="4081320" cy="3978873"/>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SzPts val="1600"/>
              <a:buFont typeface="Arial"/>
              <a:buChar char="•"/>
              <a:defRPr sz="1600">
                <a:solidFill>
                  <a:srgbClr val="333333"/>
                </a:solidFill>
                <a:latin typeface="Century Gothic"/>
                <a:ea typeface="Century Gothic"/>
                <a:cs typeface="Century Gothic"/>
                <a:sym typeface="Century Gothic"/>
              </a:defRPr>
            </a:lvl1pPr>
            <a:lvl2pPr marL="914400" lvl="1" indent="-342900" algn="l">
              <a:lnSpc>
                <a:spcPct val="150000"/>
              </a:lnSpc>
              <a:spcBef>
                <a:spcPts val="500"/>
              </a:spcBef>
              <a:spcAft>
                <a:spcPts val="0"/>
              </a:spcAft>
              <a:buSzPts val="1800"/>
              <a:buChar char="•"/>
              <a:defRPr/>
            </a:lvl2pPr>
            <a:lvl3pPr marL="1371600" lvl="2" indent="-342900" algn="l">
              <a:lnSpc>
                <a:spcPct val="150000"/>
              </a:lnSpc>
              <a:spcBef>
                <a:spcPts val="500"/>
              </a:spcBef>
              <a:spcAft>
                <a:spcPts val="0"/>
              </a:spcAft>
              <a:buSzPts val="1800"/>
              <a:buChar char="•"/>
              <a:defRPr/>
            </a:lvl3pPr>
            <a:lvl4pPr marL="1828800" lvl="3" indent="-342900" algn="l">
              <a:lnSpc>
                <a:spcPct val="150000"/>
              </a:lnSpc>
              <a:spcBef>
                <a:spcPts val="500"/>
              </a:spcBef>
              <a:spcAft>
                <a:spcPts val="0"/>
              </a:spcAft>
              <a:buSzPts val="1800"/>
              <a:buChar char="•"/>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6" name="Google Shape;146;p46"/>
          <p:cNvPicPr preferRelativeResize="0"/>
          <p:nvPr/>
        </p:nvPicPr>
        <p:blipFill rotWithShape="1">
          <a:blip r:embed="rId2">
            <a:alphaModFix/>
          </a:blip>
          <a:srcRect/>
          <a:stretch/>
        </p:blipFill>
        <p:spPr>
          <a:xfrm>
            <a:off x="1170165" y="510250"/>
            <a:ext cx="334555" cy="328302"/>
          </a:xfrm>
          <a:prstGeom prst="rect">
            <a:avLst/>
          </a:prstGeom>
          <a:noFill/>
          <a:ln>
            <a:noFill/>
          </a:ln>
        </p:spPr>
      </p:pic>
      <p:sp>
        <p:nvSpPr>
          <p:cNvPr id="147" name="Google Shape;147;p46"/>
          <p:cNvSpPr txBox="1">
            <a:spLocks noGrp="1"/>
          </p:cNvSpPr>
          <p:nvPr>
            <p:ph type="ftr" idx="11"/>
          </p:nvPr>
        </p:nvSpPr>
        <p:spPr>
          <a:xfrm>
            <a:off x="1504720" y="6348112"/>
            <a:ext cx="946807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nl-BE"/>
              <a:t>E-GOV 3.0 – oktober 2024</a:t>
            </a:r>
            <a:endParaRPr/>
          </a:p>
        </p:txBody>
      </p:sp>
      <p:pic>
        <p:nvPicPr>
          <p:cNvPr id="148" name="Google Shape;148;p46"/>
          <p:cNvPicPr preferRelativeResize="0"/>
          <p:nvPr/>
        </p:nvPicPr>
        <p:blipFill rotWithShape="1">
          <a:blip r:embed="rId3">
            <a:alphaModFix/>
          </a:blip>
          <a:srcRect/>
          <a:stretch/>
        </p:blipFill>
        <p:spPr>
          <a:xfrm>
            <a:off x="11121798" y="6203606"/>
            <a:ext cx="1100134" cy="654134"/>
          </a:xfrm>
          <a:prstGeom prst="rect">
            <a:avLst/>
          </a:prstGeom>
          <a:noFill/>
          <a:ln>
            <a:noFill/>
          </a:ln>
        </p:spPr>
      </p:pic>
      <p:sp>
        <p:nvSpPr>
          <p:cNvPr id="149" name="Google Shape;149;p46"/>
          <p:cNvSpPr txBox="1"/>
          <p:nvPr/>
        </p:nvSpPr>
        <p:spPr>
          <a:xfrm>
            <a:off x="11184532" y="6333824"/>
            <a:ext cx="480189"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nl" sz="1200" b="1">
                <a:solidFill>
                  <a:schemeClr val="lt1"/>
                </a:solidFill>
                <a:latin typeface="Century Gothic"/>
                <a:ea typeface="Century Gothic"/>
                <a:cs typeface="Century Gothic"/>
                <a:sym typeface="Century Gothic"/>
              </a:rPr>
              <a:t>‹nr.›</a:t>
            </a:fld>
            <a:endParaRPr sz="1200" b="1">
              <a:solidFill>
                <a:schemeClr val="lt1"/>
              </a:solidFill>
              <a:latin typeface="Century Gothic"/>
              <a:ea typeface="Century Gothic"/>
              <a:cs typeface="Century Gothic"/>
              <a:sym typeface="Century Gothic"/>
            </a:endParaRPr>
          </a:p>
        </p:txBody>
      </p:sp>
      <p:sp>
        <p:nvSpPr>
          <p:cNvPr id="150" name="Google Shape;150;p46"/>
          <p:cNvSpPr txBox="1">
            <a:spLocks noGrp="1"/>
          </p:cNvSpPr>
          <p:nvPr>
            <p:ph type="body" idx="3"/>
          </p:nvPr>
        </p:nvSpPr>
        <p:spPr>
          <a:xfrm>
            <a:off x="1504722" y="674401"/>
            <a:ext cx="8438605" cy="654554"/>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1000"/>
              </a:spcBef>
              <a:spcAft>
                <a:spcPts val="0"/>
              </a:spcAft>
              <a:buSzPts val="2800"/>
              <a:buNone/>
              <a:defRPr sz="2800" b="1">
                <a:solidFill>
                  <a:srgbClr val="5DC5D2"/>
                </a:solidFill>
                <a:latin typeface="Calibri"/>
                <a:ea typeface="Calibri"/>
                <a:cs typeface="Calibri"/>
                <a:sym typeface="Calibri"/>
              </a:defRPr>
            </a:lvl1pPr>
            <a:lvl2pPr marL="914400" lvl="1" indent="-342900" algn="l">
              <a:lnSpc>
                <a:spcPct val="150000"/>
              </a:lnSpc>
              <a:spcBef>
                <a:spcPts val="500"/>
              </a:spcBef>
              <a:spcAft>
                <a:spcPts val="0"/>
              </a:spcAft>
              <a:buSzPts val="1800"/>
              <a:buChar char="•"/>
              <a:defRPr/>
            </a:lvl2pPr>
            <a:lvl3pPr marL="1371600" lvl="2" indent="-342900" algn="l">
              <a:lnSpc>
                <a:spcPct val="150000"/>
              </a:lnSpc>
              <a:spcBef>
                <a:spcPts val="500"/>
              </a:spcBef>
              <a:spcAft>
                <a:spcPts val="0"/>
              </a:spcAft>
              <a:buSzPts val="1800"/>
              <a:buChar char="•"/>
              <a:defRPr/>
            </a:lvl3pPr>
            <a:lvl4pPr marL="1828800" lvl="3" indent="-342900" algn="l">
              <a:lnSpc>
                <a:spcPct val="150000"/>
              </a:lnSpc>
              <a:spcBef>
                <a:spcPts val="500"/>
              </a:spcBef>
              <a:spcAft>
                <a:spcPts val="0"/>
              </a:spcAft>
              <a:buSzPts val="1800"/>
              <a:buChar char="•"/>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1" name="Google Shape;151;p46"/>
          <p:cNvPicPr preferRelativeResize="0"/>
          <p:nvPr/>
        </p:nvPicPr>
        <p:blipFill rotWithShape="1">
          <a:blip r:embed="rId4">
            <a:alphaModFix/>
          </a:blip>
          <a:srcRect/>
          <a:stretch/>
        </p:blipFill>
        <p:spPr>
          <a:xfrm>
            <a:off x="10528126" y="322651"/>
            <a:ext cx="1214590" cy="298276"/>
          </a:xfrm>
          <a:prstGeom prst="rect">
            <a:avLst/>
          </a:prstGeom>
          <a:noFill/>
          <a:ln>
            <a:noFill/>
          </a:ln>
        </p:spPr>
      </p:pic>
    </p:spTree>
    <p:extLst>
      <p:ext uri="{BB962C8B-B14F-4D97-AF65-F5344CB8AC3E}">
        <p14:creationId xmlns:p14="http://schemas.microsoft.com/office/powerpoint/2010/main" val="131068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CF910B-9647-4678-97AC-CDEC9ED539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876" y="720441"/>
            <a:ext cx="1462088" cy="3590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429" y="3487528"/>
            <a:ext cx="320710" cy="314716"/>
          </a:xfrm>
          <a:prstGeom prst="rect">
            <a:avLst/>
          </a:prstGeom>
        </p:spPr>
      </p:pic>
      <p:sp>
        <p:nvSpPr>
          <p:cNvPr id="2" name="Title 1"/>
          <p:cNvSpPr>
            <a:spLocks noGrp="1"/>
          </p:cNvSpPr>
          <p:nvPr>
            <p:ph type="ctrTitle"/>
          </p:nvPr>
        </p:nvSpPr>
        <p:spPr>
          <a:xfrm>
            <a:off x="1100139" y="1998126"/>
            <a:ext cx="7279480" cy="2387600"/>
          </a:xfrm>
        </p:spPr>
        <p:txBody>
          <a:bodyPr anchor="b">
            <a:normAutofit/>
          </a:bodyPr>
          <a:lstStyle>
            <a:lvl1pPr algn="l">
              <a:defRPr sz="3600" b="1" baseline="0"/>
            </a:lvl1pPr>
          </a:lstStyle>
          <a:p>
            <a:r>
              <a:rPr lang="en-US"/>
              <a:t>Click to edit Master title style</a:t>
            </a:r>
            <a:endParaRPr lang="en-US" dirty="0"/>
          </a:p>
        </p:txBody>
      </p:sp>
      <p:sp>
        <p:nvSpPr>
          <p:cNvPr id="3" name="Subtitle 2"/>
          <p:cNvSpPr>
            <a:spLocks noGrp="1"/>
          </p:cNvSpPr>
          <p:nvPr>
            <p:ph type="subTitle" idx="1"/>
          </p:nvPr>
        </p:nvSpPr>
        <p:spPr>
          <a:xfrm>
            <a:off x="1100139" y="4477801"/>
            <a:ext cx="7279480" cy="83473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12191" y="985839"/>
            <a:ext cx="3436959" cy="5872162"/>
          </a:xfrm>
          <a:prstGeom prst="rect">
            <a:avLst/>
          </a:prstGeom>
        </p:spPr>
      </p:pic>
    </p:spTree>
    <p:extLst>
      <p:ext uri="{BB962C8B-B14F-4D97-AF65-F5344CB8AC3E}">
        <p14:creationId xmlns:p14="http://schemas.microsoft.com/office/powerpoint/2010/main" val="68023153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A1F1DDEA-EEC6-4E34-982D-C55990523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207" y="649254"/>
            <a:ext cx="588100" cy="577109"/>
          </a:xfrm>
          <a:prstGeom prst="rect">
            <a:avLst/>
          </a:prstGeom>
        </p:spPr>
      </p:pic>
      <p:sp>
        <p:nvSpPr>
          <p:cNvPr id="48" name="TextBox 47">
            <a:extLst>
              <a:ext uri="{FF2B5EF4-FFF2-40B4-BE49-F238E27FC236}">
                <a16:creationId xmlns:a16="http://schemas.microsoft.com/office/drawing/2014/main" id="{E7749D11-D95C-4CA0-BBFD-4D3CDCC0F3BD}"/>
              </a:ext>
            </a:extLst>
          </p:cNvPr>
          <p:cNvSpPr txBox="1"/>
          <p:nvPr userDrawn="1"/>
        </p:nvSpPr>
        <p:spPr>
          <a:xfrm>
            <a:off x="1386818" y="1125505"/>
            <a:ext cx="77414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t>eGOV</a:t>
            </a:r>
            <a:r>
              <a:rPr lang="en-US" sz="3200" b="1" dirty="0"/>
              <a:t> 3.0 is een </a:t>
            </a:r>
            <a:r>
              <a:rPr lang="en-US" sz="3200" b="1" dirty="0" err="1"/>
              <a:t>samenwerking</a:t>
            </a:r>
            <a:r>
              <a:rPr lang="en-US" sz="3200" b="1" dirty="0"/>
              <a:t> van…</a:t>
            </a:r>
          </a:p>
        </p:txBody>
      </p:sp>
      <p:grpSp>
        <p:nvGrpSpPr>
          <p:cNvPr id="49" name="Group 48">
            <a:extLst>
              <a:ext uri="{FF2B5EF4-FFF2-40B4-BE49-F238E27FC236}">
                <a16:creationId xmlns:a16="http://schemas.microsoft.com/office/drawing/2014/main" id="{B2BEEF8D-DEA1-4C7D-834E-6450F3BCDD0A}"/>
              </a:ext>
            </a:extLst>
          </p:cNvPr>
          <p:cNvGrpSpPr/>
          <p:nvPr userDrawn="1"/>
        </p:nvGrpSpPr>
        <p:grpSpPr>
          <a:xfrm>
            <a:off x="1307308" y="2493498"/>
            <a:ext cx="6368100" cy="3062475"/>
            <a:chOff x="1307307" y="2253943"/>
            <a:chExt cx="7440527" cy="3578215"/>
          </a:xfrm>
        </p:grpSpPr>
        <p:pic>
          <p:nvPicPr>
            <p:cNvPr id="50" name="Picture 2" descr="Homepage | sigedis">
              <a:extLst>
                <a:ext uri="{FF2B5EF4-FFF2-40B4-BE49-F238E27FC236}">
                  <a16:creationId xmlns:a16="http://schemas.microsoft.com/office/drawing/2014/main" id="{CDF651C4-EDC4-497A-BC0D-799DD5465C0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6620" y="2375688"/>
              <a:ext cx="2038508" cy="40527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Logo van het RIZIV">
              <a:extLst>
                <a:ext uri="{FF2B5EF4-FFF2-40B4-BE49-F238E27FC236}">
                  <a16:creationId xmlns:a16="http://schemas.microsoft.com/office/drawing/2014/main" id="{28D5C3C2-6D7F-4451-A27B-592EF581EE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4324" y="3057305"/>
              <a:ext cx="9715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Federaal agentschap voor beroepsrisico's | FEDRIS">
              <a:extLst>
                <a:ext uri="{FF2B5EF4-FFF2-40B4-BE49-F238E27FC236}">
                  <a16:creationId xmlns:a16="http://schemas.microsoft.com/office/drawing/2014/main" id="{B8F7CE73-33AC-4D2C-A7CF-D8A88C877EF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76506" y="2253943"/>
              <a:ext cx="1550505" cy="7675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RJV - Rijksdienst voor Jaarlijkse Vakantie homepagina">
              <a:extLst>
                <a:ext uri="{FF2B5EF4-FFF2-40B4-BE49-F238E27FC236}">
                  <a16:creationId xmlns:a16="http://schemas.microsoft.com/office/drawing/2014/main" id="{6008CB77-92D8-4505-8C72-95C2F987C7B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800358" y="3181827"/>
              <a:ext cx="3295642" cy="494346"/>
            </a:xfrm>
            <a:prstGeom prst="rect">
              <a:avLst/>
            </a:prstGeom>
            <a:noFill/>
            <a:extLst>
              <a:ext uri="{909E8E84-426E-40DD-AFC4-6F175D3DCCD1}">
                <a14:hiddenFill xmlns:a14="http://schemas.microsoft.com/office/drawing/2010/main">
                  <a:solidFill>
                    <a:srgbClr val="FFFFFF"/>
                  </a:solidFill>
                </a14:hiddenFill>
              </a:ext>
            </a:extLst>
          </p:spPr>
        </p:pic>
        <p:pic>
          <p:nvPicPr>
            <p:cNvPr id="55" name="Graphic 54">
              <a:extLst>
                <a:ext uri="{FF2B5EF4-FFF2-40B4-BE49-F238E27FC236}">
                  <a16:creationId xmlns:a16="http://schemas.microsoft.com/office/drawing/2014/main" id="{FBCB360C-192A-44C8-8D23-3C684642387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6834" y="3181827"/>
              <a:ext cx="2501000" cy="412665"/>
            </a:xfrm>
            <a:prstGeom prst="rect">
              <a:avLst/>
            </a:prstGeom>
          </p:spPr>
        </p:pic>
        <p:pic>
          <p:nvPicPr>
            <p:cNvPr id="56" name="Picture 55">
              <a:extLst>
                <a:ext uri="{FF2B5EF4-FFF2-40B4-BE49-F238E27FC236}">
                  <a16:creationId xmlns:a16="http://schemas.microsoft.com/office/drawing/2014/main" id="{B86E66B0-1FF5-4F0B-9950-A24581E27DEF}"/>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2557" t="20025" r="11829" b="18207"/>
            <a:stretch/>
          </p:blipFill>
          <p:spPr>
            <a:xfrm>
              <a:off x="1307307" y="4057124"/>
              <a:ext cx="2233613" cy="771526"/>
            </a:xfrm>
            <a:prstGeom prst="rect">
              <a:avLst/>
            </a:prstGeom>
          </p:spPr>
        </p:pic>
        <p:pic>
          <p:nvPicPr>
            <p:cNvPr id="57" name="Picture 56">
              <a:extLst>
                <a:ext uri="{FF2B5EF4-FFF2-40B4-BE49-F238E27FC236}">
                  <a16:creationId xmlns:a16="http://schemas.microsoft.com/office/drawing/2014/main" id="{E85C3351-55B0-4702-B636-77CD37C4177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83385" y="4077138"/>
              <a:ext cx="800903" cy="800903"/>
            </a:xfrm>
            <a:prstGeom prst="rect">
              <a:avLst/>
            </a:prstGeom>
          </p:spPr>
        </p:pic>
        <p:pic>
          <p:nvPicPr>
            <p:cNvPr id="58" name="Graphic 57">
              <a:extLst>
                <a:ext uri="{FF2B5EF4-FFF2-40B4-BE49-F238E27FC236}">
                  <a16:creationId xmlns:a16="http://schemas.microsoft.com/office/drawing/2014/main" id="{3AAFE740-E559-48E3-B97F-05E020F3AAFB}"/>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6051" y="4272100"/>
              <a:ext cx="1550505" cy="451803"/>
            </a:xfrm>
            <a:prstGeom prst="rect">
              <a:avLst/>
            </a:prstGeom>
          </p:spPr>
        </p:pic>
        <p:pic>
          <p:nvPicPr>
            <p:cNvPr id="59" name="Picture 58">
              <a:extLst>
                <a:ext uri="{FF2B5EF4-FFF2-40B4-BE49-F238E27FC236}">
                  <a16:creationId xmlns:a16="http://schemas.microsoft.com/office/drawing/2014/main" id="{F2B86A18-A749-484A-9271-613F5543337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02848" y="4955813"/>
              <a:ext cx="2121009" cy="876345"/>
            </a:xfrm>
            <a:prstGeom prst="rect">
              <a:avLst/>
            </a:prstGeom>
          </p:spPr>
        </p:pic>
        <p:pic>
          <p:nvPicPr>
            <p:cNvPr id="60" name="Graphic 59">
              <a:extLst>
                <a:ext uri="{FF2B5EF4-FFF2-40B4-BE49-F238E27FC236}">
                  <a16:creationId xmlns:a16="http://schemas.microsoft.com/office/drawing/2014/main" id="{C227586D-D074-4363-8DC9-D7B3834AE387}"/>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30038" y="4285753"/>
              <a:ext cx="1628775" cy="438150"/>
            </a:xfrm>
            <a:prstGeom prst="rect">
              <a:avLst/>
            </a:prstGeom>
          </p:spPr>
        </p:pic>
        <p:pic>
          <p:nvPicPr>
            <p:cNvPr id="61" name="Picture 60">
              <a:extLst>
                <a:ext uri="{FF2B5EF4-FFF2-40B4-BE49-F238E27FC236}">
                  <a16:creationId xmlns:a16="http://schemas.microsoft.com/office/drawing/2014/main" id="{06E3EB97-A50E-4988-A051-77027CBA3BCA}"/>
                </a:ext>
              </a:extLst>
            </p:cNvPr>
            <p:cNvPicPr>
              <a:picLocks noChangeAspect="1"/>
            </p:cNvPicPr>
            <p:nvPr userDrawn="1"/>
          </p:nvPicPr>
          <p:blipFill>
            <a:blip r:embed="rId16"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3815806" y="5238149"/>
              <a:ext cx="2437039" cy="494346"/>
            </a:xfrm>
            <a:prstGeom prst="rect">
              <a:avLst/>
            </a:prstGeom>
          </p:spPr>
        </p:pic>
        <p:pic>
          <p:nvPicPr>
            <p:cNvPr id="62" name="Graphic 61">
              <a:extLst>
                <a:ext uri="{FF2B5EF4-FFF2-40B4-BE49-F238E27FC236}">
                  <a16:creationId xmlns:a16="http://schemas.microsoft.com/office/drawing/2014/main" id="{1C9BAF78-02D1-48DF-81DA-B9DE45399B8A}"/>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12152" y="2383956"/>
              <a:ext cx="1767331" cy="411878"/>
            </a:xfrm>
            <a:prstGeom prst="rect">
              <a:avLst/>
            </a:prstGeom>
          </p:spPr>
        </p:pic>
      </p:grpSp>
      <p:pic>
        <p:nvPicPr>
          <p:cNvPr id="20" name="Picture 19">
            <a:extLst>
              <a:ext uri="{FF2B5EF4-FFF2-40B4-BE49-F238E27FC236}">
                <a16:creationId xmlns:a16="http://schemas.microsoft.com/office/drawing/2014/main" id="{7AA63ACF-1955-4FAE-ABF6-D91AB77B765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730409" y="5134844"/>
            <a:ext cx="2561192" cy="1522871"/>
          </a:xfrm>
          <a:prstGeom prst="rect">
            <a:avLst/>
          </a:prstGeom>
        </p:spPr>
      </p:pic>
      <p:pic>
        <p:nvPicPr>
          <p:cNvPr id="3" name="Picture 2">
            <a:extLst>
              <a:ext uri="{FF2B5EF4-FFF2-40B4-BE49-F238E27FC236}">
                <a16:creationId xmlns:a16="http://schemas.microsoft.com/office/drawing/2014/main" id="{9749DE2D-F126-4D17-B4B3-2A2B750A788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1045210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A1F1DDEA-EEC6-4E34-982D-C55990523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207" y="649254"/>
            <a:ext cx="588100" cy="577109"/>
          </a:xfrm>
          <a:prstGeom prst="rect">
            <a:avLst/>
          </a:prstGeom>
        </p:spPr>
      </p:pic>
      <p:sp>
        <p:nvSpPr>
          <p:cNvPr id="48" name="TextBox 47">
            <a:extLst>
              <a:ext uri="{FF2B5EF4-FFF2-40B4-BE49-F238E27FC236}">
                <a16:creationId xmlns:a16="http://schemas.microsoft.com/office/drawing/2014/main" id="{E7749D11-D95C-4CA0-BBFD-4D3CDCC0F3BD}"/>
              </a:ext>
            </a:extLst>
          </p:cNvPr>
          <p:cNvSpPr txBox="1"/>
          <p:nvPr userDrawn="1"/>
        </p:nvSpPr>
        <p:spPr>
          <a:xfrm>
            <a:off x="1386818" y="1125505"/>
            <a:ext cx="77414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t>eGOV</a:t>
            </a:r>
            <a:r>
              <a:rPr lang="en-US" sz="3200" b="1" dirty="0"/>
              <a:t> 3.0 is een </a:t>
            </a:r>
            <a:r>
              <a:rPr lang="en-US" sz="3200" b="1" dirty="0" err="1"/>
              <a:t>samenwerking</a:t>
            </a:r>
            <a:r>
              <a:rPr lang="en-US" sz="3200" b="1" dirty="0"/>
              <a:t> van…</a:t>
            </a:r>
          </a:p>
        </p:txBody>
      </p:sp>
      <p:grpSp>
        <p:nvGrpSpPr>
          <p:cNvPr id="49" name="Group 48">
            <a:extLst>
              <a:ext uri="{FF2B5EF4-FFF2-40B4-BE49-F238E27FC236}">
                <a16:creationId xmlns:a16="http://schemas.microsoft.com/office/drawing/2014/main" id="{B2BEEF8D-DEA1-4C7D-834E-6450F3BCDD0A}"/>
              </a:ext>
            </a:extLst>
          </p:cNvPr>
          <p:cNvGrpSpPr/>
          <p:nvPr userDrawn="1"/>
        </p:nvGrpSpPr>
        <p:grpSpPr>
          <a:xfrm>
            <a:off x="1307308" y="2493498"/>
            <a:ext cx="6368100" cy="3062475"/>
            <a:chOff x="1307307" y="2253943"/>
            <a:chExt cx="7440527" cy="3578215"/>
          </a:xfrm>
        </p:grpSpPr>
        <p:pic>
          <p:nvPicPr>
            <p:cNvPr id="50" name="Picture 2" descr="Homepage | sigedis">
              <a:extLst>
                <a:ext uri="{FF2B5EF4-FFF2-40B4-BE49-F238E27FC236}">
                  <a16:creationId xmlns:a16="http://schemas.microsoft.com/office/drawing/2014/main" id="{CDF651C4-EDC4-497A-BC0D-799DD5465C0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6620" y="2375688"/>
              <a:ext cx="2038508" cy="40527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Logo van het RIZIV">
              <a:extLst>
                <a:ext uri="{FF2B5EF4-FFF2-40B4-BE49-F238E27FC236}">
                  <a16:creationId xmlns:a16="http://schemas.microsoft.com/office/drawing/2014/main" id="{28D5C3C2-6D7F-4451-A27B-592EF581EE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4324" y="3057305"/>
              <a:ext cx="9715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Federaal agentschap voor beroepsrisico's | FEDRIS">
              <a:extLst>
                <a:ext uri="{FF2B5EF4-FFF2-40B4-BE49-F238E27FC236}">
                  <a16:creationId xmlns:a16="http://schemas.microsoft.com/office/drawing/2014/main" id="{B8F7CE73-33AC-4D2C-A7CF-D8A88C877EF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76506" y="2253943"/>
              <a:ext cx="1550505" cy="7675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RJV - Rijksdienst voor Jaarlijkse Vakantie homepagina">
              <a:extLst>
                <a:ext uri="{FF2B5EF4-FFF2-40B4-BE49-F238E27FC236}">
                  <a16:creationId xmlns:a16="http://schemas.microsoft.com/office/drawing/2014/main" id="{6008CB77-92D8-4505-8C72-95C2F987C7B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800358" y="3181827"/>
              <a:ext cx="3295642" cy="494346"/>
            </a:xfrm>
            <a:prstGeom prst="rect">
              <a:avLst/>
            </a:prstGeom>
            <a:noFill/>
            <a:extLst>
              <a:ext uri="{909E8E84-426E-40DD-AFC4-6F175D3DCCD1}">
                <a14:hiddenFill xmlns:a14="http://schemas.microsoft.com/office/drawing/2010/main">
                  <a:solidFill>
                    <a:srgbClr val="FFFFFF"/>
                  </a:solidFill>
                </a14:hiddenFill>
              </a:ext>
            </a:extLst>
          </p:spPr>
        </p:pic>
        <p:pic>
          <p:nvPicPr>
            <p:cNvPr id="55" name="Graphic 54">
              <a:extLst>
                <a:ext uri="{FF2B5EF4-FFF2-40B4-BE49-F238E27FC236}">
                  <a16:creationId xmlns:a16="http://schemas.microsoft.com/office/drawing/2014/main" id="{FBCB360C-192A-44C8-8D23-3C684642387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6834" y="3181827"/>
              <a:ext cx="2501000" cy="412665"/>
            </a:xfrm>
            <a:prstGeom prst="rect">
              <a:avLst/>
            </a:prstGeom>
          </p:spPr>
        </p:pic>
        <p:pic>
          <p:nvPicPr>
            <p:cNvPr id="56" name="Picture 55">
              <a:extLst>
                <a:ext uri="{FF2B5EF4-FFF2-40B4-BE49-F238E27FC236}">
                  <a16:creationId xmlns:a16="http://schemas.microsoft.com/office/drawing/2014/main" id="{B86E66B0-1FF5-4F0B-9950-A24581E27DEF}"/>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2557" t="20025" r="11829" b="18207"/>
            <a:stretch/>
          </p:blipFill>
          <p:spPr>
            <a:xfrm>
              <a:off x="1307307" y="4057124"/>
              <a:ext cx="2233613" cy="771526"/>
            </a:xfrm>
            <a:prstGeom prst="rect">
              <a:avLst/>
            </a:prstGeom>
          </p:spPr>
        </p:pic>
        <p:pic>
          <p:nvPicPr>
            <p:cNvPr id="57" name="Picture 56">
              <a:extLst>
                <a:ext uri="{FF2B5EF4-FFF2-40B4-BE49-F238E27FC236}">
                  <a16:creationId xmlns:a16="http://schemas.microsoft.com/office/drawing/2014/main" id="{E85C3351-55B0-4702-B636-77CD37C4177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83385" y="4077138"/>
              <a:ext cx="800903" cy="800903"/>
            </a:xfrm>
            <a:prstGeom prst="rect">
              <a:avLst/>
            </a:prstGeom>
          </p:spPr>
        </p:pic>
        <p:pic>
          <p:nvPicPr>
            <p:cNvPr id="58" name="Graphic 57">
              <a:extLst>
                <a:ext uri="{FF2B5EF4-FFF2-40B4-BE49-F238E27FC236}">
                  <a16:creationId xmlns:a16="http://schemas.microsoft.com/office/drawing/2014/main" id="{3AAFE740-E559-48E3-B97F-05E020F3AAFB}"/>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6051" y="4272100"/>
              <a:ext cx="1550505" cy="451803"/>
            </a:xfrm>
            <a:prstGeom prst="rect">
              <a:avLst/>
            </a:prstGeom>
          </p:spPr>
        </p:pic>
        <p:pic>
          <p:nvPicPr>
            <p:cNvPr id="59" name="Picture 58">
              <a:extLst>
                <a:ext uri="{FF2B5EF4-FFF2-40B4-BE49-F238E27FC236}">
                  <a16:creationId xmlns:a16="http://schemas.microsoft.com/office/drawing/2014/main" id="{F2B86A18-A749-484A-9271-613F5543337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02848" y="4955813"/>
              <a:ext cx="2121009" cy="876345"/>
            </a:xfrm>
            <a:prstGeom prst="rect">
              <a:avLst/>
            </a:prstGeom>
          </p:spPr>
        </p:pic>
        <p:pic>
          <p:nvPicPr>
            <p:cNvPr id="60" name="Graphic 59">
              <a:extLst>
                <a:ext uri="{FF2B5EF4-FFF2-40B4-BE49-F238E27FC236}">
                  <a16:creationId xmlns:a16="http://schemas.microsoft.com/office/drawing/2014/main" id="{C227586D-D074-4363-8DC9-D7B3834AE387}"/>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30038" y="4285753"/>
              <a:ext cx="1628775" cy="438150"/>
            </a:xfrm>
            <a:prstGeom prst="rect">
              <a:avLst/>
            </a:prstGeom>
          </p:spPr>
        </p:pic>
        <p:pic>
          <p:nvPicPr>
            <p:cNvPr id="61" name="Picture 60">
              <a:extLst>
                <a:ext uri="{FF2B5EF4-FFF2-40B4-BE49-F238E27FC236}">
                  <a16:creationId xmlns:a16="http://schemas.microsoft.com/office/drawing/2014/main" id="{06E3EB97-A50E-4988-A051-77027CBA3BCA}"/>
                </a:ext>
              </a:extLst>
            </p:cNvPr>
            <p:cNvPicPr>
              <a:picLocks noChangeAspect="1"/>
            </p:cNvPicPr>
            <p:nvPr userDrawn="1"/>
          </p:nvPicPr>
          <p:blipFill>
            <a:blip r:embed="rId16"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3815806" y="5238149"/>
              <a:ext cx="2437039" cy="494346"/>
            </a:xfrm>
            <a:prstGeom prst="rect">
              <a:avLst/>
            </a:prstGeom>
          </p:spPr>
        </p:pic>
        <p:pic>
          <p:nvPicPr>
            <p:cNvPr id="62" name="Graphic 61">
              <a:extLst>
                <a:ext uri="{FF2B5EF4-FFF2-40B4-BE49-F238E27FC236}">
                  <a16:creationId xmlns:a16="http://schemas.microsoft.com/office/drawing/2014/main" id="{1C9BAF78-02D1-48DF-81DA-B9DE45399B8A}"/>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12152" y="2383956"/>
              <a:ext cx="1767331" cy="411878"/>
            </a:xfrm>
            <a:prstGeom prst="rect">
              <a:avLst/>
            </a:prstGeom>
          </p:spPr>
        </p:pic>
      </p:grpSp>
      <p:pic>
        <p:nvPicPr>
          <p:cNvPr id="20" name="Picture 19">
            <a:extLst>
              <a:ext uri="{FF2B5EF4-FFF2-40B4-BE49-F238E27FC236}">
                <a16:creationId xmlns:a16="http://schemas.microsoft.com/office/drawing/2014/main" id="{7AA63ACF-1955-4FAE-ABF6-D91AB77B765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730409" y="5134844"/>
            <a:ext cx="2561192" cy="1522871"/>
          </a:xfrm>
          <a:prstGeom prst="rect">
            <a:avLst/>
          </a:prstGeom>
        </p:spPr>
      </p:pic>
      <p:pic>
        <p:nvPicPr>
          <p:cNvPr id="3" name="Picture 2">
            <a:extLst>
              <a:ext uri="{FF2B5EF4-FFF2-40B4-BE49-F238E27FC236}">
                <a16:creationId xmlns:a16="http://schemas.microsoft.com/office/drawing/2014/main" id="{9749DE2D-F126-4D17-B4B3-2A2B750A788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266498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7" name="Text Placeholder 11"/>
          <p:cNvSpPr>
            <a:spLocks noGrp="1"/>
          </p:cNvSpPr>
          <p:nvPr>
            <p:ph type="body" sz="quarter" idx="10" hasCustomPrompt="1"/>
          </p:nvPr>
        </p:nvSpPr>
        <p:spPr>
          <a:xfrm>
            <a:off x="1336588" y="3822032"/>
            <a:ext cx="2921087" cy="822979"/>
          </a:xfrm>
        </p:spPr>
        <p:txBody>
          <a:bodyPr anchor="t">
            <a:noAutofit/>
          </a:bodyPr>
          <a:lstStyle>
            <a:lvl1pPr marL="0" indent="0">
              <a:lnSpc>
                <a:spcPct val="100000"/>
              </a:lnSpc>
              <a:buNone/>
              <a:defRPr sz="3600" b="1" spc="100" baseline="0">
                <a:solidFill>
                  <a:srgbClr val="5DC5D2"/>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of content</a:t>
            </a:r>
          </a:p>
        </p:txBody>
      </p:sp>
      <p:sp>
        <p:nvSpPr>
          <p:cNvPr id="8" name="Text Placeholder 11"/>
          <p:cNvSpPr>
            <a:spLocks noGrp="1"/>
          </p:cNvSpPr>
          <p:nvPr>
            <p:ph type="body" sz="quarter" idx="11" hasCustomPrompt="1"/>
          </p:nvPr>
        </p:nvSpPr>
        <p:spPr>
          <a:xfrm>
            <a:off x="1336588" y="2999053"/>
            <a:ext cx="2921087" cy="822979"/>
          </a:xfrm>
        </p:spPr>
        <p:txBody>
          <a:bodyPr anchor="b">
            <a:noAutofit/>
          </a:bodyPr>
          <a:lstStyle>
            <a:lvl1pPr marL="0" indent="0">
              <a:lnSpc>
                <a:spcPct val="100000"/>
              </a:lnSpc>
              <a:buNone/>
              <a:defRPr sz="3600" b="0"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Table</a:t>
            </a:r>
          </a:p>
        </p:txBody>
      </p:sp>
      <p:sp>
        <p:nvSpPr>
          <p:cNvPr id="10" name="Text Placeholder 9"/>
          <p:cNvSpPr>
            <a:spLocks noGrp="1"/>
          </p:cNvSpPr>
          <p:nvPr>
            <p:ph type="body" sz="quarter" idx="12" hasCustomPrompt="1"/>
          </p:nvPr>
        </p:nvSpPr>
        <p:spPr>
          <a:xfrm>
            <a:off x="6067425" y="1064419"/>
            <a:ext cx="4124325" cy="4945855"/>
          </a:xfrm>
        </p:spPr>
        <p:txBody>
          <a:bodyPr>
            <a:normAutofit/>
          </a:bodyPr>
          <a:lstStyle>
            <a:lvl1pPr marL="0" indent="0">
              <a:lnSpc>
                <a:spcPct val="100000"/>
              </a:lnSpc>
              <a:buClr>
                <a:srgbClr val="5DC5D2"/>
              </a:buClr>
              <a:buFont typeface="+mj-lt"/>
              <a:buNone/>
              <a:defRPr sz="1800" b="0" baseline="0">
                <a:solidFill>
                  <a:srgbClr val="333333"/>
                </a:solidFill>
                <a:latin typeface="Century Gothic" panose="020B0502020202020204" pitchFamily="34" charset="0"/>
              </a:defRPr>
            </a:lvl1pPr>
          </a:lstStyle>
          <a:p>
            <a:pPr lvl="0"/>
            <a:r>
              <a:rPr lang="en-US" dirty="0"/>
              <a:t>Click to add title</a:t>
            </a:r>
          </a:p>
        </p:txBody>
      </p:sp>
      <p:sp>
        <p:nvSpPr>
          <p:cNvPr id="11" name="Content Placeholder 3"/>
          <p:cNvSpPr>
            <a:spLocks noGrp="1"/>
          </p:cNvSpPr>
          <p:nvPr>
            <p:ph idx="14" hasCustomPrompt="1"/>
          </p:nvPr>
        </p:nvSpPr>
        <p:spPr>
          <a:xfrm>
            <a:off x="10260808" y="1064419"/>
            <a:ext cx="373854" cy="4945855"/>
          </a:xfrm>
        </p:spPr>
        <p:txBody>
          <a:bodyPr>
            <a:normAutofit/>
          </a:bodyPr>
          <a:lstStyle>
            <a:lvl1pPr marL="0" indent="0">
              <a:lnSpc>
                <a:spcPct val="100000"/>
              </a:lnSpc>
              <a:buNone/>
              <a:defRPr sz="1800" b="1">
                <a:solidFill>
                  <a:schemeClr val="tx1"/>
                </a:solidFill>
              </a:defRPr>
            </a:lvl1pPr>
          </a:lstStyle>
          <a:p>
            <a:r>
              <a:rPr lang="fr-BE" dirty="0"/>
              <a:t>#</a:t>
            </a:r>
            <a:endParaRPr lang="en-US" dirty="0"/>
          </a:p>
        </p:txBody>
      </p:sp>
      <p:sp>
        <p:nvSpPr>
          <p:cNvPr id="13"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225" y="491184"/>
            <a:ext cx="334555" cy="328302"/>
          </a:xfrm>
          <a:prstGeom prst="rect">
            <a:avLst/>
          </a:prstGeom>
        </p:spPr>
      </p:pic>
      <p:sp>
        <p:nvSpPr>
          <p:cNvPr id="17" name="TextBox 16"/>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344" y="4391580"/>
            <a:ext cx="2321626" cy="2579390"/>
          </a:xfrm>
          <a:prstGeom prst="rect">
            <a:avLst/>
          </a:prstGeom>
        </p:spPr>
      </p:pic>
    </p:spTree>
    <p:extLst>
      <p:ext uri="{BB962C8B-B14F-4D97-AF65-F5344CB8AC3E}">
        <p14:creationId xmlns:p14="http://schemas.microsoft.com/office/powerpoint/2010/main" val="3560073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sp>
        <p:nvSpPr>
          <p:cNvPr id="15"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0" name="Text Placeholder 8"/>
          <p:cNvSpPr>
            <a:spLocks noGrp="1"/>
          </p:cNvSpPr>
          <p:nvPr>
            <p:ph type="body" sz="quarter" idx="15"/>
          </p:nvPr>
        </p:nvSpPr>
        <p:spPr>
          <a:xfrm>
            <a:off x="1504721" y="1853514"/>
            <a:ext cx="8438605" cy="3978875"/>
          </a:xfrm>
          <a:prstGeom prst="rect">
            <a:avLst/>
          </a:prstGeom>
        </p:spPr>
        <p:txBody>
          <a:bodyPr>
            <a:normAutofit/>
          </a:bodyPr>
          <a:lstStyle>
            <a:lvl1pPr marL="285750" indent="-285750">
              <a:buFont typeface="Arial" panose="020B0604020202020204" pitchFamily="34" charset="0"/>
              <a:buChar char="•"/>
              <a:defRPr sz="1800" baseline="0">
                <a:solidFill>
                  <a:srgbClr val="333333"/>
                </a:solidFill>
                <a:latin typeface="Century Gothic" panose="020B0502020202020204" pitchFamily="34" charset="0"/>
              </a:defRPr>
            </a:lvl1pPr>
            <a:lvl2pPr>
              <a:defRPr/>
            </a:lvl2pPr>
            <a:lvl3pPr>
              <a:defRPr/>
            </a:lvl3pPr>
            <a:lvl4pPr>
              <a:defRPr/>
            </a:lvl4pPr>
            <a:lvl5pPr marL="1828800" indent="0">
              <a:buNone/>
              <a:defRPr/>
            </a:lvl5pPr>
            <a:lvl6pPr>
              <a:defRPr/>
            </a:lvl6pPr>
            <a:lvl7pPr>
              <a:defRPr/>
            </a:lvl7pPr>
            <a:lvl8pPr>
              <a:defRPr/>
            </a:lvl8pPr>
            <a:lvl9pPr marL="3657600" indent="0">
              <a:buNone/>
              <a:defRPr/>
            </a:lvl9pPr>
          </a:lstStyle>
          <a:p>
            <a:pPr lvl="0"/>
            <a:r>
              <a:rPr lang="en-US" dirty="0"/>
              <a:t>Click to edit Master text styles</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2" name="TextBox 21"/>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849BD1DC-338B-4E51-BF29-81ED00C397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636216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Sub Header">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2BA94F-CB21-4239-8589-5101370EF4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1671" y="327032"/>
            <a:ext cx="1098954" cy="269878"/>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14" y="3429332"/>
            <a:ext cx="3225772" cy="3586357"/>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1081" y="4527399"/>
            <a:ext cx="3650555" cy="2452570"/>
          </a:xfrm>
          <a:prstGeom prst="rect">
            <a:avLst/>
          </a:prstGeom>
        </p:spPr>
      </p:pic>
      <p:sp>
        <p:nvSpPr>
          <p:cNvPr id="6" name="Text Placeholder 11"/>
          <p:cNvSpPr>
            <a:spLocks noGrp="1"/>
          </p:cNvSpPr>
          <p:nvPr>
            <p:ph type="body" sz="quarter" idx="10" hasCustomPrompt="1"/>
          </p:nvPr>
        </p:nvSpPr>
        <p:spPr>
          <a:xfrm>
            <a:off x="1823649" y="2638423"/>
            <a:ext cx="8150313" cy="1435087"/>
          </a:xfrm>
        </p:spPr>
        <p:txBody>
          <a:bodyPr anchor="ctr">
            <a:noAutofit/>
          </a:bodyPr>
          <a:lstStyle>
            <a:lvl1pPr marL="0" indent="0" algn="ctr">
              <a:lnSpc>
                <a:spcPct val="100000"/>
              </a:lnSpc>
              <a:buNone/>
              <a:defRPr sz="3600" b="1" spc="100" baseline="0">
                <a:solidFill>
                  <a:schemeClr val="tx1"/>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title</a:t>
            </a:r>
          </a:p>
        </p:txBody>
      </p:sp>
      <p:sp>
        <p:nvSpPr>
          <p:cNvPr id="9" name="TextBox 8"/>
          <p:cNvSpPr txBox="1"/>
          <p:nvPr userDrawn="1"/>
        </p:nvSpPr>
        <p:spPr>
          <a:xfrm>
            <a:off x="8917916" y="5204145"/>
            <a:ext cx="1165537" cy="523220"/>
          </a:xfrm>
          <a:prstGeom prst="rect">
            <a:avLst/>
          </a:prstGeom>
          <a:noFill/>
        </p:spPr>
        <p:txBody>
          <a:bodyPr wrap="square" rtlCol="0" anchor="ctr">
            <a:spAutoFit/>
          </a:bodyPr>
          <a:lstStyle/>
          <a:p>
            <a:pPr algn="ctr"/>
            <a:fld id="{0ADA4FF2-C4CA-46C5-86BF-D39CCB416EEE}" type="slidenum">
              <a:rPr lang="en-US" sz="2800" b="1" smtClean="0">
                <a:solidFill>
                  <a:schemeClr val="tx1"/>
                </a:solidFill>
                <a:latin typeface="Century Gothic" panose="020B0502020202020204" pitchFamily="34" charset="0"/>
              </a:rPr>
              <a:t>‹nr.›</a:t>
            </a:fld>
            <a:endParaRPr lang="en-US" sz="2800" b="1" dirty="0">
              <a:solidFill>
                <a:schemeClr val="tx1"/>
              </a:solidFill>
              <a:latin typeface="Century Gothic" panose="020B0502020202020204" pitchFamily="34" charset="0"/>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90855" y="1938609"/>
            <a:ext cx="713142" cy="699814"/>
          </a:xfrm>
          <a:prstGeom prst="rect">
            <a:avLst/>
          </a:prstGeom>
        </p:spPr>
      </p:pic>
    </p:spTree>
    <p:extLst>
      <p:ext uri="{BB962C8B-B14F-4D97-AF65-F5344CB8AC3E}">
        <p14:creationId xmlns:p14="http://schemas.microsoft.com/office/powerpoint/2010/main" val="38170756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Section Sub Header">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7844" y="4300886"/>
            <a:ext cx="3963757" cy="2356829"/>
          </a:xfrm>
          <a:prstGeom prst="rect">
            <a:avLst/>
          </a:prstGeom>
        </p:spPr>
      </p:pic>
      <p:sp>
        <p:nvSpPr>
          <p:cNvPr id="6" name="Text Placeholder 11"/>
          <p:cNvSpPr>
            <a:spLocks noGrp="1"/>
          </p:cNvSpPr>
          <p:nvPr>
            <p:ph type="body" sz="quarter" idx="10" hasCustomPrompt="1"/>
          </p:nvPr>
        </p:nvSpPr>
        <p:spPr>
          <a:xfrm>
            <a:off x="2195124" y="2638423"/>
            <a:ext cx="8150313" cy="1435087"/>
          </a:xfrm>
        </p:spPr>
        <p:txBody>
          <a:bodyPr anchor="ctr">
            <a:noAutofit/>
          </a:bodyPr>
          <a:lstStyle>
            <a:lvl1pPr marL="0" indent="0" algn="ctr">
              <a:lnSpc>
                <a:spcPct val="100000"/>
              </a:lnSpc>
              <a:buNone/>
              <a:defRPr sz="3600" b="1" spc="100" baseline="0">
                <a:solidFill>
                  <a:schemeClr val="tx1"/>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90855" y="1938609"/>
            <a:ext cx="713142" cy="699814"/>
          </a:xfrm>
          <a:prstGeom prst="rect">
            <a:avLst/>
          </a:prstGeom>
        </p:spPr>
      </p:pic>
      <p:sp>
        <p:nvSpPr>
          <p:cNvPr id="10" name="TextBox 9"/>
          <p:cNvSpPr txBox="1"/>
          <p:nvPr userDrawn="1"/>
        </p:nvSpPr>
        <p:spPr>
          <a:xfrm>
            <a:off x="8646453" y="4883990"/>
            <a:ext cx="1165537" cy="523220"/>
          </a:xfrm>
          <a:prstGeom prst="rect">
            <a:avLst/>
          </a:prstGeom>
          <a:noFill/>
        </p:spPr>
        <p:txBody>
          <a:bodyPr wrap="square" rtlCol="0" anchor="ctr">
            <a:spAutoFit/>
          </a:bodyPr>
          <a:lstStyle/>
          <a:p>
            <a:pPr algn="ctr"/>
            <a:fld id="{0ADA4FF2-C4CA-46C5-86BF-D39CCB416EEE}" type="slidenum">
              <a:rPr lang="en-US" sz="2800" b="1" smtClean="0">
                <a:solidFill>
                  <a:srgbClr val="5DC5D2"/>
                </a:solidFill>
                <a:latin typeface="Century Gothic" panose="020B0502020202020204" pitchFamily="34" charset="0"/>
              </a:rPr>
              <a:t>‹nr.›</a:t>
            </a:fld>
            <a:endParaRPr lang="en-US" sz="2800" b="1" dirty="0">
              <a:solidFill>
                <a:srgbClr val="5DC5D2"/>
              </a:solidFill>
              <a:latin typeface="Century Gothic" panose="020B0502020202020204" pitchFamily="34" charset="0"/>
            </a:endParaRPr>
          </a:p>
        </p:txBody>
      </p:sp>
    </p:spTree>
    <p:extLst>
      <p:ext uri="{BB962C8B-B14F-4D97-AF65-F5344CB8AC3E}">
        <p14:creationId xmlns:p14="http://schemas.microsoft.com/office/powerpoint/2010/main" val="319281154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with pictur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14" y="3429332"/>
            <a:ext cx="3225772" cy="3586357"/>
          </a:xfrm>
          <a:prstGeom prst="rect">
            <a:avLst/>
          </a:prstGeom>
        </p:spPr>
      </p:pic>
      <p:sp>
        <p:nvSpPr>
          <p:cNvPr id="13" name="Text Placeholder 11"/>
          <p:cNvSpPr>
            <a:spLocks noGrp="1"/>
          </p:cNvSpPr>
          <p:nvPr>
            <p:ph type="body" sz="quarter" idx="10" hasCustomPrompt="1"/>
          </p:nvPr>
        </p:nvSpPr>
        <p:spPr>
          <a:xfrm>
            <a:off x="1815394" y="2638421"/>
            <a:ext cx="5261547" cy="1435087"/>
          </a:xfrm>
        </p:spPr>
        <p:txBody>
          <a:bodyPr anchor="ctr">
            <a:noAutofit/>
          </a:bodyPr>
          <a:lstStyle>
            <a:lvl1pPr marL="0" indent="0" algn="l">
              <a:lnSpc>
                <a:spcPct val="100000"/>
              </a:lnSpc>
              <a:buNone/>
              <a:defRPr sz="2400" b="1"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subtitle</a:t>
            </a:r>
          </a:p>
        </p:txBody>
      </p:sp>
      <p:sp>
        <p:nvSpPr>
          <p:cNvPr id="8" name="Picture Placeholder 7"/>
          <p:cNvSpPr>
            <a:spLocks noGrp="1"/>
          </p:cNvSpPr>
          <p:nvPr>
            <p:ph type="pic" sz="quarter" idx="11" hasCustomPrompt="1"/>
          </p:nvPr>
        </p:nvSpPr>
        <p:spPr>
          <a:xfrm>
            <a:off x="7511564" y="1778534"/>
            <a:ext cx="3156781" cy="3154859"/>
          </a:xfrm>
          <a:prstGeom prst="ellipse">
            <a:avLst/>
          </a:prstGeom>
          <a:effectLst/>
        </p:spPr>
        <p:txBody>
          <a:bodyPr>
            <a:normAutofit/>
          </a:bodyPr>
          <a:lstStyle>
            <a:lvl1pPr marL="0" indent="0">
              <a:buNone/>
              <a:defRPr sz="1400" baseline="0"/>
            </a:lvl1pPr>
          </a:lstStyle>
          <a:p>
            <a:r>
              <a:rPr lang="en-US" dirty="0"/>
              <a:t>Click to add picture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3329" y="1614487"/>
            <a:ext cx="490032" cy="48087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5" name="TextBox 14"/>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pic>
        <p:nvPicPr>
          <p:cNvPr id="9" name="Picture 8">
            <a:extLst>
              <a:ext uri="{FF2B5EF4-FFF2-40B4-BE49-F238E27FC236}">
                <a16:creationId xmlns:a16="http://schemas.microsoft.com/office/drawing/2014/main" id="{35D7CBBE-E088-4204-B540-BB4B6C8E29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439199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with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3" y="3421855"/>
            <a:ext cx="3259686" cy="3621600"/>
          </a:xfrm>
          <a:prstGeom prst="rect">
            <a:avLst/>
          </a:prstGeom>
        </p:spPr>
      </p:pic>
      <p:sp>
        <p:nvSpPr>
          <p:cNvPr id="13" name="Text Placeholder 11"/>
          <p:cNvSpPr>
            <a:spLocks noGrp="1"/>
          </p:cNvSpPr>
          <p:nvPr>
            <p:ph type="body" sz="quarter" idx="10" hasCustomPrompt="1"/>
          </p:nvPr>
        </p:nvSpPr>
        <p:spPr>
          <a:xfrm>
            <a:off x="1843969" y="2638421"/>
            <a:ext cx="4861631" cy="1435087"/>
          </a:xfrm>
        </p:spPr>
        <p:txBody>
          <a:bodyPr anchor="ctr">
            <a:noAutofit/>
          </a:bodyPr>
          <a:lstStyle>
            <a:lvl1pPr marL="0" indent="0" algn="l">
              <a:lnSpc>
                <a:spcPct val="100000"/>
              </a:lnSpc>
              <a:buNone/>
              <a:defRPr sz="2400" b="1"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subtitle</a:t>
            </a:r>
          </a:p>
        </p:txBody>
      </p:sp>
      <p:sp>
        <p:nvSpPr>
          <p:cNvPr id="8" name="Picture Placeholder 7"/>
          <p:cNvSpPr>
            <a:spLocks noGrp="1"/>
          </p:cNvSpPr>
          <p:nvPr>
            <p:ph type="pic" sz="quarter" idx="11" hasCustomPrompt="1"/>
          </p:nvPr>
        </p:nvSpPr>
        <p:spPr>
          <a:xfrm>
            <a:off x="7511564" y="1778534"/>
            <a:ext cx="3156781" cy="3154859"/>
          </a:xfrm>
          <a:prstGeom prst="ellipse">
            <a:avLst/>
          </a:prstGeom>
          <a:effectLst/>
        </p:spPr>
        <p:txBody>
          <a:bodyPr>
            <a:normAutofit/>
          </a:bodyPr>
          <a:lstStyle>
            <a:lvl1pPr marL="0" indent="0">
              <a:buNone/>
              <a:defRPr sz="1400" baseline="0"/>
            </a:lvl1pPr>
          </a:lstStyle>
          <a:p>
            <a:r>
              <a:rPr lang="en-US" dirty="0"/>
              <a:t>Click to add picture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3329" y="1614487"/>
            <a:ext cx="490032" cy="48087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5" name="TextBox 14"/>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pic>
        <p:nvPicPr>
          <p:cNvPr id="10" name="Picture 9">
            <a:extLst>
              <a:ext uri="{FF2B5EF4-FFF2-40B4-BE49-F238E27FC236}">
                <a16:creationId xmlns:a16="http://schemas.microsoft.com/office/drawing/2014/main" id="{F4B79185-49B0-40E9-90CC-111857C969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302996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with pictur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1843969" y="1778534"/>
            <a:ext cx="3156781" cy="3154859"/>
          </a:xfrm>
          <a:prstGeom prst="ellipse">
            <a:avLst/>
          </a:prstGeom>
          <a:effectLst/>
        </p:spPr>
        <p:txBody>
          <a:bodyPr>
            <a:normAutofit/>
          </a:bodyPr>
          <a:lstStyle>
            <a:lvl1pPr marL="0" indent="0">
              <a:buNone/>
              <a:defRPr sz="1400" baseline="0"/>
            </a:lvl1pPr>
          </a:lstStyle>
          <a:p>
            <a:r>
              <a:rPr lang="en-US" dirty="0"/>
              <a:t>Click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2210" y="1614487"/>
            <a:ext cx="490032" cy="480874"/>
          </a:xfrm>
          <a:prstGeom prst="rect">
            <a:avLst/>
          </a:prstGeom>
        </p:spPr>
      </p:pic>
      <p:sp>
        <p:nvSpPr>
          <p:cNvPr id="10" name="Text Placeholder 11"/>
          <p:cNvSpPr>
            <a:spLocks noGrp="1"/>
          </p:cNvSpPr>
          <p:nvPr>
            <p:ph type="body" sz="quarter" idx="10" hasCustomPrompt="1"/>
          </p:nvPr>
        </p:nvSpPr>
        <p:spPr>
          <a:xfrm>
            <a:off x="5641456" y="2638421"/>
            <a:ext cx="4861631" cy="1435087"/>
          </a:xfrm>
        </p:spPr>
        <p:txBody>
          <a:bodyPr anchor="ctr">
            <a:noAutofit/>
          </a:bodyPr>
          <a:lstStyle>
            <a:lvl1pPr marL="0" indent="0" algn="l">
              <a:lnSpc>
                <a:spcPct val="100000"/>
              </a:lnSpc>
              <a:buNone/>
              <a:defRPr sz="2400" b="1"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subtitle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4" name="TextBox 13"/>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pic>
        <p:nvPicPr>
          <p:cNvPr id="13" name="Picture 12">
            <a:extLst>
              <a:ext uri="{FF2B5EF4-FFF2-40B4-BE49-F238E27FC236}">
                <a16:creationId xmlns:a16="http://schemas.microsoft.com/office/drawing/2014/main" id="{E79A8FB0-85DF-4084-B404-E64DC90779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882235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Text Placeholder 8"/>
          <p:cNvSpPr>
            <a:spLocks noGrp="1"/>
          </p:cNvSpPr>
          <p:nvPr>
            <p:ph type="body" sz="quarter" idx="13"/>
          </p:nvPr>
        </p:nvSpPr>
        <p:spPr>
          <a:xfrm>
            <a:off x="5862008" y="1853515"/>
            <a:ext cx="4081320" cy="3980378"/>
          </a:xfrm>
          <a:prstGeom prst="rect">
            <a:avLst/>
          </a:prstGeom>
        </p:spPr>
        <p:txBody>
          <a:bodyPr>
            <a:normAutofit/>
          </a:bodyPr>
          <a:lstStyle>
            <a:lvl1pPr marL="285750" indent="-285750">
              <a:buFont typeface="Arial" panose="020B0604020202020204" pitchFamily="34" charset="0"/>
              <a:buChar char="•"/>
              <a:defRPr sz="1600">
                <a:solidFill>
                  <a:srgbClr val="333333"/>
                </a:solidFill>
                <a:latin typeface="Century Gothic" panose="020B0502020202020204" pitchFamily="34" charset="0"/>
              </a:defRPr>
            </a:lvl1pPr>
          </a:lstStyle>
          <a:p>
            <a:pPr lvl="0"/>
            <a:r>
              <a:rPr lang="en-US"/>
              <a:t>Click to edit Master text styles</a:t>
            </a:r>
          </a:p>
        </p:txBody>
      </p:sp>
      <p:sp>
        <p:nvSpPr>
          <p:cNvPr id="13" name="Text Placeholder 8"/>
          <p:cNvSpPr>
            <a:spLocks noGrp="1"/>
          </p:cNvSpPr>
          <p:nvPr>
            <p:ph type="body" sz="quarter" idx="15"/>
          </p:nvPr>
        </p:nvSpPr>
        <p:spPr>
          <a:xfrm>
            <a:off x="1504723" y="1853515"/>
            <a:ext cx="4081320" cy="3978873"/>
          </a:xfrm>
          <a:prstGeom prst="rect">
            <a:avLst/>
          </a:prstGeom>
        </p:spPr>
        <p:txBody>
          <a:bodyPr>
            <a:normAutofit/>
          </a:bodyPr>
          <a:lstStyle>
            <a:lvl1pPr marL="285750" indent="-285750">
              <a:buFont typeface="Arial" panose="020B0604020202020204" pitchFamily="34" charset="0"/>
              <a:buChar char="•"/>
              <a:defRPr sz="1600">
                <a:solidFill>
                  <a:srgbClr val="333333"/>
                </a:solidFill>
                <a:latin typeface="Century Gothic" panose="020B0502020202020204" pitchFamily="34" charset="0"/>
              </a:defRPr>
            </a:lvl1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8"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2" name="TextBox 21"/>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23"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0" name="Picture 9">
            <a:extLst>
              <a:ext uri="{FF2B5EF4-FFF2-40B4-BE49-F238E27FC236}">
                <a16:creationId xmlns:a16="http://schemas.microsoft.com/office/drawing/2014/main" id="{1874A1AC-B59F-40CF-AFB3-C4B7C545E9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2957396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er">
    <p:spTree>
      <p:nvGrpSpPr>
        <p:cNvPr id="1" name=""/>
        <p:cNvGrpSpPr/>
        <p:nvPr/>
      </p:nvGrpSpPr>
      <p:grpSpPr>
        <a:xfrm>
          <a:off x="0" y="0"/>
          <a:ext cx="0" cy="0"/>
          <a:chOff x="0" y="0"/>
          <a:chExt cx="0" cy="0"/>
        </a:xfrm>
      </p:grpSpPr>
      <p:sp>
        <p:nvSpPr>
          <p:cNvPr id="10" name="Text Placeholder 8"/>
          <p:cNvSpPr>
            <a:spLocks noGrp="1"/>
          </p:cNvSpPr>
          <p:nvPr>
            <p:ph type="body" sz="quarter" idx="15"/>
          </p:nvPr>
        </p:nvSpPr>
        <p:spPr>
          <a:xfrm>
            <a:off x="1504723" y="2706769"/>
            <a:ext cx="4082340" cy="3123880"/>
          </a:xfrm>
          <a:prstGeom prst="rect">
            <a:avLst/>
          </a:prstGeom>
        </p:spPr>
        <p:txBody>
          <a:bodyPr>
            <a:normAutofit/>
          </a:bodyPr>
          <a:lstStyle>
            <a:lvl1pPr marL="171450" indent="-171450">
              <a:buFont typeface="Arial" panose="020B0604020202020204" pitchFamily="34" charset="0"/>
              <a:buChar char="•"/>
              <a:defRPr sz="1200">
                <a:solidFill>
                  <a:srgbClr val="333333"/>
                </a:solidFill>
                <a:latin typeface="Century Gothic" panose="020B0502020202020204" pitchFamily="34" charset="0"/>
              </a:defRPr>
            </a:lvl1pPr>
          </a:lstStyle>
          <a:p>
            <a:pPr lvl="0"/>
            <a:r>
              <a:rPr lang="en-US" dirty="0"/>
              <a:t>Click to edit Master text styles</a:t>
            </a:r>
          </a:p>
        </p:txBody>
      </p:sp>
      <p:sp>
        <p:nvSpPr>
          <p:cNvPr id="14" name="Text Placeholder 8"/>
          <p:cNvSpPr>
            <a:spLocks noGrp="1"/>
          </p:cNvSpPr>
          <p:nvPr>
            <p:ph type="body" sz="quarter" idx="18"/>
          </p:nvPr>
        </p:nvSpPr>
        <p:spPr>
          <a:xfrm>
            <a:off x="1504722" y="1821639"/>
            <a:ext cx="3583036" cy="584704"/>
          </a:xfrm>
          <a:prstGeom prst="rect">
            <a:avLst/>
          </a:prstGeom>
        </p:spPr>
        <p:txBody>
          <a:bodyPr anchor="b">
            <a:normAutofit/>
          </a:bodyPr>
          <a:lstStyle>
            <a:lvl1pPr marL="0" indent="0">
              <a:buNone/>
              <a:defRPr sz="1400" b="1" u="none">
                <a:solidFill>
                  <a:srgbClr val="333333"/>
                </a:solidFill>
                <a:latin typeface="Century Gothic" panose="020B0502020202020204" pitchFamily="34" charset="0"/>
              </a:defRPr>
            </a:lvl1pPr>
          </a:lstStyle>
          <a:p>
            <a:pPr lvl="0"/>
            <a:r>
              <a:rPr lang="en-US" dirty="0"/>
              <a:t>Click to edit Master text styles</a:t>
            </a:r>
          </a:p>
        </p:txBody>
      </p:sp>
      <p:cxnSp>
        <p:nvCxnSpPr>
          <p:cNvPr id="16" name="Straight Connector 15"/>
          <p:cNvCxnSpPr/>
          <p:nvPr userDrawn="1"/>
        </p:nvCxnSpPr>
        <p:spPr>
          <a:xfrm>
            <a:off x="1504723" y="2491854"/>
            <a:ext cx="4082340"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userDrawn="1"/>
        </p:nvCxnSpPr>
        <p:spPr>
          <a:xfrm>
            <a:off x="5087758" y="2261338"/>
            <a:ext cx="404446" cy="2"/>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45" name="Text Placeholder 8"/>
          <p:cNvSpPr>
            <a:spLocks noGrp="1"/>
          </p:cNvSpPr>
          <p:nvPr>
            <p:ph type="body" sz="quarter" idx="24"/>
          </p:nvPr>
        </p:nvSpPr>
        <p:spPr>
          <a:xfrm>
            <a:off x="5774725" y="2708509"/>
            <a:ext cx="4082340" cy="3123880"/>
          </a:xfrm>
          <a:prstGeom prst="rect">
            <a:avLst/>
          </a:prstGeom>
        </p:spPr>
        <p:txBody>
          <a:bodyPr>
            <a:normAutofit/>
          </a:bodyPr>
          <a:lstStyle>
            <a:lvl1pPr marL="171450" indent="-171450">
              <a:buFont typeface="Arial" panose="020B0604020202020204" pitchFamily="34" charset="0"/>
              <a:buChar char="•"/>
              <a:defRPr sz="1200">
                <a:solidFill>
                  <a:srgbClr val="333333"/>
                </a:solidFill>
                <a:latin typeface="Century Gothic" panose="020B0502020202020204" pitchFamily="34" charset="0"/>
              </a:defRPr>
            </a:lvl1pPr>
          </a:lstStyle>
          <a:p>
            <a:pPr lvl="0"/>
            <a:r>
              <a:rPr lang="en-US"/>
              <a:t>Click to edit Master text styles</a:t>
            </a:r>
          </a:p>
        </p:txBody>
      </p:sp>
      <p:sp>
        <p:nvSpPr>
          <p:cNvPr id="46" name="Text Placeholder 8"/>
          <p:cNvSpPr>
            <a:spLocks noGrp="1"/>
          </p:cNvSpPr>
          <p:nvPr>
            <p:ph type="body" sz="quarter" idx="25"/>
          </p:nvPr>
        </p:nvSpPr>
        <p:spPr>
          <a:xfrm>
            <a:off x="5774725" y="1826490"/>
            <a:ext cx="3583036" cy="584704"/>
          </a:xfrm>
          <a:prstGeom prst="rect">
            <a:avLst/>
          </a:prstGeom>
        </p:spPr>
        <p:txBody>
          <a:bodyPr anchor="b">
            <a:normAutofit/>
          </a:bodyPr>
          <a:lstStyle>
            <a:lvl1pPr marL="0" indent="0">
              <a:buNone/>
              <a:defRPr sz="1400" b="1" u="none">
                <a:solidFill>
                  <a:srgbClr val="333333"/>
                </a:solidFill>
                <a:latin typeface="Century Gothic" panose="020B0502020202020204" pitchFamily="34" charset="0"/>
              </a:defRPr>
            </a:lvl1pPr>
          </a:lstStyle>
          <a:p>
            <a:pPr lvl="0"/>
            <a:r>
              <a:rPr lang="en-US"/>
              <a:t>Click to edit Master text styles</a:t>
            </a:r>
          </a:p>
        </p:txBody>
      </p:sp>
      <p:cxnSp>
        <p:nvCxnSpPr>
          <p:cNvPr id="47" name="Straight Connector 46"/>
          <p:cNvCxnSpPr/>
          <p:nvPr userDrawn="1"/>
        </p:nvCxnSpPr>
        <p:spPr>
          <a:xfrm>
            <a:off x="5774725" y="2491854"/>
            <a:ext cx="4082339"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userDrawn="1"/>
        </p:nvCxnSpPr>
        <p:spPr>
          <a:xfrm>
            <a:off x="9386480" y="2270750"/>
            <a:ext cx="404446" cy="2"/>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24"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7" name="TextBox 26"/>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28"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7" name="Picture 16">
            <a:extLst>
              <a:ext uri="{FF2B5EF4-FFF2-40B4-BE49-F238E27FC236}">
                <a16:creationId xmlns:a16="http://schemas.microsoft.com/office/drawing/2014/main" id="{2EC3C2EB-AA35-4503-BB29-8E685BF67E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13427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7" name="Text Placeholder 11"/>
          <p:cNvSpPr>
            <a:spLocks noGrp="1"/>
          </p:cNvSpPr>
          <p:nvPr>
            <p:ph type="body" sz="quarter" idx="10" hasCustomPrompt="1"/>
          </p:nvPr>
        </p:nvSpPr>
        <p:spPr>
          <a:xfrm>
            <a:off x="1336588" y="3822032"/>
            <a:ext cx="2921087" cy="822979"/>
          </a:xfrm>
        </p:spPr>
        <p:txBody>
          <a:bodyPr anchor="t">
            <a:noAutofit/>
          </a:bodyPr>
          <a:lstStyle>
            <a:lvl1pPr marL="0" indent="0">
              <a:lnSpc>
                <a:spcPct val="100000"/>
              </a:lnSpc>
              <a:buNone/>
              <a:defRPr sz="3600" b="1" spc="100" baseline="0">
                <a:solidFill>
                  <a:srgbClr val="5DC5D2"/>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of content</a:t>
            </a:r>
          </a:p>
        </p:txBody>
      </p:sp>
      <p:sp>
        <p:nvSpPr>
          <p:cNvPr id="8" name="Text Placeholder 11"/>
          <p:cNvSpPr>
            <a:spLocks noGrp="1"/>
          </p:cNvSpPr>
          <p:nvPr>
            <p:ph type="body" sz="quarter" idx="11" hasCustomPrompt="1"/>
          </p:nvPr>
        </p:nvSpPr>
        <p:spPr>
          <a:xfrm>
            <a:off x="1336588" y="2999053"/>
            <a:ext cx="2921087" cy="822979"/>
          </a:xfrm>
        </p:spPr>
        <p:txBody>
          <a:bodyPr anchor="b">
            <a:noAutofit/>
          </a:bodyPr>
          <a:lstStyle>
            <a:lvl1pPr marL="0" indent="0">
              <a:lnSpc>
                <a:spcPct val="100000"/>
              </a:lnSpc>
              <a:buNone/>
              <a:defRPr sz="3600" b="0"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Table</a:t>
            </a:r>
          </a:p>
        </p:txBody>
      </p:sp>
      <p:sp>
        <p:nvSpPr>
          <p:cNvPr id="10" name="Text Placeholder 9"/>
          <p:cNvSpPr>
            <a:spLocks noGrp="1"/>
          </p:cNvSpPr>
          <p:nvPr>
            <p:ph type="body" sz="quarter" idx="12" hasCustomPrompt="1"/>
          </p:nvPr>
        </p:nvSpPr>
        <p:spPr>
          <a:xfrm>
            <a:off x="6067425" y="1064419"/>
            <a:ext cx="4124325" cy="4945855"/>
          </a:xfrm>
        </p:spPr>
        <p:txBody>
          <a:bodyPr>
            <a:normAutofit/>
          </a:bodyPr>
          <a:lstStyle>
            <a:lvl1pPr marL="0" indent="0">
              <a:lnSpc>
                <a:spcPct val="100000"/>
              </a:lnSpc>
              <a:buClr>
                <a:srgbClr val="5DC5D2"/>
              </a:buClr>
              <a:buFont typeface="+mj-lt"/>
              <a:buNone/>
              <a:defRPr sz="1800" b="0" baseline="0">
                <a:solidFill>
                  <a:srgbClr val="333333"/>
                </a:solidFill>
                <a:latin typeface="Century Gothic" panose="020B0502020202020204" pitchFamily="34" charset="0"/>
              </a:defRPr>
            </a:lvl1pPr>
          </a:lstStyle>
          <a:p>
            <a:pPr lvl="0"/>
            <a:r>
              <a:rPr lang="en-US" dirty="0"/>
              <a:t>Click to add title</a:t>
            </a:r>
          </a:p>
        </p:txBody>
      </p:sp>
      <p:sp>
        <p:nvSpPr>
          <p:cNvPr id="11" name="Content Placeholder 3"/>
          <p:cNvSpPr>
            <a:spLocks noGrp="1"/>
          </p:cNvSpPr>
          <p:nvPr>
            <p:ph idx="14" hasCustomPrompt="1"/>
          </p:nvPr>
        </p:nvSpPr>
        <p:spPr>
          <a:xfrm>
            <a:off x="10260808" y="1064419"/>
            <a:ext cx="373854" cy="4945855"/>
          </a:xfrm>
        </p:spPr>
        <p:txBody>
          <a:bodyPr>
            <a:normAutofit/>
          </a:bodyPr>
          <a:lstStyle>
            <a:lvl1pPr marL="0" indent="0">
              <a:lnSpc>
                <a:spcPct val="100000"/>
              </a:lnSpc>
              <a:buNone/>
              <a:defRPr sz="1800" b="1">
                <a:solidFill>
                  <a:schemeClr val="tx1"/>
                </a:solidFill>
              </a:defRPr>
            </a:lvl1pPr>
          </a:lstStyle>
          <a:p>
            <a:r>
              <a:rPr lang="fr-BE" dirty="0"/>
              <a:t>#</a:t>
            </a:r>
            <a:endParaRPr lang="en-US" dirty="0"/>
          </a:p>
        </p:txBody>
      </p:sp>
      <p:sp>
        <p:nvSpPr>
          <p:cNvPr id="13"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225" y="491184"/>
            <a:ext cx="334555" cy="328302"/>
          </a:xfrm>
          <a:prstGeom prst="rect">
            <a:avLst/>
          </a:prstGeom>
        </p:spPr>
      </p:pic>
      <p:sp>
        <p:nvSpPr>
          <p:cNvPr id="17" name="TextBox 16"/>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344" y="4391580"/>
            <a:ext cx="2321626" cy="2579390"/>
          </a:xfrm>
          <a:prstGeom prst="rect">
            <a:avLst/>
          </a:prstGeom>
        </p:spPr>
      </p:pic>
    </p:spTree>
    <p:extLst>
      <p:ext uri="{BB962C8B-B14F-4D97-AF65-F5344CB8AC3E}">
        <p14:creationId xmlns:p14="http://schemas.microsoft.com/office/powerpoint/2010/main" val="2275709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s with header">
    <p:spTree>
      <p:nvGrpSpPr>
        <p:cNvPr id="1" name=""/>
        <p:cNvGrpSpPr/>
        <p:nvPr/>
      </p:nvGrpSpPr>
      <p:grpSpPr>
        <a:xfrm>
          <a:off x="0" y="0"/>
          <a:ext cx="0" cy="0"/>
          <a:chOff x="0" y="0"/>
          <a:chExt cx="0" cy="0"/>
        </a:xfrm>
      </p:grpSpPr>
      <p:sp>
        <p:nvSpPr>
          <p:cNvPr id="26" name="Text Placeholder 8"/>
          <p:cNvSpPr>
            <a:spLocks noGrp="1"/>
          </p:cNvSpPr>
          <p:nvPr>
            <p:ph type="body" sz="quarter" idx="21" hasCustomPrompt="1"/>
          </p:nvPr>
        </p:nvSpPr>
        <p:spPr>
          <a:xfrm>
            <a:off x="7290098" y="2699001"/>
            <a:ext cx="2653229" cy="3133388"/>
          </a:xfrm>
          <a:prstGeom prst="rect">
            <a:avLst/>
          </a:prstGeom>
        </p:spPr>
        <p:txBody>
          <a:bodyPr>
            <a:normAutofit/>
          </a:bodyPr>
          <a:lstStyle>
            <a:lvl1pPr marL="171450" indent="-171450">
              <a:buFont typeface="Arial" panose="020B0604020202020204" pitchFamily="34" charset="0"/>
              <a:buChar char="•"/>
              <a:defRPr sz="1200" baseline="0">
                <a:solidFill>
                  <a:srgbClr val="333333"/>
                </a:solidFill>
                <a:latin typeface="Century Gothic" panose="020B0502020202020204" pitchFamily="34" charset="0"/>
              </a:defRPr>
            </a:lvl1pPr>
          </a:lstStyle>
          <a:p>
            <a:pPr lvl="0"/>
            <a:r>
              <a:rPr lang="en-US" dirty="0"/>
              <a:t>Click to add text</a:t>
            </a:r>
          </a:p>
        </p:txBody>
      </p:sp>
      <p:cxnSp>
        <p:nvCxnSpPr>
          <p:cNvPr id="28" name="Straight Connector 27"/>
          <p:cNvCxnSpPr/>
          <p:nvPr userDrawn="1"/>
        </p:nvCxnSpPr>
        <p:spPr>
          <a:xfrm>
            <a:off x="7323694" y="2482346"/>
            <a:ext cx="2619633"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9561030" y="2302432"/>
            <a:ext cx="382297" cy="1"/>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34" name="Text Placeholder 8"/>
          <p:cNvSpPr>
            <a:spLocks noGrp="1"/>
          </p:cNvSpPr>
          <p:nvPr>
            <p:ph type="body" sz="quarter" idx="25" hasCustomPrompt="1"/>
          </p:nvPr>
        </p:nvSpPr>
        <p:spPr>
          <a:xfrm>
            <a:off x="7290098" y="1856877"/>
            <a:ext cx="2294461" cy="584704"/>
          </a:xfrm>
          <a:prstGeom prst="rect">
            <a:avLst/>
          </a:prstGeom>
        </p:spPr>
        <p:txBody>
          <a:bodyPr anchor="b">
            <a:normAutofit/>
          </a:bodyPr>
          <a:lstStyle>
            <a:lvl1pPr marL="0" indent="0">
              <a:buNone/>
              <a:defRPr sz="1600" b="1" u="none">
                <a:solidFill>
                  <a:srgbClr val="333333"/>
                </a:solidFill>
                <a:latin typeface="Century Gothic" panose="020B0502020202020204" pitchFamily="34" charset="0"/>
              </a:defRPr>
            </a:lvl1pPr>
          </a:lstStyle>
          <a:p>
            <a:pPr lvl="0"/>
            <a:r>
              <a:rPr lang="en-US" dirty="0"/>
              <a:t>Click to add title</a:t>
            </a:r>
          </a:p>
        </p:txBody>
      </p:sp>
      <p:sp>
        <p:nvSpPr>
          <p:cNvPr id="43" name="Text Placeholder 8"/>
          <p:cNvSpPr>
            <a:spLocks noGrp="1"/>
          </p:cNvSpPr>
          <p:nvPr>
            <p:ph type="body" sz="quarter" idx="26" hasCustomPrompt="1"/>
          </p:nvPr>
        </p:nvSpPr>
        <p:spPr>
          <a:xfrm>
            <a:off x="1504722" y="2699001"/>
            <a:ext cx="2653229" cy="3133388"/>
          </a:xfrm>
          <a:prstGeom prst="rect">
            <a:avLst/>
          </a:prstGeom>
        </p:spPr>
        <p:txBody>
          <a:bodyPr>
            <a:normAutofit/>
          </a:bodyPr>
          <a:lstStyle>
            <a:lvl1pPr marL="171450" indent="-171450">
              <a:buFont typeface="Arial" panose="020B0604020202020204" pitchFamily="34" charset="0"/>
              <a:buChar char="•"/>
              <a:defRPr sz="1200" baseline="0">
                <a:solidFill>
                  <a:srgbClr val="333333"/>
                </a:solidFill>
                <a:latin typeface="Century Gothic" panose="020B0502020202020204" pitchFamily="34" charset="0"/>
              </a:defRPr>
            </a:lvl1pPr>
          </a:lstStyle>
          <a:p>
            <a:pPr lvl="0"/>
            <a:r>
              <a:rPr lang="en-US" dirty="0"/>
              <a:t>Click to add text</a:t>
            </a:r>
          </a:p>
        </p:txBody>
      </p:sp>
      <p:cxnSp>
        <p:nvCxnSpPr>
          <p:cNvPr id="44" name="Straight Connector 43"/>
          <p:cNvCxnSpPr/>
          <p:nvPr userDrawn="1"/>
        </p:nvCxnSpPr>
        <p:spPr>
          <a:xfrm>
            <a:off x="1538318" y="2482346"/>
            <a:ext cx="2619633"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3775654" y="2302432"/>
            <a:ext cx="382297" cy="1"/>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46" name="Text Placeholder 8"/>
          <p:cNvSpPr>
            <a:spLocks noGrp="1"/>
          </p:cNvSpPr>
          <p:nvPr>
            <p:ph type="body" sz="quarter" idx="27" hasCustomPrompt="1"/>
          </p:nvPr>
        </p:nvSpPr>
        <p:spPr>
          <a:xfrm>
            <a:off x="1504722" y="1856877"/>
            <a:ext cx="2294461" cy="584704"/>
          </a:xfrm>
          <a:prstGeom prst="rect">
            <a:avLst/>
          </a:prstGeom>
        </p:spPr>
        <p:txBody>
          <a:bodyPr anchor="b">
            <a:normAutofit/>
          </a:bodyPr>
          <a:lstStyle>
            <a:lvl1pPr marL="0" indent="0">
              <a:buNone/>
              <a:defRPr sz="1600" b="1" u="none">
                <a:solidFill>
                  <a:srgbClr val="333333"/>
                </a:solidFill>
                <a:latin typeface="Century Gothic" panose="020B0502020202020204" pitchFamily="34" charset="0"/>
              </a:defRPr>
            </a:lvl1pPr>
          </a:lstStyle>
          <a:p>
            <a:pPr lvl="0"/>
            <a:r>
              <a:rPr lang="en-US" dirty="0"/>
              <a:t>Click to add title</a:t>
            </a:r>
          </a:p>
        </p:txBody>
      </p:sp>
      <p:sp>
        <p:nvSpPr>
          <p:cNvPr id="47" name="Text Placeholder 8"/>
          <p:cNvSpPr>
            <a:spLocks noGrp="1"/>
          </p:cNvSpPr>
          <p:nvPr>
            <p:ph type="body" sz="quarter" idx="28" hasCustomPrompt="1"/>
          </p:nvPr>
        </p:nvSpPr>
        <p:spPr>
          <a:xfrm>
            <a:off x="4397410" y="2699001"/>
            <a:ext cx="2653229" cy="3133388"/>
          </a:xfrm>
          <a:prstGeom prst="rect">
            <a:avLst/>
          </a:prstGeom>
        </p:spPr>
        <p:txBody>
          <a:bodyPr>
            <a:normAutofit/>
          </a:bodyPr>
          <a:lstStyle>
            <a:lvl1pPr marL="171450" indent="-171450">
              <a:buFont typeface="Arial" panose="020B0604020202020204" pitchFamily="34" charset="0"/>
              <a:buChar char="•"/>
              <a:defRPr sz="1200" baseline="0">
                <a:solidFill>
                  <a:srgbClr val="333333"/>
                </a:solidFill>
                <a:latin typeface="Century Gothic" panose="020B0502020202020204" pitchFamily="34" charset="0"/>
              </a:defRPr>
            </a:lvl1pPr>
          </a:lstStyle>
          <a:p>
            <a:pPr lvl="0"/>
            <a:r>
              <a:rPr lang="en-US" dirty="0"/>
              <a:t>Click to add text</a:t>
            </a:r>
          </a:p>
        </p:txBody>
      </p:sp>
      <p:cxnSp>
        <p:nvCxnSpPr>
          <p:cNvPr id="48" name="Straight Connector 47"/>
          <p:cNvCxnSpPr/>
          <p:nvPr userDrawn="1"/>
        </p:nvCxnSpPr>
        <p:spPr>
          <a:xfrm>
            <a:off x="4431006" y="2482346"/>
            <a:ext cx="2619633"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a:xfrm>
            <a:off x="6668342" y="2302432"/>
            <a:ext cx="382297" cy="1"/>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50" name="Text Placeholder 8"/>
          <p:cNvSpPr>
            <a:spLocks noGrp="1"/>
          </p:cNvSpPr>
          <p:nvPr>
            <p:ph type="body" sz="quarter" idx="29" hasCustomPrompt="1"/>
          </p:nvPr>
        </p:nvSpPr>
        <p:spPr>
          <a:xfrm>
            <a:off x="4397410" y="1856877"/>
            <a:ext cx="2294461" cy="584704"/>
          </a:xfrm>
          <a:prstGeom prst="rect">
            <a:avLst/>
          </a:prstGeom>
        </p:spPr>
        <p:txBody>
          <a:bodyPr anchor="b">
            <a:normAutofit/>
          </a:bodyPr>
          <a:lstStyle>
            <a:lvl1pPr marL="0" indent="0">
              <a:buNone/>
              <a:defRPr sz="1600" b="1" u="none">
                <a:solidFill>
                  <a:srgbClr val="333333"/>
                </a:solidFill>
                <a:latin typeface="Century Gothic" panose="020B0502020202020204" pitchFamily="34" charset="0"/>
              </a:defRPr>
            </a:lvl1pPr>
          </a:lstStyle>
          <a:p>
            <a:pPr lvl="0"/>
            <a:r>
              <a:rPr lang="en-US" dirty="0"/>
              <a:t>Click to add title</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24" name="Footer Placeholder 14"/>
          <p:cNvSpPr>
            <a:spLocks noGrp="1"/>
          </p:cNvSpPr>
          <p:nvPr>
            <p:ph type="ftr" sz="quarter" idx="30"/>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30" name="TextBox 29"/>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31"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20" name="Picture 19">
            <a:extLst>
              <a:ext uri="{FF2B5EF4-FFF2-40B4-BE49-F238E27FC236}">
                <a16:creationId xmlns:a16="http://schemas.microsoft.com/office/drawing/2014/main" id="{DB5301C0-0876-47BA-AE3E-CF350A6718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4093085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Picture Placeholder 8"/>
          <p:cNvSpPr>
            <a:spLocks noGrp="1"/>
          </p:cNvSpPr>
          <p:nvPr>
            <p:ph type="pic" sz="quarter" idx="12" hasCustomPrompt="1"/>
          </p:nvPr>
        </p:nvSpPr>
        <p:spPr>
          <a:xfrm>
            <a:off x="6639859" y="1926454"/>
            <a:ext cx="3480708" cy="3417071"/>
          </a:xfrm>
          <a:prstGeom prst="ellipse">
            <a:avLst/>
          </a:prstGeom>
        </p:spPr>
        <p:txBody>
          <a:bodyPr>
            <a:normAutofit/>
          </a:bodyPr>
          <a:lstStyle>
            <a:lvl1pPr marL="0" indent="0">
              <a:buNone/>
              <a:defRPr sz="1600">
                <a:solidFill>
                  <a:srgbClr val="333333"/>
                </a:solidFill>
                <a:latin typeface="Century Gothic" panose="020B0502020202020204" pitchFamily="34" charset="0"/>
              </a:defRPr>
            </a:lvl1pPr>
          </a:lstStyle>
          <a:p>
            <a:r>
              <a:rPr lang="en-US" dirty="0"/>
              <a:t>Click to add picture</a:t>
            </a:r>
          </a:p>
        </p:txBody>
      </p:sp>
      <p:sp>
        <p:nvSpPr>
          <p:cNvPr id="18" name="Text Placeholder 8"/>
          <p:cNvSpPr>
            <a:spLocks noGrp="1"/>
          </p:cNvSpPr>
          <p:nvPr>
            <p:ph type="body" sz="quarter" idx="15" hasCustomPrompt="1"/>
          </p:nvPr>
        </p:nvSpPr>
        <p:spPr>
          <a:xfrm>
            <a:off x="1754778" y="1926454"/>
            <a:ext cx="3937568" cy="3642324"/>
          </a:xfrm>
          <a:prstGeom prst="rect">
            <a:avLst/>
          </a:prstGeom>
        </p:spPr>
        <p:txBody>
          <a:bodyPr>
            <a:normAutofit/>
          </a:bodyPr>
          <a:lstStyle>
            <a:lvl1pPr marL="285750" indent="-285750">
              <a:buFont typeface="Arial" panose="020B0604020202020204" pitchFamily="34" charset="0"/>
              <a:buChar char="•"/>
              <a:defRPr sz="1600" baseline="0">
                <a:solidFill>
                  <a:srgbClr val="333333"/>
                </a:solidFill>
                <a:latin typeface="Century Gothic" panose="020B0502020202020204" pitchFamily="34" charset="0"/>
              </a:defRPr>
            </a:lvl1pPr>
          </a:lstStyle>
          <a:p>
            <a:pPr lvl="0"/>
            <a:r>
              <a:rPr lang="en-US" dirty="0"/>
              <a:t>Click to add text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6"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0" name="TextBox 19"/>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22"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0" name="Picture 9">
            <a:extLst>
              <a:ext uri="{FF2B5EF4-FFF2-40B4-BE49-F238E27FC236}">
                <a16:creationId xmlns:a16="http://schemas.microsoft.com/office/drawing/2014/main" id="{D661EC44-88DA-4F4C-8028-05C56E849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883333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chart">
    <p:spTree>
      <p:nvGrpSpPr>
        <p:cNvPr id="1" name=""/>
        <p:cNvGrpSpPr/>
        <p:nvPr/>
      </p:nvGrpSpPr>
      <p:grpSpPr>
        <a:xfrm>
          <a:off x="0" y="0"/>
          <a:ext cx="0" cy="0"/>
          <a:chOff x="0" y="0"/>
          <a:chExt cx="0" cy="0"/>
        </a:xfrm>
      </p:grpSpPr>
      <p:sp>
        <p:nvSpPr>
          <p:cNvPr id="12" name="Chart Placeholder 7"/>
          <p:cNvSpPr>
            <a:spLocks noGrp="1"/>
          </p:cNvSpPr>
          <p:nvPr>
            <p:ph type="chart" sz="quarter" idx="12" hasCustomPrompt="1"/>
          </p:nvPr>
        </p:nvSpPr>
        <p:spPr>
          <a:xfrm>
            <a:off x="1504722" y="1853515"/>
            <a:ext cx="8438605" cy="3978874"/>
          </a:xfrm>
          <a:prstGeom prst="rect">
            <a:avLst/>
          </a:prstGeom>
        </p:spPr>
        <p:txBody>
          <a:bodyPr>
            <a:normAutofit/>
          </a:bodyPr>
          <a:lstStyle>
            <a:lvl1pPr marL="0" indent="0">
              <a:buNone/>
              <a:defRPr sz="1600">
                <a:latin typeface="Century Gothic" panose="020B0502020202020204" pitchFamily="34" charset="0"/>
              </a:defRPr>
            </a:lvl1pPr>
          </a:lstStyle>
          <a:p>
            <a:r>
              <a:rPr lang="en-US" dirty="0"/>
              <a:t>Click to add chart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5"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8" name="TextBox 17"/>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19"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9" name="Picture 8">
            <a:extLst>
              <a:ext uri="{FF2B5EF4-FFF2-40B4-BE49-F238E27FC236}">
                <a16:creationId xmlns:a16="http://schemas.microsoft.com/office/drawing/2014/main" id="{78EC0064-5AB9-4D79-ABD7-9513CB9C0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653177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with Content">
    <p:spTree>
      <p:nvGrpSpPr>
        <p:cNvPr id="1" name=""/>
        <p:cNvGrpSpPr/>
        <p:nvPr/>
      </p:nvGrpSpPr>
      <p:grpSpPr>
        <a:xfrm>
          <a:off x="0" y="0"/>
          <a:ext cx="0" cy="0"/>
          <a:chOff x="0" y="0"/>
          <a:chExt cx="0" cy="0"/>
        </a:xfrm>
      </p:grpSpPr>
      <p:sp>
        <p:nvSpPr>
          <p:cNvPr id="5" name="Oval 4"/>
          <p:cNvSpPr/>
          <p:nvPr userDrawn="1"/>
        </p:nvSpPr>
        <p:spPr>
          <a:xfrm>
            <a:off x="6640116" y="1557188"/>
            <a:ext cx="4131468" cy="41314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hart Placeholder 7"/>
          <p:cNvSpPr>
            <a:spLocks noGrp="1"/>
          </p:cNvSpPr>
          <p:nvPr>
            <p:ph type="chart" sz="quarter" idx="12" hasCustomPrompt="1"/>
          </p:nvPr>
        </p:nvSpPr>
        <p:spPr>
          <a:xfrm>
            <a:off x="1504722" y="2144595"/>
            <a:ext cx="4097087" cy="3169329"/>
          </a:xfrm>
          <a:prstGeom prst="rect">
            <a:avLst/>
          </a:prstGeom>
        </p:spPr>
        <p:txBody>
          <a:bodyPr>
            <a:normAutofit/>
          </a:bodyPr>
          <a:lstStyle>
            <a:lvl1pPr marL="0" indent="0">
              <a:buNone/>
              <a:defRPr sz="1600">
                <a:latin typeface="Century Gothic" panose="020B0502020202020204" pitchFamily="34" charset="0"/>
              </a:defRPr>
            </a:lvl1pPr>
          </a:lstStyle>
          <a:p>
            <a:r>
              <a:rPr lang="en-US" dirty="0"/>
              <a:t>Click to add chart</a:t>
            </a:r>
          </a:p>
        </p:txBody>
      </p:sp>
      <p:sp>
        <p:nvSpPr>
          <p:cNvPr id="7" name="Text Placeholder 6"/>
          <p:cNvSpPr>
            <a:spLocks noGrp="1"/>
          </p:cNvSpPr>
          <p:nvPr>
            <p:ph type="body" sz="quarter" idx="21" hasCustomPrompt="1"/>
          </p:nvPr>
        </p:nvSpPr>
        <p:spPr>
          <a:xfrm>
            <a:off x="7215187" y="2475138"/>
            <a:ext cx="2981325" cy="2295567"/>
          </a:xfrm>
        </p:spPr>
        <p:txBody>
          <a:bodyPr>
            <a:normAutofit/>
          </a:bodyPr>
          <a:lstStyle>
            <a:lvl1pPr marL="0" indent="0">
              <a:buNone/>
              <a:defRPr sz="1600" b="1" baseline="0">
                <a:latin typeface="Century Gothic" panose="020B0502020202020204" pitchFamily="34" charset="0"/>
              </a:defRPr>
            </a:lvl1pPr>
          </a:lstStyle>
          <a:p>
            <a:pPr lvl="0"/>
            <a:r>
              <a:rPr lang="en-US" b="1" dirty="0">
                <a:latin typeface="Century Gothic" panose="020B0502020202020204" pitchFamily="34" charset="0"/>
              </a:rPr>
              <a:t>Click to add text</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4" name="Footer Placeholder 14"/>
          <p:cNvSpPr>
            <a:spLocks noGrp="1"/>
          </p:cNvSpPr>
          <p:nvPr>
            <p:ph type="ftr" sz="quarter" idx="22"/>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9" name="TextBox 18"/>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sp>
        <p:nvSpPr>
          <p:cNvPr id="20"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1" name="Picture 10">
            <a:extLst>
              <a:ext uri="{FF2B5EF4-FFF2-40B4-BE49-F238E27FC236}">
                <a16:creationId xmlns:a16="http://schemas.microsoft.com/office/drawing/2014/main" id="{F40CC522-C63A-4ED6-87AD-772485D15C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513100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14" y="4029002"/>
            <a:ext cx="2686396" cy="2986688"/>
          </a:xfrm>
          <a:prstGeom prst="rect">
            <a:avLst/>
          </a:prstGeom>
        </p:spPr>
      </p:pic>
      <p:sp>
        <p:nvSpPr>
          <p:cNvPr id="11" name="Text Placeholder 10"/>
          <p:cNvSpPr>
            <a:spLocks noGrp="1"/>
          </p:cNvSpPr>
          <p:nvPr>
            <p:ph type="body" sz="quarter" idx="10" hasCustomPrompt="1"/>
          </p:nvPr>
        </p:nvSpPr>
        <p:spPr>
          <a:xfrm>
            <a:off x="1376618" y="2545684"/>
            <a:ext cx="7672132" cy="784225"/>
          </a:xfrm>
        </p:spPr>
        <p:txBody>
          <a:bodyPr anchor="b">
            <a:normAutofit/>
          </a:bodyPr>
          <a:lstStyle>
            <a:lvl1pPr marL="0" indent="0">
              <a:buNone/>
              <a:defRPr sz="3600" b="1" spc="100" baseline="0">
                <a:latin typeface="Calibri" panose="020F0502020204030204" pitchFamily="34" charset="0"/>
              </a:defRPr>
            </a:lvl1pPr>
          </a:lstStyle>
          <a:p>
            <a:pPr lvl="0"/>
            <a:r>
              <a:rPr lang="en-US" dirty="0"/>
              <a:t>Click to</a:t>
            </a:r>
          </a:p>
        </p:txBody>
      </p:sp>
      <p:sp>
        <p:nvSpPr>
          <p:cNvPr id="12" name="Text Placeholder 10"/>
          <p:cNvSpPr>
            <a:spLocks noGrp="1"/>
          </p:cNvSpPr>
          <p:nvPr>
            <p:ph type="body" sz="quarter" idx="11" hasCustomPrompt="1"/>
          </p:nvPr>
        </p:nvSpPr>
        <p:spPr>
          <a:xfrm>
            <a:off x="1376618" y="3251520"/>
            <a:ext cx="7672132" cy="784225"/>
          </a:xfrm>
        </p:spPr>
        <p:txBody>
          <a:bodyPr>
            <a:normAutofit/>
          </a:bodyPr>
          <a:lstStyle>
            <a:lvl1pPr marL="0" indent="0">
              <a:buNone/>
              <a:defRPr sz="3600" b="1" spc="100" baseline="0">
                <a:solidFill>
                  <a:srgbClr val="476FB5"/>
                </a:solidFill>
                <a:latin typeface="Calibri" panose="020F0502020204030204" pitchFamily="34" charset="0"/>
              </a:defRPr>
            </a:lvl1pPr>
          </a:lstStyle>
          <a:p>
            <a:pPr lvl="0"/>
            <a:r>
              <a:rPr lang="en-US" dirty="0"/>
              <a:t>thank everyone.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207" y="1968575"/>
            <a:ext cx="588100" cy="57710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1081" y="4527399"/>
            <a:ext cx="3650555" cy="2452570"/>
          </a:xfrm>
          <a:prstGeom prst="rect">
            <a:avLst/>
          </a:prstGeom>
        </p:spPr>
      </p:pic>
      <p:pic>
        <p:nvPicPr>
          <p:cNvPr id="15" name="Picture 14">
            <a:extLst>
              <a:ext uri="{FF2B5EF4-FFF2-40B4-BE49-F238E27FC236}">
                <a16:creationId xmlns:a16="http://schemas.microsoft.com/office/drawing/2014/main" id="{DCCA051A-3E94-4875-BEBB-29D885886DF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2290503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_Text" type="tx">
  <p:cSld name="_Text">
    <p:spTree>
      <p:nvGrpSpPr>
        <p:cNvPr id="1" name="Shape 37"/>
        <p:cNvGrpSpPr/>
        <p:nvPr/>
      </p:nvGrpSpPr>
      <p:grpSpPr>
        <a:xfrm>
          <a:off x="0" y="0"/>
          <a:ext cx="0" cy="0"/>
          <a:chOff x="0" y="0"/>
          <a:chExt cx="0" cy="0"/>
        </a:xfrm>
      </p:grpSpPr>
      <p:sp>
        <p:nvSpPr>
          <p:cNvPr id="38" name="Google Shape;38;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nl-BE" smtClean="0"/>
              <a:pPr algn="r"/>
              <a:t>‹nr.›</a:t>
            </a:fld>
            <a:endParaRPr lang="nl-BE"/>
          </a:p>
        </p:txBody>
      </p:sp>
      <p:sp>
        <p:nvSpPr>
          <p:cNvPr id="39" name="Google Shape;39;p10"/>
          <p:cNvSpPr txBox="1">
            <a:spLocks noGrp="1"/>
          </p:cNvSpPr>
          <p:nvPr>
            <p:ph type="title"/>
          </p:nvPr>
        </p:nvSpPr>
        <p:spPr>
          <a:xfrm>
            <a:off x="838200" y="914400"/>
            <a:ext cx="9113200" cy="775631"/>
          </a:xfrm>
          <a:prstGeom prst="rect">
            <a:avLst/>
          </a:prstGeom>
        </p:spPr>
        <p:txBody>
          <a:bodyPr spcFirstLastPara="1" wrap="square" lIns="91425" tIns="91425" rIns="91425" bIns="91425" anchor="t" anchorCtr="0">
            <a:spAutoFit/>
          </a:bodyPr>
          <a:lstStyle>
            <a:lvl1pPr lvl="0" rtl="0">
              <a:spcBef>
                <a:spcPts val="0"/>
              </a:spcBef>
              <a:spcAft>
                <a:spcPts val="0"/>
              </a:spcAft>
              <a:buSzPts val="3200"/>
              <a:buNone/>
              <a:defRPr sz="4267"/>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40" name="Google Shape;40;p10"/>
          <p:cNvSpPr txBox="1">
            <a:spLocks noGrp="1"/>
          </p:cNvSpPr>
          <p:nvPr>
            <p:ph type="body" idx="1"/>
          </p:nvPr>
        </p:nvSpPr>
        <p:spPr>
          <a:xfrm>
            <a:off x="825500" y="1979300"/>
            <a:ext cx="9950800" cy="504723"/>
          </a:xfrm>
          <a:prstGeom prst="rect">
            <a:avLst/>
          </a:prstGeom>
        </p:spPr>
        <p:txBody>
          <a:bodyPr spcFirstLastPara="1" wrap="square" lIns="91425" tIns="91425" rIns="91425" bIns="91425" anchor="t" anchorCtr="0">
            <a:spAutoFit/>
          </a:bodyPr>
          <a:lstStyle>
            <a:lvl1pPr marL="609585" lvl="0" indent="-406390" rtl="0">
              <a:lnSpc>
                <a:spcPct val="130000"/>
              </a:lnSpc>
              <a:spcBef>
                <a:spcPts val="0"/>
              </a:spcBef>
              <a:spcAft>
                <a:spcPts val="0"/>
              </a:spcAft>
              <a:buSzPts val="1200"/>
              <a:buChar char="●"/>
              <a:defRPr sz="1600"/>
            </a:lvl1pPr>
            <a:lvl2pPr marL="1219170" lvl="1" indent="-406390" rtl="0">
              <a:lnSpc>
                <a:spcPct val="130000"/>
              </a:lnSpc>
              <a:spcBef>
                <a:spcPts val="2133"/>
              </a:spcBef>
              <a:spcAft>
                <a:spcPts val="0"/>
              </a:spcAft>
              <a:buSzPts val="1200"/>
              <a:buChar char="○"/>
              <a:defRPr sz="1600"/>
            </a:lvl2pPr>
            <a:lvl3pPr marL="1828754" lvl="2" indent="-406390" rtl="0">
              <a:lnSpc>
                <a:spcPct val="130000"/>
              </a:lnSpc>
              <a:spcBef>
                <a:spcPts val="2133"/>
              </a:spcBef>
              <a:spcAft>
                <a:spcPts val="0"/>
              </a:spcAft>
              <a:buSzPts val="1200"/>
              <a:buChar char="■"/>
              <a:defRPr/>
            </a:lvl3pPr>
            <a:lvl4pPr marL="2438339" lvl="3" indent="-406390" rtl="0">
              <a:lnSpc>
                <a:spcPct val="130000"/>
              </a:lnSpc>
              <a:spcBef>
                <a:spcPts val="2133"/>
              </a:spcBef>
              <a:spcAft>
                <a:spcPts val="0"/>
              </a:spcAft>
              <a:buSzPts val="1200"/>
              <a:buChar char="●"/>
              <a:defRPr/>
            </a:lvl4pPr>
            <a:lvl5pPr marL="3047924" lvl="4" indent="-406390" rtl="0">
              <a:lnSpc>
                <a:spcPct val="130000"/>
              </a:lnSpc>
              <a:spcBef>
                <a:spcPts val="2133"/>
              </a:spcBef>
              <a:spcAft>
                <a:spcPts val="0"/>
              </a:spcAft>
              <a:buSzPts val="1200"/>
              <a:buChar char="○"/>
              <a:defRPr/>
            </a:lvl5pPr>
            <a:lvl6pPr marL="3657509" lvl="5" indent="-389457" rtl="0">
              <a:lnSpc>
                <a:spcPct val="130000"/>
              </a:lnSpc>
              <a:spcBef>
                <a:spcPts val="2133"/>
              </a:spcBef>
              <a:spcAft>
                <a:spcPts val="0"/>
              </a:spcAft>
              <a:buSzPts val="1000"/>
              <a:buChar char="■"/>
              <a:defRPr/>
            </a:lvl6pPr>
            <a:lvl7pPr marL="4267093" lvl="6" indent="-389457" rtl="0">
              <a:lnSpc>
                <a:spcPct val="130000"/>
              </a:lnSpc>
              <a:spcBef>
                <a:spcPts val="2133"/>
              </a:spcBef>
              <a:spcAft>
                <a:spcPts val="0"/>
              </a:spcAft>
              <a:buSzPts val="1000"/>
              <a:buChar char="●"/>
              <a:defRPr/>
            </a:lvl7pPr>
            <a:lvl8pPr marL="4876678" lvl="7" indent="-389457" rtl="0">
              <a:lnSpc>
                <a:spcPct val="130000"/>
              </a:lnSpc>
              <a:spcBef>
                <a:spcPts val="2133"/>
              </a:spcBef>
              <a:spcAft>
                <a:spcPts val="0"/>
              </a:spcAft>
              <a:buSzPts val="1000"/>
              <a:buChar char="○"/>
              <a:defRPr/>
            </a:lvl8pPr>
            <a:lvl9pPr marL="5486263" lvl="8" indent="-389457" rtl="0">
              <a:lnSpc>
                <a:spcPct val="130000"/>
              </a:lnSpc>
              <a:spcBef>
                <a:spcPts val="2133"/>
              </a:spcBef>
              <a:spcAft>
                <a:spcPts val="2133"/>
              </a:spcAft>
              <a:buSzPts val="1000"/>
              <a:buChar char="■"/>
              <a:defRPr/>
            </a:lvl9pPr>
          </a:lstStyle>
          <a:p>
            <a:endParaRPr/>
          </a:p>
        </p:txBody>
      </p:sp>
    </p:spTree>
    <p:extLst>
      <p:ext uri="{BB962C8B-B14F-4D97-AF65-F5344CB8AC3E}">
        <p14:creationId xmlns:p14="http://schemas.microsoft.com/office/powerpoint/2010/main" val="2497094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E-GOV 3.0 – oktober 2024</a:t>
            </a:r>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733323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presentatie - Titre présenta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CF5C67-5D0F-E742-BC6F-A70BE66E60D9}"/>
              </a:ext>
            </a:extLst>
          </p:cNvPr>
          <p:cNvPicPr>
            <a:picLocks noChangeAspect="1"/>
          </p:cNvPicPr>
          <p:nvPr userDrawn="1"/>
        </p:nvPicPr>
        <p:blipFill>
          <a:blip r:embed="rId2"/>
          <a:stretch>
            <a:fillRect/>
          </a:stretch>
        </p:blipFill>
        <p:spPr>
          <a:xfrm>
            <a:off x="1083" y="1219"/>
            <a:ext cx="12189832" cy="6856781"/>
          </a:xfrm>
          <a:prstGeom prst="rect">
            <a:avLst/>
          </a:prstGeom>
        </p:spPr>
      </p:pic>
      <p:sp>
        <p:nvSpPr>
          <p:cNvPr id="2" name="Title 1">
            <a:extLst>
              <a:ext uri="{FF2B5EF4-FFF2-40B4-BE49-F238E27FC236}">
                <a16:creationId xmlns:a16="http://schemas.microsoft.com/office/drawing/2014/main" id="{F6648729-9BE4-C648-AABE-C5A2A2A1D920}"/>
              </a:ext>
            </a:extLst>
          </p:cNvPr>
          <p:cNvSpPr>
            <a:spLocks noGrp="1"/>
          </p:cNvSpPr>
          <p:nvPr>
            <p:ph type="ctrTitle" hasCustomPrompt="1"/>
          </p:nvPr>
        </p:nvSpPr>
        <p:spPr>
          <a:xfrm>
            <a:off x="841248" y="1122363"/>
            <a:ext cx="10728318" cy="2034723"/>
          </a:xfrm>
        </p:spPr>
        <p:txBody>
          <a:bodyPr anchor="ctr">
            <a:normAutofit/>
          </a:bodyPr>
          <a:lstStyle>
            <a:lvl1pPr algn="l">
              <a:lnSpc>
                <a:spcPts val="3420"/>
              </a:lnSpc>
              <a:spcAft>
                <a:spcPts val="3420"/>
              </a:spcAft>
              <a:defRPr sz="3600" b="1">
                <a:solidFill>
                  <a:schemeClr val="bg1"/>
                </a:solidFill>
                <a:latin typeface="Century Gothic" panose="020B0502020202020204" pitchFamily="34" charset="0"/>
              </a:defRPr>
            </a:lvl1pPr>
          </a:lstStyle>
          <a:p>
            <a:r>
              <a:rPr lang="en-US" dirty="0" err="1"/>
              <a:t>Klik</a:t>
            </a:r>
            <a:r>
              <a:rPr lang="en-US" dirty="0"/>
              <a:t> om de </a:t>
            </a:r>
            <a:r>
              <a:rPr lang="en-US" dirty="0" err="1"/>
              <a:t>titel</a:t>
            </a:r>
            <a:r>
              <a:rPr lang="en-US" dirty="0"/>
              <a:t> van de </a:t>
            </a:r>
            <a:r>
              <a:rPr lang="en-US" dirty="0" err="1"/>
              <a:t>presentatie</a:t>
            </a:r>
            <a:r>
              <a:rPr lang="en-US" dirty="0"/>
              <a:t> toe </a:t>
            </a:r>
            <a:r>
              <a:rPr lang="en-US" dirty="0" err="1"/>
              <a:t>te</a:t>
            </a:r>
            <a:r>
              <a:rPr lang="en-US" dirty="0"/>
              <a:t> </a:t>
            </a:r>
            <a:r>
              <a:rPr lang="en-US" dirty="0" err="1"/>
              <a:t>voegen</a:t>
            </a:r>
            <a:br>
              <a:rPr lang="en-US" dirty="0"/>
            </a:br>
            <a:r>
              <a:rPr lang="en-US" dirty="0" err="1"/>
              <a:t>Cliquez</a:t>
            </a:r>
            <a:r>
              <a:rPr lang="en-US" dirty="0"/>
              <a:t> pour </a:t>
            </a:r>
            <a:r>
              <a:rPr lang="en-US" dirty="0" err="1"/>
              <a:t>ajouter</a:t>
            </a:r>
            <a:r>
              <a:rPr lang="en-US" dirty="0"/>
              <a:t> le </a:t>
            </a:r>
            <a:r>
              <a:rPr lang="en-US" dirty="0" err="1"/>
              <a:t>titre</a:t>
            </a:r>
            <a:r>
              <a:rPr lang="en-US" dirty="0"/>
              <a:t> de la </a:t>
            </a:r>
            <a:r>
              <a:rPr lang="en-US" dirty="0" err="1"/>
              <a:t>présentation</a:t>
            </a:r>
            <a:endParaRPr lang="fr-BE" dirty="0"/>
          </a:p>
        </p:txBody>
      </p:sp>
      <p:sp>
        <p:nvSpPr>
          <p:cNvPr id="12" name="Tijdelijke aanduiding voor tekst 4">
            <a:extLst>
              <a:ext uri="{FF2B5EF4-FFF2-40B4-BE49-F238E27FC236}">
                <a16:creationId xmlns:a16="http://schemas.microsoft.com/office/drawing/2014/main" id="{E4DA97EB-65C6-BD41-92FE-FE2DB25F2401}"/>
              </a:ext>
            </a:extLst>
          </p:cNvPr>
          <p:cNvSpPr>
            <a:spLocks noGrp="1"/>
          </p:cNvSpPr>
          <p:nvPr>
            <p:ph type="body" sz="quarter" idx="13" hasCustomPrompt="1"/>
          </p:nvPr>
        </p:nvSpPr>
        <p:spPr>
          <a:xfrm>
            <a:off x="841248" y="3693016"/>
            <a:ext cx="5742432" cy="923925"/>
          </a:xfrm>
        </p:spPr>
        <p:txBody>
          <a:bodyPr>
            <a:normAutofit/>
          </a:bodyPr>
          <a:lstStyle>
            <a:lvl1pPr marL="0" indent="0">
              <a:lnSpc>
                <a:spcPts val="1800"/>
              </a:lnSpc>
              <a:spcBef>
                <a:spcPts val="0"/>
              </a:spcBef>
              <a:spcAft>
                <a:spcPts val="1800"/>
              </a:spcAft>
              <a:buNone/>
              <a:defRPr sz="1800" baseline="0">
                <a:solidFill>
                  <a:schemeClr val="bg1"/>
                </a:solidFill>
                <a:latin typeface="Century Gothic" panose="020B0502020202020204" pitchFamily="34" charset="0"/>
              </a:defRPr>
            </a:lvl1pPr>
          </a:lstStyle>
          <a:p>
            <a:pPr lvl="0"/>
            <a:r>
              <a:rPr lang="nl-BE" dirty="0"/>
              <a:t>Voer je naam/functie/afdeling in</a:t>
            </a:r>
            <a:br>
              <a:rPr lang="nl-BE" dirty="0"/>
            </a:br>
            <a:r>
              <a:rPr lang="nl-BE" dirty="0"/>
              <a:t>Introduisez vos nom/fonction/département</a:t>
            </a:r>
          </a:p>
        </p:txBody>
      </p:sp>
    </p:spTree>
    <p:extLst>
      <p:ext uri="{BB962C8B-B14F-4D97-AF65-F5344CB8AC3E}">
        <p14:creationId xmlns:p14="http://schemas.microsoft.com/office/powerpoint/2010/main" val="465955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ardslide - Slide norm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20A0A2-BC82-CA41-BD83-9FFF3E564F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E225291-36CF-9848-AA79-960E668897DB}"/>
              </a:ext>
            </a:extLst>
          </p:cNvPr>
          <p:cNvSpPr>
            <a:spLocks noGrp="1"/>
          </p:cNvSpPr>
          <p:nvPr>
            <p:ph idx="1" hasCustomPrompt="1"/>
          </p:nvPr>
        </p:nvSpPr>
        <p:spPr/>
        <p:txBody>
          <a:bodyPr>
            <a:noAutofit/>
          </a:bodyPr>
          <a:lstStyle>
            <a:lvl1pPr marL="342900" marR="0" indent="-342900" algn="l" defTabSz="914400" rtl="0" eaLnBrk="1" fontAlgn="auto" latinLnBrk="0" hangingPunct="1">
              <a:lnSpc>
                <a:spcPts val="2200"/>
              </a:lnSpc>
              <a:spcBef>
                <a:spcPts val="0"/>
              </a:spcBef>
              <a:spcAft>
                <a:spcPts val="2200"/>
              </a:spcAft>
              <a:buClrTx/>
              <a:buSzTx/>
              <a:buFont typeface="Arial" panose="020B0604020202020204" pitchFamily="34" charset="0"/>
              <a:buChar char="•"/>
              <a:tabLst/>
              <a:defRPr>
                <a:solidFill>
                  <a:srgbClr val="565656"/>
                </a:solidFill>
                <a:latin typeface="Century Gothic" panose="020B0502020202020204"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Klik om de </a:t>
            </a:r>
            <a:r>
              <a:rPr lang="en-US" dirty="0" err="1"/>
              <a:t>inhoud</a:t>
            </a:r>
            <a:r>
              <a:rPr lang="en-US" dirty="0"/>
              <a:t> van je </a:t>
            </a:r>
            <a:r>
              <a:rPr lang="en-US" dirty="0" err="1"/>
              <a:t>presentatie</a:t>
            </a:r>
            <a:r>
              <a:rPr lang="en-US" dirty="0"/>
              <a:t> toe </a:t>
            </a:r>
            <a:r>
              <a:rPr lang="en-US" dirty="0" err="1"/>
              <a:t>te</a:t>
            </a:r>
            <a:r>
              <a:rPr lang="en-US" dirty="0"/>
              <a:t> </a:t>
            </a:r>
            <a:r>
              <a:rPr lang="en-US" dirty="0" err="1"/>
              <a:t>voegen</a:t>
            </a:r>
            <a:br>
              <a:rPr lang="en-US" dirty="0"/>
            </a:br>
            <a:r>
              <a:rPr lang="en-US" dirty="0" err="1"/>
              <a:t>Cliquez</a:t>
            </a:r>
            <a:r>
              <a:rPr lang="en-US" dirty="0"/>
              <a:t> pour </a:t>
            </a:r>
            <a:r>
              <a:rPr lang="en-US" dirty="0" err="1"/>
              <a:t>ajouter</a:t>
            </a:r>
            <a:r>
              <a:rPr lang="en-US" dirty="0"/>
              <a:t> le </a:t>
            </a:r>
            <a:r>
              <a:rPr lang="en-US" dirty="0" err="1"/>
              <a:t>contenu</a:t>
            </a:r>
            <a:r>
              <a:rPr lang="en-US" dirty="0"/>
              <a:t> de </a:t>
            </a:r>
            <a:r>
              <a:rPr lang="en-US" dirty="0" err="1"/>
              <a:t>votre</a:t>
            </a:r>
            <a:r>
              <a:rPr lang="en-US" dirty="0"/>
              <a:t> </a:t>
            </a:r>
            <a:r>
              <a:rPr lang="en-US" dirty="0" err="1"/>
              <a:t>présentation</a:t>
            </a:r>
            <a:endParaRPr lang="fr-BE" dirty="0"/>
          </a:p>
          <a:p>
            <a:pPr lvl="0"/>
            <a:endParaRPr lang="en-US" dirty="0"/>
          </a:p>
        </p:txBody>
      </p:sp>
      <p:cxnSp>
        <p:nvCxnSpPr>
          <p:cNvPr id="6" name="Straight Connector 5">
            <a:extLst>
              <a:ext uri="{FF2B5EF4-FFF2-40B4-BE49-F238E27FC236}">
                <a16:creationId xmlns:a16="http://schemas.microsoft.com/office/drawing/2014/main" id="{05F4E4B1-2DF8-194D-8813-FB5E63FD8999}"/>
              </a:ext>
            </a:extLst>
          </p:cNvPr>
          <p:cNvCxnSpPr>
            <a:cxnSpLocks/>
          </p:cNvCxnSpPr>
          <p:nvPr userDrawn="1"/>
        </p:nvCxnSpPr>
        <p:spPr>
          <a:xfrm>
            <a:off x="929297" y="1339159"/>
            <a:ext cx="10424503" cy="0"/>
          </a:xfrm>
          <a:prstGeom prst="line">
            <a:avLst/>
          </a:prstGeom>
          <a:ln w="25400">
            <a:solidFill>
              <a:srgbClr val="00808E"/>
            </a:solidFill>
          </a:ln>
        </p:spPr>
        <p:style>
          <a:lnRef idx="1">
            <a:schemeClr val="accent1"/>
          </a:lnRef>
          <a:fillRef idx="0">
            <a:schemeClr val="accent1"/>
          </a:fillRef>
          <a:effectRef idx="0">
            <a:schemeClr val="accent1"/>
          </a:effectRef>
          <a:fontRef idx="minor">
            <a:schemeClr val="tx1"/>
          </a:fontRef>
        </p:style>
      </p:cxnSp>
      <p:sp>
        <p:nvSpPr>
          <p:cNvPr id="9" name="TextBox 10">
            <a:extLst>
              <a:ext uri="{FF2B5EF4-FFF2-40B4-BE49-F238E27FC236}">
                <a16:creationId xmlns:a16="http://schemas.microsoft.com/office/drawing/2014/main" id="{4E82C319-C465-964F-8520-EE36F54DA3A4}"/>
              </a:ext>
            </a:extLst>
          </p:cNvPr>
          <p:cNvSpPr txBox="1"/>
          <p:nvPr userDrawn="1"/>
        </p:nvSpPr>
        <p:spPr>
          <a:xfrm>
            <a:off x="493776" y="6547104"/>
            <a:ext cx="11697140" cy="215444"/>
          </a:xfrm>
          <a:prstGeom prst="rect">
            <a:avLst/>
          </a:prstGeom>
          <a:noFill/>
        </p:spPr>
        <p:txBody>
          <a:bodyPr wrap="square" rtlCol="0">
            <a:spAutoFit/>
          </a:bodyPr>
          <a:lstStyle/>
          <a:p>
            <a:fld id="{56545C67-2F65-4D21-826B-564D0ABCECCB}" type="datetimeFigureOut">
              <a:rPr lang="fr-BE" sz="800" smtClean="0">
                <a:solidFill>
                  <a:schemeClr val="tx1">
                    <a:lumMod val="50000"/>
                    <a:lumOff val="50000"/>
                  </a:schemeClr>
                </a:solidFill>
                <a:latin typeface="Arial" panose="020B0604020202020204" pitchFamily="34" charset="0"/>
                <a:cs typeface="Arial" panose="020B0604020202020204" pitchFamily="34" charset="0"/>
              </a:rPr>
              <a:pPr/>
              <a:t>22-10-24</a:t>
            </a:fld>
            <a:r>
              <a:rPr lang="fr-BE" sz="800" dirty="0">
                <a:solidFill>
                  <a:schemeClr val="tx1">
                    <a:lumMod val="50000"/>
                    <a:lumOff val="50000"/>
                  </a:schemeClr>
                </a:solidFill>
                <a:latin typeface="Arial" panose="020B0604020202020204" pitchFamily="34" charset="0"/>
                <a:cs typeface="Arial" panose="020B0604020202020204" pitchFamily="34" charset="0"/>
              </a:rPr>
              <a:t> 			                        			</a:t>
            </a:r>
            <a:r>
              <a:rPr lang="fr-BE" sz="800" baseline="0" dirty="0">
                <a:solidFill>
                  <a:schemeClr val="tx1">
                    <a:lumMod val="50000"/>
                    <a:lumOff val="50000"/>
                  </a:schemeClr>
                </a:solidFill>
                <a:latin typeface="Arial" panose="020B0604020202020204" pitchFamily="34" charset="0"/>
                <a:cs typeface="Arial" panose="020B0604020202020204" pitchFamily="34" charset="0"/>
              </a:rPr>
              <a:t>                      						           </a:t>
            </a:r>
            <a:fld id="{01971943-F2E9-40B9-9E78-023C6CFE743E}" type="slidenum">
              <a:rPr lang="fr-BE" sz="800" smtClean="0">
                <a:solidFill>
                  <a:schemeClr val="tx1">
                    <a:lumMod val="50000"/>
                    <a:lumOff val="50000"/>
                  </a:schemeClr>
                </a:solidFill>
                <a:latin typeface="Arial" panose="020B0604020202020204" pitchFamily="34" charset="0"/>
                <a:cs typeface="Arial" panose="020B0604020202020204" pitchFamily="34" charset="0"/>
              </a:rPr>
              <a:pPr/>
              <a:t>‹nr.›</a:t>
            </a:fld>
            <a:r>
              <a:rPr lang="fr-BE" sz="800" baseline="0" dirty="0">
                <a:solidFill>
                  <a:schemeClr val="tx1">
                    <a:lumMod val="50000"/>
                    <a:lumOff val="50000"/>
                  </a:schemeClr>
                </a:solidFill>
                <a:latin typeface="Arial" panose="020B0604020202020204" pitchFamily="34" charset="0"/>
                <a:cs typeface="Arial" panose="020B0604020202020204" pitchFamily="34" charset="0"/>
              </a:rPr>
              <a:t> </a:t>
            </a:r>
            <a:endParaRPr lang="fr-BE"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3BA9078-6CA3-5249-B08A-2F3CEC452E17}"/>
              </a:ext>
            </a:extLst>
          </p:cNvPr>
          <p:cNvSpPr>
            <a:spLocks noGrp="1"/>
          </p:cNvSpPr>
          <p:nvPr>
            <p:ph type="title" hasCustomPrompt="1"/>
          </p:nvPr>
        </p:nvSpPr>
        <p:spPr>
          <a:xfrm>
            <a:off x="838200" y="365125"/>
            <a:ext cx="10515600" cy="1325563"/>
          </a:xfrm>
        </p:spPr>
        <p:txBody>
          <a:bodyPr/>
          <a:lstStyle>
            <a:lvl1pPr>
              <a:lnSpc>
                <a:spcPts val="2280"/>
              </a:lnSpc>
              <a:spcAft>
                <a:spcPts val="2280"/>
              </a:spcAft>
              <a:defRPr b="1">
                <a:solidFill>
                  <a:srgbClr val="9B9B9B"/>
                </a:solidFill>
                <a:latin typeface="Century Gothic" panose="020B0502020202020204" pitchFamily="34" charset="0"/>
              </a:defRPr>
            </a:lvl1pPr>
          </a:lstStyle>
          <a:p>
            <a:r>
              <a:rPr lang="en-US" dirty="0"/>
              <a:t>Klik om </a:t>
            </a:r>
            <a:r>
              <a:rPr lang="en-US" dirty="0" err="1"/>
              <a:t>een</a:t>
            </a:r>
            <a:r>
              <a:rPr lang="en-US" dirty="0"/>
              <a:t> </a:t>
            </a:r>
            <a:r>
              <a:rPr lang="en-US" dirty="0" err="1"/>
              <a:t>titel</a:t>
            </a:r>
            <a:r>
              <a:rPr lang="en-US" dirty="0"/>
              <a:t> toe </a:t>
            </a:r>
            <a:r>
              <a:rPr lang="en-US" dirty="0" err="1"/>
              <a:t>te</a:t>
            </a:r>
            <a:r>
              <a:rPr lang="en-US" dirty="0"/>
              <a:t> </a:t>
            </a:r>
            <a:r>
              <a:rPr lang="en-US" dirty="0" err="1"/>
              <a:t>voegen</a:t>
            </a:r>
            <a:r>
              <a:rPr lang="en-US" dirty="0"/>
              <a:t> - </a:t>
            </a:r>
            <a:r>
              <a:rPr lang="en-US" dirty="0" err="1"/>
              <a:t>Cliquez</a:t>
            </a:r>
            <a:r>
              <a:rPr lang="en-US" dirty="0"/>
              <a:t> pour </a:t>
            </a:r>
            <a:r>
              <a:rPr lang="en-US" dirty="0" err="1"/>
              <a:t>ajouter</a:t>
            </a:r>
            <a:r>
              <a:rPr lang="en-US" dirty="0"/>
              <a:t> un </a:t>
            </a:r>
            <a:r>
              <a:rPr lang="en-US" dirty="0" err="1"/>
              <a:t>titre</a:t>
            </a:r>
            <a:endParaRPr lang="en-US" dirty="0"/>
          </a:p>
        </p:txBody>
      </p:sp>
    </p:spTree>
    <p:extLst>
      <p:ext uri="{BB962C8B-B14F-4D97-AF65-F5344CB8AC3E}">
        <p14:creationId xmlns:p14="http://schemas.microsoft.com/office/powerpoint/2010/main" val="976185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hoofdstuk - Titre chapit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3B1130-199B-BE41-8035-DF5B8BF719D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3BEEFBC9-B8F1-F844-BBA8-F32499C046F4}"/>
              </a:ext>
            </a:extLst>
          </p:cNvPr>
          <p:cNvSpPr>
            <a:spLocks noGrp="1"/>
          </p:cNvSpPr>
          <p:nvPr>
            <p:ph type="title" hasCustomPrompt="1"/>
          </p:nvPr>
        </p:nvSpPr>
        <p:spPr>
          <a:xfrm>
            <a:off x="2599655" y="3515599"/>
            <a:ext cx="7824505" cy="1764000"/>
          </a:xfrm>
        </p:spPr>
        <p:txBody>
          <a:bodyPr anchor="t">
            <a:normAutofit/>
          </a:bodyPr>
          <a:lstStyle>
            <a:lvl1pPr algn="l">
              <a:lnSpc>
                <a:spcPts val="2660"/>
              </a:lnSpc>
              <a:spcAft>
                <a:spcPts val="2600"/>
              </a:spcAft>
              <a:defRPr sz="2800" b="1" cap="none">
                <a:solidFill>
                  <a:srgbClr val="9B9B9B"/>
                </a:solidFill>
                <a:latin typeface="Century Gothic" panose="020B0502020202020204" pitchFamily="34" charset="0"/>
                <a:cs typeface="Arial" panose="020B0604020202020204" pitchFamily="34" charset="0"/>
              </a:defRPr>
            </a:lvl1pPr>
          </a:lstStyle>
          <a:p>
            <a:r>
              <a:rPr lang="en-US" dirty="0"/>
              <a:t>Klik om de </a:t>
            </a:r>
            <a:r>
              <a:rPr lang="en-US" dirty="0" err="1"/>
              <a:t>titel</a:t>
            </a:r>
            <a:r>
              <a:rPr lang="en-US" dirty="0"/>
              <a:t> van het </a:t>
            </a:r>
            <a:r>
              <a:rPr lang="en-US" dirty="0" err="1"/>
              <a:t>hoofdstuk</a:t>
            </a:r>
            <a:r>
              <a:rPr lang="en-US" dirty="0"/>
              <a:t> toe </a:t>
            </a:r>
            <a:r>
              <a:rPr lang="en-US" dirty="0" err="1"/>
              <a:t>te</a:t>
            </a:r>
            <a:r>
              <a:rPr lang="en-US" dirty="0"/>
              <a:t> </a:t>
            </a:r>
            <a:r>
              <a:rPr lang="en-US" dirty="0" err="1"/>
              <a:t>voegen</a:t>
            </a:r>
            <a:br>
              <a:rPr lang="en-US" dirty="0"/>
            </a:br>
            <a:r>
              <a:rPr lang="en-US" dirty="0" err="1"/>
              <a:t>Cliquez</a:t>
            </a:r>
            <a:r>
              <a:rPr lang="en-US" dirty="0"/>
              <a:t> pour </a:t>
            </a:r>
            <a:r>
              <a:rPr lang="en-US" dirty="0" err="1"/>
              <a:t>ajouter</a:t>
            </a:r>
            <a:r>
              <a:rPr lang="en-US" dirty="0"/>
              <a:t> le </a:t>
            </a:r>
            <a:r>
              <a:rPr lang="en-US" dirty="0" err="1"/>
              <a:t>titre</a:t>
            </a:r>
            <a:r>
              <a:rPr lang="en-US" dirty="0"/>
              <a:t> du </a:t>
            </a:r>
            <a:r>
              <a:rPr lang="en-US" dirty="0" err="1"/>
              <a:t>chapitre</a:t>
            </a:r>
            <a:endParaRPr lang="fr-BE" dirty="0"/>
          </a:p>
        </p:txBody>
      </p:sp>
    </p:spTree>
    <p:extLst>
      <p:ext uri="{BB962C8B-B14F-4D97-AF65-F5344CB8AC3E}">
        <p14:creationId xmlns:p14="http://schemas.microsoft.com/office/powerpoint/2010/main" val="316013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sp>
        <p:nvSpPr>
          <p:cNvPr id="15"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a:t>E-GOV 3.0 – oktober 2024</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0" name="Text Placeholder 8"/>
          <p:cNvSpPr>
            <a:spLocks noGrp="1"/>
          </p:cNvSpPr>
          <p:nvPr>
            <p:ph type="body" sz="quarter" idx="15"/>
          </p:nvPr>
        </p:nvSpPr>
        <p:spPr>
          <a:xfrm>
            <a:off x="1504721" y="1853514"/>
            <a:ext cx="8438605" cy="3978875"/>
          </a:xfrm>
          <a:prstGeom prst="rect">
            <a:avLst/>
          </a:prstGeom>
        </p:spPr>
        <p:txBody>
          <a:bodyPr>
            <a:normAutofit/>
          </a:bodyPr>
          <a:lstStyle>
            <a:lvl1pPr marL="285750" indent="-285750">
              <a:buFont typeface="Arial" panose="020B0604020202020204" pitchFamily="34" charset="0"/>
              <a:buChar char="•"/>
              <a:defRPr sz="1800" baseline="0">
                <a:solidFill>
                  <a:srgbClr val="333333"/>
                </a:solidFill>
                <a:latin typeface="Century Gothic" panose="020B0502020202020204" pitchFamily="34" charset="0"/>
              </a:defRPr>
            </a:lvl1pPr>
            <a:lvl2pPr>
              <a:defRPr/>
            </a:lvl2pPr>
            <a:lvl3pPr>
              <a:defRPr/>
            </a:lvl3pPr>
            <a:lvl4pPr>
              <a:defRPr/>
            </a:lvl4pPr>
            <a:lvl5pPr marL="1828800" indent="0">
              <a:buNone/>
              <a:defRPr/>
            </a:lvl5pPr>
            <a:lvl6pPr>
              <a:defRPr/>
            </a:lvl6pPr>
            <a:lvl7pPr>
              <a:defRPr/>
            </a:lvl7pPr>
            <a:lvl8pPr>
              <a:defRPr/>
            </a:lvl8pPr>
            <a:lvl9pPr marL="3657600" indent="0">
              <a:buNone/>
              <a:defRPr/>
            </a:lvl9pPr>
          </a:lstStyle>
          <a:p>
            <a:pPr lvl="0"/>
            <a:r>
              <a:rPr lang="en-US" dirty="0"/>
              <a:t>Click to edit Master text styles</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2" name="TextBox 21"/>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849BD1DC-338B-4E51-BF29-81ED00C397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820002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subhoofdstuk - Titre sous-chapit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45D4A0-89BB-894B-990F-FFC5DFCAB7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E6124D7F-AFA6-3A4B-9665-B37ED0002CD1}"/>
              </a:ext>
            </a:extLst>
          </p:cNvPr>
          <p:cNvSpPr>
            <a:spLocks noGrp="1"/>
          </p:cNvSpPr>
          <p:nvPr>
            <p:ph type="title" hasCustomPrompt="1"/>
          </p:nvPr>
        </p:nvSpPr>
        <p:spPr>
          <a:xfrm>
            <a:off x="2209800" y="4004176"/>
            <a:ext cx="7772400" cy="1362075"/>
          </a:xfrm>
        </p:spPr>
        <p:txBody>
          <a:bodyPr anchor="t">
            <a:normAutofit/>
          </a:bodyPr>
          <a:lstStyle>
            <a:lvl1pPr algn="ctr">
              <a:lnSpc>
                <a:spcPts val="1710"/>
              </a:lnSpc>
              <a:spcAft>
                <a:spcPts val="1710"/>
              </a:spcAft>
              <a:defRPr sz="1800" b="1" cap="none">
                <a:solidFill>
                  <a:srgbClr val="9B9B9B"/>
                </a:solidFill>
                <a:latin typeface="Century Gothic" panose="020B0502020202020204" pitchFamily="34" charset="0"/>
                <a:cs typeface="Arial" panose="020B0604020202020204" pitchFamily="34" charset="0"/>
              </a:defRPr>
            </a:lvl1pPr>
          </a:lstStyle>
          <a:p>
            <a:r>
              <a:rPr lang="en-US" dirty="0"/>
              <a:t>Klik om de </a:t>
            </a:r>
            <a:r>
              <a:rPr lang="en-US" dirty="0" err="1"/>
              <a:t>titel</a:t>
            </a:r>
            <a:r>
              <a:rPr lang="en-US" dirty="0"/>
              <a:t> van het </a:t>
            </a:r>
            <a:r>
              <a:rPr lang="en-US" dirty="0" err="1"/>
              <a:t>subhoofdstuk</a:t>
            </a:r>
            <a:r>
              <a:rPr lang="en-US" dirty="0"/>
              <a:t> toe </a:t>
            </a:r>
            <a:r>
              <a:rPr lang="en-US" dirty="0" err="1"/>
              <a:t>te</a:t>
            </a:r>
            <a:r>
              <a:rPr lang="en-US" dirty="0"/>
              <a:t> </a:t>
            </a:r>
            <a:r>
              <a:rPr lang="en-US" dirty="0" err="1"/>
              <a:t>voegen</a:t>
            </a:r>
            <a:br>
              <a:rPr lang="en-US" dirty="0"/>
            </a:br>
            <a:r>
              <a:rPr lang="en-US" dirty="0" err="1"/>
              <a:t>Cliquez</a:t>
            </a:r>
            <a:r>
              <a:rPr lang="en-US" dirty="0"/>
              <a:t> pour </a:t>
            </a:r>
            <a:r>
              <a:rPr lang="en-US" dirty="0" err="1"/>
              <a:t>ajouter</a:t>
            </a:r>
            <a:r>
              <a:rPr lang="en-US" dirty="0"/>
              <a:t> le </a:t>
            </a:r>
            <a:r>
              <a:rPr lang="en-US" dirty="0" err="1"/>
              <a:t>titre</a:t>
            </a:r>
            <a:r>
              <a:rPr lang="en-US" dirty="0"/>
              <a:t> du sous-</a:t>
            </a:r>
            <a:r>
              <a:rPr lang="en-US" dirty="0" err="1"/>
              <a:t>chapitre</a:t>
            </a:r>
            <a:endParaRPr lang="fr-BE" dirty="0"/>
          </a:p>
        </p:txBody>
      </p:sp>
    </p:spTree>
    <p:extLst>
      <p:ext uri="{BB962C8B-B14F-4D97-AF65-F5344CB8AC3E}">
        <p14:creationId xmlns:p14="http://schemas.microsoft.com/office/powerpoint/2010/main" val="2962428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ee kolommen - Deux colonn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EAC46C-92E9-B94C-B783-80129B932B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BA9078-6CA3-5249-B08A-2F3CEC452E17}"/>
              </a:ext>
            </a:extLst>
          </p:cNvPr>
          <p:cNvSpPr>
            <a:spLocks noGrp="1"/>
          </p:cNvSpPr>
          <p:nvPr>
            <p:ph type="title" hasCustomPrompt="1"/>
          </p:nvPr>
        </p:nvSpPr>
        <p:spPr/>
        <p:txBody>
          <a:bodyPr/>
          <a:lstStyle>
            <a:lvl1pPr>
              <a:lnSpc>
                <a:spcPts val="2280"/>
              </a:lnSpc>
              <a:spcAft>
                <a:spcPts val="2280"/>
              </a:spcAft>
              <a:defRPr b="1">
                <a:solidFill>
                  <a:srgbClr val="9B9B9B"/>
                </a:solidFill>
                <a:latin typeface="Century Gothic" panose="020B0502020202020204" pitchFamily="34" charset="0"/>
              </a:defRPr>
            </a:lvl1pPr>
          </a:lstStyle>
          <a:p>
            <a:r>
              <a:rPr lang="en-US" dirty="0" err="1"/>
              <a:t>Klik</a:t>
            </a:r>
            <a:r>
              <a:rPr lang="en-US" dirty="0"/>
              <a:t> om </a:t>
            </a:r>
            <a:r>
              <a:rPr lang="en-US" dirty="0" err="1"/>
              <a:t>een</a:t>
            </a:r>
            <a:r>
              <a:rPr lang="en-US" dirty="0"/>
              <a:t> </a:t>
            </a:r>
            <a:r>
              <a:rPr lang="en-US" dirty="0" err="1"/>
              <a:t>titel</a:t>
            </a:r>
            <a:r>
              <a:rPr lang="en-US" dirty="0"/>
              <a:t> toe </a:t>
            </a:r>
            <a:r>
              <a:rPr lang="en-US" dirty="0" err="1"/>
              <a:t>te</a:t>
            </a:r>
            <a:r>
              <a:rPr lang="en-US" dirty="0"/>
              <a:t> </a:t>
            </a:r>
            <a:r>
              <a:rPr lang="en-US" dirty="0" err="1"/>
              <a:t>voegen</a:t>
            </a:r>
            <a:r>
              <a:rPr lang="en-US" dirty="0"/>
              <a:t> - </a:t>
            </a:r>
            <a:r>
              <a:rPr lang="en-US" dirty="0" err="1"/>
              <a:t>Cliquez</a:t>
            </a:r>
            <a:r>
              <a:rPr lang="en-US" dirty="0"/>
              <a:t> pour </a:t>
            </a:r>
            <a:r>
              <a:rPr lang="en-US" dirty="0" err="1"/>
              <a:t>ajouter</a:t>
            </a:r>
            <a:r>
              <a:rPr lang="en-US" dirty="0"/>
              <a:t> un </a:t>
            </a:r>
            <a:r>
              <a:rPr lang="en-US" dirty="0" err="1"/>
              <a:t>titre</a:t>
            </a:r>
            <a:endParaRPr lang="en-US" dirty="0"/>
          </a:p>
        </p:txBody>
      </p:sp>
      <p:sp>
        <p:nvSpPr>
          <p:cNvPr id="3" name="Content Placeholder 2">
            <a:extLst>
              <a:ext uri="{FF2B5EF4-FFF2-40B4-BE49-F238E27FC236}">
                <a16:creationId xmlns:a16="http://schemas.microsoft.com/office/drawing/2014/main" id="{2AA5F38A-C125-AF4E-A17C-ADC3BD9B11D6}"/>
              </a:ext>
            </a:extLst>
          </p:cNvPr>
          <p:cNvSpPr>
            <a:spLocks noGrp="1"/>
          </p:cNvSpPr>
          <p:nvPr>
            <p:ph sz="half" idx="1" hasCustomPrompt="1"/>
          </p:nvPr>
        </p:nvSpPr>
        <p:spPr>
          <a:xfrm>
            <a:off x="838200" y="1825625"/>
            <a:ext cx="5181600" cy="4351338"/>
          </a:xfrm>
        </p:spPr>
        <p:txBody>
          <a:bodyPr>
            <a:noAutofit/>
          </a:bodyPr>
          <a:lstStyle>
            <a:lvl1pPr marL="342900" marR="0" indent="-342900" algn="l" defTabSz="914400" rtl="0" eaLnBrk="1" fontAlgn="auto" latinLnBrk="0" hangingPunct="1">
              <a:lnSpc>
                <a:spcPts val="2200"/>
              </a:lnSpc>
              <a:spcBef>
                <a:spcPts val="0"/>
              </a:spcBef>
              <a:spcAft>
                <a:spcPts val="2200"/>
              </a:spcAft>
              <a:buClrTx/>
              <a:buSzTx/>
              <a:buFont typeface="Arial" panose="020B0604020202020204" pitchFamily="34" charset="0"/>
              <a:buChar char="•"/>
              <a:tabLst/>
              <a:defRPr>
                <a:solidFill>
                  <a:srgbClr val="565656"/>
                </a:solidFill>
                <a:latin typeface="Century Gothic" panose="020B0502020202020204"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Klik om de </a:t>
            </a:r>
            <a:r>
              <a:rPr lang="en-US" dirty="0" err="1"/>
              <a:t>inhoud</a:t>
            </a:r>
            <a:r>
              <a:rPr lang="en-US" dirty="0"/>
              <a:t> van </a:t>
            </a:r>
            <a:r>
              <a:rPr lang="en-US" dirty="0" err="1"/>
              <a:t>je</a:t>
            </a:r>
            <a:r>
              <a:rPr lang="en-US" dirty="0"/>
              <a:t> </a:t>
            </a:r>
            <a:r>
              <a:rPr lang="en-US" dirty="0" err="1"/>
              <a:t>presentatie</a:t>
            </a:r>
            <a:r>
              <a:rPr lang="en-US" dirty="0"/>
              <a:t> toe </a:t>
            </a:r>
            <a:r>
              <a:rPr lang="en-US" dirty="0" err="1"/>
              <a:t>te</a:t>
            </a:r>
            <a:r>
              <a:rPr lang="en-US" dirty="0"/>
              <a:t> </a:t>
            </a:r>
            <a:r>
              <a:rPr lang="en-US" dirty="0" err="1"/>
              <a:t>voegen</a:t>
            </a:r>
            <a:br>
              <a:rPr lang="en-US" dirty="0"/>
            </a:br>
            <a:r>
              <a:rPr lang="en-US" dirty="0" err="1"/>
              <a:t>Cliquez</a:t>
            </a:r>
            <a:r>
              <a:rPr lang="en-US" dirty="0"/>
              <a:t> pour </a:t>
            </a:r>
            <a:r>
              <a:rPr lang="en-US" dirty="0" err="1"/>
              <a:t>ajouter</a:t>
            </a:r>
            <a:r>
              <a:rPr lang="en-US" dirty="0"/>
              <a:t> le </a:t>
            </a:r>
            <a:r>
              <a:rPr lang="en-US" dirty="0" err="1"/>
              <a:t>contenu</a:t>
            </a:r>
            <a:r>
              <a:rPr lang="en-US" dirty="0"/>
              <a:t> de </a:t>
            </a:r>
            <a:r>
              <a:rPr lang="en-US" dirty="0" err="1"/>
              <a:t>votre</a:t>
            </a:r>
            <a:r>
              <a:rPr lang="en-US" dirty="0"/>
              <a:t> </a:t>
            </a:r>
            <a:r>
              <a:rPr lang="en-US" dirty="0" err="1"/>
              <a:t>présentation</a:t>
            </a:r>
            <a:endParaRPr lang="fr-BE"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fr-BE"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lvl="0"/>
            <a:endParaRPr lang="en-US" dirty="0"/>
          </a:p>
        </p:txBody>
      </p:sp>
      <p:sp>
        <p:nvSpPr>
          <p:cNvPr id="4" name="Content Placeholder 3">
            <a:extLst>
              <a:ext uri="{FF2B5EF4-FFF2-40B4-BE49-F238E27FC236}">
                <a16:creationId xmlns:a16="http://schemas.microsoft.com/office/drawing/2014/main" id="{775F7DED-A21D-294A-8241-B45C323943F7}"/>
              </a:ext>
            </a:extLst>
          </p:cNvPr>
          <p:cNvSpPr>
            <a:spLocks noGrp="1"/>
          </p:cNvSpPr>
          <p:nvPr>
            <p:ph sz="half" idx="2" hasCustomPrompt="1"/>
          </p:nvPr>
        </p:nvSpPr>
        <p:spPr>
          <a:xfrm>
            <a:off x="6172200" y="1825625"/>
            <a:ext cx="5181600" cy="4351338"/>
          </a:xfrm>
        </p:spPr>
        <p:txBody>
          <a:bodyPr>
            <a:noAutofit/>
          </a:bodyPr>
          <a:lstStyle>
            <a:lvl1pPr marL="342900" marR="0" indent="-342900" algn="l" defTabSz="914400" rtl="0" eaLnBrk="1" fontAlgn="auto" latinLnBrk="0" hangingPunct="1">
              <a:lnSpc>
                <a:spcPts val="2200"/>
              </a:lnSpc>
              <a:spcBef>
                <a:spcPts val="0"/>
              </a:spcBef>
              <a:spcAft>
                <a:spcPts val="2200"/>
              </a:spcAft>
              <a:buClrTx/>
              <a:buSzTx/>
              <a:buFont typeface="Arial" panose="020B0604020202020204" pitchFamily="34" charset="0"/>
              <a:buChar char="•"/>
              <a:tabLst/>
              <a:defRPr>
                <a:solidFill>
                  <a:srgbClr val="565656"/>
                </a:solidFill>
                <a:latin typeface="Century Gothic" panose="020B0502020202020204"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err="1"/>
              <a:t>Klik</a:t>
            </a:r>
            <a:r>
              <a:rPr lang="en-US" dirty="0"/>
              <a:t> om de </a:t>
            </a:r>
            <a:r>
              <a:rPr lang="en-US" dirty="0" err="1"/>
              <a:t>inhoud</a:t>
            </a:r>
            <a:r>
              <a:rPr lang="en-US" dirty="0"/>
              <a:t> van </a:t>
            </a:r>
            <a:r>
              <a:rPr lang="en-US" dirty="0" err="1"/>
              <a:t>je</a:t>
            </a:r>
            <a:r>
              <a:rPr lang="en-US" dirty="0"/>
              <a:t> </a:t>
            </a:r>
            <a:r>
              <a:rPr lang="en-US" dirty="0" err="1"/>
              <a:t>presentatie</a:t>
            </a:r>
            <a:r>
              <a:rPr lang="en-US" dirty="0"/>
              <a:t> toe </a:t>
            </a:r>
            <a:r>
              <a:rPr lang="en-US" dirty="0" err="1"/>
              <a:t>te</a:t>
            </a:r>
            <a:r>
              <a:rPr lang="en-US" dirty="0"/>
              <a:t> </a:t>
            </a:r>
            <a:r>
              <a:rPr lang="en-US" dirty="0" err="1"/>
              <a:t>voegen</a:t>
            </a:r>
            <a:br>
              <a:rPr lang="en-US" dirty="0"/>
            </a:br>
            <a:r>
              <a:rPr lang="en-US" dirty="0" err="1"/>
              <a:t>Cliquez</a:t>
            </a:r>
            <a:r>
              <a:rPr lang="en-US" dirty="0"/>
              <a:t> pour </a:t>
            </a:r>
            <a:r>
              <a:rPr lang="en-US" dirty="0" err="1"/>
              <a:t>ajouter</a:t>
            </a:r>
            <a:r>
              <a:rPr lang="en-US" dirty="0"/>
              <a:t> le </a:t>
            </a:r>
            <a:r>
              <a:rPr lang="en-US" dirty="0" err="1"/>
              <a:t>contenu</a:t>
            </a:r>
            <a:r>
              <a:rPr lang="en-US" dirty="0"/>
              <a:t> de </a:t>
            </a:r>
            <a:r>
              <a:rPr lang="en-US" dirty="0" err="1"/>
              <a:t>votre</a:t>
            </a:r>
            <a:r>
              <a:rPr lang="en-US" dirty="0"/>
              <a:t> </a:t>
            </a:r>
            <a:r>
              <a:rPr lang="en-US" dirty="0" err="1"/>
              <a:t>présentation</a:t>
            </a:r>
            <a:endParaRPr lang="fr-BE"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fr-BE"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lvl="0"/>
            <a:endParaRPr lang="en-US" dirty="0"/>
          </a:p>
        </p:txBody>
      </p:sp>
      <p:cxnSp>
        <p:nvCxnSpPr>
          <p:cNvPr id="7" name="Straight Connector 6">
            <a:extLst>
              <a:ext uri="{FF2B5EF4-FFF2-40B4-BE49-F238E27FC236}">
                <a16:creationId xmlns:a16="http://schemas.microsoft.com/office/drawing/2014/main" id="{CDC6D6AB-0A17-D54C-8D01-3C84F77A3A81}"/>
              </a:ext>
            </a:extLst>
          </p:cNvPr>
          <p:cNvCxnSpPr>
            <a:cxnSpLocks/>
          </p:cNvCxnSpPr>
          <p:nvPr userDrawn="1"/>
        </p:nvCxnSpPr>
        <p:spPr>
          <a:xfrm>
            <a:off x="929297" y="1339159"/>
            <a:ext cx="10424503" cy="0"/>
          </a:xfrm>
          <a:prstGeom prst="line">
            <a:avLst/>
          </a:prstGeom>
          <a:ln w="25400">
            <a:solidFill>
              <a:srgbClr val="00808E"/>
            </a:solidFill>
          </a:ln>
        </p:spPr>
        <p:style>
          <a:lnRef idx="1">
            <a:schemeClr val="accent1"/>
          </a:lnRef>
          <a:fillRef idx="0">
            <a:schemeClr val="accent1"/>
          </a:fillRef>
          <a:effectRef idx="0">
            <a:schemeClr val="accent1"/>
          </a:effectRef>
          <a:fontRef idx="minor">
            <a:schemeClr val="tx1"/>
          </a:fontRef>
        </p:style>
      </p:cxnSp>
      <p:sp>
        <p:nvSpPr>
          <p:cNvPr id="10" name="TextBox 10">
            <a:extLst>
              <a:ext uri="{FF2B5EF4-FFF2-40B4-BE49-F238E27FC236}">
                <a16:creationId xmlns:a16="http://schemas.microsoft.com/office/drawing/2014/main" id="{D0864095-AD48-3B49-A436-3A5AC97B8438}"/>
              </a:ext>
            </a:extLst>
          </p:cNvPr>
          <p:cNvSpPr txBox="1"/>
          <p:nvPr userDrawn="1"/>
        </p:nvSpPr>
        <p:spPr>
          <a:xfrm>
            <a:off x="493776" y="6547104"/>
            <a:ext cx="11697140" cy="215444"/>
          </a:xfrm>
          <a:prstGeom prst="rect">
            <a:avLst/>
          </a:prstGeom>
          <a:noFill/>
        </p:spPr>
        <p:txBody>
          <a:bodyPr wrap="square" rtlCol="0">
            <a:spAutoFit/>
          </a:bodyPr>
          <a:lstStyle/>
          <a:p>
            <a:fld id="{56545C67-2F65-4D21-826B-564D0ABCECCB}" type="datetimeFigureOut">
              <a:rPr lang="fr-BE" sz="800" smtClean="0">
                <a:solidFill>
                  <a:schemeClr val="tx1">
                    <a:lumMod val="50000"/>
                    <a:lumOff val="50000"/>
                  </a:schemeClr>
                </a:solidFill>
                <a:latin typeface="Arial" panose="020B0604020202020204" pitchFamily="34" charset="0"/>
                <a:cs typeface="Arial" panose="020B0604020202020204" pitchFamily="34" charset="0"/>
              </a:rPr>
              <a:pPr/>
              <a:t>22-10-24</a:t>
            </a:fld>
            <a:r>
              <a:rPr lang="fr-BE" sz="800" dirty="0">
                <a:solidFill>
                  <a:schemeClr val="tx1">
                    <a:lumMod val="50000"/>
                    <a:lumOff val="50000"/>
                  </a:schemeClr>
                </a:solidFill>
                <a:latin typeface="Arial" panose="020B0604020202020204" pitchFamily="34" charset="0"/>
                <a:cs typeface="Arial" panose="020B0604020202020204" pitchFamily="34" charset="0"/>
              </a:rPr>
              <a:t> 			                        			</a:t>
            </a:r>
            <a:r>
              <a:rPr lang="fr-BE" sz="800" baseline="0" dirty="0">
                <a:solidFill>
                  <a:schemeClr val="tx1">
                    <a:lumMod val="50000"/>
                    <a:lumOff val="50000"/>
                  </a:schemeClr>
                </a:solidFill>
                <a:latin typeface="Arial" panose="020B0604020202020204" pitchFamily="34" charset="0"/>
                <a:cs typeface="Arial" panose="020B0604020202020204" pitchFamily="34" charset="0"/>
              </a:rPr>
              <a:t>                      						           </a:t>
            </a:r>
            <a:fld id="{01971943-F2E9-40B9-9E78-023C6CFE743E}" type="slidenum">
              <a:rPr lang="fr-BE" sz="800" smtClean="0">
                <a:solidFill>
                  <a:schemeClr val="tx1">
                    <a:lumMod val="50000"/>
                    <a:lumOff val="50000"/>
                  </a:schemeClr>
                </a:solidFill>
                <a:latin typeface="Arial" panose="020B0604020202020204" pitchFamily="34" charset="0"/>
                <a:cs typeface="Arial" panose="020B0604020202020204" pitchFamily="34" charset="0"/>
              </a:rPr>
              <a:pPr/>
              <a:t>‹nr.›</a:t>
            </a:fld>
            <a:r>
              <a:rPr lang="fr-BE" sz="800" baseline="0" dirty="0">
                <a:solidFill>
                  <a:schemeClr val="tx1">
                    <a:lumMod val="50000"/>
                    <a:lumOff val="50000"/>
                  </a:schemeClr>
                </a:solidFill>
                <a:latin typeface="Arial" panose="020B0604020202020204" pitchFamily="34" charset="0"/>
                <a:cs typeface="Arial" panose="020B0604020202020204" pitchFamily="34" charset="0"/>
              </a:rPr>
              <a:t> </a:t>
            </a:r>
            <a:endParaRPr lang="fr-BE" sz="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369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to -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5EC25-660A-0145-BE37-669EB6483EDA}"/>
              </a:ext>
            </a:extLst>
          </p:cNvPr>
          <p:cNvSpPr>
            <a:spLocks noGrp="1"/>
          </p:cNvSpPr>
          <p:nvPr>
            <p:ph idx="1" hasCustomPrompt="1"/>
          </p:nvPr>
        </p:nvSpPr>
        <p:spPr>
          <a:xfrm>
            <a:off x="0" y="0"/>
            <a:ext cx="12192000" cy="6858000"/>
          </a:xfrm>
          <a:solidFill>
            <a:schemeClr val="bg1"/>
          </a:solidFill>
        </p:spPr>
        <p:txBody>
          <a:bodyPr/>
          <a:lstStyle>
            <a:lvl1pPr marL="342900" marR="0" indent="-342900" algn="l" defTabSz="914400" rtl="0" eaLnBrk="1" fontAlgn="auto" latinLnBrk="0" hangingPunct="1">
              <a:lnSpc>
                <a:spcPts val="2200"/>
              </a:lnSpc>
              <a:spcBef>
                <a:spcPts val="0"/>
              </a:spcBef>
              <a:spcAft>
                <a:spcPts val="2200"/>
              </a:spcAft>
              <a:buClrTx/>
              <a:buSzTx/>
              <a:buFont typeface="Arial" panose="020B0604020202020204" pitchFamily="34" charset="0"/>
              <a:buChar char="•"/>
              <a:tabLst/>
              <a:defRPr>
                <a:solidFill>
                  <a:srgbClr val="565656"/>
                </a:solidFill>
                <a:latin typeface="Century Gothic" panose="020B0502020202020204" pitchFamily="34" charset="0"/>
              </a:defRPr>
            </a:lvl1pPr>
          </a:lstStyle>
          <a:p>
            <a:pPr lvl="0"/>
            <a:r>
              <a:rPr lang="en-US" dirty="0"/>
              <a:t>picture</a:t>
            </a:r>
          </a:p>
        </p:txBody>
      </p:sp>
    </p:spTree>
    <p:extLst>
      <p:ext uri="{BB962C8B-B14F-4D97-AF65-F5344CB8AC3E}">
        <p14:creationId xmlns:p14="http://schemas.microsoft.com/office/powerpoint/2010/main" val="1523932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ot - Slide fin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DFA100-D777-5F46-9227-A763CFAD299C}"/>
              </a:ext>
            </a:extLst>
          </p:cNvPr>
          <p:cNvPicPr>
            <a:picLocks noChangeAspect="1"/>
          </p:cNvPicPr>
          <p:nvPr userDrawn="1"/>
        </p:nvPicPr>
        <p:blipFill>
          <a:blip r:embed="rId2"/>
          <a:stretch>
            <a:fillRect/>
          </a:stretch>
        </p:blipFill>
        <p:spPr>
          <a:xfrm>
            <a:off x="0" y="0"/>
            <a:ext cx="12189832" cy="6856781"/>
          </a:xfrm>
          <a:prstGeom prst="rect">
            <a:avLst/>
          </a:prstGeom>
        </p:spPr>
      </p:pic>
      <p:sp>
        <p:nvSpPr>
          <p:cNvPr id="8" name="Tijdelijke aanduiding voor tekst 4">
            <a:extLst>
              <a:ext uri="{FF2B5EF4-FFF2-40B4-BE49-F238E27FC236}">
                <a16:creationId xmlns:a16="http://schemas.microsoft.com/office/drawing/2014/main" id="{97DD0BDE-079C-B245-9690-931066DE1EFA}"/>
              </a:ext>
            </a:extLst>
          </p:cNvPr>
          <p:cNvSpPr>
            <a:spLocks noGrp="1"/>
          </p:cNvSpPr>
          <p:nvPr>
            <p:ph type="body" sz="quarter" idx="13" hasCustomPrompt="1"/>
          </p:nvPr>
        </p:nvSpPr>
        <p:spPr>
          <a:xfrm>
            <a:off x="915162" y="4424536"/>
            <a:ext cx="6122670" cy="923925"/>
          </a:xfrm>
        </p:spPr>
        <p:txBody>
          <a:bodyPr>
            <a:normAutofit/>
          </a:bodyPr>
          <a:lstStyle>
            <a:lvl1pPr marL="0" indent="0">
              <a:lnSpc>
                <a:spcPts val="1100"/>
              </a:lnSpc>
              <a:spcBef>
                <a:spcPts val="0"/>
              </a:spcBef>
              <a:spcAft>
                <a:spcPts val="1100"/>
              </a:spcAft>
              <a:buNone/>
              <a:defRPr sz="1100" baseline="0">
                <a:solidFill>
                  <a:schemeClr val="bg1"/>
                </a:solidFill>
                <a:latin typeface="Century Gothic" panose="020B0502020202020204" pitchFamily="34" charset="0"/>
              </a:defRPr>
            </a:lvl1pPr>
          </a:lstStyle>
          <a:p>
            <a:pPr lvl="0"/>
            <a:r>
              <a:rPr lang="nl-BE" dirty="0"/>
              <a:t>Voer je naam/functie/afdeling/telefoonnummer/e-mailadres in</a:t>
            </a:r>
            <a:br>
              <a:rPr lang="nl-BE" dirty="0"/>
            </a:br>
            <a:r>
              <a:rPr lang="nl-BE" dirty="0"/>
              <a:t>Introduisez vos nom/fonction/département/numéro de téléphone/adresse email</a:t>
            </a:r>
          </a:p>
        </p:txBody>
      </p:sp>
    </p:spTree>
    <p:extLst>
      <p:ext uri="{BB962C8B-B14F-4D97-AF65-F5344CB8AC3E}">
        <p14:creationId xmlns:p14="http://schemas.microsoft.com/office/powerpoint/2010/main" val="1547837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normAutofit/>
          </a:bodyPr>
          <a:lstStyle>
            <a:lvl1pPr algn="l">
              <a:defRPr sz="2400">
                <a:latin typeface="Arial" panose="020B0604020202020204" pitchFamily="34" charset="0"/>
                <a:cs typeface="Arial" panose="020B0604020202020204" pitchFamily="34" charset="0"/>
              </a:defRPr>
            </a:lvl1pPr>
          </a:lstStyle>
          <a:p>
            <a:r>
              <a:rPr lang="en-US" dirty="0" err="1"/>
              <a:t>Klik</a:t>
            </a:r>
            <a:r>
              <a:rPr lang="en-US" dirty="0"/>
              <a:t> om </a:t>
            </a:r>
            <a:r>
              <a:rPr lang="en-US" dirty="0" err="1"/>
              <a:t>een</a:t>
            </a:r>
            <a:r>
              <a:rPr lang="en-US" dirty="0"/>
              <a:t> </a:t>
            </a:r>
            <a:r>
              <a:rPr lang="en-US" dirty="0" err="1"/>
              <a:t>titel</a:t>
            </a:r>
            <a:r>
              <a:rPr lang="en-US" dirty="0"/>
              <a:t> toe </a:t>
            </a:r>
            <a:r>
              <a:rPr lang="en-US" dirty="0" err="1"/>
              <a:t>te</a:t>
            </a:r>
            <a:r>
              <a:rPr lang="en-US" dirty="0"/>
              <a:t> </a:t>
            </a:r>
            <a:r>
              <a:rPr lang="en-US" dirty="0" err="1"/>
              <a:t>voegen</a:t>
            </a:r>
            <a:br>
              <a:rPr lang="en-US" dirty="0"/>
            </a:br>
            <a:r>
              <a:rPr lang="en-US" dirty="0" err="1"/>
              <a:t>Cliquez</a:t>
            </a:r>
            <a:r>
              <a:rPr lang="en-US" dirty="0"/>
              <a:t> pour </a:t>
            </a:r>
            <a:r>
              <a:rPr lang="en-US" dirty="0" err="1"/>
              <a:t>ajouter</a:t>
            </a:r>
            <a:r>
              <a:rPr lang="en-US" dirty="0"/>
              <a:t> un </a:t>
            </a:r>
            <a:r>
              <a:rPr lang="en-US" dirty="0" err="1"/>
              <a:t>titre</a:t>
            </a:r>
            <a:endParaRPr lang="fr-BE" dirty="0"/>
          </a:p>
        </p:txBody>
      </p:sp>
      <p:sp>
        <p:nvSpPr>
          <p:cNvPr id="3" name="Content Placeholder 2"/>
          <p:cNvSpPr>
            <a:spLocks noGrp="1"/>
          </p:cNvSpPr>
          <p:nvPr>
            <p:ph idx="1" hasCustomPrompt="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Klik om tekst toe te voegen</a:t>
            </a:r>
            <a:br>
              <a:rPr lang="en-US" dirty="0"/>
            </a:br>
            <a:r>
              <a:rPr lang="en-US" dirty="0"/>
              <a:t>Cliquez pour ajouter du texte</a:t>
            </a:r>
            <a:endParaRPr lang="fr-BE" dirty="0"/>
          </a:p>
          <a:p>
            <a:pPr lvl="0"/>
            <a:endParaRPr lang="en-US" dirty="0"/>
          </a:p>
        </p:txBody>
      </p:sp>
      <p:cxnSp>
        <p:nvCxnSpPr>
          <p:cNvPr id="8" name="Straight Connector 7"/>
          <p:cNvCxnSpPr/>
          <p:nvPr userDrawn="1"/>
        </p:nvCxnSpPr>
        <p:spPr>
          <a:xfrm>
            <a:off x="719403" y="1196752"/>
            <a:ext cx="10849205" cy="0"/>
          </a:xfrm>
          <a:prstGeom prst="line">
            <a:avLst/>
          </a:prstGeom>
          <a:ln w="25400">
            <a:solidFill>
              <a:srgbClr val="00808E"/>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23392" y="6453336"/>
            <a:ext cx="11233248" cy="215444"/>
          </a:xfrm>
          <a:prstGeom prst="rect">
            <a:avLst/>
          </a:prstGeom>
          <a:noFill/>
        </p:spPr>
        <p:txBody>
          <a:bodyPr wrap="square" rtlCol="0">
            <a:spAutoFit/>
          </a:bodyPr>
          <a:lstStyle/>
          <a:p>
            <a:r>
              <a:rPr lang="fr-BE" sz="800" dirty="0">
                <a:solidFill>
                  <a:schemeClr val="tx1">
                    <a:lumMod val="50000"/>
                    <a:lumOff val="50000"/>
                  </a:schemeClr>
                </a:solidFill>
                <a:latin typeface="Arial" panose="020B0604020202020204" pitchFamily="34" charset="0"/>
                <a:cs typeface="Arial" panose="020B0604020202020204" pitchFamily="34" charset="0"/>
              </a:rPr>
              <a:t>RSZ</a:t>
            </a:r>
            <a:r>
              <a:rPr lang="fr-BE" sz="800" baseline="0" dirty="0">
                <a:solidFill>
                  <a:schemeClr val="tx1">
                    <a:lumMod val="50000"/>
                    <a:lumOff val="50000"/>
                  </a:schemeClr>
                </a:solidFill>
                <a:latin typeface="Arial" panose="020B0604020202020204" pitchFamily="34" charset="0"/>
                <a:cs typeface="Arial" panose="020B0604020202020204" pitchFamily="34" charset="0"/>
              </a:rPr>
              <a:t> ONSS LSS - </a:t>
            </a:r>
            <a:fld id="{56545C67-2F65-4D21-826B-564D0ABCECCB}" type="datetimeFigureOut">
              <a:rPr lang="fr-BE" sz="800" smtClean="0">
                <a:solidFill>
                  <a:schemeClr val="tx1">
                    <a:lumMod val="50000"/>
                    <a:lumOff val="50000"/>
                  </a:schemeClr>
                </a:solidFill>
                <a:latin typeface="Arial" panose="020B0604020202020204" pitchFamily="34" charset="0"/>
                <a:cs typeface="Arial" panose="020B0604020202020204" pitchFamily="34" charset="0"/>
              </a:rPr>
              <a:pPr/>
              <a:t>22-10-24</a:t>
            </a:fld>
            <a:r>
              <a:rPr lang="fr-BE" sz="800" dirty="0">
                <a:solidFill>
                  <a:schemeClr val="tx1">
                    <a:lumMod val="50000"/>
                    <a:lumOff val="50000"/>
                  </a:schemeClr>
                </a:solidFill>
                <a:latin typeface="Arial" panose="020B0604020202020204" pitchFamily="34" charset="0"/>
                <a:cs typeface="Arial" panose="020B0604020202020204" pitchFamily="34" charset="0"/>
              </a:rPr>
              <a:t> 				                        			</a:t>
            </a:r>
            <a:r>
              <a:rPr lang="fr-BE" sz="800" baseline="0" dirty="0">
                <a:solidFill>
                  <a:schemeClr val="tx1">
                    <a:lumMod val="50000"/>
                    <a:lumOff val="50000"/>
                  </a:schemeClr>
                </a:solidFill>
                <a:latin typeface="Arial" panose="020B0604020202020204" pitchFamily="34" charset="0"/>
                <a:cs typeface="Arial" panose="020B0604020202020204" pitchFamily="34" charset="0"/>
              </a:rPr>
              <a:t>                      </a:t>
            </a:r>
            <a:fld id="{01971943-F2E9-40B9-9E78-023C6CFE743E}" type="slidenum">
              <a:rPr lang="fr-BE" sz="800" smtClean="0">
                <a:solidFill>
                  <a:schemeClr val="tx1">
                    <a:lumMod val="50000"/>
                    <a:lumOff val="50000"/>
                  </a:schemeClr>
                </a:solidFill>
                <a:latin typeface="Arial" panose="020B0604020202020204" pitchFamily="34" charset="0"/>
                <a:cs typeface="Arial" panose="020B0604020202020204" pitchFamily="34" charset="0"/>
              </a:rPr>
              <a:pPr/>
              <a:t>‹nr.›</a:t>
            </a:fld>
            <a:r>
              <a:rPr lang="fr-BE" sz="800" baseline="0" dirty="0">
                <a:solidFill>
                  <a:schemeClr val="tx1">
                    <a:lumMod val="50000"/>
                    <a:lumOff val="50000"/>
                  </a:schemeClr>
                </a:solidFill>
                <a:latin typeface="Arial" panose="020B0604020202020204" pitchFamily="34" charset="0"/>
                <a:cs typeface="Arial" panose="020B0604020202020204" pitchFamily="34" charset="0"/>
              </a:rPr>
              <a:t> </a:t>
            </a:r>
            <a:endParaRPr lang="fr-BE" sz="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01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ub Header">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2BA94F-CB21-4239-8589-5101370EF4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1671" y="327032"/>
            <a:ext cx="1098954" cy="269878"/>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14" y="3429332"/>
            <a:ext cx="3225772" cy="3586357"/>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1081" y="4527399"/>
            <a:ext cx="3650555" cy="2452570"/>
          </a:xfrm>
          <a:prstGeom prst="rect">
            <a:avLst/>
          </a:prstGeom>
        </p:spPr>
      </p:pic>
      <p:sp>
        <p:nvSpPr>
          <p:cNvPr id="6" name="Text Placeholder 11"/>
          <p:cNvSpPr>
            <a:spLocks noGrp="1"/>
          </p:cNvSpPr>
          <p:nvPr>
            <p:ph type="body" sz="quarter" idx="10" hasCustomPrompt="1"/>
          </p:nvPr>
        </p:nvSpPr>
        <p:spPr>
          <a:xfrm>
            <a:off x="1823649" y="2638423"/>
            <a:ext cx="8150313" cy="1435087"/>
          </a:xfrm>
        </p:spPr>
        <p:txBody>
          <a:bodyPr anchor="ctr">
            <a:noAutofit/>
          </a:bodyPr>
          <a:lstStyle>
            <a:lvl1pPr marL="0" indent="0" algn="ctr">
              <a:lnSpc>
                <a:spcPct val="100000"/>
              </a:lnSpc>
              <a:buNone/>
              <a:defRPr sz="3600" b="1" spc="100" baseline="0">
                <a:solidFill>
                  <a:schemeClr val="tx1"/>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title</a:t>
            </a:r>
          </a:p>
        </p:txBody>
      </p:sp>
      <p:sp>
        <p:nvSpPr>
          <p:cNvPr id="9" name="TextBox 8"/>
          <p:cNvSpPr txBox="1"/>
          <p:nvPr userDrawn="1"/>
        </p:nvSpPr>
        <p:spPr>
          <a:xfrm>
            <a:off x="8917916" y="5204145"/>
            <a:ext cx="1165537" cy="523220"/>
          </a:xfrm>
          <a:prstGeom prst="rect">
            <a:avLst/>
          </a:prstGeom>
          <a:noFill/>
        </p:spPr>
        <p:txBody>
          <a:bodyPr wrap="square" rtlCol="0" anchor="ctr">
            <a:spAutoFit/>
          </a:bodyPr>
          <a:lstStyle/>
          <a:p>
            <a:pPr algn="ctr"/>
            <a:fld id="{0ADA4FF2-C4CA-46C5-86BF-D39CCB416EEE}" type="slidenum">
              <a:rPr lang="en-US" sz="2800" b="1" smtClean="0">
                <a:solidFill>
                  <a:schemeClr val="tx1"/>
                </a:solidFill>
                <a:latin typeface="Century Gothic" panose="020B0502020202020204" pitchFamily="34" charset="0"/>
              </a:rPr>
              <a:t>‹nr.›</a:t>
            </a:fld>
            <a:endParaRPr lang="en-US" sz="2800" b="1" dirty="0">
              <a:solidFill>
                <a:schemeClr val="tx1"/>
              </a:solidFill>
              <a:latin typeface="Century Gothic" panose="020B0502020202020204" pitchFamily="34" charset="0"/>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90855" y="1938609"/>
            <a:ext cx="713142" cy="699814"/>
          </a:xfrm>
          <a:prstGeom prst="rect">
            <a:avLst/>
          </a:prstGeom>
        </p:spPr>
      </p:pic>
    </p:spTree>
    <p:extLst>
      <p:ext uri="{BB962C8B-B14F-4D97-AF65-F5344CB8AC3E}">
        <p14:creationId xmlns:p14="http://schemas.microsoft.com/office/powerpoint/2010/main" val="392538071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ection Sub Header">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7844" y="4300886"/>
            <a:ext cx="3963757" cy="2356829"/>
          </a:xfrm>
          <a:prstGeom prst="rect">
            <a:avLst/>
          </a:prstGeom>
        </p:spPr>
      </p:pic>
      <p:sp>
        <p:nvSpPr>
          <p:cNvPr id="6" name="Text Placeholder 11"/>
          <p:cNvSpPr>
            <a:spLocks noGrp="1"/>
          </p:cNvSpPr>
          <p:nvPr>
            <p:ph type="body" sz="quarter" idx="10" hasCustomPrompt="1"/>
          </p:nvPr>
        </p:nvSpPr>
        <p:spPr>
          <a:xfrm>
            <a:off x="2195124" y="2638423"/>
            <a:ext cx="8150313" cy="1435087"/>
          </a:xfrm>
        </p:spPr>
        <p:txBody>
          <a:bodyPr anchor="ctr">
            <a:noAutofit/>
          </a:bodyPr>
          <a:lstStyle>
            <a:lvl1pPr marL="0" indent="0" algn="ctr">
              <a:lnSpc>
                <a:spcPct val="100000"/>
              </a:lnSpc>
              <a:buNone/>
              <a:defRPr sz="3600" b="1" spc="100" baseline="0">
                <a:solidFill>
                  <a:schemeClr val="tx1"/>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90855" y="1938609"/>
            <a:ext cx="713142" cy="699814"/>
          </a:xfrm>
          <a:prstGeom prst="rect">
            <a:avLst/>
          </a:prstGeom>
        </p:spPr>
      </p:pic>
      <p:sp>
        <p:nvSpPr>
          <p:cNvPr id="10" name="TextBox 9"/>
          <p:cNvSpPr txBox="1"/>
          <p:nvPr userDrawn="1"/>
        </p:nvSpPr>
        <p:spPr>
          <a:xfrm>
            <a:off x="8646453" y="4883990"/>
            <a:ext cx="1165537" cy="523220"/>
          </a:xfrm>
          <a:prstGeom prst="rect">
            <a:avLst/>
          </a:prstGeom>
          <a:noFill/>
        </p:spPr>
        <p:txBody>
          <a:bodyPr wrap="square" rtlCol="0" anchor="ctr">
            <a:spAutoFit/>
          </a:bodyPr>
          <a:lstStyle/>
          <a:p>
            <a:pPr algn="ctr"/>
            <a:fld id="{0ADA4FF2-C4CA-46C5-86BF-D39CCB416EEE}" type="slidenum">
              <a:rPr lang="en-US" sz="2800" b="1" smtClean="0">
                <a:solidFill>
                  <a:srgbClr val="5DC5D2"/>
                </a:solidFill>
                <a:latin typeface="Century Gothic" panose="020B0502020202020204" pitchFamily="34" charset="0"/>
              </a:rPr>
              <a:t>‹nr.›</a:t>
            </a:fld>
            <a:endParaRPr lang="en-US" sz="2800" b="1" dirty="0">
              <a:solidFill>
                <a:srgbClr val="5DC5D2"/>
              </a:solidFill>
              <a:latin typeface="Century Gothic" panose="020B0502020202020204" pitchFamily="34" charset="0"/>
            </a:endParaRPr>
          </a:p>
        </p:txBody>
      </p:sp>
    </p:spTree>
    <p:extLst>
      <p:ext uri="{BB962C8B-B14F-4D97-AF65-F5344CB8AC3E}">
        <p14:creationId xmlns:p14="http://schemas.microsoft.com/office/powerpoint/2010/main" val="188285046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with pictur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14" y="3429332"/>
            <a:ext cx="3225772" cy="3586357"/>
          </a:xfrm>
          <a:prstGeom prst="rect">
            <a:avLst/>
          </a:prstGeom>
        </p:spPr>
      </p:pic>
      <p:sp>
        <p:nvSpPr>
          <p:cNvPr id="13" name="Text Placeholder 11"/>
          <p:cNvSpPr>
            <a:spLocks noGrp="1"/>
          </p:cNvSpPr>
          <p:nvPr>
            <p:ph type="body" sz="quarter" idx="10" hasCustomPrompt="1"/>
          </p:nvPr>
        </p:nvSpPr>
        <p:spPr>
          <a:xfrm>
            <a:off x="1815394" y="2638421"/>
            <a:ext cx="5261547" cy="1435087"/>
          </a:xfrm>
        </p:spPr>
        <p:txBody>
          <a:bodyPr anchor="ctr">
            <a:noAutofit/>
          </a:bodyPr>
          <a:lstStyle>
            <a:lvl1pPr marL="0" indent="0" algn="l">
              <a:lnSpc>
                <a:spcPct val="100000"/>
              </a:lnSpc>
              <a:buNone/>
              <a:defRPr sz="2400" b="1"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subtitle</a:t>
            </a:r>
          </a:p>
        </p:txBody>
      </p:sp>
      <p:sp>
        <p:nvSpPr>
          <p:cNvPr id="8" name="Picture Placeholder 7"/>
          <p:cNvSpPr>
            <a:spLocks noGrp="1"/>
          </p:cNvSpPr>
          <p:nvPr>
            <p:ph type="pic" sz="quarter" idx="11" hasCustomPrompt="1"/>
          </p:nvPr>
        </p:nvSpPr>
        <p:spPr>
          <a:xfrm>
            <a:off x="7511564" y="1778534"/>
            <a:ext cx="3156781" cy="3154859"/>
          </a:xfrm>
          <a:prstGeom prst="ellipse">
            <a:avLst/>
          </a:prstGeom>
          <a:effectLst/>
        </p:spPr>
        <p:txBody>
          <a:bodyPr>
            <a:normAutofit/>
          </a:bodyPr>
          <a:lstStyle>
            <a:lvl1pPr marL="0" indent="0">
              <a:buNone/>
              <a:defRPr sz="1400" baseline="0"/>
            </a:lvl1pPr>
          </a:lstStyle>
          <a:p>
            <a:r>
              <a:rPr lang="en-US" dirty="0"/>
              <a:t>Click to add picture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3329" y="1614487"/>
            <a:ext cx="490032" cy="48087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5" name="TextBox 14"/>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pic>
        <p:nvPicPr>
          <p:cNvPr id="9" name="Picture 8">
            <a:extLst>
              <a:ext uri="{FF2B5EF4-FFF2-40B4-BE49-F238E27FC236}">
                <a16:creationId xmlns:a16="http://schemas.microsoft.com/office/drawing/2014/main" id="{35D7CBBE-E088-4204-B540-BB4B6C8E29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8361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with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3" y="3421855"/>
            <a:ext cx="3259686" cy="3621600"/>
          </a:xfrm>
          <a:prstGeom prst="rect">
            <a:avLst/>
          </a:prstGeom>
        </p:spPr>
      </p:pic>
      <p:sp>
        <p:nvSpPr>
          <p:cNvPr id="13" name="Text Placeholder 11"/>
          <p:cNvSpPr>
            <a:spLocks noGrp="1"/>
          </p:cNvSpPr>
          <p:nvPr>
            <p:ph type="body" sz="quarter" idx="10" hasCustomPrompt="1"/>
          </p:nvPr>
        </p:nvSpPr>
        <p:spPr>
          <a:xfrm>
            <a:off x="1843969" y="2638421"/>
            <a:ext cx="4861631" cy="1435087"/>
          </a:xfrm>
        </p:spPr>
        <p:txBody>
          <a:bodyPr anchor="ctr">
            <a:noAutofit/>
          </a:bodyPr>
          <a:lstStyle>
            <a:lvl1pPr marL="0" indent="0" algn="l">
              <a:lnSpc>
                <a:spcPct val="100000"/>
              </a:lnSpc>
              <a:buNone/>
              <a:defRPr sz="2400" b="1"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subtitle</a:t>
            </a:r>
          </a:p>
        </p:txBody>
      </p:sp>
      <p:sp>
        <p:nvSpPr>
          <p:cNvPr id="8" name="Picture Placeholder 7"/>
          <p:cNvSpPr>
            <a:spLocks noGrp="1"/>
          </p:cNvSpPr>
          <p:nvPr>
            <p:ph type="pic" sz="quarter" idx="11" hasCustomPrompt="1"/>
          </p:nvPr>
        </p:nvSpPr>
        <p:spPr>
          <a:xfrm>
            <a:off x="7511564" y="1778534"/>
            <a:ext cx="3156781" cy="3154859"/>
          </a:xfrm>
          <a:prstGeom prst="ellipse">
            <a:avLst/>
          </a:prstGeom>
          <a:effectLst/>
        </p:spPr>
        <p:txBody>
          <a:bodyPr>
            <a:normAutofit/>
          </a:bodyPr>
          <a:lstStyle>
            <a:lvl1pPr marL="0" indent="0">
              <a:buNone/>
              <a:defRPr sz="1400" baseline="0"/>
            </a:lvl1pPr>
          </a:lstStyle>
          <a:p>
            <a:r>
              <a:rPr lang="en-US" dirty="0"/>
              <a:t>Click to add picture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3329" y="1614487"/>
            <a:ext cx="490032" cy="48087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5" name="TextBox 14"/>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pic>
        <p:nvPicPr>
          <p:cNvPr id="10" name="Picture 9">
            <a:extLst>
              <a:ext uri="{FF2B5EF4-FFF2-40B4-BE49-F238E27FC236}">
                <a16:creationId xmlns:a16="http://schemas.microsoft.com/office/drawing/2014/main" id="{F4B79185-49B0-40E9-90CC-111857C969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22812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with pictur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1843969" y="1778534"/>
            <a:ext cx="3156781" cy="3154859"/>
          </a:xfrm>
          <a:prstGeom prst="ellipse">
            <a:avLst/>
          </a:prstGeom>
          <a:effectLst/>
        </p:spPr>
        <p:txBody>
          <a:bodyPr>
            <a:normAutofit/>
          </a:bodyPr>
          <a:lstStyle>
            <a:lvl1pPr marL="0" indent="0">
              <a:buNone/>
              <a:defRPr sz="1400" baseline="0"/>
            </a:lvl1pPr>
          </a:lstStyle>
          <a:p>
            <a:r>
              <a:rPr lang="en-US" dirty="0"/>
              <a:t>Click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2210" y="1614487"/>
            <a:ext cx="490032" cy="480874"/>
          </a:xfrm>
          <a:prstGeom prst="rect">
            <a:avLst/>
          </a:prstGeom>
        </p:spPr>
      </p:pic>
      <p:sp>
        <p:nvSpPr>
          <p:cNvPr id="10" name="Text Placeholder 11"/>
          <p:cNvSpPr>
            <a:spLocks noGrp="1"/>
          </p:cNvSpPr>
          <p:nvPr>
            <p:ph type="body" sz="quarter" idx="10" hasCustomPrompt="1"/>
          </p:nvPr>
        </p:nvSpPr>
        <p:spPr>
          <a:xfrm>
            <a:off x="5641456" y="2638421"/>
            <a:ext cx="4861631" cy="1435087"/>
          </a:xfrm>
        </p:spPr>
        <p:txBody>
          <a:bodyPr anchor="ctr">
            <a:noAutofit/>
          </a:bodyPr>
          <a:lstStyle>
            <a:lvl1pPr marL="0" indent="0" algn="l">
              <a:lnSpc>
                <a:spcPct val="100000"/>
              </a:lnSpc>
              <a:buNone/>
              <a:defRPr sz="2400" b="1"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subtitle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4" name="TextBox 13"/>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‹nr.›</a:t>
            </a:fld>
            <a:endParaRPr lang="en-US" sz="1200" b="1" dirty="0">
              <a:solidFill>
                <a:schemeClr val="bg1"/>
              </a:solidFill>
              <a:latin typeface="Century Gothic" panose="020B0502020202020204" pitchFamily="34" charset="0"/>
            </a:endParaRPr>
          </a:p>
        </p:txBody>
      </p:sp>
      <p:pic>
        <p:nvPicPr>
          <p:cNvPr id="13" name="Picture 12">
            <a:extLst>
              <a:ext uri="{FF2B5EF4-FFF2-40B4-BE49-F238E27FC236}">
                <a16:creationId xmlns:a16="http://schemas.microsoft.com/office/drawing/2014/main" id="{E79A8FB0-85DF-4084-B404-E64DC90779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90589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4"/>
          <p:cNvSpPr>
            <a:spLocks noGrp="1"/>
          </p:cNvSpPr>
          <p:nvPr>
            <p:ph type="ftr" sz="quarter" idx="3"/>
          </p:nvPr>
        </p:nvSpPr>
        <p:spPr>
          <a:xfrm>
            <a:off x="838200" y="6348112"/>
            <a:ext cx="10095963" cy="365125"/>
          </a:xfrm>
          <a:prstGeom prst="rect">
            <a:avLst/>
          </a:prstGeom>
        </p:spPr>
        <p:txBody>
          <a:bodyPr anchor="ctr"/>
          <a:lstStyle>
            <a:lvl1pPr algn="r">
              <a:defRPr sz="1200">
                <a:solidFill>
                  <a:schemeClr val="tx1"/>
                </a:solidFill>
                <a:latin typeface="Calibri" panose="020F0502020204030204" pitchFamily="34" charset="0"/>
              </a:defRPr>
            </a:lvl1pPr>
          </a:lstStyle>
          <a:p>
            <a:r>
              <a:rPr lang="nl-BE"/>
              <a:t>E-GOV 3.0 – oktober 2024</a:t>
            </a:r>
            <a:endParaRPr lang="en-US" dirty="0"/>
          </a:p>
        </p:txBody>
      </p:sp>
    </p:spTree>
    <p:extLst>
      <p:ext uri="{BB962C8B-B14F-4D97-AF65-F5344CB8AC3E}">
        <p14:creationId xmlns:p14="http://schemas.microsoft.com/office/powerpoint/2010/main" val="1977942977"/>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63" r:id="rId3"/>
    <p:sldLayoutId id="2147483664" r:id="rId4"/>
    <p:sldLayoutId id="2147483665" r:id="rId5"/>
    <p:sldLayoutId id="2147483681" r:id="rId6"/>
    <p:sldLayoutId id="2147483667" r:id="rId7"/>
    <p:sldLayoutId id="2147483679" r:id="rId8"/>
    <p:sldLayoutId id="2147483682" r:id="rId9"/>
    <p:sldLayoutId id="2147483668" r:id="rId10"/>
    <p:sldLayoutId id="2147483669" r:id="rId11"/>
    <p:sldLayoutId id="2147483670" r:id="rId12"/>
    <p:sldLayoutId id="2147483671" r:id="rId13"/>
    <p:sldLayoutId id="2147483672" r:id="rId14"/>
    <p:sldLayoutId id="2147483673" r:id="rId15"/>
    <p:sldLayoutId id="2147483674" r:id="rId16"/>
    <p:sldLayoutId id="2147483690" r:id="rId17"/>
    <p:sldLayoutId id="2147483722" r:id="rId18"/>
  </p:sldLayoutIdLst>
  <p:hf sldNum="0" hdr="0" dt="0"/>
  <p:txStyles>
    <p:titleStyle>
      <a:lvl1pPr algn="l" defTabSz="914400" rtl="0" eaLnBrk="1" latinLnBrk="0" hangingPunct="1">
        <a:lnSpc>
          <a:spcPct val="90000"/>
        </a:lnSpc>
        <a:spcBef>
          <a:spcPct val="0"/>
        </a:spcBef>
        <a:buNone/>
        <a:defRPr sz="4400" b="1" kern="1200" spc="1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150000"/>
        </a:lnSpc>
        <a:spcBef>
          <a:spcPts val="1000"/>
        </a:spcBef>
        <a:buClr>
          <a:srgbClr val="476FB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Clr>
          <a:srgbClr val="5DC5D2"/>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Clr>
          <a:schemeClr val="tx1">
            <a:lumMod val="90000"/>
            <a:lumOff val="10000"/>
          </a:schemeClr>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Clr>
          <a:schemeClr val="tx1">
            <a:lumMod val="90000"/>
            <a:lumOff val="10000"/>
          </a:schemeClr>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Clr>
          <a:schemeClr val="tx1">
            <a:lumMod val="90000"/>
            <a:lumOff val="10000"/>
          </a:schemeClr>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4"/>
          <p:cNvSpPr>
            <a:spLocks noGrp="1"/>
          </p:cNvSpPr>
          <p:nvPr>
            <p:ph type="ftr" sz="quarter" idx="3"/>
          </p:nvPr>
        </p:nvSpPr>
        <p:spPr>
          <a:xfrm>
            <a:off x="838200" y="6348112"/>
            <a:ext cx="10095963" cy="365125"/>
          </a:xfrm>
          <a:prstGeom prst="rect">
            <a:avLst/>
          </a:prstGeom>
        </p:spPr>
        <p:txBody>
          <a:bodyPr anchor="ctr"/>
          <a:lstStyle>
            <a:lvl1pPr algn="r">
              <a:defRPr sz="1200">
                <a:solidFill>
                  <a:schemeClr val="tx1"/>
                </a:solidFill>
                <a:latin typeface="Calibri" panose="020F0502020204030204" pitchFamily="34" charset="0"/>
              </a:defRPr>
            </a:lvl1pPr>
          </a:lstStyle>
          <a:p>
            <a:r>
              <a:rPr lang="nl-BE"/>
              <a:t>E-GOV 3.0 – oktober 2024</a:t>
            </a:r>
            <a:endParaRPr lang="en-US" dirty="0"/>
          </a:p>
        </p:txBody>
      </p:sp>
    </p:spTree>
    <p:extLst>
      <p:ext uri="{BB962C8B-B14F-4D97-AF65-F5344CB8AC3E}">
        <p14:creationId xmlns:p14="http://schemas.microsoft.com/office/powerpoint/2010/main" val="318751946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hf sldNum="0" hdr="0" dt="0"/>
  <p:txStyles>
    <p:titleStyle>
      <a:lvl1pPr algn="l" defTabSz="914400" rtl="0" eaLnBrk="1" latinLnBrk="0" hangingPunct="1">
        <a:lnSpc>
          <a:spcPct val="90000"/>
        </a:lnSpc>
        <a:spcBef>
          <a:spcPct val="0"/>
        </a:spcBef>
        <a:buNone/>
        <a:defRPr sz="4400" b="1" kern="1200" spc="1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150000"/>
        </a:lnSpc>
        <a:spcBef>
          <a:spcPts val="1000"/>
        </a:spcBef>
        <a:buClr>
          <a:srgbClr val="476FB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Clr>
          <a:srgbClr val="5DC5D2"/>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Clr>
          <a:schemeClr val="tx1">
            <a:lumMod val="90000"/>
            <a:lumOff val="10000"/>
          </a:schemeClr>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Clr>
          <a:schemeClr val="tx1">
            <a:lumMod val="90000"/>
            <a:lumOff val="10000"/>
          </a:schemeClr>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Clr>
          <a:schemeClr val="tx1">
            <a:lumMod val="90000"/>
            <a:lumOff val="10000"/>
          </a:schemeClr>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410620-F3BC-9F4A-9135-24B30E748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a:extLst>
              <a:ext uri="{FF2B5EF4-FFF2-40B4-BE49-F238E27FC236}">
                <a16:creationId xmlns:a16="http://schemas.microsoft.com/office/drawing/2014/main" id="{E1F2BA39-7223-0C44-9A14-EFC8D4A98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fr-BE" dirty="0"/>
          </a:p>
        </p:txBody>
      </p:sp>
      <p:sp>
        <p:nvSpPr>
          <p:cNvPr id="5" name="TextBox 10">
            <a:extLst>
              <a:ext uri="{FF2B5EF4-FFF2-40B4-BE49-F238E27FC236}">
                <a16:creationId xmlns:a16="http://schemas.microsoft.com/office/drawing/2014/main" id="{BB10F45F-2FEF-1248-BCCA-4213F79EC5A1}"/>
              </a:ext>
            </a:extLst>
          </p:cNvPr>
          <p:cNvSpPr txBox="1"/>
          <p:nvPr/>
        </p:nvSpPr>
        <p:spPr>
          <a:xfrm>
            <a:off x="467543" y="6453336"/>
            <a:ext cx="11427151" cy="215444"/>
          </a:xfrm>
          <a:prstGeom prst="rect">
            <a:avLst/>
          </a:prstGeom>
          <a:noFill/>
        </p:spPr>
        <p:txBody>
          <a:bodyPr wrap="square" rtlCol="0">
            <a:spAutoFit/>
          </a:bodyPr>
          <a:lstStyle/>
          <a:p>
            <a:r>
              <a:rPr lang="fr-BE" sz="800" dirty="0">
                <a:solidFill>
                  <a:schemeClr val="tx1">
                    <a:lumMod val="50000"/>
                    <a:lumOff val="50000"/>
                  </a:schemeClr>
                </a:solidFill>
                <a:latin typeface="Arial" panose="020B0604020202020204" pitchFamily="34" charset="0"/>
                <a:cs typeface="Arial" panose="020B0604020202020204" pitchFamily="34" charset="0"/>
              </a:rPr>
              <a:t>RSZ</a:t>
            </a:r>
            <a:r>
              <a:rPr lang="fr-BE" sz="800" baseline="0" dirty="0">
                <a:solidFill>
                  <a:schemeClr val="tx1">
                    <a:lumMod val="50000"/>
                    <a:lumOff val="50000"/>
                  </a:schemeClr>
                </a:solidFill>
                <a:latin typeface="Arial" panose="020B0604020202020204" pitchFamily="34" charset="0"/>
                <a:cs typeface="Arial" panose="020B0604020202020204" pitchFamily="34" charset="0"/>
              </a:rPr>
              <a:t> ONSS LSS - </a:t>
            </a:r>
            <a:fld id="{56545C67-2F65-4D21-826B-564D0ABCECCB}" type="datetimeFigureOut">
              <a:rPr lang="fr-BE" sz="800" smtClean="0">
                <a:solidFill>
                  <a:schemeClr val="tx1">
                    <a:lumMod val="50000"/>
                    <a:lumOff val="50000"/>
                  </a:schemeClr>
                </a:solidFill>
                <a:latin typeface="Arial" panose="020B0604020202020204" pitchFamily="34" charset="0"/>
                <a:cs typeface="Arial" panose="020B0604020202020204" pitchFamily="34" charset="0"/>
              </a:rPr>
              <a:pPr/>
              <a:t>22-10-24</a:t>
            </a:fld>
            <a:r>
              <a:rPr lang="fr-BE" sz="800" dirty="0">
                <a:solidFill>
                  <a:schemeClr val="tx1">
                    <a:lumMod val="50000"/>
                    <a:lumOff val="50000"/>
                  </a:schemeClr>
                </a:solidFill>
                <a:latin typeface="Arial" panose="020B0604020202020204" pitchFamily="34" charset="0"/>
                <a:cs typeface="Arial" panose="020B0604020202020204" pitchFamily="34" charset="0"/>
              </a:rPr>
              <a:t> 				                        			</a:t>
            </a:r>
            <a:r>
              <a:rPr lang="fr-BE" sz="800" baseline="0" dirty="0">
                <a:solidFill>
                  <a:schemeClr val="tx1">
                    <a:lumMod val="50000"/>
                    <a:lumOff val="50000"/>
                  </a:schemeClr>
                </a:solidFill>
                <a:latin typeface="Arial" panose="020B0604020202020204" pitchFamily="34" charset="0"/>
                <a:cs typeface="Arial" panose="020B0604020202020204" pitchFamily="34" charset="0"/>
              </a:rPr>
              <a:t>                      				</a:t>
            </a:r>
            <a:fld id="{01971943-F2E9-40B9-9E78-023C6CFE743E}" type="slidenum">
              <a:rPr lang="fr-BE" sz="800" smtClean="0">
                <a:solidFill>
                  <a:schemeClr val="tx1">
                    <a:lumMod val="50000"/>
                    <a:lumOff val="50000"/>
                  </a:schemeClr>
                </a:solidFill>
                <a:latin typeface="Arial" panose="020B0604020202020204" pitchFamily="34" charset="0"/>
                <a:cs typeface="Arial" panose="020B0604020202020204" pitchFamily="34" charset="0"/>
              </a:rPr>
              <a:pPr/>
              <a:t>‹nr.›</a:t>
            </a:fld>
            <a:r>
              <a:rPr lang="fr-BE" sz="800" baseline="0" dirty="0">
                <a:solidFill>
                  <a:schemeClr val="tx1">
                    <a:lumMod val="50000"/>
                    <a:lumOff val="50000"/>
                  </a:schemeClr>
                </a:solidFill>
                <a:latin typeface="Arial" panose="020B0604020202020204" pitchFamily="34" charset="0"/>
                <a:cs typeface="Arial" panose="020B0604020202020204" pitchFamily="34" charset="0"/>
              </a:rPr>
              <a:t> </a:t>
            </a:r>
            <a:endParaRPr lang="fr-BE" sz="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8841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sldNum="0" hdr="0" dt="0"/>
  <p:txStyles>
    <p:titleStyle>
      <a:lvl1pPr algn="l" defTabSz="914400" rtl="0" eaLnBrk="1" latinLnBrk="0" hangingPunct="1">
        <a:lnSpc>
          <a:spcPct val="90000"/>
        </a:lnSpc>
        <a:spcBef>
          <a:spcPct val="0"/>
        </a:spcBef>
        <a:buNone/>
        <a:defRPr sz="2400" kern="1200">
          <a:solidFill>
            <a:schemeClr val="bg1">
              <a:lumMod val="65000"/>
            </a:schemeClr>
          </a:solidFill>
          <a:latin typeface="Century Gothic" panose="020B0502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0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2.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139" y="1998126"/>
            <a:ext cx="7838588" cy="2387600"/>
          </a:xfrm>
        </p:spPr>
        <p:txBody>
          <a:bodyPr/>
          <a:lstStyle/>
          <a:p>
            <a:r>
              <a:rPr lang="nl-BE" sz="3600" dirty="0">
                <a:effectLst/>
                <a:latin typeface="Calibri" panose="020F0502020204030204" pitchFamily="34" charset="0"/>
                <a:ea typeface="Calibri" panose="020F0502020204030204" pitchFamily="34" charset="0"/>
              </a:rPr>
              <a:t>E-GOV 3.0 </a:t>
            </a:r>
            <a:r>
              <a:rPr lang="nl-BE" dirty="0">
                <a:ea typeface="Calibri" panose="020F0502020204030204" pitchFamily="34" charset="0"/>
              </a:rPr>
              <a:t>– Koen Snyders, AG RSZ</a:t>
            </a:r>
            <a:br>
              <a:rPr lang="nl-BE" dirty="0">
                <a:ea typeface="Calibri" panose="020F0502020204030204" pitchFamily="34" charset="0"/>
              </a:rPr>
            </a:br>
            <a:endParaRPr lang="en-US" sz="2800" spc="100" dirty="0">
              <a:latin typeface="+mn-lt"/>
              <a:ea typeface="Yu Gothic" panose="020B0400000000000000" pitchFamily="34" charset="-128"/>
              <a:cs typeface="Microsoft Sans Serif" panose="020B0604020202020204" pitchFamily="34" charset="0"/>
            </a:endParaRPr>
          </a:p>
        </p:txBody>
      </p:sp>
      <p:sp>
        <p:nvSpPr>
          <p:cNvPr id="3" name="Subtitle 2"/>
          <p:cNvSpPr>
            <a:spLocks noGrp="1"/>
          </p:cNvSpPr>
          <p:nvPr>
            <p:ph type="subTitle" idx="1"/>
          </p:nvPr>
        </p:nvSpPr>
        <p:spPr/>
        <p:txBody>
          <a:bodyPr/>
          <a:lstStyle/>
          <a:p>
            <a:r>
              <a:rPr lang="fr-BE" dirty="0" err="1">
                <a:latin typeface="Calibri" panose="020F0502020204030204" pitchFamily="34" charset="0"/>
                <a:cs typeface="Calibri" panose="020F0502020204030204" pitchFamily="34" charset="0"/>
              </a:rPr>
              <a:t>Oktober</a:t>
            </a:r>
            <a:r>
              <a:rPr lang="fr-BE" dirty="0">
                <a:latin typeface="Calibri" panose="020F0502020204030204" pitchFamily="34" charset="0"/>
                <a:cs typeface="Calibri" panose="020F0502020204030204" pitchFamily="34" charset="0"/>
              </a:rPr>
              <a:t> 2024</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23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752A4-8F19-4248-A35F-D29E40556CF9}"/>
              </a:ext>
            </a:extLst>
          </p:cNvPr>
          <p:cNvSpPr>
            <a:spLocks noGrp="1"/>
          </p:cNvSpPr>
          <p:nvPr>
            <p:ph type="body" sz="quarter" idx="19"/>
          </p:nvPr>
        </p:nvSpPr>
        <p:spPr/>
        <p:txBody>
          <a:bodyPr/>
          <a:lstStyle/>
          <a:p>
            <a:r>
              <a:rPr lang="nl-BE" dirty="0"/>
              <a:t>Wat is de huidige situatie? (1/2)</a:t>
            </a:r>
            <a:endParaRPr lang="en-BE" dirty="0"/>
          </a:p>
        </p:txBody>
      </p:sp>
      <p:sp>
        <p:nvSpPr>
          <p:cNvPr id="3" name="Footer Placeholder 2">
            <a:extLst>
              <a:ext uri="{FF2B5EF4-FFF2-40B4-BE49-F238E27FC236}">
                <a16:creationId xmlns:a16="http://schemas.microsoft.com/office/drawing/2014/main" id="{CD01CC3E-7046-41E8-8C89-3984EE50FFEA}"/>
              </a:ext>
            </a:extLst>
          </p:cNvPr>
          <p:cNvSpPr>
            <a:spLocks noGrp="1"/>
          </p:cNvSpPr>
          <p:nvPr>
            <p:ph type="ftr" sz="quarter" idx="21"/>
          </p:nvPr>
        </p:nvSpPr>
        <p:spPr/>
        <p:txBody>
          <a:bodyPr/>
          <a:lstStyle/>
          <a:p>
            <a:r>
              <a:rPr lang="nl-BE"/>
              <a:t>E-GOV 3.0 – oktober 2024</a:t>
            </a:r>
            <a:endParaRPr lang="en-US" dirty="0"/>
          </a:p>
        </p:txBody>
      </p:sp>
      <p:sp>
        <p:nvSpPr>
          <p:cNvPr id="4" name="Text Placeholder 3">
            <a:extLst>
              <a:ext uri="{FF2B5EF4-FFF2-40B4-BE49-F238E27FC236}">
                <a16:creationId xmlns:a16="http://schemas.microsoft.com/office/drawing/2014/main" id="{2C38BEA5-9D85-4D8D-B09E-5EFE606A46D7}"/>
              </a:ext>
            </a:extLst>
          </p:cNvPr>
          <p:cNvSpPr>
            <a:spLocks noGrp="1"/>
          </p:cNvSpPr>
          <p:nvPr>
            <p:ph type="body" sz="quarter" idx="15"/>
          </p:nvPr>
        </p:nvSpPr>
        <p:spPr>
          <a:xfrm>
            <a:off x="1504721" y="1853513"/>
            <a:ext cx="9587821" cy="4859723"/>
          </a:xfrm>
        </p:spPr>
        <p:txBody>
          <a:bodyPr>
            <a:normAutofit/>
          </a:bodyPr>
          <a:lstStyle/>
          <a:p>
            <a:r>
              <a:rPr lang="nl-BE" dirty="0">
                <a:solidFill>
                  <a:srgbClr val="000000"/>
                </a:solidFill>
              </a:rPr>
              <a:t>Heel wat </a:t>
            </a:r>
            <a:r>
              <a:rPr lang="nl-BE" b="1" dirty="0">
                <a:solidFill>
                  <a:srgbClr val="000000"/>
                </a:solidFill>
              </a:rPr>
              <a:t>federale en regionale actoren </a:t>
            </a:r>
            <a:r>
              <a:rPr lang="nl-BE" dirty="0">
                <a:solidFill>
                  <a:srgbClr val="000000"/>
                </a:solidFill>
              </a:rPr>
              <a:t>gebruiken vandaag de gegevens van de sociale zekerheid om processen te ondersteunen, beslissingen te nemen, rechten toe te kennen, … </a:t>
            </a:r>
          </a:p>
          <a:p>
            <a:r>
              <a:rPr lang="nl-BE" dirty="0">
                <a:solidFill>
                  <a:srgbClr val="000000"/>
                </a:solidFill>
              </a:rPr>
              <a:t>De huidige oplossingen die voor handen zijn voor het opvragen, opslaan en ontsluiten van gegevens </a:t>
            </a:r>
            <a:r>
              <a:rPr lang="nl-BE" b="1" dirty="0">
                <a:solidFill>
                  <a:srgbClr val="000000"/>
                </a:solidFill>
              </a:rPr>
              <a:t>beantwoorden niet meer volledig aan de noden </a:t>
            </a:r>
            <a:r>
              <a:rPr lang="nl-BE" dirty="0">
                <a:solidFill>
                  <a:srgbClr val="000000"/>
                </a:solidFill>
              </a:rPr>
              <a:t>van het terrein. </a:t>
            </a:r>
          </a:p>
          <a:p>
            <a:r>
              <a:rPr lang="nl-BE" dirty="0">
                <a:solidFill>
                  <a:srgbClr val="000000"/>
                </a:solidFill>
              </a:rPr>
              <a:t>25 jaar na ontwikkeling van </a:t>
            </a:r>
            <a:r>
              <a:rPr lang="nl-BE" dirty="0" err="1">
                <a:solidFill>
                  <a:srgbClr val="000000"/>
                </a:solidFill>
              </a:rPr>
              <a:t>Dimona</a:t>
            </a:r>
            <a:r>
              <a:rPr lang="nl-BE" dirty="0">
                <a:solidFill>
                  <a:srgbClr val="000000"/>
                </a:solidFill>
              </a:rPr>
              <a:t>/DMFA : maatschappelijke veranderingen, nieuwe technologische mogelijkheden, </a:t>
            </a:r>
            <a:r>
              <a:rPr lang="nl-BE" b="1" dirty="0">
                <a:solidFill>
                  <a:srgbClr val="000000"/>
                </a:solidFill>
              </a:rPr>
              <a:t>nieuwe verwachtingen(snelheid/detail</a:t>
            </a:r>
            <a:r>
              <a:rPr lang="nl-BE" dirty="0">
                <a:solidFill>
                  <a:srgbClr val="000000"/>
                </a:solidFill>
              </a:rPr>
              <a:t>)</a:t>
            </a:r>
          </a:p>
          <a:p>
            <a:endParaRPr lang="en-BE" dirty="0"/>
          </a:p>
        </p:txBody>
      </p:sp>
    </p:spTree>
    <p:extLst>
      <p:ext uri="{BB962C8B-B14F-4D97-AF65-F5344CB8AC3E}">
        <p14:creationId xmlns:p14="http://schemas.microsoft.com/office/powerpoint/2010/main" val="19604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752A4-8F19-4248-A35F-D29E40556CF9}"/>
              </a:ext>
            </a:extLst>
          </p:cNvPr>
          <p:cNvSpPr>
            <a:spLocks noGrp="1"/>
          </p:cNvSpPr>
          <p:nvPr>
            <p:ph type="body" sz="quarter" idx="19"/>
          </p:nvPr>
        </p:nvSpPr>
        <p:spPr/>
        <p:txBody>
          <a:bodyPr/>
          <a:lstStyle/>
          <a:p>
            <a:r>
              <a:rPr lang="nl-BE" dirty="0"/>
              <a:t>Wat is de huidige situatie? (2/2)</a:t>
            </a:r>
            <a:endParaRPr lang="en-BE" dirty="0"/>
          </a:p>
        </p:txBody>
      </p:sp>
      <p:sp>
        <p:nvSpPr>
          <p:cNvPr id="3" name="Footer Placeholder 2">
            <a:extLst>
              <a:ext uri="{FF2B5EF4-FFF2-40B4-BE49-F238E27FC236}">
                <a16:creationId xmlns:a16="http://schemas.microsoft.com/office/drawing/2014/main" id="{CD01CC3E-7046-41E8-8C89-3984EE50FFEA}"/>
              </a:ext>
            </a:extLst>
          </p:cNvPr>
          <p:cNvSpPr>
            <a:spLocks noGrp="1"/>
          </p:cNvSpPr>
          <p:nvPr>
            <p:ph type="ftr" sz="quarter" idx="21"/>
          </p:nvPr>
        </p:nvSpPr>
        <p:spPr/>
        <p:txBody>
          <a:bodyPr/>
          <a:lstStyle/>
          <a:p>
            <a:r>
              <a:rPr lang="nl-BE"/>
              <a:t>E-GOV 3.0 – oktober 2024</a:t>
            </a:r>
            <a:endParaRPr lang="en-US" dirty="0"/>
          </a:p>
        </p:txBody>
      </p:sp>
      <p:sp>
        <p:nvSpPr>
          <p:cNvPr id="4" name="Text Placeholder 3">
            <a:extLst>
              <a:ext uri="{FF2B5EF4-FFF2-40B4-BE49-F238E27FC236}">
                <a16:creationId xmlns:a16="http://schemas.microsoft.com/office/drawing/2014/main" id="{2C38BEA5-9D85-4D8D-B09E-5EFE606A46D7}"/>
              </a:ext>
            </a:extLst>
          </p:cNvPr>
          <p:cNvSpPr>
            <a:spLocks noGrp="1"/>
          </p:cNvSpPr>
          <p:nvPr>
            <p:ph type="body" sz="quarter" idx="15"/>
          </p:nvPr>
        </p:nvSpPr>
        <p:spPr>
          <a:xfrm>
            <a:off x="1504721" y="1853513"/>
            <a:ext cx="9587821" cy="4859723"/>
          </a:xfrm>
        </p:spPr>
        <p:txBody>
          <a:bodyPr>
            <a:normAutofit/>
          </a:bodyPr>
          <a:lstStyle/>
          <a:p>
            <a:r>
              <a:rPr lang="nl-BE" sz="1600" b="1" i="0" dirty="0">
                <a:solidFill>
                  <a:srgbClr val="000000"/>
                </a:solidFill>
                <a:effectLst/>
                <a:latin typeface="Century Gothic" panose="020B0502020202020204" pitchFamily="34" charset="0"/>
              </a:rPr>
              <a:t>Het tijdstip </a:t>
            </a:r>
            <a:r>
              <a:rPr lang="nl-BE" sz="1600" b="0" i="0" dirty="0">
                <a:solidFill>
                  <a:srgbClr val="000000"/>
                </a:solidFill>
                <a:effectLst/>
                <a:latin typeface="Century Gothic" panose="020B0502020202020204" pitchFamily="34" charset="0"/>
              </a:rPr>
              <a:t>waarop loon- en prestatiegegevens  worden opgevraagd en ter beschikking gesteld </a:t>
            </a:r>
            <a:r>
              <a:rPr lang="nl-BE" sz="1600" b="1" i="0" dirty="0">
                <a:solidFill>
                  <a:srgbClr val="000000"/>
                </a:solidFill>
                <a:effectLst/>
                <a:latin typeface="Century Gothic" panose="020B0502020202020204" pitchFamily="34" charset="0"/>
              </a:rPr>
              <a:t>komt te laat </a:t>
            </a:r>
            <a:r>
              <a:rPr lang="nl-BE" sz="1600" dirty="0">
                <a:solidFill>
                  <a:srgbClr val="000000"/>
                </a:solidFill>
              </a:rPr>
              <a:t>en de </a:t>
            </a:r>
            <a:r>
              <a:rPr lang="nl-BE" sz="1600" b="1" dirty="0">
                <a:solidFill>
                  <a:srgbClr val="000000"/>
                </a:solidFill>
              </a:rPr>
              <a:t>graad van detail is te beperkt</a:t>
            </a:r>
            <a:endParaRPr lang="nl-BE" sz="1600" b="1" i="0" dirty="0">
              <a:solidFill>
                <a:srgbClr val="000000"/>
              </a:solidFill>
              <a:effectLst/>
              <a:latin typeface="Century Gothic" panose="020B0502020202020204" pitchFamily="34" charset="0"/>
            </a:endParaRPr>
          </a:p>
          <a:p>
            <a:pPr marL="914400" lvl="2" indent="0">
              <a:buNone/>
            </a:pPr>
            <a:r>
              <a:rPr lang="nl-BE" b="0" i="0" dirty="0">
                <a:solidFill>
                  <a:srgbClr val="000000"/>
                </a:solidFill>
                <a:effectLst/>
                <a:latin typeface="Century Gothic" panose="020B0502020202020204" pitchFamily="34" charset="0"/>
              </a:rPr>
              <a:t>→ </a:t>
            </a:r>
            <a:r>
              <a:rPr lang="nl-BE" dirty="0">
                <a:solidFill>
                  <a:srgbClr val="000000"/>
                </a:solidFill>
              </a:rPr>
              <a:t>meervoudige bevragingen van werkgevers en </a:t>
            </a:r>
            <a:r>
              <a:rPr lang="nl-BE" dirty="0" err="1">
                <a:solidFill>
                  <a:srgbClr val="000000"/>
                </a:solidFill>
              </a:rPr>
              <a:t>dientsverrichters</a:t>
            </a:r>
            <a:r>
              <a:rPr lang="nl-BE" dirty="0">
                <a:solidFill>
                  <a:srgbClr val="000000"/>
                </a:solidFill>
              </a:rPr>
              <a:t> ↔ </a:t>
            </a:r>
            <a:r>
              <a:rPr lang="nl-BE" dirty="0" err="1">
                <a:solidFill>
                  <a:srgbClr val="000000"/>
                </a:solidFill>
              </a:rPr>
              <a:t>only</a:t>
            </a:r>
            <a:r>
              <a:rPr lang="nl-BE" dirty="0">
                <a:solidFill>
                  <a:srgbClr val="000000"/>
                </a:solidFill>
              </a:rPr>
              <a:t> </a:t>
            </a:r>
            <a:r>
              <a:rPr lang="nl-BE" dirty="0" err="1">
                <a:solidFill>
                  <a:srgbClr val="000000"/>
                </a:solidFill>
              </a:rPr>
              <a:t>once</a:t>
            </a:r>
            <a:endParaRPr lang="nl-BE" dirty="0">
              <a:solidFill>
                <a:srgbClr val="000000"/>
              </a:solidFill>
            </a:endParaRPr>
          </a:p>
          <a:p>
            <a:pPr marL="914400" lvl="2" indent="0">
              <a:buNone/>
            </a:pPr>
            <a:r>
              <a:rPr lang="nl-BE" dirty="0">
                <a:solidFill>
                  <a:srgbClr val="000000"/>
                </a:solidFill>
              </a:rPr>
              <a:t>→ </a:t>
            </a:r>
            <a:r>
              <a:rPr lang="nl-BE" b="0" i="0" dirty="0">
                <a:solidFill>
                  <a:srgbClr val="000000"/>
                </a:solidFill>
                <a:effectLst/>
                <a:latin typeface="Century Gothic" panose="020B0502020202020204" pitchFamily="34" charset="0"/>
              </a:rPr>
              <a:t> rem op verdere nuttige digitalisering en vereenvoudiging</a:t>
            </a:r>
          </a:p>
          <a:p>
            <a:r>
              <a:rPr lang="nl-BE" sz="1600" b="1" dirty="0" err="1">
                <a:solidFill>
                  <a:srgbClr val="000000"/>
                </a:solidFill>
              </a:rPr>
              <a:t>Dimona</a:t>
            </a:r>
            <a:r>
              <a:rPr lang="nl-BE" sz="1600" b="1" dirty="0">
                <a:solidFill>
                  <a:srgbClr val="000000"/>
                </a:solidFill>
              </a:rPr>
              <a:t> (1999/2003)</a:t>
            </a:r>
          </a:p>
          <a:p>
            <a:pPr lvl="2"/>
            <a:r>
              <a:rPr lang="nl-BE" dirty="0">
                <a:solidFill>
                  <a:srgbClr val="000000"/>
                </a:solidFill>
              </a:rPr>
              <a:t>begin /einde van de arbeidsrelatie</a:t>
            </a:r>
          </a:p>
          <a:p>
            <a:pPr lvl="2"/>
            <a:r>
              <a:rPr lang="nl-BE" dirty="0">
                <a:solidFill>
                  <a:srgbClr val="000000"/>
                </a:solidFill>
              </a:rPr>
              <a:t>weinig gegevens maar wel zeer snel</a:t>
            </a:r>
          </a:p>
          <a:p>
            <a:r>
              <a:rPr lang="nl-BE" sz="1600" b="1" i="0" dirty="0">
                <a:solidFill>
                  <a:srgbClr val="000000"/>
                </a:solidFill>
                <a:effectLst/>
                <a:latin typeface="Century Gothic" panose="020B0502020202020204" pitchFamily="34" charset="0"/>
              </a:rPr>
              <a:t>DMFA (2003)</a:t>
            </a:r>
            <a:endParaRPr lang="nl-BE" sz="1600" b="1" dirty="0">
              <a:solidFill>
                <a:srgbClr val="000000"/>
              </a:solidFill>
            </a:endParaRPr>
          </a:p>
          <a:p>
            <a:pPr lvl="2"/>
            <a:r>
              <a:rPr lang="nl-BE" b="0" i="0" dirty="0">
                <a:solidFill>
                  <a:srgbClr val="000000"/>
                </a:solidFill>
                <a:effectLst/>
                <a:latin typeface="Century Gothic" panose="020B0502020202020204" pitchFamily="34" charset="0"/>
              </a:rPr>
              <a:t>Grote set loon- en arbeidstijdgegevens</a:t>
            </a:r>
          </a:p>
          <a:p>
            <a:pPr lvl="2"/>
            <a:r>
              <a:rPr lang="nl-BE" b="0" i="0" dirty="0">
                <a:solidFill>
                  <a:srgbClr val="000000"/>
                </a:solidFill>
                <a:effectLst/>
                <a:latin typeface="Century Gothic" panose="020B0502020202020204" pitchFamily="34" charset="0"/>
              </a:rPr>
              <a:t>Kwartaalbasis – robuust –stabiel (zeer goed voorberekening bijdragen, pensioenen, …)</a:t>
            </a:r>
          </a:p>
          <a:p>
            <a:pPr lvl="2"/>
            <a:r>
              <a:rPr lang="nl-BE" b="0" i="0" dirty="0">
                <a:solidFill>
                  <a:srgbClr val="000000"/>
                </a:solidFill>
                <a:effectLst/>
                <a:latin typeface="Century Gothic" panose="020B0502020202020204" pitchFamily="34" charset="0"/>
              </a:rPr>
              <a:t>Traag : nie</a:t>
            </a:r>
            <a:r>
              <a:rPr lang="nl-BE" dirty="0">
                <a:solidFill>
                  <a:srgbClr val="000000"/>
                </a:solidFill>
              </a:rPr>
              <a:t>t geschikt voor beheer van bv. contingenten, berekening vakantieattesten,…</a:t>
            </a:r>
            <a:endParaRPr lang="nl-BE" b="0" i="0" dirty="0">
              <a:solidFill>
                <a:srgbClr val="000000"/>
              </a:solidFill>
              <a:effectLst/>
              <a:latin typeface="Century Gothic" panose="020B0502020202020204" pitchFamily="34" charset="0"/>
            </a:endParaRPr>
          </a:p>
          <a:p>
            <a:pPr marL="457200" lvl="1" indent="0">
              <a:buNone/>
            </a:pPr>
            <a:endParaRPr lang="nl-BE" b="0" i="0" dirty="0">
              <a:solidFill>
                <a:srgbClr val="000000"/>
              </a:solidFill>
              <a:effectLst/>
              <a:latin typeface="Century Gothic" panose="020B0502020202020204" pitchFamily="34" charset="0"/>
            </a:endParaRPr>
          </a:p>
          <a:p>
            <a:endParaRPr lang="nl-NL" dirty="0"/>
          </a:p>
          <a:p>
            <a:endParaRPr lang="en-BE" dirty="0"/>
          </a:p>
        </p:txBody>
      </p:sp>
    </p:spTree>
    <p:extLst>
      <p:ext uri="{BB962C8B-B14F-4D97-AF65-F5344CB8AC3E}">
        <p14:creationId xmlns:p14="http://schemas.microsoft.com/office/powerpoint/2010/main" val="157596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2B93B5-25D1-A1F2-EC87-3F8EE9DDFA75}"/>
              </a:ext>
            </a:extLst>
          </p:cNvPr>
          <p:cNvSpPr>
            <a:spLocks noGrp="1"/>
          </p:cNvSpPr>
          <p:nvPr>
            <p:ph type="body" sz="quarter" idx="19"/>
          </p:nvPr>
        </p:nvSpPr>
        <p:spPr/>
        <p:txBody>
          <a:bodyPr/>
          <a:lstStyle/>
          <a:p>
            <a:pPr>
              <a:lnSpc>
                <a:spcPct val="100000"/>
              </a:lnSpc>
              <a:spcBef>
                <a:spcPts val="0"/>
              </a:spcBef>
            </a:pPr>
            <a:r>
              <a:rPr lang="nl-BE" dirty="0"/>
              <a:t>Een nieuw paradigma m.b.t. gegevensoverdracht</a:t>
            </a:r>
          </a:p>
        </p:txBody>
      </p:sp>
      <p:sp>
        <p:nvSpPr>
          <p:cNvPr id="3" name="Tijdelijke aanduiding voor voettekst 2">
            <a:extLst>
              <a:ext uri="{FF2B5EF4-FFF2-40B4-BE49-F238E27FC236}">
                <a16:creationId xmlns:a16="http://schemas.microsoft.com/office/drawing/2014/main" id="{EE693C1B-2234-1708-5D64-00FFE360DA30}"/>
              </a:ext>
            </a:extLst>
          </p:cNvPr>
          <p:cNvSpPr>
            <a:spLocks noGrp="1"/>
          </p:cNvSpPr>
          <p:nvPr>
            <p:ph type="ftr" sz="quarter" idx="21"/>
          </p:nvPr>
        </p:nvSpPr>
        <p:spPr/>
        <p:txBody>
          <a:bodyPr/>
          <a:lstStyle/>
          <a:p>
            <a:r>
              <a:rPr lang="nl-BE"/>
              <a:t>E-GOV 3.0 – oktober 2024</a:t>
            </a:r>
            <a:endParaRPr lang="en-US" dirty="0"/>
          </a:p>
        </p:txBody>
      </p:sp>
      <p:sp>
        <p:nvSpPr>
          <p:cNvPr id="4" name="Tijdelijke aanduiding voor tekst 3">
            <a:extLst>
              <a:ext uri="{FF2B5EF4-FFF2-40B4-BE49-F238E27FC236}">
                <a16:creationId xmlns:a16="http://schemas.microsoft.com/office/drawing/2014/main" id="{366846EA-3276-1844-2503-798A30137D9D}"/>
              </a:ext>
            </a:extLst>
          </p:cNvPr>
          <p:cNvSpPr>
            <a:spLocks noGrp="1"/>
          </p:cNvSpPr>
          <p:nvPr>
            <p:ph type="body" sz="quarter" idx="15"/>
          </p:nvPr>
        </p:nvSpPr>
        <p:spPr/>
        <p:txBody>
          <a:bodyPr/>
          <a:lstStyle/>
          <a:p>
            <a:r>
              <a:rPr lang="nl-BE" b="1" dirty="0"/>
              <a:t>Uitgangspunt:</a:t>
            </a:r>
          </a:p>
          <a:p>
            <a:pPr lvl="1"/>
            <a:r>
              <a:rPr lang="nl-BE" dirty="0"/>
              <a:t>Een snellere periodiciteit i.p.v. zware kwartaalaangiften</a:t>
            </a:r>
          </a:p>
          <a:p>
            <a:pPr lvl="1"/>
            <a:r>
              <a:rPr lang="nl-BE" dirty="0"/>
              <a:t>Een grotere graad van detail (voor zover als nodig)</a:t>
            </a:r>
          </a:p>
          <a:p>
            <a:pPr lvl="1"/>
            <a:r>
              <a:rPr lang="nl-BE" dirty="0"/>
              <a:t>Wordt opnieuw een hefboom voor:</a:t>
            </a:r>
          </a:p>
          <a:p>
            <a:pPr lvl="2"/>
            <a:r>
              <a:rPr lang="nl-BE" dirty="0"/>
              <a:t>Afschaffing van bestaande verplichtingen (</a:t>
            </a:r>
            <a:r>
              <a:rPr lang="nl-BE" dirty="0" err="1"/>
              <a:t>vb</a:t>
            </a:r>
            <a:r>
              <a:rPr lang="nl-BE" dirty="0"/>
              <a:t>, individuele rekening, DMFA, …)</a:t>
            </a:r>
          </a:p>
          <a:p>
            <a:pPr lvl="2"/>
            <a:r>
              <a:rPr lang="nl-BE" dirty="0"/>
              <a:t>Nieuwe diensten (vb. vakantieattesten bij vertrek, C4,…)</a:t>
            </a:r>
          </a:p>
          <a:p>
            <a:pPr lvl="2"/>
            <a:r>
              <a:rPr lang="nl-BE" dirty="0"/>
              <a:t>Beter beheer van contingenten (</a:t>
            </a:r>
            <a:r>
              <a:rPr lang="nl-BE" dirty="0" err="1"/>
              <a:t>vb</a:t>
            </a:r>
            <a:r>
              <a:rPr lang="nl-BE" dirty="0"/>
              <a:t>, Studenten, …)</a:t>
            </a:r>
          </a:p>
          <a:p>
            <a:pPr lvl="2"/>
            <a:r>
              <a:rPr lang="nl-BE" dirty="0"/>
              <a:t>Kostenbeheersing</a:t>
            </a:r>
          </a:p>
          <a:p>
            <a:pPr lvl="2"/>
            <a:r>
              <a:rPr lang="nl-BE" dirty="0"/>
              <a:t>Betere inzichten (beleidsvoorbereiding, wetenschappelijk onderzoek,…)</a:t>
            </a:r>
          </a:p>
        </p:txBody>
      </p:sp>
    </p:spTree>
    <p:extLst>
      <p:ext uri="{BB962C8B-B14F-4D97-AF65-F5344CB8AC3E}">
        <p14:creationId xmlns:p14="http://schemas.microsoft.com/office/powerpoint/2010/main" val="63778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E5C5EEA-7AFF-0AE2-9EBD-16FB31805C19}"/>
              </a:ext>
            </a:extLst>
          </p:cNvPr>
          <p:cNvSpPr>
            <a:spLocks noGrp="1"/>
          </p:cNvSpPr>
          <p:nvPr>
            <p:ph type="body" sz="quarter" idx="19"/>
          </p:nvPr>
        </p:nvSpPr>
        <p:spPr/>
        <p:txBody>
          <a:bodyPr/>
          <a:lstStyle/>
          <a:p>
            <a:r>
              <a:rPr lang="nl-BE" dirty="0"/>
              <a:t>Voorbeeld: de Individuele rekening</a:t>
            </a:r>
          </a:p>
        </p:txBody>
      </p:sp>
      <p:sp>
        <p:nvSpPr>
          <p:cNvPr id="3" name="Tijdelijke aanduiding voor voettekst 2">
            <a:extLst>
              <a:ext uri="{FF2B5EF4-FFF2-40B4-BE49-F238E27FC236}">
                <a16:creationId xmlns:a16="http://schemas.microsoft.com/office/drawing/2014/main" id="{01018612-14EB-9826-4188-407F266B5867}"/>
              </a:ext>
            </a:extLst>
          </p:cNvPr>
          <p:cNvSpPr>
            <a:spLocks noGrp="1"/>
          </p:cNvSpPr>
          <p:nvPr>
            <p:ph type="ftr" sz="quarter" idx="21"/>
          </p:nvPr>
        </p:nvSpPr>
        <p:spPr/>
        <p:txBody>
          <a:bodyPr/>
          <a:lstStyle/>
          <a:p>
            <a:r>
              <a:rPr lang="nl-BE"/>
              <a:t>E-GOV 3.0 – oktober 2024</a:t>
            </a:r>
            <a:endParaRPr lang="en-US" dirty="0"/>
          </a:p>
        </p:txBody>
      </p:sp>
      <p:sp>
        <p:nvSpPr>
          <p:cNvPr id="4" name="Tijdelijke aanduiding voor tekst 3">
            <a:extLst>
              <a:ext uri="{FF2B5EF4-FFF2-40B4-BE49-F238E27FC236}">
                <a16:creationId xmlns:a16="http://schemas.microsoft.com/office/drawing/2014/main" id="{CB143067-BFE2-F435-E7F0-B837B168A4AC}"/>
              </a:ext>
            </a:extLst>
          </p:cNvPr>
          <p:cNvSpPr>
            <a:spLocks noGrp="1"/>
          </p:cNvSpPr>
          <p:nvPr>
            <p:ph type="body" sz="quarter" idx="15"/>
          </p:nvPr>
        </p:nvSpPr>
        <p:spPr/>
        <p:txBody>
          <a:bodyPr>
            <a:normAutofit/>
          </a:bodyPr>
          <a:lstStyle/>
          <a:p>
            <a:pPr marL="285750" marR="0" lvl="0" indent="-285750" algn="l" defTabSz="914400" rtl="0" eaLnBrk="1" fontAlgn="auto" latinLnBrk="0" hangingPunct="1">
              <a:lnSpc>
                <a:spcPct val="120000"/>
              </a:lnSpc>
              <a:spcBef>
                <a:spcPts val="0"/>
              </a:spcBef>
              <a:buClr>
                <a:srgbClr val="476FB5"/>
              </a:buClr>
              <a:buSzTx/>
              <a:buFont typeface="Arial" panose="020B0604020202020204" pitchFamily="34" charset="0"/>
              <a:buChar char="•"/>
              <a:tabLst/>
              <a:defRPr/>
            </a:pPr>
            <a:r>
              <a:rPr kumimoji="0" lang="nl-BE" sz="18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Vandaag bestaat de verplichte </a:t>
            </a:r>
            <a:r>
              <a:rPr kumimoji="0" lang="nl-BE" sz="18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individuele rekening </a:t>
            </a:r>
            <a:r>
              <a:rPr kumimoji="0" lang="nl-BE" sz="18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van de werknemer met daarin:</a:t>
            </a:r>
          </a:p>
          <a:p>
            <a:pPr marL="685800" marR="0" lvl="1" indent="-228600" algn="l" defTabSz="914400" rtl="0" eaLnBrk="1" fontAlgn="auto" latinLnBrk="0" hangingPunct="1">
              <a:lnSpc>
                <a:spcPct val="120000"/>
              </a:lnSpc>
              <a:spcBef>
                <a:spcPts val="0"/>
              </a:spcBef>
              <a:buClr>
                <a:srgbClr val="5DC5D2"/>
              </a:buClr>
              <a:buSzTx/>
              <a:buFont typeface="Arial" panose="020B0604020202020204" pitchFamily="34" charset="0"/>
              <a:buChar char="•"/>
              <a:tabLst/>
              <a:defRPr/>
            </a:pPr>
            <a:r>
              <a:rPr kumimoji="0" lang="nl-BE" sz="1600" b="1"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De loon en prestatiegegevens gekoppeld aan de looncyclus</a:t>
            </a:r>
            <a:endParaRPr lang="nl-BE" dirty="0">
              <a:solidFill>
                <a:srgbClr val="262626"/>
              </a:solidFill>
            </a:endParaRPr>
          </a:p>
          <a:p>
            <a:pPr marL="685800" marR="0" lvl="1" indent="-228600" algn="l" defTabSz="914400" rtl="0" eaLnBrk="1" fontAlgn="auto" latinLnBrk="0" hangingPunct="1">
              <a:lnSpc>
                <a:spcPct val="120000"/>
              </a:lnSpc>
              <a:spcBef>
                <a:spcPts val="0"/>
              </a:spcBef>
              <a:buClr>
                <a:srgbClr val="5DC5D2"/>
              </a:buClr>
              <a:buSzTx/>
              <a:buFont typeface="Arial" panose="020B0604020202020204" pitchFamily="34" charset="0"/>
              <a:buChar char="•"/>
              <a:tabLst/>
              <a:defRPr/>
            </a:pPr>
            <a:endParaRPr kumimoji="0" lang="nl-BE" sz="1600" b="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endParaRPr>
          </a:p>
          <a:p>
            <a:pPr>
              <a:lnSpc>
                <a:spcPct val="120000"/>
              </a:lnSpc>
              <a:spcBef>
                <a:spcPts val="0"/>
              </a:spcBef>
            </a:pPr>
            <a:r>
              <a:rPr lang="nl-BE" sz="1800" dirty="0">
                <a:solidFill>
                  <a:srgbClr val="2C2C2C"/>
                </a:solidFill>
                <a:effectLst/>
                <a:latin typeface="PT Sans" panose="020B0503020203020204" pitchFamily="34" charset="0"/>
                <a:ea typeface="Times New Roman" panose="02020603050405020304" pitchFamily="18" charset="0"/>
              </a:rPr>
              <a:t>De werkgever moet een </a:t>
            </a:r>
            <a:r>
              <a:rPr lang="nl-BE" sz="1800" b="1" dirty="0">
                <a:solidFill>
                  <a:srgbClr val="2C2C2C"/>
                </a:solidFill>
                <a:effectLst/>
                <a:latin typeface="PT Sans" panose="020B0503020203020204" pitchFamily="34" charset="0"/>
                <a:ea typeface="Times New Roman" panose="02020603050405020304" pitchFamily="18" charset="0"/>
              </a:rPr>
              <a:t>schriftelijk afschrift </a:t>
            </a:r>
            <a:r>
              <a:rPr lang="nl-BE" sz="1800" dirty="0">
                <a:solidFill>
                  <a:srgbClr val="2C2C2C"/>
                </a:solidFill>
                <a:effectLst/>
                <a:latin typeface="PT Sans" panose="020B0503020203020204" pitchFamily="34" charset="0"/>
                <a:ea typeface="Times New Roman" panose="02020603050405020304" pitchFamily="18" charset="0"/>
              </a:rPr>
              <a:t>aan de werknemer bezorgen</a:t>
            </a:r>
            <a:endParaRPr lang="nl-BE" sz="1600" dirty="0">
              <a:effectLst/>
              <a:latin typeface="Times New Roman" panose="02020603050405020304" pitchFamily="18" charset="0"/>
              <a:ea typeface="Times New Roman" panose="02020603050405020304" pitchFamily="18" charset="0"/>
            </a:endParaRPr>
          </a:p>
          <a:p>
            <a:pPr marL="742950" lvl="1" indent="-342900">
              <a:lnSpc>
                <a:spcPct val="120000"/>
              </a:lnSpc>
              <a:spcBef>
                <a:spcPts val="0"/>
              </a:spcBef>
              <a:buFont typeface="PT Sans" panose="020B0503020203020204" pitchFamily="34" charset="0"/>
              <a:buChar char="-"/>
            </a:pPr>
            <a:r>
              <a:rPr lang="nl-BE" dirty="0">
                <a:solidFill>
                  <a:srgbClr val="2C2C2C"/>
                </a:solidFill>
                <a:latin typeface="PT Sans" panose="020B0503020203020204" pitchFamily="34" charset="0"/>
                <a:ea typeface="Times New Roman" panose="02020603050405020304" pitchFamily="18" charset="0"/>
                <a:cs typeface="Times New Roman" panose="02020603050405020304" pitchFamily="18" charset="0"/>
              </a:rPr>
              <a:t>B</a:t>
            </a:r>
            <a:r>
              <a:rPr lang="nl-BE" dirty="0">
                <a:solidFill>
                  <a:srgbClr val="2C2C2C"/>
                </a:solidFill>
                <a:effectLst/>
                <a:latin typeface="PT Sans" panose="020B0503020203020204" pitchFamily="34" charset="0"/>
                <a:ea typeface="Times New Roman" panose="02020603050405020304" pitchFamily="18" charset="0"/>
                <a:cs typeface="Times New Roman" panose="02020603050405020304" pitchFamily="18" charset="0"/>
              </a:rPr>
              <a:t>innen twee maanden na het begin van de tewerkstelling </a:t>
            </a:r>
            <a:endParaRPr lang="nl-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342900">
              <a:lnSpc>
                <a:spcPct val="120000"/>
              </a:lnSpc>
              <a:spcBef>
                <a:spcPts val="0"/>
              </a:spcBef>
              <a:buFont typeface="PT Sans" panose="020B0503020203020204" pitchFamily="34" charset="0"/>
              <a:buChar char="-"/>
            </a:pPr>
            <a:r>
              <a:rPr lang="nl-BE" dirty="0">
                <a:solidFill>
                  <a:srgbClr val="2C2C2C"/>
                </a:solidFill>
                <a:effectLst/>
                <a:latin typeface="PT Sans" panose="020B0503020203020204" pitchFamily="34" charset="0"/>
                <a:ea typeface="Times New Roman" panose="02020603050405020304" pitchFamily="18" charset="0"/>
                <a:cs typeface="Times New Roman" panose="02020603050405020304" pitchFamily="18" charset="0"/>
              </a:rPr>
              <a:t>Elke wijziging aan de verplichte vermeldingen over de functie of de plaats van het werk binnen de maand</a:t>
            </a:r>
            <a:endParaRPr lang="nl-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342900">
              <a:lnSpc>
                <a:spcPct val="120000"/>
              </a:lnSpc>
              <a:spcBef>
                <a:spcPts val="0"/>
              </a:spcBef>
              <a:buFont typeface="PT Sans" panose="020B0503020203020204" pitchFamily="34" charset="0"/>
              <a:buChar char="-"/>
            </a:pPr>
            <a:r>
              <a:rPr lang="nl-BE" dirty="0">
                <a:solidFill>
                  <a:srgbClr val="2C2C2C"/>
                </a:solidFill>
                <a:latin typeface="PT Sans" panose="020B0503020203020204" pitchFamily="34" charset="0"/>
                <a:ea typeface="Times New Roman" panose="02020603050405020304" pitchFamily="18" charset="0"/>
                <a:cs typeface="Times New Roman" panose="02020603050405020304" pitchFamily="18" charset="0"/>
              </a:rPr>
              <a:t>V</a:t>
            </a:r>
            <a:r>
              <a:rPr lang="nl-BE" dirty="0">
                <a:solidFill>
                  <a:srgbClr val="2C2C2C"/>
                </a:solidFill>
                <a:effectLst/>
                <a:latin typeface="PT Sans" panose="020B0503020203020204" pitchFamily="34" charset="0"/>
                <a:ea typeface="Times New Roman" panose="02020603050405020304" pitchFamily="18" charset="0"/>
                <a:cs typeface="Times New Roman" panose="02020603050405020304" pitchFamily="18" charset="0"/>
              </a:rPr>
              <a:t>óór 1 maart van het volgend jaar een jaaroverzicht</a:t>
            </a:r>
            <a:endParaRPr lang="nl-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342900">
              <a:lnSpc>
                <a:spcPct val="120000"/>
              </a:lnSpc>
              <a:spcBef>
                <a:spcPts val="0"/>
              </a:spcBef>
              <a:buFont typeface="PT Sans" panose="020B0503020203020204" pitchFamily="34" charset="0"/>
              <a:buChar char="-"/>
            </a:pPr>
            <a:r>
              <a:rPr lang="nl-BE" dirty="0">
                <a:solidFill>
                  <a:srgbClr val="2C2C2C"/>
                </a:solidFill>
                <a:effectLst/>
                <a:latin typeface="PT Sans" panose="020B0503020203020204" pitchFamily="34" charset="0"/>
                <a:ea typeface="Times New Roman" panose="02020603050405020304" pitchFamily="18" charset="0"/>
                <a:cs typeface="Times New Roman" panose="02020603050405020304" pitchFamily="18" charset="0"/>
              </a:rPr>
              <a:t>Wanneer de overeenkomst wordt beëindigd</a:t>
            </a:r>
          </a:p>
          <a:p>
            <a:pPr marL="742950" lvl="1" indent="-342900">
              <a:lnSpc>
                <a:spcPct val="120000"/>
              </a:lnSpc>
              <a:spcBef>
                <a:spcPts val="0"/>
              </a:spcBef>
              <a:buFont typeface="PT Sans" panose="020B0503020203020204" pitchFamily="34" charset="0"/>
              <a:buChar char="-"/>
            </a:pPr>
            <a:endParaRPr lang="nl-BE" sz="1400" dirty="0">
              <a:solidFill>
                <a:srgbClr val="2C2C2C"/>
              </a:solidFill>
              <a:latin typeface="PT Sans" panose="020B0503020203020204" pitchFamily="34" charset="0"/>
              <a:ea typeface="Times New Roman" panose="02020603050405020304" pitchFamily="18" charset="0"/>
              <a:cs typeface="Times New Roman" panose="02020603050405020304" pitchFamily="18" charset="0"/>
            </a:endParaRPr>
          </a:p>
          <a:p>
            <a:pPr marL="342900" indent="-342900">
              <a:lnSpc>
                <a:spcPct val="120000"/>
              </a:lnSpc>
              <a:spcBef>
                <a:spcPts val="0"/>
              </a:spcBef>
              <a:buFont typeface="PT Sans" panose="020B0503020203020204" pitchFamily="34" charset="0"/>
              <a:buChar char="-"/>
            </a:pPr>
            <a:r>
              <a:rPr lang="nl-BE" sz="1600" dirty="0">
                <a:solidFill>
                  <a:srgbClr val="2C2C2C"/>
                </a:solidFill>
                <a:latin typeface="PT Sans" panose="020B0503020203020204" pitchFamily="34" charset="0"/>
                <a:ea typeface="Times New Roman" panose="02020603050405020304" pitchFamily="18" charset="0"/>
                <a:cs typeface="Times New Roman" panose="02020603050405020304" pitchFamily="18" charset="0"/>
              </a:rPr>
              <a:t>Zowat al deze gegevens worden ook gebruikt in alle andere formaliteiten (ASR, attesten, berekening vertrekvakantiegeld,….)</a:t>
            </a:r>
            <a:endParaRPr lang="nl-B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nl-BE" dirty="0"/>
          </a:p>
        </p:txBody>
      </p:sp>
    </p:spTree>
    <p:extLst>
      <p:ext uri="{BB962C8B-B14F-4D97-AF65-F5344CB8AC3E}">
        <p14:creationId xmlns:p14="http://schemas.microsoft.com/office/powerpoint/2010/main" val="61738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217600D-D230-0219-6411-31F9B04DF0D9}"/>
              </a:ext>
            </a:extLst>
          </p:cNvPr>
          <p:cNvSpPr>
            <a:spLocks noGrp="1"/>
          </p:cNvSpPr>
          <p:nvPr>
            <p:ph type="body" sz="quarter" idx="19"/>
          </p:nvPr>
        </p:nvSpPr>
        <p:spPr/>
        <p:txBody>
          <a:bodyPr/>
          <a:lstStyle/>
          <a:p>
            <a:pPr marL="0" marR="0" lvl="0" indent="0" algn="l" defTabSz="914400" rtl="0" eaLnBrk="1" fontAlgn="auto" latinLnBrk="0" hangingPunct="1">
              <a:lnSpc>
                <a:spcPct val="150000"/>
              </a:lnSpc>
              <a:spcBef>
                <a:spcPts val="1000"/>
              </a:spcBef>
              <a:spcAft>
                <a:spcPts val="0"/>
              </a:spcAft>
              <a:buClr>
                <a:srgbClr val="476FB5"/>
              </a:buClr>
              <a:buSzTx/>
              <a:buFont typeface="Arial" panose="020B0604020202020204" pitchFamily="34" charset="0"/>
              <a:buNone/>
              <a:tabLst/>
              <a:defRPr/>
            </a:pPr>
            <a:r>
              <a:rPr kumimoji="0" lang="nl-BE" sz="2800" b="1" i="0" u="none" strike="noStrike" kern="1200" cap="none" spc="100" normalizeH="0" baseline="0" noProof="0" dirty="0">
                <a:ln>
                  <a:noFill/>
                </a:ln>
                <a:solidFill>
                  <a:srgbClr val="5DC5D2"/>
                </a:solidFill>
                <a:effectLst/>
                <a:uLnTx/>
                <a:uFillTx/>
                <a:latin typeface="Calibri" panose="020F0502020204030204" pitchFamily="34" charset="0"/>
                <a:ea typeface="+mn-ea"/>
                <a:cs typeface="+mn-cs"/>
              </a:rPr>
              <a:t>Voorbeeld: de Individuele rekening</a:t>
            </a:r>
          </a:p>
        </p:txBody>
      </p:sp>
      <p:sp>
        <p:nvSpPr>
          <p:cNvPr id="3" name="Tijdelijke aanduiding voor voettekst 2">
            <a:extLst>
              <a:ext uri="{FF2B5EF4-FFF2-40B4-BE49-F238E27FC236}">
                <a16:creationId xmlns:a16="http://schemas.microsoft.com/office/drawing/2014/main" id="{4BECFAC2-9391-C8A6-7DD1-2545040DC9B9}"/>
              </a:ext>
            </a:extLst>
          </p:cNvPr>
          <p:cNvSpPr>
            <a:spLocks noGrp="1"/>
          </p:cNvSpPr>
          <p:nvPr>
            <p:ph type="ftr" sz="quarter" idx="21"/>
          </p:nvPr>
        </p:nvSpPr>
        <p:spPr/>
        <p:txBody>
          <a:bodyPr/>
          <a:lstStyle/>
          <a:p>
            <a:r>
              <a:rPr lang="nl-BE"/>
              <a:t>E-GOV 3.0 – oktober 2024</a:t>
            </a:r>
            <a:endParaRPr lang="en-US" dirty="0"/>
          </a:p>
        </p:txBody>
      </p:sp>
      <p:sp>
        <p:nvSpPr>
          <p:cNvPr id="4" name="Tijdelijke aanduiding voor tekst 3">
            <a:extLst>
              <a:ext uri="{FF2B5EF4-FFF2-40B4-BE49-F238E27FC236}">
                <a16:creationId xmlns:a16="http://schemas.microsoft.com/office/drawing/2014/main" id="{EB07CE8A-F71D-D523-DA2B-39B91036C799}"/>
              </a:ext>
            </a:extLst>
          </p:cNvPr>
          <p:cNvSpPr>
            <a:spLocks noGrp="1"/>
          </p:cNvSpPr>
          <p:nvPr>
            <p:ph type="body" sz="quarter" idx="15"/>
          </p:nvPr>
        </p:nvSpPr>
        <p:spPr/>
        <p:txBody>
          <a:bodyPr>
            <a:normAutofit fontScale="92500"/>
          </a:bodyPr>
          <a:lstStyle/>
          <a:p>
            <a:r>
              <a:rPr lang="nl-BE" b="1" dirty="0"/>
              <a:t>Werkgever/dienstverrichter</a:t>
            </a:r>
          </a:p>
          <a:p>
            <a:pPr lvl="1"/>
            <a:r>
              <a:rPr lang="nl-BE" dirty="0"/>
              <a:t>gegevens van de loonberekening (lonen, prestaties, …)</a:t>
            </a:r>
          </a:p>
          <a:p>
            <a:pPr lvl="1"/>
            <a:r>
              <a:rPr lang="nl-BE" dirty="0"/>
              <a:t>maandelijks doorzending</a:t>
            </a:r>
          </a:p>
          <a:p>
            <a:r>
              <a:rPr lang="nl-BE" b="1" dirty="0"/>
              <a:t>RSZ : creatie van twee nieuwe authentieke bronnen</a:t>
            </a:r>
          </a:p>
          <a:p>
            <a:pPr lvl="1"/>
            <a:r>
              <a:rPr lang="nl-BE" dirty="0"/>
              <a:t>Nieuwe databank met de </a:t>
            </a:r>
            <a:r>
              <a:rPr lang="nl-BE" b="1" dirty="0"/>
              <a:t>gegevens in relatie WG-WKN </a:t>
            </a:r>
          </a:p>
          <a:p>
            <a:pPr lvl="1"/>
            <a:r>
              <a:rPr lang="nl-BE" dirty="0"/>
              <a:t>Nieuwe databank met de </a:t>
            </a:r>
            <a:r>
              <a:rPr lang="nl-BE" b="1" dirty="0"/>
              <a:t>gegevens geaggregeerd op NIS</a:t>
            </a:r>
          </a:p>
          <a:p>
            <a:pPr marL="0" indent="0">
              <a:spcBef>
                <a:spcPts val="0"/>
              </a:spcBef>
              <a:buNone/>
            </a:pPr>
            <a:r>
              <a:rPr lang="nl-BE" dirty="0"/>
              <a:t>	→ </a:t>
            </a:r>
            <a:r>
              <a:rPr lang="nl-BE" sz="1600" dirty="0"/>
              <a:t>afschaffing verplicht bijhouden individuele rekening</a:t>
            </a:r>
          </a:p>
          <a:p>
            <a:pPr marL="0" indent="0">
              <a:spcBef>
                <a:spcPts val="0"/>
              </a:spcBef>
              <a:buNone/>
            </a:pPr>
            <a:r>
              <a:rPr lang="nl-BE" sz="1600" dirty="0"/>
              <a:t>	→ andere </a:t>
            </a:r>
            <a:r>
              <a:rPr lang="nl-BE" sz="1600" dirty="0" err="1"/>
              <a:t>use</a:t>
            </a:r>
            <a:r>
              <a:rPr lang="nl-BE" sz="1600" dirty="0"/>
              <a:t> case: vakantieattesten, beheer contingenten, 		     	     afschaffing DMFA-aangifte</a:t>
            </a:r>
            <a:r>
              <a:rPr lang="nl-BE" dirty="0"/>
              <a:t>, automatisch toekennen van rechten…	</a:t>
            </a:r>
          </a:p>
          <a:p>
            <a:pPr marL="0" indent="0">
              <a:buNone/>
            </a:pPr>
            <a:endParaRPr lang="nl-BE" dirty="0"/>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59529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752A4-8F19-4248-A35F-D29E40556CF9}"/>
              </a:ext>
            </a:extLst>
          </p:cNvPr>
          <p:cNvSpPr>
            <a:spLocks noGrp="1"/>
          </p:cNvSpPr>
          <p:nvPr>
            <p:ph type="body" sz="quarter" idx="19"/>
          </p:nvPr>
        </p:nvSpPr>
        <p:spPr>
          <a:xfrm>
            <a:off x="1504722" y="674401"/>
            <a:ext cx="9021764" cy="654554"/>
          </a:xfrm>
        </p:spPr>
        <p:txBody>
          <a:bodyPr/>
          <a:lstStyle/>
          <a:p>
            <a:r>
              <a:rPr lang="en-US" dirty="0">
                <a:latin typeface="Calibri"/>
                <a:cs typeface="Calibri"/>
              </a:rPr>
              <a:t>Over </a:t>
            </a:r>
            <a:r>
              <a:rPr lang="en-US" dirty="0" err="1">
                <a:latin typeface="Calibri"/>
                <a:cs typeface="Calibri"/>
              </a:rPr>
              <a:t>welke</a:t>
            </a:r>
            <a:r>
              <a:rPr lang="en-US" dirty="0">
                <a:latin typeface="Calibri"/>
                <a:cs typeface="Calibri"/>
              </a:rPr>
              <a:t> </a:t>
            </a:r>
            <a:r>
              <a:rPr lang="en-US" dirty="0" err="1">
                <a:latin typeface="Calibri"/>
                <a:cs typeface="Calibri"/>
              </a:rPr>
              <a:t>databehoeften</a:t>
            </a:r>
            <a:r>
              <a:rPr lang="en-US" dirty="0">
                <a:latin typeface="Calibri"/>
                <a:cs typeface="Calibri"/>
              </a:rPr>
              <a:t> </a:t>
            </a:r>
            <a:r>
              <a:rPr lang="en-US" dirty="0" err="1">
                <a:latin typeface="Calibri"/>
                <a:cs typeface="Calibri"/>
              </a:rPr>
              <a:t>gaat</a:t>
            </a:r>
            <a:r>
              <a:rPr lang="en-US" dirty="0">
                <a:latin typeface="Calibri"/>
                <a:cs typeface="Calibri"/>
              </a:rPr>
              <a:t> het?</a:t>
            </a:r>
            <a:endParaRPr lang="en-BE" dirty="0"/>
          </a:p>
        </p:txBody>
      </p:sp>
      <p:sp>
        <p:nvSpPr>
          <p:cNvPr id="3" name="Footer Placeholder 2">
            <a:extLst>
              <a:ext uri="{FF2B5EF4-FFF2-40B4-BE49-F238E27FC236}">
                <a16:creationId xmlns:a16="http://schemas.microsoft.com/office/drawing/2014/main" id="{CD01CC3E-7046-41E8-8C89-3984EE50FFEA}"/>
              </a:ext>
            </a:extLst>
          </p:cNvPr>
          <p:cNvSpPr>
            <a:spLocks noGrp="1"/>
          </p:cNvSpPr>
          <p:nvPr>
            <p:ph type="ftr" sz="quarter" idx="21"/>
          </p:nvPr>
        </p:nvSpPr>
        <p:spPr/>
        <p:txBody>
          <a:bodyPr/>
          <a:lstStyle/>
          <a:p>
            <a:r>
              <a:rPr lang="nl-BE"/>
              <a:t>E-GOV 3.0 – oktober 2024</a:t>
            </a:r>
            <a:endParaRPr lang="en-US"/>
          </a:p>
        </p:txBody>
      </p:sp>
      <p:sp>
        <p:nvSpPr>
          <p:cNvPr id="4" name="Text Placeholder 3">
            <a:extLst>
              <a:ext uri="{FF2B5EF4-FFF2-40B4-BE49-F238E27FC236}">
                <a16:creationId xmlns:a16="http://schemas.microsoft.com/office/drawing/2014/main" id="{2C38BEA5-9D85-4D8D-B09E-5EFE606A46D7}"/>
              </a:ext>
            </a:extLst>
          </p:cNvPr>
          <p:cNvSpPr>
            <a:spLocks noGrp="1"/>
          </p:cNvSpPr>
          <p:nvPr>
            <p:ph type="body" sz="quarter" idx="15"/>
          </p:nvPr>
        </p:nvSpPr>
        <p:spPr>
          <a:xfrm>
            <a:off x="1504721" y="1617786"/>
            <a:ext cx="8438605" cy="4214604"/>
          </a:xfrm>
        </p:spPr>
        <p:txBody>
          <a:bodyPr>
            <a:normAutofit/>
          </a:bodyPr>
          <a:lstStyle/>
          <a:p>
            <a:pPr marL="342900" indent="-342900">
              <a:buFont typeface="+mj-lt"/>
              <a:buAutoNum type="arabicPeriod"/>
            </a:pPr>
            <a:r>
              <a:rPr lang="en-US" dirty="0" err="1"/>
              <a:t>Dmfa</a:t>
            </a:r>
            <a:r>
              <a:rPr lang="en-US" dirty="0"/>
              <a:t> met </a:t>
            </a:r>
            <a:r>
              <a:rPr lang="en-US" dirty="0" err="1"/>
              <a:t>andere</a:t>
            </a:r>
            <a:r>
              <a:rPr lang="en-US" dirty="0"/>
              <a:t> </a:t>
            </a:r>
            <a:r>
              <a:rPr lang="en-US" dirty="0" err="1"/>
              <a:t>periodiciteit</a:t>
            </a:r>
            <a:r>
              <a:rPr lang="en-US" dirty="0"/>
              <a:t> </a:t>
            </a:r>
            <a:r>
              <a:rPr lang="en-US" dirty="0" err="1"/>
              <a:t>en</a:t>
            </a:r>
            <a:r>
              <a:rPr lang="en-US" dirty="0"/>
              <a:t> </a:t>
            </a:r>
            <a:r>
              <a:rPr lang="en-US" dirty="0" err="1"/>
              <a:t>graad</a:t>
            </a:r>
            <a:r>
              <a:rPr lang="en-US" dirty="0"/>
              <a:t> van detail in </a:t>
            </a:r>
            <a:r>
              <a:rPr lang="en-US" dirty="0" err="1"/>
              <a:t>relatie</a:t>
            </a:r>
            <a:r>
              <a:rPr lang="en-US" dirty="0"/>
              <a:t> tot de reeds </a:t>
            </a:r>
            <a:r>
              <a:rPr lang="en-US" dirty="0" err="1"/>
              <a:t>gekende</a:t>
            </a:r>
            <a:r>
              <a:rPr lang="en-US" dirty="0"/>
              <a:t> use cases</a:t>
            </a:r>
          </a:p>
          <a:p>
            <a:pPr marL="342900" indent="-342900">
              <a:buFont typeface="+mj-lt"/>
              <a:buAutoNum type="arabicPeriod"/>
            </a:pPr>
            <a:r>
              <a:rPr lang="en-US" dirty="0" err="1"/>
              <a:t>Andere</a:t>
            </a:r>
            <a:r>
              <a:rPr lang="en-US" dirty="0"/>
              <a:t> </a:t>
            </a:r>
            <a:r>
              <a:rPr lang="en-US" dirty="0" err="1"/>
              <a:t>databehoeften</a:t>
            </a:r>
            <a:r>
              <a:rPr lang="en-US" dirty="0"/>
              <a:t> van de </a:t>
            </a:r>
            <a:r>
              <a:rPr lang="en-US" dirty="0" err="1"/>
              <a:t>sectoren</a:t>
            </a:r>
            <a:r>
              <a:rPr lang="en-US" dirty="0"/>
              <a:t> (ASR </a:t>
            </a:r>
            <a:r>
              <a:rPr lang="en-US" dirty="0" err="1"/>
              <a:t>en</a:t>
            </a:r>
            <a:r>
              <a:rPr lang="en-US" dirty="0"/>
              <a:t> </a:t>
            </a:r>
            <a:r>
              <a:rPr lang="en-US" dirty="0" err="1"/>
              <a:t>andere</a:t>
            </a:r>
            <a:r>
              <a:rPr lang="en-US" dirty="0"/>
              <a:t>)</a:t>
            </a:r>
          </a:p>
          <a:p>
            <a:pPr marL="342900" indent="-342900">
              <a:buFont typeface="+mj-lt"/>
              <a:buAutoNum type="arabicPeriod"/>
            </a:pPr>
            <a:r>
              <a:rPr lang="en-US" dirty="0" err="1"/>
              <a:t>Inkomen</a:t>
            </a:r>
            <a:r>
              <a:rPr lang="en-US" dirty="0"/>
              <a:t> </a:t>
            </a:r>
            <a:r>
              <a:rPr lang="en-US" dirty="0" err="1"/>
              <a:t>als</a:t>
            </a:r>
            <a:r>
              <a:rPr lang="en-US" dirty="0"/>
              <a:t> </a:t>
            </a:r>
            <a:r>
              <a:rPr lang="en-US" dirty="0" err="1"/>
              <a:t>nieuwe</a:t>
            </a:r>
            <a:r>
              <a:rPr lang="en-US" dirty="0"/>
              <a:t> component</a:t>
            </a:r>
          </a:p>
          <a:p>
            <a:pPr marL="342900" indent="-342900">
              <a:buFont typeface="+mj-lt"/>
              <a:buAutoNum type="arabicPeriod"/>
            </a:pPr>
            <a:r>
              <a:rPr lang="en-US" dirty="0" err="1"/>
              <a:t>Behoeften</a:t>
            </a:r>
            <a:r>
              <a:rPr lang="en-US" dirty="0"/>
              <a:t> van de </a:t>
            </a:r>
            <a:r>
              <a:rPr lang="en-US" dirty="0" err="1"/>
              <a:t>Fondsen</a:t>
            </a:r>
            <a:r>
              <a:rPr lang="en-US" dirty="0"/>
              <a:t> </a:t>
            </a:r>
            <a:r>
              <a:rPr lang="en-US" dirty="0" err="1"/>
              <a:t>voor</a:t>
            </a:r>
            <a:r>
              <a:rPr lang="en-US" dirty="0"/>
              <a:t> </a:t>
            </a:r>
            <a:r>
              <a:rPr lang="en-US" dirty="0" err="1"/>
              <a:t>bestaanszekerheid</a:t>
            </a:r>
            <a:endParaRPr lang="en-US" dirty="0"/>
          </a:p>
          <a:p>
            <a:pPr marL="342900" indent="-342900">
              <a:buFont typeface="+mj-lt"/>
              <a:buAutoNum type="arabicPeriod"/>
            </a:pPr>
            <a:r>
              <a:rPr lang="en-US" dirty="0" err="1"/>
              <a:t>Behoeften</a:t>
            </a:r>
            <a:r>
              <a:rPr lang="en-US" dirty="0"/>
              <a:t> van de </a:t>
            </a:r>
            <a:r>
              <a:rPr lang="en-US" dirty="0" err="1"/>
              <a:t>Gemeenschappen</a:t>
            </a:r>
            <a:r>
              <a:rPr lang="en-US" dirty="0"/>
              <a:t> </a:t>
            </a:r>
            <a:r>
              <a:rPr lang="en-US" dirty="0" err="1"/>
              <a:t>en</a:t>
            </a:r>
            <a:r>
              <a:rPr lang="en-US" dirty="0"/>
              <a:t> </a:t>
            </a:r>
            <a:r>
              <a:rPr lang="en-US" dirty="0" err="1"/>
              <a:t>Gewesten</a:t>
            </a:r>
            <a:endParaRPr lang="en-US" dirty="0"/>
          </a:p>
          <a:p>
            <a:endParaRPr lang="en-US" dirty="0"/>
          </a:p>
          <a:p>
            <a:pPr lvl="1"/>
            <a:endParaRPr lang="en-US" dirty="0"/>
          </a:p>
          <a:p>
            <a:pPr marL="0" indent="0">
              <a:buNone/>
            </a:pPr>
            <a:endParaRPr lang="nl-NL" dirty="0"/>
          </a:p>
          <a:p>
            <a:endParaRPr lang="nl-NL" dirty="0"/>
          </a:p>
          <a:p>
            <a:endParaRPr lang="nl-NL" dirty="0"/>
          </a:p>
          <a:p>
            <a:endParaRPr lang="en-BE" dirty="0"/>
          </a:p>
        </p:txBody>
      </p:sp>
    </p:spTree>
    <p:extLst>
      <p:ext uri="{BB962C8B-B14F-4D97-AF65-F5344CB8AC3E}">
        <p14:creationId xmlns:p14="http://schemas.microsoft.com/office/powerpoint/2010/main" val="19863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hoek: afgeronde hoeken 117">
            <a:extLst>
              <a:ext uri="{FF2B5EF4-FFF2-40B4-BE49-F238E27FC236}">
                <a16:creationId xmlns:a16="http://schemas.microsoft.com/office/drawing/2014/main" id="{A92C41F0-81E8-4FE5-B708-A2F6AE390BF6}"/>
              </a:ext>
            </a:extLst>
          </p:cNvPr>
          <p:cNvSpPr/>
          <p:nvPr/>
        </p:nvSpPr>
        <p:spPr>
          <a:xfrm>
            <a:off x="4746612" y="1328955"/>
            <a:ext cx="2698775" cy="5032515"/>
          </a:xfrm>
          <a:prstGeom prst="roundRect">
            <a:avLst/>
          </a:prstGeom>
        </p:spPr>
        <p:style>
          <a:lnRef idx="2">
            <a:schemeClr val="accent1"/>
          </a:lnRef>
          <a:fillRef idx="1">
            <a:schemeClr val="lt1"/>
          </a:fillRef>
          <a:effectRef idx="0">
            <a:schemeClr val="accent1"/>
          </a:effectRef>
          <a:fontRef idx="minor">
            <a:schemeClr val="dk1"/>
          </a:fontRef>
        </p:style>
        <p:txBody>
          <a:bodyPr rtlCol="0" anchor="b"/>
          <a:lstStyle/>
          <a:p>
            <a:pPr algn="ctr"/>
            <a:endParaRPr lang="nl-NL">
              <a:solidFill>
                <a:schemeClr val="accent1">
                  <a:lumMod val="50000"/>
                </a:schemeClr>
              </a:solidFill>
            </a:endParaRPr>
          </a:p>
        </p:txBody>
      </p:sp>
      <p:sp>
        <p:nvSpPr>
          <p:cNvPr id="2" name="Text Placeholder 1">
            <a:extLst>
              <a:ext uri="{FF2B5EF4-FFF2-40B4-BE49-F238E27FC236}">
                <a16:creationId xmlns:a16="http://schemas.microsoft.com/office/drawing/2014/main" id="{C456C585-D1F0-4077-93E4-BED67FB3A483}"/>
              </a:ext>
            </a:extLst>
          </p:cNvPr>
          <p:cNvSpPr>
            <a:spLocks noGrp="1"/>
          </p:cNvSpPr>
          <p:nvPr>
            <p:ph type="body" sz="quarter" idx="19"/>
          </p:nvPr>
        </p:nvSpPr>
        <p:spPr/>
        <p:txBody>
          <a:bodyPr/>
          <a:lstStyle/>
          <a:p>
            <a:r>
              <a:rPr lang="en-US" dirty="0"/>
              <a:t>Concept centrale data- </a:t>
            </a:r>
            <a:r>
              <a:rPr lang="en-US" dirty="0" err="1"/>
              <a:t>en</a:t>
            </a:r>
            <a:r>
              <a:rPr lang="en-US" dirty="0"/>
              <a:t> </a:t>
            </a:r>
            <a:r>
              <a:rPr lang="en-US" dirty="0" err="1"/>
              <a:t>dienstenlaag</a:t>
            </a:r>
            <a:endParaRPr lang="en-BE" dirty="0"/>
          </a:p>
        </p:txBody>
      </p:sp>
      <p:sp>
        <p:nvSpPr>
          <p:cNvPr id="6" name="Cylinder 129">
            <a:extLst>
              <a:ext uri="{FF2B5EF4-FFF2-40B4-BE49-F238E27FC236}">
                <a16:creationId xmlns:a16="http://schemas.microsoft.com/office/drawing/2014/main" id="{BCA0C707-2642-4AA2-A376-ACB25648A682}"/>
              </a:ext>
            </a:extLst>
          </p:cNvPr>
          <p:cNvSpPr/>
          <p:nvPr/>
        </p:nvSpPr>
        <p:spPr>
          <a:xfrm rot="5400000">
            <a:off x="2682011" y="1907372"/>
            <a:ext cx="342900" cy="2697484"/>
          </a:xfrm>
          <a:prstGeom prst="can">
            <a:avLst>
              <a:gd name="adj" fmla="val 24167"/>
            </a:avLst>
          </a:prstGeom>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nl-BE" sz="1200"/>
              <a:t>Lonen, prestaties, bijdragen</a:t>
            </a:r>
          </a:p>
        </p:txBody>
      </p:sp>
      <p:pic>
        <p:nvPicPr>
          <p:cNvPr id="9" name="Picture 8">
            <a:extLst>
              <a:ext uri="{FF2B5EF4-FFF2-40B4-BE49-F238E27FC236}">
                <a16:creationId xmlns:a16="http://schemas.microsoft.com/office/drawing/2014/main" id="{2F9D60B0-A99F-4C94-9D90-9329F0A14CC5}"/>
              </a:ext>
            </a:extLst>
          </p:cNvPr>
          <p:cNvPicPr>
            <a:picLocks noChangeAspect="1"/>
          </p:cNvPicPr>
          <p:nvPr/>
        </p:nvPicPr>
        <p:blipFill>
          <a:blip r:embed="rId2">
            <a:duotone>
              <a:srgbClr val="F7A600">
                <a:shade val="45000"/>
                <a:satMod val="135000"/>
              </a:srgbClr>
              <a:prstClr val="white"/>
            </a:duotone>
          </a:blip>
          <a:stretch>
            <a:fillRect/>
          </a:stretch>
        </p:blipFill>
        <p:spPr>
          <a:xfrm>
            <a:off x="583238" y="2235931"/>
            <a:ext cx="444423" cy="444423"/>
          </a:xfrm>
          <a:prstGeom prst="rect">
            <a:avLst/>
          </a:prstGeom>
          <a:ln>
            <a:noFill/>
          </a:ln>
        </p:spPr>
      </p:pic>
      <p:pic>
        <p:nvPicPr>
          <p:cNvPr id="10" name="Picture 9">
            <a:extLst>
              <a:ext uri="{FF2B5EF4-FFF2-40B4-BE49-F238E27FC236}">
                <a16:creationId xmlns:a16="http://schemas.microsoft.com/office/drawing/2014/main" id="{B85EB7B5-03E5-43FD-BA87-62DE84F0990A}"/>
              </a:ext>
            </a:extLst>
          </p:cNvPr>
          <p:cNvPicPr>
            <a:picLocks noChangeAspect="1"/>
          </p:cNvPicPr>
          <p:nvPr/>
        </p:nvPicPr>
        <p:blipFill>
          <a:blip r:embed="rId2">
            <a:duotone>
              <a:srgbClr val="F7A600">
                <a:shade val="45000"/>
                <a:satMod val="135000"/>
              </a:srgbClr>
              <a:prstClr val="white"/>
            </a:duotone>
          </a:blip>
          <a:stretch>
            <a:fillRect/>
          </a:stretch>
        </p:blipFill>
        <p:spPr>
          <a:xfrm>
            <a:off x="563606" y="3436512"/>
            <a:ext cx="444423" cy="444423"/>
          </a:xfrm>
          <a:prstGeom prst="rect">
            <a:avLst/>
          </a:prstGeom>
          <a:ln>
            <a:noFill/>
          </a:ln>
        </p:spPr>
      </p:pic>
      <p:sp>
        <p:nvSpPr>
          <p:cNvPr id="11" name="TextBox 10">
            <a:extLst>
              <a:ext uri="{FF2B5EF4-FFF2-40B4-BE49-F238E27FC236}">
                <a16:creationId xmlns:a16="http://schemas.microsoft.com/office/drawing/2014/main" id="{2220B0FB-DDE6-40B3-B67B-9A439D64FFAE}"/>
              </a:ext>
            </a:extLst>
          </p:cNvPr>
          <p:cNvSpPr txBox="1"/>
          <p:nvPr/>
        </p:nvSpPr>
        <p:spPr>
          <a:xfrm>
            <a:off x="407995" y="2685645"/>
            <a:ext cx="756938" cy="246221"/>
          </a:xfrm>
          <a:prstGeom prst="rect">
            <a:avLst/>
          </a:prstGeom>
          <a:noFill/>
        </p:spPr>
        <p:txBody>
          <a:bodyPr wrap="none" rtlCol="0">
            <a:spAutoFit/>
          </a:bodyPr>
          <a:lstStyle/>
          <a:p>
            <a:pPr algn="ctr"/>
            <a:r>
              <a:rPr lang="en-US" sz="1000" err="1"/>
              <a:t>Werkgever</a:t>
            </a:r>
            <a:endParaRPr lang="en-BE" sz="1000"/>
          </a:p>
        </p:txBody>
      </p:sp>
      <p:sp>
        <p:nvSpPr>
          <p:cNvPr id="12" name="TextBox 11">
            <a:extLst>
              <a:ext uri="{FF2B5EF4-FFF2-40B4-BE49-F238E27FC236}">
                <a16:creationId xmlns:a16="http://schemas.microsoft.com/office/drawing/2014/main" id="{3C87A338-2242-42EA-9000-6B0C8E5FFFAD}"/>
              </a:ext>
            </a:extLst>
          </p:cNvPr>
          <p:cNvSpPr txBox="1"/>
          <p:nvPr/>
        </p:nvSpPr>
        <p:spPr>
          <a:xfrm>
            <a:off x="305547" y="3880935"/>
            <a:ext cx="952505" cy="246221"/>
          </a:xfrm>
          <a:prstGeom prst="rect">
            <a:avLst/>
          </a:prstGeom>
          <a:noFill/>
        </p:spPr>
        <p:txBody>
          <a:bodyPr wrap="none" rtlCol="0">
            <a:spAutoFit/>
          </a:bodyPr>
          <a:lstStyle/>
          <a:p>
            <a:pPr algn="ctr"/>
            <a:r>
              <a:rPr lang="en-US" sz="1000" err="1"/>
              <a:t>Dienstverlener</a:t>
            </a:r>
            <a:endParaRPr lang="en-BE" sz="1000"/>
          </a:p>
        </p:txBody>
      </p:sp>
      <p:cxnSp>
        <p:nvCxnSpPr>
          <p:cNvPr id="13" name="Straight Arrow Connector 12">
            <a:extLst>
              <a:ext uri="{FF2B5EF4-FFF2-40B4-BE49-F238E27FC236}">
                <a16:creationId xmlns:a16="http://schemas.microsoft.com/office/drawing/2014/main" id="{65FF21A9-C7F6-4562-960F-94BC9EEA038D}"/>
              </a:ext>
            </a:extLst>
          </p:cNvPr>
          <p:cNvCxnSpPr>
            <a:stCxn id="11" idx="2"/>
            <a:endCxn id="10" idx="0"/>
          </p:cNvCxnSpPr>
          <p:nvPr/>
        </p:nvCxnSpPr>
        <p:spPr>
          <a:xfrm flipH="1">
            <a:off x="785818" y="2931866"/>
            <a:ext cx="646" cy="504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ylinder 23">
            <a:extLst>
              <a:ext uri="{FF2B5EF4-FFF2-40B4-BE49-F238E27FC236}">
                <a16:creationId xmlns:a16="http://schemas.microsoft.com/office/drawing/2014/main" id="{433BA4E3-C778-4297-B1B5-A4417C5DE09F}"/>
              </a:ext>
            </a:extLst>
          </p:cNvPr>
          <p:cNvSpPr/>
          <p:nvPr/>
        </p:nvSpPr>
        <p:spPr>
          <a:xfrm>
            <a:off x="5682756" y="2265750"/>
            <a:ext cx="878225" cy="818914"/>
          </a:xfrm>
          <a:prstGeom prst="can">
            <a:avLst/>
          </a:prstGeom>
          <a:solidFill>
            <a:srgbClr val="5DC5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Lonen</a:t>
            </a:r>
            <a:r>
              <a:rPr lang="en-US" sz="1200" dirty="0"/>
              <a:t> &amp; </a:t>
            </a:r>
            <a:r>
              <a:rPr lang="en-US" sz="1200" dirty="0" err="1"/>
              <a:t>prestaties</a:t>
            </a:r>
            <a:endParaRPr lang="en-BE" sz="1200" dirty="0"/>
          </a:p>
        </p:txBody>
      </p:sp>
      <p:sp>
        <p:nvSpPr>
          <p:cNvPr id="26" name="TextBox 25">
            <a:extLst>
              <a:ext uri="{FF2B5EF4-FFF2-40B4-BE49-F238E27FC236}">
                <a16:creationId xmlns:a16="http://schemas.microsoft.com/office/drawing/2014/main" id="{F9F100AA-9ADD-4A2B-A38C-78E27DB9E710}"/>
              </a:ext>
            </a:extLst>
          </p:cNvPr>
          <p:cNvSpPr txBox="1"/>
          <p:nvPr/>
        </p:nvSpPr>
        <p:spPr>
          <a:xfrm>
            <a:off x="5101366" y="1444687"/>
            <a:ext cx="2247143" cy="646331"/>
          </a:xfrm>
          <a:prstGeom prst="rect">
            <a:avLst/>
          </a:prstGeom>
          <a:noFill/>
        </p:spPr>
        <p:txBody>
          <a:bodyPr wrap="square" rtlCol="0">
            <a:spAutoFit/>
          </a:bodyPr>
          <a:lstStyle/>
          <a:p>
            <a:pPr algn="ctr"/>
            <a:r>
              <a:rPr lang="en-US" dirty="0"/>
              <a:t>Centrale</a:t>
            </a:r>
          </a:p>
          <a:p>
            <a:pPr algn="ctr"/>
            <a:r>
              <a:rPr lang="en-US" dirty="0"/>
              <a:t>Data- &amp; </a:t>
            </a:r>
            <a:r>
              <a:rPr lang="en-US" dirty="0" err="1"/>
              <a:t>dienstenlaag</a:t>
            </a:r>
            <a:endParaRPr lang="en-BE" dirty="0"/>
          </a:p>
        </p:txBody>
      </p:sp>
      <p:sp>
        <p:nvSpPr>
          <p:cNvPr id="32" name="TextBox 31">
            <a:extLst>
              <a:ext uri="{FF2B5EF4-FFF2-40B4-BE49-F238E27FC236}">
                <a16:creationId xmlns:a16="http://schemas.microsoft.com/office/drawing/2014/main" id="{321D51C5-5BDA-44DB-AB8D-C3C5BDAED849}"/>
              </a:ext>
            </a:extLst>
          </p:cNvPr>
          <p:cNvSpPr txBox="1"/>
          <p:nvPr/>
        </p:nvSpPr>
        <p:spPr>
          <a:xfrm>
            <a:off x="2141515" y="1533356"/>
            <a:ext cx="1232389" cy="369332"/>
          </a:xfrm>
          <a:prstGeom prst="rect">
            <a:avLst/>
          </a:prstGeom>
          <a:noFill/>
        </p:spPr>
        <p:txBody>
          <a:bodyPr wrap="none" rtlCol="0">
            <a:spAutoFit/>
          </a:bodyPr>
          <a:lstStyle/>
          <a:p>
            <a:r>
              <a:rPr lang="en-US">
                <a:solidFill>
                  <a:srgbClr val="476FB5"/>
                </a:solidFill>
              </a:rPr>
              <a:t>INSTROOM</a:t>
            </a:r>
            <a:endParaRPr lang="en-BE">
              <a:solidFill>
                <a:srgbClr val="476FB5"/>
              </a:solidFill>
            </a:endParaRPr>
          </a:p>
        </p:txBody>
      </p:sp>
      <p:sp>
        <p:nvSpPr>
          <p:cNvPr id="34" name="TextBox 33">
            <a:extLst>
              <a:ext uri="{FF2B5EF4-FFF2-40B4-BE49-F238E27FC236}">
                <a16:creationId xmlns:a16="http://schemas.microsoft.com/office/drawing/2014/main" id="{73CC1483-44FC-49CB-B8F3-D101A707F926}"/>
              </a:ext>
            </a:extLst>
          </p:cNvPr>
          <p:cNvSpPr txBox="1"/>
          <p:nvPr/>
        </p:nvSpPr>
        <p:spPr>
          <a:xfrm>
            <a:off x="4155554" y="4084853"/>
            <a:ext cx="1497526" cy="261610"/>
          </a:xfrm>
          <a:prstGeom prst="rect">
            <a:avLst/>
          </a:prstGeom>
          <a:pattFill prst="dotDmnd">
            <a:fgClr>
              <a:schemeClr val="bg2">
                <a:lumMod val="60000"/>
                <a:lumOff val="40000"/>
              </a:schemeClr>
            </a:fgClr>
            <a:bgClr>
              <a:schemeClr val="bg1"/>
            </a:bgClr>
          </a:pattFill>
        </p:spPr>
        <p:txBody>
          <a:bodyPr wrap="none" rtlCol="0">
            <a:spAutoFit/>
          </a:bodyPr>
          <a:lstStyle/>
          <a:p>
            <a:r>
              <a:rPr lang="en-US" sz="1100" i="1" err="1">
                <a:solidFill>
                  <a:srgbClr val="476FB5"/>
                </a:solidFill>
              </a:rPr>
              <a:t>Validatie</a:t>
            </a:r>
            <a:r>
              <a:rPr lang="en-US" sz="1100" i="1">
                <a:solidFill>
                  <a:srgbClr val="476FB5"/>
                </a:solidFill>
              </a:rPr>
              <a:t> van </a:t>
            </a:r>
            <a:r>
              <a:rPr lang="en-US" sz="1100" i="1" err="1">
                <a:solidFill>
                  <a:srgbClr val="476FB5"/>
                </a:solidFill>
              </a:rPr>
              <a:t>gegevens</a:t>
            </a:r>
            <a:endParaRPr lang="en-BE" sz="1100" i="1">
              <a:solidFill>
                <a:srgbClr val="476FB5"/>
              </a:solidFill>
            </a:endParaRPr>
          </a:p>
        </p:txBody>
      </p:sp>
      <p:sp>
        <p:nvSpPr>
          <p:cNvPr id="18" name="TextBox 17">
            <a:extLst>
              <a:ext uri="{FF2B5EF4-FFF2-40B4-BE49-F238E27FC236}">
                <a16:creationId xmlns:a16="http://schemas.microsoft.com/office/drawing/2014/main" id="{6A14363A-8548-45BE-A86D-7D75888B60F2}"/>
              </a:ext>
            </a:extLst>
          </p:cNvPr>
          <p:cNvSpPr txBox="1"/>
          <p:nvPr/>
        </p:nvSpPr>
        <p:spPr>
          <a:xfrm>
            <a:off x="3990828" y="2513419"/>
            <a:ext cx="1640193" cy="261610"/>
          </a:xfrm>
          <a:prstGeom prst="rect">
            <a:avLst/>
          </a:prstGeom>
          <a:pattFill prst="dotDmnd">
            <a:fgClr>
              <a:schemeClr val="accent4">
                <a:lumMod val="40000"/>
                <a:lumOff val="60000"/>
              </a:schemeClr>
            </a:fgClr>
            <a:bgClr>
              <a:schemeClr val="bg1"/>
            </a:bgClr>
          </a:pattFill>
        </p:spPr>
        <p:txBody>
          <a:bodyPr wrap="none" rtlCol="0">
            <a:spAutoFit/>
          </a:bodyPr>
          <a:lstStyle/>
          <a:p>
            <a:r>
              <a:rPr lang="en-US" sz="1100" i="1">
                <a:solidFill>
                  <a:srgbClr val="476FB5"/>
                </a:solidFill>
              </a:rPr>
              <a:t>Event Driven </a:t>
            </a:r>
            <a:r>
              <a:rPr lang="en-US" sz="1100" i="1" err="1">
                <a:solidFill>
                  <a:srgbClr val="476FB5"/>
                </a:solidFill>
              </a:rPr>
              <a:t>Architectuur</a:t>
            </a:r>
            <a:endParaRPr lang="en-BE" sz="1100" i="1">
              <a:solidFill>
                <a:srgbClr val="476FB5"/>
              </a:solidFill>
            </a:endParaRPr>
          </a:p>
        </p:txBody>
      </p:sp>
      <p:sp>
        <p:nvSpPr>
          <p:cNvPr id="19" name="TextBox 18">
            <a:extLst>
              <a:ext uri="{FF2B5EF4-FFF2-40B4-BE49-F238E27FC236}">
                <a16:creationId xmlns:a16="http://schemas.microsoft.com/office/drawing/2014/main" id="{D8ECB652-CFA4-4A22-A216-40BF6054DEEC}"/>
              </a:ext>
            </a:extLst>
          </p:cNvPr>
          <p:cNvSpPr txBox="1"/>
          <p:nvPr/>
        </p:nvSpPr>
        <p:spPr>
          <a:xfrm>
            <a:off x="4497962" y="2987812"/>
            <a:ext cx="463588" cy="261610"/>
          </a:xfrm>
          <a:prstGeom prst="rect">
            <a:avLst/>
          </a:prstGeom>
          <a:pattFill prst="dotDmnd">
            <a:fgClr>
              <a:schemeClr val="accent4">
                <a:lumMod val="40000"/>
                <a:lumOff val="60000"/>
              </a:schemeClr>
            </a:fgClr>
            <a:bgClr>
              <a:schemeClr val="bg1"/>
            </a:bgClr>
          </a:pattFill>
        </p:spPr>
        <p:txBody>
          <a:bodyPr wrap="none" rtlCol="0">
            <a:spAutoFit/>
          </a:bodyPr>
          <a:lstStyle/>
          <a:p>
            <a:r>
              <a:rPr lang="en-US" sz="1100" i="1">
                <a:solidFill>
                  <a:srgbClr val="476FB5"/>
                </a:solidFill>
              </a:rPr>
              <a:t>API’s</a:t>
            </a:r>
            <a:endParaRPr lang="en-BE" sz="1100" i="1">
              <a:solidFill>
                <a:srgbClr val="476FB5"/>
              </a:solidFill>
            </a:endParaRPr>
          </a:p>
        </p:txBody>
      </p:sp>
      <p:sp>
        <p:nvSpPr>
          <p:cNvPr id="20" name="TextBox 19">
            <a:extLst>
              <a:ext uri="{FF2B5EF4-FFF2-40B4-BE49-F238E27FC236}">
                <a16:creationId xmlns:a16="http://schemas.microsoft.com/office/drawing/2014/main" id="{BC3C4F36-8A6A-4142-97D5-C33423638943}"/>
              </a:ext>
            </a:extLst>
          </p:cNvPr>
          <p:cNvSpPr txBox="1"/>
          <p:nvPr/>
        </p:nvSpPr>
        <p:spPr>
          <a:xfrm>
            <a:off x="3757417" y="1508321"/>
            <a:ext cx="1433981" cy="769441"/>
          </a:xfrm>
          <a:prstGeom prst="rect">
            <a:avLst/>
          </a:prstGeom>
          <a:pattFill prst="dotDmnd">
            <a:fgClr>
              <a:schemeClr val="accent4">
                <a:lumMod val="40000"/>
                <a:lumOff val="60000"/>
              </a:schemeClr>
            </a:fgClr>
            <a:bgClr>
              <a:schemeClr val="bg1"/>
            </a:bgClr>
          </a:pattFill>
        </p:spPr>
        <p:txBody>
          <a:bodyPr wrap="square" rtlCol="0">
            <a:spAutoFit/>
          </a:bodyPr>
          <a:lstStyle/>
          <a:p>
            <a:endParaRPr lang="en-US" sz="1100" i="1">
              <a:solidFill>
                <a:srgbClr val="476FB5"/>
              </a:solidFill>
            </a:endParaRPr>
          </a:p>
          <a:p>
            <a:pPr algn="ctr"/>
            <a:r>
              <a:rPr lang="en-US" sz="1100" i="1" err="1">
                <a:solidFill>
                  <a:srgbClr val="476FB5"/>
                </a:solidFill>
              </a:rPr>
              <a:t>Toegangspoort</a:t>
            </a:r>
            <a:endParaRPr lang="en-US" sz="1100" i="1">
              <a:solidFill>
                <a:srgbClr val="476FB5"/>
              </a:solidFill>
            </a:endParaRPr>
          </a:p>
          <a:p>
            <a:pPr algn="ctr"/>
            <a:r>
              <a:rPr lang="en-US" sz="1100" i="1">
                <a:solidFill>
                  <a:srgbClr val="476FB5"/>
                </a:solidFill>
              </a:rPr>
              <a:t>(</a:t>
            </a:r>
            <a:r>
              <a:rPr lang="en-US" sz="1100" i="1" err="1">
                <a:solidFill>
                  <a:srgbClr val="476FB5"/>
                </a:solidFill>
              </a:rPr>
              <a:t>portaal</a:t>
            </a:r>
            <a:r>
              <a:rPr lang="en-US" sz="1100" i="1">
                <a:solidFill>
                  <a:srgbClr val="476FB5"/>
                </a:solidFill>
              </a:rPr>
              <a:t>, …)</a:t>
            </a:r>
          </a:p>
          <a:p>
            <a:endParaRPr lang="en-BE" sz="1100" i="1">
              <a:solidFill>
                <a:srgbClr val="476FB5"/>
              </a:solidFill>
            </a:endParaRPr>
          </a:p>
        </p:txBody>
      </p:sp>
      <p:sp>
        <p:nvSpPr>
          <p:cNvPr id="21" name="TextBox 20">
            <a:extLst>
              <a:ext uri="{FF2B5EF4-FFF2-40B4-BE49-F238E27FC236}">
                <a16:creationId xmlns:a16="http://schemas.microsoft.com/office/drawing/2014/main" id="{747F5116-9499-4BEC-A9FD-C37FA85CCFC2}"/>
              </a:ext>
            </a:extLst>
          </p:cNvPr>
          <p:cNvSpPr txBox="1"/>
          <p:nvPr/>
        </p:nvSpPr>
        <p:spPr>
          <a:xfrm>
            <a:off x="5109199" y="6445772"/>
            <a:ext cx="2079031" cy="338554"/>
          </a:xfrm>
          <a:prstGeom prst="rect">
            <a:avLst/>
          </a:prstGeom>
          <a:pattFill prst="pct5">
            <a:fgClr>
              <a:srgbClr val="C00000"/>
            </a:fgClr>
            <a:bgClr>
              <a:schemeClr val="bg1"/>
            </a:bgClr>
          </a:pattFill>
        </p:spPr>
        <p:txBody>
          <a:bodyPr wrap="none" rtlCol="0">
            <a:spAutoFit/>
          </a:bodyPr>
          <a:lstStyle/>
          <a:p>
            <a:r>
              <a:rPr lang="en-US" sz="1600" i="1" dirty="0">
                <a:solidFill>
                  <a:srgbClr val="476FB5"/>
                </a:solidFill>
              </a:rPr>
              <a:t>Centrale business rules</a:t>
            </a:r>
            <a:endParaRPr lang="en-BE" sz="1600" i="1" dirty="0">
              <a:solidFill>
                <a:srgbClr val="476FB5"/>
              </a:solidFill>
            </a:endParaRPr>
          </a:p>
        </p:txBody>
      </p:sp>
      <p:sp>
        <p:nvSpPr>
          <p:cNvPr id="22" name="TextBox 21">
            <a:extLst>
              <a:ext uri="{FF2B5EF4-FFF2-40B4-BE49-F238E27FC236}">
                <a16:creationId xmlns:a16="http://schemas.microsoft.com/office/drawing/2014/main" id="{F7E3DB19-A1EC-4B70-95EE-6D4C158829F5}"/>
              </a:ext>
            </a:extLst>
          </p:cNvPr>
          <p:cNvSpPr txBox="1"/>
          <p:nvPr/>
        </p:nvSpPr>
        <p:spPr>
          <a:xfrm>
            <a:off x="5492078" y="3127983"/>
            <a:ext cx="1136850" cy="253916"/>
          </a:xfrm>
          <a:prstGeom prst="rect">
            <a:avLst/>
          </a:prstGeom>
          <a:pattFill prst="pct5">
            <a:fgClr>
              <a:srgbClr val="C00000"/>
            </a:fgClr>
            <a:bgClr>
              <a:schemeClr val="bg1"/>
            </a:bgClr>
          </a:pattFill>
        </p:spPr>
        <p:txBody>
          <a:bodyPr wrap="none" rtlCol="0">
            <a:spAutoFit/>
          </a:bodyPr>
          <a:lstStyle/>
          <a:p>
            <a:r>
              <a:rPr lang="en-US" sz="1050" i="1" dirty="0">
                <a:solidFill>
                  <a:srgbClr val="476FB5"/>
                </a:solidFill>
              </a:rPr>
              <a:t>Views </a:t>
            </a:r>
            <a:r>
              <a:rPr lang="en-US" sz="1050" i="1" dirty="0" err="1">
                <a:solidFill>
                  <a:srgbClr val="476FB5"/>
                </a:solidFill>
              </a:rPr>
              <a:t>werkgever</a:t>
            </a:r>
            <a:endParaRPr lang="en-BE" sz="1050" i="1" dirty="0">
              <a:solidFill>
                <a:srgbClr val="476FB5"/>
              </a:solidFill>
            </a:endParaRPr>
          </a:p>
        </p:txBody>
      </p:sp>
      <p:sp>
        <p:nvSpPr>
          <p:cNvPr id="23" name="TextBox 22">
            <a:extLst>
              <a:ext uri="{FF2B5EF4-FFF2-40B4-BE49-F238E27FC236}">
                <a16:creationId xmlns:a16="http://schemas.microsoft.com/office/drawing/2014/main" id="{7F19B6CC-2753-43BE-B867-FF68C334733F}"/>
              </a:ext>
            </a:extLst>
          </p:cNvPr>
          <p:cNvSpPr txBox="1"/>
          <p:nvPr/>
        </p:nvSpPr>
        <p:spPr>
          <a:xfrm>
            <a:off x="8779940" y="1533282"/>
            <a:ext cx="1015021" cy="369332"/>
          </a:xfrm>
          <a:prstGeom prst="rect">
            <a:avLst/>
          </a:prstGeom>
          <a:noFill/>
        </p:spPr>
        <p:txBody>
          <a:bodyPr wrap="none" rtlCol="0">
            <a:spAutoFit/>
          </a:bodyPr>
          <a:lstStyle>
            <a:defPPr>
              <a:defRPr lang="en-US"/>
            </a:defPPr>
            <a:lvl1pPr>
              <a:defRPr>
                <a:solidFill>
                  <a:srgbClr val="476FB5"/>
                </a:solidFill>
              </a:defRPr>
            </a:lvl1pPr>
          </a:lstStyle>
          <a:p>
            <a:r>
              <a:rPr lang="en-US"/>
              <a:t>AFNAME</a:t>
            </a:r>
            <a:endParaRPr lang="en-BE"/>
          </a:p>
        </p:txBody>
      </p:sp>
      <p:pic>
        <p:nvPicPr>
          <p:cNvPr id="25" name="Picture 24">
            <a:extLst>
              <a:ext uri="{FF2B5EF4-FFF2-40B4-BE49-F238E27FC236}">
                <a16:creationId xmlns:a16="http://schemas.microsoft.com/office/drawing/2014/main" id="{8B27ABBA-CD7F-4C7E-AD82-A59185F66F29}"/>
              </a:ext>
            </a:extLst>
          </p:cNvPr>
          <p:cNvPicPr>
            <a:picLocks noChangeAspect="1"/>
          </p:cNvPicPr>
          <p:nvPr/>
        </p:nvPicPr>
        <p:blipFill>
          <a:blip r:embed="rId2">
            <a:duotone>
              <a:srgbClr val="F7A600">
                <a:shade val="45000"/>
                <a:satMod val="135000"/>
              </a:srgbClr>
              <a:prstClr val="white"/>
            </a:duotone>
          </a:blip>
          <a:stretch>
            <a:fillRect/>
          </a:stretch>
        </p:blipFill>
        <p:spPr>
          <a:xfrm>
            <a:off x="11304757" y="2083167"/>
            <a:ext cx="444423" cy="444423"/>
          </a:xfrm>
          <a:prstGeom prst="rect">
            <a:avLst/>
          </a:prstGeom>
          <a:ln>
            <a:noFill/>
          </a:ln>
        </p:spPr>
      </p:pic>
      <p:pic>
        <p:nvPicPr>
          <p:cNvPr id="27" name="Picture 26">
            <a:extLst>
              <a:ext uri="{FF2B5EF4-FFF2-40B4-BE49-F238E27FC236}">
                <a16:creationId xmlns:a16="http://schemas.microsoft.com/office/drawing/2014/main" id="{CE367477-0EB1-4D8B-AA35-FD603124A2E4}"/>
              </a:ext>
            </a:extLst>
          </p:cNvPr>
          <p:cNvPicPr>
            <a:picLocks noChangeAspect="1"/>
          </p:cNvPicPr>
          <p:nvPr/>
        </p:nvPicPr>
        <p:blipFill>
          <a:blip r:embed="rId2">
            <a:duotone>
              <a:srgbClr val="F7A600">
                <a:shade val="45000"/>
                <a:satMod val="135000"/>
              </a:srgbClr>
              <a:prstClr val="white"/>
            </a:duotone>
          </a:blip>
          <a:stretch>
            <a:fillRect/>
          </a:stretch>
        </p:blipFill>
        <p:spPr>
          <a:xfrm>
            <a:off x="11285125" y="3283748"/>
            <a:ext cx="444423" cy="444423"/>
          </a:xfrm>
          <a:prstGeom prst="rect">
            <a:avLst/>
          </a:prstGeom>
          <a:ln>
            <a:noFill/>
          </a:ln>
        </p:spPr>
      </p:pic>
      <p:sp>
        <p:nvSpPr>
          <p:cNvPr id="28" name="TextBox 27">
            <a:extLst>
              <a:ext uri="{FF2B5EF4-FFF2-40B4-BE49-F238E27FC236}">
                <a16:creationId xmlns:a16="http://schemas.microsoft.com/office/drawing/2014/main" id="{7C64D7D8-5C9F-4F2D-99E2-8334B3B81D9B}"/>
              </a:ext>
            </a:extLst>
          </p:cNvPr>
          <p:cNvSpPr txBox="1"/>
          <p:nvPr/>
        </p:nvSpPr>
        <p:spPr>
          <a:xfrm>
            <a:off x="11129514" y="2532881"/>
            <a:ext cx="756938" cy="246221"/>
          </a:xfrm>
          <a:prstGeom prst="rect">
            <a:avLst/>
          </a:prstGeom>
          <a:noFill/>
        </p:spPr>
        <p:txBody>
          <a:bodyPr wrap="none" rtlCol="0">
            <a:spAutoFit/>
          </a:bodyPr>
          <a:lstStyle/>
          <a:p>
            <a:pPr algn="ctr"/>
            <a:r>
              <a:rPr lang="en-US" sz="1000" err="1"/>
              <a:t>Werkgever</a:t>
            </a:r>
            <a:endParaRPr lang="en-BE" sz="1000"/>
          </a:p>
        </p:txBody>
      </p:sp>
      <p:sp>
        <p:nvSpPr>
          <p:cNvPr id="29" name="TextBox 28">
            <a:extLst>
              <a:ext uri="{FF2B5EF4-FFF2-40B4-BE49-F238E27FC236}">
                <a16:creationId xmlns:a16="http://schemas.microsoft.com/office/drawing/2014/main" id="{6B951506-A354-4A54-88CA-358050057170}"/>
              </a:ext>
            </a:extLst>
          </p:cNvPr>
          <p:cNvSpPr txBox="1"/>
          <p:nvPr/>
        </p:nvSpPr>
        <p:spPr>
          <a:xfrm>
            <a:off x="11027066" y="3728171"/>
            <a:ext cx="952505" cy="246221"/>
          </a:xfrm>
          <a:prstGeom prst="rect">
            <a:avLst/>
          </a:prstGeom>
          <a:noFill/>
        </p:spPr>
        <p:txBody>
          <a:bodyPr wrap="none" rtlCol="0">
            <a:spAutoFit/>
          </a:bodyPr>
          <a:lstStyle/>
          <a:p>
            <a:pPr algn="ctr"/>
            <a:r>
              <a:rPr lang="en-US" sz="1000" err="1"/>
              <a:t>Dienstverlener</a:t>
            </a:r>
            <a:endParaRPr lang="en-BE" sz="1000"/>
          </a:p>
        </p:txBody>
      </p:sp>
      <p:cxnSp>
        <p:nvCxnSpPr>
          <p:cNvPr id="30" name="Straight Arrow Connector 29">
            <a:extLst>
              <a:ext uri="{FF2B5EF4-FFF2-40B4-BE49-F238E27FC236}">
                <a16:creationId xmlns:a16="http://schemas.microsoft.com/office/drawing/2014/main" id="{36B88158-0373-435B-8E66-38AEE9D64AA5}"/>
              </a:ext>
            </a:extLst>
          </p:cNvPr>
          <p:cNvCxnSpPr>
            <a:stCxn id="28" idx="2"/>
            <a:endCxn id="27" idx="0"/>
          </p:cNvCxnSpPr>
          <p:nvPr/>
        </p:nvCxnSpPr>
        <p:spPr>
          <a:xfrm flipH="1">
            <a:off x="11507337" y="2779102"/>
            <a:ext cx="646" cy="504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Cylinder 129">
            <a:extLst>
              <a:ext uri="{FF2B5EF4-FFF2-40B4-BE49-F238E27FC236}">
                <a16:creationId xmlns:a16="http://schemas.microsoft.com/office/drawing/2014/main" id="{1C5B4296-6F35-44CB-AE76-6D222A3515F6}"/>
              </a:ext>
            </a:extLst>
          </p:cNvPr>
          <p:cNvSpPr/>
          <p:nvPr/>
        </p:nvSpPr>
        <p:spPr>
          <a:xfrm rot="5400000">
            <a:off x="9167089" y="1935006"/>
            <a:ext cx="342900" cy="2697484"/>
          </a:xfrm>
          <a:prstGeom prst="can">
            <a:avLst>
              <a:gd name="adj" fmla="val 24167"/>
            </a:avLst>
          </a:prstGeom>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nl-BE" sz="1200"/>
              <a:t>Lonen, prestaties, bijdragen</a:t>
            </a:r>
          </a:p>
        </p:txBody>
      </p:sp>
      <p:pic>
        <p:nvPicPr>
          <p:cNvPr id="37" name="Picture 36">
            <a:extLst>
              <a:ext uri="{FF2B5EF4-FFF2-40B4-BE49-F238E27FC236}">
                <a16:creationId xmlns:a16="http://schemas.microsoft.com/office/drawing/2014/main" id="{C5168500-1171-4583-9EF2-C8E91DF69CB3}"/>
              </a:ext>
            </a:extLst>
          </p:cNvPr>
          <p:cNvPicPr>
            <a:picLocks noChangeAspect="1"/>
          </p:cNvPicPr>
          <p:nvPr/>
        </p:nvPicPr>
        <p:blipFill>
          <a:blip r:embed="rId2">
            <a:duotone>
              <a:srgbClr val="F7A600">
                <a:shade val="45000"/>
                <a:satMod val="135000"/>
              </a:srgbClr>
              <a:prstClr val="white"/>
            </a:duotone>
          </a:blip>
          <a:stretch>
            <a:fillRect/>
          </a:stretch>
        </p:blipFill>
        <p:spPr>
          <a:xfrm>
            <a:off x="11285125" y="4172594"/>
            <a:ext cx="444423" cy="444423"/>
          </a:xfrm>
          <a:prstGeom prst="rect">
            <a:avLst/>
          </a:prstGeom>
          <a:ln>
            <a:noFill/>
          </a:ln>
        </p:spPr>
      </p:pic>
      <p:pic>
        <p:nvPicPr>
          <p:cNvPr id="38" name="Picture 37">
            <a:extLst>
              <a:ext uri="{FF2B5EF4-FFF2-40B4-BE49-F238E27FC236}">
                <a16:creationId xmlns:a16="http://schemas.microsoft.com/office/drawing/2014/main" id="{F13C6DC5-2BE7-4E60-BE07-C791C2A1447B}"/>
              </a:ext>
            </a:extLst>
          </p:cNvPr>
          <p:cNvPicPr>
            <a:picLocks noChangeAspect="1"/>
          </p:cNvPicPr>
          <p:nvPr/>
        </p:nvPicPr>
        <p:blipFill>
          <a:blip r:embed="rId2">
            <a:duotone>
              <a:srgbClr val="F7A600">
                <a:shade val="45000"/>
                <a:satMod val="135000"/>
              </a:srgbClr>
              <a:prstClr val="white"/>
            </a:duotone>
          </a:blip>
          <a:stretch>
            <a:fillRect/>
          </a:stretch>
        </p:blipFill>
        <p:spPr>
          <a:xfrm>
            <a:off x="11628733" y="4846321"/>
            <a:ext cx="444423" cy="444423"/>
          </a:xfrm>
          <a:prstGeom prst="rect">
            <a:avLst/>
          </a:prstGeom>
          <a:ln>
            <a:noFill/>
          </a:ln>
        </p:spPr>
      </p:pic>
      <p:pic>
        <p:nvPicPr>
          <p:cNvPr id="39" name="Picture 38">
            <a:extLst>
              <a:ext uri="{FF2B5EF4-FFF2-40B4-BE49-F238E27FC236}">
                <a16:creationId xmlns:a16="http://schemas.microsoft.com/office/drawing/2014/main" id="{D65D1297-016D-48C4-A966-747B9CCE311A}"/>
              </a:ext>
            </a:extLst>
          </p:cNvPr>
          <p:cNvPicPr>
            <a:picLocks noChangeAspect="1"/>
          </p:cNvPicPr>
          <p:nvPr/>
        </p:nvPicPr>
        <p:blipFill>
          <a:blip r:embed="rId2">
            <a:duotone>
              <a:srgbClr val="F7A600">
                <a:shade val="45000"/>
                <a:satMod val="135000"/>
              </a:srgbClr>
              <a:prstClr val="white"/>
            </a:duotone>
          </a:blip>
          <a:stretch>
            <a:fillRect/>
          </a:stretch>
        </p:blipFill>
        <p:spPr>
          <a:xfrm>
            <a:off x="10739547" y="4915767"/>
            <a:ext cx="444423" cy="444423"/>
          </a:xfrm>
          <a:prstGeom prst="rect">
            <a:avLst/>
          </a:prstGeom>
          <a:ln>
            <a:noFill/>
          </a:ln>
        </p:spPr>
      </p:pic>
      <p:sp>
        <p:nvSpPr>
          <p:cNvPr id="40" name="TextBox 39">
            <a:extLst>
              <a:ext uri="{FF2B5EF4-FFF2-40B4-BE49-F238E27FC236}">
                <a16:creationId xmlns:a16="http://schemas.microsoft.com/office/drawing/2014/main" id="{DE835D56-D5AD-4347-8713-CA64986838D5}"/>
              </a:ext>
            </a:extLst>
          </p:cNvPr>
          <p:cNvSpPr txBox="1"/>
          <p:nvPr/>
        </p:nvSpPr>
        <p:spPr>
          <a:xfrm>
            <a:off x="11256441" y="4600100"/>
            <a:ext cx="420308" cy="246221"/>
          </a:xfrm>
          <a:prstGeom prst="rect">
            <a:avLst/>
          </a:prstGeom>
          <a:noFill/>
        </p:spPr>
        <p:txBody>
          <a:bodyPr wrap="none" rtlCol="0">
            <a:spAutoFit/>
          </a:bodyPr>
          <a:lstStyle/>
          <a:p>
            <a:pPr algn="ctr"/>
            <a:r>
              <a:rPr lang="en-US" sz="1000"/>
              <a:t>OISZ</a:t>
            </a:r>
            <a:endParaRPr lang="en-BE" sz="1000"/>
          </a:p>
        </p:txBody>
      </p:sp>
      <p:sp>
        <p:nvSpPr>
          <p:cNvPr id="41" name="TextBox 40">
            <a:extLst>
              <a:ext uri="{FF2B5EF4-FFF2-40B4-BE49-F238E27FC236}">
                <a16:creationId xmlns:a16="http://schemas.microsoft.com/office/drawing/2014/main" id="{78DDBD4A-F573-4987-9AA5-824418759E9C}"/>
              </a:ext>
            </a:extLst>
          </p:cNvPr>
          <p:cNvSpPr txBox="1"/>
          <p:nvPr/>
        </p:nvSpPr>
        <p:spPr>
          <a:xfrm>
            <a:off x="10459259" y="5360190"/>
            <a:ext cx="942887" cy="400110"/>
          </a:xfrm>
          <a:prstGeom prst="rect">
            <a:avLst/>
          </a:prstGeom>
          <a:noFill/>
        </p:spPr>
        <p:txBody>
          <a:bodyPr wrap="none" rtlCol="0">
            <a:spAutoFit/>
          </a:bodyPr>
          <a:lstStyle/>
          <a:p>
            <a:pPr algn="ctr"/>
            <a:r>
              <a:rPr lang="en-US" sz="1000" err="1"/>
              <a:t>Meewerkende</a:t>
            </a:r>
            <a:endParaRPr lang="en-US" sz="1000"/>
          </a:p>
          <a:p>
            <a:pPr algn="ctr"/>
            <a:r>
              <a:rPr lang="en-US" sz="1000" err="1"/>
              <a:t>Instellingen</a:t>
            </a:r>
            <a:endParaRPr lang="en-BE" sz="1000"/>
          </a:p>
        </p:txBody>
      </p:sp>
      <p:sp>
        <p:nvSpPr>
          <p:cNvPr id="42" name="TextBox 41">
            <a:extLst>
              <a:ext uri="{FF2B5EF4-FFF2-40B4-BE49-F238E27FC236}">
                <a16:creationId xmlns:a16="http://schemas.microsoft.com/office/drawing/2014/main" id="{34B5959C-D3BF-4C25-A0B3-F7AA896AA7E4}"/>
              </a:ext>
            </a:extLst>
          </p:cNvPr>
          <p:cNvSpPr txBox="1"/>
          <p:nvPr/>
        </p:nvSpPr>
        <p:spPr>
          <a:xfrm>
            <a:off x="11531786" y="5237707"/>
            <a:ext cx="638315" cy="400110"/>
          </a:xfrm>
          <a:prstGeom prst="rect">
            <a:avLst/>
          </a:prstGeom>
          <a:noFill/>
        </p:spPr>
        <p:txBody>
          <a:bodyPr wrap="none" rtlCol="0">
            <a:spAutoFit/>
          </a:bodyPr>
          <a:lstStyle/>
          <a:p>
            <a:pPr algn="ctr"/>
            <a:r>
              <a:rPr lang="en-US" sz="1000" err="1"/>
              <a:t>Federale</a:t>
            </a:r>
            <a:endParaRPr lang="en-US" sz="1000"/>
          </a:p>
          <a:p>
            <a:pPr algn="ctr"/>
            <a:r>
              <a:rPr lang="en-US" sz="1000"/>
              <a:t>Partners</a:t>
            </a:r>
            <a:endParaRPr lang="en-BE" sz="1000"/>
          </a:p>
        </p:txBody>
      </p:sp>
      <p:pic>
        <p:nvPicPr>
          <p:cNvPr id="43" name="Picture 42">
            <a:extLst>
              <a:ext uri="{FF2B5EF4-FFF2-40B4-BE49-F238E27FC236}">
                <a16:creationId xmlns:a16="http://schemas.microsoft.com/office/drawing/2014/main" id="{460FAB98-8D63-4562-BFDF-563FABCD80ED}"/>
              </a:ext>
            </a:extLst>
          </p:cNvPr>
          <p:cNvPicPr>
            <a:picLocks noChangeAspect="1"/>
          </p:cNvPicPr>
          <p:nvPr/>
        </p:nvPicPr>
        <p:blipFill>
          <a:blip r:embed="rId2">
            <a:duotone>
              <a:srgbClr val="F7A600">
                <a:shade val="45000"/>
                <a:satMod val="135000"/>
              </a:srgbClr>
              <a:prstClr val="white"/>
            </a:duotone>
          </a:blip>
          <a:stretch>
            <a:fillRect/>
          </a:stretch>
        </p:blipFill>
        <p:spPr>
          <a:xfrm>
            <a:off x="11285125" y="5538088"/>
            <a:ext cx="444423" cy="444423"/>
          </a:xfrm>
          <a:prstGeom prst="rect">
            <a:avLst/>
          </a:prstGeom>
          <a:ln>
            <a:noFill/>
          </a:ln>
        </p:spPr>
      </p:pic>
      <p:pic>
        <p:nvPicPr>
          <p:cNvPr id="44" name="Picture 43">
            <a:extLst>
              <a:ext uri="{FF2B5EF4-FFF2-40B4-BE49-F238E27FC236}">
                <a16:creationId xmlns:a16="http://schemas.microsoft.com/office/drawing/2014/main" id="{F610E2D7-A433-4D98-A8C8-E4D40C699352}"/>
              </a:ext>
            </a:extLst>
          </p:cNvPr>
          <p:cNvPicPr>
            <a:picLocks noChangeAspect="1"/>
          </p:cNvPicPr>
          <p:nvPr/>
        </p:nvPicPr>
        <p:blipFill>
          <a:blip r:embed="rId3"/>
          <a:stretch>
            <a:fillRect/>
          </a:stretch>
        </p:blipFill>
        <p:spPr>
          <a:xfrm>
            <a:off x="6893047" y="4790253"/>
            <a:ext cx="895197" cy="444423"/>
          </a:xfrm>
          <a:prstGeom prst="rect">
            <a:avLst/>
          </a:prstGeom>
        </p:spPr>
      </p:pic>
      <p:sp>
        <p:nvSpPr>
          <p:cNvPr id="45" name="TextBox 44">
            <a:extLst>
              <a:ext uri="{FF2B5EF4-FFF2-40B4-BE49-F238E27FC236}">
                <a16:creationId xmlns:a16="http://schemas.microsoft.com/office/drawing/2014/main" id="{B3C52F77-78E6-4C7A-BAB1-A96694D1E328}"/>
              </a:ext>
            </a:extLst>
          </p:cNvPr>
          <p:cNvSpPr txBox="1"/>
          <p:nvPr/>
        </p:nvSpPr>
        <p:spPr>
          <a:xfrm>
            <a:off x="11161574" y="5917569"/>
            <a:ext cx="724878" cy="400110"/>
          </a:xfrm>
          <a:prstGeom prst="rect">
            <a:avLst/>
          </a:prstGeom>
          <a:noFill/>
        </p:spPr>
        <p:txBody>
          <a:bodyPr wrap="none" rtlCol="0">
            <a:spAutoFit/>
          </a:bodyPr>
          <a:lstStyle/>
          <a:p>
            <a:pPr algn="ctr"/>
            <a:r>
              <a:rPr lang="en-US" sz="1000" err="1"/>
              <a:t>Regionale</a:t>
            </a:r>
            <a:r>
              <a:rPr lang="en-US" sz="1000"/>
              <a:t> </a:t>
            </a:r>
          </a:p>
          <a:p>
            <a:pPr algn="ctr"/>
            <a:r>
              <a:rPr lang="en-US" sz="1000"/>
              <a:t>Partners</a:t>
            </a:r>
            <a:endParaRPr lang="en-BE" sz="1000"/>
          </a:p>
        </p:txBody>
      </p:sp>
      <p:sp>
        <p:nvSpPr>
          <p:cNvPr id="48" name="Cylinder 129">
            <a:extLst>
              <a:ext uri="{FF2B5EF4-FFF2-40B4-BE49-F238E27FC236}">
                <a16:creationId xmlns:a16="http://schemas.microsoft.com/office/drawing/2014/main" id="{380C4FF5-95EB-4682-8BA9-21E2FDAAFBD1}"/>
              </a:ext>
            </a:extLst>
          </p:cNvPr>
          <p:cNvSpPr/>
          <p:nvPr/>
        </p:nvSpPr>
        <p:spPr>
          <a:xfrm rot="5400000">
            <a:off x="2705871" y="3939905"/>
            <a:ext cx="342900" cy="2697484"/>
          </a:xfrm>
          <a:prstGeom prst="can">
            <a:avLst>
              <a:gd name="adj" fmla="val 24167"/>
            </a:avLst>
          </a:prstGeom>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nl-BE" sz="1200"/>
              <a:t>Andere vormen van inkomen</a:t>
            </a:r>
          </a:p>
        </p:txBody>
      </p:sp>
      <p:pic>
        <p:nvPicPr>
          <p:cNvPr id="49" name="Picture 48">
            <a:extLst>
              <a:ext uri="{FF2B5EF4-FFF2-40B4-BE49-F238E27FC236}">
                <a16:creationId xmlns:a16="http://schemas.microsoft.com/office/drawing/2014/main" id="{5EB46D46-DF67-4691-85BA-1C79BF1124A5}"/>
              </a:ext>
            </a:extLst>
          </p:cNvPr>
          <p:cNvPicPr>
            <a:picLocks noChangeAspect="1"/>
          </p:cNvPicPr>
          <p:nvPr/>
        </p:nvPicPr>
        <p:blipFill>
          <a:blip r:embed="rId2">
            <a:duotone>
              <a:srgbClr val="F7A600">
                <a:shade val="45000"/>
                <a:satMod val="135000"/>
              </a:srgbClr>
              <a:prstClr val="white"/>
            </a:duotone>
          </a:blip>
          <a:stretch>
            <a:fillRect/>
          </a:stretch>
        </p:blipFill>
        <p:spPr>
          <a:xfrm>
            <a:off x="620816" y="4315198"/>
            <a:ext cx="444423" cy="444423"/>
          </a:xfrm>
          <a:prstGeom prst="rect">
            <a:avLst/>
          </a:prstGeom>
          <a:ln>
            <a:noFill/>
          </a:ln>
        </p:spPr>
      </p:pic>
      <p:pic>
        <p:nvPicPr>
          <p:cNvPr id="50" name="Picture 49">
            <a:extLst>
              <a:ext uri="{FF2B5EF4-FFF2-40B4-BE49-F238E27FC236}">
                <a16:creationId xmlns:a16="http://schemas.microsoft.com/office/drawing/2014/main" id="{0D01932F-EAE5-41C0-B2F5-DB89AD4B07C9}"/>
              </a:ext>
            </a:extLst>
          </p:cNvPr>
          <p:cNvPicPr>
            <a:picLocks noChangeAspect="1"/>
          </p:cNvPicPr>
          <p:nvPr/>
        </p:nvPicPr>
        <p:blipFill>
          <a:blip r:embed="rId2">
            <a:duotone>
              <a:srgbClr val="F7A600">
                <a:shade val="45000"/>
                <a:satMod val="135000"/>
              </a:srgbClr>
              <a:prstClr val="white"/>
            </a:duotone>
          </a:blip>
          <a:stretch>
            <a:fillRect/>
          </a:stretch>
        </p:blipFill>
        <p:spPr>
          <a:xfrm>
            <a:off x="319620" y="5043625"/>
            <a:ext cx="444423" cy="444423"/>
          </a:xfrm>
          <a:prstGeom prst="rect">
            <a:avLst/>
          </a:prstGeom>
          <a:ln>
            <a:noFill/>
          </a:ln>
        </p:spPr>
      </p:pic>
      <p:sp>
        <p:nvSpPr>
          <p:cNvPr id="51" name="TextBox 50">
            <a:extLst>
              <a:ext uri="{FF2B5EF4-FFF2-40B4-BE49-F238E27FC236}">
                <a16:creationId xmlns:a16="http://schemas.microsoft.com/office/drawing/2014/main" id="{54FDAB66-936C-439B-AF4D-EB2A6662D87B}"/>
              </a:ext>
            </a:extLst>
          </p:cNvPr>
          <p:cNvSpPr txBox="1"/>
          <p:nvPr/>
        </p:nvSpPr>
        <p:spPr>
          <a:xfrm>
            <a:off x="613887" y="4764912"/>
            <a:ext cx="420308" cy="246221"/>
          </a:xfrm>
          <a:prstGeom prst="rect">
            <a:avLst/>
          </a:prstGeom>
          <a:noFill/>
        </p:spPr>
        <p:txBody>
          <a:bodyPr wrap="none" rtlCol="0">
            <a:spAutoFit/>
          </a:bodyPr>
          <a:lstStyle/>
          <a:p>
            <a:pPr algn="ctr"/>
            <a:r>
              <a:rPr lang="en-US" sz="1000"/>
              <a:t>OISZ</a:t>
            </a:r>
            <a:endParaRPr lang="en-BE" sz="1000"/>
          </a:p>
        </p:txBody>
      </p:sp>
      <p:sp>
        <p:nvSpPr>
          <p:cNvPr id="52" name="TextBox 51">
            <a:extLst>
              <a:ext uri="{FF2B5EF4-FFF2-40B4-BE49-F238E27FC236}">
                <a16:creationId xmlns:a16="http://schemas.microsoft.com/office/drawing/2014/main" id="{037B76E7-6998-4965-B835-F6D393707690}"/>
              </a:ext>
            </a:extLst>
          </p:cNvPr>
          <p:cNvSpPr txBox="1"/>
          <p:nvPr/>
        </p:nvSpPr>
        <p:spPr>
          <a:xfrm>
            <a:off x="51947" y="5488048"/>
            <a:ext cx="971740" cy="400110"/>
          </a:xfrm>
          <a:prstGeom prst="rect">
            <a:avLst/>
          </a:prstGeom>
          <a:noFill/>
        </p:spPr>
        <p:txBody>
          <a:bodyPr wrap="none" rtlCol="0">
            <a:spAutoFit/>
          </a:bodyPr>
          <a:lstStyle/>
          <a:p>
            <a:pPr algn="ctr"/>
            <a:r>
              <a:rPr lang="en-US" sz="1000" err="1"/>
              <a:t>Meewerkende</a:t>
            </a:r>
            <a:r>
              <a:rPr lang="en-US" sz="1000"/>
              <a:t> </a:t>
            </a:r>
          </a:p>
          <a:p>
            <a:pPr algn="ctr"/>
            <a:r>
              <a:rPr lang="en-US" sz="1000" err="1"/>
              <a:t>instellingen</a:t>
            </a:r>
            <a:endParaRPr lang="en-BE" sz="1000"/>
          </a:p>
        </p:txBody>
      </p:sp>
      <p:pic>
        <p:nvPicPr>
          <p:cNvPr id="55" name="Picture 54">
            <a:extLst>
              <a:ext uri="{FF2B5EF4-FFF2-40B4-BE49-F238E27FC236}">
                <a16:creationId xmlns:a16="http://schemas.microsoft.com/office/drawing/2014/main" id="{35F8E9E7-AB81-4464-A491-7E2A47BA686E}"/>
              </a:ext>
            </a:extLst>
          </p:cNvPr>
          <p:cNvPicPr>
            <a:picLocks noChangeAspect="1"/>
          </p:cNvPicPr>
          <p:nvPr/>
        </p:nvPicPr>
        <p:blipFill>
          <a:blip r:embed="rId2">
            <a:duotone>
              <a:srgbClr val="F7A600">
                <a:shade val="45000"/>
                <a:satMod val="135000"/>
              </a:srgbClr>
              <a:prstClr val="white"/>
            </a:duotone>
          </a:blip>
          <a:stretch>
            <a:fillRect/>
          </a:stretch>
        </p:blipFill>
        <p:spPr>
          <a:xfrm>
            <a:off x="982881" y="5559655"/>
            <a:ext cx="444423" cy="444423"/>
          </a:xfrm>
          <a:prstGeom prst="rect">
            <a:avLst/>
          </a:prstGeom>
          <a:ln>
            <a:noFill/>
          </a:ln>
        </p:spPr>
      </p:pic>
      <p:sp>
        <p:nvSpPr>
          <p:cNvPr id="56" name="TextBox 55">
            <a:extLst>
              <a:ext uri="{FF2B5EF4-FFF2-40B4-BE49-F238E27FC236}">
                <a16:creationId xmlns:a16="http://schemas.microsoft.com/office/drawing/2014/main" id="{5075579B-25E0-4FA8-9584-4174372EFEF1}"/>
              </a:ext>
            </a:extLst>
          </p:cNvPr>
          <p:cNvSpPr txBox="1"/>
          <p:nvPr/>
        </p:nvSpPr>
        <p:spPr>
          <a:xfrm>
            <a:off x="888334" y="6004078"/>
            <a:ext cx="625492" cy="246221"/>
          </a:xfrm>
          <a:prstGeom prst="rect">
            <a:avLst/>
          </a:prstGeom>
          <a:noFill/>
        </p:spPr>
        <p:txBody>
          <a:bodyPr wrap="none" rtlCol="0">
            <a:spAutoFit/>
          </a:bodyPr>
          <a:lstStyle/>
          <a:p>
            <a:pPr algn="ctr"/>
            <a:r>
              <a:rPr lang="en-US" sz="1000" err="1"/>
              <a:t>Andere</a:t>
            </a:r>
            <a:r>
              <a:rPr lang="en-US" sz="1000"/>
              <a:t>?</a:t>
            </a:r>
            <a:endParaRPr lang="en-BE" sz="1000"/>
          </a:p>
        </p:txBody>
      </p:sp>
      <p:sp>
        <p:nvSpPr>
          <p:cNvPr id="57" name="TextBox 56">
            <a:extLst>
              <a:ext uri="{FF2B5EF4-FFF2-40B4-BE49-F238E27FC236}">
                <a16:creationId xmlns:a16="http://schemas.microsoft.com/office/drawing/2014/main" id="{75D9BF2D-A436-4AD9-9799-31A2CE309557}"/>
              </a:ext>
            </a:extLst>
          </p:cNvPr>
          <p:cNvSpPr txBox="1"/>
          <p:nvPr/>
        </p:nvSpPr>
        <p:spPr>
          <a:xfrm>
            <a:off x="1644375" y="2142898"/>
            <a:ext cx="2350323" cy="430887"/>
          </a:xfrm>
          <a:prstGeom prst="rect">
            <a:avLst/>
          </a:prstGeom>
          <a:pattFill prst="dotDmnd">
            <a:fgClr>
              <a:srgbClr val="FFC000"/>
            </a:fgClr>
            <a:bgClr>
              <a:schemeClr val="bg1"/>
            </a:bgClr>
          </a:pattFill>
        </p:spPr>
        <p:txBody>
          <a:bodyPr wrap="none" rtlCol="0">
            <a:spAutoFit/>
          </a:bodyPr>
          <a:lstStyle/>
          <a:p>
            <a:r>
              <a:rPr lang="en-US" sz="1100" i="1" err="1">
                <a:solidFill>
                  <a:srgbClr val="476FB5"/>
                </a:solidFill>
              </a:rPr>
              <a:t>Frequentie</a:t>
            </a:r>
            <a:r>
              <a:rPr lang="en-US" sz="1100" i="1">
                <a:solidFill>
                  <a:srgbClr val="476FB5"/>
                </a:solidFill>
              </a:rPr>
              <a:t> </a:t>
            </a:r>
            <a:r>
              <a:rPr lang="en-US" sz="1100" i="1" err="1">
                <a:solidFill>
                  <a:srgbClr val="476FB5"/>
                </a:solidFill>
              </a:rPr>
              <a:t>gekoppeld</a:t>
            </a:r>
            <a:r>
              <a:rPr lang="en-US" sz="1100" i="1">
                <a:solidFill>
                  <a:srgbClr val="476FB5"/>
                </a:solidFill>
              </a:rPr>
              <a:t> </a:t>
            </a:r>
            <a:r>
              <a:rPr lang="en-US" sz="1100" i="1" err="1">
                <a:solidFill>
                  <a:srgbClr val="476FB5"/>
                </a:solidFill>
              </a:rPr>
              <a:t>aan</a:t>
            </a:r>
            <a:r>
              <a:rPr lang="en-US" sz="1100" i="1">
                <a:solidFill>
                  <a:srgbClr val="476FB5"/>
                </a:solidFill>
              </a:rPr>
              <a:t> </a:t>
            </a:r>
          </a:p>
          <a:p>
            <a:r>
              <a:rPr lang="en-US" sz="1100" i="1">
                <a:solidFill>
                  <a:srgbClr val="476FB5"/>
                </a:solidFill>
              </a:rPr>
              <a:t>moment </a:t>
            </a:r>
            <a:r>
              <a:rPr lang="en-US" sz="1100" i="1" err="1">
                <a:solidFill>
                  <a:srgbClr val="476FB5"/>
                </a:solidFill>
              </a:rPr>
              <a:t>loonberekening</a:t>
            </a:r>
            <a:r>
              <a:rPr lang="en-US" sz="1100" i="1">
                <a:solidFill>
                  <a:srgbClr val="476FB5"/>
                </a:solidFill>
              </a:rPr>
              <a:t> / </a:t>
            </a:r>
            <a:r>
              <a:rPr lang="en-US" sz="1100" i="1" err="1">
                <a:solidFill>
                  <a:srgbClr val="476FB5"/>
                </a:solidFill>
              </a:rPr>
              <a:t>uitbetaling</a:t>
            </a:r>
            <a:r>
              <a:rPr lang="en-US" sz="1100" i="1">
                <a:solidFill>
                  <a:srgbClr val="476FB5"/>
                </a:solidFill>
              </a:rPr>
              <a:t> </a:t>
            </a:r>
            <a:endParaRPr lang="en-BE" sz="1100" i="1">
              <a:solidFill>
                <a:srgbClr val="476FB5"/>
              </a:solidFill>
            </a:endParaRPr>
          </a:p>
        </p:txBody>
      </p:sp>
      <p:sp>
        <p:nvSpPr>
          <p:cNvPr id="58" name="TextBox 57">
            <a:extLst>
              <a:ext uri="{FF2B5EF4-FFF2-40B4-BE49-F238E27FC236}">
                <a16:creationId xmlns:a16="http://schemas.microsoft.com/office/drawing/2014/main" id="{6083BA37-F896-4B5E-95E1-ADC2BC31696A}"/>
              </a:ext>
            </a:extLst>
          </p:cNvPr>
          <p:cNvSpPr txBox="1"/>
          <p:nvPr/>
        </p:nvSpPr>
        <p:spPr>
          <a:xfrm>
            <a:off x="1803590" y="3838474"/>
            <a:ext cx="2549096" cy="261610"/>
          </a:xfrm>
          <a:prstGeom prst="rect">
            <a:avLst/>
          </a:prstGeom>
          <a:pattFill prst="dotDmnd">
            <a:fgClr>
              <a:srgbClr val="FFC000"/>
            </a:fgClr>
            <a:bgClr>
              <a:schemeClr val="bg1"/>
            </a:bgClr>
          </a:pattFill>
        </p:spPr>
        <p:txBody>
          <a:bodyPr wrap="none" rtlCol="0">
            <a:spAutoFit/>
          </a:bodyPr>
          <a:lstStyle>
            <a:defPPr>
              <a:defRPr lang="en-US"/>
            </a:defPPr>
            <a:lvl1pPr>
              <a:defRPr sz="1100" i="1">
                <a:solidFill>
                  <a:srgbClr val="476FB5"/>
                </a:solidFill>
              </a:defRPr>
            </a:lvl1pPr>
          </a:lstStyle>
          <a:p>
            <a:r>
              <a:rPr lang="en-US" dirty="0" err="1"/>
              <a:t>Feitelijke</a:t>
            </a:r>
            <a:r>
              <a:rPr lang="en-US" dirty="0"/>
              <a:t> </a:t>
            </a:r>
            <a:r>
              <a:rPr lang="en-US" dirty="0" err="1"/>
              <a:t>gegevens</a:t>
            </a:r>
            <a:r>
              <a:rPr lang="en-US" dirty="0"/>
              <a:t> / </a:t>
            </a:r>
            <a:r>
              <a:rPr lang="en-US" dirty="0" err="1"/>
              <a:t>beperkte</a:t>
            </a:r>
            <a:r>
              <a:rPr lang="en-US" dirty="0"/>
              <a:t> </a:t>
            </a:r>
            <a:r>
              <a:rPr lang="en-US" dirty="0" err="1"/>
              <a:t>berekening</a:t>
            </a:r>
            <a:endParaRPr lang="en-BE" dirty="0"/>
          </a:p>
        </p:txBody>
      </p:sp>
      <p:sp>
        <p:nvSpPr>
          <p:cNvPr id="59" name="TextBox 58">
            <a:extLst>
              <a:ext uri="{FF2B5EF4-FFF2-40B4-BE49-F238E27FC236}">
                <a16:creationId xmlns:a16="http://schemas.microsoft.com/office/drawing/2014/main" id="{75308EEC-2AA7-4289-9083-41934EB21172}"/>
              </a:ext>
            </a:extLst>
          </p:cNvPr>
          <p:cNvSpPr txBox="1"/>
          <p:nvPr/>
        </p:nvSpPr>
        <p:spPr>
          <a:xfrm>
            <a:off x="2314695" y="4510994"/>
            <a:ext cx="2460930" cy="261610"/>
          </a:xfrm>
          <a:prstGeom prst="rect">
            <a:avLst/>
          </a:prstGeom>
          <a:pattFill prst="dotDmnd">
            <a:fgClr>
              <a:srgbClr val="FFC000"/>
            </a:fgClr>
            <a:bgClr>
              <a:schemeClr val="bg1"/>
            </a:bgClr>
          </a:pattFill>
        </p:spPr>
        <p:txBody>
          <a:bodyPr wrap="none" rtlCol="0">
            <a:spAutoFit/>
          </a:bodyPr>
          <a:lstStyle>
            <a:defPPr>
              <a:defRPr lang="en-US"/>
            </a:defPPr>
            <a:lvl1pPr>
              <a:defRPr sz="1100" i="1">
                <a:solidFill>
                  <a:srgbClr val="476FB5"/>
                </a:solidFill>
              </a:defRPr>
            </a:lvl1pPr>
          </a:lstStyle>
          <a:p>
            <a:r>
              <a:rPr lang="en-US" err="1"/>
              <a:t>Beperkte</a:t>
            </a:r>
            <a:r>
              <a:rPr lang="en-US"/>
              <a:t> </a:t>
            </a:r>
            <a:r>
              <a:rPr lang="en-US" err="1"/>
              <a:t>aggregatie</a:t>
            </a:r>
            <a:r>
              <a:rPr lang="en-US"/>
              <a:t> / </a:t>
            </a:r>
            <a:r>
              <a:rPr lang="en-US" err="1"/>
              <a:t>fijne</a:t>
            </a:r>
            <a:r>
              <a:rPr lang="en-US"/>
              <a:t> </a:t>
            </a:r>
            <a:r>
              <a:rPr lang="en-US" err="1"/>
              <a:t>granulariteit</a:t>
            </a:r>
            <a:endParaRPr lang="en-BE"/>
          </a:p>
        </p:txBody>
      </p:sp>
      <p:sp>
        <p:nvSpPr>
          <p:cNvPr id="60" name="TextBox 59">
            <a:extLst>
              <a:ext uri="{FF2B5EF4-FFF2-40B4-BE49-F238E27FC236}">
                <a16:creationId xmlns:a16="http://schemas.microsoft.com/office/drawing/2014/main" id="{48816BF1-79DA-4DE8-8880-CF52D333FCD5}"/>
              </a:ext>
            </a:extLst>
          </p:cNvPr>
          <p:cNvSpPr txBox="1"/>
          <p:nvPr/>
        </p:nvSpPr>
        <p:spPr>
          <a:xfrm>
            <a:off x="7918334" y="2138551"/>
            <a:ext cx="1287532" cy="261610"/>
          </a:xfrm>
          <a:prstGeom prst="rect">
            <a:avLst/>
          </a:prstGeom>
          <a:pattFill prst="dotDmnd">
            <a:fgClr>
              <a:srgbClr val="FFC000"/>
            </a:fgClr>
            <a:bgClr>
              <a:schemeClr val="bg1"/>
            </a:bgClr>
          </a:pattFill>
        </p:spPr>
        <p:txBody>
          <a:bodyPr wrap="none" rtlCol="0">
            <a:spAutoFit/>
          </a:bodyPr>
          <a:lstStyle>
            <a:defPPr>
              <a:defRPr lang="en-US"/>
            </a:defPPr>
            <a:lvl1pPr>
              <a:defRPr sz="1100" i="1">
                <a:solidFill>
                  <a:srgbClr val="476FB5"/>
                </a:solidFill>
              </a:defRPr>
            </a:lvl1pPr>
          </a:lstStyle>
          <a:p>
            <a:r>
              <a:rPr lang="en-US" err="1"/>
              <a:t>Afgeleide</a:t>
            </a:r>
            <a:r>
              <a:rPr lang="en-US"/>
              <a:t> </a:t>
            </a:r>
            <a:r>
              <a:rPr lang="en-US" err="1"/>
              <a:t>gegevens</a:t>
            </a:r>
            <a:endParaRPr lang="en-BE"/>
          </a:p>
        </p:txBody>
      </p:sp>
      <p:sp>
        <p:nvSpPr>
          <p:cNvPr id="61" name="TextBox 60">
            <a:extLst>
              <a:ext uri="{FF2B5EF4-FFF2-40B4-BE49-F238E27FC236}">
                <a16:creationId xmlns:a16="http://schemas.microsoft.com/office/drawing/2014/main" id="{628FFE3B-746C-451E-B7A6-F35B29B1C985}"/>
              </a:ext>
            </a:extLst>
          </p:cNvPr>
          <p:cNvSpPr txBox="1"/>
          <p:nvPr/>
        </p:nvSpPr>
        <p:spPr>
          <a:xfrm>
            <a:off x="8117267" y="3987892"/>
            <a:ext cx="2177199" cy="261610"/>
          </a:xfrm>
          <a:prstGeom prst="rect">
            <a:avLst/>
          </a:prstGeom>
          <a:pattFill prst="dotDmnd">
            <a:fgClr>
              <a:srgbClr val="FFC000"/>
            </a:fgClr>
            <a:bgClr>
              <a:schemeClr val="bg1"/>
            </a:bgClr>
          </a:pattFill>
        </p:spPr>
        <p:txBody>
          <a:bodyPr wrap="none" rtlCol="0">
            <a:spAutoFit/>
          </a:bodyPr>
          <a:lstStyle>
            <a:defPPr>
              <a:defRPr lang="en-US"/>
            </a:defPPr>
            <a:lvl1pPr>
              <a:defRPr sz="1100" i="1">
                <a:solidFill>
                  <a:srgbClr val="476FB5"/>
                </a:solidFill>
              </a:defRPr>
            </a:lvl1pPr>
          </a:lstStyle>
          <a:p>
            <a:r>
              <a:rPr lang="en-US" err="1"/>
              <a:t>Diensten</a:t>
            </a:r>
            <a:r>
              <a:rPr lang="en-US"/>
              <a:t> met </a:t>
            </a:r>
            <a:r>
              <a:rPr lang="en-US" err="1"/>
              <a:t>toegevoegde</a:t>
            </a:r>
            <a:r>
              <a:rPr lang="en-US"/>
              <a:t> </a:t>
            </a:r>
            <a:r>
              <a:rPr lang="en-US" err="1"/>
              <a:t>waarde</a:t>
            </a:r>
            <a:endParaRPr lang="en-BE"/>
          </a:p>
        </p:txBody>
      </p:sp>
      <p:sp>
        <p:nvSpPr>
          <p:cNvPr id="62" name="TextBox 61">
            <a:extLst>
              <a:ext uri="{FF2B5EF4-FFF2-40B4-BE49-F238E27FC236}">
                <a16:creationId xmlns:a16="http://schemas.microsoft.com/office/drawing/2014/main" id="{3F512B71-0C7F-4780-A5A9-409BE60C825C}"/>
              </a:ext>
            </a:extLst>
          </p:cNvPr>
          <p:cNvSpPr txBox="1"/>
          <p:nvPr/>
        </p:nvSpPr>
        <p:spPr>
          <a:xfrm>
            <a:off x="8731306" y="3522650"/>
            <a:ext cx="1584088" cy="261610"/>
          </a:xfrm>
          <a:prstGeom prst="rect">
            <a:avLst/>
          </a:prstGeom>
          <a:pattFill prst="dotDmnd">
            <a:fgClr>
              <a:srgbClr val="FFC000"/>
            </a:fgClr>
            <a:bgClr>
              <a:schemeClr val="bg1"/>
            </a:bgClr>
          </a:pattFill>
        </p:spPr>
        <p:txBody>
          <a:bodyPr wrap="none" rtlCol="0">
            <a:spAutoFit/>
          </a:bodyPr>
          <a:lstStyle>
            <a:defPPr>
              <a:defRPr lang="en-US"/>
            </a:defPPr>
            <a:lvl1pPr>
              <a:defRPr sz="1100" i="1">
                <a:solidFill>
                  <a:srgbClr val="476FB5"/>
                </a:solidFill>
              </a:defRPr>
            </a:lvl1pPr>
          </a:lstStyle>
          <a:p>
            <a:r>
              <a:rPr lang="en-US" err="1"/>
              <a:t>Multifunctioneel</a:t>
            </a:r>
            <a:r>
              <a:rPr lang="en-US"/>
              <a:t> </a:t>
            </a:r>
            <a:r>
              <a:rPr lang="en-US" err="1"/>
              <a:t>gebruik</a:t>
            </a:r>
            <a:endParaRPr lang="en-BE"/>
          </a:p>
        </p:txBody>
      </p:sp>
      <p:sp>
        <p:nvSpPr>
          <p:cNvPr id="63" name="TextBox 62">
            <a:extLst>
              <a:ext uri="{FF2B5EF4-FFF2-40B4-BE49-F238E27FC236}">
                <a16:creationId xmlns:a16="http://schemas.microsoft.com/office/drawing/2014/main" id="{A5ACC595-D84F-4CBA-892D-70F152949688}"/>
              </a:ext>
            </a:extLst>
          </p:cNvPr>
          <p:cNvSpPr txBox="1"/>
          <p:nvPr/>
        </p:nvSpPr>
        <p:spPr>
          <a:xfrm>
            <a:off x="8594188" y="2594653"/>
            <a:ext cx="1930337" cy="261610"/>
          </a:xfrm>
          <a:prstGeom prst="rect">
            <a:avLst/>
          </a:prstGeom>
          <a:pattFill prst="dotDmnd">
            <a:fgClr>
              <a:srgbClr val="FFC000"/>
            </a:fgClr>
            <a:bgClr>
              <a:schemeClr val="bg1"/>
            </a:bgClr>
          </a:pattFill>
        </p:spPr>
        <p:txBody>
          <a:bodyPr wrap="none" rtlCol="0">
            <a:spAutoFit/>
          </a:bodyPr>
          <a:lstStyle>
            <a:defPPr>
              <a:defRPr lang="en-US"/>
            </a:defPPr>
            <a:lvl1pPr>
              <a:defRPr sz="1100" i="1">
                <a:solidFill>
                  <a:srgbClr val="476FB5"/>
                </a:solidFill>
              </a:defRPr>
            </a:lvl1pPr>
          </a:lstStyle>
          <a:p>
            <a:r>
              <a:rPr lang="en-US" err="1"/>
              <a:t>Toepassing</a:t>
            </a:r>
            <a:r>
              <a:rPr lang="en-US"/>
              <a:t> van de </a:t>
            </a:r>
            <a:r>
              <a:rPr lang="en-US" err="1"/>
              <a:t>regelgeving</a:t>
            </a:r>
            <a:endParaRPr lang="en-BE"/>
          </a:p>
        </p:txBody>
      </p:sp>
      <p:sp>
        <p:nvSpPr>
          <p:cNvPr id="64" name="Cylinder 129">
            <a:extLst>
              <a:ext uri="{FF2B5EF4-FFF2-40B4-BE49-F238E27FC236}">
                <a16:creationId xmlns:a16="http://schemas.microsoft.com/office/drawing/2014/main" id="{D9774F63-B4B6-4B53-9539-AE7CA3573214}"/>
              </a:ext>
            </a:extLst>
          </p:cNvPr>
          <p:cNvSpPr/>
          <p:nvPr/>
        </p:nvSpPr>
        <p:spPr>
          <a:xfrm rot="5400000">
            <a:off x="9167089" y="3210013"/>
            <a:ext cx="342900" cy="2697484"/>
          </a:xfrm>
          <a:prstGeom prst="can">
            <a:avLst>
              <a:gd name="adj" fmla="val 24167"/>
            </a:avLst>
          </a:prstGeom>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nl-BE" sz="1200"/>
              <a:t>Lonen, prestaties, bijdragen</a:t>
            </a:r>
          </a:p>
        </p:txBody>
      </p:sp>
      <p:sp>
        <p:nvSpPr>
          <p:cNvPr id="66" name="Cylinder 129">
            <a:extLst>
              <a:ext uri="{FF2B5EF4-FFF2-40B4-BE49-F238E27FC236}">
                <a16:creationId xmlns:a16="http://schemas.microsoft.com/office/drawing/2014/main" id="{72773735-D16C-4DFE-AD66-7DF00610C0F5}"/>
              </a:ext>
            </a:extLst>
          </p:cNvPr>
          <p:cNvSpPr/>
          <p:nvPr/>
        </p:nvSpPr>
        <p:spPr>
          <a:xfrm rot="5400000">
            <a:off x="9157981" y="3939424"/>
            <a:ext cx="342900" cy="2697484"/>
          </a:xfrm>
          <a:prstGeom prst="can">
            <a:avLst>
              <a:gd name="adj" fmla="val 24167"/>
            </a:avLst>
          </a:prstGeom>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nl-BE" sz="1200"/>
              <a:t>Andere vormen van inkomen</a:t>
            </a:r>
          </a:p>
        </p:txBody>
      </p:sp>
      <p:sp>
        <p:nvSpPr>
          <p:cNvPr id="4" name="Star: 5 Points 3">
            <a:extLst>
              <a:ext uri="{FF2B5EF4-FFF2-40B4-BE49-F238E27FC236}">
                <a16:creationId xmlns:a16="http://schemas.microsoft.com/office/drawing/2014/main" id="{789E6849-80F3-4553-82D4-E28B900B8EB5}"/>
              </a:ext>
            </a:extLst>
          </p:cNvPr>
          <p:cNvSpPr/>
          <p:nvPr/>
        </p:nvSpPr>
        <p:spPr>
          <a:xfrm>
            <a:off x="188536" y="3112298"/>
            <a:ext cx="392118" cy="36852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5" name="Star: 5 Points 64">
            <a:extLst>
              <a:ext uri="{FF2B5EF4-FFF2-40B4-BE49-F238E27FC236}">
                <a16:creationId xmlns:a16="http://schemas.microsoft.com/office/drawing/2014/main" id="{E12EDDBC-A1B5-48AF-BBC1-A4C6A397FCCF}"/>
              </a:ext>
            </a:extLst>
          </p:cNvPr>
          <p:cNvSpPr/>
          <p:nvPr/>
        </p:nvSpPr>
        <p:spPr>
          <a:xfrm>
            <a:off x="67437" y="4754825"/>
            <a:ext cx="392118" cy="36852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7" name="Star: 5 Points 66">
            <a:extLst>
              <a:ext uri="{FF2B5EF4-FFF2-40B4-BE49-F238E27FC236}">
                <a16:creationId xmlns:a16="http://schemas.microsoft.com/office/drawing/2014/main" id="{B3B08EEE-0085-45C9-ACFC-7E5F1E4A11D4}"/>
              </a:ext>
            </a:extLst>
          </p:cNvPr>
          <p:cNvSpPr/>
          <p:nvPr/>
        </p:nvSpPr>
        <p:spPr>
          <a:xfrm>
            <a:off x="11605690" y="2845775"/>
            <a:ext cx="392118" cy="36852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9" name="Star: 5 Points 68">
            <a:extLst>
              <a:ext uri="{FF2B5EF4-FFF2-40B4-BE49-F238E27FC236}">
                <a16:creationId xmlns:a16="http://schemas.microsoft.com/office/drawing/2014/main" id="{F37ED5AB-B452-4E05-BF54-AC0997F04EBE}"/>
              </a:ext>
            </a:extLst>
          </p:cNvPr>
          <p:cNvSpPr/>
          <p:nvPr/>
        </p:nvSpPr>
        <p:spPr>
          <a:xfrm>
            <a:off x="11663129" y="5630339"/>
            <a:ext cx="392118" cy="36852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E6A651FB-DDA8-4540-AA27-F0C37988DCA1}"/>
              </a:ext>
            </a:extLst>
          </p:cNvPr>
          <p:cNvSpPr txBox="1"/>
          <p:nvPr/>
        </p:nvSpPr>
        <p:spPr>
          <a:xfrm>
            <a:off x="6635" y="3478610"/>
            <a:ext cx="802720" cy="369332"/>
          </a:xfrm>
          <a:prstGeom prst="rect">
            <a:avLst/>
          </a:prstGeom>
          <a:noFill/>
        </p:spPr>
        <p:txBody>
          <a:bodyPr wrap="none" rtlCol="0">
            <a:spAutoFit/>
          </a:bodyPr>
          <a:lstStyle/>
          <a:p>
            <a:r>
              <a:rPr lang="en-US">
                <a:solidFill>
                  <a:srgbClr val="476FB5"/>
                </a:solidFill>
              </a:rPr>
              <a:t>events</a:t>
            </a:r>
            <a:endParaRPr lang="en-BE">
              <a:solidFill>
                <a:srgbClr val="476FB5"/>
              </a:solidFill>
            </a:endParaRPr>
          </a:p>
        </p:txBody>
      </p:sp>
      <p:sp>
        <p:nvSpPr>
          <p:cNvPr id="70" name="TextBox 69">
            <a:extLst>
              <a:ext uri="{FF2B5EF4-FFF2-40B4-BE49-F238E27FC236}">
                <a16:creationId xmlns:a16="http://schemas.microsoft.com/office/drawing/2014/main" id="{F466D392-EF7A-4242-8E05-66DFA5D444B9}"/>
              </a:ext>
            </a:extLst>
          </p:cNvPr>
          <p:cNvSpPr txBox="1"/>
          <p:nvPr/>
        </p:nvSpPr>
        <p:spPr>
          <a:xfrm>
            <a:off x="-32174" y="5100728"/>
            <a:ext cx="802720" cy="369332"/>
          </a:xfrm>
          <a:prstGeom prst="rect">
            <a:avLst/>
          </a:prstGeom>
          <a:noFill/>
        </p:spPr>
        <p:txBody>
          <a:bodyPr wrap="none" rtlCol="0">
            <a:spAutoFit/>
          </a:bodyPr>
          <a:lstStyle/>
          <a:p>
            <a:r>
              <a:rPr lang="en-US">
                <a:solidFill>
                  <a:srgbClr val="476FB5"/>
                </a:solidFill>
              </a:rPr>
              <a:t>events</a:t>
            </a:r>
            <a:endParaRPr lang="en-BE">
              <a:solidFill>
                <a:srgbClr val="476FB5"/>
              </a:solidFill>
            </a:endParaRPr>
          </a:p>
        </p:txBody>
      </p:sp>
      <p:sp>
        <p:nvSpPr>
          <p:cNvPr id="71" name="TextBox 70">
            <a:extLst>
              <a:ext uri="{FF2B5EF4-FFF2-40B4-BE49-F238E27FC236}">
                <a16:creationId xmlns:a16="http://schemas.microsoft.com/office/drawing/2014/main" id="{264DC8F6-25F8-47A0-83DA-790E72170A08}"/>
              </a:ext>
            </a:extLst>
          </p:cNvPr>
          <p:cNvSpPr txBox="1"/>
          <p:nvPr/>
        </p:nvSpPr>
        <p:spPr>
          <a:xfrm>
            <a:off x="11453200" y="3181761"/>
            <a:ext cx="802720" cy="369332"/>
          </a:xfrm>
          <a:prstGeom prst="rect">
            <a:avLst/>
          </a:prstGeom>
          <a:noFill/>
        </p:spPr>
        <p:txBody>
          <a:bodyPr wrap="none" rtlCol="0">
            <a:spAutoFit/>
          </a:bodyPr>
          <a:lstStyle/>
          <a:p>
            <a:r>
              <a:rPr lang="en-US">
                <a:solidFill>
                  <a:srgbClr val="476FB5"/>
                </a:solidFill>
              </a:rPr>
              <a:t>events</a:t>
            </a:r>
            <a:endParaRPr lang="en-BE">
              <a:solidFill>
                <a:srgbClr val="476FB5"/>
              </a:solidFill>
            </a:endParaRPr>
          </a:p>
        </p:txBody>
      </p:sp>
      <p:sp>
        <p:nvSpPr>
          <p:cNvPr id="72" name="TextBox 71">
            <a:extLst>
              <a:ext uri="{FF2B5EF4-FFF2-40B4-BE49-F238E27FC236}">
                <a16:creationId xmlns:a16="http://schemas.microsoft.com/office/drawing/2014/main" id="{015C8558-A100-420F-8EC9-AE270E70D20F}"/>
              </a:ext>
            </a:extLst>
          </p:cNvPr>
          <p:cNvSpPr txBox="1"/>
          <p:nvPr/>
        </p:nvSpPr>
        <p:spPr>
          <a:xfrm>
            <a:off x="11584251" y="5992138"/>
            <a:ext cx="802720" cy="369332"/>
          </a:xfrm>
          <a:prstGeom prst="rect">
            <a:avLst/>
          </a:prstGeom>
          <a:noFill/>
        </p:spPr>
        <p:txBody>
          <a:bodyPr wrap="none" rtlCol="0">
            <a:spAutoFit/>
          </a:bodyPr>
          <a:lstStyle/>
          <a:p>
            <a:r>
              <a:rPr lang="en-US">
                <a:solidFill>
                  <a:srgbClr val="476FB5"/>
                </a:solidFill>
              </a:rPr>
              <a:t>events</a:t>
            </a:r>
            <a:endParaRPr lang="en-BE">
              <a:solidFill>
                <a:srgbClr val="476FB5"/>
              </a:solidFill>
            </a:endParaRPr>
          </a:p>
        </p:txBody>
      </p:sp>
      <p:sp>
        <p:nvSpPr>
          <p:cNvPr id="68" name="TextBox 21">
            <a:extLst>
              <a:ext uri="{FF2B5EF4-FFF2-40B4-BE49-F238E27FC236}">
                <a16:creationId xmlns:a16="http://schemas.microsoft.com/office/drawing/2014/main" id="{1EB970AD-7586-4829-BBCD-06F78E9CBC8D}"/>
              </a:ext>
            </a:extLst>
          </p:cNvPr>
          <p:cNvSpPr txBox="1"/>
          <p:nvPr/>
        </p:nvSpPr>
        <p:spPr>
          <a:xfrm>
            <a:off x="4974130" y="4476289"/>
            <a:ext cx="2116285" cy="253916"/>
          </a:xfrm>
          <a:prstGeom prst="rect">
            <a:avLst/>
          </a:prstGeom>
          <a:pattFill prst="pct5">
            <a:fgClr>
              <a:srgbClr val="C00000"/>
            </a:fgClr>
            <a:bgClr>
              <a:schemeClr val="bg1"/>
            </a:bgClr>
          </a:pattFill>
        </p:spPr>
        <p:txBody>
          <a:bodyPr wrap="none" rtlCol="0">
            <a:spAutoFit/>
          </a:bodyPr>
          <a:lstStyle/>
          <a:p>
            <a:r>
              <a:rPr lang="en-US" sz="1050" i="1" dirty="0" err="1">
                <a:solidFill>
                  <a:srgbClr val="476FB5"/>
                </a:solidFill>
              </a:rPr>
              <a:t>Geconsolideerde</a:t>
            </a:r>
            <a:r>
              <a:rPr lang="en-US" sz="1050" i="1" dirty="0">
                <a:solidFill>
                  <a:srgbClr val="476FB5"/>
                </a:solidFill>
              </a:rPr>
              <a:t>  view </a:t>
            </a:r>
            <a:r>
              <a:rPr lang="en-US" sz="1050" i="1" dirty="0" err="1">
                <a:solidFill>
                  <a:srgbClr val="476FB5"/>
                </a:solidFill>
              </a:rPr>
              <a:t>werknemer</a:t>
            </a:r>
            <a:endParaRPr lang="en-BE" sz="1050" i="1" dirty="0">
              <a:solidFill>
                <a:srgbClr val="476FB5"/>
              </a:solidFill>
            </a:endParaRPr>
          </a:p>
        </p:txBody>
      </p:sp>
      <p:sp>
        <p:nvSpPr>
          <p:cNvPr id="73" name="Cylinder 23">
            <a:extLst>
              <a:ext uri="{FF2B5EF4-FFF2-40B4-BE49-F238E27FC236}">
                <a16:creationId xmlns:a16="http://schemas.microsoft.com/office/drawing/2014/main" id="{3A7E977C-1DB8-441E-85A0-6681BAFE9F94}"/>
              </a:ext>
            </a:extLst>
          </p:cNvPr>
          <p:cNvSpPr/>
          <p:nvPr/>
        </p:nvSpPr>
        <p:spPr>
          <a:xfrm>
            <a:off x="5650284" y="3632021"/>
            <a:ext cx="920134" cy="787495"/>
          </a:xfrm>
          <a:prstGeom prst="can">
            <a:avLst/>
          </a:prstGeom>
          <a:solidFill>
            <a:srgbClr val="5DC5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Athena</a:t>
            </a:r>
            <a:endParaRPr lang="en-BE" sz="1200" dirty="0"/>
          </a:p>
        </p:txBody>
      </p:sp>
      <p:sp>
        <p:nvSpPr>
          <p:cNvPr id="74" name="Cylinder 23">
            <a:extLst>
              <a:ext uri="{FF2B5EF4-FFF2-40B4-BE49-F238E27FC236}">
                <a16:creationId xmlns:a16="http://schemas.microsoft.com/office/drawing/2014/main" id="{789C9947-42B3-46BE-865F-99B18D3B0B0E}"/>
              </a:ext>
            </a:extLst>
          </p:cNvPr>
          <p:cNvSpPr/>
          <p:nvPr/>
        </p:nvSpPr>
        <p:spPr>
          <a:xfrm>
            <a:off x="5636822" y="4955326"/>
            <a:ext cx="924160" cy="818914"/>
          </a:xfrm>
          <a:prstGeom prst="can">
            <a:avLst/>
          </a:prstGeom>
          <a:pattFill prst="pct80">
            <a:fgClr>
              <a:srgbClr val="5DC5D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Andere</a:t>
            </a:r>
            <a:r>
              <a:rPr lang="en-US" sz="1200" dirty="0"/>
              <a:t> </a:t>
            </a:r>
            <a:r>
              <a:rPr lang="en-US" sz="1200" dirty="0" err="1"/>
              <a:t>vormen</a:t>
            </a:r>
            <a:r>
              <a:rPr lang="en-US" sz="1200" dirty="0"/>
              <a:t> van </a:t>
            </a:r>
            <a:r>
              <a:rPr lang="en-US" sz="1200" dirty="0" err="1"/>
              <a:t>inkomen</a:t>
            </a:r>
            <a:endParaRPr lang="en-BE" sz="1200" dirty="0"/>
          </a:p>
        </p:txBody>
      </p:sp>
      <p:sp>
        <p:nvSpPr>
          <p:cNvPr id="75" name="TextBox 21">
            <a:extLst>
              <a:ext uri="{FF2B5EF4-FFF2-40B4-BE49-F238E27FC236}">
                <a16:creationId xmlns:a16="http://schemas.microsoft.com/office/drawing/2014/main" id="{B3518EB8-74C9-4489-A645-6D68D405104B}"/>
              </a:ext>
            </a:extLst>
          </p:cNvPr>
          <p:cNvSpPr txBox="1"/>
          <p:nvPr/>
        </p:nvSpPr>
        <p:spPr>
          <a:xfrm>
            <a:off x="5566119" y="5940897"/>
            <a:ext cx="1099981" cy="253916"/>
          </a:xfrm>
          <a:prstGeom prst="rect">
            <a:avLst/>
          </a:prstGeom>
          <a:pattFill prst="pct5">
            <a:fgClr>
              <a:srgbClr val="C00000"/>
            </a:fgClr>
            <a:bgClr>
              <a:schemeClr val="bg1"/>
            </a:bgClr>
          </a:pattFill>
        </p:spPr>
        <p:txBody>
          <a:bodyPr wrap="none" rtlCol="0">
            <a:spAutoFit/>
          </a:bodyPr>
          <a:lstStyle/>
          <a:p>
            <a:r>
              <a:rPr lang="en-US" sz="1050" i="1" dirty="0">
                <a:solidFill>
                  <a:srgbClr val="476FB5"/>
                </a:solidFill>
              </a:rPr>
              <a:t>View </a:t>
            </a:r>
            <a:r>
              <a:rPr lang="en-US" sz="1050" i="1" dirty="0" err="1">
                <a:solidFill>
                  <a:srgbClr val="476FB5"/>
                </a:solidFill>
              </a:rPr>
              <a:t>werknemer</a:t>
            </a:r>
            <a:endParaRPr lang="en-BE" sz="1050" i="1" dirty="0">
              <a:solidFill>
                <a:srgbClr val="476FB5"/>
              </a:solidFill>
            </a:endParaRPr>
          </a:p>
        </p:txBody>
      </p:sp>
      <p:cxnSp>
        <p:nvCxnSpPr>
          <p:cNvPr id="7" name="Rechte verbindingslijn met pijl 6">
            <a:extLst>
              <a:ext uri="{FF2B5EF4-FFF2-40B4-BE49-F238E27FC236}">
                <a16:creationId xmlns:a16="http://schemas.microsoft.com/office/drawing/2014/main" id="{15779792-E712-499D-96BB-B8B936A757CE}"/>
              </a:ext>
            </a:extLst>
          </p:cNvPr>
          <p:cNvCxnSpPr>
            <a:stCxn id="24" idx="3"/>
            <a:endCxn id="73" idx="1"/>
          </p:cNvCxnSpPr>
          <p:nvPr/>
        </p:nvCxnSpPr>
        <p:spPr>
          <a:xfrm flipH="1">
            <a:off x="6110351" y="3084664"/>
            <a:ext cx="11518" cy="547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3ED65C43-DC77-46DD-B4C9-2E3F80F515B8}"/>
              </a:ext>
            </a:extLst>
          </p:cNvPr>
          <p:cNvCxnSpPr>
            <a:cxnSpLocks/>
            <a:stCxn id="74" idx="1"/>
            <a:endCxn id="73" idx="3"/>
          </p:cNvCxnSpPr>
          <p:nvPr/>
        </p:nvCxnSpPr>
        <p:spPr>
          <a:xfrm flipV="1">
            <a:off x="6098902" y="4419516"/>
            <a:ext cx="11449" cy="535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18">
            <a:extLst>
              <a:ext uri="{FF2B5EF4-FFF2-40B4-BE49-F238E27FC236}">
                <a16:creationId xmlns:a16="http://schemas.microsoft.com/office/drawing/2014/main" id="{CFF4A676-72EA-4B4C-BB71-BB855BB30EA8}"/>
              </a:ext>
            </a:extLst>
          </p:cNvPr>
          <p:cNvSpPr txBox="1"/>
          <p:nvPr/>
        </p:nvSpPr>
        <p:spPr>
          <a:xfrm>
            <a:off x="7188230" y="3083497"/>
            <a:ext cx="463588" cy="261610"/>
          </a:xfrm>
          <a:prstGeom prst="rect">
            <a:avLst/>
          </a:prstGeom>
          <a:pattFill prst="dotDmnd">
            <a:fgClr>
              <a:schemeClr val="accent4">
                <a:lumMod val="40000"/>
                <a:lumOff val="60000"/>
              </a:schemeClr>
            </a:fgClr>
            <a:bgClr>
              <a:schemeClr val="bg1"/>
            </a:bgClr>
          </a:pattFill>
        </p:spPr>
        <p:txBody>
          <a:bodyPr wrap="none" rtlCol="0">
            <a:spAutoFit/>
          </a:bodyPr>
          <a:lstStyle/>
          <a:p>
            <a:r>
              <a:rPr lang="en-US" sz="1100" i="1">
                <a:solidFill>
                  <a:srgbClr val="476FB5"/>
                </a:solidFill>
              </a:rPr>
              <a:t>API’s</a:t>
            </a:r>
            <a:endParaRPr lang="en-BE" sz="1100" i="1">
              <a:solidFill>
                <a:srgbClr val="476FB5"/>
              </a:solidFill>
            </a:endParaRPr>
          </a:p>
        </p:txBody>
      </p:sp>
      <p:sp>
        <p:nvSpPr>
          <p:cNvPr id="3" name="Tijdelijke aanduiding voor voettekst 2">
            <a:extLst>
              <a:ext uri="{FF2B5EF4-FFF2-40B4-BE49-F238E27FC236}">
                <a16:creationId xmlns:a16="http://schemas.microsoft.com/office/drawing/2014/main" id="{473182EE-F112-4624-BEA3-FBC4D0842806}"/>
              </a:ext>
            </a:extLst>
          </p:cNvPr>
          <p:cNvSpPr>
            <a:spLocks noGrp="1"/>
          </p:cNvSpPr>
          <p:nvPr>
            <p:ph type="ftr" sz="quarter" idx="21"/>
          </p:nvPr>
        </p:nvSpPr>
        <p:spPr/>
        <p:txBody>
          <a:bodyPr/>
          <a:lstStyle/>
          <a:p>
            <a:r>
              <a:rPr lang="nl-BE"/>
              <a:t>E-GOV 3.0 – oktober 2024</a:t>
            </a:r>
            <a:endParaRPr lang="en-US"/>
          </a:p>
        </p:txBody>
      </p:sp>
      <p:sp>
        <p:nvSpPr>
          <p:cNvPr id="78" name="Cylinder 23">
            <a:extLst>
              <a:ext uri="{FF2B5EF4-FFF2-40B4-BE49-F238E27FC236}">
                <a16:creationId xmlns:a16="http://schemas.microsoft.com/office/drawing/2014/main" id="{31E38373-5126-427A-A338-AE0608AC472C}"/>
              </a:ext>
            </a:extLst>
          </p:cNvPr>
          <p:cNvSpPr/>
          <p:nvPr/>
        </p:nvSpPr>
        <p:spPr>
          <a:xfrm>
            <a:off x="4540181" y="5355581"/>
            <a:ext cx="900651" cy="624658"/>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Andere</a:t>
            </a:r>
            <a:r>
              <a:rPr lang="en-US" sz="1100" dirty="0"/>
              <a:t> </a:t>
            </a:r>
            <a:r>
              <a:rPr lang="en-US" sz="1100" dirty="0" err="1"/>
              <a:t>authentieke</a:t>
            </a:r>
            <a:r>
              <a:rPr lang="en-US" sz="1100" dirty="0"/>
              <a:t> </a:t>
            </a:r>
            <a:r>
              <a:rPr lang="en-US" sz="1100" dirty="0" err="1"/>
              <a:t>bronnen</a:t>
            </a:r>
            <a:endParaRPr lang="en-BE" sz="1100" dirty="0"/>
          </a:p>
        </p:txBody>
      </p:sp>
      <p:pic>
        <p:nvPicPr>
          <p:cNvPr id="54" name="Picture 53">
            <a:extLst>
              <a:ext uri="{FF2B5EF4-FFF2-40B4-BE49-F238E27FC236}">
                <a16:creationId xmlns:a16="http://schemas.microsoft.com/office/drawing/2014/main" id="{63E32F97-F2B9-4821-8F35-ED2587073669}"/>
              </a:ext>
            </a:extLst>
          </p:cNvPr>
          <p:cNvPicPr>
            <a:picLocks noChangeAspect="1"/>
          </p:cNvPicPr>
          <p:nvPr/>
        </p:nvPicPr>
        <p:blipFill>
          <a:blip r:embed="rId3"/>
          <a:stretch>
            <a:fillRect/>
          </a:stretch>
        </p:blipFill>
        <p:spPr>
          <a:xfrm>
            <a:off x="4236264" y="4808991"/>
            <a:ext cx="895197" cy="444423"/>
          </a:xfrm>
          <a:prstGeom prst="rect">
            <a:avLst/>
          </a:prstGeom>
        </p:spPr>
      </p:pic>
    </p:spTree>
    <p:extLst>
      <p:ext uri="{BB962C8B-B14F-4D97-AF65-F5344CB8AC3E}">
        <p14:creationId xmlns:p14="http://schemas.microsoft.com/office/powerpoint/2010/main" val="188032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99606A6-1178-4DED-9163-B0473BE279FD}"/>
              </a:ext>
            </a:extLst>
          </p:cNvPr>
          <p:cNvSpPr>
            <a:spLocks noGrp="1"/>
          </p:cNvSpPr>
          <p:nvPr>
            <p:ph type="body" sz="quarter" idx="19"/>
          </p:nvPr>
        </p:nvSpPr>
        <p:spPr/>
        <p:txBody>
          <a:bodyPr/>
          <a:lstStyle/>
          <a:p>
            <a:r>
              <a:rPr lang="nl-BE" dirty="0"/>
              <a:t>Toelichting (1/4)</a:t>
            </a:r>
          </a:p>
        </p:txBody>
      </p:sp>
      <p:sp>
        <p:nvSpPr>
          <p:cNvPr id="3" name="Tijdelijke aanduiding voor voettekst 2">
            <a:extLst>
              <a:ext uri="{FF2B5EF4-FFF2-40B4-BE49-F238E27FC236}">
                <a16:creationId xmlns:a16="http://schemas.microsoft.com/office/drawing/2014/main" id="{876CC3A1-E085-480E-9264-45E454EFB84D}"/>
              </a:ext>
            </a:extLst>
          </p:cNvPr>
          <p:cNvSpPr>
            <a:spLocks noGrp="1"/>
          </p:cNvSpPr>
          <p:nvPr>
            <p:ph type="ftr" sz="quarter" idx="21"/>
          </p:nvPr>
        </p:nvSpPr>
        <p:spPr/>
        <p:txBody>
          <a:bodyPr/>
          <a:lstStyle/>
          <a:p>
            <a:r>
              <a:rPr lang="nl-BE"/>
              <a:t>E-GOV 3.0 – oktober 2024</a:t>
            </a:r>
            <a:endParaRPr lang="en-US" dirty="0"/>
          </a:p>
        </p:txBody>
      </p:sp>
      <p:sp>
        <p:nvSpPr>
          <p:cNvPr id="4" name="Tijdelijke aanduiding voor tekst 3">
            <a:extLst>
              <a:ext uri="{FF2B5EF4-FFF2-40B4-BE49-F238E27FC236}">
                <a16:creationId xmlns:a16="http://schemas.microsoft.com/office/drawing/2014/main" id="{761878BB-27AC-468E-B35D-CE66C4B90363}"/>
              </a:ext>
            </a:extLst>
          </p:cNvPr>
          <p:cNvSpPr>
            <a:spLocks noGrp="1"/>
          </p:cNvSpPr>
          <p:nvPr>
            <p:ph type="body" sz="quarter" idx="15"/>
          </p:nvPr>
        </p:nvSpPr>
        <p:spPr/>
        <p:txBody>
          <a:bodyPr>
            <a:normAutofit lnSpcReduction="10000"/>
          </a:bodyPr>
          <a:lstStyle/>
          <a:p>
            <a:r>
              <a:rPr lang="nl-BE" b="1" u="sng" dirty="0"/>
              <a:t>Instroom lonen &amp; prestaties</a:t>
            </a:r>
          </a:p>
          <a:p>
            <a:pPr lvl="1"/>
            <a:r>
              <a:rPr lang="nl-BE" dirty="0"/>
              <a:t>De instroom is gekoppeld aan het moment van de loonberekening bij de werkgevers of hun dienstverleners.</a:t>
            </a:r>
          </a:p>
          <a:p>
            <a:pPr lvl="1"/>
            <a:r>
              <a:rPr lang="nl-BE" dirty="0"/>
              <a:t>Dit zal minstens maandelijks zijn </a:t>
            </a:r>
          </a:p>
          <a:p>
            <a:pPr lvl="1"/>
            <a:r>
              <a:rPr lang="nl-BE" dirty="0"/>
              <a:t>Werkgever mag sneller verzenden zoals wekelijk (bv. uitzendkrachten) of op het moment van een gebeurtenis (bv. het uitdienst gaan van een werknemer)</a:t>
            </a:r>
          </a:p>
          <a:p>
            <a:pPr lvl="1"/>
            <a:r>
              <a:rPr lang="nl-BE" dirty="0"/>
              <a:t>De gegevens die verzameld worden zijn feitelijke gegevens, met beperkte berekening en met een aggregatieniveau dat is afgestemd op de behoeften van de afnemers (fijner dan </a:t>
            </a:r>
            <a:r>
              <a:rPr lang="nl-BE" dirty="0" err="1"/>
              <a:t>DmfA</a:t>
            </a:r>
            <a:r>
              <a:rPr lang="nl-BE" dirty="0"/>
              <a:t>).</a:t>
            </a:r>
          </a:p>
          <a:p>
            <a:pPr lvl="1"/>
            <a:endParaRPr lang="nl-BE" dirty="0"/>
          </a:p>
        </p:txBody>
      </p:sp>
    </p:spTree>
    <p:extLst>
      <p:ext uri="{BB962C8B-B14F-4D97-AF65-F5344CB8AC3E}">
        <p14:creationId xmlns:p14="http://schemas.microsoft.com/office/powerpoint/2010/main" val="88526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99606A6-1178-4DED-9163-B0473BE279FD}"/>
              </a:ext>
            </a:extLst>
          </p:cNvPr>
          <p:cNvSpPr>
            <a:spLocks noGrp="1"/>
          </p:cNvSpPr>
          <p:nvPr>
            <p:ph type="body" sz="quarter" idx="19"/>
          </p:nvPr>
        </p:nvSpPr>
        <p:spPr/>
        <p:txBody>
          <a:bodyPr/>
          <a:lstStyle/>
          <a:p>
            <a:r>
              <a:rPr lang="nl-BE" dirty="0"/>
              <a:t>Toelichting (2/4)</a:t>
            </a:r>
          </a:p>
        </p:txBody>
      </p:sp>
      <p:sp>
        <p:nvSpPr>
          <p:cNvPr id="3" name="Tijdelijke aanduiding voor voettekst 2">
            <a:extLst>
              <a:ext uri="{FF2B5EF4-FFF2-40B4-BE49-F238E27FC236}">
                <a16:creationId xmlns:a16="http://schemas.microsoft.com/office/drawing/2014/main" id="{876CC3A1-E085-480E-9264-45E454EFB84D}"/>
              </a:ext>
            </a:extLst>
          </p:cNvPr>
          <p:cNvSpPr>
            <a:spLocks noGrp="1"/>
          </p:cNvSpPr>
          <p:nvPr>
            <p:ph type="ftr" sz="quarter" idx="21"/>
          </p:nvPr>
        </p:nvSpPr>
        <p:spPr/>
        <p:txBody>
          <a:bodyPr/>
          <a:lstStyle/>
          <a:p>
            <a:r>
              <a:rPr lang="nl-BE"/>
              <a:t>E-GOV 3.0 – oktober 2024</a:t>
            </a:r>
            <a:endParaRPr lang="en-US" dirty="0"/>
          </a:p>
        </p:txBody>
      </p:sp>
      <p:sp>
        <p:nvSpPr>
          <p:cNvPr id="4" name="Tijdelijke aanduiding voor tekst 3">
            <a:extLst>
              <a:ext uri="{FF2B5EF4-FFF2-40B4-BE49-F238E27FC236}">
                <a16:creationId xmlns:a16="http://schemas.microsoft.com/office/drawing/2014/main" id="{761878BB-27AC-468E-B35D-CE66C4B90363}"/>
              </a:ext>
            </a:extLst>
          </p:cNvPr>
          <p:cNvSpPr>
            <a:spLocks noGrp="1"/>
          </p:cNvSpPr>
          <p:nvPr>
            <p:ph type="body" sz="quarter" idx="15"/>
          </p:nvPr>
        </p:nvSpPr>
        <p:spPr>
          <a:xfrm>
            <a:off x="1504721" y="1853514"/>
            <a:ext cx="9176249" cy="4330085"/>
          </a:xfrm>
        </p:spPr>
        <p:txBody>
          <a:bodyPr>
            <a:normAutofit fontScale="92500" lnSpcReduction="10000"/>
          </a:bodyPr>
          <a:lstStyle/>
          <a:p>
            <a:r>
              <a:rPr lang="nl-BE" b="1" u="sng" dirty="0"/>
              <a:t>Centrale data- en </a:t>
            </a:r>
            <a:r>
              <a:rPr lang="nl-BE" b="1" u="sng" dirty="0" err="1"/>
              <a:t>dienstenlaag</a:t>
            </a:r>
            <a:endParaRPr lang="nl-BE" b="1" u="sng" dirty="0"/>
          </a:p>
          <a:p>
            <a:pPr lvl="1"/>
            <a:r>
              <a:rPr lang="nl-BE" dirty="0"/>
              <a:t>De gegevens worden opgeslagen in een nieuwe gegevensbron van loon- en arbeidstijdgegevens van werkgevers / werknemers. Deze is compatibel met de databron van </a:t>
            </a:r>
            <a:r>
              <a:rPr lang="nl-BE" dirty="0" err="1"/>
              <a:t>DmfA</a:t>
            </a:r>
            <a:r>
              <a:rPr lang="nl-BE" dirty="0"/>
              <a:t>.</a:t>
            </a:r>
          </a:p>
          <a:p>
            <a:pPr lvl="1"/>
            <a:r>
              <a:rPr lang="nl-BE" dirty="0"/>
              <a:t>De gegevens worden tevens geconsolideerd op werknemersniveau in de databron </a:t>
            </a:r>
            <a:r>
              <a:rPr lang="nl-BE" dirty="0" err="1"/>
              <a:t>Athena</a:t>
            </a:r>
            <a:endParaRPr lang="nl-BE" dirty="0"/>
          </a:p>
          <a:p>
            <a:pPr lvl="1"/>
            <a:r>
              <a:rPr lang="nl-BE" dirty="0"/>
              <a:t>Op de gegevens in de centrale data- en </a:t>
            </a:r>
            <a:r>
              <a:rPr lang="nl-BE" dirty="0" err="1"/>
              <a:t>dienstenlaag</a:t>
            </a:r>
            <a:r>
              <a:rPr lang="nl-BE" dirty="0"/>
              <a:t> kunnen business </a:t>
            </a:r>
            <a:r>
              <a:rPr lang="nl-BE" dirty="0" err="1"/>
              <a:t>rules</a:t>
            </a:r>
            <a:r>
              <a:rPr lang="nl-BE" dirty="0"/>
              <a:t> worden toegepast die het mogelijk maken om gebruik bij de afnemers te faciliteren. De uitkomst wordt aangeboden in de vorm van een dienst (bv. berekenen van de grens van flexijobbers, toepassen van de regelgeving in het algemeen).</a:t>
            </a:r>
          </a:p>
          <a:p>
            <a:pPr lvl="1"/>
            <a:r>
              <a:rPr lang="nl-BE" dirty="0"/>
              <a:t>De diensten van de centrale data- en </a:t>
            </a:r>
            <a:r>
              <a:rPr lang="nl-BE" dirty="0" err="1"/>
              <a:t>dienstenlaag</a:t>
            </a:r>
            <a:r>
              <a:rPr lang="nl-BE" dirty="0"/>
              <a:t> kunnen zowel benaderd worden vanaf een zicht van de werknemers als een zicht van de werkgevers.</a:t>
            </a:r>
          </a:p>
        </p:txBody>
      </p:sp>
    </p:spTree>
    <p:extLst>
      <p:ext uri="{BB962C8B-B14F-4D97-AF65-F5344CB8AC3E}">
        <p14:creationId xmlns:p14="http://schemas.microsoft.com/office/powerpoint/2010/main" val="427669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99606A6-1178-4DED-9163-B0473BE279FD}"/>
              </a:ext>
            </a:extLst>
          </p:cNvPr>
          <p:cNvSpPr>
            <a:spLocks noGrp="1"/>
          </p:cNvSpPr>
          <p:nvPr>
            <p:ph type="body" sz="quarter" idx="19"/>
          </p:nvPr>
        </p:nvSpPr>
        <p:spPr/>
        <p:txBody>
          <a:bodyPr/>
          <a:lstStyle/>
          <a:p>
            <a:r>
              <a:rPr lang="nl-BE" dirty="0"/>
              <a:t>Toelichting (4/4)</a:t>
            </a:r>
          </a:p>
        </p:txBody>
      </p:sp>
      <p:sp>
        <p:nvSpPr>
          <p:cNvPr id="3" name="Tijdelijke aanduiding voor voettekst 2">
            <a:extLst>
              <a:ext uri="{FF2B5EF4-FFF2-40B4-BE49-F238E27FC236}">
                <a16:creationId xmlns:a16="http://schemas.microsoft.com/office/drawing/2014/main" id="{876CC3A1-E085-480E-9264-45E454EFB84D}"/>
              </a:ext>
            </a:extLst>
          </p:cNvPr>
          <p:cNvSpPr>
            <a:spLocks noGrp="1"/>
          </p:cNvSpPr>
          <p:nvPr>
            <p:ph type="ftr" sz="quarter" idx="21"/>
          </p:nvPr>
        </p:nvSpPr>
        <p:spPr/>
        <p:txBody>
          <a:bodyPr/>
          <a:lstStyle/>
          <a:p>
            <a:r>
              <a:rPr lang="nl-BE"/>
              <a:t>E-GOV 3.0 – oktober 2024</a:t>
            </a:r>
            <a:endParaRPr lang="en-US" dirty="0"/>
          </a:p>
        </p:txBody>
      </p:sp>
      <p:sp>
        <p:nvSpPr>
          <p:cNvPr id="4" name="Tijdelijke aanduiding voor tekst 3">
            <a:extLst>
              <a:ext uri="{FF2B5EF4-FFF2-40B4-BE49-F238E27FC236}">
                <a16:creationId xmlns:a16="http://schemas.microsoft.com/office/drawing/2014/main" id="{761878BB-27AC-468E-B35D-CE66C4B90363}"/>
              </a:ext>
            </a:extLst>
          </p:cNvPr>
          <p:cNvSpPr>
            <a:spLocks noGrp="1"/>
          </p:cNvSpPr>
          <p:nvPr>
            <p:ph type="body" sz="quarter" idx="15"/>
          </p:nvPr>
        </p:nvSpPr>
        <p:spPr>
          <a:xfrm>
            <a:off x="1504721" y="1853514"/>
            <a:ext cx="8858479" cy="4330085"/>
          </a:xfrm>
        </p:spPr>
        <p:txBody>
          <a:bodyPr>
            <a:normAutofit fontScale="77500" lnSpcReduction="20000"/>
          </a:bodyPr>
          <a:lstStyle/>
          <a:p>
            <a:r>
              <a:rPr lang="nl-BE" b="1" u="sng" dirty="0"/>
              <a:t>Andere vormen van inkomen</a:t>
            </a:r>
          </a:p>
          <a:p>
            <a:pPr lvl="1"/>
            <a:r>
              <a:rPr lang="nl-BE" dirty="0"/>
              <a:t>De afnemers van de centrale </a:t>
            </a:r>
            <a:r>
              <a:rPr lang="nl-BE" dirty="0" err="1"/>
              <a:t>datalaag</a:t>
            </a:r>
            <a:r>
              <a:rPr lang="nl-BE" dirty="0"/>
              <a:t> hebben ook nood aan andere bronnen van inkomen om beslissingen te kunnen nemen in hun processen of om automatisch rechten toe te kennen.</a:t>
            </a:r>
          </a:p>
          <a:p>
            <a:pPr lvl="1"/>
            <a:r>
              <a:rPr lang="nl-BE" dirty="0"/>
              <a:t>Het zijn de OISZ, of andere partners (bv. </a:t>
            </a:r>
            <a:r>
              <a:rPr lang="nl-BE" dirty="0" err="1"/>
              <a:t>FodFin</a:t>
            </a:r>
            <a:r>
              <a:rPr lang="nl-BE" dirty="0"/>
              <a:t>) die over deze informatie beschikken (leefloon, werkloosheiduitkeringen, ziekte-uitkeringen, …).</a:t>
            </a:r>
          </a:p>
          <a:p>
            <a:pPr lvl="1"/>
            <a:r>
              <a:rPr lang="nl-BE" dirty="0"/>
              <a:t>De bedoeling is </a:t>
            </a:r>
            <a:r>
              <a:rPr lang="nl-BE" b="1" dirty="0"/>
              <a:t>niet</a:t>
            </a:r>
            <a:r>
              <a:rPr lang="nl-BE" dirty="0"/>
              <a:t> om deze gegevens nogmaals op te slaan maar wel om ze te ontsluiten vanaf de centrale </a:t>
            </a:r>
            <a:r>
              <a:rPr lang="nl-BE" dirty="0" err="1"/>
              <a:t>datalaag</a:t>
            </a:r>
            <a:r>
              <a:rPr lang="nl-BE" dirty="0"/>
              <a:t> in de vorm van een dienst en afgestemd op de noden binnen de sociale zekerheid.</a:t>
            </a:r>
          </a:p>
          <a:p>
            <a:r>
              <a:rPr lang="nl-BE" b="1" u="sng" dirty="0"/>
              <a:t>Linken met andere authentieke bronnen</a:t>
            </a:r>
          </a:p>
          <a:p>
            <a:pPr lvl="1"/>
            <a:r>
              <a:rPr lang="nl-BE" dirty="0"/>
              <a:t>Ook andere authentieke bronnen zijn nodig om de processen binnen de sociale zekerheid optimaal te ondersteunen</a:t>
            </a:r>
          </a:p>
          <a:p>
            <a:pPr lvl="2"/>
            <a:r>
              <a:rPr lang="nl-BE" dirty="0"/>
              <a:t>De gezinssamenstelling </a:t>
            </a:r>
          </a:p>
          <a:p>
            <a:pPr lvl="2"/>
            <a:r>
              <a:rPr lang="nl-BE" dirty="0"/>
              <a:t>Contactgegevens</a:t>
            </a:r>
          </a:p>
          <a:p>
            <a:pPr lvl="2"/>
            <a:r>
              <a:rPr lang="nl-BE" dirty="0"/>
              <a:t>Rijksregister, KBO, werkgeversrepertorium, .. </a:t>
            </a:r>
          </a:p>
          <a:p>
            <a:pPr lvl="1"/>
            <a:r>
              <a:rPr lang="nl-BE" dirty="0"/>
              <a:t>De bedoeling is </a:t>
            </a:r>
            <a:r>
              <a:rPr lang="nl-BE" b="1" dirty="0"/>
              <a:t>niet</a:t>
            </a:r>
            <a:r>
              <a:rPr lang="nl-BE" dirty="0"/>
              <a:t> om deze gegevens nogmaals op te slaan maar wel om ze te ontsluiten</a:t>
            </a:r>
          </a:p>
        </p:txBody>
      </p:sp>
    </p:spTree>
    <p:extLst>
      <p:ext uri="{BB962C8B-B14F-4D97-AF65-F5344CB8AC3E}">
        <p14:creationId xmlns:p14="http://schemas.microsoft.com/office/powerpoint/2010/main" val="243696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95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BE" dirty="0"/>
              <a:t>Inkomen – gezinssamenstelling</a:t>
            </a:r>
            <a:endParaRPr lang="en-US" dirty="0"/>
          </a:p>
        </p:txBody>
      </p:sp>
    </p:spTree>
    <p:extLst>
      <p:ext uri="{BB962C8B-B14F-4D97-AF65-F5344CB8AC3E}">
        <p14:creationId xmlns:p14="http://schemas.microsoft.com/office/powerpoint/2010/main" val="2556563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752A4-8F19-4248-A35F-D29E40556CF9}"/>
              </a:ext>
            </a:extLst>
          </p:cNvPr>
          <p:cNvSpPr>
            <a:spLocks noGrp="1"/>
          </p:cNvSpPr>
          <p:nvPr>
            <p:ph type="body" sz="quarter" idx="19"/>
          </p:nvPr>
        </p:nvSpPr>
        <p:spPr>
          <a:xfrm>
            <a:off x="1504721" y="674401"/>
            <a:ext cx="9779363" cy="654554"/>
          </a:xfrm>
        </p:spPr>
        <p:txBody>
          <a:bodyPr/>
          <a:lstStyle/>
          <a:p>
            <a:r>
              <a:rPr lang="en-US" dirty="0" err="1">
                <a:latin typeface="Calibri"/>
                <a:cs typeface="Calibri"/>
              </a:rPr>
              <a:t>Ontsluiten</a:t>
            </a:r>
            <a:r>
              <a:rPr lang="en-US" dirty="0">
                <a:latin typeface="Calibri"/>
                <a:cs typeface="Calibri"/>
              </a:rPr>
              <a:t> </a:t>
            </a:r>
            <a:r>
              <a:rPr lang="en-US" dirty="0" err="1">
                <a:latin typeface="Calibri"/>
                <a:cs typeface="Calibri"/>
              </a:rPr>
              <a:t>andere</a:t>
            </a:r>
            <a:r>
              <a:rPr lang="en-US" dirty="0">
                <a:latin typeface="Calibri"/>
                <a:cs typeface="Calibri"/>
              </a:rPr>
              <a:t> </a:t>
            </a:r>
            <a:r>
              <a:rPr lang="en-US" dirty="0" err="1">
                <a:latin typeface="Calibri"/>
                <a:cs typeface="Calibri"/>
              </a:rPr>
              <a:t>vormen</a:t>
            </a:r>
            <a:r>
              <a:rPr lang="en-US" dirty="0">
                <a:latin typeface="Calibri"/>
                <a:cs typeface="Calibri"/>
              </a:rPr>
              <a:t> </a:t>
            </a:r>
            <a:r>
              <a:rPr lang="en-US" dirty="0" err="1">
                <a:latin typeface="Calibri"/>
                <a:cs typeface="Calibri"/>
              </a:rPr>
              <a:t>inkomen</a:t>
            </a:r>
            <a:r>
              <a:rPr lang="en-US" dirty="0">
                <a:latin typeface="Calibri"/>
                <a:cs typeface="Calibri"/>
              </a:rPr>
              <a:t> </a:t>
            </a:r>
            <a:r>
              <a:rPr lang="en-US" dirty="0" err="1">
                <a:latin typeface="Calibri"/>
                <a:cs typeface="Calibri"/>
              </a:rPr>
              <a:t>en</a:t>
            </a:r>
            <a:r>
              <a:rPr lang="en-US" dirty="0">
                <a:latin typeface="Calibri"/>
                <a:cs typeface="Calibri"/>
              </a:rPr>
              <a:t> </a:t>
            </a:r>
            <a:r>
              <a:rPr lang="en-US" dirty="0" err="1">
                <a:latin typeface="Calibri"/>
                <a:cs typeface="Calibri"/>
              </a:rPr>
              <a:t>gezinssamenstelling</a:t>
            </a:r>
            <a:endParaRPr lang="en-BE" dirty="0"/>
          </a:p>
        </p:txBody>
      </p:sp>
      <p:sp>
        <p:nvSpPr>
          <p:cNvPr id="3" name="Footer Placeholder 2">
            <a:extLst>
              <a:ext uri="{FF2B5EF4-FFF2-40B4-BE49-F238E27FC236}">
                <a16:creationId xmlns:a16="http://schemas.microsoft.com/office/drawing/2014/main" id="{CD01CC3E-7046-41E8-8C89-3984EE50FFEA}"/>
              </a:ext>
            </a:extLst>
          </p:cNvPr>
          <p:cNvSpPr>
            <a:spLocks noGrp="1"/>
          </p:cNvSpPr>
          <p:nvPr>
            <p:ph type="ftr" sz="quarter" idx="21"/>
          </p:nvPr>
        </p:nvSpPr>
        <p:spPr/>
        <p:txBody>
          <a:bodyPr/>
          <a:lstStyle/>
          <a:p>
            <a:r>
              <a:rPr lang="nl-BE"/>
              <a:t>E-GOV 3.0 – oktober 2024</a:t>
            </a:r>
            <a:endParaRPr lang="en-US" dirty="0"/>
          </a:p>
        </p:txBody>
      </p:sp>
      <p:sp>
        <p:nvSpPr>
          <p:cNvPr id="4" name="Text Placeholder 3">
            <a:extLst>
              <a:ext uri="{FF2B5EF4-FFF2-40B4-BE49-F238E27FC236}">
                <a16:creationId xmlns:a16="http://schemas.microsoft.com/office/drawing/2014/main" id="{2C38BEA5-9D85-4D8D-B09E-5EFE606A46D7}"/>
              </a:ext>
            </a:extLst>
          </p:cNvPr>
          <p:cNvSpPr>
            <a:spLocks noGrp="1"/>
          </p:cNvSpPr>
          <p:nvPr>
            <p:ph type="body" sz="quarter" idx="15"/>
          </p:nvPr>
        </p:nvSpPr>
        <p:spPr>
          <a:xfrm>
            <a:off x="1504719" y="1328955"/>
            <a:ext cx="9263799" cy="5101028"/>
          </a:xfrm>
        </p:spPr>
        <p:txBody>
          <a:bodyPr>
            <a:normAutofit/>
          </a:bodyPr>
          <a:lstStyle/>
          <a:p>
            <a:r>
              <a:rPr lang="en-US" b="1" dirty="0" err="1"/>
              <a:t>Doelstelling</a:t>
            </a:r>
            <a:r>
              <a:rPr lang="en-US" b="1" dirty="0"/>
              <a:t>:</a:t>
            </a:r>
          </a:p>
          <a:p>
            <a:pPr lvl="1"/>
            <a:r>
              <a:rPr lang="en-US" dirty="0"/>
              <a:t>Het </a:t>
            </a:r>
            <a:r>
              <a:rPr lang="en-US" dirty="0" err="1"/>
              <a:t>inkomen</a:t>
            </a:r>
            <a:r>
              <a:rPr lang="en-US" dirty="0"/>
              <a:t> </a:t>
            </a:r>
            <a:r>
              <a:rPr lang="en-US" dirty="0" err="1"/>
              <a:t>en</a:t>
            </a:r>
            <a:r>
              <a:rPr lang="en-US" dirty="0"/>
              <a:t> de </a:t>
            </a:r>
            <a:r>
              <a:rPr lang="en-US" dirty="0" err="1"/>
              <a:t>gezinsamenstelling</a:t>
            </a:r>
            <a:r>
              <a:rPr lang="en-US" dirty="0"/>
              <a:t> </a:t>
            </a:r>
            <a:r>
              <a:rPr lang="en-US" dirty="0" err="1"/>
              <a:t>zijn</a:t>
            </a:r>
            <a:r>
              <a:rPr lang="en-US" dirty="0"/>
              <a:t> </a:t>
            </a:r>
            <a:r>
              <a:rPr lang="en-US" dirty="0" err="1"/>
              <a:t>essentiële</a:t>
            </a:r>
            <a:r>
              <a:rPr lang="en-US" dirty="0"/>
              <a:t> </a:t>
            </a:r>
            <a:r>
              <a:rPr lang="en-US" dirty="0" err="1"/>
              <a:t>elementen</a:t>
            </a:r>
            <a:r>
              <a:rPr lang="en-US" dirty="0"/>
              <a:t> </a:t>
            </a:r>
            <a:r>
              <a:rPr lang="en-US" dirty="0" err="1"/>
              <a:t>voor</a:t>
            </a:r>
            <a:r>
              <a:rPr lang="en-US" dirty="0"/>
              <a:t> het </a:t>
            </a:r>
            <a:r>
              <a:rPr lang="en-US" dirty="0" err="1"/>
              <a:t>beoordelen</a:t>
            </a:r>
            <a:r>
              <a:rPr lang="en-US" dirty="0"/>
              <a:t> van </a:t>
            </a:r>
            <a:r>
              <a:rPr lang="en-US" dirty="0" err="1"/>
              <a:t>steungrenzen</a:t>
            </a:r>
            <a:r>
              <a:rPr lang="en-US" dirty="0"/>
              <a:t> </a:t>
            </a:r>
            <a:r>
              <a:rPr lang="en-US" dirty="0" err="1"/>
              <a:t>inzake</a:t>
            </a:r>
            <a:r>
              <a:rPr lang="en-US" dirty="0"/>
              <a:t> </a:t>
            </a:r>
            <a:r>
              <a:rPr lang="en-US" dirty="0" err="1"/>
              <a:t>leefloon</a:t>
            </a:r>
            <a:r>
              <a:rPr lang="en-US" dirty="0"/>
              <a:t> of de IGO, </a:t>
            </a:r>
            <a:r>
              <a:rPr lang="en-US" dirty="0" err="1"/>
              <a:t>toeslagen</a:t>
            </a:r>
            <a:r>
              <a:rPr lang="en-US" dirty="0"/>
              <a:t> van </a:t>
            </a:r>
            <a:r>
              <a:rPr lang="en-US" dirty="0" err="1"/>
              <a:t>kinderbijslag</a:t>
            </a:r>
            <a:r>
              <a:rPr lang="en-US" dirty="0"/>
              <a:t>, …</a:t>
            </a:r>
          </a:p>
          <a:p>
            <a:r>
              <a:rPr lang="en-US" b="1" dirty="0"/>
              <a:t>Hoe </a:t>
            </a:r>
            <a:r>
              <a:rPr lang="en-US" b="1" dirty="0" err="1"/>
              <a:t>aanpakken</a:t>
            </a:r>
            <a:endParaRPr lang="en-US" b="1" dirty="0"/>
          </a:p>
          <a:p>
            <a:pPr lvl="1"/>
            <a:r>
              <a:rPr lang="nl-BE" dirty="0"/>
              <a:t>Bepalen van de bouwstenen</a:t>
            </a:r>
            <a:r>
              <a:rPr lang="nl-BE" dirty="0">
                <a:solidFill>
                  <a:schemeClr val="tx1"/>
                </a:solidFill>
              </a:rPr>
              <a:t> die momenteel het inkomen en de gezinssamenstelling vormgeven </a:t>
            </a:r>
          </a:p>
          <a:p>
            <a:pPr lvl="2"/>
            <a:r>
              <a:rPr lang="nl-BE" dirty="0">
                <a:solidFill>
                  <a:schemeClr val="tx1"/>
                </a:solidFill>
              </a:rPr>
              <a:t>Bruto- en nettoloon op loonbrief (</a:t>
            </a:r>
            <a:r>
              <a:rPr lang="nl-BE" dirty="0" err="1">
                <a:solidFill>
                  <a:schemeClr val="tx1"/>
                </a:solidFill>
              </a:rPr>
              <a:t>datalaag</a:t>
            </a:r>
            <a:r>
              <a:rPr lang="nl-BE" dirty="0">
                <a:solidFill>
                  <a:schemeClr val="tx1"/>
                </a:solidFill>
              </a:rPr>
              <a:t>)</a:t>
            </a:r>
          </a:p>
          <a:p>
            <a:pPr lvl="2"/>
            <a:r>
              <a:rPr lang="nl-BE" dirty="0"/>
              <a:t>Sociale </a:t>
            </a:r>
            <a:r>
              <a:rPr lang="nl-BE" dirty="0">
                <a:solidFill>
                  <a:schemeClr val="tx1"/>
                </a:solidFill>
              </a:rPr>
              <a:t>uitkeringen bij UI </a:t>
            </a:r>
            <a:r>
              <a:rPr lang="nl-BE" dirty="0"/>
              <a:t>,</a:t>
            </a:r>
            <a:r>
              <a:rPr lang="nl-BE" dirty="0">
                <a:solidFill>
                  <a:schemeClr val="tx1"/>
                </a:solidFill>
              </a:rPr>
              <a:t>VI </a:t>
            </a:r>
            <a:r>
              <a:rPr lang="nl-BE" dirty="0" err="1">
                <a:solidFill>
                  <a:schemeClr val="tx1"/>
                </a:solidFill>
              </a:rPr>
              <a:t>enz</a:t>
            </a:r>
            <a:r>
              <a:rPr lang="nl-BE" dirty="0">
                <a:solidFill>
                  <a:schemeClr val="tx1"/>
                </a:solidFill>
              </a:rPr>
              <a:t>, </a:t>
            </a:r>
          </a:p>
          <a:p>
            <a:pPr lvl="2"/>
            <a:r>
              <a:rPr lang="nl-BE" dirty="0">
                <a:solidFill>
                  <a:schemeClr val="tx1"/>
                </a:solidFill>
              </a:rPr>
              <a:t>KI bij fiscus</a:t>
            </a:r>
          </a:p>
          <a:p>
            <a:pPr lvl="2"/>
            <a:r>
              <a:rPr lang="nl-BE" dirty="0">
                <a:solidFill>
                  <a:schemeClr val="tx1"/>
                </a:solidFill>
              </a:rPr>
              <a:t>Gezin: rijksregister en andere bronnen</a:t>
            </a:r>
          </a:p>
          <a:p>
            <a:pPr lvl="1"/>
            <a:r>
              <a:rPr lang="nl-BE" dirty="0"/>
              <a:t>Met deze bouwstenen moet het mogelijk worden om een service te bouwen om veel sneller een individueel en gezinsinkomen te bepalen.</a:t>
            </a:r>
          </a:p>
          <a:p>
            <a:pPr lvl="1"/>
            <a:endParaRPr lang="nl-BE" dirty="0"/>
          </a:p>
          <a:p>
            <a:pPr lvl="1"/>
            <a:endParaRPr lang="en-US" dirty="0"/>
          </a:p>
          <a:p>
            <a:pPr marL="0" indent="0">
              <a:buNone/>
            </a:pPr>
            <a:endParaRPr lang="nl-NL" dirty="0"/>
          </a:p>
          <a:p>
            <a:endParaRPr lang="nl-NL" dirty="0"/>
          </a:p>
          <a:p>
            <a:endParaRPr lang="nl-NL" dirty="0"/>
          </a:p>
          <a:p>
            <a:endParaRPr lang="en-BE" dirty="0"/>
          </a:p>
        </p:txBody>
      </p:sp>
    </p:spTree>
    <p:extLst>
      <p:ext uri="{BB962C8B-B14F-4D97-AF65-F5344CB8AC3E}">
        <p14:creationId xmlns:p14="http://schemas.microsoft.com/office/powerpoint/2010/main" val="199638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C2CA6D-9E8D-4D55-8EF4-7A3877EE5D02}"/>
              </a:ext>
            </a:extLst>
          </p:cNvPr>
          <p:cNvSpPr>
            <a:spLocks noGrp="1"/>
          </p:cNvSpPr>
          <p:nvPr>
            <p:ph type="body" sz="quarter" idx="19"/>
          </p:nvPr>
        </p:nvSpPr>
        <p:spPr/>
        <p:txBody>
          <a:bodyPr/>
          <a:lstStyle/>
          <a:p>
            <a:r>
              <a:rPr lang="en-US" dirty="0" err="1"/>
              <a:t>Voorbeelden</a:t>
            </a:r>
            <a:r>
              <a:rPr lang="en-US" dirty="0"/>
              <a:t> van </a:t>
            </a:r>
            <a:r>
              <a:rPr lang="en-US" dirty="0" err="1"/>
              <a:t>rechten</a:t>
            </a:r>
            <a:r>
              <a:rPr lang="en-US" dirty="0"/>
              <a:t> </a:t>
            </a:r>
            <a:r>
              <a:rPr lang="en-US" dirty="0" err="1"/>
              <a:t>beïnvloed</a:t>
            </a:r>
            <a:r>
              <a:rPr lang="en-US" dirty="0"/>
              <a:t> door </a:t>
            </a:r>
            <a:r>
              <a:rPr lang="en-US" dirty="0" err="1"/>
              <a:t>inkomen</a:t>
            </a:r>
            <a:endParaRPr lang="en-US" dirty="0"/>
          </a:p>
        </p:txBody>
      </p:sp>
      <p:sp>
        <p:nvSpPr>
          <p:cNvPr id="3" name="Footer Placeholder 2">
            <a:extLst>
              <a:ext uri="{FF2B5EF4-FFF2-40B4-BE49-F238E27FC236}">
                <a16:creationId xmlns:a16="http://schemas.microsoft.com/office/drawing/2014/main" id="{D16F0797-7DB0-4659-B419-FE055F2CC13B}"/>
              </a:ext>
            </a:extLst>
          </p:cNvPr>
          <p:cNvSpPr>
            <a:spLocks noGrp="1"/>
          </p:cNvSpPr>
          <p:nvPr>
            <p:ph type="ftr" sz="quarter" idx="21"/>
          </p:nvPr>
        </p:nvSpPr>
        <p:spPr/>
        <p:txBody>
          <a:bodyPr/>
          <a:lstStyle/>
          <a:p>
            <a:r>
              <a:rPr lang="nl-BE"/>
              <a:t>E-GOV 3.0 – oktober 2024</a:t>
            </a:r>
            <a:endParaRPr lang="en-US" dirty="0"/>
          </a:p>
        </p:txBody>
      </p:sp>
      <p:sp>
        <p:nvSpPr>
          <p:cNvPr id="4" name="Text Placeholder 3">
            <a:extLst>
              <a:ext uri="{FF2B5EF4-FFF2-40B4-BE49-F238E27FC236}">
                <a16:creationId xmlns:a16="http://schemas.microsoft.com/office/drawing/2014/main" id="{C028067C-3936-453A-B516-AF0C8D545D92}"/>
              </a:ext>
            </a:extLst>
          </p:cNvPr>
          <p:cNvSpPr>
            <a:spLocks noGrp="1"/>
          </p:cNvSpPr>
          <p:nvPr>
            <p:ph type="body" sz="quarter" idx="15"/>
          </p:nvPr>
        </p:nvSpPr>
        <p:spPr>
          <a:xfrm>
            <a:off x="1504721" y="1853514"/>
            <a:ext cx="9182559" cy="4790477"/>
          </a:xfrm>
        </p:spPr>
        <p:txBody>
          <a:bodyPr>
            <a:normAutofit/>
          </a:bodyPr>
          <a:lstStyle/>
          <a:p>
            <a:pPr fontAlgn="base">
              <a:spcBef>
                <a:spcPts val="0"/>
              </a:spcBef>
            </a:pPr>
            <a:r>
              <a:rPr lang="nl-NL" sz="1800" dirty="0">
                <a:solidFill>
                  <a:srgbClr val="333333"/>
                </a:solidFill>
                <a:effectLst/>
                <a:latin typeface="Century Gothic" panose="020B0502020202020204" pitchFamily="34" charset="0"/>
                <a:ea typeface="Calibri" panose="020F0502020204030204" pitchFamily="34" charset="0"/>
              </a:rPr>
              <a:t>Pensioen / Gezinspensioen</a:t>
            </a:r>
            <a:endParaRPr lang="nl-BE" sz="1800" dirty="0">
              <a:effectLst/>
              <a:latin typeface="Calibri" panose="020F0502020204030204" pitchFamily="34" charset="0"/>
              <a:ea typeface="Calibri" panose="020F0502020204030204" pitchFamily="34" charset="0"/>
            </a:endParaRPr>
          </a:p>
          <a:p>
            <a:pPr fontAlgn="base">
              <a:spcBef>
                <a:spcPts val="0"/>
              </a:spcBef>
            </a:pPr>
            <a:r>
              <a:rPr lang="nl-NL" sz="1800" dirty="0">
                <a:solidFill>
                  <a:srgbClr val="333333"/>
                </a:solidFill>
                <a:effectLst/>
                <a:latin typeface="Century Gothic" panose="020B0502020202020204" pitchFamily="34" charset="0"/>
                <a:ea typeface="Calibri" panose="020F0502020204030204" pitchFamily="34" charset="0"/>
              </a:rPr>
              <a:t>Overlevingspensioen</a:t>
            </a:r>
            <a:endParaRPr lang="nl-BE" sz="1800" dirty="0">
              <a:effectLst/>
              <a:latin typeface="Calibri" panose="020F0502020204030204" pitchFamily="34" charset="0"/>
              <a:ea typeface="Calibri" panose="020F0502020204030204" pitchFamily="34" charset="0"/>
            </a:endParaRPr>
          </a:p>
          <a:p>
            <a:pPr fontAlgn="base">
              <a:spcBef>
                <a:spcPts val="0"/>
              </a:spcBef>
            </a:pPr>
            <a:r>
              <a:rPr lang="nl-NL" sz="1800" dirty="0">
                <a:solidFill>
                  <a:srgbClr val="333333"/>
                </a:solidFill>
                <a:effectLst/>
                <a:latin typeface="Century Gothic" panose="020B0502020202020204" pitchFamily="34" charset="0"/>
                <a:ea typeface="Calibri" panose="020F0502020204030204" pitchFamily="34" charset="0"/>
              </a:rPr>
              <a:t>Overgangsuitkering</a:t>
            </a:r>
            <a:endParaRPr lang="nl-BE" sz="1800" dirty="0">
              <a:effectLst/>
              <a:latin typeface="Calibri" panose="020F0502020204030204" pitchFamily="34" charset="0"/>
              <a:ea typeface="Calibri" panose="020F0502020204030204" pitchFamily="34" charset="0"/>
            </a:endParaRPr>
          </a:p>
          <a:p>
            <a:pPr fontAlgn="base">
              <a:spcBef>
                <a:spcPts val="0"/>
              </a:spcBef>
            </a:pPr>
            <a:r>
              <a:rPr lang="nl-NL" sz="1800" dirty="0">
                <a:solidFill>
                  <a:srgbClr val="333333"/>
                </a:solidFill>
                <a:effectLst/>
                <a:latin typeface="Century Gothic" panose="020B0502020202020204" pitchFamily="34" charset="0"/>
                <a:ea typeface="Calibri" panose="020F0502020204030204" pitchFamily="34" charset="0"/>
              </a:rPr>
              <a:t>Pensioen als uit echt / feitelijk gescheiden huwelijkspartner</a:t>
            </a:r>
            <a:endParaRPr lang="nl-BE" sz="1800" dirty="0">
              <a:effectLst/>
              <a:latin typeface="Calibri" panose="020F0502020204030204" pitchFamily="34" charset="0"/>
              <a:ea typeface="Calibri" panose="020F0502020204030204" pitchFamily="34" charset="0"/>
            </a:endParaRPr>
          </a:p>
          <a:p>
            <a:pPr fontAlgn="base">
              <a:spcBef>
                <a:spcPts val="0"/>
              </a:spcBef>
            </a:pPr>
            <a:r>
              <a:rPr lang="nl-NL" sz="1800" dirty="0">
                <a:solidFill>
                  <a:srgbClr val="333333"/>
                </a:solidFill>
                <a:effectLst/>
                <a:latin typeface="Century Gothic" panose="020B0502020202020204" pitchFamily="34" charset="0"/>
                <a:ea typeface="Calibri" panose="020F0502020204030204" pitchFamily="34" charset="0"/>
              </a:rPr>
              <a:t>Wezenpensioen</a:t>
            </a:r>
            <a:endParaRPr lang="nl-BE" sz="1800" dirty="0">
              <a:effectLst/>
              <a:latin typeface="Calibri" panose="020F0502020204030204" pitchFamily="34" charset="0"/>
              <a:ea typeface="Calibri" panose="020F0502020204030204" pitchFamily="34" charset="0"/>
            </a:endParaRPr>
          </a:p>
          <a:p>
            <a:pPr fontAlgn="base">
              <a:spcBef>
                <a:spcPts val="0"/>
              </a:spcBef>
            </a:pPr>
            <a:r>
              <a:rPr lang="nl-NL" sz="1800" dirty="0">
                <a:solidFill>
                  <a:srgbClr val="333333"/>
                </a:solidFill>
                <a:effectLst/>
                <a:latin typeface="Century Gothic" panose="020B0502020202020204" pitchFamily="34" charset="0"/>
                <a:ea typeface="Calibri" panose="020F0502020204030204" pitchFamily="34" charset="0"/>
              </a:rPr>
              <a:t>Bijzondere bijslag</a:t>
            </a:r>
            <a:endParaRPr lang="nl-BE" sz="1800" dirty="0">
              <a:effectLst/>
              <a:latin typeface="Calibri" panose="020F0502020204030204" pitchFamily="34" charset="0"/>
              <a:ea typeface="Calibri" panose="020F0502020204030204" pitchFamily="34" charset="0"/>
            </a:endParaRPr>
          </a:p>
          <a:p>
            <a:pPr fontAlgn="base">
              <a:spcBef>
                <a:spcPts val="0"/>
              </a:spcBef>
            </a:pPr>
            <a:r>
              <a:rPr lang="nl-NL" sz="1800" dirty="0">
                <a:solidFill>
                  <a:srgbClr val="333333"/>
                </a:solidFill>
                <a:effectLst/>
                <a:latin typeface="Century Gothic" panose="020B0502020202020204" pitchFamily="34" charset="0"/>
                <a:ea typeface="Calibri" panose="020F0502020204030204" pitchFamily="34" charset="0"/>
              </a:rPr>
              <a:t>Welvaartspremie</a:t>
            </a:r>
            <a:endParaRPr lang="nl-BE" sz="1800" dirty="0">
              <a:effectLst/>
              <a:latin typeface="Calibri" panose="020F0502020204030204" pitchFamily="34" charset="0"/>
              <a:ea typeface="Calibri" panose="020F0502020204030204" pitchFamily="34" charset="0"/>
            </a:endParaRPr>
          </a:p>
          <a:p>
            <a:pPr fontAlgn="base">
              <a:spcBef>
                <a:spcPts val="0"/>
              </a:spcBef>
            </a:pPr>
            <a:r>
              <a:rPr lang="nl-NL" sz="1800" dirty="0">
                <a:solidFill>
                  <a:srgbClr val="333333"/>
                </a:solidFill>
                <a:effectLst/>
                <a:latin typeface="Century Gothic" panose="020B0502020202020204" pitchFamily="34" charset="0"/>
                <a:ea typeface="Calibri" panose="020F0502020204030204" pitchFamily="34" charset="0"/>
              </a:rPr>
              <a:t>Uitkering arbeidsongeschiktheid</a:t>
            </a:r>
            <a:r>
              <a:rPr lang="nl-NL" sz="1800" dirty="0">
                <a:effectLst/>
                <a:latin typeface="Arial" panose="020B0604020202020204" pitchFamily="34" charset="0"/>
                <a:ea typeface="Calibri" panose="020F0502020204030204" pitchFamily="34" charset="0"/>
              </a:rPr>
              <a:t>​</a:t>
            </a:r>
            <a:endParaRPr lang="nl-BE" sz="1800" dirty="0">
              <a:effectLst/>
              <a:latin typeface="Calibri" panose="020F0502020204030204" pitchFamily="34" charset="0"/>
              <a:ea typeface="Calibri" panose="020F0502020204030204" pitchFamily="34" charset="0"/>
            </a:endParaRPr>
          </a:p>
          <a:p>
            <a:pPr fontAlgn="base">
              <a:spcBef>
                <a:spcPts val="0"/>
              </a:spcBef>
            </a:pPr>
            <a:r>
              <a:rPr lang="nl-NL" sz="1800" dirty="0">
                <a:solidFill>
                  <a:srgbClr val="333333"/>
                </a:solidFill>
                <a:effectLst/>
                <a:latin typeface="Century Gothic" panose="020B0502020202020204" pitchFamily="34" charset="0"/>
                <a:ea typeface="Calibri" panose="020F0502020204030204" pitchFamily="34" charset="0"/>
              </a:rPr>
              <a:t>Uitkering werkloosheid</a:t>
            </a:r>
            <a:r>
              <a:rPr lang="nl-NL" sz="1800" dirty="0">
                <a:effectLst/>
                <a:latin typeface="Arial" panose="020B0604020202020204" pitchFamily="34" charset="0"/>
                <a:ea typeface="Calibri" panose="020F0502020204030204" pitchFamily="34" charset="0"/>
              </a:rPr>
              <a:t>​</a:t>
            </a:r>
            <a:endParaRPr lang="nl-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7350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Use cases</a:t>
            </a:r>
          </a:p>
        </p:txBody>
      </p:sp>
    </p:spTree>
    <p:extLst>
      <p:ext uri="{BB962C8B-B14F-4D97-AF65-F5344CB8AC3E}">
        <p14:creationId xmlns:p14="http://schemas.microsoft.com/office/powerpoint/2010/main" val="2131029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E05AACC1-DC16-4E4D-BB5D-52775997015F}"/>
              </a:ext>
            </a:extLst>
          </p:cNvPr>
          <p:cNvSpPr>
            <a:spLocks noGrp="1"/>
          </p:cNvSpPr>
          <p:nvPr>
            <p:ph type="body" sz="quarter" idx="19"/>
          </p:nvPr>
        </p:nvSpPr>
        <p:spPr/>
        <p:txBody>
          <a:bodyPr/>
          <a:lstStyle/>
          <a:p>
            <a:r>
              <a:rPr lang="nl-BE" dirty="0"/>
              <a:t>Overzicht</a:t>
            </a:r>
          </a:p>
        </p:txBody>
      </p:sp>
      <p:sp>
        <p:nvSpPr>
          <p:cNvPr id="3" name="Tijdelijke aanduiding voor tekst 2">
            <a:extLst>
              <a:ext uri="{FF2B5EF4-FFF2-40B4-BE49-F238E27FC236}">
                <a16:creationId xmlns:a16="http://schemas.microsoft.com/office/drawing/2014/main" id="{E9073490-8D67-4919-AD41-5CA17D440023}"/>
              </a:ext>
            </a:extLst>
          </p:cNvPr>
          <p:cNvSpPr>
            <a:spLocks noGrp="1"/>
          </p:cNvSpPr>
          <p:nvPr>
            <p:ph type="body" sz="quarter" idx="15"/>
          </p:nvPr>
        </p:nvSpPr>
        <p:spPr/>
        <p:txBody>
          <a:bodyPr/>
          <a:lstStyle/>
          <a:p>
            <a:r>
              <a:rPr lang="nl-BE" dirty="0"/>
              <a:t>ASR C4</a:t>
            </a:r>
          </a:p>
          <a:p>
            <a:r>
              <a:rPr lang="nl-BE" dirty="0"/>
              <a:t>Contingenten</a:t>
            </a:r>
          </a:p>
          <a:p>
            <a:r>
              <a:rPr lang="nl-BE" dirty="0"/>
              <a:t>Vakantie-attesten</a:t>
            </a:r>
          </a:p>
          <a:p>
            <a:r>
              <a:rPr lang="nl-BE" dirty="0"/>
              <a:t>Individuele rekening</a:t>
            </a:r>
          </a:p>
          <a:p>
            <a:r>
              <a:rPr lang="nl-BE" dirty="0"/>
              <a:t>ZIMA</a:t>
            </a:r>
          </a:p>
        </p:txBody>
      </p:sp>
      <p:sp>
        <p:nvSpPr>
          <p:cNvPr id="5" name="Tijdelijke aanduiding voor voettekst 4">
            <a:extLst>
              <a:ext uri="{FF2B5EF4-FFF2-40B4-BE49-F238E27FC236}">
                <a16:creationId xmlns:a16="http://schemas.microsoft.com/office/drawing/2014/main" id="{F23F66C0-DA68-4685-B08E-17E2A8B3D10C}"/>
              </a:ext>
            </a:extLst>
          </p:cNvPr>
          <p:cNvSpPr>
            <a:spLocks noGrp="1"/>
          </p:cNvSpPr>
          <p:nvPr>
            <p:ph type="ftr" sz="quarter" idx="21"/>
          </p:nvPr>
        </p:nvSpPr>
        <p:spPr/>
        <p:txBody>
          <a:bodyPr/>
          <a:lstStyle/>
          <a:p>
            <a:r>
              <a:rPr lang="nl-BE"/>
              <a:t>E-GOV 3.0 – oktober 2024</a:t>
            </a:r>
            <a:endParaRPr lang="en-US" dirty="0"/>
          </a:p>
        </p:txBody>
      </p:sp>
    </p:spTree>
    <p:extLst>
      <p:ext uri="{BB962C8B-B14F-4D97-AF65-F5344CB8AC3E}">
        <p14:creationId xmlns:p14="http://schemas.microsoft.com/office/powerpoint/2010/main" val="2777529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B4072-D3E4-4890-8995-DA2FCF1B8EF6}"/>
              </a:ext>
            </a:extLst>
          </p:cNvPr>
          <p:cNvSpPr>
            <a:spLocks noGrp="1"/>
          </p:cNvSpPr>
          <p:nvPr>
            <p:ph type="body" sz="quarter" idx="19"/>
          </p:nvPr>
        </p:nvSpPr>
        <p:spPr>
          <a:xfrm>
            <a:off x="1504722" y="674401"/>
            <a:ext cx="9533392" cy="654554"/>
          </a:xfrm>
        </p:spPr>
        <p:txBody>
          <a:bodyPr/>
          <a:lstStyle/>
          <a:p>
            <a:r>
              <a:rPr lang="en-US" dirty="0">
                <a:latin typeface="Calibri"/>
                <a:cs typeface="Calibri"/>
              </a:rPr>
              <a:t>Use case – ASR C4 </a:t>
            </a:r>
            <a:endParaRPr lang="en-US" dirty="0"/>
          </a:p>
        </p:txBody>
      </p:sp>
      <p:sp>
        <p:nvSpPr>
          <p:cNvPr id="4" name="Text Placeholder 3">
            <a:extLst>
              <a:ext uri="{FF2B5EF4-FFF2-40B4-BE49-F238E27FC236}">
                <a16:creationId xmlns:a16="http://schemas.microsoft.com/office/drawing/2014/main" id="{BBFD147B-1496-4315-8E79-D25D3A88A990}"/>
              </a:ext>
            </a:extLst>
          </p:cNvPr>
          <p:cNvSpPr>
            <a:spLocks noGrp="1"/>
          </p:cNvSpPr>
          <p:nvPr>
            <p:ph type="body" sz="quarter" idx="15"/>
          </p:nvPr>
        </p:nvSpPr>
        <p:spPr>
          <a:xfrm>
            <a:off x="1504721" y="1424354"/>
            <a:ext cx="8438605" cy="4853354"/>
          </a:xfrm>
        </p:spPr>
        <p:txBody>
          <a:bodyPr vert="horz" lIns="91440" tIns="45720" rIns="91440" bIns="45720" rtlCol="0" anchor="t">
            <a:normAutofit/>
          </a:bodyPr>
          <a:lstStyle/>
          <a:p>
            <a:r>
              <a:rPr lang="nl-BE" b="1" dirty="0">
                <a:latin typeface="Century Gothic"/>
                <a:ea typeface="Calibri"/>
                <a:cs typeface="Calibri"/>
              </a:rPr>
              <a:t>Verwachte voordelen</a:t>
            </a:r>
            <a:endParaRPr lang="en-US" b="1" dirty="0">
              <a:latin typeface="Century Gothic"/>
            </a:endParaRPr>
          </a:p>
          <a:p>
            <a:pPr lvl="1"/>
            <a:r>
              <a:rPr lang="nl-BE" dirty="0">
                <a:solidFill>
                  <a:srgbClr val="262626"/>
                </a:solidFill>
                <a:latin typeface="Century Gothic"/>
                <a:ea typeface="Calibri"/>
                <a:cs typeface="Calibri"/>
              </a:rPr>
              <a:t>Gemiddeld 10 miljoen C4 per jaar </a:t>
            </a:r>
          </a:p>
          <a:p>
            <a:pPr lvl="1"/>
            <a:r>
              <a:rPr lang="nl-BE" dirty="0">
                <a:solidFill>
                  <a:srgbClr val="262626"/>
                </a:solidFill>
                <a:latin typeface="Century Gothic"/>
                <a:ea typeface="Calibri"/>
                <a:cs typeface="Calibri"/>
              </a:rPr>
              <a:t>Snellere beslissingen voor de burger die nood heeft aan een vervangingsinkomen</a:t>
            </a:r>
            <a:endParaRPr lang="nl-BE" dirty="0">
              <a:latin typeface="Century Gothic"/>
            </a:endParaRPr>
          </a:p>
          <a:p>
            <a:pPr lvl="1"/>
            <a:r>
              <a:rPr lang="nl-BE" dirty="0">
                <a:solidFill>
                  <a:srgbClr val="262626"/>
                </a:solidFill>
                <a:latin typeface="Century Gothic"/>
                <a:ea typeface="Calibri"/>
                <a:cs typeface="Calibri"/>
              </a:rPr>
              <a:t>Vermijden van administratieve “overhead” bij het behandelen van dossiers : bv. nutteloze verificaties </a:t>
            </a:r>
            <a:endParaRPr lang="nl-BE" dirty="0">
              <a:solidFill>
                <a:srgbClr val="333333"/>
              </a:solidFill>
              <a:latin typeface="Century Gothic"/>
            </a:endParaRPr>
          </a:p>
          <a:p>
            <a:pPr lvl="1"/>
            <a:r>
              <a:rPr lang="nl-BE" dirty="0">
                <a:solidFill>
                  <a:srgbClr val="262626"/>
                </a:solidFill>
                <a:latin typeface="Century Gothic"/>
                <a:ea typeface="Calibri"/>
                <a:cs typeface="Calibri"/>
              </a:rPr>
              <a:t>Verbeteren van de kwaliteit van de beslissingen</a:t>
            </a:r>
            <a:endParaRPr lang="nl-BE" dirty="0">
              <a:latin typeface="Century Gothic"/>
            </a:endParaRPr>
          </a:p>
          <a:p>
            <a:pPr lvl="1"/>
            <a:r>
              <a:rPr lang="nl-BE" dirty="0">
                <a:solidFill>
                  <a:srgbClr val="262626"/>
                </a:solidFill>
                <a:latin typeface="Century Gothic"/>
                <a:ea typeface="Calibri"/>
                <a:cs typeface="Calibri"/>
              </a:rPr>
              <a:t>Vermijden van overbodige dubbele doorstroming van informatie</a:t>
            </a:r>
            <a:endParaRPr lang="nl-BE" sz="1400" dirty="0">
              <a:solidFill>
                <a:srgbClr val="333333"/>
              </a:solidFill>
              <a:latin typeface="Century Gothic"/>
            </a:endParaRPr>
          </a:p>
          <a:p>
            <a:endParaRPr lang="nl-BE" sz="1600" b="1" dirty="0">
              <a:latin typeface="Century Gothic"/>
              <a:ea typeface="Calibri"/>
              <a:cs typeface="Calibri"/>
            </a:endParaRPr>
          </a:p>
          <a:p>
            <a:endParaRPr lang="nl-BE" sz="2000" dirty="0">
              <a:latin typeface="Century Gothic"/>
              <a:ea typeface="Calibri"/>
              <a:cs typeface="Calibri"/>
            </a:endParaRPr>
          </a:p>
          <a:p>
            <a:endParaRPr lang="nl-BE" dirty="0"/>
          </a:p>
          <a:p>
            <a:endParaRPr lang="en-US" dirty="0"/>
          </a:p>
        </p:txBody>
      </p:sp>
      <p:sp>
        <p:nvSpPr>
          <p:cNvPr id="3" name="Tijdelijke aanduiding voor voettekst 2">
            <a:extLst>
              <a:ext uri="{FF2B5EF4-FFF2-40B4-BE49-F238E27FC236}">
                <a16:creationId xmlns:a16="http://schemas.microsoft.com/office/drawing/2014/main" id="{B2344977-114C-4E95-ABAD-646B4F8D61AD}"/>
              </a:ext>
            </a:extLst>
          </p:cNvPr>
          <p:cNvSpPr>
            <a:spLocks noGrp="1"/>
          </p:cNvSpPr>
          <p:nvPr>
            <p:ph type="ftr" sz="quarter" idx="21"/>
          </p:nvPr>
        </p:nvSpPr>
        <p:spPr/>
        <p:txBody>
          <a:bodyPr/>
          <a:lstStyle/>
          <a:p>
            <a:r>
              <a:rPr lang="nl-BE"/>
              <a:t>E-GOV 3.0 – oktober 2024</a:t>
            </a:r>
            <a:endParaRPr lang="en-US" dirty="0"/>
          </a:p>
        </p:txBody>
      </p:sp>
    </p:spTree>
    <p:extLst>
      <p:ext uri="{BB962C8B-B14F-4D97-AF65-F5344CB8AC3E}">
        <p14:creationId xmlns:p14="http://schemas.microsoft.com/office/powerpoint/2010/main" val="2555253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B4072-D3E4-4890-8995-DA2FCF1B8EF6}"/>
              </a:ext>
            </a:extLst>
          </p:cNvPr>
          <p:cNvSpPr>
            <a:spLocks noGrp="1"/>
          </p:cNvSpPr>
          <p:nvPr>
            <p:ph type="body" sz="quarter" idx="19"/>
          </p:nvPr>
        </p:nvSpPr>
        <p:spPr>
          <a:xfrm>
            <a:off x="1504722" y="674401"/>
            <a:ext cx="9533392" cy="654554"/>
          </a:xfrm>
        </p:spPr>
        <p:txBody>
          <a:bodyPr/>
          <a:lstStyle/>
          <a:p>
            <a:r>
              <a:rPr lang="en-US" dirty="0">
                <a:latin typeface="Calibri"/>
                <a:cs typeface="Calibri"/>
              </a:rPr>
              <a:t>Use case – </a:t>
            </a:r>
            <a:r>
              <a:rPr lang="en-US" dirty="0" err="1">
                <a:latin typeface="Calibri"/>
                <a:cs typeface="Calibri"/>
              </a:rPr>
              <a:t>Contingenten</a:t>
            </a:r>
            <a:r>
              <a:rPr lang="en-US" dirty="0">
                <a:latin typeface="Calibri"/>
                <a:cs typeface="Calibri"/>
              </a:rPr>
              <a:t>  </a:t>
            </a:r>
            <a:endParaRPr lang="en-US" dirty="0"/>
          </a:p>
        </p:txBody>
      </p:sp>
      <p:sp>
        <p:nvSpPr>
          <p:cNvPr id="4" name="Text Placeholder 3">
            <a:extLst>
              <a:ext uri="{FF2B5EF4-FFF2-40B4-BE49-F238E27FC236}">
                <a16:creationId xmlns:a16="http://schemas.microsoft.com/office/drawing/2014/main" id="{BBFD147B-1496-4315-8E79-D25D3A88A990}"/>
              </a:ext>
            </a:extLst>
          </p:cNvPr>
          <p:cNvSpPr>
            <a:spLocks noGrp="1"/>
          </p:cNvSpPr>
          <p:nvPr>
            <p:ph type="body" sz="quarter" idx="15"/>
          </p:nvPr>
        </p:nvSpPr>
        <p:spPr>
          <a:xfrm>
            <a:off x="1504721" y="1500810"/>
            <a:ext cx="8438605" cy="4331580"/>
          </a:xfrm>
        </p:spPr>
        <p:txBody>
          <a:bodyPr vert="horz" lIns="91440" tIns="45720" rIns="91440" bIns="45720" rtlCol="0" anchor="t">
            <a:normAutofit fontScale="92500"/>
          </a:bodyPr>
          <a:lstStyle/>
          <a:p>
            <a:r>
              <a:rPr lang="en-US" b="1" dirty="0" err="1">
                <a:solidFill>
                  <a:schemeClr val="tx1"/>
                </a:solidFill>
                <a:latin typeface="Century Gothic"/>
              </a:rPr>
              <a:t>Verwachte</a:t>
            </a:r>
            <a:r>
              <a:rPr lang="en-US" b="1" dirty="0">
                <a:solidFill>
                  <a:schemeClr val="tx1"/>
                </a:solidFill>
                <a:latin typeface="Century Gothic"/>
              </a:rPr>
              <a:t> </a:t>
            </a:r>
            <a:r>
              <a:rPr lang="en-US" b="1" dirty="0" err="1">
                <a:solidFill>
                  <a:schemeClr val="tx1"/>
                </a:solidFill>
                <a:latin typeface="Century Gothic"/>
              </a:rPr>
              <a:t>voordelen</a:t>
            </a:r>
            <a:endParaRPr lang="en-US" b="1" dirty="0">
              <a:solidFill>
                <a:schemeClr val="tx1"/>
              </a:solidFill>
              <a:latin typeface="Century Gothic"/>
            </a:endParaRPr>
          </a:p>
          <a:p>
            <a:pPr lvl="1"/>
            <a:r>
              <a:rPr lang="en-US" dirty="0" err="1">
                <a:latin typeface="Century Gothic"/>
              </a:rPr>
              <a:t>Sneller</a:t>
            </a:r>
            <a:r>
              <a:rPr lang="en-US" dirty="0">
                <a:latin typeface="Century Gothic"/>
              </a:rPr>
              <a:t> </a:t>
            </a:r>
            <a:r>
              <a:rPr lang="en-US" dirty="0" err="1">
                <a:latin typeface="Century Gothic"/>
              </a:rPr>
              <a:t>en</a:t>
            </a:r>
            <a:r>
              <a:rPr lang="en-US" dirty="0">
                <a:latin typeface="Century Gothic"/>
              </a:rPr>
              <a:t> </a:t>
            </a:r>
            <a:r>
              <a:rPr lang="en-US" dirty="0" err="1">
                <a:latin typeface="Century Gothic"/>
              </a:rPr>
              <a:t>betrouwbaar</a:t>
            </a:r>
            <a:r>
              <a:rPr lang="en-US" dirty="0">
                <a:latin typeface="Century Gothic"/>
              </a:rPr>
              <a:t> </a:t>
            </a:r>
            <a:r>
              <a:rPr lang="en-US" dirty="0" err="1">
                <a:latin typeface="Century Gothic"/>
              </a:rPr>
              <a:t>beheer</a:t>
            </a:r>
            <a:r>
              <a:rPr lang="en-US" dirty="0">
                <a:latin typeface="Century Gothic"/>
              </a:rPr>
              <a:t> van de </a:t>
            </a:r>
            <a:r>
              <a:rPr lang="en-US" dirty="0" err="1">
                <a:latin typeface="Century Gothic"/>
              </a:rPr>
              <a:t>contingenten</a:t>
            </a:r>
            <a:endParaRPr lang="en-US" dirty="0">
              <a:latin typeface="Century Gothic"/>
            </a:endParaRPr>
          </a:p>
          <a:p>
            <a:pPr lvl="2"/>
            <a:r>
              <a:rPr lang="en-US" dirty="0" err="1">
                <a:latin typeface="Century Gothic"/>
              </a:rPr>
              <a:t>Maandelijkse</a:t>
            </a:r>
            <a:r>
              <a:rPr lang="en-US" dirty="0">
                <a:latin typeface="Century Gothic"/>
              </a:rPr>
              <a:t> </a:t>
            </a:r>
            <a:r>
              <a:rPr lang="en-US" dirty="0" err="1">
                <a:latin typeface="Century Gothic"/>
              </a:rPr>
              <a:t>bijwerking</a:t>
            </a:r>
            <a:r>
              <a:rPr lang="en-US" dirty="0">
                <a:latin typeface="Century Gothic"/>
              </a:rPr>
              <a:t> van de teller</a:t>
            </a:r>
          </a:p>
          <a:p>
            <a:pPr lvl="2"/>
            <a:r>
              <a:rPr lang="en-US" dirty="0" err="1">
                <a:latin typeface="Century Gothic"/>
              </a:rPr>
              <a:t>Contingenten</a:t>
            </a:r>
            <a:r>
              <a:rPr lang="en-US" dirty="0">
                <a:latin typeface="Century Gothic"/>
              </a:rPr>
              <a:t> </a:t>
            </a:r>
            <a:r>
              <a:rPr lang="en-US" dirty="0" err="1">
                <a:latin typeface="Century Gothic"/>
              </a:rPr>
              <a:t>moeten</a:t>
            </a:r>
            <a:r>
              <a:rPr lang="en-US" dirty="0">
                <a:latin typeface="Century Gothic"/>
              </a:rPr>
              <a:t> </a:t>
            </a:r>
            <a:r>
              <a:rPr lang="en-US" dirty="0" err="1">
                <a:latin typeface="Century Gothic"/>
              </a:rPr>
              <a:t>aansluiten</a:t>
            </a:r>
            <a:r>
              <a:rPr lang="en-US" dirty="0">
                <a:latin typeface="Century Gothic"/>
              </a:rPr>
              <a:t> </a:t>
            </a:r>
            <a:r>
              <a:rPr lang="en-US" dirty="0" err="1">
                <a:latin typeface="Century Gothic"/>
              </a:rPr>
              <a:t>bij</a:t>
            </a:r>
            <a:r>
              <a:rPr lang="en-US" dirty="0">
                <a:latin typeface="Century Gothic"/>
              </a:rPr>
              <a:t> de </a:t>
            </a:r>
            <a:r>
              <a:rPr lang="en-US" dirty="0" err="1">
                <a:latin typeface="Century Gothic"/>
              </a:rPr>
              <a:t>realiteit</a:t>
            </a:r>
            <a:r>
              <a:rPr lang="en-US" dirty="0">
                <a:latin typeface="Century Gothic"/>
              </a:rPr>
              <a:t> van wat </a:t>
            </a:r>
            <a:r>
              <a:rPr lang="en-US" dirty="0" err="1">
                <a:latin typeface="Century Gothic"/>
              </a:rPr>
              <a:t>geprsteerd</a:t>
            </a:r>
            <a:r>
              <a:rPr lang="en-US" dirty="0">
                <a:latin typeface="Century Gothic"/>
              </a:rPr>
              <a:t> </a:t>
            </a:r>
            <a:r>
              <a:rPr lang="en-US" dirty="0" err="1">
                <a:latin typeface="Century Gothic"/>
              </a:rPr>
              <a:t>en</a:t>
            </a:r>
            <a:r>
              <a:rPr lang="en-US" dirty="0">
                <a:latin typeface="Century Gothic"/>
              </a:rPr>
              <a:t> </a:t>
            </a:r>
            <a:r>
              <a:rPr lang="en-US" dirty="0" err="1">
                <a:latin typeface="Century Gothic"/>
              </a:rPr>
              <a:t>gereserveerd</a:t>
            </a:r>
            <a:r>
              <a:rPr lang="en-US" dirty="0">
                <a:latin typeface="Century Gothic"/>
              </a:rPr>
              <a:t> is. </a:t>
            </a:r>
          </a:p>
          <a:p>
            <a:pPr lvl="2"/>
            <a:r>
              <a:rPr lang="en-US" dirty="0">
                <a:latin typeface="Century Gothic"/>
              </a:rPr>
              <a:t>Up to date </a:t>
            </a:r>
            <a:r>
              <a:rPr lang="en-US" dirty="0" err="1">
                <a:latin typeface="Century Gothic"/>
              </a:rPr>
              <a:t>informatie</a:t>
            </a:r>
            <a:r>
              <a:rPr lang="en-US" dirty="0">
                <a:latin typeface="Century Gothic"/>
              </a:rPr>
              <a:t> </a:t>
            </a:r>
            <a:r>
              <a:rPr lang="en-US" dirty="0" err="1">
                <a:latin typeface="Century Gothic"/>
              </a:rPr>
              <a:t>voor</a:t>
            </a:r>
            <a:r>
              <a:rPr lang="en-US" dirty="0">
                <a:latin typeface="Century Gothic"/>
              </a:rPr>
              <a:t> externe partners (</a:t>
            </a:r>
            <a:r>
              <a:rPr lang="en-US" dirty="0" err="1">
                <a:latin typeface="Century Gothic"/>
              </a:rPr>
              <a:t>kinderbijslagen</a:t>
            </a:r>
            <a:r>
              <a:rPr lang="en-US" dirty="0">
                <a:latin typeface="Century Gothic"/>
              </a:rPr>
              <a:t> : </a:t>
            </a:r>
            <a:r>
              <a:rPr lang="en-US" dirty="0" err="1">
                <a:latin typeface="Century Gothic"/>
              </a:rPr>
              <a:t>maandelijkse</a:t>
            </a:r>
            <a:r>
              <a:rPr lang="en-US" dirty="0">
                <a:latin typeface="Century Gothic"/>
              </a:rPr>
              <a:t> </a:t>
            </a:r>
            <a:r>
              <a:rPr lang="en-US" dirty="0" err="1">
                <a:latin typeface="Century Gothic"/>
              </a:rPr>
              <a:t>controle</a:t>
            </a:r>
            <a:r>
              <a:rPr lang="en-US" dirty="0">
                <a:latin typeface="Century Gothic"/>
              </a:rPr>
              <a:t> </a:t>
            </a:r>
            <a:r>
              <a:rPr lang="en-US" dirty="0" err="1">
                <a:latin typeface="Century Gothic"/>
              </a:rPr>
              <a:t>ipv</a:t>
            </a:r>
            <a:r>
              <a:rPr lang="en-US" dirty="0">
                <a:latin typeface="Century Gothic"/>
              </a:rPr>
              <a:t>  </a:t>
            </a:r>
            <a:r>
              <a:rPr lang="en-US" dirty="0" err="1">
                <a:latin typeface="Century Gothic"/>
              </a:rPr>
              <a:t>kwartaalcontrole</a:t>
            </a:r>
            <a:r>
              <a:rPr lang="en-US" dirty="0">
                <a:latin typeface="Century Gothic"/>
              </a:rPr>
              <a:t>)</a:t>
            </a:r>
          </a:p>
          <a:p>
            <a:pPr lvl="1"/>
            <a:r>
              <a:rPr lang="en-US" dirty="0">
                <a:latin typeface="Century Gothic"/>
              </a:rPr>
              <a:t>880.000 </a:t>
            </a:r>
            <a:r>
              <a:rPr lang="en-US" dirty="0" err="1">
                <a:latin typeface="Century Gothic"/>
              </a:rPr>
              <a:t>werknemers</a:t>
            </a:r>
            <a:r>
              <a:rPr lang="en-US" dirty="0">
                <a:latin typeface="Century Gothic"/>
              </a:rPr>
              <a:t> op </a:t>
            </a:r>
            <a:r>
              <a:rPr lang="en-US" dirty="0" err="1">
                <a:latin typeface="Century Gothic"/>
              </a:rPr>
              <a:t>jaarbasis</a:t>
            </a:r>
            <a:r>
              <a:rPr lang="en-US" dirty="0">
                <a:latin typeface="Century Gothic"/>
              </a:rPr>
              <a:t> (</a:t>
            </a:r>
            <a:r>
              <a:rPr lang="en-US" dirty="0" err="1">
                <a:latin typeface="Century Gothic"/>
              </a:rPr>
              <a:t>cijfers</a:t>
            </a:r>
            <a:r>
              <a:rPr lang="en-US" dirty="0">
                <a:latin typeface="Century Gothic"/>
              </a:rPr>
              <a:t> 2023) </a:t>
            </a:r>
            <a:r>
              <a:rPr lang="en-US" dirty="0" err="1">
                <a:latin typeface="Century Gothic"/>
              </a:rPr>
              <a:t>waarvan</a:t>
            </a:r>
            <a:endParaRPr lang="en-US" dirty="0">
              <a:latin typeface="Century Gothic"/>
            </a:endParaRPr>
          </a:p>
          <a:p>
            <a:pPr lvl="2"/>
            <a:r>
              <a:rPr lang="en-US" dirty="0">
                <a:latin typeface="Century Gothic"/>
              </a:rPr>
              <a:t>635.000 </a:t>
            </a:r>
            <a:r>
              <a:rPr lang="en-US" dirty="0" err="1">
                <a:latin typeface="Century Gothic"/>
              </a:rPr>
              <a:t>studenten</a:t>
            </a:r>
            <a:r>
              <a:rPr lang="en-US" dirty="0">
                <a:latin typeface="Century Gothic"/>
              </a:rPr>
              <a:t> met </a:t>
            </a:r>
            <a:r>
              <a:rPr lang="en-US" dirty="0" err="1">
                <a:latin typeface="Century Gothic"/>
              </a:rPr>
              <a:t>mogelijke</a:t>
            </a:r>
            <a:r>
              <a:rPr lang="en-US" dirty="0">
                <a:latin typeface="Century Gothic"/>
              </a:rPr>
              <a:t> impact op </a:t>
            </a:r>
            <a:r>
              <a:rPr lang="en-US" dirty="0" err="1">
                <a:latin typeface="Century Gothic"/>
              </a:rPr>
              <a:t>kinderbijslag</a:t>
            </a:r>
            <a:endParaRPr lang="en-US" dirty="0">
              <a:latin typeface="Century Gothic"/>
            </a:endParaRPr>
          </a:p>
          <a:p>
            <a:pPr lvl="2"/>
            <a:r>
              <a:rPr lang="en-US" dirty="0">
                <a:latin typeface="Century Gothic"/>
              </a:rPr>
              <a:t>150.000 </a:t>
            </a:r>
            <a:r>
              <a:rPr lang="en-US" dirty="0" err="1">
                <a:latin typeface="Century Gothic"/>
              </a:rPr>
              <a:t>gelegenheidswerknemers</a:t>
            </a:r>
            <a:r>
              <a:rPr lang="en-US" dirty="0">
                <a:latin typeface="Century Gothic"/>
              </a:rPr>
              <a:t> – extra </a:t>
            </a:r>
            <a:r>
              <a:rPr lang="en-US" dirty="0" err="1">
                <a:latin typeface="Century Gothic"/>
              </a:rPr>
              <a:t>Horeca</a:t>
            </a:r>
            <a:endParaRPr lang="en-US" dirty="0">
              <a:latin typeface="Century Gothic"/>
            </a:endParaRPr>
          </a:p>
          <a:p>
            <a:pPr lvl="2"/>
            <a:r>
              <a:rPr lang="en-US" dirty="0">
                <a:latin typeface="Century Gothic"/>
              </a:rPr>
              <a:t>60.000 </a:t>
            </a:r>
            <a:r>
              <a:rPr lang="en-US" dirty="0" err="1">
                <a:latin typeface="Century Gothic"/>
              </a:rPr>
              <a:t>gelegenheidswerknemers</a:t>
            </a:r>
            <a:r>
              <a:rPr lang="en-US" dirty="0">
                <a:latin typeface="Century Gothic"/>
              </a:rPr>
              <a:t> in de land </a:t>
            </a:r>
            <a:r>
              <a:rPr lang="en-US" dirty="0" err="1">
                <a:latin typeface="Century Gothic"/>
              </a:rPr>
              <a:t>en</a:t>
            </a:r>
            <a:r>
              <a:rPr lang="en-US" dirty="0">
                <a:latin typeface="Century Gothic"/>
              </a:rPr>
              <a:t> </a:t>
            </a:r>
            <a:r>
              <a:rPr lang="en-US" dirty="0" err="1">
                <a:latin typeface="Century Gothic"/>
              </a:rPr>
              <a:t>tuinbouw</a:t>
            </a:r>
            <a:endParaRPr lang="en-US" dirty="0">
              <a:latin typeface="Century Gothic"/>
            </a:endParaRPr>
          </a:p>
          <a:p>
            <a:pPr lvl="2"/>
            <a:r>
              <a:rPr lang="en-US" dirty="0">
                <a:latin typeface="Century Gothic"/>
              </a:rPr>
              <a:t>35.000 </a:t>
            </a:r>
            <a:r>
              <a:rPr lang="en-US" dirty="0" err="1">
                <a:latin typeface="Century Gothic"/>
              </a:rPr>
              <a:t>verenigingswerkers</a:t>
            </a:r>
            <a:r>
              <a:rPr lang="en-US" dirty="0">
                <a:latin typeface="Century Gothic"/>
              </a:rPr>
              <a:t> (art 17)</a:t>
            </a:r>
          </a:p>
          <a:p>
            <a:endParaRPr lang="nl-BE" dirty="0"/>
          </a:p>
          <a:p>
            <a:endParaRPr lang="en-US" dirty="0"/>
          </a:p>
        </p:txBody>
      </p:sp>
      <p:sp>
        <p:nvSpPr>
          <p:cNvPr id="3" name="Tijdelijke aanduiding voor voettekst 2">
            <a:extLst>
              <a:ext uri="{FF2B5EF4-FFF2-40B4-BE49-F238E27FC236}">
                <a16:creationId xmlns:a16="http://schemas.microsoft.com/office/drawing/2014/main" id="{AE0D4C84-273D-4E36-8B19-B396D494B3D5}"/>
              </a:ext>
            </a:extLst>
          </p:cNvPr>
          <p:cNvSpPr>
            <a:spLocks noGrp="1"/>
          </p:cNvSpPr>
          <p:nvPr>
            <p:ph type="ftr" sz="quarter" idx="21"/>
          </p:nvPr>
        </p:nvSpPr>
        <p:spPr/>
        <p:txBody>
          <a:bodyPr/>
          <a:lstStyle/>
          <a:p>
            <a:r>
              <a:rPr lang="nl-BE"/>
              <a:t>E-GOV 3.0 – oktober 2024</a:t>
            </a:r>
            <a:endParaRPr lang="en-US" dirty="0"/>
          </a:p>
        </p:txBody>
      </p:sp>
    </p:spTree>
    <p:extLst>
      <p:ext uri="{BB962C8B-B14F-4D97-AF65-F5344CB8AC3E}">
        <p14:creationId xmlns:p14="http://schemas.microsoft.com/office/powerpoint/2010/main" val="2322643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B4072-D3E4-4890-8995-DA2FCF1B8EF6}"/>
              </a:ext>
            </a:extLst>
          </p:cNvPr>
          <p:cNvSpPr>
            <a:spLocks noGrp="1"/>
          </p:cNvSpPr>
          <p:nvPr>
            <p:ph type="body" sz="quarter" idx="19"/>
          </p:nvPr>
        </p:nvSpPr>
        <p:spPr>
          <a:xfrm>
            <a:off x="1504722" y="674401"/>
            <a:ext cx="9533392" cy="654554"/>
          </a:xfrm>
        </p:spPr>
        <p:txBody>
          <a:bodyPr/>
          <a:lstStyle/>
          <a:p>
            <a:r>
              <a:rPr lang="en-US" dirty="0">
                <a:latin typeface="Calibri"/>
                <a:cs typeface="Calibri"/>
              </a:rPr>
              <a:t>Use case – </a:t>
            </a:r>
            <a:r>
              <a:rPr lang="en-US" dirty="0" err="1">
                <a:latin typeface="Calibri"/>
                <a:cs typeface="Calibri"/>
              </a:rPr>
              <a:t>Vakantie-attesten</a:t>
            </a:r>
            <a:r>
              <a:rPr lang="en-US" dirty="0">
                <a:latin typeface="Calibri"/>
                <a:cs typeface="Calibri"/>
              </a:rPr>
              <a:t> </a:t>
            </a:r>
            <a:endParaRPr lang="en-US" b="0" dirty="0">
              <a:solidFill>
                <a:srgbClr val="000000"/>
              </a:solidFill>
              <a:latin typeface="Calibri"/>
              <a:cs typeface="Calibri"/>
            </a:endParaRPr>
          </a:p>
        </p:txBody>
      </p:sp>
      <p:sp>
        <p:nvSpPr>
          <p:cNvPr id="4" name="Text Placeholder 3">
            <a:extLst>
              <a:ext uri="{FF2B5EF4-FFF2-40B4-BE49-F238E27FC236}">
                <a16:creationId xmlns:a16="http://schemas.microsoft.com/office/drawing/2014/main" id="{BBFD147B-1496-4315-8E79-D25D3A88A990}"/>
              </a:ext>
            </a:extLst>
          </p:cNvPr>
          <p:cNvSpPr>
            <a:spLocks noGrp="1"/>
          </p:cNvSpPr>
          <p:nvPr>
            <p:ph type="body" sz="quarter" idx="15"/>
          </p:nvPr>
        </p:nvSpPr>
        <p:spPr>
          <a:xfrm>
            <a:off x="1504721" y="1853514"/>
            <a:ext cx="9179844" cy="3978875"/>
          </a:xfrm>
        </p:spPr>
        <p:txBody>
          <a:bodyPr vert="horz" lIns="91440" tIns="45720" rIns="91440" bIns="45720" rtlCol="0" anchor="t">
            <a:normAutofit/>
          </a:bodyPr>
          <a:lstStyle/>
          <a:p>
            <a:pPr>
              <a:lnSpc>
                <a:spcPct val="100000"/>
              </a:lnSpc>
              <a:spcBef>
                <a:spcPts val="0"/>
              </a:spcBef>
            </a:pPr>
            <a:r>
              <a:rPr lang="nl-BE" sz="2000" b="1" dirty="0">
                <a:solidFill>
                  <a:schemeClr val="tx1"/>
                </a:solidFill>
                <a:latin typeface="Century Gothic"/>
              </a:rPr>
              <a:t>Verwachte voordelen : </a:t>
            </a:r>
            <a:r>
              <a:rPr lang="nl-BE" dirty="0">
                <a:solidFill>
                  <a:srgbClr val="262626"/>
                </a:solidFill>
                <a:latin typeface="Century Gothic"/>
                <a:ea typeface="Calibri"/>
                <a:cs typeface="Calibri"/>
              </a:rPr>
              <a:t>g</a:t>
            </a:r>
            <a:r>
              <a:rPr lang="nl-BE" sz="1800" dirty="0">
                <a:solidFill>
                  <a:srgbClr val="262626"/>
                </a:solidFill>
                <a:latin typeface="Century Gothic"/>
                <a:ea typeface="Calibri"/>
                <a:cs typeface="Calibri"/>
              </a:rPr>
              <a:t>emiddeld </a:t>
            </a:r>
            <a:r>
              <a:rPr lang="nl-BE" dirty="0">
                <a:solidFill>
                  <a:srgbClr val="262626"/>
                </a:solidFill>
                <a:latin typeface="Century Gothic"/>
                <a:ea typeface="Calibri"/>
                <a:cs typeface="Calibri"/>
              </a:rPr>
              <a:t>620.000</a:t>
            </a:r>
            <a:r>
              <a:rPr lang="en-US" dirty="0">
                <a:latin typeface="Century Gothic"/>
              </a:rPr>
              <a:t> </a:t>
            </a:r>
            <a:r>
              <a:rPr lang="en-US" dirty="0" err="1">
                <a:latin typeface="Century Gothic"/>
              </a:rPr>
              <a:t>vakantie</a:t>
            </a:r>
            <a:r>
              <a:rPr lang="en-US" dirty="0">
                <a:latin typeface="Century Gothic"/>
              </a:rPr>
              <a:t>- </a:t>
            </a:r>
            <a:r>
              <a:rPr lang="en-US" dirty="0" err="1">
                <a:latin typeface="Century Gothic"/>
              </a:rPr>
              <a:t>attesten</a:t>
            </a:r>
            <a:r>
              <a:rPr lang="en-US" dirty="0">
                <a:latin typeface="Century Gothic"/>
              </a:rPr>
              <a:t> </a:t>
            </a:r>
            <a:r>
              <a:rPr lang="nl-BE" sz="1800" dirty="0">
                <a:solidFill>
                  <a:srgbClr val="262626"/>
                </a:solidFill>
                <a:latin typeface="Century Gothic"/>
                <a:ea typeface="Calibri"/>
                <a:cs typeface="Calibri"/>
              </a:rPr>
              <a:t>per jaar </a:t>
            </a:r>
          </a:p>
          <a:p>
            <a:pPr>
              <a:lnSpc>
                <a:spcPct val="100000"/>
              </a:lnSpc>
              <a:spcBef>
                <a:spcPts val="0"/>
              </a:spcBef>
            </a:pPr>
            <a:endParaRPr lang="nl-BE" sz="1900" dirty="0">
              <a:solidFill>
                <a:srgbClr val="262626"/>
              </a:solidFill>
              <a:latin typeface="Century Gothic"/>
            </a:endParaRPr>
          </a:p>
          <a:p>
            <a:pPr lvl="1">
              <a:lnSpc>
                <a:spcPct val="100000"/>
              </a:lnSpc>
              <a:spcBef>
                <a:spcPts val="0"/>
              </a:spcBef>
            </a:pPr>
            <a:r>
              <a:rPr lang="nl-BE" sz="1800" dirty="0">
                <a:solidFill>
                  <a:srgbClr val="262626"/>
                </a:solidFill>
                <a:latin typeface="Century Gothic"/>
              </a:rPr>
              <a:t>Minder </a:t>
            </a:r>
            <a:r>
              <a:rPr lang="nl-BE" sz="1800" dirty="0">
                <a:latin typeface="Century Gothic"/>
              </a:rPr>
              <a:t>administratieve last bij uit dienst</a:t>
            </a:r>
            <a:endParaRPr lang="en-US" sz="1800" dirty="0">
              <a:solidFill>
                <a:srgbClr val="262626"/>
              </a:solidFill>
            </a:endParaRPr>
          </a:p>
          <a:p>
            <a:pPr lvl="1">
              <a:lnSpc>
                <a:spcPct val="100000"/>
              </a:lnSpc>
              <a:spcBef>
                <a:spcPts val="0"/>
              </a:spcBef>
            </a:pPr>
            <a:endParaRPr lang="nl-BE" sz="1800" dirty="0">
              <a:latin typeface="Century Gothic"/>
            </a:endParaRPr>
          </a:p>
          <a:p>
            <a:pPr lvl="1">
              <a:lnSpc>
                <a:spcPct val="100000"/>
              </a:lnSpc>
              <a:spcBef>
                <a:spcPts val="0"/>
              </a:spcBef>
            </a:pPr>
            <a:r>
              <a:rPr lang="nl-BE" sz="1800" dirty="0">
                <a:latin typeface="Century Gothic"/>
              </a:rPr>
              <a:t>Minder administratieve last bij in dienst</a:t>
            </a:r>
            <a:endParaRPr lang="en-US" sz="1800" dirty="0">
              <a:latin typeface="Century Gothic"/>
            </a:endParaRPr>
          </a:p>
          <a:p>
            <a:pPr lvl="1">
              <a:lnSpc>
                <a:spcPct val="100000"/>
              </a:lnSpc>
              <a:spcBef>
                <a:spcPts val="0"/>
              </a:spcBef>
            </a:pPr>
            <a:endParaRPr lang="nl-BE" sz="1800" dirty="0">
              <a:solidFill>
                <a:srgbClr val="262626"/>
              </a:solidFill>
            </a:endParaRPr>
          </a:p>
          <a:p>
            <a:pPr lvl="1">
              <a:lnSpc>
                <a:spcPct val="100000"/>
              </a:lnSpc>
              <a:spcBef>
                <a:spcPts val="0"/>
              </a:spcBef>
            </a:pPr>
            <a:r>
              <a:rPr lang="nl-BE" sz="1800" dirty="0">
                <a:latin typeface="Century Gothic"/>
              </a:rPr>
              <a:t>Werknemer moet het papieren vakantieattest niet meer bewaren</a:t>
            </a:r>
            <a:endParaRPr lang="en-US" sz="1800" dirty="0">
              <a:latin typeface="Century Gothic"/>
            </a:endParaRPr>
          </a:p>
          <a:p>
            <a:pPr lvl="1">
              <a:lnSpc>
                <a:spcPct val="100000"/>
              </a:lnSpc>
              <a:spcBef>
                <a:spcPts val="0"/>
              </a:spcBef>
            </a:pPr>
            <a:endParaRPr lang="nl-BE" sz="1800" dirty="0"/>
          </a:p>
          <a:p>
            <a:pPr lvl="1">
              <a:lnSpc>
                <a:spcPct val="100000"/>
              </a:lnSpc>
              <a:spcBef>
                <a:spcPts val="0"/>
              </a:spcBef>
            </a:pPr>
            <a:r>
              <a:rPr lang="nl-BE" sz="1800" dirty="0">
                <a:latin typeface="Century Gothic"/>
              </a:rPr>
              <a:t>Vakantieteller kan geconsulteerd worden, door</a:t>
            </a:r>
            <a:r>
              <a:rPr lang="nl-BE" sz="1800" dirty="0">
                <a:solidFill>
                  <a:srgbClr val="262626"/>
                </a:solidFill>
                <a:latin typeface="Century Gothic"/>
              </a:rPr>
              <a:t> zowel werkgever </a:t>
            </a:r>
            <a:r>
              <a:rPr lang="nl-BE" sz="1800" dirty="0">
                <a:latin typeface="Century Gothic"/>
              </a:rPr>
              <a:t>(huidige/vorige) als werknemer</a:t>
            </a:r>
            <a:endParaRPr lang="en-US" sz="1800" dirty="0">
              <a:latin typeface="Century Gothic"/>
            </a:endParaRPr>
          </a:p>
          <a:p>
            <a:pPr lvl="1">
              <a:lnSpc>
                <a:spcPct val="100000"/>
              </a:lnSpc>
              <a:spcBef>
                <a:spcPts val="0"/>
              </a:spcBef>
            </a:pPr>
            <a:endParaRPr lang="nl-BE" sz="1800" dirty="0"/>
          </a:p>
          <a:p>
            <a:pPr lvl="1">
              <a:lnSpc>
                <a:spcPct val="100000"/>
              </a:lnSpc>
              <a:spcBef>
                <a:spcPts val="0"/>
              </a:spcBef>
            </a:pPr>
            <a:r>
              <a:rPr lang="nl-BE" sz="1800" dirty="0">
                <a:solidFill>
                  <a:srgbClr val="262626"/>
                </a:solidFill>
                <a:latin typeface="Century Gothic"/>
              </a:rPr>
              <a:t>Uniformiteit in berekening vakantierechten en manier van verzamelen gegevens</a:t>
            </a:r>
          </a:p>
          <a:p>
            <a:endParaRPr lang="en-US" b="1" dirty="0">
              <a:solidFill>
                <a:srgbClr val="476FB5"/>
              </a:solidFill>
              <a:latin typeface="Century Gothic"/>
            </a:endParaRPr>
          </a:p>
          <a:p>
            <a:endParaRPr lang="en-US" b="1" dirty="0">
              <a:solidFill>
                <a:srgbClr val="476FB5"/>
              </a:solidFill>
            </a:endParaRPr>
          </a:p>
          <a:p>
            <a:pPr marL="0" indent="0">
              <a:buNone/>
            </a:pPr>
            <a:endParaRPr lang="nl-BE" dirty="0"/>
          </a:p>
          <a:p>
            <a:endParaRPr lang="nl-BE" dirty="0"/>
          </a:p>
          <a:p>
            <a:endParaRPr lang="en-US" dirty="0"/>
          </a:p>
        </p:txBody>
      </p:sp>
      <p:sp>
        <p:nvSpPr>
          <p:cNvPr id="3" name="Tijdelijke aanduiding voor voettekst 2">
            <a:extLst>
              <a:ext uri="{FF2B5EF4-FFF2-40B4-BE49-F238E27FC236}">
                <a16:creationId xmlns:a16="http://schemas.microsoft.com/office/drawing/2014/main" id="{4E562C04-21A5-41E0-BC8E-D4919701A02D}"/>
              </a:ext>
            </a:extLst>
          </p:cNvPr>
          <p:cNvSpPr>
            <a:spLocks noGrp="1"/>
          </p:cNvSpPr>
          <p:nvPr>
            <p:ph type="ftr" sz="quarter" idx="21"/>
          </p:nvPr>
        </p:nvSpPr>
        <p:spPr/>
        <p:txBody>
          <a:bodyPr/>
          <a:lstStyle/>
          <a:p>
            <a:r>
              <a:rPr lang="nl-BE"/>
              <a:t>E-GOV 3.0 – oktober 2024</a:t>
            </a:r>
            <a:endParaRPr lang="en-US" dirty="0"/>
          </a:p>
        </p:txBody>
      </p:sp>
    </p:spTree>
    <p:extLst>
      <p:ext uri="{BB962C8B-B14F-4D97-AF65-F5344CB8AC3E}">
        <p14:creationId xmlns:p14="http://schemas.microsoft.com/office/powerpoint/2010/main" val="2910577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B4072-D3E4-4890-8995-DA2FCF1B8EF6}"/>
              </a:ext>
            </a:extLst>
          </p:cNvPr>
          <p:cNvSpPr>
            <a:spLocks noGrp="1"/>
          </p:cNvSpPr>
          <p:nvPr>
            <p:ph type="body" sz="quarter" idx="19"/>
          </p:nvPr>
        </p:nvSpPr>
        <p:spPr>
          <a:xfrm>
            <a:off x="1504722" y="674401"/>
            <a:ext cx="9533392" cy="654554"/>
          </a:xfrm>
        </p:spPr>
        <p:txBody>
          <a:bodyPr/>
          <a:lstStyle/>
          <a:p>
            <a:r>
              <a:rPr lang="en-US" dirty="0">
                <a:latin typeface="Calibri"/>
                <a:cs typeface="Calibri"/>
              </a:rPr>
              <a:t>Use case – </a:t>
            </a:r>
            <a:r>
              <a:rPr lang="en-US" dirty="0" err="1">
                <a:latin typeface="Calibri"/>
                <a:cs typeface="Calibri"/>
              </a:rPr>
              <a:t>Individuele</a:t>
            </a:r>
            <a:r>
              <a:rPr lang="en-US" dirty="0">
                <a:latin typeface="Calibri"/>
                <a:cs typeface="Calibri"/>
              </a:rPr>
              <a:t> </a:t>
            </a:r>
            <a:r>
              <a:rPr lang="en-US" dirty="0" err="1">
                <a:latin typeface="Calibri"/>
                <a:cs typeface="Calibri"/>
              </a:rPr>
              <a:t>rekening</a:t>
            </a:r>
            <a:r>
              <a:rPr lang="en-US" dirty="0">
                <a:latin typeface="Calibri"/>
                <a:cs typeface="Calibri"/>
              </a:rPr>
              <a:t> </a:t>
            </a:r>
            <a:endParaRPr lang="en-US" b="0" dirty="0">
              <a:solidFill>
                <a:srgbClr val="000000"/>
              </a:solidFill>
              <a:latin typeface="Calibri"/>
              <a:cs typeface="Calibri"/>
            </a:endParaRPr>
          </a:p>
        </p:txBody>
      </p:sp>
      <p:sp>
        <p:nvSpPr>
          <p:cNvPr id="4" name="Text Placeholder 3">
            <a:extLst>
              <a:ext uri="{FF2B5EF4-FFF2-40B4-BE49-F238E27FC236}">
                <a16:creationId xmlns:a16="http://schemas.microsoft.com/office/drawing/2014/main" id="{BBFD147B-1496-4315-8E79-D25D3A88A990}"/>
              </a:ext>
            </a:extLst>
          </p:cNvPr>
          <p:cNvSpPr>
            <a:spLocks noGrp="1"/>
          </p:cNvSpPr>
          <p:nvPr>
            <p:ph type="body" sz="quarter" idx="15"/>
          </p:nvPr>
        </p:nvSpPr>
        <p:spPr>
          <a:xfrm>
            <a:off x="1504721" y="1608992"/>
            <a:ext cx="8438605" cy="4223397"/>
          </a:xfrm>
        </p:spPr>
        <p:txBody>
          <a:bodyPr vert="horz" lIns="91440" tIns="45720" rIns="91440" bIns="45720" rtlCol="0" anchor="t">
            <a:normAutofit fontScale="92500" lnSpcReduction="20000"/>
          </a:bodyPr>
          <a:lstStyle/>
          <a:p>
            <a:r>
              <a:rPr lang="en-US" b="1" dirty="0" err="1">
                <a:solidFill>
                  <a:schemeClr val="tx1"/>
                </a:solidFill>
                <a:latin typeface="Century Gothic"/>
              </a:rPr>
              <a:t>Verwachte</a:t>
            </a:r>
            <a:r>
              <a:rPr lang="en-US" b="1" dirty="0">
                <a:solidFill>
                  <a:schemeClr val="tx1"/>
                </a:solidFill>
                <a:latin typeface="Century Gothic"/>
              </a:rPr>
              <a:t> </a:t>
            </a:r>
            <a:r>
              <a:rPr lang="en-US" b="1" dirty="0" err="1">
                <a:solidFill>
                  <a:schemeClr val="tx1"/>
                </a:solidFill>
                <a:latin typeface="Century Gothic"/>
              </a:rPr>
              <a:t>voordelen</a:t>
            </a:r>
            <a:endParaRPr lang="en-US" b="1" dirty="0">
              <a:solidFill>
                <a:schemeClr val="tx1"/>
              </a:solidFill>
              <a:latin typeface="Century Gothic"/>
            </a:endParaRPr>
          </a:p>
          <a:p>
            <a:pPr lvl="1"/>
            <a:r>
              <a:rPr lang="en-US" sz="1800" dirty="0" err="1">
                <a:latin typeface="Century Gothic"/>
              </a:rPr>
              <a:t>Gemiddeld</a:t>
            </a:r>
            <a:r>
              <a:rPr lang="en-US" sz="1800" dirty="0">
                <a:latin typeface="Century Gothic"/>
              </a:rPr>
              <a:t> 6 </a:t>
            </a:r>
            <a:r>
              <a:rPr lang="en-US" sz="1800" dirty="0" err="1">
                <a:latin typeface="Century Gothic"/>
              </a:rPr>
              <a:t>miljoen</a:t>
            </a:r>
            <a:r>
              <a:rPr lang="en-US" sz="1800" dirty="0">
                <a:latin typeface="Century Gothic"/>
              </a:rPr>
              <a:t> </a:t>
            </a:r>
            <a:r>
              <a:rPr lang="en-US" sz="1800" dirty="0" err="1">
                <a:latin typeface="Century Gothic"/>
              </a:rPr>
              <a:t>individuele</a:t>
            </a:r>
            <a:r>
              <a:rPr lang="en-US" sz="1800" dirty="0">
                <a:latin typeface="Century Gothic"/>
              </a:rPr>
              <a:t> </a:t>
            </a:r>
            <a:r>
              <a:rPr lang="en-US" sz="1800" dirty="0" err="1">
                <a:latin typeface="Century Gothic"/>
              </a:rPr>
              <a:t>rekeningen</a:t>
            </a:r>
            <a:r>
              <a:rPr lang="en-US" sz="1800" dirty="0">
                <a:latin typeface="Century Gothic"/>
              </a:rPr>
              <a:t> op </a:t>
            </a:r>
            <a:r>
              <a:rPr lang="en-US" sz="1800" dirty="0" err="1">
                <a:latin typeface="Century Gothic"/>
              </a:rPr>
              <a:t>jaar</a:t>
            </a:r>
            <a:r>
              <a:rPr lang="en-US" sz="1800" dirty="0">
                <a:latin typeface="Century Gothic"/>
              </a:rPr>
              <a:t> basis</a:t>
            </a:r>
            <a:endParaRPr lang="en-US" sz="1800" dirty="0">
              <a:solidFill>
                <a:schemeClr val="tx1"/>
              </a:solidFill>
              <a:latin typeface="Century Gothic"/>
            </a:endParaRPr>
          </a:p>
          <a:p>
            <a:pPr lvl="1"/>
            <a:r>
              <a:rPr lang="en-US" sz="1800" dirty="0">
                <a:latin typeface="Century Gothic"/>
              </a:rPr>
              <a:t>De </a:t>
            </a:r>
            <a:r>
              <a:rPr lang="en-US" sz="1800" dirty="0" err="1">
                <a:latin typeface="Century Gothic"/>
              </a:rPr>
              <a:t>verplichting</a:t>
            </a:r>
            <a:r>
              <a:rPr lang="en-US" sz="1800" dirty="0">
                <a:latin typeface="Century Gothic"/>
              </a:rPr>
              <a:t> </a:t>
            </a:r>
            <a:r>
              <a:rPr lang="en-US" sz="1800" dirty="0" err="1">
                <a:latin typeface="Century Gothic"/>
              </a:rPr>
              <a:t>voor</a:t>
            </a:r>
            <a:r>
              <a:rPr lang="en-US" sz="1800" dirty="0">
                <a:latin typeface="Century Gothic"/>
              </a:rPr>
              <a:t> de </a:t>
            </a:r>
            <a:r>
              <a:rPr lang="en-US" sz="1800" dirty="0" err="1">
                <a:latin typeface="Century Gothic"/>
              </a:rPr>
              <a:t>werkgever</a:t>
            </a:r>
            <a:r>
              <a:rPr lang="en-US" sz="1800" dirty="0">
                <a:latin typeface="Century Gothic"/>
              </a:rPr>
              <a:t> om </a:t>
            </a:r>
            <a:r>
              <a:rPr lang="en-US" sz="1800" dirty="0" err="1">
                <a:latin typeface="Century Gothic"/>
              </a:rPr>
              <a:t>een</a:t>
            </a:r>
            <a:r>
              <a:rPr lang="en-US" sz="1800" dirty="0">
                <a:latin typeface="Century Gothic"/>
              </a:rPr>
              <a:t> </a:t>
            </a:r>
            <a:r>
              <a:rPr lang="en-US" sz="1800" dirty="0" err="1">
                <a:latin typeface="Century Gothic"/>
              </a:rPr>
              <a:t>individuele</a:t>
            </a:r>
            <a:r>
              <a:rPr lang="en-US" sz="1800" dirty="0">
                <a:latin typeface="Century Gothic"/>
              </a:rPr>
              <a:t> </a:t>
            </a:r>
            <a:r>
              <a:rPr lang="en-US" sz="1800" dirty="0" err="1">
                <a:latin typeface="Century Gothic"/>
              </a:rPr>
              <a:t>rekening</a:t>
            </a:r>
            <a:r>
              <a:rPr lang="en-US" sz="1800" dirty="0">
                <a:latin typeface="Century Gothic"/>
              </a:rPr>
              <a:t> </a:t>
            </a:r>
            <a:r>
              <a:rPr lang="en-US" sz="1800" dirty="0" err="1">
                <a:latin typeface="Century Gothic"/>
              </a:rPr>
              <a:t>bij</a:t>
            </a:r>
            <a:r>
              <a:rPr lang="en-US" sz="1800" dirty="0">
                <a:latin typeface="Century Gothic"/>
              </a:rPr>
              <a:t> </a:t>
            </a:r>
            <a:r>
              <a:rPr lang="en-US" sz="1800" dirty="0" err="1">
                <a:latin typeface="Century Gothic"/>
              </a:rPr>
              <a:t>te</a:t>
            </a:r>
            <a:r>
              <a:rPr lang="en-US" sz="1800" dirty="0">
                <a:latin typeface="Century Gothic"/>
              </a:rPr>
              <a:t> </a:t>
            </a:r>
            <a:r>
              <a:rPr lang="en-US" sz="1800" dirty="0" err="1">
                <a:latin typeface="Century Gothic"/>
              </a:rPr>
              <a:t>houden</a:t>
            </a:r>
            <a:r>
              <a:rPr lang="en-US" sz="1800" dirty="0">
                <a:latin typeface="Century Gothic"/>
              </a:rPr>
              <a:t> </a:t>
            </a:r>
            <a:r>
              <a:rPr lang="en-US" sz="1800" dirty="0" err="1">
                <a:latin typeface="Century Gothic"/>
              </a:rPr>
              <a:t>kan</a:t>
            </a:r>
            <a:r>
              <a:rPr lang="en-US" sz="1800" dirty="0">
                <a:latin typeface="Century Gothic"/>
              </a:rPr>
              <a:t> </a:t>
            </a:r>
            <a:r>
              <a:rPr lang="en-US" sz="1800" dirty="0" err="1">
                <a:latin typeface="Century Gothic"/>
              </a:rPr>
              <a:t>worden</a:t>
            </a:r>
            <a:r>
              <a:rPr lang="en-US" sz="1800" dirty="0">
                <a:latin typeface="Century Gothic"/>
              </a:rPr>
              <a:t> </a:t>
            </a:r>
            <a:r>
              <a:rPr lang="en-US" sz="1800" dirty="0" err="1">
                <a:latin typeface="Century Gothic"/>
              </a:rPr>
              <a:t>afgeschaft</a:t>
            </a:r>
            <a:endParaRPr lang="en-US" sz="1800" dirty="0">
              <a:latin typeface="Century Gothic"/>
            </a:endParaRPr>
          </a:p>
          <a:p>
            <a:pPr lvl="1"/>
            <a:r>
              <a:rPr lang="en-US" sz="1800" dirty="0">
                <a:latin typeface="Century Gothic"/>
              </a:rPr>
              <a:t>De </a:t>
            </a:r>
            <a:r>
              <a:rPr lang="en-US" sz="1800" dirty="0" err="1">
                <a:latin typeface="Century Gothic"/>
              </a:rPr>
              <a:t>individuele</a:t>
            </a:r>
            <a:r>
              <a:rPr lang="en-US" sz="1800" dirty="0">
                <a:latin typeface="Century Gothic"/>
              </a:rPr>
              <a:t> </a:t>
            </a:r>
            <a:r>
              <a:rPr lang="en-US" sz="1800" dirty="0" err="1">
                <a:latin typeface="Century Gothic"/>
              </a:rPr>
              <a:t>rekening</a:t>
            </a:r>
            <a:r>
              <a:rPr lang="en-US" sz="1800" dirty="0">
                <a:latin typeface="Century Gothic"/>
              </a:rPr>
              <a:t> </a:t>
            </a:r>
            <a:r>
              <a:rPr lang="en-US" sz="1800" dirty="0" err="1">
                <a:latin typeface="Century Gothic"/>
              </a:rPr>
              <a:t>kan</a:t>
            </a:r>
            <a:r>
              <a:rPr lang="en-US" sz="1800" dirty="0">
                <a:latin typeface="Century Gothic"/>
              </a:rPr>
              <a:t> – </a:t>
            </a:r>
            <a:r>
              <a:rPr lang="en-US" sz="1800" dirty="0" err="1">
                <a:latin typeface="Century Gothic"/>
              </a:rPr>
              <a:t>indien</a:t>
            </a:r>
            <a:r>
              <a:rPr lang="en-US" sz="1800" dirty="0">
                <a:latin typeface="Century Gothic"/>
              </a:rPr>
              <a:t> </a:t>
            </a:r>
            <a:r>
              <a:rPr lang="en-US" sz="1800" dirty="0" err="1">
                <a:latin typeface="Century Gothic"/>
              </a:rPr>
              <a:t>nog</a:t>
            </a:r>
            <a:r>
              <a:rPr lang="en-US" sz="1800" dirty="0">
                <a:latin typeface="Century Gothic"/>
              </a:rPr>
              <a:t> </a:t>
            </a:r>
            <a:r>
              <a:rPr lang="en-US" sz="1800" dirty="0" err="1">
                <a:latin typeface="Century Gothic"/>
              </a:rPr>
              <a:t>nodig</a:t>
            </a:r>
            <a:r>
              <a:rPr lang="en-US" sz="1800" dirty="0">
                <a:latin typeface="Century Gothic"/>
              </a:rPr>
              <a:t> - door de </a:t>
            </a:r>
            <a:r>
              <a:rPr lang="en-US" sz="1800" dirty="0" err="1">
                <a:latin typeface="Century Gothic"/>
              </a:rPr>
              <a:t>werknemer</a:t>
            </a:r>
            <a:r>
              <a:rPr lang="en-US" sz="1800" dirty="0">
                <a:latin typeface="Century Gothic"/>
              </a:rPr>
              <a:t> </a:t>
            </a:r>
            <a:r>
              <a:rPr lang="en-US" sz="1800" dirty="0" err="1">
                <a:latin typeface="Century Gothic"/>
              </a:rPr>
              <a:t>zelf</a:t>
            </a:r>
            <a:r>
              <a:rPr lang="en-US" sz="1800" dirty="0">
                <a:latin typeface="Century Gothic"/>
              </a:rPr>
              <a:t> </a:t>
            </a:r>
            <a:r>
              <a:rPr lang="en-US" sz="1800" dirty="0" err="1">
                <a:latin typeface="Century Gothic"/>
              </a:rPr>
              <a:t>worden</a:t>
            </a:r>
            <a:r>
              <a:rPr lang="en-US" sz="1800" dirty="0">
                <a:latin typeface="Century Gothic"/>
              </a:rPr>
              <a:t> </a:t>
            </a:r>
            <a:r>
              <a:rPr lang="en-US" sz="1800" dirty="0" err="1">
                <a:latin typeface="Century Gothic"/>
              </a:rPr>
              <a:t>aangemaakt</a:t>
            </a:r>
            <a:r>
              <a:rPr lang="en-US" sz="1800" dirty="0">
                <a:latin typeface="Century Gothic"/>
              </a:rPr>
              <a:t> (my career)</a:t>
            </a:r>
            <a:endParaRPr lang="en-US" dirty="0">
              <a:solidFill>
                <a:srgbClr val="262626"/>
              </a:solidFill>
              <a:latin typeface="Century Gothic"/>
            </a:endParaRPr>
          </a:p>
          <a:p>
            <a:pPr lvl="1"/>
            <a:r>
              <a:rPr lang="en-US" sz="1800" dirty="0" err="1">
                <a:latin typeface="Century Gothic"/>
              </a:rPr>
              <a:t>Volledige</a:t>
            </a:r>
            <a:r>
              <a:rPr lang="en-US" sz="1800" dirty="0">
                <a:latin typeface="Century Gothic"/>
              </a:rPr>
              <a:t> </a:t>
            </a:r>
            <a:r>
              <a:rPr lang="en-US" sz="1800" dirty="0" err="1">
                <a:latin typeface="Century Gothic"/>
              </a:rPr>
              <a:t>digitalisering</a:t>
            </a:r>
            <a:endParaRPr lang="en-US" dirty="0">
              <a:solidFill>
                <a:srgbClr val="262626"/>
              </a:solidFill>
              <a:latin typeface="Century Gothic"/>
            </a:endParaRPr>
          </a:p>
          <a:p>
            <a:pPr lvl="1"/>
            <a:r>
              <a:rPr lang="en-US" sz="1800" dirty="0" err="1">
                <a:latin typeface="Century Gothic"/>
              </a:rPr>
              <a:t>Vereenvoudiging</a:t>
            </a:r>
            <a:r>
              <a:rPr lang="en-US" sz="1800" dirty="0">
                <a:latin typeface="Century Gothic"/>
              </a:rPr>
              <a:t> </a:t>
            </a:r>
            <a:r>
              <a:rPr lang="en-US" sz="1800" dirty="0" err="1">
                <a:latin typeface="Century Gothic"/>
              </a:rPr>
              <a:t>voor</a:t>
            </a:r>
            <a:endParaRPr lang="en-US" sz="1800" dirty="0">
              <a:latin typeface="Century Gothic"/>
            </a:endParaRPr>
          </a:p>
          <a:p>
            <a:pPr lvl="2"/>
            <a:r>
              <a:rPr lang="en-US" dirty="0">
                <a:solidFill>
                  <a:srgbClr val="262626"/>
                </a:solidFill>
                <a:latin typeface="Century Gothic"/>
              </a:rPr>
              <a:t>De </a:t>
            </a:r>
            <a:r>
              <a:rPr lang="en-US" dirty="0" err="1">
                <a:solidFill>
                  <a:srgbClr val="262626"/>
                </a:solidFill>
                <a:latin typeface="Century Gothic"/>
              </a:rPr>
              <a:t>werknemer</a:t>
            </a:r>
            <a:endParaRPr lang="en-US" dirty="0">
              <a:solidFill>
                <a:srgbClr val="262626"/>
              </a:solidFill>
            </a:endParaRPr>
          </a:p>
          <a:p>
            <a:pPr lvl="2">
              <a:buClr>
                <a:srgbClr val="3C3C3C"/>
              </a:buClr>
            </a:pPr>
            <a:r>
              <a:rPr lang="en-US" dirty="0" err="1">
                <a:solidFill>
                  <a:srgbClr val="262626"/>
                </a:solidFill>
                <a:latin typeface="Century Gothic"/>
              </a:rPr>
              <a:t>Werkgever</a:t>
            </a:r>
            <a:endParaRPr lang="en-US" dirty="0">
              <a:solidFill>
                <a:srgbClr val="262626"/>
              </a:solidFill>
              <a:latin typeface="Century Gothic"/>
            </a:endParaRPr>
          </a:p>
          <a:p>
            <a:pPr lvl="2">
              <a:buClr>
                <a:srgbClr val="3C3C3C"/>
              </a:buClr>
            </a:pPr>
            <a:r>
              <a:rPr lang="en-US" dirty="0" err="1">
                <a:solidFill>
                  <a:srgbClr val="262626"/>
                </a:solidFill>
                <a:latin typeface="Century Gothic"/>
              </a:rPr>
              <a:t>Dienstverrichters</a:t>
            </a:r>
            <a:endParaRPr lang="en-US" dirty="0">
              <a:solidFill>
                <a:srgbClr val="262626"/>
              </a:solidFill>
              <a:latin typeface="Century Gothic"/>
            </a:endParaRPr>
          </a:p>
          <a:p>
            <a:endParaRPr lang="en-US" b="1" dirty="0">
              <a:solidFill>
                <a:srgbClr val="476FB5"/>
              </a:solidFill>
              <a:latin typeface="Century Gothic"/>
            </a:endParaRPr>
          </a:p>
          <a:p>
            <a:endParaRPr lang="en-US" b="1" dirty="0">
              <a:solidFill>
                <a:srgbClr val="476FB5"/>
              </a:solidFill>
            </a:endParaRPr>
          </a:p>
          <a:p>
            <a:pPr marL="0" indent="0">
              <a:buNone/>
            </a:pPr>
            <a:endParaRPr lang="nl-BE" dirty="0"/>
          </a:p>
          <a:p>
            <a:endParaRPr lang="nl-BE" dirty="0"/>
          </a:p>
          <a:p>
            <a:endParaRPr lang="en-US" dirty="0"/>
          </a:p>
        </p:txBody>
      </p:sp>
      <p:sp>
        <p:nvSpPr>
          <p:cNvPr id="3" name="Tijdelijke aanduiding voor voettekst 2">
            <a:extLst>
              <a:ext uri="{FF2B5EF4-FFF2-40B4-BE49-F238E27FC236}">
                <a16:creationId xmlns:a16="http://schemas.microsoft.com/office/drawing/2014/main" id="{6A3F8C6B-9496-43DE-AC10-04D46BAC53B3}"/>
              </a:ext>
            </a:extLst>
          </p:cNvPr>
          <p:cNvSpPr>
            <a:spLocks noGrp="1"/>
          </p:cNvSpPr>
          <p:nvPr>
            <p:ph type="ftr" sz="quarter" idx="21"/>
          </p:nvPr>
        </p:nvSpPr>
        <p:spPr/>
        <p:txBody>
          <a:bodyPr/>
          <a:lstStyle/>
          <a:p>
            <a:r>
              <a:rPr lang="nl-BE"/>
              <a:t>E-GOV 3.0 – oktober 2024</a:t>
            </a:r>
            <a:endParaRPr lang="en-US" dirty="0"/>
          </a:p>
        </p:txBody>
      </p:sp>
    </p:spTree>
    <p:extLst>
      <p:ext uri="{BB962C8B-B14F-4D97-AF65-F5344CB8AC3E}">
        <p14:creationId xmlns:p14="http://schemas.microsoft.com/office/powerpoint/2010/main" val="724184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B4072-D3E4-4890-8995-DA2FCF1B8EF6}"/>
              </a:ext>
            </a:extLst>
          </p:cNvPr>
          <p:cNvSpPr>
            <a:spLocks noGrp="1"/>
          </p:cNvSpPr>
          <p:nvPr>
            <p:ph type="body" sz="quarter" idx="19"/>
          </p:nvPr>
        </p:nvSpPr>
        <p:spPr>
          <a:xfrm>
            <a:off x="1504722" y="674401"/>
            <a:ext cx="9533392" cy="654554"/>
          </a:xfrm>
        </p:spPr>
        <p:txBody>
          <a:bodyPr/>
          <a:lstStyle/>
          <a:p>
            <a:r>
              <a:rPr lang="en-US" dirty="0">
                <a:latin typeface="Calibri"/>
                <a:cs typeface="Calibri"/>
              </a:rPr>
              <a:t>Use case – ZIMA </a:t>
            </a:r>
            <a:endParaRPr lang="en-US" dirty="0"/>
          </a:p>
        </p:txBody>
      </p:sp>
      <p:sp>
        <p:nvSpPr>
          <p:cNvPr id="4" name="Text Placeholder 3">
            <a:extLst>
              <a:ext uri="{FF2B5EF4-FFF2-40B4-BE49-F238E27FC236}">
                <a16:creationId xmlns:a16="http://schemas.microsoft.com/office/drawing/2014/main" id="{BBFD147B-1496-4315-8E79-D25D3A88A990}"/>
              </a:ext>
            </a:extLst>
          </p:cNvPr>
          <p:cNvSpPr>
            <a:spLocks noGrp="1"/>
          </p:cNvSpPr>
          <p:nvPr>
            <p:ph type="body" sz="quarter" idx="15"/>
          </p:nvPr>
        </p:nvSpPr>
        <p:spPr>
          <a:xfrm>
            <a:off x="1504721" y="1424354"/>
            <a:ext cx="8438605" cy="4853354"/>
          </a:xfrm>
        </p:spPr>
        <p:txBody>
          <a:bodyPr vert="horz" lIns="91440" tIns="45720" rIns="91440" bIns="45720" rtlCol="0" anchor="t">
            <a:normAutofit/>
          </a:bodyPr>
          <a:lstStyle/>
          <a:p>
            <a:r>
              <a:rPr lang="nl-BE" b="1" dirty="0">
                <a:latin typeface="Century Gothic"/>
                <a:ea typeface="Calibri"/>
                <a:cs typeface="Calibri"/>
              </a:rPr>
              <a:t>Verwachte voordelen</a:t>
            </a:r>
            <a:endParaRPr lang="en-US" b="1" dirty="0">
              <a:latin typeface="Century Gothic"/>
            </a:endParaRPr>
          </a:p>
          <a:p>
            <a:pPr lvl="1"/>
            <a:r>
              <a:rPr lang="nl-BE" dirty="0">
                <a:solidFill>
                  <a:srgbClr val="262626"/>
                </a:solidFill>
                <a:latin typeface="Century Gothic"/>
                <a:ea typeface="Calibri"/>
                <a:cs typeface="Calibri"/>
              </a:rPr>
              <a:t>Gemiddeld 3,2 </a:t>
            </a:r>
            <a:r>
              <a:rPr lang="nl-BE" dirty="0" err="1">
                <a:solidFill>
                  <a:srgbClr val="262626"/>
                </a:solidFill>
                <a:latin typeface="Century Gothic"/>
                <a:ea typeface="Calibri"/>
                <a:cs typeface="Calibri"/>
              </a:rPr>
              <a:t>milioen</a:t>
            </a:r>
            <a:r>
              <a:rPr lang="nl-BE" dirty="0">
                <a:solidFill>
                  <a:srgbClr val="262626"/>
                </a:solidFill>
                <a:latin typeface="Century Gothic"/>
                <a:ea typeface="Calibri"/>
                <a:cs typeface="Calibri"/>
              </a:rPr>
              <a:t> ZIMA per jaar </a:t>
            </a:r>
          </a:p>
          <a:p>
            <a:pPr lvl="1"/>
            <a:r>
              <a:rPr lang="en-US" dirty="0" err="1">
                <a:solidFill>
                  <a:srgbClr val="262626"/>
                </a:solidFill>
                <a:latin typeface="Century Gothic"/>
                <a:cs typeface="Calibri"/>
              </a:rPr>
              <a:t>Recht</a:t>
            </a:r>
            <a:r>
              <a:rPr lang="en-US" dirty="0">
                <a:solidFill>
                  <a:srgbClr val="262626"/>
                </a:solidFill>
                <a:latin typeface="Century Gothic"/>
                <a:cs typeface="Calibri"/>
              </a:rPr>
              <a:t> op </a:t>
            </a:r>
            <a:r>
              <a:rPr lang="en-US" dirty="0" err="1">
                <a:solidFill>
                  <a:srgbClr val="262626"/>
                </a:solidFill>
                <a:latin typeface="Century Gothic"/>
                <a:cs typeface="Calibri"/>
              </a:rPr>
              <a:t>uitkering</a:t>
            </a:r>
            <a:r>
              <a:rPr lang="en-US" dirty="0">
                <a:solidFill>
                  <a:srgbClr val="262626"/>
                </a:solidFill>
                <a:latin typeface="Century Gothic"/>
                <a:cs typeface="Calibri"/>
              </a:rPr>
              <a:t> </a:t>
            </a:r>
            <a:r>
              <a:rPr lang="en-US" dirty="0" err="1">
                <a:solidFill>
                  <a:srgbClr val="262626"/>
                </a:solidFill>
                <a:latin typeface="Century Gothic"/>
                <a:cs typeface="Calibri"/>
              </a:rPr>
              <a:t>meer</a:t>
            </a:r>
            <a:r>
              <a:rPr lang="en-US" dirty="0">
                <a:solidFill>
                  <a:srgbClr val="262626"/>
                </a:solidFill>
                <a:latin typeface="Century Gothic"/>
                <a:cs typeface="Calibri"/>
              </a:rPr>
              <a:t> </a:t>
            </a:r>
            <a:r>
              <a:rPr lang="en-US" dirty="0" err="1">
                <a:solidFill>
                  <a:srgbClr val="262626"/>
                </a:solidFill>
                <a:latin typeface="Century Gothic"/>
                <a:cs typeface="Calibri"/>
              </a:rPr>
              <a:t>automatisch</a:t>
            </a:r>
            <a:r>
              <a:rPr lang="en-US" dirty="0">
                <a:solidFill>
                  <a:srgbClr val="262626"/>
                </a:solidFill>
                <a:latin typeface="Century Gothic"/>
                <a:cs typeface="Calibri"/>
              </a:rPr>
              <a:t> </a:t>
            </a:r>
            <a:r>
              <a:rPr lang="en-US" dirty="0" err="1">
                <a:solidFill>
                  <a:srgbClr val="262626"/>
                </a:solidFill>
                <a:latin typeface="Century Gothic"/>
                <a:cs typeface="Calibri"/>
              </a:rPr>
              <a:t>toekennen</a:t>
            </a:r>
            <a:endParaRPr lang="en-US" dirty="0">
              <a:solidFill>
                <a:srgbClr val="262626"/>
              </a:solidFill>
              <a:latin typeface="Century Gothic"/>
              <a:cs typeface="Calibri"/>
            </a:endParaRPr>
          </a:p>
          <a:p>
            <a:pPr lvl="1"/>
            <a:r>
              <a:rPr lang="nl-BE" dirty="0">
                <a:solidFill>
                  <a:srgbClr val="262626"/>
                </a:solidFill>
                <a:latin typeface="Century Gothic"/>
                <a:ea typeface="Calibri"/>
                <a:cs typeface="Calibri"/>
              </a:rPr>
              <a:t>Snellere beslissingen voor de burger die nood heeft aan een vervangingsinkomen</a:t>
            </a:r>
          </a:p>
          <a:p>
            <a:pPr lvl="1"/>
            <a:r>
              <a:rPr lang="nl-BE" dirty="0">
                <a:solidFill>
                  <a:srgbClr val="262626"/>
                </a:solidFill>
                <a:latin typeface="Century Gothic"/>
                <a:ea typeface="Calibri"/>
                <a:cs typeface="Calibri"/>
              </a:rPr>
              <a:t>Vermijden van administratieve “overhead” bij het behandelen van dossiers : bv. nutteloze verificaties </a:t>
            </a:r>
            <a:endParaRPr lang="nl-BE" dirty="0">
              <a:solidFill>
                <a:srgbClr val="333333"/>
              </a:solidFill>
              <a:latin typeface="Century Gothic"/>
            </a:endParaRPr>
          </a:p>
          <a:p>
            <a:pPr lvl="1"/>
            <a:r>
              <a:rPr lang="nl-BE" dirty="0">
                <a:solidFill>
                  <a:srgbClr val="262626"/>
                </a:solidFill>
                <a:latin typeface="Century Gothic"/>
                <a:ea typeface="Calibri"/>
                <a:cs typeface="Calibri"/>
              </a:rPr>
              <a:t>Verbeteren van de kwaliteit van de beslissingen</a:t>
            </a:r>
            <a:endParaRPr lang="nl-BE" dirty="0">
              <a:latin typeface="Century Gothic"/>
            </a:endParaRPr>
          </a:p>
          <a:p>
            <a:pPr lvl="1"/>
            <a:r>
              <a:rPr lang="nl-BE" dirty="0">
                <a:solidFill>
                  <a:srgbClr val="262626"/>
                </a:solidFill>
                <a:latin typeface="Century Gothic"/>
                <a:ea typeface="Calibri"/>
                <a:cs typeface="Calibri"/>
              </a:rPr>
              <a:t>Vermijden van overbodige dubbele doorstroming van informatie</a:t>
            </a:r>
            <a:endParaRPr lang="nl-BE" sz="1400" dirty="0">
              <a:solidFill>
                <a:srgbClr val="333333"/>
              </a:solidFill>
              <a:latin typeface="Century Gothic"/>
            </a:endParaRPr>
          </a:p>
          <a:p>
            <a:endParaRPr lang="nl-BE" sz="1600" b="1" dirty="0">
              <a:latin typeface="Century Gothic"/>
              <a:ea typeface="Calibri"/>
              <a:cs typeface="Calibri"/>
            </a:endParaRPr>
          </a:p>
          <a:p>
            <a:endParaRPr lang="nl-BE" sz="2000" dirty="0">
              <a:latin typeface="Century Gothic"/>
              <a:ea typeface="Calibri"/>
              <a:cs typeface="Calibri"/>
            </a:endParaRPr>
          </a:p>
          <a:p>
            <a:endParaRPr lang="nl-BE" dirty="0"/>
          </a:p>
          <a:p>
            <a:endParaRPr lang="en-US" dirty="0"/>
          </a:p>
        </p:txBody>
      </p:sp>
      <p:sp>
        <p:nvSpPr>
          <p:cNvPr id="3" name="Tijdelijke aanduiding voor voettekst 2">
            <a:extLst>
              <a:ext uri="{FF2B5EF4-FFF2-40B4-BE49-F238E27FC236}">
                <a16:creationId xmlns:a16="http://schemas.microsoft.com/office/drawing/2014/main" id="{B2344977-114C-4E95-ABAD-646B4F8D61AD}"/>
              </a:ext>
            </a:extLst>
          </p:cNvPr>
          <p:cNvSpPr>
            <a:spLocks noGrp="1"/>
          </p:cNvSpPr>
          <p:nvPr>
            <p:ph type="ftr" sz="quarter" idx="21"/>
          </p:nvPr>
        </p:nvSpPr>
        <p:spPr/>
        <p:txBody>
          <a:bodyPr/>
          <a:lstStyle/>
          <a:p>
            <a:r>
              <a:rPr lang="nl-BE"/>
              <a:t>E-GOV 3.0 – oktober 2024</a:t>
            </a:r>
            <a:endParaRPr lang="en-US" dirty="0"/>
          </a:p>
        </p:txBody>
      </p:sp>
    </p:spTree>
    <p:extLst>
      <p:ext uri="{BB962C8B-B14F-4D97-AF65-F5344CB8AC3E}">
        <p14:creationId xmlns:p14="http://schemas.microsoft.com/office/powerpoint/2010/main" val="353539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r-BE"/>
              <a:t>of content</a:t>
            </a:r>
            <a:endParaRPr lang="en-US"/>
          </a:p>
        </p:txBody>
      </p:sp>
      <p:sp>
        <p:nvSpPr>
          <p:cNvPr id="3" name="Text Placeholder 2"/>
          <p:cNvSpPr>
            <a:spLocks noGrp="1"/>
          </p:cNvSpPr>
          <p:nvPr>
            <p:ph type="body" sz="quarter" idx="11"/>
          </p:nvPr>
        </p:nvSpPr>
        <p:spPr/>
        <p:txBody>
          <a:bodyPr/>
          <a:lstStyle/>
          <a:p>
            <a:r>
              <a:rPr lang="fr-BE"/>
              <a:t>Table</a:t>
            </a:r>
            <a:endParaRPr lang="en-US"/>
          </a:p>
        </p:txBody>
      </p:sp>
      <p:sp>
        <p:nvSpPr>
          <p:cNvPr id="4" name="Text Placeholder 3"/>
          <p:cNvSpPr>
            <a:spLocks noGrp="1"/>
          </p:cNvSpPr>
          <p:nvPr>
            <p:ph type="body" sz="quarter" idx="12"/>
          </p:nvPr>
        </p:nvSpPr>
        <p:spPr>
          <a:xfrm>
            <a:off x="4805465" y="1064419"/>
            <a:ext cx="5386286" cy="4945855"/>
          </a:xfrm>
        </p:spPr>
        <p:txBody>
          <a:bodyPr>
            <a:normAutofit/>
          </a:bodyPr>
          <a:lstStyle/>
          <a:p>
            <a:pPr marL="285750" indent="-285750">
              <a:buFont typeface="Arial" panose="020B0604020202020204" pitchFamily="34" charset="0"/>
              <a:buChar char="•"/>
            </a:pPr>
            <a:r>
              <a:rPr lang="en-US" dirty="0" err="1"/>
              <a:t>eGov</a:t>
            </a:r>
            <a:r>
              <a:rPr lang="en-US" dirty="0"/>
              <a:t> 3.0 – </a:t>
            </a:r>
            <a:r>
              <a:rPr lang="en-US" dirty="0" err="1"/>
              <a:t>Visie</a:t>
            </a:r>
            <a:r>
              <a:rPr lang="en-US" dirty="0"/>
              <a:t> </a:t>
            </a:r>
            <a:r>
              <a:rPr lang="en-US" dirty="0" err="1"/>
              <a:t>en</a:t>
            </a:r>
            <a:r>
              <a:rPr lang="en-US" dirty="0"/>
              <a:t> </a:t>
            </a:r>
            <a:r>
              <a:rPr lang="en-US" dirty="0" err="1"/>
              <a:t>programma</a:t>
            </a:r>
            <a:endParaRPr lang="en-US" dirty="0"/>
          </a:p>
          <a:p>
            <a:endParaRPr lang="en-US" dirty="0"/>
          </a:p>
          <a:p>
            <a:pPr marL="285750" indent="-285750">
              <a:buFont typeface="Arial" panose="020B0604020202020204" pitchFamily="34" charset="0"/>
              <a:buChar char="•"/>
            </a:pPr>
            <a:r>
              <a:rPr lang="en-US" dirty="0" err="1"/>
              <a:t>Uniek</a:t>
            </a:r>
            <a:r>
              <a:rPr lang="en-US" dirty="0"/>
              <a:t> </a:t>
            </a:r>
            <a:r>
              <a:rPr lang="en-US" dirty="0" err="1"/>
              <a:t>gegevensmodel</a:t>
            </a:r>
            <a:r>
              <a:rPr lang="en-US" dirty="0"/>
              <a:t> </a:t>
            </a:r>
            <a:r>
              <a:rPr lang="en-US" dirty="0" err="1"/>
              <a:t>en</a:t>
            </a:r>
            <a:r>
              <a:rPr lang="en-US" dirty="0"/>
              <a:t> de centrale </a:t>
            </a:r>
            <a:r>
              <a:rPr lang="en-US" dirty="0" err="1"/>
              <a:t>datalaag</a:t>
            </a:r>
            <a:endParaRPr lang="en-US" dirty="0"/>
          </a:p>
          <a:p>
            <a:endParaRPr lang="en-US" dirty="0"/>
          </a:p>
          <a:p>
            <a:pPr marL="285750" indent="-285750">
              <a:buFont typeface="Arial" panose="020B0604020202020204" pitchFamily="34" charset="0"/>
              <a:buChar char="•"/>
            </a:pPr>
            <a:r>
              <a:rPr lang="en-US" dirty="0" err="1"/>
              <a:t>Burgermandaten</a:t>
            </a:r>
            <a:endParaRPr lang="en-US" dirty="0"/>
          </a:p>
          <a:p>
            <a:endParaRPr lang="en-US" dirty="0"/>
          </a:p>
          <a:p>
            <a:pPr marL="285750" indent="-285750">
              <a:buFont typeface="Arial" panose="020B0604020202020204" pitchFamily="34" charset="0"/>
              <a:buChar char="•"/>
            </a:pPr>
            <a:r>
              <a:rPr lang="en-US" dirty="0" err="1"/>
              <a:t>Digitale</a:t>
            </a:r>
            <a:r>
              <a:rPr lang="en-US" dirty="0"/>
              <a:t> </a:t>
            </a:r>
            <a:r>
              <a:rPr lang="en-US" dirty="0" err="1"/>
              <a:t>Inclusie</a:t>
            </a:r>
            <a:endParaRPr lang="en-US" dirty="0"/>
          </a:p>
          <a:p>
            <a:endParaRPr lang="en-US" dirty="0"/>
          </a:p>
          <a:p>
            <a:endParaRPr lang="en-US" dirty="0"/>
          </a:p>
        </p:txBody>
      </p:sp>
      <p:sp>
        <p:nvSpPr>
          <p:cNvPr id="5" name="Content Placeholder 4"/>
          <p:cNvSpPr>
            <a:spLocks noGrp="1"/>
          </p:cNvSpPr>
          <p:nvPr>
            <p:ph idx="14"/>
          </p:nvPr>
        </p:nvSpPr>
        <p:spPr>
          <a:xfrm>
            <a:off x="10260808" y="1064419"/>
            <a:ext cx="536894" cy="4945855"/>
          </a:xfrm>
        </p:spPr>
        <p:txBody>
          <a:bodyPr/>
          <a:lstStyle/>
          <a:p>
            <a:endParaRPr lang="en-US" dirty="0"/>
          </a:p>
        </p:txBody>
      </p:sp>
      <p:sp>
        <p:nvSpPr>
          <p:cNvPr id="6" name="Footer Placeholder 5"/>
          <p:cNvSpPr>
            <a:spLocks noGrp="1"/>
          </p:cNvSpPr>
          <p:nvPr>
            <p:ph type="ftr" sz="quarter" idx="21"/>
          </p:nvPr>
        </p:nvSpPr>
        <p:spPr/>
        <p:txBody>
          <a:bodyPr/>
          <a:lstStyle/>
          <a:p>
            <a:r>
              <a:rPr lang="nl-BE" dirty="0"/>
              <a:t>E-GOV 3.0 – oktober 2024</a:t>
            </a:r>
            <a:endParaRPr lang="en-US" dirty="0"/>
          </a:p>
        </p:txBody>
      </p:sp>
    </p:spTree>
    <p:extLst>
      <p:ext uri="{BB962C8B-B14F-4D97-AF65-F5344CB8AC3E}">
        <p14:creationId xmlns:p14="http://schemas.microsoft.com/office/powerpoint/2010/main" val="4244801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30DCBB-A2C2-4DE6-9D49-1A33F8235854}"/>
              </a:ext>
            </a:extLst>
          </p:cNvPr>
          <p:cNvSpPr>
            <a:spLocks noGrp="1"/>
          </p:cNvSpPr>
          <p:nvPr>
            <p:ph type="body" sz="quarter" idx="10"/>
          </p:nvPr>
        </p:nvSpPr>
        <p:spPr/>
        <p:txBody>
          <a:bodyPr/>
          <a:lstStyle/>
          <a:p>
            <a:r>
              <a:rPr lang="en-US" dirty="0" err="1"/>
              <a:t>Burgermandaten</a:t>
            </a:r>
            <a:endParaRPr lang="en-BE" dirty="0"/>
          </a:p>
        </p:txBody>
      </p:sp>
    </p:spTree>
    <p:extLst>
      <p:ext uri="{BB962C8B-B14F-4D97-AF65-F5344CB8AC3E}">
        <p14:creationId xmlns:p14="http://schemas.microsoft.com/office/powerpoint/2010/main" val="70033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8EC16814-891C-5B7A-BF06-1950E5000958}"/>
              </a:ext>
            </a:extLst>
          </p:cNvPr>
          <p:cNvSpPr>
            <a:spLocks noGrp="1"/>
          </p:cNvSpPr>
          <p:nvPr>
            <p:ph type="body" sz="quarter" idx="19"/>
          </p:nvPr>
        </p:nvSpPr>
        <p:spPr/>
        <p:txBody>
          <a:bodyPr/>
          <a:lstStyle/>
          <a:p>
            <a:r>
              <a:rPr lang="nl-BE" dirty="0"/>
              <a:t>Actuele situatie</a:t>
            </a:r>
          </a:p>
        </p:txBody>
      </p:sp>
      <p:sp>
        <p:nvSpPr>
          <p:cNvPr id="4" name="Tijdelijke aanduiding voor tekst 3">
            <a:extLst>
              <a:ext uri="{FF2B5EF4-FFF2-40B4-BE49-F238E27FC236}">
                <a16:creationId xmlns:a16="http://schemas.microsoft.com/office/drawing/2014/main" id="{15017101-A164-2A55-5DB5-C8717F487142}"/>
              </a:ext>
            </a:extLst>
          </p:cNvPr>
          <p:cNvSpPr>
            <a:spLocks noGrp="1"/>
          </p:cNvSpPr>
          <p:nvPr>
            <p:ph type="body" sz="quarter" idx="15"/>
          </p:nvPr>
        </p:nvSpPr>
        <p:spPr>
          <a:xfrm>
            <a:off x="1504721" y="1853514"/>
            <a:ext cx="9257064" cy="4218812"/>
          </a:xfrm>
        </p:spPr>
        <p:txBody>
          <a:bodyPr>
            <a:normAutofit fontScale="85000" lnSpcReduction="20000"/>
          </a:bodyPr>
          <a:lstStyle/>
          <a:p>
            <a:r>
              <a:rPr lang="nl-BE" dirty="0"/>
              <a:t>Mensen moeten in tal van situaties attesten, bewijzen, informatie zoeken of opvragen en bezorgen aan tal van actoren (vb. bewijs van laatste 3 loopbaanjaren aan de verzekeraar). Soms in een wettelijke maar nog veel vaker in een contractuele context.</a:t>
            </a:r>
          </a:p>
          <a:p>
            <a:r>
              <a:rPr lang="nl-BE" dirty="0"/>
              <a:t>Belangenorganisaties zoals mutualiteiten, vakbonden, verenigingen voor mensen met een handicap, enz. proberen hun leden te helpen maar missen de goede technische oplossingen en de toegang tot informatie, en dat creëert administratieve last voor de leden.</a:t>
            </a:r>
          </a:p>
          <a:p>
            <a:r>
              <a:rPr lang="nl-BE" dirty="0"/>
              <a:t>Werkgevers hebben informatie nodig voorafgaand aan aanwerving (vb. om te beoordelen of de sollicitant in aanmerking komt voor </a:t>
            </a:r>
            <a:r>
              <a:rPr lang="nl-BE" dirty="0" err="1"/>
              <a:t>studentjob</a:t>
            </a:r>
            <a:r>
              <a:rPr lang="nl-BE" dirty="0"/>
              <a:t>, </a:t>
            </a:r>
            <a:r>
              <a:rPr lang="nl-BE" dirty="0" err="1"/>
              <a:t>flexijob</a:t>
            </a:r>
            <a:r>
              <a:rPr lang="nl-BE" dirty="0"/>
              <a:t>, </a:t>
            </a:r>
            <a:r>
              <a:rPr lang="nl-BE" dirty="0" err="1"/>
              <a:t>doelgroepvermindering</a:t>
            </a:r>
            <a:r>
              <a:rPr lang="nl-BE" dirty="0"/>
              <a:t>). Sollicitanten moeten die zoeken en bezorgen.</a:t>
            </a:r>
          </a:p>
          <a:p>
            <a:r>
              <a:rPr lang="nl-BE" dirty="0"/>
              <a:t>Zelfstandigen die willen geholpen worden door hun verzekeringsfonds, moeten zelf gegevens opvragen en aanleveren.</a:t>
            </a:r>
          </a:p>
          <a:p>
            <a:r>
              <a:rPr lang="nl-BE" dirty="0"/>
              <a:t>…</a:t>
            </a:r>
          </a:p>
        </p:txBody>
      </p:sp>
      <p:sp>
        <p:nvSpPr>
          <p:cNvPr id="2" name="Tijdelijke aanduiding voor voettekst 1">
            <a:extLst>
              <a:ext uri="{FF2B5EF4-FFF2-40B4-BE49-F238E27FC236}">
                <a16:creationId xmlns:a16="http://schemas.microsoft.com/office/drawing/2014/main" id="{06B858C3-4CA7-4A11-87AC-A5FEC53014EC}"/>
              </a:ext>
            </a:extLst>
          </p:cNvPr>
          <p:cNvSpPr>
            <a:spLocks noGrp="1"/>
          </p:cNvSpPr>
          <p:nvPr>
            <p:ph type="ftr"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262626"/>
                </a:solidFill>
                <a:effectLst/>
                <a:uLnTx/>
                <a:uFillTx/>
                <a:latin typeface="Calibri" panose="020F0502020204030204" pitchFamily="34" charset="0"/>
                <a:ea typeface="+mn-ea"/>
                <a:cs typeface="+mn-cs"/>
              </a:rPr>
              <a:t>E-GOV 3.0 – oktober 2024</a:t>
            </a:r>
            <a:endParaRPr kumimoji="0" lang="en-US" sz="12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4443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271C85-82AB-4DFF-B169-83E2D1FAFB4D}"/>
              </a:ext>
            </a:extLst>
          </p:cNvPr>
          <p:cNvSpPr>
            <a:spLocks noGrp="1"/>
          </p:cNvSpPr>
          <p:nvPr>
            <p:ph type="body" sz="quarter" idx="19"/>
          </p:nvPr>
        </p:nvSpPr>
        <p:spPr/>
        <p:txBody>
          <a:bodyPr/>
          <a:lstStyle/>
          <a:p>
            <a:r>
              <a:rPr lang="nl-BE" b="1" dirty="0">
                <a:latin typeface="+mn-lt"/>
              </a:rPr>
              <a:t>De maatschappelijke uitdaging</a:t>
            </a:r>
            <a:endParaRPr lang="nl-BE" dirty="0"/>
          </a:p>
        </p:txBody>
      </p:sp>
      <p:sp>
        <p:nvSpPr>
          <p:cNvPr id="5" name="Tijdelijke aanduiding voor inhoud 4">
            <a:extLst>
              <a:ext uri="{FF2B5EF4-FFF2-40B4-BE49-F238E27FC236}">
                <a16:creationId xmlns:a16="http://schemas.microsoft.com/office/drawing/2014/main" id="{164FC826-28EC-FF3E-154D-7014AB551945}"/>
              </a:ext>
            </a:extLst>
          </p:cNvPr>
          <p:cNvSpPr>
            <a:spLocks noGrp="1"/>
          </p:cNvSpPr>
          <p:nvPr>
            <p:ph type="body" sz="quarter" idx="15"/>
          </p:nvPr>
        </p:nvSpPr>
        <p:spPr>
          <a:xfrm>
            <a:off x="1504721" y="1853514"/>
            <a:ext cx="9318177" cy="4607247"/>
          </a:xfrm>
        </p:spPr>
        <p:txBody>
          <a:bodyPr>
            <a:normAutofit fontScale="92500" lnSpcReduction="10000"/>
          </a:bodyPr>
          <a:lstStyle/>
          <a:p>
            <a:pPr marL="180975" indent="-180975">
              <a:lnSpc>
                <a:spcPct val="110000"/>
              </a:lnSpc>
              <a:spcBef>
                <a:spcPts val="0"/>
              </a:spcBef>
              <a:tabLst>
                <a:tab pos="180975" algn="l"/>
              </a:tabLst>
            </a:pPr>
            <a:r>
              <a:rPr lang="nl-BE" dirty="0"/>
              <a:t>Delen van informatie met een derde in een </a:t>
            </a:r>
            <a:r>
              <a:rPr lang="nl-BE" b="1" dirty="0"/>
              <a:t>relatie buiten een wettelijke opdracht</a:t>
            </a:r>
          </a:p>
          <a:p>
            <a:pPr marL="457200" lvl="1" indent="0">
              <a:lnSpc>
                <a:spcPct val="110000"/>
              </a:lnSpc>
              <a:spcBef>
                <a:spcPts val="0"/>
              </a:spcBef>
              <a:buNone/>
              <a:tabLst>
                <a:tab pos="180975" algn="l"/>
              </a:tabLst>
            </a:pPr>
            <a:endParaRPr lang="nl-BE" sz="2200" dirty="0"/>
          </a:p>
          <a:p>
            <a:pPr marL="630238" lvl="1" indent="-173038">
              <a:lnSpc>
                <a:spcPct val="110000"/>
              </a:lnSpc>
              <a:spcBef>
                <a:spcPts val="0"/>
              </a:spcBef>
              <a:tabLst>
                <a:tab pos="180975" algn="l"/>
              </a:tabLst>
            </a:pPr>
            <a:r>
              <a:rPr lang="nl-BE" sz="1500" dirty="0"/>
              <a:t>Uit de aard van de zaak zijn die relaties privé </a:t>
            </a:r>
            <a:r>
              <a:rPr lang="nl-BE" sz="1500" dirty="0">
                <a:sym typeface="Wingdings" panose="05000000000000000000" pitchFamily="2" charset="2"/>
              </a:rPr>
              <a:t> We kennen ze niet (i.t.t. verwijzingsrepertorium)</a:t>
            </a:r>
          </a:p>
          <a:p>
            <a:pPr marL="630238" lvl="1" indent="-173038">
              <a:lnSpc>
                <a:spcPct val="110000"/>
              </a:lnSpc>
              <a:spcBef>
                <a:spcPts val="0"/>
              </a:spcBef>
              <a:tabLst>
                <a:tab pos="180975" algn="l"/>
              </a:tabLst>
            </a:pPr>
            <a:endParaRPr lang="nl-BE" sz="1500" dirty="0">
              <a:sym typeface="Wingdings" panose="05000000000000000000" pitchFamily="2" charset="2"/>
            </a:endParaRPr>
          </a:p>
          <a:p>
            <a:pPr marL="630238" lvl="1" indent="-173038">
              <a:lnSpc>
                <a:spcPct val="110000"/>
              </a:lnSpc>
              <a:spcBef>
                <a:spcPts val="0"/>
              </a:spcBef>
              <a:tabLst>
                <a:tab pos="180975" algn="l"/>
              </a:tabLst>
            </a:pPr>
            <a:r>
              <a:rPr lang="nl-BE" sz="1500" dirty="0">
                <a:sym typeface="Wingdings" panose="05000000000000000000" pitchFamily="2" charset="2"/>
              </a:rPr>
              <a:t>Enkel de burger zelf kan met zekerheid zeggen dat die relatie bestaat</a:t>
            </a:r>
          </a:p>
          <a:p>
            <a:pPr lvl="1">
              <a:lnSpc>
                <a:spcPct val="110000"/>
              </a:lnSpc>
              <a:spcBef>
                <a:spcPts val="0"/>
              </a:spcBef>
              <a:tabLst>
                <a:tab pos="180975" algn="l"/>
              </a:tabLst>
            </a:pPr>
            <a:endParaRPr lang="nl-BE" dirty="0"/>
          </a:p>
          <a:p>
            <a:pPr marL="180975" indent="-180975">
              <a:lnSpc>
                <a:spcPct val="110000"/>
              </a:lnSpc>
              <a:spcBef>
                <a:spcPts val="0"/>
              </a:spcBef>
              <a:tabLst>
                <a:tab pos="180975" algn="l"/>
              </a:tabLst>
            </a:pPr>
            <a:r>
              <a:rPr lang="nl-BE" dirty="0"/>
              <a:t>Tussen een </a:t>
            </a:r>
            <a:r>
              <a:rPr lang="nl-BE" b="1" dirty="0"/>
              <a:t>burger</a:t>
            </a:r>
            <a:r>
              <a:rPr lang="nl-BE" dirty="0"/>
              <a:t> en een </a:t>
            </a:r>
            <a:r>
              <a:rPr lang="nl-BE" b="1" dirty="0"/>
              <a:t>derde</a:t>
            </a:r>
          </a:p>
          <a:p>
            <a:pPr lvl="1">
              <a:lnSpc>
                <a:spcPct val="110000"/>
              </a:lnSpc>
              <a:spcBef>
                <a:spcPts val="0"/>
              </a:spcBef>
              <a:tabLst>
                <a:tab pos="180975" algn="l"/>
              </a:tabLst>
            </a:pPr>
            <a:endParaRPr lang="nl-BE" sz="2200" dirty="0"/>
          </a:p>
          <a:p>
            <a:pPr marL="630238" lvl="1" indent="-173038">
              <a:lnSpc>
                <a:spcPct val="110000"/>
              </a:lnSpc>
              <a:spcBef>
                <a:spcPts val="0"/>
              </a:spcBef>
              <a:tabLst>
                <a:tab pos="180975" algn="l"/>
              </a:tabLst>
            </a:pPr>
            <a:r>
              <a:rPr lang="nl-BE" dirty="0"/>
              <a:t>De burger is vrij te bepalen met wie hij welke private zaken regelt </a:t>
            </a:r>
            <a:r>
              <a:rPr lang="nl-BE" dirty="0">
                <a:sym typeface="Wingdings" panose="05000000000000000000" pitchFamily="2" charset="2"/>
              </a:rPr>
              <a:t> de derde kan dus eender welke juridische entiteit zijn: een middenveldorganisatie, een adviseur, een dienstverlener, …</a:t>
            </a:r>
          </a:p>
          <a:p>
            <a:pPr marL="630238" lvl="1" indent="-173038">
              <a:lnSpc>
                <a:spcPct val="110000"/>
              </a:lnSpc>
              <a:spcBef>
                <a:spcPts val="0"/>
              </a:spcBef>
              <a:tabLst>
                <a:tab pos="180975" algn="l"/>
              </a:tabLst>
            </a:pPr>
            <a:endParaRPr lang="nl-BE" sz="1400" dirty="0">
              <a:sym typeface="Wingdings" panose="05000000000000000000" pitchFamily="2" charset="2"/>
            </a:endParaRPr>
          </a:p>
          <a:p>
            <a:pPr marL="630238" lvl="1" indent="-173038">
              <a:lnSpc>
                <a:spcPct val="110000"/>
              </a:lnSpc>
              <a:spcBef>
                <a:spcPts val="0"/>
              </a:spcBef>
              <a:tabLst>
                <a:tab pos="180975" algn="l"/>
              </a:tabLst>
            </a:pPr>
            <a:r>
              <a:rPr lang="nl-BE" sz="1400" dirty="0">
                <a:sym typeface="Wingdings" panose="05000000000000000000" pitchFamily="2" charset="2"/>
              </a:rPr>
              <a:t>Indien de derde een andere burger is  zie Type III</a:t>
            </a:r>
          </a:p>
          <a:p>
            <a:pPr lvl="1">
              <a:lnSpc>
                <a:spcPct val="110000"/>
              </a:lnSpc>
              <a:spcBef>
                <a:spcPts val="0"/>
              </a:spcBef>
              <a:tabLst>
                <a:tab pos="180975" algn="l"/>
              </a:tabLst>
            </a:pPr>
            <a:endParaRPr lang="nl-BE" sz="2100" dirty="0">
              <a:sym typeface="Wingdings" panose="05000000000000000000" pitchFamily="2" charset="2"/>
            </a:endParaRPr>
          </a:p>
          <a:p>
            <a:pPr marL="180975" indent="-180975">
              <a:lnSpc>
                <a:spcPct val="110000"/>
              </a:lnSpc>
              <a:spcBef>
                <a:spcPts val="0"/>
              </a:spcBef>
              <a:tabLst>
                <a:tab pos="180975" algn="l"/>
              </a:tabLst>
            </a:pPr>
            <a:r>
              <a:rPr lang="nl-BE" dirty="0">
                <a:sym typeface="Wingdings" panose="05000000000000000000" pitchFamily="2" charset="2"/>
              </a:rPr>
              <a:t>Waarbij de relatie te maken heeft</a:t>
            </a:r>
          </a:p>
          <a:p>
            <a:pPr marL="638175" lvl="1" indent="-180975">
              <a:lnSpc>
                <a:spcPct val="110000"/>
              </a:lnSpc>
              <a:spcBef>
                <a:spcPts val="0"/>
              </a:spcBef>
              <a:tabLst>
                <a:tab pos="180975" algn="l"/>
              </a:tabLst>
            </a:pPr>
            <a:endParaRPr lang="nl-BE" dirty="0">
              <a:sym typeface="Wingdings" panose="05000000000000000000" pitchFamily="2" charset="2"/>
            </a:endParaRPr>
          </a:p>
          <a:p>
            <a:pPr marL="638175" lvl="1" indent="-180975">
              <a:lnSpc>
                <a:spcPct val="110000"/>
              </a:lnSpc>
              <a:spcBef>
                <a:spcPts val="0"/>
              </a:spcBef>
              <a:tabLst>
                <a:tab pos="180975" algn="l"/>
              </a:tabLst>
            </a:pPr>
            <a:r>
              <a:rPr lang="nl-BE" sz="1500" dirty="0">
                <a:sym typeface="Wingdings" panose="05000000000000000000" pitchFamily="2" charset="2"/>
              </a:rPr>
              <a:t>met </a:t>
            </a:r>
            <a:r>
              <a:rPr lang="nl-BE" sz="1500" b="1" dirty="0">
                <a:sym typeface="Wingdings" panose="05000000000000000000" pitchFamily="2" charset="2"/>
              </a:rPr>
              <a:t>data</a:t>
            </a:r>
            <a:r>
              <a:rPr lang="nl-BE" sz="1500" dirty="0">
                <a:sym typeface="Wingdings" panose="05000000000000000000" pitchFamily="2" charset="2"/>
              </a:rPr>
              <a:t> (vb. consulteren van loopbaandata) of</a:t>
            </a:r>
          </a:p>
          <a:p>
            <a:pPr marL="638175" lvl="1" indent="-180975">
              <a:lnSpc>
                <a:spcPct val="110000"/>
              </a:lnSpc>
              <a:spcBef>
                <a:spcPts val="0"/>
              </a:spcBef>
              <a:tabLst>
                <a:tab pos="180975" algn="l"/>
              </a:tabLst>
            </a:pPr>
            <a:endParaRPr lang="nl-BE" sz="1500" dirty="0">
              <a:sym typeface="Wingdings" panose="05000000000000000000" pitchFamily="2" charset="2"/>
            </a:endParaRPr>
          </a:p>
          <a:p>
            <a:pPr marL="638175" lvl="1" indent="-180975">
              <a:lnSpc>
                <a:spcPct val="110000"/>
              </a:lnSpc>
              <a:spcBef>
                <a:spcPts val="0"/>
              </a:spcBef>
              <a:tabLst>
                <a:tab pos="180975" algn="l"/>
              </a:tabLst>
            </a:pPr>
            <a:r>
              <a:rPr lang="nl-BE" sz="1500" dirty="0">
                <a:sym typeface="Wingdings" panose="05000000000000000000" pitchFamily="2" charset="2"/>
              </a:rPr>
              <a:t>met online </a:t>
            </a:r>
            <a:r>
              <a:rPr lang="nl-BE" sz="1500" b="1" dirty="0">
                <a:sym typeface="Wingdings" panose="05000000000000000000" pitchFamily="2" charset="2"/>
              </a:rPr>
              <a:t>diensten </a:t>
            </a:r>
            <a:r>
              <a:rPr lang="nl-BE" sz="1500" dirty="0">
                <a:sym typeface="Wingdings" panose="05000000000000000000" pitchFamily="2" charset="2"/>
              </a:rPr>
              <a:t>(vb. toegang tot mypension.be)</a:t>
            </a:r>
            <a:endParaRPr lang="nl-BE" sz="1500" dirty="0"/>
          </a:p>
        </p:txBody>
      </p:sp>
      <p:sp>
        <p:nvSpPr>
          <p:cNvPr id="3" name="Tijdelijke aanduiding voor voettekst 2">
            <a:extLst>
              <a:ext uri="{FF2B5EF4-FFF2-40B4-BE49-F238E27FC236}">
                <a16:creationId xmlns:a16="http://schemas.microsoft.com/office/drawing/2014/main" id="{A0A32FED-EC69-4202-AACA-E2A9B75A4E95}"/>
              </a:ext>
            </a:extLst>
          </p:cNvPr>
          <p:cNvSpPr>
            <a:spLocks noGrp="1"/>
          </p:cNvSpPr>
          <p:nvPr>
            <p:ph type="ftr" sz="quarter" idx="21"/>
          </p:nvPr>
        </p:nvSpPr>
        <p:spPr/>
        <p:txBody>
          <a:bodyPr/>
          <a:lstStyle/>
          <a:p>
            <a:r>
              <a:rPr lang="nl-NL"/>
              <a:t>E-GOV 3.0 – oktober 2024</a:t>
            </a:r>
            <a:endParaRPr lang="en-US" dirty="0"/>
          </a:p>
        </p:txBody>
      </p:sp>
    </p:spTree>
    <p:extLst>
      <p:ext uri="{BB962C8B-B14F-4D97-AF65-F5344CB8AC3E}">
        <p14:creationId xmlns:p14="http://schemas.microsoft.com/office/powerpoint/2010/main" val="679063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816A81-643E-5EDC-BC7C-FFAA415EAA57}"/>
              </a:ext>
            </a:extLst>
          </p:cNvPr>
          <p:cNvSpPr>
            <a:spLocks noGrp="1"/>
          </p:cNvSpPr>
          <p:nvPr>
            <p:ph type="body" sz="quarter" idx="19"/>
          </p:nvPr>
        </p:nvSpPr>
        <p:spPr>
          <a:xfrm>
            <a:off x="1504722" y="95250"/>
            <a:ext cx="9113236" cy="1233705"/>
          </a:xfrm>
        </p:spPr>
        <p:txBody>
          <a:bodyPr/>
          <a:lstStyle/>
          <a:p>
            <a:r>
              <a:rPr lang="nl-BE" dirty="0"/>
              <a:t>De technische oplossing</a:t>
            </a:r>
            <a:br>
              <a:rPr lang="nl-BE" dirty="0"/>
            </a:br>
            <a:r>
              <a:rPr lang="nl-BE" dirty="0">
                <a:sym typeface="Wingdings" panose="05000000000000000000" pitchFamily="2" charset="2"/>
              </a:rPr>
              <a:t> </a:t>
            </a:r>
            <a:r>
              <a:rPr lang="nl-BE" dirty="0"/>
              <a:t>2 modellen </a:t>
            </a:r>
            <a:r>
              <a:rPr lang="nl-BE" dirty="0">
                <a:sym typeface="Wingdings" panose="05000000000000000000" pitchFamily="2" charset="2"/>
              </a:rPr>
              <a:t> 1 technische oplossing</a:t>
            </a:r>
            <a:endParaRPr lang="nl-BE" dirty="0"/>
          </a:p>
        </p:txBody>
      </p:sp>
      <p:pic>
        <p:nvPicPr>
          <p:cNvPr id="5" name="Afbeelding 4">
            <a:extLst>
              <a:ext uri="{FF2B5EF4-FFF2-40B4-BE49-F238E27FC236}">
                <a16:creationId xmlns:a16="http://schemas.microsoft.com/office/drawing/2014/main" id="{405D5F8F-2C27-D1A5-9E33-2C37E4DA3C6B}"/>
              </a:ext>
            </a:extLst>
          </p:cNvPr>
          <p:cNvPicPr>
            <a:picLocks noChangeAspect="1"/>
          </p:cNvPicPr>
          <p:nvPr/>
        </p:nvPicPr>
        <p:blipFill>
          <a:blip r:embed="rId2"/>
          <a:stretch>
            <a:fillRect/>
          </a:stretch>
        </p:blipFill>
        <p:spPr>
          <a:xfrm>
            <a:off x="187931" y="2007801"/>
            <a:ext cx="4197225" cy="1915542"/>
          </a:xfrm>
          <a:prstGeom prst="rect">
            <a:avLst/>
          </a:prstGeom>
          <a:ln>
            <a:solidFill>
              <a:schemeClr val="accent1"/>
            </a:solidFill>
          </a:ln>
        </p:spPr>
      </p:pic>
      <p:pic>
        <p:nvPicPr>
          <p:cNvPr id="8" name="Afbeelding 7">
            <a:extLst>
              <a:ext uri="{FF2B5EF4-FFF2-40B4-BE49-F238E27FC236}">
                <a16:creationId xmlns:a16="http://schemas.microsoft.com/office/drawing/2014/main" id="{F79E6A8B-2E9F-BE55-6E4A-3691C79AD5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7948" y="2007801"/>
            <a:ext cx="3886229" cy="1915542"/>
          </a:xfrm>
          <a:prstGeom prst="rect">
            <a:avLst/>
          </a:prstGeom>
          <a:noFill/>
          <a:ln>
            <a:solidFill>
              <a:schemeClr val="accent1"/>
            </a:solidFill>
          </a:ln>
        </p:spPr>
      </p:pic>
      <p:sp>
        <p:nvSpPr>
          <p:cNvPr id="9" name="Tekstvak 8">
            <a:extLst>
              <a:ext uri="{FF2B5EF4-FFF2-40B4-BE49-F238E27FC236}">
                <a16:creationId xmlns:a16="http://schemas.microsoft.com/office/drawing/2014/main" id="{592C83D8-83E5-F7F5-F343-304884B5FF83}"/>
              </a:ext>
            </a:extLst>
          </p:cNvPr>
          <p:cNvSpPr txBox="1"/>
          <p:nvPr/>
        </p:nvSpPr>
        <p:spPr>
          <a:xfrm>
            <a:off x="187930" y="1475332"/>
            <a:ext cx="4197225" cy="523220"/>
          </a:xfrm>
          <a:prstGeom prst="rect">
            <a:avLst/>
          </a:prstGeom>
          <a:noFill/>
        </p:spPr>
        <p:txBody>
          <a:bodyPr wrap="square" rtlCol="0">
            <a:spAutoFit/>
          </a:bodyPr>
          <a:lstStyle/>
          <a:p>
            <a:r>
              <a:rPr lang="nl-BE" sz="1400" dirty="0">
                <a:latin typeface="Century Gothic" panose="020B0502020202020204" pitchFamily="34" charset="0"/>
              </a:rPr>
              <a:t>Type I - Entiteit-naar-Entiteit </a:t>
            </a:r>
            <a:r>
              <a:rPr lang="nl-NL" sz="1400" dirty="0">
                <a:latin typeface="Century Gothic" panose="020B0502020202020204" pitchFamily="34" charset="0"/>
              </a:rPr>
              <a:t>binnen een </a:t>
            </a:r>
            <a:r>
              <a:rPr lang="nl-NL" sz="1400" u="sng" dirty="0">
                <a:latin typeface="Century Gothic" panose="020B0502020202020204" pitchFamily="34" charset="0"/>
              </a:rPr>
              <a:t>wettelijk opdracht</a:t>
            </a:r>
          </a:p>
        </p:txBody>
      </p:sp>
      <p:sp>
        <p:nvSpPr>
          <p:cNvPr id="12" name="Tekstvak 11">
            <a:extLst>
              <a:ext uri="{FF2B5EF4-FFF2-40B4-BE49-F238E27FC236}">
                <a16:creationId xmlns:a16="http://schemas.microsoft.com/office/drawing/2014/main" id="{7F977C72-0F5B-A88A-0E78-D63100D6C289}"/>
              </a:ext>
            </a:extLst>
          </p:cNvPr>
          <p:cNvSpPr txBox="1"/>
          <p:nvPr/>
        </p:nvSpPr>
        <p:spPr>
          <a:xfrm>
            <a:off x="4509744" y="1474469"/>
            <a:ext cx="3493615" cy="523220"/>
          </a:xfrm>
          <a:prstGeom prst="rect">
            <a:avLst/>
          </a:prstGeom>
          <a:noFill/>
        </p:spPr>
        <p:txBody>
          <a:bodyPr wrap="square" rtlCol="0">
            <a:spAutoFit/>
          </a:bodyPr>
          <a:lstStyle/>
          <a:p>
            <a:r>
              <a:rPr lang="nl-BE" sz="1400" dirty="0">
                <a:latin typeface="Century Gothic" panose="020B0502020202020204" pitchFamily="34" charset="0"/>
              </a:rPr>
              <a:t>Type II – Entiteit-naar-Entiteit </a:t>
            </a:r>
            <a:r>
              <a:rPr lang="nl-NL" sz="1400" u="sng" dirty="0">
                <a:latin typeface="Century Gothic" panose="020B0502020202020204" pitchFamily="34" charset="0"/>
              </a:rPr>
              <a:t>buiten een wettelijk opdracht</a:t>
            </a:r>
          </a:p>
        </p:txBody>
      </p:sp>
      <p:sp>
        <p:nvSpPr>
          <p:cNvPr id="13" name="Tekstvak 12">
            <a:extLst>
              <a:ext uri="{FF2B5EF4-FFF2-40B4-BE49-F238E27FC236}">
                <a16:creationId xmlns:a16="http://schemas.microsoft.com/office/drawing/2014/main" id="{62989E01-1397-8BA2-C204-9084EF46CEA6}"/>
              </a:ext>
            </a:extLst>
          </p:cNvPr>
          <p:cNvSpPr txBox="1"/>
          <p:nvPr/>
        </p:nvSpPr>
        <p:spPr>
          <a:xfrm>
            <a:off x="8127948" y="1474469"/>
            <a:ext cx="3876121" cy="307777"/>
          </a:xfrm>
          <a:prstGeom prst="rect">
            <a:avLst/>
          </a:prstGeom>
          <a:noFill/>
        </p:spPr>
        <p:txBody>
          <a:bodyPr wrap="square" rtlCol="0">
            <a:spAutoFit/>
          </a:bodyPr>
          <a:lstStyle/>
          <a:p>
            <a:r>
              <a:rPr lang="nl-BE" sz="1400" dirty="0">
                <a:latin typeface="Century Gothic" panose="020B0502020202020204" pitchFamily="34" charset="0"/>
              </a:rPr>
              <a:t>Type III – Burger-naar-Burger</a:t>
            </a:r>
            <a:endParaRPr lang="nl-NL" sz="1400" u="sng" dirty="0">
              <a:latin typeface="Century Gothic" panose="020B0502020202020204" pitchFamily="34" charset="0"/>
            </a:endParaRPr>
          </a:p>
        </p:txBody>
      </p:sp>
      <p:pic>
        <p:nvPicPr>
          <p:cNvPr id="10" name="Afbeelding 9">
            <a:extLst>
              <a:ext uri="{FF2B5EF4-FFF2-40B4-BE49-F238E27FC236}">
                <a16:creationId xmlns:a16="http://schemas.microsoft.com/office/drawing/2014/main" id="{2E77F780-E589-E74A-ED73-6CA76719024B}"/>
              </a:ext>
            </a:extLst>
          </p:cNvPr>
          <p:cNvPicPr>
            <a:picLocks noChangeAspect="1"/>
          </p:cNvPicPr>
          <p:nvPr/>
        </p:nvPicPr>
        <p:blipFill>
          <a:blip r:embed="rId4"/>
          <a:stretch>
            <a:fillRect/>
          </a:stretch>
        </p:blipFill>
        <p:spPr>
          <a:xfrm>
            <a:off x="4542133" y="2007801"/>
            <a:ext cx="3428835" cy="1915542"/>
          </a:xfrm>
          <a:prstGeom prst="rect">
            <a:avLst/>
          </a:prstGeom>
          <a:ln>
            <a:solidFill>
              <a:schemeClr val="accent1"/>
            </a:solidFill>
          </a:ln>
        </p:spPr>
      </p:pic>
      <p:cxnSp>
        <p:nvCxnSpPr>
          <p:cNvPr id="11" name="Rechte verbindingslijn met pijl 10">
            <a:extLst>
              <a:ext uri="{FF2B5EF4-FFF2-40B4-BE49-F238E27FC236}">
                <a16:creationId xmlns:a16="http://schemas.microsoft.com/office/drawing/2014/main" id="{32BBD6BF-45B5-6612-F0E7-58C8C073F37E}"/>
              </a:ext>
            </a:extLst>
          </p:cNvPr>
          <p:cNvCxnSpPr>
            <a:cxnSpLocks/>
          </p:cNvCxnSpPr>
          <p:nvPr/>
        </p:nvCxnSpPr>
        <p:spPr>
          <a:xfrm>
            <a:off x="2286541" y="4045901"/>
            <a:ext cx="3" cy="25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hteraccolade 13">
            <a:extLst>
              <a:ext uri="{FF2B5EF4-FFF2-40B4-BE49-F238E27FC236}">
                <a16:creationId xmlns:a16="http://schemas.microsoft.com/office/drawing/2014/main" id="{D3F112A9-C304-905E-3CEC-D90201FB3C3D}"/>
              </a:ext>
            </a:extLst>
          </p:cNvPr>
          <p:cNvSpPr/>
          <p:nvPr/>
        </p:nvSpPr>
        <p:spPr>
          <a:xfrm rot="16200000" flipH="1">
            <a:off x="8156135" y="451965"/>
            <a:ext cx="254000" cy="744187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sp>
        <p:nvSpPr>
          <p:cNvPr id="20" name="Tekstvak 19">
            <a:extLst>
              <a:ext uri="{FF2B5EF4-FFF2-40B4-BE49-F238E27FC236}">
                <a16:creationId xmlns:a16="http://schemas.microsoft.com/office/drawing/2014/main" id="{4C8459DF-84F2-295D-E3A8-3E6CDD76E621}"/>
              </a:ext>
            </a:extLst>
          </p:cNvPr>
          <p:cNvSpPr txBox="1"/>
          <p:nvPr/>
        </p:nvSpPr>
        <p:spPr>
          <a:xfrm>
            <a:off x="187942" y="4339860"/>
            <a:ext cx="4244356" cy="1169551"/>
          </a:xfrm>
          <a:prstGeom prst="rect">
            <a:avLst/>
          </a:prstGeom>
          <a:noFill/>
          <a:ln>
            <a:solidFill>
              <a:schemeClr val="accent1"/>
            </a:solidFill>
          </a:ln>
        </p:spPr>
        <p:txBody>
          <a:bodyPr wrap="square" rtlCol="0">
            <a:spAutoFit/>
          </a:bodyPr>
          <a:lstStyle/>
          <a:p>
            <a:r>
              <a:rPr lang="nl-BE" sz="1400" b="1" dirty="0"/>
              <a:t>Model 1 = KSZ-model</a:t>
            </a:r>
            <a:r>
              <a:rPr lang="nl-BE" sz="1400" dirty="0"/>
              <a:t> = basis</a:t>
            </a:r>
          </a:p>
          <a:p>
            <a:pPr marL="742950" lvl="1" indent="-285750">
              <a:buFont typeface="Arial" panose="020B0604020202020204" pitchFamily="34" charset="0"/>
              <a:buChar char="•"/>
            </a:pPr>
            <a:r>
              <a:rPr lang="nl-BE" sz="1400" dirty="0"/>
              <a:t>Altijd eerst nagaan of iets binnen dit model past</a:t>
            </a:r>
          </a:p>
          <a:p>
            <a:pPr marL="742950" lvl="1" indent="-285750">
              <a:buFont typeface="Arial" panose="020B0604020202020204" pitchFamily="34" charset="0"/>
              <a:buChar char="•"/>
            </a:pPr>
            <a:r>
              <a:rPr lang="nl-BE" sz="1400" dirty="0"/>
              <a:t>Als situatie niet past binnen KSZ-model, dan Con. Rel.-model</a:t>
            </a:r>
            <a:endParaRPr lang="nl-NL" sz="1400" dirty="0"/>
          </a:p>
        </p:txBody>
      </p:sp>
      <p:sp>
        <p:nvSpPr>
          <p:cNvPr id="21" name="Tekstvak 20">
            <a:extLst>
              <a:ext uri="{FF2B5EF4-FFF2-40B4-BE49-F238E27FC236}">
                <a16:creationId xmlns:a16="http://schemas.microsoft.com/office/drawing/2014/main" id="{69753920-C4BA-D337-8F39-A5BA5E1E7BC7}"/>
              </a:ext>
            </a:extLst>
          </p:cNvPr>
          <p:cNvSpPr txBox="1"/>
          <p:nvPr/>
        </p:nvSpPr>
        <p:spPr>
          <a:xfrm>
            <a:off x="5778651" y="4339860"/>
            <a:ext cx="5238234" cy="523220"/>
          </a:xfrm>
          <a:prstGeom prst="rect">
            <a:avLst/>
          </a:prstGeom>
          <a:noFill/>
          <a:ln>
            <a:solidFill>
              <a:schemeClr val="accent1"/>
            </a:solidFill>
          </a:ln>
        </p:spPr>
        <p:txBody>
          <a:bodyPr wrap="square" rtlCol="0">
            <a:spAutoFit/>
          </a:bodyPr>
          <a:lstStyle/>
          <a:p>
            <a:r>
              <a:rPr lang="nl-BE" sz="1400" b="1" dirty="0"/>
              <a:t>Model 2 = Contractuele Relatie-model</a:t>
            </a:r>
            <a:r>
              <a:rPr lang="nl-BE" sz="1400" dirty="0"/>
              <a:t> (zowel Type II als Type III)</a:t>
            </a:r>
          </a:p>
          <a:p>
            <a:endParaRPr lang="nl-NL" sz="1400" dirty="0"/>
          </a:p>
        </p:txBody>
      </p:sp>
      <p:sp>
        <p:nvSpPr>
          <p:cNvPr id="22" name="Rechteraccolade 21">
            <a:extLst>
              <a:ext uri="{FF2B5EF4-FFF2-40B4-BE49-F238E27FC236}">
                <a16:creationId xmlns:a16="http://schemas.microsoft.com/office/drawing/2014/main" id="{F42D0710-34CF-BA88-2974-7A744C2E91E0}"/>
              </a:ext>
            </a:extLst>
          </p:cNvPr>
          <p:cNvSpPr/>
          <p:nvPr/>
        </p:nvSpPr>
        <p:spPr>
          <a:xfrm rot="16200000" flipH="1">
            <a:off x="5968995" y="-250131"/>
            <a:ext cx="254000" cy="118161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pic>
        <p:nvPicPr>
          <p:cNvPr id="23" name="Afbeelding 22">
            <a:extLst>
              <a:ext uri="{FF2B5EF4-FFF2-40B4-BE49-F238E27FC236}">
                <a16:creationId xmlns:a16="http://schemas.microsoft.com/office/drawing/2014/main" id="{28D12B48-FE84-CE27-8A86-D139E2E8228D}"/>
              </a:ext>
            </a:extLst>
          </p:cNvPr>
          <p:cNvPicPr>
            <a:picLocks noChangeAspect="1"/>
          </p:cNvPicPr>
          <p:nvPr/>
        </p:nvPicPr>
        <p:blipFill>
          <a:blip r:embed="rId5"/>
          <a:stretch>
            <a:fillRect/>
          </a:stretch>
        </p:blipFill>
        <p:spPr>
          <a:xfrm>
            <a:off x="5372925" y="5825924"/>
            <a:ext cx="1446137" cy="814365"/>
          </a:xfrm>
          <a:prstGeom prst="rect">
            <a:avLst/>
          </a:prstGeom>
        </p:spPr>
      </p:pic>
      <p:sp>
        <p:nvSpPr>
          <p:cNvPr id="24" name="Tekstvak 23">
            <a:extLst>
              <a:ext uri="{FF2B5EF4-FFF2-40B4-BE49-F238E27FC236}">
                <a16:creationId xmlns:a16="http://schemas.microsoft.com/office/drawing/2014/main" id="{B962AB74-49D3-AFD6-F8AE-AFDC80BD1110}"/>
              </a:ext>
            </a:extLst>
          </p:cNvPr>
          <p:cNvSpPr txBox="1"/>
          <p:nvPr/>
        </p:nvSpPr>
        <p:spPr>
          <a:xfrm>
            <a:off x="3082399" y="5806456"/>
            <a:ext cx="2057400" cy="954107"/>
          </a:xfrm>
          <a:prstGeom prst="rect">
            <a:avLst/>
          </a:prstGeom>
          <a:noFill/>
        </p:spPr>
        <p:txBody>
          <a:bodyPr wrap="square" rtlCol="0">
            <a:spAutoFit/>
          </a:bodyPr>
          <a:lstStyle/>
          <a:p>
            <a:r>
              <a:rPr lang="nl-BE" sz="1400" b="1" dirty="0"/>
              <a:t>1 technische oplossing</a:t>
            </a:r>
            <a:endParaRPr lang="en-BE" sz="1400" b="1" dirty="0"/>
          </a:p>
          <a:p>
            <a:r>
              <a:rPr lang="nl-BE" sz="1400" dirty="0"/>
              <a:t>binnen het domein van de portalen SZ &amp; gezondheid</a:t>
            </a:r>
            <a:endParaRPr lang="nl-NL" sz="1400" dirty="0"/>
          </a:p>
        </p:txBody>
      </p:sp>
      <p:sp>
        <p:nvSpPr>
          <p:cNvPr id="3" name="Tijdelijke aanduiding voor voettekst 2">
            <a:extLst>
              <a:ext uri="{FF2B5EF4-FFF2-40B4-BE49-F238E27FC236}">
                <a16:creationId xmlns:a16="http://schemas.microsoft.com/office/drawing/2014/main" id="{2E249F04-075B-4DA6-979C-972173C37B40}"/>
              </a:ext>
            </a:extLst>
          </p:cNvPr>
          <p:cNvSpPr>
            <a:spLocks noGrp="1"/>
          </p:cNvSpPr>
          <p:nvPr>
            <p:ph type="ftr" sz="quarter" idx="21"/>
          </p:nvPr>
        </p:nvSpPr>
        <p:spPr/>
        <p:txBody>
          <a:bodyPr/>
          <a:lstStyle/>
          <a:p>
            <a:r>
              <a:rPr lang="nl-NL"/>
              <a:t>E-GOV 3.0 – oktober 2024</a:t>
            </a:r>
            <a:endParaRPr lang="en-US" dirty="0"/>
          </a:p>
        </p:txBody>
      </p:sp>
    </p:spTree>
    <p:extLst>
      <p:ext uri="{BB962C8B-B14F-4D97-AF65-F5344CB8AC3E}">
        <p14:creationId xmlns:p14="http://schemas.microsoft.com/office/powerpoint/2010/main" val="3086593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7625091-F5AA-230D-C07B-BCE21E2B9A8A}"/>
              </a:ext>
            </a:extLst>
          </p:cNvPr>
          <p:cNvSpPr>
            <a:spLocks noGrp="1"/>
          </p:cNvSpPr>
          <p:nvPr>
            <p:ph type="body" sz="quarter" idx="19"/>
          </p:nvPr>
        </p:nvSpPr>
        <p:spPr/>
        <p:txBody>
          <a:bodyPr/>
          <a:lstStyle/>
          <a:p>
            <a:r>
              <a:rPr lang="nl-BE" dirty="0">
                <a:latin typeface="+mn-lt"/>
              </a:rPr>
              <a:t>Type I - </a:t>
            </a:r>
            <a:r>
              <a:rPr lang="nl-BE" sz="2800" dirty="0">
                <a:latin typeface="+mn-lt"/>
              </a:rPr>
              <a:t>Entiteit-naar-Entiteit in </a:t>
            </a:r>
            <a:r>
              <a:rPr lang="nl-NL" sz="2800" u="sng" dirty="0">
                <a:latin typeface="+mn-lt"/>
              </a:rPr>
              <a:t>wettelijk kader</a:t>
            </a:r>
            <a:endParaRPr lang="nl-BE" dirty="0">
              <a:latin typeface="+mn-lt"/>
            </a:endParaRPr>
          </a:p>
        </p:txBody>
      </p:sp>
      <p:sp>
        <p:nvSpPr>
          <p:cNvPr id="3" name="Tijdelijke aanduiding voor voettekst 2">
            <a:extLst>
              <a:ext uri="{FF2B5EF4-FFF2-40B4-BE49-F238E27FC236}">
                <a16:creationId xmlns:a16="http://schemas.microsoft.com/office/drawing/2014/main" id="{F3639AA2-739B-2CCB-4D87-DEEF2F430068}"/>
              </a:ext>
            </a:extLst>
          </p:cNvPr>
          <p:cNvSpPr>
            <a:spLocks noGrp="1"/>
          </p:cNvSpPr>
          <p:nvPr>
            <p:ph type="ftr"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262626"/>
                </a:solidFill>
                <a:effectLst/>
                <a:uLnTx/>
                <a:uFillTx/>
                <a:latin typeface="Calibri" panose="020F0502020204030204" pitchFamily="34" charset="0"/>
                <a:ea typeface="+mn-ea"/>
                <a:cs typeface="+mn-cs"/>
              </a:rPr>
              <a:t>E-GOV 3.0 – oktober 2024</a:t>
            </a:r>
            <a:endParaRPr kumimoji="0" lang="en-US" sz="1200" b="0" i="0" u="none" strike="noStrike" kern="1200" cap="none" spc="0" normalizeH="0" baseline="0" noProof="0">
              <a:ln>
                <a:noFill/>
              </a:ln>
              <a:solidFill>
                <a:srgbClr val="262626"/>
              </a:solidFill>
              <a:effectLst/>
              <a:uLnTx/>
              <a:uFillTx/>
              <a:latin typeface="Calibri" panose="020F0502020204030204" pitchFamily="34" charset="0"/>
              <a:ea typeface="+mn-ea"/>
              <a:cs typeface="+mn-cs"/>
            </a:endParaRPr>
          </a:p>
        </p:txBody>
      </p:sp>
      <p:sp>
        <p:nvSpPr>
          <p:cNvPr id="4" name="Tijdelijke aanduiding voor tekst 3">
            <a:extLst>
              <a:ext uri="{FF2B5EF4-FFF2-40B4-BE49-F238E27FC236}">
                <a16:creationId xmlns:a16="http://schemas.microsoft.com/office/drawing/2014/main" id="{E66C2E99-FE6A-BA2B-252D-6814D130ED6F}"/>
              </a:ext>
            </a:extLst>
          </p:cNvPr>
          <p:cNvSpPr>
            <a:spLocks noGrp="1"/>
          </p:cNvSpPr>
          <p:nvPr>
            <p:ph type="body" sz="quarter" idx="15"/>
          </p:nvPr>
        </p:nvSpPr>
        <p:spPr/>
        <p:txBody>
          <a:bodyPr/>
          <a:lstStyle/>
          <a:p>
            <a:r>
              <a:rPr lang="nl-BE" dirty="0"/>
              <a:t>Dit lossen we op via de KSZ (</a:t>
            </a:r>
            <a:r>
              <a:rPr lang="nl-BE" b="1" dirty="0"/>
              <a:t>KSZ-model</a:t>
            </a:r>
            <a:r>
              <a:rPr lang="nl-BE" dirty="0"/>
              <a:t>)</a:t>
            </a:r>
          </a:p>
        </p:txBody>
      </p:sp>
      <p:pic>
        <p:nvPicPr>
          <p:cNvPr id="5" name="Afbeelding 4">
            <a:extLst>
              <a:ext uri="{FF2B5EF4-FFF2-40B4-BE49-F238E27FC236}">
                <a16:creationId xmlns:a16="http://schemas.microsoft.com/office/drawing/2014/main" id="{33EBA505-D35C-ECB9-A9C1-39E36EE379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2608" y="2993956"/>
            <a:ext cx="7242830" cy="3303944"/>
          </a:xfrm>
          <a:prstGeom prst="rect">
            <a:avLst/>
          </a:prstGeom>
          <a:noFill/>
        </p:spPr>
      </p:pic>
    </p:spTree>
    <p:extLst>
      <p:ext uri="{BB962C8B-B14F-4D97-AF65-F5344CB8AC3E}">
        <p14:creationId xmlns:p14="http://schemas.microsoft.com/office/powerpoint/2010/main" val="770095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A985541-9F47-8339-799E-2EA9658E88C6}"/>
              </a:ext>
            </a:extLst>
          </p:cNvPr>
          <p:cNvSpPr>
            <a:spLocks noGrp="1"/>
          </p:cNvSpPr>
          <p:nvPr>
            <p:ph type="body" sz="quarter" idx="19"/>
          </p:nvPr>
        </p:nvSpPr>
        <p:spPr>
          <a:xfrm>
            <a:off x="1504722" y="674401"/>
            <a:ext cx="8585428" cy="654554"/>
          </a:xfrm>
        </p:spPr>
        <p:txBody>
          <a:bodyPr/>
          <a:lstStyle/>
          <a:p>
            <a:r>
              <a:rPr lang="nl-BE" dirty="0">
                <a:latin typeface="+mn-lt"/>
              </a:rPr>
              <a:t>Type II - </a:t>
            </a:r>
            <a:r>
              <a:rPr lang="nl-BE" sz="2800" dirty="0">
                <a:latin typeface="+mn-lt"/>
              </a:rPr>
              <a:t>Entiteit-naar-Entiteit buiten </a:t>
            </a:r>
            <a:r>
              <a:rPr lang="nl-NL" sz="2800" u="sng" dirty="0">
                <a:latin typeface="+mn-lt"/>
              </a:rPr>
              <a:t>wettelijk kader</a:t>
            </a:r>
            <a:endParaRPr lang="nl-BE" dirty="0">
              <a:latin typeface="+mn-lt"/>
            </a:endParaRPr>
          </a:p>
        </p:txBody>
      </p:sp>
      <p:sp>
        <p:nvSpPr>
          <p:cNvPr id="3" name="Tijdelijke aanduiding voor voettekst 2">
            <a:extLst>
              <a:ext uri="{FF2B5EF4-FFF2-40B4-BE49-F238E27FC236}">
                <a16:creationId xmlns:a16="http://schemas.microsoft.com/office/drawing/2014/main" id="{46417B48-40F7-34EF-1845-3959FEFE9634}"/>
              </a:ext>
            </a:extLst>
          </p:cNvPr>
          <p:cNvSpPr>
            <a:spLocks noGrp="1"/>
          </p:cNvSpPr>
          <p:nvPr>
            <p:ph type="ftr"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262626"/>
                </a:solidFill>
                <a:effectLst/>
                <a:uLnTx/>
                <a:uFillTx/>
                <a:latin typeface="Calibri" panose="020F0502020204030204" pitchFamily="34" charset="0"/>
                <a:ea typeface="+mn-ea"/>
                <a:cs typeface="+mn-cs"/>
              </a:rPr>
              <a:t>E-GOV 3.0 – oktober 2024</a:t>
            </a:r>
            <a:endParaRPr kumimoji="0" lang="en-US" sz="12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endParaRPr>
          </a:p>
        </p:txBody>
      </p:sp>
      <p:sp>
        <p:nvSpPr>
          <p:cNvPr id="4" name="Tijdelijke aanduiding voor tekst 3">
            <a:extLst>
              <a:ext uri="{FF2B5EF4-FFF2-40B4-BE49-F238E27FC236}">
                <a16:creationId xmlns:a16="http://schemas.microsoft.com/office/drawing/2014/main" id="{51949A25-A051-4567-389A-A5FB64988B70}"/>
              </a:ext>
            </a:extLst>
          </p:cNvPr>
          <p:cNvSpPr>
            <a:spLocks noGrp="1"/>
          </p:cNvSpPr>
          <p:nvPr>
            <p:ph type="body" sz="quarter" idx="15"/>
          </p:nvPr>
        </p:nvSpPr>
        <p:spPr>
          <a:xfrm>
            <a:off x="1504721" y="1464614"/>
            <a:ext cx="8794979" cy="4367776"/>
          </a:xfrm>
        </p:spPr>
        <p:txBody>
          <a:bodyPr/>
          <a:lstStyle/>
          <a:p>
            <a:r>
              <a:rPr lang="nl-BE" dirty="0"/>
              <a:t>Als oplossing werken we met een kader afgedekt door een </a:t>
            </a:r>
            <a:r>
              <a:rPr lang="nl-BE" b="1" dirty="0"/>
              <a:t>beraadslaging</a:t>
            </a:r>
            <a:r>
              <a:rPr lang="nl-BE" dirty="0"/>
              <a:t> en een </a:t>
            </a:r>
            <a:r>
              <a:rPr lang="nl-BE" b="1" dirty="0"/>
              <a:t>relatie</a:t>
            </a:r>
            <a:r>
              <a:rPr lang="nl-BE" dirty="0"/>
              <a:t> en het </a:t>
            </a:r>
            <a:r>
              <a:rPr lang="nl-BE" b="1" dirty="0"/>
              <a:t>akkoord</a:t>
            </a:r>
            <a:r>
              <a:rPr lang="nl-BE" dirty="0"/>
              <a:t> wordt geregistreerd (</a:t>
            </a:r>
            <a:r>
              <a:rPr lang="nl-BE" b="1" dirty="0"/>
              <a:t>Contractuele Relatie-model</a:t>
            </a:r>
            <a:r>
              <a:rPr lang="nl-BE" dirty="0"/>
              <a:t>)</a:t>
            </a:r>
            <a:endParaRPr lang="nl-BE" b="1" dirty="0"/>
          </a:p>
        </p:txBody>
      </p:sp>
      <p:pic>
        <p:nvPicPr>
          <p:cNvPr id="6" name="Afbeelding 5">
            <a:extLst>
              <a:ext uri="{FF2B5EF4-FFF2-40B4-BE49-F238E27FC236}">
                <a16:creationId xmlns:a16="http://schemas.microsoft.com/office/drawing/2014/main" id="{5B2571E4-0606-F3BC-FCAB-F73E083F92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3685" y="2521268"/>
            <a:ext cx="6877050" cy="3771265"/>
          </a:xfrm>
          <a:prstGeom prst="rect">
            <a:avLst/>
          </a:prstGeom>
          <a:noFill/>
        </p:spPr>
      </p:pic>
    </p:spTree>
    <p:extLst>
      <p:ext uri="{BB962C8B-B14F-4D97-AF65-F5344CB8AC3E}">
        <p14:creationId xmlns:p14="http://schemas.microsoft.com/office/powerpoint/2010/main" val="3938171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0F7AB16-DC20-AA0A-D314-AD3CD1DF6619}"/>
              </a:ext>
            </a:extLst>
          </p:cNvPr>
          <p:cNvSpPr>
            <a:spLocks noGrp="1"/>
          </p:cNvSpPr>
          <p:nvPr>
            <p:ph type="body" sz="quarter" idx="19"/>
          </p:nvPr>
        </p:nvSpPr>
        <p:spPr/>
        <p:txBody>
          <a:bodyPr/>
          <a:lstStyle/>
          <a:p>
            <a:r>
              <a:rPr lang="nl-BE" dirty="0"/>
              <a:t>Type III – Burger-naar-Burger</a:t>
            </a:r>
          </a:p>
        </p:txBody>
      </p:sp>
      <p:sp>
        <p:nvSpPr>
          <p:cNvPr id="3" name="Tijdelijke aanduiding voor voettekst 2">
            <a:extLst>
              <a:ext uri="{FF2B5EF4-FFF2-40B4-BE49-F238E27FC236}">
                <a16:creationId xmlns:a16="http://schemas.microsoft.com/office/drawing/2014/main" id="{A1F26D87-2EE1-2DB4-B53A-411CF30A39EE}"/>
              </a:ext>
            </a:extLst>
          </p:cNvPr>
          <p:cNvSpPr>
            <a:spLocks noGrp="1"/>
          </p:cNvSpPr>
          <p:nvPr>
            <p:ph type="ftr"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262626"/>
                </a:solidFill>
                <a:effectLst/>
                <a:uLnTx/>
                <a:uFillTx/>
                <a:latin typeface="Calibri" panose="020F0502020204030204" pitchFamily="34" charset="0"/>
                <a:ea typeface="+mn-ea"/>
                <a:cs typeface="+mn-cs"/>
              </a:rPr>
              <a:t>E-GOV 3.0 – oktober 2024</a:t>
            </a:r>
            <a:endParaRPr kumimoji="0" lang="en-US" sz="1200" b="0" i="0" u="none" strike="noStrike" kern="1200" cap="none" spc="0" normalizeH="0" baseline="0" noProof="0">
              <a:ln>
                <a:noFill/>
              </a:ln>
              <a:solidFill>
                <a:srgbClr val="262626"/>
              </a:solidFill>
              <a:effectLst/>
              <a:uLnTx/>
              <a:uFillTx/>
              <a:latin typeface="Calibri" panose="020F0502020204030204" pitchFamily="34" charset="0"/>
              <a:ea typeface="+mn-ea"/>
              <a:cs typeface="+mn-cs"/>
            </a:endParaRPr>
          </a:p>
        </p:txBody>
      </p:sp>
      <p:sp>
        <p:nvSpPr>
          <p:cNvPr id="4" name="Tijdelijke aanduiding voor tekst 3">
            <a:extLst>
              <a:ext uri="{FF2B5EF4-FFF2-40B4-BE49-F238E27FC236}">
                <a16:creationId xmlns:a16="http://schemas.microsoft.com/office/drawing/2014/main" id="{0F177F11-732B-647F-2632-411876384F96}"/>
              </a:ext>
            </a:extLst>
          </p:cNvPr>
          <p:cNvSpPr>
            <a:spLocks noGrp="1"/>
          </p:cNvSpPr>
          <p:nvPr>
            <p:ph type="body" sz="quarter" idx="15"/>
          </p:nvPr>
        </p:nvSpPr>
        <p:spPr/>
        <p:txBody>
          <a:bodyPr/>
          <a:lstStyle/>
          <a:p>
            <a:r>
              <a:rPr lang="nl-BE" dirty="0"/>
              <a:t>Dit lossen we op via het </a:t>
            </a:r>
            <a:r>
              <a:rPr lang="nl-BE" b="1" dirty="0"/>
              <a:t>Contractuele Relatie-model</a:t>
            </a:r>
            <a:endParaRPr lang="nl-BE" dirty="0"/>
          </a:p>
        </p:txBody>
      </p:sp>
      <p:pic>
        <p:nvPicPr>
          <p:cNvPr id="5" name="Afbeelding 4">
            <a:extLst>
              <a:ext uri="{FF2B5EF4-FFF2-40B4-BE49-F238E27FC236}">
                <a16:creationId xmlns:a16="http://schemas.microsoft.com/office/drawing/2014/main" id="{1860A768-2784-06C5-990D-203D9CC327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6545" y="2499155"/>
            <a:ext cx="7474956" cy="3684444"/>
          </a:xfrm>
          <a:prstGeom prst="rect">
            <a:avLst/>
          </a:prstGeom>
          <a:noFill/>
        </p:spPr>
      </p:pic>
    </p:spTree>
    <p:extLst>
      <p:ext uri="{BB962C8B-B14F-4D97-AF65-F5344CB8AC3E}">
        <p14:creationId xmlns:p14="http://schemas.microsoft.com/office/powerpoint/2010/main" val="4218477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F6241C-4148-438C-B7C7-F8F237A50635}"/>
              </a:ext>
            </a:extLst>
          </p:cNvPr>
          <p:cNvSpPr>
            <a:spLocks noGrp="1"/>
          </p:cNvSpPr>
          <p:nvPr>
            <p:ph type="body" sz="quarter" idx="19"/>
          </p:nvPr>
        </p:nvSpPr>
        <p:spPr/>
        <p:txBody>
          <a:bodyPr/>
          <a:lstStyle/>
          <a:p>
            <a:r>
              <a:rPr lang="nl-BE" b="1" dirty="0">
                <a:latin typeface="+mn-lt"/>
              </a:rPr>
              <a:t>De juridische oplossing</a:t>
            </a:r>
            <a:endParaRPr lang="nl-BE" dirty="0"/>
          </a:p>
        </p:txBody>
      </p:sp>
      <p:sp>
        <p:nvSpPr>
          <p:cNvPr id="5" name="Tijdelijke aanduiding voor inhoud 4">
            <a:extLst>
              <a:ext uri="{FF2B5EF4-FFF2-40B4-BE49-F238E27FC236}">
                <a16:creationId xmlns:a16="http://schemas.microsoft.com/office/drawing/2014/main" id="{164FC826-28EC-FF3E-154D-7014AB551945}"/>
              </a:ext>
            </a:extLst>
          </p:cNvPr>
          <p:cNvSpPr>
            <a:spLocks noGrp="1"/>
          </p:cNvSpPr>
          <p:nvPr>
            <p:ph type="body" sz="quarter" idx="15"/>
          </p:nvPr>
        </p:nvSpPr>
        <p:spPr>
          <a:xfrm>
            <a:off x="1504721" y="1734532"/>
            <a:ext cx="9528040" cy="4936091"/>
          </a:xfrm>
        </p:spPr>
        <p:txBody>
          <a:bodyPr>
            <a:normAutofit fontScale="92500" lnSpcReduction="20000"/>
          </a:bodyPr>
          <a:lstStyle/>
          <a:p>
            <a:pPr marL="180975" indent="-180975">
              <a:lnSpc>
                <a:spcPct val="120000"/>
              </a:lnSpc>
              <a:spcBef>
                <a:spcPts val="0"/>
              </a:spcBef>
            </a:pPr>
            <a:r>
              <a:rPr lang="nl-BE" sz="1900" dirty="0"/>
              <a:t>Het </a:t>
            </a:r>
            <a:r>
              <a:rPr lang="nl-BE" sz="1900" b="1" dirty="0"/>
              <a:t>IVC</a:t>
            </a:r>
            <a:r>
              <a:rPr lang="nl-BE" sz="1900" dirty="0"/>
              <a:t> maakt een </a:t>
            </a:r>
            <a:r>
              <a:rPr lang="nl-BE" sz="1900" b="1" dirty="0"/>
              <a:t>Algemene Juridisch Kader</a:t>
            </a:r>
            <a:r>
              <a:rPr lang="nl-BE" sz="1900" dirty="0"/>
              <a:t> waar elke Type II-situatie zal moeten voldoen</a:t>
            </a:r>
          </a:p>
          <a:p>
            <a:pPr marL="180975" indent="-180975">
              <a:lnSpc>
                <a:spcPct val="120000"/>
              </a:lnSpc>
              <a:spcBef>
                <a:spcPts val="0"/>
              </a:spcBef>
            </a:pPr>
            <a:endParaRPr lang="nl-BE" dirty="0"/>
          </a:p>
          <a:p>
            <a:pPr marL="180975" indent="-180975">
              <a:lnSpc>
                <a:spcPct val="120000"/>
              </a:lnSpc>
              <a:spcBef>
                <a:spcPts val="0"/>
              </a:spcBef>
            </a:pPr>
            <a:r>
              <a:rPr lang="nl-BE" sz="1900" b="1" dirty="0"/>
              <a:t>Bevoegde Beheerscomité </a:t>
            </a:r>
            <a:r>
              <a:rPr lang="nl-BE" sz="1900" dirty="0"/>
              <a:t>kan concrete voorstellen uitwerken</a:t>
            </a:r>
          </a:p>
          <a:p>
            <a:pPr marL="457200" lvl="1" indent="0">
              <a:lnSpc>
                <a:spcPct val="120000"/>
              </a:lnSpc>
              <a:spcBef>
                <a:spcPts val="0"/>
              </a:spcBef>
              <a:buNone/>
            </a:pPr>
            <a:endParaRPr lang="nl-BE" dirty="0"/>
          </a:p>
          <a:p>
            <a:pPr marL="630238" lvl="1" indent="-173038">
              <a:lnSpc>
                <a:spcPct val="120000"/>
              </a:lnSpc>
              <a:spcBef>
                <a:spcPts val="0"/>
              </a:spcBef>
            </a:pPr>
            <a:r>
              <a:rPr lang="nl-BE" dirty="0"/>
              <a:t>Vb. toegang tot mypension.be (= dienst) voor mutualiteiten (= derde) in het kader van hun dienstverlening aan leden (= soort relatie)</a:t>
            </a:r>
          </a:p>
          <a:p>
            <a:pPr marL="630238" lvl="1" indent="-173038">
              <a:lnSpc>
                <a:spcPct val="120000"/>
              </a:lnSpc>
              <a:spcBef>
                <a:spcPts val="0"/>
              </a:spcBef>
            </a:pPr>
            <a:r>
              <a:rPr lang="nl-BE" dirty="0"/>
              <a:t>Vb. consultatie van een beperkte set loopbaandata (= data) door een (toekomstige) werkgever (= derde) in het kader van een flexi-job (= soort relatie)</a:t>
            </a:r>
          </a:p>
          <a:p>
            <a:pPr marL="180975" indent="0">
              <a:lnSpc>
                <a:spcPct val="120000"/>
              </a:lnSpc>
              <a:spcBef>
                <a:spcPts val="0"/>
              </a:spcBef>
              <a:buNone/>
            </a:pPr>
            <a:endParaRPr lang="nl-BE" dirty="0"/>
          </a:p>
          <a:p>
            <a:pPr marL="180975" indent="-180975">
              <a:lnSpc>
                <a:spcPct val="120000"/>
              </a:lnSpc>
              <a:spcBef>
                <a:spcPts val="0"/>
              </a:spcBef>
            </a:pPr>
            <a:r>
              <a:rPr lang="nl-BE" sz="1900" dirty="0">
                <a:solidFill>
                  <a:schemeClr val="tx1"/>
                </a:solidFill>
              </a:rPr>
              <a:t>Dit voorstel wordt ter beoordeling voorgelegd aan het IVC voor Bijzondere Beraadslaging.</a:t>
            </a:r>
          </a:p>
          <a:p>
            <a:pPr marL="180975" indent="-180975">
              <a:lnSpc>
                <a:spcPct val="120000"/>
              </a:lnSpc>
              <a:spcBef>
                <a:spcPts val="0"/>
              </a:spcBef>
            </a:pPr>
            <a:endParaRPr lang="nl-BE" sz="1900" dirty="0">
              <a:solidFill>
                <a:schemeClr val="tx1"/>
              </a:solidFill>
            </a:endParaRPr>
          </a:p>
          <a:p>
            <a:pPr marL="180975" indent="-180975">
              <a:lnSpc>
                <a:spcPct val="120000"/>
              </a:lnSpc>
              <a:spcBef>
                <a:spcPts val="0"/>
              </a:spcBef>
            </a:pPr>
            <a:r>
              <a:rPr lang="nl-BE" sz="1900" dirty="0">
                <a:solidFill>
                  <a:schemeClr val="tx1"/>
                </a:solidFill>
              </a:rPr>
              <a:t>De derde die gebruik wil maken van de mogelijkheden:</a:t>
            </a:r>
          </a:p>
          <a:p>
            <a:pPr marL="581025" lvl="1" indent="-180975">
              <a:lnSpc>
                <a:spcPct val="120000"/>
              </a:lnSpc>
              <a:spcBef>
                <a:spcPts val="0"/>
              </a:spcBef>
            </a:pPr>
            <a:r>
              <a:rPr lang="nl-BE" dirty="0"/>
              <a:t>zich </a:t>
            </a:r>
            <a:r>
              <a:rPr lang="nl-BE" b="1" dirty="0"/>
              <a:t>registreren in het UMAN</a:t>
            </a:r>
          </a:p>
          <a:p>
            <a:pPr marL="581025" lvl="1" indent="-180975">
              <a:lnSpc>
                <a:spcPct val="120000"/>
              </a:lnSpc>
              <a:spcBef>
                <a:spcPts val="0"/>
              </a:spcBef>
            </a:pPr>
            <a:r>
              <a:rPr lang="nl-BE" b="1" dirty="0" err="1"/>
              <a:t>Onboarden</a:t>
            </a:r>
            <a:r>
              <a:rPr lang="nl-BE" b="1" dirty="0"/>
              <a:t> (</a:t>
            </a:r>
            <a:r>
              <a:rPr lang="nl-BE" b="1" dirty="0" err="1"/>
              <a:t>circle</a:t>
            </a:r>
            <a:r>
              <a:rPr lang="nl-BE" b="1" dirty="0"/>
              <a:t> of trust)</a:t>
            </a:r>
            <a:r>
              <a:rPr lang="nl-BE" dirty="0"/>
              <a:t> = zich inschrijven in het kader en uitdrukkelijk aanvaarden van de </a:t>
            </a:r>
            <a:r>
              <a:rPr lang="nl-BE" b="1" dirty="0"/>
              <a:t>veiligheidsmaatregelen en voorwaarden </a:t>
            </a:r>
            <a:r>
              <a:rPr lang="nl-BE" dirty="0"/>
              <a:t>die voortvloeien uit het Algemeen Juridisch Kader en uit de Bijzondere Beraadslaging</a:t>
            </a:r>
          </a:p>
        </p:txBody>
      </p:sp>
      <p:sp>
        <p:nvSpPr>
          <p:cNvPr id="3" name="Tijdelijke aanduiding voor voettekst 2">
            <a:extLst>
              <a:ext uri="{FF2B5EF4-FFF2-40B4-BE49-F238E27FC236}">
                <a16:creationId xmlns:a16="http://schemas.microsoft.com/office/drawing/2014/main" id="{798F0B79-E9C1-4EB4-91D1-8D299969E4BE}"/>
              </a:ext>
            </a:extLst>
          </p:cNvPr>
          <p:cNvSpPr>
            <a:spLocks noGrp="1"/>
          </p:cNvSpPr>
          <p:nvPr>
            <p:ph type="ftr" sz="quarter" idx="21"/>
          </p:nvPr>
        </p:nvSpPr>
        <p:spPr/>
        <p:txBody>
          <a:bodyPr/>
          <a:lstStyle/>
          <a:p>
            <a:r>
              <a:rPr lang="nl-NL"/>
              <a:t>E-GOV 3.0 – oktober 2024</a:t>
            </a:r>
            <a:endParaRPr lang="en-US" dirty="0"/>
          </a:p>
        </p:txBody>
      </p:sp>
    </p:spTree>
    <p:extLst>
      <p:ext uri="{BB962C8B-B14F-4D97-AF65-F5344CB8AC3E}">
        <p14:creationId xmlns:p14="http://schemas.microsoft.com/office/powerpoint/2010/main" val="2569585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30DCBB-A2C2-4DE6-9D49-1A33F8235854}"/>
              </a:ext>
            </a:extLst>
          </p:cNvPr>
          <p:cNvSpPr>
            <a:spLocks noGrp="1"/>
          </p:cNvSpPr>
          <p:nvPr>
            <p:ph type="body" sz="quarter" idx="10"/>
          </p:nvPr>
        </p:nvSpPr>
        <p:spPr/>
        <p:txBody>
          <a:bodyPr/>
          <a:lstStyle/>
          <a:p>
            <a:r>
              <a:rPr lang="en-US" err="1"/>
              <a:t>Digitale</a:t>
            </a:r>
            <a:r>
              <a:rPr lang="en-US"/>
              <a:t> </a:t>
            </a:r>
            <a:r>
              <a:rPr lang="en-US" err="1"/>
              <a:t>Inclusie</a:t>
            </a:r>
            <a:endParaRPr lang="en-BE"/>
          </a:p>
        </p:txBody>
      </p:sp>
    </p:spTree>
    <p:extLst>
      <p:ext uri="{BB962C8B-B14F-4D97-AF65-F5344CB8AC3E}">
        <p14:creationId xmlns:p14="http://schemas.microsoft.com/office/powerpoint/2010/main" val="3463295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7DE65A0-F307-4368-ADE9-F8E98161B8AD}"/>
              </a:ext>
            </a:extLst>
          </p:cNvPr>
          <p:cNvSpPr>
            <a:spLocks noGrp="1"/>
          </p:cNvSpPr>
          <p:nvPr>
            <p:ph type="body" sz="quarter" idx="19"/>
          </p:nvPr>
        </p:nvSpPr>
        <p:spPr/>
        <p:txBody>
          <a:bodyPr/>
          <a:lstStyle/>
          <a:p>
            <a:r>
              <a:rPr lang="nl-BE" dirty="0"/>
              <a:t>Doel en aanpak</a:t>
            </a:r>
          </a:p>
        </p:txBody>
      </p:sp>
      <p:sp>
        <p:nvSpPr>
          <p:cNvPr id="3" name="Tijdelijke aanduiding voor tekst 2">
            <a:extLst>
              <a:ext uri="{FF2B5EF4-FFF2-40B4-BE49-F238E27FC236}">
                <a16:creationId xmlns:a16="http://schemas.microsoft.com/office/drawing/2014/main" id="{577723EE-508C-47FC-B2ED-5C04D9EDAF15}"/>
              </a:ext>
            </a:extLst>
          </p:cNvPr>
          <p:cNvSpPr>
            <a:spLocks noGrp="1"/>
          </p:cNvSpPr>
          <p:nvPr>
            <p:ph type="body" sz="quarter" idx="15"/>
          </p:nvPr>
        </p:nvSpPr>
        <p:spPr/>
        <p:txBody>
          <a:bodyPr/>
          <a:lstStyle/>
          <a:p>
            <a:r>
              <a:rPr lang="nl" dirty="0"/>
              <a:t>Het doel is een inclusieve digitale sociale zekerheid te bekomen </a:t>
            </a:r>
            <a:r>
              <a:rPr lang="nl-BE" dirty="0"/>
              <a:t>zodat alle burgers en ondernemingen gelijke toegang &amp; inzicht hebben in hun sociale rechten &amp; plichten.</a:t>
            </a:r>
          </a:p>
          <a:p>
            <a:r>
              <a:rPr lang="nl-BE" dirty="0"/>
              <a:t>Er is een actieplan opgesteld en er zijn meerdere deeltrajecten die worden uitgewerkt.</a:t>
            </a:r>
          </a:p>
          <a:p>
            <a:endParaRPr lang="nl-BE" dirty="0"/>
          </a:p>
        </p:txBody>
      </p:sp>
      <p:sp>
        <p:nvSpPr>
          <p:cNvPr id="2" name="Tijdelijke aanduiding voor voettekst 1">
            <a:extLst>
              <a:ext uri="{FF2B5EF4-FFF2-40B4-BE49-F238E27FC236}">
                <a16:creationId xmlns:a16="http://schemas.microsoft.com/office/drawing/2014/main" id="{21C67921-D442-40E2-8EFA-42F7B793DED2}"/>
              </a:ext>
            </a:extLst>
          </p:cNvPr>
          <p:cNvSpPr>
            <a:spLocks noGrp="1"/>
          </p:cNvSpPr>
          <p:nvPr>
            <p:ph type="ftr" sz="quarter" idx="21"/>
          </p:nvPr>
        </p:nvSpPr>
        <p:spPr/>
        <p:txBody>
          <a:bodyPr/>
          <a:lstStyle/>
          <a:p>
            <a:r>
              <a:rPr lang="nl-BE"/>
              <a:t>E-GOV 3.0 – oktober 2024</a:t>
            </a:r>
            <a:endParaRPr lang="en-US" dirty="0"/>
          </a:p>
        </p:txBody>
      </p:sp>
    </p:spTree>
    <p:extLst>
      <p:ext uri="{BB962C8B-B14F-4D97-AF65-F5344CB8AC3E}">
        <p14:creationId xmlns:p14="http://schemas.microsoft.com/office/powerpoint/2010/main" val="53111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eGov</a:t>
            </a:r>
            <a:r>
              <a:rPr lang="en-US" dirty="0"/>
              <a:t> 3.0 – </a:t>
            </a:r>
            <a:r>
              <a:rPr lang="en-US" dirty="0" err="1"/>
              <a:t>Visie</a:t>
            </a:r>
            <a:r>
              <a:rPr lang="en-US" dirty="0"/>
              <a:t> </a:t>
            </a:r>
            <a:r>
              <a:rPr lang="en-US" dirty="0" err="1"/>
              <a:t>en</a:t>
            </a:r>
            <a:r>
              <a:rPr lang="en-US" dirty="0"/>
              <a:t> </a:t>
            </a:r>
            <a:r>
              <a:rPr lang="en-US" dirty="0" err="1"/>
              <a:t>programma</a:t>
            </a:r>
            <a:endParaRPr lang="en-US" dirty="0"/>
          </a:p>
        </p:txBody>
      </p:sp>
    </p:spTree>
    <p:extLst>
      <p:ext uri="{BB962C8B-B14F-4D97-AF65-F5344CB8AC3E}">
        <p14:creationId xmlns:p14="http://schemas.microsoft.com/office/powerpoint/2010/main" val="3114879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7"/>
          <p:cNvSpPr txBox="1">
            <a:spLocks noGrp="1"/>
          </p:cNvSpPr>
          <p:nvPr>
            <p:ph type="title"/>
          </p:nvPr>
        </p:nvSpPr>
        <p:spPr>
          <a:xfrm>
            <a:off x="838200" y="717800"/>
            <a:ext cx="4716000" cy="32019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dk1"/>
              </a:buClr>
              <a:buSzPts val="3200"/>
              <a:buFont typeface="Calibri"/>
              <a:buNone/>
            </a:pPr>
            <a:r>
              <a:rPr lang="nl" dirty="0"/>
              <a:t>Deze complexe uitdaging</a:t>
            </a:r>
            <a:endParaRPr dirty="0"/>
          </a:p>
          <a:p>
            <a:pPr marL="0" lvl="0" indent="0" algn="l" rtl="0">
              <a:lnSpc>
                <a:spcPct val="90000"/>
              </a:lnSpc>
              <a:spcBef>
                <a:spcPts val="0"/>
              </a:spcBef>
              <a:spcAft>
                <a:spcPts val="0"/>
              </a:spcAft>
              <a:buClr>
                <a:schemeClr val="dk1"/>
              </a:buClr>
              <a:buSzPts val="3200"/>
              <a:buFont typeface="Calibri"/>
              <a:buNone/>
            </a:pPr>
            <a:r>
              <a:rPr lang="nl" dirty="0"/>
              <a:t>vergt acties op </a:t>
            </a:r>
            <a:r>
              <a:rPr lang="nl" dirty="0">
                <a:highlight>
                  <a:schemeClr val="accent2"/>
                </a:highlight>
              </a:rPr>
              <a:t>verschillende niveaus</a:t>
            </a:r>
            <a:endParaRPr dirty="0">
              <a:highlight>
                <a:schemeClr val="accent2"/>
              </a:highlight>
            </a:endParaRPr>
          </a:p>
        </p:txBody>
      </p:sp>
      <p:sp>
        <p:nvSpPr>
          <p:cNvPr id="239" name="Google Shape;239;p7"/>
          <p:cNvSpPr txBox="1">
            <a:spLocks noGrp="1"/>
          </p:cNvSpPr>
          <p:nvPr>
            <p:ph type="body" idx="1"/>
          </p:nvPr>
        </p:nvSpPr>
        <p:spPr>
          <a:xfrm>
            <a:off x="7575033" y="600141"/>
            <a:ext cx="3510656" cy="1570839"/>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333"/>
              </a:spcBef>
              <a:spcAft>
                <a:spcPts val="1333"/>
              </a:spcAft>
              <a:buSzPts val="1200"/>
              <a:buNone/>
            </a:pPr>
            <a:r>
              <a:rPr lang="nl" sz="1867" dirty="0"/>
              <a:t>We zetten maximaal in op het </a:t>
            </a:r>
            <a:r>
              <a:rPr lang="nl" sz="1867" b="1" dirty="0"/>
              <a:t>automatisch toekennen van sociale rechten</a:t>
            </a:r>
            <a:r>
              <a:rPr lang="nl" sz="1867" dirty="0"/>
              <a:t>.</a:t>
            </a:r>
            <a:endParaRPr sz="1867" dirty="0"/>
          </a:p>
        </p:txBody>
      </p:sp>
      <p:sp>
        <p:nvSpPr>
          <p:cNvPr id="240" name="Google Shape;240;p7"/>
          <p:cNvSpPr txBox="1">
            <a:spLocks noGrp="1"/>
          </p:cNvSpPr>
          <p:nvPr>
            <p:ph type="title"/>
          </p:nvPr>
        </p:nvSpPr>
        <p:spPr>
          <a:xfrm>
            <a:off x="6247496" y="539900"/>
            <a:ext cx="1210400" cy="1889579"/>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accent2"/>
              </a:buClr>
              <a:buSzPts val="3200"/>
              <a:buFont typeface="Calibri"/>
              <a:buNone/>
            </a:pPr>
            <a:r>
              <a:rPr lang="nl" sz="11866">
                <a:solidFill>
                  <a:schemeClr val="accent2"/>
                </a:solidFill>
              </a:rPr>
              <a:t>1</a:t>
            </a:r>
            <a:endParaRPr sz="11866">
              <a:solidFill>
                <a:schemeClr val="accent2"/>
              </a:solidFill>
            </a:endParaRPr>
          </a:p>
        </p:txBody>
      </p:sp>
      <p:sp>
        <p:nvSpPr>
          <p:cNvPr id="241" name="Google Shape;241;p7"/>
          <p:cNvSpPr txBox="1">
            <a:spLocks noGrp="1"/>
          </p:cNvSpPr>
          <p:nvPr>
            <p:ph type="title"/>
          </p:nvPr>
        </p:nvSpPr>
        <p:spPr>
          <a:xfrm>
            <a:off x="6247496" y="2392600"/>
            <a:ext cx="1210400" cy="1889579"/>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accent2"/>
              </a:buClr>
              <a:buSzPts val="3200"/>
              <a:buFont typeface="Calibri"/>
              <a:buNone/>
            </a:pPr>
            <a:r>
              <a:rPr lang="nl" sz="11866">
                <a:solidFill>
                  <a:schemeClr val="accent2"/>
                </a:solidFill>
              </a:rPr>
              <a:t>2</a:t>
            </a:r>
            <a:endParaRPr sz="11866">
              <a:solidFill>
                <a:schemeClr val="accent2"/>
              </a:solidFill>
            </a:endParaRPr>
          </a:p>
        </p:txBody>
      </p:sp>
      <p:sp>
        <p:nvSpPr>
          <p:cNvPr id="242" name="Google Shape;242;p7"/>
          <p:cNvSpPr txBox="1">
            <a:spLocks noGrp="1"/>
          </p:cNvSpPr>
          <p:nvPr>
            <p:ph type="title"/>
          </p:nvPr>
        </p:nvSpPr>
        <p:spPr>
          <a:xfrm>
            <a:off x="6247496" y="4402639"/>
            <a:ext cx="1210400" cy="1889579"/>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accent2"/>
              </a:buClr>
              <a:buSzPts val="3200"/>
              <a:buFont typeface="Calibri"/>
              <a:buNone/>
            </a:pPr>
            <a:r>
              <a:rPr lang="nl" sz="11866">
                <a:solidFill>
                  <a:schemeClr val="accent2"/>
                </a:solidFill>
              </a:rPr>
              <a:t>3</a:t>
            </a:r>
            <a:endParaRPr sz="11866">
              <a:solidFill>
                <a:schemeClr val="accent2"/>
              </a:solidFill>
            </a:endParaRPr>
          </a:p>
        </p:txBody>
      </p:sp>
      <p:sp>
        <p:nvSpPr>
          <p:cNvPr id="243" name="Google Shape;243;p7"/>
          <p:cNvSpPr txBox="1">
            <a:spLocks noGrp="1"/>
          </p:cNvSpPr>
          <p:nvPr>
            <p:ph type="body" idx="1"/>
          </p:nvPr>
        </p:nvSpPr>
        <p:spPr>
          <a:xfrm>
            <a:off x="7575033" y="2551969"/>
            <a:ext cx="3254800" cy="1570839"/>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333"/>
              </a:spcBef>
              <a:spcAft>
                <a:spcPts val="1333"/>
              </a:spcAft>
              <a:buSzPts val="1200"/>
              <a:buNone/>
            </a:pPr>
            <a:r>
              <a:rPr lang="nl" sz="1867" dirty="0"/>
              <a:t>Elke nodige interactie kan </a:t>
            </a:r>
            <a:r>
              <a:rPr lang="nl" sz="1867" b="1" dirty="0"/>
              <a:t>digitaal</a:t>
            </a:r>
            <a:r>
              <a:rPr lang="nl" sz="1867" dirty="0"/>
              <a:t>, laagdrempelig en gebruiksvriendelijk.</a:t>
            </a:r>
            <a:endParaRPr sz="1867" dirty="0"/>
          </a:p>
        </p:txBody>
      </p:sp>
      <p:sp>
        <p:nvSpPr>
          <p:cNvPr id="244" name="Google Shape;244;p7"/>
          <p:cNvSpPr txBox="1">
            <a:spLocks noGrp="1"/>
          </p:cNvSpPr>
          <p:nvPr>
            <p:ph type="body" idx="1"/>
          </p:nvPr>
        </p:nvSpPr>
        <p:spPr>
          <a:xfrm>
            <a:off x="7575033" y="4428602"/>
            <a:ext cx="4362800" cy="1901249"/>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333"/>
              </a:spcBef>
              <a:spcAft>
                <a:spcPts val="1333"/>
              </a:spcAft>
              <a:buSzPts val="1200"/>
              <a:buNone/>
            </a:pPr>
            <a:r>
              <a:rPr lang="nl" sz="1867" dirty="0"/>
              <a:t>Indien de digitale weg niet haalbaar is, kan het </a:t>
            </a:r>
            <a:r>
              <a:rPr lang="nl" sz="1867" b="1" dirty="0"/>
              <a:t>eenvoudig en veilig samen of door een vertrouwenspersoon</a:t>
            </a:r>
            <a:r>
              <a:rPr lang="nl" sz="1867" dirty="0"/>
              <a:t>.</a:t>
            </a:r>
            <a:endParaRPr sz="1867"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g67dd7d4c142fc70c_218"/>
          <p:cNvGrpSpPr/>
          <p:nvPr/>
        </p:nvGrpSpPr>
        <p:grpSpPr>
          <a:xfrm>
            <a:off x="1614200" y="5458280"/>
            <a:ext cx="2117600" cy="373440"/>
            <a:chOff x="1504725" y="141750"/>
            <a:chExt cx="2117600" cy="373440"/>
          </a:xfrm>
        </p:grpSpPr>
        <p:sp>
          <p:nvSpPr>
            <p:cNvPr id="274" name="Google Shape;274;g67dd7d4c142fc70c_218"/>
            <p:cNvSpPr txBox="1"/>
            <p:nvPr/>
          </p:nvSpPr>
          <p:spPr>
            <a:xfrm>
              <a:off x="1504725" y="141750"/>
              <a:ext cx="7743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Burgers</a:t>
              </a:r>
              <a:endParaRPr sz="1200" b="1">
                <a:solidFill>
                  <a:srgbClr val="333333"/>
                </a:solidFill>
                <a:latin typeface="Century Gothic"/>
                <a:ea typeface="Century Gothic"/>
                <a:cs typeface="Century Gothic"/>
                <a:sym typeface="Century Gothic"/>
              </a:endParaRPr>
            </a:p>
          </p:txBody>
        </p:sp>
        <p:sp>
          <p:nvSpPr>
            <p:cNvPr id="275" name="Google Shape;275;g67dd7d4c142fc70c_218"/>
            <p:cNvSpPr txBox="1"/>
            <p:nvPr/>
          </p:nvSpPr>
          <p:spPr>
            <a:xfrm>
              <a:off x="2383325" y="141750"/>
              <a:ext cx="12390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dirty="0">
                  <a:solidFill>
                    <a:srgbClr val="333333"/>
                  </a:solidFill>
                  <a:latin typeface="Century Gothic"/>
                  <a:ea typeface="Century Gothic"/>
                  <a:cs typeface="Century Gothic"/>
                  <a:sym typeface="Century Gothic"/>
                </a:rPr>
                <a:t>Ondernemers</a:t>
              </a:r>
              <a:endParaRPr sz="1200" b="1" dirty="0">
                <a:solidFill>
                  <a:srgbClr val="333333"/>
                </a:solidFill>
                <a:latin typeface="Century Gothic"/>
                <a:ea typeface="Century Gothic"/>
                <a:cs typeface="Century Gothic"/>
                <a:sym typeface="Century Gothic"/>
              </a:endParaRPr>
            </a:p>
          </p:txBody>
        </p:sp>
        <p:cxnSp>
          <p:nvCxnSpPr>
            <p:cNvPr id="276" name="Google Shape;276;g67dd7d4c142fc70c_218"/>
            <p:cNvCxnSpPr/>
            <p:nvPr/>
          </p:nvCxnSpPr>
          <p:spPr>
            <a:xfrm>
              <a:off x="1504725" y="371790"/>
              <a:ext cx="0" cy="143400"/>
            </a:xfrm>
            <a:prstGeom prst="straightConnector1">
              <a:avLst/>
            </a:prstGeom>
            <a:noFill/>
            <a:ln w="19050" cap="flat" cmpd="sng">
              <a:solidFill>
                <a:srgbClr val="333333"/>
              </a:solidFill>
              <a:prstDash val="solid"/>
              <a:round/>
              <a:headEnd type="none" w="med" len="med"/>
              <a:tailEnd type="none" w="med" len="med"/>
            </a:ln>
          </p:spPr>
        </p:cxnSp>
        <p:cxnSp>
          <p:nvCxnSpPr>
            <p:cNvPr id="277" name="Google Shape;277;g67dd7d4c142fc70c_218"/>
            <p:cNvCxnSpPr/>
            <p:nvPr/>
          </p:nvCxnSpPr>
          <p:spPr>
            <a:xfrm>
              <a:off x="2383325" y="371790"/>
              <a:ext cx="0" cy="143400"/>
            </a:xfrm>
            <a:prstGeom prst="straightConnector1">
              <a:avLst/>
            </a:prstGeom>
            <a:noFill/>
            <a:ln w="19050" cap="flat" cmpd="sng">
              <a:solidFill>
                <a:srgbClr val="333333"/>
              </a:solidFill>
              <a:prstDash val="solid"/>
              <a:round/>
              <a:headEnd type="none" w="med" len="med"/>
              <a:tailEnd type="none" w="med" len="med"/>
            </a:ln>
          </p:spPr>
        </p:cxnSp>
      </p:grpSp>
      <p:sp>
        <p:nvSpPr>
          <p:cNvPr id="278" name="Google Shape;278;g67dd7d4c142fc70c_218"/>
          <p:cNvSpPr txBox="1">
            <a:spLocks noGrp="1"/>
          </p:cNvSpPr>
          <p:nvPr>
            <p:ph type="body" idx="2"/>
          </p:nvPr>
        </p:nvSpPr>
        <p:spPr>
          <a:xfrm>
            <a:off x="1504724" y="2926450"/>
            <a:ext cx="3067271" cy="2675956"/>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None/>
            </a:pPr>
            <a:r>
              <a:rPr lang="nl" sz="1500" b="1" dirty="0">
                <a:latin typeface="Calibri"/>
                <a:ea typeface="Calibri"/>
                <a:cs typeface="Calibri"/>
                <a:sym typeface="Calibri"/>
              </a:rPr>
              <a:t>De sociale zekerheid analyseert opportuniteiten voor (semi-) automatische rechtentoekenning.</a:t>
            </a:r>
            <a:endParaRPr sz="1500" b="1" dirty="0">
              <a:latin typeface="Calibri"/>
              <a:ea typeface="Calibri"/>
              <a:cs typeface="Calibri"/>
              <a:sym typeface="Calibri"/>
            </a:endParaRPr>
          </a:p>
          <a:p>
            <a:pPr marL="0" lvl="0" indent="0" algn="l" rtl="0">
              <a:lnSpc>
                <a:spcPct val="100000"/>
              </a:lnSpc>
              <a:spcBef>
                <a:spcPts val="1000"/>
              </a:spcBef>
              <a:spcAft>
                <a:spcPts val="0"/>
              </a:spcAft>
              <a:buNone/>
            </a:pPr>
            <a:r>
              <a:rPr lang="nl" sz="1300" dirty="0">
                <a:latin typeface="Calibri"/>
                <a:ea typeface="Calibri"/>
                <a:cs typeface="Calibri"/>
                <a:sym typeface="Calibri"/>
              </a:rPr>
              <a:t>Uitgebreide bevraging uitgevoerd bij diverse stakeholders.</a:t>
            </a:r>
          </a:p>
          <a:p>
            <a:pPr marL="0" lvl="0" indent="0" algn="l" rtl="0">
              <a:lnSpc>
                <a:spcPct val="100000"/>
              </a:lnSpc>
              <a:spcBef>
                <a:spcPts val="1000"/>
              </a:spcBef>
              <a:spcAft>
                <a:spcPts val="0"/>
              </a:spcAft>
              <a:buNone/>
            </a:pPr>
            <a:r>
              <a:rPr lang="nl" sz="1300" dirty="0">
                <a:latin typeface="Calibri"/>
                <a:ea typeface="Calibri"/>
                <a:cs typeface="Calibri"/>
                <a:sym typeface="Calibri"/>
              </a:rPr>
              <a:t>Gestructureerde en ontsluitbare g</a:t>
            </a:r>
            <a:r>
              <a:rPr lang="nl" sz="1300" dirty="0">
                <a:latin typeface="Calibri"/>
                <a:ea typeface="Calibri"/>
                <a:cs typeface="Calibri"/>
              </a:rPr>
              <a:t>egevens rond inkomen en arbeid hebben een grote positieve impact op meerdere rechten</a:t>
            </a:r>
          </a:p>
          <a:p>
            <a:pPr marL="0" lvl="0" indent="0" algn="l" rtl="0">
              <a:lnSpc>
                <a:spcPct val="100000"/>
              </a:lnSpc>
              <a:spcBef>
                <a:spcPts val="1000"/>
              </a:spcBef>
              <a:spcAft>
                <a:spcPts val="0"/>
              </a:spcAft>
              <a:buNone/>
            </a:pPr>
            <a:r>
              <a:rPr lang="nl" sz="1300" dirty="0">
                <a:solidFill>
                  <a:srgbClr val="000100"/>
                </a:solidFill>
                <a:latin typeface="Calibri"/>
                <a:ea typeface="Calibri"/>
                <a:cs typeface="Calibri"/>
                <a:sym typeface="Calibri"/>
              </a:rPr>
              <a:t>Er is vraag naar meer heldere informatiestromen m.b.t. gezinssamenstelling en relaties tussen personen</a:t>
            </a:r>
            <a:endParaRPr lang="nl" sz="1300" dirty="0">
              <a:latin typeface="Calibri"/>
              <a:ea typeface="Calibri"/>
              <a:cs typeface="Calibri"/>
              <a:sym typeface="Calibri"/>
            </a:endParaRPr>
          </a:p>
        </p:txBody>
      </p:sp>
      <p:sp>
        <p:nvSpPr>
          <p:cNvPr id="279" name="Google Shape;279;g67dd7d4c142fc70c_218"/>
          <p:cNvSpPr txBox="1">
            <a:spLocks noGrp="1"/>
          </p:cNvSpPr>
          <p:nvPr>
            <p:ph type="body" idx="3"/>
          </p:nvPr>
        </p:nvSpPr>
        <p:spPr>
          <a:xfrm>
            <a:off x="1504725" y="674400"/>
            <a:ext cx="6460500" cy="1038900"/>
          </a:xfrm>
          <a:prstGeom prst="rect">
            <a:avLst/>
          </a:prstGeom>
        </p:spPr>
        <p:txBody>
          <a:bodyPr spcFirstLastPara="1" wrap="square" lIns="91425" tIns="45700" rIns="91425" bIns="45700" anchor="ctr" anchorCtr="0">
            <a:noAutofit/>
          </a:bodyPr>
          <a:lstStyle/>
          <a:p>
            <a:pPr marL="0" lvl="0" indent="0" algn="l" rtl="0">
              <a:lnSpc>
                <a:spcPct val="100000"/>
              </a:lnSpc>
              <a:spcBef>
                <a:spcPts val="1000"/>
              </a:spcBef>
              <a:spcAft>
                <a:spcPts val="0"/>
              </a:spcAft>
              <a:buNone/>
            </a:pPr>
            <a:r>
              <a:rPr lang="nl"/>
              <a:t>We zetten maximaal in op het automatisch toekennen van sociale rechten.</a:t>
            </a:r>
            <a:endParaRPr/>
          </a:p>
        </p:txBody>
      </p:sp>
      <p:sp>
        <p:nvSpPr>
          <p:cNvPr id="280" name="Google Shape;280;g67dd7d4c142fc70c_218"/>
          <p:cNvSpPr txBox="1"/>
          <p:nvPr/>
        </p:nvSpPr>
        <p:spPr>
          <a:xfrm>
            <a:off x="1504725" y="2050025"/>
            <a:ext cx="2009700" cy="738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600"/>
              </a:spcAft>
              <a:buNone/>
            </a:pPr>
            <a:r>
              <a:rPr lang="nl" sz="1800" b="1">
                <a:solidFill>
                  <a:schemeClr val="dk2"/>
                </a:solidFill>
                <a:latin typeface="Century Gothic"/>
                <a:ea typeface="Century Gothic"/>
                <a:cs typeface="Century Gothic"/>
                <a:sym typeface="Century Gothic"/>
              </a:rPr>
              <a:t>Analyse opportuniteiten</a:t>
            </a:r>
            <a:endParaRPr sz="1800" b="1">
              <a:solidFill>
                <a:schemeClr val="dk2"/>
              </a:solidFill>
              <a:latin typeface="Century Gothic"/>
              <a:ea typeface="Century Gothic"/>
              <a:cs typeface="Century Gothic"/>
              <a:sym typeface="Century Gothic"/>
            </a:endParaRPr>
          </a:p>
        </p:txBody>
      </p:sp>
      <p:sp>
        <p:nvSpPr>
          <p:cNvPr id="281" name="Google Shape;281;g67dd7d4c142fc70c_218"/>
          <p:cNvSpPr txBox="1"/>
          <p:nvPr/>
        </p:nvSpPr>
        <p:spPr>
          <a:xfrm>
            <a:off x="4933300" y="2050025"/>
            <a:ext cx="2798700" cy="738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600"/>
              </a:spcAft>
              <a:buNone/>
            </a:pPr>
            <a:r>
              <a:rPr lang="nl" sz="1800" b="1">
                <a:solidFill>
                  <a:schemeClr val="dk2"/>
                </a:solidFill>
                <a:latin typeface="Century Gothic"/>
                <a:ea typeface="Century Gothic"/>
                <a:cs typeface="Century Gothic"/>
                <a:sym typeface="Century Gothic"/>
              </a:rPr>
              <a:t>Future-proof uniek gegevensmodel</a:t>
            </a:r>
            <a:endParaRPr sz="1800" b="1">
              <a:solidFill>
                <a:schemeClr val="dk2"/>
              </a:solidFill>
              <a:latin typeface="Century Gothic"/>
              <a:ea typeface="Century Gothic"/>
              <a:cs typeface="Century Gothic"/>
              <a:sym typeface="Century Gothic"/>
            </a:endParaRPr>
          </a:p>
        </p:txBody>
      </p:sp>
      <p:sp>
        <p:nvSpPr>
          <p:cNvPr id="282" name="Google Shape;282;g67dd7d4c142fc70c_218"/>
          <p:cNvSpPr txBox="1">
            <a:spLocks noGrp="1"/>
          </p:cNvSpPr>
          <p:nvPr>
            <p:ph type="body" idx="2"/>
          </p:nvPr>
        </p:nvSpPr>
        <p:spPr>
          <a:xfrm>
            <a:off x="4933300" y="2926450"/>
            <a:ext cx="2798700" cy="2351700"/>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None/>
            </a:pPr>
            <a:r>
              <a:rPr lang="nl" sz="1400" b="1" dirty="0">
                <a:latin typeface="Calibri"/>
                <a:ea typeface="Calibri"/>
                <a:cs typeface="Calibri"/>
                <a:sym typeface="Calibri"/>
              </a:rPr>
              <a:t>De sociale zekerheid beschikt over de nodige up-to-date gegevens van alle burgers en ondernemers.</a:t>
            </a:r>
            <a:endParaRPr sz="1400" b="1" dirty="0">
              <a:latin typeface="Calibri"/>
              <a:ea typeface="Calibri"/>
              <a:cs typeface="Calibri"/>
              <a:sym typeface="Calibri"/>
            </a:endParaRPr>
          </a:p>
          <a:p>
            <a:pPr marL="0" lvl="0" indent="0" algn="l" rtl="0">
              <a:lnSpc>
                <a:spcPct val="100000"/>
              </a:lnSpc>
              <a:spcBef>
                <a:spcPts val="1000"/>
              </a:spcBef>
              <a:spcAft>
                <a:spcPts val="0"/>
              </a:spcAft>
              <a:buNone/>
            </a:pPr>
            <a:r>
              <a:rPr lang="nl" sz="1200" dirty="0">
                <a:latin typeface="Calibri"/>
                <a:ea typeface="Calibri"/>
                <a:cs typeface="Calibri"/>
                <a:sym typeface="Calibri"/>
              </a:rPr>
              <a:t>Uitwerken van de concepten en principes van de centrale datalaag voor de sociale zekerheid.</a:t>
            </a:r>
          </a:p>
          <a:p>
            <a:pPr marL="0" lvl="0" indent="0" algn="l" rtl="0">
              <a:lnSpc>
                <a:spcPct val="100000"/>
              </a:lnSpc>
              <a:spcBef>
                <a:spcPts val="1000"/>
              </a:spcBef>
              <a:spcAft>
                <a:spcPts val="0"/>
              </a:spcAft>
              <a:buNone/>
            </a:pPr>
            <a:r>
              <a:rPr lang="nl" sz="1200" dirty="0">
                <a:latin typeface="Calibri"/>
                <a:ea typeface="Calibri"/>
                <a:cs typeface="Calibri"/>
                <a:sym typeface="Calibri"/>
              </a:rPr>
              <a:t>Uitwerken van een gestandaardiseerd gegevensmodel voor lonen en prestaties.</a:t>
            </a:r>
          </a:p>
          <a:p>
            <a:pPr marL="0" lvl="0" indent="0" algn="l" rtl="0">
              <a:lnSpc>
                <a:spcPct val="100000"/>
              </a:lnSpc>
              <a:spcBef>
                <a:spcPts val="1000"/>
              </a:spcBef>
              <a:spcAft>
                <a:spcPts val="0"/>
              </a:spcAft>
              <a:buNone/>
            </a:pPr>
            <a:r>
              <a:rPr lang="nl" sz="1200" dirty="0">
                <a:latin typeface="Calibri"/>
                <a:ea typeface="Calibri"/>
                <a:cs typeface="Calibri"/>
                <a:sym typeface="Calibri"/>
              </a:rPr>
              <a:t>Bepalen van de finaliteiten om snel en met fijne granulariteit over de gegevens te kunnen beschikken.</a:t>
            </a:r>
            <a:endParaRPr sz="1200" dirty="0">
              <a:latin typeface="Calibri"/>
              <a:ea typeface="Calibri"/>
              <a:cs typeface="Calibri"/>
              <a:sym typeface="Calibri"/>
            </a:endParaRPr>
          </a:p>
        </p:txBody>
      </p:sp>
      <p:sp>
        <p:nvSpPr>
          <p:cNvPr id="283" name="Google Shape;283;g67dd7d4c142fc70c_218"/>
          <p:cNvSpPr txBox="1">
            <a:spLocks noGrp="1"/>
          </p:cNvSpPr>
          <p:nvPr>
            <p:ph type="body" idx="2"/>
          </p:nvPr>
        </p:nvSpPr>
        <p:spPr>
          <a:xfrm>
            <a:off x="8302775" y="2926450"/>
            <a:ext cx="2798700" cy="2245800"/>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None/>
            </a:pPr>
            <a:r>
              <a:rPr lang="nl" sz="1400" b="1" dirty="0">
                <a:latin typeface="Calibri"/>
                <a:ea typeface="Calibri"/>
                <a:cs typeface="Calibri"/>
                <a:sym typeface="Calibri"/>
              </a:rPr>
              <a:t>Alle burgers en ondernemers krijgen sociale rechten automatisch toegekend wanneer mogelijk.</a:t>
            </a:r>
            <a:endParaRPr sz="1400" b="1" dirty="0">
              <a:latin typeface="Calibri"/>
              <a:ea typeface="Calibri"/>
              <a:cs typeface="Calibri"/>
              <a:sym typeface="Calibri"/>
            </a:endParaRPr>
          </a:p>
          <a:p>
            <a:pPr marL="0" lvl="0" indent="0" algn="l" rtl="0">
              <a:lnSpc>
                <a:spcPct val="100000"/>
              </a:lnSpc>
              <a:spcBef>
                <a:spcPts val="1000"/>
              </a:spcBef>
              <a:spcAft>
                <a:spcPts val="0"/>
              </a:spcAft>
              <a:buNone/>
            </a:pPr>
            <a:r>
              <a:rPr lang="nl" sz="1200" dirty="0">
                <a:latin typeface="Calibri"/>
                <a:ea typeface="Calibri"/>
                <a:cs typeface="Calibri"/>
                <a:sym typeface="Calibri"/>
              </a:rPr>
              <a:t>Op korte termijn worden er voor specifieke sociale rechten en doelgroepen piloten opgezet (bv. automatisch een inkomens- onderzoek starten bij alleenstaande langdurig werklozen en zieken).</a:t>
            </a:r>
          </a:p>
          <a:p>
            <a:pPr marL="0" lvl="0" indent="0" algn="l" rtl="0">
              <a:lnSpc>
                <a:spcPct val="100000"/>
              </a:lnSpc>
              <a:spcBef>
                <a:spcPts val="1000"/>
              </a:spcBef>
              <a:spcAft>
                <a:spcPts val="0"/>
              </a:spcAft>
              <a:buNone/>
            </a:pPr>
            <a:r>
              <a:rPr lang="nl" sz="1200" dirty="0">
                <a:latin typeface="Calibri"/>
                <a:ea typeface="Calibri"/>
                <a:cs typeface="Calibri"/>
                <a:sym typeface="Calibri"/>
              </a:rPr>
              <a:t>Uitwerken van diverse use case die leiden tot radicale procesverbeteringen (bv. vakantie-attesten, ASR C4, …</a:t>
            </a:r>
            <a:endParaRPr sz="1200" dirty="0">
              <a:latin typeface="Calibri"/>
              <a:ea typeface="Calibri"/>
              <a:cs typeface="Calibri"/>
              <a:sym typeface="Calibri"/>
            </a:endParaRPr>
          </a:p>
        </p:txBody>
      </p:sp>
      <p:sp>
        <p:nvSpPr>
          <p:cNvPr id="284" name="Google Shape;284;g67dd7d4c142fc70c_218"/>
          <p:cNvSpPr txBox="1">
            <a:spLocks noGrp="1"/>
          </p:cNvSpPr>
          <p:nvPr>
            <p:ph type="title" idx="4294967295"/>
          </p:nvPr>
        </p:nvSpPr>
        <p:spPr>
          <a:xfrm>
            <a:off x="160100" y="184200"/>
            <a:ext cx="1454100" cy="20193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accent2"/>
              </a:buClr>
              <a:buSzPts val="3000"/>
              <a:buFont typeface="Calibri"/>
              <a:buNone/>
            </a:pPr>
            <a:r>
              <a:rPr lang="nl" sz="12800">
                <a:solidFill>
                  <a:schemeClr val="accent2"/>
                </a:solidFill>
              </a:rPr>
              <a:t>1</a:t>
            </a:r>
            <a:endParaRPr sz="12800">
              <a:solidFill>
                <a:schemeClr val="accent2"/>
              </a:solidFill>
            </a:endParaRPr>
          </a:p>
        </p:txBody>
      </p:sp>
      <p:sp>
        <p:nvSpPr>
          <p:cNvPr id="285" name="Google Shape;285;g67dd7d4c142fc70c_218"/>
          <p:cNvSpPr txBox="1"/>
          <p:nvPr/>
        </p:nvSpPr>
        <p:spPr>
          <a:xfrm>
            <a:off x="8302775" y="2050025"/>
            <a:ext cx="2009700" cy="943818"/>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600"/>
              </a:spcAft>
              <a:buNone/>
            </a:pPr>
            <a:r>
              <a:rPr lang="nl" sz="1800" b="1" dirty="0">
                <a:solidFill>
                  <a:schemeClr val="dk2"/>
                </a:solidFill>
                <a:latin typeface="Century Gothic"/>
                <a:ea typeface="Century Gothic"/>
                <a:cs typeface="Century Gothic"/>
                <a:sym typeface="Century Gothic"/>
              </a:rPr>
              <a:t>Opstarten pilootprojecten</a:t>
            </a:r>
            <a:endParaRPr sz="1800" b="1" dirty="0">
              <a:solidFill>
                <a:schemeClr val="dk2"/>
              </a:solidFill>
              <a:latin typeface="Century Gothic"/>
              <a:ea typeface="Century Gothic"/>
              <a:cs typeface="Century Gothic"/>
              <a:sym typeface="Century Gothic"/>
            </a:endParaRPr>
          </a:p>
        </p:txBody>
      </p:sp>
      <p:grpSp>
        <p:nvGrpSpPr>
          <p:cNvPr id="2" name="Google Shape;273;g67dd7d4c142fc70c_218">
            <a:extLst>
              <a:ext uri="{FF2B5EF4-FFF2-40B4-BE49-F238E27FC236}">
                <a16:creationId xmlns:a16="http://schemas.microsoft.com/office/drawing/2014/main" id="{2C211A70-8116-AD0A-1D8D-AF3CBBB941DD}"/>
              </a:ext>
            </a:extLst>
          </p:cNvPr>
          <p:cNvGrpSpPr/>
          <p:nvPr/>
        </p:nvGrpSpPr>
        <p:grpSpPr>
          <a:xfrm>
            <a:off x="5036669" y="5458280"/>
            <a:ext cx="2117600" cy="373440"/>
            <a:chOff x="1504725" y="141750"/>
            <a:chExt cx="2117600" cy="373440"/>
          </a:xfrm>
        </p:grpSpPr>
        <p:sp>
          <p:nvSpPr>
            <p:cNvPr id="3" name="Google Shape;274;g67dd7d4c142fc70c_218">
              <a:extLst>
                <a:ext uri="{FF2B5EF4-FFF2-40B4-BE49-F238E27FC236}">
                  <a16:creationId xmlns:a16="http://schemas.microsoft.com/office/drawing/2014/main" id="{C2F62DDB-594F-9695-9AA7-007A5187DB3F}"/>
                </a:ext>
              </a:extLst>
            </p:cNvPr>
            <p:cNvSpPr txBox="1"/>
            <p:nvPr/>
          </p:nvSpPr>
          <p:spPr>
            <a:xfrm>
              <a:off x="1504725" y="141750"/>
              <a:ext cx="7743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Burgers</a:t>
              </a:r>
              <a:endParaRPr sz="1200" b="1">
                <a:solidFill>
                  <a:srgbClr val="333333"/>
                </a:solidFill>
                <a:latin typeface="Century Gothic"/>
                <a:ea typeface="Century Gothic"/>
                <a:cs typeface="Century Gothic"/>
                <a:sym typeface="Century Gothic"/>
              </a:endParaRPr>
            </a:p>
          </p:txBody>
        </p:sp>
        <p:sp>
          <p:nvSpPr>
            <p:cNvPr id="4" name="Google Shape;275;g67dd7d4c142fc70c_218">
              <a:extLst>
                <a:ext uri="{FF2B5EF4-FFF2-40B4-BE49-F238E27FC236}">
                  <a16:creationId xmlns:a16="http://schemas.microsoft.com/office/drawing/2014/main" id="{BAD7205A-C0F7-B62F-3B8F-E9814896C780}"/>
                </a:ext>
              </a:extLst>
            </p:cNvPr>
            <p:cNvSpPr txBox="1"/>
            <p:nvPr/>
          </p:nvSpPr>
          <p:spPr>
            <a:xfrm>
              <a:off x="2383325" y="141750"/>
              <a:ext cx="12390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Ondernemers</a:t>
              </a:r>
              <a:endParaRPr sz="1200" b="1">
                <a:solidFill>
                  <a:srgbClr val="333333"/>
                </a:solidFill>
                <a:latin typeface="Century Gothic"/>
                <a:ea typeface="Century Gothic"/>
                <a:cs typeface="Century Gothic"/>
                <a:sym typeface="Century Gothic"/>
              </a:endParaRPr>
            </a:p>
          </p:txBody>
        </p:sp>
        <p:cxnSp>
          <p:nvCxnSpPr>
            <p:cNvPr id="5" name="Google Shape;276;g67dd7d4c142fc70c_218">
              <a:extLst>
                <a:ext uri="{FF2B5EF4-FFF2-40B4-BE49-F238E27FC236}">
                  <a16:creationId xmlns:a16="http://schemas.microsoft.com/office/drawing/2014/main" id="{85D38ECE-391F-25D9-BABC-ED12A843E1C5}"/>
                </a:ext>
              </a:extLst>
            </p:cNvPr>
            <p:cNvCxnSpPr/>
            <p:nvPr/>
          </p:nvCxnSpPr>
          <p:spPr>
            <a:xfrm>
              <a:off x="1504725" y="371790"/>
              <a:ext cx="0" cy="143400"/>
            </a:xfrm>
            <a:prstGeom prst="straightConnector1">
              <a:avLst/>
            </a:prstGeom>
            <a:noFill/>
            <a:ln w="19050" cap="flat" cmpd="sng">
              <a:solidFill>
                <a:srgbClr val="333333"/>
              </a:solidFill>
              <a:prstDash val="solid"/>
              <a:round/>
              <a:headEnd type="none" w="med" len="med"/>
              <a:tailEnd type="none" w="med" len="med"/>
            </a:ln>
          </p:spPr>
        </p:cxnSp>
        <p:cxnSp>
          <p:nvCxnSpPr>
            <p:cNvPr id="6" name="Google Shape;277;g67dd7d4c142fc70c_218">
              <a:extLst>
                <a:ext uri="{FF2B5EF4-FFF2-40B4-BE49-F238E27FC236}">
                  <a16:creationId xmlns:a16="http://schemas.microsoft.com/office/drawing/2014/main" id="{5CA5BABA-3DDD-7341-366C-606B6F67CAEF}"/>
                </a:ext>
              </a:extLst>
            </p:cNvPr>
            <p:cNvCxnSpPr/>
            <p:nvPr/>
          </p:nvCxnSpPr>
          <p:spPr>
            <a:xfrm>
              <a:off x="2383325" y="371790"/>
              <a:ext cx="0" cy="143400"/>
            </a:xfrm>
            <a:prstGeom prst="straightConnector1">
              <a:avLst/>
            </a:prstGeom>
            <a:noFill/>
            <a:ln w="19050" cap="flat" cmpd="sng">
              <a:solidFill>
                <a:srgbClr val="333333"/>
              </a:solidFill>
              <a:prstDash val="solid"/>
              <a:round/>
              <a:headEnd type="none" w="med" len="med"/>
              <a:tailEnd type="none" w="med" len="med"/>
            </a:ln>
          </p:spPr>
        </p:cxnSp>
      </p:grpSp>
      <p:grpSp>
        <p:nvGrpSpPr>
          <p:cNvPr id="7" name="Google Shape;273;g67dd7d4c142fc70c_218">
            <a:extLst>
              <a:ext uri="{FF2B5EF4-FFF2-40B4-BE49-F238E27FC236}">
                <a16:creationId xmlns:a16="http://schemas.microsoft.com/office/drawing/2014/main" id="{18146CD9-F8BA-2DF0-1AE8-4DD5856E9F1E}"/>
              </a:ext>
            </a:extLst>
          </p:cNvPr>
          <p:cNvGrpSpPr/>
          <p:nvPr/>
        </p:nvGrpSpPr>
        <p:grpSpPr>
          <a:xfrm>
            <a:off x="8424303" y="5458280"/>
            <a:ext cx="2117600" cy="373440"/>
            <a:chOff x="1504725" y="141750"/>
            <a:chExt cx="2117600" cy="373440"/>
          </a:xfrm>
        </p:grpSpPr>
        <p:sp>
          <p:nvSpPr>
            <p:cNvPr id="8" name="Google Shape;274;g67dd7d4c142fc70c_218">
              <a:extLst>
                <a:ext uri="{FF2B5EF4-FFF2-40B4-BE49-F238E27FC236}">
                  <a16:creationId xmlns:a16="http://schemas.microsoft.com/office/drawing/2014/main" id="{9A81E154-9528-2EC8-BF27-75DE01F84194}"/>
                </a:ext>
              </a:extLst>
            </p:cNvPr>
            <p:cNvSpPr txBox="1"/>
            <p:nvPr/>
          </p:nvSpPr>
          <p:spPr>
            <a:xfrm>
              <a:off x="1504725" y="141750"/>
              <a:ext cx="7743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Burgers</a:t>
              </a:r>
              <a:endParaRPr sz="1200" b="1">
                <a:solidFill>
                  <a:srgbClr val="333333"/>
                </a:solidFill>
                <a:latin typeface="Century Gothic"/>
                <a:ea typeface="Century Gothic"/>
                <a:cs typeface="Century Gothic"/>
                <a:sym typeface="Century Gothic"/>
              </a:endParaRPr>
            </a:p>
          </p:txBody>
        </p:sp>
        <p:sp>
          <p:nvSpPr>
            <p:cNvPr id="9" name="Google Shape;275;g67dd7d4c142fc70c_218">
              <a:extLst>
                <a:ext uri="{FF2B5EF4-FFF2-40B4-BE49-F238E27FC236}">
                  <a16:creationId xmlns:a16="http://schemas.microsoft.com/office/drawing/2014/main" id="{BD6E531A-ECFD-4140-02CB-643C152C53CA}"/>
                </a:ext>
              </a:extLst>
            </p:cNvPr>
            <p:cNvSpPr txBox="1"/>
            <p:nvPr/>
          </p:nvSpPr>
          <p:spPr>
            <a:xfrm>
              <a:off x="2383325" y="141750"/>
              <a:ext cx="12390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Ondernemers</a:t>
              </a:r>
              <a:endParaRPr sz="1200" b="1">
                <a:solidFill>
                  <a:srgbClr val="333333"/>
                </a:solidFill>
                <a:latin typeface="Century Gothic"/>
                <a:ea typeface="Century Gothic"/>
                <a:cs typeface="Century Gothic"/>
                <a:sym typeface="Century Gothic"/>
              </a:endParaRPr>
            </a:p>
          </p:txBody>
        </p:sp>
        <p:cxnSp>
          <p:nvCxnSpPr>
            <p:cNvPr id="10" name="Google Shape;276;g67dd7d4c142fc70c_218">
              <a:extLst>
                <a:ext uri="{FF2B5EF4-FFF2-40B4-BE49-F238E27FC236}">
                  <a16:creationId xmlns:a16="http://schemas.microsoft.com/office/drawing/2014/main" id="{C9A285A2-73D2-D034-1775-E274D1D5BF95}"/>
                </a:ext>
              </a:extLst>
            </p:cNvPr>
            <p:cNvCxnSpPr/>
            <p:nvPr/>
          </p:nvCxnSpPr>
          <p:spPr>
            <a:xfrm>
              <a:off x="1504725" y="371790"/>
              <a:ext cx="0" cy="143400"/>
            </a:xfrm>
            <a:prstGeom prst="straightConnector1">
              <a:avLst/>
            </a:prstGeom>
            <a:noFill/>
            <a:ln w="19050" cap="flat" cmpd="sng">
              <a:solidFill>
                <a:srgbClr val="333333"/>
              </a:solidFill>
              <a:prstDash val="solid"/>
              <a:round/>
              <a:headEnd type="none" w="med" len="med"/>
              <a:tailEnd type="none" w="med" len="med"/>
            </a:ln>
          </p:spPr>
        </p:cxnSp>
        <p:cxnSp>
          <p:nvCxnSpPr>
            <p:cNvPr id="11" name="Google Shape;277;g67dd7d4c142fc70c_218">
              <a:extLst>
                <a:ext uri="{FF2B5EF4-FFF2-40B4-BE49-F238E27FC236}">
                  <a16:creationId xmlns:a16="http://schemas.microsoft.com/office/drawing/2014/main" id="{66C02FD3-212D-27C1-BCAE-91D2C9C3C6FB}"/>
                </a:ext>
              </a:extLst>
            </p:cNvPr>
            <p:cNvCxnSpPr/>
            <p:nvPr/>
          </p:nvCxnSpPr>
          <p:spPr>
            <a:xfrm>
              <a:off x="2383325" y="371790"/>
              <a:ext cx="0" cy="143400"/>
            </a:xfrm>
            <a:prstGeom prst="straightConnector1">
              <a:avLst/>
            </a:prstGeom>
            <a:noFill/>
            <a:ln w="19050" cap="flat" cmpd="sng">
              <a:solidFill>
                <a:srgbClr val="333333"/>
              </a:solidFill>
              <a:prstDash val="solid"/>
              <a:round/>
              <a:headEnd type="none" w="med" len="med"/>
              <a:tailEnd type="none" w="med" len="med"/>
            </a:ln>
          </p:spPr>
        </p:cxnSp>
      </p:grpSp>
      <p:sp>
        <p:nvSpPr>
          <p:cNvPr id="12" name="Tijdelijke aanduiding voor voettekst 11">
            <a:extLst>
              <a:ext uri="{FF2B5EF4-FFF2-40B4-BE49-F238E27FC236}">
                <a16:creationId xmlns:a16="http://schemas.microsoft.com/office/drawing/2014/main" id="{1EBD3801-3CB5-F2F3-D1E5-3D6D5A4F7500}"/>
              </a:ext>
            </a:extLst>
          </p:cNvPr>
          <p:cNvSpPr>
            <a:spLocks noGrp="1"/>
          </p:cNvSpPr>
          <p:nvPr>
            <p:ph type="ftr" idx="11"/>
          </p:nvPr>
        </p:nvSpPr>
        <p:spPr/>
        <p:txBody>
          <a:bodyPr/>
          <a:lstStyle/>
          <a:p>
            <a:r>
              <a:rPr lang="nl-BE"/>
              <a:t>E-GOV 3.0 – oktober 2024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grpSp>
        <p:nvGrpSpPr>
          <p:cNvPr id="485" name="Google Shape;485;g67dd7d4c142fc70c_186"/>
          <p:cNvGrpSpPr/>
          <p:nvPr/>
        </p:nvGrpSpPr>
        <p:grpSpPr>
          <a:xfrm>
            <a:off x="1614200" y="5321800"/>
            <a:ext cx="2117600" cy="369300"/>
            <a:chOff x="1504725" y="141750"/>
            <a:chExt cx="2117600" cy="369300"/>
          </a:xfrm>
        </p:grpSpPr>
        <p:sp>
          <p:nvSpPr>
            <p:cNvPr id="486" name="Google Shape;486;g67dd7d4c142fc70c_186"/>
            <p:cNvSpPr txBox="1"/>
            <p:nvPr/>
          </p:nvSpPr>
          <p:spPr>
            <a:xfrm>
              <a:off x="1504725" y="141750"/>
              <a:ext cx="7743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Burgers</a:t>
              </a:r>
              <a:endParaRPr sz="1200" b="1">
                <a:solidFill>
                  <a:srgbClr val="333333"/>
                </a:solidFill>
                <a:latin typeface="Century Gothic"/>
                <a:ea typeface="Century Gothic"/>
                <a:cs typeface="Century Gothic"/>
                <a:sym typeface="Century Gothic"/>
              </a:endParaRPr>
            </a:p>
          </p:txBody>
        </p:sp>
        <p:sp>
          <p:nvSpPr>
            <p:cNvPr id="487" name="Google Shape;487;g67dd7d4c142fc70c_186"/>
            <p:cNvSpPr txBox="1"/>
            <p:nvPr/>
          </p:nvSpPr>
          <p:spPr>
            <a:xfrm>
              <a:off x="2383325" y="141750"/>
              <a:ext cx="12390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Ondernemers</a:t>
              </a:r>
              <a:endParaRPr sz="1200" b="1">
                <a:solidFill>
                  <a:srgbClr val="333333"/>
                </a:solidFill>
                <a:latin typeface="Century Gothic"/>
                <a:ea typeface="Century Gothic"/>
                <a:cs typeface="Century Gothic"/>
                <a:sym typeface="Century Gothic"/>
              </a:endParaRPr>
            </a:p>
          </p:txBody>
        </p:sp>
        <p:cxnSp>
          <p:nvCxnSpPr>
            <p:cNvPr id="488" name="Google Shape;488;g67dd7d4c142fc70c_186"/>
            <p:cNvCxnSpPr/>
            <p:nvPr/>
          </p:nvCxnSpPr>
          <p:spPr>
            <a:xfrm>
              <a:off x="1504725" y="252025"/>
              <a:ext cx="0" cy="143400"/>
            </a:xfrm>
            <a:prstGeom prst="straightConnector1">
              <a:avLst/>
            </a:prstGeom>
            <a:noFill/>
            <a:ln w="19050" cap="flat" cmpd="sng">
              <a:solidFill>
                <a:srgbClr val="333333"/>
              </a:solidFill>
              <a:prstDash val="solid"/>
              <a:round/>
              <a:headEnd type="none" w="med" len="med"/>
              <a:tailEnd type="none" w="med" len="med"/>
            </a:ln>
          </p:spPr>
        </p:cxnSp>
        <p:cxnSp>
          <p:nvCxnSpPr>
            <p:cNvPr id="489" name="Google Shape;489;g67dd7d4c142fc70c_186"/>
            <p:cNvCxnSpPr/>
            <p:nvPr/>
          </p:nvCxnSpPr>
          <p:spPr>
            <a:xfrm>
              <a:off x="2383325" y="252025"/>
              <a:ext cx="0" cy="143400"/>
            </a:xfrm>
            <a:prstGeom prst="straightConnector1">
              <a:avLst/>
            </a:prstGeom>
            <a:noFill/>
            <a:ln w="19050" cap="flat" cmpd="sng">
              <a:solidFill>
                <a:srgbClr val="333333"/>
              </a:solidFill>
              <a:prstDash val="solid"/>
              <a:round/>
              <a:headEnd type="none" w="med" len="med"/>
              <a:tailEnd type="none" w="med" len="med"/>
            </a:ln>
          </p:spPr>
        </p:cxnSp>
      </p:grpSp>
      <p:sp>
        <p:nvSpPr>
          <p:cNvPr id="490" name="Google Shape;490;g67dd7d4c142fc70c_186"/>
          <p:cNvSpPr txBox="1">
            <a:spLocks noGrp="1"/>
          </p:cNvSpPr>
          <p:nvPr>
            <p:ph type="body" idx="2"/>
          </p:nvPr>
        </p:nvSpPr>
        <p:spPr>
          <a:xfrm>
            <a:off x="1504725" y="2926450"/>
            <a:ext cx="2798700" cy="2896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nl" sz="1400" b="1" dirty="0">
                <a:latin typeface="Calibri"/>
                <a:ea typeface="Calibri"/>
                <a:cs typeface="Calibri"/>
                <a:sym typeface="Calibri"/>
              </a:rPr>
              <a:t>Alle burgers en ondernemers herkennen de diensten van de SZ en ervaren deze als betrouwbaar, en gebruiksvriendelijk.</a:t>
            </a:r>
            <a:endParaRPr sz="1400" b="1" dirty="0">
              <a:latin typeface="Calibri"/>
              <a:ea typeface="Calibri"/>
              <a:cs typeface="Calibri"/>
              <a:sym typeface="Calibri"/>
            </a:endParaRPr>
          </a:p>
          <a:p>
            <a:pPr marL="0" lvl="0" indent="0" algn="l" rtl="0">
              <a:lnSpc>
                <a:spcPct val="100000"/>
              </a:lnSpc>
              <a:spcBef>
                <a:spcPts val="1000"/>
              </a:spcBef>
              <a:spcAft>
                <a:spcPts val="0"/>
              </a:spcAft>
              <a:buNone/>
            </a:pPr>
            <a:r>
              <a:rPr lang="nl-BE" sz="1200" dirty="0">
                <a:latin typeface="Calibri"/>
                <a:ea typeface="Calibri"/>
                <a:cs typeface="Calibri"/>
                <a:sym typeface="Calibri"/>
              </a:rPr>
              <a:t>E</a:t>
            </a:r>
            <a:r>
              <a:rPr lang="nl" sz="1200" dirty="0">
                <a:latin typeface="Calibri"/>
                <a:ea typeface="Calibri"/>
                <a:cs typeface="Calibri"/>
                <a:sym typeface="Calibri"/>
              </a:rPr>
              <a:t>en “design system” is uitgewerkt dat wordt toegepast op een eerste pilootproject van de flexi-jobs en de burgermandaten voor mypension. Stap voor stap zullen (ver)nieuw(d)e diensten consistent ogen.</a:t>
            </a:r>
            <a:endParaRPr sz="1200" dirty="0">
              <a:latin typeface="Calibri"/>
              <a:ea typeface="Calibri"/>
              <a:cs typeface="Calibri"/>
              <a:sym typeface="Calibri"/>
            </a:endParaRPr>
          </a:p>
        </p:txBody>
      </p:sp>
      <p:sp>
        <p:nvSpPr>
          <p:cNvPr id="491" name="Google Shape;491;g67dd7d4c142fc70c_186"/>
          <p:cNvSpPr txBox="1">
            <a:spLocks noGrp="1"/>
          </p:cNvSpPr>
          <p:nvPr>
            <p:ph type="body" idx="3"/>
          </p:nvPr>
        </p:nvSpPr>
        <p:spPr>
          <a:xfrm>
            <a:off x="1504725" y="674400"/>
            <a:ext cx="6460500" cy="1038900"/>
          </a:xfrm>
          <a:prstGeom prst="rect">
            <a:avLst/>
          </a:prstGeom>
        </p:spPr>
        <p:txBody>
          <a:bodyPr spcFirstLastPara="1" wrap="square" lIns="91425" tIns="45700" rIns="91425" bIns="45700" anchor="ctr" anchorCtr="0">
            <a:noAutofit/>
          </a:bodyPr>
          <a:lstStyle/>
          <a:p>
            <a:pPr marL="0" lvl="0" indent="0" algn="l" rtl="0">
              <a:lnSpc>
                <a:spcPct val="100000"/>
              </a:lnSpc>
              <a:spcBef>
                <a:spcPts val="1000"/>
              </a:spcBef>
              <a:spcAft>
                <a:spcPts val="0"/>
              </a:spcAft>
              <a:buNone/>
            </a:pPr>
            <a:r>
              <a:rPr lang="nl"/>
              <a:t>Elke nodige interactie kan digitaal, laagdrempelig &amp; gebruiksvriendelijk.</a:t>
            </a:r>
            <a:endParaRPr/>
          </a:p>
        </p:txBody>
      </p:sp>
      <p:sp>
        <p:nvSpPr>
          <p:cNvPr id="492" name="Google Shape;492;g67dd7d4c142fc70c_186"/>
          <p:cNvSpPr txBox="1"/>
          <p:nvPr/>
        </p:nvSpPr>
        <p:spPr>
          <a:xfrm>
            <a:off x="1504725" y="2050025"/>
            <a:ext cx="2009700" cy="738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600"/>
              </a:spcAft>
              <a:buNone/>
            </a:pPr>
            <a:r>
              <a:rPr lang="nl" sz="1800" b="1">
                <a:solidFill>
                  <a:schemeClr val="dk2"/>
                </a:solidFill>
                <a:latin typeface="Century Gothic"/>
                <a:ea typeface="Century Gothic"/>
                <a:cs typeface="Century Gothic"/>
                <a:sym typeface="Century Gothic"/>
              </a:rPr>
              <a:t>Uitbouwen design system</a:t>
            </a:r>
            <a:endParaRPr sz="1800" b="1">
              <a:solidFill>
                <a:schemeClr val="dk2"/>
              </a:solidFill>
              <a:latin typeface="Century Gothic"/>
              <a:ea typeface="Century Gothic"/>
              <a:cs typeface="Century Gothic"/>
              <a:sym typeface="Century Gothic"/>
            </a:endParaRPr>
          </a:p>
        </p:txBody>
      </p:sp>
      <p:sp>
        <p:nvSpPr>
          <p:cNvPr id="493" name="Google Shape;493;g67dd7d4c142fc70c_186"/>
          <p:cNvSpPr txBox="1"/>
          <p:nvPr/>
        </p:nvSpPr>
        <p:spPr>
          <a:xfrm>
            <a:off x="4933300" y="2050025"/>
            <a:ext cx="2798700" cy="738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600"/>
              </a:spcAft>
              <a:buNone/>
            </a:pPr>
            <a:r>
              <a:rPr lang="nl" sz="1800" b="1">
                <a:solidFill>
                  <a:schemeClr val="dk2"/>
                </a:solidFill>
                <a:latin typeface="Century Gothic"/>
                <a:ea typeface="Century Gothic"/>
                <a:cs typeface="Century Gothic"/>
                <a:sym typeface="Century Gothic"/>
              </a:rPr>
              <a:t>Uitwerken ondernemersportaal</a:t>
            </a:r>
            <a:endParaRPr sz="1800" b="1">
              <a:solidFill>
                <a:schemeClr val="dk2"/>
              </a:solidFill>
              <a:latin typeface="Century Gothic"/>
              <a:ea typeface="Century Gothic"/>
              <a:cs typeface="Century Gothic"/>
              <a:sym typeface="Century Gothic"/>
            </a:endParaRPr>
          </a:p>
        </p:txBody>
      </p:sp>
      <p:grpSp>
        <p:nvGrpSpPr>
          <p:cNvPr id="494" name="Google Shape;494;g67dd7d4c142fc70c_186"/>
          <p:cNvGrpSpPr/>
          <p:nvPr/>
        </p:nvGrpSpPr>
        <p:grpSpPr>
          <a:xfrm>
            <a:off x="5037200" y="5321800"/>
            <a:ext cx="2117600" cy="369300"/>
            <a:chOff x="1504725" y="141750"/>
            <a:chExt cx="2117600" cy="369300"/>
          </a:xfrm>
        </p:grpSpPr>
        <p:sp>
          <p:nvSpPr>
            <p:cNvPr id="495" name="Google Shape;495;g67dd7d4c142fc70c_186"/>
            <p:cNvSpPr txBox="1"/>
            <p:nvPr/>
          </p:nvSpPr>
          <p:spPr>
            <a:xfrm>
              <a:off x="1504725" y="141750"/>
              <a:ext cx="7743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chemeClr val="accent3"/>
                  </a:solidFill>
                  <a:latin typeface="Century Gothic"/>
                  <a:ea typeface="Century Gothic"/>
                  <a:cs typeface="Century Gothic"/>
                  <a:sym typeface="Century Gothic"/>
                </a:rPr>
                <a:t>Burgers</a:t>
              </a:r>
              <a:endParaRPr sz="1200" b="1">
                <a:solidFill>
                  <a:schemeClr val="accent3"/>
                </a:solidFill>
                <a:latin typeface="Century Gothic"/>
                <a:ea typeface="Century Gothic"/>
                <a:cs typeface="Century Gothic"/>
                <a:sym typeface="Century Gothic"/>
              </a:endParaRPr>
            </a:p>
          </p:txBody>
        </p:sp>
        <p:sp>
          <p:nvSpPr>
            <p:cNvPr id="496" name="Google Shape;496;g67dd7d4c142fc70c_186"/>
            <p:cNvSpPr txBox="1"/>
            <p:nvPr/>
          </p:nvSpPr>
          <p:spPr>
            <a:xfrm>
              <a:off x="2383325" y="141750"/>
              <a:ext cx="12390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Ondernemers</a:t>
              </a:r>
              <a:endParaRPr sz="1200" b="1">
                <a:solidFill>
                  <a:srgbClr val="333333"/>
                </a:solidFill>
                <a:latin typeface="Century Gothic"/>
                <a:ea typeface="Century Gothic"/>
                <a:cs typeface="Century Gothic"/>
                <a:sym typeface="Century Gothic"/>
              </a:endParaRPr>
            </a:p>
          </p:txBody>
        </p:sp>
        <p:cxnSp>
          <p:nvCxnSpPr>
            <p:cNvPr id="497" name="Google Shape;497;g67dd7d4c142fc70c_186"/>
            <p:cNvCxnSpPr/>
            <p:nvPr/>
          </p:nvCxnSpPr>
          <p:spPr>
            <a:xfrm>
              <a:off x="1504725" y="252025"/>
              <a:ext cx="0" cy="143400"/>
            </a:xfrm>
            <a:prstGeom prst="straightConnector1">
              <a:avLst/>
            </a:prstGeom>
            <a:noFill/>
            <a:ln w="19050" cap="flat" cmpd="sng">
              <a:solidFill>
                <a:schemeClr val="accent3"/>
              </a:solidFill>
              <a:prstDash val="solid"/>
              <a:round/>
              <a:headEnd type="none" w="med" len="med"/>
              <a:tailEnd type="none" w="med" len="med"/>
            </a:ln>
          </p:spPr>
        </p:cxnSp>
        <p:cxnSp>
          <p:nvCxnSpPr>
            <p:cNvPr id="498" name="Google Shape;498;g67dd7d4c142fc70c_186"/>
            <p:cNvCxnSpPr/>
            <p:nvPr/>
          </p:nvCxnSpPr>
          <p:spPr>
            <a:xfrm>
              <a:off x="2383325" y="252025"/>
              <a:ext cx="0" cy="143400"/>
            </a:xfrm>
            <a:prstGeom prst="straightConnector1">
              <a:avLst/>
            </a:prstGeom>
            <a:noFill/>
            <a:ln w="19050" cap="flat" cmpd="sng">
              <a:solidFill>
                <a:srgbClr val="333333"/>
              </a:solidFill>
              <a:prstDash val="solid"/>
              <a:round/>
              <a:headEnd type="none" w="med" len="med"/>
              <a:tailEnd type="none" w="med" len="med"/>
            </a:ln>
          </p:spPr>
        </p:cxnSp>
      </p:grpSp>
      <p:grpSp>
        <p:nvGrpSpPr>
          <p:cNvPr id="499" name="Google Shape;499;g67dd7d4c142fc70c_186"/>
          <p:cNvGrpSpPr/>
          <p:nvPr/>
        </p:nvGrpSpPr>
        <p:grpSpPr>
          <a:xfrm>
            <a:off x="8408275" y="5321800"/>
            <a:ext cx="2117600" cy="369300"/>
            <a:chOff x="1504725" y="141750"/>
            <a:chExt cx="2117600" cy="369300"/>
          </a:xfrm>
        </p:grpSpPr>
        <p:sp>
          <p:nvSpPr>
            <p:cNvPr id="500" name="Google Shape;500;g67dd7d4c142fc70c_186"/>
            <p:cNvSpPr txBox="1"/>
            <p:nvPr/>
          </p:nvSpPr>
          <p:spPr>
            <a:xfrm>
              <a:off x="1504725" y="141750"/>
              <a:ext cx="7743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Burgers</a:t>
              </a:r>
              <a:endParaRPr sz="1200" b="1">
                <a:solidFill>
                  <a:srgbClr val="333333"/>
                </a:solidFill>
                <a:latin typeface="Century Gothic"/>
                <a:ea typeface="Century Gothic"/>
                <a:cs typeface="Century Gothic"/>
                <a:sym typeface="Century Gothic"/>
              </a:endParaRPr>
            </a:p>
          </p:txBody>
        </p:sp>
        <p:sp>
          <p:nvSpPr>
            <p:cNvPr id="501" name="Google Shape;501;g67dd7d4c142fc70c_186"/>
            <p:cNvSpPr txBox="1"/>
            <p:nvPr/>
          </p:nvSpPr>
          <p:spPr>
            <a:xfrm>
              <a:off x="2383325" y="141750"/>
              <a:ext cx="12390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chemeClr val="accent3"/>
                  </a:solidFill>
                  <a:latin typeface="Century Gothic"/>
                  <a:ea typeface="Century Gothic"/>
                  <a:cs typeface="Century Gothic"/>
                  <a:sym typeface="Century Gothic"/>
                </a:rPr>
                <a:t>Ondernemers</a:t>
              </a:r>
              <a:endParaRPr sz="1200" b="1">
                <a:solidFill>
                  <a:schemeClr val="accent3"/>
                </a:solidFill>
                <a:latin typeface="Century Gothic"/>
                <a:ea typeface="Century Gothic"/>
                <a:cs typeface="Century Gothic"/>
                <a:sym typeface="Century Gothic"/>
              </a:endParaRPr>
            </a:p>
          </p:txBody>
        </p:sp>
        <p:cxnSp>
          <p:nvCxnSpPr>
            <p:cNvPr id="502" name="Google Shape;502;g67dd7d4c142fc70c_186"/>
            <p:cNvCxnSpPr/>
            <p:nvPr/>
          </p:nvCxnSpPr>
          <p:spPr>
            <a:xfrm>
              <a:off x="1504725" y="252025"/>
              <a:ext cx="0" cy="143400"/>
            </a:xfrm>
            <a:prstGeom prst="straightConnector1">
              <a:avLst/>
            </a:prstGeom>
            <a:noFill/>
            <a:ln w="19050" cap="flat" cmpd="sng">
              <a:solidFill>
                <a:srgbClr val="333333"/>
              </a:solidFill>
              <a:prstDash val="solid"/>
              <a:round/>
              <a:headEnd type="none" w="med" len="med"/>
              <a:tailEnd type="none" w="med" len="med"/>
            </a:ln>
          </p:spPr>
        </p:cxnSp>
        <p:cxnSp>
          <p:nvCxnSpPr>
            <p:cNvPr id="503" name="Google Shape;503;g67dd7d4c142fc70c_186"/>
            <p:cNvCxnSpPr/>
            <p:nvPr/>
          </p:nvCxnSpPr>
          <p:spPr>
            <a:xfrm>
              <a:off x="2383325" y="252025"/>
              <a:ext cx="0" cy="143400"/>
            </a:xfrm>
            <a:prstGeom prst="straightConnector1">
              <a:avLst/>
            </a:prstGeom>
            <a:noFill/>
            <a:ln w="19050" cap="flat" cmpd="sng">
              <a:solidFill>
                <a:schemeClr val="accent3"/>
              </a:solidFill>
              <a:prstDash val="solid"/>
              <a:round/>
              <a:headEnd type="none" w="med" len="med"/>
              <a:tailEnd type="none" w="med" len="med"/>
            </a:ln>
          </p:spPr>
        </p:cxnSp>
      </p:grpSp>
      <p:sp>
        <p:nvSpPr>
          <p:cNvPr id="504" name="Google Shape;504;g67dd7d4c142fc70c_186"/>
          <p:cNvSpPr txBox="1">
            <a:spLocks noGrp="1"/>
          </p:cNvSpPr>
          <p:nvPr>
            <p:ph type="body" idx="2"/>
          </p:nvPr>
        </p:nvSpPr>
        <p:spPr>
          <a:xfrm>
            <a:off x="4933300" y="2926450"/>
            <a:ext cx="2798700" cy="23517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nl" sz="1400" b="1" dirty="0">
                <a:latin typeface="Calibri"/>
                <a:ea typeface="Calibri"/>
                <a:cs typeface="Calibri"/>
                <a:sym typeface="Calibri"/>
              </a:rPr>
              <a:t>Alle zelfstandigen en werkgevers  met basis digitale vaardigheden   kunnen hun rechten en plichten met de SZ online in orde brengen.</a:t>
            </a:r>
            <a:endParaRPr sz="1400" b="1" dirty="0">
              <a:latin typeface="Calibri"/>
              <a:ea typeface="Calibri"/>
              <a:cs typeface="Calibri"/>
              <a:sym typeface="Calibri"/>
            </a:endParaRPr>
          </a:p>
          <a:p>
            <a:pPr marL="0" lvl="0" indent="0" algn="l" rtl="0">
              <a:lnSpc>
                <a:spcPct val="100000"/>
              </a:lnSpc>
              <a:spcBef>
                <a:spcPts val="1000"/>
              </a:spcBef>
              <a:spcAft>
                <a:spcPts val="0"/>
              </a:spcAft>
              <a:buNone/>
            </a:pPr>
            <a:r>
              <a:rPr lang="nl" sz="1200" dirty="0">
                <a:latin typeface="Calibri"/>
                <a:ea typeface="Calibri"/>
                <a:cs typeface="Calibri"/>
                <a:sym typeface="Calibri"/>
              </a:rPr>
              <a:t>Op korte termijn (begin 2025) worden de MVPs gelanceerd voor RSZ en RSVZ. In de loop van 2025 wordt het ondernemersportaal uitgebouwd met meerdere functionaliteiten.</a:t>
            </a:r>
            <a:endParaRPr sz="1200" dirty="0">
              <a:latin typeface="Calibri"/>
              <a:ea typeface="Calibri"/>
              <a:cs typeface="Calibri"/>
              <a:sym typeface="Calibri"/>
            </a:endParaRPr>
          </a:p>
        </p:txBody>
      </p:sp>
      <p:sp>
        <p:nvSpPr>
          <p:cNvPr id="505" name="Google Shape;505;g67dd7d4c142fc70c_186"/>
          <p:cNvSpPr txBox="1">
            <a:spLocks noGrp="1"/>
          </p:cNvSpPr>
          <p:nvPr>
            <p:ph type="body" idx="2"/>
          </p:nvPr>
        </p:nvSpPr>
        <p:spPr>
          <a:xfrm>
            <a:off x="8302775" y="2926450"/>
            <a:ext cx="2925000" cy="2896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nl" sz="1400" b="1" dirty="0">
                <a:latin typeface="Calibri"/>
                <a:ea typeface="Calibri"/>
                <a:cs typeface="Calibri"/>
                <a:sym typeface="Calibri"/>
              </a:rPr>
              <a:t>Alle burgers met basis digitale vaardigheden kunnen hun rechten en plichten met de SZ online in orde brengen.</a:t>
            </a:r>
            <a:endParaRPr sz="1400" b="1" dirty="0">
              <a:latin typeface="Calibri"/>
              <a:ea typeface="Calibri"/>
              <a:cs typeface="Calibri"/>
              <a:sym typeface="Calibri"/>
            </a:endParaRPr>
          </a:p>
          <a:p>
            <a:pPr marL="0" lvl="0" indent="0" algn="l" rtl="0">
              <a:lnSpc>
                <a:spcPct val="100000"/>
              </a:lnSpc>
              <a:spcBef>
                <a:spcPts val="1000"/>
              </a:spcBef>
              <a:spcAft>
                <a:spcPts val="0"/>
              </a:spcAft>
              <a:buNone/>
            </a:pPr>
            <a:r>
              <a:rPr lang="nl" sz="1200" dirty="0">
                <a:latin typeface="Calibri"/>
                <a:ea typeface="Calibri"/>
                <a:cs typeface="Calibri"/>
                <a:sym typeface="Calibri"/>
              </a:rPr>
              <a:t>Op korte termijn start een werkgroep om een gedragen visie en strategie te bekomen hoe het versnipperd landschap van online diensten en nog niet gedigitaliseerde diensten moet evolueren.</a:t>
            </a:r>
            <a:endParaRPr sz="1200" dirty="0">
              <a:latin typeface="Calibri"/>
              <a:ea typeface="Calibri"/>
              <a:cs typeface="Calibri"/>
              <a:sym typeface="Calibri"/>
            </a:endParaRPr>
          </a:p>
        </p:txBody>
      </p:sp>
      <p:sp>
        <p:nvSpPr>
          <p:cNvPr id="506" name="Google Shape;506;g67dd7d4c142fc70c_186"/>
          <p:cNvSpPr txBox="1">
            <a:spLocks noGrp="1"/>
          </p:cNvSpPr>
          <p:nvPr>
            <p:ph type="title" idx="4294967295"/>
          </p:nvPr>
        </p:nvSpPr>
        <p:spPr>
          <a:xfrm>
            <a:off x="160100" y="184200"/>
            <a:ext cx="1454100" cy="20193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accent2"/>
              </a:buClr>
              <a:buSzPts val="3000"/>
              <a:buFont typeface="Calibri"/>
              <a:buNone/>
            </a:pPr>
            <a:r>
              <a:rPr lang="nl" sz="12800">
                <a:solidFill>
                  <a:schemeClr val="accent2"/>
                </a:solidFill>
              </a:rPr>
              <a:t>2</a:t>
            </a:r>
            <a:endParaRPr sz="12800">
              <a:solidFill>
                <a:schemeClr val="accent2"/>
              </a:solidFill>
            </a:endParaRPr>
          </a:p>
        </p:txBody>
      </p:sp>
      <p:sp>
        <p:nvSpPr>
          <p:cNvPr id="507" name="Google Shape;507;g67dd7d4c142fc70c_186"/>
          <p:cNvSpPr txBox="1"/>
          <p:nvPr/>
        </p:nvSpPr>
        <p:spPr>
          <a:xfrm>
            <a:off x="8302775" y="2050025"/>
            <a:ext cx="2009700" cy="738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600"/>
              </a:spcAft>
              <a:buNone/>
            </a:pPr>
            <a:r>
              <a:rPr lang="nl" sz="1800" b="1">
                <a:solidFill>
                  <a:schemeClr val="dk2"/>
                </a:solidFill>
                <a:latin typeface="Century Gothic"/>
                <a:ea typeface="Century Gothic"/>
                <a:cs typeface="Century Gothic"/>
                <a:sym typeface="Century Gothic"/>
              </a:rPr>
              <a:t>Opstarten burgerportaal</a:t>
            </a:r>
            <a:endParaRPr sz="1800" b="1">
              <a:solidFill>
                <a:schemeClr val="dk2"/>
              </a:solidFill>
              <a:latin typeface="Century Gothic"/>
              <a:ea typeface="Century Gothic"/>
              <a:cs typeface="Century Gothic"/>
              <a:sym typeface="Century Gothic"/>
            </a:endParaRPr>
          </a:p>
        </p:txBody>
      </p:sp>
      <p:sp>
        <p:nvSpPr>
          <p:cNvPr id="2" name="Tijdelijke aanduiding voor voettekst 1">
            <a:extLst>
              <a:ext uri="{FF2B5EF4-FFF2-40B4-BE49-F238E27FC236}">
                <a16:creationId xmlns:a16="http://schemas.microsoft.com/office/drawing/2014/main" id="{C28CB299-085E-30E1-7AE8-F648478AE170}"/>
              </a:ext>
            </a:extLst>
          </p:cNvPr>
          <p:cNvSpPr>
            <a:spLocks noGrp="1"/>
          </p:cNvSpPr>
          <p:nvPr>
            <p:ph type="ftr" idx="11"/>
          </p:nvPr>
        </p:nvSpPr>
        <p:spPr/>
        <p:txBody>
          <a:bodyPr/>
          <a:lstStyle/>
          <a:p>
            <a:r>
              <a:rPr lang="nl-BE"/>
              <a:t>E-GOV 3.0 – oktober 2024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g67dd7d4c142fc70c_82"/>
          <p:cNvSpPr txBox="1">
            <a:spLocks noGrp="1"/>
          </p:cNvSpPr>
          <p:nvPr>
            <p:ph type="body" idx="2"/>
          </p:nvPr>
        </p:nvSpPr>
        <p:spPr>
          <a:xfrm>
            <a:off x="1504725" y="2926450"/>
            <a:ext cx="2798700" cy="2896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nl" sz="1400" b="1" dirty="0">
                <a:latin typeface="Calibri"/>
                <a:ea typeface="Calibri"/>
                <a:cs typeface="Calibri"/>
                <a:sym typeface="Calibri"/>
              </a:rPr>
              <a:t>Niet digitaalvaardige burgers kunnen een vertrouwenspersoon eenvoudig en veilig een machtiging geven.</a:t>
            </a:r>
            <a:endParaRPr sz="1400" b="1" dirty="0">
              <a:latin typeface="Calibri"/>
              <a:ea typeface="Calibri"/>
              <a:cs typeface="Calibri"/>
              <a:sym typeface="Calibri"/>
            </a:endParaRPr>
          </a:p>
          <a:p>
            <a:pPr marL="0" lvl="0" indent="0" algn="l" rtl="0">
              <a:lnSpc>
                <a:spcPct val="100000"/>
              </a:lnSpc>
              <a:spcBef>
                <a:spcPts val="1000"/>
              </a:spcBef>
              <a:spcAft>
                <a:spcPts val="0"/>
              </a:spcAft>
              <a:buNone/>
            </a:pPr>
            <a:r>
              <a:rPr lang="nl" sz="1200" dirty="0">
                <a:latin typeface="Calibri"/>
                <a:ea typeface="Calibri"/>
                <a:cs typeface="Calibri"/>
                <a:sym typeface="Calibri"/>
              </a:rPr>
              <a:t>Opzet van een gebruiksvriendelijk systeem voor burgermandaten</a:t>
            </a:r>
          </a:p>
          <a:p>
            <a:pPr marL="0" lvl="0" indent="0" algn="l" rtl="0">
              <a:lnSpc>
                <a:spcPct val="100000"/>
              </a:lnSpc>
              <a:spcBef>
                <a:spcPts val="1000"/>
              </a:spcBef>
              <a:spcAft>
                <a:spcPts val="0"/>
              </a:spcAft>
              <a:buNone/>
            </a:pPr>
            <a:r>
              <a:rPr lang="nl" sz="1200" dirty="0">
                <a:latin typeface="Calibri"/>
                <a:ea typeface="Calibri"/>
                <a:cs typeface="Calibri"/>
                <a:sym typeface="Calibri"/>
              </a:rPr>
              <a:t>Op korte termijn zal dit in gebruik genomen worden om het mogelijk te maken pre-contractuele gegevens te raadplegen en voor mypension.</a:t>
            </a:r>
            <a:endParaRPr sz="1200" dirty="0">
              <a:latin typeface="Calibri"/>
              <a:ea typeface="Calibri"/>
              <a:cs typeface="Calibri"/>
              <a:sym typeface="Calibri"/>
            </a:endParaRPr>
          </a:p>
        </p:txBody>
      </p:sp>
      <p:sp>
        <p:nvSpPr>
          <p:cNvPr id="759" name="Google Shape;759;g67dd7d4c142fc70c_82"/>
          <p:cNvSpPr txBox="1">
            <a:spLocks noGrp="1"/>
          </p:cNvSpPr>
          <p:nvPr>
            <p:ph type="body" idx="3"/>
          </p:nvPr>
        </p:nvSpPr>
        <p:spPr>
          <a:xfrm>
            <a:off x="1504725" y="674399"/>
            <a:ext cx="8438700" cy="1038900"/>
          </a:xfrm>
          <a:prstGeom prst="rect">
            <a:avLst/>
          </a:prstGeom>
        </p:spPr>
        <p:txBody>
          <a:bodyPr spcFirstLastPara="1" wrap="square" lIns="91425" tIns="45700" rIns="91425" bIns="45700" anchor="ctr" anchorCtr="0">
            <a:noAutofit/>
          </a:bodyPr>
          <a:lstStyle/>
          <a:p>
            <a:pPr marL="0" lvl="0" indent="0" algn="l" rtl="0">
              <a:lnSpc>
                <a:spcPct val="100000"/>
              </a:lnSpc>
              <a:spcBef>
                <a:spcPts val="1000"/>
              </a:spcBef>
              <a:spcAft>
                <a:spcPts val="0"/>
              </a:spcAft>
              <a:buNone/>
            </a:pPr>
            <a:r>
              <a:rPr lang="nl"/>
              <a:t>Indien de digitale weg niet haalbaar is, kan het eenvoudig en veilig samen of door een vertrouwens- persoon.</a:t>
            </a:r>
            <a:endParaRPr/>
          </a:p>
        </p:txBody>
      </p:sp>
      <p:sp>
        <p:nvSpPr>
          <p:cNvPr id="760" name="Google Shape;760;g67dd7d4c142fc70c_82"/>
          <p:cNvSpPr txBox="1"/>
          <p:nvPr/>
        </p:nvSpPr>
        <p:spPr>
          <a:xfrm>
            <a:off x="1504725" y="2334125"/>
            <a:ext cx="2798700" cy="4617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1600"/>
              </a:spcAft>
              <a:buNone/>
            </a:pPr>
            <a:r>
              <a:rPr lang="nl" sz="1800" b="1">
                <a:solidFill>
                  <a:schemeClr val="dk2"/>
                </a:solidFill>
                <a:latin typeface="Century Gothic"/>
                <a:ea typeface="Century Gothic"/>
                <a:cs typeface="Century Gothic"/>
                <a:sym typeface="Century Gothic"/>
              </a:rPr>
              <a:t>Burgermandaten</a:t>
            </a:r>
            <a:endParaRPr sz="1800" b="1">
              <a:solidFill>
                <a:schemeClr val="dk2"/>
              </a:solidFill>
              <a:latin typeface="Century Gothic"/>
              <a:ea typeface="Century Gothic"/>
              <a:cs typeface="Century Gothic"/>
              <a:sym typeface="Century Gothic"/>
            </a:endParaRPr>
          </a:p>
        </p:txBody>
      </p:sp>
      <p:sp>
        <p:nvSpPr>
          <p:cNvPr id="761" name="Google Shape;761;g67dd7d4c142fc70c_82"/>
          <p:cNvSpPr txBox="1"/>
          <p:nvPr/>
        </p:nvSpPr>
        <p:spPr>
          <a:xfrm>
            <a:off x="4933300" y="2334125"/>
            <a:ext cx="2798700" cy="4617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1600"/>
              </a:spcAft>
              <a:buNone/>
            </a:pPr>
            <a:r>
              <a:rPr lang="nl" sz="1800" b="1">
                <a:solidFill>
                  <a:schemeClr val="dk2"/>
                </a:solidFill>
                <a:latin typeface="Century Gothic"/>
                <a:ea typeface="Century Gothic"/>
                <a:cs typeface="Century Gothic"/>
                <a:sym typeface="Century Gothic"/>
              </a:rPr>
              <a:t>Een inclusief onthaal</a:t>
            </a:r>
            <a:endParaRPr sz="1800" b="1">
              <a:solidFill>
                <a:schemeClr val="dk2"/>
              </a:solidFill>
              <a:latin typeface="Century Gothic"/>
              <a:ea typeface="Century Gothic"/>
              <a:cs typeface="Century Gothic"/>
              <a:sym typeface="Century Gothic"/>
            </a:endParaRPr>
          </a:p>
        </p:txBody>
      </p:sp>
      <p:sp>
        <p:nvSpPr>
          <p:cNvPr id="762" name="Google Shape;762;g67dd7d4c142fc70c_82"/>
          <p:cNvSpPr txBox="1"/>
          <p:nvPr/>
        </p:nvSpPr>
        <p:spPr>
          <a:xfrm>
            <a:off x="8302775" y="2334125"/>
            <a:ext cx="2798700" cy="4617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1600"/>
              </a:spcAft>
              <a:buNone/>
            </a:pPr>
            <a:r>
              <a:rPr lang="nl" sz="1800" b="1">
                <a:solidFill>
                  <a:schemeClr val="dk2"/>
                </a:solidFill>
                <a:latin typeface="Century Gothic"/>
                <a:ea typeface="Century Gothic"/>
                <a:cs typeface="Century Gothic"/>
                <a:sym typeface="Century Gothic"/>
              </a:rPr>
              <a:t>Netwerk digicoaches</a:t>
            </a:r>
            <a:endParaRPr sz="1800" b="1">
              <a:solidFill>
                <a:schemeClr val="dk2"/>
              </a:solidFill>
              <a:latin typeface="Century Gothic"/>
              <a:ea typeface="Century Gothic"/>
              <a:cs typeface="Century Gothic"/>
              <a:sym typeface="Century Gothic"/>
            </a:endParaRPr>
          </a:p>
        </p:txBody>
      </p:sp>
      <p:grpSp>
        <p:nvGrpSpPr>
          <p:cNvPr id="763" name="Google Shape;763;g67dd7d4c142fc70c_82"/>
          <p:cNvGrpSpPr/>
          <p:nvPr/>
        </p:nvGrpSpPr>
        <p:grpSpPr>
          <a:xfrm>
            <a:off x="1614200" y="5321800"/>
            <a:ext cx="774300" cy="369300"/>
            <a:chOff x="1504725" y="141750"/>
            <a:chExt cx="774300" cy="369300"/>
          </a:xfrm>
        </p:grpSpPr>
        <p:sp>
          <p:nvSpPr>
            <p:cNvPr id="764" name="Google Shape;764;g67dd7d4c142fc70c_82"/>
            <p:cNvSpPr txBox="1"/>
            <p:nvPr/>
          </p:nvSpPr>
          <p:spPr>
            <a:xfrm>
              <a:off x="1504725" y="141750"/>
              <a:ext cx="7743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Burgers</a:t>
              </a:r>
              <a:endParaRPr sz="1200" b="1">
                <a:solidFill>
                  <a:srgbClr val="333333"/>
                </a:solidFill>
                <a:latin typeface="Century Gothic"/>
                <a:ea typeface="Century Gothic"/>
                <a:cs typeface="Century Gothic"/>
                <a:sym typeface="Century Gothic"/>
              </a:endParaRPr>
            </a:p>
          </p:txBody>
        </p:sp>
        <p:cxnSp>
          <p:nvCxnSpPr>
            <p:cNvPr id="765" name="Google Shape;765;g67dd7d4c142fc70c_82"/>
            <p:cNvCxnSpPr/>
            <p:nvPr/>
          </p:nvCxnSpPr>
          <p:spPr>
            <a:xfrm>
              <a:off x="1504725" y="252025"/>
              <a:ext cx="0" cy="143400"/>
            </a:xfrm>
            <a:prstGeom prst="straightConnector1">
              <a:avLst/>
            </a:prstGeom>
            <a:noFill/>
            <a:ln w="19050" cap="flat" cmpd="sng">
              <a:solidFill>
                <a:srgbClr val="333333"/>
              </a:solidFill>
              <a:prstDash val="solid"/>
              <a:round/>
              <a:headEnd type="none" w="med" len="med"/>
              <a:tailEnd type="none" w="med" len="med"/>
            </a:ln>
          </p:spPr>
        </p:cxnSp>
      </p:grpSp>
      <p:grpSp>
        <p:nvGrpSpPr>
          <p:cNvPr id="766" name="Google Shape;766;g67dd7d4c142fc70c_82"/>
          <p:cNvGrpSpPr/>
          <p:nvPr/>
        </p:nvGrpSpPr>
        <p:grpSpPr>
          <a:xfrm>
            <a:off x="5037200" y="5321800"/>
            <a:ext cx="2117600" cy="369300"/>
            <a:chOff x="1504725" y="141750"/>
            <a:chExt cx="2117600" cy="369300"/>
          </a:xfrm>
        </p:grpSpPr>
        <p:sp>
          <p:nvSpPr>
            <p:cNvPr id="767" name="Google Shape;767;g67dd7d4c142fc70c_82"/>
            <p:cNvSpPr txBox="1"/>
            <p:nvPr/>
          </p:nvSpPr>
          <p:spPr>
            <a:xfrm>
              <a:off x="1504725" y="141750"/>
              <a:ext cx="7743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Burgers</a:t>
              </a:r>
              <a:endParaRPr sz="1200" b="1">
                <a:solidFill>
                  <a:srgbClr val="333333"/>
                </a:solidFill>
                <a:latin typeface="Century Gothic"/>
                <a:ea typeface="Century Gothic"/>
                <a:cs typeface="Century Gothic"/>
                <a:sym typeface="Century Gothic"/>
              </a:endParaRPr>
            </a:p>
          </p:txBody>
        </p:sp>
        <p:sp>
          <p:nvSpPr>
            <p:cNvPr id="768" name="Google Shape;768;g67dd7d4c142fc70c_82"/>
            <p:cNvSpPr txBox="1"/>
            <p:nvPr/>
          </p:nvSpPr>
          <p:spPr>
            <a:xfrm>
              <a:off x="2383325" y="141750"/>
              <a:ext cx="12390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Ondernemers</a:t>
              </a:r>
              <a:endParaRPr sz="1200" b="1">
                <a:solidFill>
                  <a:srgbClr val="333333"/>
                </a:solidFill>
                <a:latin typeface="Century Gothic"/>
                <a:ea typeface="Century Gothic"/>
                <a:cs typeface="Century Gothic"/>
                <a:sym typeface="Century Gothic"/>
              </a:endParaRPr>
            </a:p>
          </p:txBody>
        </p:sp>
        <p:cxnSp>
          <p:nvCxnSpPr>
            <p:cNvPr id="769" name="Google Shape;769;g67dd7d4c142fc70c_82"/>
            <p:cNvCxnSpPr/>
            <p:nvPr/>
          </p:nvCxnSpPr>
          <p:spPr>
            <a:xfrm>
              <a:off x="1504725" y="252025"/>
              <a:ext cx="0" cy="143400"/>
            </a:xfrm>
            <a:prstGeom prst="straightConnector1">
              <a:avLst/>
            </a:prstGeom>
            <a:noFill/>
            <a:ln w="19050" cap="flat" cmpd="sng">
              <a:solidFill>
                <a:srgbClr val="333333"/>
              </a:solidFill>
              <a:prstDash val="solid"/>
              <a:round/>
              <a:headEnd type="none" w="med" len="med"/>
              <a:tailEnd type="none" w="med" len="med"/>
            </a:ln>
          </p:spPr>
        </p:cxnSp>
        <p:cxnSp>
          <p:nvCxnSpPr>
            <p:cNvPr id="770" name="Google Shape;770;g67dd7d4c142fc70c_82"/>
            <p:cNvCxnSpPr/>
            <p:nvPr/>
          </p:nvCxnSpPr>
          <p:spPr>
            <a:xfrm>
              <a:off x="2383325" y="252025"/>
              <a:ext cx="0" cy="143400"/>
            </a:xfrm>
            <a:prstGeom prst="straightConnector1">
              <a:avLst/>
            </a:prstGeom>
            <a:noFill/>
            <a:ln w="19050" cap="flat" cmpd="sng">
              <a:solidFill>
                <a:srgbClr val="333333"/>
              </a:solidFill>
              <a:prstDash val="solid"/>
              <a:round/>
              <a:headEnd type="none" w="med" len="med"/>
              <a:tailEnd type="none" w="med" len="med"/>
            </a:ln>
          </p:spPr>
        </p:cxnSp>
      </p:grpSp>
      <p:grpSp>
        <p:nvGrpSpPr>
          <p:cNvPr id="771" name="Google Shape;771;g67dd7d4c142fc70c_82"/>
          <p:cNvGrpSpPr/>
          <p:nvPr/>
        </p:nvGrpSpPr>
        <p:grpSpPr>
          <a:xfrm>
            <a:off x="8408275" y="5321800"/>
            <a:ext cx="2117600" cy="369300"/>
            <a:chOff x="1504725" y="141750"/>
            <a:chExt cx="2117600" cy="369300"/>
          </a:xfrm>
        </p:grpSpPr>
        <p:sp>
          <p:nvSpPr>
            <p:cNvPr id="772" name="Google Shape;772;g67dd7d4c142fc70c_82"/>
            <p:cNvSpPr txBox="1"/>
            <p:nvPr/>
          </p:nvSpPr>
          <p:spPr>
            <a:xfrm>
              <a:off x="1504725" y="141750"/>
              <a:ext cx="7743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rgbClr val="333333"/>
                  </a:solidFill>
                  <a:latin typeface="Century Gothic"/>
                  <a:ea typeface="Century Gothic"/>
                  <a:cs typeface="Century Gothic"/>
                  <a:sym typeface="Century Gothic"/>
                </a:rPr>
                <a:t>Burgers</a:t>
              </a:r>
              <a:endParaRPr sz="1200" b="1">
                <a:solidFill>
                  <a:srgbClr val="333333"/>
                </a:solidFill>
                <a:latin typeface="Century Gothic"/>
                <a:ea typeface="Century Gothic"/>
                <a:cs typeface="Century Gothic"/>
                <a:sym typeface="Century Gothic"/>
              </a:endParaRPr>
            </a:p>
          </p:txBody>
        </p:sp>
        <p:sp>
          <p:nvSpPr>
            <p:cNvPr id="773" name="Google Shape;773;g67dd7d4c142fc70c_82"/>
            <p:cNvSpPr txBox="1"/>
            <p:nvPr/>
          </p:nvSpPr>
          <p:spPr>
            <a:xfrm>
              <a:off x="2383325" y="141750"/>
              <a:ext cx="1239000" cy="369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nl" sz="1200" b="1">
                  <a:solidFill>
                    <a:schemeClr val="accent3"/>
                  </a:solidFill>
                  <a:latin typeface="Century Gothic"/>
                  <a:ea typeface="Century Gothic"/>
                  <a:cs typeface="Century Gothic"/>
                  <a:sym typeface="Century Gothic"/>
                </a:rPr>
                <a:t>Ondernemers</a:t>
              </a:r>
              <a:endParaRPr sz="1200" b="1">
                <a:solidFill>
                  <a:schemeClr val="accent3"/>
                </a:solidFill>
                <a:latin typeface="Century Gothic"/>
                <a:ea typeface="Century Gothic"/>
                <a:cs typeface="Century Gothic"/>
                <a:sym typeface="Century Gothic"/>
              </a:endParaRPr>
            </a:p>
          </p:txBody>
        </p:sp>
        <p:cxnSp>
          <p:nvCxnSpPr>
            <p:cNvPr id="774" name="Google Shape;774;g67dd7d4c142fc70c_82"/>
            <p:cNvCxnSpPr/>
            <p:nvPr/>
          </p:nvCxnSpPr>
          <p:spPr>
            <a:xfrm>
              <a:off x="1504725" y="252025"/>
              <a:ext cx="0" cy="143400"/>
            </a:xfrm>
            <a:prstGeom prst="straightConnector1">
              <a:avLst/>
            </a:prstGeom>
            <a:noFill/>
            <a:ln w="19050" cap="flat" cmpd="sng">
              <a:solidFill>
                <a:srgbClr val="333333"/>
              </a:solidFill>
              <a:prstDash val="solid"/>
              <a:round/>
              <a:headEnd type="none" w="med" len="med"/>
              <a:tailEnd type="none" w="med" len="med"/>
            </a:ln>
          </p:spPr>
        </p:cxnSp>
        <p:cxnSp>
          <p:nvCxnSpPr>
            <p:cNvPr id="775" name="Google Shape;775;g67dd7d4c142fc70c_82"/>
            <p:cNvCxnSpPr/>
            <p:nvPr/>
          </p:nvCxnSpPr>
          <p:spPr>
            <a:xfrm>
              <a:off x="2383325" y="252025"/>
              <a:ext cx="0" cy="143400"/>
            </a:xfrm>
            <a:prstGeom prst="straightConnector1">
              <a:avLst/>
            </a:prstGeom>
            <a:noFill/>
            <a:ln w="19050" cap="flat" cmpd="sng">
              <a:solidFill>
                <a:schemeClr val="accent3"/>
              </a:solidFill>
              <a:prstDash val="solid"/>
              <a:round/>
              <a:headEnd type="none" w="med" len="med"/>
              <a:tailEnd type="none" w="med" len="med"/>
            </a:ln>
          </p:spPr>
        </p:cxnSp>
      </p:grpSp>
      <p:sp>
        <p:nvSpPr>
          <p:cNvPr id="776" name="Google Shape;776;g67dd7d4c142fc70c_82"/>
          <p:cNvSpPr txBox="1">
            <a:spLocks noGrp="1"/>
          </p:cNvSpPr>
          <p:nvPr>
            <p:ph type="body" idx="2"/>
          </p:nvPr>
        </p:nvSpPr>
        <p:spPr>
          <a:xfrm>
            <a:off x="4933300" y="2926450"/>
            <a:ext cx="2798700" cy="2896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nl" sz="1400" b="1">
                <a:latin typeface="Calibri"/>
                <a:ea typeface="Calibri"/>
                <a:cs typeface="Calibri"/>
                <a:sym typeface="Calibri"/>
              </a:rPr>
              <a:t>Alle burgers en ondernemers kunnen terecht in SZ-kantoren voor persoonlijke ondersteuning en hulp.</a:t>
            </a:r>
            <a:endParaRPr sz="1400" b="1">
              <a:latin typeface="Calibri"/>
              <a:ea typeface="Calibri"/>
              <a:cs typeface="Calibri"/>
              <a:sym typeface="Calibri"/>
            </a:endParaRPr>
          </a:p>
          <a:p>
            <a:pPr marL="0" lvl="0" indent="0" algn="l" rtl="0">
              <a:lnSpc>
                <a:spcPct val="100000"/>
              </a:lnSpc>
              <a:spcBef>
                <a:spcPts val="1000"/>
              </a:spcBef>
              <a:spcAft>
                <a:spcPts val="0"/>
              </a:spcAft>
              <a:buNone/>
            </a:pPr>
            <a:r>
              <a:rPr lang="nl" sz="1200">
                <a:latin typeface="Calibri"/>
                <a:ea typeface="Calibri"/>
                <a:cs typeface="Calibri"/>
                <a:sym typeface="Calibri"/>
              </a:rPr>
              <a:t>Op korte termijn wordt een pilootproject gestart in Antwerpen. Wat is een inclusief onthaal en een werkbare combinatie van fysieke en digitale dienstverlening?</a:t>
            </a:r>
            <a:endParaRPr sz="1200">
              <a:latin typeface="Calibri"/>
              <a:ea typeface="Calibri"/>
              <a:cs typeface="Calibri"/>
              <a:sym typeface="Calibri"/>
            </a:endParaRPr>
          </a:p>
        </p:txBody>
      </p:sp>
      <p:sp>
        <p:nvSpPr>
          <p:cNvPr id="777" name="Google Shape;777;g67dd7d4c142fc70c_82"/>
          <p:cNvSpPr txBox="1">
            <a:spLocks noGrp="1"/>
          </p:cNvSpPr>
          <p:nvPr>
            <p:ph type="body" idx="2"/>
          </p:nvPr>
        </p:nvSpPr>
        <p:spPr>
          <a:xfrm>
            <a:off x="8302775" y="2926450"/>
            <a:ext cx="2798700" cy="22344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nl" sz="1400" b="1">
                <a:latin typeface="Calibri"/>
                <a:ea typeface="Calibri"/>
                <a:cs typeface="Calibri"/>
                <a:sym typeface="Calibri"/>
              </a:rPr>
              <a:t>Minder digitaalvaardige burgers kunnen lokaal terecht bij lokale digicoaches die de brug maken met de digitale sociale zekerheid.</a:t>
            </a:r>
            <a:endParaRPr sz="1400" b="1">
              <a:latin typeface="Calibri"/>
              <a:ea typeface="Calibri"/>
              <a:cs typeface="Calibri"/>
              <a:sym typeface="Calibri"/>
            </a:endParaRPr>
          </a:p>
          <a:p>
            <a:pPr marL="0" lvl="0" indent="0" algn="l" rtl="0">
              <a:lnSpc>
                <a:spcPct val="100000"/>
              </a:lnSpc>
              <a:spcBef>
                <a:spcPts val="1000"/>
              </a:spcBef>
              <a:spcAft>
                <a:spcPts val="0"/>
              </a:spcAft>
              <a:buNone/>
            </a:pPr>
            <a:r>
              <a:rPr lang="nl" sz="1200">
                <a:latin typeface="Calibri"/>
                <a:ea typeface="Calibri"/>
                <a:cs typeface="Calibri"/>
                <a:sym typeface="Calibri"/>
              </a:rPr>
              <a:t>Op korte termijn wordt een bevraging gedaan bij lokale digicoaches om in kaart te brengen wat zij nodig hebben (materiaal, overleg, kennisdeling,...).</a:t>
            </a:r>
            <a:endParaRPr sz="1200">
              <a:latin typeface="Calibri"/>
              <a:ea typeface="Calibri"/>
              <a:cs typeface="Calibri"/>
              <a:sym typeface="Calibri"/>
            </a:endParaRPr>
          </a:p>
        </p:txBody>
      </p:sp>
      <p:sp>
        <p:nvSpPr>
          <p:cNvPr id="778" name="Google Shape;778;g67dd7d4c142fc70c_82"/>
          <p:cNvSpPr txBox="1">
            <a:spLocks noGrp="1"/>
          </p:cNvSpPr>
          <p:nvPr>
            <p:ph type="title" idx="4294967295"/>
          </p:nvPr>
        </p:nvSpPr>
        <p:spPr>
          <a:xfrm>
            <a:off x="160100" y="184200"/>
            <a:ext cx="1454100" cy="20193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accent2"/>
              </a:buClr>
              <a:buSzPts val="3000"/>
              <a:buFont typeface="Calibri"/>
              <a:buNone/>
            </a:pPr>
            <a:r>
              <a:rPr lang="nl" sz="12800">
                <a:solidFill>
                  <a:schemeClr val="accent2"/>
                </a:solidFill>
              </a:rPr>
              <a:t>3</a:t>
            </a:r>
            <a:endParaRPr sz="12800">
              <a:solidFill>
                <a:schemeClr val="accent2"/>
              </a:solidFill>
            </a:endParaRPr>
          </a:p>
        </p:txBody>
      </p:sp>
      <p:sp>
        <p:nvSpPr>
          <p:cNvPr id="2" name="Tijdelijke aanduiding voor voettekst 1">
            <a:extLst>
              <a:ext uri="{FF2B5EF4-FFF2-40B4-BE49-F238E27FC236}">
                <a16:creationId xmlns:a16="http://schemas.microsoft.com/office/drawing/2014/main" id="{A8CECD7F-FFC9-269E-D8D3-436B772AE92D}"/>
              </a:ext>
            </a:extLst>
          </p:cNvPr>
          <p:cNvSpPr>
            <a:spLocks noGrp="1"/>
          </p:cNvSpPr>
          <p:nvPr>
            <p:ph type="ftr" idx="11"/>
          </p:nvPr>
        </p:nvSpPr>
        <p:spPr/>
        <p:txBody>
          <a:bodyPr/>
          <a:lstStyle/>
          <a:p>
            <a:r>
              <a:rPr lang="nl-BE"/>
              <a:t>E-GOV 3.0 – oktober 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3CA801A-6507-8F55-15E6-E7D8C5E3211D}"/>
              </a:ext>
            </a:extLst>
          </p:cNvPr>
          <p:cNvSpPr>
            <a:spLocks noGrp="1"/>
          </p:cNvSpPr>
          <p:nvPr>
            <p:ph type="body" sz="quarter" idx="10"/>
          </p:nvPr>
        </p:nvSpPr>
        <p:spPr/>
        <p:txBody>
          <a:bodyPr/>
          <a:lstStyle/>
          <a:p>
            <a:endParaRPr lang="nl-BE"/>
          </a:p>
        </p:txBody>
      </p:sp>
      <p:sp>
        <p:nvSpPr>
          <p:cNvPr id="3" name="Tijdelijke aanduiding voor tekst 2">
            <a:extLst>
              <a:ext uri="{FF2B5EF4-FFF2-40B4-BE49-F238E27FC236}">
                <a16:creationId xmlns:a16="http://schemas.microsoft.com/office/drawing/2014/main" id="{2F178F42-B246-DADA-F91A-FF1AB1B83B5B}"/>
              </a:ext>
            </a:extLst>
          </p:cNvPr>
          <p:cNvSpPr>
            <a:spLocks noGrp="1"/>
          </p:cNvSpPr>
          <p:nvPr>
            <p:ph type="body" sz="quarter" idx="11"/>
          </p:nvPr>
        </p:nvSpPr>
        <p:spPr/>
        <p:txBody>
          <a:bodyPr/>
          <a:lstStyle/>
          <a:p>
            <a:endParaRPr lang="nl-BE"/>
          </a:p>
        </p:txBody>
      </p:sp>
      <p:sp>
        <p:nvSpPr>
          <p:cNvPr id="4" name="Tijdelijke aanduiding voor tekst 3">
            <a:extLst>
              <a:ext uri="{FF2B5EF4-FFF2-40B4-BE49-F238E27FC236}">
                <a16:creationId xmlns:a16="http://schemas.microsoft.com/office/drawing/2014/main" id="{2D901F19-3358-EB04-996C-15E702A9BB7B}"/>
              </a:ext>
            </a:extLst>
          </p:cNvPr>
          <p:cNvSpPr>
            <a:spLocks noGrp="1"/>
          </p:cNvSpPr>
          <p:nvPr>
            <p:ph type="body" sz="quarter" idx="12"/>
          </p:nvPr>
        </p:nvSpPr>
        <p:spPr/>
        <p:txBody>
          <a:bodyPr/>
          <a:lstStyle/>
          <a:p>
            <a:endParaRPr lang="nl-BE"/>
          </a:p>
        </p:txBody>
      </p:sp>
      <p:sp>
        <p:nvSpPr>
          <p:cNvPr id="5" name="Tijdelijke aanduiding voor inhoud 4">
            <a:extLst>
              <a:ext uri="{FF2B5EF4-FFF2-40B4-BE49-F238E27FC236}">
                <a16:creationId xmlns:a16="http://schemas.microsoft.com/office/drawing/2014/main" id="{80BA76B3-1408-CD53-AE74-6E0E7391A6BC}"/>
              </a:ext>
            </a:extLst>
          </p:cNvPr>
          <p:cNvSpPr>
            <a:spLocks noGrp="1"/>
          </p:cNvSpPr>
          <p:nvPr>
            <p:ph idx="14"/>
          </p:nvPr>
        </p:nvSpPr>
        <p:spPr/>
        <p:txBody>
          <a:bodyPr/>
          <a:lstStyle/>
          <a:p>
            <a:endParaRPr lang="nl-BE"/>
          </a:p>
        </p:txBody>
      </p:sp>
      <p:sp>
        <p:nvSpPr>
          <p:cNvPr id="6" name="Tijdelijke aanduiding voor voettekst 5">
            <a:extLst>
              <a:ext uri="{FF2B5EF4-FFF2-40B4-BE49-F238E27FC236}">
                <a16:creationId xmlns:a16="http://schemas.microsoft.com/office/drawing/2014/main" id="{C53B34CB-CB28-79EE-6053-83D8446CCBA2}"/>
              </a:ext>
            </a:extLst>
          </p:cNvPr>
          <p:cNvSpPr>
            <a:spLocks noGrp="1"/>
          </p:cNvSpPr>
          <p:nvPr>
            <p:ph type="ftr" sz="quarter" idx="21"/>
          </p:nvPr>
        </p:nvSpPr>
        <p:spPr/>
        <p:txBody>
          <a:bodyPr/>
          <a:lstStyle/>
          <a:p>
            <a:r>
              <a:rPr lang="nl-BE"/>
              <a:t>E-GOV 3.0 – oktober 2024</a:t>
            </a:r>
            <a:endParaRPr lang="en-US" dirty="0"/>
          </a:p>
        </p:txBody>
      </p:sp>
      <p:pic>
        <p:nvPicPr>
          <p:cNvPr id="7" name="Afbeelding 6">
            <a:extLst>
              <a:ext uri="{FF2B5EF4-FFF2-40B4-BE49-F238E27FC236}">
                <a16:creationId xmlns:a16="http://schemas.microsoft.com/office/drawing/2014/main" id="{F83A87C0-AF46-A2A6-B0FF-6326FED809ED}"/>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288654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96EB94F-4D6C-813A-2162-07AF5DC25B5A}"/>
              </a:ext>
            </a:extLst>
          </p:cNvPr>
          <p:cNvSpPr>
            <a:spLocks noGrp="1"/>
          </p:cNvSpPr>
          <p:nvPr>
            <p:ph type="body" sz="quarter" idx="19"/>
          </p:nvPr>
        </p:nvSpPr>
        <p:spPr/>
        <p:txBody>
          <a:bodyPr/>
          <a:lstStyle/>
          <a:p>
            <a:r>
              <a:rPr lang="nl-BE" dirty="0"/>
              <a:t>1999 </a:t>
            </a:r>
            <a:r>
              <a:rPr lang="nl-BE" dirty="0" err="1"/>
              <a:t>Dimona</a:t>
            </a:r>
            <a:r>
              <a:rPr lang="nl-BE" dirty="0"/>
              <a:t> - 2003 DMFA</a:t>
            </a:r>
          </a:p>
          <a:p>
            <a:endParaRPr lang="nl-BE" dirty="0"/>
          </a:p>
        </p:txBody>
      </p:sp>
      <p:sp>
        <p:nvSpPr>
          <p:cNvPr id="3" name="Tijdelijke aanduiding voor voettekst 2">
            <a:extLst>
              <a:ext uri="{FF2B5EF4-FFF2-40B4-BE49-F238E27FC236}">
                <a16:creationId xmlns:a16="http://schemas.microsoft.com/office/drawing/2014/main" id="{2F8370DF-4957-79A0-1655-A9EED288E8DB}"/>
              </a:ext>
            </a:extLst>
          </p:cNvPr>
          <p:cNvSpPr>
            <a:spLocks noGrp="1"/>
          </p:cNvSpPr>
          <p:nvPr>
            <p:ph type="ftr" sz="quarter" idx="21"/>
          </p:nvPr>
        </p:nvSpPr>
        <p:spPr/>
        <p:txBody>
          <a:bodyPr/>
          <a:lstStyle/>
          <a:p>
            <a:r>
              <a:rPr lang="nl-BE"/>
              <a:t>E-GOV 3.0 – oktober 2024</a:t>
            </a:r>
            <a:endParaRPr lang="en-US" dirty="0"/>
          </a:p>
        </p:txBody>
      </p:sp>
      <p:sp>
        <p:nvSpPr>
          <p:cNvPr id="4" name="Tijdelijke aanduiding voor tekst 3">
            <a:extLst>
              <a:ext uri="{FF2B5EF4-FFF2-40B4-BE49-F238E27FC236}">
                <a16:creationId xmlns:a16="http://schemas.microsoft.com/office/drawing/2014/main" id="{41FABF18-C5DD-F8F0-89DA-7749056DEA58}"/>
              </a:ext>
            </a:extLst>
          </p:cNvPr>
          <p:cNvSpPr>
            <a:spLocks noGrp="1"/>
          </p:cNvSpPr>
          <p:nvPr>
            <p:ph type="body" sz="quarter" idx="15"/>
          </p:nvPr>
        </p:nvSpPr>
        <p:spPr>
          <a:xfrm>
            <a:off x="1504721" y="1414022"/>
            <a:ext cx="8438605" cy="4685120"/>
          </a:xfrm>
        </p:spPr>
        <p:txBody>
          <a:bodyPr>
            <a:normAutofit/>
          </a:bodyPr>
          <a:lstStyle/>
          <a:p>
            <a:pPr marL="0" marR="0" lvl="0" indent="0" algn="l" defTabSz="914400" rtl="0" eaLnBrk="1" fontAlgn="auto" latinLnBrk="0" hangingPunct="1">
              <a:lnSpc>
                <a:spcPct val="150000"/>
              </a:lnSpc>
              <a:spcBef>
                <a:spcPts val="1000"/>
              </a:spcBef>
              <a:spcAft>
                <a:spcPts val="0"/>
              </a:spcAft>
              <a:buClr>
                <a:srgbClr val="476FB5"/>
              </a:buClr>
              <a:buSzTx/>
              <a:buNone/>
              <a:tabLst/>
              <a:defRPr/>
            </a:pPr>
            <a:r>
              <a:rPr lang="nl-BE" b="1" dirty="0"/>
              <a:t>1999 - </a:t>
            </a:r>
            <a:r>
              <a:rPr lang="nl-BE" b="1" dirty="0" err="1"/>
              <a:t>Dimona</a:t>
            </a:r>
            <a:r>
              <a:rPr lang="nl-BE" dirty="0"/>
              <a:t>: elektronische aangifte van tewerkstelling</a:t>
            </a:r>
          </a:p>
          <a:p>
            <a:pPr lvl="2">
              <a:spcBef>
                <a:spcPts val="0"/>
              </a:spcBef>
            </a:pPr>
            <a:r>
              <a:rPr lang="nl-BE" sz="1600" dirty="0"/>
              <a:t>De afschaffing van het verplicht </a:t>
            </a:r>
            <a:r>
              <a:rPr lang="nl-BE" sz="1600" b="1" dirty="0"/>
              <a:t>personeelsregister</a:t>
            </a:r>
            <a:r>
              <a:rPr lang="nl-BE" sz="1600" dirty="0"/>
              <a:t>, speciaal personeelsregister en het individueel document</a:t>
            </a:r>
          </a:p>
          <a:p>
            <a:pPr lvl="2">
              <a:spcBef>
                <a:spcPts val="0"/>
              </a:spcBef>
            </a:pPr>
            <a:r>
              <a:rPr lang="nl-BE" sz="1600" dirty="0"/>
              <a:t>De afschaffing de verplichting om </a:t>
            </a:r>
            <a:r>
              <a:rPr lang="nl-BE" sz="1600" b="1" dirty="0"/>
              <a:t>studentencontracten </a:t>
            </a:r>
            <a:r>
              <a:rPr lang="nl-BE" sz="1600" dirty="0"/>
              <a:t>op te sturen naar inspectie van </a:t>
            </a:r>
            <a:r>
              <a:rPr lang="nl-BE" sz="1600" dirty="0" err="1"/>
              <a:t>Fod</a:t>
            </a:r>
            <a:r>
              <a:rPr lang="nl-BE" sz="1600" dirty="0"/>
              <a:t> WASO</a:t>
            </a:r>
          </a:p>
          <a:p>
            <a:pPr marL="57150" indent="0">
              <a:buNone/>
            </a:pPr>
            <a:r>
              <a:rPr lang="nl-BE" b="1" dirty="0"/>
              <a:t>2003 </a:t>
            </a:r>
            <a:r>
              <a:rPr lang="nl-BE" dirty="0"/>
              <a:t>- </a:t>
            </a:r>
            <a:r>
              <a:rPr lang="nl-BE" b="1" dirty="0"/>
              <a:t>DMFA</a:t>
            </a:r>
            <a:r>
              <a:rPr lang="nl-BE" dirty="0"/>
              <a:t>: RSZ-aangifte wordt </a:t>
            </a:r>
            <a:r>
              <a:rPr lang="nl-BE" b="1" dirty="0"/>
              <a:t>multifunctioneel</a:t>
            </a:r>
          </a:p>
          <a:p>
            <a:pPr lvl="2"/>
            <a:r>
              <a:rPr lang="nl-BE" sz="1600" dirty="0"/>
              <a:t>Uniek gegevensmodel</a:t>
            </a:r>
          </a:p>
          <a:p>
            <a:pPr lvl="2"/>
            <a:r>
              <a:rPr lang="nl-BE" sz="1600" dirty="0"/>
              <a:t>Unieke loon- en prestatiecodes</a:t>
            </a:r>
          </a:p>
          <a:p>
            <a:pPr lvl="2"/>
            <a:r>
              <a:rPr lang="nl-BE" sz="1600" dirty="0"/>
              <a:t>Gebruik van RSZ-data in heel KSZ-netwerk</a:t>
            </a:r>
          </a:p>
          <a:p>
            <a:pPr lvl="2"/>
            <a:r>
              <a:rPr lang="nl-BE" sz="1600" dirty="0"/>
              <a:t>Hefboom voor afschaffing en vereenvoudiging van aangiften, instructies en andere administratieve verplichtingen</a:t>
            </a:r>
          </a:p>
          <a:p>
            <a:endParaRPr lang="nl-BE" b="1" dirty="0"/>
          </a:p>
          <a:p>
            <a:pPr marL="457200" lvl="1" indent="0">
              <a:buNone/>
            </a:pPr>
            <a:endParaRPr lang="nl-BE" dirty="0"/>
          </a:p>
          <a:p>
            <a:pPr marL="457200" lvl="1" indent="0">
              <a:buNone/>
            </a:pPr>
            <a:endParaRPr lang="nl-BE" dirty="0"/>
          </a:p>
        </p:txBody>
      </p:sp>
    </p:spTree>
    <p:extLst>
      <p:ext uri="{BB962C8B-B14F-4D97-AF65-F5344CB8AC3E}">
        <p14:creationId xmlns:p14="http://schemas.microsoft.com/office/powerpoint/2010/main" val="169318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1687513"/>
            <a:ext cx="10515600" cy="3789460"/>
          </a:xfrm>
        </p:spPr>
        <p:txBody>
          <a:bodyPr/>
          <a:lstStyle/>
          <a:p>
            <a:pPr lvl="1"/>
            <a:r>
              <a:rPr lang="nl-NL" sz="1600" dirty="0">
                <a:solidFill>
                  <a:srgbClr val="565656"/>
                </a:solidFill>
                <a:cs typeface="Arial" panose="020B0604020202020204" pitchFamily="34" charset="0"/>
              </a:rPr>
              <a:t>Inhoud van </a:t>
            </a:r>
            <a:r>
              <a:rPr lang="nl-NL" sz="1600" b="1" dirty="0">
                <a:solidFill>
                  <a:srgbClr val="565656"/>
                </a:solidFill>
                <a:cs typeface="Arial" panose="020B0604020202020204" pitchFamily="34" charset="0"/>
              </a:rPr>
              <a:t>concepten</a:t>
            </a:r>
            <a:r>
              <a:rPr lang="nl-NL" sz="1600" dirty="0">
                <a:solidFill>
                  <a:srgbClr val="565656"/>
                </a:solidFill>
                <a:cs typeface="Arial" panose="020B0604020202020204" pitchFamily="34" charset="0"/>
              </a:rPr>
              <a:t> is continu in beweging: statuten, arbeidstijd, vormen van werk, gezin, samenwoning, huishouden, ten laste zijn, … </a:t>
            </a:r>
          </a:p>
          <a:p>
            <a:pPr marL="457200" lvl="1" indent="0">
              <a:buNone/>
            </a:pPr>
            <a:endParaRPr lang="nl-BE" sz="1600" dirty="0">
              <a:solidFill>
                <a:srgbClr val="565656"/>
              </a:solidFill>
              <a:cs typeface="Arial" panose="020B0604020202020204" pitchFamily="34" charset="0"/>
            </a:endParaRPr>
          </a:p>
          <a:p>
            <a:pPr lvl="1"/>
            <a:r>
              <a:rPr lang="nl-NL" sz="1600" dirty="0">
                <a:solidFill>
                  <a:srgbClr val="565656"/>
                </a:solidFill>
                <a:cs typeface="Arial" panose="020B0604020202020204" pitchFamily="34" charset="0"/>
              </a:rPr>
              <a:t>Toenemende </a:t>
            </a:r>
            <a:r>
              <a:rPr lang="nl-NL" sz="1600" b="1" dirty="0">
                <a:solidFill>
                  <a:srgbClr val="565656"/>
                </a:solidFill>
                <a:cs typeface="Arial" panose="020B0604020202020204" pitchFamily="34" charset="0"/>
              </a:rPr>
              <a:t>mobiliteit</a:t>
            </a:r>
            <a:r>
              <a:rPr lang="nl-NL" sz="1600" dirty="0">
                <a:solidFill>
                  <a:srgbClr val="565656"/>
                </a:solidFill>
                <a:cs typeface="Arial" panose="020B0604020202020204" pitchFamily="34" charset="0"/>
              </a:rPr>
              <a:t> van werknemers noopt tot koppelen van gegevens en databestanden over de grenzen heen</a:t>
            </a:r>
          </a:p>
          <a:p>
            <a:pPr marL="457200" lvl="1" indent="0">
              <a:buNone/>
            </a:pPr>
            <a:endParaRPr lang="nl-BE" sz="1600" dirty="0">
              <a:solidFill>
                <a:srgbClr val="565656"/>
              </a:solidFill>
              <a:cs typeface="Arial" panose="020B0604020202020204" pitchFamily="34" charset="0"/>
            </a:endParaRPr>
          </a:p>
          <a:p>
            <a:pPr lvl="1"/>
            <a:r>
              <a:rPr lang="nl-NL" sz="1600" b="1" dirty="0">
                <a:solidFill>
                  <a:srgbClr val="565656"/>
                </a:solidFill>
                <a:cs typeface="Arial" panose="020B0604020202020204" pitchFamily="34" charset="0"/>
              </a:rPr>
              <a:t>Digitale revolutie</a:t>
            </a:r>
            <a:r>
              <a:rPr lang="nl-NL" sz="1600" dirty="0">
                <a:solidFill>
                  <a:srgbClr val="565656"/>
                </a:solidFill>
                <a:cs typeface="Arial" panose="020B0604020202020204" pitchFamily="34" charset="0"/>
              </a:rPr>
              <a:t>: smartphone, apps, onlinediensten, spraaktechnologie, Cloud, AI,…</a:t>
            </a:r>
          </a:p>
          <a:p>
            <a:pPr lvl="1"/>
            <a:endParaRPr lang="nl-NL" sz="1600" dirty="0">
              <a:solidFill>
                <a:srgbClr val="565656"/>
              </a:solidFill>
              <a:cs typeface="Arial" panose="020B0604020202020204" pitchFamily="34" charset="0"/>
            </a:endParaRPr>
          </a:p>
          <a:p>
            <a:pPr lvl="1"/>
            <a:r>
              <a:rPr lang="nl-BE" sz="1600" dirty="0">
                <a:solidFill>
                  <a:srgbClr val="565656"/>
                </a:solidFill>
                <a:cs typeface="Arial" panose="020B0604020202020204" pitchFamily="34" charset="0"/>
              </a:rPr>
              <a:t>Groeiende aandacht en bewustwording van belang voor </a:t>
            </a:r>
            <a:r>
              <a:rPr lang="nl-BE" sz="1600" b="1" dirty="0">
                <a:solidFill>
                  <a:srgbClr val="565656"/>
                </a:solidFill>
                <a:cs typeface="Arial" panose="020B0604020202020204" pitchFamily="34" charset="0"/>
              </a:rPr>
              <a:t>privacy thema’s</a:t>
            </a:r>
          </a:p>
          <a:p>
            <a:pPr marL="457200" lvl="1" indent="0">
              <a:buNone/>
            </a:pPr>
            <a:endParaRPr lang="nl-BE" sz="1600" b="1" dirty="0">
              <a:solidFill>
                <a:srgbClr val="565656"/>
              </a:solidFill>
              <a:cs typeface="Arial" panose="020B0604020202020204" pitchFamily="34" charset="0"/>
            </a:endParaRPr>
          </a:p>
          <a:p>
            <a:pPr lvl="1"/>
            <a:r>
              <a:rPr lang="nl-BE" sz="1600" dirty="0">
                <a:solidFill>
                  <a:srgbClr val="565656"/>
                </a:solidFill>
                <a:cs typeface="Arial" panose="020B0604020202020204" pitchFamily="34" charset="0"/>
              </a:rPr>
              <a:t>Digitalisering versus de </a:t>
            </a:r>
            <a:r>
              <a:rPr lang="nl-BE" sz="1600" b="1" dirty="0">
                <a:solidFill>
                  <a:srgbClr val="565656"/>
                </a:solidFill>
                <a:cs typeface="Arial" panose="020B0604020202020204" pitchFamily="34" charset="0"/>
              </a:rPr>
              <a:t>digitale kloof</a:t>
            </a:r>
          </a:p>
          <a:p>
            <a:pPr marL="457200" lvl="1" indent="0">
              <a:buNone/>
            </a:pPr>
            <a:endParaRPr lang="nl-BE" sz="1600" dirty="0">
              <a:solidFill>
                <a:srgbClr val="565656"/>
              </a:solidFill>
              <a:cs typeface="Arial" panose="020B0604020202020204" pitchFamily="34" charset="0"/>
            </a:endParaRPr>
          </a:p>
          <a:p>
            <a:pPr lvl="1"/>
            <a:r>
              <a:rPr lang="nl-BE" sz="1600" dirty="0">
                <a:solidFill>
                  <a:srgbClr val="565656"/>
                </a:solidFill>
                <a:cs typeface="Arial" panose="020B0604020202020204" pitchFamily="34" charset="0"/>
              </a:rPr>
              <a:t>Toenemende risico's inzake </a:t>
            </a:r>
            <a:r>
              <a:rPr lang="nl-BE" sz="1600" b="1" dirty="0">
                <a:solidFill>
                  <a:srgbClr val="565656"/>
                </a:solidFill>
                <a:cs typeface="Arial" panose="020B0604020202020204" pitchFamily="34" charset="0"/>
              </a:rPr>
              <a:t>informatieveiligheid</a:t>
            </a:r>
          </a:p>
          <a:p>
            <a:pPr lvl="1"/>
            <a:endParaRPr lang="nl-NL" sz="1800" dirty="0">
              <a:solidFill>
                <a:srgbClr val="565656"/>
              </a:solidFill>
              <a:cs typeface="Arial" panose="020B0604020202020204" pitchFamily="34" charset="0"/>
            </a:endParaRPr>
          </a:p>
          <a:p>
            <a:pPr marL="457200" lvl="1" indent="0">
              <a:buNone/>
            </a:pPr>
            <a:endParaRPr lang="nl-BE" sz="1800" dirty="0">
              <a:solidFill>
                <a:srgbClr val="565656"/>
              </a:solidFill>
              <a:cs typeface="Arial" panose="020B0604020202020204" pitchFamily="34" charset="0"/>
            </a:endParaRPr>
          </a:p>
        </p:txBody>
      </p:sp>
      <p:sp>
        <p:nvSpPr>
          <p:cNvPr id="3" name="Titel 2"/>
          <p:cNvSpPr>
            <a:spLocks noGrp="1"/>
          </p:cNvSpPr>
          <p:nvPr>
            <p:ph type="title"/>
          </p:nvPr>
        </p:nvSpPr>
        <p:spPr/>
        <p:txBody>
          <a:bodyPr/>
          <a:lstStyle/>
          <a:p>
            <a:r>
              <a:rPr lang="nl-BE" dirty="0"/>
              <a:t>Een wereld permanent in verandering</a:t>
            </a:r>
          </a:p>
        </p:txBody>
      </p:sp>
    </p:spTree>
    <p:extLst>
      <p:ext uri="{BB962C8B-B14F-4D97-AF65-F5344CB8AC3E}">
        <p14:creationId xmlns:p14="http://schemas.microsoft.com/office/powerpoint/2010/main" val="242318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2856367E-BF31-4C73-8CDD-BCBBC998C5D8}"/>
              </a:ext>
            </a:extLst>
          </p:cNvPr>
          <p:cNvSpPr>
            <a:spLocks noGrp="1"/>
          </p:cNvSpPr>
          <p:nvPr>
            <p:ph type="body" sz="quarter" idx="19"/>
          </p:nvPr>
        </p:nvSpPr>
        <p:spPr>
          <a:xfrm>
            <a:off x="1360658" y="674400"/>
            <a:ext cx="8714376" cy="686603"/>
          </a:xfrm>
        </p:spPr>
        <p:txBody>
          <a:bodyPr/>
          <a:lstStyle/>
          <a:p>
            <a:r>
              <a:rPr lang="nl-BE" sz="2400" dirty="0">
                <a:latin typeface="+mn-lt"/>
              </a:rPr>
              <a:t>April 2022 – “Naar een duurzame digitale sociale zekerheid“</a:t>
            </a:r>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t="5664" b="6056"/>
          <a:stretch/>
        </p:blipFill>
        <p:spPr>
          <a:xfrm>
            <a:off x="129400" y="1415039"/>
            <a:ext cx="12062600" cy="4600303"/>
          </a:xfrm>
          <a:prstGeom prst="rect">
            <a:avLst/>
          </a:prstGeom>
        </p:spPr>
      </p:pic>
      <p:sp>
        <p:nvSpPr>
          <p:cNvPr id="14" name="Rechthoek 13"/>
          <p:cNvSpPr/>
          <p:nvPr/>
        </p:nvSpPr>
        <p:spPr>
          <a:xfrm>
            <a:off x="1413133" y="2478484"/>
            <a:ext cx="2935070" cy="338554"/>
          </a:xfrm>
          <a:prstGeom prst="rect">
            <a:avLst/>
          </a:prstGeom>
        </p:spPr>
        <p:txBody>
          <a:bodyPr wrap="square">
            <a:spAutoFit/>
          </a:bodyPr>
          <a:lstStyle/>
          <a:p>
            <a:pPr algn="ctr"/>
            <a:r>
              <a:rPr lang="en-GB" sz="1600" b="1" spc="-1" dirty="0">
                <a:solidFill>
                  <a:schemeClr val="bg1"/>
                </a:solidFill>
                <a:latin typeface="Century Gothic" panose="020B0502020202020204" pitchFamily="34" charset="0"/>
              </a:rPr>
              <a:t>1.Gebruiker </a:t>
            </a:r>
            <a:r>
              <a:rPr lang="en-GB" sz="1600" b="1" spc="-1" dirty="0" err="1">
                <a:solidFill>
                  <a:schemeClr val="bg1"/>
                </a:solidFill>
                <a:latin typeface="Century Gothic" panose="020B0502020202020204" pitchFamily="34" charset="0"/>
              </a:rPr>
              <a:t>staat</a:t>
            </a:r>
            <a:r>
              <a:rPr lang="en-GB" sz="1600" b="1" spc="-1" dirty="0">
                <a:solidFill>
                  <a:schemeClr val="bg1"/>
                </a:solidFill>
                <a:latin typeface="Century Gothic" panose="020B0502020202020204" pitchFamily="34" charset="0"/>
              </a:rPr>
              <a:t> </a:t>
            </a:r>
            <a:r>
              <a:rPr lang="en-GB" sz="1600" b="1" spc="-1" dirty="0" err="1">
                <a:solidFill>
                  <a:schemeClr val="bg1"/>
                </a:solidFill>
                <a:latin typeface="Century Gothic" panose="020B0502020202020204" pitchFamily="34" charset="0"/>
              </a:rPr>
              <a:t>centraal</a:t>
            </a:r>
            <a:endParaRPr lang="en-GB" sz="1600" b="1" spc="-1" dirty="0">
              <a:solidFill>
                <a:schemeClr val="bg1"/>
              </a:solidFill>
              <a:latin typeface="Century Gothic" panose="020B0502020202020204" pitchFamily="34" charset="0"/>
            </a:endParaRPr>
          </a:p>
        </p:txBody>
      </p:sp>
      <p:sp>
        <p:nvSpPr>
          <p:cNvPr id="3" name="Rechthoek 2"/>
          <p:cNvSpPr/>
          <p:nvPr/>
        </p:nvSpPr>
        <p:spPr>
          <a:xfrm>
            <a:off x="7804190" y="2324147"/>
            <a:ext cx="3632613" cy="830997"/>
          </a:xfrm>
          <a:prstGeom prst="rect">
            <a:avLst/>
          </a:prstGeom>
        </p:spPr>
        <p:txBody>
          <a:bodyPr wrap="square">
            <a:spAutoFit/>
          </a:bodyPr>
          <a:lstStyle/>
          <a:p>
            <a:pPr marL="176213" indent="-176213"/>
            <a:r>
              <a:rPr lang="en-US" sz="1600" b="1" spc="-1" dirty="0">
                <a:solidFill>
                  <a:schemeClr val="bg1"/>
                </a:solidFill>
                <a:latin typeface="Century Gothic" panose="020B0502020202020204" pitchFamily="34" charset="0"/>
              </a:rPr>
              <a:t>2. </a:t>
            </a:r>
            <a:r>
              <a:rPr lang="en-US" sz="1600" b="1" spc="-1" dirty="0" err="1">
                <a:solidFill>
                  <a:schemeClr val="bg1"/>
                </a:solidFill>
                <a:latin typeface="Century Gothic" panose="020B0502020202020204" pitchFamily="34" charset="0"/>
              </a:rPr>
              <a:t>Uitgebreid</a:t>
            </a:r>
            <a:r>
              <a:rPr lang="en-US" sz="1600" b="1" spc="-1" dirty="0">
                <a:solidFill>
                  <a:schemeClr val="bg1"/>
                </a:solidFill>
                <a:latin typeface="Century Gothic" panose="020B0502020202020204" pitchFamily="34" charset="0"/>
              </a:rPr>
              <a:t> </a:t>
            </a:r>
            <a:r>
              <a:rPr lang="en-US" sz="1600" b="1" spc="-1" dirty="0" err="1">
                <a:solidFill>
                  <a:schemeClr val="bg1"/>
                </a:solidFill>
                <a:latin typeface="Century Gothic" panose="020B0502020202020204" pitchFamily="34" charset="0"/>
              </a:rPr>
              <a:t>uniek</a:t>
            </a:r>
            <a:r>
              <a:rPr lang="en-US" sz="1600" b="1" spc="-1" dirty="0">
                <a:solidFill>
                  <a:schemeClr val="bg1"/>
                </a:solidFill>
                <a:latin typeface="Century Gothic" panose="020B0502020202020204" pitchFamily="34" charset="0"/>
              </a:rPr>
              <a:t> </a:t>
            </a:r>
            <a:r>
              <a:rPr lang="en-US" sz="1600" b="1" spc="-1" dirty="0" err="1">
                <a:solidFill>
                  <a:schemeClr val="bg1"/>
                </a:solidFill>
                <a:latin typeface="Century Gothic" panose="020B0502020202020204" pitchFamily="34" charset="0"/>
              </a:rPr>
              <a:t>gegevens</a:t>
            </a:r>
            <a:r>
              <a:rPr lang="en-US" sz="1600" b="1" spc="-1" dirty="0">
                <a:solidFill>
                  <a:schemeClr val="bg1"/>
                </a:solidFill>
                <a:latin typeface="Century Gothic" panose="020B0502020202020204" pitchFamily="34" charset="0"/>
              </a:rPr>
              <a:t>-model, </a:t>
            </a:r>
            <a:r>
              <a:rPr lang="en-US" sz="1600" b="1" spc="-1" dirty="0" err="1">
                <a:solidFill>
                  <a:schemeClr val="bg1"/>
                </a:solidFill>
                <a:latin typeface="Century Gothic" panose="020B0502020202020204" pitchFamily="34" charset="0"/>
              </a:rPr>
              <a:t>transparantie</a:t>
            </a:r>
            <a:r>
              <a:rPr lang="en-US" sz="1600" b="1" spc="-1" dirty="0">
                <a:solidFill>
                  <a:schemeClr val="bg1"/>
                </a:solidFill>
                <a:latin typeface="Century Gothic" panose="020B0502020202020204" pitchFamily="34" charset="0"/>
              </a:rPr>
              <a:t> en </a:t>
            </a:r>
            <a:r>
              <a:rPr lang="en-US" sz="1600" b="1" spc="-1" dirty="0" err="1">
                <a:solidFill>
                  <a:schemeClr val="bg1"/>
                </a:solidFill>
                <a:latin typeface="Century Gothic" panose="020B0502020202020204" pitchFamily="34" charset="0"/>
              </a:rPr>
              <a:t>autonomie</a:t>
            </a:r>
            <a:endParaRPr lang="en-GB" sz="1600" b="1" spc="-1" dirty="0">
              <a:solidFill>
                <a:schemeClr val="bg1"/>
              </a:solidFill>
              <a:latin typeface="Century Gothic" panose="020B0502020202020204" pitchFamily="34" charset="0"/>
            </a:endParaRPr>
          </a:p>
        </p:txBody>
      </p:sp>
      <p:sp>
        <p:nvSpPr>
          <p:cNvPr id="4" name="Rechthoek 3"/>
          <p:cNvSpPr/>
          <p:nvPr/>
        </p:nvSpPr>
        <p:spPr>
          <a:xfrm>
            <a:off x="1117900" y="3243042"/>
            <a:ext cx="3288663" cy="830997"/>
          </a:xfrm>
          <a:prstGeom prst="rect">
            <a:avLst/>
          </a:prstGeom>
        </p:spPr>
        <p:txBody>
          <a:bodyPr wrap="square">
            <a:spAutoFit/>
          </a:bodyPr>
          <a:lstStyle/>
          <a:p>
            <a:pPr algn="ctr"/>
            <a:r>
              <a:rPr lang="en-GB" sz="1600" b="1" spc="-1" dirty="0">
                <a:solidFill>
                  <a:schemeClr val="bg1"/>
                </a:solidFill>
                <a:latin typeface="Century Gothic" panose="020B0502020202020204" pitchFamily="34" charset="0"/>
              </a:rPr>
              <a:t>3. </a:t>
            </a:r>
            <a:r>
              <a:rPr lang="en-GB" sz="1600" b="1" spc="-1" dirty="0" err="1">
                <a:solidFill>
                  <a:schemeClr val="bg1"/>
                </a:solidFill>
                <a:latin typeface="Century Gothic" panose="020B0502020202020204" pitchFamily="34" charset="0"/>
              </a:rPr>
              <a:t>Reglementering</a:t>
            </a:r>
            <a:r>
              <a:rPr lang="en-GB" sz="1600" b="1" spc="-1" dirty="0">
                <a:solidFill>
                  <a:schemeClr val="bg1"/>
                </a:solidFill>
                <a:latin typeface="Century Gothic" panose="020B0502020202020204" pitchFamily="34" charset="0"/>
              </a:rPr>
              <a:t> en </a:t>
            </a:r>
            <a:r>
              <a:rPr lang="en-GB" sz="1600" b="1" spc="-1" dirty="0" err="1">
                <a:solidFill>
                  <a:schemeClr val="bg1"/>
                </a:solidFill>
                <a:latin typeface="Century Gothic" panose="020B0502020202020204" pitchFamily="34" charset="0"/>
              </a:rPr>
              <a:t>processen</a:t>
            </a:r>
            <a:r>
              <a:rPr lang="en-GB" sz="1600" b="1" spc="-1" dirty="0">
                <a:solidFill>
                  <a:schemeClr val="bg1"/>
                </a:solidFill>
                <a:latin typeface="Century Gothic" panose="020B0502020202020204" pitchFamily="34" charset="0"/>
              </a:rPr>
              <a:t> </a:t>
            </a:r>
            <a:r>
              <a:rPr lang="en-GB" sz="1600" b="1" spc="-1" dirty="0" err="1">
                <a:solidFill>
                  <a:schemeClr val="bg1"/>
                </a:solidFill>
                <a:latin typeface="Century Gothic" panose="020B0502020202020204" pitchFamily="34" charset="0"/>
              </a:rPr>
              <a:t>vereenvoudigen</a:t>
            </a:r>
            <a:endParaRPr lang="en-GB" sz="1600" b="1" spc="-1" dirty="0">
              <a:solidFill>
                <a:schemeClr val="bg1"/>
              </a:solidFill>
              <a:latin typeface="Century Gothic" panose="020B0502020202020204" pitchFamily="34" charset="0"/>
            </a:endParaRPr>
          </a:p>
          <a:p>
            <a:pPr marL="176213"/>
            <a:endParaRPr lang="en-GB" sz="1600" b="1" spc="-1" dirty="0">
              <a:solidFill>
                <a:schemeClr val="bg1"/>
              </a:solidFill>
              <a:latin typeface="Century Gothic" panose="020B0502020202020204" pitchFamily="34" charset="0"/>
            </a:endParaRPr>
          </a:p>
        </p:txBody>
      </p:sp>
      <p:sp>
        <p:nvSpPr>
          <p:cNvPr id="6" name="Rechthoek 5"/>
          <p:cNvSpPr/>
          <p:nvPr/>
        </p:nvSpPr>
        <p:spPr>
          <a:xfrm>
            <a:off x="8039030" y="3375748"/>
            <a:ext cx="3941745" cy="584775"/>
          </a:xfrm>
          <a:prstGeom prst="rect">
            <a:avLst/>
          </a:prstGeom>
        </p:spPr>
        <p:txBody>
          <a:bodyPr wrap="square">
            <a:spAutoFit/>
          </a:bodyPr>
          <a:lstStyle/>
          <a:p>
            <a:r>
              <a:rPr lang="fr" sz="1600" b="1" spc="-1" dirty="0">
                <a:solidFill>
                  <a:schemeClr val="bg1"/>
                </a:solidFill>
                <a:latin typeface="Century Gothic" panose="020B0502020202020204" pitchFamily="34" charset="0"/>
              </a:rPr>
              <a:t>4. Over beleidsniveau’s heen</a:t>
            </a:r>
          </a:p>
          <a:p>
            <a:pPr marL="92075"/>
            <a:endParaRPr lang="fr" sz="1600" b="1" spc="-1" dirty="0">
              <a:solidFill>
                <a:schemeClr val="bg1"/>
              </a:solidFill>
              <a:latin typeface="Century Gothic" panose="020B0502020202020204" pitchFamily="34" charset="0"/>
            </a:endParaRPr>
          </a:p>
        </p:txBody>
      </p:sp>
      <p:sp>
        <p:nvSpPr>
          <p:cNvPr id="7" name="Rechthoek 6"/>
          <p:cNvSpPr/>
          <p:nvPr/>
        </p:nvSpPr>
        <p:spPr>
          <a:xfrm>
            <a:off x="1539148" y="4156836"/>
            <a:ext cx="2282254" cy="338554"/>
          </a:xfrm>
          <a:prstGeom prst="rect">
            <a:avLst/>
          </a:prstGeom>
        </p:spPr>
        <p:txBody>
          <a:bodyPr wrap="square">
            <a:spAutoFit/>
          </a:bodyPr>
          <a:lstStyle/>
          <a:p>
            <a:r>
              <a:rPr lang="en-GB" sz="1600" b="1" spc="-1" dirty="0">
                <a:solidFill>
                  <a:schemeClr val="bg1"/>
                </a:solidFill>
                <a:latin typeface="Century Gothic" panose="020B0502020202020204" pitchFamily="34" charset="0"/>
              </a:rPr>
              <a:t>5. </a:t>
            </a:r>
            <a:r>
              <a:rPr lang="en-GB" sz="1600" b="1" spc="-1" dirty="0" err="1">
                <a:solidFill>
                  <a:schemeClr val="bg1"/>
                </a:solidFill>
                <a:latin typeface="Century Gothic" panose="020B0502020202020204" pitchFamily="34" charset="0"/>
              </a:rPr>
              <a:t>Digitale</a:t>
            </a:r>
            <a:r>
              <a:rPr lang="en-GB" sz="1600" b="1" spc="-1" dirty="0">
                <a:solidFill>
                  <a:schemeClr val="bg1"/>
                </a:solidFill>
                <a:latin typeface="Century Gothic" panose="020B0502020202020204" pitchFamily="34" charset="0"/>
              </a:rPr>
              <a:t> </a:t>
            </a:r>
            <a:r>
              <a:rPr lang="en-GB" sz="1600" b="1" spc="-1" dirty="0" err="1">
                <a:solidFill>
                  <a:schemeClr val="bg1"/>
                </a:solidFill>
                <a:latin typeface="Century Gothic" panose="020B0502020202020204" pitchFamily="34" charset="0"/>
              </a:rPr>
              <a:t>inclusie</a:t>
            </a:r>
            <a:endParaRPr lang="en-GB" sz="1600" b="1" spc="-1" dirty="0">
              <a:solidFill>
                <a:schemeClr val="bg1"/>
              </a:solidFill>
              <a:latin typeface="Century Gothic" panose="020B0502020202020204" pitchFamily="34" charset="0"/>
            </a:endParaRPr>
          </a:p>
        </p:txBody>
      </p:sp>
      <p:sp>
        <p:nvSpPr>
          <p:cNvPr id="8" name="Rechthoek 7"/>
          <p:cNvSpPr/>
          <p:nvPr/>
        </p:nvSpPr>
        <p:spPr>
          <a:xfrm>
            <a:off x="8014993" y="4156836"/>
            <a:ext cx="7931563" cy="1077218"/>
          </a:xfrm>
          <a:prstGeom prst="rect">
            <a:avLst/>
          </a:prstGeom>
        </p:spPr>
        <p:txBody>
          <a:bodyPr wrap="square">
            <a:spAutoFit/>
          </a:bodyPr>
          <a:lstStyle/>
          <a:p>
            <a:r>
              <a:rPr lang="en-GB" sz="1600" b="1" spc="-1" dirty="0">
                <a:solidFill>
                  <a:schemeClr val="bg1"/>
                </a:solidFill>
                <a:latin typeface="Century Gothic" panose="020B0502020202020204" pitchFamily="34" charset="0"/>
              </a:rPr>
              <a:t>6. </a:t>
            </a:r>
            <a:r>
              <a:rPr lang="en-GB" sz="1600" b="1" spc="-1" dirty="0" err="1">
                <a:solidFill>
                  <a:schemeClr val="bg1"/>
                </a:solidFill>
                <a:latin typeface="Century Gothic" panose="020B0502020202020204" pitchFamily="34" charset="0"/>
              </a:rPr>
              <a:t>Delen</a:t>
            </a:r>
            <a:r>
              <a:rPr lang="en-GB" sz="1600" b="1" spc="-1" dirty="0">
                <a:solidFill>
                  <a:schemeClr val="bg1"/>
                </a:solidFill>
                <a:latin typeface="Century Gothic" panose="020B0502020202020204" pitchFamily="34" charset="0"/>
              </a:rPr>
              <a:t> in “real time” en </a:t>
            </a:r>
          </a:p>
          <a:p>
            <a:r>
              <a:rPr lang="en-GB" sz="1600" b="1" spc="-1" dirty="0">
                <a:solidFill>
                  <a:schemeClr val="bg1"/>
                </a:solidFill>
                <a:latin typeface="Century Gothic" panose="020B0502020202020204" pitchFamily="34" charset="0"/>
              </a:rPr>
              <a:t>“first time right” </a:t>
            </a:r>
            <a:r>
              <a:rPr lang="en-GB" sz="1600" b="1" spc="-1" dirty="0" err="1">
                <a:solidFill>
                  <a:schemeClr val="bg1"/>
                </a:solidFill>
                <a:latin typeface="Century Gothic" panose="020B0502020202020204" pitchFamily="34" charset="0"/>
              </a:rPr>
              <a:t>beslissingen</a:t>
            </a:r>
            <a:r>
              <a:rPr lang="en-GB" sz="1600" b="1" spc="-1" dirty="0">
                <a:solidFill>
                  <a:schemeClr val="bg1"/>
                </a:solidFill>
                <a:latin typeface="Century Gothic" panose="020B0502020202020204" pitchFamily="34" charset="0"/>
              </a:rPr>
              <a:t> </a:t>
            </a:r>
            <a:br>
              <a:rPr lang="en-GB" sz="1600" b="1" spc="-1" dirty="0">
                <a:solidFill>
                  <a:schemeClr val="bg1"/>
                </a:solidFill>
                <a:latin typeface="Century Gothic" panose="020B0502020202020204" pitchFamily="34" charset="0"/>
              </a:rPr>
            </a:br>
            <a:r>
              <a:rPr lang="en-GB" sz="1600" b="1" spc="-1" dirty="0" err="1">
                <a:solidFill>
                  <a:schemeClr val="bg1"/>
                </a:solidFill>
                <a:latin typeface="Century Gothic" panose="020B0502020202020204" pitchFamily="34" charset="0"/>
              </a:rPr>
              <a:t>nemen</a:t>
            </a:r>
            <a:r>
              <a:rPr lang="en-GB" sz="1600" b="1" spc="-1" dirty="0">
                <a:solidFill>
                  <a:schemeClr val="bg1"/>
                </a:solidFill>
                <a:latin typeface="Century Gothic" panose="020B0502020202020204" pitchFamily="34" charset="0"/>
              </a:rPr>
              <a:t> </a:t>
            </a:r>
            <a:br>
              <a:rPr lang="en-GB" sz="1600" b="1" spc="-1" dirty="0">
                <a:solidFill>
                  <a:schemeClr val="bg1"/>
                </a:solidFill>
                <a:latin typeface="Century Gothic" panose="020B0502020202020204" pitchFamily="34" charset="0"/>
              </a:rPr>
            </a:br>
            <a:endParaRPr lang="en-GB" sz="1600" b="1" spc="-1" dirty="0">
              <a:solidFill>
                <a:schemeClr val="bg1"/>
              </a:solidFill>
              <a:latin typeface="Century Gothic" panose="020B0502020202020204" pitchFamily="34" charset="0"/>
            </a:endParaRPr>
          </a:p>
        </p:txBody>
      </p:sp>
      <p:sp>
        <p:nvSpPr>
          <p:cNvPr id="9" name="Rechthoek 8"/>
          <p:cNvSpPr/>
          <p:nvPr/>
        </p:nvSpPr>
        <p:spPr>
          <a:xfrm>
            <a:off x="1467180" y="5154920"/>
            <a:ext cx="6295216" cy="830997"/>
          </a:xfrm>
          <a:prstGeom prst="rect">
            <a:avLst/>
          </a:prstGeom>
        </p:spPr>
        <p:txBody>
          <a:bodyPr wrap="square">
            <a:spAutoFit/>
          </a:bodyPr>
          <a:lstStyle/>
          <a:p>
            <a:pPr marL="176213" indent="-176213"/>
            <a:r>
              <a:rPr lang="en-GB" sz="1600" b="1" spc="-1" dirty="0">
                <a:solidFill>
                  <a:schemeClr val="bg1"/>
                </a:solidFill>
                <a:latin typeface="Century Gothic" panose="020B0502020202020204" pitchFamily="34" charset="0"/>
              </a:rPr>
              <a:t>7. </a:t>
            </a:r>
            <a:r>
              <a:rPr lang="en-GB" sz="1600" b="1" spc="-1" dirty="0" err="1">
                <a:solidFill>
                  <a:schemeClr val="bg1"/>
                </a:solidFill>
                <a:latin typeface="Century Gothic" panose="020B0502020202020204" pitchFamily="34" charset="0"/>
              </a:rPr>
              <a:t>Automatische</a:t>
            </a:r>
            <a:r>
              <a:rPr lang="en-GB" sz="1600" b="1" spc="-1" dirty="0">
                <a:solidFill>
                  <a:schemeClr val="bg1"/>
                </a:solidFill>
                <a:latin typeface="Century Gothic" panose="020B0502020202020204" pitchFamily="34" charset="0"/>
              </a:rPr>
              <a:t> </a:t>
            </a:r>
            <a:r>
              <a:rPr lang="en-GB" sz="1600" b="1" spc="-1" dirty="0" err="1">
                <a:solidFill>
                  <a:schemeClr val="bg1"/>
                </a:solidFill>
                <a:latin typeface="Century Gothic" panose="020B0502020202020204" pitchFamily="34" charset="0"/>
              </a:rPr>
              <a:t>toekenning</a:t>
            </a:r>
            <a:r>
              <a:rPr lang="en-GB" sz="1600" b="1" spc="-1" dirty="0">
                <a:solidFill>
                  <a:schemeClr val="bg1"/>
                </a:solidFill>
                <a:latin typeface="Century Gothic" panose="020B0502020202020204" pitchFamily="34" charset="0"/>
              </a:rPr>
              <a:t> </a:t>
            </a:r>
          </a:p>
          <a:p>
            <a:pPr marL="176213" indent="-176213"/>
            <a:r>
              <a:rPr lang="en-GB" sz="1600" b="1" spc="-1" dirty="0">
                <a:solidFill>
                  <a:schemeClr val="bg1"/>
                </a:solidFill>
                <a:latin typeface="Century Gothic" panose="020B0502020202020204" pitchFamily="34" charset="0"/>
              </a:rPr>
              <a:t>van </a:t>
            </a:r>
            <a:r>
              <a:rPr lang="en-GB" sz="1600" b="1" spc="-1" dirty="0" err="1">
                <a:solidFill>
                  <a:schemeClr val="bg1"/>
                </a:solidFill>
                <a:latin typeface="Century Gothic" panose="020B0502020202020204" pitchFamily="34" charset="0"/>
              </a:rPr>
              <a:t>rechten</a:t>
            </a:r>
            <a:endParaRPr lang="en-GB" sz="1600" b="1" spc="-1" dirty="0">
              <a:solidFill>
                <a:schemeClr val="bg1"/>
              </a:solidFill>
              <a:latin typeface="Century Gothic" panose="020B0502020202020204" pitchFamily="34" charset="0"/>
            </a:endParaRPr>
          </a:p>
          <a:p>
            <a:pPr marL="176213"/>
            <a:endParaRPr lang="en-GB" sz="1600" b="1" spc="-1" dirty="0">
              <a:solidFill>
                <a:schemeClr val="bg1"/>
              </a:solidFill>
              <a:latin typeface="Century Gothic" panose="020B0502020202020204" pitchFamily="34" charset="0"/>
            </a:endParaRPr>
          </a:p>
        </p:txBody>
      </p:sp>
      <p:sp>
        <p:nvSpPr>
          <p:cNvPr id="10" name="Rechthoek 9"/>
          <p:cNvSpPr/>
          <p:nvPr/>
        </p:nvSpPr>
        <p:spPr>
          <a:xfrm>
            <a:off x="7937271" y="5033127"/>
            <a:ext cx="4043504" cy="830997"/>
          </a:xfrm>
          <a:prstGeom prst="rect">
            <a:avLst/>
          </a:prstGeom>
        </p:spPr>
        <p:txBody>
          <a:bodyPr wrap="square">
            <a:spAutoFit/>
          </a:bodyPr>
          <a:lstStyle/>
          <a:p>
            <a:r>
              <a:rPr lang="en-GB" sz="1600" b="1" spc="-1" dirty="0">
                <a:solidFill>
                  <a:schemeClr val="bg1"/>
                </a:solidFill>
                <a:latin typeface="Century Gothic" panose="020B0502020202020204" pitchFamily="34" charset="0"/>
              </a:rPr>
              <a:t>8. </a:t>
            </a:r>
            <a:r>
              <a:rPr lang="en-GB" sz="1600" b="1" spc="-1" dirty="0" err="1">
                <a:solidFill>
                  <a:schemeClr val="bg1"/>
                </a:solidFill>
                <a:latin typeface="Century Gothic" panose="020B0502020202020204" pitchFamily="34" charset="0"/>
              </a:rPr>
              <a:t>Toekomstbestendige</a:t>
            </a:r>
            <a:endParaRPr lang="en-GB" sz="1600" b="1" spc="-1" dirty="0">
              <a:solidFill>
                <a:schemeClr val="bg1"/>
              </a:solidFill>
              <a:latin typeface="Century Gothic" panose="020B0502020202020204" pitchFamily="34" charset="0"/>
            </a:endParaRPr>
          </a:p>
          <a:p>
            <a:r>
              <a:rPr lang="en-GB" sz="1600" b="1" spc="-1" dirty="0">
                <a:solidFill>
                  <a:schemeClr val="bg1"/>
                </a:solidFill>
                <a:latin typeface="Century Gothic" panose="020B0502020202020204" pitchFamily="34" charset="0"/>
              </a:rPr>
              <a:t>enterprise architecture</a:t>
            </a:r>
          </a:p>
          <a:p>
            <a:pPr marL="176213"/>
            <a:endParaRPr lang="en-GB" sz="1600" b="1" spc="-1" dirty="0">
              <a:solidFill>
                <a:schemeClr val="bg1"/>
              </a:solidFill>
              <a:latin typeface="Century Gothic" panose="020B0502020202020204" pitchFamily="34" charset="0"/>
            </a:endParaRPr>
          </a:p>
        </p:txBody>
      </p:sp>
      <p:sp>
        <p:nvSpPr>
          <p:cNvPr id="5" name="Espace réservé du pied de page 4">
            <a:extLst>
              <a:ext uri="{FF2B5EF4-FFF2-40B4-BE49-F238E27FC236}">
                <a16:creationId xmlns:a16="http://schemas.microsoft.com/office/drawing/2014/main" id="{21577E09-F504-4AD6-9514-3EB61E086F54}"/>
              </a:ext>
            </a:extLst>
          </p:cNvPr>
          <p:cNvSpPr>
            <a:spLocks noGrp="1"/>
          </p:cNvSpPr>
          <p:nvPr>
            <p:ph type="ftr" sz="quarter" idx="21"/>
          </p:nvPr>
        </p:nvSpPr>
        <p:spPr/>
        <p:txBody>
          <a:bodyPr/>
          <a:lstStyle/>
          <a:p>
            <a:r>
              <a:rPr lang="nl-BE" dirty="0"/>
              <a:t>E-GOV 3.0 – oktober 2024</a:t>
            </a:r>
            <a:endParaRPr lang="en-US" dirty="0"/>
          </a:p>
        </p:txBody>
      </p:sp>
    </p:spTree>
    <p:extLst>
      <p:ext uri="{BB962C8B-B14F-4D97-AF65-F5344CB8AC3E}">
        <p14:creationId xmlns:p14="http://schemas.microsoft.com/office/powerpoint/2010/main" val="2451286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Uniek</a:t>
            </a:r>
            <a:r>
              <a:rPr lang="en-US" dirty="0"/>
              <a:t> </a:t>
            </a:r>
            <a:r>
              <a:rPr lang="en-US" dirty="0" err="1"/>
              <a:t>gegevensmodel</a:t>
            </a:r>
            <a:endParaRPr lang="en-US" dirty="0"/>
          </a:p>
          <a:p>
            <a:r>
              <a:rPr lang="en-US" dirty="0" err="1"/>
              <a:t>en</a:t>
            </a:r>
            <a:r>
              <a:rPr lang="en-US" dirty="0"/>
              <a:t> de centrale </a:t>
            </a:r>
            <a:r>
              <a:rPr lang="en-US" dirty="0" err="1"/>
              <a:t>datalaag</a:t>
            </a:r>
            <a:endParaRPr lang="en-US" dirty="0"/>
          </a:p>
        </p:txBody>
      </p:sp>
    </p:spTree>
    <p:extLst>
      <p:ext uri="{BB962C8B-B14F-4D97-AF65-F5344CB8AC3E}">
        <p14:creationId xmlns:p14="http://schemas.microsoft.com/office/powerpoint/2010/main" val="2266916202"/>
      </p:ext>
    </p:extLst>
  </p:cSld>
  <p:clrMapOvr>
    <a:masterClrMapping/>
  </p:clrMapOvr>
</p:sld>
</file>

<file path=ppt/theme/theme1.xml><?xml version="1.0" encoding="utf-8"?>
<a:theme xmlns:a="http://schemas.openxmlformats.org/drawingml/2006/main" name="Office Theme">
  <a:themeElements>
    <a:clrScheme name="Custom 22">
      <a:dk1>
        <a:srgbClr val="262626"/>
      </a:dk1>
      <a:lt1>
        <a:sysClr val="window" lastClr="FFFFFF"/>
      </a:lt1>
      <a:dk2>
        <a:srgbClr val="476FB5"/>
      </a:dk2>
      <a:lt2>
        <a:srgbClr val="5DC5D2"/>
      </a:lt2>
      <a:accent1>
        <a:srgbClr val="5B9BD5"/>
      </a:accent1>
      <a:accent2>
        <a:srgbClr val="5DC5D2"/>
      </a:accent2>
      <a:accent3>
        <a:srgbClr val="F2F2F2"/>
      </a:accent3>
      <a:accent4>
        <a:srgbClr val="9966FF"/>
      </a:accent4>
      <a:accent5>
        <a:srgbClr val="3B3B3B"/>
      </a:accent5>
      <a:accent6>
        <a:srgbClr val="476FB5"/>
      </a:accent6>
      <a:hlink>
        <a:srgbClr val="3B3B3B"/>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35C48AF-20AD-44C0-8B72-0767F527E709}" vid="{A5E29779-46D5-4C3C-A77E-4C099D33C2BD}"/>
    </a:ext>
  </a:extLst>
</a:theme>
</file>

<file path=ppt/theme/theme2.xml><?xml version="1.0" encoding="utf-8"?>
<a:theme xmlns:a="http://schemas.openxmlformats.org/drawingml/2006/main" name="1_Office Theme">
  <a:themeElements>
    <a:clrScheme name="Custom 22">
      <a:dk1>
        <a:srgbClr val="262626"/>
      </a:dk1>
      <a:lt1>
        <a:sysClr val="window" lastClr="FFFFFF"/>
      </a:lt1>
      <a:dk2>
        <a:srgbClr val="476FB5"/>
      </a:dk2>
      <a:lt2>
        <a:srgbClr val="5DC5D2"/>
      </a:lt2>
      <a:accent1>
        <a:srgbClr val="5B9BD5"/>
      </a:accent1>
      <a:accent2>
        <a:srgbClr val="5DC5D2"/>
      </a:accent2>
      <a:accent3>
        <a:srgbClr val="F2F2F2"/>
      </a:accent3>
      <a:accent4>
        <a:srgbClr val="9966FF"/>
      </a:accent4>
      <a:accent5>
        <a:srgbClr val="3B3B3B"/>
      </a:accent5>
      <a:accent6>
        <a:srgbClr val="476FB5"/>
      </a:accent6>
      <a:hlink>
        <a:srgbClr val="3B3B3B"/>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35C48AF-20AD-44C0-8B72-0767F527E709}" vid="{A5E29779-46D5-4C3C-A77E-4C099D33C2BD}"/>
    </a:ext>
  </a:extLst>
</a:theme>
</file>

<file path=ppt/theme/theme3.xml><?xml version="1.0" encoding="utf-8"?>
<a:theme xmlns:a="http://schemas.openxmlformats.org/drawingml/2006/main" name="Blank">
  <a:themeElements>
    <a:clrScheme name="ONSS COLOR">
      <a:dk1>
        <a:srgbClr val="565656"/>
      </a:dk1>
      <a:lt1>
        <a:srgbClr val="FFFFFF"/>
      </a:lt1>
      <a:dk2>
        <a:srgbClr val="247F8D"/>
      </a:dk2>
      <a:lt2>
        <a:srgbClr val="FFFFFF"/>
      </a:lt2>
      <a:accent1>
        <a:srgbClr val="00858F"/>
      </a:accent1>
      <a:accent2>
        <a:srgbClr val="C8411F"/>
      </a:accent2>
      <a:accent3>
        <a:srgbClr val="8BB63A"/>
      </a:accent3>
      <a:accent4>
        <a:srgbClr val="1E77BC"/>
      </a:accent4>
      <a:accent5>
        <a:srgbClr val="E3A526"/>
      </a:accent5>
      <a:accent6>
        <a:srgbClr val="B61124"/>
      </a:accent6>
      <a:hlink>
        <a:srgbClr val="A5A5A5"/>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ss_template.pptx" id="{B9D0764F-152B-414B-B05B-FA7B8F9CF159}" vid="{53B82098-B8E8-489B-BDC7-8B2821B18C7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db2e17-9b02-401e-92db-fae77b78aef7">
      <Terms xmlns="http://schemas.microsoft.com/office/infopath/2007/PartnerControls"/>
    </lcf76f155ced4ddcb4097134ff3c332f>
    <TaxCatchAll xmlns="b6343280-e923-429f-981f-27770744d99d" xsi:nil="true"/>
    <_dlc_DocId xmlns="b6343280-e923-429f-981f-27770744d99d">65XRD6Y7KMPT-1002009202-294</_dlc_DocId>
    <_dlc_DocIdUrl xmlns="b6343280-e923-429f-981f-27770744d99d">
      <Url>https://gcloudbelgium.sharepoint.com/sites/BeConnected/EACROSS/_layouts/15/DocIdRedir.aspx?ID=65XRD6Y7KMPT-1002009202-294</Url>
      <Description>65XRD6Y7KMPT-1002009202-294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918A48ECABBBD4C86B56A02EE5F5009" ma:contentTypeVersion="14" ma:contentTypeDescription="Create a new document." ma:contentTypeScope="" ma:versionID="55657a9f6df264312f8140089665b857">
  <xsd:schema xmlns:xsd="http://www.w3.org/2001/XMLSchema" xmlns:xs="http://www.w3.org/2001/XMLSchema" xmlns:p="http://schemas.microsoft.com/office/2006/metadata/properties" xmlns:ns2="b6343280-e923-429f-981f-27770744d99d" xmlns:ns3="1ddb2e17-9b02-401e-92db-fae77b78aef7" targetNamespace="http://schemas.microsoft.com/office/2006/metadata/properties" ma:root="true" ma:fieldsID="36933b7620ba419d664ddacd49fb958a" ns2:_="" ns3:_="">
    <xsd:import namespace="b6343280-e923-429f-981f-27770744d99d"/>
    <xsd:import namespace="1ddb2e17-9b02-401e-92db-fae77b78aef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43280-e923-429f-981f-27770744d99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492d74ad-63ca-459f-a0dd-5a728d727b6f}" ma:internalName="TaxCatchAll" ma:showField="CatchAllData" ma:web="b6343280-e923-429f-981f-27770744d99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db2e17-9b02-401e-92db-fae77b78aef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677b756-bb6c-42c0-a500-a3c5d40b597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54F6B5-FBE4-4C03-A5D0-531F362819E0}">
  <ds:schemaRefs>
    <ds:schemaRef ds:uri="http://schemas.microsoft.com/sharepoint/v3/contenttype/forms"/>
  </ds:schemaRefs>
</ds:datastoreItem>
</file>

<file path=customXml/itemProps2.xml><?xml version="1.0" encoding="utf-8"?>
<ds:datastoreItem xmlns:ds="http://schemas.openxmlformats.org/officeDocument/2006/customXml" ds:itemID="{495E4ABA-5F8A-41AE-AD00-E3E577520744}">
  <ds:schemaRefs>
    <ds:schemaRef ds:uri="http://schemas.microsoft.com/sharepoint/events"/>
  </ds:schemaRefs>
</ds:datastoreItem>
</file>

<file path=customXml/itemProps3.xml><?xml version="1.0" encoding="utf-8"?>
<ds:datastoreItem xmlns:ds="http://schemas.openxmlformats.org/officeDocument/2006/customXml" ds:itemID="{F24060C4-7234-4A96-8AB2-F5C1BB6B3F17}">
  <ds:schemaRefs>
    <ds:schemaRef ds:uri="http://purl.org/dc/elements/1.1/"/>
    <ds:schemaRef ds:uri="http://schemas.microsoft.com/office/2006/metadata/properties"/>
    <ds:schemaRef ds:uri="b6343280-e923-429f-981f-27770744d99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ddb2e17-9b02-401e-92db-fae77b78aef7"/>
    <ds:schemaRef ds:uri="http://www.w3.org/XML/1998/namespace"/>
    <ds:schemaRef ds:uri="http://purl.org/dc/dcmitype/"/>
  </ds:schemaRefs>
</ds:datastoreItem>
</file>

<file path=customXml/itemProps4.xml><?xml version="1.0" encoding="utf-8"?>
<ds:datastoreItem xmlns:ds="http://schemas.openxmlformats.org/officeDocument/2006/customXml" ds:itemID="{4A753694-3D8F-4EB8-A701-5A203EF93A90}">
  <ds:schemaRefs>
    <ds:schemaRef ds:uri="1ddb2e17-9b02-401e-92db-fae77b78aef7"/>
    <ds:schemaRef ds:uri="b6343280-e923-429f-981f-27770744d9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eGov_PPT</Template>
  <TotalTime>3896</TotalTime>
  <Words>3031</Words>
  <Application>Microsoft Office PowerPoint</Application>
  <PresentationFormat>Breedbeeld</PresentationFormat>
  <Paragraphs>432</Paragraphs>
  <Slides>43</Slides>
  <Notes>7</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43</vt:i4>
      </vt:variant>
    </vt:vector>
  </HeadingPairs>
  <TitlesOfParts>
    <vt:vector size="53" baseType="lpstr">
      <vt:lpstr>Arial</vt:lpstr>
      <vt:lpstr>Calibri</vt:lpstr>
      <vt:lpstr>Century Gothic</vt:lpstr>
      <vt:lpstr>Lato</vt:lpstr>
      <vt:lpstr>PT Sans</vt:lpstr>
      <vt:lpstr>Times New Roman</vt:lpstr>
      <vt:lpstr>Wingdings</vt:lpstr>
      <vt:lpstr>Office Theme</vt:lpstr>
      <vt:lpstr>1_Office Theme</vt:lpstr>
      <vt:lpstr>Blank</vt:lpstr>
      <vt:lpstr>E-GOV 3.0 – Koen Snyders, AG RSZ </vt:lpstr>
      <vt:lpstr>PowerPoint-presentatie</vt:lpstr>
      <vt:lpstr>PowerPoint-presentatie</vt:lpstr>
      <vt:lpstr>PowerPoint-presentatie</vt:lpstr>
      <vt:lpstr>PowerPoint-presentatie</vt:lpstr>
      <vt:lpstr>PowerPoint-presentatie</vt:lpstr>
      <vt:lpstr>Een wereld permanent in verandering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Deze complexe uitdaging vergt acties op verschillende niveaus</vt:lpstr>
      <vt:lpstr>1</vt:lpstr>
      <vt:lpstr>2</vt:lpstr>
      <vt:lpstr>3</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Donec nec justo eget felis facilisis</dc:title>
  <dc:creator>Filip Coppens</dc:creator>
  <cp:lastModifiedBy>koen snyders</cp:lastModifiedBy>
  <cp:revision>177</cp:revision>
  <dcterms:created xsi:type="dcterms:W3CDTF">2023-11-13T11:57:18Z</dcterms:created>
  <dcterms:modified xsi:type="dcterms:W3CDTF">2024-10-22T20:38:06Z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0x010100C918A48ECABBBD4C86B56A02EE5F5009</vt:lpwstr>
  </property>
  <property fmtid="{D5CDD505-2E9C-101B-9397-08002B2CF9AE}" pid="3" name="_dlc_DocIdItemGuid">
    <vt:lpwstr>789236ae-bf07-4a7b-bf66-16424d4c33cb</vt:lpwstr>
  </property>
  <property fmtid="{D5CDD505-2E9C-101B-9397-08002B2CF9AE}" pid="4" name="MediaServiceImageTags">
    <vt:lpwstr/>
  </property>
</Properties>
</file>