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903" r:id="rId2"/>
  </p:sldMasterIdLst>
  <p:notesMasterIdLst>
    <p:notesMasterId r:id="rId16"/>
  </p:notesMasterIdLst>
  <p:handoutMasterIdLst>
    <p:handoutMasterId r:id="rId17"/>
  </p:handoutMasterIdLst>
  <p:sldIdLst>
    <p:sldId id="256" r:id="rId3"/>
    <p:sldId id="271" r:id="rId4"/>
    <p:sldId id="286" r:id="rId5"/>
    <p:sldId id="280" r:id="rId6"/>
    <p:sldId id="312" r:id="rId7"/>
    <p:sldId id="320" r:id="rId8"/>
    <p:sldId id="313" r:id="rId9"/>
    <p:sldId id="319" r:id="rId10"/>
    <p:sldId id="321" r:id="rId11"/>
    <p:sldId id="322" r:id="rId12"/>
    <p:sldId id="323" r:id="rId13"/>
    <p:sldId id="324" r:id="rId14"/>
    <p:sldId id="325" r:id="rId15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ky Vanhauwaert" initials="FV" lastIdx="4" clrIdx="0">
    <p:extLst>
      <p:ext uri="{19B8F6BF-5375-455C-9EA6-DF929625EA0E}">
        <p15:presenceInfo xmlns:p15="http://schemas.microsoft.com/office/powerpoint/2012/main" userId="S-1-5-21-136122031-3198374591-1304894904-11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BE"/>
    <a:srgbClr val="0082BE"/>
    <a:srgbClr val="0082B8"/>
    <a:srgbClr val="0082B4"/>
    <a:srgbClr val="0082AE"/>
    <a:srgbClr val="0078AE"/>
    <a:srgbClr val="0A78AE"/>
    <a:srgbClr val="0078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39" autoAdjust="0"/>
  </p:normalViewPr>
  <p:slideViewPr>
    <p:cSldViewPr>
      <p:cViewPr>
        <p:scale>
          <a:sx n="75" d="100"/>
          <a:sy n="75" d="100"/>
        </p:scale>
        <p:origin x="-174" y="8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963A8-760C-486B-97D3-9A1A32343AC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2455AD-D708-4BED-A8DD-C24DB34DE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783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472D4DB-24C3-43B8-8E4A-324AA65BA7B2}" type="datetimeFigureOut">
              <a:rPr lang="en-US"/>
              <a:pPr>
                <a:defRPr/>
              </a:pPr>
              <a:t>7/30/2024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9A4C6B6-9186-44B6-AEB1-8528D7C6E6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395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1470025"/>
          </a:xfrm>
        </p:spPr>
        <p:txBody>
          <a:bodyPr/>
          <a:lstStyle>
            <a:lvl1pPr>
              <a:defRPr sz="4000" b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11975" y="6453188"/>
            <a:ext cx="2133600" cy="293687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09/2015</a:t>
            </a:r>
          </a:p>
        </p:txBody>
      </p:sp>
    </p:spTree>
    <p:extLst>
      <p:ext uri="{BB962C8B-B14F-4D97-AF65-F5344CB8AC3E}">
        <p14:creationId xmlns:p14="http://schemas.microsoft.com/office/powerpoint/2010/main" val="177946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37D79-5435-4A72-95CC-13718149D6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101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ss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4"/>
          <p:cNvSpPr txBox="1">
            <a:spLocks noChangeArrowheads="1"/>
          </p:cNvSpPr>
          <p:nvPr userDrawn="1"/>
        </p:nvSpPr>
        <p:spPr bwMode="auto">
          <a:xfrm>
            <a:off x="430213" y="1662113"/>
            <a:ext cx="8283575" cy="2308225"/>
          </a:xfrm>
          <a:prstGeom prst="rect">
            <a:avLst/>
          </a:prstGeom>
          <a:noFill/>
          <a:ln w="9525">
            <a:solidFill>
              <a:srgbClr val="019CE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nl-BE" altLang="en-US" sz="4800">
              <a:solidFill>
                <a:srgbClr val="0087BE"/>
              </a:solidFill>
            </a:endParaRPr>
          </a:p>
          <a:p>
            <a:pPr algn="ctr" eaLnBrk="1" hangingPunct="1">
              <a:defRPr/>
            </a:pPr>
            <a:endParaRPr lang="nl-BE" altLang="en-US" sz="4800">
              <a:solidFill>
                <a:srgbClr val="0087BE"/>
              </a:solidFill>
            </a:endParaRPr>
          </a:p>
          <a:p>
            <a:pPr algn="ctr" eaLnBrk="1" hangingPunct="1">
              <a:defRPr/>
            </a:pPr>
            <a:endParaRPr lang="nl-BE" altLang="en-US" sz="4800">
              <a:solidFill>
                <a:srgbClr val="0087B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6DDCB-4F40-4F8C-A2FE-269D135B5A1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9936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2"/>
          <p:cNvSpPr txBox="1">
            <a:spLocks noChangeArrowheads="1"/>
          </p:cNvSpPr>
          <p:nvPr userDrawn="1"/>
        </p:nvSpPr>
        <p:spPr bwMode="auto">
          <a:xfrm>
            <a:off x="4760016" y="3935958"/>
            <a:ext cx="388778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US" sz="1600" dirty="0">
              <a:solidFill>
                <a:srgbClr val="0D0D0D"/>
              </a:solidFill>
              <a:sym typeface="Arial" charset="0"/>
            </a:endParaRPr>
          </a:p>
          <a:p>
            <a:pPr>
              <a:defRPr/>
            </a:pPr>
            <a:endParaRPr lang="en-US" sz="1600" dirty="0">
              <a:solidFill>
                <a:srgbClr val="0D0D0D"/>
              </a:solidFill>
              <a:sym typeface="Arial" charset="0"/>
            </a:endParaRPr>
          </a:p>
          <a:p>
            <a:pPr>
              <a:defRPr/>
            </a:pPr>
            <a:r>
              <a:rPr lang="en-US" sz="1600" dirty="0">
                <a:solidFill>
                  <a:srgbClr val="7F7F7F"/>
                </a:solidFill>
                <a:sym typeface="Arial" charset="0"/>
              </a:rPr>
              <a:t>https://www.ksz.fgov.be</a:t>
            </a:r>
            <a:endParaRPr lang="fr-BE" sz="1600" dirty="0">
              <a:solidFill>
                <a:srgbClr val="7F7F7F"/>
              </a:solidFill>
              <a:sym typeface="Arial" charset="0"/>
            </a:endParaRPr>
          </a:p>
          <a:p>
            <a:pPr>
              <a:defRPr/>
            </a:pPr>
            <a:r>
              <a:rPr lang="en-US" sz="1600" dirty="0">
                <a:solidFill>
                  <a:srgbClr val="7F7F7F"/>
                </a:solidFill>
                <a:sym typeface="Arial" charset="0"/>
              </a:rPr>
              <a:t>https://www.socialsecurity.be</a:t>
            </a:r>
          </a:p>
        </p:txBody>
      </p:sp>
      <p:pic>
        <p:nvPicPr>
          <p:cNvPr id="6" name="Picture 2" descr="http://fr.hdyo.org/assets/ask-question-2-ce96e3e01c85a38a0d39c61cfae6d42c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226" y="908720"/>
            <a:ext cx="417646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CC5E9-F9D9-46F9-AA92-085E1A182B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103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  <a:lvl2pPr marL="742950" indent="-285750">
              <a:buFont typeface="Calibri" panose="020F0502020204030204" pitchFamily="34" charset="0"/>
              <a:buChar char="-"/>
              <a:defRPr sz="2000"/>
            </a:lvl2pPr>
            <a:lvl3pPr>
              <a:defRPr sz="1600"/>
            </a:lvl3pPr>
            <a:lvl4pPr marL="1600200" indent="-228600" algn="l">
              <a:buFont typeface="Calibri" panose="020F0502020204030204" pitchFamily="34" charset="0"/>
              <a:buChar char="-"/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328589" y="6523630"/>
            <a:ext cx="737110" cy="33437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EDDD6-2727-439E-A96F-E9FD4CA7737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89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811F3-C16F-4DB2-A42F-0DEC8D6A8B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321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37D79-5435-4A72-95CC-13718149D6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734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ss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4"/>
          <p:cNvSpPr txBox="1">
            <a:spLocks noChangeArrowheads="1"/>
          </p:cNvSpPr>
          <p:nvPr userDrawn="1"/>
        </p:nvSpPr>
        <p:spPr bwMode="auto">
          <a:xfrm>
            <a:off x="430213" y="1662113"/>
            <a:ext cx="8283575" cy="2308225"/>
          </a:xfrm>
          <a:prstGeom prst="rect">
            <a:avLst/>
          </a:prstGeom>
          <a:noFill/>
          <a:ln w="9525">
            <a:solidFill>
              <a:srgbClr val="019CE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nl-BE" altLang="en-US" sz="4800">
              <a:solidFill>
                <a:srgbClr val="0087BE"/>
              </a:solidFill>
            </a:endParaRPr>
          </a:p>
          <a:p>
            <a:pPr algn="ctr" eaLnBrk="1" hangingPunct="1">
              <a:defRPr/>
            </a:pPr>
            <a:endParaRPr lang="nl-BE" altLang="en-US" sz="4800">
              <a:solidFill>
                <a:srgbClr val="0087BE"/>
              </a:solidFill>
            </a:endParaRPr>
          </a:p>
          <a:p>
            <a:pPr algn="ctr" eaLnBrk="1" hangingPunct="1">
              <a:defRPr/>
            </a:pPr>
            <a:endParaRPr lang="nl-BE" altLang="en-US" sz="4800">
              <a:solidFill>
                <a:srgbClr val="0087B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6DDCB-4F40-4F8C-A2FE-269D135B5A1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4508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2"/>
          <p:cNvSpPr txBox="1">
            <a:spLocks noChangeArrowheads="1"/>
          </p:cNvSpPr>
          <p:nvPr userDrawn="1"/>
        </p:nvSpPr>
        <p:spPr bwMode="auto">
          <a:xfrm>
            <a:off x="4760016" y="3935958"/>
            <a:ext cx="388778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US" sz="1600" dirty="0">
              <a:solidFill>
                <a:srgbClr val="0D0D0D"/>
              </a:solidFill>
              <a:sym typeface="Arial" charset="0"/>
            </a:endParaRPr>
          </a:p>
          <a:p>
            <a:pPr>
              <a:defRPr/>
            </a:pPr>
            <a:endParaRPr lang="en-US" sz="1600" dirty="0">
              <a:solidFill>
                <a:srgbClr val="0D0D0D"/>
              </a:solidFill>
              <a:sym typeface="Arial" charset="0"/>
            </a:endParaRPr>
          </a:p>
          <a:p>
            <a:pPr>
              <a:defRPr/>
            </a:pPr>
            <a:r>
              <a:rPr lang="en-US" sz="1600" dirty="0">
                <a:solidFill>
                  <a:srgbClr val="7F7F7F"/>
                </a:solidFill>
                <a:sym typeface="Arial" charset="0"/>
              </a:rPr>
              <a:t>https://www.ksz.fgov.be</a:t>
            </a:r>
            <a:endParaRPr lang="fr-BE" sz="1600" dirty="0">
              <a:solidFill>
                <a:srgbClr val="7F7F7F"/>
              </a:solidFill>
              <a:sym typeface="Arial" charset="0"/>
            </a:endParaRPr>
          </a:p>
          <a:p>
            <a:pPr>
              <a:defRPr/>
            </a:pPr>
            <a:r>
              <a:rPr lang="en-US" sz="1600" dirty="0">
                <a:solidFill>
                  <a:srgbClr val="7F7F7F"/>
                </a:solidFill>
                <a:sym typeface="Arial" charset="0"/>
              </a:rPr>
              <a:t>https://www.socialsecurity.be</a:t>
            </a:r>
          </a:p>
        </p:txBody>
      </p:sp>
      <p:pic>
        <p:nvPicPr>
          <p:cNvPr id="6" name="Picture 2" descr="http://fr.hdyo.org/assets/ask-question-2-ce96e3e01c85a38a0d39c61cfae6d42c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226" y="908720"/>
            <a:ext cx="417646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CC5E9-F9D9-46F9-AA92-085E1A182B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696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1470025"/>
          </a:xfrm>
        </p:spPr>
        <p:txBody>
          <a:bodyPr/>
          <a:lstStyle>
            <a:lvl1pPr>
              <a:defRPr sz="4000" b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11975" y="6453188"/>
            <a:ext cx="2133600" cy="293687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09/2015</a:t>
            </a:r>
          </a:p>
        </p:txBody>
      </p:sp>
    </p:spTree>
    <p:extLst>
      <p:ext uri="{BB962C8B-B14F-4D97-AF65-F5344CB8AC3E}">
        <p14:creationId xmlns:p14="http://schemas.microsoft.com/office/powerpoint/2010/main" val="4069307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  <a:lvl2pPr marL="742950" indent="-285750">
              <a:buFont typeface="Calibri" panose="020F0502020204030204" pitchFamily="34" charset="0"/>
              <a:buChar char="-"/>
              <a:defRPr sz="2000"/>
            </a:lvl2pPr>
            <a:lvl3pPr>
              <a:defRPr sz="1600"/>
            </a:lvl3pPr>
            <a:lvl4pPr marL="1600200" indent="-228600">
              <a:buFont typeface="Calibri" panose="020F0502020204030204" pitchFamily="34" charset="0"/>
              <a:buChar char="-"/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328589" y="6523630"/>
            <a:ext cx="737110" cy="33437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EDDD6-2727-439E-A96F-E9FD4CA7737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165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811F3-C16F-4DB2-A42F-0DEC8D6A8B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818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pic>
        <p:nvPicPr>
          <p:cNvPr id="1028" name="Picture 6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6489700"/>
            <a:ext cx="368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Box 7"/>
          <p:cNvSpPr txBox="1">
            <a:spLocks noChangeArrowheads="1"/>
          </p:cNvSpPr>
          <p:nvPr userDrawn="1"/>
        </p:nvSpPr>
        <p:spPr bwMode="auto">
          <a:xfrm>
            <a:off x="468313" y="6678613"/>
            <a:ext cx="7559675" cy="179387"/>
          </a:xfrm>
          <a:prstGeom prst="rect">
            <a:avLst/>
          </a:prstGeom>
          <a:solidFill>
            <a:srgbClr val="0080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3900" y="6489700"/>
            <a:ext cx="750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B2A7D7-3B07-4F16-B17F-21A2F67651B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1028" name="Picture 6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6489700"/>
            <a:ext cx="368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Box 7"/>
          <p:cNvSpPr txBox="1">
            <a:spLocks noChangeArrowheads="1"/>
          </p:cNvSpPr>
          <p:nvPr userDrawn="1"/>
        </p:nvSpPr>
        <p:spPr bwMode="auto">
          <a:xfrm>
            <a:off x="468313" y="6678613"/>
            <a:ext cx="7559675" cy="179387"/>
          </a:xfrm>
          <a:prstGeom prst="rect">
            <a:avLst/>
          </a:prstGeom>
          <a:solidFill>
            <a:srgbClr val="0080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3900" y="6489700"/>
            <a:ext cx="750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B2A7D7-3B07-4F16-B17F-21A2F67651B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9057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health.fgov.be/ehealthplatform/nl/informatieveiligheidscomite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224136"/>
          </a:xfrm>
        </p:spPr>
        <p:txBody>
          <a:bodyPr/>
          <a:lstStyle/>
          <a:p>
            <a:pPr eaLnBrk="1" hangingPunct="1">
              <a:defRPr/>
            </a:pPr>
            <a:br>
              <a:rPr lang="nl-BE" b="1"/>
            </a:br>
            <a:br>
              <a:rPr lang="nl-BE" b="1"/>
            </a:br>
            <a:r>
              <a:rPr lang="nl-BE">
                <a:solidFill>
                  <a:srgbClr val="000000"/>
                </a:solidFill>
                <a:latin typeface="+mn-lt"/>
                <a:cs typeface="Arial" charset="0"/>
                <a:sym typeface="Arial" charset="0"/>
              </a:rPr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288032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BE" sz="4000" b="1">
                <a:solidFill>
                  <a:srgbClr val="0087BE"/>
                </a:solidFill>
              </a:rPr>
              <a:t>Informatieveiligheidscomité (IVC)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B5B4C-0B96-4322-9523-E4F451C86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IVC - aandachtspunten(2/5)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A08AD-7C7F-41DB-A96C-C7D11003F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/>
              <a:t>identificatie van de betrokken instellingen</a:t>
            </a:r>
          </a:p>
          <a:p>
            <a:pPr lvl="1" algn="just">
              <a:lnSpc>
                <a:spcPct val="80000"/>
              </a:lnSpc>
            </a:pPr>
            <a:r>
              <a:rPr lang="nl-BE" sz="1900" dirty="0"/>
              <a:t>initiële verwerkingsverantwoordelijke (gegevensleverancier)</a:t>
            </a:r>
          </a:p>
          <a:p>
            <a:pPr lvl="1" algn="just">
              <a:lnSpc>
                <a:spcPct val="80000"/>
              </a:lnSpc>
            </a:pPr>
            <a:r>
              <a:rPr lang="nl-BE" sz="1900" dirty="0"/>
              <a:t>bestemmeling van de gegevens</a:t>
            </a:r>
          </a:p>
          <a:p>
            <a:pPr lvl="1" algn="just">
              <a:lnSpc>
                <a:spcPct val="80000"/>
              </a:lnSpc>
            </a:pPr>
            <a:r>
              <a:rPr lang="nl-BE" sz="1900" dirty="0"/>
              <a:t>tussenkomst van een verwerker</a:t>
            </a:r>
          </a:p>
          <a:p>
            <a:pPr lvl="1" algn="just">
              <a:lnSpc>
                <a:spcPct val="80000"/>
              </a:lnSpc>
            </a:pPr>
            <a:r>
              <a:rPr lang="nl-BE" sz="1900" dirty="0"/>
              <a:t>tussenkomst van een derde vertrouwenspersoon / TTP (eHealth-platform)</a:t>
            </a:r>
          </a:p>
          <a:p>
            <a:r>
              <a:rPr lang="nl-BE" dirty="0"/>
              <a:t>schema van de gegevensstromen</a:t>
            </a:r>
          </a:p>
          <a:p>
            <a:pPr lvl="1" algn="just">
              <a:lnSpc>
                <a:spcPct val="90000"/>
              </a:lnSpc>
            </a:pPr>
            <a:r>
              <a:rPr lang="nl-BE" sz="1900" dirty="0"/>
              <a:t>over de technische schema’s van de gegevensstromen moet VOORAFGAAND aan de indiening van de aanvraag overleg worden gepleegd met de betrokken partijen</a:t>
            </a:r>
          </a:p>
          <a:p>
            <a:pPr lvl="1" algn="just">
              <a:lnSpc>
                <a:spcPct val="90000"/>
              </a:lnSpc>
            </a:pPr>
            <a:r>
              <a:rPr lang="nl-BE" sz="1900" dirty="0"/>
              <a:t>bewijs van het akkoord van de betrokken partijen (kopie van een mail, brief, ...)</a:t>
            </a:r>
          </a:p>
          <a:p>
            <a:pPr lvl="1" algn="just">
              <a:lnSpc>
                <a:spcPct val="90000"/>
              </a:lnSpc>
            </a:pPr>
            <a:r>
              <a:rPr lang="nl-BE" sz="1900" dirty="0"/>
              <a:t>het schema moet de essentiële elementen van de stroom bevatten maar niet de veiligheidsinformatie die de stroom in gevaar zou kunnen brengen</a:t>
            </a:r>
          </a:p>
          <a:p>
            <a:endParaRPr lang="en-B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81B20E-8634-47D0-B547-530F26E345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EDDD6-2727-439E-A96F-E9FD4CA77376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248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6AB94-FE9D-4126-B471-579EAE3A9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IVC - aandachtspunten(3/5)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2DE89-B0EA-4E14-98A3-A7D0F947E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/>
              <a:t>doeleinden</a:t>
            </a:r>
          </a:p>
          <a:p>
            <a:pPr lvl="1"/>
            <a:r>
              <a:rPr lang="nl-BE"/>
              <a:t>artikel 6 en 9 AVG</a:t>
            </a:r>
          </a:p>
          <a:p>
            <a:pPr lvl="1"/>
            <a:r>
              <a:rPr lang="nl-BE"/>
              <a:t>één enkele wettelijke grondslag </a:t>
            </a:r>
          </a:p>
          <a:p>
            <a:pPr lvl="1"/>
            <a:r>
              <a:rPr lang="nl-BE"/>
              <a:t>duidelijk de wettelijke basis in de zin van de AVG + wettelijke basis naar Belgisch recht vermelden, bijvoorbeeld</a:t>
            </a:r>
          </a:p>
          <a:p>
            <a:pPr lvl="2" algn="just">
              <a:lnSpc>
                <a:spcPct val="90000"/>
              </a:lnSpc>
            </a:pPr>
            <a:r>
              <a:rPr lang="nl-BE" sz="1500"/>
              <a:t>art. 9, §2, h) AVG (preventieve geneeskunde, beheren van gezondheidsdiensten) + artikel Belgische wet;</a:t>
            </a:r>
          </a:p>
          <a:p>
            <a:pPr lvl="2" algn="just">
              <a:lnSpc>
                <a:spcPct val="90000"/>
              </a:lnSpc>
            </a:pPr>
            <a:r>
              <a:rPr lang="nl-BE" sz="1500"/>
              <a:t>art. 9, §2, i) AVG (redenen van algemeen belang op het gebied van de volksgezondheid) + artikel Belgische wet;</a:t>
            </a:r>
          </a:p>
          <a:p>
            <a:pPr lvl="2" algn="just">
              <a:lnSpc>
                <a:spcPct val="90000"/>
              </a:lnSpc>
            </a:pPr>
            <a:r>
              <a:rPr lang="nl-BE" sz="1500"/>
              <a:t>art. 9, §2, j) AVG (wetenschappelijk onderzoek) </a:t>
            </a:r>
          </a:p>
          <a:p>
            <a:pPr lvl="1">
              <a:lnSpc>
                <a:spcPct val="90000"/>
              </a:lnSpc>
            </a:pPr>
            <a:r>
              <a:rPr lang="nl-BE"/>
              <a:t>de doeleinden op een beknopte manier samenvatten (geen copie-paste van volledige hoofdstukken uit een doctoraatsthesis)</a:t>
            </a:r>
          </a:p>
          <a:p>
            <a:pPr marL="342900" lvl="1" indent="-342900">
              <a:lnSpc>
                <a:spcPct val="90000"/>
              </a:lnSpc>
              <a:buFont typeface="Arial" charset="0"/>
              <a:buChar char="•"/>
            </a:pPr>
            <a:r>
              <a:rPr lang="nl-BE" sz="2400"/>
              <a:t>latere verwerking</a:t>
            </a:r>
          </a:p>
          <a:p>
            <a:pPr lvl="1">
              <a:lnSpc>
                <a:spcPct val="90000"/>
              </a:lnSpc>
            </a:pPr>
            <a:r>
              <a:rPr lang="nl-BE"/>
              <a:t>de initiële verwerkingsverantwoordelijke deelt de informatie mee die nodig is om het formulier in te vullen</a:t>
            </a:r>
          </a:p>
          <a:p>
            <a:pPr lvl="1">
              <a:lnSpc>
                <a:spcPct val="90000"/>
              </a:lnSpc>
            </a:pPr>
            <a:r>
              <a:rPr lang="nl-BE"/>
              <a:t>bv. voorafgaand akkoord van de FOD Volksgezondheid voor wat de MZG-gegevens betreft</a:t>
            </a:r>
          </a:p>
          <a:p>
            <a:pPr lvl="2" algn="just">
              <a:lnSpc>
                <a:spcPct val="90000"/>
              </a:lnSpc>
            </a:pPr>
            <a:endParaRPr lang="fr-FR" sz="1500" dirty="0"/>
          </a:p>
          <a:p>
            <a:endParaRPr lang="en-B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9473BA-B388-49B3-8D76-44EF50BB6B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EDDD6-2727-439E-A96F-E9FD4CA77376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457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7DE64-D11D-4EDF-B7B0-8999E91B7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IVC - aandachtspunten(4/5)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755B0-1A4B-4ED4-8C80-44C43D4D4D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nl-BE" sz="3400" dirty="0"/>
              <a:t>transparantie</a:t>
            </a:r>
          </a:p>
          <a:p>
            <a:pPr lvl="1"/>
            <a:r>
              <a:rPr lang="nl-BE" sz="2400" dirty="0"/>
              <a:t>art. 13 of 14 AVG</a:t>
            </a:r>
          </a:p>
          <a:p>
            <a:pPr lvl="1"/>
            <a:r>
              <a:rPr lang="nl-BE" sz="2400" dirty="0"/>
              <a:t>wanneer de verwerkingsverantwoordelijke een uitzondering inroept, moet die worden gemotiveerd</a:t>
            </a:r>
          </a:p>
          <a:p>
            <a:pPr lvl="1"/>
            <a:r>
              <a:rPr lang="nl-BE" sz="2400" dirty="0"/>
              <a:t>de informatiebrieven aan de betrokken personen moeten juist en up-to-date zijn. De ingeroepen verwerkingsgronden moeten in overeenstemming zijn met het aanvraagformulier van het IVC</a:t>
            </a:r>
          </a:p>
          <a:p>
            <a:pPr lvl="1"/>
            <a:r>
              <a:rPr lang="nl-BE" sz="2400" dirty="0"/>
              <a:t>de informatiebrief is geen toestemmingsformulier !</a:t>
            </a:r>
          </a:p>
          <a:p>
            <a:pPr marL="342900" lvl="1" indent="-342900">
              <a:buFont typeface="Arial" charset="0"/>
              <a:buChar char="•"/>
            </a:pPr>
            <a:r>
              <a:rPr lang="nl-BE" sz="3400" dirty="0"/>
              <a:t>type gegevens</a:t>
            </a:r>
          </a:p>
          <a:p>
            <a:pPr lvl="1"/>
            <a:r>
              <a:rPr lang="nl-BE" sz="2400" dirty="0"/>
              <a:t>AVG volgorde naleven: onderzoeken moeten in principe gebeuren met anonieme gegevens. Slechts indien een verwerking van anonieme gegevens niet de mogelijkheid biedt om de onderzoeksdoeleinden te verwezenlijken, mogen </a:t>
            </a:r>
            <a:r>
              <a:rPr lang="nl-BE" sz="2400" dirty="0" err="1"/>
              <a:t>gepseudonimiseerde</a:t>
            </a:r>
            <a:r>
              <a:rPr lang="nl-BE" sz="2400" dirty="0"/>
              <a:t> persoonsgegevens worden gebruikt. Slechts indien ook een verwerking van </a:t>
            </a:r>
            <a:r>
              <a:rPr lang="nl-BE" sz="2400" dirty="0" err="1"/>
              <a:t>gepseudonimiseerde</a:t>
            </a:r>
            <a:r>
              <a:rPr lang="nl-BE" sz="2400" dirty="0"/>
              <a:t> persoonsgegevens niet de mogelijkheid biedt om de onderzoeksdoeleinden te verwezenlijken, mogen niet-</a:t>
            </a:r>
            <a:r>
              <a:rPr lang="nl-BE" sz="2400" dirty="0" err="1"/>
              <a:t>gepseudonimiseerde</a:t>
            </a:r>
            <a:r>
              <a:rPr lang="nl-BE" sz="2400" dirty="0"/>
              <a:t> persoonsgegevens worden gebruikt</a:t>
            </a:r>
          </a:p>
          <a:p>
            <a:pPr lvl="1"/>
            <a:r>
              <a:rPr lang="nl-BE" sz="2400" dirty="0"/>
              <a:t>het type gevraagde gegevens rechtvaardigen (</a:t>
            </a:r>
            <a:r>
              <a:rPr lang="nl-BE" sz="2400" dirty="0" err="1"/>
              <a:t>gepseudonimiseerd</a:t>
            </a:r>
            <a:r>
              <a:rPr lang="nl-BE" sz="2400" dirty="0"/>
              <a:t> of niet-</a:t>
            </a:r>
            <a:r>
              <a:rPr lang="nl-BE" sz="2400" dirty="0" err="1"/>
              <a:t>gepseudonimiseerd</a:t>
            </a:r>
            <a:r>
              <a:rPr lang="nl-BE" sz="2400" dirty="0"/>
              <a:t>)</a:t>
            </a:r>
          </a:p>
          <a:p>
            <a:pPr lvl="1"/>
            <a:r>
              <a:rPr lang="nl-BE" sz="2400" dirty="0"/>
              <a:t>motivering van elk gevraagd gegeven of van de gevraagde gegevenscategorieën</a:t>
            </a:r>
          </a:p>
          <a:p>
            <a:pPr lvl="1"/>
            <a:r>
              <a:rPr lang="nl-BE" sz="2400" dirty="0"/>
              <a:t>motivering van alle variabelen die als identificerend worden beschouwd (woonplaats, provincie, arrondissement, geboortedatum, datum van overlijden, ...)</a:t>
            </a:r>
          </a:p>
          <a:p>
            <a:pPr lvl="1"/>
            <a:r>
              <a:rPr lang="nl-BE" sz="2400" dirty="0"/>
              <a:t>de maatregelen inzake </a:t>
            </a:r>
            <a:r>
              <a:rPr lang="nl-BE" sz="2400" dirty="0" err="1"/>
              <a:t>pseudonimisering</a:t>
            </a:r>
            <a:r>
              <a:rPr lang="nl-BE" sz="2400" dirty="0"/>
              <a:t> (en de methode ervan) en beperking van de re-identificatierisico’s moeten duidelijk worden vermeld</a:t>
            </a:r>
          </a:p>
          <a:p>
            <a:pPr lvl="1"/>
            <a:r>
              <a:rPr lang="nl-BE" sz="2400" dirty="0"/>
              <a:t>de gegevens moeten op een leesbare manier worden voorgesteld: formaat Word-tabel (geen onleesbaar Excel-bestand)</a:t>
            </a:r>
          </a:p>
          <a:p>
            <a:pPr lvl="1"/>
            <a:endParaRPr lang="fr-FR" dirty="0"/>
          </a:p>
          <a:p>
            <a:endParaRPr lang="en-B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AD9280-7CCE-454F-93A6-7AE3CA07E19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EDDD6-2727-439E-A96F-E9FD4CA77376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109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39214-CE88-4DA3-AE81-B79A39635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IVC - aandachtspunten(5/5)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25047-71D4-4662-97BA-3805027DD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/>
              <a:t>minimale gegevensverwerking</a:t>
            </a:r>
          </a:p>
          <a:p>
            <a:pPr lvl="1"/>
            <a:r>
              <a:rPr lang="nl-BE" dirty="0"/>
              <a:t>bewaarduur van de eindgegevens </a:t>
            </a:r>
          </a:p>
          <a:p>
            <a:pPr lvl="1"/>
            <a:r>
              <a:rPr lang="nl-BE" dirty="0"/>
              <a:t>vermelden wie, hoe en de plaats van bewaring van de gegevens</a:t>
            </a:r>
          </a:p>
          <a:p>
            <a:r>
              <a:rPr lang="nl-BE" dirty="0"/>
              <a:t>veiligheidsmaatregelen</a:t>
            </a:r>
          </a:p>
          <a:p>
            <a:pPr lvl="1"/>
            <a:r>
              <a:rPr lang="nl-BE" dirty="0"/>
              <a:t>identiteit van de DPO</a:t>
            </a:r>
          </a:p>
          <a:p>
            <a:pPr lvl="1"/>
            <a:r>
              <a:rPr lang="nl-BE" dirty="0"/>
              <a:t>identiteit van de arts of van de beroepsbeoefenaar in de gezondheidszorg verantwoordelijk voor de gegevensverwerking</a:t>
            </a:r>
          </a:p>
          <a:p>
            <a:pPr lvl="1"/>
            <a:r>
              <a:rPr lang="nl-BE" dirty="0" err="1"/>
              <a:t>gegevensbeschermingseffectbeoordeling</a:t>
            </a:r>
            <a:r>
              <a:rPr lang="nl-BE" dirty="0"/>
              <a:t> die bij de indiening van de aanvraag moet worden meegedeeld</a:t>
            </a:r>
          </a:p>
          <a:p>
            <a:pPr lvl="1"/>
            <a:r>
              <a:rPr lang="nl-BE" dirty="0"/>
              <a:t>voorafgaand contact met een projectleider voor het gebruik van de basisdiensten van het eHealth-platform</a:t>
            </a:r>
          </a:p>
          <a:p>
            <a:pPr lvl="1"/>
            <a:r>
              <a:rPr lang="nl-BE" dirty="0"/>
              <a:t>small-</a:t>
            </a:r>
            <a:r>
              <a:rPr lang="nl-BE" dirty="0" err="1"/>
              <a:t>cell</a:t>
            </a:r>
            <a:r>
              <a:rPr lang="nl-BE" dirty="0"/>
              <a:t>-risicoanalyse + bewijs van het akkoord van de instantie die de analyse zal verrichten (KCE, IMA, …)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B3A43F-4209-4925-B83E-F5C0062B7B1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EDDD6-2727-439E-A96F-E9FD4CA77376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937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/>
              <a:t>IVC (kamer SZ&amp;G) – bevoegdheden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/>
              <a:t>formuleren van goede praktijken</a:t>
            </a:r>
          </a:p>
          <a:p>
            <a:r>
              <a:rPr lang="nl-BE"/>
              <a:t>verlenen van beraadslagingen inzake</a:t>
            </a:r>
          </a:p>
          <a:p>
            <a:pPr lvl="1"/>
            <a:r>
              <a:rPr lang="nl-BE"/>
              <a:t>mededeling van anonieme gegevens (→ beraadslaging nr. 18/140)</a:t>
            </a:r>
          </a:p>
          <a:p>
            <a:pPr lvl="1"/>
            <a:r>
              <a:rPr lang="nl-BE"/>
              <a:t>mededeling van persoonsgegevens (al dan niet gepseudonimiseerd)</a:t>
            </a:r>
          </a:p>
          <a:p>
            <a:r>
              <a:rPr lang="nl-BE"/>
              <a:t>bijhouden en publiceren van lijst van beraadslagingen</a:t>
            </a:r>
          </a:p>
          <a:p>
            <a:pPr lvl="1"/>
            <a:r>
              <a:rPr lang="nl-BE"/>
              <a:t>website van de Kruispuntbank van de Sociale Zekerheid</a:t>
            </a:r>
          </a:p>
          <a:p>
            <a:pPr lvl="1"/>
            <a:r>
              <a:rPr lang="nl-BE"/>
              <a:t>website van het eHealth-platform</a:t>
            </a:r>
          </a:p>
          <a:p>
            <a:r>
              <a:rPr lang="nl-BE"/>
              <a:t>ondersteunen van functionarissen voor gegevensbescherming</a:t>
            </a:r>
          </a:p>
          <a:p>
            <a:r>
              <a:rPr lang="nl-BE"/>
              <a:t>publiceren van een beknopt activiteitenverslag</a:t>
            </a:r>
          </a:p>
          <a:p>
            <a:pPr lvl="1"/>
            <a:endParaRPr lang="nl-BE" dirty="0"/>
          </a:p>
          <a:p>
            <a:pPr lvl="1"/>
            <a:endParaRPr lang="nl-BE" dirty="0"/>
          </a:p>
          <a:p>
            <a:endParaRPr lang="nl-BE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EDDD6-2727-439E-A96F-E9FD4CA77376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7580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IVC (kamer FO) – bevoegdheden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nl-BE"/>
              <a:t>verlenen van beraadslagingen voor mededelingen van persoonsgegevens door federale overheidsdiensten en openbare instellingen</a:t>
            </a:r>
          </a:p>
          <a:p>
            <a:pPr algn="just"/>
            <a:r>
              <a:rPr lang="nl-BE"/>
              <a:t>bijhouden en publiceren van een lijst van verleende beraadslagingen en van een beknopt activiteitenverslag op de website van de FOD Beleid en Ondersteuning</a:t>
            </a:r>
          </a:p>
          <a:p>
            <a:endParaRPr lang="nl-BE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EDDD6-2727-439E-A96F-E9FD4CA77376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2690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IVC - GBA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l-BE"/>
              <a:t>het IVC is geen toezichthoudende autoriteit</a:t>
            </a:r>
          </a:p>
          <a:p>
            <a:pPr lvl="1"/>
            <a:r>
              <a:rPr lang="nl-BE"/>
              <a:t>het IVC regelt de mededeling van persoonsgegevens tussen de partijen (bijvoorbeeld in het kader van de gegevensinzameling volgens het “only once”-principe)</a:t>
            </a:r>
          </a:p>
          <a:p>
            <a:pPr lvl="0"/>
            <a:r>
              <a:rPr lang="nl-BE"/>
              <a:t>de GBA is een toezichthoudende autoriteit in de zin van de GDPR met</a:t>
            </a:r>
          </a:p>
          <a:p>
            <a:pPr lvl="1"/>
            <a:r>
              <a:rPr lang="nl-BE"/>
              <a:t>een advies-, controle- en sanctiebevoegdheid, in tegenstelling tot het IVC</a:t>
            </a:r>
          </a:p>
          <a:p>
            <a:pPr lvl="1"/>
            <a:r>
              <a:rPr lang="nl-BE"/>
              <a:t>volheid van bevoegdheid, al dan niet op grond van een klacht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EDDD6-2727-439E-A96F-E9FD4CA77376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2783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/>
              <a:t>IVC – beraadslagingen (1/4)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39944" cy="511256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nl-BE"/>
              <a:t>kamer SZ&amp;G – </a:t>
            </a:r>
            <a:r>
              <a:rPr lang="nl-BE" u="sng"/>
              <a:t>verplichte beraadslaging</a:t>
            </a:r>
          </a:p>
          <a:p>
            <a:pPr lvl="1" algn="just"/>
            <a:r>
              <a:rPr lang="nl-BE"/>
              <a:t>mededelingen van persoonsgegevens</a:t>
            </a:r>
          </a:p>
          <a:p>
            <a:pPr lvl="1" algn="just"/>
            <a:r>
              <a:rPr lang="nl-BE"/>
              <a:t>door de KSZ, een ISZ of een tot het netwerk toegetreden instantie van een Gemeenschap/Gewest</a:t>
            </a:r>
          </a:p>
          <a:p>
            <a:pPr lvl="1" algn="just"/>
            <a:r>
              <a:rPr lang="nl-BE"/>
              <a:t>aan een andere ISZ of een andere instantie dan een FOD, POD of federale ION buiten de sociale zekerheid</a:t>
            </a:r>
          </a:p>
          <a:p>
            <a:pPr lvl="1" algn="just"/>
            <a:r>
              <a:rPr lang="nl-BE"/>
              <a:t>vereisen een beraadslaging van de kamer SZ&amp;G</a:t>
            </a:r>
          </a:p>
          <a:p>
            <a:pPr lvl="1" algn="just"/>
            <a:r>
              <a:rPr lang="nl-BE"/>
              <a:t>uitzonderingen</a:t>
            </a:r>
          </a:p>
          <a:p>
            <a:pPr lvl="2" algn="just"/>
            <a:r>
              <a:rPr lang="nl-BE"/>
              <a:t>te bepalen bij koninklijk besluit voor mededelingen van persoonsgegevens door de KSZ of een ISZ aan een andere ISZ (zie daartoe het koninklijk besluit van 4 februari 1997) </a:t>
            </a:r>
          </a:p>
          <a:p>
            <a:pPr lvl="2" algn="just"/>
            <a:r>
              <a:rPr lang="nl-BE"/>
              <a:t>mededelingen van persoonsgegevens door een tot het netwerk toegetreden instantie van een Gemeenschap/Gewest aan een andere instantie van dezelfde Gemeenschap of hetzelfde Gewest, voor zover zij niet gebeuren met de tussenkomst van de KSZ</a:t>
            </a:r>
          </a:p>
          <a:p>
            <a:pPr lvl="2" algn="just"/>
            <a:r>
              <a:rPr lang="nl-BE"/>
              <a:t>mededelingen aan het Algemeen Rijksarchief en het Rijksarchief in de Provinciën</a:t>
            </a:r>
          </a:p>
          <a:p>
            <a:pPr lvl="2" algn="just"/>
            <a:r>
              <a:rPr lang="nl-BE"/>
              <a:t>mededelingen van gepseudonimiseerde persoonsgegevens aan bepaalde bestemmelingen</a:t>
            </a:r>
          </a:p>
          <a:p>
            <a:pPr algn="just"/>
            <a:r>
              <a:rPr lang="nl-BE"/>
              <a:t>kamer SZ&amp;G – </a:t>
            </a:r>
            <a:r>
              <a:rPr lang="nl-BE" u="sng"/>
              <a:t>verplichte beraadslaging</a:t>
            </a:r>
          </a:p>
          <a:p>
            <a:pPr lvl="1" algn="just"/>
            <a:r>
              <a:rPr lang="nl-BE"/>
              <a:t>mededelingen van persoonsgegevens die de gezondheid betreffen</a:t>
            </a:r>
          </a:p>
          <a:p>
            <a:pPr lvl="1" algn="just"/>
            <a:r>
              <a:rPr lang="nl-BE"/>
              <a:t>vereisen in bepaalde gevallen een beraadslaging van de kamer SZ&amp;G</a:t>
            </a:r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EDDD6-2727-439E-A96F-E9FD4CA77376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8170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/>
              <a:t>IVC – beraadslagingen (2/4)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39944" cy="511256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nl-BE"/>
              <a:t>kamer SZ&amp;G én kamer FO (verenigde kamers) – </a:t>
            </a:r>
            <a:r>
              <a:rPr lang="nl-BE" u="sng"/>
              <a:t>optionele beraadslaging</a:t>
            </a:r>
          </a:p>
          <a:p>
            <a:pPr lvl="1" algn="just"/>
            <a:r>
              <a:rPr lang="nl-BE"/>
              <a:t>mededelingen van persoonsgegevens</a:t>
            </a:r>
          </a:p>
          <a:p>
            <a:pPr lvl="1" algn="just"/>
            <a:r>
              <a:rPr lang="nl-BE"/>
              <a:t>door de KSZ, een openbare ISZ of een tot het netwerk toegetreden instantie van een Gemeenschap/Gewest</a:t>
            </a:r>
          </a:p>
          <a:p>
            <a:pPr lvl="1" algn="just"/>
            <a:r>
              <a:rPr lang="nl-BE"/>
              <a:t>aan een FOD, POD of federale ION buiten de sociale zekerheid</a:t>
            </a:r>
          </a:p>
          <a:p>
            <a:pPr lvl="1" algn="just"/>
            <a:r>
              <a:rPr lang="nl-BE"/>
              <a:t>vereisen een beraadslaging van de verenigde kamers</a:t>
            </a:r>
          </a:p>
          <a:p>
            <a:pPr lvl="2" algn="just"/>
            <a:r>
              <a:rPr lang="nl-BE"/>
              <a:t>indien de betrokken verwerkingsverantwoordelijken niet tot een akkoord komen</a:t>
            </a:r>
          </a:p>
          <a:p>
            <a:pPr lvl="2" algn="just"/>
            <a:r>
              <a:rPr lang="nl-BE"/>
              <a:t>indien minstens één betrokken verwerkingsverantwoordelijke om een beraadslaging verzoekt</a:t>
            </a:r>
          </a:p>
          <a:p>
            <a:pPr algn="just"/>
            <a:r>
              <a:rPr lang="nl-BE"/>
              <a:t>kamer SZ&amp;G én kamer FO (verenigde kamers) – </a:t>
            </a:r>
            <a:r>
              <a:rPr lang="nl-BE" u="sng"/>
              <a:t>verplichte beraadslaging</a:t>
            </a:r>
          </a:p>
          <a:p>
            <a:pPr lvl="1" algn="just"/>
            <a:r>
              <a:rPr lang="nl-BE"/>
              <a:t>mededelingen van persoonsgegevens</a:t>
            </a:r>
          </a:p>
          <a:p>
            <a:pPr lvl="1" algn="just"/>
            <a:r>
              <a:rPr lang="nl-BE"/>
              <a:t>door een niet-openbare ISZ</a:t>
            </a:r>
          </a:p>
          <a:p>
            <a:pPr lvl="1" algn="just"/>
            <a:r>
              <a:rPr lang="nl-BE"/>
              <a:t>aan een FOD, POD of federale ION buiten de sociale zekerheid</a:t>
            </a:r>
          </a:p>
          <a:p>
            <a:pPr lvl="1" algn="just"/>
            <a:r>
              <a:rPr lang="nl-BE"/>
              <a:t>vereisen een beraadslaging van de verenigde kamers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EDDD6-2727-439E-A96F-E9FD4CA77376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7359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/>
              <a:t>IVC – beraadslagingen (3/4)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39944" cy="511256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nl-BE"/>
              <a:t>kamer FO – </a:t>
            </a:r>
            <a:r>
              <a:rPr lang="nl-BE" u="sng"/>
              <a:t>optionele beraadslaging</a:t>
            </a:r>
          </a:p>
          <a:p>
            <a:pPr lvl="1" algn="just"/>
            <a:r>
              <a:rPr lang="nl-BE"/>
              <a:t>mededelingen van persoonsgegevens</a:t>
            </a:r>
          </a:p>
          <a:p>
            <a:pPr lvl="1" algn="just"/>
            <a:r>
              <a:rPr lang="nl-BE"/>
              <a:t>door een FOD, POD of federale ION buiten de sociale zekerheid</a:t>
            </a:r>
          </a:p>
          <a:p>
            <a:pPr lvl="1" algn="just"/>
            <a:r>
              <a:rPr lang="nl-BE"/>
              <a:t>aan een derde, andere dan een ISZ</a:t>
            </a:r>
          </a:p>
          <a:p>
            <a:pPr lvl="1" algn="just"/>
            <a:r>
              <a:rPr lang="nl-BE"/>
              <a:t>vereisen een beraadslaging van de kamer FO</a:t>
            </a:r>
          </a:p>
          <a:p>
            <a:pPr lvl="2" algn="just"/>
            <a:r>
              <a:rPr lang="nl-BE"/>
              <a:t>indien de betrokken verwerkingsverantwoordelijken niet tot een akkoord komen</a:t>
            </a:r>
          </a:p>
          <a:p>
            <a:pPr lvl="2" algn="just"/>
            <a:r>
              <a:rPr lang="nl-BE"/>
              <a:t>indien minstens één betrokken verwerkingsverantwoordelijke om een beraadslaging verzoekt</a:t>
            </a:r>
          </a:p>
          <a:p>
            <a:pPr algn="just"/>
            <a:r>
              <a:rPr lang="nl-BE"/>
              <a:t>kamer FO én kamer SZ&amp;G (verenigde kamers) – </a:t>
            </a:r>
            <a:r>
              <a:rPr lang="nl-BE" u="sng"/>
              <a:t>optionele beraadslaging</a:t>
            </a:r>
          </a:p>
          <a:p>
            <a:pPr lvl="1" algn="just"/>
            <a:r>
              <a:rPr lang="nl-BE"/>
              <a:t>mededelingen van persoonsgegevens</a:t>
            </a:r>
          </a:p>
          <a:p>
            <a:pPr lvl="1" algn="just"/>
            <a:r>
              <a:rPr lang="nl-BE"/>
              <a:t>door een FOD, POD of federale ION buiten de sociale zekerheid</a:t>
            </a:r>
          </a:p>
          <a:p>
            <a:pPr lvl="1" algn="just"/>
            <a:r>
              <a:rPr lang="nl-BE"/>
              <a:t>aan een openbare ISZ</a:t>
            </a:r>
          </a:p>
          <a:p>
            <a:pPr lvl="1" algn="just"/>
            <a:r>
              <a:rPr lang="nl-BE"/>
              <a:t>vereisen een beraadslaging van de verenigde kamers</a:t>
            </a:r>
          </a:p>
          <a:p>
            <a:pPr lvl="2" algn="just"/>
            <a:r>
              <a:rPr lang="nl-BE"/>
              <a:t>indien de betrokken verwerkingsverantwoordelijken niet tot een akkoord komen</a:t>
            </a:r>
          </a:p>
          <a:p>
            <a:pPr lvl="2" algn="just"/>
            <a:r>
              <a:rPr lang="nl-BE"/>
              <a:t>indien minstens één betrokken verwerkingsverantwoordelijke om een beraadslaging verzoekt</a:t>
            </a:r>
          </a:p>
          <a:p>
            <a:pPr algn="just"/>
            <a:r>
              <a:rPr lang="nl-BE"/>
              <a:t>kamer FO én kamer SZ&amp;G (verenigde kamers) – </a:t>
            </a:r>
            <a:r>
              <a:rPr lang="nl-BE" u="sng"/>
              <a:t>verplichte beraadslaging</a:t>
            </a:r>
          </a:p>
          <a:p>
            <a:pPr lvl="1" algn="just"/>
            <a:r>
              <a:rPr lang="nl-BE"/>
              <a:t>mededelingen van persoonsgegevens</a:t>
            </a:r>
          </a:p>
          <a:p>
            <a:pPr lvl="1" algn="just"/>
            <a:r>
              <a:rPr lang="nl-BE"/>
              <a:t>door een FOD, POD of federale ION buiten de sociale zekerheid</a:t>
            </a:r>
          </a:p>
          <a:p>
            <a:pPr lvl="1" algn="just"/>
            <a:r>
              <a:rPr lang="nl-BE"/>
              <a:t>aan een niet-openbare ISZ</a:t>
            </a:r>
          </a:p>
          <a:p>
            <a:pPr lvl="1" algn="just"/>
            <a:r>
              <a:rPr lang="nl-BE"/>
              <a:t>vereisen een beraadslaging van de verenigde kamers</a:t>
            </a:r>
          </a:p>
          <a:p>
            <a:pPr algn="just"/>
            <a:endParaRPr lang="nl-BE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EDDD6-2727-439E-A96F-E9FD4CA77376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1119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C28B3-F5F1-4339-820C-FBE470440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IVC – beraadslagingen (4/4)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8B0A1-D7F9-4407-BCF9-007A003E4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BE"/>
              <a:t>de bevoegde minister kan reageren</a:t>
            </a:r>
          </a:p>
          <a:p>
            <a:pPr lvl="1" algn="just"/>
            <a:r>
              <a:rPr lang="nl-BE"/>
              <a:t>als hij vaststelt dat een beraadslaging de privacyregels schendt</a:t>
            </a:r>
          </a:p>
          <a:p>
            <a:pPr lvl="1" algn="just"/>
            <a:r>
              <a:rPr lang="nl-BE"/>
              <a:t>binnen de tien werkdagen na de vergadering</a:t>
            </a:r>
          </a:p>
          <a:p>
            <a:pPr lvl="1" algn="just"/>
            <a:r>
              <a:rPr lang="nl-BE"/>
              <a:t>op een gemotiveerde wijze</a:t>
            </a:r>
          </a:p>
          <a:p>
            <a:pPr lvl="1" algn="just"/>
            <a:r>
              <a:rPr lang="nl-BE"/>
              <a:t>hij kan het IVC opleggen om de beraadslaging op bepaalde punten aan te passen</a:t>
            </a:r>
          </a:p>
          <a:p>
            <a:r>
              <a:rPr lang="nl-BE"/>
              <a:t>inwerkingtreding van een beraadslaging </a:t>
            </a:r>
          </a:p>
          <a:p>
            <a:pPr lvl="1"/>
            <a:r>
              <a:rPr lang="nl-BE"/>
              <a:t>als de bevoegde minister niet reageert binnen de tien werkdagen na de vergadering</a:t>
            </a:r>
          </a:p>
          <a:p>
            <a:pPr lvl="2"/>
            <a:r>
              <a:rPr lang="nl-BE"/>
              <a:t>inwerkingtreding na afloop van die termijn (elfde werkdag na de vergadering)</a:t>
            </a:r>
          </a:p>
          <a:p>
            <a:pPr lvl="1"/>
            <a:r>
              <a:rPr lang="nl-BE"/>
              <a:t>als de bevoegde minister tijdig aanpassingen oplegt</a:t>
            </a:r>
          </a:p>
          <a:p>
            <a:pPr lvl="2"/>
            <a:r>
              <a:rPr lang="nl-BE"/>
              <a:t>het IVC stuurt de aangepaste beraadslaging aan de bevoegde minister</a:t>
            </a:r>
          </a:p>
          <a:p>
            <a:pPr lvl="2"/>
            <a:r>
              <a:rPr lang="nl-BE"/>
              <a:t>inwerkingtreding op de dag van die kennisgeving door het IVC</a:t>
            </a:r>
          </a:p>
          <a:p>
            <a:r>
              <a:rPr lang="nl-BE"/>
              <a:t>publicatie van de beraadslagingen op websites KSZ/EHP/BOSA na de inwerkingtreding</a:t>
            </a:r>
          </a:p>
          <a:p>
            <a:r>
              <a:rPr lang="nl-BE"/>
              <a:t>de beraadslagingen worden na de publicatie toegestuurd aan de Kamer van Volksvertegenwoordigers en de Gegevensbeschermingsautoriteit ter informatieve titel</a:t>
            </a:r>
          </a:p>
          <a:p>
            <a:pPr lvl="2"/>
            <a:endParaRPr lang="nl-N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B70E49-8DAC-4C12-AC1E-C9B819DE2D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EDDD6-2727-439E-A96F-E9FD4CA77376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247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6C397-32CE-4354-AF02-49369FC6C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IVC - aandachtspunten(1/5)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FAD80-A2BF-4E5F-8775-8505D3A59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BE" dirty="0"/>
              <a:t>voorafgaand aan elke aanvraag tot beraadslaging </a:t>
            </a:r>
          </a:p>
          <a:p>
            <a:pPr lvl="1" algn="just">
              <a:lnSpc>
                <a:spcPct val="80000"/>
              </a:lnSpc>
            </a:pPr>
            <a:r>
              <a:rPr lang="nl-BE" sz="1900" dirty="0"/>
              <a:t>akkoord van de initiële verwerkingsverantwoordelijke </a:t>
            </a:r>
          </a:p>
          <a:p>
            <a:pPr lvl="1" algn="just">
              <a:lnSpc>
                <a:spcPct val="80000"/>
              </a:lnSpc>
            </a:pPr>
            <a:r>
              <a:rPr lang="nl-BE" sz="1900" dirty="0"/>
              <a:t>nazicht van de correctheid en de beschikbaarheid van de gevraagde gegevens</a:t>
            </a:r>
          </a:p>
          <a:p>
            <a:pPr lvl="1" algn="just">
              <a:lnSpc>
                <a:spcPct val="80000"/>
              </a:lnSpc>
            </a:pPr>
            <a:r>
              <a:rPr lang="nl-BE" sz="1900" dirty="0"/>
              <a:t>voorafgaand akkoord van de dienst eHealth TTP over de tussenkomst van het eHealth-platform</a:t>
            </a:r>
          </a:p>
          <a:p>
            <a:pPr lvl="1" algn="just">
              <a:lnSpc>
                <a:spcPct val="80000"/>
              </a:lnSpc>
            </a:pPr>
            <a:r>
              <a:rPr lang="nl-BE" sz="1900" dirty="0"/>
              <a:t>akkoord van alle bij de stroom betrokken partijen</a:t>
            </a:r>
          </a:p>
          <a:p>
            <a:pPr lvl="1" algn="just">
              <a:lnSpc>
                <a:spcPct val="80000"/>
              </a:lnSpc>
            </a:pPr>
            <a:r>
              <a:rPr lang="nl-BE" sz="1900" dirty="0"/>
              <a:t>gunstig advies van een ethisch comité (indien nodig)</a:t>
            </a:r>
          </a:p>
          <a:p>
            <a:pPr marL="342900" lvl="1" indent="-342900">
              <a:lnSpc>
                <a:spcPct val="80000"/>
              </a:lnSpc>
              <a:buFont typeface="Arial" charset="0"/>
              <a:buChar char="•"/>
            </a:pPr>
            <a:r>
              <a:rPr lang="nl-BE" sz="2400" dirty="0"/>
              <a:t>aanvraagformulier (</a:t>
            </a:r>
            <a:r>
              <a:rPr lang="nl-BE" sz="2400" dirty="0">
                <a:hlinkClick r:id="rId2"/>
              </a:rPr>
              <a:t>https://www.ehealth.fgov.be/ehealthplatform/nl/informatieveiligheidscomite</a:t>
            </a:r>
            <a:r>
              <a:rPr lang="nl-BE" sz="2400" dirty="0"/>
              <a:t>)</a:t>
            </a:r>
          </a:p>
          <a:p>
            <a:pPr lvl="1" algn="just">
              <a:lnSpc>
                <a:spcPct val="80000"/>
              </a:lnSpc>
            </a:pPr>
            <a:r>
              <a:rPr lang="nl-BE" sz="1900" dirty="0"/>
              <a:t>informatie over de aanvrager : duidelijk de verwerkingsverantwoordelijke vermelden</a:t>
            </a:r>
          </a:p>
          <a:p>
            <a:pPr lvl="1" algn="just">
              <a:lnSpc>
                <a:spcPct val="80000"/>
              </a:lnSpc>
            </a:pPr>
            <a:r>
              <a:rPr lang="nl-BE" sz="1900" dirty="0"/>
              <a:t>de aanvraag indienen zodra die definitief is</a:t>
            </a:r>
          </a:p>
          <a:p>
            <a:pPr lvl="1" algn="just">
              <a:lnSpc>
                <a:spcPct val="80000"/>
              </a:lnSpc>
            </a:pPr>
            <a:r>
              <a:rPr lang="nl-BE" sz="1900" dirty="0"/>
              <a:t>geen commentaar of open vraag</a:t>
            </a:r>
          </a:p>
          <a:p>
            <a:pPr lvl="1" algn="just">
              <a:lnSpc>
                <a:spcPct val="80000"/>
              </a:lnSpc>
            </a:pPr>
            <a:r>
              <a:rPr lang="nl-BE" sz="1900" dirty="0"/>
              <a:t>aanvraag tot wijziging van een bestaande beraadslaging:</a:t>
            </a:r>
          </a:p>
          <a:p>
            <a:pPr lvl="2" algn="just">
              <a:lnSpc>
                <a:spcPct val="90000"/>
              </a:lnSpc>
            </a:pPr>
            <a:r>
              <a:rPr lang="nl-BE" sz="1500" dirty="0"/>
              <a:t>het formulier moet worden ingevuld</a:t>
            </a:r>
          </a:p>
          <a:p>
            <a:pPr lvl="2" algn="just">
              <a:lnSpc>
                <a:spcPct val="90000"/>
              </a:lnSpc>
            </a:pPr>
            <a:r>
              <a:rPr lang="nl-BE" sz="1500" dirty="0"/>
              <a:t>de wijzigingen met redenen omkleden (nieuwe gegevens, doeleinden, bewaarduur, ...)</a:t>
            </a:r>
          </a:p>
          <a:p>
            <a:pPr lvl="2" algn="just">
              <a:lnSpc>
                <a:spcPct val="90000"/>
              </a:lnSpc>
            </a:pPr>
            <a:r>
              <a:rPr lang="nl-BE" sz="1500" dirty="0"/>
              <a:t>de Word-versie aan de hand van track changes wijzigen (deel A beschrijving)</a:t>
            </a:r>
          </a:p>
          <a:p>
            <a:pPr lvl="2" algn="just">
              <a:lnSpc>
                <a:spcPct val="90000"/>
              </a:lnSpc>
            </a:pPr>
            <a:r>
              <a:rPr lang="nl-BE" sz="1500" dirty="0"/>
              <a:t>wijzigingen in de Word-versie worden tot het strikt noodzakelijke beperkt, de motivatie moet in het aanvraagformulier komen</a:t>
            </a:r>
          </a:p>
          <a:p>
            <a:pPr lvl="1" algn="just">
              <a:lnSpc>
                <a:spcPct val="80000"/>
              </a:lnSpc>
            </a:pPr>
            <a:endParaRPr lang="fr-FR" sz="1900" dirty="0"/>
          </a:p>
          <a:p>
            <a:endParaRPr lang="en-B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1E5FA6-0F3D-4984-93F9-46D5549E492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EDDD6-2727-439E-A96F-E9FD4CA77376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770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7671</TotalTime>
  <Words>1472</Words>
  <Application>Microsoft Office PowerPoint</Application>
  <PresentationFormat>On-screen Show (4:3)</PresentationFormat>
  <Paragraphs>157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Office Theme</vt:lpstr>
      <vt:lpstr>1_Office Theme</vt:lpstr>
      <vt:lpstr>   </vt:lpstr>
      <vt:lpstr>IVC (kamer SZ&amp;G) – bevoegdheden</vt:lpstr>
      <vt:lpstr>IVC (kamer FO) – bevoegdheden</vt:lpstr>
      <vt:lpstr>IVC - GBA</vt:lpstr>
      <vt:lpstr>IVC – beraadslagingen (1/4)</vt:lpstr>
      <vt:lpstr>IVC – beraadslagingen (2/4)</vt:lpstr>
      <vt:lpstr>IVC – beraadslagingen (3/4)</vt:lpstr>
      <vt:lpstr>IVC – beraadslagingen (4/4)</vt:lpstr>
      <vt:lpstr>IVC - aandachtspunten(1/5)</vt:lpstr>
      <vt:lpstr>IVC - aandachtspunten(2/5)</vt:lpstr>
      <vt:lpstr>IVC - aandachtspunten(3/5)</vt:lpstr>
      <vt:lpstr>IVC - aandachtspunten(4/5)</vt:lpstr>
      <vt:lpstr>IVC - aandachtspunten(5/5)</vt:lpstr>
    </vt:vector>
  </TitlesOfParts>
  <Company>SmalS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Quentin Delsaut</dc:creator>
  <cp:lastModifiedBy>Els Van Laere</cp:lastModifiedBy>
  <cp:revision>525</cp:revision>
  <cp:lastPrinted>2017-12-08T10:25:32Z</cp:lastPrinted>
  <dcterms:created xsi:type="dcterms:W3CDTF">2013-03-05T07:37:33Z</dcterms:created>
  <dcterms:modified xsi:type="dcterms:W3CDTF">2024-07-30T09:39:35Z</dcterms:modified>
</cp:coreProperties>
</file>