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03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1" r:id="rId4"/>
    <p:sldId id="286" r:id="rId5"/>
    <p:sldId id="280" r:id="rId6"/>
    <p:sldId id="312" r:id="rId7"/>
    <p:sldId id="320" r:id="rId8"/>
    <p:sldId id="313" r:id="rId9"/>
    <p:sldId id="319" r:id="rId10"/>
    <p:sldId id="321" r:id="rId11"/>
    <p:sldId id="322" r:id="rId12"/>
    <p:sldId id="323" r:id="rId13"/>
    <p:sldId id="324" r:id="rId14"/>
    <p:sldId id="325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39" autoAdjust="0"/>
  </p:normalViewPr>
  <p:slideViewPr>
    <p:cSldViewPr>
      <p:cViewPr>
        <p:scale>
          <a:sx n="75" d="100"/>
          <a:sy n="75" d="100"/>
        </p:scale>
        <p:origin x="1974" y="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17794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0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936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10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 algn="l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2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0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406930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16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81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05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ealth.fgov.be/ehealthplatform/fr/comite-de-securite-de-linformation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br>
              <a:rPr lang="fr-BE" b="1"/>
            </a:br>
            <a:br>
              <a:rPr lang="fr-BE" b="1"/>
            </a:br>
            <a:r>
              <a:rPr lang="fr-BE">
                <a:solidFill>
                  <a:srgbClr val="000000"/>
                </a:solidFill>
                <a:latin typeface="+mn-lt"/>
                <a:cs typeface="Arial" charset="0"/>
                <a:sym typeface="Arial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8803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BE" sz="4000" b="1">
                <a:solidFill>
                  <a:srgbClr val="0087BE"/>
                </a:solidFill>
              </a:rPr>
              <a:t>Comité de sécurité de l’information (CSI)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B5B4C-0B96-4322-9523-E4F451C8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- points d’attention (2/5)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08AD-7C7F-41DB-A96C-C7D11003F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identification des instances concernées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responsable du traitement initial (fournisseur de données)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destinataire des données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intervention d’un sous-traitant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intervention d’un tiers de confiance / TTP (Plate-forme eHealth)</a:t>
            </a:r>
          </a:p>
          <a:p>
            <a:r>
              <a:rPr lang="fr-BE" dirty="0"/>
              <a:t>schéma des flux de données</a:t>
            </a:r>
          </a:p>
          <a:p>
            <a:pPr lvl="1" algn="just">
              <a:lnSpc>
                <a:spcPct val="90000"/>
              </a:lnSpc>
            </a:pPr>
            <a:r>
              <a:rPr lang="fr-BE" sz="1900" dirty="0"/>
              <a:t>les schéma techniques des flux de données doivent avoir fait l’objet d’une concertation avec les parties concernées AVANT l’introduction de la demande</a:t>
            </a:r>
          </a:p>
          <a:p>
            <a:pPr lvl="1" algn="just">
              <a:lnSpc>
                <a:spcPct val="90000"/>
              </a:lnSpc>
            </a:pPr>
            <a:r>
              <a:rPr lang="fr-BE" sz="1900" dirty="0"/>
              <a:t>preuve de l’accord des parties concernées (copie d’un mail, lettre…)</a:t>
            </a:r>
          </a:p>
          <a:p>
            <a:pPr lvl="1" algn="just">
              <a:lnSpc>
                <a:spcPct val="90000"/>
              </a:lnSpc>
            </a:pPr>
            <a:r>
              <a:rPr lang="fr-BE" sz="1900" dirty="0"/>
              <a:t>le schéma doit comporter les éléments essentiels du flux mais pas les informations relatives à la sécurité qui risqueraient de compromettre le flux</a:t>
            </a:r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1B20E-8634-47D0-B547-530F26E34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48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AB94-FE9D-4126-B471-579EAE3A9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- points d’attention (3/5)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DE89-B0EA-4E14-98A3-A7D0F947E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finalités</a:t>
            </a:r>
          </a:p>
          <a:p>
            <a:pPr lvl="1"/>
            <a:r>
              <a:rPr lang="fr-BE" dirty="0"/>
              <a:t>article 6 et 9 RGPD</a:t>
            </a:r>
          </a:p>
          <a:p>
            <a:pPr lvl="1"/>
            <a:r>
              <a:rPr lang="fr-BE" dirty="0"/>
              <a:t>un seul fondement légal </a:t>
            </a:r>
          </a:p>
          <a:p>
            <a:pPr lvl="1"/>
            <a:r>
              <a:rPr lang="fr-BE" dirty="0"/>
              <a:t>indiquer clairement la base légale au sens du RGPD + base légale en droit belge, par exemple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art, 9, §2, h) RGPD (médecine préventive, gestion des systèmes de soins de santé) + article loi belge;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art. 9, §2, i) RGPD (motifs d’intérêt public dans le domaine de la santé publique) + article loi belge;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art. 9, §2, j) RGPD (recherche scientifique) </a:t>
            </a:r>
          </a:p>
          <a:p>
            <a:pPr lvl="1">
              <a:lnSpc>
                <a:spcPct val="90000"/>
              </a:lnSpc>
            </a:pPr>
            <a:r>
              <a:rPr lang="fr-BE" dirty="0"/>
              <a:t>résumer les finalités de manière concise (pas de recopiage de chapitres entiers de thèse de doctorat)</a:t>
            </a:r>
          </a:p>
          <a:p>
            <a:pPr marL="342900" lvl="1" indent="-342900">
              <a:lnSpc>
                <a:spcPct val="90000"/>
              </a:lnSpc>
              <a:buFont typeface="Arial" charset="0"/>
              <a:buChar char="•"/>
            </a:pPr>
            <a:r>
              <a:rPr lang="fr-BE" sz="2400" dirty="0"/>
              <a:t>traitement ultérieur</a:t>
            </a:r>
          </a:p>
          <a:p>
            <a:pPr lvl="1">
              <a:lnSpc>
                <a:spcPct val="90000"/>
              </a:lnSpc>
            </a:pPr>
            <a:r>
              <a:rPr lang="fr-BE" dirty="0"/>
              <a:t>le responsable du traitement initial des données communique les informations nécessaires pour compléter le formulaire</a:t>
            </a:r>
          </a:p>
          <a:p>
            <a:pPr lvl="1">
              <a:lnSpc>
                <a:spcPct val="90000"/>
              </a:lnSpc>
            </a:pPr>
            <a:r>
              <a:rPr lang="fr-BE" dirty="0"/>
              <a:t>p. ex. accord préalable du SPF Santé Publique pour les données du RHM</a:t>
            </a:r>
          </a:p>
          <a:p>
            <a:pPr lvl="2" algn="just">
              <a:lnSpc>
                <a:spcPct val="90000"/>
              </a:lnSpc>
            </a:pPr>
            <a:endParaRPr lang="fr-FR" sz="1500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473BA-B388-49B3-8D76-44EF50BB6B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457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7DE64-D11D-4EDF-B7B0-8999E91B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CSI - points d’attention (4/5)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755B0-1A4B-4ED4-8C80-44C43D4D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sz="3400" dirty="0"/>
              <a:t>transparence</a:t>
            </a:r>
          </a:p>
          <a:p>
            <a:pPr lvl="1"/>
            <a:r>
              <a:rPr lang="fr-BE" sz="2400" dirty="0"/>
              <a:t>art. 13 ou 14 RGPD</a:t>
            </a:r>
          </a:p>
          <a:p>
            <a:pPr lvl="1"/>
            <a:r>
              <a:rPr lang="fr-BE" sz="2400" dirty="0"/>
              <a:t>si le responsable du traitement des données invoque une exception, celle-ci doit être motivée</a:t>
            </a:r>
          </a:p>
          <a:p>
            <a:pPr lvl="1"/>
            <a:r>
              <a:rPr lang="fr-BE" sz="2400" dirty="0"/>
              <a:t>les lettres d’information des personnes concernées doivent être exactes et mises à jour. Les bases de traitement invoquées doivent être cohérentes avec le formulaire de demande du CSI</a:t>
            </a:r>
          </a:p>
          <a:p>
            <a:pPr lvl="1"/>
            <a:r>
              <a:rPr lang="fr-BE" sz="2400" dirty="0"/>
              <a:t>la lettre d’information n’est pas un formulaire de consentement !</a:t>
            </a:r>
          </a:p>
          <a:p>
            <a:pPr marL="342900" lvl="1" indent="-342900">
              <a:buFont typeface="Arial" charset="0"/>
              <a:buChar char="•"/>
            </a:pPr>
            <a:r>
              <a:rPr lang="fr-BE" sz="3400" dirty="0"/>
              <a:t>type de données</a:t>
            </a:r>
          </a:p>
          <a:p>
            <a:pPr lvl="1"/>
            <a:r>
              <a:rPr lang="fr-BE" sz="2400" dirty="0"/>
              <a:t>respecter cascade RGPD: </a:t>
            </a:r>
            <a:r>
              <a:rPr lang="fr-FR" sz="2400" dirty="0"/>
              <a:t>les études doivent, en principe, être réalisées au moyen de données anonymes.</a:t>
            </a:r>
            <a:r>
              <a:rPr lang="fr-BE" sz="2400" dirty="0"/>
              <a:t> Ce n’est que lorsqu’un traitement de données anonymes ne permet pas de réaliser les finalités de l’étude que des données à caractère personnel </a:t>
            </a:r>
            <a:r>
              <a:rPr lang="fr-BE" sz="2400" dirty="0" err="1"/>
              <a:t>pseudonymisées</a:t>
            </a:r>
            <a:r>
              <a:rPr lang="fr-BE" sz="2400" dirty="0"/>
              <a:t> peuvent être utilisées. Ce n’est que lorsqu’un traitement de données à caractère personnel </a:t>
            </a:r>
            <a:r>
              <a:rPr lang="fr-BE" sz="2400" dirty="0" err="1"/>
              <a:t>pseudonymisées</a:t>
            </a:r>
            <a:r>
              <a:rPr lang="fr-BE" sz="2400" dirty="0"/>
              <a:t> ne permet pas de réaliser les finalités de l’étude que des données à caractère personnel non </a:t>
            </a:r>
            <a:r>
              <a:rPr lang="fr-BE" sz="2400" dirty="0" err="1"/>
              <a:t>pseudonymisées</a:t>
            </a:r>
            <a:r>
              <a:rPr lang="fr-BE" sz="2400" dirty="0"/>
              <a:t> peuvent être utilisées</a:t>
            </a:r>
          </a:p>
          <a:p>
            <a:pPr lvl="1"/>
            <a:r>
              <a:rPr lang="fr-BE" sz="2400" dirty="0"/>
              <a:t>justifier le type de données demandées (</a:t>
            </a:r>
            <a:r>
              <a:rPr lang="fr-BE" sz="2400" dirty="0" err="1"/>
              <a:t>pseudonymisées</a:t>
            </a:r>
            <a:r>
              <a:rPr lang="fr-BE" sz="2400" dirty="0"/>
              <a:t> ou non </a:t>
            </a:r>
            <a:r>
              <a:rPr lang="fr-BE" sz="2400" dirty="0" err="1"/>
              <a:t>pseudonymisées</a:t>
            </a:r>
            <a:r>
              <a:rPr lang="fr-BE" sz="2400" dirty="0"/>
              <a:t>)</a:t>
            </a:r>
          </a:p>
          <a:p>
            <a:pPr lvl="1"/>
            <a:r>
              <a:rPr lang="fr-BE" sz="2400" dirty="0"/>
              <a:t>motivation de chaque donnée demandée ou des catégories de données demandées</a:t>
            </a:r>
          </a:p>
          <a:p>
            <a:pPr lvl="1"/>
            <a:r>
              <a:rPr lang="fr-BE" sz="2400" dirty="0"/>
              <a:t>motivation de toutes les variables considérées comme identifiantes (domicile, province, arrondissement, date de naissance, date de décès,….)</a:t>
            </a:r>
          </a:p>
          <a:p>
            <a:pPr lvl="1"/>
            <a:r>
              <a:rPr lang="fr-BE" sz="2400" dirty="0"/>
              <a:t>les mesures de </a:t>
            </a:r>
            <a:r>
              <a:rPr lang="fr-BE" sz="2400" dirty="0" err="1"/>
              <a:t>pseudonymisation</a:t>
            </a:r>
            <a:r>
              <a:rPr lang="fr-BE" sz="2400" dirty="0"/>
              <a:t> (et la méthode) et de limitation des risques de réidentification doivent être clairement indiquées</a:t>
            </a:r>
          </a:p>
          <a:p>
            <a:pPr lvl="1"/>
            <a:r>
              <a:rPr lang="fr-BE" sz="2400" dirty="0"/>
              <a:t>les données doivent être présentées de manière lisible : format tableau Word (pas de fichier Excel illisible)</a:t>
            </a:r>
          </a:p>
          <a:p>
            <a:pPr lvl="1"/>
            <a:endParaRPr lang="fr-FR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D9280-7CCE-454F-93A6-7AE3CA07E1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0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9214-CE88-4DA3-AE81-B79A3963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- points d’attention (5/5)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25047-71D4-4662-97BA-3805027D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minimisation des données</a:t>
            </a:r>
          </a:p>
          <a:p>
            <a:pPr lvl="1"/>
            <a:r>
              <a:rPr lang="fr-BE" dirty="0"/>
              <a:t>délai de conservation des données finales</a:t>
            </a:r>
          </a:p>
          <a:p>
            <a:pPr lvl="1"/>
            <a:r>
              <a:rPr lang="fr-BE" dirty="0"/>
              <a:t>indiquer qui, comment et le lieu de conservation des données</a:t>
            </a:r>
          </a:p>
          <a:p>
            <a:r>
              <a:rPr lang="fr-BE" dirty="0"/>
              <a:t>mesures de sécurité</a:t>
            </a:r>
          </a:p>
          <a:p>
            <a:pPr lvl="1"/>
            <a:r>
              <a:rPr lang="fr-BE" dirty="0"/>
              <a:t>identité du DPO</a:t>
            </a:r>
          </a:p>
          <a:p>
            <a:pPr lvl="1"/>
            <a:r>
              <a:rPr lang="fr-BE" dirty="0"/>
              <a:t>identité du médecin ou du professionnel des soins de santé responsable du traitement des données</a:t>
            </a:r>
          </a:p>
          <a:p>
            <a:pPr lvl="1"/>
            <a:r>
              <a:rPr lang="fr-BE" dirty="0"/>
              <a:t>analyse d’impact relative à la protection des données à communiquer à l’introduction de la demande</a:t>
            </a:r>
          </a:p>
          <a:p>
            <a:pPr lvl="1"/>
            <a:r>
              <a:rPr lang="fr-BE" dirty="0"/>
              <a:t>contact préalable avec un chef de projet pour l’utilisation des services de base de la Plate-forme eHealth</a:t>
            </a:r>
          </a:p>
          <a:p>
            <a:pPr lvl="1"/>
            <a:r>
              <a:rPr lang="fr-BE" dirty="0"/>
              <a:t>analyse de risques Small </a:t>
            </a:r>
            <a:r>
              <a:rPr lang="fr-BE" dirty="0" err="1"/>
              <a:t>Cell</a:t>
            </a:r>
            <a:r>
              <a:rPr lang="fr-BE" dirty="0"/>
              <a:t> + preuve de l’accord de l’instance qui la réalisera (KCE, AIM,….)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3A43F-4209-4925-B83E-F5C0062B7B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93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/>
              <a:t>CSI (chambre SS&amp;S) – compétences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/>
              <a:t>formuler des bonnes pratiques</a:t>
            </a:r>
          </a:p>
          <a:p>
            <a:r>
              <a:rPr lang="fr-BE"/>
              <a:t>rendre des délibérations relatives à</a:t>
            </a:r>
          </a:p>
          <a:p>
            <a:pPr lvl="1"/>
            <a:r>
              <a:rPr lang="fr-BE"/>
              <a:t>la communication de données anonymes (→ délibération n° 18/140)</a:t>
            </a:r>
          </a:p>
          <a:p>
            <a:pPr lvl="1"/>
            <a:r>
              <a:rPr lang="fr-BE"/>
              <a:t>la communication de données à caractère personnel (pseudonymisées ou non)</a:t>
            </a:r>
          </a:p>
          <a:p>
            <a:r>
              <a:rPr lang="fr-BE"/>
              <a:t>tenir à jour et publier une liste de délibérations</a:t>
            </a:r>
          </a:p>
          <a:p>
            <a:pPr lvl="1"/>
            <a:r>
              <a:rPr lang="fr-BE"/>
              <a:t>site web de la Banque Carrefour de la sécurité sociale</a:t>
            </a:r>
          </a:p>
          <a:p>
            <a:pPr lvl="1"/>
            <a:r>
              <a:rPr lang="fr-BE"/>
              <a:t>site web de la Plate-forme eHealth</a:t>
            </a:r>
          </a:p>
          <a:p>
            <a:r>
              <a:rPr lang="fr-BE"/>
              <a:t>soutenir les délégués à la protection des données</a:t>
            </a:r>
          </a:p>
          <a:p>
            <a:r>
              <a:rPr lang="fr-BE"/>
              <a:t>publier un rapport d’activités succinct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endParaRPr lang="nl-BE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58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(chambre AF) – compétences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BE"/>
              <a:t>rendre des délibérations pour des communications de données à caractère personnel par des services publics et organismes publics fédéraux</a:t>
            </a:r>
          </a:p>
          <a:p>
            <a:pPr algn="just"/>
            <a:r>
              <a:rPr lang="fr-BE"/>
              <a:t>tenir à jour et publier une liste de délibérations rendues et un rapport d’activités succinct sur le site web du SPF Stratégie &amp; Appui</a:t>
            </a:r>
          </a:p>
          <a:p>
            <a:endParaRPr lang="nl-BE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69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- APD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BE" dirty="0"/>
              <a:t>le CSI n’est pas une autorité de contrôle</a:t>
            </a:r>
          </a:p>
          <a:p>
            <a:pPr lvl="1"/>
            <a:r>
              <a:rPr lang="fr-BE" dirty="0"/>
              <a:t>le CSI règle la communication de données à caractère personnel entre les parties (par exemple, dans le cadre de la collection de données en vertu du principe « </a:t>
            </a:r>
            <a:r>
              <a:rPr lang="fr-BE" dirty="0" err="1"/>
              <a:t>only</a:t>
            </a:r>
            <a:r>
              <a:rPr lang="fr-BE" dirty="0"/>
              <a:t> once »)</a:t>
            </a:r>
          </a:p>
          <a:p>
            <a:pPr lvl="0"/>
            <a:r>
              <a:rPr lang="fr-BE" dirty="0"/>
              <a:t>l’ADP est une autorité de contrôle au sens du RGPD et a</a:t>
            </a:r>
          </a:p>
          <a:p>
            <a:pPr lvl="1"/>
            <a:r>
              <a:rPr lang="fr-BE" dirty="0"/>
              <a:t>une compétence d’avis et de contrôle et un pouvoir de sanction, contrairement au CSI</a:t>
            </a:r>
          </a:p>
          <a:p>
            <a:pPr lvl="1"/>
            <a:r>
              <a:rPr lang="fr-BE" dirty="0"/>
              <a:t>la plénitude des compétences, éventuellement sur la base d’une plainte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278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/>
              <a:t>CSI – délibérations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39944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BE"/>
              <a:t>chambre SS&amp;S - </a:t>
            </a:r>
            <a:r>
              <a:rPr lang="fr-BE" u="sng"/>
              <a:t>délibération obligatoire</a:t>
            </a:r>
          </a:p>
          <a:p>
            <a:pPr lvl="1" algn="just"/>
            <a:r>
              <a:rPr lang="fr-BE"/>
              <a:t>les communications de données à caractère personnel</a:t>
            </a:r>
          </a:p>
          <a:p>
            <a:pPr lvl="1" algn="just"/>
            <a:r>
              <a:rPr lang="fr-BE"/>
              <a:t>par la BCSS, une ISS ou une instance d’une Communauté/Région qui a intégré le réseau</a:t>
            </a:r>
          </a:p>
          <a:p>
            <a:pPr lvl="1" algn="just"/>
            <a:r>
              <a:rPr lang="fr-BE"/>
              <a:t>à une autre ISS ou à une instance autre qu’un SPF, un SPP ou un organisme fédéral d’intérêt public non actif dans la sécurité sociale</a:t>
            </a:r>
          </a:p>
          <a:p>
            <a:pPr lvl="1" algn="just"/>
            <a:r>
              <a:rPr lang="fr-BE"/>
              <a:t>doivent faire l’objet d’une délibération de la chambre SS&amp;S</a:t>
            </a:r>
          </a:p>
          <a:p>
            <a:pPr lvl="1" algn="just"/>
            <a:r>
              <a:rPr lang="fr-BE"/>
              <a:t>exceptions</a:t>
            </a:r>
          </a:p>
          <a:p>
            <a:pPr lvl="2" algn="just"/>
            <a:r>
              <a:rPr lang="fr-BE"/>
              <a:t>à déterminer par arrêté royal pour les communications de données à caractère personnel par la BCSS ou une ISS à une autre ISS (voir à cet effet l’arrêté royal du 4 février 1997) </a:t>
            </a:r>
          </a:p>
          <a:p>
            <a:pPr lvl="2" algn="just"/>
            <a:r>
              <a:rPr lang="fr-BE"/>
              <a:t>communications de données à caractère personnel par une instance d’une Communauté/Région qui a intégré le réseau à une autre instance de la même Communauté ou Région, dans la mesure où elles n’ont pas lieu à l’intervention de la BCSS</a:t>
            </a:r>
          </a:p>
          <a:p>
            <a:pPr lvl="2" algn="just"/>
            <a:r>
              <a:rPr lang="fr-BE"/>
              <a:t>communications aux archives générales du Royaume et aux Archives de l’État dans les provinces</a:t>
            </a:r>
          </a:p>
          <a:p>
            <a:pPr lvl="2" algn="just"/>
            <a:r>
              <a:rPr lang="fr-BE"/>
              <a:t>communications de données à caractère personnel pseudonymisées à certains destinataires</a:t>
            </a:r>
          </a:p>
          <a:p>
            <a:pPr algn="just"/>
            <a:r>
              <a:rPr lang="fr-BE"/>
              <a:t>chambre SS&amp;S - </a:t>
            </a:r>
            <a:r>
              <a:rPr lang="fr-BE" u="sng"/>
              <a:t>délibération obligatoire</a:t>
            </a:r>
          </a:p>
          <a:p>
            <a:pPr lvl="1" algn="just"/>
            <a:r>
              <a:rPr lang="fr-BE"/>
              <a:t>les communications de données à caractère personnel relatives à la santé</a:t>
            </a:r>
          </a:p>
          <a:p>
            <a:pPr lvl="1" algn="just"/>
            <a:r>
              <a:rPr lang="fr-BE"/>
              <a:t>doivent, dans certains cas, faire l’objet d’une délibération de la chambre SS&amp;S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17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/>
              <a:t>CSI – délibérations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39944" cy="51125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BE" dirty="0"/>
              <a:t>chambre SS&amp;S et chambre AF (chambres réunies) - </a:t>
            </a:r>
            <a:r>
              <a:rPr lang="fr-BE" u="sng" dirty="0"/>
              <a:t>délibération facultative</a:t>
            </a:r>
          </a:p>
          <a:p>
            <a:pPr lvl="1" algn="just"/>
            <a:r>
              <a:rPr lang="fr-BE" dirty="0"/>
              <a:t>les communications de données à caractère personnel</a:t>
            </a:r>
          </a:p>
          <a:p>
            <a:pPr lvl="1" algn="just"/>
            <a:r>
              <a:rPr lang="fr-BE" dirty="0"/>
              <a:t>par la BCSS, une institution publique de sécurité sociale ou une instance d’une Communauté/Région qui a intégré le réseau</a:t>
            </a:r>
          </a:p>
          <a:p>
            <a:pPr lvl="1" algn="just"/>
            <a:r>
              <a:rPr lang="fr-BE" dirty="0"/>
              <a:t>à un SPF, un SPP ou à un organisme fédéral d’intérêt public autre qu’une institution de sécurité sociale</a:t>
            </a:r>
          </a:p>
          <a:p>
            <a:pPr lvl="1" algn="just"/>
            <a:r>
              <a:rPr lang="fr-BE" dirty="0"/>
              <a:t>doivent faire l’objet d’une délibération des chambres réunies</a:t>
            </a:r>
          </a:p>
          <a:p>
            <a:pPr lvl="2" algn="just"/>
            <a:r>
              <a:rPr lang="fr-BE" dirty="0"/>
              <a:t>si les responsables du traitement concernés ne parviennent pas à un accord</a:t>
            </a:r>
          </a:p>
          <a:p>
            <a:pPr lvl="2" algn="just"/>
            <a:r>
              <a:rPr lang="fr-BE" dirty="0"/>
              <a:t>si au moins un des responsables du traitement concernés demande une délibération</a:t>
            </a:r>
          </a:p>
          <a:p>
            <a:pPr algn="just"/>
            <a:r>
              <a:rPr lang="fr-BE" dirty="0"/>
              <a:t>chambre SS&amp;S et chambre AF (chambres réunies) - </a:t>
            </a:r>
            <a:r>
              <a:rPr lang="fr-BE" u="sng" dirty="0"/>
              <a:t>délibération obligatoire</a:t>
            </a:r>
          </a:p>
          <a:p>
            <a:pPr lvl="1" algn="just"/>
            <a:r>
              <a:rPr lang="fr-BE" dirty="0"/>
              <a:t>les communications de données à caractère personnel</a:t>
            </a:r>
          </a:p>
          <a:p>
            <a:pPr lvl="1" algn="just"/>
            <a:r>
              <a:rPr lang="fr-BE" dirty="0"/>
              <a:t>par une ISS non publique</a:t>
            </a:r>
          </a:p>
          <a:p>
            <a:pPr lvl="1" algn="just"/>
            <a:r>
              <a:rPr lang="fr-BE" dirty="0"/>
              <a:t>à un SPF, un SPP ou à un organisme fédéral d’intérêt public autre qu’une institution de sécurité sociale</a:t>
            </a:r>
          </a:p>
          <a:p>
            <a:pPr lvl="1" algn="just"/>
            <a:r>
              <a:rPr lang="fr-BE" dirty="0"/>
              <a:t>doivent faire l’objet d’une délibération des chambres réunies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359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/>
              <a:t>CSI – délibérations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39944" cy="51125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fr-BE" dirty="0"/>
              <a:t>chambre AF - </a:t>
            </a:r>
            <a:r>
              <a:rPr lang="fr-BE" u="sng" dirty="0"/>
              <a:t>délibération facultative</a:t>
            </a:r>
          </a:p>
          <a:p>
            <a:pPr lvl="1" algn="just"/>
            <a:r>
              <a:rPr lang="fr-BE" dirty="0"/>
              <a:t>les communications de données à caractère personnel</a:t>
            </a:r>
          </a:p>
          <a:p>
            <a:pPr lvl="1" algn="just"/>
            <a:r>
              <a:rPr lang="fr-BE" dirty="0"/>
              <a:t>par un SPF, un SPP ou un organisme fédéral d’intérêt public autre qu’une institution de sécurité sociale</a:t>
            </a:r>
          </a:p>
          <a:p>
            <a:pPr lvl="1" algn="just"/>
            <a:r>
              <a:rPr lang="fr-BE" dirty="0"/>
              <a:t>à un tiers autre qu’une ISS</a:t>
            </a:r>
          </a:p>
          <a:p>
            <a:pPr lvl="1" algn="just"/>
            <a:r>
              <a:rPr lang="fr-BE" dirty="0"/>
              <a:t>doivent faire l’objet d’une délibération de la chambre AF</a:t>
            </a:r>
          </a:p>
          <a:p>
            <a:pPr lvl="2" algn="just"/>
            <a:r>
              <a:rPr lang="fr-BE" dirty="0"/>
              <a:t>si les responsables du traitement concernés ne parviennent pas à un accord</a:t>
            </a:r>
          </a:p>
          <a:p>
            <a:pPr lvl="2" algn="just"/>
            <a:r>
              <a:rPr lang="fr-BE" dirty="0"/>
              <a:t>si au moins un des responsables du traitement demande une délibération</a:t>
            </a:r>
          </a:p>
          <a:p>
            <a:pPr algn="just"/>
            <a:r>
              <a:rPr lang="fr-BE" dirty="0"/>
              <a:t>chambre AF et chambre SS&amp;S (chambres réunies) - </a:t>
            </a:r>
            <a:r>
              <a:rPr lang="fr-BE" u="sng" dirty="0"/>
              <a:t>délibération facultative</a:t>
            </a:r>
          </a:p>
          <a:p>
            <a:pPr lvl="1" algn="just"/>
            <a:r>
              <a:rPr lang="fr-BE" dirty="0"/>
              <a:t>les communications de données à caractère personnel</a:t>
            </a:r>
          </a:p>
          <a:p>
            <a:pPr lvl="1" algn="just"/>
            <a:r>
              <a:rPr lang="fr-BE" dirty="0"/>
              <a:t>par un SPF, un SPP ou un organisme fédéral d’intérêt public autre qu’une institution de sécurité sociale</a:t>
            </a:r>
          </a:p>
          <a:p>
            <a:pPr lvl="1" algn="just"/>
            <a:r>
              <a:rPr lang="fr-BE" dirty="0"/>
              <a:t>à une institution publique de sécurité sociale</a:t>
            </a:r>
          </a:p>
          <a:p>
            <a:pPr lvl="1" algn="just"/>
            <a:r>
              <a:rPr lang="fr-BE" dirty="0"/>
              <a:t>doivent faire l’objet d’une délibération des chambres réunies</a:t>
            </a:r>
          </a:p>
          <a:p>
            <a:pPr lvl="2" algn="just"/>
            <a:r>
              <a:rPr lang="fr-BE" dirty="0"/>
              <a:t>si les responsables du traitement concernés ne parviennent pas à un accord</a:t>
            </a:r>
          </a:p>
          <a:p>
            <a:pPr lvl="2" algn="just"/>
            <a:r>
              <a:rPr lang="fr-BE" dirty="0"/>
              <a:t>si au moins un des responsables du traitement concernés demande une délibération</a:t>
            </a:r>
          </a:p>
          <a:p>
            <a:pPr algn="just"/>
            <a:r>
              <a:rPr lang="fr-BE" dirty="0"/>
              <a:t>chambre SS&amp;S et chambre AF (chambres réunies) - </a:t>
            </a:r>
            <a:r>
              <a:rPr lang="fr-BE" u="sng" dirty="0"/>
              <a:t>délibération obligatoire</a:t>
            </a:r>
          </a:p>
          <a:p>
            <a:pPr lvl="1" algn="just"/>
            <a:r>
              <a:rPr lang="fr-BE" dirty="0"/>
              <a:t>les communications de données à caractère personnel</a:t>
            </a:r>
          </a:p>
          <a:p>
            <a:pPr lvl="1" algn="just"/>
            <a:r>
              <a:rPr lang="fr-BE" dirty="0"/>
              <a:t>par un SPF, un SPP ou un organisme fédéral d’intérêt public autre qu’une institution de sécurité sociale</a:t>
            </a:r>
          </a:p>
          <a:p>
            <a:pPr lvl="1" algn="just"/>
            <a:r>
              <a:rPr lang="fr-BE" dirty="0"/>
              <a:t>à une ISS non publique</a:t>
            </a:r>
          </a:p>
          <a:p>
            <a:pPr lvl="1" algn="just"/>
            <a:r>
              <a:rPr lang="fr-BE" dirty="0"/>
              <a:t>doivent faire l’objet d’une délibération des chambres réunies</a:t>
            </a:r>
          </a:p>
          <a:p>
            <a:pPr algn="just"/>
            <a:endParaRPr lang="nl-B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111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C28B3-F5F1-4339-820C-FBE47044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– délibérations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8B0A1-D7F9-4407-BCF9-007A003E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/>
              <a:t>le ministre compétent peut réagir</a:t>
            </a:r>
          </a:p>
          <a:p>
            <a:pPr lvl="1" algn="just"/>
            <a:r>
              <a:rPr lang="fr-BE"/>
              <a:t>s'il constate qu'une délibération est contraire aux règles en matière de protection de la vie privée</a:t>
            </a:r>
          </a:p>
          <a:p>
            <a:pPr lvl="1" algn="just"/>
            <a:r>
              <a:rPr lang="fr-BE"/>
              <a:t>dans les dix jours ouvrables qui suivent la réunion</a:t>
            </a:r>
          </a:p>
          <a:p>
            <a:pPr lvl="1" algn="just"/>
            <a:r>
              <a:rPr lang="fr-BE"/>
              <a:t>de manière motivée</a:t>
            </a:r>
          </a:p>
          <a:p>
            <a:pPr lvl="1" algn="just"/>
            <a:r>
              <a:rPr lang="fr-BE"/>
              <a:t>il peut imposer au Comité de sécurité de l’information d’adapter la délibération sur les points qu’il indique</a:t>
            </a:r>
          </a:p>
          <a:p>
            <a:r>
              <a:rPr lang="fr-BE"/>
              <a:t>entrée en vigueur d’une délibération </a:t>
            </a:r>
          </a:p>
          <a:p>
            <a:pPr lvl="1"/>
            <a:r>
              <a:rPr lang="fr-BE"/>
              <a:t>si le ministre compétent ne réagit pas dans les dix jours ouvrables après la réunion</a:t>
            </a:r>
          </a:p>
          <a:p>
            <a:pPr lvl="2"/>
            <a:r>
              <a:rPr lang="fr-BE"/>
              <a:t>entrée en vigueur à l’issue de ce délai (onzième jour ouvrable à compter de la réunion)</a:t>
            </a:r>
          </a:p>
          <a:p>
            <a:pPr lvl="1"/>
            <a:r>
              <a:rPr lang="fr-BE"/>
              <a:t>si le ministre impose des modifications dans le délai imparti</a:t>
            </a:r>
          </a:p>
          <a:p>
            <a:pPr lvl="2"/>
            <a:r>
              <a:rPr lang="fr-BE"/>
              <a:t>le CSI envoie la délibération adaptée au ministre compétent</a:t>
            </a:r>
          </a:p>
          <a:p>
            <a:pPr lvl="2"/>
            <a:r>
              <a:rPr lang="fr-BE"/>
              <a:t>la délibération entre en vigueur à la date de cette notification par le CSI</a:t>
            </a:r>
          </a:p>
          <a:p>
            <a:r>
              <a:rPr lang="fr-BE"/>
              <a:t>publication des délibérations sur les sites web BCSS/Plate-forme eHealth/BOSA après leur entrée en vigueur</a:t>
            </a:r>
          </a:p>
          <a:p>
            <a:r>
              <a:rPr lang="fr-BE"/>
              <a:t>après leur publication, les délibérations sont envoyées, à titre d’information, à la Chambre des Représentants et à l’Autorité de protection des données </a:t>
            </a:r>
          </a:p>
          <a:p>
            <a:pPr lvl="2"/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70E49-8DAC-4C12-AC1E-C9B819DE2D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24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C397-32CE-4354-AF02-49369FC6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CSI - points d’attention (1/5)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FAD80-A2BF-4E5F-8775-8505D3A59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/>
              <a:t>préalable à toute demande de délibération 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accord du responsable du traitement initial des données 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vérification de l’exactitude et de la disponibilité des données demandées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accord préalable du service eHealth TTP sur l’intervention de la plate-forme eHealth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accord de toutes les parties impliquées dans le flux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avis favorable d’un Comité d’éthique (si nécessaire)</a:t>
            </a:r>
          </a:p>
          <a:p>
            <a:pPr marL="342900" lvl="1" indent="-342900">
              <a:lnSpc>
                <a:spcPct val="80000"/>
              </a:lnSpc>
              <a:buFont typeface="Arial" charset="0"/>
              <a:buChar char="•"/>
            </a:pPr>
            <a:r>
              <a:rPr lang="fr-BE" sz="2400" dirty="0"/>
              <a:t>formulaire de demande (</a:t>
            </a:r>
            <a:r>
              <a:rPr lang="fr-BE" sz="2400" dirty="0">
                <a:hlinkClick r:id="rId2"/>
              </a:rPr>
              <a:t>https://www.ehealth.fgov.be/ehealthplatform/fr/comite-de-securite-de-linformation</a:t>
            </a:r>
            <a:r>
              <a:rPr lang="fr-BE" sz="2400" dirty="0"/>
              <a:t>)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information sur le demandeur : indiquer clairement le responsable du traitement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introduire la demande dès qu’elle est définitive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aucun commentaire ou question ouverte</a:t>
            </a:r>
          </a:p>
          <a:p>
            <a:pPr lvl="1" algn="just">
              <a:lnSpc>
                <a:spcPct val="80000"/>
              </a:lnSpc>
            </a:pPr>
            <a:r>
              <a:rPr lang="fr-BE" sz="1900" dirty="0"/>
              <a:t>demande de modification d’une délibération existante :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le formulaire doit être complété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motiver les modifications (nouvelles données, finalités, durée de conservation,…)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modifier la version Word avec </a:t>
            </a:r>
            <a:r>
              <a:rPr lang="fr-BE" sz="1500" dirty="0" err="1"/>
              <a:t>track</a:t>
            </a:r>
            <a:r>
              <a:rPr lang="fr-BE" sz="1500" dirty="0"/>
              <a:t> changes (partie A description)</a:t>
            </a:r>
          </a:p>
          <a:p>
            <a:pPr lvl="2" algn="just">
              <a:lnSpc>
                <a:spcPct val="90000"/>
              </a:lnSpc>
            </a:pPr>
            <a:r>
              <a:rPr lang="fr-BE" sz="1500" dirty="0"/>
              <a:t>modifications de la version Word limitées au strict nécessaire, la motivation est pour le formulaire de demande</a:t>
            </a:r>
          </a:p>
          <a:p>
            <a:pPr lvl="1" algn="just">
              <a:lnSpc>
                <a:spcPct val="80000"/>
              </a:lnSpc>
            </a:pPr>
            <a:endParaRPr lang="fr-FR" sz="1900" dirty="0"/>
          </a:p>
          <a:p>
            <a:endParaRPr lang="en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E5FA6-0F3D-4984-93F9-46D5549E49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77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7781</TotalTime>
  <Words>1718</Words>
  <Application>Microsoft Office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   </vt:lpstr>
      <vt:lpstr>CSI (chambre SS&amp;S) – compétences</vt:lpstr>
      <vt:lpstr>CSI (chambre AF) – compétences</vt:lpstr>
      <vt:lpstr>CSI - APD</vt:lpstr>
      <vt:lpstr>CSI – délibérations (1/4)</vt:lpstr>
      <vt:lpstr>CSI – délibérations (2/4)</vt:lpstr>
      <vt:lpstr>CSI – délibérations (3/4)</vt:lpstr>
      <vt:lpstr>CSI – délibérations (4/4)</vt:lpstr>
      <vt:lpstr>CSI - points d’attention (1/5)</vt:lpstr>
      <vt:lpstr>CSI - points d’attention (2/5)</vt:lpstr>
      <vt:lpstr>CSI - points d’attention (3/5)</vt:lpstr>
      <vt:lpstr>CSI - points d’attention (4/5)</vt:lpstr>
      <vt:lpstr>CSI - points d’attention (5/5)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Els Van Laere</cp:lastModifiedBy>
  <cp:revision>537</cp:revision>
  <cp:lastPrinted>2017-12-08T10:25:32Z</cp:lastPrinted>
  <dcterms:created xsi:type="dcterms:W3CDTF">2013-03-05T07:37:33Z</dcterms:created>
  <dcterms:modified xsi:type="dcterms:W3CDTF">2024-07-30T08:50:32Z</dcterms:modified>
</cp:coreProperties>
</file>