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7" r:id="rId2"/>
    <p:sldMasterId id="2147483916" r:id="rId3"/>
  </p:sldMasterIdLst>
  <p:notesMasterIdLst>
    <p:notesMasterId r:id="rId87"/>
  </p:notesMasterIdLst>
  <p:handoutMasterIdLst>
    <p:handoutMasterId r:id="rId88"/>
  </p:handoutMasterIdLst>
  <p:sldIdLst>
    <p:sldId id="347" r:id="rId4"/>
    <p:sldId id="452" r:id="rId5"/>
    <p:sldId id="458" r:id="rId6"/>
    <p:sldId id="259" r:id="rId7"/>
    <p:sldId id="398" r:id="rId8"/>
    <p:sldId id="459" r:id="rId9"/>
    <p:sldId id="400" r:id="rId10"/>
    <p:sldId id="401" r:id="rId11"/>
    <p:sldId id="460" r:id="rId12"/>
    <p:sldId id="498" r:id="rId13"/>
    <p:sldId id="495" r:id="rId14"/>
    <p:sldId id="496" r:id="rId15"/>
    <p:sldId id="497" r:id="rId16"/>
    <p:sldId id="462" r:id="rId17"/>
    <p:sldId id="463" r:id="rId18"/>
    <p:sldId id="464" r:id="rId19"/>
    <p:sldId id="469" r:id="rId20"/>
    <p:sldId id="471" r:id="rId21"/>
    <p:sldId id="499" r:id="rId22"/>
    <p:sldId id="413" r:id="rId23"/>
    <p:sldId id="486" r:id="rId24"/>
    <p:sldId id="487" r:id="rId25"/>
    <p:sldId id="488" r:id="rId26"/>
    <p:sldId id="489" r:id="rId27"/>
    <p:sldId id="416" r:id="rId28"/>
    <p:sldId id="467" r:id="rId29"/>
    <p:sldId id="427" r:id="rId30"/>
    <p:sldId id="466" r:id="rId31"/>
    <p:sldId id="429" r:id="rId32"/>
    <p:sldId id="418" r:id="rId33"/>
    <p:sldId id="473" r:id="rId34"/>
    <p:sldId id="435" r:id="rId35"/>
    <p:sldId id="436" r:id="rId36"/>
    <p:sldId id="437" r:id="rId37"/>
    <p:sldId id="438" r:id="rId38"/>
    <p:sldId id="439" r:id="rId39"/>
    <p:sldId id="441" r:id="rId40"/>
    <p:sldId id="442" r:id="rId41"/>
    <p:sldId id="444" r:id="rId42"/>
    <p:sldId id="440" r:id="rId43"/>
    <p:sldId id="445" r:id="rId44"/>
    <p:sldId id="419" r:id="rId45"/>
    <p:sldId id="530" r:id="rId46"/>
    <p:sldId id="503" r:id="rId47"/>
    <p:sldId id="504" r:id="rId48"/>
    <p:sldId id="505" r:id="rId49"/>
    <p:sldId id="475" r:id="rId50"/>
    <p:sldId id="484" r:id="rId51"/>
    <p:sldId id="485" r:id="rId52"/>
    <p:sldId id="506" r:id="rId53"/>
    <p:sldId id="478" r:id="rId54"/>
    <p:sldId id="479" r:id="rId55"/>
    <p:sldId id="480" r:id="rId56"/>
    <p:sldId id="481" r:id="rId57"/>
    <p:sldId id="482" r:id="rId58"/>
    <p:sldId id="449" r:id="rId59"/>
    <p:sldId id="507" r:id="rId60"/>
    <p:sldId id="510" r:id="rId61"/>
    <p:sldId id="508" r:id="rId62"/>
    <p:sldId id="509" r:id="rId63"/>
    <p:sldId id="474" r:id="rId64"/>
    <p:sldId id="511" r:id="rId65"/>
    <p:sldId id="512" r:id="rId66"/>
    <p:sldId id="513" r:id="rId67"/>
    <p:sldId id="514" r:id="rId68"/>
    <p:sldId id="515" r:id="rId69"/>
    <p:sldId id="516" r:id="rId70"/>
    <p:sldId id="517" r:id="rId71"/>
    <p:sldId id="518" r:id="rId72"/>
    <p:sldId id="519" r:id="rId73"/>
    <p:sldId id="526" r:id="rId74"/>
    <p:sldId id="520" r:id="rId75"/>
    <p:sldId id="521" r:id="rId76"/>
    <p:sldId id="522" r:id="rId77"/>
    <p:sldId id="523" r:id="rId78"/>
    <p:sldId id="524" r:id="rId79"/>
    <p:sldId id="525" r:id="rId80"/>
    <p:sldId id="527" r:id="rId81"/>
    <p:sldId id="528" r:id="rId82"/>
    <p:sldId id="529" r:id="rId83"/>
    <p:sldId id="465" r:id="rId84"/>
    <p:sldId id="451" r:id="rId85"/>
    <p:sldId id="397" r:id="rId86"/>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Robben (KSZ-BCSS)" initials="FR(B" lastIdx="1" clrIdx="0">
    <p:extLst>
      <p:ext uri="{19B8F6BF-5375-455C-9EA6-DF929625EA0E}">
        <p15:presenceInfo xmlns:p15="http://schemas.microsoft.com/office/powerpoint/2012/main" userId="Frank Robben (KSZ-BC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6E5"/>
    <a:srgbClr val="DBEDEB"/>
    <a:srgbClr val="89A1A3"/>
    <a:srgbClr val="EAFEFE"/>
    <a:srgbClr val="929B9B"/>
    <a:srgbClr val="959F9F"/>
    <a:srgbClr val="DBF2EC"/>
    <a:srgbClr val="89958B"/>
    <a:srgbClr val="DFF2F0"/>
    <a:srgbClr val="B6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105" autoAdjust="0"/>
  </p:normalViewPr>
  <p:slideViewPr>
    <p:cSldViewPr>
      <p:cViewPr varScale="1">
        <p:scale>
          <a:sx n="109" d="100"/>
          <a:sy n="109" d="100"/>
        </p:scale>
        <p:origin x="4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E7DF-46C3-A94B-D57F083C5F5E}"/>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E7DF-46C3-A94B-D57F083C5F5E}"/>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E7DF-46C3-A94B-D57F083C5F5E}"/>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E7DF-46C3-A94B-D57F083C5F5E}"/>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E7DF-46C3-A94B-D57F083C5F5E}"/>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E7DF-46C3-A94B-D57F083C5F5E}"/>
            </c:ext>
          </c:extLst>
        </c:ser>
        <c:dLbls>
          <c:showLegendKey val="0"/>
          <c:showVal val="0"/>
          <c:showCatName val="0"/>
          <c:showSerName val="0"/>
          <c:showPercent val="0"/>
          <c:showBubbleSize val="0"/>
        </c:dLbls>
        <c:axId val="83716352"/>
        <c:axId val="94097408"/>
      </c:radarChart>
      <c:catAx>
        <c:axId val="83716352"/>
        <c:scaling>
          <c:orientation val="minMax"/>
        </c:scaling>
        <c:delete val="0"/>
        <c:axPos val="b"/>
        <c:majorGridlines/>
        <c:numFmt formatCode="General" sourceLinked="0"/>
        <c:majorTickMark val="out"/>
        <c:minorTickMark val="none"/>
        <c:tickLblPos val="nextTo"/>
        <c:crossAx val="94097408"/>
        <c:crosses val="autoZero"/>
        <c:auto val="1"/>
        <c:lblAlgn val="ctr"/>
        <c:lblOffset val="100"/>
        <c:noMultiLvlLbl val="0"/>
      </c:catAx>
      <c:valAx>
        <c:axId val="94097408"/>
        <c:scaling>
          <c:orientation val="minMax"/>
          <c:max val="4"/>
          <c:min val="-4"/>
        </c:scaling>
        <c:delete val="0"/>
        <c:axPos val="l"/>
        <c:numFmt formatCode="0.0" sourceLinked="1"/>
        <c:majorTickMark val="out"/>
        <c:minorTickMark val="none"/>
        <c:tickLblPos val="nextTo"/>
        <c:crossAx val="83716352"/>
        <c:crosses val="autoZero"/>
        <c:crossBetween val="between"/>
        <c:majorUnit val="1"/>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ata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en-GB"/>
            <a:t>Coordination of the electronic processes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en-GB"/>
            <a:t>Portal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GB"/>
            <a:t>Integrated user and access management system</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GB"/>
            <a:t>Management of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en-GB"/>
            <a:t>System for end-to-end encryption</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en-GB">
              <a:solidFill>
                <a:srgbClr val="3E6E5A"/>
              </a:solidFill>
            </a:rPr>
            <a:t>eHealth</a:t>
          </a:r>
          <a:r>
            <a:rPr lang="en-GB"/>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en-GB"/>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en-GB"/>
            <a:t>Coding and anonymising</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GB"/>
            <a:t>Consultation of National register and CBSS registers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GB"/>
            <a:t>Reference directories (hub-metahub system)</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5B6B4003-61BB-47C8-A112-B3134BC120C6}" type="presOf" srcId="{66800CA2-1263-488B-9901-BF5AA9A26379}" destId="{22C56DC3-2158-416C-A2CA-0A41276F6E72}" srcOrd="0" destOrd="0" presId="urn:microsoft.com/office/officeart/2008/layout/PictureStrips"/>
    <dgm:cxn modelId="{65F92A1C-CEF7-4C0B-9C30-3EDA2A6E2D55}" type="presOf" srcId="{F9B22A10-E2AD-420E-86FD-C6A619FB34C3}" destId="{610D24CD-EC64-4585-8806-7B24163BBCA5}"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CC959A60-F5E3-4CBA-B49F-D1CC8967392E}" srcId="{D1B0C0D0-7AB7-487B-ADF8-3BB3DD4E9EE7}" destId="{66800CA2-1263-488B-9901-BF5AA9A26379}" srcOrd="9" destOrd="0" parTransId="{FE2E1471-E52D-466A-A76C-4BB5F19A90C2}" sibTransId="{5B01B5E3-2F09-44F6-BDF4-59AE3DD792F4}"/>
    <dgm:cxn modelId="{62233745-3DC7-4513-AFFE-85579EDF5340}" srcId="{D1B0C0D0-7AB7-487B-ADF8-3BB3DD4E9EE7}" destId="{3069D4A7-A9EB-432B-8415-5BE83922B144}" srcOrd="6" destOrd="0" parTransId="{9A7D73A8-C0A9-4B8A-9838-7588537C14AA}" sibTransId="{DFE1D077-B434-438C-B525-DD545C84AAA3}"/>
    <dgm:cxn modelId="{48331867-FF99-498B-92E1-5B05B35773A9}" srcId="{D1B0C0D0-7AB7-487B-ADF8-3BB3DD4E9EE7}" destId="{426C232F-332D-4FF2-A820-7A068898BF0D}" srcOrd="1" destOrd="0" parTransId="{76543072-ED0A-4EFB-9174-9DC2D0CB754B}" sibTransId="{0FF22A80-B924-4C97-9785-6DB4BF018886}"/>
    <dgm:cxn modelId="{6F029D55-F3C4-4B55-BA47-2A3855D24838}" type="presOf" srcId="{53250AAA-89D6-4377-B3C0-0E5BF972A3C0}" destId="{411BB13E-A3FD-42F9-8D3A-DD2DDC4A3516}"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65949B95-8A47-42EB-AA18-13779DD0E687}" type="presOf" srcId="{3069D4A7-A9EB-432B-8415-5BE83922B144}" destId="{9C5C0C8B-F255-4694-B3C6-8BE7DBC5F7E5}" srcOrd="0" destOrd="0" presId="urn:microsoft.com/office/officeart/2008/layout/PictureStrips"/>
    <dgm:cxn modelId="{CF7B18B8-D469-4E7A-9426-CD748ACB6A00}" type="presOf" srcId="{E7919EDD-7680-4985-B198-1CBB0F9E96AC}" destId="{7A8D609C-F894-4686-8594-F633FD78C201}"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5875A5CC-5403-4E63-9D89-C3B173377555}" type="presOf" srcId="{D1B0C0D0-7AB7-487B-ADF8-3BB3DD4E9EE7}" destId="{9E029134-162C-442E-A062-F55ADB999C33}"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B9B85D9-2365-4064-B28B-A316E251AD35}" type="presOf" srcId="{81FDCA61-7A32-4339-89E8-DD3704FB86F4}" destId="{6F6ACCCA-7573-4F27-BB76-D1BFA52EAEE3}"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1310D4E3-793B-4536-BE37-788F54627977}" srcId="{D1B0C0D0-7AB7-487B-ADF8-3BB3DD4E9EE7}" destId="{DE482DF0-5C86-4767-9CE5-54725DF28573}" srcOrd="5" destOrd="0" parTransId="{BF1F2008-AABF-4483-9D7B-58A40034FD6C}" sibTransId="{4D6A567C-A21A-42BF-9F41-7BF71E18F454}"/>
    <dgm:cxn modelId="{C4084BF0-F635-4676-89A9-D65F024FF168}" srcId="{D1B0C0D0-7AB7-487B-ADF8-3BB3DD4E9EE7}" destId="{AE2357B3-F8D1-4E13-B807-E393E9FC5539}" srcOrd="2" destOrd="0" parTransId="{DF983F23-5BAE-428F-AFD9-BF0943C63ACC}" sibTransId="{486EB6E6-F0BE-4E7B-A3F0-7DC5C5021754}"/>
    <dgm:cxn modelId="{607ED0F1-DC27-41FB-A67C-724A8673BB94}" type="presOf" srcId="{ADE4E262-EB9E-448C-8B46-6B6521E6B92F}" destId="{E0757731-3698-433B-8E7C-2EB74986993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en-GB"/>
            <a:t>Coordination of the electronic processes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en-GB"/>
            <a:t>Portal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GB"/>
            <a:t>Integrated user and access management system</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GB"/>
            <a:t>Management of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en-GB"/>
            <a:t>System for end-to-end encryption</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en-GB">
              <a:solidFill>
                <a:srgbClr val="3E6E5A"/>
              </a:solidFill>
            </a:rPr>
            <a:t>eHealth</a:t>
          </a:r>
          <a:r>
            <a:rPr lang="en-GB"/>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en-GB"/>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en-GB"/>
            <a:t>Coding and anonymising</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GB"/>
            <a:t>Consultation of National register and CBSS registers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GB"/>
            <a:t>Reference directories (hub-metahub system)</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5B6B4003-61BB-47C8-A112-B3134BC120C6}" type="presOf" srcId="{66800CA2-1263-488B-9901-BF5AA9A26379}" destId="{22C56DC3-2158-416C-A2CA-0A41276F6E72}" srcOrd="0" destOrd="0" presId="urn:microsoft.com/office/officeart/2008/layout/PictureStrips"/>
    <dgm:cxn modelId="{65F92A1C-CEF7-4C0B-9C30-3EDA2A6E2D55}" type="presOf" srcId="{F9B22A10-E2AD-420E-86FD-C6A619FB34C3}" destId="{610D24CD-EC64-4585-8806-7B24163BBCA5}"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CC959A60-F5E3-4CBA-B49F-D1CC8967392E}" srcId="{D1B0C0D0-7AB7-487B-ADF8-3BB3DD4E9EE7}" destId="{66800CA2-1263-488B-9901-BF5AA9A26379}" srcOrd="9" destOrd="0" parTransId="{FE2E1471-E52D-466A-A76C-4BB5F19A90C2}" sibTransId="{5B01B5E3-2F09-44F6-BDF4-59AE3DD792F4}"/>
    <dgm:cxn modelId="{62233745-3DC7-4513-AFFE-85579EDF5340}" srcId="{D1B0C0D0-7AB7-487B-ADF8-3BB3DD4E9EE7}" destId="{3069D4A7-A9EB-432B-8415-5BE83922B144}" srcOrd="6" destOrd="0" parTransId="{9A7D73A8-C0A9-4B8A-9838-7588537C14AA}" sibTransId="{DFE1D077-B434-438C-B525-DD545C84AAA3}"/>
    <dgm:cxn modelId="{48331867-FF99-498B-92E1-5B05B35773A9}" srcId="{D1B0C0D0-7AB7-487B-ADF8-3BB3DD4E9EE7}" destId="{426C232F-332D-4FF2-A820-7A068898BF0D}" srcOrd="1" destOrd="0" parTransId="{76543072-ED0A-4EFB-9174-9DC2D0CB754B}" sibTransId="{0FF22A80-B924-4C97-9785-6DB4BF018886}"/>
    <dgm:cxn modelId="{6F029D55-F3C4-4B55-BA47-2A3855D24838}" type="presOf" srcId="{53250AAA-89D6-4377-B3C0-0E5BF972A3C0}" destId="{411BB13E-A3FD-42F9-8D3A-DD2DDC4A3516}"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65949B95-8A47-42EB-AA18-13779DD0E687}" type="presOf" srcId="{3069D4A7-A9EB-432B-8415-5BE83922B144}" destId="{9C5C0C8B-F255-4694-B3C6-8BE7DBC5F7E5}" srcOrd="0" destOrd="0" presId="urn:microsoft.com/office/officeart/2008/layout/PictureStrips"/>
    <dgm:cxn modelId="{CF7B18B8-D469-4E7A-9426-CD748ACB6A00}" type="presOf" srcId="{E7919EDD-7680-4985-B198-1CBB0F9E96AC}" destId="{7A8D609C-F894-4686-8594-F633FD78C201}"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5875A5CC-5403-4E63-9D89-C3B173377555}" type="presOf" srcId="{D1B0C0D0-7AB7-487B-ADF8-3BB3DD4E9EE7}" destId="{9E029134-162C-442E-A062-F55ADB999C33}"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B9B85D9-2365-4064-B28B-A316E251AD35}" type="presOf" srcId="{81FDCA61-7A32-4339-89E8-DD3704FB86F4}" destId="{6F6ACCCA-7573-4F27-BB76-D1BFA52EAEE3}"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1310D4E3-793B-4536-BE37-788F54627977}" srcId="{D1B0C0D0-7AB7-487B-ADF8-3BB3DD4E9EE7}" destId="{DE482DF0-5C86-4767-9CE5-54725DF28573}" srcOrd="5" destOrd="0" parTransId="{BF1F2008-AABF-4483-9D7B-58A40034FD6C}" sibTransId="{4D6A567C-A21A-42BF-9F41-7BF71E18F454}"/>
    <dgm:cxn modelId="{C4084BF0-F635-4676-89A9-D65F024FF168}" srcId="{D1B0C0D0-7AB7-487B-ADF8-3BB3DD4E9EE7}" destId="{AE2357B3-F8D1-4E13-B807-E393E9FC5539}" srcOrd="2" destOrd="0" parTransId="{DF983F23-5BAE-428F-AFD9-BF0943C63ACC}" sibTransId="{486EB6E6-F0BE-4E7B-A3F0-7DC5C5021754}"/>
    <dgm:cxn modelId="{607ED0F1-DC27-41FB-A67C-724A8673BB94}" type="presOf" srcId="{ADE4E262-EB9E-448C-8B46-6B6521E6B92F}" destId="{E0757731-3698-433B-8E7C-2EB74986993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27897"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Coordination of the electronic processes</a:t>
          </a:r>
        </a:p>
      </dsp:txBody>
      <dsp:txXfrm>
        <a:off x="127897" y="710208"/>
        <a:ext cx="2948127" cy="921289"/>
      </dsp:txXfrm>
    </dsp:sp>
    <dsp:sp modelId="{8B00EC11-24E0-4E0C-8101-DB576F31F9D2}">
      <dsp:nvSpPr>
        <dsp:cNvPr id="0" name=""/>
        <dsp:cNvSpPr/>
      </dsp:nvSpPr>
      <dsp:spPr>
        <a:xfrm>
          <a:off x="5059" y="577133"/>
          <a:ext cx="644902" cy="9673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381059"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Portal </a:t>
          </a:r>
        </a:p>
      </dsp:txBody>
      <dsp:txXfrm>
        <a:off x="3381059" y="710208"/>
        <a:ext cx="2948127" cy="921289"/>
      </dsp:txXfrm>
    </dsp:sp>
    <dsp:sp modelId="{17BB8C5E-ACC5-4AEA-AC3B-15C53CC548C0}">
      <dsp:nvSpPr>
        <dsp:cNvPr id="0" name=""/>
        <dsp:cNvSpPr/>
      </dsp:nvSpPr>
      <dsp:spPr>
        <a:xfrm>
          <a:off x="3258220" y="577133"/>
          <a:ext cx="644902" cy="96735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6634220"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Integrated user and access management system</a:t>
          </a:r>
        </a:p>
      </dsp:txBody>
      <dsp:txXfrm>
        <a:off x="6634220" y="710208"/>
        <a:ext cx="2948127" cy="921289"/>
      </dsp:txXfrm>
    </dsp:sp>
    <dsp:sp modelId="{DEDE190B-7605-44A7-B19B-482157C4ED09}">
      <dsp:nvSpPr>
        <dsp:cNvPr id="0" name=""/>
        <dsp:cNvSpPr/>
      </dsp:nvSpPr>
      <dsp:spPr>
        <a:xfrm>
          <a:off x="6511382" y="577133"/>
          <a:ext cx="644902" cy="9673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27897"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Management of loggings</a:t>
          </a:r>
        </a:p>
      </dsp:txBody>
      <dsp:txXfrm>
        <a:off x="127897" y="1870010"/>
        <a:ext cx="2948127" cy="921289"/>
      </dsp:txXfrm>
    </dsp:sp>
    <dsp:sp modelId="{F94043AE-FBAE-4418-8D10-10B1481C95AF}">
      <dsp:nvSpPr>
        <dsp:cNvPr id="0" name=""/>
        <dsp:cNvSpPr/>
      </dsp:nvSpPr>
      <dsp:spPr>
        <a:xfrm>
          <a:off x="5059" y="1736935"/>
          <a:ext cx="644902" cy="96735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381059"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System for end-to-end encryption</a:t>
          </a:r>
        </a:p>
      </dsp:txBody>
      <dsp:txXfrm>
        <a:off x="3381059" y="1870010"/>
        <a:ext cx="2948127" cy="921289"/>
      </dsp:txXfrm>
    </dsp:sp>
    <dsp:sp modelId="{1D377189-38FA-44FB-9886-A25D865375A4}">
      <dsp:nvSpPr>
        <dsp:cNvPr id="0" name=""/>
        <dsp:cNvSpPr/>
      </dsp:nvSpPr>
      <dsp:spPr>
        <a:xfrm>
          <a:off x="3258220" y="1736935"/>
          <a:ext cx="644902" cy="9673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6634220"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solidFill>
                <a:srgbClr val="3E6E5A"/>
              </a:solidFill>
            </a:rPr>
            <a:t>eHealth</a:t>
          </a:r>
          <a:r>
            <a:rPr lang="en-GB" sz="1800" kern="1200"/>
            <a:t>Box</a:t>
          </a:r>
        </a:p>
      </dsp:txBody>
      <dsp:txXfrm>
        <a:off x="6634220" y="1870010"/>
        <a:ext cx="2948127" cy="921289"/>
      </dsp:txXfrm>
    </dsp:sp>
    <dsp:sp modelId="{82E38FB2-A96C-4D7A-A866-6D7BE57189A0}">
      <dsp:nvSpPr>
        <dsp:cNvPr id="0" name=""/>
        <dsp:cNvSpPr/>
      </dsp:nvSpPr>
      <dsp:spPr>
        <a:xfrm>
          <a:off x="6511382" y="1736935"/>
          <a:ext cx="644902" cy="96735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27897"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Timestamping</a:t>
          </a:r>
        </a:p>
      </dsp:txBody>
      <dsp:txXfrm>
        <a:off x="127897" y="3029811"/>
        <a:ext cx="2948127" cy="921289"/>
      </dsp:txXfrm>
    </dsp:sp>
    <dsp:sp modelId="{A9E14B50-194E-4A93-B9D9-20BB56D81973}">
      <dsp:nvSpPr>
        <dsp:cNvPr id="0" name=""/>
        <dsp:cNvSpPr/>
      </dsp:nvSpPr>
      <dsp:spPr>
        <a:xfrm>
          <a:off x="5059" y="2896736"/>
          <a:ext cx="644902" cy="9673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381059"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Coding and anonymising</a:t>
          </a:r>
        </a:p>
      </dsp:txBody>
      <dsp:txXfrm>
        <a:off x="3381059" y="3029811"/>
        <a:ext cx="2948127" cy="921289"/>
      </dsp:txXfrm>
    </dsp:sp>
    <dsp:sp modelId="{70C2EA1E-D7DB-4E74-806D-4590DBE781A3}">
      <dsp:nvSpPr>
        <dsp:cNvPr id="0" name=""/>
        <dsp:cNvSpPr/>
      </dsp:nvSpPr>
      <dsp:spPr>
        <a:xfrm>
          <a:off x="3258220" y="2896736"/>
          <a:ext cx="644902" cy="96735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6634220"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Consultation of National register and CBSS registers</a:t>
          </a:r>
        </a:p>
      </dsp:txBody>
      <dsp:txXfrm>
        <a:off x="6634220" y="3029811"/>
        <a:ext cx="2948127" cy="921289"/>
      </dsp:txXfrm>
    </dsp:sp>
    <dsp:sp modelId="{139FD9EA-3509-4D4C-98D4-BC741BA871D8}">
      <dsp:nvSpPr>
        <dsp:cNvPr id="0" name=""/>
        <dsp:cNvSpPr/>
      </dsp:nvSpPr>
      <dsp:spPr>
        <a:xfrm>
          <a:off x="6511382" y="2896736"/>
          <a:ext cx="644902" cy="9673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381059" y="4189613"/>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Reference directories (hub-metahub system)</a:t>
          </a:r>
        </a:p>
      </dsp:txBody>
      <dsp:txXfrm>
        <a:off x="3381059" y="4189613"/>
        <a:ext cx="2948127" cy="921289"/>
      </dsp:txXfrm>
    </dsp:sp>
    <dsp:sp modelId="{763F0339-AF8A-4C55-81EF-EEBFD25A8379}">
      <dsp:nvSpPr>
        <dsp:cNvPr id="0" name=""/>
        <dsp:cNvSpPr/>
      </dsp:nvSpPr>
      <dsp:spPr>
        <a:xfrm>
          <a:off x="3258220" y="4056538"/>
          <a:ext cx="644902" cy="96735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27897"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Coordination of the electronic processes</a:t>
          </a:r>
        </a:p>
      </dsp:txBody>
      <dsp:txXfrm>
        <a:off x="127897" y="710208"/>
        <a:ext cx="2948127" cy="921289"/>
      </dsp:txXfrm>
    </dsp:sp>
    <dsp:sp modelId="{8B00EC11-24E0-4E0C-8101-DB576F31F9D2}">
      <dsp:nvSpPr>
        <dsp:cNvPr id="0" name=""/>
        <dsp:cNvSpPr/>
      </dsp:nvSpPr>
      <dsp:spPr>
        <a:xfrm>
          <a:off x="5059" y="577133"/>
          <a:ext cx="644902" cy="9673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381059"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Portal </a:t>
          </a:r>
        </a:p>
      </dsp:txBody>
      <dsp:txXfrm>
        <a:off x="3381059" y="710208"/>
        <a:ext cx="2948127" cy="921289"/>
      </dsp:txXfrm>
    </dsp:sp>
    <dsp:sp modelId="{17BB8C5E-ACC5-4AEA-AC3B-15C53CC548C0}">
      <dsp:nvSpPr>
        <dsp:cNvPr id="0" name=""/>
        <dsp:cNvSpPr/>
      </dsp:nvSpPr>
      <dsp:spPr>
        <a:xfrm>
          <a:off x="3258220" y="577133"/>
          <a:ext cx="644902" cy="96735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6634220" y="710208"/>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Integrated user and access management system</a:t>
          </a:r>
        </a:p>
      </dsp:txBody>
      <dsp:txXfrm>
        <a:off x="6634220" y="710208"/>
        <a:ext cx="2948127" cy="921289"/>
      </dsp:txXfrm>
    </dsp:sp>
    <dsp:sp modelId="{DEDE190B-7605-44A7-B19B-482157C4ED09}">
      <dsp:nvSpPr>
        <dsp:cNvPr id="0" name=""/>
        <dsp:cNvSpPr/>
      </dsp:nvSpPr>
      <dsp:spPr>
        <a:xfrm>
          <a:off x="6511382" y="577133"/>
          <a:ext cx="644902" cy="9673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27897"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Management of loggings</a:t>
          </a:r>
        </a:p>
      </dsp:txBody>
      <dsp:txXfrm>
        <a:off x="127897" y="1870010"/>
        <a:ext cx="2948127" cy="921289"/>
      </dsp:txXfrm>
    </dsp:sp>
    <dsp:sp modelId="{F94043AE-FBAE-4418-8D10-10B1481C95AF}">
      <dsp:nvSpPr>
        <dsp:cNvPr id="0" name=""/>
        <dsp:cNvSpPr/>
      </dsp:nvSpPr>
      <dsp:spPr>
        <a:xfrm>
          <a:off x="5059" y="1736935"/>
          <a:ext cx="644902" cy="96735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381059"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System for end-to-end encryption</a:t>
          </a:r>
        </a:p>
      </dsp:txBody>
      <dsp:txXfrm>
        <a:off x="3381059" y="1870010"/>
        <a:ext cx="2948127" cy="921289"/>
      </dsp:txXfrm>
    </dsp:sp>
    <dsp:sp modelId="{1D377189-38FA-44FB-9886-A25D865375A4}">
      <dsp:nvSpPr>
        <dsp:cNvPr id="0" name=""/>
        <dsp:cNvSpPr/>
      </dsp:nvSpPr>
      <dsp:spPr>
        <a:xfrm>
          <a:off x="3258220" y="1736935"/>
          <a:ext cx="644902" cy="9673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6634220" y="1870010"/>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solidFill>
                <a:srgbClr val="3E6E5A"/>
              </a:solidFill>
            </a:rPr>
            <a:t>eHealth</a:t>
          </a:r>
          <a:r>
            <a:rPr lang="en-GB" sz="1800" kern="1200"/>
            <a:t>Box</a:t>
          </a:r>
        </a:p>
      </dsp:txBody>
      <dsp:txXfrm>
        <a:off x="6634220" y="1870010"/>
        <a:ext cx="2948127" cy="921289"/>
      </dsp:txXfrm>
    </dsp:sp>
    <dsp:sp modelId="{82E38FB2-A96C-4D7A-A866-6D7BE57189A0}">
      <dsp:nvSpPr>
        <dsp:cNvPr id="0" name=""/>
        <dsp:cNvSpPr/>
      </dsp:nvSpPr>
      <dsp:spPr>
        <a:xfrm>
          <a:off x="6511382" y="1736935"/>
          <a:ext cx="644902" cy="96735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27897"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Timestamping</a:t>
          </a:r>
        </a:p>
      </dsp:txBody>
      <dsp:txXfrm>
        <a:off x="127897" y="3029811"/>
        <a:ext cx="2948127" cy="921289"/>
      </dsp:txXfrm>
    </dsp:sp>
    <dsp:sp modelId="{A9E14B50-194E-4A93-B9D9-20BB56D81973}">
      <dsp:nvSpPr>
        <dsp:cNvPr id="0" name=""/>
        <dsp:cNvSpPr/>
      </dsp:nvSpPr>
      <dsp:spPr>
        <a:xfrm>
          <a:off x="5059" y="2896736"/>
          <a:ext cx="644902" cy="9673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381059"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Coding and anonymising</a:t>
          </a:r>
        </a:p>
      </dsp:txBody>
      <dsp:txXfrm>
        <a:off x="3381059" y="3029811"/>
        <a:ext cx="2948127" cy="921289"/>
      </dsp:txXfrm>
    </dsp:sp>
    <dsp:sp modelId="{70C2EA1E-D7DB-4E74-806D-4590DBE781A3}">
      <dsp:nvSpPr>
        <dsp:cNvPr id="0" name=""/>
        <dsp:cNvSpPr/>
      </dsp:nvSpPr>
      <dsp:spPr>
        <a:xfrm>
          <a:off x="3258220" y="2896736"/>
          <a:ext cx="644902" cy="96735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6634220" y="3029811"/>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Consultation of National register and CBSS registers</a:t>
          </a:r>
        </a:p>
      </dsp:txBody>
      <dsp:txXfrm>
        <a:off x="6634220" y="3029811"/>
        <a:ext cx="2948127" cy="921289"/>
      </dsp:txXfrm>
    </dsp:sp>
    <dsp:sp modelId="{139FD9EA-3509-4D4C-98D4-BC741BA871D8}">
      <dsp:nvSpPr>
        <dsp:cNvPr id="0" name=""/>
        <dsp:cNvSpPr/>
      </dsp:nvSpPr>
      <dsp:spPr>
        <a:xfrm>
          <a:off x="6511382" y="2896736"/>
          <a:ext cx="644902" cy="9673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381059" y="4189613"/>
          <a:ext cx="2948127" cy="92128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02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Reference directories (hub-metahub system)</a:t>
          </a:r>
        </a:p>
      </dsp:txBody>
      <dsp:txXfrm>
        <a:off x="3381059" y="4189613"/>
        <a:ext cx="2948127" cy="921289"/>
      </dsp:txXfrm>
    </dsp:sp>
    <dsp:sp modelId="{763F0339-AF8A-4C55-81EF-EEBFD25A8379}">
      <dsp:nvSpPr>
        <dsp:cNvPr id="0" name=""/>
        <dsp:cNvSpPr/>
      </dsp:nvSpPr>
      <dsp:spPr>
        <a:xfrm>
          <a:off x="3258220" y="4056538"/>
          <a:ext cx="644902" cy="96735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7/3/2024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7/3/2024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395028-FA5B-420C-9F9B-AF639738EEFF}" type="slidenum">
              <a:rPr lang="nl-NL" altLang="en-US" sz="1200">
                <a:solidFill>
                  <a:srgbClr val="000000"/>
                </a:solidFill>
              </a:rPr>
              <a:pPr algn="r" eaLnBrk="1" hangingPunct="1"/>
              <a:t>7</a:t>
            </a:fld>
            <a:endParaRPr lang="nl-BE" altLang="en-US" sz="1200">
              <a:solidFill>
                <a:srgbClr val="000000"/>
              </a:solidFill>
            </a:endParaRPr>
          </a:p>
        </p:txBody>
      </p:sp>
      <p:sp>
        <p:nvSpPr>
          <p:cNvPr id="113667"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6DC74C9-80E9-4EF6-A9FE-91848821F12B}" type="slidenum">
              <a:rPr lang="nl-NL" altLang="en-US" sz="1200">
                <a:solidFill>
                  <a:srgbClr val="000000"/>
                </a:solidFill>
              </a:rPr>
              <a:pPr algn="r" eaLnBrk="1" hangingPunct="1"/>
              <a:t>7</a:t>
            </a:fld>
            <a:endParaRPr lang="nl-BE" altLang="en-US" sz="1200">
              <a:solidFill>
                <a:srgbClr val="000000"/>
              </a:solidFill>
            </a:endParaRPr>
          </a:p>
        </p:txBody>
      </p:sp>
      <p:sp>
        <p:nvSpPr>
          <p:cNvPr id="113668"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2146096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57</a:t>
            </a:fld>
            <a:endParaRPr lang="fr-BE"/>
          </a:p>
        </p:txBody>
      </p:sp>
    </p:spTree>
    <p:extLst>
      <p:ext uri="{BB962C8B-B14F-4D97-AF65-F5344CB8AC3E}">
        <p14:creationId xmlns:p14="http://schemas.microsoft.com/office/powerpoint/2010/main" val="25293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59</a:t>
            </a:fld>
            <a:endParaRPr lang="fr-BE"/>
          </a:p>
        </p:txBody>
      </p:sp>
    </p:spTree>
    <p:extLst>
      <p:ext uri="{BB962C8B-B14F-4D97-AF65-F5344CB8AC3E}">
        <p14:creationId xmlns:p14="http://schemas.microsoft.com/office/powerpoint/2010/main" val="163922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60</a:t>
            </a:fld>
            <a:endParaRPr lang="fr-BE"/>
          </a:p>
        </p:txBody>
      </p:sp>
    </p:spTree>
    <p:extLst>
      <p:ext uri="{BB962C8B-B14F-4D97-AF65-F5344CB8AC3E}">
        <p14:creationId xmlns:p14="http://schemas.microsoft.com/office/powerpoint/2010/main" val="206451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65</a:t>
            </a:fld>
            <a:endParaRPr lang="fr-BE"/>
          </a:p>
        </p:txBody>
      </p:sp>
    </p:spTree>
    <p:extLst>
      <p:ext uri="{BB962C8B-B14F-4D97-AF65-F5344CB8AC3E}">
        <p14:creationId xmlns:p14="http://schemas.microsoft.com/office/powerpoint/2010/main" val="15281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66</a:t>
            </a:fld>
            <a:endParaRPr lang="fr-BE"/>
          </a:p>
        </p:txBody>
      </p:sp>
    </p:spTree>
    <p:extLst>
      <p:ext uri="{BB962C8B-B14F-4D97-AF65-F5344CB8AC3E}">
        <p14:creationId xmlns:p14="http://schemas.microsoft.com/office/powerpoint/2010/main" val="7183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A2EDF498-6B22-4C23-B9DE-FBD91F7FCCAE}" type="slidenum">
              <a:rPr lang="fr-BE" smtClean="0"/>
              <a:t>67</a:t>
            </a:fld>
            <a:endParaRPr lang="fr-BE"/>
          </a:p>
        </p:txBody>
      </p:sp>
    </p:spTree>
    <p:extLst>
      <p:ext uri="{BB962C8B-B14F-4D97-AF65-F5344CB8AC3E}">
        <p14:creationId xmlns:p14="http://schemas.microsoft.com/office/powerpoint/2010/main" val="228873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69</a:t>
            </a:fld>
            <a:endParaRPr lang="fr-BE"/>
          </a:p>
        </p:txBody>
      </p:sp>
    </p:spTree>
    <p:extLst>
      <p:ext uri="{BB962C8B-B14F-4D97-AF65-F5344CB8AC3E}">
        <p14:creationId xmlns:p14="http://schemas.microsoft.com/office/powerpoint/2010/main" val="125301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a:p>
        </p:txBody>
      </p:sp>
    </p:spTree>
    <p:extLst>
      <p:ext uri="{BB962C8B-B14F-4D97-AF65-F5344CB8AC3E}">
        <p14:creationId xmlns:p14="http://schemas.microsoft.com/office/powerpoint/2010/main" val="341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71</a:t>
            </a:fld>
            <a:endParaRPr lang="fr-BE"/>
          </a:p>
        </p:txBody>
      </p:sp>
    </p:spTree>
    <p:extLst>
      <p:ext uri="{BB962C8B-B14F-4D97-AF65-F5344CB8AC3E}">
        <p14:creationId xmlns:p14="http://schemas.microsoft.com/office/powerpoint/2010/main" val="227566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72</a:t>
            </a:fld>
            <a:endParaRPr lang="fr-BE"/>
          </a:p>
        </p:txBody>
      </p:sp>
    </p:spTree>
    <p:extLst>
      <p:ext uri="{BB962C8B-B14F-4D97-AF65-F5344CB8AC3E}">
        <p14:creationId xmlns:p14="http://schemas.microsoft.com/office/powerpoint/2010/main" val="206730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67B8A-CFDC-4105-B606-24023D74A009}" type="slidenum">
              <a:rPr lang="en-US" altLang="en-US" smtClean="0">
                <a:latin typeface="Calibri" pitchFamily="34" charset="0"/>
              </a:rPr>
              <a:pPr fontAlgn="base">
                <a:spcBef>
                  <a:spcPct val="0"/>
                </a:spcBef>
                <a:spcAft>
                  <a:spcPct val="0"/>
                </a:spcAft>
                <a:defRPr/>
              </a:pPr>
              <a:t>8</a:t>
            </a:fld>
            <a:endParaRPr lang="nl-BE" altLang="en-US">
              <a:latin typeface="Calibri" pitchFamily="34" charset="0"/>
            </a:endParaRPr>
          </a:p>
        </p:txBody>
      </p:sp>
    </p:spTree>
    <p:extLst>
      <p:ext uri="{BB962C8B-B14F-4D97-AF65-F5344CB8AC3E}">
        <p14:creationId xmlns:p14="http://schemas.microsoft.com/office/powerpoint/2010/main" val="31684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73</a:t>
            </a:fld>
            <a:endParaRPr lang="fr-BE" dirty="0"/>
          </a:p>
        </p:txBody>
      </p:sp>
    </p:spTree>
    <p:extLst>
      <p:ext uri="{BB962C8B-B14F-4D97-AF65-F5344CB8AC3E}">
        <p14:creationId xmlns:p14="http://schemas.microsoft.com/office/powerpoint/2010/main" val="280253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58522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extLst>
      <p:ext uri="{BB962C8B-B14F-4D97-AF65-F5344CB8AC3E}">
        <p14:creationId xmlns:p14="http://schemas.microsoft.com/office/powerpoint/2010/main" val="6665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77</a:t>
            </a:fld>
            <a:endParaRPr lang="fr-BE"/>
          </a:p>
        </p:txBody>
      </p:sp>
    </p:spTree>
    <p:extLst>
      <p:ext uri="{BB962C8B-B14F-4D97-AF65-F5344CB8AC3E}">
        <p14:creationId xmlns:p14="http://schemas.microsoft.com/office/powerpoint/2010/main" val="244612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78</a:t>
            </a:fld>
            <a:endParaRPr lang="nl-NL" altLang="en-US" sz="1300" b="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dirty="0"/>
          </a:p>
        </p:txBody>
      </p:sp>
    </p:spTree>
    <p:extLst>
      <p:ext uri="{BB962C8B-B14F-4D97-AF65-F5344CB8AC3E}">
        <p14:creationId xmlns:p14="http://schemas.microsoft.com/office/powerpoint/2010/main" val="347827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80</a:t>
            </a:fld>
            <a:endParaRPr lang="fr-BE"/>
          </a:p>
        </p:txBody>
      </p:sp>
    </p:spTree>
    <p:extLst>
      <p:ext uri="{BB962C8B-B14F-4D97-AF65-F5344CB8AC3E}">
        <p14:creationId xmlns:p14="http://schemas.microsoft.com/office/powerpoint/2010/main" val="80124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10</a:t>
            </a:fld>
            <a:endParaRPr lang="en-US"/>
          </a:p>
        </p:txBody>
      </p:sp>
    </p:spTree>
    <p:extLst>
      <p:ext uri="{BB962C8B-B14F-4D97-AF65-F5344CB8AC3E}">
        <p14:creationId xmlns:p14="http://schemas.microsoft.com/office/powerpoint/2010/main" val="260585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67B8A-CFDC-4105-B606-24023D74A009}" type="slidenum">
              <a:rPr lang="en-US" altLang="en-US" smtClean="0">
                <a:latin typeface="Calibri" pitchFamily="34" charset="0"/>
              </a:rPr>
              <a:pPr fontAlgn="base">
                <a:spcBef>
                  <a:spcPct val="0"/>
                </a:spcBef>
                <a:spcAft>
                  <a:spcPct val="0"/>
                </a:spcAft>
                <a:defRPr/>
              </a:pPr>
              <a:t>43</a:t>
            </a:fld>
            <a:endParaRPr lang="nl-BE" altLang="en-US">
              <a:latin typeface="Calibri" pitchFamily="34" charset="0"/>
            </a:endParaRPr>
          </a:p>
        </p:txBody>
      </p:sp>
    </p:spTree>
    <p:extLst>
      <p:ext uri="{BB962C8B-B14F-4D97-AF65-F5344CB8AC3E}">
        <p14:creationId xmlns:p14="http://schemas.microsoft.com/office/powerpoint/2010/main" val="228217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45</a:t>
            </a:fld>
            <a:endParaRPr lang="fr-BE"/>
          </a:p>
        </p:txBody>
      </p:sp>
    </p:spTree>
    <p:extLst>
      <p:ext uri="{BB962C8B-B14F-4D97-AF65-F5344CB8AC3E}">
        <p14:creationId xmlns:p14="http://schemas.microsoft.com/office/powerpoint/2010/main" val="39067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2EDF498-6B22-4C23-B9DE-FBD91F7FCCAE}" type="slidenum">
              <a:rPr lang="fr-BE" smtClean="0"/>
              <a:t>46</a:t>
            </a:fld>
            <a:endParaRPr lang="fr-BE"/>
          </a:p>
        </p:txBody>
      </p:sp>
    </p:spTree>
    <p:extLst>
      <p:ext uri="{BB962C8B-B14F-4D97-AF65-F5344CB8AC3E}">
        <p14:creationId xmlns:p14="http://schemas.microsoft.com/office/powerpoint/2010/main" val="301561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50</a:t>
            </a:fld>
            <a:endParaRPr lang="en-US"/>
          </a:p>
        </p:txBody>
      </p:sp>
    </p:spTree>
    <p:extLst>
      <p:ext uri="{BB962C8B-B14F-4D97-AF65-F5344CB8AC3E}">
        <p14:creationId xmlns:p14="http://schemas.microsoft.com/office/powerpoint/2010/main" val="211000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51</a:t>
            </a:fld>
            <a:endParaRPr lang="fr-BE"/>
          </a:p>
        </p:txBody>
      </p:sp>
    </p:spTree>
    <p:extLst>
      <p:ext uri="{BB962C8B-B14F-4D97-AF65-F5344CB8AC3E}">
        <p14:creationId xmlns:p14="http://schemas.microsoft.com/office/powerpoint/2010/main" val="341089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C08EE-84E3-4782-B8A2-D8CC26958B56}" type="slidenum">
              <a:rPr lang="nl-NL" altLang="nl-BE"/>
              <a:pPr>
                <a:spcBef>
                  <a:spcPct val="0"/>
                </a:spcBef>
              </a:pPr>
              <a:t>55</a:t>
            </a:fld>
            <a:endParaRPr lang="nl-NL" altLang="nl-BE"/>
          </a:p>
        </p:txBody>
      </p:sp>
      <p:sp>
        <p:nvSpPr>
          <p:cNvPr id="23555" name="Rectangle 2"/>
          <p:cNvSpPr>
            <a:spLocks noGrp="1" noRot="1" noChangeAspect="1" noChangeArrowheads="1" noTextEdit="1"/>
          </p:cNvSpPr>
          <p:nvPr>
            <p:ph type="sldImg"/>
          </p:nvPr>
        </p:nvSpPr>
        <p:spPr>
          <a:xfrm>
            <a:off x="90488" y="744538"/>
            <a:ext cx="6616700" cy="3722687"/>
          </a:xfrm>
          <a:ln/>
        </p:spPr>
      </p:sp>
      <p:sp>
        <p:nvSpPr>
          <p:cNvPr id="23556" name="Rectangle 3"/>
          <p:cNvSpPr>
            <a:spLocks noGrp="1" noChangeArrowheads="1"/>
          </p:cNvSpPr>
          <p:nvPr>
            <p:ph type="body" idx="1"/>
          </p:nvPr>
        </p:nvSpPr>
        <p:spPr>
          <a:noFill/>
        </p:spPr>
        <p:txBody>
          <a:bodyPr/>
          <a:lstStyle/>
          <a:p>
            <a:pPr eaLnBrk="1" hangingPunct="1"/>
            <a:endParaRPr lang="en-US" altLang="nl-BE">
              <a:latin typeface="Arial" panose="020B0604020202020204" pitchFamily="34" charset="0"/>
            </a:endParaRPr>
          </a:p>
        </p:txBody>
      </p:sp>
    </p:spTree>
    <p:extLst>
      <p:ext uri="{BB962C8B-B14F-4D97-AF65-F5344CB8AC3E}">
        <p14:creationId xmlns:p14="http://schemas.microsoft.com/office/powerpoint/2010/main" val="1040296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8" name="Group 7"/>
          <p:cNvGrpSpPr/>
          <p:nvPr userDrawn="1"/>
        </p:nvGrpSpPr>
        <p:grpSpPr>
          <a:xfrm>
            <a:off x="7104112" y="3573016"/>
            <a:ext cx="4268788" cy="2800350"/>
            <a:chOff x="5803900" y="3619500"/>
            <a:chExt cx="4268788" cy="2800350"/>
          </a:xfrm>
        </p:grpSpPr>
        <p:grpSp>
          <p:nvGrpSpPr>
            <p:cNvPr id="13" name="Group 11"/>
            <p:cNvGrpSpPr>
              <a:grpSpLocks/>
            </p:cNvGrpSpPr>
            <p:nvPr/>
          </p:nvGrpSpPr>
          <p:grpSpPr bwMode="auto">
            <a:xfrm>
              <a:off x="5803900" y="3619500"/>
              <a:ext cx="4268788" cy="2800350"/>
              <a:chOff x="4406900" y="2676525"/>
              <a:chExt cx="4268788" cy="2801603"/>
            </a:xfrm>
          </p:grpSpPr>
          <p:pic>
            <p:nvPicPr>
              <p:cNvPr id="1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nl-BE" sz="1600" dirty="0">
                    <a:cs typeface="Arial" pitchFamily="34" charset="0"/>
                  </a:rPr>
                  <a:t>frank.robben@ehealth.fgov.be </a:t>
                </a:r>
              </a:p>
              <a:p>
                <a:pPr>
                  <a:defRPr/>
                </a:pPr>
                <a:endParaRPr lang="fr-BE" altLang="en-US" sz="1600" dirty="0">
                  <a:cs typeface="Arial" pitchFamily="34" charset="0"/>
                  <a:sym typeface="Arial" pitchFamily="34" charset="0"/>
                </a:endParaRPr>
              </a:p>
              <a:p>
                <a:pPr>
                  <a:defRPr/>
                </a:pPr>
                <a:r>
                  <a:rPr lang="nl-BE" sz="1600" dirty="0">
                    <a:cs typeface="Arial" pitchFamily="34" charset="0"/>
                    <a:sym typeface="Arial" pitchFamily="34" charset="0"/>
                  </a:rPr>
                  <a:t>@</a:t>
                </a:r>
                <a:r>
                  <a:rPr lang="nl-BE" sz="1600" dirty="0" err="1">
                    <a:cs typeface="Arial" pitchFamily="34" charset="0"/>
                    <a:sym typeface="Arial" pitchFamily="34" charset="0"/>
                  </a:rPr>
                  <a:t>FrRobben</a:t>
                </a:r>
                <a:endParaRPr lang="nl-BE" sz="1600" dirty="0">
                  <a:cs typeface="Arial" pitchFamily="34" charset="0"/>
                  <a:sym typeface="Arial" pitchFamily="34" charset="0"/>
                </a:endParaRPr>
              </a:p>
              <a:p>
                <a:pPr>
                  <a:defRPr/>
                </a:pPr>
                <a:endParaRPr lang="fr-BE" altLang="en-US" sz="1600" dirty="0">
                  <a:cs typeface="Arial" pitchFamily="34" charset="0"/>
                  <a:sym typeface="Arial" pitchFamily="34" charset="0"/>
                </a:endParaRPr>
              </a:p>
              <a:p>
                <a:pPr>
                  <a:defRPr/>
                </a:pPr>
                <a:r>
                  <a:rPr lang="nl-BE" sz="1600" dirty="0">
                    <a:cs typeface="Arial" pitchFamily="34" charset="0"/>
                    <a:sym typeface="Arial" pitchFamily="34" charset="0"/>
                  </a:rPr>
                  <a:t>https://www.ehealth.fgov.be</a:t>
                </a:r>
              </a:p>
              <a:p>
                <a:pPr>
                  <a:defRPr/>
                </a:pPr>
                <a:r>
                  <a:rPr lang="nl-BE" sz="1600" dirty="0">
                    <a:cs typeface="Arial" pitchFamily="34" charset="0"/>
                    <a:sym typeface="Arial" pitchFamily="34" charset="0"/>
                  </a:rPr>
                  <a:t>https://www.ksz.fgov.be</a:t>
                </a:r>
              </a:p>
              <a:p>
                <a:pPr>
                  <a:defRPr/>
                </a:pPr>
                <a:r>
                  <a:rPr lang="nl-BE" sz="1600" dirty="0">
                    <a:cs typeface="Arial" pitchFamily="34" charset="0"/>
                    <a:sym typeface="Arial" pitchFamily="34" charset="0"/>
                  </a:rPr>
                  <a:t>https://www.frankrobben.be</a:t>
                </a:r>
              </a:p>
            </p:txBody>
          </p:sp>
        </p:grpSp>
        <p:pic>
          <p:nvPicPr>
            <p:cNvPr id="14" name="Picture 13"/>
            <p:cNvPicPr>
              <a:picLocks noChangeAspect="1"/>
            </p:cNvPicPr>
            <p:nvPr/>
          </p:nvPicPr>
          <p:blipFill>
            <a:blip r:embed="rId3"/>
            <a:stretch>
              <a:fillRect/>
            </a:stretch>
          </p:blipFill>
          <p:spPr>
            <a:xfrm>
              <a:off x="5879268" y="5098218"/>
              <a:ext cx="256082" cy="256082"/>
            </a:xfrm>
            <a:prstGeom prst="rect">
              <a:avLst/>
            </a:prstGeom>
          </p:spPr>
        </p:pic>
      </p:grpSp>
    </p:spTree>
    <p:extLst>
      <p:ext uri="{BB962C8B-B14F-4D97-AF65-F5344CB8AC3E}">
        <p14:creationId xmlns:p14="http://schemas.microsoft.com/office/powerpoint/2010/main" val="17794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r>
                <a:rPr lang="en-US" sz="1600" dirty="0">
                  <a:solidFill>
                    <a:srgbClr val="0D0D0D"/>
                  </a:solidFill>
                </a:rPr>
                <a:t>frank.robben@mail.fgov.be </a:t>
              </a:r>
            </a:p>
            <a:p>
              <a:pPr>
                <a:defRPr/>
              </a:pPr>
              <a:endParaRPr lang="en-US" sz="1600" dirty="0">
                <a:solidFill>
                  <a:srgbClr val="0D0D0D"/>
                </a:solidFill>
                <a:sym typeface="Arial" charset="0"/>
              </a:endParaRPr>
            </a:p>
            <a:p>
              <a:pPr>
                <a:defRPr/>
              </a:pPr>
              <a:r>
                <a:rPr lang="fr-BE" sz="1600" dirty="0">
                  <a:solidFill>
                    <a:srgbClr val="0D0D0D"/>
                  </a:solidFill>
                  <a:sym typeface="Arial" charset="0"/>
                </a:rPr>
                <a:t>@</a:t>
              </a:r>
              <a:r>
                <a:rPr lang="fr-BE" sz="1600" dirty="0" err="1">
                  <a:solidFill>
                    <a:srgbClr val="0D0D0D"/>
                  </a:solidFill>
                  <a:sym typeface="Arial" charset="0"/>
                </a:rPr>
                <a:t>FrRobben</a:t>
              </a:r>
              <a:endParaRPr lang="fr-BE" sz="1600" dirty="0">
                <a:solidFill>
                  <a:srgbClr val="0D0D0D"/>
                </a:solidFill>
                <a:sym typeface="Arial" charset="0"/>
              </a:endParaRPr>
            </a:p>
            <a:p>
              <a:pPr>
                <a:defRPr/>
              </a:pPr>
              <a:endParaRPr lang="en-US" sz="1600" dirty="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7F7F7F"/>
                  </a:solidFill>
                  <a:sym typeface="Arial" charset="0"/>
                </a:rPr>
                <a:t>https://www.frankrobben.be</a:t>
              </a:r>
              <a:endParaRPr lang="en-GB" sz="1600" dirty="0">
                <a:solidFill>
                  <a:srgbClr val="7F7F7F"/>
                </a:solidFill>
              </a:endParaRPr>
            </a:p>
            <a:p>
              <a:pPr>
                <a:defRPr/>
              </a:pPr>
              <a:r>
                <a:rPr lang="en-US" sz="1600" dirty="0">
                  <a:solidFill>
                    <a:srgbClr val="7F7F7F"/>
                  </a:solidFill>
                  <a:sym typeface="Arial" charset="0"/>
                </a:rPr>
                <a:t>https://www.ksz.fgov.be</a:t>
              </a:r>
              <a:endParaRPr lang="fr-BE" sz="1600" dirty="0">
                <a:solidFill>
                  <a:srgbClr val="7F7F7F"/>
                </a:solidFill>
                <a:sym typeface="Arial" charset="0"/>
              </a:endParaRPr>
            </a:p>
            <a:p>
              <a:pPr>
                <a:defRPr/>
              </a:pPr>
              <a:r>
                <a:rPr lang="en-US" sz="1600" dirty="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2923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963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BE" dirty="0"/>
          </a:p>
        </p:txBody>
      </p:sp>
      <p:sp>
        <p:nvSpPr>
          <p:cNvPr id="3" name="Content Placeholder 2"/>
          <p:cNvSpPr>
            <a:spLocks noGrp="1"/>
          </p:cNvSpPr>
          <p:nvPr>
            <p:ph idx="1"/>
          </p:nvPr>
        </p:nvSpPr>
        <p:spPr>
          <a:xfrm>
            <a:off x="609600" y="1052736"/>
            <a:ext cx="10972800" cy="5289451"/>
          </a:xfrm>
        </p:spPr>
        <p:txBody>
          <a:bodyPr>
            <a:normAutofit/>
          </a:bodyPr>
          <a:lstStyle>
            <a:lvl1pPr>
              <a:defRPr sz="2400">
                <a:latin typeface="Arial" panose="020B0604020202020204" pitchFamily="34" charset="0"/>
                <a:cs typeface="Arial" panose="020B0604020202020204" pitchFamily="34" charset="0"/>
              </a:defRPr>
            </a:lvl1pPr>
            <a:lvl2pPr marL="628650" indent="-266700">
              <a:defRPr sz="2000">
                <a:latin typeface="Arial" panose="020B0604020202020204" pitchFamily="34" charset="0"/>
                <a:cs typeface="Arial" panose="020B0604020202020204" pitchFamily="34" charset="0"/>
              </a:defRPr>
            </a:lvl2pPr>
            <a:lvl3pPr marL="809625" indent="-180975">
              <a:defRPr sz="1800">
                <a:latin typeface="Arial" panose="020B0604020202020204" pitchFamily="34" charset="0"/>
                <a:cs typeface="Arial" panose="020B0604020202020204" pitchFamily="34" charset="0"/>
              </a:defRPr>
            </a:lvl3pPr>
            <a:lvl4pPr marL="990600" indent="-180975">
              <a:defRPr sz="1800">
                <a:latin typeface="Arial" panose="020B0604020202020204" pitchFamily="34" charset="0"/>
                <a:cs typeface="Arial" panose="020B0604020202020204" pitchFamily="34" charset="0"/>
              </a:defRPr>
            </a:lvl4pPr>
            <a:lvl5pPr marL="1162050" indent="-171450">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541533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051" y="476251"/>
            <a:ext cx="4129616"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6431360" y="199258"/>
            <a:ext cx="5760640" cy="1264966"/>
          </a:xfrm>
          <a:prstGeom prst="rect">
            <a:avLst/>
          </a:prstGeom>
        </p:spPr>
      </p:pic>
    </p:spTree>
    <p:extLst>
      <p:ext uri="{BB962C8B-B14F-4D97-AF65-F5344CB8AC3E}">
        <p14:creationId xmlns:p14="http://schemas.microsoft.com/office/powerpoint/2010/main" val="286426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3368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09196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5538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41455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5234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r>
                <a:rPr lang="en-US" sz="1600" dirty="0">
                  <a:solidFill>
                    <a:srgbClr val="0D0D0D"/>
                  </a:solidFill>
                </a:rPr>
                <a:t>frank.robben@mail.fgov.be </a:t>
              </a:r>
            </a:p>
            <a:p>
              <a:pPr>
                <a:defRPr/>
              </a:pPr>
              <a:endParaRPr lang="en-US" sz="1600" dirty="0">
                <a:solidFill>
                  <a:srgbClr val="0D0D0D"/>
                </a:solidFill>
                <a:sym typeface="Arial" charset="0"/>
              </a:endParaRPr>
            </a:p>
            <a:p>
              <a:pPr>
                <a:defRPr/>
              </a:pPr>
              <a:r>
                <a:rPr lang="fr-BE" sz="1600" dirty="0">
                  <a:solidFill>
                    <a:srgbClr val="0D0D0D"/>
                  </a:solidFill>
                  <a:sym typeface="Arial" charset="0"/>
                </a:rPr>
                <a:t>@</a:t>
              </a:r>
              <a:r>
                <a:rPr lang="fr-BE" sz="1600" dirty="0" err="1">
                  <a:solidFill>
                    <a:srgbClr val="0D0D0D"/>
                  </a:solidFill>
                  <a:sym typeface="Arial" charset="0"/>
                </a:rPr>
                <a:t>FrRobben</a:t>
              </a:r>
              <a:endParaRPr lang="fr-BE" sz="1600" dirty="0">
                <a:solidFill>
                  <a:srgbClr val="0D0D0D"/>
                </a:solidFill>
                <a:sym typeface="Arial" charset="0"/>
              </a:endParaRPr>
            </a:p>
            <a:p>
              <a:pPr>
                <a:defRPr/>
              </a:pPr>
              <a:endParaRPr lang="en-US" sz="1600" dirty="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7F7F7F"/>
                  </a:solidFill>
                  <a:sym typeface="Arial" charset="0"/>
                </a:rPr>
                <a:t>https://www.frankrobben.be</a:t>
              </a:r>
              <a:endParaRPr lang="en-GB" sz="1600" dirty="0">
                <a:solidFill>
                  <a:srgbClr val="7F7F7F"/>
                </a:solidFill>
              </a:endParaRPr>
            </a:p>
            <a:p>
              <a:pPr>
                <a:defRPr/>
              </a:pPr>
              <a:r>
                <a:rPr lang="en-US" sz="1600" dirty="0">
                  <a:solidFill>
                    <a:srgbClr val="7F7F7F"/>
                  </a:solidFill>
                  <a:sym typeface="Arial" charset="0"/>
                </a:rPr>
                <a:t>https://www.ksz.fgov.be</a:t>
              </a:r>
              <a:endParaRPr lang="fr-BE" sz="1600" dirty="0">
                <a:solidFill>
                  <a:srgbClr val="7F7F7F"/>
                </a:solidFill>
                <a:sym typeface="Arial" charset="0"/>
              </a:endParaRPr>
            </a:p>
            <a:p>
              <a:pPr>
                <a:defRPr/>
              </a:pPr>
              <a:r>
                <a:rPr lang="en-US" sz="1600" dirty="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26142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3000" y="6237291"/>
            <a:ext cx="5355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9385300" y="6275391"/>
            <a:ext cx="28448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2055368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58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a:p>
            <a:pPr algn="ctr" eaLnBrk="1" hangingPunct="1">
              <a:defRPr/>
            </a:pPr>
            <a:endParaRPr lang="nl-BE" altLang="en-US" sz="480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6" y="1597028"/>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endParaRPr lang="fr-BE" sz="1600" dirty="0">
                <a:solidFill>
                  <a:srgbClr val="7F7F7F"/>
                </a:solidFill>
                <a:sym typeface="Arial" charset="0"/>
              </a:endParaRPr>
            </a:p>
            <a:p>
              <a:pPr>
                <a:defRPr/>
              </a:pPr>
              <a:r>
                <a:rPr lang="en-US" sz="1600" dirty="0">
                  <a:solidFill>
                    <a:srgbClr val="0D0D0D"/>
                  </a:solidFill>
                </a:rPr>
                <a:t>frank.robben@mail.fgov.be </a:t>
              </a:r>
            </a:p>
            <a:p>
              <a:pPr>
                <a:defRPr/>
              </a:pPr>
              <a:endParaRPr lang="en-US" sz="1600" dirty="0">
                <a:solidFill>
                  <a:srgbClr val="0D0D0D"/>
                </a:solidFill>
                <a:sym typeface="Arial" charset="0"/>
              </a:endParaRPr>
            </a:p>
            <a:p>
              <a:pPr>
                <a:defRPr/>
              </a:pPr>
              <a:r>
                <a:rPr lang="fr-BE" sz="1600" dirty="0">
                  <a:solidFill>
                    <a:srgbClr val="0D0D0D"/>
                  </a:solidFill>
                  <a:sym typeface="Arial" charset="0"/>
                </a:rPr>
                <a:t>@</a:t>
              </a:r>
              <a:r>
                <a:rPr lang="fr-BE" sz="1600" dirty="0" err="1">
                  <a:solidFill>
                    <a:srgbClr val="0D0D0D"/>
                  </a:solidFill>
                  <a:sym typeface="Arial" charset="0"/>
                </a:rPr>
                <a:t>FrRobben</a:t>
              </a:r>
              <a:endParaRPr lang="fr-BE" sz="1600" dirty="0">
                <a:solidFill>
                  <a:srgbClr val="0D0D0D"/>
                </a:solidFill>
                <a:sym typeface="Arial" charset="0"/>
              </a:endParaRPr>
            </a:p>
            <a:p>
              <a:pPr>
                <a:defRPr/>
              </a:pPr>
              <a:endParaRPr lang="en-US" sz="1600" dirty="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7F7F7F"/>
                  </a:solidFill>
                  <a:sym typeface="Arial" charset="0"/>
                </a:rPr>
                <a:t>https://www.frankrobben.be</a:t>
              </a:r>
              <a:endParaRPr lang="en-GB" sz="1600" dirty="0">
                <a:solidFill>
                  <a:srgbClr val="7F7F7F"/>
                </a:solidFill>
              </a:endParaRPr>
            </a:p>
            <a:p>
              <a:pPr>
                <a:defRPr/>
              </a:pPr>
              <a:r>
                <a:rPr lang="en-US" sz="1600" dirty="0">
                  <a:solidFill>
                    <a:srgbClr val="7F7F7F"/>
                  </a:solidFill>
                  <a:sym typeface="Arial" charset="0"/>
                </a:rPr>
                <a:t>https://www.ksz.fgov.be</a:t>
              </a:r>
              <a:endParaRPr lang="fr-BE" sz="1600" dirty="0">
                <a:solidFill>
                  <a:srgbClr val="7F7F7F"/>
                </a:solidFill>
                <a:sym typeface="Arial" charset="0"/>
              </a:endParaRPr>
            </a:p>
            <a:p>
              <a:pPr>
                <a:defRPr/>
              </a:pPr>
              <a:r>
                <a:rPr lang="en-US" sz="1600" dirty="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6"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3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789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051" y="476251"/>
            <a:ext cx="4129616"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6431360" y="199258"/>
            <a:ext cx="5760640" cy="1264966"/>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6.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jpeg"/><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TextBox 7"/>
          <p:cNvSpPr txBox="1">
            <a:spLocks noChangeArrowheads="1"/>
          </p:cNvSpPr>
          <p:nvPr userDrawn="1"/>
        </p:nvSpPr>
        <p:spPr bwMode="auto">
          <a:xfrm>
            <a:off x="612964" y="6485496"/>
            <a:ext cx="10379580"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125200" y="6486528"/>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5" r:id="rId7"/>
    <p:sldLayoutId id="214748392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9" name="TextBox 7"/>
          <p:cNvSpPr txBox="1">
            <a:spLocks noChangeArrowheads="1"/>
          </p:cNvSpPr>
          <p:nvPr userDrawn="1"/>
        </p:nvSpPr>
        <p:spPr bwMode="auto">
          <a:xfrm>
            <a:off x="1199456" y="6489184"/>
            <a:ext cx="979308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1252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78" t="856" r="84797" b="92911"/>
          <a:stretch/>
        </p:blipFill>
        <p:spPr>
          <a:xfrm>
            <a:off x="24276" y="6486539"/>
            <a:ext cx="1080120" cy="360040"/>
          </a:xfrm>
          <a:prstGeom prst="rect">
            <a:avLst/>
          </a:prstGeom>
        </p:spPr>
      </p:pic>
    </p:spTree>
    <p:extLst>
      <p:ext uri="{BB962C8B-B14F-4D97-AF65-F5344CB8AC3E}">
        <p14:creationId xmlns:p14="http://schemas.microsoft.com/office/powerpoint/2010/main" val="206255450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health.fgov.be/ehealthplatform/nl/search?search_facet%5B0%5D=platform_search_facet:AV6A1mFuF8ajCJOhPdV-"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ksz-bcss.fgov.be/nl/gegevensbescherming/algemene-verordening-gegevensbescherming" TargetMode="External"/><Relationship Id="rId2" Type="http://schemas.openxmlformats.org/officeDocument/2006/relationships/hyperlink" Target="https://www.ksz-bcss.fgov.be/nl/gegevensbescherming/praktisch/algemene-verordening-gegevensbescherming" TargetMode="Externa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www.ehealth.fgov.be/nl/beroepsbeoefenaars-in-de-gezondheidszorg/diensten/beheer-van-de-ehealth-certificaten"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hyperlink" Target="https://www.ehealth.fgov.be/ehealthplatform/nl/service-ehealth-certificate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health.fgov.be/ehealthplatform/nl/service-i.am-identity-access-managemen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hyperlink" Target="https://www.ehealth.fgov.be/ehealthplatform/nl/service-iam-identity-access-management"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0.xml"/><Relationship Id="rId5" Type="http://schemas.openxmlformats.org/officeDocument/2006/relationships/image" Target="../media/image54.emf"/><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emf"/><Relationship Id="rId1" Type="http://schemas.openxmlformats.org/officeDocument/2006/relationships/slideLayout" Target="../slideLayouts/slideLayout10.xml"/><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7.emf"/><Relationship Id="rId18" Type="http://schemas.openxmlformats.org/officeDocument/2006/relationships/image" Target="../media/image72.emf"/><Relationship Id="rId26" Type="http://schemas.openxmlformats.org/officeDocument/2006/relationships/image" Target="../media/image80.emf"/><Relationship Id="rId3" Type="http://schemas.openxmlformats.org/officeDocument/2006/relationships/image" Target="../media/image57.emf"/><Relationship Id="rId21" Type="http://schemas.openxmlformats.org/officeDocument/2006/relationships/image" Target="../media/image75.emf"/><Relationship Id="rId7" Type="http://schemas.openxmlformats.org/officeDocument/2006/relationships/image" Target="../media/image61.emf"/><Relationship Id="rId12" Type="http://schemas.openxmlformats.org/officeDocument/2006/relationships/image" Target="../media/image66.emf"/><Relationship Id="rId17" Type="http://schemas.openxmlformats.org/officeDocument/2006/relationships/image" Target="../media/image71.emf"/><Relationship Id="rId25" Type="http://schemas.openxmlformats.org/officeDocument/2006/relationships/image" Target="../media/image79.emf"/><Relationship Id="rId2" Type="http://schemas.openxmlformats.org/officeDocument/2006/relationships/notesSlide" Target="../notesSlides/notesSlide9.xml"/><Relationship Id="rId16" Type="http://schemas.openxmlformats.org/officeDocument/2006/relationships/image" Target="../media/image70.emf"/><Relationship Id="rId20" Type="http://schemas.openxmlformats.org/officeDocument/2006/relationships/image" Target="../media/image74.emf"/><Relationship Id="rId1" Type="http://schemas.openxmlformats.org/officeDocument/2006/relationships/slideLayout" Target="../slideLayouts/slideLayout10.xml"/><Relationship Id="rId6" Type="http://schemas.openxmlformats.org/officeDocument/2006/relationships/image" Target="../media/image60.emf"/><Relationship Id="rId11" Type="http://schemas.openxmlformats.org/officeDocument/2006/relationships/image" Target="../media/image65.emf"/><Relationship Id="rId24" Type="http://schemas.openxmlformats.org/officeDocument/2006/relationships/image" Target="../media/image78.emf"/><Relationship Id="rId5" Type="http://schemas.openxmlformats.org/officeDocument/2006/relationships/image" Target="../media/image59.emf"/><Relationship Id="rId15" Type="http://schemas.openxmlformats.org/officeDocument/2006/relationships/image" Target="../media/image69.png"/><Relationship Id="rId23" Type="http://schemas.openxmlformats.org/officeDocument/2006/relationships/image" Target="../media/image77.emf"/><Relationship Id="rId28" Type="http://schemas.openxmlformats.org/officeDocument/2006/relationships/image" Target="../media/image82.png"/><Relationship Id="rId10" Type="http://schemas.openxmlformats.org/officeDocument/2006/relationships/image" Target="../media/image64.emf"/><Relationship Id="rId19" Type="http://schemas.openxmlformats.org/officeDocument/2006/relationships/image" Target="../media/image73.emf"/><Relationship Id="rId4" Type="http://schemas.openxmlformats.org/officeDocument/2006/relationships/image" Target="../media/image58.emf"/><Relationship Id="rId9" Type="http://schemas.openxmlformats.org/officeDocument/2006/relationships/image" Target="../media/image63.emf"/><Relationship Id="rId14" Type="http://schemas.openxmlformats.org/officeDocument/2006/relationships/image" Target="../media/image68.emf"/><Relationship Id="rId22" Type="http://schemas.openxmlformats.org/officeDocument/2006/relationships/image" Target="../media/image76.emf"/><Relationship Id="rId27" Type="http://schemas.openxmlformats.org/officeDocument/2006/relationships/image" Target="../media/image81.emf"/></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www.ehealth.fgov.be/ehealthplatform/nl/reglementen"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https://www.ehealth.fgov.be/ehealthplatform/nl/service-systeem-voor-end-to-endversleutel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https://www.ehealth.fgov.be/ehealthplatform/nl/elektronische-datering-timestamping"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89.png"/><Relationship Id="rId4" Type="http://schemas.openxmlformats.org/officeDocument/2006/relationships/image" Target="../media/image91.jpe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hyperlink" Target="https://www.ehealth.fgov.be/ehealthplatform/nl/verwijzingsrepertorium"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94.png"/><Relationship Id="rId4" Type="http://schemas.openxmlformats.org/officeDocument/2006/relationships/image" Target="../media/image92.png"/></Relationships>
</file>

<file path=ppt/slides/_rels/slide7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92.png"/></Relationships>
</file>

<file path=ppt/slides/_rels/slide7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1.jpeg"/><Relationship Id="rId7"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92.png"/><Relationship Id="rId4" Type="http://schemas.openxmlformats.org/officeDocument/2006/relationships/image" Target="../media/image102.png"/><Relationship Id="rId9" Type="http://schemas.openxmlformats.org/officeDocument/2006/relationships/image" Target="../media/image100.png"/></Relationships>
</file>

<file path=ppt/slides/_rels/slide7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s://www.ehealth.fgov.be/ehealthplatform/nl/beveiligde-elektronische-brievenbu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06.png"/></Relationships>
</file>

<file path=ppt/slides/_rels/slide78.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www.status.ehealth.fgov.b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5.jpe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23492" y="2247007"/>
            <a:ext cx="9145016" cy="1470025"/>
          </a:xfrm>
        </p:spPr>
        <p:txBody>
          <a:bodyPr/>
          <a:lstStyle/>
          <a:p>
            <a:pPr eaLnBrk="1" hangingPunct="1"/>
            <a:r>
              <a:rPr lang="en-GB" dirty="0"/>
              <a:t>A testimony on the implementation of information security and data protection in data exchange in the Belgian health sector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9" r="83862" b="92911"/>
          <a:stretch/>
        </p:blipFill>
        <p:spPr>
          <a:xfrm>
            <a:off x="7608168" y="69191"/>
            <a:ext cx="4320480" cy="1264966"/>
          </a:xfrm>
          <a:prstGeom prst="rect">
            <a:avLst/>
          </a:prstGeom>
        </p:spPr>
      </p:pic>
    </p:spTree>
    <p:extLst>
      <p:ext uri="{BB962C8B-B14F-4D97-AF65-F5344CB8AC3E}">
        <p14:creationId xmlns:p14="http://schemas.microsoft.com/office/powerpoint/2010/main" val="87200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Global vision</a:t>
            </a:r>
          </a:p>
        </p:txBody>
      </p:sp>
      <p:sp>
        <p:nvSpPr>
          <p:cNvPr id="3" name="Content Placeholder 2"/>
          <p:cNvSpPr>
            <a:spLocks noGrp="1"/>
          </p:cNvSpPr>
          <p:nvPr>
            <p:ph idx="1"/>
          </p:nvPr>
        </p:nvSpPr>
        <p:spPr/>
        <p:txBody>
          <a:bodyPr>
            <a:normAutofit/>
          </a:bodyPr>
          <a:lstStyle/>
          <a:p>
            <a:r>
              <a:rPr lang="en-GB"/>
              <a:t>Modern technologies can bring enormous benefits and added value, but they must be deployed with the right safeguards for the fundamental right to data protection</a:t>
            </a:r>
          </a:p>
          <a:p>
            <a:r>
              <a:rPr lang="en-GB"/>
              <a:t>International treaties and the Belgian constitution provide for a whole series of fundamental rights: in addition to the right to data protection, there is also the right to a fair trial, the right to social protection, the right to high-quality healthcare, ...</a:t>
            </a:r>
          </a:p>
          <a:p>
            <a:r>
              <a:rPr lang="en-GB"/>
              <a:t>Citizens can expect the government to ensure their right to data protection in a way that also respects their other fundamental rights</a:t>
            </a:r>
          </a:p>
          <a:p>
            <a:r>
              <a:rPr lang="en-GB"/>
              <a:t>Possible drawbacks should be avoided, but benefits should not be unnecessarily obstructed</a:t>
            </a:r>
          </a:p>
          <a:p>
            <a:r>
              <a:rPr lang="en-GB"/>
              <a:t>Risk management and data protection-by-design and a multidisciplinary approach are key concepts in this</a:t>
            </a:r>
          </a:p>
        </p:txBody>
      </p:sp>
      <p:sp>
        <p:nvSpPr>
          <p:cNvPr id="4" name="Slide Number Placeholder 3">
            <a:extLst>
              <a:ext uri="{FF2B5EF4-FFF2-40B4-BE49-F238E27FC236}">
                <a16:creationId xmlns:a16="http://schemas.microsoft.com/office/drawing/2014/main" id="{47D0D1BC-8BBF-43E2-8AD3-9F69AECDAB83}"/>
              </a:ext>
            </a:extLst>
          </p:cNvPr>
          <p:cNvSpPr>
            <a:spLocks noGrp="1"/>
          </p:cNvSpPr>
          <p:nvPr>
            <p:ph type="sldNum" sz="quarter" idx="10"/>
          </p:nvPr>
        </p:nvSpPr>
        <p:spPr/>
        <p:txBody>
          <a:bodyPr/>
          <a:lstStyle/>
          <a:p>
            <a:pPr>
              <a:defRPr/>
            </a:pPr>
            <a:fld id="{84AEDDD6-2727-439E-A96F-E9FD4CA77376}" type="slidenum">
              <a:rPr lang="en-GB" smtClean="0"/>
              <a:pPr>
                <a:defRPr/>
              </a:pPr>
              <a:t>10</a:t>
            </a:fld>
            <a:endParaRPr lang="en-GB" dirty="0"/>
          </a:p>
        </p:txBody>
      </p:sp>
    </p:spTree>
    <p:extLst>
      <p:ext uri="{BB962C8B-B14F-4D97-AF65-F5344CB8AC3E}">
        <p14:creationId xmlns:p14="http://schemas.microsoft.com/office/powerpoint/2010/main" val="60155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Use case: support security of the information</a:t>
            </a:r>
          </a:p>
        </p:txBody>
      </p:sp>
      <p:sp>
        <p:nvSpPr>
          <p:cNvPr id="5" name="Content Placeholder 4"/>
          <p:cNvSpPr>
            <a:spLocks noGrp="1"/>
          </p:cNvSpPr>
          <p:nvPr>
            <p:ph idx="1"/>
          </p:nvPr>
        </p:nvSpPr>
        <p:spPr/>
        <p:txBody>
          <a:bodyPr/>
          <a:lstStyle/>
          <a:p>
            <a:r>
              <a:rPr lang="en-GB"/>
              <a:t>Use case : the exchange of medical information between the different actors of healthcare provides an optimization of speed and quality in the healthcare while it contributes to direct savings</a:t>
            </a:r>
          </a:p>
          <a:p>
            <a:pPr lvl="1"/>
            <a:r>
              <a:rPr lang="en-GB"/>
              <a:t>different actors need to trust each other when exchanging this sensitive information</a:t>
            </a:r>
          </a:p>
          <a:p>
            <a:pPr lvl="1"/>
            <a:r>
              <a:rPr lang="en-GB"/>
              <a:t>access to this information needs to be controlled</a:t>
            </a:r>
          </a:p>
          <a:p>
            <a:pPr lvl="1"/>
            <a:r>
              <a:rPr lang="en-GB"/>
              <a:t>level of security needs to be guaranteed by all users of this information.</a:t>
            </a:r>
          </a:p>
        </p:txBody>
      </p:sp>
      <p:sp>
        <p:nvSpPr>
          <p:cNvPr id="6" name="TextBox 5"/>
          <p:cNvSpPr txBox="1"/>
          <p:nvPr/>
        </p:nvSpPr>
        <p:spPr>
          <a:xfrm>
            <a:off x="1055440" y="3933056"/>
            <a:ext cx="4032448" cy="2154436"/>
          </a:xfrm>
          <a:prstGeom prst="rect">
            <a:avLst/>
          </a:prstGeom>
          <a:noFill/>
          <a:ln>
            <a:solidFill>
              <a:schemeClr val="tx1"/>
            </a:solidFill>
          </a:ln>
        </p:spPr>
        <p:txBody>
          <a:bodyPr wrap="square" rtlCol="0">
            <a:spAutoFit/>
          </a:bodyPr>
          <a:lstStyle/>
          <a:p>
            <a:r>
              <a:rPr lang="en-GB"/>
              <a:t>Development of minimum security standards</a:t>
            </a:r>
          </a:p>
          <a:p>
            <a:pPr marL="285750" indent="-285750">
              <a:buFontTx/>
              <a:buChar char="-"/>
            </a:pPr>
            <a:r>
              <a:rPr lang="en-GB" sz="1400"/>
              <a:t>Facilitating this work group to develop the standard</a:t>
            </a:r>
          </a:p>
          <a:p>
            <a:pPr marL="285750" indent="-285750">
              <a:buFontTx/>
              <a:buChar char="-"/>
            </a:pPr>
            <a:r>
              <a:rPr lang="en-GB" sz="1400"/>
              <a:t>Publishing</a:t>
            </a:r>
          </a:p>
          <a:p>
            <a:pPr marL="285750" indent="-285750">
              <a:buFontTx/>
              <a:buChar char="-"/>
            </a:pPr>
            <a:r>
              <a:rPr lang="en-GB" sz="1400"/>
              <a:t>Availability of the ISO 2700x standard for hospitals</a:t>
            </a:r>
          </a:p>
          <a:p>
            <a:pPr marL="285750" indent="-285750">
              <a:buFontTx/>
              <a:buChar char="-"/>
            </a:pPr>
            <a:r>
              <a:rPr lang="en-GB" sz="1400"/>
              <a:t>Development of implementation guidelines fopr these minimal standards</a:t>
            </a:r>
          </a:p>
        </p:txBody>
      </p:sp>
      <p:sp>
        <p:nvSpPr>
          <p:cNvPr id="7" name="TextBox 6"/>
          <p:cNvSpPr txBox="1"/>
          <p:nvPr/>
        </p:nvSpPr>
        <p:spPr>
          <a:xfrm>
            <a:off x="6384032" y="3933056"/>
            <a:ext cx="4032448" cy="2523768"/>
          </a:xfrm>
          <a:prstGeom prst="rect">
            <a:avLst/>
          </a:prstGeom>
          <a:noFill/>
          <a:ln>
            <a:solidFill>
              <a:schemeClr val="tx1"/>
            </a:solidFill>
          </a:ln>
        </p:spPr>
        <p:txBody>
          <a:bodyPr wrap="square" rtlCol="0">
            <a:spAutoFit/>
          </a:bodyPr>
          <a:lstStyle/>
          <a:p>
            <a:r>
              <a:rPr lang="en-GB"/>
              <a:t>Early Warning for threats to hospitals</a:t>
            </a:r>
          </a:p>
          <a:p>
            <a:pPr marL="285750" indent="-285750">
              <a:buFontTx/>
              <a:buChar char="-"/>
            </a:pPr>
            <a:r>
              <a:rPr lang="en-GB" sz="1400"/>
              <a:t>CCB warns eHealth platform in case of reported threats and vulnerabilities</a:t>
            </a:r>
          </a:p>
          <a:p>
            <a:pPr marL="285750" indent="-285750">
              <a:buFontTx/>
              <a:buChar char="-"/>
            </a:pPr>
            <a:r>
              <a:rPr lang="en-GB" sz="1400"/>
              <a:t>eHealth Platform coordinates information flow to hospitals</a:t>
            </a:r>
          </a:p>
          <a:p>
            <a:pPr marL="285750" indent="-285750">
              <a:buFontTx/>
              <a:buChar char="-"/>
            </a:pPr>
            <a:r>
              <a:rPr lang="en-GB" sz="1400"/>
              <a:t>Extends support into other initiatives such as “wehelpourhospitals.be</a:t>
            </a:r>
          </a:p>
          <a:p>
            <a:pPr marL="285750" indent="-285750">
              <a:buFontTx/>
              <a:buChar char="-"/>
            </a:pPr>
            <a:r>
              <a:rPr lang="en-GB" sz="1400"/>
              <a:t>eHealth Platform is distributing as well general messages as tailor made messages to hospitals based on the type of information with proven results</a:t>
            </a:r>
          </a:p>
        </p:txBody>
      </p:sp>
      <p:pic>
        <p:nvPicPr>
          <p:cNvPr id="8" name="Picture 7"/>
          <p:cNvPicPr>
            <a:picLocks noChangeAspect="1"/>
          </p:cNvPicPr>
          <p:nvPr/>
        </p:nvPicPr>
        <p:blipFill>
          <a:blip r:embed="rId2"/>
          <a:stretch>
            <a:fillRect/>
          </a:stretch>
        </p:blipFill>
        <p:spPr>
          <a:xfrm>
            <a:off x="9921386" y="3374255"/>
            <a:ext cx="2270614" cy="864094"/>
          </a:xfrm>
          <a:prstGeom prst="rect">
            <a:avLst/>
          </a:prstGeom>
        </p:spPr>
      </p:pic>
      <p:sp>
        <p:nvSpPr>
          <p:cNvPr id="3" name="Slide Number Placeholder 2">
            <a:extLst>
              <a:ext uri="{FF2B5EF4-FFF2-40B4-BE49-F238E27FC236}">
                <a16:creationId xmlns:a16="http://schemas.microsoft.com/office/drawing/2014/main" id="{FE1ABEE4-7A09-4CAB-A160-A48AE130129B}"/>
              </a:ext>
            </a:extLst>
          </p:cNvPr>
          <p:cNvSpPr>
            <a:spLocks noGrp="1"/>
          </p:cNvSpPr>
          <p:nvPr>
            <p:ph type="sldNum" sz="quarter" idx="10"/>
          </p:nvPr>
        </p:nvSpPr>
        <p:spPr/>
        <p:txBody>
          <a:bodyPr/>
          <a:lstStyle/>
          <a:p>
            <a:pPr>
              <a:defRPr/>
            </a:pPr>
            <a:fld id="{84AEDDD6-2727-439E-A96F-E9FD4CA77376}" type="slidenum">
              <a:rPr lang="en-GB" smtClean="0"/>
              <a:pPr>
                <a:defRPr/>
              </a:pPr>
              <a:t>11</a:t>
            </a:fld>
            <a:endParaRPr lang="en-GB" dirty="0"/>
          </a:p>
        </p:txBody>
      </p:sp>
    </p:spTree>
    <p:extLst>
      <p:ext uri="{BB962C8B-B14F-4D97-AF65-F5344CB8AC3E}">
        <p14:creationId xmlns:p14="http://schemas.microsoft.com/office/powerpoint/2010/main" val="417064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 case : protect the privacy of the individuals </a:t>
            </a:r>
          </a:p>
        </p:txBody>
      </p:sp>
      <p:sp>
        <p:nvSpPr>
          <p:cNvPr id="3" name="Content Placeholder 2"/>
          <p:cNvSpPr>
            <a:spLocks noGrp="1"/>
          </p:cNvSpPr>
          <p:nvPr>
            <p:ph idx="1"/>
          </p:nvPr>
        </p:nvSpPr>
        <p:spPr/>
        <p:txBody>
          <a:bodyPr/>
          <a:lstStyle/>
          <a:p>
            <a:r>
              <a:rPr lang="en-GB"/>
              <a:t>eHealth Platform has the role of “trusted third party”</a:t>
            </a:r>
          </a:p>
          <a:p>
            <a:r>
              <a:rPr lang="en-GB"/>
              <a:t>Supports the preparation of medical and social information for policy and scientific research while preserving the privacy of the concerned individuals</a:t>
            </a:r>
          </a:p>
          <a:p>
            <a:r>
              <a:rPr lang="en-GB"/>
              <a:t>Gives access to pseudonymized or anonymized information to policy makers and researchers</a:t>
            </a:r>
          </a:p>
          <a:p>
            <a:r>
              <a:rPr lang="en-GB"/>
              <a:t>Multiple layers of security with pseudonymization of  the information and data minimization</a:t>
            </a:r>
          </a:p>
        </p:txBody>
      </p:sp>
      <p:pic>
        <p:nvPicPr>
          <p:cNvPr id="5" name="Picture 4"/>
          <p:cNvPicPr>
            <a:picLocks noChangeAspect="1"/>
          </p:cNvPicPr>
          <p:nvPr/>
        </p:nvPicPr>
        <p:blipFill>
          <a:blip r:embed="rId2"/>
          <a:stretch>
            <a:fillRect/>
          </a:stretch>
        </p:blipFill>
        <p:spPr>
          <a:xfrm>
            <a:off x="2360601" y="4095255"/>
            <a:ext cx="1771008" cy="2304256"/>
          </a:xfrm>
          <a:prstGeom prst="rect">
            <a:avLst/>
          </a:prstGeom>
          <a:ln>
            <a:solidFill>
              <a:schemeClr val="tx1"/>
            </a:solidFill>
          </a:ln>
        </p:spPr>
      </p:pic>
      <p:sp>
        <p:nvSpPr>
          <p:cNvPr id="6" name="TextBox 5"/>
          <p:cNvSpPr txBox="1"/>
          <p:nvPr/>
        </p:nvSpPr>
        <p:spPr>
          <a:xfrm>
            <a:off x="4295801" y="4136013"/>
            <a:ext cx="7416824" cy="2031325"/>
          </a:xfrm>
          <a:prstGeom prst="rect">
            <a:avLst/>
          </a:prstGeom>
          <a:noFill/>
        </p:spPr>
        <p:txBody>
          <a:bodyPr wrap="square" rtlCol="0">
            <a:spAutoFit/>
          </a:bodyPr>
          <a:lstStyle/>
          <a:p>
            <a:r>
              <a:rPr lang="en-GB" b="1"/>
              <a:t>Sample of used Personal Data Preserving Techniques</a:t>
            </a:r>
          </a:p>
          <a:p>
            <a:pPr marL="285750" indent="-285750">
              <a:buFontTx/>
              <a:buChar char="-"/>
            </a:pPr>
            <a:r>
              <a:rPr lang="en-GB"/>
              <a:t>pseudonymization of sources and results</a:t>
            </a:r>
          </a:p>
          <a:p>
            <a:pPr marL="285750" indent="-285750">
              <a:buFontTx/>
              <a:buChar char="-"/>
            </a:pPr>
            <a:r>
              <a:rPr lang="en-GB"/>
              <a:t>pseudonimization during processing avoiding readable identifiers linked to information</a:t>
            </a:r>
          </a:p>
          <a:p>
            <a:pPr marL="285750" indent="-285750">
              <a:buFontTx/>
              <a:buChar char="-"/>
            </a:pPr>
            <a:r>
              <a:rPr lang="en-GB"/>
              <a:t>aggregation</a:t>
            </a:r>
          </a:p>
          <a:p>
            <a:pPr marL="285750" indent="-285750">
              <a:buFontTx/>
              <a:buChar char="-"/>
            </a:pPr>
            <a:r>
              <a:rPr lang="en-GB"/>
              <a:t>small cell risk analysis</a:t>
            </a:r>
          </a:p>
          <a:p>
            <a:pPr marL="285750" indent="-285750">
              <a:buFontTx/>
              <a:buChar char="-"/>
            </a:pPr>
            <a:r>
              <a:rPr lang="en-GB"/>
              <a:t>encryption of data</a:t>
            </a:r>
          </a:p>
        </p:txBody>
      </p:sp>
      <p:sp>
        <p:nvSpPr>
          <p:cNvPr id="7" name="Slide Number Placeholder 6">
            <a:extLst>
              <a:ext uri="{FF2B5EF4-FFF2-40B4-BE49-F238E27FC236}">
                <a16:creationId xmlns:a16="http://schemas.microsoft.com/office/drawing/2014/main" id="{06FDE635-0722-4AC5-BDF8-A106E70758EC}"/>
              </a:ext>
            </a:extLst>
          </p:cNvPr>
          <p:cNvSpPr>
            <a:spLocks noGrp="1"/>
          </p:cNvSpPr>
          <p:nvPr>
            <p:ph type="sldNum" sz="quarter" idx="10"/>
          </p:nvPr>
        </p:nvSpPr>
        <p:spPr/>
        <p:txBody>
          <a:bodyPr/>
          <a:lstStyle/>
          <a:p>
            <a:pPr>
              <a:defRPr/>
            </a:pPr>
            <a:fld id="{84AEDDD6-2727-439E-A96F-E9FD4CA77376}" type="slidenum">
              <a:rPr lang="en-GB" smtClean="0"/>
              <a:pPr>
                <a:defRPr/>
              </a:pPr>
              <a:t>12</a:t>
            </a:fld>
            <a:endParaRPr lang="en-GB" dirty="0"/>
          </a:p>
        </p:txBody>
      </p:sp>
    </p:spTree>
    <p:extLst>
      <p:ext uri="{BB962C8B-B14F-4D97-AF65-F5344CB8AC3E}">
        <p14:creationId xmlns:p14="http://schemas.microsoft.com/office/powerpoint/2010/main" val="7617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Use case: development of application safeguarding the privacy</a:t>
            </a:r>
          </a:p>
        </p:txBody>
      </p:sp>
      <p:sp>
        <p:nvSpPr>
          <p:cNvPr id="3" name="Content Placeholder 2"/>
          <p:cNvSpPr>
            <a:spLocks noGrp="1"/>
          </p:cNvSpPr>
          <p:nvPr>
            <p:ph idx="1"/>
          </p:nvPr>
        </p:nvSpPr>
        <p:spPr/>
        <p:txBody>
          <a:bodyPr/>
          <a:lstStyle/>
          <a:p>
            <a:r>
              <a:rPr lang="en-GB"/>
              <a:t>Fundamental right to health</a:t>
            </a:r>
          </a:p>
          <a:p>
            <a:pPr lvl="1"/>
            <a:r>
              <a:rPr lang="en-GB"/>
              <a:t>capability of early warning of a high risk contact with an infected person</a:t>
            </a:r>
          </a:p>
          <a:p>
            <a:pPr lvl="2"/>
            <a:r>
              <a:rPr lang="en-GB"/>
              <a:t>part of the exit strategy of the Corona Task Force	</a:t>
            </a:r>
          </a:p>
          <a:p>
            <a:pPr lvl="1"/>
            <a:r>
              <a:rPr lang="en-GB"/>
              <a:t>increase of speed of alert</a:t>
            </a:r>
          </a:p>
          <a:p>
            <a:pPr lvl="1"/>
            <a:r>
              <a:rPr lang="en-GB"/>
              <a:t>increase exhaustiveness of the contact tracing while controlling the costs</a:t>
            </a:r>
          </a:p>
          <a:p>
            <a:r>
              <a:rPr lang="en-GB"/>
              <a:t>Fundamental right to data protection</a:t>
            </a:r>
          </a:p>
          <a:p>
            <a:pPr lvl="1"/>
            <a:r>
              <a:rPr lang="en-GB"/>
              <a:t>protection of the privacy</a:t>
            </a:r>
          </a:p>
          <a:p>
            <a:pPr lvl="1"/>
            <a:r>
              <a:rPr lang="en-GB"/>
              <a:t>limiting information transferred to public institutions</a:t>
            </a:r>
          </a:p>
          <a:p>
            <a:r>
              <a:rPr lang="en-GB"/>
              <a:t>Coronalert solution: data protection by design</a:t>
            </a:r>
          </a:p>
          <a:p>
            <a:pPr lvl="1"/>
            <a:r>
              <a:rPr lang="en-GB"/>
              <a:t>based on DP3T solution</a:t>
            </a:r>
          </a:p>
          <a:p>
            <a:pPr lvl="2"/>
            <a:r>
              <a:rPr lang="en-GB"/>
              <a:t>limited exchange of anonymous information</a:t>
            </a:r>
          </a:p>
          <a:p>
            <a:pPr lvl="2"/>
            <a:r>
              <a:rPr lang="en-GB"/>
              <a:t>risks determined by personal handheld device without feedback to central system</a:t>
            </a:r>
          </a:p>
          <a:p>
            <a:pPr lvl="1"/>
            <a:r>
              <a:rPr lang="en-GB"/>
              <a:t>linked to health databases while preserving the privacy on central platform</a:t>
            </a:r>
          </a:p>
        </p:txBody>
      </p:sp>
      <p:pic>
        <p:nvPicPr>
          <p:cNvPr id="5" name="Picture 4"/>
          <p:cNvPicPr>
            <a:picLocks noChangeAspect="1"/>
          </p:cNvPicPr>
          <p:nvPr/>
        </p:nvPicPr>
        <p:blipFill>
          <a:blip r:embed="rId2"/>
          <a:stretch>
            <a:fillRect/>
          </a:stretch>
        </p:blipFill>
        <p:spPr>
          <a:xfrm>
            <a:off x="9264352" y="1196752"/>
            <a:ext cx="2729458" cy="985638"/>
          </a:xfrm>
          <a:prstGeom prst="rect">
            <a:avLst/>
          </a:prstGeom>
        </p:spPr>
      </p:pic>
      <p:sp>
        <p:nvSpPr>
          <p:cNvPr id="6" name="Slide Number Placeholder 5">
            <a:extLst>
              <a:ext uri="{FF2B5EF4-FFF2-40B4-BE49-F238E27FC236}">
                <a16:creationId xmlns:a16="http://schemas.microsoft.com/office/drawing/2014/main" id="{E5A1FB4F-D346-49A2-A2A1-28D9A69DC73C}"/>
              </a:ext>
            </a:extLst>
          </p:cNvPr>
          <p:cNvSpPr>
            <a:spLocks noGrp="1"/>
          </p:cNvSpPr>
          <p:nvPr>
            <p:ph type="sldNum" sz="quarter" idx="10"/>
          </p:nvPr>
        </p:nvSpPr>
        <p:spPr/>
        <p:txBody>
          <a:bodyPr/>
          <a:lstStyle/>
          <a:p>
            <a:pPr>
              <a:defRPr/>
            </a:pPr>
            <a:fld id="{84AEDDD6-2727-439E-A96F-E9FD4CA77376}" type="slidenum">
              <a:rPr lang="en-GB" smtClean="0"/>
              <a:pPr>
                <a:defRPr/>
              </a:pPr>
              <a:t>13</a:t>
            </a:fld>
            <a:endParaRPr lang="en-GB" dirty="0"/>
          </a:p>
        </p:txBody>
      </p:sp>
    </p:spTree>
    <p:extLst>
      <p:ext uri="{BB962C8B-B14F-4D97-AF65-F5344CB8AC3E}">
        <p14:creationId xmlns:p14="http://schemas.microsoft.com/office/powerpoint/2010/main" val="241292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Vision on information security</a:t>
            </a:r>
          </a:p>
        </p:txBody>
      </p:sp>
      <p:sp>
        <p:nvSpPr>
          <p:cNvPr id="3" name="Content Placeholder 2"/>
          <p:cNvSpPr>
            <a:spLocks noGrp="1"/>
          </p:cNvSpPr>
          <p:nvPr>
            <p:ph idx="1"/>
          </p:nvPr>
        </p:nvSpPr>
        <p:spPr/>
        <p:txBody>
          <a:bodyPr>
            <a:normAutofit/>
          </a:bodyPr>
          <a:lstStyle/>
          <a:p>
            <a:r>
              <a:rPr lang="en-GB"/>
              <a:t>Security, availability, integrity and confidentiality of information is ensured by integrated structural, institutional, organizational, HR, technical and other security measures, according to agreed policies</a:t>
            </a:r>
          </a:p>
          <a:p>
            <a:r>
              <a:rPr lang="en-GB"/>
              <a:t>Personal information is only used for purposes compatible with the purposes of the collection of the information</a:t>
            </a:r>
          </a:p>
          <a:p>
            <a:r>
              <a:rPr lang="en-GB"/>
              <a:t>Personal information is only accessible to authorized actors and users according to business needs, legislative or policy requirements</a:t>
            </a:r>
          </a:p>
          <a:p>
            <a:r>
              <a:rPr lang="en-GB"/>
              <a:t>The access authorization to personal information is granted by an Information Security Committee, designated by Parliament, after having checked whether the access conditions are met</a:t>
            </a:r>
          </a:p>
          <a:p>
            <a:r>
              <a:rPr lang="en-GB"/>
              <a:t>The access authorizations are public</a:t>
            </a:r>
          </a:p>
        </p:txBody>
      </p:sp>
      <p:sp>
        <p:nvSpPr>
          <p:cNvPr id="4" name="Slide Number Placeholder 3">
            <a:extLst>
              <a:ext uri="{FF2B5EF4-FFF2-40B4-BE49-F238E27FC236}">
                <a16:creationId xmlns:a16="http://schemas.microsoft.com/office/drawing/2014/main" id="{D254CB42-EA60-4E51-A388-C164594070FA}"/>
              </a:ext>
            </a:extLst>
          </p:cNvPr>
          <p:cNvSpPr>
            <a:spLocks noGrp="1"/>
          </p:cNvSpPr>
          <p:nvPr>
            <p:ph type="sldNum" sz="quarter" idx="10"/>
          </p:nvPr>
        </p:nvSpPr>
        <p:spPr/>
        <p:txBody>
          <a:bodyPr/>
          <a:lstStyle/>
          <a:p>
            <a:pPr>
              <a:defRPr/>
            </a:pPr>
            <a:fld id="{84AEDDD6-2727-439E-A96F-E9FD4CA77376}" type="slidenum">
              <a:rPr lang="en-GB" smtClean="0"/>
              <a:pPr>
                <a:defRPr/>
              </a:pPr>
              <a:t>14</a:t>
            </a:fld>
            <a:endParaRPr lang="en-GB" dirty="0"/>
          </a:p>
        </p:txBody>
      </p:sp>
    </p:spTree>
    <p:extLst>
      <p:ext uri="{BB962C8B-B14F-4D97-AF65-F5344CB8AC3E}">
        <p14:creationId xmlns:p14="http://schemas.microsoft.com/office/powerpoint/2010/main" val="419904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Vision on information security</a:t>
            </a:r>
          </a:p>
        </p:txBody>
      </p:sp>
      <p:sp>
        <p:nvSpPr>
          <p:cNvPr id="37891" name="Content Placeholder 2"/>
          <p:cNvSpPr>
            <a:spLocks noGrp="1"/>
          </p:cNvSpPr>
          <p:nvPr>
            <p:ph idx="1"/>
          </p:nvPr>
        </p:nvSpPr>
        <p:spPr/>
        <p:txBody>
          <a:bodyPr>
            <a:normAutofit/>
          </a:bodyPr>
          <a:lstStyle/>
          <a:p>
            <a:r>
              <a:rPr lang="en-GB"/>
              <a:t>Every actual electronic exchange of personal information is logged, to be able to trace possible abuse afterwards</a:t>
            </a:r>
          </a:p>
          <a:p>
            <a:r>
              <a:rPr lang="en-GB"/>
              <a:t>Every person has the right to access and correct his/her own personal data</a:t>
            </a:r>
          </a:p>
          <a:p>
            <a:r>
              <a:rPr lang="en-GB"/>
              <a:t>Every health institution disposes of an data protection officer with an advisory, stimulating, documentary and control task</a:t>
            </a:r>
          </a:p>
        </p:txBody>
      </p:sp>
      <p:sp>
        <p:nvSpPr>
          <p:cNvPr id="4" name="Slide Number Placeholder 3">
            <a:extLst>
              <a:ext uri="{FF2B5EF4-FFF2-40B4-BE49-F238E27FC236}">
                <a16:creationId xmlns:a16="http://schemas.microsoft.com/office/drawing/2014/main" id="{C0269B8F-5503-4CFF-964D-F0400938820C}"/>
              </a:ext>
            </a:extLst>
          </p:cNvPr>
          <p:cNvSpPr>
            <a:spLocks noGrp="1"/>
          </p:cNvSpPr>
          <p:nvPr>
            <p:ph type="sldNum" sz="quarter" idx="10"/>
          </p:nvPr>
        </p:nvSpPr>
        <p:spPr/>
        <p:txBody>
          <a:bodyPr/>
          <a:lstStyle/>
          <a:p>
            <a:pPr>
              <a:defRPr/>
            </a:pPr>
            <a:fld id="{84AEDDD6-2727-439E-A96F-E9FD4CA77376}" type="slidenum">
              <a:rPr lang="en-GB" smtClean="0"/>
              <a:pPr>
                <a:defRPr/>
              </a:pPr>
              <a:t>15</a:t>
            </a:fld>
            <a:endParaRPr lang="en-GB" dirty="0"/>
          </a:p>
        </p:txBody>
      </p:sp>
    </p:spTree>
    <p:extLst>
      <p:ext uri="{BB962C8B-B14F-4D97-AF65-F5344CB8AC3E}">
        <p14:creationId xmlns:p14="http://schemas.microsoft.com/office/powerpoint/2010/main" val="238550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Structural and institutional measures</a:t>
            </a:r>
          </a:p>
        </p:txBody>
      </p:sp>
      <p:sp>
        <p:nvSpPr>
          <p:cNvPr id="3" name="Content Placeholder 2"/>
          <p:cNvSpPr>
            <a:spLocks noGrp="1"/>
          </p:cNvSpPr>
          <p:nvPr>
            <p:ph idx="1"/>
          </p:nvPr>
        </p:nvSpPr>
        <p:spPr/>
        <p:txBody>
          <a:bodyPr>
            <a:normAutofit/>
          </a:bodyPr>
          <a:lstStyle/>
          <a:p>
            <a:r>
              <a:rPr lang="en-GB"/>
              <a:t>No central data storage</a:t>
            </a:r>
          </a:p>
          <a:p>
            <a:endParaRPr lang="en-GB" dirty="0"/>
          </a:p>
          <a:p>
            <a:r>
              <a:rPr lang="en-GB"/>
              <a:t>Availability of free of charge, basic information security services</a:t>
            </a:r>
          </a:p>
          <a:p>
            <a:pPr lvl="1"/>
            <a:r>
              <a:rPr lang="en-GB"/>
              <a:t>user- &amp; access management</a:t>
            </a:r>
          </a:p>
          <a:p>
            <a:pPr lvl="1"/>
            <a:r>
              <a:rPr lang="en-GB"/>
              <a:t>encryption</a:t>
            </a:r>
          </a:p>
          <a:p>
            <a:pPr lvl="1"/>
            <a:r>
              <a:rPr lang="en-GB"/>
              <a:t>logging</a:t>
            </a:r>
          </a:p>
          <a:p>
            <a:pPr lvl="1"/>
            <a:r>
              <a:rPr lang="en-GB"/>
              <a:t>reference directories</a:t>
            </a:r>
          </a:p>
          <a:p>
            <a:pPr lvl="1"/>
            <a:r>
              <a:rPr lang="en-GB"/>
              <a:t>…</a:t>
            </a:r>
          </a:p>
          <a:p>
            <a:endParaRPr lang="en-GB" dirty="0"/>
          </a:p>
          <a:p>
            <a:r>
              <a:rPr lang="en-GB"/>
              <a:t>Independent Information Security Committee designated by the Parliament</a:t>
            </a:r>
          </a:p>
        </p:txBody>
      </p:sp>
      <p:sp>
        <p:nvSpPr>
          <p:cNvPr id="4" name="Slide Number Placeholder 3">
            <a:extLst>
              <a:ext uri="{FF2B5EF4-FFF2-40B4-BE49-F238E27FC236}">
                <a16:creationId xmlns:a16="http://schemas.microsoft.com/office/drawing/2014/main" id="{B1B6E010-9196-4CDC-8104-4EC36C23A4C8}"/>
              </a:ext>
            </a:extLst>
          </p:cNvPr>
          <p:cNvSpPr>
            <a:spLocks noGrp="1"/>
          </p:cNvSpPr>
          <p:nvPr>
            <p:ph type="sldNum" sz="quarter" idx="10"/>
          </p:nvPr>
        </p:nvSpPr>
        <p:spPr/>
        <p:txBody>
          <a:bodyPr/>
          <a:lstStyle/>
          <a:p>
            <a:pPr>
              <a:defRPr/>
            </a:pPr>
            <a:fld id="{84AEDDD6-2727-439E-A96F-E9FD4CA77376}" type="slidenum">
              <a:rPr lang="en-GB" smtClean="0"/>
              <a:pPr>
                <a:defRPr/>
              </a:pPr>
              <a:t>16</a:t>
            </a:fld>
            <a:endParaRPr lang="en-GB" dirty="0"/>
          </a:p>
        </p:txBody>
      </p:sp>
    </p:spTree>
    <p:extLst>
      <p:ext uri="{BB962C8B-B14F-4D97-AF65-F5344CB8AC3E}">
        <p14:creationId xmlns:p14="http://schemas.microsoft.com/office/powerpoint/2010/main" val="388462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Information Security Committee (ISC)</a:t>
            </a:r>
          </a:p>
        </p:txBody>
      </p:sp>
      <p:sp>
        <p:nvSpPr>
          <p:cNvPr id="3" name="Content Placeholder 2"/>
          <p:cNvSpPr>
            <a:spLocks noGrp="1"/>
          </p:cNvSpPr>
          <p:nvPr>
            <p:ph idx="1"/>
          </p:nvPr>
        </p:nvSpPr>
        <p:spPr/>
        <p:txBody>
          <a:bodyPr>
            <a:normAutofit fontScale="92500"/>
          </a:bodyPr>
          <a:lstStyle/>
          <a:p>
            <a:pPr lvl="0"/>
            <a:r>
              <a:rPr lang="en-GB"/>
              <a:t>Not a supervisory authority as defined by GDPR</a:t>
            </a:r>
          </a:p>
          <a:p>
            <a:pPr lvl="0"/>
            <a:r>
              <a:rPr lang="en-GB"/>
              <a:t>Set up by law of September 5th 2018</a:t>
            </a:r>
          </a:p>
          <a:p>
            <a:pPr lvl="0"/>
            <a:r>
              <a:rPr lang="en-GB"/>
              <a:t>Composition</a:t>
            </a:r>
          </a:p>
          <a:p>
            <a:pPr lvl="1"/>
            <a:r>
              <a:rPr lang="en-GB"/>
              <a:t>Chamber Social Security and Health</a:t>
            </a:r>
          </a:p>
          <a:p>
            <a:pPr lvl="1"/>
            <a:r>
              <a:rPr lang="en-GB"/>
              <a:t>Chamber Federal Government</a:t>
            </a:r>
          </a:p>
          <a:p>
            <a:pPr lvl="1"/>
            <a:r>
              <a:rPr lang="en-GB"/>
              <a:t>independent members designated by Parliament</a:t>
            </a:r>
          </a:p>
          <a:p>
            <a:r>
              <a:rPr lang="en-GB"/>
              <a:t>Tasks</a:t>
            </a:r>
          </a:p>
          <a:p>
            <a:pPr lvl="1"/>
            <a:r>
              <a:rPr lang="en-GB"/>
              <a:t>delivering deliberations with normative value (=&gt; legal certainty for the data controllers) regarding</a:t>
            </a:r>
          </a:p>
          <a:p>
            <a:pPr lvl="2"/>
            <a:r>
              <a:rPr lang="en-GB"/>
              <a:t>the exchange of personal data</a:t>
            </a:r>
          </a:p>
          <a:p>
            <a:pPr lvl="2"/>
            <a:r>
              <a:rPr lang="en-GB"/>
              <a:t>the processing of pseudonymized and anonymous data</a:t>
            </a:r>
          </a:p>
          <a:p>
            <a:pPr lvl="1"/>
            <a:r>
              <a:rPr lang="en-GB"/>
              <a:t>retaining and publishing of deliberations</a:t>
            </a:r>
          </a:p>
          <a:p>
            <a:pPr lvl="1"/>
            <a:r>
              <a:rPr lang="en-GB"/>
              <a:t>defining good practices</a:t>
            </a:r>
          </a:p>
          <a:p>
            <a:pPr lvl="1"/>
            <a:r>
              <a:rPr lang="en-GB"/>
              <a:t>supporting DPOs</a:t>
            </a:r>
          </a:p>
          <a:p>
            <a:pPr lvl="1"/>
            <a:r>
              <a:rPr lang="en-GB"/>
              <a:t>publishing a yearly activity report</a:t>
            </a:r>
          </a:p>
          <a:p>
            <a:endParaRPr lang="nl-BE" dirty="0">
              <a:sym typeface="Arial" charset="0"/>
            </a:endParaRPr>
          </a:p>
          <a:p>
            <a:endParaRPr lang="nl-BE" dirty="0">
              <a:sym typeface="Arial" charset="0"/>
            </a:endParaRPr>
          </a:p>
          <a:p>
            <a:pPr lvl="2"/>
            <a:endParaRPr lang="nl-BE" dirty="0">
              <a:sym typeface="Arial" charset="0"/>
            </a:endParaRPr>
          </a:p>
        </p:txBody>
      </p:sp>
      <p:sp>
        <p:nvSpPr>
          <p:cNvPr id="4" name="Slide Number Placeholder 3">
            <a:extLst>
              <a:ext uri="{FF2B5EF4-FFF2-40B4-BE49-F238E27FC236}">
                <a16:creationId xmlns:a16="http://schemas.microsoft.com/office/drawing/2014/main" id="{844B2919-8B59-4511-A623-FF4AF1488553}"/>
              </a:ext>
            </a:extLst>
          </p:cNvPr>
          <p:cNvSpPr>
            <a:spLocks noGrp="1"/>
          </p:cNvSpPr>
          <p:nvPr>
            <p:ph type="sldNum" sz="quarter" idx="10"/>
          </p:nvPr>
        </p:nvSpPr>
        <p:spPr/>
        <p:txBody>
          <a:bodyPr/>
          <a:lstStyle/>
          <a:p>
            <a:pPr>
              <a:defRPr/>
            </a:pPr>
            <a:fld id="{84AEDDD6-2727-439E-A96F-E9FD4CA77376}" type="slidenum">
              <a:rPr lang="en-GB" smtClean="0"/>
              <a:pPr>
                <a:defRPr/>
              </a:pPr>
              <a:t>17</a:t>
            </a:fld>
            <a:endParaRPr lang="en-GB" dirty="0"/>
          </a:p>
        </p:txBody>
      </p:sp>
    </p:spTree>
    <p:extLst>
      <p:ext uri="{BB962C8B-B14F-4D97-AF65-F5344CB8AC3E}">
        <p14:creationId xmlns:p14="http://schemas.microsoft.com/office/powerpoint/2010/main" val="93539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Considerations in the deliberations</a:t>
            </a:r>
          </a:p>
        </p:txBody>
      </p:sp>
      <p:sp>
        <p:nvSpPr>
          <p:cNvPr id="3" name="Content Placeholder 2"/>
          <p:cNvSpPr>
            <a:spLocks noGrp="1"/>
          </p:cNvSpPr>
          <p:nvPr>
            <p:ph idx="1"/>
          </p:nvPr>
        </p:nvSpPr>
        <p:spPr/>
        <p:txBody>
          <a:bodyPr/>
          <a:lstStyle/>
          <a:p>
            <a:r>
              <a:rPr lang="en-GB"/>
              <a:t>Lawfulness and purpose limitation</a:t>
            </a:r>
          </a:p>
          <a:p>
            <a:pPr lvl="1"/>
            <a:r>
              <a:rPr lang="en-GB"/>
              <a:t>is the processing serving a legitimate purpose?</a:t>
            </a:r>
          </a:p>
          <a:p>
            <a:pPr lvl="1"/>
            <a:r>
              <a:rPr lang="en-GB"/>
              <a:t>are the purposes of the processing well defined ?</a:t>
            </a:r>
          </a:p>
          <a:p>
            <a:endParaRPr lang="en-US" dirty="0"/>
          </a:p>
          <a:p>
            <a:r>
              <a:rPr lang="en-GB"/>
              <a:t>Data minimization</a:t>
            </a:r>
          </a:p>
          <a:p>
            <a:pPr lvl="1"/>
            <a:r>
              <a:rPr lang="en-GB"/>
              <a:t>is the processing using the minimal dataset to achieve the purposes ?</a:t>
            </a:r>
          </a:p>
          <a:p>
            <a:pPr lvl="1"/>
            <a:r>
              <a:rPr lang="en-GB"/>
              <a:t>storage limitation</a:t>
            </a:r>
          </a:p>
          <a:p>
            <a:endParaRPr lang="en-US" dirty="0"/>
          </a:p>
          <a:p>
            <a:r>
              <a:rPr lang="en-GB"/>
              <a:t>Integrity and confidentiality</a:t>
            </a:r>
          </a:p>
          <a:p>
            <a:pPr lvl="1"/>
            <a:r>
              <a:rPr lang="en-GB"/>
              <a:t>measures on how to guarantee both parameters</a:t>
            </a:r>
          </a:p>
          <a:p>
            <a:pPr lvl="1"/>
            <a:endParaRPr lang="en-US" dirty="0"/>
          </a:p>
          <a:p>
            <a:r>
              <a:rPr lang="en-GB"/>
              <a:t>Transparency for the data subjects</a:t>
            </a:r>
          </a:p>
        </p:txBody>
      </p:sp>
      <p:sp>
        <p:nvSpPr>
          <p:cNvPr id="4" name="Slide Number Placeholder 3">
            <a:extLst>
              <a:ext uri="{FF2B5EF4-FFF2-40B4-BE49-F238E27FC236}">
                <a16:creationId xmlns:a16="http://schemas.microsoft.com/office/drawing/2014/main" id="{F4970031-DC8C-4375-8B97-B9ACB20A3F91}"/>
              </a:ext>
            </a:extLst>
          </p:cNvPr>
          <p:cNvSpPr>
            <a:spLocks noGrp="1"/>
          </p:cNvSpPr>
          <p:nvPr>
            <p:ph type="sldNum" sz="quarter" idx="10"/>
          </p:nvPr>
        </p:nvSpPr>
        <p:spPr/>
        <p:txBody>
          <a:bodyPr/>
          <a:lstStyle/>
          <a:p>
            <a:pPr>
              <a:defRPr/>
            </a:pPr>
            <a:fld id="{84AEDDD6-2727-439E-A96F-E9FD4CA77376}" type="slidenum">
              <a:rPr lang="en-GB" smtClean="0"/>
              <a:pPr>
                <a:defRPr/>
              </a:pPr>
              <a:t>18</a:t>
            </a:fld>
            <a:endParaRPr lang="en-GB" dirty="0"/>
          </a:p>
        </p:txBody>
      </p:sp>
    </p:spTree>
    <p:extLst>
      <p:ext uri="{BB962C8B-B14F-4D97-AF65-F5344CB8AC3E}">
        <p14:creationId xmlns:p14="http://schemas.microsoft.com/office/powerpoint/2010/main" val="345235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Lawfulness principle</a:t>
            </a:r>
          </a:p>
        </p:txBody>
      </p:sp>
      <p:sp>
        <p:nvSpPr>
          <p:cNvPr id="3" name="Content Placeholder 2"/>
          <p:cNvSpPr>
            <a:spLocks noGrp="1"/>
          </p:cNvSpPr>
          <p:nvPr>
            <p:ph idx="1"/>
          </p:nvPr>
        </p:nvSpPr>
        <p:spPr/>
        <p:txBody>
          <a:bodyPr/>
          <a:lstStyle/>
          <a:p>
            <a:r>
              <a:rPr lang="en-GB"/>
              <a:t>Article 5 1 (a) GDPR: “Personal data shall be processed lawfully, fairly and in a transparent manner in relation to the data subject (‘lawfulness, fairness and transparency’)”</a:t>
            </a:r>
          </a:p>
          <a:p>
            <a:r>
              <a:rPr lang="en-GB"/>
              <a:t>Consideration 41 GDPR: “Where (GDPR) refers to a legal basis or a legislative measure, this does not necessarily require a legislative act adopted by a parliament, without prejudice to requirements pursuant to the constitutional order of the Member State concerned. However, such a legal basis or legislative measure should be clear and precise and its application should be foreseeable to persons subject to it, in accordance with the case-law of the Court of Justice of the European Union (the ‘Court of Justice’) and the European Court of Human Rights”</a:t>
            </a:r>
          </a:p>
          <a:p>
            <a:r>
              <a:rPr lang="en-GB"/>
              <a:t>Important role of the Information Security Committee composed of independent, multidisciplinary people designated by Parliament delivering very detailed and public decisions with normative value</a:t>
            </a:r>
          </a:p>
        </p:txBody>
      </p:sp>
      <p:sp>
        <p:nvSpPr>
          <p:cNvPr id="5" name="Slide Number Placeholder 4">
            <a:extLst>
              <a:ext uri="{FF2B5EF4-FFF2-40B4-BE49-F238E27FC236}">
                <a16:creationId xmlns:a16="http://schemas.microsoft.com/office/drawing/2014/main" id="{B686AD84-C234-4CF6-9E88-BBA706A08DA2}"/>
              </a:ext>
            </a:extLst>
          </p:cNvPr>
          <p:cNvSpPr>
            <a:spLocks noGrp="1"/>
          </p:cNvSpPr>
          <p:nvPr>
            <p:ph type="sldNum" sz="quarter" idx="10"/>
          </p:nvPr>
        </p:nvSpPr>
        <p:spPr/>
        <p:txBody>
          <a:bodyPr/>
          <a:lstStyle/>
          <a:p>
            <a:pPr>
              <a:defRPr/>
            </a:pPr>
            <a:fld id="{84AEDDD6-2727-439E-A96F-E9FD4CA77376}" type="slidenum">
              <a:rPr lang="en-GB" smtClean="0"/>
              <a:pPr>
                <a:defRPr/>
              </a:pPr>
              <a:t>19</a:t>
            </a:fld>
            <a:endParaRPr lang="en-GB" dirty="0"/>
          </a:p>
        </p:txBody>
      </p:sp>
    </p:spTree>
    <p:extLst>
      <p:ext uri="{BB962C8B-B14F-4D97-AF65-F5344CB8AC3E}">
        <p14:creationId xmlns:p14="http://schemas.microsoft.com/office/powerpoint/2010/main" val="217121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7" name="Content Placeholder 6"/>
          <p:cNvSpPr>
            <a:spLocks noGrp="1"/>
          </p:cNvSpPr>
          <p:nvPr>
            <p:ph idx="1"/>
          </p:nvPr>
        </p:nvSpPr>
        <p:spPr/>
        <p:txBody>
          <a:bodyPr>
            <a:normAutofit lnSpcReduction="10000"/>
          </a:bodyPr>
          <a:lstStyle/>
          <a:p>
            <a:r>
              <a:rPr lang="en-GB" dirty="0"/>
              <a:t>Context</a:t>
            </a:r>
          </a:p>
          <a:p>
            <a:r>
              <a:rPr lang="en-GB" dirty="0"/>
              <a:t>Holistic vision on information security and data protection</a:t>
            </a:r>
          </a:p>
          <a:p>
            <a:r>
              <a:rPr lang="en-GB" dirty="0"/>
              <a:t>Some concrete measures</a:t>
            </a:r>
          </a:p>
          <a:p>
            <a:pPr lvl="1"/>
            <a:r>
              <a:rPr lang="en-GB" dirty="0"/>
              <a:t>structural and institutional measures</a:t>
            </a:r>
          </a:p>
          <a:p>
            <a:pPr lvl="2"/>
            <a:r>
              <a:rPr lang="en-GB" dirty="0"/>
              <a:t>overview</a:t>
            </a:r>
          </a:p>
          <a:p>
            <a:pPr lvl="2"/>
            <a:r>
              <a:rPr lang="en-GB" dirty="0"/>
              <a:t>Information Security Committee</a:t>
            </a:r>
          </a:p>
          <a:p>
            <a:pPr lvl="1"/>
            <a:r>
              <a:rPr lang="en-GB" dirty="0"/>
              <a:t>organizational measures</a:t>
            </a:r>
          </a:p>
          <a:p>
            <a:pPr lvl="2"/>
            <a:r>
              <a:rPr lang="en-GB" dirty="0"/>
              <a:t>Information Security Department and DPO</a:t>
            </a:r>
          </a:p>
          <a:p>
            <a:pPr lvl="2"/>
            <a:r>
              <a:rPr lang="en-GB" dirty="0"/>
              <a:t>minimal information security standards</a:t>
            </a:r>
          </a:p>
          <a:p>
            <a:pPr lvl="2"/>
            <a:r>
              <a:rPr lang="en-GB" dirty="0"/>
              <a:t>Data Protection Impact Assessment (DPIA)</a:t>
            </a:r>
          </a:p>
          <a:p>
            <a:pPr lvl="2"/>
            <a:r>
              <a:rPr lang="en-GB" dirty="0"/>
              <a:t>unique file</a:t>
            </a:r>
          </a:p>
          <a:p>
            <a:pPr lvl="1"/>
            <a:r>
              <a:rPr lang="en-GB" dirty="0"/>
              <a:t>technical measures, </a:t>
            </a:r>
            <a:r>
              <a:rPr lang="en-GB" dirty="0" err="1"/>
              <a:t>eg</a:t>
            </a:r>
            <a:endParaRPr lang="en-GB" dirty="0"/>
          </a:p>
          <a:p>
            <a:pPr lvl="2"/>
            <a:r>
              <a:rPr lang="en-GB" dirty="0"/>
              <a:t>integrated user and access management (UAM)</a:t>
            </a:r>
          </a:p>
          <a:p>
            <a:pPr lvl="2"/>
            <a:r>
              <a:rPr lang="en-GB" dirty="0"/>
              <a:t>circles of trust</a:t>
            </a:r>
          </a:p>
          <a:p>
            <a:r>
              <a:rPr lang="en-GB" dirty="0"/>
              <a:t>Conclusion</a:t>
            </a:r>
          </a:p>
        </p:txBody>
      </p:sp>
      <p:sp>
        <p:nvSpPr>
          <p:cNvPr id="3" name="Slide Number Placeholder 2">
            <a:extLst>
              <a:ext uri="{FF2B5EF4-FFF2-40B4-BE49-F238E27FC236}">
                <a16:creationId xmlns:a16="http://schemas.microsoft.com/office/drawing/2014/main" id="{71DEB713-42D1-484C-ABC6-1274ABF5A171}"/>
              </a:ext>
            </a:extLst>
          </p:cNvPr>
          <p:cNvSpPr>
            <a:spLocks noGrp="1"/>
          </p:cNvSpPr>
          <p:nvPr>
            <p:ph type="sldNum" sz="quarter" idx="10"/>
          </p:nvPr>
        </p:nvSpPr>
        <p:spPr/>
        <p:txBody>
          <a:bodyPr/>
          <a:lstStyle/>
          <a:p>
            <a:pPr>
              <a:defRPr/>
            </a:pPr>
            <a:fld id="{84AEDDD6-2727-439E-A96F-E9FD4CA77376}" type="slidenum">
              <a:rPr lang="en-GB" smtClean="0"/>
              <a:pPr>
                <a:defRPr/>
              </a:pPr>
              <a:t>2</a:t>
            </a:fld>
            <a:endParaRPr lang="en-GB" dirty="0"/>
          </a:p>
        </p:txBody>
      </p:sp>
    </p:spTree>
    <p:extLst>
      <p:ext uri="{BB962C8B-B14F-4D97-AF65-F5344CB8AC3E}">
        <p14:creationId xmlns:p14="http://schemas.microsoft.com/office/powerpoint/2010/main" val="361013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Organizational measures</a:t>
            </a:r>
          </a:p>
        </p:txBody>
      </p:sp>
      <p:sp>
        <p:nvSpPr>
          <p:cNvPr id="3" name="Content Placeholder 2"/>
          <p:cNvSpPr>
            <a:spLocks noGrp="1"/>
          </p:cNvSpPr>
          <p:nvPr>
            <p:ph idx="1"/>
          </p:nvPr>
        </p:nvSpPr>
        <p:spPr/>
        <p:txBody>
          <a:bodyPr>
            <a:normAutofit lnSpcReduction="10000"/>
          </a:bodyPr>
          <a:lstStyle/>
          <a:p>
            <a:r>
              <a:rPr lang="en-GB" dirty="0"/>
              <a:t>Information security department headed by DPO with each health care institution</a:t>
            </a:r>
          </a:p>
          <a:p>
            <a:endParaRPr lang="en-GB" dirty="0"/>
          </a:p>
          <a:p>
            <a:r>
              <a:rPr lang="en-GB" dirty="0"/>
              <a:t>Specialized information security service providers</a:t>
            </a:r>
          </a:p>
          <a:p>
            <a:endParaRPr lang="en-US" dirty="0"/>
          </a:p>
          <a:p>
            <a:r>
              <a:rPr lang="en-GB" dirty="0"/>
              <a:t>Need for compliance with minimal information security and data protection standards (</a:t>
            </a:r>
            <a:r>
              <a:rPr lang="en-GB" dirty="0" err="1"/>
              <a:t>minimale</a:t>
            </a:r>
            <a:r>
              <a:rPr lang="en-GB" dirty="0"/>
              <a:t> </a:t>
            </a:r>
            <a:r>
              <a:rPr lang="en-GB" dirty="0" err="1"/>
              <a:t>normen</a:t>
            </a:r>
            <a:r>
              <a:rPr lang="en-GB" dirty="0"/>
              <a:t> / </a:t>
            </a:r>
            <a:r>
              <a:rPr lang="en-GB" dirty="0" err="1"/>
              <a:t>normes</a:t>
            </a:r>
            <a:r>
              <a:rPr lang="en-GB" dirty="0"/>
              <a:t> </a:t>
            </a:r>
            <a:r>
              <a:rPr lang="en-GB" dirty="0" err="1"/>
              <a:t>minimales</a:t>
            </a:r>
            <a:r>
              <a:rPr lang="en-GB" dirty="0"/>
              <a:t>), based on the cyber security fundamentals elaborated by the Belgian Centre for Cyber Security (CCB)</a:t>
            </a:r>
          </a:p>
          <a:p>
            <a:endParaRPr lang="en-GB" dirty="0"/>
          </a:p>
          <a:p>
            <a:r>
              <a:rPr lang="en-GB" dirty="0"/>
              <a:t>Information security working parties developing information security policies</a:t>
            </a:r>
          </a:p>
          <a:p>
            <a:endParaRPr lang="en-US" dirty="0"/>
          </a:p>
          <a:p>
            <a:r>
              <a:rPr lang="en-GB" dirty="0"/>
              <a:t>Data Protection Impact Assessments (DPIA)</a:t>
            </a:r>
          </a:p>
          <a:p>
            <a:endParaRPr lang="en-US" dirty="0"/>
          </a:p>
          <a:p>
            <a:r>
              <a:rPr lang="en-GB" dirty="0"/>
              <a:t>Unique file (dossier unique / </a:t>
            </a:r>
            <a:r>
              <a:rPr lang="en-GB" dirty="0" err="1"/>
              <a:t>uniek</a:t>
            </a:r>
            <a:r>
              <a:rPr lang="en-GB" dirty="0"/>
              <a:t> dossier)</a:t>
            </a:r>
          </a:p>
        </p:txBody>
      </p:sp>
      <p:sp>
        <p:nvSpPr>
          <p:cNvPr id="4" name="Slide Number Placeholder 3">
            <a:extLst>
              <a:ext uri="{FF2B5EF4-FFF2-40B4-BE49-F238E27FC236}">
                <a16:creationId xmlns:a16="http://schemas.microsoft.com/office/drawing/2014/main" id="{C69B1EAB-F93C-449D-B331-42B1752D3F41}"/>
              </a:ext>
            </a:extLst>
          </p:cNvPr>
          <p:cNvSpPr>
            <a:spLocks noGrp="1"/>
          </p:cNvSpPr>
          <p:nvPr>
            <p:ph type="sldNum" sz="quarter" idx="10"/>
          </p:nvPr>
        </p:nvSpPr>
        <p:spPr/>
        <p:txBody>
          <a:bodyPr/>
          <a:lstStyle/>
          <a:p>
            <a:pPr>
              <a:defRPr/>
            </a:pPr>
            <a:fld id="{84AEDDD6-2727-439E-A96F-E9FD4CA77376}" type="slidenum">
              <a:rPr lang="en-GB" smtClean="0"/>
              <a:pPr>
                <a:defRPr/>
              </a:pPr>
              <a:t>20</a:t>
            </a:fld>
            <a:endParaRPr lang="en-GB" dirty="0"/>
          </a:p>
        </p:txBody>
      </p:sp>
    </p:spTree>
    <p:extLst>
      <p:ext uri="{BB962C8B-B14F-4D97-AF65-F5344CB8AC3E}">
        <p14:creationId xmlns:p14="http://schemas.microsoft.com/office/powerpoint/2010/main" val="8190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Organizational measures</a:t>
            </a:r>
          </a:p>
        </p:txBody>
      </p:sp>
      <p:sp>
        <p:nvSpPr>
          <p:cNvPr id="3" name="Content Placeholder 2"/>
          <p:cNvSpPr>
            <a:spLocks noGrp="1"/>
          </p:cNvSpPr>
          <p:nvPr>
            <p:ph idx="1"/>
          </p:nvPr>
        </p:nvSpPr>
        <p:spPr/>
        <p:txBody>
          <a:bodyPr/>
          <a:lstStyle/>
          <a:p>
            <a:r>
              <a:rPr lang="en-GB"/>
              <a:t>Yearly assessment of compliance with minimal security standards</a:t>
            </a:r>
          </a:p>
          <a:p>
            <a:pPr lvl="1"/>
            <a:r>
              <a:rPr lang="en-GB"/>
              <a:t>questionnaire sent out to all hospitals</a:t>
            </a:r>
          </a:p>
          <a:p>
            <a:pPr lvl="1"/>
            <a:r>
              <a:rPr lang="en-GB"/>
              <a:t>checked by the security service of the eHealth-platform</a:t>
            </a:r>
          </a:p>
          <a:p>
            <a:pPr lvl="1"/>
            <a:r>
              <a:rPr lang="en-GB"/>
              <a:t>reviewed in the Information Security work group </a:t>
            </a:r>
          </a:p>
          <a:p>
            <a:endParaRPr lang="en-US" dirty="0"/>
          </a:p>
          <a:p>
            <a:r>
              <a:rPr lang="en-GB"/>
              <a:t>Security requirements reviewed on regular basis</a:t>
            </a:r>
          </a:p>
          <a:p>
            <a:endParaRPr lang="en-US" dirty="0"/>
          </a:p>
          <a:p>
            <a:r>
              <a:rPr lang="en-GB"/>
              <a:t>Internal audits with continuous improvement plans =&gt; independent auditor reporting on findings</a:t>
            </a:r>
          </a:p>
          <a:p>
            <a:pPr marL="457200" lvl="1" indent="0">
              <a:buNone/>
            </a:pPr>
            <a:endParaRPr lang="en-US" dirty="0"/>
          </a:p>
        </p:txBody>
      </p:sp>
      <p:sp>
        <p:nvSpPr>
          <p:cNvPr id="4" name="Slide Number Placeholder 3">
            <a:extLst>
              <a:ext uri="{FF2B5EF4-FFF2-40B4-BE49-F238E27FC236}">
                <a16:creationId xmlns:a16="http://schemas.microsoft.com/office/drawing/2014/main" id="{A3C5416B-BABB-4FE4-A7F9-130028CFC7FC}"/>
              </a:ext>
            </a:extLst>
          </p:cNvPr>
          <p:cNvSpPr>
            <a:spLocks noGrp="1"/>
          </p:cNvSpPr>
          <p:nvPr>
            <p:ph type="sldNum" sz="quarter" idx="10"/>
          </p:nvPr>
        </p:nvSpPr>
        <p:spPr/>
        <p:txBody>
          <a:bodyPr/>
          <a:lstStyle/>
          <a:p>
            <a:pPr>
              <a:defRPr/>
            </a:pPr>
            <a:fld id="{84AEDDD6-2727-439E-A96F-E9FD4CA77376}" type="slidenum">
              <a:rPr lang="en-GB" smtClean="0"/>
              <a:pPr>
                <a:defRPr/>
              </a:pPr>
              <a:t>21</a:t>
            </a:fld>
            <a:endParaRPr lang="en-GB" dirty="0"/>
          </a:p>
        </p:txBody>
      </p:sp>
    </p:spTree>
    <p:extLst>
      <p:ext uri="{BB962C8B-B14F-4D97-AF65-F5344CB8AC3E}">
        <p14:creationId xmlns:p14="http://schemas.microsoft.com/office/powerpoint/2010/main" val="80383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Information Security Department </a:t>
            </a:r>
          </a:p>
        </p:txBody>
      </p:sp>
      <p:sp>
        <p:nvSpPr>
          <p:cNvPr id="3" name="Content Placeholder 2"/>
          <p:cNvSpPr>
            <a:spLocks noGrp="1"/>
          </p:cNvSpPr>
          <p:nvPr>
            <p:ph idx="1"/>
          </p:nvPr>
        </p:nvSpPr>
        <p:spPr/>
        <p:txBody>
          <a:bodyPr/>
          <a:lstStyle/>
          <a:p>
            <a:r>
              <a:rPr lang="en-GB" dirty="0"/>
              <a:t>Legal obligation for hospitals since 1993</a:t>
            </a:r>
          </a:p>
          <a:p>
            <a:pPr lvl="1"/>
            <a:r>
              <a:rPr lang="en-GB" dirty="0"/>
              <a:t>assignment of a DPO</a:t>
            </a:r>
          </a:p>
          <a:p>
            <a:pPr lvl="1"/>
            <a:r>
              <a:rPr lang="en-GB" dirty="0"/>
              <a:t>advices controller on privacy and security</a:t>
            </a:r>
          </a:p>
          <a:p>
            <a:pPr lvl="1"/>
            <a:r>
              <a:rPr lang="en-GB" dirty="0"/>
              <a:t>can be assigned additional tasks as long as this does not conflict with the mission of a DPO</a:t>
            </a:r>
          </a:p>
          <a:p>
            <a:endParaRPr lang="en-US" dirty="0"/>
          </a:p>
          <a:p>
            <a:r>
              <a:rPr lang="en-GB" dirty="0"/>
              <a:t>Role of the information security department</a:t>
            </a:r>
          </a:p>
          <a:p>
            <a:pPr lvl="1"/>
            <a:r>
              <a:rPr lang="en-GB" dirty="0"/>
              <a:t>each institution has to set up a security department</a:t>
            </a:r>
          </a:p>
          <a:p>
            <a:pPr lvl="2"/>
            <a:r>
              <a:rPr lang="en-GB" dirty="0"/>
              <a:t>stimulates information security</a:t>
            </a:r>
          </a:p>
          <a:p>
            <a:pPr lvl="2"/>
            <a:r>
              <a:rPr lang="en-GB" dirty="0"/>
              <a:t>documents the information security related topics</a:t>
            </a:r>
          </a:p>
          <a:p>
            <a:pPr lvl="2"/>
            <a:r>
              <a:rPr lang="en-GB" dirty="0"/>
              <a:t>checks on compliance</a:t>
            </a:r>
          </a:p>
          <a:p>
            <a:pPr lvl="2"/>
            <a:r>
              <a:rPr lang="en-GB" dirty="0"/>
              <a:t>reports on information security and privacy</a:t>
            </a:r>
          </a:p>
          <a:p>
            <a:pPr lvl="1"/>
            <a:r>
              <a:rPr lang="en-GB" dirty="0"/>
              <a:t>the DPO the is head of the security department</a:t>
            </a:r>
          </a:p>
        </p:txBody>
      </p:sp>
      <p:sp>
        <p:nvSpPr>
          <p:cNvPr id="4" name="Slide Number Placeholder 3">
            <a:extLst>
              <a:ext uri="{FF2B5EF4-FFF2-40B4-BE49-F238E27FC236}">
                <a16:creationId xmlns:a16="http://schemas.microsoft.com/office/drawing/2014/main" id="{5288D6C9-4404-44B3-B050-C050A2B2F854}"/>
              </a:ext>
            </a:extLst>
          </p:cNvPr>
          <p:cNvSpPr>
            <a:spLocks noGrp="1"/>
          </p:cNvSpPr>
          <p:nvPr>
            <p:ph type="sldNum" sz="quarter" idx="10"/>
          </p:nvPr>
        </p:nvSpPr>
        <p:spPr/>
        <p:txBody>
          <a:bodyPr/>
          <a:lstStyle/>
          <a:p>
            <a:pPr>
              <a:defRPr/>
            </a:pPr>
            <a:fld id="{84AEDDD6-2727-439E-A96F-E9FD4CA77376}" type="slidenum">
              <a:rPr lang="en-GB" smtClean="0"/>
              <a:pPr>
                <a:defRPr/>
              </a:pPr>
              <a:t>22</a:t>
            </a:fld>
            <a:endParaRPr lang="en-GB" dirty="0"/>
          </a:p>
        </p:txBody>
      </p:sp>
    </p:spTree>
    <p:extLst>
      <p:ext uri="{BB962C8B-B14F-4D97-AF65-F5344CB8AC3E}">
        <p14:creationId xmlns:p14="http://schemas.microsoft.com/office/powerpoint/2010/main" val="1623435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Role of the DPO </a:t>
            </a:r>
            <a:r>
              <a:rPr lang="en-GB">
                <a:solidFill>
                  <a:srgbClr val="087670"/>
                </a:solidFill>
              </a:rPr>
              <a:t>eHealth</a:t>
            </a:r>
            <a:r>
              <a:rPr lang="en-GB"/>
              <a:t> platform </a:t>
            </a:r>
          </a:p>
        </p:txBody>
      </p:sp>
      <p:sp>
        <p:nvSpPr>
          <p:cNvPr id="3" name="Content Placeholder 2"/>
          <p:cNvSpPr>
            <a:spLocks noGrp="1"/>
          </p:cNvSpPr>
          <p:nvPr>
            <p:ph idx="1"/>
          </p:nvPr>
        </p:nvSpPr>
        <p:spPr/>
        <p:txBody>
          <a:bodyPr>
            <a:normAutofit/>
          </a:bodyPr>
          <a:lstStyle/>
          <a:p>
            <a:r>
              <a:rPr lang="en-GB"/>
              <a:t>Leads the security department of thr </a:t>
            </a:r>
            <a:r>
              <a:rPr lang="en-GB">
                <a:solidFill>
                  <a:srgbClr val="087670"/>
                </a:solidFill>
              </a:rPr>
              <a:t>eHealth </a:t>
            </a:r>
            <a:r>
              <a:rPr lang="en-GB"/>
              <a:t>platform</a:t>
            </a:r>
          </a:p>
          <a:p>
            <a:r>
              <a:rPr lang="en-GB"/>
              <a:t>All tasks as specified in article 39 of GDPR</a:t>
            </a:r>
          </a:p>
          <a:p>
            <a:r>
              <a:rPr lang="en-GB"/>
              <a:t>Stimulates the elaboration of minimal security standards</a:t>
            </a:r>
          </a:p>
          <a:p>
            <a:r>
              <a:rPr lang="en-GB"/>
              <a:t>Advises on GDPR compliance</a:t>
            </a:r>
          </a:p>
          <a:p>
            <a:pPr lvl="1"/>
            <a:r>
              <a:rPr lang="en-GB"/>
              <a:t>informs management and co-workers on compliance needs</a:t>
            </a:r>
          </a:p>
          <a:p>
            <a:pPr lvl="1"/>
            <a:r>
              <a:rPr lang="en-GB"/>
              <a:t>supports in setting up the record of processing</a:t>
            </a:r>
          </a:p>
          <a:p>
            <a:pPr lvl="1"/>
            <a:r>
              <a:rPr lang="en-GB"/>
              <a:t>participates in running the DPIA</a:t>
            </a:r>
          </a:p>
          <a:p>
            <a:pPr lvl="1"/>
            <a:r>
              <a:rPr lang="en-GB"/>
              <a:t>plans for regular review of the DPIA</a:t>
            </a:r>
          </a:p>
          <a:p>
            <a:r>
              <a:rPr lang="en-GB"/>
              <a:t>Supports in information security incident and threat management</a:t>
            </a:r>
          </a:p>
          <a:p>
            <a:r>
              <a:rPr lang="en-GB"/>
              <a:t>Plans internal audits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158320C-1FAC-4FA1-B1BE-3B65BEDAF1CD}"/>
              </a:ext>
            </a:extLst>
          </p:cNvPr>
          <p:cNvSpPr>
            <a:spLocks noGrp="1"/>
          </p:cNvSpPr>
          <p:nvPr>
            <p:ph type="sldNum" sz="quarter" idx="10"/>
          </p:nvPr>
        </p:nvSpPr>
        <p:spPr/>
        <p:txBody>
          <a:bodyPr/>
          <a:lstStyle/>
          <a:p>
            <a:pPr>
              <a:defRPr/>
            </a:pPr>
            <a:fld id="{84AEDDD6-2727-439E-A96F-E9FD4CA77376}" type="slidenum">
              <a:rPr lang="en-GB" smtClean="0"/>
              <a:pPr>
                <a:defRPr/>
              </a:pPr>
              <a:t>23</a:t>
            </a:fld>
            <a:endParaRPr lang="en-GB" dirty="0"/>
          </a:p>
        </p:txBody>
      </p:sp>
    </p:spTree>
    <p:extLst>
      <p:ext uri="{BB962C8B-B14F-4D97-AF65-F5344CB8AC3E}">
        <p14:creationId xmlns:p14="http://schemas.microsoft.com/office/powerpoint/2010/main" val="425105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 of the DPO</a:t>
            </a:r>
          </a:p>
        </p:txBody>
      </p:sp>
      <p:sp>
        <p:nvSpPr>
          <p:cNvPr id="3" name="Content Placeholder 2"/>
          <p:cNvSpPr>
            <a:spLocks noGrp="1"/>
          </p:cNvSpPr>
          <p:nvPr>
            <p:ph idx="1"/>
          </p:nvPr>
        </p:nvSpPr>
        <p:spPr/>
        <p:txBody>
          <a:bodyPr/>
          <a:lstStyle/>
          <a:p>
            <a:r>
              <a:rPr lang="en-GB"/>
              <a:t>It is about ad hoc tasks…</a:t>
            </a:r>
          </a:p>
          <a:p>
            <a:pPr lvl="1"/>
            <a:r>
              <a:rPr lang="en-GB"/>
              <a:t>advice upon request</a:t>
            </a:r>
          </a:p>
          <a:p>
            <a:pPr lvl="1"/>
            <a:r>
              <a:rPr lang="en-GB"/>
              <a:t>incident management</a:t>
            </a:r>
          </a:p>
          <a:p>
            <a:r>
              <a:rPr lang="en-GB"/>
              <a:t>… and planned works</a:t>
            </a:r>
          </a:p>
          <a:p>
            <a:pPr lvl="1"/>
            <a:r>
              <a:rPr lang="en-GB"/>
              <a:t>DPIA review planning</a:t>
            </a:r>
          </a:p>
          <a:p>
            <a:pPr lvl="1"/>
            <a:r>
              <a:rPr lang="en-GB"/>
              <a:t>check on registers</a:t>
            </a:r>
          </a:p>
          <a:p>
            <a:pPr lvl="1"/>
            <a:r>
              <a:rPr lang="en-GB"/>
              <a:t>…</a:t>
            </a:r>
          </a:p>
          <a:p>
            <a:endParaRPr lang="en-US" dirty="0"/>
          </a:p>
          <a:p>
            <a:pPr lvl="1"/>
            <a:endParaRPr lang="en-US" dirty="0"/>
          </a:p>
        </p:txBody>
      </p:sp>
      <p:pic>
        <p:nvPicPr>
          <p:cNvPr id="5" name="Picture 4"/>
          <p:cNvPicPr>
            <a:picLocks noChangeAspect="1"/>
          </p:cNvPicPr>
          <p:nvPr/>
        </p:nvPicPr>
        <p:blipFill>
          <a:blip r:embed="rId2"/>
          <a:stretch>
            <a:fillRect/>
          </a:stretch>
        </p:blipFill>
        <p:spPr>
          <a:xfrm>
            <a:off x="3431704" y="3559026"/>
            <a:ext cx="5754971" cy="2750294"/>
          </a:xfrm>
          <a:prstGeom prst="rect">
            <a:avLst/>
          </a:prstGeom>
        </p:spPr>
      </p:pic>
      <p:sp>
        <p:nvSpPr>
          <p:cNvPr id="4" name="Slide Number Placeholder 3">
            <a:extLst>
              <a:ext uri="{FF2B5EF4-FFF2-40B4-BE49-F238E27FC236}">
                <a16:creationId xmlns:a16="http://schemas.microsoft.com/office/drawing/2014/main" id="{CC435708-F445-4A14-A210-6ECA2A746145}"/>
              </a:ext>
            </a:extLst>
          </p:cNvPr>
          <p:cNvSpPr>
            <a:spLocks noGrp="1"/>
          </p:cNvSpPr>
          <p:nvPr>
            <p:ph type="sldNum" sz="quarter" idx="10"/>
          </p:nvPr>
        </p:nvSpPr>
        <p:spPr/>
        <p:txBody>
          <a:bodyPr/>
          <a:lstStyle/>
          <a:p>
            <a:pPr>
              <a:defRPr/>
            </a:pPr>
            <a:fld id="{84AEDDD6-2727-439E-A96F-E9FD4CA77376}" type="slidenum">
              <a:rPr lang="en-GB" smtClean="0"/>
              <a:pPr>
                <a:defRPr/>
              </a:pPr>
              <a:t>24</a:t>
            </a:fld>
            <a:endParaRPr lang="en-GB" dirty="0"/>
          </a:p>
        </p:txBody>
      </p:sp>
    </p:spTree>
    <p:extLst>
      <p:ext uri="{BB962C8B-B14F-4D97-AF65-F5344CB8AC3E}">
        <p14:creationId xmlns:p14="http://schemas.microsoft.com/office/powerpoint/2010/main" val="1678775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Minimal standards</a:t>
            </a:r>
          </a:p>
        </p:txBody>
      </p:sp>
      <p:sp>
        <p:nvSpPr>
          <p:cNvPr id="3" name="Content Placeholder 2"/>
          <p:cNvSpPr>
            <a:spLocks noGrp="1"/>
          </p:cNvSpPr>
          <p:nvPr>
            <p:ph idx="1"/>
          </p:nvPr>
        </p:nvSpPr>
        <p:spPr/>
        <p:txBody>
          <a:bodyPr>
            <a:normAutofit/>
          </a:bodyPr>
          <a:lstStyle/>
          <a:p>
            <a:r>
              <a:rPr lang="en-GB" dirty="0"/>
              <a:t>Developed by information security working parties =&gt; buy in !</a:t>
            </a:r>
          </a:p>
          <a:p>
            <a:r>
              <a:rPr lang="en-GB" dirty="0"/>
              <a:t>Approved by the independent Information Security Committee</a:t>
            </a:r>
          </a:p>
          <a:p>
            <a:r>
              <a:rPr lang="en-GB" dirty="0"/>
              <a:t>Based on ISO 27000 standards, adapted for health care</a:t>
            </a:r>
          </a:p>
          <a:p>
            <a:r>
              <a:rPr lang="en-GB" dirty="0"/>
              <a:t>Defines 15 areas of security</a:t>
            </a:r>
          </a:p>
          <a:p>
            <a:r>
              <a:rPr lang="en-GB" dirty="0"/>
              <a:t>Enforced, gradually, for all health care institutions</a:t>
            </a:r>
          </a:p>
          <a:p>
            <a:r>
              <a:rPr lang="en-GB" dirty="0"/>
              <a:t>Extended with policy guidelines</a:t>
            </a:r>
          </a:p>
          <a:p>
            <a:pPr lvl="1"/>
            <a:r>
              <a:rPr lang="en-GB" dirty="0"/>
              <a:t>minimal standards refer to policy guidelines for more detail</a:t>
            </a:r>
          </a:p>
          <a:p>
            <a:pPr lvl="1"/>
            <a:r>
              <a:rPr lang="en-GB" dirty="0"/>
              <a:t>policy guidelines provide support for concrete implementation</a:t>
            </a:r>
          </a:p>
          <a:p>
            <a:pPr lvl="1"/>
            <a:endParaRPr lang="en-US" dirty="0"/>
          </a:p>
        </p:txBody>
      </p:sp>
      <p:sp>
        <p:nvSpPr>
          <p:cNvPr id="4" name="Slide Number Placeholder 3">
            <a:extLst>
              <a:ext uri="{FF2B5EF4-FFF2-40B4-BE49-F238E27FC236}">
                <a16:creationId xmlns:a16="http://schemas.microsoft.com/office/drawing/2014/main" id="{D387775E-FE8F-45D9-A851-B4C3527A1C2B}"/>
              </a:ext>
            </a:extLst>
          </p:cNvPr>
          <p:cNvSpPr>
            <a:spLocks noGrp="1"/>
          </p:cNvSpPr>
          <p:nvPr>
            <p:ph type="sldNum" sz="quarter" idx="10"/>
          </p:nvPr>
        </p:nvSpPr>
        <p:spPr/>
        <p:txBody>
          <a:bodyPr/>
          <a:lstStyle/>
          <a:p>
            <a:pPr>
              <a:defRPr/>
            </a:pPr>
            <a:fld id="{84AEDDD6-2727-439E-A96F-E9FD4CA77376}" type="slidenum">
              <a:rPr lang="en-GB" smtClean="0"/>
              <a:pPr>
                <a:defRPr/>
              </a:pPr>
              <a:t>25</a:t>
            </a:fld>
            <a:endParaRPr lang="en-GB" dirty="0"/>
          </a:p>
        </p:txBody>
      </p:sp>
    </p:spTree>
    <p:extLst>
      <p:ext uri="{BB962C8B-B14F-4D97-AF65-F5344CB8AC3E}">
        <p14:creationId xmlns:p14="http://schemas.microsoft.com/office/powerpoint/2010/main" val="2618293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84" y="5931458"/>
            <a:ext cx="10978455" cy="338554"/>
          </a:xfrm>
          <a:prstGeom prst="rect">
            <a:avLst/>
          </a:prstGeom>
          <a:noFill/>
        </p:spPr>
        <p:txBody>
          <a:bodyPr wrap="none" rtlCol="0">
            <a:spAutoFit/>
          </a:bodyPr>
          <a:lstStyle/>
          <a:p>
            <a:r>
              <a:rPr lang="en-GB" sz="1600" u="sng" dirty="0">
                <a:hlinkClick r:id="rId2"/>
              </a:rPr>
              <a:t>https://www.ehealth.fgov.be/ehealthplatform/nl/search?search_facet%5B0%5D=platform_search_facet:AV6A1mFuF8ajCJOhPdV-</a:t>
            </a:r>
          </a:p>
        </p:txBody>
      </p:sp>
      <p:pic>
        <p:nvPicPr>
          <p:cNvPr id="9" name="Picture 8"/>
          <p:cNvPicPr>
            <a:picLocks noChangeAspect="1"/>
          </p:cNvPicPr>
          <p:nvPr/>
        </p:nvPicPr>
        <p:blipFill>
          <a:blip r:embed="rId3"/>
          <a:stretch>
            <a:fillRect/>
          </a:stretch>
        </p:blipFill>
        <p:spPr>
          <a:xfrm>
            <a:off x="2572950" y="177208"/>
            <a:ext cx="7564361" cy="5754250"/>
          </a:xfrm>
          <a:prstGeom prst="rect">
            <a:avLst/>
          </a:prstGeom>
        </p:spPr>
      </p:pic>
      <p:sp>
        <p:nvSpPr>
          <p:cNvPr id="3" name="Slide Number Placeholder 2">
            <a:extLst>
              <a:ext uri="{FF2B5EF4-FFF2-40B4-BE49-F238E27FC236}">
                <a16:creationId xmlns:a16="http://schemas.microsoft.com/office/drawing/2014/main" id="{0CA781D1-5B35-4503-8AA0-61F7DA175F05}"/>
              </a:ext>
            </a:extLst>
          </p:cNvPr>
          <p:cNvSpPr>
            <a:spLocks noGrp="1"/>
          </p:cNvSpPr>
          <p:nvPr>
            <p:ph type="sldNum" sz="quarter" idx="10"/>
          </p:nvPr>
        </p:nvSpPr>
        <p:spPr/>
        <p:txBody>
          <a:bodyPr/>
          <a:lstStyle/>
          <a:p>
            <a:pPr>
              <a:defRPr/>
            </a:pPr>
            <a:fld id="{84AEDDD6-2727-439E-A96F-E9FD4CA77376}" type="slidenum">
              <a:rPr lang="en-GB" smtClean="0"/>
              <a:pPr>
                <a:defRPr/>
              </a:pPr>
              <a:t>26</a:t>
            </a:fld>
            <a:endParaRPr lang="en-GB" dirty="0"/>
          </a:p>
        </p:txBody>
      </p:sp>
    </p:spTree>
    <p:extLst>
      <p:ext uri="{BB962C8B-B14F-4D97-AF65-F5344CB8AC3E}">
        <p14:creationId xmlns:p14="http://schemas.microsoft.com/office/powerpoint/2010/main" val="372305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Topics covered by</a:t>
            </a:r>
            <a:br>
              <a:rPr lang="en-GB"/>
            </a:br>
            <a:r>
              <a:rPr lang="en-GB"/>
              <a:t>minimal information security standards</a:t>
            </a:r>
          </a:p>
        </p:txBody>
      </p:sp>
      <p:sp>
        <p:nvSpPr>
          <p:cNvPr id="3" name="Content Placeholder 2"/>
          <p:cNvSpPr>
            <a:spLocks noGrp="1"/>
          </p:cNvSpPr>
          <p:nvPr>
            <p:ph idx="1"/>
          </p:nvPr>
        </p:nvSpPr>
        <p:spPr/>
        <p:txBody>
          <a:bodyPr/>
          <a:lstStyle/>
          <a:p>
            <a:endParaRPr lang="nl-NL"/>
          </a:p>
          <a:p>
            <a:r>
              <a:rPr lang="en-GB"/>
              <a:t>Basic principles</a:t>
            </a:r>
          </a:p>
          <a:p>
            <a:r>
              <a:rPr lang="en-GB"/>
              <a:t>Information security policies</a:t>
            </a:r>
          </a:p>
          <a:p>
            <a:r>
              <a:rPr lang="en-GB"/>
              <a:t>Organisation of information security</a:t>
            </a:r>
          </a:p>
          <a:p>
            <a:pPr lvl="1"/>
            <a:r>
              <a:rPr lang="en-GB"/>
              <a:t>internal organisation</a:t>
            </a:r>
          </a:p>
          <a:p>
            <a:pPr lvl="1"/>
            <a:r>
              <a:rPr lang="en-GB"/>
              <a:t>mobile equipment and remote working</a:t>
            </a:r>
          </a:p>
          <a:p>
            <a:r>
              <a:rPr lang="en-GB"/>
              <a:t>Security measures for employees and co-workers</a:t>
            </a:r>
          </a:p>
          <a:p>
            <a:r>
              <a:rPr lang="en-GB"/>
              <a:t>Management of company assets</a:t>
            </a:r>
          </a:p>
          <a:p>
            <a:r>
              <a:rPr lang="en-GB"/>
              <a:t>Access control (logical)</a:t>
            </a:r>
          </a:p>
          <a:p>
            <a:r>
              <a:rPr lang="en-GB"/>
              <a:t>Encryption</a:t>
            </a:r>
          </a:p>
          <a:p>
            <a:r>
              <a:rPr lang="en-GB"/>
              <a:t>Physical security</a:t>
            </a:r>
          </a:p>
        </p:txBody>
      </p:sp>
      <p:sp>
        <p:nvSpPr>
          <p:cNvPr id="4" name="Slide Number Placeholder 3">
            <a:extLst>
              <a:ext uri="{FF2B5EF4-FFF2-40B4-BE49-F238E27FC236}">
                <a16:creationId xmlns:a16="http://schemas.microsoft.com/office/drawing/2014/main" id="{39F51F0D-4007-458C-8B27-88D00948E90C}"/>
              </a:ext>
            </a:extLst>
          </p:cNvPr>
          <p:cNvSpPr>
            <a:spLocks noGrp="1"/>
          </p:cNvSpPr>
          <p:nvPr>
            <p:ph type="sldNum" sz="quarter" idx="10"/>
          </p:nvPr>
        </p:nvSpPr>
        <p:spPr/>
        <p:txBody>
          <a:bodyPr/>
          <a:lstStyle/>
          <a:p>
            <a:pPr>
              <a:defRPr/>
            </a:pPr>
            <a:fld id="{84AEDDD6-2727-439E-A96F-E9FD4CA77376}" type="slidenum">
              <a:rPr lang="en-GB" smtClean="0"/>
              <a:pPr>
                <a:defRPr/>
              </a:pPr>
              <a:t>27</a:t>
            </a:fld>
            <a:endParaRPr lang="en-GB" dirty="0"/>
          </a:p>
        </p:txBody>
      </p:sp>
    </p:spTree>
    <p:extLst>
      <p:ext uri="{BB962C8B-B14F-4D97-AF65-F5344CB8AC3E}">
        <p14:creationId xmlns:p14="http://schemas.microsoft.com/office/powerpoint/2010/main" val="165809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88640"/>
            <a:ext cx="10972800" cy="922114"/>
          </a:xfrm>
        </p:spPr>
        <p:txBody>
          <a:bodyPr>
            <a:normAutofit fontScale="90000"/>
          </a:bodyPr>
          <a:lstStyle/>
          <a:p>
            <a:r>
              <a:rPr lang="en-GB"/>
              <a:t>Topics covered by</a:t>
            </a:r>
            <a:br>
              <a:rPr lang="en-GB"/>
            </a:br>
            <a:r>
              <a:rPr lang="en-GB"/>
              <a:t>minimal information security standards</a:t>
            </a:r>
          </a:p>
        </p:txBody>
      </p:sp>
      <p:sp>
        <p:nvSpPr>
          <p:cNvPr id="3" name="Tijdelijke aanduiding voor inhoud 2"/>
          <p:cNvSpPr>
            <a:spLocks noGrp="1"/>
          </p:cNvSpPr>
          <p:nvPr>
            <p:ph idx="1"/>
          </p:nvPr>
        </p:nvSpPr>
        <p:spPr>
          <a:xfrm>
            <a:off x="609600" y="1196752"/>
            <a:ext cx="10972800" cy="5112568"/>
          </a:xfrm>
        </p:spPr>
        <p:txBody>
          <a:bodyPr/>
          <a:lstStyle/>
          <a:p>
            <a:endParaRPr lang="nl-NL"/>
          </a:p>
          <a:p>
            <a:r>
              <a:rPr lang="en-GB"/>
              <a:t>Operations management</a:t>
            </a:r>
          </a:p>
          <a:p>
            <a:r>
              <a:rPr lang="en-GB"/>
              <a:t>Protecting communications</a:t>
            </a:r>
          </a:p>
          <a:p>
            <a:r>
              <a:rPr lang="en-GB"/>
              <a:t>Procurement, design, development and maintenance of systems</a:t>
            </a:r>
          </a:p>
          <a:p>
            <a:r>
              <a:rPr lang="en-GB"/>
              <a:t>Supplier management</a:t>
            </a:r>
          </a:p>
          <a:p>
            <a:r>
              <a:rPr lang="en-GB"/>
              <a:t>Incident management</a:t>
            </a:r>
          </a:p>
          <a:p>
            <a:r>
              <a:rPr lang="en-GB"/>
              <a:t>Business continuity</a:t>
            </a:r>
          </a:p>
          <a:p>
            <a:r>
              <a:rPr lang="en-GB"/>
              <a:t>Compliance</a:t>
            </a:r>
          </a:p>
          <a:p>
            <a:endParaRPr lang="nl-BE" dirty="0"/>
          </a:p>
        </p:txBody>
      </p:sp>
      <p:sp>
        <p:nvSpPr>
          <p:cNvPr id="5" name="Slide Number Placeholder 4">
            <a:extLst>
              <a:ext uri="{FF2B5EF4-FFF2-40B4-BE49-F238E27FC236}">
                <a16:creationId xmlns:a16="http://schemas.microsoft.com/office/drawing/2014/main" id="{117B6159-B89D-45B7-B933-047077C6D369}"/>
              </a:ext>
            </a:extLst>
          </p:cNvPr>
          <p:cNvSpPr>
            <a:spLocks noGrp="1"/>
          </p:cNvSpPr>
          <p:nvPr>
            <p:ph type="sldNum" sz="quarter" idx="10"/>
          </p:nvPr>
        </p:nvSpPr>
        <p:spPr>
          <a:xfrm>
            <a:off x="11125200" y="6489703"/>
            <a:ext cx="1001184" cy="365125"/>
          </a:xfrm>
        </p:spPr>
        <p:txBody>
          <a:bodyPr/>
          <a:lstStyle/>
          <a:p>
            <a:fld id="{84AEDDD6-2727-439E-A96F-E9FD4CA77376}" type="slidenum">
              <a:rPr lang="en-GB" smtClean="0"/>
              <a:pPr/>
              <a:t>28</a:t>
            </a:fld>
            <a:endParaRPr lang="en-GB" dirty="0"/>
          </a:p>
        </p:txBody>
      </p:sp>
    </p:spTree>
    <p:extLst>
      <p:ext uri="{BB962C8B-B14F-4D97-AF65-F5344CB8AC3E}">
        <p14:creationId xmlns:p14="http://schemas.microsoft.com/office/powerpoint/2010/main" val="2334144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Minimal standards: data classification</a:t>
            </a:r>
          </a:p>
        </p:txBody>
      </p:sp>
      <p:sp>
        <p:nvSpPr>
          <p:cNvPr id="3" name="Content Placeholder 2"/>
          <p:cNvSpPr>
            <a:spLocks noGrp="1"/>
          </p:cNvSpPr>
          <p:nvPr>
            <p:ph idx="1"/>
          </p:nvPr>
        </p:nvSpPr>
        <p:spPr/>
        <p:txBody>
          <a:bodyPr/>
          <a:lstStyle/>
          <a:p>
            <a:r>
              <a:rPr lang="en-GB"/>
              <a:t>5 levels of data sensitivity classification</a:t>
            </a:r>
          </a:p>
          <a:p>
            <a:pPr lvl="1"/>
            <a:r>
              <a:rPr lang="en-GB"/>
              <a:t>4 -&gt; top secret</a:t>
            </a:r>
          </a:p>
          <a:p>
            <a:pPr lvl="1"/>
            <a:r>
              <a:rPr lang="en-GB"/>
              <a:t>3 -&gt; secret, high classified</a:t>
            </a:r>
          </a:p>
          <a:p>
            <a:pPr lvl="1"/>
            <a:r>
              <a:rPr lang="en-GB"/>
              <a:t>2 -&gt; confidential, classified</a:t>
            </a:r>
          </a:p>
          <a:p>
            <a:pPr lvl="1"/>
            <a:r>
              <a:rPr lang="en-GB"/>
              <a:t>1 -&gt; unclassified, sensitive</a:t>
            </a:r>
          </a:p>
          <a:p>
            <a:pPr lvl="1"/>
            <a:r>
              <a:rPr lang="en-GB"/>
              <a:t>0 -&gt; unclassified, public</a:t>
            </a:r>
          </a:p>
          <a:p>
            <a:r>
              <a:rPr lang="en-GB"/>
              <a:t>Each type of data is linked to a sensitivity classification</a:t>
            </a:r>
          </a:p>
          <a:p>
            <a:pPr lvl="1"/>
            <a:r>
              <a:rPr lang="en-GB"/>
              <a:t>see next slide</a:t>
            </a:r>
          </a:p>
          <a:p>
            <a:r>
              <a:rPr lang="en-GB"/>
              <a:t>Each type of classification has the data handling guidelines</a:t>
            </a:r>
          </a:p>
          <a:p>
            <a:pPr lvl="1"/>
            <a:r>
              <a:rPr lang="en-GB"/>
              <a:t>how to transport, </a:t>
            </a:r>
          </a:p>
          <a:p>
            <a:pPr lvl="1"/>
            <a:r>
              <a:rPr lang="en-GB"/>
              <a:t>use in test, development, acceptance,</a:t>
            </a:r>
          </a:p>
          <a:p>
            <a:pPr lvl="1"/>
            <a:r>
              <a:rPr lang="en-GB"/>
              <a:t>authentication level for access, </a:t>
            </a:r>
          </a:p>
          <a:p>
            <a:pPr lvl="1"/>
            <a:r>
              <a:rPr lang="en-GB"/>
              <a:t>….</a:t>
            </a:r>
          </a:p>
          <a:p>
            <a:pPr marL="0" indent="0">
              <a:buNone/>
            </a:pPr>
            <a:endParaRPr lang="en-US" dirty="0"/>
          </a:p>
        </p:txBody>
      </p:sp>
      <p:sp>
        <p:nvSpPr>
          <p:cNvPr id="4" name="Slide Number Placeholder 3">
            <a:extLst>
              <a:ext uri="{FF2B5EF4-FFF2-40B4-BE49-F238E27FC236}">
                <a16:creationId xmlns:a16="http://schemas.microsoft.com/office/drawing/2014/main" id="{C27B22E7-403F-4EFF-9C7A-8CB4BAA19CAA}"/>
              </a:ext>
            </a:extLst>
          </p:cNvPr>
          <p:cNvSpPr>
            <a:spLocks noGrp="1"/>
          </p:cNvSpPr>
          <p:nvPr>
            <p:ph type="sldNum" sz="quarter" idx="10"/>
          </p:nvPr>
        </p:nvSpPr>
        <p:spPr/>
        <p:txBody>
          <a:bodyPr/>
          <a:lstStyle/>
          <a:p>
            <a:pPr>
              <a:defRPr/>
            </a:pPr>
            <a:fld id="{84AEDDD6-2727-439E-A96F-E9FD4CA77376}" type="slidenum">
              <a:rPr lang="en-GB" smtClean="0"/>
              <a:pPr>
                <a:defRPr/>
              </a:pPr>
              <a:t>29</a:t>
            </a:fld>
            <a:endParaRPr lang="en-GB" dirty="0"/>
          </a:p>
        </p:txBody>
      </p:sp>
    </p:spTree>
    <p:extLst>
      <p:ext uri="{BB962C8B-B14F-4D97-AF65-F5344CB8AC3E}">
        <p14:creationId xmlns:p14="http://schemas.microsoft.com/office/powerpoint/2010/main" val="21638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a:t>Context</a:t>
            </a:r>
          </a:p>
        </p:txBody>
      </p:sp>
      <p:sp>
        <p:nvSpPr>
          <p:cNvPr id="3" name="Tijdelijke aanduiding voor inhoud 2"/>
          <p:cNvSpPr>
            <a:spLocks noGrp="1"/>
          </p:cNvSpPr>
          <p:nvPr>
            <p:ph idx="1"/>
          </p:nvPr>
        </p:nvSpPr>
        <p:spPr/>
        <p:txBody>
          <a:bodyPr/>
          <a:lstStyle/>
          <a:p>
            <a:r>
              <a:rPr lang="en-GB" noProof="0"/>
              <a:t>Stakeholders of the Belgian health sector</a:t>
            </a:r>
          </a:p>
          <a:p>
            <a:pPr lvl="1"/>
            <a:r>
              <a:rPr lang="en-GB" noProof="0"/>
              <a:t>&gt; </a:t>
            </a:r>
            <a:r>
              <a:rPr lang="en-GB"/>
              <a:t>11.764.000</a:t>
            </a:r>
            <a:r>
              <a:rPr lang="en-GB" noProof="0"/>
              <a:t> citizens</a:t>
            </a:r>
          </a:p>
          <a:p>
            <a:pPr lvl="1"/>
            <a:r>
              <a:rPr lang="en-GB" noProof="0"/>
              <a:t>&gt; 100.000 healthcare providers (physicians, dentists, clinical labs, pharmacists, physiotherapists, home nurses, …)</a:t>
            </a:r>
          </a:p>
          <a:p>
            <a:pPr lvl="1"/>
            <a:r>
              <a:rPr lang="en-GB" noProof="0"/>
              <a:t>&gt; 300 health care institutions (hospitals, rest and care homes, …)</a:t>
            </a:r>
          </a:p>
          <a:p>
            <a:pPr lvl="1"/>
            <a:r>
              <a:rPr lang="en-GB" noProof="0"/>
              <a:t>sickness funds</a:t>
            </a:r>
          </a:p>
          <a:p>
            <a:pPr lvl="1"/>
            <a:r>
              <a:rPr lang="en-GB" noProof="0"/>
              <a:t>public institutions</a:t>
            </a:r>
          </a:p>
          <a:p>
            <a:pPr lvl="2"/>
            <a:r>
              <a:rPr lang="en-GB" noProof="0"/>
              <a:t>federal level (Ministry of Public Health, National Institute for Health and Disability Insurance (RIZIV - INAMI), Federal Agency for Medicines and Health Products, …)</a:t>
            </a:r>
          </a:p>
          <a:p>
            <a:pPr lvl="2"/>
            <a:r>
              <a:rPr lang="en-GB" noProof="0"/>
              <a:t>regional level</a:t>
            </a:r>
          </a:p>
          <a:p>
            <a:pPr lvl="1"/>
            <a:endParaRPr lang="en-GB" dirty="0"/>
          </a:p>
          <a:p>
            <a:pPr lvl="1"/>
            <a:endParaRPr lang="nl-BE" dirty="0"/>
          </a:p>
        </p:txBody>
      </p:sp>
      <p:sp>
        <p:nvSpPr>
          <p:cNvPr id="5" name="Slide Number Placeholder 4">
            <a:extLst>
              <a:ext uri="{FF2B5EF4-FFF2-40B4-BE49-F238E27FC236}">
                <a16:creationId xmlns:a16="http://schemas.microsoft.com/office/drawing/2014/main" id="{6D252D6F-1C67-4B46-A669-46D8DAFBBA7B}"/>
              </a:ext>
            </a:extLst>
          </p:cNvPr>
          <p:cNvSpPr>
            <a:spLocks noGrp="1"/>
          </p:cNvSpPr>
          <p:nvPr>
            <p:ph type="sldNum" sz="quarter" idx="10"/>
          </p:nvPr>
        </p:nvSpPr>
        <p:spPr/>
        <p:txBody>
          <a:bodyPr/>
          <a:lstStyle/>
          <a:p>
            <a:pPr>
              <a:defRPr/>
            </a:pPr>
            <a:fld id="{84AEDDD6-2727-439E-A96F-E9FD4CA77376}" type="slidenum">
              <a:rPr lang="en-GB" smtClean="0"/>
              <a:pPr>
                <a:defRPr/>
              </a:pPr>
              <a:t>3</a:t>
            </a:fld>
            <a:endParaRPr lang="en-GB" dirty="0"/>
          </a:p>
        </p:txBody>
      </p:sp>
    </p:spTree>
    <p:extLst>
      <p:ext uri="{BB962C8B-B14F-4D97-AF65-F5344CB8AC3E}">
        <p14:creationId xmlns:p14="http://schemas.microsoft.com/office/powerpoint/2010/main" val="173417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Data Protection Impact Assessment (DPIA)</a:t>
            </a:r>
          </a:p>
        </p:txBody>
      </p:sp>
      <p:sp>
        <p:nvSpPr>
          <p:cNvPr id="3" name="Content Placeholder 2"/>
          <p:cNvSpPr>
            <a:spLocks noGrp="1"/>
          </p:cNvSpPr>
          <p:nvPr>
            <p:ph idx="1"/>
          </p:nvPr>
        </p:nvSpPr>
        <p:spPr/>
        <p:txBody>
          <a:bodyPr>
            <a:normAutofit/>
          </a:bodyPr>
          <a:lstStyle/>
          <a:p>
            <a:r>
              <a:rPr lang="en-GB"/>
              <a:t>A Data Protection Impact Assessment (DPIA) is a process to help you identify and minimize the data protection risks </a:t>
            </a:r>
          </a:p>
          <a:p>
            <a:r>
              <a:rPr lang="en-GB"/>
              <a:t>A DPIA is completed for every processing that is likely to result in a high risk to individuals; this includes some specified types of processing </a:t>
            </a:r>
          </a:p>
          <a:p>
            <a:r>
              <a:rPr lang="en-GB"/>
              <a:t>It is also good practice to do a DPIA for any other major project which requires the processing of personal data</a:t>
            </a:r>
          </a:p>
          <a:p>
            <a:r>
              <a:rPr lang="en-GB"/>
              <a:t>The DPIA must</a:t>
            </a:r>
          </a:p>
          <a:p>
            <a:pPr lvl="1"/>
            <a:r>
              <a:rPr lang="en-GB"/>
              <a:t>describe the nature, scope, context and purposes of the processing</a:t>
            </a:r>
          </a:p>
          <a:p>
            <a:pPr lvl="1"/>
            <a:r>
              <a:rPr lang="en-GB"/>
              <a:t>assess necessity, proportionality and compliance measures</a:t>
            </a:r>
          </a:p>
          <a:p>
            <a:pPr lvl="1"/>
            <a:r>
              <a:rPr lang="en-GB"/>
              <a:t>identify and assess risks to individuals</a:t>
            </a:r>
          </a:p>
          <a:p>
            <a:pPr lvl="1"/>
            <a:r>
              <a:rPr lang="en-GB"/>
              <a:t>identify measures to mitigate those risks</a:t>
            </a:r>
          </a:p>
        </p:txBody>
      </p:sp>
      <p:sp>
        <p:nvSpPr>
          <p:cNvPr id="4" name="Slide Number Placeholder 3">
            <a:extLst>
              <a:ext uri="{FF2B5EF4-FFF2-40B4-BE49-F238E27FC236}">
                <a16:creationId xmlns:a16="http://schemas.microsoft.com/office/drawing/2014/main" id="{2D9BEE3E-506A-4B87-B7B6-D4D394C15005}"/>
              </a:ext>
            </a:extLst>
          </p:cNvPr>
          <p:cNvSpPr>
            <a:spLocks noGrp="1"/>
          </p:cNvSpPr>
          <p:nvPr>
            <p:ph type="sldNum" sz="quarter" idx="10"/>
          </p:nvPr>
        </p:nvSpPr>
        <p:spPr/>
        <p:txBody>
          <a:bodyPr/>
          <a:lstStyle/>
          <a:p>
            <a:pPr>
              <a:defRPr/>
            </a:pPr>
            <a:fld id="{84AEDDD6-2727-439E-A96F-E9FD4CA77376}" type="slidenum">
              <a:rPr lang="en-GB" smtClean="0"/>
              <a:pPr>
                <a:defRPr/>
              </a:pPr>
              <a:t>30</a:t>
            </a:fld>
            <a:endParaRPr lang="en-GB" dirty="0"/>
          </a:p>
        </p:txBody>
      </p:sp>
    </p:spTree>
    <p:extLst>
      <p:ext uri="{BB962C8B-B14F-4D97-AF65-F5344CB8AC3E}">
        <p14:creationId xmlns:p14="http://schemas.microsoft.com/office/powerpoint/2010/main" val="146114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Data Protection Impact Assessment (DPIA)</a:t>
            </a:r>
          </a:p>
        </p:txBody>
      </p:sp>
      <p:sp>
        <p:nvSpPr>
          <p:cNvPr id="3" name="Content Placeholder 2"/>
          <p:cNvSpPr>
            <a:spLocks noGrp="1"/>
          </p:cNvSpPr>
          <p:nvPr>
            <p:ph idx="1"/>
          </p:nvPr>
        </p:nvSpPr>
        <p:spPr/>
        <p:txBody>
          <a:bodyPr>
            <a:normAutofit/>
          </a:bodyPr>
          <a:lstStyle/>
          <a:p>
            <a:r>
              <a:rPr lang="en-GB" dirty="0"/>
              <a:t>To assess the level of risk, one must consider both the likelihood and the severity of any impact on individuals. High risk could result from</a:t>
            </a:r>
          </a:p>
          <a:p>
            <a:pPr lvl="1"/>
            <a:r>
              <a:rPr lang="en-GB" dirty="0"/>
              <a:t>a high probability of some harm</a:t>
            </a:r>
          </a:p>
          <a:p>
            <a:pPr lvl="1"/>
            <a:r>
              <a:rPr lang="en-GB" dirty="0"/>
              <a:t>a lower probability of serious harm</a:t>
            </a:r>
          </a:p>
          <a:p>
            <a:endParaRPr lang="en-GB" dirty="0"/>
          </a:p>
          <a:p>
            <a:r>
              <a:rPr lang="en-GB" dirty="0"/>
              <a:t>The DPIA implicates the DPO and, where appropriate, individuals and relevant experts; any processors may also need to assist</a:t>
            </a:r>
          </a:p>
          <a:p>
            <a:endParaRPr lang="en-GB" dirty="0"/>
          </a:p>
          <a:p>
            <a:r>
              <a:rPr lang="en-GB" dirty="0"/>
              <a:t>If a high risk is identified, the supervisory authority must be implicated before starting the processing</a:t>
            </a:r>
          </a:p>
        </p:txBody>
      </p:sp>
      <p:sp>
        <p:nvSpPr>
          <p:cNvPr id="5" name="Slide Number Placeholder 4">
            <a:extLst>
              <a:ext uri="{FF2B5EF4-FFF2-40B4-BE49-F238E27FC236}">
                <a16:creationId xmlns:a16="http://schemas.microsoft.com/office/drawing/2014/main" id="{6979014C-2196-472C-B4CB-307B21B3346E}"/>
              </a:ext>
            </a:extLst>
          </p:cNvPr>
          <p:cNvSpPr>
            <a:spLocks noGrp="1"/>
          </p:cNvSpPr>
          <p:nvPr>
            <p:ph type="sldNum" sz="quarter" idx="10"/>
          </p:nvPr>
        </p:nvSpPr>
        <p:spPr/>
        <p:txBody>
          <a:bodyPr/>
          <a:lstStyle/>
          <a:p>
            <a:pPr>
              <a:defRPr/>
            </a:pPr>
            <a:fld id="{84AEDDD6-2727-439E-A96F-E9FD4CA77376}" type="slidenum">
              <a:rPr lang="en-GB" smtClean="0"/>
              <a:pPr>
                <a:defRPr/>
              </a:pPr>
              <a:t>31</a:t>
            </a:fld>
            <a:endParaRPr lang="en-GB" dirty="0"/>
          </a:p>
        </p:txBody>
      </p:sp>
    </p:spTree>
    <p:extLst>
      <p:ext uri="{BB962C8B-B14F-4D97-AF65-F5344CB8AC3E}">
        <p14:creationId xmlns:p14="http://schemas.microsoft.com/office/powerpoint/2010/main" val="171440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Executing the DPIA</a:t>
            </a:r>
          </a:p>
        </p:txBody>
      </p:sp>
      <p:sp>
        <p:nvSpPr>
          <p:cNvPr id="3" name="Content Placeholder 2"/>
          <p:cNvSpPr>
            <a:spLocks noGrp="1"/>
          </p:cNvSpPr>
          <p:nvPr>
            <p:ph idx="1"/>
          </p:nvPr>
        </p:nvSpPr>
        <p:spPr/>
        <p:txBody>
          <a:bodyPr>
            <a:normAutofit fontScale="62500" lnSpcReduction="20000"/>
          </a:bodyPr>
          <a:lstStyle/>
          <a:p>
            <a:r>
              <a:rPr lang="en-GB" sz="3400" dirty="0"/>
              <a:t>CBSS has developed a template for executing the DPIA</a:t>
            </a:r>
          </a:p>
          <a:p>
            <a:endParaRPr lang="en-US" dirty="0"/>
          </a:p>
          <a:p>
            <a:pPr marL="457200" indent="-457200">
              <a:buFont typeface="+mj-lt"/>
              <a:buAutoNum type="arabicPeriod"/>
            </a:pPr>
            <a:endParaRPr lang="en-US" dirty="0"/>
          </a:p>
          <a:p>
            <a:endParaRPr lang="en-US" dirty="0"/>
          </a:p>
          <a:p>
            <a:pPr>
              <a:tabLst>
                <a:tab pos="7259638" algn="l"/>
              </a:tabLst>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300" dirty="0"/>
          </a:p>
          <a:p>
            <a:endParaRPr lang="en-US" sz="2300" dirty="0"/>
          </a:p>
          <a:p>
            <a:pPr marL="0" indent="0" algn="ctr">
              <a:buNone/>
            </a:pPr>
            <a:endParaRPr lang="en-US" sz="2300" dirty="0">
              <a:solidFill>
                <a:srgbClr val="800080"/>
              </a:solidFill>
              <a:hlinkClick r:id="rId2">
                <a:extLst>
                  <a:ext uri="{A12FA001-AC4F-418D-AE19-62706E023703}">
                    <ahyp:hlinkClr xmlns:ahyp="http://schemas.microsoft.com/office/drawing/2018/hyperlinkcolor" val="tx"/>
                  </a:ext>
                </a:extLst>
              </a:hlinkClick>
            </a:endParaRPr>
          </a:p>
          <a:p>
            <a:pPr marL="0" indent="0" algn="ctr">
              <a:buNone/>
            </a:pPr>
            <a:endParaRPr lang="en-US" sz="2300" dirty="0">
              <a:solidFill>
                <a:srgbClr val="800080"/>
              </a:solidFill>
              <a:hlinkClick r:id="rId2">
                <a:extLst>
                  <a:ext uri="{A12FA001-AC4F-418D-AE19-62706E023703}">
                    <ahyp:hlinkClr xmlns:ahyp="http://schemas.microsoft.com/office/drawing/2018/hyperlinkcolor" val="tx"/>
                  </a:ext>
                </a:extLst>
              </a:hlinkClick>
            </a:endParaRPr>
          </a:p>
          <a:p>
            <a:pPr marL="0" indent="0" algn="ctr">
              <a:buNone/>
            </a:pPr>
            <a:endParaRPr lang="en-US" sz="2300" dirty="0">
              <a:solidFill>
                <a:srgbClr val="800080"/>
              </a:solidFill>
              <a:hlinkClick r:id="rId2">
                <a:extLst>
                  <a:ext uri="{A12FA001-AC4F-418D-AE19-62706E023703}">
                    <ahyp:hlinkClr xmlns:ahyp="http://schemas.microsoft.com/office/drawing/2018/hyperlinkcolor" val="tx"/>
                  </a:ext>
                </a:extLst>
              </a:hlinkClick>
            </a:endParaRPr>
          </a:p>
          <a:p>
            <a:pPr marL="0" indent="0" algn="ctr">
              <a:buNone/>
            </a:pPr>
            <a:r>
              <a:rPr lang="en-GB" sz="2300" dirty="0">
                <a:solidFill>
                  <a:srgbClr val="800080"/>
                </a:solidFill>
                <a:hlinkClick r:id="rId2">
                  <a:extLst>
                    <a:ext uri="{A12FA001-AC4F-418D-AE19-62706E023703}">
                      <ahyp:hlinkClr xmlns:ahyp="http://schemas.microsoft.com/office/drawing/2018/hyperlinkcolor" val="tx"/>
                    </a:ext>
                  </a:extLst>
                </a:hlinkClick>
              </a:rPr>
              <a:t>h</a:t>
            </a:r>
            <a:r>
              <a:rPr lang="en-GB" sz="2300" dirty="0">
                <a:solidFill>
                  <a:srgbClr val="800080"/>
                </a:solidFill>
                <a:hlinkClick r:id="rId3">
                  <a:extLst>
                    <a:ext uri="{A12FA001-AC4F-418D-AE19-62706E023703}">
                      <ahyp:hlinkClr xmlns:ahyp="http://schemas.microsoft.com/office/drawing/2018/hyperlinkcolor" val="tx"/>
                    </a:ext>
                  </a:extLst>
                </a:hlinkClick>
              </a:rPr>
              <a:t>ttps://www.ksz-bcss.fgov.be/nl/gegevensbescherming/algemene-verordening-gegevensbescherming</a:t>
            </a:r>
            <a:endParaRPr lang="en-GB" sz="2300" dirty="0">
              <a:solidFill>
                <a:srgbClr val="800080"/>
              </a:solidFill>
              <a:hlinkClick r:id="rId2">
                <a:extLst>
                  <a:ext uri="{A12FA001-AC4F-418D-AE19-62706E023703}">
                    <ahyp:hlinkClr xmlns:ahyp="http://schemas.microsoft.com/office/drawing/2018/hyperlinkcolor" val="tx"/>
                  </a:ext>
                </a:extLst>
              </a:hlinkClick>
            </a:endParaRPr>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0564CE75-73A9-4816-A303-B3BEDE234D33}"/>
              </a:ext>
            </a:extLst>
          </p:cNvPr>
          <p:cNvPicPr>
            <a:picLocks noChangeAspect="1"/>
          </p:cNvPicPr>
          <p:nvPr/>
        </p:nvPicPr>
        <p:blipFill>
          <a:blip r:embed="rId4"/>
          <a:stretch>
            <a:fillRect/>
          </a:stretch>
        </p:blipFill>
        <p:spPr>
          <a:xfrm>
            <a:off x="2351583" y="1484784"/>
            <a:ext cx="6371643" cy="4412572"/>
          </a:xfrm>
          <a:prstGeom prst="rect">
            <a:avLst/>
          </a:prstGeom>
        </p:spPr>
      </p:pic>
      <p:sp>
        <p:nvSpPr>
          <p:cNvPr id="6" name="Notched Right Arrow 5"/>
          <p:cNvSpPr/>
          <p:nvPr/>
        </p:nvSpPr>
        <p:spPr>
          <a:xfrm>
            <a:off x="3575720" y="5551646"/>
            <a:ext cx="864096"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52D8E4F-5BBB-4663-87F1-976380450471}"/>
              </a:ext>
            </a:extLst>
          </p:cNvPr>
          <p:cNvSpPr>
            <a:spLocks noGrp="1"/>
          </p:cNvSpPr>
          <p:nvPr>
            <p:ph type="sldNum" sz="quarter" idx="10"/>
          </p:nvPr>
        </p:nvSpPr>
        <p:spPr/>
        <p:txBody>
          <a:bodyPr/>
          <a:lstStyle/>
          <a:p>
            <a:pPr>
              <a:defRPr/>
            </a:pPr>
            <a:fld id="{84AEDDD6-2727-439E-A96F-E9FD4CA77376}" type="slidenum">
              <a:rPr lang="en-GB" smtClean="0"/>
              <a:pPr>
                <a:defRPr/>
              </a:pPr>
              <a:t>32</a:t>
            </a:fld>
            <a:endParaRPr lang="en-GB" dirty="0"/>
          </a:p>
        </p:txBody>
      </p:sp>
    </p:spTree>
    <p:extLst>
      <p:ext uri="{BB962C8B-B14F-4D97-AF65-F5344CB8AC3E}">
        <p14:creationId xmlns:p14="http://schemas.microsoft.com/office/powerpoint/2010/main" val="132087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First sheet: basic screening</a:t>
            </a:r>
          </a:p>
        </p:txBody>
      </p:sp>
      <p:sp>
        <p:nvSpPr>
          <p:cNvPr id="3" name="Content Placeholder 2"/>
          <p:cNvSpPr>
            <a:spLocks noGrp="1"/>
          </p:cNvSpPr>
          <p:nvPr>
            <p:ph idx="1"/>
          </p:nvPr>
        </p:nvSpPr>
        <p:spPr/>
        <p:txBody>
          <a:bodyPr/>
          <a:lstStyle/>
          <a:p>
            <a:endParaRPr lang="en-US" dirty="0"/>
          </a:p>
          <a:p>
            <a:r>
              <a:rPr lang="en-GB"/>
              <a:t>Basic screening determines whether a DPIA is required</a:t>
            </a:r>
          </a:p>
          <a:p>
            <a:endParaRPr lang="en-US" dirty="0"/>
          </a:p>
          <a:p>
            <a:r>
              <a:rPr lang="en-GB"/>
              <a:t>Developed based on following criteria</a:t>
            </a:r>
          </a:p>
          <a:p>
            <a:pPr lvl="1"/>
            <a:r>
              <a:rPr lang="en-GB"/>
              <a:t>article 35 GDPR</a:t>
            </a:r>
          </a:p>
          <a:p>
            <a:pPr lvl="1"/>
            <a:r>
              <a:rPr lang="en-GB"/>
              <a:t>consideration 75 GDPR</a:t>
            </a:r>
          </a:p>
          <a:p>
            <a:pPr lvl="1"/>
            <a:r>
              <a:rPr lang="en-GB"/>
              <a:t>recommendation of the Belgian Data Protection Authority</a:t>
            </a:r>
          </a:p>
          <a:p>
            <a:pPr lvl="1"/>
            <a:r>
              <a:rPr lang="en-GB"/>
              <a:t>Working Party 29 – guidelines for DPIA</a:t>
            </a:r>
          </a:p>
          <a:p>
            <a:endParaRPr lang="en-US" dirty="0"/>
          </a:p>
          <a:p>
            <a:r>
              <a:rPr lang="en-GB"/>
              <a:t>As soon as 2 risks are present, the DPIA is required</a:t>
            </a:r>
          </a:p>
        </p:txBody>
      </p:sp>
      <p:sp>
        <p:nvSpPr>
          <p:cNvPr id="4" name="Slide Number Placeholder 3">
            <a:extLst>
              <a:ext uri="{FF2B5EF4-FFF2-40B4-BE49-F238E27FC236}">
                <a16:creationId xmlns:a16="http://schemas.microsoft.com/office/drawing/2014/main" id="{BA4FBD8F-AC65-44F9-A113-B49DAD1A29B1}"/>
              </a:ext>
            </a:extLst>
          </p:cNvPr>
          <p:cNvSpPr>
            <a:spLocks noGrp="1"/>
          </p:cNvSpPr>
          <p:nvPr>
            <p:ph type="sldNum" sz="quarter" idx="10"/>
          </p:nvPr>
        </p:nvSpPr>
        <p:spPr/>
        <p:txBody>
          <a:bodyPr/>
          <a:lstStyle/>
          <a:p>
            <a:pPr>
              <a:defRPr/>
            </a:pPr>
            <a:fld id="{84AEDDD6-2727-439E-A96F-E9FD4CA77376}" type="slidenum">
              <a:rPr lang="en-GB" smtClean="0"/>
              <a:pPr>
                <a:defRPr/>
              </a:pPr>
              <a:t>33</a:t>
            </a:fld>
            <a:endParaRPr lang="en-GB" dirty="0"/>
          </a:p>
        </p:txBody>
      </p:sp>
    </p:spTree>
    <p:extLst>
      <p:ext uri="{BB962C8B-B14F-4D97-AF65-F5344CB8AC3E}">
        <p14:creationId xmlns:p14="http://schemas.microsoft.com/office/powerpoint/2010/main" val="2165316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Second sheet: risk assessment &amp; management</a:t>
            </a:r>
          </a:p>
        </p:txBody>
      </p:sp>
      <p:sp>
        <p:nvSpPr>
          <p:cNvPr id="3" name="Content Placeholder 2"/>
          <p:cNvSpPr>
            <a:spLocks noGrp="1"/>
          </p:cNvSpPr>
          <p:nvPr>
            <p:ph idx="1"/>
          </p:nvPr>
        </p:nvSpPr>
        <p:spPr/>
        <p:txBody>
          <a:bodyPr>
            <a:normAutofit/>
          </a:bodyPr>
          <a:lstStyle/>
          <a:p>
            <a:r>
              <a:rPr lang="en-GB"/>
              <a:t>If a DPIA is required, perform a risk assessment of the processing</a:t>
            </a:r>
          </a:p>
          <a:p>
            <a:pPr lvl="1"/>
            <a:r>
              <a:rPr lang="en-GB"/>
              <a:t>check what risks in the tool are relevant for the processing</a:t>
            </a:r>
          </a:p>
          <a:p>
            <a:pPr lvl="1"/>
            <a:r>
              <a:rPr lang="en-GB"/>
              <a:t>the controller participates in this part of the exercise</a:t>
            </a:r>
          </a:p>
          <a:p>
            <a:r>
              <a:rPr lang="en-GB"/>
              <a:t>Next, describe the existing information security and data protection measures in the DPIA</a:t>
            </a:r>
          </a:p>
          <a:p>
            <a:r>
              <a:rPr lang="en-GB"/>
              <a:t>Consider the residual risks</a:t>
            </a:r>
          </a:p>
          <a:p>
            <a:r>
              <a:rPr lang="en-GB"/>
              <a:t>If the residual risks are above the acceptable level, try to apply additional information security and data protection measures in order to get the residual risk under the acceptable level of risk</a:t>
            </a:r>
          </a:p>
          <a:p>
            <a:r>
              <a:rPr lang="en-GB"/>
              <a:t>In case residual risks above acceptable level cannot be remediated, the controller has to consult the Data Protection Authority before starting the processing</a:t>
            </a:r>
          </a:p>
        </p:txBody>
      </p:sp>
      <p:sp>
        <p:nvSpPr>
          <p:cNvPr id="4" name="Slide Number Placeholder 3">
            <a:extLst>
              <a:ext uri="{FF2B5EF4-FFF2-40B4-BE49-F238E27FC236}">
                <a16:creationId xmlns:a16="http://schemas.microsoft.com/office/drawing/2014/main" id="{422C680A-7CE6-496E-B729-807BEFDEBBBC}"/>
              </a:ext>
            </a:extLst>
          </p:cNvPr>
          <p:cNvSpPr>
            <a:spLocks noGrp="1"/>
          </p:cNvSpPr>
          <p:nvPr>
            <p:ph type="sldNum" sz="quarter" idx="10"/>
          </p:nvPr>
        </p:nvSpPr>
        <p:spPr/>
        <p:txBody>
          <a:bodyPr/>
          <a:lstStyle/>
          <a:p>
            <a:pPr>
              <a:defRPr/>
            </a:pPr>
            <a:fld id="{84AEDDD6-2727-439E-A96F-E9FD4CA77376}" type="slidenum">
              <a:rPr lang="en-GB" smtClean="0"/>
              <a:pPr>
                <a:defRPr/>
              </a:pPr>
              <a:t>34</a:t>
            </a:fld>
            <a:endParaRPr lang="en-GB" dirty="0"/>
          </a:p>
        </p:txBody>
      </p:sp>
    </p:spTree>
    <p:extLst>
      <p:ext uri="{BB962C8B-B14F-4D97-AF65-F5344CB8AC3E}">
        <p14:creationId xmlns:p14="http://schemas.microsoft.com/office/powerpoint/2010/main" val="306242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Template: list of risks based on GDPR</a:t>
            </a:r>
          </a:p>
        </p:txBody>
      </p:sp>
      <p:pic>
        <p:nvPicPr>
          <p:cNvPr id="5" name="Content Placeholder 4"/>
          <p:cNvPicPr>
            <a:picLocks noGrp="1" noChangeAspect="1"/>
          </p:cNvPicPr>
          <p:nvPr>
            <p:ph idx="1"/>
          </p:nvPr>
        </p:nvPicPr>
        <p:blipFill>
          <a:blip r:embed="rId2"/>
          <a:stretch>
            <a:fillRect/>
          </a:stretch>
        </p:blipFill>
        <p:spPr>
          <a:xfrm>
            <a:off x="2069264" y="1196975"/>
            <a:ext cx="8053471" cy="5111750"/>
          </a:xfrm>
          <a:prstGeom prst="rect">
            <a:avLst/>
          </a:prstGeom>
        </p:spPr>
      </p:pic>
      <p:sp>
        <p:nvSpPr>
          <p:cNvPr id="4" name="Slide Number Placeholder 3">
            <a:extLst>
              <a:ext uri="{FF2B5EF4-FFF2-40B4-BE49-F238E27FC236}">
                <a16:creationId xmlns:a16="http://schemas.microsoft.com/office/drawing/2014/main" id="{424DF0AE-389E-47B1-8C2F-AFC76BF9716C}"/>
              </a:ext>
            </a:extLst>
          </p:cNvPr>
          <p:cNvSpPr>
            <a:spLocks noGrp="1"/>
          </p:cNvSpPr>
          <p:nvPr>
            <p:ph type="sldNum" sz="quarter" idx="10"/>
          </p:nvPr>
        </p:nvSpPr>
        <p:spPr/>
        <p:txBody>
          <a:bodyPr/>
          <a:lstStyle/>
          <a:p>
            <a:pPr>
              <a:defRPr/>
            </a:pPr>
            <a:fld id="{84AEDDD6-2727-439E-A96F-E9FD4CA77376}" type="slidenum">
              <a:rPr lang="en-GB" smtClean="0"/>
              <a:pPr>
                <a:defRPr/>
              </a:pPr>
              <a:t>35</a:t>
            </a:fld>
            <a:endParaRPr lang="en-GB" dirty="0"/>
          </a:p>
        </p:txBody>
      </p:sp>
    </p:spTree>
    <p:extLst>
      <p:ext uri="{BB962C8B-B14F-4D97-AF65-F5344CB8AC3E}">
        <p14:creationId xmlns:p14="http://schemas.microsoft.com/office/powerpoint/2010/main" val="314924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Template: risk evaluation</a:t>
            </a:r>
          </a:p>
        </p:txBody>
      </p:sp>
      <p:sp>
        <p:nvSpPr>
          <p:cNvPr id="5" name="Down Arrow 4"/>
          <p:cNvSpPr/>
          <p:nvPr/>
        </p:nvSpPr>
        <p:spPr>
          <a:xfrm>
            <a:off x="8678317" y="1713708"/>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wn Arrow 5"/>
          <p:cNvSpPr/>
          <p:nvPr/>
        </p:nvSpPr>
        <p:spPr>
          <a:xfrm>
            <a:off x="6662093" y="1717011"/>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Down Arrow 6"/>
          <p:cNvSpPr/>
          <p:nvPr/>
        </p:nvSpPr>
        <p:spPr>
          <a:xfrm>
            <a:off x="6845830" y="1717011"/>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Down Arrow 7"/>
          <p:cNvSpPr/>
          <p:nvPr/>
        </p:nvSpPr>
        <p:spPr>
          <a:xfrm>
            <a:off x="3925789" y="1728863"/>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wn Arrow 8"/>
          <p:cNvSpPr/>
          <p:nvPr/>
        </p:nvSpPr>
        <p:spPr>
          <a:xfrm>
            <a:off x="7526189" y="1717011"/>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827" y="4381307"/>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81" y="2063754"/>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2413621" y="1717011"/>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8174261" y="1717011"/>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381" y="4381307"/>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993058" y="1052736"/>
            <a:ext cx="5285952" cy="461665"/>
            <a:chOff x="395535" y="3394735"/>
            <a:chExt cx="10361873" cy="1896971"/>
          </a:xfrm>
        </p:grpSpPr>
        <p:sp>
          <p:nvSpPr>
            <p:cNvPr id="16" name="TextBox 15"/>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a:t>Initial risks and risk mitigation</a:t>
              </a:r>
            </a:p>
            <a:p>
              <a:r>
                <a:rPr lang="en-GB" sz="1200"/>
                <a:t>(security controls)</a:t>
              </a:r>
            </a:p>
          </p:txBody>
        </p:sp>
        <p:sp>
          <p:nvSpPr>
            <p:cNvPr id="17" name="TextBox 16"/>
            <p:cNvSpPr txBox="1"/>
            <p:nvPr/>
          </p:nvSpPr>
          <p:spPr>
            <a:xfrm>
              <a:off x="6411192" y="3972165"/>
              <a:ext cx="4346216" cy="1138183"/>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a:t>Remaining risks</a:t>
              </a:r>
            </a:p>
          </p:txBody>
        </p:sp>
        <p:sp>
          <p:nvSpPr>
            <p:cNvPr id="18" name="Right Arrow 17"/>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 name="Slide Number Placeholder 2">
            <a:extLst>
              <a:ext uri="{FF2B5EF4-FFF2-40B4-BE49-F238E27FC236}">
                <a16:creationId xmlns:a16="http://schemas.microsoft.com/office/drawing/2014/main" id="{7817806A-082A-4412-B877-A7201CDF31C9}"/>
              </a:ext>
            </a:extLst>
          </p:cNvPr>
          <p:cNvSpPr>
            <a:spLocks noGrp="1"/>
          </p:cNvSpPr>
          <p:nvPr>
            <p:ph type="sldNum" sz="quarter" idx="10"/>
          </p:nvPr>
        </p:nvSpPr>
        <p:spPr/>
        <p:txBody>
          <a:bodyPr/>
          <a:lstStyle/>
          <a:p>
            <a:pPr>
              <a:defRPr/>
            </a:pPr>
            <a:fld id="{84AEDDD6-2727-439E-A96F-E9FD4CA77376}" type="slidenum">
              <a:rPr lang="en-GB" smtClean="0"/>
              <a:pPr>
                <a:defRPr/>
              </a:pPr>
              <a:t>36</a:t>
            </a:fld>
            <a:endParaRPr lang="en-GB" dirty="0"/>
          </a:p>
        </p:txBody>
      </p:sp>
    </p:spTree>
    <p:extLst>
      <p:ext uri="{BB962C8B-B14F-4D97-AF65-F5344CB8AC3E}">
        <p14:creationId xmlns:p14="http://schemas.microsoft.com/office/powerpoint/2010/main" val="1798519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Template: heat maps initial risk</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2BA455F3-D008-4F64-BECE-3503D695285F}"/>
              </a:ext>
            </a:extLst>
          </p:cNvPr>
          <p:cNvSpPr>
            <a:spLocks noGrp="1"/>
          </p:cNvSpPr>
          <p:nvPr>
            <p:ph type="sldNum" sz="quarter" idx="10"/>
          </p:nvPr>
        </p:nvSpPr>
        <p:spPr/>
        <p:txBody>
          <a:bodyPr/>
          <a:lstStyle/>
          <a:p>
            <a:pPr>
              <a:defRPr/>
            </a:pPr>
            <a:fld id="{84AEDDD6-2727-439E-A96F-E9FD4CA77376}" type="slidenum">
              <a:rPr lang="en-GB" smtClean="0"/>
              <a:pPr>
                <a:defRPr/>
              </a:pPr>
              <a:t>37</a:t>
            </a:fld>
            <a:endParaRPr lang="en-GB" dirty="0"/>
          </a:p>
        </p:txBody>
      </p:sp>
    </p:spTree>
    <p:extLst>
      <p:ext uri="{BB962C8B-B14F-4D97-AF65-F5344CB8AC3E}">
        <p14:creationId xmlns:p14="http://schemas.microsoft.com/office/powerpoint/2010/main" val="147979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Template: intermediate result</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39042" y="1196975"/>
            <a:ext cx="6913915" cy="5111750"/>
          </a:xfrm>
        </p:spPr>
      </p:pic>
      <p:sp>
        <p:nvSpPr>
          <p:cNvPr id="4" name="Slide Number Placeholder 3">
            <a:extLst>
              <a:ext uri="{FF2B5EF4-FFF2-40B4-BE49-F238E27FC236}">
                <a16:creationId xmlns:a16="http://schemas.microsoft.com/office/drawing/2014/main" id="{B7B072AD-061C-490D-B6E0-28B5E06FD317}"/>
              </a:ext>
            </a:extLst>
          </p:cNvPr>
          <p:cNvSpPr>
            <a:spLocks noGrp="1"/>
          </p:cNvSpPr>
          <p:nvPr>
            <p:ph type="sldNum" sz="quarter" idx="10"/>
          </p:nvPr>
        </p:nvSpPr>
        <p:spPr/>
        <p:txBody>
          <a:bodyPr/>
          <a:lstStyle/>
          <a:p>
            <a:pPr>
              <a:defRPr/>
            </a:pPr>
            <a:fld id="{84AEDDD6-2727-439E-A96F-E9FD4CA77376}" type="slidenum">
              <a:rPr lang="en-GB" smtClean="0"/>
              <a:pPr>
                <a:defRPr/>
              </a:pPr>
              <a:t>38</a:t>
            </a:fld>
            <a:endParaRPr lang="en-GB" dirty="0"/>
          </a:p>
        </p:txBody>
      </p:sp>
    </p:spTree>
    <p:extLst>
      <p:ext uri="{BB962C8B-B14F-4D97-AF65-F5344CB8AC3E}">
        <p14:creationId xmlns:p14="http://schemas.microsoft.com/office/powerpoint/2010/main" val="3182110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Template: end result</a:t>
            </a:r>
          </a:p>
        </p:txBody>
      </p:sp>
      <p:graphicFrame>
        <p:nvGraphicFramePr>
          <p:cNvPr id="5" name="Content Placeholder 4"/>
          <p:cNvGraphicFramePr>
            <a:graphicFrameLocks/>
          </p:cNvGraphicFramePr>
          <p:nvPr/>
        </p:nvGraphicFramePr>
        <p:xfrm>
          <a:off x="1981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437ACBB9-0138-42AA-A657-29137525DE8D}"/>
              </a:ext>
            </a:extLst>
          </p:cNvPr>
          <p:cNvSpPr>
            <a:spLocks noGrp="1"/>
          </p:cNvSpPr>
          <p:nvPr>
            <p:ph type="sldNum" sz="quarter" idx="10"/>
          </p:nvPr>
        </p:nvSpPr>
        <p:spPr/>
        <p:txBody>
          <a:bodyPr/>
          <a:lstStyle/>
          <a:p>
            <a:pPr>
              <a:defRPr/>
            </a:pPr>
            <a:fld id="{84AEDDD6-2727-439E-A96F-E9FD4CA77376}" type="slidenum">
              <a:rPr lang="en-GB" smtClean="0"/>
              <a:pPr>
                <a:defRPr/>
              </a:pPr>
              <a:t>39</a:t>
            </a:fld>
            <a:endParaRPr lang="en-GB" dirty="0"/>
          </a:p>
        </p:txBody>
      </p:sp>
    </p:spTree>
    <p:extLst>
      <p:ext uri="{BB962C8B-B14F-4D97-AF65-F5344CB8AC3E}">
        <p14:creationId xmlns:p14="http://schemas.microsoft.com/office/powerpoint/2010/main" val="51013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a:t>Context – </a:t>
            </a:r>
            <a:r>
              <a:rPr lang="en-GB" noProof="0">
                <a:solidFill>
                  <a:srgbClr val="087670"/>
                </a:solidFill>
              </a:rPr>
              <a:t>eHealth</a:t>
            </a:r>
            <a:r>
              <a:rPr lang="en-GB" noProof="0"/>
              <a:t> platform</a:t>
            </a:r>
          </a:p>
        </p:txBody>
      </p:sp>
      <p:sp>
        <p:nvSpPr>
          <p:cNvPr id="4" name="Content Placeholder 3"/>
          <p:cNvSpPr>
            <a:spLocks noGrp="1"/>
          </p:cNvSpPr>
          <p:nvPr>
            <p:ph idx="1"/>
          </p:nvPr>
        </p:nvSpPr>
        <p:spPr/>
        <p:txBody>
          <a:bodyPr/>
          <a:lstStyle/>
          <a:p>
            <a:r>
              <a:rPr lang="en-GB" noProof="0">
                <a:solidFill>
                  <a:srgbClr val="087670"/>
                </a:solidFill>
              </a:rPr>
              <a:t>eHealth</a:t>
            </a:r>
            <a:r>
              <a:rPr lang="en-GB" noProof="0"/>
              <a:t> platform is a public institution whose mission is </a:t>
            </a:r>
          </a:p>
          <a:p>
            <a:pPr lvl="1"/>
            <a:r>
              <a:rPr lang="en-GB" noProof="0"/>
              <a:t>to promote and support a well-organised, electronic information exchange among all actors in the (health) care sector</a:t>
            </a:r>
          </a:p>
          <a:p>
            <a:pPr lvl="1"/>
            <a:r>
              <a:rPr lang="en-GB" noProof="0"/>
              <a:t>with necessary guarantees related to</a:t>
            </a:r>
          </a:p>
          <a:p>
            <a:pPr lvl="2"/>
            <a:r>
              <a:rPr lang="en-GB" noProof="0"/>
              <a:t>information security</a:t>
            </a:r>
          </a:p>
          <a:p>
            <a:pPr lvl="2"/>
            <a:r>
              <a:rPr lang="en-GB" noProof="0"/>
              <a:t>protection of the personal data of the patients and the health care providers</a:t>
            </a:r>
          </a:p>
          <a:p>
            <a:pPr lvl="2"/>
            <a:r>
              <a:rPr lang="en-GB" noProof="0"/>
              <a:t>professional secrecy</a:t>
            </a:r>
          </a:p>
          <a:p>
            <a:endParaRPr lang="en-GB" noProof="0" dirty="0"/>
          </a:p>
          <a:p>
            <a:r>
              <a:rPr lang="en-GB" noProof="0"/>
              <a:t>By doing this, the </a:t>
            </a:r>
            <a:r>
              <a:rPr lang="en-GB" noProof="0">
                <a:solidFill>
                  <a:srgbClr val="087670"/>
                </a:solidFill>
              </a:rPr>
              <a:t>eHealth</a:t>
            </a:r>
            <a:r>
              <a:rPr lang="en-GB" noProof="0"/>
              <a:t> platform</a:t>
            </a:r>
          </a:p>
          <a:p>
            <a:pPr lvl="1"/>
            <a:r>
              <a:rPr lang="en-GB" noProof="0"/>
              <a:t>optimises the quality and continuity of health care provision</a:t>
            </a:r>
          </a:p>
          <a:p>
            <a:pPr lvl="1"/>
            <a:r>
              <a:rPr lang="en-GB" noProof="0"/>
              <a:t>optimises patient safety</a:t>
            </a:r>
          </a:p>
          <a:p>
            <a:pPr lvl="1"/>
            <a:r>
              <a:rPr lang="en-GB" noProof="0"/>
              <a:t>simplifies the administrative formalities for all (health) care actors</a:t>
            </a:r>
          </a:p>
          <a:p>
            <a:pPr lvl="1"/>
            <a:r>
              <a:rPr lang="en-GB" noProof="0"/>
              <a:t>(pro-)actively supports health care policy making and evaluation</a:t>
            </a:r>
          </a:p>
        </p:txBody>
      </p:sp>
      <p:sp>
        <p:nvSpPr>
          <p:cNvPr id="2" name="Slide Number Placeholder 1">
            <a:extLst>
              <a:ext uri="{FF2B5EF4-FFF2-40B4-BE49-F238E27FC236}">
                <a16:creationId xmlns:a16="http://schemas.microsoft.com/office/drawing/2014/main" id="{A8A215C7-099F-40FF-9D92-A3A78D0E0AE9}"/>
              </a:ext>
            </a:extLst>
          </p:cNvPr>
          <p:cNvSpPr>
            <a:spLocks noGrp="1"/>
          </p:cNvSpPr>
          <p:nvPr>
            <p:ph type="sldNum" sz="quarter" idx="10"/>
          </p:nvPr>
        </p:nvSpPr>
        <p:spPr/>
        <p:txBody>
          <a:bodyPr/>
          <a:lstStyle/>
          <a:p>
            <a:pPr>
              <a:defRPr/>
            </a:pPr>
            <a:fld id="{84AEDDD6-2727-439E-A96F-E9FD4CA77376}" type="slidenum">
              <a:rPr lang="en-GB" smtClean="0"/>
              <a:pPr>
                <a:defRPr/>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DPIA: as from start up of project to delivery</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448"/>
          <a:stretch/>
        </p:blipFill>
        <p:spPr bwMode="auto">
          <a:xfrm>
            <a:off x="1750773" y="1061672"/>
            <a:ext cx="8640960" cy="542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927648"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44123"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95048" y="262960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B3F5621-F686-442F-AB97-D9D50AB32B38}"/>
              </a:ext>
            </a:extLst>
          </p:cNvPr>
          <p:cNvSpPr>
            <a:spLocks noGrp="1"/>
          </p:cNvSpPr>
          <p:nvPr>
            <p:ph type="sldNum" sz="quarter" idx="10"/>
          </p:nvPr>
        </p:nvSpPr>
        <p:spPr/>
        <p:txBody>
          <a:bodyPr/>
          <a:lstStyle/>
          <a:p>
            <a:pPr>
              <a:defRPr/>
            </a:pPr>
            <a:fld id="{84AEDDD6-2727-439E-A96F-E9FD4CA77376}" type="slidenum">
              <a:rPr lang="en-GB" smtClean="0"/>
              <a:pPr>
                <a:defRPr/>
              </a:pPr>
              <a:t>40</a:t>
            </a:fld>
            <a:endParaRPr lang="en-GB" dirty="0"/>
          </a:p>
        </p:txBody>
      </p:sp>
    </p:spTree>
    <p:extLst>
      <p:ext uri="{BB962C8B-B14F-4D97-AF65-F5344CB8AC3E}">
        <p14:creationId xmlns:p14="http://schemas.microsoft.com/office/powerpoint/2010/main" val="3375222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DPIA and production services</a:t>
            </a:r>
          </a:p>
        </p:txBody>
      </p:sp>
      <p:sp>
        <p:nvSpPr>
          <p:cNvPr id="3" name="Content Placeholder 2"/>
          <p:cNvSpPr>
            <a:spLocks noGrp="1"/>
          </p:cNvSpPr>
          <p:nvPr>
            <p:ph idx="1"/>
          </p:nvPr>
        </p:nvSpPr>
        <p:spPr/>
        <p:txBody>
          <a:bodyPr/>
          <a:lstStyle/>
          <a:p>
            <a:r>
              <a:rPr lang="en-GB" dirty="0"/>
              <a:t>During the lifecycle of a service, it is advised to regularly review the DPIA</a:t>
            </a:r>
          </a:p>
          <a:p>
            <a:pPr lvl="1"/>
            <a:r>
              <a:rPr lang="en-GB" dirty="0"/>
              <a:t>changing conditions</a:t>
            </a:r>
          </a:p>
          <a:p>
            <a:pPr lvl="1"/>
            <a:r>
              <a:rPr lang="en-GB" dirty="0"/>
              <a:t>major changes to technology</a:t>
            </a:r>
          </a:p>
          <a:p>
            <a:pPr lvl="1"/>
            <a:r>
              <a:rPr lang="en-GB" dirty="0"/>
              <a:t>changing risks on the market</a:t>
            </a:r>
          </a:p>
          <a:p>
            <a:pPr lvl="1"/>
            <a:endParaRPr lang="en-US" dirty="0"/>
          </a:p>
          <a:p>
            <a:r>
              <a:rPr lang="en-GB" dirty="0">
                <a:solidFill>
                  <a:srgbClr val="087670"/>
                </a:solidFill>
              </a:rPr>
              <a:t>eHealth</a:t>
            </a:r>
            <a:r>
              <a:rPr lang="en-GB" dirty="0"/>
              <a:t> platform does review the DPIAs every 3 years</a:t>
            </a:r>
          </a:p>
        </p:txBody>
      </p:sp>
      <p:sp>
        <p:nvSpPr>
          <p:cNvPr id="4" name="Slide Number Placeholder 3">
            <a:extLst>
              <a:ext uri="{FF2B5EF4-FFF2-40B4-BE49-F238E27FC236}">
                <a16:creationId xmlns:a16="http://schemas.microsoft.com/office/drawing/2014/main" id="{4993DDBF-550B-4D2F-9309-38B25F3B62E8}"/>
              </a:ext>
            </a:extLst>
          </p:cNvPr>
          <p:cNvSpPr>
            <a:spLocks noGrp="1"/>
          </p:cNvSpPr>
          <p:nvPr>
            <p:ph type="sldNum" sz="quarter" idx="10"/>
          </p:nvPr>
        </p:nvSpPr>
        <p:spPr/>
        <p:txBody>
          <a:bodyPr/>
          <a:lstStyle/>
          <a:p>
            <a:pPr>
              <a:defRPr/>
            </a:pPr>
            <a:fld id="{84AEDDD6-2727-439E-A96F-E9FD4CA77376}" type="slidenum">
              <a:rPr lang="en-GB" smtClean="0"/>
              <a:pPr>
                <a:defRPr/>
              </a:pPr>
              <a:t>41</a:t>
            </a:fld>
            <a:endParaRPr lang="en-GB" dirty="0"/>
          </a:p>
        </p:txBody>
      </p:sp>
    </p:spTree>
    <p:extLst>
      <p:ext uri="{BB962C8B-B14F-4D97-AF65-F5344CB8AC3E}">
        <p14:creationId xmlns:p14="http://schemas.microsoft.com/office/powerpoint/2010/main" val="3734251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Unique file</a:t>
            </a:r>
          </a:p>
        </p:txBody>
      </p:sp>
      <p:sp>
        <p:nvSpPr>
          <p:cNvPr id="3" name="Content Placeholder 2"/>
          <p:cNvSpPr>
            <a:spLocks noGrp="1"/>
          </p:cNvSpPr>
          <p:nvPr>
            <p:ph idx="1"/>
          </p:nvPr>
        </p:nvSpPr>
        <p:spPr/>
        <p:txBody>
          <a:bodyPr>
            <a:normAutofit fontScale="92500" lnSpcReduction="10000"/>
          </a:bodyPr>
          <a:lstStyle/>
          <a:p>
            <a:r>
              <a:rPr lang="en-GB"/>
              <a:t>Goals</a:t>
            </a:r>
          </a:p>
          <a:p>
            <a:pPr lvl="1"/>
            <a:r>
              <a:rPr lang="en-GB"/>
              <a:t>centralizing all information required to approve the service prior to commissioning the service in line with guidelines regarding information security and data protection</a:t>
            </a:r>
          </a:p>
          <a:p>
            <a:pPr lvl="1"/>
            <a:r>
              <a:rPr lang="en-GB"/>
              <a:t>meeting the documentation requirement of GDPR</a:t>
            </a:r>
          </a:p>
          <a:p>
            <a:r>
              <a:rPr lang="en-GB"/>
              <a:t>Content</a:t>
            </a:r>
          </a:p>
          <a:p>
            <a:pPr lvl="1"/>
            <a:r>
              <a:rPr lang="en-GB"/>
              <a:t>purposes of the processing</a:t>
            </a:r>
          </a:p>
          <a:p>
            <a:pPr lvl="1"/>
            <a:r>
              <a:rPr lang="en-GB"/>
              <a:t>high level technical design</a:t>
            </a:r>
          </a:p>
          <a:p>
            <a:pPr lvl="1"/>
            <a:r>
              <a:rPr lang="en-GB"/>
              <a:t>categories of data subjects and data</a:t>
            </a:r>
          </a:p>
          <a:p>
            <a:pPr lvl="1"/>
            <a:r>
              <a:rPr lang="en-GB"/>
              <a:t>types of users</a:t>
            </a:r>
          </a:p>
          <a:p>
            <a:pPr lvl="1"/>
            <a:r>
              <a:rPr lang="en-GB"/>
              <a:t>security measures, ao</a:t>
            </a:r>
          </a:p>
          <a:p>
            <a:pPr lvl="2"/>
            <a:r>
              <a:rPr lang="en-GB"/>
              <a:t>user authentication level</a:t>
            </a:r>
          </a:p>
          <a:p>
            <a:pPr lvl="2"/>
            <a:r>
              <a:rPr lang="en-GB"/>
              <a:t>user authorization system</a:t>
            </a:r>
          </a:p>
          <a:p>
            <a:pPr lvl="2"/>
            <a:r>
              <a:rPr lang="en-GB"/>
              <a:t>user activity logging</a:t>
            </a:r>
          </a:p>
          <a:p>
            <a:pPr lvl="1"/>
            <a:r>
              <a:rPr lang="en-GB"/>
              <a:t>DPIA if available</a:t>
            </a:r>
          </a:p>
          <a:p>
            <a:r>
              <a:rPr lang="en-GB"/>
              <a:t>Elaborated for every new service</a:t>
            </a:r>
          </a:p>
          <a:p>
            <a:r>
              <a:rPr lang="en-GB"/>
              <a:t>Updated and approved for major changes to existing services</a:t>
            </a:r>
          </a:p>
          <a:p>
            <a:endParaRPr lang="en-US" dirty="0"/>
          </a:p>
        </p:txBody>
      </p:sp>
      <p:sp>
        <p:nvSpPr>
          <p:cNvPr id="4" name="Slide Number Placeholder 3">
            <a:extLst>
              <a:ext uri="{FF2B5EF4-FFF2-40B4-BE49-F238E27FC236}">
                <a16:creationId xmlns:a16="http://schemas.microsoft.com/office/drawing/2014/main" id="{040819A3-52D8-4FF3-A4B6-35C58DBA5774}"/>
              </a:ext>
            </a:extLst>
          </p:cNvPr>
          <p:cNvSpPr>
            <a:spLocks noGrp="1"/>
          </p:cNvSpPr>
          <p:nvPr>
            <p:ph type="sldNum" sz="quarter" idx="10"/>
          </p:nvPr>
        </p:nvSpPr>
        <p:spPr/>
        <p:txBody>
          <a:bodyPr/>
          <a:lstStyle/>
          <a:p>
            <a:pPr>
              <a:defRPr/>
            </a:pPr>
            <a:fld id="{84AEDDD6-2727-439E-A96F-E9FD4CA77376}" type="slidenum">
              <a:rPr lang="en-GB" smtClean="0"/>
              <a:pPr>
                <a:defRPr/>
              </a:pPr>
              <a:t>42</a:t>
            </a:fld>
            <a:endParaRPr lang="en-GB" dirty="0"/>
          </a:p>
        </p:txBody>
      </p:sp>
    </p:spTree>
    <p:extLst>
      <p:ext uri="{BB962C8B-B14F-4D97-AF65-F5344CB8AC3E}">
        <p14:creationId xmlns:p14="http://schemas.microsoft.com/office/powerpoint/2010/main" val="349057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71056"/>
            <a:ext cx="10972800" cy="922114"/>
          </a:xfrm>
        </p:spPr>
        <p:txBody>
          <a:bodyPr>
            <a:normAutofit/>
          </a:bodyPr>
          <a:lstStyle/>
          <a:p>
            <a:pPr fontAlgn="auto">
              <a:spcAft>
                <a:spcPts val="0"/>
              </a:spcAft>
              <a:defRPr/>
            </a:pPr>
            <a:r>
              <a:rPr lang="en-GB" dirty="0"/>
              <a:t>Technical measures:</a:t>
            </a:r>
            <a:r>
              <a:rPr lang="en-GB" dirty="0">
                <a:solidFill>
                  <a:srgbClr val="087670"/>
                </a:solidFill>
              </a:rPr>
              <a:t> eHealth</a:t>
            </a:r>
            <a:r>
              <a:rPr lang="en-GB" dirty="0"/>
              <a:t> platform basic services </a:t>
            </a:r>
          </a:p>
        </p:txBody>
      </p:sp>
      <p:graphicFrame>
        <p:nvGraphicFramePr>
          <p:cNvPr id="6" name="Content Placeholder 5"/>
          <p:cNvGraphicFramePr>
            <a:graphicFrameLocks noGrp="1"/>
          </p:cNvGraphicFramePr>
          <p:nvPr>
            <p:ph idx="1"/>
          </p:nvPr>
        </p:nvGraphicFramePr>
        <p:xfrm>
          <a:off x="1316088" y="783855"/>
          <a:ext cx="9587408" cy="56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7F6981C-D2F5-4A06-B6F1-5DFE05698A88}"/>
              </a:ext>
            </a:extLst>
          </p:cNvPr>
          <p:cNvSpPr>
            <a:spLocks noGrp="1"/>
          </p:cNvSpPr>
          <p:nvPr>
            <p:ph type="sldNum" sz="quarter" idx="10"/>
          </p:nvPr>
        </p:nvSpPr>
        <p:spPr/>
        <p:txBody>
          <a:bodyPr/>
          <a:lstStyle/>
          <a:p>
            <a:pPr>
              <a:defRPr/>
            </a:pPr>
            <a:fld id="{84AEDDD6-2727-439E-A96F-E9FD4CA77376}" type="slidenum">
              <a:rPr lang="en-GB" smtClean="0"/>
              <a:pPr>
                <a:defRPr/>
              </a:pPr>
              <a:t>43</a:t>
            </a:fld>
            <a:endParaRPr lang="en-GB" dirty="0"/>
          </a:p>
        </p:txBody>
      </p:sp>
    </p:spTree>
    <p:extLst>
      <p:ext uri="{BB962C8B-B14F-4D97-AF65-F5344CB8AC3E}">
        <p14:creationId xmlns:p14="http://schemas.microsoft.com/office/powerpoint/2010/main" val="190210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en-GB" dirty="0">
                <a:solidFill>
                  <a:srgbClr val="087670"/>
                </a:solidFill>
              </a:rPr>
              <a:t>eHealth</a:t>
            </a:r>
            <a:r>
              <a:rPr lang="en-GB" dirty="0"/>
              <a:t> certificates</a:t>
            </a:r>
          </a:p>
        </p:txBody>
      </p:sp>
      <p:sp>
        <p:nvSpPr>
          <p:cNvPr id="3" name="Content Placeholder 2"/>
          <p:cNvSpPr>
            <a:spLocks noGrp="1"/>
          </p:cNvSpPr>
          <p:nvPr>
            <p:ph idx="1"/>
          </p:nvPr>
        </p:nvSpPr>
        <p:spPr/>
        <p:txBody>
          <a:bodyPr/>
          <a:lstStyle/>
          <a:p>
            <a:r>
              <a:rPr lang="en-GB" dirty="0"/>
              <a:t>Provided free of charge by the </a:t>
            </a:r>
            <a:r>
              <a:rPr lang="en-GB" dirty="0">
                <a:solidFill>
                  <a:srgbClr val="087670"/>
                </a:solidFill>
                <a:latin typeface="+mj-lt"/>
                <a:ea typeface="+mj-ea"/>
                <a:cs typeface="Arial" panose="020B0604020202020204" pitchFamily="34" charset="0"/>
              </a:rPr>
              <a:t>eHealth</a:t>
            </a:r>
            <a:r>
              <a:rPr lang="en-GB" dirty="0"/>
              <a:t> platform to</a:t>
            </a:r>
          </a:p>
          <a:p>
            <a:pPr lvl="1"/>
            <a:r>
              <a:rPr lang="en-GB" dirty="0"/>
              <a:t>healthcare providers and healthcare institutions</a:t>
            </a:r>
          </a:p>
          <a:p>
            <a:pPr lvl="1"/>
            <a:r>
              <a:rPr lang="en-GB" dirty="0"/>
              <a:t>developers of software for healthcare providers and healthcare institutions</a:t>
            </a:r>
          </a:p>
          <a:p>
            <a:endParaRPr lang="nl-BE" dirty="0"/>
          </a:p>
          <a:p>
            <a:r>
              <a:rPr lang="en-GB" dirty="0"/>
              <a:t>Functionalities</a:t>
            </a:r>
          </a:p>
          <a:p>
            <a:pPr lvl="1"/>
            <a:r>
              <a:rPr lang="en-GB" dirty="0"/>
              <a:t>possibility for the healthcare provider or the healthcare institution to authenticate their software when accessing web services, for example by requesting an access token allowing access to these services</a:t>
            </a:r>
          </a:p>
          <a:p>
            <a:pPr lvl="1"/>
            <a:r>
              <a:rPr lang="en-GB" dirty="0"/>
              <a:t>ability to encrypt and decrypt messages, e.g. when using the </a:t>
            </a:r>
            <a:r>
              <a:rPr lang="en-GB" dirty="0" err="1"/>
              <a:t>eHealthBox</a:t>
            </a:r>
            <a:endParaRPr lang="en-GB" dirty="0"/>
          </a:p>
          <a:p>
            <a:pPr lvl="1"/>
            <a:r>
              <a:rPr lang="en-GB" dirty="0"/>
              <a:t>together with the matching password, fallback for the authentication of a healthcare provider whenever authentication with his </a:t>
            </a:r>
            <a:r>
              <a:rPr lang="en-GB" dirty="0" err="1"/>
              <a:t>eID</a:t>
            </a:r>
            <a:r>
              <a:rPr lang="en-GB" dirty="0"/>
              <a:t> is not possible</a:t>
            </a:r>
          </a:p>
          <a:p>
            <a:endParaRPr lang="nl-BE" dirty="0"/>
          </a:p>
          <a:p>
            <a:endParaRPr lang="nl-BE" dirty="0"/>
          </a:p>
        </p:txBody>
      </p:sp>
      <p:pic>
        <p:nvPicPr>
          <p:cNvPr id="9" name="Picture 5"/>
          <p:cNvPicPr>
            <a:picLocks noChangeAspect="1"/>
          </p:cNvPicPr>
          <p:nvPr/>
        </p:nvPicPr>
        <p:blipFill>
          <a:blip r:embed="rId2"/>
          <a:stretch>
            <a:fillRect/>
          </a:stretch>
        </p:blipFill>
        <p:spPr>
          <a:xfrm>
            <a:off x="609600" y="187661"/>
            <a:ext cx="466725" cy="533400"/>
          </a:xfrm>
          <a:prstGeom prst="rect">
            <a:avLst/>
          </a:prstGeom>
        </p:spPr>
      </p:pic>
      <p:sp>
        <p:nvSpPr>
          <p:cNvPr id="2" name="Slide Number Placeholder 1">
            <a:extLst>
              <a:ext uri="{FF2B5EF4-FFF2-40B4-BE49-F238E27FC236}">
                <a16:creationId xmlns:a16="http://schemas.microsoft.com/office/drawing/2014/main" id="{2DBB590B-D98C-445D-A845-948D0D154BFC}"/>
              </a:ext>
            </a:extLst>
          </p:cNvPr>
          <p:cNvSpPr>
            <a:spLocks noGrp="1"/>
          </p:cNvSpPr>
          <p:nvPr>
            <p:ph type="sldNum" sz="quarter" idx="10"/>
          </p:nvPr>
        </p:nvSpPr>
        <p:spPr/>
        <p:txBody>
          <a:bodyPr/>
          <a:lstStyle/>
          <a:p>
            <a:pPr>
              <a:defRPr/>
            </a:pPr>
            <a:fld id="{84AEDDD6-2727-439E-A96F-E9FD4CA77376}" type="slidenum">
              <a:rPr lang="en-GB" smtClean="0"/>
              <a:pPr>
                <a:defRPr/>
              </a:pPr>
              <a:t>44</a:t>
            </a:fld>
            <a:endParaRPr lang="en-GB" dirty="0"/>
          </a:p>
        </p:txBody>
      </p:sp>
    </p:spTree>
    <p:extLst>
      <p:ext uri="{BB962C8B-B14F-4D97-AF65-F5344CB8AC3E}">
        <p14:creationId xmlns:p14="http://schemas.microsoft.com/office/powerpoint/2010/main" val="3387450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rgbClr val="087670"/>
                </a:solidFill>
              </a:rPr>
              <a:t>eHealth</a:t>
            </a:r>
            <a:r>
              <a:rPr lang="en-GB"/>
              <a:t> certificates</a:t>
            </a:r>
          </a:p>
        </p:txBody>
      </p:sp>
      <p:sp>
        <p:nvSpPr>
          <p:cNvPr id="3" name="Content Placeholder 2"/>
          <p:cNvSpPr>
            <a:spLocks noGrp="1"/>
          </p:cNvSpPr>
          <p:nvPr>
            <p:ph idx="1"/>
          </p:nvPr>
        </p:nvSpPr>
        <p:spPr/>
        <p:txBody>
          <a:bodyPr>
            <a:normAutofit/>
          </a:bodyPr>
          <a:lstStyle/>
          <a:p>
            <a:r>
              <a:rPr lang="en-GB"/>
              <a:t>Can be requested and installed through an application that can be downloaded from the website of the </a:t>
            </a:r>
            <a:r>
              <a:rPr lang="en-GB">
                <a:solidFill>
                  <a:srgbClr val="087670"/>
                </a:solidFill>
              </a:rPr>
              <a:t>eHealth</a:t>
            </a:r>
            <a:r>
              <a:rPr lang="en-GB"/>
              <a:t> Platform</a:t>
            </a:r>
          </a:p>
          <a:p>
            <a:pPr lvl="1"/>
            <a:r>
              <a:rPr lang="en-GB">
                <a:hlinkClick r:id="rId3"/>
              </a:rPr>
              <a:t>https://www.ehealth.fgov.be/nl/beroepsbeoefenaars-in-de-gezondheidszorg/diensten/beheer-van-de-ehealth-certificaten</a:t>
            </a:r>
          </a:p>
          <a:p>
            <a:endParaRPr lang="nl-BE" dirty="0"/>
          </a:p>
          <a:p>
            <a:r>
              <a:rPr lang="en-GB"/>
              <a:t>If password is lost, the existing certificate must be revoked and a new certificate should be requested (to be paid for if too frequent)</a:t>
            </a:r>
          </a:p>
          <a:p>
            <a:endParaRPr lang="nl-BE" dirty="0"/>
          </a:p>
          <a:p>
            <a:r>
              <a:rPr lang="en-GB"/>
              <a:t>More information </a:t>
            </a:r>
          </a:p>
          <a:p>
            <a:pPr lvl="1"/>
            <a:r>
              <a:rPr lang="en-GB">
                <a:hlinkClick r:id="rId4"/>
              </a:rPr>
              <a:t>https://www.ehealth.fgov.be/ehealthplatform/nl/service-ehealth-certificaten</a:t>
            </a:r>
          </a:p>
          <a:p>
            <a:pPr marL="457200" lvl="1" indent="0">
              <a:buNone/>
            </a:pPr>
            <a:endParaRPr lang="nl-NL" dirty="0"/>
          </a:p>
          <a:p>
            <a:pPr lvl="1"/>
            <a:endParaRPr lang="nl-NL" dirty="0"/>
          </a:p>
          <a:p>
            <a:pPr lvl="1"/>
            <a:endParaRPr lang="nl-NL" dirty="0"/>
          </a:p>
          <a:p>
            <a:pPr lvl="1"/>
            <a:endParaRPr lang="nl-NL" dirty="0"/>
          </a:p>
          <a:p>
            <a:endParaRPr lang="nl-BE" dirty="0"/>
          </a:p>
        </p:txBody>
      </p:sp>
      <p:pic>
        <p:nvPicPr>
          <p:cNvPr id="6" name="Picture 5">
            <a:extLst>
              <a:ext uri="{FF2B5EF4-FFF2-40B4-BE49-F238E27FC236}">
                <a16:creationId xmlns:a16="http://schemas.microsoft.com/office/drawing/2014/main" id="{CF2709E6-B391-4D83-99D3-1714A8A55AA5}"/>
              </a:ext>
            </a:extLst>
          </p:cNvPr>
          <p:cNvPicPr>
            <a:picLocks noChangeAspect="1"/>
          </p:cNvPicPr>
          <p:nvPr/>
        </p:nvPicPr>
        <p:blipFill>
          <a:blip r:embed="rId5"/>
          <a:stretch>
            <a:fillRect/>
          </a:stretch>
        </p:blipFill>
        <p:spPr>
          <a:xfrm>
            <a:off x="609600" y="187661"/>
            <a:ext cx="466725" cy="533400"/>
          </a:xfrm>
          <a:prstGeom prst="rect">
            <a:avLst/>
          </a:prstGeom>
        </p:spPr>
      </p:pic>
      <p:sp>
        <p:nvSpPr>
          <p:cNvPr id="4" name="Slide Number Placeholder 3">
            <a:extLst>
              <a:ext uri="{FF2B5EF4-FFF2-40B4-BE49-F238E27FC236}">
                <a16:creationId xmlns:a16="http://schemas.microsoft.com/office/drawing/2014/main" id="{FEF08E3D-8C9E-4430-AEAB-5BD6A21B020A}"/>
              </a:ext>
            </a:extLst>
          </p:cNvPr>
          <p:cNvSpPr>
            <a:spLocks noGrp="1"/>
          </p:cNvSpPr>
          <p:nvPr>
            <p:ph type="sldNum" sz="quarter" idx="10"/>
          </p:nvPr>
        </p:nvSpPr>
        <p:spPr/>
        <p:txBody>
          <a:bodyPr/>
          <a:lstStyle/>
          <a:p>
            <a:pPr>
              <a:defRPr/>
            </a:pPr>
            <a:fld id="{84AEDDD6-2727-439E-A96F-E9FD4CA77376}" type="slidenum">
              <a:rPr lang="en-GB" smtClean="0"/>
              <a:pPr>
                <a:defRPr/>
              </a:pPr>
              <a:t>45</a:t>
            </a:fld>
            <a:endParaRPr lang="en-GB" dirty="0"/>
          </a:p>
        </p:txBody>
      </p:sp>
    </p:spTree>
    <p:extLst>
      <p:ext uri="{BB962C8B-B14F-4D97-AF65-F5344CB8AC3E}">
        <p14:creationId xmlns:p14="http://schemas.microsoft.com/office/powerpoint/2010/main" val="1777264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Integrated user and access management</a:t>
            </a:r>
          </a:p>
        </p:txBody>
      </p:sp>
      <p:sp>
        <p:nvSpPr>
          <p:cNvPr id="3" name="Content Placeholder 2"/>
          <p:cNvSpPr>
            <a:spLocks noGrp="1"/>
          </p:cNvSpPr>
          <p:nvPr>
            <p:ph idx="1"/>
          </p:nvPr>
        </p:nvSpPr>
        <p:spPr/>
        <p:txBody>
          <a:bodyPr>
            <a:normAutofit/>
          </a:bodyPr>
          <a:lstStyle/>
          <a:p>
            <a:r>
              <a:rPr lang="en-GB" dirty="0"/>
              <a:t>Ensures that healthcare providers and institutions can only access</a:t>
            </a:r>
          </a:p>
          <a:p>
            <a:pPr lvl="1"/>
            <a:r>
              <a:rPr lang="en-GB" dirty="0"/>
              <a:t>the services they are authorised to </a:t>
            </a:r>
          </a:p>
          <a:p>
            <a:pPr lvl="1"/>
            <a:r>
              <a:rPr lang="en-GB" dirty="0"/>
              <a:t>regarding the individuals for whom they are authorised to do so</a:t>
            </a:r>
          </a:p>
          <a:p>
            <a:r>
              <a:rPr lang="en-GB" dirty="0"/>
              <a:t>Access rules are established by law and by the authorisations of the Information Security Committee</a:t>
            </a:r>
          </a:p>
          <a:p>
            <a:r>
              <a:rPr lang="en-GB" dirty="0"/>
              <a:t>Steps</a:t>
            </a:r>
          </a:p>
          <a:p>
            <a:pPr lvl="1"/>
            <a:r>
              <a:rPr lang="en-GB" dirty="0"/>
              <a:t>user identification</a:t>
            </a:r>
          </a:p>
          <a:p>
            <a:pPr lvl="1"/>
            <a:r>
              <a:rPr lang="en-GB" dirty="0"/>
              <a:t>authentication of the user’s identity</a:t>
            </a:r>
          </a:p>
          <a:p>
            <a:pPr lvl="1"/>
            <a:r>
              <a:rPr lang="en-GB" dirty="0"/>
              <a:t>verification of qualifications (e.g. doctor, pharmacist)</a:t>
            </a:r>
          </a:p>
          <a:p>
            <a:pPr lvl="1"/>
            <a:r>
              <a:rPr lang="en-GB" dirty="0"/>
              <a:t>verification of relationships (e.g. (health) care relationship with patient)</a:t>
            </a:r>
          </a:p>
          <a:p>
            <a:pPr lvl="1"/>
            <a:r>
              <a:rPr lang="en-GB" dirty="0"/>
              <a:t>authorisation</a:t>
            </a:r>
          </a:p>
          <a:p>
            <a:r>
              <a:rPr lang="en-GB" dirty="0"/>
              <a:t>More information</a:t>
            </a:r>
          </a:p>
          <a:p>
            <a:pPr lvl="1"/>
            <a:r>
              <a:rPr lang="en-GB" dirty="0">
                <a:solidFill>
                  <a:srgbClr val="800080"/>
                </a:solidFill>
                <a:hlinkClick r:id="rId3">
                  <a:extLst>
                    <a:ext uri="{A12FA001-AC4F-418D-AE19-62706E023703}">
                      <ahyp:hlinkClr xmlns:ahyp="http://schemas.microsoft.com/office/drawing/2018/hyperlinkcolor" val="tx"/>
                    </a:ext>
                  </a:extLst>
                </a:hlinkClick>
              </a:rPr>
              <a:t>https://www.ehealth.fgov.be/ehealthplatform/nl/service-i.am-identity-access-management</a:t>
            </a:r>
            <a:endParaRPr lang="en-GB" dirty="0">
              <a:solidFill>
                <a:srgbClr val="800080"/>
              </a:solidFill>
              <a:hlinkClick r:id="rId4">
                <a:extLst>
                  <a:ext uri="{A12FA001-AC4F-418D-AE19-62706E023703}">
                    <ahyp:hlinkClr xmlns:ahyp="http://schemas.microsoft.com/office/drawing/2018/hyperlinkcolor" val="tx"/>
                  </a:ext>
                </a:extLst>
              </a:hlinkClick>
            </a:endParaRPr>
          </a:p>
          <a:p>
            <a:pPr lvl="1"/>
            <a:endParaRPr lang="nl-BE" dirty="0"/>
          </a:p>
        </p:txBody>
      </p:sp>
      <p:pic>
        <p:nvPicPr>
          <p:cNvPr id="6" name="Picture 5"/>
          <p:cNvPicPr>
            <a:picLocks noChangeAspect="1"/>
          </p:cNvPicPr>
          <p:nvPr/>
        </p:nvPicPr>
        <p:blipFill>
          <a:blip r:embed="rId5"/>
          <a:stretch>
            <a:fillRect/>
          </a:stretch>
        </p:blipFill>
        <p:spPr>
          <a:xfrm>
            <a:off x="609600" y="332656"/>
            <a:ext cx="466725" cy="409575"/>
          </a:xfrm>
          <a:prstGeom prst="rect">
            <a:avLst/>
          </a:prstGeom>
        </p:spPr>
      </p:pic>
      <p:sp>
        <p:nvSpPr>
          <p:cNvPr id="4" name="Slide Number Placeholder 3">
            <a:extLst>
              <a:ext uri="{FF2B5EF4-FFF2-40B4-BE49-F238E27FC236}">
                <a16:creationId xmlns:a16="http://schemas.microsoft.com/office/drawing/2014/main" id="{C207E7E9-7415-4AE0-8C87-C4FEAD9EDC88}"/>
              </a:ext>
            </a:extLst>
          </p:cNvPr>
          <p:cNvSpPr>
            <a:spLocks noGrp="1"/>
          </p:cNvSpPr>
          <p:nvPr>
            <p:ph type="sldNum" sz="quarter" idx="10"/>
          </p:nvPr>
        </p:nvSpPr>
        <p:spPr/>
        <p:txBody>
          <a:bodyPr/>
          <a:lstStyle/>
          <a:p>
            <a:pPr>
              <a:defRPr/>
            </a:pPr>
            <a:fld id="{84AEDDD6-2727-439E-A96F-E9FD4CA77376}" type="slidenum">
              <a:rPr lang="en-GB" smtClean="0"/>
              <a:pPr>
                <a:defRPr/>
              </a:pPr>
              <a:t>46</a:t>
            </a:fld>
            <a:endParaRPr lang="en-GB" dirty="0"/>
          </a:p>
        </p:txBody>
      </p:sp>
    </p:spTree>
    <p:extLst>
      <p:ext uri="{BB962C8B-B14F-4D97-AF65-F5344CB8AC3E}">
        <p14:creationId xmlns:p14="http://schemas.microsoft.com/office/powerpoint/2010/main" val="4087719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UAM: user expectations</a:t>
            </a:r>
          </a:p>
        </p:txBody>
      </p:sp>
      <p:sp>
        <p:nvSpPr>
          <p:cNvPr id="3" name="Content Placeholder 2"/>
          <p:cNvSpPr>
            <a:spLocks noGrp="1"/>
          </p:cNvSpPr>
          <p:nvPr>
            <p:ph idx="1"/>
          </p:nvPr>
        </p:nvSpPr>
        <p:spPr/>
        <p:txBody>
          <a:bodyPr/>
          <a:lstStyle/>
          <a:p>
            <a:r>
              <a:rPr lang="en-GB"/>
              <a:t>O</a:t>
            </a:r>
            <a:r>
              <a:rPr lang="en-GB" noProof="0"/>
              <a:t>ne-time registration of identity, characteristics, relationships and mandates</a:t>
            </a:r>
          </a:p>
          <a:p>
            <a:r>
              <a:rPr lang="en-GB"/>
              <a:t>S</a:t>
            </a:r>
            <a:r>
              <a:rPr lang="en-GB" noProof="0"/>
              <a:t>ingle sign on for as many public and private sector applications as possible </a:t>
            </a:r>
          </a:p>
          <a:p>
            <a:pPr lvl="1"/>
            <a:r>
              <a:rPr lang="en-GB" noProof="0"/>
              <a:t>authentication of the identity</a:t>
            </a:r>
          </a:p>
          <a:p>
            <a:pPr lvl="1"/>
            <a:r>
              <a:rPr lang="en-GB" noProof="0"/>
              <a:t>verification of relevant characteristics, relationships and mandates</a:t>
            </a:r>
          </a:p>
          <a:p>
            <a:r>
              <a:rPr lang="en-GB"/>
              <a:t>E</a:t>
            </a:r>
            <a:r>
              <a:rPr lang="en-GB" noProof="0"/>
              <a:t>lectronic means for authentication of identity that can be used on as much devices as possible</a:t>
            </a:r>
          </a:p>
          <a:p>
            <a:r>
              <a:rPr lang="en-GB"/>
              <a:t>M</a:t>
            </a:r>
            <a:r>
              <a:rPr lang="en-GB" noProof="0"/>
              <a:t>inimal cost of</a:t>
            </a:r>
          </a:p>
          <a:p>
            <a:pPr lvl="1"/>
            <a:r>
              <a:rPr lang="en-GB" noProof="0"/>
              <a:t>registration procedures</a:t>
            </a:r>
          </a:p>
          <a:p>
            <a:pPr lvl="1"/>
            <a:r>
              <a:rPr lang="en-GB" noProof="0"/>
              <a:t>electronic means for authentication of identity</a:t>
            </a:r>
          </a:p>
          <a:p>
            <a:pPr lvl="1"/>
            <a:r>
              <a:rPr lang="en-GB" noProof="0"/>
              <a:t>use of electronic means for authentication of identity</a:t>
            </a:r>
          </a:p>
          <a:p>
            <a:endParaRPr lang="en-GB" noProof="0" dirty="0"/>
          </a:p>
        </p:txBody>
      </p:sp>
      <p:pic>
        <p:nvPicPr>
          <p:cNvPr id="6" name="Picture 5"/>
          <p:cNvPicPr>
            <a:picLocks noChangeAspect="1"/>
          </p:cNvPicPr>
          <p:nvPr/>
        </p:nvPicPr>
        <p:blipFill>
          <a:blip r:embed="rId2"/>
          <a:stretch>
            <a:fillRect/>
          </a:stretch>
        </p:blipFill>
        <p:spPr>
          <a:xfrm>
            <a:off x="609600" y="311025"/>
            <a:ext cx="466725" cy="409575"/>
          </a:xfrm>
          <a:prstGeom prst="rect">
            <a:avLst/>
          </a:prstGeom>
        </p:spPr>
      </p:pic>
      <p:sp>
        <p:nvSpPr>
          <p:cNvPr id="4" name="Slide Number Placeholder 3">
            <a:extLst>
              <a:ext uri="{FF2B5EF4-FFF2-40B4-BE49-F238E27FC236}">
                <a16:creationId xmlns:a16="http://schemas.microsoft.com/office/drawing/2014/main" id="{488100B6-F6C1-491F-B286-CC79B9232773}"/>
              </a:ext>
            </a:extLst>
          </p:cNvPr>
          <p:cNvSpPr>
            <a:spLocks noGrp="1"/>
          </p:cNvSpPr>
          <p:nvPr>
            <p:ph type="sldNum" sz="quarter" idx="10"/>
          </p:nvPr>
        </p:nvSpPr>
        <p:spPr/>
        <p:txBody>
          <a:bodyPr/>
          <a:lstStyle/>
          <a:p>
            <a:pPr>
              <a:defRPr/>
            </a:pPr>
            <a:fld id="{84AEDDD6-2727-439E-A96F-E9FD4CA77376}" type="slidenum">
              <a:rPr lang="en-GB" smtClean="0"/>
              <a:pPr>
                <a:defRPr/>
              </a:pPr>
              <a:t>47</a:t>
            </a:fld>
            <a:endParaRPr lang="en-GB" dirty="0"/>
          </a:p>
        </p:txBody>
      </p:sp>
    </p:spTree>
    <p:extLst>
      <p:ext uri="{BB962C8B-B14F-4D97-AF65-F5344CB8AC3E}">
        <p14:creationId xmlns:p14="http://schemas.microsoft.com/office/powerpoint/2010/main" val="3214864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noProof="0"/>
              <a:t>Division of tasks</a:t>
            </a:r>
          </a:p>
        </p:txBody>
      </p:sp>
      <p:sp>
        <p:nvSpPr>
          <p:cNvPr id="13315" name="Rectangle 3"/>
          <p:cNvSpPr>
            <a:spLocks noGrp="1" noChangeArrowheads="1"/>
          </p:cNvSpPr>
          <p:nvPr>
            <p:ph idx="1"/>
          </p:nvPr>
        </p:nvSpPr>
        <p:spPr/>
        <p:txBody>
          <a:bodyPr/>
          <a:lstStyle/>
          <a:p>
            <a:r>
              <a:rPr lang="en-GB"/>
              <a:t>R</a:t>
            </a:r>
            <a:r>
              <a:rPr lang="en-GB" noProof="0"/>
              <a:t>egistration of the identity of</a:t>
            </a:r>
          </a:p>
          <a:p>
            <a:pPr lvl="1"/>
            <a:r>
              <a:rPr lang="en-GB" noProof="0"/>
              <a:t>citizens: municipalities</a:t>
            </a:r>
          </a:p>
          <a:p>
            <a:pPr lvl="1"/>
            <a:r>
              <a:rPr lang="en-GB" noProof="0"/>
              <a:t>companies: company counters</a:t>
            </a:r>
          </a:p>
          <a:p>
            <a:endParaRPr lang="en-GB" dirty="0"/>
          </a:p>
          <a:p>
            <a:r>
              <a:rPr lang="en-GB"/>
              <a:t>Official identification document for citizens</a:t>
            </a:r>
          </a:p>
          <a:p>
            <a:pPr lvl="1"/>
            <a:r>
              <a:rPr lang="en-GB"/>
              <a:t>delivered by the municipalities (eID)</a:t>
            </a:r>
          </a:p>
          <a:p>
            <a:endParaRPr lang="en-GB" dirty="0"/>
          </a:p>
          <a:p>
            <a:r>
              <a:rPr lang="en-GB"/>
              <a:t>Means for the electronic authentication of identity</a:t>
            </a:r>
          </a:p>
          <a:p>
            <a:pPr lvl="1"/>
            <a:r>
              <a:rPr lang="en-GB"/>
              <a:t>free choice for user between means offered</a:t>
            </a:r>
          </a:p>
          <a:p>
            <a:pPr lvl="2"/>
            <a:r>
              <a:rPr lang="en-GB"/>
              <a:t>by the government or</a:t>
            </a:r>
          </a:p>
          <a:p>
            <a:pPr lvl="2"/>
            <a:r>
              <a:rPr lang="en-GB"/>
              <a:t>by the private sector, recognized by the government</a:t>
            </a:r>
          </a:p>
          <a:p>
            <a:pPr lvl="1"/>
            <a:r>
              <a:rPr lang="en-GB"/>
              <a:t>free of charge for user</a:t>
            </a:r>
          </a:p>
          <a:p>
            <a:endParaRPr lang="en-GB" altLang="nl-BE" dirty="0"/>
          </a:p>
          <a:p>
            <a:endParaRPr lang="en-GB" altLang="nl-BE" noProof="0" dirty="0"/>
          </a:p>
          <a:p>
            <a:endParaRPr lang="en-GB" dirty="0"/>
          </a:p>
          <a:p>
            <a:pPr lvl="1"/>
            <a:endParaRPr lang="en-GB" altLang="nl-BE" noProof="0" dirty="0"/>
          </a:p>
        </p:txBody>
      </p:sp>
      <p:pic>
        <p:nvPicPr>
          <p:cNvPr id="5" name="Picture 4"/>
          <p:cNvPicPr>
            <a:picLocks noChangeAspect="1"/>
          </p:cNvPicPr>
          <p:nvPr/>
        </p:nvPicPr>
        <p:blipFill>
          <a:blip r:embed="rId2"/>
          <a:stretch>
            <a:fillRect/>
          </a:stretch>
        </p:blipFill>
        <p:spPr>
          <a:xfrm>
            <a:off x="609600" y="311025"/>
            <a:ext cx="466725" cy="409575"/>
          </a:xfrm>
          <a:prstGeom prst="rect">
            <a:avLst/>
          </a:prstGeom>
        </p:spPr>
      </p:pic>
      <p:sp>
        <p:nvSpPr>
          <p:cNvPr id="2" name="Slide Number Placeholder 1">
            <a:extLst>
              <a:ext uri="{FF2B5EF4-FFF2-40B4-BE49-F238E27FC236}">
                <a16:creationId xmlns:a16="http://schemas.microsoft.com/office/drawing/2014/main" id="{28DE0F76-6BD1-4907-8738-9D0851F38B93}"/>
              </a:ext>
            </a:extLst>
          </p:cNvPr>
          <p:cNvSpPr>
            <a:spLocks noGrp="1"/>
          </p:cNvSpPr>
          <p:nvPr>
            <p:ph type="sldNum" sz="quarter" idx="10"/>
          </p:nvPr>
        </p:nvSpPr>
        <p:spPr/>
        <p:txBody>
          <a:bodyPr/>
          <a:lstStyle/>
          <a:p>
            <a:pPr>
              <a:defRPr/>
            </a:pPr>
            <a:fld id="{84AEDDD6-2727-439E-A96F-E9FD4CA77376}" type="slidenum">
              <a:rPr lang="en-GB" smtClean="0"/>
              <a:pPr>
                <a:defRPr/>
              </a:pPr>
              <a:t>48</a:t>
            </a:fld>
            <a:endParaRPr lang="en-GB" dirty="0"/>
          </a:p>
        </p:txBody>
      </p:sp>
    </p:spTree>
    <p:extLst>
      <p:ext uri="{BB962C8B-B14F-4D97-AF65-F5344CB8AC3E}">
        <p14:creationId xmlns:p14="http://schemas.microsoft.com/office/powerpoint/2010/main" val="252656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Division of tasks</a:t>
            </a:r>
          </a:p>
        </p:txBody>
      </p:sp>
      <p:sp>
        <p:nvSpPr>
          <p:cNvPr id="3" name="Tijdelijke aanduiding voor inhoud 2"/>
          <p:cNvSpPr>
            <a:spLocks noGrp="1"/>
          </p:cNvSpPr>
          <p:nvPr>
            <p:ph idx="1"/>
          </p:nvPr>
        </p:nvSpPr>
        <p:spPr/>
        <p:txBody>
          <a:bodyPr>
            <a:normAutofit/>
          </a:bodyPr>
          <a:lstStyle/>
          <a:p>
            <a:r>
              <a:rPr lang="en-GB"/>
              <a:t>Registration of characteristics, relationships and mandates relevant for eGovernment or </a:t>
            </a:r>
            <a:r>
              <a:rPr lang="en-GB">
                <a:solidFill>
                  <a:srgbClr val="087670"/>
                </a:solidFill>
              </a:rPr>
              <a:t>eHealth</a:t>
            </a:r>
          </a:p>
          <a:p>
            <a:pPr lvl="1"/>
            <a:r>
              <a:rPr lang="en-GB"/>
              <a:t>by public or private bodies designated by government</a:t>
            </a:r>
          </a:p>
          <a:p>
            <a:pPr lvl="1"/>
            <a:r>
              <a:rPr lang="en-GB"/>
              <a:t>with quality assurance</a:t>
            </a:r>
          </a:p>
          <a:p>
            <a:r>
              <a:rPr lang="en-GB"/>
              <a:t>Authentic sources containing characteristics, relationships and mandates relevant for eGovernment or </a:t>
            </a:r>
            <a:r>
              <a:rPr lang="en-GB">
                <a:solidFill>
                  <a:srgbClr val="087670"/>
                </a:solidFill>
              </a:rPr>
              <a:t>eHealth</a:t>
            </a:r>
          </a:p>
          <a:p>
            <a:pPr lvl="1"/>
            <a:r>
              <a:rPr lang="en-GB"/>
              <a:t>managed by public or private bodies designated by government</a:t>
            </a:r>
          </a:p>
          <a:p>
            <a:pPr lvl="1"/>
            <a:r>
              <a:rPr lang="en-GB"/>
              <a:t>with SLA’s</a:t>
            </a:r>
          </a:p>
          <a:p>
            <a:pPr lvl="1"/>
            <a:r>
              <a:rPr lang="en-GB"/>
              <a:t>according to a federated model</a:t>
            </a:r>
          </a:p>
          <a:p>
            <a:pPr lvl="1"/>
            <a:r>
              <a:rPr lang="en-GB"/>
              <a:t>accessible by UAM</a:t>
            </a:r>
          </a:p>
          <a:p>
            <a:pPr lvl="2"/>
            <a:r>
              <a:rPr lang="en-GB"/>
              <a:t>for eGovernment and </a:t>
            </a:r>
            <a:r>
              <a:rPr lang="en-GB">
                <a:solidFill>
                  <a:srgbClr val="087670"/>
                </a:solidFill>
              </a:rPr>
              <a:t>eHealth</a:t>
            </a:r>
            <a:r>
              <a:rPr lang="en-GB"/>
              <a:t> applications</a:t>
            </a:r>
          </a:p>
          <a:p>
            <a:pPr lvl="2"/>
            <a:r>
              <a:rPr lang="en-GB"/>
              <a:t>for private sector applications</a:t>
            </a:r>
          </a:p>
          <a:p>
            <a:r>
              <a:rPr lang="en-GB"/>
              <a:t>Authorization is the responsibility of each service provider</a:t>
            </a:r>
          </a:p>
          <a:p>
            <a:endParaRPr lang="en-GB" dirty="0"/>
          </a:p>
          <a:p>
            <a:endParaRPr lang="en-GB" dirty="0"/>
          </a:p>
        </p:txBody>
      </p:sp>
      <p:pic>
        <p:nvPicPr>
          <p:cNvPr id="5" name="Picture 4"/>
          <p:cNvPicPr>
            <a:picLocks noChangeAspect="1"/>
          </p:cNvPicPr>
          <p:nvPr/>
        </p:nvPicPr>
        <p:blipFill>
          <a:blip r:embed="rId2"/>
          <a:stretch>
            <a:fillRect/>
          </a:stretch>
        </p:blipFill>
        <p:spPr>
          <a:xfrm>
            <a:off x="609600" y="311025"/>
            <a:ext cx="466725" cy="409575"/>
          </a:xfrm>
          <a:prstGeom prst="rect">
            <a:avLst/>
          </a:prstGeom>
        </p:spPr>
      </p:pic>
      <p:sp>
        <p:nvSpPr>
          <p:cNvPr id="4" name="Slide Number Placeholder 3">
            <a:extLst>
              <a:ext uri="{FF2B5EF4-FFF2-40B4-BE49-F238E27FC236}">
                <a16:creationId xmlns:a16="http://schemas.microsoft.com/office/drawing/2014/main" id="{E488D856-CA05-4098-A0AA-C0B179F5C5B7}"/>
              </a:ext>
            </a:extLst>
          </p:cNvPr>
          <p:cNvSpPr>
            <a:spLocks noGrp="1"/>
          </p:cNvSpPr>
          <p:nvPr>
            <p:ph type="sldNum" sz="quarter" idx="10"/>
          </p:nvPr>
        </p:nvSpPr>
        <p:spPr/>
        <p:txBody>
          <a:bodyPr/>
          <a:lstStyle/>
          <a:p>
            <a:pPr>
              <a:defRPr/>
            </a:pPr>
            <a:fld id="{84AEDDD6-2727-439E-A96F-E9FD4CA77376}" type="slidenum">
              <a:rPr lang="en-GB" smtClean="0"/>
              <a:pPr>
                <a:defRPr/>
              </a:pPr>
              <a:t>49</a:t>
            </a:fld>
            <a:endParaRPr lang="en-GB" dirty="0"/>
          </a:p>
        </p:txBody>
      </p:sp>
    </p:spTree>
    <p:extLst>
      <p:ext uri="{BB962C8B-B14F-4D97-AF65-F5344CB8AC3E}">
        <p14:creationId xmlns:p14="http://schemas.microsoft.com/office/powerpoint/2010/main" val="254185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Context – </a:t>
            </a:r>
            <a:r>
              <a:rPr lang="en-GB">
                <a:solidFill>
                  <a:srgbClr val="087670"/>
                </a:solidFill>
              </a:rPr>
              <a:t>eHealth</a:t>
            </a:r>
            <a:r>
              <a:rPr lang="en-GB"/>
              <a:t> platform: 10 tasks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Developing a vision and of a strategy regarding </a:t>
            </a:r>
            <a:r>
              <a:rPr lang="en-GB" dirty="0">
                <a:solidFill>
                  <a:srgbClr val="087670"/>
                </a:solidFill>
                <a:sym typeface="Arial" charset="0"/>
              </a:rPr>
              <a:t>eHealth</a:t>
            </a:r>
            <a:r>
              <a:rPr lang="en-GB" dirty="0"/>
              <a:t> </a:t>
            </a:r>
          </a:p>
          <a:p>
            <a:pPr marL="457200" indent="-457200">
              <a:buFont typeface="+mj-lt"/>
              <a:buAutoNum type="arabicPeriod"/>
            </a:pPr>
            <a:endParaRPr lang="en-GB" dirty="0"/>
          </a:p>
          <a:p>
            <a:pPr marL="457200" indent="-457200">
              <a:buFont typeface="+mj-lt"/>
              <a:buAutoNum type="arabicPeriod"/>
            </a:pPr>
            <a:r>
              <a:rPr lang="en-GB" dirty="0"/>
              <a:t>Being the motor of the necessary changes for the implementation of the vision and the strategy regarding </a:t>
            </a:r>
            <a:r>
              <a:rPr lang="en-GB" dirty="0">
                <a:solidFill>
                  <a:srgbClr val="087670"/>
                </a:solidFill>
                <a:sym typeface="Arial" charset="0"/>
              </a:rPr>
              <a:t>eHealth</a:t>
            </a:r>
          </a:p>
          <a:p>
            <a:pPr marL="457200" indent="-457200">
              <a:buFont typeface="+mj-lt"/>
              <a:buAutoNum type="arabicPeriod"/>
            </a:pPr>
            <a:endParaRPr lang="en-GB" dirty="0"/>
          </a:p>
          <a:p>
            <a:pPr marL="457200" indent="-457200">
              <a:buFont typeface="+mj-lt"/>
              <a:buAutoNum type="arabicPeriod"/>
            </a:pPr>
            <a:r>
              <a:rPr lang="en-GB" dirty="0"/>
              <a:t>Organizing the cooperation between all governmental institutions charged with the coordination of electronic service provision </a:t>
            </a:r>
          </a:p>
          <a:p>
            <a:pPr marL="457200" indent="-457200">
              <a:buFont typeface="+mj-lt"/>
              <a:buAutoNum type="arabicPeriod"/>
            </a:pPr>
            <a:endParaRPr lang="en-GB" dirty="0"/>
          </a:p>
          <a:p>
            <a:pPr marL="457200" indent="-457200">
              <a:buFont typeface="+mj-lt"/>
              <a:buAutoNum type="arabicPeriod"/>
            </a:pPr>
            <a:r>
              <a:rPr lang="en-GB" dirty="0"/>
              <a:t>Determining functional and technical norms, standards, specifications and basic architecture with regard to </a:t>
            </a:r>
            <a:r>
              <a:rPr lang="en-GB" dirty="0">
                <a:solidFill>
                  <a:srgbClr val="087670"/>
                </a:solidFill>
                <a:sym typeface="Arial" charset="0"/>
              </a:rPr>
              <a:t>eHealth</a:t>
            </a:r>
          </a:p>
          <a:p>
            <a:pPr marL="457200" indent="-457200">
              <a:buFont typeface="+mj-lt"/>
              <a:buAutoNum type="arabicPeriod"/>
            </a:pPr>
            <a:endParaRPr lang="en-GB" dirty="0"/>
          </a:p>
          <a:p>
            <a:pPr marL="457200" indent="-457200">
              <a:buFont typeface="+mj-lt"/>
              <a:buAutoNum type="arabicPeriod"/>
            </a:pPr>
            <a:r>
              <a:rPr lang="en-GB" dirty="0"/>
              <a:t>Registering software for the management of electronic patient files</a:t>
            </a:r>
          </a:p>
        </p:txBody>
      </p:sp>
      <p:sp>
        <p:nvSpPr>
          <p:cNvPr id="4" name="Slide Number Placeholder 3">
            <a:extLst>
              <a:ext uri="{FF2B5EF4-FFF2-40B4-BE49-F238E27FC236}">
                <a16:creationId xmlns:a16="http://schemas.microsoft.com/office/drawing/2014/main" id="{335B3B69-A9CE-4E23-AA29-8F0C44A7FF58}"/>
              </a:ext>
            </a:extLst>
          </p:cNvPr>
          <p:cNvSpPr>
            <a:spLocks noGrp="1"/>
          </p:cNvSpPr>
          <p:nvPr>
            <p:ph type="sldNum" sz="quarter" idx="10"/>
          </p:nvPr>
        </p:nvSpPr>
        <p:spPr/>
        <p:txBody>
          <a:bodyPr/>
          <a:lstStyle/>
          <a:p>
            <a:pPr>
              <a:defRPr/>
            </a:pPr>
            <a:fld id="{84AEDDD6-2727-439E-A96F-E9FD4CA77376}" type="slidenum">
              <a:rPr lang="en-GB" smtClean="0"/>
              <a:pPr>
                <a:defRPr/>
              </a:pPr>
              <a:t>5</a:t>
            </a:fld>
            <a:endParaRPr lang="en-GB" dirty="0"/>
          </a:p>
        </p:txBody>
      </p:sp>
    </p:spTree>
    <p:extLst>
      <p:ext uri="{BB962C8B-B14F-4D97-AF65-F5344CB8AC3E}">
        <p14:creationId xmlns:p14="http://schemas.microsoft.com/office/powerpoint/2010/main" val="2439867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Integrated user and access management</a:t>
            </a:r>
          </a:p>
        </p:txBody>
      </p:sp>
      <p:pic>
        <p:nvPicPr>
          <p:cNvPr id="6" name="Picture 5">
            <a:extLst>
              <a:ext uri="{FF2B5EF4-FFF2-40B4-BE49-F238E27FC236}">
                <a16:creationId xmlns:a16="http://schemas.microsoft.com/office/drawing/2014/main" id="{65E2ED85-2AEF-4619-9403-28131741938B}"/>
              </a:ext>
            </a:extLst>
          </p:cNvPr>
          <p:cNvPicPr>
            <a:picLocks noChangeAspect="1"/>
          </p:cNvPicPr>
          <p:nvPr/>
        </p:nvPicPr>
        <p:blipFill>
          <a:blip r:embed="rId3"/>
          <a:stretch>
            <a:fillRect/>
          </a:stretch>
        </p:blipFill>
        <p:spPr>
          <a:xfrm>
            <a:off x="609600" y="311025"/>
            <a:ext cx="466725" cy="409575"/>
          </a:xfrm>
          <a:prstGeom prst="rect">
            <a:avLst/>
          </a:prstGeom>
        </p:spPr>
      </p:pic>
      <p:grpSp>
        <p:nvGrpSpPr>
          <p:cNvPr id="3230" name="Group 3229"/>
          <p:cNvGrpSpPr/>
          <p:nvPr/>
        </p:nvGrpSpPr>
        <p:grpSpPr>
          <a:xfrm>
            <a:off x="1271464" y="1265268"/>
            <a:ext cx="8403858" cy="5195827"/>
            <a:chOff x="1415979" y="858655"/>
            <a:chExt cx="8940871" cy="5645112"/>
          </a:xfrm>
        </p:grpSpPr>
        <p:pic>
          <p:nvPicPr>
            <p:cNvPr id="100358" name="Picture 23"/>
            <p:cNvPicPr>
              <a:picLocks noChangeAspect="1" noChangeArrowheads="1"/>
            </p:cNvPicPr>
            <p:nvPr/>
          </p:nvPicPr>
          <p:blipFill>
            <a:blip r:embed="rId4">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415979" y="858655"/>
              <a:ext cx="8940871" cy="56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8" name="Picture 3227"/>
            <p:cNvPicPr>
              <a:picLocks noChangeAspect="1"/>
            </p:cNvPicPr>
            <p:nvPr/>
          </p:nvPicPr>
          <p:blipFill>
            <a:blip r:embed="rId5"/>
            <a:stretch>
              <a:fillRect/>
            </a:stretch>
          </p:blipFill>
          <p:spPr>
            <a:xfrm>
              <a:off x="6259631" y="1378872"/>
              <a:ext cx="936104" cy="150239"/>
            </a:xfrm>
            <a:prstGeom prst="rect">
              <a:avLst/>
            </a:prstGeom>
          </p:spPr>
        </p:pic>
      </p:grpSp>
      <p:sp>
        <p:nvSpPr>
          <p:cNvPr id="3" name="Slide Number Placeholder 2">
            <a:extLst>
              <a:ext uri="{FF2B5EF4-FFF2-40B4-BE49-F238E27FC236}">
                <a16:creationId xmlns:a16="http://schemas.microsoft.com/office/drawing/2014/main" id="{409A0BF4-8589-4FBF-AD9B-40FBFF4CE8E9}"/>
              </a:ext>
            </a:extLst>
          </p:cNvPr>
          <p:cNvSpPr>
            <a:spLocks noGrp="1"/>
          </p:cNvSpPr>
          <p:nvPr>
            <p:ph type="sldNum" sz="quarter" idx="10"/>
          </p:nvPr>
        </p:nvSpPr>
        <p:spPr/>
        <p:txBody>
          <a:bodyPr/>
          <a:lstStyle/>
          <a:p>
            <a:pPr>
              <a:defRPr/>
            </a:pPr>
            <a:fld id="{84AEDDD6-2727-439E-A96F-E9FD4CA77376}" type="slidenum">
              <a:rPr lang="en-GB" smtClean="0"/>
              <a:pPr>
                <a:defRPr/>
              </a:pPr>
              <a:t>50</a:t>
            </a:fld>
            <a:endParaRPr lang="en-GB" dirty="0"/>
          </a:p>
        </p:txBody>
      </p:sp>
    </p:spTree>
    <p:extLst>
      <p:ext uri="{BB962C8B-B14F-4D97-AF65-F5344CB8AC3E}">
        <p14:creationId xmlns:p14="http://schemas.microsoft.com/office/powerpoint/2010/main" val="3897559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noProof="0">
                <a:sym typeface="Arial" panose="020B0604020202020204" pitchFamily="34" charset="0"/>
              </a:rPr>
              <a:t>Policy Enforcement Point (PEP)</a:t>
            </a:r>
          </a:p>
        </p:txBody>
      </p:sp>
      <p:sp>
        <p:nvSpPr>
          <p:cNvPr id="17411" name="Rectangle 3"/>
          <p:cNvSpPr>
            <a:spLocks noGrp="1" noChangeArrowheads="1"/>
          </p:cNvSpPr>
          <p:nvPr>
            <p:ph idx="1"/>
          </p:nvPr>
        </p:nvSpPr>
        <p:spPr/>
        <p:txBody>
          <a:bodyPr/>
          <a:lstStyle/>
          <a:p>
            <a:r>
              <a:rPr lang="en-GB"/>
              <a:t>I</a:t>
            </a:r>
            <a:r>
              <a:rPr lang="en-GB" noProof="0">
                <a:sym typeface="Arial" panose="020B0604020202020204" pitchFamily="34" charset="0"/>
              </a:rPr>
              <a:t>ntercepts the request for authorization with all available information about the user, the requested action, the resources and the environment</a:t>
            </a:r>
          </a:p>
          <a:p>
            <a:r>
              <a:rPr lang="en-GB"/>
              <a:t>P</a:t>
            </a:r>
            <a:r>
              <a:rPr lang="en-GB" noProof="0">
                <a:sym typeface="Arial" panose="020B0604020202020204" pitchFamily="34" charset="0"/>
              </a:rPr>
              <a:t>asses on the request for authorization to the Policy Decision Point (PDP) and extracts a decision regarding authorization</a:t>
            </a:r>
          </a:p>
          <a:p>
            <a:r>
              <a:rPr lang="en-GB"/>
              <a:t>G</a:t>
            </a:r>
            <a:r>
              <a:rPr lang="en-GB" noProof="0">
                <a:sym typeface="Arial" panose="020B0604020202020204" pitchFamily="34" charset="0"/>
              </a:rPr>
              <a:t>rants access to the application and provides relevant credentials</a:t>
            </a:r>
          </a:p>
        </p:txBody>
      </p:sp>
      <p:cxnSp>
        <p:nvCxnSpPr>
          <p:cNvPr id="87" name="Straight Arrow Connector 86"/>
          <p:cNvCxnSpPr/>
          <p:nvPr/>
        </p:nvCxnSpPr>
        <p:spPr>
          <a:xfrm flipV="1">
            <a:off x="6591026" y="4794371"/>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3">
            <a:duotone>
              <a:prstClr val="black"/>
              <a:srgbClr val="DFF2F0">
                <a:tint val="45000"/>
                <a:satMod val="400000"/>
              </a:srgbClr>
            </a:duotone>
          </a:blip>
          <a:stretch>
            <a:fillRect/>
          </a:stretch>
        </p:blipFill>
        <p:spPr>
          <a:xfrm>
            <a:off x="5273876" y="3983324"/>
            <a:ext cx="1453320" cy="816134"/>
          </a:xfrm>
          <a:prstGeom prst="rect">
            <a:avLst/>
          </a:prstGeom>
          <a:noFill/>
          <a:ln>
            <a:noFill/>
          </a:ln>
        </p:spPr>
      </p:pic>
      <p:sp>
        <p:nvSpPr>
          <p:cNvPr id="17416" name="TextBox 90"/>
          <p:cNvSpPr txBox="1">
            <a:spLocks noChangeArrowheads="1"/>
          </p:cNvSpPr>
          <p:nvPr/>
        </p:nvSpPr>
        <p:spPr bwMode="auto">
          <a:xfrm>
            <a:off x="5356416" y="3960936"/>
            <a:ext cx="1348447" cy="830997"/>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 </a:t>
            </a:r>
            <a:br>
              <a:rPr lang="en-GB" sz="1600"/>
            </a:br>
            <a:r>
              <a:rPr lang="en-GB" sz="1600"/>
              <a:t>Enforcement</a:t>
            </a:r>
            <a:br>
              <a:rPr lang="en-GB" sz="1600"/>
            </a:br>
            <a:r>
              <a:rPr lang="en-GB" sz="1600"/>
              <a:t>(PEP)</a:t>
            </a:r>
          </a:p>
        </p:txBody>
      </p:sp>
      <p:pic>
        <p:nvPicPr>
          <p:cNvPr id="92" name="Picture 91"/>
          <p:cNvPicPr>
            <a:picLocks noChangeAspect="1"/>
          </p:cNvPicPr>
          <p:nvPr/>
        </p:nvPicPr>
        <p:blipFill>
          <a:blip r:embed="rId3">
            <a:duotone>
              <a:prstClr val="black"/>
              <a:srgbClr val="DFF2F0">
                <a:tint val="45000"/>
                <a:satMod val="400000"/>
              </a:srgbClr>
            </a:duotone>
          </a:blip>
          <a:stretch>
            <a:fillRect/>
          </a:stretch>
        </p:blipFill>
        <p:spPr>
          <a:xfrm>
            <a:off x="7937850" y="3983324"/>
            <a:ext cx="1453320" cy="816134"/>
          </a:xfrm>
          <a:prstGeom prst="rect">
            <a:avLst/>
          </a:prstGeom>
          <a:noFill/>
          <a:ln>
            <a:noFill/>
          </a:ln>
        </p:spPr>
      </p:pic>
      <p:sp>
        <p:nvSpPr>
          <p:cNvPr id="17418" name="TextBox 92"/>
          <p:cNvSpPr txBox="1">
            <a:spLocks noChangeArrowheads="1"/>
          </p:cNvSpPr>
          <p:nvPr/>
        </p:nvSpPr>
        <p:spPr bwMode="auto">
          <a:xfrm>
            <a:off x="8023818" y="4189578"/>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Application</a:t>
            </a:r>
          </a:p>
        </p:txBody>
      </p:sp>
      <p:cxnSp>
        <p:nvCxnSpPr>
          <p:cNvPr id="96" name="Straight Arrow Connector 95"/>
          <p:cNvCxnSpPr/>
          <p:nvPr/>
        </p:nvCxnSpPr>
        <p:spPr>
          <a:xfrm>
            <a:off x="4092301" y="4591171"/>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718026" y="4545133"/>
            <a:ext cx="1219824"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500414" y="4807071"/>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rot="10800000">
            <a:off x="4060554" y="4248271"/>
            <a:ext cx="2532063" cy="519112"/>
          </a:xfrm>
          <a:prstGeom prst="bentConnector3">
            <a:avLst>
              <a:gd name="adj1" fmla="val -2318"/>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a:off x="5305154" y="4589583"/>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602142" y="4545133"/>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427" name="TextBox 101"/>
          <p:cNvSpPr txBox="1">
            <a:spLocks noChangeArrowheads="1"/>
          </p:cNvSpPr>
          <p:nvPr/>
        </p:nvSpPr>
        <p:spPr bwMode="auto">
          <a:xfrm>
            <a:off x="3945625" y="4560850"/>
            <a:ext cx="1474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000"/>
              <a:t>Action on application</a:t>
            </a:r>
          </a:p>
        </p:txBody>
      </p:sp>
      <p:sp>
        <p:nvSpPr>
          <p:cNvPr id="17428" name="TextBox 102"/>
          <p:cNvSpPr txBox="1">
            <a:spLocks noChangeArrowheads="1"/>
          </p:cNvSpPr>
          <p:nvPr/>
        </p:nvSpPr>
        <p:spPr bwMode="auto">
          <a:xfrm>
            <a:off x="3949969" y="3831549"/>
            <a:ext cx="1497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000"/>
              <a:t>Action on application</a:t>
            </a:r>
          </a:p>
          <a:p>
            <a:pPr algn="ctr" eaLnBrk="1" hangingPunct="1"/>
            <a:r>
              <a:rPr lang="en-GB" sz="1000"/>
              <a:t>DECLINED</a:t>
            </a:r>
          </a:p>
        </p:txBody>
      </p:sp>
      <p:sp>
        <p:nvSpPr>
          <p:cNvPr id="17429" name="TextBox 103"/>
          <p:cNvSpPr txBox="1">
            <a:spLocks noChangeArrowheads="1"/>
          </p:cNvSpPr>
          <p:nvPr/>
        </p:nvSpPr>
        <p:spPr bwMode="auto">
          <a:xfrm>
            <a:off x="6599792" y="4041607"/>
            <a:ext cx="148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000"/>
              <a:t>Action on application</a:t>
            </a:r>
          </a:p>
          <a:p>
            <a:pPr algn="ctr" eaLnBrk="1" hangingPunct="1"/>
            <a:r>
              <a:rPr lang="en-GB" sz="1000"/>
              <a:t>ALLOWED</a:t>
            </a:r>
          </a:p>
        </p:txBody>
      </p:sp>
      <p:sp>
        <p:nvSpPr>
          <p:cNvPr id="17430" name="TextBox 105"/>
          <p:cNvSpPr txBox="1">
            <a:spLocks noChangeArrowheads="1"/>
          </p:cNvSpPr>
          <p:nvPr/>
        </p:nvSpPr>
        <p:spPr bwMode="auto">
          <a:xfrm>
            <a:off x="4489805" y="4861292"/>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Decision  </a:t>
            </a:r>
            <a:br>
              <a:rPr lang="en-GB" sz="1100"/>
            </a:br>
            <a:r>
              <a:rPr lang="en-GB" sz="1100"/>
              <a:t>request</a:t>
            </a:r>
          </a:p>
        </p:txBody>
      </p:sp>
      <p:sp>
        <p:nvSpPr>
          <p:cNvPr id="17431" name="TextBox 106"/>
          <p:cNvSpPr txBox="1">
            <a:spLocks noChangeArrowheads="1"/>
          </p:cNvSpPr>
          <p:nvPr/>
        </p:nvSpPr>
        <p:spPr bwMode="auto">
          <a:xfrm>
            <a:off x="6246542" y="4848346"/>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Decision  </a:t>
            </a:r>
            <a:br>
              <a:rPr lang="en-GB" sz="1100"/>
            </a:br>
            <a:r>
              <a:rPr lang="en-GB" sz="1100"/>
              <a:t>answer</a:t>
            </a:r>
          </a:p>
        </p:txBody>
      </p:sp>
      <p:pic>
        <p:nvPicPr>
          <p:cNvPr id="25" name="Picture 24"/>
          <p:cNvPicPr>
            <a:picLocks noChangeAspect="1"/>
          </p:cNvPicPr>
          <p:nvPr/>
        </p:nvPicPr>
        <p:blipFill>
          <a:blip r:embed="rId4"/>
          <a:stretch>
            <a:fillRect/>
          </a:stretch>
        </p:blipFill>
        <p:spPr>
          <a:xfrm>
            <a:off x="609600" y="311025"/>
            <a:ext cx="466725" cy="409575"/>
          </a:xfrm>
          <a:prstGeom prst="rect">
            <a:avLst/>
          </a:prstGeom>
        </p:spPr>
      </p:pic>
      <p:pic>
        <p:nvPicPr>
          <p:cNvPr id="29" name="Picture 28"/>
          <p:cNvPicPr>
            <a:picLocks noChangeAspect="1"/>
          </p:cNvPicPr>
          <p:nvPr/>
        </p:nvPicPr>
        <p:blipFill>
          <a:blip r:embed="rId3">
            <a:duotone>
              <a:prstClr val="black"/>
              <a:srgbClr val="DFF2F0">
                <a:tint val="45000"/>
                <a:satMod val="400000"/>
              </a:srgbClr>
            </a:duotone>
          </a:blip>
          <a:stretch>
            <a:fillRect/>
          </a:stretch>
        </p:blipFill>
        <p:spPr>
          <a:xfrm>
            <a:off x="2652862" y="3968000"/>
            <a:ext cx="1453320" cy="816134"/>
          </a:xfrm>
          <a:prstGeom prst="rect">
            <a:avLst/>
          </a:prstGeom>
          <a:noFill/>
          <a:ln>
            <a:noFill/>
          </a:ln>
        </p:spPr>
      </p:pic>
      <p:pic>
        <p:nvPicPr>
          <p:cNvPr id="28" name="Picture 27"/>
          <p:cNvPicPr>
            <a:picLocks noChangeAspect="1"/>
          </p:cNvPicPr>
          <p:nvPr/>
        </p:nvPicPr>
        <p:blipFill>
          <a:blip r:embed="rId3">
            <a:duotone>
              <a:prstClr val="black"/>
              <a:srgbClr val="DFF2F0">
                <a:tint val="45000"/>
                <a:satMod val="400000"/>
              </a:srgbClr>
            </a:duotone>
          </a:blip>
          <a:stretch>
            <a:fillRect/>
          </a:stretch>
        </p:blipFill>
        <p:spPr>
          <a:xfrm>
            <a:off x="5305569" y="5392534"/>
            <a:ext cx="1453320" cy="816134"/>
          </a:xfrm>
          <a:prstGeom prst="rect">
            <a:avLst/>
          </a:prstGeom>
          <a:noFill/>
          <a:ln>
            <a:noFill/>
          </a:ln>
        </p:spPr>
      </p:pic>
      <p:sp>
        <p:nvSpPr>
          <p:cNvPr id="17420" name="TextBox 94"/>
          <p:cNvSpPr txBox="1">
            <a:spLocks noChangeArrowheads="1"/>
          </p:cNvSpPr>
          <p:nvPr/>
        </p:nvSpPr>
        <p:spPr bwMode="auto">
          <a:xfrm>
            <a:off x="5289515" y="5374945"/>
            <a:ext cx="1422042" cy="830263"/>
          </a:xfrm>
          <a:prstGeom prst="rect">
            <a:avLst/>
          </a:prstGeom>
          <a:noFill/>
          <a:ln>
            <a:noFill/>
          </a:ln>
        </p:spPr>
        <p:txBody>
          <a:bodyPr wrap="square">
            <a:spAutoFit/>
          </a:bodyPr>
          <a:lstStyle>
            <a:defPPr>
              <a:defRPr lang="en-US"/>
            </a:defPPr>
            <a:lvl1pPr algn="ctr" eaLnBrk="1" hangingPunct="1">
              <a:defRPr sz="1600">
                <a:latin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GB"/>
              <a:t>Policy Decision</a:t>
            </a:r>
            <a:br>
              <a:rPr lang="en-GB"/>
            </a:br>
            <a:r>
              <a:rPr lang="en-GB"/>
              <a:t>(PDP)</a:t>
            </a:r>
          </a:p>
        </p:txBody>
      </p:sp>
      <p:sp>
        <p:nvSpPr>
          <p:cNvPr id="17414" name="TextBox 88"/>
          <p:cNvSpPr txBox="1">
            <a:spLocks noChangeArrowheads="1"/>
          </p:cNvSpPr>
          <p:nvPr/>
        </p:nvSpPr>
        <p:spPr bwMode="auto">
          <a:xfrm>
            <a:off x="3030267" y="4206999"/>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a:t>User</a:t>
            </a:r>
          </a:p>
        </p:txBody>
      </p:sp>
      <p:sp>
        <p:nvSpPr>
          <p:cNvPr id="2" name="Slide Number Placeholder 1">
            <a:extLst>
              <a:ext uri="{FF2B5EF4-FFF2-40B4-BE49-F238E27FC236}">
                <a16:creationId xmlns:a16="http://schemas.microsoft.com/office/drawing/2014/main" id="{5D3577F5-55DB-47E7-824A-953112501438}"/>
              </a:ext>
            </a:extLst>
          </p:cNvPr>
          <p:cNvSpPr>
            <a:spLocks noGrp="1"/>
          </p:cNvSpPr>
          <p:nvPr>
            <p:ph type="sldNum" sz="quarter" idx="10"/>
          </p:nvPr>
        </p:nvSpPr>
        <p:spPr/>
        <p:txBody>
          <a:bodyPr/>
          <a:lstStyle/>
          <a:p>
            <a:pPr>
              <a:defRPr/>
            </a:pPr>
            <a:fld id="{84AEDDD6-2727-439E-A96F-E9FD4CA77376}" type="slidenum">
              <a:rPr lang="en-GB" smtClean="0"/>
              <a:pPr>
                <a:defRPr/>
              </a:pPr>
              <a:t>51</a:t>
            </a:fld>
            <a:endParaRPr lang="en-GB" dirty="0"/>
          </a:p>
        </p:txBody>
      </p:sp>
    </p:spTree>
    <p:extLst>
      <p:ext uri="{BB962C8B-B14F-4D97-AF65-F5344CB8AC3E}">
        <p14:creationId xmlns:p14="http://schemas.microsoft.com/office/powerpoint/2010/main" val="198201290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noProof="0">
                <a:sym typeface="Arial" panose="020B0604020202020204" pitchFamily="34" charset="0"/>
              </a:rPr>
              <a:t>Policy Decision Point (PDP)</a:t>
            </a:r>
          </a:p>
        </p:txBody>
      </p:sp>
      <p:sp>
        <p:nvSpPr>
          <p:cNvPr id="18435" name="Rectangle 3"/>
          <p:cNvSpPr>
            <a:spLocks noGrp="1" noChangeArrowheads="1"/>
          </p:cNvSpPr>
          <p:nvPr>
            <p:ph idx="1"/>
          </p:nvPr>
        </p:nvSpPr>
        <p:spPr/>
        <p:txBody>
          <a:bodyPr/>
          <a:lstStyle/>
          <a:p>
            <a:r>
              <a:rPr lang="en-GB"/>
              <a:t>B</a:t>
            </a:r>
            <a:r>
              <a:rPr lang="en-GB" noProof="0">
                <a:sym typeface="Arial" panose="020B0604020202020204" pitchFamily="34" charset="0"/>
              </a:rPr>
              <a:t>ased on the request for authorization received, retrieves the appropriate authorization policy from the Policy Administration Point(s) (PAP)</a:t>
            </a:r>
          </a:p>
          <a:p>
            <a:r>
              <a:rPr lang="en-GB"/>
              <a:t>E</a:t>
            </a:r>
            <a:r>
              <a:rPr lang="en-GB" noProof="0">
                <a:sym typeface="Arial" panose="020B0604020202020204" pitchFamily="34" charset="0"/>
              </a:rPr>
              <a:t>valuates the policy and, if necessary, retrieves the relevant information from the Policy Information Point(s) (PIP)</a:t>
            </a:r>
          </a:p>
          <a:p>
            <a:r>
              <a:rPr lang="en-GB"/>
              <a:t>T</a:t>
            </a:r>
            <a:r>
              <a:rPr lang="en-GB" noProof="0">
                <a:sym typeface="Arial" panose="020B0604020202020204" pitchFamily="34" charset="0"/>
              </a:rPr>
              <a:t>akes the authorization decision (permit/deny/</a:t>
            </a:r>
            <a:br>
              <a:rPr lang="en-GB" noProof="0">
                <a:sym typeface="Arial" panose="020B0604020202020204" pitchFamily="34" charset="0"/>
              </a:rPr>
            </a:br>
            <a:r>
              <a:rPr lang="en-GB" noProof="0">
                <a:sym typeface="Arial" panose="020B0604020202020204" pitchFamily="34" charset="0"/>
              </a:rPr>
              <a:t>not applicable) and sends it to the PEP</a:t>
            </a:r>
          </a:p>
        </p:txBody>
      </p:sp>
      <p:pic>
        <p:nvPicPr>
          <p:cNvPr id="6" name="Picture 5"/>
          <p:cNvPicPr>
            <a:picLocks noChangeAspect="1"/>
          </p:cNvPicPr>
          <p:nvPr/>
        </p:nvPicPr>
        <p:blipFill>
          <a:blip r:embed="rId2"/>
          <a:stretch>
            <a:fillRect/>
          </a:stretch>
        </p:blipFill>
        <p:spPr>
          <a:xfrm>
            <a:off x="609600" y="311025"/>
            <a:ext cx="466725" cy="409575"/>
          </a:xfrm>
          <a:prstGeom prst="rect">
            <a:avLst/>
          </a:prstGeom>
        </p:spPr>
      </p:pic>
      <p:grpSp>
        <p:nvGrpSpPr>
          <p:cNvPr id="7" name="Group 6"/>
          <p:cNvGrpSpPr/>
          <p:nvPr/>
        </p:nvGrpSpPr>
        <p:grpSpPr>
          <a:xfrm>
            <a:off x="5078207" y="5475433"/>
            <a:ext cx="1483099" cy="830997"/>
            <a:chOff x="7536631" y="2816616"/>
            <a:chExt cx="1483099" cy="830997"/>
          </a:xfrm>
        </p:grpSpPr>
        <p:pic>
          <p:nvPicPr>
            <p:cNvPr id="8" name="Picture 7"/>
            <p:cNvPicPr>
              <a:picLocks noChangeAspect="1"/>
            </p:cNvPicPr>
            <p:nvPr/>
          </p:nvPicPr>
          <p:blipFill>
            <a:blip r:embed="rId3">
              <a:duotone>
                <a:prstClr val="black"/>
                <a:srgbClr val="DFF2F0">
                  <a:tint val="45000"/>
                  <a:satMod val="400000"/>
                </a:srgbClr>
              </a:duotone>
            </a:blip>
            <a:stretch>
              <a:fillRect/>
            </a:stretch>
          </p:blipFill>
          <p:spPr>
            <a:xfrm>
              <a:off x="7536816" y="2816616"/>
              <a:ext cx="1453320" cy="816134"/>
            </a:xfrm>
            <a:prstGeom prst="rect">
              <a:avLst/>
            </a:prstGeom>
            <a:noFill/>
            <a:ln>
              <a:noFill/>
            </a:ln>
          </p:spPr>
        </p:pic>
        <p:sp>
          <p:nvSpPr>
            <p:cNvPr id="9" name="TextBox 41"/>
            <p:cNvSpPr txBox="1">
              <a:spLocks noChangeArrowheads="1"/>
            </p:cNvSpPr>
            <p:nvPr/>
          </p:nvSpPr>
          <p:spPr bwMode="auto">
            <a:xfrm>
              <a:off x="7536631" y="2816616"/>
              <a:ext cx="14830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Administration</a:t>
              </a:r>
              <a:br>
                <a:rPr lang="en-GB" sz="1600"/>
              </a:br>
              <a:r>
                <a:rPr lang="en-GB" sz="1600"/>
                <a:t>(PAP)</a:t>
              </a:r>
            </a:p>
          </p:txBody>
        </p:sp>
      </p:grpSp>
      <p:grpSp>
        <p:nvGrpSpPr>
          <p:cNvPr id="10" name="Group 9"/>
          <p:cNvGrpSpPr/>
          <p:nvPr/>
        </p:nvGrpSpPr>
        <p:grpSpPr>
          <a:xfrm>
            <a:off x="7697163" y="2564904"/>
            <a:ext cx="1453320" cy="830997"/>
            <a:chOff x="7689216" y="2969016"/>
            <a:chExt cx="1453320" cy="830997"/>
          </a:xfrm>
        </p:grpSpPr>
        <p:pic>
          <p:nvPicPr>
            <p:cNvPr id="11" name="Picture 10"/>
            <p:cNvPicPr>
              <a:picLocks noChangeAspect="1"/>
            </p:cNvPicPr>
            <p:nvPr/>
          </p:nvPicPr>
          <p:blipFill>
            <a:blip r:embed="rId3">
              <a:duotone>
                <a:prstClr val="black"/>
                <a:srgbClr val="DFF2F0">
                  <a:tint val="45000"/>
                  <a:satMod val="400000"/>
                </a:srgbClr>
              </a:duotone>
            </a:blip>
            <a:stretch>
              <a:fillRect/>
            </a:stretch>
          </p:blipFill>
          <p:spPr>
            <a:xfrm>
              <a:off x="7689216" y="2969016"/>
              <a:ext cx="1453320" cy="816134"/>
            </a:xfrm>
            <a:prstGeom prst="rect">
              <a:avLst/>
            </a:prstGeom>
            <a:noFill/>
            <a:ln>
              <a:noFill/>
            </a:ln>
          </p:spPr>
        </p:pic>
        <p:sp>
          <p:nvSpPr>
            <p:cNvPr id="12" name="TextBox 41"/>
            <p:cNvSpPr txBox="1">
              <a:spLocks noChangeArrowheads="1"/>
            </p:cNvSpPr>
            <p:nvPr/>
          </p:nvSpPr>
          <p:spPr bwMode="auto">
            <a:xfrm>
              <a:off x="7756356" y="2969016"/>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Enforcement</a:t>
              </a:r>
              <a:br>
                <a:rPr lang="en-GB" sz="1600"/>
              </a:br>
              <a:r>
                <a:rPr lang="en-GB" sz="1600"/>
                <a:t>(PEP)</a:t>
              </a:r>
            </a:p>
          </p:txBody>
        </p:sp>
      </p:grpSp>
      <p:pic>
        <p:nvPicPr>
          <p:cNvPr id="13" name="Picture 12"/>
          <p:cNvPicPr>
            <a:picLocks noChangeAspect="1"/>
          </p:cNvPicPr>
          <p:nvPr/>
        </p:nvPicPr>
        <p:blipFill>
          <a:blip r:embed="rId3">
            <a:duotone>
              <a:prstClr val="black"/>
              <a:srgbClr val="DFF2F0">
                <a:tint val="45000"/>
                <a:satMod val="400000"/>
              </a:srgbClr>
            </a:duotone>
          </a:blip>
          <a:stretch>
            <a:fillRect/>
          </a:stretch>
        </p:blipFill>
        <p:spPr>
          <a:xfrm>
            <a:off x="8293423" y="5475433"/>
            <a:ext cx="1453320" cy="816134"/>
          </a:xfrm>
          <a:prstGeom prst="rect">
            <a:avLst/>
          </a:prstGeom>
          <a:noFill/>
          <a:ln>
            <a:noFill/>
          </a:ln>
        </p:spPr>
      </p:pic>
      <p:sp>
        <p:nvSpPr>
          <p:cNvPr id="14" name="TextBox 41"/>
          <p:cNvSpPr txBox="1">
            <a:spLocks noChangeArrowheads="1"/>
          </p:cNvSpPr>
          <p:nvPr/>
        </p:nvSpPr>
        <p:spPr bwMode="auto">
          <a:xfrm>
            <a:off x="8428689" y="5475433"/>
            <a:ext cx="1212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Information</a:t>
            </a:r>
            <a:br>
              <a:rPr lang="en-GB" sz="1600"/>
            </a:br>
            <a:r>
              <a:rPr lang="en-GB" sz="1600"/>
              <a:t>(PIP)</a:t>
            </a:r>
          </a:p>
        </p:txBody>
      </p:sp>
      <p:grpSp>
        <p:nvGrpSpPr>
          <p:cNvPr id="15" name="Group 14"/>
          <p:cNvGrpSpPr/>
          <p:nvPr/>
        </p:nvGrpSpPr>
        <p:grpSpPr>
          <a:xfrm>
            <a:off x="7676310" y="4035079"/>
            <a:ext cx="1453320" cy="830262"/>
            <a:chOff x="7709896" y="4138598"/>
            <a:chExt cx="1453320" cy="830262"/>
          </a:xfrm>
        </p:grpSpPr>
        <p:pic>
          <p:nvPicPr>
            <p:cNvPr id="16" name="Picture 15"/>
            <p:cNvPicPr>
              <a:picLocks noChangeAspect="1"/>
            </p:cNvPicPr>
            <p:nvPr/>
          </p:nvPicPr>
          <p:blipFill>
            <a:blip r:embed="rId3">
              <a:duotone>
                <a:prstClr val="black"/>
                <a:srgbClr val="DFF2F0">
                  <a:tint val="45000"/>
                  <a:satMod val="400000"/>
                </a:srgbClr>
              </a:duotone>
            </a:blip>
            <a:stretch>
              <a:fillRect/>
            </a:stretch>
          </p:blipFill>
          <p:spPr>
            <a:xfrm>
              <a:off x="7709896" y="4138598"/>
              <a:ext cx="1453320" cy="816134"/>
            </a:xfrm>
            <a:prstGeom prst="rect">
              <a:avLst/>
            </a:prstGeom>
            <a:noFill/>
            <a:ln>
              <a:noFill/>
            </a:ln>
          </p:spPr>
        </p:pic>
        <p:sp>
          <p:nvSpPr>
            <p:cNvPr id="17" name="TextBox 41"/>
            <p:cNvSpPr txBox="1">
              <a:spLocks noChangeArrowheads="1"/>
            </p:cNvSpPr>
            <p:nvPr/>
          </p:nvSpPr>
          <p:spPr bwMode="auto">
            <a:xfrm>
              <a:off x="7967070" y="4138598"/>
              <a:ext cx="968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Decision</a:t>
              </a:r>
              <a:br>
                <a:rPr lang="en-GB" sz="1600"/>
              </a:br>
              <a:r>
                <a:rPr lang="en-GB" sz="1600"/>
                <a:t>(PDP)</a:t>
              </a:r>
            </a:p>
          </p:txBody>
        </p:sp>
      </p:grpSp>
      <p:sp>
        <p:nvSpPr>
          <p:cNvPr id="18" name="TextBox 68"/>
          <p:cNvSpPr txBox="1">
            <a:spLocks noChangeArrowheads="1"/>
          </p:cNvSpPr>
          <p:nvPr/>
        </p:nvSpPr>
        <p:spPr bwMode="auto">
          <a:xfrm>
            <a:off x="9766300" y="4003026"/>
            <a:ext cx="1311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1100"/>
              <a:t>Information </a:t>
            </a:r>
            <a:br>
              <a:rPr lang="en-GB" sz="1100"/>
            </a:br>
            <a:r>
              <a:rPr lang="en-GB" sz="1100"/>
              <a:t>Question/Answer</a:t>
            </a:r>
          </a:p>
          <a:p>
            <a:pPr algn="ctr" eaLnBrk="1" hangingPunct="1"/>
            <a:endParaRPr lang="nl-BE" altLang="fr-FR" sz="1100" dirty="0"/>
          </a:p>
        </p:txBody>
      </p:sp>
      <p:cxnSp>
        <p:nvCxnSpPr>
          <p:cNvPr id="19" name="Elbow Connector 18"/>
          <p:cNvCxnSpPr>
            <a:stCxn id="16" idx="3"/>
          </p:cNvCxnSpPr>
          <p:nvPr/>
        </p:nvCxnSpPr>
        <p:spPr>
          <a:xfrm>
            <a:off x="9129630" y="4443146"/>
            <a:ext cx="1947945" cy="1032287"/>
          </a:xfrm>
          <a:prstGeom prst="bentConnector3">
            <a:avLst>
              <a:gd name="adj1" fmla="val 9955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0403320" y="5439136"/>
            <a:ext cx="1453320" cy="831850"/>
            <a:chOff x="3904932" y="3080012"/>
            <a:chExt cx="1453320" cy="831850"/>
          </a:xfrm>
        </p:grpSpPr>
        <p:pic>
          <p:nvPicPr>
            <p:cNvPr id="21" name="Picture 20"/>
            <p:cNvPicPr>
              <a:picLocks noChangeAspect="1"/>
            </p:cNvPicPr>
            <p:nvPr/>
          </p:nvPicPr>
          <p:blipFill>
            <a:blip r:embed="rId3">
              <a:duotone>
                <a:prstClr val="black"/>
                <a:srgbClr val="DFF2F0">
                  <a:tint val="45000"/>
                  <a:satMod val="400000"/>
                </a:srgbClr>
              </a:duotone>
            </a:blip>
            <a:stretch>
              <a:fillRect/>
            </a:stretch>
          </p:blipFill>
          <p:spPr>
            <a:xfrm>
              <a:off x="3904932" y="3090440"/>
              <a:ext cx="1453320" cy="816134"/>
            </a:xfrm>
            <a:prstGeom prst="rect">
              <a:avLst/>
            </a:prstGeom>
            <a:noFill/>
            <a:ln>
              <a:noFill/>
            </a:ln>
          </p:spPr>
        </p:pic>
        <p:sp>
          <p:nvSpPr>
            <p:cNvPr id="22" name="TextBox 61"/>
            <p:cNvSpPr txBox="1">
              <a:spLocks noChangeArrowheads="1"/>
            </p:cNvSpPr>
            <p:nvPr/>
          </p:nvSpPr>
          <p:spPr bwMode="auto">
            <a:xfrm>
              <a:off x="4000778" y="3080012"/>
              <a:ext cx="1227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Information</a:t>
              </a:r>
              <a:br>
                <a:rPr lang="en-GB" sz="1600"/>
              </a:br>
              <a:r>
                <a:rPr lang="en-GB" sz="1600"/>
                <a:t>(PIP)</a:t>
              </a:r>
            </a:p>
          </p:txBody>
        </p:sp>
      </p:grpSp>
      <p:cxnSp>
        <p:nvCxnSpPr>
          <p:cNvPr id="23" name="Straight Arrow Connector 22"/>
          <p:cNvCxnSpPr/>
          <p:nvPr/>
        </p:nvCxnSpPr>
        <p:spPr>
          <a:xfrm>
            <a:off x="8968284" y="4842236"/>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69"/>
          <p:cNvSpPr txBox="1">
            <a:spLocks noChangeArrowheads="1"/>
          </p:cNvSpPr>
          <p:nvPr/>
        </p:nvSpPr>
        <p:spPr bwMode="auto">
          <a:xfrm>
            <a:off x="7598348" y="4925242"/>
            <a:ext cx="14364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Information </a:t>
            </a:r>
            <a:br>
              <a:rPr lang="en-GB" sz="1100"/>
            </a:br>
            <a:r>
              <a:rPr lang="en-GB" sz="1100"/>
              <a:t>Question/Answer</a:t>
            </a:r>
          </a:p>
        </p:txBody>
      </p:sp>
      <p:cxnSp>
        <p:nvCxnSpPr>
          <p:cNvPr id="25" name="Straight Arrow Connector 24"/>
          <p:cNvCxnSpPr/>
          <p:nvPr/>
        </p:nvCxnSpPr>
        <p:spPr>
          <a:xfrm flipV="1">
            <a:off x="9020083" y="3401115"/>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929471" y="3413815"/>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05"/>
          <p:cNvSpPr txBox="1">
            <a:spLocks noChangeArrowheads="1"/>
          </p:cNvSpPr>
          <p:nvPr/>
        </p:nvSpPr>
        <p:spPr bwMode="auto">
          <a:xfrm>
            <a:off x="6918862" y="3468036"/>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Decision  </a:t>
            </a:r>
            <a:br>
              <a:rPr lang="en-GB" sz="1100"/>
            </a:br>
            <a:r>
              <a:rPr lang="en-GB" sz="1100"/>
              <a:t>request</a:t>
            </a:r>
          </a:p>
        </p:txBody>
      </p:sp>
      <p:sp>
        <p:nvSpPr>
          <p:cNvPr id="28" name="TextBox 106"/>
          <p:cNvSpPr txBox="1">
            <a:spLocks noChangeArrowheads="1"/>
          </p:cNvSpPr>
          <p:nvPr/>
        </p:nvSpPr>
        <p:spPr bwMode="auto">
          <a:xfrm>
            <a:off x="8675599" y="3455090"/>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Decision  </a:t>
            </a:r>
            <a:br>
              <a:rPr lang="en-GB" sz="1100"/>
            </a:br>
            <a:r>
              <a:rPr lang="en-GB" sz="1100"/>
              <a:t>answer</a:t>
            </a:r>
          </a:p>
        </p:txBody>
      </p:sp>
      <p:cxnSp>
        <p:nvCxnSpPr>
          <p:cNvPr id="29" name="Elbow Connector 28"/>
          <p:cNvCxnSpPr>
            <a:endCxn id="9" idx="0"/>
          </p:cNvCxnSpPr>
          <p:nvPr/>
        </p:nvCxnSpPr>
        <p:spPr>
          <a:xfrm rot="10800000" flipV="1">
            <a:off x="5819757" y="4391797"/>
            <a:ext cx="1874838" cy="1083635"/>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68"/>
          <p:cNvSpPr txBox="1">
            <a:spLocks noChangeArrowheads="1"/>
          </p:cNvSpPr>
          <p:nvPr/>
        </p:nvSpPr>
        <p:spPr bwMode="auto">
          <a:xfrm>
            <a:off x="6183222" y="3965600"/>
            <a:ext cx="1311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1100"/>
              <a:t>Fetch</a:t>
            </a:r>
          </a:p>
          <a:p>
            <a:pPr algn="ctr"/>
            <a:r>
              <a:rPr lang="en-GB" sz="1100"/>
              <a:t>Policies</a:t>
            </a:r>
          </a:p>
          <a:p>
            <a:pPr algn="ctr" eaLnBrk="1" hangingPunct="1"/>
            <a:endParaRPr lang="nl-BE" altLang="fr-FR" sz="1100" dirty="0"/>
          </a:p>
        </p:txBody>
      </p:sp>
      <p:sp>
        <p:nvSpPr>
          <p:cNvPr id="2" name="Slide Number Placeholder 1">
            <a:extLst>
              <a:ext uri="{FF2B5EF4-FFF2-40B4-BE49-F238E27FC236}">
                <a16:creationId xmlns:a16="http://schemas.microsoft.com/office/drawing/2014/main" id="{FFE1A084-D495-4546-8632-41BA75C313B2}"/>
              </a:ext>
            </a:extLst>
          </p:cNvPr>
          <p:cNvSpPr>
            <a:spLocks noGrp="1"/>
          </p:cNvSpPr>
          <p:nvPr>
            <p:ph type="sldNum" sz="quarter" idx="10"/>
          </p:nvPr>
        </p:nvSpPr>
        <p:spPr/>
        <p:txBody>
          <a:bodyPr/>
          <a:lstStyle/>
          <a:p>
            <a:pPr>
              <a:defRPr/>
            </a:pPr>
            <a:fld id="{84AEDDD6-2727-439E-A96F-E9FD4CA77376}" type="slidenum">
              <a:rPr lang="en-GB" smtClean="0"/>
              <a:pPr>
                <a:defRPr/>
              </a:pPr>
              <a:t>52</a:t>
            </a:fld>
            <a:endParaRPr lang="en-GB" dirty="0"/>
          </a:p>
        </p:txBody>
      </p:sp>
    </p:spTree>
    <p:extLst>
      <p:ext uri="{BB962C8B-B14F-4D97-AF65-F5344CB8AC3E}">
        <p14:creationId xmlns:p14="http://schemas.microsoft.com/office/powerpoint/2010/main" val="1482864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noProof="0">
                <a:sym typeface="Arial" panose="020B0604020202020204" pitchFamily="34" charset="0"/>
              </a:rPr>
              <a:t>Policy Administration Point (PAP)</a:t>
            </a:r>
          </a:p>
        </p:txBody>
      </p:sp>
      <p:sp>
        <p:nvSpPr>
          <p:cNvPr id="19459" name="Rectangle 3"/>
          <p:cNvSpPr>
            <a:spLocks noGrp="1" noChangeArrowheads="1"/>
          </p:cNvSpPr>
          <p:nvPr>
            <p:ph idx="1"/>
          </p:nvPr>
        </p:nvSpPr>
        <p:spPr/>
        <p:txBody>
          <a:bodyPr/>
          <a:lstStyle/>
          <a:p>
            <a:r>
              <a:rPr lang="en-GB"/>
              <a:t>E</a:t>
            </a:r>
            <a:r>
              <a:rPr lang="en-GB" noProof="0">
                <a:sym typeface="Arial" panose="020B0604020202020204" pitchFamily="34" charset="0"/>
              </a:rPr>
              <a:t>nvironment to store and manage authorization policies by authorized person(s) appointed by the application managers</a:t>
            </a:r>
          </a:p>
          <a:p>
            <a:r>
              <a:rPr lang="en-GB"/>
              <a:t>P</a:t>
            </a:r>
            <a:r>
              <a:rPr lang="en-GB" noProof="0">
                <a:sym typeface="Arial" panose="020B0604020202020204" pitchFamily="34" charset="0"/>
              </a:rPr>
              <a:t>uts authorization policies at the disposal of the PDP</a:t>
            </a:r>
          </a:p>
        </p:txBody>
      </p:sp>
      <p:pic>
        <p:nvPicPr>
          <p:cNvPr id="1946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088" y="4147024"/>
            <a:ext cx="4937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9350" y="5139211"/>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stCxn id="19460" idx="3"/>
          </p:cNvCxnSpPr>
          <p:nvPr/>
        </p:nvCxnSpPr>
        <p:spPr>
          <a:xfrm flipV="1">
            <a:off x="3753803" y="4448646"/>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19464" idx="0"/>
          </p:cNvCxnSpPr>
          <p:nvPr/>
        </p:nvCxnSpPr>
        <p:spPr>
          <a:xfrm rot="10800000" flipV="1">
            <a:off x="5661979" y="3200652"/>
            <a:ext cx="1874837" cy="771525"/>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47688" y="4804249"/>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sp>
        <p:nvSpPr>
          <p:cNvPr id="19469" name="TextBox 49"/>
          <p:cNvSpPr txBox="1">
            <a:spLocks noChangeArrowheads="1"/>
          </p:cNvSpPr>
          <p:nvPr/>
        </p:nvSpPr>
        <p:spPr bwMode="auto">
          <a:xfrm>
            <a:off x="4960303" y="5832946"/>
            <a:ext cx="1311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Policy repository</a:t>
            </a:r>
          </a:p>
        </p:txBody>
      </p:sp>
      <p:sp>
        <p:nvSpPr>
          <p:cNvPr id="19470" name="TextBox 50"/>
          <p:cNvSpPr txBox="1">
            <a:spLocks noChangeArrowheads="1"/>
          </p:cNvSpPr>
          <p:nvPr/>
        </p:nvSpPr>
        <p:spPr bwMode="auto">
          <a:xfrm>
            <a:off x="3641091" y="4053358"/>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Authorisation management</a:t>
            </a:r>
          </a:p>
        </p:txBody>
      </p:sp>
      <p:sp>
        <p:nvSpPr>
          <p:cNvPr id="19471" name="TextBox 52"/>
          <p:cNvSpPr txBox="1">
            <a:spLocks noChangeArrowheads="1"/>
          </p:cNvSpPr>
          <p:nvPr/>
        </p:nvSpPr>
        <p:spPr bwMode="auto">
          <a:xfrm>
            <a:off x="5414328" y="2792883"/>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Fetch</a:t>
            </a:r>
          </a:p>
          <a:p>
            <a:pPr algn="ctr" eaLnBrk="1" hangingPunct="1"/>
            <a:r>
              <a:rPr lang="en-GB" sz="1100"/>
              <a:t>Policies</a:t>
            </a:r>
          </a:p>
        </p:txBody>
      </p:sp>
      <p:sp>
        <p:nvSpPr>
          <p:cNvPr id="19472" name="TextBox 53"/>
          <p:cNvSpPr txBox="1">
            <a:spLocks noChangeArrowheads="1"/>
          </p:cNvSpPr>
          <p:nvPr/>
        </p:nvSpPr>
        <p:spPr bwMode="auto">
          <a:xfrm>
            <a:off x="2858450" y="4734399"/>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Administrator</a:t>
            </a:r>
          </a:p>
        </p:txBody>
      </p:sp>
      <p:pic>
        <p:nvPicPr>
          <p:cNvPr id="18" name="Picture 17"/>
          <p:cNvPicPr>
            <a:picLocks noChangeAspect="1"/>
          </p:cNvPicPr>
          <p:nvPr/>
        </p:nvPicPr>
        <p:blipFill>
          <a:blip r:embed="rId4"/>
          <a:stretch>
            <a:fillRect/>
          </a:stretch>
        </p:blipFill>
        <p:spPr>
          <a:xfrm>
            <a:off x="609600" y="311025"/>
            <a:ext cx="466725" cy="409575"/>
          </a:xfrm>
          <a:prstGeom prst="rect">
            <a:avLst/>
          </a:prstGeom>
        </p:spPr>
      </p:pic>
      <p:pic>
        <p:nvPicPr>
          <p:cNvPr id="19" name="Picture 18"/>
          <p:cNvPicPr>
            <a:picLocks noChangeAspect="1"/>
          </p:cNvPicPr>
          <p:nvPr/>
        </p:nvPicPr>
        <p:blipFill>
          <a:blip r:embed="rId5">
            <a:duotone>
              <a:prstClr val="black"/>
              <a:srgbClr val="DFF2F0">
                <a:tint val="45000"/>
                <a:satMod val="400000"/>
              </a:srgbClr>
            </a:duotone>
          </a:blip>
          <a:stretch>
            <a:fillRect/>
          </a:stretch>
        </p:blipFill>
        <p:spPr>
          <a:xfrm>
            <a:off x="4920616" y="3998086"/>
            <a:ext cx="1453320" cy="816134"/>
          </a:xfrm>
          <a:prstGeom prst="rect">
            <a:avLst/>
          </a:prstGeom>
          <a:noFill/>
          <a:ln>
            <a:noFill/>
          </a:ln>
        </p:spPr>
      </p:pic>
      <p:sp>
        <p:nvSpPr>
          <p:cNvPr id="19464" name="TextBox 43"/>
          <p:cNvSpPr txBox="1">
            <a:spLocks noChangeArrowheads="1"/>
          </p:cNvSpPr>
          <p:nvPr/>
        </p:nvSpPr>
        <p:spPr bwMode="auto">
          <a:xfrm>
            <a:off x="4920616" y="3972177"/>
            <a:ext cx="1482725" cy="830263"/>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Administration</a:t>
            </a:r>
            <a:br>
              <a:rPr lang="en-GB" sz="1600"/>
            </a:br>
            <a:r>
              <a:rPr lang="en-GB" sz="1600"/>
              <a:t>(PAP)</a:t>
            </a:r>
          </a:p>
        </p:txBody>
      </p:sp>
      <p:pic>
        <p:nvPicPr>
          <p:cNvPr id="20" name="Picture 19"/>
          <p:cNvPicPr>
            <a:picLocks noChangeAspect="1"/>
          </p:cNvPicPr>
          <p:nvPr/>
        </p:nvPicPr>
        <p:blipFill>
          <a:blip r:embed="rId5">
            <a:duotone>
              <a:prstClr val="black"/>
              <a:srgbClr val="DFF2F0">
                <a:tint val="45000"/>
                <a:satMod val="400000"/>
              </a:srgbClr>
            </a:duotone>
          </a:blip>
          <a:stretch>
            <a:fillRect/>
          </a:stretch>
        </p:blipFill>
        <p:spPr>
          <a:xfrm>
            <a:off x="7536816" y="2816616"/>
            <a:ext cx="1453320" cy="816134"/>
          </a:xfrm>
          <a:prstGeom prst="rect">
            <a:avLst/>
          </a:prstGeom>
          <a:noFill/>
          <a:ln>
            <a:noFill/>
          </a:ln>
        </p:spPr>
      </p:pic>
      <p:sp>
        <p:nvSpPr>
          <p:cNvPr id="19462" name="TextBox 41"/>
          <p:cNvSpPr txBox="1">
            <a:spLocks noChangeArrowheads="1"/>
          </p:cNvSpPr>
          <p:nvPr/>
        </p:nvSpPr>
        <p:spPr bwMode="auto">
          <a:xfrm>
            <a:off x="7793990" y="2816616"/>
            <a:ext cx="968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Decision</a:t>
            </a:r>
            <a:br>
              <a:rPr lang="en-GB" sz="1600"/>
            </a:br>
            <a:r>
              <a:rPr lang="en-GB" sz="1600"/>
              <a:t>(PDP)</a:t>
            </a:r>
          </a:p>
        </p:txBody>
      </p:sp>
      <p:sp>
        <p:nvSpPr>
          <p:cNvPr id="2" name="Slide Number Placeholder 1">
            <a:extLst>
              <a:ext uri="{FF2B5EF4-FFF2-40B4-BE49-F238E27FC236}">
                <a16:creationId xmlns:a16="http://schemas.microsoft.com/office/drawing/2014/main" id="{E73671F2-AE64-473F-917C-D117656A3FB3}"/>
              </a:ext>
            </a:extLst>
          </p:cNvPr>
          <p:cNvSpPr>
            <a:spLocks noGrp="1"/>
          </p:cNvSpPr>
          <p:nvPr>
            <p:ph type="sldNum" sz="quarter" idx="10"/>
          </p:nvPr>
        </p:nvSpPr>
        <p:spPr/>
        <p:txBody>
          <a:bodyPr/>
          <a:lstStyle/>
          <a:p>
            <a:pPr>
              <a:defRPr/>
            </a:pPr>
            <a:fld id="{84AEDDD6-2727-439E-A96F-E9FD4CA77376}" type="slidenum">
              <a:rPr lang="en-GB" smtClean="0"/>
              <a:pPr>
                <a:defRPr/>
              </a:pPr>
              <a:t>53</a:t>
            </a:fld>
            <a:endParaRPr lang="en-GB" dirty="0"/>
          </a:p>
        </p:txBody>
      </p:sp>
    </p:spTree>
    <p:extLst>
      <p:ext uri="{BB962C8B-B14F-4D97-AF65-F5344CB8AC3E}">
        <p14:creationId xmlns:p14="http://schemas.microsoft.com/office/powerpoint/2010/main" val="36159512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Policy Information Point (PIP)</a:t>
            </a:r>
          </a:p>
        </p:txBody>
      </p:sp>
      <p:sp>
        <p:nvSpPr>
          <p:cNvPr id="20483" name="Rectangle 3"/>
          <p:cNvSpPr>
            <a:spLocks noGrp="1" noChangeArrowheads="1"/>
          </p:cNvSpPr>
          <p:nvPr>
            <p:ph idx="1"/>
          </p:nvPr>
        </p:nvSpPr>
        <p:spPr/>
        <p:txBody>
          <a:bodyPr/>
          <a:lstStyle/>
          <a:p>
            <a:endParaRPr lang="en-GB" altLang="nl-BE" noProof="0" dirty="0">
              <a:sym typeface="Arial" panose="020B0604020202020204" pitchFamily="34" charset="0"/>
            </a:endParaRPr>
          </a:p>
          <a:p>
            <a:r>
              <a:rPr lang="en-GB"/>
              <a:t>P</a:t>
            </a:r>
            <a:r>
              <a:rPr lang="en-GB" noProof="0">
                <a:sym typeface="Arial" panose="020B0604020202020204" pitchFamily="34" charset="0"/>
              </a:rPr>
              <a:t>uts information at the disposal of the PDP in order to evaluate authorization policies (authentic sources with characteristics, relationships, mandates, etc.)</a:t>
            </a:r>
          </a:p>
        </p:txBody>
      </p:sp>
      <p:cxnSp>
        <p:nvCxnSpPr>
          <p:cNvPr id="57" name="Straight Connector 56"/>
          <p:cNvCxnSpPr/>
          <p:nvPr/>
        </p:nvCxnSpPr>
        <p:spPr>
          <a:xfrm flipH="1">
            <a:off x="7696793" y="491752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688605" y="4909592"/>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607643" y="353005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94" name="TextBox 66"/>
          <p:cNvSpPr txBox="1">
            <a:spLocks noChangeArrowheads="1"/>
          </p:cNvSpPr>
          <p:nvPr/>
        </p:nvSpPr>
        <p:spPr bwMode="auto">
          <a:xfrm>
            <a:off x="5023446" y="5903367"/>
            <a:ext cx="130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Authentic source</a:t>
            </a:r>
          </a:p>
        </p:txBody>
      </p:sp>
      <p:sp>
        <p:nvSpPr>
          <p:cNvPr id="20495" name="TextBox 67"/>
          <p:cNvSpPr txBox="1">
            <a:spLocks noChangeArrowheads="1"/>
          </p:cNvSpPr>
          <p:nvPr/>
        </p:nvSpPr>
        <p:spPr bwMode="auto">
          <a:xfrm>
            <a:off x="7082433" y="5903367"/>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Authentic source</a:t>
            </a:r>
          </a:p>
        </p:txBody>
      </p:sp>
      <p:sp>
        <p:nvSpPr>
          <p:cNvPr id="20497" name="TextBox 69"/>
          <p:cNvSpPr txBox="1">
            <a:spLocks noChangeArrowheads="1"/>
          </p:cNvSpPr>
          <p:nvPr/>
        </p:nvSpPr>
        <p:spPr bwMode="auto">
          <a:xfrm>
            <a:off x="4367808" y="362426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Information </a:t>
            </a:r>
            <a:br>
              <a:rPr lang="en-GB" sz="1100"/>
            </a:br>
            <a:r>
              <a:rPr lang="en-GB" sz="1100"/>
              <a:t>Question/Answer</a:t>
            </a:r>
          </a:p>
        </p:txBody>
      </p:sp>
      <p:pic>
        <p:nvPicPr>
          <p:cNvPr id="20498"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518" y="5209629"/>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1221" y="5209629"/>
            <a:ext cx="13541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a:stretch>
            <a:fillRect/>
          </a:stretch>
        </p:blipFill>
        <p:spPr>
          <a:xfrm>
            <a:off x="609600" y="311025"/>
            <a:ext cx="466725" cy="409575"/>
          </a:xfrm>
          <a:prstGeom prst="rect">
            <a:avLst/>
          </a:prstGeom>
        </p:spPr>
      </p:pic>
      <p:grpSp>
        <p:nvGrpSpPr>
          <p:cNvPr id="7" name="Group 6"/>
          <p:cNvGrpSpPr/>
          <p:nvPr/>
        </p:nvGrpSpPr>
        <p:grpSpPr>
          <a:xfrm>
            <a:off x="5867901" y="3280071"/>
            <a:ext cx="2525807" cy="1626456"/>
            <a:chOff x="2837995" y="2272364"/>
            <a:chExt cx="2525807" cy="1626456"/>
          </a:xfrm>
        </p:grpSpPr>
        <p:cxnSp>
          <p:nvCxnSpPr>
            <p:cNvPr id="65" name="Elbow Connector 64"/>
            <p:cNvCxnSpPr/>
            <p:nvPr/>
          </p:nvCxnSpPr>
          <p:spPr>
            <a:xfrm>
              <a:off x="2837995" y="2272364"/>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910482" y="3040714"/>
              <a:ext cx="1453320" cy="858106"/>
              <a:chOff x="3887406" y="3080012"/>
              <a:chExt cx="1453320" cy="858106"/>
            </a:xfrm>
          </p:grpSpPr>
          <p:pic>
            <p:nvPicPr>
              <p:cNvPr id="23" name="Picture 22"/>
              <p:cNvPicPr>
                <a:picLocks noChangeAspect="1"/>
              </p:cNvPicPr>
              <p:nvPr/>
            </p:nvPicPr>
            <p:blipFill>
              <a:blip r:embed="rId4">
                <a:duotone>
                  <a:prstClr val="black"/>
                  <a:srgbClr val="DFF2F0">
                    <a:tint val="45000"/>
                    <a:satMod val="400000"/>
                  </a:srgbClr>
                </a:duotone>
              </a:blip>
              <a:stretch>
                <a:fillRect/>
              </a:stretch>
            </p:blipFill>
            <p:spPr>
              <a:xfrm>
                <a:off x="3887406" y="3121984"/>
                <a:ext cx="1453320" cy="816134"/>
              </a:xfrm>
              <a:prstGeom prst="rect">
                <a:avLst/>
              </a:prstGeom>
              <a:noFill/>
              <a:ln>
                <a:noFill/>
              </a:ln>
            </p:spPr>
          </p:pic>
          <p:sp>
            <p:nvSpPr>
              <p:cNvPr id="20489" name="TextBox 61"/>
              <p:cNvSpPr txBox="1">
                <a:spLocks noChangeArrowheads="1"/>
              </p:cNvSpPr>
              <p:nvPr/>
            </p:nvSpPr>
            <p:spPr bwMode="auto">
              <a:xfrm>
                <a:off x="4000778" y="3080012"/>
                <a:ext cx="1227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Information</a:t>
                </a:r>
                <a:br>
                  <a:rPr lang="en-GB" sz="1600"/>
                </a:br>
                <a:r>
                  <a:rPr lang="en-GB" sz="1600"/>
                  <a:t>(PIP)</a:t>
                </a:r>
              </a:p>
            </p:txBody>
          </p:sp>
        </p:grpSp>
      </p:grpSp>
      <p:grpSp>
        <p:nvGrpSpPr>
          <p:cNvPr id="6" name="Group 5"/>
          <p:cNvGrpSpPr/>
          <p:nvPr/>
        </p:nvGrpSpPr>
        <p:grpSpPr>
          <a:xfrm>
            <a:off x="4924166" y="4067453"/>
            <a:ext cx="1453320" cy="862013"/>
            <a:chOff x="2434187" y="4669773"/>
            <a:chExt cx="1453320" cy="862013"/>
          </a:xfrm>
        </p:grpSpPr>
        <p:pic>
          <p:nvPicPr>
            <p:cNvPr id="22" name="Picture 21"/>
            <p:cNvPicPr>
              <a:picLocks noChangeAspect="1"/>
            </p:cNvPicPr>
            <p:nvPr/>
          </p:nvPicPr>
          <p:blipFill>
            <a:blip r:embed="rId4">
              <a:duotone>
                <a:prstClr val="black"/>
                <a:srgbClr val="DFF2F0">
                  <a:tint val="45000"/>
                  <a:satMod val="400000"/>
                </a:srgbClr>
              </a:duotone>
            </a:blip>
            <a:stretch>
              <a:fillRect/>
            </a:stretch>
          </p:blipFill>
          <p:spPr>
            <a:xfrm>
              <a:off x="2434187" y="4715652"/>
              <a:ext cx="1453320" cy="816134"/>
            </a:xfrm>
            <a:prstGeom prst="rect">
              <a:avLst/>
            </a:prstGeom>
            <a:noFill/>
            <a:ln>
              <a:noFill/>
            </a:ln>
          </p:spPr>
        </p:pic>
        <p:sp>
          <p:nvSpPr>
            <p:cNvPr id="20491" name="TextBox 63"/>
            <p:cNvSpPr txBox="1">
              <a:spLocks noChangeArrowheads="1"/>
            </p:cNvSpPr>
            <p:nvPr/>
          </p:nvSpPr>
          <p:spPr bwMode="auto">
            <a:xfrm>
              <a:off x="2555216" y="4669773"/>
              <a:ext cx="12112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Information</a:t>
              </a:r>
              <a:br>
                <a:rPr lang="en-GB" sz="1600"/>
              </a:br>
              <a:r>
                <a:rPr lang="en-GB" sz="1600"/>
                <a:t>(PIP)</a:t>
              </a:r>
            </a:p>
          </p:txBody>
        </p:sp>
      </p:grpSp>
      <p:grpSp>
        <p:nvGrpSpPr>
          <p:cNvPr id="2" name="Group 1"/>
          <p:cNvGrpSpPr/>
          <p:nvPr/>
        </p:nvGrpSpPr>
        <p:grpSpPr>
          <a:xfrm>
            <a:off x="4440830" y="2693818"/>
            <a:ext cx="1453320" cy="830263"/>
            <a:chOff x="738445" y="3264417"/>
            <a:chExt cx="1453320" cy="830263"/>
          </a:xfrm>
        </p:grpSpPr>
        <p:pic>
          <p:nvPicPr>
            <p:cNvPr id="24" name="Picture 23"/>
            <p:cNvPicPr>
              <a:picLocks noChangeAspect="1"/>
            </p:cNvPicPr>
            <p:nvPr/>
          </p:nvPicPr>
          <p:blipFill>
            <a:blip r:embed="rId4">
              <a:duotone>
                <a:prstClr val="black"/>
                <a:srgbClr val="DFF2F0">
                  <a:tint val="45000"/>
                  <a:satMod val="400000"/>
                </a:srgbClr>
              </a:duotone>
            </a:blip>
            <a:stretch>
              <a:fillRect/>
            </a:stretch>
          </p:blipFill>
          <p:spPr>
            <a:xfrm>
              <a:off x="738445" y="3278546"/>
              <a:ext cx="1453320" cy="816134"/>
            </a:xfrm>
            <a:prstGeom prst="rect">
              <a:avLst/>
            </a:prstGeom>
            <a:noFill/>
            <a:ln>
              <a:noFill/>
            </a:ln>
          </p:spPr>
        </p:pic>
        <p:sp>
          <p:nvSpPr>
            <p:cNvPr id="20487" name="TextBox 59"/>
            <p:cNvSpPr txBox="1">
              <a:spLocks noChangeArrowheads="1"/>
            </p:cNvSpPr>
            <p:nvPr/>
          </p:nvSpPr>
          <p:spPr bwMode="auto">
            <a:xfrm>
              <a:off x="996944" y="3264417"/>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600"/>
                <a:t>Policy</a:t>
              </a:r>
              <a:br>
                <a:rPr lang="en-GB" sz="1600"/>
              </a:br>
              <a:r>
                <a:rPr lang="en-GB" sz="1600"/>
                <a:t>Decision</a:t>
              </a:r>
              <a:br>
                <a:rPr lang="en-GB" sz="1600"/>
              </a:br>
              <a:r>
                <a:rPr lang="en-GB" sz="1600"/>
                <a:t>(PDP)</a:t>
              </a:r>
            </a:p>
          </p:txBody>
        </p:sp>
      </p:grpSp>
      <p:sp>
        <p:nvSpPr>
          <p:cNvPr id="30" name="TextBox 69"/>
          <p:cNvSpPr txBox="1">
            <a:spLocks noChangeArrowheads="1"/>
          </p:cNvSpPr>
          <p:nvPr/>
        </p:nvSpPr>
        <p:spPr bwMode="auto">
          <a:xfrm>
            <a:off x="6377486" y="2791120"/>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100"/>
              <a:t>Information </a:t>
            </a:r>
            <a:br>
              <a:rPr lang="en-GB" sz="1100"/>
            </a:br>
            <a:r>
              <a:rPr lang="en-GB" sz="1100"/>
              <a:t>Question/Answer</a:t>
            </a:r>
          </a:p>
        </p:txBody>
      </p:sp>
      <p:sp>
        <p:nvSpPr>
          <p:cNvPr id="8" name="Slide Number Placeholder 7">
            <a:extLst>
              <a:ext uri="{FF2B5EF4-FFF2-40B4-BE49-F238E27FC236}">
                <a16:creationId xmlns:a16="http://schemas.microsoft.com/office/drawing/2014/main" id="{AA2C3722-2597-4A13-8AA0-A500D7B0AF55}"/>
              </a:ext>
            </a:extLst>
          </p:cNvPr>
          <p:cNvSpPr>
            <a:spLocks noGrp="1"/>
          </p:cNvSpPr>
          <p:nvPr>
            <p:ph type="sldNum" sz="quarter" idx="10"/>
          </p:nvPr>
        </p:nvSpPr>
        <p:spPr/>
        <p:txBody>
          <a:bodyPr/>
          <a:lstStyle/>
          <a:p>
            <a:pPr>
              <a:defRPr/>
            </a:pPr>
            <a:fld id="{84AEDDD6-2727-439E-A96F-E9FD4CA77376}" type="slidenum">
              <a:rPr lang="en-GB" smtClean="0"/>
              <a:pPr>
                <a:defRPr/>
              </a:pPr>
              <a:t>54</a:t>
            </a:fld>
            <a:endParaRPr lang="en-GB" dirty="0"/>
          </a:p>
        </p:txBody>
      </p:sp>
    </p:spTree>
    <p:extLst>
      <p:ext uri="{BB962C8B-B14F-4D97-AF65-F5344CB8AC3E}">
        <p14:creationId xmlns:p14="http://schemas.microsoft.com/office/powerpoint/2010/main" val="160183466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721228" y="1536480"/>
            <a:ext cx="283686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7" name="Rectangle 3"/>
          <p:cNvSpPr>
            <a:spLocks noChangeArrowheads="1"/>
          </p:cNvSpPr>
          <p:nvPr/>
        </p:nvSpPr>
        <p:spPr bwMode="auto">
          <a:xfrm>
            <a:off x="6688138" y="2150842"/>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8" name="Rectangle 4"/>
          <p:cNvSpPr>
            <a:spLocks noChangeArrowheads="1"/>
          </p:cNvSpPr>
          <p:nvPr/>
        </p:nvSpPr>
        <p:spPr bwMode="auto">
          <a:xfrm>
            <a:off x="6623050"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9" name="Rectangle 5"/>
          <p:cNvSpPr>
            <a:spLocks noChangeArrowheads="1"/>
          </p:cNvSpPr>
          <p:nvPr/>
        </p:nvSpPr>
        <p:spPr bwMode="auto">
          <a:xfrm>
            <a:off x="6700841"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APPLICATIONS</a:t>
            </a:r>
          </a:p>
        </p:txBody>
      </p:sp>
      <p:sp>
        <p:nvSpPr>
          <p:cNvPr id="21510" name="Rectangle 6"/>
          <p:cNvSpPr>
            <a:spLocks noChangeArrowheads="1"/>
          </p:cNvSpPr>
          <p:nvPr/>
        </p:nvSpPr>
        <p:spPr bwMode="auto">
          <a:xfrm>
            <a:off x="4849816" y="2144489"/>
            <a:ext cx="1603375"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1" name="Rectangle 7"/>
          <p:cNvSpPr>
            <a:spLocks noChangeArrowheads="1"/>
          </p:cNvSpPr>
          <p:nvPr/>
        </p:nvSpPr>
        <p:spPr bwMode="auto">
          <a:xfrm>
            <a:off x="4786316" y="2079405"/>
            <a:ext cx="16033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2" name="Rectangle 8"/>
          <p:cNvSpPr>
            <a:spLocks noChangeArrowheads="1"/>
          </p:cNvSpPr>
          <p:nvPr/>
        </p:nvSpPr>
        <p:spPr bwMode="auto">
          <a:xfrm>
            <a:off x="5591178" y="2300064"/>
            <a:ext cx="70961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3" name="Rectangle 9"/>
          <p:cNvSpPr>
            <a:spLocks noChangeArrowheads="1"/>
          </p:cNvSpPr>
          <p:nvPr/>
        </p:nvSpPr>
        <p:spPr bwMode="auto">
          <a:xfrm>
            <a:off x="5527678" y="2236567"/>
            <a:ext cx="708025"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4" name="Rectangle 10"/>
          <p:cNvSpPr>
            <a:spLocks noChangeArrowheads="1"/>
          </p:cNvSpPr>
          <p:nvPr/>
        </p:nvSpPr>
        <p:spPr bwMode="auto">
          <a:xfrm>
            <a:off x="5583241"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Authorisation</a:t>
            </a:r>
          </a:p>
        </p:txBody>
      </p:sp>
      <p:sp>
        <p:nvSpPr>
          <p:cNvPr id="21515" name="Rectangle 11"/>
          <p:cNvSpPr>
            <a:spLocks noChangeArrowheads="1"/>
          </p:cNvSpPr>
          <p:nvPr/>
        </p:nvSpPr>
        <p:spPr bwMode="auto">
          <a:xfrm>
            <a:off x="4946650"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6" name="Rectangle 12"/>
          <p:cNvSpPr>
            <a:spLocks noChangeArrowheads="1"/>
          </p:cNvSpPr>
          <p:nvPr/>
        </p:nvSpPr>
        <p:spPr bwMode="auto">
          <a:xfrm>
            <a:off x="4881566" y="2236567"/>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7" name="Rectangle 13"/>
          <p:cNvSpPr>
            <a:spLocks noChangeArrowheads="1"/>
          </p:cNvSpPr>
          <p:nvPr/>
        </p:nvSpPr>
        <p:spPr bwMode="auto">
          <a:xfrm>
            <a:off x="4927603"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Authen</a:t>
            </a:r>
          </a:p>
        </p:txBody>
      </p:sp>
      <p:sp>
        <p:nvSpPr>
          <p:cNvPr id="21518" name="Rectangle 14"/>
          <p:cNvSpPr>
            <a:spLocks noChangeArrowheads="1"/>
          </p:cNvSpPr>
          <p:nvPr/>
        </p:nvSpPr>
        <p:spPr bwMode="auto">
          <a:xfrm>
            <a:off x="5241925"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t>
            </a:r>
          </a:p>
        </p:txBody>
      </p:sp>
      <p:sp>
        <p:nvSpPr>
          <p:cNvPr id="21519" name="Rectangle 15"/>
          <p:cNvSpPr>
            <a:spLocks noChangeArrowheads="1"/>
          </p:cNvSpPr>
          <p:nvPr/>
        </p:nvSpPr>
        <p:spPr bwMode="auto">
          <a:xfrm>
            <a:off x="4943478"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tication</a:t>
            </a:r>
          </a:p>
        </p:txBody>
      </p:sp>
      <p:sp>
        <p:nvSpPr>
          <p:cNvPr id="21520" name="Line 16"/>
          <p:cNvSpPr>
            <a:spLocks noChangeShapeType="1"/>
          </p:cNvSpPr>
          <p:nvPr/>
        </p:nvSpPr>
        <p:spPr bwMode="auto">
          <a:xfrm>
            <a:off x="5321300" y="2549305"/>
            <a:ext cx="904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1" name="Freeform 17"/>
          <p:cNvSpPr>
            <a:spLocks/>
          </p:cNvSpPr>
          <p:nvPr/>
        </p:nvSpPr>
        <p:spPr bwMode="auto">
          <a:xfrm>
            <a:off x="5400675"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2" name="Rectangle 18"/>
          <p:cNvSpPr>
            <a:spLocks noChangeArrowheads="1"/>
          </p:cNvSpPr>
          <p:nvPr/>
        </p:nvSpPr>
        <p:spPr bwMode="auto">
          <a:xfrm>
            <a:off x="5684841" y="2457230"/>
            <a:ext cx="439737"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3" name="Rectangle 19"/>
          <p:cNvSpPr>
            <a:spLocks noChangeArrowheads="1"/>
          </p:cNvSpPr>
          <p:nvPr/>
        </p:nvSpPr>
        <p:spPr bwMode="auto">
          <a:xfrm>
            <a:off x="5621338" y="2392142"/>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4" name="Rectangle 20"/>
          <p:cNvSpPr>
            <a:spLocks noChangeArrowheads="1"/>
          </p:cNvSpPr>
          <p:nvPr/>
        </p:nvSpPr>
        <p:spPr bwMode="auto">
          <a:xfrm>
            <a:off x="5745163"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PEP</a:t>
            </a:r>
          </a:p>
        </p:txBody>
      </p:sp>
      <p:sp>
        <p:nvSpPr>
          <p:cNvPr id="21525" name="Rectangle 21"/>
          <p:cNvSpPr>
            <a:spLocks noChangeArrowheads="1"/>
          </p:cNvSpPr>
          <p:nvPr/>
        </p:nvSpPr>
        <p:spPr bwMode="auto">
          <a:xfrm>
            <a:off x="5772150"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1526" name="Rectangle 22"/>
          <p:cNvSpPr>
            <a:spLocks noChangeArrowheads="1"/>
          </p:cNvSpPr>
          <p:nvPr/>
        </p:nvSpPr>
        <p:spPr bwMode="auto">
          <a:xfrm>
            <a:off x="571976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Mapper</a:t>
            </a:r>
          </a:p>
        </p:txBody>
      </p:sp>
      <p:sp>
        <p:nvSpPr>
          <p:cNvPr id="21527" name="Line 23"/>
          <p:cNvSpPr>
            <a:spLocks noChangeShapeType="1"/>
          </p:cNvSpPr>
          <p:nvPr/>
        </p:nvSpPr>
        <p:spPr bwMode="auto">
          <a:xfrm>
            <a:off x="6235703" y="2549305"/>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8" name="Freeform 24"/>
          <p:cNvSpPr>
            <a:spLocks/>
          </p:cNvSpPr>
          <p:nvPr/>
        </p:nvSpPr>
        <p:spPr bwMode="auto">
          <a:xfrm>
            <a:off x="6519863"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9" name="Freeform 25"/>
          <p:cNvSpPr>
            <a:spLocks/>
          </p:cNvSpPr>
          <p:nvPr/>
        </p:nvSpPr>
        <p:spPr bwMode="auto">
          <a:xfrm>
            <a:off x="4965703" y="1858739"/>
            <a:ext cx="136525" cy="260350"/>
          </a:xfrm>
          <a:custGeom>
            <a:avLst/>
            <a:gdLst>
              <a:gd name="T0" fmla="*/ 0 w 86"/>
              <a:gd name="T1" fmla="*/ 0 h 164"/>
              <a:gd name="T2" fmla="*/ 0 w 86"/>
              <a:gd name="T3" fmla="*/ 2147483646 h 164"/>
              <a:gd name="T4" fmla="*/ 2147483646 w 86"/>
              <a:gd name="T5" fmla="*/ 2147483646 h 164"/>
              <a:gd name="T6" fmla="*/ 2147483646 w 86"/>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64">
                <a:moveTo>
                  <a:pt x="0" y="0"/>
                </a:moveTo>
                <a:lnTo>
                  <a:pt x="0" y="77"/>
                </a:lnTo>
                <a:lnTo>
                  <a:pt x="86" y="77"/>
                </a:lnTo>
                <a:lnTo>
                  <a:pt x="86"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0" name="Freeform 26"/>
          <p:cNvSpPr>
            <a:spLocks/>
          </p:cNvSpPr>
          <p:nvPr/>
        </p:nvSpPr>
        <p:spPr bwMode="auto">
          <a:xfrm>
            <a:off x="5059366" y="2107980"/>
            <a:ext cx="85725" cy="128587"/>
          </a:xfrm>
          <a:custGeom>
            <a:avLst/>
            <a:gdLst>
              <a:gd name="T0" fmla="*/ 2147483646 w 54"/>
              <a:gd name="T1" fmla="*/ 0 h 81"/>
              <a:gd name="T2" fmla="*/ 2147483646 w 54"/>
              <a:gd name="T3" fmla="*/ 2147483646 h 81"/>
              <a:gd name="T4" fmla="*/ 0 w 54"/>
              <a:gd name="T5" fmla="*/ 0 h 81"/>
              <a:gd name="T6" fmla="*/ 2147483646 w 54"/>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1">
                <a:moveTo>
                  <a:pt x="54" y="0"/>
                </a:moveTo>
                <a:lnTo>
                  <a:pt x="27" y="81"/>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1" name="Freeform 27"/>
          <p:cNvSpPr>
            <a:spLocks/>
          </p:cNvSpPr>
          <p:nvPr/>
        </p:nvSpPr>
        <p:spPr bwMode="auto">
          <a:xfrm>
            <a:off x="4824413"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2" name="Freeform 28"/>
          <p:cNvSpPr>
            <a:spLocks/>
          </p:cNvSpPr>
          <p:nvPr/>
        </p:nvSpPr>
        <p:spPr bwMode="auto">
          <a:xfrm>
            <a:off x="4824413"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3" name="Freeform 29"/>
          <p:cNvSpPr>
            <a:spLocks/>
          </p:cNvSpPr>
          <p:nvPr/>
        </p:nvSpPr>
        <p:spPr bwMode="auto">
          <a:xfrm>
            <a:off x="5110163"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4" name="Freeform 30"/>
          <p:cNvSpPr>
            <a:spLocks/>
          </p:cNvSpPr>
          <p:nvPr/>
        </p:nvSpPr>
        <p:spPr bwMode="auto">
          <a:xfrm>
            <a:off x="5110163"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5" name="Freeform 31"/>
          <p:cNvSpPr>
            <a:spLocks/>
          </p:cNvSpPr>
          <p:nvPr/>
        </p:nvSpPr>
        <p:spPr bwMode="auto">
          <a:xfrm>
            <a:off x="4924425" y="1620617"/>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6" name="Freeform 32"/>
          <p:cNvSpPr>
            <a:spLocks/>
          </p:cNvSpPr>
          <p:nvPr/>
        </p:nvSpPr>
        <p:spPr bwMode="auto">
          <a:xfrm>
            <a:off x="4924425" y="1620617"/>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7" name="Rectangle 33"/>
          <p:cNvSpPr>
            <a:spLocks noChangeArrowheads="1"/>
          </p:cNvSpPr>
          <p:nvPr/>
        </p:nvSpPr>
        <p:spPr bwMode="auto">
          <a:xfrm>
            <a:off x="4959350"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8" name="Rectangle 34"/>
          <p:cNvSpPr>
            <a:spLocks noChangeArrowheads="1"/>
          </p:cNvSpPr>
          <p:nvPr/>
        </p:nvSpPr>
        <p:spPr bwMode="auto">
          <a:xfrm>
            <a:off x="4959350"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9" name="Rectangle 35"/>
          <p:cNvSpPr>
            <a:spLocks noChangeArrowheads="1"/>
          </p:cNvSpPr>
          <p:nvPr/>
        </p:nvSpPr>
        <p:spPr bwMode="auto">
          <a:xfrm>
            <a:off x="5121275"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0" name="Rectangle 36"/>
          <p:cNvSpPr>
            <a:spLocks noChangeArrowheads="1"/>
          </p:cNvSpPr>
          <p:nvPr/>
        </p:nvSpPr>
        <p:spPr bwMode="auto">
          <a:xfrm>
            <a:off x="5121275"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1" name="Freeform 37"/>
          <p:cNvSpPr>
            <a:spLocks/>
          </p:cNvSpPr>
          <p:nvPr/>
        </p:nvSpPr>
        <p:spPr bwMode="auto">
          <a:xfrm>
            <a:off x="4883150"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42" name="Freeform 38"/>
          <p:cNvSpPr>
            <a:spLocks/>
          </p:cNvSpPr>
          <p:nvPr/>
        </p:nvSpPr>
        <p:spPr bwMode="auto">
          <a:xfrm>
            <a:off x="4883150"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43" name="Rectangle 39"/>
          <p:cNvSpPr>
            <a:spLocks noChangeArrowheads="1"/>
          </p:cNvSpPr>
          <p:nvPr/>
        </p:nvSpPr>
        <p:spPr bwMode="auto">
          <a:xfrm>
            <a:off x="4824413"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4" name="Rectangle 40"/>
          <p:cNvSpPr>
            <a:spLocks noChangeArrowheads="1"/>
          </p:cNvSpPr>
          <p:nvPr/>
        </p:nvSpPr>
        <p:spPr bwMode="auto">
          <a:xfrm>
            <a:off x="4824413"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54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3"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3"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7" name="Freeform 43"/>
          <p:cNvSpPr>
            <a:spLocks/>
          </p:cNvSpPr>
          <p:nvPr/>
        </p:nvSpPr>
        <p:spPr bwMode="auto">
          <a:xfrm>
            <a:off x="4964116" y="1823817"/>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54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4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4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72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7278"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Rectangle 50"/>
          <p:cNvSpPr>
            <a:spLocks noChangeArrowheads="1"/>
          </p:cNvSpPr>
          <p:nvPr/>
        </p:nvSpPr>
        <p:spPr bwMode="auto">
          <a:xfrm>
            <a:off x="4859338"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5" name="Rectangle 51"/>
          <p:cNvSpPr>
            <a:spLocks noChangeArrowheads="1"/>
          </p:cNvSpPr>
          <p:nvPr/>
        </p:nvSpPr>
        <p:spPr bwMode="auto">
          <a:xfrm>
            <a:off x="4883150"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6" name="Rectangle 52"/>
          <p:cNvSpPr>
            <a:spLocks noChangeArrowheads="1"/>
          </p:cNvSpPr>
          <p:nvPr/>
        </p:nvSpPr>
        <p:spPr bwMode="auto">
          <a:xfrm>
            <a:off x="4835525"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7" name="Freeform 53"/>
          <p:cNvSpPr>
            <a:spLocks/>
          </p:cNvSpPr>
          <p:nvPr/>
        </p:nvSpPr>
        <p:spPr bwMode="auto">
          <a:xfrm>
            <a:off x="5175253" y="1800005"/>
            <a:ext cx="17463" cy="14287"/>
          </a:xfrm>
          <a:custGeom>
            <a:avLst/>
            <a:gdLst>
              <a:gd name="T0" fmla="*/ 0 w 11"/>
              <a:gd name="T1" fmla="*/ 2147483646 h 9"/>
              <a:gd name="T2" fmla="*/ 2147483646 w 11"/>
              <a:gd name="T3" fmla="*/ 0 h 9"/>
              <a:gd name="T4" fmla="*/ 2147483646 w 11"/>
              <a:gd name="T5" fmla="*/ 2147483646 h 9"/>
              <a:gd name="T6" fmla="*/ 0 w 11"/>
              <a:gd name="T7" fmla="*/ 2147483646 h 9"/>
              <a:gd name="T8" fmla="*/ 0 w 11"/>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0" y="5"/>
                </a:moveTo>
                <a:lnTo>
                  <a:pt x="11" y="0"/>
                </a:lnTo>
                <a:lnTo>
                  <a:pt x="11"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558" name="Picture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5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5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0" name="Freeform 56"/>
          <p:cNvSpPr>
            <a:spLocks/>
          </p:cNvSpPr>
          <p:nvPr/>
        </p:nvSpPr>
        <p:spPr bwMode="auto">
          <a:xfrm>
            <a:off x="4945063" y="1633317"/>
            <a:ext cx="303212"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1" y="0"/>
                </a:lnTo>
                <a:lnTo>
                  <a:pt x="191"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1" name="Rectangle 57"/>
          <p:cNvSpPr>
            <a:spLocks noChangeArrowheads="1"/>
          </p:cNvSpPr>
          <p:nvPr/>
        </p:nvSpPr>
        <p:spPr bwMode="auto">
          <a:xfrm>
            <a:off x="5233991" y="1620614"/>
            <a:ext cx="7937" cy="33338"/>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2" name="Rectangle 58"/>
          <p:cNvSpPr>
            <a:spLocks noChangeArrowheads="1"/>
          </p:cNvSpPr>
          <p:nvPr/>
        </p:nvSpPr>
        <p:spPr bwMode="auto">
          <a:xfrm>
            <a:off x="5241928" y="1620614"/>
            <a:ext cx="9525" cy="33338"/>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3" name="Rectangle 59"/>
          <p:cNvSpPr>
            <a:spLocks noChangeArrowheads="1"/>
          </p:cNvSpPr>
          <p:nvPr/>
        </p:nvSpPr>
        <p:spPr bwMode="auto">
          <a:xfrm>
            <a:off x="5251450" y="1620614"/>
            <a:ext cx="7938" cy="3333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4" name="Rectangle 60"/>
          <p:cNvSpPr>
            <a:spLocks noChangeArrowheads="1"/>
          </p:cNvSpPr>
          <p:nvPr/>
        </p:nvSpPr>
        <p:spPr bwMode="auto">
          <a:xfrm>
            <a:off x="5259391" y="1620614"/>
            <a:ext cx="9525" cy="3333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5" name="Rectangle 61"/>
          <p:cNvSpPr>
            <a:spLocks noChangeArrowheads="1"/>
          </p:cNvSpPr>
          <p:nvPr/>
        </p:nvSpPr>
        <p:spPr bwMode="auto">
          <a:xfrm>
            <a:off x="5268916" y="1620614"/>
            <a:ext cx="7937" cy="33338"/>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6" name="Freeform 62"/>
          <p:cNvSpPr>
            <a:spLocks/>
          </p:cNvSpPr>
          <p:nvPr/>
        </p:nvSpPr>
        <p:spPr bwMode="auto">
          <a:xfrm>
            <a:off x="4822825"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60" y="105"/>
                </a:lnTo>
                <a:lnTo>
                  <a:pt x="86" y="105"/>
                </a:lnTo>
                <a:lnTo>
                  <a:pt x="86" y="98"/>
                </a:lnTo>
                <a:lnTo>
                  <a:pt x="64" y="98"/>
                </a:lnTo>
                <a:lnTo>
                  <a:pt x="112" y="0"/>
                </a:lnTo>
                <a:lnTo>
                  <a:pt x="288" y="0"/>
                </a:lnTo>
                <a:lnTo>
                  <a:pt x="240" y="98"/>
                </a:lnTo>
                <a:lnTo>
                  <a:pt x="217" y="98"/>
                </a:lnTo>
                <a:lnTo>
                  <a:pt x="217" y="105"/>
                </a:lnTo>
                <a:lnTo>
                  <a:pt x="240" y="105"/>
                </a:lnTo>
                <a:lnTo>
                  <a:pt x="240" y="120"/>
                </a:lnTo>
                <a:lnTo>
                  <a:pt x="180"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7" name="Freeform 63"/>
          <p:cNvSpPr>
            <a:spLocks/>
          </p:cNvSpPr>
          <p:nvPr/>
        </p:nvSpPr>
        <p:spPr bwMode="auto">
          <a:xfrm>
            <a:off x="4822828" y="1822227"/>
            <a:ext cx="111125" cy="74612"/>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3"/>
                </a:lnTo>
                <a:lnTo>
                  <a:pt x="70" y="0"/>
                </a:lnTo>
                <a:lnTo>
                  <a:pt x="7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68" name="Rectangle 64"/>
          <p:cNvSpPr>
            <a:spLocks noChangeArrowheads="1"/>
          </p:cNvSpPr>
          <p:nvPr/>
        </p:nvSpPr>
        <p:spPr bwMode="auto">
          <a:xfrm>
            <a:off x="4687891"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            USER</a:t>
            </a:r>
          </a:p>
        </p:txBody>
      </p:sp>
      <p:sp>
        <p:nvSpPr>
          <p:cNvPr id="21569" name="Rectangle 65"/>
          <p:cNvSpPr>
            <a:spLocks noChangeArrowheads="1"/>
          </p:cNvSpPr>
          <p:nvPr/>
        </p:nvSpPr>
        <p:spPr bwMode="auto">
          <a:xfrm>
            <a:off x="6815138" y="3665314"/>
            <a:ext cx="614362"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0" name="Rectangle 66"/>
          <p:cNvSpPr>
            <a:spLocks noChangeArrowheads="1"/>
          </p:cNvSpPr>
          <p:nvPr/>
        </p:nvSpPr>
        <p:spPr bwMode="auto">
          <a:xfrm>
            <a:off x="6750050" y="360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1" name="Rectangle 67"/>
          <p:cNvSpPr>
            <a:spLocks noChangeArrowheads="1"/>
          </p:cNvSpPr>
          <p:nvPr/>
        </p:nvSpPr>
        <p:spPr bwMode="auto">
          <a:xfrm>
            <a:off x="6965950" y="37081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PAP</a:t>
            </a:r>
          </a:p>
        </p:txBody>
      </p:sp>
      <p:sp>
        <p:nvSpPr>
          <p:cNvPr id="21572" name="Rectangle 68"/>
          <p:cNvSpPr>
            <a:spLocks noChangeArrowheads="1"/>
          </p:cNvSpPr>
          <p:nvPr/>
        </p:nvSpPr>
        <p:spPr bwMode="auto">
          <a:xfrm>
            <a:off x="6862763" y="3819302"/>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‘’Kephas’’</a:t>
            </a:r>
          </a:p>
        </p:txBody>
      </p:sp>
      <p:sp>
        <p:nvSpPr>
          <p:cNvPr id="21573" name="Rectangle 69"/>
          <p:cNvSpPr>
            <a:spLocks noChangeArrowheads="1"/>
          </p:cNvSpPr>
          <p:nvPr/>
        </p:nvSpPr>
        <p:spPr bwMode="auto">
          <a:xfrm>
            <a:off x="6129341" y="3185889"/>
            <a:ext cx="9525" cy="342900"/>
          </a:xfrm>
          <a:prstGeom prst="rect">
            <a:avLst/>
          </a:prstGeom>
          <a:solidFill>
            <a:srgbClr val="04BA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4" name="Rectangle 70"/>
          <p:cNvSpPr>
            <a:spLocks noChangeArrowheads="1"/>
          </p:cNvSpPr>
          <p:nvPr/>
        </p:nvSpPr>
        <p:spPr bwMode="auto">
          <a:xfrm>
            <a:off x="6138866" y="3185889"/>
            <a:ext cx="7937"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5" name="Rectangle 71"/>
          <p:cNvSpPr>
            <a:spLocks noChangeArrowheads="1"/>
          </p:cNvSpPr>
          <p:nvPr/>
        </p:nvSpPr>
        <p:spPr bwMode="auto">
          <a:xfrm>
            <a:off x="6146800" y="3185889"/>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6" name="Rectangle 72"/>
          <p:cNvSpPr>
            <a:spLocks noChangeArrowheads="1"/>
          </p:cNvSpPr>
          <p:nvPr/>
        </p:nvSpPr>
        <p:spPr bwMode="auto">
          <a:xfrm>
            <a:off x="6154741" y="3185889"/>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7" name="Rectangle 73"/>
          <p:cNvSpPr>
            <a:spLocks noChangeArrowheads="1"/>
          </p:cNvSpPr>
          <p:nvPr/>
        </p:nvSpPr>
        <p:spPr bwMode="auto">
          <a:xfrm>
            <a:off x="6164266" y="3185889"/>
            <a:ext cx="7937" cy="342900"/>
          </a:xfrm>
          <a:prstGeom prst="rect">
            <a:avLst/>
          </a:prstGeom>
          <a:solidFill>
            <a:srgbClr val="9C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8" name="Rectangle 74"/>
          <p:cNvSpPr>
            <a:spLocks noChangeArrowheads="1"/>
          </p:cNvSpPr>
          <p:nvPr/>
        </p:nvSpPr>
        <p:spPr bwMode="auto">
          <a:xfrm>
            <a:off x="6172200" y="3185889"/>
            <a:ext cx="7938"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9" name="Rectangle 75"/>
          <p:cNvSpPr>
            <a:spLocks noChangeArrowheads="1"/>
          </p:cNvSpPr>
          <p:nvPr/>
        </p:nvSpPr>
        <p:spPr bwMode="auto">
          <a:xfrm>
            <a:off x="6180141" y="3185889"/>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0" name="Rectangle 76"/>
          <p:cNvSpPr>
            <a:spLocks noChangeArrowheads="1"/>
          </p:cNvSpPr>
          <p:nvPr/>
        </p:nvSpPr>
        <p:spPr bwMode="auto">
          <a:xfrm>
            <a:off x="6189666" y="3185889"/>
            <a:ext cx="7937"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1" name="Rectangle 77"/>
          <p:cNvSpPr>
            <a:spLocks noChangeArrowheads="1"/>
          </p:cNvSpPr>
          <p:nvPr/>
        </p:nvSpPr>
        <p:spPr bwMode="auto">
          <a:xfrm>
            <a:off x="6197603" y="3185889"/>
            <a:ext cx="9525" cy="342900"/>
          </a:xfrm>
          <a:prstGeom prst="rect">
            <a:avLst/>
          </a:prstGeom>
          <a:solidFill>
            <a:srgbClr val="8B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2" name="Rectangle 78"/>
          <p:cNvSpPr>
            <a:spLocks noChangeArrowheads="1"/>
          </p:cNvSpPr>
          <p:nvPr/>
        </p:nvSpPr>
        <p:spPr bwMode="auto">
          <a:xfrm>
            <a:off x="6207125" y="3185889"/>
            <a:ext cx="7938"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3" name="Rectangle 79"/>
          <p:cNvSpPr>
            <a:spLocks noChangeArrowheads="1"/>
          </p:cNvSpPr>
          <p:nvPr/>
        </p:nvSpPr>
        <p:spPr bwMode="auto">
          <a:xfrm>
            <a:off x="6215066" y="3185889"/>
            <a:ext cx="7937"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4" name="Rectangle 80"/>
          <p:cNvSpPr>
            <a:spLocks noChangeArrowheads="1"/>
          </p:cNvSpPr>
          <p:nvPr/>
        </p:nvSpPr>
        <p:spPr bwMode="auto">
          <a:xfrm>
            <a:off x="6223003" y="3185889"/>
            <a:ext cx="9525" cy="342900"/>
          </a:xfrm>
          <a:prstGeom prst="rect">
            <a:avLst/>
          </a:prstGeom>
          <a:solidFill>
            <a:srgbClr val="7F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5" name="Rectangle 81"/>
          <p:cNvSpPr>
            <a:spLocks noChangeArrowheads="1"/>
          </p:cNvSpPr>
          <p:nvPr/>
        </p:nvSpPr>
        <p:spPr bwMode="auto">
          <a:xfrm>
            <a:off x="6232525" y="3185889"/>
            <a:ext cx="7938"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6" name="Rectangle 82"/>
          <p:cNvSpPr>
            <a:spLocks noChangeArrowheads="1"/>
          </p:cNvSpPr>
          <p:nvPr/>
        </p:nvSpPr>
        <p:spPr bwMode="auto">
          <a:xfrm>
            <a:off x="6240466" y="3185889"/>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7" name="Rectangle 83"/>
          <p:cNvSpPr>
            <a:spLocks noChangeArrowheads="1"/>
          </p:cNvSpPr>
          <p:nvPr/>
        </p:nvSpPr>
        <p:spPr bwMode="auto">
          <a:xfrm>
            <a:off x="6248403" y="3185889"/>
            <a:ext cx="9525"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8" name="Rectangle 84"/>
          <p:cNvSpPr>
            <a:spLocks noChangeArrowheads="1"/>
          </p:cNvSpPr>
          <p:nvPr/>
        </p:nvSpPr>
        <p:spPr bwMode="auto">
          <a:xfrm>
            <a:off x="6257925" y="3185889"/>
            <a:ext cx="7938"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9" name="Rectangle 85"/>
          <p:cNvSpPr>
            <a:spLocks noChangeArrowheads="1"/>
          </p:cNvSpPr>
          <p:nvPr/>
        </p:nvSpPr>
        <p:spPr bwMode="auto">
          <a:xfrm>
            <a:off x="6265866" y="3185889"/>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0" name="Rectangle 86"/>
          <p:cNvSpPr>
            <a:spLocks noChangeArrowheads="1"/>
          </p:cNvSpPr>
          <p:nvPr/>
        </p:nvSpPr>
        <p:spPr bwMode="auto">
          <a:xfrm>
            <a:off x="6275391" y="3185889"/>
            <a:ext cx="7937"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1" name="Rectangle 87"/>
          <p:cNvSpPr>
            <a:spLocks noChangeArrowheads="1"/>
          </p:cNvSpPr>
          <p:nvPr/>
        </p:nvSpPr>
        <p:spPr bwMode="auto">
          <a:xfrm>
            <a:off x="6283325" y="3185889"/>
            <a:ext cx="7938"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2" name="Rectangle 88"/>
          <p:cNvSpPr>
            <a:spLocks noChangeArrowheads="1"/>
          </p:cNvSpPr>
          <p:nvPr/>
        </p:nvSpPr>
        <p:spPr bwMode="auto">
          <a:xfrm>
            <a:off x="6291266" y="3185889"/>
            <a:ext cx="9525"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3" name="Rectangle 89"/>
          <p:cNvSpPr>
            <a:spLocks noChangeArrowheads="1"/>
          </p:cNvSpPr>
          <p:nvPr/>
        </p:nvSpPr>
        <p:spPr bwMode="auto">
          <a:xfrm>
            <a:off x="6300791" y="3185889"/>
            <a:ext cx="7937"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4" name="Rectangle 90"/>
          <p:cNvSpPr>
            <a:spLocks noChangeArrowheads="1"/>
          </p:cNvSpPr>
          <p:nvPr/>
        </p:nvSpPr>
        <p:spPr bwMode="auto">
          <a:xfrm>
            <a:off x="6308725" y="3185889"/>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5" name="Rectangle 91"/>
          <p:cNvSpPr>
            <a:spLocks noChangeArrowheads="1"/>
          </p:cNvSpPr>
          <p:nvPr/>
        </p:nvSpPr>
        <p:spPr bwMode="auto">
          <a:xfrm>
            <a:off x="6316666" y="3185889"/>
            <a:ext cx="9525"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6" name="Rectangle 92"/>
          <p:cNvSpPr>
            <a:spLocks noChangeArrowheads="1"/>
          </p:cNvSpPr>
          <p:nvPr/>
        </p:nvSpPr>
        <p:spPr bwMode="auto">
          <a:xfrm>
            <a:off x="6326191" y="3185889"/>
            <a:ext cx="7937" cy="342900"/>
          </a:xfrm>
          <a:prstGeom prst="rect">
            <a:avLst/>
          </a:prstGeom>
          <a:solidFill>
            <a:srgbClr val="4E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7" name="Rectangle 93"/>
          <p:cNvSpPr>
            <a:spLocks noChangeArrowheads="1"/>
          </p:cNvSpPr>
          <p:nvPr/>
        </p:nvSpPr>
        <p:spPr bwMode="auto">
          <a:xfrm>
            <a:off x="6334128" y="3185889"/>
            <a:ext cx="9525"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8" name="Rectangle 94"/>
          <p:cNvSpPr>
            <a:spLocks noChangeArrowheads="1"/>
          </p:cNvSpPr>
          <p:nvPr/>
        </p:nvSpPr>
        <p:spPr bwMode="auto">
          <a:xfrm>
            <a:off x="6343650" y="3185889"/>
            <a:ext cx="7938"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9" name="Rectangle 95"/>
          <p:cNvSpPr>
            <a:spLocks noChangeArrowheads="1"/>
          </p:cNvSpPr>
          <p:nvPr/>
        </p:nvSpPr>
        <p:spPr bwMode="auto">
          <a:xfrm>
            <a:off x="6351591" y="3185889"/>
            <a:ext cx="7937"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0" name="Rectangle 96"/>
          <p:cNvSpPr>
            <a:spLocks noChangeArrowheads="1"/>
          </p:cNvSpPr>
          <p:nvPr/>
        </p:nvSpPr>
        <p:spPr bwMode="auto">
          <a:xfrm>
            <a:off x="6359528" y="3185889"/>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1" name="Rectangle 97"/>
          <p:cNvSpPr>
            <a:spLocks noChangeArrowheads="1"/>
          </p:cNvSpPr>
          <p:nvPr/>
        </p:nvSpPr>
        <p:spPr bwMode="auto">
          <a:xfrm>
            <a:off x="6369050" y="3185889"/>
            <a:ext cx="7938"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2" name="Rectangle 98"/>
          <p:cNvSpPr>
            <a:spLocks noChangeArrowheads="1"/>
          </p:cNvSpPr>
          <p:nvPr/>
        </p:nvSpPr>
        <p:spPr bwMode="auto">
          <a:xfrm>
            <a:off x="6376991" y="3185889"/>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3" name="Rectangle 99"/>
          <p:cNvSpPr>
            <a:spLocks noChangeArrowheads="1"/>
          </p:cNvSpPr>
          <p:nvPr/>
        </p:nvSpPr>
        <p:spPr bwMode="auto">
          <a:xfrm>
            <a:off x="6384928" y="3185889"/>
            <a:ext cx="9525" cy="342900"/>
          </a:xfrm>
          <a:prstGeom prst="rect">
            <a:avLst/>
          </a:prstGeom>
          <a:solidFill>
            <a:srgbClr val="31C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4" name="Rectangle 100"/>
          <p:cNvSpPr>
            <a:spLocks noChangeArrowheads="1"/>
          </p:cNvSpPr>
          <p:nvPr/>
        </p:nvSpPr>
        <p:spPr bwMode="auto">
          <a:xfrm>
            <a:off x="6394450" y="3185889"/>
            <a:ext cx="7938"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5" name="Rectangle 101"/>
          <p:cNvSpPr>
            <a:spLocks noChangeArrowheads="1"/>
          </p:cNvSpPr>
          <p:nvPr/>
        </p:nvSpPr>
        <p:spPr bwMode="auto">
          <a:xfrm>
            <a:off x="6402391" y="3185889"/>
            <a:ext cx="9525"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6" name="Rectangle 102"/>
          <p:cNvSpPr>
            <a:spLocks noChangeArrowheads="1"/>
          </p:cNvSpPr>
          <p:nvPr/>
        </p:nvSpPr>
        <p:spPr bwMode="auto">
          <a:xfrm>
            <a:off x="6411916" y="3185889"/>
            <a:ext cx="7937"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7" name="Rectangle 103"/>
          <p:cNvSpPr>
            <a:spLocks noChangeArrowheads="1"/>
          </p:cNvSpPr>
          <p:nvPr/>
        </p:nvSpPr>
        <p:spPr bwMode="auto">
          <a:xfrm>
            <a:off x="6419850" y="3185889"/>
            <a:ext cx="7938"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8" name="Rectangle 104"/>
          <p:cNvSpPr>
            <a:spLocks noChangeArrowheads="1"/>
          </p:cNvSpPr>
          <p:nvPr/>
        </p:nvSpPr>
        <p:spPr bwMode="auto">
          <a:xfrm>
            <a:off x="6427791" y="3185889"/>
            <a:ext cx="9525" cy="342900"/>
          </a:xfrm>
          <a:prstGeom prst="rect">
            <a:avLst/>
          </a:prstGeom>
          <a:solidFill>
            <a:srgbClr val="1C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9" name="Rectangle 105"/>
          <p:cNvSpPr>
            <a:spLocks noChangeArrowheads="1"/>
          </p:cNvSpPr>
          <p:nvPr/>
        </p:nvSpPr>
        <p:spPr bwMode="auto">
          <a:xfrm>
            <a:off x="6437316" y="3185889"/>
            <a:ext cx="7937"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0" name="Rectangle 106"/>
          <p:cNvSpPr>
            <a:spLocks noChangeArrowheads="1"/>
          </p:cNvSpPr>
          <p:nvPr/>
        </p:nvSpPr>
        <p:spPr bwMode="auto">
          <a:xfrm>
            <a:off x="6445250" y="3185889"/>
            <a:ext cx="7938"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1" name="Rectangle 107"/>
          <p:cNvSpPr>
            <a:spLocks noChangeArrowheads="1"/>
          </p:cNvSpPr>
          <p:nvPr/>
        </p:nvSpPr>
        <p:spPr bwMode="auto">
          <a:xfrm>
            <a:off x="6453191" y="3185889"/>
            <a:ext cx="9525"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2" name="Rectangle 108"/>
          <p:cNvSpPr>
            <a:spLocks noChangeArrowheads="1"/>
          </p:cNvSpPr>
          <p:nvPr/>
        </p:nvSpPr>
        <p:spPr bwMode="auto">
          <a:xfrm>
            <a:off x="6462716" y="3185889"/>
            <a:ext cx="7937"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3" name="Rectangle 109"/>
          <p:cNvSpPr>
            <a:spLocks noChangeArrowheads="1"/>
          </p:cNvSpPr>
          <p:nvPr/>
        </p:nvSpPr>
        <p:spPr bwMode="auto">
          <a:xfrm>
            <a:off x="6470653" y="3185889"/>
            <a:ext cx="9525"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4" name="Oval 110"/>
          <p:cNvSpPr>
            <a:spLocks noChangeArrowheads="1"/>
          </p:cNvSpPr>
          <p:nvPr/>
        </p:nvSpPr>
        <p:spPr bwMode="auto">
          <a:xfrm>
            <a:off x="6146800" y="3155730"/>
            <a:ext cx="331788" cy="9048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5" name="Rectangle 111"/>
          <p:cNvSpPr>
            <a:spLocks noChangeArrowheads="1"/>
          </p:cNvSpPr>
          <p:nvPr/>
        </p:nvSpPr>
        <p:spPr bwMode="auto">
          <a:xfrm>
            <a:off x="6240466" y="3236689"/>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1616" name="Rectangle 112"/>
          <p:cNvSpPr>
            <a:spLocks noChangeArrowheads="1"/>
          </p:cNvSpPr>
          <p:nvPr/>
        </p:nvSpPr>
        <p:spPr bwMode="auto">
          <a:xfrm>
            <a:off x="6197603" y="3322414"/>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Mapper</a:t>
            </a:r>
          </a:p>
        </p:txBody>
      </p:sp>
      <p:sp>
        <p:nvSpPr>
          <p:cNvPr id="21617" name="Rectangle 113"/>
          <p:cNvSpPr>
            <a:spLocks noChangeArrowheads="1"/>
          </p:cNvSpPr>
          <p:nvPr/>
        </p:nvSpPr>
        <p:spPr bwMode="auto">
          <a:xfrm>
            <a:off x="6265863" y="340020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1618" name="Rectangle 114"/>
          <p:cNvSpPr>
            <a:spLocks noChangeArrowheads="1"/>
          </p:cNvSpPr>
          <p:nvPr/>
        </p:nvSpPr>
        <p:spPr bwMode="auto">
          <a:xfrm>
            <a:off x="5483225" y="3728814"/>
            <a:ext cx="439738" cy="3127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9" name="Rectangle 115"/>
          <p:cNvSpPr>
            <a:spLocks noChangeArrowheads="1"/>
          </p:cNvSpPr>
          <p:nvPr/>
        </p:nvSpPr>
        <p:spPr bwMode="auto">
          <a:xfrm>
            <a:off x="5419725" y="3663730"/>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0" name="Rectangle 116"/>
          <p:cNvSpPr>
            <a:spLocks noChangeArrowheads="1"/>
          </p:cNvSpPr>
          <p:nvPr/>
        </p:nvSpPr>
        <p:spPr bwMode="auto">
          <a:xfrm>
            <a:off x="5541963" y="3682777"/>
            <a:ext cx="1827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PDP</a:t>
            </a:r>
          </a:p>
        </p:txBody>
      </p:sp>
      <p:sp>
        <p:nvSpPr>
          <p:cNvPr id="21621" name="Rectangle 117"/>
          <p:cNvSpPr>
            <a:spLocks noChangeArrowheads="1"/>
          </p:cNvSpPr>
          <p:nvPr/>
        </p:nvSpPr>
        <p:spPr bwMode="auto">
          <a:xfrm>
            <a:off x="5567363" y="3793902"/>
            <a:ext cx="1490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1622" name="Rectangle 118"/>
          <p:cNvSpPr>
            <a:spLocks noChangeArrowheads="1"/>
          </p:cNvSpPr>
          <p:nvPr/>
        </p:nvSpPr>
        <p:spPr bwMode="auto">
          <a:xfrm>
            <a:off x="5507038" y="3879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623" name="Rectangle 119"/>
          <p:cNvSpPr>
            <a:spLocks noChangeArrowheads="1"/>
          </p:cNvSpPr>
          <p:nvPr/>
        </p:nvSpPr>
        <p:spPr bwMode="auto">
          <a:xfrm>
            <a:off x="5483225" y="4619405"/>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4" name="Rectangle 120"/>
          <p:cNvSpPr>
            <a:spLocks noChangeArrowheads="1"/>
          </p:cNvSpPr>
          <p:nvPr/>
        </p:nvSpPr>
        <p:spPr bwMode="auto">
          <a:xfrm>
            <a:off x="5419725" y="4554317"/>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5" name="Rectangle 121"/>
          <p:cNvSpPr>
            <a:spLocks noChangeArrowheads="1"/>
          </p:cNvSpPr>
          <p:nvPr/>
        </p:nvSpPr>
        <p:spPr bwMode="auto">
          <a:xfrm>
            <a:off x="55673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1626" name="Rectangle 122"/>
          <p:cNvSpPr>
            <a:spLocks noChangeArrowheads="1"/>
          </p:cNvSpPr>
          <p:nvPr/>
        </p:nvSpPr>
        <p:spPr bwMode="auto">
          <a:xfrm>
            <a:off x="5507038"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1627" name="Rectangle 123"/>
          <p:cNvSpPr>
            <a:spLocks noChangeArrowheads="1"/>
          </p:cNvSpPr>
          <p:nvPr/>
        </p:nvSpPr>
        <p:spPr bwMode="auto">
          <a:xfrm>
            <a:off x="550703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628" name="Rectangle 124"/>
          <p:cNvSpPr>
            <a:spLocks noChangeArrowheads="1"/>
          </p:cNvSpPr>
          <p:nvPr/>
        </p:nvSpPr>
        <p:spPr bwMode="auto">
          <a:xfrm>
            <a:off x="6129341" y="3647852"/>
            <a:ext cx="9525" cy="342900"/>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9" name="Rectangle 125"/>
          <p:cNvSpPr>
            <a:spLocks noChangeArrowheads="1"/>
          </p:cNvSpPr>
          <p:nvPr/>
        </p:nvSpPr>
        <p:spPr bwMode="auto">
          <a:xfrm>
            <a:off x="6138866" y="3647852"/>
            <a:ext cx="7937"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0" name="Rectangle 126"/>
          <p:cNvSpPr>
            <a:spLocks noChangeArrowheads="1"/>
          </p:cNvSpPr>
          <p:nvPr/>
        </p:nvSpPr>
        <p:spPr bwMode="auto">
          <a:xfrm>
            <a:off x="6146800" y="3647852"/>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1" name="Rectangle 127"/>
          <p:cNvSpPr>
            <a:spLocks noChangeArrowheads="1"/>
          </p:cNvSpPr>
          <p:nvPr/>
        </p:nvSpPr>
        <p:spPr bwMode="auto">
          <a:xfrm>
            <a:off x="6154741" y="3647852"/>
            <a:ext cx="9525" cy="342900"/>
          </a:xfrm>
          <a:prstGeom prst="rect">
            <a:avLst/>
          </a:prstGeom>
          <a:solidFill>
            <a:srgbClr val="9F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2" name="Rectangle 128"/>
          <p:cNvSpPr>
            <a:spLocks noChangeArrowheads="1"/>
          </p:cNvSpPr>
          <p:nvPr/>
        </p:nvSpPr>
        <p:spPr bwMode="auto">
          <a:xfrm>
            <a:off x="6164266" y="3647852"/>
            <a:ext cx="7937"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3" name="Rectangle 129"/>
          <p:cNvSpPr>
            <a:spLocks noChangeArrowheads="1"/>
          </p:cNvSpPr>
          <p:nvPr/>
        </p:nvSpPr>
        <p:spPr bwMode="auto">
          <a:xfrm>
            <a:off x="6172200" y="3647852"/>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4" name="Rectangle 130"/>
          <p:cNvSpPr>
            <a:spLocks noChangeArrowheads="1"/>
          </p:cNvSpPr>
          <p:nvPr/>
        </p:nvSpPr>
        <p:spPr bwMode="auto">
          <a:xfrm>
            <a:off x="6180141" y="3647852"/>
            <a:ext cx="9525" cy="342900"/>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5" name="Rectangle 131"/>
          <p:cNvSpPr>
            <a:spLocks noChangeArrowheads="1"/>
          </p:cNvSpPr>
          <p:nvPr/>
        </p:nvSpPr>
        <p:spPr bwMode="auto">
          <a:xfrm>
            <a:off x="6189666" y="3647852"/>
            <a:ext cx="7937"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6" name="Rectangle 132"/>
          <p:cNvSpPr>
            <a:spLocks noChangeArrowheads="1"/>
          </p:cNvSpPr>
          <p:nvPr/>
        </p:nvSpPr>
        <p:spPr bwMode="auto">
          <a:xfrm>
            <a:off x="6197603" y="3647852"/>
            <a:ext cx="9525"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7" name="Rectangle 133"/>
          <p:cNvSpPr>
            <a:spLocks noChangeArrowheads="1"/>
          </p:cNvSpPr>
          <p:nvPr/>
        </p:nvSpPr>
        <p:spPr bwMode="auto">
          <a:xfrm>
            <a:off x="6207125" y="3647852"/>
            <a:ext cx="7938" cy="342900"/>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8" name="Rectangle 134"/>
          <p:cNvSpPr>
            <a:spLocks noChangeArrowheads="1"/>
          </p:cNvSpPr>
          <p:nvPr/>
        </p:nvSpPr>
        <p:spPr bwMode="auto">
          <a:xfrm>
            <a:off x="6215066" y="3647852"/>
            <a:ext cx="7937" cy="342900"/>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9" name="Rectangle 135"/>
          <p:cNvSpPr>
            <a:spLocks noChangeArrowheads="1"/>
          </p:cNvSpPr>
          <p:nvPr/>
        </p:nvSpPr>
        <p:spPr bwMode="auto">
          <a:xfrm>
            <a:off x="6223003" y="3647852"/>
            <a:ext cx="9525" cy="342900"/>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0" name="Rectangle 136"/>
          <p:cNvSpPr>
            <a:spLocks noChangeArrowheads="1"/>
          </p:cNvSpPr>
          <p:nvPr/>
        </p:nvSpPr>
        <p:spPr bwMode="auto">
          <a:xfrm>
            <a:off x="6232525" y="3647852"/>
            <a:ext cx="7938"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1" name="Rectangle 137"/>
          <p:cNvSpPr>
            <a:spLocks noChangeArrowheads="1"/>
          </p:cNvSpPr>
          <p:nvPr/>
        </p:nvSpPr>
        <p:spPr bwMode="auto">
          <a:xfrm>
            <a:off x="6240466" y="3647852"/>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2" name="Rectangle 138"/>
          <p:cNvSpPr>
            <a:spLocks noChangeArrowheads="1"/>
          </p:cNvSpPr>
          <p:nvPr/>
        </p:nvSpPr>
        <p:spPr bwMode="auto">
          <a:xfrm>
            <a:off x="6248403" y="3647852"/>
            <a:ext cx="9525"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3" name="Rectangle 139"/>
          <p:cNvSpPr>
            <a:spLocks noChangeArrowheads="1"/>
          </p:cNvSpPr>
          <p:nvPr/>
        </p:nvSpPr>
        <p:spPr bwMode="auto">
          <a:xfrm>
            <a:off x="6257925" y="3647852"/>
            <a:ext cx="7938"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4" name="Rectangle 140"/>
          <p:cNvSpPr>
            <a:spLocks noChangeArrowheads="1"/>
          </p:cNvSpPr>
          <p:nvPr/>
        </p:nvSpPr>
        <p:spPr bwMode="auto">
          <a:xfrm>
            <a:off x="6265866" y="3647852"/>
            <a:ext cx="9525" cy="342900"/>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5" name="Rectangle 141"/>
          <p:cNvSpPr>
            <a:spLocks noChangeArrowheads="1"/>
          </p:cNvSpPr>
          <p:nvPr/>
        </p:nvSpPr>
        <p:spPr bwMode="auto">
          <a:xfrm>
            <a:off x="6275391" y="3647852"/>
            <a:ext cx="7937"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6" name="Rectangle 142"/>
          <p:cNvSpPr>
            <a:spLocks noChangeArrowheads="1"/>
          </p:cNvSpPr>
          <p:nvPr/>
        </p:nvSpPr>
        <p:spPr bwMode="auto">
          <a:xfrm>
            <a:off x="6283325" y="3647852"/>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7" name="Rectangle 143"/>
          <p:cNvSpPr>
            <a:spLocks noChangeArrowheads="1"/>
          </p:cNvSpPr>
          <p:nvPr/>
        </p:nvSpPr>
        <p:spPr bwMode="auto">
          <a:xfrm>
            <a:off x="6291266" y="3647852"/>
            <a:ext cx="9525" cy="342900"/>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8" name="Rectangle 144"/>
          <p:cNvSpPr>
            <a:spLocks noChangeArrowheads="1"/>
          </p:cNvSpPr>
          <p:nvPr/>
        </p:nvSpPr>
        <p:spPr bwMode="auto">
          <a:xfrm>
            <a:off x="6300791" y="3647852"/>
            <a:ext cx="7937" cy="342900"/>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9" name="Rectangle 145"/>
          <p:cNvSpPr>
            <a:spLocks noChangeArrowheads="1"/>
          </p:cNvSpPr>
          <p:nvPr/>
        </p:nvSpPr>
        <p:spPr bwMode="auto">
          <a:xfrm>
            <a:off x="6308725" y="3647852"/>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0" name="Rectangle 146"/>
          <p:cNvSpPr>
            <a:spLocks noChangeArrowheads="1"/>
          </p:cNvSpPr>
          <p:nvPr/>
        </p:nvSpPr>
        <p:spPr bwMode="auto">
          <a:xfrm>
            <a:off x="6316666" y="3647852"/>
            <a:ext cx="9525" cy="342900"/>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1" name="Rectangle 147"/>
          <p:cNvSpPr>
            <a:spLocks noChangeArrowheads="1"/>
          </p:cNvSpPr>
          <p:nvPr/>
        </p:nvSpPr>
        <p:spPr bwMode="auto">
          <a:xfrm>
            <a:off x="6326191" y="3647852"/>
            <a:ext cx="7937"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2" name="Rectangle 148"/>
          <p:cNvSpPr>
            <a:spLocks noChangeArrowheads="1"/>
          </p:cNvSpPr>
          <p:nvPr/>
        </p:nvSpPr>
        <p:spPr bwMode="auto">
          <a:xfrm>
            <a:off x="6334128" y="3647852"/>
            <a:ext cx="9525"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3" name="Rectangle 149"/>
          <p:cNvSpPr>
            <a:spLocks noChangeArrowheads="1"/>
          </p:cNvSpPr>
          <p:nvPr/>
        </p:nvSpPr>
        <p:spPr bwMode="auto">
          <a:xfrm>
            <a:off x="6343650" y="3647852"/>
            <a:ext cx="7938"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4" name="Rectangle 150"/>
          <p:cNvSpPr>
            <a:spLocks noChangeArrowheads="1"/>
          </p:cNvSpPr>
          <p:nvPr/>
        </p:nvSpPr>
        <p:spPr bwMode="auto">
          <a:xfrm>
            <a:off x="6351591" y="3647852"/>
            <a:ext cx="7937" cy="342900"/>
          </a:xfrm>
          <a:prstGeom prst="rect">
            <a:avLst/>
          </a:prstGeom>
          <a:solidFill>
            <a:srgbClr val="40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5" name="Rectangle 151"/>
          <p:cNvSpPr>
            <a:spLocks noChangeArrowheads="1"/>
          </p:cNvSpPr>
          <p:nvPr/>
        </p:nvSpPr>
        <p:spPr bwMode="auto">
          <a:xfrm>
            <a:off x="6359528" y="3647852"/>
            <a:ext cx="9525" cy="342900"/>
          </a:xfrm>
          <a:prstGeom prst="rect">
            <a:avLst/>
          </a:prstGeom>
          <a:solidFill>
            <a:srgbClr val="3C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6" name="Rectangle 152"/>
          <p:cNvSpPr>
            <a:spLocks noChangeArrowheads="1"/>
          </p:cNvSpPr>
          <p:nvPr/>
        </p:nvSpPr>
        <p:spPr bwMode="auto">
          <a:xfrm>
            <a:off x="6369050" y="3647852"/>
            <a:ext cx="7938"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7" name="Rectangle 153"/>
          <p:cNvSpPr>
            <a:spLocks noChangeArrowheads="1"/>
          </p:cNvSpPr>
          <p:nvPr/>
        </p:nvSpPr>
        <p:spPr bwMode="auto">
          <a:xfrm>
            <a:off x="6376991" y="3647852"/>
            <a:ext cx="7937" cy="342900"/>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8" name="Rectangle 154"/>
          <p:cNvSpPr>
            <a:spLocks noChangeArrowheads="1"/>
          </p:cNvSpPr>
          <p:nvPr/>
        </p:nvSpPr>
        <p:spPr bwMode="auto">
          <a:xfrm>
            <a:off x="6384928" y="3647852"/>
            <a:ext cx="9525" cy="342900"/>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9" name="Rectangle 155"/>
          <p:cNvSpPr>
            <a:spLocks noChangeArrowheads="1"/>
          </p:cNvSpPr>
          <p:nvPr/>
        </p:nvSpPr>
        <p:spPr bwMode="auto">
          <a:xfrm>
            <a:off x="6394450" y="3647852"/>
            <a:ext cx="7938"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0" name="Rectangle 156"/>
          <p:cNvSpPr>
            <a:spLocks noChangeArrowheads="1"/>
          </p:cNvSpPr>
          <p:nvPr/>
        </p:nvSpPr>
        <p:spPr bwMode="auto">
          <a:xfrm>
            <a:off x="6402391" y="3647852"/>
            <a:ext cx="9525" cy="342900"/>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1" name="Rectangle 157"/>
          <p:cNvSpPr>
            <a:spLocks noChangeArrowheads="1"/>
          </p:cNvSpPr>
          <p:nvPr/>
        </p:nvSpPr>
        <p:spPr bwMode="auto">
          <a:xfrm>
            <a:off x="6411916" y="3647852"/>
            <a:ext cx="7937" cy="342900"/>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2" name="Rectangle 158"/>
          <p:cNvSpPr>
            <a:spLocks noChangeArrowheads="1"/>
          </p:cNvSpPr>
          <p:nvPr/>
        </p:nvSpPr>
        <p:spPr bwMode="auto">
          <a:xfrm>
            <a:off x="6419850" y="3647852"/>
            <a:ext cx="7938" cy="342900"/>
          </a:xfrm>
          <a:prstGeom prst="rect">
            <a:avLst/>
          </a:prstGeom>
          <a:solidFill>
            <a:srgbClr val="1F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3" name="Rectangle 159"/>
          <p:cNvSpPr>
            <a:spLocks noChangeArrowheads="1"/>
          </p:cNvSpPr>
          <p:nvPr/>
        </p:nvSpPr>
        <p:spPr bwMode="auto">
          <a:xfrm>
            <a:off x="6427791" y="3647852"/>
            <a:ext cx="9525"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4" name="Rectangle 160"/>
          <p:cNvSpPr>
            <a:spLocks noChangeArrowheads="1"/>
          </p:cNvSpPr>
          <p:nvPr/>
        </p:nvSpPr>
        <p:spPr bwMode="auto">
          <a:xfrm>
            <a:off x="6437316" y="3647852"/>
            <a:ext cx="7937" cy="342900"/>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5" name="Rectangle 161"/>
          <p:cNvSpPr>
            <a:spLocks noChangeArrowheads="1"/>
          </p:cNvSpPr>
          <p:nvPr/>
        </p:nvSpPr>
        <p:spPr bwMode="auto">
          <a:xfrm>
            <a:off x="6445250" y="3647852"/>
            <a:ext cx="7938" cy="342900"/>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6" name="Rectangle 162"/>
          <p:cNvSpPr>
            <a:spLocks noChangeArrowheads="1"/>
          </p:cNvSpPr>
          <p:nvPr/>
        </p:nvSpPr>
        <p:spPr bwMode="auto">
          <a:xfrm>
            <a:off x="6453191" y="3647852"/>
            <a:ext cx="9525" cy="342900"/>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7" name="Rectangle 163"/>
          <p:cNvSpPr>
            <a:spLocks noChangeArrowheads="1"/>
          </p:cNvSpPr>
          <p:nvPr/>
        </p:nvSpPr>
        <p:spPr bwMode="auto">
          <a:xfrm>
            <a:off x="6462716" y="3647852"/>
            <a:ext cx="7937" cy="342900"/>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8" name="Rectangle 164"/>
          <p:cNvSpPr>
            <a:spLocks noChangeArrowheads="1"/>
          </p:cNvSpPr>
          <p:nvPr/>
        </p:nvSpPr>
        <p:spPr bwMode="auto">
          <a:xfrm>
            <a:off x="6470653" y="3647852"/>
            <a:ext cx="9525"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9" name="Oval 165"/>
          <p:cNvSpPr>
            <a:spLocks noChangeArrowheads="1"/>
          </p:cNvSpPr>
          <p:nvPr/>
        </p:nvSpPr>
        <p:spPr bwMode="auto">
          <a:xfrm>
            <a:off x="6143625" y="3616102"/>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0" name="Rectangle 166"/>
          <p:cNvSpPr>
            <a:spLocks noChangeArrowheads="1"/>
          </p:cNvSpPr>
          <p:nvPr/>
        </p:nvSpPr>
        <p:spPr bwMode="auto">
          <a:xfrm>
            <a:off x="6240466" y="36986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1671" name="Rectangle 167"/>
          <p:cNvSpPr>
            <a:spLocks noChangeArrowheads="1"/>
          </p:cNvSpPr>
          <p:nvPr/>
        </p:nvSpPr>
        <p:spPr bwMode="auto">
          <a:xfrm>
            <a:off x="6180138" y="37764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Provider</a:t>
            </a:r>
          </a:p>
        </p:txBody>
      </p:sp>
      <p:sp>
        <p:nvSpPr>
          <p:cNvPr id="21672" name="Rectangle 168"/>
          <p:cNvSpPr>
            <a:spLocks noChangeArrowheads="1"/>
          </p:cNvSpPr>
          <p:nvPr/>
        </p:nvSpPr>
        <p:spPr bwMode="auto">
          <a:xfrm>
            <a:off x="6257925" y="38621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1673" name="Rectangle 169"/>
          <p:cNvSpPr>
            <a:spLocks noChangeArrowheads="1"/>
          </p:cNvSpPr>
          <p:nvPr/>
        </p:nvSpPr>
        <p:spPr bwMode="auto">
          <a:xfrm>
            <a:off x="5464178" y="5111527"/>
            <a:ext cx="9525"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4" name="Rectangle 170"/>
          <p:cNvSpPr>
            <a:spLocks noChangeArrowheads="1"/>
          </p:cNvSpPr>
          <p:nvPr/>
        </p:nvSpPr>
        <p:spPr bwMode="auto">
          <a:xfrm>
            <a:off x="5473700" y="5111527"/>
            <a:ext cx="7938" cy="342900"/>
          </a:xfrm>
          <a:prstGeom prst="rect">
            <a:avLst/>
          </a:prstGeom>
          <a:solidFill>
            <a:srgbClr val="A7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5" name="Rectangle 171"/>
          <p:cNvSpPr>
            <a:spLocks noChangeArrowheads="1"/>
          </p:cNvSpPr>
          <p:nvPr/>
        </p:nvSpPr>
        <p:spPr bwMode="auto">
          <a:xfrm>
            <a:off x="5481641" y="5111527"/>
            <a:ext cx="7937" cy="342900"/>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6" name="Rectangle 172"/>
          <p:cNvSpPr>
            <a:spLocks noChangeArrowheads="1"/>
          </p:cNvSpPr>
          <p:nvPr/>
        </p:nvSpPr>
        <p:spPr bwMode="auto">
          <a:xfrm>
            <a:off x="5489578" y="5111527"/>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7" name="Rectangle 173"/>
          <p:cNvSpPr>
            <a:spLocks noChangeArrowheads="1"/>
          </p:cNvSpPr>
          <p:nvPr/>
        </p:nvSpPr>
        <p:spPr bwMode="auto">
          <a:xfrm>
            <a:off x="5499100" y="5111527"/>
            <a:ext cx="7938" cy="342900"/>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8" name="Rectangle 174"/>
          <p:cNvSpPr>
            <a:spLocks noChangeArrowheads="1"/>
          </p:cNvSpPr>
          <p:nvPr/>
        </p:nvSpPr>
        <p:spPr bwMode="auto">
          <a:xfrm>
            <a:off x="5507041" y="5111527"/>
            <a:ext cx="7937"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9" name="Rectangle 175"/>
          <p:cNvSpPr>
            <a:spLocks noChangeArrowheads="1"/>
          </p:cNvSpPr>
          <p:nvPr/>
        </p:nvSpPr>
        <p:spPr bwMode="auto">
          <a:xfrm>
            <a:off x="5514978" y="5111527"/>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0" name="Rectangle 176"/>
          <p:cNvSpPr>
            <a:spLocks noChangeArrowheads="1"/>
          </p:cNvSpPr>
          <p:nvPr/>
        </p:nvSpPr>
        <p:spPr bwMode="auto">
          <a:xfrm>
            <a:off x="5524500" y="5111527"/>
            <a:ext cx="7938"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1" name="Rectangle 177"/>
          <p:cNvSpPr>
            <a:spLocks noChangeArrowheads="1"/>
          </p:cNvSpPr>
          <p:nvPr/>
        </p:nvSpPr>
        <p:spPr bwMode="auto">
          <a:xfrm>
            <a:off x="5532441" y="5111527"/>
            <a:ext cx="9525" cy="342900"/>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2" name="Rectangle 178"/>
          <p:cNvSpPr>
            <a:spLocks noChangeArrowheads="1"/>
          </p:cNvSpPr>
          <p:nvPr/>
        </p:nvSpPr>
        <p:spPr bwMode="auto">
          <a:xfrm>
            <a:off x="5541966" y="5111527"/>
            <a:ext cx="7937" cy="342900"/>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3" name="Rectangle 179"/>
          <p:cNvSpPr>
            <a:spLocks noChangeArrowheads="1"/>
          </p:cNvSpPr>
          <p:nvPr/>
        </p:nvSpPr>
        <p:spPr bwMode="auto">
          <a:xfrm>
            <a:off x="5549900" y="5111527"/>
            <a:ext cx="7938" cy="342900"/>
          </a:xfrm>
          <a:prstGeom prst="rect">
            <a:avLst/>
          </a:prstGeom>
          <a:solidFill>
            <a:srgbClr val="83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4" name="Rectangle 180"/>
          <p:cNvSpPr>
            <a:spLocks noChangeArrowheads="1"/>
          </p:cNvSpPr>
          <p:nvPr/>
        </p:nvSpPr>
        <p:spPr bwMode="auto">
          <a:xfrm>
            <a:off x="5557841" y="5111527"/>
            <a:ext cx="9525" cy="342900"/>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5" name="Rectangle 181"/>
          <p:cNvSpPr>
            <a:spLocks noChangeArrowheads="1"/>
          </p:cNvSpPr>
          <p:nvPr/>
        </p:nvSpPr>
        <p:spPr bwMode="auto">
          <a:xfrm>
            <a:off x="5567366" y="5111527"/>
            <a:ext cx="7937" cy="342900"/>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6" name="Rectangle 182"/>
          <p:cNvSpPr>
            <a:spLocks noChangeArrowheads="1"/>
          </p:cNvSpPr>
          <p:nvPr/>
        </p:nvSpPr>
        <p:spPr bwMode="auto">
          <a:xfrm>
            <a:off x="5575300" y="5111527"/>
            <a:ext cx="7938" cy="342900"/>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7" name="Rectangle 183"/>
          <p:cNvSpPr>
            <a:spLocks noChangeArrowheads="1"/>
          </p:cNvSpPr>
          <p:nvPr/>
        </p:nvSpPr>
        <p:spPr bwMode="auto">
          <a:xfrm>
            <a:off x="5583241" y="5111527"/>
            <a:ext cx="9525" cy="342900"/>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8" name="Rectangle 184"/>
          <p:cNvSpPr>
            <a:spLocks noChangeArrowheads="1"/>
          </p:cNvSpPr>
          <p:nvPr/>
        </p:nvSpPr>
        <p:spPr bwMode="auto">
          <a:xfrm>
            <a:off x="5592766" y="5111527"/>
            <a:ext cx="7937"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9" name="Rectangle 185"/>
          <p:cNvSpPr>
            <a:spLocks noChangeArrowheads="1"/>
          </p:cNvSpPr>
          <p:nvPr/>
        </p:nvSpPr>
        <p:spPr bwMode="auto">
          <a:xfrm>
            <a:off x="5600703" y="5111527"/>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0" name="Rectangle 186"/>
          <p:cNvSpPr>
            <a:spLocks noChangeArrowheads="1"/>
          </p:cNvSpPr>
          <p:nvPr/>
        </p:nvSpPr>
        <p:spPr bwMode="auto">
          <a:xfrm>
            <a:off x="5610225" y="5111527"/>
            <a:ext cx="7938" cy="342900"/>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1" name="Rectangle 187"/>
          <p:cNvSpPr>
            <a:spLocks noChangeArrowheads="1"/>
          </p:cNvSpPr>
          <p:nvPr/>
        </p:nvSpPr>
        <p:spPr bwMode="auto">
          <a:xfrm>
            <a:off x="5618166" y="5111527"/>
            <a:ext cx="7937" cy="342900"/>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2" name="Rectangle 188"/>
          <p:cNvSpPr>
            <a:spLocks noChangeArrowheads="1"/>
          </p:cNvSpPr>
          <p:nvPr/>
        </p:nvSpPr>
        <p:spPr bwMode="auto">
          <a:xfrm>
            <a:off x="5626103" y="5111527"/>
            <a:ext cx="9525" cy="342900"/>
          </a:xfrm>
          <a:prstGeom prst="rect">
            <a:avLst/>
          </a:prstGeom>
          <a:solidFill>
            <a:srgbClr val="5EE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3" name="Rectangle 189"/>
          <p:cNvSpPr>
            <a:spLocks noChangeArrowheads="1"/>
          </p:cNvSpPr>
          <p:nvPr/>
        </p:nvSpPr>
        <p:spPr bwMode="auto">
          <a:xfrm>
            <a:off x="5635625" y="5111527"/>
            <a:ext cx="7938"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4" name="Rectangle 190"/>
          <p:cNvSpPr>
            <a:spLocks noChangeArrowheads="1"/>
          </p:cNvSpPr>
          <p:nvPr/>
        </p:nvSpPr>
        <p:spPr bwMode="auto">
          <a:xfrm>
            <a:off x="5643566" y="5111527"/>
            <a:ext cx="7937" cy="342900"/>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5" name="Rectangle 191"/>
          <p:cNvSpPr>
            <a:spLocks noChangeArrowheads="1"/>
          </p:cNvSpPr>
          <p:nvPr/>
        </p:nvSpPr>
        <p:spPr bwMode="auto">
          <a:xfrm>
            <a:off x="5651503" y="5111527"/>
            <a:ext cx="9525" cy="342900"/>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6" name="Rectangle 192"/>
          <p:cNvSpPr>
            <a:spLocks noChangeArrowheads="1"/>
          </p:cNvSpPr>
          <p:nvPr/>
        </p:nvSpPr>
        <p:spPr bwMode="auto">
          <a:xfrm>
            <a:off x="5661025" y="5111527"/>
            <a:ext cx="7938" cy="342900"/>
          </a:xfrm>
          <a:prstGeom prst="rect">
            <a:avLst/>
          </a:prstGeom>
          <a:solidFill>
            <a:srgbClr val="4D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7" name="Rectangle 193"/>
          <p:cNvSpPr>
            <a:spLocks noChangeArrowheads="1"/>
          </p:cNvSpPr>
          <p:nvPr/>
        </p:nvSpPr>
        <p:spPr bwMode="auto">
          <a:xfrm>
            <a:off x="5668966" y="5111527"/>
            <a:ext cx="7937" cy="342900"/>
          </a:xfrm>
          <a:prstGeom prst="rect">
            <a:avLst/>
          </a:prstGeom>
          <a:solidFill>
            <a:srgbClr val="49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8" name="Rectangle 194"/>
          <p:cNvSpPr>
            <a:spLocks noChangeArrowheads="1"/>
          </p:cNvSpPr>
          <p:nvPr/>
        </p:nvSpPr>
        <p:spPr bwMode="auto">
          <a:xfrm>
            <a:off x="5676903" y="5111527"/>
            <a:ext cx="9525"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9" name="Rectangle 195"/>
          <p:cNvSpPr>
            <a:spLocks noChangeArrowheads="1"/>
          </p:cNvSpPr>
          <p:nvPr/>
        </p:nvSpPr>
        <p:spPr bwMode="auto">
          <a:xfrm>
            <a:off x="5686425" y="5111527"/>
            <a:ext cx="7938"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0" name="Rectangle 196"/>
          <p:cNvSpPr>
            <a:spLocks noChangeArrowheads="1"/>
          </p:cNvSpPr>
          <p:nvPr/>
        </p:nvSpPr>
        <p:spPr bwMode="auto">
          <a:xfrm>
            <a:off x="5694366" y="5111527"/>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1" name="Rectangle 197"/>
          <p:cNvSpPr>
            <a:spLocks noChangeArrowheads="1"/>
          </p:cNvSpPr>
          <p:nvPr/>
        </p:nvSpPr>
        <p:spPr bwMode="auto">
          <a:xfrm>
            <a:off x="5703891" y="5111527"/>
            <a:ext cx="7937"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2" name="Rectangle 198"/>
          <p:cNvSpPr>
            <a:spLocks noChangeArrowheads="1"/>
          </p:cNvSpPr>
          <p:nvPr/>
        </p:nvSpPr>
        <p:spPr bwMode="auto">
          <a:xfrm>
            <a:off x="5711825" y="5111527"/>
            <a:ext cx="7938"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3" name="Rectangle 199"/>
          <p:cNvSpPr>
            <a:spLocks noChangeArrowheads="1"/>
          </p:cNvSpPr>
          <p:nvPr/>
        </p:nvSpPr>
        <p:spPr bwMode="auto">
          <a:xfrm>
            <a:off x="5719766" y="5111527"/>
            <a:ext cx="9525" cy="342900"/>
          </a:xfrm>
          <a:prstGeom prst="rect">
            <a:avLst/>
          </a:prstGeom>
          <a:solidFill>
            <a:srgbClr val="31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4" name="Rectangle 200"/>
          <p:cNvSpPr>
            <a:spLocks noChangeArrowheads="1"/>
          </p:cNvSpPr>
          <p:nvPr/>
        </p:nvSpPr>
        <p:spPr bwMode="auto">
          <a:xfrm>
            <a:off x="5729291" y="5111527"/>
            <a:ext cx="7937" cy="342900"/>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5" name="Rectangle 201"/>
          <p:cNvSpPr>
            <a:spLocks noChangeArrowheads="1"/>
          </p:cNvSpPr>
          <p:nvPr/>
        </p:nvSpPr>
        <p:spPr bwMode="auto">
          <a:xfrm>
            <a:off x="5737225" y="5111527"/>
            <a:ext cx="7938"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6" name="Rectangle 202"/>
          <p:cNvSpPr>
            <a:spLocks noChangeArrowheads="1"/>
          </p:cNvSpPr>
          <p:nvPr/>
        </p:nvSpPr>
        <p:spPr bwMode="auto">
          <a:xfrm>
            <a:off x="5745166" y="5111527"/>
            <a:ext cx="9525" cy="342900"/>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7" name="Rectangle 203"/>
          <p:cNvSpPr>
            <a:spLocks noChangeArrowheads="1"/>
          </p:cNvSpPr>
          <p:nvPr/>
        </p:nvSpPr>
        <p:spPr bwMode="auto">
          <a:xfrm>
            <a:off x="5754691" y="5111527"/>
            <a:ext cx="7937" cy="342900"/>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8" name="Rectangle 204"/>
          <p:cNvSpPr>
            <a:spLocks noChangeArrowheads="1"/>
          </p:cNvSpPr>
          <p:nvPr/>
        </p:nvSpPr>
        <p:spPr bwMode="auto">
          <a:xfrm>
            <a:off x="5762628" y="5111527"/>
            <a:ext cx="9525" cy="342900"/>
          </a:xfrm>
          <a:prstGeom prst="rect">
            <a:avLst/>
          </a:prstGeom>
          <a:solidFill>
            <a:srgbClr val="1CC5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9" name="Rectangle 205"/>
          <p:cNvSpPr>
            <a:spLocks noChangeArrowheads="1"/>
          </p:cNvSpPr>
          <p:nvPr/>
        </p:nvSpPr>
        <p:spPr bwMode="auto">
          <a:xfrm>
            <a:off x="5772150" y="5111527"/>
            <a:ext cx="7938"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0" name="Rectangle 206"/>
          <p:cNvSpPr>
            <a:spLocks noChangeArrowheads="1"/>
          </p:cNvSpPr>
          <p:nvPr/>
        </p:nvSpPr>
        <p:spPr bwMode="auto">
          <a:xfrm>
            <a:off x="5780091" y="5111527"/>
            <a:ext cx="7937"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1" name="Rectangle 207"/>
          <p:cNvSpPr>
            <a:spLocks noChangeArrowheads="1"/>
          </p:cNvSpPr>
          <p:nvPr/>
        </p:nvSpPr>
        <p:spPr bwMode="auto">
          <a:xfrm>
            <a:off x="5788028" y="5111527"/>
            <a:ext cx="9525" cy="342900"/>
          </a:xfrm>
          <a:prstGeom prst="rect">
            <a:avLst/>
          </a:prstGeom>
          <a:solidFill>
            <a:srgbClr val="10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2" name="Rectangle 208"/>
          <p:cNvSpPr>
            <a:spLocks noChangeArrowheads="1"/>
          </p:cNvSpPr>
          <p:nvPr/>
        </p:nvSpPr>
        <p:spPr bwMode="auto">
          <a:xfrm>
            <a:off x="5797550" y="5111527"/>
            <a:ext cx="7938" cy="342900"/>
          </a:xfrm>
          <a:prstGeom prst="rect">
            <a:avLst/>
          </a:prstGeom>
          <a:solidFill>
            <a:srgbClr val="0CB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3" name="Rectangle 209"/>
          <p:cNvSpPr>
            <a:spLocks noChangeArrowheads="1"/>
          </p:cNvSpPr>
          <p:nvPr/>
        </p:nvSpPr>
        <p:spPr bwMode="auto">
          <a:xfrm>
            <a:off x="5805491" y="5111527"/>
            <a:ext cx="7937"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4" name="Oval 210"/>
          <p:cNvSpPr>
            <a:spLocks noChangeArrowheads="1"/>
          </p:cNvSpPr>
          <p:nvPr/>
        </p:nvSpPr>
        <p:spPr bwMode="auto">
          <a:xfrm>
            <a:off x="548005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5" name="Rectangle 211"/>
          <p:cNvSpPr>
            <a:spLocks noChangeArrowheads="1"/>
          </p:cNvSpPr>
          <p:nvPr/>
        </p:nvSpPr>
        <p:spPr bwMode="auto">
          <a:xfrm>
            <a:off x="5549900" y="5240114"/>
            <a:ext cx="1793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UMAF</a:t>
            </a:r>
          </a:p>
        </p:txBody>
      </p:sp>
      <p:sp>
        <p:nvSpPr>
          <p:cNvPr id="21716" name="Rectangle 212"/>
          <p:cNvSpPr>
            <a:spLocks noChangeArrowheads="1"/>
          </p:cNvSpPr>
          <p:nvPr/>
        </p:nvSpPr>
        <p:spPr bwMode="auto">
          <a:xfrm>
            <a:off x="6054725" y="4619405"/>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7" name="Rectangle 213"/>
          <p:cNvSpPr>
            <a:spLocks noChangeArrowheads="1"/>
          </p:cNvSpPr>
          <p:nvPr/>
        </p:nvSpPr>
        <p:spPr bwMode="auto">
          <a:xfrm>
            <a:off x="5991225" y="4554317"/>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8" name="Rectangle 214"/>
          <p:cNvSpPr>
            <a:spLocks noChangeArrowheads="1"/>
          </p:cNvSpPr>
          <p:nvPr/>
        </p:nvSpPr>
        <p:spPr bwMode="auto">
          <a:xfrm>
            <a:off x="61388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1719" name="Rectangle 215"/>
          <p:cNvSpPr>
            <a:spLocks noChangeArrowheads="1"/>
          </p:cNvSpPr>
          <p:nvPr/>
        </p:nvSpPr>
        <p:spPr bwMode="auto">
          <a:xfrm>
            <a:off x="6086475"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1720" name="Rectangle 216"/>
          <p:cNvSpPr>
            <a:spLocks noChangeArrowheads="1"/>
          </p:cNvSpPr>
          <p:nvPr/>
        </p:nvSpPr>
        <p:spPr bwMode="auto">
          <a:xfrm>
            <a:off x="6086475"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721" name="Freeform 217"/>
          <p:cNvSpPr>
            <a:spLocks/>
          </p:cNvSpPr>
          <p:nvPr/>
        </p:nvSpPr>
        <p:spPr bwMode="auto">
          <a:xfrm>
            <a:off x="5638803" y="2808067"/>
            <a:ext cx="201613" cy="754063"/>
          </a:xfrm>
          <a:custGeom>
            <a:avLst/>
            <a:gdLst>
              <a:gd name="T0" fmla="*/ 2147483646 w 127"/>
              <a:gd name="T1" fmla="*/ 0 h 475"/>
              <a:gd name="T2" fmla="*/ 2147483646 w 127"/>
              <a:gd name="T3" fmla="*/ 2147483646 h 475"/>
              <a:gd name="T4" fmla="*/ 0 w 127"/>
              <a:gd name="T5" fmla="*/ 2147483646 h 475"/>
              <a:gd name="T6" fmla="*/ 0 w 127"/>
              <a:gd name="T7" fmla="*/ 2147483646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2" name="Freeform 218"/>
          <p:cNvSpPr>
            <a:spLocks/>
          </p:cNvSpPr>
          <p:nvPr/>
        </p:nvSpPr>
        <p:spPr bwMode="auto">
          <a:xfrm>
            <a:off x="5803903"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3" name="Freeform 219"/>
          <p:cNvSpPr>
            <a:spLocks/>
          </p:cNvSpPr>
          <p:nvPr/>
        </p:nvSpPr>
        <p:spPr bwMode="auto">
          <a:xfrm>
            <a:off x="5602291" y="3552605"/>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4" name="Freeform 220"/>
          <p:cNvSpPr>
            <a:spLocks/>
          </p:cNvSpPr>
          <p:nvPr/>
        </p:nvSpPr>
        <p:spPr bwMode="auto">
          <a:xfrm>
            <a:off x="5927728" y="2808064"/>
            <a:ext cx="219075" cy="552450"/>
          </a:xfrm>
          <a:custGeom>
            <a:avLst/>
            <a:gdLst>
              <a:gd name="T0" fmla="*/ 2147483646 w 138"/>
              <a:gd name="T1" fmla="*/ 2147483646 h 348"/>
              <a:gd name="T2" fmla="*/ 0 w 138"/>
              <a:gd name="T3" fmla="*/ 2147483646 h 348"/>
              <a:gd name="T4" fmla="*/ 0 w 138"/>
              <a:gd name="T5" fmla="*/ 0 h 348"/>
              <a:gd name="T6" fmla="*/ 0 60000 65536"/>
              <a:gd name="T7" fmla="*/ 0 60000 65536"/>
              <a:gd name="T8" fmla="*/ 0 60000 65536"/>
            </a:gdLst>
            <a:ahLst/>
            <a:cxnLst>
              <a:cxn ang="T6">
                <a:pos x="T0" y="T1"/>
              </a:cxn>
              <a:cxn ang="T7">
                <a:pos x="T2" y="T3"/>
              </a:cxn>
              <a:cxn ang="T8">
                <a:pos x="T4" y="T5"/>
              </a:cxn>
            </a:cxnLst>
            <a:rect l="0" t="0" r="r" b="b"/>
            <a:pathLst>
              <a:path w="138" h="348">
                <a:moveTo>
                  <a:pt x="138"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5" name="Freeform 221"/>
          <p:cNvSpPr>
            <a:spLocks/>
          </p:cNvSpPr>
          <p:nvPr/>
        </p:nvSpPr>
        <p:spPr bwMode="auto">
          <a:xfrm>
            <a:off x="5891216"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6" name="Rectangle 222"/>
          <p:cNvSpPr>
            <a:spLocks noChangeArrowheads="1"/>
          </p:cNvSpPr>
          <p:nvPr/>
        </p:nvSpPr>
        <p:spPr bwMode="auto">
          <a:xfrm>
            <a:off x="6035678" y="5111527"/>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7" name="Rectangle 223"/>
          <p:cNvSpPr>
            <a:spLocks noChangeArrowheads="1"/>
          </p:cNvSpPr>
          <p:nvPr/>
        </p:nvSpPr>
        <p:spPr bwMode="auto">
          <a:xfrm>
            <a:off x="6045200" y="5111527"/>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8" name="Rectangle 224"/>
          <p:cNvSpPr>
            <a:spLocks noChangeArrowheads="1"/>
          </p:cNvSpPr>
          <p:nvPr/>
        </p:nvSpPr>
        <p:spPr bwMode="auto">
          <a:xfrm>
            <a:off x="6053141" y="5111527"/>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9" name="Rectangle 225"/>
          <p:cNvSpPr>
            <a:spLocks noChangeArrowheads="1"/>
          </p:cNvSpPr>
          <p:nvPr/>
        </p:nvSpPr>
        <p:spPr bwMode="auto">
          <a:xfrm>
            <a:off x="6061078" y="5111527"/>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0" name="Rectangle 226"/>
          <p:cNvSpPr>
            <a:spLocks noChangeArrowheads="1"/>
          </p:cNvSpPr>
          <p:nvPr/>
        </p:nvSpPr>
        <p:spPr bwMode="auto">
          <a:xfrm>
            <a:off x="6070600" y="5111527"/>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1" name="Rectangle 227"/>
          <p:cNvSpPr>
            <a:spLocks noChangeArrowheads="1"/>
          </p:cNvSpPr>
          <p:nvPr/>
        </p:nvSpPr>
        <p:spPr bwMode="auto">
          <a:xfrm>
            <a:off x="6078541" y="5111527"/>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2" name="Rectangle 228"/>
          <p:cNvSpPr>
            <a:spLocks noChangeArrowheads="1"/>
          </p:cNvSpPr>
          <p:nvPr/>
        </p:nvSpPr>
        <p:spPr bwMode="auto">
          <a:xfrm>
            <a:off x="6086478" y="5111527"/>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3" name="Rectangle 229"/>
          <p:cNvSpPr>
            <a:spLocks noChangeArrowheads="1"/>
          </p:cNvSpPr>
          <p:nvPr/>
        </p:nvSpPr>
        <p:spPr bwMode="auto">
          <a:xfrm>
            <a:off x="6096000" y="5111527"/>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4" name="Rectangle 230"/>
          <p:cNvSpPr>
            <a:spLocks noChangeArrowheads="1"/>
          </p:cNvSpPr>
          <p:nvPr/>
        </p:nvSpPr>
        <p:spPr bwMode="auto">
          <a:xfrm>
            <a:off x="6103941" y="5111527"/>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5" name="Rectangle 231"/>
          <p:cNvSpPr>
            <a:spLocks noChangeArrowheads="1"/>
          </p:cNvSpPr>
          <p:nvPr/>
        </p:nvSpPr>
        <p:spPr bwMode="auto">
          <a:xfrm>
            <a:off x="6111878" y="5111527"/>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6" name="Rectangle 232"/>
          <p:cNvSpPr>
            <a:spLocks noChangeArrowheads="1"/>
          </p:cNvSpPr>
          <p:nvPr/>
        </p:nvSpPr>
        <p:spPr bwMode="auto">
          <a:xfrm>
            <a:off x="6121400" y="5111527"/>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7" name="Rectangle 233"/>
          <p:cNvSpPr>
            <a:spLocks noChangeArrowheads="1"/>
          </p:cNvSpPr>
          <p:nvPr/>
        </p:nvSpPr>
        <p:spPr bwMode="auto">
          <a:xfrm>
            <a:off x="6129341" y="5111527"/>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8" name="Rectangle 234"/>
          <p:cNvSpPr>
            <a:spLocks noChangeArrowheads="1"/>
          </p:cNvSpPr>
          <p:nvPr/>
        </p:nvSpPr>
        <p:spPr bwMode="auto">
          <a:xfrm>
            <a:off x="6138866" y="5111527"/>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9" name="Rectangle 235"/>
          <p:cNvSpPr>
            <a:spLocks noChangeArrowheads="1"/>
          </p:cNvSpPr>
          <p:nvPr/>
        </p:nvSpPr>
        <p:spPr bwMode="auto">
          <a:xfrm>
            <a:off x="6146800" y="5111527"/>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0" name="Rectangle 236"/>
          <p:cNvSpPr>
            <a:spLocks noChangeArrowheads="1"/>
          </p:cNvSpPr>
          <p:nvPr/>
        </p:nvSpPr>
        <p:spPr bwMode="auto">
          <a:xfrm>
            <a:off x="6154741" y="5111527"/>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1" name="Rectangle 237"/>
          <p:cNvSpPr>
            <a:spLocks noChangeArrowheads="1"/>
          </p:cNvSpPr>
          <p:nvPr/>
        </p:nvSpPr>
        <p:spPr bwMode="auto">
          <a:xfrm>
            <a:off x="6164266" y="5111527"/>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2" name="Rectangle 238"/>
          <p:cNvSpPr>
            <a:spLocks noChangeArrowheads="1"/>
          </p:cNvSpPr>
          <p:nvPr/>
        </p:nvSpPr>
        <p:spPr bwMode="auto">
          <a:xfrm>
            <a:off x="6172200" y="5111527"/>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3" name="Rectangle 239"/>
          <p:cNvSpPr>
            <a:spLocks noChangeArrowheads="1"/>
          </p:cNvSpPr>
          <p:nvPr/>
        </p:nvSpPr>
        <p:spPr bwMode="auto">
          <a:xfrm>
            <a:off x="6180141" y="5111527"/>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4" name="Rectangle 240"/>
          <p:cNvSpPr>
            <a:spLocks noChangeArrowheads="1"/>
          </p:cNvSpPr>
          <p:nvPr/>
        </p:nvSpPr>
        <p:spPr bwMode="auto">
          <a:xfrm>
            <a:off x="6189666" y="5111527"/>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5" name="Rectangle 241"/>
          <p:cNvSpPr>
            <a:spLocks noChangeArrowheads="1"/>
          </p:cNvSpPr>
          <p:nvPr/>
        </p:nvSpPr>
        <p:spPr bwMode="auto">
          <a:xfrm>
            <a:off x="6197603" y="5111527"/>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6" name="Rectangle 242"/>
          <p:cNvSpPr>
            <a:spLocks noChangeArrowheads="1"/>
          </p:cNvSpPr>
          <p:nvPr/>
        </p:nvSpPr>
        <p:spPr bwMode="auto">
          <a:xfrm>
            <a:off x="6207125" y="5111527"/>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7" name="Rectangle 243"/>
          <p:cNvSpPr>
            <a:spLocks noChangeArrowheads="1"/>
          </p:cNvSpPr>
          <p:nvPr/>
        </p:nvSpPr>
        <p:spPr bwMode="auto">
          <a:xfrm>
            <a:off x="6215066" y="5111527"/>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8" name="Rectangle 244"/>
          <p:cNvSpPr>
            <a:spLocks noChangeArrowheads="1"/>
          </p:cNvSpPr>
          <p:nvPr/>
        </p:nvSpPr>
        <p:spPr bwMode="auto">
          <a:xfrm>
            <a:off x="6223003" y="5111527"/>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9" name="Rectangle 245"/>
          <p:cNvSpPr>
            <a:spLocks noChangeArrowheads="1"/>
          </p:cNvSpPr>
          <p:nvPr/>
        </p:nvSpPr>
        <p:spPr bwMode="auto">
          <a:xfrm>
            <a:off x="6232525" y="5111527"/>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0" name="Rectangle 246"/>
          <p:cNvSpPr>
            <a:spLocks noChangeArrowheads="1"/>
          </p:cNvSpPr>
          <p:nvPr/>
        </p:nvSpPr>
        <p:spPr bwMode="auto">
          <a:xfrm>
            <a:off x="6240466" y="5111527"/>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1" name="Rectangle 247"/>
          <p:cNvSpPr>
            <a:spLocks noChangeArrowheads="1"/>
          </p:cNvSpPr>
          <p:nvPr/>
        </p:nvSpPr>
        <p:spPr bwMode="auto">
          <a:xfrm>
            <a:off x="6248403" y="5111527"/>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2" name="Rectangle 248"/>
          <p:cNvSpPr>
            <a:spLocks noChangeArrowheads="1"/>
          </p:cNvSpPr>
          <p:nvPr/>
        </p:nvSpPr>
        <p:spPr bwMode="auto">
          <a:xfrm>
            <a:off x="6257925" y="5111527"/>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3" name="Rectangle 249"/>
          <p:cNvSpPr>
            <a:spLocks noChangeArrowheads="1"/>
          </p:cNvSpPr>
          <p:nvPr/>
        </p:nvSpPr>
        <p:spPr bwMode="auto">
          <a:xfrm>
            <a:off x="6265866" y="5111527"/>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4" name="Rectangle 250"/>
          <p:cNvSpPr>
            <a:spLocks noChangeArrowheads="1"/>
          </p:cNvSpPr>
          <p:nvPr/>
        </p:nvSpPr>
        <p:spPr bwMode="auto">
          <a:xfrm>
            <a:off x="6275391" y="5111527"/>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5" name="Rectangle 251"/>
          <p:cNvSpPr>
            <a:spLocks noChangeArrowheads="1"/>
          </p:cNvSpPr>
          <p:nvPr/>
        </p:nvSpPr>
        <p:spPr bwMode="auto">
          <a:xfrm>
            <a:off x="6283325" y="5111527"/>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6" name="Rectangle 252"/>
          <p:cNvSpPr>
            <a:spLocks noChangeArrowheads="1"/>
          </p:cNvSpPr>
          <p:nvPr/>
        </p:nvSpPr>
        <p:spPr bwMode="auto">
          <a:xfrm>
            <a:off x="6291266" y="5111527"/>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7" name="Rectangle 253"/>
          <p:cNvSpPr>
            <a:spLocks noChangeArrowheads="1"/>
          </p:cNvSpPr>
          <p:nvPr/>
        </p:nvSpPr>
        <p:spPr bwMode="auto">
          <a:xfrm>
            <a:off x="6300791" y="5111527"/>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8" name="Rectangle 254"/>
          <p:cNvSpPr>
            <a:spLocks noChangeArrowheads="1"/>
          </p:cNvSpPr>
          <p:nvPr/>
        </p:nvSpPr>
        <p:spPr bwMode="auto">
          <a:xfrm>
            <a:off x="6308725" y="5111527"/>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9" name="Rectangle 255"/>
          <p:cNvSpPr>
            <a:spLocks noChangeArrowheads="1"/>
          </p:cNvSpPr>
          <p:nvPr/>
        </p:nvSpPr>
        <p:spPr bwMode="auto">
          <a:xfrm>
            <a:off x="6316666" y="5111527"/>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0" name="Rectangle 256"/>
          <p:cNvSpPr>
            <a:spLocks noChangeArrowheads="1"/>
          </p:cNvSpPr>
          <p:nvPr/>
        </p:nvSpPr>
        <p:spPr bwMode="auto">
          <a:xfrm>
            <a:off x="6326191" y="5111527"/>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1" name="Rectangle 257"/>
          <p:cNvSpPr>
            <a:spLocks noChangeArrowheads="1"/>
          </p:cNvSpPr>
          <p:nvPr/>
        </p:nvSpPr>
        <p:spPr bwMode="auto">
          <a:xfrm>
            <a:off x="6334128" y="5111527"/>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2" name="Rectangle 258"/>
          <p:cNvSpPr>
            <a:spLocks noChangeArrowheads="1"/>
          </p:cNvSpPr>
          <p:nvPr/>
        </p:nvSpPr>
        <p:spPr bwMode="auto">
          <a:xfrm>
            <a:off x="6343650" y="5111527"/>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3" name="Rectangle 259"/>
          <p:cNvSpPr>
            <a:spLocks noChangeArrowheads="1"/>
          </p:cNvSpPr>
          <p:nvPr/>
        </p:nvSpPr>
        <p:spPr bwMode="auto">
          <a:xfrm>
            <a:off x="6351591" y="5111527"/>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4" name="Rectangle 260"/>
          <p:cNvSpPr>
            <a:spLocks noChangeArrowheads="1"/>
          </p:cNvSpPr>
          <p:nvPr/>
        </p:nvSpPr>
        <p:spPr bwMode="auto">
          <a:xfrm>
            <a:off x="6359528" y="5111527"/>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5" name="Rectangle 261"/>
          <p:cNvSpPr>
            <a:spLocks noChangeArrowheads="1"/>
          </p:cNvSpPr>
          <p:nvPr/>
        </p:nvSpPr>
        <p:spPr bwMode="auto">
          <a:xfrm>
            <a:off x="6369050" y="5111527"/>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6" name="Rectangle 262"/>
          <p:cNvSpPr>
            <a:spLocks noChangeArrowheads="1"/>
          </p:cNvSpPr>
          <p:nvPr/>
        </p:nvSpPr>
        <p:spPr bwMode="auto">
          <a:xfrm>
            <a:off x="6376991" y="5111527"/>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7" name="Oval 263"/>
          <p:cNvSpPr>
            <a:spLocks noChangeArrowheads="1"/>
          </p:cNvSpPr>
          <p:nvPr/>
        </p:nvSpPr>
        <p:spPr bwMode="auto">
          <a:xfrm>
            <a:off x="604520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8" name="Rectangle 264"/>
          <p:cNvSpPr>
            <a:spLocks noChangeArrowheads="1"/>
          </p:cNvSpPr>
          <p:nvPr/>
        </p:nvSpPr>
        <p:spPr bwMode="auto">
          <a:xfrm>
            <a:off x="61642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1769" name="Rectangle 265"/>
          <p:cNvSpPr>
            <a:spLocks noChangeArrowheads="1"/>
          </p:cNvSpPr>
          <p:nvPr/>
        </p:nvSpPr>
        <p:spPr bwMode="auto">
          <a:xfrm>
            <a:off x="6146803" y="5282977"/>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XYZ</a:t>
            </a:r>
          </a:p>
        </p:txBody>
      </p:sp>
      <p:sp>
        <p:nvSpPr>
          <p:cNvPr id="21770" name="Line 266"/>
          <p:cNvSpPr>
            <a:spLocks noChangeShapeType="1"/>
          </p:cNvSpPr>
          <p:nvPr/>
        </p:nvSpPr>
        <p:spPr bwMode="auto">
          <a:xfrm flipH="1">
            <a:off x="6561141" y="3820889"/>
            <a:ext cx="103187"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1" name="Freeform 267"/>
          <p:cNvSpPr>
            <a:spLocks/>
          </p:cNvSpPr>
          <p:nvPr/>
        </p:nvSpPr>
        <p:spPr bwMode="auto">
          <a:xfrm>
            <a:off x="6656388" y="3789142"/>
            <a:ext cx="93662" cy="61913"/>
          </a:xfrm>
          <a:custGeom>
            <a:avLst/>
            <a:gdLst>
              <a:gd name="T0" fmla="*/ 0 w 59"/>
              <a:gd name="T1" fmla="*/ 0 h 39"/>
              <a:gd name="T2" fmla="*/ 2147483646 w 59"/>
              <a:gd name="T3" fmla="*/ 2147483646 h 39"/>
              <a:gd name="T4" fmla="*/ 0 w 59"/>
              <a:gd name="T5" fmla="*/ 2147483646 h 39"/>
              <a:gd name="T6" fmla="*/ 0 w 59"/>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0" y="0"/>
                </a:moveTo>
                <a:lnTo>
                  <a:pt x="59"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2" name="Freeform 268"/>
          <p:cNvSpPr>
            <a:spLocks/>
          </p:cNvSpPr>
          <p:nvPr/>
        </p:nvSpPr>
        <p:spPr bwMode="auto">
          <a:xfrm>
            <a:off x="6475413" y="3789142"/>
            <a:ext cx="93662" cy="61913"/>
          </a:xfrm>
          <a:custGeom>
            <a:avLst/>
            <a:gdLst>
              <a:gd name="T0" fmla="*/ 2147483646 w 59"/>
              <a:gd name="T1" fmla="*/ 2147483646 h 39"/>
              <a:gd name="T2" fmla="*/ 0 w 59"/>
              <a:gd name="T3" fmla="*/ 2147483646 h 39"/>
              <a:gd name="T4" fmla="*/ 2147483646 w 59"/>
              <a:gd name="T5" fmla="*/ 0 h 39"/>
              <a:gd name="T6" fmla="*/ 2147483646 w 59"/>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59" y="39"/>
                </a:moveTo>
                <a:lnTo>
                  <a:pt x="0" y="20"/>
                </a:lnTo>
                <a:lnTo>
                  <a:pt x="59" y="0"/>
                </a:lnTo>
                <a:lnTo>
                  <a:pt x="5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3" name="Freeform 269"/>
          <p:cNvSpPr>
            <a:spLocks/>
          </p:cNvSpPr>
          <p:nvPr/>
        </p:nvSpPr>
        <p:spPr bwMode="auto">
          <a:xfrm>
            <a:off x="5638800" y="4079652"/>
            <a:ext cx="571500" cy="373062"/>
          </a:xfrm>
          <a:custGeom>
            <a:avLst/>
            <a:gdLst>
              <a:gd name="T0" fmla="*/ 0 w 360"/>
              <a:gd name="T1" fmla="*/ 0 h 235"/>
              <a:gd name="T2" fmla="*/ 0 w 360"/>
              <a:gd name="T3" fmla="*/ 2147483646 h 235"/>
              <a:gd name="T4" fmla="*/ 2147483646 w 360"/>
              <a:gd name="T5" fmla="*/ 2147483646 h 235"/>
              <a:gd name="T6" fmla="*/ 2147483646 w 360"/>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74" name="Freeform 270"/>
          <p:cNvSpPr>
            <a:spLocks/>
          </p:cNvSpPr>
          <p:nvPr/>
        </p:nvSpPr>
        <p:spPr bwMode="auto">
          <a:xfrm>
            <a:off x="5602291"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5" name="Freeform 271"/>
          <p:cNvSpPr>
            <a:spLocks/>
          </p:cNvSpPr>
          <p:nvPr/>
        </p:nvSpPr>
        <p:spPr bwMode="auto">
          <a:xfrm>
            <a:off x="6173791" y="4443192"/>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6" name="Line 272"/>
          <p:cNvSpPr>
            <a:spLocks noChangeShapeType="1"/>
          </p:cNvSpPr>
          <p:nvPr/>
        </p:nvSpPr>
        <p:spPr bwMode="auto">
          <a:xfrm flipV="1">
            <a:off x="6210300"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7" name="Freeform 273"/>
          <p:cNvSpPr>
            <a:spLocks/>
          </p:cNvSpPr>
          <p:nvPr/>
        </p:nvSpPr>
        <p:spPr bwMode="auto">
          <a:xfrm>
            <a:off x="6173791" y="4868642"/>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8" name="Line 274"/>
          <p:cNvSpPr>
            <a:spLocks noChangeShapeType="1"/>
          </p:cNvSpPr>
          <p:nvPr/>
        </p:nvSpPr>
        <p:spPr bwMode="auto">
          <a:xfrm>
            <a:off x="5638800" y="4079652"/>
            <a:ext cx="1588" cy="373062"/>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9" name="Freeform 275"/>
          <p:cNvSpPr>
            <a:spLocks/>
          </p:cNvSpPr>
          <p:nvPr/>
        </p:nvSpPr>
        <p:spPr bwMode="auto">
          <a:xfrm>
            <a:off x="5602291"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0" name="Freeform 276"/>
          <p:cNvSpPr>
            <a:spLocks/>
          </p:cNvSpPr>
          <p:nvPr/>
        </p:nvSpPr>
        <p:spPr bwMode="auto">
          <a:xfrm>
            <a:off x="5602291" y="4443192"/>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1" name="Freeform 277"/>
          <p:cNvSpPr>
            <a:spLocks/>
          </p:cNvSpPr>
          <p:nvPr/>
        </p:nvSpPr>
        <p:spPr bwMode="auto">
          <a:xfrm>
            <a:off x="5638800" y="4970239"/>
            <a:ext cx="7938" cy="107950"/>
          </a:xfrm>
          <a:custGeom>
            <a:avLst/>
            <a:gdLst>
              <a:gd name="T0" fmla="*/ 2147483646 w 5"/>
              <a:gd name="T1" fmla="*/ 2147483646 h 68"/>
              <a:gd name="T2" fmla="*/ 2147483646 w 5"/>
              <a:gd name="T3" fmla="*/ 2147483646 h 68"/>
              <a:gd name="T4" fmla="*/ 0 w 5"/>
              <a:gd name="T5" fmla="*/ 2147483646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82" name="Freeform 278"/>
          <p:cNvSpPr>
            <a:spLocks/>
          </p:cNvSpPr>
          <p:nvPr/>
        </p:nvSpPr>
        <p:spPr bwMode="auto">
          <a:xfrm>
            <a:off x="5602291" y="4868642"/>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3" name="Line 279"/>
          <p:cNvSpPr>
            <a:spLocks noChangeShapeType="1"/>
          </p:cNvSpPr>
          <p:nvPr/>
        </p:nvSpPr>
        <p:spPr bwMode="auto">
          <a:xfrm flipH="1">
            <a:off x="5959475" y="3820889"/>
            <a:ext cx="184150" cy="158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84" name="Freeform 280"/>
          <p:cNvSpPr>
            <a:spLocks/>
          </p:cNvSpPr>
          <p:nvPr/>
        </p:nvSpPr>
        <p:spPr bwMode="auto">
          <a:xfrm>
            <a:off x="5857878" y="3782792"/>
            <a:ext cx="111125" cy="74613"/>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4"/>
                </a:lnTo>
                <a:lnTo>
                  <a:pt x="70" y="0"/>
                </a:lnTo>
                <a:lnTo>
                  <a:pt x="70"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5" name="Rectangle 281"/>
          <p:cNvSpPr>
            <a:spLocks noChangeArrowheads="1"/>
          </p:cNvSpPr>
          <p:nvPr/>
        </p:nvSpPr>
        <p:spPr bwMode="auto">
          <a:xfrm>
            <a:off x="6804028" y="2395314"/>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6" name="Rectangle 282"/>
          <p:cNvSpPr>
            <a:spLocks noChangeArrowheads="1"/>
          </p:cNvSpPr>
          <p:nvPr/>
        </p:nvSpPr>
        <p:spPr bwMode="auto">
          <a:xfrm>
            <a:off x="6738938" y="233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7" name="Rectangle 283"/>
          <p:cNvSpPr>
            <a:spLocks noChangeArrowheads="1"/>
          </p:cNvSpPr>
          <p:nvPr/>
        </p:nvSpPr>
        <p:spPr bwMode="auto">
          <a:xfrm>
            <a:off x="6872291" y="2433414"/>
            <a:ext cx="34304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WebApp</a:t>
            </a:r>
          </a:p>
        </p:txBody>
      </p:sp>
      <p:sp>
        <p:nvSpPr>
          <p:cNvPr id="21788" name="Rectangle 284"/>
          <p:cNvSpPr>
            <a:spLocks noChangeArrowheads="1"/>
          </p:cNvSpPr>
          <p:nvPr/>
        </p:nvSpPr>
        <p:spPr bwMode="auto">
          <a:xfrm>
            <a:off x="6956425" y="2544539"/>
            <a:ext cx="1731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XYZ</a:t>
            </a:r>
          </a:p>
        </p:txBody>
      </p:sp>
      <p:sp>
        <p:nvSpPr>
          <p:cNvPr id="21789" name="Rectangle 285"/>
          <p:cNvSpPr>
            <a:spLocks noChangeArrowheads="1"/>
          </p:cNvSpPr>
          <p:nvPr/>
        </p:nvSpPr>
        <p:spPr bwMode="auto">
          <a:xfrm>
            <a:off x="9782175" y="2150839"/>
            <a:ext cx="774700" cy="362108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0" name="Rectangle 286"/>
          <p:cNvSpPr>
            <a:spLocks noChangeArrowheads="1"/>
          </p:cNvSpPr>
          <p:nvPr/>
        </p:nvSpPr>
        <p:spPr bwMode="auto">
          <a:xfrm>
            <a:off x="9717088" y="2085755"/>
            <a:ext cx="774700" cy="362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1" name="Rectangle 287"/>
          <p:cNvSpPr>
            <a:spLocks noChangeArrowheads="1"/>
          </p:cNvSpPr>
          <p:nvPr/>
        </p:nvSpPr>
        <p:spPr bwMode="auto">
          <a:xfrm>
            <a:off x="9763128"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APPLICATIONS</a:t>
            </a:r>
          </a:p>
        </p:txBody>
      </p:sp>
      <p:sp>
        <p:nvSpPr>
          <p:cNvPr id="21792" name="Rectangle 288"/>
          <p:cNvSpPr>
            <a:spLocks noChangeArrowheads="1"/>
          </p:cNvSpPr>
          <p:nvPr/>
        </p:nvSpPr>
        <p:spPr bwMode="auto">
          <a:xfrm>
            <a:off x="8008938" y="2144489"/>
            <a:ext cx="1516062"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3" name="Rectangle 289"/>
          <p:cNvSpPr>
            <a:spLocks noChangeArrowheads="1"/>
          </p:cNvSpPr>
          <p:nvPr/>
        </p:nvSpPr>
        <p:spPr bwMode="auto">
          <a:xfrm>
            <a:off x="7945441" y="2079405"/>
            <a:ext cx="15144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4" name="Rectangle 290"/>
          <p:cNvSpPr>
            <a:spLocks noChangeArrowheads="1"/>
          </p:cNvSpPr>
          <p:nvPr/>
        </p:nvSpPr>
        <p:spPr bwMode="auto">
          <a:xfrm>
            <a:off x="8655053" y="2300064"/>
            <a:ext cx="71596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5" name="Rectangle 291"/>
          <p:cNvSpPr>
            <a:spLocks noChangeArrowheads="1"/>
          </p:cNvSpPr>
          <p:nvPr/>
        </p:nvSpPr>
        <p:spPr bwMode="auto">
          <a:xfrm>
            <a:off x="8589963" y="2236567"/>
            <a:ext cx="715962"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6" name="Rectangle 292"/>
          <p:cNvSpPr>
            <a:spLocks noChangeArrowheads="1"/>
          </p:cNvSpPr>
          <p:nvPr/>
        </p:nvSpPr>
        <p:spPr bwMode="auto">
          <a:xfrm>
            <a:off x="8655053"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Authorisation</a:t>
            </a:r>
          </a:p>
        </p:txBody>
      </p:sp>
      <p:sp>
        <p:nvSpPr>
          <p:cNvPr id="21797" name="Rectangle 293"/>
          <p:cNvSpPr>
            <a:spLocks noChangeArrowheads="1"/>
          </p:cNvSpPr>
          <p:nvPr/>
        </p:nvSpPr>
        <p:spPr bwMode="auto">
          <a:xfrm>
            <a:off x="80740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8" name="Rectangle 294"/>
          <p:cNvSpPr>
            <a:spLocks noChangeArrowheads="1"/>
          </p:cNvSpPr>
          <p:nvPr/>
        </p:nvSpPr>
        <p:spPr bwMode="auto">
          <a:xfrm>
            <a:off x="8008941" y="2236567"/>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9" name="Rectangle 295"/>
          <p:cNvSpPr>
            <a:spLocks noChangeArrowheads="1"/>
          </p:cNvSpPr>
          <p:nvPr/>
        </p:nvSpPr>
        <p:spPr bwMode="auto">
          <a:xfrm>
            <a:off x="8056566"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Authen</a:t>
            </a:r>
          </a:p>
        </p:txBody>
      </p:sp>
      <p:sp>
        <p:nvSpPr>
          <p:cNvPr id="21800" name="Rectangle 296"/>
          <p:cNvSpPr>
            <a:spLocks noChangeArrowheads="1"/>
          </p:cNvSpPr>
          <p:nvPr/>
        </p:nvSpPr>
        <p:spPr bwMode="auto">
          <a:xfrm>
            <a:off x="8372475"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t>
            </a:r>
          </a:p>
        </p:txBody>
      </p:sp>
      <p:sp>
        <p:nvSpPr>
          <p:cNvPr id="21801" name="Rectangle 297"/>
          <p:cNvSpPr>
            <a:spLocks noChangeArrowheads="1"/>
          </p:cNvSpPr>
          <p:nvPr/>
        </p:nvSpPr>
        <p:spPr bwMode="auto">
          <a:xfrm>
            <a:off x="8066091"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tication</a:t>
            </a:r>
          </a:p>
        </p:txBody>
      </p:sp>
      <p:sp>
        <p:nvSpPr>
          <p:cNvPr id="21802" name="Line 298"/>
          <p:cNvSpPr>
            <a:spLocks noChangeShapeType="1"/>
          </p:cNvSpPr>
          <p:nvPr/>
        </p:nvSpPr>
        <p:spPr bwMode="auto">
          <a:xfrm>
            <a:off x="8448678" y="2549305"/>
            <a:ext cx="2381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03" name="Freeform 299"/>
          <p:cNvSpPr>
            <a:spLocks/>
          </p:cNvSpPr>
          <p:nvPr/>
        </p:nvSpPr>
        <p:spPr bwMode="auto">
          <a:xfrm>
            <a:off x="8462963"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04" name="Rectangle 300"/>
          <p:cNvSpPr>
            <a:spLocks noChangeArrowheads="1"/>
          </p:cNvSpPr>
          <p:nvPr/>
        </p:nvSpPr>
        <p:spPr bwMode="auto">
          <a:xfrm>
            <a:off x="8756650" y="2457230"/>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5" name="Rectangle 301"/>
          <p:cNvSpPr>
            <a:spLocks noChangeArrowheads="1"/>
          </p:cNvSpPr>
          <p:nvPr/>
        </p:nvSpPr>
        <p:spPr bwMode="auto">
          <a:xfrm>
            <a:off x="8691566" y="2392142"/>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6" name="Rectangle 302"/>
          <p:cNvSpPr>
            <a:spLocks noChangeArrowheads="1"/>
          </p:cNvSpPr>
          <p:nvPr/>
        </p:nvSpPr>
        <p:spPr bwMode="auto">
          <a:xfrm>
            <a:off x="8816975"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PEP</a:t>
            </a:r>
          </a:p>
        </p:txBody>
      </p:sp>
      <p:sp>
        <p:nvSpPr>
          <p:cNvPr id="21807" name="Rectangle 303"/>
          <p:cNvSpPr>
            <a:spLocks noChangeArrowheads="1"/>
          </p:cNvSpPr>
          <p:nvPr/>
        </p:nvSpPr>
        <p:spPr bwMode="auto">
          <a:xfrm>
            <a:off x="884237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1808" name="Rectangle 304"/>
          <p:cNvSpPr>
            <a:spLocks noChangeArrowheads="1"/>
          </p:cNvSpPr>
          <p:nvPr/>
        </p:nvSpPr>
        <p:spPr bwMode="auto">
          <a:xfrm>
            <a:off x="879951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Mapper</a:t>
            </a:r>
          </a:p>
        </p:txBody>
      </p:sp>
      <p:sp>
        <p:nvSpPr>
          <p:cNvPr id="21809" name="Line 305"/>
          <p:cNvSpPr>
            <a:spLocks noChangeShapeType="1"/>
          </p:cNvSpPr>
          <p:nvPr/>
        </p:nvSpPr>
        <p:spPr bwMode="auto">
          <a:xfrm>
            <a:off x="9305925" y="2549305"/>
            <a:ext cx="6365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10" name="Freeform 306"/>
          <p:cNvSpPr>
            <a:spLocks/>
          </p:cNvSpPr>
          <p:nvPr/>
        </p:nvSpPr>
        <p:spPr bwMode="auto">
          <a:xfrm>
            <a:off x="9932988"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1" name="Freeform 307"/>
          <p:cNvSpPr>
            <a:spLocks/>
          </p:cNvSpPr>
          <p:nvPr/>
        </p:nvSpPr>
        <p:spPr bwMode="auto">
          <a:xfrm>
            <a:off x="8008938" y="1858739"/>
            <a:ext cx="220662" cy="260350"/>
          </a:xfrm>
          <a:custGeom>
            <a:avLst/>
            <a:gdLst>
              <a:gd name="T0" fmla="*/ 0 w 139"/>
              <a:gd name="T1" fmla="*/ 0 h 164"/>
              <a:gd name="T2" fmla="*/ 0 w 139"/>
              <a:gd name="T3" fmla="*/ 2147483646 h 164"/>
              <a:gd name="T4" fmla="*/ 2147483646 w 139"/>
              <a:gd name="T5" fmla="*/ 2147483646 h 164"/>
              <a:gd name="T6" fmla="*/ 2147483646 w 139"/>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64">
                <a:moveTo>
                  <a:pt x="0" y="0"/>
                </a:moveTo>
                <a:lnTo>
                  <a:pt x="0" y="77"/>
                </a:lnTo>
                <a:lnTo>
                  <a:pt x="139" y="77"/>
                </a:lnTo>
                <a:lnTo>
                  <a:pt x="139"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2" name="Freeform 308"/>
          <p:cNvSpPr>
            <a:spLocks/>
          </p:cNvSpPr>
          <p:nvPr/>
        </p:nvSpPr>
        <p:spPr bwMode="auto">
          <a:xfrm>
            <a:off x="8186741" y="2107980"/>
            <a:ext cx="84137"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7"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3" name="Freeform 309"/>
          <p:cNvSpPr>
            <a:spLocks/>
          </p:cNvSpPr>
          <p:nvPr/>
        </p:nvSpPr>
        <p:spPr bwMode="auto">
          <a:xfrm>
            <a:off x="7867650"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4" name="Freeform 310"/>
          <p:cNvSpPr>
            <a:spLocks/>
          </p:cNvSpPr>
          <p:nvPr/>
        </p:nvSpPr>
        <p:spPr bwMode="auto">
          <a:xfrm>
            <a:off x="7867650" y="1787305"/>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5" name="Freeform 311"/>
          <p:cNvSpPr>
            <a:spLocks/>
          </p:cNvSpPr>
          <p:nvPr/>
        </p:nvSpPr>
        <p:spPr bwMode="auto">
          <a:xfrm>
            <a:off x="8153400"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6" name="Freeform 312"/>
          <p:cNvSpPr>
            <a:spLocks/>
          </p:cNvSpPr>
          <p:nvPr/>
        </p:nvSpPr>
        <p:spPr bwMode="auto">
          <a:xfrm>
            <a:off x="8153400"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7" name="Freeform 313"/>
          <p:cNvSpPr>
            <a:spLocks/>
          </p:cNvSpPr>
          <p:nvPr/>
        </p:nvSpPr>
        <p:spPr bwMode="auto">
          <a:xfrm>
            <a:off x="7967666" y="1620617"/>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8" name="Freeform 314"/>
          <p:cNvSpPr>
            <a:spLocks/>
          </p:cNvSpPr>
          <p:nvPr/>
        </p:nvSpPr>
        <p:spPr bwMode="auto">
          <a:xfrm>
            <a:off x="7967666" y="1620617"/>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9" name="Rectangle 315"/>
          <p:cNvSpPr>
            <a:spLocks noChangeArrowheads="1"/>
          </p:cNvSpPr>
          <p:nvPr/>
        </p:nvSpPr>
        <p:spPr bwMode="auto">
          <a:xfrm>
            <a:off x="8004175"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0" name="Rectangle 316"/>
          <p:cNvSpPr>
            <a:spLocks noChangeArrowheads="1"/>
          </p:cNvSpPr>
          <p:nvPr/>
        </p:nvSpPr>
        <p:spPr bwMode="auto">
          <a:xfrm>
            <a:off x="8004175"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1" name="Rectangle 317"/>
          <p:cNvSpPr>
            <a:spLocks noChangeArrowheads="1"/>
          </p:cNvSpPr>
          <p:nvPr/>
        </p:nvSpPr>
        <p:spPr bwMode="auto">
          <a:xfrm>
            <a:off x="8166100"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2" name="Rectangle 318"/>
          <p:cNvSpPr>
            <a:spLocks noChangeArrowheads="1"/>
          </p:cNvSpPr>
          <p:nvPr/>
        </p:nvSpPr>
        <p:spPr bwMode="auto">
          <a:xfrm>
            <a:off x="8166100"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3" name="Freeform 319"/>
          <p:cNvSpPr>
            <a:spLocks/>
          </p:cNvSpPr>
          <p:nvPr/>
        </p:nvSpPr>
        <p:spPr bwMode="auto">
          <a:xfrm>
            <a:off x="7927975"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24" name="Freeform 320"/>
          <p:cNvSpPr>
            <a:spLocks/>
          </p:cNvSpPr>
          <p:nvPr/>
        </p:nvSpPr>
        <p:spPr bwMode="auto">
          <a:xfrm>
            <a:off x="7927975"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25" name="Rectangle 321"/>
          <p:cNvSpPr>
            <a:spLocks noChangeArrowheads="1"/>
          </p:cNvSpPr>
          <p:nvPr/>
        </p:nvSpPr>
        <p:spPr bwMode="auto">
          <a:xfrm>
            <a:off x="7867650"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6" name="Rectangle 322"/>
          <p:cNvSpPr>
            <a:spLocks noChangeArrowheads="1"/>
          </p:cNvSpPr>
          <p:nvPr/>
        </p:nvSpPr>
        <p:spPr bwMode="auto">
          <a:xfrm>
            <a:off x="7867650"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827" name="Picture 3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7828"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8" name="Picture 3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7828"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9" name="Freeform 325"/>
          <p:cNvSpPr>
            <a:spLocks/>
          </p:cNvSpPr>
          <p:nvPr/>
        </p:nvSpPr>
        <p:spPr bwMode="auto">
          <a:xfrm>
            <a:off x="8007353" y="1823817"/>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3"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830" name="Picture 3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13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1" name="Picture 3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67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2" name="Picture 3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67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3" name="Picture 3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121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4" name="Picture 3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2103"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35" name="Rectangle 331"/>
          <p:cNvSpPr>
            <a:spLocks noChangeArrowheads="1"/>
          </p:cNvSpPr>
          <p:nvPr/>
        </p:nvSpPr>
        <p:spPr bwMode="auto">
          <a:xfrm>
            <a:off x="7904163" y="1849217"/>
            <a:ext cx="4762"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6" name="Rectangle 332"/>
          <p:cNvSpPr>
            <a:spLocks noChangeArrowheads="1"/>
          </p:cNvSpPr>
          <p:nvPr/>
        </p:nvSpPr>
        <p:spPr bwMode="auto">
          <a:xfrm>
            <a:off x="7927975"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7" name="Rectangle 333"/>
          <p:cNvSpPr>
            <a:spLocks noChangeArrowheads="1"/>
          </p:cNvSpPr>
          <p:nvPr/>
        </p:nvSpPr>
        <p:spPr bwMode="auto">
          <a:xfrm>
            <a:off x="7880350"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8" name="Freeform 334"/>
          <p:cNvSpPr>
            <a:spLocks/>
          </p:cNvSpPr>
          <p:nvPr/>
        </p:nvSpPr>
        <p:spPr bwMode="auto">
          <a:xfrm>
            <a:off x="8218488" y="1800005"/>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839"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80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80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1" name="Freeform 337"/>
          <p:cNvSpPr>
            <a:spLocks/>
          </p:cNvSpPr>
          <p:nvPr/>
        </p:nvSpPr>
        <p:spPr bwMode="auto">
          <a:xfrm>
            <a:off x="7988303" y="1633317"/>
            <a:ext cx="303213"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2" y="0"/>
                </a:lnTo>
                <a:lnTo>
                  <a:pt x="191" y="0"/>
                </a:lnTo>
                <a:lnTo>
                  <a:pt x="150"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2" name="Rectangle 338"/>
          <p:cNvSpPr>
            <a:spLocks noChangeArrowheads="1"/>
          </p:cNvSpPr>
          <p:nvPr/>
        </p:nvSpPr>
        <p:spPr bwMode="auto">
          <a:xfrm>
            <a:off x="8278816" y="1620614"/>
            <a:ext cx="9525" cy="33338"/>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3" name="Rectangle 339"/>
          <p:cNvSpPr>
            <a:spLocks noChangeArrowheads="1"/>
          </p:cNvSpPr>
          <p:nvPr/>
        </p:nvSpPr>
        <p:spPr bwMode="auto">
          <a:xfrm>
            <a:off x="8288341" y="1620614"/>
            <a:ext cx="7937" cy="3333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4" name="Rectangle 340"/>
          <p:cNvSpPr>
            <a:spLocks noChangeArrowheads="1"/>
          </p:cNvSpPr>
          <p:nvPr/>
        </p:nvSpPr>
        <p:spPr bwMode="auto">
          <a:xfrm>
            <a:off x="8296275" y="1620614"/>
            <a:ext cx="7938" cy="33338"/>
          </a:xfrm>
          <a:prstGeom prst="rect">
            <a:avLst/>
          </a:prstGeom>
          <a:solidFill>
            <a:srgbClr val="F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5" name="Rectangle 341"/>
          <p:cNvSpPr>
            <a:spLocks noChangeArrowheads="1"/>
          </p:cNvSpPr>
          <p:nvPr/>
        </p:nvSpPr>
        <p:spPr bwMode="auto">
          <a:xfrm>
            <a:off x="8304216" y="1620614"/>
            <a:ext cx="9525" cy="33338"/>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6" name="Rectangle 342"/>
          <p:cNvSpPr>
            <a:spLocks noChangeArrowheads="1"/>
          </p:cNvSpPr>
          <p:nvPr/>
        </p:nvSpPr>
        <p:spPr bwMode="auto">
          <a:xfrm>
            <a:off x="8313741" y="1620614"/>
            <a:ext cx="7937" cy="3333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7" name="Freeform 343"/>
          <p:cNvSpPr>
            <a:spLocks/>
          </p:cNvSpPr>
          <p:nvPr/>
        </p:nvSpPr>
        <p:spPr bwMode="auto">
          <a:xfrm>
            <a:off x="7867650"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6" y="105"/>
                </a:lnTo>
                <a:lnTo>
                  <a:pt x="86"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8" name="Freeform 344"/>
          <p:cNvSpPr>
            <a:spLocks/>
          </p:cNvSpPr>
          <p:nvPr/>
        </p:nvSpPr>
        <p:spPr bwMode="auto">
          <a:xfrm>
            <a:off x="7867650" y="1822227"/>
            <a:ext cx="109538"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49" name="Rectangle 345"/>
          <p:cNvSpPr>
            <a:spLocks noChangeArrowheads="1"/>
          </p:cNvSpPr>
          <p:nvPr/>
        </p:nvSpPr>
        <p:spPr bwMode="auto">
          <a:xfrm>
            <a:off x="7732716"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            USER</a:t>
            </a:r>
          </a:p>
        </p:txBody>
      </p:sp>
      <p:sp>
        <p:nvSpPr>
          <p:cNvPr id="21850" name="Line 346"/>
          <p:cNvSpPr>
            <a:spLocks noChangeShapeType="1"/>
          </p:cNvSpPr>
          <p:nvPr/>
        </p:nvSpPr>
        <p:spPr bwMode="auto">
          <a:xfrm>
            <a:off x="8910641" y="2808067"/>
            <a:ext cx="1587" cy="72072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51" name="Freeform 347"/>
          <p:cNvSpPr>
            <a:spLocks/>
          </p:cNvSpPr>
          <p:nvPr/>
        </p:nvSpPr>
        <p:spPr bwMode="auto">
          <a:xfrm>
            <a:off x="8874128" y="270646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2" name="Freeform 348"/>
          <p:cNvSpPr>
            <a:spLocks/>
          </p:cNvSpPr>
          <p:nvPr/>
        </p:nvSpPr>
        <p:spPr bwMode="auto">
          <a:xfrm>
            <a:off x="8874128" y="3519267"/>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3" name="Freeform 349"/>
          <p:cNvSpPr>
            <a:spLocks/>
          </p:cNvSpPr>
          <p:nvPr/>
        </p:nvSpPr>
        <p:spPr bwMode="auto">
          <a:xfrm>
            <a:off x="8999538" y="2808064"/>
            <a:ext cx="234950" cy="539750"/>
          </a:xfrm>
          <a:custGeom>
            <a:avLst/>
            <a:gdLst>
              <a:gd name="T0" fmla="*/ 2147483646 w 148"/>
              <a:gd name="T1" fmla="*/ 2147483646 h 340"/>
              <a:gd name="T2" fmla="*/ 0 w 148"/>
              <a:gd name="T3" fmla="*/ 2147483646 h 340"/>
              <a:gd name="T4" fmla="*/ 0 w 148"/>
              <a:gd name="T5" fmla="*/ 0 h 340"/>
              <a:gd name="T6" fmla="*/ 0 60000 65536"/>
              <a:gd name="T7" fmla="*/ 0 60000 65536"/>
              <a:gd name="T8" fmla="*/ 0 60000 65536"/>
            </a:gdLst>
            <a:ahLst/>
            <a:cxnLst>
              <a:cxn ang="T6">
                <a:pos x="T0" y="T1"/>
              </a:cxn>
              <a:cxn ang="T7">
                <a:pos x="T2" y="T3"/>
              </a:cxn>
              <a:cxn ang="T8">
                <a:pos x="T4" y="T5"/>
              </a:cxn>
            </a:cxnLst>
            <a:rect l="0" t="0" r="r" b="b"/>
            <a:pathLst>
              <a:path w="148" h="340">
                <a:moveTo>
                  <a:pt x="148" y="340"/>
                </a:moveTo>
                <a:lnTo>
                  <a:pt x="0" y="34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54" name="Freeform 350"/>
          <p:cNvSpPr>
            <a:spLocks/>
          </p:cNvSpPr>
          <p:nvPr/>
        </p:nvSpPr>
        <p:spPr bwMode="auto">
          <a:xfrm>
            <a:off x="8963028" y="2706467"/>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5" name="Rectangle 351"/>
          <p:cNvSpPr>
            <a:spLocks noChangeArrowheads="1"/>
          </p:cNvSpPr>
          <p:nvPr/>
        </p:nvSpPr>
        <p:spPr bwMode="auto">
          <a:xfrm>
            <a:off x="9847263" y="2395314"/>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6" name="Rectangle 352"/>
          <p:cNvSpPr>
            <a:spLocks noChangeArrowheads="1"/>
          </p:cNvSpPr>
          <p:nvPr/>
        </p:nvSpPr>
        <p:spPr bwMode="auto">
          <a:xfrm>
            <a:off x="9782175" y="2330230"/>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7" name="Rectangle 353"/>
          <p:cNvSpPr>
            <a:spLocks noChangeArrowheads="1"/>
          </p:cNvSpPr>
          <p:nvPr/>
        </p:nvSpPr>
        <p:spPr bwMode="auto">
          <a:xfrm>
            <a:off x="9917116" y="2433414"/>
            <a:ext cx="34304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WebApp</a:t>
            </a:r>
          </a:p>
        </p:txBody>
      </p:sp>
      <p:sp>
        <p:nvSpPr>
          <p:cNvPr id="21858" name="Rectangle 354"/>
          <p:cNvSpPr>
            <a:spLocks noChangeArrowheads="1"/>
          </p:cNvSpPr>
          <p:nvPr/>
        </p:nvSpPr>
        <p:spPr bwMode="auto">
          <a:xfrm>
            <a:off x="10001250" y="2544539"/>
            <a:ext cx="17312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XYZ</a:t>
            </a:r>
          </a:p>
        </p:txBody>
      </p:sp>
      <p:sp>
        <p:nvSpPr>
          <p:cNvPr id="21859" name="Rectangle 355"/>
          <p:cNvSpPr>
            <a:spLocks noChangeArrowheads="1"/>
          </p:cNvSpPr>
          <p:nvPr/>
        </p:nvSpPr>
        <p:spPr bwMode="auto">
          <a:xfrm>
            <a:off x="7848603" y="1536480"/>
            <a:ext cx="2740025"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0" name="Rectangle 356"/>
          <p:cNvSpPr>
            <a:spLocks noChangeArrowheads="1"/>
          </p:cNvSpPr>
          <p:nvPr/>
        </p:nvSpPr>
        <p:spPr bwMode="auto">
          <a:xfrm>
            <a:off x="9247188"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1" name="Rectangle 357"/>
          <p:cNvSpPr>
            <a:spLocks noChangeArrowheads="1"/>
          </p:cNvSpPr>
          <p:nvPr/>
        </p:nvSpPr>
        <p:spPr bwMode="auto">
          <a:xfrm>
            <a:off x="9182100" y="4520980"/>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2" name="Rectangle 358"/>
          <p:cNvSpPr>
            <a:spLocks noChangeArrowheads="1"/>
          </p:cNvSpPr>
          <p:nvPr/>
        </p:nvSpPr>
        <p:spPr bwMode="auto">
          <a:xfrm>
            <a:off x="9328150"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1863" name="Rectangle 359"/>
          <p:cNvSpPr>
            <a:spLocks noChangeArrowheads="1"/>
          </p:cNvSpPr>
          <p:nvPr/>
        </p:nvSpPr>
        <p:spPr bwMode="auto">
          <a:xfrm>
            <a:off x="92773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1864" name="Rectangle 360"/>
          <p:cNvSpPr>
            <a:spLocks noChangeArrowheads="1"/>
          </p:cNvSpPr>
          <p:nvPr/>
        </p:nvSpPr>
        <p:spPr bwMode="auto">
          <a:xfrm>
            <a:off x="92773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865" name="Line 361"/>
          <p:cNvSpPr>
            <a:spLocks noChangeShapeType="1"/>
          </p:cNvSpPr>
          <p:nvPr/>
        </p:nvSpPr>
        <p:spPr bwMode="auto">
          <a:xfrm flipV="1">
            <a:off x="9401175" y="4936905"/>
            <a:ext cx="1588" cy="1158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66" name="Freeform 362"/>
          <p:cNvSpPr>
            <a:spLocks/>
          </p:cNvSpPr>
          <p:nvPr/>
        </p:nvSpPr>
        <p:spPr bwMode="auto">
          <a:xfrm>
            <a:off x="9364666" y="4835305"/>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67" name="Rectangle 363"/>
          <p:cNvSpPr>
            <a:spLocks noChangeArrowheads="1"/>
          </p:cNvSpPr>
          <p:nvPr/>
        </p:nvSpPr>
        <p:spPr bwMode="auto">
          <a:xfrm>
            <a:off x="9861550" y="3631980"/>
            <a:ext cx="615950" cy="43973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8" name="Rectangle 364"/>
          <p:cNvSpPr>
            <a:spLocks noChangeArrowheads="1"/>
          </p:cNvSpPr>
          <p:nvPr/>
        </p:nvSpPr>
        <p:spPr bwMode="auto">
          <a:xfrm>
            <a:off x="9796463" y="3568477"/>
            <a:ext cx="615950"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9" name="Rectangle 365"/>
          <p:cNvSpPr>
            <a:spLocks noChangeArrowheads="1"/>
          </p:cNvSpPr>
          <p:nvPr/>
        </p:nvSpPr>
        <p:spPr bwMode="auto">
          <a:xfrm>
            <a:off x="10010775" y="3673252"/>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PAP</a:t>
            </a:r>
          </a:p>
        </p:txBody>
      </p:sp>
      <p:sp>
        <p:nvSpPr>
          <p:cNvPr id="21870" name="Rectangle 366"/>
          <p:cNvSpPr>
            <a:spLocks noChangeArrowheads="1"/>
          </p:cNvSpPr>
          <p:nvPr/>
        </p:nvSpPr>
        <p:spPr bwMode="auto">
          <a:xfrm>
            <a:off x="9907588" y="3784377"/>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‘’Kephas’’</a:t>
            </a:r>
          </a:p>
        </p:txBody>
      </p:sp>
      <p:sp>
        <p:nvSpPr>
          <p:cNvPr id="21871" name="Rectangle 367"/>
          <p:cNvSpPr>
            <a:spLocks noChangeArrowheads="1"/>
          </p:cNvSpPr>
          <p:nvPr/>
        </p:nvSpPr>
        <p:spPr bwMode="auto">
          <a:xfrm>
            <a:off x="9226550" y="3177952"/>
            <a:ext cx="7938" cy="341312"/>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2" name="Rectangle 368"/>
          <p:cNvSpPr>
            <a:spLocks noChangeArrowheads="1"/>
          </p:cNvSpPr>
          <p:nvPr/>
        </p:nvSpPr>
        <p:spPr bwMode="auto">
          <a:xfrm>
            <a:off x="9234491" y="3177952"/>
            <a:ext cx="7937" cy="341312"/>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3" name="Rectangle 369"/>
          <p:cNvSpPr>
            <a:spLocks noChangeArrowheads="1"/>
          </p:cNvSpPr>
          <p:nvPr/>
        </p:nvSpPr>
        <p:spPr bwMode="auto">
          <a:xfrm>
            <a:off x="9242428" y="3177952"/>
            <a:ext cx="9525" cy="341312"/>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4" name="Rectangle 370"/>
          <p:cNvSpPr>
            <a:spLocks noChangeArrowheads="1"/>
          </p:cNvSpPr>
          <p:nvPr/>
        </p:nvSpPr>
        <p:spPr bwMode="auto">
          <a:xfrm>
            <a:off x="9251950" y="3177952"/>
            <a:ext cx="7938" cy="341312"/>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5" name="Rectangle 371"/>
          <p:cNvSpPr>
            <a:spLocks noChangeArrowheads="1"/>
          </p:cNvSpPr>
          <p:nvPr/>
        </p:nvSpPr>
        <p:spPr bwMode="auto">
          <a:xfrm>
            <a:off x="9259891" y="3177952"/>
            <a:ext cx="7937" cy="341312"/>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6" name="Rectangle 372"/>
          <p:cNvSpPr>
            <a:spLocks noChangeArrowheads="1"/>
          </p:cNvSpPr>
          <p:nvPr/>
        </p:nvSpPr>
        <p:spPr bwMode="auto">
          <a:xfrm>
            <a:off x="9267828" y="3177952"/>
            <a:ext cx="9525" cy="341312"/>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7" name="Rectangle 373"/>
          <p:cNvSpPr>
            <a:spLocks noChangeArrowheads="1"/>
          </p:cNvSpPr>
          <p:nvPr/>
        </p:nvSpPr>
        <p:spPr bwMode="auto">
          <a:xfrm>
            <a:off x="9277350" y="3177952"/>
            <a:ext cx="7938" cy="341312"/>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8" name="Rectangle 374"/>
          <p:cNvSpPr>
            <a:spLocks noChangeArrowheads="1"/>
          </p:cNvSpPr>
          <p:nvPr/>
        </p:nvSpPr>
        <p:spPr bwMode="auto">
          <a:xfrm>
            <a:off x="9285291" y="3177952"/>
            <a:ext cx="7937" cy="341312"/>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9" name="Rectangle 375"/>
          <p:cNvSpPr>
            <a:spLocks noChangeArrowheads="1"/>
          </p:cNvSpPr>
          <p:nvPr/>
        </p:nvSpPr>
        <p:spPr bwMode="auto">
          <a:xfrm>
            <a:off x="9293228" y="3177952"/>
            <a:ext cx="9525" cy="341312"/>
          </a:xfrm>
          <a:prstGeom prst="rect">
            <a:avLst/>
          </a:prstGeom>
          <a:solidFill>
            <a:srgbClr val="88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0" name="Rectangle 376"/>
          <p:cNvSpPr>
            <a:spLocks noChangeArrowheads="1"/>
          </p:cNvSpPr>
          <p:nvPr/>
        </p:nvSpPr>
        <p:spPr bwMode="auto">
          <a:xfrm>
            <a:off x="9302750" y="3177952"/>
            <a:ext cx="7938" cy="341312"/>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1" name="Rectangle 377"/>
          <p:cNvSpPr>
            <a:spLocks noChangeArrowheads="1"/>
          </p:cNvSpPr>
          <p:nvPr/>
        </p:nvSpPr>
        <p:spPr bwMode="auto">
          <a:xfrm>
            <a:off x="9310691" y="3177952"/>
            <a:ext cx="9525" cy="341312"/>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2" name="Rectangle 378"/>
          <p:cNvSpPr>
            <a:spLocks noChangeArrowheads="1"/>
          </p:cNvSpPr>
          <p:nvPr/>
        </p:nvSpPr>
        <p:spPr bwMode="auto">
          <a:xfrm>
            <a:off x="9320216" y="3177952"/>
            <a:ext cx="7937" cy="341312"/>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3" name="Rectangle 379"/>
          <p:cNvSpPr>
            <a:spLocks noChangeArrowheads="1"/>
          </p:cNvSpPr>
          <p:nvPr/>
        </p:nvSpPr>
        <p:spPr bwMode="auto">
          <a:xfrm>
            <a:off x="9328150" y="3177952"/>
            <a:ext cx="7938" cy="341312"/>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4" name="Rectangle 380"/>
          <p:cNvSpPr>
            <a:spLocks noChangeArrowheads="1"/>
          </p:cNvSpPr>
          <p:nvPr/>
        </p:nvSpPr>
        <p:spPr bwMode="auto">
          <a:xfrm>
            <a:off x="9336091" y="3177952"/>
            <a:ext cx="9525" cy="341312"/>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5" name="Rectangle 381"/>
          <p:cNvSpPr>
            <a:spLocks noChangeArrowheads="1"/>
          </p:cNvSpPr>
          <p:nvPr/>
        </p:nvSpPr>
        <p:spPr bwMode="auto">
          <a:xfrm>
            <a:off x="9345616" y="3177952"/>
            <a:ext cx="7937" cy="341312"/>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6" name="Rectangle 382"/>
          <p:cNvSpPr>
            <a:spLocks noChangeArrowheads="1"/>
          </p:cNvSpPr>
          <p:nvPr/>
        </p:nvSpPr>
        <p:spPr bwMode="auto">
          <a:xfrm>
            <a:off x="9353550" y="3177952"/>
            <a:ext cx="7938" cy="341312"/>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7" name="Rectangle 383"/>
          <p:cNvSpPr>
            <a:spLocks noChangeArrowheads="1"/>
          </p:cNvSpPr>
          <p:nvPr/>
        </p:nvSpPr>
        <p:spPr bwMode="auto">
          <a:xfrm>
            <a:off x="9361491" y="3177952"/>
            <a:ext cx="9525" cy="341312"/>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8" name="Rectangle 384"/>
          <p:cNvSpPr>
            <a:spLocks noChangeArrowheads="1"/>
          </p:cNvSpPr>
          <p:nvPr/>
        </p:nvSpPr>
        <p:spPr bwMode="auto">
          <a:xfrm>
            <a:off x="9371016" y="3177952"/>
            <a:ext cx="7937" cy="341312"/>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9" name="Rectangle 385"/>
          <p:cNvSpPr>
            <a:spLocks noChangeArrowheads="1"/>
          </p:cNvSpPr>
          <p:nvPr/>
        </p:nvSpPr>
        <p:spPr bwMode="auto">
          <a:xfrm>
            <a:off x="9378953" y="3177952"/>
            <a:ext cx="9525" cy="341312"/>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0" name="Rectangle 386"/>
          <p:cNvSpPr>
            <a:spLocks noChangeArrowheads="1"/>
          </p:cNvSpPr>
          <p:nvPr/>
        </p:nvSpPr>
        <p:spPr bwMode="auto">
          <a:xfrm>
            <a:off x="9388475" y="3177952"/>
            <a:ext cx="7938" cy="341312"/>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1" name="Rectangle 387"/>
          <p:cNvSpPr>
            <a:spLocks noChangeArrowheads="1"/>
          </p:cNvSpPr>
          <p:nvPr/>
        </p:nvSpPr>
        <p:spPr bwMode="auto">
          <a:xfrm>
            <a:off x="9396416" y="3177952"/>
            <a:ext cx="7937" cy="341312"/>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2" name="Rectangle 388"/>
          <p:cNvSpPr>
            <a:spLocks noChangeArrowheads="1"/>
          </p:cNvSpPr>
          <p:nvPr/>
        </p:nvSpPr>
        <p:spPr bwMode="auto">
          <a:xfrm>
            <a:off x="9404353" y="3177952"/>
            <a:ext cx="9525" cy="341312"/>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3" name="Rectangle 389"/>
          <p:cNvSpPr>
            <a:spLocks noChangeArrowheads="1"/>
          </p:cNvSpPr>
          <p:nvPr/>
        </p:nvSpPr>
        <p:spPr bwMode="auto">
          <a:xfrm>
            <a:off x="9413875" y="3177952"/>
            <a:ext cx="7938" cy="341312"/>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4" name="Rectangle 390"/>
          <p:cNvSpPr>
            <a:spLocks noChangeArrowheads="1"/>
          </p:cNvSpPr>
          <p:nvPr/>
        </p:nvSpPr>
        <p:spPr bwMode="auto">
          <a:xfrm>
            <a:off x="9421816" y="3177952"/>
            <a:ext cx="7937" cy="341312"/>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5" name="Rectangle 391"/>
          <p:cNvSpPr>
            <a:spLocks noChangeArrowheads="1"/>
          </p:cNvSpPr>
          <p:nvPr/>
        </p:nvSpPr>
        <p:spPr bwMode="auto">
          <a:xfrm>
            <a:off x="9429753" y="3177952"/>
            <a:ext cx="9525" cy="341312"/>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6" name="Rectangle 392"/>
          <p:cNvSpPr>
            <a:spLocks noChangeArrowheads="1"/>
          </p:cNvSpPr>
          <p:nvPr/>
        </p:nvSpPr>
        <p:spPr bwMode="auto">
          <a:xfrm>
            <a:off x="9439275" y="3177952"/>
            <a:ext cx="7938" cy="341312"/>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7" name="Rectangle 393"/>
          <p:cNvSpPr>
            <a:spLocks noChangeArrowheads="1"/>
          </p:cNvSpPr>
          <p:nvPr/>
        </p:nvSpPr>
        <p:spPr bwMode="auto">
          <a:xfrm>
            <a:off x="9447216" y="3177952"/>
            <a:ext cx="9525" cy="341312"/>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8" name="Rectangle 394"/>
          <p:cNvSpPr>
            <a:spLocks noChangeArrowheads="1"/>
          </p:cNvSpPr>
          <p:nvPr/>
        </p:nvSpPr>
        <p:spPr bwMode="auto">
          <a:xfrm>
            <a:off x="9456741" y="3177952"/>
            <a:ext cx="7937" cy="341312"/>
          </a:xfrm>
          <a:prstGeom prst="rect">
            <a:avLst/>
          </a:prstGeom>
          <a:solidFill>
            <a:srgbClr val="39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9" name="Rectangle 395"/>
          <p:cNvSpPr>
            <a:spLocks noChangeArrowheads="1"/>
          </p:cNvSpPr>
          <p:nvPr/>
        </p:nvSpPr>
        <p:spPr bwMode="auto">
          <a:xfrm>
            <a:off x="9464675" y="3177952"/>
            <a:ext cx="7938" cy="341312"/>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0" name="Rectangle 396"/>
          <p:cNvSpPr>
            <a:spLocks noChangeArrowheads="1"/>
          </p:cNvSpPr>
          <p:nvPr/>
        </p:nvSpPr>
        <p:spPr bwMode="auto">
          <a:xfrm>
            <a:off x="9472616" y="3177952"/>
            <a:ext cx="9525" cy="341312"/>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1" name="Rectangle 397"/>
          <p:cNvSpPr>
            <a:spLocks noChangeArrowheads="1"/>
          </p:cNvSpPr>
          <p:nvPr/>
        </p:nvSpPr>
        <p:spPr bwMode="auto">
          <a:xfrm>
            <a:off x="9482141" y="3177952"/>
            <a:ext cx="7937" cy="341312"/>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2" name="Rectangle 398"/>
          <p:cNvSpPr>
            <a:spLocks noChangeArrowheads="1"/>
          </p:cNvSpPr>
          <p:nvPr/>
        </p:nvSpPr>
        <p:spPr bwMode="auto">
          <a:xfrm>
            <a:off x="9490075" y="3177952"/>
            <a:ext cx="7938" cy="341312"/>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3" name="Rectangle 399"/>
          <p:cNvSpPr>
            <a:spLocks noChangeArrowheads="1"/>
          </p:cNvSpPr>
          <p:nvPr/>
        </p:nvSpPr>
        <p:spPr bwMode="auto">
          <a:xfrm>
            <a:off x="9498016" y="3177952"/>
            <a:ext cx="9525" cy="341312"/>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4" name="Rectangle 400"/>
          <p:cNvSpPr>
            <a:spLocks noChangeArrowheads="1"/>
          </p:cNvSpPr>
          <p:nvPr/>
        </p:nvSpPr>
        <p:spPr bwMode="auto">
          <a:xfrm>
            <a:off x="9507541" y="3177952"/>
            <a:ext cx="7937" cy="341312"/>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5" name="Rectangle 401"/>
          <p:cNvSpPr>
            <a:spLocks noChangeArrowheads="1"/>
          </p:cNvSpPr>
          <p:nvPr/>
        </p:nvSpPr>
        <p:spPr bwMode="auto">
          <a:xfrm>
            <a:off x="9515478" y="3177952"/>
            <a:ext cx="9525" cy="341312"/>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6" name="Rectangle 402"/>
          <p:cNvSpPr>
            <a:spLocks noChangeArrowheads="1"/>
          </p:cNvSpPr>
          <p:nvPr/>
        </p:nvSpPr>
        <p:spPr bwMode="auto">
          <a:xfrm>
            <a:off x="9525000" y="3177952"/>
            <a:ext cx="7938" cy="341312"/>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7" name="Rectangle 403"/>
          <p:cNvSpPr>
            <a:spLocks noChangeArrowheads="1"/>
          </p:cNvSpPr>
          <p:nvPr/>
        </p:nvSpPr>
        <p:spPr bwMode="auto">
          <a:xfrm>
            <a:off x="9532941" y="3177952"/>
            <a:ext cx="7937" cy="341312"/>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8" name="Rectangle 404"/>
          <p:cNvSpPr>
            <a:spLocks noChangeArrowheads="1"/>
          </p:cNvSpPr>
          <p:nvPr/>
        </p:nvSpPr>
        <p:spPr bwMode="auto">
          <a:xfrm>
            <a:off x="9540878" y="3177952"/>
            <a:ext cx="9525" cy="341312"/>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9" name="Rectangle 405"/>
          <p:cNvSpPr>
            <a:spLocks noChangeArrowheads="1"/>
          </p:cNvSpPr>
          <p:nvPr/>
        </p:nvSpPr>
        <p:spPr bwMode="auto">
          <a:xfrm>
            <a:off x="9550400" y="3177952"/>
            <a:ext cx="7938" cy="341312"/>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0" name="Rectangle 406"/>
          <p:cNvSpPr>
            <a:spLocks noChangeArrowheads="1"/>
          </p:cNvSpPr>
          <p:nvPr/>
        </p:nvSpPr>
        <p:spPr bwMode="auto">
          <a:xfrm>
            <a:off x="9558341" y="3177952"/>
            <a:ext cx="7937" cy="341312"/>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1" name="Rectangle 407"/>
          <p:cNvSpPr>
            <a:spLocks noChangeArrowheads="1"/>
          </p:cNvSpPr>
          <p:nvPr/>
        </p:nvSpPr>
        <p:spPr bwMode="auto">
          <a:xfrm>
            <a:off x="9566278" y="3177952"/>
            <a:ext cx="9525" cy="341312"/>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2" name="Oval 408"/>
          <p:cNvSpPr>
            <a:spLocks noChangeArrowheads="1"/>
          </p:cNvSpPr>
          <p:nvPr/>
        </p:nvSpPr>
        <p:spPr bwMode="auto">
          <a:xfrm>
            <a:off x="9234491" y="3144614"/>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3" name="Rectangle 409"/>
          <p:cNvSpPr>
            <a:spLocks noChangeArrowheads="1"/>
          </p:cNvSpPr>
          <p:nvPr/>
        </p:nvSpPr>
        <p:spPr bwMode="auto">
          <a:xfrm>
            <a:off x="9328153" y="32287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1914" name="Rectangle 410"/>
          <p:cNvSpPr>
            <a:spLocks noChangeArrowheads="1"/>
          </p:cNvSpPr>
          <p:nvPr/>
        </p:nvSpPr>
        <p:spPr bwMode="auto">
          <a:xfrm>
            <a:off x="9285291" y="3304952"/>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Mapper</a:t>
            </a:r>
          </a:p>
        </p:txBody>
      </p:sp>
      <p:sp>
        <p:nvSpPr>
          <p:cNvPr id="21915" name="Rectangle 411"/>
          <p:cNvSpPr>
            <a:spLocks noChangeArrowheads="1"/>
          </p:cNvSpPr>
          <p:nvPr/>
        </p:nvSpPr>
        <p:spPr bwMode="auto">
          <a:xfrm>
            <a:off x="9353550" y="3390677"/>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1916" name="Rectangle 412"/>
          <p:cNvSpPr>
            <a:spLocks noChangeArrowheads="1"/>
          </p:cNvSpPr>
          <p:nvPr/>
        </p:nvSpPr>
        <p:spPr bwMode="auto">
          <a:xfrm>
            <a:off x="8756650" y="3695480"/>
            <a:ext cx="438150" cy="312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7" name="Rectangle 413"/>
          <p:cNvSpPr>
            <a:spLocks noChangeArrowheads="1"/>
          </p:cNvSpPr>
          <p:nvPr/>
        </p:nvSpPr>
        <p:spPr bwMode="auto">
          <a:xfrm>
            <a:off x="8691566" y="3630392"/>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8" name="Rectangle 414"/>
          <p:cNvSpPr>
            <a:spLocks noChangeArrowheads="1"/>
          </p:cNvSpPr>
          <p:nvPr/>
        </p:nvSpPr>
        <p:spPr bwMode="auto">
          <a:xfrm>
            <a:off x="8816975" y="3647852"/>
            <a:ext cx="1827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PDP</a:t>
            </a:r>
          </a:p>
        </p:txBody>
      </p:sp>
      <p:sp>
        <p:nvSpPr>
          <p:cNvPr id="21919" name="Rectangle 415"/>
          <p:cNvSpPr>
            <a:spLocks noChangeArrowheads="1"/>
          </p:cNvSpPr>
          <p:nvPr/>
        </p:nvSpPr>
        <p:spPr bwMode="auto">
          <a:xfrm>
            <a:off x="8842375" y="37589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1920" name="Rectangle 416"/>
          <p:cNvSpPr>
            <a:spLocks noChangeArrowheads="1"/>
          </p:cNvSpPr>
          <p:nvPr/>
        </p:nvSpPr>
        <p:spPr bwMode="auto">
          <a:xfrm>
            <a:off x="8782050" y="38447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921" name="Rectangle 417"/>
          <p:cNvSpPr>
            <a:spLocks noChangeArrowheads="1"/>
          </p:cNvSpPr>
          <p:nvPr/>
        </p:nvSpPr>
        <p:spPr bwMode="auto">
          <a:xfrm>
            <a:off x="9251950" y="3614517"/>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2" name="Rectangle 418"/>
          <p:cNvSpPr>
            <a:spLocks noChangeArrowheads="1"/>
          </p:cNvSpPr>
          <p:nvPr/>
        </p:nvSpPr>
        <p:spPr bwMode="auto">
          <a:xfrm>
            <a:off x="9259891" y="3614517"/>
            <a:ext cx="7937"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3" name="Rectangle 419"/>
          <p:cNvSpPr>
            <a:spLocks noChangeArrowheads="1"/>
          </p:cNvSpPr>
          <p:nvPr/>
        </p:nvSpPr>
        <p:spPr bwMode="auto">
          <a:xfrm>
            <a:off x="9267828" y="3614517"/>
            <a:ext cx="9525" cy="341313"/>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4" name="Rectangle 420"/>
          <p:cNvSpPr>
            <a:spLocks noChangeArrowheads="1"/>
          </p:cNvSpPr>
          <p:nvPr/>
        </p:nvSpPr>
        <p:spPr bwMode="auto">
          <a:xfrm>
            <a:off x="9277350" y="3614517"/>
            <a:ext cx="7938" cy="341313"/>
          </a:xfrm>
          <a:prstGeom prst="rect">
            <a:avLst/>
          </a:prstGeom>
          <a:solidFill>
            <a:srgbClr val="9F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5" name="Rectangle 421"/>
          <p:cNvSpPr>
            <a:spLocks noChangeArrowheads="1"/>
          </p:cNvSpPr>
          <p:nvPr/>
        </p:nvSpPr>
        <p:spPr bwMode="auto">
          <a:xfrm>
            <a:off x="9285291" y="3614517"/>
            <a:ext cx="7937"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6" name="Rectangle 422"/>
          <p:cNvSpPr>
            <a:spLocks noChangeArrowheads="1"/>
          </p:cNvSpPr>
          <p:nvPr/>
        </p:nvSpPr>
        <p:spPr bwMode="auto">
          <a:xfrm>
            <a:off x="9293228" y="3614517"/>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7" name="Rectangle 423"/>
          <p:cNvSpPr>
            <a:spLocks noChangeArrowheads="1"/>
          </p:cNvSpPr>
          <p:nvPr/>
        </p:nvSpPr>
        <p:spPr bwMode="auto">
          <a:xfrm>
            <a:off x="9302750" y="3614517"/>
            <a:ext cx="7938" cy="341313"/>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8" name="Rectangle 424"/>
          <p:cNvSpPr>
            <a:spLocks noChangeArrowheads="1"/>
          </p:cNvSpPr>
          <p:nvPr/>
        </p:nvSpPr>
        <p:spPr bwMode="auto">
          <a:xfrm>
            <a:off x="9310691" y="3614517"/>
            <a:ext cx="9525" cy="341313"/>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9" name="Rectangle 425"/>
          <p:cNvSpPr>
            <a:spLocks noChangeArrowheads="1"/>
          </p:cNvSpPr>
          <p:nvPr/>
        </p:nvSpPr>
        <p:spPr bwMode="auto">
          <a:xfrm>
            <a:off x="9320216" y="3614517"/>
            <a:ext cx="7937" cy="341313"/>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0" name="Rectangle 426"/>
          <p:cNvSpPr>
            <a:spLocks noChangeArrowheads="1"/>
          </p:cNvSpPr>
          <p:nvPr/>
        </p:nvSpPr>
        <p:spPr bwMode="auto">
          <a:xfrm>
            <a:off x="9328150" y="3614517"/>
            <a:ext cx="7938" cy="341313"/>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1" name="Rectangle 427"/>
          <p:cNvSpPr>
            <a:spLocks noChangeArrowheads="1"/>
          </p:cNvSpPr>
          <p:nvPr/>
        </p:nvSpPr>
        <p:spPr bwMode="auto">
          <a:xfrm>
            <a:off x="9336091" y="3614517"/>
            <a:ext cx="9525" cy="341313"/>
          </a:xfrm>
          <a:prstGeom prst="rect">
            <a:avLst/>
          </a:prstGeom>
          <a:solidFill>
            <a:srgbClr val="82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2" name="Rectangle 428"/>
          <p:cNvSpPr>
            <a:spLocks noChangeArrowheads="1"/>
          </p:cNvSpPr>
          <p:nvPr/>
        </p:nvSpPr>
        <p:spPr bwMode="auto">
          <a:xfrm>
            <a:off x="9345616" y="3614517"/>
            <a:ext cx="7937"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3" name="Rectangle 429"/>
          <p:cNvSpPr>
            <a:spLocks noChangeArrowheads="1"/>
          </p:cNvSpPr>
          <p:nvPr/>
        </p:nvSpPr>
        <p:spPr bwMode="auto">
          <a:xfrm>
            <a:off x="9353550" y="3614517"/>
            <a:ext cx="7938"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4" name="Rectangle 430"/>
          <p:cNvSpPr>
            <a:spLocks noChangeArrowheads="1"/>
          </p:cNvSpPr>
          <p:nvPr/>
        </p:nvSpPr>
        <p:spPr bwMode="auto">
          <a:xfrm>
            <a:off x="9361491" y="3614517"/>
            <a:ext cx="9525" cy="341313"/>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5" name="Rectangle 431"/>
          <p:cNvSpPr>
            <a:spLocks noChangeArrowheads="1"/>
          </p:cNvSpPr>
          <p:nvPr/>
        </p:nvSpPr>
        <p:spPr bwMode="auto">
          <a:xfrm>
            <a:off x="9371016" y="3614517"/>
            <a:ext cx="7937" cy="341313"/>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6" name="Rectangle 432"/>
          <p:cNvSpPr>
            <a:spLocks noChangeArrowheads="1"/>
          </p:cNvSpPr>
          <p:nvPr/>
        </p:nvSpPr>
        <p:spPr bwMode="auto">
          <a:xfrm>
            <a:off x="9378953" y="3614517"/>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7" name="Rectangle 433"/>
          <p:cNvSpPr>
            <a:spLocks noChangeArrowheads="1"/>
          </p:cNvSpPr>
          <p:nvPr/>
        </p:nvSpPr>
        <p:spPr bwMode="auto">
          <a:xfrm>
            <a:off x="9388475" y="3614517"/>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8" name="Rectangle 434"/>
          <p:cNvSpPr>
            <a:spLocks noChangeArrowheads="1"/>
          </p:cNvSpPr>
          <p:nvPr/>
        </p:nvSpPr>
        <p:spPr bwMode="auto">
          <a:xfrm>
            <a:off x="9396416" y="3614517"/>
            <a:ext cx="7937" cy="341313"/>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9" name="Rectangle 435"/>
          <p:cNvSpPr>
            <a:spLocks noChangeArrowheads="1"/>
          </p:cNvSpPr>
          <p:nvPr/>
        </p:nvSpPr>
        <p:spPr bwMode="auto">
          <a:xfrm>
            <a:off x="9404353" y="3614517"/>
            <a:ext cx="9525" cy="341313"/>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0" name="Rectangle 436"/>
          <p:cNvSpPr>
            <a:spLocks noChangeArrowheads="1"/>
          </p:cNvSpPr>
          <p:nvPr/>
        </p:nvSpPr>
        <p:spPr bwMode="auto">
          <a:xfrm>
            <a:off x="9413875" y="3614517"/>
            <a:ext cx="7938" cy="341313"/>
          </a:xfrm>
          <a:prstGeom prst="rect">
            <a:avLst/>
          </a:prstGeom>
          <a:solidFill>
            <a:srgbClr val="5E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1" name="Rectangle 437"/>
          <p:cNvSpPr>
            <a:spLocks noChangeArrowheads="1"/>
          </p:cNvSpPr>
          <p:nvPr/>
        </p:nvSpPr>
        <p:spPr bwMode="auto">
          <a:xfrm>
            <a:off x="9421816" y="3614517"/>
            <a:ext cx="7937"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2" name="Rectangle 438"/>
          <p:cNvSpPr>
            <a:spLocks noChangeArrowheads="1"/>
          </p:cNvSpPr>
          <p:nvPr/>
        </p:nvSpPr>
        <p:spPr bwMode="auto">
          <a:xfrm>
            <a:off x="9429753" y="3614517"/>
            <a:ext cx="9525" cy="341313"/>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3" name="Rectangle 439"/>
          <p:cNvSpPr>
            <a:spLocks noChangeArrowheads="1"/>
          </p:cNvSpPr>
          <p:nvPr/>
        </p:nvSpPr>
        <p:spPr bwMode="auto">
          <a:xfrm>
            <a:off x="9439275" y="3614517"/>
            <a:ext cx="7938" cy="341313"/>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4" name="Rectangle 440"/>
          <p:cNvSpPr>
            <a:spLocks noChangeArrowheads="1"/>
          </p:cNvSpPr>
          <p:nvPr/>
        </p:nvSpPr>
        <p:spPr bwMode="auto">
          <a:xfrm>
            <a:off x="9447216" y="3614517"/>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5" name="Rectangle 441"/>
          <p:cNvSpPr>
            <a:spLocks noChangeArrowheads="1"/>
          </p:cNvSpPr>
          <p:nvPr/>
        </p:nvSpPr>
        <p:spPr bwMode="auto">
          <a:xfrm>
            <a:off x="9456741" y="3614517"/>
            <a:ext cx="7937" cy="341313"/>
          </a:xfrm>
          <a:prstGeom prst="rect">
            <a:avLst/>
          </a:prstGeom>
          <a:solidFill>
            <a:srgbClr val="49D8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6" name="Rectangle 442"/>
          <p:cNvSpPr>
            <a:spLocks noChangeArrowheads="1"/>
          </p:cNvSpPr>
          <p:nvPr/>
        </p:nvSpPr>
        <p:spPr bwMode="auto">
          <a:xfrm>
            <a:off x="9464675" y="3614517"/>
            <a:ext cx="7938"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7" name="Rectangle 443"/>
          <p:cNvSpPr>
            <a:spLocks noChangeArrowheads="1"/>
          </p:cNvSpPr>
          <p:nvPr/>
        </p:nvSpPr>
        <p:spPr bwMode="auto">
          <a:xfrm>
            <a:off x="9472616" y="3614517"/>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8" name="Rectangle 444"/>
          <p:cNvSpPr>
            <a:spLocks noChangeArrowheads="1"/>
          </p:cNvSpPr>
          <p:nvPr/>
        </p:nvSpPr>
        <p:spPr bwMode="auto">
          <a:xfrm>
            <a:off x="9482141" y="3614517"/>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9" name="Rectangle 445"/>
          <p:cNvSpPr>
            <a:spLocks noChangeArrowheads="1"/>
          </p:cNvSpPr>
          <p:nvPr/>
        </p:nvSpPr>
        <p:spPr bwMode="auto">
          <a:xfrm>
            <a:off x="9490075" y="3614517"/>
            <a:ext cx="7938" cy="341313"/>
          </a:xfrm>
          <a:prstGeom prst="rect">
            <a:avLst/>
          </a:prstGeom>
          <a:solidFill>
            <a:srgbClr val="39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0" name="Rectangle 446"/>
          <p:cNvSpPr>
            <a:spLocks noChangeArrowheads="1"/>
          </p:cNvSpPr>
          <p:nvPr/>
        </p:nvSpPr>
        <p:spPr bwMode="auto">
          <a:xfrm>
            <a:off x="9498016" y="3614517"/>
            <a:ext cx="9525" cy="341313"/>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1" name="Rectangle 447"/>
          <p:cNvSpPr>
            <a:spLocks noChangeArrowheads="1"/>
          </p:cNvSpPr>
          <p:nvPr/>
        </p:nvSpPr>
        <p:spPr bwMode="auto">
          <a:xfrm>
            <a:off x="9507541" y="3614517"/>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2" name="Rectangle 448"/>
          <p:cNvSpPr>
            <a:spLocks noChangeArrowheads="1"/>
          </p:cNvSpPr>
          <p:nvPr/>
        </p:nvSpPr>
        <p:spPr bwMode="auto">
          <a:xfrm>
            <a:off x="9515478" y="3614517"/>
            <a:ext cx="9525"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3" name="Rectangle 449"/>
          <p:cNvSpPr>
            <a:spLocks noChangeArrowheads="1"/>
          </p:cNvSpPr>
          <p:nvPr/>
        </p:nvSpPr>
        <p:spPr bwMode="auto">
          <a:xfrm>
            <a:off x="9525000" y="3614517"/>
            <a:ext cx="7938"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4" name="Rectangle 450"/>
          <p:cNvSpPr>
            <a:spLocks noChangeArrowheads="1"/>
          </p:cNvSpPr>
          <p:nvPr/>
        </p:nvSpPr>
        <p:spPr bwMode="auto">
          <a:xfrm>
            <a:off x="9532941" y="3614517"/>
            <a:ext cx="7937"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5" name="Rectangle 451"/>
          <p:cNvSpPr>
            <a:spLocks noChangeArrowheads="1"/>
          </p:cNvSpPr>
          <p:nvPr/>
        </p:nvSpPr>
        <p:spPr bwMode="auto">
          <a:xfrm>
            <a:off x="9540878" y="3614517"/>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6" name="Rectangle 452"/>
          <p:cNvSpPr>
            <a:spLocks noChangeArrowheads="1"/>
          </p:cNvSpPr>
          <p:nvPr/>
        </p:nvSpPr>
        <p:spPr bwMode="auto">
          <a:xfrm>
            <a:off x="9550400" y="3614517"/>
            <a:ext cx="7938" cy="341313"/>
          </a:xfrm>
          <a:prstGeom prst="rect">
            <a:avLst/>
          </a:prstGeom>
          <a:solidFill>
            <a:srgbClr val="1C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7" name="Rectangle 453"/>
          <p:cNvSpPr>
            <a:spLocks noChangeArrowheads="1"/>
          </p:cNvSpPr>
          <p:nvPr/>
        </p:nvSpPr>
        <p:spPr bwMode="auto">
          <a:xfrm>
            <a:off x="9558341" y="3614517"/>
            <a:ext cx="7937" cy="341313"/>
          </a:xfrm>
          <a:prstGeom prst="rect">
            <a:avLst/>
          </a:prstGeom>
          <a:solidFill>
            <a:srgbClr val="17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8" name="Rectangle 454"/>
          <p:cNvSpPr>
            <a:spLocks noChangeArrowheads="1"/>
          </p:cNvSpPr>
          <p:nvPr/>
        </p:nvSpPr>
        <p:spPr bwMode="auto">
          <a:xfrm>
            <a:off x="9566278" y="3614517"/>
            <a:ext cx="9525" cy="341313"/>
          </a:xfrm>
          <a:prstGeom prst="rect">
            <a:avLst/>
          </a:prstGeom>
          <a:solidFill>
            <a:srgbClr val="13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9" name="Rectangle 455"/>
          <p:cNvSpPr>
            <a:spLocks noChangeArrowheads="1"/>
          </p:cNvSpPr>
          <p:nvPr/>
        </p:nvSpPr>
        <p:spPr bwMode="auto">
          <a:xfrm>
            <a:off x="9575800" y="3614517"/>
            <a:ext cx="7938" cy="341313"/>
          </a:xfrm>
          <a:prstGeom prst="rect">
            <a:avLst/>
          </a:prstGeom>
          <a:solidFill>
            <a:srgbClr val="0F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0" name="Rectangle 456"/>
          <p:cNvSpPr>
            <a:spLocks noChangeArrowheads="1"/>
          </p:cNvSpPr>
          <p:nvPr/>
        </p:nvSpPr>
        <p:spPr bwMode="auto">
          <a:xfrm>
            <a:off x="9583741" y="3614517"/>
            <a:ext cx="9525" cy="341313"/>
          </a:xfrm>
          <a:prstGeom prst="rect">
            <a:avLst/>
          </a:prstGeom>
          <a:solidFill>
            <a:srgbClr val="0C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1" name="Rectangle 457"/>
          <p:cNvSpPr>
            <a:spLocks noChangeArrowheads="1"/>
          </p:cNvSpPr>
          <p:nvPr/>
        </p:nvSpPr>
        <p:spPr bwMode="auto">
          <a:xfrm>
            <a:off x="9593266" y="3614517"/>
            <a:ext cx="7937" cy="341313"/>
          </a:xfrm>
          <a:prstGeom prst="rect">
            <a:avLst/>
          </a:prstGeom>
          <a:solidFill>
            <a:srgbClr val="07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2" name="Oval 458"/>
          <p:cNvSpPr>
            <a:spLocks noChangeArrowheads="1"/>
          </p:cNvSpPr>
          <p:nvPr/>
        </p:nvSpPr>
        <p:spPr bwMode="auto">
          <a:xfrm>
            <a:off x="9266241" y="3582764"/>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3" name="Rectangle 459"/>
          <p:cNvSpPr>
            <a:spLocks noChangeArrowheads="1"/>
          </p:cNvSpPr>
          <p:nvPr/>
        </p:nvSpPr>
        <p:spPr bwMode="auto">
          <a:xfrm>
            <a:off x="9361491" y="3665314"/>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1964" name="Rectangle 460"/>
          <p:cNvSpPr>
            <a:spLocks noChangeArrowheads="1"/>
          </p:cNvSpPr>
          <p:nvPr/>
        </p:nvSpPr>
        <p:spPr bwMode="auto">
          <a:xfrm>
            <a:off x="9302750" y="37510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Provider</a:t>
            </a:r>
          </a:p>
        </p:txBody>
      </p:sp>
      <p:sp>
        <p:nvSpPr>
          <p:cNvPr id="21965" name="Rectangle 461"/>
          <p:cNvSpPr>
            <a:spLocks noChangeArrowheads="1"/>
          </p:cNvSpPr>
          <p:nvPr/>
        </p:nvSpPr>
        <p:spPr bwMode="auto">
          <a:xfrm>
            <a:off x="9388475" y="382723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1966" name="Line 462"/>
          <p:cNvSpPr>
            <a:spLocks noChangeShapeType="1"/>
          </p:cNvSpPr>
          <p:nvPr/>
        </p:nvSpPr>
        <p:spPr bwMode="auto">
          <a:xfrm flipH="1">
            <a:off x="9685338" y="3787555"/>
            <a:ext cx="2540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67" name="Freeform 463"/>
          <p:cNvSpPr>
            <a:spLocks/>
          </p:cNvSpPr>
          <p:nvPr/>
        </p:nvSpPr>
        <p:spPr bwMode="auto">
          <a:xfrm>
            <a:off x="9702803" y="3755802"/>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8" name="Freeform 464"/>
          <p:cNvSpPr>
            <a:spLocks/>
          </p:cNvSpPr>
          <p:nvPr/>
        </p:nvSpPr>
        <p:spPr bwMode="auto">
          <a:xfrm>
            <a:off x="9598025" y="3755802"/>
            <a:ext cx="95250" cy="63500"/>
          </a:xfrm>
          <a:custGeom>
            <a:avLst/>
            <a:gdLst>
              <a:gd name="T0" fmla="*/ 2147483646 w 60"/>
              <a:gd name="T1" fmla="*/ 2147483646 h 40"/>
              <a:gd name="T2" fmla="*/ 0 w 60"/>
              <a:gd name="T3" fmla="*/ 2147483646 h 40"/>
              <a:gd name="T4" fmla="*/ 2147483646 w 60"/>
              <a:gd name="T5" fmla="*/ 0 h 40"/>
              <a:gd name="T6" fmla="*/ 2147483646 w 60"/>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60" y="40"/>
                </a:moveTo>
                <a:lnTo>
                  <a:pt x="0" y="20"/>
                </a:lnTo>
                <a:lnTo>
                  <a:pt x="60" y="0"/>
                </a:lnTo>
                <a:lnTo>
                  <a:pt x="6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9" name="Line 465"/>
          <p:cNvSpPr>
            <a:spLocks noChangeShapeType="1"/>
          </p:cNvSpPr>
          <p:nvPr/>
        </p:nvSpPr>
        <p:spPr bwMode="auto">
          <a:xfrm flipH="1">
            <a:off x="9232900" y="3787555"/>
            <a:ext cx="33338" cy="15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0" name="Freeform 466"/>
          <p:cNvSpPr>
            <a:spLocks/>
          </p:cNvSpPr>
          <p:nvPr/>
        </p:nvSpPr>
        <p:spPr bwMode="auto">
          <a:xfrm>
            <a:off x="9131300" y="3751042"/>
            <a:ext cx="109538" cy="73025"/>
          </a:xfrm>
          <a:custGeom>
            <a:avLst/>
            <a:gdLst>
              <a:gd name="T0" fmla="*/ 2147483646 w 69"/>
              <a:gd name="T1" fmla="*/ 2147483646 h 46"/>
              <a:gd name="T2" fmla="*/ 0 w 69"/>
              <a:gd name="T3" fmla="*/ 2147483646 h 46"/>
              <a:gd name="T4" fmla="*/ 2147483646 w 69"/>
              <a:gd name="T5" fmla="*/ 0 h 46"/>
              <a:gd name="T6" fmla="*/ 2147483646 w 69"/>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6">
                <a:moveTo>
                  <a:pt x="69" y="46"/>
                </a:moveTo>
                <a:lnTo>
                  <a:pt x="0" y="23"/>
                </a:lnTo>
                <a:lnTo>
                  <a:pt x="69" y="0"/>
                </a:lnTo>
                <a:lnTo>
                  <a:pt x="69" y="46"/>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1" name="Freeform 467"/>
          <p:cNvSpPr>
            <a:spLocks/>
          </p:cNvSpPr>
          <p:nvPr/>
        </p:nvSpPr>
        <p:spPr bwMode="auto">
          <a:xfrm>
            <a:off x="8910641" y="4046317"/>
            <a:ext cx="490537" cy="373063"/>
          </a:xfrm>
          <a:custGeom>
            <a:avLst/>
            <a:gdLst>
              <a:gd name="T0" fmla="*/ 0 w 309"/>
              <a:gd name="T1" fmla="*/ 0 h 235"/>
              <a:gd name="T2" fmla="*/ 0 w 309"/>
              <a:gd name="T3" fmla="*/ 2147483646 h 235"/>
              <a:gd name="T4" fmla="*/ 2147483646 w 309"/>
              <a:gd name="T5" fmla="*/ 2147483646 h 235"/>
              <a:gd name="T6" fmla="*/ 2147483646 w 309"/>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235">
                <a:moveTo>
                  <a:pt x="0" y="0"/>
                </a:moveTo>
                <a:lnTo>
                  <a:pt x="0" y="183"/>
                </a:lnTo>
                <a:lnTo>
                  <a:pt x="309" y="183"/>
                </a:lnTo>
                <a:lnTo>
                  <a:pt x="309"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972" name="Freeform 468"/>
          <p:cNvSpPr>
            <a:spLocks/>
          </p:cNvSpPr>
          <p:nvPr/>
        </p:nvSpPr>
        <p:spPr bwMode="auto">
          <a:xfrm>
            <a:off x="8874128"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3" name="Freeform 469"/>
          <p:cNvSpPr>
            <a:spLocks/>
          </p:cNvSpPr>
          <p:nvPr/>
        </p:nvSpPr>
        <p:spPr bwMode="auto">
          <a:xfrm>
            <a:off x="9364666" y="4411439"/>
            <a:ext cx="73025" cy="109538"/>
          </a:xfrm>
          <a:custGeom>
            <a:avLst/>
            <a:gdLst>
              <a:gd name="T0" fmla="*/ 2147483646 w 46"/>
              <a:gd name="T1" fmla="*/ 0 h 69"/>
              <a:gd name="T2" fmla="*/ 2147483646 w 46"/>
              <a:gd name="T3" fmla="*/ 2147483646 h 69"/>
              <a:gd name="T4" fmla="*/ 0 w 46"/>
              <a:gd name="T5" fmla="*/ 0 h 69"/>
              <a:gd name="T6" fmla="*/ 2147483646 w 4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46" y="0"/>
                </a:moveTo>
                <a:lnTo>
                  <a:pt x="23" y="69"/>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4" name="Rectangle 470"/>
          <p:cNvSpPr>
            <a:spLocks noChangeArrowheads="1"/>
          </p:cNvSpPr>
          <p:nvPr/>
        </p:nvSpPr>
        <p:spPr bwMode="auto">
          <a:xfrm>
            <a:off x="6784978" y="5128989"/>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5" name="Rectangle 471"/>
          <p:cNvSpPr>
            <a:spLocks noChangeArrowheads="1"/>
          </p:cNvSpPr>
          <p:nvPr/>
        </p:nvSpPr>
        <p:spPr bwMode="auto">
          <a:xfrm>
            <a:off x="6719888" y="5063902"/>
            <a:ext cx="614362"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6" name="Rectangle 472"/>
          <p:cNvSpPr>
            <a:spLocks noChangeArrowheads="1"/>
          </p:cNvSpPr>
          <p:nvPr/>
        </p:nvSpPr>
        <p:spPr bwMode="auto">
          <a:xfrm>
            <a:off x="6872288" y="5171852"/>
            <a:ext cx="524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Management</a:t>
            </a:r>
          </a:p>
        </p:txBody>
      </p:sp>
      <p:sp>
        <p:nvSpPr>
          <p:cNvPr id="21977" name="Rectangle 473"/>
          <p:cNvSpPr>
            <a:spLocks noChangeArrowheads="1"/>
          </p:cNvSpPr>
          <p:nvPr/>
        </p:nvSpPr>
        <p:spPr bwMode="auto">
          <a:xfrm>
            <a:off x="6940550" y="52829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VAS</a:t>
            </a:r>
          </a:p>
        </p:txBody>
      </p:sp>
      <p:sp>
        <p:nvSpPr>
          <p:cNvPr id="21978" name="Line 474"/>
          <p:cNvSpPr>
            <a:spLocks noChangeShapeType="1"/>
          </p:cNvSpPr>
          <p:nvPr/>
        </p:nvSpPr>
        <p:spPr bwMode="auto">
          <a:xfrm flipH="1">
            <a:off x="6462713" y="5282980"/>
            <a:ext cx="17145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9" name="Freeform 475"/>
          <p:cNvSpPr>
            <a:spLocks/>
          </p:cNvSpPr>
          <p:nvPr/>
        </p:nvSpPr>
        <p:spPr bwMode="auto">
          <a:xfrm>
            <a:off x="6626228" y="5251227"/>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0" name="Freeform 476"/>
          <p:cNvSpPr>
            <a:spLocks/>
          </p:cNvSpPr>
          <p:nvPr/>
        </p:nvSpPr>
        <p:spPr bwMode="auto">
          <a:xfrm>
            <a:off x="6376988" y="5251227"/>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1" name="Rectangle 477"/>
          <p:cNvSpPr>
            <a:spLocks noChangeArrowheads="1"/>
          </p:cNvSpPr>
          <p:nvPr/>
        </p:nvSpPr>
        <p:spPr bwMode="auto">
          <a:xfrm>
            <a:off x="8756650"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2" name="Rectangle 478"/>
          <p:cNvSpPr>
            <a:spLocks noChangeArrowheads="1"/>
          </p:cNvSpPr>
          <p:nvPr/>
        </p:nvSpPr>
        <p:spPr bwMode="auto">
          <a:xfrm>
            <a:off x="8691566" y="4520980"/>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3" name="Rectangle 479"/>
          <p:cNvSpPr>
            <a:spLocks noChangeArrowheads="1"/>
          </p:cNvSpPr>
          <p:nvPr/>
        </p:nvSpPr>
        <p:spPr bwMode="auto">
          <a:xfrm>
            <a:off x="8832850"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1984" name="Rectangle 480"/>
          <p:cNvSpPr>
            <a:spLocks noChangeArrowheads="1"/>
          </p:cNvSpPr>
          <p:nvPr/>
        </p:nvSpPr>
        <p:spPr bwMode="auto">
          <a:xfrm>
            <a:off x="87820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1985" name="Rectangle 481"/>
          <p:cNvSpPr>
            <a:spLocks noChangeArrowheads="1"/>
          </p:cNvSpPr>
          <p:nvPr/>
        </p:nvSpPr>
        <p:spPr bwMode="auto">
          <a:xfrm>
            <a:off x="87820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1986" name="Rectangle 482"/>
          <p:cNvSpPr>
            <a:spLocks noChangeArrowheads="1"/>
          </p:cNvSpPr>
          <p:nvPr/>
        </p:nvSpPr>
        <p:spPr bwMode="auto">
          <a:xfrm>
            <a:off x="8731250" y="5078192"/>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7" name="Rectangle 483"/>
          <p:cNvSpPr>
            <a:spLocks noChangeArrowheads="1"/>
          </p:cNvSpPr>
          <p:nvPr/>
        </p:nvSpPr>
        <p:spPr bwMode="auto">
          <a:xfrm>
            <a:off x="8739191" y="5078192"/>
            <a:ext cx="9525" cy="341313"/>
          </a:xfrm>
          <a:prstGeom prst="rect">
            <a:avLst/>
          </a:prstGeom>
          <a:solidFill>
            <a:srgbClr val="A7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8" name="Rectangle 484"/>
          <p:cNvSpPr>
            <a:spLocks noChangeArrowheads="1"/>
          </p:cNvSpPr>
          <p:nvPr/>
        </p:nvSpPr>
        <p:spPr bwMode="auto">
          <a:xfrm>
            <a:off x="8748716" y="5078192"/>
            <a:ext cx="7937"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9" name="Rectangle 485"/>
          <p:cNvSpPr>
            <a:spLocks noChangeArrowheads="1"/>
          </p:cNvSpPr>
          <p:nvPr/>
        </p:nvSpPr>
        <p:spPr bwMode="auto">
          <a:xfrm>
            <a:off x="8756650" y="5078192"/>
            <a:ext cx="7938"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0" name="Rectangle 486"/>
          <p:cNvSpPr>
            <a:spLocks noChangeArrowheads="1"/>
          </p:cNvSpPr>
          <p:nvPr/>
        </p:nvSpPr>
        <p:spPr bwMode="auto">
          <a:xfrm>
            <a:off x="8764591" y="5078192"/>
            <a:ext cx="9525" cy="341313"/>
          </a:xfrm>
          <a:prstGeom prst="rect">
            <a:avLst/>
          </a:prstGeom>
          <a:solidFill>
            <a:srgbClr val="9BF9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1" name="Rectangle 487"/>
          <p:cNvSpPr>
            <a:spLocks noChangeArrowheads="1"/>
          </p:cNvSpPr>
          <p:nvPr/>
        </p:nvSpPr>
        <p:spPr bwMode="auto">
          <a:xfrm>
            <a:off x="8774116" y="5078192"/>
            <a:ext cx="7937" cy="341313"/>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2" name="Rectangle 488"/>
          <p:cNvSpPr>
            <a:spLocks noChangeArrowheads="1"/>
          </p:cNvSpPr>
          <p:nvPr/>
        </p:nvSpPr>
        <p:spPr bwMode="auto">
          <a:xfrm>
            <a:off x="8782053" y="5078192"/>
            <a:ext cx="9525" cy="341313"/>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3" name="Rectangle 489"/>
          <p:cNvSpPr>
            <a:spLocks noChangeArrowheads="1"/>
          </p:cNvSpPr>
          <p:nvPr/>
        </p:nvSpPr>
        <p:spPr bwMode="auto">
          <a:xfrm>
            <a:off x="8791575" y="5078192"/>
            <a:ext cx="7938"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4" name="Rectangle 490"/>
          <p:cNvSpPr>
            <a:spLocks noChangeArrowheads="1"/>
          </p:cNvSpPr>
          <p:nvPr/>
        </p:nvSpPr>
        <p:spPr bwMode="auto">
          <a:xfrm>
            <a:off x="8799516" y="5078192"/>
            <a:ext cx="7937" cy="341313"/>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5" name="Rectangle 491"/>
          <p:cNvSpPr>
            <a:spLocks noChangeArrowheads="1"/>
          </p:cNvSpPr>
          <p:nvPr/>
        </p:nvSpPr>
        <p:spPr bwMode="auto">
          <a:xfrm>
            <a:off x="8807453" y="5078192"/>
            <a:ext cx="9525"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6" name="Rectangle 492"/>
          <p:cNvSpPr>
            <a:spLocks noChangeArrowheads="1"/>
          </p:cNvSpPr>
          <p:nvPr/>
        </p:nvSpPr>
        <p:spPr bwMode="auto">
          <a:xfrm>
            <a:off x="8816975" y="5078192"/>
            <a:ext cx="7938"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7" name="Rectangle 493"/>
          <p:cNvSpPr>
            <a:spLocks noChangeArrowheads="1"/>
          </p:cNvSpPr>
          <p:nvPr/>
        </p:nvSpPr>
        <p:spPr bwMode="auto">
          <a:xfrm>
            <a:off x="8824916" y="5078192"/>
            <a:ext cx="7937" cy="341313"/>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8" name="Rectangle 494"/>
          <p:cNvSpPr>
            <a:spLocks noChangeArrowheads="1"/>
          </p:cNvSpPr>
          <p:nvPr/>
        </p:nvSpPr>
        <p:spPr bwMode="auto">
          <a:xfrm>
            <a:off x="8832853" y="5078192"/>
            <a:ext cx="9525"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9" name="Rectangle 495"/>
          <p:cNvSpPr>
            <a:spLocks noChangeArrowheads="1"/>
          </p:cNvSpPr>
          <p:nvPr/>
        </p:nvSpPr>
        <p:spPr bwMode="auto">
          <a:xfrm>
            <a:off x="8842375" y="5078192"/>
            <a:ext cx="7938"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0" name="Rectangle 496"/>
          <p:cNvSpPr>
            <a:spLocks noChangeArrowheads="1"/>
          </p:cNvSpPr>
          <p:nvPr/>
        </p:nvSpPr>
        <p:spPr bwMode="auto">
          <a:xfrm>
            <a:off x="8850316" y="5078192"/>
            <a:ext cx="7937"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1" name="Rectangle 497"/>
          <p:cNvSpPr>
            <a:spLocks noChangeArrowheads="1"/>
          </p:cNvSpPr>
          <p:nvPr/>
        </p:nvSpPr>
        <p:spPr bwMode="auto">
          <a:xfrm>
            <a:off x="8858253" y="5078192"/>
            <a:ext cx="9525" cy="341313"/>
          </a:xfrm>
          <a:prstGeom prst="rect">
            <a:avLst/>
          </a:prstGeom>
          <a:solidFill>
            <a:srgbClr val="6D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2" name="Rectangle 498"/>
          <p:cNvSpPr>
            <a:spLocks noChangeArrowheads="1"/>
          </p:cNvSpPr>
          <p:nvPr/>
        </p:nvSpPr>
        <p:spPr bwMode="auto">
          <a:xfrm>
            <a:off x="8867775" y="5078192"/>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3" name="Rectangle 499"/>
          <p:cNvSpPr>
            <a:spLocks noChangeArrowheads="1"/>
          </p:cNvSpPr>
          <p:nvPr/>
        </p:nvSpPr>
        <p:spPr bwMode="auto">
          <a:xfrm>
            <a:off x="8875716" y="5078192"/>
            <a:ext cx="9525"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4" name="Rectangle 500"/>
          <p:cNvSpPr>
            <a:spLocks noChangeArrowheads="1"/>
          </p:cNvSpPr>
          <p:nvPr/>
        </p:nvSpPr>
        <p:spPr bwMode="auto">
          <a:xfrm>
            <a:off x="8885241" y="5078192"/>
            <a:ext cx="7937" cy="341313"/>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5" name="Rectangle 501"/>
          <p:cNvSpPr>
            <a:spLocks noChangeArrowheads="1"/>
          </p:cNvSpPr>
          <p:nvPr/>
        </p:nvSpPr>
        <p:spPr bwMode="auto">
          <a:xfrm>
            <a:off x="8893175" y="5078192"/>
            <a:ext cx="7938"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6" name="Rectangle 502"/>
          <p:cNvSpPr>
            <a:spLocks noChangeArrowheads="1"/>
          </p:cNvSpPr>
          <p:nvPr/>
        </p:nvSpPr>
        <p:spPr bwMode="auto">
          <a:xfrm>
            <a:off x="8901116" y="5078192"/>
            <a:ext cx="9525"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7" name="Rectangle 503"/>
          <p:cNvSpPr>
            <a:spLocks noChangeArrowheads="1"/>
          </p:cNvSpPr>
          <p:nvPr/>
        </p:nvSpPr>
        <p:spPr bwMode="auto">
          <a:xfrm>
            <a:off x="8910641" y="5078192"/>
            <a:ext cx="7937" cy="341313"/>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8" name="Rectangle 504"/>
          <p:cNvSpPr>
            <a:spLocks noChangeArrowheads="1"/>
          </p:cNvSpPr>
          <p:nvPr/>
        </p:nvSpPr>
        <p:spPr bwMode="auto">
          <a:xfrm>
            <a:off x="8918575" y="5078192"/>
            <a:ext cx="7938" cy="341313"/>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9" name="Rectangle 505"/>
          <p:cNvSpPr>
            <a:spLocks noChangeArrowheads="1"/>
          </p:cNvSpPr>
          <p:nvPr/>
        </p:nvSpPr>
        <p:spPr bwMode="auto">
          <a:xfrm>
            <a:off x="8926516" y="5078192"/>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0" name="Rectangle 506"/>
          <p:cNvSpPr>
            <a:spLocks noChangeArrowheads="1"/>
          </p:cNvSpPr>
          <p:nvPr/>
        </p:nvSpPr>
        <p:spPr bwMode="auto">
          <a:xfrm>
            <a:off x="8936041" y="5078192"/>
            <a:ext cx="7937"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1" name="Rectangle 507"/>
          <p:cNvSpPr>
            <a:spLocks noChangeArrowheads="1"/>
          </p:cNvSpPr>
          <p:nvPr/>
        </p:nvSpPr>
        <p:spPr bwMode="auto">
          <a:xfrm>
            <a:off x="8943978" y="5078192"/>
            <a:ext cx="9525" cy="341313"/>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2" name="Rectangle 508"/>
          <p:cNvSpPr>
            <a:spLocks noChangeArrowheads="1"/>
          </p:cNvSpPr>
          <p:nvPr/>
        </p:nvSpPr>
        <p:spPr bwMode="auto">
          <a:xfrm>
            <a:off x="8953500" y="5078192"/>
            <a:ext cx="7938" cy="341313"/>
          </a:xfrm>
          <a:prstGeom prst="rect">
            <a:avLst/>
          </a:prstGeom>
          <a:solidFill>
            <a:srgbClr val="40D3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3" name="Rectangle 509"/>
          <p:cNvSpPr>
            <a:spLocks noChangeArrowheads="1"/>
          </p:cNvSpPr>
          <p:nvPr/>
        </p:nvSpPr>
        <p:spPr bwMode="auto">
          <a:xfrm>
            <a:off x="8961441" y="5078192"/>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4" name="Rectangle 510"/>
          <p:cNvSpPr>
            <a:spLocks noChangeArrowheads="1"/>
          </p:cNvSpPr>
          <p:nvPr/>
        </p:nvSpPr>
        <p:spPr bwMode="auto">
          <a:xfrm>
            <a:off x="8969378" y="5078192"/>
            <a:ext cx="9525" cy="341313"/>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5" name="Rectangle 511"/>
          <p:cNvSpPr>
            <a:spLocks noChangeArrowheads="1"/>
          </p:cNvSpPr>
          <p:nvPr/>
        </p:nvSpPr>
        <p:spPr bwMode="auto">
          <a:xfrm>
            <a:off x="8978900" y="5078192"/>
            <a:ext cx="7938" cy="341313"/>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6" name="Rectangle 512"/>
          <p:cNvSpPr>
            <a:spLocks noChangeArrowheads="1"/>
          </p:cNvSpPr>
          <p:nvPr/>
        </p:nvSpPr>
        <p:spPr bwMode="auto">
          <a:xfrm>
            <a:off x="8986841" y="5078192"/>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7" name="Rectangle 513"/>
          <p:cNvSpPr>
            <a:spLocks noChangeArrowheads="1"/>
          </p:cNvSpPr>
          <p:nvPr/>
        </p:nvSpPr>
        <p:spPr bwMode="auto">
          <a:xfrm>
            <a:off x="8994778" y="5078192"/>
            <a:ext cx="9525" cy="341313"/>
          </a:xfrm>
          <a:prstGeom prst="rect">
            <a:avLst/>
          </a:prstGeom>
          <a:solidFill>
            <a:srgbClr val="2B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8" name="Rectangle 514"/>
          <p:cNvSpPr>
            <a:spLocks noChangeArrowheads="1"/>
          </p:cNvSpPr>
          <p:nvPr/>
        </p:nvSpPr>
        <p:spPr bwMode="auto">
          <a:xfrm>
            <a:off x="9004300" y="5078192"/>
            <a:ext cx="7938" cy="341313"/>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9" name="Rectangle 515"/>
          <p:cNvSpPr>
            <a:spLocks noChangeArrowheads="1"/>
          </p:cNvSpPr>
          <p:nvPr/>
        </p:nvSpPr>
        <p:spPr bwMode="auto">
          <a:xfrm>
            <a:off x="9012241" y="5078192"/>
            <a:ext cx="9525" cy="341313"/>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0" name="Rectangle 516"/>
          <p:cNvSpPr>
            <a:spLocks noChangeArrowheads="1"/>
          </p:cNvSpPr>
          <p:nvPr/>
        </p:nvSpPr>
        <p:spPr bwMode="auto">
          <a:xfrm>
            <a:off x="9021766" y="5078192"/>
            <a:ext cx="7937"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1" name="Rectangle 517"/>
          <p:cNvSpPr>
            <a:spLocks noChangeArrowheads="1"/>
          </p:cNvSpPr>
          <p:nvPr/>
        </p:nvSpPr>
        <p:spPr bwMode="auto">
          <a:xfrm>
            <a:off x="9029700" y="5078192"/>
            <a:ext cx="7938"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2" name="Rectangle 518"/>
          <p:cNvSpPr>
            <a:spLocks noChangeArrowheads="1"/>
          </p:cNvSpPr>
          <p:nvPr/>
        </p:nvSpPr>
        <p:spPr bwMode="auto">
          <a:xfrm>
            <a:off x="9037641" y="5078192"/>
            <a:ext cx="9525"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3" name="Rectangle 519"/>
          <p:cNvSpPr>
            <a:spLocks noChangeArrowheads="1"/>
          </p:cNvSpPr>
          <p:nvPr/>
        </p:nvSpPr>
        <p:spPr bwMode="auto">
          <a:xfrm>
            <a:off x="9047166" y="5078192"/>
            <a:ext cx="7937"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4" name="Rectangle 520"/>
          <p:cNvSpPr>
            <a:spLocks noChangeArrowheads="1"/>
          </p:cNvSpPr>
          <p:nvPr/>
        </p:nvSpPr>
        <p:spPr bwMode="auto">
          <a:xfrm>
            <a:off x="9055100" y="5078192"/>
            <a:ext cx="7938"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5" name="Rectangle 521"/>
          <p:cNvSpPr>
            <a:spLocks noChangeArrowheads="1"/>
          </p:cNvSpPr>
          <p:nvPr/>
        </p:nvSpPr>
        <p:spPr bwMode="auto">
          <a:xfrm>
            <a:off x="9063041" y="5078192"/>
            <a:ext cx="9525"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6" name="Rectangle 522"/>
          <p:cNvSpPr>
            <a:spLocks noChangeArrowheads="1"/>
          </p:cNvSpPr>
          <p:nvPr/>
        </p:nvSpPr>
        <p:spPr bwMode="auto">
          <a:xfrm>
            <a:off x="9072566" y="5078192"/>
            <a:ext cx="7937" cy="341313"/>
          </a:xfrm>
          <a:prstGeom prst="rect">
            <a:avLst/>
          </a:prstGeom>
          <a:solidFill>
            <a:srgbClr val="07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7" name="Oval 523"/>
          <p:cNvSpPr>
            <a:spLocks noChangeArrowheads="1"/>
          </p:cNvSpPr>
          <p:nvPr/>
        </p:nvSpPr>
        <p:spPr bwMode="auto">
          <a:xfrm>
            <a:off x="8745541" y="5046439"/>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8" name="Rectangle 524"/>
          <p:cNvSpPr>
            <a:spLocks noChangeArrowheads="1"/>
          </p:cNvSpPr>
          <p:nvPr/>
        </p:nvSpPr>
        <p:spPr bwMode="auto">
          <a:xfrm>
            <a:off x="8867775"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029" name="Rectangle 525"/>
          <p:cNvSpPr>
            <a:spLocks noChangeArrowheads="1"/>
          </p:cNvSpPr>
          <p:nvPr/>
        </p:nvSpPr>
        <p:spPr bwMode="auto">
          <a:xfrm>
            <a:off x="8842378" y="52480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XYZ</a:t>
            </a:r>
          </a:p>
        </p:txBody>
      </p:sp>
      <p:sp>
        <p:nvSpPr>
          <p:cNvPr id="22030" name="Line 526"/>
          <p:cNvSpPr>
            <a:spLocks noChangeShapeType="1"/>
          </p:cNvSpPr>
          <p:nvPr/>
        </p:nvSpPr>
        <p:spPr bwMode="auto">
          <a:xfrm>
            <a:off x="8910641" y="4046317"/>
            <a:ext cx="1587" cy="373063"/>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1" name="Freeform 527"/>
          <p:cNvSpPr>
            <a:spLocks/>
          </p:cNvSpPr>
          <p:nvPr/>
        </p:nvSpPr>
        <p:spPr bwMode="auto">
          <a:xfrm>
            <a:off x="8874128"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2" name="Freeform 528"/>
          <p:cNvSpPr>
            <a:spLocks/>
          </p:cNvSpPr>
          <p:nvPr/>
        </p:nvSpPr>
        <p:spPr bwMode="auto">
          <a:xfrm>
            <a:off x="8874128" y="4411439"/>
            <a:ext cx="74613"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3" name="Line 529"/>
          <p:cNvSpPr>
            <a:spLocks noChangeShapeType="1"/>
          </p:cNvSpPr>
          <p:nvPr/>
        </p:nvSpPr>
        <p:spPr bwMode="auto">
          <a:xfrm flipV="1">
            <a:off x="8910641" y="4936905"/>
            <a:ext cx="1587"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4" name="Freeform 530"/>
          <p:cNvSpPr>
            <a:spLocks/>
          </p:cNvSpPr>
          <p:nvPr/>
        </p:nvSpPr>
        <p:spPr bwMode="auto">
          <a:xfrm>
            <a:off x="8874128" y="4835305"/>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5" name="Freeform 531"/>
          <p:cNvSpPr>
            <a:spLocks noEditPoints="1"/>
          </p:cNvSpPr>
          <p:nvPr/>
        </p:nvSpPr>
        <p:spPr bwMode="auto">
          <a:xfrm>
            <a:off x="5778503" y="4087592"/>
            <a:ext cx="2398713" cy="314325"/>
          </a:xfrm>
          <a:custGeom>
            <a:avLst/>
            <a:gdLst>
              <a:gd name="T0" fmla="*/ 2147483646 w 4500"/>
              <a:gd name="T1" fmla="*/ 2147483646 h 589"/>
              <a:gd name="T2" fmla="*/ 2147483646 w 4500"/>
              <a:gd name="T3" fmla="*/ 2147483646 h 589"/>
              <a:gd name="T4" fmla="*/ 1817640234 w 4500"/>
              <a:gd name="T5" fmla="*/ 2147483646 h 589"/>
              <a:gd name="T6" fmla="*/ 1969086444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6" name="Freeform 532"/>
          <p:cNvSpPr>
            <a:spLocks/>
          </p:cNvSpPr>
          <p:nvPr/>
        </p:nvSpPr>
        <p:spPr bwMode="auto">
          <a:xfrm>
            <a:off x="5741991" y="3978052"/>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7" name="Freeform 533"/>
          <p:cNvSpPr>
            <a:spLocks/>
          </p:cNvSpPr>
          <p:nvPr/>
        </p:nvSpPr>
        <p:spPr bwMode="auto">
          <a:xfrm>
            <a:off x="8128003" y="4393977"/>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8" name="Freeform 534"/>
          <p:cNvSpPr>
            <a:spLocks noEditPoints="1"/>
          </p:cNvSpPr>
          <p:nvPr/>
        </p:nvSpPr>
        <p:spPr bwMode="auto">
          <a:xfrm>
            <a:off x="6350003" y="4054255"/>
            <a:ext cx="2392363" cy="390525"/>
          </a:xfrm>
          <a:custGeom>
            <a:avLst/>
            <a:gdLst>
              <a:gd name="T0" fmla="*/ 0 w 4488"/>
              <a:gd name="T1" fmla="*/ 2147483646 h 730"/>
              <a:gd name="T2" fmla="*/ 0 w 4488"/>
              <a:gd name="T3" fmla="*/ 2147483646 h 730"/>
              <a:gd name="T4" fmla="*/ 1969163154 w 4488"/>
              <a:gd name="T5" fmla="*/ 2147483646 h 730"/>
              <a:gd name="T6" fmla="*/ 2147483646 w 4488"/>
              <a:gd name="T7" fmla="*/ 2147483646 h 730"/>
              <a:gd name="T8" fmla="*/ 2147483646 w 4488"/>
              <a:gd name="T9" fmla="*/ 2147483646 h 730"/>
              <a:gd name="T10" fmla="*/ 1969163154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9" name="Freeform 535"/>
          <p:cNvSpPr>
            <a:spLocks/>
          </p:cNvSpPr>
          <p:nvPr/>
        </p:nvSpPr>
        <p:spPr bwMode="auto">
          <a:xfrm>
            <a:off x="6315075" y="4427314"/>
            <a:ext cx="84138"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0" name="Freeform 536"/>
          <p:cNvSpPr>
            <a:spLocks/>
          </p:cNvSpPr>
          <p:nvPr/>
        </p:nvSpPr>
        <p:spPr bwMode="auto">
          <a:xfrm>
            <a:off x="8693150" y="3944714"/>
            <a:ext cx="84138"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1" name="Rectangle 537"/>
          <p:cNvSpPr>
            <a:spLocks noChangeArrowheads="1"/>
          </p:cNvSpPr>
          <p:nvPr/>
        </p:nvSpPr>
        <p:spPr bwMode="auto">
          <a:xfrm>
            <a:off x="8177213" y="458606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2" name="Rectangle 538"/>
          <p:cNvSpPr>
            <a:spLocks noChangeArrowheads="1"/>
          </p:cNvSpPr>
          <p:nvPr/>
        </p:nvSpPr>
        <p:spPr bwMode="auto">
          <a:xfrm>
            <a:off x="8096250" y="4520980"/>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3" name="Rectangle 539"/>
          <p:cNvSpPr>
            <a:spLocks noChangeArrowheads="1"/>
          </p:cNvSpPr>
          <p:nvPr/>
        </p:nvSpPr>
        <p:spPr bwMode="auto">
          <a:xfrm>
            <a:off x="8245475" y="4538439"/>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2044" name="Rectangle 540"/>
          <p:cNvSpPr>
            <a:spLocks noChangeArrowheads="1"/>
          </p:cNvSpPr>
          <p:nvPr/>
        </p:nvSpPr>
        <p:spPr bwMode="auto">
          <a:xfrm>
            <a:off x="8186738"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2045" name="Rectangle 541"/>
          <p:cNvSpPr>
            <a:spLocks noChangeArrowheads="1"/>
          </p:cNvSpPr>
          <p:nvPr/>
        </p:nvSpPr>
        <p:spPr bwMode="auto">
          <a:xfrm>
            <a:off x="8186738"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046" name="Rectangle 542"/>
          <p:cNvSpPr>
            <a:spLocks noChangeArrowheads="1"/>
          </p:cNvSpPr>
          <p:nvPr/>
        </p:nvSpPr>
        <p:spPr bwMode="auto">
          <a:xfrm>
            <a:off x="8135941" y="5078192"/>
            <a:ext cx="7937"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7" name="Rectangle 543"/>
          <p:cNvSpPr>
            <a:spLocks noChangeArrowheads="1"/>
          </p:cNvSpPr>
          <p:nvPr/>
        </p:nvSpPr>
        <p:spPr bwMode="auto">
          <a:xfrm>
            <a:off x="8143875" y="5078192"/>
            <a:ext cx="7938"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8" name="Rectangle 544"/>
          <p:cNvSpPr>
            <a:spLocks noChangeArrowheads="1"/>
          </p:cNvSpPr>
          <p:nvPr/>
        </p:nvSpPr>
        <p:spPr bwMode="auto">
          <a:xfrm>
            <a:off x="8151816" y="5078192"/>
            <a:ext cx="9525"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9" name="Rectangle 545"/>
          <p:cNvSpPr>
            <a:spLocks noChangeArrowheads="1"/>
          </p:cNvSpPr>
          <p:nvPr/>
        </p:nvSpPr>
        <p:spPr bwMode="auto">
          <a:xfrm>
            <a:off x="8161341" y="5078192"/>
            <a:ext cx="7937"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0" name="Rectangle 546"/>
          <p:cNvSpPr>
            <a:spLocks noChangeArrowheads="1"/>
          </p:cNvSpPr>
          <p:nvPr/>
        </p:nvSpPr>
        <p:spPr bwMode="auto">
          <a:xfrm>
            <a:off x="8169275" y="5078192"/>
            <a:ext cx="7938"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1" name="Rectangle 547"/>
          <p:cNvSpPr>
            <a:spLocks noChangeArrowheads="1"/>
          </p:cNvSpPr>
          <p:nvPr/>
        </p:nvSpPr>
        <p:spPr bwMode="auto">
          <a:xfrm>
            <a:off x="8177216" y="5078192"/>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2" name="Rectangle 548"/>
          <p:cNvSpPr>
            <a:spLocks noChangeArrowheads="1"/>
          </p:cNvSpPr>
          <p:nvPr/>
        </p:nvSpPr>
        <p:spPr bwMode="auto">
          <a:xfrm>
            <a:off x="8186741" y="5078192"/>
            <a:ext cx="7937" cy="341313"/>
          </a:xfrm>
          <a:prstGeom prst="rect">
            <a:avLst/>
          </a:prstGeom>
          <a:solidFill>
            <a:srgbClr val="92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3" name="Rectangle 549"/>
          <p:cNvSpPr>
            <a:spLocks noChangeArrowheads="1"/>
          </p:cNvSpPr>
          <p:nvPr/>
        </p:nvSpPr>
        <p:spPr bwMode="auto">
          <a:xfrm>
            <a:off x="8194678" y="5078192"/>
            <a:ext cx="9525"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4" name="Rectangle 550"/>
          <p:cNvSpPr>
            <a:spLocks noChangeArrowheads="1"/>
          </p:cNvSpPr>
          <p:nvPr/>
        </p:nvSpPr>
        <p:spPr bwMode="auto">
          <a:xfrm>
            <a:off x="8204200" y="5078192"/>
            <a:ext cx="7938" cy="341313"/>
          </a:xfrm>
          <a:prstGeom prst="rect">
            <a:avLst/>
          </a:prstGeom>
          <a:solidFill>
            <a:srgbClr val="8A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5" name="Rectangle 551"/>
          <p:cNvSpPr>
            <a:spLocks noChangeArrowheads="1"/>
          </p:cNvSpPr>
          <p:nvPr/>
        </p:nvSpPr>
        <p:spPr bwMode="auto">
          <a:xfrm>
            <a:off x="8212141" y="5078192"/>
            <a:ext cx="7937"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6" name="Rectangle 552"/>
          <p:cNvSpPr>
            <a:spLocks noChangeArrowheads="1"/>
          </p:cNvSpPr>
          <p:nvPr/>
        </p:nvSpPr>
        <p:spPr bwMode="auto">
          <a:xfrm>
            <a:off x="8220078" y="5078192"/>
            <a:ext cx="9525"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7" name="Rectangle 553"/>
          <p:cNvSpPr>
            <a:spLocks noChangeArrowheads="1"/>
          </p:cNvSpPr>
          <p:nvPr/>
        </p:nvSpPr>
        <p:spPr bwMode="auto">
          <a:xfrm>
            <a:off x="8229600" y="5078192"/>
            <a:ext cx="7938"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8" name="Rectangle 554"/>
          <p:cNvSpPr>
            <a:spLocks noChangeArrowheads="1"/>
          </p:cNvSpPr>
          <p:nvPr/>
        </p:nvSpPr>
        <p:spPr bwMode="auto">
          <a:xfrm>
            <a:off x="8237541" y="5078192"/>
            <a:ext cx="7937"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9" name="Rectangle 555"/>
          <p:cNvSpPr>
            <a:spLocks noChangeArrowheads="1"/>
          </p:cNvSpPr>
          <p:nvPr/>
        </p:nvSpPr>
        <p:spPr bwMode="auto">
          <a:xfrm>
            <a:off x="8245478" y="5078192"/>
            <a:ext cx="9525"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0" name="Rectangle 556"/>
          <p:cNvSpPr>
            <a:spLocks noChangeArrowheads="1"/>
          </p:cNvSpPr>
          <p:nvPr/>
        </p:nvSpPr>
        <p:spPr bwMode="auto">
          <a:xfrm>
            <a:off x="8255000" y="5078192"/>
            <a:ext cx="7938"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1" name="Rectangle 557"/>
          <p:cNvSpPr>
            <a:spLocks noChangeArrowheads="1"/>
          </p:cNvSpPr>
          <p:nvPr/>
        </p:nvSpPr>
        <p:spPr bwMode="auto">
          <a:xfrm>
            <a:off x="8262941" y="5078192"/>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2" name="Rectangle 558"/>
          <p:cNvSpPr>
            <a:spLocks noChangeArrowheads="1"/>
          </p:cNvSpPr>
          <p:nvPr/>
        </p:nvSpPr>
        <p:spPr bwMode="auto">
          <a:xfrm>
            <a:off x="8272466" y="5078192"/>
            <a:ext cx="7937"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3" name="Rectangle 559"/>
          <p:cNvSpPr>
            <a:spLocks noChangeArrowheads="1"/>
          </p:cNvSpPr>
          <p:nvPr/>
        </p:nvSpPr>
        <p:spPr bwMode="auto">
          <a:xfrm>
            <a:off x="8280400" y="5078192"/>
            <a:ext cx="7938"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4" name="Rectangle 560"/>
          <p:cNvSpPr>
            <a:spLocks noChangeArrowheads="1"/>
          </p:cNvSpPr>
          <p:nvPr/>
        </p:nvSpPr>
        <p:spPr bwMode="auto">
          <a:xfrm>
            <a:off x="8288341" y="5078192"/>
            <a:ext cx="9525" cy="341313"/>
          </a:xfrm>
          <a:prstGeom prst="rect">
            <a:avLst/>
          </a:prstGeom>
          <a:solidFill>
            <a:srgbClr val="61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5" name="Rectangle 561"/>
          <p:cNvSpPr>
            <a:spLocks noChangeArrowheads="1"/>
          </p:cNvSpPr>
          <p:nvPr/>
        </p:nvSpPr>
        <p:spPr bwMode="auto">
          <a:xfrm>
            <a:off x="8297866" y="5078192"/>
            <a:ext cx="7937"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6" name="Rectangle 562"/>
          <p:cNvSpPr>
            <a:spLocks noChangeArrowheads="1"/>
          </p:cNvSpPr>
          <p:nvPr/>
        </p:nvSpPr>
        <p:spPr bwMode="auto">
          <a:xfrm>
            <a:off x="8305800" y="5078192"/>
            <a:ext cx="7938"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7" name="Rectangle 563"/>
          <p:cNvSpPr>
            <a:spLocks noChangeArrowheads="1"/>
          </p:cNvSpPr>
          <p:nvPr/>
        </p:nvSpPr>
        <p:spPr bwMode="auto">
          <a:xfrm>
            <a:off x="8313741" y="5078192"/>
            <a:ext cx="9525" cy="341313"/>
          </a:xfrm>
          <a:prstGeom prst="rect">
            <a:avLst/>
          </a:prstGeom>
          <a:solidFill>
            <a:srgbClr val="55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8" name="Rectangle 564"/>
          <p:cNvSpPr>
            <a:spLocks noChangeArrowheads="1"/>
          </p:cNvSpPr>
          <p:nvPr/>
        </p:nvSpPr>
        <p:spPr bwMode="auto">
          <a:xfrm>
            <a:off x="8323266" y="5078192"/>
            <a:ext cx="7937" cy="341313"/>
          </a:xfrm>
          <a:prstGeom prst="rect">
            <a:avLst/>
          </a:prstGeom>
          <a:solidFill>
            <a:srgbClr val="51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9" name="Rectangle 565"/>
          <p:cNvSpPr>
            <a:spLocks noChangeArrowheads="1"/>
          </p:cNvSpPr>
          <p:nvPr/>
        </p:nvSpPr>
        <p:spPr bwMode="auto">
          <a:xfrm>
            <a:off x="8331203" y="5078192"/>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0" name="Rectangle 566"/>
          <p:cNvSpPr>
            <a:spLocks noChangeArrowheads="1"/>
          </p:cNvSpPr>
          <p:nvPr/>
        </p:nvSpPr>
        <p:spPr bwMode="auto">
          <a:xfrm>
            <a:off x="8340725" y="5078192"/>
            <a:ext cx="7938"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1" name="Rectangle 567"/>
          <p:cNvSpPr>
            <a:spLocks noChangeArrowheads="1"/>
          </p:cNvSpPr>
          <p:nvPr/>
        </p:nvSpPr>
        <p:spPr bwMode="auto">
          <a:xfrm>
            <a:off x="8348666" y="5078192"/>
            <a:ext cx="7937"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2" name="Rectangle 568"/>
          <p:cNvSpPr>
            <a:spLocks noChangeArrowheads="1"/>
          </p:cNvSpPr>
          <p:nvPr/>
        </p:nvSpPr>
        <p:spPr bwMode="auto">
          <a:xfrm>
            <a:off x="8356603" y="5078192"/>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3" name="Rectangle 569"/>
          <p:cNvSpPr>
            <a:spLocks noChangeArrowheads="1"/>
          </p:cNvSpPr>
          <p:nvPr/>
        </p:nvSpPr>
        <p:spPr bwMode="auto">
          <a:xfrm>
            <a:off x="8366125" y="5078192"/>
            <a:ext cx="7938"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4" name="Rectangle 570"/>
          <p:cNvSpPr>
            <a:spLocks noChangeArrowheads="1"/>
          </p:cNvSpPr>
          <p:nvPr/>
        </p:nvSpPr>
        <p:spPr bwMode="auto">
          <a:xfrm>
            <a:off x="8374066" y="5078192"/>
            <a:ext cx="7937" cy="341313"/>
          </a:xfrm>
          <a:prstGeom prst="rect">
            <a:avLst/>
          </a:prstGeom>
          <a:solidFill>
            <a:srgbClr val="38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5" name="Rectangle 571"/>
          <p:cNvSpPr>
            <a:spLocks noChangeArrowheads="1"/>
          </p:cNvSpPr>
          <p:nvPr/>
        </p:nvSpPr>
        <p:spPr bwMode="auto">
          <a:xfrm>
            <a:off x="8382003" y="5078192"/>
            <a:ext cx="9525" cy="341313"/>
          </a:xfrm>
          <a:prstGeom prst="rect">
            <a:avLst/>
          </a:prstGeom>
          <a:solidFill>
            <a:srgbClr val="34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6" name="Rectangle 572"/>
          <p:cNvSpPr>
            <a:spLocks noChangeArrowheads="1"/>
          </p:cNvSpPr>
          <p:nvPr/>
        </p:nvSpPr>
        <p:spPr bwMode="auto">
          <a:xfrm>
            <a:off x="8391525" y="5078192"/>
            <a:ext cx="7938"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7" name="Rectangle 573"/>
          <p:cNvSpPr>
            <a:spLocks noChangeArrowheads="1"/>
          </p:cNvSpPr>
          <p:nvPr/>
        </p:nvSpPr>
        <p:spPr bwMode="auto">
          <a:xfrm>
            <a:off x="8399466" y="5078192"/>
            <a:ext cx="7937"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8" name="Rectangle 574"/>
          <p:cNvSpPr>
            <a:spLocks noChangeArrowheads="1"/>
          </p:cNvSpPr>
          <p:nvPr/>
        </p:nvSpPr>
        <p:spPr bwMode="auto">
          <a:xfrm>
            <a:off x="8407403" y="5078192"/>
            <a:ext cx="9525"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9" name="Rectangle 575"/>
          <p:cNvSpPr>
            <a:spLocks noChangeArrowheads="1"/>
          </p:cNvSpPr>
          <p:nvPr/>
        </p:nvSpPr>
        <p:spPr bwMode="auto">
          <a:xfrm>
            <a:off x="8416925" y="5078192"/>
            <a:ext cx="7938"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0" name="Rectangle 576"/>
          <p:cNvSpPr>
            <a:spLocks noChangeArrowheads="1"/>
          </p:cNvSpPr>
          <p:nvPr/>
        </p:nvSpPr>
        <p:spPr bwMode="auto">
          <a:xfrm>
            <a:off x="8424866" y="5078192"/>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1" name="Rectangle 577"/>
          <p:cNvSpPr>
            <a:spLocks noChangeArrowheads="1"/>
          </p:cNvSpPr>
          <p:nvPr/>
        </p:nvSpPr>
        <p:spPr bwMode="auto">
          <a:xfrm>
            <a:off x="8434391" y="5078192"/>
            <a:ext cx="7937"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2" name="Rectangle 578"/>
          <p:cNvSpPr>
            <a:spLocks noChangeArrowheads="1"/>
          </p:cNvSpPr>
          <p:nvPr/>
        </p:nvSpPr>
        <p:spPr bwMode="auto">
          <a:xfrm>
            <a:off x="8442325" y="5078192"/>
            <a:ext cx="7938"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3" name="Rectangle 579"/>
          <p:cNvSpPr>
            <a:spLocks noChangeArrowheads="1"/>
          </p:cNvSpPr>
          <p:nvPr/>
        </p:nvSpPr>
        <p:spPr bwMode="auto">
          <a:xfrm>
            <a:off x="8450266" y="5078192"/>
            <a:ext cx="9525"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4" name="Rectangle 580"/>
          <p:cNvSpPr>
            <a:spLocks noChangeArrowheads="1"/>
          </p:cNvSpPr>
          <p:nvPr/>
        </p:nvSpPr>
        <p:spPr bwMode="auto">
          <a:xfrm>
            <a:off x="8459791" y="5078192"/>
            <a:ext cx="7937"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5" name="Rectangle 581"/>
          <p:cNvSpPr>
            <a:spLocks noChangeArrowheads="1"/>
          </p:cNvSpPr>
          <p:nvPr/>
        </p:nvSpPr>
        <p:spPr bwMode="auto">
          <a:xfrm>
            <a:off x="8467725" y="5078192"/>
            <a:ext cx="7938"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6" name="Rectangle 582"/>
          <p:cNvSpPr>
            <a:spLocks noChangeArrowheads="1"/>
          </p:cNvSpPr>
          <p:nvPr/>
        </p:nvSpPr>
        <p:spPr bwMode="auto">
          <a:xfrm>
            <a:off x="8475666" y="5078192"/>
            <a:ext cx="9525" cy="341313"/>
          </a:xfrm>
          <a:prstGeom prst="rect">
            <a:avLst/>
          </a:prstGeom>
          <a:solidFill>
            <a:srgbClr val="07BC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7" name="Oval 583"/>
          <p:cNvSpPr>
            <a:spLocks noChangeArrowheads="1"/>
          </p:cNvSpPr>
          <p:nvPr/>
        </p:nvSpPr>
        <p:spPr bwMode="auto">
          <a:xfrm>
            <a:off x="8150225" y="5046439"/>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8" name="Rectangle 584"/>
          <p:cNvSpPr>
            <a:spLocks noChangeArrowheads="1"/>
          </p:cNvSpPr>
          <p:nvPr/>
        </p:nvSpPr>
        <p:spPr bwMode="auto">
          <a:xfrm>
            <a:off x="8272463"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089" name="Rectangle 585"/>
          <p:cNvSpPr>
            <a:spLocks noChangeArrowheads="1"/>
          </p:cNvSpPr>
          <p:nvPr/>
        </p:nvSpPr>
        <p:spPr bwMode="auto">
          <a:xfrm>
            <a:off x="8211900" y="5181377"/>
            <a:ext cx="21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sz="500">
                <a:solidFill>
                  <a:srgbClr val="FFFFFF"/>
                </a:solidFill>
                <a:sym typeface="Arial" panose="020B0604020202020204" pitchFamily="34" charset="0"/>
              </a:rPr>
              <a:t>Judicial</a:t>
            </a:r>
          </a:p>
          <a:p>
            <a:pPr algn="ctr" eaLnBrk="1" hangingPunct="1">
              <a:spcBef>
                <a:spcPct val="0"/>
              </a:spcBef>
              <a:buFontTx/>
              <a:buNone/>
            </a:pPr>
            <a:r>
              <a:rPr lang="en-GB" sz="500">
                <a:solidFill>
                  <a:srgbClr val="FFFFFF"/>
                </a:solidFill>
                <a:sym typeface="Arial" panose="020B0604020202020204" pitchFamily="34" charset="0"/>
              </a:rPr>
              <a:t>exut-</a:t>
            </a:r>
          </a:p>
          <a:p>
            <a:pPr algn="ctr" eaLnBrk="1" hangingPunct="1">
              <a:spcBef>
                <a:spcPct val="0"/>
              </a:spcBef>
              <a:buFontTx/>
              <a:buNone/>
            </a:pPr>
            <a:r>
              <a:rPr lang="en-GB" sz="500">
                <a:solidFill>
                  <a:srgbClr val="FFFFFF"/>
                </a:solidFill>
                <a:sym typeface="Arial" panose="020B0604020202020204" pitchFamily="34" charset="0"/>
              </a:rPr>
              <a:t>ers</a:t>
            </a:r>
          </a:p>
        </p:txBody>
      </p:sp>
      <p:sp>
        <p:nvSpPr>
          <p:cNvPr id="22090" name="Line 586"/>
          <p:cNvSpPr>
            <a:spLocks noChangeShapeType="1"/>
          </p:cNvSpPr>
          <p:nvPr/>
        </p:nvSpPr>
        <p:spPr bwMode="auto">
          <a:xfrm flipV="1">
            <a:off x="8315325" y="4936905"/>
            <a:ext cx="1588"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91" name="Freeform 587"/>
          <p:cNvSpPr>
            <a:spLocks/>
          </p:cNvSpPr>
          <p:nvPr/>
        </p:nvSpPr>
        <p:spPr bwMode="auto">
          <a:xfrm>
            <a:off x="8278813" y="4835305"/>
            <a:ext cx="74612"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2" name="Freeform 588"/>
          <p:cNvSpPr>
            <a:spLocks/>
          </p:cNvSpPr>
          <p:nvPr/>
        </p:nvSpPr>
        <p:spPr bwMode="auto">
          <a:xfrm>
            <a:off x="8315325" y="4046317"/>
            <a:ext cx="579438" cy="373063"/>
          </a:xfrm>
          <a:custGeom>
            <a:avLst/>
            <a:gdLst>
              <a:gd name="T0" fmla="*/ 2147483646 w 365"/>
              <a:gd name="T1" fmla="*/ 0 h 235"/>
              <a:gd name="T2" fmla="*/ 2147483646 w 365"/>
              <a:gd name="T3" fmla="*/ 2147483646 h 235"/>
              <a:gd name="T4" fmla="*/ 0 w 365"/>
              <a:gd name="T5" fmla="*/ 2147483646 h 235"/>
              <a:gd name="T6" fmla="*/ 0 w 365"/>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35">
                <a:moveTo>
                  <a:pt x="365" y="0"/>
                </a:moveTo>
                <a:lnTo>
                  <a:pt x="365" y="181"/>
                </a:lnTo>
                <a:lnTo>
                  <a:pt x="0" y="181"/>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093" name="Freeform 589"/>
          <p:cNvSpPr>
            <a:spLocks/>
          </p:cNvSpPr>
          <p:nvPr/>
        </p:nvSpPr>
        <p:spPr bwMode="auto">
          <a:xfrm>
            <a:off x="8858253" y="3944717"/>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4" name="Freeform 590"/>
          <p:cNvSpPr>
            <a:spLocks/>
          </p:cNvSpPr>
          <p:nvPr/>
        </p:nvSpPr>
        <p:spPr bwMode="auto">
          <a:xfrm>
            <a:off x="8278813" y="4411439"/>
            <a:ext cx="74612"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5" name="Rectangle 591"/>
          <p:cNvSpPr>
            <a:spLocks noChangeArrowheads="1"/>
          </p:cNvSpPr>
          <p:nvPr/>
        </p:nvSpPr>
        <p:spPr bwMode="auto">
          <a:xfrm>
            <a:off x="4838700" y="4619405"/>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6" name="Rectangle 592"/>
          <p:cNvSpPr>
            <a:spLocks noChangeArrowheads="1"/>
          </p:cNvSpPr>
          <p:nvPr/>
        </p:nvSpPr>
        <p:spPr bwMode="auto">
          <a:xfrm>
            <a:off x="4773616" y="4554317"/>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7" name="Rectangle 593"/>
          <p:cNvSpPr>
            <a:spLocks noChangeArrowheads="1"/>
          </p:cNvSpPr>
          <p:nvPr/>
        </p:nvSpPr>
        <p:spPr bwMode="auto">
          <a:xfrm>
            <a:off x="4919663" y="4571777"/>
            <a:ext cx="14427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2098" name="Rectangle 594"/>
          <p:cNvSpPr>
            <a:spLocks noChangeArrowheads="1"/>
          </p:cNvSpPr>
          <p:nvPr/>
        </p:nvSpPr>
        <p:spPr bwMode="auto">
          <a:xfrm>
            <a:off x="4868863"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2099" name="Rectangle 595"/>
          <p:cNvSpPr>
            <a:spLocks noChangeArrowheads="1"/>
          </p:cNvSpPr>
          <p:nvPr/>
        </p:nvSpPr>
        <p:spPr bwMode="auto">
          <a:xfrm>
            <a:off x="4868863"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100" name="Rectangle 596"/>
          <p:cNvSpPr>
            <a:spLocks noChangeArrowheads="1"/>
          </p:cNvSpPr>
          <p:nvPr/>
        </p:nvSpPr>
        <p:spPr bwMode="auto">
          <a:xfrm>
            <a:off x="4818066" y="5111527"/>
            <a:ext cx="7937" cy="342900"/>
          </a:xfrm>
          <a:prstGeom prst="rect">
            <a:avLst/>
          </a:prstGeom>
          <a:solidFill>
            <a:srgbClr val="01B9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1" name="Rectangle 597"/>
          <p:cNvSpPr>
            <a:spLocks noChangeArrowheads="1"/>
          </p:cNvSpPr>
          <p:nvPr/>
        </p:nvSpPr>
        <p:spPr bwMode="auto">
          <a:xfrm>
            <a:off x="4826000" y="5111527"/>
            <a:ext cx="7938"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2" name="Rectangle 598"/>
          <p:cNvSpPr>
            <a:spLocks noChangeArrowheads="1"/>
          </p:cNvSpPr>
          <p:nvPr/>
        </p:nvSpPr>
        <p:spPr bwMode="auto">
          <a:xfrm>
            <a:off x="4833941" y="5111527"/>
            <a:ext cx="9525"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3" name="Rectangle 599"/>
          <p:cNvSpPr>
            <a:spLocks noChangeArrowheads="1"/>
          </p:cNvSpPr>
          <p:nvPr/>
        </p:nvSpPr>
        <p:spPr bwMode="auto">
          <a:xfrm>
            <a:off x="4843466" y="5111527"/>
            <a:ext cx="7937" cy="342900"/>
          </a:xfrm>
          <a:prstGeom prst="rect">
            <a:avLst/>
          </a:prstGeom>
          <a:solidFill>
            <a:srgbClr val="9D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4" name="Rectangle 600"/>
          <p:cNvSpPr>
            <a:spLocks noChangeArrowheads="1"/>
          </p:cNvSpPr>
          <p:nvPr/>
        </p:nvSpPr>
        <p:spPr bwMode="auto">
          <a:xfrm>
            <a:off x="4851400" y="5111527"/>
            <a:ext cx="7938" cy="342900"/>
          </a:xfrm>
          <a:prstGeom prst="rect">
            <a:avLst/>
          </a:prstGeom>
          <a:solidFill>
            <a:srgbClr val="98F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5" name="Rectangle 601"/>
          <p:cNvSpPr>
            <a:spLocks noChangeArrowheads="1"/>
          </p:cNvSpPr>
          <p:nvPr/>
        </p:nvSpPr>
        <p:spPr bwMode="auto">
          <a:xfrm>
            <a:off x="4859341" y="5111527"/>
            <a:ext cx="9525" cy="342900"/>
          </a:xfrm>
          <a:prstGeom prst="rect">
            <a:avLst/>
          </a:prstGeom>
          <a:solidFill>
            <a:srgbClr val="94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6" name="Rectangle 602"/>
          <p:cNvSpPr>
            <a:spLocks noChangeArrowheads="1"/>
          </p:cNvSpPr>
          <p:nvPr/>
        </p:nvSpPr>
        <p:spPr bwMode="auto">
          <a:xfrm>
            <a:off x="4868866" y="5111527"/>
            <a:ext cx="7937" cy="342900"/>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7" name="Rectangle 603"/>
          <p:cNvSpPr>
            <a:spLocks noChangeArrowheads="1"/>
          </p:cNvSpPr>
          <p:nvPr/>
        </p:nvSpPr>
        <p:spPr bwMode="auto">
          <a:xfrm>
            <a:off x="4876803" y="5111527"/>
            <a:ext cx="9525"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8" name="Rectangle 604"/>
          <p:cNvSpPr>
            <a:spLocks noChangeArrowheads="1"/>
          </p:cNvSpPr>
          <p:nvPr/>
        </p:nvSpPr>
        <p:spPr bwMode="auto">
          <a:xfrm>
            <a:off x="4886325" y="5111527"/>
            <a:ext cx="7938" cy="342900"/>
          </a:xfrm>
          <a:prstGeom prst="rect">
            <a:avLst/>
          </a:prstGeom>
          <a:solidFill>
            <a:srgbClr val="88F2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9" name="Rectangle 605"/>
          <p:cNvSpPr>
            <a:spLocks noChangeArrowheads="1"/>
          </p:cNvSpPr>
          <p:nvPr/>
        </p:nvSpPr>
        <p:spPr bwMode="auto">
          <a:xfrm>
            <a:off x="4894266" y="5111527"/>
            <a:ext cx="7937" cy="342900"/>
          </a:xfrm>
          <a:prstGeom prst="rect">
            <a:avLst/>
          </a:prstGeom>
          <a:solidFill>
            <a:srgbClr val="84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0" name="Rectangle 606"/>
          <p:cNvSpPr>
            <a:spLocks noChangeArrowheads="1"/>
          </p:cNvSpPr>
          <p:nvPr/>
        </p:nvSpPr>
        <p:spPr bwMode="auto">
          <a:xfrm>
            <a:off x="4902203" y="5111527"/>
            <a:ext cx="9525" cy="342900"/>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1" name="Rectangle 607"/>
          <p:cNvSpPr>
            <a:spLocks noChangeArrowheads="1"/>
          </p:cNvSpPr>
          <p:nvPr/>
        </p:nvSpPr>
        <p:spPr bwMode="auto">
          <a:xfrm>
            <a:off x="4911725" y="5111527"/>
            <a:ext cx="7938" cy="342900"/>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2" name="Rectangle 608"/>
          <p:cNvSpPr>
            <a:spLocks noChangeArrowheads="1"/>
          </p:cNvSpPr>
          <p:nvPr/>
        </p:nvSpPr>
        <p:spPr bwMode="auto">
          <a:xfrm>
            <a:off x="4919666" y="5111527"/>
            <a:ext cx="7937"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3" name="Rectangle 609"/>
          <p:cNvSpPr>
            <a:spLocks noChangeArrowheads="1"/>
          </p:cNvSpPr>
          <p:nvPr/>
        </p:nvSpPr>
        <p:spPr bwMode="auto">
          <a:xfrm>
            <a:off x="4927603" y="5111527"/>
            <a:ext cx="9525"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4" name="Rectangle 610"/>
          <p:cNvSpPr>
            <a:spLocks noChangeArrowheads="1"/>
          </p:cNvSpPr>
          <p:nvPr/>
        </p:nvSpPr>
        <p:spPr bwMode="auto">
          <a:xfrm>
            <a:off x="4937125" y="5111527"/>
            <a:ext cx="7938" cy="342900"/>
          </a:xfrm>
          <a:prstGeom prst="rect">
            <a:avLst/>
          </a:prstGeom>
          <a:solidFill>
            <a:srgbClr val="6F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5" name="Rectangle 611"/>
          <p:cNvSpPr>
            <a:spLocks noChangeArrowheads="1"/>
          </p:cNvSpPr>
          <p:nvPr/>
        </p:nvSpPr>
        <p:spPr bwMode="auto">
          <a:xfrm>
            <a:off x="4945066" y="5111527"/>
            <a:ext cx="9525" cy="342900"/>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6" name="Rectangle 612"/>
          <p:cNvSpPr>
            <a:spLocks noChangeArrowheads="1"/>
          </p:cNvSpPr>
          <p:nvPr/>
        </p:nvSpPr>
        <p:spPr bwMode="auto">
          <a:xfrm>
            <a:off x="4954591" y="5111527"/>
            <a:ext cx="7937" cy="342900"/>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7" name="Rectangle 613"/>
          <p:cNvSpPr>
            <a:spLocks noChangeArrowheads="1"/>
          </p:cNvSpPr>
          <p:nvPr/>
        </p:nvSpPr>
        <p:spPr bwMode="auto">
          <a:xfrm>
            <a:off x="4962525" y="5111527"/>
            <a:ext cx="7938" cy="342900"/>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8" name="Rectangle 614"/>
          <p:cNvSpPr>
            <a:spLocks noChangeArrowheads="1"/>
          </p:cNvSpPr>
          <p:nvPr/>
        </p:nvSpPr>
        <p:spPr bwMode="auto">
          <a:xfrm>
            <a:off x="4970466" y="5111527"/>
            <a:ext cx="9525" cy="342900"/>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9" name="Rectangle 615"/>
          <p:cNvSpPr>
            <a:spLocks noChangeArrowheads="1"/>
          </p:cNvSpPr>
          <p:nvPr/>
        </p:nvSpPr>
        <p:spPr bwMode="auto">
          <a:xfrm>
            <a:off x="4979991" y="5111527"/>
            <a:ext cx="7937" cy="342900"/>
          </a:xfrm>
          <a:prstGeom prst="rect">
            <a:avLst/>
          </a:prstGeom>
          <a:solidFill>
            <a:srgbClr val="5B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0" name="Rectangle 616"/>
          <p:cNvSpPr>
            <a:spLocks noChangeArrowheads="1"/>
          </p:cNvSpPr>
          <p:nvPr/>
        </p:nvSpPr>
        <p:spPr bwMode="auto">
          <a:xfrm>
            <a:off x="4987925" y="5111527"/>
            <a:ext cx="7938"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1" name="Rectangle 617"/>
          <p:cNvSpPr>
            <a:spLocks noChangeArrowheads="1"/>
          </p:cNvSpPr>
          <p:nvPr/>
        </p:nvSpPr>
        <p:spPr bwMode="auto">
          <a:xfrm>
            <a:off x="4995866" y="5111527"/>
            <a:ext cx="9525" cy="342900"/>
          </a:xfrm>
          <a:prstGeom prst="rect">
            <a:avLst/>
          </a:prstGeom>
          <a:solidFill>
            <a:srgbClr val="52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2" name="Rectangle 618"/>
          <p:cNvSpPr>
            <a:spLocks noChangeArrowheads="1"/>
          </p:cNvSpPr>
          <p:nvPr/>
        </p:nvSpPr>
        <p:spPr bwMode="auto">
          <a:xfrm>
            <a:off x="5005391" y="5111527"/>
            <a:ext cx="7937" cy="342900"/>
          </a:xfrm>
          <a:prstGeom prst="rect">
            <a:avLst/>
          </a:prstGeom>
          <a:solidFill>
            <a:srgbClr val="4E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3" name="Rectangle 619"/>
          <p:cNvSpPr>
            <a:spLocks noChangeArrowheads="1"/>
          </p:cNvSpPr>
          <p:nvPr/>
        </p:nvSpPr>
        <p:spPr bwMode="auto">
          <a:xfrm>
            <a:off x="5013328" y="5111527"/>
            <a:ext cx="9525" cy="342900"/>
          </a:xfrm>
          <a:prstGeom prst="rect">
            <a:avLst/>
          </a:prstGeom>
          <a:solidFill>
            <a:srgbClr val="4B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4" name="Rectangle 620"/>
          <p:cNvSpPr>
            <a:spLocks noChangeArrowheads="1"/>
          </p:cNvSpPr>
          <p:nvPr/>
        </p:nvSpPr>
        <p:spPr bwMode="auto">
          <a:xfrm>
            <a:off x="5022850" y="5111527"/>
            <a:ext cx="7938" cy="342900"/>
          </a:xfrm>
          <a:prstGeom prst="rect">
            <a:avLst/>
          </a:prstGeom>
          <a:solidFill>
            <a:srgbClr val="46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5" name="Rectangle 621"/>
          <p:cNvSpPr>
            <a:spLocks noChangeArrowheads="1"/>
          </p:cNvSpPr>
          <p:nvPr/>
        </p:nvSpPr>
        <p:spPr bwMode="auto">
          <a:xfrm>
            <a:off x="5030791" y="5111527"/>
            <a:ext cx="7937" cy="342900"/>
          </a:xfrm>
          <a:prstGeom prst="rect">
            <a:avLst/>
          </a:prstGeom>
          <a:solidFill>
            <a:srgbClr val="42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6" name="Rectangle 622"/>
          <p:cNvSpPr>
            <a:spLocks noChangeArrowheads="1"/>
          </p:cNvSpPr>
          <p:nvPr/>
        </p:nvSpPr>
        <p:spPr bwMode="auto">
          <a:xfrm>
            <a:off x="5038728" y="5111527"/>
            <a:ext cx="9525" cy="342900"/>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7" name="Rectangle 623"/>
          <p:cNvSpPr>
            <a:spLocks noChangeArrowheads="1"/>
          </p:cNvSpPr>
          <p:nvPr/>
        </p:nvSpPr>
        <p:spPr bwMode="auto">
          <a:xfrm>
            <a:off x="5048250" y="5111527"/>
            <a:ext cx="7938" cy="342900"/>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8" name="Rectangle 624"/>
          <p:cNvSpPr>
            <a:spLocks noChangeArrowheads="1"/>
          </p:cNvSpPr>
          <p:nvPr/>
        </p:nvSpPr>
        <p:spPr bwMode="auto">
          <a:xfrm>
            <a:off x="5056191" y="5111527"/>
            <a:ext cx="7937" cy="342900"/>
          </a:xfrm>
          <a:prstGeom prst="rect">
            <a:avLst/>
          </a:prstGeom>
          <a:solidFill>
            <a:srgbClr val="36C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9" name="Rectangle 625"/>
          <p:cNvSpPr>
            <a:spLocks noChangeArrowheads="1"/>
          </p:cNvSpPr>
          <p:nvPr/>
        </p:nvSpPr>
        <p:spPr bwMode="auto">
          <a:xfrm>
            <a:off x="5064128" y="5111527"/>
            <a:ext cx="9525" cy="342900"/>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0" name="Rectangle 626"/>
          <p:cNvSpPr>
            <a:spLocks noChangeArrowheads="1"/>
          </p:cNvSpPr>
          <p:nvPr/>
        </p:nvSpPr>
        <p:spPr bwMode="auto">
          <a:xfrm>
            <a:off x="5073650" y="5111527"/>
            <a:ext cx="7938" cy="342900"/>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1" name="Rectangle 627"/>
          <p:cNvSpPr>
            <a:spLocks noChangeArrowheads="1"/>
          </p:cNvSpPr>
          <p:nvPr/>
        </p:nvSpPr>
        <p:spPr bwMode="auto">
          <a:xfrm>
            <a:off x="5081591" y="5111527"/>
            <a:ext cx="9525" cy="342900"/>
          </a:xfrm>
          <a:prstGeom prst="rect">
            <a:avLst/>
          </a:prstGeom>
          <a:solidFill>
            <a:srgbClr val="29CB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2" name="Rectangle 628"/>
          <p:cNvSpPr>
            <a:spLocks noChangeArrowheads="1"/>
          </p:cNvSpPr>
          <p:nvPr/>
        </p:nvSpPr>
        <p:spPr bwMode="auto">
          <a:xfrm>
            <a:off x="5091116" y="5111527"/>
            <a:ext cx="7937" cy="342900"/>
          </a:xfrm>
          <a:prstGeom prst="rect">
            <a:avLst/>
          </a:prstGeom>
          <a:solidFill>
            <a:srgbClr val="25C9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3" name="Rectangle 629"/>
          <p:cNvSpPr>
            <a:spLocks noChangeArrowheads="1"/>
          </p:cNvSpPr>
          <p:nvPr/>
        </p:nvSpPr>
        <p:spPr bwMode="auto">
          <a:xfrm>
            <a:off x="5099050" y="5111527"/>
            <a:ext cx="7938" cy="342900"/>
          </a:xfrm>
          <a:prstGeom prst="rect">
            <a:avLst/>
          </a:prstGeom>
          <a:solidFill>
            <a:srgbClr val="21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4" name="Rectangle 630"/>
          <p:cNvSpPr>
            <a:spLocks noChangeArrowheads="1"/>
          </p:cNvSpPr>
          <p:nvPr/>
        </p:nvSpPr>
        <p:spPr bwMode="auto">
          <a:xfrm>
            <a:off x="5106991" y="5111527"/>
            <a:ext cx="9525"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5" name="Rectangle 631"/>
          <p:cNvSpPr>
            <a:spLocks noChangeArrowheads="1"/>
          </p:cNvSpPr>
          <p:nvPr/>
        </p:nvSpPr>
        <p:spPr bwMode="auto">
          <a:xfrm>
            <a:off x="5116516" y="5111527"/>
            <a:ext cx="7937" cy="342900"/>
          </a:xfrm>
          <a:prstGeom prst="rect">
            <a:avLst/>
          </a:prstGeom>
          <a:solidFill>
            <a:srgbClr val="19C3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6" name="Rectangle 632"/>
          <p:cNvSpPr>
            <a:spLocks noChangeArrowheads="1"/>
          </p:cNvSpPr>
          <p:nvPr/>
        </p:nvSpPr>
        <p:spPr bwMode="auto">
          <a:xfrm>
            <a:off x="5124450" y="5111527"/>
            <a:ext cx="7938" cy="342900"/>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7" name="Rectangle 633"/>
          <p:cNvSpPr>
            <a:spLocks noChangeArrowheads="1"/>
          </p:cNvSpPr>
          <p:nvPr/>
        </p:nvSpPr>
        <p:spPr bwMode="auto">
          <a:xfrm>
            <a:off x="5132391" y="5111527"/>
            <a:ext cx="9525" cy="342900"/>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8" name="Rectangle 634"/>
          <p:cNvSpPr>
            <a:spLocks noChangeArrowheads="1"/>
          </p:cNvSpPr>
          <p:nvPr/>
        </p:nvSpPr>
        <p:spPr bwMode="auto">
          <a:xfrm>
            <a:off x="5141916" y="5111527"/>
            <a:ext cx="7937" cy="342900"/>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9" name="Rectangle 635"/>
          <p:cNvSpPr>
            <a:spLocks noChangeArrowheads="1"/>
          </p:cNvSpPr>
          <p:nvPr/>
        </p:nvSpPr>
        <p:spPr bwMode="auto">
          <a:xfrm>
            <a:off x="5149853" y="5111527"/>
            <a:ext cx="9525" cy="342900"/>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0" name="Rectangle 636"/>
          <p:cNvSpPr>
            <a:spLocks noChangeArrowheads="1"/>
          </p:cNvSpPr>
          <p:nvPr/>
        </p:nvSpPr>
        <p:spPr bwMode="auto">
          <a:xfrm>
            <a:off x="5159375" y="5111527"/>
            <a:ext cx="7938" cy="342900"/>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1" name="Oval 637"/>
          <p:cNvSpPr>
            <a:spLocks noChangeArrowheads="1"/>
          </p:cNvSpPr>
          <p:nvPr/>
        </p:nvSpPr>
        <p:spPr bwMode="auto">
          <a:xfrm>
            <a:off x="4827591"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2" name="Rectangle 638"/>
          <p:cNvSpPr>
            <a:spLocks noChangeArrowheads="1"/>
          </p:cNvSpPr>
          <p:nvPr/>
        </p:nvSpPr>
        <p:spPr bwMode="auto">
          <a:xfrm>
            <a:off x="49450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143" name="Rectangle 639"/>
          <p:cNvSpPr>
            <a:spLocks noChangeArrowheads="1"/>
          </p:cNvSpPr>
          <p:nvPr/>
        </p:nvSpPr>
        <p:spPr bwMode="auto">
          <a:xfrm>
            <a:off x="4843463"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Mandates</a:t>
            </a:r>
          </a:p>
        </p:txBody>
      </p:sp>
      <p:sp>
        <p:nvSpPr>
          <p:cNvPr id="22144" name="Line 640"/>
          <p:cNvSpPr>
            <a:spLocks noChangeShapeType="1"/>
          </p:cNvSpPr>
          <p:nvPr/>
        </p:nvSpPr>
        <p:spPr bwMode="auto">
          <a:xfrm flipV="1">
            <a:off x="4992691" y="4970239"/>
            <a:ext cx="1587"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45" name="Freeform 641"/>
          <p:cNvSpPr>
            <a:spLocks/>
          </p:cNvSpPr>
          <p:nvPr/>
        </p:nvSpPr>
        <p:spPr bwMode="auto">
          <a:xfrm>
            <a:off x="4956178" y="4868642"/>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6" name="Freeform 642"/>
          <p:cNvSpPr>
            <a:spLocks/>
          </p:cNvSpPr>
          <p:nvPr/>
        </p:nvSpPr>
        <p:spPr bwMode="auto">
          <a:xfrm>
            <a:off x="4992691" y="4079652"/>
            <a:ext cx="630237" cy="373062"/>
          </a:xfrm>
          <a:custGeom>
            <a:avLst/>
            <a:gdLst>
              <a:gd name="T0" fmla="*/ 2147483646 w 397"/>
              <a:gd name="T1" fmla="*/ 0 h 235"/>
              <a:gd name="T2" fmla="*/ 2147483646 w 397"/>
              <a:gd name="T3" fmla="*/ 2147483646 h 235"/>
              <a:gd name="T4" fmla="*/ 0 w 397"/>
              <a:gd name="T5" fmla="*/ 2147483646 h 235"/>
              <a:gd name="T6" fmla="*/ 0 w 397"/>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 h="235">
                <a:moveTo>
                  <a:pt x="397" y="0"/>
                </a:moveTo>
                <a:lnTo>
                  <a:pt x="397"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47" name="Freeform 643"/>
          <p:cNvSpPr>
            <a:spLocks/>
          </p:cNvSpPr>
          <p:nvPr/>
        </p:nvSpPr>
        <p:spPr bwMode="auto">
          <a:xfrm>
            <a:off x="5586416"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8" name="Freeform 644"/>
          <p:cNvSpPr>
            <a:spLocks/>
          </p:cNvSpPr>
          <p:nvPr/>
        </p:nvSpPr>
        <p:spPr bwMode="auto">
          <a:xfrm>
            <a:off x="4956178" y="4443192"/>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9" name="Rectangle 645"/>
          <p:cNvSpPr>
            <a:spLocks noChangeArrowheads="1"/>
          </p:cNvSpPr>
          <p:nvPr/>
        </p:nvSpPr>
        <p:spPr bwMode="auto">
          <a:xfrm>
            <a:off x="1562103" y="1536480"/>
            <a:ext cx="286861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0" name="Rectangle 646"/>
          <p:cNvSpPr>
            <a:spLocks noChangeArrowheads="1"/>
          </p:cNvSpPr>
          <p:nvPr/>
        </p:nvSpPr>
        <p:spPr bwMode="auto">
          <a:xfrm>
            <a:off x="2463800" y="1661892"/>
            <a:ext cx="1225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1300">
                <a:solidFill>
                  <a:srgbClr val="000000"/>
                </a:solidFill>
                <a:sym typeface="Arial" panose="020B0604020202020204" pitchFamily="34" charset="0"/>
              </a:rPr>
              <a:t>Sector/country A</a:t>
            </a:r>
          </a:p>
        </p:txBody>
      </p:sp>
      <p:sp>
        <p:nvSpPr>
          <p:cNvPr id="22151" name="Rectangle 647"/>
          <p:cNvSpPr>
            <a:spLocks noChangeArrowheads="1"/>
          </p:cNvSpPr>
          <p:nvPr/>
        </p:nvSpPr>
        <p:spPr bwMode="auto">
          <a:xfrm>
            <a:off x="3560763" y="2150842"/>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2" name="Rectangle 648"/>
          <p:cNvSpPr>
            <a:spLocks noChangeArrowheads="1"/>
          </p:cNvSpPr>
          <p:nvPr/>
        </p:nvSpPr>
        <p:spPr bwMode="auto">
          <a:xfrm>
            <a:off x="3497263"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3" name="Rectangle 649"/>
          <p:cNvSpPr>
            <a:spLocks noChangeArrowheads="1"/>
          </p:cNvSpPr>
          <p:nvPr/>
        </p:nvSpPr>
        <p:spPr bwMode="auto">
          <a:xfrm>
            <a:off x="3581403" y="2125439"/>
            <a:ext cx="6652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APPLICATIONS</a:t>
            </a:r>
          </a:p>
        </p:txBody>
      </p:sp>
      <p:sp>
        <p:nvSpPr>
          <p:cNvPr id="22154" name="Rectangle 650"/>
          <p:cNvSpPr>
            <a:spLocks noChangeArrowheads="1"/>
          </p:cNvSpPr>
          <p:nvPr/>
        </p:nvSpPr>
        <p:spPr bwMode="auto">
          <a:xfrm>
            <a:off x="1724025" y="2144489"/>
            <a:ext cx="1587500"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5" name="Rectangle 651"/>
          <p:cNvSpPr>
            <a:spLocks noChangeArrowheads="1"/>
          </p:cNvSpPr>
          <p:nvPr/>
        </p:nvSpPr>
        <p:spPr bwMode="auto">
          <a:xfrm>
            <a:off x="1658938" y="2079405"/>
            <a:ext cx="1587500"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6" name="Rectangle 652"/>
          <p:cNvSpPr>
            <a:spLocks noChangeArrowheads="1"/>
          </p:cNvSpPr>
          <p:nvPr/>
        </p:nvSpPr>
        <p:spPr bwMode="auto">
          <a:xfrm>
            <a:off x="2433638" y="2300064"/>
            <a:ext cx="723900"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7" name="Rectangle 653"/>
          <p:cNvSpPr>
            <a:spLocks noChangeArrowheads="1"/>
          </p:cNvSpPr>
          <p:nvPr/>
        </p:nvSpPr>
        <p:spPr bwMode="auto">
          <a:xfrm>
            <a:off x="2368550" y="2236567"/>
            <a:ext cx="723900"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8" name="Rectangle 654"/>
          <p:cNvSpPr>
            <a:spLocks noChangeArrowheads="1"/>
          </p:cNvSpPr>
          <p:nvPr/>
        </p:nvSpPr>
        <p:spPr bwMode="auto">
          <a:xfrm>
            <a:off x="2438403" y="2279427"/>
            <a:ext cx="5834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Authorisation</a:t>
            </a:r>
          </a:p>
        </p:txBody>
      </p:sp>
      <p:sp>
        <p:nvSpPr>
          <p:cNvPr id="22159" name="Rectangle 655"/>
          <p:cNvSpPr>
            <a:spLocks noChangeArrowheads="1"/>
          </p:cNvSpPr>
          <p:nvPr/>
        </p:nvSpPr>
        <p:spPr bwMode="auto">
          <a:xfrm>
            <a:off x="18256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0" name="Rectangle 656"/>
          <p:cNvSpPr>
            <a:spLocks noChangeArrowheads="1"/>
          </p:cNvSpPr>
          <p:nvPr/>
        </p:nvSpPr>
        <p:spPr bwMode="auto">
          <a:xfrm>
            <a:off x="1762125" y="2236567"/>
            <a:ext cx="439738"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1" name="Rectangle 657"/>
          <p:cNvSpPr>
            <a:spLocks noChangeArrowheads="1"/>
          </p:cNvSpPr>
          <p:nvPr/>
        </p:nvSpPr>
        <p:spPr bwMode="auto">
          <a:xfrm>
            <a:off x="1806578" y="2279427"/>
            <a:ext cx="3077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Authen</a:t>
            </a:r>
          </a:p>
        </p:txBody>
      </p:sp>
      <p:sp>
        <p:nvSpPr>
          <p:cNvPr id="22162" name="Rectangle 658"/>
          <p:cNvSpPr>
            <a:spLocks noChangeArrowheads="1"/>
          </p:cNvSpPr>
          <p:nvPr/>
        </p:nvSpPr>
        <p:spPr bwMode="auto">
          <a:xfrm>
            <a:off x="2122488" y="2279427"/>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a:t>
            </a:r>
          </a:p>
        </p:txBody>
      </p:sp>
      <p:sp>
        <p:nvSpPr>
          <p:cNvPr id="22163" name="Rectangle 659"/>
          <p:cNvSpPr>
            <a:spLocks noChangeArrowheads="1"/>
          </p:cNvSpPr>
          <p:nvPr/>
        </p:nvSpPr>
        <p:spPr bwMode="auto">
          <a:xfrm>
            <a:off x="1824041" y="2390552"/>
            <a:ext cx="32060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b="1">
                <a:solidFill>
                  <a:srgbClr val="000000"/>
                </a:solidFill>
                <a:sym typeface="Arial" panose="020B0604020202020204" pitchFamily="34" charset="0"/>
              </a:rPr>
              <a:t>tication</a:t>
            </a:r>
          </a:p>
        </p:txBody>
      </p:sp>
      <p:sp>
        <p:nvSpPr>
          <p:cNvPr id="22164" name="Line 660"/>
          <p:cNvSpPr>
            <a:spLocks noChangeShapeType="1"/>
          </p:cNvSpPr>
          <p:nvPr/>
        </p:nvSpPr>
        <p:spPr bwMode="auto">
          <a:xfrm>
            <a:off x="2201863" y="2549305"/>
            <a:ext cx="50800"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65" name="Freeform 661"/>
          <p:cNvSpPr>
            <a:spLocks/>
          </p:cNvSpPr>
          <p:nvPr/>
        </p:nvSpPr>
        <p:spPr bwMode="auto">
          <a:xfrm>
            <a:off x="2241550"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66" name="Rectangle 662"/>
          <p:cNvSpPr>
            <a:spLocks noChangeArrowheads="1"/>
          </p:cNvSpPr>
          <p:nvPr/>
        </p:nvSpPr>
        <p:spPr bwMode="auto">
          <a:xfrm>
            <a:off x="2543175" y="2457230"/>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7" name="Rectangle 663"/>
          <p:cNvSpPr>
            <a:spLocks noChangeArrowheads="1"/>
          </p:cNvSpPr>
          <p:nvPr/>
        </p:nvSpPr>
        <p:spPr bwMode="auto">
          <a:xfrm>
            <a:off x="2478088" y="2392142"/>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8" name="Rectangle 664"/>
          <p:cNvSpPr>
            <a:spLocks noChangeArrowheads="1"/>
          </p:cNvSpPr>
          <p:nvPr/>
        </p:nvSpPr>
        <p:spPr bwMode="auto">
          <a:xfrm>
            <a:off x="2608263" y="2408014"/>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PEP</a:t>
            </a:r>
          </a:p>
        </p:txBody>
      </p:sp>
      <p:sp>
        <p:nvSpPr>
          <p:cNvPr id="22169" name="Rectangle 665"/>
          <p:cNvSpPr>
            <a:spLocks noChangeArrowheads="1"/>
          </p:cNvSpPr>
          <p:nvPr/>
        </p:nvSpPr>
        <p:spPr bwMode="auto">
          <a:xfrm>
            <a:off x="262572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2170" name="Rectangle 666"/>
          <p:cNvSpPr>
            <a:spLocks noChangeArrowheads="1"/>
          </p:cNvSpPr>
          <p:nvPr/>
        </p:nvSpPr>
        <p:spPr bwMode="auto">
          <a:xfrm>
            <a:off x="2582866"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Mapper</a:t>
            </a:r>
          </a:p>
        </p:txBody>
      </p:sp>
      <p:sp>
        <p:nvSpPr>
          <p:cNvPr id="22171" name="Line 667"/>
          <p:cNvSpPr>
            <a:spLocks noChangeShapeType="1"/>
          </p:cNvSpPr>
          <p:nvPr/>
        </p:nvSpPr>
        <p:spPr bwMode="auto">
          <a:xfrm>
            <a:off x="3092453" y="2549305"/>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72" name="Freeform 668"/>
          <p:cNvSpPr>
            <a:spLocks/>
          </p:cNvSpPr>
          <p:nvPr/>
        </p:nvSpPr>
        <p:spPr bwMode="auto">
          <a:xfrm>
            <a:off x="3378200" y="2506442"/>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3" name="Freeform 669"/>
          <p:cNvSpPr>
            <a:spLocks/>
          </p:cNvSpPr>
          <p:nvPr/>
        </p:nvSpPr>
        <p:spPr bwMode="auto">
          <a:xfrm>
            <a:off x="1838328" y="1858739"/>
            <a:ext cx="142875" cy="260350"/>
          </a:xfrm>
          <a:custGeom>
            <a:avLst/>
            <a:gdLst>
              <a:gd name="T0" fmla="*/ 0 w 90"/>
              <a:gd name="T1" fmla="*/ 0 h 164"/>
              <a:gd name="T2" fmla="*/ 0 w 90"/>
              <a:gd name="T3" fmla="*/ 2147483646 h 164"/>
              <a:gd name="T4" fmla="*/ 2147483646 w 90"/>
              <a:gd name="T5" fmla="*/ 2147483646 h 164"/>
              <a:gd name="T6" fmla="*/ 2147483646 w 90"/>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4">
                <a:moveTo>
                  <a:pt x="0" y="0"/>
                </a:moveTo>
                <a:lnTo>
                  <a:pt x="0" y="77"/>
                </a:lnTo>
                <a:lnTo>
                  <a:pt x="90" y="77"/>
                </a:lnTo>
                <a:lnTo>
                  <a:pt x="90"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4" name="Freeform 670"/>
          <p:cNvSpPr>
            <a:spLocks/>
          </p:cNvSpPr>
          <p:nvPr/>
        </p:nvSpPr>
        <p:spPr bwMode="auto">
          <a:xfrm>
            <a:off x="1939925" y="2107980"/>
            <a:ext cx="84138"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6"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5" name="Freeform 671"/>
          <p:cNvSpPr>
            <a:spLocks/>
          </p:cNvSpPr>
          <p:nvPr/>
        </p:nvSpPr>
        <p:spPr bwMode="auto">
          <a:xfrm>
            <a:off x="1698628" y="1787305"/>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6" name="Freeform 672"/>
          <p:cNvSpPr>
            <a:spLocks/>
          </p:cNvSpPr>
          <p:nvPr/>
        </p:nvSpPr>
        <p:spPr bwMode="auto">
          <a:xfrm>
            <a:off x="1698628" y="1787305"/>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7" name="Freeform 673"/>
          <p:cNvSpPr>
            <a:spLocks/>
          </p:cNvSpPr>
          <p:nvPr/>
        </p:nvSpPr>
        <p:spPr bwMode="auto">
          <a:xfrm>
            <a:off x="1982788"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8" name="Freeform 674"/>
          <p:cNvSpPr>
            <a:spLocks/>
          </p:cNvSpPr>
          <p:nvPr/>
        </p:nvSpPr>
        <p:spPr bwMode="auto">
          <a:xfrm>
            <a:off x="1982788" y="1787305"/>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9" name="Freeform 675"/>
          <p:cNvSpPr>
            <a:spLocks/>
          </p:cNvSpPr>
          <p:nvPr/>
        </p:nvSpPr>
        <p:spPr bwMode="auto">
          <a:xfrm>
            <a:off x="1797050" y="1620617"/>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0" name="Freeform 676"/>
          <p:cNvSpPr>
            <a:spLocks/>
          </p:cNvSpPr>
          <p:nvPr/>
        </p:nvSpPr>
        <p:spPr bwMode="auto">
          <a:xfrm>
            <a:off x="1797050" y="1620617"/>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1" name="Rectangle 677"/>
          <p:cNvSpPr>
            <a:spLocks noChangeArrowheads="1"/>
          </p:cNvSpPr>
          <p:nvPr/>
        </p:nvSpPr>
        <p:spPr bwMode="auto">
          <a:xfrm>
            <a:off x="1831975" y="1777780"/>
            <a:ext cx="46038"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2" name="Rectangle 678"/>
          <p:cNvSpPr>
            <a:spLocks noChangeArrowheads="1"/>
          </p:cNvSpPr>
          <p:nvPr/>
        </p:nvSpPr>
        <p:spPr bwMode="auto">
          <a:xfrm>
            <a:off x="1831975" y="1777780"/>
            <a:ext cx="46038"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3" name="Rectangle 679"/>
          <p:cNvSpPr>
            <a:spLocks noChangeArrowheads="1"/>
          </p:cNvSpPr>
          <p:nvPr/>
        </p:nvSpPr>
        <p:spPr bwMode="auto">
          <a:xfrm>
            <a:off x="1995488" y="1777780"/>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4" name="Rectangle 680"/>
          <p:cNvSpPr>
            <a:spLocks noChangeArrowheads="1"/>
          </p:cNvSpPr>
          <p:nvPr/>
        </p:nvSpPr>
        <p:spPr bwMode="auto">
          <a:xfrm>
            <a:off x="1995488" y="1777780"/>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5" name="Freeform 681"/>
          <p:cNvSpPr>
            <a:spLocks/>
          </p:cNvSpPr>
          <p:nvPr/>
        </p:nvSpPr>
        <p:spPr bwMode="auto">
          <a:xfrm>
            <a:off x="1757363"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6" name="Freeform 682"/>
          <p:cNvSpPr>
            <a:spLocks/>
          </p:cNvSpPr>
          <p:nvPr/>
        </p:nvSpPr>
        <p:spPr bwMode="auto">
          <a:xfrm>
            <a:off x="1757363" y="1796830"/>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7" name="Rectangle 683"/>
          <p:cNvSpPr>
            <a:spLocks noChangeArrowheads="1"/>
          </p:cNvSpPr>
          <p:nvPr/>
        </p:nvSpPr>
        <p:spPr bwMode="auto">
          <a:xfrm>
            <a:off x="1698628" y="1834927"/>
            <a:ext cx="284163"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8" name="Rectangle 684"/>
          <p:cNvSpPr>
            <a:spLocks noChangeArrowheads="1"/>
          </p:cNvSpPr>
          <p:nvPr/>
        </p:nvSpPr>
        <p:spPr bwMode="auto">
          <a:xfrm>
            <a:off x="1698628" y="1834927"/>
            <a:ext cx="284163"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2189" name="Picture 6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24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0" name="Picture 68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24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1" name="Freeform 687"/>
          <p:cNvSpPr>
            <a:spLocks/>
          </p:cNvSpPr>
          <p:nvPr/>
        </p:nvSpPr>
        <p:spPr bwMode="auto">
          <a:xfrm>
            <a:off x="1838325" y="1823817"/>
            <a:ext cx="46038" cy="4763"/>
          </a:xfrm>
          <a:custGeom>
            <a:avLst/>
            <a:gdLst>
              <a:gd name="T0" fmla="*/ 0 w 29"/>
              <a:gd name="T1" fmla="*/ 2147483646 h 3"/>
              <a:gd name="T2" fmla="*/ 2147483646 w 29"/>
              <a:gd name="T3" fmla="*/ 0 h 3"/>
              <a:gd name="T4" fmla="*/ 2147483646 w 29"/>
              <a:gd name="T5" fmla="*/ 0 h 3"/>
              <a:gd name="T6" fmla="*/ 2147483646 w 29"/>
              <a:gd name="T7" fmla="*/ 2147483646 h 3"/>
              <a:gd name="T8" fmla="*/ 0 w 29"/>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0" y="3"/>
                </a:moveTo>
                <a:lnTo>
                  <a:pt x="7" y="0"/>
                </a:lnTo>
                <a:lnTo>
                  <a:pt x="29"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2192" name="Picture 68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87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3" name="Picture 6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87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4" name="Picture 69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12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5" name="Picture 69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12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6" name="Picture 6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83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7" name="Rectangle 693"/>
          <p:cNvSpPr>
            <a:spLocks noChangeArrowheads="1"/>
          </p:cNvSpPr>
          <p:nvPr/>
        </p:nvSpPr>
        <p:spPr bwMode="auto">
          <a:xfrm>
            <a:off x="1733550"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8" name="Rectangle 694"/>
          <p:cNvSpPr>
            <a:spLocks noChangeArrowheads="1"/>
          </p:cNvSpPr>
          <p:nvPr/>
        </p:nvSpPr>
        <p:spPr bwMode="auto">
          <a:xfrm>
            <a:off x="1757363" y="1849217"/>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9" name="Rectangle 695"/>
          <p:cNvSpPr>
            <a:spLocks noChangeArrowheads="1"/>
          </p:cNvSpPr>
          <p:nvPr/>
        </p:nvSpPr>
        <p:spPr bwMode="auto">
          <a:xfrm>
            <a:off x="1709738" y="1849217"/>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0" name="Freeform 696"/>
          <p:cNvSpPr>
            <a:spLocks/>
          </p:cNvSpPr>
          <p:nvPr/>
        </p:nvSpPr>
        <p:spPr bwMode="auto">
          <a:xfrm>
            <a:off x="2047875" y="1800005"/>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2201" name="Picture 69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06575"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02" name="Freeform 698"/>
          <p:cNvSpPr>
            <a:spLocks/>
          </p:cNvSpPr>
          <p:nvPr/>
        </p:nvSpPr>
        <p:spPr bwMode="auto">
          <a:xfrm>
            <a:off x="1819278" y="1633317"/>
            <a:ext cx="301625" cy="130175"/>
          </a:xfrm>
          <a:custGeom>
            <a:avLst/>
            <a:gdLst>
              <a:gd name="T0" fmla="*/ 0 w 190"/>
              <a:gd name="T1" fmla="*/ 2147483646 h 82"/>
              <a:gd name="T2" fmla="*/ 2147483646 w 190"/>
              <a:gd name="T3" fmla="*/ 0 h 82"/>
              <a:gd name="T4" fmla="*/ 2147483646 w 190"/>
              <a:gd name="T5" fmla="*/ 0 h 82"/>
              <a:gd name="T6" fmla="*/ 2147483646 w 190"/>
              <a:gd name="T7" fmla="*/ 2147483646 h 82"/>
              <a:gd name="T8" fmla="*/ 0 w 19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82">
                <a:moveTo>
                  <a:pt x="0" y="82"/>
                </a:moveTo>
                <a:lnTo>
                  <a:pt x="41" y="0"/>
                </a:lnTo>
                <a:lnTo>
                  <a:pt x="190"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3" name="Rectangle 699"/>
          <p:cNvSpPr>
            <a:spLocks noChangeArrowheads="1"/>
          </p:cNvSpPr>
          <p:nvPr/>
        </p:nvSpPr>
        <p:spPr bwMode="auto">
          <a:xfrm>
            <a:off x="2105025" y="1620614"/>
            <a:ext cx="7938" cy="33338"/>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4" name="Rectangle 700"/>
          <p:cNvSpPr>
            <a:spLocks noChangeArrowheads="1"/>
          </p:cNvSpPr>
          <p:nvPr/>
        </p:nvSpPr>
        <p:spPr bwMode="auto">
          <a:xfrm>
            <a:off x="2112966" y="1620614"/>
            <a:ext cx="9525" cy="33338"/>
          </a:xfrm>
          <a:prstGeom prst="rect">
            <a:avLst/>
          </a:prstGeom>
          <a:solidFill>
            <a:srgbClr val="FF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5" name="Rectangle 701"/>
          <p:cNvSpPr>
            <a:spLocks noChangeArrowheads="1"/>
          </p:cNvSpPr>
          <p:nvPr/>
        </p:nvSpPr>
        <p:spPr bwMode="auto">
          <a:xfrm>
            <a:off x="2122491" y="1620614"/>
            <a:ext cx="7937" cy="33338"/>
          </a:xfrm>
          <a:prstGeom prst="rect">
            <a:avLst/>
          </a:prstGeom>
          <a:solidFill>
            <a:srgbClr val="FF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6" name="Rectangle 702"/>
          <p:cNvSpPr>
            <a:spLocks noChangeArrowheads="1"/>
          </p:cNvSpPr>
          <p:nvPr/>
        </p:nvSpPr>
        <p:spPr bwMode="auto">
          <a:xfrm>
            <a:off x="2130428" y="1620614"/>
            <a:ext cx="9525" cy="3333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7" name="Rectangle 703"/>
          <p:cNvSpPr>
            <a:spLocks noChangeArrowheads="1"/>
          </p:cNvSpPr>
          <p:nvPr/>
        </p:nvSpPr>
        <p:spPr bwMode="auto">
          <a:xfrm>
            <a:off x="2139950" y="1620614"/>
            <a:ext cx="7938" cy="33338"/>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8" name="Freeform 704"/>
          <p:cNvSpPr>
            <a:spLocks/>
          </p:cNvSpPr>
          <p:nvPr/>
        </p:nvSpPr>
        <p:spPr bwMode="auto">
          <a:xfrm>
            <a:off x="1697038" y="1620617"/>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5" y="105"/>
                </a:lnTo>
                <a:lnTo>
                  <a:pt x="85"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9" name="Freeform 705"/>
          <p:cNvSpPr>
            <a:spLocks/>
          </p:cNvSpPr>
          <p:nvPr/>
        </p:nvSpPr>
        <p:spPr bwMode="auto">
          <a:xfrm>
            <a:off x="1697041" y="1822227"/>
            <a:ext cx="109537"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10" name="Rectangle 706"/>
          <p:cNvSpPr>
            <a:spLocks noChangeArrowheads="1"/>
          </p:cNvSpPr>
          <p:nvPr/>
        </p:nvSpPr>
        <p:spPr bwMode="auto">
          <a:xfrm>
            <a:off x="1558928" y="1876202"/>
            <a:ext cx="55463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            USER</a:t>
            </a:r>
          </a:p>
        </p:txBody>
      </p:sp>
      <p:sp>
        <p:nvSpPr>
          <p:cNvPr id="22211" name="Rectangle 707"/>
          <p:cNvSpPr>
            <a:spLocks noChangeArrowheads="1"/>
          </p:cNvSpPr>
          <p:nvPr/>
        </p:nvSpPr>
        <p:spPr bwMode="auto">
          <a:xfrm>
            <a:off x="3687763" y="3665314"/>
            <a:ext cx="615950"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2" name="Rectangle 708"/>
          <p:cNvSpPr>
            <a:spLocks noChangeArrowheads="1"/>
          </p:cNvSpPr>
          <p:nvPr/>
        </p:nvSpPr>
        <p:spPr bwMode="auto">
          <a:xfrm>
            <a:off x="3624263" y="3600230"/>
            <a:ext cx="614362"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3" name="Rectangle 709"/>
          <p:cNvSpPr>
            <a:spLocks noChangeArrowheads="1"/>
          </p:cNvSpPr>
          <p:nvPr/>
        </p:nvSpPr>
        <p:spPr bwMode="auto">
          <a:xfrm>
            <a:off x="3836988" y="3708177"/>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PAP</a:t>
            </a:r>
          </a:p>
        </p:txBody>
      </p:sp>
      <p:sp>
        <p:nvSpPr>
          <p:cNvPr id="22214" name="Rectangle 710"/>
          <p:cNvSpPr>
            <a:spLocks noChangeArrowheads="1"/>
          </p:cNvSpPr>
          <p:nvPr/>
        </p:nvSpPr>
        <p:spPr bwMode="auto">
          <a:xfrm>
            <a:off x="3733800" y="3819302"/>
            <a:ext cx="3799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‘’Kephas’’</a:t>
            </a:r>
          </a:p>
        </p:txBody>
      </p:sp>
      <p:sp>
        <p:nvSpPr>
          <p:cNvPr id="22215" name="Rectangle 711"/>
          <p:cNvSpPr>
            <a:spLocks noChangeArrowheads="1"/>
          </p:cNvSpPr>
          <p:nvPr/>
        </p:nvSpPr>
        <p:spPr bwMode="auto">
          <a:xfrm>
            <a:off x="2992441" y="3185889"/>
            <a:ext cx="7937" cy="342900"/>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6" name="Rectangle 712"/>
          <p:cNvSpPr>
            <a:spLocks noChangeArrowheads="1"/>
          </p:cNvSpPr>
          <p:nvPr/>
        </p:nvSpPr>
        <p:spPr bwMode="auto">
          <a:xfrm>
            <a:off x="3000378" y="3185889"/>
            <a:ext cx="9525"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7" name="Rectangle 713"/>
          <p:cNvSpPr>
            <a:spLocks noChangeArrowheads="1"/>
          </p:cNvSpPr>
          <p:nvPr/>
        </p:nvSpPr>
        <p:spPr bwMode="auto">
          <a:xfrm>
            <a:off x="3009900" y="3185889"/>
            <a:ext cx="7938"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8" name="Rectangle 714"/>
          <p:cNvSpPr>
            <a:spLocks noChangeArrowheads="1"/>
          </p:cNvSpPr>
          <p:nvPr/>
        </p:nvSpPr>
        <p:spPr bwMode="auto">
          <a:xfrm>
            <a:off x="3017841" y="3185889"/>
            <a:ext cx="7937" cy="342900"/>
          </a:xfrm>
          <a:prstGeom prst="rect">
            <a:avLst/>
          </a:prstGeom>
          <a:solidFill>
            <a:srgbClr val="9D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9" name="Rectangle 715"/>
          <p:cNvSpPr>
            <a:spLocks noChangeArrowheads="1"/>
          </p:cNvSpPr>
          <p:nvPr/>
        </p:nvSpPr>
        <p:spPr bwMode="auto">
          <a:xfrm>
            <a:off x="3025778" y="3185889"/>
            <a:ext cx="9525" cy="342900"/>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0" name="Rectangle 716"/>
          <p:cNvSpPr>
            <a:spLocks noChangeArrowheads="1"/>
          </p:cNvSpPr>
          <p:nvPr/>
        </p:nvSpPr>
        <p:spPr bwMode="auto">
          <a:xfrm>
            <a:off x="3035300" y="3185889"/>
            <a:ext cx="7938" cy="342900"/>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1" name="Rectangle 717"/>
          <p:cNvSpPr>
            <a:spLocks noChangeArrowheads="1"/>
          </p:cNvSpPr>
          <p:nvPr/>
        </p:nvSpPr>
        <p:spPr bwMode="auto">
          <a:xfrm>
            <a:off x="3043241" y="3185889"/>
            <a:ext cx="7937" cy="342900"/>
          </a:xfrm>
          <a:prstGeom prst="rect">
            <a:avLst/>
          </a:prstGeom>
          <a:solidFill>
            <a:srgbClr val="91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2" name="Rectangle 718"/>
          <p:cNvSpPr>
            <a:spLocks noChangeArrowheads="1"/>
          </p:cNvSpPr>
          <p:nvPr/>
        </p:nvSpPr>
        <p:spPr bwMode="auto">
          <a:xfrm>
            <a:off x="3051178" y="3185889"/>
            <a:ext cx="9525" cy="342900"/>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3" name="Rectangle 719"/>
          <p:cNvSpPr>
            <a:spLocks noChangeArrowheads="1"/>
          </p:cNvSpPr>
          <p:nvPr/>
        </p:nvSpPr>
        <p:spPr bwMode="auto">
          <a:xfrm>
            <a:off x="3060700" y="3185889"/>
            <a:ext cx="7938" cy="342900"/>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4" name="Rectangle 720"/>
          <p:cNvSpPr>
            <a:spLocks noChangeArrowheads="1"/>
          </p:cNvSpPr>
          <p:nvPr/>
        </p:nvSpPr>
        <p:spPr bwMode="auto">
          <a:xfrm>
            <a:off x="3068641" y="3185889"/>
            <a:ext cx="9525" cy="342900"/>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5" name="Rectangle 721"/>
          <p:cNvSpPr>
            <a:spLocks noChangeArrowheads="1"/>
          </p:cNvSpPr>
          <p:nvPr/>
        </p:nvSpPr>
        <p:spPr bwMode="auto">
          <a:xfrm>
            <a:off x="3078166" y="3185889"/>
            <a:ext cx="7937" cy="342900"/>
          </a:xfrm>
          <a:prstGeom prst="rect">
            <a:avLst/>
          </a:prstGeom>
          <a:solidFill>
            <a:srgbClr val="80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6" name="Rectangle 722"/>
          <p:cNvSpPr>
            <a:spLocks noChangeArrowheads="1"/>
          </p:cNvSpPr>
          <p:nvPr/>
        </p:nvSpPr>
        <p:spPr bwMode="auto">
          <a:xfrm>
            <a:off x="3086100" y="3185889"/>
            <a:ext cx="7938" cy="342900"/>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7" name="Rectangle 723"/>
          <p:cNvSpPr>
            <a:spLocks noChangeArrowheads="1"/>
          </p:cNvSpPr>
          <p:nvPr/>
        </p:nvSpPr>
        <p:spPr bwMode="auto">
          <a:xfrm>
            <a:off x="3094041" y="3185889"/>
            <a:ext cx="9525"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8" name="Rectangle 724"/>
          <p:cNvSpPr>
            <a:spLocks noChangeArrowheads="1"/>
          </p:cNvSpPr>
          <p:nvPr/>
        </p:nvSpPr>
        <p:spPr bwMode="auto">
          <a:xfrm>
            <a:off x="3103566" y="3185889"/>
            <a:ext cx="7937"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9" name="Rectangle 725"/>
          <p:cNvSpPr>
            <a:spLocks noChangeArrowheads="1"/>
          </p:cNvSpPr>
          <p:nvPr/>
        </p:nvSpPr>
        <p:spPr bwMode="auto">
          <a:xfrm>
            <a:off x="3111500" y="3185889"/>
            <a:ext cx="7938" cy="342900"/>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0" name="Rectangle 726"/>
          <p:cNvSpPr>
            <a:spLocks noChangeArrowheads="1"/>
          </p:cNvSpPr>
          <p:nvPr/>
        </p:nvSpPr>
        <p:spPr bwMode="auto">
          <a:xfrm>
            <a:off x="3119441" y="3185889"/>
            <a:ext cx="9525" cy="342900"/>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1" name="Rectangle 727"/>
          <p:cNvSpPr>
            <a:spLocks noChangeArrowheads="1"/>
          </p:cNvSpPr>
          <p:nvPr/>
        </p:nvSpPr>
        <p:spPr bwMode="auto">
          <a:xfrm>
            <a:off x="3128966" y="3185889"/>
            <a:ext cx="7937" cy="342900"/>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2" name="Rectangle 728"/>
          <p:cNvSpPr>
            <a:spLocks noChangeArrowheads="1"/>
          </p:cNvSpPr>
          <p:nvPr/>
        </p:nvSpPr>
        <p:spPr bwMode="auto">
          <a:xfrm>
            <a:off x="3136903" y="3185889"/>
            <a:ext cx="9525" cy="342900"/>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3" name="Rectangle 729"/>
          <p:cNvSpPr>
            <a:spLocks noChangeArrowheads="1"/>
          </p:cNvSpPr>
          <p:nvPr/>
        </p:nvSpPr>
        <p:spPr bwMode="auto">
          <a:xfrm>
            <a:off x="3146425" y="3185889"/>
            <a:ext cx="7938" cy="342900"/>
          </a:xfrm>
          <a:prstGeom prst="rect">
            <a:avLst/>
          </a:prstGeom>
          <a:solidFill>
            <a:srgbClr val="60E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4" name="Rectangle 730"/>
          <p:cNvSpPr>
            <a:spLocks noChangeArrowheads="1"/>
          </p:cNvSpPr>
          <p:nvPr/>
        </p:nvSpPr>
        <p:spPr bwMode="auto">
          <a:xfrm>
            <a:off x="3154366" y="3185889"/>
            <a:ext cx="7937" cy="342900"/>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5" name="Rectangle 731"/>
          <p:cNvSpPr>
            <a:spLocks noChangeArrowheads="1"/>
          </p:cNvSpPr>
          <p:nvPr/>
        </p:nvSpPr>
        <p:spPr bwMode="auto">
          <a:xfrm>
            <a:off x="3162303" y="3185889"/>
            <a:ext cx="9525"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6" name="Rectangle 732"/>
          <p:cNvSpPr>
            <a:spLocks noChangeArrowheads="1"/>
          </p:cNvSpPr>
          <p:nvPr/>
        </p:nvSpPr>
        <p:spPr bwMode="auto">
          <a:xfrm>
            <a:off x="3171825" y="3185889"/>
            <a:ext cx="7938" cy="342900"/>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7" name="Rectangle 733"/>
          <p:cNvSpPr>
            <a:spLocks noChangeArrowheads="1"/>
          </p:cNvSpPr>
          <p:nvPr/>
        </p:nvSpPr>
        <p:spPr bwMode="auto">
          <a:xfrm>
            <a:off x="3179766" y="3185889"/>
            <a:ext cx="7937" cy="342900"/>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8" name="Rectangle 734"/>
          <p:cNvSpPr>
            <a:spLocks noChangeArrowheads="1"/>
          </p:cNvSpPr>
          <p:nvPr/>
        </p:nvSpPr>
        <p:spPr bwMode="auto">
          <a:xfrm>
            <a:off x="3187703" y="3185889"/>
            <a:ext cx="9525" cy="342900"/>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9" name="Rectangle 735"/>
          <p:cNvSpPr>
            <a:spLocks noChangeArrowheads="1"/>
          </p:cNvSpPr>
          <p:nvPr/>
        </p:nvSpPr>
        <p:spPr bwMode="auto">
          <a:xfrm>
            <a:off x="3197225" y="3185889"/>
            <a:ext cx="7938" cy="342900"/>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0" name="Rectangle 736"/>
          <p:cNvSpPr>
            <a:spLocks noChangeArrowheads="1"/>
          </p:cNvSpPr>
          <p:nvPr/>
        </p:nvSpPr>
        <p:spPr bwMode="auto">
          <a:xfrm>
            <a:off x="3205166" y="3185889"/>
            <a:ext cx="9525" cy="342900"/>
          </a:xfrm>
          <a:prstGeom prst="rect">
            <a:avLst/>
          </a:prstGeom>
          <a:solidFill>
            <a:srgbClr val="43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1" name="Rectangle 737"/>
          <p:cNvSpPr>
            <a:spLocks noChangeArrowheads="1"/>
          </p:cNvSpPr>
          <p:nvPr/>
        </p:nvSpPr>
        <p:spPr bwMode="auto">
          <a:xfrm>
            <a:off x="3214691" y="3185889"/>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grpSp>
        <p:nvGrpSpPr>
          <p:cNvPr id="22242" name="Group 738"/>
          <p:cNvGrpSpPr>
            <a:grpSpLocks/>
          </p:cNvGrpSpPr>
          <p:nvPr/>
        </p:nvGrpSpPr>
        <p:grpSpPr bwMode="auto">
          <a:xfrm>
            <a:off x="1662113" y="2330227"/>
            <a:ext cx="2646362" cy="3236912"/>
            <a:chOff x="87" y="1685"/>
            <a:chExt cx="1667" cy="2039"/>
          </a:xfrm>
        </p:grpSpPr>
        <p:sp>
          <p:nvSpPr>
            <p:cNvPr id="22353" name="Rectangle 739"/>
            <p:cNvSpPr>
              <a:spLocks noChangeArrowheads="1"/>
            </p:cNvSpPr>
            <p:nvPr/>
          </p:nvSpPr>
          <p:spPr bwMode="auto">
            <a:xfrm>
              <a:off x="1080" y="2224"/>
              <a:ext cx="5"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4" name="Rectangle 740"/>
            <p:cNvSpPr>
              <a:spLocks noChangeArrowheads="1"/>
            </p:cNvSpPr>
            <p:nvPr/>
          </p:nvSpPr>
          <p:spPr bwMode="auto">
            <a:xfrm>
              <a:off x="1085" y="2224"/>
              <a:ext cx="6" cy="216"/>
            </a:xfrm>
            <a:prstGeom prst="rect">
              <a:avLst/>
            </a:prstGeom>
            <a:solidFill>
              <a:srgbClr val="37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5" name="Rectangle 741"/>
            <p:cNvSpPr>
              <a:spLocks noChangeArrowheads="1"/>
            </p:cNvSpPr>
            <p:nvPr/>
          </p:nvSpPr>
          <p:spPr bwMode="auto">
            <a:xfrm>
              <a:off x="1091" y="2224"/>
              <a:ext cx="5" cy="216"/>
            </a:xfrm>
            <a:prstGeom prst="rect">
              <a:avLst/>
            </a:prstGeom>
            <a:solidFill>
              <a:srgbClr val="33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6" name="Rectangle 742"/>
            <p:cNvSpPr>
              <a:spLocks noChangeArrowheads="1"/>
            </p:cNvSpPr>
            <p:nvPr/>
          </p:nvSpPr>
          <p:spPr bwMode="auto">
            <a:xfrm>
              <a:off x="1096" y="2224"/>
              <a:ext cx="5" cy="216"/>
            </a:xfrm>
            <a:prstGeom prst="rect">
              <a:avLst/>
            </a:prstGeom>
            <a:solidFill>
              <a:srgbClr val="2E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7" name="Rectangle 743"/>
            <p:cNvSpPr>
              <a:spLocks noChangeArrowheads="1"/>
            </p:cNvSpPr>
            <p:nvPr/>
          </p:nvSpPr>
          <p:spPr bwMode="auto">
            <a:xfrm>
              <a:off x="1101" y="2224"/>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8" name="Rectangle 744"/>
            <p:cNvSpPr>
              <a:spLocks noChangeArrowheads="1"/>
            </p:cNvSpPr>
            <p:nvPr/>
          </p:nvSpPr>
          <p:spPr bwMode="auto">
            <a:xfrm>
              <a:off x="1107" y="2224"/>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9" name="Rectangle 745"/>
            <p:cNvSpPr>
              <a:spLocks noChangeArrowheads="1"/>
            </p:cNvSpPr>
            <p:nvPr/>
          </p:nvSpPr>
          <p:spPr bwMode="auto">
            <a:xfrm>
              <a:off x="1112" y="2224"/>
              <a:ext cx="6"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0" name="Rectangle 746"/>
            <p:cNvSpPr>
              <a:spLocks noChangeArrowheads="1"/>
            </p:cNvSpPr>
            <p:nvPr/>
          </p:nvSpPr>
          <p:spPr bwMode="auto">
            <a:xfrm>
              <a:off x="1118" y="2224"/>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1" name="Rectangle 747"/>
            <p:cNvSpPr>
              <a:spLocks noChangeArrowheads="1"/>
            </p:cNvSpPr>
            <p:nvPr/>
          </p:nvSpPr>
          <p:spPr bwMode="auto">
            <a:xfrm>
              <a:off x="1123" y="2224"/>
              <a:ext cx="5"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2" name="Rectangle 748"/>
            <p:cNvSpPr>
              <a:spLocks noChangeArrowheads="1"/>
            </p:cNvSpPr>
            <p:nvPr/>
          </p:nvSpPr>
          <p:spPr bwMode="auto">
            <a:xfrm>
              <a:off x="1128" y="2224"/>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3" name="Rectangle 749"/>
            <p:cNvSpPr>
              <a:spLocks noChangeArrowheads="1"/>
            </p:cNvSpPr>
            <p:nvPr/>
          </p:nvSpPr>
          <p:spPr bwMode="auto">
            <a:xfrm>
              <a:off x="1134" y="2224"/>
              <a:ext cx="5"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4" name="Rectangle 750"/>
            <p:cNvSpPr>
              <a:spLocks noChangeArrowheads="1"/>
            </p:cNvSpPr>
            <p:nvPr/>
          </p:nvSpPr>
          <p:spPr bwMode="auto">
            <a:xfrm>
              <a:off x="1139" y="2224"/>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5" name="Rectangle 751"/>
            <p:cNvSpPr>
              <a:spLocks noChangeArrowheads="1"/>
            </p:cNvSpPr>
            <p:nvPr/>
          </p:nvSpPr>
          <p:spPr bwMode="auto">
            <a:xfrm>
              <a:off x="1144" y="2224"/>
              <a:ext cx="6" cy="216"/>
            </a:xfrm>
            <a:prstGeom prst="rect">
              <a:avLst/>
            </a:prstGeom>
            <a:solidFill>
              <a:srgbClr val="0A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6" name="Rectangle 752"/>
            <p:cNvSpPr>
              <a:spLocks noChangeArrowheads="1"/>
            </p:cNvSpPr>
            <p:nvPr/>
          </p:nvSpPr>
          <p:spPr bwMode="auto">
            <a:xfrm>
              <a:off x="1150" y="2224"/>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7" name="Oval 753"/>
            <p:cNvSpPr>
              <a:spLocks noChangeArrowheads="1"/>
            </p:cNvSpPr>
            <p:nvPr/>
          </p:nvSpPr>
          <p:spPr bwMode="auto">
            <a:xfrm>
              <a:off x="942" y="2205"/>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8" name="Rectangle 754"/>
            <p:cNvSpPr>
              <a:spLocks noChangeArrowheads="1"/>
            </p:cNvSpPr>
            <p:nvPr/>
          </p:nvSpPr>
          <p:spPr bwMode="auto">
            <a:xfrm>
              <a:off x="1005" y="2256"/>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2369" name="Rectangle 755"/>
            <p:cNvSpPr>
              <a:spLocks noChangeArrowheads="1"/>
            </p:cNvSpPr>
            <p:nvPr/>
          </p:nvSpPr>
          <p:spPr bwMode="auto">
            <a:xfrm>
              <a:off x="972" y="2310"/>
              <a:ext cx="13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Mapper</a:t>
              </a:r>
            </a:p>
          </p:txBody>
        </p:sp>
        <p:sp>
          <p:nvSpPr>
            <p:cNvPr id="22370" name="Rectangle 756"/>
            <p:cNvSpPr>
              <a:spLocks noChangeArrowheads="1"/>
            </p:cNvSpPr>
            <p:nvPr/>
          </p:nvSpPr>
          <p:spPr bwMode="auto">
            <a:xfrm>
              <a:off x="1015" y="2359"/>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371" name="Rectangle 757"/>
            <p:cNvSpPr>
              <a:spLocks noChangeArrowheads="1"/>
            </p:cNvSpPr>
            <p:nvPr/>
          </p:nvSpPr>
          <p:spPr bwMode="auto">
            <a:xfrm>
              <a:off x="525" y="2566"/>
              <a:ext cx="276" cy="19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2" name="Rectangle 758"/>
            <p:cNvSpPr>
              <a:spLocks noChangeArrowheads="1"/>
            </p:cNvSpPr>
            <p:nvPr/>
          </p:nvSpPr>
          <p:spPr bwMode="auto">
            <a:xfrm>
              <a:off x="484" y="2525"/>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3" name="Rectangle 759"/>
            <p:cNvSpPr>
              <a:spLocks noChangeArrowheads="1"/>
            </p:cNvSpPr>
            <p:nvPr/>
          </p:nvSpPr>
          <p:spPr bwMode="auto">
            <a:xfrm>
              <a:off x="564" y="2537"/>
              <a:ext cx="11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PDP</a:t>
              </a:r>
            </a:p>
          </p:txBody>
        </p:sp>
        <p:sp>
          <p:nvSpPr>
            <p:cNvPr id="22374" name="Rectangle 760"/>
            <p:cNvSpPr>
              <a:spLocks noChangeArrowheads="1"/>
            </p:cNvSpPr>
            <p:nvPr/>
          </p:nvSpPr>
          <p:spPr bwMode="auto">
            <a:xfrm>
              <a:off x="580" y="2607"/>
              <a:ext cx="9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Role </a:t>
              </a:r>
            </a:p>
          </p:txBody>
        </p:sp>
        <p:sp>
          <p:nvSpPr>
            <p:cNvPr id="22375" name="Rectangle 761"/>
            <p:cNvSpPr>
              <a:spLocks noChangeArrowheads="1"/>
            </p:cNvSpPr>
            <p:nvPr/>
          </p:nvSpPr>
          <p:spPr bwMode="auto">
            <a:xfrm>
              <a:off x="543" y="266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376" name="Rectangle 762"/>
            <p:cNvSpPr>
              <a:spLocks noChangeArrowheads="1"/>
            </p:cNvSpPr>
            <p:nvPr/>
          </p:nvSpPr>
          <p:spPr bwMode="auto">
            <a:xfrm>
              <a:off x="52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7" name="Rectangle 763"/>
            <p:cNvSpPr>
              <a:spLocks noChangeArrowheads="1"/>
            </p:cNvSpPr>
            <p:nvPr/>
          </p:nvSpPr>
          <p:spPr bwMode="auto">
            <a:xfrm>
              <a:off x="48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8" name="Rectangle 764"/>
            <p:cNvSpPr>
              <a:spLocks noChangeArrowheads="1"/>
            </p:cNvSpPr>
            <p:nvPr/>
          </p:nvSpPr>
          <p:spPr bwMode="auto">
            <a:xfrm>
              <a:off x="575"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2379" name="Rectangle 765"/>
            <p:cNvSpPr>
              <a:spLocks noChangeArrowheads="1"/>
            </p:cNvSpPr>
            <p:nvPr/>
          </p:nvSpPr>
          <p:spPr bwMode="auto">
            <a:xfrm>
              <a:off x="54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2380" name="Rectangle 766"/>
            <p:cNvSpPr>
              <a:spLocks noChangeArrowheads="1"/>
            </p:cNvSpPr>
            <p:nvPr/>
          </p:nvSpPr>
          <p:spPr bwMode="auto">
            <a:xfrm>
              <a:off x="54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381" name="Rectangle 767"/>
            <p:cNvSpPr>
              <a:spLocks noChangeArrowheads="1"/>
            </p:cNvSpPr>
            <p:nvPr/>
          </p:nvSpPr>
          <p:spPr bwMode="auto">
            <a:xfrm>
              <a:off x="935" y="2515"/>
              <a:ext cx="5" cy="216"/>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2" name="Rectangle 768"/>
            <p:cNvSpPr>
              <a:spLocks noChangeArrowheads="1"/>
            </p:cNvSpPr>
            <p:nvPr/>
          </p:nvSpPr>
          <p:spPr bwMode="auto">
            <a:xfrm>
              <a:off x="940" y="2515"/>
              <a:ext cx="6" cy="216"/>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3" name="Rectangle 769"/>
            <p:cNvSpPr>
              <a:spLocks noChangeArrowheads="1"/>
            </p:cNvSpPr>
            <p:nvPr/>
          </p:nvSpPr>
          <p:spPr bwMode="auto">
            <a:xfrm>
              <a:off x="946" y="2515"/>
              <a:ext cx="5" cy="216"/>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4" name="Rectangle 770"/>
            <p:cNvSpPr>
              <a:spLocks noChangeArrowheads="1"/>
            </p:cNvSpPr>
            <p:nvPr/>
          </p:nvSpPr>
          <p:spPr bwMode="auto">
            <a:xfrm>
              <a:off x="951" y="2515"/>
              <a:ext cx="5" cy="216"/>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5" name="Rectangle 771"/>
            <p:cNvSpPr>
              <a:spLocks noChangeArrowheads="1"/>
            </p:cNvSpPr>
            <p:nvPr/>
          </p:nvSpPr>
          <p:spPr bwMode="auto">
            <a:xfrm>
              <a:off x="956" y="2515"/>
              <a:ext cx="6" cy="216"/>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6" name="Rectangle 772"/>
            <p:cNvSpPr>
              <a:spLocks noChangeArrowheads="1"/>
            </p:cNvSpPr>
            <p:nvPr/>
          </p:nvSpPr>
          <p:spPr bwMode="auto">
            <a:xfrm>
              <a:off x="962" y="2515"/>
              <a:ext cx="5" cy="216"/>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7" name="Rectangle 773"/>
            <p:cNvSpPr>
              <a:spLocks noChangeArrowheads="1"/>
            </p:cNvSpPr>
            <p:nvPr/>
          </p:nvSpPr>
          <p:spPr bwMode="auto">
            <a:xfrm>
              <a:off x="967" y="2515"/>
              <a:ext cx="5" cy="216"/>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8" name="Rectangle 774"/>
            <p:cNvSpPr>
              <a:spLocks noChangeArrowheads="1"/>
            </p:cNvSpPr>
            <p:nvPr/>
          </p:nvSpPr>
          <p:spPr bwMode="auto">
            <a:xfrm>
              <a:off x="972" y="2515"/>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9" name="Rectangle 775"/>
            <p:cNvSpPr>
              <a:spLocks noChangeArrowheads="1"/>
            </p:cNvSpPr>
            <p:nvPr/>
          </p:nvSpPr>
          <p:spPr bwMode="auto">
            <a:xfrm>
              <a:off x="978" y="2515"/>
              <a:ext cx="5" cy="216"/>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0" name="Rectangle 776"/>
            <p:cNvSpPr>
              <a:spLocks noChangeArrowheads="1"/>
            </p:cNvSpPr>
            <p:nvPr/>
          </p:nvSpPr>
          <p:spPr bwMode="auto">
            <a:xfrm>
              <a:off x="983" y="2515"/>
              <a:ext cx="6" cy="216"/>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1" name="Rectangle 777"/>
            <p:cNvSpPr>
              <a:spLocks noChangeArrowheads="1"/>
            </p:cNvSpPr>
            <p:nvPr/>
          </p:nvSpPr>
          <p:spPr bwMode="auto">
            <a:xfrm>
              <a:off x="989" y="2515"/>
              <a:ext cx="5" cy="216"/>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2" name="Rectangle 778"/>
            <p:cNvSpPr>
              <a:spLocks noChangeArrowheads="1"/>
            </p:cNvSpPr>
            <p:nvPr/>
          </p:nvSpPr>
          <p:spPr bwMode="auto">
            <a:xfrm>
              <a:off x="994" y="2515"/>
              <a:ext cx="5" cy="216"/>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3" name="Rectangle 779"/>
            <p:cNvSpPr>
              <a:spLocks noChangeArrowheads="1"/>
            </p:cNvSpPr>
            <p:nvPr/>
          </p:nvSpPr>
          <p:spPr bwMode="auto">
            <a:xfrm>
              <a:off x="999" y="2515"/>
              <a:ext cx="6" cy="216"/>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4" name="Rectangle 780"/>
            <p:cNvSpPr>
              <a:spLocks noChangeArrowheads="1"/>
            </p:cNvSpPr>
            <p:nvPr/>
          </p:nvSpPr>
          <p:spPr bwMode="auto">
            <a:xfrm>
              <a:off x="1005" y="2515"/>
              <a:ext cx="5" cy="216"/>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5" name="Rectangle 781"/>
            <p:cNvSpPr>
              <a:spLocks noChangeArrowheads="1"/>
            </p:cNvSpPr>
            <p:nvPr/>
          </p:nvSpPr>
          <p:spPr bwMode="auto">
            <a:xfrm>
              <a:off x="1010" y="2515"/>
              <a:ext cx="5" cy="216"/>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6" name="Rectangle 782"/>
            <p:cNvSpPr>
              <a:spLocks noChangeArrowheads="1"/>
            </p:cNvSpPr>
            <p:nvPr/>
          </p:nvSpPr>
          <p:spPr bwMode="auto">
            <a:xfrm>
              <a:off x="1015" y="2515"/>
              <a:ext cx="6" cy="216"/>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7" name="Rectangle 783"/>
            <p:cNvSpPr>
              <a:spLocks noChangeArrowheads="1"/>
            </p:cNvSpPr>
            <p:nvPr/>
          </p:nvSpPr>
          <p:spPr bwMode="auto">
            <a:xfrm>
              <a:off x="1021" y="2515"/>
              <a:ext cx="5" cy="216"/>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8" name="Rectangle 784"/>
            <p:cNvSpPr>
              <a:spLocks noChangeArrowheads="1"/>
            </p:cNvSpPr>
            <p:nvPr/>
          </p:nvSpPr>
          <p:spPr bwMode="auto">
            <a:xfrm>
              <a:off x="1026" y="2515"/>
              <a:ext cx="6" cy="216"/>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9" name="Rectangle 785"/>
            <p:cNvSpPr>
              <a:spLocks noChangeArrowheads="1"/>
            </p:cNvSpPr>
            <p:nvPr/>
          </p:nvSpPr>
          <p:spPr bwMode="auto">
            <a:xfrm>
              <a:off x="1032" y="2515"/>
              <a:ext cx="5" cy="216"/>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0" name="Rectangle 786"/>
            <p:cNvSpPr>
              <a:spLocks noChangeArrowheads="1"/>
            </p:cNvSpPr>
            <p:nvPr/>
          </p:nvSpPr>
          <p:spPr bwMode="auto">
            <a:xfrm>
              <a:off x="1037" y="2515"/>
              <a:ext cx="5" cy="216"/>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1" name="Rectangle 787"/>
            <p:cNvSpPr>
              <a:spLocks noChangeArrowheads="1"/>
            </p:cNvSpPr>
            <p:nvPr/>
          </p:nvSpPr>
          <p:spPr bwMode="auto">
            <a:xfrm>
              <a:off x="1042" y="2515"/>
              <a:ext cx="6" cy="216"/>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2" name="Rectangle 788"/>
            <p:cNvSpPr>
              <a:spLocks noChangeArrowheads="1"/>
            </p:cNvSpPr>
            <p:nvPr/>
          </p:nvSpPr>
          <p:spPr bwMode="auto">
            <a:xfrm>
              <a:off x="1048" y="2515"/>
              <a:ext cx="5" cy="216"/>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3" name="Rectangle 789"/>
            <p:cNvSpPr>
              <a:spLocks noChangeArrowheads="1"/>
            </p:cNvSpPr>
            <p:nvPr/>
          </p:nvSpPr>
          <p:spPr bwMode="auto">
            <a:xfrm>
              <a:off x="1053" y="2515"/>
              <a:ext cx="5" cy="216"/>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4" name="Rectangle 790"/>
            <p:cNvSpPr>
              <a:spLocks noChangeArrowheads="1"/>
            </p:cNvSpPr>
            <p:nvPr/>
          </p:nvSpPr>
          <p:spPr bwMode="auto">
            <a:xfrm>
              <a:off x="1058" y="2515"/>
              <a:ext cx="6" cy="216"/>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5" name="Rectangle 791"/>
            <p:cNvSpPr>
              <a:spLocks noChangeArrowheads="1"/>
            </p:cNvSpPr>
            <p:nvPr/>
          </p:nvSpPr>
          <p:spPr bwMode="auto">
            <a:xfrm>
              <a:off x="1064" y="2515"/>
              <a:ext cx="5" cy="216"/>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6" name="Rectangle 792"/>
            <p:cNvSpPr>
              <a:spLocks noChangeArrowheads="1"/>
            </p:cNvSpPr>
            <p:nvPr/>
          </p:nvSpPr>
          <p:spPr bwMode="auto">
            <a:xfrm>
              <a:off x="1069" y="2515"/>
              <a:ext cx="6" cy="216"/>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7" name="Rectangle 793"/>
            <p:cNvSpPr>
              <a:spLocks noChangeArrowheads="1"/>
            </p:cNvSpPr>
            <p:nvPr/>
          </p:nvSpPr>
          <p:spPr bwMode="auto">
            <a:xfrm>
              <a:off x="1075" y="2515"/>
              <a:ext cx="5" cy="216"/>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8" name="Rectangle 794"/>
            <p:cNvSpPr>
              <a:spLocks noChangeArrowheads="1"/>
            </p:cNvSpPr>
            <p:nvPr/>
          </p:nvSpPr>
          <p:spPr bwMode="auto">
            <a:xfrm>
              <a:off x="1080" y="2515"/>
              <a:ext cx="5" cy="216"/>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9" name="Rectangle 795"/>
            <p:cNvSpPr>
              <a:spLocks noChangeArrowheads="1"/>
            </p:cNvSpPr>
            <p:nvPr/>
          </p:nvSpPr>
          <p:spPr bwMode="auto">
            <a:xfrm>
              <a:off x="1085" y="2515"/>
              <a:ext cx="6" cy="216"/>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0" name="Rectangle 796"/>
            <p:cNvSpPr>
              <a:spLocks noChangeArrowheads="1"/>
            </p:cNvSpPr>
            <p:nvPr/>
          </p:nvSpPr>
          <p:spPr bwMode="auto">
            <a:xfrm>
              <a:off x="1091" y="2515"/>
              <a:ext cx="5" cy="216"/>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1" name="Rectangle 797"/>
            <p:cNvSpPr>
              <a:spLocks noChangeArrowheads="1"/>
            </p:cNvSpPr>
            <p:nvPr/>
          </p:nvSpPr>
          <p:spPr bwMode="auto">
            <a:xfrm>
              <a:off x="1096" y="2515"/>
              <a:ext cx="5" cy="216"/>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2" name="Rectangle 798"/>
            <p:cNvSpPr>
              <a:spLocks noChangeArrowheads="1"/>
            </p:cNvSpPr>
            <p:nvPr/>
          </p:nvSpPr>
          <p:spPr bwMode="auto">
            <a:xfrm>
              <a:off x="1101" y="2515"/>
              <a:ext cx="6" cy="216"/>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3" name="Rectangle 799"/>
            <p:cNvSpPr>
              <a:spLocks noChangeArrowheads="1"/>
            </p:cNvSpPr>
            <p:nvPr/>
          </p:nvSpPr>
          <p:spPr bwMode="auto">
            <a:xfrm>
              <a:off x="1107" y="2515"/>
              <a:ext cx="5" cy="216"/>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4" name="Rectangle 800"/>
            <p:cNvSpPr>
              <a:spLocks noChangeArrowheads="1"/>
            </p:cNvSpPr>
            <p:nvPr/>
          </p:nvSpPr>
          <p:spPr bwMode="auto">
            <a:xfrm>
              <a:off x="1112" y="2515"/>
              <a:ext cx="6" cy="216"/>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5" name="Rectangle 801"/>
            <p:cNvSpPr>
              <a:spLocks noChangeArrowheads="1"/>
            </p:cNvSpPr>
            <p:nvPr/>
          </p:nvSpPr>
          <p:spPr bwMode="auto">
            <a:xfrm>
              <a:off x="1118" y="2515"/>
              <a:ext cx="5" cy="216"/>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6" name="Rectangle 802"/>
            <p:cNvSpPr>
              <a:spLocks noChangeArrowheads="1"/>
            </p:cNvSpPr>
            <p:nvPr/>
          </p:nvSpPr>
          <p:spPr bwMode="auto">
            <a:xfrm>
              <a:off x="1123" y="2515"/>
              <a:ext cx="5" cy="216"/>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7" name="Rectangle 803"/>
            <p:cNvSpPr>
              <a:spLocks noChangeArrowheads="1"/>
            </p:cNvSpPr>
            <p:nvPr/>
          </p:nvSpPr>
          <p:spPr bwMode="auto">
            <a:xfrm>
              <a:off x="1128" y="2515"/>
              <a:ext cx="6" cy="216"/>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8" name="Rectangle 804"/>
            <p:cNvSpPr>
              <a:spLocks noChangeArrowheads="1"/>
            </p:cNvSpPr>
            <p:nvPr/>
          </p:nvSpPr>
          <p:spPr bwMode="auto">
            <a:xfrm>
              <a:off x="1134" y="2515"/>
              <a:ext cx="5" cy="216"/>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9" name="Rectangle 805"/>
            <p:cNvSpPr>
              <a:spLocks noChangeArrowheads="1"/>
            </p:cNvSpPr>
            <p:nvPr/>
          </p:nvSpPr>
          <p:spPr bwMode="auto">
            <a:xfrm>
              <a:off x="1139" y="2515"/>
              <a:ext cx="5" cy="216"/>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0" name="Rectangle 806"/>
            <p:cNvSpPr>
              <a:spLocks noChangeArrowheads="1"/>
            </p:cNvSpPr>
            <p:nvPr/>
          </p:nvSpPr>
          <p:spPr bwMode="auto">
            <a:xfrm>
              <a:off x="1144" y="2515"/>
              <a:ext cx="6" cy="216"/>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1" name="Rectangle 807"/>
            <p:cNvSpPr>
              <a:spLocks noChangeArrowheads="1"/>
            </p:cNvSpPr>
            <p:nvPr/>
          </p:nvSpPr>
          <p:spPr bwMode="auto">
            <a:xfrm>
              <a:off x="1150" y="2515"/>
              <a:ext cx="5" cy="216"/>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2" name="Oval 808"/>
            <p:cNvSpPr>
              <a:spLocks noChangeArrowheads="1"/>
            </p:cNvSpPr>
            <p:nvPr/>
          </p:nvSpPr>
          <p:spPr bwMode="auto">
            <a:xfrm>
              <a:off x="940" y="2495"/>
              <a:ext cx="209" cy="56"/>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3" name="Rectangle 809"/>
            <p:cNvSpPr>
              <a:spLocks noChangeArrowheads="1"/>
            </p:cNvSpPr>
            <p:nvPr/>
          </p:nvSpPr>
          <p:spPr bwMode="auto">
            <a:xfrm>
              <a:off x="999" y="2547"/>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Role</a:t>
              </a:r>
            </a:p>
          </p:txBody>
        </p:sp>
        <p:sp>
          <p:nvSpPr>
            <p:cNvPr id="22424" name="Rectangle 810"/>
            <p:cNvSpPr>
              <a:spLocks noChangeArrowheads="1"/>
            </p:cNvSpPr>
            <p:nvPr/>
          </p:nvSpPr>
          <p:spPr bwMode="auto">
            <a:xfrm>
              <a:off x="967" y="2596"/>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Provider</a:t>
              </a:r>
            </a:p>
          </p:txBody>
        </p:sp>
        <p:sp>
          <p:nvSpPr>
            <p:cNvPr id="22425" name="Rectangle 811"/>
            <p:cNvSpPr>
              <a:spLocks noChangeArrowheads="1"/>
            </p:cNvSpPr>
            <p:nvPr/>
          </p:nvSpPr>
          <p:spPr bwMode="auto">
            <a:xfrm>
              <a:off x="1015" y="2650"/>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426" name="Rectangle 812"/>
            <p:cNvSpPr>
              <a:spLocks noChangeArrowheads="1"/>
            </p:cNvSpPr>
            <p:nvPr/>
          </p:nvSpPr>
          <p:spPr bwMode="auto">
            <a:xfrm>
              <a:off x="516" y="3437"/>
              <a:ext cx="5" cy="216"/>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7" name="Rectangle 813"/>
            <p:cNvSpPr>
              <a:spLocks noChangeArrowheads="1"/>
            </p:cNvSpPr>
            <p:nvPr/>
          </p:nvSpPr>
          <p:spPr bwMode="auto">
            <a:xfrm>
              <a:off x="521" y="3437"/>
              <a:ext cx="6" cy="216"/>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8" name="Rectangle 814"/>
            <p:cNvSpPr>
              <a:spLocks noChangeArrowheads="1"/>
            </p:cNvSpPr>
            <p:nvPr/>
          </p:nvSpPr>
          <p:spPr bwMode="auto">
            <a:xfrm>
              <a:off x="527" y="3437"/>
              <a:ext cx="5" cy="216"/>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9" name="Rectangle 815"/>
            <p:cNvSpPr>
              <a:spLocks noChangeArrowheads="1"/>
            </p:cNvSpPr>
            <p:nvPr/>
          </p:nvSpPr>
          <p:spPr bwMode="auto">
            <a:xfrm>
              <a:off x="532" y="3437"/>
              <a:ext cx="5" cy="216"/>
            </a:xfrm>
            <a:prstGeom prst="rect">
              <a:avLst/>
            </a:prstGeom>
            <a:solidFill>
              <a:srgbClr val="9DF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0" name="Rectangle 816"/>
            <p:cNvSpPr>
              <a:spLocks noChangeArrowheads="1"/>
            </p:cNvSpPr>
            <p:nvPr/>
          </p:nvSpPr>
          <p:spPr bwMode="auto">
            <a:xfrm>
              <a:off x="537" y="3437"/>
              <a:ext cx="6" cy="216"/>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1" name="Rectangle 817"/>
            <p:cNvSpPr>
              <a:spLocks noChangeArrowheads="1"/>
            </p:cNvSpPr>
            <p:nvPr/>
          </p:nvSpPr>
          <p:spPr bwMode="auto">
            <a:xfrm>
              <a:off x="543" y="3437"/>
              <a:ext cx="5" cy="216"/>
            </a:xfrm>
            <a:prstGeom prst="rect">
              <a:avLst/>
            </a:prstGeom>
            <a:solidFill>
              <a:srgbClr val="94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2" name="Rectangle 818"/>
            <p:cNvSpPr>
              <a:spLocks noChangeArrowheads="1"/>
            </p:cNvSpPr>
            <p:nvPr/>
          </p:nvSpPr>
          <p:spPr bwMode="auto">
            <a:xfrm>
              <a:off x="548" y="3437"/>
              <a:ext cx="5" cy="216"/>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3" name="Rectangle 819"/>
            <p:cNvSpPr>
              <a:spLocks noChangeArrowheads="1"/>
            </p:cNvSpPr>
            <p:nvPr/>
          </p:nvSpPr>
          <p:spPr bwMode="auto">
            <a:xfrm>
              <a:off x="553" y="3437"/>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4" name="Rectangle 820"/>
            <p:cNvSpPr>
              <a:spLocks noChangeArrowheads="1"/>
            </p:cNvSpPr>
            <p:nvPr/>
          </p:nvSpPr>
          <p:spPr bwMode="auto">
            <a:xfrm>
              <a:off x="559" y="3437"/>
              <a:ext cx="5"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5" name="Rectangle 821"/>
            <p:cNvSpPr>
              <a:spLocks noChangeArrowheads="1"/>
            </p:cNvSpPr>
            <p:nvPr/>
          </p:nvSpPr>
          <p:spPr bwMode="auto">
            <a:xfrm>
              <a:off x="564" y="3437"/>
              <a:ext cx="6" cy="216"/>
            </a:xfrm>
            <a:prstGeom prst="rect">
              <a:avLst/>
            </a:prstGeom>
            <a:solidFill>
              <a:srgbClr val="84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6" name="Rectangle 822"/>
            <p:cNvSpPr>
              <a:spLocks noChangeArrowheads="1"/>
            </p:cNvSpPr>
            <p:nvPr/>
          </p:nvSpPr>
          <p:spPr bwMode="auto">
            <a:xfrm>
              <a:off x="570" y="3437"/>
              <a:ext cx="5" cy="216"/>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7" name="Rectangle 823"/>
            <p:cNvSpPr>
              <a:spLocks noChangeArrowheads="1"/>
            </p:cNvSpPr>
            <p:nvPr/>
          </p:nvSpPr>
          <p:spPr bwMode="auto">
            <a:xfrm>
              <a:off x="575" y="3437"/>
              <a:ext cx="5" cy="216"/>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8" name="Rectangle 824"/>
            <p:cNvSpPr>
              <a:spLocks noChangeArrowheads="1"/>
            </p:cNvSpPr>
            <p:nvPr/>
          </p:nvSpPr>
          <p:spPr bwMode="auto">
            <a:xfrm>
              <a:off x="580" y="3437"/>
              <a:ext cx="6"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9" name="Rectangle 825"/>
            <p:cNvSpPr>
              <a:spLocks noChangeArrowheads="1"/>
            </p:cNvSpPr>
            <p:nvPr/>
          </p:nvSpPr>
          <p:spPr bwMode="auto">
            <a:xfrm>
              <a:off x="586" y="3437"/>
              <a:ext cx="5" cy="216"/>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0" name="Rectangle 826"/>
            <p:cNvSpPr>
              <a:spLocks noChangeArrowheads="1"/>
            </p:cNvSpPr>
            <p:nvPr/>
          </p:nvSpPr>
          <p:spPr bwMode="auto">
            <a:xfrm>
              <a:off x="591" y="3437"/>
              <a:ext cx="5" cy="216"/>
            </a:xfrm>
            <a:prstGeom prst="rect">
              <a:avLst/>
            </a:prstGeom>
            <a:solidFill>
              <a:srgbClr val="70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1" name="Rectangle 827"/>
            <p:cNvSpPr>
              <a:spLocks noChangeArrowheads="1"/>
            </p:cNvSpPr>
            <p:nvPr/>
          </p:nvSpPr>
          <p:spPr bwMode="auto">
            <a:xfrm>
              <a:off x="596" y="3437"/>
              <a:ext cx="6" cy="216"/>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2" name="Rectangle 828"/>
            <p:cNvSpPr>
              <a:spLocks noChangeArrowheads="1"/>
            </p:cNvSpPr>
            <p:nvPr/>
          </p:nvSpPr>
          <p:spPr bwMode="auto">
            <a:xfrm>
              <a:off x="602" y="3437"/>
              <a:ext cx="5" cy="216"/>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3" name="Rectangle 829"/>
            <p:cNvSpPr>
              <a:spLocks noChangeArrowheads="1"/>
            </p:cNvSpPr>
            <p:nvPr/>
          </p:nvSpPr>
          <p:spPr bwMode="auto">
            <a:xfrm>
              <a:off x="607" y="3437"/>
              <a:ext cx="5" cy="216"/>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4" name="Rectangle 830"/>
            <p:cNvSpPr>
              <a:spLocks noChangeArrowheads="1"/>
            </p:cNvSpPr>
            <p:nvPr/>
          </p:nvSpPr>
          <p:spPr bwMode="auto">
            <a:xfrm>
              <a:off x="612" y="3437"/>
              <a:ext cx="6" cy="216"/>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5" name="Rectangle 831"/>
            <p:cNvSpPr>
              <a:spLocks noChangeArrowheads="1"/>
            </p:cNvSpPr>
            <p:nvPr/>
          </p:nvSpPr>
          <p:spPr bwMode="auto">
            <a:xfrm>
              <a:off x="618" y="3437"/>
              <a:ext cx="5" cy="216"/>
            </a:xfrm>
            <a:prstGeom prst="rect">
              <a:avLst/>
            </a:prstGeom>
            <a:solidFill>
              <a:srgbClr val="5B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6" name="Rectangle 832"/>
            <p:cNvSpPr>
              <a:spLocks noChangeArrowheads="1"/>
            </p:cNvSpPr>
            <p:nvPr/>
          </p:nvSpPr>
          <p:spPr bwMode="auto">
            <a:xfrm>
              <a:off x="623" y="3437"/>
              <a:ext cx="6" cy="216"/>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7" name="Rectangle 833"/>
            <p:cNvSpPr>
              <a:spLocks noChangeArrowheads="1"/>
            </p:cNvSpPr>
            <p:nvPr/>
          </p:nvSpPr>
          <p:spPr bwMode="auto">
            <a:xfrm>
              <a:off x="629" y="3437"/>
              <a:ext cx="5" cy="216"/>
            </a:xfrm>
            <a:prstGeom prst="rect">
              <a:avLst/>
            </a:prstGeom>
            <a:solidFill>
              <a:srgbClr val="53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8" name="Rectangle 834"/>
            <p:cNvSpPr>
              <a:spLocks noChangeArrowheads="1"/>
            </p:cNvSpPr>
            <p:nvPr/>
          </p:nvSpPr>
          <p:spPr bwMode="auto">
            <a:xfrm>
              <a:off x="634"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9" name="Rectangle 835"/>
            <p:cNvSpPr>
              <a:spLocks noChangeArrowheads="1"/>
            </p:cNvSpPr>
            <p:nvPr/>
          </p:nvSpPr>
          <p:spPr bwMode="auto">
            <a:xfrm>
              <a:off x="639" y="3437"/>
              <a:ext cx="6" cy="216"/>
            </a:xfrm>
            <a:prstGeom prst="rect">
              <a:avLst/>
            </a:prstGeom>
            <a:solidFill>
              <a:srgbClr val="4BD8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0" name="Rectangle 836"/>
            <p:cNvSpPr>
              <a:spLocks noChangeArrowheads="1"/>
            </p:cNvSpPr>
            <p:nvPr/>
          </p:nvSpPr>
          <p:spPr bwMode="auto">
            <a:xfrm>
              <a:off x="645" y="3437"/>
              <a:ext cx="5" cy="216"/>
            </a:xfrm>
            <a:prstGeom prst="rect">
              <a:avLst/>
            </a:prstGeom>
            <a:solidFill>
              <a:srgbClr val="47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1" name="Rectangle 837"/>
            <p:cNvSpPr>
              <a:spLocks noChangeArrowheads="1"/>
            </p:cNvSpPr>
            <p:nvPr/>
          </p:nvSpPr>
          <p:spPr bwMode="auto">
            <a:xfrm>
              <a:off x="650" y="3437"/>
              <a:ext cx="5" cy="216"/>
            </a:xfrm>
            <a:prstGeom prst="rect">
              <a:avLst/>
            </a:prstGeom>
            <a:solidFill>
              <a:srgbClr val="42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2" name="Rectangle 838"/>
            <p:cNvSpPr>
              <a:spLocks noChangeArrowheads="1"/>
            </p:cNvSpPr>
            <p:nvPr/>
          </p:nvSpPr>
          <p:spPr bwMode="auto">
            <a:xfrm>
              <a:off x="655" y="3437"/>
              <a:ext cx="6" cy="216"/>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3" name="Rectangle 839"/>
            <p:cNvSpPr>
              <a:spLocks noChangeArrowheads="1"/>
            </p:cNvSpPr>
            <p:nvPr/>
          </p:nvSpPr>
          <p:spPr bwMode="auto">
            <a:xfrm>
              <a:off x="661" y="3437"/>
              <a:ext cx="5" cy="216"/>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4" name="Rectangle 840"/>
            <p:cNvSpPr>
              <a:spLocks noChangeArrowheads="1"/>
            </p:cNvSpPr>
            <p:nvPr/>
          </p:nvSpPr>
          <p:spPr bwMode="auto">
            <a:xfrm>
              <a:off x="666" y="3437"/>
              <a:ext cx="6" cy="216"/>
            </a:xfrm>
            <a:prstGeom prst="rect">
              <a:avLst/>
            </a:prstGeom>
            <a:solidFill>
              <a:srgbClr val="36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5" name="Rectangle 841"/>
            <p:cNvSpPr>
              <a:spLocks noChangeArrowheads="1"/>
            </p:cNvSpPr>
            <p:nvPr/>
          </p:nvSpPr>
          <p:spPr bwMode="auto">
            <a:xfrm>
              <a:off x="672" y="3437"/>
              <a:ext cx="5" cy="216"/>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6" name="Rectangle 842"/>
            <p:cNvSpPr>
              <a:spLocks noChangeArrowheads="1"/>
            </p:cNvSpPr>
            <p:nvPr/>
          </p:nvSpPr>
          <p:spPr bwMode="auto">
            <a:xfrm>
              <a:off x="677" y="3437"/>
              <a:ext cx="5" cy="216"/>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7" name="Rectangle 843"/>
            <p:cNvSpPr>
              <a:spLocks noChangeArrowheads="1"/>
            </p:cNvSpPr>
            <p:nvPr/>
          </p:nvSpPr>
          <p:spPr bwMode="auto">
            <a:xfrm>
              <a:off x="682" y="3437"/>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8" name="Rectangle 844"/>
            <p:cNvSpPr>
              <a:spLocks noChangeArrowheads="1"/>
            </p:cNvSpPr>
            <p:nvPr/>
          </p:nvSpPr>
          <p:spPr bwMode="auto">
            <a:xfrm>
              <a:off x="688" y="3437"/>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9" name="Rectangle 845"/>
            <p:cNvSpPr>
              <a:spLocks noChangeArrowheads="1"/>
            </p:cNvSpPr>
            <p:nvPr/>
          </p:nvSpPr>
          <p:spPr bwMode="auto">
            <a:xfrm>
              <a:off x="693" y="3437"/>
              <a:ext cx="5" cy="216"/>
            </a:xfrm>
            <a:prstGeom prst="rect">
              <a:avLst/>
            </a:prstGeom>
            <a:solidFill>
              <a:srgbClr val="22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0" name="Rectangle 846"/>
            <p:cNvSpPr>
              <a:spLocks noChangeArrowheads="1"/>
            </p:cNvSpPr>
            <p:nvPr/>
          </p:nvSpPr>
          <p:spPr bwMode="auto">
            <a:xfrm>
              <a:off x="698" y="3437"/>
              <a:ext cx="6"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1" name="Rectangle 847"/>
            <p:cNvSpPr>
              <a:spLocks noChangeArrowheads="1"/>
            </p:cNvSpPr>
            <p:nvPr/>
          </p:nvSpPr>
          <p:spPr bwMode="auto">
            <a:xfrm>
              <a:off x="704" y="3437"/>
              <a:ext cx="5" cy="216"/>
            </a:xfrm>
            <a:prstGeom prst="rect">
              <a:avLst/>
            </a:prstGeom>
            <a:solidFill>
              <a:srgbClr val="19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2" name="Rectangle 848"/>
            <p:cNvSpPr>
              <a:spLocks noChangeArrowheads="1"/>
            </p:cNvSpPr>
            <p:nvPr/>
          </p:nvSpPr>
          <p:spPr bwMode="auto">
            <a:xfrm>
              <a:off x="709" y="3437"/>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3" name="Rectangle 849"/>
            <p:cNvSpPr>
              <a:spLocks noChangeArrowheads="1"/>
            </p:cNvSpPr>
            <p:nvPr/>
          </p:nvSpPr>
          <p:spPr bwMode="auto">
            <a:xfrm>
              <a:off x="715" y="3437"/>
              <a:ext cx="5" cy="216"/>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4" name="Rectangle 850"/>
            <p:cNvSpPr>
              <a:spLocks noChangeArrowheads="1"/>
            </p:cNvSpPr>
            <p:nvPr/>
          </p:nvSpPr>
          <p:spPr bwMode="auto">
            <a:xfrm>
              <a:off x="720" y="3437"/>
              <a:ext cx="5" cy="216"/>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5" name="Rectangle 851"/>
            <p:cNvSpPr>
              <a:spLocks noChangeArrowheads="1"/>
            </p:cNvSpPr>
            <p:nvPr/>
          </p:nvSpPr>
          <p:spPr bwMode="auto">
            <a:xfrm>
              <a:off x="725" y="3437"/>
              <a:ext cx="6" cy="216"/>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6" name="Rectangle 852"/>
            <p:cNvSpPr>
              <a:spLocks noChangeArrowheads="1"/>
            </p:cNvSpPr>
            <p:nvPr/>
          </p:nvSpPr>
          <p:spPr bwMode="auto">
            <a:xfrm>
              <a:off x="731" y="3437"/>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7" name="Oval 853"/>
            <p:cNvSpPr>
              <a:spLocks noChangeArrowheads="1"/>
            </p:cNvSpPr>
            <p:nvPr/>
          </p:nvSpPr>
          <p:spPr bwMode="auto">
            <a:xfrm>
              <a:off x="522" y="3416"/>
              <a:ext cx="210"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8" name="Rectangle 854"/>
            <p:cNvSpPr>
              <a:spLocks noChangeArrowheads="1"/>
            </p:cNvSpPr>
            <p:nvPr/>
          </p:nvSpPr>
          <p:spPr bwMode="auto">
            <a:xfrm>
              <a:off x="570" y="3518"/>
              <a:ext cx="10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RIZIV</a:t>
              </a:r>
            </a:p>
          </p:txBody>
        </p:sp>
        <p:sp>
          <p:nvSpPr>
            <p:cNvPr id="22469" name="Rectangle 855"/>
            <p:cNvSpPr>
              <a:spLocks noChangeArrowheads="1"/>
            </p:cNvSpPr>
            <p:nvPr/>
          </p:nvSpPr>
          <p:spPr bwMode="auto">
            <a:xfrm>
              <a:off x="88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0" name="Rectangle 856"/>
            <p:cNvSpPr>
              <a:spLocks noChangeArrowheads="1"/>
            </p:cNvSpPr>
            <p:nvPr/>
          </p:nvSpPr>
          <p:spPr bwMode="auto">
            <a:xfrm>
              <a:off x="84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1" name="Rectangle 857"/>
            <p:cNvSpPr>
              <a:spLocks noChangeArrowheads="1"/>
            </p:cNvSpPr>
            <p:nvPr/>
          </p:nvSpPr>
          <p:spPr bwMode="auto">
            <a:xfrm>
              <a:off x="935"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2472" name="Rectangle 858"/>
            <p:cNvSpPr>
              <a:spLocks noChangeArrowheads="1"/>
            </p:cNvSpPr>
            <p:nvPr/>
          </p:nvSpPr>
          <p:spPr bwMode="auto">
            <a:xfrm>
              <a:off x="90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sp>
          <p:nvSpPr>
            <p:cNvPr id="22473" name="Rectangle 859"/>
            <p:cNvSpPr>
              <a:spLocks noChangeArrowheads="1"/>
            </p:cNvSpPr>
            <p:nvPr/>
          </p:nvSpPr>
          <p:spPr bwMode="auto">
            <a:xfrm>
              <a:off x="90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474" name="Freeform 860"/>
            <p:cNvSpPr>
              <a:spLocks/>
            </p:cNvSpPr>
            <p:nvPr/>
          </p:nvSpPr>
          <p:spPr bwMode="auto">
            <a:xfrm>
              <a:off x="622" y="1986"/>
              <a:ext cx="127" cy="475"/>
            </a:xfrm>
            <a:custGeom>
              <a:avLst/>
              <a:gdLst>
                <a:gd name="T0" fmla="*/ 127 w 127"/>
                <a:gd name="T1" fmla="*/ 0 h 475"/>
                <a:gd name="T2" fmla="*/ 127 w 127"/>
                <a:gd name="T3" fmla="*/ 13 h 475"/>
                <a:gd name="T4" fmla="*/ 0 w 127"/>
                <a:gd name="T5" fmla="*/ 13 h 475"/>
                <a:gd name="T6" fmla="*/ 0 w 127"/>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5" name="Freeform 861"/>
            <p:cNvSpPr>
              <a:spLocks/>
            </p:cNvSpPr>
            <p:nvPr/>
          </p:nvSpPr>
          <p:spPr bwMode="auto">
            <a:xfrm>
              <a:off x="726" y="1922"/>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6" name="Freeform 862"/>
            <p:cNvSpPr>
              <a:spLocks/>
            </p:cNvSpPr>
            <p:nvPr/>
          </p:nvSpPr>
          <p:spPr bwMode="auto">
            <a:xfrm>
              <a:off x="599" y="2455"/>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7" name="Freeform 863"/>
            <p:cNvSpPr>
              <a:spLocks/>
            </p:cNvSpPr>
            <p:nvPr/>
          </p:nvSpPr>
          <p:spPr bwMode="auto">
            <a:xfrm>
              <a:off x="805" y="1986"/>
              <a:ext cx="137" cy="348"/>
            </a:xfrm>
            <a:custGeom>
              <a:avLst/>
              <a:gdLst>
                <a:gd name="T0" fmla="*/ 137 w 137"/>
                <a:gd name="T1" fmla="*/ 348 h 348"/>
                <a:gd name="T2" fmla="*/ 0 w 137"/>
                <a:gd name="T3" fmla="*/ 348 h 348"/>
                <a:gd name="T4" fmla="*/ 0 w 137"/>
                <a:gd name="T5" fmla="*/ 0 h 348"/>
                <a:gd name="T6" fmla="*/ 0 60000 65536"/>
                <a:gd name="T7" fmla="*/ 0 60000 65536"/>
                <a:gd name="T8" fmla="*/ 0 60000 65536"/>
              </a:gdLst>
              <a:ahLst/>
              <a:cxnLst>
                <a:cxn ang="T6">
                  <a:pos x="T0" y="T1"/>
                </a:cxn>
                <a:cxn ang="T7">
                  <a:pos x="T2" y="T3"/>
                </a:cxn>
                <a:cxn ang="T8">
                  <a:pos x="T4" y="T5"/>
                </a:cxn>
              </a:cxnLst>
              <a:rect l="0" t="0" r="r" b="b"/>
              <a:pathLst>
                <a:path w="137" h="348">
                  <a:moveTo>
                    <a:pt x="137"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8" name="Freeform 864"/>
            <p:cNvSpPr>
              <a:spLocks/>
            </p:cNvSpPr>
            <p:nvPr/>
          </p:nvSpPr>
          <p:spPr bwMode="auto">
            <a:xfrm>
              <a:off x="781" y="1922"/>
              <a:ext cx="47" cy="70"/>
            </a:xfrm>
            <a:custGeom>
              <a:avLst/>
              <a:gdLst>
                <a:gd name="T0" fmla="*/ 0 w 47"/>
                <a:gd name="T1" fmla="*/ 70 h 70"/>
                <a:gd name="T2" fmla="*/ 24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9" name="Rectangle 865"/>
            <p:cNvSpPr>
              <a:spLocks noChangeArrowheads="1"/>
            </p:cNvSpPr>
            <p:nvPr/>
          </p:nvSpPr>
          <p:spPr bwMode="auto">
            <a:xfrm>
              <a:off x="870" y="3437"/>
              <a:ext cx="6" cy="216"/>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0" name="Rectangle 866"/>
            <p:cNvSpPr>
              <a:spLocks noChangeArrowheads="1"/>
            </p:cNvSpPr>
            <p:nvPr/>
          </p:nvSpPr>
          <p:spPr bwMode="auto">
            <a:xfrm>
              <a:off x="876" y="3437"/>
              <a:ext cx="5" cy="216"/>
            </a:xfrm>
            <a:prstGeom prst="rect">
              <a:avLst/>
            </a:prstGeom>
            <a:solidFill>
              <a:srgbClr val="A6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1" name="Rectangle 867"/>
            <p:cNvSpPr>
              <a:spLocks noChangeArrowheads="1"/>
            </p:cNvSpPr>
            <p:nvPr/>
          </p:nvSpPr>
          <p:spPr bwMode="auto">
            <a:xfrm>
              <a:off x="881" y="3437"/>
              <a:ext cx="5" cy="216"/>
            </a:xfrm>
            <a:prstGeom prst="rect">
              <a:avLst/>
            </a:prstGeom>
            <a:solidFill>
              <a:srgbClr val="A2FC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2" name="Rectangle 868"/>
            <p:cNvSpPr>
              <a:spLocks noChangeArrowheads="1"/>
            </p:cNvSpPr>
            <p:nvPr/>
          </p:nvSpPr>
          <p:spPr bwMode="auto">
            <a:xfrm>
              <a:off x="886" y="3437"/>
              <a:ext cx="6" cy="216"/>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3" name="Rectangle 869"/>
            <p:cNvSpPr>
              <a:spLocks noChangeArrowheads="1"/>
            </p:cNvSpPr>
            <p:nvPr/>
          </p:nvSpPr>
          <p:spPr bwMode="auto">
            <a:xfrm>
              <a:off x="892" y="3437"/>
              <a:ext cx="5" cy="216"/>
            </a:xfrm>
            <a:prstGeom prst="rect">
              <a:avLst/>
            </a:prstGeom>
            <a:solidFill>
              <a:srgbClr val="99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4" name="Rectangle 870"/>
            <p:cNvSpPr>
              <a:spLocks noChangeArrowheads="1"/>
            </p:cNvSpPr>
            <p:nvPr/>
          </p:nvSpPr>
          <p:spPr bwMode="auto">
            <a:xfrm>
              <a:off x="897" y="3437"/>
              <a:ext cx="6" cy="216"/>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5" name="Rectangle 871"/>
            <p:cNvSpPr>
              <a:spLocks noChangeArrowheads="1"/>
            </p:cNvSpPr>
            <p:nvPr/>
          </p:nvSpPr>
          <p:spPr bwMode="auto">
            <a:xfrm>
              <a:off x="903" y="3437"/>
              <a:ext cx="5" cy="216"/>
            </a:xfrm>
            <a:prstGeom prst="rect">
              <a:avLst/>
            </a:prstGeom>
            <a:solidFill>
              <a:srgbClr val="91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6" name="Rectangle 872"/>
            <p:cNvSpPr>
              <a:spLocks noChangeArrowheads="1"/>
            </p:cNvSpPr>
            <p:nvPr/>
          </p:nvSpPr>
          <p:spPr bwMode="auto">
            <a:xfrm>
              <a:off x="908" y="3437"/>
              <a:ext cx="5" cy="216"/>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7" name="Rectangle 873"/>
            <p:cNvSpPr>
              <a:spLocks noChangeArrowheads="1"/>
            </p:cNvSpPr>
            <p:nvPr/>
          </p:nvSpPr>
          <p:spPr bwMode="auto">
            <a:xfrm>
              <a:off x="913" y="3437"/>
              <a:ext cx="6"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8" name="Rectangle 874"/>
            <p:cNvSpPr>
              <a:spLocks noChangeArrowheads="1"/>
            </p:cNvSpPr>
            <p:nvPr/>
          </p:nvSpPr>
          <p:spPr bwMode="auto">
            <a:xfrm>
              <a:off x="919" y="3437"/>
              <a:ext cx="5" cy="216"/>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9" name="Rectangle 875"/>
            <p:cNvSpPr>
              <a:spLocks noChangeArrowheads="1"/>
            </p:cNvSpPr>
            <p:nvPr/>
          </p:nvSpPr>
          <p:spPr bwMode="auto">
            <a:xfrm>
              <a:off x="924" y="3437"/>
              <a:ext cx="5" cy="216"/>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0" name="Rectangle 876"/>
            <p:cNvSpPr>
              <a:spLocks noChangeArrowheads="1"/>
            </p:cNvSpPr>
            <p:nvPr/>
          </p:nvSpPr>
          <p:spPr bwMode="auto">
            <a:xfrm>
              <a:off x="929" y="3437"/>
              <a:ext cx="6" cy="216"/>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1" name="Rectangle 877"/>
            <p:cNvSpPr>
              <a:spLocks noChangeArrowheads="1"/>
            </p:cNvSpPr>
            <p:nvPr/>
          </p:nvSpPr>
          <p:spPr bwMode="auto">
            <a:xfrm>
              <a:off x="935" y="3437"/>
              <a:ext cx="5"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2" name="Rectangle 878"/>
            <p:cNvSpPr>
              <a:spLocks noChangeArrowheads="1"/>
            </p:cNvSpPr>
            <p:nvPr/>
          </p:nvSpPr>
          <p:spPr bwMode="auto">
            <a:xfrm>
              <a:off x="940" y="3437"/>
              <a:ext cx="6" cy="216"/>
            </a:xfrm>
            <a:prstGeom prst="rect">
              <a:avLst/>
            </a:prstGeom>
            <a:solidFill>
              <a:srgbClr val="75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3" name="Rectangle 879"/>
            <p:cNvSpPr>
              <a:spLocks noChangeArrowheads="1"/>
            </p:cNvSpPr>
            <p:nvPr/>
          </p:nvSpPr>
          <p:spPr bwMode="auto">
            <a:xfrm>
              <a:off x="946" y="3437"/>
              <a:ext cx="5" cy="216"/>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4" name="Rectangle 880"/>
            <p:cNvSpPr>
              <a:spLocks noChangeArrowheads="1"/>
            </p:cNvSpPr>
            <p:nvPr/>
          </p:nvSpPr>
          <p:spPr bwMode="auto">
            <a:xfrm>
              <a:off x="951" y="3437"/>
              <a:ext cx="5" cy="216"/>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5" name="Rectangle 881"/>
            <p:cNvSpPr>
              <a:spLocks noChangeArrowheads="1"/>
            </p:cNvSpPr>
            <p:nvPr/>
          </p:nvSpPr>
          <p:spPr bwMode="auto">
            <a:xfrm>
              <a:off x="956" y="3437"/>
              <a:ext cx="6" cy="216"/>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6" name="Rectangle 882"/>
            <p:cNvSpPr>
              <a:spLocks noChangeArrowheads="1"/>
            </p:cNvSpPr>
            <p:nvPr/>
          </p:nvSpPr>
          <p:spPr bwMode="auto">
            <a:xfrm>
              <a:off x="962" y="3437"/>
              <a:ext cx="5" cy="216"/>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7" name="Rectangle 883"/>
            <p:cNvSpPr>
              <a:spLocks noChangeArrowheads="1"/>
            </p:cNvSpPr>
            <p:nvPr/>
          </p:nvSpPr>
          <p:spPr bwMode="auto">
            <a:xfrm>
              <a:off x="967" y="3437"/>
              <a:ext cx="5" cy="216"/>
            </a:xfrm>
            <a:prstGeom prst="rect">
              <a:avLst/>
            </a:prstGeom>
            <a:solidFill>
              <a:srgbClr val="60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8" name="Rectangle 884"/>
            <p:cNvSpPr>
              <a:spLocks noChangeArrowheads="1"/>
            </p:cNvSpPr>
            <p:nvPr/>
          </p:nvSpPr>
          <p:spPr bwMode="auto">
            <a:xfrm>
              <a:off x="972" y="3437"/>
              <a:ext cx="6" cy="216"/>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9" name="Rectangle 885"/>
            <p:cNvSpPr>
              <a:spLocks noChangeArrowheads="1"/>
            </p:cNvSpPr>
            <p:nvPr/>
          </p:nvSpPr>
          <p:spPr bwMode="auto">
            <a:xfrm>
              <a:off x="978" y="3437"/>
              <a:ext cx="5" cy="216"/>
            </a:xfrm>
            <a:prstGeom prst="rect">
              <a:avLst/>
            </a:prstGeom>
            <a:solidFill>
              <a:srgbClr val="58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0" name="Rectangle 886"/>
            <p:cNvSpPr>
              <a:spLocks noChangeArrowheads="1"/>
            </p:cNvSpPr>
            <p:nvPr/>
          </p:nvSpPr>
          <p:spPr bwMode="auto">
            <a:xfrm>
              <a:off x="983" y="3437"/>
              <a:ext cx="6" cy="216"/>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1" name="Rectangle 887"/>
            <p:cNvSpPr>
              <a:spLocks noChangeArrowheads="1"/>
            </p:cNvSpPr>
            <p:nvPr/>
          </p:nvSpPr>
          <p:spPr bwMode="auto">
            <a:xfrm>
              <a:off x="989"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2" name="Rectangle 888"/>
            <p:cNvSpPr>
              <a:spLocks noChangeArrowheads="1"/>
            </p:cNvSpPr>
            <p:nvPr/>
          </p:nvSpPr>
          <p:spPr bwMode="auto">
            <a:xfrm>
              <a:off x="994" y="3437"/>
              <a:ext cx="5" cy="216"/>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3" name="Rectangle 889"/>
            <p:cNvSpPr>
              <a:spLocks noChangeArrowheads="1"/>
            </p:cNvSpPr>
            <p:nvPr/>
          </p:nvSpPr>
          <p:spPr bwMode="auto">
            <a:xfrm>
              <a:off x="999" y="3437"/>
              <a:ext cx="6" cy="216"/>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4" name="Rectangle 890"/>
            <p:cNvSpPr>
              <a:spLocks noChangeArrowheads="1"/>
            </p:cNvSpPr>
            <p:nvPr/>
          </p:nvSpPr>
          <p:spPr bwMode="auto">
            <a:xfrm>
              <a:off x="1005" y="3437"/>
              <a:ext cx="5" cy="216"/>
            </a:xfrm>
            <a:prstGeom prst="rect">
              <a:avLst/>
            </a:prstGeom>
            <a:solidFill>
              <a:srgbClr val="43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5" name="Rectangle 891"/>
            <p:cNvSpPr>
              <a:spLocks noChangeArrowheads="1"/>
            </p:cNvSpPr>
            <p:nvPr/>
          </p:nvSpPr>
          <p:spPr bwMode="auto">
            <a:xfrm>
              <a:off x="1010" y="3437"/>
              <a:ext cx="5" cy="216"/>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6" name="Rectangle 892"/>
            <p:cNvSpPr>
              <a:spLocks noChangeArrowheads="1"/>
            </p:cNvSpPr>
            <p:nvPr/>
          </p:nvSpPr>
          <p:spPr bwMode="auto">
            <a:xfrm>
              <a:off x="1015" y="3437"/>
              <a:ext cx="6"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7" name="Rectangle 893"/>
            <p:cNvSpPr>
              <a:spLocks noChangeArrowheads="1"/>
            </p:cNvSpPr>
            <p:nvPr/>
          </p:nvSpPr>
          <p:spPr bwMode="auto">
            <a:xfrm>
              <a:off x="1021" y="3437"/>
              <a:ext cx="5" cy="216"/>
            </a:xfrm>
            <a:prstGeom prst="rect">
              <a:avLst/>
            </a:prstGeom>
            <a:solidFill>
              <a:srgbClr val="37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8" name="Rectangle 894"/>
            <p:cNvSpPr>
              <a:spLocks noChangeArrowheads="1"/>
            </p:cNvSpPr>
            <p:nvPr/>
          </p:nvSpPr>
          <p:spPr bwMode="auto">
            <a:xfrm>
              <a:off x="1026" y="3437"/>
              <a:ext cx="6" cy="216"/>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9" name="Rectangle 895"/>
            <p:cNvSpPr>
              <a:spLocks noChangeArrowheads="1"/>
            </p:cNvSpPr>
            <p:nvPr/>
          </p:nvSpPr>
          <p:spPr bwMode="auto">
            <a:xfrm>
              <a:off x="1032" y="3437"/>
              <a:ext cx="5" cy="216"/>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0" name="Rectangle 896"/>
            <p:cNvSpPr>
              <a:spLocks noChangeArrowheads="1"/>
            </p:cNvSpPr>
            <p:nvPr/>
          </p:nvSpPr>
          <p:spPr bwMode="auto">
            <a:xfrm>
              <a:off x="1037" y="3437"/>
              <a:ext cx="5"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1" name="Rectangle 897"/>
            <p:cNvSpPr>
              <a:spLocks noChangeArrowheads="1"/>
            </p:cNvSpPr>
            <p:nvPr/>
          </p:nvSpPr>
          <p:spPr bwMode="auto">
            <a:xfrm>
              <a:off x="1042" y="3437"/>
              <a:ext cx="6"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2" name="Rectangle 898"/>
            <p:cNvSpPr>
              <a:spLocks noChangeArrowheads="1"/>
            </p:cNvSpPr>
            <p:nvPr/>
          </p:nvSpPr>
          <p:spPr bwMode="auto">
            <a:xfrm>
              <a:off x="1048" y="3437"/>
              <a:ext cx="5"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3" name="Rectangle 899"/>
            <p:cNvSpPr>
              <a:spLocks noChangeArrowheads="1"/>
            </p:cNvSpPr>
            <p:nvPr/>
          </p:nvSpPr>
          <p:spPr bwMode="auto">
            <a:xfrm>
              <a:off x="1053" y="3437"/>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4" name="Rectangle 900"/>
            <p:cNvSpPr>
              <a:spLocks noChangeArrowheads="1"/>
            </p:cNvSpPr>
            <p:nvPr/>
          </p:nvSpPr>
          <p:spPr bwMode="auto">
            <a:xfrm>
              <a:off x="1058" y="3437"/>
              <a:ext cx="6"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5" name="Rectangle 901"/>
            <p:cNvSpPr>
              <a:spLocks noChangeArrowheads="1"/>
            </p:cNvSpPr>
            <p:nvPr/>
          </p:nvSpPr>
          <p:spPr bwMode="auto">
            <a:xfrm>
              <a:off x="1064" y="3437"/>
              <a:ext cx="5" cy="216"/>
            </a:xfrm>
            <a:prstGeom prst="rect">
              <a:avLst/>
            </a:prstGeom>
            <a:solidFill>
              <a:srgbClr val="16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6" name="Rectangle 902"/>
            <p:cNvSpPr>
              <a:spLocks noChangeArrowheads="1"/>
            </p:cNvSpPr>
            <p:nvPr/>
          </p:nvSpPr>
          <p:spPr bwMode="auto">
            <a:xfrm>
              <a:off x="1069" y="3437"/>
              <a:ext cx="6"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7" name="Rectangle 903"/>
            <p:cNvSpPr>
              <a:spLocks noChangeArrowheads="1"/>
            </p:cNvSpPr>
            <p:nvPr/>
          </p:nvSpPr>
          <p:spPr bwMode="auto">
            <a:xfrm>
              <a:off x="1075" y="3437"/>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8" name="Rectangle 904"/>
            <p:cNvSpPr>
              <a:spLocks noChangeArrowheads="1"/>
            </p:cNvSpPr>
            <p:nvPr/>
          </p:nvSpPr>
          <p:spPr bwMode="auto">
            <a:xfrm>
              <a:off x="1080" y="3437"/>
              <a:ext cx="5" cy="216"/>
            </a:xfrm>
            <a:prstGeom prst="rect">
              <a:avLst/>
            </a:prstGeom>
            <a:solidFill>
              <a:srgbClr val="0ABD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9" name="Rectangle 905"/>
            <p:cNvSpPr>
              <a:spLocks noChangeArrowheads="1"/>
            </p:cNvSpPr>
            <p:nvPr/>
          </p:nvSpPr>
          <p:spPr bwMode="auto">
            <a:xfrm>
              <a:off x="1085" y="3437"/>
              <a:ext cx="6" cy="216"/>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0" name="Oval 906"/>
            <p:cNvSpPr>
              <a:spLocks noChangeArrowheads="1"/>
            </p:cNvSpPr>
            <p:nvPr/>
          </p:nvSpPr>
          <p:spPr bwMode="auto">
            <a:xfrm>
              <a:off x="878" y="3416"/>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1" name="Rectangle 907"/>
            <p:cNvSpPr>
              <a:spLocks noChangeArrowheads="1"/>
            </p:cNvSpPr>
            <p:nvPr/>
          </p:nvSpPr>
          <p:spPr bwMode="auto">
            <a:xfrm>
              <a:off x="951" y="3496"/>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522" name="Rectangle 908"/>
            <p:cNvSpPr>
              <a:spLocks noChangeArrowheads="1"/>
            </p:cNvSpPr>
            <p:nvPr/>
          </p:nvSpPr>
          <p:spPr bwMode="auto">
            <a:xfrm>
              <a:off x="940" y="3545"/>
              <a:ext cx="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XYZ</a:t>
              </a:r>
            </a:p>
          </p:txBody>
        </p:sp>
        <p:sp>
          <p:nvSpPr>
            <p:cNvPr id="22523" name="Line 909"/>
            <p:cNvSpPr>
              <a:spLocks noChangeShapeType="1"/>
            </p:cNvSpPr>
            <p:nvPr/>
          </p:nvSpPr>
          <p:spPr bwMode="auto">
            <a:xfrm flipH="1">
              <a:off x="1204" y="2624"/>
              <a:ext cx="74"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24" name="Freeform 910"/>
            <p:cNvSpPr>
              <a:spLocks/>
            </p:cNvSpPr>
            <p:nvPr/>
          </p:nvSpPr>
          <p:spPr bwMode="auto">
            <a:xfrm>
              <a:off x="1273" y="2604"/>
              <a:ext cx="60" cy="39"/>
            </a:xfrm>
            <a:custGeom>
              <a:avLst/>
              <a:gdLst>
                <a:gd name="T0" fmla="*/ 0 w 60"/>
                <a:gd name="T1" fmla="*/ 0 h 39"/>
                <a:gd name="T2" fmla="*/ 60 w 60"/>
                <a:gd name="T3" fmla="*/ 20 h 39"/>
                <a:gd name="T4" fmla="*/ 0 w 60"/>
                <a:gd name="T5" fmla="*/ 39 h 39"/>
                <a:gd name="T6" fmla="*/ 0 w 60"/>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0" y="0"/>
                  </a:moveTo>
                  <a:lnTo>
                    <a:pt x="60"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5" name="Freeform 911"/>
            <p:cNvSpPr>
              <a:spLocks/>
            </p:cNvSpPr>
            <p:nvPr/>
          </p:nvSpPr>
          <p:spPr bwMode="auto">
            <a:xfrm>
              <a:off x="1149" y="2604"/>
              <a:ext cx="60" cy="39"/>
            </a:xfrm>
            <a:custGeom>
              <a:avLst/>
              <a:gdLst>
                <a:gd name="T0" fmla="*/ 60 w 60"/>
                <a:gd name="T1" fmla="*/ 39 h 39"/>
                <a:gd name="T2" fmla="*/ 0 w 60"/>
                <a:gd name="T3" fmla="*/ 20 h 39"/>
                <a:gd name="T4" fmla="*/ 60 w 60"/>
                <a:gd name="T5" fmla="*/ 0 h 39"/>
                <a:gd name="T6" fmla="*/ 60 w 60"/>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60" y="39"/>
                  </a:moveTo>
                  <a:lnTo>
                    <a:pt x="0" y="20"/>
                  </a:lnTo>
                  <a:lnTo>
                    <a:pt x="60" y="0"/>
                  </a:lnTo>
                  <a:lnTo>
                    <a:pt x="6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6" name="Freeform 912"/>
            <p:cNvSpPr>
              <a:spLocks/>
            </p:cNvSpPr>
            <p:nvPr/>
          </p:nvSpPr>
          <p:spPr bwMode="auto">
            <a:xfrm>
              <a:off x="622" y="2787"/>
              <a:ext cx="360" cy="235"/>
            </a:xfrm>
            <a:custGeom>
              <a:avLst/>
              <a:gdLst>
                <a:gd name="T0" fmla="*/ 0 w 360"/>
                <a:gd name="T1" fmla="*/ 0 h 235"/>
                <a:gd name="T2" fmla="*/ 0 w 360"/>
                <a:gd name="T3" fmla="*/ 180 h 235"/>
                <a:gd name="T4" fmla="*/ 360 w 360"/>
                <a:gd name="T5" fmla="*/ 180 h 235"/>
                <a:gd name="T6" fmla="*/ 360 w 360"/>
                <a:gd name="T7" fmla="*/ 23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27" name="Freeform 913"/>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8" name="Freeform 914"/>
            <p:cNvSpPr>
              <a:spLocks/>
            </p:cNvSpPr>
            <p:nvPr/>
          </p:nvSpPr>
          <p:spPr bwMode="auto">
            <a:xfrm>
              <a:off x="959" y="3016"/>
              <a:ext cx="47" cy="70"/>
            </a:xfrm>
            <a:custGeom>
              <a:avLst/>
              <a:gdLst>
                <a:gd name="T0" fmla="*/ 47 w 47"/>
                <a:gd name="T1" fmla="*/ 0 h 70"/>
                <a:gd name="T2" fmla="*/ 23 w 47"/>
                <a:gd name="T3" fmla="*/ 70 h 70"/>
                <a:gd name="T4" fmla="*/ 0 w 47"/>
                <a:gd name="T5" fmla="*/ 0 h 70"/>
                <a:gd name="T6" fmla="*/ 47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9" name="Line 915"/>
            <p:cNvSpPr>
              <a:spLocks noChangeShapeType="1"/>
            </p:cNvSpPr>
            <p:nvPr/>
          </p:nvSpPr>
          <p:spPr bwMode="auto">
            <a:xfrm flipV="1">
              <a:off x="982" y="3348"/>
              <a:ext cx="1" cy="6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0" name="Freeform 916"/>
            <p:cNvSpPr>
              <a:spLocks/>
            </p:cNvSpPr>
            <p:nvPr/>
          </p:nvSpPr>
          <p:spPr bwMode="auto">
            <a:xfrm>
              <a:off x="959" y="3284"/>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1" name="Line 917"/>
            <p:cNvSpPr>
              <a:spLocks noChangeShapeType="1"/>
            </p:cNvSpPr>
            <p:nvPr/>
          </p:nvSpPr>
          <p:spPr bwMode="auto">
            <a:xfrm>
              <a:off x="622" y="2787"/>
              <a:ext cx="1" cy="23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2" name="Freeform 918"/>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3" name="Freeform 919"/>
            <p:cNvSpPr>
              <a:spLocks/>
            </p:cNvSpPr>
            <p:nvPr/>
          </p:nvSpPr>
          <p:spPr bwMode="auto">
            <a:xfrm>
              <a:off x="599" y="3016"/>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4" name="Freeform 920"/>
            <p:cNvSpPr>
              <a:spLocks/>
            </p:cNvSpPr>
            <p:nvPr/>
          </p:nvSpPr>
          <p:spPr bwMode="auto">
            <a:xfrm>
              <a:off x="622" y="3348"/>
              <a:ext cx="5" cy="68"/>
            </a:xfrm>
            <a:custGeom>
              <a:avLst/>
              <a:gdLst>
                <a:gd name="T0" fmla="*/ 5 w 5"/>
                <a:gd name="T1" fmla="*/ 68 h 68"/>
                <a:gd name="T2" fmla="*/ 5 w 5"/>
                <a:gd name="T3" fmla="*/ 20 h 68"/>
                <a:gd name="T4" fmla="*/ 0 w 5"/>
                <a:gd name="T5" fmla="*/ 20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35" name="Freeform 921"/>
            <p:cNvSpPr>
              <a:spLocks/>
            </p:cNvSpPr>
            <p:nvPr/>
          </p:nvSpPr>
          <p:spPr bwMode="auto">
            <a:xfrm>
              <a:off x="599" y="3284"/>
              <a:ext cx="46" cy="70"/>
            </a:xfrm>
            <a:custGeom>
              <a:avLst/>
              <a:gdLst>
                <a:gd name="T0" fmla="*/ 0 w 46"/>
                <a:gd name="T1" fmla="*/ 70 h 70"/>
                <a:gd name="T2" fmla="*/ 23 w 46"/>
                <a:gd name="T3" fmla="*/ 0 h 70"/>
                <a:gd name="T4" fmla="*/ 46 w 46"/>
                <a:gd name="T5" fmla="*/ 70 h 70"/>
                <a:gd name="T6" fmla="*/ 0 w 46"/>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6" name="Line 922"/>
            <p:cNvSpPr>
              <a:spLocks noChangeShapeType="1"/>
            </p:cNvSpPr>
            <p:nvPr/>
          </p:nvSpPr>
          <p:spPr bwMode="auto">
            <a:xfrm flipH="1">
              <a:off x="824" y="2624"/>
              <a:ext cx="116" cy="1"/>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7" name="Freeform 923"/>
            <p:cNvSpPr>
              <a:spLocks/>
            </p:cNvSpPr>
            <p:nvPr/>
          </p:nvSpPr>
          <p:spPr bwMode="auto">
            <a:xfrm>
              <a:off x="761" y="2600"/>
              <a:ext cx="69" cy="47"/>
            </a:xfrm>
            <a:custGeom>
              <a:avLst/>
              <a:gdLst>
                <a:gd name="T0" fmla="*/ 69 w 69"/>
                <a:gd name="T1" fmla="*/ 47 h 47"/>
                <a:gd name="T2" fmla="*/ 0 w 69"/>
                <a:gd name="T3" fmla="*/ 24 h 47"/>
                <a:gd name="T4" fmla="*/ 69 w 69"/>
                <a:gd name="T5" fmla="*/ 0 h 47"/>
                <a:gd name="T6" fmla="*/ 69 w 69"/>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4"/>
                  </a:lnTo>
                  <a:lnTo>
                    <a:pt x="69" y="0"/>
                  </a:lnTo>
                  <a:lnTo>
                    <a:pt x="69"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8" name="Rectangle 924"/>
            <p:cNvSpPr>
              <a:spLocks noChangeArrowheads="1"/>
            </p:cNvSpPr>
            <p:nvPr/>
          </p:nvSpPr>
          <p:spPr bwMode="auto">
            <a:xfrm>
              <a:off x="1366" y="1726"/>
              <a:ext cx="388"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39" name="Rectangle 925"/>
            <p:cNvSpPr>
              <a:spLocks noChangeArrowheads="1"/>
            </p:cNvSpPr>
            <p:nvPr/>
          </p:nvSpPr>
          <p:spPr bwMode="auto">
            <a:xfrm>
              <a:off x="1326" y="1685"/>
              <a:ext cx="387" cy="27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0" name="Rectangle 926"/>
            <p:cNvSpPr>
              <a:spLocks noChangeArrowheads="1"/>
            </p:cNvSpPr>
            <p:nvPr/>
          </p:nvSpPr>
          <p:spPr bwMode="auto">
            <a:xfrm>
              <a:off x="1408" y="1750"/>
              <a:ext cx="21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WebApp</a:t>
              </a:r>
            </a:p>
          </p:txBody>
        </p:sp>
        <p:sp>
          <p:nvSpPr>
            <p:cNvPr id="22541" name="Rectangle 927"/>
            <p:cNvSpPr>
              <a:spLocks noChangeArrowheads="1"/>
            </p:cNvSpPr>
            <p:nvPr/>
          </p:nvSpPr>
          <p:spPr bwMode="auto">
            <a:xfrm>
              <a:off x="1461" y="1820"/>
              <a:ext cx="10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XYZ</a:t>
              </a:r>
            </a:p>
          </p:txBody>
        </p:sp>
        <p:sp>
          <p:nvSpPr>
            <p:cNvPr id="22542" name="Rectangle 928"/>
            <p:cNvSpPr>
              <a:spLocks noChangeArrowheads="1"/>
            </p:cNvSpPr>
            <p:nvPr/>
          </p:nvSpPr>
          <p:spPr bwMode="auto">
            <a:xfrm>
              <a:off x="1354" y="3448"/>
              <a:ext cx="387"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3" name="Rectangle 929"/>
            <p:cNvSpPr>
              <a:spLocks noChangeArrowheads="1"/>
            </p:cNvSpPr>
            <p:nvPr/>
          </p:nvSpPr>
          <p:spPr bwMode="auto">
            <a:xfrm>
              <a:off x="1314" y="3407"/>
              <a:ext cx="387" cy="27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4" name="Rectangle 930"/>
            <p:cNvSpPr>
              <a:spLocks noChangeArrowheads="1"/>
            </p:cNvSpPr>
            <p:nvPr/>
          </p:nvSpPr>
          <p:spPr bwMode="auto">
            <a:xfrm>
              <a:off x="1408" y="3475"/>
              <a:ext cx="33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Management</a:t>
              </a:r>
            </a:p>
          </p:txBody>
        </p:sp>
        <p:sp>
          <p:nvSpPr>
            <p:cNvPr id="22545" name="Rectangle 931"/>
            <p:cNvSpPr>
              <a:spLocks noChangeArrowheads="1"/>
            </p:cNvSpPr>
            <p:nvPr/>
          </p:nvSpPr>
          <p:spPr bwMode="auto">
            <a:xfrm>
              <a:off x="1451" y="3545"/>
              <a:ext cx="11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VAS</a:t>
              </a:r>
            </a:p>
          </p:txBody>
        </p:sp>
        <p:sp>
          <p:nvSpPr>
            <p:cNvPr id="22546" name="Line 932"/>
            <p:cNvSpPr>
              <a:spLocks noChangeShapeType="1"/>
            </p:cNvSpPr>
            <p:nvPr/>
          </p:nvSpPr>
          <p:spPr bwMode="auto">
            <a:xfrm flipH="1">
              <a:off x="1141" y="3545"/>
              <a:ext cx="118"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47" name="Freeform 933"/>
            <p:cNvSpPr>
              <a:spLocks/>
            </p:cNvSpPr>
            <p:nvPr/>
          </p:nvSpPr>
          <p:spPr bwMode="auto">
            <a:xfrm>
              <a:off x="1254" y="3525"/>
              <a:ext cx="60" cy="40"/>
            </a:xfrm>
            <a:custGeom>
              <a:avLst/>
              <a:gdLst>
                <a:gd name="T0" fmla="*/ 0 w 60"/>
                <a:gd name="T1" fmla="*/ 0 h 40"/>
                <a:gd name="T2" fmla="*/ 60 w 60"/>
                <a:gd name="T3" fmla="*/ 20 h 40"/>
                <a:gd name="T4" fmla="*/ 0 w 60"/>
                <a:gd name="T5" fmla="*/ 40 h 40"/>
                <a:gd name="T6" fmla="*/ 0 w 60"/>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0" y="0"/>
                  </a:moveTo>
                  <a:lnTo>
                    <a:pt x="60"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8" name="Freeform 934"/>
            <p:cNvSpPr>
              <a:spLocks/>
            </p:cNvSpPr>
            <p:nvPr/>
          </p:nvSpPr>
          <p:spPr bwMode="auto">
            <a:xfrm>
              <a:off x="1087" y="3525"/>
              <a:ext cx="59" cy="40"/>
            </a:xfrm>
            <a:custGeom>
              <a:avLst/>
              <a:gdLst>
                <a:gd name="T0" fmla="*/ 59 w 59"/>
                <a:gd name="T1" fmla="*/ 40 h 40"/>
                <a:gd name="T2" fmla="*/ 0 w 59"/>
                <a:gd name="T3" fmla="*/ 20 h 40"/>
                <a:gd name="T4" fmla="*/ 59 w 59"/>
                <a:gd name="T5" fmla="*/ 0 h 40"/>
                <a:gd name="T6" fmla="*/ 59 w 59"/>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9" name="Rectangle 935"/>
            <p:cNvSpPr>
              <a:spLocks noChangeArrowheads="1"/>
            </p:cNvSpPr>
            <p:nvPr/>
          </p:nvSpPr>
          <p:spPr bwMode="auto">
            <a:xfrm>
              <a:off x="128" y="3127"/>
              <a:ext cx="277"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0" name="Rectangle 936"/>
            <p:cNvSpPr>
              <a:spLocks noChangeArrowheads="1"/>
            </p:cNvSpPr>
            <p:nvPr/>
          </p:nvSpPr>
          <p:spPr bwMode="auto">
            <a:xfrm>
              <a:off x="87"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1" name="Rectangle 937"/>
            <p:cNvSpPr>
              <a:spLocks noChangeArrowheads="1"/>
            </p:cNvSpPr>
            <p:nvPr/>
          </p:nvSpPr>
          <p:spPr bwMode="auto">
            <a:xfrm>
              <a:off x="177" y="309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PIP</a:t>
              </a:r>
            </a:p>
          </p:txBody>
        </p:sp>
        <p:sp>
          <p:nvSpPr>
            <p:cNvPr id="22552" name="Rectangle 938"/>
            <p:cNvSpPr>
              <a:spLocks noChangeArrowheads="1"/>
            </p:cNvSpPr>
            <p:nvPr/>
          </p:nvSpPr>
          <p:spPr bwMode="auto">
            <a:xfrm>
              <a:off x="145"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Attribute</a:t>
              </a:r>
            </a:p>
          </p:txBody>
        </p:sp>
      </p:grpSp>
      <p:sp>
        <p:nvSpPr>
          <p:cNvPr id="22243" name="Rectangle 939"/>
          <p:cNvSpPr>
            <a:spLocks noChangeArrowheads="1"/>
          </p:cNvSpPr>
          <p:nvPr/>
        </p:nvSpPr>
        <p:spPr bwMode="auto">
          <a:xfrm>
            <a:off x="175418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000000"/>
                </a:solidFill>
                <a:sym typeface="Arial" panose="020B0604020202020204" pitchFamily="34" charset="0"/>
              </a:rPr>
              <a:t>Provider</a:t>
            </a:r>
          </a:p>
        </p:txBody>
      </p:sp>
      <p:sp>
        <p:nvSpPr>
          <p:cNvPr id="22244" name="Rectangle 940"/>
          <p:cNvSpPr>
            <a:spLocks noChangeArrowheads="1"/>
          </p:cNvSpPr>
          <p:nvPr/>
        </p:nvSpPr>
        <p:spPr bwMode="auto">
          <a:xfrm>
            <a:off x="1703391" y="5111527"/>
            <a:ext cx="7937" cy="342900"/>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5" name="Rectangle 941"/>
          <p:cNvSpPr>
            <a:spLocks noChangeArrowheads="1"/>
          </p:cNvSpPr>
          <p:nvPr/>
        </p:nvSpPr>
        <p:spPr bwMode="auto">
          <a:xfrm>
            <a:off x="1711328" y="5111527"/>
            <a:ext cx="9525"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6" name="Rectangle 942"/>
          <p:cNvSpPr>
            <a:spLocks noChangeArrowheads="1"/>
          </p:cNvSpPr>
          <p:nvPr/>
        </p:nvSpPr>
        <p:spPr bwMode="auto">
          <a:xfrm>
            <a:off x="1720850" y="5111527"/>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7" name="Rectangle 943"/>
          <p:cNvSpPr>
            <a:spLocks noChangeArrowheads="1"/>
          </p:cNvSpPr>
          <p:nvPr/>
        </p:nvSpPr>
        <p:spPr bwMode="auto">
          <a:xfrm>
            <a:off x="1728791" y="5111527"/>
            <a:ext cx="7937" cy="342900"/>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8" name="Rectangle 944"/>
          <p:cNvSpPr>
            <a:spLocks noChangeArrowheads="1"/>
          </p:cNvSpPr>
          <p:nvPr/>
        </p:nvSpPr>
        <p:spPr bwMode="auto">
          <a:xfrm>
            <a:off x="1736728" y="5111527"/>
            <a:ext cx="9525"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9" name="Rectangle 945"/>
          <p:cNvSpPr>
            <a:spLocks noChangeArrowheads="1"/>
          </p:cNvSpPr>
          <p:nvPr/>
        </p:nvSpPr>
        <p:spPr bwMode="auto">
          <a:xfrm>
            <a:off x="1746250" y="5111527"/>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0" name="Rectangle 946"/>
          <p:cNvSpPr>
            <a:spLocks noChangeArrowheads="1"/>
          </p:cNvSpPr>
          <p:nvPr/>
        </p:nvSpPr>
        <p:spPr bwMode="auto">
          <a:xfrm>
            <a:off x="1754191" y="5111527"/>
            <a:ext cx="7937" cy="342900"/>
          </a:xfrm>
          <a:prstGeom prst="rect">
            <a:avLst/>
          </a:prstGeom>
          <a:solidFill>
            <a:srgbClr val="92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1" name="Rectangle 947"/>
          <p:cNvSpPr>
            <a:spLocks noChangeArrowheads="1"/>
          </p:cNvSpPr>
          <p:nvPr/>
        </p:nvSpPr>
        <p:spPr bwMode="auto">
          <a:xfrm>
            <a:off x="1762128" y="5111527"/>
            <a:ext cx="9525"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2" name="Rectangle 948"/>
          <p:cNvSpPr>
            <a:spLocks noChangeArrowheads="1"/>
          </p:cNvSpPr>
          <p:nvPr/>
        </p:nvSpPr>
        <p:spPr bwMode="auto">
          <a:xfrm>
            <a:off x="1771650" y="5111527"/>
            <a:ext cx="7938"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3" name="Rectangle 949"/>
          <p:cNvSpPr>
            <a:spLocks noChangeArrowheads="1"/>
          </p:cNvSpPr>
          <p:nvPr/>
        </p:nvSpPr>
        <p:spPr bwMode="auto">
          <a:xfrm>
            <a:off x="1779591" y="5111527"/>
            <a:ext cx="9525" cy="342900"/>
          </a:xfrm>
          <a:prstGeom prst="rect">
            <a:avLst/>
          </a:prstGeom>
          <a:solidFill>
            <a:srgbClr val="86F1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4" name="Rectangle 950"/>
          <p:cNvSpPr>
            <a:spLocks noChangeArrowheads="1"/>
          </p:cNvSpPr>
          <p:nvPr/>
        </p:nvSpPr>
        <p:spPr bwMode="auto">
          <a:xfrm>
            <a:off x="1789116" y="5111527"/>
            <a:ext cx="7937" cy="342900"/>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5" name="Rectangle 951"/>
          <p:cNvSpPr>
            <a:spLocks noChangeArrowheads="1"/>
          </p:cNvSpPr>
          <p:nvPr/>
        </p:nvSpPr>
        <p:spPr bwMode="auto">
          <a:xfrm>
            <a:off x="1797050" y="5111527"/>
            <a:ext cx="7938" cy="342900"/>
          </a:xfrm>
          <a:prstGeom prst="rect">
            <a:avLst/>
          </a:prstGeom>
          <a:solidFill>
            <a:srgbClr val="7DEE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6" name="Rectangle 952"/>
          <p:cNvSpPr>
            <a:spLocks noChangeArrowheads="1"/>
          </p:cNvSpPr>
          <p:nvPr/>
        </p:nvSpPr>
        <p:spPr bwMode="auto">
          <a:xfrm>
            <a:off x="1804991" y="5111527"/>
            <a:ext cx="9525"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7" name="Rectangle 953"/>
          <p:cNvSpPr>
            <a:spLocks noChangeArrowheads="1"/>
          </p:cNvSpPr>
          <p:nvPr/>
        </p:nvSpPr>
        <p:spPr bwMode="auto">
          <a:xfrm>
            <a:off x="1814516" y="5111527"/>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8" name="Rectangle 954"/>
          <p:cNvSpPr>
            <a:spLocks noChangeArrowheads="1"/>
          </p:cNvSpPr>
          <p:nvPr/>
        </p:nvSpPr>
        <p:spPr bwMode="auto">
          <a:xfrm>
            <a:off x="1822450" y="5111527"/>
            <a:ext cx="7938"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9" name="Rectangle 955"/>
          <p:cNvSpPr>
            <a:spLocks noChangeArrowheads="1"/>
          </p:cNvSpPr>
          <p:nvPr/>
        </p:nvSpPr>
        <p:spPr bwMode="auto">
          <a:xfrm>
            <a:off x="1830391" y="5111527"/>
            <a:ext cx="9525"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0" name="Rectangle 956"/>
          <p:cNvSpPr>
            <a:spLocks noChangeArrowheads="1"/>
          </p:cNvSpPr>
          <p:nvPr/>
        </p:nvSpPr>
        <p:spPr bwMode="auto">
          <a:xfrm>
            <a:off x="1839916" y="5111527"/>
            <a:ext cx="7937" cy="342900"/>
          </a:xfrm>
          <a:prstGeom prst="rect">
            <a:avLst/>
          </a:prstGeom>
          <a:solidFill>
            <a:srgbClr val="68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1" name="Rectangle 957"/>
          <p:cNvSpPr>
            <a:spLocks noChangeArrowheads="1"/>
          </p:cNvSpPr>
          <p:nvPr/>
        </p:nvSpPr>
        <p:spPr bwMode="auto">
          <a:xfrm>
            <a:off x="1847853" y="5111527"/>
            <a:ext cx="9525"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2" name="Rectangle 958"/>
          <p:cNvSpPr>
            <a:spLocks noChangeArrowheads="1"/>
          </p:cNvSpPr>
          <p:nvPr/>
        </p:nvSpPr>
        <p:spPr bwMode="auto">
          <a:xfrm>
            <a:off x="1857375" y="5111527"/>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3" name="Rectangle 959"/>
          <p:cNvSpPr>
            <a:spLocks noChangeArrowheads="1"/>
          </p:cNvSpPr>
          <p:nvPr/>
        </p:nvSpPr>
        <p:spPr bwMode="auto">
          <a:xfrm>
            <a:off x="1865316" y="5111527"/>
            <a:ext cx="7937" cy="342900"/>
          </a:xfrm>
          <a:prstGeom prst="rect">
            <a:avLst/>
          </a:prstGeom>
          <a:solidFill>
            <a:srgbClr val="5D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4" name="Rectangle 960"/>
          <p:cNvSpPr>
            <a:spLocks noChangeArrowheads="1"/>
          </p:cNvSpPr>
          <p:nvPr/>
        </p:nvSpPr>
        <p:spPr bwMode="auto">
          <a:xfrm>
            <a:off x="1873253" y="5111527"/>
            <a:ext cx="9525" cy="342900"/>
          </a:xfrm>
          <a:prstGeom prst="rect">
            <a:avLst/>
          </a:prstGeom>
          <a:solidFill>
            <a:srgbClr val="58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5" name="Rectangle 961"/>
          <p:cNvSpPr>
            <a:spLocks noChangeArrowheads="1"/>
          </p:cNvSpPr>
          <p:nvPr/>
        </p:nvSpPr>
        <p:spPr bwMode="auto">
          <a:xfrm>
            <a:off x="1882775" y="5111527"/>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6" name="Rectangle 962"/>
          <p:cNvSpPr>
            <a:spLocks noChangeArrowheads="1"/>
          </p:cNvSpPr>
          <p:nvPr/>
        </p:nvSpPr>
        <p:spPr bwMode="auto">
          <a:xfrm>
            <a:off x="1890716" y="5111527"/>
            <a:ext cx="7937" cy="342900"/>
          </a:xfrm>
          <a:prstGeom prst="rect">
            <a:avLst/>
          </a:prstGeom>
          <a:solidFill>
            <a:srgbClr val="50DA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7" name="Rectangle 963"/>
          <p:cNvSpPr>
            <a:spLocks noChangeArrowheads="1"/>
          </p:cNvSpPr>
          <p:nvPr/>
        </p:nvSpPr>
        <p:spPr bwMode="auto">
          <a:xfrm>
            <a:off x="1898653" y="5111527"/>
            <a:ext cx="9525"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8" name="Rectangle 964"/>
          <p:cNvSpPr>
            <a:spLocks noChangeArrowheads="1"/>
          </p:cNvSpPr>
          <p:nvPr/>
        </p:nvSpPr>
        <p:spPr bwMode="auto">
          <a:xfrm>
            <a:off x="1908175" y="5111527"/>
            <a:ext cx="7938"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9" name="Rectangle 965"/>
          <p:cNvSpPr>
            <a:spLocks noChangeArrowheads="1"/>
          </p:cNvSpPr>
          <p:nvPr/>
        </p:nvSpPr>
        <p:spPr bwMode="auto">
          <a:xfrm>
            <a:off x="1916116" y="5111527"/>
            <a:ext cx="9525"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0" name="Rectangle 966"/>
          <p:cNvSpPr>
            <a:spLocks noChangeArrowheads="1"/>
          </p:cNvSpPr>
          <p:nvPr/>
        </p:nvSpPr>
        <p:spPr bwMode="auto">
          <a:xfrm>
            <a:off x="1925641" y="5111527"/>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1" name="Rectangle 967"/>
          <p:cNvSpPr>
            <a:spLocks noChangeArrowheads="1"/>
          </p:cNvSpPr>
          <p:nvPr/>
        </p:nvSpPr>
        <p:spPr bwMode="auto">
          <a:xfrm>
            <a:off x="1933575" y="5111527"/>
            <a:ext cx="7938" cy="342900"/>
          </a:xfrm>
          <a:prstGeom prst="rect">
            <a:avLst/>
          </a:prstGeom>
          <a:solidFill>
            <a:srgbClr val="3B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2" name="Rectangle 968"/>
          <p:cNvSpPr>
            <a:spLocks noChangeArrowheads="1"/>
          </p:cNvSpPr>
          <p:nvPr/>
        </p:nvSpPr>
        <p:spPr bwMode="auto">
          <a:xfrm>
            <a:off x="1941516" y="5111527"/>
            <a:ext cx="9525"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3" name="Rectangle 969"/>
          <p:cNvSpPr>
            <a:spLocks noChangeArrowheads="1"/>
          </p:cNvSpPr>
          <p:nvPr/>
        </p:nvSpPr>
        <p:spPr bwMode="auto">
          <a:xfrm>
            <a:off x="1951041" y="5111527"/>
            <a:ext cx="7937" cy="342900"/>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4" name="Rectangle 970"/>
          <p:cNvSpPr>
            <a:spLocks noChangeArrowheads="1"/>
          </p:cNvSpPr>
          <p:nvPr/>
        </p:nvSpPr>
        <p:spPr bwMode="auto">
          <a:xfrm>
            <a:off x="1958975" y="5111527"/>
            <a:ext cx="7938" cy="342900"/>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5" name="Rectangle 971"/>
          <p:cNvSpPr>
            <a:spLocks noChangeArrowheads="1"/>
          </p:cNvSpPr>
          <p:nvPr/>
        </p:nvSpPr>
        <p:spPr bwMode="auto">
          <a:xfrm>
            <a:off x="1966916" y="5111527"/>
            <a:ext cx="9525"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6" name="Rectangle 972"/>
          <p:cNvSpPr>
            <a:spLocks noChangeArrowheads="1"/>
          </p:cNvSpPr>
          <p:nvPr/>
        </p:nvSpPr>
        <p:spPr bwMode="auto">
          <a:xfrm>
            <a:off x="1976441" y="5111527"/>
            <a:ext cx="7937" cy="342900"/>
          </a:xfrm>
          <a:prstGeom prst="rect">
            <a:avLst/>
          </a:prstGeom>
          <a:solidFill>
            <a:srgbClr val="27C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7" name="Rectangle 973"/>
          <p:cNvSpPr>
            <a:spLocks noChangeArrowheads="1"/>
          </p:cNvSpPr>
          <p:nvPr/>
        </p:nvSpPr>
        <p:spPr bwMode="auto">
          <a:xfrm>
            <a:off x="1984375" y="5111527"/>
            <a:ext cx="7938" cy="342900"/>
          </a:xfrm>
          <a:prstGeom prst="rect">
            <a:avLst/>
          </a:prstGeom>
          <a:solidFill>
            <a:srgbClr val="23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8" name="Rectangle 974"/>
          <p:cNvSpPr>
            <a:spLocks noChangeArrowheads="1"/>
          </p:cNvSpPr>
          <p:nvPr/>
        </p:nvSpPr>
        <p:spPr bwMode="auto">
          <a:xfrm>
            <a:off x="1992316" y="5111527"/>
            <a:ext cx="9525" cy="342900"/>
          </a:xfrm>
          <a:prstGeom prst="rect">
            <a:avLst/>
          </a:prstGeom>
          <a:solidFill>
            <a:srgbClr val="1FC6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9" name="Rectangle 975"/>
          <p:cNvSpPr>
            <a:spLocks noChangeArrowheads="1"/>
          </p:cNvSpPr>
          <p:nvPr/>
        </p:nvSpPr>
        <p:spPr bwMode="auto">
          <a:xfrm>
            <a:off x="2001841" y="5111527"/>
            <a:ext cx="7937"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0" name="Rectangle 976"/>
          <p:cNvSpPr>
            <a:spLocks noChangeArrowheads="1"/>
          </p:cNvSpPr>
          <p:nvPr/>
        </p:nvSpPr>
        <p:spPr bwMode="auto">
          <a:xfrm>
            <a:off x="2009778" y="5111527"/>
            <a:ext cx="9525" cy="342900"/>
          </a:xfrm>
          <a:prstGeom prst="rect">
            <a:avLst/>
          </a:prstGeom>
          <a:solidFill>
            <a:srgbClr val="16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1" name="Rectangle 977"/>
          <p:cNvSpPr>
            <a:spLocks noChangeArrowheads="1"/>
          </p:cNvSpPr>
          <p:nvPr/>
        </p:nvSpPr>
        <p:spPr bwMode="auto">
          <a:xfrm>
            <a:off x="2019300" y="5111527"/>
            <a:ext cx="7938" cy="342900"/>
          </a:xfrm>
          <a:prstGeom prst="rect">
            <a:avLst/>
          </a:prstGeom>
          <a:solidFill>
            <a:srgbClr val="12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2" name="Rectangle 978"/>
          <p:cNvSpPr>
            <a:spLocks noChangeArrowheads="1"/>
          </p:cNvSpPr>
          <p:nvPr/>
        </p:nvSpPr>
        <p:spPr bwMode="auto">
          <a:xfrm>
            <a:off x="2027241" y="5111527"/>
            <a:ext cx="7937" cy="342900"/>
          </a:xfrm>
          <a:prstGeom prst="rect">
            <a:avLst/>
          </a:prstGeom>
          <a:solidFill>
            <a:srgbClr val="0E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3" name="Rectangle 979"/>
          <p:cNvSpPr>
            <a:spLocks noChangeArrowheads="1"/>
          </p:cNvSpPr>
          <p:nvPr/>
        </p:nvSpPr>
        <p:spPr bwMode="auto">
          <a:xfrm>
            <a:off x="2035178" y="5111527"/>
            <a:ext cx="9525" cy="342900"/>
          </a:xfrm>
          <a:prstGeom prst="rect">
            <a:avLst/>
          </a:prstGeom>
          <a:solidFill>
            <a:srgbClr val="0A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4" name="Rectangle 980"/>
          <p:cNvSpPr>
            <a:spLocks noChangeArrowheads="1"/>
          </p:cNvSpPr>
          <p:nvPr/>
        </p:nvSpPr>
        <p:spPr bwMode="auto">
          <a:xfrm>
            <a:off x="2044700" y="5111527"/>
            <a:ext cx="7938"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5" name="Oval 981"/>
          <p:cNvSpPr>
            <a:spLocks noChangeArrowheads="1"/>
          </p:cNvSpPr>
          <p:nvPr/>
        </p:nvSpPr>
        <p:spPr bwMode="auto">
          <a:xfrm>
            <a:off x="1716091"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6" name="Rectangle 982"/>
          <p:cNvSpPr>
            <a:spLocks noChangeArrowheads="1"/>
          </p:cNvSpPr>
          <p:nvPr/>
        </p:nvSpPr>
        <p:spPr bwMode="auto">
          <a:xfrm>
            <a:off x="1830388"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287" name="Rectangle 983"/>
          <p:cNvSpPr>
            <a:spLocks noChangeArrowheads="1"/>
          </p:cNvSpPr>
          <p:nvPr/>
        </p:nvSpPr>
        <p:spPr bwMode="auto">
          <a:xfrm>
            <a:off x="1728788"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Mandates</a:t>
            </a:r>
          </a:p>
        </p:txBody>
      </p:sp>
      <p:sp>
        <p:nvSpPr>
          <p:cNvPr id="22288" name="Line 984"/>
          <p:cNvSpPr>
            <a:spLocks noChangeShapeType="1"/>
          </p:cNvSpPr>
          <p:nvPr/>
        </p:nvSpPr>
        <p:spPr bwMode="auto">
          <a:xfrm flipV="1">
            <a:off x="1882775"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289" name="Freeform 985"/>
          <p:cNvSpPr>
            <a:spLocks/>
          </p:cNvSpPr>
          <p:nvPr/>
        </p:nvSpPr>
        <p:spPr bwMode="auto">
          <a:xfrm>
            <a:off x="1844678" y="4868642"/>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0" name="Freeform 986"/>
          <p:cNvSpPr>
            <a:spLocks/>
          </p:cNvSpPr>
          <p:nvPr/>
        </p:nvSpPr>
        <p:spPr bwMode="auto">
          <a:xfrm>
            <a:off x="1882775" y="4079652"/>
            <a:ext cx="628650" cy="373062"/>
          </a:xfrm>
          <a:custGeom>
            <a:avLst/>
            <a:gdLst>
              <a:gd name="T0" fmla="*/ 2147483646 w 396"/>
              <a:gd name="T1" fmla="*/ 0 h 235"/>
              <a:gd name="T2" fmla="*/ 2147483646 w 396"/>
              <a:gd name="T3" fmla="*/ 2147483646 h 235"/>
              <a:gd name="T4" fmla="*/ 0 w 396"/>
              <a:gd name="T5" fmla="*/ 2147483646 h 235"/>
              <a:gd name="T6" fmla="*/ 0 w 396"/>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235">
                <a:moveTo>
                  <a:pt x="396" y="0"/>
                </a:moveTo>
                <a:lnTo>
                  <a:pt x="396"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91" name="Freeform 987"/>
          <p:cNvSpPr>
            <a:spLocks/>
          </p:cNvSpPr>
          <p:nvPr/>
        </p:nvSpPr>
        <p:spPr bwMode="auto">
          <a:xfrm>
            <a:off x="2474916" y="3978055"/>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2" name="Freeform 988"/>
          <p:cNvSpPr>
            <a:spLocks/>
          </p:cNvSpPr>
          <p:nvPr/>
        </p:nvSpPr>
        <p:spPr bwMode="auto">
          <a:xfrm>
            <a:off x="1844678" y="4443192"/>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4"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3" name="Rectangle 989"/>
          <p:cNvSpPr>
            <a:spLocks noChangeArrowheads="1"/>
          </p:cNvSpPr>
          <p:nvPr/>
        </p:nvSpPr>
        <p:spPr bwMode="auto">
          <a:xfrm>
            <a:off x="5629662" y="1636492"/>
            <a:ext cx="12343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sz="1300">
                <a:solidFill>
                  <a:srgbClr val="000000"/>
                </a:solidFill>
                <a:sym typeface="Arial" panose="020B0604020202020204" pitchFamily="34" charset="0"/>
              </a:rPr>
              <a:t>Sector/country B</a:t>
            </a:r>
          </a:p>
        </p:txBody>
      </p:sp>
      <p:sp>
        <p:nvSpPr>
          <p:cNvPr id="22294" name="Rectangle 990"/>
          <p:cNvSpPr>
            <a:spLocks noChangeArrowheads="1"/>
          </p:cNvSpPr>
          <p:nvPr/>
        </p:nvSpPr>
        <p:spPr bwMode="auto">
          <a:xfrm>
            <a:off x="8822870" y="1631730"/>
            <a:ext cx="12439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GB" sz="1300">
                <a:solidFill>
                  <a:srgbClr val="000000"/>
                </a:solidFill>
                <a:sym typeface="Arial" panose="020B0604020202020204" pitchFamily="34" charset="0"/>
              </a:rPr>
              <a:t>Sector/country C</a:t>
            </a:r>
          </a:p>
        </p:txBody>
      </p:sp>
      <p:sp>
        <p:nvSpPr>
          <p:cNvPr id="22295" name="Freeform 991"/>
          <p:cNvSpPr>
            <a:spLocks noEditPoints="1"/>
          </p:cNvSpPr>
          <p:nvPr/>
        </p:nvSpPr>
        <p:spPr bwMode="auto">
          <a:xfrm>
            <a:off x="2592388" y="4130455"/>
            <a:ext cx="2398712" cy="314325"/>
          </a:xfrm>
          <a:custGeom>
            <a:avLst/>
            <a:gdLst>
              <a:gd name="T0" fmla="*/ 2147483646 w 4500"/>
              <a:gd name="T1" fmla="*/ 2147483646 h 589"/>
              <a:gd name="T2" fmla="*/ 2147483646 w 4500"/>
              <a:gd name="T3" fmla="*/ 2147483646 h 589"/>
              <a:gd name="T4" fmla="*/ 1817638410 w 4500"/>
              <a:gd name="T5" fmla="*/ 2147483646 h 589"/>
              <a:gd name="T6" fmla="*/ 1969084557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6" name="Freeform 992"/>
          <p:cNvSpPr>
            <a:spLocks/>
          </p:cNvSpPr>
          <p:nvPr/>
        </p:nvSpPr>
        <p:spPr bwMode="auto">
          <a:xfrm>
            <a:off x="2555878" y="4020914"/>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7" name="Freeform 993"/>
          <p:cNvSpPr>
            <a:spLocks/>
          </p:cNvSpPr>
          <p:nvPr/>
        </p:nvSpPr>
        <p:spPr bwMode="auto">
          <a:xfrm>
            <a:off x="4941891" y="4436839"/>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8" name="Freeform 994"/>
          <p:cNvSpPr>
            <a:spLocks noEditPoints="1"/>
          </p:cNvSpPr>
          <p:nvPr/>
        </p:nvSpPr>
        <p:spPr bwMode="auto">
          <a:xfrm>
            <a:off x="3163888" y="4097117"/>
            <a:ext cx="2392362" cy="390525"/>
          </a:xfrm>
          <a:custGeom>
            <a:avLst/>
            <a:gdLst>
              <a:gd name="T0" fmla="*/ 0 w 4488"/>
              <a:gd name="T1" fmla="*/ 2147483646 h 730"/>
              <a:gd name="T2" fmla="*/ 0 w 4488"/>
              <a:gd name="T3" fmla="*/ 2147483646 h 730"/>
              <a:gd name="T4" fmla="*/ 1969161265 w 4488"/>
              <a:gd name="T5" fmla="*/ 2147483646 h 730"/>
              <a:gd name="T6" fmla="*/ 2147483646 w 4488"/>
              <a:gd name="T7" fmla="*/ 2147483646 h 730"/>
              <a:gd name="T8" fmla="*/ 2147483646 w 4488"/>
              <a:gd name="T9" fmla="*/ 2147483646 h 730"/>
              <a:gd name="T10" fmla="*/ 1969161265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9" name="Freeform 995"/>
          <p:cNvSpPr>
            <a:spLocks/>
          </p:cNvSpPr>
          <p:nvPr/>
        </p:nvSpPr>
        <p:spPr bwMode="auto">
          <a:xfrm>
            <a:off x="3128966" y="4470177"/>
            <a:ext cx="84137"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0" name="Freeform 996"/>
          <p:cNvSpPr>
            <a:spLocks/>
          </p:cNvSpPr>
          <p:nvPr/>
        </p:nvSpPr>
        <p:spPr bwMode="auto">
          <a:xfrm>
            <a:off x="5507041" y="3987577"/>
            <a:ext cx="84137"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1" name="Rectangle 997"/>
          <p:cNvSpPr>
            <a:spLocks noChangeArrowheads="1"/>
          </p:cNvSpPr>
          <p:nvPr/>
        </p:nvSpPr>
        <p:spPr bwMode="auto">
          <a:xfrm>
            <a:off x="9863138" y="5133752"/>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2" name="Rectangle 998"/>
          <p:cNvSpPr>
            <a:spLocks noChangeArrowheads="1"/>
          </p:cNvSpPr>
          <p:nvPr/>
        </p:nvSpPr>
        <p:spPr bwMode="auto">
          <a:xfrm>
            <a:off x="9798053" y="5068664"/>
            <a:ext cx="614363"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3" name="Rectangle 999"/>
          <p:cNvSpPr>
            <a:spLocks noChangeArrowheads="1"/>
          </p:cNvSpPr>
          <p:nvPr/>
        </p:nvSpPr>
        <p:spPr bwMode="auto">
          <a:xfrm>
            <a:off x="9950450" y="5176614"/>
            <a:ext cx="524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Management</a:t>
            </a:r>
          </a:p>
        </p:txBody>
      </p:sp>
      <p:sp>
        <p:nvSpPr>
          <p:cNvPr id="22304" name="Rectangle 1000"/>
          <p:cNvSpPr>
            <a:spLocks noChangeArrowheads="1"/>
          </p:cNvSpPr>
          <p:nvPr/>
        </p:nvSpPr>
        <p:spPr bwMode="auto">
          <a:xfrm>
            <a:off x="10018713" y="5287739"/>
            <a:ext cx="1779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700">
                <a:solidFill>
                  <a:srgbClr val="000000"/>
                </a:solidFill>
                <a:sym typeface="Arial" panose="020B0604020202020204" pitchFamily="34" charset="0"/>
              </a:rPr>
              <a:t>VAS</a:t>
            </a:r>
          </a:p>
        </p:txBody>
      </p:sp>
      <p:sp>
        <p:nvSpPr>
          <p:cNvPr id="22305" name="Line 1001"/>
          <p:cNvSpPr>
            <a:spLocks noChangeShapeType="1"/>
          </p:cNvSpPr>
          <p:nvPr/>
        </p:nvSpPr>
        <p:spPr bwMode="auto">
          <a:xfrm flipH="1">
            <a:off x="9598025" y="5259164"/>
            <a:ext cx="171450"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306" name="Freeform 1002"/>
          <p:cNvSpPr>
            <a:spLocks/>
          </p:cNvSpPr>
          <p:nvPr/>
        </p:nvSpPr>
        <p:spPr bwMode="auto">
          <a:xfrm>
            <a:off x="9713913" y="5227414"/>
            <a:ext cx="93662"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7" name="Rectangle 1003"/>
          <p:cNvSpPr>
            <a:spLocks noChangeArrowheads="1"/>
          </p:cNvSpPr>
          <p:nvPr/>
        </p:nvSpPr>
        <p:spPr bwMode="auto">
          <a:xfrm>
            <a:off x="9223378" y="5089302"/>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8" name="Rectangle 1004"/>
          <p:cNvSpPr>
            <a:spLocks noChangeArrowheads="1"/>
          </p:cNvSpPr>
          <p:nvPr/>
        </p:nvSpPr>
        <p:spPr bwMode="auto">
          <a:xfrm>
            <a:off x="9232900" y="5089302"/>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9" name="Rectangle 1005"/>
          <p:cNvSpPr>
            <a:spLocks noChangeArrowheads="1"/>
          </p:cNvSpPr>
          <p:nvPr/>
        </p:nvSpPr>
        <p:spPr bwMode="auto">
          <a:xfrm>
            <a:off x="9240841" y="5089302"/>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0" name="Rectangle 1006"/>
          <p:cNvSpPr>
            <a:spLocks noChangeArrowheads="1"/>
          </p:cNvSpPr>
          <p:nvPr/>
        </p:nvSpPr>
        <p:spPr bwMode="auto">
          <a:xfrm>
            <a:off x="9248778" y="5089302"/>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1" name="Rectangle 1007"/>
          <p:cNvSpPr>
            <a:spLocks noChangeArrowheads="1"/>
          </p:cNvSpPr>
          <p:nvPr/>
        </p:nvSpPr>
        <p:spPr bwMode="auto">
          <a:xfrm>
            <a:off x="9258300" y="5089302"/>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2" name="Rectangle 1008"/>
          <p:cNvSpPr>
            <a:spLocks noChangeArrowheads="1"/>
          </p:cNvSpPr>
          <p:nvPr/>
        </p:nvSpPr>
        <p:spPr bwMode="auto">
          <a:xfrm>
            <a:off x="9266241" y="5089302"/>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3" name="Rectangle 1009"/>
          <p:cNvSpPr>
            <a:spLocks noChangeArrowheads="1"/>
          </p:cNvSpPr>
          <p:nvPr/>
        </p:nvSpPr>
        <p:spPr bwMode="auto">
          <a:xfrm>
            <a:off x="9274178" y="5089302"/>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4" name="Rectangle 1010"/>
          <p:cNvSpPr>
            <a:spLocks noChangeArrowheads="1"/>
          </p:cNvSpPr>
          <p:nvPr/>
        </p:nvSpPr>
        <p:spPr bwMode="auto">
          <a:xfrm>
            <a:off x="9283700" y="5089302"/>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5" name="Rectangle 1011"/>
          <p:cNvSpPr>
            <a:spLocks noChangeArrowheads="1"/>
          </p:cNvSpPr>
          <p:nvPr/>
        </p:nvSpPr>
        <p:spPr bwMode="auto">
          <a:xfrm>
            <a:off x="9291641" y="5089302"/>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6" name="Rectangle 1012"/>
          <p:cNvSpPr>
            <a:spLocks noChangeArrowheads="1"/>
          </p:cNvSpPr>
          <p:nvPr/>
        </p:nvSpPr>
        <p:spPr bwMode="auto">
          <a:xfrm>
            <a:off x="9299578" y="5089302"/>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7" name="Rectangle 1013"/>
          <p:cNvSpPr>
            <a:spLocks noChangeArrowheads="1"/>
          </p:cNvSpPr>
          <p:nvPr/>
        </p:nvSpPr>
        <p:spPr bwMode="auto">
          <a:xfrm>
            <a:off x="9309100" y="5089302"/>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8" name="Rectangle 1014"/>
          <p:cNvSpPr>
            <a:spLocks noChangeArrowheads="1"/>
          </p:cNvSpPr>
          <p:nvPr/>
        </p:nvSpPr>
        <p:spPr bwMode="auto">
          <a:xfrm>
            <a:off x="9317041" y="5089302"/>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9" name="Rectangle 1015"/>
          <p:cNvSpPr>
            <a:spLocks noChangeArrowheads="1"/>
          </p:cNvSpPr>
          <p:nvPr/>
        </p:nvSpPr>
        <p:spPr bwMode="auto">
          <a:xfrm>
            <a:off x="9326566" y="5089302"/>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0" name="Rectangle 1016"/>
          <p:cNvSpPr>
            <a:spLocks noChangeArrowheads="1"/>
          </p:cNvSpPr>
          <p:nvPr/>
        </p:nvSpPr>
        <p:spPr bwMode="auto">
          <a:xfrm>
            <a:off x="9334500" y="5089302"/>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1" name="Rectangle 1017"/>
          <p:cNvSpPr>
            <a:spLocks noChangeArrowheads="1"/>
          </p:cNvSpPr>
          <p:nvPr/>
        </p:nvSpPr>
        <p:spPr bwMode="auto">
          <a:xfrm>
            <a:off x="9342441" y="5089302"/>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2" name="Rectangle 1018"/>
          <p:cNvSpPr>
            <a:spLocks noChangeArrowheads="1"/>
          </p:cNvSpPr>
          <p:nvPr/>
        </p:nvSpPr>
        <p:spPr bwMode="auto">
          <a:xfrm>
            <a:off x="9351966" y="5089302"/>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3" name="Rectangle 1019"/>
          <p:cNvSpPr>
            <a:spLocks noChangeArrowheads="1"/>
          </p:cNvSpPr>
          <p:nvPr/>
        </p:nvSpPr>
        <p:spPr bwMode="auto">
          <a:xfrm>
            <a:off x="9359900" y="5089302"/>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4" name="Rectangle 1020"/>
          <p:cNvSpPr>
            <a:spLocks noChangeArrowheads="1"/>
          </p:cNvSpPr>
          <p:nvPr/>
        </p:nvSpPr>
        <p:spPr bwMode="auto">
          <a:xfrm>
            <a:off x="9367841" y="5089302"/>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5" name="Rectangle 1021"/>
          <p:cNvSpPr>
            <a:spLocks noChangeArrowheads="1"/>
          </p:cNvSpPr>
          <p:nvPr/>
        </p:nvSpPr>
        <p:spPr bwMode="auto">
          <a:xfrm>
            <a:off x="9377366" y="5089302"/>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6" name="Rectangle 1022"/>
          <p:cNvSpPr>
            <a:spLocks noChangeArrowheads="1"/>
          </p:cNvSpPr>
          <p:nvPr/>
        </p:nvSpPr>
        <p:spPr bwMode="auto">
          <a:xfrm>
            <a:off x="9385303" y="5089302"/>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7" name="Rectangle 1023"/>
          <p:cNvSpPr>
            <a:spLocks noChangeArrowheads="1"/>
          </p:cNvSpPr>
          <p:nvPr/>
        </p:nvSpPr>
        <p:spPr bwMode="auto">
          <a:xfrm>
            <a:off x="9394825" y="5089302"/>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8" name="Rectangle 1024"/>
          <p:cNvSpPr>
            <a:spLocks noChangeArrowheads="1"/>
          </p:cNvSpPr>
          <p:nvPr/>
        </p:nvSpPr>
        <p:spPr bwMode="auto">
          <a:xfrm>
            <a:off x="9402766" y="5089302"/>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9" name="Rectangle 1025"/>
          <p:cNvSpPr>
            <a:spLocks noChangeArrowheads="1"/>
          </p:cNvSpPr>
          <p:nvPr/>
        </p:nvSpPr>
        <p:spPr bwMode="auto">
          <a:xfrm>
            <a:off x="9410703" y="5089302"/>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0" name="Rectangle 1026"/>
          <p:cNvSpPr>
            <a:spLocks noChangeArrowheads="1"/>
          </p:cNvSpPr>
          <p:nvPr/>
        </p:nvSpPr>
        <p:spPr bwMode="auto">
          <a:xfrm>
            <a:off x="9420225" y="5089302"/>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1" name="Rectangle 1027"/>
          <p:cNvSpPr>
            <a:spLocks noChangeArrowheads="1"/>
          </p:cNvSpPr>
          <p:nvPr/>
        </p:nvSpPr>
        <p:spPr bwMode="auto">
          <a:xfrm>
            <a:off x="9428166" y="5089302"/>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2" name="Rectangle 1028"/>
          <p:cNvSpPr>
            <a:spLocks noChangeArrowheads="1"/>
          </p:cNvSpPr>
          <p:nvPr/>
        </p:nvSpPr>
        <p:spPr bwMode="auto">
          <a:xfrm>
            <a:off x="9436103" y="5089302"/>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3" name="Rectangle 1029"/>
          <p:cNvSpPr>
            <a:spLocks noChangeArrowheads="1"/>
          </p:cNvSpPr>
          <p:nvPr/>
        </p:nvSpPr>
        <p:spPr bwMode="auto">
          <a:xfrm>
            <a:off x="9445625" y="5089302"/>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4" name="Rectangle 1030"/>
          <p:cNvSpPr>
            <a:spLocks noChangeArrowheads="1"/>
          </p:cNvSpPr>
          <p:nvPr/>
        </p:nvSpPr>
        <p:spPr bwMode="auto">
          <a:xfrm>
            <a:off x="9453566" y="5089302"/>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5" name="Rectangle 1031"/>
          <p:cNvSpPr>
            <a:spLocks noChangeArrowheads="1"/>
          </p:cNvSpPr>
          <p:nvPr/>
        </p:nvSpPr>
        <p:spPr bwMode="auto">
          <a:xfrm>
            <a:off x="9463091" y="5089302"/>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6" name="Rectangle 1032"/>
          <p:cNvSpPr>
            <a:spLocks noChangeArrowheads="1"/>
          </p:cNvSpPr>
          <p:nvPr/>
        </p:nvSpPr>
        <p:spPr bwMode="auto">
          <a:xfrm>
            <a:off x="9471025" y="5089302"/>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7" name="Rectangle 1033"/>
          <p:cNvSpPr>
            <a:spLocks noChangeArrowheads="1"/>
          </p:cNvSpPr>
          <p:nvPr/>
        </p:nvSpPr>
        <p:spPr bwMode="auto">
          <a:xfrm>
            <a:off x="9478966" y="5089302"/>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8" name="Rectangle 1034"/>
          <p:cNvSpPr>
            <a:spLocks noChangeArrowheads="1"/>
          </p:cNvSpPr>
          <p:nvPr/>
        </p:nvSpPr>
        <p:spPr bwMode="auto">
          <a:xfrm>
            <a:off x="9488491" y="5089302"/>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9" name="Rectangle 1035"/>
          <p:cNvSpPr>
            <a:spLocks noChangeArrowheads="1"/>
          </p:cNvSpPr>
          <p:nvPr/>
        </p:nvSpPr>
        <p:spPr bwMode="auto">
          <a:xfrm>
            <a:off x="9496425" y="5089302"/>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0" name="Rectangle 1036"/>
          <p:cNvSpPr>
            <a:spLocks noChangeArrowheads="1"/>
          </p:cNvSpPr>
          <p:nvPr/>
        </p:nvSpPr>
        <p:spPr bwMode="auto">
          <a:xfrm>
            <a:off x="9504366" y="5089302"/>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1" name="Rectangle 1037"/>
          <p:cNvSpPr>
            <a:spLocks noChangeArrowheads="1"/>
          </p:cNvSpPr>
          <p:nvPr/>
        </p:nvSpPr>
        <p:spPr bwMode="auto">
          <a:xfrm>
            <a:off x="9513891" y="5089302"/>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2" name="Rectangle 1038"/>
          <p:cNvSpPr>
            <a:spLocks noChangeArrowheads="1"/>
          </p:cNvSpPr>
          <p:nvPr/>
        </p:nvSpPr>
        <p:spPr bwMode="auto">
          <a:xfrm>
            <a:off x="9521828" y="5089302"/>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3" name="Rectangle 1039"/>
          <p:cNvSpPr>
            <a:spLocks noChangeArrowheads="1"/>
          </p:cNvSpPr>
          <p:nvPr/>
        </p:nvSpPr>
        <p:spPr bwMode="auto">
          <a:xfrm>
            <a:off x="9531350" y="5089302"/>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4" name="Rectangle 1040"/>
          <p:cNvSpPr>
            <a:spLocks noChangeArrowheads="1"/>
          </p:cNvSpPr>
          <p:nvPr/>
        </p:nvSpPr>
        <p:spPr bwMode="auto">
          <a:xfrm>
            <a:off x="9539291" y="5089302"/>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5" name="Rectangle 1041"/>
          <p:cNvSpPr>
            <a:spLocks noChangeArrowheads="1"/>
          </p:cNvSpPr>
          <p:nvPr/>
        </p:nvSpPr>
        <p:spPr bwMode="auto">
          <a:xfrm>
            <a:off x="9547228" y="5089302"/>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6" name="Rectangle 1042"/>
          <p:cNvSpPr>
            <a:spLocks noChangeArrowheads="1"/>
          </p:cNvSpPr>
          <p:nvPr/>
        </p:nvSpPr>
        <p:spPr bwMode="auto">
          <a:xfrm>
            <a:off x="9556750" y="5089302"/>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7" name="Rectangle 1043"/>
          <p:cNvSpPr>
            <a:spLocks noChangeArrowheads="1"/>
          </p:cNvSpPr>
          <p:nvPr/>
        </p:nvSpPr>
        <p:spPr bwMode="auto">
          <a:xfrm>
            <a:off x="9564691" y="5089302"/>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8" name="Oval 1044"/>
          <p:cNvSpPr>
            <a:spLocks noChangeArrowheads="1"/>
          </p:cNvSpPr>
          <p:nvPr/>
        </p:nvSpPr>
        <p:spPr bwMode="auto">
          <a:xfrm>
            <a:off x="9232900" y="5055964"/>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9" name="Rectangle 1045"/>
          <p:cNvSpPr>
            <a:spLocks noChangeArrowheads="1"/>
          </p:cNvSpPr>
          <p:nvPr/>
        </p:nvSpPr>
        <p:spPr bwMode="auto">
          <a:xfrm>
            <a:off x="9351963" y="51829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DB</a:t>
            </a:r>
          </a:p>
        </p:txBody>
      </p:sp>
      <p:sp>
        <p:nvSpPr>
          <p:cNvPr id="22350" name="Rectangle 1046"/>
          <p:cNvSpPr>
            <a:spLocks noChangeArrowheads="1"/>
          </p:cNvSpPr>
          <p:nvPr/>
        </p:nvSpPr>
        <p:spPr bwMode="auto">
          <a:xfrm>
            <a:off x="9334503" y="52607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GB" sz="500">
                <a:solidFill>
                  <a:srgbClr val="FFFFFF"/>
                </a:solidFill>
                <a:sym typeface="Arial" panose="020B0604020202020204" pitchFamily="34" charset="0"/>
              </a:rPr>
              <a:t>XYZ</a:t>
            </a:r>
          </a:p>
        </p:txBody>
      </p:sp>
      <p:sp>
        <p:nvSpPr>
          <p:cNvPr id="22351" name="Freeform 1047"/>
          <p:cNvSpPr>
            <a:spLocks/>
          </p:cNvSpPr>
          <p:nvPr/>
        </p:nvSpPr>
        <p:spPr bwMode="auto">
          <a:xfrm>
            <a:off x="9564688" y="5229002"/>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52" name="Rectangle 1048"/>
          <p:cNvSpPr>
            <a:spLocks noGrp="1" noChangeArrowheads="1"/>
          </p:cNvSpPr>
          <p:nvPr>
            <p:ph type="title"/>
          </p:nvPr>
        </p:nvSpPr>
        <p:spPr/>
        <p:txBody>
          <a:bodyPr/>
          <a:lstStyle/>
          <a:p>
            <a:r>
              <a:rPr lang="en-GB"/>
              <a:t>Federated </a:t>
            </a:r>
            <a:r>
              <a:rPr lang="en-GB" noProof="0">
                <a:sym typeface="Arial" panose="020B0604020202020204" pitchFamily="34" charset="0"/>
              </a:rPr>
              <a:t>architecture</a:t>
            </a:r>
          </a:p>
        </p:txBody>
      </p:sp>
      <p:sp>
        <p:nvSpPr>
          <p:cNvPr id="2" name="Slide Number Placeholder 1">
            <a:extLst>
              <a:ext uri="{FF2B5EF4-FFF2-40B4-BE49-F238E27FC236}">
                <a16:creationId xmlns:a16="http://schemas.microsoft.com/office/drawing/2014/main" id="{B5512FE8-5653-4720-8441-4687BC0974DB}"/>
              </a:ext>
            </a:extLst>
          </p:cNvPr>
          <p:cNvSpPr>
            <a:spLocks noGrp="1"/>
          </p:cNvSpPr>
          <p:nvPr>
            <p:ph type="sldNum" sz="quarter" idx="10"/>
          </p:nvPr>
        </p:nvSpPr>
        <p:spPr/>
        <p:txBody>
          <a:bodyPr/>
          <a:lstStyle/>
          <a:p>
            <a:pPr>
              <a:defRPr/>
            </a:pPr>
            <a:fld id="{84AEDDD6-2727-439E-A96F-E9FD4CA77376}" type="slidenum">
              <a:rPr lang="en-GB" smtClean="0"/>
              <a:pPr>
                <a:defRPr/>
              </a:pPr>
              <a:t>55</a:t>
            </a:fld>
            <a:endParaRPr lang="en-GB" dirty="0"/>
          </a:p>
        </p:txBody>
      </p:sp>
    </p:spTree>
    <p:extLst>
      <p:ext uri="{BB962C8B-B14F-4D97-AF65-F5344CB8AC3E}">
        <p14:creationId xmlns:p14="http://schemas.microsoft.com/office/powerpoint/2010/main" val="1803280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Authentication of identity: different levels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162" y="1124744"/>
            <a:ext cx="7674371" cy="51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95756" y="2420888"/>
            <a:ext cx="1033168" cy="307777"/>
          </a:xfrm>
          <a:prstGeom prst="rect">
            <a:avLst/>
          </a:prstGeom>
          <a:noFill/>
        </p:spPr>
        <p:txBody>
          <a:bodyPr wrap="none" rtlCol="0">
            <a:spAutoFit/>
          </a:bodyPr>
          <a:lstStyle/>
          <a:p>
            <a:r>
              <a:rPr lang="en-GB" sz="1400">
                <a:solidFill>
                  <a:srgbClr val="11464C"/>
                </a:solidFill>
              </a:rPr>
              <a:t>/ MyGov.be</a:t>
            </a:r>
          </a:p>
        </p:txBody>
      </p:sp>
      <p:grpSp>
        <p:nvGrpSpPr>
          <p:cNvPr id="4" name="Group 3"/>
          <p:cNvGrpSpPr/>
          <p:nvPr/>
        </p:nvGrpSpPr>
        <p:grpSpPr>
          <a:xfrm>
            <a:off x="4727848" y="2286600"/>
            <a:ext cx="504056" cy="504056"/>
            <a:chOff x="4727848" y="2286600"/>
            <a:chExt cx="504056" cy="504056"/>
          </a:xfrm>
        </p:grpSpPr>
        <p:sp>
          <p:nvSpPr>
            <p:cNvPr id="8" name="Oval 7"/>
            <p:cNvSpPr/>
            <p:nvPr/>
          </p:nvSpPr>
          <p:spPr>
            <a:xfrm>
              <a:off x="4727848" y="2286600"/>
              <a:ext cx="504056" cy="504056"/>
            </a:xfrm>
            <a:prstGeom prst="ellipse">
              <a:avLst/>
            </a:prstGeom>
            <a:ln w="317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4753714" y="2442119"/>
              <a:ext cx="452323" cy="193017"/>
            </a:xfrm>
            <a:prstGeom prst="rect">
              <a:avLst/>
            </a:prstGeom>
          </p:spPr>
        </p:pic>
      </p:grpSp>
      <p:sp>
        <p:nvSpPr>
          <p:cNvPr id="6" name="Slide Number Placeholder 5">
            <a:extLst>
              <a:ext uri="{FF2B5EF4-FFF2-40B4-BE49-F238E27FC236}">
                <a16:creationId xmlns:a16="http://schemas.microsoft.com/office/drawing/2014/main" id="{828A3B84-1A66-404C-B733-E06B8C118D37}"/>
              </a:ext>
            </a:extLst>
          </p:cNvPr>
          <p:cNvSpPr>
            <a:spLocks noGrp="1"/>
          </p:cNvSpPr>
          <p:nvPr>
            <p:ph type="sldNum" sz="quarter" idx="10"/>
          </p:nvPr>
        </p:nvSpPr>
        <p:spPr/>
        <p:txBody>
          <a:bodyPr/>
          <a:lstStyle/>
          <a:p>
            <a:pPr>
              <a:defRPr/>
            </a:pPr>
            <a:fld id="{84AEDDD6-2727-439E-A96F-E9FD4CA77376}" type="slidenum">
              <a:rPr lang="en-GB" smtClean="0"/>
              <a:pPr>
                <a:defRPr/>
              </a:pPr>
              <a:t>56</a:t>
            </a:fld>
            <a:endParaRPr lang="en-GB" dirty="0"/>
          </a:p>
        </p:txBody>
      </p:sp>
    </p:spTree>
    <p:extLst>
      <p:ext uri="{BB962C8B-B14F-4D97-AF65-F5344CB8AC3E}">
        <p14:creationId xmlns:p14="http://schemas.microsoft.com/office/powerpoint/2010/main" val="572052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Informed consent to data sharing,</a:t>
            </a:r>
            <a:br>
              <a:rPr lang="en-GB"/>
            </a:br>
            <a:r>
              <a:rPr lang="en-GB"/>
              <a:t>(health) care relationship and access matrix</a:t>
            </a:r>
          </a:p>
        </p:txBody>
      </p:sp>
      <p:sp>
        <p:nvSpPr>
          <p:cNvPr id="3" name="Content Placeholder 2"/>
          <p:cNvSpPr>
            <a:spLocks noGrp="1"/>
          </p:cNvSpPr>
          <p:nvPr>
            <p:ph idx="1"/>
          </p:nvPr>
        </p:nvSpPr>
        <p:spPr/>
        <p:txBody>
          <a:bodyPr/>
          <a:lstStyle/>
          <a:p>
            <a:endParaRPr lang="en-GB" dirty="0"/>
          </a:p>
          <a:p>
            <a:r>
              <a:rPr lang="en-GB" dirty="0"/>
              <a:t>A healthcare provider or institution can only access the health data of a healthcare user that are available at a third party if</a:t>
            </a:r>
          </a:p>
          <a:p>
            <a:pPr lvl="1"/>
            <a:r>
              <a:rPr lang="en-GB" dirty="0"/>
              <a:t>the healthcare user has given his informed consent to share health data</a:t>
            </a:r>
          </a:p>
          <a:p>
            <a:pPr lvl="1"/>
            <a:r>
              <a:rPr lang="en-GB" dirty="0"/>
              <a:t>the healthcare provider or institution has a (health) care relationship with the healthcare user</a:t>
            </a:r>
          </a:p>
          <a:p>
            <a:pPr lvl="2"/>
            <a:r>
              <a:rPr lang="en-GB" dirty="0"/>
              <a:t>the rules on how a care relationship is proved are established in regulations for the different types of care providers and institutions</a:t>
            </a:r>
          </a:p>
          <a:p>
            <a:pPr lvl="1"/>
            <a:r>
              <a:rPr lang="en-GB" dirty="0"/>
              <a:t>the healthcare provider is not excluded by the healthcare user from accessing his health data</a:t>
            </a:r>
          </a:p>
          <a:p>
            <a:pPr lvl="1"/>
            <a:r>
              <a:rPr lang="en-GB" dirty="0"/>
              <a:t>if the health data in question can be accessed by the type of healthcare provider concerned (the so-called access matrix)</a:t>
            </a:r>
          </a:p>
          <a:p>
            <a:pPr lvl="2"/>
            <a:r>
              <a:rPr lang="en-GB" dirty="0"/>
              <a:t>the access matrix is defined in a regulation</a:t>
            </a:r>
          </a:p>
        </p:txBody>
      </p:sp>
      <p:sp>
        <p:nvSpPr>
          <p:cNvPr id="4" name="Slide Number Placeholder 3">
            <a:extLst>
              <a:ext uri="{FF2B5EF4-FFF2-40B4-BE49-F238E27FC236}">
                <a16:creationId xmlns:a16="http://schemas.microsoft.com/office/drawing/2014/main" id="{39BD869E-87CD-4A73-9161-18200B9E33D0}"/>
              </a:ext>
            </a:extLst>
          </p:cNvPr>
          <p:cNvSpPr>
            <a:spLocks noGrp="1"/>
          </p:cNvSpPr>
          <p:nvPr>
            <p:ph type="sldNum" sz="quarter" idx="10"/>
          </p:nvPr>
        </p:nvSpPr>
        <p:spPr/>
        <p:txBody>
          <a:bodyPr/>
          <a:lstStyle/>
          <a:p>
            <a:pPr>
              <a:defRPr/>
            </a:pPr>
            <a:fld id="{84AEDDD6-2727-439E-A96F-E9FD4CA77376}" type="slidenum">
              <a:rPr lang="en-GB" smtClean="0"/>
              <a:pPr>
                <a:defRPr/>
              </a:pPr>
              <a:t>57</a:t>
            </a:fld>
            <a:endParaRPr lang="en-GB" dirty="0"/>
          </a:p>
        </p:txBody>
      </p:sp>
    </p:spTree>
    <p:extLst>
      <p:ext uri="{BB962C8B-B14F-4D97-AF65-F5344CB8AC3E}">
        <p14:creationId xmlns:p14="http://schemas.microsoft.com/office/powerpoint/2010/main" val="59242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2811280" y="-45540"/>
            <a:ext cx="5969060" cy="492443"/>
          </a:xfrm>
          <a:prstGeom prst="rect">
            <a:avLst/>
          </a:prstGeom>
          <a:noFill/>
        </p:spPr>
        <p:txBody>
          <a:bodyPr wrap="square" rtlCol="0">
            <a:spAutoFit/>
          </a:bodyPr>
          <a:lstStyle/>
          <a:p>
            <a:pPr algn="ctr"/>
            <a:endParaRPr lang="nl-BE"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3392" y="188640"/>
            <a:ext cx="10972800" cy="922114"/>
          </a:xfrm>
        </p:spPr>
        <p:txBody>
          <a:bodyPr>
            <a:noAutofit/>
          </a:bodyPr>
          <a:lstStyle/>
          <a:p>
            <a:r>
              <a:rPr lang="en-GB" dirty="0"/>
              <a:t>Access to health data through the </a:t>
            </a:r>
            <a:br>
              <a:rPr lang="en-GB" dirty="0"/>
            </a:br>
            <a:r>
              <a:rPr lang="en-GB" dirty="0"/>
              <a:t>eHealth platform for healthcare delivery</a:t>
            </a:r>
          </a:p>
        </p:txBody>
      </p:sp>
      <p:sp>
        <p:nvSpPr>
          <p:cNvPr id="9" name="Slide Number Placeholder 8">
            <a:extLst>
              <a:ext uri="{FF2B5EF4-FFF2-40B4-BE49-F238E27FC236}">
                <a16:creationId xmlns:a16="http://schemas.microsoft.com/office/drawing/2014/main" id="{D86BD99C-13EC-458A-91CD-ABFC8BFDC830}"/>
              </a:ext>
            </a:extLst>
          </p:cNvPr>
          <p:cNvSpPr>
            <a:spLocks noGrp="1"/>
          </p:cNvSpPr>
          <p:nvPr>
            <p:ph type="sldNum" sz="quarter" idx="10"/>
          </p:nvPr>
        </p:nvSpPr>
        <p:spPr>
          <a:xfrm>
            <a:off x="11125200" y="6489703"/>
            <a:ext cx="1001184" cy="365125"/>
          </a:xfrm>
        </p:spPr>
        <p:txBody>
          <a:bodyPr/>
          <a:lstStyle/>
          <a:p>
            <a:fld id="{84AEDDD6-2727-439E-A96F-E9FD4CA77376}" type="slidenum">
              <a:rPr lang="en-GB" smtClean="0"/>
              <a:pPr/>
              <a:t>58</a:t>
            </a:fld>
            <a:endParaRPr lang="en-GB" dirty="0"/>
          </a:p>
        </p:txBody>
      </p:sp>
      <p:pic>
        <p:nvPicPr>
          <p:cNvPr id="8" name="Picture 7">
            <a:extLst>
              <a:ext uri="{FF2B5EF4-FFF2-40B4-BE49-F238E27FC236}">
                <a16:creationId xmlns:a16="http://schemas.microsoft.com/office/drawing/2014/main" id="{72513D65-8C57-476A-BD49-5CEC8FE50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208" y="1304404"/>
            <a:ext cx="8273584" cy="5076924"/>
          </a:xfrm>
          <a:prstGeom prst="rect">
            <a:avLst/>
          </a:prstGeom>
        </p:spPr>
      </p:pic>
    </p:spTree>
    <p:extLst>
      <p:ext uri="{BB962C8B-B14F-4D97-AF65-F5344CB8AC3E}">
        <p14:creationId xmlns:p14="http://schemas.microsoft.com/office/powerpoint/2010/main" val="1105059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Current access matrix</a:t>
            </a:r>
          </a:p>
        </p:txBody>
      </p:sp>
      <p:pic>
        <p:nvPicPr>
          <p:cNvPr id="6" name="Image 5">
            <a:extLst>
              <a:ext uri="{FF2B5EF4-FFF2-40B4-BE49-F238E27FC236}">
                <a16:creationId xmlns:a16="http://schemas.microsoft.com/office/drawing/2014/main" id="{D4909086-7E34-4F85-BAD2-94C1B542D470}"/>
              </a:ext>
            </a:extLst>
          </p:cNvPr>
          <p:cNvPicPr/>
          <p:nvPr/>
        </p:nvPicPr>
        <p:blipFill>
          <a:blip r:embed="rId3"/>
          <a:stretch>
            <a:fillRect/>
          </a:stretch>
        </p:blipFill>
        <p:spPr>
          <a:xfrm>
            <a:off x="0" y="1034263"/>
            <a:ext cx="12192000" cy="5102078"/>
          </a:xfrm>
          <a:prstGeom prst="rect">
            <a:avLst/>
          </a:prstGeom>
        </p:spPr>
      </p:pic>
      <p:sp>
        <p:nvSpPr>
          <p:cNvPr id="3" name="Slide Number Placeholder 2">
            <a:extLst>
              <a:ext uri="{FF2B5EF4-FFF2-40B4-BE49-F238E27FC236}">
                <a16:creationId xmlns:a16="http://schemas.microsoft.com/office/drawing/2014/main" id="{E42648CF-F07E-47E1-A10A-5F038B18BBF7}"/>
              </a:ext>
            </a:extLst>
          </p:cNvPr>
          <p:cNvSpPr>
            <a:spLocks noGrp="1"/>
          </p:cNvSpPr>
          <p:nvPr>
            <p:ph type="sldNum" sz="quarter" idx="10"/>
          </p:nvPr>
        </p:nvSpPr>
        <p:spPr/>
        <p:txBody>
          <a:bodyPr/>
          <a:lstStyle/>
          <a:p>
            <a:pPr>
              <a:defRPr/>
            </a:pPr>
            <a:fld id="{84AEDDD6-2727-439E-A96F-E9FD4CA77376}" type="slidenum">
              <a:rPr lang="en-GB" smtClean="0"/>
              <a:pPr>
                <a:defRPr/>
              </a:pPr>
              <a:t>59</a:t>
            </a:fld>
            <a:endParaRPr lang="en-GB" dirty="0"/>
          </a:p>
        </p:txBody>
      </p:sp>
    </p:spTree>
    <p:extLst>
      <p:ext uri="{BB962C8B-B14F-4D97-AF65-F5344CB8AC3E}">
        <p14:creationId xmlns:p14="http://schemas.microsoft.com/office/powerpoint/2010/main" val="318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Context – </a:t>
            </a:r>
            <a:r>
              <a:rPr lang="en-GB">
                <a:solidFill>
                  <a:srgbClr val="087670"/>
                </a:solidFill>
              </a:rPr>
              <a:t>eHealth</a:t>
            </a:r>
            <a:r>
              <a:rPr lang="en-GB"/>
              <a:t> platform: 10 tasks</a:t>
            </a:r>
          </a:p>
        </p:txBody>
      </p:sp>
      <p:sp>
        <p:nvSpPr>
          <p:cNvPr id="3" name="Tijdelijke aanduiding voor inhoud 2"/>
          <p:cNvSpPr>
            <a:spLocks noGrp="1"/>
          </p:cNvSpPr>
          <p:nvPr>
            <p:ph idx="1"/>
          </p:nvPr>
        </p:nvSpPr>
        <p:spPr/>
        <p:txBody>
          <a:bodyPr>
            <a:normAutofit lnSpcReduction="10000"/>
          </a:bodyPr>
          <a:lstStyle/>
          <a:p>
            <a:pPr marL="457200" indent="-457200">
              <a:buFont typeface="+mj-lt"/>
              <a:buAutoNum type="arabicPeriod" startAt="6"/>
            </a:pPr>
            <a:r>
              <a:rPr lang="en-GB" dirty="0"/>
              <a:t>Managing and coordinating the ICT aspects of information exchange with regard to electronic patient files and electronic care prescriptions</a:t>
            </a:r>
          </a:p>
          <a:p>
            <a:pPr marL="457200" indent="-457200">
              <a:buFont typeface="+mj-lt"/>
              <a:buAutoNum type="arabicPeriod" startAt="6"/>
            </a:pPr>
            <a:endParaRPr lang="en-GB" dirty="0"/>
          </a:p>
          <a:p>
            <a:pPr marL="457200" indent="-457200">
              <a:buFont typeface="+mj-lt"/>
              <a:buAutoNum type="arabicPeriod" startAt="6"/>
            </a:pPr>
            <a:r>
              <a:rPr lang="en-GB" dirty="0"/>
              <a:t>Conceiving, designing and managing a cooperation platform for secure information exchange with relevant basic services</a:t>
            </a:r>
          </a:p>
          <a:p>
            <a:pPr marL="457200" indent="-457200">
              <a:buFont typeface="+mj-lt"/>
              <a:buAutoNum type="arabicPeriod" startAt="6"/>
            </a:pPr>
            <a:endParaRPr lang="en-GB" dirty="0"/>
          </a:p>
          <a:p>
            <a:pPr marL="457200" indent="-457200">
              <a:buFont typeface="+mj-lt"/>
              <a:buAutoNum type="arabicPeriod" startAt="6"/>
            </a:pPr>
            <a:r>
              <a:rPr lang="en-GB" dirty="0"/>
              <a:t>Reaching agreements about division of tasks and about quality standards, and checking that the quality standards are being fulfilled</a:t>
            </a:r>
          </a:p>
          <a:p>
            <a:pPr marL="457200" indent="-457200">
              <a:buFont typeface="+mj-lt"/>
              <a:buAutoNum type="arabicPeriod" startAt="6"/>
            </a:pPr>
            <a:endParaRPr lang="en-GB" dirty="0"/>
          </a:p>
          <a:p>
            <a:pPr marL="457200" indent="-457200">
              <a:buFont typeface="+mj-lt"/>
              <a:buAutoNum type="arabicPeriod" startAt="6"/>
            </a:pPr>
            <a:r>
              <a:rPr lang="en-GB" dirty="0"/>
              <a:t>Acting as an independent trusted third party (TTP)  for the encoding and anonymization of personal information regarding health</a:t>
            </a:r>
          </a:p>
          <a:p>
            <a:pPr marL="457200" indent="-457200">
              <a:buFont typeface="+mj-lt"/>
              <a:buAutoNum type="arabicPeriod" startAt="6"/>
            </a:pPr>
            <a:endParaRPr lang="en-GB" dirty="0"/>
          </a:p>
          <a:p>
            <a:pPr marL="457200" indent="-457200">
              <a:buFont typeface="+mj-lt"/>
              <a:buAutoNum type="arabicPeriod" startAt="6"/>
            </a:pPr>
            <a:r>
              <a:rPr lang="en-GB" dirty="0"/>
              <a:t>Promoting and coordinating programmes and projects</a:t>
            </a:r>
          </a:p>
          <a:p>
            <a:endParaRPr lang="en-GB" altLang="en-US" dirty="0">
              <a:sym typeface="Arial" charset="0"/>
            </a:endParaRPr>
          </a:p>
          <a:p>
            <a:endParaRPr lang="nl-BE" dirty="0"/>
          </a:p>
        </p:txBody>
      </p:sp>
      <p:sp>
        <p:nvSpPr>
          <p:cNvPr id="5" name="Slide Number Placeholder 4">
            <a:extLst>
              <a:ext uri="{FF2B5EF4-FFF2-40B4-BE49-F238E27FC236}">
                <a16:creationId xmlns:a16="http://schemas.microsoft.com/office/drawing/2014/main" id="{CFE2E6BE-F21F-4ACA-8E60-7C6C7027D989}"/>
              </a:ext>
            </a:extLst>
          </p:cNvPr>
          <p:cNvSpPr>
            <a:spLocks noGrp="1"/>
          </p:cNvSpPr>
          <p:nvPr>
            <p:ph type="sldNum" sz="quarter" idx="10"/>
          </p:nvPr>
        </p:nvSpPr>
        <p:spPr/>
        <p:txBody>
          <a:bodyPr/>
          <a:lstStyle/>
          <a:p>
            <a:pPr>
              <a:defRPr/>
            </a:pPr>
            <a:fld id="{84AEDDD6-2727-439E-A96F-E9FD4CA77376}" type="slidenum">
              <a:rPr lang="en-GB" smtClean="0"/>
              <a:pPr>
                <a:defRPr/>
              </a:pPr>
              <a:t>6</a:t>
            </a:fld>
            <a:endParaRPr lang="en-GB" dirty="0"/>
          </a:p>
        </p:txBody>
      </p:sp>
    </p:spTree>
    <p:extLst>
      <p:ext uri="{BB962C8B-B14F-4D97-AF65-F5344CB8AC3E}">
        <p14:creationId xmlns:p14="http://schemas.microsoft.com/office/powerpoint/2010/main" val="89859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access matrix (not yet implemented)</a:t>
            </a:r>
          </a:p>
        </p:txBody>
      </p:sp>
      <p:pic>
        <p:nvPicPr>
          <p:cNvPr id="7" name="Image 6">
            <a:extLst>
              <a:ext uri="{FF2B5EF4-FFF2-40B4-BE49-F238E27FC236}">
                <a16:creationId xmlns:a16="http://schemas.microsoft.com/office/drawing/2014/main" id="{ED60C8F6-3CD6-4AF1-9DA6-70AD0CF12D27}"/>
              </a:ext>
            </a:extLst>
          </p:cNvPr>
          <p:cNvPicPr/>
          <p:nvPr/>
        </p:nvPicPr>
        <p:blipFill>
          <a:blip r:embed="rId3"/>
          <a:stretch>
            <a:fillRect/>
          </a:stretch>
        </p:blipFill>
        <p:spPr>
          <a:xfrm>
            <a:off x="784806" y="1020562"/>
            <a:ext cx="10657907" cy="5320934"/>
          </a:xfrm>
          <a:prstGeom prst="rect">
            <a:avLst/>
          </a:prstGeom>
        </p:spPr>
      </p:pic>
      <p:sp>
        <p:nvSpPr>
          <p:cNvPr id="3" name="Slide Number Placeholder 2">
            <a:extLst>
              <a:ext uri="{FF2B5EF4-FFF2-40B4-BE49-F238E27FC236}">
                <a16:creationId xmlns:a16="http://schemas.microsoft.com/office/drawing/2014/main" id="{1239EAFD-EC22-4451-837D-C022542EAE28}"/>
              </a:ext>
            </a:extLst>
          </p:cNvPr>
          <p:cNvSpPr>
            <a:spLocks noGrp="1"/>
          </p:cNvSpPr>
          <p:nvPr>
            <p:ph type="sldNum" sz="quarter" idx="10"/>
          </p:nvPr>
        </p:nvSpPr>
        <p:spPr/>
        <p:txBody>
          <a:bodyPr/>
          <a:lstStyle/>
          <a:p>
            <a:pPr>
              <a:defRPr/>
            </a:pPr>
            <a:fld id="{84AEDDD6-2727-439E-A96F-E9FD4CA77376}" type="slidenum">
              <a:rPr lang="en-GB" smtClean="0"/>
              <a:pPr>
                <a:defRPr/>
              </a:pPr>
              <a:t>60</a:t>
            </a:fld>
            <a:endParaRPr lang="en-GB" dirty="0"/>
          </a:p>
        </p:txBody>
      </p:sp>
    </p:spTree>
    <p:extLst>
      <p:ext uri="{BB962C8B-B14F-4D97-AF65-F5344CB8AC3E}">
        <p14:creationId xmlns:p14="http://schemas.microsoft.com/office/powerpoint/2010/main" val="2449290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Circles of trust</a:t>
            </a:r>
          </a:p>
        </p:txBody>
      </p:sp>
      <p:sp>
        <p:nvSpPr>
          <p:cNvPr id="3" name="Content Placeholder 2"/>
          <p:cNvSpPr>
            <a:spLocks noGrp="1"/>
          </p:cNvSpPr>
          <p:nvPr>
            <p:ph idx="1"/>
          </p:nvPr>
        </p:nvSpPr>
        <p:spPr/>
        <p:txBody>
          <a:bodyPr/>
          <a:lstStyle/>
          <a:p>
            <a:r>
              <a:rPr lang="en-GB"/>
              <a:t>Agreements between actors about</a:t>
            </a:r>
          </a:p>
          <a:p>
            <a:pPr lvl="1"/>
            <a:r>
              <a:rPr lang="en-GB"/>
              <a:t>who is responsible of carrying out which authentications and verifications on the basis of which means</a:t>
            </a:r>
          </a:p>
          <a:p>
            <a:pPr lvl="1"/>
            <a:r>
              <a:rPr lang="en-GB"/>
              <a:t>how the results of the authentications and verifications are securely stored and exchanged electronically between the actors involved</a:t>
            </a:r>
          </a:p>
          <a:p>
            <a:pPr lvl="1"/>
            <a:r>
              <a:rPr lang="en-GB"/>
              <a:t>who is responsible of logging access (attemps) to the services and applications</a:t>
            </a:r>
          </a:p>
          <a:p>
            <a:pPr lvl="1"/>
            <a:r>
              <a:rPr lang="en-GB"/>
              <a:t>how it is ensured that a complete reconstruction of loggings can take place to determine which natural person has used which service in relation to which person , when and for what purposes</a:t>
            </a:r>
          </a:p>
          <a:p>
            <a:pPr lvl="1"/>
            <a:r>
              <a:rPr lang="en-GB"/>
              <a:t>the retention period of the loggings, as well as the way in which these can be consulted by those who are entitled to do so</a:t>
            </a:r>
          </a:p>
        </p:txBody>
      </p:sp>
      <p:sp>
        <p:nvSpPr>
          <p:cNvPr id="5" name="Slide Number Placeholder 4">
            <a:extLst>
              <a:ext uri="{FF2B5EF4-FFF2-40B4-BE49-F238E27FC236}">
                <a16:creationId xmlns:a16="http://schemas.microsoft.com/office/drawing/2014/main" id="{0A5EBE07-8490-46BC-A3C4-0F2E8AA7A507}"/>
              </a:ext>
            </a:extLst>
          </p:cNvPr>
          <p:cNvSpPr>
            <a:spLocks noGrp="1"/>
          </p:cNvSpPr>
          <p:nvPr>
            <p:ph type="sldNum" sz="quarter" idx="10"/>
          </p:nvPr>
        </p:nvSpPr>
        <p:spPr/>
        <p:txBody>
          <a:bodyPr/>
          <a:lstStyle/>
          <a:p>
            <a:pPr>
              <a:defRPr/>
            </a:pPr>
            <a:fld id="{84AEDDD6-2727-439E-A96F-E9FD4CA77376}" type="slidenum">
              <a:rPr lang="en-GB" smtClean="0"/>
              <a:pPr>
                <a:defRPr/>
              </a:pPr>
              <a:t>61</a:t>
            </a:fld>
            <a:endParaRPr lang="en-GB" dirty="0"/>
          </a:p>
        </p:txBody>
      </p:sp>
    </p:spTree>
    <p:extLst>
      <p:ext uri="{BB962C8B-B14F-4D97-AF65-F5344CB8AC3E}">
        <p14:creationId xmlns:p14="http://schemas.microsoft.com/office/powerpoint/2010/main" val="3892685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61A-6F3C-40FC-9A85-4CBA49A83BAB}"/>
              </a:ext>
            </a:extLst>
          </p:cNvPr>
          <p:cNvSpPr>
            <a:spLocks noGrp="1"/>
          </p:cNvSpPr>
          <p:nvPr>
            <p:ph type="title"/>
          </p:nvPr>
        </p:nvSpPr>
        <p:spPr/>
        <p:txBody>
          <a:bodyPr/>
          <a:lstStyle/>
          <a:p>
            <a:r>
              <a:rPr lang="en-GB"/>
              <a:t>Circles of trust</a:t>
            </a:r>
          </a:p>
        </p:txBody>
      </p:sp>
      <p:sp>
        <p:nvSpPr>
          <p:cNvPr id="3" name="Content Placeholder 2">
            <a:extLst>
              <a:ext uri="{FF2B5EF4-FFF2-40B4-BE49-F238E27FC236}">
                <a16:creationId xmlns:a16="http://schemas.microsoft.com/office/drawing/2014/main" id="{D10B2E13-8C52-4543-9341-12F050D65DCC}"/>
              </a:ext>
            </a:extLst>
          </p:cNvPr>
          <p:cNvSpPr>
            <a:spLocks noGrp="1"/>
          </p:cNvSpPr>
          <p:nvPr>
            <p:ph idx="1"/>
          </p:nvPr>
        </p:nvSpPr>
        <p:spPr/>
        <p:txBody>
          <a:bodyPr/>
          <a:lstStyle/>
          <a:p>
            <a:r>
              <a:rPr lang="en-GB"/>
              <a:t>Group of users of an organisation</a:t>
            </a:r>
          </a:p>
          <a:p>
            <a:pPr lvl="1"/>
            <a:r>
              <a:rPr lang="en-GB"/>
              <a:t>for which that organisation organises information security measures in a number of areas and monitors their appropriate compliance</a:t>
            </a:r>
          </a:p>
          <a:p>
            <a:pPr lvl="1"/>
            <a:r>
              <a:rPr lang="en-GB"/>
              <a:t>so that other organisations can have reasonable confidence that these information security measures are complied with</a:t>
            </a:r>
          </a:p>
          <a:p>
            <a:pPr lvl="1"/>
            <a:r>
              <a:rPr lang="en-GB"/>
              <a:t>and thus no longer need to organise or monitor these measures themselves</a:t>
            </a:r>
          </a:p>
          <a:p>
            <a:pPr lvl="1"/>
            <a:endParaRPr lang="nl-BE" dirty="0"/>
          </a:p>
          <a:p>
            <a:r>
              <a:rPr lang="en-GB"/>
              <a:t>Regulation establishing criteria for the application of a circle of trust by an organisation in the context of health data exchange</a:t>
            </a:r>
          </a:p>
          <a:p>
            <a:pPr lvl="1"/>
            <a:r>
              <a:rPr lang="en-GB"/>
              <a:t>see </a:t>
            </a:r>
            <a:r>
              <a:rPr lang="en-GB">
                <a:hlinkClick r:id="rId2"/>
              </a:rPr>
              <a:t>https://www.ehealth.fgov.be/ehealthplatform/nl/reglementen</a:t>
            </a:r>
          </a:p>
        </p:txBody>
      </p:sp>
      <p:sp>
        <p:nvSpPr>
          <p:cNvPr id="5" name="Slide Number Placeholder 4">
            <a:extLst>
              <a:ext uri="{FF2B5EF4-FFF2-40B4-BE49-F238E27FC236}">
                <a16:creationId xmlns:a16="http://schemas.microsoft.com/office/drawing/2014/main" id="{24F2AEAE-DF9C-43C7-9D1A-26B1121176BF}"/>
              </a:ext>
            </a:extLst>
          </p:cNvPr>
          <p:cNvSpPr>
            <a:spLocks noGrp="1"/>
          </p:cNvSpPr>
          <p:nvPr>
            <p:ph type="sldNum" sz="quarter" idx="10"/>
          </p:nvPr>
        </p:nvSpPr>
        <p:spPr/>
        <p:txBody>
          <a:bodyPr/>
          <a:lstStyle/>
          <a:p>
            <a:pPr>
              <a:defRPr/>
            </a:pPr>
            <a:fld id="{84AEDDD6-2727-439E-A96F-E9FD4CA77376}" type="slidenum">
              <a:rPr lang="en-GB" smtClean="0"/>
              <a:pPr>
                <a:defRPr/>
              </a:pPr>
              <a:t>62</a:t>
            </a:fld>
            <a:endParaRPr lang="en-GB" dirty="0"/>
          </a:p>
        </p:txBody>
      </p:sp>
    </p:spTree>
    <p:extLst>
      <p:ext uri="{BB962C8B-B14F-4D97-AF65-F5344CB8AC3E}">
        <p14:creationId xmlns:p14="http://schemas.microsoft.com/office/powerpoint/2010/main" val="1297713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6B8C-2B7C-40B2-993A-8C86ABEAD176}"/>
              </a:ext>
            </a:extLst>
          </p:cNvPr>
          <p:cNvSpPr>
            <a:spLocks noGrp="1"/>
          </p:cNvSpPr>
          <p:nvPr>
            <p:ph type="title"/>
          </p:nvPr>
        </p:nvSpPr>
        <p:spPr/>
        <p:txBody>
          <a:bodyPr/>
          <a:lstStyle/>
          <a:p>
            <a:r>
              <a:rPr lang="en-GB"/>
              <a:t>Criteria circles of trust</a:t>
            </a:r>
          </a:p>
        </p:txBody>
      </p:sp>
      <p:sp>
        <p:nvSpPr>
          <p:cNvPr id="3" name="Content Placeholder 2">
            <a:extLst>
              <a:ext uri="{FF2B5EF4-FFF2-40B4-BE49-F238E27FC236}">
                <a16:creationId xmlns:a16="http://schemas.microsoft.com/office/drawing/2014/main" id="{837600F0-5347-4C31-AEFE-9ED6106E92FC}"/>
              </a:ext>
            </a:extLst>
          </p:cNvPr>
          <p:cNvSpPr>
            <a:spLocks noGrp="1"/>
          </p:cNvSpPr>
          <p:nvPr>
            <p:ph idx="1"/>
          </p:nvPr>
        </p:nvSpPr>
        <p:spPr/>
        <p:txBody>
          <a:bodyPr/>
          <a:lstStyle/>
          <a:p>
            <a:r>
              <a:rPr lang="en-GB"/>
              <a:t>Principles of legality and purpose limitation</a:t>
            </a:r>
          </a:p>
          <a:p>
            <a:pPr lvl="1"/>
            <a:r>
              <a:rPr lang="en-GB"/>
              <a:t>register of processing operations</a:t>
            </a:r>
          </a:p>
          <a:p>
            <a:pPr lvl="1"/>
            <a:r>
              <a:rPr lang="en-GB"/>
              <a:t>specification of the legal grounds for processing health data</a:t>
            </a:r>
          </a:p>
          <a:p>
            <a:r>
              <a:rPr lang="en-GB"/>
              <a:t>Principle of proportionality</a:t>
            </a:r>
          </a:p>
          <a:p>
            <a:pPr lvl="1"/>
            <a:r>
              <a:rPr lang="en-GB"/>
              <a:t>sufficiently fine-grained modulation of access rights (what, about whom, during which time period)</a:t>
            </a:r>
          </a:p>
          <a:p>
            <a:r>
              <a:rPr lang="en-GB"/>
              <a:t>User and access management</a:t>
            </a:r>
          </a:p>
          <a:p>
            <a:pPr lvl="1"/>
            <a:r>
              <a:rPr lang="en-GB"/>
              <a:t>authentication of healthcare provider’s identity</a:t>
            </a:r>
          </a:p>
          <a:p>
            <a:pPr lvl="1"/>
            <a:r>
              <a:rPr lang="en-GB"/>
              <a:t>verification of the relevant characteristics and relationships of the healthcare provider</a:t>
            </a:r>
          </a:p>
          <a:p>
            <a:r>
              <a:rPr lang="en-GB"/>
              <a:t>Logging</a:t>
            </a:r>
          </a:p>
          <a:p>
            <a:pPr lvl="1"/>
            <a:r>
              <a:rPr lang="en-GB"/>
              <a:t>internal logging</a:t>
            </a:r>
          </a:p>
          <a:p>
            <a:pPr lvl="1"/>
            <a:r>
              <a:rPr lang="en-GB"/>
              <a:t>audit trail</a:t>
            </a:r>
          </a:p>
        </p:txBody>
      </p:sp>
      <p:sp>
        <p:nvSpPr>
          <p:cNvPr id="5" name="Slide Number Placeholder 4">
            <a:extLst>
              <a:ext uri="{FF2B5EF4-FFF2-40B4-BE49-F238E27FC236}">
                <a16:creationId xmlns:a16="http://schemas.microsoft.com/office/drawing/2014/main" id="{6156AE64-F01E-4714-BA9E-31E84C0FFCA1}"/>
              </a:ext>
            </a:extLst>
          </p:cNvPr>
          <p:cNvSpPr>
            <a:spLocks noGrp="1"/>
          </p:cNvSpPr>
          <p:nvPr>
            <p:ph type="sldNum" sz="quarter" idx="10"/>
          </p:nvPr>
        </p:nvSpPr>
        <p:spPr/>
        <p:txBody>
          <a:bodyPr/>
          <a:lstStyle/>
          <a:p>
            <a:pPr>
              <a:defRPr/>
            </a:pPr>
            <a:fld id="{84AEDDD6-2727-439E-A96F-E9FD4CA77376}" type="slidenum">
              <a:rPr lang="en-GB" smtClean="0"/>
              <a:pPr>
                <a:defRPr/>
              </a:pPr>
              <a:t>63</a:t>
            </a:fld>
            <a:endParaRPr lang="en-GB" dirty="0"/>
          </a:p>
        </p:txBody>
      </p:sp>
    </p:spTree>
    <p:extLst>
      <p:ext uri="{BB962C8B-B14F-4D97-AF65-F5344CB8AC3E}">
        <p14:creationId xmlns:p14="http://schemas.microsoft.com/office/powerpoint/2010/main" val="3131782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6B8C-2B7C-40B2-993A-8C86ABEAD176}"/>
              </a:ext>
            </a:extLst>
          </p:cNvPr>
          <p:cNvSpPr>
            <a:spLocks noGrp="1"/>
          </p:cNvSpPr>
          <p:nvPr>
            <p:ph type="title"/>
          </p:nvPr>
        </p:nvSpPr>
        <p:spPr/>
        <p:txBody>
          <a:bodyPr/>
          <a:lstStyle/>
          <a:p>
            <a:r>
              <a:rPr lang="en-GB"/>
              <a:t>Criteria circles of trust</a:t>
            </a:r>
          </a:p>
        </p:txBody>
      </p:sp>
      <p:sp>
        <p:nvSpPr>
          <p:cNvPr id="3" name="Content Placeholder 2">
            <a:extLst>
              <a:ext uri="{FF2B5EF4-FFF2-40B4-BE49-F238E27FC236}">
                <a16:creationId xmlns:a16="http://schemas.microsoft.com/office/drawing/2014/main" id="{837600F0-5347-4C31-AEFE-9ED6106E92FC}"/>
              </a:ext>
            </a:extLst>
          </p:cNvPr>
          <p:cNvSpPr>
            <a:spLocks noGrp="1"/>
          </p:cNvSpPr>
          <p:nvPr>
            <p:ph idx="1"/>
          </p:nvPr>
        </p:nvSpPr>
        <p:spPr/>
        <p:txBody>
          <a:bodyPr/>
          <a:lstStyle/>
          <a:p>
            <a:r>
              <a:rPr lang="en-GB" dirty="0"/>
              <a:t>Information, education and awareness-raising</a:t>
            </a:r>
          </a:p>
          <a:p>
            <a:endParaRPr lang="en-GB" dirty="0"/>
          </a:p>
          <a:p>
            <a:r>
              <a:rPr lang="en-GB" dirty="0"/>
              <a:t>Internal control and sanctions</a:t>
            </a:r>
          </a:p>
          <a:p>
            <a:endParaRPr lang="en-GB" dirty="0"/>
          </a:p>
          <a:p>
            <a:r>
              <a:rPr lang="en-GB" dirty="0"/>
              <a:t>Compliance with deliberations Information Security Committee</a:t>
            </a:r>
          </a:p>
          <a:p>
            <a:endParaRPr lang="en-GB" dirty="0"/>
          </a:p>
          <a:p>
            <a:r>
              <a:rPr lang="en-GB" dirty="0"/>
              <a:t>Enforcement</a:t>
            </a:r>
          </a:p>
          <a:p>
            <a:pPr lvl="1"/>
            <a:r>
              <a:rPr lang="en-GB" dirty="0"/>
              <a:t>registration in the authentic source </a:t>
            </a:r>
            <a:r>
              <a:rPr lang="en-GB" dirty="0" err="1"/>
              <a:t>CoBRHA</a:t>
            </a:r>
            <a:r>
              <a:rPr lang="en-GB" dirty="0"/>
              <a:t> as an organisation organising a circle of trust</a:t>
            </a:r>
          </a:p>
          <a:p>
            <a:pPr lvl="1"/>
            <a:r>
              <a:rPr lang="en-GB" dirty="0"/>
              <a:t>public documentation</a:t>
            </a:r>
          </a:p>
          <a:p>
            <a:pPr lvl="1"/>
            <a:r>
              <a:rPr lang="en-GB" dirty="0"/>
              <a:t>external control</a:t>
            </a:r>
          </a:p>
        </p:txBody>
      </p:sp>
      <p:sp>
        <p:nvSpPr>
          <p:cNvPr id="5" name="Slide Number Placeholder 4">
            <a:extLst>
              <a:ext uri="{FF2B5EF4-FFF2-40B4-BE49-F238E27FC236}">
                <a16:creationId xmlns:a16="http://schemas.microsoft.com/office/drawing/2014/main" id="{10E82B64-6D25-4BA4-A5E6-7BBADFB83C4E}"/>
              </a:ext>
            </a:extLst>
          </p:cNvPr>
          <p:cNvSpPr>
            <a:spLocks noGrp="1"/>
          </p:cNvSpPr>
          <p:nvPr>
            <p:ph type="sldNum" sz="quarter" idx="10"/>
          </p:nvPr>
        </p:nvSpPr>
        <p:spPr/>
        <p:txBody>
          <a:bodyPr/>
          <a:lstStyle/>
          <a:p>
            <a:pPr>
              <a:defRPr/>
            </a:pPr>
            <a:fld id="{84AEDDD6-2727-439E-A96F-E9FD4CA77376}" type="slidenum">
              <a:rPr lang="en-GB" smtClean="0"/>
              <a:pPr>
                <a:defRPr/>
              </a:pPr>
              <a:t>64</a:t>
            </a:fld>
            <a:endParaRPr lang="en-GB" dirty="0"/>
          </a:p>
        </p:txBody>
      </p:sp>
    </p:spTree>
    <p:extLst>
      <p:ext uri="{BB962C8B-B14F-4D97-AF65-F5344CB8AC3E}">
        <p14:creationId xmlns:p14="http://schemas.microsoft.com/office/powerpoint/2010/main" val="434857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End-to-end encryption</a:t>
            </a:r>
          </a:p>
        </p:txBody>
      </p:sp>
      <p:sp>
        <p:nvSpPr>
          <p:cNvPr id="3" name="Content Placeholder 2"/>
          <p:cNvSpPr>
            <a:spLocks noGrp="1"/>
          </p:cNvSpPr>
          <p:nvPr>
            <p:ph idx="1"/>
          </p:nvPr>
        </p:nvSpPr>
        <p:spPr/>
        <p:txBody>
          <a:bodyPr>
            <a:normAutofit/>
          </a:bodyPr>
          <a:lstStyle/>
          <a:p>
            <a:r>
              <a:rPr lang="en-GB" dirty="0"/>
              <a:t>Services allowing encryption of messages addressed to healthcare providers or institutions</a:t>
            </a:r>
          </a:p>
          <a:p>
            <a:r>
              <a:rPr lang="en-GB" dirty="0"/>
              <a:t>Are applied, for instance, when using the </a:t>
            </a:r>
            <a:r>
              <a:rPr lang="en-GB" dirty="0">
                <a:solidFill>
                  <a:srgbClr val="087670"/>
                </a:solidFill>
              </a:rPr>
              <a:t>eHealthBox</a:t>
            </a:r>
            <a:r>
              <a:rPr lang="en-GB" dirty="0"/>
              <a:t> service or electronic prescriptions (Recip-e)</a:t>
            </a:r>
          </a:p>
          <a:p>
            <a:r>
              <a:rPr lang="en-GB" dirty="0"/>
              <a:t>2 services</a:t>
            </a:r>
          </a:p>
          <a:p>
            <a:pPr lvl="1"/>
            <a:r>
              <a:rPr lang="en-GB" sz="2100" dirty="0" err="1"/>
              <a:t>ETKDepot</a:t>
            </a:r>
            <a:r>
              <a:rPr lang="en-GB" sz="2100" dirty="0"/>
              <a:t> for encryption to a known recipient (asymmetric encryption)</a:t>
            </a:r>
          </a:p>
          <a:p>
            <a:pPr lvl="1"/>
            <a:r>
              <a:rPr lang="en-GB" sz="2100" dirty="0"/>
              <a:t>KGSS for encryption to an unknown recipient (symmetric encryption)</a:t>
            </a:r>
          </a:p>
          <a:p>
            <a:r>
              <a:rPr lang="en-GB" dirty="0"/>
              <a:t>More information</a:t>
            </a:r>
          </a:p>
          <a:p>
            <a:pPr lvl="1"/>
            <a:r>
              <a:rPr lang="en-GB" dirty="0">
                <a:solidFill>
                  <a:srgbClr val="0000FF"/>
                </a:solidFill>
                <a:hlinkClick r:id="rId3">
                  <a:extLst>
                    <a:ext uri="{A12FA001-AC4F-418D-AE19-62706E023703}">
                      <ahyp:hlinkClr xmlns:ahyp="http://schemas.microsoft.com/office/drawing/2018/hyperlinkcolor" val="tx"/>
                    </a:ext>
                  </a:extLst>
                </a:hlinkClick>
              </a:rPr>
              <a:t>https://www.ehealth.fgov.be/ehealthplatform/nl/service-systeem-voor-end-to-endversleuteling</a:t>
            </a:r>
            <a:endParaRPr lang="en-GB" dirty="0">
              <a:solidFill>
                <a:srgbClr val="0000FF"/>
              </a:solidFill>
              <a:hlinkClick r:id="" action="ppaction://noaction">
                <a:extLst>
                  <a:ext uri="{A12FA001-AC4F-418D-AE19-62706E023703}">
                    <ahyp:hlinkClr xmlns:ahyp="http://schemas.microsoft.com/office/drawing/2018/hyperlinkcolor" val="tx"/>
                  </a:ext>
                </a:extLst>
              </a:hlinkClick>
            </a:endParaRPr>
          </a:p>
          <a:p>
            <a:pPr lvl="1"/>
            <a:endParaRPr lang="nl-BE" dirty="0">
              <a:solidFill>
                <a:srgbClr val="0000FF"/>
              </a:solidFill>
              <a:hlinkClick r:id="" action="ppaction://noaction">
                <a:extLst>
                  <a:ext uri="{A12FA001-AC4F-418D-AE19-62706E023703}">
                    <ahyp:hlinkClr xmlns:ahyp="http://schemas.microsoft.com/office/drawing/2018/hyperlinkcolor" val="tx"/>
                  </a:ext>
                </a:extLst>
              </a:hlinkClick>
            </a:endParaRPr>
          </a:p>
        </p:txBody>
      </p:sp>
      <p:pic>
        <p:nvPicPr>
          <p:cNvPr id="6" name="Picture 5"/>
          <p:cNvPicPr>
            <a:picLocks noChangeAspect="1"/>
          </p:cNvPicPr>
          <p:nvPr/>
        </p:nvPicPr>
        <p:blipFill>
          <a:blip r:embed="rId4"/>
          <a:stretch>
            <a:fillRect/>
          </a:stretch>
        </p:blipFill>
        <p:spPr>
          <a:xfrm>
            <a:off x="609600" y="206711"/>
            <a:ext cx="581025" cy="495300"/>
          </a:xfrm>
          <a:prstGeom prst="rect">
            <a:avLst/>
          </a:prstGeom>
        </p:spPr>
      </p:pic>
      <p:sp>
        <p:nvSpPr>
          <p:cNvPr id="4" name="Slide Number Placeholder 3">
            <a:extLst>
              <a:ext uri="{FF2B5EF4-FFF2-40B4-BE49-F238E27FC236}">
                <a16:creationId xmlns:a16="http://schemas.microsoft.com/office/drawing/2014/main" id="{EEB500D3-E5A7-4012-99DC-5DD74C7D58E5}"/>
              </a:ext>
            </a:extLst>
          </p:cNvPr>
          <p:cNvSpPr>
            <a:spLocks noGrp="1"/>
          </p:cNvSpPr>
          <p:nvPr>
            <p:ph type="sldNum" sz="quarter" idx="10"/>
          </p:nvPr>
        </p:nvSpPr>
        <p:spPr/>
        <p:txBody>
          <a:bodyPr/>
          <a:lstStyle/>
          <a:p>
            <a:pPr>
              <a:defRPr/>
            </a:pPr>
            <a:fld id="{84AEDDD6-2727-439E-A96F-E9FD4CA77376}" type="slidenum">
              <a:rPr lang="en-GB" smtClean="0"/>
              <a:pPr>
                <a:defRPr/>
              </a:pPr>
              <a:t>65</a:t>
            </a:fld>
            <a:endParaRPr lang="en-GB" dirty="0"/>
          </a:p>
        </p:txBody>
      </p:sp>
    </p:spTree>
    <p:extLst>
      <p:ext uri="{BB962C8B-B14F-4D97-AF65-F5344CB8AC3E}">
        <p14:creationId xmlns:p14="http://schemas.microsoft.com/office/powerpoint/2010/main" val="1916702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Encryption known recipient</a:t>
            </a:r>
          </a:p>
        </p:txBody>
      </p:sp>
      <p:grpSp>
        <p:nvGrpSpPr>
          <p:cNvPr id="36" name="Group 35"/>
          <p:cNvGrpSpPr/>
          <p:nvPr/>
        </p:nvGrpSpPr>
        <p:grpSpPr>
          <a:xfrm>
            <a:off x="1919536" y="1523313"/>
            <a:ext cx="8091561" cy="4377280"/>
            <a:chOff x="296863" y="1195051"/>
            <a:chExt cx="8675687" cy="4875549"/>
          </a:xfrm>
        </p:grpSpPr>
        <p:sp>
          <p:nvSpPr>
            <p:cNvPr id="37"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38"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3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40"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eHealth platform</a:t>
              </a:r>
            </a:p>
          </p:txBody>
        </p:sp>
        <p:sp>
          <p:nvSpPr>
            <p:cNvPr id="41"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Healthcare actor</a:t>
              </a:r>
            </a:p>
            <a:p>
              <a:pPr eaLnBrk="0" hangingPunct="0">
                <a:buSzPct val="100000"/>
              </a:pPr>
              <a:r>
                <a:rPr lang="en-GB" sz="1800">
                  <a:solidFill>
                    <a:srgbClr val="000000"/>
                  </a:solidFill>
                  <a:sym typeface="Arial" charset="0"/>
                </a:rPr>
                <a:t>Person or entity</a:t>
              </a:r>
            </a:p>
          </p:txBody>
        </p:sp>
        <p:sp>
          <p:nvSpPr>
            <p:cNvPr id="4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43"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Internet</a:t>
              </a:r>
            </a:p>
          </p:txBody>
        </p:sp>
        <p:sp>
          <p:nvSpPr>
            <p:cNvPr id="44"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45"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46" name="Text Box 12"/>
            <p:cNvSpPr txBox="1">
              <a:spLocks noChangeArrowheads="1"/>
            </p:cNvSpPr>
            <p:nvPr/>
          </p:nvSpPr>
          <p:spPr bwMode="auto">
            <a:xfrm rot="16200000">
              <a:off x="5246688" y="3369503"/>
              <a:ext cx="1479550" cy="62699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 certificate</a:t>
              </a:r>
            </a:p>
          </p:txBody>
        </p:sp>
        <p:sp>
          <p:nvSpPr>
            <p:cNvPr id="4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8" name="Text Box 14"/>
            <p:cNvSpPr txBox="1">
              <a:spLocks noChangeArrowheads="1"/>
            </p:cNvSpPr>
            <p:nvPr/>
          </p:nvSpPr>
          <p:spPr bwMode="auto">
            <a:xfrm>
              <a:off x="4114750" y="354242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Web service</a:t>
              </a:r>
            </a:p>
            <a:p>
              <a:pPr eaLnBrk="0" hangingPunct="0">
                <a:buSzPct val="100000"/>
              </a:pPr>
              <a:r>
                <a:rPr lang="en-GB" sz="1400">
                  <a:solidFill>
                    <a:srgbClr val="A50021"/>
                  </a:solidFill>
                  <a:sym typeface="Arial" charset="0"/>
                </a:rPr>
                <a:t>Register key</a:t>
              </a:r>
            </a:p>
          </p:txBody>
        </p:sp>
        <p:sp>
          <p:nvSpPr>
            <p:cNvPr id="4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Connector or </a:t>
              </a:r>
            </a:p>
            <a:p>
              <a:pPr eaLnBrk="0" hangingPunct="0">
                <a:buSzPct val="100000"/>
              </a:pPr>
              <a:r>
                <a:rPr lang="en-GB" sz="1600">
                  <a:solidFill>
                    <a:srgbClr val="000000"/>
                  </a:solidFill>
                  <a:sym typeface="Arial" charset="0"/>
                </a:rPr>
                <a:t>other software to</a:t>
              </a:r>
            </a:p>
            <a:p>
              <a:pPr eaLnBrk="0" hangingPunct="0">
                <a:buSzPct val="100000"/>
              </a:pPr>
              <a:r>
                <a:rPr lang="en-GB" sz="1600">
                  <a:solidFill>
                    <a:srgbClr val="000000"/>
                  </a:solidFill>
                  <a:sym typeface="Arial" charset="0"/>
                </a:rPr>
                <a:t>generate key pair</a:t>
              </a:r>
            </a:p>
          </p:txBody>
        </p:sp>
        <p:sp>
          <p:nvSpPr>
            <p:cNvPr id="5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5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 private key</a:t>
              </a:r>
            </a:p>
            <a:p>
              <a:pPr eaLnBrk="0" hangingPunct="0">
                <a:buSzPct val="100000"/>
              </a:pPr>
              <a:r>
                <a:rPr lang="en-GB" sz="1600">
                  <a:solidFill>
                    <a:srgbClr val="000000"/>
                  </a:solidFill>
                  <a:sym typeface="Arial" charset="0"/>
                </a:rPr>
                <a:t>in a secure way</a:t>
              </a:r>
            </a:p>
          </p:txBody>
        </p:sp>
        <p:sp>
          <p:nvSpPr>
            <p:cNvPr id="5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en-GB">
                  <a:solidFill>
                    <a:schemeClr val="bg1"/>
                  </a:solidFill>
                  <a:sym typeface="Arial" charset="0"/>
                </a:rPr>
                <a:t>Public keys</a:t>
              </a:r>
            </a:p>
            <a:p>
              <a:pPr eaLnBrk="0" hangingPunct="0">
                <a:buSzPct val="100000"/>
              </a:pPr>
              <a:r>
                <a:rPr lang="en-GB">
                  <a:solidFill>
                    <a:schemeClr val="bg1"/>
                  </a:solidFill>
                  <a:sym typeface="Arial" charset="0"/>
                </a:rPr>
                <a:t>repository</a:t>
              </a:r>
            </a:p>
          </p:txBody>
        </p:sp>
        <p:sp>
          <p:nvSpPr>
            <p:cNvPr id="55" name="Line 21"/>
            <p:cNvSpPr>
              <a:spLocks noChangeShapeType="1"/>
            </p:cNvSpPr>
            <p:nvPr/>
          </p:nvSpPr>
          <p:spPr bwMode="auto">
            <a:xfrm>
              <a:off x="2423759" y="3733950"/>
              <a:ext cx="465493"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56"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57"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58"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5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6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a:t>
              </a:r>
            </a:p>
            <a:p>
              <a:pPr eaLnBrk="0" hangingPunct="0">
                <a:buSzPct val="100000"/>
              </a:pPr>
              <a:r>
                <a:rPr lang="en-GB" sz="1600">
                  <a:solidFill>
                    <a:srgbClr val="000000"/>
                  </a:solidFill>
                  <a:sym typeface="Arial" charset="0"/>
                </a:rPr>
                <a:t>public key</a:t>
              </a:r>
            </a:p>
          </p:txBody>
        </p:sp>
        <p:sp>
          <p:nvSpPr>
            <p:cNvPr id="6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4"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65" name="Oval 31"/>
            <p:cNvSpPr>
              <a:spLocks noChangeArrowheads="1"/>
            </p:cNvSpPr>
            <p:nvPr/>
          </p:nvSpPr>
          <p:spPr bwMode="auto">
            <a:xfrm>
              <a:off x="6838952" y="3084093"/>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grpSp>
      <p:pic>
        <p:nvPicPr>
          <p:cNvPr id="66" name="Picture 65">
            <a:extLst>
              <a:ext uri="{FF2B5EF4-FFF2-40B4-BE49-F238E27FC236}">
                <a16:creationId xmlns:a16="http://schemas.microsoft.com/office/drawing/2014/main" id="{D647EF55-3115-410D-9033-C252E785C8DB}"/>
              </a:ext>
            </a:extLst>
          </p:cNvPr>
          <p:cNvPicPr>
            <a:picLocks noChangeAspect="1"/>
          </p:cNvPicPr>
          <p:nvPr/>
        </p:nvPicPr>
        <p:blipFill>
          <a:blip r:embed="rId3"/>
          <a:stretch>
            <a:fillRect/>
          </a:stretch>
        </p:blipFill>
        <p:spPr>
          <a:xfrm>
            <a:off x="609600" y="206711"/>
            <a:ext cx="581025" cy="495300"/>
          </a:xfrm>
          <a:prstGeom prst="rect">
            <a:avLst/>
          </a:prstGeom>
        </p:spPr>
      </p:pic>
      <p:sp>
        <p:nvSpPr>
          <p:cNvPr id="2" name="Slide Number Placeholder 1">
            <a:extLst>
              <a:ext uri="{FF2B5EF4-FFF2-40B4-BE49-F238E27FC236}">
                <a16:creationId xmlns:a16="http://schemas.microsoft.com/office/drawing/2014/main" id="{366F4F37-1ED1-48E6-AAFC-AEA0F4C77755}"/>
              </a:ext>
            </a:extLst>
          </p:cNvPr>
          <p:cNvSpPr>
            <a:spLocks noGrp="1"/>
          </p:cNvSpPr>
          <p:nvPr>
            <p:ph type="sldNum" sz="quarter" idx="10"/>
          </p:nvPr>
        </p:nvSpPr>
        <p:spPr/>
        <p:txBody>
          <a:bodyPr/>
          <a:lstStyle/>
          <a:p>
            <a:pPr>
              <a:defRPr/>
            </a:pPr>
            <a:fld id="{84AEDDD6-2727-439E-A96F-E9FD4CA77376}" type="slidenum">
              <a:rPr lang="en-GB" smtClean="0"/>
              <a:pPr>
                <a:defRPr/>
              </a:pPr>
              <a:t>66</a:t>
            </a:fld>
            <a:endParaRPr lang="en-GB" dirty="0"/>
          </a:p>
        </p:txBody>
      </p:sp>
    </p:spTree>
    <p:extLst>
      <p:ext uri="{BB962C8B-B14F-4D97-AF65-F5344CB8AC3E}">
        <p14:creationId xmlns:p14="http://schemas.microsoft.com/office/powerpoint/2010/main" val="2683039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Encryption known recipient</a:t>
            </a:r>
          </a:p>
        </p:txBody>
      </p:sp>
      <p:grpSp>
        <p:nvGrpSpPr>
          <p:cNvPr id="42" name="Group 41"/>
          <p:cNvGrpSpPr/>
          <p:nvPr/>
        </p:nvGrpSpPr>
        <p:grpSpPr>
          <a:xfrm>
            <a:off x="1385637" y="1115431"/>
            <a:ext cx="8567356" cy="4840058"/>
            <a:chOff x="216694" y="1195388"/>
            <a:chExt cx="8536992" cy="5033962"/>
          </a:xfrm>
        </p:grpSpPr>
        <p:sp>
          <p:nvSpPr>
            <p:cNvPr id="43" name="Text Box 14"/>
            <p:cNvSpPr txBox="1">
              <a:spLocks noChangeArrowheads="1"/>
            </p:cNvSpPr>
            <p:nvPr/>
          </p:nvSpPr>
          <p:spPr bwMode="auto">
            <a:xfrm rot="16200000">
              <a:off x="2140744" y="1824830"/>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600">
                  <a:solidFill>
                    <a:srgbClr val="3E6E5A"/>
                  </a:solidFill>
                  <a:sym typeface="Arial" charset="0"/>
                </a:rPr>
                <a:t>Identification certificate</a:t>
              </a:r>
            </a:p>
          </p:txBody>
        </p:sp>
        <p:sp>
          <p:nvSpPr>
            <p:cNvPr id="44"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600">
                  <a:solidFill>
                    <a:srgbClr val="3E6E5A"/>
                  </a:solidFill>
                  <a:sym typeface="Arial" charset="0"/>
                </a:rPr>
                <a:t>Identification</a:t>
              </a:r>
            </a:p>
            <a:p>
              <a:pPr algn="ctr" eaLnBrk="0" hangingPunct="0">
                <a:buSzPct val="100000"/>
              </a:pPr>
              <a:r>
                <a:rPr lang="en-GB" sz="1600">
                  <a:solidFill>
                    <a:srgbClr val="3E6E5A"/>
                  </a:solidFill>
                  <a:sym typeface="Arial" charset="0"/>
                </a:rPr>
                <a:t>certificate</a:t>
              </a:r>
            </a:p>
          </p:txBody>
        </p:sp>
        <p:sp>
          <p:nvSpPr>
            <p:cNvPr id="45"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en-GB">
                  <a:solidFill>
                    <a:srgbClr val="000000"/>
                  </a:solidFill>
                  <a:sym typeface="Arial" charset="0"/>
                </a:rPr>
                <a:t>Internet</a:t>
              </a:r>
            </a:p>
          </p:txBody>
        </p:sp>
        <p:sp>
          <p:nvSpPr>
            <p:cNvPr id="46" name="Rectangle 5"/>
            <p:cNvSpPr>
              <a:spLocks noChangeArrowheads="1"/>
            </p:cNvSpPr>
            <p:nvPr/>
          </p:nvSpPr>
          <p:spPr bwMode="auto">
            <a:xfrm>
              <a:off x="6502400" y="3524339"/>
              <a:ext cx="2247814"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47"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87670"/>
                  </a:solidFill>
                  <a:sym typeface="Arial" charset="0"/>
                </a:rPr>
                <a:t>eHealth</a:t>
              </a:r>
              <a:r>
                <a:rPr lang="en-GB" sz="1800">
                  <a:solidFill>
                    <a:srgbClr val="000000"/>
                  </a:solidFill>
                  <a:sym typeface="Arial" charset="0"/>
                </a:rPr>
                <a:t> platform</a:t>
              </a:r>
            </a:p>
          </p:txBody>
        </p:sp>
        <p:sp>
          <p:nvSpPr>
            <p:cNvPr id="48"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Public keys</a:t>
              </a:r>
            </a:p>
            <a:p>
              <a:pPr algn="ctr" eaLnBrk="0" hangingPunct="0">
                <a:buSzPct val="100000"/>
              </a:pPr>
              <a:r>
                <a:rPr lang="en-GB">
                  <a:solidFill>
                    <a:schemeClr val="bg1"/>
                  </a:solidFill>
                  <a:sym typeface="Arial" charset="0"/>
                </a:rPr>
                <a:t>repository</a:t>
              </a:r>
            </a:p>
          </p:txBody>
        </p:sp>
        <p:sp>
          <p:nvSpPr>
            <p:cNvPr id="49"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50"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51"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52" name="Oval 11"/>
            <p:cNvSpPr>
              <a:spLocks noChangeArrowheads="1"/>
            </p:cNvSpPr>
            <p:nvPr/>
          </p:nvSpPr>
          <p:spPr bwMode="auto">
            <a:xfrm>
              <a:off x="6810507" y="312302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53" name="Rectangle 12"/>
            <p:cNvSpPr>
              <a:spLocks noChangeArrowheads="1"/>
            </p:cNvSpPr>
            <p:nvPr/>
          </p:nvSpPr>
          <p:spPr bwMode="auto">
            <a:xfrm>
              <a:off x="396875" y="2667881"/>
              <a:ext cx="2006600"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4"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originator</a:t>
              </a:r>
            </a:p>
          </p:txBody>
        </p:sp>
        <p:sp>
          <p:nvSpPr>
            <p:cNvPr id="55"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Asks for public key</a:t>
              </a:r>
            </a:p>
          </p:txBody>
        </p:sp>
        <p:sp>
          <p:nvSpPr>
            <p:cNvPr id="56"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Encrypts</a:t>
              </a:r>
            </a:p>
            <a:p>
              <a:pPr eaLnBrk="0" hangingPunct="0">
                <a:buSzPct val="100000"/>
              </a:pPr>
              <a:r>
                <a:rPr lang="en-GB" sz="1600">
                  <a:solidFill>
                    <a:srgbClr val="000000"/>
                  </a:solidFill>
                  <a:sym typeface="Arial" charset="0"/>
                </a:rPr>
                <a:t>message</a:t>
              </a:r>
            </a:p>
          </p:txBody>
        </p:sp>
        <p:sp>
          <p:nvSpPr>
            <p:cNvPr id="57"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sp>
          <p:nvSpPr>
            <p:cNvPr id="58" name="Oval 18"/>
            <p:cNvSpPr>
              <a:spLocks noChangeArrowheads="1"/>
            </p:cNvSpPr>
            <p:nvPr/>
          </p:nvSpPr>
          <p:spPr bwMode="auto">
            <a:xfrm>
              <a:off x="216694" y="1711275"/>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59" name="Rectangle 19"/>
            <p:cNvSpPr>
              <a:spLocks noChangeArrowheads="1"/>
            </p:cNvSpPr>
            <p:nvPr/>
          </p:nvSpPr>
          <p:spPr bwMode="auto">
            <a:xfrm>
              <a:off x="396876" y="5390444"/>
              <a:ext cx="5040313"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60"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recipient</a:t>
              </a:r>
            </a:p>
          </p:txBody>
        </p:sp>
        <p:sp>
          <p:nvSpPr>
            <p:cNvPr id="61"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Decrypts message</a:t>
              </a:r>
            </a:p>
          </p:txBody>
        </p:sp>
        <p:sp>
          <p:nvSpPr>
            <p:cNvPr id="62" name="Oval 22"/>
            <p:cNvSpPr>
              <a:spLocks noChangeArrowheads="1"/>
            </p:cNvSpPr>
            <p:nvPr/>
          </p:nvSpPr>
          <p:spPr bwMode="auto">
            <a:xfrm>
              <a:off x="726282" y="5034047"/>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5</a:t>
              </a:r>
            </a:p>
          </p:txBody>
        </p:sp>
        <p:sp>
          <p:nvSpPr>
            <p:cNvPr id="63"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Stored</a:t>
              </a:r>
            </a:p>
            <a:p>
              <a:pPr algn="ctr" eaLnBrk="0" hangingPunct="0">
                <a:buSzPct val="100000"/>
              </a:pPr>
              <a:r>
                <a:rPr lang="en-GB">
                  <a:solidFill>
                    <a:schemeClr val="bg1"/>
                  </a:solidFill>
                  <a:sym typeface="Arial" charset="0"/>
                </a:rPr>
                <a:t>private</a:t>
              </a:r>
            </a:p>
            <a:p>
              <a:pPr algn="ctr" eaLnBrk="0" hangingPunct="0">
                <a:buSzPct val="100000"/>
              </a:pPr>
              <a:r>
                <a:rPr lang="en-GB">
                  <a:solidFill>
                    <a:schemeClr val="bg1"/>
                  </a:solidFill>
                  <a:sym typeface="Arial" charset="0"/>
                </a:rPr>
                <a:t>key</a:t>
              </a:r>
            </a:p>
          </p:txBody>
        </p:sp>
        <p:sp>
          <p:nvSpPr>
            <p:cNvPr id="64" name="Line 24"/>
            <p:cNvSpPr>
              <a:spLocks noChangeShapeType="1"/>
            </p:cNvSpPr>
            <p:nvPr/>
          </p:nvSpPr>
          <p:spPr bwMode="auto">
            <a:xfrm flipH="1">
              <a:off x="2973591" y="5549593"/>
              <a:ext cx="458136" cy="208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65"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600">
                  <a:solidFill>
                    <a:srgbClr val="3E6E5A"/>
                  </a:solidFill>
                  <a:sym typeface="Arial" charset="0"/>
                </a:rPr>
                <a:t>Identification</a:t>
              </a:r>
            </a:p>
            <a:p>
              <a:pPr algn="ctr" eaLnBrk="0" hangingPunct="0">
                <a:buSzPct val="100000"/>
              </a:pPr>
              <a:r>
                <a:rPr lang="en-GB" sz="1600">
                  <a:solidFill>
                    <a:srgbClr val="3E6E5A"/>
                  </a:solidFill>
                  <a:sym typeface="Arial" charset="0"/>
                </a:rPr>
                <a:t>certificate</a:t>
              </a:r>
            </a:p>
          </p:txBody>
        </p:sp>
        <p:sp>
          <p:nvSpPr>
            <p:cNvPr id="66"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7"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Web service</a:t>
              </a:r>
            </a:p>
            <a:p>
              <a:pPr eaLnBrk="0" hangingPunct="0">
                <a:buSzPct val="100000"/>
              </a:pPr>
              <a:r>
                <a:rPr lang="en-GB" sz="1400">
                  <a:solidFill>
                    <a:srgbClr val="A50021"/>
                  </a:solidFill>
                  <a:sym typeface="Arial" charset="0"/>
                </a:rPr>
                <a:t>Ask public key</a:t>
              </a:r>
            </a:p>
          </p:txBody>
        </p:sp>
        <p:sp>
          <p:nvSpPr>
            <p:cNvPr id="68" name="Text Box 29"/>
            <p:cNvSpPr txBox="1">
              <a:spLocks noChangeArrowheads="1"/>
            </p:cNvSpPr>
            <p:nvPr/>
          </p:nvSpPr>
          <p:spPr bwMode="auto">
            <a:xfrm rot="3135873">
              <a:off x="3108300" y="3192326"/>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Send message</a:t>
              </a:r>
            </a:p>
            <a:p>
              <a:pPr eaLnBrk="0" hangingPunct="0">
                <a:buSzPct val="100000"/>
              </a:pPr>
              <a:r>
                <a:rPr lang="en-GB" sz="1400">
                  <a:solidFill>
                    <a:srgbClr val="A50021"/>
                  </a:solidFill>
                  <a:sym typeface="Arial" charset="0"/>
                </a:rPr>
                <a:t>Any protocol</a:t>
              </a:r>
            </a:p>
          </p:txBody>
        </p:sp>
        <p:sp>
          <p:nvSpPr>
            <p:cNvPr id="69"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0"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1"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3"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4"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6"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7"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pic>
        <p:nvPicPr>
          <p:cNvPr id="78" name="Picture 77">
            <a:extLst>
              <a:ext uri="{FF2B5EF4-FFF2-40B4-BE49-F238E27FC236}">
                <a16:creationId xmlns:a16="http://schemas.microsoft.com/office/drawing/2014/main" id="{3D62BE34-096F-4986-9D5A-7E567BEB5C4E}"/>
              </a:ext>
            </a:extLst>
          </p:cNvPr>
          <p:cNvPicPr>
            <a:picLocks noChangeAspect="1"/>
          </p:cNvPicPr>
          <p:nvPr/>
        </p:nvPicPr>
        <p:blipFill>
          <a:blip r:embed="rId3"/>
          <a:stretch>
            <a:fillRect/>
          </a:stretch>
        </p:blipFill>
        <p:spPr>
          <a:xfrm>
            <a:off x="609600" y="206711"/>
            <a:ext cx="581025" cy="495300"/>
          </a:xfrm>
          <a:prstGeom prst="rect">
            <a:avLst/>
          </a:prstGeom>
        </p:spPr>
      </p:pic>
      <p:sp>
        <p:nvSpPr>
          <p:cNvPr id="2" name="Slide Number Placeholder 1">
            <a:extLst>
              <a:ext uri="{FF2B5EF4-FFF2-40B4-BE49-F238E27FC236}">
                <a16:creationId xmlns:a16="http://schemas.microsoft.com/office/drawing/2014/main" id="{DC09A6DF-882D-47B2-9A85-74F56B35AF03}"/>
              </a:ext>
            </a:extLst>
          </p:cNvPr>
          <p:cNvSpPr>
            <a:spLocks noGrp="1"/>
          </p:cNvSpPr>
          <p:nvPr>
            <p:ph type="sldNum" sz="quarter" idx="10"/>
          </p:nvPr>
        </p:nvSpPr>
        <p:spPr/>
        <p:txBody>
          <a:bodyPr/>
          <a:lstStyle/>
          <a:p>
            <a:pPr>
              <a:defRPr/>
            </a:pPr>
            <a:fld id="{84AEDDD6-2727-439E-A96F-E9FD4CA77376}" type="slidenum">
              <a:rPr lang="en-GB" smtClean="0"/>
              <a:pPr>
                <a:defRPr/>
              </a:pPr>
              <a:t>67</a:t>
            </a:fld>
            <a:endParaRPr lang="en-GB" dirty="0"/>
          </a:p>
        </p:txBody>
      </p:sp>
    </p:spTree>
    <p:extLst>
      <p:ext uri="{BB962C8B-B14F-4D97-AF65-F5344CB8AC3E}">
        <p14:creationId xmlns:p14="http://schemas.microsoft.com/office/powerpoint/2010/main" val="3420422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Encryption unknown recipient</a:t>
            </a:r>
          </a:p>
        </p:txBody>
      </p:sp>
      <p:grpSp>
        <p:nvGrpSpPr>
          <p:cNvPr id="39" name="Group 38"/>
          <p:cNvGrpSpPr/>
          <p:nvPr/>
        </p:nvGrpSpPr>
        <p:grpSpPr>
          <a:xfrm>
            <a:off x="1657350" y="1322920"/>
            <a:ext cx="8445252" cy="4964615"/>
            <a:chOff x="142875" y="1049338"/>
            <a:chExt cx="8802687" cy="5334787"/>
          </a:xfrm>
        </p:grpSpPr>
        <p:sp>
          <p:nvSpPr>
            <p:cNvPr id="40" name="Oval 3"/>
            <p:cNvSpPr>
              <a:spLocks noChangeArrowheads="1"/>
            </p:cNvSpPr>
            <p:nvPr/>
          </p:nvSpPr>
          <p:spPr bwMode="auto">
            <a:xfrm>
              <a:off x="7237412"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User 2</a:t>
              </a:r>
            </a:p>
            <a:p>
              <a:pPr algn="ctr" eaLnBrk="0" hangingPunct="0">
                <a:buSzPct val="100000"/>
              </a:pPr>
              <a:r>
                <a:rPr lang="en-GB">
                  <a:solidFill>
                    <a:schemeClr val="bg1"/>
                  </a:solidFill>
                  <a:sym typeface="Arial" charset="0"/>
                </a:rPr>
                <a:t>Recipient</a:t>
              </a:r>
            </a:p>
          </p:txBody>
        </p:sp>
        <p:sp>
          <p:nvSpPr>
            <p:cNvPr id="41" name="Oval 4"/>
            <p:cNvSpPr>
              <a:spLocks noChangeArrowheads="1"/>
            </p:cNvSpPr>
            <p:nvPr/>
          </p:nvSpPr>
          <p:spPr bwMode="auto">
            <a:xfrm>
              <a:off x="142875" y="2576512"/>
              <a:ext cx="1708151"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User 1</a:t>
              </a:r>
            </a:p>
            <a:p>
              <a:pPr algn="ctr" eaLnBrk="0" hangingPunct="0">
                <a:buSzPct val="100000"/>
              </a:pPr>
              <a:r>
                <a:rPr lang="en-GB">
                  <a:solidFill>
                    <a:schemeClr val="bg1"/>
                  </a:solidFill>
                  <a:sym typeface="Arial" charset="0"/>
                </a:rPr>
                <a:t>Originator</a:t>
              </a:r>
            </a:p>
          </p:txBody>
        </p:sp>
        <p:sp>
          <p:nvSpPr>
            <p:cNvPr id="4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Key </a:t>
              </a:r>
            </a:p>
            <a:p>
              <a:pPr algn="ctr" eaLnBrk="0" hangingPunct="0">
                <a:buSzPct val="100000"/>
              </a:pPr>
              <a:r>
                <a:rPr lang="en-GB">
                  <a:solidFill>
                    <a:schemeClr val="bg1"/>
                  </a:solidFill>
                  <a:sym typeface="Arial" charset="0"/>
                </a:rPr>
                <a:t>Management</a:t>
              </a:r>
            </a:p>
            <a:p>
              <a:pPr algn="ctr" eaLnBrk="0" hangingPunct="0">
                <a:buSzPct val="100000"/>
              </a:pPr>
              <a:r>
                <a:rPr lang="en-GB">
                  <a:solidFill>
                    <a:schemeClr val="bg1"/>
                  </a:solidFill>
                  <a:sym typeface="Arial" charset="0"/>
                </a:rPr>
                <a:t>/ Depot</a:t>
              </a:r>
            </a:p>
          </p:txBody>
        </p:sp>
        <p:sp>
          <p:nvSpPr>
            <p:cNvPr id="4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a:solidFill>
                    <a:schemeClr val="bg1"/>
                  </a:solidFill>
                  <a:sym typeface="Arial" charset="0"/>
                </a:rPr>
                <a:t>Messages</a:t>
              </a:r>
            </a:p>
            <a:p>
              <a:pPr algn="ctr" eaLnBrk="0" hangingPunct="0">
                <a:buSzPct val="100000"/>
              </a:pPr>
              <a:r>
                <a:rPr lang="en-GB">
                  <a:solidFill>
                    <a:schemeClr val="bg1"/>
                  </a:solidFill>
                  <a:sym typeface="Arial" charset="0"/>
                </a:rPr>
                <a:t>Depot</a:t>
              </a:r>
            </a:p>
          </p:txBody>
        </p:sp>
        <p:sp>
          <p:nvSpPr>
            <p:cNvPr id="4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1</a:t>
              </a:r>
              <a:r>
                <a:rPr lang="en-GB" sz="1000">
                  <a:solidFill>
                    <a:srgbClr val="000000"/>
                  </a:solidFill>
                  <a:sym typeface="Arial" charset="0"/>
                </a:rPr>
                <a:t> asks for key</a:t>
              </a:r>
            </a:p>
          </p:txBody>
        </p:sp>
        <p:sp>
          <p:nvSpPr>
            <p:cNvPr id="4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2</a:t>
              </a:r>
              <a:r>
                <a:rPr lang="en-GB" sz="1000">
                  <a:solidFill>
                    <a:srgbClr val="000000"/>
                  </a:solidFill>
                  <a:sym typeface="Arial" charset="0"/>
                </a:rPr>
                <a:t> sends key</a:t>
              </a:r>
            </a:p>
          </p:txBody>
        </p:sp>
        <p:grpSp>
          <p:nvGrpSpPr>
            <p:cNvPr id="48" name="Group 11"/>
            <p:cNvGrpSpPr>
              <a:grpSpLocks/>
            </p:cNvGrpSpPr>
            <p:nvPr/>
          </p:nvGrpSpPr>
          <p:grpSpPr bwMode="auto">
            <a:xfrm rot="-1540434">
              <a:off x="1581206" y="1411717"/>
              <a:ext cx="1833563" cy="850900"/>
              <a:chOff x="1174" y="2478"/>
              <a:chExt cx="1155" cy="536"/>
            </a:xfrm>
          </p:grpSpPr>
          <p:sp>
            <p:nvSpPr>
              <p:cNvPr id="68"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Symmetric key</a:t>
                </a:r>
              </a:p>
            </p:txBody>
          </p:sp>
          <p:sp>
            <p:nvSpPr>
              <p:cNvPr id="69" name="Text Box 14"/>
              <p:cNvSpPr txBox="1">
                <a:spLocks noChangeArrowheads="1"/>
              </p:cNvSpPr>
              <p:nvPr/>
            </p:nvSpPr>
            <p:spPr bwMode="auto">
              <a:xfrm>
                <a:off x="1174" y="2478"/>
                <a:ext cx="115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000000"/>
                    </a:solidFill>
                    <a:sym typeface="Arial" charset="0"/>
                  </a:rPr>
                  <a:t>Encrypted with public key of user 1</a:t>
                </a:r>
              </a:p>
            </p:txBody>
          </p:sp>
        </p:grpSp>
        <p:sp>
          <p:nvSpPr>
            <p:cNvPr id="4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3</a:t>
              </a:r>
              <a:r>
                <a:rPr lang="en-GB" sz="1000">
                  <a:solidFill>
                    <a:srgbClr val="000000"/>
                  </a:solidFill>
                  <a:sym typeface="Arial" charset="0"/>
                </a:rPr>
                <a:t> sends encrypted message</a:t>
              </a:r>
            </a:p>
          </p:txBody>
        </p:sp>
        <p:sp>
          <p:nvSpPr>
            <p:cNvPr id="51" name="Text Box 17"/>
            <p:cNvSpPr txBox="1">
              <a:spLocks noChangeArrowheads="1"/>
            </p:cNvSpPr>
            <p:nvPr/>
          </p:nvSpPr>
          <p:spPr bwMode="auto">
            <a:xfrm rot="1788510">
              <a:off x="1281565" y="4574783"/>
              <a:ext cx="1916797" cy="496088"/>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990000"/>
                  </a:solidFill>
                  <a:sym typeface="Arial" charset="0"/>
                </a:rPr>
                <a:t>Message encrypted with</a:t>
              </a:r>
            </a:p>
            <a:p>
              <a:pPr algn="ctr" eaLnBrk="0" hangingPunct="0">
                <a:buSzPct val="100000"/>
              </a:pPr>
              <a:r>
                <a:rPr lang="en-GB" sz="1200">
                  <a:solidFill>
                    <a:srgbClr val="990000"/>
                  </a:solidFill>
                  <a:sym typeface="Arial" charset="0"/>
                </a:rPr>
                <a:t>symmetric key</a:t>
              </a:r>
            </a:p>
          </p:txBody>
        </p:sp>
        <p:sp>
          <p:nvSpPr>
            <p:cNvPr id="52" name="Rectangle 18"/>
            <p:cNvSpPr>
              <a:spLocks noChangeArrowheads="1"/>
            </p:cNvSpPr>
            <p:nvPr/>
          </p:nvSpPr>
          <p:spPr bwMode="auto">
            <a:xfrm rot="1788510">
              <a:off x="1273175" y="4640266"/>
              <a:ext cx="1939925"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53" name="Text Box 19"/>
            <p:cNvSpPr txBox="1">
              <a:spLocks noChangeArrowheads="1"/>
            </p:cNvSpPr>
            <p:nvPr/>
          </p:nvSpPr>
          <p:spPr bwMode="auto">
            <a:xfrm rot="1788510">
              <a:off x="1352550" y="4112819"/>
              <a:ext cx="2298700" cy="4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000000"/>
                  </a:solidFill>
                  <a:sym typeface="Arial" charset="0"/>
                </a:rPr>
                <a:t>Encrypted with public key of Message depot</a:t>
              </a:r>
            </a:p>
          </p:txBody>
        </p:sp>
        <p:sp>
          <p:nvSpPr>
            <p:cNvPr id="54" name="Text Box 20"/>
            <p:cNvSpPr txBox="1">
              <a:spLocks noChangeArrowheads="1"/>
            </p:cNvSpPr>
            <p:nvPr/>
          </p:nvSpPr>
          <p:spPr bwMode="auto">
            <a:xfrm>
              <a:off x="3452811" y="5888037"/>
              <a:ext cx="1995366" cy="496088"/>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990000"/>
                  </a:solidFill>
                  <a:sym typeface="Arial" charset="0"/>
                </a:rPr>
                <a:t>Message encrypted with</a:t>
              </a:r>
            </a:p>
            <a:p>
              <a:pPr algn="ctr" eaLnBrk="0" hangingPunct="0">
                <a:buSzPct val="100000"/>
              </a:pPr>
              <a:r>
                <a:rPr lang="en-GB" sz="1200">
                  <a:solidFill>
                    <a:srgbClr val="990000"/>
                  </a:solidFill>
                  <a:sym typeface="Arial" charset="0"/>
                </a:rPr>
                <a:t>symmetric key</a:t>
              </a:r>
            </a:p>
          </p:txBody>
        </p:sp>
        <p:sp>
          <p:nvSpPr>
            <p:cNvPr id="5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key</a:t>
              </a:r>
            </a:p>
          </p:txBody>
        </p:sp>
        <p:sp>
          <p:nvSpPr>
            <p:cNvPr id="5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message</a:t>
              </a:r>
            </a:p>
          </p:txBody>
        </p:sp>
        <p:sp>
          <p:nvSpPr>
            <p:cNvPr id="5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Symmetric key</a:t>
              </a:r>
            </a:p>
          </p:txBody>
        </p:sp>
        <p:sp>
          <p:nvSpPr>
            <p:cNvPr id="60" name="Text Box 27"/>
            <p:cNvSpPr txBox="1">
              <a:spLocks noChangeArrowheads="1"/>
            </p:cNvSpPr>
            <p:nvPr/>
          </p:nvSpPr>
          <p:spPr bwMode="auto">
            <a:xfrm rot="1408605">
              <a:off x="5554663" y="1425181"/>
              <a:ext cx="1833562" cy="4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000000"/>
                  </a:solidFill>
                  <a:sym typeface="Arial" charset="0"/>
                </a:rPr>
                <a:t>Encrypted with public key of user 2</a:t>
              </a:r>
            </a:p>
          </p:txBody>
        </p:sp>
        <p:sp>
          <p:nvSpPr>
            <p:cNvPr id="61"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2"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key</a:t>
              </a:r>
            </a:p>
          </p:txBody>
        </p:sp>
        <p:sp>
          <p:nvSpPr>
            <p:cNvPr id="63" name="Text Box 30"/>
            <p:cNvSpPr txBox="1">
              <a:spLocks noChangeArrowheads="1"/>
            </p:cNvSpPr>
            <p:nvPr/>
          </p:nvSpPr>
          <p:spPr bwMode="auto">
            <a:xfrm>
              <a:off x="4743561" y="4155944"/>
              <a:ext cx="1121147" cy="42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message</a:t>
              </a:r>
            </a:p>
          </p:txBody>
        </p:sp>
        <p:sp>
          <p:nvSpPr>
            <p:cNvPr id="64"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65" name="Text Box 32"/>
            <p:cNvSpPr txBox="1">
              <a:spLocks noChangeArrowheads="1"/>
            </p:cNvSpPr>
            <p:nvPr/>
          </p:nvSpPr>
          <p:spPr bwMode="auto">
            <a:xfrm rot="20031770">
              <a:off x="5918653" y="4830371"/>
              <a:ext cx="1916797" cy="496088"/>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990000"/>
                  </a:solidFill>
                  <a:sym typeface="Arial" charset="0"/>
                </a:rPr>
                <a:t>Message encrypted with</a:t>
              </a:r>
            </a:p>
            <a:p>
              <a:pPr algn="ctr" eaLnBrk="0" hangingPunct="0">
                <a:buSzPct val="100000"/>
              </a:pPr>
              <a:r>
                <a:rPr lang="en-GB" sz="1200">
                  <a:solidFill>
                    <a:srgbClr val="990000"/>
                  </a:solidFill>
                  <a:sym typeface="Arial" charset="0"/>
                </a:rPr>
                <a:t>symmetric key</a:t>
              </a:r>
            </a:p>
          </p:txBody>
        </p:sp>
        <p:sp>
          <p:nvSpPr>
            <p:cNvPr id="66" name="Rectangle 33"/>
            <p:cNvSpPr>
              <a:spLocks noChangeArrowheads="1"/>
            </p:cNvSpPr>
            <p:nvPr/>
          </p:nvSpPr>
          <p:spPr bwMode="auto">
            <a:xfrm rot="20031770">
              <a:off x="5915025" y="4894265"/>
              <a:ext cx="1919289"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67" name="Text Box 34"/>
            <p:cNvSpPr txBox="1">
              <a:spLocks noChangeArrowheads="1"/>
            </p:cNvSpPr>
            <p:nvPr/>
          </p:nvSpPr>
          <p:spPr bwMode="auto">
            <a:xfrm rot="20031770">
              <a:off x="5489575" y="4350945"/>
              <a:ext cx="2298700" cy="4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a:solidFill>
                    <a:srgbClr val="000000"/>
                  </a:solidFill>
                  <a:sym typeface="Arial" charset="0"/>
                </a:rPr>
                <a:t>Encrypted with public key of User 2</a:t>
              </a:r>
            </a:p>
          </p:txBody>
        </p:sp>
      </p:grpSp>
      <p:pic>
        <p:nvPicPr>
          <p:cNvPr id="36" name="Picture 35">
            <a:extLst>
              <a:ext uri="{FF2B5EF4-FFF2-40B4-BE49-F238E27FC236}">
                <a16:creationId xmlns:a16="http://schemas.microsoft.com/office/drawing/2014/main" id="{F0DB9577-54DF-4135-8DDE-26486C98058E}"/>
              </a:ext>
            </a:extLst>
          </p:cNvPr>
          <p:cNvPicPr>
            <a:picLocks noChangeAspect="1"/>
          </p:cNvPicPr>
          <p:nvPr/>
        </p:nvPicPr>
        <p:blipFill>
          <a:blip r:embed="rId2"/>
          <a:stretch>
            <a:fillRect/>
          </a:stretch>
        </p:blipFill>
        <p:spPr>
          <a:xfrm>
            <a:off x="609600" y="206711"/>
            <a:ext cx="581025" cy="495300"/>
          </a:xfrm>
          <a:prstGeom prst="rect">
            <a:avLst/>
          </a:prstGeom>
        </p:spPr>
      </p:pic>
      <p:sp>
        <p:nvSpPr>
          <p:cNvPr id="2" name="Slide Number Placeholder 1">
            <a:extLst>
              <a:ext uri="{FF2B5EF4-FFF2-40B4-BE49-F238E27FC236}">
                <a16:creationId xmlns:a16="http://schemas.microsoft.com/office/drawing/2014/main" id="{A3CD17B3-7DB1-4CBA-97D9-961D46B33C23}"/>
              </a:ext>
            </a:extLst>
          </p:cNvPr>
          <p:cNvSpPr>
            <a:spLocks noGrp="1"/>
          </p:cNvSpPr>
          <p:nvPr>
            <p:ph type="sldNum" sz="quarter" idx="10"/>
          </p:nvPr>
        </p:nvSpPr>
        <p:spPr/>
        <p:txBody>
          <a:bodyPr/>
          <a:lstStyle/>
          <a:p>
            <a:pPr>
              <a:defRPr/>
            </a:pPr>
            <a:fld id="{84AEDDD6-2727-439E-A96F-E9FD4CA77376}" type="slidenum">
              <a:rPr lang="en-GB" smtClean="0"/>
              <a:pPr>
                <a:defRPr/>
              </a:pPr>
              <a:t>68</a:t>
            </a:fld>
            <a:endParaRPr lang="en-GB" dirty="0"/>
          </a:p>
        </p:txBody>
      </p:sp>
    </p:spTree>
    <p:extLst>
      <p:ext uri="{BB962C8B-B14F-4D97-AF65-F5344CB8AC3E}">
        <p14:creationId xmlns:p14="http://schemas.microsoft.com/office/powerpoint/2010/main" val="4251536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Timestamping</a:t>
            </a:r>
          </a:p>
        </p:txBody>
      </p:sp>
      <p:sp>
        <p:nvSpPr>
          <p:cNvPr id="3" name="Content Placeholder 2"/>
          <p:cNvSpPr>
            <a:spLocks noGrp="1"/>
          </p:cNvSpPr>
          <p:nvPr>
            <p:ph idx="1"/>
          </p:nvPr>
        </p:nvSpPr>
        <p:spPr/>
        <p:txBody>
          <a:bodyPr>
            <a:normAutofit/>
          </a:bodyPr>
          <a:lstStyle/>
          <a:p>
            <a:r>
              <a:rPr lang="en-GB"/>
              <a:t>System allowing to keep a record of the existence of a document and its content on a given date</a:t>
            </a:r>
          </a:p>
          <a:p>
            <a:endParaRPr lang="nl-BE" dirty="0"/>
          </a:p>
          <a:p>
            <a:r>
              <a:rPr lang="en-GB"/>
              <a:t>Nobody, not even the owner of the document, can change the document or timestamp unnoticed afterwards</a:t>
            </a:r>
          </a:p>
          <a:p>
            <a:endParaRPr lang="nl-BE" dirty="0"/>
          </a:p>
          <a:p>
            <a:r>
              <a:rPr lang="en-GB"/>
              <a:t>More information </a:t>
            </a:r>
            <a:r>
              <a:rPr lang="en-GB">
                <a:hlinkClick r:id="rId3"/>
              </a:rPr>
              <a:t>https://www.ehealth.fgov.be/ehealthplatform/nl/elektronische-datering-timestamping</a:t>
            </a:r>
          </a:p>
          <a:p>
            <a:endParaRPr lang="nl-BE" dirty="0"/>
          </a:p>
        </p:txBody>
      </p:sp>
      <p:pic>
        <p:nvPicPr>
          <p:cNvPr id="6" name="Picture 5"/>
          <p:cNvPicPr>
            <a:picLocks noChangeAspect="1"/>
          </p:cNvPicPr>
          <p:nvPr/>
        </p:nvPicPr>
        <p:blipFill>
          <a:blip r:embed="rId4"/>
          <a:stretch>
            <a:fillRect/>
          </a:stretch>
        </p:blipFill>
        <p:spPr>
          <a:xfrm>
            <a:off x="609600" y="254336"/>
            <a:ext cx="428625" cy="400050"/>
          </a:xfrm>
          <a:prstGeom prst="rect">
            <a:avLst/>
          </a:prstGeom>
        </p:spPr>
      </p:pic>
      <p:sp>
        <p:nvSpPr>
          <p:cNvPr id="4" name="Slide Number Placeholder 3">
            <a:extLst>
              <a:ext uri="{FF2B5EF4-FFF2-40B4-BE49-F238E27FC236}">
                <a16:creationId xmlns:a16="http://schemas.microsoft.com/office/drawing/2014/main" id="{19976E32-84FE-4CF5-B577-D7AE57430F9E}"/>
              </a:ext>
            </a:extLst>
          </p:cNvPr>
          <p:cNvSpPr>
            <a:spLocks noGrp="1"/>
          </p:cNvSpPr>
          <p:nvPr>
            <p:ph type="sldNum" sz="quarter" idx="10"/>
          </p:nvPr>
        </p:nvSpPr>
        <p:spPr/>
        <p:txBody>
          <a:bodyPr/>
          <a:lstStyle/>
          <a:p>
            <a:pPr>
              <a:defRPr/>
            </a:pPr>
            <a:fld id="{84AEDDD6-2727-439E-A96F-E9FD4CA77376}" type="slidenum">
              <a:rPr lang="en-GB" smtClean="0"/>
              <a:pPr>
                <a:defRPr/>
              </a:pPr>
              <a:t>69</a:t>
            </a:fld>
            <a:endParaRPr lang="en-GB" dirty="0"/>
          </a:p>
        </p:txBody>
      </p:sp>
    </p:spTree>
    <p:extLst>
      <p:ext uri="{BB962C8B-B14F-4D97-AF65-F5344CB8AC3E}">
        <p14:creationId xmlns:p14="http://schemas.microsoft.com/office/powerpoint/2010/main" val="184104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Context – </a:t>
            </a:r>
            <a:r>
              <a:rPr lang="en-GB">
                <a:solidFill>
                  <a:srgbClr val="087670"/>
                </a:solidFill>
              </a:rPr>
              <a:t>eHealth</a:t>
            </a:r>
            <a:r>
              <a:rPr lang="en-GB"/>
              <a:t> platform: architecture</a:t>
            </a:r>
          </a:p>
        </p:txBody>
      </p:sp>
      <p:pic>
        <p:nvPicPr>
          <p:cNvPr id="8090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83"/>
          <p:cNvSpPr>
            <a:spLocks noChangeArrowheads="1"/>
          </p:cNvSpPr>
          <p:nvPr/>
        </p:nvSpPr>
        <p:spPr bwMode="auto">
          <a:xfrm>
            <a:off x="1998663" y="3857628"/>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tLang="en-US" sz="2400" b="1" i="1">
              <a:solidFill>
                <a:srgbClr val="000000"/>
              </a:solidFill>
              <a:latin typeface="Calibri" pitchFamily="34" charset="0"/>
            </a:endParaRPr>
          </a:p>
        </p:txBody>
      </p:sp>
      <p:sp>
        <p:nvSpPr>
          <p:cNvPr id="80903" name="Oval 84"/>
          <p:cNvSpPr>
            <a:spLocks noChangeArrowheads="1"/>
          </p:cNvSpPr>
          <p:nvPr/>
        </p:nvSpPr>
        <p:spPr bwMode="auto">
          <a:xfrm>
            <a:off x="9359903" y="3851278"/>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3" y="3859216"/>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8090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0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6" y="4117978"/>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en-GB" sz="2400" b="1" i="1">
                <a:solidFill>
                  <a:srgbClr val="FFFFFF"/>
                </a:solidFill>
                <a:effectLst>
                  <a:outerShdw blurRad="38100" dist="38100" dir="2700000" algn="tl">
                    <a:srgbClr val="000000"/>
                  </a:outerShdw>
                </a:effectLst>
                <a:latin typeface="+mn-lt"/>
                <a:cs typeface="+mn-cs"/>
              </a:rPr>
              <a:t>Basic services</a:t>
            </a:r>
          </a:p>
          <a:p>
            <a:pPr algn="ctr" fontAlgn="auto">
              <a:spcBef>
                <a:spcPts val="0"/>
              </a:spcBef>
              <a:spcAft>
                <a:spcPts val="0"/>
              </a:spcAft>
              <a:defRPr/>
            </a:pPr>
            <a:r>
              <a:rPr lang="en-GB" sz="2400" b="1" i="1">
                <a:solidFill>
                  <a:srgbClr val="3E6E5A"/>
                </a:solidFill>
                <a:effectLst>
                  <a:outerShdw blurRad="38100" dist="38100" dir="2700000" algn="tl">
                    <a:srgbClr val="000000"/>
                  </a:outerShdw>
                </a:effectLst>
                <a:latin typeface="+mn-lt"/>
                <a:cs typeface="+mn-cs"/>
              </a:rPr>
              <a:t>eHealth</a:t>
            </a:r>
            <a:r>
              <a:rPr lang="en-GB" sz="2400" b="1" i="1">
                <a:solidFill>
                  <a:srgbClr val="FFFFFF"/>
                </a:solidFill>
                <a:effectLst>
                  <a:outerShdw blurRad="38100" dist="38100" dir="2700000" algn="tl">
                    <a:srgbClr val="000000"/>
                  </a:outerShdw>
                </a:effectLst>
                <a:latin typeface="+mn-lt"/>
                <a:cs typeface="+mn-cs"/>
              </a:rPr>
              <a:t>-platform</a:t>
            </a:r>
          </a:p>
        </p:txBody>
      </p:sp>
      <p:sp>
        <p:nvSpPr>
          <p:cNvPr id="80908" name="Text Box 89"/>
          <p:cNvSpPr txBox="1">
            <a:spLocks noChangeArrowheads="1"/>
          </p:cNvSpPr>
          <p:nvPr/>
        </p:nvSpPr>
        <p:spPr bwMode="auto">
          <a:xfrm>
            <a:off x="1947863" y="4332291"/>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i="1">
                <a:solidFill>
                  <a:srgbClr val="000000"/>
                </a:solidFill>
              </a:rPr>
              <a:t>Network</a:t>
            </a:r>
          </a:p>
        </p:txBody>
      </p:sp>
      <p:pic>
        <p:nvPicPr>
          <p:cNvPr id="8090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799141"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4740606" y="1054646"/>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en-GB" sz="2000" b="1" i="1">
                <a:solidFill>
                  <a:srgbClr val="000000"/>
                </a:solidFill>
                <a:effectLst>
                  <a:outerShdw blurRad="38100" dist="38100" dir="2700000" algn="tl">
                    <a:srgbClr val="C0C0C0"/>
                  </a:outerShdw>
                </a:effectLst>
                <a:latin typeface="+mn-lt"/>
                <a:cs typeface="+mn-cs"/>
              </a:rPr>
              <a:t>Patients, health care providers</a:t>
            </a:r>
          </a:p>
          <a:p>
            <a:pPr algn="ctr" fontAlgn="auto">
              <a:spcBef>
                <a:spcPts val="0"/>
              </a:spcBef>
              <a:spcAft>
                <a:spcPts val="0"/>
              </a:spcAft>
              <a:defRPr/>
            </a:pPr>
            <a:r>
              <a:rPr lang="en-GB" sz="2000" b="1" i="1">
                <a:solidFill>
                  <a:srgbClr val="000000"/>
                </a:solidFill>
                <a:effectLst>
                  <a:outerShdw blurRad="38100" dist="38100" dir="2700000" algn="tl">
                    <a:srgbClr val="C0C0C0"/>
                  </a:outerShdw>
                </a:effectLst>
                <a:latin typeface="+mn-lt"/>
                <a:cs typeface="+mn-cs"/>
              </a:rPr>
              <a:t>and health care institutions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pic>
        <p:nvPicPr>
          <p:cNvPr id="8091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2303"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21"/>
          <p:cNvSpPr>
            <a:spLocks noChangeArrowheads="1"/>
          </p:cNvSpPr>
          <p:nvPr/>
        </p:nvSpPr>
        <p:spPr bwMode="auto">
          <a:xfrm>
            <a:off x="2140585" y="6091238"/>
            <a:ext cx="1149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000" b="1" i="1">
                <a:solidFill>
                  <a:srgbClr val="CC9900"/>
                </a:solidFill>
                <a:latin typeface="Calibri" pitchFamily="34" charset="0"/>
              </a:rPr>
              <a:t>Suppliers</a:t>
            </a:r>
          </a:p>
        </p:txBody>
      </p:sp>
      <p:sp>
        <p:nvSpPr>
          <p:cNvPr id="80916" name="Rectangle 22"/>
          <p:cNvSpPr>
            <a:spLocks noChangeArrowheads="1"/>
          </p:cNvSpPr>
          <p:nvPr/>
        </p:nvSpPr>
        <p:spPr bwMode="auto">
          <a:xfrm>
            <a:off x="2199570" y="3468688"/>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000" b="1" i="1" dirty="0">
                <a:solidFill>
                  <a:srgbClr val="CC9900"/>
                </a:solidFill>
                <a:latin typeface="Calibri" pitchFamily="34" charset="0"/>
              </a:rPr>
              <a:t>Users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3E6E5A"/>
                </a:solidFill>
                <a:effectLst>
                  <a:outerShdw blurRad="38100" dist="38100" dir="2700000" algn="tl">
                    <a:srgbClr val="000000"/>
                  </a:outerShdw>
                </a:effectLst>
                <a:latin typeface="+mn-lt"/>
                <a:cs typeface="+mn-cs"/>
              </a:rPr>
              <a:t>eHealth</a:t>
            </a:r>
            <a:r>
              <a:rPr lang="en-GB" sz="1400" i="1">
                <a:solidFill>
                  <a:srgbClr val="FFFFFF"/>
                </a:solidFill>
                <a:effectLst>
                  <a:outerShdw blurRad="38100" dist="38100" dir="2700000" algn="tl">
                    <a:srgbClr val="000000"/>
                  </a:outerShdw>
                </a:effectLst>
                <a:latin typeface="+mn-lt"/>
                <a:cs typeface="+mn-cs"/>
              </a:rPr>
              <a:t>-portal</a:t>
            </a:r>
          </a:p>
        </p:txBody>
      </p:sp>
      <p:grpSp>
        <p:nvGrpSpPr>
          <p:cNvPr id="8091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Site Ministry </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VAS</a:t>
              </a:r>
            </a:p>
          </p:txBody>
        </p:sp>
        <p:pic>
          <p:nvPicPr>
            <p:cNvPr id="8097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8"/>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200" i="1">
                <a:solidFill>
                  <a:srgbClr val="FFFFFF"/>
                </a:solidFill>
                <a:effectLst>
                  <a:outerShdw blurRad="38100" dist="38100" dir="2700000" algn="tl">
                    <a:srgbClr val="000000"/>
                  </a:outerShdw>
                </a:effectLst>
                <a:latin typeface="+mn-lt"/>
                <a:cs typeface="+mn-cs"/>
              </a:rPr>
              <a:t>Software health care institution</a:t>
            </a:r>
          </a:p>
        </p:txBody>
      </p:sp>
      <p:sp>
        <p:nvSpPr>
          <p:cNvPr id="101" name="AutoShape 32">
            <a:hlinkClick r:id="" action="ppaction://noaction" highlightClick="1"/>
          </p:cNvPr>
          <p:cNvSpPr>
            <a:spLocks noChangeArrowheads="1"/>
          </p:cNvSpPr>
          <p:nvPr/>
        </p:nvSpPr>
        <p:spPr bwMode="blackWhite">
          <a:xfrm>
            <a:off x="8104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8167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8231188" y="263366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VAS</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MyCareNet</a:t>
            </a:r>
          </a:p>
        </p:txBody>
      </p:sp>
      <p:sp>
        <p:nvSpPr>
          <p:cNvPr id="106" name="AutoShape 37">
            <a:hlinkClick r:id="" action="ppaction://noaction" highlightClick="1"/>
          </p:cNvPr>
          <p:cNvSpPr>
            <a:spLocks noChangeArrowheads="1"/>
          </p:cNvSpPr>
          <p:nvPr/>
        </p:nvSpPr>
        <p:spPr bwMode="blackWhite">
          <a:xfrm>
            <a:off x="6837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6900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6965953"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VAS</a:t>
            </a:r>
          </a:p>
        </p:txBody>
      </p:sp>
      <p:sp>
        <p:nvSpPr>
          <p:cNvPr id="110" name="AutoShape 41">
            <a:hlinkClick r:id="" action="ppaction://noaction" highlightClick="1"/>
          </p:cNvPr>
          <p:cNvSpPr>
            <a:spLocks noChangeArrowheads="1"/>
          </p:cNvSpPr>
          <p:nvPr/>
        </p:nvSpPr>
        <p:spPr bwMode="blackWhite">
          <a:xfrm>
            <a:off x="8882066" y="1565278"/>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200" i="1">
                <a:solidFill>
                  <a:srgbClr val="FFFFFF"/>
                </a:solidFill>
                <a:effectLst>
                  <a:outerShdw blurRad="38100" dist="38100" dir="2700000" algn="tl">
                    <a:srgbClr val="000000"/>
                  </a:outerShdw>
                </a:effectLst>
                <a:latin typeface="+mn-lt"/>
                <a:cs typeface="+mn-cs"/>
              </a:rPr>
              <a:t>Software health care professional</a:t>
            </a:r>
          </a:p>
        </p:txBody>
      </p:sp>
      <p:sp>
        <p:nvSpPr>
          <p:cNvPr id="111" name="AutoShape 46"/>
          <p:cNvSpPr>
            <a:spLocks noChangeArrowheads="1"/>
          </p:cNvSpPr>
          <p:nvPr/>
        </p:nvSpPr>
        <p:spPr bwMode="auto">
          <a:xfrm>
            <a:off x="3122613" y="2538416"/>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4"/>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Site RIZIV</a:t>
            </a:r>
          </a:p>
        </p:txBody>
      </p:sp>
      <p:sp>
        <p:nvSpPr>
          <p:cNvPr id="122" name="AutoShape 60">
            <a:hlinkClick r:id="" action="ppaction://noaction" highlightClick="1"/>
          </p:cNvPr>
          <p:cNvSpPr>
            <a:spLocks noChangeArrowheads="1"/>
          </p:cNvSpPr>
          <p:nvPr/>
        </p:nvSpPr>
        <p:spPr bwMode="blackWhite">
          <a:xfrm>
            <a:off x="4094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4157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4222753"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VAS</a:t>
            </a:r>
          </a:p>
        </p:txBody>
      </p:sp>
      <p:pic>
        <p:nvPicPr>
          <p:cNvPr id="8094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3"/>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AS</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8095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pic>
        <p:nvPicPr>
          <p:cNvPr id="8095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41"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095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9359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9423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9486900" y="220504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VAS</a:t>
            </a:r>
          </a:p>
        </p:txBody>
      </p:sp>
      <p:sp>
        <p:nvSpPr>
          <p:cNvPr id="3" name="Slide Number Placeholder 2">
            <a:extLst>
              <a:ext uri="{FF2B5EF4-FFF2-40B4-BE49-F238E27FC236}">
                <a16:creationId xmlns:a16="http://schemas.microsoft.com/office/drawing/2014/main" id="{77ECF665-EC6C-4228-843D-411DE0088B10}"/>
              </a:ext>
            </a:extLst>
          </p:cNvPr>
          <p:cNvSpPr>
            <a:spLocks noGrp="1"/>
          </p:cNvSpPr>
          <p:nvPr>
            <p:ph type="sldNum" sz="quarter" idx="10"/>
          </p:nvPr>
        </p:nvSpPr>
        <p:spPr/>
        <p:txBody>
          <a:bodyPr/>
          <a:lstStyle/>
          <a:p>
            <a:pPr>
              <a:defRPr/>
            </a:pPr>
            <a:fld id="{84AEDDD6-2727-439E-A96F-E9FD4CA77376}" type="slidenum">
              <a:rPr lang="en-GB" smtClean="0"/>
              <a:pPr>
                <a:defRPr/>
              </a:pPr>
              <a:t>7</a:t>
            </a:fld>
            <a:endParaRPr lang="en-GB" dirty="0"/>
          </a:p>
        </p:txBody>
      </p:sp>
    </p:spTree>
    <p:extLst>
      <p:ext uri="{BB962C8B-B14F-4D97-AF65-F5344CB8AC3E}">
        <p14:creationId xmlns:p14="http://schemas.microsoft.com/office/powerpoint/2010/main" val="3448269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99616"/>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7591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A</a:t>
            </a:r>
          </a:p>
        </p:txBody>
      </p:sp>
      <p:sp>
        <p:nvSpPr>
          <p:cNvPr id="23560" name="Oval 8"/>
          <p:cNvSpPr>
            <a:spLocks noChangeArrowheads="1"/>
          </p:cNvSpPr>
          <p:nvPr/>
        </p:nvSpPr>
        <p:spPr bwMode="auto">
          <a:xfrm>
            <a:off x="2130799" y="196607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1</a:t>
            </a:r>
          </a:p>
        </p:txBody>
      </p:sp>
      <p:sp>
        <p:nvSpPr>
          <p:cNvPr id="23561" name="Rectangle 10"/>
          <p:cNvSpPr>
            <a:spLocks noChangeArrowheads="1"/>
          </p:cNvSpPr>
          <p:nvPr/>
        </p:nvSpPr>
        <p:spPr bwMode="auto">
          <a:xfrm>
            <a:off x="2386385" y="332209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A</a:t>
            </a:r>
          </a:p>
        </p:txBody>
      </p:sp>
      <p:sp>
        <p:nvSpPr>
          <p:cNvPr id="23562" name="Rectangle 12"/>
          <p:cNvSpPr>
            <a:spLocks noChangeArrowheads="1"/>
          </p:cNvSpPr>
          <p:nvPr/>
        </p:nvSpPr>
        <p:spPr bwMode="auto">
          <a:xfrm>
            <a:off x="6445624" y="1364704"/>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30233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2</a:t>
            </a:r>
          </a:p>
        </p:txBody>
      </p:sp>
      <p:sp>
        <p:nvSpPr>
          <p:cNvPr id="23564" name="Rectangle 17"/>
          <p:cNvSpPr>
            <a:spLocks noChangeArrowheads="1"/>
          </p:cNvSpPr>
          <p:nvPr/>
        </p:nvSpPr>
        <p:spPr bwMode="auto">
          <a:xfrm>
            <a:off x="4023099" y="218544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B</a:t>
            </a:r>
          </a:p>
        </p:txBody>
      </p:sp>
      <p:sp>
        <p:nvSpPr>
          <p:cNvPr id="23565" name="Rectangle 18"/>
          <p:cNvSpPr>
            <a:spLocks noChangeArrowheads="1"/>
          </p:cNvSpPr>
          <p:nvPr/>
        </p:nvSpPr>
        <p:spPr bwMode="auto">
          <a:xfrm>
            <a:off x="4121524" y="3301454"/>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B</a:t>
            </a:r>
          </a:p>
        </p:txBody>
      </p:sp>
      <p:sp>
        <p:nvSpPr>
          <p:cNvPr id="23566" name="Rectangle 23"/>
          <p:cNvSpPr>
            <a:spLocks noChangeArrowheads="1"/>
          </p:cNvSpPr>
          <p:nvPr/>
        </p:nvSpPr>
        <p:spPr bwMode="auto">
          <a:xfrm>
            <a:off x="2857873" y="442540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Timestamp bag</a:t>
            </a:r>
          </a:p>
        </p:txBody>
      </p:sp>
      <p:sp>
        <p:nvSpPr>
          <p:cNvPr id="23567" name="Rectangle 26"/>
          <p:cNvSpPr>
            <a:spLocks noChangeArrowheads="1"/>
          </p:cNvSpPr>
          <p:nvPr/>
        </p:nvSpPr>
        <p:spPr bwMode="auto">
          <a:xfrm>
            <a:off x="6920286" y="475401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timestamping</a:t>
            </a:r>
          </a:p>
        </p:txBody>
      </p:sp>
      <p:sp>
        <p:nvSpPr>
          <p:cNvPr id="23568" name="Oval 27"/>
          <p:cNvSpPr>
            <a:spLocks noChangeArrowheads="1"/>
          </p:cNvSpPr>
          <p:nvPr/>
        </p:nvSpPr>
        <p:spPr bwMode="auto">
          <a:xfrm>
            <a:off x="6774235" y="4520366"/>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4</a:t>
            </a:r>
          </a:p>
        </p:txBody>
      </p:sp>
      <p:sp>
        <p:nvSpPr>
          <p:cNvPr id="23569" name="Rectangle 28"/>
          <p:cNvSpPr>
            <a:spLocks noChangeArrowheads="1"/>
          </p:cNvSpPr>
          <p:nvPr/>
        </p:nvSpPr>
        <p:spPr bwMode="auto">
          <a:xfrm>
            <a:off x="7456861" y="218861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signature</a:t>
            </a:r>
          </a:p>
        </p:txBody>
      </p:sp>
      <p:sp>
        <p:nvSpPr>
          <p:cNvPr id="23570" name="Oval 30"/>
          <p:cNvSpPr>
            <a:spLocks noChangeArrowheads="1"/>
          </p:cNvSpPr>
          <p:nvPr/>
        </p:nvSpPr>
        <p:spPr bwMode="auto">
          <a:xfrm>
            <a:off x="6888535" y="2628066"/>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5</a:t>
            </a:r>
          </a:p>
        </p:txBody>
      </p:sp>
      <p:sp>
        <p:nvSpPr>
          <p:cNvPr id="23571" name="Rectangle 31"/>
          <p:cNvSpPr>
            <a:spLocks noChangeArrowheads="1"/>
          </p:cNvSpPr>
          <p:nvPr/>
        </p:nvSpPr>
        <p:spPr bwMode="auto">
          <a:xfrm>
            <a:off x="3229349" y="5408343"/>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Archive</a:t>
            </a:r>
          </a:p>
        </p:txBody>
      </p:sp>
      <p:sp>
        <p:nvSpPr>
          <p:cNvPr id="23572" name="Oval 32"/>
          <p:cNvSpPr>
            <a:spLocks noChangeArrowheads="1"/>
          </p:cNvSpPr>
          <p:nvPr/>
        </p:nvSpPr>
        <p:spPr bwMode="auto">
          <a:xfrm>
            <a:off x="3051549" y="521727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3" name="Rectangle 38"/>
          <p:cNvSpPr>
            <a:spLocks noChangeArrowheads="1"/>
          </p:cNvSpPr>
          <p:nvPr/>
        </p:nvSpPr>
        <p:spPr bwMode="auto">
          <a:xfrm>
            <a:off x="9004674" y="4512993"/>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Archive</a:t>
            </a:r>
          </a:p>
        </p:txBody>
      </p:sp>
      <p:sp>
        <p:nvSpPr>
          <p:cNvPr id="23574" name="Oval 39"/>
          <p:cNvSpPr>
            <a:spLocks noChangeArrowheads="1"/>
          </p:cNvSpPr>
          <p:nvPr/>
        </p:nvSpPr>
        <p:spPr bwMode="auto">
          <a:xfrm>
            <a:off x="9525374" y="42171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5" name="Oval 24"/>
          <p:cNvSpPr>
            <a:spLocks noChangeArrowheads="1"/>
          </p:cNvSpPr>
          <p:nvPr/>
        </p:nvSpPr>
        <p:spPr bwMode="auto">
          <a:xfrm>
            <a:off x="2711824" y="421715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3</a:t>
            </a:r>
          </a:p>
        </p:txBody>
      </p:sp>
      <p:sp>
        <p:nvSpPr>
          <p:cNvPr id="23576" name="Down Arrow 1"/>
          <p:cNvSpPr>
            <a:spLocks noChangeArrowheads="1"/>
          </p:cNvSpPr>
          <p:nvPr/>
        </p:nvSpPr>
        <p:spPr bwMode="auto">
          <a:xfrm>
            <a:off x="2905499" y="2672485"/>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72485"/>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826796"/>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826796"/>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707853"/>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90458"/>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502547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4004200"/>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75816"/>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428204"/>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normAutofit/>
          </a:bodyPr>
          <a:lstStyle/>
          <a:p>
            <a:r>
              <a:rPr lang="en-GB"/>
              <a:t>Timestamping: example</a:t>
            </a:r>
          </a:p>
        </p:txBody>
      </p:sp>
      <p:pic>
        <p:nvPicPr>
          <p:cNvPr id="33" name="Picture 32">
            <a:extLst>
              <a:ext uri="{FF2B5EF4-FFF2-40B4-BE49-F238E27FC236}">
                <a16:creationId xmlns:a16="http://schemas.microsoft.com/office/drawing/2014/main" id="{B32E53E4-8531-473A-B155-EE8DAED6E9F0}"/>
              </a:ext>
            </a:extLst>
          </p:cNvPr>
          <p:cNvPicPr>
            <a:picLocks noChangeAspect="1"/>
          </p:cNvPicPr>
          <p:nvPr/>
        </p:nvPicPr>
        <p:blipFill>
          <a:blip r:embed="rId5"/>
          <a:stretch>
            <a:fillRect/>
          </a:stretch>
        </p:blipFill>
        <p:spPr>
          <a:xfrm>
            <a:off x="609600" y="254336"/>
            <a:ext cx="428625" cy="400050"/>
          </a:xfrm>
          <a:prstGeom prst="rect">
            <a:avLst/>
          </a:prstGeom>
        </p:spPr>
      </p:pic>
      <p:sp>
        <p:nvSpPr>
          <p:cNvPr id="3" name="Slide Number Placeholder 2">
            <a:extLst>
              <a:ext uri="{FF2B5EF4-FFF2-40B4-BE49-F238E27FC236}">
                <a16:creationId xmlns:a16="http://schemas.microsoft.com/office/drawing/2014/main" id="{AF9A4096-5A33-47E7-8C47-B7863E3BD48A}"/>
              </a:ext>
            </a:extLst>
          </p:cNvPr>
          <p:cNvSpPr>
            <a:spLocks noGrp="1"/>
          </p:cNvSpPr>
          <p:nvPr>
            <p:ph type="sldNum" sz="quarter" idx="10"/>
          </p:nvPr>
        </p:nvSpPr>
        <p:spPr/>
        <p:txBody>
          <a:bodyPr/>
          <a:lstStyle/>
          <a:p>
            <a:pPr>
              <a:defRPr/>
            </a:pPr>
            <a:fld id="{84AEDDD6-2727-439E-A96F-E9FD4CA77376}" type="slidenum">
              <a:rPr lang="en-GB" smtClean="0"/>
              <a:pPr>
                <a:defRPr/>
              </a:pPr>
              <a:t>70</a:t>
            </a:fld>
            <a:endParaRPr lang="en-GB" dirty="0"/>
          </a:p>
        </p:txBody>
      </p:sp>
    </p:spTree>
    <p:extLst>
      <p:ext uri="{BB962C8B-B14F-4D97-AF65-F5344CB8AC3E}">
        <p14:creationId xmlns:p14="http://schemas.microsoft.com/office/powerpoint/2010/main" val="1333326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B648-2C86-41AA-8040-2B1BA8773435}"/>
              </a:ext>
            </a:extLst>
          </p:cNvPr>
          <p:cNvSpPr>
            <a:spLocks noGrp="1"/>
          </p:cNvSpPr>
          <p:nvPr>
            <p:ph type="title"/>
          </p:nvPr>
        </p:nvSpPr>
        <p:spPr/>
        <p:txBody>
          <a:bodyPr/>
          <a:lstStyle/>
          <a:p>
            <a:r>
              <a:rPr lang="en-GB"/>
              <a:t>Pseudonymisation</a:t>
            </a:r>
          </a:p>
        </p:txBody>
      </p:sp>
      <p:sp>
        <p:nvSpPr>
          <p:cNvPr id="3" name="Content Placeholder 2">
            <a:extLst>
              <a:ext uri="{FF2B5EF4-FFF2-40B4-BE49-F238E27FC236}">
                <a16:creationId xmlns:a16="http://schemas.microsoft.com/office/drawing/2014/main" id="{DA83A944-504F-4B2C-B393-E8FD1113FB3F}"/>
              </a:ext>
            </a:extLst>
          </p:cNvPr>
          <p:cNvSpPr>
            <a:spLocks noGrp="1"/>
          </p:cNvSpPr>
          <p:nvPr>
            <p:ph idx="1"/>
          </p:nvPr>
        </p:nvSpPr>
        <p:spPr>
          <a:xfrm>
            <a:off x="609599" y="1196752"/>
            <a:ext cx="6281191" cy="5112568"/>
          </a:xfrm>
        </p:spPr>
        <p:txBody>
          <a:bodyPr>
            <a:normAutofit fontScale="92500" lnSpcReduction="20000"/>
          </a:bodyPr>
          <a:lstStyle/>
          <a:p>
            <a:r>
              <a:rPr lang="en-GB" dirty="0"/>
              <a:t>Various options</a:t>
            </a:r>
          </a:p>
          <a:p>
            <a:pPr lvl="1"/>
            <a:r>
              <a:rPr lang="en-GB" dirty="0"/>
              <a:t>encoding</a:t>
            </a:r>
          </a:p>
          <a:p>
            <a:pPr lvl="2"/>
            <a:r>
              <a:rPr lang="en-GB" dirty="0"/>
              <a:t>data provider and eHealth platform know certain non-pseudonymised data and the pseudonym</a:t>
            </a:r>
          </a:p>
          <a:p>
            <a:pPr lvl="2"/>
            <a:r>
              <a:rPr lang="en-GB" dirty="0"/>
              <a:t>data recipient knows only the pseudonym and no non-pseudonymised basic data</a:t>
            </a:r>
          </a:p>
          <a:p>
            <a:pPr lvl="2"/>
            <a:r>
              <a:rPr lang="en-GB" dirty="0"/>
              <a:t>e.g. Central Traceability Register (CTR) &gt; protection of data at rest</a:t>
            </a:r>
          </a:p>
          <a:p>
            <a:pPr lvl="1"/>
            <a:r>
              <a:rPr lang="en-GB" dirty="0"/>
              <a:t>Trusted Third Party platform</a:t>
            </a:r>
          </a:p>
          <a:p>
            <a:pPr lvl="2"/>
            <a:r>
              <a:rPr lang="en-GB" dirty="0"/>
              <a:t>data provider knows certain basic non-pseudonymised data and not the pseudonym</a:t>
            </a:r>
          </a:p>
          <a:p>
            <a:pPr lvl="2"/>
            <a:r>
              <a:rPr lang="en-GB" dirty="0"/>
              <a:t>data recipient knows the pseudonym and no non-pseudonymised basic data</a:t>
            </a:r>
          </a:p>
          <a:p>
            <a:pPr lvl="2"/>
            <a:r>
              <a:rPr lang="en-GB" dirty="0"/>
              <a:t>eHealth platform knows both (temporarily)</a:t>
            </a:r>
          </a:p>
          <a:p>
            <a:pPr lvl="2"/>
            <a:r>
              <a:rPr lang="en-GB" dirty="0"/>
              <a:t>e.g. Health Data</a:t>
            </a:r>
          </a:p>
          <a:p>
            <a:pPr lvl="1"/>
            <a:r>
              <a:rPr lang="en-GB" dirty="0"/>
              <a:t>new service</a:t>
            </a:r>
          </a:p>
          <a:p>
            <a:pPr lvl="2"/>
            <a:r>
              <a:rPr lang="en-GB" dirty="0"/>
              <a:t>data provider knows certain basic non-pseudonymised basic data and not the pseudonym</a:t>
            </a:r>
          </a:p>
          <a:p>
            <a:pPr lvl="2"/>
            <a:r>
              <a:rPr lang="en-GB" dirty="0"/>
              <a:t>data recipient knows the pseudonym and no non-pseudonymised basic data</a:t>
            </a:r>
          </a:p>
          <a:p>
            <a:pPr lvl="2"/>
            <a:r>
              <a:rPr lang="en-GB" dirty="0"/>
              <a:t>eHealth platform knows neither</a:t>
            </a:r>
          </a:p>
          <a:p>
            <a:pPr lvl="2"/>
            <a:r>
              <a:rPr lang="en-GB" dirty="0"/>
              <a:t>e.g. referral prescriptions, data in the Vitalink vault</a:t>
            </a:r>
          </a:p>
          <a:p>
            <a:endParaRPr lang="nl-BE" dirty="0"/>
          </a:p>
        </p:txBody>
      </p:sp>
      <p:graphicFrame>
        <p:nvGraphicFramePr>
          <p:cNvPr id="6" name="Content Placeholder 8">
            <a:extLst>
              <a:ext uri="{FF2B5EF4-FFF2-40B4-BE49-F238E27FC236}">
                <a16:creationId xmlns:a16="http://schemas.microsoft.com/office/drawing/2014/main" id="{510F761B-6990-43FD-8587-4EFC80FDA408}"/>
              </a:ext>
            </a:extLst>
          </p:cNvPr>
          <p:cNvGraphicFramePr>
            <a:graphicFrameLocks/>
          </p:cNvGraphicFramePr>
          <p:nvPr>
            <p:extLst>
              <p:ext uri="{D42A27DB-BD31-4B8C-83A1-F6EECF244321}">
                <p14:modId xmlns:p14="http://schemas.microsoft.com/office/powerpoint/2010/main" val="1886572946"/>
              </p:ext>
            </p:extLst>
          </p:nvPr>
        </p:nvGraphicFramePr>
        <p:xfrm>
          <a:off x="6890790" y="1878516"/>
          <a:ext cx="4912819" cy="3749040"/>
        </p:xfrm>
        <a:graphic>
          <a:graphicData uri="http://schemas.openxmlformats.org/drawingml/2006/table">
            <a:tbl>
              <a:tblPr/>
              <a:tblGrid>
                <a:gridCol w="1394818">
                  <a:extLst>
                    <a:ext uri="{9D8B030D-6E8A-4147-A177-3AD203B41FA5}">
                      <a16:colId xmlns:a16="http://schemas.microsoft.com/office/drawing/2014/main" val="615058090"/>
                    </a:ext>
                  </a:extLst>
                </a:gridCol>
                <a:gridCol w="581173">
                  <a:extLst>
                    <a:ext uri="{9D8B030D-6E8A-4147-A177-3AD203B41FA5}">
                      <a16:colId xmlns:a16="http://schemas.microsoft.com/office/drawing/2014/main" val="650619268"/>
                    </a:ext>
                  </a:extLst>
                </a:gridCol>
                <a:gridCol w="581173">
                  <a:extLst>
                    <a:ext uri="{9D8B030D-6E8A-4147-A177-3AD203B41FA5}">
                      <a16:colId xmlns:a16="http://schemas.microsoft.com/office/drawing/2014/main" val="468180885"/>
                    </a:ext>
                  </a:extLst>
                </a:gridCol>
                <a:gridCol w="581173">
                  <a:extLst>
                    <a:ext uri="{9D8B030D-6E8A-4147-A177-3AD203B41FA5}">
                      <a16:colId xmlns:a16="http://schemas.microsoft.com/office/drawing/2014/main" val="1829690694"/>
                    </a:ext>
                  </a:extLst>
                </a:gridCol>
                <a:gridCol w="581173">
                  <a:extLst>
                    <a:ext uri="{9D8B030D-6E8A-4147-A177-3AD203B41FA5}">
                      <a16:colId xmlns:a16="http://schemas.microsoft.com/office/drawing/2014/main" val="520064443"/>
                    </a:ext>
                  </a:extLst>
                </a:gridCol>
                <a:gridCol w="612136">
                  <a:extLst>
                    <a:ext uri="{9D8B030D-6E8A-4147-A177-3AD203B41FA5}">
                      <a16:colId xmlns:a16="http://schemas.microsoft.com/office/drawing/2014/main" val="1923296460"/>
                    </a:ext>
                  </a:extLst>
                </a:gridCol>
                <a:gridCol w="581173">
                  <a:extLst>
                    <a:ext uri="{9D8B030D-6E8A-4147-A177-3AD203B41FA5}">
                      <a16:colId xmlns:a16="http://schemas.microsoft.com/office/drawing/2014/main" val="3100379640"/>
                    </a:ext>
                  </a:extLst>
                </a:gridCol>
              </a:tblGrid>
              <a:tr h="899005">
                <a:tc>
                  <a:txBody>
                    <a:bodyPr/>
                    <a:lstStyle/>
                    <a:p>
                      <a:pPr algn="l" rtl="0" fontAlgn="b"/>
                      <a:endParaRPr lang="en-B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GB" sz="1100" b="0" i="0" u="none" strike="noStrike">
                          <a:solidFill>
                            <a:srgbClr val="000000"/>
                          </a:solidFill>
                          <a:effectLst/>
                          <a:latin typeface="Calibri" panose="020F0502020204030204" pitchFamily="34" charset="0"/>
                        </a:rPr>
                        <a:t>Data provider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tc gridSpan="2">
                  <a:txBody>
                    <a:bodyPr/>
                    <a:lstStyle/>
                    <a:p>
                      <a:pPr algn="ctr" fontAlgn="b"/>
                      <a:r>
                        <a:rPr lang="en-GB" sz="1100" b="0" i="0" u="none" strike="noStrike">
                          <a:solidFill>
                            <a:srgbClr val="000000"/>
                          </a:solidFill>
                          <a:effectLst/>
                          <a:latin typeface="Calibri" panose="020F0502020204030204" pitchFamily="34" charset="0"/>
                        </a:rPr>
                        <a:t>eHealth platform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tc gridSpan="2">
                  <a:txBody>
                    <a:bodyPr/>
                    <a:lstStyle/>
                    <a:p>
                      <a:pPr algn="ctr" fontAlgn="b"/>
                      <a:r>
                        <a:rPr lang="en-GB" sz="1100" b="0" i="0" u="none" strike="noStrike">
                          <a:solidFill>
                            <a:srgbClr val="000000"/>
                          </a:solidFill>
                          <a:effectLst/>
                          <a:latin typeface="Calibri" panose="020F0502020204030204" pitchFamily="34" charset="0"/>
                        </a:rPr>
                        <a:t>Data</a:t>
                      </a:r>
                    </a:p>
                    <a:p>
                      <a:pPr algn="ctr" fontAlgn="b"/>
                      <a:r>
                        <a:rPr lang="en-GB" sz="1100" b="0" i="0" u="none" strike="noStrike">
                          <a:solidFill>
                            <a:srgbClr val="000000"/>
                          </a:solidFill>
                          <a:effectLst/>
                          <a:latin typeface="Calibri" panose="020F0502020204030204" pitchFamily="34" charset="0"/>
                        </a:rPr>
                        <a:t>recipient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BE"/>
                    </a:p>
                  </a:txBody>
                  <a:tcPr/>
                </a:tc>
                <a:extLst>
                  <a:ext uri="{0D108BD9-81ED-4DB2-BD59-A6C34878D82A}">
                    <a16:rowId xmlns:a16="http://schemas.microsoft.com/office/drawing/2014/main" val="3033200017"/>
                  </a:ext>
                </a:extLst>
              </a:tr>
              <a:tr h="1702370">
                <a:tc>
                  <a:txBody>
                    <a:bodyPr/>
                    <a:lstStyle/>
                    <a:p>
                      <a:pPr algn="l" rtl="0" fontAlgn="b"/>
                      <a:endParaRPr lang="en-B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BASIC DATA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PSEUDONYM</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BASIC DATA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PSEUDONYM</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BASIC DATA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PSEUDONYM</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647089"/>
                  </a:ext>
                </a:extLst>
              </a:tr>
              <a:tr h="382555">
                <a:tc>
                  <a:txBody>
                    <a:bodyPr/>
                    <a:lstStyle/>
                    <a:p>
                      <a:pPr algn="l" fontAlgn="b"/>
                      <a:r>
                        <a:rPr lang="en-GB" sz="1100" b="0" i="0" u="none" strike="noStrike">
                          <a:solidFill>
                            <a:srgbClr val="000000"/>
                          </a:solidFill>
                          <a:effectLst/>
                          <a:latin typeface="Calibri" panose="020F0502020204030204" pitchFamily="34" charset="0"/>
                        </a:rPr>
                        <a:t>Encoding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69628"/>
                  </a:ext>
                </a:extLst>
              </a:tr>
              <a:tr h="382555">
                <a:tc>
                  <a:txBody>
                    <a:bodyPr/>
                    <a:lstStyle/>
                    <a:p>
                      <a:pPr algn="l" fontAlgn="b"/>
                      <a:r>
                        <a:rPr lang="en-GB" sz="1100" b="0" i="0" u="none" strike="noStrike">
                          <a:solidFill>
                            <a:srgbClr val="000000"/>
                          </a:solidFill>
                          <a:effectLst/>
                          <a:latin typeface="Calibri" panose="020F0502020204030204" pitchFamily="34" charset="0"/>
                        </a:rPr>
                        <a:t>TTP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06334"/>
                  </a:ext>
                </a:extLst>
              </a:tr>
              <a:tr h="382555">
                <a:tc>
                  <a:txBody>
                    <a:bodyPr/>
                    <a:lstStyle/>
                    <a:p>
                      <a:pPr algn="l" fontAlgn="b"/>
                      <a:r>
                        <a:rPr lang="en-GB" sz="1100" b="1" i="0" u="none" strike="noStrike">
                          <a:solidFill>
                            <a:srgbClr val="000000"/>
                          </a:solidFill>
                          <a:effectLst/>
                          <a:latin typeface="Calibri" panose="020F0502020204030204" pitchFamily="34" charset="0"/>
                        </a:rPr>
                        <a:t>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70C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231598"/>
                  </a:ext>
                </a:extLst>
              </a:tr>
            </a:tbl>
          </a:graphicData>
        </a:graphic>
      </p:graphicFrame>
      <p:sp>
        <p:nvSpPr>
          <p:cNvPr id="7" name="Rectangle 6"/>
          <p:cNvSpPr/>
          <p:nvPr/>
        </p:nvSpPr>
        <p:spPr>
          <a:xfrm>
            <a:off x="590816" y="102642"/>
            <a:ext cx="552725" cy="829087"/>
          </a:xfrm>
          <a:prstGeom prst="rect">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lide Number Placeholder 4">
            <a:extLst>
              <a:ext uri="{FF2B5EF4-FFF2-40B4-BE49-F238E27FC236}">
                <a16:creationId xmlns:a16="http://schemas.microsoft.com/office/drawing/2014/main" id="{D7374BFD-1B45-45ED-A46D-2AD990C8EB4A}"/>
              </a:ext>
            </a:extLst>
          </p:cNvPr>
          <p:cNvSpPr>
            <a:spLocks noGrp="1"/>
          </p:cNvSpPr>
          <p:nvPr>
            <p:ph type="sldNum" sz="quarter" idx="10"/>
          </p:nvPr>
        </p:nvSpPr>
        <p:spPr/>
        <p:txBody>
          <a:bodyPr/>
          <a:lstStyle/>
          <a:p>
            <a:pPr>
              <a:defRPr/>
            </a:pPr>
            <a:fld id="{84AEDDD6-2727-439E-A96F-E9FD4CA77376}" type="slidenum">
              <a:rPr lang="en-GB" smtClean="0"/>
              <a:pPr>
                <a:defRPr/>
              </a:pPr>
              <a:t>71</a:t>
            </a:fld>
            <a:endParaRPr lang="en-GB" dirty="0"/>
          </a:p>
        </p:txBody>
      </p:sp>
    </p:spTree>
    <p:extLst>
      <p:ext uri="{BB962C8B-B14F-4D97-AF65-F5344CB8AC3E}">
        <p14:creationId xmlns:p14="http://schemas.microsoft.com/office/powerpoint/2010/main" val="2382319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Reference directory (hub-metahub)</a:t>
            </a:r>
          </a:p>
        </p:txBody>
      </p:sp>
      <p:sp>
        <p:nvSpPr>
          <p:cNvPr id="3" name="Content Placeholder 2"/>
          <p:cNvSpPr>
            <a:spLocks noGrp="1"/>
          </p:cNvSpPr>
          <p:nvPr>
            <p:ph idx="1"/>
          </p:nvPr>
        </p:nvSpPr>
        <p:spPr/>
        <p:txBody>
          <a:bodyPr>
            <a:normAutofit/>
          </a:bodyPr>
          <a:lstStyle/>
          <a:p>
            <a:r>
              <a:rPr lang="en-GB"/>
              <a:t>Indication of specific places where health data regarding a given healthcare user are available</a:t>
            </a:r>
          </a:p>
          <a:p>
            <a:endParaRPr lang="nl-BE" dirty="0"/>
          </a:p>
          <a:p>
            <a:r>
              <a:rPr lang="en-GB"/>
              <a:t>These places may currently be</a:t>
            </a:r>
          </a:p>
          <a:p>
            <a:pPr lvl="1"/>
            <a:r>
              <a:rPr lang="en-GB"/>
              <a:t>a hub (network of healthcare institutions), which also keeps a reference directory indicating in which healthcare institutions within that network health data regarding a given patient are available</a:t>
            </a:r>
          </a:p>
          <a:p>
            <a:pPr lvl="1"/>
            <a:r>
              <a:rPr lang="en-GB"/>
              <a:t>a health vault (Vitalink, Intermed or Brusafe)</a:t>
            </a:r>
          </a:p>
          <a:p>
            <a:endParaRPr lang="nl-BE" dirty="0"/>
          </a:p>
          <a:p>
            <a:r>
              <a:rPr lang="en-GB"/>
              <a:t>More information</a:t>
            </a:r>
          </a:p>
          <a:p>
            <a:pPr lvl="1"/>
            <a:r>
              <a:rPr lang="en-GB">
                <a:hlinkClick r:id="rId3"/>
              </a:rPr>
              <a:t>https://www.ehealth.fgov.be/ehealthplatform/nl/verwijzingsrepertorium</a:t>
            </a:r>
          </a:p>
          <a:p>
            <a:endParaRPr lang="nl-BE" dirty="0"/>
          </a:p>
        </p:txBody>
      </p:sp>
      <p:pic>
        <p:nvPicPr>
          <p:cNvPr id="6" name="Picture 5"/>
          <p:cNvPicPr>
            <a:picLocks noChangeAspect="1"/>
          </p:cNvPicPr>
          <p:nvPr/>
        </p:nvPicPr>
        <p:blipFill>
          <a:blip r:embed="rId4"/>
          <a:stretch>
            <a:fillRect/>
          </a:stretch>
        </p:blipFill>
        <p:spPr>
          <a:xfrm>
            <a:off x="609600" y="225300"/>
            <a:ext cx="561975" cy="581025"/>
          </a:xfrm>
          <a:prstGeom prst="rect">
            <a:avLst/>
          </a:prstGeom>
        </p:spPr>
      </p:pic>
      <p:sp>
        <p:nvSpPr>
          <p:cNvPr id="4" name="Slide Number Placeholder 3">
            <a:extLst>
              <a:ext uri="{FF2B5EF4-FFF2-40B4-BE49-F238E27FC236}">
                <a16:creationId xmlns:a16="http://schemas.microsoft.com/office/drawing/2014/main" id="{56CDFB40-2991-4D45-AD94-5BC12A039919}"/>
              </a:ext>
            </a:extLst>
          </p:cNvPr>
          <p:cNvSpPr>
            <a:spLocks noGrp="1"/>
          </p:cNvSpPr>
          <p:nvPr>
            <p:ph type="sldNum" sz="quarter" idx="10"/>
          </p:nvPr>
        </p:nvSpPr>
        <p:spPr/>
        <p:txBody>
          <a:bodyPr/>
          <a:lstStyle/>
          <a:p>
            <a:pPr>
              <a:defRPr/>
            </a:pPr>
            <a:fld id="{84AEDDD6-2727-439E-A96F-E9FD4CA77376}" type="slidenum">
              <a:rPr lang="en-GB" smtClean="0"/>
              <a:pPr>
                <a:defRPr/>
              </a:pPr>
              <a:t>72</a:t>
            </a:fld>
            <a:endParaRPr lang="en-GB" dirty="0"/>
          </a:p>
        </p:txBody>
      </p:sp>
    </p:spTree>
    <p:extLst>
      <p:ext uri="{BB962C8B-B14F-4D97-AF65-F5344CB8AC3E}">
        <p14:creationId xmlns:p14="http://schemas.microsoft.com/office/powerpoint/2010/main" val="2484684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Reference directory (hub-metahub)</a:t>
            </a:r>
          </a:p>
        </p:txBody>
      </p:sp>
      <p:sp>
        <p:nvSpPr>
          <p:cNvPr id="30726" name="Rectangle 6"/>
          <p:cNvSpPr>
            <a:spLocks noChangeArrowheads="1"/>
          </p:cNvSpPr>
          <p:nvPr/>
        </p:nvSpPr>
        <p:spPr bwMode="auto">
          <a:xfrm>
            <a:off x="1992314" y="4005264"/>
            <a:ext cx="4391025" cy="1431161"/>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en-GB" sz="1200" b="1"/>
              <a:t>4 hubs</a:t>
            </a:r>
          </a:p>
          <a:p>
            <a:pPr marL="800100" lvl="4" indent="-285750"/>
            <a:r>
              <a:rPr lang="en-GB" sz="1200"/>
              <a:t>Collaboratief Zorgplatform (Cozo)</a:t>
            </a:r>
          </a:p>
          <a:p>
            <a:pPr marL="800100" lvl="4" indent="-285750"/>
            <a:r>
              <a:rPr lang="en-GB" sz="1200"/>
              <a:t>Vlaams Ziekenhuisnetwerk KU Leuven (VZN)</a:t>
            </a:r>
          </a:p>
          <a:p>
            <a:pPr marL="800100" lvl="4" indent="-285750"/>
            <a:r>
              <a:rPr lang="en-GB" sz="1200"/>
              <a:t>Réseau Santé Wallon (RSW)</a:t>
            </a:r>
          </a:p>
          <a:p>
            <a:pPr marL="800100" lvl="4" indent="-285750"/>
            <a:r>
              <a:rPr lang="en-GB" sz="120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a:cxnSpLocks/>
          </p:cNvCxnSpPr>
          <p:nvPr/>
        </p:nvCxnSpPr>
        <p:spPr>
          <a:xfrm flipH="1">
            <a:off x="6544638" y="3891776"/>
            <a:ext cx="228341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flipH="1" flipV="1">
            <a:off x="8798263" y="3830758"/>
            <a:ext cx="59572" cy="61018"/>
          </a:xfrm>
          <a:prstGeom prst="rect">
            <a:avLst/>
          </a:prstGeom>
        </p:spPr>
      </p:pic>
      <p:pic>
        <p:nvPicPr>
          <p:cNvPr id="11" name="Picture 10">
            <a:extLst>
              <a:ext uri="{FF2B5EF4-FFF2-40B4-BE49-F238E27FC236}">
                <a16:creationId xmlns:a16="http://schemas.microsoft.com/office/drawing/2014/main" id="{BFB3F369-2BAA-4210-BF6C-BD8D7F2800E0}"/>
              </a:ext>
            </a:extLst>
          </p:cNvPr>
          <p:cNvPicPr>
            <a:picLocks noChangeAspect="1"/>
          </p:cNvPicPr>
          <p:nvPr/>
        </p:nvPicPr>
        <p:blipFill>
          <a:blip r:embed="rId4"/>
          <a:stretch>
            <a:fillRect/>
          </a:stretch>
        </p:blipFill>
        <p:spPr>
          <a:xfrm>
            <a:off x="609600" y="225300"/>
            <a:ext cx="561975" cy="581025"/>
          </a:xfrm>
          <a:prstGeom prst="rect">
            <a:avLst/>
          </a:prstGeom>
        </p:spPr>
      </p:pic>
      <p:grpSp>
        <p:nvGrpSpPr>
          <p:cNvPr id="2" name="Group 1"/>
          <p:cNvGrpSpPr/>
          <p:nvPr/>
        </p:nvGrpSpPr>
        <p:grpSpPr>
          <a:xfrm>
            <a:off x="2423592" y="1019185"/>
            <a:ext cx="7344816" cy="5323687"/>
            <a:chOff x="2423592" y="1019185"/>
            <a:chExt cx="7344816" cy="5323687"/>
          </a:xfrm>
        </p:grpSpPr>
        <p:grpSp>
          <p:nvGrpSpPr>
            <p:cNvPr id="13" name="Group 12"/>
            <p:cNvGrpSpPr/>
            <p:nvPr/>
          </p:nvGrpSpPr>
          <p:grpSpPr>
            <a:xfrm>
              <a:off x="2423592" y="1019185"/>
              <a:ext cx="7344816" cy="5323687"/>
              <a:chOff x="899592" y="980727"/>
              <a:chExt cx="7344816" cy="5323687"/>
            </a:xfrm>
          </p:grpSpPr>
          <p:pic>
            <p:nvPicPr>
              <p:cNvPr id="14" name="Content Placeholder 2"/>
              <p:cNvPicPr>
                <a:picLocks noChangeAspect="1"/>
              </p:cNvPicPr>
              <p:nvPr/>
            </p:nvPicPr>
            <p:blipFill>
              <a:blip r:embed="rId5"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5"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58EFB69B-FD03-4ED1-970F-998AC6D124C0}"/>
                </a:ext>
              </a:extLst>
            </p:cNvPr>
            <p:cNvSpPr/>
            <p:nvPr/>
          </p:nvSpPr>
          <p:spPr>
            <a:xfrm>
              <a:off x="2423592" y="1019185"/>
              <a:ext cx="1244282"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6" name="Rectangle 6"/>
          <p:cNvSpPr>
            <a:spLocks noChangeArrowheads="1"/>
          </p:cNvSpPr>
          <p:nvPr/>
        </p:nvSpPr>
        <p:spPr bwMode="auto">
          <a:xfrm>
            <a:off x="2144714" y="4157664"/>
            <a:ext cx="4391025" cy="1431161"/>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en-GB" sz="1200" b="1"/>
              <a:t>4 hubs</a:t>
            </a:r>
          </a:p>
          <a:p>
            <a:pPr marL="800100" lvl="4" indent="-285750"/>
            <a:r>
              <a:rPr lang="en-GB" sz="1200"/>
              <a:t>Collaboratief Zorgplatform (Cozo)</a:t>
            </a:r>
          </a:p>
          <a:p>
            <a:pPr marL="800100" lvl="4" indent="-285750"/>
            <a:r>
              <a:rPr lang="en-GB" sz="1200"/>
              <a:t>Vlaams Ziekenhuisnetwerk KU Leuven (VZN)</a:t>
            </a:r>
          </a:p>
          <a:p>
            <a:pPr marL="800100" lvl="4" indent="-285750"/>
            <a:r>
              <a:rPr lang="en-GB" sz="1200"/>
              <a:t>Réseau Santé Wallon (RSW)</a:t>
            </a:r>
          </a:p>
          <a:p>
            <a:pPr marL="800100" lvl="4" indent="-285750"/>
            <a:r>
              <a:rPr lang="en-GB" sz="1200"/>
              <a:t>Réseau Santé Bruxellois (RSB)</a:t>
            </a:r>
          </a:p>
          <a:p>
            <a:pPr marL="101600" indent="-101600" algn="ctr">
              <a:spcBef>
                <a:spcPct val="50000"/>
              </a:spcBef>
              <a:buSzPct val="100000"/>
            </a:pPr>
            <a:endParaRPr lang="nl-BE" altLang="en-US" b="1" dirty="0">
              <a:solidFill>
                <a:srgbClr val="000000"/>
              </a:solidFill>
            </a:endParaRPr>
          </a:p>
        </p:txBody>
      </p:sp>
      <p:sp>
        <p:nvSpPr>
          <p:cNvPr id="6" name="Slide Number Placeholder 5">
            <a:extLst>
              <a:ext uri="{FF2B5EF4-FFF2-40B4-BE49-F238E27FC236}">
                <a16:creationId xmlns:a16="http://schemas.microsoft.com/office/drawing/2014/main" id="{64C0817D-E33B-4E9F-BB38-9DDEF3E667B8}"/>
              </a:ext>
            </a:extLst>
          </p:cNvPr>
          <p:cNvSpPr>
            <a:spLocks noGrp="1"/>
          </p:cNvSpPr>
          <p:nvPr>
            <p:ph type="sldNum" sz="quarter" idx="10"/>
          </p:nvPr>
        </p:nvSpPr>
        <p:spPr/>
        <p:txBody>
          <a:bodyPr/>
          <a:lstStyle/>
          <a:p>
            <a:pPr>
              <a:defRPr/>
            </a:pPr>
            <a:fld id="{84AEDDD6-2727-439E-A96F-E9FD4CA77376}" type="slidenum">
              <a:rPr lang="en-GB" smtClean="0"/>
              <a:pPr>
                <a:defRPr/>
              </a:pPr>
              <a:t>73</a:t>
            </a:fld>
            <a:endParaRPr lang="en-GB" dirty="0"/>
          </a:p>
        </p:txBody>
      </p:sp>
    </p:spTree>
    <p:extLst>
      <p:ext uri="{BB962C8B-B14F-4D97-AF65-F5344CB8AC3E}">
        <p14:creationId xmlns:p14="http://schemas.microsoft.com/office/powerpoint/2010/main" val="3216008409"/>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7603574" y="1880886"/>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027311" y="1953912"/>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7603573" y="2312687"/>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7965523" y="2241250"/>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036960" y="1742775"/>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754386" y="1587200"/>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7979811" y="4612974"/>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394024" y="4800300"/>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7979811" y="5044774"/>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338586" y="4973336"/>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410023" y="4541536"/>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194123" y="4181174"/>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512585" y="4828874"/>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936323" y="4901900"/>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464961" y="5213049"/>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863424" y="5217812"/>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3963435" y="4947937"/>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728485" y="4397074"/>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876124" y="3536649"/>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093860" y="3536649"/>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901774" y="2209499"/>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399873" y="2444450"/>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7601986" y="1890411"/>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800">
                <a:solidFill>
                  <a:srgbClr val="000000"/>
                </a:solidFill>
                <a:sym typeface="Arial" charset="0"/>
              </a:rPr>
              <a:t>A</a:t>
            </a:r>
          </a:p>
        </p:txBody>
      </p:sp>
      <p:sp>
        <p:nvSpPr>
          <p:cNvPr id="32793" name="Text Box 26"/>
          <p:cNvSpPr txBox="1">
            <a:spLocks noChangeArrowheads="1"/>
          </p:cNvSpPr>
          <p:nvPr/>
        </p:nvSpPr>
        <p:spPr bwMode="auto">
          <a:xfrm>
            <a:off x="8022674" y="4639961"/>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C</a:t>
            </a:r>
          </a:p>
        </p:txBody>
      </p:sp>
      <p:sp>
        <p:nvSpPr>
          <p:cNvPr id="32794" name="Text Box 27"/>
          <p:cNvSpPr txBox="1">
            <a:spLocks noChangeArrowheads="1"/>
          </p:cNvSpPr>
          <p:nvPr/>
        </p:nvSpPr>
        <p:spPr bwMode="auto">
          <a:xfrm>
            <a:off x="3568148" y="4859037"/>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B</a:t>
            </a:r>
          </a:p>
        </p:txBody>
      </p:sp>
      <p:sp>
        <p:nvSpPr>
          <p:cNvPr id="32795" name="Text Box 28"/>
          <p:cNvSpPr txBox="1">
            <a:spLocks noChangeArrowheads="1"/>
          </p:cNvSpPr>
          <p:nvPr/>
        </p:nvSpPr>
        <p:spPr bwMode="auto">
          <a:xfrm rot="1203491">
            <a:off x="3277635" y="2495250"/>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1: Where can we find data?</a:t>
            </a:r>
          </a:p>
        </p:txBody>
      </p:sp>
      <p:sp>
        <p:nvSpPr>
          <p:cNvPr id="32796" name="Line 29"/>
          <p:cNvSpPr>
            <a:spLocks noChangeShapeType="1"/>
          </p:cNvSpPr>
          <p:nvPr/>
        </p:nvSpPr>
        <p:spPr bwMode="auto">
          <a:xfrm flipH="1" flipV="1">
            <a:off x="3309385" y="2536525"/>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210961" y="2141237"/>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099836" y="2703211"/>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425898" y="4866975"/>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024260" y="2112661"/>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025348" y="1833261"/>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120724" y="4074812"/>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3: Retrieve data from hub C</a:t>
            </a:r>
          </a:p>
        </p:txBody>
      </p:sp>
      <p:sp>
        <p:nvSpPr>
          <p:cNvPr id="32803" name="Text Box 39"/>
          <p:cNvSpPr txBox="1">
            <a:spLocks noChangeArrowheads="1"/>
          </p:cNvSpPr>
          <p:nvPr/>
        </p:nvSpPr>
        <p:spPr bwMode="auto">
          <a:xfrm>
            <a:off x="2163210" y="3396949"/>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000000"/>
                </a:solidFill>
                <a:sym typeface="Arial" charset="0"/>
              </a:rPr>
              <a:t>     4:</a:t>
            </a:r>
            <a:br>
              <a:rPr lang="en-GB" sz="1200" b="1">
                <a:solidFill>
                  <a:srgbClr val="000000"/>
                </a:solidFill>
                <a:sym typeface="Arial" charset="0"/>
              </a:rPr>
            </a:br>
            <a:r>
              <a:rPr lang="en-GB" sz="1200" b="1">
                <a:solidFill>
                  <a:srgbClr val="000000"/>
                </a:solidFill>
                <a:sym typeface="Arial" charset="0"/>
              </a:rPr>
              <a:t>All data available</a:t>
            </a:r>
          </a:p>
        </p:txBody>
      </p:sp>
      <p:sp>
        <p:nvSpPr>
          <p:cNvPr id="32804" name="Text Box 42"/>
          <p:cNvSpPr txBox="1">
            <a:spLocks noChangeArrowheads="1"/>
          </p:cNvSpPr>
          <p:nvPr/>
        </p:nvSpPr>
        <p:spPr bwMode="auto">
          <a:xfrm rot="1314741">
            <a:off x="3476073" y="3039761"/>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200" b="1">
                <a:solidFill>
                  <a:srgbClr val="990033"/>
                </a:solidFill>
                <a:sym typeface="Arial" charset="0"/>
              </a:rPr>
              <a:t>2: In hub A and C</a:t>
            </a:r>
          </a:p>
        </p:txBody>
      </p:sp>
      <p:sp>
        <p:nvSpPr>
          <p:cNvPr id="32805" name="Line 34"/>
          <p:cNvSpPr>
            <a:spLocks noChangeShapeType="1"/>
          </p:cNvSpPr>
          <p:nvPr/>
        </p:nvSpPr>
        <p:spPr bwMode="auto">
          <a:xfrm flipH="1" flipV="1">
            <a:off x="7892499" y="2319037"/>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2435" y="1771349"/>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0624" y="2044399"/>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4060" y="2028525"/>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3424" y="4560586"/>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4036" y="1212549"/>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3474" y="1399874"/>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49561" y="2387299"/>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79874" y="2390474"/>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8461" y="1449087"/>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4574" y="3701749"/>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4173" y="4043062"/>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43411" y="5122562"/>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8973" y="5122562"/>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1911" y="4563762"/>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7298" y="5301949"/>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6636" y="5205112"/>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1261" y="459392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22111" y="3917649"/>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9611" y="4695524"/>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0924" y="3038175"/>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0448" y="2707974"/>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Reference directory (hub-metahub)</a:t>
            </a:r>
          </a:p>
        </p:txBody>
      </p:sp>
      <p:pic>
        <p:nvPicPr>
          <p:cNvPr id="62" name="Picture 61">
            <a:extLst>
              <a:ext uri="{FF2B5EF4-FFF2-40B4-BE49-F238E27FC236}">
                <a16:creationId xmlns:a16="http://schemas.microsoft.com/office/drawing/2014/main" id="{E66372AB-56BD-47A3-997D-638722BC6F21}"/>
              </a:ext>
            </a:extLst>
          </p:cNvPr>
          <p:cNvPicPr>
            <a:picLocks noChangeAspect="1"/>
          </p:cNvPicPr>
          <p:nvPr/>
        </p:nvPicPr>
        <p:blipFill>
          <a:blip r:embed="rId9"/>
          <a:stretch>
            <a:fillRect/>
          </a:stretch>
        </p:blipFill>
        <p:spPr>
          <a:xfrm>
            <a:off x="609600" y="225300"/>
            <a:ext cx="561975" cy="581025"/>
          </a:xfrm>
          <a:prstGeom prst="rect">
            <a:avLst/>
          </a:prstGeom>
        </p:spPr>
      </p:pic>
      <p:sp>
        <p:nvSpPr>
          <p:cNvPr id="3" name="Slide Number Placeholder 2">
            <a:extLst>
              <a:ext uri="{FF2B5EF4-FFF2-40B4-BE49-F238E27FC236}">
                <a16:creationId xmlns:a16="http://schemas.microsoft.com/office/drawing/2014/main" id="{9E0A56E4-9B9C-4AF3-92EE-32DA2B1D1165}"/>
              </a:ext>
            </a:extLst>
          </p:cNvPr>
          <p:cNvSpPr>
            <a:spLocks noGrp="1"/>
          </p:cNvSpPr>
          <p:nvPr>
            <p:ph type="sldNum" sz="quarter" idx="10"/>
          </p:nvPr>
        </p:nvSpPr>
        <p:spPr/>
        <p:txBody>
          <a:bodyPr/>
          <a:lstStyle/>
          <a:p>
            <a:pPr>
              <a:defRPr/>
            </a:pPr>
            <a:fld id="{84AEDDD6-2727-439E-A96F-E9FD4CA77376}" type="slidenum">
              <a:rPr lang="en-GB" smtClean="0"/>
              <a:pPr>
                <a:defRPr/>
              </a:pPr>
              <a:t>74</a:t>
            </a:fld>
            <a:endParaRPr lang="en-GB" dirty="0"/>
          </a:p>
        </p:txBody>
      </p:sp>
    </p:spTree>
    <p:extLst>
      <p:ext uri="{BB962C8B-B14F-4D97-AF65-F5344CB8AC3E}">
        <p14:creationId xmlns:p14="http://schemas.microsoft.com/office/powerpoint/2010/main" val="208129962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GB"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GB"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2000" b="1">
                <a:solidFill>
                  <a:srgbClr val="00B0F0"/>
                </a:solidFill>
                <a:latin typeface="Consolas" pitchFamily="49" charset="0"/>
              </a:rPr>
              <a:t>InterMed</a:t>
            </a:r>
          </a:p>
          <a:p>
            <a:pPr algn="ctr" eaLnBrk="0" hangingPunct="0">
              <a:buSzPct val="100000"/>
            </a:pPr>
            <a:r>
              <a:rPr lang="en-GB"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Extramural data: vaults</a:t>
            </a:r>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64" name="Picture 63">
            <a:extLst>
              <a:ext uri="{FF2B5EF4-FFF2-40B4-BE49-F238E27FC236}">
                <a16:creationId xmlns:a16="http://schemas.microsoft.com/office/drawing/2014/main" id="{21E887E7-FD8A-4747-9F15-CDBCC19DB278}"/>
              </a:ext>
            </a:extLst>
          </p:cNvPr>
          <p:cNvPicPr>
            <a:picLocks noChangeAspect="1"/>
          </p:cNvPicPr>
          <p:nvPr/>
        </p:nvPicPr>
        <p:blipFill>
          <a:blip r:embed="rId10"/>
          <a:stretch>
            <a:fillRect/>
          </a:stretch>
        </p:blipFill>
        <p:spPr>
          <a:xfrm>
            <a:off x="609600" y="225300"/>
            <a:ext cx="561975" cy="581025"/>
          </a:xfrm>
          <a:prstGeom prst="rect">
            <a:avLst/>
          </a:prstGeom>
        </p:spPr>
      </p:pic>
      <p:sp>
        <p:nvSpPr>
          <p:cNvPr id="3" name="Slide Number Placeholder 2">
            <a:extLst>
              <a:ext uri="{FF2B5EF4-FFF2-40B4-BE49-F238E27FC236}">
                <a16:creationId xmlns:a16="http://schemas.microsoft.com/office/drawing/2014/main" id="{C6DF58DD-3596-4CBD-BCFA-65D65BC6FA36}"/>
              </a:ext>
            </a:extLst>
          </p:cNvPr>
          <p:cNvSpPr>
            <a:spLocks noGrp="1"/>
          </p:cNvSpPr>
          <p:nvPr>
            <p:ph type="sldNum" sz="quarter" idx="10"/>
          </p:nvPr>
        </p:nvSpPr>
        <p:spPr/>
        <p:txBody>
          <a:bodyPr/>
          <a:lstStyle/>
          <a:p>
            <a:pPr>
              <a:defRPr/>
            </a:pPr>
            <a:fld id="{84AEDDD6-2727-439E-A96F-E9FD4CA77376}" type="slidenum">
              <a:rPr lang="en-GB" smtClean="0"/>
              <a:pPr>
                <a:defRPr/>
              </a:pPr>
              <a:t>75</a:t>
            </a:fld>
            <a:endParaRPr lang="en-GB" dirty="0"/>
          </a:p>
        </p:txBody>
      </p:sp>
    </p:spTree>
    <p:extLst>
      <p:ext uri="{BB962C8B-B14F-4D97-AF65-F5344CB8AC3E}">
        <p14:creationId xmlns:p14="http://schemas.microsoft.com/office/powerpoint/2010/main" val="3281274486"/>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a:latin typeface="Arial" panose="020B0604020202020204" pitchFamily="34" charset="0"/>
              </a:rPr>
              <a:t>Integration of references </a:t>
            </a:r>
            <a:br>
              <a:rPr lang="en-GB">
                <a:latin typeface="Arial" panose="020B0604020202020204" pitchFamily="34" charset="0"/>
              </a:rPr>
            </a:br>
            <a:r>
              <a:rPr lang="en-GB">
                <a:latin typeface="Arial" panose="020B0604020202020204" pitchFamily="34" charset="0"/>
              </a:rPr>
              <a:t>in reference directory</a:t>
            </a:r>
          </a:p>
        </p:txBody>
      </p:sp>
      <p:pic>
        <p:nvPicPr>
          <p:cNvPr id="6" name="Picture 5">
            <a:extLst>
              <a:ext uri="{FF2B5EF4-FFF2-40B4-BE49-F238E27FC236}">
                <a16:creationId xmlns:a16="http://schemas.microsoft.com/office/drawing/2014/main" id="{7D96956A-6F8A-4884-8BFB-3D5187936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952" y="1233654"/>
            <a:ext cx="8272096" cy="5133149"/>
          </a:xfrm>
          <a:prstGeom prst="rect">
            <a:avLst/>
          </a:prstGeom>
        </p:spPr>
      </p:pic>
      <p:sp>
        <p:nvSpPr>
          <p:cNvPr id="8" name="Slide Number Placeholder 7">
            <a:extLst>
              <a:ext uri="{FF2B5EF4-FFF2-40B4-BE49-F238E27FC236}">
                <a16:creationId xmlns:a16="http://schemas.microsoft.com/office/drawing/2014/main" id="{DC5DA9F3-E25C-45A5-B8D4-E2CD82821ECE}"/>
              </a:ext>
            </a:extLst>
          </p:cNvPr>
          <p:cNvSpPr>
            <a:spLocks noGrp="1"/>
          </p:cNvSpPr>
          <p:nvPr>
            <p:ph type="sldNum" sz="quarter" idx="10"/>
          </p:nvPr>
        </p:nvSpPr>
        <p:spPr/>
        <p:txBody>
          <a:bodyPr/>
          <a:lstStyle/>
          <a:p>
            <a:pPr>
              <a:defRPr/>
            </a:pPr>
            <a:fld id="{84AEDDD6-2727-439E-A96F-E9FD4CA77376}" type="slidenum">
              <a:rPr lang="en-GB" smtClean="0"/>
              <a:pPr>
                <a:defRPr/>
              </a:pPr>
              <a:t>76</a:t>
            </a:fld>
            <a:endParaRPr lang="en-GB" dirty="0"/>
          </a:p>
        </p:txBody>
      </p:sp>
    </p:spTree>
    <p:extLst>
      <p:ext uri="{BB962C8B-B14F-4D97-AF65-F5344CB8AC3E}">
        <p14:creationId xmlns:p14="http://schemas.microsoft.com/office/powerpoint/2010/main" val="1105897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rgbClr val="087670"/>
                </a:solidFill>
              </a:rPr>
              <a:t>eHealth</a:t>
            </a:r>
            <a:r>
              <a:rPr lang="en-GB"/>
              <a:t>Box</a:t>
            </a:r>
          </a:p>
        </p:txBody>
      </p:sp>
      <p:sp>
        <p:nvSpPr>
          <p:cNvPr id="3" name="Content Placeholder 2"/>
          <p:cNvSpPr>
            <a:spLocks noGrp="1"/>
          </p:cNvSpPr>
          <p:nvPr>
            <p:ph idx="1"/>
          </p:nvPr>
        </p:nvSpPr>
        <p:spPr/>
        <p:txBody>
          <a:bodyPr>
            <a:normAutofit/>
          </a:bodyPr>
          <a:lstStyle/>
          <a:p>
            <a:r>
              <a:rPr lang="en-GB"/>
              <a:t>Secure electronic mailbox specifically designed for healthcare providers and institutions</a:t>
            </a:r>
          </a:p>
          <a:p>
            <a:r>
              <a:rPr lang="en-GB"/>
              <a:t>Goal: enable secure, asynchronous, electronic communication of health data between Belgian healthcare actors</a:t>
            </a:r>
          </a:p>
          <a:p>
            <a:r>
              <a:rPr lang="en-GB"/>
              <a:t>Capacity of 10 Mb since we do not want it to be used as an archive - possibility of sending links to images on a server</a:t>
            </a:r>
          </a:p>
          <a:p>
            <a:r>
              <a:rPr lang="en-GB"/>
              <a:t>Available as</a:t>
            </a:r>
          </a:p>
          <a:p>
            <a:pPr lvl="1"/>
            <a:r>
              <a:rPr lang="en-GB"/>
              <a:t>a web service (accessible through a software)</a:t>
            </a:r>
          </a:p>
          <a:p>
            <a:pPr lvl="1"/>
            <a:r>
              <a:rPr lang="en-GB"/>
              <a:t>web application (accessible through a browser)</a:t>
            </a:r>
          </a:p>
          <a:p>
            <a:r>
              <a:rPr lang="en-GB"/>
              <a:t>More information</a:t>
            </a:r>
          </a:p>
          <a:p>
            <a:pPr lvl="1"/>
            <a:r>
              <a:rPr lang="en-GB">
                <a:solidFill>
                  <a:srgbClr val="525252"/>
                </a:solidFill>
                <a:hlinkClick r:id="rId3"/>
              </a:rPr>
              <a:t>https://www.ehealth.fgov.be/ehealthplatform/nl/beveiligde-elektronische-brievenbus</a:t>
            </a:r>
          </a:p>
          <a:p>
            <a:pPr marL="457200" lvl="1" indent="0">
              <a:buNone/>
            </a:pPr>
            <a:endParaRPr lang="nl-BE" dirty="0"/>
          </a:p>
        </p:txBody>
      </p:sp>
      <p:pic>
        <p:nvPicPr>
          <p:cNvPr id="6" name="Picture 5"/>
          <p:cNvPicPr>
            <a:picLocks noChangeAspect="1"/>
          </p:cNvPicPr>
          <p:nvPr/>
        </p:nvPicPr>
        <p:blipFill>
          <a:blip r:embed="rId4"/>
          <a:stretch>
            <a:fillRect/>
          </a:stretch>
        </p:blipFill>
        <p:spPr>
          <a:xfrm>
            <a:off x="609600" y="206711"/>
            <a:ext cx="476250" cy="495300"/>
          </a:xfrm>
          <a:prstGeom prst="rect">
            <a:avLst/>
          </a:prstGeom>
        </p:spPr>
      </p:pic>
      <p:sp>
        <p:nvSpPr>
          <p:cNvPr id="4" name="Slide Number Placeholder 3">
            <a:extLst>
              <a:ext uri="{FF2B5EF4-FFF2-40B4-BE49-F238E27FC236}">
                <a16:creationId xmlns:a16="http://schemas.microsoft.com/office/drawing/2014/main" id="{51B736D8-713C-430C-BC2E-EDED0850DE13}"/>
              </a:ext>
            </a:extLst>
          </p:cNvPr>
          <p:cNvSpPr>
            <a:spLocks noGrp="1"/>
          </p:cNvSpPr>
          <p:nvPr>
            <p:ph type="sldNum" sz="quarter" idx="10"/>
          </p:nvPr>
        </p:nvSpPr>
        <p:spPr/>
        <p:txBody>
          <a:bodyPr/>
          <a:lstStyle/>
          <a:p>
            <a:pPr>
              <a:defRPr/>
            </a:pPr>
            <a:fld id="{84AEDDD6-2727-439E-A96F-E9FD4CA77376}" type="slidenum">
              <a:rPr lang="en-GB" smtClean="0"/>
              <a:pPr>
                <a:defRPr/>
              </a:pPr>
              <a:t>77</a:t>
            </a:fld>
            <a:endParaRPr lang="en-GB" dirty="0"/>
          </a:p>
        </p:txBody>
      </p:sp>
    </p:spTree>
    <p:extLst>
      <p:ext uri="{BB962C8B-B14F-4D97-AF65-F5344CB8AC3E}">
        <p14:creationId xmlns:p14="http://schemas.microsoft.com/office/powerpoint/2010/main" val="2143887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GB"/>
              <a:t>Status website</a:t>
            </a:r>
          </a:p>
        </p:txBody>
      </p:sp>
      <p:sp>
        <p:nvSpPr>
          <p:cNvPr id="2312195" name="Rectangle 3"/>
          <p:cNvSpPr>
            <a:spLocks noGrp="1" noChangeArrowheads="1"/>
          </p:cNvSpPr>
          <p:nvPr>
            <p:ph idx="1"/>
          </p:nvPr>
        </p:nvSpPr>
        <p:spPr/>
        <p:txBody>
          <a:bodyPr>
            <a:normAutofit/>
          </a:bodyPr>
          <a:lstStyle/>
          <a:p>
            <a:r>
              <a:rPr lang="en-GB">
                <a:hlinkClick r:id="rId3"/>
              </a:rPr>
              <a:t>www.status.ehealth.fgov.be</a:t>
            </a:r>
          </a:p>
          <a:p>
            <a:endParaRPr lang="nl-BE" dirty="0"/>
          </a:p>
        </p:txBody>
      </p:sp>
      <p:pic>
        <p:nvPicPr>
          <p:cNvPr id="3" name="Picture 2">
            <a:extLst>
              <a:ext uri="{FF2B5EF4-FFF2-40B4-BE49-F238E27FC236}">
                <a16:creationId xmlns:a16="http://schemas.microsoft.com/office/drawing/2014/main" id="{046CF68C-3E88-4550-AE87-017886DC050A}"/>
              </a:ext>
            </a:extLst>
          </p:cNvPr>
          <p:cNvPicPr>
            <a:picLocks noChangeAspect="1"/>
          </p:cNvPicPr>
          <p:nvPr/>
        </p:nvPicPr>
        <p:blipFill>
          <a:blip r:embed="rId4"/>
          <a:stretch>
            <a:fillRect/>
          </a:stretch>
        </p:blipFill>
        <p:spPr>
          <a:xfrm>
            <a:off x="3143671" y="1700808"/>
            <a:ext cx="5695721" cy="4536504"/>
          </a:xfrm>
          <a:prstGeom prst="rect">
            <a:avLst/>
          </a:prstGeom>
        </p:spPr>
      </p:pic>
      <p:pic>
        <p:nvPicPr>
          <p:cNvPr id="6" name="Picture 5">
            <a:extLst>
              <a:ext uri="{FF2B5EF4-FFF2-40B4-BE49-F238E27FC236}">
                <a16:creationId xmlns:a16="http://schemas.microsoft.com/office/drawing/2014/main" id="{9A4F5945-7F4C-4DB9-BBB8-513846EEFCAD}"/>
              </a:ext>
            </a:extLst>
          </p:cNvPr>
          <p:cNvPicPr>
            <a:picLocks noChangeAspect="1"/>
          </p:cNvPicPr>
          <p:nvPr/>
        </p:nvPicPr>
        <p:blipFill>
          <a:blip r:embed="rId5"/>
          <a:stretch>
            <a:fillRect/>
          </a:stretch>
        </p:blipFill>
        <p:spPr>
          <a:xfrm>
            <a:off x="609600" y="163848"/>
            <a:ext cx="581025" cy="581025"/>
          </a:xfrm>
          <a:prstGeom prst="rect">
            <a:avLst/>
          </a:prstGeom>
        </p:spPr>
      </p:pic>
      <p:sp>
        <p:nvSpPr>
          <p:cNvPr id="2" name="Slide Number Placeholder 1">
            <a:extLst>
              <a:ext uri="{FF2B5EF4-FFF2-40B4-BE49-F238E27FC236}">
                <a16:creationId xmlns:a16="http://schemas.microsoft.com/office/drawing/2014/main" id="{AA6EEA4C-7E34-4BEB-832F-53BCEBC18092}"/>
              </a:ext>
            </a:extLst>
          </p:cNvPr>
          <p:cNvSpPr>
            <a:spLocks noGrp="1"/>
          </p:cNvSpPr>
          <p:nvPr>
            <p:ph type="sldNum" sz="quarter" idx="10"/>
          </p:nvPr>
        </p:nvSpPr>
        <p:spPr/>
        <p:txBody>
          <a:bodyPr/>
          <a:lstStyle/>
          <a:p>
            <a:pPr>
              <a:defRPr/>
            </a:pPr>
            <a:fld id="{84AEDDD6-2727-439E-A96F-E9FD4CA77376}" type="slidenum">
              <a:rPr lang="en-GB" smtClean="0"/>
              <a:pPr>
                <a:defRPr/>
              </a:pPr>
              <a:t>78</a:t>
            </a:fld>
            <a:endParaRPr lang="en-GB" dirty="0"/>
          </a:p>
        </p:txBody>
      </p:sp>
    </p:spTree>
    <p:extLst>
      <p:ext uri="{BB962C8B-B14F-4D97-AF65-F5344CB8AC3E}">
        <p14:creationId xmlns:p14="http://schemas.microsoft.com/office/powerpoint/2010/main" val="299098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5CB5-C993-4435-A17A-DC0C30B56425}"/>
              </a:ext>
            </a:extLst>
          </p:cNvPr>
          <p:cNvSpPr>
            <a:spLocks noGrp="1"/>
          </p:cNvSpPr>
          <p:nvPr>
            <p:ph type="title"/>
          </p:nvPr>
        </p:nvSpPr>
        <p:spPr/>
        <p:txBody>
          <a:bodyPr/>
          <a:lstStyle/>
          <a:p>
            <a:r>
              <a:rPr lang="en-GB"/>
              <a:t>Business Continuity Procedures</a:t>
            </a:r>
          </a:p>
        </p:txBody>
      </p:sp>
      <p:sp>
        <p:nvSpPr>
          <p:cNvPr id="3" name="Content Placeholder 2">
            <a:extLst>
              <a:ext uri="{FF2B5EF4-FFF2-40B4-BE49-F238E27FC236}">
                <a16:creationId xmlns:a16="http://schemas.microsoft.com/office/drawing/2014/main" id="{4B64AE23-AA50-4875-84EC-C3EC3384C704}"/>
              </a:ext>
            </a:extLst>
          </p:cNvPr>
          <p:cNvSpPr>
            <a:spLocks noGrp="1"/>
          </p:cNvSpPr>
          <p:nvPr>
            <p:ph idx="1"/>
          </p:nvPr>
        </p:nvSpPr>
        <p:spPr/>
        <p:txBody>
          <a:bodyPr/>
          <a:lstStyle/>
          <a:p>
            <a:r>
              <a:rPr lang="en-GB"/>
              <a:t>Method</a:t>
            </a:r>
          </a:p>
          <a:p>
            <a:pPr lvl="1"/>
            <a:r>
              <a:rPr lang="en-GB"/>
              <a:t>functional requirements that must always be met are defined in consultation with end-user representatives</a:t>
            </a:r>
          </a:p>
          <a:p>
            <a:pPr lvl="1"/>
            <a:r>
              <a:rPr lang="en-GB"/>
              <a:t>elimination of all single points of failure (SPOF) across environments (for every critical component there is an alternative in another environment)</a:t>
            </a:r>
          </a:p>
          <a:p>
            <a:pPr lvl="1"/>
            <a:r>
              <a:rPr lang="en-GB"/>
              <a:t>implementation plan with iterations</a:t>
            </a:r>
          </a:p>
          <a:p>
            <a:pPr lvl="1"/>
            <a:r>
              <a:rPr lang="en-GB"/>
              <a:t>communication through website </a:t>
            </a:r>
            <a:r>
              <a:rPr lang="en-GB">
                <a:hlinkClick r:id="rId2"/>
              </a:rPr>
              <a:t>https://www.status.ehealth.fgov.be/</a:t>
            </a:r>
          </a:p>
          <a:p>
            <a:pPr lvl="1"/>
            <a:r>
              <a:rPr lang="en-GB"/>
              <a:t>training via éénlijn, e-Santé Wallonie, eHealth Academy </a:t>
            </a:r>
          </a:p>
          <a:p>
            <a:pPr lvl="1"/>
            <a:r>
              <a:rPr lang="en-GB"/>
              <a:t>integrated dashboard on service status (availability, performance)</a:t>
            </a:r>
          </a:p>
          <a:p>
            <a:pPr lvl="1"/>
            <a:r>
              <a:rPr lang="en-GB"/>
              <a:t>feedback mechanisms on effective use of BCP</a:t>
            </a:r>
          </a:p>
          <a:p>
            <a:endParaRPr lang="nl-BE" dirty="0"/>
          </a:p>
        </p:txBody>
      </p:sp>
      <p:pic>
        <p:nvPicPr>
          <p:cNvPr id="7" name="Picture 6">
            <a:extLst>
              <a:ext uri="{FF2B5EF4-FFF2-40B4-BE49-F238E27FC236}">
                <a16:creationId xmlns:a16="http://schemas.microsoft.com/office/drawing/2014/main" id="{9A4F5945-7F4C-4DB9-BBB8-513846EEFCAD}"/>
              </a:ext>
            </a:extLst>
          </p:cNvPr>
          <p:cNvPicPr>
            <a:picLocks noChangeAspect="1"/>
          </p:cNvPicPr>
          <p:nvPr/>
        </p:nvPicPr>
        <p:blipFill>
          <a:blip r:embed="rId3"/>
          <a:stretch>
            <a:fillRect/>
          </a:stretch>
        </p:blipFill>
        <p:spPr>
          <a:xfrm>
            <a:off x="609600" y="163848"/>
            <a:ext cx="581025" cy="581025"/>
          </a:xfrm>
          <a:prstGeom prst="rect">
            <a:avLst/>
          </a:prstGeom>
        </p:spPr>
      </p:pic>
      <p:sp>
        <p:nvSpPr>
          <p:cNvPr id="5" name="Slide Number Placeholder 4">
            <a:extLst>
              <a:ext uri="{FF2B5EF4-FFF2-40B4-BE49-F238E27FC236}">
                <a16:creationId xmlns:a16="http://schemas.microsoft.com/office/drawing/2014/main" id="{3965032F-7669-46EF-9184-8CAC4402E376}"/>
              </a:ext>
            </a:extLst>
          </p:cNvPr>
          <p:cNvSpPr>
            <a:spLocks noGrp="1"/>
          </p:cNvSpPr>
          <p:nvPr>
            <p:ph type="sldNum" sz="quarter" idx="10"/>
          </p:nvPr>
        </p:nvSpPr>
        <p:spPr/>
        <p:txBody>
          <a:bodyPr/>
          <a:lstStyle/>
          <a:p>
            <a:pPr>
              <a:defRPr/>
            </a:pPr>
            <a:fld id="{84AEDDD6-2727-439E-A96F-E9FD4CA77376}" type="slidenum">
              <a:rPr lang="en-GB" smtClean="0"/>
              <a:pPr>
                <a:defRPr/>
              </a:pPr>
              <a:t>79</a:t>
            </a:fld>
            <a:endParaRPr lang="en-GB" dirty="0"/>
          </a:p>
        </p:txBody>
      </p:sp>
    </p:spTree>
    <p:extLst>
      <p:ext uri="{BB962C8B-B14F-4D97-AF65-F5344CB8AC3E}">
        <p14:creationId xmlns:p14="http://schemas.microsoft.com/office/powerpoint/2010/main" val="407005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71056"/>
            <a:ext cx="10972800" cy="922114"/>
          </a:xfrm>
        </p:spPr>
        <p:txBody>
          <a:bodyPr>
            <a:normAutofit/>
          </a:bodyPr>
          <a:lstStyle/>
          <a:p>
            <a:pPr fontAlgn="auto">
              <a:spcAft>
                <a:spcPts val="0"/>
              </a:spcAft>
              <a:defRPr/>
            </a:pPr>
            <a:r>
              <a:rPr lang="en-GB"/>
              <a:t>Context – </a:t>
            </a:r>
            <a:r>
              <a:rPr lang="en-GB">
                <a:solidFill>
                  <a:srgbClr val="087670"/>
                </a:solidFill>
              </a:rPr>
              <a:t>eHealth</a:t>
            </a:r>
            <a:r>
              <a:rPr lang="en-GB"/>
              <a:t> platform: basic services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7293597"/>
              </p:ext>
            </p:extLst>
          </p:nvPr>
        </p:nvGraphicFramePr>
        <p:xfrm>
          <a:off x="1316088" y="783855"/>
          <a:ext cx="9587408" cy="56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7F6981C-D2F5-4A06-B6F1-5DFE05698A88}"/>
              </a:ext>
            </a:extLst>
          </p:cNvPr>
          <p:cNvSpPr>
            <a:spLocks noGrp="1"/>
          </p:cNvSpPr>
          <p:nvPr>
            <p:ph type="sldNum" sz="quarter" idx="10"/>
          </p:nvPr>
        </p:nvSpPr>
        <p:spPr/>
        <p:txBody>
          <a:bodyPr/>
          <a:lstStyle/>
          <a:p>
            <a:pPr>
              <a:defRPr/>
            </a:pPr>
            <a:fld id="{84AEDDD6-2727-439E-A96F-E9FD4CA77376}" type="slidenum">
              <a:rPr lang="en-GB" smtClean="0"/>
              <a:pPr>
                <a:defRPr/>
              </a:pPr>
              <a:t>8</a:t>
            </a:fld>
            <a:endParaRPr lang="en-GB" dirty="0"/>
          </a:p>
        </p:txBody>
      </p:sp>
    </p:spTree>
    <p:extLst>
      <p:ext uri="{BB962C8B-B14F-4D97-AF65-F5344CB8AC3E}">
        <p14:creationId xmlns:p14="http://schemas.microsoft.com/office/powerpoint/2010/main" val="2549421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Continuity Procedures</a:t>
            </a:r>
          </a:p>
        </p:txBody>
      </p:sp>
      <p:sp>
        <p:nvSpPr>
          <p:cNvPr id="3" name="Content Placeholder 2"/>
          <p:cNvSpPr>
            <a:spLocks noGrp="1"/>
          </p:cNvSpPr>
          <p:nvPr>
            <p:ph idx="1"/>
          </p:nvPr>
        </p:nvSpPr>
        <p:spPr/>
        <p:txBody>
          <a:bodyPr>
            <a:normAutofit/>
          </a:bodyPr>
          <a:lstStyle/>
          <a:p>
            <a:r>
              <a:rPr lang="en-GB"/>
              <a:t>Objective: operational business continuity procedures (BCP) for each type of end user</a:t>
            </a:r>
          </a:p>
          <a:p>
            <a:pPr lvl="1"/>
            <a:r>
              <a:rPr lang="en-GB"/>
              <a:t>(GP) doctors</a:t>
            </a:r>
          </a:p>
          <a:p>
            <a:pPr lvl="1"/>
            <a:r>
              <a:rPr lang="en-GB"/>
              <a:t>pharmacists</a:t>
            </a:r>
          </a:p>
          <a:p>
            <a:pPr lvl="1"/>
            <a:r>
              <a:rPr lang="en-GB"/>
              <a:t>urgent care centers</a:t>
            </a:r>
          </a:p>
          <a:p>
            <a:endParaRPr lang="nl-NL" dirty="0"/>
          </a:p>
          <a:p>
            <a:r>
              <a:rPr lang="en-GB"/>
              <a:t>The list of BCPs is currently under review with a view to expansion (physiotherapists, dentists, etc.).</a:t>
            </a:r>
          </a:p>
        </p:txBody>
      </p:sp>
      <p:pic>
        <p:nvPicPr>
          <p:cNvPr id="6" name="Picture 5"/>
          <p:cNvPicPr>
            <a:picLocks noChangeAspect="1"/>
          </p:cNvPicPr>
          <p:nvPr/>
        </p:nvPicPr>
        <p:blipFill>
          <a:blip r:embed="rId3"/>
          <a:stretch>
            <a:fillRect/>
          </a:stretch>
        </p:blipFill>
        <p:spPr>
          <a:xfrm>
            <a:off x="609600" y="163848"/>
            <a:ext cx="581025" cy="581025"/>
          </a:xfrm>
          <a:prstGeom prst="rect">
            <a:avLst/>
          </a:prstGeom>
        </p:spPr>
      </p:pic>
      <p:sp>
        <p:nvSpPr>
          <p:cNvPr id="4" name="Slide Number Placeholder 3">
            <a:extLst>
              <a:ext uri="{FF2B5EF4-FFF2-40B4-BE49-F238E27FC236}">
                <a16:creationId xmlns:a16="http://schemas.microsoft.com/office/drawing/2014/main" id="{A2A49938-7251-42D5-B55D-93430FA241B8}"/>
              </a:ext>
            </a:extLst>
          </p:cNvPr>
          <p:cNvSpPr>
            <a:spLocks noGrp="1"/>
          </p:cNvSpPr>
          <p:nvPr>
            <p:ph type="sldNum" sz="quarter" idx="10"/>
          </p:nvPr>
        </p:nvSpPr>
        <p:spPr/>
        <p:txBody>
          <a:bodyPr/>
          <a:lstStyle/>
          <a:p>
            <a:pPr>
              <a:defRPr/>
            </a:pPr>
            <a:fld id="{84AEDDD6-2727-439E-A96F-E9FD4CA77376}" type="slidenum">
              <a:rPr lang="en-GB" smtClean="0"/>
              <a:pPr>
                <a:defRPr/>
              </a:pPr>
              <a:t>80</a:t>
            </a:fld>
            <a:endParaRPr lang="en-GB" dirty="0"/>
          </a:p>
        </p:txBody>
      </p:sp>
    </p:spTree>
    <p:extLst>
      <p:ext uri="{BB962C8B-B14F-4D97-AF65-F5344CB8AC3E}">
        <p14:creationId xmlns:p14="http://schemas.microsoft.com/office/powerpoint/2010/main" val="3910803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does this all fit together?</a:t>
            </a:r>
          </a:p>
        </p:txBody>
      </p:sp>
      <p:sp>
        <p:nvSpPr>
          <p:cNvPr id="6" name="Content Placeholder 5"/>
          <p:cNvSpPr>
            <a:spLocks noGrp="1"/>
          </p:cNvSpPr>
          <p:nvPr>
            <p:ph idx="1"/>
          </p:nvPr>
        </p:nvSpPr>
        <p:spPr/>
        <p:txBody>
          <a:bodyPr>
            <a:normAutofit fontScale="85000" lnSpcReduction="20000"/>
          </a:bodyPr>
          <a:lstStyle/>
          <a:p>
            <a:r>
              <a:rPr lang="en-GB"/>
              <a:t>Plan</a:t>
            </a:r>
          </a:p>
          <a:p>
            <a:pPr lvl="1"/>
            <a:r>
              <a:rPr lang="en-GB"/>
              <a:t>delivering deliberations by the Information Security Committee</a:t>
            </a:r>
          </a:p>
          <a:p>
            <a:pPr lvl="1"/>
            <a:r>
              <a:rPr lang="en-GB"/>
              <a:t>setting up information security departments</a:t>
            </a:r>
          </a:p>
          <a:p>
            <a:pPr lvl="1"/>
            <a:r>
              <a:rPr lang="en-GB"/>
              <a:t>elaborating minimal information security standards</a:t>
            </a:r>
          </a:p>
          <a:p>
            <a:pPr lvl="1"/>
            <a:r>
              <a:rPr lang="en-GB"/>
              <a:t>performing Data Protection Impact Assessments (DPIA)</a:t>
            </a:r>
          </a:p>
          <a:p>
            <a:pPr lvl="1"/>
            <a:r>
              <a:rPr lang="en-GB"/>
              <a:t>composing ‘unique files’</a:t>
            </a:r>
          </a:p>
          <a:p>
            <a:r>
              <a:rPr lang="en-GB"/>
              <a:t>Do</a:t>
            </a:r>
          </a:p>
          <a:p>
            <a:pPr lvl="1"/>
            <a:r>
              <a:rPr lang="en-GB"/>
              <a:t>implementing information security measures according to minimal information security standards, DPIA, unique file and deliberations of the Information Security Committee</a:t>
            </a:r>
          </a:p>
          <a:p>
            <a:pPr lvl="1"/>
            <a:r>
              <a:rPr lang="en-GB"/>
              <a:t>using user &amp; access management system</a:t>
            </a:r>
          </a:p>
          <a:p>
            <a:pPr lvl="1"/>
            <a:r>
              <a:rPr lang="en-GB"/>
              <a:t>logging access to services and applications</a:t>
            </a:r>
          </a:p>
          <a:p>
            <a:r>
              <a:rPr lang="en-GB"/>
              <a:t>Check</a:t>
            </a:r>
          </a:p>
          <a:p>
            <a:pPr lvl="1"/>
            <a:r>
              <a:rPr lang="en-GB"/>
              <a:t>reactualizing DPIA regularly</a:t>
            </a:r>
          </a:p>
          <a:p>
            <a:pPr lvl="1"/>
            <a:r>
              <a:rPr lang="en-GB"/>
              <a:t>checking on compliance with minimal information security standards</a:t>
            </a:r>
          </a:p>
          <a:p>
            <a:pPr lvl="1"/>
            <a:r>
              <a:rPr lang="en-GB"/>
              <a:t>checking correct implementation of information security measures</a:t>
            </a:r>
          </a:p>
          <a:p>
            <a:pPr lvl="1"/>
            <a:r>
              <a:rPr lang="en-GB"/>
              <a:t>analyzing loggings</a:t>
            </a:r>
          </a:p>
          <a:p>
            <a:r>
              <a:rPr lang="en-GB"/>
              <a:t>Act</a:t>
            </a:r>
          </a:p>
          <a:p>
            <a:pPr lvl="1"/>
            <a:r>
              <a:rPr lang="en-GB"/>
              <a:t>implementing additional measures where compliance level is not reached or where risks are not acceptable</a:t>
            </a:r>
          </a:p>
        </p:txBody>
      </p:sp>
      <p:sp>
        <p:nvSpPr>
          <p:cNvPr id="4" name="Slide Number Placeholder 3">
            <a:extLst>
              <a:ext uri="{FF2B5EF4-FFF2-40B4-BE49-F238E27FC236}">
                <a16:creationId xmlns:a16="http://schemas.microsoft.com/office/drawing/2014/main" id="{39BD09F9-520A-4ECB-8EC3-6AE2C24CB4FA}"/>
              </a:ext>
            </a:extLst>
          </p:cNvPr>
          <p:cNvSpPr>
            <a:spLocks noGrp="1"/>
          </p:cNvSpPr>
          <p:nvPr>
            <p:ph type="sldNum" sz="quarter" idx="10"/>
          </p:nvPr>
        </p:nvSpPr>
        <p:spPr/>
        <p:txBody>
          <a:bodyPr/>
          <a:lstStyle/>
          <a:p>
            <a:pPr>
              <a:defRPr/>
            </a:pPr>
            <a:fld id="{84AEDDD6-2727-439E-A96F-E9FD4CA77376}" type="slidenum">
              <a:rPr lang="en-GB" smtClean="0"/>
              <a:pPr>
                <a:defRPr/>
              </a:pPr>
              <a:t>81</a:t>
            </a:fld>
            <a:endParaRPr lang="en-GB" dirty="0"/>
          </a:p>
        </p:txBody>
      </p:sp>
    </p:spTree>
    <p:extLst>
      <p:ext uri="{BB962C8B-B14F-4D97-AF65-F5344CB8AC3E}">
        <p14:creationId xmlns:p14="http://schemas.microsoft.com/office/powerpoint/2010/main" val="4091991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Conclusion</a:t>
            </a:r>
          </a:p>
        </p:txBody>
      </p:sp>
      <p:sp>
        <p:nvSpPr>
          <p:cNvPr id="3" name="Content Placeholder 2"/>
          <p:cNvSpPr>
            <a:spLocks noGrp="1"/>
          </p:cNvSpPr>
          <p:nvPr>
            <p:ph idx="1"/>
          </p:nvPr>
        </p:nvSpPr>
        <p:spPr/>
        <p:txBody>
          <a:bodyPr>
            <a:normAutofit/>
          </a:bodyPr>
          <a:lstStyle/>
          <a:p>
            <a:r>
              <a:rPr lang="en-GB"/>
              <a:t>Focus has to be put on a good balance between</a:t>
            </a:r>
          </a:p>
          <a:p>
            <a:pPr lvl="1"/>
            <a:r>
              <a:rPr lang="en-GB"/>
              <a:t>effectiveness and efficiency of information systems</a:t>
            </a:r>
          </a:p>
          <a:p>
            <a:pPr lvl="1"/>
            <a:r>
              <a:rPr lang="en-GB"/>
              <a:t>information security and data protection</a:t>
            </a:r>
          </a:p>
          <a:p>
            <a:pPr marL="457200" lvl="1" indent="0">
              <a:buNone/>
            </a:pPr>
            <a:r>
              <a:rPr lang="en-GB"/>
              <a:t>=&gt; based on risk analysis</a:t>
            </a:r>
          </a:p>
          <a:p>
            <a:endParaRPr lang="en-US" dirty="0"/>
          </a:p>
          <a:p>
            <a:r>
              <a:rPr lang="en-GB"/>
              <a:t>Information security and data protection need a holistic approach and are translated into a number of measures</a:t>
            </a:r>
          </a:p>
          <a:p>
            <a:pPr lvl="1"/>
            <a:r>
              <a:rPr lang="en-GB"/>
              <a:t>structural measures</a:t>
            </a:r>
          </a:p>
          <a:p>
            <a:pPr lvl="1"/>
            <a:r>
              <a:rPr lang="en-GB"/>
              <a:t>organizational measures</a:t>
            </a:r>
          </a:p>
          <a:p>
            <a:pPr lvl="1"/>
            <a:r>
              <a:rPr lang="en-GB"/>
              <a:t>technical measures</a:t>
            </a:r>
          </a:p>
          <a:p>
            <a:pPr lvl="1"/>
            <a:r>
              <a:rPr lang="en-GB"/>
              <a:t>legal measures</a:t>
            </a:r>
          </a:p>
          <a:p>
            <a:pPr lvl="1"/>
            <a:endParaRPr lang="en-US" dirty="0"/>
          </a:p>
          <a:p>
            <a:r>
              <a:rPr lang="en-GB"/>
              <a:t>Promoting information security and data protection by design</a:t>
            </a:r>
          </a:p>
        </p:txBody>
      </p:sp>
      <p:sp>
        <p:nvSpPr>
          <p:cNvPr id="4" name="Slide Number Placeholder 3">
            <a:extLst>
              <a:ext uri="{FF2B5EF4-FFF2-40B4-BE49-F238E27FC236}">
                <a16:creationId xmlns:a16="http://schemas.microsoft.com/office/drawing/2014/main" id="{3701E289-F0E6-4AF3-BFA1-49DC542C9D53}"/>
              </a:ext>
            </a:extLst>
          </p:cNvPr>
          <p:cNvSpPr>
            <a:spLocks noGrp="1"/>
          </p:cNvSpPr>
          <p:nvPr>
            <p:ph type="sldNum" sz="quarter" idx="10"/>
          </p:nvPr>
        </p:nvSpPr>
        <p:spPr/>
        <p:txBody>
          <a:bodyPr/>
          <a:lstStyle/>
          <a:p>
            <a:pPr>
              <a:defRPr/>
            </a:pPr>
            <a:fld id="{84AEDDD6-2727-439E-A96F-E9FD4CA77376}" type="slidenum">
              <a:rPr lang="en-GB" smtClean="0"/>
              <a:pPr>
                <a:defRPr/>
              </a:pPr>
              <a:t>82</a:t>
            </a:fld>
            <a:endParaRPr lang="en-GB" dirty="0"/>
          </a:p>
        </p:txBody>
      </p:sp>
    </p:spTree>
    <p:extLst>
      <p:ext uri="{BB962C8B-B14F-4D97-AF65-F5344CB8AC3E}">
        <p14:creationId xmlns:p14="http://schemas.microsoft.com/office/powerpoint/2010/main" val="4118389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44072" y="1340768"/>
            <a:ext cx="4268788" cy="2800350"/>
            <a:chOff x="5803900" y="3619500"/>
            <a:chExt cx="4268788" cy="2800350"/>
          </a:xfrm>
        </p:grpSpPr>
        <p:grpSp>
          <p:nvGrpSpPr>
            <p:cNvPr id="7" name="Group 11"/>
            <p:cNvGrpSpPr>
              <a:grpSpLocks/>
            </p:cNvGrpSpPr>
            <p:nvPr/>
          </p:nvGrpSpPr>
          <p:grpSpPr bwMode="auto">
            <a:xfrm>
              <a:off x="5803900" y="3619500"/>
              <a:ext cx="4268788" cy="2800350"/>
              <a:chOff x="4406900" y="2676525"/>
              <a:chExt cx="4268788" cy="2801603"/>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endParaRPr lang="fr-BE" altLang="en-US" sz="1600" dirty="0">
                  <a:solidFill>
                    <a:srgbClr val="0D0D0D"/>
                  </a:solidFill>
                  <a:cs typeface="Arial" pitchFamily="34" charset="0"/>
                </a:endParaRPr>
              </a:p>
              <a:p>
                <a:pPr>
                  <a:defRPr/>
                </a:pPr>
                <a:r>
                  <a:rPr lang="en-GB" sz="1600">
                    <a:cs typeface="Arial" pitchFamily="34" charset="0"/>
                  </a:rPr>
                  <a:t>frank.robben@ehealth.fgov.be </a:t>
                </a:r>
              </a:p>
              <a:p>
                <a:pPr>
                  <a:defRPr/>
                </a:pPr>
                <a:endParaRPr lang="fr-BE" altLang="en-US" sz="1600" dirty="0">
                  <a:cs typeface="Arial" pitchFamily="34" charset="0"/>
                  <a:sym typeface="Arial" pitchFamily="34" charset="0"/>
                </a:endParaRPr>
              </a:p>
              <a:p>
                <a:pPr>
                  <a:defRPr/>
                </a:pPr>
                <a:r>
                  <a:rPr lang="en-GB" sz="1600">
                    <a:cs typeface="Arial" pitchFamily="34" charset="0"/>
                    <a:sym typeface="Arial" pitchFamily="34" charset="0"/>
                  </a:rPr>
                  <a:t>@FrRobben</a:t>
                </a:r>
              </a:p>
              <a:p>
                <a:pPr>
                  <a:defRPr/>
                </a:pPr>
                <a:endParaRPr lang="fr-BE" altLang="en-US" sz="1600" dirty="0">
                  <a:cs typeface="Arial" pitchFamily="34" charset="0"/>
                  <a:sym typeface="Arial" pitchFamily="34" charset="0"/>
                </a:endParaRPr>
              </a:p>
              <a:p>
                <a:pPr>
                  <a:defRPr/>
                </a:pPr>
                <a:r>
                  <a:rPr lang="en-GB" sz="1600">
                    <a:cs typeface="Arial" pitchFamily="34" charset="0"/>
                    <a:sym typeface="Arial" pitchFamily="34" charset="0"/>
                  </a:rPr>
                  <a:t>https://www.ehealth.fgov.be</a:t>
                </a:r>
              </a:p>
              <a:p>
                <a:pPr>
                  <a:defRPr/>
                </a:pPr>
                <a:r>
                  <a:rPr lang="en-GB" sz="1600">
                    <a:cs typeface="Arial" pitchFamily="34" charset="0"/>
                    <a:sym typeface="Arial" pitchFamily="34" charset="0"/>
                  </a:rPr>
                  <a:t>https://www.ksz.fgov.be</a:t>
                </a:r>
              </a:p>
              <a:p>
                <a:pPr>
                  <a:defRPr/>
                </a:pPr>
                <a:r>
                  <a:rPr lang="en-GB" sz="1600">
                    <a:cs typeface="Arial" pitchFamily="34" charset="0"/>
                    <a:sym typeface="Arial" pitchFamily="34" charset="0"/>
                  </a:rPr>
                  <a:t>https://www.frankrobben.be</a:t>
                </a:r>
              </a:p>
            </p:txBody>
          </p:sp>
        </p:grpSp>
        <p:pic>
          <p:nvPicPr>
            <p:cNvPr id="10" name="Picture 9"/>
            <p:cNvPicPr>
              <a:picLocks noChangeAspect="1"/>
            </p:cNvPicPr>
            <p:nvPr/>
          </p:nvPicPr>
          <p:blipFill>
            <a:blip r:embed="rId3"/>
            <a:stretch>
              <a:fillRect/>
            </a:stretch>
          </p:blipFill>
          <p:spPr>
            <a:xfrm>
              <a:off x="5879268" y="5098218"/>
              <a:ext cx="256082" cy="256082"/>
            </a:xfrm>
            <a:prstGeom prst="rect">
              <a:avLst/>
            </a:prstGeom>
          </p:spPr>
        </p:pic>
      </p:grpSp>
      <p:pic>
        <p:nvPicPr>
          <p:cNvPr id="12" name="Picture 2" descr="http://fr.hdyo.org/assets/ask-question-2-ce96e3e01c85a38a0d39c61cfae6d42c.jp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87488" y="1196752"/>
            <a:ext cx="492054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3BECC16-E46A-446A-AB16-2E6897BDBD38}"/>
              </a:ext>
            </a:extLst>
          </p:cNvPr>
          <p:cNvSpPr>
            <a:spLocks noGrp="1"/>
          </p:cNvSpPr>
          <p:nvPr>
            <p:ph type="sldNum" sz="quarter" idx="10"/>
          </p:nvPr>
        </p:nvSpPr>
        <p:spPr/>
        <p:txBody>
          <a:bodyPr/>
          <a:lstStyle/>
          <a:p>
            <a:pPr>
              <a:defRPr/>
            </a:pPr>
            <a:fld id="{84AEDDD6-2727-439E-A96F-E9FD4CA77376}" type="slidenum">
              <a:rPr lang="en-GB" smtClean="0"/>
              <a:pPr>
                <a:defRPr/>
              </a:pPr>
              <a:t>83</a:t>
            </a:fld>
            <a:endParaRPr lang="en-GB" dirty="0"/>
          </a:p>
        </p:txBody>
      </p:sp>
    </p:spTree>
    <p:extLst>
      <p:ext uri="{BB962C8B-B14F-4D97-AF65-F5344CB8AC3E}">
        <p14:creationId xmlns:p14="http://schemas.microsoft.com/office/powerpoint/2010/main" val="209973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a:t>Context – </a:t>
            </a:r>
            <a:r>
              <a:rPr lang="en-GB">
                <a:solidFill>
                  <a:srgbClr val="087670"/>
                </a:solidFill>
              </a:rPr>
              <a:t>eHealth</a:t>
            </a:r>
            <a:r>
              <a:rPr lang="en-GB"/>
              <a:t> platform</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1062" y="1196752"/>
            <a:ext cx="714541" cy="796614"/>
          </a:xfrm>
          <a:prstGeom prst="rect">
            <a:avLst/>
          </a:prstGeom>
        </p:spPr>
      </p:pic>
      <p:grpSp>
        <p:nvGrpSpPr>
          <p:cNvPr id="61" name="Group 60"/>
          <p:cNvGrpSpPr/>
          <p:nvPr/>
        </p:nvGrpSpPr>
        <p:grpSpPr>
          <a:xfrm>
            <a:off x="5347929" y="1033945"/>
            <a:ext cx="1029135" cy="1244507"/>
            <a:chOff x="8035586" y="814615"/>
            <a:chExt cx="1829571" cy="2212454"/>
          </a:xfrm>
        </p:grpSpPr>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63" name="Rectangle 62"/>
            <p:cNvSpPr/>
            <p:nvPr/>
          </p:nvSpPr>
          <p:spPr>
            <a:xfrm>
              <a:off x="8530394" y="2561985"/>
              <a:ext cx="328410" cy="46508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64" name="Group 63"/>
          <p:cNvGrpSpPr/>
          <p:nvPr/>
        </p:nvGrpSpPr>
        <p:grpSpPr>
          <a:xfrm>
            <a:off x="7392144" y="3599728"/>
            <a:ext cx="2886629" cy="2542549"/>
            <a:chOff x="4630209" y="4860280"/>
            <a:chExt cx="5131784" cy="4520086"/>
          </a:xfrm>
        </p:grpSpPr>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66" name="Rectangle 65"/>
            <p:cNvSpPr/>
            <p:nvPr/>
          </p:nvSpPr>
          <p:spPr>
            <a:xfrm>
              <a:off x="4630209" y="8176619"/>
              <a:ext cx="5131784" cy="1203747"/>
            </a:xfrm>
            <a:prstGeom prst="rect">
              <a:avLst/>
            </a:prstGeom>
          </p:spPr>
          <p:txBody>
            <a:bodyPr wrap="square">
              <a:spAutoFit/>
            </a:bodyPr>
            <a:lstStyle/>
            <a:p>
              <a:pPr algn="ctr" fontAlgn="auto">
                <a:spcBef>
                  <a:spcPts val="0"/>
                </a:spcBef>
                <a:spcAft>
                  <a:spcPts val="0"/>
                </a:spcAft>
                <a:defRPr/>
              </a:pPr>
              <a:r>
                <a:rPr lang="en-GB" sz="1600" b="1">
                  <a:solidFill>
                    <a:srgbClr val="4A6C5B"/>
                  </a:solidFill>
                  <a:latin typeface="Arial" panose="020B0604020202020204" pitchFamily="34" charset="0"/>
                  <a:cs typeface="Arial" panose="020B0604020202020204" pitchFamily="34" charset="0"/>
                </a:rPr>
                <a:t>2,192,127</a:t>
              </a:r>
            </a:p>
            <a:p>
              <a:pPr lvl="0" algn="ctr">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Belgian patients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4A6C5B"/>
                  </a:solidFill>
                  <a:latin typeface="Arial" panose="020B0604020202020204" pitchFamily="34" charset="0"/>
                  <a:cs typeface="Arial" panose="020B0604020202020204" pitchFamily="34" charset="0"/>
                </a:rPr>
                <a:t>Medication schedule</a:t>
              </a:r>
            </a:p>
          </p:txBody>
        </p:sp>
      </p:grpSp>
      <p:grpSp>
        <p:nvGrpSpPr>
          <p:cNvPr id="67" name="Group 66"/>
          <p:cNvGrpSpPr/>
          <p:nvPr/>
        </p:nvGrpSpPr>
        <p:grpSpPr>
          <a:xfrm>
            <a:off x="1314134" y="1269185"/>
            <a:ext cx="2674130" cy="1663122"/>
            <a:chOff x="-373947" y="598714"/>
            <a:chExt cx="4754013" cy="2956662"/>
          </a:xfrm>
        </p:grpSpPr>
        <p:grpSp>
          <p:nvGrpSpPr>
            <p:cNvPr id="68" name="Group 67"/>
            <p:cNvGrpSpPr/>
            <p:nvPr/>
          </p:nvGrpSpPr>
          <p:grpSpPr>
            <a:xfrm>
              <a:off x="866130" y="598714"/>
              <a:ext cx="1973439" cy="1614997"/>
              <a:chOff x="660507" y="708577"/>
              <a:chExt cx="1973439" cy="1614997"/>
            </a:xfrm>
          </p:grpSpPr>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71" name="Picture 70"/>
              <p:cNvPicPr>
                <a:picLocks noChangeAspect="1"/>
              </p:cNvPicPr>
              <p:nvPr/>
            </p:nvPicPr>
            <p:blipFill rotWithShape="1">
              <a:blip r:embed="rId6"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69" name="Rectangle 68"/>
            <p:cNvSpPr/>
            <p:nvPr/>
          </p:nvSpPr>
          <p:spPr>
            <a:xfrm>
              <a:off x="-373947" y="2351628"/>
              <a:ext cx="4754013" cy="12037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&gt; </a:t>
              </a:r>
              <a:r>
                <a:rPr lang="en-GB" sz="1600" b="1" noProof="0">
                  <a:solidFill>
                    <a:srgbClr val="4A6C5B"/>
                  </a:solidFill>
                  <a:latin typeface="Arial" panose="020B0604020202020204" pitchFamily="34" charset="0"/>
                  <a:ea typeface="+mn-ea"/>
                  <a:cs typeface="Arial" panose="020B0604020202020204" pitchFamily="34" charset="0"/>
                </a:rPr>
                <a:t>93</a:t>
              </a:r>
              <a:r>
                <a:rPr lang="en-GB" sz="1600" b="1">
                  <a:solidFill>
                    <a:srgbClr val="4A6C5B"/>
                  </a:solidFill>
                  <a:latin typeface="Arial" panose="020B0604020202020204" pitchFamily="34" charset="0"/>
                  <a:ea typeface="+mn-ea"/>
                  <a:cs typeface="Arial" panose="020B0604020202020204" pitchFamily="34" charset="0"/>
                </a:rPr>
                <a:t>,6 </a:t>
              </a:r>
              <a:r>
                <a:rPr kumimoji="0" lang="en-GB" sz="16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of Belgian citizens have given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an informed consent for data sharing</a:t>
              </a:r>
            </a:p>
          </p:txBody>
        </p:sp>
      </p:grpSp>
      <p:grpSp>
        <p:nvGrpSpPr>
          <p:cNvPr id="72" name="Group 71"/>
          <p:cNvGrpSpPr/>
          <p:nvPr/>
        </p:nvGrpSpPr>
        <p:grpSpPr>
          <a:xfrm>
            <a:off x="1014468" y="3709174"/>
            <a:ext cx="3358217" cy="1923038"/>
            <a:chOff x="2476713" y="3310960"/>
            <a:chExt cx="3358217" cy="1923038"/>
          </a:xfrm>
        </p:grpSpPr>
        <p:grpSp>
          <p:nvGrpSpPr>
            <p:cNvPr id="73" name="Group 72"/>
            <p:cNvGrpSpPr/>
            <p:nvPr/>
          </p:nvGrpSpPr>
          <p:grpSpPr>
            <a:xfrm>
              <a:off x="3182441" y="4205654"/>
              <a:ext cx="1036391" cy="1028344"/>
              <a:chOff x="-56045" y="4873479"/>
              <a:chExt cx="1842472" cy="1828168"/>
            </a:xfrm>
          </p:grpSpPr>
          <p:pic>
            <p:nvPicPr>
              <p:cNvPr id="78" name="Picture 77"/>
              <p:cNvPicPr>
                <a:picLocks noChangeAspect="1"/>
              </p:cNvPicPr>
              <p:nvPr/>
            </p:nvPicPr>
            <p:blipFill>
              <a:blip r:embed="rId7" cstate="print">
                <a:extLst>
                  <a:ext uri="{BEBA8EAE-BF5A-486C-A8C5-ECC9F3942E4B}">
                    <a14:imgProps xmlns:a14="http://schemas.microsoft.com/office/drawing/2010/main">
                      <a14:imgLayer r:embed="rId8">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784773" y="4873479"/>
                <a:ext cx="932287" cy="993323"/>
              </a:xfrm>
              <a:prstGeom prst="rect">
                <a:avLst/>
              </a:prstGeom>
            </p:spPr>
          </p:pic>
          <p:sp>
            <p:nvSpPr>
              <p:cNvPr id="79" name="Rectangle 78"/>
              <p:cNvSpPr/>
              <p:nvPr/>
            </p:nvSpPr>
            <p:spPr>
              <a:xfrm>
                <a:off x="-56045" y="5634688"/>
                <a:ext cx="1842472" cy="1066959"/>
              </a:xfrm>
              <a:prstGeom prst="rect">
                <a:avLst/>
              </a:prstGeom>
            </p:spPr>
            <p:txBody>
              <a:bodyPr wrap="square">
                <a:spAutoFit/>
              </a:bodyPr>
              <a:lstStyle/>
              <a:p>
                <a:pPr lvl="0">
                  <a:defRPr/>
                </a:pPr>
                <a:r>
                  <a:rPr lang="en-GB" sz="1100" b="1">
                    <a:solidFill>
                      <a:srgbClr val="4A6C5B"/>
                    </a:solidFill>
                    <a:latin typeface="Arial" panose="020B0604020202020204" pitchFamily="34" charset="0"/>
                    <a:cs typeface="Arial" panose="020B0604020202020204" pitchFamily="34" charset="0"/>
                  </a:rPr>
                  <a:t>28.000 prescribing doctors</a:t>
                </a:r>
              </a:p>
            </p:txBody>
          </p:sp>
        </p:grpSp>
        <p:grpSp>
          <p:nvGrpSpPr>
            <p:cNvPr id="74" name="Group 73"/>
            <p:cNvGrpSpPr/>
            <p:nvPr/>
          </p:nvGrpSpPr>
          <p:grpSpPr>
            <a:xfrm>
              <a:off x="2476713" y="3563342"/>
              <a:ext cx="3358217" cy="679815"/>
              <a:chOff x="1116105" y="5934586"/>
              <a:chExt cx="4393459" cy="889123"/>
            </a:xfrm>
          </p:grpSpPr>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77" name="Rectangle 76"/>
              <p:cNvSpPr/>
              <p:nvPr/>
            </p:nvSpPr>
            <p:spPr>
              <a:xfrm>
                <a:off x="1116105" y="6380918"/>
                <a:ext cx="4393459" cy="4427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4A6C5B"/>
                    </a:solidFill>
                    <a:latin typeface="Arial" panose="020B0604020202020204" pitchFamily="34" charset="0"/>
                    <a:cs typeface="Arial" panose="020B0604020202020204" pitchFamily="34" charset="0"/>
                  </a:rPr>
                  <a:t>16 million/month from doctors</a:t>
                </a:r>
              </a:p>
            </p:txBody>
          </p:sp>
        </p:grpSp>
        <p:sp>
          <p:nvSpPr>
            <p:cNvPr id="75" name="Rectangle 74"/>
            <p:cNvSpPr/>
            <p:nvPr/>
          </p:nvSpPr>
          <p:spPr>
            <a:xfrm>
              <a:off x="2795148" y="3310960"/>
              <a:ext cx="2233304" cy="307777"/>
            </a:xfrm>
            <a:prstGeom prst="rect">
              <a:avLst/>
            </a:prstGeom>
            <a:solidFill>
              <a:srgbClr val="4A6C5B"/>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Electronic prescriptions</a:t>
              </a:r>
            </a:p>
          </p:txBody>
        </p:sp>
      </p:grpSp>
      <p:grpSp>
        <p:nvGrpSpPr>
          <p:cNvPr id="80" name="Group 79"/>
          <p:cNvGrpSpPr/>
          <p:nvPr/>
        </p:nvGrpSpPr>
        <p:grpSpPr>
          <a:xfrm>
            <a:off x="4943333" y="3244081"/>
            <a:ext cx="1631103" cy="1168862"/>
            <a:chOff x="5222177" y="3199474"/>
            <a:chExt cx="1631103" cy="1168862"/>
          </a:xfrm>
        </p:grpSpPr>
        <p:grpSp>
          <p:nvGrpSpPr>
            <p:cNvPr id="81" name="Group 80"/>
            <p:cNvGrpSpPr/>
            <p:nvPr/>
          </p:nvGrpSpPr>
          <p:grpSpPr>
            <a:xfrm>
              <a:off x="5222177" y="3199474"/>
              <a:ext cx="1631103" cy="1168862"/>
              <a:chOff x="5490116" y="2902310"/>
              <a:chExt cx="1631103" cy="1168862"/>
            </a:xfrm>
          </p:grpSpPr>
          <p:sp>
            <p:nvSpPr>
              <p:cNvPr id="83" name="Rectangle 82"/>
              <p:cNvSpPr/>
              <p:nvPr/>
            </p:nvSpPr>
            <p:spPr>
              <a:xfrm>
                <a:off x="5490116" y="3563341"/>
                <a:ext cx="1631103"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noProof="0">
                    <a:solidFill>
                      <a:srgbClr val="4A6C5B"/>
                    </a:solidFill>
                    <a:latin typeface="Arial" panose="020B0604020202020204" pitchFamily="34" charset="0"/>
                    <a:ea typeface="+mn-ea"/>
                    <a:cs typeface="Arial" panose="020B0604020202020204" pitchFamily="34" charset="0"/>
                  </a:rPr>
                  <a:t>20</a:t>
                </a:r>
                <a:r>
                  <a:rPr kumimoji="0" lang="en-GB" sz="16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.596.000.000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digital transactions</a:t>
                </a:r>
              </a:p>
            </p:txBody>
          </p:sp>
          <p:pic>
            <p:nvPicPr>
              <p:cNvPr id="84" name="Picture 83"/>
              <p:cNvPicPr>
                <a:picLocks noChangeAspect="1"/>
              </p:cNvPicPr>
              <p:nvPr/>
            </p:nvPicPr>
            <p:blipFill>
              <a:blip r:embed="rId10"/>
              <a:stretch>
                <a:fillRect/>
              </a:stretch>
            </p:blipFill>
            <p:spPr>
              <a:xfrm>
                <a:off x="5847472" y="2902310"/>
                <a:ext cx="986904" cy="637115"/>
              </a:xfrm>
              <a:prstGeom prst="rect">
                <a:avLst/>
              </a:prstGeom>
            </p:spPr>
          </p:pic>
        </p:grpSp>
        <p:sp>
          <p:nvSpPr>
            <p:cNvPr id="82" name="Rectangle 81"/>
            <p:cNvSpPr/>
            <p:nvPr/>
          </p:nvSpPr>
          <p:spPr>
            <a:xfrm>
              <a:off x="5626773" y="3457597"/>
              <a:ext cx="914400" cy="363099"/>
            </a:xfrm>
            <a:prstGeom prst="rect">
              <a:avLst/>
            </a:prstGeom>
            <a:solidFill>
              <a:srgbClr val="90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49685C"/>
                  </a:solidFill>
                </a:rPr>
                <a:t>2023</a:t>
              </a:r>
            </a:p>
          </p:txBody>
        </p:sp>
      </p:grpSp>
      <p:grpSp>
        <p:nvGrpSpPr>
          <p:cNvPr id="85" name="Group 84">
            <a:extLst>
              <a:ext uri="{FF2B5EF4-FFF2-40B4-BE49-F238E27FC236}">
                <a16:creationId xmlns:a16="http://schemas.microsoft.com/office/drawing/2014/main" id="{6B27EEED-6FC0-4E88-BDF6-147B3622FF48}"/>
              </a:ext>
            </a:extLst>
          </p:cNvPr>
          <p:cNvGrpSpPr/>
          <p:nvPr/>
        </p:nvGrpSpPr>
        <p:grpSpPr>
          <a:xfrm>
            <a:off x="3898567" y="4633287"/>
            <a:ext cx="3358217" cy="1597681"/>
            <a:chOff x="4042167" y="4113743"/>
            <a:chExt cx="3358217" cy="1597681"/>
          </a:xfrm>
        </p:grpSpPr>
        <p:pic>
          <p:nvPicPr>
            <p:cNvPr id="86" name="Picture 85">
              <a:extLst>
                <a:ext uri="{FF2B5EF4-FFF2-40B4-BE49-F238E27FC236}">
                  <a16:creationId xmlns:a16="http://schemas.microsoft.com/office/drawing/2014/main" id="{1ADF01A3-4344-467F-9B56-35BEE89F46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87" name="Rectangle 86">
              <a:extLst>
                <a:ext uri="{FF2B5EF4-FFF2-40B4-BE49-F238E27FC236}">
                  <a16:creationId xmlns:a16="http://schemas.microsoft.com/office/drawing/2014/main" id="{DAC8DA50-BD6B-4196-9CC3-E25A0C48E794}"/>
                </a:ext>
              </a:extLst>
            </p:cNvPr>
            <p:cNvSpPr/>
            <p:nvPr/>
          </p:nvSpPr>
          <p:spPr>
            <a:xfrm>
              <a:off x="4042167" y="5034316"/>
              <a:ext cx="3358217" cy="677108"/>
            </a:xfrm>
            <a:prstGeom prst="rect">
              <a:avLst/>
            </a:prstGeom>
          </p:spPr>
          <p:txBody>
            <a:bodyPr wrap="square">
              <a:spAutoFit/>
            </a:bodyPr>
            <a:lstStyle/>
            <a:p>
              <a:pPr lvl="1" algn="ctr" fontAlgn="auto">
                <a:spcBef>
                  <a:spcPts val="0"/>
                </a:spcBef>
                <a:spcAft>
                  <a:spcPts val="0"/>
                </a:spcAft>
                <a:defRPr/>
              </a:pPr>
              <a:r>
                <a:rPr lang="en-GB" sz="1600" b="1">
                  <a:solidFill>
                    <a:srgbClr val="4A6C5B"/>
                  </a:solidFill>
                  <a:latin typeface="Arial" panose="020B0604020202020204" pitchFamily="34" charset="0"/>
                  <a:cs typeface="Arial" panose="020B0604020202020204" pitchFamily="34" charset="0"/>
                </a:rPr>
                <a:t>36.525.073</a:t>
              </a:r>
            </a:p>
            <a:p>
              <a:pPr lvl="1" algn="ctr">
                <a:defRPr/>
              </a:pPr>
              <a:r>
                <a:rPr lang="en-GB" sz="1100" b="1">
                  <a:solidFill>
                    <a:srgbClr val="4A6C5B"/>
                  </a:solidFill>
                  <a:latin typeface="Arial" panose="020B0604020202020204" pitchFamily="34" charset="0"/>
                  <a:cs typeface="Arial" panose="020B0604020202020204" pitchFamily="34" charset="0"/>
                </a:rPr>
                <a:t>documents consulted in general hospitals</a:t>
              </a:r>
            </a:p>
          </p:txBody>
        </p:sp>
      </p:grpSp>
      <p:sp>
        <p:nvSpPr>
          <p:cNvPr id="88" name="Rectangle 87">
            <a:extLst>
              <a:ext uri="{FF2B5EF4-FFF2-40B4-BE49-F238E27FC236}">
                <a16:creationId xmlns:a16="http://schemas.microsoft.com/office/drawing/2014/main" id="{28E8B913-A9F4-4290-BAF8-695CA8AA6C38}"/>
              </a:ext>
            </a:extLst>
          </p:cNvPr>
          <p:cNvSpPr/>
          <p:nvPr/>
        </p:nvSpPr>
        <p:spPr>
          <a:xfrm>
            <a:off x="7489707" y="4530437"/>
            <a:ext cx="2886629" cy="677108"/>
          </a:xfrm>
          <a:prstGeom prst="rect">
            <a:avLst/>
          </a:prstGeom>
        </p:spPr>
        <p:txBody>
          <a:bodyPr wrap="square">
            <a:spAutoFit/>
          </a:bodyPr>
          <a:lstStyle/>
          <a:p>
            <a:pPr algn="ctr" fontAlgn="auto">
              <a:spcBef>
                <a:spcPts val="0"/>
              </a:spcBef>
              <a:spcAft>
                <a:spcPts val="0"/>
              </a:spcAft>
              <a:defRPr/>
            </a:pPr>
            <a:r>
              <a:rPr lang="en-GB" sz="1600" b="1">
                <a:solidFill>
                  <a:srgbClr val="4A6C5B"/>
                </a:solidFill>
                <a:latin typeface="Arial" panose="020B0604020202020204" pitchFamily="34" charset="0"/>
                <a:cs typeface="Arial" panose="020B0604020202020204" pitchFamily="34" charset="0"/>
              </a:rPr>
              <a:t>5.562.891</a:t>
            </a:r>
          </a:p>
          <a:p>
            <a:pPr lvl="0" algn="ctr">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Belgian patients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Summary Electronic Health Records </a:t>
            </a:r>
          </a:p>
        </p:txBody>
      </p:sp>
      <p:sp>
        <p:nvSpPr>
          <p:cNvPr id="89" name="Rectangle 88">
            <a:extLst>
              <a:ext uri="{FF2B5EF4-FFF2-40B4-BE49-F238E27FC236}">
                <a16:creationId xmlns:a16="http://schemas.microsoft.com/office/drawing/2014/main" id="{11F94015-A344-482D-A14F-D9B083E113E7}"/>
              </a:ext>
            </a:extLst>
          </p:cNvPr>
          <p:cNvSpPr/>
          <p:nvPr/>
        </p:nvSpPr>
        <p:spPr>
          <a:xfrm>
            <a:off x="8112224" y="2228955"/>
            <a:ext cx="1372218"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4A6C5B"/>
                </a:solidFill>
                <a:latin typeface="Arial" panose="020B0604020202020204" pitchFamily="34" charset="0"/>
                <a:ea typeface="+mn-ea"/>
                <a:cs typeface="Arial" panose="020B0604020202020204" pitchFamily="34" charset="0"/>
              </a:rPr>
              <a:t>118</a:t>
            </a:r>
            <a:r>
              <a:rPr kumimoji="0" lang="en-GB" sz="16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messages/year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rgbClr val="4A6C5B"/>
                </a:solidFill>
                <a:effectLst/>
                <a:uLnTx/>
                <a:uFillTx/>
                <a:latin typeface="Arial" panose="020B0604020202020204" pitchFamily="34" charset="0"/>
                <a:ea typeface="+mn-ea"/>
                <a:cs typeface="Arial" panose="020B0604020202020204" pitchFamily="34" charset="0"/>
              </a:rPr>
              <a:t>via eHealthBox</a:t>
            </a:r>
          </a:p>
        </p:txBody>
      </p:sp>
      <p:pic>
        <p:nvPicPr>
          <p:cNvPr id="90" name="Picture 89">
            <a:extLst>
              <a:ext uri="{FF2B5EF4-FFF2-40B4-BE49-F238E27FC236}">
                <a16:creationId xmlns:a16="http://schemas.microsoft.com/office/drawing/2014/main" id="{4573FEB2-7209-4138-B2D1-2F09A3BD057E}"/>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3083557" y="4647999"/>
            <a:ext cx="473684" cy="517051"/>
          </a:xfrm>
          <a:prstGeom prst="rect">
            <a:avLst/>
          </a:prstGeom>
        </p:spPr>
      </p:pic>
      <p:sp>
        <p:nvSpPr>
          <p:cNvPr id="91" name="TextBox 90">
            <a:extLst>
              <a:ext uri="{FF2B5EF4-FFF2-40B4-BE49-F238E27FC236}">
                <a16:creationId xmlns:a16="http://schemas.microsoft.com/office/drawing/2014/main" id="{15EE8852-F827-4217-A253-936B19DC5E22}"/>
              </a:ext>
            </a:extLst>
          </p:cNvPr>
          <p:cNvSpPr txBox="1"/>
          <p:nvPr/>
        </p:nvSpPr>
        <p:spPr>
          <a:xfrm rot="10800000" flipV="1">
            <a:off x="2843318" y="5102358"/>
            <a:ext cx="1526653" cy="938719"/>
          </a:xfrm>
          <a:prstGeom prst="rect">
            <a:avLst/>
          </a:prstGeom>
          <a:noFill/>
        </p:spPr>
        <p:txBody>
          <a:bodyPr wrap="square">
            <a:spAutoFit/>
          </a:bodyPr>
          <a:lstStyle/>
          <a:p>
            <a:r>
              <a:rPr lang="en-GB" sz="1100" b="1">
                <a:solidFill>
                  <a:srgbClr val="4A6C5B"/>
                </a:solidFill>
                <a:latin typeface="Arial" panose="020B0604020202020204" pitchFamily="34" charset="0"/>
                <a:cs typeface="Arial" panose="020B0604020202020204" pitchFamily="34" charset="0"/>
              </a:rPr>
              <a:t>average of 11,5 millions prescriptions handled by pharmacists</a:t>
            </a:r>
          </a:p>
        </p:txBody>
      </p:sp>
      <p:sp>
        <p:nvSpPr>
          <p:cNvPr id="92" name="Rectangle 91">
            <a:extLst>
              <a:ext uri="{FF2B5EF4-FFF2-40B4-BE49-F238E27FC236}">
                <a16:creationId xmlns:a16="http://schemas.microsoft.com/office/drawing/2014/main" id="{65F256C2-E84C-42F0-97D4-E43DB7447496}"/>
              </a:ext>
            </a:extLst>
          </p:cNvPr>
          <p:cNvSpPr/>
          <p:nvPr/>
        </p:nvSpPr>
        <p:spPr>
          <a:xfrm>
            <a:off x="5177535" y="2049637"/>
            <a:ext cx="1110058" cy="1107996"/>
          </a:xfrm>
          <a:prstGeom prst="rect">
            <a:avLst/>
          </a:prstGeom>
        </p:spPr>
        <p:txBody>
          <a:bodyPr wrap="square">
            <a:spAutoFit/>
          </a:bodyPr>
          <a:lstStyle/>
          <a:p>
            <a:pPr lvl="0" algn="ctr" fontAlgn="auto">
              <a:spcBef>
                <a:spcPts val="0"/>
              </a:spcBef>
              <a:spcAft>
                <a:spcPts val="0"/>
              </a:spcAft>
              <a:defRPr/>
            </a:pPr>
            <a:r>
              <a:rPr lang="en-GB" sz="1100" b="1">
                <a:solidFill>
                  <a:srgbClr val="4A6C5B"/>
                </a:solidFill>
                <a:latin typeface="Arial" panose="020B0604020202020204" pitchFamily="34" charset="0"/>
                <a:cs typeface="Arial" panose="020B0604020202020204" pitchFamily="34" charset="0"/>
              </a:rPr>
              <a:t>47.578 Healthcare professionals  have a eHealth certificate</a:t>
            </a:r>
          </a:p>
        </p:txBody>
      </p:sp>
      <p:sp>
        <p:nvSpPr>
          <p:cNvPr id="3" name="Slide Number Placeholder 2">
            <a:extLst>
              <a:ext uri="{FF2B5EF4-FFF2-40B4-BE49-F238E27FC236}">
                <a16:creationId xmlns:a16="http://schemas.microsoft.com/office/drawing/2014/main" id="{1E4F6670-54CA-49BC-93D9-559B5E1BBD65}"/>
              </a:ext>
            </a:extLst>
          </p:cNvPr>
          <p:cNvSpPr>
            <a:spLocks noGrp="1"/>
          </p:cNvSpPr>
          <p:nvPr>
            <p:ph type="sldNum" sz="quarter" idx="10"/>
          </p:nvPr>
        </p:nvSpPr>
        <p:spPr/>
        <p:txBody>
          <a:bodyPr/>
          <a:lstStyle/>
          <a:p>
            <a:pPr>
              <a:defRPr/>
            </a:pPr>
            <a:fld id="{84AEDDD6-2727-439E-A96F-E9FD4CA77376}" type="slidenum">
              <a:rPr lang="en-GB" smtClean="0"/>
              <a:pPr>
                <a:defRPr/>
              </a:pPr>
              <a:t>9</a:t>
            </a:fld>
            <a:endParaRPr lang="en-GB" dirty="0"/>
          </a:p>
        </p:txBody>
      </p:sp>
    </p:spTree>
    <p:extLst>
      <p:ext uri="{BB962C8B-B14F-4D97-AF65-F5344CB8AC3E}">
        <p14:creationId xmlns:p14="http://schemas.microsoft.com/office/powerpoint/2010/main" val="247161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BSS-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5379</Words>
  <Application>Microsoft Office PowerPoint</Application>
  <PresentationFormat>Widescreen</PresentationFormat>
  <Paragraphs>1094</Paragraphs>
  <Slides>83</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83</vt:i4>
      </vt:variant>
    </vt:vector>
  </HeadingPairs>
  <TitlesOfParts>
    <vt:vector size="90" baseType="lpstr">
      <vt:lpstr>Arial</vt:lpstr>
      <vt:lpstr>Calibri</vt:lpstr>
      <vt:lpstr>Consolas</vt:lpstr>
      <vt:lpstr>Times New Roman</vt:lpstr>
      <vt:lpstr>Office Theme</vt:lpstr>
      <vt:lpstr>eHealth</vt:lpstr>
      <vt:lpstr>CBSS-eHealth</vt:lpstr>
      <vt:lpstr>A testimony on the implementation of information security and data protection in data exchange in the Belgian health sector </vt:lpstr>
      <vt:lpstr>Outline</vt:lpstr>
      <vt:lpstr>Context</vt:lpstr>
      <vt:lpstr>Context – eHealth platform</vt:lpstr>
      <vt:lpstr>Context – eHealth platform: 10 tasks</vt:lpstr>
      <vt:lpstr>Context – eHealth platform: 10 tasks</vt:lpstr>
      <vt:lpstr>Context – eHealth platform: architecture</vt:lpstr>
      <vt:lpstr>Context – eHealth platform: basic services</vt:lpstr>
      <vt:lpstr>Context – eHealth platform</vt:lpstr>
      <vt:lpstr>Global vision</vt:lpstr>
      <vt:lpstr>Use case: support security of the information</vt:lpstr>
      <vt:lpstr>Use case : protect the privacy of the individuals </vt:lpstr>
      <vt:lpstr>Use case: development of application safeguarding the privacy</vt:lpstr>
      <vt:lpstr>Vision on information security</vt:lpstr>
      <vt:lpstr>Vision on information security</vt:lpstr>
      <vt:lpstr>Structural and institutional measures</vt:lpstr>
      <vt:lpstr>Information Security Committee (ISC)</vt:lpstr>
      <vt:lpstr>Considerations in the deliberations</vt:lpstr>
      <vt:lpstr>Lawfulness principle</vt:lpstr>
      <vt:lpstr>Organizational measures</vt:lpstr>
      <vt:lpstr>Organizational measures</vt:lpstr>
      <vt:lpstr>Information Security Department </vt:lpstr>
      <vt:lpstr>Role of the DPO eHealth platform </vt:lpstr>
      <vt:lpstr>Role of the DPO</vt:lpstr>
      <vt:lpstr>Minimal standards</vt:lpstr>
      <vt:lpstr>PowerPoint Presentation</vt:lpstr>
      <vt:lpstr>Topics covered by minimal information security standards</vt:lpstr>
      <vt:lpstr>Topics covered by minimal information security standards</vt:lpstr>
      <vt:lpstr>Minimal standards: data classification</vt:lpstr>
      <vt:lpstr>Data Protection Impact Assessment (DPIA)</vt:lpstr>
      <vt:lpstr>Data Protection Impact Assessment (DPIA)</vt:lpstr>
      <vt:lpstr>Executing the DPIA</vt:lpstr>
      <vt:lpstr>First sheet: basic screening</vt:lpstr>
      <vt:lpstr>Second sheet: risk assessment &amp; management</vt:lpstr>
      <vt:lpstr>Template: list of risks based on GDPR</vt:lpstr>
      <vt:lpstr>Template: risk evaluation</vt:lpstr>
      <vt:lpstr>Template: heat maps initial risk</vt:lpstr>
      <vt:lpstr>Template: intermediate result</vt:lpstr>
      <vt:lpstr>Template: end result</vt:lpstr>
      <vt:lpstr>DPIA: as from start up of project to delivery</vt:lpstr>
      <vt:lpstr>DPIA and production services</vt:lpstr>
      <vt:lpstr>Unique file</vt:lpstr>
      <vt:lpstr>Technical measures: eHealth platform basic services </vt:lpstr>
      <vt:lpstr>eHealth certificates</vt:lpstr>
      <vt:lpstr>eHealth certificates</vt:lpstr>
      <vt:lpstr>Integrated user and access management</vt:lpstr>
      <vt:lpstr>UAM: user expectations</vt:lpstr>
      <vt:lpstr>Division of tasks</vt:lpstr>
      <vt:lpstr>Division of tasks</vt:lpstr>
      <vt:lpstr>Integrated user and access management</vt:lpstr>
      <vt:lpstr>Policy Enforcement Point (PEP)</vt:lpstr>
      <vt:lpstr>Policy Decision Point (PDP)</vt:lpstr>
      <vt:lpstr>Policy Administration Point (PAP)</vt:lpstr>
      <vt:lpstr>Policy Information Point (PIP)</vt:lpstr>
      <vt:lpstr>Federated architecture</vt:lpstr>
      <vt:lpstr>Authentication of identity: different levels</vt:lpstr>
      <vt:lpstr>Informed consent to data sharing, (health) care relationship and access matrix</vt:lpstr>
      <vt:lpstr>Access to health data through the  eHealth platform for healthcare delivery</vt:lpstr>
      <vt:lpstr>Current access matrix</vt:lpstr>
      <vt:lpstr>New access matrix (not yet implemented)</vt:lpstr>
      <vt:lpstr>Circles of trust</vt:lpstr>
      <vt:lpstr>Circles of trust</vt:lpstr>
      <vt:lpstr>Criteria circles of trust</vt:lpstr>
      <vt:lpstr>Criteria circles of trust</vt:lpstr>
      <vt:lpstr>End-to-end encryption</vt:lpstr>
      <vt:lpstr>Encryption known recipient</vt:lpstr>
      <vt:lpstr>Encryption known recipient</vt:lpstr>
      <vt:lpstr>Encryption unknown recipient</vt:lpstr>
      <vt:lpstr>Timestamping</vt:lpstr>
      <vt:lpstr>Timestamping: example</vt:lpstr>
      <vt:lpstr>Pseudonymisation</vt:lpstr>
      <vt:lpstr>Reference directory (hub-metahub)</vt:lpstr>
      <vt:lpstr>Reference directory (hub-metahub)</vt:lpstr>
      <vt:lpstr>Reference directory (hub-metahub)</vt:lpstr>
      <vt:lpstr>Extramural data: vaults</vt:lpstr>
      <vt:lpstr>Integration of references  in reference directory</vt:lpstr>
      <vt:lpstr>eHealthBox</vt:lpstr>
      <vt:lpstr>Status website</vt:lpstr>
      <vt:lpstr>Business Continuity Procedures</vt:lpstr>
      <vt:lpstr>Business Continuity Procedures</vt:lpstr>
      <vt:lpstr>How does this all fit together?</vt:lpstr>
      <vt:lpstr>Conclusion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267</cp:revision>
  <cp:lastPrinted>2019-03-15T11:28:46Z</cp:lastPrinted>
  <dcterms:created xsi:type="dcterms:W3CDTF">2013-03-05T07:37:33Z</dcterms:created>
  <dcterms:modified xsi:type="dcterms:W3CDTF">2024-07-03T09:30:14Z</dcterms:modified>
</cp:coreProperties>
</file>