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2" r:id="rId1"/>
  </p:sldMasterIdLst>
  <p:notesMasterIdLst>
    <p:notesMasterId r:id="rId21"/>
  </p:notesMasterIdLst>
  <p:sldIdLst>
    <p:sldId id="256" r:id="rId2"/>
    <p:sldId id="1337" r:id="rId3"/>
    <p:sldId id="1583" r:id="rId4"/>
    <p:sldId id="1574" r:id="rId5"/>
    <p:sldId id="1579" r:id="rId6"/>
    <p:sldId id="348" r:id="rId7"/>
    <p:sldId id="1573" r:id="rId8"/>
    <p:sldId id="880" r:id="rId9"/>
    <p:sldId id="1582" r:id="rId10"/>
    <p:sldId id="343" r:id="rId11"/>
    <p:sldId id="345" r:id="rId12"/>
    <p:sldId id="331" r:id="rId13"/>
    <p:sldId id="336" r:id="rId14"/>
    <p:sldId id="338" r:id="rId15"/>
    <p:sldId id="333" r:id="rId16"/>
    <p:sldId id="341" r:id="rId17"/>
    <p:sldId id="334" r:id="rId18"/>
    <p:sldId id="339" r:id="rId19"/>
    <p:sldId id="1581" r:id="rId20"/>
  </p:sldIdLst>
  <p:sldSz cx="12192000" cy="6858000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6C3F8-5464-E7D3-4748-2A92597A9549}" name="Marly Nick" initials="NM" userId="S::Nick.Marly@vandenbroucke.fed.be::7c6cda1f-f0d0-41f0-b21f-739d865f30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1" autoAdjust="0"/>
    <p:restoredTop sz="79972" autoAdjust="0"/>
  </p:normalViewPr>
  <p:slideViewPr>
    <p:cSldViewPr>
      <p:cViewPr varScale="1">
        <p:scale>
          <a:sx n="67" d="100"/>
          <a:sy n="67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dirty="0"/>
            <a:t>Co</a:t>
          </a:r>
          <a:r>
            <a:rPr lang="en-US" dirty="0"/>
            <a:t>o</a:t>
          </a:r>
          <a:r>
            <a:rPr dirty="0"/>
            <a:t>rdinati</a:t>
          </a:r>
          <a:r>
            <a:rPr lang="en-US" dirty="0"/>
            <a:t>on of the electronic processes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dirty="0"/>
            <a:t>Portal 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en-US" dirty="0"/>
            <a:t>Integrated user and access management system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en-US" dirty="0"/>
            <a:t>Management of </a:t>
          </a:r>
          <a:r>
            <a:rPr dirty="0"/>
            <a:t>loggings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dirty="0"/>
            <a:t>System </a:t>
          </a:r>
          <a:r>
            <a:rPr lang="en-US" dirty="0"/>
            <a:t>for</a:t>
          </a:r>
          <a:r>
            <a:rPr dirty="0"/>
            <a:t> end-to-end </a:t>
          </a:r>
          <a:r>
            <a:rPr lang="en-US" dirty="0"/>
            <a:t>encryption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dirty="0"/>
            <a:t>Coding </a:t>
          </a:r>
          <a:r>
            <a:rPr lang="en-US" dirty="0"/>
            <a:t>and</a:t>
          </a:r>
          <a:r>
            <a:rPr dirty="0"/>
            <a:t> </a:t>
          </a:r>
          <a:r>
            <a:rPr dirty="0" err="1"/>
            <a:t>anon</a:t>
          </a:r>
          <a:r>
            <a:rPr lang="en-US" dirty="0" err="1"/>
            <a:t>y</a:t>
          </a:r>
          <a:r>
            <a:rPr dirty="0" err="1"/>
            <a:t>mising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en-US" dirty="0"/>
            <a:t>Consultation of National register and CBSS 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en-US" dirty="0"/>
            <a:t>Reference directories</a:t>
          </a:r>
          <a:r>
            <a:rPr dirty="0"/>
            <a:t> (</a:t>
          </a:r>
          <a:r>
            <a:rPr lang="nl-BE" dirty="0"/>
            <a:t>hub-</a:t>
          </a:r>
          <a:r>
            <a:rPr dirty="0" err="1"/>
            <a:t>metahub</a:t>
          </a:r>
          <a:r>
            <a:rPr lang="nl-BE" dirty="0"/>
            <a:t> system</a:t>
          </a:r>
          <a:r>
            <a:rPr dirty="0"/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6F029D55-F3C4-4B55-BA47-2A3855D24838}" type="presOf" srcId="{53250AAA-89D6-4377-B3C0-0E5BF972A3C0}" destId="{411BB13E-A3FD-42F9-8D3A-DD2DDC4A3516}" srcOrd="0" destOrd="0" presId="urn:microsoft.com/office/officeart/2008/layout/PictureStrips"/>
    <dgm:cxn modelId="{607ED0F1-DC27-41FB-A67C-724A8673BB94}" type="presOf" srcId="{ADE4E262-EB9E-448C-8B46-6B6521E6B92F}" destId="{E0757731-3698-433B-8E7C-2EB749869931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CF7B18B8-D469-4E7A-9426-CD748ACB6A00}" type="presOf" srcId="{E7919EDD-7680-4985-B198-1CBB0F9E96AC}" destId="{7A8D609C-F894-4686-8594-F633FD78C201}" srcOrd="0" destOrd="0" presId="urn:microsoft.com/office/officeart/2008/layout/PictureStrips"/>
    <dgm:cxn modelId="{165201F7-2674-47E8-BAD5-87A1CCA76D37}" type="presOf" srcId="{DE482DF0-5C86-4767-9CE5-54725DF28573}" destId="{4F50CB91-2850-4662-936D-F5CF85EB32D2}" srcOrd="0" destOrd="0" presId="urn:microsoft.com/office/officeart/2008/layout/PictureStrips"/>
    <dgm:cxn modelId="{87241E27-BE41-423C-9850-707F1B7F0681}" type="presOf" srcId="{AE2357B3-F8D1-4E13-B807-E393E9FC5539}" destId="{DC5DD086-89E5-4CD9-B1D2-0E7FF2C522A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5875A5CC-5403-4E63-9D89-C3B173377555}" type="presOf" srcId="{D1B0C0D0-7AB7-487B-ADF8-3BB3DD4E9EE7}" destId="{9E029134-162C-442E-A062-F55ADB999C33}" srcOrd="0" destOrd="0" presId="urn:microsoft.com/office/officeart/2008/layout/PictureStrips"/>
    <dgm:cxn modelId="{5B6B4003-61BB-47C8-A112-B3134BC120C6}" type="presOf" srcId="{66800CA2-1263-488B-9901-BF5AA9A26379}" destId="{22C56DC3-2158-416C-A2CA-0A41276F6E72}" srcOrd="0" destOrd="0" presId="urn:microsoft.com/office/officeart/2008/layout/PictureStrips"/>
    <dgm:cxn modelId="{CDB7F2D2-0390-44D6-A3CE-1FD1206C9CB4}" type="presOf" srcId="{426C232F-332D-4FF2-A820-7A068898BF0D}" destId="{A9AE0183-4578-4303-9373-BBB0DAF179FE}" srcOrd="0" destOrd="0" presId="urn:microsoft.com/office/officeart/2008/layout/PictureStrips"/>
    <dgm:cxn modelId="{65949B95-8A47-42EB-AA18-13779DD0E687}" type="presOf" srcId="{3069D4A7-A9EB-432B-8415-5BE83922B144}" destId="{9C5C0C8B-F255-4694-B3C6-8BE7DBC5F7E5}" srcOrd="0" destOrd="0" presId="urn:microsoft.com/office/officeart/2008/layout/PictureStrips"/>
    <dgm:cxn modelId="{9B9B85D9-2365-4064-B28B-A316E251AD35}" type="presOf" srcId="{81FDCA61-7A32-4339-89E8-DD3704FB86F4}" destId="{6F6ACCCA-7573-4F27-BB76-D1BFA52EAEE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65F92A1C-CEF7-4C0B-9C30-3EDA2A6E2D55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1ACE1408-40D5-4E80-88CC-C0F31188DE01}" type="presParOf" srcId="{9E029134-162C-442E-A062-F55ADB999C33}" destId="{60E777AF-AE30-4678-946F-1FF94928EBDC}" srcOrd="0" destOrd="0" presId="urn:microsoft.com/office/officeart/2008/layout/PictureStrips"/>
    <dgm:cxn modelId="{9326DB87-A85A-4956-BB08-E9A657397BDB}" type="presParOf" srcId="{60E777AF-AE30-4678-946F-1FF94928EBDC}" destId="{7A8D609C-F894-4686-8594-F633FD78C201}" srcOrd="0" destOrd="0" presId="urn:microsoft.com/office/officeart/2008/layout/PictureStrips"/>
    <dgm:cxn modelId="{3DAEDD94-5288-470E-869E-D097DAF0F90D}" type="presParOf" srcId="{60E777AF-AE30-4678-946F-1FF94928EBDC}" destId="{8B00EC11-24E0-4E0C-8101-DB576F31F9D2}" srcOrd="1" destOrd="0" presId="urn:microsoft.com/office/officeart/2008/layout/PictureStrips"/>
    <dgm:cxn modelId="{6EAABE1F-AAF8-4C1C-ADB6-E643B6FE72BF}" type="presParOf" srcId="{9E029134-162C-442E-A062-F55ADB999C33}" destId="{7105A6FE-D318-4A98-A922-671C581530DC}" srcOrd="1" destOrd="0" presId="urn:microsoft.com/office/officeart/2008/layout/PictureStrips"/>
    <dgm:cxn modelId="{27E9360F-69D7-45AF-8443-327AACCCAC7C}" type="presParOf" srcId="{9E029134-162C-442E-A062-F55ADB999C33}" destId="{85CFEB57-FC52-4321-A97D-3211B5D63D4D}" srcOrd="2" destOrd="0" presId="urn:microsoft.com/office/officeart/2008/layout/PictureStrips"/>
    <dgm:cxn modelId="{F3B6940C-B5AF-4E6D-9855-36B3FFC571C9}" type="presParOf" srcId="{85CFEB57-FC52-4321-A97D-3211B5D63D4D}" destId="{A9AE0183-4578-4303-9373-BBB0DAF179FE}" srcOrd="0" destOrd="0" presId="urn:microsoft.com/office/officeart/2008/layout/PictureStrips"/>
    <dgm:cxn modelId="{D30F8DFA-93FB-468B-A734-3B39BB4832EC}" type="presParOf" srcId="{85CFEB57-FC52-4321-A97D-3211B5D63D4D}" destId="{17BB8C5E-ACC5-4AEA-AC3B-15C53CC548C0}" srcOrd="1" destOrd="0" presId="urn:microsoft.com/office/officeart/2008/layout/PictureStrips"/>
    <dgm:cxn modelId="{EC5908E6-1232-456B-8578-AD2F6DCA4E67}" type="presParOf" srcId="{9E029134-162C-442E-A062-F55ADB999C33}" destId="{3DF2FDF0-8F29-4351-969E-A1025413C53F}" srcOrd="3" destOrd="0" presId="urn:microsoft.com/office/officeart/2008/layout/PictureStrips"/>
    <dgm:cxn modelId="{7767AE45-B41A-4B70-B583-6E7BE799E883}" type="presParOf" srcId="{9E029134-162C-442E-A062-F55ADB999C33}" destId="{51949F69-36F9-42ED-A197-4A357D3FCC84}" srcOrd="4" destOrd="0" presId="urn:microsoft.com/office/officeart/2008/layout/PictureStrips"/>
    <dgm:cxn modelId="{25ABD5AD-3ADD-482E-8F47-F4C191514935}" type="presParOf" srcId="{51949F69-36F9-42ED-A197-4A357D3FCC84}" destId="{DC5DD086-89E5-4CD9-B1D2-0E7FF2C522A2}" srcOrd="0" destOrd="0" presId="urn:microsoft.com/office/officeart/2008/layout/PictureStrips"/>
    <dgm:cxn modelId="{B6396E52-27AB-496C-BEF2-600AB2462CE6}" type="presParOf" srcId="{51949F69-36F9-42ED-A197-4A357D3FCC84}" destId="{DEDE190B-7605-44A7-B19B-482157C4ED09}" srcOrd="1" destOrd="0" presId="urn:microsoft.com/office/officeart/2008/layout/PictureStrips"/>
    <dgm:cxn modelId="{0E18B71D-3EDC-4133-BE06-8C7D60F89D67}" type="presParOf" srcId="{9E029134-162C-442E-A062-F55ADB999C33}" destId="{800A896D-7DD0-4D28-BE08-D3B8F3F2A8C6}" srcOrd="5" destOrd="0" presId="urn:microsoft.com/office/officeart/2008/layout/PictureStrips"/>
    <dgm:cxn modelId="{D3CF49A8-6963-444A-9FD3-1E23BDB0C3D1}" type="presParOf" srcId="{9E029134-162C-442E-A062-F55ADB999C33}" destId="{09DCF082-D387-4036-A517-A57508B9F296}" srcOrd="6" destOrd="0" presId="urn:microsoft.com/office/officeart/2008/layout/PictureStrips"/>
    <dgm:cxn modelId="{8217DC2B-1DF9-441A-BB0B-DFB301061171}" type="presParOf" srcId="{09DCF082-D387-4036-A517-A57508B9F296}" destId="{6F6ACCCA-7573-4F27-BB76-D1BFA52EAEE3}" srcOrd="0" destOrd="0" presId="urn:microsoft.com/office/officeart/2008/layout/PictureStrips"/>
    <dgm:cxn modelId="{90D6555F-1483-44DF-B84C-7B519FEB44C0}" type="presParOf" srcId="{09DCF082-D387-4036-A517-A57508B9F296}" destId="{F94043AE-FBAE-4418-8D10-10B1481C95AF}" srcOrd="1" destOrd="0" presId="urn:microsoft.com/office/officeart/2008/layout/PictureStrips"/>
    <dgm:cxn modelId="{7D7B4C98-E432-42EE-8D8D-5901C3E6349C}" type="presParOf" srcId="{9E029134-162C-442E-A062-F55ADB999C33}" destId="{2F838AD4-66C5-4737-8D8D-66F3281C6FE1}" srcOrd="7" destOrd="0" presId="urn:microsoft.com/office/officeart/2008/layout/PictureStrips"/>
    <dgm:cxn modelId="{D577C2F9-00F3-478E-B0A1-CBA54BC4D290}" type="presParOf" srcId="{9E029134-162C-442E-A062-F55ADB999C33}" destId="{0F749A16-F5F6-45E8-9E08-2382EA901724}" srcOrd="8" destOrd="0" presId="urn:microsoft.com/office/officeart/2008/layout/PictureStrips"/>
    <dgm:cxn modelId="{A9B2C884-5339-4946-95BE-249CA360D390}" type="presParOf" srcId="{0F749A16-F5F6-45E8-9E08-2382EA901724}" destId="{610D24CD-EC64-4585-8806-7B24163BBCA5}" srcOrd="0" destOrd="0" presId="urn:microsoft.com/office/officeart/2008/layout/PictureStrips"/>
    <dgm:cxn modelId="{13B4B4D4-7882-4FC7-A29A-E7F8E12D0C48}" type="presParOf" srcId="{0F749A16-F5F6-45E8-9E08-2382EA901724}" destId="{1D377189-38FA-44FB-9886-A25D865375A4}" srcOrd="1" destOrd="0" presId="urn:microsoft.com/office/officeart/2008/layout/PictureStrips"/>
    <dgm:cxn modelId="{F06618E3-8ECC-4779-B6CA-54B9A9277F7D}" type="presParOf" srcId="{9E029134-162C-442E-A062-F55ADB999C33}" destId="{D0690CA7-5AC0-41CF-B946-24781BCFD1A5}" srcOrd="9" destOrd="0" presId="urn:microsoft.com/office/officeart/2008/layout/PictureStrips"/>
    <dgm:cxn modelId="{B453920C-E2FE-464B-A417-10E41344B605}" type="presParOf" srcId="{9E029134-162C-442E-A062-F55ADB999C33}" destId="{B7B3EDE5-7630-4030-822E-F5E4C9706E85}" srcOrd="10" destOrd="0" presId="urn:microsoft.com/office/officeart/2008/layout/PictureStrips"/>
    <dgm:cxn modelId="{0BBD2997-A6FE-4747-8A37-A51A8F3A2872}" type="presParOf" srcId="{B7B3EDE5-7630-4030-822E-F5E4C9706E85}" destId="{4F50CB91-2850-4662-936D-F5CF85EB32D2}" srcOrd="0" destOrd="0" presId="urn:microsoft.com/office/officeart/2008/layout/PictureStrips"/>
    <dgm:cxn modelId="{A583ABD6-E8CE-4B69-B8D5-93A61522A1EC}" type="presParOf" srcId="{B7B3EDE5-7630-4030-822E-F5E4C9706E85}" destId="{82E38FB2-A96C-4D7A-A866-6D7BE57189A0}" srcOrd="1" destOrd="0" presId="urn:microsoft.com/office/officeart/2008/layout/PictureStrips"/>
    <dgm:cxn modelId="{D3924F9D-1B2B-468D-9499-0878D7325886}" type="presParOf" srcId="{9E029134-162C-442E-A062-F55ADB999C33}" destId="{FFADA039-4E63-4656-B69A-9CDE6DF7D22E}" srcOrd="11" destOrd="0" presId="urn:microsoft.com/office/officeart/2008/layout/PictureStrips"/>
    <dgm:cxn modelId="{6101DE1E-89A5-4595-9D90-625EB1D5C275}" type="presParOf" srcId="{9E029134-162C-442E-A062-F55ADB999C33}" destId="{617E62FE-8B7F-4345-A007-B8285279A613}" srcOrd="12" destOrd="0" presId="urn:microsoft.com/office/officeart/2008/layout/PictureStrips"/>
    <dgm:cxn modelId="{B127BB00-7723-4861-953C-BF84332918B3}" type="presParOf" srcId="{617E62FE-8B7F-4345-A007-B8285279A613}" destId="{9C5C0C8B-F255-4694-B3C6-8BE7DBC5F7E5}" srcOrd="0" destOrd="0" presId="urn:microsoft.com/office/officeart/2008/layout/PictureStrips"/>
    <dgm:cxn modelId="{9D4DD96D-99B4-4440-8F26-9444DF352788}" type="presParOf" srcId="{617E62FE-8B7F-4345-A007-B8285279A613}" destId="{A9E14B50-194E-4A93-B9D9-20BB56D81973}" srcOrd="1" destOrd="0" presId="urn:microsoft.com/office/officeart/2008/layout/PictureStrips"/>
    <dgm:cxn modelId="{02D072A7-AB83-49BC-AC2B-4BA7080A482D}" type="presParOf" srcId="{9E029134-162C-442E-A062-F55ADB999C33}" destId="{CC5C64CB-AB52-41A1-B231-D8699C0C625F}" srcOrd="13" destOrd="0" presId="urn:microsoft.com/office/officeart/2008/layout/PictureStrips"/>
    <dgm:cxn modelId="{DC2E0DAE-8068-42FB-99A3-9DB7599F7D61}" type="presParOf" srcId="{9E029134-162C-442E-A062-F55ADB999C33}" destId="{F8E94CFA-B945-48E5-BE10-370DD69F16A4}" srcOrd="14" destOrd="0" presId="urn:microsoft.com/office/officeart/2008/layout/PictureStrips"/>
    <dgm:cxn modelId="{6FCAE1ED-A8A6-49EA-9C0A-426C55E7D002}" type="presParOf" srcId="{F8E94CFA-B945-48E5-BE10-370DD69F16A4}" destId="{411BB13E-A3FD-42F9-8D3A-DD2DDC4A3516}" srcOrd="0" destOrd="0" presId="urn:microsoft.com/office/officeart/2008/layout/PictureStrips"/>
    <dgm:cxn modelId="{091AC00F-3782-434D-986B-4E41996B825A}" type="presParOf" srcId="{F8E94CFA-B945-48E5-BE10-370DD69F16A4}" destId="{70C2EA1E-D7DB-4E74-806D-4590DBE781A3}" srcOrd="1" destOrd="0" presId="urn:microsoft.com/office/officeart/2008/layout/PictureStrips"/>
    <dgm:cxn modelId="{8AF17C44-8676-45ED-91B6-69951F228EBB}" type="presParOf" srcId="{9E029134-162C-442E-A062-F55ADB999C33}" destId="{B6819F3B-727A-4EDF-BC16-FDFFBB563868}" srcOrd="15" destOrd="0" presId="urn:microsoft.com/office/officeart/2008/layout/PictureStrips"/>
    <dgm:cxn modelId="{EDF613BE-AF60-4BB9-8B64-1F1E771D1D38}" type="presParOf" srcId="{9E029134-162C-442E-A062-F55ADB999C33}" destId="{BB272E9F-26C5-4655-93E5-F3616BF119CC}" srcOrd="16" destOrd="0" presId="urn:microsoft.com/office/officeart/2008/layout/PictureStrips"/>
    <dgm:cxn modelId="{68FB2285-12B2-4848-8765-8DCEF0538E5F}" type="presParOf" srcId="{BB272E9F-26C5-4655-93E5-F3616BF119CC}" destId="{E0757731-3698-433B-8E7C-2EB749869931}" srcOrd="0" destOrd="0" presId="urn:microsoft.com/office/officeart/2008/layout/PictureStrips"/>
    <dgm:cxn modelId="{63DD4E54-25C9-4B39-827A-CB29D4A660C5}" type="presParOf" srcId="{BB272E9F-26C5-4655-93E5-F3616BF119CC}" destId="{139FD9EA-3509-4D4C-98D4-BC741BA871D8}" srcOrd="1" destOrd="0" presId="urn:microsoft.com/office/officeart/2008/layout/PictureStrips"/>
    <dgm:cxn modelId="{1C3C8A6A-9150-4711-822D-15BAEBC878F1}" type="presParOf" srcId="{9E029134-162C-442E-A062-F55ADB999C33}" destId="{979B97D2-0F97-437F-8686-ABD1B910F38F}" srcOrd="17" destOrd="0" presId="urn:microsoft.com/office/officeart/2008/layout/PictureStrips"/>
    <dgm:cxn modelId="{D900DB38-E777-4174-9FA7-6E86CC01EC2C}" type="presParOf" srcId="{9E029134-162C-442E-A062-F55ADB999C33}" destId="{0216C3D0-FCC6-4B0C-AA10-7E78E85A1DE2}" srcOrd="18" destOrd="0" presId="urn:microsoft.com/office/officeart/2008/layout/PictureStrips"/>
    <dgm:cxn modelId="{FED881BA-5658-4124-A694-8C7AE2AB12E4}" type="presParOf" srcId="{0216C3D0-FCC6-4B0C-AA10-7E78E85A1DE2}" destId="{22C56DC3-2158-416C-A2CA-0A41276F6E72}" srcOrd="0" destOrd="0" presId="urn:microsoft.com/office/officeart/2008/layout/PictureStrips"/>
    <dgm:cxn modelId="{24B244FF-E925-4268-8819-77DA15037FC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617839" y="189836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 dirty="0"/>
            <a:t>Co</a:t>
          </a:r>
          <a:r>
            <a:rPr lang="en-US" sz="2000" kern="1200" dirty="0"/>
            <a:t>o</a:t>
          </a:r>
          <a:r>
            <a:rPr sz="2000" kern="1200" dirty="0"/>
            <a:t>rdinati</a:t>
          </a:r>
          <a:r>
            <a:rPr lang="en-US" sz="2000" kern="1200" dirty="0"/>
            <a:t>on of the electronic processes</a:t>
          </a:r>
          <a:endParaRPr lang="nl-BE" sz="2000" kern="1200" dirty="0"/>
        </a:p>
      </dsp:txBody>
      <dsp:txXfrm>
        <a:off x="617839" y="189836"/>
        <a:ext cx="3106674" cy="970835"/>
      </dsp:txXfrm>
    </dsp:sp>
    <dsp:sp modelId="{8B00EC11-24E0-4E0C-8101-DB576F31F9D2}">
      <dsp:nvSpPr>
        <dsp:cNvPr id="0" name=""/>
        <dsp:cNvSpPr/>
      </dsp:nvSpPr>
      <dsp:spPr>
        <a:xfrm>
          <a:off x="488394" y="49605"/>
          <a:ext cx="679584" cy="101937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3997785" y="189836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 dirty="0"/>
            <a:t>Portal </a:t>
          </a:r>
          <a:endParaRPr lang="nl-BE" sz="2000" kern="1200" dirty="0"/>
        </a:p>
      </dsp:txBody>
      <dsp:txXfrm>
        <a:off x="3997785" y="189836"/>
        <a:ext cx="3106674" cy="970835"/>
      </dsp:txXfrm>
    </dsp:sp>
    <dsp:sp modelId="{17BB8C5E-ACC5-4AEA-AC3B-15C53CC548C0}">
      <dsp:nvSpPr>
        <dsp:cNvPr id="0" name=""/>
        <dsp:cNvSpPr/>
      </dsp:nvSpPr>
      <dsp:spPr>
        <a:xfrm>
          <a:off x="3868340" y="49605"/>
          <a:ext cx="679584" cy="1019377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7377731" y="189836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Integrated user and access management system</a:t>
          </a:r>
          <a:endParaRPr lang="nl-BE" sz="2000" kern="1200" dirty="0"/>
        </a:p>
      </dsp:txBody>
      <dsp:txXfrm>
        <a:off x="7377731" y="189836"/>
        <a:ext cx="3106674" cy="970835"/>
      </dsp:txXfrm>
    </dsp:sp>
    <dsp:sp modelId="{DEDE190B-7605-44A7-B19B-482157C4ED09}">
      <dsp:nvSpPr>
        <dsp:cNvPr id="0" name=""/>
        <dsp:cNvSpPr/>
      </dsp:nvSpPr>
      <dsp:spPr>
        <a:xfrm>
          <a:off x="7248286" y="49605"/>
          <a:ext cx="679584" cy="101937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617839" y="1412011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Management of </a:t>
          </a:r>
          <a:r>
            <a:rPr sz="2000" kern="1200" dirty="0"/>
            <a:t>loggings</a:t>
          </a:r>
          <a:endParaRPr lang="nl-BE" sz="2000" kern="1200" dirty="0"/>
        </a:p>
      </dsp:txBody>
      <dsp:txXfrm>
        <a:off x="617839" y="1412011"/>
        <a:ext cx="3106674" cy="970835"/>
      </dsp:txXfrm>
    </dsp:sp>
    <dsp:sp modelId="{F94043AE-FBAE-4418-8D10-10B1481C95AF}">
      <dsp:nvSpPr>
        <dsp:cNvPr id="0" name=""/>
        <dsp:cNvSpPr/>
      </dsp:nvSpPr>
      <dsp:spPr>
        <a:xfrm>
          <a:off x="488394" y="1271779"/>
          <a:ext cx="679584" cy="1019377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3997785" y="1412011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 dirty="0"/>
            <a:t>System </a:t>
          </a:r>
          <a:r>
            <a:rPr lang="en-US" sz="2000" kern="1200" dirty="0"/>
            <a:t>for</a:t>
          </a:r>
          <a:r>
            <a:rPr sz="2000" kern="1200" dirty="0"/>
            <a:t> end-to-end </a:t>
          </a:r>
          <a:r>
            <a:rPr lang="en-US" sz="2000" kern="1200" dirty="0"/>
            <a:t>encryption</a:t>
          </a:r>
          <a:endParaRPr lang="nl-BE" sz="2000" kern="1200" dirty="0"/>
        </a:p>
      </dsp:txBody>
      <dsp:txXfrm>
        <a:off x="3997785" y="1412011"/>
        <a:ext cx="3106674" cy="970835"/>
      </dsp:txXfrm>
    </dsp:sp>
    <dsp:sp modelId="{1D377189-38FA-44FB-9886-A25D865375A4}">
      <dsp:nvSpPr>
        <dsp:cNvPr id="0" name=""/>
        <dsp:cNvSpPr/>
      </dsp:nvSpPr>
      <dsp:spPr>
        <a:xfrm>
          <a:off x="3868340" y="1271779"/>
          <a:ext cx="679584" cy="101937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7377731" y="1412011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>
              <a:solidFill>
                <a:srgbClr val="3E6E5A"/>
              </a:solidFill>
            </a:rPr>
            <a:t>eHealth</a:t>
          </a:r>
          <a:r>
            <a:rPr sz="2000" kern="1200" dirty="0"/>
            <a:t>Box</a:t>
          </a:r>
          <a:endParaRPr lang="nl-BE" sz="2000" kern="1200" dirty="0"/>
        </a:p>
      </dsp:txBody>
      <dsp:txXfrm>
        <a:off x="7377731" y="1412011"/>
        <a:ext cx="3106674" cy="970835"/>
      </dsp:txXfrm>
    </dsp:sp>
    <dsp:sp modelId="{82E38FB2-A96C-4D7A-A866-6D7BE57189A0}">
      <dsp:nvSpPr>
        <dsp:cNvPr id="0" name=""/>
        <dsp:cNvSpPr/>
      </dsp:nvSpPr>
      <dsp:spPr>
        <a:xfrm>
          <a:off x="7248286" y="1271779"/>
          <a:ext cx="679584" cy="1019377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617839" y="2634185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/>
            <a:t>Timestamping</a:t>
          </a:r>
          <a:endParaRPr lang="nl-BE" sz="2000" kern="1200"/>
        </a:p>
      </dsp:txBody>
      <dsp:txXfrm>
        <a:off x="617839" y="2634185"/>
        <a:ext cx="3106674" cy="970835"/>
      </dsp:txXfrm>
    </dsp:sp>
    <dsp:sp modelId="{A9E14B50-194E-4A93-B9D9-20BB56D81973}">
      <dsp:nvSpPr>
        <dsp:cNvPr id="0" name=""/>
        <dsp:cNvSpPr/>
      </dsp:nvSpPr>
      <dsp:spPr>
        <a:xfrm>
          <a:off x="488394" y="2493953"/>
          <a:ext cx="679584" cy="1019377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3997785" y="2634185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 dirty="0"/>
            <a:t>Coding </a:t>
          </a:r>
          <a:r>
            <a:rPr lang="en-US" sz="2000" kern="1200" dirty="0"/>
            <a:t>and</a:t>
          </a:r>
          <a:r>
            <a:rPr sz="2000" kern="1200" dirty="0"/>
            <a:t> </a:t>
          </a:r>
          <a:r>
            <a:rPr sz="2000" kern="1200" dirty="0" err="1"/>
            <a:t>anon</a:t>
          </a:r>
          <a:r>
            <a:rPr lang="en-US" sz="2000" kern="1200" dirty="0" err="1"/>
            <a:t>y</a:t>
          </a:r>
          <a:r>
            <a:rPr sz="2000" kern="1200" dirty="0" err="1"/>
            <a:t>mising</a:t>
          </a:r>
          <a:endParaRPr lang="nl-BE" sz="2000" kern="1200" dirty="0"/>
        </a:p>
      </dsp:txBody>
      <dsp:txXfrm>
        <a:off x="3997785" y="2634185"/>
        <a:ext cx="3106674" cy="970835"/>
      </dsp:txXfrm>
    </dsp:sp>
    <dsp:sp modelId="{70C2EA1E-D7DB-4E74-806D-4590DBE781A3}">
      <dsp:nvSpPr>
        <dsp:cNvPr id="0" name=""/>
        <dsp:cNvSpPr/>
      </dsp:nvSpPr>
      <dsp:spPr>
        <a:xfrm>
          <a:off x="3868340" y="2493953"/>
          <a:ext cx="679584" cy="1019377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7377731" y="2634185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Consultation of National register and CBSS registers</a:t>
          </a:r>
          <a:endParaRPr lang="nl-BE" sz="2000" kern="1200" dirty="0"/>
        </a:p>
      </dsp:txBody>
      <dsp:txXfrm>
        <a:off x="7377731" y="2634185"/>
        <a:ext cx="3106674" cy="970835"/>
      </dsp:txXfrm>
    </dsp:sp>
    <dsp:sp modelId="{139FD9EA-3509-4D4C-98D4-BC741BA871D8}">
      <dsp:nvSpPr>
        <dsp:cNvPr id="0" name=""/>
        <dsp:cNvSpPr/>
      </dsp:nvSpPr>
      <dsp:spPr>
        <a:xfrm>
          <a:off x="7248286" y="2493953"/>
          <a:ext cx="679584" cy="1019377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3997785" y="3856359"/>
          <a:ext cx="3106674" cy="9708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7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Reference directories</a:t>
          </a:r>
          <a:r>
            <a:rPr sz="2000" kern="1200" dirty="0"/>
            <a:t> (</a:t>
          </a:r>
          <a:r>
            <a:rPr lang="nl-BE" sz="2000" kern="1200" dirty="0"/>
            <a:t>hub-</a:t>
          </a:r>
          <a:r>
            <a:rPr sz="2000" kern="1200" dirty="0" err="1"/>
            <a:t>metahub</a:t>
          </a:r>
          <a:r>
            <a:rPr lang="nl-BE" sz="2000" kern="1200" dirty="0"/>
            <a:t> system</a:t>
          </a:r>
          <a:r>
            <a:rPr sz="2000" kern="1200" dirty="0"/>
            <a:t>)</a:t>
          </a:r>
          <a:endParaRPr lang="nl-BE" sz="2000" kern="1200" dirty="0"/>
        </a:p>
      </dsp:txBody>
      <dsp:txXfrm>
        <a:off x="3997785" y="3856359"/>
        <a:ext cx="3106674" cy="970835"/>
      </dsp:txXfrm>
    </dsp:sp>
    <dsp:sp modelId="{763F0339-AF8A-4C55-81EF-EEBFD25A8379}">
      <dsp:nvSpPr>
        <dsp:cNvPr id="0" name=""/>
        <dsp:cNvSpPr/>
      </dsp:nvSpPr>
      <dsp:spPr>
        <a:xfrm>
          <a:off x="3868340" y="3716127"/>
          <a:ext cx="679584" cy="1019377"/>
        </a:xfrm>
        <a:prstGeom prst="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974C4-D682-4903-B0D2-B708F931928E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2774"/>
            <a:ext cx="5603240" cy="41805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D2FA3F-52CB-44C2-B48D-C34E8A4612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67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94425" cy="34845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2FA3F-52CB-44C2-B48D-C34E8A4612B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65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9CBA-0F14-4912-A4A3-E531654827E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630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1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6EF53B-C353-4A67-8AFC-48362F81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1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3BD5-9ED3-4473-A477-14B1F8738684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BC6E-49AE-45AD-B1F3-7F4B4862E6BC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8" y="1662114"/>
            <a:ext cx="11044767" cy="2308225"/>
          </a:xfrm>
          <a:prstGeom prst="rect">
            <a:avLst/>
          </a:prstGeom>
          <a:noFill/>
          <a:ln w="9525">
            <a:solidFill>
              <a:srgbClr val="0087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3618" y="1662115"/>
            <a:ext cx="11044767" cy="23082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fr-BE" sz="3599" kern="1200" dirty="0">
                <a:solidFill>
                  <a:srgbClr val="0087BE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796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B709-7377-4C68-924C-27297913F77D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AC7-C78A-4674-A35C-D1EBB1881E1C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39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E5C4-5151-4B82-852F-1E8F50526B5E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1F7-CFCE-4266-A97B-CC3E4C952BF1}" type="datetime1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7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2A5-1207-4D39-868B-F232DAE344E1}" type="datetime1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C882-EE07-4850-A4D1-D0F9A945BBAA}" type="datetime1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1EE9-9AFB-4693-B088-4CFF3431315A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1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3E8-8258-4DF0-B160-BFDB5126F01C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D5FF45-EE51-4E72-B445-76E7411BFFCF}" type="datetime1">
              <a:rPr lang="en-US" smtClean="0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6/19/2024</a:t>
            </a:fld>
            <a:endParaRPr lang="en-US"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176861-39EF-4D02-8669-5416A436BFCC}" type="slidenum">
              <a:rPr lang="en-US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9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7448" y="1700808"/>
            <a:ext cx="10009112" cy="16300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fr-BE" sz="8000" cap="none" dirty="0"/>
              <a:t>26th eHealth Network</a:t>
            </a:r>
            <a:endParaRPr lang="en-GB" sz="66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09800" y="4005064"/>
            <a:ext cx="6400800" cy="1752600"/>
          </a:xfrm>
        </p:spPr>
        <p:txBody>
          <a:bodyPr>
            <a:normAutofit/>
          </a:bodyPr>
          <a:lstStyle/>
          <a:p>
            <a:endParaRPr lang="fr-BE" dirty="0"/>
          </a:p>
          <a:p>
            <a:r>
              <a:rPr lang="fr-BE" dirty="0"/>
              <a:t>19 June 2024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D6C44-ADF7-4AA1-8AD9-DF230D6E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2" y="14127"/>
            <a:ext cx="864096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0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61FB-7B60-4BF0-A852-341F36DC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Compliance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AE8D-9627-4427-A699-9E29166CC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Technical interoperability, </a:t>
            </a:r>
            <a:r>
              <a:rPr lang="en-US" dirty="0" err="1" smtClean="0"/>
              <a:t>eg</a:t>
            </a:r>
            <a:endParaRPr lang="en-US" dirty="0" smtClean="0"/>
          </a:p>
          <a:p>
            <a:pPr lvl="1"/>
            <a:r>
              <a:rPr lang="en-US" dirty="0" smtClean="0"/>
              <a:t>structure of messages</a:t>
            </a:r>
          </a:p>
          <a:p>
            <a:pPr lvl="1"/>
            <a:r>
              <a:rPr lang="en-US" dirty="0" smtClean="0"/>
              <a:t>authentication methods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Semantic interoperability, </a:t>
            </a:r>
            <a:r>
              <a:rPr lang="en-US" dirty="0" err="1" smtClean="0"/>
              <a:t>eg</a:t>
            </a:r>
            <a:endParaRPr lang="en-US" dirty="0" smtClean="0"/>
          </a:p>
          <a:p>
            <a:pPr lvl="1"/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value sets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F60116-6498-446E-A3DA-DCB0EA06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Quality, </a:t>
            </a:r>
            <a:r>
              <a:rPr lang="en-US" dirty="0" err="1" smtClean="0"/>
              <a:t>eg</a:t>
            </a:r>
            <a:endParaRPr lang="en-US" dirty="0" smtClean="0"/>
          </a:p>
          <a:p>
            <a:pPr lvl="1"/>
            <a:r>
              <a:rPr lang="en-US" dirty="0" smtClean="0"/>
              <a:t>correct handling of use cases</a:t>
            </a:r>
          </a:p>
          <a:p>
            <a:pPr lvl="1"/>
            <a:r>
              <a:rPr lang="en-US" dirty="0" smtClean="0"/>
              <a:t>use of evidence based medicine guidelines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Security &amp; data protection, </a:t>
            </a:r>
            <a:r>
              <a:rPr lang="en-US" dirty="0" err="1" smtClean="0"/>
              <a:t>eg</a:t>
            </a:r>
            <a:endParaRPr lang="en-US" dirty="0" smtClean="0"/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traceability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026AB-3054-45BA-912E-2260438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C7E3-ADE4-41BB-81CF-BDDF2F2E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European </a:t>
            </a:r>
            <a:r>
              <a:rPr lang="nl-BE" dirty="0" err="1"/>
              <a:t>Testing</a:t>
            </a:r>
            <a:r>
              <a:rPr lang="nl-BE" dirty="0"/>
              <a:t>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C06F-B2CA-48B8-9AA5-DB38D1F0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test environment at the European Commission for certified automated testing of compliance with established criteria on</a:t>
            </a:r>
          </a:p>
          <a:p>
            <a:pPr lvl="1"/>
            <a:r>
              <a:rPr lang="en-US" dirty="0"/>
              <a:t>technical interoperability</a:t>
            </a:r>
          </a:p>
          <a:p>
            <a:pPr lvl="1"/>
            <a:r>
              <a:rPr lang="en-US" dirty="0"/>
              <a:t>semantic interoperability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endParaRPr lang="en-US" dirty="0"/>
          </a:p>
          <a:p>
            <a:r>
              <a:rPr lang="en-US" dirty="0"/>
              <a:t>use of the tools established in the General Data Protection Regulation (GDPR), </a:t>
            </a:r>
            <a:r>
              <a:rPr lang="en-US" dirty="0" err="1"/>
              <a:t>eIDAS</a:t>
            </a:r>
            <a:r>
              <a:rPr lang="en-US" dirty="0"/>
              <a:t> Regulation and NIS-2 directive for</a:t>
            </a:r>
            <a:r>
              <a:rPr lang="nl-BE" dirty="0"/>
              <a:t> information security </a:t>
            </a:r>
            <a:r>
              <a:rPr lang="nl-BE" dirty="0" err="1"/>
              <a:t>and</a:t>
            </a:r>
            <a:r>
              <a:rPr lang="nl-BE" dirty="0"/>
              <a:t> data </a:t>
            </a:r>
            <a:r>
              <a:rPr lang="nl-BE" dirty="0" err="1"/>
              <a:t>protection</a:t>
            </a:r>
            <a:r>
              <a:rPr lang="nl-BE" dirty="0"/>
              <a:t> accountability</a:t>
            </a:r>
          </a:p>
          <a:p>
            <a:pPr lvl="1"/>
            <a:r>
              <a:rPr lang="en-US" dirty="0" smtClean="0"/>
              <a:t>data processing impact assessment (DPIA)</a:t>
            </a:r>
          </a:p>
          <a:p>
            <a:pPr lvl="1"/>
            <a:r>
              <a:rPr lang="en-US" dirty="0" smtClean="0"/>
              <a:t>respect of defined </a:t>
            </a:r>
            <a:r>
              <a:rPr lang="en-US" dirty="0" err="1" smtClean="0"/>
              <a:t>eIDAS</a:t>
            </a:r>
            <a:r>
              <a:rPr lang="en-US" dirty="0" smtClean="0"/>
              <a:t> security levels</a:t>
            </a:r>
          </a:p>
          <a:p>
            <a:pPr lvl="1"/>
            <a:r>
              <a:rPr lang="en-US" dirty="0" smtClean="0"/>
              <a:t>respect of defined cyber security measures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ADE7-CAE1-472F-A930-F6CAD99A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Example: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testing</a:t>
            </a:r>
            <a:r>
              <a:rPr lang="fr-BE" dirty="0"/>
              <a:t> </a:t>
            </a:r>
            <a:r>
              <a:rPr lang="fr-BE" dirty="0" err="1"/>
              <a:t>environment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defining compliance test criteria</a:t>
            </a:r>
          </a:p>
          <a:p>
            <a:pPr lvl="1"/>
            <a:r>
              <a:rPr lang="en-US" dirty="0"/>
              <a:t>detailed test cases</a:t>
            </a:r>
          </a:p>
          <a:p>
            <a:r>
              <a:rPr lang="en-US" dirty="0"/>
              <a:t>onboarding implementers </a:t>
            </a:r>
          </a:p>
          <a:p>
            <a:pPr lvl="1"/>
            <a:r>
              <a:rPr lang="en-US" dirty="0"/>
              <a:t>software vendors, health care providers, health care institutions, …</a:t>
            </a:r>
          </a:p>
          <a:p>
            <a:r>
              <a:rPr lang="en-US" dirty="0"/>
              <a:t>executing the compliance test campaign</a:t>
            </a:r>
          </a:p>
          <a:p>
            <a:pPr lvl="1"/>
            <a:r>
              <a:rPr lang="en-US" dirty="0"/>
              <a:t>testers have 24/7 access</a:t>
            </a:r>
          </a:p>
          <a:p>
            <a:pPr lvl="1"/>
            <a:r>
              <a:rPr lang="en-US" dirty="0"/>
              <a:t>testers can visualize the test plan</a:t>
            </a:r>
          </a:p>
          <a:p>
            <a:pPr lvl="2"/>
            <a:r>
              <a:rPr lang="en-US" dirty="0"/>
              <a:t>technical view (JSON) </a:t>
            </a:r>
          </a:p>
          <a:p>
            <a:pPr lvl="2"/>
            <a:r>
              <a:rPr lang="en-US" dirty="0"/>
              <a:t>business view (HTML and/or PDF)</a:t>
            </a:r>
          </a:p>
          <a:p>
            <a:pPr lvl="1"/>
            <a:r>
              <a:rPr lang="en-US" dirty="0"/>
              <a:t>testers have to send all defined test cases via REST API</a:t>
            </a:r>
          </a:p>
          <a:p>
            <a:pPr lvl="1"/>
            <a:r>
              <a:rPr lang="en-US" dirty="0"/>
              <a:t>testers can track their progression via a personal dashboard</a:t>
            </a:r>
          </a:p>
          <a:p>
            <a:pPr lvl="1"/>
            <a:r>
              <a:rPr lang="en-US" dirty="0"/>
              <a:t>supervisors can follow up the progression of all implementers</a:t>
            </a:r>
          </a:p>
          <a:p>
            <a:pPr lvl="1"/>
            <a:r>
              <a:rPr lang="en-US" dirty="0"/>
              <a:t>testers receive a certification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unit </a:t>
            </a:r>
            <a:r>
              <a:rPr lang="fr-BE" dirty="0" err="1"/>
              <a:t>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631504" y="2257861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case</a:t>
            </a:r>
          </a:p>
          <a:p>
            <a:pPr algn="ctr"/>
            <a:r>
              <a:rPr lang="en-US" sz="1100" dirty="0"/>
              <a:t>(Word description)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968208" y="2257861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</a:t>
            </a:r>
          </a:p>
          <a:p>
            <a:pPr algn="ctr"/>
            <a:r>
              <a:rPr lang="en-US" dirty="0"/>
              <a:t>(FHIR) instance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968208" y="3770029"/>
            <a:ext cx="172819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case</a:t>
            </a:r>
            <a:br>
              <a:rPr lang="en-US" dirty="0"/>
            </a:br>
            <a:r>
              <a:rPr lang="en-US" dirty="0" err="1"/>
              <a:t>Visualisation</a:t>
            </a:r>
            <a:endParaRPr lang="en-US" dirty="0"/>
          </a:p>
          <a:p>
            <a:pPr algn="ctr"/>
            <a:r>
              <a:rPr lang="en-US" sz="1400" dirty="0"/>
              <a:t>(html/pdf)</a:t>
            </a:r>
          </a:p>
        </p:txBody>
      </p:sp>
      <p:cxnSp>
        <p:nvCxnSpPr>
          <p:cNvPr id="94" name="Straight Arrow Connector 93"/>
          <p:cNvCxnSpPr>
            <a:stCxn id="91" idx="3"/>
            <a:endCxn id="92" idx="1"/>
          </p:cNvCxnSpPr>
          <p:nvPr/>
        </p:nvCxnSpPr>
        <p:spPr>
          <a:xfrm>
            <a:off x="3215680" y="2725913"/>
            <a:ext cx="475252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536160" y="1669229"/>
            <a:ext cx="2448272" cy="3756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Validation template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631504" y="5294506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863752" y="5301208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102" name="Straight Arrow Connector 101"/>
          <p:cNvCxnSpPr>
            <a:stCxn id="100" idx="3"/>
            <a:endCxn id="101" idx="1"/>
          </p:cNvCxnSpPr>
          <p:nvPr/>
        </p:nvCxnSpPr>
        <p:spPr>
          <a:xfrm>
            <a:off x="3215680" y="5762558"/>
            <a:ext cx="648072" cy="6702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1" idx="3"/>
            <a:endCxn id="92" idx="1"/>
          </p:cNvCxnSpPr>
          <p:nvPr/>
        </p:nvCxnSpPr>
        <p:spPr>
          <a:xfrm flipV="1">
            <a:off x="5591944" y="2725914"/>
            <a:ext cx="2376264" cy="3043347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519936" y="383873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Validation process</a:t>
            </a:r>
          </a:p>
        </p:txBody>
      </p:sp>
    </p:spTree>
    <p:extLst>
      <p:ext uri="{BB962C8B-B14F-4D97-AF65-F5344CB8AC3E}">
        <p14:creationId xmlns:p14="http://schemas.microsoft.com/office/powerpoint/2010/main" val="41432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7" grpId="0" animBg="1"/>
      <p:bldP spid="99" grpId="0" animBg="1"/>
      <p:bldP spid="100" grpId="0" animBg="1"/>
      <p:bldP spid="101" grpId="0" animBg="1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end to end </a:t>
            </a:r>
            <a:r>
              <a:rPr lang="fr-BE" dirty="0" err="1"/>
              <a:t>testing</a:t>
            </a:r>
            <a:r>
              <a:rPr lang="fr-B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112224" y="1952837"/>
            <a:ext cx="244827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FHIR Test server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135560" y="2177467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511824" y="2177467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102" name="Straight Arrow Connector 101"/>
          <p:cNvCxnSpPr>
            <a:stCxn id="100" idx="3"/>
            <a:endCxn id="101" idx="1"/>
          </p:cNvCxnSpPr>
          <p:nvPr/>
        </p:nvCxnSpPr>
        <p:spPr>
          <a:xfrm>
            <a:off x="3719736" y="2645519"/>
            <a:ext cx="79208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1" idx="3"/>
          </p:cNvCxnSpPr>
          <p:nvPr/>
        </p:nvCxnSpPr>
        <p:spPr>
          <a:xfrm>
            <a:off x="6240016" y="2645519"/>
            <a:ext cx="187220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35560" y="4505149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1824" y="4505149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22" name="Straight Arrow Connector 21"/>
          <p:cNvCxnSpPr>
            <a:stCxn id="21" idx="1"/>
            <a:endCxn id="20" idx="3"/>
          </p:cNvCxnSpPr>
          <p:nvPr/>
        </p:nvCxnSpPr>
        <p:spPr>
          <a:xfrm flipH="1">
            <a:off x="3719736" y="4973201"/>
            <a:ext cx="79208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1" idx="3"/>
          </p:cNvCxnSpPr>
          <p:nvPr/>
        </p:nvCxnSpPr>
        <p:spPr>
          <a:xfrm flipH="1">
            <a:off x="6240016" y="4973201"/>
            <a:ext cx="187220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544272" y="2438146"/>
            <a:ext cx="1872208" cy="2380550"/>
          </a:xfrm>
          <a:prstGeom prst="can">
            <a:avLst>
              <a:gd name="adj" fmla="val 230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2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632395" y="3065887"/>
            <a:ext cx="1728192" cy="14392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Successful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test instances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0056" y="2438147"/>
            <a:ext cx="1152128" cy="3787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REST API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63755" y="4356707"/>
            <a:ext cx="1152128" cy="7572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Cherry Picking</a:t>
            </a:r>
          </a:p>
        </p:txBody>
      </p:sp>
      <p:cxnSp>
        <p:nvCxnSpPr>
          <p:cNvPr id="6" name="Elbow Connector 5"/>
          <p:cNvCxnSpPr>
            <a:stCxn id="20" idx="2"/>
            <a:endCxn id="99" idx="2"/>
          </p:cNvCxnSpPr>
          <p:nvPr/>
        </p:nvCxnSpPr>
        <p:spPr>
          <a:xfrm rot="5400000" flipH="1" flipV="1">
            <a:off x="6115988" y="2220881"/>
            <a:ext cx="32032" cy="6408712"/>
          </a:xfrm>
          <a:prstGeom prst="bentConnector3">
            <a:avLst>
              <a:gd name="adj1" fmla="val -2397902"/>
            </a:avLst>
          </a:prstGeom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67908" y="5877272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result declaration</a:t>
            </a:r>
          </a:p>
        </p:txBody>
      </p:sp>
    </p:spTree>
    <p:extLst>
      <p:ext uri="{BB962C8B-B14F-4D97-AF65-F5344CB8AC3E}">
        <p14:creationId xmlns:p14="http://schemas.microsoft.com/office/powerpoint/2010/main" val="3790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20" grpId="0" animBg="1"/>
      <p:bldP spid="21" grpId="0" animBg="1"/>
      <p:bldP spid="30" grpId="0" animBg="1"/>
      <p:bldP spid="32" grpId="0" animBg="1"/>
      <p:bldP spid="15" grpId="0" animBg="1"/>
      <p:bldP spid="3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1343473" y="4183671"/>
            <a:ext cx="1228311" cy="1333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err="1"/>
              <a:t>eHealthPlatform</a:t>
            </a:r>
            <a:endParaRPr lang="en-US" sz="1100" dirty="0"/>
          </a:p>
        </p:txBody>
      </p:sp>
      <p:sp>
        <p:nvSpPr>
          <p:cNvPr id="71" name="Rectangle 70"/>
          <p:cNvSpPr/>
          <p:nvPr/>
        </p:nvSpPr>
        <p:spPr>
          <a:xfrm>
            <a:off x="4204392" y="1786805"/>
            <a:ext cx="5976664" cy="3600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Test server</a:t>
            </a:r>
          </a:p>
        </p:txBody>
      </p:sp>
      <p:sp>
        <p:nvSpPr>
          <p:cNvPr id="39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07727" y="2788209"/>
            <a:ext cx="1872208" cy="2380550"/>
          </a:xfrm>
          <a:prstGeom prst="can">
            <a:avLst>
              <a:gd name="adj" fmla="val 230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79735" y="4088639"/>
            <a:ext cx="1728192" cy="93610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Validation </a:t>
            </a:r>
            <a:r>
              <a:rPr lang="fr-FR" sz="1200" dirty="0" err="1"/>
              <a:t>Results</a:t>
            </a:r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2F203-862D-552B-7D34-A6D6F27C8A61}"/>
              </a:ext>
            </a:extLst>
          </p:cNvPr>
          <p:cNvSpPr/>
          <p:nvPr/>
        </p:nvSpPr>
        <p:spPr>
          <a:xfrm>
            <a:off x="4443893" y="3106513"/>
            <a:ext cx="1648189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/>
              <a:t>eHealthbox</a:t>
            </a:r>
            <a:r>
              <a:rPr lang="fr-FR" sz="1100" dirty="0"/>
              <a:t> </a:t>
            </a:r>
            <a:r>
              <a:rPr lang="fr-FR" sz="1100" dirty="0" err="1"/>
              <a:t>Connector</a:t>
            </a:r>
            <a:endParaRPr lang="fr-FR" sz="1100" dirty="0"/>
          </a:p>
        </p:txBody>
      </p:sp>
      <p:cxnSp>
        <p:nvCxnSpPr>
          <p:cNvPr id="12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stCxn id="96" idx="3"/>
            <a:endCxn id="11" idx="1"/>
          </p:cNvCxnSpPr>
          <p:nvPr/>
        </p:nvCxnSpPr>
        <p:spPr>
          <a:xfrm>
            <a:off x="2567608" y="2886215"/>
            <a:ext cx="1876284" cy="400318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25" idx="3"/>
            <a:endCxn id="10" idx="2"/>
          </p:cNvCxnSpPr>
          <p:nvPr/>
        </p:nvCxnSpPr>
        <p:spPr>
          <a:xfrm>
            <a:off x="7833931" y="2789487"/>
            <a:ext cx="445805" cy="17672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07" y="2626400"/>
            <a:ext cx="587603" cy="56997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82F203-862D-552B-7D34-A6D6F27C8A61}"/>
              </a:ext>
            </a:extLst>
          </p:cNvPr>
          <p:cNvSpPr/>
          <p:nvPr/>
        </p:nvSpPr>
        <p:spPr>
          <a:xfrm>
            <a:off x="6185742" y="2609466"/>
            <a:ext cx="1648189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Validation </a:t>
            </a:r>
            <a:r>
              <a:rPr lang="fr-FR" sz="1100" dirty="0" err="1"/>
              <a:t>Process</a:t>
            </a:r>
            <a:endParaRPr lang="fr-FR" sz="1100" dirty="0"/>
          </a:p>
        </p:txBody>
      </p:sp>
      <p:cxnSp>
        <p:nvCxnSpPr>
          <p:cNvPr id="30" name="Elbow Connector 29"/>
          <p:cNvCxnSpPr>
            <a:stCxn id="11" idx="3"/>
            <a:endCxn id="25" idx="2"/>
          </p:cNvCxnSpPr>
          <p:nvPr/>
        </p:nvCxnSpPr>
        <p:spPr>
          <a:xfrm flipV="1">
            <a:off x="6092082" y="2969507"/>
            <a:ext cx="917755" cy="317027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95850" y="3415951"/>
            <a:ext cx="1728192" cy="7446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ValidationTemplates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4541586" y="4074310"/>
            <a:ext cx="1944216" cy="1094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Dashboard</a:t>
            </a:r>
          </a:p>
          <a:p>
            <a:pPr algn="ctr"/>
            <a:r>
              <a:rPr lang="en-US" sz="1400" dirty="0"/>
              <a:t>Reference test list</a:t>
            </a:r>
          </a:p>
          <a:p>
            <a:pPr algn="ctr"/>
            <a:r>
              <a:rPr lang="en-US" sz="1400" dirty="0"/>
              <a:t>Test coverage</a:t>
            </a:r>
          </a:p>
          <a:p>
            <a:pPr algn="ctr"/>
            <a:r>
              <a:rPr lang="en-US" sz="1400" dirty="0"/>
              <a:t>Test result</a:t>
            </a:r>
          </a:p>
        </p:txBody>
      </p:sp>
      <p:cxnSp>
        <p:nvCxnSpPr>
          <p:cNvPr id="51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2567608" y="3750704"/>
            <a:ext cx="1973978" cy="871098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25" idx="3"/>
            <a:endCxn id="48" idx="2"/>
          </p:cNvCxnSpPr>
          <p:nvPr/>
        </p:nvCxnSpPr>
        <p:spPr>
          <a:xfrm>
            <a:off x="7833930" y="2789487"/>
            <a:ext cx="461920" cy="99881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49" idx="3"/>
            <a:endCxn id="48" idx="2"/>
          </p:cNvCxnSpPr>
          <p:nvPr/>
        </p:nvCxnSpPr>
        <p:spPr>
          <a:xfrm flipV="1">
            <a:off x="6485802" y="3788300"/>
            <a:ext cx="1810048" cy="83350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63" y="4565463"/>
            <a:ext cx="587603" cy="569975"/>
          </a:xfrm>
          <a:prstGeom prst="rect">
            <a:avLst/>
          </a:prstGeom>
        </p:spPr>
      </p:pic>
      <p:cxnSp>
        <p:nvCxnSpPr>
          <p:cNvPr id="69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stCxn id="98" idx="3"/>
            <a:endCxn id="49" idx="1"/>
          </p:cNvCxnSpPr>
          <p:nvPr/>
        </p:nvCxnSpPr>
        <p:spPr>
          <a:xfrm flipV="1">
            <a:off x="2571784" y="4621803"/>
            <a:ext cx="1969803" cy="228649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343472" y="1777899"/>
            <a:ext cx="1224136" cy="221663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/>
              <a:t>Tester</a:t>
            </a:r>
          </a:p>
        </p:txBody>
      </p:sp>
      <p:cxnSp>
        <p:nvCxnSpPr>
          <p:cNvPr id="3" name="Elbow Connector 2"/>
          <p:cNvCxnSpPr>
            <a:stCxn id="96" idx="3"/>
            <a:endCxn id="7" idx="1"/>
          </p:cNvCxnSpPr>
          <p:nvPr/>
        </p:nvCxnSpPr>
        <p:spPr>
          <a:xfrm flipV="1">
            <a:off x="2567609" y="2366585"/>
            <a:ext cx="1896881" cy="5196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4490" y="2181918"/>
            <a:ext cx="16275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REST</a:t>
            </a:r>
            <a:r>
              <a:rPr lang="en-US" dirty="0"/>
              <a:t> </a:t>
            </a:r>
            <a:r>
              <a:rPr lang="en-US" sz="1100" dirty="0"/>
              <a:t>API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6043" y="6201466"/>
            <a:ext cx="5670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https://fhir-testserver.be/index.php/login</a:t>
            </a:r>
          </a:p>
        </p:txBody>
      </p:sp>
      <p:cxnSp>
        <p:nvCxnSpPr>
          <p:cNvPr id="70" name="Elbow Connector 69"/>
          <p:cNvCxnSpPr>
            <a:stCxn id="7" idx="3"/>
            <a:endCxn id="25" idx="0"/>
          </p:cNvCxnSpPr>
          <p:nvPr/>
        </p:nvCxnSpPr>
        <p:spPr>
          <a:xfrm>
            <a:off x="6092080" y="2366584"/>
            <a:ext cx="917756" cy="242882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676916" y="2357292"/>
            <a:ext cx="720080" cy="1154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(FHIR) </a:t>
            </a:r>
          </a:p>
          <a:p>
            <a:pPr algn="ctr"/>
            <a:r>
              <a:rPr lang="en-US" sz="1050" dirty="0"/>
              <a:t>instance</a:t>
            </a:r>
          </a:p>
        </p:txBody>
      </p:sp>
    </p:spTree>
    <p:extLst>
      <p:ext uri="{BB962C8B-B14F-4D97-AF65-F5344CB8AC3E}">
        <p14:creationId xmlns:p14="http://schemas.microsoft.com/office/powerpoint/2010/main" val="338175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administration –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7" y="1611287"/>
            <a:ext cx="10760089" cy="4914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9" y="2401142"/>
            <a:ext cx="10788412" cy="33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5" y="1614633"/>
            <a:ext cx="11238290" cy="403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4" y="1553621"/>
            <a:ext cx="6158958" cy="38008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2515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self service </a:t>
            </a:r>
            <a:r>
              <a:rPr lang="fr-BE" dirty="0" err="1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87" y="2777944"/>
            <a:ext cx="6141558" cy="38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self service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6" y="1617523"/>
            <a:ext cx="11928648" cy="4057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6" y="1565507"/>
            <a:ext cx="11928648" cy="455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1559909"/>
            <a:ext cx="7776864" cy="51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236" y="1387227"/>
            <a:ext cx="4524132" cy="4176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10430" y="2132863"/>
            <a:ext cx="4624520" cy="2800767"/>
            <a:chOff x="4406900" y="2676525"/>
            <a:chExt cx="4268788" cy="2802021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latin typeface="+mn-lt"/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19</a:t>
            </a:fld>
            <a:r>
              <a:rPr lang="fr-BE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152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9D397-FDF6-4445-AB92-9DABE55A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European Health Data Space </a:t>
            </a:r>
            <a:r>
              <a:rPr lang="nl-BE" dirty="0" err="1"/>
              <a:t>Regulation</a:t>
            </a:r>
            <a:endParaRPr lang="nl-B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AF695-CE4D-40BF-94EE-F315B81E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ensuring data sharing across the EU</a:t>
            </a:r>
          </a:p>
          <a:p>
            <a:pPr lvl="1"/>
            <a:r>
              <a:rPr lang="en-US" dirty="0"/>
              <a:t>secure</a:t>
            </a:r>
          </a:p>
          <a:p>
            <a:pPr lvl="2"/>
            <a:r>
              <a:rPr lang="en-US" dirty="0"/>
              <a:t>specifies and complements the rights laid down in the GDPR (art. 1)</a:t>
            </a:r>
          </a:p>
          <a:p>
            <a:pPr lvl="2"/>
            <a:r>
              <a:rPr lang="en-US" dirty="0"/>
              <a:t>data permits for secondary use (</a:t>
            </a:r>
            <a:r>
              <a:rPr lang="nl-BE" dirty="0"/>
              <a:t>art. 46)</a:t>
            </a:r>
            <a:endParaRPr lang="en-US" dirty="0"/>
          </a:p>
          <a:p>
            <a:pPr lvl="1"/>
            <a:r>
              <a:rPr lang="en-US" dirty="0"/>
              <a:t>interoperable</a:t>
            </a:r>
          </a:p>
          <a:p>
            <a:pPr lvl="2"/>
            <a:r>
              <a:rPr lang="en-US" dirty="0"/>
              <a:t>European electronic health record exchange format (art. 6)</a:t>
            </a:r>
          </a:p>
          <a:p>
            <a:pPr lvl="3"/>
            <a:r>
              <a:rPr lang="en-US" dirty="0"/>
              <a:t>technical</a:t>
            </a:r>
          </a:p>
          <a:p>
            <a:pPr lvl="3"/>
            <a:r>
              <a:rPr lang="en-US" dirty="0"/>
              <a:t>semantic</a:t>
            </a:r>
          </a:p>
          <a:p>
            <a:pPr lvl="2"/>
            <a:r>
              <a:rPr lang="en-US" dirty="0"/>
              <a:t>software packages must meet EU standards to be put on the EU market</a:t>
            </a:r>
          </a:p>
          <a:p>
            <a:pPr lvl="3"/>
            <a:r>
              <a:rPr lang="nl-BE" dirty="0"/>
              <a:t>EHR </a:t>
            </a:r>
            <a:r>
              <a:rPr lang="en-GB" dirty="0" smtClean="0"/>
              <a:t>harmonised components (art. 13a)</a:t>
            </a:r>
          </a:p>
          <a:p>
            <a:pPr lvl="3"/>
            <a:r>
              <a:rPr lang="nl-BE" dirty="0" smtClean="0"/>
              <a:t>EU </a:t>
            </a:r>
            <a:r>
              <a:rPr lang="en-GB" dirty="0" smtClean="0"/>
              <a:t>declaration of conformity </a:t>
            </a:r>
            <a:r>
              <a:rPr lang="en-US" dirty="0" smtClean="0"/>
              <a:t>(art. 26)</a:t>
            </a:r>
          </a:p>
          <a:p>
            <a:pPr lvl="2"/>
            <a:r>
              <a:rPr lang="nl-BE" dirty="0" smtClean="0"/>
              <a:t>European digital </a:t>
            </a:r>
            <a:r>
              <a:rPr lang="nl-BE" dirty="0" err="1" smtClean="0"/>
              <a:t>testing</a:t>
            </a:r>
            <a:r>
              <a:rPr lang="nl-BE" dirty="0" smtClean="0"/>
              <a:t> environment (art. 26a)</a:t>
            </a:r>
            <a:endParaRPr lang="en-US" dirty="0" smtClean="0"/>
          </a:p>
          <a:p>
            <a:pPr lvl="3"/>
            <a:r>
              <a:rPr lang="en-US" dirty="0" smtClean="0"/>
              <a:t>European </a:t>
            </a:r>
            <a:r>
              <a:rPr lang="en-US" dirty="0"/>
              <a:t>Commission shall develop a European digital testing environment and make the software supporting this environment available as open source</a:t>
            </a:r>
          </a:p>
          <a:p>
            <a:pPr lvl="3"/>
            <a:r>
              <a:rPr lang="en-US" dirty="0"/>
              <a:t>MS shall operate a testing environment, preferably by reusing the software developed by the European Commission</a:t>
            </a:r>
          </a:p>
          <a:p>
            <a:pPr lvl="1"/>
            <a:r>
              <a:rPr lang="en-US" dirty="0"/>
              <a:t>legal basis for </a:t>
            </a:r>
            <a:r>
              <a:rPr lang="nl-BE" dirty="0"/>
              <a:t>European </a:t>
            </a:r>
            <a:r>
              <a:rPr lang="nl-BE" dirty="0" err="1"/>
              <a:t>governance</a:t>
            </a:r>
            <a:r>
              <a:rPr lang="nl-BE" dirty="0"/>
              <a:t> and </a:t>
            </a:r>
            <a:r>
              <a:rPr lang="nl-BE" dirty="0" err="1"/>
              <a:t>coordination</a:t>
            </a:r>
            <a:r>
              <a:rPr lang="nl-BE" dirty="0"/>
              <a:t> (Art. 66a)</a:t>
            </a:r>
          </a:p>
          <a:p>
            <a:pPr lvl="2"/>
            <a:r>
              <a:rPr lang="en-US" dirty="0"/>
              <a:t>the European Commission shall provide the development, maintenance, hosting and operation of the infrastructures and central services required to support the functioning of the EHDS</a:t>
            </a:r>
            <a:endParaRPr lang="nl-BE" dirty="0"/>
          </a:p>
          <a:p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E794B-45A4-4A9C-BE93-D3346643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2</a:t>
            </a:fld>
            <a:r>
              <a:rPr lang="fr-BE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7657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87BE"/>
                </a:solidFill>
              </a:rPr>
              <a:t>Need for global, integrated architecture and reuse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0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basic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fontScale="92500" lnSpcReduction="20000"/>
          </a:bodyPr>
          <a:lstStyle/>
          <a:p>
            <a:endParaRPr lang="nl-BE" dirty="0"/>
          </a:p>
          <a:p>
            <a:r>
              <a:rPr lang="en-US" dirty="0" smtClean="0"/>
              <a:t>correct identification of every entity (citizens, companies, </a:t>
            </a:r>
            <a:r>
              <a:rPr lang="en-US" dirty="0" err="1" smtClean="0"/>
              <a:t>organisations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standardize </a:t>
            </a:r>
            <a:r>
              <a:rPr lang="en-US" dirty="0"/>
              <a:t>patient identification methods to ensure consistent data access and exchange</a:t>
            </a:r>
          </a:p>
          <a:p>
            <a:pPr lvl="1"/>
            <a:r>
              <a:rPr lang="en-US" dirty="0"/>
              <a:t>implement a system to coordinate patient identification keys across participating countries</a:t>
            </a:r>
          </a:p>
          <a:p>
            <a:pPr lvl="1"/>
            <a:endParaRPr lang="nl-BE" dirty="0"/>
          </a:p>
          <a:p>
            <a:r>
              <a:rPr lang="nl-BE" dirty="0"/>
              <a:t>correct routing of information </a:t>
            </a:r>
            <a:r>
              <a:rPr lang="nl-BE" dirty="0" err="1"/>
              <a:t>request</a:t>
            </a:r>
            <a:r>
              <a:rPr lang="nl-BE" dirty="0"/>
              <a:t>/</a:t>
            </a:r>
            <a:r>
              <a:rPr lang="nl-BE" dirty="0" err="1"/>
              <a:t>provision</a:t>
            </a:r>
            <a:endParaRPr lang="nl-BE" dirty="0"/>
          </a:p>
          <a:p>
            <a:pPr lvl="1"/>
            <a:r>
              <a:rPr lang="en-US" dirty="0"/>
              <a:t>coordinate a repository of information on where to locate patient data in each country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 err="1"/>
              <a:t>interoperability</a:t>
            </a:r>
            <a:r>
              <a:rPr lang="nl-BE" dirty="0"/>
              <a:t> </a:t>
            </a:r>
            <a:r>
              <a:rPr lang="nl-BE" dirty="0" err="1"/>
              <a:t>standards</a:t>
            </a:r>
            <a:endParaRPr lang="nl-BE" dirty="0"/>
          </a:p>
          <a:p>
            <a:pPr lvl="1"/>
            <a:r>
              <a:rPr lang="nl-BE" dirty="0" err="1"/>
              <a:t>technical</a:t>
            </a:r>
            <a:endParaRPr lang="nl-BE" dirty="0"/>
          </a:p>
          <a:p>
            <a:pPr lvl="1"/>
            <a:r>
              <a:rPr lang="nl-BE" dirty="0" err="1"/>
              <a:t>semantic</a:t>
            </a:r>
            <a:endParaRPr lang="nl-BE" dirty="0"/>
          </a:p>
          <a:p>
            <a:endParaRPr lang="nl-BE" dirty="0"/>
          </a:p>
          <a:p>
            <a:r>
              <a:rPr lang="nl-BE" dirty="0"/>
              <a:t>privacy </a:t>
            </a:r>
            <a:r>
              <a:rPr lang="nl-BE" dirty="0" err="1"/>
              <a:t>and</a:t>
            </a:r>
            <a:r>
              <a:rPr lang="nl-BE" dirty="0"/>
              <a:t> information security management</a:t>
            </a:r>
          </a:p>
          <a:p>
            <a:pPr lvl="1"/>
            <a:r>
              <a:rPr lang="nl-BE" dirty="0"/>
              <a:t>user and access management (</a:t>
            </a:r>
            <a:r>
              <a:rPr lang="nl-BE" dirty="0" err="1"/>
              <a:t>ao</a:t>
            </a:r>
            <a:r>
              <a:rPr lang="nl-BE" dirty="0"/>
              <a:t> </a:t>
            </a:r>
            <a:r>
              <a:rPr lang="nl-BE" dirty="0" err="1"/>
              <a:t>authentication</a:t>
            </a:r>
            <a:r>
              <a:rPr lang="nl-BE" dirty="0"/>
              <a:t> of </a:t>
            </a:r>
            <a:r>
              <a:rPr lang="nl-BE" dirty="0" err="1"/>
              <a:t>identity</a:t>
            </a:r>
            <a:r>
              <a:rPr lang="nl-BE" dirty="0"/>
              <a:t>, </a:t>
            </a:r>
            <a:r>
              <a:rPr lang="nl-BE" dirty="0" err="1"/>
              <a:t>attributes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(health) care </a:t>
            </a:r>
            <a:r>
              <a:rPr lang="nl-BE" dirty="0" err="1"/>
              <a:t>relationships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encryption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4531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4</a:t>
            </a:fld>
            <a:r>
              <a:rPr lang="fr-BE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global</a:t>
            </a:r>
            <a:r>
              <a:rPr lang="nl-BE" dirty="0"/>
              <a:t>,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architecture</a:t>
            </a:r>
            <a:r>
              <a:rPr lang="nl-BE" dirty="0"/>
              <a:t>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endParaRPr lang="nl-BE" dirty="0"/>
          </a:p>
          <a:p>
            <a:pPr lvl="1"/>
            <a:r>
              <a:rPr lang="nl-BE" dirty="0" err="1"/>
              <a:t>global</a:t>
            </a:r>
            <a:r>
              <a:rPr lang="nl-BE" dirty="0"/>
              <a:t>,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architecture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DGs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European </a:t>
            </a:r>
            <a:r>
              <a:rPr lang="nl-BE" dirty="0" err="1"/>
              <a:t>Commission</a:t>
            </a:r>
            <a:endParaRPr lang="nl-BE" dirty="0"/>
          </a:p>
          <a:p>
            <a:pPr lvl="1"/>
            <a:r>
              <a:rPr lang="nl-BE" dirty="0" err="1"/>
              <a:t>based</a:t>
            </a:r>
            <a:r>
              <a:rPr lang="nl-BE" dirty="0"/>
              <a:t> on a common </a:t>
            </a:r>
            <a:r>
              <a:rPr lang="nl-BE" dirty="0" err="1"/>
              <a:t>conceptual</a:t>
            </a:r>
            <a:r>
              <a:rPr lang="nl-BE" dirty="0"/>
              <a:t> </a:t>
            </a:r>
            <a:r>
              <a:rPr lang="nl-BE" dirty="0" err="1"/>
              <a:t>framework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modular</a:t>
            </a:r>
            <a:r>
              <a:rPr lang="nl-BE" dirty="0"/>
              <a:t>, </a:t>
            </a:r>
            <a:r>
              <a:rPr lang="nl-BE" dirty="0" err="1"/>
              <a:t>generic</a:t>
            </a:r>
            <a:r>
              <a:rPr lang="nl-BE" dirty="0"/>
              <a:t>, domain </a:t>
            </a:r>
            <a:r>
              <a:rPr lang="nl-BE" dirty="0" err="1"/>
              <a:t>agnostic</a:t>
            </a:r>
            <a:r>
              <a:rPr lang="nl-BE" dirty="0"/>
              <a:t>, </a:t>
            </a:r>
            <a:r>
              <a:rPr lang="nl-BE" dirty="0" err="1"/>
              <a:t>interoperable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reusable</a:t>
            </a:r>
            <a:r>
              <a:rPr lang="nl-BE" dirty="0"/>
              <a:t> </a:t>
            </a:r>
            <a:r>
              <a:rPr lang="nl-BE" dirty="0" err="1"/>
              <a:t>components</a:t>
            </a:r>
            <a:r>
              <a:rPr lang="nl-BE" dirty="0"/>
              <a:t>/services: </a:t>
            </a:r>
            <a:r>
              <a:rPr lang="nl-BE" dirty="0" err="1"/>
              <a:t>develop</a:t>
            </a:r>
            <a:r>
              <a:rPr lang="nl-BE" dirty="0"/>
              <a:t> </a:t>
            </a:r>
            <a:r>
              <a:rPr lang="nl-BE" dirty="0" err="1"/>
              <a:t>once</a:t>
            </a:r>
            <a:r>
              <a:rPr lang="nl-BE" dirty="0"/>
              <a:t>, </a:t>
            </a:r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many</a:t>
            </a:r>
            <a:endParaRPr lang="nl-BE" dirty="0"/>
          </a:p>
          <a:p>
            <a:endParaRPr lang="nl-BE" dirty="0"/>
          </a:p>
          <a:p>
            <a:r>
              <a:rPr lang="nl-BE" dirty="0"/>
              <a:t>no </a:t>
            </a:r>
            <a:r>
              <a:rPr lang="nl-BE" dirty="0" err="1"/>
              <a:t>technology</a:t>
            </a:r>
            <a:r>
              <a:rPr lang="nl-BE" dirty="0"/>
              <a:t> </a:t>
            </a:r>
            <a:r>
              <a:rPr lang="nl-BE" dirty="0" err="1"/>
              <a:t>driven</a:t>
            </a:r>
            <a:r>
              <a:rPr lang="nl-BE" dirty="0"/>
              <a:t> </a:t>
            </a:r>
            <a:r>
              <a:rPr lang="nl-BE" dirty="0" err="1"/>
              <a:t>choice</a:t>
            </a:r>
            <a:r>
              <a:rPr lang="nl-BE" dirty="0"/>
              <a:t> of </a:t>
            </a:r>
            <a:r>
              <a:rPr lang="nl-BE" dirty="0" err="1"/>
              <a:t>components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services </a:t>
            </a:r>
            <a:r>
              <a:rPr lang="nl-BE" dirty="0" err="1"/>
              <a:t>used</a:t>
            </a:r>
            <a:r>
              <a:rPr lang="nl-BE" dirty="0"/>
              <a:t>, but </a:t>
            </a:r>
            <a:r>
              <a:rPr lang="nl-BE" dirty="0" err="1"/>
              <a:t>use</a:t>
            </a:r>
            <a:r>
              <a:rPr lang="nl-BE" dirty="0"/>
              <a:t> of ICT </a:t>
            </a:r>
            <a:r>
              <a:rPr lang="nl-BE" dirty="0" err="1"/>
              <a:t>components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services as </a:t>
            </a:r>
            <a:r>
              <a:rPr lang="nl-BE" dirty="0" err="1"/>
              <a:t>enabler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means </a:t>
            </a:r>
            <a:r>
              <a:rPr lang="nl-BE" dirty="0" err="1"/>
              <a:t>for</a:t>
            </a:r>
            <a:r>
              <a:rPr lang="nl-BE" dirty="0"/>
              <a:t> meeting business </a:t>
            </a:r>
            <a:r>
              <a:rPr lang="nl-BE" dirty="0" err="1"/>
              <a:t>requirements</a:t>
            </a:r>
            <a:endParaRPr lang="nl-BE" dirty="0"/>
          </a:p>
          <a:p>
            <a:endParaRPr lang="nl-BE" dirty="0"/>
          </a:p>
          <a:p>
            <a:r>
              <a:rPr lang="en-US" dirty="0" smtClean="0"/>
              <a:t>need for the </a:t>
            </a:r>
            <a:r>
              <a:rPr lang="en-US" dirty="0" err="1" smtClean="0"/>
              <a:t>organisation</a:t>
            </a:r>
            <a:r>
              <a:rPr lang="en-US" dirty="0" smtClean="0"/>
              <a:t> of a set of basic services on a </a:t>
            </a:r>
            <a:r>
              <a:rPr lang="en-US" dirty="0" smtClean="0"/>
              <a:t>pan-</a:t>
            </a:r>
            <a:r>
              <a:rPr lang="en-US" dirty="0"/>
              <a:t>E</a:t>
            </a:r>
            <a:r>
              <a:rPr lang="en-US" dirty="0" smtClean="0"/>
              <a:t>uropean </a:t>
            </a:r>
            <a:r>
              <a:rPr lang="en-US" dirty="0" smtClean="0"/>
              <a:t>level, with possible reuse of some national best practices</a:t>
            </a:r>
          </a:p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4531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5</a:t>
            </a:fld>
            <a:r>
              <a:rPr lang="fr-BE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612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478E-0B01-4044-B5F9-39B983F4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Usefulness of basic services at the EU level </a:t>
            </a:r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88BB69-50A9-4F8A-8224-36C1C3BA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facilitates secure </a:t>
            </a:r>
            <a:r>
              <a:rPr lang="en-GB" dirty="0" smtClean="0"/>
              <a:t>cross-border</a:t>
            </a:r>
            <a:r>
              <a:rPr lang="en-US" dirty="0" smtClean="0"/>
              <a:t> </a:t>
            </a:r>
            <a:r>
              <a:rPr lang="en-US" dirty="0"/>
              <a:t>exchange of personal data</a:t>
            </a:r>
          </a:p>
          <a:p>
            <a:endParaRPr lang="en-US" dirty="0"/>
          </a:p>
          <a:p>
            <a:r>
              <a:rPr lang="en-US" dirty="0"/>
              <a:t>reduces costs</a:t>
            </a:r>
          </a:p>
          <a:p>
            <a:endParaRPr lang="en-US" dirty="0"/>
          </a:p>
          <a:p>
            <a:r>
              <a:rPr lang="en-US" dirty="0"/>
              <a:t>speeds up time to market</a:t>
            </a:r>
          </a:p>
          <a:p>
            <a:endParaRPr lang="en-US" dirty="0"/>
          </a:p>
          <a:p>
            <a:r>
              <a:rPr lang="en-US" dirty="0"/>
              <a:t>structurally increases data protection safeguards</a:t>
            </a:r>
          </a:p>
          <a:p>
            <a:endParaRPr lang="en-US" dirty="0"/>
          </a:p>
          <a:p>
            <a:r>
              <a:rPr lang="en-US" dirty="0"/>
              <a:t>facilitates compliance monitoring 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A1947-883D-4958-9900-7A462758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38176861-39EF-4D02-8669-5416A436BF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256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share and reuse existing assets</a:t>
            </a:r>
          </a:p>
          <a:p>
            <a:pPr lvl="1"/>
            <a:r>
              <a:rPr lang="en-US" dirty="0"/>
              <a:t>common vision on information management and information security</a:t>
            </a:r>
          </a:p>
          <a:p>
            <a:pPr lvl="1"/>
            <a:r>
              <a:rPr lang="en-US" dirty="0"/>
              <a:t>data modelling</a:t>
            </a:r>
          </a:p>
          <a:p>
            <a:pPr lvl="1"/>
            <a:r>
              <a:rPr lang="en-US" dirty="0"/>
              <a:t>business processes</a:t>
            </a:r>
          </a:p>
          <a:p>
            <a:pPr lvl="1"/>
            <a:r>
              <a:rPr lang="en-US" dirty="0"/>
              <a:t>software components and API’s</a:t>
            </a:r>
          </a:p>
          <a:p>
            <a:pPr lvl="1"/>
            <a:r>
              <a:rPr lang="en-US" dirty="0"/>
              <a:t>procurement and </a:t>
            </a:r>
            <a:r>
              <a:rPr lang="en-GB" dirty="0" smtClean="0"/>
              <a:t>licences</a:t>
            </a:r>
          </a:p>
          <a:p>
            <a:pPr lvl="1"/>
            <a:r>
              <a:rPr lang="en-US" dirty="0" smtClean="0"/>
              <a:t>infrastructure</a:t>
            </a:r>
            <a:endParaRPr lang="en-US" dirty="0"/>
          </a:p>
          <a:p>
            <a:r>
              <a:rPr lang="en-US" dirty="0"/>
              <a:t>align and collaborate</a:t>
            </a:r>
          </a:p>
          <a:p>
            <a:pPr lvl="1"/>
            <a:r>
              <a:rPr lang="en-US" dirty="0"/>
              <a:t>promote and rely on mature business concepts</a:t>
            </a:r>
          </a:p>
          <a:p>
            <a:pPr lvl="1"/>
            <a:r>
              <a:rPr lang="en-US" dirty="0"/>
              <a:t>enforce proven semantic, technical and security standards</a:t>
            </a:r>
          </a:p>
          <a:p>
            <a:pPr lvl="1"/>
            <a:r>
              <a:rPr lang="en-US" dirty="0"/>
              <a:t>share knowledge and techniques</a:t>
            </a:r>
          </a:p>
          <a:p>
            <a:pPr lvl="1"/>
            <a:r>
              <a:rPr lang="en-US" dirty="0"/>
              <a:t>exchange good practices</a:t>
            </a:r>
          </a:p>
          <a:p>
            <a:pPr lvl="1"/>
            <a:r>
              <a:rPr lang="en-US" dirty="0"/>
              <a:t>co-creation with all actors involved</a:t>
            </a:r>
          </a:p>
          <a:p>
            <a:pPr lvl="1"/>
            <a:r>
              <a:rPr lang="en-US" dirty="0"/>
              <a:t>limit number of working groups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nl-NL" dirty="0"/>
          </a:p>
          <a:p>
            <a:endParaRPr lang="nl-NL" dirty="0"/>
          </a:p>
          <a:p>
            <a:pPr lvl="1"/>
            <a:endParaRPr lang="en-US" dirty="0"/>
          </a:p>
          <a:p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44" y="260648"/>
            <a:ext cx="11809312" cy="908720"/>
          </a:xfrm>
        </p:spPr>
        <p:txBody>
          <a:bodyPr/>
          <a:lstStyle/>
          <a:p>
            <a:r>
              <a:rPr lang="en-US" dirty="0"/>
              <a:t>Let’s not reinvent the wheel, but work together</a:t>
            </a:r>
          </a:p>
        </p:txBody>
      </p:sp>
    </p:spTree>
    <p:extLst>
      <p:ext uri="{BB962C8B-B14F-4D97-AF65-F5344CB8AC3E}">
        <p14:creationId xmlns:p14="http://schemas.microsoft.com/office/powerpoint/2010/main" val="135749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Belgian eHealth-platform: basic services &amp; </a:t>
            </a:r>
            <a:r>
              <a:rPr lang="nl-BE" dirty="0" err="1"/>
              <a:t>API’s</a:t>
            </a:r>
            <a:endParaRPr lang="en-US" dirty="0"/>
          </a:p>
        </p:txBody>
      </p:sp>
      <p:graphicFrame>
        <p:nvGraphicFramePr>
          <p:cNvPr id="5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186288"/>
              </p:ext>
            </p:extLst>
          </p:nvPr>
        </p:nvGraphicFramePr>
        <p:xfrm>
          <a:off x="609600" y="1600200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531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8</a:t>
            </a:fld>
            <a:r>
              <a:rPr lang="fr-BE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288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87BE"/>
                </a:solidFill>
              </a:rPr>
              <a:t>Towards an European testing environment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7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146786</TotalTime>
  <Words>866</Words>
  <Application>Microsoft Office PowerPoint</Application>
  <PresentationFormat>Widescreen</PresentationFormat>
  <Paragraphs>217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Clarity</vt:lpstr>
      <vt:lpstr>26th eHealth Network</vt:lpstr>
      <vt:lpstr>European Health Data Space Regulation</vt:lpstr>
      <vt:lpstr>Need for global, integrated architecture and reuse </vt:lpstr>
      <vt:lpstr>Some basic international requirements</vt:lpstr>
      <vt:lpstr>Need for a global, integrated architecture </vt:lpstr>
      <vt:lpstr>Usefulness of basic services at the EU level </vt:lpstr>
      <vt:lpstr>Let’s not reinvent the wheel, but work together</vt:lpstr>
      <vt:lpstr>Belgian eHealth-platform: basic services &amp; API’s</vt:lpstr>
      <vt:lpstr>Towards an European testing environment</vt:lpstr>
      <vt:lpstr>Compliance criteria</vt:lpstr>
      <vt:lpstr>European Testing Environment</vt:lpstr>
      <vt:lpstr>Example: Belgian testing environment</vt:lpstr>
      <vt:lpstr>Test server – unit testing</vt:lpstr>
      <vt:lpstr>Test server – end to end testing </vt:lpstr>
      <vt:lpstr>Test server architecture</vt:lpstr>
      <vt:lpstr>Test server – administration – registration</vt:lpstr>
      <vt:lpstr>Test server – self service approach</vt:lpstr>
      <vt:lpstr>Test server – self service approach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Kmehr</dc:title>
  <dc:creator>Robin Bosman</dc:creator>
  <cp:lastModifiedBy>Sanne Miseur (KSZ-BCSS)</cp:lastModifiedBy>
  <cp:revision>1438</cp:revision>
  <cp:lastPrinted>2021-08-27T06:53:22Z</cp:lastPrinted>
  <dcterms:created xsi:type="dcterms:W3CDTF">2013-01-11T10:19:39Z</dcterms:created>
  <dcterms:modified xsi:type="dcterms:W3CDTF">2024-06-19T06:37:52Z</dcterms:modified>
</cp:coreProperties>
</file>