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7" r:id="rId1"/>
  </p:sldMasterIdLst>
  <p:notesMasterIdLst>
    <p:notesMasterId r:id="rId17"/>
  </p:notesMasterIdLst>
  <p:handoutMasterIdLst>
    <p:handoutMasterId r:id="rId18"/>
  </p:handoutMasterIdLst>
  <p:sldIdLst>
    <p:sldId id="1338" r:id="rId2"/>
    <p:sldId id="1330" r:id="rId3"/>
    <p:sldId id="1331" r:id="rId4"/>
    <p:sldId id="1332" r:id="rId5"/>
    <p:sldId id="1337" r:id="rId6"/>
    <p:sldId id="1333" r:id="rId7"/>
    <p:sldId id="879" r:id="rId8"/>
    <p:sldId id="880" r:id="rId9"/>
    <p:sldId id="1334" r:id="rId10"/>
    <p:sldId id="1335" r:id="rId11"/>
    <p:sldId id="1336" r:id="rId12"/>
    <p:sldId id="881" r:id="rId13"/>
    <p:sldId id="882" r:id="rId14"/>
    <p:sldId id="1339" r:id="rId15"/>
    <p:sldId id="669" r:id="rId16"/>
  </p:sldIdLst>
  <p:sldSz cx="12192000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anky Vanhauwaert" initials="FV" lastIdx="4" clrIdx="0">
    <p:extLst>
      <p:ext uri="{19B8F6BF-5375-455C-9EA6-DF929625EA0E}">
        <p15:presenceInfo xmlns:p15="http://schemas.microsoft.com/office/powerpoint/2012/main" userId="S-1-5-21-136122031-3198374591-1304894904-11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7BE"/>
    <a:srgbClr val="005B85"/>
    <a:srgbClr val="0099D6"/>
    <a:srgbClr val="0082BE"/>
    <a:srgbClr val="0082B8"/>
    <a:srgbClr val="0082B4"/>
    <a:srgbClr val="0082AE"/>
    <a:srgbClr val="0078AE"/>
    <a:srgbClr val="0A78AE"/>
    <a:srgbClr val="0078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7" autoAdjust="0"/>
    <p:restoredTop sz="86424" autoAdjust="0"/>
  </p:normalViewPr>
  <p:slideViewPr>
    <p:cSldViewPr>
      <p:cViewPr varScale="1">
        <p:scale>
          <a:sx n="72" d="100"/>
          <a:sy n="72" d="100"/>
        </p:scale>
        <p:origin x="96" y="6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97038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388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eg"/><Relationship Id="rId3" Type="http://schemas.openxmlformats.org/officeDocument/2006/relationships/image" Target="../media/image14.jpeg"/><Relationship Id="rId7" Type="http://schemas.openxmlformats.org/officeDocument/2006/relationships/image" Target="../media/image18.jpeg"/><Relationship Id="rId2" Type="http://schemas.openxmlformats.org/officeDocument/2006/relationships/image" Target="../media/image13.jpeg"/><Relationship Id="rId1" Type="http://schemas.openxmlformats.org/officeDocument/2006/relationships/image" Target="../media/image12.jpeg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10" Type="http://schemas.openxmlformats.org/officeDocument/2006/relationships/image" Target="../media/image21.jpeg"/><Relationship Id="rId4" Type="http://schemas.openxmlformats.org/officeDocument/2006/relationships/image" Target="../media/image15.jpeg"/><Relationship Id="rId9" Type="http://schemas.openxmlformats.org/officeDocument/2006/relationships/image" Target="../media/image20.jpe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eg"/><Relationship Id="rId3" Type="http://schemas.openxmlformats.org/officeDocument/2006/relationships/image" Target="../media/image14.jpeg"/><Relationship Id="rId7" Type="http://schemas.openxmlformats.org/officeDocument/2006/relationships/image" Target="../media/image18.jpeg"/><Relationship Id="rId2" Type="http://schemas.openxmlformats.org/officeDocument/2006/relationships/image" Target="../media/image13.jpeg"/><Relationship Id="rId1" Type="http://schemas.openxmlformats.org/officeDocument/2006/relationships/image" Target="../media/image12.jpeg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10" Type="http://schemas.openxmlformats.org/officeDocument/2006/relationships/image" Target="../media/image21.jpeg"/><Relationship Id="rId4" Type="http://schemas.openxmlformats.org/officeDocument/2006/relationships/image" Target="../media/image15.jpeg"/><Relationship Id="rId9" Type="http://schemas.openxmlformats.org/officeDocument/2006/relationships/image" Target="../media/image20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B0C0D0-7AB7-487B-ADF8-3BB3DD4E9EE7}" type="doc">
      <dgm:prSet loTypeId="urn:microsoft.com/office/officeart/2008/layout/PictureStrip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7919EDD-7680-4985-B198-1CBB0F9E96AC}">
      <dgm:prSet/>
      <dgm:spPr/>
      <dgm:t>
        <a:bodyPr/>
        <a:lstStyle/>
        <a:p>
          <a:pPr rtl="0"/>
          <a:r>
            <a:rPr dirty="0"/>
            <a:t>Co</a:t>
          </a:r>
          <a:r>
            <a:rPr lang="en-US" dirty="0"/>
            <a:t>o</a:t>
          </a:r>
          <a:r>
            <a:rPr dirty="0"/>
            <a:t>rdinati</a:t>
          </a:r>
          <a:r>
            <a:rPr lang="en-US" dirty="0"/>
            <a:t>on of the electronic processes</a:t>
          </a:r>
          <a:endParaRPr lang="nl-BE" dirty="0"/>
        </a:p>
      </dgm:t>
    </dgm:pt>
    <dgm:pt modelId="{2FC221D4-82FE-4089-96B1-E14722E33943}" type="parTrans" cxnId="{2D283A8C-B4A3-4152-B8A6-4729DCCC852F}">
      <dgm:prSet/>
      <dgm:spPr/>
      <dgm:t>
        <a:bodyPr/>
        <a:lstStyle/>
        <a:p>
          <a:endParaRPr lang="en-US"/>
        </a:p>
      </dgm:t>
    </dgm:pt>
    <dgm:pt modelId="{C698564A-6110-4602-9450-B172C3825847}" type="sibTrans" cxnId="{2D283A8C-B4A3-4152-B8A6-4729DCCC852F}">
      <dgm:prSet/>
      <dgm:spPr/>
      <dgm:t>
        <a:bodyPr/>
        <a:lstStyle/>
        <a:p>
          <a:endParaRPr lang="en-US"/>
        </a:p>
      </dgm:t>
    </dgm:pt>
    <dgm:pt modelId="{426C232F-332D-4FF2-A820-7A068898BF0D}">
      <dgm:prSet/>
      <dgm:spPr/>
      <dgm:t>
        <a:bodyPr/>
        <a:lstStyle/>
        <a:p>
          <a:pPr rtl="0"/>
          <a:r>
            <a:rPr dirty="0"/>
            <a:t>Portal </a:t>
          </a:r>
          <a:endParaRPr lang="nl-BE" dirty="0"/>
        </a:p>
      </dgm:t>
    </dgm:pt>
    <dgm:pt modelId="{76543072-ED0A-4EFB-9174-9DC2D0CB754B}" type="parTrans" cxnId="{48331867-FF99-498B-92E1-5B05B35773A9}">
      <dgm:prSet/>
      <dgm:spPr/>
      <dgm:t>
        <a:bodyPr/>
        <a:lstStyle/>
        <a:p>
          <a:endParaRPr lang="en-US"/>
        </a:p>
      </dgm:t>
    </dgm:pt>
    <dgm:pt modelId="{0FF22A80-B924-4C97-9785-6DB4BF018886}" type="sibTrans" cxnId="{48331867-FF99-498B-92E1-5B05B35773A9}">
      <dgm:prSet/>
      <dgm:spPr/>
      <dgm:t>
        <a:bodyPr/>
        <a:lstStyle/>
        <a:p>
          <a:endParaRPr lang="en-US"/>
        </a:p>
      </dgm:t>
    </dgm:pt>
    <dgm:pt modelId="{AE2357B3-F8D1-4E13-B807-E393E9FC5539}">
      <dgm:prSet/>
      <dgm:spPr/>
      <dgm:t>
        <a:bodyPr/>
        <a:lstStyle/>
        <a:p>
          <a:pPr rtl="0"/>
          <a:r>
            <a:rPr lang="en-US" dirty="0"/>
            <a:t>Integrated user and access management system</a:t>
          </a:r>
          <a:endParaRPr lang="nl-BE" dirty="0"/>
        </a:p>
      </dgm:t>
    </dgm:pt>
    <dgm:pt modelId="{DF983F23-5BAE-428F-AFD9-BF0943C63ACC}" type="parTrans" cxnId="{C4084BF0-F635-4676-89A9-D65F024FF168}">
      <dgm:prSet/>
      <dgm:spPr/>
      <dgm:t>
        <a:bodyPr/>
        <a:lstStyle/>
        <a:p>
          <a:endParaRPr lang="en-US"/>
        </a:p>
      </dgm:t>
    </dgm:pt>
    <dgm:pt modelId="{486EB6E6-F0BE-4E7B-A3F0-7DC5C5021754}" type="sibTrans" cxnId="{C4084BF0-F635-4676-89A9-D65F024FF168}">
      <dgm:prSet/>
      <dgm:spPr/>
      <dgm:t>
        <a:bodyPr/>
        <a:lstStyle/>
        <a:p>
          <a:endParaRPr lang="en-US"/>
        </a:p>
      </dgm:t>
    </dgm:pt>
    <dgm:pt modelId="{81FDCA61-7A32-4339-89E8-DD3704FB86F4}">
      <dgm:prSet/>
      <dgm:spPr/>
      <dgm:t>
        <a:bodyPr/>
        <a:lstStyle/>
        <a:p>
          <a:pPr rtl="0"/>
          <a:r>
            <a:rPr lang="en-US" dirty="0"/>
            <a:t>Management of </a:t>
          </a:r>
          <a:r>
            <a:rPr dirty="0"/>
            <a:t>loggings</a:t>
          </a:r>
          <a:endParaRPr lang="nl-BE" dirty="0"/>
        </a:p>
      </dgm:t>
    </dgm:pt>
    <dgm:pt modelId="{4F5E6841-070D-4563-B23E-8C64EC2E827B}" type="parTrans" cxnId="{7B7E50D4-65C6-4E3C-995E-1A1ABF6FDBCF}">
      <dgm:prSet/>
      <dgm:spPr/>
      <dgm:t>
        <a:bodyPr/>
        <a:lstStyle/>
        <a:p>
          <a:endParaRPr lang="en-US"/>
        </a:p>
      </dgm:t>
    </dgm:pt>
    <dgm:pt modelId="{4922DE05-E610-4796-BFBC-E068300788D1}" type="sibTrans" cxnId="{7B7E50D4-65C6-4E3C-995E-1A1ABF6FDBCF}">
      <dgm:prSet/>
      <dgm:spPr/>
      <dgm:t>
        <a:bodyPr/>
        <a:lstStyle/>
        <a:p>
          <a:endParaRPr lang="en-US"/>
        </a:p>
      </dgm:t>
    </dgm:pt>
    <dgm:pt modelId="{F9B22A10-E2AD-420E-86FD-C6A619FB34C3}">
      <dgm:prSet/>
      <dgm:spPr/>
      <dgm:t>
        <a:bodyPr/>
        <a:lstStyle/>
        <a:p>
          <a:pPr rtl="0"/>
          <a:r>
            <a:rPr dirty="0"/>
            <a:t>System </a:t>
          </a:r>
          <a:r>
            <a:rPr lang="en-US" dirty="0"/>
            <a:t>for</a:t>
          </a:r>
          <a:r>
            <a:rPr dirty="0"/>
            <a:t> end-to-end </a:t>
          </a:r>
          <a:r>
            <a:rPr lang="en-US" dirty="0"/>
            <a:t>encryption</a:t>
          </a:r>
          <a:endParaRPr lang="nl-BE" dirty="0"/>
        </a:p>
      </dgm:t>
    </dgm:pt>
    <dgm:pt modelId="{51614E59-5D94-439C-A07A-61525828432A}" type="parTrans" cxnId="{F52E67DC-23C4-4525-AAFE-F3400258F7D3}">
      <dgm:prSet/>
      <dgm:spPr/>
      <dgm:t>
        <a:bodyPr/>
        <a:lstStyle/>
        <a:p>
          <a:endParaRPr lang="en-US"/>
        </a:p>
      </dgm:t>
    </dgm:pt>
    <dgm:pt modelId="{C995947A-877C-455B-BB65-7FBC6937BA2D}" type="sibTrans" cxnId="{F52E67DC-23C4-4525-AAFE-F3400258F7D3}">
      <dgm:prSet/>
      <dgm:spPr/>
      <dgm:t>
        <a:bodyPr/>
        <a:lstStyle/>
        <a:p>
          <a:endParaRPr lang="en-US"/>
        </a:p>
      </dgm:t>
    </dgm:pt>
    <dgm:pt modelId="{DE482DF0-5C86-4767-9CE5-54725DF28573}">
      <dgm:prSet/>
      <dgm:spPr/>
      <dgm:t>
        <a:bodyPr/>
        <a:lstStyle/>
        <a:p>
          <a:pPr rtl="0"/>
          <a:r>
            <a:rPr lang="fr-BE" dirty="0">
              <a:solidFill>
                <a:srgbClr val="3E6E5A"/>
              </a:solidFill>
            </a:rPr>
            <a:t>eHealth</a:t>
          </a:r>
          <a:r>
            <a:rPr dirty="0"/>
            <a:t>Box</a:t>
          </a:r>
          <a:endParaRPr lang="nl-BE" dirty="0"/>
        </a:p>
      </dgm:t>
    </dgm:pt>
    <dgm:pt modelId="{BF1F2008-AABF-4483-9D7B-58A40034FD6C}" type="parTrans" cxnId="{1310D4E3-793B-4536-BE37-788F54627977}">
      <dgm:prSet/>
      <dgm:spPr/>
      <dgm:t>
        <a:bodyPr/>
        <a:lstStyle/>
        <a:p>
          <a:endParaRPr lang="en-US"/>
        </a:p>
      </dgm:t>
    </dgm:pt>
    <dgm:pt modelId="{4D6A567C-A21A-42BF-9F41-7BF71E18F454}" type="sibTrans" cxnId="{1310D4E3-793B-4536-BE37-788F54627977}">
      <dgm:prSet/>
      <dgm:spPr/>
      <dgm:t>
        <a:bodyPr/>
        <a:lstStyle/>
        <a:p>
          <a:endParaRPr lang="en-US"/>
        </a:p>
      </dgm:t>
    </dgm:pt>
    <dgm:pt modelId="{3069D4A7-A9EB-432B-8415-5BE83922B144}">
      <dgm:prSet/>
      <dgm:spPr/>
      <dgm:t>
        <a:bodyPr/>
        <a:lstStyle/>
        <a:p>
          <a:pPr rtl="0"/>
          <a:r>
            <a:t>Timestamping</a:t>
          </a:r>
          <a:endParaRPr lang="nl-BE"/>
        </a:p>
      </dgm:t>
    </dgm:pt>
    <dgm:pt modelId="{9A7D73A8-C0A9-4B8A-9838-7588537C14AA}" type="parTrans" cxnId="{62233745-3DC7-4513-AFFE-85579EDF5340}">
      <dgm:prSet/>
      <dgm:spPr/>
      <dgm:t>
        <a:bodyPr/>
        <a:lstStyle/>
        <a:p>
          <a:endParaRPr lang="en-US"/>
        </a:p>
      </dgm:t>
    </dgm:pt>
    <dgm:pt modelId="{DFE1D077-B434-438C-B525-DD545C84AAA3}" type="sibTrans" cxnId="{62233745-3DC7-4513-AFFE-85579EDF5340}">
      <dgm:prSet/>
      <dgm:spPr/>
      <dgm:t>
        <a:bodyPr/>
        <a:lstStyle/>
        <a:p>
          <a:endParaRPr lang="en-US"/>
        </a:p>
      </dgm:t>
    </dgm:pt>
    <dgm:pt modelId="{53250AAA-89D6-4377-B3C0-0E5BF972A3C0}">
      <dgm:prSet/>
      <dgm:spPr/>
      <dgm:t>
        <a:bodyPr/>
        <a:lstStyle/>
        <a:p>
          <a:pPr rtl="0"/>
          <a:r>
            <a:rPr dirty="0"/>
            <a:t>Coding </a:t>
          </a:r>
          <a:r>
            <a:rPr lang="en-US" dirty="0"/>
            <a:t>and</a:t>
          </a:r>
          <a:r>
            <a:rPr dirty="0"/>
            <a:t> </a:t>
          </a:r>
          <a:r>
            <a:rPr dirty="0" err="1"/>
            <a:t>anon</a:t>
          </a:r>
          <a:r>
            <a:rPr lang="en-US" dirty="0" err="1"/>
            <a:t>y</a:t>
          </a:r>
          <a:r>
            <a:rPr dirty="0" err="1"/>
            <a:t>mising</a:t>
          </a:r>
          <a:endParaRPr lang="nl-BE" dirty="0"/>
        </a:p>
      </dgm:t>
    </dgm:pt>
    <dgm:pt modelId="{470AA8AF-6A66-4DE7-8F3A-D2B315A90BE8}" type="parTrans" cxnId="{3AA5B55E-BAFF-4E59-844F-0B3A890F9AB2}">
      <dgm:prSet/>
      <dgm:spPr/>
      <dgm:t>
        <a:bodyPr/>
        <a:lstStyle/>
        <a:p>
          <a:endParaRPr lang="en-US"/>
        </a:p>
      </dgm:t>
    </dgm:pt>
    <dgm:pt modelId="{4828047A-C139-4049-9231-4057A0E3B9D2}" type="sibTrans" cxnId="{3AA5B55E-BAFF-4E59-844F-0B3A890F9AB2}">
      <dgm:prSet/>
      <dgm:spPr/>
      <dgm:t>
        <a:bodyPr/>
        <a:lstStyle/>
        <a:p>
          <a:endParaRPr lang="en-US"/>
        </a:p>
      </dgm:t>
    </dgm:pt>
    <dgm:pt modelId="{ADE4E262-EB9E-448C-8B46-6B6521E6B92F}">
      <dgm:prSet/>
      <dgm:spPr/>
      <dgm:t>
        <a:bodyPr/>
        <a:lstStyle/>
        <a:p>
          <a:pPr rtl="0"/>
          <a:r>
            <a:rPr lang="en-US" dirty="0"/>
            <a:t>Consultation of National register and CBSS registers</a:t>
          </a:r>
          <a:endParaRPr lang="nl-BE" dirty="0"/>
        </a:p>
      </dgm:t>
    </dgm:pt>
    <dgm:pt modelId="{28664F9A-4277-4158-A312-1D48A34DD546}" type="parTrans" cxnId="{DB050EC4-F2AC-4ACB-BEFA-69C14AE7D74E}">
      <dgm:prSet/>
      <dgm:spPr/>
      <dgm:t>
        <a:bodyPr/>
        <a:lstStyle/>
        <a:p>
          <a:endParaRPr lang="en-US"/>
        </a:p>
      </dgm:t>
    </dgm:pt>
    <dgm:pt modelId="{DC8C0C9F-FA74-4A97-BA58-15F42B37D9FB}" type="sibTrans" cxnId="{DB050EC4-F2AC-4ACB-BEFA-69C14AE7D74E}">
      <dgm:prSet/>
      <dgm:spPr/>
      <dgm:t>
        <a:bodyPr/>
        <a:lstStyle/>
        <a:p>
          <a:endParaRPr lang="en-US"/>
        </a:p>
      </dgm:t>
    </dgm:pt>
    <dgm:pt modelId="{66800CA2-1263-488B-9901-BF5AA9A26379}">
      <dgm:prSet/>
      <dgm:spPr/>
      <dgm:t>
        <a:bodyPr/>
        <a:lstStyle/>
        <a:p>
          <a:pPr rtl="0"/>
          <a:r>
            <a:rPr lang="en-US" dirty="0"/>
            <a:t>Reference directories</a:t>
          </a:r>
          <a:r>
            <a:rPr dirty="0"/>
            <a:t> (</a:t>
          </a:r>
          <a:r>
            <a:rPr lang="nl-BE" dirty="0"/>
            <a:t>hub-</a:t>
          </a:r>
          <a:r>
            <a:rPr dirty="0" err="1"/>
            <a:t>metahub</a:t>
          </a:r>
          <a:r>
            <a:rPr lang="nl-BE" dirty="0"/>
            <a:t> system</a:t>
          </a:r>
          <a:r>
            <a:rPr dirty="0"/>
            <a:t>)</a:t>
          </a:r>
          <a:endParaRPr lang="nl-BE" dirty="0"/>
        </a:p>
      </dgm:t>
    </dgm:pt>
    <dgm:pt modelId="{FE2E1471-E52D-466A-A76C-4BB5F19A90C2}" type="parTrans" cxnId="{CC959A60-F5E3-4CBA-B49F-D1CC8967392E}">
      <dgm:prSet/>
      <dgm:spPr/>
      <dgm:t>
        <a:bodyPr/>
        <a:lstStyle/>
        <a:p>
          <a:endParaRPr lang="en-US"/>
        </a:p>
      </dgm:t>
    </dgm:pt>
    <dgm:pt modelId="{5B01B5E3-2F09-44F6-BDF4-59AE3DD792F4}" type="sibTrans" cxnId="{CC959A60-F5E3-4CBA-B49F-D1CC8967392E}">
      <dgm:prSet/>
      <dgm:spPr/>
      <dgm:t>
        <a:bodyPr/>
        <a:lstStyle/>
        <a:p>
          <a:endParaRPr lang="en-US"/>
        </a:p>
      </dgm:t>
    </dgm:pt>
    <dgm:pt modelId="{9E029134-162C-442E-A062-F55ADB999C33}" type="pres">
      <dgm:prSet presAssocID="{D1B0C0D0-7AB7-487B-ADF8-3BB3DD4E9EE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0E777AF-AE30-4678-946F-1FF94928EBDC}" type="pres">
      <dgm:prSet presAssocID="{E7919EDD-7680-4985-B198-1CBB0F9E96AC}" presName="composite" presStyleCnt="0"/>
      <dgm:spPr/>
    </dgm:pt>
    <dgm:pt modelId="{7A8D609C-F894-4686-8594-F633FD78C201}" type="pres">
      <dgm:prSet presAssocID="{E7919EDD-7680-4985-B198-1CBB0F9E96AC}" presName="rect1" presStyleLbl="trAlignAcc1" presStyleIdx="0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00EC11-24E0-4E0C-8101-DB576F31F9D2}" type="pres">
      <dgm:prSet presAssocID="{E7919EDD-7680-4985-B198-1CBB0F9E96AC}" presName="rect2" presStyleLbl="fgImgPlace1" presStyleIdx="0" presStyleCnt="10"/>
      <dgm:spPr>
        <a:blipFill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</dgm:pt>
    <dgm:pt modelId="{7105A6FE-D318-4A98-A922-671C581530DC}" type="pres">
      <dgm:prSet presAssocID="{C698564A-6110-4602-9450-B172C3825847}" presName="sibTrans" presStyleCnt="0"/>
      <dgm:spPr/>
    </dgm:pt>
    <dgm:pt modelId="{85CFEB57-FC52-4321-A97D-3211B5D63D4D}" type="pres">
      <dgm:prSet presAssocID="{426C232F-332D-4FF2-A820-7A068898BF0D}" presName="composite" presStyleCnt="0"/>
      <dgm:spPr/>
    </dgm:pt>
    <dgm:pt modelId="{A9AE0183-4578-4303-9373-BBB0DAF179FE}" type="pres">
      <dgm:prSet presAssocID="{426C232F-332D-4FF2-A820-7A068898BF0D}" presName="rect1" presStyleLbl="trAlignAcc1" presStyleIdx="1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BB8C5E-ACC5-4AEA-AC3B-15C53CC548C0}" type="pres">
      <dgm:prSet presAssocID="{426C232F-332D-4FF2-A820-7A068898BF0D}" presName="rect2" presStyleLbl="fgImgPlace1" presStyleIdx="1" presStyleCnt="10"/>
      <dgm:spPr>
        <a:blipFill>
          <a:blip xmlns:r="http://schemas.openxmlformats.org/officeDocument/2006/relationships"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</dgm:pt>
    <dgm:pt modelId="{3DF2FDF0-8F29-4351-969E-A1025413C53F}" type="pres">
      <dgm:prSet presAssocID="{0FF22A80-B924-4C97-9785-6DB4BF018886}" presName="sibTrans" presStyleCnt="0"/>
      <dgm:spPr/>
    </dgm:pt>
    <dgm:pt modelId="{51949F69-36F9-42ED-A197-4A357D3FCC84}" type="pres">
      <dgm:prSet presAssocID="{AE2357B3-F8D1-4E13-B807-E393E9FC5539}" presName="composite" presStyleCnt="0"/>
      <dgm:spPr/>
    </dgm:pt>
    <dgm:pt modelId="{DC5DD086-89E5-4CD9-B1D2-0E7FF2C522A2}" type="pres">
      <dgm:prSet presAssocID="{AE2357B3-F8D1-4E13-B807-E393E9FC5539}" presName="rect1" presStyleLbl="trAlignAcc1" presStyleIdx="2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DE190B-7605-44A7-B19B-482157C4ED09}" type="pres">
      <dgm:prSet presAssocID="{AE2357B3-F8D1-4E13-B807-E393E9FC5539}" presName="rect2" presStyleLbl="fgImgPlace1" presStyleIdx="2" presStyleCnt="10"/>
      <dgm:spPr>
        <a:blipFill>
          <a:blip xmlns:r="http://schemas.openxmlformats.org/officeDocument/2006/relationships"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</dgm:pt>
    <dgm:pt modelId="{800A896D-7DD0-4D28-BE08-D3B8F3F2A8C6}" type="pres">
      <dgm:prSet presAssocID="{486EB6E6-F0BE-4E7B-A3F0-7DC5C5021754}" presName="sibTrans" presStyleCnt="0"/>
      <dgm:spPr/>
    </dgm:pt>
    <dgm:pt modelId="{09DCF082-D387-4036-A517-A57508B9F296}" type="pres">
      <dgm:prSet presAssocID="{81FDCA61-7A32-4339-89E8-DD3704FB86F4}" presName="composite" presStyleCnt="0"/>
      <dgm:spPr/>
    </dgm:pt>
    <dgm:pt modelId="{6F6ACCCA-7573-4F27-BB76-D1BFA52EAEE3}" type="pres">
      <dgm:prSet presAssocID="{81FDCA61-7A32-4339-89E8-DD3704FB86F4}" presName="rect1" presStyleLbl="trAlignAcc1" presStyleIdx="3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4043AE-FBAE-4418-8D10-10B1481C95AF}" type="pres">
      <dgm:prSet presAssocID="{81FDCA61-7A32-4339-89E8-DD3704FB86F4}" presName="rect2" presStyleLbl="fgImgPlace1" presStyleIdx="3" presStyleCnt="10"/>
      <dgm:spPr>
        <a:blipFill>
          <a:blip xmlns:r="http://schemas.openxmlformats.org/officeDocument/2006/relationships"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</dgm:pt>
    <dgm:pt modelId="{2F838AD4-66C5-4737-8D8D-66F3281C6FE1}" type="pres">
      <dgm:prSet presAssocID="{4922DE05-E610-4796-BFBC-E068300788D1}" presName="sibTrans" presStyleCnt="0"/>
      <dgm:spPr/>
    </dgm:pt>
    <dgm:pt modelId="{0F749A16-F5F6-45E8-9E08-2382EA901724}" type="pres">
      <dgm:prSet presAssocID="{F9B22A10-E2AD-420E-86FD-C6A619FB34C3}" presName="composite" presStyleCnt="0"/>
      <dgm:spPr/>
    </dgm:pt>
    <dgm:pt modelId="{610D24CD-EC64-4585-8806-7B24163BBCA5}" type="pres">
      <dgm:prSet presAssocID="{F9B22A10-E2AD-420E-86FD-C6A619FB34C3}" presName="rect1" presStyleLbl="trAlignAcc1" presStyleIdx="4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377189-38FA-44FB-9886-A25D865375A4}" type="pres">
      <dgm:prSet presAssocID="{F9B22A10-E2AD-420E-86FD-C6A619FB34C3}" presName="rect2" presStyleLbl="fgImgPlace1" presStyleIdx="4" presStyleCnt="10"/>
      <dgm:spPr>
        <a:blipFill>
          <a:blip xmlns:r="http://schemas.openxmlformats.org/officeDocument/2006/relationships"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</dgm:pt>
    <dgm:pt modelId="{D0690CA7-5AC0-41CF-B946-24781BCFD1A5}" type="pres">
      <dgm:prSet presAssocID="{C995947A-877C-455B-BB65-7FBC6937BA2D}" presName="sibTrans" presStyleCnt="0"/>
      <dgm:spPr/>
    </dgm:pt>
    <dgm:pt modelId="{B7B3EDE5-7630-4030-822E-F5E4C9706E85}" type="pres">
      <dgm:prSet presAssocID="{DE482DF0-5C86-4767-9CE5-54725DF28573}" presName="composite" presStyleCnt="0"/>
      <dgm:spPr/>
    </dgm:pt>
    <dgm:pt modelId="{4F50CB91-2850-4662-936D-F5CF85EB32D2}" type="pres">
      <dgm:prSet presAssocID="{DE482DF0-5C86-4767-9CE5-54725DF28573}" presName="rect1" presStyleLbl="trAlignAcc1" presStyleIdx="5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E38FB2-A96C-4D7A-A866-6D7BE57189A0}" type="pres">
      <dgm:prSet presAssocID="{DE482DF0-5C86-4767-9CE5-54725DF28573}" presName="rect2" presStyleLbl="fgImgPlace1" presStyleIdx="5" presStyleCnt="10"/>
      <dgm:spPr>
        <a:blipFill>
          <a:blip xmlns:r="http://schemas.openxmlformats.org/officeDocument/2006/relationships"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</dgm:pt>
    <dgm:pt modelId="{FFADA039-4E63-4656-B69A-9CDE6DF7D22E}" type="pres">
      <dgm:prSet presAssocID="{4D6A567C-A21A-42BF-9F41-7BF71E18F454}" presName="sibTrans" presStyleCnt="0"/>
      <dgm:spPr/>
    </dgm:pt>
    <dgm:pt modelId="{617E62FE-8B7F-4345-A007-B8285279A613}" type="pres">
      <dgm:prSet presAssocID="{3069D4A7-A9EB-432B-8415-5BE83922B144}" presName="composite" presStyleCnt="0"/>
      <dgm:spPr/>
    </dgm:pt>
    <dgm:pt modelId="{9C5C0C8B-F255-4694-B3C6-8BE7DBC5F7E5}" type="pres">
      <dgm:prSet presAssocID="{3069D4A7-A9EB-432B-8415-5BE83922B144}" presName="rect1" presStyleLbl="trAlignAcc1" presStyleIdx="6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E14B50-194E-4A93-B9D9-20BB56D81973}" type="pres">
      <dgm:prSet presAssocID="{3069D4A7-A9EB-432B-8415-5BE83922B144}" presName="rect2" presStyleLbl="fgImgPlace1" presStyleIdx="6" presStyleCnt="10"/>
      <dgm:spPr>
        <a:blipFill>
          <a:blip xmlns:r="http://schemas.openxmlformats.org/officeDocument/2006/relationships"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</dgm:pt>
    <dgm:pt modelId="{CC5C64CB-AB52-41A1-B231-D8699C0C625F}" type="pres">
      <dgm:prSet presAssocID="{DFE1D077-B434-438C-B525-DD545C84AAA3}" presName="sibTrans" presStyleCnt="0"/>
      <dgm:spPr/>
    </dgm:pt>
    <dgm:pt modelId="{F8E94CFA-B945-48E5-BE10-370DD69F16A4}" type="pres">
      <dgm:prSet presAssocID="{53250AAA-89D6-4377-B3C0-0E5BF972A3C0}" presName="composite" presStyleCnt="0"/>
      <dgm:spPr/>
    </dgm:pt>
    <dgm:pt modelId="{411BB13E-A3FD-42F9-8D3A-DD2DDC4A3516}" type="pres">
      <dgm:prSet presAssocID="{53250AAA-89D6-4377-B3C0-0E5BF972A3C0}" presName="rect1" presStyleLbl="trAlignAcc1" presStyleIdx="7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C2EA1E-D7DB-4E74-806D-4590DBE781A3}" type="pres">
      <dgm:prSet presAssocID="{53250AAA-89D6-4377-B3C0-0E5BF972A3C0}" presName="rect2" presStyleLbl="fgImgPlace1" presStyleIdx="7" presStyleCnt="10"/>
      <dgm:spPr>
        <a:blipFill>
          <a:blip xmlns:r="http://schemas.openxmlformats.org/officeDocument/2006/relationships"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</dgm:pt>
    <dgm:pt modelId="{B6819F3B-727A-4EDF-BC16-FDFFBB563868}" type="pres">
      <dgm:prSet presAssocID="{4828047A-C139-4049-9231-4057A0E3B9D2}" presName="sibTrans" presStyleCnt="0"/>
      <dgm:spPr/>
    </dgm:pt>
    <dgm:pt modelId="{BB272E9F-26C5-4655-93E5-F3616BF119CC}" type="pres">
      <dgm:prSet presAssocID="{ADE4E262-EB9E-448C-8B46-6B6521E6B92F}" presName="composite" presStyleCnt="0"/>
      <dgm:spPr/>
    </dgm:pt>
    <dgm:pt modelId="{E0757731-3698-433B-8E7C-2EB749869931}" type="pres">
      <dgm:prSet presAssocID="{ADE4E262-EB9E-448C-8B46-6B6521E6B92F}" presName="rect1" presStyleLbl="trAlignAcc1" presStyleIdx="8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9FD9EA-3509-4D4C-98D4-BC741BA871D8}" type="pres">
      <dgm:prSet presAssocID="{ADE4E262-EB9E-448C-8B46-6B6521E6B92F}" presName="rect2" presStyleLbl="fgImgPlace1" presStyleIdx="8" presStyleCnt="10"/>
      <dgm:spPr>
        <a:blipFill>
          <a:blip xmlns:r="http://schemas.openxmlformats.org/officeDocument/2006/relationships"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</dgm:pt>
    <dgm:pt modelId="{979B97D2-0F97-437F-8686-ABD1B910F38F}" type="pres">
      <dgm:prSet presAssocID="{DC8C0C9F-FA74-4A97-BA58-15F42B37D9FB}" presName="sibTrans" presStyleCnt="0"/>
      <dgm:spPr/>
    </dgm:pt>
    <dgm:pt modelId="{0216C3D0-FCC6-4B0C-AA10-7E78E85A1DE2}" type="pres">
      <dgm:prSet presAssocID="{66800CA2-1263-488B-9901-BF5AA9A26379}" presName="composite" presStyleCnt="0"/>
      <dgm:spPr/>
    </dgm:pt>
    <dgm:pt modelId="{22C56DC3-2158-416C-A2CA-0A41276F6E72}" type="pres">
      <dgm:prSet presAssocID="{66800CA2-1263-488B-9901-BF5AA9A26379}" presName="rect1" presStyleLbl="trAlignAcc1" presStyleIdx="9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3F0339-AF8A-4C55-81EF-EEBFD25A8379}" type="pres">
      <dgm:prSet presAssocID="{66800CA2-1263-488B-9901-BF5AA9A26379}" presName="rect2" presStyleLbl="fgImgPlace1" presStyleIdx="9" presStyleCnt="10"/>
      <dgm:spPr>
        <a:blipFill>
          <a:blip xmlns:r="http://schemas.openxmlformats.org/officeDocument/2006/relationships"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</dgm:pt>
  </dgm:ptLst>
  <dgm:cxnLst>
    <dgm:cxn modelId="{6F029D55-F3C4-4B55-BA47-2A3855D24838}" type="presOf" srcId="{53250AAA-89D6-4377-B3C0-0E5BF972A3C0}" destId="{411BB13E-A3FD-42F9-8D3A-DD2DDC4A3516}" srcOrd="0" destOrd="0" presId="urn:microsoft.com/office/officeart/2008/layout/PictureStrips"/>
    <dgm:cxn modelId="{607ED0F1-DC27-41FB-A67C-724A8673BB94}" type="presOf" srcId="{ADE4E262-EB9E-448C-8B46-6B6521E6B92F}" destId="{E0757731-3698-433B-8E7C-2EB749869931}" srcOrd="0" destOrd="0" presId="urn:microsoft.com/office/officeart/2008/layout/PictureStrips"/>
    <dgm:cxn modelId="{7B7E50D4-65C6-4E3C-995E-1A1ABF6FDBCF}" srcId="{D1B0C0D0-7AB7-487B-ADF8-3BB3DD4E9EE7}" destId="{81FDCA61-7A32-4339-89E8-DD3704FB86F4}" srcOrd="3" destOrd="0" parTransId="{4F5E6841-070D-4563-B23E-8C64EC2E827B}" sibTransId="{4922DE05-E610-4796-BFBC-E068300788D1}"/>
    <dgm:cxn modelId="{C4084BF0-F635-4676-89A9-D65F024FF168}" srcId="{D1B0C0D0-7AB7-487B-ADF8-3BB3DD4E9EE7}" destId="{AE2357B3-F8D1-4E13-B807-E393E9FC5539}" srcOrd="2" destOrd="0" parTransId="{DF983F23-5BAE-428F-AFD9-BF0943C63ACC}" sibTransId="{486EB6E6-F0BE-4E7B-A3F0-7DC5C5021754}"/>
    <dgm:cxn modelId="{3AA5B55E-BAFF-4E59-844F-0B3A890F9AB2}" srcId="{D1B0C0D0-7AB7-487B-ADF8-3BB3DD4E9EE7}" destId="{53250AAA-89D6-4377-B3C0-0E5BF972A3C0}" srcOrd="7" destOrd="0" parTransId="{470AA8AF-6A66-4DE7-8F3A-D2B315A90BE8}" sibTransId="{4828047A-C139-4049-9231-4057A0E3B9D2}"/>
    <dgm:cxn modelId="{DB050EC4-F2AC-4ACB-BEFA-69C14AE7D74E}" srcId="{D1B0C0D0-7AB7-487B-ADF8-3BB3DD4E9EE7}" destId="{ADE4E262-EB9E-448C-8B46-6B6521E6B92F}" srcOrd="8" destOrd="0" parTransId="{28664F9A-4277-4158-A312-1D48A34DD546}" sibTransId="{DC8C0C9F-FA74-4A97-BA58-15F42B37D9FB}"/>
    <dgm:cxn modelId="{CF7B18B8-D469-4E7A-9426-CD748ACB6A00}" type="presOf" srcId="{E7919EDD-7680-4985-B198-1CBB0F9E96AC}" destId="{7A8D609C-F894-4686-8594-F633FD78C201}" srcOrd="0" destOrd="0" presId="urn:microsoft.com/office/officeart/2008/layout/PictureStrips"/>
    <dgm:cxn modelId="{165201F7-2674-47E8-BAD5-87A1CCA76D37}" type="presOf" srcId="{DE482DF0-5C86-4767-9CE5-54725DF28573}" destId="{4F50CB91-2850-4662-936D-F5CF85EB32D2}" srcOrd="0" destOrd="0" presId="urn:microsoft.com/office/officeart/2008/layout/PictureStrips"/>
    <dgm:cxn modelId="{87241E27-BE41-423C-9850-707F1B7F0681}" type="presOf" srcId="{AE2357B3-F8D1-4E13-B807-E393E9FC5539}" destId="{DC5DD086-89E5-4CD9-B1D2-0E7FF2C522A2}" srcOrd="0" destOrd="0" presId="urn:microsoft.com/office/officeart/2008/layout/PictureStrips"/>
    <dgm:cxn modelId="{2D283A8C-B4A3-4152-B8A6-4729DCCC852F}" srcId="{D1B0C0D0-7AB7-487B-ADF8-3BB3DD4E9EE7}" destId="{E7919EDD-7680-4985-B198-1CBB0F9E96AC}" srcOrd="0" destOrd="0" parTransId="{2FC221D4-82FE-4089-96B1-E14722E33943}" sibTransId="{C698564A-6110-4602-9450-B172C3825847}"/>
    <dgm:cxn modelId="{F52E67DC-23C4-4525-AAFE-F3400258F7D3}" srcId="{D1B0C0D0-7AB7-487B-ADF8-3BB3DD4E9EE7}" destId="{F9B22A10-E2AD-420E-86FD-C6A619FB34C3}" srcOrd="4" destOrd="0" parTransId="{51614E59-5D94-439C-A07A-61525828432A}" sibTransId="{C995947A-877C-455B-BB65-7FBC6937BA2D}"/>
    <dgm:cxn modelId="{CC959A60-F5E3-4CBA-B49F-D1CC8967392E}" srcId="{D1B0C0D0-7AB7-487B-ADF8-3BB3DD4E9EE7}" destId="{66800CA2-1263-488B-9901-BF5AA9A26379}" srcOrd="9" destOrd="0" parTransId="{FE2E1471-E52D-466A-A76C-4BB5F19A90C2}" sibTransId="{5B01B5E3-2F09-44F6-BDF4-59AE3DD792F4}"/>
    <dgm:cxn modelId="{5875A5CC-5403-4E63-9D89-C3B173377555}" type="presOf" srcId="{D1B0C0D0-7AB7-487B-ADF8-3BB3DD4E9EE7}" destId="{9E029134-162C-442E-A062-F55ADB999C33}" srcOrd="0" destOrd="0" presId="urn:microsoft.com/office/officeart/2008/layout/PictureStrips"/>
    <dgm:cxn modelId="{5B6B4003-61BB-47C8-A112-B3134BC120C6}" type="presOf" srcId="{66800CA2-1263-488B-9901-BF5AA9A26379}" destId="{22C56DC3-2158-416C-A2CA-0A41276F6E72}" srcOrd="0" destOrd="0" presId="urn:microsoft.com/office/officeart/2008/layout/PictureStrips"/>
    <dgm:cxn modelId="{CDB7F2D2-0390-44D6-A3CE-1FD1206C9CB4}" type="presOf" srcId="{426C232F-332D-4FF2-A820-7A068898BF0D}" destId="{A9AE0183-4578-4303-9373-BBB0DAF179FE}" srcOrd="0" destOrd="0" presId="urn:microsoft.com/office/officeart/2008/layout/PictureStrips"/>
    <dgm:cxn modelId="{65949B95-8A47-42EB-AA18-13779DD0E687}" type="presOf" srcId="{3069D4A7-A9EB-432B-8415-5BE83922B144}" destId="{9C5C0C8B-F255-4694-B3C6-8BE7DBC5F7E5}" srcOrd="0" destOrd="0" presId="urn:microsoft.com/office/officeart/2008/layout/PictureStrips"/>
    <dgm:cxn modelId="{9B9B85D9-2365-4064-B28B-A316E251AD35}" type="presOf" srcId="{81FDCA61-7A32-4339-89E8-DD3704FB86F4}" destId="{6F6ACCCA-7573-4F27-BB76-D1BFA52EAEE3}" srcOrd="0" destOrd="0" presId="urn:microsoft.com/office/officeart/2008/layout/PictureStrips"/>
    <dgm:cxn modelId="{1310D4E3-793B-4536-BE37-788F54627977}" srcId="{D1B0C0D0-7AB7-487B-ADF8-3BB3DD4E9EE7}" destId="{DE482DF0-5C86-4767-9CE5-54725DF28573}" srcOrd="5" destOrd="0" parTransId="{BF1F2008-AABF-4483-9D7B-58A40034FD6C}" sibTransId="{4D6A567C-A21A-42BF-9F41-7BF71E18F454}"/>
    <dgm:cxn modelId="{62233745-3DC7-4513-AFFE-85579EDF5340}" srcId="{D1B0C0D0-7AB7-487B-ADF8-3BB3DD4E9EE7}" destId="{3069D4A7-A9EB-432B-8415-5BE83922B144}" srcOrd="6" destOrd="0" parTransId="{9A7D73A8-C0A9-4B8A-9838-7588537C14AA}" sibTransId="{DFE1D077-B434-438C-B525-DD545C84AAA3}"/>
    <dgm:cxn modelId="{65F92A1C-CEF7-4C0B-9C30-3EDA2A6E2D55}" type="presOf" srcId="{F9B22A10-E2AD-420E-86FD-C6A619FB34C3}" destId="{610D24CD-EC64-4585-8806-7B24163BBCA5}" srcOrd="0" destOrd="0" presId="urn:microsoft.com/office/officeart/2008/layout/PictureStrips"/>
    <dgm:cxn modelId="{48331867-FF99-498B-92E1-5B05B35773A9}" srcId="{D1B0C0D0-7AB7-487B-ADF8-3BB3DD4E9EE7}" destId="{426C232F-332D-4FF2-A820-7A068898BF0D}" srcOrd="1" destOrd="0" parTransId="{76543072-ED0A-4EFB-9174-9DC2D0CB754B}" sibTransId="{0FF22A80-B924-4C97-9785-6DB4BF018886}"/>
    <dgm:cxn modelId="{1ACE1408-40D5-4E80-88CC-C0F31188DE01}" type="presParOf" srcId="{9E029134-162C-442E-A062-F55ADB999C33}" destId="{60E777AF-AE30-4678-946F-1FF94928EBDC}" srcOrd="0" destOrd="0" presId="urn:microsoft.com/office/officeart/2008/layout/PictureStrips"/>
    <dgm:cxn modelId="{9326DB87-A85A-4956-BB08-E9A657397BDB}" type="presParOf" srcId="{60E777AF-AE30-4678-946F-1FF94928EBDC}" destId="{7A8D609C-F894-4686-8594-F633FD78C201}" srcOrd="0" destOrd="0" presId="urn:microsoft.com/office/officeart/2008/layout/PictureStrips"/>
    <dgm:cxn modelId="{3DAEDD94-5288-470E-869E-D097DAF0F90D}" type="presParOf" srcId="{60E777AF-AE30-4678-946F-1FF94928EBDC}" destId="{8B00EC11-24E0-4E0C-8101-DB576F31F9D2}" srcOrd="1" destOrd="0" presId="urn:microsoft.com/office/officeart/2008/layout/PictureStrips"/>
    <dgm:cxn modelId="{6EAABE1F-AAF8-4C1C-ADB6-E643B6FE72BF}" type="presParOf" srcId="{9E029134-162C-442E-A062-F55ADB999C33}" destId="{7105A6FE-D318-4A98-A922-671C581530DC}" srcOrd="1" destOrd="0" presId="urn:microsoft.com/office/officeart/2008/layout/PictureStrips"/>
    <dgm:cxn modelId="{27E9360F-69D7-45AF-8443-327AACCCAC7C}" type="presParOf" srcId="{9E029134-162C-442E-A062-F55ADB999C33}" destId="{85CFEB57-FC52-4321-A97D-3211B5D63D4D}" srcOrd="2" destOrd="0" presId="urn:microsoft.com/office/officeart/2008/layout/PictureStrips"/>
    <dgm:cxn modelId="{F3B6940C-B5AF-4E6D-9855-36B3FFC571C9}" type="presParOf" srcId="{85CFEB57-FC52-4321-A97D-3211B5D63D4D}" destId="{A9AE0183-4578-4303-9373-BBB0DAF179FE}" srcOrd="0" destOrd="0" presId="urn:microsoft.com/office/officeart/2008/layout/PictureStrips"/>
    <dgm:cxn modelId="{D30F8DFA-93FB-468B-A734-3B39BB4832EC}" type="presParOf" srcId="{85CFEB57-FC52-4321-A97D-3211B5D63D4D}" destId="{17BB8C5E-ACC5-4AEA-AC3B-15C53CC548C0}" srcOrd="1" destOrd="0" presId="urn:microsoft.com/office/officeart/2008/layout/PictureStrips"/>
    <dgm:cxn modelId="{EC5908E6-1232-456B-8578-AD2F6DCA4E67}" type="presParOf" srcId="{9E029134-162C-442E-A062-F55ADB999C33}" destId="{3DF2FDF0-8F29-4351-969E-A1025413C53F}" srcOrd="3" destOrd="0" presId="urn:microsoft.com/office/officeart/2008/layout/PictureStrips"/>
    <dgm:cxn modelId="{7767AE45-B41A-4B70-B583-6E7BE799E883}" type="presParOf" srcId="{9E029134-162C-442E-A062-F55ADB999C33}" destId="{51949F69-36F9-42ED-A197-4A357D3FCC84}" srcOrd="4" destOrd="0" presId="urn:microsoft.com/office/officeart/2008/layout/PictureStrips"/>
    <dgm:cxn modelId="{25ABD5AD-3ADD-482E-8F47-F4C191514935}" type="presParOf" srcId="{51949F69-36F9-42ED-A197-4A357D3FCC84}" destId="{DC5DD086-89E5-4CD9-B1D2-0E7FF2C522A2}" srcOrd="0" destOrd="0" presId="urn:microsoft.com/office/officeart/2008/layout/PictureStrips"/>
    <dgm:cxn modelId="{B6396E52-27AB-496C-BEF2-600AB2462CE6}" type="presParOf" srcId="{51949F69-36F9-42ED-A197-4A357D3FCC84}" destId="{DEDE190B-7605-44A7-B19B-482157C4ED09}" srcOrd="1" destOrd="0" presId="urn:microsoft.com/office/officeart/2008/layout/PictureStrips"/>
    <dgm:cxn modelId="{0E18B71D-3EDC-4133-BE06-8C7D60F89D67}" type="presParOf" srcId="{9E029134-162C-442E-A062-F55ADB999C33}" destId="{800A896D-7DD0-4D28-BE08-D3B8F3F2A8C6}" srcOrd="5" destOrd="0" presId="urn:microsoft.com/office/officeart/2008/layout/PictureStrips"/>
    <dgm:cxn modelId="{D3CF49A8-6963-444A-9FD3-1E23BDB0C3D1}" type="presParOf" srcId="{9E029134-162C-442E-A062-F55ADB999C33}" destId="{09DCF082-D387-4036-A517-A57508B9F296}" srcOrd="6" destOrd="0" presId="urn:microsoft.com/office/officeart/2008/layout/PictureStrips"/>
    <dgm:cxn modelId="{8217DC2B-1DF9-441A-BB0B-DFB301061171}" type="presParOf" srcId="{09DCF082-D387-4036-A517-A57508B9F296}" destId="{6F6ACCCA-7573-4F27-BB76-D1BFA52EAEE3}" srcOrd="0" destOrd="0" presId="urn:microsoft.com/office/officeart/2008/layout/PictureStrips"/>
    <dgm:cxn modelId="{90D6555F-1483-44DF-B84C-7B519FEB44C0}" type="presParOf" srcId="{09DCF082-D387-4036-A517-A57508B9F296}" destId="{F94043AE-FBAE-4418-8D10-10B1481C95AF}" srcOrd="1" destOrd="0" presId="urn:microsoft.com/office/officeart/2008/layout/PictureStrips"/>
    <dgm:cxn modelId="{7D7B4C98-E432-42EE-8D8D-5901C3E6349C}" type="presParOf" srcId="{9E029134-162C-442E-A062-F55ADB999C33}" destId="{2F838AD4-66C5-4737-8D8D-66F3281C6FE1}" srcOrd="7" destOrd="0" presId="urn:microsoft.com/office/officeart/2008/layout/PictureStrips"/>
    <dgm:cxn modelId="{D577C2F9-00F3-478E-B0A1-CBA54BC4D290}" type="presParOf" srcId="{9E029134-162C-442E-A062-F55ADB999C33}" destId="{0F749A16-F5F6-45E8-9E08-2382EA901724}" srcOrd="8" destOrd="0" presId="urn:microsoft.com/office/officeart/2008/layout/PictureStrips"/>
    <dgm:cxn modelId="{A9B2C884-5339-4946-95BE-249CA360D390}" type="presParOf" srcId="{0F749A16-F5F6-45E8-9E08-2382EA901724}" destId="{610D24CD-EC64-4585-8806-7B24163BBCA5}" srcOrd="0" destOrd="0" presId="urn:microsoft.com/office/officeart/2008/layout/PictureStrips"/>
    <dgm:cxn modelId="{13B4B4D4-7882-4FC7-A29A-E7F8E12D0C48}" type="presParOf" srcId="{0F749A16-F5F6-45E8-9E08-2382EA901724}" destId="{1D377189-38FA-44FB-9886-A25D865375A4}" srcOrd="1" destOrd="0" presId="urn:microsoft.com/office/officeart/2008/layout/PictureStrips"/>
    <dgm:cxn modelId="{F06618E3-8ECC-4779-B6CA-54B9A9277F7D}" type="presParOf" srcId="{9E029134-162C-442E-A062-F55ADB999C33}" destId="{D0690CA7-5AC0-41CF-B946-24781BCFD1A5}" srcOrd="9" destOrd="0" presId="urn:microsoft.com/office/officeart/2008/layout/PictureStrips"/>
    <dgm:cxn modelId="{B453920C-E2FE-464B-A417-10E41344B605}" type="presParOf" srcId="{9E029134-162C-442E-A062-F55ADB999C33}" destId="{B7B3EDE5-7630-4030-822E-F5E4C9706E85}" srcOrd="10" destOrd="0" presId="urn:microsoft.com/office/officeart/2008/layout/PictureStrips"/>
    <dgm:cxn modelId="{0BBD2997-A6FE-4747-8A37-A51A8F3A2872}" type="presParOf" srcId="{B7B3EDE5-7630-4030-822E-F5E4C9706E85}" destId="{4F50CB91-2850-4662-936D-F5CF85EB32D2}" srcOrd="0" destOrd="0" presId="urn:microsoft.com/office/officeart/2008/layout/PictureStrips"/>
    <dgm:cxn modelId="{A583ABD6-E8CE-4B69-B8D5-93A61522A1EC}" type="presParOf" srcId="{B7B3EDE5-7630-4030-822E-F5E4C9706E85}" destId="{82E38FB2-A96C-4D7A-A866-6D7BE57189A0}" srcOrd="1" destOrd="0" presId="urn:microsoft.com/office/officeart/2008/layout/PictureStrips"/>
    <dgm:cxn modelId="{D3924F9D-1B2B-468D-9499-0878D7325886}" type="presParOf" srcId="{9E029134-162C-442E-A062-F55ADB999C33}" destId="{FFADA039-4E63-4656-B69A-9CDE6DF7D22E}" srcOrd="11" destOrd="0" presId="urn:microsoft.com/office/officeart/2008/layout/PictureStrips"/>
    <dgm:cxn modelId="{6101DE1E-89A5-4595-9D90-625EB1D5C275}" type="presParOf" srcId="{9E029134-162C-442E-A062-F55ADB999C33}" destId="{617E62FE-8B7F-4345-A007-B8285279A613}" srcOrd="12" destOrd="0" presId="urn:microsoft.com/office/officeart/2008/layout/PictureStrips"/>
    <dgm:cxn modelId="{B127BB00-7723-4861-953C-BF84332918B3}" type="presParOf" srcId="{617E62FE-8B7F-4345-A007-B8285279A613}" destId="{9C5C0C8B-F255-4694-B3C6-8BE7DBC5F7E5}" srcOrd="0" destOrd="0" presId="urn:microsoft.com/office/officeart/2008/layout/PictureStrips"/>
    <dgm:cxn modelId="{9D4DD96D-99B4-4440-8F26-9444DF352788}" type="presParOf" srcId="{617E62FE-8B7F-4345-A007-B8285279A613}" destId="{A9E14B50-194E-4A93-B9D9-20BB56D81973}" srcOrd="1" destOrd="0" presId="urn:microsoft.com/office/officeart/2008/layout/PictureStrips"/>
    <dgm:cxn modelId="{02D072A7-AB83-49BC-AC2B-4BA7080A482D}" type="presParOf" srcId="{9E029134-162C-442E-A062-F55ADB999C33}" destId="{CC5C64CB-AB52-41A1-B231-D8699C0C625F}" srcOrd="13" destOrd="0" presId="urn:microsoft.com/office/officeart/2008/layout/PictureStrips"/>
    <dgm:cxn modelId="{DC2E0DAE-8068-42FB-99A3-9DB7599F7D61}" type="presParOf" srcId="{9E029134-162C-442E-A062-F55ADB999C33}" destId="{F8E94CFA-B945-48E5-BE10-370DD69F16A4}" srcOrd="14" destOrd="0" presId="urn:microsoft.com/office/officeart/2008/layout/PictureStrips"/>
    <dgm:cxn modelId="{6FCAE1ED-A8A6-49EA-9C0A-426C55E7D002}" type="presParOf" srcId="{F8E94CFA-B945-48E5-BE10-370DD69F16A4}" destId="{411BB13E-A3FD-42F9-8D3A-DD2DDC4A3516}" srcOrd="0" destOrd="0" presId="urn:microsoft.com/office/officeart/2008/layout/PictureStrips"/>
    <dgm:cxn modelId="{091AC00F-3782-434D-986B-4E41996B825A}" type="presParOf" srcId="{F8E94CFA-B945-48E5-BE10-370DD69F16A4}" destId="{70C2EA1E-D7DB-4E74-806D-4590DBE781A3}" srcOrd="1" destOrd="0" presId="urn:microsoft.com/office/officeart/2008/layout/PictureStrips"/>
    <dgm:cxn modelId="{8AF17C44-8676-45ED-91B6-69951F228EBB}" type="presParOf" srcId="{9E029134-162C-442E-A062-F55ADB999C33}" destId="{B6819F3B-727A-4EDF-BC16-FDFFBB563868}" srcOrd="15" destOrd="0" presId="urn:microsoft.com/office/officeart/2008/layout/PictureStrips"/>
    <dgm:cxn modelId="{EDF613BE-AF60-4BB9-8B64-1F1E771D1D38}" type="presParOf" srcId="{9E029134-162C-442E-A062-F55ADB999C33}" destId="{BB272E9F-26C5-4655-93E5-F3616BF119CC}" srcOrd="16" destOrd="0" presId="urn:microsoft.com/office/officeart/2008/layout/PictureStrips"/>
    <dgm:cxn modelId="{68FB2285-12B2-4848-8765-8DCEF0538E5F}" type="presParOf" srcId="{BB272E9F-26C5-4655-93E5-F3616BF119CC}" destId="{E0757731-3698-433B-8E7C-2EB749869931}" srcOrd="0" destOrd="0" presId="urn:microsoft.com/office/officeart/2008/layout/PictureStrips"/>
    <dgm:cxn modelId="{63DD4E54-25C9-4B39-827A-CB29D4A660C5}" type="presParOf" srcId="{BB272E9F-26C5-4655-93E5-F3616BF119CC}" destId="{139FD9EA-3509-4D4C-98D4-BC741BA871D8}" srcOrd="1" destOrd="0" presId="urn:microsoft.com/office/officeart/2008/layout/PictureStrips"/>
    <dgm:cxn modelId="{1C3C8A6A-9150-4711-822D-15BAEBC878F1}" type="presParOf" srcId="{9E029134-162C-442E-A062-F55ADB999C33}" destId="{979B97D2-0F97-437F-8686-ABD1B910F38F}" srcOrd="17" destOrd="0" presId="urn:microsoft.com/office/officeart/2008/layout/PictureStrips"/>
    <dgm:cxn modelId="{D900DB38-E777-4174-9FA7-6E86CC01EC2C}" type="presParOf" srcId="{9E029134-162C-442E-A062-F55ADB999C33}" destId="{0216C3D0-FCC6-4B0C-AA10-7E78E85A1DE2}" srcOrd="18" destOrd="0" presId="urn:microsoft.com/office/officeart/2008/layout/PictureStrips"/>
    <dgm:cxn modelId="{FED881BA-5658-4124-A694-8C7AE2AB12E4}" type="presParOf" srcId="{0216C3D0-FCC6-4B0C-AA10-7E78E85A1DE2}" destId="{22C56DC3-2158-416C-A2CA-0A41276F6E72}" srcOrd="0" destOrd="0" presId="urn:microsoft.com/office/officeart/2008/layout/PictureStrips"/>
    <dgm:cxn modelId="{24B244FF-E925-4268-8819-77DA15037FC4}" type="presParOf" srcId="{0216C3D0-FCC6-4B0C-AA10-7E78E85A1DE2}" destId="{763F0339-AF8A-4C55-81EF-EEBFD25A8379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8D609C-F894-4686-8594-F633FD78C201}">
      <dsp:nvSpPr>
        <dsp:cNvPr id="0" name=""/>
        <dsp:cNvSpPr/>
      </dsp:nvSpPr>
      <dsp:spPr>
        <a:xfrm>
          <a:off x="267329" y="223185"/>
          <a:ext cx="3322701" cy="1038344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3305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sz="2000" kern="1200" dirty="0"/>
            <a:t>Co</a:t>
          </a:r>
          <a:r>
            <a:rPr lang="en-US" sz="2000" kern="1200" dirty="0"/>
            <a:t>o</a:t>
          </a:r>
          <a:r>
            <a:rPr sz="2000" kern="1200" dirty="0"/>
            <a:t>rdinati</a:t>
          </a:r>
          <a:r>
            <a:rPr lang="en-US" sz="2000" kern="1200" dirty="0"/>
            <a:t>on of the electronic processes</a:t>
          </a:r>
          <a:endParaRPr lang="nl-BE" sz="2000" kern="1200" dirty="0"/>
        </a:p>
      </dsp:txBody>
      <dsp:txXfrm>
        <a:off x="267329" y="223185"/>
        <a:ext cx="3322701" cy="1038344"/>
      </dsp:txXfrm>
    </dsp:sp>
    <dsp:sp modelId="{8B00EC11-24E0-4E0C-8101-DB576F31F9D2}">
      <dsp:nvSpPr>
        <dsp:cNvPr id="0" name=""/>
        <dsp:cNvSpPr/>
      </dsp:nvSpPr>
      <dsp:spPr>
        <a:xfrm>
          <a:off x="128883" y="73202"/>
          <a:ext cx="726840" cy="1090261"/>
        </a:xfrm>
        <a:prstGeom prst="rect">
          <a:avLst/>
        </a:prstGeom>
        <a:blipFill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AE0183-4578-4303-9373-BBB0DAF179FE}">
      <dsp:nvSpPr>
        <dsp:cNvPr id="0" name=""/>
        <dsp:cNvSpPr/>
      </dsp:nvSpPr>
      <dsp:spPr>
        <a:xfrm>
          <a:off x="3894272" y="223185"/>
          <a:ext cx="3322701" cy="1038344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3305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sz="2000" kern="1200" dirty="0"/>
            <a:t>Portal </a:t>
          </a:r>
          <a:endParaRPr lang="nl-BE" sz="2000" kern="1200" dirty="0"/>
        </a:p>
      </dsp:txBody>
      <dsp:txXfrm>
        <a:off x="3894272" y="223185"/>
        <a:ext cx="3322701" cy="1038344"/>
      </dsp:txXfrm>
    </dsp:sp>
    <dsp:sp modelId="{17BB8C5E-ACC5-4AEA-AC3B-15C53CC548C0}">
      <dsp:nvSpPr>
        <dsp:cNvPr id="0" name=""/>
        <dsp:cNvSpPr/>
      </dsp:nvSpPr>
      <dsp:spPr>
        <a:xfrm>
          <a:off x="3755826" y="73202"/>
          <a:ext cx="726840" cy="1090261"/>
        </a:xfrm>
        <a:prstGeom prst="rect">
          <a:avLst/>
        </a:prstGeom>
        <a:blipFill>
          <a:blip xmlns:r="http://schemas.openxmlformats.org/officeDocument/2006/relationships"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5DD086-89E5-4CD9-B1D2-0E7FF2C522A2}">
      <dsp:nvSpPr>
        <dsp:cNvPr id="0" name=""/>
        <dsp:cNvSpPr/>
      </dsp:nvSpPr>
      <dsp:spPr>
        <a:xfrm>
          <a:off x="7521215" y="223185"/>
          <a:ext cx="3322701" cy="1038344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3305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Integrated user and access management system</a:t>
          </a:r>
          <a:endParaRPr lang="nl-BE" sz="2000" kern="1200" dirty="0"/>
        </a:p>
      </dsp:txBody>
      <dsp:txXfrm>
        <a:off x="7521215" y="223185"/>
        <a:ext cx="3322701" cy="1038344"/>
      </dsp:txXfrm>
    </dsp:sp>
    <dsp:sp modelId="{DEDE190B-7605-44A7-B19B-482157C4ED09}">
      <dsp:nvSpPr>
        <dsp:cNvPr id="0" name=""/>
        <dsp:cNvSpPr/>
      </dsp:nvSpPr>
      <dsp:spPr>
        <a:xfrm>
          <a:off x="7382769" y="73202"/>
          <a:ext cx="726840" cy="1090261"/>
        </a:xfrm>
        <a:prstGeom prst="rect">
          <a:avLst/>
        </a:prstGeom>
        <a:blipFill>
          <a:blip xmlns:r="http://schemas.openxmlformats.org/officeDocument/2006/relationships"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6ACCCA-7573-4F27-BB76-D1BFA52EAEE3}">
      <dsp:nvSpPr>
        <dsp:cNvPr id="0" name=""/>
        <dsp:cNvSpPr/>
      </dsp:nvSpPr>
      <dsp:spPr>
        <a:xfrm>
          <a:off x="267329" y="1530345"/>
          <a:ext cx="3322701" cy="1038344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3305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Management of </a:t>
          </a:r>
          <a:r>
            <a:rPr sz="2000" kern="1200" dirty="0"/>
            <a:t>loggings</a:t>
          </a:r>
          <a:endParaRPr lang="nl-BE" sz="2000" kern="1200" dirty="0"/>
        </a:p>
      </dsp:txBody>
      <dsp:txXfrm>
        <a:off x="267329" y="1530345"/>
        <a:ext cx="3322701" cy="1038344"/>
      </dsp:txXfrm>
    </dsp:sp>
    <dsp:sp modelId="{F94043AE-FBAE-4418-8D10-10B1481C95AF}">
      <dsp:nvSpPr>
        <dsp:cNvPr id="0" name=""/>
        <dsp:cNvSpPr/>
      </dsp:nvSpPr>
      <dsp:spPr>
        <a:xfrm>
          <a:off x="128883" y="1380362"/>
          <a:ext cx="726840" cy="1090261"/>
        </a:xfrm>
        <a:prstGeom prst="rect">
          <a:avLst/>
        </a:prstGeom>
        <a:blipFill>
          <a:blip xmlns:r="http://schemas.openxmlformats.org/officeDocument/2006/relationships"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0D24CD-EC64-4585-8806-7B24163BBCA5}">
      <dsp:nvSpPr>
        <dsp:cNvPr id="0" name=""/>
        <dsp:cNvSpPr/>
      </dsp:nvSpPr>
      <dsp:spPr>
        <a:xfrm>
          <a:off x="3894272" y="1530345"/>
          <a:ext cx="3322701" cy="1038344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3305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sz="2000" kern="1200" dirty="0"/>
            <a:t>System </a:t>
          </a:r>
          <a:r>
            <a:rPr lang="en-US" sz="2000" kern="1200" dirty="0"/>
            <a:t>for</a:t>
          </a:r>
          <a:r>
            <a:rPr sz="2000" kern="1200" dirty="0"/>
            <a:t> end-to-end </a:t>
          </a:r>
          <a:r>
            <a:rPr lang="en-US" sz="2000" kern="1200" dirty="0"/>
            <a:t>encryption</a:t>
          </a:r>
          <a:endParaRPr lang="nl-BE" sz="2000" kern="1200" dirty="0"/>
        </a:p>
      </dsp:txBody>
      <dsp:txXfrm>
        <a:off x="3894272" y="1530345"/>
        <a:ext cx="3322701" cy="1038344"/>
      </dsp:txXfrm>
    </dsp:sp>
    <dsp:sp modelId="{1D377189-38FA-44FB-9886-A25D865375A4}">
      <dsp:nvSpPr>
        <dsp:cNvPr id="0" name=""/>
        <dsp:cNvSpPr/>
      </dsp:nvSpPr>
      <dsp:spPr>
        <a:xfrm>
          <a:off x="3755826" y="1380362"/>
          <a:ext cx="726840" cy="1090261"/>
        </a:xfrm>
        <a:prstGeom prst="rect">
          <a:avLst/>
        </a:prstGeom>
        <a:blipFill>
          <a:blip xmlns:r="http://schemas.openxmlformats.org/officeDocument/2006/relationships"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F50CB91-2850-4662-936D-F5CF85EB32D2}">
      <dsp:nvSpPr>
        <dsp:cNvPr id="0" name=""/>
        <dsp:cNvSpPr/>
      </dsp:nvSpPr>
      <dsp:spPr>
        <a:xfrm>
          <a:off x="7521215" y="1530345"/>
          <a:ext cx="3322701" cy="1038344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3305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000" kern="1200" dirty="0">
              <a:solidFill>
                <a:srgbClr val="3E6E5A"/>
              </a:solidFill>
            </a:rPr>
            <a:t>eHealth</a:t>
          </a:r>
          <a:r>
            <a:rPr sz="2000" kern="1200" dirty="0"/>
            <a:t>Box</a:t>
          </a:r>
          <a:endParaRPr lang="nl-BE" sz="2000" kern="1200" dirty="0"/>
        </a:p>
      </dsp:txBody>
      <dsp:txXfrm>
        <a:off x="7521215" y="1530345"/>
        <a:ext cx="3322701" cy="1038344"/>
      </dsp:txXfrm>
    </dsp:sp>
    <dsp:sp modelId="{82E38FB2-A96C-4D7A-A866-6D7BE57189A0}">
      <dsp:nvSpPr>
        <dsp:cNvPr id="0" name=""/>
        <dsp:cNvSpPr/>
      </dsp:nvSpPr>
      <dsp:spPr>
        <a:xfrm>
          <a:off x="7382769" y="1380362"/>
          <a:ext cx="726840" cy="1090261"/>
        </a:xfrm>
        <a:prstGeom prst="rect">
          <a:avLst/>
        </a:prstGeom>
        <a:blipFill>
          <a:blip xmlns:r="http://schemas.openxmlformats.org/officeDocument/2006/relationships"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5C0C8B-F255-4694-B3C6-8BE7DBC5F7E5}">
      <dsp:nvSpPr>
        <dsp:cNvPr id="0" name=""/>
        <dsp:cNvSpPr/>
      </dsp:nvSpPr>
      <dsp:spPr>
        <a:xfrm>
          <a:off x="267329" y="2837505"/>
          <a:ext cx="3322701" cy="1038344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3305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sz="2000" kern="1200"/>
            <a:t>Timestamping</a:t>
          </a:r>
          <a:endParaRPr lang="nl-BE" sz="2000" kern="1200"/>
        </a:p>
      </dsp:txBody>
      <dsp:txXfrm>
        <a:off x="267329" y="2837505"/>
        <a:ext cx="3322701" cy="1038344"/>
      </dsp:txXfrm>
    </dsp:sp>
    <dsp:sp modelId="{A9E14B50-194E-4A93-B9D9-20BB56D81973}">
      <dsp:nvSpPr>
        <dsp:cNvPr id="0" name=""/>
        <dsp:cNvSpPr/>
      </dsp:nvSpPr>
      <dsp:spPr>
        <a:xfrm>
          <a:off x="128883" y="2687522"/>
          <a:ext cx="726840" cy="1090261"/>
        </a:xfrm>
        <a:prstGeom prst="rect">
          <a:avLst/>
        </a:prstGeom>
        <a:blipFill>
          <a:blip xmlns:r="http://schemas.openxmlformats.org/officeDocument/2006/relationships"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1BB13E-A3FD-42F9-8D3A-DD2DDC4A3516}">
      <dsp:nvSpPr>
        <dsp:cNvPr id="0" name=""/>
        <dsp:cNvSpPr/>
      </dsp:nvSpPr>
      <dsp:spPr>
        <a:xfrm>
          <a:off x="3894272" y="2837505"/>
          <a:ext cx="3322701" cy="1038344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3305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sz="2000" kern="1200" dirty="0"/>
            <a:t>Coding </a:t>
          </a:r>
          <a:r>
            <a:rPr lang="en-US" sz="2000" kern="1200" dirty="0"/>
            <a:t>and</a:t>
          </a:r>
          <a:r>
            <a:rPr sz="2000" kern="1200" dirty="0"/>
            <a:t> </a:t>
          </a:r>
          <a:r>
            <a:rPr sz="2000" kern="1200" dirty="0" err="1"/>
            <a:t>anon</a:t>
          </a:r>
          <a:r>
            <a:rPr lang="en-US" sz="2000" kern="1200" dirty="0" err="1"/>
            <a:t>y</a:t>
          </a:r>
          <a:r>
            <a:rPr sz="2000" kern="1200" dirty="0" err="1"/>
            <a:t>mising</a:t>
          </a:r>
          <a:endParaRPr lang="nl-BE" sz="2000" kern="1200" dirty="0"/>
        </a:p>
      </dsp:txBody>
      <dsp:txXfrm>
        <a:off x="3894272" y="2837505"/>
        <a:ext cx="3322701" cy="1038344"/>
      </dsp:txXfrm>
    </dsp:sp>
    <dsp:sp modelId="{70C2EA1E-D7DB-4E74-806D-4590DBE781A3}">
      <dsp:nvSpPr>
        <dsp:cNvPr id="0" name=""/>
        <dsp:cNvSpPr/>
      </dsp:nvSpPr>
      <dsp:spPr>
        <a:xfrm>
          <a:off x="3755826" y="2687522"/>
          <a:ext cx="726840" cy="1090261"/>
        </a:xfrm>
        <a:prstGeom prst="rect">
          <a:avLst/>
        </a:prstGeom>
        <a:blipFill>
          <a:blip xmlns:r="http://schemas.openxmlformats.org/officeDocument/2006/relationships"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757731-3698-433B-8E7C-2EB749869931}">
      <dsp:nvSpPr>
        <dsp:cNvPr id="0" name=""/>
        <dsp:cNvSpPr/>
      </dsp:nvSpPr>
      <dsp:spPr>
        <a:xfrm>
          <a:off x="7521215" y="2837505"/>
          <a:ext cx="3322701" cy="1038344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3305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Consultation of National register and CBSS registers</a:t>
          </a:r>
          <a:endParaRPr lang="nl-BE" sz="2000" kern="1200" dirty="0"/>
        </a:p>
      </dsp:txBody>
      <dsp:txXfrm>
        <a:off x="7521215" y="2837505"/>
        <a:ext cx="3322701" cy="1038344"/>
      </dsp:txXfrm>
    </dsp:sp>
    <dsp:sp modelId="{139FD9EA-3509-4D4C-98D4-BC741BA871D8}">
      <dsp:nvSpPr>
        <dsp:cNvPr id="0" name=""/>
        <dsp:cNvSpPr/>
      </dsp:nvSpPr>
      <dsp:spPr>
        <a:xfrm>
          <a:off x="7382769" y="2687522"/>
          <a:ext cx="726840" cy="1090261"/>
        </a:xfrm>
        <a:prstGeom prst="rect">
          <a:avLst/>
        </a:prstGeom>
        <a:blipFill>
          <a:blip xmlns:r="http://schemas.openxmlformats.org/officeDocument/2006/relationships"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C56DC3-2158-416C-A2CA-0A41276F6E72}">
      <dsp:nvSpPr>
        <dsp:cNvPr id="0" name=""/>
        <dsp:cNvSpPr/>
      </dsp:nvSpPr>
      <dsp:spPr>
        <a:xfrm>
          <a:off x="3894272" y="4144665"/>
          <a:ext cx="3322701" cy="1038344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3305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Reference directories</a:t>
          </a:r>
          <a:r>
            <a:rPr sz="2000" kern="1200" dirty="0"/>
            <a:t> (</a:t>
          </a:r>
          <a:r>
            <a:rPr lang="nl-BE" sz="2000" kern="1200" dirty="0"/>
            <a:t>hub-</a:t>
          </a:r>
          <a:r>
            <a:rPr sz="2000" kern="1200" dirty="0" err="1"/>
            <a:t>metahub</a:t>
          </a:r>
          <a:r>
            <a:rPr lang="nl-BE" sz="2000" kern="1200" dirty="0"/>
            <a:t> system</a:t>
          </a:r>
          <a:r>
            <a:rPr sz="2000" kern="1200" dirty="0"/>
            <a:t>)</a:t>
          </a:r>
          <a:endParaRPr lang="nl-BE" sz="2000" kern="1200" dirty="0"/>
        </a:p>
      </dsp:txBody>
      <dsp:txXfrm>
        <a:off x="3894272" y="4144665"/>
        <a:ext cx="3322701" cy="1038344"/>
      </dsp:txXfrm>
    </dsp:sp>
    <dsp:sp modelId="{763F0339-AF8A-4C55-81EF-EEBFD25A8379}">
      <dsp:nvSpPr>
        <dsp:cNvPr id="0" name=""/>
        <dsp:cNvSpPr/>
      </dsp:nvSpPr>
      <dsp:spPr>
        <a:xfrm>
          <a:off x="3755826" y="3994682"/>
          <a:ext cx="726840" cy="1090261"/>
        </a:xfrm>
        <a:prstGeom prst="rect">
          <a:avLst/>
        </a:prstGeom>
        <a:blipFill>
          <a:blip xmlns:r="http://schemas.openxmlformats.org/officeDocument/2006/relationships"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9963A8-760C-486B-97D3-9A1A32343ACB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2455AD-D708-4BED-A8DD-C24DB34DEF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7837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472D4DB-24C3-43B8-8E4A-324AA65BA7B2}" type="datetimeFigureOut">
              <a:rPr lang="en-US"/>
              <a:pPr>
                <a:defRPr/>
              </a:pPr>
              <a:t>4/9/2024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9A4C6B6-9186-44B6-AEB1-8528D7C6E6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8395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A4C6B6-9186-44B6-AEB1-8528D7C6E6E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1730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87425" y="1081088"/>
            <a:ext cx="5189538" cy="29194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BE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2EDF498-6B22-4C23-B9DE-FBD91F7FCCAE}" type="slidenum">
              <a:rPr kumimoji="0" lang="fr-B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fr-B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505667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37870469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A44301-3FF7-6B40-A3C4-9CEE3D6B2BC2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61855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A44301-3FF7-6B40-A3C4-9CEE3D6B2BC2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09176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A62674-ADB2-42D4-B8E9-13688C3B98A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fr-B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997342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30802000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17313938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95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8068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F14B466-97F6-42AD-BA69-3128B6BE031F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fr-BE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93611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05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9092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2D31976-9B74-4DEB-BA7A-338D8B7DCAC4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fr-BE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899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2160" y="1265211"/>
            <a:ext cx="10363200" cy="14700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rgbClr val="0087BE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  <a:endParaRPr lang="fr-B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00875" y="2774426"/>
            <a:ext cx="8534400" cy="89596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fr-BE" dirty="0"/>
          </a:p>
        </p:txBody>
      </p:sp>
      <p:grpSp>
        <p:nvGrpSpPr>
          <p:cNvPr id="6" name="Group 11"/>
          <p:cNvGrpSpPr>
            <a:grpSpLocks/>
          </p:cNvGrpSpPr>
          <p:nvPr userDrawn="1"/>
        </p:nvGrpSpPr>
        <p:grpSpPr bwMode="auto">
          <a:xfrm>
            <a:off x="6888085" y="3436545"/>
            <a:ext cx="5571706" cy="2800767"/>
            <a:chOff x="4496908" y="2676525"/>
            <a:chExt cx="4178780" cy="2802021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96909" y="3629091"/>
              <a:ext cx="290933" cy="3904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96908" y="4151911"/>
              <a:ext cx="307724" cy="3904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TextBox 10"/>
            <p:cNvSpPr txBox="1">
              <a:spLocks noChangeArrowheads="1"/>
            </p:cNvSpPr>
            <p:nvPr userDrawn="1"/>
          </p:nvSpPr>
          <p:spPr bwMode="auto">
            <a:xfrm>
              <a:off x="4787900" y="2676525"/>
              <a:ext cx="3887788" cy="28020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>
                <a:defRPr/>
              </a:pPr>
              <a:endParaRPr lang="fr-BE" altLang="en-US" sz="1600" dirty="0">
                <a:solidFill>
                  <a:srgbClr val="0D0D0D"/>
                </a:solidFill>
                <a:latin typeface="+mn-lt"/>
                <a:cs typeface="Arial" pitchFamily="34" charset="0"/>
              </a:endParaRPr>
            </a:p>
            <a:p>
              <a:pPr>
                <a:defRPr/>
              </a:pPr>
              <a:endParaRPr lang="fr-BE" altLang="en-US" sz="1600" dirty="0">
                <a:solidFill>
                  <a:srgbClr val="0D0D0D"/>
                </a:solidFill>
                <a:latin typeface="+mn-lt"/>
                <a:cs typeface="Arial" pitchFamily="34" charset="0"/>
              </a:endParaRPr>
            </a:p>
            <a:p>
              <a:pPr>
                <a:defRPr/>
              </a:pPr>
              <a:endParaRPr lang="fr-BE" altLang="en-US" sz="1600" dirty="0">
                <a:solidFill>
                  <a:srgbClr val="0D0D0D"/>
                </a:solidFill>
                <a:latin typeface="+mn-lt"/>
                <a:cs typeface="Arial" pitchFamily="34" charset="0"/>
              </a:endParaRPr>
            </a:p>
            <a:p>
              <a:pPr>
                <a:defRPr/>
              </a:pPr>
              <a:endParaRPr lang="fr-BE" altLang="en-US" sz="1600" dirty="0">
                <a:solidFill>
                  <a:srgbClr val="0D0D0D"/>
                </a:solidFill>
                <a:latin typeface="+mn-lt"/>
                <a:cs typeface="Arial" pitchFamily="34" charset="0"/>
              </a:endParaRPr>
            </a:p>
            <a:p>
              <a:pPr>
                <a:defRPr/>
              </a:pPr>
              <a:r>
                <a:rPr lang="fr-BE" altLang="en-US" sz="1600" dirty="0">
                  <a:latin typeface="+mn-lt"/>
                  <a:cs typeface="Arial" pitchFamily="34" charset="0"/>
                </a:rPr>
                <a:t>frank.robben@mail.fgov.be </a:t>
              </a:r>
            </a:p>
            <a:p>
              <a:pPr>
                <a:defRPr/>
              </a:pPr>
              <a:endParaRPr lang="fr-BE" altLang="en-US" sz="1600" dirty="0">
                <a:latin typeface="+mn-lt"/>
                <a:cs typeface="Arial" pitchFamily="34" charset="0"/>
                <a:sym typeface="Arial" pitchFamily="34" charset="0"/>
              </a:endParaRPr>
            </a:p>
            <a:p>
              <a:pPr>
                <a:defRPr/>
              </a:pPr>
              <a:r>
                <a:rPr lang="fr-BE" altLang="en-US" sz="1600" dirty="0">
                  <a:latin typeface="+mn-lt"/>
                  <a:cs typeface="Arial" pitchFamily="34" charset="0"/>
                  <a:sym typeface="Arial" pitchFamily="34" charset="0"/>
                </a:rPr>
                <a:t>@FrRobben</a:t>
              </a:r>
            </a:p>
            <a:p>
              <a:pPr>
                <a:defRPr/>
              </a:pPr>
              <a:endParaRPr lang="fr-BE" altLang="en-US" sz="1600" dirty="0">
                <a:latin typeface="+mn-lt"/>
                <a:cs typeface="Arial" pitchFamily="34" charset="0"/>
                <a:sym typeface="Arial" pitchFamily="34" charset="0"/>
              </a:endParaRP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fr-BE" altLang="en-US" sz="1600" kern="1200" dirty="0">
                  <a:solidFill>
                    <a:schemeClr val="tx1"/>
                  </a:solidFill>
                  <a:latin typeface="+mn-lt"/>
                  <a:ea typeface="+mn-ea"/>
                  <a:cs typeface="Arial" pitchFamily="34" charset="0"/>
                  <a:sym typeface="Arial" pitchFamily="34" charset="0"/>
                </a:rPr>
                <a:t>https://www.frankrobben.be</a:t>
              </a:r>
              <a:endParaRPr lang="fr-BE" altLang="en-US" sz="1600" kern="1200" dirty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endParaRPr>
            </a:p>
            <a:p>
              <a:pPr>
                <a:defRPr/>
              </a:pPr>
              <a:r>
                <a:rPr lang="nl-BE" altLang="en-US" sz="1600" dirty="0">
                  <a:latin typeface="+mn-lt"/>
                  <a:cs typeface="Arial" pitchFamily="34" charset="0"/>
                  <a:sym typeface="Arial" pitchFamily="34" charset="0"/>
                </a:rPr>
                <a:t>https://www.ksz.fgov.be</a:t>
              </a:r>
              <a:endParaRPr lang="fr-BE" altLang="en-US" sz="1600" dirty="0">
                <a:latin typeface="+mn-lt"/>
                <a:cs typeface="Arial" pitchFamily="34" charset="0"/>
                <a:sym typeface="Arial" pitchFamily="34" charset="0"/>
              </a:endParaRPr>
            </a:p>
            <a:p>
              <a:pPr>
                <a:defRPr/>
              </a:pPr>
              <a:r>
                <a:rPr lang="fr-BE" altLang="en-US" sz="1600" dirty="0">
                  <a:latin typeface="+mn-lt"/>
                  <a:cs typeface="Arial" pitchFamily="34" charset="0"/>
                  <a:sym typeface="Arial" pitchFamily="34" charset="0"/>
                </a:rPr>
                <a:t>https://www.ehealth.fgov.be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7343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645920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44FB23A-EE64-45C6-8B09-666D0E8AFA07}" type="slidenum">
              <a:rPr lang="en-GB" altLang="nl-BE"/>
              <a:pPr/>
              <a:t>‹#›</a:t>
            </a:fld>
            <a:endParaRPr lang="en-GB" altLang="nl-BE"/>
          </a:p>
        </p:txBody>
      </p:sp>
    </p:spTree>
    <p:extLst>
      <p:ext uri="{BB962C8B-B14F-4D97-AF65-F5344CB8AC3E}">
        <p14:creationId xmlns:p14="http://schemas.microsoft.com/office/powerpoint/2010/main" val="2335406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fr-B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" y="6536343"/>
            <a:ext cx="1115415" cy="216000"/>
          </a:xfrm>
          <a:prstGeom prst="rect">
            <a:avLst/>
          </a:prstGeom>
        </p:spPr>
        <p:txBody>
          <a:bodyPr/>
          <a:lstStyle/>
          <a:p>
            <a:endParaRPr lang="nl-B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212454" y="6536343"/>
            <a:ext cx="9876100" cy="216000"/>
          </a:xfrm>
          <a:prstGeom prst="rect">
            <a:avLst/>
          </a:prstGeom>
        </p:spPr>
        <p:txBody>
          <a:bodyPr/>
          <a:lstStyle/>
          <a:p>
            <a:endParaRPr lang="nl-B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152759" y="6536343"/>
            <a:ext cx="642189" cy="216000"/>
          </a:xfrm>
          <a:prstGeom prst="rect">
            <a:avLst/>
          </a:prstGeom>
        </p:spPr>
        <p:txBody>
          <a:bodyPr/>
          <a:lstStyle/>
          <a:p>
            <a:fld id="{13B540AB-6939-4937-A918-1D15FF1C7CE3}" type="slidenum">
              <a:rPr lang="nl-BE" smtClean="0"/>
              <a:pPr/>
              <a:t>‹#›</a:t>
            </a:fld>
            <a:endParaRPr lang="nl-BE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527381" y="1052736"/>
            <a:ext cx="11664619" cy="54726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662946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- 2 col lef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73C9B24-F1A3-7C43-9D8C-114820AF1796}"/>
              </a:ext>
            </a:extLst>
          </p:cNvPr>
          <p:cNvSpPr/>
          <p:nvPr userDrawn="1"/>
        </p:nvSpPr>
        <p:spPr>
          <a:xfrm>
            <a:off x="-1" y="0"/>
            <a:ext cx="12192001" cy="1219200"/>
          </a:xfrm>
          <a:prstGeom prst="rect">
            <a:avLst/>
          </a:prstGeom>
          <a:gradFill>
            <a:gsLst>
              <a:gs pos="100000">
                <a:srgbClr val="0C6EAA"/>
              </a:gs>
              <a:gs pos="10000">
                <a:srgbClr val="4BA0D2"/>
              </a:gs>
            </a:gsLst>
            <a:lin ang="0" scaled="0"/>
          </a:gra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en-US" dirty="0" err="1">
              <a:solidFill>
                <a:schemeClr val="tx1"/>
              </a:solidFill>
            </a:endParaRPr>
          </a:p>
        </p:txBody>
      </p:sp>
      <p:sp>
        <p:nvSpPr>
          <p:cNvPr id="9" name="Content Placeholder 14">
            <a:extLst>
              <a:ext uri="{FF2B5EF4-FFF2-40B4-BE49-F238E27FC236}">
                <a16:creationId xmlns:a16="http://schemas.microsoft.com/office/drawing/2014/main" id="{5CB5A0A6-E63B-BC41-8540-D1E4EA5237ED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99012" y="1379913"/>
            <a:ext cx="5258304" cy="5255487"/>
          </a:xfrm>
        </p:spPr>
        <p:txBody>
          <a:bodyPr>
            <a:normAutofit/>
          </a:bodyPr>
          <a:lstStyle>
            <a:lvl1pPr marL="342900" indent="-342900">
              <a:lnSpc>
                <a:spcPct val="100000"/>
              </a:lnSpc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+mn-lt"/>
                <a:ea typeface="Roboto" panose="02000000000000000000" pitchFamily="2" charset="0"/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BA2CD1E3-FD4F-0743-AAEC-069ECD9D1E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9435" y="17927"/>
            <a:ext cx="11431526" cy="112955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Two column layout — option 1 left image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0C467AD2-1A83-534E-A2AD-35C51302E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27761" y="6270275"/>
            <a:ext cx="2743200" cy="365125"/>
          </a:xfrm>
          <a:prstGeom prst="rect">
            <a:avLst/>
          </a:prstGeom>
        </p:spPr>
        <p:txBody>
          <a:bodyPr/>
          <a:lstStyle/>
          <a:p>
            <a:fld id="{D45B42A2-12DC-D04A-88D3-A93CC82DF34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Content Placeholder 14">
            <a:extLst>
              <a:ext uri="{FF2B5EF4-FFF2-40B4-BE49-F238E27FC236}">
                <a16:creationId xmlns:a16="http://schemas.microsoft.com/office/drawing/2014/main" id="{5CB5A0A6-E63B-BC41-8540-D1E4EA5237ED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563170" y="1379912"/>
            <a:ext cx="5284703" cy="5255487"/>
          </a:xfrm>
        </p:spPr>
        <p:txBody>
          <a:bodyPr>
            <a:normAutofit/>
          </a:bodyPr>
          <a:lstStyle>
            <a:lvl1pPr marL="342900" indent="-342900">
              <a:lnSpc>
                <a:spcPct val="100000"/>
              </a:lnSpc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+mn-lt"/>
                <a:ea typeface="Roboto" panose="02000000000000000000" pitchFamily="2" charset="0"/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228628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dia+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9193419" y="6511827"/>
            <a:ext cx="2978827" cy="3991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7CC3638-A99D-674C-A789-FA84B7E5EA16}" type="slidenum">
              <a:rPr lang="nl-NL" smtClean="0"/>
              <a:pPr/>
              <a:t>‹#›</a:t>
            </a:fld>
            <a:endParaRPr lang="nl-NL" dirty="0"/>
          </a:p>
        </p:txBody>
      </p:sp>
      <p:sp>
        <p:nvSpPr>
          <p:cNvPr id="11" name="Tijdelijke aanduiding voor datum 6"/>
          <p:cNvSpPr>
            <a:spLocks noGrp="1"/>
          </p:cNvSpPr>
          <p:nvPr>
            <p:ph type="dt" sz="half" idx="2"/>
          </p:nvPr>
        </p:nvSpPr>
        <p:spPr>
          <a:xfrm>
            <a:off x="16130" y="6511827"/>
            <a:ext cx="4752805" cy="3991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12" name="Tijdelijke aanduiding voor titel 1"/>
          <p:cNvSpPr>
            <a:spLocks noGrp="1"/>
          </p:cNvSpPr>
          <p:nvPr>
            <p:ph type="title" hasCustomPrompt="1"/>
          </p:nvPr>
        </p:nvSpPr>
        <p:spPr>
          <a:xfrm>
            <a:off x="-1012775" y="302381"/>
            <a:ext cx="12417376" cy="604762"/>
          </a:xfrm>
          <a:prstGeom prst="roundRect">
            <a:avLst>
              <a:gd name="adj" fmla="val 50000"/>
            </a:avLst>
          </a:prstGeom>
          <a:solidFill>
            <a:srgbClr val="3E6E5A"/>
          </a:solidFill>
          <a:ln>
            <a:noFill/>
          </a:ln>
          <a:effectLst/>
        </p:spPr>
        <p:txBody>
          <a:bodyPr vert="horz" lIns="1296000" tIns="140400" rIns="91440" bIns="140400" rtlCol="0" anchor="ctr">
            <a:noAutofit/>
          </a:bodyPr>
          <a:lstStyle>
            <a:lvl1pPr>
              <a:defRPr sz="28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nl-BE" dirty="0"/>
              <a:t>Titelstijl van model bewerken</a:t>
            </a:r>
            <a:endParaRPr lang="nl-NL" dirty="0"/>
          </a:p>
        </p:txBody>
      </p:sp>
      <p:sp>
        <p:nvSpPr>
          <p:cNvPr id="9" name="Tijdelijke aanduiding voor tekst 4"/>
          <p:cNvSpPr>
            <a:spLocks noGrp="1"/>
          </p:cNvSpPr>
          <p:nvPr>
            <p:ph type="body" sz="quarter" idx="11"/>
          </p:nvPr>
        </p:nvSpPr>
        <p:spPr>
          <a:xfrm>
            <a:off x="806452" y="1058334"/>
            <a:ext cx="10598149" cy="5359399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defRPr sz="2400">
                <a:solidFill>
                  <a:schemeClr val="tx1"/>
                </a:solidFill>
              </a:defRPr>
            </a:lvl1pPr>
            <a:lvl2pPr marL="538163" indent="-273050">
              <a:buFont typeface="Arial" panose="020B0604020202020204" pitchFamily="34" charset="0"/>
              <a:buChar char="−"/>
              <a:defRPr sz="2000">
                <a:solidFill>
                  <a:schemeClr val="tx1"/>
                </a:solidFill>
              </a:defRPr>
            </a:lvl2pPr>
            <a:lvl3pPr marL="803275" indent="-265113">
              <a:defRPr sz="1800">
                <a:solidFill>
                  <a:schemeClr val="tx1"/>
                </a:solidFill>
              </a:defRPr>
            </a:lvl3pPr>
            <a:lvl4pPr marL="1076325" indent="-273050">
              <a:buFont typeface="Arial" panose="020B0604020202020204" pitchFamily="34" charset="0"/>
              <a:buChar char="−"/>
              <a:defRPr sz="1800">
                <a:solidFill>
                  <a:schemeClr val="tx1"/>
                </a:solidFill>
              </a:defRPr>
            </a:lvl4pPr>
            <a:lvl5pPr marL="1341438" indent="-265113"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nl-BE" dirty="0"/>
              <a:t>Klik om de tekststijl van het model te bewerken</a:t>
            </a:r>
          </a:p>
          <a:p>
            <a:pPr lvl="1"/>
            <a:r>
              <a:rPr lang="nl-BE" dirty="0"/>
              <a:t>Tweede niveau</a:t>
            </a:r>
          </a:p>
          <a:p>
            <a:pPr lvl="2"/>
            <a:r>
              <a:rPr lang="nl-BE" dirty="0"/>
              <a:t>Derde niveau</a:t>
            </a:r>
          </a:p>
          <a:p>
            <a:pPr lvl="3"/>
            <a:r>
              <a:rPr lang="nl-BE" dirty="0"/>
              <a:t>Vierde niveau</a:t>
            </a:r>
          </a:p>
          <a:p>
            <a:pPr lvl="4"/>
            <a:r>
              <a:rPr lang="nl-BE" dirty="0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287620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- 2 col lef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73C9B24-F1A3-7C43-9D8C-114820AF1796}"/>
              </a:ext>
            </a:extLst>
          </p:cNvPr>
          <p:cNvSpPr/>
          <p:nvPr userDrawn="1"/>
        </p:nvSpPr>
        <p:spPr>
          <a:xfrm>
            <a:off x="-1" y="0"/>
            <a:ext cx="12192001" cy="1219200"/>
          </a:xfrm>
          <a:prstGeom prst="rect">
            <a:avLst/>
          </a:prstGeom>
          <a:gradFill>
            <a:gsLst>
              <a:gs pos="100000">
                <a:srgbClr val="0C6EAA"/>
              </a:gs>
              <a:gs pos="10000">
                <a:srgbClr val="4BA0D2"/>
              </a:gs>
            </a:gsLst>
            <a:lin ang="0" scaled="0"/>
          </a:gra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Content Placeholder 14">
            <a:extLst>
              <a:ext uri="{FF2B5EF4-FFF2-40B4-BE49-F238E27FC236}">
                <a16:creationId xmlns:a16="http://schemas.microsoft.com/office/drawing/2014/main" id="{5CB5A0A6-E63B-BC41-8540-D1E4EA5237ED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99012" y="1379913"/>
            <a:ext cx="11371950" cy="5255487"/>
          </a:xfrm>
        </p:spPr>
        <p:txBody>
          <a:bodyPr>
            <a:normAutofit/>
          </a:bodyPr>
          <a:lstStyle>
            <a:lvl1pPr marL="342900" indent="-342900">
              <a:lnSpc>
                <a:spcPct val="100000"/>
              </a:lnSpc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Roboto" panose="02000000000000000000" pitchFamily="2" charset="0"/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400">
                <a:solidFill>
                  <a:schemeClr val="tx1"/>
                </a:solidFill>
              </a:defRPr>
            </a:lvl4pPr>
            <a:lvl5pPr>
              <a:defRPr sz="2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BA2CD1E3-FD4F-0743-AAEC-069ECD9D1E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9435" y="17927"/>
            <a:ext cx="11431526" cy="112955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Two column layout — option 1 left image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0C467AD2-1A83-534E-A2AD-35C51302E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27761" y="6270275"/>
            <a:ext cx="2743200" cy="365125"/>
          </a:xfrm>
          <a:prstGeom prst="rect">
            <a:avLst/>
          </a:prstGeom>
        </p:spPr>
        <p:txBody>
          <a:bodyPr/>
          <a:lstStyle/>
          <a:p>
            <a:fld id="{D45B42A2-12DC-D04A-88D3-A93CC82DF34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3005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1"/>
          <p:cNvSpPr>
            <a:spLocks noGrp="1"/>
          </p:cNvSpPr>
          <p:nvPr>
            <p:ph type="title"/>
          </p:nvPr>
        </p:nvSpPr>
        <p:spPr>
          <a:xfrm>
            <a:off x="623392" y="188640"/>
            <a:ext cx="10972800" cy="922114"/>
          </a:xfrm>
          <a:prstGeom prst="rect">
            <a:avLst/>
          </a:prstGeom>
        </p:spPr>
        <p:txBody>
          <a:bodyPr rtlCol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GB" sz="4000" b="0" kern="1200" dirty="0">
                <a:solidFill>
                  <a:srgbClr val="C00000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77918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1"/>
          <p:cNvSpPr>
            <a:spLocks noGrp="1"/>
          </p:cNvSpPr>
          <p:nvPr>
            <p:ph type="title"/>
          </p:nvPr>
        </p:nvSpPr>
        <p:spPr>
          <a:xfrm>
            <a:off x="623392" y="188640"/>
            <a:ext cx="10972800" cy="922114"/>
          </a:xfrm>
          <a:prstGeom prst="rect">
            <a:avLst/>
          </a:prstGeom>
        </p:spPr>
        <p:txBody>
          <a:bodyPr rtlCol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GB" sz="4000" b="0" kern="1200" dirty="0">
                <a:solidFill>
                  <a:srgbClr val="C00000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80145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1"/>
          <p:cNvSpPr>
            <a:spLocks noGrp="1"/>
          </p:cNvSpPr>
          <p:nvPr>
            <p:ph type="title"/>
          </p:nvPr>
        </p:nvSpPr>
        <p:spPr>
          <a:xfrm>
            <a:off x="623392" y="188640"/>
            <a:ext cx="10972800" cy="922114"/>
          </a:xfrm>
          <a:prstGeom prst="rect">
            <a:avLst/>
          </a:prstGeom>
        </p:spPr>
        <p:txBody>
          <a:bodyPr rtlCol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GB" sz="4000" b="0" kern="1200" dirty="0">
                <a:solidFill>
                  <a:srgbClr val="C00000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3547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9600" y="1052736"/>
            <a:ext cx="10972800" cy="5256584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 marL="622300" indent="-266700">
              <a:defRPr sz="2200"/>
            </a:lvl2pPr>
            <a:lvl3pPr marL="809625" indent="-187325">
              <a:defRPr sz="1800"/>
            </a:lvl3pPr>
            <a:lvl4pPr marL="1076325" indent="-266700">
              <a:defRPr sz="1600"/>
            </a:lvl4pPr>
            <a:lvl5pPr marL="1254125" indent="-177800"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r-BE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91360" y="645334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BE" dirty="0"/>
              <a:t> </a:t>
            </a:r>
            <a:fld id="{30A9230E-FFBB-4CCB-ABD7-198084EDE768}" type="slidenum">
              <a:rPr lang="fr-BE" smtClean="0"/>
              <a:pPr/>
              <a:t>‹#›</a:t>
            </a:fld>
            <a:r>
              <a:rPr lang="fr-BE" dirty="0"/>
              <a:t> </a:t>
            </a:r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191344" y="0"/>
            <a:ext cx="11809312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175039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without 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35360" y="980729"/>
            <a:ext cx="5661157" cy="5328596"/>
          </a:xfrm>
          <a:prstGeom prst="rect">
            <a:avLst/>
          </a:prstGeom>
        </p:spPr>
        <p:txBody>
          <a:bodyPr/>
          <a:lstStyle>
            <a:lvl1pPr marL="228600" indent="-228600">
              <a:defRPr sz="2000"/>
            </a:lvl1pPr>
            <a:lvl2pPr marL="457200" indent="-228600">
              <a:spcBef>
                <a:spcPts val="600"/>
              </a:spcBef>
              <a:defRPr sz="1800"/>
            </a:lvl2pPr>
            <a:lvl3pPr marL="685800" indent="-228600">
              <a:spcBef>
                <a:spcPts val="600"/>
              </a:spcBef>
              <a:defRPr sz="1600"/>
            </a:lvl3pPr>
            <a:lvl4pPr marL="914400" indent="-228600">
              <a:spcBef>
                <a:spcPts val="600"/>
              </a:spcBef>
              <a:defRPr sz="1600"/>
            </a:lvl4pPr>
            <a:lvl5pPr marL="1143000" indent="-228600">
              <a:spcBef>
                <a:spcPts val="600"/>
              </a:spcBef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r-BE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93371" y="980730"/>
            <a:ext cx="5663274" cy="5317708"/>
          </a:xfrm>
          <a:prstGeom prst="rect">
            <a:avLst/>
          </a:prstGeom>
        </p:spPr>
        <p:txBody>
          <a:bodyPr/>
          <a:lstStyle>
            <a:lvl1pPr marL="228600" indent="-228600">
              <a:defRPr sz="2000"/>
            </a:lvl1pPr>
            <a:lvl2pPr marL="457200" indent="-228600">
              <a:spcBef>
                <a:spcPts val="600"/>
              </a:spcBef>
              <a:defRPr sz="1800"/>
            </a:lvl2pPr>
            <a:lvl3pPr marL="685800" indent="-228600">
              <a:spcBef>
                <a:spcPts val="600"/>
              </a:spcBef>
              <a:defRPr sz="1600"/>
            </a:lvl3pPr>
            <a:lvl4pPr marL="914400" indent="-228600">
              <a:spcBef>
                <a:spcPts val="600"/>
              </a:spcBef>
              <a:defRPr sz="1600"/>
            </a:lvl4pPr>
            <a:lvl5pPr marL="1143000" indent="-228600">
              <a:spcBef>
                <a:spcPts val="600"/>
              </a:spcBef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r-BE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691360" y="645334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A9230E-FFBB-4CCB-ABD7-198084EDE768}" type="slidenum">
              <a:rPr lang="fr-BE" smtClean="0"/>
              <a:pPr/>
              <a:t>‹#›</a:t>
            </a:fld>
            <a:endParaRPr lang="fr-BE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191344" y="0"/>
            <a:ext cx="11809312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532019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91360" y="645334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BE" dirty="0"/>
              <a:t> </a:t>
            </a:r>
            <a:fld id="{30A9230E-FFBB-4CCB-ABD7-198084EDE768}" type="slidenum">
              <a:rPr lang="fr-BE" smtClean="0"/>
              <a:pPr/>
              <a:t>‹#›</a:t>
            </a:fld>
            <a:r>
              <a:rPr lang="fr-BE" dirty="0"/>
              <a:t> </a:t>
            </a:r>
          </a:p>
        </p:txBody>
      </p:sp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191344" y="0"/>
            <a:ext cx="11809312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4054844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91360" y="645334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BE" dirty="0"/>
              <a:t> </a:t>
            </a:r>
            <a:fld id="{30A9230E-FFBB-4CCB-ABD7-198084EDE768}" type="slidenum">
              <a:rPr lang="fr-BE" smtClean="0"/>
              <a:pPr/>
              <a:t>‹#›</a:t>
            </a:fld>
            <a:r>
              <a:rPr lang="fr-BE" dirty="0"/>
              <a:t> 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10719" y="836712"/>
            <a:ext cx="12162462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881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fr.hdyo.org/assets/ask-question-2-ce96e3e01c85a38a0d39c61cfae6d42c.jpg"/>
          <p:cNvPicPr>
            <a:picLocks noChangeAspect="1" noChangeArrowheads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71464" y="908720"/>
            <a:ext cx="4626790" cy="417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CCC5E9-F9D9-46F9-AA92-085E1A182B7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grpSp>
        <p:nvGrpSpPr>
          <p:cNvPr id="12" name="Group 11"/>
          <p:cNvGrpSpPr>
            <a:grpSpLocks/>
          </p:cNvGrpSpPr>
          <p:nvPr userDrawn="1"/>
        </p:nvGrpSpPr>
        <p:grpSpPr bwMode="auto">
          <a:xfrm>
            <a:off x="6672064" y="1700808"/>
            <a:ext cx="4624520" cy="2800767"/>
            <a:chOff x="4406900" y="2676525"/>
            <a:chExt cx="4268788" cy="2802021"/>
          </a:xfrm>
        </p:grpSpPr>
        <p:pic>
          <p:nvPicPr>
            <p:cNvPr id="13" name="Picture 10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06900" y="3629091"/>
              <a:ext cx="380943" cy="3904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Picture 11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23690" y="4151911"/>
              <a:ext cx="380943" cy="3904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" name="TextBox 12"/>
            <p:cNvSpPr txBox="1">
              <a:spLocks noChangeArrowheads="1"/>
            </p:cNvSpPr>
            <p:nvPr userDrawn="1"/>
          </p:nvSpPr>
          <p:spPr bwMode="auto">
            <a:xfrm>
              <a:off x="4787900" y="2676525"/>
              <a:ext cx="3887788" cy="28020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>
                <a:defRPr/>
              </a:pPr>
              <a:endParaRPr lang="fr-BE" altLang="en-US" sz="1600" dirty="0">
                <a:solidFill>
                  <a:srgbClr val="0D0D0D"/>
                </a:solidFill>
                <a:latin typeface="+mn-lt"/>
                <a:cs typeface="Arial" pitchFamily="34" charset="0"/>
              </a:endParaRPr>
            </a:p>
            <a:p>
              <a:pPr>
                <a:defRPr/>
              </a:pPr>
              <a:endParaRPr lang="fr-BE" altLang="en-US" sz="1600" dirty="0">
                <a:solidFill>
                  <a:srgbClr val="0D0D0D"/>
                </a:solidFill>
                <a:latin typeface="+mn-lt"/>
                <a:cs typeface="Arial" pitchFamily="34" charset="0"/>
              </a:endParaRPr>
            </a:p>
            <a:p>
              <a:pPr>
                <a:defRPr/>
              </a:pPr>
              <a:endParaRPr lang="fr-BE" altLang="en-US" sz="1600" dirty="0">
                <a:solidFill>
                  <a:srgbClr val="0D0D0D"/>
                </a:solidFill>
                <a:latin typeface="+mn-lt"/>
                <a:cs typeface="Arial" pitchFamily="34" charset="0"/>
              </a:endParaRPr>
            </a:p>
            <a:p>
              <a:pPr>
                <a:defRPr/>
              </a:pPr>
              <a:endParaRPr lang="fr-BE" altLang="en-US" sz="1600" dirty="0">
                <a:solidFill>
                  <a:srgbClr val="0D0D0D"/>
                </a:solidFill>
                <a:latin typeface="+mn-lt"/>
                <a:cs typeface="Arial" pitchFamily="34" charset="0"/>
              </a:endParaRPr>
            </a:p>
            <a:p>
              <a:pPr>
                <a:defRPr/>
              </a:pPr>
              <a:r>
                <a:rPr lang="nl-BE" sz="1600" dirty="0">
                  <a:latin typeface="+mn-lt"/>
                  <a:cs typeface="Arial" pitchFamily="34" charset="0"/>
                </a:rPr>
                <a:t>frank.robben@mail.fgov.be </a:t>
              </a:r>
            </a:p>
            <a:p>
              <a:pPr>
                <a:defRPr/>
              </a:pPr>
              <a:endParaRPr lang="fr-BE" altLang="en-US" sz="1600" dirty="0">
                <a:latin typeface="+mn-lt"/>
                <a:cs typeface="Arial" pitchFamily="34" charset="0"/>
                <a:sym typeface="Arial" pitchFamily="34" charset="0"/>
              </a:endParaRPr>
            </a:p>
            <a:p>
              <a:pPr>
                <a:defRPr/>
              </a:pPr>
              <a:r>
                <a:rPr lang="nl-BE" sz="1600" dirty="0">
                  <a:latin typeface="+mn-lt"/>
                  <a:cs typeface="Arial" pitchFamily="34" charset="0"/>
                  <a:sym typeface="Arial" pitchFamily="34" charset="0"/>
                </a:rPr>
                <a:t>@</a:t>
              </a:r>
              <a:r>
                <a:rPr lang="nl-BE" sz="1600" dirty="0" err="1">
                  <a:latin typeface="+mn-lt"/>
                  <a:cs typeface="Arial" pitchFamily="34" charset="0"/>
                  <a:sym typeface="Arial" pitchFamily="34" charset="0"/>
                </a:rPr>
                <a:t>FrRobben</a:t>
              </a:r>
              <a:endParaRPr lang="nl-BE" sz="1600" dirty="0">
                <a:latin typeface="+mn-lt"/>
                <a:cs typeface="Arial" pitchFamily="34" charset="0"/>
                <a:sym typeface="Arial" pitchFamily="34" charset="0"/>
              </a:endParaRPr>
            </a:p>
            <a:p>
              <a:pPr>
                <a:defRPr/>
              </a:pPr>
              <a:endParaRPr lang="fr-BE" altLang="en-US" sz="1600" dirty="0">
                <a:latin typeface="+mn-lt"/>
                <a:cs typeface="Arial" pitchFamily="34" charset="0"/>
                <a:sym typeface="Arial" pitchFamily="34" charset="0"/>
              </a:endParaRPr>
            </a:p>
            <a:p>
              <a:pPr>
                <a:defRPr/>
              </a:pPr>
              <a:r>
                <a:rPr lang="nl-BE" sz="1600" dirty="0">
                  <a:latin typeface="+mn-lt"/>
                  <a:cs typeface="Arial" pitchFamily="34" charset="0"/>
                  <a:sym typeface="Arial" pitchFamily="34" charset="0"/>
                </a:rPr>
                <a:t>https://www.frankrobben.be</a:t>
              </a:r>
            </a:p>
            <a:p>
              <a:pPr>
                <a:defRPr/>
              </a:pPr>
              <a:r>
                <a:rPr lang="nl-BE" sz="1600" dirty="0">
                  <a:latin typeface="+mn-lt"/>
                  <a:cs typeface="Arial" pitchFamily="34" charset="0"/>
                  <a:sym typeface="Arial" pitchFamily="34" charset="0"/>
                </a:rPr>
                <a:t>https://www.ksz.fgov.be</a:t>
              </a:r>
            </a:p>
            <a:p>
              <a:pPr>
                <a:defRPr/>
              </a:pPr>
              <a:r>
                <a:rPr lang="nl-BE" sz="1600" dirty="0">
                  <a:latin typeface="+mn-lt"/>
                  <a:cs typeface="Arial" pitchFamily="34" charset="0"/>
                  <a:sym typeface="Arial" pitchFamily="34" charset="0"/>
                </a:rPr>
                <a:t>https://www.ehealth.fgov.be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35696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623392" y="188640"/>
            <a:ext cx="10972800" cy="922114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4000" b="0">
                <a:solidFill>
                  <a:srgbClr val="0087BE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609600" y="1196752"/>
            <a:ext cx="10972800" cy="5112568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AEDDD6-2727-439E-A96F-E9FD4CA7737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Date Placeholder 1"/>
          <p:cNvSpPr>
            <a:spLocks noGrp="1"/>
          </p:cNvSpPr>
          <p:nvPr>
            <p:ph type="dt" sz="half" idx="11"/>
          </p:nvPr>
        </p:nvSpPr>
        <p:spPr>
          <a:xfrm>
            <a:off x="624417" y="6381751"/>
            <a:ext cx="28448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466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268760"/>
            <a:ext cx="53848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268760"/>
            <a:ext cx="53848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623392" y="188640"/>
            <a:ext cx="10972800" cy="922114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4000" b="0">
                <a:solidFill>
                  <a:srgbClr val="0087BE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37D79-5435-4A72-95CC-13718149D69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6562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dia+grafi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5677840" y="6266287"/>
            <a:ext cx="2978827" cy="3991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C3638-A99D-674C-A789-FA84B7E5EA16}" type="slidenum">
              <a:rPr lang="nl-NL" smtClean="0"/>
              <a:t>‹#›</a:t>
            </a:fld>
            <a:endParaRPr lang="nl-NL" dirty="0"/>
          </a:p>
        </p:txBody>
      </p:sp>
      <p:sp>
        <p:nvSpPr>
          <p:cNvPr id="11" name="Tijdelijke aanduiding voor datum 6"/>
          <p:cNvSpPr>
            <a:spLocks noGrp="1"/>
          </p:cNvSpPr>
          <p:nvPr>
            <p:ph type="dt" sz="half" idx="2"/>
          </p:nvPr>
        </p:nvSpPr>
        <p:spPr>
          <a:xfrm>
            <a:off x="806350" y="6266287"/>
            <a:ext cx="4752805" cy="3991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12" name="Tijdelijke aanduiding voor titel 1"/>
          <p:cNvSpPr>
            <a:spLocks noGrp="1"/>
          </p:cNvSpPr>
          <p:nvPr>
            <p:ph type="title"/>
          </p:nvPr>
        </p:nvSpPr>
        <p:spPr>
          <a:xfrm>
            <a:off x="-1012775" y="302381"/>
            <a:ext cx="10943929" cy="604762"/>
          </a:xfrm>
          <a:prstGeom prst="roundRect">
            <a:avLst>
              <a:gd name="adj" fmla="val 50000"/>
            </a:avLst>
          </a:prstGeom>
          <a:solidFill>
            <a:srgbClr val="0F879D"/>
          </a:solidFill>
          <a:ln>
            <a:noFill/>
          </a:ln>
          <a:effectLst/>
        </p:spPr>
        <p:txBody>
          <a:bodyPr vert="horz" lIns="1296000" tIns="140400" rIns="91440" bIns="140400" rtlCol="0" anchor="ctr">
            <a:noAutofit/>
          </a:bodyPr>
          <a:lstStyle>
            <a:lvl1pPr>
              <a:defRPr sz="2800"/>
            </a:lvl1pPr>
          </a:lstStyle>
          <a:p>
            <a:r>
              <a:rPr lang="nl-BE" dirty="0"/>
              <a:t>Titelstijl van model bewerken</a:t>
            </a:r>
            <a:endParaRPr lang="nl-NL" dirty="0"/>
          </a:p>
        </p:txBody>
      </p:sp>
      <p:sp>
        <p:nvSpPr>
          <p:cNvPr id="8" name="Tijdelijke aanduiding voor grafiek 2"/>
          <p:cNvSpPr>
            <a:spLocks noGrp="1"/>
          </p:cNvSpPr>
          <p:nvPr>
            <p:ph type="chart" sz="quarter" idx="12" hasCustomPrompt="1"/>
          </p:nvPr>
        </p:nvSpPr>
        <p:spPr>
          <a:xfrm>
            <a:off x="806451" y="1335088"/>
            <a:ext cx="10598149" cy="4340225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/>
            </a:lvl1pPr>
          </a:lstStyle>
          <a:p>
            <a:r>
              <a:rPr lang="nl-NL" dirty="0"/>
              <a:t>Voeg een grafiek in</a:t>
            </a:r>
          </a:p>
        </p:txBody>
      </p:sp>
    </p:spTree>
    <p:extLst>
      <p:ext uri="{BB962C8B-B14F-4D97-AF65-F5344CB8AC3E}">
        <p14:creationId xmlns:p14="http://schemas.microsoft.com/office/powerpoint/2010/main" val="3786855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191344" y="0"/>
            <a:ext cx="11809312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fr-BE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609600" y="1052738"/>
            <a:ext cx="10972800" cy="54726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r-BE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91360" y="6525344"/>
            <a:ext cx="2844800" cy="2931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BE" dirty="0"/>
              <a:t> </a:t>
            </a:r>
            <a:fld id="{30A9230E-FFBB-4CCB-ABD7-198084EDE768}" type="slidenum">
              <a:rPr lang="fr-BE" smtClean="0"/>
              <a:pPr/>
              <a:t>‹#›</a:t>
            </a:fld>
            <a:r>
              <a:rPr lang="fr-B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65335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8" r:id="rId1"/>
    <p:sldLayoutId id="2147483909" r:id="rId2"/>
    <p:sldLayoutId id="2147483918" r:id="rId3"/>
    <p:sldLayoutId id="2147483911" r:id="rId4"/>
    <p:sldLayoutId id="2147483912" r:id="rId5"/>
    <p:sldLayoutId id="2147483902" r:id="rId6"/>
    <p:sldLayoutId id="2147483922" r:id="rId7"/>
    <p:sldLayoutId id="2147483924" r:id="rId8"/>
    <p:sldLayoutId id="2147483926" r:id="rId9"/>
    <p:sldLayoutId id="2147483927" r:id="rId10"/>
    <p:sldLayoutId id="2147483928" r:id="rId11"/>
    <p:sldLayoutId id="2147483929" r:id="rId12"/>
    <p:sldLayoutId id="2147483931" r:id="rId13"/>
    <p:sldLayoutId id="2147483932" r:id="rId14"/>
    <p:sldLayoutId id="2147483933" r:id="rId15"/>
    <p:sldLayoutId id="2147483934" r:id="rId16"/>
    <p:sldLayoutId id="2147483935" r:id="rId17"/>
    <p:sldLayoutId id="2147483936" r:id="rId18"/>
  </p:sldLayoutIdLst>
  <p:hf hdr="0" ftr="0" dt="0"/>
  <p:txStyles>
    <p:titleStyle>
      <a:lvl1pPr algn="ctr" defTabSz="914384" rtl="0" eaLnBrk="1" latinLnBrk="0" hangingPunct="1">
        <a:spcBef>
          <a:spcPct val="0"/>
        </a:spcBef>
        <a:buNone/>
        <a:defRPr sz="3599" kern="1200">
          <a:solidFill>
            <a:srgbClr val="0087BE"/>
          </a:solidFill>
          <a:latin typeface="+mn-lt"/>
          <a:ea typeface="+mj-ea"/>
          <a:cs typeface="Arial" panose="020B0604020202020204" pitchFamily="34" charset="0"/>
        </a:defRPr>
      </a:lvl1pPr>
    </p:titleStyle>
    <p:bodyStyle>
      <a:lvl1pPr marL="342894" indent="-342894" algn="l" defTabSz="914384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742937" indent="-285746" algn="l" defTabSz="914384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2980" indent="-228596" algn="l" defTabSz="914384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173" indent="-228596" algn="l" defTabSz="914384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364" indent="-228596" algn="l" defTabSz="914384" rtl="0" eaLnBrk="1" latinLnBrk="0" hangingPunct="1">
        <a:spcBef>
          <a:spcPct val="20000"/>
        </a:spcBef>
        <a:buFont typeface="Arial" panose="020B0604020202020204" pitchFamily="34" charset="0"/>
        <a:buChar char="»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557" indent="-228596" algn="l" defTabSz="914384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50" indent="-228596" algn="l" defTabSz="914384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41" indent="-228596" algn="l" defTabSz="914384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33" indent="-228596" algn="l" defTabSz="914384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3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2" algn="l" defTabSz="9143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84" algn="l" defTabSz="9143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77" algn="l" defTabSz="9143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67" algn="l" defTabSz="9143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61" algn="l" defTabSz="9143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52" algn="l" defTabSz="9143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43" algn="l" defTabSz="9143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37" algn="l" defTabSz="9143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10" Type="http://schemas.openxmlformats.org/officeDocument/2006/relationships/image" Target="../media/image30.png"/><Relationship Id="rId4" Type="http://schemas.openxmlformats.org/officeDocument/2006/relationships/image" Target="../media/image24.png"/><Relationship Id="rId9" Type="http://schemas.openxmlformats.org/officeDocument/2006/relationships/image" Target="../media/image29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31.jpeg"/><Relationship Id="rId7" Type="http://schemas.openxmlformats.org/officeDocument/2006/relationships/image" Target="../media/image23.png"/><Relationship Id="rId12" Type="http://schemas.openxmlformats.org/officeDocument/2006/relationships/image" Target="../media/image3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11" Type="http://schemas.openxmlformats.org/officeDocument/2006/relationships/image" Target="../media/image35.png"/><Relationship Id="rId5" Type="http://schemas.openxmlformats.org/officeDocument/2006/relationships/image" Target="../media/image33.png"/><Relationship Id="rId10" Type="http://schemas.openxmlformats.org/officeDocument/2006/relationships/image" Target="../media/image28.png"/><Relationship Id="rId4" Type="http://schemas.openxmlformats.org/officeDocument/2006/relationships/image" Target="../media/image32.png"/><Relationship Id="rId9" Type="http://schemas.openxmlformats.org/officeDocument/2006/relationships/image" Target="../media/image26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13" Type="http://schemas.openxmlformats.org/officeDocument/2006/relationships/image" Target="../media/image46.png"/><Relationship Id="rId3" Type="http://schemas.openxmlformats.org/officeDocument/2006/relationships/image" Target="../media/image36.png"/><Relationship Id="rId7" Type="http://schemas.openxmlformats.org/officeDocument/2006/relationships/image" Target="../media/image40.png"/><Relationship Id="rId12" Type="http://schemas.openxmlformats.org/officeDocument/2006/relationships/image" Target="../media/image45.png"/><Relationship Id="rId2" Type="http://schemas.openxmlformats.org/officeDocument/2006/relationships/notesSlide" Target="../notesSlides/notesSlide8.xml"/><Relationship Id="rId16" Type="http://schemas.openxmlformats.org/officeDocument/2006/relationships/image" Target="../media/image4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png"/><Relationship Id="rId11" Type="http://schemas.openxmlformats.org/officeDocument/2006/relationships/image" Target="../media/image44.png"/><Relationship Id="rId5" Type="http://schemas.openxmlformats.org/officeDocument/2006/relationships/image" Target="../media/image38.png"/><Relationship Id="rId15" Type="http://schemas.openxmlformats.org/officeDocument/2006/relationships/image" Target="../media/image48.png"/><Relationship Id="rId10" Type="http://schemas.openxmlformats.org/officeDocument/2006/relationships/image" Target="../media/image43.png"/><Relationship Id="rId4" Type="http://schemas.openxmlformats.org/officeDocument/2006/relationships/image" Target="../media/image37.png"/><Relationship Id="rId9" Type="http://schemas.openxmlformats.org/officeDocument/2006/relationships/image" Target="../media/image42.png"/><Relationship Id="rId14" Type="http://schemas.openxmlformats.org/officeDocument/2006/relationships/image" Target="../media/image47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13" Type="http://schemas.openxmlformats.org/officeDocument/2006/relationships/image" Target="../media/image54.png"/><Relationship Id="rId3" Type="http://schemas.openxmlformats.org/officeDocument/2006/relationships/image" Target="../media/image36.png"/><Relationship Id="rId7" Type="http://schemas.openxmlformats.org/officeDocument/2006/relationships/image" Target="../media/image40.png"/><Relationship Id="rId12" Type="http://schemas.openxmlformats.org/officeDocument/2006/relationships/image" Target="../media/image5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png"/><Relationship Id="rId11" Type="http://schemas.openxmlformats.org/officeDocument/2006/relationships/image" Target="../media/image52.png"/><Relationship Id="rId5" Type="http://schemas.openxmlformats.org/officeDocument/2006/relationships/image" Target="../media/image38.png"/><Relationship Id="rId10" Type="http://schemas.openxmlformats.org/officeDocument/2006/relationships/image" Target="../media/image51.png"/><Relationship Id="rId4" Type="http://schemas.openxmlformats.org/officeDocument/2006/relationships/image" Target="../media/image37.png"/><Relationship Id="rId9" Type="http://schemas.openxmlformats.org/officeDocument/2006/relationships/image" Target="../media/image50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png"/><Relationship Id="rId13" Type="http://schemas.openxmlformats.org/officeDocument/2006/relationships/image" Target="../media/image64.png"/><Relationship Id="rId3" Type="http://schemas.openxmlformats.org/officeDocument/2006/relationships/image" Target="../media/image55.png"/><Relationship Id="rId7" Type="http://schemas.openxmlformats.org/officeDocument/2006/relationships/image" Target="../media/image59.png"/><Relationship Id="rId12" Type="http://schemas.openxmlformats.org/officeDocument/2006/relationships/image" Target="../media/image6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8.png"/><Relationship Id="rId11" Type="http://schemas.openxmlformats.org/officeDocument/2006/relationships/image" Target="../media/image62.png"/><Relationship Id="rId5" Type="http://schemas.openxmlformats.org/officeDocument/2006/relationships/image" Target="../media/image57.png"/><Relationship Id="rId10" Type="http://schemas.openxmlformats.org/officeDocument/2006/relationships/image" Target="../media/image61.png"/><Relationship Id="rId4" Type="http://schemas.openxmlformats.org/officeDocument/2006/relationships/image" Target="../media/image56.png"/><Relationship Id="rId9" Type="http://schemas.microsoft.com/office/2007/relationships/hdphoto" Target="../media/hdphoto1.wdp"/><Relationship Id="rId14" Type="http://schemas.microsoft.com/office/2007/relationships/hdphoto" Target="../media/hdphoto2.wdp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6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5360" y="1988840"/>
            <a:ext cx="11377264" cy="147002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4800" b="1" dirty="0">
                <a:cs typeface="Arial" charset="0"/>
              </a:rPr>
              <a:t>eHealth: needs, European Health Data Space and status </a:t>
            </a:r>
            <a:r>
              <a:rPr lang="en-US" sz="4800" b="1" dirty="0" err="1">
                <a:cs typeface="Arial" charset="0"/>
              </a:rPr>
              <a:t>questionis</a:t>
            </a:r>
            <a:r>
              <a:rPr lang="en-US" sz="4800" b="1" dirty="0">
                <a:cs typeface="Arial" charset="0"/>
              </a:rPr>
              <a:t> in Belgium</a:t>
            </a:r>
            <a:endParaRPr lang="nl-BE" sz="4800" b="1" dirty="0">
              <a:solidFill>
                <a:srgbClr val="0087BE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17877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Oval 3"/>
          <p:cNvSpPr>
            <a:spLocks noChangeArrowheads="1"/>
          </p:cNvSpPr>
          <p:nvPr/>
        </p:nvSpPr>
        <p:spPr bwMode="auto">
          <a:xfrm>
            <a:off x="7582598" y="2064342"/>
            <a:ext cx="400050" cy="398585"/>
          </a:xfrm>
          <a:prstGeom prst="ellipse">
            <a:avLst/>
          </a:prstGeom>
          <a:solidFill>
            <a:srgbClr val="3E6E5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defTabSz="457200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nl-BE" altLang="en-US" sz="1662">
              <a:solidFill>
                <a:prstClr val="black"/>
              </a:solidFill>
              <a:cs typeface="+mn-cs"/>
            </a:endParaRPr>
          </a:p>
        </p:txBody>
      </p:sp>
      <p:sp>
        <p:nvSpPr>
          <p:cNvPr id="32771" name="Line 4"/>
          <p:cNvSpPr>
            <a:spLocks noChangeShapeType="1"/>
          </p:cNvSpPr>
          <p:nvPr/>
        </p:nvSpPr>
        <p:spPr bwMode="auto">
          <a:xfrm>
            <a:off x="7050664" y="2131751"/>
            <a:ext cx="531935" cy="13188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nl-BE" sz="1662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32772" name="Line 5"/>
          <p:cNvSpPr>
            <a:spLocks noChangeShapeType="1"/>
          </p:cNvSpPr>
          <p:nvPr/>
        </p:nvSpPr>
        <p:spPr bwMode="auto">
          <a:xfrm flipH="1">
            <a:off x="7582598" y="2462928"/>
            <a:ext cx="134815" cy="33264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nl-BE" sz="1662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32773" name="Line 6"/>
          <p:cNvSpPr>
            <a:spLocks noChangeShapeType="1"/>
          </p:cNvSpPr>
          <p:nvPr/>
        </p:nvSpPr>
        <p:spPr bwMode="auto">
          <a:xfrm>
            <a:off x="7916705" y="2396986"/>
            <a:ext cx="531934" cy="46452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nl-BE" sz="1662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32774" name="Line 7"/>
          <p:cNvSpPr>
            <a:spLocks noChangeShapeType="1"/>
          </p:cNvSpPr>
          <p:nvPr/>
        </p:nvSpPr>
        <p:spPr bwMode="auto">
          <a:xfrm flipV="1">
            <a:off x="7982646" y="1936855"/>
            <a:ext cx="587620" cy="2608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nl-BE" sz="1662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32775" name="Line 8"/>
          <p:cNvSpPr>
            <a:spLocks noChangeShapeType="1"/>
          </p:cNvSpPr>
          <p:nvPr/>
        </p:nvSpPr>
        <p:spPr bwMode="auto">
          <a:xfrm flipH="1" flipV="1">
            <a:off x="7721809" y="1793247"/>
            <a:ext cx="61546" cy="27109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nl-BE" sz="1662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32776" name="Oval 9"/>
          <p:cNvSpPr>
            <a:spLocks noChangeArrowheads="1"/>
          </p:cNvSpPr>
          <p:nvPr/>
        </p:nvSpPr>
        <p:spPr bwMode="auto">
          <a:xfrm>
            <a:off x="7929894" y="4586270"/>
            <a:ext cx="397120" cy="398585"/>
          </a:xfrm>
          <a:prstGeom prst="ellipse">
            <a:avLst/>
          </a:prstGeom>
          <a:solidFill>
            <a:srgbClr val="3E6E5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defTabSz="457200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nl-BE" altLang="en-US" sz="1662">
              <a:solidFill>
                <a:prstClr val="black"/>
              </a:solidFill>
              <a:cs typeface="+mn-cs"/>
            </a:endParaRPr>
          </a:p>
        </p:txBody>
      </p:sp>
      <p:sp>
        <p:nvSpPr>
          <p:cNvPr id="32777" name="Line 10"/>
          <p:cNvSpPr>
            <a:spLocks noChangeShapeType="1"/>
          </p:cNvSpPr>
          <p:nvPr/>
        </p:nvSpPr>
        <p:spPr bwMode="auto">
          <a:xfrm>
            <a:off x="7389168" y="4759186"/>
            <a:ext cx="540726" cy="2637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nl-BE" sz="1662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32778" name="Line 11"/>
          <p:cNvSpPr>
            <a:spLocks noChangeShapeType="1"/>
          </p:cNvSpPr>
          <p:nvPr/>
        </p:nvSpPr>
        <p:spPr bwMode="auto">
          <a:xfrm flipH="1">
            <a:off x="7929895" y="4984853"/>
            <a:ext cx="131885" cy="33264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nl-BE" sz="1662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32779" name="Line 12"/>
          <p:cNvSpPr>
            <a:spLocks noChangeShapeType="1"/>
          </p:cNvSpPr>
          <p:nvPr/>
        </p:nvSpPr>
        <p:spPr bwMode="auto">
          <a:xfrm>
            <a:off x="8261072" y="4918912"/>
            <a:ext cx="531935" cy="46452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nl-BE" sz="1662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32780" name="Line 13"/>
          <p:cNvSpPr>
            <a:spLocks noChangeShapeType="1"/>
          </p:cNvSpPr>
          <p:nvPr/>
        </p:nvSpPr>
        <p:spPr bwMode="auto">
          <a:xfrm flipV="1">
            <a:off x="8327012" y="4520326"/>
            <a:ext cx="332642" cy="19929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nl-BE" sz="1662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32781" name="Line 14"/>
          <p:cNvSpPr>
            <a:spLocks noChangeShapeType="1"/>
          </p:cNvSpPr>
          <p:nvPr/>
        </p:nvSpPr>
        <p:spPr bwMode="auto">
          <a:xfrm flipV="1">
            <a:off x="8127720" y="4187685"/>
            <a:ext cx="0" cy="39858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nl-BE" sz="1662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32782" name="Oval 15"/>
          <p:cNvSpPr>
            <a:spLocks noChangeArrowheads="1"/>
          </p:cNvSpPr>
          <p:nvPr/>
        </p:nvSpPr>
        <p:spPr bwMode="auto">
          <a:xfrm>
            <a:off x="3806301" y="4785562"/>
            <a:ext cx="398585" cy="398585"/>
          </a:xfrm>
          <a:prstGeom prst="ellipse">
            <a:avLst/>
          </a:prstGeom>
          <a:solidFill>
            <a:srgbClr val="3E6E5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defTabSz="457200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nl-BE" altLang="en-US" sz="1662">
              <a:solidFill>
                <a:prstClr val="black"/>
              </a:solidFill>
              <a:cs typeface="+mn-cs"/>
            </a:endParaRPr>
          </a:p>
        </p:txBody>
      </p:sp>
      <p:sp>
        <p:nvSpPr>
          <p:cNvPr id="32783" name="Line 16"/>
          <p:cNvSpPr>
            <a:spLocks noChangeShapeType="1"/>
          </p:cNvSpPr>
          <p:nvPr/>
        </p:nvSpPr>
        <p:spPr bwMode="auto">
          <a:xfrm>
            <a:off x="3274366" y="4852971"/>
            <a:ext cx="531934" cy="13188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nl-BE" sz="1662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32784" name="Line 17"/>
          <p:cNvSpPr>
            <a:spLocks noChangeShapeType="1"/>
          </p:cNvSpPr>
          <p:nvPr/>
        </p:nvSpPr>
        <p:spPr bwMode="auto">
          <a:xfrm flipH="1">
            <a:off x="3762340" y="5140184"/>
            <a:ext cx="133350" cy="33264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nl-BE" sz="1662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32785" name="Line 18"/>
          <p:cNvSpPr>
            <a:spLocks noChangeShapeType="1"/>
          </p:cNvSpPr>
          <p:nvPr/>
        </p:nvSpPr>
        <p:spPr bwMode="auto">
          <a:xfrm>
            <a:off x="4130153" y="5144581"/>
            <a:ext cx="329711" cy="29747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nl-BE" sz="1662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32786" name="Line 19"/>
          <p:cNvSpPr>
            <a:spLocks noChangeShapeType="1"/>
          </p:cNvSpPr>
          <p:nvPr/>
        </p:nvSpPr>
        <p:spPr bwMode="auto">
          <a:xfrm flipV="1">
            <a:off x="4222470" y="4895466"/>
            <a:ext cx="394189" cy="6740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nl-BE" sz="1662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32787" name="Line 20"/>
          <p:cNvSpPr>
            <a:spLocks noChangeShapeType="1"/>
          </p:cNvSpPr>
          <p:nvPr/>
        </p:nvSpPr>
        <p:spPr bwMode="auto">
          <a:xfrm flipV="1">
            <a:off x="4005592" y="4386977"/>
            <a:ext cx="0" cy="39858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nl-BE" sz="1662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32788" name="Line 21"/>
          <p:cNvSpPr>
            <a:spLocks noChangeShapeType="1"/>
          </p:cNvSpPr>
          <p:nvPr/>
        </p:nvSpPr>
        <p:spPr bwMode="auto">
          <a:xfrm flipV="1">
            <a:off x="4141875" y="3592739"/>
            <a:ext cx="1462454" cy="125876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nl-BE" sz="1662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32789" name="Line 22"/>
          <p:cNvSpPr>
            <a:spLocks noChangeShapeType="1"/>
          </p:cNvSpPr>
          <p:nvPr/>
        </p:nvSpPr>
        <p:spPr bwMode="auto">
          <a:xfrm flipH="1" flipV="1">
            <a:off x="6189015" y="3592739"/>
            <a:ext cx="1806820" cy="105947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nl-BE" sz="1662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32790" name="Line 23"/>
          <p:cNvSpPr>
            <a:spLocks noChangeShapeType="1"/>
          </p:cNvSpPr>
          <p:nvPr/>
        </p:nvSpPr>
        <p:spPr bwMode="auto">
          <a:xfrm flipH="1">
            <a:off x="6011706" y="2367677"/>
            <a:ext cx="1485900" cy="73122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nl-BE" sz="1662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32791" name="Line 24"/>
          <p:cNvSpPr>
            <a:spLocks noChangeShapeType="1"/>
          </p:cNvSpPr>
          <p:nvPr/>
        </p:nvSpPr>
        <p:spPr bwMode="auto">
          <a:xfrm>
            <a:off x="3702258" y="2584555"/>
            <a:ext cx="1758462" cy="647700"/>
          </a:xfrm>
          <a:prstGeom prst="line">
            <a:avLst/>
          </a:prstGeom>
          <a:noFill/>
          <a:ln w="25400">
            <a:solidFill>
              <a:srgbClr val="0000FF"/>
            </a:solidFill>
            <a:prstDash val="lgDashDot"/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nl-BE" sz="1662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32792" name="Text Box 25"/>
          <p:cNvSpPr txBox="1">
            <a:spLocks noChangeArrowheads="1"/>
          </p:cNvSpPr>
          <p:nvPr/>
        </p:nvSpPr>
        <p:spPr bwMode="auto">
          <a:xfrm>
            <a:off x="7581132" y="2073135"/>
            <a:ext cx="397120" cy="3481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Aft>
                <a:spcPct val="0"/>
              </a:spcAft>
              <a:buSzPct val="100000"/>
              <a:buFont typeface="Arial" charset="0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Aft>
                <a:spcPct val="0"/>
              </a:spcAft>
              <a:buSzPct val="100000"/>
              <a:buFont typeface="Arial" charset="0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Aft>
                <a:spcPct val="0"/>
              </a:spcAft>
              <a:buSzPct val="100000"/>
              <a:buFont typeface="Arial" charset="0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Aft>
                <a:spcPct val="0"/>
              </a:spcAft>
              <a:buSzPct val="100000"/>
              <a:buFont typeface="Arial" charset="0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457200" eaLnBrk="0" fontAlgn="auto" hangingPunct="0">
              <a:spcBef>
                <a:spcPct val="50000"/>
              </a:spcBef>
              <a:spcAft>
                <a:spcPts val="0"/>
              </a:spcAft>
              <a:buSzPct val="100000"/>
              <a:defRPr/>
            </a:pPr>
            <a:r>
              <a:rPr lang="en-US" altLang="en-US" sz="1662">
                <a:solidFill>
                  <a:srgbClr val="000000"/>
                </a:solidFill>
                <a:cs typeface="+mn-cs"/>
                <a:sym typeface="Arial" charset="0"/>
              </a:rPr>
              <a:t>A</a:t>
            </a:r>
          </a:p>
        </p:txBody>
      </p:sp>
      <p:sp>
        <p:nvSpPr>
          <p:cNvPr id="32793" name="Text Box 26"/>
          <p:cNvSpPr txBox="1">
            <a:spLocks noChangeArrowheads="1"/>
          </p:cNvSpPr>
          <p:nvPr/>
        </p:nvSpPr>
        <p:spPr bwMode="auto">
          <a:xfrm>
            <a:off x="7969460" y="4611181"/>
            <a:ext cx="265234" cy="3481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Aft>
                <a:spcPct val="0"/>
              </a:spcAft>
              <a:buSzPct val="100000"/>
              <a:buFont typeface="Arial" charset="0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Aft>
                <a:spcPct val="0"/>
              </a:spcAft>
              <a:buSzPct val="100000"/>
              <a:buFont typeface="Arial" charset="0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Aft>
                <a:spcPct val="0"/>
              </a:spcAft>
              <a:buSzPct val="100000"/>
              <a:buFont typeface="Arial" charset="0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Aft>
                <a:spcPct val="0"/>
              </a:spcAft>
              <a:buSzPct val="100000"/>
              <a:buFont typeface="Arial" charset="0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457200" eaLnBrk="0" fontAlgn="auto" hangingPunct="0">
              <a:spcBef>
                <a:spcPct val="50000"/>
              </a:spcBef>
              <a:spcAft>
                <a:spcPts val="0"/>
              </a:spcAft>
              <a:buSzPct val="100000"/>
              <a:defRPr/>
            </a:pPr>
            <a:r>
              <a:rPr lang="en-US" altLang="en-US" sz="1662">
                <a:solidFill>
                  <a:srgbClr val="000000"/>
                </a:solidFill>
                <a:cs typeface="+mn-cs"/>
                <a:sym typeface="Arial" charset="0"/>
              </a:rPr>
              <a:t>C</a:t>
            </a:r>
          </a:p>
        </p:txBody>
      </p:sp>
      <p:sp>
        <p:nvSpPr>
          <p:cNvPr id="32794" name="Text Box 27"/>
          <p:cNvSpPr txBox="1">
            <a:spLocks noChangeArrowheads="1"/>
          </p:cNvSpPr>
          <p:nvPr/>
        </p:nvSpPr>
        <p:spPr bwMode="auto">
          <a:xfrm>
            <a:off x="3857590" y="4813405"/>
            <a:ext cx="238857" cy="3481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Aft>
                <a:spcPct val="0"/>
              </a:spcAft>
              <a:buSzPct val="100000"/>
              <a:buFont typeface="Arial" charset="0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Aft>
                <a:spcPct val="0"/>
              </a:spcAft>
              <a:buSzPct val="100000"/>
              <a:buFont typeface="Arial" charset="0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Aft>
                <a:spcPct val="0"/>
              </a:spcAft>
              <a:buSzPct val="100000"/>
              <a:buFont typeface="Arial" charset="0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Aft>
                <a:spcPct val="0"/>
              </a:spcAft>
              <a:buSzPct val="100000"/>
              <a:buFont typeface="Arial" charset="0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457200" eaLnBrk="0" fontAlgn="auto" hangingPunct="0">
              <a:spcBef>
                <a:spcPct val="50000"/>
              </a:spcBef>
              <a:spcAft>
                <a:spcPts val="0"/>
              </a:spcAft>
              <a:buSzPct val="100000"/>
              <a:defRPr/>
            </a:pPr>
            <a:r>
              <a:rPr lang="en-US" altLang="en-US" sz="1662">
                <a:solidFill>
                  <a:srgbClr val="000000"/>
                </a:solidFill>
                <a:cs typeface="+mn-cs"/>
                <a:sym typeface="Arial" charset="0"/>
              </a:rPr>
              <a:t>B</a:t>
            </a:r>
          </a:p>
        </p:txBody>
      </p:sp>
      <p:sp>
        <p:nvSpPr>
          <p:cNvPr id="32795" name="Text Box 28"/>
          <p:cNvSpPr txBox="1">
            <a:spLocks noChangeArrowheads="1"/>
          </p:cNvSpPr>
          <p:nvPr/>
        </p:nvSpPr>
        <p:spPr bwMode="auto">
          <a:xfrm rot="1203491">
            <a:off x="3589423" y="2626789"/>
            <a:ext cx="2104292" cy="262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Aft>
                <a:spcPct val="0"/>
              </a:spcAft>
              <a:buSzPct val="100000"/>
              <a:buFont typeface="Arial" charset="0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Aft>
                <a:spcPct val="0"/>
              </a:spcAft>
              <a:buSzPct val="100000"/>
              <a:buFont typeface="Arial" charset="0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Aft>
                <a:spcPct val="0"/>
              </a:spcAft>
              <a:buSzPct val="100000"/>
              <a:buFont typeface="Arial" charset="0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Aft>
                <a:spcPct val="0"/>
              </a:spcAft>
              <a:buSzPct val="100000"/>
              <a:buFont typeface="Arial" charset="0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457200" eaLnBrk="0" fontAlgn="auto" hangingPunct="0">
              <a:spcBef>
                <a:spcPct val="50000"/>
              </a:spcBef>
              <a:spcAft>
                <a:spcPts val="0"/>
              </a:spcAft>
              <a:buSzPct val="100000"/>
              <a:defRPr/>
            </a:pPr>
            <a:r>
              <a:rPr lang="en-US" altLang="en-US" sz="1108" b="1">
                <a:solidFill>
                  <a:srgbClr val="000000"/>
                </a:solidFill>
                <a:cs typeface="+mn-cs"/>
                <a:sym typeface="Arial" charset="0"/>
              </a:rPr>
              <a:t>1: Where can we find data?</a:t>
            </a:r>
          </a:p>
        </p:txBody>
      </p:sp>
      <p:sp>
        <p:nvSpPr>
          <p:cNvPr id="32796" name="Line 29"/>
          <p:cNvSpPr>
            <a:spLocks noChangeShapeType="1"/>
          </p:cNvSpPr>
          <p:nvPr/>
        </p:nvSpPr>
        <p:spPr bwMode="auto">
          <a:xfrm flipH="1" flipV="1">
            <a:off x="3618731" y="2669548"/>
            <a:ext cx="1701312" cy="634511"/>
          </a:xfrm>
          <a:prstGeom prst="line">
            <a:avLst/>
          </a:prstGeom>
          <a:noFill/>
          <a:ln w="25400">
            <a:solidFill>
              <a:srgbClr val="0000FF"/>
            </a:solidFill>
            <a:prstDash val="lgDashDot"/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nl-BE" sz="1662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32797" name="Line 30"/>
          <p:cNvSpPr>
            <a:spLocks noChangeShapeType="1"/>
          </p:cNvSpPr>
          <p:nvPr/>
        </p:nvSpPr>
        <p:spPr bwMode="auto">
          <a:xfrm>
            <a:off x="3527879" y="2304666"/>
            <a:ext cx="3865685" cy="16120"/>
          </a:xfrm>
          <a:prstGeom prst="line">
            <a:avLst/>
          </a:prstGeom>
          <a:noFill/>
          <a:ln w="25400">
            <a:solidFill>
              <a:srgbClr val="3E6E5A"/>
            </a:solidFill>
            <a:prstDash val="lgDashDot"/>
            <a:round/>
            <a:headEnd type="stealth" w="med" len="med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nl-BE" sz="1662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32798" name="Line 31"/>
          <p:cNvSpPr>
            <a:spLocks noChangeShapeType="1"/>
          </p:cNvSpPr>
          <p:nvPr/>
        </p:nvSpPr>
        <p:spPr bwMode="auto">
          <a:xfrm>
            <a:off x="3425302" y="2823411"/>
            <a:ext cx="4504592" cy="1828800"/>
          </a:xfrm>
          <a:prstGeom prst="line">
            <a:avLst/>
          </a:prstGeom>
          <a:noFill/>
          <a:ln w="25400">
            <a:solidFill>
              <a:srgbClr val="3E6E5A"/>
            </a:solidFill>
            <a:prstDash val="lgDashDot"/>
            <a:round/>
            <a:headEnd type="stealth" w="med" len="med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nl-BE" sz="1662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32799" name="Line 32"/>
          <p:cNvSpPr>
            <a:spLocks noChangeShapeType="1"/>
          </p:cNvSpPr>
          <p:nvPr/>
        </p:nvSpPr>
        <p:spPr bwMode="auto">
          <a:xfrm>
            <a:off x="8341667" y="4820731"/>
            <a:ext cx="496765" cy="439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med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nl-BE" sz="1662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32800" name="Line 33"/>
          <p:cNvSpPr>
            <a:spLocks noChangeShapeType="1"/>
          </p:cNvSpPr>
          <p:nvPr/>
        </p:nvSpPr>
        <p:spPr bwMode="auto">
          <a:xfrm>
            <a:off x="7970924" y="2278288"/>
            <a:ext cx="902677" cy="89389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med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nl-BE" sz="1662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32801" name="Text Box 35"/>
          <p:cNvSpPr txBox="1">
            <a:spLocks noChangeArrowheads="1"/>
          </p:cNvSpPr>
          <p:nvPr/>
        </p:nvSpPr>
        <p:spPr bwMode="auto">
          <a:xfrm>
            <a:off x="4279621" y="2020381"/>
            <a:ext cx="2327031" cy="262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Aft>
                <a:spcPct val="0"/>
              </a:spcAft>
              <a:buSzPct val="100000"/>
              <a:buFont typeface="Arial" charset="0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Aft>
                <a:spcPct val="0"/>
              </a:spcAft>
              <a:buSzPct val="100000"/>
              <a:buFont typeface="Arial" charset="0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Aft>
                <a:spcPct val="0"/>
              </a:spcAft>
              <a:buSzPct val="100000"/>
              <a:buFont typeface="Arial" charset="0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Aft>
                <a:spcPct val="0"/>
              </a:spcAft>
              <a:buSzPct val="100000"/>
              <a:buFont typeface="Arial" charset="0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457200" eaLnBrk="0" fontAlgn="auto" hangingPunct="0">
              <a:spcBef>
                <a:spcPct val="50000"/>
              </a:spcBef>
              <a:spcAft>
                <a:spcPts val="0"/>
              </a:spcAft>
              <a:buSzPct val="100000"/>
              <a:defRPr/>
            </a:pPr>
            <a:r>
              <a:rPr lang="en-US" altLang="en-US" sz="1108" b="1">
                <a:solidFill>
                  <a:srgbClr val="000000"/>
                </a:solidFill>
                <a:cs typeface="+mn-cs"/>
                <a:sym typeface="Arial" charset="0"/>
              </a:rPr>
              <a:t>3. Retrieve data from hub A</a:t>
            </a:r>
          </a:p>
        </p:txBody>
      </p:sp>
      <p:sp>
        <p:nvSpPr>
          <p:cNvPr id="32802" name="Text Box 36"/>
          <p:cNvSpPr txBox="1">
            <a:spLocks noChangeArrowheads="1"/>
          </p:cNvSpPr>
          <p:nvPr/>
        </p:nvSpPr>
        <p:spPr bwMode="auto">
          <a:xfrm rot="1389709">
            <a:off x="5290737" y="4085579"/>
            <a:ext cx="2118946" cy="262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Aft>
                <a:spcPct val="0"/>
              </a:spcAft>
              <a:buSzPct val="100000"/>
              <a:buFont typeface="Arial" charset="0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Aft>
                <a:spcPct val="0"/>
              </a:spcAft>
              <a:buSzPct val="100000"/>
              <a:buFont typeface="Arial" charset="0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Aft>
                <a:spcPct val="0"/>
              </a:spcAft>
              <a:buSzPct val="100000"/>
              <a:buFont typeface="Arial" charset="0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Aft>
                <a:spcPct val="0"/>
              </a:spcAft>
              <a:buSzPct val="100000"/>
              <a:buFont typeface="Arial" charset="0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457200" eaLnBrk="0" fontAlgn="auto" hangingPunct="0">
              <a:spcBef>
                <a:spcPct val="50000"/>
              </a:spcBef>
              <a:spcAft>
                <a:spcPts val="0"/>
              </a:spcAft>
              <a:buSzPct val="100000"/>
              <a:defRPr/>
            </a:pPr>
            <a:r>
              <a:rPr lang="en-US" altLang="en-US" sz="1108" b="1">
                <a:solidFill>
                  <a:srgbClr val="000000"/>
                </a:solidFill>
                <a:cs typeface="+mn-cs"/>
                <a:sym typeface="Arial" charset="0"/>
              </a:rPr>
              <a:t>3: Retrieve data from hub C</a:t>
            </a:r>
          </a:p>
        </p:txBody>
      </p:sp>
      <p:sp>
        <p:nvSpPr>
          <p:cNvPr id="32803" name="Text Box 39"/>
          <p:cNvSpPr txBox="1">
            <a:spLocks noChangeArrowheads="1"/>
          </p:cNvSpPr>
          <p:nvPr/>
        </p:nvSpPr>
        <p:spPr bwMode="auto">
          <a:xfrm>
            <a:off x="2453749" y="2922454"/>
            <a:ext cx="880697" cy="603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Aft>
                <a:spcPct val="0"/>
              </a:spcAft>
              <a:buSzPct val="100000"/>
              <a:buFont typeface="Arial" charset="0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Aft>
                <a:spcPct val="0"/>
              </a:spcAft>
              <a:buSzPct val="100000"/>
              <a:buFont typeface="Arial" charset="0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Aft>
                <a:spcPct val="0"/>
              </a:spcAft>
              <a:buSzPct val="100000"/>
              <a:buFont typeface="Arial" charset="0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Aft>
                <a:spcPct val="0"/>
              </a:spcAft>
              <a:buSzPct val="100000"/>
              <a:buFont typeface="Arial" charset="0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457200" eaLnBrk="0" fontAlgn="auto" hangingPunct="0">
              <a:spcBef>
                <a:spcPct val="50000"/>
              </a:spcBef>
              <a:spcAft>
                <a:spcPts val="0"/>
              </a:spcAft>
              <a:buSzPct val="100000"/>
              <a:defRPr/>
            </a:pPr>
            <a:r>
              <a:rPr lang="en-US" altLang="en-US" sz="1108" b="1" dirty="0">
                <a:solidFill>
                  <a:srgbClr val="000000"/>
                </a:solidFill>
                <a:cs typeface="+mn-cs"/>
                <a:sym typeface="Arial" charset="0"/>
              </a:rPr>
              <a:t>     4:</a:t>
            </a:r>
            <a:br>
              <a:rPr lang="en-US" altLang="en-US" sz="1108" b="1" dirty="0">
                <a:solidFill>
                  <a:srgbClr val="000000"/>
                </a:solidFill>
                <a:cs typeface="+mn-cs"/>
                <a:sym typeface="Arial" charset="0"/>
              </a:rPr>
            </a:br>
            <a:r>
              <a:rPr lang="en-US" altLang="en-US" sz="1108" b="1" dirty="0">
                <a:solidFill>
                  <a:srgbClr val="000000"/>
                </a:solidFill>
                <a:cs typeface="+mn-cs"/>
                <a:sym typeface="Arial" charset="0"/>
              </a:rPr>
              <a:t>All data available</a:t>
            </a:r>
          </a:p>
        </p:txBody>
      </p:sp>
      <p:sp>
        <p:nvSpPr>
          <p:cNvPr id="32804" name="Text Box 42"/>
          <p:cNvSpPr txBox="1">
            <a:spLocks noChangeArrowheads="1"/>
          </p:cNvSpPr>
          <p:nvPr/>
        </p:nvSpPr>
        <p:spPr bwMode="auto">
          <a:xfrm rot="1314741">
            <a:off x="3772597" y="3129415"/>
            <a:ext cx="1928446" cy="262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Aft>
                <a:spcPct val="0"/>
              </a:spcAft>
              <a:buSzPct val="100000"/>
              <a:buFont typeface="Arial" charset="0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Aft>
                <a:spcPct val="0"/>
              </a:spcAft>
              <a:buSzPct val="100000"/>
              <a:buFont typeface="Arial" charset="0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Aft>
                <a:spcPct val="0"/>
              </a:spcAft>
              <a:buSzPct val="100000"/>
              <a:buFont typeface="Arial" charset="0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Aft>
                <a:spcPct val="0"/>
              </a:spcAft>
              <a:buSzPct val="100000"/>
              <a:buFont typeface="Arial" charset="0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457200" eaLnBrk="0" fontAlgn="auto" hangingPunct="0">
              <a:spcBef>
                <a:spcPct val="50000"/>
              </a:spcBef>
              <a:spcAft>
                <a:spcPts val="0"/>
              </a:spcAft>
              <a:buSzPct val="100000"/>
              <a:defRPr/>
            </a:pPr>
            <a:r>
              <a:rPr lang="en-US" altLang="en-US" sz="1108" b="1">
                <a:solidFill>
                  <a:srgbClr val="990033"/>
                </a:solidFill>
                <a:cs typeface="+mn-cs"/>
                <a:sym typeface="Arial" charset="0"/>
              </a:rPr>
              <a:t>2: In hub A and C</a:t>
            </a:r>
          </a:p>
        </p:txBody>
      </p:sp>
      <p:sp>
        <p:nvSpPr>
          <p:cNvPr id="32805" name="Line 34"/>
          <p:cNvSpPr>
            <a:spLocks noChangeShapeType="1"/>
          </p:cNvSpPr>
          <p:nvPr/>
        </p:nvSpPr>
        <p:spPr bwMode="auto">
          <a:xfrm flipH="1" flipV="1">
            <a:off x="7849299" y="2468789"/>
            <a:ext cx="301869" cy="77225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med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nl-BE" sz="1662">
              <a:solidFill>
                <a:prstClr val="black"/>
              </a:solidFill>
              <a:latin typeface="Calibri"/>
              <a:cs typeface="+mn-cs"/>
            </a:endParaRPr>
          </a:p>
        </p:txBody>
      </p:sp>
      <p:pic>
        <p:nvPicPr>
          <p:cNvPr id="32806" name="Picture 5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469" y="1963230"/>
            <a:ext cx="844062" cy="842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807" name="Picture 6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7568" y="2215276"/>
            <a:ext cx="740019" cy="7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808" name="Picture 8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8431" y="2200625"/>
            <a:ext cx="738554" cy="7400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809" name="Picture 8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9384" y="4537910"/>
            <a:ext cx="740019" cy="7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810" name="Picture 8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1487" y="1447415"/>
            <a:ext cx="655027" cy="655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811" name="Picture 8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4044" y="1620330"/>
            <a:ext cx="653562" cy="655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812" name="Picture 8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5818" y="2531800"/>
            <a:ext cx="655027" cy="655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813" name="Picture 8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1490" y="2534730"/>
            <a:ext cx="653562" cy="655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814" name="Picture 8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0187" y="1665759"/>
            <a:ext cx="655027" cy="655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815" name="Picture 9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4290" y="3745138"/>
            <a:ext cx="653562" cy="655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816" name="Picture 9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6997" y="4060196"/>
            <a:ext cx="655026" cy="65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817" name="Picture 9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7064" y="5056658"/>
            <a:ext cx="655027" cy="65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818" name="Picture 9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6043" y="5056658"/>
            <a:ext cx="655026" cy="65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819" name="Picture 9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7218" y="4540842"/>
            <a:ext cx="655027" cy="65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820" name="Picture 9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1420" y="5222246"/>
            <a:ext cx="655026" cy="655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821" name="Picture 9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0040" y="5132859"/>
            <a:ext cx="653562" cy="655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822" name="Picture 9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234" y="4568685"/>
            <a:ext cx="655027" cy="65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823" name="Picture 9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5094" y="3944430"/>
            <a:ext cx="653562" cy="655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824" name="Picture 9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5864" y="4662469"/>
            <a:ext cx="655027" cy="655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825" name="Picture 10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0153" y="3132609"/>
            <a:ext cx="740019" cy="7400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826" name="Picture 5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4328" y="2827807"/>
            <a:ext cx="584688" cy="8088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7CC3638-A99D-674C-A789-FA84B7E5EA16}" type="slidenum">
              <a:rPr lang="nl-NL" smtClean="0"/>
              <a:pPr/>
              <a:t>10</a:t>
            </a:fld>
            <a:endParaRPr lang="nl-NL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Hubs &amp; metahub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140132412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7222" y="1177431"/>
            <a:ext cx="664689" cy="664689"/>
          </a:xfrm>
          <a:prstGeom prst="rect">
            <a:avLst/>
          </a:prstGeom>
        </p:spPr>
      </p:pic>
      <p:sp>
        <p:nvSpPr>
          <p:cNvPr id="33794" name="Oval 3"/>
          <p:cNvSpPr>
            <a:spLocks noChangeArrowheads="1"/>
          </p:cNvSpPr>
          <p:nvPr/>
        </p:nvSpPr>
        <p:spPr bwMode="auto">
          <a:xfrm>
            <a:off x="8021516" y="2256693"/>
            <a:ext cx="400050" cy="398585"/>
          </a:xfrm>
          <a:prstGeom prst="ellipse">
            <a:avLst/>
          </a:prstGeom>
          <a:solidFill>
            <a:srgbClr val="3E6E5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defTabSz="457200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fr-FR" altLang="en-US" sz="1662">
              <a:solidFill>
                <a:prstClr val="black"/>
              </a:solidFill>
              <a:cs typeface="+mn-cs"/>
            </a:endParaRPr>
          </a:p>
        </p:txBody>
      </p:sp>
      <p:sp>
        <p:nvSpPr>
          <p:cNvPr id="33795" name="Line 4"/>
          <p:cNvSpPr>
            <a:spLocks noChangeShapeType="1"/>
          </p:cNvSpPr>
          <p:nvPr/>
        </p:nvSpPr>
        <p:spPr bwMode="auto">
          <a:xfrm>
            <a:off x="7489581" y="2324102"/>
            <a:ext cx="531934" cy="13188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nl-BE" sz="1662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33796" name="Line 5"/>
          <p:cNvSpPr>
            <a:spLocks noChangeShapeType="1"/>
          </p:cNvSpPr>
          <p:nvPr/>
        </p:nvSpPr>
        <p:spPr bwMode="auto">
          <a:xfrm flipH="1">
            <a:off x="8021517" y="2655279"/>
            <a:ext cx="134815" cy="33264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nl-BE" sz="1662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33797" name="Line 6"/>
          <p:cNvSpPr>
            <a:spLocks noChangeShapeType="1"/>
          </p:cNvSpPr>
          <p:nvPr/>
        </p:nvSpPr>
        <p:spPr bwMode="auto">
          <a:xfrm>
            <a:off x="8355626" y="2589337"/>
            <a:ext cx="531935" cy="46452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nl-BE" sz="1662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33798" name="Line 7"/>
          <p:cNvSpPr>
            <a:spLocks noChangeShapeType="1"/>
          </p:cNvSpPr>
          <p:nvPr/>
        </p:nvSpPr>
        <p:spPr bwMode="auto">
          <a:xfrm flipV="1">
            <a:off x="8421568" y="2129206"/>
            <a:ext cx="587619" cy="2608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nl-BE" sz="1662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33799" name="Line 8"/>
          <p:cNvSpPr>
            <a:spLocks noChangeShapeType="1"/>
          </p:cNvSpPr>
          <p:nvPr/>
        </p:nvSpPr>
        <p:spPr bwMode="auto">
          <a:xfrm flipH="1" flipV="1">
            <a:off x="8156332" y="2032492"/>
            <a:ext cx="65943" cy="2242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nl-BE" sz="1662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33800" name="Oval 9"/>
          <p:cNvSpPr>
            <a:spLocks noChangeArrowheads="1"/>
          </p:cNvSpPr>
          <p:nvPr/>
        </p:nvSpPr>
        <p:spPr bwMode="auto">
          <a:xfrm>
            <a:off x="8223740" y="4626221"/>
            <a:ext cx="397120" cy="398585"/>
          </a:xfrm>
          <a:prstGeom prst="ellipse">
            <a:avLst/>
          </a:prstGeom>
          <a:solidFill>
            <a:srgbClr val="3E6E5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defTabSz="457200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fr-FR" altLang="en-US" sz="1662">
              <a:solidFill>
                <a:prstClr val="black"/>
              </a:solidFill>
              <a:cs typeface="+mn-cs"/>
            </a:endParaRPr>
          </a:p>
        </p:txBody>
      </p:sp>
      <p:sp>
        <p:nvSpPr>
          <p:cNvPr id="33801" name="Line 10"/>
          <p:cNvSpPr>
            <a:spLocks noChangeShapeType="1"/>
          </p:cNvSpPr>
          <p:nvPr/>
        </p:nvSpPr>
        <p:spPr bwMode="auto">
          <a:xfrm>
            <a:off x="7683014" y="4799137"/>
            <a:ext cx="540726" cy="2637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nl-BE" sz="1662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33802" name="Line 11"/>
          <p:cNvSpPr>
            <a:spLocks noChangeShapeType="1"/>
          </p:cNvSpPr>
          <p:nvPr/>
        </p:nvSpPr>
        <p:spPr bwMode="auto">
          <a:xfrm flipH="1">
            <a:off x="8223741" y="5024804"/>
            <a:ext cx="131885" cy="33264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nl-BE" sz="1662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33803" name="Line 12"/>
          <p:cNvSpPr>
            <a:spLocks noChangeShapeType="1"/>
          </p:cNvSpPr>
          <p:nvPr/>
        </p:nvSpPr>
        <p:spPr bwMode="auto">
          <a:xfrm>
            <a:off x="8554918" y="4958863"/>
            <a:ext cx="531935" cy="46452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nl-BE" sz="1662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33804" name="Line 13"/>
          <p:cNvSpPr>
            <a:spLocks noChangeShapeType="1"/>
          </p:cNvSpPr>
          <p:nvPr/>
        </p:nvSpPr>
        <p:spPr bwMode="auto">
          <a:xfrm flipV="1">
            <a:off x="8620858" y="4560277"/>
            <a:ext cx="332642" cy="19929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nl-BE" sz="1662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33805" name="Line 14"/>
          <p:cNvSpPr>
            <a:spLocks noChangeShapeType="1"/>
          </p:cNvSpPr>
          <p:nvPr/>
        </p:nvSpPr>
        <p:spPr bwMode="auto">
          <a:xfrm flipV="1">
            <a:off x="8421566" y="4227636"/>
            <a:ext cx="0" cy="39858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nl-BE" sz="1662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33806" name="Oval 15"/>
          <p:cNvSpPr>
            <a:spLocks noChangeArrowheads="1"/>
          </p:cNvSpPr>
          <p:nvPr/>
        </p:nvSpPr>
        <p:spPr bwMode="auto">
          <a:xfrm>
            <a:off x="4642339" y="5011616"/>
            <a:ext cx="398585" cy="398585"/>
          </a:xfrm>
          <a:prstGeom prst="ellipse">
            <a:avLst/>
          </a:prstGeom>
          <a:solidFill>
            <a:srgbClr val="3E6E5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defTabSz="457200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fr-FR" altLang="en-US" sz="1662">
              <a:solidFill>
                <a:prstClr val="black"/>
              </a:solidFill>
              <a:cs typeface="+mn-cs"/>
            </a:endParaRPr>
          </a:p>
        </p:txBody>
      </p:sp>
      <p:sp>
        <p:nvSpPr>
          <p:cNvPr id="33807" name="Line 16"/>
          <p:cNvSpPr>
            <a:spLocks noChangeShapeType="1"/>
          </p:cNvSpPr>
          <p:nvPr/>
        </p:nvSpPr>
        <p:spPr bwMode="auto">
          <a:xfrm>
            <a:off x="4110404" y="5079025"/>
            <a:ext cx="531934" cy="13188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nl-BE" sz="1662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33808" name="Line 17"/>
          <p:cNvSpPr>
            <a:spLocks noChangeShapeType="1"/>
          </p:cNvSpPr>
          <p:nvPr/>
        </p:nvSpPr>
        <p:spPr bwMode="auto">
          <a:xfrm flipH="1">
            <a:off x="4598379" y="5366241"/>
            <a:ext cx="133350" cy="33264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nl-BE" sz="1662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33809" name="Line 18"/>
          <p:cNvSpPr>
            <a:spLocks noChangeShapeType="1"/>
          </p:cNvSpPr>
          <p:nvPr/>
        </p:nvSpPr>
        <p:spPr bwMode="auto">
          <a:xfrm>
            <a:off x="4966191" y="5370636"/>
            <a:ext cx="329711" cy="29747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nl-BE" sz="1662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33810" name="Line 19"/>
          <p:cNvSpPr>
            <a:spLocks noChangeShapeType="1"/>
          </p:cNvSpPr>
          <p:nvPr/>
        </p:nvSpPr>
        <p:spPr bwMode="auto">
          <a:xfrm flipV="1">
            <a:off x="5058509" y="5121521"/>
            <a:ext cx="394189" cy="6740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nl-BE" sz="1662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33811" name="Line 20"/>
          <p:cNvSpPr>
            <a:spLocks noChangeShapeType="1"/>
          </p:cNvSpPr>
          <p:nvPr/>
        </p:nvSpPr>
        <p:spPr bwMode="auto">
          <a:xfrm flipV="1">
            <a:off x="4841631" y="4613032"/>
            <a:ext cx="0" cy="39858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nl-BE" sz="1662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33812" name="Line 21"/>
          <p:cNvSpPr>
            <a:spLocks noChangeShapeType="1"/>
          </p:cNvSpPr>
          <p:nvPr/>
        </p:nvSpPr>
        <p:spPr bwMode="auto">
          <a:xfrm flipV="1">
            <a:off x="4977913" y="3711820"/>
            <a:ext cx="1107831" cy="13657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nl-BE" sz="1662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33813" name="Line 22"/>
          <p:cNvSpPr>
            <a:spLocks noChangeShapeType="1"/>
          </p:cNvSpPr>
          <p:nvPr/>
        </p:nvSpPr>
        <p:spPr bwMode="auto">
          <a:xfrm flipH="1" flipV="1">
            <a:off x="6561995" y="3547699"/>
            <a:ext cx="1727689" cy="114446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nl-BE" sz="1662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33814" name="Line 23"/>
          <p:cNvSpPr>
            <a:spLocks noChangeShapeType="1"/>
          </p:cNvSpPr>
          <p:nvPr/>
        </p:nvSpPr>
        <p:spPr bwMode="auto">
          <a:xfrm flipH="1">
            <a:off x="6498983" y="2554167"/>
            <a:ext cx="1531326" cy="64476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nl-BE" sz="1662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33815" name="Text Box 25"/>
          <p:cNvSpPr txBox="1">
            <a:spLocks noChangeArrowheads="1"/>
          </p:cNvSpPr>
          <p:nvPr/>
        </p:nvSpPr>
        <p:spPr bwMode="auto">
          <a:xfrm>
            <a:off x="8020051" y="2265486"/>
            <a:ext cx="397119" cy="3481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Aft>
                <a:spcPct val="0"/>
              </a:spcAft>
              <a:buSzPct val="100000"/>
              <a:buFont typeface="Arial" charset="0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Aft>
                <a:spcPct val="0"/>
              </a:spcAft>
              <a:buSzPct val="100000"/>
              <a:buFont typeface="Arial" charset="0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Aft>
                <a:spcPct val="0"/>
              </a:spcAft>
              <a:buSzPct val="100000"/>
              <a:buFont typeface="Arial" charset="0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Aft>
                <a:spcPct val="0"/>
              </a:spcAft>
              <a:buSzPct val="100000"/>
              <a:buFont typeface="Arial" charset="0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457200" eaLnBrk="0" fontAlgn="auto" hangingPunct="0">
              <a:spcBef>
                <a:spcPct val="50000"/>
              </a:spcBef>
              <a:spcAft>
                <a:spcPts val="0"/>
              </a:spcAft>
              <a:buSzPct val="100000"/>
              <a:defRPr/>
            </a:pPr>
            <a:r>
              <a:rPr lang="en-US" altLang="en-US" sz="1662">
                <a:solidFill>
                  <a:srgbClr val="000000"/>
                </a:solidFill>
                <a:cs typeface="+mn-cs"/>
                <a:sym typeface="Arial" charset="0"/>
              </a:rPr>
              <a:t>A</a:t>
            </a:r>
          </a:p>
        </p:txBody>
      </p:sp>
      <p:sp>
        <p:nvSpPr>
          <p:cNvPr id="33816" name="Text Box 26"/>
          <p:cNvSpPr txBox="1">
            <a:spLocks noChangeArrowheads="1"/>
          </p:cNvSpPr>
          <p:nvPr/>
        </p:nvSpPr>
        <p:spPr bwMode="auto">
          <a:xfrm>
            <a:off x="8263306" y="4651132"/>
            <a:ext cx="265234" cy="3481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Aft>
                <a:spcPct val="0"/>
              </a:spcAft>
              <a:buSzPct val="100000"/>
              <a:buFont typeface="Arial" charset="0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Aft>
                <a:spcPct val="0"/>
              </a:spcAft>
              <a:buSzPct val="100000"/>
              <a:buFont typeface="Arial" charset="0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Aft>
                <a:spcPct val="0"/>
              </a:spcAft>
              <a:buSzPct val="100000"/>
              <a:buFont typeface="Arial" charset="0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Aft>
                <a:spcPct val="0"/>
              </a:spcAft>
              <a:buSzPct val="100000"/>
              <a:buFont typeface="Arial" charset="0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457200" eaLnBrk="0" fontAlgn="auto" hangingPunct="0">
              <a:spcBef>
                <a:spcPct val="50000"/>
              </a:spcBef>
              <a:spcAft>
                <a:spcPts val="0"/>
              </a:spcAft>
              <a:buSzPct val="100000"/>
              <a:defRPr/>
            </a:pPr>
            <a:r>
              <a:rPr lang="en-US" altLang="en-US" sz="1662">
                <a:solidFill>
                  <a:srgbClr val="000000"/>
                </a:solidFill>
                <a:cs typeface="+mn-cs"/>
                <a:sym typeface="Arial" charset="0"/>
              </a:rPr>
              <a:t>C</a:t>
            </a:r>
          </a:p>
        </p:txBody>
      </p:sp>
      <p:sp>
        <p:nvSpPr>
          <p:cNvPr id="33817" name="Text Box 27"/>
          <p:cNvSpPr txBox="1">
            <a:spLocks noChangeArrowheads="1"/>
          </p:cNvSpPr>
          <p:nvPr/>
        </p:nvSpPr>
        <p:spPr bwMode="auto">
          <a:xfrm>
            <a:off x="4693629" y="5039461"/>
            <a:ext cx="238857" cy="3481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Aft>
                <a:spcPct val="0"/>
              </a:spcAft>
              <a:buSzPct val="100000"/>
              <a:buFont typeface="Arial" charset="0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Aft>
                <a:spcPct val="0"/>
              </a:spcAft>
              <a:buSzPct val="100000"/>
              <a:buFont typeface="Arial" charset="0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Aft>
                <a:spcPct val="0"/>
              </a:spcAft>
              <a:buSzPct val="100000"/>
              <a:buFont typeface="Arial" charset="0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Aft>
                <a:spcPct val="0"/>
              </a:spcAft>
              <a:buSzPct val="100000"/>
              <a:buFont typeface="Arial" charset="0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457200" eaLnBrk="0" fontAlgn="auto" hangingPunct="0">
              <a:spcBef>
                <a:spcPct val="50000"/>
              </a:spcBef>
              <a:spcAft>
                <a:spcPts val="0"/>
              </a:spcAft>
              <a:buSzPct val="100000"/>
              <a:defRPr/>
            </a:pPr>
            <a:r>
              <a:rPr lang="en-US" altLang="en-US" sz="1662">
                <a:solidFill>
                  <a:srgbClr val="000000"/>
                </a:solidFill>
                <a:cs typeface="+mn-cs"/>
                <a:sym typeface="Arial" charset="0"/>
              </a:rPr>
              <a:t>B</a:t>
            </a:r>
          </a:p>
        </p:txBody>
      </p:sp>
      <p:cxnSp>
        <p:nvCxnSpPr>
          <p:cNvPr id="33818" name="Straight Connector 2"/>
          <p:cNvCxnSpPr>
            <a:cxnSpLocks noChangeShapeType="1"/>
          </p:cNvCxnSpPr>
          <p:nvPr/>
        </p:nvCxnSpPr>
        <p:spPr bwMode="auto">
          <a:xfrm>
            <a:off x="4110404" y="4060584"/>
            <a:ext cx="613996" cy="1016977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3819" name="TextBox 74"/>
          <p:cNvSpPr txBox="1">
            <a:spLocks noChangeArrowheads="1"/>
          </p:cNvSpPr>
          <p:nvPr/>
        </p:nvSpPr>
        <p:spPr bwMode="auto">
          <a:xfrm>
            <a:off x="3534509" y="3367456"/>
            <a:ext cx="1252904" cy="660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Aft>
                <a:spcPct val="0"/>
              </a:spcAft>
              <a:buSzPct val="100000"/>
              <a:buFont typeface="Arial" charset="0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Aft>
                <a:spcPct val="0"/>
              </a:spcAft>
              <a:buSzPct val="100000"/>
              <a:buFont typeface="Arial" charset="0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Aft>
                <a:spcPct val="0"/>
              </a:spcAft>
              <a:buSzPct val="100000"/>
              <a:buFont typeface="Arial" charset="0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Aft>
                <a:spcPct val="0"/>
              </a:spcAft>
              <a:buSzPct val="100000"/>
              <a:buFont typeface="Arial" charset="0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457200" eaLnBrk="0" fontAlgn="auto" hangingPunct="0">
              <a:spcBef>
                <a:spcPts val="0"/>
              </a:spcBef>
              <a:spcAft>
                <a:spcPts val="0"/>
              </a:spcAft>
              <a:buSzPct val="100000"/>
              <a:defRPr/>
            </a:pPr>
            <a:r>
              <a:rPr lang="en-US" altLang="en-US" sz="1846" b="1">
                <a:solidFill>
                  <a:srgbClr val="00B0F0"/>
                </a:solidFill>
                <a:latin typeface="Consolas" pitchFamily="49" charset="0"/>
                <a:cs typeface="+mn-cs"/>
              </a:rPr>
              <a:t>InterMed</a:t>
            </a:r>
          </a:p>
          <a:p>
            <a:pPr algn="ctr" defTabSz="457200" eaLnBrk="0" fontAlgn="auto" hangingPunct="0">
              <a:spcBef>
                <a:spcPts val="0"/>
              </a:spcBef>
              <a:spcAft>
                <a:spcPts val="0"/>
              </a:spcAft>
              <a:buSzPct val="100000"/>
              <a:defRPr/>
            </a:pPr>
            <a:r>
              <a:rPr lang="en-US" altLang="en-US" sz="1846" b="1">
                <a:solidFill>
                  <a:srgbClr val="00B0F0"/>
                </a:solidFill>
                <a:latin typeface="Consolas" pitchFamily="49" charset="0"/>
                <a:cs typeface="+mn-cs"/>
              </a:rPr>
              <a:t>BruSafe</a:t>
            </a:r>
          </a:p>
        </p:txBody>
      </p:sp>
      <p:cxnSp>
        <p:nvCxnSpPr>
          <p:cNvPr id="33820" name="Straight Connector 11"/>
          <p:cNvCxnSpPr>
            <a:cxnSpLocks noChangeShapeType="1"/>
          </p:cNvCxnSpPr>
          <p:nvPr/>
        </p:nvCxnSpPr>
        <p:spPr bwMode="auto">
          <a:xfrm>
            <a:off x="2825263" y="3020158"/>
            <a:ext cx="526074" cy="527538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21" name="Straight Connector 13"/>
          <p:cNvCxnSpPr>
            <a:cxnSpLocks noChangeShapeType="1"/>
          </p:cNvCxnSpPr>
          <p:nvPr/>
        </p:nvCxnSpPr>
        <p:spPr bwMode="auto">
          <a:xfrm>
            <a:off x="2790092" y="3669323"/>
            <a:ext cx="410308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22" name="Straight Connector 15"/>
          <p:cNvCxnSpPr>
            <a:cxnSpLocks noChangeShapeType="1"/>
          </p:cNvCxnSpPr>
          <p:nvPr/>
        </p:nvCxnSpPr>
        <p:spPr bwMode="auto">
          <a:xfrm flipV="1">
            <a:off x="2790094" y="3874478"/>
            <a:ext cx="694592" cy="424962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23" name="Straight Connector 17"/>
          <p:cNvCxnSpPr>
            <a:cxnSpLocks noChangeShapeType="1"/>
          </p:cNvCxnSpPr>
          <p:nvPr/>
        </p:nvCxnSpPr>
        <p:spPr bwMode="auto">
          <a:xfrm flipV="1">
            <a:off x="4110406" y="2048609"/>
            <a:ext cx="465534" cy="241789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24" name="Straight Connector 19"/>
          <p:cNvCxnSpPr>
            <a:cxnSpLocks noChangeShapeType="1"/>
            <a:stCxn id="33829" idx="0"/>
          </p:cNvCxnSpPr>
          <p:nvPr/>
        </p:nvCxnSpPr>
        <p:spPr bwMode="auto">
          <a:xfrm flipH="1" flipV="1">
            <a:off x="4693630" y="2144591"/>
            <a:ext cx="243529" cy="563441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25" name="Straight Connector 21"/>
          <p:cNvCxnSpPr>
            <a:cxnSpLocks noChangeShapeType="1"/>
            <a:stCxn id="33828" idx="3"/>
          </p:cNvCxnSpPr>
          <p:nvPr/>
        </p:nvCxnSpPr>
        <p:spPr bwMode="auto">
          <a:xfrm flipV="1">
            <a:off x="3849566" y="1968012"/>
            <a:ext cx="567836" cy="161193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3788" name="Line 60"/>
          <p:cNvSpPr>
            <a:spLocks noChangeShapeType="1"/>
          </p:cNvSpPr>
          <p:nvPr/>
        </p:nvSpPr>
        <p:spPr bwMode="auto">
          <a:xfrm>
            <a:off x="5524503" y="2354875"/>
            <a:ext cx="402981" cy="46892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prstShdw prst="shdw18" dist="17961" dir="13500000">
              <a:schemeClr val="tx1">
                <a:gamma/>
                <a:shade val="60000"/>
                <a:invGamma/>
              </a:schemeClr>
            </a:prstShdw>
          </a:effectLst>
        </p:spPr>
        <p:txBody>
          <a:bodyPr anchor="ctr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nl-BE" sz="1662">
              <a:solidFill>
                <a:prstClr val="black"/>
              </a:solidFill>
              <a:latin typeface="Calibri"/>
              <a:cs typeface="+mn-cs"/>
            </a:endParaRPr>
          </a:p>
        </p:txBody>
      </p:sp>
      <p:pic>
        <p:nvPicPr>
          <p:cNvPr id="33827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7782" y="1743809"/>
            <a:ext cx="1811215" cy="448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28" name="Picture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490" y="1792167"/>
            <a:ext cx="674077" cy="6740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29" name="Picture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5940" y="2708032"/>
            <a:ext cx="722434" cy="720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30" name="Picture 5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0289" y="2392243"/>
            <a:ext cx="842596" cy="833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31" name="Picture 5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1171" y="3947748"/>
            <a:ext cx="842597" cy="8425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32" name="Picture 6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1169" y="3289789"/>
            <a:ext cx="844062" cy="842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33" name="Picture 6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1427" y="2637695"/>
            <a:ext cx="844062" cy="8425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34" name="Picture 6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5963" y="4123595"/>
            <a:ext cx="653562" cy="655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35" name="Picture 8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426" y="4884128"/>
            <a:ext cx="655027" cy="655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36" name="Picture 8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3580" y="5410203"/>
            <a:ext cx="655027" cy="655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37" name="Picture 8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1858" y="5341328"/>
            <a:ext cx="655026" cy="655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38" name="Picture 8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2182" y="4794741"/>
            <a:ext cx="653562" cy="655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39" name="Picture 87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8826" y="1792166"/>
            <a:ext cx="655027" cy="655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40" name="Picture 88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1435" y="1500555"/>
            <a:ext cx="655026" cy="65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41" name="Picture 8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3503" y="1800958"/>
            <a:ext cx="655027" cy="655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42" name="Picture 9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1" y="2725617"/>
            <a:ext cx="655026" cy="65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43" name="Picture 9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4655" y="2731480"/>
            <a:ext cx="653562" cy="655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44" name="Picture 9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0910" y="5064370"/>
            <a:ext cx="655027" cy="65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45" name="Picture 93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6093" y="4268667"/>
            <a:ext cx="653562" cy="65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46" name="Picture 9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1066" y="3798278"/>
            <a:ext cx="655026" cy="65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47" name="Picture 95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4943" y="4632082"/>
            <a:ext cx="655026" cy="65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48" name="Picture 9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9889" y="5096609"/>
            <a:ext cx="655026" cy="65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49" name="Picture 5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1281" y="2804746"/>
            <a:ext cx="638908" cy="885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7CC3638-A99D-674C-A789-FA84B7E5EA16}" type="slidenum">
              <a:rPr lang="nl-NL" smtClean="0"/>
              <a:pPr/>
              <a:t>11</a:t>
            </a:fld>
            <a:endParaRPr lang="nl-NL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Health vaults</a:t>
            </a:r>
            <a:endParaRPr lang="fr-BE" dirty="0"/>
          </a:p>
        </p:txBody>
      </p:sp>
      <p:cxnSp>
        <p:nvCxnSpPr>
          <p:cNvPr id="67" name="Straight Connector 21"/>
          <p:cNvCxnSpPr>
            <a:cxnSpLocks noChangeShapeType="1"/>
            <a:stCxn id="61" idx="3"/>
          </p:cNvCxnSpPr>
          <p:nvPr/>
        </p:nvCxnSpPr>
        <p:spPr bwMode="auto">
          <a:xfrm>
            <a:off x="4181910" y="1509776"/>
            <a:ext cx="235492" cy="234033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403309843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" name="Group 92"/>
          <p:cNvGrpSpPr>
            <a:grpSpLocks/>
          </p:cNvGrpSpPr>
          <p:nvPr/>
        </p:nvGrpSpPr>
        <p:grpSpPr bwMode="auto">
          <a:xfrm>
            <a:off x="4335661" y="2336576"/>
            <a:ext cx="3126357" cy="2659062"/>
            <a:chOff x="2955609" y="2523164"/>
            <a:chExt cx="3126848" cy="2657760"/>
          </a:xfrm>
        </p:grpSpPr>
        <p:sp>
          <p:nvSpPr>
            <p:cNvPr id="22" name="Flowchart: Connector 21"/>
            <p:cNvSpPr/>
            <p:nvPr/>
          </p:nvSpPr>
          <p:spPr>
            <a:xfrm>
              <a:off x="3203297" y="2523164"/>
              <a:ext cx="2657893" cy="2657760"/>
            </a:xfrm>
            <a:prstGeom prst="flowChartConnector">
              <a:avLst/>
            </a:prstGeom>
            <a:solidFill>
              <a:schemeClr val="bg1">
                <a:alpha val="67000"/>
              </a:schemeClr>
            </a:solidFill>
            <a:ln>
              <a:solidFill>
                <a:srgbClr val="3F6D5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Flowchart: Connector 20"/>
            <p:cNvSpPr/>
            <p:nvPr/>
          </p:nvSpPr>
          <p:spPr>
            <a:xfrm>
              <a:off x="3839985" y="3178480"/>
              <a:ext cx="1384518" cy="1347128"/>
            </a:xfrm>
            <a:prstGeom prst="flowChartConnector">
              <a:avLst/>
            </a:prstGeom>
            <a:solidFill>
              <a:srgbClr val="3F6D57"/>
            </a:solidFill>
            <a:ln>
              <a:solidFill>
                <a:srgbClr val="3F6D5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BE" sz="1300" i="0" u="none" strike="noStrike" kern="1200" cap="none" spc="0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</a:rPr>
                <a:t>Health</a:t>
              </a:r>
              <a:endParaRPr kumimoji="0" lang="fr-BE" sz="130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fr-BE" sz="1300" dirty="0" err="1">
                  <a:solidFill>
                    <a:srgbClr val="FFFFFF"/>
                  </a:solidFill>
                  <a:latin typeface="Calibri" panose="020F0502020204030204"/>
                </a:rPr>
                <a:t>advantages</a:t>
              </a:r>
              <a:endParaRPr kumimoji="0" lang="fr-BE" sz="130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cxnSp>
          <p:nvCxnSpPr>
            <p:cNvPr id="24" name="Straight Connector 23"/>
            <p:cNvCxnSpPr/>
            <p:nvPr/>
          </p:nvCxnSpPr>
          <p:spPr>
            <a:xfrm>
              <a:off x="3628814" y="2669142"/>
              <a:ext cx="552537" cy="607714"/>
            </a:xfrm>
            <a:prstGeom prst="line">
              <a:avLst/>
            </a:prstGeom>
            <a:ln w="25400" cmpd="sng">
              <a:solidFill>
                <a:schemeClr val="tx1"/>
              </a:solidFill>
              <a:head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flipV="1">
              <a:off x="4922830" y="2669142"/>
              <a:ext cx="562063" cy="634689"/>
            </a:xfrm>
            <a:prstGeom prst="line">
              <a:avLst/>
            </a:prstGeom>
            <a:ln w="25400" cmpd="sng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endCxn id="55" idx="1"/>
            </p:cNvCxnSpPr>
            <p:nvPr/>
          </p:nvCxnSpPr>
          <p:spPr>
            <a:xfrm flipV="1">
              <a:off x="5296522" y="3647926"/>
              <a:ext cx="785935" cy="9520"/>
            </a:xfrm>
            <a:prstGeom prst="line">
              <a:avLst/>
            </a:prstGeom>
            <a:ln w="25400" cmpd="sng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4922830" y="4431991"/>
              <a:ext cx="562063" cy="675944"/>
            </a:xfrm>
            <a:prstGeom prst="line">
              <a:avLst/>
            </a:prstGeom>
            <a:ln w="25400" cmpd="sng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flipH="1">
              <a:off x="3563717" y="4425644"/>
              <a:ext cx="611283" cy="641036"/>
            </a:xfrm>
            <a:prstGeom prst="line">
              <a:avLst/>
            </a:prstGeom>
            <a:ln w="25400" cmpd="sng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>
              <a:stCxn id="21" idx="2"/>
              <a:endCxn id="44" idx="3"/>
            </p:cNvCxnSpPr>
            <p:nvPr/>
          </p:nvCxnSpPr>
          <p:spPr>
            <a:xfrm flipH="1" flipV="1">
              <a:off x="2955609" y="3830623"/>
              <a:ext cx="884376" cy="21421"/>
            </a:xfrm>
            <a:prstGeom prst="line">
              <a:avLst/>
            </a:prstGeom>
            <a:ln w="25400" cmpd="sng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1319" name="Picture 76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rot="10800000" flipH="1" flipV="1">
              <a:off x="3366605" y="4012647"/>
              <a:ext cx="483518" cy="483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320" name="Picture 77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rot="10800000" flipH="1" flipV="1">
              <a:off x="4256567" y="4578498"/>
              <a:ext cx="488154" cy="488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321" name="Picture 78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rot="10800000" flipH="1" flipV="1">
              <a:off x="5220318" y="4044588"/>
              <a:ext cx="488154" cy="488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322" name="Picture 79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rot="10800000" flipH="1" flipV="1">
              <a:off x="4276225" y="2669854"/>
              <a:ext cx="482940" cy="4829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323" name="Picture 80"/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rot="10800000" flipH="1" flipV="1">
              <a:off x="5243115" y="3201159"/>
              <a:ext cx="482940" cy="4829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324" name="Picture 81"/>
            <p:cNvPicPr>
              <a:picLocks noChangeAspect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3390861" y="3204316"/>
              <a:ext cx="476625" cy="476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eHealth in Belgium: </a:t>
            </a:r>
            <a:r>
              <a:rPr lang="nl-BE" dirty="0" err="1"/>
              <a:t>some</a:t>
            </a:r>
            <a:r>
              <a:rPr lang="nl-BE" dirty="0"/>
              <a:t> </a:t>
            </a:r>
            <a:r>
              <a:rPr lang="nl-BE" dirty="0" err="1"/>
              <a:t>results</a:t>
            </a:r>
            <a:endParaRPr lang="fr-BE" dirty="0"/>
          </a:p>
        </p:txBody>
      </p:sp>
      <p:grpSp>
        <p:nvGrpSpPr>
          <p:cNvPr id="108" name="Group 107"/>
          <p:cNvGrpSpPr>
            <a:grpSpLocks/>
          </p:cNvGrpSpPr>
          <p:nvPr/>
        </p:nvGrpSpPr>
        <p:grpSpPr bwMode="auto">
          <a:xfrm>
            <a:off x="1862335" y="4949602"/>
            <a:ext cx="3240088" cy="1089025"/>
            <a:chOff x="483110" y="5136172"/>
            <a:chExt cx="3240360" cy="1088504"/>
          </a:xfrm>
        </p:grpSpPr>
        <p:grpSp>
          <p:nvGrpSpPr>
            <p:cNvPr id="11306" name="Group 67"/>
            <p:cNvGrpSpPr>
              <a:grpSpLocks/>
            </p:cNvGrpSpPr>
            <p:nvPr/>
          </p:nvGrpSpPr>
          <p:grpSpPr bwMode="auto">
            <a:xfrm>
              <a:off x="483110" y="5136172"/>
              <a:ext cx="3240360" cy="1088504"/>
              <a:chOff x="398612" y="5107746"/>
              <a:chExt cx="3240360" cy="1088504"/>
            </a:xfrm>
          </p:grpSpPr>
          <p:sp>
            <p:nvSpPr>
              <p:cNvPr id="47" name="Rectangle 46"/>
              <p:cNvSpPr/>
              <p:nvPr/>
            </p:nvSpPr>
            <p:spPr>
              <a:xfrm>
                <a:off x="398612" y="5107746"/>
                <a:ext cx="1152622" cy="1080570"/>
              </a:xfrm>
              <a:prstGeom prst="rect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8" name="Rectangle 47"/>
              <p:cNvSpPr/>
              <p:nvPr/>
            </p:nvSpPr>
            <p:spPr>
              <a:xfrm>
                <a:off x="1551234" y="5107746"/>
                <a:ext cx="2087738" cy="1080570"/>
              </a:xfrm>
              <a:prstGeom prst="rect">
                <a:avLst/>
              </a:prstGeom>
              <a:solidFill>
                <a:srgbClr val="3E6E5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1521069" y="5137894"/>
                <a:ext cx="2024232" cy="1058356"/>
              </a:xfrm>
              <a:prstGeom prst="rect">
                <a:avLst/>
              </a:prstGeom>
              <a:ln>
                <a:noFill/>
              </a:ln>
            </p:spPr>
            <p:txBody>
              <a:bodyPr anchor="ctr">
                <a:normAutofit/>
              </a:bodyPr>
              <a:lstStyle/>
              <a:p>
                <a:pPr lvl="0"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BE" dirty="0">
                    <a:solidFill>
                      <a:srgbClr val="FFFFFF"/>
                    </a:solidFill>
                    <a:latin typeface="Calibri" panose="020F0502020204030204"/>
                  </a:rPr>
                  <a:t>Consultation of </a:t>
                </a:r>
                <a:r>
                  <a:rPr lang="fr-BE" dirty="0" err="1">
                    <a:solidFill>
                      <a:srgbClr val="FFFFFF"/>
                    </a:solidFill>
                    <a:latin typeface="Calibri" panose="020F0502020204030204"/>
                  </a:rPr>
                  <a:t>laboratory</a:t>
                </a:r>
                <a:r>
                  <a:rPr lang="fr-BE" dirty="0">
                    <a:solidFill>
                      <a:srgbClr val="FFFFFF"/>
                    </a:solidFill>
                    <a:latin typeface="Calibri" panose="020F0502020204030204"/>
                  </a:rPr>
                  <a:t> </a:t>
                </a:r>
                <a:r>
                  <a:rPr lang="fr-BE" dirty="0" err="1">
                    <a:solidFill>
                      <a:srgbClr val="FFFFFF"/>
                    </a:solidFill>
                    <a:latin typeface="Calibri" panose="020F0502020204030204"/>
                  </a:rPr>
                  <a:t>results</a:t>
                </a:r>
                <a:endParaRPr kumimoji="0" lang="fr-BE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95CE">
                      <a:lumMod val="95000"/>
                      <a:lumOff val="5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charset="0"/>
                </a:endParaRPr>
              </a:p>
            </p:txBody>
          </p:sp>
        </p:grpSp>
        <p:pic>
          <p:nvPicPr>
            <p:cNvPr id="11307" name="Picture 94"/>
            <p:cNvPicPr>
              <a:picLocks noChangeAspect="1"/>
            </p:cNvPicPr>
            <p:nvPr/>
          </p:nvPicPr>
          <p:blipFill>
            <a:blip r:embed="rId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9019" y="5163796"/>
              <a:ext cx="1016496" cy="10164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06" name="Group 105"/>
          <p:cNvGrpSpPr>
            <a:grpSpLocks/>
          </p:cNvGrpSpPr>
          <p:nvPr/>
        </p:nvGrpSpPr>
        <p:grpSpPr bwMode="auto">
          <a:xfrm>
            <a:off x="1898849" y="1196752"/>
            <a:ext cx="3204296" cy="1129420"/>
            <a:chOff x="518456" y="1382445"/>
            <a:chExt cx="3205014" cy="1129308"/>
          </a:xfrm>
        </p:grpSpPr>
        <p:grpSp>
          <p:nvGrpSpPr>
            <p:cNvPr id="11300" name="Group 93"/>
            <p:cNvGrpSpPr>
              <a:grpSpLocks/>
            </p:cNvGrpSpPr>
            <p:nvPr/>
          </p:nvGrpSpPr>
          <p:grpSpPr bwMode="auto">
            <a:xfrm>
              <a:off x="546770" y="1394932"/>
              <a:ext cx="3176700" cy="1080121"/>
              <a:chOff x="546770" y="1424385"/>
              <a:chExt cx="3176700" cy="1080121"/>
            </a:xfrm>
          </p:grpSpPr>
          <p:grpSp>
            <p:nvGrpSpPr>
              <p:cNvPr id="11302" name="Group 33"/>
              <p:cNvGrpSpPr>
                <a:grpSpLocks/>
              </p:cNvGrpSpPr>
              <p:nvPr/>
            </p:nvGrpSpPr>
            <p:grpSpPr bwMode="auto">
              <a:xfrm>
                <a:off x="546770" y="1424385"/>
                <a:ext cx="3176700" cy="1080121"/>
                <a:chOff x="747228" y="1772815"/>
                <a:chExt cx="3176700" cy="1080121"/>
              </a:xfrm>
            </p:grpSpPr>
            <p:sp>
              <p:nvSpPr>
                <p:cNvPr id="36" name="Rectangle 35"/>
                <p:cNvSpPr/>
                <p:nvPr/>
              </p:nvSpPr>
              <p:spPr>
                <a:xfrm>
                  <a:off x="747495" y="1773027"/>
                  <a:ext cx="1100384" cy="1079393"/>
                </a:xfrm>
                <a:prstGeom prst="rect">
                  <a:avLst/>
                </a:prstGeom>
                <a:solidFill>
                  <a:schemeClr val="bg1">
                    <a:alpha val="0"/>
                  </a:schemeClr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7" name="Rectangle 36"/>
                <p:cNvSpPr/>
                <p:nvPr/>
              </p:nvSpPr>
              <p:spPr>
                <a:xfrm>
                  <a:off x="1835176" y="1773027"/>
                  <a:ext cx="2088031" cy="1079393"/>
                </a:xfrm>
                <a:prstGeom prst="rect">
                  <a:avLst/>
                </a:prstGeom>
                <a:solidFill>
                  <a:srgbClr val="3E6E5A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38" name="TextBox 37"/>
              <p:cNvSpPr txBox="1"/>
              <p:nvPr/>
            </p:nvSpPr>
            <p:spPr>
              <a:xfrm>
                <a:off x="1617252" y="1490470"/>
                <a:ext cx="2088031" cy="947645"/>
              </a:xfrm>
              <a:prstGeom prst="rect">
                <a:avLst/>
              </a:prstGeom>
            </p:spPr>
            <p:txBody>
              <a:bodyPr anchor="ctr">
                <a:normAutofit/>
              </a:bodyPr>
              <a:lstStyle/>
              <a:p>
                <a:pPr lvl="0"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>
                    <a:solidFill>
                      <a:srgbClr val="FFFFFF"/>
                    </a:solidFill>
                    <a:latin typeface="Calibri" panose="020F0502020204030204"/>
                  </a:rPr>
                  <a:t>Medical history search via </a:t>
                </a:r>
                <a:r>
                  <a:rPr lang="en-US" dirty="0" err="1">
                    <a:solidFill>
                      <a:srgbClr val="FFFFFF"/>
                    </a:solidFill>
                    <a:latin typeface="Calibri" panose="020F0502020204030204"/>
                  </a:rPr>
                  <a:t>SumEHR</a:t>
                </a:r>
                <a:endParaRPr kumimoji="0" lang="fr-BE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95CE">
                      <a:lumMod val="95000"/>
                      <a:lumOff val="5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charset="0"/>
                </a:endParaRPr>
              </a:p>
            </p:txBody>
          </p:sp>
        </p:grpSp>
        <p:pic>
          <p:nvPicPr>
            <p:cNvPr id="11301" name="Picture 95"/>
            <p:cNvPicPr>
              <a:picLocks noChangeAspect="1"/>
            </p:cNvPicPr>
            <p:nvPr/>
          </p:nvPicPr>
          <p:blipFill>
            <a:blip r:embed="rId10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8456" y="1382445"/>
              <a:ext cx="1129308" cy="1129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07" name="Group 106"/>
          <p:cNvGrpSpPr>
            <a:grpSpLocks/>
          </p:cNvGrpSpPr>
          <p:nvPr/>
        </p:nvGrpSpPr>
        <p:grpSpPr bwMode="auto">
          <a:xfrm>
            <a:off x="1875036" y="3104926"/>
            <a:ext cx="2460626" cy="1115672"/>
            <a:chOff x="495636" y="3290765"/>
            <a:chExt cx="2459973" cy="1116124"/>
          </a:xfrm>
        </p:grpSpPr>
        <p:grpSp>
          <p:nvGrpSpPr>
            <p:cNvPr id="11295" name="Group 68"/>
            <p:cNvGrpSpPr>
              <a:grpSpLocks/>
            </p:cNvGrpSpPr>
            <p:nvPr/>
          </p:nvGrpSpPr>
          <p:grpSpPr bwMode="auto">
            <a:xfrm>
              <a:off x="495636" y="3290765"/>
              <a:ext cx="2459973" cy="1079937"/>
              <a:chOff x="455844" y="3290765"/>
              <a:chExt cx="2459973" cy="1079937"/>
            </a:xfrm>
          </p:grpSpPr>
          <p:sp>
            <p:nvSpPr>
              <p:cNvPr id="42" name="Rectangle 41"/>
              <p:cNvSpPr/>
              <p:nvPr/>
            </p:nvSpPr>
            <p:spPr>
              <a:xfrm>
                <a:off x="455844" y="3290765"/>
                <a:ext cx="1152219" cy="1079937"/>
              </a:xfrm>
              <a:prstGeom prst="rect">
                <a:avLst/>
              </a:prstGeom>
              <a:solidFill>
                <a:schemeClr val="bg1">
                  <a:alpha val="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1608063" y="3290765"/>
                <a:ext cx="1307753" cy="1079937"/>
              </a:xfrm>
              <a:prstGeom prst="rect">
                <a:avLst/>
              </a:prstGeom>
              <a:solidFill>
                <a:srgbClr val="3E6E5A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1299" name="TextBox 44"/>
              <p:cNvSpPr txBox="1">
                <a:spLocks noChangeArrowheads="1"/>
              </p:cNvSpPr>
              <p:nvPr/>
            </p:nvSpPr>
            <p:spPr bwMode="auto">
              <a:xfrm>
                <a:off x="1668826" y="3307497"/>
                <a:ext cx="1246991" cy="10337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4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Aft>
                    <a:spcPct val="0"/>
                  </a:spcAft>
                  <a:buSzPct val="100000"/>
                  <a:buFont typeface="Arial" charset="0"/>
                  <a:defRPr sz="14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Aft>
                    <a:spcPct val="0"/>
                  </a:spcAft>
                  <a:buSzPct val="100000"/>
                  <a:buFont typeface="Arial" charset="0"/>
                  <a:defRPr sz="14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Aft>
                    <a:spcPct val="0"/>
                  </a:spcAft>
                  <a:buSzPct val="100000"/>
                  <a:buFont typeface="Arial" charset="0"/>
                  <a:defRPr sz="14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Aft>
                    <a:spcPct val="0"/>
                  </a:spcAft>
                  <a:buSzPct val="100000"/>
                  <a:buFont typeface="Arial" charset="0"/>
                  <a:defRPr sz="14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lvl="0"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BE" altLang="en-US" sz="1800" dirty="0" err="1">
                    <a:solidFill>
                      <a:srgbClr val="FFFFFF"/>
                    </a:solidFill>
                    <a:latin typeface="Calibri" panose="020F0502020204030204"/>
                  </a:rPr>
                  <a:t>Medication</a:t>
                </a:r>
                <a:r>
                  <a:rPr lang="fr-BE" altLang="en-US" sz="1800" dirty="0">
                    <a:solidFill>
                      <a:srgbClr val="FFFFFF"/>
                    </a:solidFill>
                    <a:latin typeface="Calibri" panose="020F0502020204030204"/>
                  </a:rPr>
                  <a:t> </a:t>
                </a:r>
                <a:r>
                  <a:rPr lang="fr-BE" altLang="en-US" sz="1800" dirty="0" err="1">
                    <a:solidFill>
                      <a:srgbClr val="FFFFFF"/>
                    </a:solidFill>
                    <a:latin typeface="Calibri" panose="020F0502020204030204"/>
                  </a:rPr>
                  <a:t>schedule</a:t>
                </a:r>
                <a:endParaRPr kumimoji="0" lang="fr-BE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charset="0"/>
                </a:endParaRPr>
              </a:p>
            </p:txBody>
          </p:sp>
        </p:grpSp>
        <p:pic>
          <p:nvPicPr>
            <p:cNvPr id="11296" name="Picture 96"/>
            <p:cNvPicPr>
              <a:picLocks noChangeAspect="1"/>
            </p:cNvPicPr>
            <p:nvPr/>
          </p:nvPicPr>
          <p:blipFill>
            <a:blip r:embed="rId11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8526" y="3320177"/>
              <a:ext cx="1086712" cy="108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11" name="Group 110"/>
          <p:cNvGrpSpPr>
            <a:grpSpLocks/>
          </p:cNvGrpSpPr>
          <p:nvPr/>
        </p:nvGrpSpPr>
        <p:grpSpPr bwMode="auto">
          <a:xfrm>
            <a:off x="6781998" y="1257076"/>
            <a:ext cx="3257550" cy="1079500"/>
            <a:chOff x="5403035" y="1443044"/>
            <a:chExt cx="3255987" cy="1080120"/>
          </a:xfrm>
        </p:grpSpPr>
        <p:grpSp>
          <p:nvGrpSpPr>
            <p:cNvPr id="11290" name="Group 69"/>
            <p:cNvGrpSpPr>
              <a:grpSpLocks/>
            </p:cNvGrpSpPr>
            <p:nvPr/>
          </p:nvGrpSpPr>
          <p:grpSpPr bwMode="auto">
            <a:xfrm>
              <a:off x="5403035" y="1443044"/>
              <a:ext cx="3255987" cy="1080120"/>
              <a:chOff x="5425798" y="1315063"/>
              <a:chExt cx="3255987" cy="1080120"/>
            </a:xfrm>
          </p:grpSpPr>
          <p:sp>
            <p:nvSpPr>
              <p:cNvPr id="51" name="Rectangle 50"/>
              <p:cNvSpPr/>
              <p:nvPr/>
            </p:nvSpPr>
            <p:spPr>
              <a:xfrm>
                <a:off x="5425798" y="1315063"/>
                <a:ext cx="1151972" cy="1080120"/>
              </a:xfrm>
              <a:prstGeom prst="rect">
                <a:avLst/>
              </a:prstGeom>
              <a:solidFill>
                <a:schemeClr val="bg1">
                  <a:alpha val="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6577770" y="1315063"/>
                <a:ext cx="2088148" cy="1080120"/>
              </a:xfrm>
              <a:prstGeom prst="rect">
                <a:avLst/>
              </a:prstGeom>
              <a:solidFill>
                <a:srgbClr val="3E6E5A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3" name="TextBox 52"/>
              <p:cNvSpPr txBox="1"/>
              <p:nvPr/>
            </p:nvSpPr>
            <p:spPr>
              <a:xfrm>
                <a:off x="6595224" y="1345242"/>
                <a:ext cx="2086561" cy="1038821"/>
              </a:xfrm>
              <a:prstGeom prst="rect">
                <a:avLst/>
              </a:prstGeom>
            </p:spPr>
            <p:txBody>
              <a:bodyPr anchor="ctr">
                <a:normAutofit/>
              </a:bodyPr>
              <a:lstStyle/>
              <a:p>
                <a:pPr marL="8255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BE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Arial" charset="0"/>
                  </a:rPr>
                  <a:t>Guidelines and </a:t>
                </a:r>
                <a:r>
                  <a:rPr kumimoji="0" lang="fr-BE" sz="18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Arial" charset="0"/>
                  </a:rPr>
                  <a:t>advice</a:t>
                </a:r>
                <a:r>
                  <a:rPr kumimoji="0" lang="fr-BE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Arial" charset="0"/>
                  </a:rPr>
                  <a:t> </a:t>
                </a:r>
                <a:r>
                  <a:rPr kumimoji="0" lang="fr-BE" sz="18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Arial" charset="0"/>
                  </a:rPr>
                  <a:t>available</a:t>
                </a:r>
                <a:r>
                  <a:rPr kumimoji="0" lang="fr-BE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Arial" charset="0"/>
                  </a:rPr>
                  <a:t> online</a:t>
                </a:r>
              </a:p>
            </p:txBody>
          </p:sp>
        </p:grpSp>
        <p:pic>
          <p:nvPicPr>
            <p:cNvPr id="11291" name="Picture 98"/>
            <p:cNvPicPr>
              <a:picLocks noChangeAspect="1"/>
            </p:cNvPicPr>
            <p:nvPr/>
          </p:nvPicPr>
          <p:blipFill>
            <a:blip r:embed="rId1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64394" y="1478427"/>
              <a:ext cx="985292" cy="9852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6" name="Groep 5"/>
          <p:cNvGrpSpPr/>
          <p:nvPr/>
        </p:nvGrpSpPr>
        <p:grpSpPr>
          <a:xfrm>
            <a:off x="6769299" y="4921026"/>
            <a:ext cx="3254375" cy="1185862"/>
            <a:chOff x="6697291" y="5308156"/>
            <a:chExt cx="3254375" cy="1185862"/>
          </a:xfrm>
        </p:grpSpPr>
        <p:grpSp>
          <p:nvGrpSpPr>
            <p:cNvPr id="11283" name="Group 70"/>
            <p:cNvGrpSpPr>
              <a:grpSpLocks/>
            </p:cNvGrpSpPr>
            <p:nvPr/>
          </p:nvGrpSpPr>
          <p:grpSpPr bwMode="auto">
            <a:xfrm>
              <a:off x="6709991" y="5349431"/>
              <a:ext cx="3241675" cy="1095741"/>
              <a:chOff x="5507720" y="5116842"/>
              <a:chExt cx="3240572" cy="1094808"/>
            </a:xfrm>
          </p:grpSpPr>
          <p:sp>
            <p:nvSpPr>
              <p:cNvPr id="59" name="Rectangle 58"/>
              <p:cNvSpPr/>
              <p:nvPr/>
            </p:nvSpPr>
            <p:spPr>
              <a:xfrm>
                <a:off x="5507720" y="5116842"/>
                <a:ext cx="1152133" cy="1080166"/>
              </a:xfrm>
              <a:prstGeom prst="rect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0" name="Rectangle 59"/>
              <p:cNvSpPr/>
              <p:nvPr/>
            </p:nvSpPr>
            <p:spPr>
              <a:xfrm>
                <a:off x="6659853" y="5116842"/>
                <a:ext cx="2088439" cy="1080166"/>
              </a:xfrm>
              <a:prstGeom prst="rect">
                <a:avLst/>
              </a:prstGeom>
              <a:solidFill>
                <a:srgbClr val="3E6E5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1" name="TextBox 60"/>
              <p:cNvSpPr txBox="1"/>
              <p:nvPr/>
            </p:nvSpPr>
            <p:spPr>
              <a:xfrm>
                <a:off x="6584360" y="5153689"/>
                <a:ext cx="2086853" cy="1057961"/>
              </a:xfrm>
              <a:prstGeom prst="rect">
                <a:avLst/>
              </a:prstGeom>
            </p:spPr>
            <p:txBody>
              <a:bodyPr anchor="ctr">
                <a:normAutofit/>
              </a:bodyPr>
              <a:lstStyle/>
              <a:p>
                <a:pPr marL="177800" lvl="0"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BE" dirty="0" err="1">
                    <a:solidFill>
                      <a:srgbClr val="FFFFFF"/>
                    </a:solidFill>
                    <a:latin typeface="Calibri" panose="020F0502020204030204"/>
                  </a:rPr>
                  <a:t>Electronic</a:t>
                </a:r>
                <a:r>
                  <a:rPr lang="fr-BE" dirty="0">
                    <a:solidFill>
                      <a:srgbClr val="FFFFFF"/>
                    </a:solidFill>
                    <a:latin typeface="Calibri" panose="020F0502020204030204"/>
                  </a:rPr>
                  <a:t> </a:t>
                </a:r>
                <a:r>
                  <a:rPr lang="fr-BE" dirty="0" err="1">
                    <a:solidFill>
                      <a:srgbClr val="FFFFFF"/>
                    </a:solidFill>
                    <a:latin typeface="Calibri" panose="020F0502020204030204"/>
                  </a:rPr>
                  <a:t>referral</a:t>
                </a:r>
                <a:r>
                  <a:rPr lang="fr-BE" dirty="0">
                    <a:solidFill>
                      <a:srgbClr val="FFFFFF"/>
                    </a:solidFill>
                    <a:latin typeface="Calibri" panose="020F0502020204030204"/>
                  </a:rPr>
                  <a:t> </a:t>
                </a:r>
                <a:r>
                  <a:rPr lang="fr-BE" dirty="0" err="1">
                    <a:solidFill>
                      <a:srgbClr val="FFFFFF"/>
                    </a:solidFill>
                    <a:latin typeface="Calibri" panose="020F0502020204030204"/>
                  </a:rPr>
                  <a:t>letters</a:t>
                </a:r>
                <a:endParaRPr kumimoji="0" lang="fr-BE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95C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charset="0"/>
                </a:endParaRPr>
              </a:p>
            </p:txBody>
          </p:sp>
        </p:grpSp>
        <p:grpSp>
          <p:nvGrpSpPr>
            <p:cNvPr id="5" name="Groep 4"/>
            <p:cNvGrpSpPr/>
            <p:nvPr/>
          </p:nvGrpSpPr>
          <p:grpSpPr>
            <a:xfrm>
              <a:off x="6697291" y="5308156"/>
              <a:ext cx="1187215" cy="1185862"/>
              <a:chOff x="6697291" y="5308156"/>
              <a:chExt cx="1187215" cy="1185862"/>
            </a:xfrm>
          </p:grpSpPr>
          <p:pic>
            <p:nvPicPr>
              <p:cNvPr id="11285" name="Picture 99"/>
              <p:cNvPicPr>
                <a:picLocks noChangeAspect="1"/>
              </p:cNvPicPr>
              <p:nvPr/>
            </p:nvPicPr>
            <p:blipFill>
              <a:blip r:embed="rId1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697291" y="5308156"/>
                <a:ext cx="1187215" cy="11858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1286" name="Picture 100"/>
              <p:cNvPicPr>
                <a:picLocks noChangeAspect="1"/>
              </p:cNvPicPr>
              <p:nvPr/>
            </p:nvPicPr>
            <p:blipFill>
              <a:blip r:embed="rId1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627382" y="5633450"/>
                <a:ext cx="167381" cy="1671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grpSp>
        <p:nvGrpSpPr>
          <p:cNvPr id="110" name="Group 109"/>
          <p:cNvGrpSpPr>
            <a:grpSpLocks/>
          </p:cNvGrpSpPr>
          <p:nvPr/>
        </p:nvGrpSpPr>
        <p:grpSpPr bwMode="auto">
          <a:xfrm>
            <a:off x="7390010" y="3108102"/>
            <a:ext cx="2738438" cy="1119187"/>
            <a:chOff x="6010438" y="3294151"/>
            <a:chExt cx="2738025" cy="1118781"/>
          </a:xfrm>
        </p:grpSpPr>
        <p:grpSp>
          <p:nvGrpSpPr>
            <p:cNvPr id="11276" name="Group 40"/>
            <p:cNvGrpSpPr>
              <a:grpSpLocks/>
            </p:cNvGrpSpPr>
            <p:nvPr/>
          </p:nvGrpSpPr>
          <p:grpSpPr bwMode="auto">
            <a:xfrm>
              <a:off x="6010438" y="3294151"/>
              <a:ext cx="2738025" cy="1081997"/>
              <a:chOff x="5926858" y="3418319"/>
              <a:chExt cx="2658929" cy="1081997"/>
            </a:xfrm>
          </p:grpSpPr>
          <p:sp>
            <p:nvSpPr>
              <p:cNvPr id="55" name="Rectangle 54"/>
              <p:cNvSpPr/>
              <p:nvPr/>
            </p:nvSpPr>
            <p:spPr>
              <a:xfrm>
                <a:off x="5926858" y="3418319"/>
                <a:ext cx="1072820" cy="1080694"/>
              </a:xfrm>
              <a:prstGeom prst="rect">
                <a:avLst/>
              </a:prstGeom>
              <a:solidFill>
                <a:schemeClr val="bg1">
                  <a:alpha val="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6999678" y="3418319"/>
                <a:ext cx="1461255" cy="1080694"/>
              </a:xfrm>
              <a:prstGeom prst="rect">
                <a:avLst/>
              </a:prstGeom>
              <a:solidFill>
                <a:srgbClr val="3E6E5A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>
                <a:off x="6907193" y="3419905"/>
                <a:ext cx="1678594" cy="1080695"/>
              </a:xfrm>
              <a:prstGeom prst="rect">
                <a:avLst/>
              </a:prstGeom>
            </p:spPr>
            <p:txBody>
              <a:bodyPr anchor="ctr">
                <a:norm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BE" sz="18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Arial" charset="0"/>
                  </a:rPr>
                  <a:t>Electronic</a:t>
                </a:r>
                <a:r>
                  <a:rPr kumimoji="0" lang="fr-BE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Arial" charset="0"/>
                  </a:rPr>
                  <a:t> prescriptions</a:t>
                </a:r>
                <a:endParaRPr kumimoji="0" lang="fr-BE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95CE">
                      <a:lumMod val="95000"/>
                      <a:lumOff val="5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charset="0"/>
                </a:endParaRPr>
              </a:p>
            </p:txBody>
          </p:sp>
        </p:grpSp>
        <p:grpSp>
          <p:nvGrpSpPr>
            <p:cNvPr id="11277" name="Group 102"/>
            <p:cNvGrpSpPr>
              <a:grpSpLocks/>
            </p:cNvGrpSpPr>
            <p:nvPr/>
          </p:nvGrpSpPr>
          <p:grpSpPr bwMode="auto">
            <a:xfrm>
              <a:off x="6036635" y="3332812"/>
              <a:ext cx="1080120" cy="1080120"/>
              <a:chOff x="5005213" y="3401807"/>
              <a:chExt cx="1080120" cy="1080120"/>
            </a:xfrm>
          </p:grpSpPr>
          <p:pic>
            <p:nvPicPr>
              <p:cNvPr id="11278" name="Picture 103"/>
              <p:cNvPicPr>
                <a:picLocks noChangeAspect="1"/>
              </p:cNvPicPr>
              <p:nvPr/>
            </p:nvPicPr>
            <p:blipFill>
              <a:blip r:embed="rId1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05213" y="3401807"/>
                <a:ext cx="1080120" cy="1080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279" name="Picture 104"/>
              <p:cNvPicPr>
                <a:picLocks noChangeAspect="1"/>
              </p:cNvPicPr>
              <p:nvPr/>
            </p:nvPicPr>
            <p:blipFill>
              <a:blip r:embed="rId1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00944" y="3481442"/>
                <a:ext cx="270030" cy="2700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fr-BE"/>
              <a:t> </a:t>
            </a:r>
            <a:fld id="{30A9230E-FFBB-4CCB-ABD7-198084EDE768}" type="slidenum">
              <a:rPr lang="fr-BE" smtClean="0"/>
              <a:pPr/>
              <a:t>12</a:t>
            </a:fld>
            <a:r>
              <a:rPr lang="fr-BE"/>
              <a:t> 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264220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" name="Group 92"/>
          <p:cNvGrpSpPr>
            <a:grpSpLocks/>
          </p:cNvGrpSpPr>
          <p:nvPr/>
        </p:nvGrpSpPr>
        <p:grpSpPr bwMode="auto">
          <a:xfrm>
            <a:off x="4362201" y="2325463"/>
            <a:ext cx="2959100" cy="2776538"/>
            <a:chOff x="3078646" y="2523164"/>
            <a:chExt cx="2958799" cy="2776730"/>
          </a:xfrm>
        </p:grpSpPr>
        <p:sp>
          <p:nvSpPr>
            <p:cNvPr id="22" name="Flowchart: Connector 21"/>
            <p:cNvSpPr/>
            <p:nvPr/>
          </p:nvSpPr>
          <p:spPr>
            <a:xfrm>
              <a:off x="3204045" y="2523164"/>
              <a:ext cx="2657205" cy="2657659"/>
            </a:xfrm>
            <a:prstGeom prst="flowChartConnector">
              <a:avLst/>
            </a:prstGeom>
            <a:solidFill>
              <a:schemeClr val="bg1">
                <a:alpha val="67000"/>
              </a:schemeClr>
            </a:solidFill>
            <a:ln>
              <a:solidFill>
                <a:srgbClr val="3F6D5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24" name="Straight Connector 23"/>
            <p:cNvCxnSpPr/>
            <p:nvPr/>
          </p:nvCxnSpPr>
          <p:spPr>
            <a:xfrm>
              <a:off x="3564372" y="2548566"/>
              <a:ext cx="617474" cy="728713"/>
            </a:xfrm>
            <a:prstGeom prst="line">
              <a:avLst/>
            </a:prstGeom>
            <a:ln w="25400" cmpd="sng">
              <a:solidFill>
                <a:schemeClr val="tx1"/>
              </a:solidFill>
              <a:head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flipV="1">
              <a:off x="4951705" y="2613658"/>
              <a:ext cx="582553" cy="663621"/>
            </a:xfrm>
            <a:prstGeom prst="line">
              <a:avLst/>
            </a:prstGeom>
            <a:ln w="25400" cmpd="sng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5165996" y="4164753"/>
              <a:ext cx="871449" cy="198452"/>
            </a:xfrm>
            <a:prstGeom prst="line">
              <a:avLst/>
            </a:prstGeom>
            <a:ln w="25400" cmpd="sng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4518362" y="4533078"/>
              <a:ext cx="0" cy="766816"/>
            </a:xfrm>
            <a:prstGeom prst="line">
              <a:avLst/>
            </a:prstGeom>
            <a:ln w="25400" cmpd="sng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flipH="1">
              <a:off x="3078646" y="4177453"/>
              <a:ext cx="803193" cy="153999"/>
            </a:xfrm>
            <a:prstGeom prst="line">
              <a:avLst/>
            </a:prstGeom>
            <a:ln w="25400" cmpd="sng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2331" name="Picture 76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rot="10800000" flipH="1" flipV="1">
              <a:off x="3732318" y="4484927"/>
              <a:ext cx="483518" cy="483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332" name="Picture 77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rot="10800000" flipH="1" flipV="1">
              <a:off x="4798838" y="4498483"/>
              <a:ext cx="488154" cy="488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333" name="Picture 78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rot="10800000" flipH="1" flipV="1">
              <a:off x="5373454" y="3766142"/>
              <a:ext cx="488154" cy="488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334" name="Picture 79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rot="10800000" flipH="1" flipV="1">
              <a:off x="4315897" y="2602852"/>
              <a:ext cx="482940" cy="4829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335" name="Picture 80"/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rot="10800000" flipH="1" flipV="1">
              <a:off x="5264307" y="3124036"/>
              <a:ext cx="482940" cy="4829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336" name="Picture 81"/>
            <p:cNvPicPr>
              <a:picLocks noChangeAspect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3256564" y="3386537"/>
              <a:ext cx="476625" cy="476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" name="Flowchart: Connector 20"/>
            <p:cNvSpPr/>
            <p:nvPr/>
          </p:nvSpPr>
          <p:spPr>
            <a:xfrm>
              <a:off x="3756439" y="3085178"/>
              <a:ext cx="1552417" cy="1482828"/>
            </a:xfrm>
            <a:prstGeom prst="flowChartConnector">
              <a:avLst/>
            </a:prstGeom>
            <a:solidFill>
              <a:srgbClr val="3F6D57"/>
            </a:solidFill>
            <a:ln>
              <a:solidFill>
                <a:srgbClr val="3F6D5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BE" sz="1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Adminis</a:t>
              </a:r>
              <a:r>
                <a:rPr kumimoji="0" lang="fr-BE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- </a:t>
              </a:r>
              <a:r>
                <a:rPr kumimoji="0" lang="fr-BE" sz="1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trative</a:t>
              </a:r>
              <a:endParaRPr kumimoji="0" lang="fr-BE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fr-BE" sz="1200" b="1" dirty="0" err="1">
                  <a:solidFill>
                    <a:srgbClr val="FFFFFF"/>
                  </a:solidFill>
                  <a:latin typeface="Calibri" panose="020F0502020204030204"/>
                </a:rPr>
                <a:t>advantages</a:t>
              </a:r>
              <a:endParaRPr kumimoji="0" lang="fr-BE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eHealth in Belgium: </a:t>
            </a:r>
            <a:r>
              <a:rPr lang="nl-BE" dirty="0" err="1"/>
              <a:t>some</a:t>
            </a:r>
            <a:r>
              <a:rPr lang="nl-BE" dirty="0"/>
              <a:t> </a:t>
            </a:r>
            <a:r>
              <a:rPr lang="nl-BE" dirty="0" err="1"/>
              <a:t>results</a:t>
            </a:r>
            <a:endParaRPr lang="fr-BE" dirty="0"/>
          </a:p>
        </p:txBody>
      </p:sp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1782513" y="1196752"/>
            <a:ext cx="3233738" cy="1146175"/>
            <a:chOff x="546770" y="1394932"/>
            <a:chExt cx="3233142" cy="1146273"/>
          </a:xfrm>
        </p:grpSpPr>
        <p:grpSp>
          <p:nvGrpSpPr>
            <p:cNvPr id="12319" name="Group 93"/>
            <p:cNvGrpSpPr>
              <a:grpSpLocks/>
            </p:cNvGrpSpPr>
            <p:nvPr/>
          </p:nvGrpSpPr>
          <p:grpSpPr bwMode="auto">
            <a:xfrm>
              <a:off x="546770" y="1394932"/>
              <a:ext cx="3233142" cy="1146273"/>
              <a:chOff x="546770" y="1424385"/>
              <a:chExt cx="3233142" cy="1146273"/>
            </a:xfrm>
          </p:grpSpPr>
          <p:grpSp>
            <p:nvGrpSpPr>
              <p:cNvPr id="12321" name="Group 33"/>
              <p:cNvGrpSpPr>
                <a:grpSpLocks/>
              </p:cNvGrpSpPr>
              <p:nvPr/>
            </p:nvGrpSpPr>
            <p:grpSpPr bwMode="auto">
              <a:xfrm>
                <a:off x="546770" y="1424385"/>
                <a:ext cx="3176700" cy="1080121"/>
                <a:chOff x="747228" y="1772815"/>
                <a:chExt cx="3176700" cy="1080121"/>
              </a:xfrm>
            </p:grpSpPr>
            <p:sp>
              <p:nvSpPr>
                <p:cNvPr id="36" name="Rectangle 35"/>
                <p:cNvSpPr/>
                <p:nvPr/>
              </p:nvSpPr>
              <p:spPr>
                <a:xfrm>
                  <a:off x="747228" y="1772815"/>
                  <a:ext cx="1101522" cy="1079592"/>
                </a:xfrm>
                <a:prstGeom prst="rect">
                  <a:avLst/>
                </a:prstGeom>
                <a:solidFill>
                  <a:schemeClr val="bg1">
                    <a:alpha val="0"/>
                  </a:schemeClr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7" name="Rectangle 36"/>
                <p:cNvSpPr/>
                <p:nvPr/>
              </p:nvSpPr>
              <p:spPr>
                <a:xfrm>
                  <a:off x="1836052" y="1772815"/>
                  <a:ext cx="2087178" cy="1079592"/>
                </a:xfrm>
                <a:prstGeom prst="rect">
                  <a:avLst/>
                </a:prstGeom>
                <a:solidFill>
                  <a:srgbClr val="3E6E5A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38" name="TextBox 37"/>
              <p:cNvSpPr txBox="1"/>
              <p:nvPr/>
            </p:nvSpPr>
            <p:spPr>
              <a:xfrm>
                <a:off x="1691147" y="1508529"/>
                <a:ext cx="2088765" cy="1062129"/>
              </a:xfrm>
              <a:prstGeom prst="rect">
                <a:avLst/>
              </a:prstGeom>
            </p:spPr>
            <p:txBody>
              <a:bodyPr>
                <a:normAutofit/>
              </a:bodyPr>
              <a:lstStyle/>
              <a:p>
                <a:pPr marL="17780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BE" sz="3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charset="0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BE" sz="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charset="0"/>
                </a:endParaRPr>
              </a:p>
              <a:p>
                <a:pPr lvl="0"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BE" dirty="0">
                    <a:solidFill>
                      <a:srgbClr val="FFFFFF"/>
                    </a:solidFill>
                    <a:latin typeface="Calibri" panose="020F0502020204030204"/>
                  </a:rPr>
                  <a:t>Pricing,</a:t>
                </a:r>
              </a:p>
              <a:p>
                <a:pPr lvl="0"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BE" dirty="0" err="1">
                    <a:solidFill>
                      <a:srgbClr val="FFFFFF"/>
                    </a:solidFill>
                    <a:latin typeface="Calibri" panose="020F0502020204030204"/>
                  </a:rPr>
                  <a:t>billing</a:t>
                </a:r>
                <a:endParaRPr kumimoji="0" lang="fr-BE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95C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charset="0"/>
                </a:endParaRPr>
              </a:p>
            </p:txBody>
          </p:sp>
        </p:grpSp>
        <p:pic>
          <p:nvPicPr>
            <p:cNvPr id="12320" name="Picture 57"/>
            <p:cNvPicPr>
              <a:picLocks noChangeAspect="1"/>
            </p:cNvPicPr>
            <p:nvPr/>
          </p:nvPicPr>
          <p:blipFill>
            <a:blip r:embed="rId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0409" y="1414578"/>
              <a:ext cx="1040828" cy="10408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1714251" y="3406552"/>
            <a:ext cx="2647950" cy="1101725"/>
            <a:chOff x="477657" y="3605133"/>
            <a:chExt cx="2648583" cy="1101151"/>
          </a:xfrm>
        </p:grpSpPr>
        <p:grpSp>
          <p:nvGrpSpPr>
            <p:cNvPr id="12314" name="Group 40"/>
            <p:cNvGrpSpPr>
              <a:grpSpLocks/>
            </p:cNvGrpSpPr>
            <p:nvPr/>
          </p:nvGrpSpPr>
          <p:grpSpPr bwMode="auto">
            <a:xfrm>
              <a:off x="477657" y="3624287"/>
              <a:ext cx="2648583" cy="1081997"/>
              <a:chOff x="5926858" y="3418319"/>
              <a:chExt cx="2572071" cy="1081997"/>
            </a:xfrm>
          </p:grpSpPr>
          <p:sp>
            <p:nvSpPr>
              <p:cNvPr id="55" name="Rectangle 54"/>
              <p:cNvSpPr/>
              <p:nvPr/>
            </p:nvSpPr>
            <p:spPr>
              <a:xfrm>
                <a:off x="5926858" y="3418205"/>
                <a:ext cx="1073238" cy="1080524"/>
              </a:xfrm>
              <a:prstGeom prst="rect">
                <a:avLst/>
              </a:prstGeom>
              <a:solidFill>
                <a:schemeClr val="bg1">
                  <a:alpha val="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7000096" y="3418205"/>
                <a:ext cx="1460282" cy="1080524"/>
              </a:xfrm>
              <a:prstGeom prst="rect">
                <a:avLst/>
              </a:prstGeom>
              <a:solidFill>
                <a:srgbClr val="3E6E5A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>
                <a:off x="7000096" y="3419791"/>
                <a:ext cx="1498833" cy="1080525"/>
              </a:xfrm>
              <a:prstGeom prst="rect">
                <a:avLst/>
              </a:prstGeom>
            </p:spPr>
            <p:txBody>
              <a:bodyPr>
                <a:norm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BE" sz="3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charset="0"/>
                </a:endParaRPr>
              </a:p>
              <a:p>
                <a:pPr lvl="0"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BE" dirty="0" err="1">
                    <a:solidFill>
                      <a:srgbClr val="FFFFFF"/>
                    </a:solidFill>
                    <a:latin typeface="Calibri" panose="020F0502020204030204"/>
                  </a:rPr>
                  <a:t>Creating</a:t>
                </a:r>
                <a:r>
                  <a:rPr lang="fr-BE" dirty="0">
                    <a:solidFill>
                      <a:srgbClr val="FFFFFF"/>
                    </a:solidFill>
                    <a:latin typeface="Calibri" panose="020F0502020204030204"/>
                  </a:rPr>
                  <a:t> and </a:t>
                </a:r>
                <a:r>
                  <a:rPr lang="fr-BE" dirty="0" err="1">
                    <a:solidFill>
                      <a:srgbClr val="FFFFFF"/>
                    </a:solidFill>
                    <a:latin typeface="Calibri" panose="020F0502020204030204"/>
                  </a:rPr>
                  <a:t>sending</a:t>
                </a:r>
                <a:r>
                  <a:rPr lang="fr-BE" dirty="0">
                    <a:solidFill>
                      <a:srgbClr val="FFFFFF"/>
                    </a:solidFill>
                    <a:latin typeface="Calibri" panose="020F0502020204030204"/>
                  </a:rPr>
                  <a:t> </a:t>
                </a:r>
                <a:r>
                  <a:rPr lang="fr-BE" dirty="0" err="1">
                    <a:solidFill>
                      <a:srgbClr val="FFFFFF"/>
                    </a:solidFill>
                    <a:latin typeface="Calibri" panose="020F0502020204030204"/>
                  </a:rPr>
                  <a:t>certificates</a:t>
                </a:r>
                <a:endParaRPr kumimoji="0" lang="fr-BE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95CE">
                      <a:lumMod val="95000"/>
                      <a:lumOff val="5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charset="0"/>
                </a:endParaRPr>
              </a:p>
            </p:txBody>
          </p:sp>
        </p:grpSp>
        <p:pic>
          <p:nvPicPr>
            <p:cNvPr id="12315" name="Picture 61"/>
            <p:cNvPicPr>
              <a:picLocks noChangeAspect="1"/>
            </p:cNvPicPr>
            <p:nvPr/>
          </p:nvPicPr>
          <p:blipFill>
            <a:blip r:embed="rId10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3316" y="3605133"/>
              <a:ext cx="1082869" cy="10828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5" name="Group 14"/>
          <p:cNvGrpSpPr>
            <a:grpSpLocks/>
          </p:cNvGrpSpPr>
          <p:nvPr/>
        </p:nvGrpSpPr>
        <p:grpSpPr bwMode="auto">
          <a:xfrm>
            <a:off x="6491039" y="1253901"/>
            <a:ext cx="3565525" cy="1098550"/>
            <a:chOff x="5254692" y="1452701"/>
            <a:chExt cx="3565782" cy="1097874"/>
          </a:xfrm>
        </p:grpSpPr>
        <p:grpSp>
          <p:nvGrpSpPr>
            <p:cNvPr id="12309" name="Group 67"/>
            <p:cNvGrpSpPr>
              <a:grpSpLocks/>
            </p:cNvGrpSpPr>
            <p:nvPr/>
          </p:nvGrpSpPr>
          <p:grpSpPr bwMode="auto">
            <a:xfrm>
              <a:off x="5254692" y="1452701"/>
              <a:ext cx="3565782" cy="1088504"/>
              <a:chOff x="398612" y="5107746"/>
              <a:chExt cx="3373796" cy="1088504"/>
            </a:xfrm>
          </p:grpSpPr>
          <p:sp>
            <p:nvSpPr>
              <p:cNvPr id="47" name="Rectangle 46"/>
              <p:cNvSpPr/>
              <p:nvPr/>
            </p:nvSpPr>
            <p:spPr>
              <a:xfrm>
                <a:off x="398612" y="5107746"/>
                <a:ext cx="1152138" cy="1080422"/>
              </a:xfrm>
              <a:prstGeom prst="rect">
                <a:avLst/>
              </a:prstGeom>
              <a:solidFill>
                <a:schemeClr val="bg1">
                  <a:alpha val="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8" name="Rectangle 47"/>
              <p:cNvSpPr/>
              <p:nvPr/>
            </p:nvSpPr>
            <p:spPr>
              <a:xfrm>
                <a:off x="1477145" y="5107746"/>
                <a:ext cx="2295263" cy="1080422"/>
              </a:xfrm>
              <a:prstGeom prst="rect">
                <a:avLst/>
              </a:prstGeom>
              <a:solidFill>
                <a:srgbClr val="3E6E5A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1477145" y="5137889"/>
                <a:ext cx="2295263" cy="1058212"/>
              </a:xfrm>
              <a:prstGeom prst="rect">
                <a:avLst/>
              </a:prstGeom>
            </p:spPr>
            <p:txBody>
              <a:bodyPr>
                <a:normAutofit lnSpcReduction="10000"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BE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charset="0"/>
                </a:endParaRPr>
              </a:p>
              <a:p>
                <a:pPr lvl="0"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>
                    <a:solidFill>
                      <a:srgbClr val="FFFFFF"/>
                    </a:solidFill>
                    <a:latin typeface="Calibri" panose="020F0502020204030204"/>
                  </a:rPr>
                  <a:t>Updating the </a:t>
                </a:r>
                <a:r>
                  <a:rPr lang="en-US" dirty="0" err="1">
                    <a:solidFill>
                      <a:srgbClr val="FFFFFF"/>
                    </a:solidFill>
                    <a:latin typeface="Calibri" panose="020F0502020204030204"/>
                  </a:rPr>
                  <a:t>SumEHR</a:t>
                </a:r>
                <a:r>
                  <a:rPr lang="en-US" dirty="0">
                    <a:solidFill>
                      <a:srgbClr val="FFFFFF"/>
                    </a:solidFill>
                    <a:latin typeface="Calibri" panose="020F0502020204030204"/>
                  </a:rPr>
                  <a:t>, the medication schedule, ... </a:t>
                </a:r>
                <a:endParaRPr kumimoji="0" lang="fr-BE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95CE">
                      <a:lumMod val="95000"/>
                      <a:lumOff val="5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charset="0"/>
                </a:endParaRPr>
              </a:p>
            </p:txBody>
          </p:sp>
        </p:grpSp>
        <p:pic>
          <p:nvPicPr>
            <p:cNvPr id="12310" name="Picture 66"/>
            <p:cNvPicPr>
              <a:picLocks noChangeAspect="1"/>
            </p:cNvPicPr>
            <p:nvPr/>
          </p:nvPicPr>
          <p:blipFill>
            <a:blip r:embed="rId11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17644" y="1473472"/>
              <a:ext cx="1077103" cy="1077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" name="Groep 1"/>
          <p:cNvGrpSpPr/>
          <p:nvPr/>
        </p:nvGrpSpPr>
        <p:grpSpPr>
          <a:xfrm>
            <a:off x="4189164" y="5102002"/>
            <a:ext cx="3255963" cy="1089025"/>
            <a:chOff x="4189164" y="5456112"/>
            <a:chExt cx="3255963" cy="1089025"/>
          </a:xfrm>
        </p:grpSpPr>
        <p:sp>
          <p:nvSpPr>
            <p:cNvPr id="59" name="Rectangle 58"/>
            <p:cNvSpPr/>
            <p:nvPr/>
          </p:nvSpPr>
          <p:spPr bwMode="auto">
            <a:xfrm>
              <a:off x="4189164" y="5456112"/>
              <a:ext cx="1152525" cy="1081087"/>
            </a:xfrm>
            <a:prstGeom prst="rect">
              <a:avLst/>
            </a:pr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0" name="Rectangle 59"/>
            <p:cNvSpPr/>
            <p:nvPr/>
          </p:nvSpPr>
          <p:spPr bwMode="auto">
            <a:xfrm>
              <a:off x="5341689" y="5456112"/>
              <a:ext cx="2087563" cy="1081087"/>
            </a:xfrm>
            <a:prstGeom prst="rect">
              <a:avLst/>
            </a:prstGeom>
            <a:solidFill>
              <a:srgbClr val="3E6E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1" name="TextBox 60"/>
            <p:cNvSpPr txBox="1"/>
            <p:nvPr/>
          </p:nvSpPr>
          <p:spPr bwMode="auto">
            <a:xfrm>
              <a:off x="5359152" y="5486274"/>
              <a:ext cx="2085975" cy="1058863"/>
            </a:xfrm>
            <a:prstGeom prst="rect">
              <a:avLst/>
            </a:prstGeom>
          </p:spPr>
          <p:txBody>
            <a:bodyPr>
              <a:norm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BE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Arial" charset="0"/>
              </a:endParaRPr>
            </a:p>
            <a:p>
              <a:pPr lvl="0"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rgbClr val="FFFFFF"/>
                  </a:solidFill>
                  <a:latin typeface="Calibri" panose="020F0502020204030204"/>
                </a:rPr>
                <a:t>Sending a report to the GMF holder</a:t>
              </a:r>
              <a:endParaRPr kumimoji="0" lang="fr-BE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Arial" charset="0"/>
              </a:endParaRPr>
            </a:p>
          </p:txBody>
        </p:sp>
        <p:pic>
          <p:nvPicPr>
            <p:cNvPr id="12305" name="Picture 9"/>
            <p:cNvPicPr>
              <a:picLocks noChangeAspect="1"/>
            </p:cNvPicPr>
            <p:nvPr/>
          </p:nvPicPr>
          <p:blipFill>
            <a:blip r:embed="rId1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77994" y="5477418"/>
              <a:ext cx="1063289" cy="10638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3" name="Group 12"/>
          <p:cNvGrpSpPr>
            <a:grpSpLocks/>
          </p:cNvGrpSpPr>
          <p:nvPr/>
        </p:nvGrpSpPr>
        <p:grpSpPr bwMode="auto">
          <a:xfrm>
            <a:off x="7322889" y="3425601"/>
            <a:ext cx="2949575" cy="1090612"/>
            <a:chOff x="6264041" y="3624287"/>
            <a:chExt cx="3169333" cy="1090476"/>
          </a:xfrm>
        </p:grpSpPr>
        <p:grpSp>
          <p:nvGrpSpPr>
            <p:cNvPr id="12299" name="Group 69"/>
            <p:cNvGrpSpPr>
              <a:grpSpLocks/>
            </p:cNvGrpSpPr>
            <p:nvPr/>
          </p:nvGrpSpPr>
          <p:grpSpPr bwMode="auto">
            <a:xfrm>
              <a:off x="6275982" y="3624287"/>
              <a:ext cx="3157392" cy="1090476"/>
              <a:chOff x="5588415" y="1304707"/>
              <a:chExt cx="3702827" cy="1090476"/>
            </a:xfrm>
          </p:grpSpPr>
          <p:sp>
            <p:nvSpPr>
              <p:cNvPr id="51" name="Rectangle 50"/>
              <p:cNvSpPr/>
              <p:nvPr/>
            </p:nvSpPr>
            <p:spPr>
              <a:xfrm>
                <a:off x="5588415" y="1304707"/>
                <a:ext cx="1152258" cy="1079365"/>
              </a:xfrm>
              <a:prstGeom prst="rect">
                <a:avLst/>
              </a:prstGeom>
              <a:solidFill>
                <a:schemeClr val="bg1">
                  <a:alpha val="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6750674" y="1315818"/>
                <a:ext cx="2540568" cy="1079365"/>
              </a:xfrm>
              <a:prstGeom prst="rect">
                <a:avLst/>
              </a:prstGeom>
              <a:solidFill>
                <a:srgbClr val="3E6E5A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2303" name="TextBox 52"/>
              <p:cNvSpPr txBox="1">
                <a:spLocks noChangeArrowheads="1"/>
              </p:cNvSpPr>
              <p:nvPr/>
            </p:nvSpPr>
            <p:spPr bwMode="auto">
              <a:xfrm>
                <a:off x="6751106" y="1344851"/>
                <a:ext cx="2540136" cy="10389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177800">
                  <a:defRPr sz="24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4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Aft>
                    <a:spcPct val="0"/>
                  </a:spcAft>
                  <a:buSzPct val="100000"/>
                  <a:buFont typeface="Arial" charset="0"/>
                  <a:defRPr sz="14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Aft>
                    <a:spcPct val="0"/>
                  </a:spcAft>
                  <a:buSzPct val="100000"/>
                  <a:buFont typeface="Arial" charset="0"/>
                  <a:defRPr sz="14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Aft>
                    <a:spcPct val="0"/>
                  </a:spcAft>
                  <a:buSzPct val="100000"/>
                  <a:buFont typeface="Arial" charset="0"/>
                  <a:defRPr sz="14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Aft>
                    <a:spcPct val="0"/>
                  </a:spcAft>
                  <a:buSzPct val="100000"/>
                  <a:buFont typeface="Arial" charset="0"/>
                  <a:defRPr sz="14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17780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BE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endParaRPr>
              </a:p>
              <a:p>
                <a:pPr marL="17780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fr-BE" altLang="en-US" sz="1800" noProof="0" dirty="0">
                    <a:solidFill>
                      <a:srgbClr val="FFFFFF"/>
                    </a:solidFill>
                    <a:latin typeface="Calibri" panose="020F0502020204030204"/>
                  </a:rPr>
                  <a:t>Registrations</a:t>
                </a:r>
                <a:endParaRPr kumimoji="0" lang="fr-BE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charset="0"/>
                </a:endParaRPr>
              </a:p>
            </p:txBody>
          </p:sp>
        </p:grpSp>
        <p:pic>
          <p:nvPicPr>
            <p:cNvPr id="12300" name="Picture 11"/>
            <p:cNvPicPr>
              <a:picLocks noChangeAspect="1"/>
            </p:cNvPicPr>
            <p:nvPr/>
          </p:nvPicPr>
          <p:blipFill>
            <a:blip r:embed="rId1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64041" y="3677967"/>
              <a:ext cx="993471" cy="9934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fr-BE"/>
              <a:t> </a:t>
            </a:r>
            <a:fld id="{30A9230E-FFBB-4CCB-ABD7-198084EDE768}" type="slidenum">
              <a:rPr lang="fr-BE" smtClean="0"/>
              <a:pPr/>
              <a:t>13</a:t>
            </a:fld>
            <a:r>
              <a:rPr lang="fr-BE"/>
              <a:t> 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867283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2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4AEDDD6-2727-439E-A96F-E9FD4CA77376}" type="slidenum">
              <a:rPr lang="en-GB" smtClean="0"/>
              <a:pPr>
                <a:defRPr/>
              </a:pPr>
              <a:t>14</a:t>
            </a:fld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eHealth in Belgium: </a:t>
            </a:r>
            <a:r>
              <a:rPr lang="nl-BE" dirty="0" err="1"/>
              <a:t>some</a:t>
            </a:r>
            <a:r>
              <a:rPr lang="nl-BE" dirty="0"/>
              <a:t> </a:t>
            </a:r>
            <a:r>
              <a:rPr lang="nl-BE" dirty="0" err="1"/>
              <a:t>results</a:t>
            </a:r>
            <a:endParaRPr lang="fr-BE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1062" y="1196752"/>
            <a:ext cx="714541" cy="796614"/>
          </a:xfrm>
          <a:prstGeom prst="rect">
            <a:avLst/>
          </a:prstGeom>
        </p:spPr>
      </p:pic>
      <p:grpSp>
        <p:nvGrpSpPr>
          <p:cNvPr id="43" name="Group 42"/>
          <p:cNvGrpSpPr/>
          <p:nvPr/>
        </p:nvGrpSpPr>
        <p:grpSpPr>
          <a:xfrm>
            <a:off x="5347929" y="1033945"/>
            <a:ext cx="1029135" cy="1244507"/>
            <a:chOff x="8035586" y="814615"/>
            <a:chExt cx="1829571" cy="2212454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35586" y="814615"/>
              <a:ext cx="1829571" cy="1829570"/>
            </a:xfrm>
            <a:prstGeom prst="rect">
              <a:avLst/>
            </a:prstGeom>
          </p:spPr>
        </p:pic>
        <p:sp>
          <p:nvSpPr>
            <p:cNvPr id="15" name="Rectangle 14"/>
            <p:cNvSpPr/>
            <p:nvPr/>
          </p:nvSpPr>
          <p:spPr>
            <a:xfrm>
              <a:off x="8530394" y="2561985"/>
              <a:ext cx="328410" cy="46508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BE" sz="1100" b="1" i="0" u="none" strike="noStrike" kern="1200" cap="none" spc="0" normalizeH="0" baseline="0" noProof="0" dirty="0">
                <a:ln>
                  <a:noFill/>
                </a:ln>
                <a:solidFill>
                  <a:srgbClr val="4A6C5B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7392144" y="3599728"/>
            <a:ext cx="2886629" cy="2542549"/>
            <a:chOff x="4630209" y="4860280"/>
            <a:chExt cx="5131784" cy="4520086"/>
          </a:xfrm>
        </p:grpSpPr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49206" y="4860280"/>
              <a:ext cx="2323125" cy="1240847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>
            <a:xfrm>
              <a:off x="4630209" y="8176619"/>
              <a:ext cx="5131784" cy="120374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BE" sz="1600" b="1" dirty="0">
                  <a:solidFill>
                    <a:srgbClr val="4A6C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2,192,127</a:t>
              </a:r>
            </a:p>
            <a:p>
              <a:pPr lvl="0" algn="ctr">
                <a:defRPr/>
              </a:pPr>
              <a:r>
                <a:rPr kumimoji="0" lang="en-US" sz="1100" b="1" i="0" u="none" strike="noStrike" kern="1200" cap="none" spc="0" normalizeH="0" baseline="0" noProof="0" dirty="0">
                  <a:ln>
                    <a:noFill/>
                  </a:ln>
                  <a:solidFill>
                    <a:srgbClr val="4A6C5B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Belgian patients with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b="1" dirty="0">
                  <a:solidFill>
                    <a:srgbClr val="4A6C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Medication schedule</a:t>
              </a:r>
              <a:endPara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4A6C5B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1314134" y="1269185"/>
            <a:ext cx="2674130" cy="1663122"/>
            <a:chOff x="-373947" y="598714"/>
            <a:chExt cx="4754013" cy="2956662"/>
          </a:xfrm>
        </p:grpSpPr>
        <p:grpSp>
          <p:nvGrpSpPr>
            <p:cNvPr id="13" name="Group 12"/>
            <p:cNvGrpSpPr/>
            <p:nvPr/>
          </p:nvGrpSpPr>
          <p:grpSpPr>
            <a:xfrm>
              <a:off x="866130" y="598714"/>
              <a:ext cx="1973439" cy="1614997"/>
              <a:chOff x="660507" y="708577"/>
              <a:chExt cx="1973439" cy="1614997"/>
            </a:xfrm>
          </p:grpSpPr>
          <p:pic>
            <p:nvPicPr>
              <p:cNvPr id="6" name="Picture 5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60507" y="708577"/>
                <a:ext cx="1973439" cy="1614997"/>
              </a:xfrm>
              <a:prstGeom prst="rect">
                <a:avLst/>
              </a:prstGeom>
            </p:spPr>
          </p:pic>
          <p:pic>
            <p:nvPicPr>
              <p:cNvPr id="9" name="Picture 8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9497" t="36834" r="39089" b="37666"/>
              <a:stretch/>
            </p:blipFill>
            <p:spPr>
              <a:xfrm>
                <a:off x="1322022" y="877528"/>
                <a:ext cx="844551" cy="823033"/>
              </a:xfrm>
              <a:prstGeom prst="rect">
                <a:avLst/>
              </a:prstGeom>
            </p:spPr>
          </p:pic>
        </p:grpSp>
        <p:sp>
          <p:nvSpPr>
            <p:cNvPr id="40" name="Rectangle 39"/>
            <p:cNvSpPr/>
            <p:nvPr/>
          </p:nvSpPr>
          <p:spPr>
            <a:xfrm>
              <a:off x="-373947" y="2351628"/>
              <a:ext cx="4754013" cy="120374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BE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4A6C5B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&gt; </a:t>
              </a:r>
              <a:r>
                <a:rPr lang="fr-BE" sz="1600" b="1" noProof="0" dirty="0">
                  <a:solidFill>
                    <a:srgbClr val="4A6C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93</a:t>
              </a:r>
              <a:r>
                <a:rPr lang="fr-BE" sz="1600" b="1" dirty="0">
                  <a:solidFill>
                    <a:srgbClr val="4A6C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,6 </a:t>
              </a:r>
              <a:r>
                <a:rPr kumimoji="0" lang="fr-BE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4A6C5B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%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BE" sz="1100" b="1" i="0" u="none" strike="noStrike" kern="1200" cap="none" spc="0" normalizeH="0" baseline="0" noProof="0" dirty="0">
                  <a:ln>
                    <a:noFill/>
                  </a:ln>
                  <a:solidFill>
                    <a:srgbClr val="4A6C5B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of </a:t>
              </a:r>
              <a:r>
                <a:rPr kumimoji="0" lang="fr-BE" sz="11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4A6C5B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Belgian</a:t>
              </a:r>
              <a:r>
                <a:rPr kumimoji="0" lang="fr-BE" sz="1100" b="1" i="0" u="none" strike="noStrike" kern="1200" cap="none" spc="0" normalizeH="0" baseline="0" noProof="0" dirty="0">
                  <a:ln>
                    <a:noFill/>
                  </a:ln>
                  <a:solidFill>
                    <a:srgbClr val="4A6C5B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r>
                <a:rPr kumimoji="0" lang="fr-BE" sz="11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4A6C5B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citizens</a:t>
              </a:r>
              <a:r>
                <a:rPr kumimoji="0" lang="fr-BE" sz="1100" b="1" i="0" u="none" strike="noStrike" kern="1200" cap="none" spc="0" normalizeH="0" baseline="0" noProof="0" dirty="0">
                  <a:ln>
                    <a:noFill/>
                  </a:ln>
                  <a:solidFill>
                    <a:srgbClr val="4A6C5B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have </a:t>
              </a:r>
              <a:r>
                <a:rPr kumimoji="0" lang="fr-BE" sz="11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4A6C5B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given</a:t>
              </a:r>
              <a:endParaRPr kumimoji="0" lang="fr-BE" sz="1100" b="1" i="0" u="none" strike="noStrike" kern="1200" cap="none" spc="0" normalizeH="0" baseline="0" noProof="0" dirty="0">
                <a:ln>
                  <a:noFill/>
                </a:ln>
                <a:solidFill>
                  <a:srgbClr val="4A6C5B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BE" sz="1100" b="1" i="0" u="none" strike="noStrike" kern="1200" cap="none" spc="0" normalizeH="0" baseline="0" noProof="0" dirty="0">
                  <a:ln>
                    <a:noFill/>
                  </a:ln>
                  <a:solidFill>
                    <a:srgbClr val="4A6C5B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an </a:t>
              </a:r>
              <a:r>
                <a:rPr kumimoji="0" lang="fr-BE" sz="11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4A6C5B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informed</a:t>
              </a:r>
              <a:r>
                <a:rPr kumimoji="0" lang="fr-BE" sz="1100" b="1" i="0" u="none" strike="noStrike" kern="1200" cap="none" spc="0" normalizeH="0" baseline="0" noProof="0" dirty="0">
                  <a:ln>
                    <a:noFill/>
                  </a:ln>
                  <a:solidFill>
                    <a:srgbClr val="4A6C5B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consent for data sharing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1014468" y="3709174"/>
            <a:ext cx="3358217" cy="1923038"/>
            <a:chOff x="2476713" y="3310960"/>
            <a:chExt cx="3358217" cy="1923038"/>
          </a:xfrm>
        </p:grpSpPr>
        <p:grpSp>
          <p:nvGrpSpPr>
            <p:cNvPr id="35" name="Group 34"/>
            <p:cNvGrpSpPr/>
            <p:nvPr/>
          </p:nvGrpSpPr>
          <p:grpSpPr>
            <a:xfrm>
              <a:off x="3182441" y="4205654"/>
              <a:ext cx="1036391" cy="1028344"/>
              <a:chOff x="-56045" y="4873479"/>
              <a:chExt cx="1842472" cy="1828168"/>
            </a:xfrm>
          </p:grpSpPr>
          <p:pic>
            <p:nvPicPr>
              <p:cNvPr id="19" name="Picture 18"/>
              <p:cNvPicPr>
                <a:picLocks noChangeAspect="1"/>
              </p:cNvPicPr>
              <p:nvPr/>
            </p:nvPicPr>
            <p:blipFill>
              <a:blip r:embed="rId8" cstate="print">
                <a:extLst>
                  <a:ext uri="{BEBA8EAE-BF5A-486C-A8C5-ECC9F3942E4B}">
                    <a14:imgProps xmlns:a14="http://schemas.microsoft.com/office/drawing/2010/main">
                      <a14:imgLayer r:embed="rId9">
                        <a14:imgEffect>
                          <a14:backgroundRemoval t="0" b="98997" l="0" r="100000">
                            <a14:foregroundMark x1="20067" y1="20736" x2="20067" y2="20736"/>
                            <a14:foregroundMark x1="72241" y1="69900" x2="72241" y2="69900"/>
                            <a14:foregroundMark x1="69900" y1="82609" x2="69900" y2="82609"/>
                            <a14:foregroundMark x1="36120" y1="77258" x2="36120" y2="77258"/>
                            <a14:foregroundMark x1="36120" y1="74247" x2="36120" y2="74247"/>
                            <a14:foregroundMark x1="57525" y1="34783" x2="57525" y2="34783"/>
                            <a14:foregroundMark x1="53846" y1="44147" x2="53846" y2="44147"/>
                            <a14:foregroundMark x1="88963" y1="33779" x2="88963" y2="33779"/>
                            <a14:foregroundMark x1="93311" y1="51505" x2="93311" y2="51505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84773" y="4873479"/>
                <a:ext cx="932287" cy="993323"/>
              </a:xfrm>
              <a:prstGeom prst="rect">
                <a:avLst/>
              </a:prstGeom>
            </p:spPr>
          </p:pic>
          <p:sp>
            <p:nvSpPr>
              <p:cNvPr id="21" name="Rectangle 20"/>
              <p:cNvSpPr/>
              <p:nvPr/>
            </p:nvSpPr>
            <p:spPr>
              <a:xfrm>
                <a:off x="-56045" y="5634688"/>
                <a:ext cx="1842472" cy="106695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defRPr/>
                </a:pPr>
                <a:r>
                  <a:rPr lang="fr-BE" sz="1100" b="1" dirty="0">
                    <a:solidFill>
                      <a:srgbClr val="4A6C5B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28.000 </a:t>
                </a:r>
                <a:r>
                  <a:rPr lang="fr-BE" sz="1100" b="1" dirty="0" err="1">
                    <a:solidFill>
                      <a:srgbClr val="4A6C5B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prescribing</a:t>
                </a:r>
                <a:r>
                  <a:rPr lang="fr-BE" sz="1100" b="1" dirty="0">
                    <a:solidFill>
                      <a:srgbClr val="4A6C5B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fr-BE" sz="1100" b="1" dirty="0" err="1">
                    <a:solidFill>
                      <a:srgbClr val="4A6C5B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doctors</a:t>
                </a:r>
                <a:endParaRPr kumimoji="0" lang="fr-BE" sz="1100" b="1" i="0" u="none" strike="noStrike" kern="1200" cap="none" spc="0" normalizeH="0" baseline="0" noProof="0" dirty="0">
                  <a:ln>
                    <a:noFill/>
                  </a:ln>
                  <a:solidFill>
                    <a:srgbClr val="4A6C5B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8" name="Group 37"/>
            <p:cNvGrpSpPr/>
            <p:nvPr/>
          </p:nvGrpSpPr>
          <p:grpSpPr>
            <a:xfrm>
              <a:off x="2476713" y="3563342"/>
              <a:ext cx="3358217" cy="679815"/>
              <a:chOff x="1116105" y="5934586"/>
              <a:chExt cx="4393459" cy="889123"/>
            </a:xfrm>
          </p:grpSpPr>
          <p:pic>
            <p:nvPicPr>
              <p:cNvPr id="23" name="Picture 22"/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68714" y="5934586"/>
                <a:ext cx="427673" cy="405050"/>
              </a:xfrm>
              <a:prstGeom prst="rect">
                <a:avLst/>
              </a:prstGeom>
            </p:spPr>
          </p:pic>
          <p:sp>
            <p:nvSpPr>
              <p:cNvPr id="24" name="Rectangle 23"/>
              <p:cNvSpPr/>
              <p:nvPr/>
            </p:nvSpPr>
            <p:spPr>
              <a:xfrm>
                <a:off x="1116105" y="6380918"/>
                <a:ext cx="4393459" cy="44279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fr-BE" sz="1600" b="1" dirty="0">
                    <a:solidFill>
                      <a:srgbClr val="4A6C5B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16 million/</a:t>
                </a:r>
                <a:r>
                  <a:rPr lang="fr-BE" sz="1600" b="1" dirty="0" err="1">
                    <a:solidFill>
                      <a:srgbClr val="4A6C5B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month</a:t>
                </a:r>
                <a:r>
                  <a:rPr lang="fr-BE" sz="1600" b="1" dirty="0">
                    <a:solidFill>
                      <a:srgbClr val="4A6C5B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fr-BE" sz="1600" b="1" dirty="0" err="1">
                    <a:solidFill>
                      <a:srgbClr val="4A6C5B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from</a:t>
                </a:r>
                <a:r>
                  <a:rPr lang="fr-BE" sz="1600" b="1" dirty="0">
                    <a:solidFill>
                      <a:srgbClr val="4A6C5B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fr-BE" sz="1600" b="1" dirty="0" err="1">
                    <a:solidFill>
                      <a:srgbClr val="4A6C5B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doctors</a:t>
                </a:r>
                <a:endParaRPr lang="fr-BE" sz="1600" b="1" dirty="0">
                  <a:solidFill>
                    <a:srgbClr val="4A6C5B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47" name="Rectangle 46"/>
            <p:cNvSpPr/>
            <p:nvPr/>
          </p:nvSpPr>
          <p:spPr>
            <a:xfrm>
              <a:off x="2795148" y="3310960"/>
              <a:ext cx="2233304" cy="307777"/>
            </a:xfrm>
            <a:prstGeom prst="rect">
              <a:avLst/>
            </a:prstGeom>
            <a:solidFill>
              <a:srgbClr val="4A6C5B"/>
            </a:solidFill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BE" sz="14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Electronic</a:t>
              </a:r>
              <a:r>
                <a:rPr kumimoji="0" lang="fr-BE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prescriptions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4943333" y="3244081"/>
            <a:ext cx="1631103" cy="1168862"/>
            <a:chOff x="5222177" y="3199474"/>
            <a:chExt cx="1631103" cy="1168862"/>
          </a:xfrm>
        </p:grpSpPr>
        <p:grpSp>
          <p:nvGrpSpPr>
            <p:cNvPr id="17" name="Group 16"/>
            <p:cNvGrpSpPr/>
            <p:nvPr/>
          </p:nvGrpSpPr>
          <p:grpSpPr>
            <a:xfrm>
              <a:off x="5222177" y="3199474"/>
              <a:ext cx="1631103" cy="1168862"/>
              <a:chOff x="5490116" y="2902310"/>
              <a:chExt cx="1631103" cy="1168862"/>
            </a:xfrm>
          </p:grpSpPr>
          <p:sp>
            <p:nvSpPr>
              <p:cNvPr id="29" name="Rectangle 28"/>
              <p:cNvSpPr/>
              <p:nvPr/>
            </p:nvSpPr>
            <p:spPr>
              <a:xfrm>
                <a:off x="5490116" y="3563341"/>
                <a:ext cx="1631103" cy="5078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fr-BE" sz="1600" b="1" noProof="0" dirty="0">
                    <a:solidFill>
                      <a:srgbClr val="4A6C5B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20</a:t>
                </a:r>
                <a:r>
                  <a:rPr kumimoji="0" lang="fr-BE" sz="16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4A6C5B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.596.000.000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BE" sz="11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4A6C5B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digital transactions</a:t>
                </a:r>
              </a:p>
            </p:txBody>
          </p:sp>
          <p:pic>
            <p:nvPicPr>
              <p:cNvPr id="8" name="Picture 7"/>
              <p:cNvPicPr>
                <a:picLocks noChangeAspect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5847472" y="2902310"/>
                <a:ext cx="986904" cy="637115"/>
              </a:xfrm>
              <a:prstGeom prst="rect">
                <a:avLst/>
              </a:prstGeom>
            </p:spPr>
          </p:pic>
        </p:grpSp>
        <p:sp>
          <p:nvSpPr>
            <p:cNvPr id="4" name="Rectangle 3"/>
            <p:cNvSpPr/>
            <p:nvPr/>
          </p:nvSpPr>
          <p:spPr>
            <a:xfrm>
              <a:off x="5626773" y="3457597"/>
              <a:ext cx="914400" cy="363099"/>
            </a:xfrm>
            <a:prstGeom prst="rect">
              <a:avLst/>
            </a:prstGeom>
            <a:solidFill>
              <a:srgbClr val="90A49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BE" sz="2400" b="1" dirty="0">
                  <a:solidFill>
                    <a:srgbClr val="49685C"/>
                  </a:solidFill>
                </a:rPr>
                <a:t>2023</a:t>
              </a:r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6B27EEED-6FC0-4E88-BDF6-147B3622FF48}"/>
              </a:ext>
            </a:extLst>
          </p:cNvPr>
          <p:cNvGrpSpPr/>
          <p:nvPr/>
        </p:nvGrpSpPr>
        <p:grpSpPr>
          <a:xfrm>
            <a:off x="3898567" y="4633287"/>
            <a:ext cx="3358217" cy="1597681"/>
            <a:chOff x="4042167" y="4113743"/>
            <a:chExt cx="3358217" cy="1597681"/>
          </a:xfrm>
        </p:grpSpPr>
        <p:pic>
          <p:nvPicPr>
            <p:cNvPr id="50" name="Picture 49">
              <a:extLst>
                <a:ext uri="{FF2B5EF4-FFF2-40B4-BE49-F238E27FC236}">
                  <a16:creationId xmlns:a16="http://schemas.microsoft.com/office/drawing/2014/main" id="{1ADF01A3-4344-467F-9B56-35BEE89F4645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60440" y="4113743"/>
              <a:ext cx="1062151" cy="1088454"/>
            </a:xfrm>
            <a:prstGeom prst="rect">
              <a:avLst/>
            </a:prstGeom>
          </p:spPr>
        </p:pic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DAC8DA50-BD6B-4196-9CC3-E25A0C48E794}"/>
                </a:ext>
              </a:extLst>
            </p:cNvPr>
            <p:cNvSpPr/>
            <p:nvPr/>
          </p:nvSpPr>
          <p:spPr>
            <a:xfrm>
              <a:off x="4042167" y="5034316"/>
              <a:ext cx="3358217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1"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rgbClr val="4A6C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36.525.073</a:t>
              </a:r>
              <a:endParaRPr lang="fr-BE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lvl="1" algn="ctr">
                <a:defRPr/>
              </a:pPr>
              <a:r>
                <a:rPr lang="en-US" sz="1100" b="1" dirty="0">
                  <a:solidFill>
                    <a:srgbClr val="4A6C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documents consulted in general hospitals</a:t>
              </a:r>
              <a:endParaRPr lang="nl-BE" sz="1100" b="1" dirty="0">
                <a:solidFill>
                  <a:srgbClr val="4A6C5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5" name="Rectangle 54">
            <a:extLst>
              <a:ext uri="{FF2B5EF4-FFF2-40B4-BE49-F238E27FC236}">
                <a16:creationId xmlns:a16="http://schemas.microsoft.com/office/drawing/2014/main" id="{28E8B913-A9F4-4290-BAF8-695CA8AA6C38}"/>
              </a:ext>
            </a:extLst>
          </p:cNvPr>
          <p:cNvSpPr/>
          <p:nvPr/>
        </p:nvSpPr>
        <p:spPr>
          <a:xfrm>
            <a:off x="7489707" y="4530437"/>
            <a:ext cx="2886629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BE" sz="1600" b="1" dirty="0">
                <a:solidFill>
                  <a:srgbClr val="4A6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5.562.891</a:t>
            </a:r>
          </a:p>
          <a:p>
            <a:pPr lvl="0" algn="ctr"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4A6C5B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Belgian patients with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4A6C5B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Summary Electronic Health Records 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11F94015-A344-482D-A14F-D9B083E113E7}"/>
              </a:ext>
            </a:extLst>
          </p:cNvPr>
          <p:cNvSpPr/>
          <p:nvPr/>
        </p:nvSpPr>
        <p:spPr>
          <a:xfrm>
            <a:off x="8112224" y="2228955"/>
            <a:ext cx="1372218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BE" sz="1600" b="1" dirty="0">
                <a:solidFill>
                  <a:srgbClr val="4A6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118</a:t>
            </a:r>
            <a:r>
              <a:rPr kumimoji="0" lang="fr-BE" sz="1600" b="1" i="0" u="none" strike="noStrike" kern="1200" cap="none" spc="0" normalizeH="0" baseline="0" noProof="0" dirty="0">
                <a:ln>
                  <a:noFill/>
                </a:ln>
                <a:solidFill>
                  <a:srgbClr val="4A6C5B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million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BE" sz="1100" b="1" i="0" u="none" strike="noStrike" kern="1200" cap="none" spc="0" normalizeH="0" baseline="0" noProof="0" dirty="0">
                <a:ln>
                  <a:noFill/>
                </a:ln>
                <a:solidFill>
                  <a:srgbClr val="4A6C5B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messages/</a:t>
            </a:r>
            <a:r>
              <a:rPr kumimoji="0" lang="fr-BE" sz="1100" b="1" i="0" u="none" strike="noStrike" kern="1200" cap="none" spc="0" normalizeH="0" baseline="0" noProof="0" dirty="0" err="1">
                <a:ln>
                  <a:noFill/>
                </a:ln>
                <a:solidFill>
                  <a:srgbClr val="4A6C5B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year</a:t>
            </a:r>
            <a:endParaRPr kumimoji="0" lang="fr-BE" sz="1100" b="1" i="0" u="none" strike="noStrike" kern="1200" cap="none" spc="0" normalizeH="0" baseline="0" noProof="0" dirty="0">
              <a:ln>
                <a:noFill/>
              </a:ln>
              <a:solidFill>
                <a:srgbClr val="4A6C5B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BE" sz="1100" b="1" i="0" u="none" strike="noStrike" kern="1200" cap="none" spc="0" normalizeH="0" baseline="0" noProof="0" dirty="0">
                <a:ln>
                  <a:noFill/>
                </a:ln>
                <a:solidFill>
                  <a:srgbClr val="4A6C5B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via </a:t>
            </a:r>
            <a:r>
              <a:rPr kumimoji="0" lang="fr-BE" sz="1100" b="1" i="0" u="none" strike="noStrike" kern="1200" cap="none" spc="0" normalizeH="0" baseline="0" noProof="0" dirty="0" err="1">
                <a:ln>
                  <a:noFill/>
                </a:ln>
                <a:solidFill>
                  <a:srgbClr val="4A6C5B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eHealthBox</a:t>
            </a:r>
            <a:endParaRPr kumimoji="0" lang="fr-BE" sz="1100" b="1" i="0" u="none" strike="noStrike" kern="1200" cap="none" spc="0" normalizeH="0" baseline="0" noProof="0" dirty="0">
              <a:ln>
                <a:noFill/>
              </a:ln>
              <a:solidFill>
                <a:srgbClr val="4A6C5B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60" name="Picture 59">
            <a:extLst>
              <a:ext uri="{FF2B5EF4-FFF2-40B4-BE49-F238E27FC236}">
                <a16:creationId xmlns:a16="http://schemas.microsoft.com/office/drawing/2014/main" id="{4573FEB2-7209-4138-B2D1-2F09A3BD057E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368" b="100000" l="0" r="100000">
                        <a14:foregroundMark x1="22059" y1="16912" x2="22059" y2="16912"/>
                        <a14:foregroundMark x1="56618" y1="54779" x2="56618" y2="5477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3557" y="4647999"/>
            <a:ext cx="473684" cy="517051"/>
          </a:xfrm>
          <a:prstGeom prst="rect">
            <a:avLst/>
          </a:prstGeom>
        </p:spPr>
      </p:pic>
      <p:sp>
        <p:nvSpPr>
          <p:cNvPr id="62" name="TextBox 61">
            <a:extLst>
              <a:ext uri="{FF2B5EF4-FFF2-40B4-BE49-F238E27FC236}">
                <a16:creationId xmlns:a16="http://schemas.microsoft.com/office/drawing/2014/main" id="{15EE8852-F827-4217-A253-936B19DC5E22}"/>
              </a:ext>
            </a:extLst>
          </p:cNvPr>
          <p:cNvSpPr txBox="1"/>
          <p:nvPr/>
        </p:nvSpPr>
        <p:spPr>
          <a:xfrm rot="10800000" flipV="1">
            <a:off x="2843318" y="5102358"/>
            <a:ext cx="1526653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b="1" dirty="0">
                <a:solidFill>
                  <a:srgbClr val="4A6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average of 11,5 millions prescriptions handled by pharmacists</a:t>
            </a:r>
            <a:endParaRPr lang="en-BE" sz="1100" b="1" dirty="0">
              <a:solidFill>
                <a:srgbClr val="4A6C5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65F256C2-E84C-42F0-97D4-E43DB7447496}"/>
              </a:ext>
            </a:extLst>
          </p:cNvPr>
          <p:cNvSpPr/>
          <p:nvPr/>
        </p:nvSpPr>
        <p:spPr>
          <a:xfrm>
            <a:off x="5177535" y="2049637"/>
            <a:ext cx="111005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solidFill>
                  <a:srgbClr val="4A6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47.578 Healthcare professionals  have a eHealth certificate</a:t>
            </a:r>
            <a:endParaRPr lang="fr-BE" sz="1100" b="1" dirty="0">
              <a:solidFill>
                <a:srgbClr val="4A6C5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28353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900"/>
                    </a14:imgEffect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586236" y="1387227"/>
            <a:ext cx="4524132" cy="417612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</p:pic>
      <p:grpSp>
        <p:nvGrpSpPr>
          <p:cNvPr id="5" name="Group 11"/>
          <p:cNvGrpSpPr>
            <a:grpSpLocks/>
          </p:cNvGrpSpPr>
          <p:nvPr/>
        </p:nvGrpSpPr>
        <p:grpSpPr bwMode="auto">
          <a:xfrm>
            <a:off x="6110430" y="2132863"/>
            <a:ext cx="4624520" cy="2800767"/>
            <a:chOff x="4406900" y="2676525"/>
            <a:chExt cx="4268788" cy="2802021"/>
          </a:xfrm>
        </p:grpSpPr>
        <p:pic>
          <p:nvPicPr>
            <p:cNvPr id="6" name="Picture 10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06900" y="3629091"/>
              <a:ext cx="380943" cy="3904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11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23690" y="4151911"/>
              <a:ext cx="380943" cy="3904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TextBox 12"/>
            <p:cNvSpPr txBox="1">
              <a:spLocks noChangeArrowheads="1"/>
            </p:cNvSpPr>
            <p:nvPr userDrawn="1"/>
          </p:nvSpPr>
          <p:spPr bwMode="auto">
            <a:xfrm>
              <a:off x="4787900" y="2676525"/>
              <a:ext cx="3887788" cy="28020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>
                <a:defRPr/>
              </a:pPr>
              <a:endParaRPr lang="fr-BE" altLang="en-US" sz="1600" dirty="0">
                <a:solidFill>
                  <a:srgbClr val="0D0D0D"/>
                </a:solidFill>
                <a:latin typeface="+mn-lt"/>
                <a:cs typeface="Arial" pitchFamily="34" charset="0"/>
              </a:endParaRPr>
            </a:p>
            <a:p>
              <a:pPr>
                <a:defRPr/>
              </a:pPr>
              <a:endParaRPr lang="fr-BE" altLang="en-US" sz="1600" dirty="0">
                <a:solidFill>
                  <a:srgbClr val="0D0D0D"/>
                </a:solidFill>
                <a:latin typeface="+mn-lt"/>
                <a:cs typeface="Arial" pitchFamily="34" charset="0"/>
              </a:endParaRPr>
            </a:p>
            <a:p>
              <a:pPr>
                <a:defRPr/>
              </a:pPr>
              <a:endParaRPr lang="fr-BE" altLang="en-US" sz="1600" dirty="0">
                <a:solidFill>
                  <a:srgbClr val="0D0D0D"/>
                </a:solidFill>
                <a:latin typeface="+mn-lt"/>
                <a:cs typeface="Arial" pitchFamily="34" charset="0"/>
              </a:endParaRPr>
            </a:p>
            <a:p>
              <a:pPr>
                <a:defRPr/>
              </a:pPr>
              <a:endParaRPr lang="fr-BE" altLang="en-US" sz="1600" dirty="0">
                <a:solidFill>
                  <a:srgbClr val="0D0D0D"/>
                </a:solidFill>
                <a:latin typeface="+mn-lt"/>
                <a:cs typeface="Arial" pitchFamily="34" charset="0"/>
              </a:endParaRPr>
            </a:p>
            <a:p>
              <a:pPr>
                <a:defRPr/>
              </a:pPr>
              <a:r>
                <a:rPr lang="nl-BE" sz="1600" dirty="0">
                  <a:latin typeface="+mn-lt"/>
                  <a:cs typeface="Arial" pitchFamily="34" charset="0"/>
                </a:rPr>
                <a:t>frank.robben@mail.fgov.be </a:t>
              </a:r>
            </a:p>
            <a:p>
              <a:pPr>
                <a:defRPr/>
              </a:pPr>
              <a:endParaRPr lang="fr-BE" altLang="en-US" sz="1600" dirty="0">
                <a:latin typeface="+mn-lt"/>
                <a:cs typeface="Arial" pitchFamily="34" charset="0"/>
                <a:sym typeface="Arial" pitchFamily="34" charset="0"/>
              </a:endParaRPr>
            </a:p>
            <a:p>
              <a:pPr>
                <a:defRPr/>
              </a:pPr>
              <a:r>
                <a:rPr lang="nl-BE" sz="1600" dirty="0">
                  <a:latin typeface="+mn-lt"/>
                  <a:cs typeface="Arial" pitchFamily="34" charset="0"/>
                  <a:sym typeface="Arial" pitchFamily="34" charset="0"/>
                </a:rPr>
                <a:t>@</a:t>
              </a:r>
              <a:r>
                <a:rPr lang="nl-BE" sz="1600" dirty="0" err="1">
                  <a:latin typeface="+mn-lt"/>
                  <a:cs typeface="Arial" pitchFamily="34" charset="0"/>
                  <a:sym typeface="Arial" pitchFamily="34" charset="0"/>
                </a:rPr>
                <a:t>FrRobben</a:t>
              </a:r>
              <a:endParaRPr lang="nl-BE" sz="1600" dirty="0">
                <a:latin typeface="+mn-lt"/>
                <a:cs typeface="Arial" pitchFamily="34" charset="0"/>
                <a:sym typeface="Arial" pitchFamily="34" charset="0"/>
              </a:endParaRPr>
            </a:p>
            <a:p>
              <a:pPr>
                <a:defRPr/>
              </a:pPr>
              <a:endParaRPr lang="fr-BE" altLang="en-US" sz="1600" dirty="0">
                <a:latin typeface="+mn-lt"/>
                <a:cs typeface="Arial" pitchFamily="34" charset="0"/>
                <a:sym typeface="Arial" pitchFamily="34" charset="0"/>
              </a:endParaRPr>
            </a:p>
            <a:p>
              <a:pPr>
                <a:defRPr/>
              </a:pPr>
              <a:r>
                <a:rPr lang="nl-BE" sz="1600" dirty="0">
                  <a:latin typeface="+mn-lt"/>
                  <a:cs typeface="Arial" pitchFamily="34" charset="0"/>
                  <a:sym typeface="Arial" pitchFamily="34" charset="0"/>
                </a:rPr>
                <a:t>https://www.frankrobben.be</a:t>
              </a:r>
            </a:p>
            <a:p>
              <a:pPr>
                <a:defRPr/>
              </a:pPr>
              <a:r>
                <a:rPr lang="nl-BE" sz="1600" dirty="0">
                  <a:latin typeface="+mn-lt"/>
                  <a:cs typeface="Arial" pitchFamily="34" charset="0"/>
                  <a:sym typeface="Arial" pitchFamily="34" charset="0"/>
                </a:rPr>
                <a:t>https://www.ksz.fgov.be</a:t>
              </a:r>
            </a:p>
            <a:p>
              <a:pPr>
                <a:defRPr/>
              </a:pPr>
              <a:r>
                <a:rPr lang="nl-BE" sz="1600" dirty="0">
                  <a:latin typeface="+mn-lt"/>
                  <a:cs typeface="Arial" pitchFamily="34" charset="0"/>
                  <a:sym typeface="Arial" pitchFamily="34" charset="0"/>
                </a:rPr>
                <a:t>https://www.ehealth.fgov.be</a:t>
              </a: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fr-BE"/>
              <a:t> </a:t>
            </a:r>
            <a:fld id="{30A9230E-FFBB-4CCB-ABD7-198084EDE768}" type="slidenum">
              <a:rPr lang="fr-BE" smtClean="0"/>
              <a:pPr/>
              <a:t>15</a:t>
            </a:fld>
            <a:r>
              <a:rPr lang="fr-BE"/>
              <a:t> 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198900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more chronic care instead of merely acute care</a:t>
            </a:r>
          </a:p>
          <a:p>
            <a:r>
              <a:rPr lang="en-US" dirty="0"/>
              <a:t>remote care (monitoring, assistance, consultation, diagnosis, operation, ...), and home care</a:t>
            </a:r>
          </a:p>
          <a:p>
            <a:r>
              <a:rPr lang="en-US" dirty="0"/>
              <a:t>multidisciplinary, transmural and integrated care</a:t>
            </a:r>
          </a:p>
          <a:p>
            <a:r>
              <a:rPr lang="en-US" dirty="0"/>
              <a:t>patient-centric care and patient empowerment</a:t>
            </a:r>
          </a:p>
          <a:p>
            <a:r>
              <a:rPr lang="en-US" dirty="0"/>
              <a:t>rapidly evolving knowledge =&gt; </a:t>
            </a:r>
            <a:r>
              <a:rPr lang="en-GB" dirty="0"/>
              <a:t>need for reliable and coordinated management and access to knowledge</a:t>
            </a:r>
          </a:p>
          <a:p>
            <a:r>
              <a:rPr lang="en-US" dirty="0"/>
              <a:t>threat of excessively time-consuming administrative processes</a:t>
            </a:r>
          </a:p>
          <a:p>
            <a:r>
              <a:rPr lang="en-US" dirty="0"/>
              <a:t>thorough support of health care policy and research requires thorough, integrated and anonymized information</a:t>
            </a:r>
          </a:p>
          <a:p>
            <a:r>
              <a:rPr lang="en-US" dirty="0"/>
              <a:t>cross-border mobility</a:t>
            </a:r>
          </a:p>
          <a:p>
            <a:r>
              <a:rPr lang="en-US" dirty="0"/>
              <a:t>need for cost control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7CC3638-A99D-674C-A789-FA84B7E5EA16}" type="slidenum">
              <a:rPr lang="nl-NL" smtClean="0"/>
              <a:pPr/>
              <a:t>2</a:t>
            </a:fld>
            <a:endParaRPr lang="nl-NL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altLang="en-US"/>
              <a:t>Some evolutions in health care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4956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cooperation between all actors in health care</a:t>
            </a:r>
          </a:p>
          <a:p>
            <a:r>
              <a:rPr lang="en-US" altLang="en-US" dirty="0"/>
              <a:t>efficient and secure electronic communication amongst all actors in health care</a:t>
            </a:r>
          </a:p>
          <a:p>
            <a:r>
              <a:rPr lang="en-US" altLang="en-US" dirty="0"/>
              <a:t>high quality, multidisciplinary electronic health records</a:t>
            </a:r>
          </a:p>
          <a:p>
            <a:r>
              <a:rPr lang="en-US" altLang="en-US" dirty="0"/>
              <a:t>care pathways</a:t>
            </a:r>
          </a:p>
          <a:p>
            <a:r>
              <a:rPr lang="en-US" altLang="en-US" dirty="0"/>
              <a:t>optimized administrative processes</a:t>
            </a:r>
          </a:p>
          <a:p>
            <a:r>
              <a:rPr lang="en-US" altLang="en-US" dirty="0"/>
              <a:t>technical and semantic interoperability</a:t>
            </a:r>
          </a:p>
          <a:p>
            <a:r>
              <a:rPr lang="en-US" altLang="en-US" dirty="0"/>
              <a:t>guarantees with regard to</a:t>
            </a:r>
          </a:p>
          <a:p>
            <a:pPr lvl="1"/>
            <a:r>
              <a:rPr lang="en-US" altLang="en-US" dirty="0"/>
              <a:t>information security</a:t>
            </a:r>
          </a:p>
          <a:p>
            <a:pPr lvl="1"/>
            <a:r>
              <a:rPr lang="en-US" altLang="en-US" dirty="0"/>
              <a:t>privacy protection</a:t>
            </a:r>
          </a:p>
          <a:p>
            <a:pPr lvl="1"/>
            <a:r>
              <a:rPr lang="en-US" altLang="en-US" dirty="0"/>
              <a:t>respect for the professional secrecy of health care providers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7CC3638-A99D-674C-A789-FA84B7E5EA16}" type="slidenum">
              <a:rPr lang="nl-NL" smtClean="0"/>
              <a:pPr/>
              <a:t>3</a:t>
            </a:fld>
            <a:endParaRPr lang="nl-N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altLang="en-US"/>
              <a:t>The reported evolutions require...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7432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dirty="0" err="1"/>
              <a:t>quality</a:t>
            </a:r>
            <a:r>
              <a:rPr lang="nl-BE" dirty="0"/>
              <a:t> of care </a:t>
            </a:r>
            <a:r>
              <a:rPr lang="nl-BE" dirty="0" err="1"/>
              <a:t>and</a:t>
            </a:r>
            <a:r>
              <a:rPr lang="nl-BE" dirty="0"/>
              <a:t> </a:t>
            </a:r>
            <a:r>
              <a:rPr lang="nl-BE" dirty="0" err="1"/>
              <a:t>patient</a:t>
            </a:r>
            <a:r>
              <a:rPr lang="nl-BE" dirty="0"/>
              <a:t> </a:t>
            </a:r>
            <a:r>
              <a:rPr lang="nl-BE" dirty="0" err="1"/>
              <a:t>safety</a:t>
            </a:r>
            <a:endParaRPr lang="nl-BE" dirty="0"/>
          </a:p>
          <a:p>
            <a:pPr lvl="1"/>
            <a:r>
              <a:rPr lang="nl-BE" dirty="0" err="1"/>
              <a:t>avoidance</a:t>
            </a:r>
            <a:r>
              <a:rPr lang="nl-BE" dirty="0"/>
              <a:t> of wrong care </a:t>
            </a:r>
            <a:r>
              <a:rPr lang="nl-BE" dirty="0" err="1"/>
              <a:t>and</a:t>
            </a:r>
            <a:r>
              <a:rPr lang="nl-BE" dirty="0"/>
              <a:t> </a:t>
            </a:r>
            <a:r>
              <a:rPr lang="nl-BE" dirty="0" err="1"/>
              <a:t>medication</a:t>
            </a:r>
            <a:endParaRPr lang="nl-BE" dirty="0"/>
          </a:p>
          <a:p>
            <a:pPr lvl="2"/>
            <a:r>
              <a:rPr lang="nl-BE" dirty="0" err="1"/>
              <a:t>incompatibility</a:t>
            </a:r>
            <a:r>
              <a:rPr lang="nl-BE" dirty="0"/>
              <a:t> </a:t>
            </a:r>
            <a:r>
              <a:rPr lang="nl-BE" dirty="0" err="1"/>
              <a:t>between</a:t>
            </a:r>
            <a:r>
              <a:rPr lang="nl-BE" dirty="0"/>
              <a:t> </a:t>
            </a:r>
            <a:r>
              <a:rPr lang="nl-BE" dirty="0" err="1"/>
              <a:t>medicines</a:t>
            </a:r>
            <a:endParaRPr lang="nl-BE" dirty="0"/>
          </a:p>
          <a:p>
            <a:pPr lvl="2"/>
            <a:r>
              <a:rPr lang="nl-BE" dirty="0"/>
              <a:t>contra-</a:t>
            </a:r>
            <a:r>
              <a:rPr lang="nl-BE" dirty="0" err="1"/>
              <a:t>indications</a:t>
            </a:r>
            <a:r>
              <a:rPr lang="nl-BE" dirty="0"/>
              <a:t> </a:t>
            </a:r>
            <a:r>
              <a:rPr lang="nl-BE" dirty="0" err="1"/>
              <a:t>against</a:t>
            </a:r>
            <a:r>
              <a:rPr lang="nl-BE" dirty="0"/>
              <a:t> </a:t>
            </a:r>
            <a:r>
              <a:rPr lang="nl-BE" dirty="0" err="1"/>
              <a:t>certain</a:t>
            </a:r>
            <a:r>
              <a:rPr lang="nl-BE" dirty="0"/>
              <a:t> </a:t>
            </a:r>
            <a:r>
              <a:rPr lang="nl-BE" dirty="0" err="1"/>
              <a:t>medicines</a:t>
            </a:r>
            <a:r>
              <a:rPr lang="nl-BE" dirty="0"/>
              <a:t> or </a:t>
            </a:r>
            <a:r>
              <a:rPr lang="nl-BE" dirty="0" err="1"/>
              <a:t>treatments</a:t>
            </a:r>
            <a:r>
              <a:rPr lang="nl-BE" dirty="0"/>
              <a:t> </a:t>
            </a:r>
            <a:r>
              <a:rPr lang="nl-BE" dirty="0" err="1"/>
              <a:t>for</a:t>
            </a:r>
            <a:r>
              <a:rPr lang="nl-BE" dirty="0"/>
              <a:t> a </a:t>
            </a:r>
            <a:r>
              <a:rPr lang="nl-BE" dirty="0" err="1"/>
              <a:t>specific</a:t>
            </a:r>
            <a:r>
              <a:rPr lang="nl-BE" dirty="0"/>
              <a:t> </a:t>
            </a:r>
            <a:r>
              <a:rPr lang="nl-BE" dirty="0" err="1"/>
              <a:t>patient</a:t>
            </a:r>
            <a:r>
              <a:rPr lang="nl-BE" dirty="0"/>
              <a:t> (eg </a:t>
            </a:r>
            <a:r>
              <a:rPr lang="nl-BE" dirty="0" err="1"/>
              <a:t>allergies</a:t>
            </a:r>
            <a:r>
              <a:rPr lang="nl-BE" dirty="0"/>
              <a:t>, </a:t>
            </a:r>
            <a:r>
              <a:rPr lang="nl-BE" dirty="0" err="1"/>
              <a:t>diseases</a:t>
            </a:r>
            <a:r>
              <a:rPr lang="nl-BE" dirty="0"/>
              <a:t>, …)</a:t>
            </a:r>
          </a:p>
          <a:p>
            <a:pPr lvl="1"/>
            <a:r>
              <a:rPr lang="nl-BE" dirty="0" err="1"/>
              <a:t>avoidance</a:t>
            </a:r>
            <a:r>
              <a:rPr lang="nl-BE" dirty="0"/>
              <a:t> of </a:t>
            </a:r>
            <a:r>
              <a:rPr lang="nl-BE" dirty="0" err="1"/>
              <a:t>errors</a:t>
            </a:r>
            <a:r>
              <a:rPr lang="nl-BE" dirty="0"/>
              <a:t> in concrete care </a:t>
            </a:r>
            <a:r>
              <a:rPr lang="nl-BE" dirty="0" err="1"/>
              <a:t>provision</a:t>
            </a:r>
            <a:r>
              <a:rPr lang="nl-BE" dirty="0"/>
              <a:t> </a:t>
            </a:r>
            <a:r>
              <a:rPr lang="nl-BE" dirty="0" err="1"/>
              <a:t>and</a:t>
            </a:r>
            <a:r>
              <a:rPr lang="nl-BE" dirty="0"/>
              <a:t> </a:t>
            </a:r>
            <a:r>
              <a:rPr lang="nl-BE" dirty="0" err="1"/>
              <a:t>administration</a:t>
            </a:r>
            <a:r>
              <a:rPr lang="nl-BE" dirty="0"/>
              <a:t> of </a:t>
            </a:r>
            <a:r>
              <a:rPr lang="nl-BE" dirty="0" err="1"/>
              <a:t>medicines</a:t>
            </a:r>
            <a:endParaRPr lang="nl-BE" dirty="0"/>
          </a:p>
          <a:p>
            <a:pPr lvl="1"/>
            <a:r>
              <a:rPr lang="en-US" dirty="0"/>
              <a:t>availability of reliable databases on good treatment practices and decision support scripts</a:t>
            </a:r>
          </a:p>
          <a:p>
            <a:pPr lvl="1"/>
            <a:r>
              <a:rPr lang="nl-BE" dirty="0"/>
              <a:t>more opportunity </a:t>
            </a:r>
            <a:r>
              <a:rPr lang="nl-BE" dirty="0" err="1"/>
              <a:t>for</a:t>
            </a:r>
            <a:r>
              <a:rPr lang="nl-BE" dirty="0"/>
              <a:t> </a:t>
            </a:r>
            <a:r>
              <a:rPr lang="nl-BE" dirty="0" err="1"/>
              <a:t>multidisciplinary</a:t>
            </a:r>
            <a:r>
              <a:rPr lang="nl-BE" dirty="0"/>
              <a:t> </a:t>
            </a:r>
            <a:r>
              <a:rPr lang="nl-BE" dirty="0" err="1"/>
              <a:t>consultations</a:t>
            </a:r>
            <a:r>
              <a:rPr lang="nl-BE" dirty="0"/>
              <a:t> </a:t>
            </a:r>
            <a:r>
              <a:rPr lang="nl-BE" dirty="0" err="1"/>
              <a:t>and</a:t>
            </a:r>
            <a:r>
              <a:rPr lang="nl-BE" dirty="0"/>
              <a:t> second </a:t>
            </a:r>
            <a:r>
              <a:rPr lang="nl-BE" dirty="0" err="1"/>
              <a:t>opinions</a:t>
            </a:r>
            <a:endParaRPr lang="nl-BE" dirty="0"/>
          </a:p>
          <a:p>
            <a:pPr lvl="1"/>
            <a:endParaRPr lang="nl-BE" dirty="0"/>
          </a:p>
          <a:p>
            <a:r>
              <a:rPr lang="en-US" dirty="0"/>
              <a:t>avoidance of unnecessary multiple examinations =&gt; less stress for the patient and avoidance of unnecessary additional costs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7CC3638-A99D-674C-A789-FA84B7E5EA16}" type="slidenum">
              <a:rPr lang="nl-NL" smtClean="0"/>
              <a:pPr/>
              <a:t>4</a:t>
            </a:fld>
            <a:endParaRPr lang="nl-NL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Electronic communication also stimulates 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066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E6AF695-CE4D-40BF-94EE-F315B81EA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support electronic processing of health data with the aim of</a:t>
            </a:r>
          </a:p>
          <a:p>
            <a:pPr lvl="1"/>
            <a:r>
              <a:rPr lang="en-US" dirty="0"/>
              <a:t>empowerment of healthcare users</a:t>
            </a:r>
          </a:p>
          <a:p>
            <a:pPr lvl="1"/>
            <a:r>
              <a:rPr lang="en-US" dirty="0"/>
              <a:t>providing qualitative, continuous and integrated care (primary use)</a:t>
            </a:r>
          </a:p>
          <a:p>
            <a:pPr lvl="1"/>
            <a:r>
              <a:rPr lang="en-US" dirty="0"/>
              <a:t>stimulating research, policy support &amp; evaluation, and innovation (secondary use)</a:t>
            </a:r>
          </a:p>
          <a:p>
            <a:r>
              <a:rPr lang="en-US" dirty="0"/>
              <a:t>ensuring data sharing across the EU</a:t>
            </a:r>
          </a:p>
          <a:p>
            <a:pPr lvl="1"/>
            <a:r>
              <a:rPr lang="en-US" dirty="0"/>
              <a:t>secure</a:t>
            </a:r>
          </a:p>
          <a:p>
            <a:pPr lvl="2"/>
            <a:r>
              <a:rPr lang="en-US" dirty="0"/>
              <a:t>General Data Protection Regulation continues to apply</a:t>
            </a:r>
          </a:p>
          <a:p>
            <a:pPr lvl="2"/>
            <a:r>
              <a:rPr lang="en-US" dirty="0"/>
              <a:t>permits for secondary use</a:t>
            </a:r>
          </a:p>
          <a:p>
            <a:pPr lvl="1"/>
            <a:r>
              <a:rPr lang="en-US" dirty="0"/>
              <a:t>interoperable</a:t>
            </a:r>
          </a:p>
          <a:p>
            <a:pPr lvl="2"/>
            <a:r>
              <a:rPr lang="en-US" dirty="0"/>
              <a:t>EU standards</a:t>
            </a:r>
          </a:p>
          <a:p>
            <a:pPr lvl="3"/>
            <a:r>
              <a:rPr lang="en-US" dirty="0"/>
              <a:t>technical</a:t>
            </a:r>
          </a:p>
          <a:p>
            <a:pPr lvl="3"/>
            <a:r>
              <a:rPr lang="en-US" dirty="0"/>
              <a:t>semantic</a:t>
            </a:r>
          </a:p>
          <a:p>
            <a:pPr lvl="2"/>
            <a:r>
              <a:rPr lang="en-US" dirty="0"/>
              <a:t>software packages must meet EU standards to be offered on the EU market</a:t>
            </a:r>
          </a:p>
          <a:p>
            <a:pPr lvl="2"/>
            <a:r>
              <a:rPr lang="en-US" dirty="0"/>
              <a:t>free, open source testing environment offered by European Commission</a:t>
            </a:r>
          </a:p>
          <a:p>
            <a:pPr lvl="1"/>
            <a:r>
              <a:rPr lang="en-US" dirty="0"/>
              <a:t>legal basis for supporting basic services offered by the European Commission</a:t>
            </a:r>
          </a:p>
          <a:p>
            <a:endParaRPr lang="nl-BE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DFE794B-45A4-4A9C-BE93-D334664335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fr-BE"/>
              <a:t> </a:t>
            </a:r>
            <a:fld id="{30A9230E-FFBB-4CCB-ABD7-198084EDE768}" type="slidenum">
              <a:rPr lang="fr-BE" smtClean="0"/>
              <a:pPr/>
              <a:t>5</a:t>
            </a:fld>
            <a:r>
              <a:rPr lang="fr-BE"/>
              <a:t> </a:t>
            </a:r>
            <a:endParaRPr lang="fr-BE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2B9D397-FDF6-4445-AB92-9DABE55AA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European Health Data Space Regulation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42765771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altLang="en-US" dirty="0" err="1"/>
              <a:t>how</a:t>
            </a:r>
            <a:r>
              <a:rPr lang="nl-BE" altLang="en-US" dirty="0"/>
              <a:t>?</a:t>
            </a:r>
          </a:p>
          <a:p>
            <a:pPr lvl="1"/>
            <a:r>
              <a:rPr lang="nl-BE" altLang="en-US" dirty="0" err="1"/>
              <a:t>through</a:t>
            </a:r>
            <a:r>
              <a:rPr lang="nl-BE" altLang="en-US" dirty="0"/>
              <a:t> a well </a:t>
            </a:r>
            <a:r>
              <a:rPr lang="nl-BE" altLang="en-US" dirty="0" err="1"/>
              <a:t>organized</a:t>
            </a:r>
            <a:r>
              <a:rPr lang="nl-BE" altLang="en-US" dirty="0"/>
              <a:t>, </a:t>
            </a:r>
            <a:r>
              <a:rPr lang="nl-BE" altLang="en-US" dirty="0" err="1"/>
              <a:t>mutual</a:t>
            </a:r>
            <a:r>
              <a:rPr lang="nl-BE" altLang="en-US" dirty="0"/>
              <a:t> </a:t>
            </a:r>
            <a:r>
              <a:rPr lang="nl-BE" altLang="en-US" dirty="0" err="1"/>
              <a:t>electronic</a:t>
            </a:r>
            <a:r>
              <a:rPr lang="nl-BE" altLang="en-US" dirty="0"/>
              <a:t> service </a:t>
            </a:r>
            <a:r>
              <a:rPr lang="nl-BE" altLang="en-US" dirty="0" err="1"/>
              <a:t>provision</a:t>
            </a:r>
            <a:r>
              <a:rPr lang="nl-BE" altLang="en-US" dirty="0"/>
              <a:t> </a:t>
            </a:r>
            <a:r>
              <a:rPr lang="nl-BE" altLang="en-US" dirty="0" err="1"/>
              <a:t>and</a:t>
            </a:r>
            <a:r>
              <a:rPr lang="nl-BE" altLang="en-US" dirty="0"/>
              <a:t> information exchange </a:t>
            </a:r>
            <a:r>
              <a:rPr lang="nl-BE" altLang="en-US" dirty="0" err="1"/>
              <a:t>amongst</a:t>
            </a:r>
            <a:r>
              <a:rPr lang="nl-BE" altLang="en-US" dirty="0"/>
              <a:t> </a:t>
            </a:r>
            <a:r>
              <a:rPr lang="nl-BE" altLang="en-US" dirty="0" err="1"/>
              <a:t>all</a:t>
            </a:r>
            <a:r>
              <a:rPr lang="nl-BE" altLang="en-US" dirty="0"/>
              <a:t> actors in health care</a:t>
            </a:r>
          </a:p>
          <a:p>
            <a:pPr lvl="1"/>
            <a:r>
              <a:rPr lang="nl-BE" altLang="en-US" dirty="0" err="1"/>
              <a:t>with</a:t>
            </a:r>
            <a:r>
              <a:rPr lang="nl-BE" altLang="en-US" dirty="0"/>
              <a:t> </a:t>
            </a:r>
            <a:r>
              <a:rPr lang="nl-BE" altLang="en-US" dirty="0" err="1"/>
              <a:t>the</a:t>
            </a:r>
            <a:r>
              <a:rPr lang="nl-BE" altLang="en-US" dirty="0"/>
              <a:t> </a:t>
            </a:r>
            <a:r>
              <a:rPr lang="nl-BE" altLang="en-US" dirty="0" err="1"/>
              <a:t>necessary</a:t>
            </a:r>
            <a:r>
              <a:rPr lang="nl-BE" altLang="en-US" dirty="0"/>
              <a:t> </a:t>
            </a:r>
            <a:r>
              <a:rPr lang="nl-BE" altLang="en-US" dirty="0" err="1"/>
              <a:t>guarantees</a:t>
            </a:r>
            <a:r>
              <a:rPr lang="nl-BE" altLang="en-US" dirty="0"/>
              <a:t> on </a:t>
            </a:r>
            <a:r>
              <a:rPr lang="nl-BE" altLang="en-US" dirty="0" err="1"/>
              <a:t>the</a:t>
            </a:r>
            <a:r>
              <a:rPr lang="nl-BE" altLang="en-US" dirty="0"/>
              <a:t> level of information security, privacy </a:t>
            </a:r>
            <a:r>
              <a:rPr lang="nl-BE" altLang="en-US" dirty="0" err="1"/>
              <a:t>protection</a:t>
            </a:r>
            <a:r>
              <a:rPr lang="nl-BE" altLang="en-US" dirty="0"/>
              <a:t> </a:t>
            </a:r>
            <a:r>
              <a:rPr lang="nl-BE" altLang="en-US" dirty="0" err="1"/>
              <a:t>and</a:t>
            </a:r>
            <a:r>
              <a:rPr lang="nl-BE" altLang="en-US" dirty="0"/>
              <a:t> professional </a:t>
            </a:r>
            <a:r>
              <a:rPr lang="nl-BE" altLang="en-US" dirty="0" err="1"/>
              <a:t>secrecy</a:t>
            </a:r>
            <a:endParaRPr lang="nl-BE" altLang="en-US" dirty="0"/>
          </a:p>
          <a:p>
            <a:endParaRPr lang="nl-BE" altLang="en-US" dirty="0"/>
          </a:p>
          <a:p>
            <a:r>
              <a:rPr lang="nl-BE" altLang="en-US" dirty="0" err="1"/>
              <a:t>what</a:t>
            </a:r>
            <a:r>
              <a:rPr lang="nl-BE" altLang="en-US" dirty="0"/>
              <a:t>?</a:t>
            </a:r>
          </a:p>
          <a:p>
            <a:pPr lvl="1"/>
            <a:r>
              <a:rPr lang="nl-BE" altLang="en-US" dirty="0" err="1"/>
              <a:t>optimization</a:t>
            </a:r>
            <a:r>
              <a:rPr lang="nl-BE" altLang="en-US" dirty="0"/>
              <a:t> of </a:t>
            </a:r>
            <a:r>
              <a:rPr lang="nl-BE" altLang="en-US" dirty="0" err="1"/>
              <a:t>the</a:t>
            </a:r>
            <a:r>
              <a:rPr lang="nl-BE" altLang="en-US" dirty="0"/>
              <a:t> </a:t>
            </a:r>
            <a:r>
              <a:rPr lang="nl-BE" altLang="en-US" dirty="0" err="1"/>
              <a:t>quality</a:t>
            </a:r>
            <a:r>
              <a:rPr lang="nl-BE" altLang="en-US" dirty="0"/>
              <a:t> </a:t>
            </a:r>
            <a:r>
              <a:rPr lang="nl-BE" altLang="en-US" dirty="0" err="1"/>
              <a:t>and</a:t>
            </a:r>
            <a:r>
              <a:rPr lang="nl-BE" altLang="en-US" dirty="0"/>
              <a:t> </a:t>
            </a:r>
            <a:r>
              <a:rPr lang="nl-BE" altLang="en-US" dirty="0" err="1"/>
              <a:t>continuity</a:t>
            </a:r>
            <a:r>
              <a:rPr lang="nl-BE" altLang="en-US" dirty="0"/>
              <a:t> of </a:t>
            </a:r>
            <a:r>
              <a:rPr lang="nl-BE" altLang="en-US" dirty="0" err="1"/>
              <a:t>the</a:t>
            </a:r>
            <a:r>
              <a:rPr lang="nl-BE" altLang="en-US" dirty="0"/>
              <a:t> </a:t>
            </a:r>
            <a:r>
              <a:rPr lang="nl-BE" altLang="en-US" dirty="0" err="1"/>
              <a:t>provision</a:t>
            </a:r>
            <a:r>
              <a:rPr lang="nl-BE" altLang="en-US" dirty="0"/>
              <a:t> of health care </a:t>
            </a:r>
          </a:p>
          <a:p>
            <a:pPr lvl="1"/>
            <a:r>
              <a:rPr lang="nl-BE" altLang="en-US" dirty="0" err="1"/>
              <a:t>optimization</a:t>
            </a:r>
            <a:r>
              <a:rPr lang="nl-BE" altLang="en-US" dirty="0"/>
              <a:t> of </a:t>
            </a:r>
            <a:r>
              <a:rPr lang="nl-BE" altLang="en-US" dirty="0" err="1"/>
              <a:t>the</a:t>
            </a:r>
            <a:r>
              <a:rPr lang="nl-BE" altLang="en-US" dirty="0"/>
              <a:t> </a:t>
            </a:r>
            <a:r>
              <a:rPr lang="nl-BE" altLang="en-US" dirty="0" err="1"/>
              <a:t>patient</a:t>
            </a:r>
            <a:r>
              <a:rPr lang="nl-BE" altLang="en-US" dirty="0"/>
              <a:t> </a:t>
            </a:r>
            <a:r>
              <a:rPr lang="nl-BE" altLang="en-US" dirty="0" err="1"/>
              <a:t>safety</a:t>
            </a:r>
            <a:endParaRPr lang="nl-BE" altLang="en-US" dirty="0"/>
          </a:p>
          <a:p>
            <a:pPr lvl="1"/>
            <a:r>
              <a:rPr lang="nl-BE" altLang="en-US" dirty="0" err="1"/>
              <a:t>simplification</a:t>
            </a:r>
            <a:r>
              <a:rPr lang="nl-BE" altLang="en-US" dirty="0"/>
              <a:t> of </a:t>
            </a:r>
            <a:r>
              <a:rPr lang="nl-BE" altLang="en-US" dirty="0" err="1"/>
              <a:t>the</a:t>
            </a:r>
            <a:r>
              <a:rPr lang="nl-BE" altLang="en-US" dirty="0"/>
              <a:t> </a:t>
            </a:r>
            <a:r>
              <a:rPr lang="nl-BE" altLang="en-US" dirty="0" err="1"/>
              <a:t>administrative</a:t>
            </a:r>
            <a:r>
              <a:rPr lang="nl-BE" altLang="en-US" dirty="0"/>
              <a:t> </a:t>
            </a:r>
            <a:r>
              <a:rPr lang="nl-BE" altLang="en-US" dirty="0" err="1"/>
              <a:t>formalities</a:t>
            </a:r>
            <a:r>
              <a:rPr lang="nl-BE" altLang="en-US" dirty="0"/>
              <a:t> </a:t>
            </a:r>
            <a:r>
              <a:rPr lang="nl-BE" altLang="en-US" dirty="0" err="1"/>
              <a:t>for</a:t>
            </a:r>
            <a:r>
              <a:rPr lang="nl-BE" altLang="en-US" dirty="0"/>
              <a:t> </a:t>
            </a:r>
            <a:r>
              <a:rPr lang="nl-BE" altLang="en-US" dirty="0" err="1"/>
              <a:t>all</a:t>
            </a:r>
            <a:r>
              <a:rPr lang="nl-BE" altLang="en-US" dirty="0"/>
              <a:t> actors in health care</a:t>
            </a:r>
          </a:p>
          <a:p>
            <a:pPr lvl="1"/>
            <a:r>
              <a:rPr lang="nl-BE" altLang="en-US" dirty="0"/>
              <a:t>proper support of health care policy </a:t>
            </a:r>
            <a:r>
              <a:rPr lang="nl-BE" altLang="en-US" dirty="0" err="1"/>
              <a:t>and</a:t>
            </a:r>
            <a:r>
              <a:rPr lang="nl-BE" altLang="en-US" dirty="0"/>
              <a:t> research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7CC3638-A99D-674C-A789-FA84B7E5EA16}" type="slidenum">
              <a:rPr lang="nl-NL" smtClean="0"/>
              <a:pPr/>
              <a:t>6</a:t>
            </a:fld>
            <a:endParaRPr lang="nl-NL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altLang="en-US" dirty="0" err="1"/>
              <a:t>Objectives</a:t>
            </a:r>
            <a:r>
              <a:rPr lang="nl-BE" altLang="en-US" dirty="0"/>
              <a:t> of </a:t>
            </a:r>
            <a:r>
              <a:rPr lang="nl-BE" altLang="en-US" dirty="0" err="1"/>
              <a:t>the</a:t>
            </a:r>
            <a:r>
              <a:rPr lang="nl-BE" altLang="en-US" dirty="0"/>
              <a:t> Belgian eHealth-platform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59391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fr-BE"/>
              <a:t> </a:t>
            </a:r>
            <a:fld id="{30A9230E-FFBB-4CCB-ABD7-198084EDE768}" type="slidenum">
              <a:rPr lang="fr-BE" smtClean="0"/>
              <a:pPr/>
              <a:t>7</a:t>
            </a:fld>
            <a:r>
              <a:rPr lang="fr-BE"/>
              <a:t> </a:t>
            </a:r>
            <a:endParaRPr lang="fr-B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eHealth in Belgium: </a:t>
            </a:r>
            <a:r>
              <a:rPr lang="nl-BE" dirty="0" err="1"/>
              <a:t>architecture</a:t>
            </a:r>
            <a:endParaRPr lang="en-US" dirty="0"/>
          </a:p>
        </p:txBody>
      </p:sp>
      <p:pic>
        <p:nvPicPr>
          <p:cNvPr id="56" name="Picture 75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76378" y="5808342"/>
            <a:ext cx="431800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" name="Oval 83"/>
          <p:cNvSpPr>
            <a:spLocks noChangeArrowheads="1"/>
          </p:cNvSpPr>
          <p:nvPr/>
        </p:nvSpPr>
        <p:spPr bwMode="auto">
          <a:xfrm>
            <a:off x="2066228" y="3855717"/>
            <a:ext cx="989012" cy="1414463"/>
          </a:xfrm>
          <a:prstGeom prst="ellipse">
            <a:avLst/>
          </a:prstGeom>
          <a:gradFill rotWithShape="1">
            <a:gsLst>
              <a:gs pos="0">
                <a:srgbClr val="475E76"/>
              </a:gs>
              <a:gs pos="50000">
                <a:srgbClr val="99CCFF"/>
              </a:gs>
              <a:gs pos="100000">
                <a:srgbClr val="475E76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altLang="en-US" sz="2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Arial" pitchFamily="34" charset="0"/>
            </a:endParaRPr>
          </a:p>
        </p:txBody>
      </p:sp>
      <p:sp>
        <p:nvSpPr>
          <p:cNvPr id="58" name="Oval 84"/>
          <p:cNvSpPr>
            <a:spLocks noChangeArrowheads="1"/>
          </p:cNvSpPr>
          <p:nvPr/>
        </p:nvSpPr>
        <p:spPr bwMode="auto">
          <a:xfrm>
            <a:off x="9427467" y="3849367"/>
            <a:ext cx="989013" cy="1414463"/>
          </a:xfrm>
          <a:prstGeom prst="ellipse">
            <a:avLst/>
          </a:prstGeom>
          <a:gradFill rotWithShape="1">
            <a:gsLst>
              <a:gs pos="0">
                <a:srgbClr val="475E76"/>
              </a:gs>
              <a:gs pos="50000">
                <a:srgbClr val="99CCFF"/>
              </a:gs>
              <a:gs pos="100000">
                <a:srgbClr val="475E76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Arial" pitchFamily="34" charset="0"/>
            </a:endParaRPr>
          </a:p>
        </p:txBody>
      </p:sp>
      <p:sp>
        <p:nvSpPr>
          <p:cNvPr id="59" name="Rectangle 85"/>
          <p:cNvSpPr>
            <a:spLocks noChangeArrowheads="1"/>
          </p:cNvSpPr>
          <p:nvPr/>
        </p:nvSpPr>
        <p:spPr bwMode="auto">
          <a:xfrm>
            <a:off x="2575817" y="3857305"/>
            <a:ext cx="7364413" cy="1412875"/>
          </a:xfrm>
          <a:prstGeom prst="rect">
            <a:avLst/>
          </a:prstGeom>
          <a:gradFill rotWithShape="1">
            <a:gsLst>
              <a:gs pos="0">
                <a:srgbClr val="99CCFF">
                  <a:gamma/>
                  <a:shade val="46275"/>
                  <a:invGamma/>
                </a:srgbClr>
              </a:gs>
              <a:gs pos="50000">
                <a:srgbClr val="99CCFF"/>
              </a:gs>
              <a:gs pos="100000">
                <a:srgbClr val="99CCFF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BE" sz="2400" b="1" i="1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libri" panose="020F0502020204030204"/>
              <a:ea typeface="+mn-ea"/>
              <a:cs typeface="Arial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1" i="1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libri" panose="020F0502020204030204"/>
              <a:ea typeface="+mn-ea"/>
              <a:cs typeface="Arial" charset="0"/>
            </a:endParaRPr>
          </a:p>
        </p:txBody>
      </p:sp>
      <p:sp>
        <p:nvSpPr>
          <p:cNvPr id="60" name="Oval 86"/>
          <p:cNvSpPr>
            <a:spLocks noChangeArrowheads="1"/>
          </p:cNvSpPr>
          <p:nvPr/>
        </p:nvSpPr>
        <p:spPr bwMode="auto">
          <a:xfrm>
            <a:off x="3345753" y="4112890"/>
            <a:ext cx="735012" cy="914400"/>
          </a:xfrm>
          <a:prstGeom prst="ellipse">
            <a:avLst/>
          </a:prstGeom>
          <a:gradFill rotWithShape="1">
            <a:gsLst>
              <a:gs pos="0">
                <a:srgbClr val="475E00"/>
              </a:gs>
              <a:gs pos="50000">
                <a:srgbClr val="99CC00"/>
              </a:gs>
              <a:gs pos="100000">
                <a:srgbClr val="475E0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Arial" pitchFamily="34" charset="0"/>
            </a:endParaRPr>
          </a:p>
        </p:txBody>
      </p:sp>
      <p:sp>
        <p:nvSpPr>
          <p:cNvPr id="61" name="Oval 87"/>
          <p:cNvSpPr>
            <a:spLocks noChangeArrowheads="1"/>
          </p:cNvSpPr>
          <p:nvPr/>
        </p:nvSpPr>
        <p:spPr bwMode="auto">
          <a:xfrm>
            <a:off x="9251253" y="4106540"/>
            <a:ext cx="735012" cy="914400"/>
          </a:xfrm>
          <a:prstGeom prst="ellipse">
            <a:avLst/>
          </a:prstGeom>
          <a:gradFill rotWithShape="1">
            <a:gsLst>
              <a:gs pos="0">
                <a:srgbClr val="475E00"/>
              </a:gs>
              <a:gs pos="50000">
                <a:srgbClr val="99CC00"/>
              </a:gs>
              <a:gs pos="100000">
                <a:srgbClr val="475E0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Arial" pitchFamily="34" charset="0"/>
            </a:endParaRPr>
          </a:p>
        </p:txBody>
      </p:sp>
      <p:sp>
        <p:nvSpPr>
          <p:cNvPr id="62" name="Rectangle 88"/>
          <p:cNvSpPr>
            <a:spLocks noChangeArrowheads="1"/>
          </p:cNvSpPr>
          <p:nvPr/>
        </p:nvSpPr>
        <p:spPr bwMode="auto">
          <a:xfrm>
            <a:off x="3748980" y="4116067"/>
            <a:ext cx="5832475" cy="906463"/>
          </a:xfrm>
          <a:prstGeom prst="rect">
            <a:avLst/>
          </a:prstGeom>
          <a:gradFill rotWithShape="1">
            <a:gsLst>
              <a:gs pos="0">
                <a:srgbClr val="99CC00">
                  <a:gamma/>
                  <a:shade val="46275"/>
                  <a:invGamma/>
                </a:srgbClr>
              </a:gs>
              <a:gs pos="50000">
                <a:srgbClr val="99CC00"/>
              </a:gs>
              <a:gs pos="100000">
                <a:srgbClr val="99CC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2400" b="1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Arial" charset="0"/>
              </a:rPr>
              <a:t>Basic services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2400" b="1" i="1" u="none" strike="noStrike" kern="1200" cap="none" spc="0" normalizeH="0" baseline="0" noProof="0" dirty="0">
                <a:ln>
                  <a:noFill/>
                </a:ln>
                <a:solidFill>
                  <a:srgbClr val="07766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Arial" charset="0"/>
              </a:rPr>
              <a:t>eHealth-</a:t>
            </a:r>
            <a:r>
              <a:rPr kumimoji="0" lang="nl-BE" sz="2400" b="1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Arial" charset="0"/>
              </a:rPr>
              <a:t>platform</a:t>
            </a:r>
          </a:p>
        </p:txBody>
      </p:sp>
      <p:sp>
        <p:nvSpPr>
          <p:cNvPr id="63" name="Text Box 89"/>
          <p:cNvSpPr txBox="1">
            <a:spLocks noChangeArrowheads="1"/>
          </p:cNvSpPr>
          <p:nvPr/>
        </p:nvSpPr>
        <p:spPr bwMode="auto">
          <a:xfrm>
            <a:off x="2015428" y="4330380"/>
            <a:ext cx="13997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alt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Network</a:t>
            </a:r>
          </a:p>
        </p:txBody>
      </p:sp>
      <p:pic>
        <p:nvPicPr>
          <p:cNvPr id="64" name="Picture 3"/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CFEFC"/>
              </a:clrFrom>
              <a:clrTo>
                <a:srgbClr val="FC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66705" y="5711503"/>
            <a:ext cx="466725" cy="379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5" name="Oval 5"/>
          <p:cNvSpPr>
            <a:spLocks noChangeArrowheads="1"/>
          </p:cNvSpPr>
          <p:nvPr/>
        </p:nvSpPr>
        <p:spPr bwMode="auto">
          <a:xfrm>
            <a:off x="4808171" y="1052736"/>
            <a:ext cx="2286000" cy="76200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2000" b="1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anose="020F0502020204030204"/>
                <a:ea typeface="+mn-ea"/>
                <a:cs typeface="Arial" charset="0"/>
              </a:rPr>
              <a:t>Patients</a:t>
            </a:r>
            <a:r>
              <a:rPr kumimoji="0" lang="nl-BE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anose="020F0502020204030204"/>
                <a:ea typeface="+mn-ea"/>
                <a:cs typeface="Arial" charset="0"/>
              </a:rPr>
              <a:t>, health care providers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2000" b="1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anose="020F0502020204030204"/>
                <a:ea typeface="+mn-ea"/>
                <a:cs typeface="Arial" charset="0"/>
              </a:rPr>
              <a:t>and</a:t>
            </a:r>
            <a:r>
              <a:rPr kumimoji="0" lang="nl-BE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anose="020F0502020204030204"/>
                <a:ea typeface="+mn-ea"/>
                <a:cs typeface="Arial" charset="0"/>
              </a:rPr>
              <a:t> health care </a:t>
            </a:r>
            <a:r>
              <a:rPr kumimoji="0" lang="nl-BE" sz="2000" b="1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anose="020F0502020204030204"/>
                <a:ea typeface="+mn-ea"/>
                <a:cs typeface="Arial" charset="0"/>
              </a:rPr>
              <a:t>institutions</a:t>
            </a:r>
            <a:endParaRPr kumimoji="0" lang="nl-BE" sz="2000" b="1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Calibri" panose="020F0502020204030204"/>
              <a:ea typeface="+mn-ea"/>
              <a:cs typeface="Arial" charset="0"/>
            </a:endParaRPr>
          </a:p>
        </p:txBody>
      </p:sp>
      <p:sp>
        <p:nvSpPr>
          <p:cNvPr id="66" name="AutoShape 13"/>
          <p:cNvSpPr>
            <a:spLocks noChangeArrowheads="1"/>
          </p:cNvSpPr>
          <p:nvPr/>
        </p:nvSpPr>
        <p:spPr bwMode="blackWhite">
          <a:xfrm>
            <a:off x="7517703" y="5559103"/>
            <a:ext cx="762000" cy="609600"/>
          </a:xfrm>
          <a:prstGeom prst="can">
            <a:avLst>
              <a:gd name="adj" fmla="val 27866"/>
            </a:avLst>
          </a:prstGeom>
          <a:gradFill rotWithShape="0">
            <a:gsLst>
              <a:gs pos="0">
                <a:srgbClr val="CC0000">
                  <a:gamma/>
                  <a:shade val="86275"/>
                  <a:invGamma/>
                </a:srgbClr>
              </a:gs>
              <a:gs pos="50000">
                <a:srgbClr val="CC0000"/>
              </a:gs>
              <a:gs pos="100000">
                <a:srgbClr val="CC0000">
                  <a:gamma/>
                  <a:shade val="86275"/>
                  <a:invGamma/>
                </a:srgbClr>
              </a:gs>
            </a:gsLst>
            <a:lin ang="0" scaled="1"/>
          </a:gra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 wrap="none" tIns="0" bIns="0" anchor="ctr" anchorCtr="1"/>
          <a:lstStyle/>
          <a:p>
            <a:pPr marL="0" marR="0" lvl="0" indent="0" algn="ctr" defTabSz="914400" rtl="0" eaLnBrk="0" fontAlgn="auto" latinLnBrk="0" hangingPunct="0">
              <a:lnSpc>
                <a:spcPct val="8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2000" b="1" i="1" u="none" strike="noStrike" kern="1200" cap="none" spc="0" normalizeH="0" baseline="0" noProof="0" dirty="0">
                <a:ln>
                  <a:noFill/>
                </a:ln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Arial" charset="0"/>
              </a:rPr>
              <a:t>AS</a:t>
            </a:r>
          </a:p>
        </p:txBody>
      </p:sp>
      <p:sp>
        <p:nvSpPr>
          <p:cNvPr id="67" name="AutoShape 14"/>
          <p:cNvSpPr>
            <a:spLocks noChangeArrowheads="1"/>
          </p:cNvSpPr>
          <p:nvPr/>
        </p:nvSpPr>
        <p:spPr bwMode="blackWhite">
          <a:xfrm>
            <a:off x="8816278" y="5559103"/>
            <a:ext cx="762000" cy="609600"/>
          </a:xfrm>
          <a:prstGeom prst="can">
            <a:avLst>
              <a:gd name="adj" fmla="val 27866"/>
            </a:avLst>
          </a:prstGeom>
          <a:gradFill rotWithShape="0">
            <a:gsLst>
              <a:gs pos="0">
                <a:srgbClr val="CC0000">
                  <a:gamma/>
                  <a:shade val="86275"/>
                  <a:invGamma/>
                </a:srgbClr>
              </a:gs>
              <a:gs pos="50000">
                <a:srgbClr val="CC0000"/>
              </a:gs>
              <a:gs pos="100000">
                <a:srgbClr val="CC0000">
                  <a:gamma/>
                  <a:shade val="86275"/>
                  <a:invGamma/>
                </a:srgbClr>
              </a:gs>
            </a:gsLst>
            <a:lin ang="0" scaled="1"/>
          </a:gra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 wrap="none" tIns="0" bIns="0" anchor="ctr" anchorCtr="1"/>
          <a:lstStyle/>
          <a:p>
            <a:pPr marL="0" marR="0" lvl="0" indent="0" algn="ctr" defTabSz="914400" rtl="0" eaLnBrk="0" fontAlgn="auto" latinLnBrk="0" hangingPunct="0">
              <a:lnSpc>
                <a:spcPct val="8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2000" b="1" i="1" u="none" strike="noStrike" kern="1200" cap="none" spc="0" normalizeH="0" baseline="0" noProof="0" dirty="0">
                <a:ln>
                  <a:noFill/>
                </a:ln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Arial" charset="0"/>
              </a:rPr>
              <a:t>AS</a:t>
            </a:r>
          </a:p>
        </p:txBody>
      </p:sp>
      <p:sp>
        <p:nvSpPr>
          <p:cNvPr id="68" name="AutoShape 16"/>
          <p:cNvSpPr>
            <a:spLocks noChangeArrowheads="1"/>
          </p:cNvSpPr>
          <p:nvPr/>
        </p:nvSpPr>
        <p:spPr bwMode="blackWhite">
          <a:xfrm>
            <a:off x="6333428" y="5559103"/>
            <a:ext cx="762000" cy="609600"/>
          </a:xfrm>
          <a:prstGeom prst="can">
            <a:avLst>
              <a:gd name="adj" fmla="val 27866"/>
            </a:avLst>
          </a:prstGeom>
          <a:gradFill rotWithShape="0">
            <a:gsLst>
              <a:gs pos="0">
                <a:srgbClr val="CC0000">
                  <a:gamma/>
                  <a:shade val="86275"/>
                  <a:invGamma/>
                </a:srgbClr>
              </a:gs>
              <a:gs pos="50000">
                <a:srgbClr val="CC0000"/>
              </a:gs>
              <a:gs pos="100000">
                <a:srgbClr val="CC0000">
                  <a:gamma/>
                  <a:shade val="86275"/>
                  <a:invGamma/>
                </a:srgbClr>
              </a:gs>
            </a:gsLst>
            <a:lin ang="0" scaled="1"/>
          </a:gra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 wrap="none" tIns="0" bIns="0" anchor="ctr" anchorCtr="1"/>
          <a:lstStyle/>
          <a:p>
            <a:pPr marL="0" marR="0" lvl="0" indent="0" algn="ctr" defTabSz="914400" rtl="0" eaLnBrk="0" fontAlgn="auto" latinLnBrk="0" hangingPunct="0">
              <a:lnSpc>
                <a:spcPct val="8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2000" b="1" i="1" u="none" strike="noStrike" kern="1200" cap="none" spc="0" normalizeH="0" baseline="0" noProof="0" dirty="0">
                <a:ln>
                  <a:noFill/>
                </a:ln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Arial" charset="0"/>
              </a:rPr>
              <a:t>AS</a:t>
            </a:r>
          </a:p>
        </p:txBody>
      </p:sp>
      <p:pic>
        <p:nvPicPr>
          <p:cNvPr id="69" name="Picture 20" descr="FOD_tekening"/>
          <p:cNvPicPr>
            <a:picLocks noChangeAspect="1" noChangeArrowheads="1"/>
          </p:cNvPicPr>
          <p:nvPr/>
        </p:nvPicPr>
        <p:blipFill>
          <a:blip r:embed="rId5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09867" y="5738490"/>
            <a:ext cx="392113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0" name="Rectangle 21"/>
          <p:cNvSpPr>
            <a:spLocks noChangeArrowheads="1"/>
          </p:cNvSpPr>
          <p:nvPr/>
        </p:nvSpPr>
        <p:spPr bwMode="auto">
          <a:xfrm>
            <a:off x="2208150" y="6089328"/>
            <a:ext cx="114967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altLang="en-US" sz="2000" b="1" i="1" u="none" strike="noStrike" kern="1200" cap="none" spc="0" normalizeH="0" baseline="0" noProof="0" dirty="0">
                <a:ln>
                  <a:noFill/>
                </a:ln>
                <a:solidFill>
                  <a:srgbClr val="CC9900"/>
                </a:solidFill>
                <a:effectLst/>
                <a:uLnTx/>
                <a:uFillTx/>
                <a:latin typeface="Calibri" pitchFamily="34" charset="0"/>
                <a:ea typeface="+mn-ea"/>
                <a:cs typeface="Arial" pitchFamily="34" charset="0"/>
              </a:rPr>
              <a:t>Suppliers</a:t>
            </a:r>
          </a:p>
        </p:txBody>
      </p:sp>
      <p:sp>
        <p:nvSpPr>
          <p:cNvPr id="71" name="Rectangle 22"/>
          <p:cNvSpPr>
            <a:spLocks noChangeArrowheads="1"/>
          </p:cNvSpPr>
          <p:nvPr/>
        </p:nvSpPr>
        <p:spPr bwMode="auto">
          <a:xfrm>
            <a:off x="2267135" y="3466778"/>
            <a:ext cx="76976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altLang="en-US" sz="2000" b="1" i="1" u="none" strike="noStrike" kern="1200" cap="none" spc="0" normalizeH="0" baseline="0" noProof="0" dirty="0">
                <a:ln>
                  <a:noFill/>
                </a:ln>
                <a:solidFill>
                  <a:srgbClr val="CC9900"/>
                </a:solidFill>
                <a:effectLst/>
                <a:uLnTx/>
                <a:uFillTx/>
                <a:latin typeface="Calibri" pitchFamily="34" charset="0"/>
                <a:ea typeface="+mn-ea"/>
                <a:cs typeface="Arial" pitchFamily="34" charset="0"/>
              </a:rPr>
              <a:t>Users</a:t>
            </a:r>
          </a:p>
        </p:txBody>
      </p:sp>
      <p:sp>
        <p:nvSpPr>
          <p:cNvPr id="72" name="AutoShape 23">
            <a:hlinkClick r:id="" action="ppaction://noaction" highlightClick="1"/>
          </p:cNvPr>
          <p:cNvSpPr>
            <a:spLocks noChangeArrowheads="1"/>
          </p:cNvSpPr>
          <p:nvPr/>
        </p:nvSpPr>
        <p:spPr bwMode="blackWhite">
          <a:xfrm>
            <a:off x="5084065" y="2480940"/>
            <a:ext cx="1219200" cy="914400"/>
          </a:xfrm>
          <a:prstGeom prst="actionButtonBlank">
            <a:avLst/>
          </a:prstGeom>
          <a:gradFill rotWithShape="0">
            <a:gsLst>
              <a:gs pos="0">
                <a:srgbClr val="969696">
                  <a:gamma/>
                  <a:tint val="53725"/>
                  <a:invGamma/>
                </a:srgbClr>
              </a:gs>
              <a:gs pos="100000">
                <a:srgbClr val="969696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lIns="0" tIns="72000" rIns="0"/>
          <a:lstStyle/>
          <a:p>
            <a:pPr marL="0" marR="0" lvl="0" indent="0" algn="ctr" defTabSz="914400" rtl="0" eaLnBrk="0" fontAlgn="auto" latinLnBrk="0" hangingPunct="0">
              <a:lnSpc>
                <a:spcPct val="8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>
                <a:tab pos="4572000" algn="r"/>
              </a:tabLst>
              <a:defRPr/>
            </a:pPr>
            <a:r>
              <a:rPr kumimoji="0" lang="nl-BE" sz="1400" b="0" i="1" u="none" strike="noStrike" kern="1200" cap="none" spc="0" normalizeH="0" baseline="0" noProof="0" dirty="0">
                <a:ln>
                  <a:noFill/>
                </a:ln>
                <a:solidFill>
                  <a:srgbClr val="3E6E5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Arial" charset="0"/>
              </a:rPr>
              <a:t>eHealth</a:t>
            </a:r>
            <a:r>
              <a:rPr kumimoji="0" lang="nl-BE" sz="14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Arial" charset="0"/>
              </a:rPr>
              <a:t>-portal</a:t>
            </a:r>
          </a:p>
        </p:txBody>
      </p:sp>
      <p:grpSp>
        <p:nvGrpSpPr>
          <p:cNvPr id="73" name="Group 24"/>
          <p:cNvGrpSpPr>
            <a:grpSpLocks/>
          </p:cNvGrpSpPr>
          <p:nvPr/>
        </p:nvGrpSpPr>
        <p:grpSpPr bwMode="auto">
          <a:xfrm>
            <a:off x="2351978" y="1687190"/>
            <a:ext cx="1219200" cy="914400"/>
            <a:chOff x="432" y="1200"/>
            <a:chExt cx="912" cy="672"/>
          </a:xfrm>
        </p:grpSpPr>
        <p:sp>
          <p:nvSpPr>
            <p:cNvPr id="74" name="AutoShape 25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blackWhite">
            <a:xfrm>
              <a:off x="432" y="1200"/>
              <a:ext cx="912" cy="672"/>
            </a:xfrm>
            <a:prstGeom prst="actionButtonBlank">
              <a:avLst/>
            </a:prstGeom>
            <a:gradFill rotWithShape="0">
              <a:gsLst>
                <a:gs pos="0">
                  <a:schemeClr val="hlink">
                    <a:gamma/>
                    <a:tint val="53725"/>
                    <a:invGamma/>
                  </a:schemeClr>
                </a:gs>
                <a:gs pos="100000">
                  <a:schemeClr val="hlink"/>
                </a:gs>
              </a:gsLst>
              <a:path path="rect">
                <a:fillToRect l="50000" t="50000" r="50000" b="50000"/>
              </a:path>
            </a:gradFill>
            <a:ln w="9525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lIns="0" tIns="72000" rIns="0"/>
            <a:lstStyle/>
            <a:p>
              <a:pPr marL="0" marR="0" lvl="0" indent="0" algn="ctr" defTabSz="914400" rtl="0" eaLnBrk="0" fontAlgn="auto" latinLnBrk="0" hangingPunct="0">
                <a:lnSpc>
                  <a:spcPct val="8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4572000" algn="r"/>
                </a:tabLst>
                <a:defRPr/>
              </a:pPr>
              <a:r>
                <a:rPr kumimoji="0" lang="nl-BE" sz="1400" b="0" i="1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Calibri" panose="020F0502020204030204"/>
                  <a:ea typeface="+mn-ea"/>
                  <a:cs typeface="Arial" charset="0"/>
                </a:rPr>
                <a:t>Site </a:t>
              </a:r>
              <a:r>
                <a:rPr kumimoji="0" lang="nl-BE" sz="1400" b="0" i="1" u="none" strike="noStrike" kern="1200" cap="none" spc="0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Calibri" panose="020F0502020204030204"/>
                  <a:ea typeface="+mn-ea"/>
                  <a:cs typeface="Arial" charset="0"/>
                </a:rPr>
                <a:t>Ministry</a:t>
              </a:r>
              <a:r>
                <a:rPr kumimoji="0" lang="nl-BE" sz="1400" b="0" i="1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Calibri" panose="020F0502020204030204"/>
                  <a:ea typeface="+mn-ea"/>
                  <a:cs typeface="Arial" charset="0"/>
                </a:rPr>
                <a:t> </a:t>
              </a:r>
              <a:endParaRPr kumimoji="0" lang="nl-BE" sz="10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Arial" charset="0"/>
              </a:endParaRPr>
            </a:p>
          </p:txBody>
        </p:sp>
        <p:sp>
          <p:nvSpPr>
            <p:cNvPr id="75" name="AutoShape 26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blackWhite">
            <a:xfrm>
              <a:off x="768" y="1440"/>
              <a:ext cx="384" cy="190"/>
            </a:xfrm>
            <a:prstGeom prst="actionButtonBlank">
              <a:avLst/>
            </a:prstGeom>
            <a:gradFill rotWithShape="0">
              <a:gsLst>
                <a:gs pos="0">
                  <a:srgbClr val="008080">
                    <a:gamma/>
                    <a:tint val="53725"/>
                    <a:invGamma/>
                  </a:srgbClr>
                </a:gs>
                <a:gs pos="100000">
                  <a:srgbClr val="008080"/>
                </a:gs>
              </a:gsLst>
              <a:path path="rect">
                <a:fillToRect l="50000" t="50000" r="50000" b="50000"/>
              </a:path>
            </a:gradFill>
            <a:ln w="9525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lIns="0" tIns="0" rIns="0" bIns="0" anchor="ctr" anchorCtr="1"/>
            <a:lstStyle/>
            <a:p>
              <a:pPr marL="0" marR="0" lvl="0" indent="0" algn="ctr" defTabSz="914400" rtl="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BE" sz="1400" b="1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Arial" charset="0"/>
              </a:endParaRPr>
            </a:p>
          </p:txBody>
        </p:sp>
        <p:sp>
          <p:nvSpPr>
            <p:cNvPr id="76" name="AutoShape 27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blackWhite">
            <a:xfrm>
              <a:off x="816" y="1488"/>
              <a:ext cx="386" cy="191"/>
            </a:xfrm>
            <a:prstGeom prst="actionButtonBlank">
              <a:avLst/>
            </a:prstGeom>
            <a:gradFill rotWithShape="0">
              <a:gsLst>
                <a:gs pos="0">
                  <a:srgbClr val="008080">
                    <a:gamma/>
                    <a:tint val="53725"/>
                    <a:invGamma/>
                  </a:srgbClr>
                </a:gs>
                <a:gs pos="100000">
                  <a:srgbClr val="008080"/>
                </a:gs>
              </a:gsLst>
              <a:path path="rect">
                <a:fillToRect l="50000" t="50000" r="50000" b="50000"/>
              </a:path>
            </a:gradFill>
            <a:ln w="9525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lIns="0" tIns="0" rIns="0" bIns="0" anchor="ctr" anchorCtr="1"/>
            <a:lstStyle/>
            <a:p>
              <a:pPr marL="0" marR="0" lvl="0" indent="0" algn="ctr" defTabSz="914400" rtl="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BE" sz="1400" b="1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Arial" charset="0"/>
              </a:endParaRPr>
            </a:p>
          </p:txBody>
        </p:sp>
        <p:sp>
          <p:nvSpPr>
            <p:cNvPr id="77" name="AutoShape 28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blackWhite">
            <a:xfrm>
              <a:off x="864" y="1536"/>
              <a:ext cx="384" cy="193"/>
            </a:xfrm>
            <a:prstGeom prst="actionButtonBlank">
              <a:avLst/>
            </a:prstGeom>
            <a:gradFill rotWithShape="0">
              <a:gsLst>
                <a:gs pos="0">
                  <a:srgbClr val="008080">
                    <a:gamma/>
                    <a:tint val="53725"/>
                    <a:invGamma/>
                  </a:srgbClr>
                </a:gs>
                <a:gs pos="100000">
                  <a:srgbClr val="008080"/>
                </a:gs>
              </a:gsLst>
              <a:path path="rect">
                <a:fillToRect l="50000" t="50000" r="50000" b="50000"/>
              </a:path>
            </a:gradFill>
            <a:ln w="9525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lIns="0" tIns="0" rIns="0" bIns="0" anchor="ctr" anchorCtr="1"/>
            <a:lstStyle/>
            <a:p>
              <a:pPr marL="0" marR="0" lvl="0" indent="0" algn="ctr" defTabSz="914400" rtl="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BE" sz="1400" b="1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Arial" charset="0"/>
              </a:endParaRPr>
            </a:p>
          </p:txBody>
        </p:sp>
        <p:sp>
          <p:nvSpPr>
            <p:cNvPr id="78" name="AutoShape 29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blackWhite">
            <a:xfrm>
              <a:off x="912" y="1584"/>
              <a:ext cx="385" cy="192"/>
            </a:xfrm>
            <a:prstGeom prst="actionButtonBlank">
              <a:avLst/>
            </a:prstGeom>
            <a:gradFill rotWithShape="0">
              <a:gsLst>
                <a:gs pos="0">
                  <a:srgbClr val="008080">
                    <a:gamma/>
                    <a:tint val="53725"/>
                    <a:invGamma/>
                  </a:srgbClr>
                </a:gs>
                <a:gs pos="100000">
                  <a:srgbClr val="008080"/>
                </a:gs>
              </a:gsLst>
              <a:path path="rect">
                <a:fillToRect l="50000" t="50000" r="50000" b="50000"/>
              </a:path>
            </a:gradFill>
            <a:ln w="9525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lIns="0" tIns="0" rIns="0" bIns="0" anchor="ctr" anchorCtr="1"/>
            <a:lstStyle/>
            <a:p>
              <a:pPr marL="0" marR="0" lvl="0" indent="0" algn="ctr" defTabSz="914400" rtl="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BE" sz="1600" b="1" i="1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Calibri" panose="020F0502020204030204"/>
                  <a:ea typeface="+mn-ea"/>
                  <a:cs typeface="Arial" charset="0"/>
                </a:rPr>
                <a:t>VAS</a:t>
              </a:r>
            </a:p>
          </p:txBody>
        </p:sp>
        <p:pic>
          <p:nvPicPr>
            <p:cNvPr id="79" name="Picture 30" descr="FOD_tekening"/>
            <p:cNvPicPr>
              <a:picLocks noChangeAspect="1" noChangeArrowheads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" y="1605"/>
              <a:ext cx="240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0" name="AutoShape 31">
            <a:hlinkClick r:id="" action="ppaction://noaction" highlightClick="1"/>
          </p:cNvPr>
          <p:cNvSpPr>
            <a:spLocks noChangeArrowheads="1"/>
          </p:cNvSpPr>
          <p:nvPr/>
        </p:nvSpPr>
        <p:spPr bwMode="blackWhite">
          <a:xfrm>
            <a:off x="7763765" y="2026917"/>
            <a:ext cx="1130300" cy="1039813"/>
          </a:xfrm>
          <a:prstGeom prst="actionButtonBlank">
            <a:avLst/>
          </a:prstGeom>
          <a:gradFill rotWithShape="0">
            <a:gsLst>
              <a:gs pos="0">
                <a:schemeClr val="hlink">
                  <a:gamma/>
                  <a:tint val="53725"/>
                  <a:invGamma/>
                </a:schemeClr>
              </a:gs>
              <a:gs pos="100000">
                <a:schemeClr val="hlink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lIns="0" tIns="72000" rIns="0"/>
          <a:lstStyle/>
          <a:p>
            <a:pPr marL="0" marR="0" lvl="0" indent="0" algn="ctr" defTabSz="914400" rtl="0" eaLnBrk="0" fontAlgn="auto" latinLnBrk="0" hangingPunct="0">
              <a:lnSpc>
                <a:spcPct val="8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>
                <a:tab pos="4572000" algn="r"/>
              </a:tabLst>
              <a:defRPr/>
            </a:pPr>
            <a:r>
              <a:rPr kumimoji="0" lang="nl-BE" sz="12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Arial" charset="0"/>
              </a:rPr>
              <a:t>Software health care </a:t>
            </a:r>
            <a:r>
              <a:rPr kumimoji="0" lang="nl-BE" sz="1200" b="0" i="1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Arial" charset="0"/>
              </a:rPr>
              <a:t>institution</a:t>
            </a:r>
            <a:endParaRPr kumimoji="0" lang="nl-BE" sz="1200" b="0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Arial" charset="0"/>
            </a:endParaRPr>
          </a:p>
        </p:txBody>
      </p:sp>
      <p:sp>
        <p:nvSpPr>
          <p:cNvPr id="81" name="AutoShape 32">
            <a:hlinkClick r:id="" action="ppaction://noaction" highlightClick="1"/>
          </p:cNvPr>
          <p:cNvSpPr>
            <a:spLocks noChangeArrowheads="1"/>
          </p:cNvSpPr>
          <p:nvPr/>
        </p:nvSpPr>
        <p:spPr bwMode="blackWhite">
          <a:xfrm>
            <a:off x="8171753" y="2501578"/>
            <a:ext cx="514350" cy="260350"/>
          </a:xfrm>
          <a:prstGeom prst="actionButtonBlank">
            <a:avLst/>
          </a:prstGeom>
          <a:gradFill rotWithShape="0">
            <a:gsLst>
              <a:gs pos="0">
                <a:srgbClr val="008080">
                  <a:gamma/>
                  <a:tint val="53725"/>
                  <a:invGamma/>
                </a:srgbClr>
              </a:gs>
              <a:gs pos="100000">
                <a:srgbClr val="00808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lIns="0" tIns="0" rIns="0" bIns="0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BE" sz="1400" b="1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libri" panose="020F0502020204030204"/>
              <a:ea typeface="+mn-ea"/>
              <a:cs typeface="Arial" charset="0"/>
            </a:endParaRPr>
          </a:p>
        </p:txBody>
      </p:sp>
      <p:sp>
        <p:nvSpPr>
          <p:cNvPr id="82" name="AutoShape 33">
            <a:hlinkClick r:id="" action="ppaction://noaction" highlightClick="1"/>
          </p:cNvPr>
          <p:cNvSpPr>
            <a:spLocks noChangeArrowheads="1"/>
          </p:cNvSpPr>
          <p:nvPr/>
        </p:nvSpPr>
        <p:spPr bwMode="blackWhite">
          <a:xfrm>
            <a:off x="8235253" y="2566665"/>
            <a:ext cx="514350" cy="260350"/>
          </a:xfrm>
          <a:prstGeom prst="actionButtonBlank">
            <a:avLst/>
          </a:prstGeom>
          <a:gradFill rotWithShape="0">
            <a:gsLst>
              <a:gs pos="0">
                <a:srgbClr val="008080">
                  <a:gamma/>
                  <a:tint val="53725"/>
                  <a:invGamma/>
                </a:srgbClr>
              </a:gs>
              <a:gs pos="100000">
                <a:srgbClr val="00808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lIns="0" tIns="0" rIns="0" bIns="0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BE" sz="1400" b="1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libri" panose="020F0502020204030204"/>
              <a:ea typeface="+mn-ea"/>
              <a:cs typeface="Arial" charset="0"/>
            </a:endParaRPr>
          </a:p>
        </p:txBody>
      </p:sp>
      <p:sp>
        <p:nvSpPr>
          <p:cNvPr id="83" name="AutoShape 34">
            <a:hlinkClick r:id="" action="ppaction://noaction" highlightClick="1"/>
          </p:cNvPr>
          <p:cNvSpPr>
            <a:spLocks noChangeArrowheads="1"/>
          </p:cNvSpPr>
          <p:nvPr/>
        </p:nvSpPr>
        <p:spPr bwMode="blackWhite">
          <a:xfrm>
            <a:off x="8298753" y="2631755"/>
            <a:ext cx="514350" cy="261937"/>
          </a:xfrm>
          <a:prstGeom prst="actionButtonBlank">
            <a:avLst/>
          </a:prstGeom>
          <a:gradFill rotWithShape="0">
            <a:gsLst>
              <a:gs pos="0">
                <a:srgbClr val="008080">
                  <a:gamma/>
                  <a:tint val="53725"/>
                  <a:invGamma/>
                </a:srgbClr>
              </a:gs>
              <a:gs pos="100000">
                <a:srgbClr val="00808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lIns="0" tIns="0" rIns="0" bIns="0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BE" sz="1400" b="1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libri" panose="020F0502020204030204"/>
              <a:ea typeface="+mn-ea"/>
              <a:cs typeface="Arial" charset="0"/>
            </a:endParaRPr>
          </a:p>
        </p:txBody>
      </p:sp>
      <p:sp>
        <p:nvSpPr>
          <p:cNvPr id="84" name="AutoShape 35">
            <a:hlinkClick r:id="" action="ppaction://noaction" highlightClick="1"/>
          </p:cNvPr>
          <p:cNvSpPr>
            <a:spLocks noChangeArrowheads="1"/>
          </p:cNvSpPr>
          <p:nvPr/>
        </p:nvSpPr>
        <p:spPr bwMode="blackWhite">
          <a:xfrm>
            <a:off x="8362253" y="2696840"/>
            <a:ext cx="514350" cy="261938"/>
          </a:xfrm>
          <a:prstGeom prst="actionButtonBlank">
            <a:avLst/>
          </a:prstGeom>
          <a:gradFill rotWithShape="0">
            <a:gsLst>
              <a:gs pos="0">
                <a:srgbClr val="008080">
                  <a:gamma/>
                  <a:tint val="53725"/>
                  <a:invGamma/>
                </a:srgbClr>
              </a:gs>
              <a:gs pos="100000">
                <a:srgbClr val="00808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lIns="0" tIns="0" rIns="0" bIns="0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1600" b="1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Arial" charset="0"/>
              </a:rPr>
              <a:t>VAS</a:t>
            </a:r>
          </a:p>
        </p:txBody>
      </p:sp>
      <p:sp>
        <p:nvSpPr>
          <p:cNvPr id="85" name="AutoShape 36">
            <a:hlinkClick r:id="" action="ppaction://noaction" highlightClick="1"/>
          </p:cNvPr>
          <p:cNvSpPr>
            <a:spLocks noChangeArrowheads="1"/>
          </p:cNvSpPr>
          <p:nvPr/>
        </p:nvSpPr>
        <p:spPr bwMode="blackWhite">
          <a:xfrm>
            <a:off x="6455665" y="2480940"/>
            <a:ext cx="1219200" cy="914400"/>
          </a:xfrm>
          <a:prstGeom prst="actionButtonBlank">
            <a:avLst/>
          </a:prstGeom>
          <a:gradFill rotWithShape="0">
            <a:gsLst>
              <a:gs pos="0">
                <a:schemeClr val="hlink">
                  <a:gamma/>
                  <a:tint val="53725"/>
                  <a:invGamma/>
                </a:schemeClr>
              </a:gs>
              <a:gs pos="100000">
                <a:schemeClr val="hlink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lIns="0" tIns="72000" rIns="0"/>
          <a:lstStyle/>
          <a:p>
            <a:pPr marL="0" marR="0" lvl="0" indent="0" algn="ctr" defTabSz="914400" rtl="0" eaLnBrk="0" fontAlgn="auto" latinLnBrk="0" hangingPunct="0">
              <a:lnSpc>
                <a:spcPct val="8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>
                <a:tab pos="4572000" algn="r"/>
              </a:tabLst>
              <a:defRPr/>
            </a:pPr>
            <a:r>
              <a:rPr kumimoji="0" lang="nl-BE" sz="1400" b="0" i="1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Arial" charset="0"/>
              </a:rPr>
              <a:t>MyCareNet</a:t>
            </a:r>
            <a:endParaRPr kumimoji="0" lang="nl-BE" sz="1000" b="0" i="1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Arial" charset="0"/>
            </a:endParaRPr>
          </a:p>
        </p:txBody>
      </p:sp>
      <p:sp>
        <p:nvSpPr>
          <p:cNvPr id="86" name="AutoShape 37">
            <a:hlinkClick r:id="" action="ppaction://noaction" highlightClick="1"/>
          </p:cNvPr>
          <p:cNvSpPr>
            <a:spLocks noChangeArrowheads="1"/>
          </p:cNvSpPr>
          <p:nvPr/>
        </p:nvSpPr>
        <p:spPr bwMode="blackWhite">
          <a:xfrm>
            <a:off x="6904928" y="2807965"/>
            <a:ext cx="514350" cy="260350"/>
          </a:xfrm>
          <a:prstGeom prst="actionButtonBlank">
            <a:avLst/>
          </a:prstGeom>
          <a:gradFill rotWithShape="0">
            <a:gsLst>
              <a:gs pos="0">
                <a:srgbClr val="008080">
                  <a:gamma/>
                  <a:tint val="53725"/>
                  <a:invGamma/>
                </a:srgbClr>
              </a:gs>
              <a:gs pos="100000">
                <a:srgbClr val="00808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lIns="0" tIns="0" rIns="0" bIns="0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BE" sz="1400" b="1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libri" panose="020F0502020204030204"/>
              <a:ea typeface="+mn-ea"/>
              <a:cs typeface="Arial" charset="0"/>
            </a:endParaRPr>
          </a:p>
        </p:txBody>
      </p:sp>
      <p:sp>
        <p:nvSpPr>
          <p:cNvPr id="87" name="AutoShape 38">
            <a:hlinkClick r:id="" action="ppaction://noaction" highlightClick="1"/>
          </p:cNvPr>
          <p:cNvSpPr>
            <a:spLocks noChangeArrowheads="1"/>
          </p:cNvSpPr>
          <p:nvPr/>
        </p:nvSpPr>
        <p:spPr bwMode="blackWhite">
          <a:xfrm>
            <a:off x="6968428" y="2873053"/>
            <a:ext cx="514350" cy="260350"/>
          </a:xfrm>
          <a:prstGeom prst="actionButtonBlank">
            <a:avLst/>
          </a:prstGeom>
          <a:gradFill rotWithShape="0">
            <a:gsLst>
              <a:gs pos="0">
                <a:srgbClr val="008080">
                  <a:gamma/>
                  <a:tint val="53725"/>
                  <a:invGamma/>
                </a:srgbClr>
              </a:gs>
              <a:gs pos="100000">
                <a:srgbClr val="00808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lIns="0" tIns="0" rIns="0" bIns="0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BE" sz="1400" b="1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libri" panose="020F0502020204030204"/>
              <a:ea typeface="+mn-ea"/>
              <a:cs typeface="Arial" charset="0"/>
            </a:endParaRPr>
          </a:p>
        </p:txBody>
      </p:sp>
      <p:sp>
        <p:nvSpPr>
          <p:cNvPr id="88" name="AutoShape 39">
            <a:hlinkClick r:id="" action="ppaction://noaction" highlightClick="1"/>
          </p:cNvPr>
          <p:cNvSpPr>
            <a:spLocks noChangeArrowheads="1"/>
          </p:cNvSpPr>
          <p:nvPr/>
        </p:nvSpPr>
        <p:spPr bwMode="blackWhite">
          <a:xfrm>
            <a:off x="7033517" y="2938140"/>
            <a:ext cx="512763" cy="261938"/>
          </a:xfrm>
          <a:prstGeom prst="actionButtonBlank">
            <a:avLst/>
          </a:prstGeom>
          <a:gradFill rotWithShape="0">
            <a:gsLst>
              <a:gs pos="0">
                <a:srgbClr val="008080">
                  <a:gamma/>
                  <a:tint val="53725"/>
                  <a:invGamma/>
                </a:srgbClr>
              </a:gs>
              <a:gs pos="100000">
                <a:srgbClr val="00808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lIns="0" tIns="0" rIns="0" bIns="0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BE" sz="1400" b="1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libri" panose="020F0502020204030204"/>
              <a:ea typeface="+mn-ea"/>
              <a:cs typeface="Arial" charset="0"/>
            </a:endParaRPr>
          </a:p>
        </p:txBody>
      </p:sp>
      <p:sp>
        <p:nvSpPr>
          <p:cNvPr id="89" name="AutoShape 40">
            <a:hlinkClick r:id="" action="ppaction://noaction" highlightClick="1"/>
          </p:cNvPr>
          <p:cNvSpPr>
            <a:spLocks noChangeArrowheads="1"/>
          </p:cNvSpPr>
          <p:nvPr/>
        </p:nvSpPr>
        <p:spPr bwMode="blackWhite">
          <a:xfrm>
            <a:off x="7097015" y="3003230"/>
            <a:ext cx="514350" cy="261937"/>
          </a:xfrm>
          <a:prstGeom prst="actionButtonBlank">
            <a:avLst/>
          </a:prstGeom>
          <a:gradFill rotWithShape="0">
            <a:gsLst>
              <a:gs pos="0">
                <a:srgbClr val="008080">
                  <a:gamma/>
                  <a:tint val="53725"/>
                  <a:invGamma/>
                </a:srgbClr>
              </a:gs>
              <a:gs pos="100000">
                <a:srgbClr val="00808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lIns="0" tIns="0" rIns="0" bIns="0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1600" b="1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Arial" charset="0"/>
              </a:rPr>
              <a:t>VAS</a:t>
            </a:r>
          </a:p>
        </p:txBody>
      </p:sp>
      <p:sp>
        <p:nvSpPr>
          <p:cNvPr id="90" name="AutoShape 41">
            <a:hlinkClick r:id="" action="ppaction://noaction" highlightClick="1"/>
          </p:cNvPr>
          <p:cNvSpPr>
            <a:spLocks noChangeArrowheads="1"/>
          </p:cNvSpPr>
          <p:nvPr/>
        </p:nvSpPr>
        <p:spPr bwMode="blackWhite">
          <a:xfrm>
            <a:off x="8949630" y="1563367"/>
            <a:ext cx="1189037" cy="1063625"/>
          </a:xfrm>
          <a:prstGeom prst="actionButtonBlank">
            <a:avLst/>
          </a:prstGeom>
          <a:gradFill rotWithShape="0">
            <a:gsLst>
              <a:gs pos="0">
                <a:schemeClr val="hlink">
                  <a:gamma/>
                  <a:tint val="53725"/>
                  <a:invGamma/>
                </a:schemeClr>
              </a:gs>
              <a:gs pos="100000">
                <a:schemeClr val="hlink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lIns="0" tIns="72000" rIns="0"/>
          <a:lstStyle/>
          <a:p>
            <a:pPr marL="0" marR="0" lvl="0" indent="0" algn="ctr" defTabSz="914400" rtl="0" eaLnBrk="0" fontAlgn="auto" latinLnBrk="0" hangingPunct="0">
              <a:lnSpc>
                <a:spcPct val="8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>
                <a:tab pos="4572000" algn="r"/>
              </a:tabLst>
              <a:defRPr/>
            </a:pPr>
            <a:r>
              <a:rPr kumimoji="0" lang="nl-BE" sz="12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Arial" charset="0"/>
              </a:rPr>
              <a:t>Software health care professional</a:t>
            </a:r>
            <a:endParaRPr kumimoji="0" lang="nl-BE" sz="1200" b="0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Arial" charset="0"/>
            </a:endParaRPr>
          </a:p>
        </p:txBody>
      </p:sp>
      <p:sp>
        <p:nvSpPr>
          <p:cNvPr id="91" name="AutoShape 46"/>
          <p:cNvSpPr>
            <a:spLocks noChangeArrowheads="1"/>
          </p:cNvSpPr>
          <p:nvPr/>
        </p:nvSpPr>
        <p:spPr bwMode="auto">
          <a:xfrm>
            <a:off x="3190178" y="2536505"/>
            <a:ext cx="381000" cy="1468437"/>
          </a:xfrm>
          <a:prstGeom prst="upDownArrow">
            <a:avLst>
              <a:gd name="adj1" fmla="val 60833"/>
              <a:gd name="adj2" fmla="val 64575"/>
            </a:avLst>
          </a:prstGeom>
          <a:gradFill rotWithShape="0">
            <a:gsLst>
              <a:gs pos="0">
                <a:schemeClr val="hlink"/>
              </a:gs>
              <a:gs pos="50000">
                <a:schemeClr val="hlink">
                  <a:gamma/>
                  <a:tint val="40000"/>
                  <a:invGamma/>
                </a:schemeClr>
              </a:gs>
              <a:gs pos="100000">
                <a:schemeClr val="hlink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Arial" charset="0"/>
            </a:endParaRPr>
          </a:p>
        </p:txBody>
      </p:sp>
      <p:sp>
        <p:nvSpPr>
          <p:cNvPr id="92" name="AutoShape 47"/>
          <p:cNvSpPr>
            <a:spLocks noChangeArrowheads="1"/>
          </p:cNvSpPr>
          <p:nvPr/>
        </p:nvSpPr>
        <p:spPr bwMode="auto">
          <a:xfrm>
            <a:off x="9527478" y="2536503"/>
            <a:ext cx="381000" cy="1503362"/>
          </a:xfrm>
          <a:prstGeom prst="upDownArrow">
            <a:avLst>
              <a:gd name="adj1" fmla="val 60833"/>
              <a:gd name="adj2" fmla="val 64575"/>
            </a:avLst>
          </a:prstGeom>
          <a:gradFill rotWithShape="0">
            <a:gsLst>
              <a:gs pos="0">
                <a:schemeClr val="hlink"/>
              </a:gs>
              <a:gs pos="50000">
                <a:schemeClr val="hlink">
                  <a:gamma/>
                  <a:tint val="40000"/>
                  <a:invGamma/>
                </a:schemeClr>
              </a:gs>
              <a:gs pos="100000">
                <a:schemeClr val="hlink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Arial" charset="0"/>
            </a:endParaRPr>
          </a:p>
        </p:txBody>
      </p:sp>
      <p:sp>
        <p:nvSpPr>
          <p:cNvPr id="93" name="AutoShape 49"/>
          <p:cNvSpPr>
            <a:spLocks noChangeArrowheads="1"/>
          </p:cNvSpPr>
          <p:nvPr/>
        </p:nvSpPr>
        <p:spPr bwMode="auto">
          <a:xfrm>
            <a:off x="8513065" y="3014340"/>
            <a:ext cx="381000" cy="990600"/>
          </a:xfrm>
          <a:prstGeom prst="upDownArrow">
            <a:avLst>
              <a:gd name="adj1" fmla="val 49167"/>
              <a:gd name="adj2" fmla="val 54588"/>
            </a:avLst>
          </a:prstGeom>
          <a:gradFill rotWithShape="0">
            <a:gsLst>
              <a:gs pos="0">
                <a:schemeClr val="hlink"/>
              </a:gs>
              <a:gs pos="50000">
                <a:schemeClr val="hlink">
                  <a:gamma/>
                  <a:tint val="40000"/>
                  <a:invGamma/>
                </a:schemeClr>
              </a:gs>
              <a:gs pos="100000">
                <a:schemeClr val="hlink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Arial" charset="0"/>
            </a:endParaRPr>
          </a:p>
        </p:txBody>
      </p:sp>
      <p:sp>
        <p:nvSpPr>
          <p:cNvPr id="94" name="AutoShape 50"/>
          <p:cNvSpPr>
            <a:spLocks noChangeArrowheads="1"/>
          </p:cNvSpPr>
          <p:nvPr/>
        </p:nvSpPr>
        <p:spPr bwMode="auto">
          <a:xfrm>
            <a:off x="5541265" y="3242940"/>
            <a:ext cx="381000" cy="762000"/>
          </a:xfrm>
          <a:prstGeom prst="upDownArrow">
            <a:avLst>
              <a:gd name="adj1" fmla="val 38333"/>
              <a:gd name="adj2" fmla="val 50833"/>
            </a:avLst>
          </a:prstGeom>
          <a:gradFill rotWithShape="0">
            <a:gsLst>
              <a:gs pos="0">
                <a:schemeClr val="bg2"/>
              </a:gs>
              <a:gs pos="50000">
                <a:schemeClr val="bg2">
                  <a:gamma/>
                  <a:tint val="40000"/>
                  <a:invGamma/>
                </a:schemeClr>
              </a:gs>
              <a:gs pos="100000">
                <a:schemeClr val="bg2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Arial" charset="0"/>
            </a:endParaRPr>
          </a:p>
        </p:txBody>
      </p:sp>
      <p:sp>
        <p:nvSpPr>
          <p:cNvPr id="95" name="AutoShape 51"/>
          <p:cNvSpPr>
            <a:spLocks noChangeArrowheads="1"/>
          </p:cNvSpPr>
          <p:nvPr/>
        </p:nvSpPr>
        <p:spPr bwMode="auto">
          <a:xfrm>
            <a:off x="6874765" y="3257228"/>
            <a:ext cx="381000" cy="762000"/>
          </a:xfrm>
          <a:prstGeom prst="upDownArrow">
            <a:avLst>
              <a:gd name="adj1" fmla="val 38333"/>
              <a:gd name="adj2" fmla="val 50833"/>
            </a:avLst>
          </a:prstGeom>
          <a:gradFill rotWithShape="0">
            <a:gsLst>
              <a:gs pos="0">
                <a:schemeClr val="hlink"/>
              </a:gs>
              <a:gs pos="50000">
                <a:schemeClr val="hlink">
                  <a:gamma/>
                  <a:tint val="40000"/>
                  <a:invGamma/>
                </a:schemeClr>
              </a:gs>
              <a:gs pos="100000">
                <a:schemeClr val="hlink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Arial" charset="0"/>
            </a:endParaRPr>
          </a:p>
        </p:txBody>
      </p:sp>
      <p:sp>
        <p:nvSpPr>
          <p:cNvPr id="96" name="AutoShape 52"/>
          <p:cNvSpPr>
            <a:spLocks noChangeArrowheads="1"/>
          </p:cNvSpPr>
          <p:nvPr/>
        </p:nvSpPr>
        <p:spPr bwMode="auto">
          <a:xfrm rot="5400000">
            <a:off x="4209353" y="1407790"/>
            <a:ext cx="228600" cy="1219200"/>
          </a:xfrm>
          <a:prstGeom prst="upDownArrow">
            <a:avLst>
              <a:gd name="adj1" fmla="val 40843"/>
              <a:gd name="adj2" fmla="val 161481"/>
            </a:avLst>
          </a:prstGeom>
          <a:gradFill rotWithShape="0">
            <a:gsLst>
              <a:gs pos="0">
                <a:schemeClr val="hlink"/>
              </a:gs>
              <a:gs pos="50000">
                <a:srgbClr val="D69999"/>
              </a:gs>
              <a:gs pos="100000">
                <a:schemeClr val="hlink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rot="10800000" vert="eaVert"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Arial" charset="0"/>
            </a:endParaRPr>
          </a:p>
        </p:txBody>
      </p:sp>
      <p:sp>
        <p:nvSpPr>
          <p:cNvPr id="97" name="AutoShape 53"/>
          <p:cNvSpPr>
            <a:spLocks noChangeArrowheads="1"/>
          </p:cNvSpPr>
          <p:nvPr/>
        </p:nvSpPr>
        <p:spPr bwMode="auto">
          <a:xfrm rot="5400000">
            <a:off x="2831403" y="915665"/>
            <a:ext cx="228600" cy="1219200"/>
          </a:xfrm>
          <a:prstGeom prst="upDownArrow">
            <a:avLst>
              <a:gd name="adj1" fmla="val 40843"/>
              <a:gd name="adj2" fmla="val 161481"/>
            </a:avLst>
          </a:prstGeom>
          <a:gradFill rotWithShape="0">
            <a:gsLst>
              <a:gs pos="0">
                <a:schemeClr val="hlink"/>
              </a:gs>
              <a:gs pos="50000">
                <a:srgbClr val="D69999"/>
              </a:gs>
              <a:gs pos="100000">
                <a:schemeClr val="hlink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rot="10800000" vert="eaVert"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Arial" charset="0"/>
            </a:endParaRPr>
          </a:p>
        </p:txBody>
      </p:sp>
      <p:sp>
        <p:nvSpPr>
          <p:cNvPr id="98" name="AutoShape 54"/>
          <p:cNvSpPr>
            <a:spLocks noChangeArrowheads="1"/>
          </p:cNvSpPr>
          <p:nvPr/>
        </p:nvSpPr>
        <p:spPr bwMode="auto">
          <a:xfrm rot="5400000">
            <a:off x="6938265" y="1707828"/>
            <a:ext cx="228600" cy="1219200"/>
          </a:xfrm>
          <a:prstGeom prst="upDownArrow">
            <a:avLst>
              <a:gd name="adj1" fmla="val 40843"/>
              <a:gd name="adj2" fmla="val 161481"/>
            </a:avLst>
          </a:prstGeom>
          <a:gradFill rotWithShape="0">
            <a:gsLst>
              <a:gs pos="0">
                <a:schemeClr val="hlink"/>
              </a:gs>
              <a:gs pos="50000">
                <a:srgbClr val="D69999"/>
              </a:gs>
              <a:gs pos="100000">
                <a:schemeClr val="hlink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rot="10800000" vert="eaVert"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Arial" charset="0"/>
            </a:endParaRPr>
          </a:p>
        </p:txBody>
      </p:sp>
      <p:sp>
        <p:nvSpPr>
          <p:cNvPr id="99" name="AutoShape 55"/>
          <p:cNvSpPr>
            <a:spLocks noChangeArrowheads="1"/>
          </p:cNvSpPr>
          <p:nvPr/>
        </p:nvSpPr>
        <p:spPr bwMode="auto">
          <a:xfrm rot="5400000">
            <a:off x="9399684" y="708497"/>
            <a:ext cx="228600" cy="1344612"/>
          </a:xfrm>
          <a:prstGeom prst="upDownArrow">
            <a:avLst>
              <a:gd name="adj1" fmla="val 40843"/>
              <a:gd name="adj2" fmla="val 178092"/>
            </a:avLst>
          </a:prstGeom>
          <a:gradFill rotWithShape="0">
            <a:gsLst>
              <a:gs pos="0">
                <a:schemeClr val="hlink"/>
              </a:gs>
              <a:gs pos="50000">
                <a:srgbClr val="D69999"/>
              </a:gs>
              <a:gs pos="100000">
                <a:schemeClr val="hlink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rot="10800000" vert="eaVert"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Arial" charset="0"/>
            </a:endParaRPr>
          </a:p>
        </p:txBody>
      </p:sp>
      <p:sp>
        <p:nvSpPr>
          <p:cNvPr id="100" name="AutoShape 56"/>
          <p:cNvSpPr>
            <a:spLocks noChangeArrowheads="1"/>
          </p:cNvSpPr>
          <p:nvPr/>
        </p:nvSpPr>
        <p:spPr bwMode="auto">
          <a:xfrm rot="5400000">
            <a:off x="8213822" y="1219673"/>
            <a:ext cx="228600" cy="1306513"/>
          </a:xfrm>
          <a:prstGeom prst="upDownArrow">
            <a:avLst>
              <a:gd name="adj1" fmla="val 40843"/>
              <a:gd name="adj2" fmla="val 173046"/>
            </a:avLst>
          </a:prstGeom>
          <a:gradFill rotWithShape="0">
            <a:gsLst>
              <a:gs pos="0">
                <a:schemeClr val="hlink"/>
              </a:gs>
              <a:gs pos="50000">
                <a:srgbClr val="D69999"/>
              </a:gs>
              <a:gs pos="100000">
                <a:schemeClr val="hlink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rot="10800000" vert="eaVert"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Arial" charset="0"/>
            </a:endParaRPr>
          </a:p>
        </p:txBody>
      </p:sp>
      <p:sp>
        <p:nvSpPr>
          <p:cNvPr id="101" name="AutoShape 59">
            <a:hlinkClick r:id="" action="ppaction://noaction" highlightClick="1"/>
          </p:cNvPr>
          <p:cNvSpPr>
            <a:spLocks noChangeArrowheads="1"/>
          </p:cNvSpPr>
          <p:nvPr/>
        </p:nvSpPr>
        <p:spPr bwMode="blackWhite">
          <a:xfrm>
            <a:off x="3712465" y="2176140"/>
            <a:ext cx="1219200" cy="914400"/>
          </a:xfrm>
          <a:prstGeom prst="actionButtonBlank">
            <a:avLst/>
          </a:prstGeom>
          <a:gradFill rotWithShape="0">
            <a:gsLst>
              <a:gs pos="0">
                <a:schemeClr val="hlink">
                  <a:gamma/>
                  <a:tint val="53725"/>
                  <a:invGamma/>
                </a:schemeClr>
              </a:gs>
              <a:gs pos="100000">
                <a:schemeClr val="hlink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lIns="0" tIns="72000" rIns="0"/>
          <a:lstStyle/>
          <a:p>
            <a:pPr marL="0" marR="0" lvl="0" indent="0" algn="ctr" defTabSz="914400" rtl="0" eaLnBrk="0" fontAlgn="auto" latinLnBrk="0" hangingPunct="0">
              <a:lnSpc>
                <a:spcPct val="8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>
                <a:tab pos="4572000" algn="r"/>
              </a:tabLst>
              <a:defRPr/>
            </a:pPr>
            <a:r>
              <a:rPr kumimoji="0" lang="nl-BE" sz="1400" b="0" i="1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Arial" charset="0"/>
              </a:rPr>
              <a:t>Site RIZIV</a:t>
            </a:r>
            <a:endParaRPr kumimoji="0" lang="nl-BE" sz="1000" b="0" i="1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Arial" charset="0"/>
            </a:endParaRPr>
          </a:p>
        </p:txBody>
      </p:sp>
      <p:sp>
        <p:nvSpPr>
          <p:cNvPr id="102" name="AutoShape 60">
            <a:hlinkClick r:id="" action="ppaction://noaction" highlightClick="1"/>
          </p:cNvPr>
          <p:cNvSpPr>
            <a:spLocks noChangeArrowheads="1"/>
          </p:cNvSpPr>
          <p:nvPr/>
        </p:nvSpPr>
        <p:spPr bwMode="blackWhite">
          <a:xfrm>
            <a:off x="4161728" y="2503165"/>
            <a:ext cx="514350" cy="260350"/>
          </a:xfrm>
          <a:prstGeom prst="actionButtonBlank">
            <a:avLst/>
          </a:prstGeom>
          <a:gradFill rotWithShape="0">
            <a:gsLst>
              <a:gs pos="0">
                <a:srgbClr val="008080">
                  <a:gamma/>
                  <a:tint val="53725"/>
                  <a:invGamma/>
                </a:srgbClr>
              </a:gs>
              <a:gs pos="100000">
                <a:srgbClr val="00808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lIns="0" tIns="0" rIns="0" bIns="0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BE" sz="1400" b="1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libri" panose="020F0502020204030204"/>
              <a:ea typeface="+mn-ea"/>
              <a:cs typeface="Arial" charset="0"/>
            </a:endParaRPr>
          </a:p>
        </p:txBody>
      </p:sp>
      <p:sp>
        <p:nvSpPr>
          <p:cNvPr id="103" name="AutoShape 61">
            <a:hlinkClick r:id="" action="ppaction://noaction" highlightClick="1"/>
          </p:cNvPr>
          <p:cNvSpPr>
            <a:spLocks noChangeArrowheads="1"/>
          </p:cNvSpPr>
          <p:nvPr/>
        </p:nvSpPr>
        <p:spPr bwMode="blackWhite">
          <a:xfrm>
            <a:off x="4225228" y="2568253"/>
            <a:ext cx="514350" cy="260350"/>
          </a:xfrm>
          <a:prstGeom prst="actionButtonBlank">
            <a:avLst/>
          </a:prstGeom>
          <a:gradFill rotWithShape="0">
            <a:gsLst>
              <a:gs pos="0">
                <a:srgbClr val="008080">
                  <a:gamma/>
                  <a:tint val="53725"/>
                  <a:invGamma/>
                </a:srgbClr>
              </a:gs>
              <a:gs pos="100000">
                <a:srgbClr val="00808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lIns="0" tIns="0" rIns="0" bIns="0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BE" sz="1400" b="1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libri" panose="020F0502020204030204"/>
              <a:ea typeface="+mn-ea"/>
              <a:cs typeface="Arial" charset="0"/>
            </a:endParaRPr>
          </a:p>
        </p:txBody>
      </p:sp>
      <p:sp>
        <p:nvSpPr>
          <p:cNvPr id="104" name="AutoShape 62">
            <a:hlinkClick r:id="" action="ppaction://noaction" highlightClick="1"/>
          </p:cNvPr>
          <p:cNvSpPr>
            <a:spLocks noChangeArrowheads="1"/>
          </p:cNvSpPr>
          <p:nvPr/>
        </p:nvSpPr>
        <p:spPr bwMode="blackWhite">
          <a:xfrm>
            <a:off x="4290317" y="2633340"/>
            <a:ext cx="512763" cy="261938"/>
          </a:xfrm>
          <a:prstGeom prst="actionButtonBlank">
            <a:avLst/>
          </a:prstGeom>
          <a:gradFill rotWithShape="0">
            <a:gsLst>
              <a:gs pos="0">
                <a:srgbClr val="008080">
                  <a:gamma/>
                  <a:tint val="53725"/>
                  <a:invGamma/>
                </a:srgbClr>
              </a:gs>
              <a:gs pos="100000">
                <a:srgbClr val="00808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lIns="0" tIns="0" rIns="0" bIns="0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BE" sz="1400" b="1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libri" panose="020F0502020204030204"/>
              <a:ea typeface="+mn-ea"/>
              <a:cs typeface="Arial" charset="0"/>
            </a:endParaRPr>
          </a:p>
        </p:txBody>
      </p:sp>
      <p:sp>
        <p:nvSpPr>
          <p:cNvPr id="105" name="AutoShape 63">
            <a:hlinkClick r:id="" action="ppaction://noaction" highlightClick="1"/>
          </p:cNvPr>
          <p:cNvSpPr>
            <a:spLocks noChangeArrowheads="1"/>
          </p:cNvSpPr>
          <p:nvPr/>
        </p:nvSpPr>
        <p:spPr bwMode="blackWhite">
          <a:xfrm>
            <a:off x="4353815" y="2698430"/>
            <a:ext cx="514350" cy="261937"/>
          </a:xfrm>
          <a:prstGeom prst="actionButtonBlank">
            <a:avLst/>
          </a:prstGeom>
          <a:gradFill rotWithShape="0">
            <a:gsLst>
              <a:gs pos="0">
                <a:srgbClr val="008080">
                  <a:gamma/>
                  <a:tint val="53725"/>
                  <a:invGamma/>
                </a:srgbClr>
              </a:gs>
              <a:gs pos="100000">
                <a:srgbClr val="00808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lIns="0" tIns="0" rIns="0" bIns="0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1600" b="1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Arial" charset="0"/>
              </a:rPr>
              <a:t>VAS</a:t>
            </a:r>
          </a:p>
        </p:txBody>
      </p:sp>
      <p:pic>
        <p:nvPicPr>
          <p:cNvPr id="106" name="Picture 65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23928" y="3122292"/>
            <a:ext cx="431800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7" name="AutoShape 67"/>
          <p:cNvSpPr>
            <a:spLocks noChangeArrowheads="1"/>
          </p:cNvSpPr>
          <p:nvPr/>
        </p:nvSpPr>
        <p:spPr bwMode="blackWhite">
          <a:xfrm>
            <a:off x="5031678" y="5544815"/>
            <a:ext cx="762000" cy="609600"/>
          </a:xfrm>
          <a:prstGeom prst="can">
            <a:avLst>
              <a:gd name="adj" fmla="val 27866"/>
            </a:avLst>
          </a:prstGeom>
          <a:gradFill rotWithShape="0">
            <a:gsLst>
              <a:gs pos="0">
                <a:srgbClr val="CC0000">
                  <a:gamma/>
                  <a:shade val="86275"/>
                  <a:invGamma/>
                </a:srgbClr>
              </a:gs>
              <a:gs pos="50000">
                <a:srgbClr val="CC0000"/>
              </a:gs>
              <a:gs pos="100000">
                <a:srgbClr val="CC0000">
                  <a:gamma/>
                  <a:shade val="86275"/>
                  <a:invGamma/>
                </a:srgbClr>
              </a:gs>
            </a:gsLst>
            <a:lin ang="0" scaled="1"/>
          </a:gra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 wrap="none" tIns="0" bIns="0" anchor="ctr" anchorCtr="1"/>
          <a:lstStyle/>
          <a:p>
            <a:pPr marL="0" marR="0" lvl="0" indent="0" algn="ctr" defTabSz="914400" rtl="0" eaLnBrk="0" fontAlgn="auto" latinLnBrk="0" hangingPunct="0">
              <a:lnSpc>
                <a:spcPct val="8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2000" b="1" i="1" u="none" strike="noStrike" kern="1200" cap="none" spc="0" normalizeH="0" baseline="0" noProof="0" dirty="0">
                <a:ln>
                  <a:noFill/>
                </a:ln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Arial" charset="0"/>
              </a:rPr>
              <a:t>AS</a:t>
            </a:r>
          </a:p>
        </p:txBody>
      </p:sp>
      <p:sp>
        <p:nvSpPr>
          <p:cNvPr id="108" name="AutoShape 69"/>
          <p:cNvSpPr>
            <a:spLocks noChangeArrowheads="1"/>
          </p:cNvSpPr>
          <p:nvPr/>
        </p:nvSpPr>
        <p:spPr bwMode="blackWhite">
          <a:xfrm>
            <a:off x="3668015" y="5544815"/>
            <a:ext cx="762000" cy="609600"/>
          </a:xfrm>
          <a:prstGeom prst="can">
            <a:avLst>
              <a:gd name="adj" fmla="val 27866"/>
            </a:avLst>
          </a:prstGeom>
          <a:gradFill rotWithShape="0">
            <a:gsLst>
              <a:gs pos="0">
                <a:srgbClr val="CC0000">
                  <a:gamma/>
                  <a:shade val="86275"/>
                  <a:invGamma/>
                </a:srgbClr>
              </a:gs>
              <a:gs pos="50000">
                <a:srgbClr val="CC0000"/>
              </a:gs>
              <a:gs pos="100000">
                <a:srgbClr val="CC0000">
                  <a:gamma/>
                  <a:shade val="86275"/>
                  <a:invGamma/>
                </a:srgbClr>
              </a:gs>
            </a:gsLst>
            <a:lin ang="0" scaled="1"/>
          </a:gra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 wrap="none" tIns="0" bIns="0" anchor="ctr" anchorCtr="1"/>
          <a:lstStyle/>
          <a:p>
            <a:pPr marL="0" marR="0" lvl="0" indent="0" algn="ctr" defTabSz="914400" rtl="0" eaLnBrk="0" fontAlgn="auto" latinLnBrk="0" hangingPunct="0">
              <a:lnSpc>
                <a:spcPct val="8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2000" b="1" i="1" u="none" strike="noStrike" kern="1200" cap="none" spc="0" normalizeH="0" baseline="0" noProof="0" dirty="0">
                <a:ln>
                  <a:noFill/>
                </a:ln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Arial" charset="0"/>
              </a:rPr>
              <a:t>AS</a:t>
            </a:r>
          </a:p>
        </p:txBody>
      </p:sp>
      <p:sp>
        <p:nvSpPr>
          <p:cNvPr id="109" name="AutoShape 73"/>
          <p:cNvSpPr>
            <a:spLocks noChangeArrowheads="1"/>
          </p:cNvSpPr>
          <p:nvPr/>
        </p:nvSpPr>
        <p:spPr bwMode="blackWhite">
          <a:xfrm>
            <a:off x="2347215" y="5544815"/>
            <a:ext cx="762000" cy="609600"/>
          </a:xfrm>
          <a:prstGeom prst="can">
            <a:avLst>
              <a:gd name="adj" fmla="val 27866"/>
            </a:avLst>
          </a:prstGeom>
          <a:gradFill rotWithShape="0">
            <a:gsLst>
              <a:gs pos="0">
                <a:srgbClr val="CC0000">
                  <a:gamma/>
                  <a:shade val="86275"/>
                  <a:invGamma/>
                </a:srgbClr>
              </a:gs>
              <a:gs pos="50000">
                <a:srgbClr val="CC0000"/>
              </a:gs>
              <a:gs pos="100000">
                <a:srgbClr val="CC0000">
                  <a:gamma/>
                  <a:shade val="86275"/>
                  <a:invGamma/>
                </a:srgbClr>
              </a:gs>
            </a:gsLst>
            <a:lin ang="0" scaled="1"/>
          </a:gra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 wrap="none" tIns="0" bIns="0" anchor="ctr" anchorCtr="1"/>
          <a:lstStyle/>
          <a:p>
            <a:pPr marL="0" marR="0" lvl="0" indent="0" algn="ctr" defTabSz="914400" rtl="0" eaLnBrk="0" fontAlgn="auto" latinLnBrk="0" hangingPunct="0">
              <a:lnSpc>
                <a:spcPct val="8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2000" b="1" i="1" u="none" strike="noStrike" kern="1200" cap="none" spc="0" normalizeH="0" baseline="0" noProof="0" dirty="0">
                <a:ln>
                  <a:noFill/>
                </a:ln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Arial" charset="0"/>
              </a:rPr>
              <a:t>AS</a:t>
            </a:r>
          </a:p>
        </p:txBody>
      </p:sp>
      <p:sp>
        <p:nvSpPr>
          <p:cNvPr id="110" name="AutoShape 48"/>
          <p:cNvSpPr>
            <a:spLocks noChangeArrowheads="1"/>
          </p:cNvSpPr>
          <p:nvPr/>
        </p:nvSpPr>
        <p:spPr bwMode="auto">
          <a:xfrm>
            <a:off x="4398265" y="3014340"/>
            <a:ext cx="381000" cy="990600"/>
          </a:xfrm>
          <a:prstGeom prst="upDownArrow">
            <a:avLst>
              <a:gd name="adj1" fmla="val 49167"/>
              <a:gd name="adj2" fmla="val 54588"/>
            </a:avLst>
          </a:prstGeom>
          <a:gradFill rotWithShape="0">
            <a:gsLst>
              <a:gs pos="0">
                <a:schemeClr val="hlink"/>
              </a:gs>
              <a:gs pos="50000">
                <a:schemeClr val="hlink">
                  <a:gamma/>
                  <a:tint val="40000"/>
                  <a:invGamma/>
                </a:schemeClr>
              </a:gs>
              <a:gs pos="100000">
                <a:schemeClr val="hlink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Arial" charset="0"/>
            </a:endParaRPr>
          </a:p>
        </p:txBody>
      </p:sp>
      <p:sp>
        <p:nvSpPr>
          <p:cNvPr id="111" name="AutoShape 17"/>
          <p:cNvSpPr>
            <a:spLocks noChangeArrowheads="1"/>
          </p:cNvSpPr>
          <p:nvPr/>
        </p:nvSpPr>
        <p:spPr bwMode="auto">
          <a:xfrm>
            <a:off x="6562028" y="5101903"/>
            <a:ext cx="304800" cy="533400"/>
          </a:xfrm>
          <a:prstGeom prst="upDownArrow">
            <a:avLst>
              <a:gd name="adj1" fmla="val 57287"/>
              <a:gd name="adj2" fmla="val 32407"/>
            </a:avLst>
          </a:prstGeom>
          <a:gradFill rotWithShape="0">
            <a:gsLst>
              <a:gs pos="0">
                <a:srgbClr val="CC0000"/>
              </a:gs>
              <a:gs pos="50000">
                <a:srgbClr val="EB9999"/>
              </a:gs>
              <a:gs pos="100000">
                <a:srgbClr val="CC00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Arial" pitchFamily="34" charset="0"/>
            </a:endParaRPr>
          </a:p>
        </p:txBody>
      </p:sp>
      <p:sp>
        <p:nvSpPr>
          <p:cNvPr id="112" name="AutoShape 18"/>
          <p:cNvSpPr>
            <a:spLocks noChangeArrowheads="1"/>
          </p:cNvSpPr>
          <p:nvPr/>
        </p:nvSpPr>
        <p:spPr bwMode="auto">
          <a:xfrm>
            <a:off x="7746303" y="5101903"/>
            <a:ext cx="304800" cy="533400"/>
          </a:xfrm>
          <a:prstGeom prst="upDownArrow">
            <a:avLst>
              <a:gd name="adj1" fmla="val 57287"/>
              <a:gd name="adj2" fmla="val 32407"/>
            </a:avLst>
          </a:prstGeom>
          <a:gradFill rotWithShape="0">
            <a:gsLst>
              <a:gs pos="0">
                <a:srgbClr val="CC0000"/>
              </a:gs>
              <a:gs pos="50000">
                <a:srgbClr val="EB9999"/>
              </a:gs>
              <a:gs pos="100000">
                <a:srgbClr val="CC00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Arial" pitchFamily="34" charset="0"/>
            </a:endParaRPr>
          </a:p>
        </p:txBody>
      </p:sp>
      <p:sp>
        <p:nvSpPr>
          <p:cNvPr id="113" name="AutoShape 19"/>
          <p:cNvSpPr>
            <a:spLocks noChangeArrowheads="1"/>
          </p:cNvSpPr>
          <p:nvPr/>
        </p:nvSpPr>
        <p:spPr bwMode="auto">
          <a:xfrm>
            <a:off x="9044878" y="5101903"/>
            <a:ext cx="304800" cy="533400"/>
          </a:xfrm>
          <a:prstGeom prst="upDownArrow">
            <a:avLst>
              <a:gd name="adj1" fmla="val 57287"/>
              <a:gd name="adj2" fmla="val 32407"/>
            </a:avLst>
          </a:prstGeom>
          <a:gradFill rotWithShape="0">
            <a:gsLst>
              <a:gs pos="0">
                <a:srgbClr val="CC0000"/>
              </a:gs>
              <a:gs pos="50000">
                <a:srgbClr val="EB9999"/>
              </a:gs>
              <a:gs pos="100000">
                <a:srgbClr val="CC00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Arial" pitchFamily="34" charset="0"/>
            </a:endParaRPr>
          </a:p>
        </p:txBody>
      </p:sp>
      <p:sp>
        <p:nvSpPr>
          <p:cNvPr id="114" name="AutoShape 68"/>
          <p:cNvSpPr>
            <a:spLocks noChangeArrowheads="1"/>
          </p:cNvSpPr>
          <p:nvPr/>
        </p:nvSpPr>
        <p:spPr bwMode="auto">
          <a:xfrm>
            <a:off x="5260278" y="5087615"/>
            <a:ext cx="304800" cy="533400"/>
          </a:xfrm>
          <a:prstGeom prst="upDownArrow">
            <a:avLst>
              <a:gd name="adj1" fmla="val 57287"/>
              <a:gd name="adj2" fmla="val 32407"/>
            </a:avLst>
          </a:prstGeom>
          <a:gradFill rotWithShape="0">
            <a:gsLst>
              <a:gs pos="0">
                <a:srgbClr val="CC0000"/>
              </a:gs>
              <a:gs pos="50000">
                <a:srgbClr val="EB9999"/>
              </a:gs>
              <a:gs pos="100000">
                <a:srgbClr val="CC00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Arial" pitchFamily="34" charset="0"/>
            </a:endParaRPr>
          </a:p>
        </p:txBody>
      </p:sp>
      <p:sp>
        <p:nvSpPr>
          <p:cNvPr id="115" name="AutoShape 70"/>
          <p:cNvSpPr>
            <a:spLocks noChangeArrowheads="1"/>
          </p:cNvSpPr>
          <p:nvPr/>
        </p:nvSpPr>
        <p:spPr bwMode="auto">
          <a:xfrm>
            <a:off x="3896615" y="5087615"/>
            <a:ext cx="304800" cy="533400"/>
          </a:xfrm>
          <a:prstGeom prst="upDownArrow">
            <a:avLst>
              <a:gd name="adj1" fmla="val 57287"/>
              <a:gd name="adj2" fmla="val 32407"/>
            </a:avLst>
          </a:prstGeom>
          <a:gradFill rotWithShape="0">
            <a:gsLst>
              <a:gs pos="0">
                <a:srgbClr val="CC0000"/>
              </a:gs>
              <a:gs pos="50000">
                <a:srgbClr val="EB9999"/>
              </a:gs>
              <a:gs pos="100000">
                <a:srgbClr val="CC00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Arial" pitchFamily="34" charset="0"/>
            </a:endParaRPr>
          </a:p>
        </p:txBody>
      </p:sp>
      <p:sp>
        <p:nvSpPr>
          <p:cNvPr id="116" name="AutoShape 74"/>
          <p:cNvSpPr>
            <a:spLocks noChangeArrowheads="1"/>
          </p:cNvSpPr>
          <p:nvPr/>
        </p:nvSpPr>
        <p:spPr bwMode="auto">
          <a:xfrm>
            <a:off x="2575815" y="5087615"/>
            <a:ext cx="304800" cy="533400"/>
          </a:xfrm>
          <a:prstGeom prst="upDownArrow">
            <a:avLst>
              <a:gd name="adj1" fmla="val 57287"/>
              <a:gd name="adj2" fmla="val 32407"/>
            </a:avLst>
          </a:prstGeom>
          <a:gradFill rotWithShape="0">
            <a:gsLst>
              <a:gs pos="0">
                <a:srgbClr val="CC0000"/>
              </a:gs>
              <a:gs pos="50000">
                <a:srgbClr val="EB9999"/>
              </a:gs>
              <a:gs pos="100000">
                <a:srgbClr val="CC00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Arial" pitchFamily="34" charset="0"/>
            </a:endParaRPr>
          </a:p>
        </p:txBody>
      </p:sp>
      <p:pic>
        <p:nvPicPr>
          <p:cNvPr id="117" name="Picture 57"/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CFEFC"/>
              </a:clrFrom>
              <a:clrTo>
                <a:srgbClr val="FC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83905" y="2728590"/>
            <a:ext cx="358775" cy="2921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8" name="Picture 69" descr="logo_ziekenhuis_1083990b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93928" y="2568253"/>
            <a:ext cx="341312" cy="341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9" name="Picture 70" descr="Logo huisarts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47478" y="5713090"/>
            <a:ext cx="419100" cy="42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0" name="Picture 71" descr="logo_ziekenhuis_1083990b"/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17153" y="5721028"/>
            <a:ext cx="392112" cy="392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1" name="Picture 72"/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013128" y="2112640"/>
            <a:ext cx="3683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" name="AutoShape 32">
            <a:hlinkClick r:id="" action="ppaction://noaction" highlightClick="1"/>
          </p:cNvPr>
          <p:cNvSpPr>
            <a:spLocks noChangeArrowheads="1"/>
          </p:cNvSpPr>
          <p:nvPr/>
        </p:nvSpPr>
        <p:spPr bwMode="blackWhite">
          <a:xfrm>
            <a:off x="9427465" y="2072953"/>
            <a:ext cx="514350" cy="260350"/>
          </a:xfrm>
          <a:prstGeom prst="actionButtonBlank">
            <a:avLst/>
          </a:prstGeom>
          <a:gradFill rotWithShape="0">
            <a:gsLst>
              <a:gs pos="0">
                <a:srgbClr val="008080">
                  <a:gamma/>
                  <a:tint val="53725"/>
                  <a:invGamma/>
                </a:srgbClr>
              </a:gs>
              <a:gs pos="100000">
                <a:srgbClr val="00808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lIns="0" tIns="0" rIns="0" bIns="0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BE" sz="1400" b="1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libri" panose="020F0502020204030204"/>
              <a:ea typeface="+mn-ea"/>
              <a:cs typeface="Arial" charset="0"/>
            </a:endParaRPr>
          </a:p>
        </p:txBody>
      </p:sp>
      <p:sp>
        <p:nvSpPr>
          <p:cNvPr id="123" name="AutoShape 33">
            <a:hlinkClick r:id="" action="ppaction://noaction" highlightClick="1"/>
          </p:cNvPr>
          <p:cNvSpPr>
            <a:spLocks noChangeArrowheads="1"/>
          </p:cNvSpPr>
          <p:nvPr/>
        </p:nvSpPr>
        <p:spPr bwMode="blackWhite">
          <a:xfrm>
            <a:off x="9490965" y="2138040"/>
            <a:ext cx="514350" cy="260350"/>
          </a:xfrm>
          <a:prstGeom prst="actionButtonBlank">
            <a:avLst/>
          </a:prstGeom>
          <a:gradFill rotWithShape="0">
            <a:gsLst>
              <a:gs pos="0">
                <a:srgbClr val="008080">
                  <a:gamma/>
                  <a:tint val="53725"/>
                  <a:invGamma/>
                </a:srgbClr>
              </a:gs>
              <a:gs pos="100000">
                <a:srgbClr val="00808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lIns="0" tIns="0" rIns="0" bIns="0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BE" sz="1400" b="1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libri" panose="020F0502020204030204"/>
              <a:ea typeface="+mn-ea"/>
              <a:cs typeface="Arial" charset="0"/>
            </a:endParaRPr>
          </a:p>
        </p:txBody>
      </p:sp>
      <p:sp>
        <p:nvSpPr>
          <p:cNvPr id="124" name="AutoShape 34">
            <a:hlinkClick r:id="" action="ppaction://noaction" highlightClick="1"/>
          </p:cNvPr>
          <p:cNvSpPr>
            <a:spLocks noChangeArrowheads="1"/>
          </p:cNvSpPr>
          <p:nvPr/>
        </p:nvSpPr>
        <p:spPr bwMode="blackWhite">
          <a:xfrm>
            <a:off x="9554465" y="2203130"/>
            <a:ext cx="514350" cy="261937"/>
          </a:xfrm>
          <a:prstGeom prst="actionButtonBlank">
            <a:avLst/>
          </a:prstGeom>
          <a:gradFill rotWithShape="0">
            <a:gsLst>
              <a:gs pos="0">
                <a:srgbClr val="008080">
                  <a:gamma/>
                  <a:tint val="53725"/>
                  <a:invGamma/>
                </a:srgbClr>
              </a:gs>
              <a:gs pos="100000">
                <a:srgbClr val="00808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lIns="0" tIns="0" rIns="0" bIns="0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BE" sz="1400" b="1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libri" panose="020F0502020204030204"/>
              <a:ea typeface="+mn-ea"/>
              <a:cs typeface="Arial" charset="0"/>
            </a:endParaRPr>
          </a:p>
        </p:txBody>
      </p:sp>
      <p:sp>
        <p:nvSpPr>
          <p:cNvPr id="125" name="AutoShape 35">
            <a:hlinkClick r:id="" action="ppaction://noaction" highlightClick="1"/>
          </p:cNvPr>
          <p:cNvSpPr>
            <a:spLocks noChangeArrowheads="1"/>
          </p:cNvSpPr>
          <p:nvPr/>
        </p:nvSpPr>
        <p:spPr bwMode="blackWhite">
          <a:xfrm>
            <a:off x="9617965" y="2268215"/>
            <a:ext cx="514350" cy="261938"/>
          </a:xfrm>
          <a:prstGeom prst="actionButtonBlank">
            <a:avLst/>
          </a:prstGeom>
          <a:gradFill rotWithShape="0">
            <a:gsLst>
              <a:gs pos="0">
                <a:srgbClr val="008080">
                  <a:gamma/>
                  <a:tint val="53725"/>
                  <a:invGamma/>
                </a:srgbClr>
              </a:gs>
              <a:gs pos="100000">
                <a:srgbClr val="00808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lIns="0" tIns="0" rIns="0" bIns="0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1600" b="1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Arial" charset="0"/>
              </a:rPr>
              <a:t>VAS</a:t>
            </a:r>
          </a:p>
        </p:txBody>
      </p:sp>
    </p:spTree>
    <p:extLst>
      <p:ext uri="{BB962C8B-B14F-4D97-AF65-F5344CB8AC3E}">
        <p14:creationId xmlns:p14="http://schemas.microsoft.com/office/powerpoint/2010/main" val="8682848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7" name="Content Placeholder 5"/>
          <p:cNvGraphicFramePr>
            <a:graphicFrameLocks noGrp="1"/>
          </p:cNvGraphicFramePr>
          <p:nvPr>
            <p:ph idx="1"/>
          </p:nvPr>
        </p:nvGraphicFramePr>
        <p:xfrm>
          <a:off x="609600" y="1052513"/>
          <a:ext cx="10972800" cy="52562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fr-BE"/>
              <a:t> </a:t>
            </a:r>
            <a:fld id="{30A9230E-FFBB-4CCB-ABD7-198084EDE768}" type="slidenum">
              <a:rPr lang="fr-BE" smtClean="0"/>
              <a:pPr/>
              <a:t>8</a:t>
            </a:fld>
            <a:r>
              <a:rPr lang="fr-BE"/>
              <a:t> </a:t>
            </a:r>
            <a:endParaRPr lang="fr-B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eHealth-platform: basic services &amp; API’s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8833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7CC3638-A99D-674C-A789-FA84B7E5EA16}" type="slidenum">
              <a:rPr lang="nl-NL" smtClean="0"/>
              <a:pPr/>
              <a:t>9</a:t>
            </a:fld>
            <a:endParaRPr lang="nl-NL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Hubs &amp; metahub</a:t>
            </a:r>
            <a:endParaRPr lang="fr-BE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3472" y="918437"/>
            <a:ext cx="10058400" cy="5596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5534966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2_Custom Design">
  <a:themeElements>
    <a:clrScheme name="Custom 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87BE"/>
      </a:hlink>
      <a:folHlink>
        <a:srgbClr val="8DB3E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14059</TotalTime>
  <Words>737</Words>
  <Application>Microsoft Office PowerPoint</Application>
  <PresentationFormat>Widescreen</PresentationFormat>
  <Paragraphs>189</Paragraphs>
  <Slides>15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Consolas</vt:lpstr>
      <vt:lpstr>Roboto</vt:lpstr>
      <vt:lpstr>2_Custom Design</vt:lpstr>
      <vt:lpstr>eHealth: needs, European Health Data Space and status questionis in Belgium</vt:lpstr>
      <vt:lpstr>Some evolutions in health care</vt:lpstr>
      <vt:lpstr>The reported evolutions require...</vt:lpstr>
      <vt:lpstr>Electronic communication also stimulates …</vt:lpstr>
      <vt:lpstr>European Health Data Space Regulation</vt:lpstr>
      <vt:lpstr>Objectives of the Belgian eHealth-platform</vt:lpstr>
      <vt:lpstr>eHealth in Belgium: architecture</vt:lpstr>
      <vt:lpstr>eHealth-platform: basic services &amp; API’s</vt:lpstr>
      <vt:lpstr>Hubs &amp; metahub</vt:lpstr>
      <vt:lpstr>Hubs &amp; metahub</vt:lpstr>
      <vt:lpstr>Health vaults</vt:lpstr>
      <vt:lpstr>eHealth in Belgium: some results</vt:lpstr>
      <vt:lpstr>eHealth in Belgium: some results</vt:lpstr>
      <vt:lpstr>eHealth in Belgium: some results</vt:lpstr>
      <vt:lpstr>PowerPoint Presentation</vt:lpstr>
    </vt:vector>
  </TitlesOfParts>
  <Company>SmalS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Quentin Delsaut</dc:creator>
  <cp:lastModifiedBy>Sanne Miseur (KSZ-BCSS)</cp:lastModifiedBy>
  <cp:revision>1104</cp:revision>
  <cp:lastPrinted>2017-12-08T10:25:32Z</cp:lastPrinted>
  <dcterms:created xsi:type="dcterms:W3CDTF">2013-03-05T07:37:33Z</dcterms:created>
  <dcterms:modified xsi:type="dcterms:W3CDTF">2024-04-09T13:00:05Z</dcterms:modified>
</cp:coreProperties>
</file>