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9"/>
  </p:notesMasterIdLst>
  <p:sldIdLst>
    <p:sldId id="752" r:id="rId3"/>
    <p:sldId id="265" r:id="rId4"/>
    <p:sldId id="283" r:id="rId5"/>
    <p:sldId id="284" r:id="rId6"/>
    <p:sldId id="751" r:id="rId7"/>
    <p:sldId id="753" r:id="rId8"/>
    <p:sldId id="754" r:id="rId9"/>
    <p:sldId id="258" r:id="rId10"/>
    <p:sldId id="286" r:id="rId11"/>
    <p:sldId id="299" r:id="rId12"/>
    <p:sldId id="288" r:id="rId13"/>
    <p:sldId id="755" r:id="rId14"/>
    <p:sldId id="289" r:id="rId15"/>
    <p:sldId id="281" r:id="rId16"/>
    <p:sldId id="282" r:id="rId17"/>
    <p:sldId id="269" r:id="rId18"/>
    <p:sldId id="291" r:id="rId19"/>
    <p:sldId id="267" r:id="rId20"/>
    <p:sldId id="277" r:id="rId21"/>
    <p:sldId id="290" r:id="rId22"/>
    <p:sldId id="268" r:id="rId23"/>
    <p:sldId id="301" r:id="rId24"/>
    <p:sldId id="758" r:id="rId25"/>
    <p:sldId id="761" r:id="rId26"/>
    <p:sldId id="300" r:id="rId27"/>
    <p:sldId id="408" r:id="rId28"/>
    <p:sldId id="302" r:id="rId29"/>
    <p:sldId id="270" r:id="rId30"/>
    <p:sldId id="293" r:id="rId31"/>
    <p:sldId id="407" r:id="rId32"/>
    <p:sldId id="436" r:id="rId33"/>
    <p:sldId id="757" r:id="rId34"/>
    <p:sldId id="759" r:id="rId35"/>
    <p:sldId id="276" r:id="rId36"/>
    <p:sldId id="750" r:id="rId37"/>
    <p:sldId id="756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000000"/>
    <a:srgbClr val="ECCADF"/>
    <a:srgbClr val="AE1E7A"/>
    <a:srgbClr val="B1C5EA"/>
    <a:srgbClr val="FF822B"/>
    <a:srgbClr val="FFFFF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1" autoAdjust="0"/>
    <p:restoredTop sz="90108" autoAdjust="0"/>
  </p:normalViewPr>
  <p:slideViewPr>
    <p:cSldViewPr snapToGrid="0" showGuides="1">
      <p:cViewPr varScale="1">
        <p:scale>
          <a:sx n="104" d="100"/>
          <a:sy n="104" d="100"/>
        </p:scale>
        <p:origin x="6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35829-3924-4E35-AECC-9B80A3439AE8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BD7BC-C8CC-46B7-9062-5D5D859FBE8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51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Ik geef meer duiding rond: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beweegredenen van Smals om te werken met open source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grootte orde van open source die we gebruiken (eigenlijk is de betalende open source maar een klein %)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uitdagingen rond open source (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oa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beveiliging en zoals gebleken door de log4J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vulnerability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gebruiken grote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vendoren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zoals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vmware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oracle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… ook open source in hun systemen)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 nood om goed na te denken over verschillende aspecten van open source (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oa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demographics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van de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contributoren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men spreekt vaak over “community”, maar veel zaken worden onderhouden door 1 individu)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hoe wij open source een plaats willen geven in public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om “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portability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te garanderen overheen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hyperscalers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azure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aws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google, …)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hoe de verschillende initiatieven (g-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nl-N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reuse</a:t>
            </a: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EA, …) eigenlijk geïnspireerd zijn op het concept open source &amp; community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nl-N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hoe deze initiatieven een logische opbouw vormen om binnen onze micro-community verder te springen</a:t>
            </a:r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algn="l"/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Open source, a driving force in our digital society, must step into the limelight once more. It's not just about promoting its adoption or principles; understanding its inner workings and the community dynamics is crucial. By harnessing the power of micro-communities, we can fully leverage open source to enhance public sector services. However, open source is currently under continuous threat, requiring a renewed commitment to its protection and advancement.</a:t>
            </a:r>
          </a:p>
          <a:p>
            <a:pPr algn="l"/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As a tight-knit public sector family, we must elevate our efforts by reimagining how we engage with open source in a systematic manner. Now is the time to step up our game by forging bonds and building bridges to uphold the principles of openness and community-driven development that lie at the heart of open source.</a:t>
            </a:r>
          </a:p>
          <a:p>
            <a:pPr algn="l"/>
            <a:endParaRPr lang="en-US" b="0" i="0" dirty="0">
              <a:solidFill>
                <a:srgbClr val="FFFFFF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en-US" b="0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Let's work together to reimagine and shape a sustainable digital future for the public sector.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646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398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36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9CBA-0F14-4912-A4A3-E531654827E5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614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A44301-3FF7-6B40-A3C4-9CEE3D6B2BC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697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BB1A7-D494-444C-9848-62994C19E2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6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499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l-NL" b="0" i="0" dirty="0">
              <a:solidFill>
                <a:srgbClr val="272727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8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86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39CBA-0F14-4912-A4A3-E531654827E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9350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097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https://access.redhat.com/security/data/sbom/beta/spdx/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6769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72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https://arstechnica.com/security/2024/02/github-besieged-by-millions-of-malicious-repositories-in-ongoing-attack/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01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https://www.infoworld.com/article/3712685/is-ai-making-our-code-stupid.html</a:t>
            </a:r>
          </a:p>
          <a:p>
            <a:endParaRPr lang="nl-NL" dirty="0"/>
          </a:p>
          <a:p>
            <a:r>
              <a:rPr lang="nl-NL" dirty="0"/>
              <a:t>https://www.wired.com/story/fast-forward-power-danger-ai-generated-code/</a:t>
            </a:r>
          </a:p>
          <a:p>
            <a:endParaRPr lang="nl-NL" dirty="0"/>
          </a:p>
          <a:p>
            <a:r>
              <a:rPr lang="nl-NL" dirty="0"/>
              <a:t>https://www.mckinsey.com/capabilities/mckinsey-digital/our-insights/unleashing-developer-productivity-with-generative-ai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BD7BC-C8CC-46B7-9062-5D5D859FBE8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77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8E30-D97C-4335-AA54-4D9AA2A5C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30327E-B1CB-445E-8619-64078BA6F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0C50E-9C4A-4111-94FA-9F242095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45E72-77B1-4CD8-A729-DECB25E22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592B7-DE7A-4254-BFD7-C6283DB6A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68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3D301-C366-4800-A652-8E5B16FE3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65BE1-011C-4CBA-AE1F-6903729C8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26391-D84D-43E2-BFEA-CB954B9C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41122-20A7-4E9B-BD29-54A256E8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A4A57-F1DF-4CBE-A970-C04E16C1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76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AD517-EDCF-4CA2-B23D-83A6F237B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DD536A-109F-45E1-96D9-7A573E9B31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CAD82-4A6E-41B5-B1EA-B04D150E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82AE4-AB0F-44BF-8890-27F44154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550D0-DC07-4F24-A167-842C8D25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9600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457200" indent="-457200" algn="l">
              <a:buFontTx/>
              <a:buBlip>
                <a:blip r:embed="rId2"/>
              </a:buBlip>
              <a:defRPr sz="2800" b="1">
                <a:solidFill>
                  <a:srgbClr val="00A7E7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1825625"/>
            <a:ext cx="9951720" cy="4351338"/>
          </a:xfrm>
        </p:spPr>
        <p:txBody>
          <a:bodyPr>
            <a:normAutofit/>
          </a:bodyPr>
          <a:lstStyle>
            <a:lvl1pPr>
              <a:defRPr sz="2000" b="1">
                <a:latin typeface="Fira Sans" panose="020B0503050000020004" pitchFamily="34" charset="0"/>
              </a:defRPr>
            </a:lvl1pPr>
            <a:lvl2pPr>
              <a:defRPr sz="1800">
                <a:latin typeface="Fira Sans" panose="020B0503050000020004" pitchFamily="34" charset="0"/>
              </a:defRPr>
            </a:lvl2pPr>
            <a:lvl3pPr>
              <a:defRPr sz="1600">
                <a:latin typeface="Fira Sans" panose="020B0503050000020004" pitchFamily="34" charset="0"/>
              </a:defRPr>
            </a:lvl3pPr>
            <a:lvl4pPr>
              <a:defRPr sz="1400">
                <a:latin typeface="Fira Sans" panose="020B0503050000020004" pitchFamily="34" charset="0"/>
              </a:defRPr>
            </a:lvl4pPr>
            <a:lvl5pPr>
              <a:defRPr sz="1400"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300" y="365125"/>
            <a:ext cx="613954" cy="78052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000941" y="6398333"/>
            <a:ext cx="48018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0ADA4FF2-C4CA-46C5-86BF-D39CCB416EEE}" type="slidenum">
              <a:rPr lang="en-US" sz="1200" b="1" smtClean="0">
                <a:solidFill>
                  <a:srgbClr val="EA4F5F"/>
                </a:solidFill>
                <a:latin typeface="Montserrat" panose="00000500000000000000" pitchFamily="50" charset="0"/>
              </a:rPr>
              <a:t>‹#›</a:t>
            </a:fld>
            <a:endParaRPr lang="en-US" sz="1200" b="1" dirty="0">
              <a:solidFill>
                <a:srgbClr val="EA4F5F"/>
              </a:solidFill>
              <a:latin typeface="Montserrat" panose="00000500000000000000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41" y="6474424"/>
            <a:ext cx="114601" cy="112499"/>
          </a:xfrm>
          <a:prstGeom prst="rect">
            <a:avLst/>
          </a:prstGeom>
        </p:spPr>
      </p:pic>
      <p:sp>
        <p:nvSpPr>
          <p:cNvPr id="14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02080" y="6348413"/>
            <a:ext cx="9492933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baseline="0">
                <a:solidFill>
                  <a:srgbClr val="EA4F5F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18699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>
                <a:solidFill>
                  <a:srgbClr val="00A7E7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4" y="1825625"/>
            <a:ext cx="10221686" cy="435133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0">
                <a:latin typeface="+mj-lt"/>
              </a:defRPr>
            </a:lvl1pPr>
            <a:lvl2pPr>
              <a:lnSpc>
                <a:spcPct val="100000"/>
              </a:lnSpc>
              <a:defRPr sz="1800">
                <a:latin typeface="Fira Sans Light" panose="020B0403050000020004" pitchFamily="34" charset="0"/>
              </a:defRPr>
            </a:lvl2pPr>
            <a:lvl3pPr>
              <a:lnSpc>
                <a:spcPct val="100000"/>
              </a:lnSpc>
              <a:defRPr sz="1600">
                <a:latin typeface="Fira Sans" panose="020B0503050000020004" pitchFamily="34" charset="0"/>
              </a:defRPr>
            </a:lvl3pPr>
            <a:lvl4pPr>
              <a:lnSpc>
                <a:spcPct val="100000"/>
              </a:lnSpc>
              <a:defRPr sz="1400">
                <a:latin typeface="Fira Sans" panose="020B0503050000020004" pitchFamily="34" charset="0"/>
              </a:defRPr>
            </a:lvl4pPr>
            <a:lvl5pPr>
              <a:lnSpc>
                <a:spcPct val="100000"/>
              </a:lnSpc>
              <a:defRPr sz="1400"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300" y="365125"/>
            <a:ext cx="613954" cy="78052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000941" y="6398333"/>
            <a:ext cx="48018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0ADA4FF2-C4CA-46C5-86BF-D39CCB416EEE}" type="slidenum">
              <a:rPr lang="en-US" sz="1200" b="1" smtClean="0">
                <a:solidFill>
                  <a:srgbClr val="EA4F5F"/>
                </a:solidFill>
                <a:latin typeface="Montserrat" panose="00000500000000000000" pitchFamily="50" charset="0"/>
              </a:rPr>
              <a:t>‹#›</a:t>
            </a:fld>
            <a:endParaRPr lang="en-US" sz="1200" b="1" dirty="0">
              <a:solidFill>
                <a:srgbClr val="EA4F5F"/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641" y="6474424"/>
            <a:ext cx="114601" cy="1124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32114" y="6348413"/>
            <a:ext cx="9762899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200" baseline="0">
                <a:solidFill>
                  <a:srgbClr val="EA4F5F"/>
                </a:solidFill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1456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5CA3F-BA07-1D29-8A9A-39D561E8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71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77BD7-9A7E-493C-5EA9-242050F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08EC5D-396E-FA15-0277-EA0D5B1EA8BB}"/>
              </a:ext>
            </a:extLst>
          </p:cNvPr>
          <p:cNvCxnSpPr>
            <a:cxnSpLocks/>
          </p:cNvCxnSpPr>
          <p:nvPr userDrawn="1"/>
        </p:nvCxnSpPr>
        <p:spPr>
          <a:xfrm>
            <a:off x="5114260" y="3338625"/>
            <a:ext cx="2083982" cy="0"/>
          </a:xfrm>
          <a:prstGeom prst="line">
            <a:avLst/>
          </a:prstGeom>
          <a:ln w="38100">
            <a:solidFill>
              <a:srgbClr val="BE4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C66A818-2791-6FBD-2E85-646D1982A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42" y="5890053"/>
            <a:ext cx="1718025" cy="7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3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5CA3F-BA07-1D29-8A9A-39D561E8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71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77BD7-9A7E-493C-5EA9-242050F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08EC5D-396E-FA15-0277-EA0D5B1EA8BB}"/>
              </a:ext>
            </a:extLst>
          </p:cNvPr>
          <p:cNvCxnSpPr>
            <a:cxnSpLocks/>
          </p:cNvCxnSpPr>
          <p:nvPr userDrawn="1"/>
        </p:nvCxnSpPr>
        <p:spPr>
          <a:xfrm>
            <a:off x="5114260" y="3338625"/>
            <a:ext cx="2083982" cy="0"/>
          </a:xfrm>
          <a:prstGeom prst="line">
            <a:avLst/>
          </a:prstGeom>
          <a:ln w="38100">
            <a:solidFill>
              <a:srgbClr val="BE4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6A818-2791-6FBD-2E85-646D1982A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42" y="5890053"/>
            <a:ext cx="1718025" cy="7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5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5CA3F-BA07-1D29-8A9A-39D561E88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1710"/>
          </a:xfr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77BD7-9A7E-493C-5EA9-242050FF6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B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08EC5D-396E-FA15-0277-EA0D5B1EA8BB}"/>
              </a:ext>
            </a:extLst>
          </p:cNvPr>
          <p:cNvCxnSpPr>
            <a:cxnSpLocks/>
          </p:cNvCxnSpPr>
          <p:nvPr userDrawn="1"/>
        </p:nvCxnSpPr>
        <p:spPr>
          <a:xfrm>
            <a:off x="5114260" y="3338625"/>
            <a:ext cx="2083982" cy="0"/>
          </a:xfrm>
          <a:prstGeom prst="line">
            <a:avLst/>
          </a:prstGeom>
          <a:ln w="38100">
            <a:solidFill>
              <a:srgbClr val="BE48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6A818-2791-6FBD-2E85-646D1982A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142" y="5890053"/>
            <a:ext cx="1718025" cy="70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0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6110A0B-17B8-2513-7A71-86F57BD348E1}"/>
              </a:ext>
            </a:extLst>
          </p:cNvPr>
          <p:cNvSpPr/>
          <p:nvPr userDrawn="1"/>
        </p:nvSpPr>
        <p:spPr>
          <a:xfrm>
            <a:off x="-33867" y="0"/>
            <a:ext cx="1822028" cy="6858000"/>
          </a:xfrm>
          <a:custGeom>
            <a:avLst/>
            <a:gdLst>
              <a:gd name="connsiteX0" fmla="*/ 0 w 1932675"/>
              <a:gd name="connsiteY0" fmla="*/ 0 h 6988497"/>
              <a:gd name="connsiteX1" fmla="*/ 1932675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136809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348476 w 1932675"/>
              <a:gd name="connsiteY1" fmla="*/ 8466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675" h="6988497">
                <a:moveTo>
                  <a:pt x="0" y="0"/>
                </a:moveTo>
                <a:lnTo>
                  <a:pt x="1348476" y="8466"/>
                </a:lnTo>
                <a:lnTo>
                  <a:pt x="1932675" y="6988497"/>
                </a:lnTo>
                <a:lnTo>
                  <a:pt x="0" y="69884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8000">
                <a:srgbClr val="4C6AC6"/>
              </a:gs>
              <a:gs pos="3000">
                <a:srgbClr val="BE4894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1683" y="623462"/>
            <a:ext cx="5886650" cy="670245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60494" y="1995588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47197F-9804-E9BB-5B82-FFBA2198431E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331683" y="2010798"/>
            <a:ext cx="5561950" cy="3257379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925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16382" y="-2667"/>
            <a:ext cx="4341117" cy="6861810"/>
          </a:xfrm>
          <a:custGeom>
            <a:avLst/>
            <a:gdLst>
              <a:gd name="connsiteX0" fmla="*/ 0 w 4366644"/>
              <a:gd name="connsiteY0" fmla="*/ 0 h 6858000"/>
              <a:gd name="connsiteX1" fmla="*/ 4366644 w 4366644"/>
              <a:gd name="connsiteY1" fmla="*/ 0 h 6858000"/>
              <a:gd name="connsiteX2" fmla="*/ 4366644 w 4366644"/>
              <a:gd name="connsiteY2" fmla="*/ 6858000 h 6858000"/>
              <a:gd name="connsiteX3" fmla="*/ 0 w 4366644"/>
              <a:gd name="connsiteY3" fmla="*/ 6858000 h 6858000"/>
              <a:gd name="connsiteX4" fmla="*/ 0 w 4366644"/>
              <a:gd name="connsiteY4" fmla="*/ 0 h 6858000"/>
              <a:gd name="connsiteX0" fmla="*/ 100584 w 4366644"/>
              <a:gd name="connsiteY0" fmla="*/ 18288 h 6858000"/>
              <a:gd name="connsiteX1" fmla="*/ 4366644 w 4366644"/>
              <a:gd name="connsiteY1" fmla="*/ 0 h 6858000"/>
              <a:gd name="connsiteX2" fmla="*/ 4366644 w 4366644"/>
              <a:gd name="connsiteY2" fmla="*/ 6858000 h 6858000"/>
              <a:gd name="connsiteX3" fmla="*/ 0 w 4366644"/>
              <a:gd name="connsiteY3" fmla="*/ 6858000 h 6858000"/>
              <a:gd name="connsiteX4" fmla="*/ 100584 w 4366644"/>
              <a:gd name="connsiteY4" fmla="*/ 18288 h 6858000"/>
              <a:gd name="connsiteX0" fmla="*/ 0 w 4266060"/>
              <a:gd name="connsiteY0" fmla="*/ 18288 h 6876288"/>
              <a:gd name="connsiteX1" fmla="*/ 4266060 w 4266060"/>
              <a:gd name="connsiteY1" fmla="*/ 0 h 6876288"/>
              <a:gd name="connsiteX2" fmla="*/ 4266060 w 4266060"/>
              <a:gd name="connsiteY2" fmla="*/ 6858000 h 6876288"/>
              <a:gd name="connsiteX3" fmla="*/ 128016 w 4266060"/>
              <a:gd name="connsiteY3" fmla="*/ 6876288 h 6876288"/>
              <a:gd name="connsiteX4" fmla="*/ 0 w 4266060"/>
              <a:gd name="connsiteY4" fmla="*/ 18288 h 6876288"/>
              <a:gd name="connsiteX0" fmla="*/ 0 w 4293492"/>
              <a:gd name="connsiteY0" fmla="*/ 18288 h 6876288"/>
              <a:gd name="connsiteX1" fmla="*/ 4293492 w 4293492"/>
              <a:gd name="connsiteY1" fmla="*/ 0 h 6876288"/>
              <a:gd name="connsiteX2" fmla="*/ 4293492 w 4293492"/>
              <a:gd name="connsiteY2" fmla="*/ 6858000 h 6876288"/>
              <a:gd name="connsiteX3" fmla="*/ 155448 w 4293492"/>
              <a:gd name="connsiteY3" fmla="*/ 6876288 h 6876288"/>
              <a:gd name="connsiteX4" fmla="*/ 0 w 4293492"/>
              <a:gd name="connsiteY4" fmla="*/ 18288 h 6876288"/>
              <a:gd name="connsiteX0" fmla="*/ 0 w 4278252"/>
              <a:gd name="connsiteY0" fmla="*/ 0 h 6877050"/>
              <a:gd name="connsiteX1" fmla="*/ 4278252 w 4278252"/>
              <a:gd name="connsiteY1" fmla="*/ 762 h 6877050"/>
              <a:gd name="connsiteX2" fmla="*/ 4278252 w 4278252"/>
              <a:gd name="connsiteY2" fmla="*/ 6858762 h 6877050"/>
              <a:gd name="connsiteX3" fmla="*/ 140208 w 4278252"/>
              <a:gd name="connsiteY3" fmla="*/ 6877050 h 6877050"/>
              <a:gd name="connsiteX4" fmla="*/ 0 w 4278252"/>
              <a:gd name="connsiteY4" fmla="*/ 0 h 6877050"/>
              <a:gd name="connsiteX0" fmla="*/ 0 w 4278252"/>
              <a:gd name="connsiteY0" fmla="*/ 0 h 6858762"/>
              <a:gd name="connsiteX1" fmla="*/ 4278252 w 4278252"/>
              <a:gd name="connsiteY1" fmla="*/ 762 h 6858762"/>
              <a:gd name="connsiteX2" fmla="*/ 4278252 w 4278252"/>
              <a:gd name="connsiteY2" fmla="*/ 6858762 h 6858762"/>
              <a:gd name="connsiteX3" fmla="*/ 144018 w 4278252"/>
              <a:gd name="connsiteY3" fmla="*/ 6858000 h 6858762"/>
              <a:gd name="connsiteX4" fmla="*/ 0 w 4278252"/>
              <a:gd name="connsiteY4" fmla="*/ 0 h 6858762"/>
              <a:gd name="connsiteX0" fmla="*/ 0 w 4341117"/>
              <a:gd name="connsiteY0" fmla="*/ 0 h 6860667"/>
              <a:gd name="connsiteX1" fmla="*/ 4341117 w 4341117"/>
              <a:gd name="connsiteY1" fmla="*/ 2667 h 6860667"/>
              <a:gd name="connsiteX2" fmla="*/ 4341117 w 4341117"/>
              <a:gd name="connsiteY2" fmla="*/ 6860667 h 6860667"/>
              <a:gd name="connsiteX3" fmla="*/ 206883 w 4341117"/>
              <a:gd name="connsiteY3" fmla="*/ 6859905 h 6860667"/>
              <a:gd name="connsiteX4" fmla="*/ 0 w 4341117"/>
              <a:gd name="connsiteY4" fmla="*/ 0 h 6860667"/>
              <a:gd name="connsiteX0" fmla="*/ 0 w 4341117"/>
              <a:gd name="connsiteY0" fmla="*/ 0 h 6861810"/>
              <a:gd name="connsiteX1" fmla="*/ 4341117 w 4341117"/>
              <a:gd name="connsiteY1" fmla="*/ 2667 h 6861810"/>
              <a:gd name="connsiteX2" fmla="*/ 4341117 w 4341117"/>
              <a:gd name="connsiteY2" fmla="*/ 6860667 h 6861810"/>
              <a:gd name="connsiteX3" fmla="*/ 153543 w 4341117"/>
              <a:gd name="connsiteY3" fmla="*/ 6861810 h 6861810"/>
              <a:gd name="connsiteX4" fmla="*/ 0 w 4341117"/>
              <a:gd name="connsiteY4" fmla="*/ 0 h 686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117" h="6861810">
                <a:moveTo>
                  <a:pt x="0" y="0"/>
                </a:moveTo>
                <a:lnTo>
                  <a:pt x="4341117" y="2667"/>
                </a:lnTo>
                <a:lnTo>
                  <a:pt x="4341117" y="6860667"/>
                </a:lnTo>
                <a:lnTo>
                  <a:pt x="153543" y="686181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150" y="504000"/>
            <a:ext cx="5886650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47197F-9804-E9BB-5B82-FFBA2198431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467150" y="1907999"/>
            <a:ext cx="58860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lef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4875" y="993098"/>
            <a:ext cx="5257800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style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6078A4-3A88-58DF-DCED-BEDD8BFA4CF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84873" y="1822939"/>
            <a:ext cx="52596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984027" y="1308017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2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F6F1-DF10-4535-85D9-DD601109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4E82-7A17-4747-B848-ED017EAF5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C297-DE9F-46CC-9D6D-E5929D308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C5A0-5A05-414C-8511-D8CF6F3AE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D54CC-FFCE-4D13-8BCB-D237FCA9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15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left + text + de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86110A0B-17B8-2513-7A71-86F57BD348E1}"/>
              </a:ext>
            </a:extLst>
          </p:cNvPr>
          <p:cNvSpPr/>
          <p:nvPr userDrawn="1"/>
        </p:nvSpPr>
        <p:spPr>
          <a:xfrm>
            <a:off x="-33867" y="0"/>
            <a:ext cx="1822028" cy="6858000"/>
          </a:xfrm>
          <a:custGeom>
            <a:avLst/>
            <a:gdLst>
              <a:gd name="connsiteX0" fmla="*/ 0 w 1932675"/>
              <a:gd name="connsiteY0" fmla="*/ 0 h 6988497"/>
              <a:gd name="connsiteX1" fmla="*/ 1932675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136809 w 1932675"/>
              <a:gd name="connsiteY1" fmla="*/ 0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  <a:gd name="connsiteX0" fmla="*/ 0 w 1932675"/>
              <a:gd name="connsiteY0" fmla="*/ 0 h 6988497"/>
              <a:gd name="connsiteX1" fmla="*/ 1348476 w 1932675"/>
              <a:gd name="connsiteY1" fmla="*/ 8466 h 6988497"/>
              <a:gd name="connsiteX2" fmla="*/ 1932675 w 1932675"/>
              <a:gd name="connsiteY2" fmla="*/ 6988497 h 6988497"/>
              <a:gd name="connsiteX3" fmla="*/ 0 w 1932675"/>
              <a:gd name="connsiteY3" fmla="*/ 6988497 h 6988497"/>
              <a:gd name="connsiteX4" fmla="*/ 0 w 1932675"/>
              <a:gd name="connsiteY4" fmla="*/ 0 h 6988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675" h="6988497">
                <a:moveTo>
                  <a:pt x="0" y="0"/>
                </a:moveTo>
                <a:lnTo>
                  <a:pt x="1348476" y="8466"/>
                </a:lnTo>
                <a:lnTo>
                  <a:pt x="1932675" y="6988497"/>
                </a:lnTo>
                <a:lnTo>
                  <a:pt x="0" y="698849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8000">
                <a:srgbClr val="4C6AC6"/>
              </a:gs>
              <a:gs pos="3000">
                <a:srgbClr val="BE4894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6518" y="780961"/>
            <a:ext cx="5746282" cy="1027519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BE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573517F-534E-B437-F5E6-C32FE810956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26518" y="260091"/>
            <a:ext cx="3401547" cy="52087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800" b="0" i="0">
                <a:solidFill>
                  <a:srgbClr val="BE4894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9FFADD-6929-17F6-1C36-3EFC637140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211412" y="1907999"/>
            <a:ext cx="61380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7266" y="1995587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3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52" y="1046683"/>
            <a:ext cx="5886650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47197F-9804-E9BB-5B82-FFBA2198431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015652" y="2450682"/>
            <a:ext cx="58860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412223" y="1308017"/>
            <a:ext cx="3940277" cy="3272589"/>
          </a:xfrm>
          <a:prstGeom prst="roundRect">
            <a:avLst/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cs typeface="Calibri" panose="020F0502020204030204" pitchFamily="34" charset="0"/>
              </a:rPr>
              <a:t>Date</a:t>
            </a:r>
            <a:endParaRPr lang="en-BE" dirty="0"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1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desktop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B1B8C9A-6DD0-488B-C1FC-27CD3B210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" y="1861"/>
            <a:ext cx="12187414" cy="6854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44" y="811590"/>
            <a:ext cx="5263117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C3BD07-3D67-A749-D1E5-F235D25AF51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82747" y="2215589"/>
            <a:ext cx="52632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180520" y="1226289"/>
            <a:ext cx="3912781" cy="2232838"/>
          </a:xfrm>
          <a:prstGeom prst="roundRect">
            <a:avLst>
              <a:gd name="adj" fmla="val 0"/>
            </a:avLst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20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martph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10EF3A8-EC7B-62B4-DB75-E7848C397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25"/>
            <a:ext cx="12187414" cy="68542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44" y="811590"/>
            <a:ext cx="6503997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7C3BD07-3D67-A749-D1E5-F235D25AF51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82747" y="2215589"/>
            <a:ext cx="6504100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AA5C09D-D83C-0DF2-A828-3FA742DC90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232140" y="1226288"/>
            <a:ext cx="1953260" cy="4293132"/>
          </a:xfrm>
          <a:prstGeom prst="roundRect">
            <a:avLst>
              <a:gd name="adj" fmla="val 11363"/>
            </a:avLst>
          </a:prstGeom>
          <a:effectLst>
            <a:outerShdw blurRad="330200" dist="177800" dir="1560000" sx="96000" sy="96000" algn="ctr" rotWithShape="0">
              <a:srgbClr val="000000">
                <a:alpha val="7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980000" sx="98000" sy="98000" algn="tl" rotWithShape="0">
                    <a:prstClr val="black">
                      <a:alpha val="16000"/>
                    </a:prst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BE" dirty="0"/>
              <a:t>Change </a:t>
            </a:r>
            <a:r>
              <a:rPr lang="fr-BE" dirty="0" err="1"/>
              <a:t>picture</a:t>
            </a:r>
            <a:endParaRPr lang="en-B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53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34" y="929302"/>
            <a:ext cx="10121766" cy="659782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0C377B8-617E-DB12-5944-E1452DF8D84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2032" y="1816363"/>
            <a:ext cx="10123200" cy="44769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scelerisque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</a:t>
            </a:r>
            <a:r>
              <a:rPr lang="en-GB" dirty="0" err="1"/>
              <a:t>placerat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 Class </a:t>
            </a:r>
            <a:r>
              <a:rPr lang="en-GB" dirty="0" err="1"/>
              <a:t>aptent</a:t>
            </a:r>
            <a:r>
              <a:rPr lang="en-GB" dirty="0"/>
              <a:t> </a:t>
            </a:r>
            <a:r>
              <a:rPr lang="en-GB" dirty="0" err="1"/>
              <a:t>taciti</a:t>
            </a:r>
            <a:r>
              <a:rPr lang="en-GB" dirty="0"/>
              <a:t> </a:t>
            </a:r>
            <a:r>
              <a:rPr lang="en-GB" dirty="0" err="1"/>
              <a:t>sociosqu</a:t>
            </a:r>
            <a:r>
              <a:rPr lang="en-GB" dirty="0"/>
              <a:t> ad </a:t>
            </a:r>
            <a:r>
              <a:rPr lang="en-GB" dirty="0" err="1"/>
              <a:t>litora</a:t>
            </a:r>
            <a:r>
              <a:rPr lang="en-GB" dirty="0"/>
              <a:t> </a:t>
            </a:r>
            <a:r>
              <a:rPr lang="en-GB" dirty="0" err="1"/>
              <a:t>torquent</a:t>
            </a:r>
            <a:r>
              <a:rPr lang="en-GB" dirty="0"/>
              <a:t> per </a:t>
            </a:r>
            <a:r>
              <a:rPr lang="en-GB" dirty="0" err="1"/>
              <a:t>conubia</a:t>
            </a:r>
            <a:r>
              <a:rPr lang="en-GB" dirty="0"/>
              <a:t> nostra, per </a:t>
            </a:r>
            <a:r>
              <a:rPr lang="en-GB" dirty="0" err="1"/>
              <a:t>inceptos</a:t>
            </a:r>
            <a:r>
              <a:rPr lang="en-GB" dirty="0"/>
              <a:t> </a:t>
            </a:r>
            <a:r>
              <a:rPr lang="en-GB" dirty="0" err="1"/>
              <a:t>himenaeos</a:t>
            </a:r>
            <a:r>
              <a:rPr lang="en-GB" dirty="0"/>
              <a:t>. Donec auctor maximus </a:t>
            </a:r>
            <a:r>
              <a:rPr lang="en-GB" dirty="0" err="1"/>
              <a:t>augue</a:t>
            </a:r>
            <a:r>
              <a:rPr lang="en-GB" dirty="0"/>
              <a:t>. </a:t>
            </a:r>
            <a:r>
              <a:rPr lang="en-GB" dirty="0" err="1"/>
              <a:t>Etiam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,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. Proin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 </a:t>
            </a:r>
            <a:r>
              <a:rPr lang="en-GB" dirty="0" err="1"/>
              <a:t>sodales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in id ante.</a:t>
            </a:r>
          </a:p>
          <a:p>
            <a:pPr lvl="0"/>
            <a:r>
              <a:rPr lang="en-GB" dirty="0" err="1"/>
              <a:t>Aliquam</a:t>
            </a:r>
            <a:r>
              <a:rPr lang="en-GB" dirty="0"/>
              <a:t> </a:t>
            </a:r>
            <a:r>
              <a:rPr lang="en-GB" dirty="0" err="1"/>
              <a:t>tincidunt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 mi, et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volutpat</a:t>
            </a:r>
            <a:r>
              <a:rPr lang="en-GB" dirty="0"/>
              <a:t> id. Maecenas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 in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, ac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porttitor</a:t>
            </a:r>
            <a:r>
              <a:rPr lang="en-GB" dirty="0"/>
              <a:t>.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, </a:t>
            </a:r>
            <a:r>
              <a:rPr lang="en-GB" dirty="0" err="1"/>
              <a:t>fringilla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at, </a:t>
            </a:r>
            <a:r>
              <a:rPr lang="en-GB" dirty="0" err="1"/>
              <a:t>venenatis</a:t>
            </a:r>
            <a:r>
              <a:rPr lang="en-GB" dirty="0"/>
              <a:t> </a:t>
            </a:r>
            <a:r>
              <a:rPr lang="en-GB" dirty="0" err="1"/>
              <a:t>nibh</a:t>
            </a:r>
            <a:r>
              <a:rPr lang="en-GB" dirty="0"/>
              <a:t>. In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vestibulum </a:t>
            </a:r>
            <a:r>
              <a:rPr lang="en-GB" dirty="0" err="1"/>
              <a:t>rutrum</a:t>
            </a:r>
            <a:r>
              <a:rPr lang="en-GB" dirty="0"/>
              <a:t>. </a:t>
            </a:r>
            <a:r>
              <a:rPr lang="en-GB" dirty="0" err="1"/>
              <a:t>Mauris</a:t>
            </a:r>
            <a:r>
              <a:rPr lang="en-GB" dirty="0"/>
              <a:t> at magna </a:t>
            </a:r>
            <a:r>
              <a:rPr lang="en-GB" dirty="0" err="1"/>
              <a:t>consectetur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eros </a:t>
            </a:r>
            <a:r>
              <a:rPr lang="en-GB" dirty="0" err="1"/>
              <a:t>sed</a:t>
            </a:r>
            <a:r>
              <a:rPr lang="en-GB" dirty="0"/>
              <a:t>, </a:t>
            </a:r>
            <a:r>
              <a:rPr lang="en-GB" dirty="0" err="1"/>
              <a:t>volutpat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. Maecenas </a:t>
            </a:r>
            <a:r>
              <a:rPr lang="en-GB" dirty="0" err="1"/>
              <a:t>euismod</a:t>
            </a:r>
            <a:r>
              <a:rPr lang="en-GB" dirty="0"/>
              <a:t> lorem at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, a dictum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venenatis</a:t>
            </a:r>
            <a:r>
              <a:rPr lang="en-GB" dirty="0"/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1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034" y="706891"/>
            <a:ext cx="10121766" cy="659782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9FFADD-6929-17F6-1C36-3EFC637140A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232034" y="1907999"/>
            <a:ext cx="4760204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39FFADD-6929-17F6-1C36-3EFC637140AC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56443" y="1907999"/>
            <a:ext cx="4781279" cy="3960000"/>
          </a:xfrm>
        </p:spPr>
        <p:txBody>
          <a:bodyPr/>
          <a:lstStyle>
            <a:lvl1pPr>
              <a:lnSpc>
                <a:spcPct val="150000"/>
              </a:lnSpc>
              <a:buClr>
                <a:srgbClr val="0070C0"/>
              </a:buClr>
              <a:buSzPct val="160000"/>
              <a:defRPr sz="1600"/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600"/>
            </a:lvl2pPr>
            <a:lvl3pPr marL="1200150" indent="-28575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  <a:p>
            <a:pPr lvl="1"/>
            <a:r>
              <a:rPr lang="en-GB" dirty="0" err="1"/>
              <a:t>Niveau</a:t>
            </a:r>
            <a:r>
              <a:rPr lang="en-GB" dirty="0"/>
              <a:t> 2</a:t>
            </a:r>
          </a:p>
          <a:p>
            <a:pPr lvl="2"/>
            <a:r>
              <a:rPr lang="en-GB" dirty="0" err="1"/>
              <a:t>Niveau</a:t>
            </a:r>
            <a:r>
              <a:rPr lang="en-GB" dirty="0"/>
              <a:t> 3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342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72" y="504000"/>
            <a:ext cx="10184328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C2DCD-44D4-AD24-E72E-3E19F3E9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72" y="2995412"/>
            <a:ext cx="3007892" cy="4412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16A6B700-3CBE-FA1E-2665-258CDF960E6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2222567" y="1908000"/>
            <a:ext cx="901700" cy="901700"/>
          </a:xfrm>
          <a:prstGeom prst="round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BE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F716AAE0-8B33-29F9-9CF8-099F77A9AACB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810786" y="1908000"/>
            <a:ext cx="901700" cy="901700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9CC61ADF-8B8A-19D4-3223-94BD643CA17F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9399005" y="1908000"/>
            <a:ext cx="901700" cy="901700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BE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2AF25C-E34A-0395-F1CF-00BF9E9BF9CD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1169471" y="3663941"/>
            <a:ext cx="3007892" cy="220535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50F8A8-C733-B654-C55A-819DA575AD09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57691" y="2995411"/>
            <a:ext cx="3007892" cy="4412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2137E1E-6AF6-3BB0-069C-091F52CC220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8345910" y="2995411"/>
            <a:ext cx="3007892" cy="441251"/>
          </a:xfr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20120C1-B114-D05B-865B-96B2CFF9E0FB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757691" y="3663941"/>
            <a:ext cx="3007892" cy="220535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DDED613-669A-2C91-6658-5E1ED27EC09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8345909" y="3663941"/>
            <a:ext cx="3007892" cy="2205351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None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50000"/>
              </a:lnSpc>
              <a:buClr>
                <a:srgbClr val="0070C0"/>
              </a:buClr>
              <a:buSzPct val="160000"/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2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72" y="504000"/>
            <a:ext cx="10184328" cy="1171424"/>
          </a:xfrm>
        </p:spPr>
        <p:txBody>
          <a:bodyPr anchor="t"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D4616-3D64-8321-C30E-B87D3D856F7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169470" y="1907998"/>
            <a:ext cx="49248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D84B9C-1066-1901-9DE6-2980D94DD663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427270" y="1908000"/>
            <a:ext cx="4926529" cy="17999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B60167-DE0C-2ECC-EA49-14D5BC7D3A1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1169470" y="4094621"/>
            <a:ext cx="49248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83F173-25C1-B2F7-E283-18E6B54DF136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427270" y="4094621"/>
            <a:ext cx="4926529" cy="177780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/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50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text + vert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28618" y="2918376"/>
            <a:ext cx="6064901" cy="1171424"/>
          </a:xfrm>
        </p:spPr>
        <p:txBody>
          <a:bodyPr>
            <a:noAutofit/>
          </a:bodyPr>
          <a:lstStyle>
            <a:lvl1pPr algn="r">
              <a:defRPr sz="32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F5282B-056D-3705-BAE2-92F25F5980F9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857600" y="527405"/>
            <a:ext cx="4610502" cy="25199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D57521-B168-5744-51D9-603BA258C8F8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743300" y="527404"/>
            <a:ext cx="4611600" cy="252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6EAB50-1510-076E-5F50-9D0B6A6B07A3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1857673" y="3373753"/>
            <a:ext cx="4610502" cy="25199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E9314C2-F7D4-CA93-E21D-6B19B8E09752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6743300" y="3374621"/>
            <a:ext cx="4611600" cy="252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Clr>
                <a:srgbClr val="0070C0"/>
              </a:buClr>
              <a:buSzPct val="160000"/>
              <a:buNone/>
              <a:defRPr sz="1400"/>
            </a:lvl2pPr>
            <a:lvl3pPr marL="914400" indent="0">
              <a:buNone/>
              <a:defRPr/>
            </a:lvl3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non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purus</a:t>
            </a:r>
            <a:endParaRPr lang="en-GB" dirty="0"/>
          </a:p>
          <a:p>
            <a:pPr lvl="0"/>
            <a:r>
              <a:rPr lang="en-GB" dirty="0" err="1"/>
              <a:t>Vivamus</a:t>
            </a:r>
            <a:r>
              <a:rPr lang="en-GB" dirty="0"/>
              <a:t> </a:t>
            </a:r>
            <a:r>
              <a:rPr lang="en-GB" dirty="0" err="1"/>
              <a:t>euismod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elit</a:t>
            </a:r>
            <a:endParaRPr lang="en-GB" dirty="0"/>
          </a:p>
          <a:p>
            <a:pPr lvl="0"/>
            <a:r>
              <a:rPr lang="en-GB" dirty="0" err="1"/>
              <a:t>Nullam</a:t>
            </a:r>
            <a:r>
              <a:rPr lang="en-GB" dirty="0"/>
              <a:t> cursus nisi non ipsum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luctus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37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4576-1C47-4F94-9E00-E87FFDE15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17231-4A93-4A7D-989E-413E4E77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24A4-6FB6-40D1-A639-4DBB9833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9B425-FD7B-49B6-A662-60DC78F8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9AD86-29F4-4E7D-B493-19D42CE17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546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0DD2-125D-3203-7313-72C878845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9472" y="568239"/>
            <a:ext cx="10184328" cy="1171424"/>
          </a:xfrm>
        </p:spPr>
        <p:txBody>
          <a:bodyPr>
            <a:noAutofit/>
          </a:bodyPr>
          <a:lstStyle>
            <a:lvl1pPr>
              <a:defRPr sz="3800" b="1" i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 err="1"/>
              <a:t>Aanbevelingen</a:t>
            </a:r>
            <a:r>
              <a:rPr lang="en-GB" dirty="0"/>
              <a:t> / conseils </a:t>
            </a:r>
            <a:r>
              <a:rPr lang="en-GB" dirty="0" err="1"/>
              <a:t>spéciaux</a:t>
            </a:r>
            <a:r>
              <a:rPr lang="en-GB" dirty="0"/>
              <a:t> Webex</a:t>
            </a:r>
            <a:endParaRPr lang="en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A49B35-3197-7188-160E-B738DA4E97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382" y="2127736"/>
            <a:ext cx="343080" cy="349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615E0B-79D3-E7DE-F0EF-7F73EB1898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89" y="2900339"/>
            <a:ext cx="326398" cy="326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306A37-F931-0E83-F07C-ED97C69060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594" y="3690409"/>
            <a:ext cx="290849" cy="25990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D3118-109C-5422-E514-A176BE32EB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14" y="5184463"/>
            <a:ext cx="341054" cy="313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AA9B2E-21BC-1C84-9DE7-AF5616C636F2}"/>
              </a:ext>
            </a:extLst>
          </p:cNvPr>
          <p:cNvSpPr txBox="1"/>
          <p:nvPr userDrawn="1"/>
        </p:nvSpPr>
        <p:spPr>
          <a:xfrm>
            <a:off x="1988648" y="2094542"/>
            <a:ext cx="694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Gelieve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uw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micro op “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mute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 te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zetten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Veuillez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mettre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votre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micro sur “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mute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AA096C-6A78-F898-B972-19A7156EC6C5}"/>
              </a:ext>
            </a:extLst>
          </p:cNvPr>
          <p:cNvSpPr txBox="1"/>
          <p:nvPr userDrawn="1"/>
        </p:nvSpPr>
        <p:spPr>
          <a:xfrm>
            <a:off x="1988648" y="2856754"/>
            <a:ext cx="694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Gelieve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uw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webcam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uit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te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zetten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Veuillez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éteindre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votre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webcam.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C53D8-7903-E72B-669E-0FD8E442C0CF}"/>
              </a:ext>
            </a:extLst>
          </p:cNvPr>
          <p:cNvSpPr txBox="1"/>
          <p:nvPr userDrawn="1"/>
        </p:nvSpPr>
        <p:spPr>
          <a:xfrm>
            <a:off x="1988647" y="3618966"/>
            <a:ext cx="8832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Problemen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met het </a:t>
            </a: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geluid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Klik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 op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“Switch Audio ”, “Disconnect”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reconnect via  “Use Computer Audio’.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Problèmes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de son 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Cliquez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sur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“Switch Audio ”, “Disconnect” et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reconnectez-vous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avec “Use Computer Audio’.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B95C77-E863-B55E-4B3F-A86BC15DE8CC}"/>
              </a:ext>
            </a:extLst>
          </p:cNvPr>
          <p:cNvSpPr txBox="1"/>
          <p:nvPr userDrawn="1"/>
        </p:nvSpPr>
        <p:spPr>
          <a:xfrm>
            <a:off x="1988646" y="4536964"/>
            <a:ext cx="9563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Problemen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met het headset?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Klik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 op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“Speaker and Microphone settings”,  doe de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testen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met het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juiste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type headset.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Problèmes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de casque ?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Cliquez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sur “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Audio&amp;Video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”, “Speaker and Microphone settings”, </a:t>
            </a:r>
            <a:r>
              <a:rPr lang="en-GB" sz="12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faites</a:t>
            </a:r>
            <a:r>
              <a:rPr lang="en-GB" sz="1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les tests avec le type correct de </a:t>
            </a:r>
            <a:r>
              <a:rPr lang="en-GB" sz="1200" b="0" i="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casque</a:t>
            </a:r>
            <a:r>
              <a:rPr lang="en-GB" sz="12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  <a:endParaRPr lang="en-US" sz="1200" b="0" i="0" dirty="0">
              <a:solidFill>
                <a:schemeClr val="tx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CEC661-B56B-5138-4B2E-C5E1E6F6E7D5}"/>
              </a:ext>
            </a:extLst>
          </p:cNvPr>
          <p:cNvSpPr txBox="1"/>
          <p:nvPr userDrawn="1"/>
        </p:nvSpPr>
        <p:spPr>
          <a:xfrm>
            <a:off x="1988647" y="5143388"/>
            <a:ext cx="8007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70C0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1200" b="1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Vragen</a:t>
            </a:r>
            <a:r>
              <a:rPr lang="en-US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? 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Stel ze in de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groepchat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(Everyone). We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behandelen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ze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aan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het </a:t>
            </a:r>
            <a:r>
              <a:rPr lang="en-US" sz="1200" b="0" i="0" dirty="0" err="1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einde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van de webinar.</a:t>
            </a:r>
            <a:b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fr-FR" sz="1200" b="1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Des questions ? </a:t>
            </a:r>
            <a:r>
              <a:rPr lang="fr-FR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Posez-les via le chat de groupe</a:t>
            </a:r>
            <a:r>
              <a:rPr lang="en-US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(Everyone).</a:t>
            </a:r>
            <a:r>
              <a:rPr lang="fr-FR" sz="1200" b="0" i="0" dirty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Nous les traiterons à la fin du webinaire.</a:t>
            </a:r>
            <a:endParaRPr lang="en-US" sz="1200" b="0" i="0" dirty="0">
              <a:solidFill>
                <a:schemeClr val="tx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F9817D-777D-4813-9516-45B5FC874A1C}"/>
              </a:ext>
            </a:extLst>
          </p:cNvPr>
          <p:cNvGrpSpPr/>
          <p:nvPr userDrawn="1"/>
        </p:nvGrpSpPr>
        <p:grpSpPr>
          <a:xfrm>
            <a:off x="1521288" y="4367097"/>
            <a:ext cx="349459" cy="455963"/>
            <a:chOff x="9092543" y="3660863"/>
            <a:chExt cx="739638" cy="965055"/>
          </a:xfrm>
          <a:solidFill>
            <a:srgbClr val="005A9C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7B53C4-9291-4C16-FF4A-F3C2957ED801}"/>
                </a:ext>
              </a:extLst>
            </p:cNvPr>
            <p:cNvGrpSpPr/>
            <p:nvPr/>
          </p:nvGrpSpPr>
          <p:grpSpPr>
            <a:xfrm>
              <a:off x="9092543" y="3660863"/>
              <a:ext cx="739638" cy="411702"/>
              <a:chOff x="10433987" y="3580960"/>
              <a:chExt cx="911682" cy="451922"/>
            </a:xfrm>
            <a:grpFill/>
          </p:grpSpPr>
          <p:sp>
            <p:nvSpPr>
              <p:cNvPr id="39" name="Freeform: Shape 86">
                <a:extLst>
                  <a:ext uri="{FF2B5EF4-FFF2-40B4-BE49-F238E27FC236}">
                    <a16:creationId xmlns:a16="http://schemas.microsoft.com/office/drawing/2014/main" id="{810C80E0-AFE1-2688-1A3D-264E51E81762}"/>
                  </a:ext>
                </a:extLst>
              </p:cNvPr>
              <p:cNvSpPr/>
              <p:nvPr/>
            </p:nvSpPr>
            <p:spPr>
              <a:xfrm>
                <a:off x="10433987" y="3580960"/>
                <a:ext cx="911682" cy="451762"/>
              </a:xfrm>
              <a:custGeom>
                <a:avLst/>
                <a:gdLst>
                  <a:gd name="connsiteX0" fmla="*/ 455841 w 911682"/>
                  <a:gd name="connsiteY0" fmla="*/ 62955 h 451762"/>
                  <a:gd name="connsiteX1" fmla="*/ 841193 w 911682"/>
                  <a:gd name="connsiteY1" fmla="*/ 377026 h 451762"/>
                  <a:gd name="connsiteX2" fmla="*/ 848727 w 911682"/>
                  <a:gd name="connsiteY2" fmla="*/ 451762 h 451762"/>
                  <a:gd name="connsiteX3" fmla="*/ 818305 w 911682"/>
                  <a:gd name="connsiteY3" fmla="*/ 451762 h 451762"/>
                  <a:gd name="connsiteX4" fmla="*/ 811389 w 911682"/>
                  <a:gd name="connsiteY4" fmla="*/ 383157 h 451762"/>
                  <a:gd name="connsiteX5" fmla="*/ 455841 w 911682"/>
                  <a:gd name="connsiteY5" fmla="*/ 93377 h 451762"/>
                  <a:gd name="connsiteX6" fmla="*/ 100293 w 911682"/>
                  <a:gd name="connsiteY6" fmla="*/ 383157 h 451762"/>
                  <a:gd name="connsiteX7" fmla="*/ 93377 w 911682"/>
                  <a:gd name="connsiteY7" fmla="*/ 451762 h 451762"/>
                  <a:gd name="connsiteX8" fmla="*/ 62955 w 911682"/>
                  <a:gd name="connsiteY8" fmla="*/ 451762 h 451762"/>
                  <a:gd name="connsiteX9" fmla="*/ 70489 w 911682"/>
                  <a:gd name="connsiteY9" fmla="*/ 377026 h 451762"/>
                  <a:gd name="connsiteX10" fmla="*/ 455841 w 911682"/>
                  <a:gd name="connsiteY10" fmla="*/ 62955 h 451762"/>
                  <a:gd name="connsiteX11" fmla="*/ 455841 w 911682"/>
                  <a:gd name="connsiteY11" fmla="*/ 0 h 451762"/>
                  <a:gd name="connsiteX12" fmla="*/ 902869 w 911682"/>
                  <a:gd name="connsiteY12" fmla="*/ 364338 h 451762"/>
                  <a:gd name="connsiteX13" fmla="*/ 911682 w 911682"/>
                  <a:gd name="connsiteY13" fmla="*/ 451762 h 451762"/>
                  <a:gd name="connsiteX14" fmla="*/ 876198 w 911682"/>
                  <a:gd name="connsiteY14" fmla="*/ 451762 h 451762"/>
                  <a:gd name="connsiteX15" fmla="*/ 868106 w 911682"/>
                  <a:gd name="connsiteY15" fmla="*/ 371489 h 451762"/>
                  <a:gd name="connsiteX16" fmla="*/ 455841 w 911682"/>
                  <a:gd name="connsiteY16" fmla="*/ 35484 h 451762"/>
                  <a:gd name="connsiteX17" fmla="*/ 43576 w 911682"/>
                  <a:gd name="connsiteY17" fmla="*/ 371489 h 451762"/>
                  <a:gd name="connsiteX18" fmla="*/ 35484 w 911682"/>
                  <a:gd name="connsiteY18" fmla="*/ 451762 h 451762"/>
                  <a:gd name="connsiteX19" fmla="*/ 0 w 911682"/>
                  <a:gd name="connsiteY19" fmla="*/ 451762 h 451762"/>
                  <a:gd name="connsiteX20" fmla="*/ 8813 w 911682"/>
                  <a:gd name="connsiteY20" fmla="*/ 364338 h 451762"/>
                  <a:gd name="connsiteX21" fmla="*/ 455841 w 911682"/>
                  <a:gd name="connsiteY21" fmla="*/ 0 h 45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11682" h="451762">
                    <a:moveTo>
                      <a:pt x="455841" y="62955"/>
                    </a:moveTo>
                    <a:cubicBezTo>
                      <a:pt x="645923" y="62955"/>
                      <a:pt x="804515" y="197786"/>
                      <a:pt x="841193" y="377026"/>
                    </a:cubicBezTo>
                    <a:lnTo>
                      <a:pt x="848727" y="451762"/>
                    </a:lnTo>
                    <a:lnTo>
                      <a:pt x="818305" y="451762"/>
                    </a:lnTo>
                    <a:lnTo>
                      <a:pt x="811389" y="383157"/>
                    </a:lnTo>
                    <a:cubicBezTo>
                      <a:pt x="777548" y="217780"/>
                      <a:pt x="631223" y="93377"/>
                      <a:pt x="455841" y="93377"/>
                    </a:cubicBezTo>
                    <a:cubicBezTo>
                      <a:pt x="280460" y="93377"/>
                      <a:pt x="134134" y="217780"/>
                      <a:pt x="100293" y="383157"/>
                    </a:cubicBezTo>
                    <a:lnTo>
                      <a:pt x="93377" y="451762"/>
                    </a:lnTo>
                    <a:lnTo>
                      <a:pt x="62955" y="451762"/>
                    </a:lnTo>
                    <a:lnTo>
                      <a:pt x="70489" y="377026"/>
                    </a:lnTo>
                    <a:cubicBezTo>
                      <a:pt x="107167" y="197786"/>
                      <a:pt x="265759" y="62955"/>
                      <a:pt x="455841" y="62955"/>
                    </a:cubicBezTo>
                    <a:close/>
                    <a:moveTo>
                      <a:pt x="455841" y="0"/>
                    </a:moveTo>
                    <a:cubicBezTo>
                      <a:pt x="676346" y="0"/>
                      <a:pt x="860320" y="156411"/>
                      <a:pt x="902869" y="364338"/>
                    </a:cubicBezTo>
                    <a:lnTo>
                      <a:pt x="911682" y="451762"/>
                    </a:lnTo>
                    <a:lnTo>
                      <a:pt x="876198" y="451762"/>
                    </a:lnTo>
                    <a:lnTo>
                      <a:pt x="868106" y="371489"/>
                    </a:lnTo>
                    <a:cubicBezTo>
                      <a:pt x="828866" y="179732"/>
                      <a:pt x="659199" y="35484"/>
                      <a:pt x="455841" y="35484"/>
                    </a:cubicBezTo>
                    <a:cubicBezTo>
                      <a:pt x="252483" y="35484"/>
                      <a:pt x="82816" y="179732"/>
                      <a:pt x="43576" y="371489"/>
                    </a:cubicBezTo>
                    <a:lnTo>
                      <a:pt x="35484" y="451762"/>
                    </a:lnTo>
                    <a:lnTo>
                      <a:pt x="0" y="451762"/>
                    </a:lnTo>
                    <a:lnTo>
                      <a:pt x="8813" y="364338"/>
                    </a:lnTo>
                    <a:cubicBezTo>
                      <a:pt x="51362" y="156411"/>
                      <a:pt x="235336" y="0"/>
                      <a:pt x="4558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BFF6A7A-DCC7-C2F4-ABB6-BE977C6F7D90}"/>
                  </a:ext>
                </a:extLst>
              </p:cNvPr>
              <p:cNvSpPr/>
              <p:nvPr/>
            </p:nvSpPr>
            <p:spPr>
              <a:xfrm rot="10800000" flipV="1">
                <a:off x="10439849" y="4001307"/>
                <a:ext cx="9144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D39D5DE-E96E-6617-ED02-E05FE005E1A8}"/>
                  </a:ext>
                </a:extLst>
              </p:cNvPr>
              <p:cNvSpPr/>
              <p:nvPr/>
            </p:nvSpPr>
            <p:spPr>
              <a:xfrm rot="10800000" flipV="1">
                <a:off x="11251059" y="4001307"/>
                <a:ext cx="9144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841573-0221-659B-EA2A-B4418FF7D6E6}"/>
                </a:ext>
              </a:extLst>
            </p:cNvPr>
            <p:cNvSpPr/>
            <p:nvPr/>
          </p:nvSpPr>
          <p:spPr>
            <a:xfrm rot="16200000" flipV="1">
              <a:off x="9027479" y="4146868"/>
              <a:ext cx="208255" cy="287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55A2B6-F4AC-32AE-6B8B-653EDEDCEF71}"/>
                </a:ext>
              </a:extLst>
            </p:cNvPr>
            <p:cNvSpPr/>
            <p:nvPr/>
          </p:nvSpPr>
          <p:spPr>
            <a:xfrm rot="16200000" flipV="1">
              <a:off x="9686053" y="4146868"/>
              <a:ext cx="208255" cy="287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B69B569-109C-99DA-7FE3-F75A57D98F4A}"/>
                </a:ext>
              </a:extLst>
            </p:cNvPr>
            <p:cNvGrpSpPr/>
            <p:nvPr/>
          </p:nvGrpSpPr>
          <p:grpSpPr>
            <a:xfrm>
              <a:off x="9117361" y="4124731"/>
              <a:ext cx="157279" cy="265554"/>
              <a:chOff x="10465991" y="4111053"/>
              <a:chExt cx="172644" cy="291496"/>
            </a:xfrm>
            <a:grpFill/>
          </p:grpSpPr>
          <p:sp>
            <p:nvSpPr>
              <p:cNvPr id="35" name="Freeform: Shape 82">
                <a:extLst>
                  <a:ext uri="{FF2B5EF4-FFF2-40B4-BE49-F238E27FC236}">
                    <a16:creationId xmlns:a16="http://schemas.microsoft.com/office/drawing/2014/main" id="{61068D40-730F-DB8F-1FDE-68CC2C35E8FF}"/>
                  </a:ext>
                </a:extLst>
              </p:cNvPr>
              <p:cNvSpPr/>
              <p:nvPr/>
            </p:nvSpPr>
            <p:spPr>
              <a:xfrm>
                <a:off x="10465991" y="4111053"/>
                <a:ext cx="172644" cy="291496"/>
              </a:xfrm>
              <a:custGeom>
                <a:avLst/>
                <a:gdLst>
                  <a:gd name="connsiteX0" fmla="*/ 86321 w 172644"/>
                  <a:gd name="connsiteY0" fmla="*/ 30795 h 291496"/>
                  <a:gd name="connsiteX1" fmla="*/ 30008 w 172644"/>
                  <a:gd name="connsiteY1" fmla="*/ 87108 h 291496"/>
                  <a:gd name="connsiteX2" fmla="*/ 30008 w 172644"/>
                  <a:gd name="connsiteY2" fmla="*/ 204386 h 291496"/>
                  <a:gd name="connsiteX3" fmla="*/ 86321 w 172644"/>
                  <a:gd name="connsiteY3" fmla="*/ 260699 h 291496"/>
                  <a:gd name="connsiteX4" fmla="*/ 86320 w 172644"/>
                  <a:gd name="connsiteY4" fmla="*/ 260700 h 291496"/>
                  <a:gd name="connsiteX5" fmla="*/ 142633 w 172644"/>
                  <a:gd name="connsiteY5" fmla="*/ 204387 h 291496"/>
                  <a:gd name="connsiteX6" fmla="*/ 142634 w 172644"/>
                  <a:gd name="connsiteY6" fmla="*/ 87108 h 291496"/>
                  <a:gd name="connsiteX7" fmla="*/ 86321 w 172644"/>
                  <a:gd name="connsiteY7" fmla="*/ 30795 h 291496"/>
                  <a:gd name="connsiteX8" fmla="*/ 86322 w 172644"/>
                  <a:gd name="connsiteY8" fmla="*/ 0 h 291496"/>
                  <a:gd name="connsiteX9" fmla="*/ 172644 w 172644"/>
                  <a:gd name="connsiteY9" fmla="*/ 86322 h 291496"/>
                  <a:gd name="connsiteX10" fmla="*/ 172643 w 172644"/>
                  <a:gd name="connsiteY10" fmla="*/ 205174 h 291496"/>
                  <a:gd name="connsiteX11" fmla="*/ 86321 w 172644"/>
                  <a:gd name="connsiteY11" fmla="*/ 291496 h 291496"/>
                  <a:gd name="connsiteX12" fmla="*/ 86322 w 172644"/>
                  <a:gd name="connsiteY12" fmla="*/ 291495 h 291496"/>
                  <a:gd name="connsiteX13" fmla="*/ 0 w 172644"/>
                  <a:gd name="connsiteY13" fmla="*/ 205173 h 291496"/>
                  <a:gd name="connsiteX14" fmla="*/ 0 w 172644"/>
                  <a:gd name="connsiteY14" fmla="*/ 86322 h 291496"/>
                  <a:gd name="connsiteX15" fmla="*/ 86322 w 172644"/>
                  <a:gd name="connsiteY15" fmla="*/ 0 h 29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2644" h="291496">
                    <a:moveTo>
                      <a:pt x="86321" y="30795"/>
                    </a:moveTo>
                    <a:cubicBezTo>
                      <a:pt x="55220" y="30795"/>
                      <a:pt x="30008" y="56007"/>
                      <a:pt x="30008" y="87108"/>
                    </a:cubicBezTo>
                    <a:lnTo>
                      <a:pt x="30008" y="204386"/>
                    </a:lnTo>
                    <a:cubicBezTo>
                      <a:pt x="30008" y="235487"/>
                      <a:pt x="55220" y="260699"/>
                      <a:pt x="86321" y="260699"/>
                    </a:cubicBezTo>
                    <a:lnTo>
                      <a:pt x="86320" y="260700"/>
                    </a:lnTo>
                    <a:cubicBezTo>
                      <a:pt x="117421" y="260700"/>
                      <a:pt x="142633" y="235488"/>
                      <a:pt x="142633" y="204387"/>
                    </a:cubicBezTo>
                    <a:cubicBezTo>
                      <a:pt x="142633" y="165294"/>
                      <a:pt x="142634" y="126201"/>
                      <a:pt x="142634" y="87108"/>
                    </a:cubicBezTo>
                    <a:cubicBezTo>
                      <a:pt x="142634" y="56007"/>
                      <a:pt x="117422" y="30795"/>
                      <a:pt x="86321" y="30795"/>
                    </a:cubicBezTo>
                    <a:close/>
                    <a:moveTo>
                      <a:pt x="86322" y="0"/>
                    </a:moveTo>
                    <a:cubicBezTo>
                      <a:pt x="133996" y="0"/>
                      <a:pt x="172644" y="38648"/>
                      <a:pt x="172644" y="86322"/>
                    </a:cubicBezTo>
                    <a:cubicBezTo>
                      <a:pt x="172644" y="125939"/>
                      <a:pt x="172643" y="165557"/>
                      <a:pt x="172643" y="205174"/>
                    </a:cubicBezTo>
                    <a:cubicBezTo>
                      <a:pt x="172643" y="252848"/>
                      <a:pt x="133995" y="291496"/>
                      <a:pt x="86321" y="291496"/>
                    </a:cubicBezTo>
                    <a:lnTo>
                      <a:pt x="86322" y="291495"/>
                    </a:lnTo>
                    <a:cubicBezTo>
                      <a:pt x="38648" y="291495"/>
                      <a:pt x="0" y="252847"/>
                      <a:pt x="0" y="205173"/>
                    </a:cubicBezTo>
                    <a:lnTo>
                      <a:pt x="0" y="86322"/>
                    </a:lnTo>
                    <a:cubicBezTo>
                      <a:pt x="0" y="38648"/>
                      <a:pt x="38648" y="0"/>
                      <a:pt x="863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9B24390-88C4-635E-46D5-0DBB3A4D991F}"/>
                  </a:ext>
                </a:extLst>
              </p:cNvPr>
              <p:cNvSpPr/>
              <p:nvPr/>
            </p:nvSpPr>
            <p:spPr>
              <a:xfrm rot="10800000" flipV="1">
                <a:off x="10481629" y="4177627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B79797F-8449-B41D-288C-235B6F796F3C}"/>
                  </a:ext>
                </a:extLst>
              </p:cNvPr>
              <p:cNvSpPr/>
              <p:nvPr/>
            </p:nvSpPr>
            <p:spPr>
              <a:xfrm rot="10800000" flipV="1">
                <a:off x="10481629" y="4244088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8E4BF07-4CFB-9794-8117-21C7B4B17C0E}"/>
                  </a:ext>
                </a:extLst>
              </p:cNvPr>
              <p:cNvSpPr/>
              <p:nvPr/>
            </p:nvSpPr>
            <p:spPr>
              <a:xfrm rot="10800000" flipV="1">
                <a:off x="10481629" y="4310353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3CF5E30-9691-7324-B82A-40199F827BDC}"/>
                </a:ext>
              </a:extLst>
            </p:cNvPr>
            <p:cNvGrpSpPr/>
            <p:nvPr/>
          </p:nvGrpSpPr>
          <p:grpSpPr>
            <a:xfrm>
              <a:off x="9647201" y="4124731"/>
              <a:ext cx="157279" cy="265554"/>
              <a:chOff x="10465991" y="4111053"/>
              <a:chExt cx="172644" cy="291496"/>
            </a:xfrm>
            <a:grpFill/>
          </p:grpSpPr>
          <p:sp>
            <p:nvSpPr>
              <p:cNvPr id="25" name="Freeform: Shape 78">
                <a:extLst>
                  <a:ext uri="{FF2B5EF4-FFF2-40B4-BE49-F238E27FC236}">
                    <a16:creationId xmlns:a16="http://schemas.microsoft.com/office/drawing/2014/main" id="{B4573F95-4CB8-C0D5-7C6B-45697A664B86}"/>
                  </a:ext>
                </a:extLst>
              </p:cNvPr>
              <p:cNvSpPr/>
              <p:nvPr/>
            </p:nvSpPr>
            <p:spPr>
              <a:xfrm>
                <a:off x="10465991" y="4111053"/>
                <a:ext cx="172644" cy="291496"/>
              </a:xfrm>
              <a:custGeom>
                <a:avLst/>
                <a:gdLst>
                  <a:gd name="connsiteX0" fmla="*/ 86321 w 172644"/>
                  <a:gd name="connsiteY0" fmla="*/ 30795 h 291496"/>
                  <a:gd name="connsiteX1" fmla="*/ 30008 w 172644"/>
                  <a:gd name="connsiteY1" fmla="*/ 87108 h 291496"/>
                  <a:gd name="connsiteX2" fmla="*/ 30008 w 172644"/>
                  <a:gd name="connsiteY2" fmla="*/ 204386 h 291496"/>
                  <a:gd name="connsiteX3" fmla="*/ 86321 w 172644"/>
                  <a:gd name="connsiteY3" fmla="*/ 260699 h 291496"/>
                  <a:gd name="connsiteX4" fmla="*/ 86320 w 172644"/>
                  <a:gd name="connsiteY4" fmla="*/ 260700 h 291496"/>
                  <a:gd name="connsiteX5" fmla="*/ 142633 w 172644"/>
                  <a:gd name="connsiteY5" fmla="*/ 204387 h 291496"/>
                  <a:gd name="connsiteX6" fmla="*/ 142634 w 172644"/>
                  <a:gd name="connsiteY6" fmla="*/ 87108 h 291496"/>
                  <a:gd name="connsiteX7" fmla="*/ 86321 w 172644"/>
                  <a:gd name="connsiteY7" fmla="*/ 30795 h 291496"/>
                  <a:gd name="connsiteX8" fmla="*/ 86322 w 172644"/>
                  <a:gd name="connsiteY8" fmla="*/ 0 h 291496"/>
                  <a:gd name="connsiteX9" fmla="*/ 172644 w 172644"/>
                  <a:gd name="connsiteY9" fmla="*/ 86322 h 291496"/>
                  <a:gd name="connsiteX10" fmla="*/ 172643 w 172644"/>
                  <a:gd name="connsiteY10" fmla="*/ 205174 h 291496"/>
                  <a:gd name="connsiteX11" fmla="*/ 86321 w 172644"/>
                  <a:gd name="connsiteY11" fmla="*/ 291496 h 291496"/>
                  <a:gd name="connsiteX12" fmla="*/ 86322 w 172644"/>
                  <a:gd name="connsiteY12" fmla="*/ 291495 h 291496"/>
                  <a:gd name="connsiteX13" fmla="*/ 0 w 172644"/>
                  <a:gd name="connsiteY13" fmla="*/ 205173 h 291496"/>
                  <a:gd name="connsiteX14" fmla="*/ 0 w 172644"/>
                  <a:gd name="connsiteY14" fmla="*/ 86322 h 291496"/>
                  <a:gd name="connsiteX15" fmla="*/ 86322 w 172644"/>
                  <a:gd name="connsiteY15" fmla="*/ 0 h 291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2644" h="291496">
                    <a:moveTo>
                      <a:pt x="86321" y="30795"/>
                    </a:moveTo>
                    <a:cubicBezTo>
                      <a:pt x="55220" y="30795"/>
                      <a:pt x="30008" y="56007"/>
                      <a:pt x="30008" y="87108"/>
                    </a:cubicBezTo>
                    <a:lnTo>
                      <a:pt x="30008" y="204386"/>
                    </a:lnTo>
                    <a:cubicBezTo>
                      <a:pt x="30008" y="235487"/>
                      <a:pt x="55220" y="260699"/>
                      <a:pt x="86321" y="260699"/>
                    </a:cubicBezTo>
                    <a:lnTo>
                      <a:pt x="86320" y="260700"/>
                    </a:lnTo>
                    <a:cubicBezTo>
                      <a:pt x="117421" y="260700"/>
                      <a:pt x="142633" y="235488"/>
                      <a:pt x="142633" y="204387"/>
                    </a:cubicBezTo>
                    <a:cubicBezTo>
                      <a:pt x="142633" y="165294"/>
                      <a:pt x="142634" y="126201"/>
                      <a:pt x="142634" y="87108"/>
                    </a:cubicBezTo>
                    <a:cubicBezTo>
                      <a:pt x="142634" y="56007"/>
                      <a:pt x="117422" y="30795"/>
                      <a:pt x="86321" y="30795"/>
                    </a:cubicBezTo>
                    <a:close/>
                    <a:moveTo>
                      <a:pt x="86322" y="0"/>
                    </a:moveTo>
                    <a:cubicBezTo>
                      <a:pt x="133996" y="0"/>
                      <a:pt x="172644" y="38648"/>
                      <a:pt x="172644" y="86322"/>
                    </a:cubicBezTo>
                    <a:cubicBezTo>
                      <a:pt x="172644" y="125939"/>
                      <a:pt x="172643" y="165557"/>
                      <a:pt x="172643" y="205174"/>
                    </a:cubicBezTo>
                    <a:cubicBezTo>
                      <a:pt x="172643" y="252848"/>
                      <a:pt x="133995" y="291496"/>
                      <a:pt x="86321" y="291496"/>
                    </a:cubicBezTo>
                    <a:lnTo>
                      <a:pt x="86322" y="291495"/>
                    </a:lnTo>
                    <a:cubicBezTo>
                      <a:pt x="38648" y="291495"/>
                      <a:pt x="0" y="252847"/>
                      <a:pt x="0" y="205173"/>
                    </a:cubicBezTo>
                    <a:lnTo>
                      <a:pt x="0" y="86322"/>
                    </a:lnTo>
                    <a:cubicBezTo>
                      <a:pt x="0" y="38648"/>
                      <a:pt x="38648" y="0"/>
                      <a:pt x="863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9B7309-13F2-83CC-38EC-044FC2721BB8}"/>
                  </a:ext>
                </a:extLst>
              </p:cNvPr>
              <p:cNvSpPr/>
              <p:nvPr/>
            </p:nvSpPr>
            <p:spPr>
              <a:xfrm rot="10800000" flipV="1">
                <a:off x="10481629" y="4177627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81D25F8-D860-0C65-7BEC-7F7CD7533871}"/>
                  </a:ext>
                </a:extLst>
              </p:cNvPr>
              <p:cNvSpPr/>
              <p:nvPr/>
            </p:nvSpPr>
            <p:spPr>
              <a:xfrm rot="10800000" flipV="1">
                <a:off x="10481629" y="4244088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B314ADB-97AE-9986-FD38-FB85F785129E}"/>
                  </a:ext>
                </a:extLst>
              </p:cNvPr>
              <p:cNvSpPr/>
              <p:nvPr/>
            </p:nvSpPr>
            <p:spPr>
              <a:xfrm rot="10800000" flipV="1">
                <a:off x="10481629" y="4310353"/>
                <a:ext cx="137160" cy="315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085E9E8C-FE05-2676-B2FA-69C72F38474A}"/>
                </a:ext>
              </a:extLst>
            </p:cNvPr>
            <p:cNvSpPr/>
            <p:nvPr/>
          </p:nvSpPr>
          <p:spPr>
            <a:xfrm rot="6718767">
              <a:off x="9257940" y="4048043"/>
              <a:ext cx="552014" cy="537732"/>
            </a:xfrm>
            <a:prstGeom prst="blockArc">
              <a:avLst>
                <a:gd name="adj1" fmla="val 14720155"/>
                <a:gd name="adj2" fmla="val 20491737"/>
                <a:gd name="adj3" fmla="val 536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77">
              <a:extLst>
                <a:ext uri="{FF2B5EF4-FFF2-40B4-BE49-F238E27FC236}">
                  <a16:creationId xmlns:a16="http://schemas.microsoft.com/office/drawing/2014/main" id="{E853BBD3-0C48-6691-F47E-CB1F35E3033C}"/>
                </a:ext>
              </a:extLst>
            </p:cNvPr>
            <p:cNvSpPr/>
            <p:nvPr/>
          </p:nvSpPr>
          <p:spPr>
            <a:xfrm rot="5400000">
              <a:off x="9410029" y="4502000"/>
              <a:ext cx="92186" cy="155649"/>
            </a:xfrm>
            <a:custGeom>
              <a:avLst/>
              <a:gdLst>
                <a:gd name="connsiteX0" fmla="*/ 86321 w 172644"/>
                <a:gd name="connsiteY0" fmla="*/ 30795 h 291496"/>
                <a:gd name="connsiteX1" fmla="*/ 30008 w 172644"/>
                <a:gd name="connsiteY1" fmla="*/ 87108 h 291496"/>
                <a:gd name="connsiteX2" fmla="*/ 30008 w 172644"/>
                <a:gd name="connsiteY2" fmla="*/ 204386 h 291496"/>
                <a:gd name="connsiteX3" fmla="*/ 86321 w 172644"/>
                <a:gd name="connsiteY3" fmla="*/ 260699 h 291496"/>
                <a:gd name="connsiteX4" fmla="*/ 86320 w 172644"/>
                <a:gd name="connsiteY4" fmla="*/ 260700 h 291496"/>
                <a:gd name="connsiteX5" fmla="*/ 142633 w 172644"/>
                <a:gd name="connsiteY5" fmla="*/ 204387 h 291496"/>
                <a:gd name="connsiteX6" fmla="*/ 142634 w 172644"/>
                <a:gd name="connsiteY6" fmla="*/ 87108 h 291496"/>
                <a:gd name="connsiteX7" fmla="*/ 86321 w 172644"/>
                <a:gd name="connsiteY7" fmla="*/ 30795 h 291496"/>
                <a:gd name="connsiteX8" fmla="*/ 86322 w 172644"/>
                <a:gd name="connsiteY8" fmla="*/ 0 h 291496"/>
                <a:gd name="connsiteX9" fmla="*/ 172644 w 172644"/>
                <a:gd name="connsiteY9" fmla="*/ 86322 h 291496"/>
                <a:gd name="connsiteX10" fmla="*/ 172643 w 172644"/>
                <a:gd name="connsiteY10" fmla="*/ 205174 h 291496"/>
                <a:gd name="connsiteX11" fmla="*/ 86321 w 172644"/>
                <a:gd name="connsiteY11" fmla="*/ 291496 h 291496"/>
                <a:gd name="connsiteX12" fmla="*/ 86322 w 172644"/>
                <a:gd name="connsiteY12" fmla="*/ 291495 h 291496"/>
                <a:gd name="connsiteX13" fmla="*/ 0 w 172644"/>
                <a:gd name="connsiteY13" fmla="*/ 205173 h 291496"/>
                <a:gd name="connsiteX14" fmla="*/ 0 w 172644"/>
                <a:gd name="connsiteY14" fmla="*/ 86322 h 291496"/>
                <a:gd name="connsiteX15" fmla="*/ 86322 w 172644"/>
                <a:gd name="connsiteY15" fmla="*/ 0 h 291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2644" h="291496">
                  <a:moveTo>
                    <a:pt x="86321" y="30795"/>
                  </a:moveTo>
                  <a:cubicBezTo>
                    <a:pt x="55220" y="30795"/>
                    <a:pt x="30008" y="56007"/>
                    <a:pt x="30008" y="87108"/>
                  </a:cubicBezTo>
                  <a:lnTo>
                    <a:pt x="30008" y="204386"/>
                  </a:lnTo>
                  <a:cubicBezTo>
                    <a:pt x="30008" y="235487"/>
                    <a:pt x="55220" y="260699"/>
                    <a:pt x="86321" y="260699"/>
                  </a:cubicBezTo>
                  <a:lnTo>
                    <a:pt x="86320" y="260700"/>
                  </a:lnTo>
                  <a:cubicBezTo>
                    <a:pt x="117421" y="260700"/>
                    <a:pt x="142633" y="235488"/>
                    <a:pt x="142633" y="204387"/>
                  </a:cubicBezTo>
                  <a:cubicBezTo>
                    <a:pt x="142633" y="165294"/>
                    <a:pt x="142634" y="126201"/>
                    <a:pt x="142634" y="87108"/>
                  </a:cubicBezTo>
                  <a:cubicBezTo>
                    <a:pt x="142634" y="56007"/>
                    <a:pt x="117422" y="30795"/>
                    <a:pt x="86321" y="30795"/>
                  </a:cubicBezTo>
                  <a:close/>
                  <a:moveTo>
                    <a:pt x="86322" y="0"/>
                  </a:moveTo>
                  <a:cubicBezTo>
                    <a:pt x="133996" y="0"/>
                    <a:pt x="172644" y="38648"/>
                    <a:pt x="172644" y="86322"/>
                  </a:cubicBezTo>
                  <a:cubicBezTo>
                    <a:pt x="172644" y="125939"/>
                    <a:pt x="172643" y="165557"/>
                    <a:pt x="172643" y="205174"/>
                  </a:cubicBezTo>
                  <a:cubicBezTo>
                    <a:pt x="172643" y="252848"/>
                    <a:pt x="133995" y="291496"/>
                    <a:pt x="86321" y="291496"/>
                  </a:cubicBezTo>
                  <a:lnTo>
                    <a:pt x="86322" y="291495"/>
                  </a:lnTo>
                  <a:cubicBezTo>
                    <a:pt x="38648" y="291495"/>
                    <a:pt x="0" y="252847"/>
                    <a:pt x="0" y="205173"/>
                  </a:cubicBezTo>
                  <a:lnTo>
                    <a:pt x="0" y="86322"/>
                  </a:lnTo>
                  <a:cubicBezTo>
                    <a:pt x="0" y="38648"/>
                    <a:pt x="38648" y="0"/>
                    <a:pt x="8632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41A4540A-F682-4AE6-7311-EC7DF2AE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5636" y="6175589"/>
            <a:ext cx="3539659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44" name="Slide Number Placeholder 5">
            <a:extLst>
              <a:ext uri="{FF2B5EF4-FFF2-40B4-BE49-F238E27FC236}">
                <a16:creationId xmlns:a16="http://schemas.microsoft.com/office/drawing/2014/main" id="{125C5137-11B0-F853-B9F3-6E28DD1E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5300" y="6175589"/>
            <a:ext cx="449816" cy="365125"/>
          </a:xfrm>
        </p:spPr>
        <p:txBody>
          <a:bodyPr bIns="0" anchor="b"/>
          <a:lstStyle>
            <a:lvl1pPr algn="l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  <p:sp>
        <p:nvSpPr>
          <p:cNvPr id="45" name="Date Placeholder 3">
            <a:extLst>
              <a:ext uri="{FF2B5EF4-FFF2-40B4-BE49-F238E27FC236}">
                <a16:creationId xmlns:a16="http://schemas.microsoft.com/office/drawing/2014/main" id="{56FC32EB-E509-ABC7-EAD7-65BF443E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99233" y="6175589"/>
            <a:ext cx="1008833" cy="365125"/>
          </a:xfrm>
        </p:spPr>
        <p:txBody>
          <a:bodyPr bIns="0" anchor="b"/>
          <a:lstStyle>
            <a:lvl1pPr algn="r">
              <a:defRPr sz="1000" b="0" i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F0DBB5-53D4-DF59-9323-5C664F3EB0FD}"/>
              </a:ext>
            </a:extLst>
          </p:cNvPr>
          <p:cNvCxnSpPr/>
          <p:nvPr userDrawn="1"/>
        </p:nvCxnSpPr>
        <p:spPr>
          <a:xfrm flipV="1">
            <a:off x="9385300" y="6409325"/>
            <a:ext cx="0" cy="12721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>
            <a:extLst>
              <a:ext uri="{FF2B5EF4-FFF2-40B4-BE49-F238E27FC236}">
                <a16:creationId xmlns:a16="http://schemas.microsoft.com/office/drawing/2014/main" id="{3968F125-87CB-16DD-1960-59C8E2449865}"/>
              </a:ext>
            </a:extLst>
          </p:cNvPr>
          <p:cNvSpPr/>
          <p:nvPr userDrawn="1"/>
        </p:nvSpPr>
        <p:spPr>
          <a:xfrm>
            <a:off x="-5193" y="-635"/>
            <a:ext cx="172834" cy="6857900"/>
          </a:xfrm>
          <a:custGeom>
            <a:avLst/>
            <a:gdLst>
              <a:gd name="connsiteX0" fmla="*/ 0 w 708454"/>
              <a:gd name="connsiteY0" fmla="*/ 0 h 6919495"/>
              <a:gd name="connsiteX1" fmla="*/ 708454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708454"/>
              <a:gd name="connsiteY0" fmla="*/ 0 h 6919495"/>
              <a:gd name="connsiteX1" fmla="*/ 90780 w 708454"/>
              <a:gd name="connsiteY1" fmla="*/ 0 h 6919495"/>
              <a:gd name="connsiteX2" fmla="*/ 708454 w 708454"/>
              <a:gd name="connsiteY2" fmla="*/ 6919495 h 6919495"/>
              <a:gd name="connsiteX3" fmla="*/ 0 w 708454"/>
              <a:gd name="connsiteY3" fmla="*/ 6919495 h 6919495"/>
              <a:gd name="connsiteX4" fmla="*/ 0 w 708454"/>
              <a:gd name="connsiteY4" fmla="*/ 0 h 6919495"/>
              <a:gd name="connsiteX0" fmla="*/ 0 w 278505"/>
              <a:gd name="connsiteY0" fmla="*/ 0 h 6919495"/>
              <a:gd name="connsiteX1" fmla="*/ 90780 w 278505"/>
              <a:gd name="connsiteY1" fmla="*/ 0 h 6919495"/>
              <a:gd name="connsiteX2" fmla="*/ 278505 w 278505"/>
              <a:gd name="connsiteY2" fmla="*/ 6913439 h 6919495"/>
              <a:gd name="connsiteX3" fmla="*/ 0 w 278505"/>
              <a:gd name="connsiteY3" fmla="*/ 6919495 h 6919495"/>
              <a:gd name="connsiteX4" fmla="*/ 0 w 278505"/>
              <a:gd name="connsiteY4" fmla="*/ 0 h 6919495"/>
              <a:gd name="connsiteX0" fmla="*/ 0 w 236116"/>
              <a:gd name="connsiteY0" fmla="*/ 0 h 6919495"/>
              <a:gd name="connsiteX1" fmla="*/ 90780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236116"/>
              <a:gd name="connsiteY0" fmla="*/ 0 h 6919495"/>
              <a:gd name="connsiteX1" fmla="*/ 35916 w 236116"/>
              <a:gd name="connsiteY1" fmla="*/ 0 h 6919495"/>
              <a:gd name="connsiteX2" fmla="*/ 236116 w 236116"/>
              <a:gd name="connsiteY2" fmla="*/ 6913439 h 6919495"/>
              <a:gd name="connsiteX3" fmla="*/ 0 w 236116"/>
              <a:gd name="connsiteY3" fmla="*/ 6919495 h 6919495"/>
              <a:gd name="connsiteX4" fmla="*/ 0 w 236116"/>
              <a:gd name="connsiteY4" fmla="*/ 0 h 6919495"/>
              <a:gd name="connsiteX0" fmla="*/ 0 w 138580"/>
              <a:gd name="connsiteY0" fmla="*/ 0 h 6919535"/>
              <a:gd name="connsiteX1" fmla="*/ 35916 w 138580"/>
              <a:gd name="connsiteY1" fmla="*/ 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0 w 138580"/>
              <a:gd name="connsiteY0" fmla="*/ 0 h 6919535"/>
              <a:gd name="connsiteX1" fmla="*/ 117196 w 138580"/>
              <a:gd name="connsiteY1" fmla="*/ 50800 h 6919535"/>
              <a:gd name="connsiteX2" fmla="*/ 138580 w 138580"/>
              <a:gd name="connsiteY2" fmla="*/ 6919535 h 6919535"/>
              <a:gd name="connsiteX3" fmla="*/ 0 w 138580"/>
              <a:gd name="connsiteY3" fmla="*/ 6919495 h 6919535"/>
              <a:gd name="connsiteX4" fmla="*/ 0 w 138580"/>
              <a:gd name="connsiteY4" fmla="*/ 0 h 6919535"/>
              <a:gd name="connsiteX0" fmla="*/ 20320 w 138580"/>
              <a:gd name="connsiteY0" fmla="*/ 76200 h 6868735"/>
              <a:gd name="connsiteX1" fmla="*/ 117196 w 138580"/>
              <a:gd name="connsiteY1" fmla="*/ 0 h 6868735"/>
              <a:gd name="connsiteX2" fmla="*/ 138580 w 138580"/>
              <a:gd name="connsiteY2" fmla="*/ 6868735 h 6868735"/>
              <a:gd name="connsiteX3" fmla="*/ 0 w 138580"/>
              <a:gd name="connsiteY3" fmla="*/ 6868695 h 6868735"/>
              <a:gd name="connsiteX4" fmla="*/ 20320 w 138580"/>
              <a:gd name="connsiteY4" fmla="*/ 76200 h 6868735"/>
              <a:gd name="connsiteX0" fmla="*/ 20320 w 1290676"/>
              <a:gd name="connsiteY0" fmla="*/ 0 h 6792535"/>
              <a:gd name="connsiteX1" fmla="*/ 1290676 w 1290676"/>
              <a:gd name="connsiteY1" fmla="*/ 736600 h 6792535"/>
              <a:gd name="connsiteX2" fmla="*/ 138580 w 1290676"/>
              <a:gd name="connsiteY2" fmla="*/ 6792535 h 6792535"/>
              <a:gd name="connsiteX3" fmla="*/ 0 w 1290676"/>
              <a:gd name="connsiteY3" fmla="*/ 6792495 h 6792535"/>
              <a:gd name="connsiteX4" fmla="*/ 20320 w 1290676"/>
              <a:gd name="connsiteY4" fmla="*/ 0 h 6792535"/>
              <a:gd name="connsiteX0" fmla="*/ 20320 w 1290676"/>
              <a:gd name="connsiteY0" fmla="*/ 0 h 6883975"/>
              <a:gd name="connsiteX1" fmla="*/ 1290676 w 1290676"/>
              <a:gd name="connsiteY1" fmla="*/ 828040 h 6883975"/>
              <a:gd name="connsiteX2" fmla="*/ 138580 w 1290676"/>
              <a:gd name="connsiteY2" fmla="*/ 6883975 h 6883975"/>
              <a:gd name="connsiteX3" fmla="*/ 0 w 1290676"/>
              <a:gd name="connsiteY3" fmla="*/ 6883935 h 6883975"/>
              <a:gd name="connsiteX4" fmla="*/ 20320 w 1290676"/>
              <a:gd name="connsiteY4" fmla="*/ 0 h 6883975"/>
              <a:gd name="connsiteX0" fmla="*/ 20320 w 138580"/>
              <a:gd name="connsiteY0" fmla="*/ 0 h 6883975"/>
              <a:gd name="connsiteX1" fmla="*/ 51156 w 138580"/>
              <a:gd name="connsiteY1" fmla="*/ 5080 h 6883975"/>
              <a:gd name="connsiteX2" fmla="*/ 138580 w 138580"/>
              <a:gd name="connsiteY2" fmla="*/ 6883975 h 6883975"/>
              <a:gd name="connsiteX3" fmla="*/ 0 w 138580"/>
              <a:gd name="connsiteY3" fmla="*/ 6883935 h 6883975"/>
              <a:gd name="connsiteX4" fmla="*/ 20320 w 138580"/>
              <a:gd name="connsiteY4" fmla="*/ 0 h 6883975"/>
              <a:gd name="connsiteX0" fmla="*/ 2032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20320 w 506451"/>
              <a:gd name="connsiteY4" fmla="*/ 0 h 6883975"/>
              <a:gd name="connsiteX0" fmla="*/ 149860 w 506451"/>
              <a:gd name="connsiteY0" fmla="*/ 33020 h 6574095"/>
              <a:gd name="connsiteX1" fmla="*/ 506451 w 506451"/>
              <a:gd name="connsiteY1" fmla="*/ 0 h 6574095"/>
              <a:gd name="connsiteX2" fmla="*/ 138580 w 506451"/>
              <a:gd name="connsiteY2" fmla="*/ 6574095 h 6574095"/>
              <a:gd name="connsiteX3" fmla="*/ 0 w 506451"/>
              <a:gd name="connsiteY3" fmla="*/ 6574055 h 6574095"/>
              <a:gd name="connsiteX4" fmla="*/ 149860 w 506451"/>
              <a:gd name="connsiteY4" fmla="*/ 33020 h 6574095"/>
              <a:gd name="connsiteX0" fmla="*/ 12700 w 506451"/>
              <a:gd name="connsiteY0" fmla="*/ 0 h 6883975"/>
              <a:gd name="connsiteX1" fmla="*/ 506451 w 506451"/>
              <a:gd name="connsiteY1" fmla="*/ 309880 h 6883975"/>
              <a:gd name="connsiteX2" fmla="*/ 138580 w 506451"/>
              <a:gd name="connsiteY2" fmla="*/ 6883975 h 6883975"/>
              <a:gd name="connsiteX3" fmla="*/ 0 w 506451"/>
              <a:gd name="connsiteY3" fmla="*/ 6883935 h 6883975"/>
              <a:gd name="connsiteX4" fmla="*/ 12700 w 506451"/>
              <a:gd name="connsiteY4" fmla="*/ 0 h 6883975"/>
              <a:gd name="connsiteX0" fmla="*/ 67945 w 506451"/>
              <a:gd name="connsiteY0" fmla="*/ 0 h 6870640"/>
              <a:gd name="connsiteX1" fmla="*/ 506451 w 506451"/>
              <a:gd name="connsiteY1" fmla="*/ 296545 h 6870640"/>
              <a:gd name="connsiteX2" fmla="*/ 138580 w 506451"/>
              <a:gd name="connsiteY2" fmla="*/ 6870640 h 6870640"/>
              <a:gd name="connsiteX3" fmla="*/ 0 w 506451"/>
              <a:gd name="connsiteY3" fmla="*/ 6870600 h 6870640"/>
              <a:gd name="connsiteX4" fmla="*/ 67945 w 506451"/>
              <a:gd name="connsiteY4" fmla="*/ 0 h 6870640"/>
              <a:gd name="connsiteX0" fmla="*/ 10795 w 506451"/>
              <a:gd name="connsiteY0" fmla="*/ 0 h 6891595"/>
              <a:gd name="connsiteX1" fmla="*/ 506451 w 506451"/>
              <a:gd name="connsiteY1" fmla="*/ 317500 h 6891595"/>
              <a:gd name="connsiteX2" fmla="*/ 138580 w 506451"/>
              <a:gd name="connsiteY2" fmla="*/ 6891595 h 6891595"/>
              <a:gd name="connsiteX3" fmla="*/ 0 w 506451"/>
              <a:gd name="connsiteY3" fmla="*/ 6891555 h 6891595"/>
              <a:gd name="connsiteX4" fmla="*/ 10795 w 506451"/>
              <a:gd name="connsiteY4" fmla="*/ 0 h 6891595"/>
              <a:gd name="connsiteX0" fmla="*/ 10795 w 138580"/>
              <a:gd name="connsiteY0" fmla="*/ 635 h 6892230"/>
              <a:gd name="connsiteX1" fmla="*/ 18771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10795 w 138580"/>
              <a:gd name="connsiteY0" fmla="*/ 635 h 6892230"/>
              <a:gd name="connsiteX1" fmla="*/ 24486 w 138580"/>
              <a:gd name="connsiteY1" fmla="*/ 0 h 6892230"/>
              <a:gd name="connsiteX2" fmla="*/ 138580 w 138580"/>
              <a:gd name="connsiteY2" fmla="*/ 6892230 h 6892230"/>
              <a:gd name="connsiteX3" fmla="*/ 0 w 138580"/>
              <a:gd name="connsiteY3" fmla="*/ 6892190 h 6892230"/>
              <a:gd name="connsiteX4" fmla="*/ 10795 w 138580"/>
              <a:gd name="connsiteY4" fmla="*/ 635 h 6892230"/>
              <a:gd name="connsiteX0" fmla="*/ 569 w 128354"/>
              <a:gd name="connsiteY0" fmla="*/ 635 h 6892230"/>
              <a:gd name="connsiteX1" fmla="*/ 14260 w 128354"/>
              <a:gd name="connsiteY1" fmla="*/ 0 h 6892230"/>
              <a:gd name="connsiteX2" fmla="*/ 128354 w 128354"/>
              <a:gd name="connsiteY2" fmla="*/ 6892230 h 6892230"/>
              <a:gd name="connsiteX3" fmla="*/ 43114 w 128354"/>
              <a:gd name="connsiteY3" fmla="*/ 6772175 h 6892230"/>
              <a:gd name="connsiteX4" fmla="*/ 569 w 128354"/>
              <a:gd name="connsiteY4" fmla="*/ 635 h 6892230"/>
              <a:gd name="connsiteX0" fmla="*/ 1427 w 129212"/>
              <a:gd name="connsiteY0" fmla="*/ 635 h 6892230"/>
              <a:gd name="connsiteX1" fmla="*/ 15118 w 129212"/>
              <a:gd name="connsiteY1" fmla="*/ 0 h 6892230"/>
              <a:gd name="connsiteX2" fmla="*/ 129212 w 129212"/>
              <a:gd name="connsiteY2" fmla="*/ 6892230 h 6892230"/>
              <a:gd name="connsiteX3" fmla="*/ 7777 w 129212"/>
              <a:gd name="connsiteY3" fmla="*/ 6854090 h 6892230"/>
              <a:gd name="connsiteX4" fmla="*/ 1427 w 129212"/>
              <a:gd name="connsiteY4" fmla="*/ 635 h 6892230"/>
              <a:gd name="connsiteX0" fmla="*/ 1427 w 110162"/>
              <a:gd name="connsiteY0" fmla="*/ 635 h 6856035"/>
              <a:gd name="connsiteX1" fmla="*/ 15118 w 110162"/>
              <a:gd name="connsiteY1" fmla="*/ 0 h 6856035"/>
              <a:gd name="connsiteX2" fmla="*/ 110162 w 110162"/>
              <a:gd name="connsiteY2" fmla="*/ 6856035 h 6856035"/>
              <a:gd name="connsiteX3" fmla="*/ 7777 w 110162"/>
              <a:gd name="connsiteY3" fmla="*/ 6854090 h 6856035"/>
              <a:gd name="connsiteX4" fmla="*/ 1427 w 110162"/>
              <a:gd name="connsiteY4" fmla="*/ 635 h 6856035"/>
              <a:gd name="connsiteX0" fmla="*/ 1427 w 110162"/>
              <a:gd name="connsiteY0" fmla="*/ 635 h 6857900"/>
              <a:gd name="connsiteX1" fmla="*/ 15118 w 110162"/>
              <a:gd name="connsiteY1" fmla="*/ 0 h 6857900"/>
              <a:gd name="connsiteX2" fmla="*/ 110162 w 110162"/>
              <a:gd name="connsiteY2" fmla="*/ 6856035 h 6857900"/>
              <a:gd name="connsiteX3" fmla="*/ 7777 w 110162"/>
              <a:gd name="connsiteY3" fmla="*/ 6857900 h 6857900"/>
              <a:gd name="connsiteX4" fmla="*/ 1427 w 110162"/>
              <a:gd name="connsiteY4" fmla="*/ 635 h 68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62" h="6857900">
                <a:moveTo>
                  <a:pt x="1427" y="635"/>
                </a:moveTo>
                <a:lnTo>
                  <a:pt x="15118" y="0"/>
                </a:lnTo>
                <a:lnTo>
                  <a:pt x="110162" y="6856035"/>
                </a:lnTo>
                <a:lnTo>
                  <a:pt x="7777" y="6857900"/>
                </a:lnTo>
                <a:cubicBezTo>
                  <a:pt x="14550" y="4593735"/>
                  <a:pt x="-5346" y="2264800"/>
                  <a:pt x="1427" y="635"/>
                </a:cubicBezTo>
                <a:close/>
              </a:path>
            </a:pathLst>
          </a:custGeom>
          <a:gradFill flip="none" rotWithShape="1">
            <a:gsLst>
              <a:gs pos="15000">
                <a:srgbClr val="BE4894"/>
              </a:gs>
              <a:gs pos="52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 </a:t>
            </a:r>
            <a:endParaRPr lang="en-BE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EB37ACE-F38D-4516-4D6E-4F14A70DB6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86" y="5894621"/>
            <a:ext cx="1655354" cy="6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0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C96F-41D3-49B7-9AC9-402B3453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F01F5-CABF-46D6-8F2D-1DBDC00FD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A344C0-824D-4E0C-AE17-3ECE628CA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C6B9C-77D2-4FFA-8E2F-4F8871F5E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A72F6-E2D8-4F16-9C71-1A3F808D4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41B8A-30EE-40E3-86F4-8E118B8C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00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08DD-D959-4668-9FEE-6999AB4C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E97F0-4AC7-4757-AC55-1BBDE6DB2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30F43-B0DB-47B5-8434-61E0A3703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167D5-07A2-477D-A43B-CC6653EA81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B1842-CDBD-4C1B-B376-11AFB9006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66AD81-9BE4-4014-8B9A-024B5A0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DC99E5-ADB0-4AF6-94FF-5222AD977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F7017D-63B4-4F02-AF65-17EF8EDD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8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578C-A91D-4DEC-A14B-7F051D88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B4EAD-2621-46EA-B27A-73AFF68E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06B2C-B730-4C61-A2DF-7E20634F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FC1A8-9A38-4A6A-9E7E-5843E0D6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81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FB474F-E8B2-49DB-8E28-F44F0C4A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00C37-D8A2-4149-9AC5-B05D3FC9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0D798-9FD5-48C0-9121-CD0F6B332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87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B0F09-5998-45F0-AABD-06C39CBB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E5E8E-A9F8-4385-84B0-9E6E3BDD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9D5E5-CE1D-44EA-B71F-FCE63CF4B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EE14D-B902-4356-9DD0-D14B6572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15F40-E0D5-4773-AA41-D8C8485B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B0FE2-C380-4B43-BBEE-E553FC3B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88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D467-3218-4029-8A81-7B1A6BF91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4F342-8C22-4F3B-9F03-92E719AFE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A479D8-70C0-42CD-8534-3C4990383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95B20-6244-4AB6-AFF9-0AD6A20E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955D1-EA3A-4A60-86C7-7E2BA55C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2677E-134B-4CFE-9C6B-F13322BB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78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8B4295-BC3A-4AA9-9B6E-5BD742CEC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9BA54-911E-40A2-A56E-BD5F5CDC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72F95-3BC3-4429-A620-192D82030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1A632-12D7-4EB2-B095-7FA235E59AE7}" type="datetimeFigureOut">
              <a:rPr lang="nl-NL" smtClean="0"/>
              <a:t>28-3-2024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D349B-D501-46C0-BEE9-115FDBFCCC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C7BE8-0E6A-4459-AE6E-3F71B1C15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8677B-24FF-4298-8596-1247977E7CE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5C893-879A-190E-4CDF-B55D4DB9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01F33-C81A-D28C-2CB3-3F4473648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BE757-ED17-9153-6440-901FA6DA0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Date</a:t>
            </a:r>
            <a:endParaRPr lang="en-BE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D273E-E0C5-9D37-5872-1DD25D031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Title - Edit this in "Header and footer" in Insert tab</a:t>
            </a:r>
            <a:endParaRPr lang="en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7DF80-DF64-D909-A537-E8C61746C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Roboto" panose="02000000000000000000" pitchFamily="2" charset="0"/>
              </a:defRPr>
            </a:lvl1pPr>
          </a:lstStyle>
          <a:p>
            <a:fld id="{A40E584E-541A-3948-AA01-9DB5F057134D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290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ynopsys.com/blogs/software-security/open-source-trends-ossra-report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synopsys.com/blogs/software-security/open-source-trends-ossra-repor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cyclonedx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mals.be/nl/content/activiteitenverslag-2022" TargetMode="Externa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891D-3D7E-871E-5A84-162D4CA30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latin typeface="+mn-lt"/>
              </a:rPr>
              <a:t>Smals &amp; Open Source</a:t>
            </a:r>
            <a:endParaRPr lang="en-BE" sz="6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5938D-90BD-B671-7973-4B30B069D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Challenges</a:t>
            </a:r>
            <a:endParaRPr lang="en-BE" sz="4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261E8-6ECE-2612-7380-DB3391F2A6C2}"/>
              </a:ext>
            </a:extLst>
          </p:cNvPr>
          <p:cNvSpPr txBox="1"/>
          <p:nvPr/>
        </p:nvSpPr>
        <p:spPr>
          <a:xfrm>
            <a:off x="330168" y="6251859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Dirk Deridder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788C1-5568-619F-93C6-B6641E298D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0" y="397805"/>
            <a:ext cx="3429000" cy="9411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24587-F827-2067-AF37-A84500884D37}"/>
              </a:ext>
            </a:extLst>
          </p:cNvPr>
          <p:cNvSpPr txBox="1"/>
          <p:nvPr/>
        </p:nvSpPr>
        <p:spPr>
          <a:xfrm>
            <a:off x="10996346" y="49414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26/03/2024</a:t>
            </a:r>
          </a:p>
        </p:txBody>
      </p:sp>
    </p:spTree>
    <p:extLst>
      <p:ext uri="{BB962C8B-B14F-4D97-AF65-F5344CB8AC3E}">
        <p14:creationId xmlns:p14="http://schemas.microsoft.com/office/powerpoint/2010/main" val="352154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9EE1C-3156-3216-9C18-ECBB7A01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Committed to high quality standards</a:t>
            </a:r>
            <a:endParaRPr lang="nl-NL" b="1" dirty="0"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140774-A4CC-20D2-9DA7-6C302E157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06907"/>
              </p:ext>
            </p:extLst>
          </p:nvPr>
        </p:nvGraphicFramePr>
        <p:xfrm>
          <a:off x="127000" y="1410134"/>
          <a:ext cx="11091456" cy="431153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8576">
                  <a:extLst>
                    <a:ext uri="{9D8B030D-6E8A-4147-A177-3AD203B41FA5}">
                      <a16:colId xmlns:a16="http://schemas.microsoft.com/office/drawing/2014/main" val="2499466982"/>
                    </a:ext>
                  </a:extLst>
                </a:gridCol>
                <a:gridCol w="1848576">
                  <a:extLst>
                    <a:ext uri="{9D8B030D-6E8A-4147-A177-3AD203B41FA5}">
                      <a16:colId xmlns:a16="http://schemas.microsoft.com/office/drawing/2014/main" val="429606178"/>
                    </a:ext>
                  </a:extLst>
                </a:gridCol>
                <a:gridCol w="1848576">
                  <a:extLst>
                    <a:ext uri="{9D8B030D-6E8A-4147-A177-3AD203B41FA5}">
                      <a16:colId xmlns:a16="http://schemas.microsoft.com/office/drawing/2014/main" val="2814070495"/>
                    </a:ext>
                  </a:extLst>
                </a:gridCol>
                <a:gridCol w="1848576">
                  <a:extLst>
                    <a:ext uri="{9D8B030D-6E8A-4147-A177-3AD203B41FA5}">
                      <a16:colId xmlns:a16="http://schemas.microsoft.com/office/drawing/2014/main" val="2218812925"/>
                    </a:ext>
                  </a:extLst>
                </a:gridCol>
                <a:gridCol w="1848576">
                  <a:extLst>
                    <a:ext uri="{9D8B030D-6E8A-4147-A177-3AD203B41FA5}">
                      <a16:colId xmlns:a16="http://schemas.microsoft.com/office/drawing/2014/main" val="3670224124"/>
                    </a:ext>
                  </a:extLst>
                </a:gridCol>
                <a:gridCol w="1848576">
                  <a:extLst>
                    <a:ext uri="{9D8B030D-6E8A-4147-A177-3AD203B41FA5}">
                      <a16:colId xmlns:a16="http://schemas.microsoft.com/office/drawing/2014/main" val="2318349452"/>
                    </a:ext>
                  </a:extLst>
                </a:gridCol>
              </a:tblGrid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7-zip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Argocd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Docker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Git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InfluxDB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Kibana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3183525140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Acm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AsciiDoc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Dokuwiki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Gitea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Inspec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Linux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439450766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ActiveMQ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AWX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Eclipse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GitLab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Java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Log4J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2764489246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Alerta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Camel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EclipseLink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Gpg4win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Java Spring Boot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Mattermost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508030966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Angular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CEPH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ElasticSearch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Grafana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Jenkins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Maven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3716036467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Ansible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Checkmk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Emacs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Grafana Loki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JFrog Artifactory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Minio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1057907422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Apache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Chef Inspec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Firefox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gVim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JMeter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MySQL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3759496072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Apache JMeter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Cloudform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Fluentd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HAProxy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JPA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NEO4J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2743068512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Apache Nifi 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Curl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Foreman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Hashicorp Consul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Kafka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Netbeans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2797861795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Apache Zookeeper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DBeaver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Gatling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Hashicorp Vault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Keepass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NGINX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1497504929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Notepad++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OpenFT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OpenSearch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Open Text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Percona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Postgress EDB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2501493007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OBS Studio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OpenJDK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OpenStack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Oracle Linux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PHP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Prometheus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1985157111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PlantUML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Podman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PostgreSQL (non-EDB)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Python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Red Hat </a:t>
                      </a:r>
                      <a:r>
                        <a:rPr lang="nl-NL" sz="1300" u="none" strike="noStrike" dirty="0" err="1">
                          <a:effectLst/>
                        </a:rPr>
                        <a:t>JBoss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Redis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4060050744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Rundeck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Sonarqube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Testlink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WSL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Red Hat Linux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Renovate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174567832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Satellite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Stolostron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Vaultwarden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Zabbix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Red Hat Openshift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Restic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768200747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SecureID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Symfony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PuTTY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ZAProxy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Red Hat Openstack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Ruby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385863627"/>
                  </a:ext>
                </a:extLst>
              </a:tr>
              <a:tr h="227950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Selenium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Telegraf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WinSCP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Zend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Red Hat </a:t>
                      </a:r>
                      <a:r>
                        <a:rPr lang="nl-NL" sz="1300" u="none" strike="noStrike" dirty="0" err="1">
                          <a:effectLst/>
                        </a:rPr>
                        <a:t>Satellite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React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3736780955"/>
                  </a:ext>
                </a:extLst>
              </a:tr>
              <a:tr h="436382"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>
                          <a:effectLst/>
                        </a:rPr>
                        <a:t>Signal</a:t>
                      </a:r>
                      <a:endParaRPr lang="nl-NL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Testkube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 err="1">
                          <a:effectLst/>
                        </a:rPr>
                        <a:t>Wordpress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Red Hat AMQ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Prometheus Node </a:t>
                      </a:r>
                      <a:r>
                        <a:rPr lang="nl-NL" sz="1300" u="none" strike="noStrike" dirty="0" err="1">
                          <a:effectLst/>
                        </a:rPr>
                        <a:t>Exporter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300" u="none" strike="noStrike" dirty="0">
                          <a:effectLst/>
                        </a:rPr>
                        <a:t>Prometheus </a:t>
                      </a:r>
                      <a:r>
                        <a:rPr lang="nl-NL" sz="1300" u="none" strike="noStrike" dirty="0" err="1">
                          <a:effectLst/>
                        </a:rPr>
                        <a:t>AlertManager</a:t>
                      </a:r>
                      <a:endParaRPr lang="nl-NL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98" marR="11298" marT="11298" marB="0"/>
                </a:tc>
                <a:extLst>
                  <a:ext uri="{0D108BD9-81ED-4DB2-BD59-A6C34878D82A}">
                    <a16:rowId xmlns:a16="http://schemas.microsoft.com/office/drawing/2014/main" val="26074190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C861A73-72EC-7081-C082-73179DE19DEA}"/>
              </a:ext>
            </a:extLst>
          </p:cNvPr>
          <p:cNvSpPr txBox="1"/>
          <p:nvPr/>
        </p:nvSpPr>
        <p:spPr>
          <a:xfrm>
            <a:off x="127000" y="263746"/>
            <a:ext cx="569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Bit more comprehensive &amp; less easy 5 minute </a:t>
            </a:r>
            <a:r>
              <a:rPr lang="en-US" dirty="0" err="1"/>
              <a:t>braindump</a:t>
            </a:r>
            <a:r>
              <a:rPr lang="en-US" dirty="0"/>
              <a:t>…</a:t>
            </a:r>
            <a:endParaRPr lang="nl-NL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7ABAF4-187C-B2D9-E95B-0BD1C36CE7A6}"/>
              </a:ext>
            </a:extLst>
          </p:cNvPr>
          <p:cNvGrpSpPr/>
          <p:nvPr/>
        </p:nvGrpSpPr>
        <p:grpSpPr>
          <a:xfrm>
            <a:off x="11353800" y="209218"/>
            <a:ext cx="602766" cy="6573078"/>
            <a:chOff x="11353800" y="209218"/>
            <a:chExt cx="602766" cy="657307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12BD099-E894-ED71-40C2-228745D5AE71}"/>
                </a:ext>
              </a:extLst>
            </p:cNvPr>
            <p:cNvSpPr/>
            <p:nvPr/>
          </p:nvSpPr>
          <p:spPr>
            <a:xfrm rot="16200000">
              <a:off x="9975122" y="4777855"/>
              <a:ext cx="3465931" cy="3176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0DA0898-DDA9-DE08-0A33-863CF9477D42}"/>
                </a:ext>
              </a:extLst>
            </p:cNvPr>
            <p:cNvSpPr/>
            <p:nvPr/>
          </p:nvSpPr>
          <p:spPr>
            <a:xfrm rot="16200000">
              <a:off x="8421548" y="3247278"/>
              <a:ext cx="6573078" cy="4969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100-120 technologies</a:t>
              </a:r>
              <a:endPara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B7913AA-E467-2C0C-0840-2DBF60FD9ED6}"/>
                </a:ext>
              </a:extLst>
            </p:cNvPr>
            <p:cNvGrpSpPr/>
            <p:nvPr/>
          </p:nvGrpSpPr>
          <p:grpSpPr>
            <a:xfrm>
              <a:off x="11891963" y="304459"/>
              <a:ext cx="64603" cy="6365194"/>
              <a:chOff x="11891963" y="304459"/>
              <a:chExt cx="64603" cy="636519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21C597C-A193-4E02-19A8-453CEE30E1BD}"/>
                  </a:ext>
                </a:extLst>
              </p:cNvPr>
              <p:cNvCxnSpPr/>
              <p:nvPr/>
            </p:nvCxnSpPr>
            <p:spPr>
              <a:xfrm>
                <a:off x="11891963" y="666965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96ED7ED-3627-5F77-46E1-50A66184BC6D}"/>
                  </a:ext>
                </a:extLst>
              </p:cNvPr>
              <p:cNvCxnSpPr/>
              <p:nvPr/>
            </p:nvCxnSpPr>
            <p:spPr>
              <a:xfrm>
                <a:off x="11891963" y="638032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B0F3DB8-D395-BC43-83DC-B44DD7DA7545}"/>
                  </a:ext>
                </a:extLst>
              </p:cNvPr>
              <p:cNvCxnSpPr/>
              <p:nvPr/>
            </p:nvCxnSpPr>
            <p:spPr>
              <a:xfrm>
                <a:off x="11891963" y="609099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FA96435-B5F2-77C5-66C4-C6EB5ED9A4A8}"/>
                  </a:ext>
                </a:extLst>
              </p:cNvPr>
              <p:cNvCxnSpPr/>
              <p:nvPr/>
            </p:nvCxnSpPr>
            <p:spPr>
              <a:xfrm>
                <a:off x="11891963" y="580167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805F36B-0E88-5F13-7954-E1A54B3E933B}"/>
                  </a:ext>
                </a:extLst>
              </p:cNvPr>
              <p:cNvCxnSpPr/>
              <p:nvPr/>
            </p:nvCxnSpPr>
            <p:spPr>
              <a:xfrm>
                <a:off x="11891963" y="551234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FA88C0E-A072-3CD2-6D10-14C4B419F805}"/>
                  </a:ext>
                </a:extLst>
              </p:cNvPr>
              <p:cNvCxnSpPr/>
              <p:nvPr/>
            </p:nvCxnSpPr>
            <p:spPr>
              <a:xfrm>
                <a:off x="11891963" y="522301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752356EA-2FEA-595F-B3EE-DB99963663AC}"/>
                  </a:ext>
                </a:extLst>
              </p:cNvPr>
              <p:cNvCxnSpPr/>
              <p:nvPr/>
            </p:nvCxnSpPr>
            <p:spPr>
              <a:xfrm>
                <a:off x="11891963" y="493369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AC730F3-78BE-4648-FFA7-52431F52F2CF}"/>
                  </a:ext>
                </a:extLst>
              </p:cNvPr>
              <p:cNvCxnSpPr/>
              <p:nvPr/>
            </p:nvCxnSpPr>
            <p:spPr>
              <a:xfrm>
                <a:off x="11891963" y="464436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F2A7134-08F4-853D-D9AB-1CCF55931D89}"/>
                  </a:ext>
                </a:extLst>
              </p:cNvPr>
              <p:cNvCxnSpPr/>
              <p:nvPr/>
            </p:nvCxnSpPr>
            <p:spPr>
              <a:xfrm>
                <a:off x="11891963" y="435503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D90A680-4BE2-C9D6-CD73-676E5501948D}"/>
                  </a:ext>
                </a:extLst>
              </p:cNvPr>
              <p:cNvCxnSpPr/>
              <p:nvPr/>
            </p:nvCxnSpPr>
            <p:spPr>
              <a:xfrm>
                <a:off x="11891963" y="406571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2DDE6FA-69BA-F81E-9263-8292B12E74BA}"/>
                  </a:ext>
                </a:extLst>
              </p:cNvPr>
              <p:cNvCxnSpPr/>
              <p:nvPr/>
            </p:nvCxnSpPr>
            <p:spPr>
              <a:xfrm>
                <a:off x="11891963" y="377638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99F4DE2-D05D-525A-F773-D08AD876A743}"/>
                  </a:ext>
                </a:extLst>
              </p:cNvPr>
              <p:cNvCxnSpPr/>
              <p:nvPr/>
            </p:nvCxnSpPr>
            <p:spPr>
              <a:xfrm>
                <a:off x="11891963" y="348705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60D7B3D-7CE5-9CAF-0748-940862B94868}"/>
                  </a:ext>
                </a:extLst>
              </p:cNvPr>
              <p:cNvCxnSpPr/>
              <p:nvPr/>
            </p:nvCxnSpPr>
            <p:spPr>
              <a:xfrm>
                <a:off x="11891963" y="319772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74BD3F5-52F8-1C98-85F1-8679400988D9}"/>
                  </a:ext>
                </a:extLst>
              </p:cNvPr>
              <p:cNvCxnSpPr/>
              <p:nvPr/>
            </p:nvCxnSpPr>
            <p:spPr>
              <a:xfrm>
                <a:off x="11891963" y="290840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52A37E3-C91B-7C2E-D134-0CD94AA923D3}"/>
                  </a:ext>
                </a:extLst>
              </p:cNvPr>
              <p:cNvCxnSpPr/>
              <p:nvPr/>
            </p:nvCxnSpPr>
            <p:spPr>
              <a:xfrm>
                <a:off x="11891963" y="261907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6D02D1A-EE96-74FA-07E2-EF58950BADFA}"/>
                  </a:ext>
                </a:extLst>
              </p:cNvPr>
              <p:cNvCxnSpPr/>
              <p:nvPr/>
            </p:nvCxnSpPr>
            <p:spPr>
              <a:xfrm>
                <a:off x="11891963" y="232974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8748142-1D3D-3E96-E661-5DB8E24626F8}"/>
                  </a:ext>
                </a:extLst>
              </p:cNvPr>
              <p:cNvCxnSpPr/>
              <p:nvPr/>
            </p:nvCxnSpPr>
            <p:spPr>
              <a:xfrm>
                <a:off x="11891963" y="204042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41A6293-9D33-24AC-5444-2FAAB39DF205}"/>
                  </a:ext>
                </a:extLst>
              </p:cNvPr>
              <p:cNvCxnSpPr/>
              <p:nvPr/>
            </p:nvCxnSpPr>
            <p:spPr>
              <a:xfrm>
                <a:off x="11891963" y="175109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D74437C-7D4D-BFA3-2DC5-610DF97312CE}"/>
                  </a:ext>
                </a:extLst>
              </p:cNvPr>
              <p:cNvCxnSpPr/>
              <p:nvPr/>
            </p:nvCxnSpPr>
            <p:spPr>
              <a:xfrm>
                <a:off x="11891963" y="146176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47DF2BD-DA36-4E3A-5624-EDA84D29B09A}"/>
                  </a:ext>
                </a:extLst>
              </p:cNvPr>
              <p:cNvCxnSpPr/>
              <p:nvPr/>
            </p:nvCxnSpPr>
            <p:spPr>
              <a:xfrm>
                <a:off x="11891963" y="117244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54F689A-526D-3B31-BFF3-B004A016D1BB}"/>
                  </a:ext>
                </a:extLst>
              </p:cNvPr>
              <p:cNvCxnSpPr/>
              <p:nvPr/>
            </p:nvCxnSpPr>
            <p:spPr>
              <a:xfrm>
                <a:off x="11891963" y="88311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25F093F-D690-FC02-AF0D-3297AE2CD7A6}"/>
                  </a:ext>
                </a:extLst>
              </p:cNvPr>
              <p:cNvCxnSpPr/>
              <p:nvPr/>
            </p:nvCxnSpPr>
            <p:spPr>
              <a:xfrm>
                <a:off x="11891963" y="59378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3549B96-0E53-6677-18A8-3DB1B9C09EBB}"/>
                  </a:ext>
                </a:extLst>
              </p:cNvPr>
              <p:cNvCxnSpPr/>
              <p:nvPr/>
            </p:nvCxnSpPr>
            <p:spPr>
              <a:xfrm>
                <a:off x="11891963" y="30445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2E6DE0-0DF2-D732-9C16-273757E87CC9}"/>
                </a:ext>
              </a:extLst>
            </p:cNvPr>
            <p:cNvGrpSpPr/>
            <p:nvPr/>
          </p:nvGrpSpPr>
          <p:grpSpPr>
            <a:xfrm>
              <a:off x="11353800" y="3037591"/>
              <a:ext cx="496803" cy="320276"/>
              <a:chOff x="11353800" y="6220188"/>
              <a:chExt cx="496803" cy="320276"/>
            </a:xfrm>
          </p:grpSpPr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67C084BB-7637-BB26-62BB-113773923B3C}"/>
                  </a:ext>
                </a:extLst>
              </p:cNvPr>
              <p:cNvSpPr/>
              <p:nvPr/>
            </p:nvSpPr>
            <p:spPr>
              <a:xfrm rot="5400000">
                <a:off x="11285506" y="6288482"/>
                <a:ext cx="320276" cy="18368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2C17E45-CC73-2EED-6290-147D6FE2A314}"/>
                  </a:ext>
                </a:extLst>
              </p:cNvPr>
              <p:cNvCxnSpPr>
                <a:cxnSpLocks/>
                <a:stCxn id="47" idx="0"/>
              </p:cNvCxnSpPr>
              <p:nvPr/>
            </p:nvCxnSpPr>
            <p:spPr>
              <a:xfrm>
                <a:off x="11537488" y="6380326"/>
                <a:ext cx="313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88247386-1F6C-C99D-EE22-8E284C66EE05}"/>
              </a:ext>
            </a:extLst>
          </p:cNvPr>
          <p:cNvSpPr txBox="1"/>
          <p:nvPr/>
        </p:nvSpPr>
        <p:spPr>
          <a:xfrm>
            <a:off x="0" y="6493594"/>
            <a:ext cx="5232010" cy="369332"/>
          </a:xfrm>
          <a:prstGeom prst="rect">
            <a:avLst/>
          </a:prstGeom>
          <a:solidFill>
            <a:srgbClr val="005696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… adding Community-Driven Open Source Technology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667D60B-6DDD-18BF-5B62-0A077B4E6EEB}"/>
              </a:ext>
            </a:extLst>
          </p:cNvPr>
          <p:cNvSpPr txBox="1"/>
          <p:nvPr/>
        </p:nvSpPr>
        <p:spPr>
          <a:xfrm>
            <a:off x="1097652" y="5846020"/>
            <a:ext cx="103619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Apparently, w</a:t>
            </a:r>
            <a:r>
              <a:rPr lang="en-US" sz="2800" dirty="0"/>
              <a:t>e </a:t>
            </a:r>
            <a:r>
              <a:rPr lang="en-US" sz="2800" u="sng" dirty="0"/>
              <a:t>don’t always require</a:t>
            </a:r>
            <a:r>
              <a:rPr lang="en-US" sz="2800" dirty="0"/>
              <a:t> enterprise versions/support</a:t>
            </a:r>
            <a:endParaRPr lang="nl-NL" sz="2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1291BA-C9AD-5FDD-DAD4-BE059E697DE3}"/>
              </a:ext>
            </a:extLst>
          </p:cNvPr>
          <p:cNvSpPr txBox="1"/>
          <p:nvPr/>
        </p:nvSpPr>
        <p:spPr>
          <a:xfrm>
            <a:off x="10901349" y="5370586"/>
            <a:ext cx="6842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u="none" strike="noStrike" dirty="0">
                <a:effectLst/>
              </a:rPr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67F4C4-F428-3278-40A2-D7C0DDB9D1C2}"/>
              </a:ext>
            </a:extLst>
          </p:cNvPr>
          <p:cNvSpPr txBox="1"/>
          <p:nvPr/>
        </p:nvSpPr>
        <p:spPr>
          <a:xfrm>
            <a:off x="0" y="3147045"/>
            <a:ext cx="12192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chemeClr val="bg1"/>
                </a:solidFill>
              </a:rPr>
              <a:t>invisible</a:t>
            </a:r>
            <a:endParaRPr lang="nl-NL" sz="199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30A37-0151-EB13-EE8B-A929D30C9FA1}"/>
              </a:ext>
            </a:extLst>
          </p:cNvPr>
          <p:cNvSpPr txBox="1"/>
          <p:nvPr/>
        </p:nvSpPr>
        <p:spPr>
          <a:xfrm>
            <a:off x="152400" y="96010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Open source is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</a:rPr>
              <a:t>more often than not</a:t>
            </a:r>
            <a:endParaRPr lang="nl-N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276496-E3ED-B860-7097-F8FB8511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Open Source is everywhere @Smals</a:t>
            </a:r>
            <a:endParaRPr lang="nl-NL" b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DDD1D5-CFCC-44FF-A775-F2216FC69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depends on what you include:</a:t>
            </a:r>
            <a:endParaRPr lang="nl-NL" dirty="0"/>
          </a:p>
          <a:p>
            <a:pPr lvl="1"/>
            <a:r>
              <a:rPr lang="nl-NL" dirty="0" err="1"/>
              <a:t>Products</a:t>
            </a:r>
            <a:r>
              <a:rPr lang="nl-NL" dirty="0"/>
              <a:t>, Platforms, Tools, Libraries, </a:t>
            </a:r>
            <a:br>
              <a:rPr lang="nl-NL" dirty="0"/>
            </a:br>
            <a:r>
              <a:rPr lang="nl-NL" dirty="0"/>
              <a:t>Drivers, Code snippets, …</a:t>
            </a:r>
          </a:p>
          <a:p>
            <a:r>
              <a:rPr lang="nl-NL" dirty="0">
                <a:hlinkClick r:id="rId2"/>
              </a:rPr>
              <a:t>OSSRA report</a:t>
            </a:r>
            <a:r>
              <a:rPr lang="nl-NL" dirty="0"/>
              <a:t> </a:t>
            </a:r>
            <a:r>
              <a:rPr lang="nl-NL" dirty="0" err="1"/>
              <a:t>finding</a:t>
            </a:r>
            <a:r>
              <a:rPr lang="nl-NL" dirty="0"/>
              <a:t> (2024)</a:t>
            </a:r>
          </a:p>
          <a:p>
            <a:pPr lvl="1"/>
            <a:r>
              <a:rPr lang="nl-NL" dirty="0"/>
              <a:t>Open source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libraries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are </a:t>
            </a:r>
            <a:r>
              <a:rPr lang="nl-NL" dirty="0" err="1"/>
              <a:t>the</a:t>
            </a:r>
            <a:r>
              <a:rPr lang="nl-NL" dirty="0"/>
              <a:t> backbone of </a:t>
            </a:r>
            <a:r>
              <a:rPr lang="nl-NL" dirty="0" err="1"/>
              <a:t>nearly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application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industries</a:t>
            </a:r>
            <a:endParaRPr lang="nl-NL" dirty="0"/>
          </a:p>
          <a:p>
            <a:pPr lvl="1"/>
            <a:r>
              <a:rPr lang="nl-NL" dirty="0"/>
              <a:t>96% of </a:t>
            </a:r>
            <a:r>
              <a:rPr lang="nl-NL" dirty="0" err="1"/>
              <a:t>total</a:t>
            </a:r>
            <a:r>
              <a:rPr lang="nl-NL" dirty="0"/>
              <a:t> codebases </a:t>
            </a:r>
            <a:r>
              <a:rPr lang="nl-NL" dirty="0" err="1"/>
              <a:t>contain</a:t>
            </a:r>
            <a:r>
              <a:rPr lang="nl-NL" dirty="0"/>
              <a:t> open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1A716-0EC8-58A5-4E72-A4FDCA240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1646203"/>
            <a:ext cx="4146203" cy="17827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1E96FDE-E269-8758-1953-FBE5B112AA49}"/>
              </a:ext>
            </a:extLst>
          </p:cNvPr>
          <p:cNvSpPr txBox="1"/>
          <p:nvPr/>
        </p:nvSpPr>
        <p:spPr>
          <a:xfrm>
            <a:off x="0" y="6484987"/>
            <a:ext cx="6827519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Even if you only believe half of it… this is still an impressive number !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0DF3A1E-B4B7-6842-9193-BDD04F510AFC}"/>
              </a:ext>
            </a:extLst>
          </p:cNvPr>
          <p:cNvGrpSpPr/>
          <p:nvPr/>
        </p:nvGrpSpPr>
        <p:grpSpPr>
          <a:xfrm>
            <a:off x="11353800" y="144321"/>
            <a:ext cx="602766" cy="6637975"/>
            <a:chOff x="11353800" y="144321"/>
            <a:chExt cx="602766" cy="663797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A618A744-4928-0385-B14B-91F81B4CA0A3}"/>
                </a:ext>
              </a:extLst>
            </p:cNvPr>
            <p:cNvSpPr/>
            <p:nvPr/>
          </p:nvSpPr>
          <p:spPr>
            <a:xfrm rot="16200000">
              <a:off x="8525490" y="3328223"/>
              <a:ext cx="6365195" cy="3176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537E0BA-DEC2-047E-681C-BC26BDCF18F8}"/>
                </a:ext>
              </a:extLst>
            </p:cNvPr>
            <p:cNvSpPr/>
            <p:nvPr/>
          </p:nvSpPr>
          <p:spPr>
            <a:xfrm rot="16200000">
              <a:off x="8421548" y="3247278"/>
              <a:ext cx="6573078" cy="4969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Almost all codebases</a:t>
              </a:r>
              <a:endPara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C1FD8EE-63B0-DAEC-E785-ABE6198E8E09}"/>
                </a:ext>
              </a:extLst>
            </p:cNvPr>
            <p:cNvGrpSpPr/>
            <p:nvPr/>
          </p:nvGrpSpPr>
          <p:grpSpPr>
            <a:xfrm>
              <a:off x="11891963" y="304459"/>
              <a:ext cx="64603" cy="6365194"/>
              <a:chOff x="11891963" y="304459"/>
              <a:chExt cx="64603" cy="6365194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A2A44A8-A1EB-0DF6-821B-5DC6D77660DA}"/>
                  </a:ext>
                </a:extLst>
              </p:cNvPr>
              <p:cNvCxnSpPr/>
              <p:nvPr/>
            </p:nvCxnSpPr>
            <p:spPr>
              <a:xfrm>
                <a:off x="11891963" y="666965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6273377-8C77-A403-75B8-B142E5C41E2A}"/>
                  </a:ext>
                </a:extLst>
              </p:cNvPr>
              <p:cNvCxnSpPr/>
              <p:nvPr/>
            </p:nvCxnSpPr>
            <p:spPr>
              <a:xfrm>
                <a:off x="11891963" y="638032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0E229A5-DA28-264D-EB38-654B6EEBE431}"/>
                  </a:ext>
                </a:extLst>
              </p:cNvPr>
              <p:cNvCxnSpPr/>
              <p:nvPr/>
            </p:nvCxnSpPr>
            <p:spPr>
              <a:xfrm>
                <a:off x="11891963" y="609099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247A5F4-C6FE-42A1-9AEE-3FD2D3E9007B}"/>
                  </a:ext>
                </a:extLst>
              </p:cNvPr>
              <p:cNvCxnSpPr/>
              <p:nvPr/>
            </p:nvCxnSpPr>
            <p:spPr>
              <a:xfrm>
                <a:off x="11891963" y="580167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F3C01A-CA04-58B1-DAA2-195F3794B2F4}"/>
                  </a:ext>
                </a:extLst>
              </p:cNvPr>
              <p:cNvCxnSpPr/>
              <p:nvPr/>
            </p:nvCxnSpPr>
            <p:spPr>
              <a:xfrm>
                <a:off x="11891963" y="551234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575BB0A-EE53-2F20-E539-3AC13E816A3B}"/>
                  </a:ext>
                </a:extLst>
              </p:cNvPr>
              <p:cNvCxnSpPr/>
              <p:nvPr/>
            </p:nvCxnSpPr>
            <p:spPr>
              <a:xfrm>
                <a:off x="11891963" y="522301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5224356-E819-D881-F4FF-06B29F12183A}"/>
                  </a:ext>
                </a:extLst>
              </p:cNvPr>
              <p:cNvCxnSpPr/>
              <p:nvPr/>
            </p:nvCxnSpPr>
            <p:spPr>
              <a:xfrm>
                <a:off x="11891963" y="493369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442F947-BFD8-1619-2DB0-EF7AF70D5C29}"/>
                  </a:ext>
                </a:extLst>
              </p:cNvPr>
              <p:cNvCxnSpPr/>
              <p:nvPr/>
            </p:nvCxnSpPr>
            <p:spPr>
              <a:xfrm>
                <a:off x="11891963" y="464436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FE77777-37B3-C714-D48F-864DB6844D6B}"/>
                  </a:ext>
                </a:extLst>
              </p:cNvPr>
              <p:cNvCxnSpPr/>
              <p:nvPr/>
            </p:nvCxnSpPr>
            <p:spPr>
              <a:xfrm>
                <a:off x="11891963" y="435503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828FC90-5621-0690-1663-CD9D69E928E1}"/>
                  </a:ext>
                </a:extLst>
              </p:cNvPr>
              <p:cNvCxnSpPr/>
              <p:nvPr/>
            </p:nvCxnSpPr>
            <p:spPr>
              <a:xfrm>
                <a:off x="11891963" y="406571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9DDD29D-B1CF-BDAD-9AD6-CAA595C476F8}"/>
                  </a:ext>
                </a:extLst>
              </p:cNvPr>
              <p:cNvCxnSpPr/>
              <p:nvPr/>
            </p:nvCxnSpPr>
            <p:spPr>
              <a:xfrm>
                <a:off x="11891963" y="377638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FE7652D-79DA-5E93-EF88-3641A37856D1}"/>
                  </a:ext>
                </a:extLst>
              </p:cNvPr>
              <p:cNvCxnSpPr/>
              <p:nvPr/>
            </p:nvCxnSpPr>
            <p:spPr>
              <a:xfrm>
                <a:off x="11891963" y="348705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92EEE0C-C385-E6D0-3E31-4F0EE63AFE9A}"/>
                  </a:ext>
                </a:extLst>
              </p:cNvPr>
              <p:cNvCxnSpPr/>
              <p:nvPr/>
            </p:nvCxnSpPr>
            <p:spPr>
              <a:xfrm>
                <a:off x="11891963" y="319772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6B26EA0-DECE-0159-DB2B-7713BE31A2F7}"/>
                  </a:ext>
                </a:extLst>
              </p:cNvPr>
              <p:cNvCxnSpPr/>
              <p:nvPr/>
            </p:nvCxnSpPr>
            <p:spPr>
              <a:xfrm>
                <a:off x="11891963" y="290840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C420716-7B61-3676-A9C1-690DA84E7136}"/>
                  </a:ext>
                </a:extLst>
              </p:cNvPr>
              <p:cNvCxnSpPr/>
              <p:nvPr/>
            </p:nvCxnSpPr>
            <p:spPr>
              <a:xfrm>
                <a:off x="11891963" y="261907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6FD9377-961A-3521-FF45-0DD4A7FE8F77}"/>
                  </a:ext>
                </a:extLst>
              </p:cNvPr>
              <p:cNvCxnSpPr/>
              <p:nvPr/>
            </p:nvCxnSpPr>
            <p:spPr>
              <a:xfrm>
                <a:off x="11891963" y="232974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A9C47C7-9D3E-D0FF-7A03-B6FB5E132048}"/>
                  </a:ext>
                </a:extLst>
              </p:cNvPr>
              <p:cNvCxnSpPr/>
              <p:nvPr/>
            </p:nvCxnSpPr>
            <p:spPr>
              <a:xfrm>
                <a:off x="11891963" y="204042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878C32B-8559-B05F-4D7B-454C062C5704}"/>
                  </a:ext>
                </a:extLst>
              </p:cNvPr>
              <p:cNvCxnSpPr/>
              <p:nvPr/>
            </p:nvCxnSpPr>
            <p:spPr>
              <a:xfrm>
                <a:off x="11891963" y="175109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733B3F4-96BC-6964-AD1A-7CDD6A763D90}"/>
                  </a:ext>
                </a:extLst>
              </p:cNvPr>
              <p:cNvCxnSpPr/>
              <p:nvPr/>
            </p:nvCxnSpPr>
            <p:spPr>
              <a:xfrm>
                <a:off x="11891963" y="146176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59232BF-C3CC-1C03-74F3-0B4A80060586}"/>
                  </a:ext>
                </a:extLst>
              </p:cNvPr>
              <p:cNvCxnSpPr/>
              <p:nvPr/>
            </p:nvCxnSpPr>
            <p:spPr>
              <a:xfrm>
                <a:off x="11891963" y="117244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AF3F380-BF0C-61A4-FF2A-63505CDCDF4D}"/>
                  </a:ext>
                </a:extLst>
              </p:cNvPr>
              <p:cNvCxnSpPr/>
              <p:nvPr/>
            </p:nvCxnSpPr>
            <p:spPr>
              <a:xfrm>
                <a:off x="11891963" y="88311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E7E3EEF-EAC7-4E23-146A-70E00B871F5A}"/>
                  </a:ext>
                </a:extLst>
              </p:cNvPr>
              <p:cNvCxnSpPr/>
              <p:nvPr/>
            </p:nvCxnSpPr>
            <p:spPr>
              <a:xfrm>
                <a:off x="11891963" y="59378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95BAD51-51BB-D442-ED5E-ED75118EE031}"/>
                  </a:ext>
                </a:extLst>
              </p:cNvPr>
              <p:cNvCxnSpPr/>
              <p:nvPr/>
            </p:nvCxnSpPr>
            <p:spPr>
              <a:xfrm>
                <a:off x="11891963" y="30445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755FB97-D2BB-48CC-D3E5-EFDD8B1E4957}"/>
                </a:ext>
              </a:extLst>
            </p:cNvPr>
            <p:cNvGrpSpPr/>
            <p:nvPr/>
          </p:nvGrpSpPr>
          <p:grpSpPr>
            <a:xfrm>
              <a:off x="11353800" y="144321"/>
              <a:ext cx="496803" cy="320276"/>
              <a:chOff x="11353800" y="6220188"/>
              <a:chExt cx="496803" cy="320276"/>
            </a:xfrm>
          </p:grpSpPr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79A884D7-951B-7521-560D-B28EF571043F}"/>
                  </a:ext>
                </a:extLst>
              </p:cNvPr>
              <p:cNvSpPr/>
              <p:nvPr/>
            </p:nvSpPr>
            <p:spPr>
              <a:xfrm rot="5400000">
                <a:off x="11285506" y="6288482"/>
                <a:ext cx="320276" cy="18368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30B9851-922A-8F60-3316-6C3811F36C2A}"/>
                  </a:ext>
                </a:extLst>
              </p:cNvPr>
              <p:cNvCxnSpPr>
                <a:cxnSpLocks/>
                <a:stCxn id="37" idx="0"/>
              </p:cNvCxnSpPr>
              <p:nvPr/>
            </p:nvCxnSpPr>
            <p:spPr>
              <a:xfrm>
                <a:off x="11537488" y="6380326"/>
                <a:ext cx="313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8F5A04-863C-3253-8BA5-B94AA5C807A9}"/>
              </a:ext>
            </a:extLst>
          </p:cNvPr>
          <p:cNvGrpSpPr/>
          <p:nvPr/>
        </p:nvGrpSpPr>
        <p:grpSpPr>
          <a:xfrm>
            <a:off x="411480" y="5435401"/>
            <a:ext cx="9670814" cy="523220"/>
            <a:chOff x="487680" y="5435401"/>
            <a:chExt cx="9670814" cy="5232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E38BD3-B993-259D-BED4-EB155445C0F4}"/>
                </a:ext>
              </a:extLst>
            </p:cNvPr>
            <p:cNvSpPr txBox="1"/>
            <p:nvPr/>
          </p:nvSpPr>
          <p:spPr>
            <a:xfrm>
              <a:off x="1010684" y="5435401"/>
              <a:ext cx="91478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2800" b="1" dirty="0" err="1"/>
                <a:t>Proprietary</a:t>
              </a:r>
              <a:r>
                <a:rPr lang="nl-NL" sz="2800" b="1" dirty="0"/>
                <a:t> </a:t>
              </a:r>
              <a:r>
                <a:rPr lang="nl-NL" sz="2800" b="1" dirty="0" err="1"/>
                <a:t>vendors</a:t>
              </a:r>
              <a:r>
                <a:rPr lang="nl-NL" sz="2800" b="1" dirty="0"/>
                <a:t> </a:t>
              </a:r>
              <a:r>
                <a:rPr lang="nl-NL" sz="2800" b="1" dirty="0" err="1"/>
                <a:t>would</a:t>
              </a:r>
              <a:r>
                <a:rPr lang="nl-NL" sz="2800" b="1" dirty="0"/>
                <a:t> </a:t>
              </a:r>
              <a:r>
                <a:rPr lang="nl-NL" sz="2800" b="1" dirty="0" err="1"/>
                <a:t>not</a:t>
              </a:r>
              <a:r>
                <a:rPr lang="nl-NL" sz="2800" b="1" dirty="0"/>
                <a:t> </a:t>
              </a:r>
              <a:r>
                <a:rPr lang="nl-NL" sz="2800" b="1" dirty="0" err="1"/>
                <a:t>exist</a:t>
              </a:r>
              <a:r>
                <a:rPr lang="nl-NL" sz="2800" b="1" dirty="0"/>
                <a:t> without open source !</a:t>
              </a:r>
              <a:endParaRPr lang="en-US" sz="2800" b="1" dirty="0"/>
            </a:p>
          </p:txBody>
        </p:sp>
        <p:sp>
          <p:nvSpPr>
            <p:cNvPr id="41" name="Arrow: Right 40">
              <a:extLst>
                <a:ext uri="{FF2B5EF4-FFF2-40B4-BE49-F238E27FC236}">
                  <a16:creationId xmlns:a16="http://schemas.microsoft.com/office/drawing/2014/main" id="{511368A4-637E-3ACC-DC9C-7238F8FAC065}"/>
                </a:ext>
              </a:extLst>
            </p:cNvPr>
            <p:cNvSpPr/>
            <p:nvPr/>
          </p:nvSpPr>
          <p:spPr>
            <a:xfrm>
              <a:off x="487680" y="5512345"/>
              <a:ext cx="464820" cy="369332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</p:grpSp>
    </p:spTree>
    <p:extLst>
      <p:ext uri="{BB962C8B-B14F-4D97-AF65-F5344CB8AC3E}">
        <p14:creationId xmlns:p14="http://schemas.microsoft.com/office/powerpoint/2010/main" val="23599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0E36-2203-3EAD-2F5B-23A3B4F0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199D-9A03-465F-B498-3D262950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936CEF-7AB6-41C6-6153-4FD241392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81037"/>
            <a:ext cx="12197566" cy="6176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ED9866-81F7-E1F9-4E9B-9012D5C2B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60" y="3735425"/>
            <a:ext cx="7178040" cy="1492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AA9DE3-29EB-C37F-6DF4-8317F02EDE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6"/>
          <a:stretch/>
        </p:blipFill>
        <p:spPr>
          <a:xfrm>
            <a:off x="-5567" y="-12700"/>
            <a:ext cx="12197566" cy="9454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DF1B74-9851-F2FF-E6DF-A031B96FE4A0}"/>
              </a:ext>
            </a:extLst>
          </p:cNvPr>
          <p:cNvSpPr/>
          <p:nvPr/>
        </p:nvSpPr>
        <p:spPr>
          <a:xfrm>
            <a:off x="9029700" y="6176963"/>
            <a:ext cx="2324100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9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E2F2D-0A67-FBB8-8497-A34CFDFCE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Thanks vulnerability, for the insight </a:t>
            </a:r>
            <a:r>
              <a:rPr lang="en-US" b="1" dirty="0">
                <a:latin typeface="+mn-lt"/>
                <a:sym typeface="Wingdings" panose="05000000000000000000" pitchFamily="2" charset="2"/>
              </a:rPr>
              <a:t>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45108-3257-BC21-A8F4-0E5100DFF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highly unlikely that your system doesn’t </a:t>
            </a:r>
            <a:br>
              <a:rPr lang="en-US" dirty="0"/>
            </a:br>
            <a:r>
              <a:rPr lang="en-US" dirty="0"/>
              <a:t>contain open source elements</a:t>
            </a:r>
          </a:p>
          <a:p>
            <a:r>
              <a:rPr lang="en-US" dirty="0"/>
              <a:t>Your code contains more than you know</a:t>
            </a:r>
          </a:p>
          <a:p>
            <a:pPr lvl="1"/>
            <a:r>
              <a:rPr lang="en-US" dirty="0"/>
              <a:t>Their code also contains more than they know</a:t>
            </a:r>
          </a:p>
          <a:p>
            <a:pPr lvl="1"/>
            <a:r>
              <a:rPr lang="en-US" dirty="0"/>
              <a:t>Since they are suppliers, they should know !</a:t>
            </a:r>
          </a:p>
          <a:p>
            <a:r>
              <a:rPr lang="nl-NL" dirty="0">
                <a:hlinkClick r:id="rId2"/>
              </a:rPr>
              <a:t>OSSRA report</a:t>
            </a:r>
            <a:r>
              <a:rPr lang="nl-NL" dirty="0"/>
              <a:t> </a:t>
            </a:r>
            <a:r>
              <a:rPr lang="nl-NL" dirty="0" err="1"/>
              <a:t>finding</a:t>
            </a:r>
            <a:r>
              <a:rPr lang="nl-NL" dirty="0"/>
              <a:t> (2024)</a:t>
            </a:r>
          </a:p>
          <a:p>
            <a:pPr lvl="1"/>
            <a:r>
              <a:rPr lang="en-US" dirty="0"/>
              <a:t>84% of codebases contained </a:t>
            </a:r>
            <a:br>
              <a:rPr lang="en-US" dirty="0"/>
            </a:br>
            <a:r>
              <a:rPr lang="en-US" dirty="0"/>
              <a:t>at least 1 open source vulnerability</a:t>
            </a:r>
          </a:p>
          <a:p>
            <a:pPr lvl="1"/>
            <a:r>
              <a:rPr lang="en-US" dirty="0"/>
              <a:t>91% of codebases were found to contain</a:t>
            </a:r>
            <a:br>
              <a:rPr lang="en-US" dirty="0"/>
            </a:br>
            <a:r>
              <a:rPr lang="en-US" dirty="0"/>
              <a:t>components 10 versions or more behind </a:t>
            </a:r>
          </a:p>
          <a:p>
            <a:r>
              <a:rPr lang="en-US" dirty="0"/>
              <a:t>It is highly certain that your code</a:t>
            </a:r>
            <a:br>
              <a:rPr lang="en-US" dirty="0"/>
            </a:br>
            <a:r>
              <a:rPr lang="en-US" dirty="0"/>
              <a:t>contains (un)discovered vulnerabilities</a:t>
            </a:r>
          </a:p>
          <a:p>
            <a:pPr lvl="1"/>
            <a:r>
              <a:rPr lang="en-US" dirty="0"/>
              <a:t>Regardless of whether it is open source or not…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F44CD-0439-377C-F2FE-C7CE489DCB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63" y="3356118"/>
            <a:ext cx="4799437" cy="17694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96F151-256C-2A3B-1AE2-94247CE19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0" y="2498085"/>
            <a:ext cx="2165003" cy="93091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D9080EF-9010-C3D7-1BB1-8D7B860B2F8C}"/>
              </a:ext>
            </a:extLst>
          </p:cNvPr>
          <p:cNvGrpSpPr/>
          <p:nvPr/>
        </p:nvGrpSpPr>
        <p:grpSpPr>
          <a:xfrm>
            <a:off x="11353800" y="209218"/>
            <a:ext cx="602766" cy="6573078"/>
            <a:chOff x="11353800" y="209218"/>
            <a:chExt cx="602766" cy="657307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090DC3A-23A0-1CF0-B49F-859D18D7AD08}"/>
                </a:ext>
              </a:extLst>
            </p:cNvPr>
            <p:cNvSpPr/>
            <p:nvPr/>
          </p:nvSpPr>
          <p:spPr>
            <a:xfrm rot="16200000">
              <a:off x="8670154" y="3472887"/>
              <a:ext cx="6075868" cy="317666"/>
            </a:xfrm>
            <a:prstGeom prst="roundRect">
              <a:avLst/>
            </a:prstGeom>
            <a:solidFill>
              <a:srgbClr val="FF822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BCEE37E-FAFE-46D2-30EC-8B4E5FF12431}"/>
                </a:ext>
              </a:extLst>
            </p:cNvPr>
            <p:cNvSpPr/>
            <p:nvPr/>
          </p:nvSpPr>
          <p:spPr>
            <a:xfrm rot="16200000">
              <a:off x="8421548" y="3247278"/>
              <a:ext cx="6573078" cy="4969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Almost all codebases</a:t>
              </a:r>
              <a:endPara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8C63518-BB09-80DE-BC50-9336ADC1494A}"/>
                </a:ext>
              </a:extLst>
            </p:cNvPr>
            <p:cNvGrpSpPr/>
            <p:nvPr/>
          </p:nvGrpSpPr>
          <p:grpSpPr>
            <a:xfrm>
              <a:off x="11891963" y="304459"/>
              <a:ext cx="64603" cy="6365194"/>
              <a:chOff x="11891963" y="304459"/>
              <a:chExt cx="64603" cy="636519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B7CF86E-9249-6AC9-7CD3-4D92BE42C0F6}"/>
                  </a:ext>
                </a:extLst>
              </p:cNvPr>
              <p:cNvCxnSpPr/>
              <p:nvPr/>
            </p:nvCxnSpPr>
            <p:spPr>
              <a:xfrm>
                <a:off x="11891963" y="666965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FA15BC9-56E4-545E-11DA-DF07C763B2A5}"/>
                  </a:ext>
                </a:extLst>
              </p:cNvPr>
              <p:cNvCxnSpPr/>
              <p:nvPr/>
            </p:nvCxnSpPr>
            <p:spPr>
              <a:xfrm>
                <a:off x="11891963" y="638032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0E78C93-9F7C-F536-2745-C8700EB3AAB5}"/>
                  </a:ext>
                </a:extLst>
              </p:cNvPr>
              <p:cNvCxnSpPr/>
              <p:nvPr/>
            </p:nvCxnSpPr>
            <p:spPr>
              <a:xfrm>
                <a:off x="11891963" y="609099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94F71B6-94C0-DC2F-78C0-7B94F5FA08D1}"/>
                  </a:ext>
                </a:extLst>
              </p:cNvPr>
              <p:cNvCxnSpPr/>
              <p:nvPr/>
            </p:nvCxnSpPr>
            <p:spPr>
              <a:xfrm>
                <a:off x="11891963" y="580167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9572D9E-534E-3619-032D-03BAAFC81BCE}"/>
                  </a:ext>
                </a:extLst>
              </p:cNvPr>
              <p:cNvCxnSpPr/>
              <p:nvPr/>
            </p:nvCxnSpPr>
            <p:spPr>
              <a:xfrm>
                <a:off x="11891963" y="551234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73F23D8-5F0A-D4DE-36D9-1FCD03403F8C}"/>
                  </a:ext>
                </a:extLst>
              </p:cNvPr>
              <p:cNvCxnSpPr/>
              <p:nvPr/>
            </p:nvCxnSpPr>
            <p:spPr>
              <a:xfrm>
                <a:off x="11891963" y="522301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FFE3097-8185-933C-237E-644E0C7B1CCC}"/>
                  </a:ext>
                </a:extLst>
              </p:cNvPr>
              <p:cNvCxnSpPr/>
              <p:nvPr/>
            </p:nvCxnSpPr>
            <p:spPr>
              <a:xfrm>
                <a:off x="11891963" y="493369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F437989-DEAA-33DC-7002-13DCA7D2494D}"/>
                  </a:ext>
                </a:extLst>
              </p:cNvPr>
              <p:cNvCxnSpPr/>
              <p:nvPr/>
            </p:nvCxnSpPr>
            <p:spPr>
              <a:xfrm>
                <a:off x="11891963" y="464436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5A743AD-843A-7111-76DC-9410F8DD7EBC}"/>
                  </a:ext>
                </a:extLst>
              </p:cNvPr>
              <p:cNvCxnSpPr/>
              <p:nvPr/>
            </p:nvCxnSpPr>
            <p:spPr>
              <a:xfrm>
                <a:off x="11891963" y="435503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0257CE6-6B9B-0764-4D46-F775116C6774}"/>
                  </a:ext>
                </a:extLst>
              </p:cNvPr>
              <p:cNvCxnSpPr/>
              <p:nvPr/>
            </p:nvCxnSpPr>
            <p:spPr>
              <a:xfrm>
                <a:off x="11891963" y="406571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1FFA09-11C6-5629-F9B4-BDE6468E6A00}"/>
                  </a:ext>
                </a:extLst>
              </p:cNvPr>
              <p:cNvCxnSpPr/>
              <p:nvPr/>
            </p:nvCxnSpPr>
            <p:spPr>
              <a:xfrm>
                <a:off x="11891963" y="377638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5D8752F-5FBB-4E65-2D82-05871DD7C8B7}"/>
                  </a:ext>
                </a:extLst>
              </p:cNvPr>
              <p:cNvCxnSpPr/>
              <p:nvPr/>
            </p:nvCxnSpPr>
            <p:spPr>
              <a:xfrm>
                <a:off x="11891963" y="348705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F516A5E-C902-4CE4-4897-D9E4D276DE6A}"/>
                  </a:ext>
                </a:extLst>
              </p:cNvPr>
              <p:cNvCxnSpPr/>
              <p:nvPr/>
            </p:nvCxnSpPr>
            <p:spPr>
              <a:xfrm>
                <a:off x="11891963" y="319772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809B073-44B4-B06E-7222-B8003E074F0A}"/>
                  </a:ext>
                </a:extLst>
              </p:cNvPr>
              <p:cNvCxnSpPr/>
              <p:nvPr/>
            </p:nvCxnSpPr>
            <p:spPr>
              <a:xfrm>
                <a:off x="11891963" y="290840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289CAB7-647E-AFED-D2BA-EB4AC3831CB0}"/>
                  </a:ext>
                </a:extLst>
              </p:cNvPr>
              <p:cNvCxnSpPr/>
              <p:nvPr/>
            </p:nvCxnSpPr>
            <p:spPr>
              <a:xfrm>
                <a:off x="11891963" y="261907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9F702F1-512E-5AC0-952F-19A1DDA3BE56}"/>
                  </a:ext>
                </a:extLst>
              </p:cNvPr>
              <p:cNvCxnSpPr/>
              <p:nvPr/>
            </p:nvCxnSpPr>
            <p:spPr>
              <a:xfrm>
                <a:off x="11891963" y="232974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EA60AFA-74B1-F7E2-4FE5-242703453092}"/>
                  </a:ext>
                </a:extLst>
              </p:cNvPr>
              <p:cNvCxnSpPr/>
              <p:nvPr/>
            </p:nvCxnSpPr>
            <p:spPr>
              <a:xfrm>
                <a:off x="11891963" y="204042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FF3D118-8304-F221-3381-05BDF9088B8C}"/>
                  </a:ext>
                </a:extLst>
              </p:cNvPr>
              <p:cNvCxnSpPr/>
              <p:nvPr/>
            </p:nvCxnSpPr>
            <p:spPr>
              <a:xfrm>
                <a:off x="11891963" y="175109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133031B-0ACA-B09A-F94B-89CB3FC360A3}"/>
                  </a:ext>
                </a:extLst>
              </p:cNvPr>
              <p:cNvCxnSpPr/>
              <p:nvPr/>
            </p:nvCxnSpPr>
            <p:spPr>
              <a:xfrm>
                <a:off x="11891963" y="146176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E4A72D3-6D24-2A81-FF96-F407D9DD94F1}"/>
                  </a:ext>
                </a:extLst>
              </p:cNvPr>
              <p:cNvCxnSpPr/>
              <p:nvPr/>
            </p:nvCxnSpPr>
            <p:spPr>
              <a:xfrm>
                <a:off x="11891963" y="117244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77B53CB-542F-35C5-B164-39DC1D6F0E1C}"/>
                  </a:ext>
                </a:extLst>
              </p:cNvPr>
              <p:cNvCxnSpPr/>
              <p:nvPr/>
            </p:nvCxnSpPr>
            <p:spPr>
              <a:xfrm>
                <a:off x="11891963" y="88311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912BDA8-9136-86B5-72B6-ADB284865FEE}"/>
                  </a:ext>
                </a:extLst>
              </p:cNvPr>
              <p:cNvCxnSpPr/>
              <p:nvPr/>
            </p:nvCxnSpPr>
            <p:spPr>
              <a:xfrm>
                <a:off x="11891963" y="59378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A4E7F7-EAE2-CC53-08AF-F9B0A9AC25DA}"/>
                  </a:ext>
                </a:extLst>
              </p:cNvPr>
              <p:cNvCxnSpPr/>
              <p:nvPr/>
            </p:nvCxnSpPr>
            <p:spPr>
              <a:xfrm>
                <a:off x="11891963" y="30445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FA5724C-8A51-3061-1733-6E0669AECD58}"/>
                </a:ext>
              </a:extLst>
            </p:cNvPr>
            <p:cNvGrpSpPr/>
            <p:nvPr/>
          </p:nvGrpSpPr>
          <p:grpSpPr>
            <a:xfrm>
              <a:off x="11353800" y="433648"/>
              <a:ext cx="496803" cy="320276"/>
              <a:chOff x="11353800" y="6220188"/>
              <a:chExt cx="496803" cy="320276"/>
            </a:xfrm>
          </p:grpSpPr>
          <p:sp>
            <p:nvSpPr>
              <p:cNvPr id="40" name="Isosceles Triangle 39">
                <a:extLst>
                  <a:ext uri="{FF2B5EF4-FFF2-40B4-BE49-F238E27FC236}">
                    <a16:creationId xmlns:a16="http://schemas.microsoft.com/office/drawing/2014/main" id="{9D6F9752-9DE0-BB9B-E6F7-D3BED4E9745B}"/>
                  </a:ext>
                </a:extLst>
              </p:cNvPr>
              <p:cNvSpPr/>
              <p:nvPr/>
            </p:nvSpPr>
            <p:spPr>
              <a:xfrm rot="5400000">
                <a:off x="11285506" y="6288482"/>
                <a:ext cx="320276" cy="18368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9733D65-8AE3-848F-EE37-C661E54640CE}"/>
                  </a:ext>
                </a:extLst>
              </p:cNvPr>
              <p:cNvCxnSpPr>
                <a:cxnSpLocks/>
                <a:stCxn id="40" idx="0"/>
              </p:cNvCxnSpPr>
              <p:nvPr/>
            </p:nvCxnSpPr>
            <p:spPr>
              <a:xfrm>
                <a:off x="11537488" y="6380326"/>
                <a:ext cx="313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61F61D3-5A50-F91F-3BA6-EC0659A1E37E}"/>
              </a:ext>
            </a:extLst>
          </p:cNvPr>
          <p:cNvGrpSpPr/>
          <p:nvPr/>
        </p:nvGrpSpPr>
        <p:grpSpPr>
          <a:xfrm>
            <a:off x="411480" y="5969655"/>
            <a:ext cx="9670814" cy="523220"/>
            <a:chOff x="487680" y="5435401"/>
            <a:chExt cx="9670814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8D632F-A06B-CC95-516F-2B26361CA082}"/>
                </a:ext>
              </a:extLst>
            </p:cNvPr>
            <p:cNvSpPr txBox="1"/>
            <p:nvPr/>
          </p:nvSpPr>
          <p:spPr>
            <a:xfrm>
              <a:off x="1010684" y="5435401"/>
              <a:ext cx="91478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/>
                <a:t>Visibility is thus a top priority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C91DA7AC-B92A-10C8-E497-31686D59C8FE}"/>
                </a:ext>
              </a:extLst>
            </p:cNvPr>
            <p:cNvSpPr/>
            <p:nvPr/>
          </p:nvSpPr>
          <p:spPr>
            <a:xfrm>
              <a:off x="487680" y="5512345"/>
              <a:ext cx="464820" cy="369332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</p:grpSp>
    </p:spTree>
    <p:extLst>
      <p:ext uri="{BB962C8B-B14F-4D97-AF65-F5344CB8AC3E}">
        <p14:creationId xmlns:p14="http://schemas.microsoft.com/office/powerpoint/2010/main" val="30904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00B-AB54-4325-AE6B-09EBA3E1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xBOM</a:t>
            </a:r>
            <a:r>
              <a:rPr lang="en-US" b="1" dirty="0">
                <a:latin typeface="+mn-lt"/>
              </a:rPr>
              <a:t> to the rescue?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E4E57-E644-43D7-A8A8-ED41616F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Bill of Materials for</a:t>
            </a:r>
          </a:p>
          <a:p>
            <a:pPr lvl="1"/>
            <a:r>
              <a:rPr lang="en-US" dirty="0"/>
              <a:t>Software (SBOM), SaaS (</a:t>
            </a:r>
            <a:r>
              <a:rPr lang="en-US" dirty="0" err="1"/>
              <a:t>SaaSBOM</a:t>
            </a:r>
            <a:r>
              <a:rPr lang="en-US" dirty="0"/>
              <a:t>), Hardware (HBOM), Machine Learning (ML-BOM), …</a:t>
            </a:r>
          </a:p>
          <a:p>
            <a:pPr lvl="1"/>
            <a:r>
              <a:rPr lang="en-US" dirty="0"/>
              <a:t>Include all direct and transitive components</a:t>
            </a:r>
          </a:p>
          <a:p>
            <a:pPr lvl="1"/>
            <a:r>
              <a:rPr lang="en-US" dirty="0"/>
              <a:t>Include the dependency relations between them</a:t>
            </a:r>
          </a:p>
          <a:p>
            <a:r>
              <a:rPr lang="en-US" dirty="0">
                <a:hlinkClick r:id="rId2"/>
              </a:rPr>
              <a:t>OWASP </a:t>
            </a:r>
            <a:r>
              <a:rPr lang="en-US" dirty="0" err="1">
                <a:hlinkClick r:id="rId2"/>
              </a:rPr>
              <a:t>CycloneDX</a:t>
            </a:r>
            <a:r>
              <a:rPr lang="en-US" dirty="0">
                <a:hlinkClick r:id="rId2"/>
              </a:rPr>
              <a:t> Software Bill of Materials (SBOM) Standard</a:t>
            </a:r>
            <a:endParaRPr lang="en-US" dirty="0"/>
          </a:p>
          <a:p>
            <a:pPr lvl="1"/>
            <a:r>
              <a:rPr lang="en-US" dirty="0"/>
              <a:t>Open source Component Analysis platform</a:t>
            </a:r>
          </a:p>
          <a:p>
            <a:pPr lvl="1"/>
            <a:r>
              <a:rPr lang="en-US" dirty="0"/>
              <a:t>Identifies risks in the software supply chain</a:t>
            </a:r>
          </a:p>
          <a:p>
            <a:r>
              <a:rPr lang="en-US" dirty="0"/>
              <a:t>Primary use cases</a:t>
            </a:r>
          </a:p>
          <a:p>
            <a:pPr lvl="1"/>
            <a:r>
              <a:rPr lang="en-US" dirty="0"/>
              <a:t>Vulnerability identification, license compliance, outdated component analysis</a:t>
            </a:r>
          </a:p>
          <a:p>
            <a:r>
              <a:rPr lang="en-US" dirty="0"/>
              <a:t>Main drivers @ Smals?</a:t>
            </a:r>
          </a:p>
          <a:p>
            <a:pPr lvl="1"/>
            <a:r>
              <a:rPr lang="en-US" dirty="0"/>
              <a:t>Cybersecurity, ISO/IEC27001, NIS2</a:t>
            </a:r>
          </a:p>
          <a:p>
            <a:pPr lvl="1"/>
            <a:r>
              <a:rPr lang="en-US" dirty="0"/>
              <a:t>Lifecycle management</a:t>
            </a:r>
          </a:p>
          <a:p>
            <a:pPr lvl="1"/>
            <a:r>
              <a:rPr lang="en-US" dirty="0"/>
              <a:t>Log4J reality check</a:t>
            </a:r>
            <a:endParaRPr lang="nl-NL" dirty="0"/>
          </a:p>
        </p:txBody>
      </p:sp>
      <p:pic>
        <p:nvPicPr>
          <p:cNvPr id="5122" name="Picture 3">
            <a:extLst>
              <a:ext uri="{FF2B5EF4-FFF2-40B4-BE49-F238E27FC236}">
                <a16:creationId xmlns:a16="http://schemas.microsoft.com/office/drawing/2014/main" id="{6CA36B52-37DD-14D8-4FDE-5EBED4A0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95" y="5044123"/>
            <a:ext cx="455399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7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224B82-E623-60D8-E2F3-D71B8A303A16}"/>
              </a:ext>
            </a:extLst>
          </p:cNvPr>
          <p:cNvSpPr/>
          <p:nvPr/>
        </p:nvSpPr>
        <p:spPr>
          <a:xfrm>
            <a:off x="685800" y="1690688"/>
            <a:ext cx="5372100" cy="4542472"/>
          </a:xfrm>
          <a:prstGeom prst="rect">
            <a:avLst/>
          </a:prstGeom>
          <a:solidFill>
            <a:srgbClr val="005696">
              <a:alpha val="20000"/>
            </a:srgb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C200B-AB54-4325-AE6B-09EBA3E1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xBOM</a:t>
            </a:r>
            <a:r>
              <a:rPr lang="en-US" b="1" dirty="0">
                <a:latin typeface="+mn-lt"/>
              </a:rPr>
              <a:t> to the rescue?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E4E57-E644-43D7-A8A8-ED41616F1B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Component Identification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Lists all components, including libraries, modules, etc.</a:t>
            </a:r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Version Information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Specifies versions or commit hashes of each component.</a:t>
            </a:r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Metadata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Provides details like description, author, and release date for each component.</a:t>
            </a:r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Licensing Information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Indicates the licenses under which components are distributed.</a:t>
            </a:r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Dependencies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Documents both direct and transitive dependencies.</a:t>
            </a:r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Vulnerability Information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Includes known vulnerabilities with severity ratings and remediation guidance.</a:t>
            </a:r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Provenance Information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Identifies the source from which each component was obtained.</a:t>
            </a:r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Checksums or Hashes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: Offers cryptographic hashes for verifying component integrity and authenticity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A3168-0443-AA0F-79E6-15EABA3822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81147-1615-E92F-AF53-DADB702F9C7C}"/>
              </a:ext>
            </a:extLst>
          </p:cNvPr>
          <p:cNvSpPr txBox="1"/>
          <p:nvPr/>
        </p:nvSpPr>
        <p:spPr>
          <a:xfrm>
            <a:off x="6294120" y="0"/>
            <a:ext cx="5897880" cy="8656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{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creationInfo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{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created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"2024-02-07T08:09:00Z",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"creators": [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: Red Hat Product Security (secalert@redhat.com)"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],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licenseListVersion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"3.8"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},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dataLicense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"CC0-1.0",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documentDescribes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[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"SPDXRef-227f7b84-025c-45ae-bb43-bf5ec09cc13b"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],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documentNamespace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"https://access.redhat.com/security/data/sbom/beta/spdx/RHOSE-4.9.Z",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"name": "RHOSE-4.9.Z",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"packages": [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{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copyrightText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"NOASSERTION",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downloadLocation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"registry.redhat.io/openshift/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\u002Dcluster\u002Dnode\u002Dtuning\u002Doperator:v4.9.0\u002D202203081819.p0.gce0b3ae.assembly.stream",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externalRefs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[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{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referenceCategory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"SECURITY",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referenceLocator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cpe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:/a:redhat:openshift:4.9::el8",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referenceType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"cpe22Type"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},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{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referenceCategory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"PACKAGE_MANAGER",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referenceLocator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pkg:oci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/ose-cluster-node-tuning-operator@sha256:c05025965a23568d177f84e30adda1f2b4677a54baf1a0f1a67005a2cfd7cb52?repository_url=registry.redhat.io/openshift/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ose-cluster-node-tuning-operator&amp;tag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=v4.9.0-202203081819.p0.gce0b3ae.assembly.stream",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referenceType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purl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  }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],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filesAnalyzed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false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"homepage": "registry.redhat.io/openshift/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ose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\u002Dcluster\u002Dnode\u002Dtuning\u002Doperator",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licenseComments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Licensing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information is 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automatically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generated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incomplete or incorrect.",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licenseConcluded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"NOASSERTION",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licenseDeclared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"NOASSERTION",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"name": "cluster\u002Dnode\u002Dtuning\u002Doperator\u002Dcontainer",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originator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"NOASSERTION",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packageFileName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"NOASSERTION",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"SPDXID": "SPDXRef-0340ec67-499d-45dd-9f3f-0aaaac33696e",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supplier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Organization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: Red Hat",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  "</a:t>
            </a:r>
            <a:r>
              <a:rPr lang="nl-NL" sz="1050" kern="100" dirty="0" err="1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versionInfo</a:t>
            </a: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": "v4.9.0-202203081819.p0.gce0b3ae.assembly.stream"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  <a:t>    },</a:t>
            </a:r>
            <a:br>
              <a:rPr lang="nl-NL" sz="1050" kern="1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nl-NL" sz="1050" kern="100" dirty="0">
              <a:solidFill>
                <a:schemeClr val="bg1"/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C071F-8A03-CD5D-4801-AA07A52D6491}"/>
              </a:ext>
            </a:extLst>
          </p:cNvPr>
          <p:cNvSpPr txBox="1"/>
          <p:nvPr/>
        </p:nvSpPr>
        <p:spPr>
          <a:xfrm>
            <a:off x="1" y="6484987"/>
            <a:ext cx="6057899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Can we treat the OS community as “yet another supplier”?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73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BEF7-642C-4D6B-B558-7A479072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xBOM</a:t>
            </a:r>
            <a:r>
              <a:rPr lang="en-US" b="1" dirty="0">
                <a:latin typeface="+mn-lt"/>
              </a:rPr>
              <a:t> doesn’t solve everything !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448D-3CB3-45ED-8302-01CB860A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Position in Technology Landscape?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Understanding its role and relevance within our technology ecosystem, what value does it bring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Criticality and Reliability?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Assessing the potential impact if it malfunctions or if it requires replacement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Characteristics and Attributes?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Evaluating various aspects such as its complexity, size, maturity, and other –</a:t>
            </a:r>
            <a:r>
              <a:rPr lang="en-US" b="0" i="0" dirty="0" err="1">
                <a:solidFill>
                  <a:srgbClr val="0D0D0D"/>
                </a:solidFill>
                <a:effectLst/>
                <a:latin typeface="Söhne"/>
              </a:rPr>
              <a:t>ities</a:t>
            </a:r>
            <a:endParaRPr lang="en-US" dirty="0">
              <a:solidFill>
                <a:srgbClr val="0D0D0D"/>
              </a:solidFill>
              <a:latin typeface="Söhne"/>
            </a:endParaRPr>
          </a:p>
          <a:p>
            <a:pPr marL="285750" indent="-285750"/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Contributors and Community?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Determining the number of active contributors and their demographics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Availability of Support?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Confirming the availability of support channels, either commercial or in-house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Release Cadence and Update Frequency?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Analyzing the frequency of releases and updates is a 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quality indication, yet some components are simply “done”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Track Record?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Reviewing the history of bugs, vulnerabilities, fixes, and overall performance/score in the community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Visibility and Recognition?</a:t>
            </a:r>
            <a:endParaRPr lang="en-US" b="0" i="0" dirty="0">
              <a:solidFill>
                <a:srgbClr val="0D0D0D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Identifying if it's recognized or on the radar of major industry players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831DB0-F4BF-5790-E16A-AFEE7D936897}"/>
              </a:ext>
            </a:extLst>
          </p:cNvPr>
          <p:cNvSpPr txBox="1"/>
          <p:nvPr/>
        </p:nvSpPr>
        <p:spPr>
          <a:xfrm>
            <a:off x="1" y="6484987"/>
            <a:ext cx="10325099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Software development/use practices require a security-by-design approach that goes beyond the old normal</a:t>
            </a:r>
            <a:endParaRPr lang="nl-N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DFAC-053E-4396-A4BC-17742290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949A2-FD53-46F5-8E11-011A1B04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38580" cy="68580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E53CA40-EF76-F58C-FDAE-F07649FE7A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523" y="3679030"/>
            <a:ext cx="8565554" cy="866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23B2EF-496C-FC4E-31A3-D3F3D7358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7523" y="4545805"/>
            <a:ext cx="8565554" cy="1947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05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63303-6FC6-426E-81CD-620A5ECF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Smals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D0E4-EBF6-4A93-B0F2-4598689D3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Belgian </a:t>
            </a:r>
            <a:r>
              <a:rPr lang="en-US" b="1" dirty="0"/>
              <a:t>In-house</a:t>
            </a:r>
            <a:r>
              <a:rPr lang="en-US" dirty="0"/>
              <a:t> ICT Service Provider/Integrator</a:t>
            </a:r>
          </a:p>
          <a:p>
            <a:r>
              <a:rPr lang="en-US" dirty="0"/>
              <a:t>For and by the </a:t>
            </a:r>
            <a:r>
              <a:rPr lang="en-US" b="1" dirty="0"/>
              <a:t>Public Sector</a:t>
            </a:r>
          </a:p>
          <a:p>
            <a:r>
              <a:rPr lang="en-US" b="1" dirty="0"/>
              <a:t>Nonprofit</a:t>
            </a:r>
            <a:r>
              <a:rPr lang="en-US" dirty="0"/>
              <a:t> organization</a:t>
            </a:r>
          </a:p>
          <a:p>
            <a:r>
              <a:rPr lang="en-US" b="1" dirty="0"/>
              <a:t>2,122</a:t>
            </a:r>
            <a:r>
              <a:rPr lang="en-US" dirty="0"/>
              <a:t> collaborators</a:t>
            </a:r>
          </a:p>
          <a:p>
            <a:r>
              <a:rPr lang="en-US" dirty="0"/>
              <a:t>Operates as a </a:t>
            </a:r>
            <a:r>
              <a:rPr lang="en-US" b="1" dirty="0"/>
              <a:t>shared service center </a:t>
            </a:r>
            <a:r>
              <a:rPr lang="en-US" dirty="0"/>
              <a:t>for </a:t>
            </a:r>
            <a:br>
              <a:rPr lang="en-US" dirty="0"/>
            </a:br>
            <a:r>
              <a:rPr lang="en-US" b="1" dirty="0"/>
              <a:t>319</a:t>
            </a:r>
            <a:r>
              <a:rPr lang="en-US" dirty="0"/>
              <a:t> government organizations</a:t>
            </a:r>
          </a:p>
          <a:p>
            <a:pPr lvl="1"/>
            <a:r>
              <a:rPr lang="en-US" dirty="0"/>
              <a:t>Infrastructure management</a:t>
            </a:r>
          </a:p>
          <a:p>
            <a:pPr lvl="1"/>
            <a:r>
              <a:rPr lang="en-US" dirty="0"/>
              <a:t>Software development</a:t>
            </a:r>
          </a:p>
          <a:p>
            <a:pPr lvl="1"/>
            <a:r>
              <a:rPr lang="en-US" dirty="0"/>
              <a:t>Data management</a:t>
            </a:r>
          </a:p>
          <a:p>
            <a:pPr lvl="1"/>
            <a:r>
              <a:rPr lang="en-US" dirty="0"/>
              <a:t>Security services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Main role: </a:t>
            </a:r>
            <a:r>
              <a:rPr lang="en-US" b="1" dirty="0"/>
              <a:t>enabler</a:t>
            </a:r>
            <a:r>
              <a:rPr lang="en-US" dirty="0"/>
              <a:t> for government ICT</a:t>
            </a:r>
          </a:p>
          <a:p>
            <a:r>
              <a:rPr lang="en-US" dirty="0"/>
              <a:t>Established in </a:t>
            </a:r>
            <a:r>
              <a:rPr lang="en-US" b="1" dirty="0"/>
              <a:t>1939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8D28F44-680A-DB4D-D348-BC8268EBB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40" y="261026"/>
            <a:ext cx="2640102" cy="9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10F406-28B9-C817-2D09-4F4C88BD8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39" y="1886208"/>
            <a:ext cx="3264817" cy="46066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3B06EC-93C8-717C-E7E5-E73CE4ABD414}"/>
              </a:ext>
            </a:extLst>
          </p:cNvPr>
          <p:cNvSpPr txBox="1"/>
          <p:nvPr/>
        </p:nvSpPr>
        <p:spPr>
          <a:xfrm>
            <a:off x="6502400" y="6433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https://www.smals.be/nl/content/activiteitenverslag-2022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98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FCC2-08C3-2B87-9E87-1FD39AF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0305C-E797-22CC-AA47-756BA7F8F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09371"/>
            <a:ext cx="6439380" cy="649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4057C69-AEB0-5DC0-C853-A179AD1EF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84" y="3631841"/>
            <a:ext cx="7580516" cy="286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91E754-D19E-1F62-6A95-16F2FA7CA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143" y="591936"/>
            <a:ext cx="6207457" cy="217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12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13A98-FB6C-4DBC-9234-F0BAAC053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Questionable Open Source Practices…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55A41-C64A-44A6-837A-37F84F25C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Exploiting Open Source</a:t>
            </a:r>
          </a:p>
          <a:p>
            <a:pPr lvl="1"/>
            <a:r>
              <a:rPr lang="en-US" dirty="0"/>
              <a:t>Opportunistic use of the term "open source" to mask profit-driven motives</a:t>
            </a:r>
          </a:p>
          <a:p>
            <a:r>
              <a:rPr lang="en-US" b="1" dirty="0"/>
              <a:t>Profit Over Principles</a:t>
            </a:r>
          </a:p>
          <a:p>
            <a:pPr lvl="1"/>
            <a:r>
              <a:rPr lang="en-US" dirty="0"/>
              <a:t>Prioritizing profit margins over openness and community-driven innovation</a:t>
            </a:r>
          </a:p>
          <a:p>
            <a:r>
              <a:rPr lang="en-US" b="1" dirty="0"/>
              <a:t>Hollow Commitments</a:t>
            </a:r>
          </a:p>
          <a:p>
            <a:pPr lvl="1"/>
            <a:r>
              <a:rPr lang="en-US" dirty="0"/>
              <a:t>Paying lip service to open source ideals while prioritizing profit over principles, community, and collaboration</a:t>
            </a:r>
          </a:p>
          <a:p>
            <a:r>
              <a:rPr lang="en-US" b="1" dirty="0"/>
              <a:t>Deceptive Marketing Tactics</a:t>
            </a:r>
          </a:p>
          <a:p>
            <a:pPr lvl="1"/>
            <a:r>
              <a:rPr lang="en-US" dirty="0"/>
              <a:t>Manipulate the perception of openness to push proprietary models</a:t>
            </a:r>
          </a:p>
          <a:p>
            <a:r>
              <a:rPr lang="en-US" b="1" dirty="0"/>
              <a:t>Betrayal of Community</a:t>
            </a:r>
          </a:p>
          <a:p>
            <a:pPr lvl="1"/>
            <a:r>
              <a:rPr lang="en-US" dirty="0"/>
              <a:t>Leech of the goodwill of the open source community without contributing back or upholding its values</a:t>
            </a:r>
          </a:p>
          <a:p>
            <a:r>
              <a:rPr lang="en-US" b="1" dirty="0"/>
              <a:t>Undermining Open Standards</a:t>
            </a:r>
          </a:p>
          <a:p>
            <a:pPr lvl="1"/>
            <a:r>
              <a:rPr lang="en-US" dirty="0"/>
              <a:t>Interoperability standards are not the objective</a:t>
            </a:r>
          </a:p>
          <a:p>
            <a:r>
              <a:rPr lang="en-US" b="1" dirty="0"/>
              <a:t>Tech Oligarchy</a:t>
            </a:r>
          </a:p>
          <a:p>
            <a:pPr lvl="1"/>
            <a:r>
              <a:rPr lang="en-US" dirty="0"/>
              <a:t>Large tech companies exerting undue influence over the direction and governance of open source projects, stifling innovation and diversity.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4ADD48-61D4-2139-A104-BF5522E2E2EB}"/>
              </a:ext>
            </a:extLst>
          </p:cNvPr>
          <p:cNvSpPr txBox="1"/>
          <p:nvPr/>
        </p:nvSpPr>
        <p:spPr>
          <a:xfrm>
            <a:off x="3351946" y="1262836"/>
            <a:ext cx="6528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 the proprietary, commercial/hybrid community</a:t>
            </a:r>
            <a:endParaRPr lang="nl-NL" sz="24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6A9997-75D4-C07D-A798-EB7E827E78C6}"/>
              </a:ext>
            </a:extLst>
          </p:cNvPr>
          <p:cNvGrpSpPr/>
          <p:nvPr/>
        </p:nvGrpSpPr>
        <p:grpSpPr>
          <a:xfrm>
            <a:off x="10221674" y="151747"/>
            <a:ext cx="1813317" cy="1480421"/>
            <a:chOff x="10221674" y="151747"/>
            <a:chExt cx="1813317" cy="14804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0C7129-B73D-7117-BEE2-91EEE1699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97290" y="151747"/>
              <a:ext cx="1226820" cy="114346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E2B572-0508-1693-7A01-7D486ECAC972}"/>
                </a:ext>
              </a:extLst>
            </p:cNvPr>
            <p:cNvSpPr txBox="1"/>
            <p:nvPr/>
          </p:nvSpPr>
          <p:spPr>
            <a:xfrm>
              <a:off x="10221674" y="1262836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RANT MODE: ON</a:t>
              </a:r>
              <a:endParaRPr lang="nl-NL" b="1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E0875FF-6032-BF2E-D393-73D5D4760303}"/>
              </a:ext>
            </a:extLst>
          </p:cNvPr>
          <p:cNvSpPr txBox="1"/>
          <p:nvPr/>
        </p:nvSpPr>
        <p:spPr>
          <a:xfrm>
            <a:off x="1" y="6484987"/>
            <a:ext cx="10851305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 a community we should condemn these practices, but also come up with ideas for sustainable business models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FA753D3-16F4-EB81-A497-C28DC062D2AB}"/>
              </a:ext>
            </a:extLst>
          </p:cNvPr>
          <p:cNvSpPr/>
          <p:nvPr/>
        </p:nvSpPr>
        <p:spPr>
          <a:xfrm>
            <a:off x="656135" y="1825625"/>
            <a:ext cx="182066" cy="1713312"/>
          </a:xfrm>
          <a:prstGeom prst="leftBrace">
            <a:avLst>
              <a:gd name="adj1" fmla="val 18852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56EDDB1-BEFD-6CA5-0FC1-1F0B8F60B87F}"/>
              </a:ext>
            </a:extLst>
          </p:cNvPr>
          <p:cNvSpPr/>
          <p:nvPr/>
        </p:nvSpPr>
        <p:spPr>
          <a:xfrm>
            <a:off x="656135" y="3594777"/>
            <a:ext cx="182064" cy="1172666"/>
          </a:xfrm>
          <a:prstGeom prst="leftBrace">
            <a:avLst>
              <a:gd name="adj1" fmla="val 18852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C894F74-B72F-0304-30DA-20FB695967A4}"/>
              </a:ext>
            </a:extLst>
          </p:cNvPr>
          <p:cNvSpPr/>
          <p:nvPr/>
        </p:nvSpPr>
        <p:spPr>
          <a:xfrm>
            <a:off x="656135" y="4812727"/>
            <a:ext cx="182064" cy="1172666"/>
          </a:xfrm>
          <a:prstGeom prst="leftBrace">
            <a:avLst>
              <a:gd name="adj1" fmla="val 18852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4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140C-6847-8D33-5D2F-D19D83D26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Yet still, we aren’t against open source use?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64D6-3BEA-F0C5-8C59-D3E1686F0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3561715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We follow at the same time a strategic and an opportunistic approach</a:t>
            </a:r>
          </a:p>
          <a:p>
            <a:r>
              <a:rPr lang="en-US" sz="2400" dirty="0"/>
              <a:t>We continuously evaluate its use</a:t>
            </a:r>
          </a:p>
          <a:p>
            <a:r>
              <a:rPr lang="en-US" sz="2400" dirty="0"/>
              <a:t>We continuously balance proprietary versus commercial/hybrid versus community-driven OS</a:t>
            </a:r>
          </a:p>
          <a:p>
            <a:r>
              <a:rPr lang="en-US" sz="2200" dirty="0"/>
              <a:t>Drivers?</a:t>
            </a:r>
          </a:p>
          <a:p>
            <a:pPr lvl="1"/>
            <a:r>
              <a:rPr lang="en-US" sz="1800" dirty="0"/>
              <a:t>Financial &amp; procurement considerations (cost, scale of deployment, tendering, …)</a:t>
            </a:r>
          </a:p>
          <a:p>
            <a:pPr lvl="1"/>
            <a:r>
              <a:rPr lang="en-US" sz="1800" dirty="0"/>
              <a:t>Enterprise risk mitigation (vendor </a:t>
            </a:r>
            <a:r>
              <a:rPr lang="en-US" sz="1800" dirty="0" err="1"/>
              <a:t>lockin</a:t>
            </a:r>
            <a:r>
              <a:rPr lang="en-US" sz="1800" dirty="0"/>
              <a:t>, business continuity, …)</a:t>
            </a:r>
          </a:p>
          <a:p>
            <a:pPr lvl="1"/>
            <a:r>
              <a:rPr lang="en-US" sz="1800" dirty="0"/>
              <a:t>No-brainer (</a:t>
            </a:r>
            <a:r>
              <a:rPr lang="en-US" sz="1800" dirty="0" err="1"/>
              <a:t>linux</a:t>
            </a:r>
            <a:r>
              <a:rPr lang="en-US" sz="1800" dirty="0"/>
              <a:t>, core tools, drivers, …)</a:t>
            </a:r>
          </a:p>
          <a:p>
            <a:pPr lvl="1"/>
            <a:r>
              <a:rPr lang="en-US" sz="1800" dirty="0"/>
              <a:t>Didn’t even know it was open source</a:t>
            </a:r>
          </a:p>
          <a:p>
            <a:r>
              <a:rPr lang="en-US" sz="2400" dirty="0"/>
              <a:t>When we follow a dual vendor approach, open source is typically the alternative</a:t>
            </a:r>
          </a:p>
          <a:p>
            <a:pPr lvl="1"/>
            <a:r>
              <a:rPr lang="en-US" sz="1800" dirty="0"/>
              <a:t>This is a major challenge: Lack of enterprise (low &amp; high level) “features” hamper wide-scale adoption</a:t>
            </a:r>
          </a:p>
          <a:p>
            <a:r>
              <a:rPr lang="en-US" sz="2400" dirty="0"/>
              <a:t>We </a:t>
            </a:r>
            <a:r>
              <a:rPr lang="en-US" sz="2400" strike="sngStrike" dirty="0"/>
              <a:t>think</a:t>
            </a:r>
            <a:r>
              <a:rPr lang="en-US" sz="2400" dirty="0"/>
              <a:t> </a:t>
            </a:r>
            <a:r>
              <a:rPr lang="en-US" sz="2400" strike="sngStrike" dirty="0"/>
              <a:t>believe</a:t>
            </a:r>
            <a:r>
              <a:rPr lang="en-US" sz="2400" dirty="0"/>
              <a:t> hope open standards will bring us 99% of portability (on premise)</a:t>
            </a:r>
          </a:p>
          <a:p>
            <a:pPr lvl="1"/>
            <a:r>
              <a:rPr lang="en-US" sz="1800" dirty="0"/>
              <a:t>Or at least more than 0%</a:t>
            </a:r>
          </a:p>
          <a:p>
            <a:pPr lvl="1"/>
            <a:r>
              <a:rPr lang="en-US" sz="1800" dirty="0"/>
              <a:t>Proven in the past that proprietary </a:t>
            </a:r>
            <a:r>
              <a:rPr lang="en-US" sz="1800" dirty="0">
                <a:sym typeface="Wingdings" panose="05000000000000000000" pitchFamily="2" charset="2"/>
              </a:rPr>
              <a:t> open source is a lot harder than the other way round</a:t>
            </a:r>
          </a:p>
          <a:p>
            <a:r>
              <a:rPr lang="en-US" sz="2400" dirty="0">
                <a:sym typeface="Wingdings" panose="05000000000000000000" pitchFamily="2" charset="2"/>
              </a:rPr>
              <a:t>We trust our people to make the right choices and to be smart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D3D8D-F2FB-F7C4-25D1-77DB635C2249}"/>
              </a:ext>
            </a:extLst>
          </p:cNvPr>
          <p:cNvGrpSpPr/>
          <p:nvPr/>
        </p:nvGrpSpPr>
        <p:grpSpPr>
          <a:xfrm>
            <a:off x="403860" y="5387340"/>
            <a:ext cx="11513820" cy="954107"/>
            <a:chOff x="487680" y="5435401"/>
            <a:chExt cx="9670814" cy="9541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8D3E53-BD92-1420-C37B-FB9969FBF9CA}"/>
                </a:ext>
              </a:extLst>
            </p:cNvPr>
            <p:cNvSpPr txBox="1"/>
            <p:nvPr/>
          </p:nvSpPr>
          <p:spPr>
            <a:xfrm>
              <a:off x="1010684" y="5435401"/>
              <a:ext cx="914781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We definitely want to see an increase in its usage, </a:t>
              </a:r>
              <a:br>
                <a:rPr lang="en-US" sz="2800" dirty="0"/>
              </a:br>
              <a:r>
                <a:rPr lang="en-US" sz="2800" dirty="0"/>
                <a:t>employing an embedded ,disciplined, and methodological approach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95CB6397-E59B-6625-70E4-E3C7B9399071}"/>
                </a:ext>
              </a:extLst>
            </p:cNvPr>
            <p:cNvSpPr/>
            <p:nvPr/>
          </p:nvSpPr>
          <p:spPr>
            <a:xfrm>
              <a:off x="487680" y="5512345"/>
              <a:ext cx="464820" cy="369332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5A266C-6EBE-2085-DF79-147FAF8D0447}"/>
              </a:ext>
            </a:extLst>
          </p:cNvPr>
          <p:cNvSpPr txBox="1"/>
          <p:nvPr/>
        </p:nvSpPr>
        <p:spPr>
          <a:xfrm>
            <a:off x="-388619" y="6484987"/>
            <a:ext cx="9909889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The future looks bleak if we don’t come up with a revived/revised/reimagined open source concept</a:t>
            </a:r>
          </a:p>
        </p:txBody>
      </p:sp>
    </p:spTree>
    <p:extLst>
      <p:ext uri="{BB962C8B-B14F-4D97-AF65-F5344CB8AC3E}">
        <p14:creationId xmlns:p14="http://schemas.microsoft.com/office/powerpoint/2010/main" val="5469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67F4C4-F428-3278-40A2-D7C0DDB9D1C2}"/>
              </a:ext>
            </a:extLst>
          </p:cNvPr>
          <p:cNvSpPr txBox="1"/>
          <p:nvPr/>
        </p:nvSpPr>
        <p:spPr>
          <a:xfrm>
            <a:off x="0" y="3601003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Asset</a:t>
            </a:r>
            <a:endParaRPr kumimoji="0" lang="nl-NL" sz="1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30A37-0151-EB13-EE8B-A929D30C9FA1}"/>
              </a:ext>
            </a:extLst>
          </p:cNvPr>
          <p:cNvSpPr txBox="1"/>
          <p:nvPr/>
        </p:nvSpPr>
        <p:spPr>
          <a:xfrm>
            <a:off x="152400" y="96010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source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</a:rPr>
              <a:t>is and remains 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Supporting cross-institution ICT Initiatives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35224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G-Cloud </a:t>
            </a:r>
            <a:r>
              <a:rPr lang="en-US" b="1" dirty="0" err="1"/>
              <a:t>Programme</a:t>
            </a:r>
            <a:r>
              <a:rPr lang="en-US" b="1" dirty="0"/>
              <a:t> (2015-…) – gcloud.belgium.be</a:t>
            </a:r>
          </a:p>
          <a:p>
            <a:pPr lvl="1"/>
            <a:r>
              <a:rPr lang="en-US" dirty="0"/>
              <a:t>For and by public institutions</a:t>
            </a:r>
          </a:p>
          <a:p>
            <a:pPr lvl="1"/>
            <a:r>
              <a:rPr lang="en-US" dirty="0"/>
              <a:t>Focus on infrastructure services &amp; platforms, shared procurement, …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 Software </a:t>
            </a:r>
            <a:r>
              <a:rPr lang="en-US" b="1" dirty="0" err="1"/>
              <a:t>ReUse</a:t>
            </a:r>
            <a:r>
              <a:rPr lang="en-US" b="1" dirty="0"/>
              <a:t> </a:t>
            </a:r>
            <a:r>
              <a:rPr lang="en-US" b="1" dirty="0" err="1"/>
              <a:t>Programme</a:t>
            </a:r>
            <a:r>
              <a:rPr lang="en-US" b="1" dirty="0"/>
              <a:t> (2019-…) – ict-reuse.be</a:t>
            </a:r>
          </a:p>
          <a:p>
            <a:pPr lvl="1"/>
            <a:r>
              <a:rPr lang="en-US" dirty="0"/>
              <a:t>For and by public institutions</a:t>
            </a:r>
          </a:p>
          <a:p>
            <a:pPr lvl="1"/>
            <a:r>
              <a:rPr lang="en-US" dirty="0"/>
              <a:t>Focus on components, authentic data sources, API’s, …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 Full Stack Approach (2021-…)</a:t>
            </a:r>
          </a:p>
          <a:p>
            <a:pPr lvl="1"/>
            <a:r>
              <a:rPr lang="en-US" dirty="0"/>
              <a:t>Enterprise Architecture across public institutions</a:t>
            </a:r>
          </a:p>
          <a:p>
            <a:pPr lvl="1"/>
            <a:r>
              <a:rPr lang="en-US" dirty="0"/>
              <a:t>Focus on architectural principles, processes, building blocks, …</a:t>
            </a:r>
          </a:p>
        </p:txBody>
      </p:sp>
      <p:pic>
        <p:nvPicPr>
          <p:cNvPr id="4" name="Picture 2" descr="https://www.gcloud.belgium.be/images/logo.png">
            <a:extLst>
              <a:ext uri="{FF2B5EF4-FFF2-40B4-BE49-F238E27FC236}">
                <a16:creationId xmlns:a16="http://schemas.microsoft.com/office/drawing/2014/main" id="{F0A77C23-E3F1-308B-4414-7BB4D988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" y="2051318"/>
            <a:ext cx="921757" cy="5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34FB16-D0D7-B62E-DECC-59EF4D4C4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0" y="3106788"/>
            <a:ext cx="642520" cy="810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3ED3A9-5856-CF34-2B1E-34A947ED243A}"/>
              </a:ext>
            </a:extLst>
          </p:cNvPr>
          <p:cNvSpPr/>
          <p:nvPr/>
        </p:nvSpPr>
        <p:spPr>
          <a:xfrm>
            <a:off x="838200" y="5185908"/>
            <a:ext cx="9073617" cy="1068448"/>
          </a:xfrm>
          <a:prstGeom prst="rect">
            <a:avLst/>
          </a:prstGeom>
          <a:solidFill>
            <a:srgbClr val="005696">
              <a:alpha val="20000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Public Cloud Computing &amp; AI (2023- … Accelerated)</a:t>
            </a:r>
            <a:endParaRPr lang="en-US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Emphasis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 on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security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, business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continuity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, cloud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portability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, data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sovereignty</a:t>
            </a:r>
            <a:endParaRPr lang="fr-B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Strong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governance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96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E78E5B-E18E-7576-49F2-C65F95E24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7493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A2366-E64B-8DF0-CAC4-D48DE6034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112" y="1297994"/>
            <a:ext cx="5519988" cy="19328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D6003E0-518D-2A4D-4D95-E05884725668}"/>
              </a:ext>
            </a:extLst>
          </p:cNvPr>
          <p:cNvSpPr/>
          <p:nvPr/>
        </p:nvSpPr>
        <p:spPr>
          <a:xfrm>
            <a:off x="8679180" y="5560006"/>
            <a:ext cx="5311140" cy="6788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https://gcloud.belgium.be/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G-Cloud – Sharing ICT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Programme</a:t>
            </a:r>
            <a:r>
              <a:rPr lang="en-US" dirty="0"/>
              <a:t> of synergy-driven initiatives </a:t>
            </a:r>
          </a:p>
          <a:p>
            <a:pPr lvl="1"/>
            <a:r>
              <a:rPr lang="en-US" dirty="0"/>
              <a:t>Services, Projects, Procurement, Knowledge Sharing</a:t>
            </a:r>
          </a:p>
          <a:p>
            <a:pPr lvl="1"/>
            <a:r>
              <a:rPr lang="en-US" dirty="0"/>
              <a:t>Active cross-institution ICT Community</a:t>
            </a:r>
          </a:p>
          <a:p>
            <a:r>
              <a:rPr lang="en-US" dirty="0"/>
              <a:t>Hybrid community cloud model </a:t>
            </a:r>
          </a:p>
          <a:p>
            <a:pPr lvl="1"/>
            <a:r>
              <a:rPr lang="en-US" dirty="0"/>
              <a:t>Private Community Cloud running </a:t>
            </a:r>
            <a:br>
              <a:rPr lang="en-US" dirty="0"/>
            </a:br>
            <a:r>
              <a:rPr lang="en-US" dirty="0"/>
              <a:t>from government-operated datacenters</a:t>
            </a:r>
          </a:p>
          <a:p>
            <a:r>
              <a:rPr lang="en-US" dirty="0"/>
              <a:t>Public cloud?</a:t>
            </a:r>
          </a:p>
          <a:p>
            <a:pPr lvl="1"/>
            <a:r>
              <a:rPr lang="en-US" dirty="0"/>
              <a:t>Already the case for </a:t>
            </a:r>
            <a:br>
              <a:rPr lang="en-US" dirty="0"/>
            </a:br>
            <a:r>
              <a:rPr lang="en-US" dirty="0"/>
              <a:t>special purpose needs</a:t>
            </a:r>
          </a:p>
          <a:p>
            <a:pPr lvl="1"/>
            <a:r>
              <a:rPr lang="en-US" dirty="0"/>
              <a:t>Moving forward as a community for </a:t>
            </a:r>
            <a:br>
              <a:rPr lang="en-US" dirty="0"/>
            </a:br>
            <a:r>
              <a:rPr lang="en-US" dirty="0"/>
              <a:t>general purpose needs</a:t>
            </a:r>
          </a:p>
          <a:p>
            <a:pPr lvl="1"/>
            <a:r>
              <a:rPr lang="en-US" dirty="0"/>
              <a:t>Joint taskforce defining vision, strategy,</a:t>
            </a:r>
            <a:br>
              <a:rPr lang="en-US" dirty="0"/>
            </a:br>
            <a:r>
              <a:rPr lang="en-US" dirty="0"/>
              <a:t>policies, guidelines, architecture, …</a:t>
            </a:r>
          </a:p>
        </p:txBody>
      </p:sp>
      <p:pic>
        <p:nvPicPr>
          <p:cNvPr id="8" name="Picture 2" descr="https://www.gcloud.belgium.b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637" y="230188"/>
            <a:ext cx="10763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9614AE-8A81-CF74-9593-D8AFBD1998AB}"/>
              </a:ext>
            </a:extLst>
          </p:cNvPr>
          <p:cNvGrpSpPr/>
          <p:nvPr/>
        </p:nvGrpSpPr>
        <p:grpSpPr>
          <a:xfrm>
            <a:off x="6542408" y="2992802"/>
            <a:ext cx="5349554" cy="2849563"/>
            <a:chOff x="6542408" y="3132137"/>
            <a:chExt cx="5349554" cy="28495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1D334E-C0EC-1BA6-1ADD-04E24FD97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078" y="3327400"/>
              <a:ext cx="5346884" cy="26543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8FEA7B-5281-9B10-CA67-E738C8EE3274}"/>
                </a:ext>
              </a:extLst>
            </p:cNvPr>
            <p:cNvSpPr txBox="1"/>
            <p:nvPr/>
          </p:nvSpPr>
          <p:spPr>
            <a:xfrm>
              <a:off x="6542408" y="3132137"/>
              <a:ext cx="5346883" cy="338554"/>
            </a:xfrm>
            <a:prstGeom prst="rect">
              <a:avLst/>
            </a:prstGeom>
            <a:solidFill>
              <a:srgbClr val="DCE5F4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ctr"/>
              <a:r>
                <a:rPr lang="nl-BE" sz="1600" dirty="0" err="1">
                  <a:latin typeface="Fira Sans" panose="020B0604020202020204"/>
                </a:rPr>
                <a:t>Avoided</a:t>
              </a:r>
              <a:r>
                <a:rPr lang="nl-BE" sz="1600" dirty="0">
                  <a:latin typeface="Fira Sans" panose="020B0604020202020204"/>
                </a:rPr>
                <a:t> </a:t>
              </a:r>
              <a:r>
                <a:rPr lang="nl-BE" sz="1600" dirty="0" err="1">
                  <a:latin typeface="Fira Sans" panose="020B0604020202020204"/>
                </a:rPr>
                <a:t>spending</a:t>
              </a:r>
              <a:r>
                <a:rPr lang="nl-BE" sz="1600" dirty="0">
                  <a:latin typeface="Fira Sans" panose="020B0604020202020204"/>
                </a:rPr>
                <a:t> (</a:t>
              </a:r>
              <a:r>
                <a:rPr lang="nl-BE" sz="1600" dirty="0" err="1">
                  <a:latin typeface="Fira Sans" panose="020B0604020202020204"/>
                </a:rPr>
                <a:t>federal</a:t>
              </a:r>
              <a:r>
                <a:rPr lang="nl-BE" sz="1600" dirty="0">
                  <a:latin typeface="Fira Sans" panose="020B0604020202020204"/>
                </a:rPr>
                <a:t>) </a:t>
              </a:r>
              <a:endParaRPr lang="en-US" sz="1600" dirty="0">
                <a:latin typeface="Fira Sans" panose="020B060402020202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341838-80CE-B9FA-BBCA-617BD8480964}"/>
              </a:ext>
            </a:extLst>
          </p:cNvPr>
          <p:cNvSpPr txBox="1"/>
          <p:nvPr/>
        </p:nvSpPr>
        <p:spPr>
          <a:xfrm>
            <a:off x="0" y="6484987"/>
            <a:ext cx="6827519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Even if you only believe half of it… this is still an impressive number !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0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6D6E-7B16-7169-E426-B951D3E4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Public Cloud &amp; Open Source?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B9863-2C5E-E5D2-53E4-B7D23431B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How to maximize potential public cloud “value”</a:t>
            </a:r>
          </a:p>
          <a:p>
            <a:pPr lvl="1"/>
            <a:r>
              <a:rPr lang="en-US" dirty="0"/>
              <a:t>And minimize potential public cloud “disvalue” for your organization?</a:t>
            </a:r>
          </a:p>
          <a:p>
            <a:pPr lvl="1"/>
            <a:r>
              <a:rPr lang="en-US" dirty="0"/>
              <a:t>This (dis)value depends heavily on your specific situation</a:t>
            </a:r>
          </a:p>
          <a:p>
            <a:pPr lvl="1"/>
            <a:r>
              <a:rPr lang="en-US" dirty="0"/>
              <a:t>An important multi-dimensional exercise of ICT maturity</a:t>
            </a:r>
          </a:p>
          <a:p>
            <a:r>
              <a:rPr lang="en-US" sz="3200" dirty="0"/>
              <a:t>We </a:t>
            </a:r>
            <a:r>
              <a:rPr lang="en-US" sz="3200" strike="sngStrike" dirty="0"/>
              <a:t>think</a:t>
            </a:r>
            <a:r>
              <a:rPr lang="en-US" sz="3200" dirty="0"/>
              <a:t> </a:t>
            </a:r>
            <a:r>
              <a:rPr lang="en-US" sz="3200" strike="sngStrike" dirty="0"/>
              <a:t>believe</a:t>
            </a:r>
            <a:r>
              <a:rPr lang="en-US" sz="3200" dirty="0"/>
              <a:t> hope open standards </a:t>
            </a:r>
            <a:r>
              <a:rPr lang="en-US" dirty="0"/>
              <a:t>will bring us 99% of portability (off premise)</a:t>
            </a:r>
          </a:p>
          <a:p>
            <a:pPr lvl="1"/>
            <a:r>
              <a:rPr lang="en-US" dirty="0"/>
              <a:t>Or at least more than 0%</a:t>
            </a:r>
          </a:p>
          <a:p>
            <a:pPr lvl="1"/>
            <a:r>
              <a:rPr lang="en-US" dirty="0"/>
              <a:t>Cloud Portability comes with a cost however and it limits your options</a:t>
            </a:r>
          </a:p>
          <a:p>
            <a:pPr lvl="1"/>
            <a:r>
              <a:rPr lang="en-US" dirty="0"/>
              <a:t>Requires careful consideration</a:t>
            </a:r>
          </a:p>
          <a:p>
            <a:r>
              <a:rPr lang="en-US" dirty="0"/>
              <a:t>We do believe it paves the way to step up the operational stability / quality</a:t>
            </a:r>
          </a:p>
          <a:p>
            <a:pPr lvl="1"/>
            <a:r>
              <a:rPr lang="en-US" dirty="0"/>
              <a:t>Going public cloud means you need to get your act together – are you ready?</a:t>
            </a:r>
          </a:p>
          <a:p>
            <a:pPr lvl="1"/>
            <a:r>
              <a:rPr lang="en-US" dirty="0"/>
              <a:t>It will be beneficial for the on premise maturity as well</a:t>
            </a:r>
          </a:p>
          <a:p>
            <a:r>
              <a:rPr lang="en-US" dirty="0"/>
              <a:t>Hybrid Cloud increases complexity</a:t>
            </a:r>
          </a:p>
          <a:p>
            <a:pPr lvl="1"/>
            <a:r>
              <a:rPr lang="en-US" dirty="0"/>
              <a:t>Optimizing your on premise installation for efficiency and effectiveness is a different beast</a:t>
            </a:r>
          </a:p>
          <a:p>
            <a:pPr lvl="1"/>
            <a:r>
              <a:rPr lang="en-US" dirty="0"/>
              <a:t>Technology evolution/delivery models are often optimized for a public cloud model and a profit-driven industry</a:t>
            </a:r>
          </a:p>
          <a:p>
            <a:pPr lvl="1"/>
            <a:r>
              <a:rPr lang="en-US" dirty="0"/>
              <a:t>Example: Vertical scaling (in the datacenter) versus Horizontal scaling (of the software)</a:t>
            </a:r>
          </a:p>
          <a:p>
            <a:r>
              <a:rPr lang="en-US" dirty="0"/>
              <a:t>Is open source still relevant / viable in an </a:t>
            </a:r>
            <a:r>
              <a:rPr lang="en-US" dirty="0" err="1"/>
              <a:t>XaaS</a:t>
            </a:r>
            <a:r>
              <a:rPr lang="en-US" dirty="0"/>
              <a:t>-only world?</a:t>
            </a:r>
          </a:p>
          <a:p>
            <a:pPr marL="457200" lvl="1" indent="0">
              <a:buNone/>
            </a:pPr>
            <a:endParaRPr lang="en-US" dirty="0"/>
          </a:p>
          <a:p>
            <a:endParaRPr lang="nl-N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96144-0D6A-C378-53EE-67A546530A7A}"/>
              </a:ext>
            </a:extLst>
          </p:cNvPr>
          <p:cNvSpPr txBox="1"/>
          <p:nvPr/>
        </p:nvSpPr>
        <p:spPr>
          <a:xfrm>
            <a:off x="-380999" y="6484987"/>
            <a:ext cx="8671559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Open source should cover a new strong concept of “open services” and “open cloud”</a:t>
            </a:r>
          </a:p>
        </p:txBody>
      </p:sp>
    </p:spTree>
    <p:extLst>
      <p:ext uri="{BB962C8B-B14F-4D97-AF65-F5344CB8AC3E}">
        <p14:creationId xmlns:p14="http://schemas.microsoft.com/office/powerpoint/2010/main" val="150652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C0CE-AB65-4861-A962-AEA180E5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Ok, so then Smals is a top contributor?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C860-EEDE-4E83-95AF-FB14B6B3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8699"/>
          </a:xfrm>
        </p:spPr>
        <p:txBody>
          <a:bodyPr>
            <a:normAutofit fontScale="77500" lnSpcReduction="20000"/>
          </a:bodyPr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core</a:t>
            </a:r>
            <a:r>
              <a:rPr lang="nl-NL" dirty="0"/>
              <a:t> business is </a:t>
            </a:r>
            <a:r>
              <a:rPr lang="nl-NL" dirty="0" err="1"/>
              <a:t>not</a:t>
            </a:r>
            <a:r>
              <a:rPr lang="nl-NL" dirty="0"/>
              <a:t> “</a:t>
            </a:r>
            <a:r>
              <a:rPr lang="nl-NL" dirty="0" err="1"/>
              <a:t>technology</a:t>
            </a:r>
            <a:r>
              <a:rPr lang="nl-NL" dirty="0"/>
              <a:t> product development”</a:t>
            </a:r>
          </a:p>
          <a:p>
            <a:pPr lvl="1"/>
            <a:r>
              <a:rPr lang="nl-NL" dirty="0"/>
              <a:t>We (</a:t>
            </a:r>
            <a:r>
              <a:rPr lang="nl-NL" dirty="0" err="1"/>
              <a:t>ab</a:t>
            </a:r>
            <a:r>
              <a:rPr lang="nl-NL" dirty="0"/>
              <a:t>)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(retro)fit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needs</a:t>
            </a:r>
            <a:r>
              <a:rPr lang="nl-NL" dirty="0"/>
              <a:t> of </a:t>
            </a:r>
            <a:r>
              <a:rPr lang="nl-NL" dirty="0" err="1"/>
              <a:t>our</a:t>
            </a:r>
            <a:r>
              <a:rPr lang="nl-NL" dirty="0"/>
              <a:t> context</a:t>
            </a:r>
          </a:p>
          <a:p>
            <a:pPr lvl="1"/>
            <a:r>
              <a:rPr lang="nl-NL" dirty="0"/>
              <a:t>Like most </a:t>
            </a:r>
            <a:r>
              <a:rPr lang="nl-NL" dirty="0" err="1"/>
              <a:t>organisations</a:t>
            </a:r>
            <a:r>
              <a:rPr lang="nl-NL" dirty="0"/>
              <a:t> we are </a:t>
            </a:r>
            <a:r>
              <a:rPr lang="nl-NL" dirty="0" err="1"/>
              <a:t>mainly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consumer</a:t>
            </a:r>
            <a:r>
              <a:rPr lang="nl-NL" dirty="0"/>
              <a:t> side</a:t>
            </a:r>
          </a:p>
          <a:p>
            <a:pPr lvl="1"/>
            <a:r>
              <a:rPr lang="nl-NL" dirty="0" err="1"/>
              <a:t>Abstractions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(re)</a:t>
            </a:r>
            <a:r>
              <a:rPr lang="nl-NL" dirty="0" err="1"/>
              <a:t>usable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world</a:t>
            </a:r>
            <a:r>
              <a:rPr lang="nl-NL" dirty="0"/>
              <a:t> pop up </a:t>
            </a:r>
            <a:r>
              <a:rPr lang="nl-NL" dirty="0" err="1"/>
              <a:t>occasionally</a:t>
            </a:r>
            <a:r>
              <a:rPr lang="nl-NL" dirty="0"/>
              <a:t> but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norm</a:t>
            </a:r>
          </a:p>
          <a:p>
            <a:r>
              <a:rPr lang="en-US" dirty="0"/>
              <a:t>Practical open source contribution in general is not for everyone</a:t>
            </a:r>
          </a:p>
          <a:p>
            <a:pPr lvl="1"/>
            <a:r>
              <a:rPr lang="en-US" dirty="0"/>
              <a:t>Less than 1% of the population is capable to directly contribute in a meaningful way</a:t>
            </a:r>
          </a:p>
          <a:p>
            <a:pPr lvl="1"/>
            <a:r>
              <a:rPr lang="en-US" dirty="0"/>
              <a:t>Coding competency, paying with your time, figuring your way around the code base and culture, …</a:t>
            </a:r>
          </a:p>
          <a:p>
            <a:r>
              <a:rPr lang="en-US" dirty="0"/>
              <a:t>We do pay others to contribute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us</a:t>
            </a:r>
            <a:endParaRPr lang="nl-NL" dirty="0"/>
          </a:p>
          <a:p>
            <a:pPr lvl="1"/>
            <a:r>
              <a:rPr lang="nl-NL" dirty="0"/>
              <a:t>e.g. </a:t>
            </a:r>
            <a:r>
              <a:rPr lang="nl-NL" dirty="0" err="1"/>
              <a:t>RedHat</a:t>
            </a:r>
            <a:r>
              <a:rPr lang="nl-NL" dirty="0"/>
              <a:t>, Postgres EDB, …</a:t>
            </a:r>
          </a:p>
          <a:p>
            <a:r>
              <a:rPr lang="en-US" dirty="0"/>
              <a:t>Contributions in any form remain a major challenge</a:t>
            </a:r>
          </a:p>
          <a:p>
            <a:pPr lvl="1"/>
            <a:r>
              <a:rPr lang="en-US" dirty="0"/>
              <a:t>In general, not limited to open source</a:t>
            </a:r>
          </a:p>
          <a:p>
            <a:pPr lvl="1"/>
            <a:r>
              <a:rPr lang="en-US" dirty="0"/>
              <a:t>Even for in-house contributions to our own transversal micro-cosmos of libraries, platforms, …</a:t>
            </a:r>
          </a:p>
          <a:p>
            <a:pPr lvl="1"/>
            <a:r>
              <a:rPr lang="en-US" dirty="0"/>
              <a:t>It’s no free(</a:t>
            </a:r>
            <a:r>
              <a:rPr lang="en-US" dirty="0" err="1"/>
              <a:t>dom</a:t>
            </a:r>
            <a:r>
              <a:rPr lang="en-US" dirty="0"/>
              <a:t>) lunch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6F7CED-0DAE-72BA-23AD-F6D81A465F79}"/>
              </a:ext>
            </a:extLst>
          </p:cNvPr>
          <p:cNvGrpSpPr/>
          <p:nvPr/>
        </p:nvGrpSpPr>
        <p:grpSpPr>
          <a:xfrm>
            <a:off x="403860" y="5707380"/>
            <a:ext cx="11513820" cy="584775"/>
            <a:chOff x="487680" y="5755441"/>
            <a:chExt cx="9670814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78B696-61DB-D9FF-2A7E-ACE6210ACF5A}"/>
                </a:ext>
              </a:extLst>
            </p:cNvPr>
            <p:cNvSpPr txBox="1"/>
            <p:nvPr/>
          </p:nvSpPr>
          <p:spPr>
            <a:xfrm>
              <a:off x="1010684" y="5755441"/>
              <a:ext cx="914781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/>
                <a:t>We do however contribute to a vibrant micro-community…</a:t>
              </a: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71270F-1C2F-6856-3C99-7EEFCB711F8D}"/>
                </a:ext>
              </a:extLst>
            </p:cNvPr>
            <p:cNvSpPr/>
            <p:nvPr/>
          </p:nvSpPr>
          <p:spPr>
            <a:xfrm>
              <a:off x="487680" y="5832385"/>
              <a:ext cx="464820" cy="369332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b="1"/>
            </a:p>
          </p:txBody>
        </p:sp>
      </p:grpSp>
    </p:spTree>
    <p:extLst>
      <p:ext uri="{BB962C8B-B14F-4D97-AF65-F5344CB8AC3E}">
        <p14:creationId xmlns:p14="http://schemas.microsoft.com/office/powerpoint/2010/main" val="14255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EB280C6-51B3-AF3A-D742-850A01E323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D55DEE-9133-256D-D6D1-AE0C59D2B3D1}"/>
              </a:ext>
            </a:extLst>
          </p:cNvPr>
          <p:cNvSpPr/>
          <p:nvPr/>
        </p:nvSpPr>
        <p:spPr>
          <a:xfrm>
            <a:off x="8679180" y="5560006"/>
            <a:ext cx="5311140" cy="6788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https://ict-reuse.be/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9066-6AB3-CA97-98EA-95BE4237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9B569-57E3-873A-E002-D389924C0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5637FA-71C9-40B0-0D42-23D862EAD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70"/>
          <a:stretch/>
        </p:blipFill>
        <p:spPr bwMode="auto">
          <a:xfrm>
            <a:off x="0" y="0"/>
            <a:ext cx="12298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EBEBB95-ADD8-E7A9-8175-FF75434B1935}"/>
              </a:ext>
            </a:extLst>
          </p:cNvPr>
          <p:cNvGrpSpPr/>
          <p:nvPr/>
        </p:nvGrpSpPr>
        <p:grpSpPr>
          <a:xfrm>
            <a:off x="0" y="4565342"/>
            <a:ext cx="6800851" cy="1927533"/>
            <a:chOff x="0" y="4565342"/>
            <a:chExt cx="6800851" cy="192753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5E3059-F892-07BA-4691-1263B01136DE}"/>
                </a:ext>
              </a:extLst>
            </p:cNvPr>
            <p:cNvSpPr txBox="1"/>
            <p:nvPr/>
          </p:nvSpPr>
          <p:spPr>
            <a:xfrm>
              <a:off x="0" y="5661878"/>
              <a:ext cx="6800851" cy="830997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fr-FR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Société de Mécanographie à</a:t>
              </a:r>
            </a:p>
            <a:p>
              <a:r>
                <a:rPr lang="fr-FR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l'Application des Lois Sociales</a:t>
              </a:r>
              <a:endPara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0ED795-B5AB-84F1-7784-07D3B913A317}"/>
                </a:ext>
              </a:extLst>
            </p:cNvPr>
            <p:cNvSpPr txBox="1"/>
            <p:nvPr/>
          </p:nvSpPr>
          <p:spPr>
            <a:xfrm>
              <a:off x="1" y="4565342"/>
              <a:ext cx="6800850" cy="830997"/>
            </a:xfrm>
            <a:prstGeom prst="rect">
              <a:avLst/>
            </a:prstGeom>
            <a:solidFill>
              <a:srgbClr val="000000">
                <a:alpha val="50196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nl-NL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Maatschappij voor </a:t>
              </a:r>
              <a:r>
                <a:rPr lang="nl-NL" sz="2400" b="1" i="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Mekanografie</a:t>
              </a:r>
              <a:r>
                <a:rPr lang="nl-NL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ter </a:t>
              </a:r>
            </a:p>
            <a:p>
              <a:r>
                <a:rPr lang="nl-NL" sz="2400" b="1" i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Toepassing van de Sociale Wetten</a:t>
              </a:r>
              <a:endParaRPr lang="nl-N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136B34-1152-63CC-FF55-3E2789B83834}"/>
              </a:ext>
            </a:extLst>
          </p:cNvPr>
          <p:cNvSpPr txBox="1"/>
          <p:nvPr/>
        </p:nvSpPr>
        <p:spPr>
          <a:xfrm>
            <a:off x="0" y="421828"/>
            <a:ext cx="4061239" cy="58477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nl-NL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Pre-COVID</a:t>
            </a:r>
            <a:r>
              <a:rPr lang="nl-NL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...</a:t>
            </a:r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Reuse of software &amp; business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92671" cy="4351338"/>
          </a:xfrm>
        </p:spPr>
        <p:txBody>
          <a:bodyPr>
            <a:normAutofit/>
          </a:bodyPr>
          <a:lstStyle/>
          <a:p>
            <a:r>
              <a:rPr lang="en-US" sz="2400" dirty="0" err="1"/>
              <a:t>Orginated</a:t>
            </a:r>
            <a:r>
              <a:rPr lang="en-US" sz="2400" dirty="0"/>
              <a:t> within Belgian public social security &amp; Smals</a:t>
            </a:r>
          </a:p>
          <a:p>
            <a:pPr lvl="1"/>
            <a:r>
              <a:rPr lang="fr-BE" sz="2000" dirty="0"/>
              <a:t>Open to </a:t>
            </a:r>
            <a:r>
              <a:rPr lang="fr-BE" sz="2000" dirty="0" err="1"/>
              <a:t>other</a:t>
            </a:r>
            <a:r>
              <a:rPr lang="fr-BE" sz="2000" dirty="0"/>
              <a:t> </a:t>
            </a:r>
            <a:r>
              <a:rPr lang="fr-BE" sz="2000" dirty="0" err="1"/>
              <a:t>federal</a:t>
            </a:r>
            <a:r>
              <a:rPr lang="fr-BE" sz="2000" dirty="0"/>
              <a:t> public services</a:t>
            </a:r>
            <a:endParaRPr lang="en-US" sz="2000" dirty="0"/>
          </a:p>
          <a:p>
            <a:r>
              <a:rPr lang="en-US" sz="2400" dirty="0"/>
              <a:t>Synergy around (technical) business components</a:t>
            </a:r>
          </a:p>
          <a:p>
            <a:pPr lvl="1"/>
            <a:r>
              <a:rPr lang="en-US" sz="2000" dirty="0"/>
              <a:t>Avoid multiple development of redundant components</a:t>
            </a:r>
          </a:p>
          <a:p>
            <a:pPr lvl="1"/>
            <a:r>
              <a:rPr lang="en-US" sz="2000" dirty="0"/>
              <a:t>Save costs &amp; effort</a:t>
            </a:r>
          </a:p>
          <a:p>
            <a:r>
              <a:rPr lang="en-US" sz="2400" dirty="0"/>
              <a:t>Catalogue of reusable components</a:t>
            </a:r>
          </a:p>
          <a:p>
            <a:r>
              <a:rPr lang="en-US" sz="2400" dirty="0"/>
              <a:t>Active micro-community</a:t>
            </a:r>
          </a:p>
          <a:p>
            <a:r>
              <a:rPr lang="en-US" sz="2400" dirty="0"/>
              <a:t>Regardless of whether development takes place by</a:t>
            </a:r>
          </a:p>
          <a:p>
            <a:pPr lvl="1"/>
            <a:r>
              <a:rPr lang="en-US" sz="2000" dirty="0"/>
              <a:t>The institution's own ICT department, Smals, subcontractors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E0BCDF-BAEA-FFCB-9AFC-9EDA3EB67364}"/>
              </a:ext>
            </a:extLst>
          </p:cNvPr>
          <p:cNvGrpSpPr/>
          <p:nvPr/>
        </p:nvGrpSpPr>
        <p:grpSpPr>
          <a:xfrm>
            <a:off x="0" y="2299974"/>
            <a:ext cx="11691113" cy="4554345"/>
            <a:chOff x="0" y="2299974"/>
            <a:chExt cx="11691113" cy="45543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61B980A-D0ED-8F64-3D09-712CAE782393}"/>
                </a:ext>
              </a:extLst>
            </p:cNvPr>
            <p:cNvGrpSpPr/>
            <p:nvPr/>
          </p:nvGrpSpPr>
          <p:grpSpPr>
            <a:xfrm>
              <a:off x="7686602" y="2299974"/>
              <a:ext cx="4004511" cy="1463488"/>
              <a:chOff x="2115698" y="1517468"/>
              <a:chExt cx="7960604" cy="290928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459C67D5-4DE7-33C5-AD09-0F36300D1BA0}"/>
                  </a:ext>
                </a:extLst>
              </p:cNvPr>
              <p:cNvCxnSpPr>
                <a:stCxn id="7" idx="2"/>
                <a:endCxn id="9" idx="6"/>
              </p:cNvCxnSpPr>
              <p:nvPr/>
            </p:nvCxnSpPr>
            <p:spPr>
              <a:xfrm flipH="1" flipV="1">
                <a:off x="7081614" y="2693382"/>
                <a:ext cx="1144615" cy="80808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660BC5D-D232-ECBB-9943-098B2C52B27E}"/>
                  </a:ext>
                </a:extLst>
              </p:cNvPr>
              <p:cNvCxnSpPr>
                <a:stCxn id="8" idx="6"/>
                <a:endCxn id="9" idx="2"/>
              </p:cNvCxnSpPr>
              <p:nvPr/>
            </p:nvCxnSpPr>
            <p:spPr>
              <a:xfrm flipV="1">
                <a:off x="4253727" y="2693382"/>
                <a:ext cx="977814" cy="76416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83E60B1-92D6-1596-BD3A-B6612B6B4869}"/>
                  </a:ext>
                </a:extLst>
              </p:cNvPr>
              <p:cNvSpPr/>
              <p:nvPr/>
            </p:nvSpPr>
            <p:spPr>
              <a:xfrm>
                <a:off x="8226229" y="2576193"/>
                <a:ext cx="1850073" cy="1850555"/>
              </a:xfrm>
              <a:prstGeom prst="ellipse">
                <a:avLst/>
              </a:prstGeom>
              <a:solidFill>
                <a:schemeClr val="bg2"/>
              </a:solidFill>
              <a:ln w="762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sz="100">
                  <a:solidFill>
                    <a:schemeClr val="tx2"/>
                  </a:solidFill>
                  <a:latin typeface="Arial" panose="020B0604020202020204" pitchFamily="34" charset="0"/>
                  <a:ea typeface="Robo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C4CC367-3653-1FA7-02FA-7A92CF7F7B8E}"/>
                  </a:ext>
                </a:extLst>
              </p:cNvPr>
              <p:cNvSpPr/>
              <p:nvPr/>
            </p:nvSpPr>
            <p:spPr>
              <a:xfrm>
                <a:off x="2403654" y="2532271"/>
                <a:ext cx="1850073" cy="1850555"/>
              </a:xfrm>
              <a:prstGeom prst="ellipse">
                <a:avLst/>
              </a:prstGeom>
              <a:solidFill>
                <a:schemeClr val="bg2"/>
              </a:solidFill>
              <a:ln w="76200" cmpd="sng">
                <a:solidFill>
                  <a:srgbClr val="EC506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sz="100">
                  <a:solidFill>
                    <a:schemeClr val="tx2"/>
                  </a:solidFill>
                  <a:latin typeface="+mj-lt"/>
                  <a:ea typeface="Robo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EC95E39-0C6C-14F2-078C-296B14434F53}"/>
                  </a:ext>
                </a:extLst>
              </p:cNvPr>
              <p:cNvSpPr/>
              <p:nvPr/>
            </p:nvSpPr>
            <p:spPr>
              <a:xfrm>
                <a:off x="5231541" y="1768104"/>
                <a:ext cx="1850073" cy="1850555"/>
              </a:xfrm>
              <a:prstGeom prst="ellipse">
                <a:avLst/>
              </a:prstGeom>
              <a:solidFill>
                <a:schemeClr val="bg2"/>
              </a:solidFill>
              <a:ln w="762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 sz="100">
                  <a:solidFill>
                    <a:schemeClr val="tx2"/>
                  </a:solidFill>
                  <a:latin typeface="Arial" panose="020B0604020202020204" pitchFamily="34" charset="0"/>
                  <a:ea typeface="Robo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AC1D1FC1-6A33-38EA-52F6-EDC597D21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698" y="2370101"/>
                <a:ext cx="776777" cy="776979"/>
              </a:xfrm>
              <a:prstGeom prst="ellipse">
                <a:avLst/>
              </a:prstGeom>
              <a:solidFill>
                <a:srgbClr val="EC5062"/>
              </a:solidFill>
              <a:ln>
                <a:noFill/>
              </a:ln>
            </p:spPr>
            <p:txBody>
              <a:bodyPr/>
              <a:lstStyle/>
              <a:p>
                <a:endParaRPr lang="en-US" sz="100" dirty="0">
                  <a:solidFill>
                    <a:schemeClr val="tx2"/>
                  </a:solidFill>
                  <a:latin typeface="Arial" panose="020B0604020202020204" pitchFamily="34" charset="0"/>
                  <a:ea typeface="Robo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8E91830B-5B83-18D0-242C-D95E72E46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44662" y="2283534"/>
                <a:ext cx="776777" cy="77697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/>
              <a:p>
                <a:endParaRPr lang="en-US" sz="100" dirty="0">
                  <a:solidFill>
                    <a:schemeClr val="tx2"/>
                  </a:solidFill>
                  <a:latin typeface="Arial" panose="020B0604020202020204" pitchFamily="34" charset="0"/>
                  <a:ea typeface="Robo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57F72D74-7996-9253-0177-277E5EEF0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5979" y="1517468"/>
                <a:ext cx="776777" cy="776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en-US" sz="100" dirty="0">
                  <a:solidFill>
                    <a:schemeClr val="tx2"/>
                  </a:solidFill>
                  <a:latin typeface="Arial" panose="020B0604020202020204" pitchFamily="34" charset="0"/>
                  <a:ea typeface="Robo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102">
                <a:extLst>
                  <a:ext uri="{FF2B5EF4-FFF2-40B4-BE49-F238E27FC236}">
                    <a16:creationId xmlns:a16="http://schemas.microsoft.com/office/drawing/2014/main" id="{1530FD4A-8361-AFAB-79C0-81BFBF6BE3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4199" y="2453290"/>
                <a:ext cx="457703" cy="412041"/>
              </a:xfrm>
              <a:custGeom>
                <a:avLst/>
                <a:gdLst>
                  <a:gd name="T0" fmla="*/ 80 w 498"/>
                  <a:gd name="T1" fmla="*/ 151 h 445"/>
                  <a:gd name="T2" fmla="*/ 80 w 498"/>
                  <a:gd name="T3" fmla="*/ 151 h 445"/>
                  <a:gd name="T4" fmla="*/ 142 w 498"/>
                  <a:gd name="T5" fmla="*/ 169 h 445"/>
                  <a:gd name="T6" fmla="*/ 151 w 498"/>
                  <a:gd name="T7" fmla="*/ 169 h 445"/>
                  <a:gd name="T8" fmla="*/ 195 w 498"/>
                  <a:gd name="T9" fmla="*/ 134 h 445"/>
                  <a:gd name="T10" fmla="*/ 195 w 498"/>
                  <a:gd name="T11" fmla="*/ 125 h 445"/>
                  <a:gd name="T12" fmla="*/ 178 w 498"/>
                  <a:gd name="T13" fmla="*/ 107 h 445"/>
                  <a:gd name="T14" fmla="*/ 275 w 498"/>
                  <a:gd name="T15" fmla="*/ 10 h 445"/>
                  <a:gd name="T16" fmla="*/ 195 w 498"/>
                  <a:gd name="T17" fmla="*/ 0 h 445"/>
                  <a:gd name="T18" fmla="*/ 107 w 498"/>
                  <a:gd name="T19" fmla="*/ 54 h 445"/>
                  <a:gd name="T20" fmla="*/ 72 w 498"/>
                  <a:gd name="T21" fmla="*/ 81 h 445"/>
                  <a:gd name="T22" fmla="*/ 53 w 498"/>
                  <a:gd name="T23" fmla="*/ 116 h 445"/>
                  <a:gd name="T24" fmla="*/ 18 w 498"/>
                  <a:gd name="T25" fmla="*/ 125 h 445"/>
                  <a:gd name="T26" fmla="*/ 0 w 498"/>
                  <a:gd name="T27" fmla="*/ 143 h 445"/>
                  <a:gd name="T28" fmla="*/ 0 w 498"/>
                  <a:gd name="T29" fmla="*/ 151 h 445"/>
                  <a:gd name="T30" fmla="*/ 36 w 498"/>
                  <a:gd name="T31" fmla="*/ 187 h 445"/>
                  <a:gd name="T32" fmla="*/ 53 w 498"/>
                  <a:gd name="T33" fmla="*/ 196 h 445"/>
                  <a:gd name="T34" fmla="*/ 72 w 498"/>
                  <a:gd name="T35" fmla="*/ 178 h 445"/>
                  <a:gd name="T36" fmla="*/ 80 w 498"/>
                  <a:gd name="T37" fmla="*/ 151 h 445"/>
                  <a:gd name="T38" fmla="*/ 222 w 498"/>
                  <a:gd name="T39" fmla="*/ 160 h 445"/>
                  <a:gd name="T40" fmla="*/ 222 w 498"/>
                  <a:gd name="T41" fmla="*/ 160 h 445"/>
                  <a:gd name="T42" fmla="*/ 213 w 498"/>
                  <a:gd name="T43" fmla="*/ 160 h 445"/>
                  <a:gd name="T44" fmla="*/ 178 w 498"/>
                  <a:gd name="T45" fmla="*/ 187 h 445"/>
                  <a:gd name="T46" fmla="*/ 169 w 498"/>
                  <a:gd name="T47" fmla="*/ 204 h 445"/>
                  <a:gd name="T48" fmla="*/ 381 w 498"/>
                  <a:gd name="T49" fmla="*/ 435 h 445"/>
                  <a:gd name="T50" fmla="*/ 399 w 498"/>
                  <a:gd name="T51" fmla="*/ 435 h 445"/>
                  <a:gd name="T52" fmla="*/ 426 w 498"/>
                  <a:gd name="T53" fmla="*/ 417 h 445"/>
                  <a:gd name="T54" fmla="*/ 426 w 498"/>
                  <a:gd name="T55" fmla="*/ 400 h 445"/>
                  <a:gd name="T56" fmla="*/ 222 w 498"/>
                  <a:gd name="T57" fmla="*/ 160 h 445"/>
                  <a:gd name="T58" fmla="*/ 497 w 498"/>
                  <a:gd name="T59" fmla="*/ 63 h 445"/>
                  <a:gd name="T60" fmla="*/ 497 w 498"/>
                  <a:gd name="T61" fmla="*/ 63 h 445"/>
                  <a:gd name="T62" fmla="*/ 479 w 498"/>
                  <a:gd name="T63" fmla="*/ 54 h 445"/>
                  <a:gd name="T64" fmla="*/ 461 w 498"/>
                  <a:gd name="T65" fmla="*/ 89 h 445"/>
                  <a:gd name="T66" fmla="*/ 408 w 498"/>
                  <a:gd name="T67" fmla="*/ 107 h 445"/>
                  <a:gd name="T68" fmla="*/ 399 w 498"/>
                  <a:gd name="T69" fmla="*/ 63 h 445"/>
                  <a:gd name="T70" fmla="*/ 417 w 498"/>
                  <a:gd name="T71" fmla="*/ 19 h 445"/>
                  <a:gd name="T72" fmla="*/ 408 w 498"/>
                  <a:gd name="T73" fmla="*/ 10 h 445"/>
                  <a:gd name="T74" fmla="*/ 337 w 498"/>
                  <a:gd name="T75" fmla="*/ 72 h 445"/>
                  <a:gd name="T76" fmla="*/ 319 w 498"/>
                  <a:gd name="T77" fmla="*/ 151 h 445"/>
                  <a:gd name="T78" fmla="*/ 284 w 498"/>
                  <a:gd name="T79" fmla="*/ 187 h 445"/>
                  <a:gd name="T80" fmla="*/ 319 w 498"/>
                  <a:gd name="T81" fmla="*/ 231 h 445"/>
                  <a:gd name="T82" fmla="*/ 364 w 498"/>
                  <a:gd name="T83" fmla="*/ 187 h 445"/>
                  <a:gd name="T84" fmla="*/ 408 w 498"/>
                  <a:gd name="T85" fmla="*/ 178 h 445"/>
                  <a:gd name="T86" fmla="*/ 488 w 498"/>
                  <a:gd name="T87" fmla="*/ 143 h 445"/>
                  <a:gd name="T88" fmla="*/ 497 w 498"/>
                  <a:gd name="T89" fmla="*/ 63 h 445"/>
                  <a:gd name="T90" fmla="*/ 72 w 498"/>
                  <a:gd name="T91" fmla="*/ 400 h 445"/>
                  <a:gd name="T92" fmla="*/ 72 w 498"/>
                  <a:gd name="T93" fmla="*/ 400 h 445"/>
                  <a:gd name="T94" fmla="*/ 72 w 498"/>
                  <a:gd name="T95" fmla="*/ 417 h 445"/>
                  <a:gd name="T96" fmla="*/ 89 w 498"/>
                  <a:gd name="T97" fmla="*/ 444 h 445"/>
                  <a:gd name="T98" fmla="*/ 107 w 498"/>
                  <a:gd name="T99" fmla="*/ 435 h 445"/>
                  <a:gd name="T100" fmla="*/ 231 w 498"/>
                  <a:gd name="T101" fmla="*/ 320 h 445"/>
                  <a:gd name="T102" fmla="*/ 195 w 498"/>
                  <a:gd name="T103" fmla="*/ 275 h 445"/>
                  <a:gd name="T104" fmla="*/ 72 w 498"/>
                  <a:gd name="T105" fmla="*/ 400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8" h="445">
                    <a:moveTo>
                      <a:pt x="80" y="151"/>
                    </a:moveTo>
                    <a:lnTo>
                      <a:pt x="80" y="151"/>
                    </a:lnTo>
                    <a:cubicBezTo>
                      <a:pt x="97" y="134"/>
                      <a:pt x="116" y="143"/>
                      <a:pt x="142" y="169"/>
                    </a:cubicBezTo>
                    <a:cubicBezTo>
                      <a:pt x="151" y="178"/>
                      <a:pt x="151" y="169"/>
                      <a:pt x="151" y="169"/>
                    </a:cubicBezTo>
                    <a:cubicBezTo>
                      <a:pt x="160" y="169"/>
                      <a:pt x="186" y="134"/>
                      <a:pt x="195" y="134"/>
                    </a:cubicBezTo>
                    <a:cubicBezTo>
                      <a:pt x="195" y="134"/>
                      <a:pt x="195" y="134"/>
                      <a:pt x="195" y="125"/>
                    </a:cubicBezTo>
                    <a:cubicBezTo>
                      <a:pt x="186" y="125"/>
                      <a:pt x="178" y="116"/>
                      <a:pt x="178" y="107"/>
                    </a:cubicBezTo>
                    <a:cubicBezTo>
                      <a:pt x="133" y="45"/>
                      <a:pt x="301" y="10"/>
                      <a:pt x="275" y="10"/>
                    </a:cubicBezTo>
                    <a:cubicBezTo>
                      <a:pt x="257" y="0"/>
                      <a:pt x="204" y="0"/>
                      <a:pt x="195" y="0"/>
                    </a:cubicBezTo>
                    <a:cubicBezTo>
                      <a:pt x="169" y="10"/>
                      <a:pt x="125" y="36"/>
                      <a:pt x="107" y="54"/>
                    </a:cubicBezTo>
                    <a:cubicBezTo>
                      <a:pt x="80" y="72"/>
                      <a:pt x="72" y="81"/>
                      <a:pt x="72" y="81"/>
                    </a:cubicBezTo>
                    <a:cubicBezTo>
                      <a:pt x="62" y="89"/>
                      <a:pt x="72" y="107"/>
                      <a:pt x="53" y="116"/>
                    </a:cubicBezTo>
                    <a:cubicBezTo>
                      <a:pt x="36" y="125"/>
                      <a:pt x="27" y="116"/>
                      <a:pt x="18" y="125"/>
                    </a:cubicBezTo>
                    <a:cubicBezTo>
                      <a:pt x="18" y="134"/>
                      <a:pt x="9" y="134"/>
                      <a:pt x="0" y="143"/>
                    </a:cubicBezTo>
                    <a:lnTo>
                      <a:pt x="0" y="151"/>
                    </a:lnTo>
                    <a:lnTo>
                      <a:pt x="36" y="187"/>
                    </a:lnTo>
                    <a:cubicBezTo>
                      <a:pt x="36" y="196"/>
                      <a:pt x="44" y="196"/>
                      <a:pt x="53" y="196"/>
                    </a:cubicBezTo>
                    <a:cubicBezTo>
                      <a:pt x="53" y="187"/>
                      <a:pt x="62" y="178"/>
                      <a:pt x="72" y="178"/>
                    </a:cubicBezTo>
                    <a:cubicBezTo>
                      <a:pt x="72" y="178"/>
                      <a:pt x="72" y="151"/>
                      <a:pt x="80" y="151"/>
                    </a:cubicBezTo>
                    <a:close/>
                    <a:moveTo>
                      <a:pt x="222" y="160"/>
                    </a:moveTo>
                    <a:lnTo>
                      <a:pt x="222" y="160"/>
                    </a:lnTo>
                    <a:cubicBezTo>
                      <a:pt x="213" y="160"/>
                      <a:pt x="213" y="160"/>
                      <a:pt x="213" y="160"/>
                    </a:cubicBezTo>
                    <a:cubicBezTo>
                      <a:pt x="178" y="187"/>
                      <a:pt x="178" y="187"/>
                      <a:pt x="178" y="187"/>
                    </a:cubicBezTo>
                    <a:cubicBezTo>
                      <a:pt x="169" y="196"/>
                      <a:pt x="169" y="196"/>
                      <a:pt x="169" y="204"/>
                    </a:cubicBezTo>
                    <a:cubicBezTo>
                      <a:pt x="381" y="435"/>
                      <a:pt x="381" y="435"/>
                      <a:pt x="381" y="435"/>
                    </a:cubicBezTo>
                    <a:cubicBezTo>
                      <a:pt x="381" y="444"/>
                      <a:pt x="391" y="444"/>
                      <a:pt x="399" y="435"/>
                    </a:cubicBezTo>
                    <a:cubicBezTo>
                      <a:pt x="426" y="417"/>
                      <a:pt x="426" y="417"/>
                      <a:pt x="426" y="417"/>
                    </a:cubicBezTo>
                    <a:cubicBezTo>
                      <a:pt x="426" y="408"/>
                      <a:pt x="426" y="400"/>
                      <a:pt x="426" y="400"/>
                    </a:cubicBezTo>
                    <a:lnTo>
                      <a:pt x="222" y="160"/>
                    </a:lnTo>
                    <a:close/>
                    <a:moveTo>
                      <a:pt x="497" y="63"/>
                    </a:moveTo>
                    <a:lnTo>
                      <a:pt x="497" y="63"/>
                    </a:lnTo>
                    <a:cubicBezTo>
                      <a:pt x="488" y="45"/>
                      <a:pt x="488" y="54"/>
                      <a:pt x="479" y="54"/>
                    </a:cubicBezTo>
                    <a:cubicBezTo>
                      <a:pt x="479" y="63"/>
                      <a:pt x="461" y="81"/>
                      <a:pt x="461" y="89"/>
                    </a:cubicBezTo>
                    <a:cubicBezTo>
                      <a:pt x="452" y="107"/>
                      <a:pt x="435" y="125"/>
                      <a:pt x="408" y="107"/>
                    </a:cubicBezTo>
                    <a:cubicBezTo>
                      <a:pt x="381" y="81"/>
                      <a:pt x="391" y="72"/>
                      <a:pt x="399" y="63"/>
                    </a:cubicBezTo>
                    <a:cubicBezTo>
                      <a:pt x="399" y="54"/>
                      <a:pt x="417" y="28"/>
                      <a:pt x="417" y="19"/>
                    </a:cubicBezTo>
                    <a:cubicBezTo>
                      <a:pt x="426" y="19"/>
                      <a:pt x="417" y="10"/>
                      <a:pt x="408" y="10"/>
                    </a:cubicBezTo>
                    <a:cubicBezTo>
                      <a:pt x="399" y="19"/>
                      <a:pt x="346" y="36"/>
                      <a:pt x="337" y="72"/>
                    </a:cubicBezTo>
                    <a:cubicBezTo>
                      <a:pt x="328" y="98"/>
                      <a:pt x="346" y="125"/>
                      <a:pt x="319" y="151"/>
                    </a:cubicBezTo>
                    <a:cubicBezTo>
                      <a:pt x="284" y="187"/>
                      <a:pt x="284" y="187"/>
                      <a:pt x="284" y="187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4" y="187"/>
                      <a:pt x="364" y="187"/>
                      <a:pt x="364" y="187"/>
                    </a:cubicBezTo>
                    <a:cubicBezTo>
                      <a:pt x="372" y="178"/>
                      <a:pt x="391" y="169"/>
                      <a:pt x="408" y="178"/>
                    </a:cubicBezTo>
                    <a:cubicBezTo>
                      <a:pt x="452" y="187"/>
                      <a:pt x="470" y="169"/>
                      <a:pt x="488" y="143"/>
                    </a:cubicBezTo>
                    <a:cubicBezTo>
                      <a:pt x="497" y="116"/>
                      <a:pt x="497" y="72"/>
                      <a:pt x="497" y="63"/>
                    </a:cubicBezTo>
                    <a:close/>
                    <a:moveTo>
                      <a:pt x="72" y="400"/>
                    </a:moveTo>
                    <a:lnTo>
                      <a:pt x="72" y="400"/>
                    </a:lnTo>
                    <a:cubicBezTo>
                      <a:pt x="62" y="408"/>
                      <a:pt x="62" y="417"/>
                      <a:pt x="72" y="417"/>
                    </a:cubicBezTo>
                    <a:cubicBezTo>
                      <a:pt x="89" y="444"/>
                      <a:pt x="89" y="444"/>
                      <a:pt x="89" y="444"/>
                    </a:cubicBezTo>
                    <a:cubicBezTo>
                      <a:pt x="97" y="444"/>
                      <a:pt x="107" y="444"/>
                      <a:pt x="107" y="435"/>
                    </a:cubicBezTo>
                    <a:cubicBezTo>
                      <a:pt x="231" y="320"/>
                      <a:pt x="231" y="320"/>
                      <a:pt x="231" y="320"/>
                    </a:cubicBezTo>
                    <a:cubicBezTo>
                      <a:pt x="195" y="275"/>
                      <a:pt x="195" y="275"/>
                      <a:pt x="195" y="275"/>
                    </a:cubicBezTo>
                    <a:lnTo>
                      <a:pt x="72" y="4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91424" tIns="45712" rIns="91424" bIns="45712" anchor="ctr"/>
              <a:lstStyle/>
              <a:p>
                <a:pPr>
                  <a:defRPr/>
                </a:pPr>
                <a:endParaRPr lang="en-US" sz="100" dirty="0">
                  <a:solidFill>
                    <a:schemeClr val="tx2"/>
                  </a:solidFill>
                  <a:latin typeface="Arial" panose="020B0604020202020204" pitchFamily="34" charset="0"/>
                  <a:ea typeface="Roboto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930DB0D-C058-802D-E63E-17992D81733A}"/>
                  </a:ext>
                </a:extLst>
              </p:cNvPr>
              <p:cNvSpPr txBox="1"/>
              <p:nvPr/>
            </p:nvSpPr>
            <p:spPr>
              <a:xfrm>
                <a:off x="2867358" y="2992279"/>
                <a:ext cx="1051586" cy="734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tx2"/>
                    </a:solidFill>
                    <a:latin typeface="+mj-lt"/>
                    <a:ea typeface="Roboto" charset="0"/>
                    <a:cs typeface="Arial" panose="020B0604020202020204" pitchFamily="34" charset="0"/>
                  </a:rPr>
                  <a:t>66%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DC3951-394E-160B-F187-ED932C6E1D02}"/>
                  </a:ext>
                </a:extLst>
              </p:cNvPr>
              <p:cNvSpPr txBox="1"/>
              <p:nvPr/>
            </p:nvSpPr>
            <p:spPr>
              <a:xfrm>
                <a:off x="2869114" y="3698112"/>
                <a:ext cx="919152" cy="321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50" b="1" cap="all" spc="53" dirty="0">
                    <a:solidFill>
                      <a:schemeClr val="tx2"/>
                    </a:solidFill>
                    <a:latin typeface="+mj-lt"/>
                    <a:ea typeface="Roboto" charset="0"/>
                    <a:cs typeface="Arial" panose="020B0604020202020204" pitchFamily="34" charset="0"/>
                  </a:rPr>
                  <a:t>Reused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5E90523-44A5-D27B-F874-2D362D70AC6F}"/>
                  </a:ext>
                </a:extLst>
              </p:cNvPr>
              <p:cNvSpPr txBox="1"/>
              <p:nvPr/>
            </p:nvSpPr>
            <p:spPr>
              <a:xfrm>
                <a:off x="8832801" y="3032731"/>
                <a:ext cx="742484" cy="734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22A4DD"/>
                    </a:solidFill>
                    <a:latin typeface="+mj-lt"/>
                    <a:ea typeface="Roboto" charset="0"/>
                    <a:cs typeface="Arial" panose="020B0604020202020204" pitchFamily="34" charset="0"/>
                  </a:rPr>
                  <a:t>6%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360702-8AF0-5CB2-4B0F-1B1CBB9FA872}"/>
                  </a:ext>
                </a:extLst>
              </p:cNvPr>
              <p:cNvSpPr txBox="1"/>
              <p:nvPr/>
            </p:nvSpPr>
            <p:spPr>
              <a:xfrm>
                <a:off x="8558677" y="3739301"/>
                <a:ext cx="1185170" cy="321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50" b="1" cap="all" spc="53" dirty="0">
                    <a:solidFill>
                      <a:srgbClr val="22A4DD"/>
                    </a:solidFill>
                    <a:latin typeface="+mj-lt"/>
                    <a:ea typeface="Roboto" charset="0"/>
                    <a:cs typeface="Arial" panose="020B0604020202020204" pitchFamily="34" charset="0"/>
                  </a:rPr>
                  <a:t>reusable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ECA2BDE-0509-813C-8530-074E19A5F5C1}"/>
                  </a:ext>
                </a:extLst>
              </p:cNvPr>
              <p:cNvSpPr txBox="1"/>
              <p:nvPr/>
            </p:nvSpPr>
            <p:spPr>
              <a:xfrm>
                <a:off x="5735718" y="2269989"/>
                <a:ext cx="1051586" cy="7341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 dirty="0">
                    <a:latin typeface="+mj-lt"/>
                    <a:ea typeface="Roboto" charset="0"/>
                    <a:cs typeface="Arial" panose="020B0604020202020204" pitchFamily="34" charset="0"/>
                  </a:rPr>
                  <a:t>50%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230BC7-26C6-E938-14E8-95D26C99C06B}"/>
                  </a:ext>
                </a:extLst>
              </p:cNvPr>
              <p:cNvSpPr txBox="1"/>
              <p:nvPr/>
            </p:nvSpPr>
            <p:spPr>
              <a:xfrm>
                <a:off x="5948297" y="3012556"/>
                <a:ext cx="416556" cy="3212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050" b="1" cap="all" spc="53" dirty="0">
                    <a:latin typeface="+mj-lt"/>
                    <a:ea typeface="Roboto" charset="0"/>
                    <a:cs typeface="Arial" panose="020B0604020202020204" pitchFamily="34" charset="0"/>
                  </a:rPr>
                  <a:t>ROI</a:t>
                </a:r>
              </a:p>
            </p:txBody>
          </p:sp>
          <p:pic>
            <p:nvPicPr>
              <p:cNvPr id="20" name="Picture 2" descr="Résultat de recherche d'images pour &quot;roi icon&quot;">
                <a:extLst>
                  <a:ext uri="{FF2B5EF4-FFF2-40B4-BE49-F238E27FC236}">
                    <a16:creationId xmlns:a16="http://schemas.microsoft.com/office/drawing/2014/main" id="{BF2AC307-A631-CF56-FFFF-94148794E3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8808" y="1644137"/>
                <a:ext cx="531118" cy="531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Résultat de recherche d'images pour &quot;reuse icon&quot;">
                <a:extLst>
                  <a:ext uri="{FF2B5EF4-FFF2-40B4-BE49-F238E27FC236}">
                    <a16:creationId xmlns:a16="http://schemas.microsoft.com/office/drawing/2014/main" id="{F50589AF-661C-6953-387B-91A21E2623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227" y="2483973"/>
                <a:ext cx="532340" cy="5323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3A11E426-1870-1950-5233-CDE6503695A8}"/>
                </a:ext>
              </a:extLst>
            </p:cNvPr>
            <p:cNvSpPr txBox="1">
              <a:spLocks/>
            </p:cNvSpPr>
            <p:nvPr/>
          </p:nvSpPr>
          <p:spPr>
            <a:xfrm>
              <a:off x="8225116" y="4326460"/>
              <a:ext cx="3465997" cy="3844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BE" sz="1600" b="1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fr-BE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ROI 2022: </a:t>
              </a:r>
              <a:r>
                <a:rPr lang="fr-BE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600" dirty="0">
                  <a:solidFill>
                    <a:srgbClr val="EA4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€ 32.000.000</a:t>
              </a:r>
              <a:endParaRPr lang="fr-BE" sz="1600" b="1" dirty="0">
                <a:solidFill>
                  <a:srgbClr val="EA4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345450-9E87-A0DF-6101-DDD4E9E13C8A}"/>
                </a:ext>
              </a:extLst>
            </p:cNvPr>
            <p:cNvSpPr txBox="1"/>
            <p:nvPr/>
          </p:nvSpPr>
          <p:spPr>
            <a:xfrm>
              <a:off x="9130446" y="3572629"/>
              <a:ext cx="1116823" cy="584775"/>
            </a:xfrm>
            <a:prstGeom prst="rect">
              <a:avLst/>
            </a:prstGeom>
            <a:solidFill>
              <a:srgbClr val="EA4F5F"/>
            </a:solidFill>
            <a:ln w="63500">
              <a:solidFill>
                <a:srgbClr val="EA4F5F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Business specific</a:t>
              </a:r>
            </a:p>
            <a:p>
              <a:pPr algn="r"/>
              <a:r>
                <a:rPr lang="en-US" sz="1000" dirty="0">
                  <a:solidFill>
                    <a:schemeClr val="bg1"/>
                  </a:solidFill>
                </a:rPr>
                <a:t>custom code:</a:t>
              </a:r>
            </a:p>
            <a:p>
              <a:pPr algn="r"/>
              <a:r>
                <a:rPr lang="en-US" sz="1200" b="1" dirty="0">
                  <a:solidFill>
                    <a:schemeClr val="bg1"/>
                  </a:solidFill>
                </a:rPr>
                <a:t>28%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465555-EE3B-3F6E-0163-16D7804E8208}"/>
                </a:ext>
              </a:extLst>
            </p:cNvPr>
            <p:cNvSpPr txBox="1"/>
            <p:nvPr/>
          </p:nvSpPr>
          <p:spPr>
            <a:xfrm>
              <a:off x="0" y="6484987"/>
              <a:ext cx="6827519" cy="369332"/>
            </a:xfrm>
            <a:prstGeom prst="rect">
              <a:avLst/>
            </a:prstGeom>
            <a:solidFill>
              <a:srgbClr val="005696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Even if you only believe half of it… this is still an impressive number !</a:t>
              </a:r>
              <a:endParaRPr lang="nl-NL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09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92513" y="1503994"/>
            <a:ext cx="2160000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Every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stakeholder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can easily find the most common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reusable elements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in 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centralized catalogue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7094" y="4186865"/>
            <a:ext cx="2160000" cy="116955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culture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develops where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reuse is adopted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and the creation of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reusable products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 is promoted,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67" y="1018790"/>
            <a:ext cx="5065328" cy="507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80491" y="1446760"/>
            <a:ext cx="2160000" cy="1600438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Processes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and tools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are put in place to identify, register, implement, monitor and measure reuse throughout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project lifecycle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80491" y="3670830"/>
            <a:ext cx="2160000" cy="22467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Human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networks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 are maintained and developed on all levels (CEO’s, CIO’s, business owners, business analysts, architects) in order to keep maximum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visibility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B3938"/>
                </a:solidFill>
                <a:effectLst/>
                <a:uLnTx/>
                <a:uFillTx/>
                <a:ea typeface="+mn-ea"/>
                <a:cs typeface="+mn-cs"/>
              </a:rPr>
              <a:t>on reuse potential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3B393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Snip Single Corner Rectangle 20"/>
          <p:cNvSpPr/>
          <p:nvPr/>
        </p:nvSpPr>
        <p:spPr>
          <a:xfrm>
            <a:off x="8480491" y="839428"/>
            <a:ext cx="2160000" cy="252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D23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nip Single Corner Rectangle 21"/>
          <p:cNvSpPr/>
          <p:nvPr/>
        </p:nvSpPr>
        <p:spPr>
          <a:xfrm>
            <a:off x="8480491" y="3516941"/>
            <a:ext cx="2160000" cy="252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2795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Snip Single Corner Rectangle 22"/>
          <p:cNvSpPr/>
          <p:nvPr/>
        </p:nvSpPr>
        <p:spPr>
          <a:xfrm flipH="1">
            <a:off x="1047094" y="839428"/>
            <a:ext cx="2160000" cy="252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3B39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Snip Single Corner Rectangle 23"/>
          <p:cNvSpPr/>
          <p:nvPr/>
        </p:nvSpPr>
        <p:spPr>
          <a:xfrm flipH="1">
            <a:off x="1047094" y="3516941"/>
            <a:ext cx="2160000" cy="2520000"/>
          </a:xfrm>
          <a:prstGeom prst="snip1Rect">
            <a:avLst>
              <a:gd name="adj" fmla="val 41703"/>
            </a:avLst>
          </a:prstGeom>
          <a:noFill/>
          <a:ln w="38100">
            <a:solidFill>
              <a:srgbClr val="E1DD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>
            <a:stCxn id="23" idx="2"/>
          </p:cNvCxnSpPr>
          <p:nvPr/>
        </p:nvCxnSpPr>
        <p:spPr>
          <a:xfrm>
            <a:off x="3207094" y="2099428"/>
            <a:ext cx="2019999" cy="1055492"/>
          </a:xfrm>
          <a:prstGeom prst="line">
            <a:avLst/>
          </a:prstGeom>
          <a:ln w="38100">
            <a:solidFill>
              <a:srgbClr val="3B39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2"/>
          </p:cNvCxnSpPr>
          <p:nvPr/>
        </p:nvCxnSpPr>
        <p:spPr>
          <a:xfrm flipV="1">
            <a:off x="3207094" y="4771641"/>
            <a:ext cx="641575" cy="5300"/>
          </a:xfrm>
          <a:prstGeom prst="line">
            <a:avLst/>
          </a:prstGeom>
          <a:ln w="38100">
            <a:solidFill>
              <a:srgbClr val="E1DD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1" idx="2"/>
          </p:cNvCxnSpPr>
          <p:nvPr/>
        </p:nvCxnSpPr>
        <p:spPr>
          <a:xfrm flipV="1">
            <a:off x="6918846" y="2099428"/>
            <a:ext cx="1561645" cy="1055492"/>
          </a:xfrm>
          <a:prstGeom prst="line">
            <a:avLst/>
          </a:prstGeom>
          <a:ln w="38100">
            <a:solidFill>
              <a:srgbClr val="D23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2" idx="2"/>
          </p:cNvCxnSpPr>
          <p:nvPr/>
        </p:nvCxnSpPr>
        <p:spPr>
          <a:xfrm>
            <a:off x="6918846" y="4771641"/>
            <a:ext cx="1561645" cy="5300"/>
          </a:xfrm>
          <a:prstGeom prst="line">
            <a:avLst/>
          </a:prstGeom>
          <a:ln w="38100">
            <a:solidFill>
              <a:srgbClr val="2795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4"/>
          <p:cNvSpPr txBox="1">
            <a:spLocks/>
          </p:cNvSpPr>
          <p:nvPr/>
        </p:nvSpPr>
        <p:spPr>
          <a:xfrm>
            <a:off x="11353799" y="6270274"/>
            <a:ext cx="675331" cy="46670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0BCE-BB7B-46B6-B74F-5C461C2FC4D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8CA87D-4C44-DF78-D879-D748914C2128}"/>
              </a:ext>
            </a:extLst>
          </p:cNvPr>
          <p:cNvSpPr txBox="1"/>
          <p:nvPr/>
        </p:nvSpPr>
        <p:spPr>
          <a:xfrm>
            <a:off x="1" y="6484987"/>
            <a:ext cx="10640490" cy="369332"/>
          </a:xfrm>
          <a:prstGeom prst="rect">
            <a:avLst/>
          </a:prstGeom>
          <a:solidFill>
            <a:srgbClr val="00569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ambitious endeavor to reimagine open source practices in our public sector context, with similar challenges!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21" grpId="0" animBg="1"/>
      <p:bldP spid="22" grpId="0" animBg="1"/>
      <p:bldP spid="23" grpId="0" animBg="1"/>
      <p:bldP spid="24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1742004" y="1475850"/>
            <a:ext cx="8640000" cy="999117"/>
            <a:chOff x="1742004" y="1475850"/>
            <a:chExt cx="8640000" cy="999117"/>
          </a:xfrm>
        </p:grpSpPr>
        <p:sp>
          <p:nvSpPr>
            <p:cNvPr id="101" name="Rounded Rectangle 100"/>
            <p:cNvSpPr/>
            <p:nvPr/>
          </p:nvSpPr>
          <p:spPr>
            <a:xfrm>
              <a:off x="1750713" y="1487001"/>
              <a:ext cx="2282232" cy="98796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099772" y="1475850"/>
              <a:ext cx="2282232" cy="98796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62004" y="1475850"/>
              <a:ext cx="2160000" cy="987966"/>
            </a:xfrm>
            <a:prstGeom prst="rect">
              <a:avLst/>
            </a:prstGeom>
            <a:solidFill>
              <a:srgbClr val="68C2E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02004" y="1475850"/>
              <a:ext cx="2160000" cy="987966"/>
            </a:xfrm>
            <a:prstGeom prst="rect">
              <a:avLst/>
            </a:prstGeom>
            <a:solidFill>
              <a:srgbClr val="52C4C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742004" y="1475850"/>
              <a:ext cx="8640000" cy="987966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97311" y="1954780"/>
              <a:ext cx="1726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Social security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683993" y="1947727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Health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894" b="-6207"/>
            <a:stretch/>
          </p:blipFill>
          <p:spPr>
            <a:xfrm>
              <a:off x="4805160" y="1565384"/>
              <a:ext cx="394140" cy="38234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450" y="1497523"/>
              <a:ext cx="342890" cy="468000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908306" y="196515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Other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12897" y="1769282"/>
              <a:ext cx="11224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Domains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742004" y="3870286"/>
            <a:ext cx="8640000" cy="1008033"/>
            <a:chOff x="1742004" y="3870286"/>
            <a:chExt cx="8640000" cy="1008033"/>
          </a:xfrm>
        </p:grpSpPr>
        <p:sp>
          <p:nvSpPr>
            <p:cNvPr id="99" name="Rounded Rectangle 98"/>
            <p:cNvSpPr/>
            <p:nvPr/>
          </p:nvSpPr>
          <p:spPr>
            <a:xfrm>
              <a:off x="1750713" y="3890353"/>
              <a:ext cx="2282232" cy="98796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099772" y="3879202"/>
              <a:ext cx="2282232" cy="98796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22004" y="3870286"/>
              <a:ext cx="1080000" cy="9879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062004" y="3879202"/>
              <a:ext cx="2160000" cy="987966"/>
            </a:xfrm>
            <a:prstGeom prst="rect">
              <a:avLst/>
            </a:prstGeom>
            <a:solidFill>
              <a:srgbClr val="68C2E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42004" y="3881763"/>
              <a:ext cx="1080000" cy="987966"/>
            </a:xfrm>
            <a:prstGeom prst="rect">
              <a:avLst/>
            </a:prstGeom>
            <a:solidFill>
              <a:srgbClr val="9DD7E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02004" y="3879202"/>
              <a:ext cx="2160000" cy="987966"/>
            </a:xfrm>
            <a:prstGeom prst="rect">
              <a:avLst/>
            </a:prstGeom>
            <a:solidFill>
              <a:srgbClr val="52C4C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82004" y="3879202"/>
              <a:ext cx="1080000" cy="987966"/>
            </a:xfrm>
            <a:prstGeom prst="rect">
              <a:avLst/>
            </a:prstGeom>
            <a:solidFill>
              <a:srgbClr val="8ED9D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742004" y="3879202"/>
              <a:ext cx="8640000" cy="987966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12898" y="4082906"/>
              <a:ext cx="158171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Processes</a:t>
              </a:r>
            </a:p>
            <a:p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</a:rPr>
                <a:t>Generic &amp; reusable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126209" y="4009191"/>
              <a:ext cx="295620" cy="295620"/>
              <a:chOff x="4233021" y="4113673"/>
              <a:chExt cx="348420" cy="348420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59" name="Oval 58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529437" y="4250337"/>
              <a:ext cx="295620" cy="295620"/>
              <a:chOff x="4233021" y="4113673"/>
              <a:chExt cx="348420" cy="348420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63" name="Oval 62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257935" y="3979001"/>
              <a:ext cx="295620" cy="295620"/>
              <a:chOff x="4233021" y="4113673"/>
              <a:chExt cx="348420" cy="348420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66" name="Oval 65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7470792" y="4009191"/>
              <a:ext cx="295620" cy="295620"/>
              <a:chOff x="4233021" y="4113673"/>
              <a:chExt cx="348420" cy="348420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69" name="Oval 68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512827" y="4455884"/>
              <a:ext cx="295620" cy="295620"/>
              <a:chOff x="4233021" y="4113673"/>
              <a:chExt cx="348420" cy="348420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72" name="Oval 71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9854278" y="4490663"/>
              <a:ext cx="295620" cy="295620"/>
              <a:chOff x="4233021" y="4113673"/>
              <a:chExt cx="348420" cy="348420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75" name="Oval 74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9427501" y="4031033"/>
              <a:ext cx="295620" cy="295620"/>
              <a:chOff x="4233021" y="4113673"/>
              <a:chExt cx="348420" cy="348420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78" name="Oval 77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491998" y="4413679"/>
              <a:ext cx="295620" cy="295620"/>
              <a:chOff x="4233021" y="4113673"/>
              <a:chExt cx="348420" cy="348420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81" name="Oval 80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042167" y="4028641"/>
              <a:ext cx="295620" cy="295620"/>
              <a:chOff x="4233021" y="4113673"/>
              <a:chExt cx="348420" cy="348420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84" name="Oval 83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6256338" y="4488330"/>
              <a:ext cx="295620" cy="295620"/>
              <a:chOff x="4233021" y="4113673"/>
              <a:chExt cx="348420" cy="348420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87" name="Oval 86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830161" y="4218752"/>
              <a:ext cx="295620" cy="295620"/>
              <a:chOff x="4233021" y="4113673"/>
              <a:chExt cx="348420" cy="348420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90" name="Oval 89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4115962" y="4486295"/>
              <a:ext cx="295620" cy="295620"/>
              <a:chOff x="4233021" y="4113673"/>
              <a:chExt cx="348420" cy="348420"/>
            </a:xfrm>
          </p:grpSpPr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93" name="Oval 92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8542193" y="4278264"/>
              <a:ext cx="295620" cy="295620"/>
              <a:chOff x="4233021" y="4113673"/>
              <a:chExt cx="348420" cy="348420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3021" y="4113673"/>
                <a:ext cx="348420" cy="348420"/>
              </a:xfrm>
              <a:prstGeom prst="rect">
                <a:avLst/>
              </a:prstGeom>
            </p:spPr>
          </p:pic>
          <p:sp>
            <p:nvSpPr>
              <p:cNvPr id="96" name="Oval 95"/>
              <p:cNvSpPr/>
              <p:nvPr/>
            </p:nvSpPr>
            <p:spPr>
              <a:xfrm>
                <a:off x="4344231" y="4224883"/>
                <a:ext cx="126000" cy="12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1742004" y="2668610"/>
            <a:ext cx="8640000" cy="1008033"/>
            <a:chOff x="1742004" y="2668610"/>
            <a:chExt cx="8640000" cy="1008033"/>
          </a:xfrm>
        </p:grpSpPr>
        <p:sp>
          <p:nvSpPr>
            <p:cNvPr id="98" name="Rounded Rectangle 97"/>
            <p:cNvSpPr/>
            <p:nvPr/>
          </p:nvSpPr>
          <p:spPr>
            <a:xfrm>
              <a:off x="1750713" y="2688677"/>
              <a:ext cx="2282232" cy="987966"/>
            </a:xfrm>
            <a:prstGeom prst="round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8099772" y="2677526"/>
              <a:ext cx="2282232" cy="98796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22004" y="2668610"/>
              <a:ext cx="1080000" cy="9879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62004" y="2677526"/>
              <a:ext cx="2160000" cy="987966"/>
            </a:xfrm>
            <a:prstGeom prst="rect">
              <a:avLst/>
            </a:prstGeom>
            <a:solidFill>
              <a:srgbClr val="68C2E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42004" y="2680087"/>
              <a:ext cx="1080000" cy="987966"/>
            </a:xfrm>
            <a:prstGeom prst="rect">
              <a:avLst/>
            </a:prstGeom>
            <a:solidFill>
              <a:srgbClr val="9DD7E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02004" y="2677526"/>
              <a:ext cx="2160000" cy="987966"/>
            </a:xfrm>
            <a:prstGeom prst="rect">
              <a:avLst/>
            </a:prstGeom>
            <a:solidFill>
              <a:srgbClr val="52C4C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82004" y="2677526"/>
              <a:ext cx="1080000" cy="987966"/>
            </a:xfrm>
            <a:prstGeom prst="rect">
              <a:avLst/>
            </a:prstGeom>
            <a:solidFill>
              <a:srgbClr val="8ED9D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42004" y="2677526"/>
              <a:ext cx="8640000" cy="987966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2898" y="2963523"/>
              <a:ext cx="13812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Services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898557" y="2729531"/>
              <a:ext cx="6311417" cy="894791"/>
              <a:chOff x="3932553" y="2842661"/>
              <a:chExt cx="6311417" cy="8947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039635" y="3145516"/>
                <a:ext cx="8402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Pension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4013385" y="284266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Employment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5225745" y="2842661"/>
                <a:ext cx="628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Illnes</a:t>
                </a:r>
                <a:endParaRPr 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Fira Sans" panose="020B0503050000020004" pitchFamily="34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3932553" y="3429675"/>
                <a:ext cx="15888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Family allowance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277351" y="3145516"/>
                <a:ext cx="8082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Holiday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511853" y="3429675"/>
                <a:ext cx="5501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Care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8400455" y="2949911"/>
                <a:ext cx="6431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Taxes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8399670" y="3315632"/>
                <a:ext cx="8354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Defense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9586230" y="2918442"/>
                <a:ext cx="317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…</a:t>
                </a: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59402" y="2842661"/>
                <a:ext cx="11240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Health care</a:t>
                </a: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573038" y="3145516"/>
                <a:ext cx="12875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Medical costs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6148059" y="3429675"/>
                <a:ext cx="11512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Health risks</a:t>
                </a: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7217839" y="3429675"/>
                <a:ext cx="10198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Medicines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9386043" y="3320601"/>
                <a:ext cx="8579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Fira Sans" panose="020B0503050000020004" pitchFamily="34" charset="0"/>
                  </a:rPr>
                  <a:t>Mobility</a:t>
                </a: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1505619" y="4456377"/>
            <a:ext cx="8876385" cy="1623617"/>
            <a:chOff x="1505619" y="4456377"/>
            <a:chExt cx="8876385" cy="1623617"/>
          </a:xfrm>
        </p:grpSpPr>
        <p:sp>
          <p:nvSpPr>
            <p:cNvPr id="100" name="Rounded Rectangle 99"/>
            <p:cNvSpPr/>
            <p:nvPr/>
          </p:nvSpPr>
          <p:spPr>
            <a:xfrm>
              <a:off x="1750713" y="5092028"/>
              <a:ext cx="2282232" cy="98796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099772" y="5080877"/>
              <a:ext cx="2282232" cy="987966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222004" y="5071961"/>
              <a:ext cx="1080000" cy="9879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62004" y="5080877"/>
              <a:ext cx="2160000" cy="987966"/>
            </a:xfrm>
            <a:prstGeom prst="rect">
              <a:avLst/>
            </a:prstGeom>
            <a:solidFill>
              <a:srgbClr val="68C2E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142004" y="5083438"/>
              <a:ext cx="1080000" cy="987966"/>
            </a:xfrm>
            <a:prstGeom prst="rect">
              <a:avLst/>
            </a:prstGeom>
            <a:solidFill>
              <a:srgbClr val="9DD7E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2004" y="5080877"/>
              <a:ext cx="2160000" cy="987966"/>
            </a:xfrm>
            <a:prstGeom prst="rect">
              <a:avLst/>
            </a:prstGeom>
            <a:solidFill>
              <a:srgbClr val="52C4C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82004" y="5080877"/>
              <a:ext cx="1080000" cy="987966"/>
            </a:xfrm>
            <a:prstGeom prst="rect">
              <a:avLst/>
            </a:prstGeom>
            <a:solidFill>
              <a:srgbClr val="8ED9D9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742004" y="5080877"/>
              <a:ext cx="8640000" cy="987966"/>
            </a:xfrm>
            <a:prstGeom prst="round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12898" y="5262869"/>
              <a:ext cx="178555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</a:rPr>
                <a:t>Building Blocks</a:t>
              </a:r>
            </a:p>
            <a:p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</a:rPr>
                <a:t>Generic &amp; reusable</a:t>
              </a: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283727" y="5276729"/>
              <a:ext cx="252000" cy="610854"/>
              <a:chOff x="4328163" y="5404590"/>
              <a:chExt cx="252000" cy="610854"/>
            </a:xfrm>
          </p:grpSpPr>
          <p:sp>
            <p:nvSpPr>
              <p:cNvPr id="40" name="Cube 39"/>
              <p:cNvSpPr/>
              <p:nvPr/>
            </p:nvSpPr>
            <p:spPr>
              <a:xfrm>
                <a:off x="4328163" y="5763444"/>
                <a:ext cx="252000" cy="252000"/>
              </a:xfrm>
              <a:prstGeom prst="cube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ube 40"/>
              <p:cNvSpPr/>
              <p:nvPr/>
            </p:nvSpPr>
            <p:spPr>
              <a:xfrm>
                <a:off x="4328163" y="5586074"/>
                <a:ext cx="252000" cy="252000"/>
              </a:xfrm>
              <a:prstGeom prst="cube">
                <a:avLst/>
              </a:prstGeom>
              <a:solidFill>
                <a:srgbClr val="FFFF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ube 41"/>
              <p:cNvSpPr/>
              <p:nvPr/>
            </p:nvSpPr>
            <p:spPr>
              <a:xfrm>
                <a:off x="4328163" y="5404590"/>
                <a:ext cx="252000" cy="252000"/>
              </a:xfrm>
              <a:prstGeom prst="cube">
                <a:avLst/>
              </a:prstGeom>
              <a:solidFill>
                <a:srgbClr val="7030A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5385551" y="5268723"/>
              <a:ext cx="252000" cy="610854"/>
              <a:chOff x="5419547" y="5387802"/>
              <a:chExt cx="252000" cy="610854"/>
            </a:xfrm>
          </p:grpSpPr>
          <p:sp>
            <p:nvSpPr>
              <p:cNvPr id="43" name="Cube 42"/>
              <p:cNvSpPr/>
              <p:nvPr/>
            </p:nvSpPr>
            <p:spPr>
              <a:xfrm>
                <a:off x="5419547" y="5746656"/>
                <a:ext cx="252000" cy="252000"/>
              </a:xfrm>
              <a:prstGeom prst="cub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Cube 43"/>
              <p:cNvSpPr/>
              <p:nvPr/>
            </p:nvSpPr>
            <p:spPr>
              <a:xfrm>
                <a:off x="5419547" y="5569286"/>
                <a:ext cx="252000" cy="252000"/>
              </a:xfrm>
              <a:prstGeom prst="cube">
                <a:avLst/>
              </a:prstGeom>
              <a:solidFill>
                <a:srgbClr val="FFFF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Cube 44"/>
              <p:cNvSpPr/>
              <p:nvPr/>
            </p:nvSpPr>
            <p:spPr>
              <a:xfrm>
                <a:off x="5419547" y="5387802"/>
                <a:ext cx="252000" cy="252000"/>
              </a:xfrm>
              <a:prstGeom prst="cube">
                <a:avLst/>
              </a:prstGeom>
              <a:solidFill>
                <a:srgbClr val="7030A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465551" y="5445678"/>
              <a:ext cx="252000" cy="429370"/>
              <a:chOff x="6540023" y="5586074"/>
              <a:chExt cx="252000" cy="429370"/>
            </a:xfrm>
          </p:grpSpPr>
          <p:sp>
            <p:nvSpPr>
              <p:cNvPr id="46" name="Cube 45"/>
              <p:cNvSpPr/>
              <p:nvPr/>
            </p:nvSpPr>
            <p:spPr>
              <a:xfrm>
                <a:off x="6540023" y="5763444"/>
                <a:ext cx="252000" cy="252000"/>
              </a:xfrm>
              <a:prstGeom prst="cube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ube 46"/>
              <p:cNvSpPr/>
              <p:nvPr/>
            </p:nvSpPr>
            <p:spPr>
              <a:xfrm>
                <a:off x="6540023" y="5586074"/>
                <a:ext cx="252000" cy="252000"/>
              </a:xfrm>
              <a:prstGeom prst="cube">
                <a:avLst/>
              </a:prstGeom>
              <a:solidFill>
                <a:srgbClr val="7030A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556447" y="5278786"/>
              <a:ext cx="252000" cy="610854"/>
              <a:chOff x="7631407" y="5406531"/>
              <a:chExt cx="252000" cy="610854"/>
            </a:xfrm>
          </p:grpSpPr>
          <p:sp>
            <p:nvSpPr>
              <p:cNvPr id="49" name="Cube 48"/>
              <p:cNvSpPr/>
              <p:nvPr/>
            </p:nvSpPr>
            <p:spPr>
              <a:xfrm>
                <a:off x="7631407" y="5765385"/>
                <a:ext cx="252000" cy="252000"/>
              </a:xfrm>
              <a:prstGeom prst="cube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Cube 49"/>
              <p:cNvSpPr/>
              <p:nvPr/>
            </p:nvSpPr>
            <p:spPr>
              <a:xfrm>
                <a:off x="7631407" y="5588015"/>
                <a:ext cx="252000" cy="252000"/>
              </a:xfrm>
              <a:prstGeom prst="cub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Cube 50"/>
              <p:cNvSpPr/>
              <p:nvPr/>
            </p:nvSpPr>
            <p:spPr>
              <a:xfrm>
                <a:off x="7631407" y="5406531"/>
                <a:ext cx="252000" cy="252000"/>
              </a:xfrm>
              <a:prstGeom prst="cube">
                <a:avLst/>
              </a:prstGeom>
              <a:solidFill>
                <a:srgbClr val="7030A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8643596" y="5283846"/>
              <a:ext cx="252000" cy="610854"/>
              <a:chOff x="8648163" y="5353220"/>
              <a:chExt cx="252000" cy="610854"/>
            </a:xfrm>
          </p:grpSpPr>
          <p:sp>
            <p:nvSpPr>
              <p:cNvPr id="52" name="Cube 51"/>
              <p:cNvSpPr/>
              <p:nvPr/>
            </p:nvSpPr>
            <p:spPr>
              <a:xfrm>
                <a:off x="8648163" y="5712074"/>
                <a:ext cx="252000" cy="252000"/>
              </a:xfrm>
              <a:prstGeom prst="cube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Cube 52"/>
              <p:cNvSpPr/>
              <p:nvPr/>
            </p:nvSpPr>
            <p:spPr>
              <a:xfrm>
                <a:off x="8648163" y="5534704"/>
                <a:ext cx="252000" cy="252000"/>
              </a:xfrm>
              <a:prstGeom prst="cube">
                <a:avLst/>
              </a:prstGeom>
              <a:solidFill>
                <a:srgbClr val="FFFF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Cube 53"/>
              <p:cNvSpPr/>
              <p:nvPr/>
            </p:nvSpPr>
            <p:spPr>
              <a:xfrm>
                <a:off x="8648163" y="5353220"/>
                <a:ext cx="252000" cy="252000"/>
              </a:xfrm>
              <a:prstGeom prst="cube">
                <a:avLst/>
              </a:prstGeom>
              <a:solidFill>
                <a:srgbClr val="7030A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9730214" y="5283846"/>
              <a:ext cx="252000" cy="610854"/>
              <a:chOff x="9754093" y="5377324"/>
              <a:chExt cx="252000" cy="610854"/>
            </a:xfrm>
          </p:grpSpPr>
          <p:sp>
            <p:nvSpPr>
              <p:cNvPr id="55" name="Cube 54"/>
              <p:cNvSpPr/>
              <p:nvPr/>
            </p:nvSpPr>
            <p:spPr>
              <a:xfrm>
                <a:off x="9754093" y="5736178"/>
                <a:ext cx="252000" cy="252000"/>
              </a:xfrm>
              <a:prstGeom prst="cube">
                <a:avLst/>
              </a:prstGeom>
              <a:solidFill>
                <a:srgbClr val="FF00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Cube 55"/>
              <p:cNvSpPr/>
              <p:nvPr/>
            </p:nvSpPr>
            <p:spPr>
              <a:xfrm>
                <a:off x="9754093" y="5558808"/>
                <a:ext cx="252000" cy="252000"/>
              </a:xfrm>
              <a:prstGeom prst="cub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Cube 56"/>
              <p:cNvSpPr/>
              <p:nvPr/>
            </p:nvSpPr>
            <p:spPr>
              <a:xfrm>
                <a:off x="9754093" y="5377324"/>
                <a:ext cx="252000" cy="252000"/>
              </a:xfrm>
              <a:prstGeom prst="cube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Left Brace 47"/>
            <p:cNvSpPr/>
            <p:nvPr/>
          </p:nvSpPr>
          <p:spPr>
            <a:xfrm>
              <a:off x="1505619" y="4456377"/>
              <a:ext cx="196164" cy="831363"/>
            </a:xfrm>
            <a:prstGeom prst="leftBrace">
              <a:avLst>
                <a:gd name="adj1" fmla="val 105306"/>
                <a:gd name="adj2" fmla="val 4969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Title 29"/>
          <p:cNvSpPr>
            <a:spLocks noGrp="1"/>
          </p:cNvSpPr>
          <p:nvPr>
            <p:ph type="title"/>
          </p:nvPr>
        </p:nvSpPr>
        <p:spPr>
          <a:xfrm>
            <a:off x="838200" y="-28278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Enterprise Architecture : framework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220863" y="793477"/>
            <a:ext cx="1697675" cy="5646234"/>
            <a:chOff x="5922738" y="807163"/>
            <a:chExt cx="1697675" cy="5646234"/>
          </a:xfrm>
        </p:grpSpPr>
        <p:sp>
          <p:nvSpPr>
            <p:cNvPr id="104" name="Right Arrow 103"/>
            <p:cNvSpPr/>
            <p:nvPr/>
          </p:nvSpPr>
          <p:spPr>
            <a:xfrm rot="5400000">
              <a:off x="4096482" y="3523755"/>
              <a:ext cx="5353043" cy="506241"/>
            </a:xfrm>
            <a:prstGeom prst="rightArrow">
              <a:avLst>
                <a:gd name="adj1" fmla="val 19295"/>
                <a:gd name="adj2" fmla="val 49902"/>
              </a:avLst>
            </a:prstGeom>
            <a:solidFill>
              <a:schemeClr val="tx1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ira Sans Light" panose="020B0403050000020004" pitchFamily="34" charset="0"/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5922738" y="807163"/>
              <a:ext cx="1697675" cy="4715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Fira Sans Light" panose="020B0403050000020004" pitchFamily="34" charset="0"/>
                </a:rPr>
                <a:t>Vertical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804204" y="656197"/>
            <a:ext cx="10556749" cy="5860072"/>
            <a:chOff x="804204" y="656197"/>
            <a:chExt cx="10556749" cy="5860072"/>
          </a:xfrm>
        </p:grpSpPr>
        <p:sp>
          <p:nvSpPr>
            <p:cNvPr id="108" name="Rectangle 107"/>
            <p:cNvSpPr/>
            <p:nvPr/>
          </p:nvSpPr>
          <p:spPr>
            <a:xfrm>
              <a:off x="804204" y="1118770"/>
              <a:ext cx="10515600" cy="5397499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9776953" y="656197"/>
              <a:ext cx="1584000" cy="4715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2"/>
                  </a:solidFill>
                  <a:latin typeface="Fira Sans" panose="020B0503050000020004" pitchFamily="34" charset="0"/>
                </a:rPr>
                <a:t>Holistic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80874" y="852681"/>
            <a:ext cx="11758813" cy="5825162"/>
            <a:chOff x="180874" y="852681"/>
            <a:chExt cx="11758813" cy="5825162"/>
          </a:xfrm>
        </p:grpSpPr>
        <p:sp>
          <p:nvSpPr>
            <p:cNvPr id="109" name="Rounded Rectangle 108"/>
            <p:cNvSpPr/>
            <p:nvPr/>
          </p:nvSpPr>
          <p:spPr>
            <a:xfrm>
              <a:off x="7558281" y="6137843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ira Sans Light" panose="020B0403050000020004" pitchFamily="34" charset="0"/>
                </a:rPr>
                <a:t>Legacy vs innovation</a:t>
              </a:r>
              <a:endParaRPr lang="en-US" b="1" dirty="0">
                <a:solidFill>
                  <a:schemeClr val="bg1"/>
                </a:solidFill>
                <a:latin typeface="Fira Sans Light" panose="020B0403050000020004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0679687" y="4770890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chemeClr val="bg1"/>
                  </a:solidFill>
                  <a:latin typeface="Fira Sans Light" panose="020B0403050000020004" pitchFamily="34" charset="0"/>
                </a:rPr>
                <a:t>Interopera-bility</a:t>
              </a:r>
              <a:endParaRPr lang="en-US" sz="1400" b="1" dirty="0">
                <a:solidFill>
                  <a:schemeClr val="bg1"/>
                </a:solidFill>
                <a:latin typeface="Fira Sans Light" panose="020B0403050000020004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10679687" y="2171894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ira Sans Light" panose="020B0403050000020004" pitchFamily="34" charset="0"/>
                </a:rPr>
                <a:t>Only Once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2133706" y="852681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ira Sans Light" panose="020B0403050000020004" pitchFamily="34" charset="0"/>
                </a:rPr>
                <a:t>Vision &amp; strategy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80874" y="5236314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ira Sans Light" panose="020B0403050000020004" pitchFamily="34" charset="0"/>
                </a:rPr>
                <a:t>Architectural-principles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313189" y="6137843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ira Sans Light" panose="020B0403050000020004" pitchFamily="34" charset="0"/>
                </a:rPr>
                <a:t>Standards</a:t>
              </a: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10679687" y="6137843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ira Sans Light" panose="020B0403050000020004" pitchFamily="34" charset="0"/>
                </a:rPr>
                <a:t>Privacy by design</a:t>
              </a: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180874" y="2139446"/>
              <a:ext cx="1260000" cy="540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ira Sans Light" panose="020B0403050000020004" pitchFamily="34" charset="0"/>
                </a:rPr>
                <a:t>Customer Centricity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28244" y="3527286"/>
            <a:ext cx="10935502" cy="506240"/>
            <a:chOff x="228244" y="3527286"/>
            <a:chExt cx="10935502" cy="506240"/>
          </a:xfrm>
        </p:grpSpPr>
        <p:sp>
          <p:nvSpPr>
            <p:cNvPr id="3" name="Right Arrow 2"/>
            <p:cNvSpPr/>
            <p:nvPr/>
          </p:nvSpPr>
          <p:spPr>
            <a:xfrm>
              <a:off x="960261" y="3527286"/>
              <a:ext cx="10203485" cy="506240"/>
            </a:xfrm>
            <a:prstGeom prst="rightArrow">
              <a:avLst>
                <a:gd name="adj1" fmla="val 17045"/>
                <a:gd name="adj2" fmla="val 63546"/>
              </a:avLst>
            </a:prstGeom>
            <a:solidFill>
              <a:srgbClr val="3A3A39"/>
            </a:solidFill>
            <a:ln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Fira Sans Light" panose="020B04030500000200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28244" y="3549315"/>
              <a:ext cx="1381719" cy="47158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accent1">
                      <a:lumMod val="50000"/>
                    </a:schemeClr>
                  </a:solidFill>
                  <a:latin typeface="Fira Sans Light" panose="020B0403050000020004" pitchFamily="34" charset="0"/>
                </a:rPr>
                <a:t>Horizontal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050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67F4C4-F428-3278-40A2-D7C0DDB9D1C2}"/>
              </a:ext>
            </a:extLst>
          </p:cNvPr>
          <p:cNvSpPr txBox="1"/>
          <p:nvPr/>
        </p:nvSpPr>
        <p:spPr>
          <a:xfrm>
            <a:off x="0" y="3601003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0" b="1" dirty="0">
                <a:solidFill>
                  <a:prstClr val="white"/>
                </a:solidFill>
                <a:latin typeface="Calibri" panose="020F0502020204030204"/>
              </a:rPr>
              <a:t>Community</a:t>
            </a:r>
            <a:endParaRPr kumimoji="0" lang="nl-NL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930A37-0151-EB13-EE8B-A929D30C9FA1}"/>
              </a:ext>
            </a:extLst>
          </p:cNvPr>
          <p:cNvSpPr txBox="1"/>
          <p:nvPr/>
        </p:nvSpPr>
        <p:spPr>
          <a:xfrm>
            <a:off x="152400" y="96010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source is 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inspiration for our own</a:t>
            </a:r>
          </a:p>
        </p:txBody>
      </p:sp>
    </p:spTree>
    <p:extLst>
      <p:ext uri="{BB962C8B-B14F-4D97-AF65-F5344CB8AC3E}">
        <p14:creationId xmlns:p14="http://schemas.microsoft.com/office/powerpoint/2010/main" val="192998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43C7A7-7865-750E-441C-AAF24BAB8848}"/>
              </a:ext>
            </a:extLst>
          </p:cNvPr>
          <p:cNvSpPr/>
          <p:nvPr/>
        </p:nvSpPr>
        <p:spPr>
          <a:xfrm>
            <a:off x="647700" y="4787900"/>
            <a:ext cx="10883900" cy="1325563"/>
          </a:xfrm>
          <a:prstGeom prst="rect">
            <a:avLst/>
          </a:prstGeom>
          <a:solidFill>
            <a:srgbClr val="005696">
              <a:alpha val="20000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à"/>
            </a:pP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Synergetic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, giving rise to a whole that is greater than the simple sum of its parts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Enabler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, ensuring indirect positive benefits for society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400" b="1" dirty="0">
                <a:solidFill>
                  <a:schemeClr val="tx1"/>
                </a:solidFill>
                <a:sym typeface="Wingdings" panose="05000000000000000000" pitchFamily="2" charset="2"/>
              </a:rPr>
              <a:t> Invisible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, leaving the spotlight to our members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63303-6FC6-426E-81CD-620A5ECF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Some Principal values &amp; drivers of Smals 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3D0E4-EBF6-4A93-B0F2-4598689D3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161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Sustainable ICT solutions and services</a:t>
            </a:r>
          </a:p>
          <a:p>
            <a:r>
              <a:rPr lang="en-US" dirty="0"/>
              <a:t>Community empowerment</a:t>
            </a:r>
          </a:p>
          <a:p>
            <a:r>
              <a:rPr lang="en-US" dirty="0"/>
              <a:t>Collaborative innovation</a:t>
            </a:r>
          </a:p>
          <a:p>
            <a:r>
              <a:rPr lang="en-US" dirty="0"/>
              <a:t>Overarching “enterprise” architecture vision for public sector ICT</a:t>
            </a:r>
          </a:p>
          <a:p>
            <a:r>
              <a:rPr lang="en-US" dirty="0"/>
              <a:t>Quality driven with a particular focus on business continuity and security</a:t>
            </a:r>
          </a:p>
          <a:p>
            <a:r>
              <a:rPr lang="en-US" dirty="0"/>
              <a:t>Data ethics and data protection as a fundamental cornerstone in our approach</a:t>
            </a:r>
          </a:p>
          <a:p>
            <a:r>
              <a:rPr lang="en-US" dirty="0"/>
              <a:t>Digital inclusion and citizen-centricity as the default</a:t>
            </a:r>
          </a:p>
          <a:p>
            <a:r>
              <a:rPr lang="en-US" dirty="0"/>
              <a:t>Cost-Conscious and lean mindset to maximize value for our community …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2F9713-7D8D-78EE-AF3E-23E72F4C6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498" y="1742164"/>
            <a:ext cx="2640102" cy="9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691919-83F6-B7AA-18D2-BCDDE4B8F68E}"/>
              </a:ext>
            </a:extLst>
          </p:cNvPr>
          <p:cNvSpPr txBox="1"/>
          <p:nvPr/>
        </p:nvSpPr>
        <p:spPr>
          <a:xfrm rot="20700000">
            <a:off x="8541236" y="5629006"/>
            <a:ext cx="3249702" cy="646331"/>
          </a:xfrm>
          <a:custGeom>
            <a:avLst/>
            <a:gdLst>
              <a:gd name="connsiteX0" fmla="*/ 0 w 3249702"/>
              <a:gd name="connsiteY0" fmla="*/ 0 h 646331"/>
              <a:gd name="connsiteX1" fmla="*/ 617443 w 3249702"/>
              <a:gd name="connsiteY1" fmla="*/ 0 h 646331"/>
              <a:gd name="connsiteX2" fmla="*/ 1299881 w 3249702"/>
              <a:gd name="connsiteY2" fmla="*/ 0 h 646331"/>
              <a:gd name="connsiteX3" fmla="*/ 1949821 w 3249702"/>
              <a:gd name="connsiteY3" fmla="*/ 0 h 646331"/>
              <a:gd name="connsiteX4" fmla="*/ 2567265 w 3249702"/>
              <a:gd name="connsiteY4" fmla="*/ 0 h 646331"/>
              <a:gd name="connsiteX5" fmla="*/ 3249702 w 3249702"/>
              <a:gd name="connsiteY5" fmla="*/ 0 h 646331"/>
              <a:gd name="connsiteX6" fmla="*/ 3249702 w 3249702"/>
              <a:gd name="connsiteY6" fmla="*/ 646331 h 646331"/>
              <a:gd name="connsiteX7" fmla="*/ 2567265 w 3249702"/>
              <a:gd name="connsiteY7" fmla="*/ 646331 h 646331"/>
              <a:gd name="connsiteX8" fmla="*/ 1917324 w 3249702"/>
              <a:gd name="connsiteY8" fmla="*/ 646331 h 646331"/>
              <a:gd name="connsiteX9" fmla="*/ 1364875 w 3249702"/>
              <a:gd name="connsiteY9" fmla="*/ 646331 h 646331"/>
              <a:gd name="connsiteX10" fmla="*/ 812425 w 3249702"/>
              <a:gd name="connsiteY10" fmla="*/ 646331 h 646331"/>
              <a:gd name="connsiteX11" fmla="*/ 0 w 3249702"/>
              <a:gd name="connsiteY11" fmla="*/ 646331 h 646331"/>
              <a:gd name="connsiteX12" fmla="*/ 0 w 3249702"/>
              <a:gd name="connsiteY1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49702" h="646331" fill="none" extrusionOk="0">
                <a:moveTo>
                  <a:pt x="0" y="0"/>
                </a:moveTo>
                <a:cubicBezTo>
                  <a:pt x="205439" y="-21132"/>
                  <a:pt x="356909" y="-18531"/>
                  <a:pt x="617443" y="0"/>
                </a:cubicBezTo>
                <a:cubicBezTo>
                  <a:pt x="877977" y="18531"/>
                  <a:pt x="1021162" y="17109"/>
                  <a:pt x="1299881" y="0"/>
                </a:cubicBezTo>
                <a:cubicBezTo>
                  <a:pt x="1578600" y="-17109"/>
                  <a:pt x="1780720" y="21513"/>
                  <a:pt x="1949821" y="0"/>
                </a:cubicBezTo>
                <a:cubicBezTo>
                  <a:pt x="2118922" y="-21513"/>
                  <a:pt x="2304956" y="25264"/>
                  <a:pt x="2567265" y="0"/>
                </a:cubicBezTo>
                <a:cubicBezTo>
                  <a:pt x="2829574" y="-25264"/>
                  <a:pt x="3103905" y="-19256"/>
                  <a:pt x="3249702" y="0"/>
                </a:cubicBezTo>
                <a:cubicBezTo>
                  <a:pt x="3270805" y="184523"/>
                  <a:pt x="3274917" y="494375"/>
                  <a:pt x="3249702" y="646331"/>
                </a:cubicBezTo>
                <a:cubicBezTo>
                  <a:pt x="2940907" y="626415"/>
                  <a:pt x="2858321" y="637857"/>
                  <a:pt x="2567265" y="646331"/>
                </a:cubicBezTo>
                <a:cubicBezTo>
                  <a:pt x="2276209" y="654805"/>
                  <a:pt x="2178934" y="631366"/>
                  <a:pt x="1917324" y="646331"/>
                </a:cubicBezTo>
                <a:cubicBezTo>
                  <a:pt x="1655714" y="661296"/>
                  <a:pt x="1585646" y="622408"/>
                  <a:pt x="1364875" y="646331"/>
                </a:cubicBezTo>
                <a:cubicBezTo>
                  <a:pt x="1144104" y="670254"/>
                  <a:pt x="1020422" y="629475"/>
                  <a:pt x="812425" y="646331"/>
                </a:cubicBezTo>
                <a:cubicBezTo>
                  <a:pt x="604428" y="663188"/>
                  <a:pt x="255032" y="670192"/>
                  <a:pt x="0" y="646331"/>
                </a:cubicBezTo>
                <a:cubicBezTo>
                  <a:pt x="3078" y="391804"/>
                  <a:pt x="-26313" y="217194"/>
                  <a:pt x="0" y="0"/>
                </a:cubicBezTo>
                <a:close/>
              </a:path>
              <a:path w="3249702" h="646331" stroke="0" extrusionOk="0">
                <a:moveTo>
                  <a:pt x="0" y="0"/>
                </a:moveTo>
                <a:cubicBezTo>
                  <a:pt x="132307" y="24166"/>
                  <a:pt x="504322" y="-10566"/>
                  <a:pt x="649940" y="0"/>
                </a:cubicBezTo>
                <a:cubicBezTo>
                  <a:pt x="795558" y="10566"/>
                  <a:pt x="1160904" y="9147"/>
                  <a:pt x="1299881" y="0"/>
                </a:cubicBezTo>
                <a:cubicBezTo>
                  <a:pt x="1438858" y="-9147"/>
                  <a:pt x="1636327" y="17465"/>
                  <a:pt x="1917324" y="0"/>
                </a:cubicBezTo>
                <a:cubicBezTo>
                  <a:pt x="2198321" y="-17465"/>
                  <a:pt x="2328113" y="14551"/>
                  <a:pt x="2502271" y="0"/>
                </a:cubicBezTo>
                <a:cubicBezTo>
                  <a:pt x="2676429" y="-14551"/>
                  <a:pt x="2902601" y="-27625"/>
                  <a:pt x="3249702" y="0"/>
                </a:cubicBezTo>
                <a:cubicBezTo>
                  <a:pt x="3258617" y="212142"/>
                  <a:pt x="3252504" y="507754"/>
                  <a:pt x="3249702" y="646331"/>
                </a:cubicBezTo>
                <a:cubicBezTo>
                  <a:pt x="2956770" y="674524"/>
                  <a:pt x="2862557" y="616363"/>
                  <a:pt x="2567265" y="646331"/>
                </a:cubicBezTo>
                <a:cubicBezTo>
                  <a:pt x="2271973" y="676299"/>
                  <a:pt x="2121620" y="652100"/>
                  <a:pt x="1852330" y="646331"/>
                </a:cubicBezTo>
                <a:cubicBezTo>
                  <a:pt x="1583041" y="640562"/>
                  <a:pt x="1344941" y="619004"/>
                  <a:pt x="1202390" y="646331"/>
                </a:cubicBezTo>
                <a:cubicBezTo>
                  <a:pt x="1059839" y="673658"/>
                  <a:pt x="557471" y="630250"/>
                  <a:pt x="0" y="646331"/>
                </a:cubicBezTo>
                <a:cubicBezTo>
                  <a:pt x="29426" y="323269"/>
                  <a:pt x="-29093" y="24992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7865617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pperplate Gothic Bold" panose="020E0705020206020404" pitchFamily="34" charset="0"/>
              </a:rPr>
              <a:t>Open Source Mindset</a:t>
            </a:r>
            <a:br>
              <a:rPr lang="en-US" dirty="0">
                <a:latin typeface="Copperplate Gothic Bold" panose="020E0705020206020404" pitchFamily="34" charset="0"/>
              </a:rPr>
            </a:br>
            <a:r>
              <a:rPr lang="en-US" dirty="0">
                <a:latin typeface="Copperplate Gothic Bold" panose="020E0705020206020404" pitchFamily="34" charset="0"/>
              </a:rPr>
              <a:t>Approved</a:t>
            </a:r>
            <a:endParaRPr lang="nl-NL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3" grpId="0" build="p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6251FA-32AA-6D9C-4A29-A6A681196396}"/>
              </a:ext>
            </a:extLst>
          </p:cNvPr>
          <p:cNvSpPr/>
          <p:nvPr/>
        </p:nvSpPr>
        <p:spPr>
          <a:xfrm>
            <a:off x="838201" y="4760464"/>
            <a:ext cx="11090880" cy="1584495"/>
          </a:xfrm>
          <a:prstGeom prst="rect">
            <a:avLst/>
          </a:prstGeom>
          <a:solidFill>
            <a:srgbClr val="005696">
              <a:alpha val="20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0D0D"/>
                </a:solidFill>
                <a:latin typeface="Söhne"/>
              </a:rPr>
              <a:t>Join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 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existing communities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, create new ones - every type of contribution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D0D0D"/>
                </a:solidFill>
                <a:latin typeface="Söhne"/>
              </a:rPr>
              <a:t>Reimagine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 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open source 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in the broadest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0D0D"/>
                </a:solidFill>
                <a:latin typeface="Söhne"/>
              </a:rPr>
              <a:t>Ensure that 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trust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 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in open source 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and the public sector doesn’t dwindle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0D0D"/>
                </a:solidFill>
                <a:latin typeface="Söhne"/>
              </a:rPr>
              <a:t>Make a future of </a:t>
            </a:r>
            <a:r>
              <a:rPr lang="en-US" dirty="0" err="1">
                <a:solidFill>
                  <a:srgbClr val="0D0D0D"/>
                </a:solidFill>
                <a:latin typeface="Söhne"/>
              </a:rPr>
              <a:t>XaaS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 sustainable for the public sector by 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pushing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 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open services and open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D0D0D"/>
                </a:solidFill>
                <a:latin typeface="Söhne"/>
              </a:rPr>
              <a:t>Install a 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structural, methodological approach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 for public sector</a:t>
            </a:r>
            <a:r>
              <a:rPr lang="en-US" b="1" dirty="0">
                <a:solidFill>
                  <a:srgbClr val="0D0D0D"/>
                </a:solidFill>
                <a:latin typeface="Söhne"/>
              </a:rPr>
              <a:t> </a:t>
            </a:r>
            <a:r>
              <a:rPr lang="en-US" dirty="0">
                <a:solidFill>
                  <a:srgbClr val="0D0D0D"/>
                </a:solidFill>
                <a:latin typeface="Söhne"/>
              </a:rPr>
              <a:t>to embed open source in our digital landscape</a:t>
            </a:r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E923A-F78F-344D-682F-3F5C769A6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Key takeaways…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270D-C43E-3F9C-B7B2-114CE5A3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899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Open source is the invisible engine of our digital society</a:t>
            </a:r>
          </a:p>
          <a:p>
            <a:pPr lvl="1"/>
            <a:r>
              <a:rPr lang="en-US" dirty="0"/>
              <a:t>We must focus on making it visible again</a:t>
            </a:r>
          </a:p>
          <a:p>
            <a:pPr lvl="1"/>
            <a:r>
              <a:rPr lang="en-US" dirty="0"/>
              <a:t>Not only to promote it, but also to know what’s inside our trusted engine</a:t>
            </a:r>
          </a:p>
          <a:p>
            <a:r>
              <a:rPr lang="en-US" b="1" dirty="0"/>
              <a:t>Micro-communities can make a difference</a:t>
            </a:r>
          </a:p>
          <a:p>
            <a:pPr lvl="1"/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We must tap into the collective intelligence of the public sector community to deliver better services to citizens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It's about building bridges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We are all part of the public sector family: Together we stand strong(er)</a:t>
            </a:r>
            <a:endParaRPr lang="en-US" dirty="0"/>
          </a:p>
          <a:p>
            <a:r>
              <a:rPr lang="en-US" b="1" i="0" dirty="0">
                <a:solidFill>
                  <a:srgbClr val="0D0D0D"/>
                </a:solidFill>
                <a:effectLst/>
                <a:latin typeface="Söhne"/>
              </a:rPr>
              <a:t>Open source is more than just software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I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t's about building a culture of openness, collaboration, and trust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It’s about building a methodological approach covering all aspects that keep us awake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With great freedom comes great responsibility</a:t>
            </a:r>
            <a:endParaRPr lang="en-US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8E2F6-C17B-577B-0EB1-A59C5B2ACE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0" y="397805"/>
            <a:ext cx="3429000" cy="9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F50C3-CBBD-35E8-625D-12BB4F8499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/>
              <a:t>Thank you !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9300C-D49A-1C68-ACC5-037CB4061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9242"/>
          </a:xfrm>
        </p:spPr>
        <p:txBody>
          <a:bodyPr>
            <a:normAutofit/>
          </a:bodyPr>
          <a:lstStyle/>
          <a:p>
            <a:r>
              <a:rPr lang="en-US"/>
              <a:t>If you have any questions, do not hesitate to contact me,</a:t>
            </a:r>
          </a:p>
          <a:p>
            <a:r>
              <a:rPr lang="en-US" dirty="0"/>
              <a:t> </a:t>
            </a:r>
            <a:r>
              <a:rPr lang="en-US" dirty="0" err="1"/>
              <a:t>dirk.deridder</a:t>
            </a:r>
            <a:r>
              <a:rPr lang="en-BE" dirty="0"/>
              <a:t>@smals.be</a:t>
            </a:r>
            <a:br>
              <a:rPr lang="en-US" dirty="0"/>
            </a:br>
            <a:br>
              <a:rPr lang="en-US" dirty="0"/>
            </a:br>
            <a:br>
              <a:rPr lang="en-BE" dirty="0"/>
            </a:br>
            <a:r>
              <a:rPr lang="nl-BE" sz="2400" dirty="0">
                <a:sym typeface="Arial" pitchFamily="34" charset="0"/>
              </a:rPr>
              <a:t>gcloud.belgium.be</a:t>
            </a:r>
          </a:p>
          <a:p>
            <a:r>
              <a:rPr lang="nl-BE" sz="2400" dirty="0">
                <a:sym typeface="Arial" pitchFamily="34" charset="0"/>
              </a:rPr>
              <a:t>ict-reuse.be</a:t>
            </a:r>
          </a:p>
          <a:p>
            <a:r>
              <a:rPr lang="nl-BE" sz="2400" dirty="0">
                <a:sym typeface="Arial" pitchFamily="34" charset="0"/>
              </a:rPr>
              <a:t>www.smals.be</a:t>
            </a:r>
            <a:endParaRPr lang="nl-BE" sz="2400" dirty="0"/>
          </a:p>
          <a:p>
            <a:endParaRPr lang="en-B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8D32944-A673-2D20-40CB-85A7B3D5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" y="5585778"/>
            <a:ext cx="1184910" cy="118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5A73D-CE29-235B-0298-503D439EB1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0" y="397805"/>
            <a:ext cx="3429000" cy="9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computers and chairs">
            <a:extLst>
              <a:ext uri="{FF2B5EF4-FFF2-40B4-BE49-F238E27FC236}">
                <a16:creationId xmlns:a16="http://schemas.microsoft.com/office/drawing/2014/main" id="{5D220C03-1359-CE55-AA78-F2F4748C1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4" descr="ICT-dienstverlener Smals - GMI group">
            <a:extLst>
              <a:ext uri="{FF2B5EF4-FFF2-40B4-BE49-F238E27FC236}">
                <a16:creationId xmlns:a16="http://schemas.microsoft.com/office/drawing/2014/main" id="{955C2929-FC30-CD7A-9AAD-0A500D1BD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063" y="6176963"/>
            <a:ext cx="1421477" cy="5206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29E36-6507-C5C7-1245-7C41DA4AFA83}"/>
              </a:ext>
            </a:extLst>
          </p:cNvPr>
          <p:cNvSpPr txBox="1"/>
          <p:nvPr/>
        </p:nvSpPr>
        <p:spPr>
          <a:xfrm>
            <a:off x="0" y="421828"/>
            <a:ext cx="4061239" cy="584775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nl-NL" sz="32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Post-COVID...</a:t>
            </a:r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30CE7A-AF1E-D130-9AE5-6C02DB1A3E55}"/>
              </a:ext>
            </a:extLst>
          </p:cNvPr>
          <p:cNvSpPr txBox="1"/>
          <p:nvPr/>
        </p:nvSpPr>
        <p:spPr>
          <a:xfrm>
            <a:off x="0" y="5358954"/>
            <a:ext cx="8878754" cy="1077218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>
            <a:spAutoFit/>
          </a:bodyPr>
          <a:lstStyle/>
          <a:p>
            <a:r>
              <a:rPr lang="nl-N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a.k.a</a:t>
            </a: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nl-N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open source community </a:t>
            </a:r>
          </a:p>
          <a:p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has been </a:t>
            </a:r>
            <a:r>
              <a:rPr lang="nl-N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eons </a:t>
            </a:r>
            <a:r>
              <a:rPr lang="nl-N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nl-N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Supporting cross-institution ICT Initiatives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8325"/>
            <a:ext cx="10515600" cy="352243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G-Cloud </a:t>
            </a:r>
            <a:r>
              <a:rPr lang="en-US" b="1" dirty="0" err="1"/>
              <a:t>Programme</a:t>
            </a:r>
            <a:r>
              <a:rPr lang="en-US" b="1" dirty="0"/>
              <a:t> (2015-…) – gcloud.belgium.be</a:t>
            </a:r>
          </a:p>
          <a:p>
            <a:pPr lvl="1"/>
            <a:r>
              <a:rPr lang="en-US" dirty="0"/>
              <a:t>For and by public institutions</a:t>
            </a:r>
          </a:p>
          <a:p>
            <a:pPr lvl="1"/>
            <a:r>
              <a:rPr lang="en-US" dirty="0"/>
              <a:t>Focus on infrastructure services &amp; platforms, shared procurement, …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 Software </a:t>
            </a:r>
            <a:r>
              <a:rPr lang="en-US" b="1" dirty="0" err="1"/>
              <a:t>ReUse</a:t>
            </a:r>
            <a:r>
              <a:rPr lang="en-US" b="1" dirty="0"/>
              <a:t> </a:t>
            </a:r>
            <a:r>
              <a:rPr lang="en-US" b="1" dirty="0" err="1"/>
              <a:t>Programme</a:t>
            </a:r>
            <a:r>
              <a:rPr lang="en-US" b="1" dirty="0"/>
              <a:t> (2019-…) – ict-reuse.be</a:t>
            </a:r>
          </a:p>
          <a:p>
            <a:pPr lvl="1"/>
            <a:r>
              <a:rPr lang="en-US" dirty="0"/>
              <a:t>For and by public institutions</a:t>
            </a:r>
          </a:p>
          <a:p>
            <a:pPr lvl="1"/>
            <a:r>
              <a:rPr lang="en-US" dirty="0"/>
              <a:t>Focus on components, authentic data sources, API’s, …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 Full Stack Approach (2021-…)</a:t>
            </a:r>
          </a:p>
          <a:p>
            <a:pPr lvl="1"/>
            <a:r>
              <a:rPr lang="en-US" dirty="0"/>
              <a:t>Enterprise Architecture across public institutions</a:t>
            </a:r>
          </a:p>
          <a:p>
            <a:pPr lvl="1"/>
            <a:r>
              <a:rPr lang="en-US" dirty="0"/>
              <a:t>Focus on architectural principles, processes, building blocks, …</a:t>
            </a:r>
          </a:p>
        </p:txBody>
      </p:sp>
      <p:pic>
        <p:nvPicPr>
          <p:cNvPr id="4" name="Picture 2" descr="https://www.gcloud.belgium.be/images/logo.png">
            <a:extLst>
              <a:ext uri="{FF2B5EF4-FFF2-40B4-BE49-F238E27FC236}">
                <a16:creationId xmlns:a16="http://schemas.microsoft.com/office/drawing/2014/main" id="{F0A77C23-E3F1-308B-4414-7BB4D988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" y="2051318"/>
            <a:ext cx="921757" cy="52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34FB16-D0D7-B62E-DECC-59EF4D4C4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0" y="3106788"/>
            <a:ext cx="642520" cy="8106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3ED3A9-5856-CF34-2B1E-34A947ED243A}"/>
              </a:ext>
            </a:extLst>
          </p:cNvPr>
          <p:cNvSpPr/>
          <p:nvPr/>
        </p:nvSpPr>
        <p:spPr>
          <a:xfrm>
            <a:off x="838200" y="5185908"/>
            <a:ext cx="9073617" cy="1068448"/>
          </a:xfrm>
          <a:prstGeom prst="rect">
            <a:avLst/>
          </a:prstGeom>
          <a:solidFill>
            <a:srgbClr val="005696">
              <a:alpha val="20000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Public Cloud Computing &amp; AI (2023- … Accelerated)</a:t>
            </a:r>
            <a:endParaRPr lang="en-US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Emphasis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 on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security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, business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continuity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, cloud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portability</a:t>
            </a: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, data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sovereignty</a:t>
            </a:r>
            <a:endParaRPr lang="fr-BE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sz="2000" dirty="0">
                <a:solidFill>
                  <a:schemeClr val="tx1"/>
                </a:solidFill>
                <a:sym typeface="Wingdings" panose="05000000000000000000" pitchFamily="2" charset="2"/>
              </a:rPr>
              <a:t>Strong </a:t>
            </a:r>
            <a:r>
              <a:rPr lang="fr-BE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governance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9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891D-3D7E-871E-5A84-162D4CA30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Smals &amp; </a:t>
            </a:r>
            <a:r>
              <a:rPr lang="en-US" sz="6600" dirty="0">
                <a:latin typeface="+mn-lt"/>
              </a:rPr>
              <a:t>Open Source</a:t>
            </a:r>
            <a:endParaRPr lang="en-BE" sz="66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5938D-90BD-B671-7973-4B30B069D3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Challenges</a:t>
            </a:r>
            <a:endParaRPr lang="en-BE" sz="48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3261E8-6ECE-2612-7380-DB3391F2A6C2}"/>
              </a:ext>
            </a:extLst>
          </p:cNvPr>
          <p:cNvSpPr txBox="1"/>
          <p:nvPr/>
        </p:nvSpPr>
        <p:spPr>
          <a:xfrm>
            <a:off x="330168" y="6251859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Dirk Deridder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CB04CA-63D1-27CD-8E3E-F2FC987EB4CE}"/>
              </a:ext>
            </a:extLst>
          </p:cNvPr>
          <p:cNvGrpSpPr/>
          <p:nvPr/>
        </p:nvGrpSpPr>
        <p:grpSpPr>
          <a:xfrm>
            <a:off x="3048000" y="4760843"/>
            <a:ext cx="6096000" cy="496957"/>
            <a:chOff x="3048000" y="4373217"/>
            <a:chExt cx="6096000" cy="49695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B9C97F6-A1ED-83AD-2769-D7DD691E6CED}"/>
                </a:ext>
              </a:extLst>
            </p:cNvPr>
            <p:cNvSpPr/>
            <p:nvPr/>
          </p:nvSpPr>
          <p:spPr>
            <a:xfrm>
              <a:off x="3594099" y="4373217"/>
              <a:ext cx="5080001" cy="496957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74F14F7-72D4-EB7A-4946-29FD34208351}"/>
                </a:ext>
              </a:extLst>
            </p:cNvPr>
            <p:cNvSpPr/>
            <p:nvPr/>
          </p:nvSpPr>
          <p:spPr>
            <a:xfrm>
              <a:off x="3683000" y="4459357"/>
              <a:ext cx="2413000" cy="317666"/>
            </a:xfrm>
            <a:prstGeom prst="roundRect">
              <a:avLst/>
            </a:prstGeom>
            <a:solidFill>
              <a:srgbClr val="00569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86F29C-6499-DD3C-C2CA-BE7BD113FBDA}"/>
                </a:ext>
              </a:extLst>
            </p:cNvPr>
            <p:cNvSpPr txBox="1"/>
            <p:nvPr/>
          </p:nvSpPr>
          <p:spPr>
            <a:xfrm>
              <a:off x="3048000" y="442378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Progress 50%</a:t>
              </a:r>
              <a:endPara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E0FC287-479C-CBBD-79BA-3CEA60BBD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3000" y="397805"/>
            <a:ext cx="3429000" cy="9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4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4C78-8433-4F04-8016-2F90C944F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Why is Smals interested in open source?</a:t>
            </a:r>
            <a:endParaRPr lang="nl-NL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311E6-A32D-4A8C-AC63-D50F52A4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880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Alignment with our Vision, Culture, and Mindset</a:t>
            </a:r>
          </a:p>
          <a:p>
            <a:pPr lvl="1"/>
            <a:r>
              <a:rPr lang="en-US" dirty="0"/>
              <a:t>Principal values &amp; drivers resonate with how we look at the ICT world</a:t>
            </a:r>
          </a:p>
          <a:p>
            <a:r>
              <a:rPr lang="en-US" b="1" dirty="0"/>
              <a:t>Quality-driven Community</a:t>
            </a:r>
          </a:p>
          <a:p>
            <a:pPr lvl="1"/>
            <a:r>
              <a:rPr lang="en-US" dirty="0"/>
              <a:t>Fostering a quality-driven mindset to ensure operational stability and robustness</a:t>
            </a:r>
          </a:p>
          <a:p>
            <a:r>
              <a:rPr lang="en-US" b="1" dirty="0"/>
              <a:t>Open standards</a:t>
            </a:r>
          </a:p>
          <a:p>
            <a:pPr lvl="1"/>
            <a:r>
              <a:rPr lang="en-US" dirty="0"/>
              <a:t>Adoption of open standards to facilitate longevity and to mitigate vendor lock-in</a:t>
            </a:r>
          </a:p>
          <a:p>
            <a:r>
              <a:rPr lang="en-US" b="1" dirty="0"/>
              <a:t>Business Continuity Assurance by Embracing ‘Free(</a:t>
            </a:r>
            <a:r>
              <a:rPr lang="en-US" b="1" dirty="0" err="1"/>
              <a:t>dom</a:t>
            </a:r>
            <a:r>
              <a:rPr lang="en-US" b="1" dirty="0"/>
              <a:t>)’ technology</a:t>
            </a:r>
          </a:p>
          <a:p>
            <a:pPr lvl="1"/>
            <a:r>
              <a:rPr lang="en-US" dirty="0"/>
              <a:t>Utilizing free technology &amp; the freedom to operate</a:t>
            </a:r>
          </a:p>
          <a:p>
            <a:pPr lvl="1"/>
            <a:r>
              <a:rPr lang="en-US" dirty="0"/>
              <a:t>Counter ‘Machiavellian Licensing Plots’ and balance the power of proprietary vendors</a:t>
            </a:r>
          </a:p>
          <a:p>
            <a:r>
              <a:rPr lang="en-US" b="1" dirty="0"/>
              <a:t>Creative Nexus</a:t>
            </a:r>
          </a:p>
          <a:p>
            <a:pPr lvl="1"/>
            <a:r>
              <a:rPr lang="en-US" dirty="0"/>
              <a:t>It is where innovation magic happens</a:t>
            </a:r>
          </a:p>
        </p:txBody>
      </p:sp>
    </p:spTree>
    <p:extLst>
      <p:ext uri="{BB962C8B-B14F-4D97-AF65-F5344CB8AC3E}">
        <p14:creationId xmlns:p14="http://schemas.microsoft.com/office/powerpoint/2010/main" val="22366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AE036D5B-9B9B-0964-7120-F48291B8D63F}"/>
              </a:ext>
            </a:extLst>
          </p:cNvPr>
          <p:cNvGrpSpPr/>
          <p:nvPr/>
        </p:nvGrpSpPr>
        <p:grpSpPr>
          <a:xfrm>
            <a:off x="439343" y="3626918"/>
            <a:ext cx="5968613" cy="1386654"/>
            <a:chOff x="1097653" y="2909888"/>
            <a:chExt cx="5968613" cy="1386654"/>
          </a:xfrm>
        </p:grpSpPr>
        <p:pic>
          <p:nvPicPr>
            <p:cNvPr id="3074" name="Picture 2" descr="How we redesigned our new corporate logo - Red Hat">
              <a:extLst>
                <a:ext uri="{FF2B5EF4-FFF2-40B4-BE49-F238E27FC236}">
                  <a16:creationId xmlns:a16="http://schemas.microsoft.com/office/drawing/2014/main" id="{1F1BAEB8-FD54-E938-9081-DFA4BEB87C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653" y="2909888"/>
              <a:ext cx="439102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312D79-28DF-D25A-4EF8-66293B8305AB}"/>
                </a:ext>
              </a:extLst>
            </p:cNvPr>
            <p:cNvSpPr txBox="1"/>
            <p:nvPr/>
          </p:nvSpPr>
          <p:spPr>
            <a:xfrm>
              <a:off x="2866334" y="3834877"/>
              <a:ext cx="41999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Linux, </a:t>
              </a:r>
              <a:r>
                <a:rPr lang="en-US" sz="2400" dirty="0" err="1"/>
                <a:t>Openshift</a:t>
              </a:r>
              <a:r>
                <a:rPr lang="en-US" sz="2400" dirty="0"/>
                <a:t>, JBoss, AMQ,… </a:t>
              </a:r>
              <a:endParaRPr lang="nl-NL" sz="2400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21CEF313-6CCD-2DE8-D212-EE85B147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Committed to high quality standards</a:t>
            </a:r>
            <a:endParaRPr lang="nl-NL" b="1" dirty="0">
              <a:latin typeface="+mn-lt"/>
            </a:endParaRPr>
          </a:p>
        </p:txBody>
      </p:sp>
      <p:pic>
        <p:nvPicPr>
          <p:cNvPr id="3076" name="Picture 4" descr="EnterpriseDB - Wikipedia">
            <a:extLst>
              <a:ext uri="{FF2B5EF4-FFF2-40B4-BE49-F238E27FC236}">
                <a16:creationId xmlns:a16="http://schemas.microsoft.com/office/drawing/2014/main" id="{F39BA8C1-D519-C246-D7EF-6D2177748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59" y="3685916"/>
            <a:ext cx="366712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2E1C4F-DC26-4228-6A11-373016F36D7C}"/>
              </a:ext>
            </a:extLst>
          </p:cNvPr>
          <p:cNvSpPr txBox="1"/>
          <p:nvPr/>
        </p:nvSpPr>
        <p:spPr>
          <a:xfrm>
            <a:off x="0" y="6493594"/>
            <a:ext cx="4757969" cy="369332"/>
          </a:xfrm>
          <a:prstGeom prst="rect">
            <a:avLst/>
          </a:prstGeom>
          <a:solidFill>
            <a:srgbClr val="005696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Commercial and Hybrid Open Source Technology</a:t>
            </a:r>
            <a:endParaRPr lang="nl-NL" dirty="0">
              <a:solidFill>
                <a:schemeClr val="bg1"/>
              </a:solidFill>
            </a:endParaRPr>
          </a:p>
        </p:txBody>
      </p: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64E33A93-38DA-5906-1D84-0ED3D058B06C}"/>
              </a:ext>
            </a:extLst>
          </p:cNvPr>
          <p:cNvGrpSpPr/>
          <p:nvPr/>
        </p:nvGrpSpPr>
        <p:grpSpPr>
          <a:xfrm>
            <a:off x="11353800" y="209218"/>
            <a:ext cx="602766" cy="6573078"/>
            <a:chOff x="11353800" y="209218"/>
            <a:chExt cx="602766" cy="657307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11C6551-ED63-BE20-5EBD-0900AF952F04}"/>
                </a:ext>
              </a:extLst>
            </p:cNvPr>
            <p:cNvSpPr/>
            <p:nvPr/>
          </p:nvSpPr>
          <p:spPr>
            <a:xfrm rot="16200000">
              <a:off x="11563425" y="6366157"/>
              <a:ext cx="289326" cy="31766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24D2DAA-EAAF-222E-6BA6-3A28470095E0}"/>
                </a:ext>
              </a:extLst>
            </p:cNvPr>
            <p:cNvSpPr/>
            <p:nvPr/>
          </p:nvSpPr>
          <p:spPr>
            <a:xfrm rot="16200000">
              <a:off x="8421548" y="3247278"/>
              <a:ext cx="6573078" cy="4969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5-10 technologies</a:t>
              </a:r>
              <a:endParaRPr lang="nl-N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82" name="Group 3081">
              <a:extLst>
                <a:ext uri="{FF2B5EF4-FFF2-40B4-BE49-F238E27FC236}">
                  <a16:creationId xmlns:a16="http://schemas.microsoft.com/office/drawing/2014/main" id="{46869111-11D7-BA08-445E-8B3066FF710F}"/>
                </a:ext>
              </a:extLst>
            </p:cNvPr>
            <p:cNvGrpSpPr/>
            <p:nvPr/>
          </p:nvGrpSpPr>
          <p:grpSpPr>
            <a:xfrm>
              <a:off x="11891963" y="304459"/>
              <a:ext cx="64603" cy="6365194"/>
              <a:chOff x="11891963" y="304459"/>
              <a:chExt cx="64603" cy="6365194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A0F5556-5B2C-FB3E-2526-DBC2D86F45FC}"/>
                  </a:ext>
                </a:extLst>
              </p:cNvPr>
              <p:cNvCxnSpPr/>
              <p:nvPr/>
            </p:nvCxnSpPr>
            <p:spPr>
              <a:xfrm>
                <a:off x="11891963" y="666965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A04DB9E-3E21-C69D-E8D2-DAF9CAE9DD86}"/>
                  </a:ext>
                </a:extLst>
              </p:cNvPr>
              <p:cNvCxnSpPr/>
              <p:nvPr/>
            </p:nvCxnSpPr>
            <p:spPr>
              <a:xfrm>
                <a:off x="11891963" y="638032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03B7DAE-868E-0B0B-37F4-39FB931B3CB1}"/>
                  </a:ext>
                </a:extLst>
              </p:cNvPr>
              <p:cNvCxnSpPr/>
              <p:nvPr/>
            </p:nvCxnSpPr>
            <p:spPr>
              <a:xfrm>
                <a:off x="11891963" y="609099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F8B61FA-5AA9-2F53-055F-53F391991B9A}"/>
                  </a:ext>
                </a:extLst>
              </p:cNvPr>
              <p:cNvCxnSpPr/>
              <p:nvPr/>
            </p:nvCxnSpPr>
            <p:spPr>
              <a:xfrm>
                <a:off x="11891963" y="580167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3F4920C-C157-F593-F19D-B8826AFEB8B6}"/>
                  </a:ext>
                </a:extLst>
              </p:cNvPr>
              <p:cNvCxnSpPr/>
              <p:nvPr/>
            </p:nvCxnSpPr>
            <p:spPr>
              <a:xfrm>
                <a:off x="11891963" y="551234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2999F39-4DAB-BCA4-649C-6DC2EEC15CEE}"/>
                  </a:ext>
                </a:extLst>
              </p:cNvPr>
              <p:cNvCxnSpPr/>
              <p:nvPr/>
            </p:nvCxnSpPr>
            <p:spPr>
              <a:xfrm>
                <a:off x="11891963" y="522301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D770BEE-A80F-BB68-6F9B-D108C2E8B637}"/>
                  </a:ext>
                </a:extLst>
              </p:cNvPr>
              <p:cNvCxnSpPr/>
              <p:nvPr/>
            </p:nvCxnSpPr>
            <p:spPr>
              <a:xfrm>
                <a:off x="11891963" y="493369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C5F710-6ECB-C844-5E4C-CED76265A866}"/>
                  </a:ext>
                </a:extLst>
              </p:cNvPr>
              <p:cNvCxnSpPr/>
              <p:nvPr/>
            </p:nvCxnSpPr>
            <p:spPr>
              <a:xfrm>
                <a:off x="11891963" y="464436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7EC916D-C917-3D9B-9230-25549A2344E6}"/>
                  </a:ext>
                </a:extLst>
              </p:cNvPr>
              <p:cNvCxnSpPr/>
              <p:nvPr/>
            </p:nvCxnSpPr>
            <p:spPr>
              <a:xfrm>
                <a:off x="11891963" y="435503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51ACA7F-74B8-2160-3FCB-F600E043FBD6}"/>
                  </a:ext>
                </a:extLst>
              </p:cNvPr>
              <p:cNvCxnSpPr/>
              <p:nvPr/>
            </p:nvCxnSpPr>
            <p:spPr>
              <a:xfrm>
                <a:off x="11891963" y="406571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961407A-1BD0-D36C-C342-F4B561EBCE4D}"/>
                  </a:ext>
                </a:extLst>
              </p:cNvPr>
              <p:cNvCxnSpPr/>
              <p:nvPr/>
            </p:nvCxnSpPr>
            <p:spPr>
              <a:xfrm>
                <a:off x="11891963" y="377638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7E41E38A-DEB1-42B9-03F2-044C8CD3A8CD}"/>
                  </a:ext>
                </a:extLst>
              </p:cNvPr>
              <p:cNvCxnSpPr/>
              <p:nvPr/>
            </p:nvCxnSpPr>
            <p:spPr>
              <a:xfrm>
                <a:off x="11891963" y="348705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04D5D23-DD92-4C99-46ED-662B3786F3F4}"/>
                  </a:ext>
                </a:extLst>
              </p:cNvPr>
              <p:cNvCxnSpPr/>
              <p:nvPr/>
            </p:nvCxnSpPr>
            <p:spPr>
              <a:xfrm>
                <a:off x="11891963" y="319772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ACA33C6-04EB-04E4-78C9-D700549E29A1}"/>
                  </a:ext>
                </a:extLst>
              </p:cNvPr>
              <p:cNvCxnSpPr/>
              <p:nvPr/>
            </p:nvCxnSpPr>
            <p:spPr>
              <a:xfrm>
                <a:off x="11891963" y="2908402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08A5BF6-C663-75B3-616E-2F9CD7E68F5C}"/>
                  </a:ext>
                </a:extLst>
              </p:cNvPr>
              <p:cNvCxnSpPr/>
              <p:nvPr/>
            </p:nvCxnSpPr>
            <p:spPr>
              <a:xfrm>
                <a:off x="11891963" y="2619075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2" name="Straight Connector 3071">
                <a:extLst>
                  <a:ext uri="{FF2B5EF4-FFF2-40B4-BE49-F238E27FC236}">
                    <a16:creationId xmlns:a16="http://schemas.microsoft.com/office/drawing/2014/main" id="{FCAB21E6-1DB4-E063-B759-CA40573EDC86}"/>
                  </a:ext>
                </a:extLst>
              </p:cNvPr>
              <p:cNvCxnSpPr/>
              <p:nvPr/>
            </p:nvCxnSpPr>
            <p:spPr>
              <a:xfrm>
                <a:off x="11891963" y="2329748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3" name="Straight Connector 3072">
                <a:extLst>
                  <a:ext uri="{FF2B5EF4-FFF2-40B4-BE49-F238E27FC236}">
                    <a16:creationId xmlns:a16="http://schemas.microsoft.com/office/drawing/2014/main" id="{F11B2F8E-0BCD-A25C-EFB0-28479C919281}"/>
                  </a:ext>
                </a:extLst>
              </p:cNvPr>
              <p:cNvCxnSpPr/>
              <p:nvPr/>
            </p:nvCxnSpPr>
            <p:spPr>
              <a:xfrm>
                <a:off x="11891963" y="2040421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5" name="Straight Connector 3074">
                <a:extLst>
                  <a:ext uri="{FF2B5EF4-FFF2-40B4-BE49-F238E27FC236}">
                    <a16:creationId xmlns:a16="http://schemas.microsoft.com/office/drawing/2014/main" id="{D88790DE-4D54-F80D-D41F-77D78470D7EC}"/>
                  </a:ext>
                </a:extLst>
              </p:cNvPr>
              <p:cNvCxnSpPr/>
              <p:nvPr/>
            </p:nvCxnSpPr>
            <p:spPr>
              <a:xfrm>
                <a:off x="11891963" y="1751094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7" name="Straight Connector 3076">
                <a:extLst>
                  <a:ext uri="{FF2B5EF4-FFF2-40B4-BE49-F238E27FC236}">
                    <a16:creationId xmlns:a16="http://schemas.microsoft.com/office/drawing/2014/main" id="{8D83481A-4B1C-73FD-0C92-1AB4EABF450C}"/>
                  </a:ext>
                </a:extLst>
              </p:cNvPr>
              <p:cNvCxnSpPr/>
              <p:nvPr/>
            </p:nvCxnSpPr>
            <p:spPr>
              <a:xfrm>
                <a:off x="11891963" y="1461767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8" name="Straight Connector 3077">
                <a:extLst>
                  <a:ext uri="{FF2B5EF4-FFF2-40B4-BE49-F238E27FC236}">
                    <a16:creationId xmlns:a16="http://schemas.microsoft.com/office/drawing/2014/main" id="{84A4A3A8-DFF7-FED8-030B-5BC47809AF8F}"/>
                  </a:ext>
                </a:extLst>
              </p:cNvPr>
              <p:cNvCxnSpPr/>
              <p:nvPr/>
            </p:nvCxnSpPr>
            <p:spPr>
              <a:xfrm>
                <a:off x="11891963" y="1172440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9" name="Straight Connector 3078">
                <a:extLst>
                  <a:ext uri="{FF2B5EF4-FFF2-40B4-BE49-F238E27FC236}">
                    <a16:creationId xmlns:a16="http://schemas.microsoft.com/office/drawing/2014/main" id="{E7ABEB52-72DB-E504-28D3-9EF428B81628}"/>
                  </a:ext>
                </a:extLst>
              </p:cNvPr>
              <p:cNvCxnSpPr/>
              <p:nvPr/>
            </p:nvCxnSpPr>
            <p:spPr>
              <a:xfrm>
                <a:off x="11891963" y="883113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0" name="Straight Connector 3079">
                <a:extLst>
                  <a:ext uri="{FF2B5EF4-FFF2-40B4-BE49-F238E27FC236}">
                    <a16:creationId xmlns:a16="http://schemas.microsoft.com/office/drawing/2014/main" id="{00769655-8B1E-49D2-D433-D48E617EA793}"/>
                  </a:ext>
                </a:extLst>
              </p:cNvPr>
              <p:cNvCxnSpPr/>
              <p:nvPr/>
            </p:nvCxnSpPr>
            <p:spPr>
              <a:xfrm>
                <a:off x="11891963" y="593786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1" name="Straight Connector 3080">
                <a:extLst>
                  <a:ext uri="{FF2B5EF4-FFF2-40B4-BE49-F238E27FC236}">
                    <a16:creationId xmlns:a16="http://schemas.microsoft.com/office/drawing/2014/main" id="{4A9C2C6F-6310-FADE-9623-3FEF0D9EB24A}"/>
                  </a:ext>
                </a:extLst>
              </p:cNvPr>
              <p:cNvCxnSpPr/>
              <p:nvPr/>
            </p:nvCxnSpPr>
            <p:spPr>
              <a:xfrm>
                <a:off x="11891963" y="304459"/>
                <a:ext cx="6460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87" name="Group 3086">
              <a:extLst>
                <a:ext uri="{FF2B5EF4-FFF2-40B4-BE49-F238E27FC236}">
                  <a16:creationId xmlns:a16="http://schemas.microsoft.com/office/drawing/2014/main" id="{99FDAF44-8D26-A440-B9B5-2D78633EDD09}"/>
                </a:ext>
              </a:extLst>
            </p:cNvPr>
            <p:cNvGrpSpPr/>
            <p:nvPr/>
          </p:nvGrpSpPr>
          <p:grpSpPr>
            <a:xfrm>
              <a:off x="11353800" y="6220188"/>
              <a:ext cx="496803" cy="320276"/>
              <a:chOff x="11353800" y="6220188"/>
              <a:chExt cx="496803" cy="320276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EE05AFFA-91F3-3F80-4F97-A8C434D1648B}"/>
                  </a:ext>
                </a:extLst>
              </p:cNvPr>
              <p:cNvSpPr/>
              <p:nvPr/>
            </p:nvSpPr>
            <p:spPr>
              <a:xfrm rot="5400000">
                <a:off x="11285506" y="6288482"/>
                <a:ext cx="320276" cy="18368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cxnSp>
            <p:nvCxnSpPr>
              <p:cNvPr id="3083" name="Straight Connector 3082">
                <a:extLst>
                  <a:ext uri="{FF2B5EF4-FFF2-40B4-BE49-F238E27FC236}">
                    <a16:creationId xmlns:a16="http://schemas.microsoft.com/office/drawing/2014/main" id="{4A1448E3-0630-FF7D-F4C8-710D92209262}"/>
                  </a:ext>
                </a:extLst>
              </p:cNvPr>
              <p:cNvCxnSpPr>
                <a:cxnSpLocks/>
                <a:stCxn id="13" idx="0"/>
              </p:cNvCxnSpPr>
              <p:nvPr/>
            </p:nvCxnSpPr>
            <p:spPr>
              <a:xfrm>
                <a:off x="11537488" y="6380326"/>
                <a:ext cx="31311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89" name="TextBox 3088">
            <a:extLst>
              <a:ext uri="{FF2B5EF4-FFF2-40B4-BE49-F238E27FC236}">
                <a16:creationId xmlns:a16="http://schemas.microsoft.com/office/drawing/2014/main" id="{EE1E5669-5162-9400-0173-971E20474FC7}"/>
              </a:ext>
            </a:extLst>
          </p:cNvPr>
          <p:cNvSpPr txBox="1"/>
          <p:nvPr/>
        </p:nvSpPr>
        <p:spPr>
          <a:xfrm>
            <a:off x="1097652" y="1461767"/>
            <a:ext cx="9557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Hence, w</a:t>
            </a:r>
            <a:r>
              <a:rPr lang="en-US" sz="2800" dirty="0"/>
              <a:t>e </a:t>
            </a:r>
            <a:r>
              <a:rPr lang="en-US" sz="2800" u="sng" dirty="0"/>
              <a:t>require</a:t>
            </a:r>
            <a:r>
              <a:rPr lang="en-US" sz="2800" dirty="0"/>
              <a:t> enterprise versions/support</a:t>
            </a:r>
            <a:endParaRPr lang="nl-NL" sz="2800" dirty="0"/>
          </a:p>
        </p:txBody>
      </p:sp>
      <p:sp>
        <p:nvSpPr>
          <p:cNvPr id="3092" name="TextBox 3091">
            <a:extLst>
              <a:ext uri="{FF2B5EF4-FFF2-40B4-BE49-F238E27FC236}">
                <a16:creationId xmlns:a16="http://schemas.microsoft.com/office/drawing/2014/main" id="{F0F1C8EE-AEF4-474A-991B-C14F22813A0C}"/>
              </a:ext>
            </a:extLst>
          </p:cNvPr>
          <p:cNvSpPr txBox="1"/>
          <p:nvPr/>
        </p:nvSpPr>
        <p:spPr>
          <a:xfrm>
            <a:off x="10200443" y="4665143"/>
            <a:ext cx="695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…</a:t>
            </a:r>
            <a:endParaRPr lang="nl-NL" sz="6000" dirty="0"/>
          </a:p>
        </p:txBody>
      </p:sp>
      <p:sp>
        <p:nvSpPr>
          <p:cNvPr id="3094" name="TextBox 3093">
            <a:extLst>
              <a:ext uri="{FF2B5EF4-FFF2-40B4-BE49-F238E27FC236}">
                <a16:creationId xmlns:a16="http://schemas.microsoft.com/office/drawing/2014/main" id="{D8A2C3D9-F12F-1BDB-BE67-178A69FAE69E}"/>
              </a:ext>
            </a:extLst>
          </p:cNvPr>
          <p:cNvSpPr txBox="1"/>
          <p:nvPr/>
        </p:nvSpPr>
        <p:spPr>
          <a:xfrm>
            <a:off x="127000" y="248357"/>
            <a:ext cx="4019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Quick &amp; easy 15 seconds </a:t>
            </a:r>
            <a:r>
              <a:rPr lang="en-US" sz="2000" dirty="0" err="1"/>
              <a:t>braindump</a:t>
            </a:r>
            <a:r>
              <a:rPr lang="en-US" sz="2000" dirty="0"/>
              <a:t>: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70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89" grpId="0"/>
      <p:bldP spid="3092" grpId="0"/>
      <p:bldP spid="309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A77C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36575</TotalTime>
  <Words>3495</Words>
  <Application>Microsoft Office PowerPoint</Application>
  <PresentationFormat>Widescreen</PresentationFormat>
  <Paragraphs>482</Paragraphs>
  <Slides>36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</vt:lpstr>
      <vt:lpstr>Calibri</vt:lpstr>
      <vt:lpstr>Calibri Light</vt:lpstr>
      <vt:lpstr>Consolas</vt:lpstr>
      <vt:lpstr>Copperplate Gothic Bold</vt:lpstr>
      <vt:lpstr>Courier New</vt:lpstr>
      <vt:lpstr>Fira Sans</vt:lpstr>
      <vt:lpstr>Fira Sans Light</vt:lpstr>
      <vt:lpstr>Montserrat</vt:lpstr>
      <vt:lpstr>Open Sans</vt:lpstr>
      <vt:lpstr>Roboto</vt:lpstr>
      <vt:lpstr>Söhne</vt:lpstr>
      <vt:lpstr>Verdana</vt:lpstr>
      <vt:lpstr>Wingdings</vt:lpstr>
      <vt:lpstr>Office Theme</vt:lpstr>
      <vt:lpstr>Office Theme 2013 - 2022</vt:lpstr>
      <vt:lpstr>Smals &amp; Open Source</vt:lpstr>
      <vt:lpstr>Smals</vt:lpstr>
      <vt:lpstr>PowerPoint Presentation</vt:lpstr>
      <vt:lpstr>PowerPoint Presentation</vt:lpstr>
      <vt:lpstr>Supporting cross-institution ICT Initiatives</vt:lpstr>
      <vt:lpstr>Smals &amp; Open Source</vt:lpstr>
      <vt:lpstr>PowerPoint Presentation</vt:lpstr>
      <vt:lpstr>Why is Smals interested in open source?</vt:lpstr>
      <vt:lpstr>Committed to high quality standards</vt:lpstr>
      <vt:lpstr>PowerPoint Presentation</vt:lpstr>
      <vt:lpstr>Committed to high quality standards</vt:lpstr>
      <vt:lpstr>PowerPoint Presentation</vt:lpstr>
      <vt:lpstr>Open Source is everywhere @Smals</vt:lpstr>
      <vt:lpstr>PowerPoint Presentation</vt:lpstr>
      <vt:lpstr>Thanks vulnerability, for the insight </vt:lpstr>
      <vt:lpstr>xBOM to the rescue?</vt:lpstr>
      <vt:lpstr>xBOM to the rescue?</vt:lpstr>
      <vt:lpstr>xBOM doesn’t solve everything !</vt:lpstr>
      <vt:lpstr>PowerPoint Presentation</vt:lpstr>
      <vt:lpstr>PowerPoint Presentation</vt:lpstr>
      <vt:lpstr>Questionable Open Source Practices…</vt:lpstr>
      <vt:lpstr>Yet still, we aren’t against open source use?</vt:lpstr>
      <vt:lpstr>PowerPoint Presentation</vt:lpstr>
      <vt:lpstr>Supporting cross-institution ICT Initiatives</vt:lpstr>
      <vt:lpstr>PowerPoint Presentation</vt:lpstr>
      <vt:lpstr>G-Cloud – Sharing ICT infrastructure</vt:lpstr>
      <vt:lpstr>Public Cloud &amp; Open Source?</vt:lpstr>
      <vt:lpstr>Ok, so then Smals is a top contributor?</vt:lpstr>
      <vt:lpstr>PowerPoint Presentation</vt:lpstr>
      <vt:lpstr>Reuse of software &amp; business components</vt:lpstr>
      <vt:lpstr>PowerPoint Presentation</vt:lpstr>
      <vt:lpstr>Enterprise Architecture : framework</vt:lpstr>
      <vt:lpstr>PowerPoint Presentation</vt:lpstr>
      <vt:lpstr>Some Principal values &amp; drivers of Smals </vt:lpstr>
      <vt:lpstr>Key takeaways…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Smalsource</dc:title>
  <dc:creator>Dirk Deridder (Smals)</dc:creator>
  <cp:lastModifiedBy>Frank Robben (KSZ-BCSS)</cp:lastModifiedBy>
  <cp:revision>186</cp:revision>
  <dcterms:created xsi:type="dcterms:W3CDTF">2024-02-19T06:46:07Z</dcterms:created>
  <dcterms:modified xsi:type="dcterms:W3CDTF">2024-03-28T03:45:01Z</dcterms:modified>
</cp:coreProperties>
</file>