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447" r:id="rId2"/>
    <p:sldId id="544" r:id="rId3"/>
    <p:sldId id="563" r:id="rId4"/>
    <p:sldId id="562" r:id="rId5"/>
    <p:sldId id="555" r:id="rId6"/>
    <p:sldId id="556" r:id="rId7"/>
    <p:sldId id="557" r:id="rId8"/>
    <p:sldId id="558" r:id="rId9"/>
    <p:sldId id="450" r:id="rId10"/>
    <p:sldId id="574" r:id="rId11"/>
    <p:sldId id="464" r:id="rId12"/>
    <p:sldId id="465" r:id="rId13"/>
    <p:sldId id="529" r:id="rId14"/>
    <p:sldId id="564" r:id="rId15"/>
    <p:sldId id="543" r:id="rId16"/>
    <p:sldId id="576" r:id="rId17"/>
    <p:sldId id="577" r:id="rId18"/>
    <p:sldId id="586" r:id="rId19"/>
    <p:sldId id="583" r:id="rId20"/>
    <p:sldId id="584" r:id="rId21"/>
    <p:sldId id="585" r:id="rId22"/>
    <p:sldId id="454" r:id="rId23"/>
    <p:sldId id="474" r:id="rId24"/>
    <p:sldId id="475" r:id="rId25"/>
    <p:sldId id="476" r:id="rId26"/>
    <p:sldId id="451" r:id="rId27"/>
    <p:sldId id="565" r:id="rId28"/>
    <p:sldId id="461" r:id="rId29"/>
    <p:sldId id="535" r:id="rId30"/>
    <p:sldId id="536" r:id="rId31"/>
    <p:sldId id="537" r:id="rId32"/>
    <p:sldId id="587" r:id="rId33"/>
    <p:sldId id="532" r:id="rId34"/>
    <p:sldId id="579" r:id="rId35"/>
    <p:sldId id="582" r:id="rId36"/>
    <p:sldId id="498" r:id="rId37"/>
    <p:sldId id="588" r:id="rId38"/>
    <p:sldId id="540" r:id="rId39"/>
    <p:sldId id="541" r:id="rId40"/>
    <p:sldId id="542" r:id="rId41"/>
    <p:sldId id="559" r:id="rId42"/>
    <p:sldId id="589" r:id="rId43"/>
    <p:sldId id="501" r:id="rId44"/>
    <p:sldId id="521" r:id="rId45"/>
    <p:sldId id="517" r:id="rId46"/>
    <p:sldId id="481" r:id="rId47"/>
    <p:sldId id="518" r:id="rId48"/>
    <p:sldId id="525" r:id="rId49"/>
    <p:sldId id="457" r:id="rId50"/>
    <p:sldId id="458" r:id="rId51"/>
    <p:sldId id="526" r:id="rId52"/>
    <p:sldId id="455" r:id="rId53"/>
    <p:sldId id="456" r:id="rId54"/>
    <p:sldId id="567" r:id="rId55"/>
    <p:sldId id="568" r:id="rId56"/>
    <p:sldId id="569" r:id="rId57"/>
    <p:sldId id="570" r:id="rId58"/>
    <p:sldId id="571" r:id="rId59"/>
    <p:sldId id="572" r:id="rId60"/>
    <p:sldId id="573" r:id="rId61"/>
    <p:sldId id="546" r:id="rId62"/>
    <p:sldId id="551" r:id="rId63"/>
    <p:sldId id="552" r:id="rId64"/>
    <p:sldId id="550" r:id="rId65"/>
    <p:sldId id="548" r:id="rId66"/>
    <p:sldId id="484" r:id="rId67"/>
    <p:sldId id="581" r:id="rId68"/>
    <p:sldId id="578" r:id="rId69"/>
    <p:sldId id="321" r:id="rId70"/>
    <p:sldId id="322" r:id="rId71"/>
    <p:sldId id="340" r:id="rId72"/>
    <p:sldId id="440" r:id="rId73"/>
    <p:sldId id="580" r:id="rId74"/>
    <p:sldId id="437" r:id="rId7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-Sophie Gewelt" initials="AG" lastIdx="2" clrIdx="0">
    <p:extLst>
      <p:ext uri="{19B8F6BF-5375-455C-9EA6-DF929625EA0E}">
        <p15:presenceInfo xmlns:p15="http://schemas.microsoft.com/office/powerpoint/2012/main" userId="Ann-Sophie Gewel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F1C0"/>
    <a:srgbClr val="C6D4CE"/>
    <a:srgbClr val="3E6E5A"/>
    <a:srgbClr val="9EB6AC"/>
    <a:srgbClr val="92A79E"/>
    <a:srgbClr val="087670"/>
    <a:srgbClr val="90F8F3"/>
    <a:srgbClr val="8CA5CC"/>
    <a:srgbClr val="5252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78" autoAdjust="0"/>
    <p:restoredTop sz="80856" autoAdjust="0"/>
  </p:normalViewPr>
  <p:slideViewPr>
    <p:cSldViewPr snapToGrid="0">
      <p:cViewPr varScale="1">
        <p:scale>
          <a:sx n="67" d="100"/>
          <a:sy n="67" d="100"/>
        </p:scale>
        <p:origin x="624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4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.ehealth.fgov.be\Shares\Users\U10\Communication\Presentations\2022\Chiffres%20eHeal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45259199053522"/>
          <c:y val="3.3494230670048718E-2"/>
          <c:w val="0.79766112471083883"/>
          <c:h val="0.8727283702873647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'[Chiffres eHealth.xlsx]Sheet3'!$E$10:$L$10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'[Chiffres eHealth.xlsx]Sheet3'!$E$11:$L$11</c:f>
              <c:numCache>
                <c:formatCode>#,##0</c:formatCode>
                <c:ptCount val="8"/>
                <c:pt idx="0">
                  <c:v>7067227936</c:v>
                </c:pt>
                <c:pt idx="1">
                  <c:v>10055636938</c:v>
                </c:pt>
                <c:pt idx="2">
                  <c:v>13332679791</c:v>
                </c:pt>
                <c:pt idx="3">
                  <c:v>15095149373</c:v>
                </c:pt>
                <c:pt idx="4">
                  <c:v>18025871980</c:v>
                </c:pt>
                <c:pt idx="5">
                  <c:v>19596213165</c:v>
                </c:pt>
                <c:pt idx="6">
                  <c:v>20260988149</c:v>
                </c:pt>
                <c:pt idx="7">
                  <c:v>20568890744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78-470E-982B-CDA99E6D9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5634512"/>
        <c:axId val="485634840"/>
      </c:barChart>
      <c:catAx>
        <c:axId val="48563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634840"/>
        <c:crosses val="autoZero"/>
        <c:auto val="1"/>
        <c:lblAlgn val="ctr"/>
        <c:lblOffset val="100"/>
        <c:noMultiLvlLbl val="0"/>
      </c:catAx>
      <c:valAx>
        <c:axId val="485634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6345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4E2A1-4FA5-418E-83A3-C5C902FD643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1E944C-6178-4F2E-8A01-3204BF06D3BC}">
      <dgm:prSet phldrT="[Text]"/>
      <dgm:spPr>
        <a:solidFill>
          <a:srgbClr val="3E6E5A"/>
        </a:solidFill>
      </dgm:spPr>
      <dgm:t>
        <a:bodyPr/>
        <a:lstStyle/>
        <a:p>
          <a:r>
            <a:rPr lang="nl-BE" dirty="0" err="1">
              <a:latin typeface="Arial" panose="020B0604020202020204" pitchFamily="34" charset="0"/>
              <a:cs typeface="Arial" panose="020B0604020202020204" pitchFamily="34" charset="0"/>
            </a:rPr>
            <a:t>CoBRHA</a:t>
          </a:r>
          <a:r>
            <a:rPr lang="nl-B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6115A1-46D4-43BB-9CD4-22539A2073F8}" type="parTrans" cxnId="{D0BBF6AE-9189-46C1-A2B3-45CB623C217B}">
      <dgm:prSet/>
      <dgm:spPr/>
      <dgm:t>
        <a:bodyPr/>
        <a:lstStyle/>
        <a:p>
          <a:endParaRPr lang="en-US"/>
        </a:p>
      </dgm:t>
    </dgm:pt>
    <dgm:pt modelId="{BEB63A79-B4DF-4282-972C-29A7F4C3B05B}" type="sibTrans" cxnId="{D0BBF6AE-9189-46C1-A2B3-45CB623C217B}">
      <dgm:prSet/>
      <dgm:spPr/>
      <dgm:t>
        <a:bodyPr/>
        <a:lstStyle/>
        <a:p>
          <a:endParaRPr lang="en-US"/>
        </a:p>
      </dgm:t>
    </dgm:pt>
    <dgm:pt modelId="{102F42BE-373A-4CD8-8EB6-6C4665BBCD0E}">
      <dgm:prSet phldrT="[Text]" custT="1"/>
      <dgm:spPr>
        <a:solidFill>
          <a:srgbClr val="3E6E5A"/>
        </a:solidFill>
      </dgm:spPr>
      <dgm:t>
        <a:bodyPr/>
        <a:lstStyle/>
        <a:p>
          <a:r>
            <a:rPr lang="nl-BE" sz="2000" dirty="0">
              <a:latin typeface="Arial" panose="020B0604020202020204" pitchFamily="34" charset="0"/>
              <a:cs typeface="Arial" panose="020B0604020202020204" pitchFamily="34" charset="0"/>
            </a:rPr>
            <a:t>Bestand van de zorgverstrekkers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1FD849-74AF-4A10-8A9D-14C61CBB3C26}" type="parTrans" cxnId="{5873BC60-ED91-4860-80C4-2772D8367926}">
      <dgm:prSet/>
      <dgm:spPr>
        <a:solidFill>
          <a:srgbClr val="C6D4CE"/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D5188D-FA97-4BC7-A756-21E54F434366}" type="sibTrans" cxnId="{5873BC60-ED91-4860-80C4-2772D8367926}">
      <dgm:prSet/>
      <dgm:spPr/>
      <dgm:t>
        <a:bodyPr/>
        <a:lstStyle/>
        <a:p>
          <a:endParaRPr lang="en-US"/>
        </a:p>
      </dgm:t>
    </dgm:pt>
    <dgm:pt modelId="{C6EDF2DB-E2FB-4B51-85C5-224973DC8C8D}">
      <dgm:prSet phldrT="[Text]" custT="1"/>
      <dgm:spPr>
        <a:solidFill>
          <a:srgbClr val="3E6E5A"/>
        </a:solidFill>
      </dgm:spPr>
      <dgm:t>
        <a:bodyPr/>
        <a:lstStyle/>
        <a:p>
          <a:r>
            <a:rPr lang="nl-BE" sz="2000" dirty="0">
              <a:latin typeface="Arial" panose="020B0604020202020204" pitchFamily="34" charset="0"/>
              <a:cs typeface="Arial" panose="020B0604020202020204" pitchFamily="34" charset="0"/>
            </a:rPr>
            <a:t>Kadaster van de gezondheidszorgberoepen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65981-F88B-46B2-953F-88F697F9C2B7}" type="parTrans" cxnId="{99216E94-DFB8-493A-A2A6-51A9D43C802B}">
      <dgm:prSet/>
      <dgm:spPr>
        <a:solidFill>
          <a:srgbClr val="C6D4CE"/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B3BCB5-B408-4338-BE9F-56AD1CE87DD4}" type="sibTrans" cxnId="{99216E94-DFB8-493A-A2A6-51A9D43C802B}">
      <dgm:prSet/>
      <dgm:spPr/>
      <dgm:t>
        <a:bodyPr/>
        <a:lstStyle/>
        <a:p>
          <a:endParaRPr lang="en-US"/>
        </a:p>
      </dgm:t>
    </dgm:pt>
    <dgm:pt modelId="{EFBC2CB6-BAAF-4FEB-977C-D57BB8B43BC6}">
      <dgm:prSet phldrT="[Text]" custT="1"/>
      <dgm:spPr>
        <a:solidFill>
          <a:srgbClr val="3E6E5A"/>
        </a:solidFill>
      </dgm:spPr>
      <dgm:t>
        <a:bodyPr/>
        <a:lstStyle/>
        <a:p>
          <a:r>
            <a:rPr lang="nl-BE" sz="2000" dirty="0">
              <a:latin typeface="Arial" panose="020B0604020202020204" pitchFamily="34" charset="0"/>
              <a:cs typeface="Arial" panose="020B0604020202020204" pitchFamily="34" charset="0"/>
            </a:rPr>
            <a:t>Gewesten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A5546-F56F-491D-BF94-162D9A964769}" type="parTrans" cxnId="{BD1D62FE-C5E5-4B41-9297-78F49223753F}">
      <dgm:prSet/>
      <dgm:spPr>
        <a:solidFill>
          <a:srgbClr val="C6D4CE"/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FED53E-B775-4124-9532-ABA70762910A}" type="sibTrans" cxnId="{BD1D62FE-C5E5-4B41-9297-78F49223753F}">
      <dgm:prSet/>
      <dgm:spPr/>
      <dgm:t>
        <a:bodyPr/>
        <a:lstStyle/>
        <a:p>
          <a:endParaRPr lang="en-US"/>
        </a:p>
      </dgm:t>
    </dgm:pt>
    <dgm:pt modelId="{910B5C43-2C30-4165-8771-EE90E917218E}">
      <dgm:prSet phldrT="[Text]" custT="1"/>
      <dgm:spPr>
        <a:solidFill>
          <a:srgbClr val="3E6E5A"/>
        </a:solidFill>
      </dgm:spPr>
      <dgm:t>
        <a:bodyPr/>
        <a:lstStyle/>
        <a:p>
          <a:r>
            <a:rPr lang="nl-BE" sz="1600" dirty="0">
              <a:latin typeface="Arial" panose="020B0604020202020204" pitchFamily="34" charset="0"/>
              <a:cs typeface="Arial" panose="020B0604020202020204" pitchFamily="34" charset="0"/>
            </a:rPr>
            <a:t>Registratie van de publiek opengestelde apotheken en hun apotheker-titularis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E02592-E8B0-4FB4-89DA-68C703D14546}" type="parTrans" cxnId="{5ED330A2-F9CC-42FC-8D1B-68BBA5F5DB05}">
      <dgm:prSet/>
      <dgm:spPr>
        <a:solidFill>
          <a:srgbClr val="C6D4CE"/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F40F4-AF45-4DAC-B1F6-E6376F4605BE}" type="sibTrans" cxnId="{5ED330A2-F9CC-42FC-8D1B-68BBA5F5DB05}">
      <dgm:prSet/>
      <dgm:spPr/>
      <dgm:t>
        <a:bodyPr/>
        <a:lstStyle/>
        <a:p>
          <a:endParaRPr lang="en-US"/>
        </a:p>
      </dgm:t>
    </dgm:pt>
    <dgm:pt modelId="{C6D8479C-CD06-4BEA-A58B-20E775AAE4D1}">
      <dgm:prSet phldrT="[Text]" custT="1"/>
      <dgm:spPr>
        <a:solidFill>
          <a:srgbClr val="3E6E5A"/>
        </a:solidFill>
      </dgm:spPr>
      <dgm:t>
        <a:bodyPr/>
        <a:lstStyle/>
        <a:p>
          <a:r>
            <a:rPr lang="nl-BE" sz="2000" dirty="0" err="1">
              <a:latin typeface="Arial" panose="020B0604020202020204" pitchFamily="34" charset="0"/>
              <a:cs typeface="Arial" panose="020B0604020202020204" pitchFamily="34" charset="0"/>
            </a:rPr>
            <a:t>KruispuntBank</a:t>
          </a:r>
          <a:r>
            <a:rPr lang="nl-BE" sz="2000" dirty="0">
              <a:latin typeface="Arial" panose="020B0604020202020204" pitchFamily="34" charset="0"/>
              <a:cs typeface="Arial" panose="020B0604020202020204" pitchFamily="34" charset="0"/>
            </a:rPr>
            <a:t> voor Ondernemingen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4EC375-236D-487D-A372-C7BBF7862F8D}" type="parTrans" cxnId="{27716BD5-60E0-4611-A434-659A5D981378}">
      <dgm:prSet/>
      <dgm:spPr>
        <a:solidFill>
          <a:srgbClr val="C6D4CE"/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98C2C-E362-4B8A-8F64-DB04D0025410}" type="sibTrans" cxnId="{27716BD5-60E0-4611-A434-659A5D981378}">
      <dgm:prSet/>
      <dgm:spPr/>
      <dgm:t>
        <a:bodyPr/>
        <a:lstStyle/>
        <a:p>
          <a:endParaRPr lang="en-US"/>
        </a:p>
      </dgm:t>
    </dgm:pt>
    <dgm:pt modelId="{264C4494-7395-4901-8976-65EAB59273A4}" type="pres">
      <dgm:prSet presAssocID="{FAE4E2A1-4FA5-418E-83A3-C5C902FD643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042085-3F4C-43F8-B33A-D7B9E234764C}" type="pres">
      <dgm:prSet presAssocID="{6B1E944C-6178-4F2E-8A01-3204BF06D3BC}" presName="centerShape" presStyleLbl="node0" presStyleIdx="0" presStyleCnt="1"/>
      <dgm:spPr/>
      <dgm:t>
        <a:bodyPr/>
        <a:lstStyle/>
        <a:p>
          <a:endParaRPr lang="en-US"/>
        </a:p>
      </dgm:t>
    </dgm:pt>
    <dgm:pt modelId="{EDB7F8D6-710F-42BA-93F6-A7DB076A8A35}" type="pres">
      <dgm:prSet presAssocID="{4C1FD849-74AF-4A10-8A9D-14C61CBB3C26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FD5D08B1-818F-4D5A-830E-44981C14D9DC}" type="pres">
      <dgm:prSet presAssocID="{102F42BE-373A-4CD8-8EB6-6C4665BBCD0E}" presName="node" presStyleLbl="node1" presStyleIdx="0" presStyleCnt="5" custScaleX="148379" custScaleY="131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CEDA0-2D68-4A80-A581-EC4F2C736203}" type="pres">
      <dgm:prSet presAssocID="{BFD65981-F88B-46B2-953F-88F697F9C2B7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07ECDECC-E193-4437-A506-951CAE71191F}" type="pres">
      <dgm:prSet presAssocID="{C6EDF2DB-E2FB-4B51-85C5-224973DC8C8D}" presName="node" presStyleLbl="node1" presStyleIdx="1" presStyleCnt="5" custScaleX="178050" custScaleY="136236" custRadScaleRad="110280" custRadScaleInc="-10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FD93B-9C72-401D-9F8F-CCDBEF1DDBC8}" type="pres">
      <dgm:prSet presAssocID="{6CBA5546-F56F-491D-BF94-162D9A964769}" presName="parTrans" presStyleLbl="bgSibTrans2D1" presStyleIdx="2" presStyleCnt="5" custLinFactNeighborX="-67"/>
      <dgm:spPr/>
      <dgm:t>
        <a:bodyPr/>
        <a:lstStyle/>
        <a:p>
          <a:endParaRPr lang="en-US"/>
        </a:p>
      </dgm:t>
    </dgm:pt>
    <dgm:pt modelId="{AD3756BF-94C3-4D2C-8224-0BF40CCC5D4E}" type="pres">
      <dgm:prSet presAssocID="{EFBC2CB6-BAAF-4FEB-977C-D57BB8B43BC6}" presName="node" presStyleLbl="node1" presStyleIdx="2" presStyleCnt="5" custScaleX="136912" custScaleY="107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788DF-B0B5-4296-BF4E-4F29F1C43949}" type="pres">
      <dgm:prSet presAssocID="{0DE02592-E8B0-4FB4-89DA-68C703D14546}" presName="parTrans" presStyleLbl="bgSibTrans2D1" presStyleIdx="3" presStyleCnt="5" custLinFactNeighborX="-1177"/>
      <dgm:spPr/>
      <dgm:t>
        <a:bodyPr/>
        <a:lstStyle/>
        <a:p>
          <a:endParaRPr lang="en-US"/>
        </a:p>
      </dgm:t>
    </dgm:pt>
    <dgm:pt modelId="{A57992FF-E30E-42B4-9503-CBB401D5267C}" type="pres">
      <dgm:prSet presAssocID="{910B5C43-2C30-4165-8771-EE90E917218E}" presName="node" presStyleLbl="node1" presStyleIdx="3" presStyleCnt="5" custScaleX="150355" custScaleY="137597" custRadScaleRad="134835" custRadScaleInc="17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B7845-95FA-447C-B27B-612612C663AD}" type="pres">
      <dgm:prSet presAssocID="{7F4EC375-236D-487D-A372-C7BBF7862F8D}" presName="parTrans" presStyleLbl="bgSibTrans2D1" presStyleIdx="4" presStyleCnt="5" custLinFactNeighborX="-4825"/>
      <dgm:spPr/>
      <dgm:t>
        <a:bodyPr/>
        <a:lstStyle/>
        <a:p>
          <a:endParaRPr lang="en-US"/>
        </a:p>
      </dgm:t>
    </dgm:pt>
    <dgm:pt modelId="{5489EBB2-4D64-48CC-8131-2E8ED09A7265}" type="pres">
      <dgm:prSet presAssocID="{C6D8479C-CD06-4BEA-A58B-20E775AAE4D1}" presName="node" presStyleLbl="node1" presStyleIdx="4" presStyleCnt="5" custScaleX="137166" custScaleY="147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C91E16-F812-4AC4-8B1D-926C28966005}" type="presOf" srcId="{C6EDF2DB-E2FB-4B51-85C5-224973DC8C8D}" destId="{07ECDECC-E193-4437-A506-951CAE71191F}" srcOrd="0" destOrd="0" presId="urn:microsoft.com/office/officeart/2005/8/layout/radial4"/>
    <dgm:cxn modelId="{CEEF3B58-9FD4-483A-9923-06F41082EE65}" type="presOf" srcId="{0DE02592-E8B0-4FB4-89DA-68C703D14546}" destId="{850788DF-B0B5-4296-BF4E-4F29F1C43949}" srcOrd="0" destOrd="0" presId="urn:microsoft.com/office/officeart/2005/8/layout/radial4"/>
    <dgm:cxn modelId="{27716BD5-60E0-4611-A434-659A5D981378}" srcId="{6B1E944C-6178-4F2E-8A01-3204BF06D3BC}" destId="{C6D8479C-CD06-4BEA-A58B-20E775AAE4D1}" srcOrd="4" destOrd="0" parTransId="{7F4EC375-236D-487D-A372-C7BBF7862F8D}" sibTransId="{54998C2C-E362-4B8A-8F64-DB04D0025410}"/>
    <dgm:cxn modelId="{D0BBF6AE-9189-46C1-A2B3-45CB623C217B}" srcId="{FAE4E2A1-4FA5-418E-83A3-C5C902FD643F}" destId="{6B1E944C-6178-4F2E-8A01-3204BF06D3BC}" srcOrd="0" destOrd="0" parTransId="{F56115A1-46D4-43BB-9CD4-22539A2073F8}" sibTransId="{BEB63A79-B4DF-4282-972C-29A7F4C3B05B}"/>
    <dgm:cxn modelId="{A3EA5C06-B531-4A11-B60D-4B0EF8A5251B}" type="presOf" srcId="{6CBA5546-F56F-491D-BF94-162D9A964769}" destId="{6D0FD93B-9C72-401D-9F8F-CCDBEF1DDBC8}" srcOrd="0" destOrd="0" presId="urn:microsoft.com/office/officeart/2005/8/layout/radial4"/>
    <dgm:cxn modelId="{BF402BFE-141F-44DF-B28F-87BBDB86241D}" type="presOf" srcId="{4C1FD849-74AF-4A10-8A9D-14C61CBB3C26}" destId="{EDB7F8D6-710F-42BA-93F6-A7DB076A8A35}" srcOrd="0" destOrd="0" presId="urn:microsoft.com/office/officeart/2005/8/layout/radial4"/>
    <dgm:cxn modelId="{DAA1FB19-79DC-42A8-8AB9-2D7810D99EF9}" type="presOf" srcId="{910B5C43-2C30-4165-8771-EE90E917218E}" destId="{A57992FF-E30E-42B4-9503-CBB401D5267C}" srcOrd="0" destOrd="0" presId="urn:microsoft.com/office/officeart/2005/8/layout/radial4"/>
    <dgm:cxn modelId="{7B9FDC78-FB73-46A6-8508-03DB16549E32}" type="presOf" srcId="{FAE4E2A1-4FA5-418E-83A3-C5C902FD643F}" destId="{264C4494-7395-4901-8976-65EAB59273A4}" srcOrd="0" destOrd="0" presId="urn:microsoft.com/office/officeart/2005/8/layout/radial4"/>
    <dgm:cxn modelId="{B54B8569-BF05-4069-926B-4B1CBF8D7F47}" type="presOf" srcId="{7F4EC375-236D-487D-A372-C7BBF7862F8D}" destId="{6D9B7845-95FA-447C-B27B-612612C663AD}" srcOrd="0" destOrd="0" presId="urn:microsoft.com/office/officeart/2005/8/layout/radial4"/>
    <dgm:cxn modelId="{1156C426-EFB0-4748-9736-3CFE258D92D4}" type="presOf" srcId="{C6D8479C-CD06-4BEA-A58B-20E775AAE4D1}" destId="{5489EBB2-4D64-48CC-8131-2E8ED09A7265}" srcOrd="0" destOrd="0" presId="urn:microsoft.com/office/officeart/2005/8/layout/radial4"/>
    <dgm:cxn modelId="{6972CE30-6701-4B12-8C79-09FEEF883892}" type="presOf" srcId="{EFBC2CB6-BAAF-4FEB-977C-D57BB8B43BC6}" destId="{AD3756BF-94C3-4D2C-8224-0BF40CCC5D4E}" srcOrd="0" destOrd="0" presId="urn:microsoft.com/office/officeart/2005/8/layout/radial4"/>
    <dgm:cxn modelId="{5ED330A2-F9CC-42FC-8D1B-68BBA5F5DB05}" srcId="{6B1E944C-6178-4F2E-8A01-3204BF06D3BC}" destId="{910B5C43-2C30-4165-8771-EE90E917218E}" srcOrd="3" destOrd="0" parTransId="{0DE02592-E8B0-4FB4-89DA-68C703D14546}" sibTransId="{408F40F4-AF45-4DAC-B1F6-E6376F4605BE}"/>
    <dgm:cxn modelId="{0057F9DF-110D-437B-A077-660B2EE855CA}" type="presOf" srcId="{6B1E944C-6178-4F2E-8A01-3204BF06D3BC}" destId="{DC042085-3F4C-43F8-B33A-D7B9E234764C}" srcOrd="0" destOrd="0" presId="urn:microsoft.com/office/officeart/2005/8/layout/radial4"/>
    <dgm:cxn modelId="{02980F1D-47F2-429B-83CA-504F82276620}" type="presOf" srcId="{102F42BE-373A-4CD8-8EB6-6C4665BBCD0E}" destId="{FD5D08B1-818F-4D5A-830E-44981C14D9DC}" srcOrd="0" destOrd="0" presId="urn:microsoft.com/office/officeart/2005/8/layout/radial4"/>
    <dgm:cxn modelId="{2FFDB695-CEFB-47B1-8AF0-D3B08A33300C}" type="presOf" srcId="{BFD65981-F88B-46B2-953F-88F697F9C2B7}" destId="{CD7CEDA0-2D68-4A80-A581-EC4F2C736203}" srcOrd="0" destOrd="0" presId="urn:microsoft.com/office/officeart/2005/8/layout/radial4"/>
    <dgm:cxn modelId="{5873BC60-ED91-4860-80C4-2772D8367926}" srcId="{6B1E944C-6178-4F2E-8A01-3204BF06D3BC}" destId="{102F42BE-373A-4CD8-8EB6-6C4665BBCD0E}" srcOrd="0" destOrd="0" parTransId="{4C1FD849-74AF-4A10-8A9D-14C61CBB3C26}" sibTransId="{3BD5188D-FA97-4BC7-A756-21E54F434366}"/>
    <dgm:cxn modelId="{BD1D62FE-C5E5-4B41-9297-78F49223753F}" srcId="{6B1E944C-6178-4F2E-8A01-3204BF06D3BC}" destId="{EFBC2CB6-BAAF-4FEB-977C-D57BB8B43BC6}" srcOrd="2" destOrd="0" parTransId="{6CBA5546-F56F-491D-BF94-162D9A964769}" sibTransId="{71FED53E-B775-4124-9532-ABA70762910A}"/>
    <dgm:cxn modelId="{99216E94-DFB8-493A-A2A6-51A9D43C802B}" srcId="{6B1E944C-6178-4F2E-8A01-3204BF06D3BC}" destId="{C6EDF2DB-E2FB-4B51-85C5-224973DC8C8D}" srcOrd="1" destOrd="0" parTransId="{BFD65981-F88B-46B2-953F-88F697F9C2B7}" sibTransId="{36B3BCB5-B408-4338-BE9F-56AD1CE87DD4}"/>
    <dgm:cxn modelId="{5DE59E30-3B67-46B5-B9D3-7AFA16613500}" type="presParOf" srcId="{264C4494-7395-4901-8976-65EAB59273A4}" destId="{DC042085-3F4C-43F8-B33A-D7B9E234764C}" srcOrd="0" destOrd="0" presId="urn:microsoft.com/office/officeart/2005/8/layout/radial4"/>
    <dgm:cxn modelId="{DCAFFA00-22A7-4881-972F-C82EA05EC2DA}" type="presParOf" srcId="{264C4494-7395-4901-8976-65EAB59273A4}" destId="{EDB7F8D6-710F-42BA-93F6-A7DB076A8A35}" srcOrd="1" destOrd="0" presId="urn:microsoft.com/office/officeart/2005/8/layout/radial4"/>
    <dgm:cxn modelId="{323ED085-DE32-4621-814B-8E3D318E6555}" type="presParOf" srcId="{264C4494-7395-4901-8976-65EAB59273A4}" destId="{FD5D08B1-818F-4D5A-830E-44981C14D9DC}" srcOrd="2" destOrd="0" presId="urn:microsoft.com/office/officeart/2005/8/layout/radial4"/>
    <dgm:cxn modelId="{897BAB65-F632-49D1-8B09-593D8768E133}" type="presParOf" srcId="{264C4494-7395-4901-8976-65EAB59273A4}" destId="{CD7CEDA0-2D68-4A80-A581-EC4F2C736203}" srcOrd="3" destOrd="0" presId="urn:microsoft.com/office/officeart/2005/8/layout/radial4"/>
    <dgm:cxn modelId="{201F32B9-5CDF-4357-A697-D4772FA42AD4}" type="presParOf" srcId="{264C4494-7395-4901-8976-65EAB59273A4}" destId="{07ECDECC-E193-4437-A506-951CAE71191F}" srcOrd="4" destOrd="0" presId="urn:microsoft.com/office/officeart/2005/8/layout/radial4"/>
    <dgm:cxn modelId="{39AC7E80-F511-4332-A917-1305732C39C2}" type="presParOf" srcId="{264C4494-7395-4901-8976-65EAB59273A4}" destId="{6D0FD93B-9C72-401D-9F8F-CCDBEF1DDBC8}" srcOrd="5" destOrd="0" presId="urn:microsoft.com/office/officeart/2005/8/layout/radial4"/>
    <dgm:cxn modelId="{2A08F5FE-E59A-4AEA-A2CD-346D9E0D35BD}" type="presParOf" srcId="{264C4494-7395-4901-8976-65EAB59273A4}" destId="{AD3756BF-94C3-4D2C-8224-0BF40CCC5D4E}" srcOrd="6" destOrd="0" presId="urn:microsoft.com/office/officeart/2005/8/layout/radial4"/>
    <dgm:cxn modelId="{DCAA9A69-264F-48A6-84BD-F4B598986A5B}" type="presParOf" srcId="{264C4494-7395-4901-8976-65EAB59273A4}" destId="{850788DF-B0B5-4296-BF4E-4F29F1C43949}" srcOrd="7" destOrd="0" presId="urn:microsoft.com/office/officeart/2005/8/layout/radial4"/>
    <dgm:cxn modelId="{4B0F7324-B07B-47B5-9239-F4E256E5E6C5}" type="presParOf" srcId="{264C4494-7395-4901-8976-65EAB59273A4}" destId="{A57992FF-E30E-42B4-9503-CBB401D5267C}" srcOrd="8" destOrd="0" presId="urn:microsoft.com/office/officeart/2005/8/layout/radial4"/>
    <dgm:cxn modelId="{DEA4A783-5184-44D8-9B65-2B75B66748F6}" type="presParOf" srcId="{264C4494-7395-4901-8976-65EAB59273A4}" destId="{6D9B7845-95FA-447C-B27B-612612C663AD}" srcOrd="9" destOrd="0" presId="urn:microsoft.com/office/officeart/2005/8/layout/radial4"/>
    <dgm:cxn modelId="{8E88C463-F223-451E-8087-C267FDDD3894}" type="presParOf" srcId="{264C4494-7395-4901-8976-65EAB59273A4}" destId="{5489EBB2-4D64-48CC-8131-2E8ED09A726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4E2A1-4FA5-418E-83A3-C5C902FD643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1E944C-6178-4F2E-8A01-3204BF06D3BC}">
      <dgm:prSet phldrT="[Text]"/>
      <dgm:spPr>
        <a:solidFill>
          <a:srgbClr val="3E6E5A"/>
        </a:solidFill>
      </dgm:spPr>
      <dgm:t>
        <a:bodyPr/>
        <a:lstStyle/>
        <a:p>
          <a:r>
            <a:rPr lang="nl-BE" dirty="0">
              <a:latin typeface="Arial" panose="020B0604020202020204" pitchFamily="34" charset="0"/>
              <a:cs typeface="Arial" panose="020B0604020202020204" pitchFamily="34" charset="0"/>
            </a:rPr>
            <a:t>SAM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6115A1-46D4-43BB-9CD4-22539A2073F8}" type="parTrans" cxnId="{D0BBF6AE-9189-46C1-A2B3-45CB623C217B}">
      <dgm:prSet/>
      <dgm:spPr/>
      <dgm:t>
        <a:bodyPr/>
        <a:lstStyle/>
        <a:p>
          <a:endParaRPr lang="en-US"/>
        </a:p>
      </dgm:t>
    </dgm:pt>
    <dgm:pt modelId="{BEB63A79-B4DF-4282-972C-29A7F4C3B05B}" type="sibTrans" cxnId="{D0BBF6AE-9189-46C1-A2B3-45CB623C217B}">
      <dgm:prSet/>
      <dgm:spPr/>
      <dgm:t>
        <a:bodyPr/>
        <a:lstStyle/>
        <a:p>
          <a:endParaRPr lang="en-US"/>
        </a:p>
      </dgm:t>
    </dgm:pt>
    <dgm:pt modelId="{102F42BE-373A-4CD8-8EB6-6C4665BBCD0E}">
      <dgm:prSet phldrT="[Text]" custT="1"/>
      <dgm:spPr>
        <a:solidFill>
          <a:srgbClr val="3E6E5A"/>
        </a:solidFill>
      </dgm:spPr>
      <dgm:t>
        <a:bodyPr/>
        <a:lstStyle/>
        <a:p>
          <a:r>
            <a:rPr lang="nl-NL" sz="2000" dirty="0" smtClean="0">
              <a:latin typeface="Arial" panose="020B0604020202020204" pitchFamily="34" charset="0"/>
              <a:cs typeface="Arial" panose="020B0604020202020204" pitchFamily="34" charset="0"/>
            </a:rPr>
            <a:t>Vergoedings-</a:t>
          </a:r>
        </a:p>
        <a:p>
          <a:r>
            <a:rPr lang="nl-NL" sz="2000" dirty="0" smtClean="0">
              <a:latin typeface="Arial" panose="020B0604020202020204" pitchFamily="34" charset="0"/>
              <a:cs typeface="Arial" panose="020B0604020202020204" pitchFamily="34" charset="0"/>
            </a:rPr>
            <a:t>voorwaarden</a:t>
          </a:r>
        </a:p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1FD849-74AF-4A10-8A9D-14C61CBB3C26}" type="parTrans" cxnId="{5873BC60-ED91-4860-80C4-2772D8367926}">
      <dgm:prSet/>
      <dgm:spPr>
        <a:solidFill>
          <a:srgbClr val="C6D4CE"/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D5188D-FA97-4BC7-A756-21E54F434366}" type="sibTrans" cxnId="{5873BC60-ED91-4860-80C4-2772D8367926}">
      <dgm:prSet/>
      <dgm:spPr/>
      <dgm:t>
        <a:bodyPr/>
        <a:lstStyle/>
        <a:p>
          <a:endParaRPr lang="en-US"/>
        </a:p>
      </dgm:t>
    </dgm:pt>
    <dgm:pt modelId="{C6EDF2DB-E2FB-4B51-85C5-224973DC8C8D}">
      <dgm:prSet phldrT="[Text]" custT="1"/>
      <dgm:spPr>
        <a:solidFill>
          <a:srgbClr val="3E6E5A"/>
        </a:solidFill>
      </dgm:spPr>
      <dgm:t>
        <a:bodyPr/>
        <a:lstStyle/>
        <a:p>
          <a:r>
            <a:rPr lang="nl-BE" sz="2000" dirty="0">
              <a:latin typeface="Arial" panose="020B0604020202020204" pitchFamily="34" charset="0"/>
              <a:cs typeface="Arial" panose="020B0604020202020204" pitchFamily="34" charset="0"/>
            </a:rPr>
            <a:t>Prijzen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65981-F88B-46B2-953F-88F697F9C2B7}" type="parTrans" cxnId="{99216E94-DFB8-493A-A2A6-51A9D43C802B}">
      <dgm:prSet/>
      <dgm:spPr>
        <a:solidFill>
          <a:srgbClr val="C6D4CE"/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B3BCB5-B408-4338-BE9F-56AD1CE87DD4}" type="sibTrans" cxnId="{99216E94-DFB8-493A-A2A6-51A9D43C802B}">
      <dgm:prSet/>
      <dgm:spPr/>
      <dgm:t>
        <a:bodyPr/>
        <a:lstStyle/>
        <a:p>
          <a:endParaRPr lang="en-US"/>
        </a:p>
      </dgm:t>
    </dgm:pt>
    <dgm:pt modelId="{EFBC2CB6-BAAF-4FEB-977C-D57BB8B43BC6}">
      <dgm:prSet phldrT="[Text]" custT="1"/>
      <dgm:spPr>
        <a:solidFill>
          <a:srgbClr val="3E6E5A"/>
        </a:solidFill>
      </dgm:spPr>
      <dgm:t>
        <a:bodyPr/>
        <a:lstStyle/>
        <a:p>
          <a:r>
            <a:rPr lang="nl-NL" sz="2000" dirty="0">
              <a:latin typeface="Arial" panose="020B0604020202020204" pitchFamily="34" charset="0"/>
              <a:cs typeface="Arial" panose="020B0604020202020204" pitchFamily="34" charset="0"/>
            </a:rPr>
            <a:t>Grondstoffen/formules voor magistrale bereidingen – andere producten/niet-geneesmiddelen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A5546-F56F-491D-BF94-162D9A964769}" type="parTrans" cxnId="{BD1D62FE-C5E5-4B41-9297-78F49223753F}">
      <dgm:prSet/>
      <dgm:spPr>
        <a:solidFill>
          <a:srgbClr val="C6D4CE"/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FED53E-B775-4124-9532-ABA70762910A}" type="sibTrans" cxnId="{BD1D62FE-C5E5-4B41-9297-78F49223753F}">
      <dgm:prSet/>
      <dgm:spPr/>
      <dgm:t>
        <a:bodyPr/>
        <a:lstStyle/>
        <a:p>
          <a:endParaRPr lang="en-US"/>
        </a:p>
      </dgm:t>
    </dgm:pt>
    <dgm:pt modelId="{910B5C43-2C30-4165-8771-EE90E917218E}">
      <dgm:prSet phldrT="[Text]" custT="1"/>
      <dgm:spPr>
        <a:solidFill>
          <a:srgbClr val="3E6E5A"/>
        </a:solidFill>
      </dgm:spPr>
      <dgm:t>
        <a:bodyPr/>
        <a:lstStyle/>
        <a:p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Vergunningsgegevens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E02592-E8B0-4FB4-89DA-68C703D14546}" type="parTrans" cxnId="{5ED330A2-F9CC-42FC-8D1B-68BBA5F5DB05}">
      <dgm:prSet/>
      <dgm:spPr>
        <a:solidFill>
          <a:srgbClr val="C6D4CE"/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F40F4-AF45-4DAC-B1F6-E6376F4605BE}" type="sibTrans" cxnId="{5ED330A2-F9CC-42FC-8D1B-68BBA5F5DB05}">
      <dgm:prSet/>
      <dgm:spPr/>
      <dgm:t>
        <a:bodyPr/>
        <a:lstStyle/>
        <a:p>
          <a:endParaRPr lang="en-US"/>
        </a:p>
      </dgm:t>
    </dgm:pt>
    <dgm:pt modelId="{7F2C0642-AE46-4150-B8BA-7B1D6DA5A267}">
      <dgm:prSet/>
      <dgm:spPr>
        <a:solidFill>
          <a:srgbClr val="3E6E5A"/>
        </a:solidFill>
      </dgm:spPr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Farmacotherapeutische groepen en andere gegevens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5E0C92-AB01-4286-BAE0-47871F60DD2E}" type="parTrans" cxnId="{EC6EB384-DE27-4D61-B08B-B58EB5F34C86}">
      <dgm:prSet/>
      <dgm:spPr>
        <a:solidFill>
          <a:srgbClr val="C6D4CE"/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D4E86-A890-4059-94E6-1D08210AB2BA}" type="sibTrans" cxnId="{EC6EB384-DE27-4D61-B08B-B58EB5F34C86}">
      <dgm:prSet/>
      <dgm:spPr/>
      <dgm:t>
        <a:bodyPr/>
        <a:lstStyle/>
        <a:p>
          <a:endParaRPr lang="en-US"/>
        </a:p>
      </dgm:t>
    </dgm:pt>
    <dgm:pt modelId="{264C4494-7395-4901-8976-65EAB59273A4}" type="pres">
      <dgm:prSet presAssocID="{FAE4E2A1-4FA5-418E-83A3-C5C902FD643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042085-3F4C-43F8-B33A-D7B9E234764C}" type="pres">
      <dgm:prSet presAssocID="{6B1E944C-6178-4F2E-8A01-3204BF06D3BC}" presName="centerShape" presStyleLbl="node0" presStyleIdx="0" presStyleCnt="1"/>
      <dgm:spPr/>
      <dgm:t>
        <a:bodyPr/>
        <a:lstStyle/>
        <a:p>
          <a:endParaRPr lang="en-US"/>
        </a:p>
      </dgm:t>
    </dgm:pt>
    <dgm:pt modelId="{EDB7F8D6-710F-42BA-93F6-A7DB076A8A35}" type="pres">
      <dgm:prSet presAssocID="{4C1FD849-74AF-4A10-8A9D-14C61CBB3C26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FD5D08B1-818F-4D5A-830E-44981C14D9DC}" type="pres">
      <dgm:prSet presAssocID="{102F42BE-373A-4CD8-8EB6-6C4665BBCD0E}" presName="node" presStyleLbl="node1" presStyleIdx="0" presStyleCnt="5" custScaleX="146351" custScaleY="105309" custRadScaleRad="113271" custRadScaleInc="1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CEDA0-2D68-4A80-A581-EC4F2C736203}" type="pres">
      <dgm:prSet presAssocID="{BFD65981-F88B-46B2-953F-88F697F9C2B7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07ECDECC-E193-4437-A506-951CAE71191F}" type="pres">
      <dgm:prSet presAssocID="{C6EDF2DB-E2FB-4B51-85C5-224973DC8C8D}" presName="node" presStyleLbl="node1" presStyleIdx="1" presStyleCnt="5" custScaleX="148029" custScaleY="106444" custRadScaleRad="105078" custRadScaleInc="-37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FD93B-9C72-401D-9F8F-CCDBEF1DDBC8}" type="pres">
      <dgm:prSet presAssocID="{6CBA5546-F56F-491D-BF94-162D9A964769}" presName="parTrans" presStyleLbl="bgSibTrans2D1" presStyleIdx="2" presStyleCnt="5" custLinFactNeighborX="-67"/>
      <dgm:spPr/>
      <dgm:t>
        <a:bodyPr/>
        <a:lstStyle/>
        <a:p>
          <a:endParaRPr lang="en-US"/>
        </a:p>
      </dgm:t>
    </dgm:pt>
    <dgm:pt modelId="{AD3756BF-94C3-4D2C-8224-0BF40CCC5D4E}" type="pres">
      <dgm:prSet presAssocID="{EFBC2CB6-BAAF-4FEB-977C-D57BB8B43BC6}" presName="node" presStyleLbl="node1" presStyleIdx="2" presStyleCnt="5" custScaleX="184389" custScaleY="136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788DF-B0B5-4296-BF4E-4F29F1C43949}" type="pres">
      <dgm:prSet presAssocID="{0DE02592-E8B0-4FB4-89DA-68C703D14546}" presName="parTrans" presStyleLbl="bgSibTrans2D1" presStyleIdx="3" presStyleCnt="5" custLinFactNeighborX="-1177"/>
      <dgm:spPr/>
      <dgm:t>
        <a:bodyPr/>
        <a:lstStyle/>
        <a:p>
          <a:endParaRPr lang="en-US"/>
        </a:p>
      </dgm:t>
    </dgm:pt>
    <dgm:pt modelId="{A57992FF-E30E-42B4-9503-CBB401D5267C}" type="pres">
      <dgm:prSet presAssocID="{910B5C43-2C30-4165-8771-EE90E917218E}" presName="node" presStyleLbl="node1" presStyleIdx="3" presStyleCnt="5" custScaleX="152522" custScaleY="92176" custRadScaleRad="100991" custRadScaleInc="21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E4DE6-33DB-4BFA-B324-4DD8EFC16E14}" type="pres">
      <dgm:prSet presAssocID="{935E0C92-AB01-4286-BAE0-47871F60DD2E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FC015553-EA68-4CEA-8101-1D63D8926B48}" type="pres">
      <dgm:prSet presAssocID="{7F2C0642-AE46-4150-B8BA-7B1D6DA5A267}" presName="node" presStyleLbl="node1" presStyleIdx="4" presStyleCnt="5" custScaleX="115309" custScaleY="105260" custRadScaleRad="100029" custRadScaleInc="3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6EB384-DE27-4D61-B08B-B58EB5F34C86}" srcId="{6B1E944C-6178-4F2E-8A01-3204BF06D3BC}" destId="{7F2C0642-AE46-4150-B8BA-7B1D6DA5A267}" srcOrd="4" destOrd="0" parTransId="{935E0C92-AB01-4286-BAE0-47871F60DD2E}" sibTransId="{30BD4E86-A890-4059-94E6-1D08210AB2BA}"/>
    <dgm:cxn modelId="{EBC91E16-F812-4AC4-8B1D-926C28966005}" type="presOf" srcId="{C6EDF2DB-E2FB-4B51-85C5-224973DC8C8D}" destId="{07ECDECC-E193-4437-A506-951CAE71191F}" srcOrd="0" destOrd="0" presId="urn:microsoft.com/office/officeart/2005/8/layout/radial4"/>
    <dgm:cxn modelId="{20809760-F054-43F9-9D8B-823AD02F61C1}" type="presOf" srcId="{7F2C0642-AE46-4150-B8BA-7B1D6DA5A267}" destId="{FC015553-EA68-4CEA-8101-1D63D8926B48}" srcOrd="0" destOrd="0" presId="urn:microsoft.com/office/officeart/2005/8/layout/radial4"/>
    <dgm:cxn modelId="{CEEF3B58-9FD4-483A-9923-06F41082EE65}" type="presOf" srcId="{0DE02592-E8B0-4FB4-89DA-68C703D14546}" destId="{850788DF-B0B5-4296-BF4E-4F29F1C43949}" srcOrd="0" destOrd="0" presId="urn:microsoft.com/office/officeart/2005/8/layout/radial4"/>
    <dgm:cxn modelId="{D0BBF6AE-9189-46C1-A2B3-45CB623C217B}" srcId="{FAE4E2A1-4FA5-418E-83A3-C5C902FD643F}" destId="{6B1E944C-6178-4F2E-8A01-3204BF06D3BC}" srcOrd="0" destOrd="0" parTransId="{F56115A1-46D4-43BB-9CD4-22539A2073F8}" sibTransId="{BEB63A79-B4DF-4282-972C-29A7F4C3B05B}"/>
    <dgm:cxn modelId="{A3EA5C06-B531-4A11-B60D-4B0EF8A5251B}" type="presOf" srcId="{6CBA5546-F56F-491D-BF94-162D9A964769}" destId="{6D0FD93B-9C72-401D-9F8F-CCDBEF1DDBC8}" srcOrd="0" destOrd="0" presId="urn:microsoft.com/office/officeart/2005/8/layout/radial4"/>
    <dgm:cxn modelId="{BF402BFE-141F-44DF-B28F-87BBDB86241D}" type="presOf" srcId="{4C1FD849-74AF-4A10-8A9D-14C61CBB3C26}" destId="{EDB7F8D6-710F-42BA-93F6-A7DB076A8A35}" srcOrd="0" destOrd="0" presId="urn:microsoft.com/office/officeart/2005/8/layout/radial4"/>
    <dgm:cxn modelId="{DAA1FB19-79DC-42A8-8AB9-2D7810D99EF9}" type="presOf" srcId="{910B5C43-2C30-4165-8771-EE90E917218E}" destId="{A57992FF-E30E-42B4-9503-CBB401D5267C}" srcOrd="0" destOrd="0" presId="urn:microsoft.com/office/officeart/2005/8/layout/radial4"/>
    <dgm:cxn modelId="{AA26F959-6463-4FEC-A9BE-CA69B0722FDA}" type="presOf" srcId="{935E0C92-AB01-4286-BAE0-47871F60DD2E}" destId="{F28E4DE6-33DB-4BFA-B324-4DD8EFC16E14}" srcOrd="0" destOrd="0" presId="urn:microsoft.com/office/officeart/2005/8/layout/radial4"/>
    <dgm:cxn modelId="{7B9FDC78-FB73-46A6-8508-03DB16549E32}" type="presOf" srcId="{FAE4E2A1-4FA5-418E-83A3-C5C902FD643F}" destId="{264C4494-7395-4901-8976-65EAB59273A4}" srcOrd="0" destOrd="0" presId="urn:microsoft.com/office/officeart/2005/8/layout/radial4"/>
    <dgm:cxn modelId="{6972CE30-6701-4B12-8C79-09FEEF883892}" type="presOf" srcId="{EFBC2CB6-BAAF-4FEB-977C-D57BB8B43BC6}" destId="{AD3756BF-94C3-4D2C-8224-0BF40CCC5D4E}" srcOrd="0" destOrd="0" presId="urn:microsoft.com/office/officeart/2005/8/layout/radial4"/>
    <dgm:cxn modelId="{5ED330A2-F9CC-42FC-8D1B-68BBA5F5DB05}" srcId="{6B1E944C-6178-4F2E-8A01-3204BF06D3BC}" destId="{910B5C43-2C30-4165-8771-EE90E917218E}" srcOrd="3" destOrd="0" parTransId="{0DE02592-E8B0-4FB4-89DA-68C703D14546}" sibTransId="{408F40F4-AF45-4DAC-B1F6-E6376F4605BE}"/>
    <dgm:cxn modelId="{0057F9DF-110D-437B-A077-660B2EE855CA}" type="presOf" srcId="{6B1E944C-6178-4F2E-8A01-3204BF06D3BC}" destId="{DC042085-3F4C-43F8-B33A-D7B9E234764C}" srcOrd="0" destOrd="0" presId="urn:microsoft.com/office/officeart/2005/8/layout/radial4"/>
    <dgm:cxn modelId="{02980F1D-47F2-429B-83CA-504F82276620}" type="presOf" srcId="{102F42BE-373A-4CD8-8EB6-6C4665BBCD0E}" destId="{FD5D08B1-818F-4D5A-830E-44981C14D9DC}" srcOrd="0" destOrd="0" presId="urn:microsoft.com/office/officeart/2005/8/layout/radial4"/>
    <dgm:cxn modelId="{2FFDB695-CEFB-47B1-8AF0-D3B08A33300C}" type="presOf" srcId="{BFD65981-F88B-46B2-953F-88F697F9C2B7}" destId="{CD7CEDA0-2D68-4A80-A581-EC4F2C736203}" srcOrd="0" destOrd="0" presId="urn:microsoft.com/office/officeart/2005/8/layout/radial4"/>
    <dgm:cxn modelId="{5873BC60-ED91-4860-80C4-2772D8367926}" srcId="{6B1E944C-6178-4F2E-8A01-3204BF06D3BC}" destId="{102F42BE-373A-4CD8-8EB6-6C4665BBCD0E}" srcOrd="0" destOrd="0" parTransId="{4C1FD849-74AF-4A10-8A9D-14C61CBB3C26}" sibTransId="{3BD5188D-FA97-4BC7-A756-21E54F434366}"/>
    <dgm:cxn modelId="{BD1D62FE-C5E5-4B41-9297-78F49223753F}" srcId="{6B1E944C-6178-4F2E-8A01-3204BF06D3BC}" destId="{EFBC2CB6-BAAF-4FEB-977C-D57BB8B43BC6}" srcOrd="2" destOrd="0" parTransId="{6CBA5546-F56F-491D-BF94-162D9A964769}" sibTransId="{71FED53E-B775-4124-9532-ABA70762910A}"/>
    <dgm:cxn modelId="{99216E94-DFB8-493A-A2A6-51A9D43C802B}" srcId="{6B1E944C-6178-4F2E-8A01-3204BF06D3BC}" destId="{C6EDF2DB-E2FB-4B51-85C5-224973DC8C8D}" srcOrd="1" destOrd="0" parTransId="{BFD65981-F88B-46B2-953F-88F697F9C2B7}" sibTransId="{36B3BCB5-B408-4338-BE9F-56AD1CE87DD4}"/>
    <dgm:cxn modelId="{5DE59E30-3B67-46B5-B9D3-7AFA16613500}" type="presParOf" srcId="{264C4494-7395-4901-8976-65EAB59273A4}" destId="{DC042085-3F4C-43F8-B33A-D7B9E234764C}" srcOrd="0" destOrd="0" presId="urn:microsoft.com/office/officeart/2005/8/layout/radial4"/>
    <dgm:cxn modelId="{DCAFFA00-22A7-4881-972F-C82EA05EC2DA}" type="presParOf" srcId="{264C4494-7395-4901-8976-65EAB59273A4}" destId="{EDB7F8D6-710F-42BA-93F6-A7DB076A8A35}" srcOrd="1" destOrd="0" presId="urn:microsoft.com/office/officeart/2005/8/layout/radial4"/>
    <dgm:cxn modelId="{323ED085-DE32-4621-814B-8E3D318E6555}" type="presParOf" srcId="{264C4494-7395-4901-8976-65EAB59273A4}" destId="{FD5D08B1-818F-4D5A-830E-44981C14D9DC}" srcOrd="2" destOrd="0" presId="urn:microsoft.com/office/officeart/2005/8/layout/radial4"/>
    <dgm:cxn modelId="{897BAB65-F632-49D1-8B09-593D8768E133}" type="presParOf" srcId="{264C4494-7395-4901-8976-65EAB59273A4}" destId="{CD7CEDA0-2D68-4A80-A581-EC4F2C736203}" srcOrd="3" destOrd="0" presId="urn:microsoft.com/office/officeart/2005/8/layout/radial4"/>
    <dgm:cxn modelId="{201F32B9-5CDF-4357-A697-D4772FA42AD4}" type="presParOf" srcId="{264C4494-7395-4901-8976-65EAB59273A4}" destId="{07ECDECC-E193-4437-A506-951CAE71191F}" srcOrd="4" destOrd="0" presId="urn:microsoft.com/office/officeart/2005/8/layout/radial4"/>
    <dgm:cxn modelId="{39AC7E80-F511-4332-A917-1305732C39C2}" type="presParOf" srcId="{264C4494-7395-4901-8976-65EAB59273A4}" destId="{6D0FD93B-9C72-401D-9F8F-CCDBEF1DDBC8}" srcOrd="5" destOrd="0" presId="urn:microsoft.com/office/officeart/2005/8/layout/radial4"/>
    <dgm:cxn modelId="{2A08F5FE-E59A-4AEA-A2CD-346D9E0D35BD}" type="presParOf" srcId="{264C4494-7395-4901-8976-65EAB59273A4}" destId="{AD3756BF-94C3-4D2C-8224-0BF40CCC5D4E}" srcOrd="6" destOrd="0" presId="urn:microsoft.com/office/officeart/2005/8/layout/radial4"/>
    <dgm:cxn modelId="{DCAA9A69-264F-48A6-84BD-F4B598986A5B}" type="presParOf" srcId="{264C4494-7395-4901-8976-65EAB59273A4}" destId="{850788DF-B0B5-4296-BF4E-4F29F1C43949}" srcOrd="7" destOrd="0" presId="urn:microsoft.com/office/officeart/2005/8/layout/radial4"/>
    <dgm:cxn modelId="{4B0F7324-B07B-47B5-9239-F4E256E5E6C5}" type="presParOf" srcId="{264C4494-7395-4901-8976-65EAB59273A4}" destId="{A57992FF-E30E-42B4-9503-CBB401D5267C}" srcOrd="8" destOrd="0" presId="urn:microsoft.com/office/officeart/2005/8/layout/radial4"/>
    <dgm:cxn modelId="{94645CCE-1BBF-4176-928C-2AC8EB633A47}" type="presParOf" srcId="{264C4494-7395-4901-8976-65EAB59273A4}" destId="{F28E4DE6-33DB-4BFA-B324-4DD8EFC16E14}" srcOrd="9" destOrd="0" presId="urn:microsoft.com/office/officeart/2005/8/layout/radial4"/>
    <dgm:cxn modelId="{D8649CD8-560C-44DA-BBE7-314E205E0289}" type="presParOf" srcId="{264C4494-7395-4901-8976-65EAB59273A4}" destId="{FC015553-EA68-4CEA-8101-1D63D8926B4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17CABF-C4D3-4E46-8CB2-F1BF8C0DDA9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D8B4D9-92FF-4D1C-8111-B74FCEAD93D0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3E6E5A"/>
        </a:solidFill>
        <a:ln>
          <a:solidFill>
            <a:srgbClr val="3E6E5A"/>
          </a:solidFill>
        </a:ln>
        <a:effectLst/>
      </dgm:spPr>
      <dgm:t>
        <a:bodyPr/>
        <a:lstStyle/>
        <a:p>
          <a:r>
            <a:rPr lang="nl-BE" sz="1600"/>
            <a:t>Regering</a:t>
          </a:r>
        </a:p>
      </dgm:t>
    </dgm:pt>
    <dgm:pt modelId="{87D37558-7AA3-40EE-897D-AC94FFD5C4C6}" type="parTrans" cxnId="{8172E3DD-15EF-49DD-BD74-87E7CCA52130}">
      <dgm:prSet/>
      <dgm:spPr/>
      <dgm:t>
        <a:bodyPr/>
        <a:lstStyle/>
        <a:p>
          <a:endParaRPr lang="en-US" sz="2400"/>
        </a:p>
      </dgm:t>
    </dgm:pt>
    <dgm:pt modelId="{F7F5AE2F-164C-4CBD-B1F1-34D03D93B765}" type="sibTrans" cxnId="{8172E3DD-15EF-49DD-BD74-87E7CCA52130}">
      <dgm:prSet/>
      <dgm:spPr/>
      <dgm:t>
        <a:bodyPr/>
        <a:lstStyle/>
        <a:p>
          <a:endParaRPr lang="en-US" sz="2400"/>
        </a:p>
      </dgm:t>
    </dgm:pt>
    <dgm:pt modelId="{38B411DE-4B5E-4B7B-8930-D6C1F48E34F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3E6E5A"/>
        </a:solidFill>
        <a:ln>
          <a:solidFill>
            <a:srgbClr val="3E6E5A"/>
          </a:solidFill>
        </a:ln>
        <a:effectLst/>
      </dgm:spPr>
      <dgm:t>
        <a:bodyPr/>
        <a:lstStyle/>
        <a:p>
          <a:r>
            <a:rPr lang="nl-BE" sz="1600"/>
            <a:t>G-Cloud Operations &amp; </a:t>
          </a:r>
          <a:r>
            <a:rPr lang="nl-BE" sz="1600" noProof="0"/>
            <a:t>Programme </a:t>
          </a:r>
          <a:r>
            <a:rPr lang="nl-BE" sz="1600"/>
            <a:t>Board</a:t>
          </a:r>
        </a:p>
      </dgm:t>
    </dgm:pt>
    <dgm:pt modelId="{40032254-4C80-4E86-82B3-8A87108DAC90}" type="sibTrans" cxnId="{C12819EF-AE26-4267-933A-E40223B8A5CC}">
      <dgm:prSet/>
      <dgm:spPr/>
      <dgm:t>
        <a:bodyPr/>
        <a:lstStyle/>
        <a:p>
          <a:endParaRPr lang="en-US" sz="2400"/>
        </a:p>
      </dgm:t>
    </dgm:pt>
    <dgm:pt modelId="{8931F1E0-7628-4BEB-84A4-BC1CEF98712D}" type="parTrans" cxnId="{C12819EF-AE26-4267-933A-E40223B8A5CC}">
      <dgm:prSet/>
      <dgm:spPr>
        <a:solidFill>
          <a:srgbClr val="3E6E5A"/>
        </a:solidFill>
        <a:ln>
          <a:solidFill>
            <a:srgbClr val="3E6E5A"/>
          </a:solidFill>
        </a:ln>
      </dgm:spPr>
      <dgm:t>
        <a:bodyPr/>
        <a:lstStyle/>
        <a:p>
          <a:endParaRPr lang="en-US" sz="2400"/>
        </a:p>
      </dgm:t>
    </dgm:pt>
    <dgm:pt modelId="{AF21F6B1-F4B5-49AB-AA90-887358530BF3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3E6E5A"/>
        </a:solidFill>
        <a:ln>
          <a:solidFill>
            <a:srgbClr val="3E6E5A"/>
          </a:solidFill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600"/>
            <a:t>G-Cloud Strategic Board</a:t>
          </a:r>
        </a:p>
      </dgm:t>
    </dgm:pt>
    <dgm:pt modelId="{BBA71D42-7F51-481E-ABE0-20A25BF91406}" type="sibTrans" cxnId="{29D448B6-3171-44EA-8497-8C788FE2CE05}">
      <dgm:prSet/>
      <dgm:spPr/>
      <dgm:t>
        <a:bodyPr/>
        <a:lstStyle/>
        <a:p>
          <a:endParaRPr lang="en-US" sz="2400"/>
        </a:p>
      </dgm:t>
    </dgm:pt>
    <dgm:pt modelId="{36C890F9-09F1-4E78-8C45-63FE13A49FCE}" type="parTrans" cxnId="{29D448B6-3171-44EA-8497-8C788FE2CE05}">
      <dgm:prSet/>
      <dgm:spPr>
        <a:solidFill>
          <a:srgbClr val="3E6E5A"/>
        </a:solidFill>
        <a:ln>
          <a:solidFill>
            <a:srgbClr val="3E6E5A"/>
          </a:solidFill>
        </a:ln>
      </dgm:spPr>
      <dgm:t>
        <a:bodyPr/>
        <a:lstStyle/>
        <a:p>
          <a:endParaRPr lang="en-US" sz="2400"/>
        </a:p>
      </dgm:t>
    </dgm:pt>
    <dgm:pt modelId="{F430EE30-5580-4F71-8518-C178E57E206D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3E6E5A"/>
        </a:solidFill>
        <a:ln>
          <a:solidFill>
            <a:srgbClr val="3E6E5A"/>
          </a:solidFill>
        </a:ln>
        <a:effectLst/>
      </dgm:spPr>
      <dgm:t>
        <a:bodyPr/>
        <a:lstStyle/>
        <a:p>
          <a:r>
            <a:rPr lang="nl-BE" sz="1600"/>
            <a:t>FODs/PODs</a:t>
          </a:r>
          <a:r>
            <a:rPr lang="nl-BE"/>
            <a:t/>
          </a:r>
          <a:br>
            <a:rPr lang="nl-BE"/>
          </a:br>
          <a:r>
            <a:rPr lang="nl-BE" sz="1600"/>
            <a:t>(Horizontale FOD, FOD FIN, Belnet, …)</a:t>
          </a:r>
        </a:p>
      </dgm:t>
    </dgm:pt>
    <dgm:pt modelId="{8EAB2EAF-293E-4BF8-B15C-04C4020C711D}" type="parTrans" cxnId="{BA1711C6-F7C1-47B3-85DA-41D052D91703}">
      <dgm:prSet/>
      <dgm:spPr>
        <a:solidFill>
          <a:srgbClr val="3E6E5A"/>
        </a:solidFill>
        <a:ln>
          <a:solidFill>
            <a:srgbClr val="3E6E5A"/>
          </a:solidFill>
        </a:ln>
      </dgm:spPr>
      <dgm:t>
        <a:bodyPr/>
        <a:lstStyle/>
        <a:p>
          <a:endParaRPr lang="en-US" sz="2400"/>
        </a:p>
      </dgm:t>
    </dgm:pt>
    <dgm:pt modelId="{B517E046-FDC5-4868-BFD0-BF88BB8ADA5F}" type="sibTrans" cxnId="{BA1711C6-F7C1-47B3-85DA-41D052D91703}">
      <dgm:prSet/>
      <dgm:spPr/>
      <dgm:t>
        <a:bodyPr/>
        <a:lstStyle/>
        <a:p>
          <a:endParaRPr lang="en-US" sz="2400"/>
        </a:p>
      </dgm:t>
    </dgm:pt>
    <dgm:pt modelId="{10BCECCC-3286-41B1-BE04-C771606F7820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3E6E5A"/>
        </a:solidFill>
        <a:ln>
          <a:solidFill>
            <a:srgbClr val="3E6E5A"/>
          </a:solidFill>
        </a:ln>
        <a:effectLst/>
      </dgm:spPr>
      <dgm:t>
        <a:bodyPr/>
        <a:lstStyle/>
        <a:p>
          <a:r>
            <a:rPr lang="nl-BE" sz="1600"/>
            <a:t>OISZ/ION (KSZ, ...)</a:t>
          </a:r>
        </a:p>
      </dgm:t>
    </dgm:pt>
    <dgm:pt modelId="{B7D6A699-EE8D-44A7-B75B-34C841BCA3B8}" type="parTrans" cxnId="{74C09B2B-C49D-443D-A64B-6E9EC157AC05}">
      <dgm:prSet/>
      <dgm:spPr>
        <a:solidFill>
          <a:srgbClr val="3E6E5A"/>
        </a:solidFill>
        <a:ln>
          <a:solidFill>
            <a:srgbClr val="3E6E5A"/>
          </a:solidFill>
        </a:ln>
      </dgm:spPr>
      <dgm:t>
        <a:bodyPr/>
        <a:lstStyle/>
        <a:p>
          <a:endParaRPr lang="en-US" sz="2400"/>
        </a:p>
      </dgm:t>
    </dgm:pt>
    <dgm:pt modelId="{D8DACB58-054E-4FCA-8191-9AD2432E5A87}" type="sibTrans" cxnId="{74C09B2B-C49D-443D-A64B-6E9EC157AC05}">
      <dgm:prSet/>
      <dgm:spPr/>
      <dgm:t>
        <a:bodyPr/>
        <a:lstStyle/>
        <a:p>
          <a:endParaRPr lang="en-US" sz="2400"/>
        </a:p>
      </dgm:t>
    </dgm:pt>
    <dgm:pt modelId="{5F2AE96D-6AA0-4924-A53B-2425DDED6264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3E6E5A"/>
        </a:solidFill>
        <a:ln>
          <a:solidFill>
            <a:srgbClr val="3E6E5A"/>
          </a:solidFill>
        </a:ln>
        <a:effectLst/>
      </dgm:spPr>
      <dgm:t>
        <a:bodyPr/>
        <a:lstStyle/>
        <a:p>
          <a:r>
            <a:rPr lang="nl-BE" sz="1600"/>
            <a:t>Vereniging van FODs/PODs/ ION</a:t>
          </a:r>
        </a:p>
      </dgm:t>
    </dgm:pt>
    <dgm:pt modelId="{E3046455-3174-4E7D-81DB-C305D1125A45}" type="parTrans" cxnId="{85970516-D158-4413-97AC-8933BFF15FBD}">
      <dgm:prSet/>
      <dgm:spPr>
        <a:ln>
          <a:solidFill>
            <a:srgbClr val="087670"/>
          </a:solidFill>
        </a:ln>
      </dgm:spPr>
      <dgm:t>
        <a:bodyPr/>
        <a:lstStyle/>
        <a:p>
          <a:endParaRPr lang="en-US" sz="2400"/>
        </a:p>
      </dgm:t>
    </dgm:pt>
    <dgm:pt modelId="{02032209-A947-4267-B9BC-2023FE66DEF3}" type="sibTrans" cxnId="{85970516-D158-4413-97AC-8933BFF15FBD}">
      <dgm:prSet/>
      <dgm:spPr/>
      <dgm:t>
        <a:bodyPr/>
        <a:lstStyle/>
        <a:p>
          <a:endParaRPr lang="en-US" sz="2400"/>
        </a:p>
      </dgm:t>
    </dgm:pt>
    <dgm:pt modelId="{D5877657-DD1C-4DF1-9C8B-74C149441555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3E6E5A"/>
        </a:solidFill>
        <a:ln>
          <a:solidFill>
            <a:srgbClr val="3E6E5A"/>
          </a:solidFill>
        </a:ln>
        <a:effectLst/>
      </dgm:spPr>
      <dgm:t>
        <a:bodyPr/>
        <a:lstStyle/>
        <a:p>
          <a:r>
            <a:rPr lang="nl-BE" sz="1600"/>
            <a:t>Privé-ICT-firma’s o.l.v. FOD/OISZ/... </a:t>
          </a:r>
        </a:p>
      </dgm:t>
    </dgm:pt>
    <dgm:pt modelId="{F7CFAA3F-3ECE-4546-92EE-B235278F1C15}" type="parTrans" cxnId="{11453AD5-D6AE-4645-90E2-52428AD3390E}">
      <dgm:prSet/>
      <dgm:spPr>
        <a:solidFill>
          <a:srgbClr val="3E6E5A"/>
        </a:solidFill>
        <a:ln>
          <a:solidFill>
            <a:srgbClr val="3E6E5A"/>
          </a:solidFill>
        </a:ln>
      </dgm:spPr>
      <dgm:t>
        <a:bodyPr/>
        <a:lstStyle/>
        <a:p>
          <a:endParaRPr lang="en-US" sz="2400"/>
        </a:p>
      </dgm:t>
    </dgm:pt>
    <dgm:pt modelId="{0F035546-D055-415A-A591-2F4BEE411E46}" type="sibTrans" cxnId="{11453AD5-D6AE-4645-90E2-52428AD3390E}">
      <dgm:prSet/>
      <dgm:spPr/>
      <dgm:t>
        <a:bodyPr/>
        <a:lstStyle/>
        <a:p>
          <a:endParaRPr lang="en-US" sz="2400"/>
        </a:p>
      </dgm:t>
    </dgm:pt>
    <dgm:pt modelId="{604BF32C-DEF7-4466-8382-C91F28728D50}" type="pres">
      <dgm:prSet presAssocID="{A317CABF-C4D3-4E46-8CB2-F1BF8C0DDA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9A5DB4-DE7B-434B-BADD-FD6629BAE3DF}" type="pres">
      <dgm:prSet presAssocID="{A317CABF-C4D3-4E46-8CB2-F1BF8C0DDA94}" presName="hierFlow" presStyleCnt="0"/>
      <dgm:spPr/>
    </dgm:pt>
    <dgm:pt modelId="{AACED06D-AD31-47F4-8948-873838845214}" type="pres">
      <dgm:prSet presAssocID="{A317CABF-C4D3-4E46-8CB2-F1BF8C0DDA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84C74B8-D5F8-4C63-B6AE-C740EC012BCD}" type="pres">
      <dgm:prSet presAssocID="{96D8B4D9-92FF-4D1C-8111-B74FCEAD93D0}" presName="Name14" presStyleCnt="0"/>
      <dgm:spPr/>
    </dgm:pt>
    <dgm:pt modelId="{EFBDBDBB-F016-42CB-9185-D17AE18730A2}" type="pres">
      <dgm:prSet presAssocID="{96D8B4D9-92FF-4D1C-8111-B74FCEAD93D0}" presName="level1Shape" presStyleLbl="node0" presStyleIdx="0" presStyleCnt="1" custScaleX="1106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C704E9-22F4-4374-96C3-69F5CAD1DB1C}" type="pres">
      <dgm:prSet presAssocID="{96D8B4D9-92FF-4D1C-8111-B74FCEAD93D0}" presName="hierChild2" presStyleCnt="0"/>
      <dgm:spPr/>
    </dgm:pt>
    <dgm:pt modelId="{E753885E-5E29-4AA1-97C6-E523B79A20E0}" type="pres">
      <dgm:prSet presAssocID="{36C890F9-09F1-4E78-8C45-63FE13A49FCE}" presName="Name19" presStyleLbl="parChTrans1D2" presStyleIdx="0" presStyleCnt="1"/>
      <dgm:spPr/>
      <dgm:t>
        <a:bodyPr/>
        <a:lstStyle/>
        <a:p>
          <a:endParaRPr lang="en-US"/>
        </a:p>
      </dgm:t>
    </dgm:pt>
    <dgm:pt modelId="{F199B688-71AA-46D0-8335-ADF92C47C0DE}" type="pres">
      <dgm:prSet presAssocID="{AF21F6B1-F4B5-49AB-AA90-887358530BF3}" presName="Name21" presStyleCnt="0"/>
      <dgm:spPr/>
    </dgm:pt>
    <dgm:pt modelId="{FC62007E-0289-41CD-808B-B2867874EBE1}" type="pres">
      <dgm:prSet presAssocID="{AF21F6B1-F4B5-49AB-AA90-887358530BF3}" presName="level2Shape" presStyleLbl="node2" presStyleIdx="0" presStyleCnt="1"/>
      <dgm:spPr/>
      <dgm:t>
        <a:bodyPr/>
        <a:lstStyle/>
        <a:p>
          <a:endParaRPr lang="en-US"/>
        </a:p>
      </dgm:t>
    </dgm:pt>
    <dgm:pt modelId="{17BB4D9A-058A-49FF-9C88-03AE3DFD27D8}" type="pres">
      <dgm:prSet presAssocID="{AF21F6B1-F4B5-49AB-AA90-887358530BF3}" presName="hierChild3" presStyleCnt="0"/>
      <dgm:spPr/>
    </dgm:pt>
    <dgm:pt modelId="{2ABDDC3B-0E3F-4094-B2A0-81DDA2235859}" type="pres">
      <dgm:prSet presAssocID="{8931F1E0-7628-4BEB-84A4-BC1CEF98712D}" presName="Name19" presStyleLbl="parChTrans1D3" presStyleIdx="0" presStyleCnt="1"/>
      <dgm:spPr/>
      <dgm:t>
        <a:bodyPr/>
        <a:lstStyle/>
        <a:p>
          <a:endParaRPr lang="en-US"/>
        </a:p>
      </dgm:t>
    </dgm:pt>
    <dgm:pt modelId="{46DB721C-FC66-4A6D-B0C7-4838A570E708}" type="pres">
      <dgm:prSet presAssocID="{38B411DE-4B5E-4B7B-8930-D6C1F48E34F0}" presName="Name21" presStyleCnt="0"/>
      <dgm:spPr/>
    </dgm:pt>
    <dgm:pt modelId="{1719D184-4BDA-4438-BCFC-3C8F0189EFDE}" type="pres">
      <dgm:prSet presAssocID="{38B411DE-4B5E-4B7B-8930-D6C1F48E34F0}" presName="level2Shape" presStyleLbl="node3" presStyleIdx="0" presStyleCnt="1" custLinFactNeighborY="-7097"/>
      <dgm:spPr/>
      <dgm:t>
        <a:bodyPr/>
        <a:lstStyle/>
        <a:p>
          <a:endParaRPr lang="en-US"/>
        </a:p>
      </dgm:t>
    </dgm:pt>
    <dgm:pt modelId="{87D81BB3-A358-4DD2-BFA3-25700280D231}" type="pres">
      <dgm:prSet presAssocID="{38B411DE-4B5E-4B7B-8930-D6C1F48E34F0}" presName="hierChild3" presStyleCnt="0"/>
      <dgm:spPr/>
    </dgm:pt>
    <dgm:pt modelId="{10FA042D-5615-4BF9-958C-81FFB5A6DD35}" type="pres">
      <dgm:prSet presAssocID="{8EAB2EAF-293E-4BF8-B15C-04C4020C711D}" presName="Name19" presStyleLbl="parChTrans1D4" presStyleIdx="0" presStyleCnt="4"/>
      <dgm:spPr/>
      <dgm:t>
        <a:bodyPr/>
        <a:lstStyle/>
        <a:p>
          <a:endParaRPr lang="en-US"/>
        </a:p>
      </dgm:t>
    </dgm:pt>
    <dgm:pt modelId="{68128852-1A94-46BF-986E-52DDA8CBD552}" type="pres">
      <dgm:prSet presAssocID="{F430EE30-5580-4F71-8518-C178E57E206D}" presName="Name21" presStyleCnt="0"/>
      <dgm:spPr/>
    </dgm:pt>
    <dgm:pt modelId="{69F70529-B724-4F85-8AAE-BA0FB5B39E22}" type="pres">
      <dgm:prSet presAssocID="{F430EE30-5580-4F71-8518-C178E57E206D}" presName="level2Shape" presStyleLbl="node4" presStyleIdx="0" presStyleCnt="4" custLinFactNeighborX="-3512" custLinFactNeighborY="-7176"/>
      <dgm:spPr/>
      <dgm:t>
        <a:bodyPr/>
        <a:lstStyle/>
        <a:p>
          <a:endParaRPr lang="en-US"/>
        </a:p>
      </dgm:t>
    </dgm:pt>
    <dgm:pt modelId="{A5AB88D3-5F22-4E42-8A3C-08F45849A1CF}" type="pres">
      <dgm:prSet presAssocID="{F430EE30-5580-4F71-8518-C178E57E206D}" presName="hierChild3" presStyleCnt="0"/>
      <dgm:spPr/>
    </dgm:pt>
    <dgm:pt modelId="{16DB20CB-D959-404A-86D4-DBD9F03D41C8}" type="pres">
      <dgm:prSet presAssocID="{B7D6A699-EE8D-44A7-B75B-34C841BCA3B8}" presName="Name19" presStyleLbl="parChTrans1D4" presStyleIdx="1" presStyleCnt="4"/>
      <dgm:spPr/>
      <dgm:t>
        <a:bodyPr/>
        <a:lstStyle/>
        <a:p>
          <a:endParaRPr lang="en-US"/>
        </a:p>
      </dgm:t>
    </dgm:pt>
    <dgm:pt modelId="{5479D8CD-E0C4-4DF4-965C-69F44E106FAB}" type="pres">
      <dgm:prSet presAssocID="{10BCECCC-3286-41B1-BE04-C771606F7820}" presName="Name21" presStyleCnt="0"/>
      <dgm:spPr/>
    </dgm:pt>
    <dgm:pt modelId="{0C15A292-2059-4B9C-9C47-E66478AFF3EC}" type="pres">
      <dgm:prSet presAssocID="{10BCECCC-3286-41B1-BE04-C771606F7820}" presName="level2Shape" presStyleLbl="node4" presStyleIdx="1" presStyleCnt="4" custLinFactNeighborX="-3512" custLinFactNeighborY="-7176"/>
      <dgm:spPr/>
      <dgm:t>
        <a:bodyPr/>
        <a:lstStyle/>
        <a:p>
          <a:endParaRPr lang="en-US"/>
        </a:p>
      </dgm:t>
    </dgm:pt>
    <dgm:pt modelId="{831469DF-BC44-4131-848A-A8B29B0AA5C7}" type="pres">
      <dgm:prSet presAssocID="{10BCECCC-3286-41B1-BE04-C771606F7820}" presName="hierChild3" presStyleCnt="0"/>
      <dgm:spPr/>
    </dgm:pt>
    <dgm:pt modelId="{040AE0B6-74FA-4EA9-BB98-39A17B3C414B}" type="pres">
      <dgm:prSet presAssocID="{E3046455-3174-4E7D-81DB-C305D1125A45}" presName="Name19" presStyleLbl="parChTrans1D4" presStyleIdx="2" presStyleCnt="4"/>
      <dgm:spPr/>
      <dgm:t>
        <a:bodyPr/>
        <a:lstStyle/>
        <a:p>
          <a:endParaRPr lang="en-US"/>
        </a:p>
      </dgm:t>
    </dgm:pt>
    <dgm:pt modelId="{19A1C920-E555-45AD-AC9F-346DBA47834F}" type="pres">
      <dgm:prSet presAssocID="{5F2AE96D-6AA0-4924-A53B-2425DDED6264}" presName="Name21" presStyleCnt="0"/>
      <dgm:spPr/>
    </dgm:pt>
    <dgm:pt modelId="{DA09A7DB-7503-4C8C-93E2-88A6921B7EEA}" type="pres">
      <dgm:prSet presAssocID="{5F2AE96D-6AA0-4924-A53B-2425DDED6264}" presName="level2Shape" presStyleLbl="node4" presStyleIdx="2" presStyleCnt="4" custLinFactNeighborX="-3512" custLinFactNeighborY="-7176"/>
      <dgm:spPr/>
      <dgm:t>
        <a:bodyPr/>
        <a:lstStyle/>
        <a:p>
          <a:endParaRPr lang="en-US"/>
        </a:p>
      </dgm:t>
    </dgm:pt>
    <dgm:pt modelId="{9D9C7E91-4374-4874-9F63-A9226241D523}" type="pres">
      <dgm:prSet presAssocID="{5F2AE96D-6AA0-4924-A53B-2425DDED6264}" presName="hierChild3" presStyleCnt="0"/>
      <dgm:spPr/>
    </dgm:pt>
    <dgm:pt modelId="{CB131D3F-5060-48D1-BCD5-E503DCC482AE}" type="pres">
      <dgm:prSet presAssocID="{F7CFAA3F-3ECE-4546-92EE-B235278F1C15}" presName="Name19" presStyleLbl="parChTrans1D4" presStyleIdx="3" presStyleCnt="4"/>
      <dgm:spPr/>
      <dgm:t>
        <a:bodyPr/>
        <a:lstStyle/>
        <a:p>
          <a:endParaRPr lang="en-US"/>
        </a:p>
      </dgm:t>
    </dgm:pt>
    <dgm:pt modelId="{7137467F-8AC4-4131-97C6-D48AA837876B}" type="pres">
      <dgm:prSet presAssocID="{D5877657-DD1C-4DF1-9C8B-74C149441555}" presName="Name21" presStyleCnt="0"/>
      <dgm:spPr/>
    </dgm:pt>
    <dgm:pt modelId="{ED81BA74-ED83-4275-917A-DA21C4B264F1}" type="pres">
      <dgm:prSet presAssocID="{D5877657-DD1C-4DF1-9C8B-74C149441555}" presName="level2Shape" presStyleLbl="node4" presStyleIdx="3" presStyleCnt="4" custLinFactNeighborX="-3512" custLinFactNeighborY="-7176"/>
      <dgm:spPr/>
      <dgm:t>
        <a:bodyPr/>
        <a:lstStyle/>
        <a:p>
          <a:endParaRPr lang="en-US"/>
        </a:p>
      </dgm:t>
    </dgm:pt>
    <dgm:pt modelId="{64C9E638-BE39-4BE4-AE91-D70D6DD27F39}" type="pres">
      <dgm:prSet presAssocID="{D5877657-DD1C-4DF1-9C8B-74C149441555}" presName="hierChild3" presStyleCnt="0"/>
      <dgm:spPr/>
    </dgm:pt>
    <dgm:pt modelId="{57620202-8132-447B-BCC2-AD079B766F0D}" type="pres">
      <dgm:prSet presAssocID="{A317CABF-C4D3-4E46-8CB2-F1BF8C0DDA94}" presName="bgShapesFlow" presStyleCnt="0"/>
      <dgm:spPr/>
    </dgm:pt>
  </dgm:ptLst>
  <dgm:cxnLst>
    <dgm:cxn modelId="{BA1711C6-F7C1-47B3-85DA-41D052D91703}" srcId="{38B411DE-4B5E-4B7B-8930-D6C1F48E34F0}" destId="{F430EE30-5580-4F71-8518-C178E57E206D}" srcOrd="0" destOrd="0" parTransId="{8EAB2EAF-293E-4BF8-B15C-04C4020C711D}" sibTransId="{B517E046-FDC5-4868-BFD0-BF88BB8ADA5F}"/>
    <dgm:cxn modelId="{8AB6AD8B-C0D2-4F27-8081-5A49D6D315ED}" type="presOf" srcId="{F7CFAA3F-3ECE-4546-92EE-B235278F1C15}" destId="{CB131D3F-5060-48D1-BCD5-E503DCC482AE}" srcOrd="0" destOrd="0" presId="urn:microsoft.com/office/officeart/2005/8/layout/hierarchy6"/>
    <dgm:cxn modelId="{661B8171-4B14-43EE-9738-7C3F453AE5D8}" type="presOf" srcId="{5F2AE96D-6AA0-4924-A53B-2425DDED6264}" destId="{DA09A7DB-7503-4C8C-93E2-88A6921B7EEA}" srcOrd="0" destOrd="0" presId="urn:microsoft.com/office/officeart/2005/8/layout/hierarchy6"/>
    <dgm:cxn modelId="{FB5B4D76-4251-4477-9D52-E9F12C4EF62A}" type="presOf" srcId="{B7D6A699-EE8D-44A7-B75B-34C841BCA3B8}" destId="{16DB20CB-D959-404A-86D4-DBD9F03D41C8}" srcOrd="0" destOrd="0" presId="urn:microsoft.com/office/officeart/2005/8/layout/hierarchy6"/>
    <dgm:cxn modelId="{D662A566-EB00-4344-9D6F-E9A89515D970}" type="presOf" srcId="{A317CABF-C4D3-4E46-8CB2-F1BF8C0DDA94}" destId="{604BF32C-DEF7-4466-8382-C91F28728D50}" srcOrd="0" destOrd="0" presId="urn:microsoft.com/office/officeart/2005/8/layout/hierarchy6"/>
    <dgm:cxn modelId="{74C09B2B-C49D-443D-A64B-6E9EC157AC05}" srcId="{38B411DE-4B5E-4B7B-8930-D6C1F48E34F0}" destId="{10BCECCC-3286-41B1-BE04-C771606F7820}" srcOrd="1" destOrd="0" parTransId="{B7D6A699-EE8D-44A7-B75B-34C841BCA3B8}" sibTransId="{D8DACB58-054E-4FCA-8191-9AD2432E5A87}"/>
    <dgm:cxn modelId="{85970516-D158-4413-97AC-8933BFF15FBD}" srcId="{38B411DE-4B5E-4B7B-8930-D6C1F48E34F0}" destId="{5F2AE96D-6AA0-4924-A53B-2425DDED6264}" srcOrd="2" destOrd="0" parTransId="{E3046455-3174-4E7D-81DB-C305D1125A45}" sibTransId="{02032209-A947-4267-B9BC-2023FE66DEF3}"/>
    <dgm:cxn modelId="{18CE4709-2BFB-4043-A4E8-C053DEB288B7}" type="presOf" srcId="{F430EE30-5580-4F71-8518-C178E57E206D}" destId="{69F70529-B724-4F85-8AAE-BA0FB5B39E22}" srcOrd="0" destOrd="0" presId="urn:microsoft.com/office/officeart/2005/8/layout/hierarchy6"/>
    <dgm:cxn modelId="{CEEA9123-C1C4-44E8-94C5-7717A923105B}" type="presOf" srcId="{E3046455-3174-4E7D-81DB-C305D1125A45}" destId="{040AE0B6-74FA-4EA9-BB98-39A17B3C414B}" srcOrd="0" destOrd="0" presId="urn:microsoft.com/office/officeart/2005/8/layout/hierarchy6"/>
    <dgm:cxn modelId="{C35159CB-02BC-40B3-8611-5A1397BDFB4C}" type="presOf" srcId="{D5877657-DD1C-4DF1-9C8B-74C149441555}" destId="{ED81BA74-ED83-4275-917A-DA21C4B264F1}" srcOrd="0" destOrd="0" presId="urn:microsoft.com/office/officeart/2005/8/layout/hierarchy6"/>
    <dgm:cxn modelId="{403FFC41-75C8-4250-B797-558E2448BBE5}" type="presOf" srcId="{38B411DE-4B5E-4B7B-8930-D6C1F48E34F0}" destId="{1719D184-4BDA-4438-BCFC-3C8F0189EFDE}" srcOrd="0" destOrd="0" presId="urn:microsoft.com/office/officeart/2005/8/layout/hierarchy6"/>
    <dgm:cxn modelId="{CD251B0C-33A5-49A8-B20E-DAAEA502CA52}" type="presOf" srcId="{AF21F6B1-F4B5-49AB-AA90-887358530BF3}" destId="{FC62007E-0289-41CD-808B-B2867874EBE1}" srcOrd="0" destOrd="0" presId="urn:microsoft.com/office/officeart/2005/8/layout/hierarchy6"/>
    <dgm:cxn modelId="{29D448B6-3171-44EA-8497-8C788FE2CE05}" srcId="{96D8B4D9-92FF-4D1C-8111-B74FCEAD93D0}" destId="{AF21F6B1-F4B5-49AB-AA90-887358530BF3}" srcOrd="0" destOrd="0" parTransId="{36C890F9-09F1-4E78-8C45-63FE13A49FCE}" sibTransId="{BBA71D42-7F51-481E-ABE0-20A25BF91406}"/>
    <dgm:cxn modelId="{8172E3DD-15EF-49DD-BD74-87E7CCA52130}" srcId="{A317CABF-C4D3-4E46-8CB2-F1BF8C0DDA94}" destId="{96D8B4D9-92FF-4D1C-8111-B74FCEAD93D0}" srcOrd="0" destOrd="0" parTransId="{87D37558-7AA3-40EE-897D-AC94FFD5C4C6}" sibTransId="{F7F5AE2F-164C-4CBD-B1F1-34D03D93B765}"/>
    <dgm:cxn modelId="{C12819EF-AE26-4267-933A-E40223B8A5CC}" srcId="{AF21F6B1-F4B5-49AB-AA90-887358530BF3}" destId="{38B411DE-4B5E-4B7B-8930-D6C1F48E34F0}" srcOrd="0" destOrd="0" parTransId="{8931F1E0-7628-4BEB-84A4-BC1CEF98712D}" sibTransId="{40032254-4C80-4E86-82B3-8A87108DAC90}"/>
    <dgm:cxn modelId="{4C94F81A-830B-4260-B875-4AA6C36F37B5}" type="presOf" srcId="{8EAB2EAF-293E-4BF8-B15C-04C4020C711D}" destId="{10FA042D-5615-4BF9-958C-81FFB5A6DD35}" srcOrd="0" destOrd="0" presId="urn:microsoft.com/office/officeart/2005/8/layout/hierarchy6"/>
    <dgm:cxn modelId="{6CFB7D1B-F38E-435B-97F7-B1204B9F89EE}" type="presOf" srcId="{10BCECCC-3286-41B1-BE04-C771606F7820}" destId="{0C15A292-2059-4B9C-9C47-E66478AFF3EC}" srcOrd="0" destOrd="0" presId="urn:microsoft.com/office/officeart/2005/8/layout/hierarchy6"/>
    <dgm:cxn modelId="{D0F58BF6-B7A9-40E0-8011-88DC374B2961}" type="presOf" srcId="{96D8B4D9-92FF-4D1C-8111-B74FCEAD93D0}" destId="{EFBDBDBB-F016-42CB-9185-D17AE18730A2}" srcOrd="0" destOrd="0" presId="urn:microsoft.com/office/officeart/2005/8/layout/hierarchy6"/>
    <dgm:cxn modelId="{3EE10BDD-3ED3-4D1F-B35D-71DF5865EC40}" type="presOf" srcId="{36C890F9-09F1-4E78-8C45-63FE13A49FCE}" destId="{E753885E-5E29-4AA1-97C6-E523B79A20E0}" srcOrd="0" destOrd="0" presId="urn:microsoft.com/office/officeart/2005/8/layout/hierarchy6"/>
    <dgm:cxn modelId="{11453AD5-D6AE-4645-90E2-52428AD3390E}" srcId="{38B411DE-4B5E-4B7B-8930-D6C1F48E34F0}" destId="{D5877657-DD1C-4DF1-9C8B-74C149441555}" srcOrd="3" destOrd="0" parTransId="{F7CFAA3F-3ECE-4546-92EE-B235278F1C15}" sibTransId="{0F035546-D055-415A-A591-2F4BEE411E46}"/>
    <dgm:cxn modelId="{C58CAF52-7286-4911-BDE0-4E79F0EA6E40}" type="presOf" srcId="{8931F1E0-7628-4BEB-84A4-BC1CEF98712D}" destId="{2ABDDC3B-0E3F-4094-B2A0-81DDA2235859}" srcOrd="0" destOrd="0" presId="urn:microsoft.com/office/officeart/2005/8/layout/hierarchy6"/>
    <dgm:cxn modelId="{81B1A553-88FE-47E3-AD77-DDA852B0263D}" type="presParOf" srcId="{604BF32C-DEF7-4466-8382-C91F28728D50}" destId="{289A5DB4-DE7B-434B-BADD-FD6629BAE3DF}" srcOrd="0" destOrd="0" presId="urn:microsoft.com/office/officeart/2005/8/layout/hierarchy6"/>
    <dgm:cxn modelId="{F07CC29B-0D17-490A-968A-84561E6C1C57}" type="presParOf" srcId="{289A5DB4-DE7B-434B-BADD-FD6629BAE3DF}" destId="{AACED06D-AD31-47F4-8948-873838845214}" srcOrd="0" destOrd="0" presId="urn:microsoft.com/office/officeart/2005/8/layout/hierarchy6"/>
    <dgm:cxn modelId="{B2ABC88C-165A-4D42-AE93-0DB3BFA118AC}" type="presParOf" srcId="{AACED06D-AD31-47F4-8948-873838845214}" destId="{A84C74B8-D5F8-4C63-B6AE-C740EC012BCD}" srcOrd="0" destOrd="0" presId="urn:microsoft.com/office/officeart/2005/8/layout/hierarchy6"/>
    <dgm:cxn modelId="{47BFD510-1A44-4DE5-88AE-455F76991938}" type="presParOf" srcId="{A84C74B8-D5F8-4C63-B6AE-C740EC012BCD}" destId="{EFBDBDBB-F016-42CB-9185-D17AE18730A2}" srcOrd="0" destOrd="0" presId="urn:microsoft.com/office/officeart/2005/8/layout/hierarchy6"/>
    <dgm:cxn modelId="{9DE39FDA-0352-409D-9E8A-F9C74F7CBB72}" type="presParOf" srcId="{A84C74B8-D5F8-4C63-B6AE-C740EC012BCD}" destId="{87C704E9-22F4-4374-96C3-69F5CAD1DB1C}" srcOrd="1" destOrd="0" presId="urn:microsoft.com/office/officeart/2005/8/layout/hierarchy6"/>
    <dgm:cxn modelId="{26273EC1-BE27-4CCE-BC8A-F3254A2D8BFD}" type="presParOf" srcId="{87C704E9-22F4-4374-96C3-69F5CAD1DB1C}" destId="{E753885E-5E29-4AA1-97C6-E523B79A20E0}" srcOrd="0" destOrd="0" presId="urn:microsoft.com/office/officeart/2005/8/layout/hierarchy6"/>
    <dgm:cxn modelId="{9E69BB51-28A9-45F9-B9BF-3A7490B7B110}" type="presParOf" srcId="{87C704E9-22F4-4374-96C3-69F5CAD1DB1C}" destId="{F199B688-71AA-46D0-8335-ADF92C47C0DE}" srcOrd="1" destOrd="0" presId="urn:microsoft.com/office/officeart/2005/8/layout/hierarchy6"/>
    <dgm:cxn modelId="{2DDB9606-1467-4FC2-9813-6246B59FD9E1}" type="presParOf" srcId="{F199B688-71AA-46D0-8335-ADF92C47C0DE}" destId="{FC62007E-0289-41CD-808B-B2867874EBE1}" srcOrd="0" destOrd="0" presId="urn:microsoft.com/office/officeart/2005/8/layout/hierarchy6"/>
    <dgm:cxn modelId="{060D3342-287D-445C-8478-A7D2A0EC7C29}" type="presParOf" srcId="{F199B688-71AA-46D0-8335-ADF92C47C0DE}" destId="{17BB4D9A-058A-49FF-9C88-03AE3DFD27D8}" srcOrd="1" destOrd="0" presId="urn:microsoft.com/office/officeart/2005/8/layout/hierarchy6"/>
    <dgm:cxn modelId="{B070B42B-1525-47F3-B056-2D516DF3A670}" type="presParOf" srcId="{17BB4D9A-058A-49FF-9C88-03AE3DFD27D8}" destId="{2ABDDC3B-0E3F-4094-B2A0-81DDA2235859}" srcOrd="0" destOrd="0" presId="urn:microsoft.com/office/officeart/2005/8/layout/hierarchy6"/>
    <dgm:cxn modelId="{51674877-4985-438D-ADC6-58ED8503BBB1}" type="presParOf" srcId="{17BB4D9A-058A-49FF-9C88-03AE3DFD27D8}" destId="{46DB721C-FC66-4A6D-B0C7-4838A570E708}" srcOrd="1" destOrd="0" presId="urn:microsoft.com/office/officeart/2005/8/layout/hierarchy6"/>
    <dgm:cxn modelId="{86F0C913-34F7-4BE8-9FFD-62BC772088F1}" type="presParOf" srcId="{46DB721C-FC66-4A6D-B0C7-4838A570E708}" destId="{1719D184-4BDA-4438-BCFC-3C8F0189EFDE}" srcOrd="0" destOrd="0" presId="urn:microsoft.com/office/officeart/2005/8/layout/hierarchy6"/>
    <dgm:cxn modelId="{2AF0E01F-997B-4C0B-B3BA-78F1F6B258A5}" type="presParOf" srcId="{46DB721C-FC66-4A6D-B0C7-4838A570E708}" destId="{87D81BB3-A358-4DD2-BFA3-25700280D231}" srcOrd="1" destOrd="0" presId="urn:microsoft.com/office/officeart/2005/8/layout/hierarchy6"/>
    <dgm:cxn modelId="{E12557BC-339C-430E-9F28-D9B97542A662}" type="presParOf" srcId="{87D81BB3-A358-4DD2-BFA3-25700280D231}" destId="{10FA042D-5615-4BF9-958C-81FFB5A6DD35}" srcOrd="0" destOrd="0" presId="urn:microsoft.com/office/officeart/2005/8/layout/hierarchy6"/>
    <dgm:cxn modelId="{8214B216-8796-44F0-9F13-A8A632FACDDE}" type="presParOf" srcId="{87D81BB3-A358-4DD2-BFA3-25700280D231}" destId="{68128852-1A94-46BF-986E-52DDA8CBD552}" srcOrd="1" destOrd="0" presId="urn:microsoft.com/office/officeart/2005/8/layout/hierarchy6"/>
    <dgm:cxn modelId="{44B5DFB2-E54F-4B10-9BBB-7B64E429B543}" type="presParOf" srcId="{68128852-1A94-46BF-986E-52DDA8CBD552}" destId="{69F70529-B724-4F85-8AAE-BA0FB5B39E22}" srcOrd="0" destOrd="0" presId="urn:microsoft.com/office/officeart/2005/8/layout/hierarchy6"/>
    <dgm:cxn modelId="{9F68327E-CCAF-4BC0-ADBB-A519A24AB08B}" type="presParOf" srcId="{68128852-1A94-46BF-986E-52DDA8CBD552}" destId="{A5AB88D3-5F22-4E42-8A3C-08F45849A1CF}" srcOrd="1" destOrd="0" presId="urn:microsoft.com/office/officeart/2005/8/layout/hierarchy6"/>
    <dgm:cxn modelId="{75F9A9ED-8C8D-4B8D-A862-E6F0AB1B1449}" type="presParOf" srcId="{87D81BB3-A358-4DD2-BFA3-25700280D231}" destId="{16DB20CB-D959-404A-86D4-DBD9F03D41C8}" srcOrd="2" destOrd="0" presId="urn:microsoft.com/office/officeart/2005/8/layout/hierarchy6"/>
    <dgm:cxn modelId="{EBAEB50F-C43B-46C3-9E1C-63D5F8BEBD03}" type="presParOf" srcId="{87D81BB3-A358-4DD2-BFA3-25700280D231}" destId="{5479D8CD-E0C4-4DF4-965C-69F44E106FAB}" srcOrd="3" destOrd="0" presId="urn:microsoft.com/office/officeart/2005/8/layout/hierarchy6"/>
    <dgm:cxn modelId="{1DA2F58A-E022-43D3-8C9F-E140015F4E0C}" type="presParOf" srcId="{5479D8CD-E0C4-4DF4-965C-69F44E106FAB}" destId="{0C15A292-2059-4B9C-9C47-E66478AFF3EC}" srcOrd="0" destOrd="0" presId="urn:microsoft.com/office/officeart/2005/8/layout/hierarchy6"/>
    <dgm:cxn modelId="{C6AB0B49-B61F-4312-BECF-04F5E8BFD5FA}" type="presParOf" srcId="{5479D8CD-E0C4-4DF4-965C-69F44E106FAB}" destId="{831469DF-BC44-4131-848A-A8B29B0AA5C7}" srcOrd="1" destOrd="0" presId="urn:microsoft.com/office/officeart/2005/8/layout/hierarchy6"/>
    <dgm:cxn modelId="{84209D5F-E56A-40E5-8079-571402A7D16E}" type="presParOf" srcId="{87D81BB3-A358-4DD2-BFA3-25700280D231}" destId="{040AE0B6-74FA-4EA9-BB98-39A17B3C414B}" srcOrd="4" destOrd="0" presId="urn:microsoft.com/office/officeart/2005/8/layout/hierarchy6"/>
    <dgm:cxn modelId="{D72D848F-461A-4F04-88E6-B2F112C8FC50}" type="presParOf" srcId="{87D81BB3-A358-4DD2-BFA3-25700280D231}" destId="{19A1C920-E555-45AD-AC9F-346DBA47834F}" srcOrd="5" destOrd="0" presId="urn:microsoft.com/office/officeart/2005/8/layout/hierarchy6"/>
    <dgm:cxn modelId="{61B10A7B-CF81-4037-A2B9-95370AEC0F4F}" type="presParOf" srcId="{19A1C920-E555-45AD-AC9F-346DBA47834F}" destId="{DA09A7DB-7503-4C8C-93E2-88A6921B7EEA}" srcOrd="0" destOrd="0" presId="urn:microsoft.com/office/officeart/2005/8/layout/hierarchy6"/>
    <dgm:cxn modelId="{AECE7D75-F612-4754-833B-3FC54A4DD899}" type="presParOf" srcId="{19A1C920-E555-45AD-AC9F-346DBA47834F}" destId="{9D9C7E91-4374-4874-9F63-A9226241D523}" srcOrd="1" destOrd="0" presId="urn:microsoft.com/office/officeart/2005/8/layout/hierarchy6"/>
    <dgm:cxn modelId="{D2DCADDD-4BA5-4A63-8D8D-20418DA8AB39}" type="presParOf" srcId="{87D81BB3-A358-4DD2-BFA3-25700280D231}" destId="{CB131D3F-5060-48D1-BCD5-E503DCC482AE}" srcOrd="6" destOrd="0" presId="urn:microsoft.com/office/officeart/2005/8/layout/hierarchy6"/>
    <dgm:cxn modelId="{C3DF487B-9599-4B3C-AA07-695D48C5CC07}" type="presParOf" srcId="{87D81BB3-A358-4DD2-BFA3-25700280D231}" destId="{7137467F-8AC4-4131-97C6-D48AA837876B}" srcOrd="7" destOrd="0" presId="urn:microsoft.com/office/officeart/2005/8/layout/hierarchy6"/>
    <dgm:cxn modelId="{33AD1418-12E9-4B1C-83B6-955F7BD14E33}" type="presParOf" srcId="{7137467F-8AC4-4131-97C6-D48AA837876B}" destId="{ED81BA74-ED83-4275-917A-DA21C4B264F1}" srcOrd="0" destOrd="0" presId="urn:microsoft.com/office/officeart/2005/8/layout/hierarchy6"/>
    <dgm:cxn modelId="{B48BB1F9-E928-4D58-82CC-0EC5C6AAAF30}" type="presParOf" srcId="{7137467F-8AC4-4131-97C6-D48AA837876B}" destId="{64C9E638-BE39-4BE4-AE91-D70D6DD27F39}" srcOrd="1" destOrd="0" presId="urn:microsoft.com/office/officeart/2005/8/layout/hierarchy6"/>
    <dgm:cxn modelId="{895AFA9C-6EDD-40FE-9BFF-F9519804FC75}" type="presParOf" srcId="{604BF32C-DEF7-4466-8382-C91F28728D50}" destId="{57620202-8132-447B-BCC2-AD079B766F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42085-3F4C-43F8-B33A-D7B9E234764C}">
      <dsp:nvSpPr>
        <dsp:cNvPr id="0" name=""/>
        <dsp:cNvSpPr/>
      </dsp:nvSpPr>
      <dsp:spPr>
        <a:xfrm>
          <a:off x="2913833" y="2761913"/>
          <a:ext cx="1982796" cy="1982796"/>
        </a:xfrm>
        <a:prstGeom prst="ellipse">
          <a:avLst/>
        </a:prstGeom>
        <a:solidFill>
          <a:srgbClr val="3E6E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CoBRHA</a:t>
          </a:r>
          <a:r>
            <a:rPr lang="nl-BE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4207" y="3052287"/>
        <a:ext cx="1402048" cy="1402048"/>
      </dsp:txXfrm>
    </dsp:sp>
    <dsp:sp modelId="{EDB7F8D6-710F-42BA-93F6-A7DB076A8A35}">
      <dsp:nvSpPr>
        <dsp:cNvPr id="0" name=""/>
        <dsp:cNvSpPr/>
      </dsp:nvSpPr>
      <dsp:spPr>
        <a:xfrm rot="10800000">
          <a:off x="995221" y="3470762"/>
          <a:ext cx="1813087" cy="565097"/>
        </a:xfrm>
        <a:prstGeom prst="leftArrow">
          <a:avLst>
            <a:gd name="adj1" fmla="val 60000"/>
            <a:gd name="adj2" fmla="val 50000"/>
          </a:avLst>
        </a:prstGeom>
        <a:solidFill>
          <a:srgbClr val="C6D4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D08B1-818F-4D5A-830E-44981C14D9DC}">
      <dsp:nvSpPr>
        <dsp:cNvPr id="0" name=""/>
        <dsp:cNvSpPr/>
      </dsp:nvSpPr>
      <dsp:spPr>
        <a:xfrm>
          <a:off x="-402253" y="2761385"/>
          <a:ext cx="2794950" cy="1983852"/>
        </a:xfrm>
        <a:prstGeom prst="roundRect">
          <a:avLst>
            <a:gd name="adj" fmla="val 10000"/>
          </a:avLst>
        </a:prstGeom>
        <a:solidFill>
          <a:srgbClr val="3E6E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>
              <a:latin typeface="Arial" panose="020B0604020202020204" pitchFamily="34" charset="0"/>
              <a:cs typeface="Arial" panose="020B0604020202020204" pitchFamily="34" charset="0"/>
            </a:rPr>
            <a:t>Bestand van de zorgverstrekkers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344148" y="2819490"/>
        <a:ext cx="2678740" cy="1867642"/>
      </dsp:txXfrm>
    </dsp:sp>
    <dsp:sp modelId="{CD7CEDA0-2D68-4A80-A581-EC4F2C736203}">
      <dsp:nvSpPr>
        <dsp:cNvPr id="0" name=""/>
        <dsp:cNvSpPr/>
      </dsp:nvSpPr>
      <dsp:spPr>
        <a:xfrm rot="13413361">
          <a:off x="1405919" y="2030351"/>
          <a:ext cx="1968809" cy="565097"/>
        </a:xfrm>
        <a:prstGeom prst="leftArrow">
          <a:avLst>
            <a:gd name="adj1" fmla="val 60000"/>
            <a:gd name="adj2" fmla="val 50000"/>
          </a:avLst>
        </a:prstGeom>
        <a:solidFill>
          <a:srgbClr val="C6D4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DECC-E193-4437-A506-951CAE71191F}">
      <dsp:nvSpPr>
        <dsp:cNvPr id="0" name=""/>
        <dsp:cNvSpPr/>
      </dsp:nvSpPr>
      <dsp:spPr>
        <a:xfrm>
          <a:off x="0" y="608095"/>
          <a:ext cx="3353850" cy="2052974"/>
        </a:xfrm>
        <a:prstGeom prst="roundRect">
          <a:avLst>
            <a:gd name="adj" fmla="val 10000"/>
          </a:avLst>
        </a:prstGeom>
        <a:solidFill>
          <a:srgbClr val="3E6E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>
              <a:latin typeface="Arial" panose="020B0604020202020204" pitchFamily="34" charset="0"/>
              <a:cs typeface="Arial" panose="020B0604020202020204" pitchFamily="34" charset="0"/>
            </a:rPr>
            <a:t>Kadaster van de gezondheidszorgberoepen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130" y="668225"/>
        <a:ext cx="3233590" cy="1932714"/>
      </dsp:txXfrm>
    </dsp:sp>
    <dsp:sp modelId="{6D0FD93B-9C72-401D-9F8F-CCDBEF1DDBC8}">
      <dsp:nvSpPr>
        <dsp:cNvPr id="0" name=""/>
        <dsp:cNvSpPr/>
      </dsp:nvSpPr>
      <dsp:spPr>
        <a:xfrm rot="16200000">
          <a:off x="2997472" y="1467297"/>
          <a:ext cx="1813087" cy="565097"/>
        </a:xfrm>
        <a:prstGeom prst="leftArrow">
          <a:avLst>
            <a:gd name="adj1" fmla="val 60000"/>
            <a:gd name="adj2" fmla="val 50000"/>
          </a:avLst>
        </a:prstGeom>
        <a:solidFill>
          <a:srgbClr val="C6D4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756BF-94C3-4D2C-8224-0BF40CCC5D4E}">
      <dsp:nvSpPr>
        <dsp:cNvPr id="0" name=""/>
        <dsp:cNvSpPr/>
      </dsp:nvSpPr>
      <dsp:spPr>
        <a:xfrm>
          <a:off x="2615755" y="31279"/>
          <a:ext cx="2578952" cy="1624043"/>
        </a:xfrm>
        <a:prstGeom prst="roundRect">
          <a:avLst>
            <a:gd name="adj" fmla="val 10000"/>
          </a:avLst>
        </a:prstGeom>
        <a:solidFill>
          <a:srgbClr val="3E6E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>
              <a:latin typeface="Arial" panose="020B0604020202020204" pitchFamily="34" charset="0"/>
              <a:cs typeface="Arial" panose="020B0604020202020204" pitchFamily="34" charset="0"/>
            </a:rPr>
            <a:t>Gewesten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3322" y="78846"/>
        <a:ext cx="2483818" cy="1528909"/>
      </dsp:txXfrm>
    </dsp:sp>
    <dsp:sp modelId="{850788DF-B0B5-4296-BF4E-4F29F1C43949}">
      <dsp:nvSpPr>
        <dsp:cNvPr id="0" name=""/>
        <dsp:cNvSpPr/>
      </dsp:nvSpPr>
      <dsp:spPr>
        <a:xfrm rot="18850818">
          <a:off x="4314429" y="1841007"/>
          <a:ext cx="2295132" cy="565097"/>
        </a:xfrm>
        <a:prstGeom prst="leftArrow">
          <a:avLst>
            <a:gd name="adj1" fmla="val 60000"/>
            <a:gd name="adj2" fmla="val 50000"/>
          </a:avLst>
        </a:prstGeom>
        <a:solidFill>
          <a:srgbClr val="C6D4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992FF-E30E-42B4-9503-CBB401D5267C}">
      <dsp:nvSpPr>
        <dsp:cNvPr id="0" name=""/>
        <dsp:cNvSpPr/>
      </dsp:nvSpPr>
      <dsp:spPr>
        <a:xfrm>
          <a:off x="4872683" y="263836"/>
          <a:ext cx="2832172" cy="2073484"/>
        </a:xfrm>
        <a:prstGeom prst="roundRect">
          <a:avLst>
            <a:gd name="adj" fmla="val 10000"/>
          </a:avLst>
        </a:prstGeom>
        <a:solidFill>
          <a:srgbClr val="3E6E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>
              <a:latin typeface="Arial" panose="020B0604020202020204" pitchFamily="34" charset="0"/>
              <a:cs typeface="Arial" panose="020B0604020202020204" pitchFamily="34" charset="0"/>
            </a:rPr>
            <a:t>Registratie van de publiek opengestelde apotheken en hun apotheker-titularis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3413" y="324566"/>
        <a:ext cx="2710712" cy="1952024"/>
      </dsp:txXfrm>
    </dsp:sp>
    <dsp:sp modelId="{6D9B7845-95FA-447C-B27B-612612C663AD}">
      <dsp:nvSpPr>
        <dsp:cNvPr id="0" name=""/>
        <dsp:cNvSpPr/>
      </dsp:nvSpPr>
      <dsp:spPr>
        <a:xfrm>
          <a:off x="4914672" y="3470762"/>
          <a:ext cx="1813087" cy="565097"/>
        </a:xfrm>
        <a:prstGeom prst="leftArrow">
          <a:avLst>
            <a:gd name="adj1" fmla="val 60000"/>
            <a:gd name="adj2" fmla="val 50000"/>
          </a:avLst>
        </a:prstGeom>
        <a:solidFill>
          <a:srgbClr val="C6D4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9EBB2-4D64-48CC-8131-2E8ED09A7265}">
      <dsp:nvSpPr>
        <dsp:cNvPr id="0" name=""/>
        <dsp:cNvSpPr/>
      </dsp:nvSpPr>
      <dsp:spPr>
        <a:xfrm>
          <a:off x="5523373" y="2641358"/>
          <a:ext cx="2583736" cy="2223905"/>
        </a:xfrm>
        <a:prstGeom prst="roundRect">
          <a:avLst>
            <a:gd name="adj" fmla="val 10000"/>
          </a:avLst>
        </a:prstGeom>
        <a:solidFill>
          <a:srgbClr val="3E6E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KruispuntBank</a:t>
          </a:r>
          <a:r>
            <a:rPr lang="nl-BE" sz="2000" kern="1200" dirty="0">
              <a:latin typeface="Arial" panose="020B0604020202020204" pitchFamily="34" charset="0"/>
              <a:cs typeface="Arial" panose="020B0604020202020204" pitchFamily="34" charset="0"/>
            </a:rPr>
            <a:t> voor Ondernemingen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8509" y="2706494"/>
        <a:ext cx="2453464" cy="209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42085-3F4C-43F8-B33A-D7B9E234764C}">
      <dsp:nvSpPr>
        <dsp:cNvPr id="0" name=""/>
        <dsp:cNvSpPr/>
      </dsp:nvSpPr>
      <dsp:spPr>
        <a:xfrm>
          <a:off x="3063420" y="3045530"/>
          <a:ext cx="2019858" cy="2019858"/>
        </a:xfrm>
        <a:prstGeom prst="ellipse">
          <a:avLst/>
        </a:prstGeom>
        <a:solidFill>
          <a:srgbClr val="3E6E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900" kern="1200" dirty="0">
              <a:latin typeface="Arial" panose="020B0604020202020204" pitchFamily="34" charset="0"/>
              <a:cs typeface="Arial" panose="020B0604020202020204" pitchFamily="34" charset="0"/>
            </a:rPr>
            <a:t>SAM </a:t>
          </a:r>
          <a:endParaRPr lang="en-US" sz="4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9221" y="3341331"/>
        <a:ext cx="1428256" cy="1428256"/>
      </dsp:txXfrm>
    </dsp:sp>
    <dsp:sp modelId="{EDB7F8D6-710F-42BA-93F6-A7DB076A8A35}">
      <dsp:nvSpPr>
        <dsp:cNvPr id="0" name=""/>
        <dsp:cNvSpPr/>
      </dsp:nvSpPr>
      <dsp:spPr>
        <a:xfrm rot="10845480">
          <a:off x="1108866" y="3740628"/>
          <a:ext cx="1847222" cy="575659"/>
        </a:xfrm>
        <a:prstGeom prst="leftArrow">
          <a:avLst>
            <a:gd name="adj1" fmla="val 60000"/>
            <a:gd name="adj2" fmla="val 50000"/>
          </a:avLst>
        </a:prstGeom>
        <a:solidFill>
          <a:srgbClr val="C6D4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D08B1-818F-4D5A-830E-44981C14D9DC}">
      <dsp:nvSpPr>
        <dsp:cNvPr id="0" name=""/>
        <dsp:cNvSpPr/>
      </dsp:nvSpPr>
      <dsp:spPr>
        <a:xfrm>
          <a:off x="-295192" y="3207944"/>
          <a:ext cx="2808278" cy="1616590"/>
        </a:xfrm>
        <a:prstGeom prst="roundRect">
          <a:avLst>
            <a:gd name="adj" fmla="val 10000"/>
          </a:avLst>
        </a:prstGeom>
        <a:solidFill>
          <a:srgbClr val="3E6E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Vergoedings-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voorwaarden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247844" y="3255292"/>
        <a:ext cx="2713582" cy="1521894"/>
      </dsp:txXfrm>
    </dsp:sp>
    <dsp:sp modelId="{CD7CEDA0-2D68-4A80-A581-EC4F2C736203}">
      <dsp:nvSpPr>
        <dsp:cNvPr id="0" name=""/>
        <dsp:cNvSpPr/>
      </dsp:nvSpPr>
      <dsp:spPr>
        <a:xfrm rot="12695904">
          <a:off x="1272779" y="2656665"/>
          <a:ext cx="1989220" cy="575659"/>
        </a:xfrm>
        <a:prstGeom prst="leftArrow">
          <a:avLst>
            <a:gd name="adj1" fmla="val 60000"/>
            <a:gd name="adj2" fmla="val 50000"/>
          </a:avLst>
        </a:prstGeom>
        <a:solidFill>
          <a:srgbClr val="C6D4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DECC-E193-4437-A506-951CAE71191F}">
      <dsp:nvSpPr>
        <dsp:cNvPr id="0" name=""/>
        <dsp:cNvSpPr/>
      </dsp:nvSpPr>
      <dsp:spPr>
        <a:xfrm>
          <a:off x="0" y="1606350"/>
          <a:ext cx="2840477" cy="1634013"/>
        </a:xfrm>
        <a:prstGeom prst="roundRect">
          <a:avLst>
            <a:gd name="adj" fmla="val 10000"/>
          </a:avLst>
        </a:prstGeom>
        <a:solidFill>
          <a:srgbClr val="3E6E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>
              <a:latin typeface="Arial" panose="020B0604020202020204" pitchFamily="34" charset="0"/>
              <a:cs typeface="Arial" panose="020B0604020202020204" pitchFamily="34" charset="0"/>
            </a:rPr>
            <a:t>Prijzen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59" y="1654209"/>
        <a:ext cx="2744759" cy="1538295"/>
      </dsp:txXfrm>
    </dsp:sp>
    <dsp:sp modelId="{6D0FD93B-9C72-401D-9F8F-CCDBEF1DDBC8}">
      <dsp:nvSpPr>
        <dsp:cNvPr id="0" name=""/>
        <dsp:cNvSpPr/>
      </dsp:nvSpPr>
      <dsp:spPr>
        <a:xfrm rot="16200000">
          <a:off x="3148623" y="1726716"/>
          <a:ext cx="1846977" cy="575659"/>
        </a:xfrm>
        <a:prstGeom prst="leftArrow">
          <a:avLst>
            <a:gd name="adj1" fmla="val 60000"/>
            <a:gd name="adj2" fmla="val 50000"/>
          </a:avLst>
        </a:prstGeom>
        <a:solidFill>
          <a:srgbClr val="C6D4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756BF-94C3-4D2C-8224-0BF40CCC5D4E}">
      <dsp:nvSpPr>
        <dsp:cNvPr id="0" name=""/>
        <dsp:cNvSpPr/>
      </dsp:nvSpPr>
      <dsp:spPr>
        <a:xfrm>
          <a:off x="2304261" y="47179"/>
          <a:ext cx="3538176" cy="2087756"/>
        </a:xfrm>
        <a:prstGeom prst="roundRect">
          <a:avLst>
            <a:gd name="adj" fmla="val 10000"/>
          </a:avLst>
        </a:prstGeom>
        <a:solidFill>
          <a:srgbClr val="3E6E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>
              <a:latin typeface="Arial" panose="020B0604020202020204" pitchFamily="34" charset="0"/>
              <a:cs typeface="Arial" panose="020B0604020202020204" pitchFamily="34" charset="0"/>
            </a:rPr>
            <a:t>Grondstoffen/formules voor magistrale bereidingen – andere producten/niet-geneesmiddelen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5409" y="108327"/>
        <a:ext cx="3415880" cy="1965460"/>
      </dsp:txXfrm>
    </dsp:sp>
    <dsp:sp modelId="{850788DF-B0B5-4296-BF4E-4F29F1C43949}">
      <dsp:nvSpPr>
        <dsp:cNvPr id="0" name=""/>
        <dsp:cNvSpPr/>
      </dsp:nvSpPr>
      <dsp:spPr>
        <a:xfrm rot="19316176">
          <a:off x="4736874" y="2518323"/>
          <a:ext cx="1820844" cy="575659"/>
        </a:xfrm>
        <a:prstGeom prst="leftArrow">
          <a:avLst>
            <a:gd name="adj1" fmla="val 60000"/>
            <a:gd name="adj2" fmla="val 50000"/>
          </a:avLst>
        </a:prstGeom>
        <a:solidFill>
          <a:srgbClr val="C6D4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992FF-E30E-42B4-9503-CBB401D5267C}">
      <dsp:nvSpPr>
        <dsp:cNvPr id="0" name=""/>
        <dsp:cNvSpPr/>
      </dsp:nvSpPr>
      <dsp:spPr>
        <a:xfrm>
          <a:off x="4922180" y="1537350"/>
          <a:ext cx="2926691" cy="1414986"/>
        </a:xfrm>
        <a:prstGeom prst="roundRect">
          <a:avLst>
            <a:gd name="adj" fmla="val 10000"/>
          </a:avLst>
        </a:prstGeom>
        <a:solidFill>
          <a:srgbClr val="3E6E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Vergunningsgegevens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3624" y="1578794"/>
        <a:ext cx="2843803" cy="1332098"/>
      </dsp:txXfrm>
    </dsp:sp>
    <dsp:sp modelId="{F28E4DE6-33DB-4BFA-B324-4DD8EFC16E14}">
      <dsp:nvSpPr>
        <dsp:cNvPr id="0" name=""/>
        <dsp:cNvSpPr/>
      </dsp:nvSpPr>
      <dsp:spPr>
        <a:xfrm rot="83290">
          <a:off x="5190222" y="3817083"/>
          <a:ext cx="1847789" cy="575659"/>
        </a:xfrm>
        <a:prstGeom prst="leftArrow">
          <a:avLst>
            <a:gd name="adj1" fmla="val 60000"/>
            <a:gd name="adj2" fmla="val 50000"/>
          </a:avLst>
        </a:prstGeom>
        <a:solidFill>
          <a:srgbClr val="C6D4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15553-EA68-4CEA-8101-1D63D8926B48}">
      <dsp:nvSpPr>
        <dsp:cNvPr id="0" name=""/>
        <dsp:cNvSpPr/>
      </dsp:nvSpPr>
      <dsp:spPr>
        <a:xfrm>
          <a:off x="5931429" y="3319375"/>
          <a:ext cx="2212624" cy="1615838"/>
        </a:xfrm>
        <a:prstGeom prst="roundRect">
          <a:avLst>
            <a:gd name="adj" fmla="val 10000"/>
          </a:avLst>
        </a:prstGeom>
        <a:solidFill>
          <a:srgbClr val="3E6E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>
              <a:latin typeface="Arial" panose="020B0604020202020204" pitchFamily="34" charset="0"/>
              <a:cs typeface="Arial" panose="020B0604020202020204" pitchFamily="34" charset="0"/>
            </a:rPr>
            <a:t>Farmacotherapeutische groepen en andere gegevens</a:t>
          </a:r>
          <a:endParaRPr lang="fr-B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8755" y="3366701"/>
        <a:ext cx="2117972" cy="1521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DBDBB-F016-42CB-9185-D17AE18730A2}">
      <dsp:nvSpPr>
        <dsp:cNvPr id="0" name=""/>
        <dsp:cNvSpPr/>
      </dsp:nvSpPr>
      <dsp:spPr>
        <a:xfrm>
          <a:off x="2639614" y="155690"/>
          <a:ext cx="1536851" cy="926338"/>
        </a:xfrm>
        <a:prstGeom prst="roundRect">
          <a:avLst>
            <a:gd name="adj" fmla="val 10000"/>
          </a:avLst>
        </a:prstGeom>
        <a:solidFill>
          <a:srgbClr val="3E6E5A"/>
        </a:solidFill>
        <a:ln w="9525" cap="flat" cmpd="sng" algn="ctr">
          <a:solidFill>
            <a:srgbClr val="3E6E5A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/>
            <a:t>Regering</a:t>
          </a:r>
        </a:p>
      </dsp:txBody>
      <dsp:txXfrm>
        <a:off x="2666746" y="182822"/>
        <a:ext cx="1482587" cy="872074"/>
      </dsp:txXfrm>
    </dsp:sp>
    <dsp:sp modelId="{E753885E-5E29-4AA1-97C6-E523B79A20E0}">
      <dsp:nvSpPr>
        <dsp:cNvPr id="0" name=""/>
        <dsp:cNvSpPr/>
      </dsp:nvSpPr>
      <dsp:spPr>
        <a:xfrm>
          <a:off x="3362320" y="1082029"/>
          <a:ext cx="91440" cy="370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535"/>
              </a:lnTo>
            </a:path>
          </a:pathLst>
        </a:custGeom>
        <a:noFill/>
        <a:ln w="25400" cap="flat" cmpd="sng" algn="ctr">
          <a:solidFill>
            <a:srgbClr val="3E6E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2007E-0289-41CD-808B-B2867874EBE1}">
      <dsp:nvSpPr>
        <dsp:cNvPr id="0" name=""/>
        <dsp:cNvSpPr/>
      </dsp:nvSpPr>
      <dsp:spPr>
        <a:xfrm>
          <a:off x="2713285" y="1452565"/>
          <a:ext cx="1389508" cy="926338"/>
        </a:xfrm>
        <a:prstGeom prst="roundRect">
          <a:avLst>
            <a:gd name="adj" fmla="val 10000"/>
          </a:avLst>
        </a:prstGeom>
        <a:solidFill>
          <a:srgbClr val="3E6E5A"/>
        </a:solidFill>
        <a:ln w="9525" cap="flat" cmpd="sng" algn="ctr">
          <a:solidFill>
            <a:srgbClr val="3E6E5A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600" kern="1200"/>
            <a:t>G-Cloud Strategic Board</a:t>
          </a:r>
        </a:p>
      </dsp:txBody>
      <dsp:txXfrm>
        <a:off x="2740417" y="1479697"/>
        <a:ext cx="1335244" cy="872074"/>
      </dsp:txXfrm>
    </dsp:sp>
    <dsp:sp modelId="{2ABDDC3B-0E3F-4094-B2A0-81DDA2235859}">
      <dsp:nvSpPr>
        <dsp:cNvPr id="0" name=""/>
        <dsp:cNvSpPr/>
      </dsp:nvSpPr>
      <dsp:spPr>
        <a:xfrm>
          <a:off x="3362320" y="2378904"/>
          <a:ext cx="91440" cy="304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93"/>
              </a:lnTo>
            </a:path>
          </a:pathLst>
        </a:custGeom>
        <a:noFill/>
        <a:ln w="25400" cap="flat" cmpd="sng" algn="ctr">
          <a:solidFill>
            <a:srgbClr val="3E6E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9D184-4BDA-4438-BCFC-3C8F0189EFDE}">
      <dsp:nvSpPr>
        <dsp:cNvPr id="0" name=""/>
        <dsp:cNvSpPr/>
      </dsp:nvSpPr>
      <dsp:spPr>
        <a:xfrm>
          <a:off x="2713285" y="2683697"/>
          <a:ext cx="1389508" cy="926338"/>
        </a:xfrm>
        <a:prstGeom prst="roundRect">
          <a:avLst>
            <a:gd name="adj" fmla="val 10000"/>
          </a:avLst>
        </a:prstGeom>
        <a:solidFill>
          <a:srgbClr val="3E6E5A"/>
        </a:solidFill>
        <a:ln w="9525" cap="flat" cmpd="sng" algn="ctr">
          <a:solidFill>
            <a:srgbClr val="3E6E5A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/>
            <a:t>G-Cloud Operations &amp; </a:t>
          </a:r>
          <a:r>
            <a:rPr lang="nl-BE" sz="1600" kern="1200" noProof="0"/>
            <a:t>Programme </a:t>
          </a:r>
          <a:r>
            <a:rPr lang="nl-BE" sz="1600" kern="1200"/>
            <a:t>Board</a:t>
          </a:r>
        </a:p>
      </dsp:txBody>
      <dsp:txXfrm>
        <a:off x="2740417" y="2710829"/>
        <a:ext cx="1335244" cy="872074"/>
      </dsp:txXfrm>
    </dsp:sp>
    <dsp:sp modelId="{10FA042D-5615-4BF9-958C-81FFB5A6DD35}">
      <dsp:nvSpPr>
        <dsp:cNvPr id="0" name=""/>
        <dsp:cNvSpPr/>
      </dsp:nvSpPr>
      <dsp:spPr>
        <a:xfrm>
          <a:off x="694754" y="3610036"/>
          <a:ext cx="2713285" cy="369803"/>
        </a:xfrm>
        <a:custGeom>
          <a:avLst/>
          <a:gdLst/>
          <a:ahLst/>
          <a:cxnLst/>
          <a:rect l="0" t="0" r="0" b="0"/>
          <a:pathLst>
            <a:path>
              <a:moveTo>
                <a:pt x="2713285" y="0"/>
              </a:moveTo>
              <a:lnTo>
                <a:pt x="2713285" y="184901"/>
              </a:lnTo>
              <a:lnTo>
                <a:pt x="0" y="184901"/>
              </a:lnTo>
              <a:lnTo>
                <a:pt x="0" y="369803"/>
              </a:lnTo>
            </a:path>
          </a:pathLst>
        </a:custGeom>
        <a:noFill/>
        <a:ln w="25400" cap="flat" cmpd="sng" algn="ctr">
          <a:solidFill>
            <a:srgbClr val="3E6E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70529-B724-4F85-8AAE-BA0FB5B39E22}">
      <dsp:nvSpPr>
        <dsp:cNvPr id="0" name=""/>
        <dsp:cNvSpPr/>
      </dsp:nvSpPr>
      <dsp:spPr>
        <a:xfrm>
          <a:off x="0" y="3979840"/>
          <a:ext cx="1389508" cy="926338"/>
        </a:xfrm>
        <a:prstGeom prst="roundRect">
          <a:avLst>
            <a:gd name="adj" fmla="val 10000"/>
          </a:avLst>
        </a:prstGeom>
        <a:solidFill>
          <a:srgbClr val="3E6E5A"/>
        </a:solidFill>
        <a:ln w="9525" cap="flat" cmpd="sng" algn="ctr">
          <a:solidFill>
            <a:srgbClr val="3E6E5A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/>
            <a:t>FODs/PODs</a:t>
          </a:r>
          <a:r>
            <a:rPr lang="nl-BE" kern="1200"/>
            <a:t/>
          </a:r>
          <a:br>
            <a:rPr lang="nl-BE" kern="1200"/>
          </a:br>
          <a:r>
            <a:rPr lang="nl-BE" sz="1600" kern="1200"/>
            <a:t>(Horizontale FOD, FOD FIN, Belnet, …)</a:t>
          </a:r>
        </a:p>
      </dsp:txBody>
      <dsp:txXfrm>
        <a:off x="27132" y="4006972"/>
        <a:ext cx="1335244" cy="872074"/>
      </dsp:txXfrm>
    </dsp:sp>
    <dsp:sp modelId="{16DB20CB-D959-404A-86D4-DBD9F03D41C8}">
      <dsp:nvSpPr>
        <dsp:cNvPr id="0" name=""/>
        <dsp:cNvSpPr/>
      </dsp:nvSpPr>
      <dsp:spPr>
        <a:xfrm>
          <a:off x="2456059" y="3610036"/>
          <a:ext cx="951980" cy="369803"/>
        </a:xfrm>
        <a:custGeom>
          <a:avLst/>
          <a:gdLst/>
          <a:ahLst/>
          <a:cxnLst/>
          <a:rect l="0" t="0" r="0" b="0"/>
          <a:pathLst>
            <a:path>
              <a:moveTo>
                <a:pt x="951980" y="0"/>
              </a:moveTo>
              <a:lnTo>
                <a:pt x="951980" y="184901"/>
              </a:lnTo>
              <a:lnTo>
                <a:pt x="0" y="184901"/>
              </a:lnTo>
              <a:lnTo>
                <a:pt x="0" y="369803"/>
              </a:lnTo>
            </a:path>
          </a:pathLst>
        </a:custGeom>
        <a:noFill/>
        <a:ln w="25400" cap="flat" cmpd="sng" algn="ctr">
          <a:solidFill>
            <a:srgbClr val="3E6E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5A292-2059-4B9C-9C47-E66478AFF3EC}">
      <dsp:nvSpPr>
        <dsp:cNvPr id="0" name=""/>
        <dsp:cNvSpPr/>
      </dsp:nvSpPr>
      <dsp:spPr>
        <a:xfrm>
          <a:off x="1761305" y="3979840"/>
          <a:ext cx="1389508" cy="926338"/>
        </a:xfrm>
        <a:prstGeom prst="roundRect">
          <a:avLst>
            <a:gd name="adj" fmla="val 10000"/>
          </a:avLst>
        </a:prstGeom>
        <a:solidFill>
          <a:srgbClr val="3E6E5A"/>
        </a:solidFill>
        <a:ln w="9525" cap="flat" cmpd="sng" algn="ctr">
          <a:solidFill>
            <a:srgbClr val="3E6E5A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/>
            <a:t>OISZ/ION (KSZ, ...)</a:t>
          </a:r>
        </a:p>
      </dsp:txBody>
      <dsp:txXfrm>
        <a:off x="1788437" y="4006972"/>
        <a:ext cx="1335244" cy="872074"/>
      </dsp:txXfrm>
    </dsp:sp>
    <dsp:sp modelId="{040AE0B6-74FA-4EA9-BB98-39A17B3C414B}">
      <dsp:nvSpPr>
        <dsp:cNvPr id="0" name=""/>
        <dsp:cNvSpPr/>
      </dsp:nvSpPr>
      <dsp:spPr>
        <a:xfrm>
          <a:off x="3408040" y="3610036"/>
          <a:ext cx="854380" cy="369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01"/>
              </a:lnTo>
              <a:lnTo>
                <a:pt x="854380" y="184901"/>
              </a:lnTo>
              <a:lnTo>
                <a:pt x="854380" y="369803"/>
              </a:lnTo>
            </a:path>
          </a:pathLst>
        </a:custGeom>
        <a:noFill/>
        <a:ln w="25400" cap="flat" cmpd="sng" algn="ctr">
          <a:solidFill>
            <a:srgbClr val="08767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9A7DB-7503-4C8C-93E2-88A6921B7EEA}">
      <dsp:nvSpPr>
        <dsp:cNvPr id="0" name=""/>
        <dsp:cNvSpPr/>
      </dsp:nvSpPr>
      <dsp:spPr>
        <a:xfrm>
          <a:off x="3567666" y="3979840"/>
          <a:ext cx="1389508" cy="926338"/>
        </a:xfrm>
        <a:prstGeom prst="roundRect">
          <a:avLst>
            <a:gd name="adj" fmla="val 10000"/>
          </a:avLst>
        </a:prstGeom>
        <a:solidFill>
          <a:srgbClr val="3E6E5A"/>
        </a:solidFill>
        <a:ln w="9525" cap="flat" cmpd="sng" algn="ctr">
          <a:solidFill>
            <a:srgbClr val="3E6E5A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/>
            <a:t>Vereniging van FODs/PODs/ ION</a:t>
          </a:r>
        </a:p>
      </dsp:txBody>
      <dsp:txXfrm>
        <a:off x="3594798" y="4006972"/>
        <a:ext cx="1335244" cy="872074"/>
      </dsp:txXfrm>
    </dsp:sp>
    <dsp:sp modelId="{CB131D3F-5060-48D1-BCD5-E503DCC482AE}">
      <dsp:nvSpPr>
        <dsp:cNvPr id="0" name=""/>
        <dsp:cNvSpPr/>
      </dsp:nvSpPr>
      <dsp:spPr>
        <a:xfrm>
          <a:off x="3408040" y="3610036"/>
          <a:ext cx="2660742" cy="369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01"/>
              </a:lnTo>
              <a:lnTo>
                <a:pt x="2660742" y="184901"/>
              </a:lnTo>
              <a:lnTo>
                <a:pt x="2660742" y="369803"/>
              </a:lnTo>
            </a:path>
          </a:pathLst>
        </a:custGeom>
        <a:noFill/>
        <a:ln w="25400" cap="flat" cmpd="sng" algn="ctr">
          <a:solidFill>
            <a:srgbClr val="3E6E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1BA74-ED83-4275-917A-DA21C4B264F1}">
      <dsp:nvSpPr>
        <dsp:cNvPr id="0" name=""/>
        <dsp:cNvSpPr/>
      </dsp:nvSpPr>
      <dsp:spPr>
        <a:xfrm>
          <a:off x="5374027" y="3979840"/>
          <a:ext cx="1389508" cy="926338"/>
        </a:xfrm>
        <a:prstGeom prst="roundRect">
          <a:avLst>
            <a:gd name="adj" fmla="val 10000"/>
          </a:avLst>
        </a:prstGeom>
        <a:solidFill>
          <a:srgbClr val="3E6E5A"/>
        </a:solidFill>
        <a:ln w="9525" cap="flat" cmpd="sng" algn="ctr">
          <a:solidFill>
            <a:srgbClr val="3E6E5A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/>
            <a:t>Privé-ICT-firma’s o.l.v. FOD/OISZ/... </a:t>
          </a:r>
        </a:p>
      </dsp:txBody>
      <dsp:txXfrm>
        <a:off x="5401159" y="4006972"/>
        <a:ext cx="1335244" cy="872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72276-8DCF-4E0F-A49D-BC04F3D3E09C}" type="datetimeFigureOut">
              <a:rPr lang="fr-BE" smtClean="0"/>
              <a:t>12-03-24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9335-2076-44C6-9E3F-0312D25075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5541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0CDFC-4227-4C65-BFFE-606B768D4FEF}" type="datetimeFigureOut">
              <a:rPr lang="fr-BE" smtClean="0"/>
              <a:t>12-03-24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DF498-6B22-4C23-B9DE-FBD91F7FCCA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039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FA2C57-6F2A-4A75-B143-BC40857E40EC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12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4191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6691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56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489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276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1062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8086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8195" y="4713431"/>
            <a:ext cx="5441287" cy="44687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938435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3076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62674-ADB2-42D4-B8E9-13688C3B98A9}" type="slidenum">
              <a:rPr lang="en-US" smtClean="0"/>
              <a:pPr>
                <a:defRPr/>
              </a:pPr>
              <a:t>29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4117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44301-3FF7-6B40-A3C4-9CEE3D6B2B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2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8088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62660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6350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1182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751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9438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2040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26065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46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05874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47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013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2451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48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47924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49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74782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50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2406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52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52603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54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15049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55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384978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56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14612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57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25167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58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80978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59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8615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571578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60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7042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021076-4BFF-411B-B7F4-15E703EEE8EA}" type="slidenum">
              <a:rPr lang="nl-NL" altLang="en-US" sz="1300" b="0" smtClean="0"/>
              <a:pPr/>
              <a:t>61</a:t>
            </a:fld>
            <a:endParaRPr lang="nl-NL" altLang="en-US" sz="1300" b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5113" cy="3721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</p:spPr>
        <p:txBody>
          <a:bodyPr/>
          <a:lstStyle/>
          <a:p>
            <a:pPr eaLnBrk="1" hangingPunct="1"/>
            <a:endParaRPr lang="fr-BE" altLang="en-US" dirty="0"/>
          </a:p>
        </p:txBody>
      </p:sp>
    </p:spTree>
    <p:extLst>
      <p:ext uri="{BB962C8B-B14F-4D97-AF65-F5344CB8AC3E}">
        <p14:creationId xmlns:p14="http://schemas.microsoft.com/office/powerpoint/2010/main" val="15518334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62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87514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63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24392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021076-4BFF-411B-B7F4-15E703EEE8EA}" type="slidenum">
              <a:rPr lang="nl-NL" altLang="en-US" sz="1300" b="0" smtClean="0"/>
              <a:pPr/>
              <a:t>66</a:t>
            </a:fld>
            <a:endParaRPr lang="nl-NL" altLang="en-US" sz="1300" b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5113" cy="3721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</p:spPr>
        <p:txBody>
          <a:bodyPr/>
          <a:lstStyle/>
          <a:p>
            <a:pPr eaLnBrk="1" hangingPunct="1"/>
            <a:endParaRPr lang="fr-BE" altLang="en-US" dirty="0"/>
          </a:p>
        </p:txBody>
      </p:sp>
    </p:spTree>
    <p:extLst>
      <p:ext uri="{BB962C8B-B14F-4D97-AF65-F5344CB8AC3E}">
        <p14:creationId xmlns:p14="http://schemas.microsoft.com/office/powerpoint/2010/main" val="29255302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68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8337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14B466-97F6-42AD-BA69-3128B6BE031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731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14B466-97F6-42AD-BA69-3128B6BE031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122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991265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6145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12696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73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6193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4DA22-75FB-4E11-B454-DD080F4D5A51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0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6982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5788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9181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4DBEC1-93FB-4B91-9E59-62B174088C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6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13/09/2018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166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894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667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9625" indent="-1809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600" indent="-1809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2050" indent="-17145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750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13/09/2018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457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52737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52737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13/09/2018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613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014" y="105164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34333"/>
            <a:ext cx="5386917" cy="4474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6" y="105164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34333"/>
            <a:ext cx="5389033" cy="44749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13/09/2018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74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13/09/2018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939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13/09/2018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96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1707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13/09/2018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806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B82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817868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16632"/>
            <a:ext cx="662473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439577"/>
            <a:ext cx="6624736" cy="473364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560543" y="1439577"/>
            <a:ext cx="4631457" cy="47336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03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" r="83862" b="92911"/>
          <a:stretch/>
        </p:blipFill>
        <p:spPr>
          <a:xfrm>
            <a:off x="10148047" y="6381328"/>
            <a:ext cx="1563900" cy="4320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3"/>
            <a:ext cx="109728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/>
              <a:t> -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08720"/>
            <a:ext cx="12192000" cy="0"/>
          </a:xfrm>
          <a:prstGeom prst="line">
            <a:avLst/>
          </a:prstGeom>
          <a:ln w="19050">
            <a:solidFill>
              <a:srgbClr val="5252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29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ealth.fgov.be/nl/beroepsbeoefenaars-in-de-gezondheidszorg/diensten/beheer-van-de-ehealth-certificat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www.ehealth.fgov.be/ehealthplatform/nl/service-ehealth-certificat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ealth.fgov.be/ehealthplatform/nl/service-iam-identity-access-manageme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health.fgov.be/ehealthplatform/nl/reglement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ealth.fgov.be/ehealthplatform/nl/systeem-voor-end-to-end-vercijfer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ealth.fgov.be/ehealthplatform/nl/elektronische-datering-timestamp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ealth.fgov.be/ehealthplatform/nl/verwijzingsrepertoriu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42.png"/><Relationship Id="rId4" Type="http://schemas.openxmlformats.org/officeDocument/2006/relationships/image" Target="../media/image52.png"/><Relationship Id="rId9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ealth.fgov.be/ehealthplatform/nl/beveiligde-elektronische-brievenbu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ealth.fgov.be/ehealthplatform/nl/authentieke-bronnen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image" Target="../media/image14.jpeg"/><Relationship Id="rId21" Type="http://schemas.openxmlformats.org/officeDocument/2006/relationships/image" Target="../media/image26.png"/><Relationship Id="rId7" Type="http://schemas.openxmlformats.org/officeDocument/2006/relationships/image" Target="../media/image17.png"/><Relationship Id="rId12" Type="http://schemas.microsoft.com/office/2007/relationships/hdphoto" Target="../media/hdphoto3.wdp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microsoft.com/office/2007/relationships/hdphoto" Target="../media/hdphoto5.wdp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image" Target="../media/image21.png"/><Relationship Id="rId23" Type="http://schemas.openxmlformats.org/officeDocument/2006/relationships/image" Target="../media/image28.png"/><Relationship Id="rId10" Type="http://schemas.microsoft.com/office/2007/relationships/hdphoto" Target="../media/hdphoto2.wdp"/><Relationship Id="rId19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microsoft.com/office/2007/relationships/hdphoto" Target="../media/hdphoto4.wdp"/><Relationship Id="rId22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6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4.jpeg"/><Relationship Id="rId9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5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67.jpeg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28.png"/><Relationship Id="rId3" Type="http://schemas.openxmlformats.org/officeDocument/2006/relationships/image" Target="../media/image65.png"/><Relationship Id="rId7" Type="http://schemas.openxmlformats.org/officeDocument/2006/relationships/image" Target="../media/image16.jpe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11" Type="http://schemas.openxmlformats.org/officeDocument/2006/relationships/image" Target="../media/image73.png"/><Relationship Id="rId5" Type="http://schemas.openxmlformats.org/officeDocument/2006/relationships/image" Target="../media/image68.jpeg"/><Relationship Id="rId15" Type="http://schemas.openxmlformats.org/officeDocument/2006/relationships/image" Target="../media/image22.png"/><Relationship Id="rId10" Type="http://schemas.openxmlformats.org/officeDocument/2006/relationships/image" Target="../media/image72.png"/><Relationship Id="rId4" Type="http://schemas.openxmlformats.org/officeDocument/2006/relationships/image" Target="../media/image14.jpeg"/><Relationship Id="rId9" Type="http://schemas.openxmlformats.org/officeDocument/2006/relationships/image" Target="../media/image71.png"/><Relationship Id="rId14" Type="http://schemas.openxmlformats.org/officeDocument/2006/relationships/image" Target="../media/image64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4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11" Type="http://schemas.openxmlformats.org/officeDocument/2006/relationships/image" Target="../media/image77.jpeg"/><Relationship Id="rId5" Type="http://schemas.openxmlformats.org/officeDocument/2006/relationships/image" Target="../media/image23.png"/><Relationship Id="rId10" Type="http://schemas.openxmlformats.org/officeDocument/2006/relationships/image" Target="../media/image76.jpeg"/><Relationship Id="rId4" Type="http://schemas.openxmlformats.org/officeDocument/2006/relationships/image" Target="../media/image22.png"/><Relationship Id="rId9" Type="http://schemas.openxmlformats.org/officeDocument/2006/relationships/image" Target="../media/image7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ealth.fgov.be/ehealthplatform/nl/service-welcome-pack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health.fgov.be/nl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loud.belgium.be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us.ehealth.fgov.be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hyperlink" Target="https://www.status.ehealth.fgov.be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07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105.png"/><Relationship Id="rId5" Type="http://schemas.openxmlformats.org/officeDocument/2006/relationships/image" Target="../media/image91.png"/><Relationship Id="rId10" Type="http://schemas.openxmlformats.org/officeDocument/2006/relationships/image" Target="../media/image104.png"/><Relationship Id="rId4" Type="http://schemas.openxmlformats.org/officeDocument/2006/relationships/image" Target="../media/image90.png"/><Relationship Id="rId9" Type="http://schemas.openxmlformats.org/officeDocument/2006/relationships/image" Target="../media/image10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nl-BE" sz="3600" b="1" dirty="0">
                <a:solidFill>
                  <a:srgbClr val="C00000"/>
                </a:solidFill>
                <a:ea typeface="+mn-ea"/>
              </a:rPr>
              <a:t>De architectuur van de </a:t>
            </a:r>
            <a:r>
              <a:rPr lang="nl-BE" sz="3600" b="1" dirty="0">
                <a:solidFill>
                  <a:srgbClr val="087670"/>
                </a:solidFill>
                <a:ea typeface="+mn-ea"/>
              </a:rPr>
              <a:t>eHealth</a:t>
            </a:r>
            <a:r>
              <a:rPr lang="nl-BE" sz="3600" b="1" dirty="0">
                <a:solidFill>
                  <a:srgbClr val="C00000"/>
                </a:solidFill>
                <a:ea typeface="+mn-ea"/>
              </a:rPr>
              <a:t>-diensten</a:t>
            </a: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7008812" y="3324225"/>
            <a:ext cx="4268788" cy="2800350"/>
            <a:chOff x="4406900" y="2676525"/>
            <a:chExt cx="4268788" cy="280160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cs typeface="Arial" pitchFamily="34" charset="0"/>
                  <a:sym typeface="Arial" pitchFamily="34" charset="0"/>
                </a:rPr>
                <a:t>@</a:t>
              </a:r>
              <a:r>
                <a:rPr lang="nl-BE" sz="1600" dirty="0" err="1">
                  <a:cs typeface="Arial" pitchFamily="34" charset="0"/>
                  <a:sym typeface="Arial" pitchFamily="34" charset="0"/>
                </a:rPr>
                <a:t>FrRobben</a:t>
              </a:r>
              <a:endParaRPr lang="nl-BE" sz="1600" dirty="0"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nl-BE" sz="1600" dirty="0"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nl-BE" sz="1600" dirty="0">
                  <a:cs typeface="Arial" pitchFamily="34" charset="0"/>
                  <a:sym typeface="Arial" pitchFamily="34" charset="0"/>
                </a:rPr>
                <a:t>https://www.frankrobben.be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688" y="321139"/>
            <a:ext cx="1707028" cy="50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242" y="4858006"/>
            <a:ext cx="256082" cy="2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 en uitleg op </a:t>
            </a:r>
            <a:r>
              <a:rPr lang="nl-BE" dirty="0" err="1"/>
              <a:t>eGezondheidsportaal</a:t>
            </a:r>
            <a:endParaRPr lang="fr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10</a:t>
            </a:fld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819E2-6186-4B93-B2C0-850ED0384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2017"/>
            <a:ext cx="650398" cy="564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DC71C8-6538-49E0-915C-025092360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72126"/>
            <a:ext cx="11015352" cy="50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-certificaten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gratis uitgereikt door het eHealth-platform aan</a:t>
            </a:r>
          </a:p>
          <a:p>
            <a:pPr lvl="1"/>
            <a:r>
              <a:rPr lang="nl-BE" dirty="0"/>
              <a:t>zorgverstrekkers en –instellingen</a:t>
            </a:r>
          </a:p>
          <a:p>
            <a:pPr lvl="1"/>
            <a:r>
              <a:rPr lang="nl-BE" dirty="0"/>
              <a:t>ontwikkelaars van software voor zorgverstrekkers en -instellingen</a:t>
            </a:r>
          </a:p>
          <a:p>
            <a:endParaRPr lang="nl-BE" dirty="0"/>
          </a:p>
          <a:p>
            <a:r>
              <a:rPr lang="nl-BE" dirty="0"/>
              <a:t>functionaliteiten</a:t>
            </a:r>
          </a:p>
          <a:p>
            <a:pPr lvl="1"/>
            <a:r>
              <a:rPr lang="nl-BE" dirty="0"/>
              <a:t>mogelijkheid voor de zorgverstrekker of -instelling om zijn software te authentiseren bij het aanroepen van </a:t>
            </a:r>
            <a:r>
              <a:rPr lang="nl-BE" dirty="0" err="1"/>
              <a:t>webservices</a:t>
            </a:r>
            <a:r>
              <a:rPr lang="nl-BE" dirty="0"/>
              <a:t>, onder meer door een toegangsjeton aan te vragen op basis waarvan toegang verleend wordt tot deze diensten</a:t>
            </a:r>
          </a:p>
          <a:p>
            <a:pPr lvl="1"/>
            <a:r>
              <a:rPr lang="nl-BE" dirty="0"/>
              <a:t>mogelijkheid om berichten te vercijferen en te ontcijferen, bv. bij het gebruik van de </a:t>
            </a:r>
            <a:r>
              <a:rPr lang="nl-BE" dirty="0" err="1"/>
              <a:t>eHealthBox</a:t>
            </a:r>
            <a:endParaRPr lang="nl-BE" dirty="0"/>
          </a:p>
          <a:p>
            <a:pPr lvl="1"/>
            <a:r>
              <a:rPr lang="nl-BE" dirty="0"/>
              <a:t>tezamen met het bijhorende paswoord, </a:t>
            </a:r>
            <a:r>
              <a:rPr lang="nl-BE" dirty="0" err="1"/>
              <a:t>fallback</a:t>
            </a:r>
            <a:r>
              <a:rPr lang="nl-BE" dirty="0"/>
              <a:t> voor de authenticatie van een zorgverstrekker indien hij zich niet kan authentiseren aan de hand van zijn </a:t>
            </a:r>
            <a:r>
              <a:rPr lang="nl-BE" dirty="0" err="1"/>
              <a:t>eID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7661"/>
            <a:ext cx="466725" cy="5334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87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-certificaten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kunnen worden aangevraagd en geïnstalleerd via een toepassing die gedownload kan worden op de site van het </a:t>
            </a:r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</a:t>
            </a:r>
          </a:p>
          <a:p>
            <a:pPr lvl="1"/>
            <a:r>
              <a:rPr lang="nl-BE" dirty="0">
                <a:hlinkClick r:id="rId3"/>
              </a:rPr>
              <a:t>https://www.ehealth.fgov.be/nl/beroepsbeoefenaars-in-de-gezondheidszorg/diensten/beheer-van-de-ehealth-certificaten</a:t>
            </a:r>
            <a:endParaRPr lang="nl-BE" dirty="0"/>
          </a:p>
          <a:p>
            <a:endParaRPr lang="nl-BE" dirty="0"/>
          </a:p>
          <a:p>
            <a:r>
              <a:rPr lang="nl-BE" dirty="0"/>
              <a:t>indien paswoord verloren, moet bestaande certificaat ingetrokken worden, en nieuw certificaat aangevraagd (te betalen indien te veel voorkomend)</a:t>
            </a:r>
          </a:p>
          <a:p>
            <a:endParaRPr lang="nl-BE" dirty="0"/>
          </a:p>
          <a:p>
            <a:r>
              <a:rPr lang="nl-BE" dirty="0"/>
              <a:t>meer info </a:t>
            </a:r>
          </a:p>
          <a:p>
            <a:pPr lvl="1"/>
            <a:r>
              <a:rPr lang="nl-BE" dirty="0">
                <a:hlinkClick r:id="rId4"/>
              </a:rPr>
              <a:t>https://www.ehealth.fgov.be/ehealthplatform/nl/service-ehealth-certificaten</a:t>
            </a:r>
            <a:endParaRPr lang="nl-BE" dirty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12</a:t>
            </a:fld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709E6-B391-4D83-99D3-1714A8A55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87661"/>
            <a:ext cx="4667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Geïntegreerd gebruikers- en toegangsbeheer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zorgt ervoor dat zorgverstrekkers en -instellingen enkel toegang hebben</a:t>
            </a:r>
          </a:p>
          <a:p>
            <a:pPr lvl="1"/>
            <a:r>
              <a:rPr lang="nl-BE" dirty="0"/>
              <a:t>tot de diensten waartoe ze gemachtigd zijn</a:t>
            </a:r>
          </a:p>
          <a:p>
            <a:pPr lvl="1"/>
            <a:r>
              <a:rPr lang="nl-BE" dirty="0"/>
              <a:t>m.b.t. de personen waarvoor ze daartoe gemachtigd zijn</a:t>
            </a:r>
          </a:p>
          <a:p>
            <a:r>
              <a:rPr lang="nl-BE" dirty="0"/>
              <a:t>de toegangsregels zijn vastgelegd door de wet en door de machtigingen van het Informatieveiligheidscomité</a:t>
            </a:r>
          </a:p>
          <a:p>
            <a:r>
              <a:rPr lang="nl-BE" dirty="0"/>
              <a:t>stappen</a:t>
            </a:r>
          </a:p>
          <a:p>
            <a:pPr lvl="1"/>
            <a:r>
              <a:rPr lang="nl-BE" dirty="0"/>
              <a:t>identificatie van de gebruiker</a:t>
            </a:r>
          </a:p>
          <a:p>
            <a:pPr lvl="1"/>
            <a:r>
              <a:rPr lang="nl-BE" dirty="0"/>
              <a:t>authenticatie van de identiteit van de gebruiker</a:t>
            </a:r>
          </a:p>
          <a:p>
            <a:pPr lvl="1"/>
            <a:r>
              <a:rPr lang="nl-BE" dirty="0"/>
              <a:t>controle van hoedanigheden (bv. arts, apotheker)</a:t>
            </a:r>
          </a:p>
          <a:p>
            <a:pPr lvl="1"/>
            <a:r>
              <a:rPr lang="nl-BE" dirty="0"/>
              <a:t>controle van relaties (bv. (</a:t>
            </a:r>
            <a:r>
              <a:rPr lang="nl-BE" dirty="0" err="1"/>
              <a:t>gezondheids</a:t>
            </a:r>
            <a:r>
              <a:rPr lang="nl-BE" dirty="0"/>
              <a:t>)zorgrelatie met patiënt)</a:t>
            </a:r>
          </a:p>
          <a:p>
            <a:pPr lvl="1"/>
            <a:r>
              <a:rPr lang="nl-BE" dirty="0"/>
              <a:t>autorisatie</a:t>
            </a:r>
          </a:p>
          <a:p>
            <a:r>
              <a:rPr lang="nl-BE" dirty="0"/>
              <a:t>meer info</a:t>
            </a:r>
          </a:p>
          <a:p>
            <a:pPr lvl="1"/>
            <a:r>
              <a:rPr lang="nl-BE" dirty="0">
                <a:hlinkClick r:id="rId3"/>
              </a:rPr>
              <a:t>https://www.ehealth.fgov.be/ehealthplatform/nl/service-iam-identity-access-management</a:t>
            </a:r>
            <a:endParaRPr lang="nl-BE" dirty="0"/>
          </a:p>
          <a:p>
            <a:pPr lvl="1"/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11025"/>
            <a:ext cx="466725" cy="40957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26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Geïntegreerd</a:t>
            </a:r>
            <a:r>
              <a:rPr lang="fr-BE" dirty="0"/>
              <a:t> gebruikers- en </a:t>
            </a:r>
            <a:r>
              <a:rPr lang="fr-BE" dirty="0" err="1"/>
              <a:t>toegangsbeheer</a:t>
            </a:r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A7D7-3B07-4F16-B17F-21A2F67651B8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00358" name="Picture 2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876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01" y="930032"/>
            <a:ext cx="9185750" cy="56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E2ED85-2AEF-4619-9403-2813174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11025"/>
            <a:ext cx="4667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>
            <a:noAutofit/>
          </a:bodyPr>
          <a:lstStyle/>
          <a:p>
            <a:r>
              <a:rPr lang="nl-BE" dirty="0"/>
              <a:t>Geïnformeerde toestemming tot gegevensdeling,</a:t>
            </a:r>
            <a:br>
              <a:rPr lang="nl-BE" dirty="0"/>
            </a:br>
            <a:r>
              <a:rPr lang="nl-BE" dirty="0"/>
              <a:t>(</a:t>
            </a:r>
            <a:r>
              <a:rPr lang="nl-BE" dirty="0" err="1"/>
              <a:t>gezondheids</a:t>
            </a:r>
            <a:r>
              <a:rPr lang="nl-BE" dirty="0"/>
              <a:t>)zorgrelatie en toegangsmatrix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89451"/>
          </a:xfrm>
        </p:spPr>
        <p:txBody>
          <a:bodyPr/>
          <a:lstStyle/>
          <a:p>
            <a:r>
              <a:rPr lang="nl-BE" dirty="0"/>
              <a:t>een zorgverstrekker of –instelling heeft alleen toegang tot gezondheidsgegevens van een zorggebruiker bij een derde indien</a:t>
            </a:r>
          </a:p>
          <a:p>
            <a:pPr lvl="1"/>
            <a:r>
              <a:rPr lang="nl-BE" dirty="0"/>
              <a:t>de zorggebruiker zijn geïnformeerde toestemming heeft gegeven om gezondheidsgegevens te delen</a:t>
            </a:r>
          </a:p>
          <a:p>
            <a:pPr lvl="1"/>
            <a:r>
              <a:rPr lang="nl-BE" dirty="0"/>
              <a:t>de zorgverstrekker of –instelling een (</a:t>
            </a:r>
            <a:r>
              <a:rPr lang="nl-BE" dirty="0" err="1"/>
              <a:t>gezondheids</a:t>
            </a:r>
            <a:r>
              <a:rPr lang="nl-BE" dirty="0"/>
              <a:t>)zorgrelatie heeft met de zorggebruiker</a:t>
            </a:r>
          </a:p>
          <a:p>
            <a:pPr lvl="2"/>
            <a:r>
              <a:rPr lang="nl-BE" dirty="0"/>
              <a:t>de regels voor de manier waarop een zorgrelatie wordt bewezen zijn voor de onderscheiden soorten zorgverstrekkers en –instellingen vastgelegd in een reglement</a:t>
            </a:r>
          </a:p>
          <a:p>
            <a:pPr lvl="1"/>
            <a:r>
              <a:rPr lang="nl-BE" dirty="0"/>
              <a:t>de zorgverstrekker niet door de zorggebruiker is uitgesloten van toegang tot zijn gezondheidsgegevens</a:t>
            </a:r>
          </a:p>
          <a:p>
            <a:pPr lvl="1"/>
            <a:r>
              <a:rPr lang="nl-BE" dirty="0"/>
              <a:t>de betrokken gezondheidsgegevens toegankelijk zijn voor de betrokken soort zorgverstrekker (de zgn. toegangsmatrix)</a:t>
            </a:r>
          </a:p>
          <a:p>
            <a:pPr lvl="2"/>
            <a:r>
              <a:rPr lang="nl-BE" dirty="0"/>
              <a:t>de toegangsmatrix is vastgelegd in een reglement</a:t>
            </a:r>
            <a:endParaRPr lang="fr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691360" y="6453337"/>
            <a:ext cx="2844800" cy="365125"/>
          </a:xfrm>
        </p:spPr>
        <p:txBody>
          <a:bodyPr/>
          <a:lstStyle/>
          <a:p>
            <a:fld id="{30A9230E-FFBB-4CCB-ABD7-198084EDE768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06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Actuele </a:t>
            </a:r>
            <a:r>
              <a:rPr lang="nl-BE" dirty="0"/>
              <a:t>toegangsmatrix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16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909086-7E34-4F85-BAD2-94C1B542D4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034263"/>
            <a:ext cx="12192000" cy="51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Nieuwe toegangsmatrix (nog niet ingevoerd)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17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60C8F6-3CD6-4AF1-9DA6-70AD0CF12D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4806" y="1020562"/>
            <a:ext cx="10657907" cy="532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ep 1041"/>
          <p:cNvGrpSpPr/>
          <p:nvPr/>
        </p:nvGrpSpPr>
        <p:grpSpPr>
          <a:xfrm>
            <a:off x="324128" y="228826"/>
            <a:ext cx="2520780" cy="1812325"/>
            <a:chOff x="324128" y="228826"/>
            <a:chExt cx="2520780" cy="1812325"/>
          </a:xfrm>
          <a:solidFill>
            <a:srgbClr val="CDE5DB"/>
          </a:solidFill>
        </p:grpSpPr>
        <p:sp>
          <p:nvSpPr>
            <p:cNvPr id="4" name="Ruit 3"/>
            <p:cNvSpPr/>
            <p:nvPr/>
          </p:nvSpPr>
          <p:spPr>
            <a:xfrm>
              <a:off x="324128" y="228826"/>
              <a:ext cx="2520780" cy="1812325"/>
            </a:xfrm>
            <a:prstGeom prst="diamond">
              <a:avLst/>
            </a:prstGeom>
            <a:solidFill>
              <a:srgbClr val="CDE5DB"/>
            </a:solidFill>
            <a:ln>
              <a:solidFill>
                <a:srgbClr val="CDE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591374" y="764531"/>
              <a:ext cx="198628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>
                  <a:latin typeface="Arial" panose="020B0604020202020204" pitchFamily="34" charset="0"/>
                  <a:cs typeface="Arial" panose="020B0604020202020204" pitchFamily="34" charset="0"/>
                </a:rPr>
                <a:t>zorgverstrekker</a:t>
              </a:r>
            </a:p>
            <a:p>
              <a:pPr algn="ctr"/>
              <a:r>
                <a:rPr lang="nl-BE" sz="1400" dirty="0">
                  <a:latin typeface="Arial" panose="020B0604020202020204" pitchFamily="34" charset="0"/>
                  <a:cs typeface="Arial" panose="020B0604020202020204" pitchFamily="34" charset="0"/>
                </a:rPr>
                <a:t>werd uitgesloten door zorggebruiker</a:t>
              </a:r>
            </a:p>
          </p:txBody>
        </p:sp>
      </p:grpSp>
      <p:grpSp>
        <p:nvGrpSpPr>
          <p:cNvPr id="1045" name="Groep 1044"/>
          <p:cNvGrpSpPr/>
          <p:nvPr/>
        </p:nvGrpSpPr>
        <p:grpSpPr>
          <a:xfrm>
            <a:off x="3127595" y="1169773"/>
            <a:ext cx="2520780" cy="1812325"/>
            <a:chOff x="3127595" y="1169773"/>
            <a:chExt cx="2520780" cy="1812325"/>
          </a:xfrm>
        </p:grpSpPr>
        <p:sp>
          <p:nvSpPr>
            <p:cNvPr id="14" name="Ruit 13"/>
            <p:cNvSpPr/>
            <p:nvPr/>
          </p:nvSpPr>
          <p:spPr>
            <a:xfrm>
              <a:off x="3127595" y="1169773"/>
              <a:ext cx="2520780" cy="1812325"/>
            </a:xfrm>
            <a:prstGeom prst="diamond">
              <a:avLst/>
            </a:prstGeom>
            <a:solidFill>
              <a:srgbClr val="CDE5DB"/>
            </a:solidFill>
            <a:ln>
              <a:solidFill>
                <a:srgbClr val="CDE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3394840" y="1598880"/>
              <a:ext cx="1986289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>
                  <a:latin typeface="Arial" panose="020B0604020202020204" pitchFamily="34" charset="0"/>
                  <a:cs typeface="Arial" panose="020B0604020202020204" pitchFamily="34" charset="0"/>
                </a:rPr>
                <a:t>zorggebruiker gaf geïnformeerde toestemming tot gegevensdeling</a:t>
              </a:r>
            </a:p>
          </p:txBody>
        </p:sp>
      </p:grpSp>
      <p:grpSp>
        <p:nvGrpSpPr>
          <p:cNvPr id="1047" name="Groep 1046"/>
          <p:cNvGrpSpPr/>
          <p:nvPr/>
        </p:nvGrpSpPr>
        <p:grpSpPr>
          <a:xfrm>
            <a:off x="5914411" y="2110719"/>
            <a:ext cx="2520780" cy="1812325"/>
            <a:chOff x="5914411" y="2110719"/>
            <a:chExt cx="2520780" cy="1812325"/>
          </a:xfrm>
        </p:grpSpPr>
        <p:sp>
          <p:nvSpPr>
            <p:cNvPr id="17" name="Ruit 16"/>
            <p:cNvSpPr/>
            <p:nvPr/>
          </p:nvSpPr>
          <p:spPr>
            <a:xfrm>
              <a:off x="5914411" y="2110719"/>
              <a:ext cx="2520780" cy="1812325"/>
            </a:xfrm>
            <a:prstGeom prst="diamond">
              <a:avLst/>
            </a:prstGeom>
            <a:solidFill>
              <a:srgbClr val="CDE5DB"/>
            </a:solidFill>
            <a:ln>
              <a:solidFill>
                <a:srgbClr val="CDE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6235715" y="2690336"/>
              <a:ext cx="1896641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>
                  <a:latin typeface="Arial" panose="020B0604020202020204" pitchFamily="34" charset="0"/>
                  <a:cs typeface="Arial" panose="020B0604020202020204" pitchFamily="34" charset="0"/>
                </a:rPr>
                <a:t>zorgverstrekker heeft zorgrelatie met zorggebruiker</a:t>
              </a:r>
            </a:p>
          </p:txBody>
        </p:sp>
      </p:grpSp>
      <p:grpSp>
        <p:nvGrpSpPr>
          <p:cNvPr id="1050" name="Groep 1049"/>
          <p:cNvGrpSpPr/>
          <p:nvPr/>
        </p:nvGrpSpPr>
        <p:grpSpPr>
          <a:xfrm>
            <a:off x="8716184" y="3048005"/>
            <a:ext cx="2520780" cy="1812325"/>
            <a:chOff x="8716184" y="3048005"/>
            <a:chExt cx="2520780" cy="1812325"/>
          </a:xfrm>
        </p:grpSpPr>
        <p:sp>
          <p:nvSpPr>
            <p:cNvPr id="20" name="Ruit 19"/>
            <p:cNvSpPr/>
            <p:nvPr/>
          </p:nvSpPr>
          <p:spPr>
            <a:xfrm>
              <a:off x="8716184" y="3048005"/>
              <a:ext cx="2520780" cy="1812325"/>
            </a:xfrm>
            <a:prstGeom prst="diamond">
              <a:avLst/>
            </a:prstGeom>
            <a:solidFill>
              <a:srgbClr val="CDE5DB"/>
            </a:solidFill>
            <a:ln>
              <a:solidFill>
                <a:srgbClr val="CDE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8946831" y="3476626"/>
              <a:ext cx="214103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>
                  <a:latin typeface="Arial" panose="020B0604020202020204" pitchFamily="34" charset="0"/>
                  <a:cs typeface="Arial" panose="020B0604020202020204" pitchFamily="34" charset="0"/>
                </a:rPr>
                <a:t>gegevens zijn toegankelijk voor zorgverstrekker volgens toegangsmatrix</a:t>
              </a:r>
            </a:p>
          </p:txBody>
        </p:sp>
      </p:grpSp>
      <p:sp>
        <p:nvSpPr>
          <p:cNvPr id="26" name="Tekstvak 25"/>
          <p:cNvSpPr txBox="1"/>
          <p:nvPr/>
        </p:nvSpPr>
        <p:spPr>
          <a:xfrm>
            <a:off x="2712424" y="861995"/>
            <a:ext cx="510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nee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3994995" y="2910681"/>
            <a:ext cx="510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nee</a:t>
            </a:r>
          </a:p>
        </p:txBody>
      </p:sp>
      <p:cxnSp>
        <p:nvCxnSpPr>
          <p:cNvPr id="34" name="Gebogen verbindingslijn 33"/>
          <p:cNvCxnSpPr>
            <a:stCxn id="4" idx="2"/>
            <a:endCxn id="103" idx="1"/>
          </p:cNvCxnSpPr>
          <p:nvPr/>
        </p:nvCxnSpPr>
        <p:spPr>
          <a:xfrm rot="16200000" flipH="1">
            <a:off x="1448738" y="2176931"/>
            <a:ext cx="3679245" cy="3407684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/>
          <p:cNvSpPr txBox="1"/>
          <p:nvPr/>
        </p:nvSpPr>
        <p:spPr>
          <a:xfrm>
            <a:off x="1314944" y="1970676"/>
            <a:ext cx="341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</a:p>
        </p:txBody>
      </p:sp>
      <p:cxnSp>
        <p:nvCxnSpPr>
          <p:cNvPr id="68" name="Gebogen verbindingslijn 67"/>
          <p:cNvCxnSpPr>
            <a:stCxn id="20" idx="2"/>
            <a:endCxn id="103" idx="3"/>
          </p:cNvCxnSpPr>
          <p:nvPr/>
        </p:nvCxnSpPr>
        <p:spPr>
          <a:xfrm rot="5400000">
            <a:off x="8114037" y="3857859"/>
            <a:ext cx="860066" cy="2865008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kstvak 77"/>
          <p:cNvSpPr txBox="1"/>
          <p:nvPr/>
        </p:nvSpPr>
        <p:spPr>
          <a:xfrm>
            <a:off x="6729144" y="3769156"/>
            <a:ext cx="48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nee</a:t>
            </a:r>
          </a:p>
        </p:txBody>
      </p:sp>
      <p:sp>
        <p:nvSpPr>
          <p:cNvPr id="79" name="Tekstvak 78"/>
          <p:cNvSpPr txBox="1"/>
          <p:nvPr/>
        </p:nvSpPr>
        <p:spPr>
          <a:xfrm>
            <a:off x="9727739" y="2823443"/>
            <a:ext cx="341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</a:p>
        </p:txBody>
      </p:sp>
      <p:cxnSp>
        <p:nvCxnSpPr>
          <p:cNvPr id="83" name="Gebogen verbindingslijn 82"/>
          <p:cNvCxnSpPr/>
          <p:nvPr/>
        </p:nvCxnSpPr>
        <p:spPr>
          <a:xfrm rot="16200000" flipH="1">
            <a:off x="4375185" y="2994899"/>
            <a:ext cx="1689500" cy="1663899"/>
          </a:xfrm>
          <a:prstGeom prst="bentConnector3">
            <a:avLst>
              <a:gd name="adj1" fmla="val 7779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Afbeelding 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776" y="120974"/>
            <a:ext cx="2097596" cy="2097596"/>
          </a:xfrm>
          <a:prstGeom prst="rect">
            <a:avLst/>
          </a:prstGeom>
        </p:spPr>
      </p:pic>
      <p:cxnSp>
        <p:nvCxnSpPr>
          <p:cNvPr id="99" name="Rechte verbindingslijn met pijl 98"/>
          <p:cNvCxnSpPr>
            <a:stCxn id="20" idx="0"/>
            <a:endCxn id="95" idx="2"/>
          </p:cNvCxnSpPr>
          <p:nvPr/>
        </p:nvCxnSpPr>
        <p:spPr>
          <a:xfrm flipV="1">
            <a:off x="9976574" y="2218570"/>
            <a:ext cx="0" cy="8294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Afbeelding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02" y="4671598"/>
            <a:ext cx="2119364" cy="2097596"/>
          </a:xfrm>
          <a:prstGeom prst="rect">
            <a:avLst/>
          </a:prstGeom>
        </p:spPr>
      </p:pic>
      <p:cxnSp>
        <p:nvCxnSpPr>
          <p:cNvPr id="111" name="Gebogen verbindingslijn 110"/>
          <p:cNvCxnSpPr>
            <a:stCxn id="4" idx="3"/>
            <a:endCxn id="14" idx="1"/>
          </p:cNvCxnSpPr>
          <p:nvPr/>
        </p:nvCxnSpPr>
        <p:spPr>
          <a:xfrm>
            <a:off x="2844908" y="1134989"/>
            <a:ext cx="282687" cy="94094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bogen verbindingslijn 122"/>
          <p:cNvCxnSpPr/>
          <p:nvPr/>
        </p:nvCxnSpPr>
        <p:spPr>
          <a:xfrm>
            <a:off x="5633418" y="2078224"/>
            <a:ext cx="282687" cy="94094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kstvak 123"/>
          <p:cNvSpPr txBox="1"/>
          <p:nvPr/>
        </p:nvSpPr>
        <p:spPr>
          <a:xfrm>
            <a:off x="5593029" y="1782703"/>
            <a:ext cx="510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</a:p>
        </p:txBody>
      </p:sp>
      <p:cxnSp>
        <p:nvCxnSpPr>
          <p:cNvPr id="125" name="Gebogen verbindingslijn 124"/>
          <p:cNvCxnSpPr/>
          <p:nvPr/>
        </p:nvCxnSpPr>
        <p:spPr>
          <a:xfrm>
            <a:off x="8438399" y="3013221"/>
            <a:ext cx="282687" cy="94094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kstvak 126"/>
          <p:cNvSpPr txBox="1"/>
          <p:nvPr/>
        </p:nvSpPr>
        <p:spPr>
          <a:xfrm>
            <a:off x="9559003" y="4729167"/>
            <a:ext cx="510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nee</a:t>
            </a:r>
          </a:p>
        </p:txBody>
      </p:sp>
      <p:cxnSp>
        <p:nvCxnSpPr>
          <p:cNvPr id="142" name="Gebogen verbindingslijn 141"/>
          <p:cNvCxnSpPr>
            <a:stCxn id="17" idx="2"/>
            <a:endCxn id="103" idx="0"/>
          </p:cNvCxnSpPr>
          <p:nvPr/>
        </p:nvCxnSpPr>
        <p:spPr>
          <a:xfrm rot="5400000">
            <a:off x="6239066" y="3735863"/>
            <a:ext cx="748554" cy="112291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kstvak 152"/>
          <p:cNvSpPr txBox="1"/>
          <p:nvPr/>
        </p:nvSpPr>
        <p:spPr>
          <a:xfrm>
            <a:off x="8351825" y="2743266"/>
            <a:ext cx="510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343" y="5974230"/>
            <a:ext cx="652459" cy="652459"/>
          </a:xfrm>
          <a:prstGeom prst="rect">
            <a:avLst/>
          </a:prstGeom>
        </p:spPr>
      </p:pic>
      <p:grpSp>
        <p:nvGrpSpPr>
          <p:cNvPr id="48" name="Groep 47"/>
          <p:cNvGrpSpPr/>
          <p:nvPr/>
        </p:nvGrpSpPr>
        <p:grpSpPr>
          <a:xfrm>
            <a:off x="7719368" y="5863878"/>
            <a:ext cx="1281366" cy="869206"/>
            <a:chOff x="5914411" y="2110719"/>
            <a:chExt cx="2520780" cy="1812325"/>
          </a:xfrm>
          <a:solidFill>
            <a:srgbClr val="CDE5DB"/>
          </a:solidFill>
        </p:grpSpPr>
        <p:sp>
          <p:nvSpPr>
            <p:cNvPr id="49" name="Ruit 48"/>
            <p:cNvSpPr/>
            <p:nvPr/>
          </p:nvSpPr>
          <p:spPr>
            <a:xfrm>
              <a:off x="5914411" y="2110719"/>
              <a:ext cx="2520780" cy="1812325"/>
            </a:xfrm>
            <a:prstGeom prst="diamond">
              <a:avLst/>
            </a:prstGeom>
            <a:grpFill/>
            <a:ln>
              <a:solidFill>
                <a:srgbClr val="CDE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6226479" y="2416677"/>
              <a:ext cx="1896641" cy="10909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>
                  <a:latin typeface="Arial" panose="020B0604020202020204" pitchFamily="34" charset="0"/>
                  <a:cs typeface="Arial" panose="020B0604020202020204" pitchFamily="34" charset="0"/>
                </a:rPr>
                <a:t>Levens-</a:t>
              </a:r>
            </a:p>
            <a:p>
              <a:pPr algn="ctr"/>
              <a:r>
                <a:rPr lang="nl-BE" sz="1400" dirty="0">
                  <a:latin typeface="Arial" panose="020B0604020202020204" pitchFamily="34" charset="0"/>
                  <a:cs typeface="Arial" panose="020B0604020202020204" pitchFamily="34" charset="0"/>
                </a:rPr>
                <a:t>noodzaak</a:t>
              </a:r>
            </a:p>
          </p:txBody>
        </p:sp>
      </p:grpSp>
      <p:cxnSp>
        <p:nvCxnSpPr>
          <p:cNvPr id="11" name="Gebogen verbindingslijn 10"/>
          <p:cNvCxnSpPr>
            <a:stCxn id="103" idx="2"/>
            <a:endCxn id="49" idx="1"/>
          </p:cNvCxnSpPr>
          <p:nvPr/>
        </p:nvCxnSpPr>
        <p:spPr>
          <a:xfrm rot="5400000" flipH="1" flipV="1">
            <a:off x="6650269" y="5700096"/>
            <a:ext cx="470713" cy="1667484"/>
          </a:xfrm>
          <a:prstGeom prst="bentConnector4">
            <a:avLst>
              <a:gd name="adj1" fmla="val -11813"/>
              <a:gd name="adj2" fmla="val 8177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>
            <a:stCxn id="49" idx="3"/>
            <a:endCxn id="33" idx="1"/>
          </p:cNvCxnSpPr>
          <p:nvPr/>
        </p:nvCxnSpPr>
        <p:spPr>
          <a:xfrm>
            <a:off x="9000734" y="6298481"/>
            <a:ext cx="649609" cy="19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2811280" y="-45540"/>
            <a:ext cx="59690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600" dirty="0">
                <a:latin typeface="Arial" panose="020B0604020202020204" pitchFamily="34" charset="0"/>
                <a:cs typeface="Arial" panose="020B0604020202020204" pitchFamily="34" charset="0"/>
              </a:rPr>
              <a:t>Toegang tot gezondheidsgegevens via eHealth-platform voor zorgverstrekking</a:t>
            </a:r>
          </a:p>
        </p:txBody>
      </p:sp>
    </p:spTree>
    <p:extLst>
      <p:ext uri="{BB962C8B-B14F-4D97-AF65-F5344CB8AC3E}">
        <p14:creationId xmlns:p14="http://schemas.microsoft.com/office/powerpoint/2010/main" val="1798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661A-6F3C-40FC-9A85-4CBA49A8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Cirkels van vertrouwen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B2E13-8C52-4543-9341-12F050D65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groep gebruikers van een organisatie</a:t>
            </a:r>
          </a:p>
          <a:p>
            <a:pPr lvl="1"/>
            <a:r>
              <a:rPr lang="nl-BE" dirty="0"/>
              <a:t>waarvoor die organisatie zelf op een aantal vlakken informatieveiligheidsmaatregelen organiseert en de correcte naleving ervan bewaakt</a:t>
            </a:r>
          </a:p>
          <a:p>
            <a:pPr lvl="1"/>
            <a:r>
              <a:rPr lang="nl-BE" dirty="0"/>
              <a:t>zodat andere organisaties er redelijkerwijze kunnen op betrouwen dat deze informatieveiligheidsmaatregelen worden nageleefd</a:t>
            </a:r>
          </a:p>
          <a:p>
            <a:pPr lvl="1"/>
            <a:r>
              <a:rPr lang="nl-BE" dirty="0"/>
              <a:t>en deze maatregelen dus zelf niet meer moeten organiseren of bewaken</a:t>
            </a:r>
          </a:p>
          <a:p>
            <a:pPr lvl="1"/>
            <a:endParaRPr lang="nl-BE" dirty="0"/>
          </a:p>
          <a:p>
            <a:r>
              <a:rPr lang="nl-BE" dirty="0"/>
              <a:t>reglement tot vaststelling van de criteria voor de toepassing van een cirkel van vertrouwen door een organisatie in het kader van de uitwisseling van gezondheidsgegevens</a:t>
            </a:r>
          </a:p>
          <a:p>
            <a:pPr lvl="1"/>
            <a:r>
              <a:rPr lang="nl-BE" dirty="0"/>
              <a:t>zie </a:t>
            </a:r>
            <a:r>
              <a:rPr lang="nl-BE" dirty="0">
                <a:hlinkClick r:id="rId2"/>
              </a:rPr>
              <a:t>https://www.ehealth.fgov.be/ehealthplatform/nl/reglementen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7739-791A-4DE6-AF58-D58E1BB1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92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Structuur van de uiteenzetting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basisarchitectuur en overzicht van het </a:t>
            </a:r>
            <a:r>
              <a:rPr lang="nl-BE" dirty="0" err="1"/>
              <a:t>eGezondheidslandschap</a:t>
            </a:r>
            <a:endParaRPr lang="nl-BE" dirty="0"/>
          </a:p>
          <a:p>
            <a:r>
              <a:rPr lang="nl-BE" dirty="0"/>
              <a:t>basisdiensten van het eHealth-platform, met </a:t>
            </a:r>
            <a:r>
              <a:rPr lang="nl-BE" dirty="0" err="1"/>
              <a:t>oa</a:t>
            </a:r>
            <a:endParaRPr lang="nl-BE" dirty="0"/>
          </a:p>
          <a:p>
            <a:pPr lvl="1"/>
            <a:r>
              <a:rPr lang="nl-BE" dirty="0"/>
              <a:t>geïnformeerde toestemming tot gegevensdeling, (</a:t>
            </a:r>
            <a:r>
              <a:rPr lang="nl-BE" dirty="0" err="1"/>
              <a:t>gezondheids</a:t>
            </a:r>
            <a:r>
              <a:rPr lang="nl-BE" dirty="0"/>
              <a:t>)zorgrelatie en toegangsmatrix</a:t>
            </a:r>
          </a:p>
          <a:p>
            <a:pPr lvl="1"/>
            <a:r>
              <a:rPr lang="nl-BE" dirty="0"/>
              <a:t>hub-</a:t>
            </a:r>
            <a:r>
              <a:rPr lang="nl-BE" dirty="0" err="1"/>
              <a:t>metahubsysteem</a:t>
            </a:r>
            <a:endParaRPr lang="nl-BE" dirty="0"/>
          </a:p>
          <a:p>
            <a:r>
              <a:rPr lang="nl-BE" dirty="0"/>
              <a:t>gevalideerde authentieke bronnen (GAB)</a:t>
            </a:r>
          </a:p>
          <a:p>
            <a:r>
              <a:rPr lang="nl-BE" dirty="0"/>
              <a:t>enkele voorbeelden van gebruik van basisdiensten</a:t>
            </a:r>
          </a:p>
          <a:p>
            <a:r>
              <a:rPr lang="nl-BE" dirty="0" err="1"/>
              <a:t>welcome</a:t>
            </a:r>
            <a:r>
              <a:rPr lang="nl-BE" dirty="0"/>
              <a:t> pack</a:t>
            </a:r>
          </a:p>
          <a:p>
            <a:r>
              <a:rPr lang="nl-BE" dirty="0"/>
              <a:t>informatie over het eHealth-platform op het </a:t>
            </a:r>
            <a:r>
              <a:rPr lang="nl-BE" dirty="0" err="1"/>
              <a:t>eGezondheidsportaal</a:t>
            </a:r>
            <a:endParaRPr lang="nl-BE" dirty="0"/>
          </a:p>
          <a:p>
            <a:r>
              <a:rPr lang="nl-BE" dirty="0"/>
              <a:t>governance organen</a:t>
            </a:r>
          </a:p>
          <a:p>
            <a:r>
              <a:rPr lang="nl-BE" dirty="0"/>
              <a:t>statuswebsite en Business Continuity Procedures (</a:t>
            </a:r>
            <a:r>
              <a:rPr lang="nl-BE" dirty="0" err="1"/>
              <a:t>BCPs</a:t>
            </a:r>
            <a:r>
              <a:rPr lang="nl-BE" dirty="0"/>
              <a:t>)</a:t>
            </a:r>
          </a:p>
          <a:p>
            <a:r>
              <a:rPr lang="nl-BE" dirty="0"/>
              <a:t>stand van zaken en enkele kencijfers</a:t>
            </a:r>
          </a:p>
          <a:p>
            <a:endParaRPr lang="nl-BE" dirty="0"/>
          </a:p>
          <a:p>
            <a:endParaRPr lang="fr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16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6B8C-2B7C-40B2-993A-8C86ABEAD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/>
          <a:lstStyle/>
          <a:p>
            <a:r>
              <a:rPr lang="nl-BE" dirty="0"/>
              <a:t>Criteria cirkels van vertrouwen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600F0-5347-4C31-AEFE-9ED6106E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89451"/>
          </a:xfrm>
        </p:spPr>
        <p:txBody>
          <a:bodyPr/>
          <a:lstStyle/>
          <a:p>
            <a:r>
              <a:rPr lang="nl-BE" dirty="0"/>
              <a:t>rechtmatigheids- en doelbindingsbeginsel</a:t>
            </a:r>
          </a:p>
          <a:p>
            <a:pPr lvl="1"/>
            <a:r>
              <a:rPr lang="nl-BE" dirty="0"/>
              <a:t>register van de verwerkingsactiviteiten</a:t>
            </a:r>
          </a:p>
          <a:p>
            <a:pPr lvl="1"/>
            <a:r>
              <a:rPr lang="nl-BE" dirty="0"/>
              <a:t>precisering van de rechtsgronden voor de verwerking van gezondheidsgegevens</a:t>
            </a:r>
          </a:p>
          <a:p>
            <a:r>
              <a:rPr lang="nl-BE" dirty="0"/>
              <a:t>evenredigheidsbeginsel</a:t>
            </a:r>
          </a:p>
          <a:p>
            <a:pPr lvl="1"/>
            <a:r>
              <a:rPr lang="nl-BE" dirty="0"/>
              <a:t>voldoende fijnmazige modulering van toegangsrechten (wat, over wie, gedurende welke periode)</a:t>
            </a:r>
          </a:p>
          <a:p>
            <a:r>
              <a:rPr lang="nl-BE" dirty="0"/>
              <a:t>gebruikers- en toegangsbeheer</a:t>
            </a:r>
          </a:p>
          <a:p>
            <a:pPr lvl="1"/>
            <a:r>
              <a:rPr lang="nl-BE" dirty="0"/>
              <a:t>authenticatie van de identiteit van zorgverstrekker</a:t>
            </a:r>
          </a:p>
          <a:p>
            <a:pPr lvl="1"/>
            <a:r>
              <a:rPr lang="nl-BE" dirty="0"/>
              <a:t>verificatie van de relevante kenmerken en relaties van de zorgverstrekker</a:t>
            </a:r>
          </a:p>
          <a:p>
            <a:r>
              <a:rPr lang="nl-BE" dirty="0" err="1"/>
              <a:t>logging</a:t>
            </a:r>
            <a:endParaRPr lang="nl-BE" dirty="0"/>
          </a:p>
          <a:p>
            <a:pPr lvl="1"/>
            <a:r>
              <a:rPr lang="nl-BE" dirty="0"/>
              <a:t>interne </a:t>
            </a:r>
            <a:r>
              <a:rPr lang="nl-BE" dirty="0" err="1"/>
              <a:t>logging</a:t>
            </a:r>
            <a:endParaRPr lang="nl-BE" dirty="0"/>
          </a:p>
          <a:p>
            <a:pPr lvl="1"/>
            <a:r>
              <a:rPr lang="nl-BE" dirty="0"/>
              <a:t>audit </a:t>
            </a:r>
            <a:r>
              <a:rPr lang="nl-BE" dirty="0" err="1"/>
              <a:t>trail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FA166-6D78-442F-BF6D-9BA4863C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91360" y="6453337"/>
            <a:ext cx="2844800" cy="365125"/>
          </a:xfrm>
        </p:spPr>
        <p:txBody>
          <a:bodyPr/>
          <a:lstStyle/>
          <a:p>
            <a:fld id="{30A9230E-FFBB-4CCB-ABD7-198084EDE768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21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6B8C-2B7C-40B2-993A-8C86ABEAD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/>
          <a:lstStyle/>
          <a:p>
            <a:r>
              <a:rPr lang="nl-BE" dirty="0"/>
              <a:t>Criteria cirkels van vertrouwen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600F0-5347-4C31-AEFE-9ED6106E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89451"/>
          </a:xfrm>
        </p:spPr>
        <p:txBody>
          <a:bodyPr/>
          <a:lstStyle/>
          <a:p>
            <a:r>
              <a:rPr lang="nl-BE" dirty="0"/>
              <a:t>informatie, vorming en sensibilisering</a:t>
            </a:r>
          </a:p>
          <a:p>
            <a:r>
              <a:rPr lang="nl-BE" dirty="0"/>
              <a:t>interne controle en sancties</a:t>
            </a:r>
          </a:p>
          <a:p>
            <a:r>
              <a:rPr lang="nl-BE" dirty="0"/>
              <a:t>naleving beraadslagingen Informatieveiligheidscomité</a:t>
            </a:r>
          </a:p>
          <a:p>
            <a:r>
              <a:rPr lang="nl-BE" dirty="0"/>
              <a:t>handhaving</a:t>
            </a:r>
          </a:p>
          <a:p>
            <a:pPr lvl="1"/>
            <a:r>
              <a:rPr lang="nl-BE" dirty="0"/>
              <a:t>opname in de authentieke bron </a:t>
            </a:r>
            <a:r>
              <a:rPr lang="nl-BE" dirty="0" err="1"/>
              <a:t>CoBRHA</a:t>
            </a:r>
            <a:r>
              <a:rPr lang="nl-BE" dirty="0"/>
              <a:t> als organisatie die een cirkel van vertrouwen organiseert</a:t>
            </a:r>
          </a:p>
          <a:p>
            <a:pPr lvl="1"/>
            <a:r>
              <a:rPr lang="nl-BE" dirty="0"/>
              <a:t>openbare documentatie</a:t>
            </a:r>
          </a:p>
          <a:p>
            <a:pPr lvl="1"/>
            <a:r>
              <a:rPr lang="nl-BE" dirty="0"/>
              <a:t>externe controle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FA166-6D78-442F-BF6D-9BA4863C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91360" y="6453337"/>
            <a:ext cx="2844800" cy="365125"/>
          </a:xfrm>
        </p:spPr>
        <p:txBody>
          <a:bodyPr/>
          <a:lstStyle/>
          <a:p>
            <a:fld id="{30A9230E-FFBB-4CCB-ABD7-198084EDE768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22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End-</a:t>
            </a:r>
            <a:r>
              <a:rPr lang="nl-BE" dirty="0" err="1"/>
              <a:t>to</a:t>
            </a:r>
            <a:r>
              <a:rPr lang="nl-BE" dirty="0"/>
              <a:t>-end </a:t>
            </a:r>
            <a:r>
              <a:rPr lang="nl-BE" dirty="0" err="1"/>
              <a:t>vercijfering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diensten die toelaten berichten gericht aan zorgverstrekkers of -instellingen te vercijferen</a:t>
            </a:r>
          </a:p>
          <a:p>
            <a:r>
              <a:rPr lang="nl-BE" dirty="0"/>
              <a:t>worden onder meer toegepast bij het gebruik van de </a:t>
            </a:r>
            <a:r>
              <a:rPr lang="nl-BE" dirty="0" err="1">
                <a:solidFill>
                  <a:srgbClr val="087670"/>
                </a:solidFill>
              </a:rPr>
              <a:t>eHealth</a:t>
            </a:r>
            <a:r>
              <a:rPr lang="nl-BE" dirty="0" err="1"/>
              <a:t>Box</a:t>
            </a:r>
            <a:r>
              <a:rPr lang="nl-BE" dirty="0"/>
              <a:t>-dienst of de elektronische voorschriften (</a:t>
            </a:r>
            <a:r>
              <a:rPr lang="nl-BE" dirty="0" err="1"/>
              <a:t>Recip</a:t>
            </a:r>
            <a:r>
              <a:rPr lang="nl-BE" dirty="0"/>
              <a:t>-e)</a:t>
            </a:r>
          </a:p>
          <a:p>
            <a:r>
              <a:rPr lang="nl-BE" dirty="0"/>
              <a:t>2 diensten</a:t>
            </a:r>
          </a:p>
          <a:p>
            <a:pPr lvl="1"/>
            <a:r>
              <a:rPr lang="nl-BE" sz="2100" dirty="0" err="1"/>
              <a:t>ETKDepot</a:t>
            </a:r>
            <a:r>
              <a:rPr lang="nl-BE" sz="2100" dirty="0"/>
              <a:t> voor de </a:t>
            </a:r>
            <a:r>
              <a:rPr lang="nl-BE" sz="2100" dirty="0" err="1"/>
              <a:t>vercijfering</a:t>
            </a:r>
            <a:r>
              <a:rPr lang="nl-BE" sz="2100" dirty="0"/>
              <a:t> naar een gekende bestemmeling (asymmetrische </a:t>
            </a:r>
            <a:r>
              <a:rPr lang="nl-BE" sz="2100" dirty="0" err="1"/>
              <a:t>vercijfering</a:t>
            </a:r>
            <a:r>
              <a:rPr lang="nl-BE" sz="2100" dirty="0"/>
              <a:t>)</a:t>
            </a:r>
          </a:p>
          <a:p>
            <a:pPr lvl="1"/>
            <a:r>
              <a:rPr lang="nl-BE" sz="2100" dirty="0"/>
              <a:t>KGSS voor de </a:t>
            </a:r>
            <a:r>
              <a:rPr lang="nl-BE" sz="2100" dirty="0" err="1"/>
              <a:t>vercijfering</a:t>
            </a:r>
            <a:r>
              <a:rPr lang="nl-BE" sz="2100" dirty="0"/>
              <a:t> naar een niet-gekende bestemmeling (symmetrische </a:t>
            </a:r>
            <a:r>
              <a:rPr lang="nl-BE" sz="2100" dirty="0" err="1"/>
              <a:t>vercijfering</a:t>
            </a:r>
            <a:r>
              <a:rPr lang="nl-BE" sz="2100" dirty="0"/>
              <a:t>)</a:t>
            </a:r>
          </a:p>
          <a:p>
            <a:r>
              <a:rPr lang="nl-BE" dirty="0"/>
              <a:t>meer info</a:t>
            </a:r>
          </a:p>
          <a:p>
            <a:pPr lvl="1"/>
            <a:r>
              <a:rPr lang="nl-BE" dirty="0">
                <a:hlinkClick r:id="rId3"/>
              </a:rPr>
              <a:t>https://www.ehealth.fgov.be/ehealthplatform/nl/service-systeem-voor-end-to-end-versleuteling</a:t>
            </a:r>
          </a:p>
          <a:p>
            <a:pPr marL="457200" lvl="1" indent="0">
              <a:buNone/>
            </a:pPr>
            <a:endParaRPr lang="nl-BE" dirty="0">
              <a:hlinkClick r:id="rId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06711"/>
            <a:ext cx="581025" cy="4953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17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Vercijfering</a:t>
            </a:r>
            <a:r>
              <a:rPr lang="nl-BE" dirty="0"/>
              <a:t> gekende bestemmeling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23</a:t>
            </a:fld>
            <a:endParaRPr lang="fr-BE"/>
          </a:p>
        </p:txBody>
      </p:sp>
      <p:grpSp>
        <p:nvGrpSpPr>
          <p:cNvPr id="36" name="Group 35"/>
          <p:cNvGrpSpPr/>
          <p:nvPr/>
        </p:nvGrpSpPr>
        <p:grpSpPr>
          <a:xfrm>
            <a:off x="1919536" y="1523313"/>
            <a:ext cx="8091561" cy="4377280"/>
            <a:chOff x="296863" y="1195051"/>
            <a:chExt cx="8675687" cy="4875549"/>
          </a:xfrm>
        </p:grpSpPr>
        <p:sp>
          <p:nvSpPr>
            <p:cNvPr id="37" name="Rectangle 2"/>
            <p:cNvSpPr>
              <a:spLocks noChangeArrowheads="1"/>
            </p:cNvSpPr>
            <p:nvPr/>
          </p:nvSpPr>
          <p:spPr bwMode="auto">
            <a:xfrm>
              <a:off x="6316663" y="3521119"/>
              <a:ext cx="2655887" cy="342811"/>
            </a:xfrm>
            <a:prstGeom prst="rect">
              <a:avLst/>
            </a:prstGeom>
            <a:solidFill>
              <a:srgbClr val="3E6E5A">
                <a:alpha val="50195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nl-BE" altLang="en-US" sz="1400"/>
            </a:p>
          </p:txBody>
        </p:sp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296863" y="3546520"/>
              <a:ext cx="2655887" cy="342812"/>
            </a:xfrm>
            <a:prstGeom prst="rect">
              <a:avLst/>
            </a:prstGeom>
            <a:solidFill>
              <a:srgbClr val="3E6E5A">
                <a:alpha val="50195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nl-BE" altLang="en-US" sz="1400"/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4868863" y="1277938"/>
              <a:ext cx="0" cy="47926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6654800" y="1195388"/>
              <a:ext cx="2317750" cy="41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800" dirty="0">
                  <a:solidFill>
                    <a:srgbClr val="000000"/>
                  </a:solidFill>
                  <a:sym typeface="Arial" charset="0"/>
                </a:rPr>
                <a:t>eHealth </a:t>
              </a:r>
              <a:r>
                <a:rPr lang="fr-BE" sz="1800" dirty="0" err="1">
                  <a:solidFill>
                    <a:srgbClr val="000000"/>
                  </a:solidFill>
                  <a:sym typeface="Arial" charset="0"/>
                </a:rPr>
                <a:t>platform</a:t>
              </a:r>
              <a:endParaRPr lang="fr-BE" sz="1800" dirty="0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487363" y="1203325"/>
              <a:ext cx="2012968" cy="719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800" dirty="0">
                  <a:solidFill>
                    <a:srgbClr val="000000"/>
                  </a:solidFill>
                  <a:sym typeface="Arial" charset="0"/>
                </a:rPr>
                <a:t>Healthcare </a:t>
              </a:r>
              <a:r>
                <a:rPr lang="fr-BE" sz="1800" dirty="0" err="1">
                  <a:solidFill>
                    <a:srgbClr val="000000"/>
                  </a:solidFill>
                  <a:sym typeface="Arial" charset="0"/>
                </a:rPr>
                <a:t>actor</a:t>
              </a:r>
              <a:endParaRPr lang="fr-BE" sz="1800" dirty="0">
                <a:solidFill>
                  <a:srgbClr val="000000"/>
                </a:solidFill>
                <a:sym typeface="Arial" charset="0"/>
              </a:endParaRPr>
            </a:p>
            <a:p>
              <a:pPr eaLnBrk="0" hangingPunct="0">
                <a:buSzPct val="100000"/>
              </a:pPr>
              <a:r>
                <a:rPr lang="fr-BE" sz="1800" dirty="0">
                  <a:solidFill>
                    <a:srgbClr val="000000"/>
                  </a:solidFill>
                  <a:sym typeface="Arial" charset="0"/>
                </a:rPr>
                <a:t>Person or </a:t>
              </a:r>
              <a:r>
                <a:rPr lang="fr-BE" sz="1800" dirty="0" err="1">
                  <a:solidFill>
                    <a:srgbClr val="000000"/>
                  </a:solidFill>
                  <a:sym typeface="Arial" charset="0"/>
                </a:rPr>
                <a:t>entity</a:t>
              </a:r>
              <a:endParaRPr lang="fr-BE" sz="1800" dirty="0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4402138" y="1273175"/>
              <a:ext cx="0" cy="47926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 rot="16200000">
              <a:off x="4056521" y="1535553"/>
              <a:ext cx="1076998" cy="395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800">
                  <a:solidFill>
                    <a:srgbClr val="000000"/>
                  </a:solidFill>
                  <a:sym typeface="Arial" charset="0"/>
                </a:rPr>
                <a:t>Internet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590550" y="1935163"/>
              <a:ext cx="198067" cy="41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1800"/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 rot="-5400000">
              <a:off x="2541588" y="3359150"/>
              <a:ext cx="1479550" cy="647700"/>
            </a:xfrm>
            <a:prstGeom prst="rect">
              <a:avLst/>
            </a:prstGeom>
            <a:noFill/>
            <a:ln w="12700" algn="ctr">
              <a:solidFill>
                <a:srgbClr val="3E6E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600">
                  <a:solidFill>
                    <a:srgbClr val="3E6E5A"/>
                  </a:solidFill>
                  <a:sym typeface="Arial" charset="0"/>
                </a:rPr>
                <a:t>Identification</a:t>
              </a:r>
            </a:p>
            <a:p>
              <a:pPr eaLnBrk="0" hangingPunct="0">
                <a:buSzPct val="100000"/>
              </a:pPr>
              <a:r>
                <a:rPr lang="fr-BE" sz="1600">
                  <a:solidFill>
                    <a:srgbClr val="3E6E5A"/>
                  </a:solidFill>
                  <a:sym typeface="Arial" charset="0"/>
                </a:rPr>
                <a:t>certificate</a:t>
              </a: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 rot="16200000">
              <a:off x="5246688" y="3369503"/>
              <a:ext cx="1479550" cy="626990"/>
            </a:xfrm>
            <a:prstGeom prst="rect">
              <a:avLst/>
            </a:prstGeom>
            <a:noFill/>
            <a:ln w="12700" algn="ctr">
              <a:solidFill>
                <a:srgbClr val="3E6E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600" dirty="0">
                  <a:solidFill>
                    <a:srgbClr val="3E6E5A"/>
                  </a:solidFill>
                  <a:sym typeface="Arial" charset="0"/>
                </a:rPr>
                <a:t>Identification </a:t>
              </a:r>
              <a:r>
                <a:rPr lang="fr-BE" sz="1600" dirty="0" err="1">
                  <a:solidFill>
                    <a:srgbClr val="3E6E5A"/>
                  </a:solidFill>
                  <a:sym typeface="Arial" charset="0"/>
                </a:rPr>
                <a:t>certificate</a:t>
              </a:r>
              <a:endParaRPr lang="fr-BE" sz="1600" dirty="0">
                <a:solidFill>
                  <a:srgbClr val="3E6E5A"/>
                </a:solidFill>
                <a:sym typeface="Arial" charset="0"/>
              </a:endParaRPr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>
              <a:off x="3613150" y="3833813"/>
              <a:ext cx="203835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4114750" y="3542424"/>
              <a:ext cx="1265324" cy="58277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400" dirty="0">
                  <a:solidFill>
                    <a:srgbClr val="A50021"/>
                  </a:solidFill>
                  <a:sym typeface="Arial" charset="0"/>
                </a:rPr>
                <a:t>Web service</a:t>
              </a:r>
            </a:p>
            <a:p>
              <a:pPr eaLnBrk="0" hangingPunct="0">
                <a:buSzPct val="100000"/>
              </a:pPr>
              <a:r>
                <a:rPr lang="fr-BE" sz="1400" dirty="0" err="1">
                  <a:solidFill>
                    <a:srgbClr val="A50021"/>
                  </a:solidFill>
                  <a:sym typeface="Arial" charset="0"/>
                </a:rPr>
                <a:t>Register</a:t>
              </a:r>
              <a:r>
                <a:rPr lang="fr-BE" sz="1400" dirty="0">
                  <a:solidFill>
                    <a:srgbClr val="A50021"/>
                  </a:solidFill>
                  <a:sym typeface="Arial" charset="0"/>
                </a:rPr>
                <a:t> key</a:t>
              </a: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598488" y="2039938"/>
              <a:ext cx="1962150" cy="92868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3E6E5A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600">
                  <a:solidFill>
                    <a:srgbClr val="000000"/>
                  </a:solidFill>
                  <a:sym typeface="Arial" charset="0"/>
                </a:rPr>
                <a:t>Connector or </a:t>
              </a:r>
            </a:p>
            <a:p>
              <a:pPr eaLnBrk="0" hangingPunct="0">
                <a:buSzPct val="100000"/>
              </a:pPr>
              <a:r>
                <a:rPr lang="fr-BE" sz="1600">
                  <a:solidFill>
                    <a:srgbClr val="000000"/>
                  </a:solidFill>
                  <a:sym typeface="Arial" charset="0"/>
                </a:rPr>
                <a:t>other software to</a:t>
              </a:r>
            </a:p>
            <a:p>
              <a:pPr eaLnBrk="0" hangingPunct="0">
                <a:buSzPct val="100000"/>
              </a:pPr>
              <a:r>
                <a:rPr lang="fr-BE" sz="1600">
                  <a:solidFill>
                    <a:srgbClr val="000000"/>
                  </a:solidFill>
                  <a:sym typeface="Arial" charset="0"/>
                </a:rPr>
                <a:t>generate key pair</a:t>
              </a: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1135063" y="3489325"/>
              <a:ext cx="1212850" cy="6540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3E6E5A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600">
                  <a:solidFill>
                    <a:srgbClr val="000000"/>
                  </a:solidFill>
                  <a:sym typeface="Arial" charset="0"/>
                </a:rPr>
                <a:t>Sends</a:t>
              </a:r>
            </a:p>
            <a:p>
              <a:pPr eaLnBrk="0" hangingPunct="0">
                <a:buSzPct val="100000"/>
              </a:pPr>
              <a:r>
                <a:rPr lang="fr-BE" sz="1600">
                  <a:solidFill>
                    <a:srgbClr val="000000"/>
                  </a:solidFill>
                  <a:sym typeface="Arial" charset="0"/>
                </a:rPr>
                <a:t>public key</a:t>
              </a:r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438150" y="4818063"/>
              <a:ext cx="2025650" cy="6540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3E6E5A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600">
                  <a:solidFill>
                    <a:srgbClr val="000000"/>
                  </a:solidFill>
                  <a:sym typeface="Arial" charset="0"/>
                </a:rPr>
                <a:t>Stores private key</a:t>
              </a:r>
            </a:p>
            <a:p>
              <a:pPr eaLnBrk="0" hangingPunct="0">
                <a:buSzPct val="100000"/>
              </a:pPr>
              <a:r>
                <a:rPr lang="fr-BE" sz="1600">
                  <a:solidFill>
                    <a:srgbClr val="000000"/>
                  </a:solidFill>
                  <a:sym typeface="Arial" charset="0"/>
                </a:rPr>
                <a:t>in a secure way</a:t>
              </a:r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1685925" y="2974975"/>
              <a:ext cx="0" cy="506413"/>
            </a:xfrm>
            <a:prstGeom prst="line">
              <a:avLst/>
            </a:prstGeom>
            <a:noFill/>
            <a:ln w="28575">
              <a:solidFill>
                <a:srgbClr val="3E6E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>
              <a:off x="800100" y="2981325"/>
              <a:ext cx="0" cy="1839913"/>
            </a:xfrm>
            <a:prstGeom prst="line">
              <a:avLst/>
            </a:prstGeom>
            <a:noFill/>
            <a:ln w="28575">
              <a:solidFill>
                <a:srgbClr val="3E6E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6816725" y="4608513"/>
              <a:ext cx="1708150" cy="1271587"/>
            </a:xfrm>
            <a:prstGeom prst="ellipse">
              <a:avLst/>
            </a:prstGeom>
            <a:solidFill>
              <a:srgbClr val="3E6E5A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fr-BE" dirty="0">
                  <a:solidFill>
                    <a:schemeClr val="bg1"/>
                  </a:solidFill>
                  <a:sym typeface="Arial" charset="0"/>
                </a:rPr>
                <a:t>Public keys</a:t>
              </a:r>
            </a:p>
            <a:p>
              <a:pPr eaLnBrk="0" hangingPunct="0">
                <a:buSzPct val="100000"/>
              </a:pPr>
              <a:r>
                <a:rPr lang="fr-BE" dirty="0" err="1">
                  <a:solidFill>
                    <a:schemeClr val="bg1"/>
                  </a:solidFill>
                  <a:sym typeface="Arial" charset="0"/>
                </a:rPr>
                <a:t>repository</a:t>
              </a:r>
              <a:endParaRPr lang="fr-BE" dirty="0">
                <a:solidFill>
                  <a:schemeClr val="bg1"/>
                </a:solidFill>
                <a:sym typeface="Arial" charset="0"/>
              </a:endParaRPr>
            </a:p>
          </p:txBody>
        </p:sp>
        <p:sp>
          <p:nvSpPr>
            <p:cNvPr id="55" name="Line 21"/>
            <p:cNvSpPr>
              <a:spLocks noChangeShapeType="1"/>
            </p:cNvSpPr>
            <p:nvPr/>
          </p:nvSpPr>
          <p:spPr bwMode="auto">
            <a:xfrm>
              <a:off x="2423759" y="3733950"/>
              <a:ext cx="465493" cy="0"/>
            </a:xfrm>
            <a:prstGeom prst="line">
              <a:avLst/>
            </a:prstGeom>
            <a:noFill/>
            <a:ln w="28575">
              <a:solidFill>
                <a:srgbClr val="3E6E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nl-BE"/>
            </a:p>
          </p:txBody>
        </p:sp>
        <p:sp>
          <p:nvSpPr>
            <p:cNvPr id="56" name="Oval 22"/>
            <p:cNvSpPr>
              <a:spLocks noChangeArrowheads="1"/>
            </p:cNvSpPr>
            <p:nvPr/>
          </p:nvSpPr>
          <p:spPr bwMode="auto">
            <a:xfrm>
              <a:off x="320675" y="1825393"/>
              <a:ext cx="360363" cy="43385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buSzPct val="100000"/>
              </a:pPr>
              <a:r>
                <a:rPr lang="fr-BE" sz="1200" b="1">
                  <a:solidFill>
                    <a:srgbClr val="000000"/>
                  </a:solidFill>
                  <a:sym typeface="Arial" charset="0"/>
                </a:rPr>
                <a:t>1</a:t>
              </a:r>
            </a:p>
          </p:txBody>
        </p:sp>
        <p:sp>
          <p:nvSpPr>
            <p:cNvPr id="57" name="Oval 23"/>
            <p:cNvSpPr>
              <a:spLocks noChangeArrowheads="1"/>
            </p:cNvSpPr>
            <p:nvPr/>
          </p:nvSpPr>
          <p:spPr bwMode="auto">
            <a:xfrm>
              <a:off x="922338" y="3243032"/>
              <a:ext cx="360362" cy="43385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buSzPct val="100000"/>
              </a:pPr>
              <a:r>
                <a:rPr lang="fr-BE" sz="1200" b="1">
                  <a:solidFill>
                    <a:srgbClr val="000000"/>
                  </a:solidFill>
                  <a:sym typeface="Arial" charset="0"/>
                </a:rPr>
                <a:t>2</a:t>
              </a:r>
            </a:p>
          </p:txBody>
        </p:sp>
        <p:sp>
          <p:nvSpPr>
            <p:cNvPr id="58" name="Oval 24"/>
            <p:cNvSpPr>
              <a:spLocks noChangeArrowheads="1"/>
            </p:cNvSpPr>
            <p:nvPr/>
          </p:nvSpPr>
          <p:spPr bwMode="auto">
            <a:xfrm>
              <a:off x="311150" y="4538431"/>
              <a:ext cx="360363" cy="43385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buSzPct val="100000"/>
              </a:pPr>
              <a:r>
                <a:rPr lang="fr-BE" sz="1200" b="1">
                  <a:solidFill>
                    <a:srgbClr val="000000"/>
                  </a:solidFill>
                  <a:sym typeface="Arial" charset="0"/>
                </a:rPr>
                <a:t>2</a:t>
              </a: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6502400" y="2152650"/>
              <a:ext cx="2343150" cy="3794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3E6E5A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600">
                  <a:solidFill>
                    <a:srgbClr val="000000"/>
                  </a:solidFill>
                  <a:sym typeface="Arial" charset="0"/>
                </a:rPr>
                <a:t>Authenticates sender</a:t>
              </a:r>
            </a:p>
          </p:txBody>
        </p:sp>
        <p:sp>
          <p:nvSpPr>
            <p:cNvPr id="60" name="Text Box 26"/>
            <p:cNvSpPr txBox="1">
              <a:spLocks noChangeArrowheads="1"/>
            </p:cNvSpPr>
            <p:nvPr/>
          </p:nvSpPr>
          <p:spPr bwMode="auto">
            <a:xfrm>
              <a:off x="7089775" y="3363913"/>
              <a:ext cx="1212850" cy="6540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3E6E5A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600" dirty="0">
                  <a:solidFill>
                    <a:srgbClr val="000000"/>
                  </a:solidFill>
                  <a:sym typeface="Arial" charset="0"/>
                </a:rPr>
                <a:t>Stores</a:t>
              </a:r>
            </a:p>
            <a:p>
              <a:pPr eaLnBrk="0" hangingPunct="0">
                <a:buSzPct val="100000"/>
              </a:pPr>
              <a:r>
                <a:rPr lang="fr-BE" sz="1600" dirty="0">
                  <a:solidFill>
                    <a:srgbClr val="000000"/>
                  </a:solidFill>
                  <a:sym typeface="Arial" charset="0"/>
                </a:rPr>
                <a:t>public key</a:t>
              </a:r>
            </a:p>
          </p:txBody>
        </p:sp>
        <p:sp>
          <p:nvSpPr>
            <p:cNvPr id="61" name="Line 27"/>
            <p:cNvSpPr>
              <a:spLocks noChangeShapeType="1"/>
            </p:cNvSpPr>
            <p:nvPr/>
          </p:nvSpPr>
          <p:spPr bwMode="auto">
            <a:xfrm flipV="1">
              <a:off x="6324600" y="2535238"/>
              <a:ext cx="330200" cy="1047750"/>
            </a:xfrm>
            <a:prstGeom prst="line">
              <a:avLst/>
            </a:prstGeom>
            <a:noFill/>
            <a:ln w="28575">
              <a:solidFill>
                <a:srgbClr val="3E6E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7669213" y="2525713"/>
              <a:ext cx="0" cy="858837"/>
            </a:xfrm>
            <a:prstGeom prst="line">
              <a:avLst/>
            </a:prstGeom>
            <a:noFill/>
            <a:ln w="28575">
              <a:solidFill>
                <a:srgbClr val="3E6E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>
              <a:off x="7675563" y="4019550"/>
              <a:ext cx="0" cy="627063"/>
            </a:xfrm>
            <a:prstGeom prst="line">
              <a:avLst/>
            </a:prstGeom>
            <a:noFill/>
            <a:ln w="28575">
              <a:solidFill>
                <a:srgbClr val="3E6E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64" name="Oval 30"/>
            <p:cNvSpPr>
              <a:spLocks noChangeArrowheads="1"/>
            </p:cNvSpPr>
            <p:nvPr/>
          </p:nvSpPr>
          <p:spPr bwMode="auto">
            <a:xfrm>
              <a:off x="6381750" y="1817456"/>
              <a:ext cx="360363" cy="43385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buSzPct val="100000"/>
              </a:pPr>
              <a:r>
                <a:rPr lang="fr-BE" sz="1200" b="1">
                  <a:solidFill>
                    <a:srgbClr val="000000"/>
                  </a:solidFill>
                  <a:sym typeface="Arial" charset="0"/>
                </a:rPr>
                <a:t>3</a:t>
              </a:r>
            </a:p>
          </p:txBody>
        </p:sp>
        <p:sp>
          <p:nvSpPr>
            <p:cNvPr id="65" name="Oval 31"/>
            <p:cNvSpPr>
              <a:spLocks noChangeArrowheads="1"/>
            </p:cNvSpPr>
            <p:nvPr/>
          </p:nvSpPr>
          <p:spPr bwMode="auto">
            <a:xfrm>
              <a:off x="6838952" y="3084093"/>
              <a:ext cx="360362" cy="43385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buSzPct val="100000"/>
              </a:pPr>
              <a:r>
                <a:rPr lang="fr-BE" sz="1200" b="1">
                  <a:solidFill>
                    <a:srgbClr val="000000"/>
                  </a:solidFill>
                  <a:sym typeface="Arial" charset="0"/>
                </a:rPr>
                <a:t>4</a:t>
              </a: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D647EF55-3115-410D-9033-C252E785C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6711"/>
            <a:ext cx="5810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Vercijfering gekende bestemmeling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24</a:t>
            </a:fld>
            <a:endParaRPr lang="fr-BE"/>
          </a:p>
        </p:txBody>
      </p:sp>
      <p:grpSp>
        <p:nvGrpSpPr>
          <p:cNvPr id="42" name="Group 41"/>
          <p:cNvGrpSpPr/>
          <p:nvPr/>
        </p:nvGrpSpPr>
        <p:grpSpPr>
          <a:xfrm>
            <a:off x="1385637" y="1115431"/>
            <a:ext cx="8567356" cy="4840058"/>
            <a:chOff x="216694" y="1195388"/>
            <a:chExt cx="8536992" cy="5033962"/>
          </a:xfrm>
        </p:grpSpPr>
        <p:sp>
          <p:nvSpPr>
            <p:cNvPr id="43" name="Text Box 14"/>
            <p:cNvSpPr txBox="1">
              <a:spLocks noChangeArrowheads="1"/>
            </p:cNvSpPr>
            <p:nvPr/>
          </p:nvSpPr>
          <p:spPr bwMode="auto">
            <a:xfrm rot="16200000">
              <a:off x="2140744" y="1824830"/>
              <a:ext cx="1479550" cy="646112"/>
            </a:xfrm>
            <a:prstGeom prst="rect">
              <a:avLst/>
            </a:prstGeom>
            <a:noFill/>
            <a:ln w="12700" algn="ctr">
              <a:solidFill>
                <a:srgbClr val="3E6E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buSzPct val="100000"/>
              </a:pPr>
              <a:r>
                <a:rPr lang="fr-BE" sz="1600">
                  <a:solidFill>
                    <a:srgbClr val="3E6E5A"/>
                  </a:solidFill>
                  <a:sym typeface="Arial" charset="0"/>
                </a:rPr>
                <a:t>Identification certificate</a:t>
              </a:r>
            </a:p>
          </p:txBody>
        </p:sp>
        <p:sp>
          <p:nvSpPr>
            <p:cNvPr id="44" name="Text Box 2"/>
            <p:cNvSpPr txBox="1">
              <a:spLocks noChangeArrowheads="1"/>
            </p:cNvSpPr>
            <p:nvPr/>
          </p:nvSpPr>
          <p:spPr bwMode="auto">
            <a:xfrm rot="16200000">
              <a:off x="5248275" y="1836140"/>
              <a:ext cx="1479550" cy="623496"/>
            </a:xfrm>
            <a:prstGeom prst="rect">
              <a:avLst/>
            </a:prstGeom>
            <a:noFill/>
            <a:ln w="12700" algn="ctr">
              <a:solidFill>
                <a:srgbClr val="3E6E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buSzPct val="100000"/>
              </a:pPr>
              <a:r>
                <a:rPr lang="fr-BE" sz="1600">
                  <a:solidFill>
                    <a:srgbClr val="3E6E5A"/>
                  </a:solidFill>
                  <a:sym typeface="Arial" charset="0"/>
                </a:rPr>
                <a:t>Identification</a:t>
              </a:r>
            </a:p>
            <a:p>
              <a:pPr algn="ctr" eaLnBrk="0" hangingPunct="0">
                <a:buSzPct val="100000"/>
              </a:pPr>
              <a:r>
                <a:rPr lang="fr-BE" sz="1600">
                  <a:solidFill>
                    <a:srgbClr val="3E6E5A"/>
                  </a:solidFill>
                  <a:sym typeface="Arial" charset="0"/>
                </a:rPr>
                <a:t>certificate</a:t>
              </a: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3449638" y="1433513"/>
              <a:ext cx="1920875" cy="24828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SzPct val="100000"/>
              </a:pPr>
              <a:r>
                <a:rPr lang="fr-BE">
                  <a:solidFill>
                    <a:srgbClr val="000000"/>
                  </a:solidFill>
                  <a:sym typeface="Arial" charset="0"/>
                </a:rPr>
                <a:t>Internet</a:t>
              </a: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6502400" y="3524339"/>
              <a:ext cx="2247814" cy="336373"/>
            </a:xfrm>
            <a:prstGeom prst="rect">
              <a:avLst/>
            </a:prstGeom>
            <a:solidFill>
              <a:srgbClr val="3E6E5A">
                <a:alpha val="50195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nl-BE" altLang="en-US" sz="1400"/>
            </a:p>
          </p:txBody>
        </p: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6748463" y="1195388"/>
              <a:ext cx="2001751" cy="40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800" dirty="0">
                  <a:solidFill>
                    <a:srgbClr val="087670"/>
                  </a:solidFill>
                  <a:sym typeface="Arial" charset="0"/>
                </a:rPr>
                <a:t>eHealth</a:t>
              </a:r>
              <a:r>
                <a:rPr lang="fr-BE" sz="1800" dirty="0">
                  <a:solidFill>
                    <a:srgbClr val="000000"/>
                  </a:solidFill>
                  <a:sym typeface="Arial" charset="0"/>
                </a:rPr>
                <a:t> </a:t>
              </a:r>
              <a:r>
                <a:rPr lang="fr-BE" sz="1800" dirty="0" err="1">
                  <a:solidFill>
                    <a:srgbClr val="000000"/>
                  </a:solidFill>
                  <a:sym typeface="Arial" charset="0"/>
                </a:rPr>
                <a:t>platform</a:t>
              </a:r>
              <a:endParaRPr lang="fr-BE" sz="1800" dirty="0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48" name="Oval 7"/>
            <p:cNvSpPr>
              <a:spLocks noChangeArrowheads="1"/>
            </p:cNvSpPr>
            <p:nvPr/>
          </p:nvSpPr>
          <p:spPr bwMode="auto">
            <a:xfrm>
              <a:off x="6816725" y="4608513"/>
              <a:ext cx="1708150" cy="1271587"/>
            </a:xfrm>
            <a:prstGeom prst="ellipse">
              <a:avLst/>
            </a:prstGeom>
            <a:solidFill>
              <a:srgbClr val="3E6E5A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fr-BE" dirty="0">
                  <a:solidFill>
                    <a:schemeClr val="bg1"/>
                  </a:solidFill>
                  <a:sym typeface="Arial" charset="0"/>
                </a:rPr>
                <a:t>Public keys</a:t>
              </a:r>
            </a:p>
            <a:p>
              <a:pPr algn="ctr" eaLnBrk="0" hangingPunct="0">
                <a:buSzPct val="100000"/>
              </a:pPr>
              <a:r>
                <a:rPr lang="fr-BE" dirty="0" err="1">
                  <a:solidFill>
                    <a:schemeClr val="bg1"/>
                  </a:solidFill>
                  <a:sym typeface="Arial" charset="0"/>
                </a:rPr>
                <a:t>repository</a:t>
              </a:r>
              <a:endParaRPr lang="fr-BE" dirty="0">
                <a:solidFill>
                  <a:schemeClr val="bg1"/>
                </a:solidFill>
                <a:sym typeface="Arial" charset="0"/>
              </a:endParaRPr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6502400" y="2152650"/>
              <a:ext cx="2251286" cy="37001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3E6E5A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600">
                  <a:solidFill>
                    <a:srgbClr val="000000"/>
                  </a:solidFill>
                  <a:sym typeface="Arial" charset="0"/>
                </a:rPr>
                <a:t>Authenticates sender</a:t>
              </a:r>
            </a:p>
          </p:txBody>
        </p:sp>
        <p:sp>
          <p:nvSpPr>
            <p:cNvPr id="50" name="Text Box 9"/>
            <p:cNvSpPr txBox="1">
              <a:spLocks noChangeArrowheads="1"/>
            </p:cNvSpPr>
            <p:nvPr/>
          </p:nvSpPr>
          <p:spPr bwMode="auto">
            <a:xfrm>
              <a:off x="7089775" y="3363913"/>
              <a:ext cx="1212850" cy="6540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3E6E5A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600">
                  <a:solidFill>
                    <a:srgbClr val="000000"/>
                  </a:solidFill>
                  <a:sym typeface="Arial" charset="0"/>
                </a:rPr>
                <a:t>Sends</a:t>
              </a:r>
            </a:p>
            <a:p>
              <a:pPr eaLnBrk="0" hangingPunct="0">
                <a:buSzPct val="100000"/>
              </a:pPr>
              <a:r>
                <a:rPr lang="fr-BE" sz="1600">
                  <a:solidFill>
                    <a:srgbClr val="000000"/>
                  </a:solidFill>
                  <a:sym typeface="Arial" charset="0"/>
                </a:rPr>
                <a:t>public key</a:t>
              </a:r>
            </a:p>
          </p:txBody>
        </p:sp>
        <p:sp>
          <p:nvSpPr>
            <p:cNvPr id="51" name="Oval 10"/>
            <p:cNvSpPr>
              <a:spLocks noChangeArrowheads="1"/>
            </p:cNvSpPr>
            <p:nvPr/>
          </p:nvSpPr>
          <p:spPr bwMode="auto">
            <a:xfrm>
              <a:off x="6381749" y="1821530"/>
              <a:ext cx="360364" cy="425704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buSzPct val="100000"/>
              </a:pPr>
              <a:r>
                <a:rPr lang="fr-BE" sz="1200" b="1">
                  <a:solidFill>
                    <a:srgbClr val="000000"/>
                  </a:solidFill>
                  <a:sym typeface="Arial" charset="0"/>
                </a:rPr>
                <a:t>2</a:t>
              </a:r>
            </a:p>
          </p:txBody>
        </p:sp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6810507" y="3123024"/>
              <a:ext cx="360362" cy="425704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buSzPct val="100000"/>
              </a:pPr>
              <a:r>
                <a:rPr lang="fr-BE" sz="1200" b="1">
                  <a:solidFill>
                    <a:srgbClr val="000000"/>
                  </a:solidFill>
                  <a:sym typeface="Arial" charset="0"/>
                </a:rPr>
                <a:t>3</a:t>
              </a:r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396875" y="2667881"/>
              <a:ext cx="2006600" cy="336373"/>
            </a:xfrm>
            <a:prstGeom prst="rect">
              <a:avLst/>
            </a:prstGeom>
            <a:solidFill>
              <a:srgbClr val="3E6E5A">
                <a:alpha val="50195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nl-BE" altLang="en-US" sz="1400"/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331788" y="1258888"/>
              <a:ext cx="2288888" cy="40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800" dirty="0">
                  <a:solidFill>
                    <a:srgbClr val="000000"/>
                  </a:solidFill>
                  <a:sym typeface="Arial" charset="0"/>
                </a:rPr>
                <a:t>Message </a:t>
              </a:r>
              <a:r>
                <a:rPr lang="fr-BE" sz="1800" dirty="0" err="1">
                  <a:solidFill>
                    <a:srgbClr val="000000"/>
                  </a:solidFill>
                  <a:sym typeface="Arial" charset="0"/>
                </a:rPr>
                <a:t>originator</a:t>
              </a:r>
              <a:endParaRPr lang="fr-BE" sz="1800" dirty="0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55" name="Text Box 15"/>
            <p:cNvSpPr txBox="1">
              <a:spLocks noChangeArrowheads="1"/>
            </p:cNvSpPr>
            <p:nvPr/>
          </p:nvSpPr>
          <p:spPr bwMode="auto">
            <a:xfrm>
              <a:off x="396875" y="2051050"/>
              <a:ext cx="2020553" cy="37001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3E6E5A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600">
                  <a:solidFill>
                    <a:srgbClr val="000000"/>
                  </a:solidFill>
                  <a:sym typeface="Arial" charset="0"/>
                </a:rPr>
                <a:t>Asks for public key</a:t>
              </a:r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1179513" y="3489325"/>
              <a:ext cx="1123950" cy="6540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3E6E5A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600">
                  <a:solidFill>
                    <a:srgbClr val="000000"/>
                  </a:solidFill>
                  <a:sym typeface="Arial" charset="0"/>
                </a:rPr>
                <a:t>Encrypts</a:t>
              </a:r>
            </a:p>
            <a:p>
              <a:pPr eaLnBrk="0" hangingPunct="0">
                <a:buSzPct val="100000"/>
              </a:pPr>
              <a:r>
                <a:rPr lang="fr-BE" sz="1600">
                  <a:solidFill>
                    <a:srgbClr val="000000"/>
                  </a:solidFill>
                  <a:sym typeface="Arial" charset="0"/>
                </a:rPr>
                <a:t>message</a:t>
              </a:r>
            </a:p>
          </p:txBody>
        </p:sp>
        <p:sp>
          <p:nvSpPr>
            <p:cNvPr id="57" name="Oval 17"/>
            <p:cNvSpPr>
              <a:spLocks noChangeArrowheads="1"/>
            </p:cNvSpPr>
            <p:nvPr/>
          </p:nvSpPr>
          <p:spPr bwMode="auto">
            <a:xfrm>
              <a:off x="922338" y="3247104"/>
              <a:ext cx="360362" cy="425704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buSzPct val="100000"/>
              </a:pPr>
              <a:r>
                <a:rPr lang="fr-BE" sz="1200" b="1">
                  <a:solidFill>
                    <a:srgbClr val="000000"/>
                  </a:solidFill>
                  <a:sym typeface="Arial" charset="0"/>
                </a:rPr>
                <a:t>4</a:t>
              </a:r>
            </a:p>
          </p:txBody>
        </p:sp>
        <p:sp>
          <p:nvSpPr>
            <p:cNvPr id="58" name="Oval 18"/>
            <p:cNvSpPr>
              <a:spLocks noChangeArrowheads="1"/>
            </p:cNvSpPr>
            <p:nvPr/>
          </p:nvSpPr>
          <p:spPr bwMode="auto">
            <a:xfrm>
              <a:off x="216694" y="1711275"/>
              <a:ext cx="360362" cy="425704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buSzPct val="100000"/>
              </a:pPr>
              <a:r>
                <a:rPr lang="fr-BE" sz="1200" b="1">
                  <a:solidFill>
                    <a:srgbClr val="000000"/>
                  </a:solidFill>
                  <a:sym typeface="Arial" charset="0"/>
                </a:rPr>
                <a:t>1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396876" y="5390444"/>
              <a:ext cx="5040313" cy="336373"/>
            </a:xfrm>
            <a:prstGeom prst="rect">
              <a:avLst/>
            </a:prstGeom>
            <a:solidFill>
              <a:srgbClr val="3E6E5A">
                <a:alpha val="50195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nl-BE" altLang="en-US" sz="1400"/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987425" y="4737100"/>
              <a:ext cx="2193175" cy="40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800">
                  <a:solidFill>
                    <a:srgbClr val="000000"/>
                  </a:solidFill>
                  <a:sym typeface="Arial" charset="0"/>
                </a:rPr>
                <a:t>Message recipient</a:t>
              </a:r>
            </a:p>
          </p:txBody>
        </p:sp>
        <p:sp>
          <p:nvSpPr>
            <p:cNvPr id="61" name="Text Box 21"/>
            <p:cNvSpPr txBox="1">
              <a:spLocks noChangeArrowheads="1"/>
            </p:cNvSpPr>
            <p:nvPr/>
          </p:nvSpPr>
          <p:spPr bwMode="auto">
            <a:xfrm>
              <a:off x="915988" y="5353050"/>
              <a:ext cx="2008588" cy="37001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3E6E5A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600">
                  <a:solidFill>
                    <a:srgbClr val="000000"/>
                  </a:solidFill>
                  <a:sym typeface="Arial" charset="0"/>
                </a:rPr>
                <a:t>Decrypts message</a:t>
              </a:r>
            </a:p>
          </p:txBody>
        </p:sp>
        <p:sp>
          <p:nvSpPr>
            <p:cNvPr id="62" name="Oval 22"/>
            <p:cNvSpPr>
              <a:spLocks noChangeArrowheads="1"/>
            </p:cNvSpPr>
            <p:nvPr/>
          </p:nvSpPr>
          <p:spPr bwMode="auto">
            <a:xfrm>
              <a:off x="726282" y="5034047"/>
              <a:ext cx="360364" cy="425704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buSzPct val="100000"/>
              </a:pPr>
              <a:r>
                <a:rPr lang="fr-BE" sz="1200" b="1">
                  <a:solidFill>
                    <a:srgbClr val="000000"/>
                  </a:solidFill>
                  <a:sym typeface="Arial" charset="0"/>
                </a:rPr>
                <a:t>5</a:t>
              </a:r>
            </a:p>
          </p:txBody>
        </p:sp>
        <p:sp>
          <p:nvSpPr>
            <p:cNvPr id="63" name="Oval 23"/>
            <p:cNvSpPr>
              <a:spLocks noChangeArrowheads="1"/>
            </p:cNvSpPr>
            <p:nvPr/>
          </p:nvSpPr>
          <p:spPr bwMode="auto">
            <a:xfrm>
              <a:off x="3497263" y="4957763"/>
              <a:ext cx="1708150" cy="1271587"/>
            </a:xfrm>
            <a:prstGeom prst="ellipse">
              <a:avLst/>
            </a:prstGeom>
            <a:solidFill>
              <a:srgbClr val="3E6E5A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fr-BE" dirty="0" err="1">
                  <a:solidFill>
                    <a:schemeClr val="bg1"/>
                  </a:solidFill>
                  <a:sym typeface="Arial" charset="0"/>
                </a:rPr>
                <a:t>Stored</a:t>
              </a:r>
              <a:endParaRPr lang="fr-BE" dirty="0">
                <a:solidFill>
                  <a:schemeClr val="bg1"/>
                </a:solidFill>
                <a:sym typeface="Arial" charset="0"/>
              </a:endParaRPr>
            </a:p>
            <a:p>
              <a:pPr algn="ctr" eaLnBrk="0" hangingPunct="0">
                <a:buSzPct val="100000"/>
              </a:pPr>
              <a:r>
                <a:rPr lang="fr-BE" dirty="0" err="1">
                  <a:solidFill>
                    <a:schemeClr val="bg1"/>
                  </a:solidFill>
                  <a:sym typeface="Arial" charset="0"/>
                </a:rPr>
                <a:t>private</a:t>
              </a:r>
              <a:endParaRPr lang="fr-BE" dirty="0">
                <a:solidFill>
                  <a:schemeClr val="bg1"/>
                </a:solidFill>
                <a:sym typeface="Arial" charset="0"/>
              </a:endParaRPr>
            </a:p>
            <a:p>
              <a:pPr algn="ctr" eaLnBrk="0" hangingPunct="0">
                <a:buSzPct val="100000"/>
              </a:pPr>
              <a:r>
                <a:rPr lang="fr-BE" dirty="0">
                  <a:solidFill>
                    <a:schemeClr val="bg1"/>
                  </a:solidFill>
                  <a:sym typeface="Arial" charset="0"/>
                </a:rPr>
                <a:t>key</a:t>
              </a:r>
            </a:p>
          </p:txBody>
        </p:sp>
        <p:sp>
          <p:nvSpPr>
            <p:cNvPr id="64" name="Line 24"/>
            <p:cNvSpPr>
              <a:spLocks noChangeShapeType="1"/>
            </p:cNvSpPr>
            <p:nvPr/>
          </p:nvSpPr>
          <p:spPr bwMode="auto">
            <a:xfrm flipH="1">
              <a:off x="2973591" y="5549593"/>
              <a:ext cx="458136" cy="2085"/>
            </a:xfrm>
            <a:prstGeom prst="line">
              <a:avLst/>
            </a:prstGeom>
            <a:noFill/>
            <a:ln w="28575">
              <a:solidFill>
                <a:srgbClr val="3E6E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nl-BE"/>
            </a:p>
          </p:txBody>
        </p:sp>
        <p:sp>
          <p:nvSpPr>
            <p:cNvPr id="65" name="Text Box 25"/>
            <p:cNvSpPr txBox="1">
              <a:spLocks noChangeArrowheads="1"/>
            </p:cNvSpPr>
            <p:nvPr/>
          </p:nvSpPr>
          <p:spPr bwMode="auto">
            <a:xfrm>
              <a:off x="3644900" y="4056063"/>
              <a:ext cx="1479550" cy="646112"/>
            </a:xfrm>
            <a:prstGeom prst="rect">
              <a:avLst/>
            </a:prstGeom>
            <a:noFill/>
            <a:ln w="12700" algn="ctr">
              <a:solidFill>
                <a:srgbClr val="3E6E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buSzPct val="100000"/>
              </a:pPr>
              <a:r>
                <a:rPr lang="fr-BE" sz="1600">
                  <a:solidFill>
                    <a:srgbClr val="3E6E5A"/>
                  </a:solidFill>
                  <a:sym typeface="Arial" charset="0"/>
                </a:rPr>
                <a:t>Identification</a:t>
              </a:r>
            </a:p>
            <a:p>
              <a:pPr algn="ctr" eaLnBrk="0" hangingPunct="0">
                <a:buSzPct val="100000"/>
              </a:pPr>
              <a:r>
                <a:rPr lang="fr-BE" sz="1600">
                  <a:solidFill>
                    <a:srgbClr val="3E6E5A"/>
                  </a:solidFill>
                  <a:sym typeface="Arial" charset="0"/>
                </a:rPr>
                <a:t>certificate</a:t>
              </a:r>
            </a:p>
          </p:txBody>
        </p:sp>
        <p:sp>
          <p:nvSpPr>
            <p:cNvPr id="66" name="Line 26"/>
            <p:cNvSpPr>
              <a:spLocks noChangeShapeType="1"/>
            </p:cNvSpPr>
            <p:nvPr/>
          </p:nvSpPr>
          <p:spPr bwMode="auto">
            <a:xfrm>
              <a:off x="3227388" y="2016125"/>
              <a:ext cx="242728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67" name="Text Box 28"/>
            <p:cNvSpPr txBox="1">
              <a:spLocks noChangeArrowheads="1"/>
            </p:cNvSpPr>
            <p:nvPr/>
          </p:nvSpPr>
          <p:spPr bwMode="auto">
            <a:xfrm>
              <a:off x="3814763" y="1754188"/>
              <a:ext cx="1418934" cy="57183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400">
                  <a:solidFill>
                    <a:srgbClr val="A50021"/>
                  </a:solidFill>
                  <a:sym typeface="Arial" charset="0"/>
                </a:rPr>
                <a:t>Web service</a:t>
              </a:r>
            </a:p>
            <a:p>
              <a:pPr eaLnBrk="0" hangingPunct="0">
                <a:buSzPct val="100000"/>
              </a:pPr>
              <a:r>
                <a:rPr lang="fr-BE" sz="1400">
                  <a:solidFill>
                    <a:srgbClr val="A50021"/>
                  </a:solidFill>
                  <a:sym typeface="Arial" charset="0"/>
                </a:rPr>
                <a:t>Ask public key</a:t>
              </a:r>
            </a:p>
          </p:txBody>
        </p:sp>
        <p:sp>
          <p:nvSpPr>
            <p:cNvPr id="68" name="Text Box 29"/>
            <p:cNvSpPr txBox="1">
              <a:spLocks noChangeArrowheads="1"/>
            </p:cNvSpPr>
            <p:nvPr/>
          </p:nvSpPr>
          <p:spPr bwMode="auto">
            <a:xfrm rot="3135873">
              <a:off x="3108300" y="3192326"/>
              <a:ext cx="1507022" cy="5578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fr-BE" sz="1400" dirty="0" err="1">
                  <a:solidFill>
                    <a:srgbClr val="A50021"/>
                  </a:solidFill>
                  <a:sym typeface="Arial" charset="0"/>
                </a:rPr>
                <a:t>Send</a:t>
              </a:r>
              <a:r>
                <a:rPr lang="fr-BE" sz="1400" dirty="0">
                  <a:solidFill>
                    <a:srgbClr val="A50021"/>
                  </a:solidFill>
                  <a:sym typeface="Arial" charset="0"/>
                </a:rPr>
                <a:t> message</a:t>
              </a:r>
            </a:p>
            <a:p>
              <a:pPr eaLnBrk="0" hangingPunct="0">
                <a:buSzPct val="100000"/>
              </a:pPr>
              <a:r>
                <a:rPr lang="fr-BE" sz="1400" dirty="0" err="1">
                  <a:solidFill>
                    <a:srgbClr val="A50021"/>
                  </a:solidFill>
                  <a:sym typeface="Arial" charset="0"/>
                </a:rPr>
                <a:t>Any</a:t>
              </a:r>
              <a:r>
                <a:rPr lang="fr-BE" sz="1400" dirty="0">
                  <a:solidFill>
                    <a:srgbClr val="A50021"/>
                  </a:solidFill>
                  <a:sym typeface="Arial" charset="0"/>
                </a:rPr>
                <a:t> </a:t>
              </a:r>
              <a:r>
                <a:rPr lang="fr-BE" sz="1400" dirty="0" err="1">
                  <a:solidFill>
                    <a:srgbClr val="A50021"/>
                  </a:solidFill>
                  <a:sym typeface="Arial" charset="0"/>
                </a:rPr>
                <a:t>protocol</a:t>
              </a:r>
              <a:endParaRPr lang="fr-BE" sz="1400" dirty="0">
                <a:solidFill>
                  <a:srgbClr val="A50021"/>
                </a:solidFill>
                <a:sym typeface="Arial" charset="0"/>
              </a:endParaRPr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 flipH="1">
              <a:off x="2271713" y="4719638"/>
              <a:ext cx="2016125" cy="619125"/>
            </a:xfrm>
            <a:prstGeom prst="line">
              <a:avLst/>
            </a:prstGeom>
            <a:noFill/>
            <a:ln w="28575">
              <a:solidFill>
                <a:srgbClr val="3E6E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 flipH="1" flipV="1">
              <a:off x="7726363" y="4005263"/>
              <a:ext cx="0" cy="593725"/>
            </a:xfrm>
            <a:prstGeom prst="line">
              <a:avLst/>
            </a:prstGeom>
            <a:noFill/>
            <a:ln w="28575">
              <a:solidFill>
                <a:srgbClr val="3E6E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71" name="Line 32"/>
            <p:cNvSpPr>
              <a:spLocks noChangeShapeType="1"/>
            </p:cNvSpPr>
            <p:nvPr/>
          </p:nvSpPr>
          <p:spPr bwMode="auto">
            <a:xfrm flipH="1" flipV="1">
              <a:off x="6315075" y="2436813"/>
              <a:ext cx="1217613" cy="922337"/>
            </a:xfrm>
            <a:prstGeom prst="line">
              <a:avLst/>
            </a:prstGeom>
            <a:noFill/>
            <a:ln w="28575">
              <a:solidFill>
                <a:srgbClr val="3E6E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72" name="Line 33"/>
            <p:cNvSpPr>
              <a:spLocks noChangeShapeType="1"/>
            </p:cNvSpPr>
            <p:nvPr/>
          </p:nvSpPr>
          <p:spPr bwMode="auto">
            <a:xfrm>
              <a:off x="7712075" y="2532063"/>
              <a:ext cx="7938" cy="849312"/>
            </a:xfrm>
            <a:prstGeom prst="line">
              <a:avLst/>
            </a:prstGeom>
            <a:noFill/>
            <a:ln w="28575">
              <a:solidFill>
                <a:srgbClr val="3E6E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73" name="Line 34"/>
            <p:cNvSpPr>
              <a:spLocks noChangeShapeType="1"/>
            </p:cNvSpPr>
            <p:nvPr/>
          </p:nvSpPr>
          <p:spPr bwMode="auto">
            <a:xfrm>
              <a:off x="1703388" y="2432050"/>
              <a:ext cx="7937" cy="1038225"/>
            </a:xfrm>
            <a:prstGeom prst="line">
              <a:avLst/>
            </a:prstGeom>
            <a:noFill/>
            <a:ln w="28575">
              <a:solidFill>
                <a:srgbClr val="3E6E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74" name="Line 35"/>
            <p:cNvSpPr>
              <a:spLocks noChangeShapeType="1"/>
            </p:cNvSpPr>
            <p:nvPr/>
          </p:nvSpPr>
          <p:spPr bwMode="auto">
            <a:xfrm flipV="1">
              <a:off x="2403475" y="2232025"/>
              <a:ext cx="250825" cy="9525"/>
            </a:xfrm>
            <a:prstGeom prst="line">
              <a:avLst/>
            </a:prstGeom>
            <a:noFill/>
            <a:ln w="28575">
              <a:solidFill>
                <a:srgbClr val="3E6E5A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75" name="Line 36"/>
            <p:cNvSpPr>
              <a:spLocks noChangeShapeType="1"/>
            </p:cNvSpPr>
            <p:nvPr/>
          </p:nvSpPr>
          <p:spPr bwMode="auto">
            <a:xfrm flipV="1">
              <a:off x="2073275" y="2573338"/>
              <a:ext cx="471488" cy="922337"/>
            </a:xfrm>
            <a:prstGeom prst="line">
              <a:avLst/>
            </a:prstGeom>
            <a:noFill/>
            <a:ln w="28575">
              <a:solidFill>
                <a:srgbClr val="3E6E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76" name="Line 37"/>
            <p:cNvSpPr>
              <a:spLocks noChangeShapeType="1"/>
            </p:cNvSpPr>
            <p:nvPr/>
          </p:nvSpPr>
          <p:spPr bwMode="auto">
            <a:xfrm>
              <a:off x="6321425" y="2343150"/>
              <a:ext cx="180975" cy="0"/>
            </a:xfrm>
            <a:prstGeom prst="line">
              <a:avLst/>
            </a:prstGeom>
            <a:noFill/>
            <a:ln w="28575">
              <a:solidFill>
                <a:srgbClr val="3E6E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77" name="Line 27"/>
            <p:cNvSpPr>
              <a:spLocks noChangeShapeType="1"/>
            </p:cNvSpPr>
            <p:nvPr/>
          </p:nvSpPr>
          <p:spPr bwMode="auto">
            <a:xfrm>
              <a:off x="3211513" y="2606675"/>
              <a:ext cx="1101725" cy="14319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3D62BE34-096F-4986-9D5A-7E567BEB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6711"/>
            <a:ext cx="5810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Vercijfering niet-gekende bestemmeling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25</a:t>
            </a:fld>
            <a:endParaRPr lang="fr-BE"/>
          </a:p>
        </p:txBody>
      </p:sp>
      <p:grpSp>
        <p:nvGrpSpPr>
          <p:cNvPr id="39" name="Group 38"/>
          <p:cNvGrpSpPr/>
          <p:nvPr/>
        </p:nvGrpSpPr>
        <p:grpSpPr>
          <a:xfrm>
            <a:off x="1657350" y="1322920"/>
            <a:ext cx="8445252" cy="4964615"/>
            <a:chOff x="142875" y="1049338"/>
            <a:chExt cx="8802687" cy="5334787"/>
          </a:xfrm>
        </p:grpSpPr>
        <p:sp>
          <p:nvSpPr>
            <p:cNvPr id="40" name="Oval 3"/>
            <p:cNvSpPr>
              <a:spLocks noChangeArrowheads="1"/>
            </p:cNvSpPr>
            <p:nvPr/>
          </p:nvSpPr>
          <p:spPr bwMode="auto">
            <a:xfrm>
              <a:off x="7237412" y="2568575"/>
              <a:ext cx="1708150" cy="1271588"/>
            </a:xfrm>
            <a:prstGeom prst="ellipse">
              <a:avLst/>
            </a:prstGeom>
            <a:solidFill>
              <a:srgbClr val="3E6E5A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nl-BE">
                  <a:solidFill>
                    <a:schemeClr val="bg1"/>
                  </a:solidFill>
                  <a:sym typeface="Arial" charset="0"/>
                </a:rPr>
                <a:t>User 2</a:t>
              </a:r>
            </a:p>
            <a:p>
              <a:pPr algn="ctr" eaLnBrk="0" hangingPunct="0">
                <a:buSzPct val="100000"/>
              </a:pPr>
              <a:r>
                <a:rPr lang="nl-BE">
                  <a:solidFill>
                    <a:schemeClr val="bg1"/>
                  </a:solidFill>
                  <a:sym typeface="Arial" charset="0"/>
                </a:rPr>
                <a:t>Recipient</a:t>
              </a:r>
            </a:p>
          </p:txBody>
        </p:sp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142875" y="2576512"/>
              <a:ext cx="1708151" cy="1271587"/>
            </a:xfrm>
            <a:prstGeom prst="ellipse">
              <a:avLst/>
            </a:prstGeom>
            <a:solidFill>
              <a:srgbClr val="3E6E5A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nl-BE" dirty="0">
                  <a:solidFill>
                    <a:schemeClr val="bg1"/>
                  </a:solidFill>
                  <a:sym typeface="Arial" charset="0"/>
                </a:rPr>
                <a:t>User 1</a:t>
              </a:r>
            </a:p>
            <a:p>
              <a:pPr algn="ctr" eaLnBrk="0" hangingPunct="0">
                <a:buSzPct val="100000"/>
              </a:pPr>
              <a:r>
                <a:rPr lang="nl-BE" dirty="0" err="1">
                  <a:solidFill>
                    <a:schemeClr val="bg1"/>
                  </a:solidFill>
                  <a:sym typeface="Arial" charset="0"/>
                </a:rPr>
                <a:t>Originator</a:t>
              </a:r>
              <a:endParaRPr lang="nl-BE" dirty="0">
                <a:solidFill>
                  <a:schemeClr val="bg1"/>
                </a:solidFill>
                <a:sym typeface="Arial" charset="0"/>
              </a:endParaRPr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489325" y="1049338"/>
              <a:ext cx="1708150" cy="1271587"/>
            </a:xfrm>
            <a:prstGeom prst="ellipse">
              <a:avLst/>
            </a:prstGeom>
            <a:solidFill>
              <a:srgbClr val="3E6E5A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nl-BE" dirty="0" err="1">
                  <a:solidFill>
                    <a:schemeClr val="bg1"/>
                  </a:solidFill>
                  <a:sym typeface="Arial" charset="0"/>
                </a:rPr>
                <a:t>Key</a:t>
              </a:r>
              <a:r>
                <a:rPr lang="nl-BE" dirty="0">
                  <a:solidFill>
                    <a:schemeClr val="bg1"/>
                  </a:solidFill>
                  <a:sym typeface="Arial" charset="0"/>
                </a:rPr>
                <a:t> </a:t>
              </a:r>
            </a:p>
            <a:p>
              <a:pPr algn="ctr" eaLnBrk="0" hangingPunct="0">
                <a:buSzPct val="100000"/>
              </a:pPr>
              <a:r>
                <a:rPr lang="nl-BE" dirty="0">
                  <a:solidFill>
                    <a:schemeClr val="bg1"/>
                  </a:solidFill>
                  <a:sym typeface="Arial" charset="0"/>
                </a:rPr>
                <a:t>Management</a:t>
              </a:r>
            </a:p>
            <a:p>
              <a:pPr algn="ctr" eaLnBrk="0" hangingPunct="0">
                <a:buSzPct val="100000"/>
              </a:pPr>
              <a:r>
                <a:rPr lang="nl-BE" dirty="0">
                  <a:solidFill>
                    <a:schemeClr val="bg1"/>
                  </a:solidFill>
                  <a:sym typeface="Arial" charset="0"/>
                </a:rPr>
                <a:t>/ Depot</a:t>
              </a:r>
            </a:p>
          </p:txBody>
        </p:sp>
        <p:sp>
          <p:nvSpPr>
            <p:cNvPr id="43" name="Oval 6"/>
            <p:cNvSpPr>
              <a:spLocks noChangeArrowheads="1"/>
            </p:cNvSpPr>
            <p:nvPr/>
          </p:nvSpPr>
          <p:spPr bwMode="auto">
            <a:xfrm>
              <a:off x="3497263" y="4603750"/>
              <a:ext cx="1708150" cy="1282700"/>
            </a:xfrm>
            <a:prstGeom prst="ellipse">
              <a:avLst/>
            </a:prstGeom>
            <a:solidFill>
              <a:srgbClr val="3E6E5A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nl-BE">
                  <a:solidFill>
                    <a:schemeClr val="bg1"/>
                  </a:solidFill>
                  <a:sym typeface="Arial" charset="0"/>
                </a:rPr>
                <a:t>Messages</a:t>
              </a:r>
            </a:p>
            <a:p>
              <a:pPr algn="ctr" eaLnBrk="0" hangingPunct="0">
                <a:buSzPct val="100000"/>
              </a:pPr>
              <a:r>
                <a:rPr lang="nl-BE">
                  <a:solidFill>
                    <a:schemeClr val="bg1"/>
                  </a:solidFill>
                  <a:sym typeface="Arial" charset="0"/>
                </a:rPr>
                <a:t>Depot</a:t>
              </a:r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V="1">
              <a:off x="1754188" y="2044700"/>
              <a:ext cx="1852612" cy="893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2554289" y="2566988"/>
              <a:ext cx="1084766" cy="28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nl-BE" sz="1000" b="1">
                  <a:solidFill>
                    <a:srgbClr val="000000"/>
                  </a:solidFill>
                  <a:sym typeface="Arial" charset="0"/>
                </a:rPr>
                <a:t>1</a:t>
              </a:r>
              <a:r>
                <a:rPr lang="nl-BE" sz="1000">
                  <a:solidFill>
                    <a:srgbClr val="000000"/>
                  </a:solidFill>
                  <a:sym typeface="Arial" charset="0"/>
                </a:rPr>
                <a:t> asks for key</a:t>
              </a: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 flipH="1">
              <a:off x="1636713" y="1906588"/>
              <a:ext cx="1874837" cy="89376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1196975" y="2314574"/>
              <a:ext cx="964872" cy="28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nl-BE" sz="1000" b="1">
                  <a:solidFill>
                    <a:srgbClr val="000000"/>
                  </a:solidFill>
                  <a:sym typeface="Arial" charset="0"/>
                </a:rPr>
                <a:t>2</a:t>
              </a:r>
              <a:r>
                <a:rPr lang="nl-BE" sz="1000">
                  <a:solidFill>
                    <a:srgbClr val="000000"/>
                  </a:solidFill>
                  <a:sym typeface="Arial" charset="0"/>
                </a:rPr>
                <a:t> sends key</a:t>
              </a:r>
            </a:p>
          </p:txBody>
        </p:sp>
        <p:grpSp>
          <p:nvGrpSpPr>
            <p:cNvPr id="48" name="Group 11"/>
            <p:cNvGrpSpPr>
              <a:grpSpLocks/>
            </p:cNvGrpSpPr>
            <p:nvPr/>
          </p:nvGrpSpPr>
          <p:grpSpPr bwMode="auto">
            <a:xfrm rot="-1540434">
              <a:off x="1581206" y="1411717"/>
              <a:ext cx="1833563" cy="850900"/>
              <a:chOff x="1174" y="2478"/>
              <a:chExt cx="1155" cy="536"/>
            </a:xfrm>
          </p:grpSpPr>
          <p:sp>
            <p:nvSpPr>
              <p:cNvPr id="68" name="Text Box 12"/>
              <p:cNvSpPr txBox="1">
                <a:spLocks noChangeArrowheads="1"/>
              </p:cNvSpPr>
              <p:nvPr/>
            </p:nvSpPr>
            <p:spPr bwMode="auto">
              <a:xfrm>
                <a:off x="1332" y="2815"/>
                <a:ext cx="839" cy="19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SzPct val="100000"/>
                </a:pPr>
                <a:r>
                  <a:rPr lang="nl-BE" sz="1200">
                    <a:solidFill>
                      <a:srgbClr val="990000"/>
                    </a:solidFill>
                    <a:sym typeface="Arial" charset="0"/>
                  </a:rPr>
                  <a:t>Symmetric key</a:t>
                </a:r>
              </a:p>
            </p:txBody>
          </p:sp>
          <p:sp>
            <p:nvSpPr>
              <p:cNvPr id="69" name="Text Box 14"/>
              <p:cNvSpPr txBox="1">
                <a:spLocks noChangeArrowheads="1"/>
              </p:cNvSpPr>
              <p:nvPr/>
            </p:nvSpPr>
            <p:spPr bwMode="auto">
              <a:xfrm>
                <a:off x="1174" y="2478"/>
                <a:ext cx="1155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buSzPct val="100000"/>
                </a:pPr>
                <a:r>
                  <a:rPr lang="nl-BE" sz="1200">
                    <a:solidFill>
                      <a:srgbClr val="000000"/>
                    </a:solidFill>
                    <a:sym typeface="Arial" charset="0"/>
                  </a:rPr>
                  <a:t>Encrypted with public key of user 1</a:t>
                </a:r>
              </a:p>
            </p:txBody>
          </p:sp>
        </p:grp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>
              <a:off x="1679575" y="3597275"/>
              <a:ext cx="2084388" cy="1222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2500313" y="3881437"/>
              <a:ext cx="1984860" cy="28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nl-BE" sz="1000" b="1">
                  <a:solidFill>
                    <a:srgbClr val="000000"/>
                  </a:solidFill>
                  <a:sym typeface="Arial" charset="0"/>
                </a:rPr>
                <a:t>3</a:t>
              </a:r>
              <a:r>
                <a:rPr lang="nl-BE" sz="1000">
                  <a:solidFill>
                    <a:srgbClr val="000000"/>
                  </a:solidFill>
                  <a:sym typeface="Arial" charset="0"/>
                </a:rPr>
                <a:t> sends encrypted message</a:t>
              </a:r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 rot="1788510">
              <a:off x="1281565" y="4574783"/>
              <a:ext cx="1916797" cy="4960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buSzPct val="100000"/>
              </a:pPr>
              <a:r>
                <a:rPr lang="nl-BE" sz="1200" dirty="0">
                  <a:solidFill>
                    <a:srgbClr val="990000"/>
                  </a:solidFill>
                  <a:sym typeface="Arial" charset="0"/>
                </a:rPr>
                <a:t>Message </a:t>
              </a:r>
              <a:r>
                <a:rPr lang="nl-BE" sz="1200" dirty="0" err="1">
                  <a:solidFill>
                    <a:srgbClr val="990000"/>
                  </a:solidFill>
                  <a:sym typeface="Arial" charset="0"/>
                </a:rPr>
                <a:t>encrypted</a:t>
              </a:r>
              <a:r>
                <a:rPr lang="nl-BE" sz="1200" dirty="0">
                  <a:solidFill>
                    <a:srgbClr val="990000"/>
                  </a:solidFill>
                  <a:sym typeface="Arial" charset="0"/>
                </a:rPr>
                <a:t> </a:t>
              </a:r>
              <a:r>
                <a:rPr lang="nl-BE" sz="1200" dirty="0" err="1">
                  <a:solidFill>
                    <a:srgbClr val="990000"/>
                  </a:solidFill>
                  <a:sym typeface="Arial" charset="0"/>
                </a:rPr>
                <a:t>with</a:t>
              </a:r>
              <a:endParaRPr lang="nl-BE" sz="1200" dirty="0">
                <a:solidFill>
                  <a:srgbClr val="990000"/>
                </a:solidFill>
                <a:sym typeface="Arial" charset="0"/>
              </a:endParaRPr>
            </a:p>
            <a:p>
              <a:pPr algn="ctr" eaLnBrk="0" hangingPunct="0">
                <a:buSzPct val="100000"/>
              </a:pPr>
              <a:r>
                <a:rPr lang="nl-BE" sz="1200" dirty="0" err="1">
                  <a:solidFill>
                    <a:srgbClr val="990000"/>
                  </a:solidFill>
                  <a:sym typeface="Arial" charset="0"/>
                </a:rPr>
                <a:t>symmetric</a:t>
              </a:r>
              <a:r>
                <a:rPr lang="nl-BE" sz="1200" dirty="0">
                  <a:solidFill>
                    <a:srgbClr val="990000"/>
                  </a:solidFill>
                  <a:sym typeface="Arial" charset="0"/>
                </a:rPr>
                <a:t> </a:t>
              </a:r>
              <a:r>
                <a:rPr lang="nl-BE" sz="1200" dirty="0" err="1">
                  <a:solidFill>
                    <a:srgbClr val="990000"/>
                  </a:solidFill>
                  <a:sym typeface="Arial" charset="0"/>
                </a:rPr>
                <a:t>key</a:t>
              </a:r>
              <a:endParaRPr lang="nl-BE" sz="1200" dirty="0">
                <a:solidFill>
                  <a:srgbClr val="990000"/>
                </a:solidFill>
                <a:sym typeface="Arial" charset="0"/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 rot="1788510">
              <a:off x="1273175" y="4640266"/>
              <a:ext cx="1939925" cy="3508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 altLang="en-US" sz="1400"/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 rot="1788510">
              <a:off x="1352550" y="4112819"/>
              <a:ext cx="2298700" cy="49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buSzPct val="100000"/>
              </a:pPr>
              <a:r>
                <a:rPr lang="nl-BE" sz="1200">
                  <a:solidFill>
                    <a:srgbClr val="000000"/>
                  </a:solidFill>
                  <a:sym typeface="Arial" charset="0"/>
                </a:rPr>
                <a:t>Encrypted with public key of Message depot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3452811" y="5888037"/>
              <a:ext cx="1995366" cy="4960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buSzPct val="100000"/>
              </a:pPr>
              <a:r>
                <a:rPr lang="nl-BE" sz="1200" dirty="0">
                  <a:solidFill>
                    <a:srgbClr val="990000"/>
                  </a:solidFill>
                  <a:sym typeface="Arial" charset="0"/>
                </a:rPr>
                <a:t>Message </a:t>
              </a:r>
              <a:r>
                <a:rPr lang="nl-BE" sz="1200" dirty="0" err="1">
                  <a:solidFill>
                    <a:srgbClr val="990000"/>
                  </a:solidFill>
                  <a:sym typeface="Arial" charset="0"/>
                </a:rPr>
                <a:t>encrypted</a:t>
              </a:r>
              <a:r>
                <a:rPr lang="nl-BE" sz="1200" dirty="0">
                  <a:solidFill>
                    <a:srgbClr val="990000"/>
                  </a:solidFill>
                  <a:sym typeface="Arial" charset="0"/>
                </a:rPr>
                <a:t> </a:t>
              </a:r>
              <a:r>
                <a:rPr lang="nl-BE" sz="1200" dirty="0" err="1">
                  <a:solidFill>
                    <a:srgbClr val="990000"/>
                  </a:solidFill>
                  <a:sym typeface="Arial" charset="0"/>
                </a:rPr>
                <a:t>with</a:t>
              </a:r>
              <a:endParaRPr lang="nl-BE" sz="1200" dirty="0">
                <a:solidFill>
                  <a:srgbClr val="990000"/>
                </a:solidFill>
                <a:sym typeface="Arial" charset="0"/>
              </a:endParaRPr>
            </a:p>
            <a:p>
              <a:pPr algn="ctr" eaLnBrk="0" hangingPunct="0">
                <a:buSzPct val="100000"/>
              </a:pPr>
              <a:r>
                <a:rPr lang="nl-BE" sz="1200" dirty="0" err="1">
                  <a:solidFill>
                    <a:srgbClr val="990000"/>
                  </a:solidFill>
                  <a:sym typeface="Arial" charset="0"/>
                </a:rPr>
                <a:t>symmetric</a:t>
              </a:r>
              <a:r>
                <a:rPr lang="nl-BE" sz="1200" dirty="0">
                  <a:solidFill>
                    <a:srgbClr val="990000"/>
                  </a:solidFill>
                  <a:sym typeface="Arial" charset="0"/>
                </a:rPr>
                <a:t> </a:t>
              </a:r>
              <a:r>
                <a:rPr lang="nl-BE" sz="1200" dirty="0" err="1">
                  <a:solidFill>
                    <a:srgbClr val="990000"/>
                  </a:solidFill>
                  <a:sym typeface="Arial" charset="0"/>
                </a:rPr>
                <a:t>key</a:t>
              </a:r>
              <a:endParaRPr lang="nl-BE" sz="1200" dirty="0">
                <a:solidFill>
                  <a:srgbClr val="990000"/>
                </a:solidFill>
                <a:sym typeface="Arial" charset="0"/>
              </a:endParaRPr>
            </a:p>
          </p:txBody>
        </p:sp>
        <p:sp>
          <p:nvSpPr>
            <p:cNvPr id="55" name="Line 21"/>
            <p:cNvSpPr>
              <a:spLocks noChangeShapeType="1"/>
            </p:cNvSpPr>
            <p:nvPr/>
          </p:nvSpPr>
          <p:spPr bwMode="auto">
            <a:xfrm flipH="1" flipV="1">
              <a:off x="5076825" y="1970088"/>
              <a:ext cx="2233613" cy="968375"/>
            </a:xfrm>
            <a:prstGeom prst="line">
              <a:avLst/>
            </a:prstGeom>
            <a:noFill/>
            <a:ln w="12700">
              <a:solidFill>
                <a:srgbClr val="3E6E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5965825" y="2792413"/>
              <a:ext cx="1274448" cy="45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nl-BE" sz="1000" b="1">
                  <a:solidFill>
                    <a:srgbClr val="000000"/>
                  </a:solidFill>
                  <a:sym typeface="Arial" charset="0"/>
                </a:rPr>
                <a:t>4</a:t>
              </a:r>
              <a:r>
                <a:rPr lang="nl-BE" sz="1000">
                  <a:solidFill>
                    <a:srgbClr val="000000"/>
                  </a:solidFill>
                  <a:sym typeface="Arial" charset="0"/>
                </a:rPr>
                <a:t> justifies right to</a:t>
              </a:r>
            </a:p>
            <a:p>
              <a:pPr eaLnBrk="0" hangingPunct="0">
                <a:buSzPct val="100000"/>
              </a:pPr>
              <a:r>
                <a:rPr lang="nl-BE" sz="1000">
                  <a:solidFill>
                    <a:srgbClr val="000000"/>
                  </a:solidFill>
                  <a:sym typeface="Arial" charset="0"/>
                </a:rPr>
                <a:t>obtain key</a:t>
              </a:r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 flipH="1">
              <a:off x="5053013" y="3673475"/>
              <a:ext cx="2489200" cy="1203325"/>
            </a:xfrm>
            <a:prstGeom prst="line">
              <a:avLst/>
            </a:prstGeom>
            <a:noFill/>
            <a:ln w="12700">
              <a:solidFill>
                <a:srgbClr val="3E6E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58" name="Text Box 24"/>
            <p:cNvSpPr txBox="1">
              <a:spLocks noChangeArrowheads="1"/>
            </p:cNvSpPr>
            <p:nvPr/>
          </p:nvSpPr>
          <p:spPr bwMode="auto">
            <a:xfrm>
              <a:off x="5899150" y="3573463"/>
              <a:ext cx="1274448" cy="45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nl-BE" sz="1000" b="1">
                  <a:solidFill>
                    <a:srgbClr val="000000"/>
                  </a:solidFill>
                  <a:sym typeface="Arial" charset="0"/>
                </a:rPr>
                <a:t>4</a:t>
              </a:r>
              <a:r>
                <a:rPr lang="nl-BE" sz="1000">
                  <a:solidFill>
                    <a:srgbClr val="000000"/>
                  </a:solidFill>
                  <a:sym typeface="Arial" charset="0"/>
                </a:rPr>
                <a:t> justifies right to</a:t>
              </a:r>
            </a:p>
            <a:p>
              <a:pPr eaLnBrk="0" hangingPunct="0">
                <a:buSzPct val="100000"/>
              </a:pPr>
              <a:r>
                <a:rPr lang="nl-BE" sz="1000">
                  <a:solidFill>
                    <a:srgbClr val="000000"/>
                  </a:solidFill>
                  <a:sym typeface="Arial" charset="0"/>
                </a:rPr>
                <a:t>obtain message</a:t>
              </a: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 rot="1408605">
              <a:off x="5627789" y="1920958"/>
              <a:ext cx="1331710" cy="31574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nl-BE" sz="1200">
                  <a:solidFill>
                    <a:srgbClr val="990000"/>
                  </a:solidFill>
                  <a:sym typeface="Arial" charset="0"/>
                </a:rPr>
                <a:t>Symmetric key</a:t>
              </a:r>
            </a:p>
          </p:txBody>
        </p:sp>
        <p:sp>
          <p:nvSpPr>
            <p:cNvPr id="60" name="Text Box 27"/>
            <p:cNvSpPr txBox="1">
              <a:spLocks noChangeArrowheads="1"/>
            </p:cNvSpPr>
            <p:nvPr/>
          </p:nvSpPr>
          <p:spPr bwMode="auto">
            <a:xfrm rot="1408605">
              <a:off x="5554663" y="1425181"/>
              <a:ext cx="1833562" cy="49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buSzPct val="100000"/>
              </a:pPr>
              <a:r>
                <a:rPr lang="nl-BE" sz="1200">
                  <a:solidFill>
                    <a:srgbClr val="000000"/>
                  </a:solidFill>
                  <a:sym typeface="Arial" charset="0"/>
                </a:rPr>
                <a:t>Encrypted with public key of user 2</a:t>
              </a:r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5170488" y="1870075"/>
              <a:ext cx="2244725" cy="965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62" name="Text Box 29"/>
            <p:cNvSpPr txBox="1">
              <a:spLocks noChangeArrowheads="1"/>
            </p:cNvSpPr>
            <p:nvPr/>
          </p:nvSpPr>
          <p:spPr bwMode="auto">
            <a:xfrm>
              <a:off x="4652963" y="2303463"/>
              <a:ext cx="1009649" cy="45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nl-BE" sz="1000" b="1">
                  <a:solidFill>
                    <a:srgbClr val="000000"/>
                  </a:solidFill>
                  <a:sym typeface="Arial" charset="0"/>
                </a:rPr>
                <a:t>5 </a:t>
              </a:r>
              <a:r>
                <a:rPr lang="nl-BE" sz="1000">
                  <a:solidFill>
                    <a:srgbClr val="000000"/>
                  </a:solidFill>
                  <a:sym typeface="Arial" charset="0"/>
                </a:rPr>
                <a:t>receives key</a:t>
              </a:r>
            </a:p>
          </p:txBody>
        </p:sp>
        <p:sp>
          <p:nvSpPr>
            <p:cNvPr id="63" name="Text Box 30"/>
            <p:cNvSpPr txBox="1">
              <a:spLocks noChangeArrowheads="1"/>
            </p:cNvSpPr>
            <p:nvPr/>
          </p:nvSpPr>
          <p:spPr bwMode="auto">
            <a:xfrm>
              <a:off x="4743561" y="4155944"/>
              <a:ext cx="1121147" cy="429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nl-BE" sz="1000" b="1" dirty="0">
                  <a:solidFill>
                    <a:srgbClr val="000000"/>
                  </a:solidFill>
                  <a:sym typeface="Arial" charset="0"/>
                </a:rPr>
                <a:t>5 </a:t>
              </a:r>
              <a:r>
                <a:rPr lang="nl-BE" sz="1000" dirty="0" err="1">
                  <a:solidFill>
                    <a:srgbClr val="000000"/>
                  </a:solidFill>
                  <a:sym typeface="Arial" charset="0"/>
                </a:rPr>
                <a:t>receives</a:t>
              </a:r>
              <a:r>
                <a:rPr lang="nl-BE" sz="1000" dirty="0">
                  <a:solidFill>
                    <a:srgbClr val="000000"/>
                  </a:solidFill>
                  <a:sym typeface="Arial" charset="0"/>
                </a:rPr>
                <a:t> </a:t>
              </a:r>
              <a:r>
                <a:rPr lang="nl-BE" sz="1000" dirty="0" err="1">
                  <a:solidFill>
                    <a:srgbClr val="000000"/>
                  </a:solidFill>
                  <a:sym typeface="Arial" charset="0"/>
                </a:rPr>
                <a:t>message</a:t>
              </a:r>
              <a:endParaRPr lang="nl-BE" sz="1000" dirty="0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64" name="Line 31"/>
            <p:cNvSpPr>
              <a:spLocks noChangeShapeType="1"/>
            </p:cNvSpPr>
            <p:nvPr/>
          </p:nvSpPr>
          <p:spPr bwMode="auto">
            <a:xfrm flipV="1">
              <a:off x="5126038" y="3771900"/>
              <a:ext cx="2581275" cy="12525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 rot="20031770">
              <a:off x="5918653" y="4830371"/>
              <a:ext cx="1916797" cy="4960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buSzPct val="100000"/>
              </a:pPr>
              <a:r>
                <a:rPr lang="nl-BE" sz="1200">
                  <a:solidFill>
                    <a:srgbClr val="990000"/>
                  </a:solidFill>
                  <a:sym typeface="Arial" charset="0"/>
                </a:rPr>
                <a:t>Message encrypted with</a:t>
              </a:r>
            </a:p>
            <a:p>
              <a:pPr algn="ctr" eaLnBrk="0" hangingPunct="0">
                <a:buSzPct val="100000"/>
              </a:pPr>
              <a:r>
                <a:rPr lang="nl-BE" sz="1200">
                  <a:solidFill>
                    <a:srgbClr val="990000"/>
                  </a:solidFill>
                  <a:sym typeface="Arial" charset="0"/>
                </a:rPr>
                <a:t>symmetric key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 rot="20031770">
              <a:off x="5915025" y="4894265"/>
              <a:ext cx="1919289" cy="3508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BE" altLang="en-US" sz="1400"/>
            </a:p>
          </p:txBody>
        </p:sp>
        <p:sp>
          <p:nvSpPr>
            <p:cNvPr id="67" name="Text Box 34"/>
            <p:cNvSpPr txBox="1">
              <a:spLocks noChangeArrowheads="1"/>
            </p:cNvSpPr>
            <p:nvPr/>
          </p:nvSpPr>
          <p:spPr bwMode="auto">
            <a:xfrm rot="20031770">
              <a:off x="5489575" y="4350945"/>
              <a:ext cx="2298700" cy="49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buSzPct val="100000"/>
              </a:pPr>
              <a:r>
                <a:rPr lang="nl-BE" sz="1200" dirty="0" err="1">
                  <a:solidFill>
                    <a:srgbClr val="000000"/>
                  </a:solidFill>
                  <a:sym typeface="Arial" charset="0"/>
                </a:rPr>
                <a:t>Encrypted</a:t>
              </a:r>
              <a:r>
                <a:rPr lang="nl-BE" sz="1200" dirty="0">
                  <a:solidFill>
                    <a:srgbClr val="000000"/>
                  </a:solidFill>
                  <a:sym typeface="Arial" charset="0"/>
                </a:rPr>
                <a:t> </a:t>
              </a:r>
              <a:r>
                <a:rPr lang="nl-BE" sz="1200" dirty="0" err="1">
                  <a:solidFill>
                    <a:srgbClr val="000000"/>
                  </a:solidFill>
                  <a:sym typeface="Arial" charset="0"/>
                </a:rPr>
                <a:t>with</a:t>
              </a:r>
              <a:r>
                <a:rPr lang="nl-BE" sz="1200" dirty="0">
                  <a:solidFill>
                    <a:srgbClr val="000000"/>
                  </a:solidFill>
                  <a:sym typeface="Arial" charset="0"/>
                </a:rPr>
                <a:t> public </a:t>
              </a:r>
              <a:r>
                <a:rPr lang="nl-BE" sz="1200" dirty="0" err="1">
                  <a:solidFill>
                    <a:srgbClr val="000000"/>
                  </a:solidFill>
                  <a:sym typeface="Arial" charset="0"/>
                </a:rPr>
                <a:t>key</a:t>
              </a:r>
              <a:r>
                <a:rPr lang="nl-BE" sz="1200" dirty="0">
                  <a:solidFill>
                    <a:srgbClr val="000000"/>
                  </a:solidFill>
                  <a:sym typeface="Arial" charset="0"/>
                </a:rPr>
                <a:t> of User 2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F0DB9577-54DF-4135-8DDE-26486C980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6711"/>
            <a:ext cx="5810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Timestamping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systeem dat toelaat een bewijs te bewaren van het bestaan van een document en de inhoud ervan op een bepaalde datum</a:t>
            </a:r>
          </a:p>
          <a:p>
            <a:endParaRPr lang="nl-BE" dirty="0"/>
          </a:p>
          <a:p>
            <a:r>
              <a:rPr lang="nl-BE" dirty="0"/>
              <a:t>niemand, zelfs niet de eigenaar van het document, kan het document of de tijdsaanduiding nadien nog ongemerkt wijzigen</a:t>
            </a:r>
          </a:p>
          <a:p>
            <a:endParaRPr lang="nl-BE" dirty="0"/>
          </a:p>
          <a:p>
            <a:r>
              <a:rPr lang="nl-BE" dirty="0"/>
              <a:t>meer info </a:t>
            </a:r>
            <a:r>
              <a:rPr lang="nl-BE" dirty="0">
                <a:hlinkClick r:id="rId3"/>
              </a:rPr>
              <a:t>https://www.ehealth.fgov.be/ehealthplatform/nl/elektronische-datering-timestamping</a:t>
            </a:r>
            <a:endParaRPr lang="nl-BE" dirty="0"/>
          </a:p>
          <a:p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54336"/>
            <a:ext cx="428625" cy="40005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20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2135560" y="1299616"/>
            <a:ext cx="3589338" cy="4505325"/>
          </a:xfrm>
          <a:prstGeom prst="rect">
            <a:avLst/>
          </a:prstGeom>
          <a:solidFill>
            <a:srgbClr val="9EB6A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fr-FR" altLang="en-US" b="1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2348286" y="2175915"/>
            <a:ext cx="1624013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fr-BE">
                <a:solidFill>
                  <a:srgbClr val="000000"/>
                </a:solidFill>
              </a:rPr>
              <a:t>prescription A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130799" y="1966079"/>
            <a:ext cx="363537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 sz="12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2386385" y="3322090"/>
            <a:ext cx="1309688" cy="33813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fr-BE" sz="1600">
                <a:solidFill>
                  <a:srgbClr val="000000"/>
                </a:solidFill>
              </a:rPr>
              <a:t>Hashcode A</a:t>
            </a:r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6445624" y="1364704"/>
            <a:ext cx="3589337" cy="4448175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fr-FR" altLang="en-US" b="1"/>
          </a:p>
        </p:txBody>
      </p:sp>
      <p:sp>
        <p:nvSpPr>
          <p:cNvPr id="23563" name="Oval 13"/>
          <p:cNvSpPr>
            <a:spLocks noChangeArrowheads="1"/>
          </p:cNvSpPr>
          <p:nvPr/>
        </p:nvSpPr>
        <p:spPr bwMode="auto">
          <a:xfrm>
            <a:off x="2203824" y="3023354"/>
            <a:ext cx="363537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 sz="12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564" name="Rectangle 17"/>
          <p:cNvSpPr>
            <a:spLocks noChangeArrowheads="1"/>
          </p:cNvSpPr>
          <p:nvPr/>
        </p:nvSpPr>
        <p:spPr bwMode="auto">
          <a:xfrm>
            <a:off x="4023099" y="2185440"/>
            <a:ext cx="1633537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fr-BE" dirty="0">
                <a:solidFill>
                  <a:srgbClr val="000000"/>
                </a:solidFill>
              </a:rPr>
              <a:t>prescription B</a:t>
            </a:r>
          </a:p>
        </p:txBody>
      </p:sp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4121524" y="3301454"/>
            <a:ext cx="1311275" cy="33813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fr-BE" sz="1600">
                <a:solidFill>
                  <a:srgbClr val="000000"/>
                </a:solidFill>
              </a:rPr>
              <a:t>Hashcode B</a:t>
            </a:r>
          </a:p>
        </p:txBody>
      </p:sp>
      <p:sp>
        <p:nvSpPr>
          <p:cNvPr id="23566" name="Rectangle 23"/>
          <p:cNvSpPr>
            <a:spLocks noChangeArrowheads="1"/>
          </p:cNvSpPr>
          <p:nvPr/>
        </p:nvSpPr>
        <p:spPr bwMode="auto">
          <a:xfrm>
            <a:off x="2857873" y="4425403"/>
            <a:ext cx="2260600" cy="37941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fr-BE">
                <a:solidFill>
                  <a:srgbClr val="000000"/>
                </a:solidFill>
              </a:rPr>
              <a:t>Timestamp bag</a:t>
            </a:r>
          </a:p>
        </p:txBody>
      </p:sp>
      <p:sp>
        <p:nvSpPr>
          <p:cNvPr id="23567" name="Rectangle 26"/>
          <p:cNvSpPr>
            <a:spLocks noChangeArrowheads="1"/>
          </p:cNvSpPr>
          <p:nvPr/>
        </p:nvSpPr>
        <p:spPr bwMode="auto">
          <a:xfrm>
            <a:off x="6920286" y="4754015"/>
            <a:ext cx="1643063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fr-BE">
                <a:solidFill>
                  <a:srgbClr val="000000"/>
                </a:solidFill>
              </a:rPr>
              <a:t>Electronic</a:t>
            </a:r>
          </a:p>
          <a:p>
            <a:pPr algn="ctr">
              <a:buSzPct val="100000"/>
            </a:pPr>
            <a:r>
              <a:rPr lang="fr-BE">
                <a:solidFill>
                  <a:srgbClr val="000000"/>
                </a:solidFill>
              </a:rPr>
              <a:t>timestamping</a:t>
            </a:r>
          </a:p>
        </p:txBody>
      </p:sp>
      <p:sp>
        <p:nvSpPr>
          <p:cNvPr id="23568" name="Oval 27"/>
          <p:cNvSpPr>
            <a:spLocks noChangeArrowheads="1"/>
          </p:cNvSpPr>
          <p:nvPr/>
        </p:nvSpPr>
        <p:spPr bwMode="auto">
          <a:xfrm>
            <a:off x="6774235" y="4520366"/>
            <a:ext cx="363538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 sz="12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3569" name="Rectangle 28"/>
          <p:cNvSpPr>
            <a:spLocks noChangeArrowheads="1"/>
          </p:cNvSpPr>
          <p:nvPr/>
        </p:nvSpPr>
        <p:spPr bwMode="auto">
          <a:xfrm>
            <a:off x="7456861" y="2188615"/>
            <a:ext cx="1566863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fr-BE">
                <a:solidFill>
                  <a:srgbClr val="000000"/>
                </a:solidFill>
              </a:rPr>
              <a:t>electronic</a:t>
            </a:r>
          </a:p>
          <a:p>
            <a:pPr algn="ctr">
              <a:buSzPct val="100000"/>
            </a:pPr>
            <a:r>
              <a:rPr lang="fr-BE">
                <a:solidFill>
                  <a:srgbClr val="000000"/>
                </a:solidFill>
              </a:rPr>
              <a:t>signature</a:t>
            </a:r>
          </a:p>
        </p:txBody>
      </p:sp>
      <p:sp>
        <p:nvSpPr>
          <p:cNvPr id="23570" name="Oval 30"/>
          <p:cNvSpPr>
            <a:spLocks noChangeArrowheads="1"/>
          </p:cNvSpPr>
          <p:nvPr/>
        </p:nvSpPr>
        <p:spPr bwMode="auto">
          <a:xfrm>
            <a:off x="6888535" y="2628066"/>
            <a:ext cx="363538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 sz="12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3571" name="Rectangle 31"/>
          <p:cNvSpPr>
            <a:spLocks noChangeArrowheads="1"/>
          </p:cNvSpPr>
          <p:nvPr/>
        </p:nvSpPr>
        <p:spPr bwMode="auto">
          <a:xfrm>
            <a:off x="3229349" y="5408343"/>
            <a:ext cx="884345" cy="36933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>
                <a:solidFill>
                  <a:srgbClr val="000000"/>
                </a:solidFill>
              </a:rPr>
              <a:t>Archive</a:t>
            </a:r>
          </a:p>
        </p:txBody>
      </p:sp>
      <p:sp>
        <p:nvSpPr>
          <p:cNvPr id="23572" name="Oval 32"/>
          <p:cNvSpPr>
            <a:spLocks noChangeArrowheads="1"/>
          </p:cNvSpPr>
          <p:nvPr/>
        </p:nvSpPr>
        <p:spPr bwMode="auto">
          <a:xfrm>
            <a:off x="3051549" y="5217279"/>
            <a:ext cx="363537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 sz="12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3573" name="Rectangle 38"/>
          <p:cNvSpPr>
            <a:spLocks noChangeArrowheads="1"/>
          </p:cNvSpPr>
          <p:nvPr/>
        </p:nvSpPr>
        <p:spPr bwMode="auto">
          <a:xfrm>
            <a:off x="9004674" y="4512993"/>
            <a:ext cx="884345" cy="36933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>
                <a:solidFill>
                  <a:srgbClr val="000000"/>
                </a:solidFill>
              </a:rPr>
              <a:t>Archive</a:t>
            </a:r>
          </a:p>
        </p:txBody>
      </p:sp>
      <p:sp>
        <p:nvSpPr>
          <p:cNvPr id="23574" name="Oval 39"/>
          <p:cNvSpPr>
            <a:spLocks noChangeArrowheads="1"/>
          </p:cNvSpPr>
          <p:nvPr/>
        </p:nvSpPr>
        <p:spPr bwMode="auto">
          <a:xfrm>
            <a:off x="9525374" y="4217154"/>
            <a:ext cx="363537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 sz="12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2711824" y="4217154"/>
            <a:ext cx="363537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 sz="12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3576" name="Down Arrow 1"/>
          <p:cNvSpPr>
            <a:spLocks noChangeArrowheads="1"/>
          </p:cNvSpPr>
          <p:nvPr/>
        </p:nvSpPr>
        <p:spPr bwMode="auto">
          <a:xfrm>
            <a:off x="2905499" y="2672485"/>
            <a:ext cx="339725" cy="451485"/>
          </a:xfrm>
          <a:prstGeom prst="downArrow">
            <a:avLst>
              <a:gd name="adj1" fmla="val 50000"/>
              <a:gd name="adj2" fmla="val 4992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fr-BE" altLang="en-US"/>
          </a:p>
        </p:txBody>
      </p:sp>
      <p:sp>
        <p:nvSpPr>
          <p:cNvPr id="23577" name="Down Arrow 36"/>
          <p:cNvSpPr>
            <a:spLocks noChangeArrowheads="1"/>
          </p:cNvSpPr>
          <p:nvPr/>
        </p:nvSpPr>
        <p:spPr bwMode="auto">
          <a:xfrm>
            <a:off x="4608886" y="2672485"/>
            <a:ext cx="339725" cy="451485"/>
          </a:xfrm>
          <a:prstGeom prst="downArrow">
            <a:avLst>
              <a:gd name="adj1" fmla="val 50000"/>
              <a:gd name="adj2" fmla="val 4992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fr-BE" altLang="en-US"/>
          </a:p>
        </p:txBody>
      </p:sp>
      <p:sp>
        <p:nvSpPr>
          <p:cNvPr id="23578" name="Down Arrow 1"/>
          <p:cNvSpPr>
            <a:spLocks noChangeArrowheads="1"/>
          </p:cNvSpPr>
          <p:nvPr/>
        </p:nvSpPr>
        <p:spPr bwMode="auto">
          <a:xfrm>
            <a:off x="3042024" y="3826796"/>
            <a:ext cx="257175" cy="433626"/>
          </a:xfrm>
          <a:prstGeom prst="downArrow">
            <a:avLst>
              <a:gd name="adj1" fmla="val 50000"/>
              <a:gd name="adj2" fmla="val 5019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fr-BE" altLang="en-US"/>
          </a:p>
        </p:txBody>
      </p:sp>
      <p:sp>
        <p:nvSpPr>
          <p:cNvPr id="23579" name="Down Arrow 35"/>
          <p:cNvSpPr>
            <a:spLocks noChangeArrowheads="1"/>
          </p:cNvSpPr>
          <p:nvPr/>
        </p:nvSpPr>
        <p:spPr bwMode="auto">
          <a:xfrm>
            <a:off x="4650161" y="3826796"/>
            <a:ext cx="257175" cy="433626"/>
          </a:xfrm>
          <a:prstGeom prst="downArrow">
            <a:avLst>
              <a:gd name="adj1" fmla="val 50000"/>
              <a:gd name="adj2" fmla="val 5019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fr-BE" altLang="en-US"/>
          </a:p>
        </p:txBody>
      </p:sp>
      <p:sp>
        <p:nvSpPr>
          <p:cNvPr id="5" name="Bent-Up Arrow 4"/>
          <p:cNvSpPr/>
          <p:nvPr/>
        </p:nvSpPr>
        <p:spPr bwMode="auto">
          <a:xfrm rot="5400000">
            <a:off x="5339136" y="3707853"/>
            <a:ext cx="425450" cy="2619375"/>
          </a:xfrm>
          <a:prstGeom prst="bent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fr-BE">
              <a:cs typeface="Arial" charset="0"/>
            </a:endParaRPr>
          </a:p>
        </p:txBody>
      </p:sp>
      <p:sp>
        <p:nvSpPr>
          <p:cNvPr id="23581" name="Up Arrow 5"/>
          <p:cNvSpPr>
            <a:spLocks noChangeArrowheads="1"/>
          </p:cNvSpPr>
          <p:nvPr/>
        </p:nvSpPr>
        <p:spPr bwMode="auto">
          <a:xfrm>
            <a:off x="7741023" y="3590458"/>
            <a:ext cx="361950" cy="458629"/>
          </a:xfrm>
          <a:prstGeom prst="upArrow">
            <a:avLst>
              <a:gd name="adj1" fmla="val 50000"/>
              <a:gd name="adj2" fmla="val 4991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fr-BE" altLang="en-US"/>
          </a:p>
        </p:txBody>
      </p:sp>
      <p:sp>
        <p:nvSpPr>
          <p:cNvPr id="8" name="Left-Up Arrow 7"/>
          <p:cNvSpPr/>
          <p:nvPr/>
        </p:nvSpPr>
        <p:spPr bwMode="auto">
          <a:xfrm>
            <a:off x="4256460" y="5025478"/>
            <a:ext cx="5627688" cy="711200"/>
          </a:xfrm>
          <a:prstGeom prst="leftUpArrow">
            <a:avLst>
              <a:gd name="adj1" fmla="val 20914"/>
              <a:gd name="adj2" fmla="val 23084"/>
              <a:gd name="adj3" fmla="val 2704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fr-BE">
              <a:cs typeface="Arial" charset="0"/>
            </a:endParaRPr>
          </a:p>
        </p:txBody>
      </p:sp>
      <p:sp>
        <p:nvSpPr>
          <p:cNvPr id="23583" name="Up Arrow 30"/>
          <p:cNvSpPr>
            <a:spLocks noChangeArrowheads="1"/>
          </p:cNvSpPr>
          <p:nvPr/>
        </p:nvSpPr>
        <p:spPr bwMode="auto">
          <a:xfrm>
            <a:off x="8563349" y="4004200"/>
            <a:ext cx="460375" cy="483632"/>
          </a:xfrm>
          <a:prstGeom prst="upArrow">
            <a:avLst>
              <a:gd name="adj1" fmla="val 50000"/>
              <a:gd name="adj2" fmla="val 50094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fr-BE" altLang="en-US"/>
          </a:p>
        </p:txBody>
      </p:sp>
      <p:pic>
        <p:nvPicPr>
          <p:cNvPr id="235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74" y="1375816"/>
            <a:ext cx="663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199" y="1428204"/>
            <a:ext cx="15144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Timestamping</a:t>
            </a:r>
            <a:r>
              <a:rPr lang="fr-BE" dirty="0"/>
              <a:t>: </a:t>
            </a:r>
            <a:r>
              <a:rPr lang="fr-BE" dirty="0" err="1"/>
              <a:t>voorbeeld</a:t>
            </a:r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A7D7-3B07-4F16-B17F-21A2F67651B8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32E53E4-8531-473A-B155-EE8DAED6E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54336"/>
            <a:ext cx="4286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Verwijzingsrepertorium (hub-</a:t>
            </a:r>
            <a:r>
              <a:rPr lang="nl-BE" dirty="0" err="1"/>
              <a:t>metahub</a:t>
            </a:r>
            <a:r>
              <a:rPr lang="nl-BE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aanduiding van bepaalde plaatsen waar gezondheidsgegevens over een bepaalde zorggebruiker beschikbaar zijn</a:t>
            </a:r>
          </a:p>
          <a:p>
            <a:endParaRPr lang="nl-BE" dirty="0"/>
          </a:p>
          <a:p>
            <a:r>
              <a:rPr lang="nl-BE" dirty="0"/>
              <a:t>deze plaatsen kunnen vandaag zijn</a:t>
            </a:r>
          </a:p>
          <a:p>
            <a:pPr lvl="1"/>
            <a:r>
              <a:rPr lang="nl-BE" dirty="0"/>
              <a:t>een hub (netwerk van zorginstellingen), die ook een verwijzingsrepertorium bijhoudt dat aanduidt in welke zorginstellingen binnen dat netwerk gezondheidsgegevens over een bepaalde patiënt beschikbaar zijn</a:t>
            </a:r>
          </a:p>
          <a:p>
            <a:pPr lvl="1"/>
            <a:r>
              <a:rPr lang="nl-BE" dirty="0"/>
              <a:t>een gezondheidskluis (Vitalink, </a:t>
            </a:r>
            <a:r>
              <a:rPr lang="nl-BE" dirty="0" err="1"/>
              <a:t>Intermed</a:t>
            </a:r>
            <a:r>
              <a:rPr lang="nl-BE" dirty="0"/>
              <a:t> of </a:t>
            </a:r>
            <a:r>
              <a:rPr lang="nl-BE" dirty="0" err="1"/>
              <a:t>Brusafe</a:t>
            </a:r>
            <a:r>
              <a:rPr lang="nl-BE" dirty="0"/>
              <a:t>)</a:t>
            </a:r>
          </a:p>
          <a:p>
            <a:endParaRPr lang="nl-BE" dirty="0"/>
          </a:p>
          <a:p>
            <a:r>
              <a:rPr lang="nl-BE" dirty="0"/>
              <a:t>meer info</a:t>
            </a:r>
          </a:p>
          <a:p>
            <a:pPr lvl="1"/>
            <a:r>
              <a:rPr lang="nl-BE" dirty="0">
                <a:hlinkClick r:id="rId3"/>
              </a:rPr>
              <a:t>https://www.ehealth.fgov.be/ehealthplatform/nl/verwijzingsrepertorium</a:t>
            </a:r>
          </a:p>
          <a:p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25300"/>
            <a:ext cx="561975" cy="58102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07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Verwijzingsrepertorium (hub-</a:t>
            </a:r>
            <a:r>
              <a:rPr lang="nl-BE" dirty="0" err="1"/>
              <a:t>metahub</a:t>
            </a:r>
            <a:r>
              <a:rPr lang="nl-BE" dirty="0"/>
              <a:t>)</a:t>
            </a:r>
            <a:endParaRPr lang="fr-BE" dirty="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992314" y="4005264"/>
            <a:ext cx="4391025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6E5A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800100" lvl="4" indent="-285750"/>
            <a:r>
              <a:rPr lang="nl-BE" altLang="en-US" sz="1200" b="1" dirty="0"/>
              <a:t>4 hubs</a:t>
            </a:r>
          </a:p>
          <a:p>
            <a:pPr marL="800100" lvl="4" indent="-285750"/>
            <a:r>
              <a:rPr lang="nl-BE" altLang="en-US" sz="1200" dirty="0"/>
              <a:t>Collaboratief Zorgplatform (</a:t>
            </a:r>
            <a:r>
              <a:rPr lang="nl-BE" altLang="en-US" sz="1200" dirty="0" err="1"/>
              <a:t>Cozo</a:t>
            </a:r>
            <a:r>
              <a:rPr lang="nl-BE" altLang="en-US" sz="1200" dirty="0"/>
              <a:t>)</a:t>
            </a:r>
          </a:p>
          <a:p>
            <a:pPr marL="800100" lvl="4" indent="-285750"/>
            <a:r>
              <a:rPr lang="nl-BE" altLang="en-US" sz="1200" dirty="0"/>
              <a:t>Vlaams Ziekenhuisnetwerk KU Leuven (VZN)</a:t>
            </a:r>
          </a:p>
          <a:p>
            <a:pPr marL="800100" lvl="4" indent="-285750"/>
            <a:r>
              <a:rPr lang="nl-BE" altLang="en-US" sz="1200" dirty="0"/>
              <a:t>Réseau Santé Wallon (RSW)</a:t>
            </a:r>
          </a:p>
          <a:p>
            <a:pPr marL="800100" lvl="4" indent="-285750"/>
            <a:r>
              <a:rPr lang="nl-BE" altLang="en-US" sz="1200" dirty="0"/>
              <a:t>Réseau Santé Bruxellois (RSB)</a:t>
            </a:r>
          </a:p>
          <a:p>
            <a:pPr marL="101600" indent="-101600" algn="ctr">
              <a:spcBef>
                <a:spcPct val="50000"/>
              </a:spcBef>
              <a:buSzPct val="100000"/>
            </a:pPr>
            <a:endParaRPr lang="nl-BE" altLang="en-US" b="1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544638" y="3891776"/>
            <a:ext cx="2283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8798263" y="3830758"/>
            <a:ext cx="59572" cy="61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29</a:t>
            </a:fld>
            <a:endParaRPr lang="fr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B3F369-2BAA-4210-BF6C-BD8D7F280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25300"/>
            <a:ext cx="561975" cy="5810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23592" y="1019185"/>
            <a:ext cx="7344816" cy="5323687"/>
            <a:chOff x="2423592" y="1019185"/>
            <a:chExt cx="7344816" cy="5323687"/>
          </a:xfrm>
        </p:grpSpPr>
        <p:grpSp>
          <p:nvGrpSpPr>
            <p:cNvPr id="13" name="Group 12"/>
            <p:cNvGrpSpPr/>
            <p:nvPr/>
          </p:nvGrpSpPr>
          <p:grpSpPr>
            <a:xfrm>
              <a:off x="2423592" y="1019185"/>
              <a:ext cx="7344816" cy="5323687"/>
              <a:chOff x="899592" y="980727"/>
              <a:chExt cx="7344816" cy="5323687"/>
            </a:xfrm>
          </p:grpSpPr>
          <p:pic>
            <p:nvPicPr>
              <p:cNvPr id="14" name="Content Placeholder 2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CCCB66"/>
                  </a:clrFrom>
                  <a:clrTo>
                    <a:srgbClr val="CCCB6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980727"/>
                <a:ext cx="7344816" cy="5323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Content Placeholder 2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CCCB66"/>
                  </a:clrFrom>
                  <a:clrTo>
                    <a:srgbClr val="CCCB6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362" t="87945" r="17015" b="11196"/>
              <a:stretch/>
            </p:blipFill>
            <p:spPr bwMode="auto">
              <a:xfrm>
                <a:off x="6669756" y="3429000"/>
                <a:ext cx="54000" cy="5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8EFB69B-FD03-4ED1-970F-998AC6D124C0}"/>
                </a:ext>
              </a:extLst>
            </p:cNvPr>
            <p:cNvSpPr/>
            <p:nvPr/>
          </p:nvSpPr>
          <p:spPr>
            <a:xfrm>
              <a:off x="2423592" y="1019185"/>
              <a:ext cx="1244282" cy="908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144714" y="4157664"/>
            <a:ext cx="4391025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6E5A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800100" lvl="4" indent="-285750"/>
            <a:r>
              <a:rPr lang="nl-BE" altLang="en-US" sz="1200" b="1" dirty="0"/>
              <a:t>4 hubs</a:t>
            </a:r>
          </a:p>
          <a:p>
            <a:pPr marL="800100" lvl="4" indent="-285750"/>
            <a:r>
              <a:rPr lang="nl-BE" altLang="en-US" sz="1200" dirty="0"/>
              <a:t>Collaboratief Zorgplatform (</a:t>
            </a:r>
            <a:r>
              <a:rPr lang="nl-BE" altLang="en-US" sz="1200" dirty="0" err="1"/>
              <a:t>Cozo</a:t>
            </a:r>
            <a:r>
              <a:rPr lang="nl-BE" altLang="en-US" sz="1200" dirty="0"/>
              <a:t>)</a:t>
            </a:r>
          </a:p>
          <a:p>
            <a:pPr marL="800100" lvl="4" indent="-285750"/>
            <a:r>
              <a:rPr lang="nl-BE" altLang="en-US" sz="1200" dirty="0"/>
              <a:t>Vlaams Ziekenhuisnetwerk KU Leuven (VZN)</a:t>
            </a:r>
          </a:p>
          <a:p>
            <a:pPr marL="800100" lvl="4" indent="-285750"/>
            <a:r>
              <a:rPr lang="nl-BE" altLang="en-US" sz="1200" dirty="0"/>
              <a:t>Réseau Santé Wallon (RSW)</a:t>
            </a:r>
          </a:p>
          <a:p>
            <a:pPr marL="800100" lvl="4" indent="-285750"/>
            <a:r>
              <a:rPr lang="nl-BE" altLang="en-US" sz="1200" dirty="0"/>
              <a:t>Réseau Santé Bruxellois (RSB)</a:t>
            </a:r>
          </a:p>
          <a:p>
            <a:pPr marL="101600" indent="-101600" algn="ctr">
              <a:spcBef>
                <a:spcPct val="50000"/>
              </a:spcBef>
              <a:buSzPct val="100000"/>
            </a:pPr>
            <a:endParaRPr lang="nl-BE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736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Basisarchitectuur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A7D7-3B07-4F16-B17F-21A2F67651B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3" name="Picture 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887" y="5774817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Oval 83"/>
          <p:cNvSpPr>
            <a:spLocks noChangeArrowheads="1"/>
          </p:cNvSpPr>
          <p:nvPr/>
        </p:nvSpPr>
        <p:spPr bwMode="auto">
          <a:xfrm>
            <a:off x="2038737" y="3822192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2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Oval 84"/>
          <p:cNvSpPr>
            <a:spLocks noChangeArrowheads="1"/>
          </p:cNvSpPr>
          <p:nvPr/>
        </p:nvSpPr>
        <p:spPr bwMode="auto">
          <a:xfrm>
            <a:off x="9399976" y="3815842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Rectangle 85"/>
          <p:cNvSpPr>
            <a:spLocks noChangeArrowheads="1"/>
          </p:cNvSpPr>
          <p:nvPr/>
        </p:nvSpPr>
        <p:spPr bwMode="auto">
          <a:xfrm>
            <a:off x="2548326" y="3823780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77" name="Oval 86"/>
          <p:cNvSpPr>
            <a:spLocks noChangeArrowheads="1"/>
          </p:cNvSpPr>
          <p:nvPr/>
        </p:nvSpPr>
        <p:spPr bwMode="auto">
          <a:xfrm>
            <a:off x="3318262" y="4079365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Oval 87"/>
          <p:cNvSpPr>
            <a:spLocks noChangeArrowheads="1"/>
          </p:cNvSpPr>
          <p:nvPr/>
        </p:nvSpPr>
        <p:spPr bwMode="auto">
          <a:xfrm>
            <a:off x="9223762" y="4073015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Rectangle 88"/>
          <p:cNvSpPr>
            <a:spLocks noChangeArrowheads="1"/>
          </p:cNvSpPr>
          <p:nvPr/>
        </p:nvSpPr>
        <p:spPr bwMode="auto">
          <a:xfrm>
            <a:off x="3721489" y="4082542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Basisdiensten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b="1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eHealth</a:t>
            </a:r>
            <a:r>
              <a:rPr lang="nl-BE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-platform</a:t>
            </a:r>
          </a:p>
        </p:txBody>
      </p:sp>
      <p:sp>
        <p:nvSpPr>
          <p:cNvPr id="80" name="Text Box 89"/>
          <p:cNvSpPr txBox="1">
            <a:spLocks noChangeArrowheads="1"/>
          </p:cNvSpPr>
          <p:nvPr/>
        </p:nvSpPr>
        <p:spPr bwMode="auto">
          <a:xfrm>
            <a:off x="1987937" y="4296855"/>
            <a:ext cx="1399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Netwerk</a:t>
            </a:r>
          </a:p>
        </p:txBody>
      </p: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9214" y="5677978"/>
            <a:ext cx="466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4990682" y="1203608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Patiënten, zorgverstrekkers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en zorginstellingen</a:t>
            </a:r>
            <a:endParaRPr lang="nl-BE" sz="20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83" name="AutoShape 13"/>
          <p:cNvSpPr>
            <a:spLocks noChangeArrowheads="1"/>
          </p:cNvSpPr>
          <p:nvPr/>
        </p:nvSpPr>
        <p:spPr bwMode="blackWhite">
          <a:xfrm>
            <a:off x="7490212" y="5525578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4" name="AutoShape 14"/>
          <p:cNvSpPr>
            <a:spLocks noChangeArrowheads="1"/>
          </p:cNvSpPr>
          <p:nvPr/>
        </p:nvSpPr>
        <p:spPr bwMode="blackWhite">
          <a:xfrm>
            <a:off x="8788787" y="5525578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5" name="AutoShape 16"/>
          <p:cNvSpPr>
            <a:spLocks noChangeArrowheads="1"/>
          </p:cNvSpPr>
          <p:nvPr/>
        </p:nvSpPr>
        <p:spPr bwMode="blackWhite">
          <a:xfrm>
            <a:off x="6305937" y="5525578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86" name="Picture 20" descr="FOD_tekeni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2376" y="5704965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21"/>
          <p:cNvSpPr>
            <a:spLocks noChangeArrowheads="1"/>
          </p:cNvSpPr>
          <p:nvPr/>
        </p:nvSpPr>
        <p:spPr bwMode="auto">
          <a:xfrm>
            <a:off x="2000578" y="6055803"/>
            <a:ext cx="150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altLang="en-US" sz="2000" b="1" i="1" dirty="0">
                <a:solidFill>
                  <a:srgbClr val="CC9900"/>
                </a:solidFill>
                <a:latin typeface="Calibri" pitchFamily="34" charset="0"/>
                <a:cs typeface="Arial" charset="0"/>
              </a:rPr>
              <a:t>Leveranciers</a:t>
            </a:r>
            <a:endParaRPr kumimoji="0" lang="nl-BE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Rectangle 22"/>
          <p:cNvSpPr>
            <a:spLocks noChangeArrowheads="1"/>
          </p:cNvSpPr>
          <p:nvPr/>
        </p:nvSpPr>
        <p:spPr bwMode="auto">
          <a:xfrm>
            <a:off x="1959536" y="3433253"/>
            <a:ext cx="13299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altLang="en-US" sz="2000" b="1" i="1" dirty="0">
                <a:solidFill>
                  <a:srgbClr val="CC9900"/>
                </a:solidFill>
                <a:latin typeface="Calibri" pitchFamily="34" charset="0"/>
                <a:cs typeface="Arial" charset="0"/>
              </a:rPr>
              <a:t>Gebruikers</a:t>
            </a:r>
            <a:endParaRPr kumimoji="0" lang="nl-BE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056574" y="2447415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ortaal </a:t>
            </a:r>
            <a:r>
              <a:rPr lang="nl-BE" sz="1400" i="1" dirty="0" err="1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eGezondheid</a:t>
            </a:r>
            <a:endParaRPr lang="nl-BE" sz="14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324487" y="1653665"/>
            <a:ext cx="1219200" cy="914400"/>
            <a:chOff x="432" y="1200"/>
            <a:chExt cx="912" cy="672"/>
          </a:xfrm>
        </p:grpSpPr>
        <p:sp>
          <p:nvSpPr>
            <p:cNvPr id="91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lvl="0" algn="ctr" eaLnBrk="0" fontAlgn="auto" hangingPunct="0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tabLst>
                  <a:tab pos="4572000" algn="r"/>
                </a:tabLst>
                <a:defRPr/>
              </a:pPr>
              <a:r>
                <a:rPr lang="nl-BE" sz="14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/>
                </a:rPr>
                <a:t>Health portal</a:t>
              </a:r>
              <a:endParaRPr lang="nl-BE" sz="1000" i="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2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3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4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5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16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/>
                </a:rPr>
                <a:t>DTW</a:t>
              </a:r>
              <a:endParaRPr kumimoji="0" lang="nl-BE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pic>
          <p:nvPicPr>
            <p:cNvPr id="96" name="Picture 30" descr="FOD_tekeni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7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736274" y="1993392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Software zorginstelling</a:t>
            </a:r>
            <a:endParaRPr lang="nl-BE" sz="900" i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8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144262" y="246805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9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207762" y="2533140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0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271262" y="2598230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1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334762" y="2663315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DTW</a:t>
            </a:r>
          </a:p>
        </p:txBody>
      </p:sp>
      <p:sp>
        <p:nvSpPr>
          <p:cNvPr id="102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428174" y="2447415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MyCareNet</a:t>
            </a:r>
            <a:endParaRPr kumimoji="0" lang="nl-BE" sz="1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3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877437" y="2774440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4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940937" y="283952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5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006026" y="2904615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6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069524" y="2969705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DTW</a:t>
            </a:r>
          </a:p>
        </p:txBody>
      </p:sp>
      <p:sp>
        <p:nvSpPr>
          <p:cNvPr id="107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922139" y="1529842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Software zorgverstrekker</a:t>
            </a:r>
            <a:endParaRPr lang="nl-BE" sz="900" i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AutoShape 46"/>
          <p:cNvSpPr>
            <a:spLocks noChangeArrowheads="1"/>
          </p:cNvSpPr>
          <p:nvPr/>
        </p:nvSpPr>
        <p:spPr bwMode="auto">
          <a:xfrm>
            <a:off x="3162687" y="2502980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9" name="AutoShape 47"/>
          <p:cNvSpPr>
            <a:spLocks noChangeArrowheads="1"/>
          </p:cNvSpPr>
          <p:nvPr/>
        </p:nvSpPr>
        <p:spPr bwMode="auto">
          <a:xfrm>
            <a:off x="9499987" y="2502978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0" name="AutoShape 49"/>
          <p:cNvSpPr>
            <a:spLocks noChangeArrowheads="1"/>
          </p:cNvSpPr>
          <p:nvPr/>
        </p:nvSpPr>
        <p:spPr bwMode="auto">
          <a:xfrm>
            <a:off x="8485574" y="2980815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1" name="AutoShape 50"/>
          <p:cNvSpPr>
            <a:spLocks noChangeArrowheads="1"/>
          </p:cNvSpPr>
          <p:nvPr/>
        </p:nvSpPr>
        <p:spPr bwMode="auto">
          <a:xfrm>
            <a:off x="5513774" y="3209415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2" name="AutoShape 51"/>
          <p:cNvSpPr>
            <a:spLocks noChangeArrowheads="1"/>
          </p:cNvSpPr>
          <p:nvPr/>
        </p:nvSpPr>
        <p:spPr bwMode="auto">
          <a:xfrm>
            <a:off x="6847274" y="3223703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3" name="AutoShape 52"/>
          <p:cNvSpPr>
            <a:spLocks noChangeArrowheads="1"/>
          </p:cNvSpPr>
          <p:nvPr/>
        </p:nvSpPr>
        <p:spPr bwMode="auto">
          <a:xfrm rot="5400000">
            <a:off x="4181862" y="1374265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4" name="AutoShape 53"/>
          <p:cNvSpPr>
            <a:spLocks noChangeArrowheads="1"/>
          </p:cNvSpPr>
          <p:nvPr/>
        </p:nvSpPr>
        <p:spPr bwMode="auto">
          <a:xfrm rot="5400000">
            <a:off x="2803912" y="88214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5" name="AutoShape 54"/>
          <p:cNvSpPr>
            <a:spLocks noChangeArrowheads="1"/>
          </p:cNvSpPr>
          <p:nvPr/>
        </p:nvSpPr>
        <p:spPr bwMode="auto">
          <a:xfrm rot="5400000">
            <a:off x="6910774" y="1674303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6" name="AutoShape 55"/>
          <p:cNvSpPr>
            <a:spLocks noChangeArrowheads="1"/>
          </p:cNvSpPr>
          <p:nvPr/>
        </p:nvSpPr>
        <p:spPr bwMode="auto">
          <a:xfrm rot="5400000">
            <a:off x="9372193" y="674972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7" name="AutoShape 56"/>
          <p:cNvSpPr>
            <a:spLocks noChangeArrowheads="1"/>
          </p:cNvSpPr>
          <p:nvPr/>
        </p:nvSpPr>
        <p:spPr bwMode="auto">
          <a:xfrm rot="5400000">
            <a:off x="8186331" y="1186148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8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684974" y="2142615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Site RIZIV</a:t>
            </a:r>
            <a:endParaRPr kumimoji="0" lang="nl-BE" sz="1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9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134237" y="2469640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0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197737" y="253472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1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262826" y="2599815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2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326324" y="2664905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DTW</a:t>
            </a:r>
          </a:p>
        </p:txBody>
      </p:sp>
      <p:pic>
        <p:nvPicPr>
          <p:cNvPr id="123" name="Picture 6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437" y="3088767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AutoShape 67"/>
          <p:cNvSpPr>
            <a:spLocks noChangeArrowheads="1"/>
          </p:cNvSpPr>
          <p:nvPr/>
        </p:nvSpPr>
        <p:spPr bwMode="blackWhite">
          <a:xfrm>
            <a:off x="5004187" y="5511290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5" name="AutoShape 69"/>
          <p:cNvSpPr>
            <a:spLocks noChangeArrowheads="1"/>
          </p:cNvSpPr>
          <p:nvPr/>
        </p:nvSpPr>
        <p:spPr bwMode="blackWhite">
          <a:xfrm>
            <a:off x="3640524" y="5511290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96" name="AutoShape 73"/>
          <p:cNvSpPr>
            <a:spLocks noChangeArrowheads="1"/>
          </p:cNvSpPr>
          <p:nvPr/>
        </p:nvSpPr>
        <p:spPr bwMode="blackWhite">
          <a:xfrm>
            <a:off x="2319724" y="5511290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97" name="AutoShape 48"/>
          <p:cNvSpPr>
            <a:spLocks noChangeArrowheads="1"/>
          </p:cNvSpPr>
          <p:nvPr/>
        </p:nvSpPr>
        <p:spPr bwMode="auto">
          <a:xfrm>
            <a:off x="4370774" y="2980815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98" name="AutoShape 17"/>
          <p:cNvSpPr>
            <a:spLocks noChangeArrowheads="1"/>
          </p:cNvSpPr>
          <p:nvPr/>
        </p:nvSpPr>
        <p:spPr bwMode="auto">
          <a:xfrm>
            <a:off x="6534537" y="5068378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99" name="AutoShape 18"/>
          <p:cNvSpPr>
            <a:spLocks noChangeArrowheads="1"/>
          </p:cNvSpPr>
          <p:nvPr/>
        </p:nvSpPr>
        <p:spPr bwMode="auto">
          <a:xfrm>
            <a:off x="7718812" y="5068378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0" name="AutoShape 19"/>
          <p:cNvSpPr>
            <a:spLocks noChangeArrowheads="1"/>
          </p:cNvSpPr>
          <p:nvPr/>
        </p:nvSpPr>
        <p:spPr bwMode="auto">
          <a:xfrm>
            <a:off x="9017387" y="5068378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1" name="AutoShape 68"/>
          <p:cNvSpPr>
            <a:spLocks noChangeArrowheads="1"/>
          </p:cNvSpPr>
          <p:nvPr/>
        </p:nvSpPr>
        <p:spPr bwMode="auto">
          <a:xfrm>
            <a:off x="5232787" y="5054090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2" name="AutoShape 70"/>
          <p:cNvSpPr>
            <a:spLocks noChangeArrowheads="1"/>
          </p:cNvSpPr>
          <p:nvPr/>
        </p:nvSpPr>
        <p:spPr bwMode="auto">
          <a:xfrm>
            <a:off x="3869124" y="5054090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3" name="AutoShape 74"/>
          <p:cNvSpPr>
            <a:spLocks noChangeArrowheads="1"/>
          </p:cNvSpPr>
          <p:nvPr/>
        </p:nvSpPr>
        <p:spPr bwMode="auto">
          <a:xfrm>
            <a:off x="2548324" y="5054090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204" name="Picture 5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6414" y="2695065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" name="Picture 69" descr="logo_ziekenhuis_1083990b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437" y="253472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Picture 70" descr="Logo huisart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987" y="5679565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" name="Picture 71" descr="logo_ziekenhuis_1083990b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662" y="5687503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7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5637" y="2079115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399974" y="203942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0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463474" y="210451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1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526974" y="2169605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2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590474" y="223469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DTW</a:t>
            </a:r>
          </a:p>
        </p:txBody>
      </p:sp>
    </p:spTree>
    <p:extLst>
      <p:ext uri="{BB962C8B-B14F-4D97-AF65-F5344CB8AC3E}">
        <p14:creationId xmlns:p14="http://schemas.microsoft.com/office/powerpoint/2010/main" val="32802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3"/>
          <p:cNvSpPr>
            <a:spLocks noChangeArrowheads="1"/>
          </p:cNvSpPr>
          <p:nvPr/>
        </p:nvSpPr>
        <p:spPr bwMode="auto">
          <a:xfrm>
            <a:off x="7603574" y="1880886"/>
            <a:ext cx="433387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>
              <a:latin typeface="Calibri" pitchFamily="34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7027311" y="1953912"/>
            <a:ext cx="5762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H="1">
            <a:off x="7603573" y="2312687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7965523" y="2241250"/>
            <a:ext cx="5762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8036960" y="1742775"/>
            <a:ext cx="6365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H="1" flipV="1">
            <a:off x="7754386" y="1587200"/>
            <a:ext cx="66675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6" name="Oval 9"/>
          <p:cNvSpPr>
            <a:spLocks noChangeArrowheads="1"/>
          </p:cNvSpPr>
          <p:nvPr/>
        </p:nvSpPr>
        <p:spPr bwMode="auto">
          <a:xfrm>
            <a:off x="7979811" y="4612974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>
              <a:latin typeface="Calibri" pitchFamily="34" charset="0"/>
            </a:endParaRP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7394024" y="4800300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>
            <a:off x="7979811" y="5044774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8338586" y="4973336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V="1">
            <a:off x="8410023" y="4541536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V="1">
            <a:off x="8194123" y="418117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2" name="Oval 15"/>
          <p:cNvSpPr>
            <a:spLocks noChangeArrowheads="1"/>
          </p:cNvSpPr>
          <p:nvPr/>
        </p:nvSpPr>
        <p:spPr bwMode="auto">
          <a:xfrm>
            <a:off x="3512585" y="4828874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>
              <a:latin typeface="Calibri" pitchFamily="34" charset="0"/>
            </a:endParaRP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2936323" y="4901900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4" name="Line 17"/>
          <p:cNvSpPr>
            <a:spLocks noChangeShapeType="1"/>
          </p:cNvSpPr>
          <p:nvPr/>
        </p:nvSpPr>
        <p:spPr bwMode="auto">
          <a:xfrm flipH="1">
            <a:off x="3464961" y="5213049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>
            <a:off x="3863424" y="5217812"/>
            <a:ext cx="357187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6" name="Line 19"/>
          <p:cNvSpPr>
            <a:spLocks noChangeShapeType="1"/>
          </p:cNvSpPr>
          <p:nvPr/>
        </p:nvSpPr>
        <p:spPr bwMode="auto">
          <a:xfrm flipV="1">
            <a:off x="3963435" y="4947937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 flipV="1">
            <a:off x="3728485" y="439707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8" name="Line 21"/>
          <p:cNvSpPr>
            <a:spLocks noChangeShapeType="1"/>
          </p:cNvSpPr>
          <p:nvPr/>
        </p:nvSpPr>
        <p:spPr bwMode="auto">
          <a:xfrm flipV="1">
            <a:off x="3876124" y="3536649"/>
            <a:ext cx="1584325" cy="136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H="1" flipV="1">
            <a:off x="6093860" y="3536649"/>
            <a:ext cx="1957388" cy="114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0" name="Line 23"/>
          <p:cNvSpPr>
            <a:spLocks noChangeShapeType="1"/>
          </p:cNvSpPr>
          <p:nvPr/>
        </p:nvSpPr>
        <p:spPr bwMode="auto">
          <a:xfrm flipH="1">
            <a:off x="5901774" y="2209499"/>
            <a:ext cx="1609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>
            <a:off x="3399873" y="2444450"/>
            <a:ext cx="1905000" cy="701675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7601986" y="1890411"/>
            <a:ext cx="43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A</a:t>
            </a:r>
          </a:p>
        </p:txBody>
      </p:sp>
      <p:sp>
        <p:nvSpPr>
          <p:cNvPr id="32793" name="Text Box 26"/>
          <p:cNvSpPr txBox="1">
            <a:spLocks noChangeArrowheads="1"/>
          </p:cNvSpPr>
          <p:nvPr/>
        </p:nvSpPr>
        <p:spPr bwMode="auto">
          <a:xfrm>
            <a:off x="8022674" y="4639961"/>
            <a:ext cx="287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C</a:t>
            </a:r>
          </a:p>
        </p:txBody>
      </p:sp>
      <p:sp>
        <p:nvSpPr>
          <p:cNvPr id="32794" name="Text Box 27"/>
          <p:cNvSpPr txBox="1">
            <a:spLocks noChangeArrowheads="1"/>
          </p:cNvSpPr>
          <p:nvPr/>
        </p:nvSpPr>
        <p:spPr bwMode="auto">
          <a:xfrm>
            <a:off x="3568148" y="4859037"/>
            <a:ext cx="258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B</a:t>
            </a:r>
          </a:p>
        </p:txBody>
      </p:sp>
      <p:sp>
        <p:nvSpPr>
          <p:cNvPr id="32795" name="Text Box 28"/>
          <p:cNvSpPr txBox="1">
            <a:spLocks noChangeArrowheads="1"/>
          </p:cNvSpPr>
          <p:nvPr/>
        </p:nvSpPr>
        <p:spPr bwMode="auto">
          <a:xfrm rot="1203491">
            <a:off x="3277635" y="2495250"/>
            <a:ext cx="2279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200" b="1" dirty="0">
                <a:solidFill>
                  <a:srgbClr val="000000"/>
                </a:solidFill>
                <a:sym typeface="Arial" charset="0"/>
              </a:rPr>
              <a:t>1: Where can we find data?</a:t>
            </a:r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 flipH="1" flipV="1">
            <a:off x="3309385" y="2536525"/>
            <a:ext cx="1843088" cy="687387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7" name="Line 30"/>
          <p:cNvSpPr>
            <a:spLocks noChangeShapeType="1"/>
          </p:cNvSpPr>
          <p:nvPr/>
        </p:nvSpPr>
        <p:spPr bwMode="auto">
          <a:xfrm>
            <a:off x="3210961" y="2141237"/>
            <a:ext cx="4187825" cy="17463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>
            <a:off x="3099836" y="2703211"/>
            <a:ext cx="4879975" cy="198120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>
            <a:off x="8425898" y="4866975"/>
            <a:ext cx="538162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>
            <a:off x="8024260" y="2112661"/>
            <a:ext cx="97790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801" name="Text Box 35"/>
          <p:cNvSpPr txBox="1">
            <a:spLocks noChangeArrowheads="1"/>
          </p:cNvSpPr>
          <p:nvPr/>
        </p:nvSpPr>
        <p:spPr bwMode="auto">
          <a:xfrm>
            <a:off x="4025348" y="1833261"/>
            <a:ext cx="252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sym typeface="Arial" charset="0"/>
              </a:rPr>
              <a:t>3. Retrieve data from hub A</a:t>
            </a:r>
          </a:p>
        </p:txBody>
      </p:sp>
      <p:sp>
        <p:nvSpPr>
          <p:cNvPr id="32802" name="Text Box 36"/>
          <p:cNvSpPr txBox="1">
            <a:spLocks noChangeArrowheads="1"/>
          </p:cNvSpPr>
          <p:nvPr/>
        </p:nvSpPr>
        <p:spPr bwMode="auto">
          <a:xfrm rot="1389709">
            <a:off x="5120724" y="4074812"/>
            <a:ext cx="229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sym typeface="Arial" charset="0"/>
              </a:rPr>
              <a:t>3: Retrieve data from hub C</a:t>
            </a:r>
          </a:p>
        </p:txBody>
      </p:sp>
      <p:sp>
        <p:nvSpPr>
          <p:cNvPr id="32803" name="Text Box 39"/>
          <p:cNvSpPr txBox="1">
            <a:spLocks noChangeArrowheads="1"/>
          </p:cNvSpPr>
          <p:nvPr/>
        </p:nvSpPr>
        <p:spPr bwMode="auto">
          <a:xfrm>
            <a:off x="2163210" y="3396949"/>
            <a:ext cx="954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sym typeface="Arial" charset="0"/>
              </a:rPr>
              <a:t>     4:</a:t>
            </a:r>
            <a:br>
              <a:rPr lang="en-US" altLang="en-US" sz="1200" b="1">
                <a:solidFill>
                  <a:srgbClr val="000000"/>
                </a:solidFill>
                <a:sym typeface="Arial" charset="0"/>
              </a:rPr>
            </a:br>
            <a:r>
              <a:rPr lang="en-US" altLang="en-US" sz="1200" b="1">
                <a:solidFill>
                  <a:srgbClr val="000000"/>
                </a:solidFill>
                <a:sym typeface="Arial" charset="0"/>
              </a:rPr>
              <a:t>All data available</a:t>
            </a:r>
          </a:p>
        </p:txBody>
      </p:sp>
      <p:sp>
        <p:nvSpPr>
          <p:cNvPr id="32804" name="Text Box 42"/>
          <p:cNvSpPr txBox="1">
            <a:spLocks noChangeArrowheads="1"/>
          </p:cNvSpPr>
          <p:nvPr/>
        </p:nvSpPr>
        <p:spPr bwMode="auto">
          <a:xfrm rot="1314741">
            <a:off x="3476073" y="3039761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990033"/>
                </a:solidFill>
                <a:sym typeface="Arial" charset="0"/>
              </a:rPr>
              <a:t>2: In hub A and C</a:t>
            </a:r>
          </a:p>
        </p:txBody>
      </p:sp>
      <p:sp>
        <p:nvSpPr>
          <p:cNvPr id="32805" name="Line 34"/>
          <p:cNvSpPr>
            <a:spLocks noChangeShapeType="1"/>
          </p:cNvSpPr>
          <p:nvPr/>
        </p:nvSpPr>
        <p:spPr bwMode="auto">
          <a:xfrm flipH="1" flipV="1">
            <a:off x="7892499" y="2319037"/>
            <a:ext cx="327025" cy="836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32806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435" y="1771349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7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24" y="2044399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8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060" y="2028525"/>
            <a:ext cx="8001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9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424" y="4560586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0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036" y="1212549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1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474" y="1399874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2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561" y="2387299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3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874" y="2390474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4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461" y="1449087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5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574" y="3701749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6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173" y="4043062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7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411" y="5122562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8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73" y="5122562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9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11" y="4563762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0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98" y="5301949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1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36" y="5205112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2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61" y="4593925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3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11" y="3917649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4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11" y="4695524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5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24" y="3038175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48" y="2707974"/>
            <a:ext cx="633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Verwijzingsrepertorium (hub-</a:t>
            </a:r>
            <a:r>
              <a:rPr lang="nl-BE" dirty="0" err="1"/>
              <a:t>metahub</a:t>
            </a:r>
            <a:r>
              <a:rPr lang="nl-BE" dirty="0"/>
              <a:t>)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30</a:t>
            </a:fld>
            <a:endParaRPr lang="fr-BE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E66372AB-56BD-47A3-997D-638722BC6F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225300"/>
            <a:ext cx="5619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36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23" y="989799"/>
            <a:ext cx="720080" cy="720080"/>
          </a:xfrm>
          <a:prstGeom prst="rect">
            <a:avLst/>
          </a:prstGeom>
        </p:spPr>
      </p:pic>
      <p:sp>
        <p:nvSpPr>
          <p:cNvPr id="33794" name="Oval 3"/>
          <p:cNvSpPr>
            <a:spLocks noChangeArrowheads="1"/>
          </p:cNvSpPr>
          <p:nvPr/>
        </p:nvSpPr>
        <p:spPr bwMode="auto">
          <a:xfrm>
            <a:off x="8181975" y="2159000"/>
            <a:ext cx="433388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>
              <a:latin typeface="Calibri" pitchFamily="34" charset="0"/>
            </a:endParaRPr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7605713" y="2232026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 flipH="1">
            <a:off x="8181975" y="2590801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8543926" y="2519364"/>
            <a:ext cx="5762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V="1">
            <a:off x="8615364" y="2020889"/>
            <a:ext cx="63658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 flipH="1" flipV="1">
            <a:off x="8328025" y="1916114"/>
            <a:ext cx="71438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0" name="Oval 9"/>
          <p:cNvSpPr>
            <a:spLocks noChangeArrowheads="1"/>
          </p:cNvSpPr>
          <p:nvPr/>
        </p:nvSpPr>
        <p:spPr bwMode="auto">
          <a:xfrm>
            <a:off x="8401051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>
              <a:latin typeface="Calibri" pitchFamily="34" charset="0"/>
            </a:endParaRPr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7815264" y="4913314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>
            <a:off x="8401051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8759826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8831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V="1">
            <a:off x="8615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6" name="Oval 15"/>
          <p:cNvSpPr>
            <a:spLocks noChangeArrowheads="1"/>
          </p:cNvSpPr>
          <p:nvPr/>
        </p:nvSpPr>
        <p:spPr bwMode="auto">
          <a:xfrm>
            <a:off x="4521200" y="5143500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>
              <a:latin typeface="Calibri" pitchFamily="34" charset="0"/>
            </a:endParaRPr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3944938" y="5216526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H="1">
            <a:off x="4473576" y="5527676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>
            <a:off x="4872039" y="5532438"/>
            <a:ext cx="357187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4972050" y="5262564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1" name="Line 20"/>
          <p:cNvSpPr>
            <a:spLocks noChangeShapeType="1"/>
          </p:cNvSpPr>
          <p:nvPr/>
        </p:nvSpPr>
        <p:spPr bwMode="auto">
          <a:xfrm flipV="1">
            <a:off x="4737100" y="47117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2" name="Line 21"/>
          <p:cNvSpPr>
            <a:spLocks noChangeShapeType="1"/>
          </p:cNvSpPr>
          <p:nvPr/>
        </p:nvSpPr>
        <p:spPr bwMode="auto">
          <a:xfrm flipV="1">
            <a:off x="4884738" y="3735388"/>
            <a:ext cx="12001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3" name="Line 22"/>
          <p:cNvSpPr>
            <a:spLocks noChangeShapeType="1"/>
          </p:cNvSpPr>
          <p:nvPr/>
        </p:nvSpPr>
        <p:spPr bwMode="auto">
          <a:xfrm flipH="1" flipV="1">
            <a:off x="6600826" y="3557589"/>
            <a:ext cx="1871663" cy="123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4" name="Line 23"/>
          <p:cNvSpPr>
            <a:spLocks noChangeShapeType="1"/>
          </p:cNvSpPr>
          <p:nvPr/>
        </p:nvSpPr>
        <p:spPr bwMode="auto">
          <a:xfrm flipH="1">
            <a:off x="6532564" y="2481263"/>
            <a:ext cx="1658937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5" name="Text Box 25"/>
          <p:cNvSpPr txBox="1">
            <a:spLocks noChangeArrowheads="1"/>
          </p:cNvSpPr>
          <p:nvPr/>
        </p:nvSpPr>
        <p:spPr bwMode="auto">
          <a:xfrm>
            <a:off x="8180388" y="2168525"/>
            <a:ext cx="430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A</a:t>
            </a:r>
          </a:p>
        </p:txBody>
      </p:sp>
      <p:sp>
        <p:nvSpPr>
          <p:cNvPr id="33816" name="Text Box 26"/>
          <p:cNvSpPr txBox="1">
            <a:spLocks noChangeArrowheads="1"/>
          </p:cNvSpPr>
          <p:nvPr/>
        </p:nvSpPr>
        <p:spPr bwMode="auto">
          <a:xfrm>
            <a:off x="8443914" y="4752975"/>
            <a:ext cx="287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C</a:t>
            </a:r>
          </a:p>
        </p:txBody>
      </p:sp>
      <p:sp>
        <p:nvSpPr>
          <p:cNvPr id="33817" name="Text Box 27"/>
          <p:cNvSpPr txBox="1">
            <a:spLocks noChangeArrowheads="1"/>
          </p:cNvSpPr>
          <p:nvPr/>
        </p:nvSpPr>
        <p:spPr bwMode="auto">
          <a:xfrm>
            <a:off x="4576763" y="5173664"/>
            <a:ext cx="25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B</a:t>
            </a:r>
          </a:p>
        </p:txBody>
      </p:sp>
      <p:cxnSp>
        <p:nvCxnSpPr>
          <p:cNvPr id="33818" name="Straight Connector 2"/>
          <p:cNvCxnSpPr>
            <a:cxnSpLocks noChangeShapeType="1"/>
          </p:cNvCxnSpPr>
          <p:nvPr/>
        </p:nvCxnSpPr>
        <p:spPr bwMode="auto">
          <a:xfrm>
            <a:off x="3944938" y="4113214"/>
            <a:ext cx="665162" cy="11017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9" name="TextBox 74"/>
          <p:cNvSpPr txBox="1">
            <a:spLocks noChangeArrowheads="1"/>
          </p:cNvSpPr>
          <p:nvPr/>
        </p:nvSpPr>
        <p:spPr bwMode="auto">
          <a:xfrm>
            <a:off x="3321051" y="3362326"/>
            <a:ext cx="1357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buSzPct val="100000"/>
            </a:pPr>
            <a:r>
              <a:rPr lang="en-US" altLang="en-US" sz="2000" b="1">
                <a:solidFill>
                  <a:srgbClr val="00B0F0"/>
                </a:solidFill>
                <a:latin typeface="Consolas" pitchFamily="49" charset="0"/>
              </a:rPr>
              <a:t>InterMed</a:t>
            </a:r>
          </a:p>
          <a:p>
            <a:pPr algn="ctr" eaLnBrk="0" hangingPunct="0">
              <a:buSzPct val="100000"/>
            </a:pPr>
            <a:r>
              <a:rPr lang="en-US" altLang="en-US" sz="2000" b="1">
                <a:solidFill>
                  <a:srgbClr val="00B0F0"/>
                </a:solidFill>
                <a:latin typeface="Consolas" pitchFamily="49" charset="0"/>
              </a:rPr>
              <a:t>BruSafe</a:t>
            </a:r>
          </a:p>
        </p:txBody>
      </p:sp>
      <p:cxnSp>
        <p:nvCxnSpPr>
          <p:cNvPr id="33820" name="Straight Connector 11"/>
          <p:cNvCxnSpPr>
            <a:cxnSpLocks noChangeShapeType="1"/>
          </p:cNvCxnSpPr>
          <p:nvPr/>
        </p:nvCxnSpPr>
        <p:spPr bwMode="auto">
          <a:xfrm>
            <a:off x="2552701" y="2986088"/>
            <a:ext cx="569913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Straight Connector 13"/>
          <p:cNvCxnSpPr>
            <a:cxnSpLocks noChangeShapeType="1"/>
          </p:cNvCxnSpPr>
          <p:nvPr/>
        </p:nvCxnSpPr>
        <p:spPr bwMode="auto">
          <a:xfrm>
            <a:off x="2514600" y="3689350"/>
            <a:ext cx="4445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Straight Connector 15"/>
          <p:cNvCxnSpPr>
            <a:cxnSpLocks noChangeShapeType="1"/>
          </p:cNvCxnSpPr>
          <p:nvPr/>
        </p:nvCxnSpPr>
        <p:spPr bwMode="auto">
          <a:xfrm flipV="1">
            <a:off x="2514601" y="3911601"/>
            <a:ext cx="752475" cy="4603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Straight Connector 17"/>
          <p:cNvCxnSpPr>
            <a:cxnSpLocks noChangeShapeType="1"/>
          </p:cNvCxnSpPr>
          <p:nvPr/>
        </p:nvCxnSpPr>
        <p:spPr bwMode="auto">
          <a:xfrm flipV="1">
            <a:off x="3944939" y="1933575"/>
            <a:ext cx="504329" cy="261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Straight Connector 19"/>
          <p:cNvCxnSpPr>
            <a:cxnSpLocks noChangeShapeType="1"/>
            <a:stCxn id="33829" idx="0"/>
          </p:cNvCxnSpPr>
          <p:nvPr/>
        </p:nvCxnSpPr>
        <p:spPr bwMode="auto">
          <a:xfrm flipH="1" flipV="1">
            <a:off x="4576764" y="2037556"/>
            <a:ext cx="263823" cy="61039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Straight Connector 21"/>
          <p:cNvCxnSpPr>
            <a:cxnSpLocks noChangeShapeType="1"/>
            <a:stCxn id="33828" idx="3"/>
          </p:cNvCxnSpPr>
          <p:nvPr/>
        </p:nvCxnSpPr>
        <p:spPr bwMode="auto">
          <a:xfrm flipV="1">
            <a:off x="3662363" y="1846262"/>
            <a:ext cx="615156" cy="17462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5476876" y="2265363"/>
            <a:ext cx="436563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nl-BE"/>
          </a:p>
        </p:txBody>
      </p:sp>
      <p:pic>
        <p:nvPicPr>
          <p:cNvPr id="3382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603376"/>
            <a:ext cx="1962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655763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68" y="2647950"/>
            <a:ext cx="782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0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47" y="2305845"/>
            <a:ext cx="912812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1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1" y="3990976"/>
            <a:ext cx="9128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2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278188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3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2571751"/>
            <a:ext cx="914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4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6" y="4181476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5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6" y="50053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6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6" y="5575301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7" name="Picture 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5500688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8" name="Pictur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4" y="4908551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9" name="Picture 8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6" y="16557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0" name="Picture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1339851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1" name="Picture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6" y="16652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2" name="Picture 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2667001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" name="Picture 9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6" y="2673351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4" name="Picture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5200651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5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1" y="4338639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6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3829051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7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4732339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8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5235576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9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2752725"/>
            <a:ext cx="6921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Extramurale gegevens: kluizen</a:t>
            </a:r>
            <a:endParaRPr lang="fr-BE" dirty="0"/>
          </a:p>
        </p:txBody>
      </p:sp>
      <p:cxnSp>
        <p:nvCxnSpPr>
          <p:cNvPr id="67" name="Straight Connector 21"/>
          <p:cNvCxnSpPr>
            <a:cxnSpLocks noChangeShapeType="1"/>
            <a:stCxn id="61" idx="3"/>
          </p:cNvCxnSpPr>
          <p:nvPr/>
        </p:nvCxnSpPr>
        <p:spPr bwMode="auto">
          <a:xfrm>
            <a:off x="4022403" y="1349839"/>
            <a:ext cx="255116" cy="25353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31</a:t>
            </a:fld>
            <a:endParaRPr lang="fr-BE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1E887E7-FD8A-4747-9F15-CDBCC19DB2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225300"/>
            <a:ext cx="5619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82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ep 1041"/>
          <p:cNvGrpSpPr/>
          <p:nvPr/>
        </p:nvGrpSpPr>
        <p:grpSpPr>
          <a:xfrm>
            <a:off x="324128" y="228826"/>
            <a:ext cx="2520780" cy="1812325"/>
            <a:chOff x="324128" y="228826"/>
            <a:chExt cx="2520780" cy="1812325"/>
          </a:xfrm>
        </p:grpSpPr>
        <p:sp>
          <p:nvSpPr>
            <p:cNvPr id="4" name="Ruit 3"/>
            <p:cNvSpPr/>
            <p:nvPr/>
          </p:nvSpPr>
          <p:spPr>
            <a:xfrm>
              <a:off x="324128" y="228826"/>
              <a:ext cx="2520780" cy="1812325"/>
            </a:xfrm>
            <a:prstGeom prst="diamond">
              <a:avLst/>
            </a:prstGeom>
            <a:solidFill>
              <a:srgbClr val="CDE5DB"/>
            </a:solidFill>
            <a:ln>
              <a:solidFill>
                <a:srgbClr val="CDE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591374" y="815084"/>
              <a:ext cx="198628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>
                  <a:latin typeface="Arial" panose="020B0604020202020204" pitchFamily="34" charset="0"/>
                  <a:cs typeface="Arial" panose="020B0604020202020204" pitchFamily="34" charset="0"/>
                </a:rPr>
                <a:t>zorggebruiker wenst</a:t>
              </a:r>
            </a:p>
            <a:p>
              <a:pPr algn="ctr"/>
              <a:r>
                <a:rPr lang="nl-BE" sz="1400" dirty="0">
                  <a:latin typeface="Arial" panose="020B0604020202020204" pitchFamily="34" charset="0"/>
                  <a:cs typeface="Arial" panose="020B0604020202020204" pitchFamily="34" charset="0"/>
                </a:rPr>
                <a:t>geen opname van verwijzingen</a:t>
              </a:r>
            </a:p>
          </p:txBody>
        </p:sp>
      </p:grpSp>
      <p:grpSp>
        <p:nvGrpSpPr>
          <p:cNvPr id="1045" name="Groep 1044"/>
          <p:cNvGrpSpPr/>
          <p:nvPr/>
        </p:nvGrpSpPr>
        <p:grpSpPr>
          <a:xfrm>
            <a:off x="3127595" y="1169773"/>
            <a:ext cx="2520780" cy="1812325"/>
            <a:chOff x="3127595" y="1169773"/>
            <a:chExt cx="2520780" cy="1812325"/>
          </a:xfrm>
          <a:solidFill>
            <a:srgbClr val="CDE5DB"/>
          </a:solidFill>
        </p:grpSpPr>
        <p:sp>
          <p:nvSpPr>
            <p:cNvPr id="14" name="Ruit 13"/>
            <p:cNvSpPr/>
            <p:nvPr/>
          </p:nvSpPr>
          <p:spPr>
            <a:xfrm>
              <a:off x="3127595" y="1169773"/>
              <a:ext cx="2520780" cy="1812325"/>
            </a:xfrm>
            <a:prstGeom prst="diamond">
              <a:avLst/>
            </a:prstGeom>
            <a:grpFill/>
            <a:ln>
              <a:solidFill>
                <a:srgbClr val="CDE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3394840" y="1565928"/>
              <a:ext cx="1986289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>
                  <a:latin typeface="Arial" panose="020B0604020202020204" pitchFamily="34" charset="0"/>
                  <a:cs typeface="Arial" panose="020B0604020202020204" pitchFamily="34" charset="0"/>
                </a:rPr>
                <a:t>zorggebruiker</a:t>
              </a:r>
            </a:p>
            <a:p>
              <a:pPr algn="ctr"/>
              <a:r>
                <a:rPr lang="nl-BE" sz="1400" dirty="0">
                  <a:latin typeface="Arial" panose="020B0604020202020204" pitchFamily="34" charset="0"/>
                  <a:cs typeface="Arial" panose="020B0604020202020204" pitchFamily="34" charset="0"/>
                </a:rPr>
                <a:t>verzoekt om naar bepaald document niet te verwijzen</a:t>
              </a:r>
            </a:p>
          </p:txBody>
        </p:sp>
      </p:grpSp>
      <p:grpSp>
        <p:nvGrpSpPr>
          <p:cNvPr id="1047" name="Groep 1046"/>
          <p:cNvGrpSpPr/>
          <p:nvPr/>
        </p:nvGrpSpPr>
        <p:grpSpPr>
          <a:xfrm>
            <a:off x="5914411" y="2110719"/>
            <a:ext cx="2520780" cy="1812325"/>
            <a:chOff x="5914411" y="2110719"/>
            <a:chExt cx="2520780" cy="1812325"/>
          </a:xfrm>
          <a:solidFill>
            <a:srgbClr val="CDE5DB"/>
          </a:solidFill>
        </p:grpSpPr>
        <p:sp>
          <p:nvSpPr>
            <p:cNvPr id="17" name="Ruit 16"/>
            <p:cNvSpPr/>
            <p:nvPr/>
          </p:nvSpPr>
          <p:spPr>
            <a:xfrm>
              <a:off x="5914411" y="2110719"/>
              <a:ext cx="2520780" cy="1812325"/>
            </a:xfrm>
            <a:prstGeom prst="diamond">
              <a:avLst/>
            </a:prstGeom>
            <a:grpFill/>
            <a:ln>
              <a:solidFill>
                <a:srgbClr val="CDE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6216206" y="2481351"/>
              <a:ext cx="1955941" cy="1169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>
                  <a:latin typeface="Arial" panose="020B0604020202020204" pitchFamily="34" charset="0"/>
                  <a:cs typeface="Arial" panose="020B0604020202020204" pitchFamily="34" charset="0"/>
                </a:rPr>
                <a:t>zorgverstrekker beslist om (tijdelijk) naar bepaald document niet te verwijzen </a:t>
              </a:r>
            </a:p>
          </p:txBody>
        </p:sp>
      </p:grpSp>
      <p:sp>
        <p:nvSpPr>
          <p:cNvPr id="26" name="Tekstvak 25"/>
          <p:cNvSpPr txBox="1"/>
          <p:nvPr/>
        </p:nvSpPr>
        <p:spPr>
          <a:xfrm>
            <a:off x="2712424" y="861995"/>
            <a:ext cx="510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nee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4118564" y="2910681"/>
            <a:ext cx="378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</a:p>
        </p:txBody>
      </p:sp>
      <p:cxnSp>
        <p:nvCxnSpPr>
          <p:cNvPr id="34" name="Gebogen verbindingslijn 33"/>
          <p:cNvCxnSpPr>
            <a:stCxn id="4" idx="2"/>
            <a:endCxn id="103" idx="1"/>
          </p:cNvCxnSpPr>
          <p:nvPr/>
        </p:nvCxnSpPr>
        <p:spPr>
          <a:xfrm rot="16200000" flipH="1">
            <a:off x="1448738" y="2176931"/>
            <a:ext cx="3679245" cy="3407684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/>
          <p:cNvSpPr txBox="1"/>
          <p:nvPr/>
        </p:nvSpPr>
        <p:spPr>
          <a:xfrm>
            <a:off x="1314944" y="1970676"/>
            <a:ext cx="341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</a:p>
        </p:txBody>
      </p:sp>
      <p:sp>
        <p:nvSpPr>
          <p:cNvPr id="78" name="Tekstvak 77"/>
          <p:cNvSpPr txBox="1"/>
          <p:nvPr/>
        </p:nvSpPr>
        <p:spPr>
          <a:xfrm>
            <a:off x="6895070" y="3810346"/>
            <a:ext cx="33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</a:p>
        </p:txBody>
      </p:sp>
      <p:cxnSp>
        <p:nvCxnSpPr>
          <p:cNvPr id="83" name="Gebogen verbindingslijn 82"/>
          <p:cNvCxnSpPr/>
          <p:nvPr/>
        </p:nvCxnSpPr>
        <p:spPr>
          <a:xfrm rot="16200000" flipH="1">
            <a:off x="4375185" y="2994899"/>
            <a:ext cx="1689500" cy="1663899"/>
          </a:xfrm>
          <a:prstGeom prst="bentConnector3">
            <a:avLst>
              <a:gd name="adj1" fmla="val 7779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Afbeelding 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776" y="120974"/>
            <a:ext cx="2097596" cy="2097596"/>
          </a:xfrm>
          <a:prstGeom prst="rect">
            <a:avLst/>
          </a:prstGeom>
        </p:spPr>
      </p:pic>
      <p:pic>
        <p:nvPicPr>
          <p:cNvPr id="103" name="Afbeelding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02" y="4671598"/>
            <a:ext cx="2119364" cy="2097596"/>
          </a:xfrm>
          <a:prstGeom prst="rect">
            <a:avLst/>
          </a:prstGeom>
        </p:spPr>
      </p:pic>
      <p:cxnSp>
        <p:nvCxnSpPr>
          <p:cNvPr id="111" name="Gebogen verbindingslijn 110"/>
          <p:cNvCxnSpPr>
            <a:stCxn id="4" idx="3"/>
            <a:endCxn id="14" idx="1"/>
          </p:cNvCxnSpPr>
          <p:nvPr/>
        </p:nvCxnSpPr>
        <p:spPr>
          <a:xfrm>
            <a:off x="2844908" y="1134989"/>
            <a:ext cx="282687" cy="94094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bogen verbindingslijn 122"/>
          <p:cNvCxnSpPr/>
          <p:nvPr/>
        </p:nvCxnSpPr>
        <p:spPr>
          <a:xfrm>
            <a:off x="5633418" y="2078224"/>
            <a:ext cx="282687" cy="94094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kstvak 123"/>
          <p:cNvSpPr txBox="1"/>
          <p:nvPr/>
        </p:nvSpPr>
        <p:spPr>
          <a:xfrm>
            <a:off x="5543601" y="1799179"/>
            <a:ext cx="510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nee</a:t>
            </a:r>
          </a:p>
        </p:txBody>
      </p:sp>
      <p:cxnSp>
        <p:nvCxnSpPr>
          <p:cNvPr id="142" name="Gebogen verbindingslijn 141"/>
          <p:cNvCxnSpPr>
            <a:stCxn id="17" idx="2"/>
            <a:endCxn id="103" idx="0"/>
          </p:cNvCxnSpPr>
          <p:nvPr/>
        </p:nvCxnSpPr>
        <p:spPr>
          <a:xfrm rot="5400000">
            <a:off x="6239066" y="3735863"/>
            <a:ext cx="748554" cy="112291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kstvak 152"/>
          <p:cNvSpPr txBox="1"/>
          <p:nvPr/>
        </p:nvSpPr>
        <p:spPr>
          <a:xfrm>
            <a:off x="8351825" y="2743266"/>
            <a:ext cx="510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nee</a:t>
            </a:r>
          </a:p>
        </p:txBody>
      </p:sp>
      <p:cxnSp>
        <p:nvCxnSpPr>
          <p:cNvPr id="3" name="Gebogen verbindingslijn 2"/>
          <p:cNvCxnSpPr>
            <a:endCxn id="95" idx="2"/>
          </p:cNvCxnSpPr>
          <p:nvPr/>
        </p:nvCxnSpPr>
        <p:spPr>
          <a:xfrm flipV="1">
            <a:off x="8451842" y="2218570"/>
            <a:ext cx="1524732" cy="798313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vak 50"/>
          <p:cNvSpPr txBox="1"/>
          <p:nvPr/>
        </p:nvSpPr>
        <p:spPr>
          <a:xfrm>
            <a:off x="2811280" y="-45540"/>
            <a:ext cx="5969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latin typeface="Arial" panose="020B0604020202020204" pitchFamily="34" charset="0"/>
                <a:cs typeface="Arial" panose="020B0604020202020204" pitchFamily="34" charset="0"/>
              </a:rPr>
              <a:t>Opname van verwijzingen in verwijzingsrepertorium</a:t>
            </a:r>
          </a:p>
        </p:txBody>
      </p:sp>
    </p:spTree>
    <p:extLst>
      <p:ext uri="{BB962C8B-B14F-4D97-AF65-F5344CB8AC3E}">
        <p14:creationId xmlns:p14="http://schemas.microsoft.com/office/powerpoint/2010/main" val="14201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>
                <a:solidFill>
                  <a:srgbClr val="087670"/>
                </a:solidFill>
              </a:rPr>
              <a:t>eHealth</a:t>
            </a:r>
            <a:r>
              <a:rPr lang="nl-BE" dirty="0" err="1"/>
              <a:t>Box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beveiligde elektronische brievenbus, specifiek ontwikkeld voor zorgverstrekkers en -instellingen</a:t>
            </a:r>
          </a:p>
          <a:p>
            <a:r>
              <a:rPr lang="nl-BE" dirty="0"/>
              <a:t>doel: een veilige, asynchrone, elektronische mededeling van de gezondheidsgegevens tussen de Belgische actoren in de gezondheidszorg mogelijk maken</a:t>
            </a:r>
          </a:p>
          <a:p>
            <a:r>
              <a:rPr lang="nl-BE" dirty="0"/>
              <a:t>capaciteit van 10 Mb omdat we het niet als archief willen gebruikt zien – mogelijkheid om linken te verzenden naar beelden op een server</a:t>
            </a:r>
          </a:p>
          <a:p>
            <a:r>
              <a:rPr lang="nl-BE" dirty="0"/>
              <a:t>beschikbaar als</a:t>
            </a:r>
          </a:p>
          <a:p>
            <a:pPr lvl="1"/>
            <a:r>
              <a:rPr lang="nl-BE" dirty="0" err="1"/>
              <a:t>webservice</a:t>
            </a:r>
            <a:r>
              <a:rPr lang="nl-BE" dirty="0"/>
              <a:t> (toegankelijk via een softwarepakket)</a:t>
            </a:r>
          </a:p>
          <a:p>
            <a:pPr lvl="1"/>
            <a:r>
              <a:rPr lang="nl-BE" dirty="0" err="1"/>
              <a:t>webtoepassing</a:t>
            </a:r>
            <a:r>
              <a:rPr lang="nl-BE" dirty="0"/>
              <a:t> (toegankelijk via een browser)</a:t>
            </a:r>
          </a:p>
          <a:p>
            <a:r>
              <a:rPr lang="nl-BE" dirty="0"/>
              <a:t>meer info</a:t>
            </a:r>
          </a:p>
          <a:p>
            <a:pPr lvl="1"/>
            <a:r>
              <a:rPr lang="nl-BE" dirty="0">
                <a:solidFill>
                  <a:srgbClr val="525252"/>
                </a:solidFill>
                <a:hlinkClick r:id="rId3"/>
              </a:rPr>
              <a:t>https://www.ehealth.fgov.be/ehealthplatform/nl/beveiligde-elektronische-brievenbus</a:t>
            </a:r>
          </a:p>
          <a:p>
            <a:pPr marL="457200" lvl="1" indent="0">
              <a:buNone/>
            </a:pP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06711"/>
            <a:ext cx="476250" cy="4953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57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32CA2-53DE-49CA-9995-979A4DE9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Data </a:t>
            </a:r>
            <a:r>
              <a:rPr lang="nl-BE" dirty="0" err="1"/>
              <a:t>Attribute</a:t>
            </a:r>
            <a:r>
              <a:rPr lang="nl-BE" dirty="0"/>
              <a:t> Service (DAAS)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446C-CEAA-485E-91EF-0DAA26AA0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generieke dienst met als doel het opzoeken van informatie in authentieke bronnen (andere dan die gebruikt voor de identificatie en authenticatie) om</a:t>
            </a:r>
          </a:p>
          <a:p>
            <a:pPr lvl="1"/>
            <a:r>
              <a:rPr lang="nl-BE" dirty="0"/>
              <a:t>de bestemmeling(en) van een bericht (GMD-houder, bevoegde dienst voor preventie en bescherming op het werk, </a:t>
            </a:r>
            <a:r>
              <a:rPr lang="nl-BE" dirty="0" err="1"/>
              <a:t>Medex</a:t>
            </a:r>
            <a:r>
              <a:rPr lang="nl-BE" dirty="0"/>
              <a:t>, ...) te identificeren </a:t>
            </a:r>
          </a:p>
          <a:p>
            <a:pPr lvl="1"/>
            <a:r>
              <a:rPr lang="nl-BE" dirty="0"/>
              <a:t>en aldus de routering van het bericht mogelijk te maken</a:t>
            </a:r>
          </a:p>
          <a:p>
            <a:endParaRPr lang="en-BE" dirty="0"/>
          </a:p>
          <a:p>
            <a:r>
              <a:rPr lang="nl-BE" dirty="0"/>
              <a:t>in het kader van specifieke projecten van administratieve vereenvoudiging kan deze dienst</a:t>
            </a:r>
          </a:p>
          <a:p>
            <a:pPr lvl="1"/>
            <a:r>
              <a:rPr lang="nl-BE" dirty="0"/>
              <a:t> authentieke bronnen met hoge beschikbaarheid raadplegen (NIC, COPREV, ...)</a:t>
            </a:r>
          </a:p>
          <a:p>
            <a:pPr lvl="1"/>
            <a:r>
              <a:rPr lang="nl-BE" dirty="0"/>
              <a:t> en/of de residuaire routeringsgids gebruiken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846AE-E944-4778-AE37-F0DFA6CB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24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CB648-2C86-41AA-8040-2B1BA877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/>
          <a:lstStyle/>
          <a:p>
            <a:r>
              <a:rPr lang="nl-BE" dirty="0" err="1"/>
              <a:t>Pseudonimisering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3A944-504F-4B2C-B393-E8FD1113F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513"/>
            <a:ext cx="6304908" cy="5289550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verschillende mogelijkheden</a:t>
            </a:r>
          </a:p>
          <a:p>
            <a:pPr lvl="1"/>
            <a:r>
              <a:rPr lang="nl-BE" dirty="0"/>
              <a:t>codering</a:t>
            </a:r>
          </a:p>
          <a:p>
            <a:pPr lvl="2"/>
            <a:r>
              <a:rPr lang="nl-BE" dirty="0"/>
              <a:t>gegevensverstrekker en eHealth-platform kennen bepaalde niet-</a:t>
            </a:r>
            <a:r>
              <a:rPr lang="nl-BE" dirty="0" err="1"/>
              <a:t>gepseudonimiseerde</a:t>
            </a:r>
            <a:r>
              <a:rPr lang="nl-BE" dirty="0"/>
              <a:t> gegevens en het pseudoniem</a:t>
            </a:r>
          </a:p>
          <a:p>
            <a:pPr lvl="2"/>
            <a:r>
              <a:rPr lang="nl-BE" dirty="0"/>
              <a:t>gegevensverkrijger kent enkel het pseudoniem en geen niet-</a:t>
            </a:r>
            <a:r>
              <a:rPr lang="nl-BE" dirty="0" err="1"/>
              <a:t>gepseudonimiseerde</a:t>
            </a:r>
            <a:r>
              <a:rPr lang="nl-BE" dirty="0"/>
              <a:t> basisgegevens</a:t>
            </a:r>
          </a:p>
          <a:p>
            <a:pPr lvl="2"/>
            <a:r>
              <a:rPr lang="nl-BE" dirty="0"/>
              <a:t>bv. Centraal Traceerbaarheidsregister (CTR) &gt; beveiliging van data at rest</a:t>
            </a:r>
          </a:p>
          <a:p>
            <a:pPr lvl="1"/>
            <a:r>
              <a:rPr lang="nl-BE" dirty="0" err="1"/>
              <a:t>Trusted</a:t>
            </a:r>
            <a:r>
              <a:rPr lang="nl-BE" dirty="0"/>
              <a:t> </a:t>
            </a:r>
            <a:r>
              <a:rPr lang="nl-BE" dirty="0" err="1"/>
              <a:t>Third</a:t>
            </a:r>
            <a:r>
              <a:rPr lang="nl-BE" dirty="0"/>
              <a:t> Party platform</a:t>
            </a:r>
          </a:p>
          <a:p>
            <a:pPr lvl="2"/>
            <a:r>
              <a:rPr lang="nl-BE" dirty="0"/>
              <a:t>gegevensverstrekker kent bepaalde, niet-</a:t>
            </a:r>
            <a:r>
              <a:rPr lang="nl-BE" dirty="0" err="1"/>
              <a:t>gepseudonimiseerde</a:t>
            </a:r>
            <a:r>
              <a:rPr lang="nl-BE" dirty="0"/>
              <a:t> basisgegevens en niet het pseudoniem</a:t>
            </a:r>
          </a:p>
          <a:p>
            <a:pPr lvl="2"/>
            <a:r>
              <a:rPr lang="nl-BE" dirty="0"/>
              <a:t>gegevensverkrijger kent het pseudoniem en geen niet-</a:t>
            </a:r>
            <a:r>
              <a:rPr lang="nl-BE" dirty="0" err="1"/>
              <a:t>gepseudonimiseerde</a:t>
            </a:r>
            <a:r>
              <a:rPr lang="nl-BE" dirty="0"/>
              <a:t> basisgegevens</a:t>
            </a:r>
          </a:p>
          <a:p>
            <a:pPr lvl="2"/>
            <a:r>
              <a:rPr lang="nl-BE" dirty="0"/>
              <a:t>eHealth-platform kent (tijdelijk) beide</a:t>
            </a:r>
          </a:p>
          <a:p>
            <a:pPr lvl="2"/>
            <a:r>
              <a:rPr lang="nl-BE" dirty="0"/>
              <a:t>bv. Health Data</a:t>
            </a:r>
          </a:p>
          <a:p>
            <a:pPr lvl="1"/>
            <a:r>
              <a:rPr lang="nl-BE" dirty="0"/>
              <a:t>nieuwe dienst</a:t>
            </a:r>
          </a:p>
          <a:p>
            <a:pPr lvl="2"/>
            <a:r>
              <a:rPr lang="nl-BE" dirty="0"/>
              <a:t>gegevensverstrekker kent bepaalde, niet-</a:t>
            </a:r>
            <a:r>
              <a:rPr lang="nl-BE" dirty="0" err="1"/>
              <a:t>gepseudonimiseerde</a:t>
            </a:r>
            <a:r>
              <a:rPr lang="nl-BE" dirty="0"/>
              <a:t> basisgegevens en niet het pseudoniem</a:t>
            </a:r>
          </a:p>
          <a:p>
            <a:pPr lvl="2"/>
            <a:r>
              <a:rPr lang="nl-BE" dirty="0"/>
              <a:t>gegevensverkrijger kent het pseudoniem en geen niet-</a:t>
            </a:r>
            <a:r>
              <a:rPr lang="nl-BE" dirty="0" err="1"/>
              <a:t>gepseudonimiseerde</a:t>
            </a:r>
            <a:r>
              <a:rPr lang="nl-BE" dirty="0"/>
              <a:t> basisgegevens</a:t>
            </a:r>
          </a:p>
          <a:p>
            <a:pPr lvl="2"/>
            <a:r>
              <a:rPr lang="nl-BE" dirty="0"/>
              <a:t>eHealth-platform kent geen van beide</a:t>
            </a:r>
          </a:p>
          <a:p>
            <a:pPr lvl="2"/>
            <a:r>
              <a:rPr lang="nl-BE" dirty="0"/>
              <a:t>bv. verwijsvoorschriften, gegevens in de </a:t>
            </a:r>
            <a:r>
              <a:rPr lang="nl-BE" dirty="0" err="1"/>
              <a:t>Vitalinkkluis</a:t>
            </a:r>
            <a:endParaRPr lang="nl-BE" dirty="0"/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EF609-7A2D-482E-819F-7F66C593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91360" y="6453337"/>
            <a:ext cx="2844800" cy="365125"/>
          </a:xfrm>
        </p:spPr>
        <p:txBody>
          <a:bodyPr/>
          <a:lstStyle/>
          <a:p>
            <a:fld id="{30A9230E-FFBB-4CCB-ABD7-198084EDE768}" type="slidenum">
              <a:rPr lang="fr-BE" smtClean="0"/>
              <a:pPr/>
              <a:t>35</a:t>
            </a:fld>
            <a:endParaRPr lang="fr-BE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510F761B-6990-43FD-8587-4EFC80FDA4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556707"/>
              </p:ext>
            </p:extLst>
          </p:nvPr>
        </p:nvGraphicFramePr>
        <p:xfrm>
          <a:off x="7078133" y="1729740"/>
          <a:ext cx="4912819" cy="3749040"/>
        </p:xfrm>
        <a:graphic>
          <a:graphicData uri="http://schemas.openxmlformats.org/drawingml/2006/table">
            <a:tbl>
              <a:tblPr/>
              <a:tblGrid>
                <a:gridCol w="1394818">
                  <a:extLst>
                    <a:ext uri="{9D8B030D-6E8A-4147-A177-3AD203B41FA5}">
                      <a16:colId xmlns:a16="http://schemas.microsoft.com/office/drawing/2014/main" val="615058090"/>
                    </a:ext>
                  </a:extLst>
                </a:gridCol>
                <a:gridCol w="581173">
                  <a:extLst>
                    <a:ext uri="{9D8B030D-6E8A-4147-A177-3AD203B41FA5}">
                      <a16:colId xmlns:a16="http://schemas.microsoft.com/office/drawing/2014/main" val="650619268"/>
                    </a:ext>
                  </a:extLst>
                </a:gridCol>
                <a:gridCol w="581173">
                  <a:extLst>
                    <a:ext uri="{9D8B030D-6E8A-4147-A177-3AD203B41FA5}">
                      <a16:colId xmlns:a16="http://schemas.microsoft.com/office/drawing/2014/main" val="468180885"/>
                    </a:ext>
                  </a:extLst>
                </a:gridCol>
                <a:gridCol w="581173">
                  <a:extLst>
                    <a:ext uri="{9D8B030D-6E8A-4147-A177-3AD203B41FA5}">
                      <a16:colId xmlns:a16="http://schemas.microsoft.com/office/drawing/2014/main" val="1829690694"/>
                    </a:ext>
                  </a:extLst>
                </a:gridCol>
                <a:gridCol w="581173">
                  <a:extLst>
                    <a:ext uri="{9D8B030D-6E8A-4147-A177-3AD203B41FA5}">
                      <a16:colId xmlns:a16="http://schemas.microsoft.com/office/drawing/2014/main" val="520064443"/>
                    </a:ext>
                  </a:extLst>
                </a:gridCol>
                <a:gridCol w="612136">
                  <a:extLst>
                    <a:ext uri="{9D8B030D-6E8A-4147-A177-3AD203B41FA5}">
                      <a16:colId xmlns:a16="http://schemas.microsoft.com/office/drawing/2014/main" val="1923296460"/>
                    </a:ext>
                  </a:extLst>
                </a:gridCol>
                <a:gridCol w="581173">
                  <a:extLst>
                    <a:ext uri="{9D8B030D-6E8A-4147-A177-3AD203B41FA5}">
                      <a16:colId xmlns:a16="http://schemas.microsoft.com/office/drawing/2014/main" val="3100379640"/>
                    </a:ext>
                  </a:extLst>
                </a:gridCol>
              </a:tblGrid>
              <a:tr h="899005"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Gegevens-verstrekker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eHealth-platform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Gegevens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algn="ctr" fontAlgn="b"/>
                      <a:r>
                        <a:rPr lang="fr-B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verkrijger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200017"/>
                  </a:ext>
                </a:extLst>
              </a:tr>
              <a:tr h="1702370"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BASISGEGEVENS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PSEUDONIEM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BASISGEGEVENS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PSEUDONIEM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BASISGEGEVENS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PSEUDONIEM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647089"/>
                  </a:ext>
                </a:extLst>
              </a:tr>
              <a:tr h="382555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Codering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269628"/>
                  </a:ext>
                </a:extLst>
              </a:tr>
              <a:tr h="382555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06334"/>
                  </a:ext>
                </a:extLst>
              </a:tr>
              <a:tr h="382555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23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5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Gevalideerde authentieke bronnen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gegevensbanken die betrouwbare informatie bevatten die nodig is voor </a:t>
            </a:r>
            <a:r>
              <a:rPr lang="nl-BE" dirty="0" err="1"/>
              <a:t>eGezondheidstoepassingen</a:t>
            </a:r>
            <a:endParaRPr lang="nl-BE" dirty="0"/>
          </a:p>
          <a:p>
            <a:r>
              <a:rPr lang="nl-BE" dirty="0"/>
              <a:t>voor elke authentieke bron zijn één of meerdere actoren in de gezondheidszorg aangeduid, die verantwoordelijk zijn voor het beheer ervan</a:t>
            </a:r>
            <a:endParaRPr lang="nl-NL" dirty="0"/>
          </a:p>
          <a:p>
            <a:r>
              <a:rPr lang="nl-BE" dirty="0"/>
              <a:t>een authentieke bron kan samengesteld zijn uit een aantal deelgegevensbanken beheerd door verschillende actoren in de gezondheidszorg</a:t>
            </a:r>
          </a:p>
          <a:p>
            <a:pPr lvl="1"/>
            <a:r>
              <a:rPr lang="nl-BE" dirty="0"/>
              <a:t>CoBRHA, de authentieke bron van de zorgverstrekkers en -instellingen, is bijvoorbeeld samengesteld met gegevens uit verschillende gegevensbanken, die respectievelijk beheerd worden door de FOD Volksgezondheid, het RIZIV, het FAGG en de Gewesten en Gemeenschappen</a:t>
            </a:r>
            <a:endParaRPr lang="nl-NL" dirty="0"/>
          </a:p>
          <a:p>
            <a:r>
              <a:rPr lang="nl-BE" dirty="0"/>
              <a:t>meer info</a:t>
            </a:r>
          </a:p>
          <a:p>
            <a:pPr lvl="1"/>
            <a:r>
              <a:rPr lang="nl-BE" dirty="0">
                <a:hlinkClick r:id="rId3"/>
              </a:rPr>
              <a:t>https://www.ehealth.fgov.be/ehealthplatform/nl/authentieke-bronnen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6341"/>
            <a:ext cx="619125" cy="54292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97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CoBRHA</a:t>
            </a:r>
            <a:r>
              <a:rPr lang="nl-BE" dirty="0"/>
              <a:t> (Common Base </a:t>
            </a:r>
            <a:r>
              <a:rPr lang="nl-BE" dirty="0" err="1"/>
              <a:t>Registry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HealthCare</a:t>
            </a:r>
            <a:r>
              <a:rPr lang="nl-BE" dirty="0"/>
              <a:t> Actors)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2351584" y="1196752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3" y="5157192"/>
            <a:ext cx="1216351" cy="3600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672" y="5301208"/>
            <a:ext cx="576064" cy="4599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1744" y="3212977"/>
            <a:ext cx="525904" cy="5324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6244" y="2924944"/>
            <a:ext cx="624072" cy="432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8288" y="5373217"/>
            <a:ext cx="825186" cy="331093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54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CoBRHA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kadaster van de gezondheidszorgberoepen</a:t>
            </a:r>
          </a:p>
          <a:p>
            <a:pPr lvl="1"/>
            <a:r>
              <a:rPr lang="nl-BE" dirty="0"/>
              <a:t>beheerder: FOD Volksgezondheid, Veiligheid van de Voedselketen en Leefmilieu</a:t>
            </a:r>
          </a:p>
          <a:p>
            <a:pPr lvl="1"/>
            <a:endParaRPr lang="nl-NL" dirty="0"/>
          </a:p>
          <a:p>
            <a:r>
              <a:rPr lang="nl-BE" dirty="0"/>
              <a:t>Gemeenschappen &amp; Gewesten: erkenning van de verschillende instellingen, zoals ziekenhuizen, rusthuizen, thuisverpleging, ...</a:t>
            </a:r>
          </a:p>
          <a:p>
            <a:pPr lvl="1"/>
            <a:r>
              <a:rPr lang="nl-BE" dirty="0"/>
              <a:t>beheerders:</a:t>
            </a:r>
          </a:p>
          <a:p>
            <a:pPr lvl="2"/>
            <a:r>
              <a:rPr lang="nl-BE" dirty="0"/>
              <a:t>SPW (Service Public de </a:t>
            </a:r>
            <a:r>
              <a:rPr lang="nl-BE" dirty="0" err="1"/>
              <a:t>Wallonie</a:t>
            </a:r>
            <a:r>
              <a:rPr lang="nl-BE" dirty="0"/>
              <a:t>)</a:t>
            </a:r>
          </a:p>
          <a:p>
            <a:pPr lvl="2"/>
            <a:r>
              <a:rPr lang="nl-BE" dirty="0"/>
              <a:t>WVG (Welzijn, Volksgezondheid en Gezin)</a:t>
            </a:r>
          </a:p>
          <a:p>
            <a:pPr lvl="2"/>
            <a:r>
              <a:rPr lang="nl-BE" dirty="0"/>
              <a:t>GCM (Gemeenschappelijke Gemeenschapscommissie van Brussel-Hoofdstad)</a:t>
            </a:r>
            <a:endParaRPr lang="nl-NL" dirty="0"/>
          </a:p>
          <a:p>
            <a:pPr marL="457200" lvl="1" indent="0">
              <a:buNone/>
            </a:pPr>
            <a:endParaRPr lang="nl-BE" dirty="0"/>
          </a:p>
          <a:p>
            <a:r>
              <a:rPr lang="nl-BE" dirty="0"/>
              <a:t>bestand van de zorgverstrekkers met het oog op de terugbetaling door de ziekteverzekering</a:t>
            </a:r>
          </a:p>
          <a:p>
            <a:pPr lvl="1"/>
            <a:r>
              <a:rPr lang="nl-BE" dirty="0"/>
              <a:t>beheerder: Rijksinstituut voor Ziekte- en Invaliditeitsverzekering (RIZIV)</a:t>
            </a:r>
          </a:p>
          <a:p>
            <a:pPr lvl="1"/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52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CoBRHA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registratie van de publiek opengestelde apotheken en hun apotheker-titularis</a:t>
            </a:r>
          </a:p>
          <a:p>
            <a:pPr lvl="1"/>
            <a:r>
              <a:rPr lang="nl-BE" dirty="0"/>
              <a:t>beheerder: Federaal Agentschap voor Geneesmiddelen en Gezondheidsproducten (FAGG)</a:t>
            </a:r>
          </a:p>
          <a:p>
            <a:endParaRPr lang="nl-BE" dirty="0"/>
          </a:p>
          <a:p>
            <a:r>
              <a:rPr lang="nl-BE" dirty="0" err="1"/>
              <a:t>KruispuntBank</a:t>
            </a:r>
            <a:r>
              <a:rPr lang="nl-BE" dirty="0"/>
              <a:t> voor Ondernemingen</a:t>
            </a:r>
          </a:p>
          <a:p>
            <a:pPr lvl="1"/>
            <a:r>
              <a:rPr lang="nl-BE" dirty="0"/>
              <a:t>sommige entiteiten of beroepsbeoefenaars beschikken over een KBO-nummer</a:t>
            </a:r>
          </a:p>
          <a:p>
            <a:pPr lvl="1"/>
            <a:r>
              <a:rPr lang="nl-BE" dirty="0"/>
              <a:t>het </a:t>
            </a:r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 gebruikt de gegevens van de KBO om de informatie met betrekking tot de KBO-nummers te consolideren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9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>
            <a:cxnSpLocks/>
          </p:cNvCxnSpPr>
          <p:nvPr/>
        </p:nvCxnSpPr>
        <p:spPr>
          <a:xfrm flipV="1">
            <a:off x="5529593" y="2841967"/>
            <a:ext cx="2268632" cy="838737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140626" y="2274313"/>
            <a:ext cx="733885" cy="1296921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718627" y="3369468"/>
            <a:ext cx="897653" cy="490668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838575" y="4209030"/>
            <a:ext cx="757238" cy="526256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297863" y="4540025"/>
            <a:ext cx="655138" cy="946147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207549" y="2135329"/>
            <a:ext cx="576079" cy="631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2693078" y="3390300"/>
            <a:ext cx="455186" cy="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800814" y="4658063"/>
            <a:ext cx="603201" cy="11011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781951" y="5632544"/>
            <a:ext cx="385502" cy="9047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372100" y="4498007"/>
            <a:ext cx="881462" cy="711009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</p:cNvCxnSpPr>
          <p:nvPr/>
        </p:nvCxnSpPr>
        <p:spPr>
          <a:xfrm>
            <a:off x="5660333" y="4092420"/>
            <a:ext cx="593229" cy="174613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5352231" y="2851599"/>
            <a:ext cx="277036" cy="654962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7778326" y="5698225"/>
            <a:ext cx="975595" cy="238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33" y="4715087"/>
            <a:ext cx="769268" cy="76926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3" b="96739" l="3261" r="100000">
                        <a14:foregroundMark x1="83152" y1="72283" x2="83152" y2="72283"/>
                        <a14:foregroundMark x1="79891" y1="45109" x2="79891" y2="4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50" y="5365731"/>
            <a:ext cx="764704" cy="76470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33" y="6112303"/>
            <a:ext cx="548680" cy="548680"/>
          </a:xfrm>
          <a:prstGeom prst="rect">
            <a:avLst/>
          </a:prstGeom>
        </p:spPr>
      </p:pic>
      <p:pic>
        <p:nvPicPr>
          <p:cNvPr id="1026" name="Picture 2" descr="H:\Communication\Shared\Images Library\eHealth People Icons\electroniq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73" y="3256530"/>
            <a:ext cx="1511643" cy="15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15" y="2012983"/>
            <a:ext cx="1795699" cy="831831"/>
          </a:xfrm>
          <a:prstGeom prst="rect">
            <a:avLst/>
          </a:prstGeom>
          <a:noFill/>
          <a:ln w="9525">
            <a:solidFill>
              <a:srgbClr val="52525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63" b="89941" l="6509" r="89941">
                        <a14:foregroundMark x1="6509" y1="65680" x2="6509" y2="65680"/>
                        <a14:foregroundMark x1="45562" y1="56805" x2="45562" y2="56805"/>
                        <a14:foregroundMark x1="61538" y1="61243" x2="61538" y2="61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1331564"/>
            <a:ext cx="1402135" cy="14021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04" b="93066" l="9489" r="89416">
                        <a14:foregroundMark x1="24453" y1="21533" x2="24453" y2="21533"/>
                        <a14:foregroundMark x1="27007" y1="6569" x2="27007" y2="6569"/>
                        <a14:foregroundMark x1="40511" y1="10584" x2="40511" y2="10584"/>
                        <a14:foregroundMark x1="45620" y1="72263" x2="45620" y2="72263"/>
                        <a14:foregroundMark x1="85766" y1="38686" x2="85766" y2="38686"/>
                        <a14:foregroundMark x1="41606" y1="82117" x2="41606" y2="82117"/>
                        <a14:foregroundMark x1="40511" y1="85766" x2="40511" y2="85766"/>
                        <a14:foregroundMark x1="33577" y1="93066" x2="33577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42" y="5128738"/>
            <a:ext cx="1138974" cy="11389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997" l="0" r="100000">
                        <a14:foregroundMark x1="20067" y1="20736" x2="20067" y2="20736"/>
                        <a14:foregroundMark x1="72241" y1="69900" x2="72241" y2="69900"/>
                        <a14:foregroundMark x1="69900" y1="82609" x2="69900" y2="82609"/>
                        <a14:foregroundMark x1="36120" y1="77258" x2="36120" y2="77258"/>
                        <a14:foregroundMark x1="36120" y1="74247" x2="36120" y2="74247"/>
                        <a14:foregroundMark x1="57525" y1="34783" x2="57525" y2="34783"/>
                        <a14:foregroundMark x1="53846" y1="44147" x2="53846" y2="44147"/>
                        <a14:foregroundMark x1="88963" y1="33779" x2="88963" y2="33779"/>
                        <a14:foregroundMark x1="93311" y1="51505" x2="93311" y2="5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56" y="2749301"/>
            <a:ext cx="1240334" cy="12403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68" b="100000" l="0" r="100000">
                        <a14:foregroundMark x1="22059" y1="16912" x2="22059" y2="16912"/>
                        <a14:foregroundMark x1="56618" y1="54779" x2="56618" y2="54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08" y="4169927"/>
            <a:ext cx="1130717" cy="11307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73" y="3082209"/>
            <a:ext cx="708670" cy="70867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60" y="1720228"/>
            <a:ext cx="708670" cy="70867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5278208"/>
            <a:ext cx="708670" cy="70867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91" y="4303728"/>
            <a:ext cx="708670" cy="708670"/>
          </a:xfrm>
          <a:prstGeom prst="rect">
            <a:avLst/>
          </a:prstGeom>
        </p:spPr>
      </p:pic>
      <p:pic>
        <p:nvPicPr>
          <p:cNvPr id="70" name="Picture 3" descr="H:\Communication\Shared\Images Library\eHealth People Icons\mutuelle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49" y="1077758"/>
            <a:ext cx="936955" cy="9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66387" y="3715558"/>
            <a:ext cx="1951264" cy="115531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51" y="3816307"/>
            <a:ext cx="1702891" cy="5040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85990" y="2313735"/>
            <a:ext cx="1846545" cy="526554"/>
          </a:xfrm>
          <a:prstGeom prst="rect">
            <a:avLst/>
          </a:prstGeom>
          <a:ln>
            <a:solidFill>
              <a:srgbClr val="52525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66387" y="5004504"/>
            <a:ext cx="1511939" cy="1274174"/>
          </a:xfrm>
          <a:prstGeom prst="rect">
            <a:avLst/>
          </a:prstGeom>
          <a:ln>
            <a:solidFill>
              <a:srgbClr val="525252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80869" y="4245303"/>
            <a:ext cx="650398" cy="564687"/>
          </a:xfrm>
          <a:prstGeom prst="rect">
            <a:avLst/>
          </a:prstGeom>
        </p:spPr>
      </p:pic>
      <p:cxnSp>
        <p:nvCxnSpPr>
          <p:cNvPr id="95" name="Straight Connector 94"/>
          <p:cNvCxnSpPr/>
          <p:nvPr/>
        </p:nvCxnSpPr>
        <p:spPr>
          <a:xfrm>
            <a:off x="5826919" y="1681832"/>
            <a:ext cx="561" cy="319441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 van het </a:t>
            </a:r>
            <a:r>
              <a:rPr lang="nl-BE" dirty="0" err="1"/>
              <a:t>eGezondheidslandschap</a:t>
            </a:r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691360" y="6278679"/>
            <a:ext cx="2844800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4</a:t>
            </a:fld>
            <a:endParaRPr lang="en-GB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0A38C31-8EF2-4069-880A-C93148CC523E}"/>
              </a:ext>
            </a:extLst>
          </p:cNvPr>
          <p:cNvCxnSpPr>
            <a:cxnSpLocks/>
          </p:cNvCxnSpPr>
          <p:nvPr/>
        </p:nvCxnSpPr>
        <p:spPr>
          <a:xfrm flipH="1">
            <a:off x="7778325" y="4970121"/>
            <a:ext cx="975596" cy="67147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BDA66A3-EFC1-4328-90B8-D7B2A84D72AB}"/>
              </a:ext>
            </a:extLst>
          </p:cNvPr>
          <p:cNvCxnSpPr>
            <a:cxnSpLocks/>
            <a:stCxn id="87" idx="1"/>
          </p:cNvCxnSpPr>
          <p:nvPr/>
        </p:nvCxnSpPr>
        <p:spPr>
          <a:xfrm flipH="1" flipV="1">
            <a:off x="7776369" y="5762075"/>
            <a:ext cx="856564" cy="624568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4BC64D9-79DA-4DF8-A487-037D07C49838}"/>
              </a:ext>
            </a:extLst>
          </p:cNvPr>
          <p:cNvSpPr txBox="1"/>
          <p:nvPr/>
        </p:nvSpPr>
        <p:spPr>
          <a:xfrm>
            <a:off x="8753921" y="2974363"/>
            <a:ext cx="1510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400" dirty="0" err="1">
                <a:latin typeface="Arial" panose="020B0604020202020204" pitchFamily="34" charset="0"/>
                <a:cs typeface="Arial" panose="020B0604020202020204" pitchFamily="34" charset="0"/>
              </a:rPr>
              <a:t>authentieke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BE" sz="1400" dirty="0" err="1">
                <a:latin typeface="Arial" panose="020B0604020202020204" pitchFamily="34" charset="0"/>
                <a:cs typeface="Arial" panose="020B0604020202020204" pitchFamily="34" charset="0"/>
              </a:rPr>
              <a:t>bronnen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8AC4AA9-6FE5-4FA5-90BE-396C091F3A0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81613" y="2487130"/>
            <a:ext cx="621846" cy="542591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F3CC3A1-F40D-4AD6-A6EF-FE77538A0FD2}"/>
              </a:ext>
            </a:extLst>
          </p:cNvPr>
          <p:cNvCxnSpPr>
            <a:cxnSpLocks/>
          </p:cNvCxnSpPr>
          <p:nvPr/>
        </p:nvCxnSpPr>
        <p:spPr>
          <a:xfrm flipV="1">
            <a:off x="5660333" y="2814763"/>
            <a:ext cx="3741868" cy="979612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0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CoBRHA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via </a:t>
            </a:r>
            <a:r>
              <a:rPr lang="nl-BE" dirty="0" err="1"/>
              <a:t>CoBRHA</a:t>
            </a:r>
            <a:r>
              <a:rPr lang="nl-BE" dirty="0"/>
              <a:t> kunnen 3 vragen worden beantwoord met betrekking tot een actor in de gezondheidszorg</a:t>
            </a:r>
          </a:p>
          <a:p>
            <a:pPr lvl="1"/>
            <a:r>
              <a:rPr lang="nl-BE" dirty="0"/>
              <a:t>wie is hij? </a:t>
            </a:r>
          </a:p>
          <a:p>
            <a:pPr lvl="2"/>
            <a:r>
              <a:rPr lang="nl-BE" dirty="0"/>
              <a:t>deze actor kan een individuele zorgverstrekker zijn (arts, verpleegkundige, ...) of een zorginstelling (ziekenhuis, rusthuis, ...)</a:t>
            </a:r>
          </a:p>
          <a:p>
            <a:pPr lvl="1"/>
            <a:r>
              <a:rPr lang="nl-BE" dirty="0"/>
              <a:t>wat mag hij doen? </a:t>
            </a:r>
          </a:p>
          <a:p>
            <a:pPr lvl="2"/>
            <a:r>
              <a:rPr lang="nl-BE" dirty="0"/>
              <a:t>voor een zorginstelling gaat het om de erkende activiteiten van deze instelling (algemeen ziekenhuis, intensive care, MUG/SMUR, ...)</a:t>
            </a:r>
          </a:p>
          <a:p>
            <a:pPr lvl="2"/>
            <a:r>
              <a:rPr lang="nl-BE" dirty="0"/>
              <a:t>voor een zorgverstrekker gaat het om de beroepserkenningen en erkende specialisaties van deze persoon (diploma, RIZIV-nr., ...)</a:t>
            </a:r>
          </a:p>
          <a:p>
            <a:pPr lvl="1"/>
            <a:r>
              <a:rPr lang="nl-BE" dirty="0"/>
              <a:t>wat zijn </a:t>
            </a:r>
            <a:r>
              <a:rPr lang="nl-BE" dirty="0" err="1"/>
              <a:t>zijn</a:t>
            </a:r>
            <a:r>
              <a:rPr lang="nl-BE" dirty="0"/>
              <a:t> verantwoordelijkheden? </a:t>
            </a:r>
          </a:p>
          <a:p>
            <a:pPr lvl="2"/>
            <a:r>
              <a:rPr lang="nl-BE" dirty="0"/>
              <a:t>dit komt overeen met de rollen van de actoren in de gezondheidszorg, eventueel ten aanzien van een andere actor in de gezondheidszorg (hoofdarts in een ziekenhuis, ...)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30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CoBRHA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toepassingsgebied</a:t>
            </a:r>
          </a:p>
          <a:p>
            <a:pPr lvl="1"/>
            <a:r>
              <a:rPr lang="nl-BE" dirty="0"/>
              <a:t>artsen (huisartsen en specialisten)</a:t>
            </a:r>
          </a:p>
          <a:p>
            <a:pPr lvl="1"/>
            <a:r>
              <a:rPr lang="nl-BE" dirty="0"/>
              <a:t>tandartsen</a:t>
            </a:r>
          </a:p>
          <a:p>
            <a:pPr lvl="1"/>
            <a:r>
              <a:rPr lang="nl-BE" dirty="0"/>
              <a:t>apothekers</a:t>
            </a:r>
          </a:p>
          <a:p>
            <a:pPr lvl="1"/>
            <a:r>
              <a:rPr lang="nl-BE" dirty="0"/>
              <a:t>ziekenhuisapotheken</a:t>
            </a:r>
          </a:p>
          <a:p>
            <a:pPr lvl="1"/>
            <a:r>
              <a:rPr lang="nl-BE" dirty="0"/>
              <a:t>kinesisten</a:t>
            </a:r>
          </a:p>
          <a:p>
            <a:pPr lvl="1"/>
            <a:r>
              <a:rPr lang="nl-BE" dirty="0"/>
              <a:t>(thuis)verpleegkundigen</a:t>
            </a:r>
          </a:p>
          <a:p>
            <a:pPr lvl="1"/>
            <a:r>
              <a:rPr lang="nl-BE" dirty="0"/>
              <a:t>vroedvrouwen</a:t>
            </a:r>
          </a:p>
          <a:p>
            <a:pPr lvl="1"/>
            <a:r>
              <a:rPr lang="nl-BE" dirty="0"/>
              <a:t>logopedisten</a:t>
            </a:r>
          </a:p>
          <a:p>
            <a:pPr lvl="1"/>
            <a:r>
              <a:rPr lang="nl-BE" dirty="0" err="1"/>
              <a:t>podologen</a:t>
            </a:r>
            <a:endParaRPr lang="nl-BE" dirty="0"/>
          </a:p>
          <a:p>
            <a:pPr lvl="1"/>
            <a:r>
              <a:rPr lang="nl-BE" dirty="0"/>
              <a:t>diëtisten</a:t>
            </a:r>
          </a:p>
          <a:p>
            <a:pPr lvl="1"/>
            <a:r>
              <a:rPr lang="nl-BE" dirty="0"/>
              <a:t>ziekenhuizen</a:t>
            </a:r>
          </a:p>
          <a:p>
            <a:pPr lvl="1"/>
            <a:r>
              <a:rPr lang="nl-BE" dirty="0"/>
              <a:t>woonzorgcentra (ROB/RVT)</a:t>
            </a:r>
          </a:p>
          <a:p>
            <a:pPr lvl="1"/>
            <a:r>
              <a:rPr lang="nl-BE" dirty="0"/>
              <a:t>thuiszorgdiensten</a:t>
            </a:r>
          </a:p>
          <a:p>
            <a:pPr lvl="1"/>
            <a:r>
              <a:rPr lang="nl-BE" dirty="0"/>
              <a:t>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16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 (authentieke bron geneesmiddelen)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2135560" y="1052736"/>
          <a:ext cx="78488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7775" y="5280247"/>
            <a:ext cx="364629" cy="2911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6321" y="5589241"/>
            <a:ext cx="369405" cy="3459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8248" y="3501009"/>
            <a:ext cx="560064" cy="3877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9696" y="3645025"/>
            <a:ext cx="432048" cy="3955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7968" y="2780928"/>
            <a:ext cx="600844" cy="3366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808" y="5445224"/>
            <a:ext cx="541109" cy="43204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63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SAM (authentieke bron geneesmiddelen)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referentiedatabank over de geneesmiddelen, die door de bevoegde instanties inzake geneesmiddelen ter beschikking gesteld wordt als “open source”</a:t>
            </a:r>
          </a:p>
          <a:p>
            <a:r>
              <a:rPr lang="nl-NL" dirty="0" smtClean="0"/>
              <a:t>gegevens worden beheerd door</a:t>
            </a:r>
          </a:p>
          <a:p>
            <a:pPr lvl="1"/>
            <a:r>
              <a:rPr lang="nl-BE" dirty="0"/>
              <a:t>FAGG (vergunningsgegevens en informatie over de beschikbaarheid van geneesmiddelen)</a:t>
            </a:r>
          </a:p>
          <a:p>
            <a:pPr lvl="1"/>
            <a:r>
              <a:rPr lang="nl-BE" dirty="0"/>
              <a:t>BCFI (farmacotherapeutische groepen, bv. VOS-clusters, en andere gegevens, bv. deelbaarheid)</a:t>
            </a:r>
          </a:p>
          <a:p>
            <a:pPr lvl="1"/>
            <a:r>
              <a:rPr lang="nl-BE" dirty="0"/>
              <a:t>RIZIV (prijzen van terugbetaalbare geneesmiddelen en vergoedingsvoorwaarden)</a:t>
            </a:r>
          </a:p>
          <a:p>
            <a:pPr lvl="1"/>
            <a:r>
              <a:rPr lang="nl-BE" dirty="0"/>
              <a:t>FOD Economie (prijzen van niet-terugbetaalbare geneesmiddelen)</a:t>
            </a:r>
          </a:p>
          <a:p>
            <a:pPr lvl="1"/>
            <a:r>
              <a:rPr lang="nl-BE" dirty="0"/>
              <a:t>APB (grondstoffen/formules voor magistrale bereidingen – andere producten die in de apotheek afgeleverd worden/niet-geneesmiddelen)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6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 (authentieke bron geneesmiddelen)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scope is beperkt tot de publieke informatie over de vergunde geneesmiddelen (inclusief de </a:t>
            </a:r>
            <a:r>
              <a:rPr lang="nl-NL" dirty="0" err="1"/>
              <a:t>radiofarmaceutische</a:t>
            </a:r>
            <a:r>
              <a:rPr lang="nl-NL" dirty="0"/>
              <a:t> producten en grondstoffen voor magistrale bereidingen)</a:t>
            </a:r>
          </a:p>
          <a:p>
            <a:pPr lvl="1"/>
            <a:r>
              <a:rPr lang="nl-NL" dirty="0"/>
              <a:t> + een minimale set van gegevens over de niet-geneesmiddelen die ook voorgeschreven kunnen worden</a:t>
            </a:r>
          </a:p>
          <a:p>
            <a:endParaRPr lang="nl-NL" dirty="0"/>
          </a:p>
          <a:p>
            <a:r>
              <a:rPr lang="nl-NL" dirty="0"/>
              <a:t>de SAM werd initieel ontwikkeld als referentiedatabank voor de elektronische procedure voor het aanvragen van een tegemoetkoming voor de zogenaamde “hoofdstuk IV”-geneesmiddelen (“SAM 1.0”)</a:t>
            </a:r>
          </a:p>
          <a:p>
            <a:endParaRPr lang="nl-NL" dirty="0"/>
          </a:p>
          <a:p>
            <a:r>
              <a:rPr lang="nl-NL" dirty="0"/>
              <a:t>vandaag is de SAM de referentiedatabank voor de ondersteuning van het volledige geneesmiddelenproces (bv. elektronisch voorschrift)</a:t>
            </a:r>
          </a:p>
          <a:p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18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MyCareNet</a:t>
            </a:r>
            <a:r>
              <a:rPr lang="nl-BE" dirty="0"/>
              <a:t> - verzekerbaarheidstoestand</a:t>
            </a:r>
          </a:p>
        </p:txBody>
      </p:sp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21" y="2247034"/>
            <a:ext cx="1795699" cy="83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052736"/>
            <a:ext cx="1240334" cy="124033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700808"/>
            <a:ext cx="708670" cy="708670"/>
          </a:xfrm>
          <a:prstGeom prst="rect">
            <a:avLst/>
          </a:prstGeom>
        </p:spPr>
      </p:pic>
      <p:pic>
        <p:nvPicPr>
          <p:cNvPr id="70" name="Picture 3" descr="H:\Communication\Shared\Images Library\eHealth People Icons\mutuel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10" y="942290"/>
            <a:ext cx="936955" cy="9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H:\Communication\Shared\Images Library\eHealth People Icons\mutuel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263" y="1957477"/>
            <a:ext cx="936955" cy="9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H:\Communication\Shared\Images Library\eHealth People Icons\mutuel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04" y="2894432"/>
            <a:ext cx="936955" cy="9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/>
          <p:cNvCxnSpPr/>
          <p:nvPr/>
        </p:nvCxnSpPr>
        <p:spPr>
          <a:xfrm flipH="1">
            <a:off x="6023992" y="3068960"/>
            <a:ext cx="288032" cy="108012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7464152" y="1772816"/>
            <a:ext cx="478996" cy="50429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7752184" y="2780928"/>
            <a:ext cx="792088" cy="125240"/>
          </a:xfrm>
          <a:prstGeom prst="line">
            <a:avLst/>
          </a:prstGeom>
          <a:ln w="4445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824192" y="3140968"/>
            <a:ext cx="1008112" cy="72008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221089"/>
            <a:ext cx="1733178" cy="5130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9696" y="51117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>
                <a:solidFill>
                  <a:srgbClr val="087670"/>
                </a:solidFill>
              </a:rPr>
              <a:t>eHealth</a:t>
            </a:r>
            <a:r>
              <a:rPr lang="fr-BE" dirty="0"/>
              <a:t>-</a:t>
            </a:r>
            <a:r>
              <a:rPr lang="fr-BE" dirty="0" err="1"/>
              <a:t>certificaten</a:t>
            </a:r>
            <a:endParaRPr lang="fr-BE" dirty="0"/>
          </a:p>
          <a:p>
            <a:r>
              <a:rPr lang="nl-NL" dirty="0"/>
              <a:t>Geïntegreerd gebruikers- en toegangsbeheer</a:t>
            </a:r>
          </a:p>
          <a:p>
            <a:r>
              <a:rPr lang="nl-NL" dirty="0"/>
              <a:t>End-</a:t>
            </a:r>
            <a:r>
              <a:rPr lang="nl-NL" dirty="0" err="1"/>
              <a:t>to</a:t>
            </a:r>
            <a:r>
              <a:rPr lang="nl-NL" dirty="0"/>
              <a:t>-end </a:t>
            </a:r>
            <a:r>
              <a:rPr lang="nl-NL" dirty="0" err="1"/>
              <a:t>vercijfering</a:t>
            </a:r>
            <a:endParaRPr lang="nl-NL" dirty="0"/>
          </a:p>
          <a:p>
            <a:r>
              <a:rPr lang="nl-NL" dirty="0"/>
              <a:t>Beheer van </a:t>
            </a:r>
            <a:r>
              <a:rPr lang="nl-NL" dirty="0" err="1"/>
              <a:t>loggings</a:t>
            </a:r>
            <a:endParaRPr lang="nl-NL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2065" y="2996952"/>
            <a:ext cx="1107207" cy="471066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2855640" y="2132856"/>
            <a:ext cx="648072" cy="2"/>
          </a:xfrm>
          <a:prstGeom prst="line">
            <a:avLst/>
          </a:prstGeom>
          <a:ln w="44450" cmpd="sng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67808" y="2132856"/>
            <a:ext cx="1872208" cy="360040"/>
          </a:xfrm>
          <a:prstGeom prst="line">
            <a:avLst/>
          </a:prstGeom>
          <a:ln w="4445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28048" y="4509120"/>
            <a:ext cx="2592288" cy="504056"/>
          </a:xfrm>
          <a:prstGeom prst="line">
            <a:avLst/>
          </a:prstGeom>
          <a:ln w="4445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20336" y="523094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Authentieke bronnen</a:t>
            </a:r>
            <a:endParaRPr lang="fr-BE" dirty="0"/>
          </a:p>
        </p:txBody>
      </p:sp>
      <p:sp>
        <p:nvSpPr>
          <p:cNvPr id="4" name="TextBox 3"/>
          <p:cNvSpPr txBox="1"/>
          <p:nvPr/>
        </p:nvSpPr>
        <p:spPr>
          <a:xfrm>
            <a:off x="1919536" y="263691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solidFill>
                  <a:srgbClr val="087670"/>
                </a:solidFill>
              </a:rPr>
              <a:t>Webapp</a:t>
            </a:r>
            <a:endParaRPr lang="fr-BE" dirty="0">
              <a:solidFill>
                <a:srgbClr val="08767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783632" y="2348881"/>
            <a:ext cx="720080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23793" y="2420889"/>
            <a:ext cx="1512168" cy="180020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56040" y="4581128"/>
            <a:ext cx="2592288" cy="64807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68008" y="3068960"/>
            <a:ext cx="360040" cy="1088504"/>
          </a:xfrm>
          <a:prstGeom prst="line">
            <a:avLst/>
          </a:prstGeom>
          <a:ln w="4445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608168" y="1844824"/>
            <a:ext cx="406988" cy="432048"/>
          </a:xfrm>
          <a:prstGeom prst="line">
            <a:avLst/>
          </a:prstGeom>
          <a:ln w="4445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752184" y="2636912"/>
            <a:ext cx="576064" cy="14425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24192" y="3284984"/>
            <a:ext cx="1080120" cy="216024"/>
          </a:xfrm>
          <a:prstGeom prst="line">
            <a:avLst/>
          </a:prstGeom>
          <a:ln w="4445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8368" y="4725145"/>
            <a:ext cx="621846" cy="54259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45</a:t>
            </a:fld>
            <a:endParaRPr lang="fr-B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0EFE7E-D38C-45A6-9A6C-420DFA2874AB}"/>
              </a:ext>
            </a:extLst>
          </p:cNvPr>
          <p:cNvSpPr txBox="1"/>
          <p:nvPr/>
        </p:nvSpPr>
        <p:spPr>
          <a:xfrm>
            <a:off x="1936269" y="29876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C00000"/>
                </a:solidFill>
              </a:rPr>
              <a:t>Webservice</a:t>
            </a:r>
          </a:p>
        </p:txBody>
      </p:sp>
    </p:spTree>
    <p:extLst>
      <p:ext uri="{BB962C8B-B14F-4D97-AF65-F5344CB8AC3E}">
        <p14:creationId xmlns:p14="http://schemas.microsoft.com/office/powerpoint/2010/main" val="303749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Recip</a:t>
            </a:r>
            <a:r>
              <a:rPr lang="nl-BE" dirty="0"/>
              <a:t>-e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6023992" y="3068960"/>
            <a:ext cx="288032" cy="108012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7464152" y="1771364"/>
            <a:ext cx="478996" cy="50429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340905" y="2564904"/>
            <a:ext cx="599837" cy="125240"/>
          </a:xfrm>
          <a:prstGeom prst="line">
            <a:avLst/>
          </a:prstGeom>
          <a:ln w="4445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cxnSpLocks/>
          </p:cNvCxnSpPr>
          <p:nvPr/>
        </p:nvCxnSpPr>
        <p:spPr>
          <a:xfrm>
            <a:off x="8112224" y="2864254"/>
            <a:ext cx="936104" cy="632609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221089"/>
            <a:ext cx="1733178" cy="5130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9696" y="4869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>
              <a:solidFill>
                <a:schemeClr val="tx2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456040" y="4509120"/>
            <a:ext cx="2592288" cy="616714"/>
          </a:xfrm>
          <a:prstGeom prst="line">
            <a:avLst/>
          </a:prstGeom>
          <a:ln w="4445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56040" y="4654352"/>
            <a:ext cx="2592288" cy="61671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68008" y="3068960"/>
            <a:ext cx="360040" cy="1088504"/>
          </a:xfrm>
          <a:prstGeom prst="line">
            <a:avLst/>
          </a:prstGeom>
          <a:ln w="4445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536160" y="1844824"/>
            <a:ext cx="478996" cy="504292"/>
          </a:xfrm>
          <a:prstGeom prst="line">
            <a:avLst/>
          </a:prstGeom>
          <a:ln w="4445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328248" y="2347428"/>
            <a:ext cx="720080" cy="21626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8232550" y="3091458"/>
            <a:ext cx="815778" cy="550637"/>
          </a:xfrm>
          <a:prstGeom prst="line">
            <a:avLst/>
          </a:prstGeom>
          <a:ln w="4445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920" y="2204864"/>
            <a:ext cx="2856630" cy="81458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15680" y="498639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>
                <a:solidFill>
                  <a:srgbClr val="087670"/>
                </a:solidFill>
              </a:rPr>
              <a:t>eHealth</a:t>
            </a:r>
            <a:r>
              <a:rPr lang="fr-BE" dirty="0"/>
              <a:t>-</a:t>
            </a:r>
            <a:r>
              <a:rPr lang="fr-BE" dirty="0" err="1"/>
              <a:t>certificaten</a:t>
            </a:r>
            <a:endParaRPr lang="fr-BE" dirty="0"/>
          </a:p>
          <a:p>
            <a:r>
              <a:rPr lang="fr-BE" dirty="0" err="1"/>
              <a:t>Geïntegreerd</a:t>
            </a:r>
            <a:r>
              <a:rPr lang="fr-BE" dirty="0"/>
              <a:t> </a:t>
            </a:r>
            <a:r>
              <a:rPr lang="fr-BE" dirty="0" err="1"/>
              <a:t>gebruikers</a:t>
            </a:r>
            <a:r>
              <a:rPr lang="fr-BE" dirty="0"/>
              <a:t>- en </a:t>
            </a:r>
            <a:r>
              <a:rPr lang="fr-BE" dirty="0" err="1"/>
              <a:t>toegangsbeheer</a:t>
            </a:r>
            <a:endParaRPr lang="fr-BE" dirty="0"/>
          </a:p>
          <a:p>
            <a:r>
              <a:rPr lang="fr-BE" dirty="0"/>
              <a:t>End-to-end </a:t>
            </a:r>
            <a:r>
              <a:rPr lang="fr-BE" dirty="0" err="1"/>
              <a:t>vercijfering</a:t>
            </a:r>
            <a:endParaRPr lang="fr-BE" dirty="0"/>
          </a:p>
          <a:p>
            <a:r>
              <a:rPr lang="fr-BE" dirty="0" err="1"/>
              <a:t>Elektronische</a:t>
            </a:r>
            <a:r>
              <a:rPr lang="fr-BE" dirty="0"/>
              <a:t> </a:t>
            </a:r>
            <a:r>
              <a:rPr lang="fr-BE" dirty="0" err="1"/>
              <a:t>datering</a:t>
            </a:r>
            <a:r>
              <a:rPr lang="fr-BE" dirty="0"/>
              <a:t> (</a:t>
            </a:r>
            <a:r>
              <a:rPr lang="fr-BE" dirty="0" err="1"/>
              <a:t>timestamping</a:t>
            </a:r>
            <a:r>
              <a:rPr lang="fr-BE" dirty="0"/>
              <a:t>)</a:t>
            </a:r>
          </a:p>
          <a:p>
            <a:r>
              <a:rPr lang="fr-BE" dirty="0" err="1"/>
              <a:t>Coördinatie</a:t>
            </a:r>
            <a:r>
              <a:rPr lang="fr-BE" dirty="0"/>
              <a:t> van </a:t>
            </a:r>
            <a:r>
              <a:rPr lang="fr-BE" dirty="0" err="1"/>
              <a:t>elektronische</a:t>
            </a:r>
            <a:r>
              <a:rPr lang="fr-BE" dirty="0"/>
              <a:t> </a:t>
            </a:r>
            <a:r>
              <a:rPr lang="fr-BE" dirty="0" err="1"/>
              <a:t>deelprocessen</a:t>
            </a:r>
            <a:endParaRPr lang="fr-BE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124744"/>
            <a:ext cx="841276" cy="8412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3284984"/>
            <a:ext cx="841276" cy="84127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1988840"/>
            <a:ext cx="841276" cy="84127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120336" y="523094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Authentieke bronnen</a:t>
            </a:r>
            <a:endParaRPr lang="fr-BE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368" y="4725145"/>
            <a:ext cx="621846" cy="54259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46</a:t>
            </a:fld>
            <a:endParaRPr lang="fr-BE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052736"/>
            <a:ext cx="1240334" cy="12403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700808"/>
            <a:ext cx="708670" cy="708670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2855640" y="2132856"/>
            <a:ext cx="648072" cy="2"/>
          </a:xfrm>
          <a:prstGeom prst="line">
            <a:avLst/>
          </a:prstGeom>
          <a:ln w="44450" cmpd="sng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67808" y="2132856"/>
            <a:ext cx="1008112" cy="281160"/>
          </a:xfrm>
          <a:prstGeom prst="line">
            <a:avLst/>
          </a:prstGeom>
          <a:ln w="4445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83632" y="2348881"/>
            <a:ext cx="720080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223792" y="2420888"/>
            <a:ext cx="1512168" cy="180020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D8A54B9-8370-4ADF-8750-5CA0DE9E52E7}"/>
              </a:ext>
            </a:extLst>
          </p:cNvPr>
          <p:cNvSpPr txBox="1"/>
          <p:nvPr/>
        </p:nvSpPr>
        <p:spPr>
          <a:xfrm>
            <a:off x="1919536" y="263691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solidFill>
                  <a:srgbClr val="087670"/>
                </a:solidFill>
              </a:rPr>
              <a:t>Webapp</a:t>
            </a:r>
            <a:endParaRPr lang="fr-BE" dirty="0">
              <a:solidFill>
                <a:srgbClr val="08767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7638DD-B3B7-4A60-8E1F-5DFA49465F6F}"/>
              </a:ext>
            </a:extLst>
          </p:cNvPr>
          <p:cNvSpPr txBox="1"/>
          <p:nvPr/>
        </p:nvSpPr>
        <p:spPr>
          <a:xfrm>
            <a:off x="1937325" y="29876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C00000"/>
                </a:solidFill>
              </a:rPr>
              <a:t>Webservice</a:t>
            </a:r>
          </a:p>
        </p:txBody>
      </p:sp>
    </p:spTree>
    <p:extLst>
      <p:ext uri="{BB962C8B-B14F-4D97-AF65-F5344CB8AC3E}">
        <p14:creationId xmlns:p14="http://schemas.microsoft.com/office/powerpoint/2010/main" val="22720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Hub - </a:t>
            </a:r>
            <a:r>
              <a:rPr lang="nl-BE" dirty="0" err="1"/>
              <a:t>metahub</a:t>
            </a:r>
            <a:endParaRPr lang="nl-BE" dirty="0"/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6023992" y="3068960"/>
            <a:ext cx="288032" cy="108012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7464152" y="1772816"/>
            <a:ext cx="478996" cy="50429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752184" y="3429000"/>
            <a:ext cx="900526" cy="24681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221089"/>
            <a:ext cx="1733178" cy="5130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9696" y="4869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>
              <a:solidFill>
                <a:schemeClr val="tx2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456040" y="4651022"/>
            <a:ext cx="2592288" cy="61671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0056440" y="1484784"/>
            <a:ext cx="288032" cy="64807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431704" y="51117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087670"/>
                </a:solidFill>
              </a:rPr>
              <a:t>eHealth</a:t>
            </a:r>
            <a:r>
              <a:rPr lang="nl-NL" dirty="0"/>
              <a:t>-certificaten</a:t>
            </a:r>
          </a:p>
          <a:p>
            <a:r>
              <a:rPr lang="nl-NL" dirty="0"/>
              <a:t>Geïntegreerd toegangs- en gebruikersbeheer</a:t>
            </a:r>
          </a:p>
          <a:p>
            <a:r>
              <a:rPr lang="nl-NL" dirty="0"/>
              <a:t>End-</a:t>
            </a:r>
            <a:r>
              <a:rPr lang="nl-NL" dirty="0" err="1"/>
              <a:t>to</a:t>
            </a:r>
            <a:r>
              <a:rPr lang="nl-NL" dirty="0"/>
              <a:t>-end-</a:t>
            </a:r>
            <a:r>
              <a:rPr lang="nl-NL" dirty="0" err="1"/>
              <a:t>vercijfering</a:t>
            </a:r>
            <a:endParaRPr lang="nl-NL" dirty="0"/>
          </a:p>
          <a:p>
            <a:r>
              <a:rPr lang="nl-NL" dirty="0"/>
              <a:t>Verwijzingsrepertorium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196752"/>
            <a:ext cx="769268" cy="7692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3645024"/>
            <a:ext cx="764704" cy="76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56" y="1052736"/>
            <a:ext cx="553244" cy="5532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348880"/>
            <a:ext cx="548680" cy="548680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7752184" y="2780928"/>
            <a:ext cx="720080" cy="1369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20336" y="2780928"/>
            <a:ext cx="10801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 err="1"/>
              <a:t>BruSafe</a:t>
            </a:r>
            <a:endParaRPr lang="fr-BE" dirty="0"/>
          </a:p>
          <a:p>
            <a:r>
              <a:rPr lang="fr-BE" dirty="0" err="1"/>
              <a:t>InterMed</a:t>
            </a:r>
            <a:endParaRPr lang="fr-BE" dirty="0"/>
          </a:p>
          <a:p>
            <a:r>
              <a:rPr lang="fr-BE" dirty="0" err="1"/>
              <a:t>VitaLink</a:t>
            </a:r>
            <a:endParaRPr lang="fr-BE" dirty="0"/>
          </a:p>
        </p:txBody>
      </p:sp>
      <p:grpSp>
        <p:nvGrpSpPr>
          <p:cNvPr id="17" name="Group 16"/>
          <p:cNvGrpSpPr/>
          <p:nvPr/>
        </p:nvGrpSpPr>
        <p:grpSpPr>
          <a:xfrm>
            <a:off x="6168008" y="2060848"/>
            <a:ext cx="1438588" cy="1340228"/>
            <a:chOff x="4427984" y="1856178"/>
            <a:chExt cx="1438588" cy="1340228"/>
          </a:xfrm>
          <a:solidFill>
            <a:srgbClr val="B2B2B2"/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6016" y="1856178"/>
              <a:ext cx="955948" cy="348686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76056" y="2348880"/>
              <a:ext cx="790516" cy="376436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27984" y="2276872"/>
              <a:ext cx="576064" cy="50653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20072" y="2924944"/>
              <a:ext cx="576262" cy="2714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2060848"/>
            <a:ext cx="492646" cy="492646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V="1">
            <a:off x="9264352" y="2492896"/>
            <a:ext cx="360040" cy="144016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120336" y="523094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Authentieke bronnen</a:t>
            </a:r>
            <a:endParaRPr lang="fr-BE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08368" y="4725145"/>
            <a:ext cx="621846" cy="542591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47</a:t>
            </a:fld>
            <a:endParaRPr lang="fr-BE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74" y="1396955"/>
            <a:ext cx="1240334" cy="124033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24" y="1778521"/>
            <a:ext cx="708670" cy="70867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2711624" y="2194592"/>
            <a:ext cx="720080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223792" y="2420888"/>
            <a:ext cx="1512168" cy="180020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49BEDF-C8CE-46E9-816E-9892EA399659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4309294" y="2132856"/>
            <a:ext cx="2031789" cy="93057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(Gezondheids)zorgrelaties</a:t>
            </a:r>
            <a:endParaRPr lang="nl-BE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74" y="1396955"/>
            <a:ext cx="1240334" cy="124033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24" y="1778521"/>
            <a:ext cx="708670" cy="708670"/>
          </a:xfrm>
          <a:prstGeom prst="rect">
            <a:avLst/>
          </a:prstGeom>
        </p:spPr>
      </p:pic>
      <p:pic>
        <p:nvPicPr>
          <p:cNvPr id="70" name="Picture 3" descr="H:\Communication\Shared\Images Library\eHealth People Icons\mutuel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18" y="1011093"/>
            <a:ext cx="936955" cy="9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/>
          <p:cNvCxnSpPr/>
          <p:nvPr/>
        </p:nvCxnSpPr>
        <p:spPr>
          <a:xfrm flipH="1">
            <a:off x="6023992" y="3068960"/>
            <a:ext cx="288032" cy="108012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7608168" y="1484784"/>
            <a:ext cx="720080" cy="36004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824192" y="3029909"/>
            <a:ext cx="1008112" cy="183067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221089"/>
            <a:ext cx="1733178" cy="5130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954" y="2741910"/>
            <a:ext cx="1107207" cy="471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20336" y="523094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Authentieke bronnen</a:t>
            </a:r>
            <a:endParaRPr lang="fr-BE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711624" y="2194592"/>
            <a:ext cx="720080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23792" y="2420888"/>
            <a:ext cx="1512168" cy="180020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56040" y="4581128"/>
            <a:ext cx="2592288" cy="64807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968208" y="2348880"/>
            <a:ext cx="792088" cy="6797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8368" y="4725145"/>
            <a:ext cx="621846" cy="54259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75920" y="1990582"/>
            <a:ext cx="2448272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BE" b="1" dirty="0"/>
              <a:t>Nationale </a:t>
            </a:r>
            <a:r>
              <a:rPr lang="fr-BE" b="1" dirty="0" err="1"/>
              <a:t>databank</a:t>
            </a:r>
            <a:r>
              <a:rPr lang="fr-BE" b="1" dirty="0"/>
              <a:t> van </a:t>
            </a:r>
            <a:r>
              <a:rPr lang="fr-BE" b="1"/>
              <a:t>de (gezondheids) zorgrelaties</a:t>
            </a:r>
            <a:endParaRPr lang="fr-BE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916832"/>
            <a:ext cx="697260" cy="6972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15626" y="2254483"/>
            <a:ext cx="143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GMD-</a:t>
            </a:r>
            <a:r>
              <a:rPr lang="fr-BE" sz="1400" dirty="0" err="1"/>
              <a:t>houders</a:t>
            </a:r>
            <a:endParaRPr lang="fr-BE" sz="14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2852936"/>
            <a:ext cx="664270" cy="6642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748" y="3645024"/>
            <a:ext cx="625252" cy="625252"/>
          </a:xfrm>
          <a:prstGeom prst="rect">
            <a:avLst/>
          </a:prstGeom>
        </p:spPr>
      </p:pic>
      <p:cxnSp>
        <p:nvCxnSpPr>
          <p:cNvPr id="44" name="Straight Connector 43"/>
          <p:cNvCxnSpPr>
            <a:endCxn id="18" idx="1"/>
          </p:cNvCxnSpPr>
          <p:nvPr/>
        </p:nvCxnSpPr>
        <p:spPr>
          <a:xfrm>
            <a:off x="9552384" y="3573016"/>
            <a:ext cx="490364" cy="38463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495215" y="52419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087670"/>
                </a:solidFill>
              </a:rPr>
              <a:t>eHealth</a:t>
            </a:r>
            <a:r>
              <a:rPr lang="nl-NL" dirty="0"/>
              <a:t>-certificaten</a:t>
            </a:r>
          </a:p>
          <a:p>
            <a:r>
              <a:rPr lang="nl-NL" dirty="0"/>
              <a:t>Geïntegreerd toegangs- en gebruikersbeheer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48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04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Gedeeld Farmaceutisch Dossier (GFD)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collectief, professioneel en vrijwillig initiatief van de Belgische apotheken open voor het publiek</a:t>
            </a:r>
          </a:p>
          <a:p>
            <a:endParaRPr lang="nl-BE" dirty="0"/>
          </a:p>
          <a:p>
            <a:r>
              <a:rPr lang="nl-BE" dirty="0"/>
              <a:t>kadert in het voorzien van middelen ter ondersteuning van de farmaceutische zorg die de apotheker levert ten dienste van de maatschappij</a:t>
            </a:r>
          </a:p>
          <a:p>
            <a:endParaRPr lang="nl-BE" dirty="0"/>
          </a:p>
          <a:p>
            <a:r>
              <a:rPr lang="nl-BE" dirty="0"/>
              <a:t>gebruikte basisdiensten van het </a:t>
            </a:r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</a:t>
            </a:r>
          </a:p>
          <a:p>
            <a:pPr lvl="1"/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>
                <a:solidFill>
                  <a:srgbClr val="525252"/>
                </a:solidFill>
              </a:rPr>
              <a:t>-certificaten</a:t>
            </a:r>
          </a:p>
          <a:p>
            <a:pPr lvl="1"/>
            <a:r>
              <a:rPr lang="nl-BE" dirty="0"/>
              <a:t>geïntegreerd gebruikers- en toegangsbeheer</a:t>
            </a:r>
          </a:p>
          <a:p>
            <a:pPr lvl="1"/>
            <a:r>
              <a:rPr lang="nl-BE" dirty="0"/>
              <a:t>end-</a:t>
            </a:r>
            <a:r>
              <a:rPr lang="nl-BE" dirty="0" err="1"/>
              <a:t>to</a:t>
            </a:r>
            <a:r>
              <a:rPr lang="nl-BE" dirty="0"/>
              <a:t>-end </a:t>
            </a:r>
            <a:r>
              <a:rPr lang="nl-BE" dirty="0" err="1"/>
              <a:t>vercijfering</a:t>
            </a:r>
            <a:endParaRPr lang="nl-BE" dirty="0"/>
          </a:p>
          <a:p>
            <a:pPr lvl="1"/>
            <a:r>
              <a:rPr lang="nl-BE" dirty="0"/>
              <a:t>timestamping</a:t>
            </a:r>
          </a:p>
          <a:p>
            <a:pPr lvl="1"/>
            <a:r>
              <a:rPr lang="nl-BE" dirty="0"/>
              <a:t>coördinatie van elektronische deelprocessen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256" y="5183481"/>
            <a:ext cx="1104900" cy="61912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49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38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/>
              <a:t>Doelstellingen </a:t>
            </a:r>
            <a:r>
              <a:rPr lang="nl-BE" altLang="en-US" dirty="0">
                <a:solidFill>
                  <a:srgbClr val="087670"/>
                </a:solidFill>
              </a:rPr>
              <a:t>eHealth</a:t>
            </a:r>
            <a:r>
              <a:rPr lang="nl-BE" altLang="en-US" dirty="0"/>
              <a:t>-platform</a:t>
            </a:r>
            <a:endParaRPr lang="en-US" dirty="0"/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altLang="en-US" dirty="0"/>
              <a:t>hoe?</a:t>
            </a:r>
          </a:p>
          <a:p>
            <a:pPr lvl="1"/>
            <a:r>
              <a:rPr lang="nl-BE" altLang="en-US" dirty="0"/>
              <a:t>door een goed georganiseerde, onderlinge elektronische dienstverlening en informatie-uitwisseling tussen alle actoren in de gezondheidszorg</a:t>
            </a:r>
          </a:p>
          <a:p>
            <a:pPr lvl="1"/>
            <a:r>
              <a:rPr lang="nl-BE" altLang="en-US" dirty="0"/>
              <a:t>met de nodige waarborgen op het vlak van de informatieveiligheid, de bescherming van de persoonlijke levenssfeer en het beroepsgeheim</a:t>
            </a:r>
          </a:p>
          <a:p>
            <a:pPr lvl="1"/>
            <a:endParaRPr lang="nl-BE" altLang="en-US" dirty="0"/>
          </a:p>
          <a:p>
            <a:r>
              <a:rPr lang="nl-BE" altLang="en-US" dirty="0"/>
              <a:t>wat?</a:t>
            </a:r>
          </a:p>
          <a:p>
            <a:pPr lvl="1"/>
            <a:r>
              <a:rPr lang="nl-BE" altLang="en-US" dirty="0"/>
              <a:t>optimaliseren van de kwaliteit en de continuïteit van de gezondheidszorgverstrekking </a:t>
            </a:r>
          </a:p>
          <a:p>
            <a:pPr lvl="1"/>
            <a:r>
              <a:rPr lang="nl-BE" altLang="en-US" dirty="0"/>
              <a:t>optimaliseren van de veiligheid van de patiënt</a:t>
            </a:r>
          </a:p>
          <a:p>
            <a:pPr lvl="1"/>
            <a:r>
              <a:rPr lang="nl-BE" altLang="en-US" dirty="0"/>
              <a:t>vereenvoudigen van de administratieve formaliteiten voor alle actoren in de gezondheidszorg</a:t>
            </a:r>
          </a:p>
          <a:p>
            <a:pPr lvl="1"/>
            <a:r>
              <a:rPr lang="nl-BE" altLang="en-US" dirty="0"/>
              <a:t>degelijk ondersteunen van het gezondheidszorgbeleid</a:t>
            </a:r>
          </a:p>
          <a:p>
            <a:pPr lvl="1"/>
            <a:endParaRPr lang="nl-BE" altLang="en-US" dirty="0"/>
          </a:p>
          <a:p>
            <a:endParaRPr lang="nl-BE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6154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Mediprima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informaticasysteem voor het beheer van de </a:t>
            </a:r>
            <a:r>
              <a:rPr lang="nl-BE" dirty="0" err="1"/>
              <a:t>tenlasteneming</a:t>
            </a:r>
            <a:r>
              <a:rPr lang="nl-BE" dirty="0"/>
              <a:t> van de medische hulp aan patiënten door de </a:t>
            </a:r>
            <a:r>
              <a:rPr lang="nl-BE" dirty="0" err="1"/>
              <a:t>OCMW’s</a:t>
            </a:r>
            <a:endParaRPr lang="nl-BE" dirty="0"/>
          </a:p>
          <a:p>
            <a:endParaRPr lang="nl-BE" dirty="0"/>
          </a:p>
          <a:p>
            <a:r>
              <a:rPr lang="nl-BE" dirty="0"/>
              <a:t>gebruikte basisdiensten van het </a:t>
            </a:r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</a:t>
            </a:r>
          </a:p>
          <a:p>
            <a:pPr lvl="1"/>
            <a:r>
              <a:rPr lang="nl-BE" dirty="0"/>
              <a:t>geïntegreerd gebruikers- en toegangsbeheer</a:t>
            </a:r>
          </a:p>
          <a:p>
            <a:pPr lvl="1"/>
            <a:r>
              <a:rPr lang="nl-BE" dirty="0"/>
              <a:t>beheer van de </a:t>
            </a:r>
            <a:r>
              <a:rPr lang="nl-BE" dirty="0" err="1"/>
              <a:t>loggings</a:t>
            </a:r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496" y="4828017"/>
            <a:ext cx="4495800" cy="120967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50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341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Centraal</a:t>
            </a:r>
            <a:r>
              <a:rPr lang="fr-BE" dirty="0"/>
              <a:t> </a:t>
            </a:r>
            <a:r>
              <a:rPr lang="fr-BE" dirty="0" err="1"/>
              <a:t>TraceringsRegister</a:t>
            </a:r>
            <a:r>
              <a:rPr lang="fr-BE" dirty="0"/>
              <a:t> (CTR)</a:t>
            </a:r>
            <a:r>
              <a:rPr lang="nl-BE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maakt het mogelijk dat zorgverstrekkers en –instellingen en hun systemen implantaties en </a:t>
            </a:r>
            <a:r>
              <a:rPr lang="nl-NL" dirty="0" err="1"/>
              <a:t>explantaties</a:t>
            </a:r>
            <a:r>
              <a:rPr lang="nl-NL" dirty="0"/>
              <a:t> van implantaten kunnen melden en raadplegen</a:t>
            </a:r>
          </a:p>
          <a:p>
            <a:endParaRPr lang="nl-BE" dirty="0"/>
          </a:p>
          <a:p>
            <a:r>
              <a:rPr lang="nl-BE" dirty="0"/>
              <a:t>gebruikte basisdiensten van het </a:t>
            </a:r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</a:t>
            </a:r>
          </a:p>
          <a:p>
            <a:pPr lvl="1"/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-certificaten</a:t>
            </a:r>
          </a:p>
          <a:p>
            <a:pPr lvl="1"/>
            <a:r>
              <a:rPr lang="nl-BE" dirty="0"/>
              <a:t>geïntegreerd gebruikers- en toegangsbeheer</a:t>
            </a:r>
          </a:p>
          <a:p>
            <a:pPr lvl="1"/>
            <a:r>
              <a:rPr lang="nl-BE" dirty="0"/>
              <a:t>end-</a:t>
            </a:r>
            <a:r>
              <a:rPr lang="nl-BE" dirty="0" err="1"/>
              <a:t>to</a:t>
            </a:r>
            <a:r>
              <a:rPr lang="nl-BE" dirty="0"/>
              <a:t>-end </a:t>
            </a:r>
            <a:r>
              <a:rPr lang="nl-BE" dirty="0" err="1"/>
              <a:t>vercijfering</a:t>
            </a:r>
            <a:endParaRPr lang="nl-BE" dirty="0"/>
          </a:p>
          <a:p>
            <a:pPr lvl="1"/>
            <a:r>
              <a:rPr lang="nl-BE" dirty="0"/>
              <a:t>timestamping</a:t>
            </a:r>
          </a:p>
          <a:p>
            <a:pPr lvl="1"/>
            <a:r>
              <a:rPr lang="nl-BE" dirty="0" err="1"/>
              <a:t>pseudonimisering</a:t>
            </a:r>
            <a:endParaRPr lang="nl-BE" dirty="0"/>
          </a:p>
          <a:p>
            <a:pPr lvl="1"/>
            <a:r>
              <a:rPr lang="nl-BE" dirty="0"/>
              <a:t>raadpleging van het Rijkregister en de registers van de Kruispuntbank van de Sociale Zekerheid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065" y="5042804"/>
            <a:ext cx="1560180" cy="108012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51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70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/>
              <a:t>Welcome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het </a:t>
            </a:r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 stelt de partners een gedetailleerde inventaris ter beschikking met de nodige informatie voor de integratie van zijn verschillende diensten</a:t>
            </a:r>
          </a:p>
          <a:p>
            <a:endParaRPr lang="nl-BE" dirty="0"/>
          </a:p>
          <a:p>
            <a:r>
              <a:rPr lang="nl-BE" dirty="0"/>
              <a:t>deze catalogus omvat alles</a:t>
            </a:r>
          </a:p>
          <a:p>
            <a:pPr lvl="1"/>
            <a:r>
              <a:rPr lang="nl-BE" dirty="0"/>
              <a:t>“wat men moet weten”</a:t>
            </a:r>
          </a:p>
          <a:p>
            <a:pPr lvl="1"/>
            <a:r>
              <a:rPr lang="nl-BE" dirty="0"/>
              <a:t>“wat men dient te begrijpen” en</a:t>
            </a:r>
          </a:p>
          <a:p>
            <a:pPr lvl="1"/>
            <a:r>
              <a:rPr lang="nl-BE" dirty="0"/>
              <a:t>“wat men dient te voorzien” alvorens een project op te starten</a:t>
            </a:r>
          </a:p>
          <a:p>
            <a:pPr lvl="1"/>
            <a:endParaRPr lang="nl-BE" dirty="0"/>
          </a:p>
          <a:p>
            <a:r>
              <a:rPr lang="nl-BE" dirty="0"/>
              <a:t>meer info</a:t>
            </a:r>
          </a:p>
          <a:p>
            <a:pPr lvl="1"/>
            <a:r>
              <a:rPr lang="nl-BE" dirty="0">
                <a:hlinkClick r:id="rId3"/>
              </a:rPr>
              <a:t>https://www.ehealth.fgov.be/ehealthplatform/nl/service-welcome-pack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30523"/>
            <a:ext cx="361950" cy="44767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52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92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Welcome</a:t>
            </a:r>
            <a:r>
              <a:rPr lang="nl-BE" dirty="0"/>
              <a:t>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elke basisdienst wordt in detail beschreven in een specifieke fiche met</a:t>
            </a:r>
          </a:p>
          <a:p>
            <a:pPr lvl="1"/>
            <a:r>
              <a:rPr lang="nl-BE" dirty="0"/>
              <a:t>de definitie van de dienst</a:t>
            </a:r>
          </a:p>
          <a:p>
            <a:pPr lvl="1"/>
            <a:r>
              <a:rPr lang="nl-BE" dirty="0"/>
              <a:t>de functionaliteiten ervan</a:t>
            </a:r>
          </a:p>
          <a:p>
            <a:pPr lvl="1"/>
            <a:r>
              <a:rPr lang="nl-BE" dirty="0"/>
              <a:t>de afhankelijkheden, nuttige aanbevelingen en waarschuwingen voor de integratie van de dienst</a:t>
            </a:r>
          </a:p>
          <a:p>
            <a:pPr lvl="1"/>
            <a:r>
              <a:rPr lang="nl-BE" dirty="0"/>
              <a:t>de specifieke contactadressen van de teams van het </a:t>
            </a:r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 </a:t>
            </a:r>
          </a:p>
          <a:p>
            <a:endParaRPr lang="nl-BE" dirty="0"/>
          </a:p>
          <a:p>
            <a:r>
              <a:rPr lang="nl-BE" dirty="0"/>
              <a:t>een hoofdstuk wordt besteed aan het proces inzake projectbeheer</a:t>
            </a:r>
          </a:p>
          <a:p>
            <a:endParaRPr lang="nl-BE" dirty="0"/>
          </a:p>
          <a:p>
            <a:r>
              <a:rPr lang="nl-BE" dirty="0"/>
              <a:t>kan online en offline worden geraadpleegd (mogelijkheid om het document in pdf-formaat te downloaden)</a:t>
            </a:r>
          </a:p>
          <a:p>
            <a:pPr lvl="1"/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53</a:t>
            </a:fld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C3C3B-5A43-4B81-A19F-CD5B5640C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0523"/>
            <a:ext cx="3619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 op het </a:t>
            </a:r>
            <a:r>
              <a:rPr lang="nl-BE" dirty="0" err="1"/>
              <a:t>eGezondheidsportaal</a:t>
            </a:r>
            <a:endParaRPr lang="fr-BE" dirty="0"/>
          </a:p>
        </p:txBody>
      </p:sp>
      <p:grpSp>
        <p:nvGrpSpPr>
          <p:cNvPr id="3" name="Group 2"/>
          <p:cNvGrpSpPr/>
          <p:nvPr/>
        </p:nvGrpSpPr>
        <p:grpSpPr>
          <a:xfrm>
            <a:off x="1550326" y="974621"/>
            <a:ext cx="8319513" cy="4992830"/>
            <a:chOff x="1550326" y="974621"/>
            <a:chExt cx="8319513" cy="49928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0326" y="974621"/>
              <a:ext cx="8319513" cy="4992830"/>
            </a:xfrm>
            <a:prstGeom prst="rect">
              <a:avLst/>
            </a:prstGeom>
          </p:spPr>
        </p:pic>
        <p:sp>
          <p:nvSpPr>
            <p:cNvPr id="7" name="Down Arrow 6"/>
            <p:cNvSpPr/>
            <p:nvPr/>
          </p:nvSpPr>
          <p:spPr>
            <a:xfrm rot="2400000">
              <a:off x="8324950" y="2867051"/>
              <a:ext cx="432048" cy="1207970"/>
            </a:xfrm>
            <a:prstGeom prst="downArrow">
              <a:avLst/>
            </a:prstGeom>
            <a:solidFill>
              <a:srgbClr val="087670"/>
            </a:solidFill>
            <a:ln>
              <a:solidFill>
                <a:srgbClr val="087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54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4519767" y="6084005"/>
            <a:ext cx="320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hlinkClick r:id="rId4"/>
              </a:rPr>
              <a:t>https://www.ehealth.fgov.be/nl</a:t>
            </a:r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47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 op het </a:t>
            </a:r>
            <a:r>
              <a:rPr lang="nl-BE" dirty="0" err="1"/>
              <a:t>eGezondheidsportaal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pPr lvl="1"/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55</a:t>
            </a:fld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9C9488-7D92-4E64-A386-9C074C25B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709" y="1052736"/>
            <a:ext cx="7864638" cy="57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 op het </a:t>
            </a:r>
            <a:r>
              <a:rPr lang="nl-BE" dirty="0" err="1"/>
              <a:t>eGezondheidsportaal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pPr lvl="1"/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56</a:t>
            </a:fld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7D245C-DD40-4EBD-B348-5BDFA6455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2" y="1052736"/>
            <a:ext cx="10835068" cy="53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 op het </a:t>
            </a:r>
            <a:r>
              <a:rPr lang="nl-BE" dirty="0" err="1"/>
              <a:t>eGezondheidsportaal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pPr lvl="1"/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57</a:t>
            </a:fld>
            <a:endParaRPr lang="fr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5B296-2C38-47B8-A8FA-5A4D590E5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453" y="1019871"/>
            <a:ext cx="6918614" cy="543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 op het </a:t>
            </a:r>
            <a:r>
              <a:rPr lang="nl-BE" dirty="0" err="1"/>
              <a:t>eGezondheidsportaal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pPr lvl="1"/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58</a:t>
            </a:fld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5E42B7-4746-497B-A7AD-0093E5157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14" y="1019871"/>
            <a:ext cx="7541733" cy="537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 op het </a:t>
            </a:r>
            <a:r>
              <a:rPr lang="nl-BE" dirty="0" err="1"/>
              <a:t>eGezondheidsportaal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pPr lvl="1"/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59</a:t>
            </a:fld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1B11A-3B77-4D86-ABE9-2C0AADF15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171" y="1124522"/>
            <a:ext cx="7272587" cy="55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>
                <a:sym typeface="Arial" charset="0"/>
              </a:rPr>
              <a:t>10 opdrachten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altLang="en-US" dirty="0">
                <a:sym typeface="Arial" charset="0"/>
              </a:rPr>
              <a:t>ontwikkeling van een visie en van een strategie inzake </a:t>
            </a:r>
            <a:r>
              <a:rPr lang="nl-BE" altLang="en-US" dirty="0">
                <a:solidFill>
                  <a:srgbClr val="087670"/>
                </a:solidFill>
                <a:sym typeface="Arial" charset="0"/>
              </a:rPr>
              <a:t>eHealth</a:t>
            </a:r>
            <a:r>
              <a:rPr lang="nl-BE" altLang="en-US" dirty="0"/>
              <a:t> </a:t>
            </a:r>
          </a:p>
          <a:p>
            <a:endParaRPr lang="nl-BE" altLang="en-US" dirty="0">
              <a:sym typeface="Arial" charset="0"/>
            </a:endParaRPr>
          </a:p>
          <a:p>
            <a:r>
              <a:rPr lang="nl-BE" altLang="en-US" dirty="0">
                <a:sym typeface="Arial" charset="0"/>
              </a:rPr>
              <a:t>organiseren van de samenwerking met andere overheidsinstanties die belast zijn met de coördinatie van de elektronische dienstverlening</a:t>
            </a:r>
            <a:r>
              <a:rPr lang="nl-BE" altLang="en-US" dirty="0"/>
              <a:t> </a:t>
            </a:r>
          </a:p>
          <a:p>
            <a:endParaRPr lang="nl-BE" altLang="en-US" dirty="0">
              <a:sym typeface="Arial" charset="0"/>
            </a:endParaRPr>
          </a:p>
          <a:p>
            <a:r>
              <a:rPr lang="nl-BE" altLang="en-US" dirty="0">
                <a:sym typeface="Arial" charset="0"/>
              </a:rPr>
              <a:t>de motor van de noodzakelijke veranderingen zijn voor de uitvoering van de visie en de strategie inzake </a:t>
            </a:r>
            <a:r>
              <a:rPr lang="nl-BE" altLang="en-US" dirty="0">
                <a:solidFill>
                  <a:srgbClr val="087670"/>
                </a:solidFill>
                <a:sym typeface="Arial" charset="0"/>
              </a:rPr>
              <a:t>eHealth</a:t>
            </a:r>
            <a:r>
              <a:rPr lang="nl-BE" altLang="en-US" dirty="0">
                <a:sym typeface="Arial" charset="0"/>
              </a:rPr>
              <a:t> </a:t>
            </a:r>
            <a:r>
              <a:rPr lang="nl-BE" altLang="en-US" dirty="0"/>
              <a:t> </a:t>
            </a:r>
          </a:p>
          <a:p>
            <a:endParaRPr lang="nl-BE" altLang="en-US" dirty="0">
              <a:sym typeface="Arial" charset="0"/>
            </a:endParaRPr>
          </a:p>
          <a:p>
            <a:r>
              <a:rPr lang="nl-BE" altLang="en-US" dirty="0">
                <a:sym typeface="Arial" charset="0"/>
              </a:rPr>
              <a:t>vastleggen van functionele en technische normen, standaarden, specificaties en basisarchitectuur inzake ICT  </a:t>
            </a:r>
          </a:p>
          <a:p>
            <a:endParaRPr lang="nl-BE" altLang="en-US" dirty="0">
              <a:sym typeface="Arial" charset="0"/>
            </a:endParaRPr>
          </a:p>
          <a:p>
            <a:endParaRPr lang="nl-BE" altLang="en-US" dirty="0">
              <a:sym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09008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 op het </a:t>
            </a:r>
            <a:r>
              <a:rPr lang="nl-BE" dirty="0" err="1"/>
              <a:t>eGezondheidsportaal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pPr lvl="1"/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60</a:t>
            </a:fld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ED30F-D9F4-47DA-BF74-14811ED19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995" y="1052736"/>
            <a:ext cx="7190010" cy="56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Governance</a:t>
            </a:r>
            <a:r>
              <a:rPr lang="nl-BE" dirty="0"/>
              <a:t> organen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Beheerscomité van het </a:t>
            </a:r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</a:t>
            </a:r>
          </a:p>
          <a:p>
            <a:pPr lvl="1"/>
            <a:r>
              <a:rPr lang="nl-BE" dirty="0"/>
              <a:t>beheert de instelling</a:t>
            </a:r>
          </a:p>
          <a:p>
            <a:pPr lvl="1"/>
            <a:r>
              <a:rPr lang="nl-BE" dirty="0"/>
              <a:t>samenstelling</a:t>
            </a:r>
          </a:p>
          <a:p>
            <a:pPr lvl="2"/>
            <a:r>
              <a:rPr lang="nl-BE" dirty="0"/>
              <a:t>vertegenwoordigers van zorgverstrekkers en –instellingen</a:t>
            </a:r>
          </a:p>
          <a:p>
            <a:pPr lvl="2"/>
            <a:r>
              <a:rPr lang="nl-BE" dirty="0"/>
              <a:t>vertegenwoordigers van ziekenfondsen</a:t>
            </a:r>
          </a:p>
          <a:p>
            <a:pPr lvl="2"/>
            <a:r>
              <a:rPr lang="nl-BE" dirty="0"/>
              <a:t>vertegenwoordigers van overheidsdiensten belast met gezondheid van alle overheidsniveaus</a:t>
            </a:r>
          </a:p>
          <a:p>
            <a:pPr lvl="2"/>
            <a:r>
              <a:rPr lang="nl-BE" dirty="0"/>
              <a:t>vertegenwoordigers van federale Minister van Gezondheid en van </a:t>
            </a:r>
            <a:r>
              <a:rPr lang="nl-BE" dirty="0" err="1"/>
              <a:t>Agoria</a:t>
            </a:r>
            <a:endParaRPr lang="nl-BE" dirty="0"/>
          </a:p>
          <a:p>
            <a:endParaRPr lang="nl-BE" dirty="0"/>
          </a:p>
          <a:p>
            <a:r>
              <a:rPr lang="nl-BE" dirty="0"/>
              <a:t>Overlegcomité met de gebruikers</a:t>
            </a:r>
          </a:p>
          <a:p>
            <a:pPr lvl="1"/>
            <a:r>
              <a:rPr lang="nl-BE" dirty="0"/>
              <a:t>adviesorgaan</a:t>
            </a:r>
          </a:p>
          <a:p>
            <a:pPr lvl="1"/>
            <a:r>
              <a:rPr lang="nl-BE" dirty="0"/>
              <a:t>staat het Beheerscomité van het </a:t>
            </a:r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 bij in de vervulling van zijn opdrachten</a:t>
            </a:r>
          </a:p>
          <a:p>
            <a:pPr lvl="1"/>
            <a:r>
              <a:rPr lang="nl-BE" dirty="0"/>
              <a:t>heeft vaste en projectmatige werkgroepen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61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15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Governance</a:t>
            </a:r>
            <a:r>
              <a:rPr lang="nl-BE" dirty="0"/>
              <a:t> organen</a:t>
            </a:r>
            <a:endParaRPr lang="fr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Informatieveiligheidscomité benoemd door het Parlement (voorheen het Sectoraal Comité van de Gezondheid ingesteld bij de Commissie voor de Bescherming van de Persoonlijke Levenssfeer)</a:t>
            </a:r>
          </a:p>
          <a:p>
            <a:pPr lvl="1"/>
            <a:r>
              <a:rPr lang="nl-BE" dirty="0"/>
              <a:t>verleent beraadslagingen tot machtiging van de uitwisseling van gezondheidsgegevens</a:t>
            </a:r>
          </a:p>
          <a:p>
            <a:pPr lvl="1"/>
            <a:r>
              <a:rPr lang="nl-BE" dirty="0"/>
              <a:t>legt goede praktijken vast inzake de informatieveiligheid en de bescherming van de persoonlijke levenssfeer bij de verwerking van gezondheidsgegevens</a:t>
            </a:r>
          </a:p>
          <a:p>
            <a:endParaRPr lang="nl-BE" dirty="0"/>
          </a:p>
          <a:p>
            <a:r>
              <a:rPr lang="nl-BE" dirty="0"/>
              <a:t>Interministeriële Conferentie Gezondheid</a:t>
            </a:r>
          </a:p>
          <a:p>
            <a:pPr lvl="1"/>
            <a:r>
              <a:rPr lang="nl-BE" dirty="0"/>
              <a:t>Ministers van Gezondheid van alle overheidsniveaus</a:t>
            </a:r>
          </a:p>
          <a:p>
            <a:pPr lvl="1"/>
            <a:r>
              <a:rPr lang="nl-BE" dirty="0"/>
              <a:t>voorbereid door </a:t>
            </a:r>
            <a:r>
              <a:rPr lang="nl-BE" dirty="0" err="1"/>
              <a:t>Interkabinettenwerkgroep</a:t>
            </a:r>
            <a:r>
              <a:rPr lang="nl-BE" dirty="0"/>
              <a:t> (IKW)</a:t>
            </a:r>
          </a:p>
          <a:p>
            <a:pPr lvl="1"/>
            <a:r>
              <a:rPr lang="nl-BE" dirty="0"/>
              <a:t>coördineert gezondheidsbeleid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62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91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Governance</a:t>
            </a:r>
            <a:r>
              <a:rPr lang="nl-BE" dirty="0"/>
              <a:t> organen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Federale stuurgroep</a:t>
            </a:r>
          </a:p>
          <a:p>
            <a:pPr lvl="1"/>
            <a:r>
              <a:rPr lang="nl-BE" dirty="0"/>
              <a:t>leden uit het Beheerscomité van het eHealth-platform van de federale overheidsdiensten en het kabinet van Minister Vandenbroucke</a:t>
            </a:r>
          </a:p>
          <a:p>
            <a:pPr lvl="1"/>
            <a:r>
              <a:rPr lang="nl-BE" dirty="0" err="1"/>
              <a:t>alignering</a:t>
            </a:r>
            <a:r>
              <a:rPr lang="nl-BE" dirty="0"/>
              <a:t> tussen de betrokken instellingen</a:t>
            </a:r>
          </a:p>
          <a:p>
            <a:endParaRPr lang="nl-BE" dirty="0"/>
          </a:p>
          <a:p>
            <a:r>
              <a:rPr lang="nl-BE" dirty="0"/>
              <a:t>Stuurgroep Vitalink</a:t>
            </a:r>
          </a:p>
          <a:p>
            <a:endParaRPr lang="nl-BE" dirty="0"/>
          </a:p>
          <a:p>
            <a:r>
              <a:rPr lang="nl-BE" dirty="0" smtClean="0"/>
              <a:t>link </a:t>
            </a:r>
            <a:r>
              <a:rPr lang="nl-BE" dirty="0"/>
              <a:t>met G-Cloud</a:t>
            </a:r>
          </a:p>
          <a:p>
            <a:pPr lvl="1"/>
            <a:r>
              <a:rPr lang="nl-BE" dirty="0"/>
              <a:t>de G-Cloud is een gezamenlijke infrastructuur van alle federale overheidsdiensten en Smals vzw, grotendeels in eigen datacenters</a:t>
            </a:r>
            <a:endParaRPr lang="fr-BE" dirty="0"/>
          </a:p>
          <a:p>
            <a:pPr lvl="1"/>
            <a:r>
              <a:rPr lang="nl-BE" dirty="0"/>
              <a:t>het </a:t>
            </a:r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 host zijn basisdiensten in een geïsoleerde omgeving met hoge beschikbaarheid in de eigen datacenters van de G-Cloud</a:t>
            </a:r>
          </a:p>
          <a:p>
            <a:pPr lvl="1"/>
            <a:r>
              <a:rPr lang="nl-BE" dirty="0"/>
              <a:t>meer informatie over de G-Cloud</a:t>
            </a:r>
          </a:p>
          <a:p>
            <a:pPr lvl="2"/>
            <a:r>
              <a:rPr lang="nl-BE" dirty="0">
                <a:hlinkClick r:id="rId3"/>
              </a:rPr>
              <a:t>https://www.gcloud.belgium.be/</a:t>
            </a:r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63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43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59131" y="1018486"/>
            <a:ext cx="8656320" cy="1193492"/>
          </a:xfrm>
          <a:prstGeom prst="rect">
            <a:avLst/>
          </a:prstGeom>
          <a:solidFill>
            <a:srgbClr val="C6D4CE"/>
          </a:solidFill>
          <a:ln>
            <a:solidFill>
              <a:srgbClr val="C6D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5343609" y="2211979"/>
            <a:ext cx="5071843" cy="4250801"/>
          </a:xfrm>
          <a:prstGeom prst="rect">
            <a:avLst/>
          </a:prstGeom>
          <a:solidFill>
            <a:srgbClr val="C6D4CE"/>
          </a:solidFill>
          <a:ln>
            <a:solidFill>
              <a:srgbClr val="C6D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5459662" y="3068241"/>
            <a:ext cx="4191" cy="1397454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211064" y="3064170"/>
            <a:ext cx="1543" cy="872133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5324" y="1600600"/>
            <a:ext cx="5351" cy="547337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830554" y="2147936"/>
            <a:ext cx="6560831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1839450" y="1067817"/>
            <a:ext cx="8501048" cy="806933"/>
          </a:xfrm>
          <a:custGeom>
            <a:avLst/>
            <a:gdLst>
              <a:gd name="connsiteX0" fmla="*/ 0 w 8383164"/>
              <a:gd name="connsiteY0" fmla="*/ 0 h 676799"/>
              <a:gd name="connsiteX1" fmla="*/ 8383164 w 8383164"/>
              <a:gd name="connsiteY1" fmla="*/ 0 h 676799"/>
              <a:gd name="connsiteX2" fmla="*/ 8383164 w 8383164"/>
              <a:gd name="connsiteY2" fmla="*/ 676799 h 676799"/>
              <a:gd name="connsiteX3" fmla="*/ 0 w 8383164"/>
              <a:gd name="connsiteY3" fmla="*/ 676799 h 676799"/>
              <a:gd name="connsiteX4" fmla="*/ 0 w 8383164"/>
              <a:gd name="connsiteY4" fmla="*/ 0 h 67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3164" h="676799">
                <a:moveTo>
                  <a:pt x="0" y="0"/>
                </a:moveTo>
                <a:lnTo>
                  <a:pt x="8383164" y="0"/>
                </a:lnTo>
                <a:lnTo>
                  <a:pt x="8383164" y="676799"/>
                </a:lnTo>
                <a:lnTo>
                  <a:pt x="0" y="676799"/>
                </a:lnTo>
                <a:lnTo>
                  <a:pt x="0" y="0"/>
                </a:lnTo>
                <a:close/>
              </a:path>
            </a:pathLst>
          </a:cu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fr-BE" sz="11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Algemeen</a:t>
            </a:r>
            <a:r>
              <a:rPr lang="fr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BE" sz="11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beheer</a:t>
            </a: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nl-BE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Frank Robben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nl-BE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(Thibaut Duvillier)</a:t>
            </a: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465977" y="2156090"/>
            <a:ext cx="0" cy="222772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729108" y="2156090"/>
            <a:ext cx="0" cy="222772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107854" y="2156090"/>
            <a:ext cx="0" cy="222772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830553" y="2156090"/>
            <a:ext cx="0" cy="222772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9391384" y="2156090"/>
            <a:ext cx="0" cy="222772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28282" y="5611105"/>
            <a:ext cx="1338210" cy="1338209"/>
            <a:chOff x="2567605" y="1649590"/>
            <a:chExt cx="3966413" cy="3966414"/>
          </a:xfrm>
        </p:grpSpPr>
        <p:sp>
          <p:nvSpPr>
            <p:cNvPr id="29" name="Isosceles Triangle 28"/>
            <p:cNvSpPr/>
            <p:nvPr/>
          </p:nvSpPr>
          <p:spPr>
            <a:xfrm rot="14400476">
              <a:off x="3068182" y="3059955"/>
              <a:ext cx="3966413" cy="1145685"/>
            </a:xfrm>
            <a:prstGeom prst="triangle">
              <a:avLst/>
            </a:prstGeom>
            <a:solidFill>
              <a:srgbClr val="8166A2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700"/>
            </a:p>
          </p:txBody>
        </p:sp>
        <p:sp>
          <p:nvSpPr>
            <p:cNvPr id="30" name="Isosceles Triangle 29"/>
            <p:cNvSpPr/>
            <p:nvPr/>
          </p:nvSpPr>
          <p:spPr>
            <a:xfrm rot="7199524" flipH="1">
              <a:off x="2080526" y="3059954"/>
              <a:ext cx="3966413" cy="1145685"/>
            </a:xfrm>
            <a:prstGeom prst="triangle">
              <a:avLst/>
            </a:prstGeom>
            <a:solidFill>
              <a:srgbClr val="4D7FBB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700" dirty="0"/>
            </a:p>
          </p:txBody>
        </p:sp>
        <p:sp>
          <p:nvSpPr>
            <p:cNvPr id="31" name="Isosceles Triangle 30"/>
            <p:cNvSpPr/>
            <p:nvPr/>
          </p:nvSpPr>
          <p:spPr>
            <a:xfrm flipH="1">
              <a:off x="2567605" y="3915804"/>
              <a:ext cx="3966413" cy="1145685"/>
            </a:xfrm>
            <a:prstGeom prst="triangle">
              <a:avLst/>
            </a:prstGeom>
            <a:solidFill>
              <a:srgbClr val="F8A15A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700"/>
            </a:p>
          </p:txBody>
        </p:sp>
        <p:sp>
          <p:nvSpPr>
            <p:cNvPr id="33" name="TextBox 32"/>
            <p:cNvSpPr txBox="1"/>
            <p:nvPr/>
          </p:nvSpPr>
          <p:spPr>
            <a:xfrm rot="18010533">
              <a:off x="3240648" y="3205474"/>
              <a:ext cx="1321801" cy="6841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BE" sz="900" b="1" dirty="0">
                  <a:solidFill>
                    <a:schemeClr val="bg1"/>
                  </a:solidFill>
                </a:rPr>
                <a:t>CORE</a:t>
              </a:r>
              <a:endParaRPr lang="fr-B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3615789">
              <a:off x="3964158" y="3187376"/>
              <a:ext cx="2614143" cy="6841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BE" sz="900" b="1" dirty="0">
                  <a:solidFill>
                    <a:schemeClr val="bg1"/>
                  </a:solidFill>
                </a:rPr>
                <a:t>VALUE-ADDED</a:t>
              </a:r>
              <a:endParaRPr lang="fr-B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77284" y="4390298"/>
              <a:ext cx="2424091" cy="6841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BE" sz="900" b="1" dirty="0">
                  <a:solidFill>
                    <a:schemeClr val="bg1"/>
                  </a:solidFill>
                </a:rPr>
                <a:t>SUPPORTING</a:t>
              </a:r>
              <a:endParaRPr lang="fr-B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193208" y="3565956"/>
              <a:ext cx="740332" cy="7403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nl-BE" sz="1000" b="1" dirty="0">
                  <a:solidFill>
                    <a:schemeClr val="tx2"/>
                  </a:solidFill>
                </a:rPr>
                <a:t>I&amp;S</a:t>
              </a:r>
              <a:endParaRPr lang="fr-BE" sz="1000" b="1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2221491" y="3941756"/>
            <a:ext cx="13703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2376141" y="3692112"/>
            <a:ext cx="1270800" cy="486000"/>
          </a:xfrm>
          <a:custGeom>
            <a:avLst/>
            <a:gdLst>
              <a:gd name="connsiteX0" fmla="*/ 0 w 2326874"/>
              <a:gd name="connsiteY0" fmla="*/ 0 h 626384"/>
              <a:gd name="connsiteX1" fmla="*/ 2326874 w 2326874"/>
              <a:gd name="connsiteY1" fmla="*/ 0 h 626384"/>
              <a:gd name="connsiteX2" fmla="*/ 2326874 w 2326874"/>
              <a:gd name="connsiteY2" fmla="*/ 626384 h 626384"/>
              <a:gd name="connsiteX3" fmla="*/ 0 w 2326874"/>
              <a:gd name="connsiteY3" fmla="*/ 626384 h 626384"/>
              <a:gd name="connsiteX4" fmla="*/ 0 w 2326874"/>
              <a:gd name="connsiteY4" fmla="*/ 0 h 6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874" h="626384">
                <a:moveTo>
                  <a:pt x="0" y="0"/>
                </a:moveTo>
                <a:lnTo>
                  <a:pt x="2326874" y="0"/>
                </a:lnTo>
                <a:lnTo>
                  <a:pt x="2326874" y="626384"/>
                </a:lnTo>
                <a:lnTo>
                  <a:pt x="0" y="62638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8CA5C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Technische interoperabiliteit</a:t>
            </a: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463852" y="3365071"/>
            <a:ext cx="13703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455393" y="3929952"/>
            <a:ext cx="13703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462862" y="4465695"/>
            <a:ext cx="13703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8728836" y="3068242"/>
            <a:ext cx="7275" cy="2995983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737766" y="3383878"/>
            <a:ext cx="13703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737766" y="3929952"/>
            <a:ext cx="13703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739311" y="5004042"/>
            <a:ext cx="13703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725749" y="5525353"/>
            <a:ext cx="13703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719781" y="4465695"/>
            <a:ext cx="13703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737766" y="6064224"/>
            <a:ext cx="13703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5634899" y="3153095"/>
            <a:ext cx="1270800" cy="486000"/>
          </a:xfrm>
          <a:custGeom>
            <a:avLst/>
            <a:gdLst>
              <a:gd name="connsiteX0" fmla="*/ 0 w 2326874"/>
              <a:gd name="connsiteY0" fmla="*/ 0 h 626384"/>
              <a:gd name="connsiteX1" fmla="*/ 2326874 w 2326874"/>
              <a:gd name="connsiteY1" fmla="*/ 0 h 626384"/>
              <a:gd name="connsiteX2" fmla="*/ 2326874 w 2326874"/>
              <a:gd name="connsiteY2" fmla="*/ 626384 h 626384"/>
              <a:gd name="connsiteX3" fmla="*/ 0 w 2326874"/>
              <a:gd name="connsiteY3" fmla="*/ 626384 h 626384"/>
              <a:gd name="connsiteX4" fmla="*/ 0 w 2326874"/>
              <a:gd name="connsiteY4" fmla="*/ 0 h 6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874" h="626384">
                <a:moveTo>
                  <a:pt x="0" y="0"/>
                </a:moveTo>
                <a:lnTo>
                  <a:pt x="2326874" y="0"/>
                </a:lnTo>
                <a:lnTo>
                  <a:pt x="2326874" y="626384"/>
                </a:lnTo>
                <a:lnTo>
                  <a:pt x="0" y="626384"/>
                </a:lnTo>
                <a:lnTo>
                  <a:pt x="0" y="0"/>
                </a:lnTo>
                <a:close/>
              </a:path>
            </a:pathLst>
          </a:custGeom>
          <a:solidFill>
            <a:srgbClr val="B3A2C7"/>
          </a:solidFill>
          <a:ln>
            <a:solidFill>
              <a:srgbClr val="B3A2C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Jurist</a:t>
            </a: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5633095" y="3703136"/>
            <a:ext cx="1270800" cy="486000"/>
          </a:xfrm>
          <a:custGeom>
            <a:avLst/>
            <a:gdLst>
              <a:gd name="connsiteX0" fmla="*/ 0 w 2326874"/>
              <a:gd name="connsiteY0" fmla="*/ 0 h 626384"/>
              <a:gd name="connsiteX1" fmla="*/ 2326874 w 2326874"/>
              <a:gd name="connsiteY1" fmla="*/ 0 h 626384"/>
              <a:gd name="connsiteX2" fmla="*/ 2326874 w 2326874"/>
              <a:gd name="connsiteY2" fmla="*/ 626384 h 626384"/>
              <a:gd name="connsiteX3" fmla="*/ 0 w 2326874"/>
              <a:gd name="connsiteY3" fmla="*/ 626384 h 626384"/>
              <a:gd name="connsiteX4" fmla="*/ 0 w 2326874"/>
              <a:gd name="connsiteY4" fmla="*/ 0 h 6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874" h="626384">
                <a:moveTo>
                  <a:pt x="0" y="0"/>
                </a:moveTo>
                <a:lnTo>
                  <a:pt x="2326874" y="0"/>
                </a:lnTo>
                <a:lnTo>
                  <a:pt x="2326874" y="626384"/>
                </a:lnTo>
                <a:lnTo>
                  <a:pt x="0" y="626384"/>
                </a:lnTo>
                <a:lnTo>
                  <a:pt x="0" y="0"/>
                </a:lnTo>
                <a:close/>
              </a:path>
            </a:pathLst>
          </a:custGeom>
          <a:solidFill>
            <a:srgbClr val="B3A2C7"/>
          </a:solidFill>
          <a:ln>
            <a:solidFill>
              <a:srgbClr val="B3A2C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Communicatie</a:t>
            </a: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5633095" y="4229045"/>
            <a:ext cx="1270800" cy="486000"/>
          </a:xfrm>
          <a:custGeom>
            <a:avLst/>
            <a:gdLst>
              <a:gd name="connsiteX0" fmla="*/ 0 w 2326874"/>
              <a:gd name="connsiteY0" fmla="*/ 0 h 626384"/>
              <a:gd name="connsiteX1" fmla="*/ 2326874 w 2326874"/>
              <a:gd name="connsiteY1" fmla="*/ 0 h 626384"/>
              <a:gd name="connsiteX2" fmla="*/ 2326874 w 2326874"/>
              <a:gd name="connsiteY2" fmla="*/ 626384 h 626384"/>
              <a:gd name="connsiteX3" fmla="*/ 0 w 2326874"/>
              <a:gd name="connsiteY3" fmla="*/ 626384 h 626384"/>
              <a:gd name="connsiteX4" fmla="*/ 0 w 2326874"/>
              <a:gd name="connsiteY4" fmla="*/ 0 h 6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874" h="626384">
                <a:moveTo>
                  <a:pt x="0" y="0"/>
                </a:moveTo>
                <a:lnTo>
                  <a:pt x="2326874" y="0"/>
                </a:lnTo>
                <a:lnTo>
                  <a:pt x="2326874" y="626384"/>
                </a:lnTo>
                <a:lnTo>
                  <a:pt x="0" y="626384"/>
                </a:lnTo>
                <a:lnTo>
                  <a:pt x="0" y="0"/>
                </a:lnTo>
                <a:close/>
              </a:path>
            </a:pathLst>
          </a:custGeom>
          <a:solidFill>
            <a:srgbClr val="B3A2C7"/>
          </a:solidFill>
          <a:ln>
            <a:solidFill>
              <a:srgbClr val="B3A2C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(Statisticus)</a:t>
            </a:r>
            <a:endParaRPr lang="fr-BE" sz="11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8856819" y="3154467"/>
            <a:ext cx="1271749" cy="484629"/>
          </a:xfrm>
          <a:custGeom>
            <a:avLst/>
            <a:gdLst>
              <a:gd name="connsiteX0" fmla="*/ 0 w 2325603"/>
              <a:gd name="connsiteY0" fmla="*/ 0 h 626399"/>
              <a:gd name="connsiteX1" fmla="*/ 2325603 w 2325603"/>
              <a:gd name="connsiteY1" fmla="*/ 0 h 626399"/>
              <a:gd name="connsiteX2" fmla="*/ 2325603 w 2325603"/>
              <a:gd name="connsiteY2" fmla="*/ 626399 h 626399"/>
              <a:gd name="connsiteX3" fmla="*/ 0 w 2325603"/>
              <a:gd name="connsiteY3" fmla="*/ 626399 h 626399"/>
              <a:gd name="connsiteX4" fmla="*/ 0 w 2325603"/>
              <a:gd name="connsiteY4" fmla="*/ 0 h 6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603" h="626399">
                <a:moveTo>
                  <a:pt x="0" y="0"/>
                </a:moveTo>
                <a:lnTo>
                  <a:pt x="2325603" y="0"/>
                </a:lnTo>
                <a:lnTo>
                  <a:pt x="2325603" y="626399"/>
                </a:lnTo>
                <a:lnTo>
                  <a:pt x="0" y="626399"/>
                </a:lnTo>
                <a:lnTo>
                  <a:pt x="0" y="0"/>
                </a:lnTo>
                <a:close/>
              </a:path>
            </a:pathLst>
          </a:custGeom>
          <a:solidFill>
            <a:srgbClr val="FAC090"/>
          </a:solidFill>
          <a:ln>
            <a:solidFill>
              <a:srgbClr val="FAC09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Human resources</a:t>
            </a: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8856818" y="3689866"/>
            <a:ext cx="1271749" cy="484629"/>
          </a:xfrm>
          <a:custGeom>
            <a:avLst/>
            <a:gdLst>
              <a:gd name="connsiteX0" fmla="*/ 0 w 2325603"/>
              <a:gd name="connsiteY0" fmla="*/ 0 h 626399"/>
              <a:gd name="connsiteX1" fmla="*/ 2325603 w 2325603"/>
              <a:gd name="connsiteY1" fmla="*/ 0 h 626399"/>
              <a:gd name="connsiteX2" fmla="*/ 2325603 w 2325603"/>
              <a:gd name="connsiteY2" fmla="*/ 626399 h 626399"/>
              <a:gd name="connsiteX3" fmla="*/ 0 w 2325603"/>
              <a:gd name="connsiteY3" fmla="*/ 626399 h 626399"/>
              <a:gd name="connsiteX4" fmla="*/ 0 w 2325603"/>
              <a:gd name="connsiteY4" fmla="*/ 0 h 6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603" h="626399">
                <a:moveTo>
                  <a:pt x="0" y="0"/>
                </a:moveTo>
                <a:lnTo>
                  <a:pt x="2325603" y="0"/>
                </a:lnTo>
                <a:lnTo>
                  <a:pt x="2325603" y="626399"/>
                </a:lnTo>
                <a:lnTo>
                  <a:pt x="0" y="626399"/>
                </a:lnTo>
                <a:lnTo>
                  <a:pt x="0" y="0"/>
                </a:lnTo>
                <a:close/>
              </a:path>
            </a:pathLst>
          </a:custGeom>
          <a:solidFill>
            <a:srgbClr val="FAC090"/>
          </a:solidFill>
          <a:ln>
            <a:solidFill>
              <a:srgbClr val="FAC09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Budget &amp; </a:t>
            </a:r>
            <a:r>
              <a:rPr lang="nl-BE" sz="11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finance</a:t>
            </a: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8876459" y="5828073"/>
            <a:ext cx="1271749" cy="484629"/>
          </a:xfrm>
          <a:custGeom>
            <a:avLst/>
            <a:gdLst>
              <a:gd name="connsiteX0" fmla="*/ 0 w 2325603"/>
              <a:gd name="connsiteY0" fmla="*/ 0 h 626399"/>
              <a:gd name="connsiteX1" fmla="*/ 2325603 w 2325603"/>
              <a:gd name="connsiteY1" fmla="*/ 0 h 626399"/>
              <a:gd name="connsiteX2" fmla="*/ 2325603 w 2325603"/>
              <a:gd name="connsiteY2" fmla="*/ 626399 h 626399"/>
              <a:gd name="connsiteX3" fmla="*/ 0 w 2325603"/>
              <a:gd name="connsiteY3" fmla="*/ 626399 h 626399"/>
              <a:gd name="connsiteX4" fmla="*/ 0 w 2325603"/>
              <a:gd name="connsiteY4" fmla="*/ 0 h 6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603" h="626399">
                <a:moveTo>
                  <a:pt x="0" y="0"/>
                </a:moveTo>
                <a:lnTo>
                  <a:pt x="2325603" y="0"/>
                </a:lnTo>
                <a:lnTo>
                  <a:pt x="2325603" y="626399"/>
                </a:lnTo>
                <a:lnTo>
                  <a:pt x="0" y="626399"/>
                </a:lnTo>
                <a:lnTo>
                  <a:pt x="0" y="0"/>
                </a:lnTo>
                <a:close/>
              </a:path>
            </a:pathLst>
          </a:custGeom>
          <a:solidFill>
            <a:srgbClr val="FAC090"/>
          </a:solidFill>
          <a:ln>
            <a:solidFill>
              <a:srgbClr val="FAC09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Vertalers</a:t>
            </a: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8865509" y="4223382"/>
            <a:ext cx="1271749" cy="484629"/>
          </a:xfrm>
          <a:custGeom>
            <a:avLst/>
            <a:gdLst>
              <a:gd name="connsiteX0" fmla="*/ 0 w 2325603"/>
              <a:gd name="connsiteY0" fmla="*/ 0 h 626399"/>
              <a:gd name="connsiteX1" fmla="*/ 2325603 w 2325603"/>
              <a:gd name="connsiteY1" fmla="*/ 0 h 626399"/>
              <a:gd name="connsiteX2" fmla="*/ 2325603 w 2325603"/>
              <a:gd name="connsiteY2" fmla="*/ 626399 h 626399"/>
              <a:gd name="connsiteX3" fmla="*/ 0 w 2325603"/>
              <a:gd name="connsiteY3" fmla="*/ 626399 h 626399"/>
              <a:gd name="connsiteX4" fmla="*/ 0 w 2325603"/>
              <a:gd name="connsiteY4" fmla="*/ 0 h 6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603" h="626399">
                <a:moveTo>
                  <a:pt x="0" y="0"/>
                </a:moveTo>
                <a:lnTo>
                  <a:pt x="2325603" y="0"/>
                </a:lnTo>
                <a:lnTo>
                  <a:pt x="2325603" y="626399"/>
                </a:lnTo>
                <a:lnTo>
                  <a:pt x="0" y="626399"/>
                </a:lnTo>
                <a:lnTo>
                  <a:pt x="0" y="0"/>
                </a:lnTo>
                <a:close/>
              </a:path>
            </a:pathLst>
          </a:custGeom>
          <a:solidFill>
            <a:srgbClr val="FAC090"/>
          </a:solidFill>
          <a:ln>
            <a:solidFill>
              <a:srgbClr val="FAC09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Facility   management</a:t>
            </a: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8876459" y="5295290"/>
            <a:ext cx="1271749" cy="484629"/>
          </a:xfrm>
          <a:custGeom>
            <a:avLst/>
            <a:gdLst>
              <a:gd name="connsiteX0" fmla="*/ 0 w 2325603"/>
              <a:gd name="connsiteY0" fmla="*/ 0 h 626399"/>
              <a:gd name="connsiteX1" fmla="*/ 2325603 w 2325603"/>
              <a:gd name="connsiteY1" fmla="*/ 0 h 626399"/>
              <a:gd name="connsiteX2" fmla="*/ 2325603 w 2325603"/>
              <a:gd name="connsiteY2" fmla="*/ 626399 h 626399"/>
              <a:gd name="connsiteX3" fmla="*/ 0 w 2325603"/>
              <a:gd name="connsiteY3" fmla="*/ 626399 h 626399"/>
              <a:gd name="connsiteX4" fmla="*/ 0 w 2325603"/>
              <a:gd name="connsiteY4" fmla="*/ 0 h 6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603" h="626399">
                <a:moveTo>
                  <a:pt x="0" y="0"/>
                </a:moveTo>
                <a:lnTo>
                  <a:pt x="2325603" y="0"/>
                </a:lnTo>
                <a:lnTo>
                  <a:pt x="2325603" y="626399"/>
                </a:lnTo>
                <a:lnTo>
                  <a:pt x="0" y="626399"/>
                </a:lnTo>
                <a:lnTo>
                  <a:pt x="0" y="0"/>
                </a:lnTo>
                <a:close/>
              </a:path>
            </a:pathLst>
          </a:custGeom>
          <a:solidFill>
            <a:srgbClr val="FAC090"/>
          </a:solidFill>
          <a:ln>
            <a:solidFill>
              <a:srgbClr val="FAC09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Management Information System</a:t>
            </a: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8874803" y="4762507"/>
            <a:ext cx="1271749" cy="484629"/>
          </a:xfrm>
          <a:custGeom>
            <a:avLst/>
            <a:gdLst>
              <a:gd name="connsiteX0" fmla="*/ 0 w 2325603"/>
              <a:gd name="connsiteY0" fmla="*/ 0 h 626399"/>
              <a:gd name="connsiteX1" fmla="*/ 2325603 w 2325603"/>
              <a:gd name="connsiteY1" fmla="*/ 0 h 626399"/>
              <a:gd name="connsiteX2" fmla="*/ 2325603 w 2325603"/>
              <a:gd name="connsiteY2" fmla="*/ 626399 h 626399"/>
              <a:gd name="connsiteX3" fmla="*/ 0 w 2325603"/>
              <a:gd name="connsiteY3" fmla="*/ 626399 h 626399"/>
              <a:gd name="connsiteX4" fmla="*/ 0 w 2325603"/>
              <a:gd name="connsiteY4" fmla="*/ 0 h 6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603" h="626399">
                <a:moveTo>
                  <a:pt x="0" y="0"/>
                </a:moveTo>
                <a:lnTo>
                  <a:pt x="2325603" y="0"/>
                </a:lnTo>
                <a:lnTo>
                  <a:pt x="2325603" y="626399"/>
                </a:lnTo>
                <a:lnTo>
                  <a:pt x="0" y="626399"/>
                </a:lnTo>
                <a:lnTo>
                  <a:pt x="0" y="0"/>
                </a:lnTo>
                <a:close/>
              </a:path>
            </a:pathLst>
          </a:custGeom>
          <a:solidFill>
            <a:srgbClr val="FAC090"/>
          </a:solidFill>
          <a:ln>
            <a:solidFill>
              <a:srgbClr val="FAC09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Risk management &amp; </a:t>
            </a:r>
            <a:r>
              <a:rPr lang="nl-BE" sz="11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internal</a:t>
            </a: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control</a:t>
            </a: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107388" y="2358686"/>
            <a:ext cx="1480959" cy="699711"/>
          </a:xfrm>
          <a:custGeom>
            <a:avLst/>
            <a:gdLst>
              <a:gd name="connsiteX0" fmla="*/ 0 w 2679901"/>
              <a:gd name="connsiteY0" fmla="*/ 0 h 815730"/>
              <a:gd name="connsiteX1" fmla="*/ 2679901 w 2679901"/>
              <a:gd name="connsiteY1" fmla="*/ 0 h 815730"/>
              <a:gd name="connsiteX2" fmla="*/ 2679901 w 2679901"/>
              <a:gd name="connsiteY2" fmla="*/ 815730 h 815730"/>
              <a:gd name="connsiteX3" fmla="*/ 0 w 2679901"/>
              <a:gd name="connsiteY3" fmla="*/ 815730 h 815730"/>
              <a:gd name="connsiteX4" fmla="*/ 0 w 2679901"/>
              <a:gd name="connsiteY4" fmla="*/ 0 h 81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901" h="815730">
                <a:moveTo>
                  <a:pt x="0" y="0"/>
                </a:moveTo>
                <a:lnTo>
                  <a:pt x="2679901" y="0"/>
                </a:lnTo>
                <a:lnTo>
                  <a:pt x="2679901" y="815730"/>
                </a:lnTo>
                <a:lnTo>
                  <a:pt x="0" y="815730"/>
                </a:lnTo>
                <a:lnTo>
                  <a:pt x="0" y="0"/>
                </a:lnTo>
                <a:close/>
              </a:path>
            </a:pathLst>
          </a:custGeom>
          <a:solidFill>
            <a:srgbClr val="4D7FBB"/>
          </a:solidFill>
          <a:ln>
            <a:solidFill>
              <a:srgbClr val="4D7FB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Programma-, project- &amp; klantenbeheer</a:t>
            </a:r>
            <a:endParaRPr lang="fr-BE" sz="11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Thibaut Duvillier</a:t>
            </a:r>
          </a:p>
        </p:txBody>
      </p:sp>
      <p:sp>
        <p:nvSpPr>
          <p:cNvPr id="38" name="Freeform 37"/>
          <p:cNvSpPr/>
          <p:nvPr/>
        </p:nvSpPr>
        <p:spPr>
          <a:xfrm>
            <a:off x="3714459" y="2358686"/>
            <a:ext cx="1522397" cy="699711"/>
          </a:xfrm>
          <a:custGeom>
            <a:avLst/>
            <a:gdLst>
              <a:gd name="connsiteX0" fmla="*/ 0 w 2679901"/>
              <a:gd name="connsiteY0" fmla="*/ 0 h 815730"/>
              <a:gd name="connsiteX1" fmla="*/ 2679901 w 2679901"/>
              <a:gd name="connsiteY1" fmla="*/ 0 h 815730"/>
              <a:gd name="connsiteX2" fmla="*/ 2679901 w 2679901"/>
              <a:gd name="connsiteY2" fmla="*/ 815730 h 815730"/>
              <a:gd name="connsiteX3" fmla="*/ 0 w 2679901"/>
              <a:gd name="connsiteY3" fmla="*/ 815730 h 815730"/>
              <a:gd name="connsiteX4" fmla="*/ 0 w 2679901"/>
              <a:gd name="connsiteY4" fmla="*/ 0 h 81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901" h="815730">
                <a:moveTo>
                  <a:pt x="0" y="0"/>
                </a:moveTo>
                <a:lnTo>
                  <a:pt x="2679901" y="0"/>
                </a:lnTo>
                <a:lnTo>
                  <a:pt x="2679901" y="815730"/>
                </a:lnTo>
                <a:lnTo>
                  <a:pt x="0" y="815730"/>
                </a:lnTo>
                <a:lnTo>
                  <a:pt x="0" y="0"/>
                </a:lnTo>
                <a:close/>
              </a:path>
            </a:pathLst>
          </a:custGeom>
          <a:solidFill>
            <a:srgbClr val="4D7FBB"/>
          </a:solidFill>
          <a:ln>
            <a:solidFill>
              <a:srgbClr val="4D7FB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ts val="462"/>
              </a:spcAft>
            </a:pPr>
            <a:r>
              <a:rPr lang="fr-BE" sz="11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Toepassingsontwikkeling</a:t>
            </a:r>
            <a:r>
              <a:rPr lang="fr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&amp; service management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ts val="462"/>
              </a:spcAft>
            </a:pPr>
            <a:r>
              <a:rPr lang="fr-BE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Michel Stuckens</a:t>
            </a:r>
            <a:endParaRPr lang="nl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348133" y="2358686"/>
            <a:ext cx="1538881" cy="699711"/>
          </a:xfrm>
          <a:custGeom>
            <a:avLst/>
            <a:gdLst>
              <a:gd name="connsiteX0" fmla="*/ 0 w 2679901"/>
              <a:gd name="connsiteY0" fmla="*/ 0 h 815730"/>
              <a:gd name="connsiteX1" fmla="*/ 2679901 w 2679901"/>
              <a:gd name="connsiteY1" fmla="*/ 0 h 815730"/>
              <a:gd name="connsiteX2" fmla="*/ 2679901 w 2679901"/>
              <a:gd name="connsiteY2" fmla="*/ 815730 h 815730"/>
              <a:gd name="connsiteX3" fmla="*/ 0 w 2679901"/>
              <a:gd name="connsiteY3" fmla="*/ 815730 h 815730"/>
              <a:gd name="connsiteX4" fmla="*/ 0 w 2679901"/>
              <a:gd name="connsiteY4" fmla="*/ 0 h 81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901" h="815730">
                <a:moveTo>
                  <a:pt x="0" y="0"/>
                </a:moveTo>
                <a:lnTo>
                  <a:pt x="2679901" y="0"/>
                </a:lnTo>
                <a:lnTo>
                  <a:pt x="2679901" y="815730"/>
                </a:lnTo>
                <a:lnTo>
                  <a:pt x="0" y="815730"/>
                </a:lnTo>
                <a:lnTo>
                  <a:pt x="0" y="0"/>
                </a:lnTo>
                <a:close/>
              </a:path>
            </a:pathLst>
          </a:custGeom>
          <a:solidFill>
            <a:srgbClr val="8166A2"/>
          </a:solidFill>
          <a:ln>
            <a:solidFill>
              <a:srgbClr val="8166A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Innovatie</a:t>
            </a:r>
            <a:r>
              <a:rPr lang="en-US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&amp; </a:t>
            </a:r>
            <a:r>
              <a:rPr lang="en-US" sz="11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beleidsondersteuning</a:t>
            </a:r>
            <a:endParaRPr lang="en-US" sz="11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Peter Maes</a:t>
            </a:r>
          </a:p>
        </p:txBody>
      </p:sp>
      <p:sp>
        <p:nvSpPr>
          <p:cNvPr id="44" name="Freeform 43"/>
          <p:cNvSpPr/>
          <p:nvPr/>
        </p:nvSpPr>
        <p:spPr>
          <a:xfrm>
            <a:off x="7008492" y="2367404"/>
            <a:ext cx="1501756" cy="690992"/>
          </a:xfrm>
          <a:custGeom>
            <a:avLst/>
            <a:gdLst>
              <a:gd name="connsiteX0" fmla="*/ 0 w 2679901"/>
              <a:gd name="connsiteY0" fmla="*/ 0 h 815730"/>
              <a:gd name="connsiteX1" fmla="*/ 2679901 w 2679901"/>
              <a:gd name="connsiteY1" fmla="*/ 0 h 815730"/>
              <a:gd name="connsiteX2" fmla="*/ 2679901 w 2679901"/>
              <a:gd name="connsiteY2" fmla="*/ 815730 h 815730"/>
              <a:gd name="connsiteX3" fmla="*/ 0 w 2679901"/>
              <a:gd name="connsiteY3" fmla="*/ 815730 h 815730"/>
              <a:gd name="connsiteX4" fmla="*/ 0 w 2679901"/>
              <a:gd name="connsiteY4" fmla="*/ 0 h 81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901" h="815730">
                <a:moveTo>
                  <a:pt x="0" y="0"/>
                </a:moveTo>
                <a:lnTo>
                  <a:pt x="2679901" y="0"/>
                </a:lnTo>
                <a:lnTo>
                  <a:pt x="2679901" y="815730"/>
                </a:lnTo>
                <a:lnTo>
                  <a:pt x="0" y="815730"/>
                </a:lnTo>
                <a:lnTo>
                  <a:pt x="0" y="0"/>
                </a:lnTo>
                <a:close/>
              </a:path>
            </a:pathLst>
          </a:custGeom>
          <a:solidFill>
            <a:srgbClr val="4D7FBB"/>
          </a:solidFill>
          <a:ln>
            <a:solidFill>
              <a:srgbClr val="4D7FB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Interne audit &amp; informatieveiligheid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Kurt Maekelberghe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8619649" y="2366054"/>
            <a:ext cx="1508919" cy="692343"/>
          </a:xfrm>
          <a:custGeom>
            <a:avLst/>
            <a:gdLst>
              <a:gd name="connsiteX0" fmla="*/ 0 w 2679901"/>
              <a:gd name="connsiteY0" fmla="*/ 0 h 815730"/>
              <a:gd name="connsiteX1" fmla="*/ 2679901 w 2679901"/>
              <a:gd name="connsiteY1" fmla="*/ 0 h 815730"/>
              <a:gd name="connsiteX2" fmla="*/ 2679901 w 2679901"/>
              <a:gd name="connsiteY2" fmla="*/ 815730 h 815730"/>
              <a:gd name="connsiteX3" fmla="*/ 0 w 2679901"/>
              <a:gd name="connsiteY3" fmla="*/ 815730 h 815730"/>
              <a:gd name="connsiteX4" fmla="*/ 0 w 2679901"/>
              <a:gd name="connsiteY4" fmla="*/ 0 h 81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901" h="815730">
                <a:moveTo>
                  <a:pt x="0" y="0"/>
                </a:moveTo>
                <a:lnTo>
                  <a:pt x="2679901" y="0"/>
                </a:lnTo>
                <a:lnTo>
                  <a:pt x="2679901" y="815730"/>
                </a:lnTo>
                <a:lnTo>
                  <a:pt x="0" y="815730"/>
                </a:lnTo>
                <a:lnTo>
                  <a:pt x="0" y="0"/>
                </a:lnTo>
                <a:close/>
              </a:path>
            </a:pathLst>
          </a:custGeom>
          <a:solidFill>
            <a:srgbClr val="F8A15A"/>
          </a:solidFill>
          <a:ln>
            <a:solidFill>
              <a:srgbClr val="F8A15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Resources     management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Laure Morelli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Interne organisatie </a:t>
            </a:r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 </a:t>
            </a:r>
            <a:endParaRPr lang="fr-BE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3837025" y="3074591"/>
            <a:ext cx="7275" cy="2995983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45955" y="3390227"/>
            <a:ext cx="13703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45955" y="3936301"/>
            <a:ext cx="13703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47500" y="5010391"/>
            <a:ext cx="13703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833938" y="5531702"/>
            <a:ext cx="13703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827970" y="4472044"/>
            <a:ext cx="13703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45955" y="6070573"/>
            <a:ext cx="13703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>
            <a:off x="3965008" y="3160816"/>
            <a:ext cx="1271749" cy="484629"/>
          </a:xfrm>
          <a:custGeom>
            <a:avLst/>
            <a:gdLst>
              <a:gd name="connsiteX0" fmla="*/ 0 w 2325603"/>
              <a:gd name="connsiteY0" fmla="*/ 0 h 626399"/>
              <a:gd name="connsiteX1" fmla="*/ 2325603 w 2325603"/>
              <a:gd name="connsiteY1" fmla="*/ 0 h 626399"/>
              <a:gd name="connsiteX2" fmla="*/ 2325603 w 2325603"/>
              <a:gd name="connsiteY2" fmla="*/ 626399 h 626399"/>
              <a:gd name="connsiteX3" fmla="*/ 0 w 2325603"/>
              <a:gd name="connsiteY3" fmla="*/ 626399 h 626399"/>
              <a:gd name="connsiteX4" fmla="*/ 0 w 2325603"/>
              <a:gd name="connsiteY4" fmla="*/ 0 h 6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603" h="626399">
                <a:moveTo>
                  <a:pt x="0" y="0"/>
                </a:moveTo>
                <a:lnTo>
                  <a:pt x="2325603" y="0"/>
                </a:lnTo>
                <a:lnTo>
                  <a:pt x="2325603" y="626399"/>
                </a:lnTo>
                <a:lnTo>
                  <a:pt x="0" y="626399"/>
                </a:lnTo>
                <a:lnTo>
                  <a:pt x="0" y="0"/>
                </a:lnTo>
                <a:close/>
              </a:path>
            </a:pathLst>
          </a:custGeom>
          <a:solidFill>
            <a:srgbClr val="8CA5CC"/>
          </a:solidFill>
          <a:ln>
            <a:solidFill>
              <a:srgbClr val="8CA5C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Architecten</a:t>
            </a: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3965007" y="3696215"/>
            <a:ext cx="1271749" cy="484629"/>
          </a:xfrm>
          <a:custGeom>
            <a:avLst/>
            <a:gdLst>
              <a:gd name="connsiteX0" fmla="*/ 0 w 2325603"/>
              <a:gd name="connsiteY0" fmla="*/ 0 h 626399"/>
              <a:gd name="connsiteX1" fmla="*/ 2325603 w 2325603"/>
              <a:gd name="connsiteY1" fmla="*/ 0 h 626399"/>
              <a:gd name="connsiteX2" fmla="*/ 2325603 w 2325603"/>
              <a:gd name="connsiteY2" fmla="*/ 626399 h 626399"/>
              <a:gd name="connsiteX3" fmla="*/ 0 w 2325603"/>
              <a:gd name="connsiteY3" fmla="*/ 626399 h 626399"/>
              <a:gd name="connsiteX4" fmla="*/ 0 w 2325603"/>
              <a:gd name="connsiteY4" fmla="*/ 0 h 6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603" h="626399">
                <a:moveTo>
                  <a:pt x="0" y="0"/>
                </a:moveTo>
                <a:lnTo>
                  <a:pt x="2325603" y="0"/>
                </a:lnTo>
                <a:lnTo>
                  <a:pt x="2325603" y="626399"/>
                </a:lnTo>
                <a:lnTo>
                  <a:pt x="0" y="626399"/>
                </a:lnTo>
                <a:lnTo>
                  <a:pt x="0" y="0"/>
                </a:lnTo>
                <a:close/>
              </a:path>
            </a:pathLst>
          </a:custGeom>
          <a:solidFill>
            <a:srgbClr val="8CA5CC"/>
          </a:solidFill>
          <a:ln>
            <a:solidFill>
              <a:srgbClr val="8CA5C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Functioneel </a:t>
            </a:r>
            <a:r>
              <a:rPr lang="nl-BE" sz="11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analysten</a:t>
            </a: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984648" y="5834422"/>
            <a:ext cx="1271749" cy="484629"/>
          </a:xfrm>
          <a:custGeom>
            <a:avLst/>
            <a:gdLst>
              <a:gd name="connsiteX0" fmla="*/ 0 w 2325603"/>
              <a:gd name="connsiteY0" fmla="*/ 0 h 626399"/>
              <a:gd name="connsiteX1" fmla="*/ 2325603 w 2325603"/>
              <a:gd name="connsiteY1" fmla="*/ 0 h 626399"/>
              <a:gd name="connsiteX2" fmla="*/ 2325603 w 2325603"/>
              <a:gd name="connsiteY2" fmla="*/ 626399 h 626399"/>
              <a:gd name="connsiteX3" fmla="*/ 0 w 2325603"/>
              <a:gd name="connsiteY3" fmla="*/ 626399 h 626399"/>
              <a:gd name="connsiteX4" fmla="*/ 0 w 2325603"/>
              <a:gd name="connsiteY4" fmla="*/ 0 h 6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603" h="626399">
                <a:moveTo>
                  <a:pt x="0" y="0"/>
                </a:moveTo>
                <a:lnTo>
                  <a:pt x="2325603" y="0"/>
                </a:lnTo>
                <a:lnTo>
                  <a:pt x="2325603" y="626399"/>
                </a:lnTo>
                <a:lnTo>
                  <a:pt x="0" y="626399"/>
                </a:lnTo>
                <a:lnTo>
                  <a:pt x="0" y="0"/>
                </a:lnTo>
                <a:close/>
              </a:path>
            </a:pathLst>
          </a:custGeom>
          <a:solidFill>
            <a:srgbClr val="8CA5CC"/>
          </a:solidFill>
          <a:ln>
            <a:solidFill>
              <a:srgbClr val="8CA5C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 management</a:t>
            </a: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3973698" y="4229731"/>
            <a:ext cx="1271749" cy="484629"/>
          </a:xfrm>
          <a:custGeom>
            <a:avLst/>
            <a:gdLst>
              <a:gd name="connsiteX0" fmla="*/ 0 w 2325603"/>
              <a:gd name="connsiteY0" fmla="*/ 0 h 626399"/>
              <a:gd name="connsiteX1" fmla="*/ 2325603 w 2325603"/>
              <a:gd name="connsiteY1" fmla="*/ 0 h 626399"/>
              <a:gd name="connsiteX2" fmla="*/ 2325603 w 2325603"/>
              <a:gd name="connsiteY2" fmla="*/ 626399 h 626399"/>
              <a:gd name="connsiteX3" fmla="*/ 0 w 2325603"/>
              <a:gd name="connsiteY3" fmla="*/ 626399 h 626399"/>
              <a:gd name="connsiteX4" fmla="*/ 0 w 2325603"/>
              <a:gd name="connsiteY4" fmla="*/ 0 h 6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603" h="626399">
                <a:moveTo>
                  <a:pt x="0" y="0"/>
                </a:moveTo>
                <a:lnTo>
                  <a:pt x="2325603" y="0"/>
                </a:lnTo>
                <a:lnTo>
                  <a:pt x="2325603" y="626399"/>
                </a:lnTo>
                <a:lnTo>
                  <a:pt x="0" y="626399"/>
                </a:lnTo>
                <a:lnTo>
                  <a:pt x="0" y="0"/>
                </a:lnTo>
                <a:close/>
              </a:path>
            </a:pathLst>
          </a:custGeom>
          <a:solidFill>
            <a:srgbClr val="8CA5CC"/>
          </a:solidFill>
          <a:ln>
            <a:solidFill>
              <a:srgbClr val="8CA5C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Toepassings-ingenieurs</a:t>
            </a: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3984648" y="5301639"/>
            <a:ext cx="1271749" cy="484629"/>
          </a:xfrm>
          <a:custGeom>
            <a:avLst/>
            <a:gdLst>
              <a:gd name="connsiteX0" fmla="*/ 0 w 2325603"/>
              <a:gd name="connsiteY0" fmla="*/ 0 h 626399"/>
              <a:gd name="connsiteX1" fmla="*/ 2325603 w 2325603"/>
              <a:gd name="connsiteY1" fmla="*/ 0 h 626399"/>
              <a:gd name="connsiteX2" fmla="*/ 2325603 w 2325603"/>
              <a:gd name="connsiteY2" fmla="*/ 626399 h 626399"/>
              <a:gd name="connsiteX3" fmla="*/ 0 w 2325603"/>
              <a:gd name="connsiteY3" fmla="*/ 626399 h 626399"/>
              <a:gd name="connsiteX4" fmla="*/ 0 w 2325603"/>
              <a:gd name="connsiteY4" fmla="*/ 0 h 6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603" h="626399">
                <a:moveTo>
                  <a:pt x="0" y="0"/>
                </a:moveTo>
                <a:lnTo>
                  <a:pt x="2325603" y="0"/>
                </a:lnTo>
                <a:lnTo>
                  <a:pt x="2325603" y="626399"/>
                </a:lnTo>
                <a:lnTo>
                  <a:pt x="0" y="626399"/>
                </a:lnTo>
                <a:lnTo>
                  <a:pt x="0" y="0"/>
                </a:lnTo>
                <a:close/>
              </a:path>
            </a:pathLst>
          </a:custGeom>
          <a:solidFill>
            <a:srgbClr val="8CA5CC"/>
          </a:solidFill>
          <a:ln>
            <a:solidFill>
              <a:srgbClr val="8CA5C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Service management</a:t>
            </a:r>
          </a:p>
        </p:txBody>
      </p:sp>
      <p:sp>
        <p:nvSpPr>
          <p:cNvPr id="90" name="Freeform 89"/>
          <p:cNvSpPr/>
          <p:nvPr/>
        </p:nvSpPr>
        <p:spPr>
          <a:xfrm>
            <a:off x="3982992" y="4768856"/>
            <a:ext cx="1271749" cy="484629"/>
          </a:xfrm>
          <a:custGeom>
            <a:avLst/>
            <a:gdLst>
              <a:gd name="connsiteX0" fmla="*/ 0 w 2325603"/>
              <a:gd name="connsiteY0" fmla="*/ 0 h 626399"/>
              <a:gd name="connsiteX1" fmla="*/ 2325603 w 2325603"/>
              <a:gd name="connsiteY1" fmla="*/ 0 h 626399"/>
              <a:gd name="connsiteX2" fmla="*/ 2325603 w 2325603"/>
              <a:gd name="connsiteY2" fmla="*/ 626399 h 626399"/>
              <a:gd name="connsiteX3" fmla="*/ 0 w 2325603"/>
              <a:gd name="connsiteY3" fmla="*/ 626399 h 626399"/>
              <a:gd name="connsiteX4" fmla="*/ 0 w 2325603"/>
              <a:gd name="connsiteY4" fmla="*/ 0 h 6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603" h="626399">
                <a:moveTo>
                  <a:pt x="0" y="0"/>
                </a:moveTo>
                <a:lnTo>
                  <a:pt x="2325603" y="0"/>
                </a:lnTo>
                <a:lnTo>
                  <a:pt x="2325603" y="626399"/>
                </a:lnTo>
                <a:lnTo>
                  <a:pt x="0" y="626399"/>
                </a:lnTo>
                <a:lnTo>
                  <a:pt x="0" y="0"/>
                </a:lnTo>
                <a:close/>
              </a:path>
            </a:pathLst>
          </a:custGeom>
          <a:solidFill>
            <a:srgbClr val="8CA5CC"/>
          </a:solidFill>
          <a:ln>
            <a:solidFill>
              <a:srgbClr val="8CA5C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Toepassings-ontwikkelaars</a:t>
            </a:r>
            <a:endParaRPr lang="fr-BE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2381920" y="3132940"/>
            <a:ext cx="1270800" cy="484629"/>
          </a:xfrm>
          <a:custGeom>
            <a:avLst/>
            <a:gdLst>
              <a:gd name="connsiteX0" fmla="*/ 0 w 2325603"/>
              <a:gd name="connsiteY0" fmla="*/ 0 h 626399"/>
              <a:gd name="connsiteX1" fmla="*/ 2325603 w 2325603"/>
              <a:gd name="connsiteY1" fmla="*/ 0 h 626399"/>
              <a:gd name="connsiteX2" fmla="*/ 2325603 w 2325603"/>
              <a:gd name="connsiteY2" fmla="*/ 626399 h 626399"/>
              <a:gd name="connsiteX3" fmla="*/ 0 w 2325603"/>
              <a:gd name="connsiteY3" fmla="*/ 626399 h 626399"/>
              <a:gd name="connsiteX4" fmla="*/ 0 w 2325603"/>
              <a:gd name="connsiteY4" fmla="*/ 0 h 6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603" h="626399">
                <a:moveTo>
                  <a:pt x="0" y="0"/>
                </a:moveTo>
                <a:lnTo>
                  <a:pt x="2325603" y="0"/>
                </a:lnTo>
                <a:lnTo>
                  <a:pt x="2325603" y="626399"/>
                </a:lnTo>
                <a:lnTo>
                  <a:pt x="0" y="626399"/>
                </a:lnTo>
                <a:lnTo>
                  <a:pt x="0" y="0"/>
                </a:lnTo>
                <a:close/>
              </a:path>
            </a:pathLst>
          </a:custGeom>
          <a:solidFill>
            <a:srgbClr val="8CA5CC"/>
          </a:solidFill>
          <a:ln>
            <a:solidFill>
              <a:srgbClr val="8CA5C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72000" rIns="8255" bIns="8255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Projectleiders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2209127" y="3383878"/>
            <a:ext cx="167015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64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434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Organisatie van de G-Cloud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21606" y="1108968"/>
            <a:ext cx="8220796" cy="5128344"/>
            <a:chOff x="497606" y="961330"/>
            <a:chExt cx="8220796" cy="5128344"/>
          </a:xfrm>
          <a:solidFill>
            <a:srgbClr val="C6D4CE"/>
          </a:solidFill>
        </p:grpSpPr>
        <p:sp>
          <p:nvSpPr>
            <p:cNvPr id="5" name="Rounded Rectangle 4"/>
            <p:cNvSpPr/>
            <p:nvPr/>
          </p:nvSpPr>
          <p:spPr>
            <a:xfrm>
              <a:off x="497606" y="2276872"/>
              <a:ext cx="8220796" cy="1127634"/>
            </a:xfrm>
            <a:prstGeom prst="roundRect">
              <a:avLst/>
            </a:prstGeom>
            <a:grpFill/>
            <a:ln w="19050">
              <a:solidFill>
                <a:srgbClr val="C6D4CE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nl-BE" sz="1600">
                  <a:solidFill>
                    <a:schemeClr val="tx1">
                      <a:lumMod val="75000"/>
                    </a:schemeClr>
                  </a:solidFill>
                </a:rPr>
                <a:t>3 Colleges (FODs, OISZ, ION)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97606" y="3525502"/>
              <a:ext cx="8220796" cy="1127634"/>
            </a:xfrm>
            <a:prstGeom prst="roundRect">
              <a:avLst/>
            </a:prstGeom>
            <a:grpFill/>
            <a:ln w="19050">
              <a:solidFill>
                <a:srgbClr val="C6D4CE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600">
                  <a:solidFill>
                    <a:schemeClr val="tx1">
                      <a:lumMod val="75000"/>
                    </a:schemeClr>
                  </a:solidFill>
                </a:rPr>
                <a:t>SIT (ICT-managers van FODs, OISZ, ION)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97606" y="4821646"/>
              <a:ext cx="8220796" cy="1127634"/>
            </a:xfrm>
            <a:prstGeom prst="roundRect">
              <a:avLst/>
            </a:prstGeom>
            <a:grpFill/>
            <a:ln w="19050">
              <a:solidFill>
                <a:srgbClr val="C6D4CE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600">
                  <a:solidFill>
                    <a:schemeClr val="tx1">
                      <a:lumMod val="75000"/>
                    </a:schemeClr>
                  </a:solidFill>
                </a:rPr>
                <a:t>Service </a:t>
              </a:r>
            </a:p>
            <a:p>
              <a:r>
                <a:rPr lang="nl-BE" sz="1600">
                  <a:solidFill>
                    <a:schemeClr val="tx1">
                      <a:lumMod val="75000"/>
                    </a:schemeClr>
                  </a:solidFill>
                </a:rPr>
                <a:t>owners </a:t>
              </a:r>
            </a:p>
          </p:txBody>
        </p: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3299108593"/>
                </p:ext>
              </p:extLst>
            </p:nvPr>
          </p:nvGraphicFramePr>
          <p:xfrm>
            <a:off x="1880753" y="961330"/>
            <a:ext cx="6816080" cy="51283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65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98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/>
              <a:t>Statuswebsite</a:t>
            </a:r>
            <a:endParaRPr lang="nl-BE" dirty="0"/>
          </a:p>
        </p:txBody>
      </p:sp>
      <p:sp>
        <p:nvSpPr>
          <p:cNvPr id="231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>
                <a:hlinkClick r:id="rId3"/>
              </a:rPr>
              <a:t>www.status.ehealth.fgov.be</a:t>
            </a:r>
          </a:p>
          <a:p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66</a:t>
            </a:fld>
            <a:endParaRPr lang="fr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CF68C-3E88-4550-AE87-017886DC0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936" y="1678578"/>
            <a:ext cx="6224070" cy="495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5CB5-C993-4435-A17A-DC0C30B5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Business </a:t>
            </a:r>
            <a:r>
              <a:rPr lang="nl-BE" dirty="0" err="1"/>
              <a:t>Continuity</a:t>
            </a:r>
            <a:r>
              <a:rPr lang="nl-BE" dirty="0"/>
              <a:t>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AE23-AA50-4875-84EC-C3EC3384C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methode</a:t>
            </a:r>
          </a:p>
          <a:p>
            <a:pPr lvl="1"/>
            <a:r>
              <a:rPr lang="nl-BE" dirty="0"/>
              <a:t>functionele behoeften die waaraan steeds moet worden voldaan, worden vastgelegd in overleg met vertegenwoordigers van de eindgebruikers</a:t>
            </a:r>
          </a:p>
          <a:p>
            <a:pPr lvl="1"/>
            <a:r>
              <a:rPr lang="nl-BE" dirty="0"/>
              <a:t>wegwerken van alle single point of failure (SPOF) over omgevingen heen (voor elke cruciale component is er een alternatief in een andere omgeving)</a:t>
            </a:r>
          </a:p>
          <a:p>
            <a:pPr lvl="1"/>
            <a:r>
              <a:rPr lang="nl-BE" dirty="0"/>
              <a:t>implementatieplan met iteraties</a:t>
            </a:r>
          </a:p>
          <a:p>
            <a:pPr lvl="1"/>
            <a:r>
              <a:rPr lang="nl-BE" dirty="0"/>
              <a:t>communicatie via website </a:t>
            </a:r>
            <a:r>
              <a:rPr lang="nl-BE" dirty="0">
                <a:hlinkClick r:id="rId2"/>
              </a:rPr>
              <a:t>https://www.status.ehealth.fgov.be/</a:t>
            </a:r>
            <a:endParaRPr lang="nl-BE" dirty="0"/>
          </a:p>
          <a:p>
            <a:pPr lvl="1"/>
            <a:r>
              <a:rPr lang="nl-BE" dirty="0"/>
              <a:t>vorming via </a:t>
            </a:r>
            <a:r>
              <a:rPr lang="nl-BE" dirty="0" err="1"/>
              <a:t>éénlijn</a:t>
            </a:r>
            <a:r>
              <a:rPr lang="nl-BE" dirty="0"/>
              <a:t>, e-Santé </a:t>
            </a:r>
            <a:r>
              <a:rPr lang="nl-BE" dirty="0" err="1"/>
              <a:t>Wallonie</a:t>
            </a:r>
            <a:r>
              <a:rPr lang="nl-BE" dirty="0"/>
              <a:t>, eHealth Academy </a:t>
            </a:r>
          </a:p>
          <a:p>
            <a:pPr lvl="1"/>
            <a:r>
              <a:rPr lang="nl-BE" dirty="0"/>
              <a:t>geïntegreerde dashboard over status diensten (beschikbaarheid, </a:t>
            </a:r>
            <a:r>
              <a:rPr lang="nl-BE" dirty="0" err="1"/>
              <a:t>performantie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feedbackmechanismen over effectief gebruik BCP</a:t>
            </a:r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F683C-366F-4A23-870D-E777430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67</a:t>
            </a:fld>
            <a:endParaRPr lang="fr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4F5945-7F4C-4DB9-BBB8-513846EEF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3848"/>
            <a:ext cx="5810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/>
          <a:lstStyle/>
          <a:p>
            <a:r>
              <a:rPr lang="nl-BE" dirty="0"/>
              <a:t>Business </a:t>
            </a:r>
            <a:r>
              <a:rPr lang="nl-BE" dirty="0" err="1"/>
              <a:t>Continuity</a:t>
            </a:r>
            <a:r>
              <a:rPr lang="nl-BE" dirty="0"/>
              <a:t>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89451"/>
          </a:xfrm>
        </p:spPr>
        <p:txBody>
          <a:bodyPr>
            <a:normAutofit/>
          </a:bodyPr>
          <a:lstStyle/>
          <a:p>
            <a:r>
              <a:rPr lang="nl-BE" dirty="0"/>
              <a:t>doelstelling: werkende business </a:t>
            </a:r>
            <a:r>
              <a:rPr lang="nl-BE" dirty="0" err="1"/>
              <a:t>continuity</a:t>
            </a:r>
            <a:r>
              <a:rPr lang="nl-BE" dirty="0"/>
              <a:t> procedures (BCP) per soort eindgebruiker</a:t>
            </a:r>
            <a:endParaRPr lang="fr-BE" dirty="0"/>
          </a:p>
          <a:p>
            <a:pPr lvl="1"/>
            <a:r>
              <a:rPr lang="fr-BE" dirty="0"/>
              <a:t>(huis)</a:t>
            </a:r>
            <a:r>
              <a:rPr lang="fr-BE" dirty="0" err="1"/>
              <a:t>artsen</a:t>
            </a:r>
            <a:endParaRPr lang="fr-BE" dirty="0"/>
          </a:p>
          <a:p>
            <a:pPr lvl="1"/>
            <a:r>
              <a:rPr lang="fr-BE" dirty="0" err="1"/>
              <a:t>apothekers</a:t>
            </a:r>
            <a:endParaRPr lang="fr-BE" dirty="0"/>
          </a:p>
          <a:p>
            <a:pPr lvl="1"/>
            <a:r>
              <a:rPr lang="fr-BE" dirty="0" err="1"/>
              <a:t>wachtposten</a:t>
            </a:r>
            <a:endParaRPr lang="fr-BE" dirty="0"/>
          </a:p>
          <a:p>
            <a:endParaRPr lang="nl-NL" dirty="0"/>
          </a:p>
          <a:p>
            <a:r>
              <a:rPr lang="nl-NL" dirty="0"/>
              <a:t>de lijst van </a:t>
            </a:r>
            <a:r>
              <a:rPr lang="nl-NL" dirty="0" err="1"/>
              <a:t>BCP's</a:t>
            </a:r>
            <a:r>
              <a:rPr lang="nl-NL" dirty="0"/>
              <a:t> wordt momenteel opnieuw geëvalueerd met het oog op uitbreiding (fysiotherapeuten, tandartsen, enz.)</a:t>
            </a:r>
            <a:endParaRPr lang="fr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691360" y="6453337"/>
            <a:ext cx="2844800" cy="365125"/>
          </a:xfrm>
        </p:spPr>
        <p:txBody>
          <a:bodyPr/>
          <a:lstStyle/>
          <a:p>
            <a:fld id="{30A9230E-FFBB-4CCB-ABD7-198084EDE768}" type="slidenum">
              <a:rPr lang="fr-BE" smtClean="0"/>
              <a:pPr/>
              <a:t>68</a:t>
            </a:fld>
            <a:endParaRPr lang="fr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3848"/>
            <a:ext cx="5810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F727E3C-FCF0-4151-A6E8-2A9A71A5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/>
              <a:t>Stand van zaken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fld id="{30A9230E-FFBB-4CCB-ABD7-198084EDE768}" type="slidenum">
              <a:rPr lang="fr-BE" smtClean="0"/>
              <a:pPr/>
              <a:t>69</a:t>
            </a:fld>
            <a:r>
              <a:rPr lang="fr-BE"/>
              <a:t> </a:t>
            </a:r>
            <a:endParaRPr lang="fr-BE" dirty="0"/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4242769" y="2411276"/>
            <a:ext cx="2843584" cy="2454519"/>
            <a:chOff x="2955610" y="2523164"/>
            <a:chExt cx="3081034" cy="2657760"/>
          </a:xfrm>
        </p:grpSpPr>
        <p:sp>
          <p:nvSpPr>
            <p:cNvPr id="63" name="Flowchart: Connector 62"/>
            <p:cNvSpPr/>
            <p:nvPr/>
          </p:nvSpPr>
          <p:spPr>
            <a:xfrm>
              <a:off x="3203297" y="2523164"/>
              <a:ext cx="2657893" cy="2657760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3839985" y="3178480"/>
              <a:ext cx="1384518" cy="13471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Medisch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3628814" y="2669142"/>
              <a:ext cx="552537" cy="607714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4922830" y="2669142"/>
              <a:ext cx="562063" cy="63468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119" idx="1"/>
            </p:cNvCxnSpPr>
            <p:nvPr/>
          </p:nvCxnSpPr>
          <p:spPr>
            <a:xfrm flipV="1">
              <a:off x="5211403" y="3872959"/>
              <a:ext cx="825241" cy="952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922830" y="4431991"/>
              <a:ext cx="562063" cy="675944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563717" y="4425644"/>
              <a:ext cx="611283" cy="64103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4" idx="2"/>
              <a:endCxn id="95" idx="3"/>
            </p:cNvCxnSpPr>
            <p:nvPr/>
          </p:nvCxnSpPr>
          <p:spPr>
            <a:xfrm flipH="1" flipV="1">
              <a:off x="2955610" y="3830622"/>
              <a:ext cx="884375" cy="214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366605" y="401264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56567" y="457849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20318" y="404458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76225" y="2669854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43115" y="3201159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90861" y="3204316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1959698" y="4823301"/>
            <a:ext cx="2953769" cy="1052547"/>
            <a:chOff x="483110" y="5136172"/>
            <a:chExt cx="3200186" cy="1139713"/>
          </a:xfrm>
        </p:grpSpPr>
        <p:grpSp>
          <p:nvGrpSpPr>
            <p:cNvPr id="78" name="Group 67"/>
            <p:cNvGrpSpPr>
              <a:grpSpLocks/>
            </p:cNvGrpSpPr>
            <p:nvPr/>
          </p:nvGrpSpPr>
          <p:grpSpPr bwMode="auto">
            <a:xfrm>
              <a:off x="483110" y="5136172"/>
              <a:ext cx="3200186" cy="1139713"/>
              <a:chOff x="398612" y="5107746"/>
              <a:chExt cx="3200186" cy="1139713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398612" y="5107746"/>
                <a:ext cx="1152622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511059" y="5153759"/>
                <a:ext cx="2087739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548043" y="5189103"/>
                <a:ext cx="2024232" cy="105835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r>
                  <a:rPr lang="nl-BE" sz="16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Onderzoeks-resultaten</a:t>
                </a:r>
                <a:r>
                  <a:rPr lang="nl-BE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BE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nl-BE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verslagen</a:t>
                </a:r>
                <a:endParaRPr lang="nl-BE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9" name="Picture 9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19" y="5163796"/>
              <a:ext cx="1016496" cy="101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1993404" y="1359130"/>
            <a:ext cx="2957811" cy="1058863"/>
            <a:chOff x="518456" y="1382445"/>
            <a:chExt cx="3205014" cy="1146988"/>
          </a:xfrm>
        </p:grpSpPr>
        <p:grpSp>
          <p:nvGrpSpPr>
            <p:cNvPr id="84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176700" cy="1134501"/>
              <a:chOff x="546770" y="1424385"/>
              <a:chExt cx="3176700" cy="1134501"/>
            </a:xfrm>
          </p:grpSpPr>
          <p:grpSp>
            <p:nvGrpSpPr>
              <p:cNvPr id="86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747495" y="1773027"/>
                  <a:ext cx="1100384" cy="1079393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35176" y="1773027"/>
                  <a:ext cx="2088031" cy="1079393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1631525" y="1496954"/>
                <a:ext cx="2088031" cy="106193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r>
                  <a:rPr lang="nl-BE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Summary </a:t>
                </a:r>
                <a:r>
                  <a:rPr lang="nl-BE" sz="1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electronic</a:t>
                </a:r>
                <a:r>
                  <a:rPr lang="nl-BE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health record (</a:t>
                </a:r>
                <a:r>
                  <a:rPr lang="nl-BE" sz="1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SumEHR</a:t>
                </a:r>
                <a:r>
                  <a:rPr lang="nl-BE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nl-B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endParaRPr lang="nl-BE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5" name="Picture 9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56" y="1382445"/>
              <a:ext cx="1129308" cy="1129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1971423" y="3120521"/>
            <a:ext cx="2271346" cy="1112226"/>
            <a:chOff x="495636" y="3290765"/>
            <a:chExt cx="2459972" cy="1205400"/>
          </a:xfrm>
        </p:grpSpPr>
        <p:grpSp>
          <p:nvGrpSpPr>
            <p:cNvPr id="91" name="Group 68"/>
            <p:cNvGrpSpPr>
              <a:grpSpLocks/>
            </p:cNvGrpSpPr>
            <p:nvPr/>
          </p:nvGrpSpPr>
          <p:grpSpPr bwMode="auto">
            <a:xfrm>
              <a:off x="495636" y="3290765"/>
              <a:ext cx="2459972" cy="1205400"/>
              <a:chOff x="455844" y="3290765"/>
              <a:chExt cx="2459972" cy="12054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55844" y="3290765"/>
                <a:ext cx="1152219" cy="107993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608063" y="3290765"/>
                <a:ext cx="1307753" cy="1079937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TextBox 44"/>
              <p:cNvSpPr txBox="1">
                <a:spLocks noChangeArrowheads="1"/>
              </p:cNvSpPr>
              <p:nvPr/>
            </p:nvSpPr>
            <p:spPr bwMode="auto">
              <a:xfrm>
                <a:off x="1668825" y="3462392"/>
                <a:ext cx="1246991" cy="1033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l-BE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Medicatie-schema</a:t>
                </a:r>
              </a:p>
            </p:txBody>
          </p:sp>
        </p:grpSp>
        <p:pic>
          <p:nvPicPr>
            <p:cNvPr id="92" name="Picture 9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6" y="3320177"/>
              <a:ext cx="1086712" cy="108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6500928" y="1414813"/>
            <a:ext cx="2992316" cy="996462"/>
            <a:chOff x="5403035" y="1443044"/>
            <a:chExt cx="3240120" cy="1080120"/>
          </a:xfrm>
        </p:grpSpPr>
        <p:grpSp>
          <p:nvGrpSpPr>
            <p:cNvPr id="98" name="Group 69"/>
            <p:cNvGrpSpPr>
              <a:grpSpLocks/>
            </p:cNvGrpSpPr>
            <p:nvPr/>
          </p:nvGrpSpPr>
          <p:grpSpPr bwMode="auto">
            <a:xfrm>
              <a:off x="5403035" y="1443044"/>
              <a:ext cx="3240120" cy="1080120"/>
              <a:chOff x="5425798" y="1315063"/>
              <a:chExt cx="3240120" cy="108012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425798" y="1315063"/>
                <a:ext cx="1151972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577770" y="1315063"/>
                <a:ext cx="2088148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533808" y="1319602"/>
                <a:ext cx="2086561" cy="1038821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endParaRPr lang="nl-BE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6202" algn="ctr">
                  <a:defRPr/>
                </a:pPr>
                <a:r>
                  <a:rPr lang="nl-BE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Richtlijnen en adviezen online beschikbaar</a:t>
                </a:r>
              </a:p>
            </p:txBody>
          </p:sp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394" y="1478427"/>
              <a:ext cx="985292" cy="98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6489204" y="4796921"/>
            <a:ext cx="3020158" cy="1094642"/>
            <a:chOff x="5389884" y="5107746"/>
            <a:chExt cx="3270725" cy="1184852"/>
          </a:xfrm>
        </p:grpSpPr>
        <p:grpSp>
          <p:nvGrpSpPr>
            <p:cNvPr id="104" name="Group 70"/>
            <p:cNvGrpSpPr>
              <a:grpSpLocks/>
            </p:cNvGrpSpPr>
            <p:nvPr/>
          </p:nvGrpSpPr>
          <p:grpSpPr bwMode="auto">
            <a:xfrm>
              <a:off x="5402580" y="5148986"/>
              <a:ext cx="3258029" cy="1088098"/>
              <a:chOff x="5507720" y="5116842"/>
              <a:chExt cx="3258029" cy="1088098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507720" y="5116842"/>
                <a:ext cx="1152133" cy="108016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677310" y="5116842"/>
                <a:ext cx="2088439" cy="1080166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677310" y="5146979"/>
                <a:ext cx="1890821" cy="105796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nl-BE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64127" algn="ctr">
                  <a:defRPr/>
                </a:pPr>
                <a:r>
                  <a:rPr lang="nl-BE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Elektronische verwijsbrieven</a:t>
                </a:r>
                <a:endParaRPr lang="nl-B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5" name="Group 101"/>
            <p:cNvGrpSpPr>
              <a:grpSpLocks/>
            </p:cNvGrpSpPr>
            <p:nvPr/>
          </p:nvGrpSpPr>
          <p:grpSpPr bwMode="auto">
            <a:xfrm>
              <a:off x="5389884" y="5107746"/>
              <a:ext cx="1186811" cy="1184852"/>
              <a:chOff x="5389884" y="5104775"/>
              <a:chExt cx="1241108" cy="1241108"/>
            </a:xfrm>
          </p:grpSpPr>
          <p:pic>
            <p:nvPicPr>
              <p:cNvPr id="109" name="Picture 9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4" y="5104775"/>
                <a:ext cx="1241108" cy="1241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10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196" y="5445224"/>
                <a:ext cx="174979" cy="174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6" name="Group 115"/>
          <p:cNvGrpSpPr>
            <a:grpSpLocks/>
          </p:cNvGrpSpPr>
          <p:nvPr/>
        </p:nvGrpSpPr>
        <p:grpSpPr bwMode="auto">
          <a:xfrm>
            <a:off x="7062168" y="3123453"/>
            <a:ext cx="2527789" cy="1033096"/>
            <a:chOff x="6010438" y="3294151"/>
            <a:chExt cx="2738025" cy="1118781"/>
          </a:xfrm>
        </p:grpSpPr>
        <p:grpSp>
          <p:nvGrpSpPr>
            <p:cNvPr id="117" name="Group 40"/>
            <p:cNvGrpSpPr>
              <a:grpSpLocks/>
            </p:cNvGrpSpPr>
            <p:nvPr/>
          </p:nvGrpSpPr>
          <p:grpSpPr bwMode="auto">
            <a:xfrm>
              <a:off x="6010438" y="3294151"/>
              <a:ext cx="2738025" cy="1081997"/>
              <a:chOff x="5926858" y="3418319"/>
              <a:chExt cx="2658929" cy="1081997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5926858" y="3418319"/>
                <a:ext cx="1072820" cy="108069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999678" y="3418319"/>
                <a:ext cx="1461255" cy="108069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6907193" y="3419905"/>
                <a:ext cx="1678594" cy="108069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nl-BE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nl-BE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Elektronische</a:t>
                </a:r>
                <a:r>
                  <a:rPr lang="nl-B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BE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voorschriften</a:t>
                </a:r>
                <a:endParaRPr lang="nl-B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endParaRPr lang="nl-BE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8" name="Group 102"/>
            <p:cNvGrpSpPr>
              <a:grpSpLocks/>
            </p:cNvGrpSpPr>
            <p:nvPr/>
          </p:nvGrpSpPr>
          <p:grpSpPr bwMode="auto">
            <a:xfrm>
              <a:off x="6036635" y="3332812"/>
              <a:ext cx="1080120" cy="1080120"/>
              <a:chOff x="5005213" y="3401807"/>
              <a:chExt cx="1080120" cy="1080120"/>
            </a:xfrm>
          </p:grpSpPr>
          <p:pic>
            <p:nvPicPr>
              <p:cNvPr id="119" name="Picture 10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213" y="3401807"/>
                <a:ext cx="108012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" name="Picture 10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944" y="3481442"/>
                <a:ext cx="270030" cy="27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>
                <a:sym typeface="Arial" charset="0"/>
              </a:rPr>
              <a:t>10 opdrachten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en-US" dirty="0">
                <a:sym typeface="Arial" charset="0"/>
              </a:rPr>
              <a:t>registreren van software voor het beheer van elektronische patiëntendossiers  </a:t>
            </a:r>
          </a:p>
          <a:p>
            <a:endParaRPr lang="nl-BE" altLang="en-US" dirty="0">
              <a:sym typeface="Arial" charset="0"/>
            </a:endParaRPr>
          </a:p>
          <a:p>
            <a:endParaRPr lang="nl-BE" altLang="en-US" dirty="0">
              <a:sym typeface="Arial" charset="0"/>
            </a:endParaRPr>
          </a:p>
          <a:p>
            <a:r>
              <a:rPr lang="nl-BE" altLang="en-US" dirty="0">
                <a:sym typeface="Arial" charset="0"/>
              </a:rPr>
              <a:t>concipiëren, uitwerken en beheren van een samenwerkingsplatform voor de veilige elektronische gegevensuitwisseling met de bijhorende basisdiensten </a:t>
            </a:r>
          </a:p>
          <a:p>
            <a:endParaRPr lang="nl-BE" altLang="en-US" dirty="0">
              <a:sym typeface="Arial" charset="0"/>
            </a:endParaRPr>
          </a:p>
          <a:p>
            <a:endParaRPr lang="nl-BE" altLang="en-US" dirty="0">
              <a:sym typeface="Arial" charset="0"/>
            </a:endParaRPr>
          </a:p>
          <a:p>
            <a:r>
              <a:rPr lang="nl-BE" altLang="en-US" dirty="0">
                <a:sym typeface="Arial" charset="0"/>
              </a:rPr>
              <a:t>een akkoord bereiken over een taakverdeling en over de kwaliteitsnormen en nagaan of de kwaliteitsnormen worden nageleefd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0745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5871BE-E482-4BC3-9EE9-6974CE5B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Stand van zaken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30A9230E-FFBB-4CCB-ABD7-198084EDE768}" type="slidenum">
              <a:rPr lang="fr-B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70</a:t>
            </a:fld>
            <a:r>
              <a:rPr lang="fr-B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4478606" y="2610478"/>
            <a:ext cx="2731477" cy="2562958"/>
            <a:chOff x="3078646" y="2523164"/>
            <a:chExt cx="2958799" cy="2776730"/>
          </a:xfrm>
        </p:grpSpPr>
        <p:sp>
          <p:nvSpPr>
            <p:cNvPr id="61" name="Flowchart: Connector 60"/>
            <p:cNvSpPr/>
            <p:nvPr/>
          </p:nvSpPr>
          <p:spPr>
            <a:xfrm>
              <a:off x="3204045" y="2523164"/>
              <a:ext cx="2657205" cy="2657659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6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3564372" y="2548566"/>
              <a:ext cx="617474" cy="728713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951705" y="2613658"/>
              <a:ext cx="582553" cy="6636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165996" y="4164753"/>
              <a:ext cx="871449" cy="198452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4518362" y="4533078"/>
              <a:ext cx="0" cy="76681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3078646" y="4177453"/>
              <a:ext cx="803193" cy="15399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732318" y="448492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798838" y="4498483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373454" y="3766142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315897" y="2602852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64307" y="3124036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56564" y="3386537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Flowchart: Connector 128"/>
            <p:cNvSpPr/>
            <p:nvPr/>
          </p:nvSpPr>
          <p:spPr>
            <a:xfrm>
              <a:off x="3756439" y="3085178"/>
              <a:ext cx="1552417" cy="14828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477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Adminis-tratief</a:t>
              </a:r>
              <a:endParaRPr lang="nl-BE" sz="147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>
            <a:grpSpLocks/>
          </p:cNvGrpSpPr>
          <p:nvPr/>
        </p:nvGrpSpPr>
        <p:grpSpPr bwMode="auto">
          <a:xfrm>
            <a:off x="2097356" y="1568591"/>
            <a:ext cx="2974806" cy="999904"/>
            <a:chOff x="546770" y="1394932"/>
            <a:chExt cx="3222112" cy="1083322"/>
          </a:xfrm>
        </p:grpSpPr>
        <p:grpSp>
          <p:nvGrpSpPr>
            <p:cNvPr id="131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22112" cy="1083322"/>
              <a:chOff x="546770" y="1424385"/>
              <a:chExt cx="3222112" cy="1083322"/>
            </a:xfrm>
          </p:grpSpPr>
          <p:grpSp>
            <p:nvGrpSpPr>
              <p:cNvPr id="133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747228" y="1772815"/>
                  <a:ext cx="1101522" cy="1079592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62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1836052" y="1772815"/>
                  <a:ext cx="2087178" cy="1079592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62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4" name="TextBox 133"/>
              <p:cNvSpPr txBox="1"/>
              <p:nvPr/>
            </p:nvSpPr>
            <p:spPr>
              <a:xfrm>
                <a:off x="1680117" y="1445578"/>
                <a:ext cx="2088765" cy="1062129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/>
              <a:p>
                <a:pPr marL="164127">
                  <a:defRPr/>
                </a:pPr>
                <a:endParaRPr lang="nl-BE" sz="27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endParaRPr lang="nl-BE" sz="18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nl-BE" sz="17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Verzekerbaar-</a:t>
                </a:r>
                <a:r>
                  <a:rPr lang="nl-BE" sz="17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heidstoestand</a:t>
                </a:r>
                <a:r>
                  <a:rPr lang="nl-BE" sz="17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nl-BE" sz="17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tarificatie</a:t>
                </a:r>
                <a:r>
                  <a:rPr lang="nl-BE" sz="17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ctr">
                  <a:defRPr/>
                </a:pPr>
                <a:r>
                  <a:rPr lang="nl-BE" sz="17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facturatie</a:t>
                </a:r>
                <a:endParaRPr lang="nl-BE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2" name="Picture 5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09" y="1414578"/>
              <a:ext cx="1040828" cy="1040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7" name="Group 136"/>
          <p:cNvGrpSpPr>
            <a:grpSpLocks/>
          </p:cNvGrpSpPr>
          <p:nvPr/>
        </p:nvGrpSpPr>
        <p:grpSpPr bwMode="auto">
          <a:xfrm>
            <a:off x="2034342" y="3608408"/>
            <a:ext cx="2411559" cy="1017679"/>
            <a:chOff x="477656" y="3605133"/>
            <a:chExt cx="2613146" cy="1101911"/>
          </a:xfrm>
        </p:grpSpPr>
        <p:grpSp>
          <p:nvGrpSpPr>
            <p:cNvPr id="138" name="Group 40"/>
            <p:cNvGrpSpPr>
              <a:grpSpLocks/>
            </p:cNvGrpSpPr>
            <p:nvPr/>
          </p:nvGrpSpPr>
          <p:grpSpPr bwMode="auto">
            <a:xfrm>
              <a:off x="477656" y="3624173"/>
              <a:ext cx="2613146" cy="1082871"/>
              <a:chOff x="5926858" y="3418205"/>
              <a:chExt cx="2537658" cy="1082871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5926858" y="3418205"/>
                <a:ext cx="1073238" cy="108052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000096" y="3418205"/>
                <a:ext cx="1460282" cy="108052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6965683" y="3420550"/>
                <a:ext cx="1498833" cy="108052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endParaRPr lang="nl-BE" sz="27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Aanmaken en versturen van attesten</a:t>
                </a:r>
              </a:p>
              <a:p>
                <a:pPr>
                  <a:defRPr/>
                </a:pPr>
                <a:endParaRPr lang="nl-BE" sz="1662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9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16" y="3605133"/>
              <a:ext cx="1082869" cy="108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" name="Group 142"/>
          <p:cNvGrpSpPr>
            <a:grpSpLocks/>
          </p:cNvGrpSpPr>
          <p:nvPr/>
        </p:nvGrpSpPr>
        <p:grpSpPr bwMode="auto">
          <a:xfrm>
            <a:off x="6443687" y="1621344"/>
            <a:ext cx="3291254" cy="1014046"/>
            <a:chOff x="5254692" y="1452701"/>
            <a:chExt cx="3565782" cy="1097874"/>
          </a:xfrm>
        </p:grpSpPr>
        <p:grpSp>
          <p:nvGrpSpPr>
            <p:cNvPr id="144" name="Group 67"/>
            <p:cNvGrpSpPr>
              <a:grpSpLocks/>
            </p:cNvGrpSpPr>
            <p:nvPr/>
          </p:nvGrpSpPr>
          <p:grpSpPr bwMode="auto">
            <a:xfrm>
              <a:off x="5254692" y="1452701"/>
              <a:ext cx="3565782" cy="1080422"/>
              <a:chOff x="398612" y="5107746"/>
              <a:chExt cx="3373796" cy="1080422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398612" y="5107746"/>
                <a:ext cx="1152138" cy="108042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477145" y="5107746"/>
                <a:ext cx="2295263" cy="1080422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477145" y="5127435"/>
                <a:ext cx="2295263" cy="105821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Bijwerking van de SumEHR, van het medicatieschema, ... </a:t>
                </a:r>
              </a:p>
              <a:p>
                <a:pPr>
                  <a:defRPr/>
                </a:pPr>
                <a:endParaRPr lang="nl-BE" sz="1662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5" name="Picture 6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644" y="1473472"/>
              <a:ext cx="1077103" cy="107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9" name="Group 148"/>
          <p:cNvGrpSpPr>
            <a:grpSpLocks/>
          </p:cNvGrpSpPr>
          <p:nvPr/>
        </p:nvGrpSpPr>
        <p:grpSpPr bwMode="auto">
          <a:xfrm>
            <a:off x="4318879" y="5173438"/>
            <a:ext cx="3005504" cy="1042749"/>
            <a:chOff x="2952328" y="5301208"/>
            <a:chExt cx="3255987" cy="1129104"/>
          </a:xfrm>
        </p:grpSpPr>
        <p:grpSp>
          <p:nvGrpSpPr>
            <p:cNvPr id="150" name="Group 70"/>
            <p:cNvGrpSpPr>
              <a:grpSpLocks/>
            </p:cNvGrpSpPr>
            <p:nvPr/>
          </p:nvGrpSpPr>
          <p:grpSpPr bwMode="auto">
            <a:xfrm>
              <a:off x="2952328" y="5301208"/>
              <a:ext cx="3255987" cy="1129104"/>
              <a:chOff x="5508175" y="5117132"/>
              <a:chExt cx="3255987" cy="1129104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5508175" y="5117132"/>
                <a:ext cx="1152533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660303" y="5165666"/>
                <a:ext cx="208757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6678172" y="5147280"/>
                <a:ext cx="2085990" cy="1058356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Verslag versturen naar de houder van het GMD</a:t>
                </a:r>
              </a:p>
            </p:txBody>
          </p:sp>
        </p:grpSp>
        <p:pic>
          <p:nvPicPr>
            <p:cNvPr id="151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159" y="5322504"/>
              <a:ext cx="1063297" cy="106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7211549" y="3625991"/>
            <a:ext cx="2722685" cy="1033019"/>
            <a:chOff x="6264041" y="3624287"/>
            <a:chExt cx="3169333" cy="1118964"/>
          </a:xfrm>
        </p:grpSpPr>
        <p:grpSp>
          <p:nvGrpSpPr>
            <p:cNvPr id="156" name="Group 69"/>
            <p:cNvGrpSpPr>
              <a:grpSpLocks/>
            </p:cNvGrpSpPr>
            <p:nvPr/>
          </p:nvGrpSpPr>
          <p:grpSpPr bwMode="auto">
            <a:xfrm>
              <a:off x="6275982" y="3624287"/>
              <a:ext cx="3157392" cy="1118964"/>
              <a:chOff x="5588415" y="1304707"/>
              <a:chExt cx="3702827" cy="1118964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5588415" y="1304707"/>
                <a:ext cx="1152258" cy="1079365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6750674" y="1315818"/>
                <a:ext cx="2540568" cy="1079365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TextBox 52"/>
              <p:cNvSpPr txBox="1">
                <a:spLocks noChangeArrowheads="1"/>
              </p:cNvSpPr>
              <p:nvPr/>
            </p:nvSpPr>
            <p:spPr bwMode="auto">
              <a:xfrm>
                <a:off x="6816224" y="1384750"/>
                <a:ext cx="2409466" cy="1038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17780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nl-BE" altLang="en-US" sz="147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BE" altLang="en-US" sz="1662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Registraties</a:t>
                </a:r>
              </a:p>
            </p:txBody>
          </p:sp>
        </p:grpSp>
        <p:pic>
          <p:nvPicPr>
            <p:cNvPr id="157" name="Picture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041" y="3677967"/>
              <a:ext cx="993471" cy="99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89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>
            <a:normAutofit/>
          </a:bodyPr>
          <a:lstStyle/>
          <a:p>
            <a:r>
              <a:rPr lang="nl-BE" dirty="0"/>
              <a:t>Aantal </a:t>
            </a:r>
            <a:r>
              <a:rPr lang="nl-BE"/>
              <a:t>transacties </a:t>
            </a:r>
            <a:r>
              <a:rPr lang="nl-BE" smtClean="0"/>
              <a:t>over het </a:t>
            </a:r>
            <a:r>
              <a:rPr lang="nl-BE" dirty="0"/>
              <a:t>eHealth-platform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89451"/>
          </a:xfrm>
        </p:spPr>
        <p:txBody>
          <a:bodyPr>
            <a:normAutofit/>
          </a:bodyPr>
          <a:lstStyle/>
          <a:p>
            <a:pPr lvl="1"/>
            <a:endParaRPr lang="nl-BE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FF385F-65C4-49A1-A7CF-E7E2364E23B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0100" y="1497013"/>
            <a:ext cx="9768205" cy="4733925"/>
          </a:xfrm>
        </p:spPr>
        <p:txBody>
          <a:bodyPr/>
          <a:lstStyle/>
          <a:p>
            <a:pPr lvl="1"/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7.067.227.936 in 2016</a:t>
            </a:r>
          </a:p>
          <a:p>
            <a:pPr lvl="1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10.055.636.938 in 2017</a:t>
            </a:r>
          </a:p>
          <a:p>
            <a:pPr lvl="1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13.332.679.791 in 2018</a:t>
            </a:r>
          </a:p>
          <a:p>
            <a:pPr lvl="1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15.095.149.373 in 2019</a:t>
            </a:r>
          </a:p>
          <a:p>
            <a:pPr lvl="1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18.025.871.980 in 2020</a:t>
            </a:r>
          </a:p>
          <a:p>
            <a:pPr lvl="1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19.596.213.165 in 2021</a:t>
            </a:r>
          </a:p>
          <a:p>
            <a:pPr lvl="1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20.260.988.149 in 2022</a:t>
            </a:r>
          </a:p>
          <a:p>
            <a:pPr lvl="1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20.568.890.744 </a:t>
            </a:r>
            <a:r>
              <a:rPr lang="nl-BE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nl-BE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 (+1,52%)</a:t>
            </a: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489681"/>
              </p:ext>
            </p:extLst>
          </p:nvPr>
        </p:nvGraphicFramePr>
        <p:xfrm>
          <a:off x="5814855" y="1991197"/>
          <a:ext cx="5198225" cy="341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07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32AC-2338-4E61-8585-57B41116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Enkele andere cijfers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idx="4294967295"/>
          </p:nvPr>
        </p:nvSpPr>
        <p:spPr>
          <a:xfrm>
            <a:off x="899949" y="1734679"/>
            <a:ext cx="3271838" cy="611188"/>
          </a:xfrm>
          <a:prstGeom prst="rect">
            <a:avLst/>
          </a:prstGeom>
        </p:spPr>
        <p:txBody>
          <a:bodyPr anchor="ctr"/>
          <a:lstStyle/>
          <a:p>
            <a:pPr marL="0" indent="0">
              <a:buNone/>
            </a:pPr>
            <a:r>
              <a:rPr lang="nl-BE" sz="2000" b="1" dirty="0">
                <a:solidFill>
                  <a:srgbClr val="087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Portaal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idx="4294967295"/>
          </p:nvPr>
        </p:nvSpPr>
        <p:spPr>
          <a:xfrm>
            <a:off x="8139595" y="1734679"/>
            <a:ext cx="3271837" cy="611188"/>
          </a:xfrm>
          <a:prstGeom prst="rect">
            <a:avLst/>
          </a:prstGeom>
        </p:spPr>
        <p:txBody>
          <a:bodyPr anchor="ctr"/>
          <a:lstStyle/>
          <a:p>
            <a:pPr marL="0" indent="0">
              <a:buNone/>
            </a:pPr>
            <a:r>
              <a:rPr lang="nl-BE" sz="2000" b="1" dirty="0">
                <a:solidFill>
                  <a:srgbClr val="087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eHealthBox &gt; eBox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idx="4294967295"/>
          </p:nvPr>
        </p:nvSpPr>
        <p:spPr>
          <a:xfrm>
            <a:off x="4520566" y="1734679"/>
            <a:ext cx="3270250" cy="6111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sz="2000" b="1" dirty="0">
                <a:solidFill>
                  <a:srgbClr val="087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Geïnformeerde toestemming</a:t>
            </a:r>
          </a:p>
        </p:txBody>
      </p:sp>
      <p:sp>
        <p:nvSpPr>
          <p:cNvPr id="39" name="Text Placeholder 42"/>
          <p:cNvSpPr>
            <a:spLocks noGrp="1"/>
          </p:cNvSpPr>
          <p:nvPr>
            <p:ph type="body" idx="4294967295"/>
          </p:nvPr>
        </p:nvSpPr>
        <p:spPr>
          <a:xfrm>
            <a:off x="899949" y="3774862"/>
            <a:ext cx="3271838" cy="6111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sz="2000" b="1" dirty="0">
                <a:solidFill>
                  <a:srgbClr val="087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Performantie &amp; toegankelijkheid</a:t>
            </a:r>
          </a:p>
        </p:txBody>
      </p:sp>
      <p:sp>
        <p:nvSpPr>
          <p:cNvPr id="41" name="Text Placeholder 44"/>
          <p:cNvSpPr>
            <a:spLocks noGrp="1"/>
          </p:cNvSpPr>
          <p:nvPr>
            <p:ph type="body" idx="4294967295"/>
          </p:nvPr>
        </p:nvSpPr>
        <p:spPr>
          <a:xfrm>
            <a:off x="8139594" y="3768832"/>
            <a:ext cx="3271837" cy="611187"/>
          </a:xfrm>
          <a:prstGeom prst="rect">
            <a:avLst/>
          </a:prstGeom>
        </p:spPr>
        <p:txBody>
          <a:bodyPr anchor="ctr"/>
          <a:lstStyle/>
          <a:p>
            <a:pPr marL="0" indent="0">
              <a:buNone/>
            </a:pPr>
            <a:r>
              <a:rPr lang="nl-BE" sz="2000" b="1" dirty="0">
                <a:solidFill>
                  <a:srgbClr val="087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Dossiers IVC</a:t>
            </a:r>
          </a:p>
        </p:txBody>
      </p:sp>
      <p:sp>
        <p:nvSpPr>
          <p:cNvPr id="48" name="Text Placeholder 46"/>
          <p:cNvSpPr>
            <a:spLocks noGrp="1"/>
          </p:cNvSpPr>
          <p:nvPr>
            <p:ph type="body" idx="4294967295"/>
          </p:nvPr>
        </p:nvSpPr>
        <p:spPr>
          <a:xfrm>
            <a:off x="4520566" y="3774861"/>
            <a:ext cx="3270250" cy="611187"/>
          </a:xfrm>
          <a:prstGeom prst="rect">
            <a:avLst/>
          </a:prstGeom>
        </p:spPr>
        <p:txBody>
          <a:bodyPr anchor="ctr"/>
          <a:lstStyle/>
          <a:p>
            <a:pPr marL="0" indent="0">
              <a:buNone/>
            </a:pPr>
            <a:r>
              <a:rPr lang="nl-BE" sz="2000" b="1" dirty="0">
                <a:solidFill>
                  <a:srgbClr val="087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continuity </a:t>
            </a:r>
          </a:p>
        </p:txBody>
      </p:sp>
      <p:sp>
        <p:nvSpPr>
          <p:cNvPr id="32" name="Content Placeholder 4"/>
          <p:cNvSpPr txBox="1">
            <a:spLocks/>
          </p:cNvSpPr>
          <p:nvPr/>
        </p:nvSpPr>
        <p:spPr>
          <a:xfrm>
            <a:off x="900000" y="2466515"/>
            <a:ext cx="3271787" cy="1086372"/>
          </a:xfrm>
          <a:prstGeom prst="rect">
            <a:avLst/>
          </a:prstGeom>
          <a:ln>
            <a:solidFill>
              <a:srgbClr val="1C1C1C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7670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2500"/>
              </a:buClr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0EEED"/>
              </a:buClr>
              <a:buSzPct val="120000"/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5B7"/>
              </a:buClr>
              <a:buSzPct val="120000"/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7670"/>
              </a:buClr>
              <a:buSzPct val="120000"/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b="1" dirty="0">
                <a:latin typeface="Arial" panose="020B0604020202020204" pitchFamily="34" charset="0"/>
                <a:cs typeface="Arial" panose="020B0604020202020204" pitchFamily="34" charset="0"/>
              </a:rPr>
              <a:t>831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miljoen bezoeken</a:t>
            </a:r>
          </a:p>
        </p:txBody>
      </p:sp>
      <p:sp>
        <p:nvSpPr>
          <p:cNvPr id="34" name="Content Placeholder 20"/>
          <p:cNvSpPr txBox="1">
            <a:spLocks/>
          </p:cNvSpPr>
          <p:nvPr/>
        </p:nvSpPr>
        <p:spPr>
          <a:xfrm>
            <a:off x="8142719" y="2466515"/>
            <a:ext cx="3271787" cy="1086372"/>
          </a:xfrm>
          <a:prstGeom prst="rect">
            <a:avLst/>
          </a:prstGeom>
          <a:ln>
            <a:solidFill>
              <a:srgbClr val="1C1C1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87670"/>
              </a:buClr>
              <a:buSzPct val="120000"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5B7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7670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 dirty="0">
                <a:latin typeface="Arial" panose="020B0604020202020204" pitchFamily="34" charset="0"/>
                <a:cs typeface="Arial" panose="020B0604020202020204" pitchFamily="34" charset="0"/>
              </a:rPr>
              <a:t>8.716.841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berichten</a:t>
            </a:r>
          </a:p>
        </p:txBody>
      </p:sp>
      <p:sp>
        <p:nvSpPr>
          <p:cNvPr id="36" name="Content Placeholder 19"/>
          <p:cNvSpPr txBox="1">
            <a:spLocks/>
          </p:cNvSpPr>
          <p:nvPr/>
        </p:nvSpPr>
        <p:spPr>
          <a:xfrm>
            <a:off x="4520566" y="2466515"/>
            <a:ext cx="3271787" cy="1086372"/>
          </a:xfrm>
          <a:prstGeom prst="rect">
            <a:avLst/>
          </a:prstGeom>
          <a:ln>
            <a:solidFill>
              <a:srgbClr val="1C1C1C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7670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2500"/>
              </a:buClr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0EEED"/>
              </a:buClr>
              <a:buSzPct val="120000"/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5B7"/>
              </a:buClr>
              <a:buSzPct val="120000"/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7670"/>
              </a:buClr>
              <a:buSzPct val="120000"/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b="1" dirty="0">
                <a:latin typeface="Arial" panose="020B0604020202020204" pitchFamily="34" charset="0"/>
                <a:cs typeface="Arial" panose="020B0604020202020204" pitchFamily="34" charset="0"/>
              </a:rPr>
              <a:t>10.896.729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geregistreerde toestemmingen</a:t>
            </a:r>
          </a:p>
        </p:txBody>
      </p:sp>
      <p:sp>
        <p:nvSpPr>
          <p:cNvPr id="38" name="Content Placeholder 10"/>
          <p:cNvSpPr txBox="1">
            <a:spLocks/>
          </p:cNvSpPr>
          <p:nvPr/>
        </p:nvSpPr>
        <p:spPr>
          <a:xfrm>
            <a:off x="900000" y="4462176"/>
            <a:ext cx="3271787" cy="1086372"/>
          </a:xfrm>
          <a:prstGeom prst="rect">
            <a:avLst/>
          </a:prstGeom>
          <a:ln>
            <a:solidFill>
              <a:srgbClr val="1C1C1C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7670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2500"/>
              </a:buClr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0EEED"/>
              </a:buClr>
              <a:buSzPct val="120000"/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5B7"/>
              </a:buClr>
              <a:buSzPct val="120000"/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7670"/>
              </a:buClr>
              <a:buSzPct val="120000"/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b="1" dirty="0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KPI’s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wordt nageleefd</a:t>
            </a:r>
          </a:p>
        </p:txBody>
      </p:sp>
      <p:sp>
        <p:nvSpPr>
          <p:cNvPr id="40" name="Content Placeholder 43"/>
          <p:cNvSpPr txBox="1">
            <a:spLocks/>
          </p:cNvSpPr>
          <p:nvPr/>
        </p:nvSpPr>
        <p:spPr>
          <a:xfrm>
            <a:off x="8142719" y="4462176"/>
            <a:ext cx="3271787" cy="1086372"/>
          </a:xfrm>
          <a:prstGeom prst="rect">
            <a:avLst/>
          </a:prstGeom>
          <a:ln>
            <a:solidFill>
              <a:srgbClr val="1C1C1C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7670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2500"/>
              </a:buClr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0EEED"/>
              </a:buClr>
              <a:buSzPct val="120000"/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5B7"/>
              </a:buClr>
              <a:buSzPct val="120000"/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7670"/>
              </a:buClr>
              <a:buSzPct val="120000"/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b="1" dirty="0"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dossiers</a:t>
            </a:r>
          </a:p>
        </p:txBody>
      </p:sp>
      <p:sp>
        <p:nvSpPr>
          <p:cNvPr id="42" name="Content Placeholder 45"/>
          <p:cNvSpPr txBox="1">
            <a:spLocks/>
          </p:cNvSpPr>
          <p:nvPr/>
        </p:nvSpPr>
        <p:spPr>
          <a:xfrm>
            <a:off x="4520566" y="4462176"/>
            <a:ext cx="3271787" cy="1086372"/>
          </a:xfrm>
          <a:prstGeom prst="rect">
            <a:avLst/>
          </a:prstGeom>
          <a:ln>
            <a:solidFill>
              <a:srgbClr val="1C1C1C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7670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2500"/>
              </a:buClr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0EEED"/>
              </a:buClr>
              <a:buSzPct val="120000"/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5B7"/>
              </a:buClr>
              <a:buSzPct val="120000"/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7670"/>
              </a:buClr>
              <a:buSzPct val="120000"/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Libre Franklin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b="1" dirty="0"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geregistreerde incidenten </a:t>
            </a:r>
          </a:p>
          <a:p>
            <a:pPr marL="0" indent="0">
              <a:buNone/>
            </a:pPr>
            <a: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  <a:t>eHealth 12, partners 130</a:t>
            </a:r>
          </a:p>
        </p:txBody>
      </p:sp>
    </p:spTree>
    <p:extLst>
      <p:ext uri="{BB962C8B-B14F-4D97-AF65-F5344CB8AC3E}">
        <p14:creationId xmlns:p14="http://schemas.microsoft.com/office/powerpoint/2010/main" val="30177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/>
          <a:lstStyle/>
          <a:p>
            <a:r>
              <a:rPr lang="nl-BE" dirty="0"/>
              <a:t>Lijst van gebruikte afkortingen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89451"/>
          </a:xfrm>
        </p:spPr>
        <p:txBody>
          <a:bodyPr>
            <a:normAutofit/>
          </a:bodyPr>
          <a:lstStyle/>
          <a:p>
            <a:r>
              <a:rPr lang="nl-BE" dirty="0"/>
              <a:t>BCP: Business </a:t>
            </a:r>
            <a:r>
              <a:rPr lang="nl-BE" dirty="0" err="1"/>
              <a:t>Continuity</a:t>
            </a:r>
            <a:r>
              <a:rPr lang="nl-BE" dirty="0"/>
              <a:t> Procedure</a:t>
            </a:r>
          </a:p>
          <a:p>
            <a:r>
              <a:rPr lang="nl-BE" dirty="0"/>
              <a:t>DAAS: Data </a:t>
            </a:r>
            <a:r>
              <a:rPr lang="nl-BE" dirty="0" err="1"/>
              <a:t>Attribute</a:t>
            </a:r>
            <a:r>
              <a:rPr lang="nl-BE" dirty="0"/>
              <a:t> Service</a:t>
            </a:r>
          </a:p>
          <a:p>
            <a:r>
              <a:rPr lang="nl-BE" dirty="0"/>
              <a:t>DTW: Dienst met Toegevoegde Waarde</a:t>
            </a:r>
          </a:p>
          <a:p>
            <a:r>
              <a:rPr lang="nl-BE" dirty="0" err="1"/>
              <a:t>eID</a:t>
            </a:r>
            <a:r>
              <a:rPr lang="nl-BE" dirty="0"/>
              <a:t>: elektronische Identiteitskaart</a:t>
            </a:r>
          </a:p>
          <a:p>
            <a:r>
              <a:rPr lang="nl-BE" dirty="0"/>
              <a:t>ETK: </a:t>
            </a:r>
            <a:r>
              <a:rPr lang="nl-BE" dirty="0" err="1"/>
              <a:t>Encryption</a:t>
            </a:r>
            <a:r>
              <a:rPr lang="nl-BE" dirty="0"/>
              <a:t> Token </a:t>
            </a:r>
            <a:r>
              <a:rPr lang="nl-BE" dirty="0" err="1"/>
              <a:t>Key</a:t>
            </a:r>
            <a:endParaRPr lang="nl-BE" dirty="0"/>
          </a:p>
          <a:p>
            <a:r>
              <a:rPr lang="nl-BE" dirty="0"/>
              <a:t>GAB: Gevalideerde Authentieke Bron</a:t>
            </a:r>
          </a:p>
          <a:p>
            <a:r>
              <a:rPr lang="nl-BE" dirty="0"/>
              <a:t>KGSS: </a:t>
            </a:r>
            <a:r>
              <a:rPr lang="en-US" dirty="0"/>
              <a:t>Key Generation Storage Services</a:t>
            </a:r>
          </a:p>
          <a:p>
            <a:r>
              <a:rPr lang="en-US" dirty="0"/>
              <a:t>NIC: </a:t>
            </a:r>
            <a:r>
              <a:rPr lang="en-US" dirty="0" err="1"/>
              <a:t>Nationaal</a:t>
            </a:r>
            <a:r>
              <a:rPr lang="en-US" dirty="0"/>
              <a:t> </a:t>
            </a:r>
            <a:r>
              <a:rPr lang="en-US" dirty="0" err="1"/>
              <a:t>Intermutualistisch</a:t>
            </a:r>
            <a:r>
              <a:rPr lang="en-US" dirty="0"/>
              <a:t> College</a:t>
            </a:r>
            <a:endParaRPr lang="nl-BE" dirty="0"/>
          </a:p>
          <a:p>
            <a:r>
              <a:rPr lang="nl-BE" dirty="0"/>
              <a:t>TOTP: Time-</a:t>
            </a:r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-Time Password</a:t>
            </a:r>
          </a:p>
          <a:p>
            <a:r>
              <a:rPr lang="nl-BE" dirty="0"/>
              <a:t>TTP: </a:t>
            </a:r>
            <a:r>
              <a:rPr lang="nl-BE" dirty="0" err="1"/>
              <a:t>Trusted</a:t>
            </a:r>
            <a:r>
              <a:rPr lang="nl-BE" dirty="0"/>
              <a:t> </a:t>
            </a:r>
            <a:r>
              <a:rPr lang="nl-BE" dirty="0" err="1"/>
              <a:t>Third</a:t>
            </a:r>
            <a:r>
              <a:rPr lang="nl-BE" dirty="0"/>
              <a:t> Party</a:t>
            </a:r>
          </a:p>
          <a:p>
            <a:r>
              <a:rPr lang="nl-BE" dirty="0"/>
              <a:t>VOS: Voorschrift Op Stofnaam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691360" y="6453337"/>
            <a:ext cx="2844800" cy="365125"/>
          </a:xfrm>
        </p:spPr>
        <p:txBody>
          <a:bodyPr/>
          <a:lstStyle/>
          <a:p>
            <a:fld id="{30A9230E-FFBB-4CCB-ABD7-198084EDE768}" type="slidenum">
              <a:rPr lang="fr-BE" smtClean="0"/>
              <a:pPr/>
              <a:t>73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1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98643" y="2128097"/>
            <a:ext cx="7772400" cy="1362075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BEDANKT! </a:t>
            </a:r>
            <a:br>
              <a:rPr lang="nl-BE" dirty="0">
                <a:solidFill>
                  <a:srgbClr val="C00000"/>
                </a:solidFill>
              </a:rPr>
            </a:br>
            <a:r>
              <a:rPr lang="nl-BE" dirty="0">
                <a:solidFill>
                  <a:srgbClr val="C00000"/>
                </a:solidFill>
              </a:rPr>
              <a:t>Vragen ?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810000" y="19970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SzPct val="100000"/>
            </a:pPr>
            <a:endParaRPr lang="fr-BE" altLang="en-US" dirty="0"/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5803900" y="3619500"/>
            <a:ext cx="4268788" cy="2800350"/>
            <a:chOff x="4406900" y="2676525"/>
            <a:chExt cx="4268788" cy="2801603"/>
          </a:xfrm>
        </p:grpSpPr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nl-BE" sz="1600"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nl-BE" sz="1600"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nl-BE" sz="1600">
                  <a:cs typeface="Arial" pitchFamily="34" charset="0"/>
                  <a:sym typeface="Arial" pitchFamily="34" charset="0"/>
                </a:rPr>
                <a:t>https://www.frankrobben.be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74</a:t>
            </a:fld>
            <a:endParaRPr lang="fr-BE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" r="83862" b="92911"/>
          <a:stretch/>
        </p:blipFill>
        <p:spPr>
          <a:xfrm>
            <a:off x="8832304" y="6381328"/>
            <a:ext cx="1475656" cy="432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268" y="5098218"/>
            <a:ext cx="256082" cy="2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10 opdrachten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altLang="en-US" dirty="0">
                <a:sym typeface="Arial" charset="0"/>
              </a:rPr>
              <a:t>als onafhankelijke </a:t>
            </a:r>
            <a:r>
              <a:rPr lang="nl-BE" altLang="en-US" dirty="0" err="1">
                <a:sym typeface="Arial" charset="0"/>
              </a:rPr>
              <a:t>trusted</a:t>
            </a:r>
            <a:r>
              <a:rPr lang="nl-BE" altLang="en-US" dirty="0">
                <a:sym typeface="Arial" charset="0"/>
              </a:rPr>
              <a:t> </a:t>
            </a:r>
            <a:r>
              <a:rPr lang="nl-BE" altLang="en-US" dirty="0" err="1">
                <a:sym typeface="Arial" charset="0"/>
              </a:rPr>
              <a:t>third</a:t>
            </a:r>
            <a:r>
              <a:rPr lang="nl-BE" altLang="en-US" dirty="0">
                <a:sym typeface="Arial" charset="0"/>
              </a:rPr>
              <a:t> party (TTP) optreden voor het </a:t>
            </a:r>
            <a:r>
              <a:rPr lang="nl-BE" altLang="en-US" dirty="0" err="1">
                <a:sym typeface="Arial" charset="0"/>
              </a:rPr>
              <a:t>pseudonimiseren</a:t>
            </a:r>
            <a:r>
              <a:rPr lang="nl-BE" altLang="en-US" dirty="0">
                <a:sym typeface="Arial" charset="0"/>
              </a:rPr>
              <a:t> en anonimiseren van persoonsgegevens m.b.t. de gezondheid voor rekening van bepaalde, in de wet opgesomde instanties ter ondersteuning van het wetenschappelijk onderzoek en het beleid </a:t>
            </a:r>
          </a:p>
          <a:p>
            <a:endParaRPr lang="nl-BE" altLang="en-US" dirty="0">
              <a:sym typeface="Arial" charset="0"/>
            </a:endParaRPr>
          </a:p>
          <a:p>
            <a:r>
              <a:rPr lang="nl-BE" altLang="en-US" dirty="0">
                <a:sym typeface="Arial" charset="0"/>
              </a:rPr>
              <a:t>de totstandkoming van programma's en projecten promoten en coördineren</a:t>
            </a:r>
            <a:r>
              <a:rPr lang="nl-BE" altLang="en-US" dirty="0"/>
              <a:t> </a:t>
            </a:r>
          </a:p>
          <a:p>
            <a:endParaRPr lang="nl-BE" altLang="en-US" dirty="0">
              <a:sym typeface="Arial" charset="0"/>
            </a:endParaRPr>
          </a:p>
          <a:p>
            <a:r>
              <a:rPr lang="nl-BE" altLang="en-US" dirty="0">
                <a:sym typeface="Arial" charset="0"/>
              </a:rPr>
              <a:t>de ICT-aspecten van de gegevensuitwisseling beheren en coördineren in het kader van de elektronische patiëntendossiers en van de elektronische medische voorschriften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38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Overzicht basisdiensten van het </a:t>
            </a:r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-certificaten</a:t>
            </a:r>
          </a:p>
          <a:p>
            <a:r>
              <a:rPr lang="nl-BE" dirty="0"/>
              <a:t>geïntegreerd gebruikers- en toegangsbeheer</a:t>
            </a:r>
          </a:p>
          <a:p>
            <a:r>
              <a:rPr lang="nl-BE" dirty="0"/>
              <a:t>coördinatie van elektronische deelprocessen</a:t>
            </a:r>
          </a:p>
          <a:p>
            <a:r>
              <a:rPr lang="nl-BE" dirty="0" err="1"/>
              <a:t>eGezondheidsportaal</a:t>
            </a:r>
            <a:endParaRPr lang="nl-BE" dirty="0"/>
          </a:p>
          <a:p>
            <a:r>
              <a:rPr lang="nl-BE" dirty="0"/>
              <a:t>systeem voor end-</a:t>
            </a:r>
            <a:r>
              <a:rPr lang="nl-BE" dirty="0" err="1"/>
              <a:t>to</a:t>
            </a:r>
            <a:r>
              <a:rPr lang="nl-BE" dirty="0"/>
              <a:t>-end </a:t>
            </a:r>
            <a:r>
              <a:rPr lang="nl-BE" dirty="0" err="1"/>
              <a:t>vercijfering</a:t>
            </a:r>
            <a:endParaRPr lang="nl-BE" dirty="0"/>
          </a:p>
          <a:p>
            <a:r>
              <a:rPr lang="nl-BE" dirty="0"/>
              <a:t>beheer van </a:t>
            </a:r>
            <a:r>
              <a:rPr lang="nl-BE" dirty="0" err="1"/>
              <a:t>loggings</a:t>
            </a:r>
            <a:endParaRPr lang="nl-BE" dirty="0"/>
          </a:p>
          <a:p>
            <a:r>
              <a:rPr lang="nl-BE" dirty="0"/>
              <a:t>elektronische datering (timestamping)</a:t>
            </a:r>
          </a:p>
          <a:p>
            <a:r>
              <a:rPr lang="nl-BE" dirty="0"/>
              <a:t>verwijzingsrepertorium</a:t>
            </a:r>
          </a:p>
          <a:p>
            <a:r>
              <a:rPr lang="nl-BE" dirty="0"/>
              <a:t>beveiligde elektronische brievenbus (</a:t>
            </a:r>
            <a:r>
              <a:rPr lang="nl-BE" dirty="0" err="1">
                <a:solidFill>
                  <a:srgbClr val="087670"/>
                </a:solidFill>
              </a:rPr>
              <a:t>eHealth</a:t>
            </a:r>
            <a:r>
              <a:rPr lang="nl-BE" dirty="0" err="1"/>
              <a:t>Box</a:t>
            </a:r>
            <a:r>
              <a:rPr lang="nl-BE" dirty="0"/>
              <a:t>)</a:t>
            </a:r>
          </a:p>
          <a:p>
            <a:r>
              <a:rPr lang="nl-BE" dirty="0" err="1"/>
              <a:t>pseudonimisering</a:t>
            </a:r>
            <a:r>
              <a:rPr lang="nl-BE" dirty="0"/>
              <a:t>, </a:t>
            </a:r>
            <a:r>
              <a:rPr lang="nl-BE" dirty="0" err="1"/>
              <a:t>anonimisering</a:t>
            </a:r>
            <a:r>
              <a:rPr lang="nl-BE" dirty="0"/>
              <a:t> &amp; </a:t>
            </a:r>
            <a:r>
              <a:rPr lang="nl-BE" dirty="0" err="1"/>
              <a:t>trusted</a:t>
            </a:r>
            <a:r>
              <a:rPr lang="nl-BE" dirty="0"/>
              <a:t> </a:t>
            </a:r>
            <a:r>
              <a:rPr lang="nl-BE" dirty="0" err="1"/>
              <a:t>third</a:t>
            </a:r>
            <a:r>
              <a:rPr lang="nl-BE" dirty="0"/>
              <a:t> party</a:t>
            </a:r>
          </a:p>
          <a:p>
            <a:r>
              <a:rPr lang="nl-BE" dirty="0"/>
              <a:t>raadpleging van het Rijkregister en de registers van de Kruispuntbank van de Sociale Zekerheid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9</a:t>
            </a:fld>
            <a:endParaRPr lang="fr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B9046-1E2E-4A91-8E1C-B45936C61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2017"/>
            <a:ext cx="650398" cy="5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3613</Words>
  <Application>Microsoft Office PowerPoint</Application>
  <PresentationFormat>Widescreen</PresentationFormat>
  <Paragraphs>884</Paragraphs>
  <Slides>74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Consolas</vt:lpstr>
      <vt:lpstr>Open Sans</vt:lpstr>
      <vt:lpstr>Open Sans Semibold</vt:lpstr>
      <vt:lpstr>Times New Roman</vt:lpstr>
      <vt:lpstr>Office Theme</vt:lpstr>
      <vt:lpstr>De architectuur van de eHealth-diensten</vt:lpstr>
      <vt:lpstr>Structuur van de uiteenzetting</vt:lpstr>
      <vt:lpstr>Basisarchitectuur</vt:lpstr>
      <vt:lpstr>Overzicht van het eGezondheidslandschap</vt:lpstr>
      <vt:lpstr>Doelstellingen eHealth-platform</vt:lpstr>
      <vt:lpstr>10 opdrachten</vt:lpstr>
      <vt:lpstr>10 opdrachten</vt:lpstr>
      <vt:lpstr>10 opdrachten</vt:lpstr>
      <vt:lpstr>Overzicht basisdiensten van het eHealth-platform</vt:lpstr>
      <vt:lpstr>Overzicht en uitleg op eGezondheidsportaal</vt:lpstr>
      <vt:lpstr>eHealth-certificaten</vt:lpstr>
      <vt:lpstr>eHealth-certificaten</vt:lpstr>
      <vt:lpstr>Geïntegreerd gebruikers- en toegangsbeheer</vt:lpstr>
      <vt:lpstr>Geïntegreerd gebruikers- en toegangsbeheer</vt:lpstr>
      <vt:lpstr>Geïnformeerde toestemming tot gegevensdeling, (gezondheids)zorgrelatie en toegangsmatrix</vt:lpstr>
      <vt:lpstr>Actuele toegangsmatrix</vt:lpstr>
      <vt:lpstr>Nieuwe toegangsmatrix (nog niet ingevoerd)</vt:lpstr>
      <vt:lpstr>PowerPoint Presentation</vt:lpstr>
      <vt:lpstr>Cirkels van vertrouwen</vt:lpstr>
      <vt:lpstr>Criteria cirkels van vertrouwen</vt:lpstr>
      <vt:lpstr>Criteria cirkels van vertrouwen</vt:lpstr>
      <vt:lpstr>End-to-end vercijfering</vt:lpstr>
      <vt:lpstr>Vercijfering gekende bestemmeling</vt:lpstr>
      <vt:lpstr>Vercijfering gekende bestemmeling</vt:lpstr>
      <vt:lpstr>Vercijfering niet-gekende bestemmeling</vt:lpstr>
      <vt:lpstr>Timestamping</vt:lpstr>
      <vt:lpstr>Timestamping: voorbeeld</vt:lpstr>
      <vt:lpstr>Verwijzingsrepertorium (hub-metahub)</vt:lpstr>
      <vt:lpstr>Verwijzingsrepertorium (hub-metahub)</vt:lpstr>
      <vt:lpstr>Verwijzingsrepertorium (hub-metahub)</vt:lpstr>
      <vt:lpstr>Extramurale gegevens: kluizen</vt:lpstr>
      <vt:lpstr>PowerPoint Presentation</vt:lpstr>
      <vt:lpstr>eHealthBox</vt:lpstr>
      <vt:lpstr>Data Attribute Service (DAAS)</vt:lpstr>
      <vt:lpstr>Pseudonimisering</vt:lpstr>
      <vt:lpstr>Gevalideerde authentieke bronnen</vt:lpstr>
      <vt:lpstr>CoBRHA (Common Base Registry for HealthCare Actors) </vt:lpstr>
      <vt:lpstr>CoBRHA</vt:lpstr>
      <vt:lpstr>CoBRHA</vt:lpstr>
      <vt:lpstr>CoBRHA</vt:lpstr>
      <vt:lpstr>CoBRHA</vt:lpstr>
      <vt:lpstr>SAM (authentieke bron geneesmiddelen)</vt:lpstr>
      <vt:lpstr>SAM (authentieke bron geneesmiddelen)</vt:lpstr>
      <vt:lpstr>SAM (authentieke bron geneesmiddelen)</vt:lpstr>
      <vt:lpstr>MyCareNet - verzekerbaarheidstoestand</vt:lpstr>
      <vt:lpstr>Recip-e</vt:lpstr>
      <vt:lpstr>Hub - metahub</vt:lpstr>
      <vt:lpstr>(Gezondheids)zorgrelaties</vt:lpstr>
      <vt:lpstr>Gedeeld Farmaceutisch Dossier (GFD)</vt:lpstr>
      <vt:lpstr>Mediprima</vt:lpstr>
      <vt:lpstr>Centraal TraceringsRegister (CTR) </vt:lpstr>
      <vt:lpstr>Welcome Pack</vt:lpstr>
      <vt:lpstr>Welcome Pack</vt:lpstr>
      <vt:lpstr>eHealth-platform op het eGezondheidsportaal</vt:lpstr>
      <vt:lpstr>eHealth-platform op het eGezondheidsportaal</vt:lpstr>
      <vt:lpstr>eHealth-platform op het eGezondheidsportaal</vt:lpstr>
      <vt:lpstr>eHealth-platform op het eGezondheidsportaal</vt:lpstr>
      <vt:lpstr>eHealth-platform op het eGezondheidsportaal</vt:lpstr>
      <vt:lpstr>eHealth-platform op het eGezondheidsportaal</vt:lpstr>
      <vt:lpstr>eHealth-platform op het eGezondheidsportaal</vt:lpstr>
      <vt:lpstr>Governance organen</vt:lpstr>
      <vt:lpstr>Governance organen</vt:lpstr>
      <vt:lpstr>Governance organen</vt:lpstr>
      <vt:lpstr>Interne organisatie eHealth-platform </vt:lpstr>
      <vt:lpstr>Organisatie van de G-Cloud</vt:lpstr>
      <vt:lpstr>Statuswebsite</vt:lpstr>
      <vt:lpstr>Business Continuity Procedures</vt:lpstr>
      <vt:lpstr>Business Continuity Procedures</vt:lpstr>
      <vt:lpstr>Stand van zaken</vt:lpstr>
      <vt:lpstr>Stand van zaken</vt:lpstr>
      <vt:lpstr>Aantal transacties over het eHealth-platform</vt:lpstr>
      <vt:lpstr>Enkele andere cijfers</vt:lpstr>
      <vt:lpstr>Lijst van gebruikte afkortingen</vt:lpstr>
      <vt:lpstr>BEDANKT!  Vragen ?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Sanne Miseur (KSZ-BCSS)</cp:lastModifiedBy>
  <cp:revision>219</cp:revision>
  <dcterms:created xsi:type="dcterms:W3CDTF">2017-09-11T11:22:14Z</dcterms:created>
  <dcterms:modified xsi:type="dcterms:W3CDTF">2024-03-12T15:46:46Z</dcterms:modified>
</cp:coreProperties>
</file>