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handoutMasterIdLst>
    <p:handoutMasterId r:id="rId77"/>
  </p:handoutMasterIdLst>
  <p:sldIdLst>
    <p:sldId id="447" r:id="rId2"/>
    <p:sldId id="544" r:id="rId3"/>
    <p:sldId id="563" r:id="rId4"/>
    <p:sldId id="562" r:id="rId5"/>
    <p:sldId id="555" r:id="rId6"/>
    <p:sldId id="556" r:id="rId7"/>
    <p:sldId id="557" r:id="rId8"/>
    <p:sldId id="558" r:id="rId9"/>
    <p:sldId id="450" r:id="rId10"/>
    <p:sldId id="574" r:id="rId11"/>
    <p:sldId id="464" r:id="rId12"/>
    <p:sldId id="465" r:id="rId13"/>
    <p:sldId id="529" r:id="rId14"/>
    <p:sldId id="564" r:id="rId15"/>
    <p:sldId id="592" r:id="rId16"/>
    <p:sldId id="576" r:id="rId17"/>
    <p:sldId id="577" r:id="rId18"/>
    <p:sldId id="256" r:id="rId19"/>
    <p:sldId id="593" r:id="rId20"/>
    <p:sldId id="594" r:id="rId21"/>
    <p:sldId id="595" r:id="rId22"/>
    <p:sldId id="454" r:id="rId23"/>
    <p:sldId id="474" r:id="rId24"/>
    <p:sldId id="475" r:id="rId25"/>
    <p:sldId id="476" r:id="rId26"/>
    <p:sldId id="451" r:id="rId27"/>
    <p:sldId id="565" r:id="rId28"/>
    <p:sldId id="461" r:id="rId29"/>
    <p:sldId id="535" r:id="rId30"/>
    <p:sldId id="536" r:id="rId31"/>
    <p:sldId id="537" r:id="rId32"/>
    <p:sldId id="258" r:id="rId33"/>
    <p:sldId id="532" r:id="rId34"/>
    <p:sldId id="575" r:id="rId35"/>
    <p:sldId id="596" r:id="rId36"/>
    <p:sldId id="498" r:id="rId37"/>
    <p:sldId id="539" r:id="rId38"/>
    <p:sldId id="540" r:id="rId39"/>
    <p:sldId id="541" r:id="rId40"/>
    <p:sldId id="542" r:id="rId41"/>
    <p:sldId id="559" r:id="rId42"/>
    <p:sldId id="504" r:id="rId43"/>
    <p:sldId id="591" r:id="rId44"/>
    <p:sldId id="521" r:id="rId45"/>
    <p:sldId id="584" r:id="rId46"/>
    <p:sldId id="481" r:id="rId47"/>
    <p:sldId id="518" r:id="rId48"/>
    <p:sldId id="525" r:id="rId49"/>
    <p:sldId id="457" r:id="rId50"/>
    <p:sldId id="458" r:id="rId51"/>
    <p:sldId id="526" r:id="rId52"/>
    <p:sldId id="455" r:id="rId53"/>
    <p:sldId id="456" r:id="rId54"/>
    <p:sldId id="567" r:id="rId55"/>
    <p:sldId id="568" r:id="rId56"/>
    <p:sldId id="569" r:id="rId57"/>
    <p:sldId id="570" r:id="rId58"/>
    <p:sldId id="571" r:id="rId59"/>
    <p:sldId id="572" r:id="rId60"/>
    <p:sldId id="573" r:id="rId61"/>
    <p:sldId id="546" r:id="rId62"/>
    <p:sldId id="551" r:id="rId63"/>
    <p:sldId id="552" r:id="rId64"/>
    <p:sldId id="550" r:id="rId65"/>
    <p:sldId id="548" r:id="rId66"/>
    <p:sldId id="484" r:id="rId67"/>
    <p:sldId id="578" r:id="rId68"/>
    <p:sldId id="585" r:id="rId69"/>
    <p:sldId id="586" r:id="rId70"/>
    <p:sldId id="587" r:id="rId71"/>
    <p:sldId id="588" r:id="rId72"/>
    <p:sldId id="589" r:id="rId73"/>
    <p:sldId id="590" r:id="rId74"/>
    <p:sldId id="437" r:id="rId7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Sophie Gewelt" initials="AG" lastIdx="2" clrIdx="0">
    <p:extLst>
      <p:ext uri="{19B8F6BF-5375-455C-9EA6-DF929625EA0E}">
        <p15:presenceInfo xmlns:p15="http://schemas.microsoft.com/office/powerpoint/2012/main" userId="Ann-Sophie Gewe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5DB"/>
    <a:srgbClr val="C6D4CE"/>
    <a:srgbClr val="9EB6AC"/>
    <a:srgbClr val="3E6E5A"/>
    <a:srgbClr val="92A79E"/>
    <a:srgbClr val="087670"/>
    <a:srgbClr val="97F1C0"/>
    <a:srgbClr val="90F8F3"/>
    <a:srgbClr val="8CA5CC"/>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8" autoAdjust="0"/>
    <p:restoredTop sz="80856" autoAdjust="0"/>
  </p:normalViewPr>
  <p:slideViewPr>
    <p:cSldViewPr snapToGrid="0">
      <p:cViewPr>
        <p:scale>
          <a:sx n="70" d="100"/>
          <a:sy n="70" d="100"/>
        </p:scale>
        <p:origin x="1118" y="-53"/>
      </p:cViewPr>
      <p:guideLst>
        <p:guide orient="horz" pos="2160"/>
        <p:guide pos="3840"/>
      </p:guideLst>
    </p:cSldViewPr>
  </p:slideViewPr>
  <p:outlineViewPr>
    <p:cViewPr>
      <p:scale>
        <a:sx n="33" d="100"/>
        <a:sy n="33" d="100"/>
      </p:scale>
      <p:origin x="0" y="-1142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1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2\Chiffres%20eHealt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'[Chiffres eHealth.xlsx]Sheet3'!$E$10:$L$10</c:f>
              <c:numCache>
                <c:formatCode>General</c:formatCode>
                <c:ptCount val="8"/>
                <c:pt idx="0">
                  <c:v>2016</c:v>
                </c:pt>
                <c:pt idx="1">
                  <c:v>2017</c:v>
                </c:pt>
                <c:pt idx="2">
                  <c:v>2018</c:v>
                </c:pt>
                <c:pt idx="3">
                  <c:v>2019</c:v>
                </c:pt>
                <c:pt idx="4">
                  <c:v>2020</c:v>
                </c:pt>
                <c:pt idx="5">
                  <c:v>2021</c:v>
                </c:pt>
                <c:pt idx="6">
                  <c:v>2022</c:v>
                </c:pt>
                <c:pt idx="7">
                  <c:v>2023</c:v>
                </c:pt>
              </c:numCache>
            </c:numRef>
          </c:cat>
          <c:val>
            <c:numRef>
              <c:f>'[Chiffres eHealth.xlsx]Sheet3'!$E$11:$L$11</c:f>
              <c:numCache>
                <c:formatCode>#,##0</c:formatCode>
                <c:ptCount val="8"/>
                <c:pt idx="0">
                  <c:v>7067227936</c:v>
                </c:pt>
                <c:pt idx="1">
                  <c:v>10055636938</c:v>
                </c:pt>
                <c:pt idx="2">
                  <c:v>13332679791</c:v>
                </c:pt>
                <c:pt idx="3">
                  <c:v>15095149373</c:v>
                </c:pt>
                <c:pt idx="4">
                  <c:v>18025871980</c:v>
                </c:pt>
                <c:pt idx="5">
                  <c:v>19596213165</c:v>
                </c:pt>
                <c:pt idx="6">
                  <c:v>20260988149</c:v>
                </c:pt>
                <c:pt idx="7">
                  <c:v>20568890744</c:v>
                </c:pt>
              </c:numCache>
            </c:numRef>
          </c:val>
          <c:extLst>
            <c:ext xmlns:c16="http://schemas.microsoft.com/office/drawing/2014/chart" uri="{C3380CC4-5D6E-409C-BE32-E72D297353CC}">
              <c16:uniqueId val="{00000000-7C78-470E-982B-CDA99E6D9AA7}"/>
            </c:ext>
          </c:extLst>
        </c:ser>
        <c:dLbls>
          <c:showLegendKey val="0"/>
          <c:showVal val="0"/>
          <c:showCatName val="0"/>
          <c:showSerName val="0"/>
          <c:showPercent val="0"/>
          <c:showBubbleSize val="0"/>
        </c:dLbls>
        <c:gapWidth val="100"/>
        <c:overlap val="-24"/>
        <c:axId val="485634512"/>
        <c:axId val="485634840"/>
      </c:barChart>
      <c:catAx>
        <c:axId val="4856345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5634840"/>
        <c:crosses val="autoZero"/>
        <c:auto val="1"/>
        <c:lblAlgn val="ctr"/>
        <c:lblOffset val="100"/>
        <c:noMultiLvlLbl val="0"/>
      </c:catAx>
      <c:valAx>
        <c:axId val="48563484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56345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4E2A1-4FA5-418E-83A3-C5C902FD64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E944C-6178-4F2E-8A01-3204BF06D3BC}">
      <dgm:prSet phldrT="[Text]"/>
      <dgm:spPr>
        <a:solidFill>
          <a:srgbClr val="3E6E5A"/>
        </a:solidFill>
      </dgm:spPr>
      <dgm:t>
        <a:bodyPr/>
        <a:lstStyle/>
        <a:p>
          <a:r>
            <a:rPr lang="fr-BE">
              <a:latin typeface="Arial" panose="020B0604020202020204" pitchFamily="34" charset="0"/>
              <a:cs typeface="Arial" panose="020B0604020202020204" pitchFamily="34" charset="0"/>
            </a:rPr>
            <a:t>CoBRHA </a:t>
          </a:r>
        </a:p>
      </dgm:t>
    </dgm:pt>
    <dgm:pt modelId="{F56115A1-46D4-43BB-9CD4-22539A2073F8}" type="parTrans" cxnId="{D0BBF6AE-9189-46C1-A2B3-45CB623C217B}">
      <dgm:prSet/>
      <dgm:spPr/>
      <dgm:t>
        <a:bodyPr/>
        <a:lstStyle/>
        <a:p>
          <a:endParaRPr lang="en-US"/>
        </a:p>
      </dgm:t>
    </dgm:pt>
    <dgm:pt modelId="{BEB63A79-B4DF-4282-972C-29A7F4C3B05B}" type="sibTrans" cxnId="{D0BBF6AE-9189-46C1-A2B3-45CB623C217B}">
      <dgm:prSet/>
      <dgm:spPr/>
      <dgm:t>
        <a:bodyPr/>
        <a:lstStyle/>
        <a:p>
          <a:endParaRPr lang="en-US"/>
        </a:p>
      </dgm:t>
    </dgm:pt>
    <dgm:pt modelId="{102F42BE-373A-4CD8-8EB6-6C4665BBCD0E}">
      <dgm:prSet phldrT="[Text]" custT="1"/>
      <dgm:spPr>
        <a:solidFill>
          <a:srgbClr val="3E6E5A"/>
        </a:solidFill>
      </dgm:spPr>
      <dgm:t>
        <a:bodyPr/>
        <a:lstStyle/>
        <a:p>
          <a:r>
            <a:rPr lang="fr-BE" sz="2000" dirty="0">
              <a:latin typeface="Arial" panose="020B0604020202020204" pitchFamily="34" charset="0"/>
              <a:cs typeface="Arial" panose="020B0604020202020204" pitchFamily="34" charset="0"/>
            </a:rPr>
            <a:t>Fichier des prestataires de soins </a:t>
          </a:r>
        </a:p>
      </dgm:t>
    </dgm:pt>
    <dgm:pt modelId="{4C1FD849-74AF-4A10-8A9D-14C61CBB3C26}" type="parTrans" cxnId="{5873BC60-ED91-4860-80C4-2772D8367926}">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3BD5188D-FA97-4BC7-A756-21E54F434366}" type="sibTrans" cxnId="{5873BC60-ED91-4860-80C4-2772D8367926}">
      <dgm:prSet/>
      <dgm:spPr/>
      <dgm:t>
        <a:bodyPr/>
        <a:lstStyle/>
        <a:p>
          <a:endParaRPr lang="en-US"/>
        </a:p>
      </dgm:t>
    </dgm:pt>
    <dgm:pt modelId="{C6EDF2DB-E2FB-4B51-85C5-224973DC8C8D}">
      <dgm:prSet phldrT="[Text]" custT="1"/>
      <dgm:spPr>
        <a:solidFill>
          <a:srgbClr val="3E6E5A"/>
        </a:solidFill>
      </dgm:spPr>
      <dgm:t>
        <a:bodyPr/>
        <a:lstStyle/>
        <a:p>
          <a:endParaRPr lang="fr-BE" sz="1800" dirty="0">
            <a:latin typeface="Arial" panose="020B0604020202020204" pitchFamily="34" charset="0"/>
            <a:cs typeface="Arial" panose="020B0604020202020204" pitchFamily="34" charset="0"/>
          </a:endParaRPr>
        </a:p>
        <a:p>
          <a:endParaRPr lang="fr-BE" sz="1800" dirty="0">
            <a:latin typeface="Arial" panose="020B0604020202020204" pitchFamily="34" charset="0"/>
            <a:cs typeface="Arial" panose="020B0604020202020204" pitchFamily="34" charset="0"/>
          </a:endParaRPr>
        </a:p>
        <a:p>
          <a:r>
            <a:rPr lang="fr-BE" sz="2000" dirty="0">
              <a:latin typeface="Arial" panose="020B0604020202020204" pitchFamily="34" charset="0"/>
              <a:cs typeface="Arial" panose="020B0604020202020204" pitchFamily="34" charset="0"/>
            </a:rPr>
            <a:t>Cadastre </a:t>
          </a:r>
        </a:p>
        <a:p>
          <a:r>
            <a:rPr lang="fr-BE" sz="2000" dirty="0">
              <a:latin typeface="Arial" panose="020B0604020202020204" pitchFamily="34" charset="0"/>
              <a:cs typeface="Arial" panose="020B0604020202020204" pitchFamily="34" charset="0"/>
            </a:rPr>
            <a:t>Professions de santé</a:t>
          </a:r>
        </a:p>
        <a:p>
          <a:endParaRPr lang="fr-BE" sz="2000" dirty="0">
            <a:latin typeface="Arial" panose="020B0604020202020204" pitchFamily="34" charset="0"/>
            <a:cs typeface="Arial" panose="020B0604020202020204" pitchFamily="34" charset="0"/>
          </a:endParaRPr>
        </a:p>
        <a:p>
          <a:endParaRPr lang="fr-BE" sz="2000" dirty="0">
            <a:latin typeface="Arial" panose="020B0604020202020204" pitchFamily="34" charset="0"/>
            <a:cs typeface="Arial" panose="020B0604020202020204" pitchFamily="34" charset="0"/>
          </a:endParaRPr>
        </a:p>
      </dgm:t>
    </dgm:pt>
    <dgm:pt modelId="{BFD65981-F88B-46B2-953F-88F697F9C2B7}" type="parTrans" cxnId="{99216E94-DFB8-493A-A2A6-51A9D43C802B}">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36B3BCB5-B408-4338-BE9F-56AD1CE87DD4}" type="sibTrans" cxnId="{99216E94-DFB8-493A-A2A6-51A9D43C802B}">
      <dgm:prSet/>
      <dgm:spPr/>
      <dgm:t>
        <a:bodyPr/>
        <a:lstStyle/>
        <a:p>
          <a:endParaRPr lang="en-US"/>
        </a:p>
      </dgm:t>
    </dgm:pt>
    <dgm:pt modelId="{EFBC2CB6-BAAF-4FEB-977C-D57BB8B43BC6}">
      <dgm:prSet phldrT="[Text]" custT="1"/>
      <dgm:spPr>
        <a:solidFill>
          <a:srgbClr val="3E6E5A"/>
        </a:solidFill>
      </dgm:spPr>
      <dgm:t>
        <a:bodyPr/>
        <a:lstStyle/>
        <a:p>
          <a:r>
            <a:rPr lang="fr-BE" sz="2000" dirty="0">
              <a:latin typeface="Arial" panose="020B0604020202020204" pitchFamily="34" charset="0"/>
              <a:cs typeface="Arial" panose="020B0604020202020204" pitchFamily="34" charset="0"/>
            </a:rPr>
            <a:t>Régions</a:t>
          </a:r>
        </a:p>
      </dgm:t>
    </dgm:pt>
    <dgm:pt modelId="{6CBA5546-F56F-491D-BF94-162D9A964769}" type="parTrans" cxnId="{BD1D62FE-C5E5-4B41-9297-78F49223753F}">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71FED53E-B775-4124-9532-ABA70762910A}" type="sibTrans" cxnId="{BD1D62FE-C5E5-4B41-9297-78F49223753F}">
      <dgm:prSet/>
      <dgm:spPr/>
      <dgm:t>
        <a:bodyPr/>
        <a:lstStyle/>
        <a:p>
          <a:endParaRPr lang="en-US"/>
        </a:p>
      </dgm:t>
    </dgm:pt>
    <dgm:pt modelId="{910B5C43-2C30-4165-8771-EE90E917218E}">
      <dgm:prSet phldrT="[Text]" custT="1"/>
      <dgm:spPr>
        <a:solidFill>
          <a:srgbClr val="3E6E5A"/>
        </a:solidFill>
      </dgm:spPr>
      <dgm:t>
        <a:bodyPr/>
        <a:lstStyle/>
        <a:p>
          <a:r>
            <a:rPr lang="fr-BE" sz="1600" dirty="0">
              <a:latin typeface="Arial" panose="020B0604020202020204" pitchFamily="34" charset="0"/>
              <a:cs typeface="Arial" panose="020B0604020202020204" pitchFamily="34" charset="0"/>
            </a:rPr>
            <a:t>Enregistrement des officines pharmaceutiques ouvertes au public et de leur pharmacien titulaire</a:t>
          </a:r>
        </a:p>
      </dgm:t>
    </dgm:pt>
    <dgm:pt modelId="{0DE02592-E8B0-4FB4-89DA-68C703D14546}" type="parTrans" cxnId="{5ED330A2-F9CC-42FC-8D1B-68BBA5F5DB05}">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408F40F4-AF45-4DAC-B1F6-E6376F4605BE}" type="sibTrans" cxnId="{5ED330A2-F9CC-42FC-8D1B-68BBA5F5DB05}">
      <dgm:prSet/>
      <dgm:spPr/>
      <dgm:t>
        <a:bodyPr/>
        <a:lstStyle/>
        <a:p>
          <a:endParaRPr lang="en-US"/>
        </a:p>
      </dgm:t>
    </dgm:pt>
    <dgm:pt modelId="{C6D8479C-CD06-4BEA-A58B-20E775AAE4D1}">
      <dgm:prSet phldrT="[Text]" custT="1"/>
      <dgm:spPr>
        <a:solidFill>
          <a:srgbClr val="3E6E5A"/>
        </a:solidFill>
      </dgm:spPr>
      <dgm:t>
        <a:bodyPr/>
        <a:lstStyle/>
        <a:p>
          <a:r>
            <a:rPr lang="fr-BE" sz="2000" dirty="0">
              <a:latin typeface="Arial" panose="020B0604020202020204" pitchFamily="34" charset="0"/>
              <a:cs typeface="Arial" panose="020B0604020202020204" pitchFamily="34" charset="0"/>
            </a:rPr>
            <a:t>Banque Carrefour des Entreprises</a:t>
          </a:r>
        </a:p>
      </dgm:t>
    </dgm:pt>
    <dgm:pt modelId="{7F4EC375-236D-487D-A372-C7BBF7862F8D}" type="parTrans" cxnId="{27716BD5-60E0-4611-A434-659A5D981378}">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54998C2C-E362-4B8A-8F64-DB04D0025410}" type="sibTrans" cxnId="{27716BD5-60E0-4611-A434-659A5D981378}">
      <dgm:prSet/>
      <dgm:spPr/>
      <dgm:t>
        <a:bodyPr/>
        <a:lstStyle/>
        <a:p>
          <a:endParaRPr lang="en-US"/>
        </a:p>
      </dgm:t>
    </dgm:pt>
    <dgm:pt modelId="{264C4494-7395-4901-8976-65EAB59273A4}" type="pres">
      <dgm:prSet presAssocID="{FAE4E2A1-4FA5-418E-83A3-C5C902FD643F}" presName="cycle" presStyleCnt="0">
        <dgm:presLayoutVars>
          <dgm:chMax val="1"/>
          <dgm:dir/>
          <dgm:animLvl val="ctr"/>
          <dgm:resizeHandles val="exact"/>
        </dgm:presLayoutVars>
      </dgm:prSet>
      <dgm:spPr/>
      <dgm:t>
        <a:bodyPr/>
        <a:lstStyle/>
        <a:p>
          <a:endParaRPr lang="en-US"/>
        </a:p>
      </dgm:t>
    </dgm:pt>
    <dgm:pt modelId="{DC042085-3F4C-43F8-B33A-D7B9E234764C}" type="pres">
      <dgm:prSet presAssocID="{6B1E944C-6178-4F2E-8A01-3204BF06D3BC}" presName="centerShape" presStyleLbl="node0" presStyleIdx="0" presStyleCnt="1"/>
      <dgm:spPr/>
      <dgm:t>
        <a:bodyPr/>
        <a:lstStyle/>
        <a:p>
          <a:endParaRPr lang="en-US"/>
        </a:p>
      </dgm:t>
    </dgm:pt>
    <dgm:pt modelId="{EDB7F8D6-710F-42BA-93F6-A7DB076A8A35}" type="pres">
      <dgm:prSet presAssocID="{4C1FD849-74AF-4A10-8A9D-14C61CBB3C26}" presName="parTrans" presStyleLbl="bgSibTrans2D1" presStyleIdx="0" presStyleCnt="5"/>
      <dgm:spPr/>
      <dgm:t>
        <a:bodyPr/>
        <a:lstStyle/>
        <a:p>
          <a:endParaRPr lang="en-US"/>
        </a:p>
      </dgm:t>
    </dgm:pt>
    <dgm:pt modelId="{FD5D08B1-818F-4D5A-830E-44981C14D9DC}" type="pres">
      <dgm:prSet presAssocID="{102F42BE-373A-4CD8-8EB6-6C4665BBCD0E}" presName="node" presStyleLbl="node1" presStyleIdx="0" presStyleCnt="5" custScaleX="148379" custScaleY="131649">
        <dgm:presLayoutVars>
          <dgm:bulletEnabled val="1"/>
        </dgm:presLayoutVars>
      </dgm:prSet>
      <dgm:spPr/>
      <dgm:t>
        <a:bodyPr/>
        <a:lstStyle/>
        <a:p>
          <a:endParaRPr lang="en-US"/>
        </a:p>
      </dgm:t>
    </dgm:pt>
    <dgm:pt modelId="{CD7CEDA0-2D68-4A80-A581-EC4F2C736203}" type="pres">
      <dgm:prSet presAssocID="{BFD65981-F88B-46B2-953F-88F697F9C2B7}" presName="parTrans" presStyleLbl="bgSibTrans2D1" presStyleIdx="1" presStyleCnt="5"/>
      <dgm:spPr/>
      <dgm:t>
        <a:bodyPr/>
        <a:lstStyle/>
        <a:p>
          <a:endParaRPr lang="en-US"/>
        </a:p>
      </dgm:t>
    </dgm:pt>
    <dgm:pt modelId="{07ECDECC-E193-4437-A506-951CAE71191F}" type="pres">
      <dgm:prSet presAssocID="{C6EDF2DB-E2FB-4B51-85C5-224973DC8C8D}" presName="node" presStyleLbl="node1" presStyleIdx="1" presStyleCnt="5" custScaleX="178050" custScaleY="136236" custRadScaleRad="110280" custRadScaleInc="-10233">
        <dgm:presLayoutVars>
          <dgm:bulletEnabled val="1"/>
        </dgm:presLayoutVars>
      </dgm:prSet>
      <dgm:spPr/>
      <dgm:t>
        <a:bodyPr/>
        <a:lstStyle/>
        <a:p>
          <a:endParaRPr lang="en-US"/>
        </a:p>
      </dgm:t>
    </dgm:pt>
    <dgm:pt modelId="{6D0FD93B-9C72-401D-9F8F-CCDBEF1DDBC8}" type="pres">
      <dgm:prSet presAssocID="{6CBA5546-F56F-491D-BF94-162D9A964769}" presName="parTrans" presStyleLbl="bgSibTrans2D1" presStyleIdx="2" presStyleCnt="5" custLinFactNeighborX="-67"/>
      <dgm:spPr/>
      <dgm:t>
        <a:bodyPr/>
        <a:lstStyle/>
        <a:p>
          <a:endParaRPr lang="en-US"/>
        </a:p>
      </dgm:t>
    </dgm:pt>
    <dgm:pt modelId="{AD3756BF-94C3-4D2C-8224-0BF40CCC5D4E}" type="pres">
      <dgm:prSet presAssocID="{EFBC2CB6-BAAF-4FEB-977C-D57BB8B43BC6}" presName="node" presStyleLbl="node1" presStyleIdx="2" presStyleCnt="5" custScaleX="166215" custScaleY="96152">
        <dgm:presLayoutVars>
          <dgm:bulletEnabled val="1"/>
        </dgm:presLayoutVars>
      </dgm:prSet>
      <dgm:spPr/>
      <dgm:t>
        <a:bodyPr/>
        <a:lstStyle/>
        <a:p>
          <a:endParaRPr lang="en-US"/>
        </a:p>
      </dgm:t>
    </dgm:pt>
    <dgm:pt modelId="{850788DF-B0B5-4296-BF4E-4F29F1C43949}" type="pres">
      <dgm:prSet presAssocID="{0DE02592-E8B0-4FB4-89DA-68C703D14546}" presName="parTrans" presStyleLbl="bgSibTrans2D1" presStyleIdx="3" presStyleCnt="5" custLinFactNeighborX="-1177"/>
      <dgm:spPr/>
      <dgm:t>
        <a:bodyPr/>
        <a:lstStyle/>
        <a:p>
          <a:endParaRPr lang="en-US"/>
        </a:p>
      </dgm:t>
    </dgm:pt>
    <dgm:pt modelId="{A57992FF-E30E-42B4-9503-CBB401D5267C}" type="pres">
      <dgm:prSet presAssocID="{910B5C43-2C30-4165-8771-EE90E917218E}" presName="node" presStyleLbl="node1" presStyleIdx="3" presStyleCnt="5" custScaleX="150355" custScaleY="137597" custRadScaleRad="134835" custRadScaleInc="17528">
        <dgm:presLayoutVars>
          <dgm:bulletEnabled val="1"/>
        </dgm:presLayoutVars>
      </dgm:prSet>
      <dgm:spPr/>
      <dgm:t>
        <a:bodyPr/>
        <a:lstStyle/>
        <a:p>
          <a:endParaRPr lang="en-US"/>
        </a:p>
      </dgm:t>
    </dgm:pt>
    <dgm:pt modelId="{6D9B7845-95FA-447C-B27B-612612C663AD}" type="pres">
      <dgm:prSet presAssocID="{7F4EC375-236D-487D-A372-C7BBF7862F8D}" presName="parTrans" presStyleLbl="bgSibTrans2D1" presStyleIdx="4" presStyleCnt="5" custLinFactNeighborX="-4825"/>
      <dgm:spPr/>
      <dgm:t>
        <a:bodyPr/>
        <a:lstStyle/>
        <a:p>
          <a:endParaRPr lang="en-US"/>
        </a:p>
      </dgm:t>
    </dgm:pt>
    <dgm:pt modelId="{5489EBB2-4D64-48CC-8131-2E8ED09A7265}" type="pres">
      <dgm:prSet presAssocID="{C6D8479C-CD06-4BEA-A58B-20E775AAE4D1}" presName="node" presStyleLbl="node1" presStyleIdx="4" presStyleCnt="5" custScaleX="137166" custScaleY="147579">
        <dgm:presLayoutVars>
          <dgm:bulletEnabled val="1"/>
        </dgm:presLayoutVars>
      </dgm:prSet>
      <dgm:spPr/>
      <dgm:t>
        <a:bodyPr/>
        <a:lstStyle/>
        <a:p>
          <a:endParaRPr lang="en-US"/>
        </a:p>
      </dgm:t>
    </dgm:pt>
  </dgm:ptLst>
  <dgm:cxnLst>
    <dgm:cxn modelId="{1156C426-EFB0-4748-9736-3CFE258D92D4}" type="presOf" srcId="{C6D8479C-CD06-4BEA-A58B-20E775AAE4D1}" destId="{5489EBB2-4D64-48CC-8131-2E8ED09A7265}" srcOrd="0" destOrd="0" presId="urn:microsoft.com/office/officeart/2005/8/layout/radial4"/>
    <dgm:cxn modelId="{99216E94-DFB8-493A-A2A6-51A9D43C802B}" srcId="{6B1E944C-6178-4F2E-8A01-3204BF06D3BC}" destId="{C6EDF2DB-E2FB-4B51-85C5-224973DC8C8D}" srcOrd="1" destOrd="0" parTransId="{BFD65981-F88B-46B2-953F-88F697F9C2B7}" sibTransId="{36B3BCB5-B408-4338-BE9F-56AD1CE87DD4}"/>
    <dgm:cxn modelId="{7B9FDC78-FB73-46A6-8508-03DB16549E32}" type="presOf" srcId="{FAE4E2A1-4FA5-418E-83A3-C5C902FD643F}" destId="{264C4494-7395-4901-8976-65EAB59273A4}" srcOrd="0" destOrd="0" presId="urn:microsoft.com/office/officeart/2005/8/layout/radial4"/>
    <dgm:cxn modelId="{2FFDB695-CEFB-47B1-8AF0-D3B08A33300C}" type="presOf" srcId="{BFD65981-F88B-46B2-953F-88F697F9C2B7}" destId="{CD7CEDA0-2D68-4A80-A581-EC4F2C736203}" srcOrd="0" destOrd="0" presId="urn:microsoft.com/office/officeart/2005/8/layout/radial4"/>
    <dgm:cxn modelId="{A3EA5C06-B531-4A11-B60D-4B0EF8A5251B}" type="presOf" srcId="{6CBA5546-F56F-491D-BF94-162D9A964769}" destId="{6D0FD93B-9C72-401D-9F8F-CCDBEF1DDBC8}" srcOrd="0" destOrd="0" presId="urn:microsoft.com/office/officeart/2005/8/layout/radial4"/>
    <dgm:cxn modelId="{27716BD5-60E0-4611-A434-659A5D981378}" srcId="{6B1E944C-6178-4F2E-8A01-3204BF06D3BC}" destId="{C6D8479C-CD06-4BEA-A58B-20E775AAE4D1}" srcOrd="4" destOrd="0" parTransId="{7F4EC375-236D-487D-A372-C7BBF7862F8D}" sibTransId="{54998C2C-E362-4B8A-8F64-DB04D0025410}"/>
    <dgm:cxn modelId="{BF402BFE-141F-44DF-B28F-87BBDB86241D}" type="presOf" srcId="{4C1FD849-74AF-4A10-8A9D-14C61CBB3C26}" destId="{EDB7F8D6-710F-42BA-93F6-A7DB076A8A35}" srcOrd="0" destOrd="0" presId="urn:microsoft.com/office/officeart/2005/8/layout/radial4"/>
    <dgm:cxn modelId="{EBC91E16-F812-4AC4-8B1D-926C28966005}" type="presOf" srcId="{C6EDF2DB-E2FB-4B51-85C5-224973DC8C8D}" destId="{07ECDECC-E193-4437-A506-951CAE71191F}" srcOrd="0" destOrd="0" presId="urn:microsoft.com/office/officeart/2005/8/layout/radial4"/>
    <dgm:cxn modelId="{5873BC60-ED91-4860-80C4-2772D8367926}" srcId="{6B1E944C-6178-4F2E-8A01-3204BF06D3BC}" destId="{102F42BE-373A-4CD8-8EB6-6C4665BBCD0E}" srcOrd="0" destOrd="0" parTransId="{4C1FD849-74AF-4A10-8A9D-14C61CBB3C26}" sibTransId="{3BD5188D-FA97-4BC7-A756-21E54F434366}"/>
    <dgm:cxn modelId="{D0BBF6AE-9189-46C1-A2B3-45CB623C217B}" srcId="{FAE4E2A1-4FA5-418E-83A3-C5C902FD643F}" destId="{6B1E944C-6178-4F2E-8A01-3204BF06D3BC}" srcOrd="0" destOrd="0" parTransId="{F56115A1-46D4-43BB-9CD4-22539A2073F8}" sibTransId="{BEB63A79-B4DF-4282-972C-29A7F4C3B05B}"/>
    <dgm:cxn modelId="{DAA1FB19-79DC-42A8-8AB9-2D7810D99EF9}" type="presOf" srcId="{910B5C43-2C30-4165-8771-EE90E917218E}" destId="{A57992FF-E30E-42B4-9503-CBB401D5267C}" srcOrd="0" destOrd="0" presId="urn:microsoft.com/office/officeart/2005/8/layout/radial4"/>
    <dgm:cxn modelId="{B54B8569-BF05-4069-926B-4B1CBF8D7F47}" type="presOf" srcId="{7F4EC375-236D-487D-A372-C7BBF7862F8D}" destId="{6D9B7845-95FA-447C-B27B-612612C663AD}" srcOrd="0" destOrd="0" presId="urn:microsoft.com/office/officeart/2005/8/layout/radial4"/>
    <dgm:cxn modelId="{5ED330A2-F9CC-42FC-8D1B-68BBA5F5DB05}" srcId="{6B1E944C-6178-4F2E-8A01-3204BF06D3BC}" destId="{910B5C43-2C30-4165-8771-EE90E917218E}" srcOrd="3" destOrd="0" parTransId="{0DE02592-E8B0-4FB4-89DA-68C703D14546}" sibTransId="{408F40F4-AF45-4DAC-B1F6-E6376F4605BE}"/>
    <dgm:cxn modelId="{CEEF3B58-9FD4-483A-9923-06F41082EE65}" type="presOf" srcId="{0DE02592-E8B0-4FB4-89DA-68C703D14546}" destId="{850788DF-B0B5-4296-BF4E-4F29F1C43949}" srcOrd="0" destOrd="0" presId="urn:microsoft.com/office/officeart/2005/8/layout/radial4"/>
    <dgm:cxn modelId="{02980F1D-47F2-429B-83CA-504F82276620}" type="presOf" srcId="{102F42BE-373A-4CD8-8EB6-6C4665BBCD0E}" destId="{FD5D08B1-818F-4D5A-830E-44981C14D9DC}" srcOrd="0" destOrd="0" presId="urn:microsoft.com/office/officeart/2005/8/layout/radial4"/>
    <dgm:cxn modelId="{BD1D62FE-C5E5-4B41-9297-78F49223753F}" srcId="{6B1E944C-6178-4F2E-8A01-3204BF06D3BC}" destId="{EFBC2CB6-BAAF-4FEB-977C-D57BB8B43BC6}" srcOrd="2" destOrd="0" parTransId="{6CBA5546-F56F-491D-BF94-162D9A964769}" sibTransId="{71FED53E-B775-4124-9532-ABA70762910A}"/>
    <dgm:cxn modelId="{0057F9DF-110D-437B-A077-660B2EE855CA}" type="presOf" srcId="{6B1E944C-6178-4F2E-8A01-3204BF06D3BC}" destId="{DC042085-3F4C-43F8-B33A-D7B9E234764C}" srcOrd="0" destOrd="0" presId="urn:microsoft.com/office/officeart/2005/8/layout/radial4"/>
    <dgm:cxn modelId="{6972CE30-6701-4B12-8C79-09FEEF883892}" type="presOf" srcId="{EFBC2CB6-BAAF-4FEB-977C-D57BB8B43BC6}" destId="{AD3756BF-94C3-4D2C-8224-0BF40CCC5D4E}" srcOrd="0" destOrd="0" presId="urn:microsoft.com/office/officeart/2005/8/layout/radial4"/>
    <dgm:cxn modelId="{5DE59E30-3B67-46B5-B9D3-7AFA16613500}" type="presParOf" srcId="{264C4494-7395-4901-8976-65EAB59273A4}" destId="{DC042085-3F4C-43F8-B33A-D7B9E234764C}" srcOrd="0" destOrd="0" presId="urn:microsoft.com/office/officeart/2005/8/layout/radial4"/>
    <dgm:cxn modelId="{DCAFFA00-22A7-4881-972F-C82EA05EC2DA}" type="presParOf" srcId="{264C4494-7395-4901-8976-65EAB59273A4}" destId="{EDB7F8D6-710F-42BA-93F6-A7DB076A8A35}" srcOrd="1" destOrd="0" presId="urn:microsoft.com/office/officeart/2005/8/layout/radial4"/>
    <dgm:cxn modelId="{323ED085-DE32-4621-814B-8E3D318E6555}" type="presParOf" srcId="{264C4494-7395-4901-8976-65EAB59273A4}" destId="{FD5D08B1-818F-4D5A-830E-44981C14D9DC}" srcOrd="2" destOrd="0" presId="urn:microsoft.com/office/officeart/2005/8/layout/radial4"/>
    <dgm:cxn modelId="{897BAB65-F632-49D1-8B09-593D8768E133}" type="presParOf" srcId="{264C4494-7395-4901-8976-65EAB59273A4}" destId="{CD7CEDA0-2D68-4A80-A581-EC4F2C736203}" srcOrd="3" destOrd="0" presId="urn:microsoft.com/office/officeart/2005/8/layout/radial4"/>
    <dgm:cxn modelId="{201F32B9-5CDF-4357-A697-D4772FA42AD4}" type="presParOf" srcId="{264C4494-7395-4901-8976-65EAB59273A4}" destId="{07ECDECC-E193-4437-A506-951CAE71191F}" srcOrd="4" destOrd="0" presId="urn:microsoft.com/office/officeart/2005/8/layout/radial4"/>
    <dgm:cxn modelId="{39AC7E80-F511-4332-A917-1305732C39C2}" type="presParOf" srcId="{264C4494-7395-4901-8976-65EAB59273A4}" destId="{6D0FD93B-9C72-401D-9F8F-CCDBEF1DDBC8}" srcOrd="5" destOrd="0" presId="urn:microsoft.com/office/officeart/2005/8/layout/radial4"/>
    <dgm:cxn modelId="{2A08F5FE-E59A-4AEA-A2CD-346D9E0D35BD}" type="presParOf" srcId="{264C4494-7395-4901-8976-65EAB59273A4}" destId="{AD3756BF-94C3-4D2C-8224-0BF40CCC5D4E}" srcOrd="6" destOrd="0" presId="urn:microsoft.com/office/officeart/2005/8/layout/radial4"/>
    <dgm:cxn modelId="{DCAA9A69-264F-48A6-84BD-F4B598986A5B}" type="presParOf" srcId="{264C4494-7395-4901-8976-65EAB59273A4}" destId="{850788DF-B0B5-4296-BF4E-4F29F1C43949}" srcOrd="7" destOrd="0" presId="urn:microsoft.com/office/officeart/2005/8/layout/radial4"/>
    <dgm:cxn modelId="{4B0F7324-B07B-47B5-9239-F4E256E5E6C5}" type="presParOf" srcId="{264C4494-7395-4901-8976-65EAB59273A4}" destId="{A57992FF-E30E-42B4-9503-CBB401D5267C}" srcOrd="8" destOrd="0" presId="urn:microsoft.com/office/officeart/2005/8/layout/radial4"/>
    <dgm:cxn modelId="{DEA4A783-5184-44D8-9B65-2B75B66748F6}" type="presParOf" srcId="{264C4494-7395-4901-8976-65EAB59273A4}" destId="{6D9B7845-95FA-447C-B27B-612612C663AD}" srcOrd="9" destOrd="0" presId="urn:microsoft.com/office/officeart/2005/8/layout/radial4"/>
    <dgm:cxn modelId="{8E88C463-F223-451E-8087-C267FDDD3894}" type="presParOf" srcId="{264C4494-7395-4901-8976-65EAB59273A4}" destId="{5489EBB2-4D64-48CC-8131-2E8ED09A726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4E2A1-4FA5-418E-83A3-C5C902FD64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E944C-6178-4F2E-8A01-3204BF06D3BC}">
      <dgm:prSet phldrT="[Text]"/>
      <dgm:spPr>
        <a:solidFill>
          <a:srgbClr val="3E6E5A"/>
        </a:solidFill>
      </dgm:spPr>
      <dgm:t>
        <a:bodyPr/>
        <a:lstStyle/>
        <a:p>
          <a:r>
            <a:rPr lang="fr-BE">
              <a:latin typeface="Arial" panose="020B0604020202020204" pitchFamily="34" charset="0"/>
              <a:cs typeface="Arial" panose="020B0604020202020204" pitchFamily="34" charset="0"/>
            </a:rPr>
            <a:t>SAM </a:t>
          </a:r>
        </a:p>
      </dgm:t>
    </dgm:pt>
    <dgm:pt modelId="{F56115A1-46D4-43BB-9CD4-22539A2073F8}" type="parTrans" cxnId="{D0BBF6AE-9189-46C1-A2B3-45CB623C217B}">
      <dgm:prSet/>
      <dgm:spPr/>
      <dgm:t>
        <a:bodyPr/>
        <a:lstStyle/>
        <a:p>
          <a:endParaRPr lang="en-US"/>
        </a:p>
      </dgm:t>
    </dgm:pt>
    <dgm:pt modelId="{BEB63A79-B4DF-4282-972C-29A7F4C3B05B}" type="sibTrans" cxnId="{D0BBF6AE-9189-46C1-A2B3-45CB623C217B}">
      <dgm:prSet/>
      <dgm:spPr/>
      <dgm:t>
        <a:bodyPr/>
        <a:lstStyle/>
        <a:p>
          <a:endParaRPr lang="en-US"/>
        </a:p>
      </dgm:t>
    </dgm:pt>
    <dgm:pt modelId="{102F42BE-373A-4CD8-8EB6-6C4665BBCD0E}">
      <dgm:prSet phldrT="[Text]" custT="1"/>
      <dgm:spPr>
        <a:solidFill>
          <a:srgbClr val="3E6E5A"/>
        </a:solidFill>
      </dgm:spPr>
      <dgm:t>
        <a:bodyPr/>
        <a:lstStyle/>
        <a:p>
          <a:r>
            <a:rPr lang="fr-BE" sz="2000" dirty="0">
              <a:latin typeface="Arial" panose="020B0604020202020204" pitchFamily="34" charset="0"/>
              <a:cs typeface="Arial" panose="020B0604020202020204" pitchFamily="34" charset="0"/>
            </a:rPr>
            <a:t>Modalités de remboursement</a:t>
          </a:r>
        </a:p>
      </dgm:t>
    </dgm:pt>
    <dgm:pt modelId="{4C1FD849-74AF-4A10-8A9D-14C61CBB3C26}" type="parTrans" cxnId="{5873BC60-ED91-4860-80C4-2772D8367926}">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3BD5188D-FA97-4BC7-A756-21E54F434366}" type="sibTrans" cxnId="{5873BC60-ED91-4860-80C4-2772D8367926}">
      <dgm:prSet/>
      <dgm:spPr/>
      <dgm:t>
        <a:bodyPr/>
        <a:lstStyle/>
        <a:p>
          <a:endParaRPr lang="en-US"/>
        </a:p>
      </dgm:t>
    </dgm:pt>
    <dgm:pt modelId="{C6EDF2DB-E2FB-4B51-85C5-224973DC8C8D}">
      <dgm:prSet phldrT="[Text]" custT="1"/>
      <dgm:spPr>
        <a:solidFill>
          <a:srgbClr val="3E6E5A"/>
        </a:solidFill>
      </dgm:spPr>
      <dgm:t>
        <a:bodyPr/>
        <a:lstStyle/>
        <a:p>
          <a:r>
            <a:rPr lang="fr-BE" sz="2000" dirty="0">
              <a:latin typeface="Arial" panose="020B0604020202020204" pitchFamily="34" charset="0"/>
              <a:cs typeface="Arial" panose="020B0604020202020204" pitchFamily="34" charset="0"/>
            </a:rPr>
            <a:t>Prix</a:t>
          </a:r>
          <a:endParaRPr lang="fr-BE" sz="1800" dirty="0">
            <a:latin typeface="Arial" panose="020B0604020202020204" pitchFamily="34" charset="0"/>
            <a:cs typeface="Arial" panose="020B0604020202020204" pitchFamily="34" charset="0"/>
          </a:endParaRPr>
        </a:p>
      </dgm:t>
    </dgm:pt>
    <dgm:pt modelId="{BFD65981-F88B-46B2-953F-88F697F9C2B7}" type="parTrans" cxnId="{99216E94-DFB8-493A-A2A6-51A9D43C802B}">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36B3BCB5-B408-4338-BE9F-56AD1CE87DD4}" type="sibTrans" cxnId="{99216E94-DFB8-493A-A2A6-51A9D43C802B}">
      <dgm:prSet/>
      <dgm:spPr/>
      <dgm:t>
        <a:bodyPr/>
        <a:lstStyle/>
        <a:p>
          <a:endParaRPr lang="en-US"/>
        </a:p>
      </dgm:t>
    </dgm:pt>
    <dgm:pt modelId="{EFBC2CB6-BAAF-4FEB-977C-D57BB8B43BC6}">
      <dgm:prSet phldrT="[Text]" custT="1"/>
      <dgm:spPr>
        <a:solidFill>
          <a:srgbClr val="3E6E5A"/>
        </a:solidFill>
      </dgm:spPr>
      <dgm:t>
        <a:bodyPr/>
        <a:lstStyle/>
        <a:p>
          <a:r>
            <a:rPr lang="fr-BE" sz="2000" dirty="0">
              <a:latin typeface="Arial" panose="020B0604020202020204" pitchFamily="34" charset="0"/>
              <a:cs typeface="Arial" panose="020B0604020202020204" pitchFamily="34" charset="0"/>
            </a:rPr>
            <a:t>Matières premières / formules pour préparations magistrales - autres produits / non-médicaments</a:t>
          </a:r>
        </a:p>
      </dgm:t>
    </dgm:pt>
    <dgm:pt modelId="{6CBA5546-F56F-491D-BF94-162D9A964769}" type="parTrans" cxnId="{BD1D62FE-C5E5-4B41-9297-78F49223753F}">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71FED53E-B775-4124-9532-ABA70762910A}" type="sibTrans" cxnId="{BD1D62FE-C5E5-4B41-9297-78F49223753F}">
      <dgm:prSet/>
      <dgm:spPr/>
      <dgm:t>
        <a:bodyPr/>
        <a:lstStyle/>
        <a:p>
          <a:endParaRPr lang="en-US"/>
        </a:p>
      </dgm:t>
    </dgm:pt>
    <dgm:pt modelId="{910B5C43-2C30-4165-8771-EE90E917218E}">
      <dgm:prSet phldrT="[Text]" custT="1"/>
      <dgm:spPr>
        <a:solidFill>
          <a:srgbClr val="3E6E5A"/>
        </a:solidFill>
      </dgm:spPr>
      <dgm:t>
        <a:bodyPr/>
        <a:lstStyle/>
        <a:p>
          <a:r>
            <a:rPr lang="fr-BE" sz="2000" dirty="0">
              <a:latin typeface="Arial" panose="020B0604020202020204" pitchFamily="34" charset="0"/>
              <a:cs typeface="Arial" panose="020B0604020202020204" pitchFamily="34" charset="0"/>
            </a:rPr>
            <a:t>Données d’enregistrement</a:t>
          </a:r>
        </a:p>
      </dgm:t>
    </dgm:pt>
    <dgm:pt modelId="{0DE02592-E8B0-4FB4-89DA-68C703D14546}" type="parTrans" cxnId="{5ED330A2-F9CC-42FC-8D1B-68BBA5F5DB05}">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408F40F4-AF45-4DAC-B1F6-E6376F4605BE}" type="sibTrans" cxnId="{5ED330A2-F9CC-42FC-8D1B-68BBA5F5DB05}">
      <dgm:prSet/>
      <dgm:spPr/>
      <dgm:t>
        <a:bodyPr/>
        <a:lstStyle/>
        <a:p>
          <a:endParaRPr lang="en-US"/>
        </a:p>
      </dgm:t>
    </dgm:pt>
    <dgm:pt modelId="{7F2C0642-AE46-4150-B8BA-7B1D6DA5A267}">
      <dgm:prSet/>
      <dgm:spPr>
        <a:solidFill>
          <a:srgbClr val="3E6E5A"/>
        </a:solidFill>
      </dgm:spPr>
      <dgm:t>
        <a:bodyPr/>
        <a:lstStyle/>
        <a:p>
          <a:r>
            <a:rPr lang="fr-BE" dirty="0">
              <a:latin typeface="Arial" panose="020B0604020202020204" pitchFamily="34" charset="0"/>
              <a:cs typeface="Arial" panose="020B0604020202020204" pitchFamily="34" charset="0"/>
            </a:rPr>
            <a:t>Groupes </a:t>
          </a:r>
          <a:r>
            <a:rPr lang="fr-BE" dirty="0" err="1">
              <a:latin typeface="Arial" panose="020B0604020202020204" pitchFamily="34" charset="0"/>
              <a:cs typeface="Arial" panose="020B0604020202020204" pitchFamily="34" charset="0"/>
            </a:rPr>
            <a:t>pharmacothérapeutiques</a:t>
          </a:r>
          <a:r>
            <a:rPr lang="fr-BE" dirty="0">
              <a:latin typeface="Arial" panose="020B0604020202020204" pitchFamily="34" charset="0"/>
              <a:cs typeface="Arial" panose="020B0604020202020204" pitchFamily="34" charset="0"/>
            </a:rPr>
            <a:t> et autres données</a:t>
          </a:r>
        </a:p>
      </dgm:t>
    </dgm:pt>
    <dgm:pt modelId="{935E0C92-AB01-4286-BAE0-47871F60DD2E}" type="parTrans" cxnId="{EC6EB384-DE27-4D61-B08B-B58EB5F34C86}">
      <dgm:prSet/>
      <dgm:spPr>
        <a:solidFill>
          <a:srgbClr val="C6D4CE"/>
        </a:solidFill>
      </dgm:spPr>
      <dgm:t>
        <a:bodyPr/>
        <a:lstStyle/>
        <a:p>
          <a:endParaRPr lang="en-US">
            <a:latin typeface="Arial" panose="020B0604020202020204" pitchFamily="34" charset="0"/>
            <a:cs typeface="Arial" panose="020B0604020202020204" pitchFamily="34" charset="0"/>
          </a:endParaRPr>
        </a:p>
      </dgm:t>
    </dgm:pt>
    <dgm:pt modelId="{30BD4E86-A890-4059-94E6-1D08210AB2BA}" type="sibTrans" cxnId="{EC6EB384-DE27-4D61-B08B-B58EB5F34C86}">
      <dgm:prSet/>
      <dgm:spPr/>
      <dgm:t>
        <a:bodyPr/>
        <a:lstStyle/>
        <a:p>
          <a:endParaRPr lang="en-US"/>
        </a:p>
      </dgm:t>
    </dgm:pt>
    <dgm:pt modelId="{264C4494-7395-4901-8976-65EAB59273A4}" type="pres">
      <dgm:prSet presAssocID="{FAE4E2A1-4FA5-418E-83A3-C5C902FD643F}" presName="cycle" presStyleCnt="0">
        <dgm:presLayoutVars>
          <dgm:chMax val="1"/>
          <dgm:dir/>
          <dgm:animLvl val="ctr"/>
          <dgm:resizeHandles val="exact"/>
        </dgm:presLayoutVars>
      </dgm:prSet>
      <dgm:spPr/>
      <dgm:t>
        <a:bodyPr/>
        <a:lstStyle/>
        <a:p>
          <a:endParaRPr lang="en-US"/>
        </a:p>
      </dgm:t>
    </dgm:pt>
    <dgm:pt modelId="{DC042085-3F4C-43F8-B33A-D7B9E234764C}" type="pres">
      <dgm:prSet presAssocID="{6B1E944C-6178-4F2E-8A01-3204BF06D3BC}" presName="centerShape" presStyleLbl="node0" presStyleIdx="0" presStyleCnt="1"/>
      <dgm:spPr/>
      <dgm:t>
        <a:bodyPr/>
        <a:lstStyle/>
        <a:p>
          <a:endParaRPr lang="en-US"/>
        </a:p>
      </dgm:t>
    </dgm:pt>
    <dgm:pt modelId="{EDB7F8D6-710F-42BA-93F6-A7DB076A8A35}" type="pres">
      <dgm:prSet presAssocID="{4C1FD849-74AF-4A10-8A9D-14C61CBB3C26}" presName="parTrans" presStyleLbl="bgSibTrans2D1" presStyleIdx="0" presStyleCnt="5"/>
      <dgm:spPr/>
      <dgm:t>
        <a:bodyPr/>
        <a:lstStyle/>
        <a:p>
          <a:endParaRPr lang="en-US"/>
        </a:p>
      </dgm:t>
    </dgm:pt>
    <dgm:pt modelId="{FD5D08B1-818F-4D5A-830E-44981C14D9DC}" type="pres">
      <dgm:prSet presAssocID="{102F42BE-373A-4CD8-8EB6-6C4665BBCD0E}" presName="node" presStyleLbl="node1" presStyleIdx="0" presStyleCnt="5" custScaleX="146042" custScaleY="105309" custRadScaleRad="113271" custRadScaleInc="1859">
        <dgm:presLayoutVars>
          <dgm:bulletEnabled val="1"/>
        </dgm:presLayoutVars>
      </dgm:prSet>
      <dgm:spPr/>
      <dgm:t>
        <a:bodyPr/>
        <a:lstStyle/>
        <a:p>
          <a:endParaRPr lang="en-US"/>
        </a:p>
      </dgm:t>
    </dgm:pt>
    <dgm:pt modelId="{CD7CEDA0-2D68-4A80-A581-EC4F2C736203}" type="pres">
      <dgm:prSet presAssocID="{BFD65981-F88B-46B2-953F-88F697F9C2B7}" presName="parTrans" presStyleLbl="bgSibTrans2D1" presStyleIdx="1" presStyleCnt="5"/>
      <dgm:spPr/>
      <dgm:t>
        <a:bodyPr/>
        <a:lstStyle/>
        <a:p>
          <a:endParaRPr lang="en-US"/>
        </a:p>
      </dgm:t>
    </dgm:pt>
    <dgm:pt modelId="{07ECDECC-E193-4437-A506-951CAE71191F}" type="pres">
      <dgm:prSet presAssocID="{C6EDF2DB-E2FB-4B51-85C5-224973DC8C8D}" presName="node" presStyleLbl="node1" presStyleIdx="1" presStyleCnt="5" custScaleX="148029" custScaleY="106444" custRadScaleRad="105078" custRadScaleInc="-37227">
        <dgm:presLayoutVars>
          <dgm:bulletEnabled val="1"/>
        </dgm:presLayoutVars>
      </dgm:prSet>
      <dgm:spPr/>
      <dgm:t>
        <a:bodyPr/>
        <a:lstStyle/>
        <a:p>
          <a:endParaRPr lang="en-US"/>
        </a:p>
      </dgm:t>
    </dgm:pt>
    <dgm:pt modelId="{6D0FD93B-9C72-401D-9F8F-CCDBEF1DDBC8}" type="pres">
      <dgm:prSet presAssocID="{6CBA5546-F56F-491D-BF94-162D9A964769}" presName="parTrans" presStyleLbl="bgSibTrans2D1" presStyleIdx="2" presStyleCnt="5" custLinFactNeighborX="-67"/>
      <dgm:spPr/>
      <dgm:t>
        <a:bodyPr/>
        <a:lstStyle/>
        <a:p>
          <a:endParaRPr lang="en-US"/>
        </a:p>
      </dgm:t>
    </dgm:pt>
    <dgm:pt modelId="{AD3756BF-94C3-4D2C-8224-0BF40CCC5D4E}" type="pres">
      <dgm:prSet presAssocID="{EFBC2CB6-BAAF-4FEB-977C-D57BB8B43BC6}" presName="node" presStyleLbl="node1" presStyleIdx="2" presStyleCnt="5" custScaleX="184389" custScaleY="136002">
        <dgm:presLayoutVars>
          <dgm:bulletEnabled val="1"/>
        </dgm:presLayoutVars>
      </dgm:prSet>
      <dgm:spPr/>
      <dgm:t>
        <a:bodyPr/>
        <a:lstStyle/>
        <a:p>
          <a:endParaRPr lang="en-US"/>
        </a:p>
      </dgm:t>
    </dgm:pt>
    <dgm:pt modelId="{850788DF-B0B5-4296-BF4E-4F29F1C43949}" type="pres">
      <dgm:prSet presAssocID="{0DE02592-E8B0-4FB4-89DA-68C703D14546}" presName="parTrans" presStyleLbl="bgSibTrans2D1" presStyleIdx="3" presStyleCnt="5" custLinFactNeighborX="-1177"/>
      <dgm:spPr/>
      <dgm:t>
        <a:bodyPr/>
        <a:lstStyle/>
        <a:p>
          <a:endParaRPr lang="en-US"/>
        </a:p>
      </dgm:t>
    </dgm:pt>
    <dgm:pt modelId="{A57992FF-E30E-42B4-9503-CBB401D5267C}" type="pres">
      <dgm:prSet presAssocID="{910B5C43-2C30-4165-8771-EE90E917218E}" presName="node" presStyleLbl="node1" presStyleIdx="3" presStyleCnt="5" custScaleX="152522" custScaleY="92176" custRadScaleRad="100991" custRadScaleInc="21628">
        <dgm:presLayoutVars>
          <dgm:bulletEnabled val="1"/>
        </dgm:presLayoutVars>
      </dgm:prSet>
      <dgm:spPr/>
      <dgm:t>
        <a:bodyPr/>
        <a:lstStyle/>
        <a:p>
          <a:endParaRPr lang="en-US"/>
        </a:p>
      </dgm:t>
    </dgm:pt>
    <dgm:pt modelId="{F28E4DE6-33DB-4BFA-B324-4DD8EFC16E14}" type="pres">
      <dgm:prSet presAssocID="{935E0C92-AB01-4286-BAE0-47871F60DD2E}" presName="parTrans" presStyleLbl="bgSibTrans2D1" presStyleIdx="4" presStyleCnt="5"/>
      <dgm:spPr/>
      <dgm:t>
        <a:bodyPr/>
        <a:lstStyle/>
        <a:p>
          <a:endParaRPr lang="en-US"/>
        </a:p>
      </dgm:t>
    </dgm:pt>
    <dgm:pt modelId="{FC015553-EA68-4CEA-8101-1D63D8926B48}" type="pres">
      <dgm:prSet presAssocID="{7F2C0642-AE46-4150-B8BA-7B1D6DA5A267}" presName="node" presStyleLbl="node1" presStyleIdx="4" presStyleCnt="5" custScaleX="115309" custScaleY="105260" custRadScaleRad="100029" custRadScaleInc="3856">
        <dgm:presLayoutVars>
          <dgm:bulletEnabled val="1"/>
        </dgm:presLayoutVars>
      </dgm:prSet>
      <dgm:spPr/>
      <dgm:t>
        <a:bodyPr/>
        <a:lstStyle/>
        <a:p>
          <a:endParaRPr lang="en-US"/>
        </a:p>
      </dgm:t>
    </dgm:pt>
  </dgm:ptLst>
  <dgm:cxnLst>
    <dgm:cxn modelId="{EC6EB384-DE27-4D61-B08B-B58EB5F34C86}" srcId="{6B1E944C-6178-4F2E-8A01-3204BF06D3BC}" destId="{7F2C0642-AE46-4150-B8BA-7B1D6DA5A267}" srcOrd="4" destOrd="0" parTransId="{935E0C92-AB01-4286-BAE0-47871F60DD2E}" sibTransId="{30BD4E86-A890-4059-94E6-1D08210AB2BA}"/>
    <dgm:cxn modelId="{EBC91E16-F812-4AC4-8B1D-926C28966005}" type="presOf" srcId="{C6EDF2DB-E2FB-4B51-85C5-224973DC8C8D}" destId="{07ECDECC-E193-4437-A506-951CAE71191F}" srcOrd="0" destOrd="0" presId="urn:microsoft.com/office/officeart/2005/8/layout/radial4"/>
    <dgm:cxn modelId="{20809760-F054-43F9-9D8B-823AD02F61C1}" type="presOf" srcId="{7F2C0642-AE46-4150-B8BA-7B1D6DA5A267}" destId="{FC015553-EA68-4CEA-8101-1D63D8926B48}" srcOrd="0" destOrd="0" presId="urn:microsoft.com/office/officeart/2005/8/layout/radial4"/>
    <dgm:cxn modelId="{CEEF3B58-9FD4-483A-9923-06F41082EE65}" type="presOf" srcId="{0DE02592-E8B0-4FB4-89DA-68C703D14546}" destId="{850788DF-B0B5-4296-BF4E-4F29F1C43949}" srcOrd="0" destOrd="0" presId="urn:microsoft.com/office/officeart/2005/8/layout/radial4"/>
    <dgm:cxn modelId="{A3EA5C06-B531-4A11-B60D-4B0EF8A5251B}" type="presOf" srcId="{6CBA5546-F56F-491D-BF94-162D9A964769}" destId="{6D0FD93B-9C72-401D-9F8F-CCDBEF1DDBC8}" srcOrd="0" destOrd="0" presId="urn:microsoft.com/office/officeart/2005/8/layout/radial4"/>
    <dgm:cxn modelId="{D0BBF6AE-9189-46C1-A2B3-45CB623C217B}" srcId="{FAE4E2A1-4FA5-418E-83A3-C5C902FD643F}" destId="{6B1E944C-6178-4F2E-8A01-3204BF06D3BC}" srcOrd="0" destOrd="0" parTransId="{F56115A1-46D4-43BB-9CD4-22539A2073F8}" sibTransId="{BEB63A79-B4DF-4282-972C-29A7F4C3B05B}"/>
    <dgm:cxn modelId="{DAA1FB19-79DC-42A8-8AB9-2D7810D99EF9}" type="presOf" srcId="{910B5C43-2C30-4165-8771-EE90E917218E}" destId="{A57992FF-E30E-42B4-9503-CBB401D5267C}" srcOrd="0" destOrd="0" presId="urn:microsoft.com/office/officeart/2005/8/layout/radial4"/>
    <dgm:cxn modelId="{BF402BFE-141F-44DF-B28F-87BBDB86241D}" type="presOf" srcId="{4C1FD849-74AF-4A10-8A9D-14C61CBB3C26}" destId="{EDB7F8D6-710F-42BA-93F6-A7DB076A8A35}" srcOrd="0" destOrd="0" presId="urn:microsoft.com/office/officeart/2005/8/layout/radial4"/>
    <dgm:cxn modelId="{AA26F959-6463-4FEC-A9BE-CA69B0722FDA}" type="presOf" srcId="{935E0C92-AB01-4286-BAE0-47871F60DD2E}" destId="{F28E4DE6-33DB-4BFA-B324-4DD8EFC16E14}" srcOrd="0" destOrd="0" presId="urn:microsoft.com/office/officeart/2005/8/layout/radial4"/>
    <dgm:cxn modelId="{7B9FDC78-FB73-46A6-8508-03DB16549E32}" type="presOf" srcId="{FAE4E2A1-4FA5-418E-83A3-C5C902FD643F}" destId="{264C4494-7395-4901-8976-65EAB59273A4}" srcOrd="0" destOrd="0" presId="urn:microsoft.com/office/officeart/2005/8/layout/radial4"/>
    <dgm:cxn modelId="{6972CE30-6701-4B12-8C79-09FEEF883892}" type="presOf" srcId="{EFBC2CB6-BAAF-4FEB-977C-D57BB8B43BC6}" destId="{AD3756BF-94C3-4D2C-8224-0BF40CCC5D4E}" srcOrd="0" destOrd="0" presId="urn:microsoft.com/office/officeart/2005/8/layout/radial4"/>
    <dgm:cxn modelId="{5ED330A2-F9CC-42FC-8D1B-68BBA5F5DB05}" srcId="{6B1E944C-6178-4F2E-8A01-3204BF06D3BC}" destId="{910B5C43-2C30-4165-8771-EE90E917218E}" srcOrd="3" destOrd="0" parTransId="{0DE02592-E8B0-4FB4-89DA-68C703D14546}" sibTransId="{408F40F4-AF45-4DAC-B1F6-E6376F4605BE}"/>
    <dgm:cxn modelId="{0057F9DF-110D-437B-A077-660B2EE855CA}" type="presOf" srcId="{6B1E944C-6178-4F2E-8A01-3204BF06D3BC}" destId="{DC042085-3F4C-43F8-B33A-D7B9E234764C}" srcOrd="0" destOrd="0" presId="urn:microsoft.com/office/officeart/2005/8/layout/radial4"/>
    <dgm:cxn modelId="{02980F1D-47F2-429B-83CA-504F82276620}" type="presOf" srcId="{102F42BE-373A-4CD8-8EB6-6C4665BBCD0E}" destId="{FD5D08B1-818F-4D5A-830E-44981C14D9DC}" srcOrd="0" destOrd="0" presId="urn:microsoft.com/office/officeart/2005/8/layout/radial4"/>
    <dgm:cxn modelId="{2FFDB695-CEFB-47B1-8AF0-D3B08A33300C}" type="presOf" srcId="{BFD65981-F88B-46B2-953F-88F697F9C2B7}" destId="{CD7CEDA0-2D68-4A80-A581-EC4F2C736203}" srcOrd="0" destOrd="0" presId="urn:microsoft.com/office/officeart/2005/8/layout/radial4"/>
    <dgm:cxn modelId="{5873BC60-ED91-4860-80C4-2772D8367926}" srcId="{6B1E944C-6178-4F2E-8A01-3204BF06D3BC}" destId="{102F42BE-373A-4CD8-8EB6-6C4665BBCD0E}" srcOrd="0" destOrd="0" parTransId="{4C1FD849-74AF-4A10-8A9D-14C61CBB3C26}" sibTransId="{3BD5188D-FA97-4BC7-A756-21E54F434366}"/>
    <dgm:cxn modelId="{BD1D62FE-C5E5-4B41-9297-78F49223753F}" srcId="{6B1E944C-6178-4F2E-8A01-3204BF06D3BC}" destId="{EFBC2CB6-BAAF-4FEB-977C-D57BB8B43BC6}" srcOrd="2" destOrd="0" parTransId="{6CBA5546-F56F-491D-BF94-162D9A964769}" sibTransId="{71FED53E-B775-4124-9532-ABA70762910A}"/>
    <dgm:cxn modelId="{99216E94-DFB8-493A-A2A6-51A9D43C802B}" srcId="{6B1E944C-6178-4F2E-8A01-3204BF06D3BC}" destId="{C6EDF2DB-E2FB-4B51-85C5-224973DC8C8D}" srcOrd="1" destOrd="0" parTransId="{BFD65981-F88B-46B2-953F-88F697F9C2B7}" sibTransId="{36B3BCB5-B408-4338-BE9F-56AD1CE87DD4}"/>
    <dgm:cxn modelId="{5DE59E30-3B67-46B5-B9D3-7AFA16613500}" type="presParOf" srcId="{264C4494-7395-4901-8976-65EAB59273A4}" destId="{DC042085-3F4C-43F8-B33A-D7B9E234764C}" srcOrd="0" destOrd="0" presId="urn:microsoft.com/office/officeart/2005/8/layout/radial4"/>
    <dgm:cxn modelId="{DCAFFA00-22A7-4881-972F-C82EA05EC2DA}" type="presParOf" srcId="{264C4494-7395-4901-8976-65EAB59273A4}" destId="{EDB7F8D6-710F-42BA-93F6-A7DB076A8A35}" srcOrd="1" destOrd="0" presId="urn:microsoft.com/office/officeart/2005/8/layout/radial4"/>
    <dgm:cxn modelId="{323ED085-DE32-4621-814B-8E3D318E6555}" type="presParOf" srcId="{264C4494-7395-4901-8976-65EAB59273A4}" destId="{FD5D08B1-818F-4D5A-830E-44981C14D9DC}" srcOrd="2" destOrd="0" presId="urn:microsoft.com/office/officeart/2005/8/layout/radial4"/>
    <dgm:cxn modelId="{897BAB65-F632-49D1-8B09-593D8768E133}" type="presParOf" srcId="{264C4494-7395-4901-8976-65EAB59273A4}" destId="{CD7CEDA0-2D68-4A80-A581-EC4F2C736203}" srcOrd="3" destOrd="0" presId="urn:microsoft.com/office/officeart/2005/8/layout/radial4"/>
    <dgm:cxn modelId="{201F32B9-5CDF-4357-A697-D4772FA42AD4}" type="presParOf" srcId="{264C4494-7395-4901-8976-65EAB59273A4}" destId="{07ECDECC-E193-4437-A506-951CAE71191F}" srcOrd="4" destOrd="0" presId="urn:microsoft.com/office/officeart/2005/8/layout/radial4"/>
    <dgm:cxn modelId="{39AC7E80-F511-4332-A917-1305732C39C2}" type="presParOf" srcId="{264C4494-7395-4901-8976-65EAB59273A4}" destId="{6D0FD93B-9C72-401D-9F8F-CCDBEF1DDBC8}" srcOrd="5" destOrd="0" presId="urn:microsoft.com/office/officeart/2005/8/layout/radial4"/>
    <dgm:cxn modelId="{2A08F5FE-E59A-4AEA-A2CD-346D9E0D35BD}" type="presParOf" srcId="{264C4494-7395-4901-8976-65EAB59273A4}" destId="{AD3756BF-94C3-4D2C-8224-0BF40CCC5D4E}" srcOrd="6" destOrd="0" presId="urn:microsoft.com/office/officeart/2005/8/layout/radial4"/>
    <dgm:cxn modelId="{DCAA9A69-264F-48A6-84BD-F4B598986A5B}" type="presParOf" srcId="{264C4494-7395-4901-8976-65EAB59273A4}" destId="{850788DF-B0B5-4296-BF4E-4F29F1C43949}" srcOrd="7" destOrd="0" presId="urn:microsoft.com/office/officeart/2005/8/layout/radial4"/>
    <dgm:cxn modelId="{4B0F7324-B07B-47B5-9239-F4E256E5E6C5}" type="presParOf" srcId="{264C4494-7395-4901-8976-65EAB59273A4}" destId="{A57992FF-E30E-42B4-9503-CBB401D5267C}" srcOrd="8" destOrd="0" presId="urn:microsoft.com/office/officeart/2005/8/layout/radial4"/>
    <dgm:cxn modelId="{94645CCE-1BBF-4176-928C-2AC8EB633A47}" type="presParOf" srcId="{264C4494-7395-4901-8976-65EAB59273A4}" destId="{F28E4DE6-33DB-4BFA-B324-4DD8EFC16E14}" srcOrd="9" destOrd="0" presId="urn:microsoft.com/office/officeart/2005/8/layout/radial4"/>
    <dgm:cxn modelId="{D8649CD8-560C-44DA-BBE7-314E205E0289}" type="presParOf" srcId="{264C4494-7395-4901-8976-65EAB59273A4}" destId="{FC015553-EA68-4CEA-8101-1D63D8926B48}"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Gouvernement</a:t>
          </a:r>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a:t>G-Cloud Operations &amp; </a:t>
          </a:r>
          <a:r>
            <a:rPr lang="fr-BE" sz="1600" noProof="0"/>
            <a:t>Programme </a:t>
          </a:r>
          <a:r>
            <a:rPr lang="fr-BE" sz="1600"/>
            <a:t>Board</a:t>
          </a:r>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solidFill>
          <a:srgbClr val="3E6E5A"/>
        </a:solidFill>
        <a:ln>
          <a:solidFill>
            <a:srgbClr val="3E6E5A"/>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BE" sz="1600" dirty="0"/>
            <a:t>G-Cloud Strategic </a:t>
          </a:r>
          <a:r>
            <a:rPr lang="fr-BE" sz="1600" dirty="0" err="1"/>
            <a:t>Board</a:t>
          </a:r>
          <a:endParaRPr lang="fr-BE" sz="1600" dirty="0"/>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solidFill>
          <a:srgbClr val="3E6E5A"/>
        </a:solidFill>
        <a:ln>
          <a:solidFill>
            <a:srgbClr val="3E6E5A"/>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SPF/</a:t>
          </a:r>
          <a:r>
            <a:rPr lang="fr-BE" dirty="0"/>
            <a:t>SPP</a:t>
          </a:r>
          <a:br>
            <a:rPr lang="fr-BE" dirty="0"/>
          </a:br>
          <a:r>
            <a:rPr lang="fr-BE" sz="1600" dirty="0"/>
            <a:t>(SPF horizontaux, SPF FIN, </a:t>
          </a:r>
          <a:r>
            <a:rPr lang="fr-BE" sz="1600" dirty="0" err="1"/>
            <a:t>Belnet</a:t>
          </a:r>
          <a:r>
            <a:rPr lang="fr-BE" sz="1600" dirty="0"/>
            <a:t>, …)</a:t>
          </a:r>
        </a:p>
      </dgm:t>
    </dgm:pt>
    <dgm:pt modelId="{8EAB2EAF-293E-4BF8-B15C-04C4020C711D}" type="parTrans" cxnId="{BA1711C6-F7C1-47B3-85DA-41D052D91703}">
      <dgm:prSet/>
      <dgm:spPr>
        <a:solidFill>
          <a:srgbClr val="3E6E5A"/>
        </a:solidFill>
        <a:ln>
          <a:solidFill>
            <a:srgbClr val="3E6E5A"/>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IPSS/OIP (BCSS, ...)</a:t>
          </a:r>
        </a:p>
      </dgm:t>
    </dgm:pt>
    <dgm:pt modelId="{B7D6A699-EE8D-44A7-B75B-34C841BCA3B8}" type="parTrans" cxnId="{74C09B2B-C49D-443D-A64B-6E9EC157AC05}">
      <dgm:prSet/>
      <dgm:spPr>
        <a:solidFill>
          <a:srgbClr val="3E6E5A"/>
        </a:solidFill>
        <a:ln>
          <a:solidFill>
            <a:srgbClr val="3E6E5A"/>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Association de SPF/SPP/OIP</a:t>
          </a:r>
        </a:p>
      </dgm:t>
    </dgm:pt>
    <dgm:pt modelId="{E3046455-3174-4E7D-81DB-C305D1125A45}" type="parTrans" cxnId="{85970516-D158-4413-97AC-8933BFF15FBD}">
      <dgm:prSet/>
      <dgm:spPr>
        <a:ln>
          <a:solidFill>
            <a:srgbClr val="087670"/>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Firmes TIC privées sous la direction SPF/IPSS/... </a:t>
          </a:r>
        </a:p>
      </dgm:t>
    </dgm:pt>
    <dgm:pt modelId="{F7CFAA3F-3ECE-4546-92EE-B235278F1C15}" type="parTrans" cxnId="{11453AD5-D6AE-4645-90E2-52428AD3390E}">
      <dgm:prSet/>
      <dgm:spPr>
        <a:solidFill>
          <a:srgbClr val="3E6E5A"/>
        </a:solidFill>
        <a:ln>
          <a:solidFill>
            <a:srgbClr val="3E6E5A"/>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en-US"/>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4393">
        <dgm:presLayoutVars>
          <dgm:chPref val="3"/>
        </dgm:presLayoutVars>
      </dgm:prSet>
      <dgm:spPr/>
      <dgm:t>
        <a:bodyPr/>
        <a:lstStyle/>
        <a:p>
          <a:endParaRPr lang="en-US"/>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en-US"/>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en-US"/>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ScaleX="143719" custLinFactNeighborY="-7097"/>
      <dgm:spPr/>
      <dgm:t>
        <a:bodyPr/>
        <a:lstStyle/>
        <a:p>
          <a:endParaRPr lang="en-US"/>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en-US"/>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ScaleX="148628" custLinFactNeighborX="1447" custLinFactNeighborY="10601"/>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en-US"/>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13144" custLinFactNeighborY="10601"/>
      <dgm:spPr/>
      <dgm:t>
        <a:bodyPr/>
        <a:lstStyle/>
        <a:p>
          <a:endParaRPr lang="en-US"/>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en-US"/>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1905" custLinFactNeighborY="10601"/>
      <dgm:spPr/>
      <dgm:t>
        <a:bodyPr/>
        <a:lstStyle/>
        <a:p>
          <a:endParaRPr lang="en-US"/>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en-US"/>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828" custLinFactNeighborY="10601"/>
      <dgm:spPr/>
      <dgm:t>
        <a:bodyPr/>
        <a:lstStyle/>
        <a:p>
          <a:endParaRPr lang="en-US"/>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BA1711C6-F7C1-47B3-85DA-41D052D91703}" srcId="{38B411DE-4B5E-4B7B-8930-D6C1F48E34F0}" destId="{F430EE30-5580-4F71-8518-C178E57E206D}" srcOrd="0" destOrd="0" parTransId="{8EAB2EAF-293E-4BF8-B15C-04C4020C711D}" sibTransId="{B517E046-FDC5-4868-BFD0-BF88BB8ADA5F}"/>
    <dgm:cxn modelId="{8AB6AD8B-C0D2-4F27-8081-5A49D6D315ED}" type="presOf" srcId="{F7CFAA3F-3ECE-4546-92EE-B235278F1C15}" destId="{CB131D3F-5060-48D1-BCD5-E503DCC482AE}" srcOrd="0" destOrd="0" presId="urn:microsoft.com/office/officeart/2005/8/layout/hierarchy6"/>
    <dgm:cxn modelId="{661B8171-4B14-43EE-9738-7C3F453AE5D8}" type="presOf" srcId="{5F2AE96D-6AA0-4924-A53B-2425DDED6264}" destId="{DA09A7DB-7503-4C8C-93E2-88A6921B7EEA}" srcOrd="0" destOrd="0" presId="urn:microsoft.com/office/officeart/2005/8/layout/hierarchy6"/>
    <dgm:cxn modelId="{FB5B4D76-4251-4477-9D52-E9F12C4EF62A}" type="presOf" srcId="{B7D6A699-EE8D-44A7-B75B-34C841BCA3B8}" destId="{16DB20CB-D959-404A-86D4-DBD9F03D41C8}" srcOrd="0" destOrd="0" presId="urn:microsoft.com/office/officeart/2005/8/layout/hierarchy6"/>
    <dgm:cxn modelId="{D662A566-EB00-4344-9D6F-E9A89515D970}"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18CE4709-2BFB-4043-A4E8-C053DEB288B7}" type="presOf" srcId="{F430EE30-5580-4F71-8518-C178E57E206D}" destId="{69F70529-B724-4F85-8AAE-BA0FB5B39E22}" srcOrd="0" destOrd="0" presId="urn:microsoft.com/office/officeart/2005/8/layout/hierarchy6"/>
    <dgm:cxn modelId="{CEEA9123-C1C4-44E8-94C5-7717A923105B}" type="presOf" srcId="{E3046455-3174-4E7D-81DB-C305D1125A45}" destId="{040AE0B6-74FA-4EA9-BB98-39A17B3C414B}" srcOrd="0" destOrd="0" presId="urn:microsoft.com/office/officeart/2005/8/layout/hierarchy6"/>
    <dgm:cxn modelId="{C35159CB-02BC-40B3-8611-5A1397BDFB4C}" type="presOf" srcId="{D5877657-DD1C-4DF1-9C8B-74C149441555}" destId="{ED81BA74-ED83-4275-917A-DA21C4B264F1}" srcOrd="0" destOrd="0" presId="urn:microsoft.com/office/officeart/2005/8/layout/hierarchy6"/>
    <dgm:cxn modelId="{403FFC41-75C8-4250-B797-558E2448BBE5}" type="presOf" srcId="{38B411DE-4B5E-4B7B-8930-D6C1F48E34F0}" destId="{1719D184-4BDA-4438-BCFC-3C8F0189EFDE}" srcOrd="0" destOrd="0" presId="urn:microsoft.com/office/officeart/2005/8/layout/hierarchy6"/>
    <dgm:cxn modelId="{CD251B0C-33A5-49A8-B20E-DAAEA502CA52}" type="presOf" srcId="{AF21F6B1-F4B5-49AB-AA90-887358530BF3}" destId="{FC62007E-0289-41CD-808B-B2867874EBE1}"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C12819EF-AE26-4267-933A-E40223B8A5CC}" srcId="{AF21F6B1-F4B5-49AB-AA90-887358530BF3}" destId="{38B411DE-4B5E-4B7B-8930-D6C1F48E34F0}" srcOrd="0" destOrd="0" parTransId="{8931F1E0-7628-4BEB-84A4-BC1CEF98712D}" sibTransId="{40032254-4C80-4E86-82B3-8A87108DAC90}"/>
    <dgm:cxn modelId="{4C94F81A-830B-4260-B875-4AA6C36F37B5}" type="presOf" srcId="{8EAB2EAF-293E-4BF8-B15C-04C4020C711D}" destId="{10FA042D-5615-4BF9-958C-81FFB5A6DD35}" srcOrd="0" destOrd="0" presId="urn:microsoft.com/office/officeart/2005/8/layout/hierarchy6"/>
    <dgm:cxn modelId="{6CFB7D1B-F38E-435B-97F7-B1204B9F89EE}" type="presOf" srcId="{10BCECCC-3286-41B1-BE04-C771606F7820}" destId="{0C15A292-2059-4B9C-9C47-E66478AFF3EC}" srcOrd="0" destOrd="0" presId="urn:microsoft.com/office/officeart/2005/8/layout/hierarchy6"/>
    <dgm:cxn modelId="{D0F58BF6-B7A9-40E0-8011-88DC374B2961}" type="presOf" srcId="{96D8B4D9-92FF-4D1C-8111-B74FCEAD93D0}" destId="{EFBDBDBB-F016-42CB-9185-D17AE18730A2}" srcOrd="0" destOrd="0" presId="urn:microsoft.com/office/officeart/2005/8/layout/hierarchy6"/>
    <dgm:cxn modelId="{3EE10BDD-3ED3-4D1F-B35D-71DF5865EC40}" type="presOf" srcId="{36C890F9-09F1-4E78-8C45-63FE13A49FCE}" destId="{E753885E-5E29-4AA1-97C6-E523B79A20E0}"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C58CAF52-7286-4911-BDE0-4E79F0EA6E40}" type="presOf" srcId="{8931F1E0-7628-4BEB-84A4-BC1CEF98712D}" destId="{2ABDDC3B-0E3F-4094-B2A0-81DDA2235859}" srcOrd="0" destOrd="0" presId="urn:microsoft.com/office/officeart/2005/8/layout/hierarchy6"/>
    <dgm:cxn modelId="{81B1A553-88FE-47E3-AD77-DDA852B0263D}" type="presParOf" srcId="{604BF32C-DEF7-4466-8382-C91F28728D50}" destId="{289A5DB4-DE7B-434B-BADD-FD6629BAE3DF}" srcOrd="0" destOrd="0" presId="urn:microsoft.com/office/officeart/2005/8/layout/hierarchy6"/>
    <dgm:cxn modelId="{F07CC29B-0D17-490A-968A-84561E6C1C57}" type="presParOf" srcId="{289A5DB4-DE7B-434B-BADD-FD6629BAE3DF}" destId="{AACED06D-AD31-47F4-8948-873838845214}" srcOrd="0" destOrd="0" presId="urn:microsoft.com/office/officeart/2005/8/layout/hierarchy6"/>
    <dgm:cxn modelId="{B2ABC88C-165A-4D42-AE93-0DB3BFA118AC}" type="presParOf" srcId="{AACED06D-AD31-47F4-8948-873838845214}" destId="{A84C74B8-D5F8-4C63-B6AE-C740EC012BCD}" srcOrd="0" destOrd="0" presId="urn:microsoft.com/office/officeart/2005/8/layout/hierarchy6"/>
    <dgm:cxn modelId="{47BFD510-1A44-4DE5-88AE-455F76991938}" type="presParOf" srcId="{A84C74B8-D5F8-4C63-B6AE-C740EC012BCD}" destId="{EFBDBDBB-F016-42CB-9185-D17AE18730A2}" srcOrd="0" destOrd="0" presId="urn:microsoft.com/office/officeart/2005/8/layout/hierarchy6"/>
    <dgm:cxn modelId="{9DE39FDA-0352-409D-9E8A-F9C74F7CBB72}" type="presParOf" srcId="{A84C74B8-D5F8-4C63-B6AE-C740EC012BCD}" destId="{87C704E9-22F4-4374-96C3-69F5CAD1DB1C}" srcOrd="1" destOrd="0" presId="urn:microsoft.com/office/officeart/2005/8/layout/hierarchy6"/>
    <dgm:cxn modelId="{26273EC1-BE27-4CCE-BC8A-F3254A2D8BFD}" type="presParOf" srcId="{87C704E9-22F4-4374-96C3-69F5CAD1DB1C}" destId="{E753885E-5E29-4AA1-97C6-E523B79A20E0}" srcOrd="0" destOrd="0" presId="urn:microsoft.com/office/officeart/2005/8/layout/hierarchy6"/>
    <dgm:cxn modelId="{9E69BB51-28A9-45F9-B9BF-3A7490B7B110}" type="presParOf" srcId="{87C704E9-22F4-4374-96C3-69F5CAD1DB1C}" destId="{F199B688-71AA-46D0-8335-ADF92C47C0DE}" srcOrd="1" destOrd="0" presId="urn:microsoft.com/office/officeart/2005/8/layout/hierarchy6"/>
    <dgm:cxn modelId="{2DDB9606-1467-4FC2-9813-6246B59FD9E1}" type="presParOf" srcId="{F199B688-71AA-46D0-8335-ADF92C47C0DE}" destId="{FC62007E-0289-41CD-808B-B2867874EBE1}" srcOrd="0" destOrd="0" presId="urn:microsoft.com/office/officeart/2005/8/layout/hierarchy6"/>
    <dgm:cxn modelId="{060D3342-287D-445C-8478-A7D2A0EC7C29}" type="presParOf" srcId="{F199B688-71AA-46D0-8335-ADF92C47C0DE}" destId="{17BB4D9A-058A-49FF-9C88-03AE3DFD27D8}" srcOrd="1" destOrd="0" presId="urn:microsoft.com/office/officeart/2005/8/layout/hierarchy6"/>
    <dgm:cxn modelId="{B070B42B-1525-47F3-B056-2D516DF3A670}" type="presParOf" srcId="{17BB4D9A-058A-49FF-9C88-03AE3DFD27D8}" destId="{2ABDDC3B-0E3F-4094-B2A0-81DDA2235859}" srcOrd="0" destOrd="0" presId="urn:microsoft.com/office/officeart/2005/8/layout/hierarchy6"/>
    <dgm:cxn modelId="{51674877-4985-438D-ADC6-58ED8503BBB1}" type="presParOf" srcId="{17BB4D9A-058A-49FF-9C88-03AE3DFD27D8}" destId="{46DB721C-FC66-4A6D-B0C7-4838A570E708}" srcOrd="1" destOrd="0" presId="urn:microsoft.com/office/officeart/2005/8/layout/hierarchy6"/>
    <dgm:cxn modelId="{86F0C913-34F7-4BE8-9FFD-62BC772088F1}" type="presParOf" srcId="{46DB721C-FC66-4A6D-B0C7-4838A570E708}" destId="{1719D184-4BDA-4438-BCFC-3C8F0189EFDE}" srcOrd="0" destOrd="0" presId="urn:microsoft.com/office/officeart/2005/8/layout/hierarchy6"/>
    <dgm:cxn modelId="{2AF0E01F-997B-4C0B-B3BA-78F1F6B258A5}" type="presParOf" srcId="{46DB721C-FC66-4A6D-B0C7-4838A570E708}" destId="{87D81BB3-A358-4DD2-BFA3-25700280D231}" srcOrd="1" destOrd="0" presId="urn:microsoft.com/office/officeart/2005/8/layout/hierarchy6"/>
    <dgm:cxn modelId="{E12557BC-339C-430E-9F28-D9B97542A662}" type="presParOf" srcId="{87D81BB3-A358-4DD2-BFA3-25700280D231}" destId="{10FA042D-5615-4BF9-958C-81FFB5A6DD35}" srcOrd="0" destOrd="0" presId="urn:microsoft.com/office/officeart/2005/8/layout/hierarchy6"/>
    <dgm:cxn modelId="{8214B216-8796-44F0-9F13-A8A632FACDDE}" type="presParOf" srcId="{87D81BB3-A358-4DD2-BFA3-25700280D231}" destId="{68128852-1A94-46BF-986E-52DDA8CBD552}" srcOrd="1" destOrd="0" presId="urn:microsoft.com/office/officeart/2005/8/layout/hierarchy6"/>
    <dgm:cxn modelId="{44B5DFB2-E54F-4B10-9BBB-7B64E429B543}" type="presParOf" srcId="{68128852-1A94-46BF-986E-52DDA8CBD552}" destId="{69F70529-B724-4F85-8AAE-BA0FB5B39E22}" srcOrd="0" destOrd="0" presId="urn:microsoft.com/office/officeart/2005/8/layout/hierarchy6"/>
    <dgm:cxn modelId="{9F68327E-CCAF-4BC0-ADBB-A519A24AB08B}" type="presParOf" srcId="{68128852-1A94-46BF-986E-52DDA8CBD552}" destId="{A5AB88D3-5F22-4E42-8A3C-08F45849A1CF}" srcOrd="1" destOrd="0" presId="urn:microsoft.com/office/officeart/2005/8/layout/hierarchy6"/>
    <dgm:cxn modelId="{75F9A9ED-8C8D-4B8D-A862-E6F0AB1B1449}" type="presParOf" srcId="{87D81BB3-A358-4DD2-BFA3-25700280D231}" destId="{16DB20CB-D959-404A-86D4-DBD9F03D41C8}" srcOrd="2" destOrd="0" presId="urn:microsoft.com/office/officeart/2005/8/layout/hierarchy6"/>
    <dgm:cxn modelId="{EBAEB50F-C43B-46C3-9E1C-63D5F8BEBD03}" type="presParOf" srcId="{87D81BB3-A358-4DD2-BFA3-25700280D231}" destId="{5479D8CD-E0C4-4DF4-965C-69F44E106FAB}" srcOrd="3" destOrd="0" presId="urn:microsoft.com/office/officeart/2005/8/layout/hierarchy6"/>
    <dgm:cxn modelId="{1DA2F58A-E022-43D3-8C9F-E140015F4E0C}" type="presParOf" srcId="{5479D8CD-E0C4-4DF4-965C-69F44E106FAB}" destId="{0C15A292-2059-4B9C-9C47-E66478AFF3EC}" srcOrd="0" destOrd="0" presId="urn:microsoft.com/office/officeart/2005/8/layout/hierarchy6"/>
    <dgm:cxn modelId="{C6AB0B49-B61F-4312-BECF-04F5E8BFD5FA}" type="presParOf" srcId="{5479D8CD-E0C4-4DF4-965C-69F44E106FAB}" destId="{831469DF-BC44-4131-848A-A8B29B0AA5C7}" srcOrd="1" destOrd="0" presId="urn:microsoft.com/office/officeart/2005/8/layout/hierarchy6"/>
    <dgm:cxn modelId="{84209D5F-E56A-40E5-8079-571402A7D16E}" type="presParOf" srcId="{87D81BB3-A358-4DD2-BFA3-25700280D231}" destId="{040AE0B6-74FA-4EA9-BB98-39A17B3C414B}" srcOrd="4" destOrd="0" presId="urn:microsoft.com/office/officeart/2005/8/layout/hierarchy6"/>
    <dgm:cxn modelId="{D72D848F-461A-4F04-88E6-B2F112C8FC50}" type="presParOf" srcId="{87D81BB3-A358-4DD2-BFA3-25700280D231}" destId="{19A1C920-E555-45AD-AC9F-346DBA47834F}" srcOrd="5" destOrd="0" presId="urn:microsoft.com/office/officeart/2005/8/layout/hierarchy6"/>
    <dgm:cxn modelId="{61B10A7B-CF81-4037-A2B9-95370AEC0F4F}" type="presParOf" srcId="{19A1C920-E555-45AD-AC9F-346DBA47834F}" destId="{DA09A7DB-7503-4C8C-93E2-88A6921B7EEA}" srcOrd="0" destOrd="0" presId="urn:microsoft.com/office/officeart/2005/8/layout/hierarchy6"/>
    <dgm:cxn modelId="{AECE7D75-F612-4754-833B-3FC54A4DD899}" type="presParOf" srcId="{19A1C920-E555-45AD-AC9F-346DBA47834F}" destId="{9D9C7E91-4374-4874-9F63-A9226241D523}" srcOrd="1" destOrd="0" presId="urn:microsoft.com/office/officeart/2005/8/layout/hierarchy6"/>
    <dgm:cxn modelId="{D2DCADDD-4BA5-4A63-8D8D-20418DA8AB39}" type="presParOf" srcId="{87D81BB3-A358-4DD2-BFA3-25700280D231}" destId="{CB131D3F-5060-48D1-BCD5-E503DCC482AE}" srcOrd="6" destOrd="0" presId="urn:microsoft.com/office/officeart/2005/8/layout/hierarchy6"/>
    <dgm:cxn modelId="{C3DF487B-9599-4B3C-AA07-695D48C5CC07}" type="presParOf" srcId="{87D81BB3-A358-4DD2-BFA3-25700280D231}" destId="{7137467F-8AC4-4131-97C6-D48AA837876B}" srcOrd="7" destOrd="0" presId="urn:microsoft.com/office/officeart/2005/8/layout/hierarchy6"/>
    <dgm:cxn modelId="{33AD1418-12E9-4B1C-83B6-955F7BD14E33}" type="presParOf" srcId="{7137467F-8AC4-4131-97C6-D48AA837876B}" destId="{ED81BA74-ED83-4275-917A-DA21C4B264F1}" srcOrd="0" destOrd="0" presId="urn:microsoft.com/office/officeart/2005/8/layout/hierarchy6"/>
    <dgm:cxn modelId="{B48BB1F9-E928-4D58-82CC-0EC5C6AAAF30}" type="presParOf" srcId="{7137467F-8AC4-4131-97C6-D48AA837876B}" destId="{64C9E638-BE39-4BE4-AE91-D70D6DD27F39}" srcOrd="1" destOrd="0" presId="urn:microsoft.com/office/officeart/2005/8/layout/hierarchy6"/>
    <dgm:cxn modelId="{895AFA9C-6EDD-40FE-9BFF-F9519804FC75}"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2085-3F4C-43F8-B33A-D7B9E234764C}">
      <dsp:nvSpPr>
        <dsp:cNvPr id="0" name=""/>
        <dsp:cNvSpPr/>
      </dsp:nvSpPr>
      <dsp:spPr>
        <a:xfrm>
          <a:off x="2913833" y="2718136"/>
          <a:ext cx="1982796" cy="1982796"/>
        </a:xfrm>
        <a:prstGeom prst="ellipse">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r-BE" sz="2600" kern="1200">
              <a:latin typeface="Arial" panose="020B0604020202020204" pitchFamily="34" charset="0"/>
              <a:cs typeface="Arial" panose="020B0604020202020204" pitchFamily="34" charset="0"/>
            </a:rPr>
            <a:t>CoBRHA </a:t>
          </a:r>
        </a:p>
      </dsp:txBody>
      <dsp:txXfrm>
        <a:off x="3204207" y="3008510"/>
        <a:ext cx="1402048" cy="1402048"/>
      </dsp:txXfrm>
    </dsp:sp>
    <dsp:sp modelId="{EDB7F8D6-710F-42BA-93F6-A7DB076A8A35}">
      <dsp:nvSpPr>
        <dsp:cNvPr id="0" name=""/>
        <dsp:cNvSpPr/>
      </dsp:nvSpPr>
      <dsp:spPr>
        <a:xfrm rot="10800000">
          <a:off x="995221" y="3426986"/>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D5D08B1-818F-4D5A-830E-44981C14D9DC}">
      <dsp:nvSpPr>
        <dsp:cNvPr id="0" name=""/>
        <dsp:cNvSpPr/>
      </dsp:nvSpPr>
      <dsp:spPr>
        <a:xfrm>
          <a:off x="-402253" y="2717609"/>
          <a:ext cx="2794950" cy="1983852"/>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Fichier des prestataires de soins </a:t>
          </a:r>
        </a:p>
      </dsp:txBody>
      <dsp:txXfrm>
        <a:off x="-344148" y="2775714"/>
        <a:ext cx="2678740" cy="1867642"/>
      </dsp:txXfrm>
    </dsp:sp>
    <dsp:sp modelId="{CD7CEDA0-2D68-4A80-A581-EC4F2C736203}">
      <dsp:nvSpPr>
        <dsp:cNvPr id="0" name=""/>
        <dsp:cNvSpPr/>
      </dsp:nvSpPr>
      <dsp:spPr>
        <a:xfrm rot="13413361">
          <a:off x="1405919" y="1986575"/>
          <a:ext cx="1968809"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07ECDECC-E193-4437-A506-951CAE71191F}">
      <dsp:nvSpPr>
        <dsp:cNvPr id="0" name=""/>
        <dsp:cNvSpPr/>
      </dsp:nvSpPr>
      <dsp:spPr>
        <a:xfrm>
          <a:off x="0" y="564319"/>
          <a:ext cx="3353850" cy="205297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endParaRPr lang="fr-BE" sz="1800"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fr-BE" sz="1800"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Cadastre </a:t>
          </a:r>
        </a:p>
        <a:p>
          <a:pPr lvl="0" algn="ctr" defTabSz="8001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Professions de santé</a:t>
          </a:r>
        </a:p>
        <a:p>
          <a:pPr lvl="0" algn="ctr" defTabSz="800100">
            <a:lnSpc>
              <a:spcPct val="90000"/>
            </a:lnSpc>
            <a:spcBef>
              <a:spcPct val="0"/>
            </a:spcBef>
            <a:spcAft>
              <a:spcPct val="35000"/>
            </a:spcAft>
          </a:pPr>
          <a:endParaRPr lang="fr-BE" sz="2000"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fr-BE" sz="2000" kern="1200" dirty="0">
            <a:latin typeface="Arial" panose="020B0604020202020204" pitchFamily="34" charset="0"/>
            <a:cs typeface="Arial" panose="020B0604020202020204" pitchFamily="34" charset="0"/>
          </a:endParaRPr>
        </a:p>
      </dsp:txBody>
      <dsp:txXfrm>
        <a:off x="60130" y="624449"/>
        <a:ext cx="3233590" cy="1932714"/>
      </dsp:txXfrm>
    </dsp:sp>
    <dsp:sp modelId="{6D0FD93B-9C72-401D-9F8F-CCDBEF1DDBC8}">
      <dsp:nvSpPr>
        <dsp:cNvPr id="0" name=""/>
        <dsp:cNvSpPr/>
      </dsp:nvSpPr>
      <dsp:spPr>
        <a:xfrm rot="16200000">
          <a:off x="2997472" y="1423520"/>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D3756BF-94C3-4D2C-8224-0BF40CCC5D4E}">
      <dsp:nvSpPr>
        <dsp:cNvPr id="0" name=""/>
        <dsp:cNvSpPr/>
      </dsp:nvSpPr>
      <dsp:spPr>
        <a:xfrm>
          <a:off x="2339771" y="75056"/>
          <a:ext cx="3130919" cy="1448938"/>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Régions</a:t>
          </a:r>
        </a:p>
      </dsp:txBody>
      <dsp:txXfrm>
        <a:off x="2382209" y="117494"/>
        <a:ext cx="3046043" cy="1364062"/>
      </dsp:txXfrm>
    </dsp:sp>
    <dsp:sp modelId="{850788DF-B0B5-4296-BF4E-4F29F1C43949}">
      <dsp:nvSpPr>
        <dsp:cNvPr id="0" name=""/>
        <dsp:cNvSpPr/>
      </dsp:nvSpPr>
      <dsp:spPr>
        <a:xfrm rot="18850818">
          <a:off x="4314429" y="1797231"/>
          <a:ext cx="2295132"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57992FF-E30E-42B4-9503-CBB401D5267C}">
      <dsp:nvSpPr>
        <dsp:cNvPr id="0" name=""/>
        <dsp:cNvSpPr/>
      </dsp:nvSpPr>
      <dsp:spPr>
        <a:xfrm>
          <a:off x="4872683" y="220060"/>
          <a:ext cx="2832172" cy="207348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BE" sz="1600" kern="1200" dirty="0">
              <a:latin typeface="Arial" panose="020B0604020202020204" pitchFamily="34" charset="0"/>
              <a:cs typeface="Arial" panose="020B0604020202020204" pitchFamily="34" charset="0"/>
            </a:rPr>
            <a:t>Enregistrement des officines pharmaceutiques ouvertes au public et de leur pharmacien titulaire</a:t>
          </a:r>
        </a:p>
      </dsp:txBody>
      <dsp:txXfrm>
        <a:off x="4933413" y="280790"/>
        <a:ext cx="2710712" cy="1952024"/>
      </dsp:txXfrm>
    </dsp:sp>
    <dsp:sp modelId="{6D9B7845-95FA-447C-B27B-612612C663AD}">
      <dsp:nvSpPr>
        <dsp:cNvPr id="0" name=""/>
        <dsp:cNvSpPr/>
      </dsp:nvSpPr>
      <dsp:spPr>
        <a:xfrm>
          <a:off x="4914672" y="3426986"/>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5489EBB2-4D64-48CC-8131-2E8ED09A7265}">
      <dsp:nvSpPr>
        <dsp:cNvPr id="0" name=""/>
        <dsp:cNvSpPr/>
      </dsp:nvSpPr>
      <dsp:spPr>
        <a:xfrm>
          <a:off x="5523373" y="2597582"/>
          <a:ext cx="2583736" cy="2223905"/>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Banque Carrefour des Entreprises</a:t>
          </a:r>
        </a:p>
      </dsp:txBody>
      <dsp:txXfrm>
        <a:off x="5588509" y="2662718"/>
        <a:ext cx="2453464" cy="209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2085-3F4C-43F8-B33A-D7B9E234764C}">
      <dsp:nvSpPr>
        <dsp:cNvPr id="0" name=""/>
        <dsp:cNvSpPr/>
      </dsp:nvSpPr>
      <dsp:spPr>
        <a:xfrm>
          <a:off x="3170064" y="3062807"/>
          <a:ext cx="2091185" cy="2091185"/>
        </a:xfrm>
        <a:prstGeom prst="ellipse">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fr-BE" sz="5100" kern="1200">
              <a:latin typeface="Arial" panose="020B0604020202020204" pitchFamily="34" charset="0"/>
              <a:cs typeface="Arial" panose="020B0604020202020204" pitchFamily="34" charset="0"/>
            </a:rPr>
            <a:t>SAM </a:t>
          </a:r>
        </a:p>
      </dsp:txBody>
      <dsp:txXfrm>
        <a:off x="3476311" y="3369054"/>
        <a:ext cx="1478691" cy="1478691"/>
      </dsp:txXfrm>
    </dsp:sp>
    <dsp:sp modelId="{EDB7F8D6-710F-42BA-93F6-A7DB076A8A35}">
      <dsp:nvSpPr>
        <dsp:cNvPr id="0" name=""/>
        <dsp:cNvSpPr/>
      </dsp:nvSpPr>
      <dsp:spPr>
        <a:xfrm rot="10845480">
          <a:off x="1146489" y="3782451"/>
          <a:ext cx="1912453" cy="59598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D5D08B1-818F-4D5A-830E-44981C14D9DC}">
      <dsp:nvSpPr>
        <dsp:cNvPr id="0" name=""/>
        <dsp:cNvSpPr/>
      </dsp:nvSpPr>
      <dsp:spPr>
        <a:xfrm>
          <a:off x="-304081" y="3230956"/>
          <a:ext cx="2901308" cy="1673677"/>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Modalités de remboursement</a:t>
          </a:r>
        </a:p>
      </dsp:txBody>
      <dsp:txXfrm>
        <a:off x="-255061" y="3279976"/>
        <a:ext cx="2803268" cy="1575637"/>
      </dsp:txXfrm>
    </dsp:sp>
    <dsp:sp modelId="{CD7CEDA0-2D68-4A80-A581-EC4F2C736203}">
      <dsp:nvSpPr>
        <dsp:cNvPr id="0" name=""/>
        <dsp:cNvSpPr/>
      </dsp:nvSpPr>
      <dsp:spPr>
        <a:xfrm rot="12696761">
          <a:off x="1317681" y="2660105"/>
          <a:ext cx="2058231" cy="59598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07ECDECC-E193-4437-A506-951CAE71191F}">
      <dsp:nvSpPr>
        <dsp:cNvPr id="0" name=""/>
        <dsp:cNvSpPr/>
      </dsp:nvSpPr>
      <dsp:spPr>
        <a:xfrm>
          <a:off x="0" y="1572805"/>
          <a:ext cx="2940783" cy="1691715"/>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Prix</a:t>
          </a:r>
          <a:endParaRPr lang="fr-BE" sz="1800" kern="1200" dirty="0">
            <a:latin typeface="Arial" panose="020B0604020202020204" pitchFamily="34" charset="0"/>
            <a:cs typeface="Arial" panose="020B0604020202020204" pitchFamily="34" charset="0"/>
          </a:endParaRPr>
        </a:p>
      </dsp:txBody>
      <dsp:txXfrm>
        <a:off x="49549" y="1622354"/>
        <a:ext cx="2841685" cy="1592617"/>
      </dsp:txXfrm>
    </dsp:sp>
    <dsp:sp modelId="{6D0FD93B-9C72-401D-9F8F-CCDBEF1DDBC8}">
      <dsp:nvSpPr>
        <dsp:cNvPr id="0" name=""/>
        <dsp:cNvSpPr/>
      </dsp:nvSpPr>
      <dsp:spPr>
        <a:xfrm rot="16200000">
          <a:off x="3258276" y="1697421"/>
          <a:ext cx="1912199" cy="59598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D3756BF-94C3-4D2C-8224-0BF40CCC5D4E}">
      <dsp:nvSpPr>
        <dsp:cNvPr id="0" name=""/>
        <dsp:cNvSpPr/>
      </dsp:nvSpPr>
      <dsp:spPr>
        <a:xfrm>
          <a:off x="2384097" y="-41425"/>
          <a:ext cx="3663120" cy="2161481"/>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Matières premières / formules pour préparations magistrales - autres produits / non-médicaments</a:t>
          </a:r>
        </a:p>
      </dsp:txBody>
      <dsp:txXfrm>
        <a:off x="2447405" y="21883"/>
        <a:ext cx="3536504" cy="2034865"/>
      </dsp:txXfrm>
    </dsp:sp>
    <dsp:sp modelId="{850788DF-B0B5-4296-BF4E-4F29F1C43949}">
      <dsp:nvSpPr>
        <dsp:cNvPr id="0" name=""/>
        <dsp:cNvSpPr/>
      </dsp:nvSpPr>
      <dsp:spPr>
        <a:xfrm rot="19317245">
          <a:off x="4902933" y="2517104"/>
          <a:ext cx="1886285" cy="59598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57992FF-E30E-42B4-9503-CBB401D5267C}">
      <dsp:nvSpPr>
        <dsp:cNvPr id="0" name=""/>
        <dsp:cNvSpPr/>
      </dsp:nvSpPr>
      <dsp:spPr>
        <a:xfrm>
          <a:off x="5095997" y="1501368"/>
          <a:ext cx="3030042" cy="146495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dirty="0">
              <a:latin typeface="Arial" panose="020B0604020202020204" pitchFamily="34" charset="0"/>
              <a:cs typeface="Arial" panose="020B0604020202020204" pitchFamily="34" charset="0"/>
            </a:rPr>
            <a:t>Données d’enregistrement</a:t>
          </a:r>
        </a:p>
      </dsp:txBody>
      <dsp:txXfrm>
        <a:off x="5138904" y="1544275"/>
        <a:ext cx="2944228" cy="1379140"/>
      </dsp:txXfrm>
    </dsp:sp>
    <dsp:sp modelId="{F28E4DE6-33DB-4BFA-B324-4DD8EFC16E14}">
      <dsp:nvSpPr>
        <dsp:cNvPr id="0" name=""/>
        <dsp:cNvSpPr/>
      </dsp:nvSpPr>
      <dsp:spPr>
        <a:xfrm rot="83290">
          <a:off x="5371971" y="3861606"/>
          <a:ext cx="1913040" cy="59598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C015553-EA68-4CEA-8101-1D63D8926B48}">
      <dsp:nvSpPr>
        <dsp:cNvPr id="0" name=""/>
        <dsp:cNvSpPr/>
      </dsp:nvSpPr>
      <dsp:spPr>
        <a:xfrm>
          <a:off x="6139351" y="3346323"/>
          <a:ext cx="2290758" cy="1672898"/>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fr-BE" sz="1500" kern="1200" dirty="0">
              <a:latin typeface="Arial" panose="020B0604020202020204" pitchFamily="34" charset="0"/>
              <a:cs typeface="Arial" panose="020B0604020202020204" pitchFamily="34" charset="0"/>
            </a:rPr>
            <a:t>Groupes </a:t>
          </a:r>
          <a:r>
            <a:rPr lang="fr-BE" sz="1500" kern="1200" dirty="0" err="1">
              <a:latin typeface="Arial" panose="020B0604020202020204" pitchFamily="34" charset="0"/>
              <a:cs typeface="Arial" panose="020B0604020202020204" pitchFamily="34" charset="0"/>
            </a:rPr>
            <a:t>pharmacothérapeutiques</a:t>
          </a:r>
          <a:r>
            <a:rPr lang="fr-BE" sz="1500" kern="1200" dirty="0">
              <a:latin typeface="Arial" panose="020B0604020202020204" pitchFamily="34" charset="0"/>
              <a:cs typeface="Arial" panose="020B0604020202020204" pitchFamily="34" charset="0"/>
            </a:rPr>
            <a:t> et autres données</a:t>
          </a:r>
        </a:p>
      </dsp:txBody>
      <dsp:txXfrm>
        <a:off x="6188349" y="3395321"/>
        <a:ext cx="2192762" cy="1574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84674" y="372021"/>
          <a:ext cx="1446730" cy="843134"/>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Gouvernement</a:t>
          </a:r>
        </a:p>
      </dsp:txBody>
      <dsp:txXfrm>
        <a:off x="2709369" y="396716"/>
        <a:ext cx="1397340" cy="793744"/>
      </dsp:txXfrm>
    </dsp:sp>
    <dsp:sp modelId="{E753885E-5E29-4AA1-97C6-E523B79A20E0}">
      <dsp:nvSpPr>
        <dsp:cNvPr id="0" name=""/>
        <dsp:cNvSpPr/>
      </dsp:nvSpPr>
      <dsp:spPr>
        <a:xfrm>
          <a:off x="3362319" y="1215156"/>
          <a:ext cx="91440" cy="337253"/>
        </a:xfrm>
        <a:custGeom>
          <a:avLst/>
          <a:gdLst/>
          <a:ahLst/>
          <a:cxnLst/>
          <a:rect l="0" t="0" r="0" b="0"/>
          <a:pathLst>
            <a:path>
              <a:moveTo>
                <a:pt x="45720" y="0"/>
              </a:moveTo>
              <a:lnTo>
                <a:pt x="45720" y="33725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75688" y="1552410"/>
          <a:ext cx="1264702" cy="843134"/>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1600" kern="1200" dirty="0"/>
            <a:t>G-Cloud Strategic </a:t>
          </a:r>
          <a:r>
            <a:rPr lang="fr-BE" sz="1600" kern="1200" dirty="0" err="1"/>
            <a:t>Board</a:t>
          </a:r>
          <a:endParaRPr lang="fr-BE" sz="1600" kern="1200" dirty="0"/>
        </a:p>
      </dsp:txBody>
      <dsp:txXfrm>
        <a:off x="2800383" y="1577105"/>
        <a:ext cx="1215312" cy="793744"/>
      </dsp:txXfrm>
    </dsp:sp>
    <dsp:sp modelId="{2ABDDC3B-0E3F-4094-B2A0-81DDA2235859}">
      <dsp:nvSpPr>
        <dsp:cNvPr id="0" name=""/>
        <dsp:cNvSpPr/>
      </dsp:nvSpPr>
      <dsp:spPr>
        <a:xfrm>
          <a:off x="3362319" y="2395545"/>
          <a:ext cx="91440" cy="277416"/>
        </a:xfrm>
        <a:custGeom>
          <a:avLst/>
          <a:gdLst/>
          <a:ahLst/>
          <a:cxnLst/>
          <a:rect l="0" t="0" r="0" b="0"/>
          <a:pathLst>
            <a:path>
              <a:moveTo>
                <a:pt x="45720" y="0"/>
              </a:moveTo>
              <a:lnTo>
                <a:pt x="45720" y="277416"/>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499231" y="2672961"/>
          <a:ext cx="1817617" cy="843134"/>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a:t>G-Cloud Operations &amp; </a:t>
          </a:r>
          <a:r>
            <a:rPr lang="fr-BE" sz="1600" kern="1200" noProof="0"/>
            <a:t>Programme </a:t>
          </a:r>
          <a:r>
            <a:rPr lang="fr-BE" sz="1600" kern="1200"/>
            <a:t>Board</a:t>
          </a:r>
        </a:p>
      </dsp:txBody>
      <dsp:txXfrm>
        <a:off x="2523926" y="2697656"/>
        <a:ext cx="1768227" cy="793744"/>
      </dsp:txXfrm>
    </dsp:sp>
    <dsp:sp modelId="{10FA042D-5615-4BF9-958C-81FFB5A6DD35}">
      <dsp:nvSpPr>
        <dsp:cNvPr id="0" name=""/>
        <dsp:cNvSpPr/>
      </dsp:nvSpPr>
      <dsp:spPr>
        <a:xfrm>
          <a:off x="960170" y="3516096"/>
          <a:ext cx="2447869" cy="486471"/>
        </a:xfrm>
        <a:custGeom>
          <a:avLst/>
          <a:gdLst/>
          <a:ahLst/>
          <a:cxnLst/>
          <a:rect l="0" t="0" r="0" b="0"/>
          <a:pathLst>
            <a:path>
              <a:moveTo>
                <a:pt x="2447869" y="0"/>
              </a:moveTo>
              <a:lnTo>
                <a:pt x="2447869" y="243235"/>
              </a:lnTo>
              <a:lnTo>
                <a:pt x="0" y="243235"/>
              </a:lnTo>
              <a:lnTo>
                <a:pt x="0" y="486471"/>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20319" y="4002568"/>
          <a:ext cx="1879701" cy="843134"/>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SPF/</a:t>
          </a:r>
          <a:r>
            <a:rPr lang="fr-BE" kern="1200" dirty="0"/>
            <a:t>SPP</a:t>
          </a:r>
          <a:br>
            <a:rPr lang="fr-BE" kern="1200" dirty="0"/>
          </a:br>
          <a:r>
            <a:rPr lang="fr-BE" sz="1600" kern="1200" dirty="0"/>
            <a:t>(SPF horizontaux, SPF FIN, </a:t>
          </a:r>
          <a:r>
            <a:rPr lang="fr-BE" sz="1600" kern="1200" dirty="0" err="1"/>
            <a:t>Belnet</a:t>
          </a:r>
          <a:r>
            <a:rPr lang="fr-BE" sz="1600" kern="1200" dirty="0"/>
            <a:t>, …)</a:t>
          </a:r>
        </a:p>
      </dsp:txBody>
      <dsp:txXfrm>
        <a:off x="45014" y="4027263"/>
        <a:ext cx="1830311" cy="793744"/>
      </dsp:txXfrm>
    </dsp:sp>
    <dsp:sp modelId="{16DB20CB-D959-404A-86D4-DBD9F03D41C8}">
      <dsp:nvSpPr>
        <dsp:cNvPr id="0" name=""/>
        <dsp:cNvSpPr/>
      </dsp:nvSpPr>
      <dsp:spPr>
        <a:xfrm>
          <a:off x="2727250" y="3516096"/>
          <a:ext cx="680789" cy="486471"/>
        </a:xfrm>
        <a:custGeom>
          <a:avLst/>
          <a:gdLst/>
          <a:ahLst/>
          <a:cxnLst/>
          <a:rect l="0" t="0" r="0" b="0"/>
          <a:pathLst>
            <a:path>
              <a:moveTo>
                <a:pt x="680789" y="0"/>
              </a:moveTo>
              <a:lnTo>
                <a:pt x="680789" y="243235"/>
              </a:lnTo>
              <a:lnTo>
                <a:pt x="0" y="243235"/>
              </a:lnTo>
              <a:lnTo>
                <a:pt x="0" y="486471"/>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2094899" y="4002568"/>
          <a:ext cx="1264702" cy="843134"/>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IPSS/OIP (BCSS, ...)</a:t>
          </a:r>
        </a:p>
      </dsp:txBody>
      <dsp:txXfrm>
        <a:off x="2119594" y="4027263"/>
        <a:ext cx="1215312" cy="793744"/>
      </dsp:txXfrm>
    </dsp:sp>
    <dsp:sp modelId="{040AE0B6-74FA-4EA9-BB98-39A17B3C414B}">
      <dsp:nvSpPr>
        <dsp:cNvPr id="0" name=""/>
        <dsp:cNvSpPr/>
      </dsp:nvSpPr>
      <dsp:spPr>
        <a:xfrm>
          <a:off x="3408040" y="3516096"/>
          <a:ext cx="1105463" cy="486471"/>
        </a:xfrm>
        <a:custGeom>
          <a:avLst/>
          <a:gdLst/>
          <a:ahLst/>
          <a:cxnLst/>
          <a:rect l="0" t="0" r="0" b="0"/>
          <a:pathLst>
            <a:path>
              <a:moveTo>
                <a:pt x="0" y="0"/>
              </a:moveTo>
              <a:lnTo>
                <a:pt x="0" y="243235"/>
              </a:lnTo>
              <a:lnTo>
                <a:pt x="1105463" y="243235"/>
              </a:lnTo>
              <a:lnTo>
                <a:pt x="1105463" y="486471"/>
              </a:lnTo>
            </a:path>
          </a:pathLst>
        </a:custGeom>
        <a:noFill/>
        <a:ln w="25400" cap="flat" cmpd="sng" algn="ctr">
          <a:solidFill>
            <a:srgbClr val="087670"/>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881152" y="4002568"/>
          <a:ext cx="1264702" cy="843134"/>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Association de SPF/SPP/OIP</a:t>
          </a:r>
        </a:p>
      </dsp:txBody>
      <dsp:txXfrm>
        <a:off x="3905847" y="4027263"/>
        <a:ext cx="1215312" cy="793744"/>
      </dsp:txXfrm>
    </dsp:sp>
    <dsp:sp modelId="{CB131D3F-5060-48D1-BCD5-E503DCC482AE}">
      <dsp:nvSpPr>
        <dsp:cNvPr id="0" name=""/>
        <dsp:cNvSpPr/>
      </dsp:nvSpPr>
      <dsp:spPr>
        <a:xfrm>
          <a:off x="3408040" y="3516096"/>
          <a:ext cx="2725256" cy="486471"/>
        </a:xfrm>
        <a:custGeom>
          <a:avLst/>
          <a:gdLst/>
          <a:ahLst/>
          <a:cxnLst/>
          <a:rect l="0" t="0" r="0" b="0"/>
          <a:pathLst>
            <a:path>
              <a:moveTo>
                <a:pt x="0" y="0"/>
              </a:moveTo>
              <a:lnTo>
                <a:pt x="0" y="243235"/>
              </a:lnTo>
              <a:lnTo>
                <a:pt x="2725256" y="243235"/>
              </a:lnTo>
              <a:lnTo>
                <a:pt x="2725256" y="486471"/>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500945" y="4002568"/>
          <a:ext cx="1264702" cy="843134"/>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Firmes TIC privées sous la direction SPF/IPSS/... </a:t>
          </a:r>
        </a:p>
      </dsp:txBody>
      <dsp:txXfrm>
        <a:off x="5525640" y="4027263"/>
        <a:ext cx="1215312" cy="79374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272276-8DCF-4E0F-A49D-BC04F3D3E09C}" type="datetimeFigureOut">
              <a:rPr lang="fr-BE" smtClean="0"/>
              <a:t>12-03-24</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649335-2076-44C6-9E3F-0312D250750D}" type="slidenum">
              <a:rPr lang="fr-BE" smtClean="0"/>
              <a:t>‹#›</a:t>
            </a:fld>
            <a:endParaRPr lang="fr-BE"/>
          </a:p>
        </p:txBody>
      </p:sp>
    </p:spTree>
    <p:extLst>
      <p:ext uri="{BB962C8B-B14F-4D97-AF65-F5344CB8AC3E}">
        <p14:creationId xmlns:p14="http://schemas.microsoft.com/office/powerpoint/2010/main" val="196554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12-03-24</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en-US" altLang="en-US">
              <a:latin typeface="Calibri" pitchFamily="34" charset="0"/>
            </a:endParaRPr>
          </a:p>
        </p:txBody>
      </p:sp>
    </p:spTree>
    <p:extLst>
      <p:ext uri="{BB962C8B-B14F-4D97-AF65-F5344CB8AC3E}">
        <p14:creationId xmlns:p14="http://schemas.microsoft.com/office/powerpoint/2010/main" val="77431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15</a:t>
            </a:fld>
            <a:endParaRPr lang="fr-BE"/>
          </a:p>
        </p:txBody>
      </p:sp>
    </p:spTree>
    <p:extLst>
      <p:ext uri="{BB962C8B-B14F-4D97-AF65-F5344CB8AC3E}">
        <p14:creationId xmlns:p14="http://schemas.microsoft.com/office/powerpoint/2010/main" val="397772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16</a:t>
            </a:fld>
            <a:endParaRPr lang="fr-BE"/>
          </a:p>
        </p:txBody>
      </p:sp>
    </p:spTree>
    <p:extLst>
      <p:ext uri="{BB962C8B-B14F-4D97-AF65-F5344CB8AC3E}">
        <p14:creationId xmlns:p14="http://schemas.microsoft.com/office/powerpoint/2010/main" val="957847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17</a:t>
            </a:fld>
            <a:endParaRPr lang="fr-BE"/>
          </a:p>
        </p:txBody>
      </p:sp>
    </p:spTree>
    <p:extLst>
      <p:ext uri="{BB962C8B-B14F-4D97-AF65-F5344CB8AC3E}">
        <p14:creationId xmlns:p14="http://schemas.microsoft.com/office/powerpoint/2010/main" val="201287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22</a:t>
            </a:fld>
            <a:endParaRPr lang="fr-BE"/>
          </a:p>
        </p:txBody>
      </p:sp>
    </p:spTree>
    <p:extLst>
      <p:ext uri="{BB962C8B-B14F-4D97-AF65-F5344CB8AC3E}">
        <p14:creationId xmlns:p14="http://schemas.microsoft.com/office/powerpoint/2010/main" val="22548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23</a:t>
            </a:fld>
            <a:endParaRPr lang="fr-BE"/>
          </a:p>
        </p:txBody>
      </p:sp>
    </p:spTree>
    <p:extLst>
      <p:ext uri="{BB962C8B-B14F-4D97-AF65-F5344CB8AC3E}">
        <p14:creationId xmlns:p14="http://schemas.microsoft.com/office/powerpoint/2010/main" val="322276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24</a:t>
            </a:fld>
            <a:endParaRPr lang="fr-BE"/>
          </a:p>
        </p:txBody>
      </p:sp>
    </p:spTree>
    <p:extLst>
      <p:ext uri="{BB962C8B-B14F-4D97-AF65-F5344CB8AC3E}">
        <p14:creationId xmlns:p14="http://schemas.microsoft.com/office/powerpoint/2010/main" val="4141062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26</a:t>
            </a:fld>
            <a:endParaRPr lang="fr-BE"/>
          </a:p>
        </p:txBody>
      </p:sp>
    </p:spTree>
    <p:extLst>
      <p:ext uri="{BB962C8B-B14F-4D97-AF65-F5344CB8AC3E}">
        <p14:creationId xmlns:p14="http://schemas.microsoft.com/office/powerpoint/2010/main" val="4138086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dirty="0"/>
          </a:p>
        </p:txBody>
      </p:sp>
    </p:spTree>
    <p:extLst>
      <p:ext uri="{BB962C8B-B14F-4D97-AF65-F5344CB8AC3E}">
        <p14:creationId xmlns:p14="http://schemas.microsoft.com/office/powerpoint/2010/main" val="1938435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28</a:t>
            </a:fld>
            <a:endParaRPr lang="fr-BE"/>
          </a:p>
        </p:txBody>
      </p:sp>
    </p:spTree>
    <p:extLst>
      <p:ext uri="{BB962C8B-B14F-4D97-AF65-F5344CB8AC3E}">
        <p14:creationId xmlns:p14="http://schemas.microsoft.com/office/powerpoint/2010/main" val="340307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29</a:t>
            </a:fld>
            <a:endParaRPr lang="fr-BE" dirty="0"/>
          </a:p>
        </p:txBody>
      </p:sp>
    </p:spTree>
    <p:extLst>
      <p:ext uri="{BB962C8B-B14F-4D97-AF65-F5344CB8AC3E}">
        <p14:creationId xmlns:p14="http://schemas.microsoft.com/office/powerpoint/2010/main" val="124117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68722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extLst>
      <p:ext uri="{BB962C8B-B14F-4D97-AF65-F5344CB8AC3E}">
        <p14:creationId xmlns:p14="http://schemas.microsoft.com/office/powerpoint/2010/main" val="208088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extLst>
      <p:ext uri="{BB962C8B-B14F-4D97-AF65-F5344CB8AC3E}">
        <p14:creationId xmlns:p14="http://schemas.microsoft.com/office/powerpoint/2010/main" val="1362660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33</a:t>
            </a:fld>
            <a:endParaRPr lang="fr-BE"/>
          </a:p>
        </p:txBody>
      </p:sp>
    </p:spTree>
    <p:extLst>
      <p:ext uri="{BB962C8B-B14F-4D97-AF65-F5344CB8AC3E}">
        <p14:creationId xmlns:p14="http://schemas.microsoft.com/office/powerpoint/2010/main" val="425635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35</a:t>
            </a:fld>
            <a:endParaRPr lang="fr-BE"/>
          </a:p>
        </p:txBody>
      </p:sp>
    </p:spTree>
    <p:extLst>
      <p:ext uri="{BB962C8B-B14F-4D97-AF65-F5344CB8AC3E}">
        <p14:creationId xmlns:p14="http://schemas.microsoft.com/office/powerpoint/2010/main" val="426391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36</a:t>
            </a:fld>
            <a:endParaRPr lang="fr-BE"/>
          </a:p>
        </p:txBody>
      </p:sp>
    </p:spTree>
    <p:extLst>
      <p:ext uri="{BB962C8B-B14F-4D97-AF65-F5344CB8AC3E}">
        <p14:creationId xmlns:p14="http://schemas.microsoft.com/office/powerpoint/2010/main" val="240751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41</a:t>
            </a:fld>
            <a:endParaRPr lang="fr-BE"/>
          </a:p>
        </p:txBody>
      </p:sp>
    </p:spTree>
    <p:extLst>
      <p:ext uri="{BB962C8B-B14F-4D97-AF65-F5344CB8AC3E}">
        <p14:creationId xmlns:p14="http://schemas.microsoft.com/office/powerpoint/2010/main" val="3499438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44</a:t>
            </a:fld>
            <a:endParaRPr lang="fr-BE"/>
          </a:p>
        </p:txBody>
      </p:sp>
    </p:spTree>
    <p:extLst>
      <p:ext uri="{BB962C8B-B14F-4D97-AF65-F5344CB8AC3E}">
        <p14:creationId xmlns:p14="http://schemas.microsoft.com/office/powerpoint/2010/main" val="2522040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45</a:t>
            </a:fld>
            <a:endParaRPr lang="fr-BE"/>
          </a:p>
        </p:txBody>
      </p:sp>
    </p:spTree>
    <p:extLst>
      <p:ext uri="{BB962C8B-B14F-4D97-AF65-F5344CB8AC3E}">
        <p14:creationId xmlns:p14="http://schemas.microsoft.com/office/powerpoint/2010/main" val="749293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46</a:t>
            </a:fld>
            <a:endParaRPr lang="fr-BE"/>
          </a:p>
        </p:txBody>
      </p:sp>
    </p:spTree>
    <p:extLst>
      <p:ext uri="{BB962C8B-B14F-4D97-AF65-F5344CB8AC3E}">
        <p14:creationId xmlns:p14="http://schemas.microsoft.com/office/powerpoint/2010/main" val="3780587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47</a:t>
            </a:fld>
            <a:endParaRPr lang="fr-BE"/>
          </a:p>
        </p:txBody>
      </p:sp>
    </p:spTree>
    <p:extLst>
      <p:ext uri="{BB962C8B-B14F-4D97-AF65-F5344CB8AC3E}">
        <p14:creationId xmlns:p14="http://schemas.microsoft.com/office/powerpoint/2010/main" val="132013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4</a:t>
            </a:fld>
            <a:endParaRPr lang="fr-BE"/>
          </a:p>
        </p:txBody>
      </p:sp>
    </p:spTree>
    <p:extLst>
      <p:ext uri="{BB962C8B-B14F-4D97-AF65-F5344CB8AC3E}">
        <p14:creationId xmlns:p14="http://schemas.microsoft.com/office/powerpoint/2010/main" val="862451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48</a:t>
            </a:fld>
            <a:endParaRPr lang="fr-BE"/>
          </a:p>
        </p:txBody>
      </p:sp>
    </p:spTree>
    <p:extLst>
      <p:ext uri="{BB962C8B-B14F-4D97-AF65-F5344CB8AC3E}">
        <p14:creationId xmlns:p14="http://schemas.microsoft.com/office/powerpoint/2010/main" val="674792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49</a:t>
            </a:fld>
            <a:endParaRPr lang="fr-BE"/>
          </a:p>
        </p:txBody>
      </p:sp>
    </p:spTree>
    <p:extLst>
      <p:ext uri="{BB962C8B-B14F-4D97-AF65-F5344CB8AC3E}">
        <p14:creationId xmlns:p14="http://schemas.microsoft.com/office/powerpoint/2010/main" val="3877478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50</a:t>
            </a:fld>
            <a:endParaRPr lang="fr-BE"/>
          </a:p>
        </p:txBody>
      </p:sp>
    </p:spTree>
    <p:extLst>
      <p:ext uri="{BB962C8B-B14F-4D97-AF65-F5344CB8AC3E}">
        <p14:creationId xmlns:p14="http://schemas.microsoft.com/office/powerpoint/2010/main" val="4122406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52</a:t>
            </a:fld>
            <a:endParaRPr lang="fr-BE"/>
          </a:p>
        </p:txBody>
      </p:sp>
    </p:spTree>
    <p:extLst>
      <p:ext uri="{BB962C8B-B14F-4D97-AF65-F5344CB8AC3E}">
        <p14:creationId xmlns:p14="http://schemas.microsoft.com/office/powerpoint/2010/main" val="585260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54</a:t>
            </a:fld>
            <a:endParaRPr lang="fr-BE"/>
          </a:p>
        </p:txBody>
      </p:sp>
    </p:spTree>
    <p:extLst>
      <p:ext uri="{BB962C8B-B14F-4D97-AF65-F5344CB8AC3E}">
        <p14:creationId xmlns:p14="http://schemas.microsoft.com/office/powerpoint/2010/main" val="3941504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55</a:t>
            </a:fld>
            <a:endParaRPr lang="fr-BE"/>
          </a:p>
        </p:txBody>
      </p:sp>
    </p:spTree>
    <p:extLst>
      <p:ext uri="{BB962C8B-B14F-4D97-AF65-F5344CB8AC3E}">
        <p14:creationId xmlns:p14="http://schemas.microsoft.com/office/powerpoint/2010/main" val="2538497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56</a:t>
            </a:fld>
            <a:endParaRPr lang="fr-BE"/>
          </a:p>
        </p:txBody>
      </p:sp>
    </p:spTree>
    <p:extLst>
      <p:ext uri="{BB962C8B-B14F-4D97-AF65-F5344CB8AC3E}">
        <p14:creationId xmlns:p14="http://schemas.microsoft.com/office/powerpoint/2010/main" val="2271461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57</a:t>
            </a:fld>
            <a:endParaRPr lang="fr-BE"/>
          </a:p>
        </p:txBody>
      </p:sp>
    </p:spTree>
    <p:extLst>
      <p:ext uri="{BB962C8B-B14F-4D97-AF65-F5344CB8AC3E}">
        <p14:creationId xmlns:p14="http://schemas.microsoft.com/office/powerpoint/2010/main" val="2752516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58</a:t>
            </a:fld>
            <a:endParaRPr lang="fr-BE"/>
          </a:p>
        </p:txBody>
      </p:sp>
    </p:spTree>
    <p:extLst>
      <p:ext uri="{BB962C8B-B14F-4D97-AF65-F5344CB8AC3E}">
        <p14:creationId xmlns:p14="http://schemas.microsoft.com/office/powerpoint/2010/main" val="1348097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59</a:t>
            </a:fld>
            <a:endParaRPr lang="fr-BE"/>
          </a:p>
        </p:txBody>
      </p:sp>
    </p:spTree>
    <p:extLst>
      <p:ext uri="{BB962C8B-B14F-4D97-AF65-F5344CB8AC3E}">
        <p14:creationId xmlns:p14="http://schemas.microsoft.com/office/powerpoint/2010/main" val="195861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extLst>
      <p:ext uri="{BB962C8B-B14F-4D97-AF65-F5344CB8AC3E}">
        <p14:creationId xmlns:p14="http://schemas.microsoft.com/office/powerpoint/2010/main" val="1957157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60</a:t>
            </a:fld>
            <a:endParaRPr lang="fr-BE"/>
          </a:p>
        </p:txBody>
      </p:sp>
    </p:spTree>
    <p:extLst>
      <p:ext uri="{BB962C8B-B14F-4D97-AF65-F5344CB8AC3E}">
        <p14:creationId xmlns:p14="http://schemas.microsoft.com/office/powerpoint/2010/main" val="1697042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61</a:t>
            </a:fld>
            <a:endParaRPr lang="nl-NL" altLang="en-US" sz="1300" b="0"/>
          </a:p>
        </p:txBody>
      </p:sp>
      <p:sp>
        <p:nvSpPr>
          <p:cNvPr id="33795" name="Rectangle 2"/>
          <p:cNvSpPr>
            <a:spLocks noGrp="1" noRot="1" noChangeAspect="1" noChangeArrowheads="1" noTextEdit="1"/>
          </p:cNvSpPr>
          <p:nvPr>
            <p:ph type="sldImg"/>
          </p:nvPr>
        </p:nvSpPr>
        <p:spPr>
          <a:xfrm>
            <a:off x="92075" y="746125"/>
            <a:ext cx="6615113"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dirty="0"/>
          </a:p>
        </p:txBody>
      </p:sp>
    </p:spTree>
    <p:extLst>
      <p:ext uri="{BB962C8B-B14F-4D97-AF65-F5344CB8AC3E}">
        <p14:creationId xmlns:p14="http://schemas.microsoft.com/office/powerpoint/2010/main" val="1551833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62</a:t>
            </a:fld>
            <a:endParaRPr lang="fr-BE"/>
          </a:p>
        </p:txBody>
      </p:sp>
    </p:spTree>
    <p:extLst>
      <p:ext uri="{BB962C8B-B14F-4D97-AF65-F5344CB8AC3E}">
        <p14:creationId xmlns:p14="http://schemas.microsoft.com/office/powerpoint/2010/main" val="2068751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63</a:t>
            </a:fld>
            <a:endParaRPr lang="fr-BE"/>
          </a:p>
        </p:txBody>
      </p:sp>
    </p:spTree>
    <p:extLst>
      <p:ext uri="{BB962C8B-B14F-4D97-AF65-F5344CB8AC3E}">
        <p14:creationId xmlns:p14="http://schemas.microsoft.com/office/powerpoint/2010/main" val="3182439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2EDF498-6B22-4C23-B9DE-FBD91F7FCCAE}" type="slidenum">
              <a:rPr lang="fr-BE" smtClean="0"/>
              <a:t>65</a:t>
            </a:fld>
            <a:endParaRPr lang="fr-BE"/>
          </a:p>
        </p:txBody>
      </p:sp>
    </p:spTree>
    <p:extLst>
      <p:ext uri="{BB962C8B-B14F-4D97-AF65-F5344CB8AC3E}">
        <p14:creationId xmlns:p14="http://schemas.microsoft.com/office/powerpoint/2010/main" val="664829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66</a:t>
            </a:fld>
            <a:endParaRPr lang="nl-NL" altLang="en-US" sz="1300" b="0"/>
          </a:p>
        </p:txBody>
      </p:sp>
      <p:sp>
        <p:nvSpPr>
          <p:cNvPr id="33795" name="Rectangle 2"/>
          <p:cNvSpPr>
            <a:spLocks noGrp="1" noRot="1" noChangeAspect="1" noChangeArrowheads="1" noTextEdit="1"/>
          </p:cNvSpPr>
          <p:nvPr>
            <p:ph type="sldImg"/>
          </p:nvPr>
        </p:nvSpPr>
        <p:spPr>
          <a:xfrm>
            <a:off x="92075" y="746125"/>
            <a:ext cx="6615113"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dirty="0"/>
          </a:p>
        </p:txBody>
      </p:sp>
    </p:spTree>
    <p:extLst>
      <p:ext uri="{BB962C8B-B14F-4D97-AF65-F5344CB8AC3E}">
        <p14:creationId xmlns:p14="http://schemas.microsoft.com/office/powerpoint/2010/main" val="2925530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67</a:t>
            </a:fld>
            <a:endParaRPr lang="fr-BE"/>
          </a:p>
        </p:txBody>
      </p:sp>
    </p:spTree>
    <p:extLst>
      <p:ext uri="{BB962C8B-B14F-4D97-AF65-F5344CB8AC3E}">
        <p14:creationId xmlns:p14="http://schemas.microsoft.com/office/powerpoint/2010/main" val="304833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68</a:t>
            </a:fld>
            <a:endParaRPr lang="fr-BE"/>
          </a:p>
        </p:txBody>
      </p:sp>
    </p:spTree>
    <p:extLst>
      <p:ext uri="{BB962C8B-B14F-4D97-AF65-F5344CB8AC3E}">
        <p14:creationId xmlns:p14="http://schemas.microsoft.com/office/powerpoint/2010/main" val="634261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14B466-97F6-42AD-BA69-3128B6BE031F}"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fr-BE"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9107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14B466-97F6-42AD-BA69-3128B6BE031F}"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fr-BE"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392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9</a:t>
            </a:fld>
            <a:endParaRPr lang="fr-BE"/>
          </a:p>
        </p:txBody>
      </p:sp>
    </p:spTree>
    <p:extLst>
      <p:ext uri="{BB962C8B-B14F-4D97-AF65-F5344CB8AC3E}">
        <p14:creationId xmlns:p14="http://schemas.microsoft.com/office/powerpoint/2010/main" val="2861269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65917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657492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73</a:t>
            </a:fld>
            <a:endParaRPr lang="fr-BE"/>
          </a:p>
        </p:txBody>
      </p:sp>
    </p:spTree>
    <p:extLst>
      <p:ext uri="{BB962C8B-B14F-4D97-AF65-F5344CB8AC3E}">
        <p14:creationId xmlns:p14="http://schemas.microsoft.com/office/powerpoint/2010/main" val="11804710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74</a:t>
            </a:fld>
            <a:endParaRPr lang="en-US" altLang="en-US">
              <a:latin typeface="Calibri" pitchFamily="34" charset="0"/>
            </a:endParaRPr>
          </a:p>
        </p:txBody>
      </p:sp>
    </p:spTree>
    <p:extLst>
      <p:ext uri="{BB962C8B-B14F-4D97-AF65-F5344CB8AC3E}">
        <p14:creationId xmlns:p14="http://schemas.microsoft.com/office/powerpoint/2010/main" val="160020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10</a:t>
            </a:fld>
            <a:endParaRPr lang="fr-BE"/>
          </a:p>
        </p:txBody>
      </p:sp>
    </p:spTree>
    <p:extLst>
      <p:ext uri="{BB962C8B-B14F-4D97-AF65-F5344CB8AC3E}">
        <p14:creationId xmlns:p14="http://schemas.microsoft.com/office/powerpoint/2010/main" val="101698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12</a:t>
            </a:fld>
            <a:endParaRPr lang="fr-BE"/>
          </a:p>
        </p:txBody>
      </p:sp>
    </p:spTree>
    <p:extLst>
      <p:ext uri="{BB962C8B-B14F-4D97-AF65-F5344CB8AC3E}">
        <p14:creationId xmlns:p14="http://schemas.microsoft.com/office/powerpoint/2010/main" val="192578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13</a:t>
            </a:fld>
            <a:endParaRPr lang="fr-BE"/>
          </a:p>
        </p:txBody>
      </p:sp>
    </p:spTree>
    <p:extLst>
      <p:ext uri="{BB962C8B-B14F-4D97-AF65-F5344CB8AC3E}">
        <p14:creationId xmlns:p14="http://schemas.microsoft.com/office/powerpoint/2010/main" val="322918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14</a:t>
            </a:fld>
            <a:endParaRPr lang="en-US"/>
          </a:p>
        </p:txBody>
      </p:sp>
    </p:spTree>
    <p:extLst>
      <p:ext uri="{BB962C8B-B14F-4D97-AF65-F5344CB8AC3E}">
        <p14:creationId xmlns:p14="http://schemas.microsoft.com/office/powerpoint/2010/main" val="156926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dirty="0"/>
              <a:t>Click to edit Master title style</a:t>
            </a:r>
            <a:endParaRPr lang="fr-BE"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BE" dirty="0"/>
          </a:p>
        </p:txBody>
      </p:sp>
      <p:sp>
        <p:nvSpPr>
          <p:cNvPr id="4" name="Date Placeholder 3"/>
          <p:cNvSpPr>
            <a:spLocks noGrp="1"/>
          </p:cNvSpPr>
          <p:nvPr>
            <p:ph type="dt" sz="half" idx="10"/>
          </p:nvPr>
        </p:nvSpPr>
        <p:spPr>
          <a:xfrm>
            <a:off x="609600" y="6448252"/>
            <a:ext cx="2844800" cy="365125"/>
          </a:xfrm>
          <a:prstGeom prst="rect">
            <a:avLst/>
          </a:prstGeom>
        </p:spPr>
        <p:txBody>
          <a:bodyPr/>
          <a:lstStyle/>
          <a:p>
            <a:r>
              <a:rPr lang="en-US"/>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Content Placeholder 2"/>
          <p:cNvSpPr>
            <a:spLocks noGrp="1"/>
          </p:cNvSpPr>
          <p:nvPr>
            <p:ph idx="1"/>
          </p:nvPr>
        </p:nvSpPr>
        <p:spPr>
          <a:xfrm>
            <a:off x="609600" y="1052736"/>
            <a:ext cx="10972800" cy="5289451"/>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750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448252"/>
            <a:ext cx="2844800" cy="365125"/>
          </a:xfrm>
          <a:prstGeom prst="rect">
            <a:avLst/>
          </a:prstGeom>
        </p:spPr>
        <p:txBody>
          <a:bodyPr/>
          <a:lstStyle/>
          <a:p>
            <a:r>
              <a:rPr lang="en-US"/>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609600" y="1052737"/>
            <a:ext cx="53848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97600" y="1052737"/>
            <a:ext cx="53848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609600" y="6448252"/>
            <a:ext cx="2844800" cy="365125"/>
          </a:xfrm>
          <a:prstGeom prst="rect">
            <a:avLst/>
          </a:prstGeom>
        </p:spPr>
        <p:txBody>
          <a:bodyPr/>
          <a:lstStyle/>
          <a:p>
            <a:r>
              <a:rPr lang="en-US"/>
              <a:t>13/09/2018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51613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591014" y="105164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34333"/>
            <a:ext cx="5386917"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93366" y="105164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34333"/>
            <a:ext cx="5389033"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a:xfrm>
            <a:off x="609600" y="6448252"/>
            <a:ext cx="2844800" cy="365125"/>
          </a:xfrm>
          <a:prstGeom prst="rect">
            <a:avLst/>
          </a:prstGeom>
        </p:spPr>
        <p:txBody>
          <a:bodyPr/>
          <a:lstStyle/>
          <a:p>
            <a:r>
              <a:rPr lang="en-US"/>
              <a:t>13/09/2018</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609600" y="6448252"/>
            <a:ext cx="2844800" cy="365125"/>
          </a:xfrm>
          <a:prstGeom prst="rect">
            <a:avLst/>
          </a:prstGeom>
        </p:spPr>
        <p:txBody>
          <a:bodyPr/>
          <a:lstStyle/>
          <a:p>
            <a:r>
              <a:rPr lang="en-US"/>
              <a:t>13/09/2018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424939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48252"/>
            <a:ext cx="2844800" cy="365125"/>
          </a:xfrm>
          <a:prstGeom prst="rect">
            <a:avLst/>
          </a:prstGeom>
        </p:spPr>
        <p:txBody>
          <a:bodyPr/>
          <a:lstStyle/>
          <a:p>
            <a:r>
              <a:rPr lang="en-US"/>
              <a:t>13/09/2018</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1556792"/>
            <a:ext cx="73152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448252"/>
            <a:ext cx="2844800" cy="365125"/>
          </a:xfrm>
          <a:prstGeom prst="rect">
            <a:avLst/>
          </a:prstGeom>
        </p:spPr>
        <p:txBody>
          <a:bodyPr/>
          <a:lstStyle/>
          <a:p>
            <a:r>
              <a:rPr lang="en-US"/>
              <a:t>13/09/2018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1021377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8" name="Text Placeholder 7"/>
          <p:cNvSpPr>
            <a:spLocks noGrp="1"/>
          </p:cNvSpPr>
          <p:nvPr>
            <p:ph type="body" sz="quarter" idx="13"/>
          </p:nvPr>
        </p:nvSpPr>
        <p:spPr>
          <a:xfrm>
            <a:off x="900000" y="1439577"/>
            <a:ext cx="1021377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63269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1">
            <a:extLst>
              <a:ext uri="{28A0092B-C50C-407E-A947-70E740481C1C}">
                <a14:useLocalDpi xmlns:a14="http://schemas.microsoft.com/office/drawing/2010/main" val="0"/>
              </a:ext>
            </a:extLst>
          </a:blip>
          <a:srcRect t="789" r="83862" b="92911"/>
          <a:stretch/>
        </p:blipFill>
        <p:spPr>
          <a:xfrm>
            <a:off x="10148047" y="6381328"/>
            <a:ext cx="1563900" cy="432048"/>
          </a:xfrm>
          <a:prstGeom prst="rect">
            <a:avLst/>
          </a:prstGeom>
        </p:spPr>
      </p:pic>
      <p:sp>
        <p:nvSpPr>
          <p:cNvPr id="2" name="Title Placeholder 1"/>
          <p:cNvSpPr>
            <a:spLocks noGrp="1"/>
          </p:cNvSpPr>
          <p:nvPr>
            <p:ph type="title"/>
          </p:nvPr>
        </p:nvSpPr>
        <p:spPr>
          <a:xfrm>
            <a:off x="0" y="1"/>
            <a:ext cx="12192000"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609600" y="1196753"/>
            <a:ext cx="10972800" cy="51454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cxnSp>
        <p:nvCxnSpPr>
          <p:cNvPr id="7" name="Straight Connector 6"/>
          <p:cNvCxnSpPr/>
          <p:nvPr userDrawn="1"/>
        </p:nvCxnSpPr>
        <p:spPr>
          <a:xfrm>
            <a:off x="0" y="908720"/>
            <a:ext cx="12192000" cy="0"/>
          </a:xfrm>
          <a:prstGeom prst="line">
            <a:avLst/>
          </a:prstGeom>
          <a:ln w="19050">
            <a:solidFill>
              <a:srgbClr val="52525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hf hdr="0" ftr="0" dt="0"/>
  <p:txStyles>
    <p:titleStyle>
      <a:lvl1pPr algn="ctr" defTabSz="914400" rtl="0" eaLnBrk="1" latinLnBrk="0" hangingPunct="1">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health.fgov.be/fr/professionnels-de-la-sante/services/gestion-des-certificats-eheal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ehealth.fgov.be/ehealthplatform/fr/service-certificats-ehealt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health.fgov.be/ehealthplatform/fr/service-iam-identity-access-manage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hyperlink" Target="https://www.ehealth.fgov.be/ehealthplatform/fr/reglem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health.fgov.be/ehealthplatform/fr/systeme-de-cryptage-end-to-en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ehealth.fgov.be/ehealthplatform/fr/datation-electronique-timestamp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hyperlink" Target="https://www.ehealth.fgov.be/ehealthplatform/fr/repertoire-des-referen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1.jpe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42.png"/><Relationship Id="rId4" Type="http://schemas.openxmlformats.org/officeDocument/2006/relationships/image" Target="../media/image52.png"/><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ehealth.fgov.be/ehealthplatform/fr/boite-aux-lettres-electronique-securise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health.fgov.be/ehealthplatform/fr/sources-authentiqu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hyperlink" Target="https://www.ehealth.fgov.be/ehealthplatform/nl/authentieke-bronnen"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0.png"/><Relationship Id="rId5" Type="http://schemas.openxmlformats.org/officeDocument/2006/relationships/diagramColors" Target="../diagrams/colors1.xml"/><Relationship Id="rId10" Type="http://schemas.openxmlformats.org/officeDocument/2006/relationships/image" Target="../media/image59.png"/><Relationship Id="rId4" Type="http://schemas.openxmlformats.org/officeDocument/2006/relationships/diagramQuickStyle" Target="../diagrams/quickStyle1.xml"/><Relationship Id="rId9"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image" Target="../media/image14.jpeg"/><Relationship Id="rId21" Type="http://schemas.openxmlformats.org/officeDocument/2006/relationships/image" Target="../media/image26.png"/><Relationship Id="rId7" Type="http://schemas.openxmlformats.org/officeDocument/2006/relationships/image" Target="../media/image17.png"/><Relationship Id="rId12" Type="http://schemas.microsoft.com/office/2007/relationships/hdphoto" Target="../media/hdphoto3.wdp"/><Relationship Id="rId17" Type="http://schemas.openxmlformats.org/officeDocument/2006/relationships/image" Target="../media/image22.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1.png"/><Relationship Id="rId23" Type="http://schemas.openxmlformats.org/officeDocument/2006/relationships/image" Target="../media/image28.png"/><Relationship Id="rId10" Type="http://schemas.microsoft.com/office/2007/relationships/hdphoto" Target="../media/hdphoto2.wdp"/><Relationship Id="rId19"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18.png"/><Relationship Id="rId14" Type="http://schemas.microsoft.com/office/2007/relationships/hdphoto" Target="../media/hdphoto4.wdp"/><Relationship Id="rId22"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Layout" Target="../diagrams/layout2.xml"/><Relationship Id="rId7" Type="http://schemas.openxmlformats.org/officeDocument/2006/relationships/image" Target="../media/image5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63.png"/><Relationship Id="rId5" Type="http://schemas.openxmlformats.org/officeDocument/2006/relationships/diagramColors" Target="../diagrams/colors2.xml"/><Relationship Id="rId10" Type="http://schemas.openxmlformats.org/officeDocument/2006/relationships/image" Target="../media/image62.png"/><Relationship Id="rId4" Type="http://schemas.openxmlformats.org/officeDocument/2006/relationships/diagramQuickStyle" Target="../diagrams/quickStyle2.xml"/><Relationship Id="rId9" Type="http://schemas.openxmlformats.org/officeDocument/2006/relationships/image" Target="../media/image5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png"/><Relationship Id="rId7"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4.jpeg"/><Relationship Id="rId9" Type="http://schemas.openxmlformats.org/officeDocument/2006/relationships/image" Target="../media/image28.png"/></Relationships>
</file>

<file path=ppt/slides/_rels/slide4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5.png"/><Relationship Id="rId7"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67.jpe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28.png"/><Relationship Id="rId3" Type="http://schemas.openxmlformats.org/officeDocument/2006/relationships/image" Target="../media/image65.png"/><Relationship Id="rId7" Type="http://schemas.openxmlformats.org/officeDocument/2006/relationships/image" Target="../media/image16.jpeg"/><Relationship Id="rId12"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69.jpeg"/><Relationship Id="rId11" Type="http://schemas.openxmlformats.org/officeDocument/2006/relationships/image" Target="../media/image73.png"/><Relationship Id="rId5" Type="http://schemas.openxmlformats.org/officeDocument/2006/relationships/image" Target="../media/image68.jpeg"/><Relationship Id="rId15" Type="http://schemas.openxmlformats.org/officeDocument/2006/relationships/image" Target="../media/image22.png"/><Relationship Id="rId10" Type="http://schemas.openxmlformats.org/officeDocument/2006/relationships/image" Target="../media/image72.png"/><Relationship Id="rId4" Type="http://schemas.openxmlformats.org/officeDocument/2006/relationships/image" Target="../media/image14.jpeg"/><Relationship Id="rId9" Type="http://schemas.openxmlformats.org/officeDocument/2006/relationships/image" Target="../media/image71.png"/><Relationship Id="rId14" Type="http://schemas.openxmlformats.org/officeDocument/2006/relationships/image" Target="../media/image64.jpeg"/></Relationships>
</file>

<file path=ppt/slides/_rels/slide4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77.jpeg"/><Relationship Id="rId5" Type="http://schemas.openxmlformats.org/officeDocument/2006/relationships/image" Target="../media/image23.png"/><Relationship Id="rId10" Type="http://schemas.openxmlformats.org/officeDocument/2006/relationships/image" Target="../media/image76.jpeg"/><Relationship Id="rId4" Type="http://schemas.openxmlformats.org/officeDocument/2006/relationships/image" Target="../media/image22.png"/><Relationship Id="rId9" Type="http://schemas.openxmlformats.org/officeDocument/2006/relationships/image" Target="../media/image75.jpe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ehealth.fgov.be/ehealthplatform/fr/service-welcome-pac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ehealth.fgov.be/f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gcloud.belgium.b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7.xml.rels><?xml version="1.0" encoding="UTF-8" standalone="yes"?>
<Relationships xmlns="http://schemas.openxmlformats.org/package/2006/relationships"><Relationship Id="rId3" Type="http://schemas.openxmlformats.org/officeDocument/2006/relationships/hyperlink" Target="https://www.status.ehealth.fgov.b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48.xml"/><Relationship Id="rId16"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06.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10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104.png"/><Relationship Id="rId5" Type="http://schemas.openxmlformats.org/officeDocument/2006/relationships/image" Target="../media/image90.png"/><Relationship Id="rId10" Type="http://schemas.openxmlformats.org/officeDocument/2006/relationships/image" Target="../media/image103.png"/><Relationship Id="rId4" Type="http://schemas.openxmlformats.org/officeDocument/2006/relationships/image" Target="../media/image89.png"/><Relationship Id="rId9" Type="http://schemas.openxmlformats.org/officeDocument/2006/relationships/image" Target="../media/image102.png"/></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fr-BE" sz="3600" b="1" dirty="0">
                <a:solidFill>
                  <a:srgbClr val="C00000"/>
                </a:solidFill>
                <a:ea typeface="+mn-ea"/>
              </a:rPr>
              <a:t>L’architecture des services de base </a:t>
            </a:r>
            <a:r>
              <a:rPr lang="fr-BE" sz="3600" b="1" dirty="0">
                <a:solidFill>
                  <a:srgbClr val="087670"/>
                </a:solidFill>
                <a:ea typeface="+mn-ea"/>
              </a:rPr>
              <a:t>eHealth</a:t>
            </a:r>
            <a:endParaRPr lang="fr-BE" sz="3600" b="1" dirty="0">
              <a:solidFill>
                <a:srgbClr val="C00000"/>
              </a:solidFill>
              <a:ea typeface="+mn-ea"/>
            </a:endParaRPr>
          </a:p>
        </p:txBody>
      </p:sp>
      <p:grpSp>
        <p:nvGrpSpPr>
          <p:cNvPr id="9" name="Group 11"/>
          <p:cNvGrpSpPr>
            <a:grpSpLocks/>
          </p:cNvGrpSpPr>
          <p:nvPr/>
        </p:nvGrpSpPr>
        <p:grpSpPr bwMode="auto">
          <a:xfrm>
            <a:off x="7008812" y="3324225"/>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r>
                <a:rPr lang="fr-BE" sz="1600">
                  <a:cs typeface="Arial" pitchFamily="34" charset="0"/>
                </a:rPr>
                <a:t>frank.robben@ehealth.fgov.be </a:t>
              </a:r>
            </a:p>
            <a:p>
              <a:pPr>
                <a:defRPr/>
              </a:pPr>
              <a:endParaRPr lang="fr-BE" altLang="en-US" sz="1600" dirty="0">
                <a:cs typeface="Arial" pitchFamily="34" charset="0"/>
                <a:sym typeface="Arial" pitchFamily="34" charset="0"/>
              </a:endParaRPr>
            </a:p>
            <a:p>
              <a:pPr>
                <a:defRPr/>
              </a:pPr>
              <a:r>
                <a:rPr lang="fr-BE" sz="1600">
                  <a:cs typeface="Arial" pitchFamily="34" charset="0"/>
                  <a:sym typeface="Arial" pitchFamily="34" charset="0"/>
                </a:rPr>
                <a:t>@FrRobben</a:t>
              </a:r>
            </a:p>
            <a:p>
              <a:pPr>
                <a:defRPr/>
              </a:pPr>
              <a:endParaRPr lang="fr-BE" altLang="en-US" sz="1600" dirty="0">
                <a:cs typeface="Arial" pitchFamily="34" charset="0"/>
                <a:sym typeface="Arial" pitchFamily="34" charset="0"/>
              </a:endParaRPr>
            </a:p>
            <a:p>
              <a:pPr>
                <a:defRPr/>
              </a:pPr>
              <a:r>
                <a:rPr lang="fr-BE" sz="1600">
                  <a:cs typeface="Arial" pitchFamily="34" charset="0"/>
                  <a:sym typeface="Arial" pitchFamily="34" charset="0"/>
                </a:rPr>
                <a:t>https://www.ehealth.fgov.be</a:t>
              </a:r>
            </a:p>
            <a:p>
              <a:pPr>
                <a:defRPr/>
              </a:pPr>
              <a:r>
                <a:rPr lang="fr-BE" sz="1600">
                  <a:cs typeface="Arial" pitchFamily="34" charset="0"/>
                  <a:sym typeface="Arial" pitchFamily="34" charset="0"/>
                </a:rPr>
                <a:t>https://www.ksz.fgov.be</a:t>
              </a:r>
            </a:p>
            <a:p>
              <a:pPr>
                <a:defRPr/>
              </a:pPr>
              <a:r>
                <a:rPr lang="fr-BE" sz="1600">
                  <a:cs typeface="Arial" pitchFamily="34" charset="0"/>
                  <a:sym typeface="Arial" pitchFamily="34" charset="0"/>
                </a:rPr>
                <a:t>https://www.frankrobben.be</a:t>
              </a:r>
            </a:p>
          </p:txBody>
        </p:sp>
      </p:grpSp>
      <p:pic>
        <p:nvPicPr>
          <p:cNvPr id="4" name="Picture 3"/>
          <p:cNvPicPr>
            <a:picLocks noChangeAspect="1"/>
          </p:cNvPicPr>
          <p:nvPr/>
        </p:nvPicPr>
        <p:blipFill>
          <a:blip r:embed="rId4"/>
          <a:stretch>
            <a:fillRect/>
          </a:stretch>
        </p:blipFill>
        <p:spPr>
          <a:xfrm>
            <a:off x="10072688" y="321139"/>
            <a:ext cx="1707028" cy="506012"/>
          </a:xfrm>
          <a:prstGeom prst="rect">
            <a:avLst/>
          </a:prstGeom>
        </p:spPr>
      </p:pic>
      <p:pic>
        <p:nvPicPr>
          <p:cNvPr id="8" name="Picture 7"/>
          <p:cNvPicPr>
            <a:picLocks noChangeAspect="1"/>
          </p:cNvPicPr>
          <p:nvPr/>
        </p:nvPicPr>
        <p:blipFill>
          <a:blip r:embed="rId5"/>
          <a:stretch>
            <a:fillRect/>
          </a:stretch>
        </p:blipFill>
        <p:spPr>
          <a:xfrm>
            <a:off x="7071242" y="4858006"/>
            <a:ext cx="256082" cy="256082"/>
          </a:xfrm>
          <a:prstGeom prst="rect">
            <a:avLst/>
          </a:prstGeom>
        </p:spPr>
      </p:pic>
    </p:spTree>
    <p:extLst>
      <p:ext uri="{BB962C8B-B14F-4D97-AF65-F5344CB8AC3E}">
        <p14:creationId xmlns:p14="http://schemas.microsoft.com/office/powerpoint/2010/main" val="350195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Aperçu et explications sur le portail de l’eSanté</a:t>
            </a:r>
          </a:p>
        </p:txBody>
      </p:sp>
      <p:sp>
        <p:nvSpPr>
          <p:cNvPr id="10" name="Slide Number Placeholder 9"/>
          <p:cNvSpPr>
            <a:spLocks noGrp="1"/>
          </p:cNvSpPr>
          <p:nvPr>
            <p:ph type="sldNum" sz="quarter" idx="12"/>
          </p:nvPr>
        </p:nvSpPr>
        <p:spPr/>
        <p:txBody>
          <a:bodyPr/>
          <a:lstStyle/>
          <a:p>
            <a:fld id="{30A9230E-FFBB-4CCB-ABD7-198084EDE768}" type="slidenum">
              <a:rPr lang="fr-BE" smtClean="0"/>
              <a:t>10</a:t>
            </a:fld>
            <a:endParaRPr lang="fr-BE"/>
          </a:p>
        </p:txBody>
      </p:sp>
      <p:pic>
        <p:nvPicPr>
          <p:cNvPr id="4" name="Picture 3">
            <a:extLst>
              <a:ext uri="{FF2B5EF4-FFF2-40B4-BE49-F238E27FC236}">
                <a16:creationId xmlns:a16="http://schemas.microsoft.com/office/drawing/2014/main" id="{B2A78FF8-20DE-4EB1-8489-E95697C6AAF6}"/>
              </a:ext>
            </a:extLst>
          </p:cNvPr>
          <p:cNvPicPr>
            <a:picLocks noChangeAspect="1"/>
          </p:cNvPicPr>
          <p:nvPr/>
        </p:nvPicPr>
        <p:blipFill rotWithShape="1">
          <a:blip r:embed="rId3">
            <a:extLst>
              <a:ext uri="{28A0092B-C50C-407E-A947-70E740481C1C}">
                <a14:useLocalDpi xmlns:a14="http://schemas.microsoft.com/office/drawing/2010/main" val="0"/>
              </a:ext>
            </a:extLst>
          </a:blip>
          <a:srcRect t="39363"/>
          <a:stretch/>
        </p:blipFill>
        <p:spPr>
          <a:xfrm>
            <a:off x="627738" y="1235242"/>
            <a:ext cx="11105633" cy="4748463"/>
          </a:xfrm>
          <a:prstGeom prst="rect">
            <a:avLst/>
          </a:prstGeom>
        </p:spPr>
      </p:pic>
      <p:pic>
        <p:nvPicPr>
          <p:cNvPr id="5" name="Picture 4">
            <a:extLst>
              <a:ext uri="{FF2B5EF4-FFF2-40B4-BE49-F238E27FC236}">
                <a16:creationId xmlns:a16="http://schemas.microsoft.com/office/drawing/2014/main" id="{914B9046-1E2E-4A91-8E1C-B45936C61B45}"/>
              </a:ext>
            </a:extLst>
          </p:cNvPr>
          <p:cNvPicPr>
            <a:picLocks noChangeAspect="1"/>
          </p:cNvPicPr>
          <p:nvPr/>
        </p:nvPicPr>
        <p:blipFill>
          <a:blip r:embed="rId4"/>
          <a:stretch>
            <a:fillRect/>
          </a:stretch>
        </p:blipFill>
        <p:spPr>
          <a:xfrm>
            <a:off x="609600" y="172017"/>
            <a:ext cx="650398" cy="564687"/>
          </a:xfrm>
          <a:prstGeom prst="rect">
            <a:avLst/>
          </a:prstGeom>
        </p:spPr>
      </p:pic>
    </p:spTree>
    <p:extLst>
      <p:ext uri="{BB962C8B-B14F-4D97-AF65-F5344CB8AC3E}">
        <p14:creationId xmlns:p14="http://schemas.microsoft.com/office/powerpoint/2010/main" val="348415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fr-BE"/>
              <a:t>Certificats </a:t>
            </a:r>
            <a:r>
              <a:rPr lang="fr-BE">
                <a:solidFill>
                  <a:srgbClr val="087670"/>
                </a:solidFill>
              </a:rPr>
              <a:t>eHealth</a:t>
            </a:r>
          </a:p>
        </p:txBody>
      </p:sp>
      <p:sp>
        <p:nvSpPr>
          <p:cNvPr id="3" name="Content Placeholder 2"/>
          <p:cNvSpPr>
            <a:spLocks noGrp="1"/>
          </p:cNvSpPr>
          <p:nvPr>
            <p:ph idx="1"/>
          </p:nvPr>
        </p:nvSpPr>
        <p:spPr/>
        <p:txBody>
          <a:bodyPr/>
          <a:lstStyle/>
          <a:p>
            <a:r>
              <a:rPr lang="fr-BE" dirty="0"/>
              <a:t>délivrés gratuitement par la Plate-forme eHealth aux</a:t>
            </a:r>
          </a:p>
          <a:p>
            <a:pPr lvl="1"/>
            <a:r>
              <a:rPr lang="fr-BE" dirty="0"/>
              <a:t>prestataires et établissements de soins</a:t>
            </a:r>
          </a:p>
          <a:p>
            <a:pPr lvl="1"/>
            <a:r>
              <a:rPr lang="fr-BE" dirty="0"/>
              <a:t>développeurs de logiciels pour prestataires et établissements de soins</a:t>
            </a:r>
          </a:p>
          <a:p>
            <a:pPr marL="457200" lvl="1" indent="0">
              <a:buNone/>
            </a:pPr>
            <a:endParaRPr lang="fr-BE" dirty="0"/>
          </a:p>
          <a:p>
            <a:r>
              <a:rPr lang="fr-BE" dirty="0"/>
              <a:t>fonctionnalités</a:t>
            </a:r>
          </a:p>
          <a:p>
            <a:pPr lvl="1"/>
            <a:r>
              <a:rPr lang="fr-BE" dirty="0"/>
              <a:t>possibilité pour le prestataire ou l’établissement de soins d’authentifier son logiciel lors de l’appel à des services web, notamment en demandant un jeton d’accès pour accéder à ces services</a:t>
            </a:r>
          </a:p>
          <a:p>
            <a:pPr lvl="1"/>
            <a:r>
              <a:rPr lang="fr-BE" dirty="0"/>
              <a:t>possibilité de chiffrer et de déchiffrer des messages, p.ex. lors de l’utilisation de la eHealthBox</a:t>
            </a:r>
          </a:p>
          <a:p>
            <a:pPr lvl="1"/>
            <a:r>
              <a:rPr lang="fr-BE" dirty="0"/>
              <a:t>en même temps qu’un mot de passe correspondant, </a:t>
            </a:r>
            <a:r>
              <a:rPr lang="fr-BE" dirty="0" err="1"/>
              <a:t>fallback</a:t>
            </a:r>
            <a:r>
              <a:rPr lang="fr-BE" dirty="0"/>
              <a:t> pour l’authentification d’un prestataire de soins s’il n’est pas en mesure de s’authentifier au moyen de son eID</a:t>
            </a:r>
            <a:endParaRPr lang="nl-BE" dirty="0"/>
          </a:p>
          <a:p>
            <a:endParaRPr lang="nl-BE" dirty="0"/>
          </a:p>
        </p:txBody>
      </p:sp>
      <p:sp>
        <p:nvSpPr>
          <p:cNvPr id="10" name="Slide Number Placeholder 9"/>
          <p:cNvSpPr>
            <a:spLocks noGrp="1"/>
          </p:cNvSpPr>
          <p:nvPr>
            <p:ph type="sldNum" sz="quarter" idx="12"/>
          </p:nvPr>
        </p:nvSpPr>
        <p:spPr/>
        <p:txBody>
          <a:bodyPr/>
          <a:lstStyle/>
          <a:p>
            <a:fld id="{30A9230E-FFBB-4CCB-ABD7-198084EDE768}" type="slidenum">
              <a:rPr lang="fr-BE" smtClean="0"/>
              <a:t>11</a:t>
            </a:fld>
            <a:endParaRPr lang="fr-BE"/>
          </a:p>
        </p:txBody>
      </p:sp>
      <p:pic>
        <p:nvPicPr>
          <p:cNvPr id="6" name="Picture 5"/>
          <p:cNvPicPr>
            <a:picLocks noChangeAspect="1"/>
          </p:cNvPicPr>
          <p:nvPr/>
        </p:nvPicPr>
        <p:blipFill>
          <a:blip r:embed="rId2"/>
          <a:stretch>
            <a:fillRect/>
          </a:stretch>
        </p:blipFill>
        <p:spPr>
          <a:xfrm>
            <a:off x="609600" y="187661"/>
            <a:ext cx="466725" cy="533400"/>
          </a:xfrm>
          <a:prstGeom prst="rect">
            <a:avLst/>
          </a:prstGeom>
        </p:spPr>
      </p:pic>
    </p:spTree>
    <p:extLst>
      <p:ext uri="{BB962C8B-B14F-4D97-AF65-F5344CB8AC3E}">
        <p14:creationId xmlns:p14="http://schemas.microsoft.com/office/powerpoint/2010/main" val="408876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Certificats </a:t>
            </a:r>
            <a:r>
              <a:rPr lang="fr-BE">
                <a:solidFill>
                  <a:srgbClr val="087670"/>
                </a:solidFill>
              </a:rPr>
              <a:t>eHealth</a:t>
            </a:r>
          </a:p>
        </p:txBody>
      </p:sp>
      <p:sp>
        <p:nvSpPr>
          <p:cNvPr id="3" name="Content Placeholder 2"/>
          <p:cNvSpPr>
            <a:spLocks noGrp="1"/>
          </p:cNvSpPr>
          <p:nvPr>
            <p:ph idx="1"/>
          </p:nvPr>
        </p:nvSpPr>
        <p:spPr/>
        <p:txBody>
          <a:bodyPr>
            <a:normAutofit/>
          </a:bodyPr>
          <a:lstStyle/>
          <a:p>
            <a:r>
              <a:rPr lang="fr-BE" dirty="0"/>
              <a:t>peuvent être demandés et installés au moyen d’une application téléchargeable sur le site de la Plate-forme </a:t>
            </a:r>
            <a:r>
              <a:rPr lang="fr-BE" dirty="0">
                <a:solidFill>
                  <a:srgbClr val="087670"/>
                </a:solidFill>
              </a:rPr>
              <a:t>eHealth</a:t>
            </a:r>
          </a:p>
          <a:p>
            <a:pPr lvl="1"/>
            <a:r>
              <a:rPr lang="fr-BE" dirty="0">
                <a:hlinkClick r:id="rId3"/>
              </a:rPr>
              <a:t>https://www.ehealth.fgov.be/fr/professionnels-de-la-sante/services/gestion-des-certificats-ehealth</a:t>
            </a:r>
          </a:p>
          <a:p>
            <a:pPr lvl="1"/>
            <a:endParaRPr lang="fr-BE" dirty="0">
              <a:hlinkClick r:id="rId3"/>
            </a:endParaRPr>
          </a:p>
          <a:p>
            <a:r>
              <a:rPr lang="fr-BE" dirty="0"/>
              <a:t>en cas de perte du mot de passe, le certificat actuel doit être annulé et un nouveau certificat doit être demandé (à payer si cela arrive fréquemment)</a:t>
            </a:r>
          </a:p>
          <a:p>
            <a:endParaRPr lang="fr-BE" dirty="0"/>
          </a:p>
          <a:p>
            <a:r>
              <a:rPr lang="fr-BE" dirty="0"/>
              <a:t>plus d'informations </a:t>
            </a:r>
          </a:p>
          <a:p>
            <a:pPr lvl="1"/>
            <a:r>
              <a:rPr lang="fr-BE" dirty="0">
                <a:hlinkClick r:id="rId4"/>
              </a:rPr>
              <a:t>https://www.ehealth.fgov.be/ehealthplatform/fr/service-certificats-ehealth</a:t>
            </a:r>
          </a:p>
          <a:p>
            <a:pPr marL="457200" lvl="1" indent="0">
              <a:buNone/>
            </a:pPr>
            <a:endParaRPr lang="nl-NL" dirty="0"/>
          </a:p>
          <a:p>
            <a:pPr lvl="1"/>
            <a:endParaRPr lang="nl-NL" dirty="0"/>
          </a:p>
          <a:p>
            <a:pPr lvl="1"/>
            <a:endParaRPr lang="nl-NL" dirty="0"/>
          </a:p>
          <a:p>
            <a:pPr lvl="1"/>
            <a:endParaRPr lang="nl-NL" dirty="0"/>
          </a:p>
          <a:p>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12</a:t>
            </a:fld>
            <a:endParaRPr lang="fr-BE"/>
          </a:p>
        </p:txBody>
      </p:sp>
      <p:pic>
        <p:nvPicPr>
          <p:cNvPr id="6" name="Picture 5"/>
          <p:cNvPicPr>
            <a:picLocks noChangeAspect="1"/>
          </p:cNvPicPr>
          <p:nvPr/>
        </p:nvPicPr>
        <p:blipFill>
          <a:blip r:embed="rId5"/>
          <a:stretch>
            <a:fillRect/>
          </a:stretch>
        </p:blipFill>
        <p:spPr>
          <a:xfrm>
            <a:off x="609600" y="187661"/>
            <a:ext cx="466725" cy="533400"/>
          </a:xfrm>
          <a:prstGeom prst="rect">
            <a:avLst/>
          </a:prstGeom>
        </p:spPr>
      </p:pic>
    </p:spTree>
    <p:extLst>
      <p:ext uri="{BB962C8B-B14F-4D97-AF65-F5344CB8AC3E}">
        <p14:creationId xmlns:p14="http://schemas.microsoft.com/office/powerpoint/2010/main" val="177895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Gestion intégrée des utilisateurs et des accès</a:t>
            </a:r>
          </a:p>
        </p:txBody>
      </p:sp>
      <p:sp>
        <p:nvSpPr>
          <p:cNvPr id="3" name="Content Placeholder 2"/>
          <p:cNvSpPr>
            <a:spLocks noGrp="1"/>
          </p:cNvSpPr>
          <p:nvPr>
            <p:ph idx="1"/>
          </p:nvPr>
        </p:nvSpPr>
        <p:spPr/>
        <p:txBody>
          <a:bodyPr>
            <a:normAutofit lnSpcReduction="10000"/>
          </a:bodyPr>
          <a:lstStyle/>
          <a:p>
            <a:r>
              <a:rPr lang="fr-BE" dirty="0"/>
              <a:t>permet de garantir que seuls les prestataires et établissements de soins aient accès</a:t>
            </a:r>
          </a:p>
          <a:p>
            <a:pPr lvl="1"/>
            <a:r>
              <a:rPr lang="fr-BE" dirty="0"/>
              <a:t>aux services auxquels ils peuvent accéder</a:t>
            </a:r>
          </a:p>
          <a:p>
            <a:pPr lvl="1"/>
            <a:r>
              <a:rPr lang="fr-BE" dirty="0"/>
              <a:t>concernant les personnes pour lesquelles ils ont reçu l’accès</a:t>
            </a:r>
          </a:p>
          <a:p>
            <a:r>
              <a:rPr lang="fr-BE" dirty="0"/>
              <a:t>les règles d’accès sont fixées par la loi et par les autorisations du Comité de sécurité de l’information</a:t>
            </a:r>
          </a:p>
          <a:p>
            <a:r>
              <a:rPr lang="fr-BE" dirty="0"/>
              <a:t>étapes</a:t>
            </a:r>
          </a:p>
          <a:p>
            <a:pPr lvl="1"/>
            <a:r>
              <a:rPr lang="fr-BE" dirty="0"/>
              <a:t>identification de l’utilisateur</a:t>
            </a:r>
          </a:p>
          <a:p>
            <a:pPr lvl="1"/>
            <a:r>
              <a:rPr lang="fr-BE" dirty="0"/>
              <a:t>authentification de l’identité de l’utilisateur</a:t>
            </a:r>
          </a:p>
          <a:p>
            <a:pPr lvl="1"/>
            <a:r>
              <a:rPr lang="fr-BE" dirty="0"/>
              <a:t>contrôle des qualités (p.ex. médecin, pharmacien)</a:t>
            </a:r>
          </a:p>
          <a:p>
            <a:pPr lvl="1"/>
            <a:r>
              <a:rPr lang="fr-BE" dirty="0"/>
              <a:t>contrôles des relations (p.ex. relation de soins (de santé) avec le patient)</a:t>
            </a:r>
          </a:p>
          <a:p>
            <a:pPr lvl="1"/>
            <a:r>
              <a:rPr lang="fr-BE" dirty="0"/>
              <a:t>autorisation</a:t>
            </a:r>
          </a:p>
          <a:p>
            <a:r>
              <a:rPr lang="fr-BE" dirty="0"/>
              <a:t>plus d'informations</a:t>
            </a:r>
          </a:p>
          <a:p>
            <a:pPr lvl="1"/>
            <a:r>
              <a:rPr lang="fr-BE" dirty="0">
                <a:hlinkClick r:id="rId3"/>
              </a:rPr>
              <a:t>https://www.ehealth.fgov.be/ehealthplatform/fr/service-iam-identity-access-management</a:t>
            </a:r>
          </a:p>
          <a:p>
            <a:pPr lvl="1"/>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13</a:t>
            </a:fld>
            <a:endParaRPr lang="fr-BE"/>
          </a:p>
        </p:txBody>
      </p:sp>
      <p:pic>
        <p:nvPicPr>
          <p:cNvPr id="7" name="Picture 6"/>
          <p:cNvPicPr>
            <a:picLocks noChangeAspect="1"/>
          </p:cNvPicPr>
          <p:nvPr/>
        </p:nvPicPr>
        <p:blipFill>
          <a:blip r:embed="rId4"/>
          <a:stretch>
            <a:fillRect/>
          </a:stretch>
        </p:blipFill>
        <p:spPr>
          <a:xfrm>
            <a:off x="609600" y="311025"/>
            <a:ext cx="466725" cy="409575"/>
          </a:xfrm>
          <a:prstGeom prst="rect">
            <a:avLst/>
          </a:prstGeom>
        </p:spPr>
      </p:pic>
    </p:spTree>
    <p:extLst>
      <p:ext uri="{BB962C8B-B14F-4D97-AF65-F5344CB8AC3E}">
        <p14:creationId xmlns:p14="http://schemas.microsoft.com/office/powerpoint/2010/main" val="277265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fr-BE"/>
              <a:t>Gestion intégrée des utilisateurs et des accès</a:t>
            </a:r>
          </a:p>
        </p:txBody>
      </p:sp>
      <p:sp>
        <p:nvSpPr>
          <p:cNvPr id="2" name="Slide Number Placeholder 1"/>
          <p:cNvSpPr>
            <a:spLocks noGrp="1"/>
          </p:cNvSpPr>
          <p:nvPr>
            <p:ph type="sldNum" sz="quarter" idx="12"/>
          </p:nvPr>
        </p:nvSpPr>
        <p:spPr/>
        <p:txBody>
          <a:bodyPr/>
          <a:lstStyle/>
          <a:p>
            <a:fld id="{21B2A7D7-3B07-4F16-B17F-21A2F67651B8}" type="slidenum">
              <a:rPr lang="en-GB" smtClean="0"/>
              <a:pPr/>
              <a:t>14</a:t>
            </a:fld>
            <a:endParaRPr lang="en-GB"/>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995942" y="116186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609600" y="311025"/>
            <a:ext cx="466725" cy="409575"/>
          </a:xfrm>
          <a:prstGeom prst="rect">
            <a:avLst/>
          </a:prstGeom>
        </p:spPr>
      </p:pic>
    </p:spTree>
    <p:extLst>
      <p:ext uri="{BB962C8B-B14F-4D97-AF65-F5344CB8AC3E}">
        <p14:creationId xmlns:p14="http://schemas.microsoft.com/office/powerpoint/2010/main" val="137539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dirty="0"/>
              <a:t>Consentement éclairé pour partage de données, </a:t>
            </a:r>
            <a:br>
              <a:rPr lang="fr-BE" dirty="0"/>
            </a:br>
            <a:r>
              <a:rPr lang="fr-BE" dirty="0"/>
              <a:t>relation de soins (de santé) et matrice des accès</a:t>
            </a:r>
          </a:p>
        </p:txBody>
      </p:sp>
      <p:sp>
        <p:nvSpPr>
          <p:cNvPr id="3" name="Content Placeholder 2"/>
          <p:cNvSpPr>
            <a:spLocks noGrp="1"/>
          </p:cNvSpPr>
          <p:nvPr>
            <p:ph idx="1"/>
          </p:nvPr>
        </p:nvSpPr>
        <p:spPr/>
        <p:txBody>
          <a:bodyPr>
            <a:normAutofit/>
          </a:bodyPr>
          <a:lstStyle/>
          <a:p>
            <a:r>
              <a:rPr lang="fr-BE" dirty="0"/>
              <a:t>un prestataire ou un établissement de soins a uniquement accès aux données relatives à la santé d’un usager de soins auprès d’un tiers si</a:t>
            </a:r>
          </a:p>
          <a:p>
            <a:pPr lvl="1"/>
            <a:r>
              <a:rPr lang="fr-BE" dirty="0"/>
              <a:t>l’usager de soins a donné son consentement éclairé pour le partage de ses données de santé</a:t>
            </a:r>
          </a:p>
          <a:p>
            <a:pPr lvl="1"/>
            <a:r>
              <a:rPr lang="fr-BE" dirty="0"/>
              <a:t>le prestataire ou l’établissement de soins a une relation de soins (de santé) avec l’usager de soins</a:t>
            </a:r>
          </a:p>
          <a:p>
            <a:pPr marL="982663" lvl="2" indent="-180975"/>
            <a:r>
              <a:rPr lang="fr-BE" dirty="0"/>
              <a:t>les règles relatives à la preuve d’une relation de soins sont fixées pour les différents types de prestataires et établissements de soins dans un règlement</a:t>
            </a:r>
          </a:p>
          <a:p>
            <a:pPr lvl="1"/>
            <a:r>
              <a:rPr lang="fr-BE" dirty="0"/>
              <a:t>le prestataire de soins n’a pas été exclu par l’usager de soins de l’accès à ses données de santé</a:t>
            </a:r>
          </a:p>
          <a:p>
            <a:pPr lvl="1"/>
            <a:r>
              <a:rPr lang="fr-BE" dirty="0"/>
              <a:t>les données de santé concernées sont accessibles au type de prestataire de soins concerné (ce que l’on appelle la matrice des accès)</a:t>
            </a:r>
          </a:p>
          <a:p>
            <a:pPr marL="982663" lvl="2" indent="-180975"/>
            <a:r>
              <a:rPr lang="fr-BE" dirty="0"/>
              <a:t>la matrice des accès est déterminée dans un règlement</a:t>
            </a:r>
          </a:p>
        </p:txBody>
      </p:sp>
      <p:sp>
        <p:nvSpPr>
          <p:cNvPr id="10" name="Slide Number Placeholder 9"/>
          <p:cNvSpPr>
            <a:spLocks noGrp="1"/>
          </p:cNvSpPr>
          <p:nvPr>
            <p:ph type="sldNum" sz="quarter" idx="12"/>
          </p:nvPr>
        </p:nvSpPr>
        <p:spPr/>
        <p:txBody>
          <a:bodyPr/>
          <a:lstStyle/>
          <a:p>
            <a:fld id="{30A9230E-FFBB-4CCB-ABD7-198084EDE768}" type="slidenum">
              <a:rPr lang="fr-BE" smtClean="0"/>
              <a:pPr/>
              <a:t>15</a:t>
            </a:fld>
            <a:endParaRPr lang="fr-BE"/>
          </a:p>
        </p:txBody>
      </p:sp>
    </p:spTree>
    <p:extLst>
      <p:ext uri="{BB962C8B-B14F-4D97-AF65-F5344CB8AC3E}">
        <p14:creationId xmlns:p14="http://schemas.microsoft.com/office/powerpoint/2010/main" val="209852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Matrice des accès actuelle</a:t>
            </a:r>
          </a:p>
        </p:txBody>
      </p:sp>
      <p:sp>
        <p:nvSpPr>
          <p:cNvPr id="5" name="Slide Number Placeholder 4"/>
          <p:cNvSpPr>
            <a:spLocks noGrp="1"/>
          </p:cNvSpPr>
          <p:nvPr>
            <p:ph type="sldNum" sz="quarter" idx="12"/>
          </p:nvPr>
        </p:nvSpPr>
        <p:spPr/>
        <p:txBody>
          <a:bodyPr/>
          <a:lstStyle/>
          <a:p>
            <a:fld id="{30A9230E-FFBB-4CCB-ABD7-198084EDE768}" type="slidenum">
              <a:rPr lang="fr-BE" smtClean="0"/>
              <a:t>16</a:t>
            </a:fld>
            <a:endParaRPr lang="fr-BE"/>
          </a:p>
        </p:txBody>
      </p:sp>
      <p:pic>
        <p:nvPicPr>
          <p:cNvPr id="6" name="Image 5">
            <a:extLst>
              <a:ext uri="{FF2B5EF4-FFF2-40B4-BE49-F238E27FC236}">
                <a16:creationId xmlns:a16="http://schemas.microsoft.com/office/drawing/2014/main" id="{D4909086-7E34-4F85-BAD2-94C1B542D470}"/>
              </a:ext>
            </a:extLst>
          </p:cNvPr>
          <p:cNvPicPr/>
          <p:nvPr/>
        </p:nvPicPr>
        <p:blipFill>
          <a:blip r:embed="rId3"/>
          <a:stretch>
            <a:fillRect/>
          </a:stretch>
        </p:blipFill>
        <p:spPr>
          <a:xfrm>
            <a:off x="0" y="1034263"/>
            <a:ext cx="12192000" cy="5102078"/>
          </a:xfrm>
          <a:prstGeom prst="rect">
            <a:avLst/>
          </a:prstGeom>
        </p:spPr>
      </p:pic>
    </p:spTree>
    <p:extLst>
      <p:ext uri="{BB962C8B-B14F-4D97-AF65-F5344CB8AC3E}">
        <p14:creationId xmlns:p14="http://schemas.microsoft.com/office/powerpoint/2010/main" val="377651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Nouvelle matrice des accès (pas encore introduite)</a:t>
            </a:r>
          </a:p>
        </p:txBody>
      </p:sp>
      <p:sp>
        <p:nvSpPr>
          <p:cNvPr id="5" name="Slide Number Placeholder 4"/>
          <p:cNvSpPr>
            <a:spLocks noGrp="1"/>
          </p:cNvSpPr>
          <p:nvPr>
            <p:ph type="sldNum" sz="quarter" idx="12"/>
          </p:nvPr>
        </p:nvSpPr>
        <p:spPr/>
        <p:txBody>
          <a:bodyPr/>
          <a:lstStyle/>
          <a:p>
            <a:fld id="{30A9230E-FFBB-4CCB-ABD7-198084EDE768}" type="slidenum">
              <a:rPr lang="fr-BE" smtClean="0"/>
              <a:t>17</a:t>
            </a:fld>
            <a:endParaRPr lang="fr-BE"/>
          </a:p>
        </p:txBody>
      </p:sp>
      <p:pic>
        <p:nvPicPr>
          <p:cNvPr id="7" name="Image 6">
            <a:extLst>
              <a:ext uri="{FF2B5EF4-FFF2-40B4-BE49-F238E27FC236}">
                <a16:creationId xmlns:a16="http://schemas.microsoft.com/office/drawing/2014/main" id="{ED60C8F6-3CD6-4AF1-9DA6-70AD0CF12D27}"/>
              </a:ext>
            </a:extLst>
          </p:cNvPr>
          <p:cNvPicPr/>
          <p:nvPr/>
        </p:nvPicPr>
        <p:blipFill>
          <a:blip r:embed="rId3"/>
          <a:stretch>
            <a:fillRect/>
          </a:stretch>
        </p:blipFill>
        <p:spPr>
          <a:xfrm>
            <a:off x="784806" y="1020562"/>
            <a:ext cx="10657907" cy="5320934"/>
          </a:xfrm>
          <a:prstGeom prst="rect">
            <a:avLst/>
          </a:prstGeom>
        </p:spPr>
      </p:pic>
    </p:spTree>
    <p:extLst>
      <p:ext uri="{BB962C8B-B14F-4D97-AF65-F5344CB8AC3E}">
        <p14:creationId xmlns:p14="http://schemas.microsoft.com/office/powerpoint/2010/main" val="339996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2" name="Groep 1041"/>
          <p:cNvGrpSpPr/>
          <p:nvPr/>
        </p:nvGrpSpPr>
        <p:grpSpPr>
          <a:xfrm>
            <a:off x="324128" y="228826"/>
            <a:ext cx="2520780" cy="1812325"/>
            <a:chOff x="324128" y="228826"/>
            <a:chExt cx="2520780" cy="1812325"/>
          </a:xfrm>
        </p:grpSpPr>
        <p:sp>
          <p:nvSpPr>
            <p:cNvPr id="4" name="Ruit 3"/>
            <p:cNvSpPr/>
            <p:nvPr/>
          </p:nvSpPr>
          <p:spPr>
            <a:xfrm>
              <a:off x="324128" y="228826"/>
              <a:ext cx="2520780" cy="1812325"/>
            </a:xfrm>
            <a:prstGeom prst="diamond">
              <a:avLst/>
            </a:prstGeom>
            <a:solidFill>
              <a:srgbClr val="CDE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5" name="Tekstvak 4"/>
            <p:cNvSpPr txBox="1"/>
            <p:nvPr/>
          </p:nvSpPr>
          <p:spPr>
            <a:xfrm>
              <a:off x="591374" y="764531"/>
              <a:ext cx="1986289" cy="738664"/>
            </a:xfrm>
            <a:prstGeom prst="rect">
              <a:avLst/>
            </a:prstGeom>
            <a:noFill/>
            <a:ln>
              <a:noFill/>
            </a:ln>
          </p:spPr>
          <p:txBody>
            <a:bodyPr wrap="square" rtlCol="0">
              <a:spAutoFit/>
            </a:bodyPr>
            <a:lstStyle/>
            <a:p>
              <a:pPr algn="ctr"/>
              <a:r>
                <a:rPr lang="fr-BE" sz="1400" dirty="0">
                  <a:latin typeface="Arial" panose="020B0604020202020204" pitchFamily="34" charset="0"/>
                  <a:cs typeface="Arial" panose="020B0604020202020204" pitchFamily="34" charset="0"/>
                </a:rPr>
                <a:t>prestataire de soins</a:t>
              </a:r>
            </a:p>
            <a:p>
              <a:pPr algn="ctr"/>
              <a:r>
                <a:rPr lang="fr-BE" sz="1400" dirty="0">
                  <a:latin typeface="Arial" panose="020B0604020202020204" pitchFamily="34" charset="0"/>
                  <a:cs typeface="Arial" panose="020B0604020202020204" pitchFamily="34" charset="0"/>
                </a:rPr>
                <a:t>a été exclu par l’usager de soins</a:t>
              </a:r>
            </a:p>
          </p:txBody>
        </p:sp>
      </p:grpSp>
      <p:grpSp>
        <p:nvGrpSpPr>
          <p:cNvPr id="1045" name="Groep 1044"/>
          <p:cNvGrpSpPr/>
          <p:nvPr/>
        </p:nvGrpSpPr>
        <p:grpSpPr>
          <a:xfrm>
            <a:off x="3127595" y="1169773"/>
            <a:ext cx="2520780" cy="1812325"/>
            <a:chOff x="3127595" y="1169773"/>
            <a:chExt cx="2520780" cy="1812325"/>
          </a:xfrm>
        </p:grpSpPr>
        <p:sp>
          <p:nvSpPr>
            <p:cNvPr id="14" name="Ruit 13"/>
            <p:cNvSpPr/>
            <p:nvPr/>
          </p:nvSpPr>
          <p:spPr>
            <a:xfrm>
              <a:off x="3127595" y="1169773"/>
              <a:ext cx="2520780" cy="1812325"/>
            </a:xfrm>
            <a:prstGeom prst="diamond">
              <a:avLst/>
            </a:prstGeom>
            <a:solidFill>
              <a:srgbClr val="CDE5DB"/>
            </a:solidFill>
            <a:ln>
              <a:solidFill>
                <a:srgbClr val="C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15" name="Tekstvak 14"/>
            <p:cNvSpPr txBox="1"/>
            <p:nvPr/>
          </p:nvSpPr>
          <p:spPr>
            <a:xfrm>
              <a:off x="3400836" y="1655618"/>
              <a:ext cx="1986289" cy="954107"/>
            </a:xfrm>
            <a:prstGeom prst="rect">
              <a:avLst/>
            </a:prstGeom>
            <a:noFill/>
          </p:spPr>
          <p:txBody>
            <a:bodyPr wrap="square" rtlCol="0">
              <a:spAutoFit/>
            </a:bodyPr>
            <a:lstStyle/>
            <a:p>
              <a:pPr algn="ctr"/>
              <a:r>
                <a:rPr lang="fr-BE" sz="1400" dirty="0">
                  <a:latin typeface="Arial" panose="020B0604020202020204" pitchFamily="34" charset="0"/>
                  <a:cs typeface="Arial" panose="020B0604020202020204" pitchFamily="34" charset="0"/>
                </a:rPr>
                <a:t>usager de soins a donné consentement éclairé pour partage de données</a:t>
              </a:r>
            </a:p>
          </p:txBody>
        </p:sp>
      </p:grpSp>
      <p:grpSp>
        <p:nvGrpSpPr>
          <p:cNvPr id="1047" name="Groep 1046"/>
          <p:cNvGrpSpPr/>
          <p:nvPr/>
        </p:nvGrpSpPr>
        <p:grpSpPr>
          <a:xfrm>
            <a:off x="5914411" y="2110719"/>
            <a:ext cx="2520780" cy="1812325"/>
            <a:chOff x="5914411" y="2110719"/>
            <a:chExt cx="2520780" cy="1812325"/>
          </a:xfrm>
          <a:solidFill>
            <a:srgbClr val="CDE5DB"/>
          </a:solidFill>
        </p:grpSpPr>
        <p:sp>
          <p:nvSpPr>
            <p:cNvPr id="17" name="Ruit 16"/>
            <p:cNvSpPr/>
            <p:nvPr/>
          </p:nvSpPr>
          <p:spPr>
            <a:xfrm>
              <a:off x="5914411" y="2110719"/>
              <a:ext cx="2520780" cy="1812325"/>
            </a:xfrm>
            <a:prstGeom prst="diamond">
              <a:avLst/>
            </a:prstGeom>
            <a:grpFill/>
            <a:ln>
              <a:solidFill>
                <a:srgbClr val="C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18" name="Tekstvak 17"/>
            <p:cNvSpPr txBox="1"/>
            <p:nvPr/>
          </p:nvSpPr>
          <p:spPr>
            <a:xfrm>
              <a:off x="6226480" y="2647547"/>
              <a:ext cx="1896641" cy="954107"/>
            </a:xfrm>
            <a:prstGeom prst="rect">
              <a:avLst/>
            </a:prstGeom>
            <a:noFill/>
            <a:ln>
              <a:noFill/>
            </a:ln>
          </p:spPr>
          <p:txBody>
            <a:bodyPr wrap="square" rtlCol="0">
              <a:spAutoFit/>
            </a:bodyPr>
            <a:lstStyle/>
            <a:p>
              <a:pPr algn="ctr"/>
              <a:r>
                <a:rPr lang="fr-BE" sz="1400" dirty="0">
                  <a:latin typeface="Arial" panose="020B0604020202020204" pitchFamily="34" charset="0"/>
                  <a:cs typeface="Arial" panose="020B0604020202020204" pitchFamily="34" charset="0"/>
                </a:rPr>
                <a:t>prestataire de soins a une relation de soins avec l’usager de soins</a:t>
              </a:r>
            </a:p>
          </p:txBody>
        </p:sp>
      </p:grpSp>
      <p:grpSp>
        <p:nvGrpSpPr>
          <p:cNvPr id="1050" name="Groep 1049"/>
          <p:cNvGrpSpPr/>
          <p:nvPr/>
        </p:nvGrpSpPr>
        <p:grpSpPr>
          <a:xfrm>
            <a:off x="8716184" y="3048005"/>
            <a:ext cx="2520780" cy="1812325"/>
            <a:chOff x="8716184" y="3048005"/>
            <a:chExt cx="2520780" cy="1812325"/>
          </a:xfrm>
        </p:grpSpPr>
        <p:sp>
          <p:nvSpPr>
            <p:cNvPr id="20" name="Ruit 19"/>
            <p:cNvSpPr/>
            <p:nvPr/>
          </p:nvSpPr>
          <p:spPr>
            <a:xfrm>
              <a:off x="8716184" y="3048005"/>
              <a:ext cx="2520780" cy="1812325"/>
            </a:xfrm>
            <a:prstGeom prst="diamond">
              <a:avLst/>
            </a:prstGeom>
            <a:solidFill>
              <a:srgbClr val="CDE5DB"/>
            </a:solidFill>
            <a:ln>
              <a:solidFill>
                <a:srgbClr val="C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21" name="Tekstvak 20"/>
            <p:cNvSpPr txBox="1"/>
            <p:nvPr/>
          </p:nvSpPr>
          <p:spPr>
            <a:xfrm>
              <a:off x="8998871" y="3369925"/>
              <a:ext cx="1986289" cy="1169551"/>
            </a:xfrm>
            <a:prstGeom prst="rect">
              <a:avLst/>
            </a:prstGeom>
            <a:noFill/>
            <a:ln>
              <a:noFill/>
            </a:ln>
          </p:spPr>
          <p:txBody>
            <a:bodyPr wrap="square" rtlCol="0">
              <a:spAutoFit/>
            </a:bodyPr>
            <a:lstStyle/>
            <a:p>
              <a:pPr algn="ctr"/>
              <a:r>
                <a:rPr lang="fr-BE" sz="1400" dirty="0">
                  <a:latin typeface="Arial" panose="020B0604020202020204" pitchFamily="34" charset="0"/>
                  <a:cs typeface="Arial" panose="020B0604020202020204" pitchFamily="34" charset="0"/>
                </a:rPr>
                <a:t>données sont accessibles pour le prestataire de soins selon matrice des accès</a:t>
              </a:r>
            </a:p>
          </p:txBody>
        </p:sp>
      </p:grpSp>
      <p:sp>
        <p:nvSpPr>
          <p:cNvPr id="26" name="Tekstvak 25"/>
          <p:cNvSpPr txBox="1"/>
          <p:nvPr/>
        </p:nvSpPr>
        <p:spPr>
          <a:xfrm>
            <a:off x="2712424" y="861995"/>
            <a:ext cx="510172"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non</a:t>
            </a:r>
          </a:p>
        </p:txBody>
      </p:sp>
      <p:sp>
        <p:nvSpPr>
          <p:cNvPr id="36" name="Tekstvak 35"/>
          <p:cNvSpPr txBox="1"/>
          <p:nvPr/>
        </p:nvSpPr>
        <p:spPr>
          <a:xfrm>
            <a:off x="3994995" y="2910681"/>
            <a:ext cx="510172"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non</a:t>
            </a:r>
          </a:p>
        </p:txBody>
      </p:sp>
      <p:cxnSp>
        <p:nvCxnSpPr>
          <p:cNvPr id="34" name="Gebogen verbindingslijn 33"/>
          <p:cNvCxnSpPr>
            <a:stCxn id="4" idx="2"/>
            <a:endCxn id="103" idx="1"/>
          </p:cNvCxnSpPr>
          <p:nvPr/>
        </p:nvCxnSpPr>
        <p:spPr>
          <a:xfrm rot="16200000" flipH="1">
            <a:off x="1448738" y="2176931"/>
            <a:ext cx="3679245" cy="340768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a:xfrm>
            <a:off x="1140437" y="2007740"/>
            <a:ext cx="481701" cy="307777"/>
          </a:xfrm>
          <a:prstGeom prst="rect">
            <a:avLst/>
          </a:prstGeom>
          <a:noFill/>
        </p:spPr>
        <p:txBody>
          <a:bodyPr wrap="square" rtlCol="0">
            <a:spAutoFit/>
          </a:bodyPr>
          <a:lstStyle/>
          <a:p>
            <a:r>
              <a:rPr lang="fr-BE" sz="1400" dirty="0">
                <a:latin typeface="Arial" panose="020B0604020202020204" pitchFamily="34" charset="0"/>
                <a:cs typeface="Arial" panose="020B0604020202020204" pitchFamily="34" charset="0"/>
              </a:rPr>
              <a:t>oui</a:t>
            </a:r>
          </a:p>
        </p:txBody>
      </p:sp>
      <p:cxnSp>
        <p:nvCxnSpPr>
          <p:cNvPr id="68" name="Gebogen verbindingslijn 67"/>
          <p:cNvCxnSpPr>
            <a:stCxn id="20" idx="2"/>
            <a:endCxn id="103" idx="3"/>
          </p:cNvCxnSpPr>
          <p:nvPr/>
        </p:nvCxnSpPr>
        <p:spPr>
          <a:xfrm rot="5400000">
            <a:off x="8114037" y="3857859"/>
            <a:ext cx="860066" cy="286500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kstvak 77"/>
          <p:cNvSpPr txBox="1"/>
          <p:nvPr/>
        </p:nvSpPr>
        <p:spPr>
          <a:xfrm>
            <a:off x="6729144" y="3769156"/>
            <a:ext cx="489896"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non</a:t>
            </a:r>
          </a:p>
        </p:txBody>
      </p:sp>
      <p:sp>
        <p:nvSpPr>
          <p:cNvPr id="79" name="Tekstvak 78"/>
          <p:cNvSpPr txBox="1"/>
          <p:nvPr/>
        </p:nvSpPr>
        <p:spPr>
          <a:xfrm>
            <a:off x="9357399" y="2824338"/>
            <a:ext cx="674807"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oui</a:t>
            </a:r>
          </a:p>
        </p:txBody>
      </p:sp>
      <p:cxnSp>
        <p:nvCxnSpPr>
          <p:cNvPr id="83" name="Gebogen verbindingslijn 82"/>
          <p:cNvCxnSpPr/>
          <p:nvPr/>
        </p:nvCxnSpPr>
        <p:spPr>
          <a:xfrm rot="16200000" flipH="1">
            <a:off x="4375185" y="2994899"/>
            <a:ext cx="1689500" cy="1663899"/>
          </a:xfrm>
          <a:prstGeom prst="bentConnector3">
            <a:avLst>
              <a:gd name="adj1" fmla="val 7779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5" name="Afbeelding 9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776" y="120974"/>
            <a:ext cx="2097596" cy="2097596"/>
          </a:xfrm>
          <a:prstGeom prst="rect">
            <a:avLst/>
          </a:prstGeom>
        </p:spPr>
      </p:pic>
      <p:cxnSp>
        <p:nvCxnSpPr>
          <p:cNvPr id="99" name="Rechte verbindingslijn met pijl 98"/>
          <p:cNvCxnSpPr>
            <a:stCxn id="20" idx="0"/>
            <a:endCxn id="95" idx="2"/>
          </p:cNvCxnSpPr>
          <p:nvPr/>
        </p:nvCxnSpPr>
        <p:spPr>
          <a:xfrm flipV="1">
            <a:off x="9976574" y="2218570"/>
            <a:ext cx="0" cy="8294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3" name="Afbeelding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202" y="4671598"/>
            <a:ext cx="2119364" cy="2097596"/>
          </a:xfrm>
          <a:prstGeom prst="rect">
            <a:avLst/>
          </a:prstGeom>
        </p:spPr>
      </p:pic>
      <p:cxnSp>
        <p:nvCxnSpPr>
          <p:cNvPr id="111" name="Gebogen verbindingslijn 110"/>
          <p:cNvCxnSpPr>
            <a:stCxn id="4" idx="3"/>
            <a:endCxn id="14" idx="1"/>
          </p:cNvCxnSpPr>
          <p:nvPr/>
        </p:nvCxnSpPr>
        <p:spPr>
          <a:xfrm>
            <a:off x="2844908" y="1134989"/>
            <a:ext cx="282687" cy="94094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Gebogen verbindingslijn 122"/>
          <p:cNvCxnSpPr/>
          <p:nvPr/>
        </p:nvCxnSpPr>
        <p:spPr>
          <a:xfrm>
            <a:off x="5633418" y="2078224"/>
            <a:ext cx="282687" cy="94094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kstvak 123"/>
          <p:cNvSpPr txBox="1"/>
          <p:nvPr/>
        </p:nvSpPr>
        <p:spPr>
          <a:xfrm>
            <a:off x="5593029" y="1782703"/>
            <a:ext cx="510172"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oui</a:t>
            </a:r>
          </a:p>
        </p:txBody>
      </p:sp>
      <p:cxnSp>
        <p:nvCxnSpPr>
          <p:cNvPr id="125" name="Gebogen verbindingslijn 124"/>
          <p:cNvCxnSpPr/>
          <p:nvPr/>
        </p:nvCxnSpPr>
        <p:spPr>
          <a:xfrm>
            <a:off x="8438399" y="3013221"/>
            <a:ext cx="282687" cy="94094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kstvak 126"/>
          <p:cNvSpPr txBox="1"/>
          <p:nvPr/>
        </p:nvSpPr>
        <p:spPr>
          <a:xfrm>
            <a:off x="9559003" y="4729167"/>
            <a:ext cx="510172"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non</a:t>
            </a:r>
          </a:p>
        </p:txBody>
      </p:sp>
      <p:cxnSp>
        <p:nvCxnSpPr>
          <p:cNvPr id="142" name="Gebogen verbindingslijn 141"/>
          <p:cNvCxnSpPr>
            <a:stCxn id="17" idx="2"/>
            <a:endCxn id="103" idx="0"/>
          </p:cNvCxnSpPr>
          <p:nvPr/>
        </p:nvCxnSpPr>
        <p:spPr>
          <a:xfrm rot="5400000">
            <a:off x="6239066" y="3735863"/>
            <a:ext cx="748554" cy="112291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Tekstvak 152"/>
          <p:cNvSpPr txBox="1"/>
          <p:nvPr/>
        </p:nvSpPr>
        <p:spPr>
          <a:xfrm>
            <a:off x="8351825" y="2743266"/>
            <a:ext cx="510172"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oui</a:t>
            </a:r>
          </a:p>
        </p:txBody>
      </p:sp>
      <p:pic>
        <p:nvPicPr>
          <p:cNvPr id="33" name="Afbeelding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343" y="5974230"/>
            <a:ext cx="652459" cy="652459"/>
          </a:xfrm>
          <a:prstGeom prst="rect">
            <a:avLst/>
          </a:prstGeom>
        </p:spPr>
      </p:pic>
      <p:grpSp>
        <p:nvGrpSpPr>
          <p:cNvPr id="48" name="Groep 47"/>
          <p:cNvGrpSpPr/>
          <p:nvPr/>
        </p:nvGrpSpPr>
        <p:grpSpPr>
          <a:xfrm>
            <a:off x="7719368" y="5863878"/>
            <a:ext cx="1281366" cy="869206"/>
            <a:chOff x="5914411" y="2110719"/>
            <a:chExt cx="2520780" cy="1812325"/>
          </a:xfrm>
          <a:solidFill>
            <a:srgbClr val="CDE5DB"/>
          </a:solidFill>
        </p:grpSpPr>
        <p:sp>
          <p:nvSpPr>
            <p:cNvPr id="49" name="Ruit 48"/>
            <p:cNvSpPr/>
            <p:nvPr/>
          </p:nvSpPr>
          <p:spPr>
            <a:xfrm>
              <a:off x="5914411" y="2110719"/>
              <a:ext cx="2520780" cy="1812325"/>
            </a:xfrm>
            <a:prstGeom prst="diamond">
              <a:avLst/>
            </a:prstGeom>
            <a:grpFill/>
            <a:ln>
              <a:solidFill>
                <a:srgbClr val="C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50" name="Tekstvak 49"/>
            <p:cNvSpPr txBox="1"/>
            <p:nvPr/>
          </p:nvSpPr>
          <p:spPr>
            <a:xfrm>
              <a:off x="6226479" y="2416677"/>
              <a:ext cx="1896641" cy="1090932"/>
            </a:xfrm>
            <a:prstGeom prst="rect">
              <a:avLst/>
            </a:prstGeom>
            <a:noFill/>
            <a:ln>
              <a:noFill/>
            </a:ln>
          </p:spPr>
          <p:txBody>
            <a:bodyPr wrap="square" rtlCol="0">
              <a:spAutoFit/>
            </a:bodyPr>
            <a:lstStyle/>
            <a:p>
              <a:pPr algn="ctr"/>
              <a:r>
                <a:rPr lang="fr-BE" sz="1400" dirty="0">
                  <a:latin typeface="Arial" panose="020B0604020202020204" pitchFamily="34" charset="0"/>
                  <a:cs typeface="Arial" panose="020B0604020202020204" pitchFamily="34" charset="0"/>
                </a:rPr>
                <a:t>nécessité </a:t>
              </a:r>
            </a:p>
            <a:p>
              <a:pPr algn="ctr"/>
              <a:r>
                <a:rPr lang="fr-BE" sz="1400" dirty="0">
                  <a:latin typeface="Arial" panose="020B0604020202020204" pitchFamily="34" charset="0"/>
                  <a:cs typeface="Arial" panose="020B0604020202020204" pitchFamily="34" charset="0"/>
                </a:rPr>
                <a:t>vitale</a:t>
              </a:r>
            </a:p>
          </p:txBody>
        </p:sp>
      </p:grpSp>
      <p:cxnSp>
        <p:nvCxnSpPr>
          <p:cNvPr id="11" name="Gebogen verbindingslijn 10"/>
          <p:cNvCxnSpPr>
            <a:stCxn id="103" idx="2"/>
            <a:endCxn id="49" idx="1"/>
          </p:cNvCxnSpPr>
          <p:nvPr/>
        </p:nvCxnSpPr>
        <p:spPr>
          <a:xfrm rot="5400000" flipH="1" flipV="1">
            <a:off x="6650269" y="5700096"/>
            <a:ext cx="470713" cy="1667484"/>
          </a:xfrm>
          <a:prstGeom prst="bentConnector4">
            <a:avLst>
              <a:gd name="adj1" fmla="val -11813"/>
              <a:gd name="adj2" fmla="val 8177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a:stCxn id="49" idx="3"/>
            <a:endCxn id="33" idx="1"/>
          </p:cNvCxnSpPr>
          <p:nvPr/>
        </p:nvCxnSpPr>
        <p:spPr>
          <a:xfrm>
            <a:off x="9000734" y="6298481"/>
            <a:ext cx="649609" cy="1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2811280" y="-45540"/>
            <a:ext cx="5969060" cy="1384995"/>
          </a:xfrm>
          <a:prstGeom prst="rect">
            <a:avLst/>
          </a:prstGeom>
          <a:noFill/>
        </p:spPr>
        <p:txBody>
          <a:bodyPr wrap="square" rtlCol="0">
            <a:spAutoFit/>
          </a:bodyPr>
          <a:lstStyle/>
          <a:p>
            <a:pPr algn="ctr"/>
            <a:r>
              <a:rPr lang="fr-BE" sz="2800" dirty="0">
                <a:latin typeface="Arial" panose="020B0604020202020204" pitchFamily="34" charset="0"/>
                <a:cs typeface="Arial" panose="020B0604020202020204" pitchFamily="34" charset="0"/>
              </a:rPr>
              <a:t>Accès aux données de santé via Plate-forme eHealth pour prestation de soins</a:t>
            </a:r>
          </a:p>
        </p:txBody>
      </p:sp>
    </p:spTree>
    <p:extLst>
      <p:ext uri="{BB962C8B-B14F-4D97-AF65-F5344CB8AC3E}">
        <p14:creationId xmlns:p14="http://schemas.microsoft.com/office/powerpoint/2010/main" val="246782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661A-6F3C-40FC-9A85-4CBA49A83BAB}"/>
              </a:ext>
            </a:extLst>
          </p:cNvPr>
          <p:cNvSpPr>
            <a:spLocks noGrp="1"/>
          </p:cNvSpPr>
          <p:nvPr>
            <p:ph type="title"/>
          </p:nvPr>
        </p:nvSpPr>
        <p:spPr/>
        <p:txBody>
          <a:bodyPr/>
          <a:lstStyle/>
          <a:p>
            <a:r>
              <a:rPr lang="fr-BE"/>
              <a:t>Cercles de confiance</a:t>
            </a:r>
          </a:p>
        </p:txBody>
      </p:sp>
      <p:sp>
        <p:nvSpPr>
          <p:cNvPr id="3" name="Content Placeholder 2">
            <a:extLst>
              <a:ext uri="{FF2B5EF4-FFF2-40B4-BE49-F238E27FC236}">
                <a16:creationId xmlns:a16="http://schemas.microsoft.com/office/drawing/2014/main" id="{D10B2E13-8C52-4543-9341-12F050D65DCC}"/>
              </a:ext>
            </a:extLst>
          </p:cNvPr>
          <p:cNvSpPr>
            <a:spLocks noGrp="1"/>
          </p:cNvSpPr>
          <p:nvPr>
            <p:ph idx="1"/>
          </p:nvPr>
        </p:nvSpPr>
        <p:spPr/>
        <p:txBody>
          <a:bodyPr>
            <a:normAutofit/>
          </a:bodyPr>
          <a:lstStyle/>
          <a:p>
            <a:r>
              <a:rPr lang="fr-BE" dirty="0"/>
              <a:t>groupe d’utilisateurs d’une organisation</a:t>
            </a:r>
          </a:p>
          <a:p>
            <a:pPr lvl="1"/>
            <a:r>
              <a:rPr lang="fr-BE" dirty="0"/>
              <a:t>pour lequel cette organisation prend elle-même, à plusieurs niveaux, des mesures relatives à la sécurité de l’information et en surveille le respect correct,</a:t>
            </a:r>
          </a:p>
          <a:p>
            <a:pPr lvl="1"/>
            <a:r>
              <a:rPr lang="fr-BE" dirty="0"/>
              <a:t>de sorte que d’autres organisations puissent raisonnablement avoir confiance que ces mesures de sécurité de l’information sont respectées</a:t>
            </a:r>
          </a:p>
          <a:p>
            <a:pPr lvl="1"/>
            <a:r>
              <a:rPr lang="fr-BE" dirty="0"/>
              <a:t>et qu’elles ne doivent pas les organiser ou les surveiller elles-mêmes</a:t>
            </a:r>
          </a:p>
          <a:p>
            <a:pPr lvl="1"/>
            <a:endParaRPr lang="nl-BE" dirty="0"/>
          </a:p>
          <a:p>
            <a:r>
              <a:rPr lang="fr-BE" dirty="0"/>
              <a:t>règlement fixant les critères en vue de l’application d’un cercle de confiance par une organisation dans le cadre de l’échange des données de santé</a:t>
            </a:r>
          </a:p>
          <a:p>
            <a:pPr lvl="1"/>
            <a:r>
              <a:rPr lang="fr-BE" dirty="0"/>
              <a:t>voir </a:t>
            </a:r>
            <a:r>
              <a:rPr lang="fr-BE" dirty="0">
                <a:hlinkClick r:id="rId2"/>
              </a:rPr>
              <a:t>https://www.ehealth.fgov.be/ehealthplatform/fr/reglements</a:t>
            </a:r>
          </a:p>
        </p:txBody>
      </p:sp>
      <p:sp>
        <p:nvSpPr>
          <p:cNvPr id="4" name="Slide Number Placeholder 3">
            <a:extLst>
              <a:ext uri="{FF2B5EF4-FFF2-40B4-BE49-F238E27FC236}">
                <a16:creationId xmlns:a16="http://schemas.microsoft.com/office/drawing/2014/main" id="{8BA97739-791A-4DE6-AF58-D58E1BB10352}"/>
              </a:ext>
            </a:extLst>
          </p:cNvPr>
          <p:cNvSpPr>
            <a:spLocks noGrp="1"/>
          </p:cNvSpPr>
          <p:nvPr>
            <p:ph type="sldNum" sz="quarter" idx="12"/>
          </p:nvPr>
        </p:nvSpPr>
        <p:spPr/>
        <p:txBody>
          <a:bodyPr/>
          <a:lstStyle/>
          <a:p>
            <a:fld id="{30A9230E-FFBB-4CCB-ABD7-198084EDE768}" type="slidenum">
              <a:rPr lang="fr-BE" smtClean="0"/>
              <a:t>19</a:t>
            </a:fld>
            <a:endParaRPr lang="fr-BE"/>
          </a:p>
        </p:txBody>
      </p:sp>
    </p:spTree>
    <p:extLst>
      <p:ext uri="{BB962C8B-B14F-4D97-AF65-F5344CB8AC3E}">
        <p14:creationId xmlns:p14="http://schemas.microsoft.com/office/powerpoint/2010/main" val="341857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Structure de l'exposé</a:t>
            </a:r>
          </a:p>
        </p:txBody>
      </p:sp>
      <p:sp>
        <p:nvSpPr>
          <p:cNvPr id="3" name="Content Placeholder 2"/>
          <p:cNvSpPr>
            <a:spLocks noGrp="1"/>
          </p:cNvSpPr>
          <p:nvPr>
            <p:ph idx="1"/>
          </p:nvPr>
        </p:nvSpPr>
        <p:spPr/>
        <p:txBody>
          <a:bodyPr>
            <a:normAutofit/>
          </a:bodyPr>
          <a:lstStyle/>
          <a:p>
            <a:r>
              <a:rPr lang="fr-BE" dirty="0"/>
              <a:t>architecture de base et aperçu du paysage de l’eSanté</a:t>
            </a:r>
          </a:p>
          <a:p>
            <a:r>
              <a:rPr lang="fr-BE" dirty="0"/>
              <a:t>services de base de la Plate-forme eHealth, avec e.a.</a:t>
            </a:r>
          </a:p>
          <a:p>
            <a:pPr lvl="1"/>
            <a:r>
              <a:rPr lang="fr-BE" dirty="0"/>
              <a:t>consentement informé pour le partage de données, la relation de soins (de santé) et la matrice des accès</a:t>
            </a:r>
          </a:p>
          <a:p>
            <a:pPr lvl="1"/>
            <a:r>
              <a:rPr lang="fr-BE" dirty="0"/>
              <a:t>système des hubs et du </a:t>
            </a:r>
            <a:r>
              <a:rPr lang="fr-BE" dirty="0" err="1"/>
              <a:t>metahub</a:t>
            </a:r>
            <a:endParaRPr lang="fr-BE" dirty="0"/>
          </a:p>
          <a:p>
            <a:r>
              <a:rPr lang="fr-BE" dirty="0"/>
              <a:t>sources authentiques validées (SAV)</a:t>
            </a:r>
          </a:p>
          <a:p>
            <a:r>
              <a:rPr lang="fr-BE" dirty="0"/>
              <a:t>quelques exemples d’utilisation des services de base</a:t>
            </a:r>
          </a:p>
          <a:p>
            <a:r>
              <a:rPr lang="fr-BE" dirty="0" err="1"/>
              <a:t>welcome</a:t>
            </a:r>
            <a:r>
              <a:rPr lang="fr-BE" dirty="0"/>
              <a:t> pack</a:t>
            </a:r>
          </a:p>
          <a:p>
            <a:r>
              <a:rPr lang="fr-BE" dirty="0"/>
              <a:t>informations relatives à la Plate-forme eHealth sur le portail de l’eSanté</a:t>
            </a:r>
          </a:p>
          <a:p>
            <a:r>
              <a:rPr lang="fr-BE" dirty="0"/>
              <a:t>organes de gouvernance</a:t>
            </a:r>
          </a:p>
          <a:p>
            <a:r>
              <a:rPr lang="fr-BE" dirty="0"/>
              <a:t>site web </a:t>
            </a:r>
            <a:r>
              <a:rPr lang="fr-BE" dirty="0" err="1"/>
              <a:t>status</a:t>
            </a:r>
            <a:r>
              <a:rPr lang="fr-BE" dirty="0"/>
              <a:t> et procédures de Business </a:t>
            </a:r>
            <a:r>
              <a:rPr lang="fr-BE" dirty="0" err="1"/>
              <a:t>Continuity</a:t>
            </a:r>
            <a:r>
              <a:rPr lang="fr-BE" dirty="0"/>
              <a:t> (BCP) </a:t>
            </a:r>
          </a:p>
          <a:p>
            <a:r>
              <a:rPr lang="fr-BE" dirty="0"/>
              <a:t>état d’avancement et plusieurs chiffres clés</a:t>
            </a:r>
          </a:p>
        </p:txBody>
      </p:sp>
      <p:sp>
        <p:nvSpPr>
          <p:cNvPr id="10" name="Slide Number Placeholder 9"/>
          <p:cNvSpPr>
            <a:spLocks noGrp="1"/>
          </p:cNvSpPr>
          <p:nvPr>
            <p:ph type="sldNum" sz="quarter" idx="12"/>
          </p:nvPr>
        </p:nvSpPr>
        <p:spPr/>
        <p:txBody>
          <a:bodyPr/>
          <a:lstStyle/>
          <a:p>
            <a:fld id="{30A9230E-FFBB-4CCB-ABD7-198084EDE768}" type="slidenum">
              <a:rPr lang="fr-BE" smtClean="0"/>
              <a:pPr/>
              <a:t>2</a:t>
            </a:fld>
            <a:endParaRPr lang="fr-BE"/>
          </a:p>
        </p:txBody>
      </p:sp>
    </p:spTree>
    <p:extLst>
      <p:ext uri="{BB962C8B-B14F-4D97-AF65-F5344CB8AC3E}">
        <p14:creationId xmlns:p14="http://schemas.microsoft.com/office/powerpoint/2010/main" val="284162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6B8C-2B7C-40B2-993A-8C86ABEAD176}"/>
              </a:ext>
            </a:extLst>
          </p:cNvPr>
          <p:cNvSpPr>
            <a:spLocks noGrp="1"/>
          </p:cNvSpPr>
          <p:nvPr>
            <p:ph type="title"/>
          </p:nvPr>
        </p:nvSpPr>
        <p:spPr>
          <a:xfrm>
            <a:off x="0" y="1"/>
            <a:ext cx="12192000" cy="908720"/>
          </a:xfrm>
        </p:spPr>
        <p:txBody>
          <a:bodyPr/>
          <a:lstStyle/>
          <a:p>
            <a:r>
              <a:rPr lang="fr-BE"/>
              <a:t>Critères cercles de confiance</a:t>
            </a:r>
          </a:p>
        </p:txBody>
      </p:sp>
      <p:sp>
        <p:nvSpPr>
          <p:cNvPr id="3" name="Content Placeholder 2">
            <a:extLst>
              <a:ext uri="{FF2B5EF4-FFF2-40B4-BE49-F238E27FC236}">
                <a16:creationId xmlns:a16="http://schemas.microsoft.com/office/drawing/2014/main" id="{837600F0-5347-4C31-AEFE-9ED6106E92FC}"/>
              </a:ext>
            </a:extLst>
          </p:cNvPr>
          <p:cNvSpPr>
            <a:spLocks noGrp="1"/>
          </p:cNvSpPr>
          <p:nvPr>
            <p:ph idx="1"/>
          </p:nvPr>
        </p:nvSpPr>
        <p:spPr>
          <a:xfrm>
            <a:off x="609600" y="1052736"/>
            <a:ext cx="10972800" cy="5289451"/>
          </a:xfrm>
        </p:spPr>
        <p:txBody>
          <a:bodyPr>
            <a:normAutofit/>
          </a:bodyPr>
          <a:lstStyle/>
          <a:p>
            <a:r>
              <a:rPr lang="fr-BE" dirty="0"/>
              <a:t>principe de légitimité et de limitation de la finalité</a:t>
            </a:r>
          </a:p>
          <a:p>
            <a:pPr lvl="1"/>
            <a:r>
              <a:rPr lang="fr-BE" dirty="0"/>
              <a:t>registre des activités de traitement</a:t>
            </a:r>
          </a:p>
          <a:p>
            <a:pPr lvl="1"/>
            <a:r>
              <a:rPr lang="fr-BE" dirty="0"/>
              <a:t>précision des fondements pour le traitement de données relatives à la santé</a:t>
            </a:r>
          </a:p>
          <a:p>
            <a:r>
              <a:rPr lang="fr-BE" dirty="0"/>
              <a:t>principe de proportionnalité</a:t>
            </a:r>
          </a:p>
          <a:p>
            <a:pPr lvl="1"/>
            <a:r>
              <a:rPr lang="fr-BE" dirty="0"/>
              <a:t>modulation suffisamment granulaire des droits d’accès (quoi, concernant quelle personne, pendant quelle période)</a:t>
            </a:r>
          </a:p>
          <a:p>
            <a:r>
              <a:rPr lang="fr-BE" dirty="0"/>
              <a:t>gestion des utilisateurs et des accès</a:t>
            </a:r>
          </a:p>
          <a:p>
            <a:pPr lvl="1"/>
            <a:r>
              <a:rPr lang="fr-BE" dirty="0"/>
              <a:t>authentification de l’identité du prestataire de soins</a:t>
            </a:r>
          </a:p>
          <a:p>
            <a:pPr lvl="1"/>
            <a:r>
              <a:rPr lang="fr-BE" dirty="0"/>
              <a:t>vérification des caractéristiques pertinentes et des relations du prestataire de soins</a:t>
            </a:r>
          </a:p>
          <a:p>
            <a:r>
              <a:rPr lang="fr-BE" dirty="0" err="1"/>
              <a:t>logging</a:t>
            </a:r>
            <a:endParaRPr lang="fr-BE" dirty="0"/>
          </a:p>
          <a:p>
            <a:pPr lvl="1"/>
            <a:r>
              <a:rPr lang="fr-BE" dirty="0" err="1"/>
              <a:t>logging</a:t>
            </a:r>
            <a:r>
              <a:rPr lang="fr-BE" dirty="0"/>
              <a:t> interne</a:t>
            </a:r>
          </a:p>
          <a:p>
            <a:pPr lvl="1"/>
            <a:r>
              <a:rPr lang="fr-BE" dirty="0"/>
              <a:t>audit trail</a:t>
            </a:r>
          </a:p>
        </p:txBody>
      </p:sp>
      <p:sp>
        <p:nvSpPr>
          <p:cNvPr id="4" name="Slide Number Placeholder 3">
            <a:extLst>
              <a:ext uri="{FF2B5EF4-FFF2-40B4-BE49-F238E27FC236}">
                <a16:creationId xmlns:a16="http://schemas.microsoft.com/office/drawing/2014/main" id="{C8FFA166-6D78-442F-BF6D-9BA4863C7E6D}"/>
              </a:ext>
            </a:extLst>
          </p:cNvPr>
          <p:cNvSpPr>
            <a:spLocks noGrp="1"/>
          </p:cNvSpPr>
          <p:nvPr>
            <p:ph type="sldNum" sz="quarter" idx="12"/>
          </p:nvPr>
        </p:nvSpPr>
        <p:spPr>
          <a:xfrm>
            <a:off x="4691360" y="6453337"/>
            <a:ext cx="2844800" cy="365125"/>
          </a:xfrm>
        </p:spPr>
        <p:txBody>
          <a:bodyPr/>
          <a:lstStyle/>
          <a:p>
            <a:fld id="{30A9230E-FFBB-4CCB-ABD7-198084EDE768}" type="slidenum">
              <a:rPr lang="fr-BE" smtClean="0"/>
              <a:pPr/>
              <a:t>20</a:t>
            </a:fld>
            <a:endParaRPr lang="fr-BE"/>
          </a:p>
        </p:txBody>
      </p:sp>
    </p:spTree>
    <p:extLst>
      <p:ext uri="{BB962C8B-B14F-4D97-AF65-F5344CB8AC3E}">
        <p14:creationId xmlns:p14="http://schemas.microsoft.com/office/powerpoint/2010/main" val="273219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6B8C-2B7C-40B2-993A-8C86ABEAD176}"/>
              </a:ext>
            </a:extLst>
          </p:cNvPr>
          <p:cNvSpPr>
            <a:spLocks noGrp="1"/>
          </p:cNvSpPr>
          <p:nvPr>
            <p:ph type="title"/>
          </p:nvPr>
        </p:nvSpPr>
        <p:spPr>
          <a:xfrm>
            <a:off x="0" y="1"/>
            <a:ext cx="12192000" cy="908720"/>
          </a:xfrm>
        </p:spPr>
        <p:txBody>
          <a:bodyPr/>
          <a:lstStyle/>
          <a:p>
            <a:r>
              <a:rPr lang="fr-BE"/>
              <a:t>Critères cercles de confiance</a:t>
            </a:r>
          </a:p>
        </p:txBody>
      </p:sp>
      <p:sp>
        <p:nvSpPr>
          <p:cNvPr id="3" name="Content Placeholder 2">
            <a:extLst>
              <a:ext uri="{FF2B5EF4-FFF2-40B4-BE49-F238E27FC236}">
                <a16:creationId xmlns:a16="http://schemas.microsoft.com/office/drawing/2014/main" id="{837600F0-5347-4C31-AEFE-9ED6106E92FC}"/>
              </a:ext>
            </a:extLst>
          </p:cNvPr>
          <p:cNvSpPr>
            <a:spLocks noGrp="1"/>
          </p:cNvSpPr>
          <p:nvPr>
            <p:ph idx="1"/>
          </p:nvPr>
        </p:nvSpPr>
        <p:spPr>
          <a:xfrm>
            <a:off x="609600" y="1052736"/>
            <a:ext cx="10972800" cy="5289451"/>
          </a:xfrm>
        </p:spPr>
        <p:txBody>
          <a:bodyPr/>
          <a:lstStyle/>
          <a:p>
            <a:r>
              <a:rPr lang="fr-BE"/>
              <a:t>information, formation et sensibilisation</a:t>
            </a:r>
          </a:p>
          <a:p>
            <a:r>
              <a:rPr lang="fr-BE"/>
              <a:t>contrôle interne et sanctions</a:t>
            </a:r>
          </a:p>
          <a:p>
            <a:r>
              <a:rPr lang="fr-BE"/>
              <a:t>respect des délibérations du Comité de sécurité de l’information</a:t>
            </a:r>
          </a:p>
          <a:p>
            <a:r>
              <a:rPr lang="fr-BE"/>
              <a:t>maintenance</a:t>
            </a:r>
          </a:p>
          <a:p>
            <a:pPr lvl="1"/>
            <a:r>
              <a:rPr lang="fr-BE"/>
              <a:t>enregistrement dans la source authentique CoBRHA en tant qu’organisation mettant en place un cercle de confiance</a:t>
            </a:r>
          </a:p>
          <a:p>
            <a:pPr lvl="1"/>
            <a:r>
              <a:rPr lang="fr-BE"/>
              <a:t>documentation publique</a:t>
            </a:r>
          </a:p>
          <a:p>
            <a:pPr lvl="1"/>
            <a:r>
              <a:rPr lang="fr-BE"/>
              <a:t>contrôle externe</a:t>
            </a:r>
          </a:p>
        </p:txBody>
      </p:sp>
      <p:sp>
        <p:nvSpPr>
          <p:cNvPr id="4" name="Slide Number Placeholder 3">
            <a:extLst>
              <a:ext uri="{FF2B5EF4-FFF2-40B4-BE49-F238E27FC236}">
                <a16:creationId xmlns:a16="http://schemas.microsoft.com/office/drawing/2014/main" id="{C8FFA166-6D78-442F-BF6D-9BA4863C7E6D}"/>
              </a:ext>
            </a:extLst>
          </p:cNvPr>
          <p:cNvSpPr>
            <a:spLocks noGrp="1"/>
          </p:cNvSpPr>
          <p:nvPr>
            <p:ph type="sldNum" sz="quarter" idx="12"/>
          </p:nvPr>
        </p:nvSpPr>
        <p:spPr>
          <a:xfrm>
            <a:off x="4691360" y="6453337"/>
            <a:ext cx="2844800" cy="365125"/>
          </a:xfrm>
        </p:spPr>
        <p:txBody>
          <a:bodyPr/>
          <a:lstStyle/>
          <a:p>
            <a:fld id="{30A9230E-FFBB-4CCB-ABD7-198084EDE768}" type="slidenum">
              <a:rPr lang="fr-BE" smtClean="0"/>
              <a:pPr/>
              <a:t>21</a:t>
            </a:fld>
            <a:endParaRPr lang="fr-BE"/>
          </a:p>
        </p:txBody>
      </p:sp>
    </p:spTree>
    <p:extLst>
      <p:ext uri="{BB962C8B-B14F-4D97-AF65-F5344CB8AC3E}">
        <p14:creationId xmlns:p14="http://schemas.microsoft.com/office/powerpoint/2010/main" val="112643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Chiffrement end-to-end</a:t>
            </a:r>
          </a:p>
        </p:txBody>
      </p:sp>
      <p:sp>
        <p:nvSpPr>
          <p:cNvPr id="3" name="Content Placeholder 2"/>
          <p:cNvSpPr>
            <a:spLocks noGrp="1"/>
          </p:cNvSpPr>
          <p:nvPr>
            <p:ph idx="1"/>
          </p:nvPr>
        </p:nvSpPr>
        <p:spPr/>
        <p:txBody>
          <a:bodyPr>
            <a:normAutofit/>
          </a:bodyPr>
          <a:lstStyle/>
          <a:p>
            <a:r>
              <a:rPr lang="fr-BE"/>
              <a:t>services permettant de chiffrer des messages destinés à des prestataires ou établissements de soins</a:t>
            </a:r>
          </a:p>
          <a:p>
            <a:r>
              <a:rPr lang="fr-BE"/>
              <a:t>sont utilisés, entre autres, dans le cadre de l’utilisation du service </a:t>
            </a:r>
            <a:r>
              <a:rPr lang="fr-BE">
                <a:solidFill>
                  <a:srgbClr val="087670"/>
                </a:solidFill>
              </a:rPr>
              <a:t>eHealth</a:t>
            </a:r>
            <a:r>
              <a:rPr lang="fr-BE"/>
              <a:t>Box ou de prescriptions électroniques (Recip-e)</a:t>
            </a:r>
          </a:p>
          <a:p>
            <a:r>
              <a:rPr lang="fr-BE"/>
              <a:t>2 services</a:t>
            </a:r>
          </a:p>
          <a:p>
            <a:pPr lvl="1"/>
            <a:r>
              <a:rPr lang="fr-BE" sz="2100"/>
              <a:t>ETKDepot pour le chiffrement vers un destinataire connu (chiffrement asymétrique)</a:t>
            </a:r>
          </a:p>
          <a:p>
            <a:pPr lvl="1"/>
            <a:r>
              <a:rPr lang="fr-BE" sz="2100"/>
              <a:t>KGSS pour le chiffrement vers un destinataire inconnu (chiffrement symétrique)</a:t>
            </a:r>
          </a:p>
          <a:p>
            <a:r>
              <a:rPr lang="fr-BE"/>
              <a:t>plus d'informations</a:t>
            </a:r>
          </a:p>
          <a:p>
            <a:pPr lvl="1"/>
            <a:r>
              <a:rPr lang="fr-BE">
                <a:hlinkClick r:id="rId3"/>
              </a:rPr>
              <a:t>https://www.ehealth.fgov.be/ehealthplatform/fr/service-systeme-de-cryptage-end-to-end</a:t>
            </a:r>
          </a:p>
          <a:p>
            <a:pPr marL="457200" lvl="1" indent="0">
              <a:buNone/>
            </a:pPr>
            <a:endParaRPr lang="nl-BE" dirty="0">
              <a:hlinkClick r:id="rId3"/>
            </a:endParaRPr>
          </a:p>
        </p:txBody>
      </p:sp>
      <p:sp>
        <p:nvSpPr>
          <p:cNvPr id="11" name="Slide Number Placeholder 10"/>
          <p:cNvSpPr>
            <a:spLocks noGrp="1"/>
          </p:cNvSpPr>
          <p:nvPr>
            <p:ph type="sldNum" sz="quarter" idx="12"/>
          </p:nvPr>
        </p:nvSpPr>
        <p:spPr/>
        <p:txBody>
          <a:bodyPr/>
          <a:lstStyle/>
          <a:p>
            <a:fld id="{30A9230E-FFBB-4CCB-ABD7-198084EDE768}" type="slidenum">
              <a:rPr lang="fr-BE" smtClean="0"/>
              <a:t>22</a:t>
            </a:fld>
            <a:endParaRPr lang="fr-BE"/>
          </a:p>
        </p:txBody>
      </p:sp>
      <p:pic>
        <p:nvPicPr>
          <p:cNvPr id="7" name="Picture 6"/>
          <p:cNvPicPr>
            <a:picLocks noChangeAspect="1"/>
          </p:cNvPicPr>
          <p:nvPr/>
        </p:nvPicPr>
        <p:blipFill>
          <a:blip r:embed="rId4"/>
          <a:stretch>
            <a:fillRect/>
          </a:stretch>
        </p:blipFill>
        <p:spPr>
          <a:xfrm>
            <a:off x="609600" y="206711"/>
            <a:ext cx="581025" cy="495300"/>
          </a:xfrm>
          <a:prstGeom prst="rect">
            <a:avLst/>
          </a:prstGeom>
        </p:spPr>
      </p:pic>
    </p:spTree>
    <p:extLst>
      <p:ext uri="{BB962C8B-B14F-4D97-AF65-F5344CB8AC3E}">
        <p14:creationId xmlns:p14="http://schemas.microsoft.com/office/powerpoint/2010/main" val="245177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BE"/>
              <a:t>Chiffrement destinataire connu</a:t>
            </a:r>
          </a:p>
        </p:txBody>
      </p:sp>
      <p:sp>
        <p:nvSpPr>
          <p:cNvPr id="10" name="Slide Number Placeholder 9"/>
          <p:cNvSpPr>
            <a:spLocks noGrp="1"/>
          </p:cNvSpPr>
          <p:nvPr>
            <p:ph type="sldNum" sz="quarter" idx="12"/>
          </p:nvPr>
        </p:nvSpPr>
        <p:spPr/>
        <p:txBody>
          <a:bodyPr/>
          <a:lstStyle/>
          <a:p>
            <a:fld id="{30A9230E-FFBB-4CCB-ABD7-198084EDE768}" type="slidenum">
              <a:rPr lang="fr-BE" smtClean="0"/>
              <a:t>23</a:t>
            </a:fld>
            <a:endParaRPr lang="fr-BE"/>
          </a:p>
        </p:txBody>
      </p:sp>
      <p:grpSp>
        <p:nvGrpSpPr>
          <p:cNvPr id="36" name="Group 35"/>
          <p:cNvGrpSpPr/>
          <p:nvPr/>
        </p:nvGrpSpPr>
        <p:grpSpPr>
          <a:xfrm>
            <a:off x="1919536" y="1523313"/>
            <a:ext cx="8091561" cy="4377280"/>
            <a:chOff x="296863" y="1195051"/>
            <a:chExt cx="8675687" cy="4875549"/>
          </a:xfrm>
        </p:grpSpPr>
        <p:sp>
          <p:nvSpPr>
            <p:cNvPr id="37" name="Rectangle 2"/>
            <p:cNvSpPr>
              <a:spLocks noChangeArrowheads="1"/>
            </p:cNvSpPr>
            <p:nvPr/>
          </p:nvSpPr>
          <p:spPr bwMode="auto">
            <a:xfrm>
              <a:off x="6316663" y="3521119"/>
              <a:ext cx="2655887" cy="342811"/>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38" name="Rectangle 3"/>
            <p:cNvSpPr>
              <a:spLocks noChangeArrowheads="1"/>
            </p:cNvSpPr>
            <p:nvPr/>
          </p:nvSpPr>
          <p:spPr bwMode="auto">
            <a:xfrm>
              <a:off x="296863" y="3546520"/>
              <a:ext cx="2655887" cy="3428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3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40" name="Text Box 6"/>
            <p:cNvSpPr txBox="1">
              <a:spLocks noChangeArrowheads="1"/>
            </p:cNvSpPr>
            <p:nvPr/>
          </p:nvSpPr>
          <p:spPr bwMode="auto">
            <a:xfrm>
              <a:off x="6654800" y="1195388"/>
              <a:ext cx="2317750"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plate-forme eHealth</a:t>
              </a:r>
            </a:p>
          </p:txBody>
        </p:sp>
        <p:sp>
          <p:nvSpPr>
            <p:cNvPr id="41" name="Text Box 7"/>
            <p:cNvSpPr txBox="1">
              <a:spLocks noChangeArrowheads="1"/>
            </p:cNvSpPr>
            <p:nvPr/>
          </p:nvSpPr>
          <p:spPr bwMode="auto">
            <a:xfrm>
              <a:off x="487363" y="1203325"/>
              <a:ext cx="2012968" cy="71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Healthcare actor</a:t>
              </a:r>
            </a:p>
            <a:p>
              <a:pPr eaLnBrk="0" hangingPunct="0">
                <a:buSzPct val="100000"/>
              </a:pPr>
              <a:r>
                <a:rPr lang="fr-BE" sz="1800">
                  <a:solidFill>
                    <a:srgbClr val="000000"/>
                  </a:solidFill>
                  <a:sym typeface="Arial" charset="0"/>
                </a:rPr>
                <a:t>Person or entity</a:t>
              </a:r>
            </a:p>
          </p:txBody>
        </p:sp>
        <p:sp>
          <p:nvSpPr>
            <p:cNvPr id="4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43" name="Text Box 9"/>
            <p:cNvSpPr txBox="1">
              <a:spLocks noChangeArrowheads="1"/>
            </p:cNvSpPr>
            <p:nvPr/>
          </p:nvSpPr>
          <p:spPr bwMode="auto">
            <a:xfrm rot="16200000">
              <a:off x="4056521" y="1535553"/>
              <a:ext cx="1076998" cy="3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Internet</a:t>
              </a:r>
            </a:p>
          </p:txBody>
        </p:sp>
        <p:sp>
          <p:nvSpPr>
            <p:cNvPr id="44" name="Text Box 10"/>
            <p:cNvSpPr txBox="1">
              <a:spLocks noChangeArrowheads="1"/>
            </p:cNvSpPr>
            <p:nvPr/>
          </p:nvSpPr>
          <p:spPr bwMode="auto">
            <a:xfrm>
              <a:off x="590550" y="1935163"/>
              <a:ext cx="198067"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45"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a:t>
              </a:r>
            </a:p>
            <a:p>
              <a:pPr eaLnBrk="0" hangingPunct="0">
                <a:buSzPct val="100000"/>
              </a:pPr>
              <a:r>
                <a:rPr lang="fr-BE" sz="1600">
                  <a:solidFill>
                    <a:srgbClr val="3E6E5A"/>
                  </a:solidFill>
                  <a:sym typeface="Arial" charset="0"/>
                </a:rPr>
                <a:t>certificate</a:t>
              </a:r>
            </a:p>
          </p:txBody>
        </p:sp>
        <p:sp>
          <p:nvSpPr>
            <p:cNvPr id="46" name="Text Box 12"/>
            <p:cNvSpPr txBox="1">
              <a:spLocks noChangeArrowheads="1"/>
            </p:cNvSpPr>
            <p:nvPr/>
          </p:nvSpPr>
          <p:spPr bwMode="auto">
            <a:xfrm rot="16200000">
              <a:off x="5246688" y="3369503"/>
              <a:ext cx="1479550" cy="62699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 certificate</a:t>
              </a:r>
            </a:p>
          </p:txBody>
        </p:sp>
        <p:sp>
          <p:nvSpPr>
            <p:cNvPr id="4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48" name="Text Box 14"/>
            <p:cNvSpPr txBox="1">
              <a:spLocks noChangeArrowheads="1"/>
            </p:cNvSpPr>
            <p:nvPr/>
          </p:nvSpPr>
          <p:spPr bwMode="auto">
            <a:xfrm>
              <a:off x="4114750" y="3542424"/>
              <a:ext cx="1265324" cy="58277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Register key</a:t>
              </a:r>
            </a:p>
          </p:txBody>
        </p:sp>
        <p:sp>
          <p:nvSpPr>
            <p:cNvPr id="4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Connector or </a:t>
              </a:r>
            </a:p>
            <a:p>
              <a:pPr eaLnBrk="0" hangingPunct="0">
                <a:buSzPct val="100000"/>
              </a:pPr>
              <a:r>
                <a:rPr lang="fr-BE" sz="1600">
                  <a:solidFill>
                    <a:srgbClr val="000000"/>
                  </a:solidFill>
                  <a:sym typeface="Arial" charset="0"/>
                </a:rPr>
                <a:t>other software to</a:t>
              </a:r>
            </a:p>
            <a:p>
              <a:pPr eaLnBrk="0" hangingPunct="0">
                <a:buSzPct val="100000"/>
              </a:pPr>
              <a:r>
                <a:rPr lang="fr-BE" sz="1600">
                  <a:solidFill>
                    <a:srgbClr val="000000"/>
                  </a:solidFill>
                  <a:sym typeface="Arial" charset="0"/>
                </a:rPr>
                <a:t>generate key pair</a:t>
              </a:r>
            </a:p>
          </p:txBody>
        </p:sp>
        <p:sp>
          <p:nvSpPr>
            <p:cNvPr id="5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5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 private key</a:t>
              </a:r>
            </a:p>
            <a:p>
              <a:pPr eaLnBrk="0" hangingPunct="0">
                <a:buSzPct val="100000"/>
              </a:pPr>
              <a:r>
                <a:rPr lang="fr-BE" sz="1600">
                  <a:solidFill>
                    <a:srgbClr val="000000"/>
                  </a:solidFill>
                  <a:sym typeface="Arial" charset="0"/>
                </a:rPr>
                <a:t>in a secure way</a:t>
              </a:r>
            </a:p>
          </p:txBody>
        </p:sp>
        <p:sp>
          <p:nvSpPr>
            <p:cNvPr id="5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chemeClr val="bg1"/>
                  </a:solidFill>
                  <a:sym typeface="Arial" charset="0"/>
                </a:rPr>
                <a:t>Public keys</a:t>
              </a:r>
            </a:p>
            <a:p>
              <a:pPr eaLnBrk="0" hangingPunct="0">
                <a:buSzPct val="100000"/>
              </a:pPr>
              <a:r>
                <a:rPr lang="fr-BE">
                  <a:solidFill>
                    <a:schemeClr val="bg1"/>
                  </a:solidFill>
                  <a:sym typeface="Arial" charset="0"/>
                </a:rPr>
                <a:t>repository</a:t>
              </a:r>
            </a:p>
          </p:txBody>
        </p:sp>
        <p:sp>
          <p:nvSpPr>
            <p:cNvPr id="55" name="Line 21"/>
            <p:cNvSpPr>
              <a:spLocks noChangeShapeType="1"/>
            </p:cNvSpPr>
            <p:nvPr/>
          </p:nvSpPr>
          <p:spPr bwMode="auto">
            <a:xfrm>
              <a:off x="2423759" y="3733950"/>
              <a:ext cx="465493"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56" name="Oval 22"/>
            <p:cNvSpPr>
              <a:spLocks noChangeArrowheads="1"/>
            </p:cNvSpPr>
            <p:nvPr/>
          </p:nvSpPr>
          <p:spPr bwMode="auto">
            <a:xfrm>
              <a:off x="320675" y="1825393"/>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57" name="Oval 23"/>
            <p:cNvSpPr>
              <a:spLocks noChangeArrowheads="1"/>
            </p:cNvSpPr>
            <p:nvPr/>
          </p:nvSpPr>
          <p:spPr bwMode="auto">
            <a:xfrm>
              <a:off x="922338" y="3243032"/>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58" name="Oval 24"/>
            <p:cNvSpPr>
              <a:spLocks noChangeArrowheads="1"/>
            </p:cNvSpPr>
            <p:nvPr/>
          </p:nvSpPr>
          <p:spPr bwMode="auto">
            <a:xfrm>
              <a:off x="311150" y="4538431"/>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5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6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a:t>
              </a:r>
            </a:p>
            <a:p>
              <a:pPr eaLnBrk="0" hangingPunct="0">
                <a:buSzPct val="100000"/>
              </a:pPr>
              <a:r>
                <a:rPr lang="fr-BE" sz="1600">
                  <a:solidFill>
                    <a:srgbClr val="000000"/>
                  </a:solidFill>
                  <a:sym typeface="Arial" charset="0"/>
                </a:rPr>
                <a:t>public key</a:t>
              </a:r>
            </a:p>
          </p:txBody>
        </p:sp>
        <p:sp>
          <p:nvSpPr>
            <p:cNvPr id="6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4" name="Oval 30"/>
            <p:cNvSpPr>
              <a:spLocks noChangeArrowheads="1"/>
            </p:cNvSpPr>
            <p:nvPr/>
          </p:nvSpPr>
          <p:spPr bwMode="auto">
            <a:xfrm>
              <a:off x="6381750" y="1817456"/>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65" name="Oval 31"/>
            <p:cNvSpPr>
              <a:spLocks noChangeArrowheads="1"/>
            </p:cNvSpPr>
            <p:nvPr/>
          </p:nvSpPr>
          <p:spPr bwMode="auto">
            <a:xfrm>
              <a:off x="6838952" y="3084093"/>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grpSp>
      <p:pic>
        <p:nvPicPr>
          <p:cNvPr id="66" name="Picture 65"/>
          <p:cNvPicPr>
            <a:picLocks noChangeAspect="1"/>
          </p:cNvPicPr>
          <p:nvPr/>
        </p:nvPicPr>
        <p:blipFill>
          <a:blip r:embed="rId3"/>
          <a:stretch>
            <a:fillRect/>
          </a:stretch>
        </p:blipFill>
        <p:spPr>
          <a:xfrm>
            <a:off x="609600" y="206711"/>
            <a:ext cx="581025" cy="495300"/>
          </a:xfrm>
          <a:prstGeom prst="rect">
            <a:avLst/>
          </a:prstGeom>
        </p:spPr>
      </p:pic>
    </p:spTree>
    <p:extLst>
      <p:ext uri="{BB962C8B-B14F-4D97-AF65-F5344CB8AC3E}">
        <p14:creationId xmlns:p14="http://schemas.microsoft.com/office/powerpoint/2010/main" val="176266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a:t>Chiffrement destinataire connu</a:t>
            </a:r>
          </a:p>
        </p:txBody>
      </p:sp>
      <p:sp>
        <p:nvSpPr>
          <p:cNvPr id="10" name="Slide Number Placeholder 9"/>
          <p:cNvSpPr>
            <a:spLocks noGrp="1"/>
          </p:cNvSpPr>
          <p:nvPr>
            <p:ph type="sldNum" sz="quarter" idx="12"/>
          </p:nvPr>
        </p:nvSpPr>
        <p:spPr/>
        <p:txBody>
          <a:bodyPr/>
          <a:lstStyle/>
          <a:p>
            <a:fld id="{30A9230E-FFBB-4CCB-ABD7-198084EDE768}" type="slidenum">
              <a:rPr lang="fr-BE" smtClean="0"/>
              <a:t>24</a:t>
            </a:fld>
            <a:endParaRPr lang="fr-BE"/>
          </a:p>
        </p:txBody>
      </p:sp>
      <p:grpSp>
        <p:nvGrpSpPr>
          <p:cNvPr id="42" name="Group 41"/>
          <p:cNvGrpSpPr/>
          <p:nvPr/>
        </p:nvGrpSpPr>
        <p:grpSpPr>
          <a:xfrm>
            <a:off x="1385637" y="1115431"/>
            <a:ext cx="8567356" cy="4840058"/>
            <a:chOff x="216694" y="1195388"/>
            <a:chExt cx="8536992" cy="5033962"/>
          </a:xfrm>
        </p:grpSpPr>
        <p:sp>
          <p:nvSpPr>
            <p:cNvPr id="43" name="Text Box 14"/>
            <p:cNvSpPr txBox="1">
              <a:spLocks noChangeArrowheads="1"/>
            </p:cNvSpPr>
            <p:nvPr/>
          </p:nvSpPr>
          <p:spPr bwMode="auto">
            <a:xfrm rot="16200000">
              <a:off x="2140744" y="1824830"/>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 certificate</a:t>
              </a:r>
            </a:p>
          </p:txBody>
        </p:sp>
        <p:sp>
          <p:nvSpPr>
            <p:cNvPr id="44" name="Text Box 2"/>
            <p:cNvSpPr txBox="1">
              <a:spLocks noChangeArrowheads="1"/>
            </p:cNvSpPr>
            <p:nvPr/>
          </p:nvSpPr>
          <p:spPr bwMode="auto">
            <a:xfrm rot="16200000">
              <a:off x="5248275" y="1836140"/>
              <a:ext cx="1479550" cy="623496"/>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a:t>
              </a:r>
            </a:p>
            <a:p>
              <a:pPr algn="ctr" eaLnBrk="0" hangingPunct="0">
                <a:buSzPct val="100000"/>
              </a:pPr>
              <a:r>
                <a:rPr lang="fr-BE" sz="1600">
                  <a:solidFill>
                    <a:srgbClr val="3E6E5A"/>
                  </a:solidFill>
                  <a:sym typeface="Arial" charset="0"/>
                </a:rPr>
                <a:t>certificate</a:t>
              </a:r>
            </a:p>
          </p:txBody>
        </p:sp>
        <p:sp>
          <p:nvSpPr>
            <p:cNvPr id="45"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fr-BE">
                  <a:solidFill>
                    <a:srgbClr val="000000"/>
                  </a:solidFill>
                  <a:sym typeface="Arial" charset="0"/>
                </a:rPr>
                <a:t>Internet</a:t>
              </a:r>
            </a:p>
          </p:txBody>
        </p:sp>
        <p:sp>
          <p:nvSpPr>
            <p:cNvPr id="46" name="Rectangle 5"/>
            <p:cNvSpPr>
              <a:spLocks noChangeArrowheads="1"/>
            </p:cNvSpPr>
            <p:nvPr/>
          </p:nvSpPr>
          <p:spPr bwMode="auto">
            <a:xfrm>
              <a:off x="6502400" y="3524339"/>
              <a:ext cx="2247814"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47" name="Text Box 6"/>
            <p:cNvSpPr txBox="1">
              <a:spLocks noChangeArrowheads="1"/>
            </p:cNvSpPr>
            <p:nvPr/>
          </p:nvSpPr>
          <p:spPr bwMode="auto">
            <a:xfrm>
              <a:off x="6748463" y="1195388"/>
              <a:ext cx="2001751"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87670"/>
                  </a:solidFill>
                  <a:sym typeface="Arial" charset="0"/>
                </a:rPr>
                <a:t>eHealth</a:t>
              </a:r>
              <a:r>
                <a:rPr lang="fr-BE" sz="1800">
                  <a:solidFill>
                    <a:srgbClr val="000000"/>
                  </a:solidFill>
                  <a:sym typeface="Arial" charset="0"/>
                </a:rPr>
                <a:t> platform</a:t>
              </a:r>
            </a:p>
          </p:txBody>
        </p:sp>
        <p:sp>
          <p:nvSpPr>
            <p:cNvPr id="48"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a:solidFill>
                    <a:schemeClr val="bg1"/>
                  </a:solidFill>
                  <a:sym typeface="Arial" charset="0"/>
                </a:rPr>
                <a:t>Public keys</a:t>
              </a:r>
            </a:p>
            <a:p>
              <a:pPr algn="ctr" eaLnBrk="0" hangingPunct="0">
                <a:buSzPct val="100000"/>
              </a:pPr>
              <a:r>
                <a:rPr lang="fr-BE">
                  <a:solidFill>
                    <a:schemeClr val="bg1"/>
                  </a:solidFill>
                  <a:sym typeface="Arial" charset="0"/>
                </a:rPr>
                <a:t>repository</a:t>
              </a:r>
            </a:p>
          </p:txBody>
        </p:sp>
        <p:sp>
          <p:nvSpPr>
            <p:cNvPr id="49" name="Text Box 8"/>
            <p:cNvSpPr txBox="1">
              <a:spLocks noChangeArrowheads="1"/>
            </p:cNvSpPr>
            <p:nvPr/>
          </p:nvSpPr>
          <p:spPr bwMode="auto">
            <a:xfrm>
              <a:off x="6502400" y="2152650"/>
              <a:ext cx="2251286"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50"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51" name="Oval 10"/>
            <p:cNvSpPr>
              <a:spLocks noChangeArrowheads="1"/>
            </p:cNvSpPr>
            <p:nvPr/>
          </p:nvSpPr>
          <p:spPr bwMode="auto">
            <a:xfrm>
              <a:off x="6381749" y="182153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52" name="Oval 11"/>
            <p:cNvSpPr>
              <a:spLocks noChangeArrowheads="1"/>
            </p:cNvSpPr>
            <p:nvPr/>
          </p:nvSpPr>
          <p:spPr bwMode="auto">
            <a:xfrm>
              <a:off x="6810507" y="312302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53" name="Rectangle 12"/>
            <p:cNvSpPr>
              <a:spLocks noChangeArrowheads="1"/>
            </p:cNvSpPr>
            <p:nvPr/>
          </p:nvSpPr>
          <p:spPr bwMode="auto">
            <a:xfrm>
              <a:off x="396875" y="2667881"/>
              <a:ext cx="2006600"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54" name="Text Box 13"/>
            <p:cNvSpPr txBox="1">
              <a:spLocks noChangeArrowheads="1"/>
            </p:cNvSpPr>
            <p:nvPr/>
          </p:nvSpPr>
          <p:spPr bwMode="auto">
            <a:xfrm>
              <a:off x="331788" y="1258888"/>
              <a:ext cx="2288888"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originator</a:t>
              </a:r>
            </a:p>
          </p:txBody>
        </p:sp>
        <p:sp>
          <p:nvSpPr>
            <p:cNvPr id="55" name="Text Box 15"/>
            <p:cNvSpPr txBox="1">
              <a:spLocks noChangeArrowheads="1"/>
            </p:cNvSpPr>
            <p:nvPr/>
          </p:nvSpPr>
          <p:spPr bwMode="auto">
            <a:xfrm>
              <a:off x="396875" y="2051050"/>
              <a:ext cx="2020553"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Asks for public key</a:t>
              </a:r>
            </a:p>
          </p:txBody>
        </p:sp>
        <p:sp>
          <p:nvSpPr>
            <p:cNvPr id="56"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Encrypts</a:t>
              </a:r>
            </a:p>
            <a:p>
              <a:pPr eaLnBrk="0" hangingPunct="0">
                <a:buSzPct val="100000"/>
              </a:pPr>
              <a:r>
                <a:rPr lang="fr-BE" sz="1600">
                  <a:solidFill>
                    <a:srgbClr val="000000"/>
                  </a:solidFill>
                  <a:sym typeface="Arial" charset="0"/>
                </a:rPr>
                <a:t>message</a:t>
              </a:r>
            </a:p>
          </p:txBody>
        </p:sp>
        <p:sp>
          <p:nvSpPr>
            <p:cNvPr id="57" name="Oval 17"/>
            <p:cNvSpPr>
              <a:spLocks noChangeArrowheads="1"/>
            </p:cNvSpPr>
            <p:nvPr/>
          </p:nvSpPr>
          <p:spPr bwMode="auto">
            <a:xfrm>
              <a:off x="922338" y="324710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sp>
          <p:nvSpPr>
            <p:cNvPr id="58" name="Oval 18"/>
            <p:cNvSpPr>
              <a:spLocks noChangeArrowheads="1"/>
            </p:cNvSpPr>
            <p:nvPr/>
          </p:nvSpPr>
          <p:spPr bwMode="auto">
            <a:xfrm>
              <a:off x="216694" y="1711275"/>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59" name="Rectangle 19"/>
            <p:cNvSpPr>
              <a:spLocks noChangeArrowheads="1"/>
            </p:cNvSpPr>
            <p:nvPr/>
          </p:nvSpPr>
          <p:spPr bwMode="auto">
            <a:xfrm>
              <a:off x="396876" y="5390444"/>
              <a:ext cx="5040313"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60" name="Text Box 20"/>
            <p:cNvSpPr txBox="1">
              <a:spLocks noChangeArrowheads="1"/>
            </p:cNvSpPr>
            <p:nvPr/>
          </p:nvSpPr>
          <p:spPr bwMode="auto">
            <a:xfrm>
              <a:off x="987425" y="4737100"/>
              <a:ext cx="2193175"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recipient</a:t>
              </a:r>
            </a:p>
          </p:txBody>
        </p:sp>
        <p:sp>
          <p:nvSpPr>
            <p:cNvPr id="61" name="Text Box 21"/>
            <p:cNvSpPr txBox="1">
              <a:spLocks noChangeArrowheads="1"/>
            </p:cNvSpPr>
            <p:nvPr/>
          </p:nvSpPr>
          <p:spPr bwMode="auto">
            <a:xfrm>
              <a:off x="915988" y="5353050"/>
              <a:ext cx="2008588"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Decrypts message</a:t>
              </a:r>
            </a:p>
          </p:txBody>
        </p:sp>
        <p:sp>
          <p:nvSpPr>
            <p:cNvPr id="62" name="Oval 22"/>
            <p:cNvSpPr>
              <a:spLocks noChangeArrowheads="1"/>
            </p:cNvSpPr>
            <p:nvPr/>
          </p:nvSpPr>
          <p:spPr bwMode="auto">
            <a:xfrm>
              <a:off x="726282" y="5034047"/>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5</a:t>
              </a:r>
            </a:p>
          </p:txBody>
        </p:sp>
        <p:sp>
          <p:nvSpPr>
            <p:cNvPr id="63"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a:solidFill>
                    <a:schemeClr val="bg1"/>
                  </a:solidFill>
                  <a:sym typeface="Arial" charset="0"/>
                </a:rPr>
                <a:t>Stored</a:t>
              </a:r>
            </a:p>
            <a:p>
              <a:pPr algn="ctr" eaLnBrk="0" hangingPunct="0">
                <a:buSzPct val="100000"/>
              </a:pPr>
              <a:r>
                <a:rPr lang="fr-BE">
                  <a:solidFill>
                    <a:schemeClr val="bg1"/>
                  </a:solidFill>
                  <a:sym typeface="Arial" charset="0"/>
                </a:rPr>
                <a:t>private</a:t>
              </a:r>
            </a:p>
            <a:p>
              <a:pPr algn="ctr" eaLnBrk="0" hangingPunct="0">
                <a:buSzPct val="100000"/>
              </a:pPr>
              <a:r>
                <a:rPr lang="fr-BE">
                  <a:solidFill>
                    <a:schemeClr val="bg1"/>
                  </a:solidFill>
                  <a:sym typeface="Arial" charset="0"/>
                </a:rPr>
                <a:t>key</a:t>
              </a:r>
            </a:p>
          </p:txBody>
        </p:sp>
        <p:sp>
          <p:nvSpPr>
            <p:cNvPr id="64" name="Line 24"/>
            <p:cNvSpPr>
              <a:spLocks noChangeShapeType="1"/>
            </p:cNvSpPr>
            <p:nvPr/>
          </p:nvSpPr>
          <p:spPr bwMode="auto">
            <a:xfrm flipH="1">
              <a:off x="2973591" y="5549593"/>
              <a:ext cx="458136" cy="208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65"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a:t>
              </a:r>
            </a:p>
            <a:p>
              <a:pPr algn="ctr" eaLnBrk="0" hangingPunct="0">
                <a:buSzPct val="100000"/>
              </a:pPr>
              <a:r>
                <a:rPr lang="fr-BE" sz="1600">
                  <a:solidFill>
                    <a:srgbClr val="3E6E5A"/>
                  </a:solidFill>
                  <a:sym typeface="Arial" charset="0"/>
                </a:rPr>
                <a:t>certificate</a:t>
              </a:r>
            </a:p>
          </p:txBody>
        </p:sp>
        <p:sp>
          <p:nvSpPr>
            <p:cNvPr id="66"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7" name="Text Box 28"/>
            <p:cNvSpPr txBox="1">
              <a:spLocks noChangeArrowheads="1"/>
            </p:cNvSpPr>
            <p:nvPr/>
          </p:nvSpPr>
          <p:spPr bwMode="auto">
            <a:xfrm>
              <a:off x="3814763" y="1754188"/>
              <a:ext cx="1418934" cy="57183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Ask public key</a:t>
              </a:r>
            </a:p>
          </p:txBody>
        </p:sp>
        <p:sp>
          <p:nvSpPr>
            <p:cNvPr id="68" name="Text Box 29"/>
            <p:cNvSpPr txBox="1">
              <a:spLocks noChangeArrowheads="1"/>
            </p:cNvSpPr>
            <p:nvPr/>
          </p:nvSpPr>
          <p:spPr bwMode="auto">
            <a:xfrm rot="3135873">
              <a:off x="3108300" y="3192326"/>
              <a:ext cx="1507022" cy="557865"/>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Send message</a:t>
              </a:r>
            </a:p>
            <a:p>
              <a:pPr eaLnBrk="0" hangingPunct="0">
                <a:buSzPct val="100000"/>
              </a:pPr>
              <a:r>
                <a:rPr lang="fr-BE" sz="1400">
                  <a:solidFill>
                    <a:srgbClr val="A50021"/>
                  </a:solidFill>
                  <a:sym typeface="Arial" charset="0"/>
                </a:rPr>
                <a:t>Any protocol</a:t>
              </a:r>
            </a:p>
          </p:txBody>
        </p:sp>
        <p:sp>
          <p:nvSpPr>
            <p:cNvPr id="69"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0"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1"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2"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3"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4"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5"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6"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7"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pic>
        <p:nvPicPr>
          <p:cNvPr id="78" name="Picture 77"/>
          <p:cNvPicPr>
            <a:picLocks noChangeAspect="1"/>
          </p:cNvPicPr>
          <p:nvPr/>
        </p:nvPicPr>
        <p:blipFill>
          <a:blip r:embed="rId3"/>
          <a:stretch>
            <a:fillRect/>
          </a:stretch>
        </p:blipFill>
        <p:spPr>
          <a:xfrm>
            <a:off x="609600" y="206711"/>
            <a:ext cx="581025" cy="495300"/>
          </a:xfrm>
          <a:prstGeom prst="rect">
            <a:avLst/>
          </a:prstGeom>
        </p:spPr>
      </p:pic>
    </p:spTree>
    <p:extLst>
      <p:ext uri="{BB962C8B-B14F-4D97-AF65-F5344CB8AC3E}">
        <p14:creationId xmlns:p14="http://schemas.microsoft.com/office/powerpoint/2010/main" val="21892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a:t>Chiffrement destinataire inconnu</a:t>
            </a:r>
          </a:p>
        </p:txBody>
      </p:sp>
      <p:sp>
        <p:nvSpPr>
          <p:cNvPr id="10" name="Slide Number Placeholder 9"/>
          <p:cNvSpPr>
            <a:spLocks noGrp="1"/>
          </p:cNvSpPr>
          <p:nvPr>
            <p:ph type="sldNum" sz="quarter" idx="12"/>
          </p:nvPr>
        </p:nvSpPr>
        <p:spPr/>
        <p:txBody>
          <a:bodyPr/>
          <a:lstStyle/>
          <a:p>
            <a:fld id="{30A9230E-FFBB-4CCB-ABD7-198084EDE768}" type="slidenum">
              <a:rPr lang="fr-BE" smtClean="0"/>
              <a:t>25</a:t>
            </a:fld>
            <a:endParaRPr lang="fr-BE"/>
          </a:p>
        </p:txBody>
      </p:sp>
      <p:grpSp>
        <p:nvGrpSpPr>
          <p:cNvPr id="39" name="Group 38"/>
          <p:cNvGrpSpPr/>
          <p:nvPr/>
        </p:nvGrpSpPr>
        <p:grpSpPr>
          <a:xfrm>
            <a:off x="1657350" y="1322920"/>
            <a:ext cx="8445252" cy="5188573"/>
            <a:chOff x="142875" y="1049338"/>
            <a:chExt cx="8802687" cy="5575444"/>
          </a:xfrm>
        </p:grpSpPr>
        <p:sp>
          <p:nvSpPr>
            <p:cNvPr id="40" name="Oval 3"/>
            <p:cNvSpPr>
              <a:spLocks noChangeArrowheads="1"/>
            </p:cNvSpPr>
            <p:nvPr/>
          </p:nvSpPr>
          <p:spPr bwMode="auto">
            <a:xfrm>
              <a:off x="7237412" y="2568575"/>
              <a:ext cx="1708150" cy="1271588"/>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a:solidFill>
                    <a:schemeClr val="bg1"/>
                  </a:solidFill>
                  <a:sym typeface="Arial" charset="0"/>
                </a:rPr>
                <a:t>User 2</a:t>
              </a:r>
            </a:p>
            <a:p>
              <a:pPr algn="ctr" eaLnBrk="0" hangingPunct="0">
                <a:buSzPct val="100000"/>
              </a:pPr>
              <a:r>
                <a:rPr lang="fr-BE">
                  <a:solidFill>
                    <a:schemeClr val="bg1"/>
                  </a:solidFill>
                  <a:sym typeface="Arial" charset="0"/>
                </a:rPr>
                <a:t>Recipient</a:t>
              </a:r>
            </a:p>
          </p:txBody>
        </p:sp>
        <p:sp>
          <p:nvSpPr>
            <p:cNvPr id="41" name="Oval 4"/>
            <p:cNvSpPr>
              <a:spLocks noChangeArrowheads="1"/>
            </p:cNvSpPr>
            <p:nvPr/>
          </p:nvSpPr>
          <p:spPr bwMode="auto">
            <a:xfrm>
              <a:off x="142875" y="2576512"/>
              <a:ext cx="1708151"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a:solidFill>
                    <a:schemeClr val="bg1"/>
                  </a:solidFill>
                  <a:sym typeface="Arial" charset="0"/>
                </a:rPr>
                <a:t>User 1</a:t>
              </a:r>
            </a:p>
            <a:p>
              <a:pPr algn="ctr" eaLnBrk="0" hangingPunct="0">
                <a:buSzPct val="100000"/>
              </a:pPr>
              <a:r>
                <a:rPr lang="fr-BE">
                  <a:solidFill>
                    <a:schemeClr val="bg1"/>
                  </a:solidFill>
                  <a:sym typeface="Arial" charset="0"/>
                </a:rPr>
                <a:t>Originator</a:t>
              </a:r>
            </a:p>
          </p:txBody>
        </p:sp>
        <p:sp>
          <p:nvSpPr>
            <p:cNvPr id="4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a:solidFill>
                    <a:schemeClr val="bg1"/>
                  </a:solidFill>
                  <a:sym typeface="Arial" charset="0"/>
                </a:rPr>
                <a:t>Key </a:t>
              </a:r>
            </a:p>
            <a:p>
              <a:pPr algn="ctr" eaLnBrk="0" hangingPunct="0">
                <a:buSzPct val="100000"/>
              </a:pPr>
              <a:r>
                <a:rPr lang="fr-BE">
                  <a:solidFill>
                    <a:schemeClr val="bg1"/>
                  </a:solidFill>
                  <a:sym typeface="Arial" charset="0"/>
                </a:rPr>
                <a:t>Management</a:t>
              </a:r>
            </a:p>
            <a:p>
              <a:pPr algn="ctr" eaLnBrk="0" hangingPunct="0">
                <a:buSzPct val="100000"/>
              </a:pPr>
              <a:r>
                <a:rPr lang="fr-BE">
                  <a:solidFill>
                    <a:schemeClr val="bg1"/>
                  </a:solidFill>
                  <a:sym typeface="Arial" charset="0"/>
                </a:rPr>
                <a:t>/ Depot</a:t>
              </a:r>
            </a:p>
          </p:txBody>
        </p:sp>
        <p:sp>
          <p:nvSpPr>
            <p:cNvPr id="4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a:solidFill>
                    <a:schemeClr val="bg1"/>
                  </a:solidFill>
                  <a:sym typeface="Arial" charset="0"/>
                </a:rPr>
                <a:t>Messages</a:t>
              </a:r>
            </a:p>
            <a:p>
              <a:pPr algn="ctr" eaLnBrk="0" hangingPunct="0">
                <a:buSzPct val="100000"/>
              </a:pPr>
              <a:r>
                <a:rPr lang="fr-BE">
                  <a:solidFill>
                    <a:schemeClr val="bg1"/>
                  </a:solidFill>
                  <a:sym typeface="Arial" charset="0"/>
                </a:rPr>
                <a:t>Depot</a:t>
              </a:r>
            </a:p>
          </p:txBody>
        </p:sp>
        <p:sp>
          <p:nvSpPr>
            <p:cNvPr id="4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45" name="Text Box 8"/>
            <p:cNvSpPr txBox="1">
              <a:spLocks noChangeArrowheads="1"/>
            </p:cNvSpPr>
            <p:nvPr/>
          </p:nvSpPr>
          <p:spPr bwMode="auto">
            <a:xfrm>
              <a:off x="2554289" y="2566988"/>
              <a:ext cx="1084766"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1</a:t>
              </a:r>
              <a:r>
                <a:rPr lang="fr-BE" sz="1000">
                  <a:solidFill>
                    <a:srgbClr val="000000"/>
                  </a:solidFill>
                  <a:sym typeface="Arial" charset="0"/>
                </a:rPr>
                <a:t> asks for key</a:t>
              </a:r>
            </a:p>
          </p:txBody>
        </p:sp>
        <p:sp>
          <p:nvSpPr>
            <p:cNvPr id="4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47" name="Text Box 10"/>
            <p:cNvSpPr txBox="1">
              <a:spLocks noChangeArrowheads="1"/>
            </p:cNvSpPr>
            <p:nvPr/>
          </p:nvSpPr>
          <p:spPr bwMode="auto">
            <a:xfrm>
              <a:off x="1196975" y="2314574"/>
              <a:ext cx="964872"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2</a:t>
              </a:r>
              <a:r>
                <a:rPr lang="fr-BE" sz="1000">
                  <a:solidFill>
                    <a:srgbClr val="000000"/>
                  </a:solidFill>
                  <a:sym typeface="Arial" charset="0"/>
                </a:rPr>
                <a:t> sends key</a:t>
              </a:r>
            </a:p>
          </p:txBody>
        </p:sp>
        <p:grpSp>
          <p:nvGrpSpPr>
            <p:cNvPr id="48" name="Group 11"/>
            <p:cNvGrpSpPr>
              <a:grpSpLocks/>
            </p:cNvGrpSpPr>
            <p:nvPr/>
          </p:nvGrpSpPr>
          <p:grpSpPr bwMode="auto">
            <a:xfrm rot="-1540434">
              <a:off x="1578112" y="1398137"/>
              <a:ext cx="1833563" cy="865188"/>
              <a:chOff x="1174" y="2469"/>
              <a:chExt cx="1155" cy="545"/>
            </a:xfrm>
          </p:grpSpPr>
          <p:sp>
            <p:nvSpPr>
              <p:cNvPr id="68" name="Text Box 12"/>
              <p:cNvSpPr txBox="1">
                <a:spLocks noChangeArrowheads="1"/>
              </p:cNvSpPr>
              <p:nvPr/>
            </p:nvSpPr>
            <p:spPr bwMode="auto">
              <a:xfrm>
                <a:off x="1332" y="2815"/>
                <a:ext cx="839" cy="1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Symmetric key</a:t>
                </a:r>
              </a:p>
            </p:txBody>
          </p:sp>
          <p:sp>
            <p:nvSpPr>
              <p:cNvPr id="69" name="Text Box 14"/>
              <p:cNvSpPr txBox="1">
                <a:spLocks noChangeArrowheads="1"/>
              </p:cNvSpPr>
              <p:nvPr/>
            </p:nvSpPr>
            <p:spPr bwMode="auto">
              <a:xfrm>
                <a:off x="1174" y="2469"/>
                <a:ext cx="11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1</a:t>
                </a:r>
              </a:p>
            </p:txBody>
          </p:sp>
        </p:grpSp>
        <p:sp>
          <p:nvSpPr>
            <p:cNvPr id="4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0" name="Text Box 16"/>
            <p:cNvSpPr txBox="1">
              <a:spLocks noChangeArrowheads="1"/>
            </p:cNvSpPr>
            <p:nvPr/>
          </p:nvSpPr>
          <p:spPr bwMode="auto">
            <a:xfrm>
              <a:off x="2500313" y="3881437"/>
              <a:ext cx="1984860"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3</a:t>
              </a:r>
              <a:r>
                <a:rPr lang="fr-BE" sz="1000">
                  <a:solidFill>
                    <a:srgbClr val="000000"/>
                  </a:solidFill>
                  <a:sym typeface="Arial" charset="0"/>
                </a:rPr>
                <a:t> sends encrypted message</a:t>
              </a:r>
            </a:p>
          </p:txBody>
        </p:sp>
        <p:sp>
          <p:nvSpPr>
            <p:cNvPr id="51" name="Text Box 17"/>
            <p:cNvSpPr txBox="1">
              <a:spLocks noChangeArrowheads="1"/>
            </p:cNvSpPr>
            <p:nvPr/>
          </p:nvSpPr>
          <p:spPr bwMode="auto">
            <a:xfrm rot="1788510">
              <a:off x="1213534" y="4559703"/>
              <a:ext cx="2052859" cy="526246"/>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52" name="Rectangle 18"/>
            <p:cNvSpPr>
              <a:spLocks noChangeArrowheads="1"/>
            </p:cNvSpPr>
            <p:nvPr/>
          </p:nvSpPr>
          <p:spPr bwMode="auto">
            <a:xfrm rot="1788510">
              <a:off x="1273175" y="4640266"/>
              <a:ext cx="1939925" cy="350831"/>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53" name="Text Box 19"/>
            <p:cNvSpPr txBox="1">
              <a:spLocks noChangeArrowheads="1"/>
            </p:cNvSpPr>
            <p:nvPr/>
          </p:nvSpPr>
          <p:spPr bwMode="auto">
            <a:xfrm rot="1788510">
              <a:off x="1352550" y="4097740"/>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Message depot</a:t>
              </a:r>
            </a:p>
          </p:txBody>
        </p:sp>
        <p:sp>
          <p:nvSpPr>
            <p:cNvPr id="54" name="Text Box 20"/>
            <p:cNvSpPr txBox="1">
              <a:spLocks noChangeArrowheads="1"/>
            </p:cNvSpPr>
            <p:nvPr/>
          </p:nvSpPr>
          <p:spPr bwMode="auto">
            <a:xfrm>
              <a:off x="3452811" y="5888038"/>
              <a:ext cx="1995366" cy="73674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5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6" name="Text Box 22"/>
            <p:cNvSpPr txBox="1">
              <a:spLocks noChangeArrowheads="1"/>
            </p:cNvSpPr>
            <p:nvPr/>
          </p:nvSpPr>
          <p:spPr bwMode="auto">
            <a:xfrm>
              <a:off x="5965825" y="279241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4</a:t>
              </a:r>
              <a:r>
                <a:rPr lang="fr-BE" sz="1000">
                  <a:solidFill>
                    <a:srgbClr val="000000"/>
                  </a:solidFill>
                  <a:sym typeface="Arial" charset="0"/>
                </a:rPr>
                <a:t> justifies right to</a:t>
              </a:r>
            </a:p>
            <a:p>
              <a:pPr eaLnBrk="0" hangingPunct="0">
                <a:buSzPct val="100000"/>
              </a:pPr>
              <a:r>
                <a:rPr lang="fr-BE" sz="1000">
                  <a:solidFill>
                    <a:srgbClr val="000000"/>
                  </a:solidFill>
                  <a:sym typeface="Arial" charset="0"/>
                </a:rPr>
                <a:t>obtain key</a:t>
              </a:r>
            </a:p>
          </p:txBody>
        </p:sp>
        <p:sp>
          <p:nvSpPr>
            <p:cNvPr id="5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8" name="Text Box 24"/>
            <p:cNvSpPr txBox="1">
              <a:spLocks noChangeArrowheads="1"/>
            </p:cNvSpPr>
            <p:nvPr/>
          </p:nvSpPr>
          <p:spPr bwMode="auto">
            <a:xfrm>
              <a:off x="5899150" y="357346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4</a:t>
              </a:r>
              <a:r>
                <a:rPr lang="fr-BE" sz="1000">
                  <a:solidFill>
                    <a:srgbClr val="000000"/>
                  </a:solidFill>
                  <a:sym typeface="Arial" charset="0"/>
                </a:rPr>
                <a:t> justifies right to</a:t>
              </a:r>
            </a:p>
            <a:p>
              <a:pPr eaLnBrk="0" hangingPunct="0">
                <a:buSzPct val="100000"/>
              </a:pPr>
              <a:r>
                <a:rPr lang="fr-BE" sz="1000">
                  <a:solidFill>
                    <a:srgbClr val="000000"/>
                  </a:solidFill>
                  <a:sym typeface="Arial" charset="0"/>
                </a:rPr>
                <a:t>obtain message</a:t>
              </a:r>
            </a:p>
          </p:txBody>
        </p:sp>
        <p:sp>
          <p:nvSpPr>
            <p:cNvPr id="59" name="Text Box 25"/>
            <p:cNvSpPr txBox="1">
              <a:spLocks noChangeArrowheads="1"/>
            </p:cNvSpPr>
            <p:nvPr/>
          </p:nvSpPr>
          <p:spPr bwMode="auto">
            <a:xfrm rot="1408605">
              <a:off x="5627789" y="1920958"/>
              <a:ext cx="1331710" cy="31574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Symmetric key</a:t>
              </a:r>
            </a:p>
          </p:txBody>
        </p:sp>
        <p:sp>
          <p:nvSpPr>
            <p:cNvPr id="60" name="Text Box 27"/>
            <p:cNvSpPr txBox="1">
              <a:spLocks noChangeArrowheads="1"/>
            </p:cNvSpPr>
            <p:nvPr/>
          </p:nvSpPr>
          <p:spPr bwMode="auto">
            <a:xfrm rot="1408605">
              <a:off x="5554663" y="1410102"/>
              <a:ext cx="1833562"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2</a:t>
              </a:r>
            </a:p>
          </p:txBody>
        </p:sp>
        <p:sp>
          <p:nvSpPr>
            <p:cNvPr id="61"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2" name="Text Box 29"/>
            <p:cNvSpPr txBox="1">
              <a:spLocks noChangeArrowheads="1"/>
            </p:cNvSpPr>
            <p:nvPr/>
          </p:nvSpPr>
          <p:spPr bwMode="auto">
            <a:xfrm>
              <a:off x="4652963" y="2303463"/>
              <a:ext cx="1009649"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5 </a:t>
              </a:r>
              <a:r>
                <a:rPr lang="fr-BE" sz="1000">
                  <a:solidFill>
                    <a:srgbClr val="000000"/>
                  </a:solidFill>
                  <a:sym typeface="Arial" charset="0"/>
                </a:rPr>
                <a:t>receives key</a:t>
              </a:r>
            </a:p>
          </p:txBody>
        </p:sp>
        <p:sp>
          <p:nvSpPr>
            <p:cNvPr id="63" name="Text Box 30"/>
            <p:cNvSpPr txBox="1">
              <a:spLocks noChangeArrowheads="1"/>
            </p:cNvSpPr>
            <p:nvPr/>
          </p:nvSpPr>
          <p:spPr bwMode="auto">
            <a:xfrm>
              <a:off x="4743561" y="4155944"/>
              <a:ext cx="1121147" cy="42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5 </a:t>
              </a:r>
              <a:r>
                <a:rPr lang="fr-BE" sz="1000">
                  <a:solidFill>
                    <a:srgbClr val="000000"/>
                  </a:solidFill>
                  <a:sym typeface="Arial" charset="0"/>
                </a:rPr>
                <a:t>receives message</a:t>
              </a:r>
            </a:p>
          </p:txBody>
        </p:sp>
        <p:sp>
          <p:nvSpPr>
            <p:cNvPr id="64"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5" name="Text Box 32"/>
            <p:cNvSpPr txBox="1">
              <a:spLocks noChangeArrowheads="1"/>
            </p:cNvSpPr>
            <p:nvPr/>
          </p:nvSpPr>
          <p:spPr bwMode="auto">
            <a:xfrm rot="20031770">
              <a:off x="5850622" y="4815291"/>
              <a:ext cx="2052859" cy="526246"/>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66" name="Rectangle 33"/>
            <p:cNvSpPr>
              <a:spLocks noChangeArrowheads="1"/>
            </p:cNvSpPr>
            <p:nvPr/>
          </p:nvSpPr>
          <p:spPr bwMode="auto">
            <a:xfrm rot="20031770">
              <a:off x="5915025" y="4894265"/>
              <a:ext cx="1919289" cy="350831"/>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67" name="Text Box 34"/>
            <p:cNvSpPr txBox="1">
              <a:spLocks noChangeArrowheads="1"/>
            </p:cNvSpPr>
            <p:nvPr/>
          </p:nvSpPr>
          <p:spPr bwMode="auto">
            <a:xfrm rot="20031770">
              <a:off x="5489575" y="4335866"/>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2</a:t>
              </a:r>
            </a:p>
          </p:txBody>
        </p:sp>
      </p:grpSp>
      <p:pic>
        <p:nvPicPr>
          <p:cNvPr id="36" name="Picture 35"/>
          <p:cNvPicPr>
            <a:picLocks noChangeAspect="1"/>
          </p:cNvPicPr>
          <p:nvPr/>
        </p:nvPicPr>
        <p:blipFill>
          <a:blip r:embed="rId2"/>
          <a:stretch>
            <a:fillRect/>
          </a:stretch>
        </p:blipFill>
        <p:spPr>
          <a:xfrm>
            <a:off x="609600" y="206711"/>
            <a:ext cx="581025" cy="495300"/>
          </a:xfrm>
          <a:prstGeom prst="rect">
            <a:avLst/>
          </a:prstGeom>
        </p:spPr>
      </p:pic>
    </p:spTree>
    <p:extLst>
      <p:ext uri="{BB962C8B-B14F-4D97-AF65-F5344CB8AC3E}">
        <p14:creationId xmlns:p14="http://schemas.microsoft.com/office/powerpoint/2010/main" val="323039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Timestamping</a:t>
            </a:r>
          </a:p>
        </p:txBody>
      </p:sp>
      <p:sp>
        <p:nvSpPr>
          <p:cNvPr id="3" name="Content Placeholder 2"/>
          <p:cNvSpPr>
            <a:spLocks noGrp="1"/>
          </p:cNvSpPr>
          <p:nvPr>
            <p:ph idx="1"/>
          </p:nvPr>
        </p:nvSpPr>
        <p:spPr/>
        <p:txBody>
          <a:bodyPr>
            <a:normAutofit/>
          </a:bodyPr>
          <a:lstStyle/>
          <a:p>
            <a:r>
              <a:rPr lang="fr-BE"/>
              <a:t>système permettant de conserver la preuve de l'existence d'un document et de son contenu à une date donnée</a:t>
            </a:r>
          </a:p>
          <a:p>
            <a:endParaRPr lang="nl-BE" dirty="0"/>
          </a:p>
          <a:p>
            <a:r>
              <a:rPr lang="fr-BE"/>
              <a:t>personne, ni même le propriétaire du document, ne peut ensuite encore modifier le document ou l’indication du temps de manière inaperçue</a:t>
            </a:r>
          </a:p>
          <a:p>
            <a:endParaRPr lang="nl-BE" dirty="0"/>
          </a:p>
          <a:p>
            <a:r>
              <a:rPr lang="fr-BE"/>
              <a:t>plus d'informations</a:t>
            </a:r>
            <a:br>
              <a:rPr lang="fr-BE"/>
            </a:br>
            <a:r>
              <a:rPr lang="fr-BE">
                <a:hlinkClick r:id="rId3"/>
              </a:rPr>
              <a:t>https://www.ehealth.fgov.be/ehealthplatform/fr/datation-electronique-timestamping</a:t>
            </a:r>
          </a:p>
          <a:p>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26</a:t>
            </a:fld>
            <a:endParaRPr lang="fr-BE"/>
          </a:p>
        </p:txBody>
      </p:sp>
      <p:pic>
        <p:nvPicPr>
          <p:cNvPr id="7" name="Picture 6"/>
          <p:cNvPicPr>
            <a:picLocks noChangeAspect="1"/>
          </p:cNvPicPr>
          <p:nvPr/>
        </p:nvPicPr>
        <p:blipFill>
          <a:blip r:embed="rId4"/>
          <a:stretch>
            <a:fillRect/>
          </a:stretch>
        </p:blipFill>
        <p:spPr>
          <a:xfrm>
            <a:off x="609600" y="254336"/>
            <a:ext cx="428625" cy="400050"/>
          </a:xfrm>
          <a:prstGeom prst="rect">
            <a:avLst/>
          </a:prstGeom>
        </p:spPr>
      </p:pic>
    </p:spTree>
    <p:extLst>
      <p:ext uri="{BB962C8B-B14F-4D97-AF65-F5344CB8AC3E}">
        <p14:creationId xmlns:p14="http://schemas.microsoft.com/office/powerpoint/2010/main" val="233208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2135560" y="1299616"/>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2348286" y="217591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prescription A</a:t>
            </a:r>
          </a:p>
        </p:txBody>
      </p:sp>
      <p:sp>
        <p:nvSpPr>
          <p:cNvPr id="23560" name="Oval 8"/>
          <p:cNvSpPr>
            <a:spLocks noChangeArrowheads="1"/>
          </p:cNvSpPr>
          <p:nvPr/>
        </p:nvSpPr>
        <p:spPr bwMode="auto">
          <a:xfrm>
            <a:off x="2130799" y="196607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1</a:t>
            </a:r>
          </a:p>
        </p:txBody>
      </p:sp>
      <p:sp>
        <p:nvSpPr>
          <p:cNvPr id="23561" name="Rectangle 10"/>
          <p:cNvSpPr>
            <a:spLocks noChangeArrowheads="1"/>
          </p:cNvSpPr>
          <p:nvPr/>
        </p:nvSpPr>
        <p:spPr bwMode="auto">
          <a:xfrm>
            <a:off x="2386385" y="332209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sz="1600">
                <a:solidFill>
                  <a:srgbClr val="000000"/>
                </a:solidFill>
              </a:rPr>
              <a:t>Hashcode A</a:t>
            </a:r>
          </a:p>
        </p:txBody>
      </p:sp>
      <p:sp>
        <p:nvSpPr>
          <p:cNvPr id="23562" name="Rectangle 12"/>
          <p:cNvSpPr>
            <a:spLocks noChangeArrowheads="1"/>
          </p:cNvSpPr>
          <p:nvPr/>
        </p:nvSpPr>
        <p:spPr bwMode="auto">
          <a:xfrm>
            <a:off x="6445624" y="1364704"/>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2203824" y="302335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2</a:t>
            </a:r>
          </a:p>
        </p:txBody>
      </p:sp>
      <p:sp>
        <p:nvSpPr>
          <p:cNvPr id="23564" name="Rectangle 17"/>
          <p:cNvSpPr>
            <a:spLocks noChangeArrowheads="1"/>
          </p:cNvSpPr>
          <p:nvPr/>
        </p:nvSpPr>
        <p:spPr bwMode="auto">
          <a:xfrm>
            <a:off x="4023099" y="218544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prescription B</a:t>
            </a:r>
          </a:p>
        </p:txBody>
      </p:sp>
      <p:sp>
        <p:nvSpPr>
          <p:cNvPr id="23565" name="Rectangle 18"/>
          <p:cNvSpPr>
            <a:spLocks noChangeArrowheads="1"/>
          </p:cNvSpPr>
          <p:nvPr/>
        </p:nvSpPr>
        <p:spPr bwMode="auto">
          <a:xfrm>
            <a:off x="4121524" y="3301454"/>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sz="1600">
                <a:solidFill>
                  <a:srgbClr val="000000"/>
                </a:solidFill>
              </a:rPr>
              <a:t>Hashcode B</a:t>
            </a:r>
          </a:p>
        </p:txBody>
      </p:sp>
      <p:sp>
        <p:nvSpPr>
          <p:cNvPr id="23566" name="Rectangle 23"/>
          <p:cNvSpPr>
            <a:spLocks noChangeArrowheads="1"/>
          </p:cNvSpPr>
          <p:nvPr/>
        </p:nvSpPr>
        <p:spPr bwMode="auto">
          <a:xfrm>
            <a:off x="2857873" y="442540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Timestamp bag</a:t>
            </a:r>
          </a:p>
        </p:txBody>
      </p:sp>
      <p:sp>
        <p:nvSpPr>
          <p:cNvPr id="23567" name="Rectangle 26"/>
          <p:cNvSpPr>
            <a:spLocks noChangeArrowheads="1"/>
          </p:cNvSpPr>
          <p:nvPr/>
        </p:nvSpPr>
        <p:spPr bwMode="auto">
          <a:xfrm>
            <a:off x="6920286" y="475401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Electronic</a:t>
            </a:r>
          </a:p>
          <a:p>
            <a:pPr algn="ctr">
              <a:buSzPct val="100000"/>
            </a:pPr>
            <a:r>
              <a:rPr lang="fr-BE">
                <a:solidFill>
                  <a:srgbClr val="000000"/>
                </a:solidFill>
              </a:rPr>
              <a:t>timestamping</a:t>
            </a:r>
          </a:p>
        </p:txBody>
      </p:sp>
      <p:sp>
        <p:nvSpPr>
          <p:cNvPr id="23568" name="Oval 27"/>
          <p:cNvSpPr>
            <a:spLocks noChangeArrowheads="1"/>
          </p:cNvSpPr>
          <p:nvPr/>
        </p:nvSpPr>
        <p:spPr bwMode="auto">
          <a:xfrm>
            <a:off x="6774235" y="4520366"/>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4</a:t>
            </a:r>
          </a:p>
        </p:txBody>
      </p:sp>
      <p:sp>
        <p:nvSpPr>
          <p:cNvPr id="23569" name="Rectangle 28"/>
          <p:cNvSpPr>
            <a:spLocks noChangeArrowheads="1"/>
          </p:cNvSpPr>
          <p:nvPr/>
        </p:nvSpPr>
        <p:spPr bwMode="auto">
          <a:xfrm>
            <a:off x="7456861" y="218861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electronic</a:t>
            </a:r>
          </a:p>
          <a:p>
            <a:pPr algn="ctr">
              <a:buSzPct val="100000"/>
            </a:pPr>
            <a:r>
              <a:rPr lang="fr-BE">
                <a:solidFill>
                  <a:srgbClr val="000000"/>
                </a:solidFill>
              </a:rPr>
              <a:t>signature</a:t>
            </a:r>
          </a:p>
        </p:txBody>
      </p:sp>
      <p:sp>
        <p:nvSpPr>
          <p:cNvPr id="23570" name="Oval 30"/>
          <p:cNvSpPr>
            <a:spLocks noChangeArrowheads="1"/>
          </p:cNvSpPr>
          <p:nvPr/>
        </p:nvSpPr>
        <p:spPr bwMode="auto">
          <a:xfrm>
            <a:off x="6888535" y="2628066"/>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5</a:t>
            </a:r>
          </a:p>
        </p:txBody>
      </p:sp>
      <p:sp>
        <p:nvSpPr>
          <p:cNvPr id="23571" name="Rectangle 31"/>
          <p:cNvSpPr>
            <a:spLocks noChangeArrowheads="1"/>
          </p:cNvSpPr>
          <p:nvPr/>
        </p:nvSpPr>
        <p:spPr bwMode="auto">
          <a:xfrm>
            <a:off x="3229349" y="5408343"/>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solidFill>
                  <a:srgbClr val="000000"/>
                </a:solidFill>
              </a:rPr>
              <a:t>Archive</a:t>
            </a:r>
          </a:p>
        </p:txBody>
      </p:sp>
      <p:sp>
        <p:nvSpPr>
          <p:cNvPr id="23572" name="Oval 32"/>
          <p:cNvSpPr>
            <a:spLocks noChangeArrowheads="1"/>
          </p:cNvSpPr>
          <p:nvPr/>
        </p:nvSpPr>
        <p:spPr bwMode="auto">
          <a:xfrm>
            <a:off x="3051549" y="521727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6</a:t>
            </a:r>
          </a:p>
        </p:txBody>
      </p:sp>
      <p:sp>
        <p:nvSpPr>
          <p:cNvPr id="23573" name="Rectangle 38"/>
          <p:cNvSpPr>
            <a:spLocks noChangeArrowheads="1"/>
          </p:cNvSpPr>
          <p:nvPr/>
        </p:nvSpPr>
        <p:spPr bwMode="auto">
          <a:xfrm>
            <a:off x="9004674" y="4512993"/>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solidFill>
                  <a:srgbClr val="000000"/>
                </a:solidFill>
              </a:rPr>
              <a:t>Archive</a:t>
            </a:r>
          </a:p>
        </p:txBody>
      </p:sp>
      <p:sp>
        <p:nvSpPr>
          <p:cNvPr id="23574" name="Oval 39"/>
          <p:cNvSpPr>
            <a:spLocks noChangeArrowheads="1"/>
          </p:cNvSpPr>
          <p:nvPr/>
        </p:nvSpPr>
        <p:spPr bwMode="auto">
          <a:xfrm>
            <a:off x="9525374" y="421715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6</a:t>
            </a:r>
          </a:p>
        </p:txBody>
      </p:sp>
      <p:sp>
        <p:nvSpPr>
          <p:cNvPr id="23575" name="Oval 24"/>
          <p:cNvSpPr>
            <a:spLocks noChangeArrowheads="1"/>
          </p:cNvSpPr>
          <p:nvPr/>
        </p:nvSpPr>
        <p:spPr bwMode="auto">
          <a:xfrm>
            <a:off x="2711824" y="421715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3</a:t>
            </a:r>
          </a:p>
        </p:txBody>
      </p:sp>
      <p:sp>
        <p:nvSpPr>
          <p:cNvPr id="23576" name="Down Arrow 1"/>
          <p:cNvSpPr>
            <a:spLocks noChangeArrowheads="1"/>
          </p:cNvSpPr>
          <p:nvPr/>
        </p:nvSpPr>
        <p:spPr bwMode="auto">
          <a:xfrm>
            <a:off x="2905499" y="2672485"/>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4608886" y="2672485"/>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3042024" y="3826796"/>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4650161" y="3826796"/>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5339136" y="3707853"/>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7741023" y="3590458"/>
            <a:ext cx="361950" cy="458629"/>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4256460" y="502547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8563349" y="4004200"/>
            <a:ext cx="460375" cy="483632"/>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9074" y="1375816"/>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0199" y="1428204"/>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p:txBody>
          <a:bodyPr>
            <a:normAutofit/>
          </a:bodyPr>
          <a:lstStyle/>
          <a:p>
            <a:r>
              <a:rPr lang="fr-BE"/>
              <a:t>Timestamping: exemple</a:t>
            </a:r>
          </a:p>
        </p:txBody>
      </p:sp>
      <p:sp>
        <p:nvSpPr>
          <p:cNvPr id="2" name="Slide Number Placeholder 1"/>
          <p:cNvSpPr>
            <a:spLocks noGrp="1"/>
          </p:cNvSpPr>
          <p:nvPr>
            <p:ph type="sldNum" sz="quarter" idx="12"/>
          </p:nvPr>
        </p:nvSpPr>
        <p:spPr/>
        <p:txBody>
          <a:bodyPr/>
          <a:lstStyle/>
          <a:p>
            <a:fld id="{21B2A7D7-3B07-4F16-B17F-21A2F67651B8}" type="slidenum">
              <a:rPr lang="en-GB" smtClean="0"/>
              <a:pPr/>
              <a:t>27</a:t>
            </a:fld>
            <a:endParaRPr lang="en-GB"/>
          </a:p>
        </p:txBody>
      </p:sp>
      <p:pic>
        <p:nvPicPr>
          <p:cNvPr id="33" name="Picture 32">
            <a:extLst>
              <a:ext uri="{FF2B5EF4-FFF2-40B4-BE49-F238E27FC236}">
                <a16:creationId xmlns:a16="http://schemas.microsoft.com/office/drawing/2014/main" id="{B32E53E4-8531-473A-B155-EE8DAED6E9F0}"/>
              </a:ext>
            </a:extLst>
          </p:cNvPr>
          <p:cNvPicPr>
            <a:picLocks noChangeAspect="1"/>
          </p:cNvPicPr>
          <p:nvPr/>
        </p:nvPicPr>
        <p:blipFill>
          <a:blip r:embed="rId5"/>
          <a:stretch>
            <a:fillRect/>
          </a:stretch>
        </p:blipFill>
        <p:spPr>
          <a:xfrm>
            <a:off x="609600" y="254336"/>
            <a:ext cx="428625" cy="400050"/>
          </a:xfrm>
          <a:prstGeom prst="rect">
            <a:avLst/>
          </a:prstGeom>
        </p:spPr>
      </p:pic>
    </p:spTree>
    <p:extLst>
      <p:ext uri="{BB962C8B-B14F-4D97-AF65-F5344CB8AC3E}">
        <p14:creationId xmlns:p14="http://schemas.microsoft.com/office/powerpoint/2010/main" val="24118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Répertoire des références (hub-metahub)</a:t>
            </a:r>
          </a:p>
        </p:txBody>
      </p:sp>
      <p:sp>
        <p:nvSpPr>
          <p:cNvPr id="3" name="Content Placeholder 2"/>
          <p:cNvSpPr>
            <a:spLocks noGrp="1"/>
          </p:cNvSpPr>
          <p:nvPr>
            <p:ph idx="1"/>
          </p:nvPr>
        </p:nvSpPr>
        <p:spPr/>
        <p:txBody>
          <a:bodyPr>
            <a:normAutofit/>
          </a:bodyPr>
          <a:lstStyle/>
          <a:p>
            <a:r>
              <a:rPr lang="fr-BE" dirty="0"/>
              <a:t>indication d’endroits déterminés où sont disponibles des données relatives à la santé d’un usager de soins donné</a:t>
            </a:r>
          </a:p>
          <a:p>
            <a:endParaRPr lang="fr-BE" dirty="0"/>
          </a:p>
          <a:p>
            <a:r>
              <a:rPr lang="fr-BE" dirty="0"/>
              <a:t>ces endroits peuvent actuellement être les suivants</a:t>
            </a:r>
          </a:p>
          <a:p>
            <a:pPr lvl="1"/>
            <a:r>
              <a:rPr lang="fr-BE" dirty="0"/>
              <a:t>un hub (réseau d’établissements de soins), qui tient aussi à jour un répertoire des références indiquant dans quels établissements de soins au sein de ce réseau sont disponibles des données relatives à la santé d’un patient donné</a:t>
            </a:r>
          </a:p>
          <a:p>
            <a:pPr lvl="1"/>
            <a:r>
              <a:rPr lang="fr-BE" dirty="0"/>
              <a:t>un coffre-fort de santé (Vitalink, </a:t>
            </a:r>
            <a:r>
              <a:rPr lang="fr-BE" dirty="0" err="1"/>
              <a:t>Intermed</a:t>
            </a:r>
            <a:r>
              <a:rPr lang="fr-BE" dirty="0"/>
              <a:t> ou </a:t>
            </a:r>
            <a:r>
              <a:rPr lang="fr-BE" dirty="0" err="1"/>
              <a:t>Brusafe</a:t>
            </a:r>
            <a:r>
              <a:rPr lang="fr-BE" dirty="0"/>
              <a:t>)</a:t>
            </a:r>
          </a:p>
          <a:p>
            <a:pPr lvl="1"/>
            <a:endParaRPr lang="fr-BE" dirty="0"/>
          </a:p>
          <a:p>
            <a:r>
              <a:rPr lang="fr-BE" dirty="0"/>
              <a:t>plus d'informations</a:t>
            </a:r>
          </a:p>
          <a:p>
            <a:pPr lvl="1"/>
            <a:r>
              <a:rPr lang="fr-BE" dirty="0">
                <a:hlinkClick r:id="rId3"/>
              </a:rPr>
              <a:t>https://www.ehealth.fgov.be/ehealthplatform/fr/repertoire-des-references</a:t>
            </a:r>
          </a:p>
          <a:p>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28</a:t>
            </a:fld>
            <a:endParaRPr lang="fr-BE"/>
          </a:p>
        </p:txBody>
      </p:sp>
      <p:pic>
        <p:nvPicPr>
          <p:cNvPr id="7" name="Picture 6"/>
          <p:cNvPicPr>
            <a:picLocks noChangeAspect="1"/>
          </p:cNvPicPr>
          <p:nvPr/>
        </p:nvPicPr>
        <p:blipFill>
          <a:blip r:embed="rId4"/>
          <a:stretch>
            <a:fillRect/>
          </a:stretch>
        </p:blipFill>
        <p:spPr>
          <a:xfrm>
            <a:off x="609600" y="225300"/>
            <a:ext cx="561975" cy="581025"/>
          </a:xfrm>
          <a:prstGeom prst="rect">
            <a:avLst/>
          </a:prstGeom>
        </p:spPr>
      </p:pic>
    </p:spTree>
    <p:extLst>
      <p:ext uri="{BB962C8B-B14F-4D97-AF65-F5344CB8AC3E}">
        <p14:creationId xmlns:p14="http://schemas.microsoft.com/office/powerpoint/2010/main" val="152077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a:t>Répertoire des références (hub-metahub)</a:t>
            </a:r>
          </a:p>
        </p:txBody>
      </p:sp>
      <p:sp>
        <p:nvSpPr>
          <p:cNvPr id="30726" name="Rectangle 6"/>
          <p:cNvSpPr>
            <a:spLocks noChangeArrowheads="1"/>
          </p:cNvSpPr>
          <p:nvPr/>
        </p:nvSpPr>
        <p:spPr bwMode="auto">
          <a:xfrm>
            <a:off x="1992314" y="4005264"/>
            <a:ext cx="4391025" cy="1431161"/>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fr-BE" sz="1200" b="1" dirty="0"/>
              <a:t>4 hubs</a:t>
            </a:r>
          </a:p>
          <a:p>
            <a:pPr marL="800100" lvl="4" indent="-285750"/>
            <a:r>
              <a:rPr lang="fr-BE" sz="1200" dirty="0" err="1"/>
              <a:t>Collaboratief</a:t>
            </a:r>
            <a:r>
              <a:rPr lang="fr-BE" sz="1200" dirty="0"/>
              <a:t> </a:t>
            </a:r>
            <a:r>
              <a:rPr lang="fr-BE" sz="1200" dirty="0" err="1"/>
              <a:t>Zorgplatform</a:t>
            </a:r>
            <a:r>
              <a:rPr lang="fr-BE" sz="1200" dirty="0"/>
              <a:t> (</a:t>
            </a:r>
            <a:r>
              <a:rPr lang="fr-BE" sz="1200" dirty="0" err="1"/>
              <a:t>Cozo</a:t>
            </a:r>
            <a:r>
              <a:rPr lang="fr-BE" sz="1200" dirty="0"/>
              <a:t>)</a:t>
            </a:r>
          </a:p>
          <a:p>
            <a:pPr marL="800100" lvl="4" indent="-285750"/>
            <a:r>
              <a:rPr lang="fr-BE" sz="1200" dirty="0"/>
              <a:t>Vlaams </a:t>
            </a:r>
            <a:r>
              <a:rPr lang="fr-BE" sz="1200" dirty="0" err="1"/>
              <a:t>Ziekenhuisnetwerk</a:t>
            </a:r>
            <a:r>
              <a:rPr lang="fr-BE" sz="1200" dirty="0"/>
              <a:t> KU Leuven (VZN)</a:t>
            </a:r>
          </a:p>
          <a:p>
            <a:pPr marL="800100" lvl="4" indent="-285750"/>
            <a:r>
              <a:rPr lang="fr-BE" sz="1200" dirty="0"/>
              <a:t>Réseau Santé Wallon (RSW)</a:t>
            </a:r>
          </a:p>
          <a:p>
            <a:pPr marL="800100" lvl="4" indent="-285750"/>
            <a:r>
              <a:rPr lang="fr-BE"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7021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flipH="1" flipV="1">
            <a:off x="8798263" y="3830758"/>
            <a:ext cx="59572" cy="61018"/>
          </a:xfrm>
          <a:prstGeom prst="rect">
            <a:avLst/>
          </a:prstGeom>
        </p:spPr>
      </p:pic>
      <p:sp>
        <p:nvSpPr>
          <p:cNvPr id="8" name="Slide Number Placeholder 7"/>
          <p:cNvSpPr>
            <a:spLocks noGrp="1"/>
          </p:cNvSpPr>
          <p:nvPr>
            <p:ph type="sldNum" sz="quarter" idx="12"/>
          </p:nvPr>
        </p:nvSpPr>
        <p:spPr/>
        <p:txBody>
          <a:bodyPr/>
          <a:lstStyle/>
          <a:p>
            <a:fld id="{30A9230E-FFBB-4CCB-ABD7-198084EDE768}" type="slidenum">
              <a:rPr lang="fr-BE" smtClean="0"/>
              <a:t>29</a:t>
            </a:fld>
            <a:endParaRPr lang="fr-BE"/>
          </a:p>
        </p:txBody>
      </p:sp>
      <p:pic>
        <p:nvPicPr>
          <p:cNvPr id="11" name="Picture 10">
            <a:extLst>
              <a:ext uri="{FF2B5EF4-FFF2-40B4-BE49-F238E27FC236}">
                <a16:creationId xmlns:a16="http://schemas.microsoft.com/office/drawing/2014/main" id="{BFB3F369-2BAA-4210-BF6C-BD8D7F2800E0}"/>
              </a:ext>
            </a:extLst>
          </p:cNvPr>
          <p:cNvPicPr>
            <a:picLocks noChangeAspect="1"/>
          </p:cNvPicPr>
          <p:nvPr/>
        </p:nvPicPr>
        <p:blipFill>
          <a:blip r:embed="rId4"/>
          <a:stretch>
            <a:fillRect/>
          </a:stretch>
        </p:blipFill>
        <p:spPr>
          <a:xfrm>
            <a:off x="609600" y="225300"/>
            <a:ext cx="561975" cy="581025"/>
          </a:xfrm>
          <a:prstGeom prst="rect">
            <a:avLst/>
          </a:prstGeom>
        </p:spPr>
      </p:pic>
      <p:grpSp>
        <p:nvGrpSpPr>
          <p:cNvPr id="2" name="Group 1"/>
          <p:cNvGrpSpPr/>
          <p:nvPr/>
        </p:nvGrpSpPr>
        <p:grpSpPr>
          <a:xfrm>
            <a:off x="2423592" y="1093022"/>
            <a:ext cx="7344816" cy="5360315"/>
            <a:chOff x="2423592" y="1056394"/>
            <a:chExt cx="7344816" cy="5360315"/>
          </a:xfrm>
        </p:grpSpPr>
        <p:grpSp>
          <p:nvGrpSpPr>
            <p:cNvPr id="13" name="Group 12"/>
            <p:cNvGrpSpPr/>
            <p:nvPr/>
          </p:nvGrpSpPr>
          <p:grpSpPr>
            <a:xfrm>
              <a:off x="2423592" y="1093022"/>
              <a:ext cx="7344816" cy="5323687"/>
              <a:chOff x="899592" y="980727"/>
              <a:chExt cx="7344816" cy="5323687"/>
            </a:xfrm>
          </p:grpSpPr>
          <p:pic>
            <p:nvPicPr>
              <p:cNvPr id="14" name="Content Placeholder 2"/>
              <p:cNvPicPr>
                <a:picLocks noChangeAspect="1"/>
              </p:cNvPicPr>
              <p:nvPr/>
            </p:nvPicPr>
            <p:blipFill>
              <a:blip r:embed="rId5"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5"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a:extLst>
                <a:ext uri="{FF2B5EF4-FFF2-40B4-BE49-F238E27FC236}">
                  <a16:creationId xmlns:a16="http://schemas.microsoft.com/office/drawing/2014/main" id="{58EFB69B-FD03-4ED1-970F-998AC6D124C0}"/>
                </a:ext>
              </a:extLst>
            </p:cNvPr>
            <p:cNvSpPr/>
            <p:nvPr/>
          </p:nvSpPr>
          <p:spPr>
            <a:xfrm>
              <a:off x="2423592" y="1056394"/>
              <a:ext cx="1244282"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 name="Rectangle 2"/>
          <p:cNvSpPr/>
          <p:nvPr/>
        </p:nvSpPr>
        <p:spPr>
          <a:xfrm>
            <a:off x="2097756" y="4256036"/>
            <a:ext cx="6096000" cy="1015663"/>
          </a:xfrm>
          <a:prstGeom prst="rect">
            <a:avLst/>
          </a:prstGeom>
        </p:spPr>
        <p:txBody>
          <a:bodyPr>
            <a:spAutoFit/>
          </a:bodyPr>
          <a:lstStyle/>
          <a:p>
            <a:pPr marL="800100" lvl="4" indent="-285750"/>
            <a:r>
              <a:rPr lang="nl-BE" altLang="en-US" sz="1200" b="1" dirty="0"/>
              <a:t>4 hubs</a:t>
            </a:r>
          </a:p>
          <a:p>
            <a:pPr marL="800100" lvl="4" indent="-285750"/>
            <a:r>
              <a:rPr lang="nl-BE" altLang="en-US" sz="1200" dirty="0"/>
              <a:t>Collaboratief Zorgplatform (</a:t>
            </a:r>
            <a:r>
              <a:rPr lang="nl-BE" altLang="en-US" sz="1200" dirty="0" err="1"/>
              <a:t>Cozo</a:t>
            </a:r>
            <a:r>
              <a:rPr lang="nl-BE" altLang="en-US" sz="1200" dirty="0"/>
              <a:t>)</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a:t>
            </a:r>
            <a:r>
              <a:rPr lang="nl-BE" altLang="en-US" sz="1200" dirty="0" err="1"/>
              <a:t>Bruxellois</a:t>
            </a:r>
            <a:r>
              <a:rPr lang="nl-BE" altLang="en-US" sz="1200" dirty="0"/>
              <a:t> (RSB)</a:t>
            </a:r>
            <a:endParaRPr lang="nl-BE" altLang="en-US" sz="1200" dirty="0"/>
          </a:p>
        </p:txBody>
      </p:sp>
    </p:spTree>
    <p:extLst>
      <p:ext uri="{BB962C8B-B14F-4D97-AF65-F5344CB8AC3E}">
        <p14:creationId xmlns:p14="http://schemas.microsoft.com/office/powerpoint/2010/main" val="29584736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a:t>Architecture de base</a:t>
            </a:r>
          </a:p>
        </p:txBody>
      </p:sp>
      <p:sp>
        <p:nvSpPr>
          <p:cNvPr id="3" name="Slide Number Placeholder 2"/>
          <p:cNvSpPr>
            <a:spLocks noGrp="1"/>
          </p:cNvSpPr>
          <p:nvPr>
            <p:ph type="sldNum" sz="quarter" idx="12"/>
          </p:nvPr>
        </p:nvSpPr>
        <p:spPr/>
        <p:txBody>
          <a:bodyPr/>
          <a:lstStyle/>
          <a:p>
            <a:fld id="{21B2A7D7-3B07-4F16-B17F-21A2F67651B8}" type="slidenum">
              <a:rPr lang="en-GB" smtClean="0"/>
              <a:pPr/>
              <a:t>3</a:t>
            </a:fld>
            <a:endParaRPr lang="en-GB"/>
          </a:p>
        </p:txBody>
      </p:sp>
      <p:pic>
        <p:nvPicPr>
          <p:cNvPr id="73" name="Picture 7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48887" y="5774817"/>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83"/>
          <p:cNvSpPr>
            <a:spLocks noChangeArrowheads="1"/>
          </p:cNvSpPr>
          <p:nvPr/>
        </p:nvSpPr>
        <p:spPr bwMode="auto">
          <a:xfrm>
            <a:off x="2038737" y="3822192"/>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en-US" sz="2400" b="1" i="1"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75" name="Oval 84"/>
          <p:cNvSpPr>
            <a:spLocks noChangeArrowheads="1"/>
          </p:cNvSpPr>
          <p:nvPr/>
        </p:nvSpPr>
        <p:spPr bwMode="auto">
          <a:xfrm>
            <a:off x="9399976" y="3815842"/>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76" name="Rectangle 85"/>
          <p:cNvSpPr>
            <a:spLocks noChangeArrowheads="1"/>
          </p:cNvSpPr>
          <p:nvPr/>
        </p:nvSpPr>
        <p:spPr bwMode="auto">
          <a:xfrm>
            <a:off x="2548326" y="3823780"/>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4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77" name="Oval 86"/>
          <p:cNvSpPr>
            <a:spLocks noChangeArrowheads="1"/>
          </p:cNvSpPr>
          <p:nvPr/>
        </p:nvSpPr>
        <p:spPr bwMode="auto">
          <a:xfrm>
            <a:off x="3318262" y="4079365"/>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78" name="Oval 87"/>
          <p:cNvSpPr>
            <a:spLocks noChangeArrowheads="1"/>
          </p:cNvSpPr>
          <p:nvPr/>
        </p:nvSpPr>
        <p:spPr bwMode="auto">
          <a:xfrm>
            <a:off x="9223762" y="4073015"/>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79" name="Rectangle 88"/>
          <p:cNvSpPr>
            <a:spLocks noChangeArrowheads="1"/>
          </p:cNvSpPr>
          <p:nvPr/>
        </p:nvSpPr>
        <p:spPr bwMode="auto">
          <a:xfrm>
            <a:off x="3721489" y="4082542"/>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lvl="0" algn="ctr" fontAlgn="auto">
              <a:spcBef>
                <a:spcPts val="0"/>
              </a:spcBef>
              <a:spcAft>
                <a:spcPts val="0"/>
              </a:spcAft>
              <a:defRPr/>
            </a:pPr>
            <a:r>
              <a:rPr lang="fr-BE" sz="2400" b="1" i="1">
                <a:solidFill>
                  <a:srgbClr val="FFFFFF"/>
                </a:solidFill>
                <a:effectLst>
                  <a:outerShdw blurRad="38100" dist="38100" dir="2700000" algn="tl">
                    <a:srgbClr val="000000"/>
                  </a:outerShdw>
                </a:effectLst>
                <a:latin typeface="Calibri" panose="020F0502020204030204"/>
              </a:rPr>
              <a:t>Services de base</a:t>
            </a:r>
          </a:p>
          <a:p>
            <a:pPr lvl="0" algn="ctr" fontAlgn="auto">
              <a:spcBef>
                <a:spcPts val="0"/>
              </a:spcBef>
              <a:spcAft>
                <a:spcPts val="0"/>
              </a:spcAft>
              <a:defRPr/>
            </a:pPr>
            <a:r>
              <a:rPr lang="fr-BE" sz="2400" b="1" i="1">
                <a:solidFill>
                  <a:srgbClr val="FFFFFF"/>
                </a:solidFill>
                <a:effectLst>
                  <a:outerShdw blurRad="38100" dist="38100" dir="2700000" algn="tl">
                    <a:srgbClr val="000000"/>
                  </a:outerShdw>
                </a:effectLst>
                <a:latin typeface="Calibri" panose="020F0502020204030204"/>
              </a:rPr>
              <a:t>Plate-forme </a:t>
            </a:r>
            <a:r>
              <a:rPr lang="fr-BE" sz="2400" b="1" i="1">
                <a:solidFill>
                  <a:srgbClr val="3E6E5A"/>
                </a:solidFill>
                <a:effectLst>
                  <a:outerShdw blurRad="38100" dist="38100" dir="2700000" algn="tl">
                    <a:srgbClr val="000000"/>
                  </a:outerShdw>
                </a:effectLst>
                <a:latin typeface="Calibri"/>
              </a:rPr>
              <a:t>eHealth</a:t>
            </a:r>
          </a:p>
        </p:txBody>
      </p:sp>
      <p:sp>
        <p:nvSpPr>
          <p:cNvPr id="80" name="Text Box 89"/>
          <p:cNvSpPr txBox="1">
            <a:spLocks noChangeArrowheads="1"/>
          </p:cNvSpPr>
          <p:nvPr/>
        </p:nvSpPr>
        <p:spPr bwMode="auto">
          <a:xfrm>
            <a:off x="1987937" y="4296855"/>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1" u="none" strike="noStrike" cap="none" normalizeH="0" baseline="0" noProof="0">
                <a:ln>
                  <a:noFill/>
                </a:ln>
                <a:solidFill>
                  <a:srgbClr val="000000"/>
                </a:solidFill>
                <a:effectLst/>
                <a:uLnTx/>
                <a:uFillTx/>
                <a:latin typeface="Arial" pitchFamily="34" charset="0"/>
                <a:ea typeface="+mn-ea"/>
                <a:cs typeface="Arial" pitchFamily="34" charset="0"/>
              </a:rPr>
              <a:t>Réseau</a:t>
            </a:r>
          </a:p>
        </p:txBody>
      </p:sp>
      <p:pic>
        <p:nvPicPr>
          <p:cNvPr id="81" name="Picture 3"/>
          <p:cNvPicPr>
            <a:picLocks noChangeAspect="1" noChangeArrowheads="1"/>
          </p:cNvPicPr>
          <p:nvPr/>
        </p:nvPicPr>
        <p:blipFill>
          <a:blip r:embed="rId4" cstate="email">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5839214" y="5677978"/>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Oval 5"/>
          <p:cNvSpPr>
            <a:spLocks noChangeArrowheads="1"/>
          </p:cNvSpPr>
          <p:nvPr/>
        </p:nvSpPr>
        <p:spPr bwMode="auto">
          <a:xfrm>
            <a:off x="4990682" y="1203608"/>
            <a:ext cx="2286000" cy="762000"/>
          </a:xfrm>
          <a:prstGeom prst="ellipse">
            <a:avLst/>
          </a:prstGeom>
          <a:noFill/>
          <a:ln w="9525">
            <a:noFill/>
            <a:round/>
            <a:headEnd/>
            <a:tailEnd/>
          </a:ln>
          <a:effectLst/>
        </p:spPr>
        <p:txBody>
          <a:bodyPr wrap="none" anchor="ctr"/>
          <a:lstStyle/>
          <a:p>
            <a:pPr lvl="0" algn="ctr" fontAlgn="auto">
              <a:spcBef>
                <a:spcPts val="0"/>
              </a:spcBef>
              <a:spcAft>
                <a:spcPts val="0"/>
              </a:spcAft>
              <a:defRPr/>
            </a:pPr>
            <a:r>
              <a:rPr lang="fr-BE" sz="2000" b="1" i="1" dirty="0">
                <a:solidFill>
                  <a:srgbClr val="000000"/>
                </a:solidFill>
                <a:effectLst>
                  <a:outerShdw blurRad="38100" dist="38100" dir="2700000" algn="tl">
                    <a:srgbClr val="C0C0C0"/>
                  </a:outerShdw>
                </a:effectLst>
                <a:latin typeface="Calibri"/>
              </a:rPr>
              <a:t>Patients, prestataires de soins</a:t>
            </a:r>
          </a:p>
          <a:p>
            <a:pPr lvl="0" algn="ctr" fontAlgn="auto">
              <a:spcBef>
                <a:spcPts val="0"/>
              </a:spcBef>
              <a:spcAft>
                <a:spcPts val="0"/>
              </a:spcAft>
              <a:defRPr/>
            </a:pPr>
            <a:r>
              <a:rPr lang="fr-BE" sz="2000" b="1" i="1" dirty="0">
                <a:solidFill>
                  <a:srgbClr val="000000"/>
                </a:solidFill>
                <a:effectLst>
                  <a:outerShdw blurRad="38100" dist="38100" dir="2700000" algn="tl">
                    <a:srgbClr val="C0C0C0"/>
                  </a:outerShdw>
                </a:effectLst>
                <a:latin typeface="Calibri"/>
              </a:rPr>
              <a:t>et établissements de soins</a:t>
            </a:r>
          </a:p>
        </p:txBody>
      </p:sp>
      <p:sp>
        <p:nvSpPr>
          <p:cNvPr id="83" name="AutoShape 13"/>
          <p:cNvSpPr>
            <a:spLocks noChangeArrowheads="1"/>
          </p:cNvSpPr>
          <p:nvPr/>
        </p:nvSpPr>
        <p:spPr bwMode="blackWhite">
          <a:xfrm>
            <a:off x="7490212" y="5525578"/>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Calibri" panose="020F0502020204030204"/>
              </a:rPr>
              <a:t>SAV</a:t>
            </a:r>
          </a:p>
        </p:txBody>
      </p:sp>
      <p:sp>
        <p:nvSpPr>
          <p:cNvPr id="84" name="AutoShape 14"/>
          <p:cNvSpPr>
            <a:spLocks noChangeArrowheads="1"/>
          </p:cNvSpPr>
          <p:nvPr/>
        </p:nvSpPr>
        <p:spPr bwMode="blackWhite">
          <a:xfrm>
            <a:off x="8788787" y="5525578"/>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Calibri" panose="020F0502020204030204"/>
              </a:rPr>
              <a:t>SAV</a:t>
            </a:r>
          </a:p>
        </p:txBody>
      </p:sp>
      <p:sp>
        <p:nvSpPr>
          <p:cNvPr id="85" name="AutoShape 16"/>
          <p:cNvSpPr>
            <a:spLocks noChangeArrowheads="1"/>
          </p:cNvSpPr>
          <p:nvPr/>
        </p:nvSpPr>
        <p:spPr bwMode="blackWhite">
          <a:xfrm>
            <a:off x="6305937" y="5525578"/>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Calibri" panose="020F0502020204030204"/>
              </a:rPr>
              <a:t>SAV</a:t>
            </a:r>
          </a:p>
        </p:txBody>
      </p:sp>
      <p:pic>
        <p:nvPicPr>
          <p:cNvPr id="86" name="Picture 20" descr="FOD_tekenin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82376" y="5704965"/>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21"/>
          <p:cNvSpPr>
            <a:spLocks noChangeArrowheads="1"/>
          </p:cNvSpPr>
          <p:nvPr/>
        </p:nvSpPr>
        <p:spPr bwMode="auto">
          <a:xfrm>
            <a:off x="2000578" y="6055803"/>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fontAlgn="auto" hangingPunct="1">
              <a:spcBef>
                <a:spcPts val="0"/>
              </a:spcBef>
              <a:spcAft>
                <a:spcPts val="0"/>
              </a:spcAft>
              <a:defRPr/>
            </a:pPr>
            <a:r>
              <a:rPr lang="fr-BE" sz="2000" b="1" i="1">
                <a:solidFill>
                  <a:srgbClr val="CC9900"/>
                </a:solidFill>
                <a:latin typeface="Calibri" pitchFamily="34" charset="0"/>
                <a:cs typeface="Arial" charset="0"/>
              </a:rPr>
              <a:t>Fournisseurs</a:t>
            </a:r>
          </a:p>
        </p:txBody>
      </p:sp>
      <p:sp>
        <p:nvSpPr>
          <p:cNvPr id="88" name="Rectangle 22"/>
          <p:cNvSpPr>
            <a:spLocks noChangeArrowheads="1"/>
          </p:cNvSpPr>
          <p:nvPr/>
        </p:nvSpPr>
        <p:spPr bwMode="auto">
          <a:xfrm>
            <a:off x="1959536" y="3433253"/>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fontAlgn="auto" hangingPunct="1">
              <a:spcBef>
                <a:spcPts val="0"/>
              </a:spcBef>
              <a:spcAft>
                <a:spcPts val="0"/>
              </a:spcAft>
              <a:defRPr/>
            </a:pPr>
            <a:r>
              <a:rPr lang="fr-BE" sz="2000" b="1" i="1">
                <a:solidFill>
                  <a:srgbClr val="CC9900"/>
                </a:solidFill>
                <a:latin typeface="Calibri" pitchFamily="34" charset="0"/>
                <a:cs typeface="Arial" charset="0"/>
              </a:rPr>
              <a:t>Utilisateurs</a:t>
            </a:r>
          </a:p>
        </p:txBody>
      </p:sp>
      <p:sp>
        <p:nvSpPr>
          <p:cNvPr id="89" name="AutoShape 23">
            <a:hlinkClick r:id="" action="ppaction://noaction" highlightClick="1"/>
          </p:cNvPr>
          <p:cNvSpPr>
            <a:spLocks noChangeArrowheads="1"/>
          </p:cNvSpPr>
          <p:nvPr/>
        </p:nvSpPr>
        <p:spPr bwMode="blackWhite">
          <a:xfrm>
            <a:off x="5056574" y="2447415"/>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lvl="0"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rPr>
              <a:t>P</a:t>
            </a:r>
            <a:r>
              <a:rPr lang="fr-BE" sz="1400" i="1">
                <a:solidFill>
                  <a:srgbClr val="FFFFFF"/>
                </a:solidFill>
                <a:effectLst>
                  <a:outerShdw blurRad="38100" dist="38100" dir="2700000" algn="tl">
                    <a:srgbClr val="000000"/>
                  </a:outerShdw>
                </a:effectLst>
                <a:latin typeface="Calibri"/>
              </a:rPr>
              <a:t>ortail </a:t>
            </a:r>
            <a:r>
              <a:rPr lang="fr-BE" sz="1400" i="1">
                <a:solidFill>
                  <a:srgbClr val="3E6E5A"/>
                </a:solidFill>
                <a:effectLst>
                  <a:outerShdw blurRad="38100" dist="38100" dir="2700000" algn="tl">
                    <a:srgbClr val="000000"/>
                  </a:outerShdw>
                </a:effectLst>
                <a:latin typeface="Calibri"/>
              </a:rPr>
              <a:t>eSanté</a:t>
            </a:r>
          </a:p>
        </p:txBody>
      </p:sp>
      <p:grpSp>
        <p:nvGrpSpPr>
          <p:cNvPr id="90" name="Group 24"/>
          <p:cNvGrpSpPr>
            <a:grpSpLocks/>
          </p:cNvGrpSpPr>
          <p:nvPr/>
        </p:nvGrpSpPr>
        <p:grpSpPr bwMode="auto">
          <a:xfrm>
            <a:off x="2324487" y="1653665"/>
            <a:ext cx="1219200" cy="914400"/>
            <a:chOff x="432" y="1200"/>
            <a:chExt cx="912" cy="672"/>
          </a:xfrm>
        </p:grpSpPr>
        <p:sp>
          <p:nvSpPr>
            <p:cNvPr id="91"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lvl="0"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Calibri" panose="020F0502020204030204"/>
                </a:rPr>
                <a:t>Portail Health</a:t>
              </a:r>
            </a:p>
          </p:txBody>
        </p:sp>
        <p:sp>
          <p:nvSpPr>
            <p:cNvPr id="92"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93"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94"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95"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lang="fr-BE" sz="1600" b="1" i="1">
                  <a:solidFill>
                    <a:srgbClr val="FFFFFF"/>
                  </a:solidFill>
                  <a:effectLst>
                    <a:outerShdw blurRad="38100" dist="38100" dir="2700000" algn="tl">
                      <a:srgbClr val="000000"/>
                    </a:outerShdw>
                  </a:effectLst>
                  <a:latin typeface="Calibri" panose="020F0502020204030204"/>
                </a:rPr>
                <a:t>SVA</a:t>
              </a:r>
            </a:p>
          </p:txBody>
        </p:sp>
        <p:pic>
          <p:nvPicPr>
            <p:cNvPr id="96" name="Picture 30" descr="FOD_teken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 name="AutoShape 31">
            <a:hlinkClick r:id="" action="ppaction://noaction" highlightClick="1"/>
          </p:cNvPr>
          <p:cNvSpPr>
            <a:spLocks noChangeArrowheads="1"/>
          </p:cNvSpPr>
          <p:nvPr/>
        </p:nvSpPr>
        <p:spPr bwMode="blackWhite">
          <a:xfrm>
            <a:off x="7736274" y="1993392"/>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lvl="0" algn="ctr" eaLnBrk="0" fontAlgn="auto" hangingPunct="0">
              <a:lnSpc>
                <a:spcPct val="80000"/>
              </a:lnSpc>
              <a:spcBef>
                <a:spcPct val="50000"/>
              </a:spcBef>
              <a:spcAft>
                <a:spcPts val="0"/>
              </a:spcAft>
              <a:tabLst>
                <a:tab pos="4572000" algn="r"/>
              </a:tabLst>
              <a:defRPr/>
            </a:pPr>
            <a:r>
              <a:rPr lang="fr-BE" sz="1200" i="1">
                <a:solidFill>
                  <a:srgbClr val="FFFFFF"/>
                </a:solidFill>
                <a:effectLst>
                  <a:outerShdw blurRad="38100" dist="38100" dir="2700000" algn="tl">
                    <a:srgbClr val="000000"/>
                  </a:outerShdw>
                </a:effectLst>
                <a:latin typeface="Calibri"/>
              </a:rPr>
              <a:t>Logiciel établissement de soins</a:t>
            </a:r>
          </a:p>
        </p:txBody>
      </p:sp>
      <p:sp>
        <p:nvSpPr>
          <p:cNvPr id="98" name="AutoShape 32">
            <a:hlinkClick r:id="" action="ppaction://noaction" highlightClick="1"/>
          </p:cNvPr>
          <p:cNvSpPr>
            <a:spLocks noChangeArrowheads="1"/>
          </p:cNvSpPr>
          <p:nvPr/>
        </p:nvSpPr>
        <p:spPr bwMode="blackWhite">
          <a:xfrm>
            <a:off x="8144262" y="246805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99" name="AutoShape 33">
            <a:hlinkClick r:id="" action="ppaction://noaction" highlightClick="1"/>
          </p:cNvPr>
          <p:cNvSpPr>
            <a:spLocks noChangeArrowheads="1"/>
          </p:cNvSpPr>
          <p:nvPr/>
        </p:nvSpPr>
        <p:spPr bwMode="blackWhite">
          <a:xfrm>
            <a:off x="8207762" y="253314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0" name="AutoShape 34">
            <a:hlinkClick r:id="" action="ppaction://noaction" highlightClick="1"/>
          </p:cNvPr>
          <p:cNvSpPr>
            <a:spLocks noChangeArrowheads="1"/>
          </p:cNvSpPr>
          <p:nvPr/>
        </p:nvSpPr>
        <p:spPr bwMode="blackWhite">
          <a:xfrm>
            <a:off x="8271262" y="2598230"/>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1" name="AutoShape 35">
            <a:hlinkClick r:id="" action="ppaction://noaction" highlightClick="1"/>
          </p:cNvPr>
          <p:cNvSpPr>
            <a:spLocks noChangeArrowheads="1"/>
          </p:cNvSpPr>
          <p:nvPr/>
        </p:nvSpPr>
        <p:spPr bwMode="blackWhite">
          <a:xfrm>
            <a:off x="8334762" y="266331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cap="none"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SVA</a:t>
            </a:r>
          </a:p>
        </p:txBody>
      </p:sp>
      <p:sp>
        <p:nvSpPr>
          <p:cNvPr id="102" name="AutoShape 36">
            <a:hlinkClick r:id="" action="ppaction://noaction" highlightClick="1"/>
          </p:cNvPr>
          <p:cNvSpPr>
            <a:spLocks noChangeArrowheads="1"/>
          </p:cNvSpPr>
          <p:nvPr/>
        </p:nvSpPr>
        <p:spPr bwMode="blackWhite">
          <a:xfrm>
            <a:off x="6428174" y="2447415"/>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fr-BE" sz="1400" b="0" i="1" u="none" strike="noStrike" cap="none"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MyCareNet</a:t>
            </a:r>
          </a:p>
        </p:txBody>
      </p:sp>
      <p:sp>
        <p:nvSpPr>
          <p:cNvPr id="103" name="AutoShape 37">
            <a:hlinkClick r:id="" action="ppaction://noaction" highlightClick="1"/>
          </p:cNvPr>
          <p:cNvSpPr>
            <a:spLocks noChangeArrowheads="1"/>
          </p:cNvSpPr>
          <p:nvPr/>
        </p:nvSpPr>
        <p:spPr bwMode="blackWhite">
          <a:xfrm>
            <a:off x="6877437" y="277444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4" name="AutoShape 38">
            <a:hlinkClick r:id="" action="ppaction://noaction" highlightClick="1"/>
          </p:cNvPr>
          <p:cNvSpPr>
            <a:spLocks noChangeArrowheads="1"/>
          </p:cNvSpPr>
          <p:nvPr/>
        </p:nvSpPr>
        <p:spPr bwMode="blackWhite">
          <a:xfrm>
            <a:off x="6940937" y="28395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5" name="AutoShape 39">
            <a:hlinkClick r:id="" action="ppaction://noaction" highlightClick="1"/>
          </p:cNvPr>
          <p:cNvSpPr>
            <a:spLocks noChangeArrowheads="1"/>
          </p:cNvSpPr>
          <p:nvPr/>
        </p:nvSpPr>
        <p:spPr bwMode="blackWhite">
          <a:xfrm>
            <a:off x="7006026" y="2904615"/>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6" name="AutoShape 40">
            <a:hlinkClick r:id="" action="ppaction://noaction" highlightClick="1"/>
          </p:cNvPr>
          <p:cNvSpPr>
            <a:spLocks noChangeArrowheads="1"/>
          </p:cNvSpPr>
          <p:nvPr/>
        </p:nvSpPr>
        <p:spPr bwMode="blackWhite">
          <a:xfrm>
            <a:off x="7069524" y="2969705"/>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cap="none"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SVA</a:t>
            </a:r>
          </a:p>
        </p:txBody>
      </p:sp>
      <p:sp>
        <p:nvSpPr>
          <p:cNvPr id="107" name="AutoShape 41">
            <a:hlinkClick r:id="" action="ppaction://noaction" highlightClick="1"/>
          </p:cNvPr>
          <p:cNvSpPr>
            <a:spLocks noChangeArrowheads="1"/>
          </p:cNvSpPr>
          <p:nvPr/>
        </p:nvSpPr>
        <p:spPr bwMode="blackWhite">
          <a:xfrm>
            <a:off x="8922139" y="1529842"/>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lvl="0" algn="ctr" eaLnBrk="0" fontAlgn="auto" hangingPunct="0">
              <a:lnSpc>
                <a:spcPct val="80000"/>
              </a:lnSpc>
              <a:spcBef>
                <a:spcPct val="50000"/>
              </a:spcBef>
              <a:spcAft>
                <a:spcPts val="0"/>
              </a:spcAft>
              <a:tabLst>
                <a:tab pos="4572000" algn="r"/>
              </a:tabLst>
              <a:defRPr/>
            </a:pPr>
            <a:r>
              <a:rPr lang="fr-BE" sz="1200" i="1">
                <a:solidFill>
                  <a:srgbClr val="FFFFFF"/>
                </a:solidFill>
                <a:effectLst>
                  <a:outerShdw blurRad="38100" dist="38100" dir="2700000" algn="tl">
                    <a:srgbClr val="000000"/>
                  </a:outerShdw>
                </a:effectLst>
                <a:latin typeface="Calibri"/>
              </a:rPr>
              <a:t>Logiciel prestataire de soins</a:t>
            </a:r>
          </a:p>
        </p:txBody>
      </p:sp>
      <p:sp>
        <p:nvSpPr>
          <p:cNvPr id="108" name="AutoShape 46"/>
          <p:cNvSpPr>
            <a:spLocks noChangeArrowheads="1"/>
          </p:cNvSpPr>
          <p:nvPr/>
        </p:nvSpPr>
        <p:spPr bwMode="auto">
          <a:xfrm>
            <a:off x="3162687" y="2502980"/>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09" name="AutoShape 47"/>
          <p:cNvSpPr>
            <a:spLocks noChangeArrowheads="1"/>
          </p:cNvSpPr>
          <p:nvPr/>
        </p:nvSpPr>
        <p:spPr bwMode="auto">
          <a:xfrm>
            <a:off x="9499987" y="2502978"/>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0" name="AutoShape 49"/>
          <p:cNvSpPr>
            <a:spLocks noChangeArrowheads="1"/>
          </p:cNvSpPr>
          <p:nvPr/>
        </p:nvSpPr>
        <p:spPr bwMode="auto">
          <a:xfrm>
            <a:off x="8485574" y="2980815"/>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1" name="AutoShape 50"/>
          <p:cNvSpPr>
            <a:spLocks noChangeArrowheads="1"/>
          </p:cNvSpPr>
          <p:nvPr/>
        </p:nvSpPr>
        <p:spPr bwMode="auto">
          <a:xfrm>
            <a:off x="5513774" y="3209415"/>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2" name="AutoShape 51"/>
          <p:cNvSpPr>
            <a:spLocks noChangeArrowheads="1"/>
          </p:cNvSpPr>
          <p:nvPr/>
        </p:nvSpPr>
        <p:spPr bwMode="auto">
          <a:xfrm>
            <a:off x="6847274" y="3223703"/>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3" name="AutoShape 52"/>
          <p:cNvSpPr>
            <a:spLocks noChangeArrowheads="1"/>
          </p:cNvSpPr>
          <p:nvPr/>
        </p:nvSpPr>
        <p:spPr bwMode="auto">
          <a:xfrm rot="5400000">
            <a:off x="4181862" y="137426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4" name="AutoShape 53"/>
          <p:cNvSpPr>
            <a:spLocks noChangeArrowheads="1"/>
          </p:cNvSpPr>
          <p:nvPr/>
        </p:nvSpPr>
        <p:spPr bwMode="auto">
          <a:xfrm rot="5400000">
            <a:off x="2803912" y="88214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5" name="AutoShape 54"/>
          <p:cNvSpPr>
            <a:spLocks noChangeArrowheads="1"/>
          </p:cNvSpPr>
          <p:nvPr/>
        </p:nvSpPr>
        <p:spPr bwMode="auto">
          <a:xfrm rot="5400000">
            <a:off x="6910774" y="1674303"/>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6" name="AutoShape 55"/>
          <p:cNvSpPr>
            <a:spLocks noChangeArrowheads="1"/>
          </p:cNvSpPr>
          <p:nvPr/>
        </p:nvSpPr>
        <p:spPr bwMode="auto">
          <a:xfrm rot="5400000">
            <a:off x="9372193" y="67497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7" name="AutoShape 56"/>
          <p:cNvSpPr>
            <a:spLocks noChangeArrowheads="1"/>
          </p:cNvSpPr>
          <p:nvPr/>
        </p:nvSpPr>
        <p:spPr bwMode="auto">
          <a:xfrm rot="5400000">
            <a:off x="8186331" y="1186148"/>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18" name="AutoShape 59">
            <a:hlinkClick r:id="" action="ppaction://noaction" highlightClick="1"/>
          </p:cNvPr>
          <p:cNvSpPr>
            <a:spLocks noChangeArrowheads="1"/>
          </p:cNvSpPr>
          <p:nvPr/>
        </p:nvSpPr>
        <p:spPr bwMode="blackWhite">
          <a:xfrm>
            <a:off x="3684974" y="2142615"/>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fr-BE" sz="1400" b="0" i="1" u="none" strike="noStrike" cap="none"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Site INAMI</a:t>
            </a:r>
          </a:p>
        </p:txBody>
      </p:sp>
      <p:sp>
        <p:nvSpPr>
          <p:cNvPr id="119" name="AutoShape 60">
            <a:hlinkClick r:id="" action="ppaction://noaction" highlightClick="1"/>
          </p:cNvPr>
          <p:cNvSpPr>
            <a:spLocks noChangeArrowheads="1"/>
          </p:cNvSpPr>
          <p:nvPr/>
        </p:nvSpPr>
        <p:spPr bwMode="blackWhite">
          <a:xfrm>
            <a:off x="4134237" y="246964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20" name="AutoShape 61">
            <a:hlinkClick r:id="" action="ppaction://noaction" highlightClick="1"/>
          </p:cNvPr>
          <p:cNvSpPr>
            <a:spLocks noChangeArrowheads="1"/>
          </p:cNvSpPr>
          <p:nvPr/>
        </p:nvSpPr>
        <p:spPr bwMode="blackWhite">
          <a:xfrm>
            <a:off x="4197737" y="25347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21" name="AutoShape 62">
            <a:hlinkClick r:id="" action="ppaction://noaction" highlightClick="1"/>
          </p:cNvPr>
          <p:cNvSpPr>
            <a:spLocks noChangeArrowheads="1"/>
          </p:cNvSpPr>
          <p:nvPr/>
        </p:nvSpPr>
        <p:spPr bwMode="blackWhite">
          <a:xfrm>
            <a:off x="4262826" y="2599815"/>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22" name="AutoShape 63">
            <a:hlinkClick r:id="" action="ppaction://noaction" highlightClick="1"/>
          </p:cNvPr>
          <p:cNvSpPr>
            <a:spLocks noChangeArrowheads="1"/>
          </p:cNvSpPr>
          <p:nvPr/>
        </p:nvSpPr>
        <p:spPr bwMode="blackWhite">
          <a:xfrm>
            <a:off x="4326324" y="2664905"/>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cap="none"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SVA</a:t>
            </a:r>
          </a:p>
        </p:txBody>
      </p:sp>
      <p:pic>
        <p:nvPicPr>
          <p:cNvPr id="123" name="Picture 6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6437" y="3088767"/>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AutoShape 67"/>
          <p:cNvSpPr>
            <a:spLocks noChangeArrowheads="1"/>
          </p:cNvSpPr>
          <p:nvPr/>
        </p:nvSpPr>
        <p:spPr bwMode="blackWhite">
          <a:xfrm>
            <a:off x="5004187" y="551129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Calibri" panose="020F0502020204030204"/>
              </a:rPr>
              <a:t>SAV</a:t>
            </a:r>
          </a:p>
        </p:txBody>
      </p:sp>
      <p:sp>
        <p:nvSpPr>
          <p:cNvPr id="125" name="AutoShape 69"/>
          <p:cNvSpPr>
            <a:spLocks noChangeArrowheads="1"/>
          </p:cNvSpPr>
          <p:nvPr/>
        </p:nvSpPr>
        <p:spPr bwMode="blackWhite">
          <a:xfrm>
            <a:off x="3640524" y="551129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Calibri" panose="020F0502020204030204"/>
              </a:rPr>
              <a:t>SAV</a:t>
            </a:r>
          </a:p>
        </p:txBody>
      </p:sp>
      <p:sp>
        <p:nvSpPr>
          <p:cNvPr id="196" name="AutoShape 73"/>
          <p:cNvSpPr>
            <a:spLocks noChangeArrowheads="1"/>
          </p:cNvSpPr>
          <p:nvPr/>
        </p:nvSpPr>
        <p:spPr bwMode="blackWhite">
          <a:xfrm>
            <a:off x="2319724" y="551129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Calibri" panose="020F0502020204030204"/>
              </a:rPr>
              <a:t>SAV</a:t>
            </a:r>
          </a:p>
        </p:txBody>
      </p:sp>
      <p:sp>
        <p:nvSpPr>
          <p:cNvPr id="197" name="AutoShape 48"/>
          <p:cNvSpPr>
            <a:spLocks noChangeArrowheads="1"/>
          </p:cNvSpPr>
          <p:nvPr/>
        </p:nvSpPr>
        <p:spPr bwMode="auto">
          <a:xfrm>
            <a:off x="4370774" y="2980815"/>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Arial" charset="0"/>
            </a:endParaRPr>
          </a:p>
        </p:txBody>
      </p:sp>
      <p:sp>
        <p:nvSpPr>
          <p:cNvPr id="198" name="AutoShape 17"/>
          <p:cNvSpPr>
            <a:spLocks noChangeArrowheads="1"/>
          </p:cNvSpPr>
          <p:nvPr/>
        </p:nvSpPr>
        <p:spPr bwMode="auto">
          <a:xfrm>
            <a:off x="6534537" y="5068378"/>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99" name="AutoShape 18"/>
          <p:cNvSpPr>
            <a:spLocks noChangeArrowheads="1"/>
          </p:cNvSpPr>
          <p:nvPr/>
        </p:nvSpPr>
        <p:spPr bwMode="auto">
          <a:xfrm>
            <a:off x="7718812" y="5068378"/>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200" name="AutoShape 19"/>
          <p:cNvSpPr>
            <a:spLocks noChangeArrowheads="1"/>
          </p:cNvSpPr>
          <p:nvPr/>
        </p:nvSpPr>
        <p:spPr bwMode="auto">
          <a:xfrm>
            <a:off x="9017387" y="5068378"/>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201" name="AutoShape 68"/>
          <p:cNvSpPr>
            <a:spLocks noChangeArrowheads="1"/>
          </p:cNvSpPr>
          <p:nvPr/>
        </p:nvSpPr>
        <p:spPr bwMode="auto">
          <a:xfrm>
            <a:off x="5232787" y="505409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202" name="AutoShape 70"/>
          <p:cNvSpPr>
            <a:spLocks noChangeArrowheads="1"/>
          </p:cNvSpPr>
          <p:nvPr/>
        </p:nvSpPr>
        <p:spPr bwMode="auto">
          <a:xfrm>
            <a:off x="3869124" y="505409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203" name="AutoShape 74"/>
          <p:cNvSpPr>
            <a:spLocks noChangeArrowheads="1"/>
          </p:cNvSpPr>
          <p:nvPr/>
        </p:nvSpPr>
        <p:spPr bwMode="auto">
          <a:xfrm>
            <a:off x="2548324" y="505409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04" name="Picture 57"/>
          <p:cNvPicPr>
            <a:picLocks noChangeAspect="1" noChangeArrowheads="1"/>
          </p:cNvPicPr>
          <p:nvPr/>
        </p:nvPicPr>
        <p:blipFill>
          <a:blip r:embed="rId4" cstate="email">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3756414" y="2695065"/>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 name="Picture 69" descr="logo_ziekenhuis_1083990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66437" y="2534728"/>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70" descr="Logo huisart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19987" y="5679565"/>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71" descr="logo_ziekenhuis_1083990b"/>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89662" y="5687503"/>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7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85637" y="207911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AutoShape 32">
            <a:hlinkClick r:id="" action="ppaction://noaction" highlightClick="1"/>
          </p:cNvPr>
          <p:cNvSpPr>
            <a:spLocks noChangeArrowheads="1"/>
          </p:cNvSpPr>
          <p:nvPr/>
        </p:nvSpPr>
        <p:spPr bwMode="blackWhite">
          <a:xfrm>
            <a:off x="9399974" y="20394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210" name="AutoShape 33">
            <a:hlinkClick r:id="" action="ppaction://noaction" highlightClick="1"/>
          </p:cNvPr>
          <p:cNvSpPr>
            <a:spLocks noChangeArrowheads="1"/>
          </p:cNvSpPr>
          <p:nvPr/>
        </p:nvSpPr>
        <p:spPr bwMode="blackWhite">
          <a:xfrm>
            <a:off x="9463474" y="21045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211" name="AutoShape 34">
            <a:hlinkClick r:id="" action="ppaction://noaction" highlightClick="1"/>
          </p:cNvPr>
          <p:cNvSpPr>
            <a:spLocks noChangeArrowheads="1"/>
          </p:cNvSpPr>
          <p:nvPr/>
        </p:nvSpPr>
        <p:spPr bwMode="blackWhite">
          <a:xfrm>
            <a:off x="9526974" y="2169605"/>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212" name="AutoShape 35">
            <a:hlinkClick r:id="" action="ppaction://noaction" highlightClick="1"/>
          </p:cNvPr>
          <p:cNvSpPr>
            <a:spLocks noChangeArrowheads="1"/>
          </p:cNvSpPr>
          <p:nvPr/>
        </p:nvSpPr>
        <p:spPr bwMode="blackWhite">
          <a:xfrm>
            <a:off x="9590474" y="22346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cap="none"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SVA</a:t>
            </a:r>
          </a:p>
        </p:txBody>
      </p:sp>
    </p:spTree>
    <p:extLst>
      <p:ext uri="{BB962C8B-B14F-4D97-AF65-F5344CB8AC3E}">
        <p14:creationId xmlns:p14="http://schemas.microsoft.com/office/powerpoint/2010/main" val="3280250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8024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7448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8024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8386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8458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8175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3933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3357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3886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4284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4384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4149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4297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6515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6323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3821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8023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3989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3698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Where can we find data?</a:t>
            </a:r>
          </a:p>
        </p:txBody>
      </p:sp>
      <p:sp>
        <p:nvSpPr>
          <p:cNvPr id="32796" name="Line 29"/>
          <p:cNvSpPr>
            <a:spLocks noChangeShapeType="1"/>
          </p:cNvSpPr>
          <p:nvPr/>
        </p:nvSpPr>
        <p:spPr bwMode="auto">
          <a:xfrm flipH="1" flipV="1">
            <a:off x="3730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3632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3521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8847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8445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4446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5541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Retrieve data from hub C</a:t>
            </a:r>
          </a:p>
        </p:txBody>
      </p:sp>
      <p:sp>
        <p:nvSpPr>
          <p:cNvPr id="32803" name="Text Box 39"/>
          <p:cNvSpPr txBox="1">
            <a:spLocks noChangeArrowheads="1"/>
          </p:cNvSpPr>
          <p:nvPr/>
        </p:nvSpPr>
        <p:spPr bwMode="auto">
          <a:xfrm>
            <a:off x="2584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3897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In hub A and C</a:t>
            </a:r>
          </a:p>
        </p:txBody>
      </p:sp>
      <p:sp>
        <p:nvSpPr>
          <p:cNvPr id="32805" name="Line 34"/>
          <p:cNvSpPr>
            <a:spLocks noChangeShapeType="1"/>
          </p:cNvSpPr>
          <p:nvPr/>
        </p:nvSpPr>
        <p:spPr bwMode="auto">
          <a:xfrm flipH="1" flipV="1">
            <a:off x="8313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1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5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4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5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4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70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01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9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05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15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4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3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7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3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0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2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a:t>Répertoire des références (hub-metahub)</a:t>
            </a:r>
          </a:p>
        </p:txBody>
      </p:sp>
      <p:sp>
        <p:nvSpPr>
          <p:cNvPr id="7" name="Slide Number Placeholder 6"/>
          <p:cNvSpPr>
            <a:spLocks noGrp="1"/>
          </p:cNvSpPr>
          <p:nvPr>
            <p:ph type="sldNum" sz="quarter" idx="12"/>
          </p:nvPr>
        </p:nvSpPr>
        <p:spPr/>
        <p:txBody>
          <a:bodyPr/>
          <a:lstStyle/>
          <a:p>
            <a:fld id="{30A9230E-FFBB-4CCB-ABD7-198084EDE768}" type="slidenum">
              <a:rPr lang="fr-BE" smtClean="0"/>
              <a:t>30</a:t>
            </a:fld>
            <a:endParaRPr lang="fr-BE"/>
          </a:p>
        </p:txBody>
      </p:sp>
      <p:pic>
        <p:nvPicPr>
          <p:cNvPr id="62" name="Picture 61">
            <a:extLst>
              <a:ext uri="{FF2B5EF4-FFF2-40B4-BE49-F238E27FC236}">
                <a16:creationId xmlns:a16="http://schemas.microsoft.com/office/drawing/2014/main" id="{E66372AB-56BD-47A3-997D-638722BC6F21}"/>
              </a:ext>
            </a:extLst>
          </p:cNvPr>
          <p:cNvPicPr>
            <a:picLocks noChangeAspect="1"/>
          </p:cNvPicPr>
          <p:nvPr/>
        </p:nvPicPr>
        <p:blipFill>
          <a:blip r:embed="rId9"/>
          <a:stretch>
            <a:fillRect/>
          </a:stretch>
        </p:blipFill>
        <p:spPr>
          <a:xfrm>
            <a:off x="609600" y="225300"/>
            <a:ext cx="561975" cy="581025"/>
          </a:xfrm>
          <a:prstGeom prst="rect">
            <a:avLst/>
          </a:prstGeom>
        </p:spPr>
      </p:pic>
    </p:spTree>
    <p:extLst>
      <p:ext uri="{BB962C8B-B14F-4D97-AF65-F5344CB8AC3E}">
        <p14:creationId xmlns:p14="http://schemas.microsoft.com/office/powerpoint/2010/main" val="70753697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989799"/>
            <a:ext cx="720080" cy="720080"/>
          </a:xfrm>
          <a:prstGeom prst="rect">
            <a:avLst/>
          </a:prstGeom>
        </p:spPr>
      </p:pic>
      <p:sp>
        <p:nvSpPr>
          <p:cNvPr id="33794" name="Oval 3"/>
          <p:cNvSpPr>
            <a:spLocks noChangeArrowheads="1"/>
          </p:cNvSpPr>
          <p:nvPr/>
        </p:nvSpPr>
        <p:spPr bwMode="auto">
          <a:xfrm>
            <a:off x="8181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7605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8181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8543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8615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8328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4521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3944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4473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4872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4972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4737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4884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6600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6532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8180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4576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3944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2552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a:t>Données extramurales : coffres-forts</a:t>
            </a:r>
          </a:p>
        </p:txBody>
      </p:sp>
      <p:cxnSp>
        <p:nvCxnSpPr>
          <p:cNvPr id="67" name="Straight Connector 21"/>
          <p:cNvCxnSpPr>
            <a:cxnSpLocks noChangeShapeType="1"/>
            <a:stCxn id="61" idx="3"/>
          </p:cNvCxnSpPr>
          <p:nvPr/>
        </p:nvCxnSpPr>
        <p:spPr bwMode="auto">
          <a:xfrm>
            <a:off x="4022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 name="Slide Number Placeholder 6"/>
          <p:cNvSpPr>
            <a:spLocks noGrp="1"/>
          </p:cNvSpPr>
          <p:nvPr>
            <p:ph type="sldNum" sz="quarter" idx="12"/>
          </p:nvPr>
        </p:nvSpPr>
        <p:spPr/>
        <p:txBody>
          <a:bodyPr/>
          <a:lstStyle/>
          <a:p>
            <a:fld id="{30A9230E-FFBB-4CCB-ABD7-198084EDE768}" type="slidenum">
              <a:rPr lang="fr-BE" smtClean="0"/>
              <a:t>31</a:t>
            </a:fld>
            <a:endParaRPr lang="fr-BE"/>
          </a:p>
        </p:txBody>
      </p:sp>
      <p:pic>
        <p:nvPicPr>
          <p:cNvPr id="64" name="Picture 63">
            <a:extLst>
              <a:ext uri="{FF2B5EF4-FFF2-40B4-BE49-F238E27FC236}">
                <a16:creationId xmlns:a16="http://schemas.microsoft.com/office/drawing/2014/main" id="{E66372AB-56BD-47A3-997D-638722BC6F21}"/>
              </a:ext>
            </a:extLst>
          </p:cNvPr>
          <p:cNvPicPr>
            <a:picLocks noChangeAspect="1"/>
          </p:cNvPicPr>
          <p:nvPr/>
        </p:nvPicPr>
        <p:blipFill>
          <a:blip r:embed="rId10"/>
          <a:stretch>
            <a:fillRect/>
          </a:stretch>
        </p:blipFill>
        <p:spPr>
          <a:xfrm>
            <a:off x="609600" y="225300"/>
            <a:ext cx="561975" cy="581025"/>
          </a:xfrm>
          <a:prstGeom prst="rect">
            <a:avLst/>
          </a:prstGeom>
        </p:spPr>
      </p:pic>
    </p:spTree>
    <p:extLst>
      <p:ext uri="{BB962C8B-B14F-4D97-AF65-F5344CB8AC3E}">
        <p14:creationId xmlns:p14="http://schemas.microsoft.com/office/powerpoint/2010/main" val="96288232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2" name="Groep 1041"/>
          <p:cNvGrpSpPr/>
          <p:nvPr/>
        </p:nvGrpSpPr>
        <p:grpSpPr>
          <a:xfrm>
            <a:off x="324128" y="228826"/>
            <a:ext cx="2520780" cy="1812325"/>
            <a:chOff x="324128" y="228826"/>
            <a:chExt cx="2520780" cy="1812325"/>
          </a:xfrm>
          <a:solidFill>
            <a:srgbClr val="CDE5DB"/>
          </a:solidFill>
        </p:grpSpPr>
        <p:sp>
          <p:nvSpPr>
            <p:cNvPr id="4" name="Ruit 3"/>
            <p:cNvSpPr/>
            <p:nvPr/>
          </p:nvSpPr>
          <p:spPr>
            <a:xfrm>
              <a:off x="324128" y="228826"/>
              <a:ext cx="2520780" cy="1812325"/>
            </a:xfrm>
            <a:prstGeom prst="diamond">
              <a:avLst/>
            </a:prstGeom>
            <a:grpFill/>
            <a:ln>
              <a:solidFill>
                <a:srgbClr val="C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5" name="Tekstvak 4"/>
            <p:cNvSpPr txBox="1"/>
            <p:nvPr/>
          </p:nvSpPr>
          <p:spPr>
            <a:xfrm>
              <a:off x="632606" y="695543"/>
              <a:ext cx="1986289" cy="954107"/>
            </a:xfrm>
            <a:prstGeom prst="rect">
              <a:avLst/>
            </a:prstGeom>
            <a:noFill/>
            <a:ln>
              <a:noFill/>
            </a:ln>
          </p:spPr>
          <p:txBody>
            <a:bodyPr wrap="square" rtlCol="0">
              <a:spAutoFit/>
            </a:bodyPr>
            <a:lstStyle/>
            <a:p>
              <a:pPr algn="ctr"/>
              <a:r>
                <a:rPr lang="fr-BE" sz="1400" dirty="0">
                  <a:latin typeface="Arial" panose="020B0604020202020204" pitchFamily="34" charset="0"/>
                  <a:cs typeface="Arial" panose="020B0604020202020204" pitchFamily="34" charset="0"/>
                </a:rPr>
                <a:t>usager de soins ne souhaite pas</a:t>
              </a:r>
            </a:p>
            <a:p>
              <a:pPr algn="ctr"/>
              <a:r>
                <a:rPr lang="fr-BE" sz="1400" dirty="0">
                  <a:latin typeface="Arial" panose="020B0604020202020204" pitchFamily="34" charset="0"/>
                  <a:cs typeface="Arial" panose="020B0604020202020204" pitchFamily="34" charset="0"/>
                </a:rPr>
                <a:t>d’enregistrement de ses références</a:t>
              </a:r>
            </a:p>
          </p:txBody>
        </p:sp>
      </p:grpSp>
      <p:grpSp>
        <p:nvGrpSpPr>
          <p:cNvPr id="1045" name="Groep 1044"/>
          <p:cNvGrpSpPr/>
          <p:nvPr/>
        </p:nvGrpSpPr>
        <p:grpSpPr>
          <a:xfrm>
            <a:off x="3127595" y="1169773"/>
            <a:ext cx="2520780" cy="1812325"/>
            <a:chOff x="3127595" y="1169773"/>
            <a:chExt cx="2520780" cy="1812325"/>
          </a:xfrm>
          <a:solidFill>
            <a:srgbClr val="CDE5DB"/>
          </a:solidFill>
        </p:grpSpPr>
        <p:sp>
          <p:nvSpPr>
            <p:cNvPr id="14" name="Ruit 13"/>
            <p:cNvSpPr/>
            <p:nvPr/>
          </p:nvSpPr>
          <p:spPr>
            <a:xfrm>
              <a:off x="3127595" y="1169773"/>
              <a:ext cx="2520780" cy="1812325"/>
            </a:xfrm>
            <a:prstGeom prst="diamond">
              <a:avLst/>
            </a:prstGeom>
            <a:grpFill/>
            <a:ln>
              <a:solidFill>
                <a:srgbClr val="C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15" name="Tekstvak 14"/>
            <p:cNvSpPr txBox="1"/>
            <p:nvPr/>
          </p:nvSpPr>
          <p:spPr>
            <a:xfrm>
              <a:off x="3394840" y="1565928"/>
              <a:ext cx="1986289" cy="954107"/>
            </a:xfrm>
            <a:prstGeom prst="rect">
              <a:avLst/>
            </a:prstGeom>
            <a:noFill/>
            <a:ln>
              <a:noFill/>
            </a:ln>
          </p:spPr>
          <p:txBody>
            <a:bodyPr wrap="square" rtlCol="0">
              <a:spAutoFit/>
            </a:bodyPr>
            <a:lstStyle/>
            <a:p>
              <a:pPr algn="ctr"/>
              <a:r>
                <a:rPr lang="fr-BE" sz="1400" dirty="0">
                  <a:latin typeface="Arial" panose="020B0604020202020204" pitchFamily="34" charset="0"/>
                  <a:cs typeface="Arial" panose="020B0604020202020204" pitchFamily="34" charset="0"/>
                </a:rPr>
                <a:t>usager de soins</a:t>
              </a:r>
            </a:p>
            <a:p>
              <a:pPr algn="ctr"/>
              <a:r>
                <a:rPr lang="fr-BE" sz="1400" dirty="0">
                  <a:latin typeface="Arial" panose="020B0604020202020204" pitchFamily="34" charset="0"/>
                  <a:cs typeface="Arial" panose="020B0604020202020204" pitchFamily="34" charset="0"/>
                </a:rPr>
                <a:t>demande de ne pas renvoyer à un document déterminé</a:t>
              </a:r>
            </a:p>
          </p:txBody>
        </p:sp>
      </p:grpSp>
      <p:grpSp>
        <p:nvGrpSpPr>
          <p:cNvPr id="1047" name="Groep 1046"/>
          <p:cNvGrpSpPr/>
          <p:nvPr/>
        </p:nvGrpSpPr>
        <p:grpSpPr>
          <a:xfrm>
            <a:off x="5914411" y="2110719"/>
            <a:ext cx="2520780" cy="1812325"/>
            <a:chOff x="5914411" y="2110719"/>
            <a:chExt cx="2520780" cy="1812325"/>
          </a:xfrm>
          <a:solidFill>
            <a:srgbClr val="CDE5DB"/>
          </a:solidFill>
        </p:grpSpPr>
        <p:sp>
          <p:nvSpPr>
            <p:cNvPr id="17" name="Ruit 16"/>
            <p:cNvSpPr/>
            <p:nvPr/>
          </p:nvSpPr>
          <p:spPr>
            <a:xfrm>
              <a:off x="5914411" y="2110719"/>
              <a:ext cx="2520780" cy="1812325"/>
            </a:xfrm>
            <a:prstGeom prst="diamond">
              <a:avLst/>
            </a:prstGeom>
            <a:grpFill/>
            <a:ln>
              <a:solidFill>
                <a:srgbClr val="C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18" name="Tekstvak 17"/>
            <p:cNvSpPr txBox="1"/>
            <p:nvPr/>
          </p:nvSpPr>
          <p:spPr>
            <a:xfrm>
              <a:off x="6056679" y="2401575"/>
              <a:ext cx="2314720" cy="1169551"/>
            </a:xfrm>
            <a:prstGeom prst="rect">
              <a:avLst/>
            </a:prstGeom>
            <a:noFill/>
            <a:ln>
              <a:noFill/>
            </a:ln>
          </p:spPr>
          <p:txBody>
            <a:bodyPr wrap="square" rtlCol="0">
              <a:spAutoFit/>
            </a:bodyPr>
            <a:lstStyle/>
            <a:p>
              <a:pPr algn="ctr"/>
              <a:r>
                <a:rPr lang="fr-BE" sz="1400" dirty="0">
                  <a:latin typeface="Arial" panose="020B0604020202020204" pitchFamily="34" charset="0"/>
                  <a:cs typeface="Arial" panose="020B0604020202020204" pitchFamily="34" charset="0"/>
                </a:rPr>
                <a:t>prestataire </a:t>
              </a:r>
            </a:p>
            <a:p>
              <a:pPr algn="ctr"/>
              <a:r>
                <a:rPr lang="fr-BE" sz="1400" dirty="0">
                  <a:latin typeface="Arial" panose="020B0604020202020204" pitchFamily="34" charset="0"/>
                  <a:cs typeface="Arial" panose="020B0604020202020204" pitchFamily="34" charset="0"/>
                </a:rPr>
                <a:t>soins décide de ne pas renvoyer (</a:t>
              </a:r>
              <a:r>
                <a:rPr lang="fr-BE" sz="1400" dirty="0" err="1">
                  <a:latin typeface="Arial" panose="020B0604020202020204" pitchFamily="34" charset="0"/>
                  <a:cs typeface="Arial" panose="020B0604020202020204" pitchFamily="34" charset="0"/>
                </a:rPr>
                <a:t>tempo-rairement</a:t>
              </a:r>
              <a:r>
                <a:rPr lang="fr-BE" sz="1400" dirty="0">
                  <a:latin typeface="Arial" panose="020B0604020202020204" pitchFamily="34" charset="0"/>
                  <a:cs typeface="Arial" panose="020B0604020202020204" pitchFamily="34" charset="0"/>
                </a:rPr>
                <a:t>) à document </a:t>
              </a:r>
            </a:p>
            <a:p>
              <a:pPr algn="ctr"/>
              <a:r>
                <a:rPr lang="fr-BE" sz="1400" dirty="0">
                  <a:latin typeface="Arial" panose="020B0604020202020204" pitchFamily="34" charset="0"/>
                  <a:cs typeface="Arial" panose="020B0604020202020204" pitchFamily="34" charset="0"/>
                </a:rPr>
                <a:t>déterminé </a:t>
              </a:r>
            </a:p>
          </p:txBody>
        </p:sp>
      </p:grpSp>
      <p:sp>
        <p:nvSpPr>
          <p:cNvPr id="26" name="Tekstvak 25"/>
          <p:cNvSpPr txBox="1"/>
          <p:nvPr/>
        </p:nvSpPr>
        <p:spPr>
          <a:xfrm>
            <a:off x="2712424" y="861995"/>
            <a:ext cx="510172"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non</a:t>
            </a:r>
          </a:p>
        </p:txBody>
      </p:sp>
      <p:sp>
        <p:nvSpPr>
          <p:cNvPr id="36" name="Tekstvak 35"/>
          <p:cNvSpPr txBox="1"/>
          <p:nvPr/>
        </p:nvSpPr>
        <p:spPr>
          <a:xfrm>
            <a:off x="3981303" y="2916190"/>
            <a:ext cx="420683" cy="307777"/>
          </a:xfrm>
          <a:prstGeom prst="rect">
            <a:avLst/>
          </a:prstGeom>
          <a:noFill/>
        </p:spPr>
        <p:txBody>
          <a:bodyPr wrap="square" rtlCol="0">
            <a:spAutoFit/>
          </a:bodyPr>
          <a:lstStyle/>
          <a:p>
            <a:r>
              <a:rPr lang="fr-BE" sz="1400" dirty="0">
                <a:latin typeface="Arial" panose="020B0604020202020204" pitchFamily="34" charset="0"/>
                <a:cs typeface="Arial" panose="020B0604020202020204" pitchFamily="34" charset="0"/>
              </a:rPr>
              <a:t>oui</a:t>
            </a:r>
          </a:p>
        </p:txBody>
      </p:sp>
      <p:cxnSp>
        <p:nvCxnSpPr>
          <p:cNvPr id="34" name="Gebogen verbindingslijn 33"/>
          <p:cNvCxnSpPr>
            <a:stCxn id="4" idx="2"/>
            <a:endCxn id="103" idx="1"/>
          </p:cNvCxnSpPr>
          <p:nvPr/>
        </p:nvCxnSpPr>
        <p:spPr>
          <a:xfrm rot="16200000" flipH="1">
            <a:off x="1448738" y="2176931"/>
            <a:ext cx="3679245" cy="340768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a:xfrm>
            <a:off x="1091933" y="1970677"/>
            <a:ext cx="564447" cy="307777"/>
          </a:xfrm>
          <a:prstGeom prst="rect">
            <a:avLst/>
          </a:prstGeom>
          <a:noFill/>
        </p:spPr>
        <p:txBody>
          <a:bodyPr wrap="square" rtlCol="0">
            <a:spAutoFit/>
          </a:bodyPr>
          <a:lstStyle/>
          <a:p>
            <a:r>
              <a:rPr lang="fr-BE" sz="1400" dirty="0">
                <a:latin typeface="Arial" panose="020B0604020202020204" pitchFamily="34" charset="0"/>
                <a:cs typeface="Arial" panose="020B0604020202020204" pitchFamily="34" charset="0"/>
              </a:rPr>
              <a:t>oui</a:t>
            </a:r>
          </a:p>
        </p:txBody>
      </p:sp>
      <p:sp>
        <p:nvSpPr>
          <p:cNvPr id="78" name="Tekstvak 77"/>
          <p:cNvSpPr txBox="1"/>
          <p:nvPr/>
        </p:nvSpPr>
        <p:spPr>
          <a:xfrm>
            <a:off x="6786880" y="3810346"/>
            <a:ext cx="440398"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oui</a:t>
            </a:r>
          </a:p>
        </p:txBody>
      </p:sp>
      <p:cxnSp>
        <p:nvCxnSpPr>
          <p:cNvPr id="83" name="Gebogen verbindingslijn 82"/>
          <p:cNvCxnSpPr/>
          <p:nvPr/>
        </p:nvCxnSpPr>
        <p:spPr>
          <a:xfrm rot="16200000" flipH="1">
            <a:off x="4375185" y="2994899"/>
            <a:ext cx="1689500" cy="1663899"/>
          </a:xfrm>
          <a:prstGeom prst="bentConnector3">
            <a:avLst>
              <a:gd name="adj1" fmla="val 7779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5" name="Afbeelding 9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776" y="120974"/>
            <a:ext cx="2097596" cy="2097596"/>
          </a:xfrm>
          <a:prstGeom prst="rect">
            <a:avLst/>
          </a:prstGeom>
        </p:spPr>
      </p:pic>
      <p:pic>
        <p:nvPicPr>
          <p:cNvPr id="103" name="Afbeelding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202" y="4671598"/>
            <a:ext cx="2119364" cy="2097596"/>
          </a:xfrm>
          <a:prstGeom prst="rect">
            <a:avLst/>
          </a:prstGeom>
        </p:spPr>
      </p:pic>
      <p:cxnSp>
        <p:nvCxnSpPr>
          <p:cNvPr id="111" name="Gebogen verbindingslijn 110"/>
          <p:cNvCxnSpPr>
            <a:stCxn id="4" idx="3"/>
            <a:endCxn id="14" idx="1"/>
          </p:cNvCxnSpPr>
          <p:nvPr/>
        </p:nvCxnSpPr>
        <p:spPr>
          <a:xfrm>
            <a:off x="2844908" y="1134989"/>
            <a:ext cx="282687" cy="94094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Gebogen verbindingslijn 122"/>
          <p:cNvCxnSpPr/>
          <p:nvPr/>
        </p:nvCxnSpPr>
        <p:spPr>
          <a:xfrm>
            <a:off x="5633418" y="2078224"/>
            <a:ext cx="282687" cy="94094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kstvak 123"/>
          <p:cNvSpPr txBox="1"/>
          <p:nvPr/>
        </p:nvSpPr>
        <p:spPr>
          <a:xfrm>
            <a:off x="5543601" y="1799179"/>
            <a:ext cx="510172"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non</a:t>
            </a:r>
          </a:p>
        </p:txBody>
      </p:sp>
      <p:cxnSp>
        <p:nvCxnSpPr>
          <p:cNvPr id="142" name="Gebogen verbindingslijn 141"/>
          <p:cNvCxnSpPr>
            <a:stCxn id="17" idx="2"/>
            <a:endCxn id="103" idx="0"/>
          </p:cNvCxnSpPr>
          <p:nvPr/>
        </p:nvCxnSpPr>
        <p:spPr>
          <a:xfrm rot="5400000">
            <a:off x="6239066" y="3735863"/>
            <a:ext cx="748554" cy="112291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Tekstvak 152"/>
          <p:cNvSpPr txBox="1"/>
          <p:nvPr/>
        </p:nvSpPr>
        <p:spPr>
          <a:xfrm>
            <a:off x="8351825" y="2743266"/>
            <a:ext cx="510172" cy="307777"/>
          </a:xfrm>
          <a:prstGeom prst="rect">
            <a:avLst/>
          </a:prstGeom>
          <a:noFill/>
        </p:spPr>
        <p:txBody>
          <a:bodyPr wrap="square" rtlCol="0">
            <a:spAutoFit/>
          </a:bodyPr>
          <a:lstStyle/>
          <a:p>
            <a:r>
              <a:rPr lang="fr-BE" sz="1400">
                <a:latin typeface="Arial" panose="020B0604020202020204" pitchFamily="34" charset="0"/>
                <a:cs typeface="Arial" panose="020B0604020202020204" pitchFamily="34" charset="0"/>
              </a:rPr>
              <a:t>non</a:t>
            </a:r>
          </a:p>
        </p:txBody>
      </p:sp>
      <p:cxnSp>
        <p:nvCxnSpPr>
          <p:cNvPr id="3" name="Gebogen verbindingslijn 2"/>
          <p:cNvCxnSpPr>
            <a:endCxn id="95" idx="2"/>
          </p:cNvCxnSpPr>
          <p:nvPr/>
        </p:nvCxnSpPr>
        <p:spPr>
          <a:xfrm flipV="1">
            <a:off x="8451842" y="2218570"/>
            <a:ext cx="1524732" cy="79831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kstvak 50"/>
          <p:cNvSpPr txBox="1"/>
          <p:nvPr/>
        </p:nvSpPr>
        <p:spPr>
          <a:xfrm>
            <a:off x="2811280" y="-45540"/>
            <a:ext cx="5969060" cy="954107"/>
          </a:xfrm>
          <a:prstGeom prst="rect">
            <a:avLst/>
          </a:prstGeom>
          <a:noFill/>
        </p:spPr>
        <p:txBody>
          <a:bodyPr wrap="square" rtlCol="0">
            <a:spAutoFit/>
          </a:bodyPr>
          <a:lstStyle/>
          <a:p>
            <a:pPr algn="ctr"/>
            <a:r>
              <a:rPr lang="fr-BE" sz="2800">
                <a:latin typeface="Arial" panose="020B0604020202020204" pitchFamily="34" charset="0"/>
                <a:cs typeface="Arial" panose="020B0604020202020204" pitchFamily="34" charset="0"/>
              </a:rPr>
              <a:t>Enregistrement de références dans le répertoire des références</a:t>
            </a:r>
          </a:p>
        </p:txBody>
      </p:sp>
    </p:spTree>
    <p:extLst>
      <p:ext uri="{BB962C8B-B14F-4D97-AF65-F5344CB8AC3E}">
        <p14:creationId xmlns:p14="http://schemas.microsoft.com/office/powerpoint/2010/main" val="2867690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solidFill>
                  <a:srgbClr val="087670"/>
                </a:solidFill>
              </a:rPr>
              <a:t>eHealth</a:t>
            </a:r>
            <a:r>
              <a:rPr lang="fr-BE"/>
              <a:t>Box</a:t>
            </a:r>
          </a:p>
        </p:txBody>
      </p:sp>
      <p:sp>
        <p:nvSpPr>
          <p:cNvPr id="3" name="Content Placeholder 2"/>
          <p:cNvSpPr>
            <a:spLocks noGrp="1"/>
          </p:cNvSpPr>
          <p:nvPr>
            <p:ph idx="1"/>
          </p:nvPr>
        </p:nvSpPr>
        <p:spPr/>
        <p:txBody>
          <a:bodyPr>
            <a:normAutofit/>
          </a:bodyPr>
          <a:lstStyle/>
          <a:p>
            <a:r>
              <a:rPr lang="fr-BE"/>
              <a:t>boîte aux lettres électronique sécurisée, développée spécifiquement pour les prestataires et établissements de soins</a:t>
            </a:r>
          </a:p>
          <a:p>
            <a:r>
              <a:rPr lang="fr-BE"/>
              <a:t>objectif: assurer une communication électronique, asynchrone et sécurisée des données relatives à la santé entre les acteurs des soins de santé belges</a:t>
            </a:r>
          </a:p>
          <a:p>
            <a:r>
              <a:rPr lang="fr-BE"/>
              <a:t>capacité de 10 Mb parce que nous ne voulons pas qu’elle soit utilisée comme archive - possibilité d’envoyer des liens vers des images sur un serveur</a:t>
            </a:r>
          </a:p>
          <a:p>
            <a:r>
              <a:rPr lang="fr-BE"/>
              <a:t>disponible comme</a:t>
            </a:r>
          </a:p>
          <a:p>
            <a:pPr lvl="1"/>
            <a:r>
              <a:rPr lang="fr-BE"/>
              <a:t>service web (accessible au moyen d’un logiciel)</a:t>
            </a:r>
          </a:p>
          <a:p>
            <a:pPr lvl="1"/>
            <a:r>
              <a:rPr lang="fr-BE"/>
              <a:t>application web (accessible au moyen d’un navigateur)</a:t>
            </a:r>
          </a:p>
          <a:p>
            <a:r>
              <a:rPr lang="fr-BE"/>
              <a:t>plus d'informations</a:t>
            </a:r>
          </a:p>
          <a:p>
            <a:pPr lvl="1"/>
            <a:r>
              <a:rPr lang="fr-BE">
                <a:solidFill>
                  <a:srgbClr val="525252"/>
                </a:solidFill>
                <a:hlinkClick r:id="rId3"/>
              </a:rPr>
              <a:t>https://www.ehealth.fgov.be/ehealthplatform/fr/boite-aux-lettres-electronique-securisee</a:t>
            </a:r>
          </a:p>
          <a:p>
            <a:pPr marL="457200" lvl="1" indent="0">
              <a:buNone/>
            </a:pPr>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33</a:t>
            </a:fld>
            <a:endParaRPr lang="fr-BE"/>
          </a:p>
        </p:txBody>
      </p:sp>
      <p:pic>
        <p:nvPicPr>
          <p:cNvPr id="7" name="Picture 6"/>
          <p:cNvPicPr>
            <a:picLocks noChangeAspect="1"/>
          </p:cNvPicPr>
          <p:nvPr/>
        </p:nvPicPr>
        <p:blipFill>
          <a:blip r:embed="rId4"/>
          <a:stretch>
            <a:fillRect/>
          </a:stretch>
        </p:blipFill>
        <p:spPr>
          <a:xfrm>
            <a:off x="609600" y="206711"/>
            <a:ext cx="476250" cy="495300"/>
          </a:xfrm>
          <a:prstGeom prst="rect">
            <a:avLst/>
          </a:prstGeom>
        </p:spPr>
      </p:pic>
    </p:spTree>
    <p:extLst>
      <p:ext uri="{BB962C8B-B14F-4D97-AF65-F5344CB8AC3E}">
        <p14:creationId xmlns:p14="http://schemas.microsoft.com/office/powerpoint/2010/main" val="4235768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2CA2-53DE-49CA-9995-979A4DE98087}"/>
              </a:ext>
            </a:extLst>
          </p:cNvPr>
          <p:cNvSpPr>
            <a:spLocks noGrp="1"/>
          </p:cNvSpPr>
          <p:nvPr>
            <p:ph type="title"/>
          </p:nvPr>
        </p:nvSpPr>
        <p:spPr/>
        <p:txBody>
          <a:bodyPr>
            <a:normAutofit/>
          </a:bodyPr>
          <a:lstStyle/>
          <a:p>
            <a:r>
              <a:rPr lang="fr-BE" dirty="0"/>
              <a:t>DAAS (Data </a:t>
            </a:r>
            <a:r>
              <a:rPr lang="fr-BE" dirty="0" err="1"/>
              <a:t>Attribute</a:t>
            </a:r>
            <a:r>
              <a:rPr lang="fr-BE" dirty="0"/>
              <a:t> Service)</a:t>
            </a:r>
          </a:p>
        </p:txBody>
      </p:sp>
      <p:sp>
        <p:nvSpPr>
          <p:cNvPr id="3" name="Content Placeholder 2">
            <a:extLst>
              <a:ext uri="{FF2B5EF4-FFF2-40B4-BE49-F238E27FC236}">
                <a16:creationId xmlns:a16="http://schemas.microsoft.com/office/drawing/2014/main" id="{9AEC446C-CEAA-485E-91EF-0DAA26AA015E}"/>
              </a:ext>
            </a:extLst>
          </p:cNvPr>
          <p:cNvSpPr>
            <a:spLocks noGrp="1"/>
          </p:cNvSpPr>
          <p:nvPr>
            <p:ph idx="1"/>
          </p:nvPr>
        </p:nvSpPr>
        <p:spPr/>
        <p:txBody>
          <a:bodyPr/>
          <a:lstStyle/>
          <a:p>
            <a:r>
              <a:rPr lang="fr-BE" dirty="0"/>
              <a:t>service générique qui a pour but de rechercher des informations dans des sources authentiques (autres que celles utilisées pour l’identification et l’authentification) dans le but :</a:t>
            </a:r>
          </a:p>
          <a:p>
            <a:pPr lvl="1"/>
            <a:r>
              <a:rPr lang="fr-BE" dirty="0"/>
              <a:t>d’identifier le(s) destinataire(s) d’un message (titulaire du DMG, service de prévention  et de protection au travail compétent, </a:t>
            </a:r>
            <a:r>
              <a:rPr lang="fr-BE" dirty="0" err="1"/>
              <a:t>Medex</a:t>
            </a:r>
            <a:r>
              <a:rPr lang="fr-BE" dirty="0"/>
              <a:t>, …) </a:t>
            </a:r>
          </a:p>
          <a:p>
            <a:pPr lvl="1"/>
            <a:r>
              <a:rPr lang="fr-BE" dirty="0"/>
              <a:t>et de permettre ainsi le routage du message</a:t>
            </a:r>
          </a:p>
          <a:p>
            <a:endParaRPr lang="en-BE" dirty="0"/>
          </a:p>
          <a:p>
            <a:r>
              <a:rPr lang="fr-BE" dirty="0"/>
              <a:t>dans le cadre de projets spécifiques en lien avec la simplification administrative, ce service peut consulter:</a:t>
            </a:r>
          </a:p>
          <a:p>
            <a:pPr lvl="1"/>
            <a:r>
              <a:rPr lang="fr-BE" dirty="0"/>
              <a:t> des sources authentiques à haute disponibilité (CIN, COPREV,…)</a:t>
            </a:r>
          </a:p>
          <a:p>
            <a:pPr lvl="1"/>
            <a:r>
              <a:rPr lang="fr-BE" dirty="0"/>
              <a:t> et/ou l’annuaire de routage résiduaire</a:t>
            </a:r>
          </a:p>
        </p:txBody>
      </p:sp>
      <p:sp>
        <p:nvSpPr>
          <p:cNvPr id="4" name="Slide Number Placeholder 3">
            <a:extLst>
              <a:ext uri="{FF2B5EF4-FFF2-40B4-BE49-F238E27FC236}">
                <a16:creationId xmlns:a16="http://schemas.microsoft.com/office/drawing/2014/main" id="{5F8846AE-E944-4778-AE37-F0DFA6CBF1C8}"/>
              </a:ext>
            </a:extLst>
          </p:cNvPr>
          <p:cNvSpPr>
            <a:spLocks noGrp="1"/>
          </p:cNvSpPr>
          <p:nvPr>
            <p:ph type="sldNum" sz="quarter" idx="12"/>
          </p:nvPr>
        </p:nvSpPr>
        <p:spPr/>
        <p:txBody>
          <a:bodyPr/>
          <a:lstStyle/>
          <a:p>
            <a:fld id="{30A9230E-FFBB-4CCB-ABD7-198084EDE768}" type="slidenum">
              <a:rPr lang="fr-BE" smtClean="0"/>
              <a:pPr/>
              <a:t>34</a:t>
            </a:fld>
            <a:endParaRPr lang="fr-BE"/>
          </a:p>
        </p:txBody>
      </p:sp>
    </p:spTree>
    <p:extLst>
      <p:ext uri="{BB962C8B-B14F-4D97-AF65-F5344CB8AC3E}">
        <p14:creationId xmlns:p14="http://schemas.microsoft.com/office/powerpoint/2010/main" val="853591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B648-2C86-41AA-8040-2B1BA8773435}"/>
              </a:ext>
            </a:extLst>
          </p:cNvPr>
          <p:cNvSpPr>
            <a:spLocks noGrp="1"/>
          </p:cNvSpPr>
          <p:nvPr>
            <p:ph type="title"/>
          </p:nvPr>
        </p:nvSpPr>
        <p:spPr>
          <a:xfrm>
            <a:off x="0" y="1"/>
            <a:ext cx="12192000" cy="908720"/>
          </a:xfrm>
        </p:spPr>
        <p:txBody>
          <a:bodyPr/>
          <a:lstStyle/>
          <a:p>
            <a:r>
              <a:rPr lang="fr-BE"/>
              <a:t>Pseudonymisation</a:t>
            </a:r>
          </a:p>
        </p:txBody>
      </p:sp>
      <p:sp>
        <p:nvSpPr>
          <p:cNvPr id="3" name="Content Placeholder 2">
            <a:extLst>
              <a:ext uri="{FF2B5EF4-FFF2-40B4-BE49-F238E27FC236}">
                <a16:creationId xmlns:a16="http://schemas.microsoft.com/office/drawing/2014/main" id="{DA83A944-504F-4B2C-B393-E8FD1113FB3F}"/>
              </a:ext>
            </a:extLst>
          </p:cNvPr>
          <p:cNvSpPr>
            <a:spLocks noGrp="1"/>
          </p:cNvSpPr>
          <p:nvPr>
            <p:ph idx="1"/>
          </p:nvPr>
        </p:nvSpPr>
        <p:spPr>
          <a:xfrm>
            <a:off x="609600" y="1052513"/>
            <a:ext cx="6304908" cy="5289550"/>
          </a:xfrm>
        </p:spPr>
        <p:txBody>
          <a:bodyPr>
            <a:normAutofit fontScale="77500" lnSpcReduction="20000"/>
          </a:bodyPr>
          <a:lstStyle/>
          <a:p>
            <a:r>
              <a:rPr lang="fr-BE" dirty="0"/>
              <a:t>différentes possibilités</a:t>
            </a:r>
          </a:p>
          <a:p>
            <a:pPr lvl="1"/>
            <a:r>
              <a:rPr lang="fr-BE" dirty="0"/>
              <a:t>codage</a:t>
            </a:r>
          </a:p>
          <a:p>
            <a:pPr lvl="2"/>
            <a:r>
              <a:rPr lang="fr-BE" dirty="0"/>
              <a:t>le fournisseur de données et la Plate-forme eHealth ont connaissance de certaines données non </a:t>
            </a:r>
            <a:r>
              <a:rPr lang="fr-BE" dirty="0" err="1"/>
              <a:t>pseudonymisées</a:t>
            </a:r>
            <a:r>
              <a:rPr lang="fr-BE" dirty="0"/>
              <a:t> et du pseudonyme</a:t>
            </a:r>
          </a:p>
          <a:p>
            <a:pPr lvl="2"/>
            <a:r>
              <a:rPr lang="fr-BE" dirty="0"/>
              <a:t>le destinataire des données a uniquement connaissance du pseudonyme et non des données de base non </a:t>
            </a:r>
            <a:r>
              <a:rPr lang="fr-BE" dirty="0" err="1"/>
              <a:t>pseudonymisées</a:t>
            </a:r>
            <a:endParaRPr lang="fr-BE" dirty="0"/>
          </a:p>
          <a:p>
            <a:pPr lvl="2"/>
            <a:r>
              <a:rPr lang="fr-BE" dirty="0"/>
              <a:t>p.ex. le Registre Central de Traçabilité (RCT) -&gt; protection des données au repos</a:t>
            </a:r>
          </a:p>
          <a:p>
            <a:pPr lvl="1"/>
            <a:r>
              <a:rPr lang="fr-BE" dirty="0" err="1"/>
              <a:t>Trusted</a:t>
            </a:r>
            <a:r>
              <a:rPr lang="fr-BE" dirty="0"/>
              <a:t> </a:t>
            </a:r>
            <a:r>
              <a:rPr lang="fr-BE" dirty="0" err="1"/>
              <a:t>Third</a:t>
            </a:r>
            <a:r>
              <a:rPr lang="fr-BE" dirty="0"/>
              <a:t> Party platform</a:t>
            </a:r>
          </a:p>
          <a:p>
            <a:pPr lvl="2"/>
            <a:r>
              <a:rPr lang="fr-BE" dirty="0"/>
              <a:t>le fournisseur de données a connaissance de certaines données de base non </a:t>
            </a:r>
            <a:r>
              <a:rPr lang="fr-BE" dirty="0" err="1"/>
              <a:t>pseudonymisées</a:t>
            </a:r>
            <a:r>
              <a:rPr lang="fr-BE" dirty="0"/>
              <a:t> mais non du pseudonyme</a:t>
            </a:r>
          </a:p>
          <a:p>
            <a:pPr lvl="2"/>
            <a:r>
              <a:rPr lang="fr-BE" dirty="0"/>
              <a:t>le destinataire des données a connaissance du pseudonyme mais non des données de base non </a:t>
            </a:r>
            <a:r>
              <a:rPr lang="fr-BE" dirty="0" err="1"/>
              <a:t>pseudonymisées</a:t>
            </a:r>
            <a:endParaRPr lang="fr-BE" dirty="0"/>
          </a:p>
          <a:p>
            <a:pPr lvl="2"/>
            <a:r>
              <a:rPr lang="fr-BE" dirty="0"/>
              <a:t>la Plate-forme eHealth connaît (temporairement) les deux</a:t>
            </a:r>
          </a:p>
          <a:p>
            <a:pPr lvl="2"/>
            <a:r>
              <a:rPr lang="fr-BE" dirty="0"/>
              <a:t>p.ex. </a:t>
            </a:r>
            <a:r>
              <a:rPr lang="fr-BE" dirty="0" err="1"/>
              <a:t>Health</a:t>
            </a:r>
            <a:r>
              <a:rPr lang="fr-BE" dirty="0"/>
              <a:t> Data</a:t>
            </a:r>
          </a:p>
          <a:p>
            <a:pPr lvl="1"/>
            <a:r>
              <a:rPr lang="fr-BE" dirty="0"/>
              <a:t>nouveau service</a:t>
            </a:r>
          </a:p>
          <a:p>
            <a:pPr lvl="2"/>
            <a:r>
              <a:rPr lang="fr-BE" dirty="0"/>
              <a:t>le fournisseur de données a connaissance de certaines données de base non </a:t>
            </a:r>
            <a:r>
              <a:rPr lang="fr-BE" dirty="0" err="1"/>
              <a:t>pseudonymisées</a:t>
            </a:r>
            <a:r>
              <a:rPr lang="fr-BE" dirty="0"/>
              <a:t> mais non du pseudonyme</a:t>
            </a:r>
          </a:p>
          <a:p>
            <a:pPr lvl="2"/>
            <a:r>
              <a:rPr lang="fr-BE" dirty="0"/>
              <a:t>le destinataire des données a connaissance du pseudonyme mais non des données de base non </a:t>
            </a:r>
            <a:r>
              <a:rPr lang="fr-BE" dirty="0" err="1"/>
              <a:t>pseudonymisées</a:t>
            </a:r>
            <a:endParaRPr lang="fr-BE" dirty="0"/>
          </a:p>
          <a:p>
            <a:pPr lvl="2"/>
            <a:r>
              <a:rPr lang="fr-BE" dirty="0"/>
              <a:t>la Plate-forme eHealth ne connaît aucun des deux</a:t>
            </a:r>
          </a:p>
          <a:p>
            <a:pPr lvl="2"/>
            <a:r>
              <a:rPr lang="fr-BE" dirty="0"/>
              <a:t>p.ex. prescriptions de renvoi, données dans le coffre </a:t>
            </a:r>
            <a:r>
              <a:rPr lang="fr-BE" dirty="0" err="1"/>
              <a:t>Vitalink</a:t>
            </a:r>
            <a:endParaRPr lang="fr-BE" dirty="0"/>
          </a:p>
          <a:p>
            <a:endParaRPr lang="nl-BE" dirty="0"/>
          </a:p>
        </p:txBody>
      </p:sp>
      <p:sp>
        <p:nvSpPr>
          <p:cNvPr id="4" name="Slide Number Placeholder 3">
            <a:extLst>
              <a:ext uri="{FF2B5EF4-FFF2-40B4-BE49-F238E27FC236}">
                <a16:creationId xmlns:a16="http://schemas.microsoft.com/office/drawing/2014/main" id="{7A1EF609-7A2D-482E-819F-7F66C59353BF}"/>
              </a:ext>
            </a:extLst>
          </p:cNvPr>
          <p:cNvSpPr>
            <a:spLocks noGrp="1"/>
          </p:cNvSpPr>
          <p:nvPr>
            <p:ph type="sldNum" sz="quarter" idx="12"/>
          </p:nvPr>
        </p:nvSpPr>
        <p:spPr>
          <a:xfrm>
            <a:off x="4691360" y="6453337"/>
            <a:ext cx="2844800" cy="365125"/>
          </a:xfrm>
        </p:spPr>
        <p:txBody>
          <a:bodyPr/>
          <a:lstStyle/>
          <a:p>
            <a:fld id="{30A9230E-FFBB-4CCB-ABD7-198084EDE768}" type="slidenum">
              <a:rPr lang="fr-BE" smtClean="0"/>
              <a:pPr/>
              <a:t>35</a:t>
            </a:fld>
            <a:endParaRPr lang="fr-BE"/>
          </a:p>
        </p:txBody>
      </p:sp>
      <p:graphicFrame>
        <p:nvGraphicFramePr>
          <p:cNvPr id="6" name="Content Placeholder 8">
            <a:extLst>
              <a:ext uri="{FF2B5EF4-FFF2-40B4-BE49-F238E27FC236}">
                <a16:creationId xmlns:a16="http://schemas.microsoft.com/office/drawing/2014/main" id="{510F761B-6990-43FD-8587-4EFC80FDA408}"/>
              </a:ext>
            </a:extLst>
          </p:cNvPr>
          <p:cNvGraphicFramePr>
            <a:graphicFrameLocks/>
          </p:cNvGraphicFramePr>
          <p:nvPr/>
        </p:nvGraphicFramePr>
        <p:xfrm>
          <a:off x="7078133" y="1729740"/>
          <a:ext cx="4912819" cy="3749040"/>
        </p:xfrm>
        <a:graphic>
          <a:graphicData uri="http://schemas.openxmlformats.org/drawingml/2006/table">
            <a:tbl>
              <a:tblPr/>
              <a:tblGrid>
                <a:gridCol w="1394818">
                  <a:extLst>
                    <a:ext uri="{9D8B030D-6E8A-4147-A177-3AD203B41FA5}">
                      <a16:colId xmlns:a16="http://schemas.microsoft.com/office/drawing/2014/main" val="615058090"/>
                    </a:ext>
                  </a:extLst>
                </a:gridCol>
                <a:gridCol w="581173">
                  <a:extLst>
                    <a:ext uri="{9D8B030D-6E8A-4147-A177-3AD203B41FA5}">
                      <a16:colId xmlns:a16="http://schemas.microsoft.com/office/drawing/2014/main" val="650619268"/>
                    </a:ext>
                  </a:extLst>
                </a:gridCol>
                <a:gridCol w="581173">
                  <a:extLst>
                    <a:ext uri="{9D8B030D-6E8A-4147-A177-3AD203B41FA5}">
                      <a16:colId xmlns:a16="http://schemas.microsoft.com/office/drawing/2014/main" val="468180885"/>
                    </a:ext>
                  </a:extLst>
                </a:gridCol>
                <a:gridCol w="581173">
                  <a:extLst>
                    <a:ext uri="{9D8B030D-6E8A-4147-A177-3AD203B41FA5}">
                      <a16:colId xmlns:a16="http://schemas.microsoft.com/office/drawing/2014/main" val="1829690694"/>
                    </a:ext>
                  </a:extLst>
                </a:gridCol>
                <a:gridCol w="581173">
                  <a:extLst>
                    <a:ext uri="{9D8B030D-6E8A-4147-A177-3AD203B41FA5}">
                      <a16:colId xmlns:a16="http://schemas.microsoft.com/office/drawing/2014/main" val="520064443"/>
                    </a:ext>
                  </a:extLst>
                </a:gridCol>
                <a:gridCol w="612136">
                  <a:extLst>
                    <a:ext uri="{9D8B030D-6E8A-4147-A177-3AD203B41FA5}">
                      <a16:colId xmlns:a16="http://schemas.microsoft.com/office/drawing/2014/main" val="1923296460"/>
                    </a:ext>
                  </a:extLst>
                </a:gridCol>
                <a:gridCol w="581173">
                  <a:extLst>
                    <a:ext uri="{9D8B030D-6E8A-4147-A177-3AD203B41FA5}">
                      <a16:colId xmlns:a16="http://schemas.microsoft.com/office/drawing/2014/main" val="3100379640"/>
                    </a:ext>
                  </a:extLst>
                </a:gridCol>
              </a:tblGrid>
              <a:tr h="899005">
                <a:tc>
                  <a:txBody>
                    <a:bodyPr/>
                    <a:lstStyle/>
                    <a:p>
                      <a:pPr algn="l" rtl="0" fontAlgn="b"/>
                      <a:endParaRPr lang="en-B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r-BE" sz="1100" b="0" i="0" u="none" strike="noStrike" dirty="0">
                          <a:solidFill>
                            <a:srgbClr val="000000"/>
                          </a:solidFill>
                          <a:effectLst/>
                          <a:latin typeface="Calibri" panose="020F0502020204030204" pitchFamily="34" charset="0"/>
                        </a:rPr>
                        <a:t>Fournisseur de données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BE"/>
                    </a:p>
                  </a:txBody>
                  <a:tcPr/>
                </a:tc>
                <a:tc gridSpan="2">
                  <a:txBody>
                    <a:bodyPr/>
                    <a:lstStyle/>
                    <a:p>
                      <a:pPr algn="ctr" fontAlgn="b"/>
                      <a:r>
                        <a:rPr lang="fr-BE" sz="1100" b="0" i="0" u="none" strike="noStrike">
                          <a:solidFill>
                            <a:srgbClr val="000000"/>
                          </a:solidFill>
                          <a:effectLst/>
                          <a:latin typeface="Calibri" panose="020F0502020204030204" pitchFamily="34" charset="0"/>
                        </a:rPr>
                        <a:t>Plate-forme eHealth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BE"/>
                    </a:p>
                  </a:txBody>
                  <a:tcPr/>
                </a:tc>
                <a:tc gridSpan="2">
                  <a:txBody>
                    <a:bodyPr/>
                    <a:lstStyle/>
                    <a:p>
                      <a:pPr algn="ctr" fontAlgn="b"/>
                      <a:r>
                        <a:rPr lang="fr-BE" sz="1100" b="0" i="0" u="none" strike="noStrike">
                          <a:solidFill>
                            <a:srgbClr val="000000"/>
                          </a:solidFill>
                          <a:effectLst/>
                          <a:latin typeface="Calibri" panose="020F0502020204030204" pitchFamily="34" charset="0"/>
                        </a:rPr>
                        <a:t>Destinataire</a:t>
                      </a:r>
                    </a:p>
                    <a:p>
                      <a:pPr algn="ctr" fontAlgn="b"/>
                      <a:r>
                        <a:rPr lang="fr-BE" sz="1100" b="0" i="0" u="none" strike="noStrike">
                          <a:solidFill>
                            <a:srgbClr val="000000"/>
                          </a:solidFill>
                          <a:effectLst/>
                          <a:latin typeface="Calibri" panose="020F0502020204030204" pitchFamily="34" charset="0"/>
                        </a:rPr>
                        <a:t>des données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BE"/>
                    </a:p>
                  </a:txBody>
                  <a:tcPr/>
                </a:tc>
                <a:extLst>
                  <a:ext uri="{0D108BD9-81ED-4DB2-BD59-A6C34878D82A}">
                    <a16:rowId xmlns:a16="http://schemas.microsoft.com/office/drawing/2014/main" val="3033200017"/>
                  </a:ext>
                </a:extLst>
              </a:tr>
              <a:tr h="1702370">
                <a:tc>
                  <a:txBody>
                    <a:bodyPr/>
                    <a:lstStyle/>
                    <a:p>
                      <a:pPr algn="l" rtl="0" fontAlgn="b"/>
                      <a:endParaRPr lang="en-B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DONNÉES DE BASE</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PSEUDONYME</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DONNÉES DE BASE</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PSEUDONYME</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DONNÉES DE BASE</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PSEUDONYME</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647089"/>
                  </a:ext>
                </a:extLst>
              </a:tr>
              <a:tr h="382555">
                <a:tc>
                  <a:txBody>
                    <a:bodyPr/>
                    <a:lstStyle/>
                    <a:p>
                      <a:pPr algn="l" fontAlgn="b"/>
                      <a:r>
                        <a:rPr lang="fr-BE" sz="1100" b="0" i="0" u="none" strike="noStrike">
                          <a:solidFill>
                            <a:srgbClr val="000000"/>
                          </a:solidFill>
                          <a:effectLst/>
                          <a:latin typeface="Calibri" panose="020F0502020204030204" pitchFamily="34" charset="0"/>
                        </a:rPr>
                        <a:t>Codage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269628"/>
                  </a:ext>
                </a:extLst>
              </a:tr>
              <a:tr h="382555">
                <a:tc>
                  <a:txBody>
                    <a:bodyPr/>
                    <a:lstStyle/>
                    <a:p>
                      <a:pPr algn="l" fontAlgn="b"/>
                      <a:r>
                        <a:rPr lang="fr-BE" sz="1100" b="0" i="0" u="none" strike="noStrike">
                          <a:solidFill>
                            <a:srgbClr val="000000"/>
                          </a:solidFill>
                          <a:effectLst/>
                          <a:latin typeface="Calibri" panose="020F0502020204030204" pitchFamily="34" charset="0"/>
                        </a:rPr>
                        <a:t>TTP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06334"/>
                  </a:ext>
                </a:extLst>
              </a:tr>
              <a:tr h="382555">
                <a:tc>
                  <a:txBody>
                    <a:bodyPr/>
                    <a:lstStyle/>
                    <a:p>
                      <a:pPr algn="l" fontAlgn="b"/>
                      <a:r>
                        <a:rPr lang="fr-BE" sz="1100" b="1" i="0" u="none" strike="noStrike">
                          <a:solidFill>
                            <a:srgbClr val="000000"/>
                          </a:solidFill>
                          <a:effectLst/>
                          <a:latin typeface="Calibri" panose="020F0502020204030204" pitchFamily="34" charset="0"/>
                        </a:rPr>
                        <a:t>NEW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a:solidFill>
                            <a:srgbClr val="0070C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100" b="0" i="0" u="none" strike="noStrike" dirty="0">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231598"/>
                  </a:ext>
                </a:extLst>
              </a:tr>
            </a:tbl>
          </a:graphicData>
        </a:graphic>
      </p:graphicFrame>
    </p:spTree>
    <p:extLst>
      <p:ext uri="{BB962C8B-B14F-4D97-AF65-F5344CB8AC3E}">
        <p14:creationId xmlns:p14="http://schemas.microsoft.com/office/powerpoint/2010/main" val="3150492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Sources authentiques validées</a:t>
            </a:r>
          </a:p>
        </p:txBody>
      </p:sp>
      <p:sp>
        <p:nvSpPr>
          <p:cNvPr id="3" name="Content Placeholder 2"/>
          <p:cNvSpPr>
            <a:spLocks noGrp="1"/>
          </p:cNvSpPr>
          <p:nvPr>
            <p:ph idx="1"/>
          </p:nvPr>
        </p:nvSpPr>
        <p:spPr/>
        <p:txBody>
          <a:bodyPr>
            <a:normAutofit/>
          </a:bodyPr>
          <a:lstStyle/>
          <a:p>
            <a:r>
              <a:rPr lang="fr-BE" dirty="0"/>
              <a:t>banques de données contenant des informations fiables utiles à l’utilisation d’applications en matière d’eSanté</a:t>
            </a:r>
          </a:p>
          <a:p>
            <a:r>
              <a:rPr lang="fr-BE" dirty="0"/>
              <a:t>pour chaque source authentique, sont désignés un ou plusieurs acteurs des soins de santé qui sont responsables pour sa gestion</a:t>
            </a:r>
          </a:p>
          <a:p>
            <a:r>
              <a:rPr lang="fr-BE" dirty="0"/>
              <a:t>une source authentique peut se composer de plusieurs banques de données partielles gérées par différents acteurs des soins de santé</a:t>
            </a:r>
          </a:p>
          <a:p>
            <a:pPr lvl="1"/>
            <a:r>
              <a:rPr lang="fr-BE" dirty="0"/>
              <a:t>CoBRHA, la source authentique des prestataires et établissements de soins, se compose par exemple de données des différentes banques de données, qui sont respectivement gérées par le SPF Santé publique, l’INAMI, l’AFMPS et les Communautés et Régions</a:t>
            </a:r>
          </a:p>
          <a:p>
            <a:r>
              <a:rPr lang="fr-BE" dirty="0"/>
              <a:t>plus d'informations</a:t>
            </a:r>
          </a:p>
          <a:p>
            <a:pPr lvl="1"/>
            <a:r>
              <a:rPr lang="fr-BE" dirty="0">
                <a:hlinkClick r:id="rId3"/>
              </a:rPr>
              <a:t>https://www.ehealth.fgov.be/ehealthplatform/fr/sources-authentiques</a:t>
            </a:r>
            <a:endParaRPr lang="fr-BE" dirty="0">
              <a:hlinkClick r:id="rId4"/>
            </a:endParaRPr>
          </a:p>
          <a:p>
            <a:pPr marL="0" indent="0">
              <a:buNone/>
            </a:pPr>
            <a:endParaRPr lang="nl-NL" dirty="0"/>
          </a:p>
          <a:p>
            <a:endParaRPr lang="nl-NL" dirty="0"/>
          </a:p>
          <a:p>
            <a:endParaRPr lang="nl-NL" dirty="0"/>
          </a:p>
        </p:txBody>
      </p:sp>
      <p:sp>
        <p:nvSpPr>
          <p:cNvPr id="11" name="Slide Number Placeholder 10"/>
          <p:cNvSpPr>
            <a:spLocks noGrp="1"/>
          </p:cNvSpPr>
          <p:nvPr>
            <p:ph type="sldNum" sz="quarter" idx="12"/>
          </p:nvPr>
        </p:nvSpPr>
        <p:spPr/>
        <p:txBody>
          <a:bodyPr/>
          <a:lstStyle/>
          <a:p>
            <a:fld id="{30A9230E-FFBB-4CCB-ABD7-198084EDE768}" type="slidenum">
              <a:rPr lang="fr-BE" smtClean="0"/>
              <a:t>36</a:t>
            </a:fld>
            <a:endParaRPr lang="fr-BE"/>
          </a:p>
        </p:txBody>
      </p:sp>
      <p:pic>
        <p:nvPicPr>
          <p:cNvPr id="6" name="Picture 5"/>
          <p:cNvPicPr>
            <a:picLocks noChangeAspect="1"/>
          </p:cNvPicPr>
          <p:nvPr/>
        </p:nvPicPr>
        <p:blipFill>
          <a:blip r:embed="rId5"/>
          <a:stretch>
            <a:fillRect/>
          </a:stretch>
        </p:blipFill>
        <p:spPr>
          <a:xfrm>
            <a:off x="609600" y="166341"/>
            <a:ext cx="619125" cy="542925"/>
          </a:xfrm>
          <a:prstGeom prst="rect">
            <a:avLst/>
          </a:prstGeom>
        </p:spPr>
      </p:pic>
    </p:spTree>
    <p:extLst>
      <p:ext uri="{BB962C8B-B14F-4D97-AF65-F5344CB8AC3E}">
        <p14:creationId xmlns:p14="http://schemas.microsoft.com/office/powerpoint/2010/main" val="3329735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CoBRHA (Common Base Registry for HealthCare Actors) </a:t>
            </a:r>
          </a:p>
        </p:txBody>
      </p:sp>
      <p:sp>
        <p:nvSpPr>
          <p:cNvPr id="3" name="Content Placeholder 2"/>
          <p:cNvSpPr>
            <a:spLocks noGrp="1"/>
          </p:cNvSpPr>
          <p:nvPr>
            <p:ph idx="1"/>
          </p:nvPr>
        </p:nvSpPr>
        <p:spPr/>
        <p:txBody>
          <a:bodyPr>
            <a:normAutofit/>
          </a:bodyPr>
          <a:lstStyle/>
          <a:p>
            <a:pPr marL="0" indent="0">
              <a:buNone/>
            </a:pPr>
            <a:endParaRPr lang="nl-NL" dirty="0"/>
          </a:p>
          <a:p>
            <a:pPr marL="0" indent="0">
              <a:buNone/>
            </a:pPr>
            <a:endParaRPr lang="nl-NL" dirty="0"/>
          </a:p>
        </p:txBody>
      </p:sp>
      <p:graphicFrame>
        <p:nvGraphicFramePr>
          <p:cNvPr id="10" name="Diagram 9"/>
          <p:cNvGraphicFramePr/>
          <p:nvPr>
            <p:extLst>
              <p:ext uri="{D42A27DB-BD31-4B8C-83A1-F6EECF244321}">
                <p14:modId xmlns:p14="http://schemas.microsoft.com/office/powerpoint/2010/main" val="1621785237"/>
              </p:ext>
            </p:extLst>
          </p:nvPr>
        </p:nvGraphicFramePr>
        <p:xfrm>
          <a:off x="2351584" y="1196752"/>
          <a:ext cx="77048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3953" y="5157192"/>
            <a:ext cx="1216351" cy="360040"/>
          </a:xfrm>
          <a:prstGeom prst="rect">
            <a:avLst/>
          </a:prstGeom>
          <a:solidFill>
            <a:schemeClr val="bg1"/>
          </a:solidFill>
        </p:spPr>
      </p:pic>
      <p:pic>
        <p:nvPicPr>
          <p:cNvPr id="12" name="Picture 11"/>
          <p:cNvPicPr>
            <a:picLocks noChangeAspect="1"/>
          </p:cNvPicPr>
          <p:nvPr/>
        </p:nvPicPr>
        <p:blipFill>
          <a:blip r:embed="rId8"/>
          <a:stretch>
            <a:fillRect/>
          </a:stretch>
        </p:blipFill>
        <p:spPr>
          <a:xfrm>
            <a:off x="3143672" y="5301208"/>
            <a:ext cx="576064" cy="459958"/>
          </a:xfrm>
          <a:prstGeom prst="rect">
            <a:avLst/>
          </a:prstGeom>
        </p:spPr>
      </p:pic>
      <p:pic>
        <p:nvPicPr>
          <p:cNvPr id="13" name="Picture 12"/>
          <p:cNvPicPr>
            <a:picLocks noChangeAspect="1"/>
          </p:cNvPicPr>
          <p:nvPr/>
        </p:nvPicPr>
        <p:blipFill>
          <a:blip r:embed="rId9"/>
          <a:stretch>
            <a:fillRect/>
          </a:stretch>
        </p:blipFill>
        <p:spPr>
          <a:xfrm>
            <a:off x="3719736" y="3164982"/>
            <a:ext cx="525904" cy="532479"/>
          </a:xfrm>
          <a:prstGeom prst="rect">
            <a:avLst/>
          </a:prstGeom>
        </p:spPr>
      </p:pic>
      <p:pic>
        <p:nvPicPr>
          <p:cNvPr id="14" name="Picture 13"/>
          <p:cNvPicPr>
            <a:picLocks noChangeAspect="1"/>
          </p:cNvPicPr>
          <p:nvPr/>
        </p:nvPicPr>
        <p:blipFill>
          <a:blip r:embed="rId10"/>
          <a:stretch>
            <a:fillRect/>
          </a:stretch>
        </p:blipFill>
        <p:spPr>
          <a:xfrm>
            <a:off x="8296244" y="2924944"/>
            <a:ext cx="624072" cy="432048"/>
          </a:xfrm>
          <a:prstGeom prst="rect">
            <a:avLst/>
          </a:prstGeom>
        </p:spPr>
      </p:pic>
      <p:pic>
        <p:nvPicPr>
          <p:cNvPr id="15" name="Picture 14"/>
          <p:cNvPicPr>
            <a:picLocks noChangeAspect="1"/>
          </p:cNvPicPr>
          <p:nvPr/>
        </p:nvPicPr>
        <p:blipFill>
          <a:blip r:embed="rId11"/>
          <a:stretch>
            <a:fillRect/>
          </a:stretch>
        </p:blipFill>
        <p:spPr>
          <a:xfrm>
            <a:off x="8688288" y="5373217"/>
            <a:ext cx="825186" cy="331093"/>
          </a:xfrm>
          <a:prstGeom prst="rect">
            <a:avLst/>
          </a:prstGeom>
        </p:spPr>
      </p:pic>
      <p:sp>
        <p:nvSpPr>
          <p:cNvPr id="16" name="Slide Number Placeholder 15"/>
          <p:cNvSpPr>
            <a:spLocks noGrp="1"/>
          </p:cNvSpPr>
          <p:nvPr>
            <p:ph type="sldNum" sz="quarter" idx="12"/>
          </p:nvPr>
        </p:nvSpPr>
        <p:spPr/>
        <p:txBody>
          <a:bodyPr/>
          <a:lstStyle/>
          <a:p>
            <a:fld id="{30A9230E-FFBB-4CCB-ABD7-198084EDE768}" type="slidenum">
              <a:rPr lang="fr-BE" smtClean="0">
                <a:latin typeface="Arial" panose="020B0604020202020204" pitchFamily="34" charset="0"/>
                <a:cs typeface="Arial" panose="020B0604020202020204" pitchFamily="34" charset="0"/>
              </a:rPr>
              <a:t>37</a:t>
            </a:fld>
            <a:endParaRPr lang="fr-B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945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CoBRHA</a:t>
            </a:r>
          </a:p>
        </p:txBody>
      </p:sp>
      <p:sp>
        <p:nvSpPr>
          <p:cNvPr id="3" name="Content Placeholder 2"/>
          <p:cNvSpPr>
            <a:spLocks noGrp="1"/>
          </p:cNvSpPr>
          <p:nvPr>
            <p:ph idx="1"/>
          </p:nvPr>
        </p:nvSpPr>
        <p:spPr/>
        <p:txBody>
          <a:bodyPr>
            <a:normAutofit/>
          </a:bodyPr>
          <a:lstStyle/>
          <a:p>
            <a:r>
              <a:rPr lang="fr-BE" dirty="0"/>
              <a:t>cadastre des professions de santé</a:t>
            </a:r>
          </a:p>
          <a:p>
            <a:pPr lvl="1"/>
            <a:r>
              <a:rPr lang="fr-BE" dirty="0"/>
              <a:t>gestionnaire: SPF Santé publique, Sécurité de la chaine alimentaire et Environnement</a:t>
            </a:r>
          </a:p>
          <a:p>
            <a:pPr lvl="1"/>
            <a:endParaRPr lang="nl-NL" dirty="0"/>
          </a:p>
          <a:p>
            <a:r>
              <a:rPr lang="fr-BE" dirty="0"/>
              <a:t>Communautés &amp; Régions: agrément des différentes institutions telles que les hôpitaux, maisons de repos, soins à domicile</a:t>
            </a:r>
          </a:p>
          <a:p>
            <a:pPr lvl="1"/>
            <a:r>
              <a:rPr lang="fr-BE" dirty="0"/>
              <a:t>gestionnaires:</a:t>
            </a:r>
          </a:p>
          <a:p>
            <a:pPr lvl="2"/>
            <a:r>
              <a:rPr lang="fr-BE" dirty="0"/>
              <a:t>SPW (Service Public de Wallonie)</a:t>
            </a:r>
          </a:p>
          <a:p>
            <a:pPr lvl="2"/>
            <a:r>
              <a:rPr lang="fr-BE" dirty="0"/>
              <a:t>WVG (</a:t>
            </a:r>
            <a:r>
              <a:rPr lang="fr-BE" dirty="0" err="1"/>
              <a:t>Welzijn</a:t>
            </a:r>
            <a:r>
              <a:rPr lang="fr-BE" dirty="0"/>
              <a:t>, Volksgezondheid en </a:t>
            </a:r>
            <a:r>
              <a:rPr lang="fr-BE" dirty="0" err="1"/>
              <a:t>Gezin</a:t>
            </a:r>
            <a:r>
              <a:rPr lang="fr-BE" dirty="0"/>
              <a:t>)</a:t>
            </a:r>
          </a:p>
          <a:p>
            <a:pPr lvl="2"/>
            <a:r>
              <a:rPr lang="fr-BE" dirty="0"/>
              <a:t>COCOM (Commission communautaire commune de la Région de Bruxelles-Capitale)</a:t>
            </a:r>
          </a:p>
          <a:p>
            <a:pPr marL="457200" lvl="1" indent="0">
              <a:buNone/>
            </a:pPr>
            <a:endParaRPr lang="nl-BE" dirty="0"/>
          </a:p>
          <a:p>
            <a:r>
              <a:rPr lang="fr-BE" dirty="0"/>
              <a:t>fichier des prestataires de soins pour remboursement par l’assurance maladie</a:t>
            </a:r>
          </a:p>
          <a:p>
            <a:pPr lvl="1"/>
            <a:r>
              <a:rPr lang="fr-BE" dirty="0"/>
              <a:t>gestionnaire: Institut national d'assurance maladie-invalidité (INAMI)</a:t>
            </a:r>
          </a:p>
          <a:p>
            <a:pPr lvl="1"/>
            <a:endParaRPr lang="nl-NL" dirty="0"/>
          </a:p>
        </p:txBody>
      </p:sp>
      <p:sp>
        <p:nvSpPr>
          <p:cNvPr id="10" name="Slide Number Placeholder 9"/>
          <p:cNvSpPr>
            <a:spLocks noGrp="1"/>
          </p:cNvSpPr>
          <p:nvPr>
            <p:ph type="sldNum" sz="quarter" idx="12"/>
          </p:nvPr>
        </p:nvSpPr>
        <p:spPr/>
        <p:txBody>
          <a:bodyPr/>
          <a:lstStyle/>
          <a:p>
            <a:fld id="{30A9230E-FFBB-4CCB-ABD7-198084EDE768}" type="slidenum">
              <a:rPr lang="fr-BE" smtClean="0"/>
              <a:t>38</a:t>
            </a:fld>
            <a:endParaRPr lang="fr-BE"/>
          </a:p>
        </p:txBody>
      </p:sp>
    </p:spTree>
    <p:extLst>
      <p:ext uri="{BB962C8B-B14F-4D97-AF65-F5344CB8AC3E}">
        <p14:creationId xmlns:p14="http://schemas.microsoft.com/office/powerpoint/2010/main" val="2175269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CoBRHA</a:t>
            </a:r>
          </a:p>
        </p:txBody>
      </p:sp>
      <p:sp>
        <p:nvSpPr>
          <p:cNvPr id="3" name="Content Placeholder 2"/>
          <p:cNvSpPr>
            <a:spLocks noGrp="1"/>
          </p:cNvSpPr>
          <p:nvPr>
            <p:ph idx="1"/>
          </p:nvPr>
        </p:nvSpPr>
        <p:spPr/>
        <p:txBody>
          <a:bodyPr>
            <a:normAutofit/>
          </a:bodyPr>
          <a:lstStyle/>
          <a:p>
            <a:r>
              <a:rPr lang="fr-BE" dirty="0"/>
              <a:t>enregistrement des officines pharmaceutiques ouvertes au public et de leur pharmacien titulaire</a:t>
            </a:r>
          </a:p>
          <a:p>
            <a:pPr lvl="1"/>
            <a:r>
              <a:rPr lang="fr-BE" dirty="0"/>
              <a:t>gestionnaire: Agence fédérale des médicaments et des produits de santé (AFMPS)</a:t>
            </a:r>
          </a:p>
          <a:p>
            <a:endParaRPr lang="nl-BE" dirty="0"/>
          </a:p>
          <a:p>
            <a:r>
              <a:rPr lang="fr-BE" dirty="0"/>
              <a:t>Banque Carrefour des Entreprises</a:t>
            </a:r>
          </a:p>
          <a:p>
            <a:pPr lvl="1"/>
            <a:r>
              <a:rPr lang="fr-BE" dirty="0"/>
              <a:t>certaines entités ou professionnels disposent d’un numéro BCE</a:t>
            </a:r>
          </a:p>
          <a:p>
            <a:pPr lvl="1"/>
            <a:r>
              <a:rPr lang="fr-BE" dirty="0"/>
              <a:t>la Plate-forme </a:t>
            </a:r>
            <a:r>
              <a:rPr lang="fr-BE" dirty="0">
                <a:solidFill>
                  <a:srgbClr val="087670"/>
                </a:solidFill>
              </a:rPr>
              <a:t>eHealth</a:t>
            </a:r>
            <a:r>
              <a:rPr lang="fr-BE" dirty="0"/>
              <a:t> utilise les données de la BCE afin de consolider les informations relatives aux numéros BCE</a:t>
            </a:r>
          </a:p>
          <a:p>
            <a:pPr lvl="1"/>
            <a:endParaRPr lang="nl-BE" dirty="0"/>
          </a:p>
          <a:p>
            <a:pPr lvl="1"/>
            <a:endParaRPr lang="nl-BE" dirty="0"/>
          </a:p>
        </p:txBody>
      </p:sp>
      <p:sp>
        <p:nvSpPr>
          <p:cNvPr id="10" name="Slide Number Placeholder 9"/>
          <p:cNvSpPr>
            <a:spLocks noGrp="1"/>
          </p:cNvSpPr>
          <p:nvPr>
            <p:ph type="sldNum" sz="quarter" idx="12"/>
          </p:nvPr>
        </p:nvSpPr>
        <p:spPr/>
        <p:txBody>
          <a:bodyPr/>
          <a:lstStyle/>
          <a:p>
            <a:fld id="{30A9230E-FFBB-4CCB-ABD7-198084EDE768}" type="slidenum">
              <a:rPr lang="fr-BE" smtClean="0"/>
              <a:t>39</a:t>
            </a:fld>
            <a:endParaRPr lang="fr-BE"/>
          </a:p>
        </p:txBody>
      </p:sp>
    </p:spTree>
    <p:extLst>
      <p:ext uri="{BB962C8B-B14F-4D97-AF65-F5344CB8AC3E}">
        <p14:creationId xmlns:p14="http://schemas.microsoft.com/office/powerpoint/2010/main" val="4399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9239049" y="3136319"/>
            <a:ext cx="1510855" cy="923330"/>
          </a:xfrm>
          <a:prstGeom prst="rect">
            <a:avLst/>
          </a:prstGeom>
          <a:noFill/>
        </p:spPr>
        <p:txBody>
          <a:bodyPr wrap="square" rtlCol="0">
            <a:spAutoFit/>
          </a:bodyPr>
          <a:lstStyle/>
          <a:p>
            <a:r>
              <a:rPr lang="fr-BE" dirty="0"/>
              <a:t>D’autres sources authentiques</a:t>
            </a:r>
          </a:p>
        </p:txBody>
      </p:sp>
      <p:sp>
        <p:nvSpPr>
          <p:cNvPr id="11" name="Title 10"/>
          <p:cNvSpPr>
            <a:spLocks noGrp="1"/>
          </p:cNvSpPr>
          <p:nvPr>
            <p:ph type="title"/>
          </p:nvPr>
        </p:nvSpPr>
        <p:spPr/>
        <p:txBody>
          <a:bodyPr/>
          <a:lstStyle/>
          <a:p>
            <a:r>
              <a:rPr lang="fr-BE"/>
              <a:t>Aperçu du paysage de l’eSanté</a:t>
            </a:r>
          </a:p>
        </p:txBody>
      </p:sp>
      <p:cxnSp>
        <p:nvCxnSpPr>
          <p:cNvPr id="106" name="Straight Connector 105"/>
          <p:cNvCxnSpPr>
            <a:cxnSpLocks/>
          </p:cNvCxnSpPr>
          <p:nvPr/>
        </p:nvCxnSpPr>
        <p:spPr>
          <a:xfrm flipV="1">
            <a:off x="5529593" y="2841967"/>
            <a:ext cx="2268632" cy="83873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4140626" y="2274313"/>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3718627" y="3369468"/>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3838575" y="4209030"/>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297863" y="4540025"/>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3207549" y="2135329"/>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2693078" y="3390300"/>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2800814" y="4658063"/>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781951" y="5632544"/>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372100" y="4498007"/>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cxnSpLocks/>
          </p:cNvCxnSpPr>
          <p:nvPr/>
        </p:nvCxnSpPr>
        <p:spPr>
          <a:xfrm>
            <a:off x="5660333" y="4092420"/>
            <a:ext cx="593229" cy="174613"/>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352231" y="2851599"/>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7778326" y="5698225"/>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933" y="4715087"/>
            <a:ext cx="769268" cy="769268"/>
          </a:xfrm>
          <a:prstGeom prst="rect">
            <a:avLst/>
          </a:prstGeom>
        </p:spPr>
      </p:pic>
      <p:pic>
        <p:nvPicPr>
          <p:cNvPr id="120" name="Picture 119"/>
          <p:cNvPicPr>
            <a:picLocks noChangeAspect="1"/>
          </p:cNvPicPr>
          <p:nvPr/>
        </p:nvPicPr>
        <p:blipFill>
          <a:blip r:embed="rId4" cstate="print">
            <a:extLst>
              <a:ext uri="{BEBA8EAE-BF5A-486C-A8C5-ECC9F3942E4B}">
                <a14:imgProps xmlns:a14="http://schemas.microsoft.com/office/drawing/2010/main">
                  <a14:imgLayer r:embed="rId5">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8639150" y="5365731"/>
            <a:ext cx="764704" cy="764704"/>
          </a:xfrm>
          <a:prstGeom prst="rect">
            <a:avLst/>
          </a:prstGeom>
        </p:spPr>
      </p:pic>
      <p:pic>
        <p:nvPicPr>
          <p:cNvPr id="121" name="Picture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2933" y="6112303"/>
            <a:ext cx="548680" cy="548680"/>
          </a:xfrm>
          <a:prstGeom prst="rect">
            <a:avLst/>
          </a:prstGeom>
        </p:spPr>
      </p:pic>
      <p:pic>
        <p:nvPicPr>
          <p:cNvPr id="122" name="Picture 2" descr="H:\Communication\Shared\Images Library\eHealth People Icons\electroniq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273" y="3256530"/>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9615" y="2012983"/>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24" name="Picture 123"/>
          <p:cNvPicPr>
            <a:picLocks noChangeAspect="1"/>
          </p:cNvPicPr>
          <p:nvPr/>
        </p:nvPicPr>
        <p:blipFill>
          <a:blip r:embed="rId9" cstate="print">
            <a:extLst>
              <a:ext uri="{BEBA8EAE-BF5A-486C-A8C5-ECC9F3942E4B}">
                <a14:imgProps xmlns:a14="http://schemas.microsoft.com/office/drawing/2010/main">
                  <a14:imgLayer r:embed="rId10">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1919537" y="1331564"/>
            <a:ext cx="1402135" cy="1402135"/>
          </a:xfrm>
          <a:prstGeom prst="rect">
            <a:avLst/>
          </a:prstGeom>
        </p:spPr>
      </p:pic>
      <p:pic>
        <p:nvPicPr>
          <p:cNvPr id="125" name="Picture 124"/>
          <p:cNvPicPr>
            <a:picLocks noChangeAspect="1"/>
          </p:cNvPicPr>
          <p:nvPr/>
        </p:nvPicPr>
        <p:blipFill>
          <a:blip r:embed="rId11" cstate="print">
            <a:extLst>
              <a:ext uri="{BEBA8EAE-BF5A-486C-A8C5-ECC9F3942E4B}">
                <a14:imgProps xmlns:a14="http://schemas.microsoft.com/office/drawing/2010/main">
                  <a14:imgLayer r:embed="rId12">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2748042" y="5128738"/>
            <a:ext cx="1138974" cy="1138974"/>
          </a:xfrm>
          <a:prstGeom prst="rect">
            <a:avLst/>
          </a:prstGeom>
        </p:spPr>
      </p:pic>
      <p:pic>
        <p:nvPicPr>
          <p:cNvPr id="126" name="Picture 125"/>
          <p:cNvPicPr>
            <a:picLocks noChangeAspect="1"/>
          </p:cNvPicPr>
          <p:nvPr/>
        </p:nvPicPr>
        <p:blipFill>
          <a:blip r:embed="rId13" cstate="print">
            <a:extLst>
              <a:ext uri="{BEBA8EAE-BF5A-486C-A8C5-ECC9F3942E4B}">
                <a14:imgProps xmlns:a14="http://schemas.microsoft.com/office/drawing/2010/main">
                  <a14:imgLayer r:embed="rId14">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504456" y="2749301"/>
            <a:ext cx="1240334" cy="1240334"/>
          </a:xfrm>
          <a:prstGeom prst="rect">
            <a:avLst/>
          </a:prstGeom>
        </p:spPr>
      </p:pic>
      <p:pic>
        <p:nvPicPr>
          <p:cNvPr id="127" name="Picture 126"/>
          <p:cNvPicPr>
            <a:picLocks noChangeAspect="1"/>
          </p:cNvPicPr>
          <p:nvPr/>
        </p:nvPicPr>
        <p:blipFill>
          <a:blip r:embed="rId15" cstate="print">
            <a:extLst>
              <a:ext uri="{BEBA8EAE-BF5A-486C-A8C5-ECC9F3942E4B}">
                <a14:imgProps xmlns:a14="http://schemas.microsoft.com/office/drawing/2010/main">
                  <a14:imgLayer r:embed="rId16">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727008" y="4169927"/>
            <a:ext cx="1130717" cy="1130717"/>
          </a:xfrm>
          <a:prstGeom prst="rect">
            <a:avLst/>
          </a:prstGeom>
        </p:spPr>
      </p:pic>
      <p:pic>
        <p:nvPicPr>
          <p:cNvPr id="128" name="Picture 1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10773" y="3082209"/>
            <a:ext cx="708670" cy="708670"/>
          </a:xfrm>
          <a:prstGeom prst="rect">
            <a:avLst/>
          </a:prstGeom>
        </p:spPr>
      </p:pic>
      <p:pic>
        <p:nvPicPr>
          <p:cNvPr id="129" name="Picture 12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44460" y="1720228"/>
            <a:ext cx="708670" cy="708670"/>
          </a:xfrm>
          <a:prstGeom prst="rect">
            <a:avLst/>
          </a:prstGeom>
        </p:spPr>
      </p:pic>
      <p:pic>
        <p:nvPicPr>
          <p:cNvPr id="130" name="Picture 1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79776" y="5278208"/>
            <a:ext cx="708670" cy="708670"/>
          </a:xfrm>
          <a:prstGeom prst="rect">
            <a:avLst/>
          </a:prstGeom>
        </p:spPr>
      </p:pic>
      <p:pic>
        <p:nvPicPr>
          <p:cNvPr id="131" name="Picture 1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48291" y="4303728"/>
            <a:ext cx="708670" cy="708670"/>
          </a:xfrm>
          <a:prstGeom prst="rect">
            <a:avLst/>
          </a:prstGeom>
        </p:spPr>
      </p:pic>
      <p:pic>
        <p:nvPicPr>
          <p:cNvPr id="132" name="Picture 3" descr="H:\Communication\Shared\Images Library\eHealth People Icons\mutuell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90749" y="1077758"/>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p:cNvSpPr/>
          <p:nvPr/>
        </p:nvSpPr>
        <p:spPr>
          <a:xfrm>
            <a:off x="6266387" y="3715558"/>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4" name="Picture 1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89951" y="3816307"/>
            <a:ext cx="1702891" cy="504056"/>
          </a:xfrm>
          <a:prstGeom prst="rect">
            <a:avLst/>
          </a:prstGeom>
        </p:spPr>
      </p:pic>
      <p:pic>
        <p:nvPicPr>
          <p:cNvPr id="135" name="Picture 134"/>
          <p:cNvPicPr>
            <a:picLocks noChangeAspect="1"/>
          </p:cNvPicPr>
          <p:nvPr/>
        </p:nvPicPr>
        <p:blipFill>
          <a:blip r:embed="rId20"/>
          <a:stretch>
            <a:fillRect/>
          </a:stretch>
        </p:blipFill>
        <p:spPr>
          <a:xfrm>
            <a:off x="6885990" y="2313735"/>
            <a:ext cx="1846545" cy="526554"/>
          </a:xfrm>
          <a:prstGeom prst="rect">
            <a:avLst/>
          </a:prstGeom>
          <a:ln>
            <a:solidFill>
              <a:srgbClr val="525252"/>
            </a:solidFill>
          </a:ln>
        </p:spPr>
      </p:pic>
      <p:pic>
        <p:nvPicPr>
          <p:cNvPr id="136" name="Picture 135"/>
          <p:cNvPicPr>
            <a:picLocks noChangeAspect="1"/>
          </p:cNvPicPr>
          <p:nvPr/>
        </p:nvPicPr>
        <p:blipFill>
          <a:blip r:embed="rId21"/>
          <a:stretch>
            <a:fillRect/>
          </a:stretch>
        </p:blipFill>
        <p:spPr>
          <a:xfrm>
            <a:off x="6266387" y="5004504"/>
            <a:ext cx="1511939" cy="1274174"/>
          </a:xfrm>
          <a:prstGeom prst="rect">
            <a:avLst/>
          </a:prstGeom>
          <a:ln>
            <a:solidFill>
              <a:srgbClr val="525252"/>
            </a:solidFill>
          </a:ln>
        </p:spPr>
      </p:pic>
      <p:pic>
        <p:nvPicPr>
          <p:cNvPr id="137" name="Picture 136"/>
          <p:cNvPicPr>
            <a:picLocks noChangeAspect="1"/>
          </p:cNvPicPr>
          <p:nvPr/>
        </p:nvPicPr>
        <p:blipFill>
          <a:blip r:embed="rId22"/>
          <a:stretch>
            <a:fillRect/>
          </a:stretch>
        </p:blipFill>
        <p:spPr>
          <a:xfrm>
            <a:off x="6880869" y="4245303"/>
            <a:ext cx="650398" cy="564687"/>
          </a:xfrm>
          <a:prstGeom prst="rect">
            <a:avLst/>
          </a:prstGeom>
        </p:spPr>
      </p:pic>
      <p:cxnSp>
        <p:nvCxnSpPr>
          <p:cNvPr id="138" name="Straight Connector 137"/>
          <p:cNvCxnSpPr/>
          <p:nvPr/>
        </p:nvCxnSpPr>
        <p:spPr>
          <a:xfrm>
            <a:off x="5826919" y="1681832"/>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
        <p:nvSpPr>
          <p:cNvPr id="139" name="Slide Number Placeholder 1"/>
          <p:cNvSpPr>
            <a:spLocks noGrp="1"/>
          </p:cNvSpPr>
          <p:nvPr>
            <p:ph type="sldNum" sz="quarter" idx="12"/>
          </p:nvPr>
        </p:nvSpPr>
        <p:spPr>
          <a:xfrm>
            <a:off x="4691360" y="6278679"/>
            <a:ext cx="2844800" cy="365125"/>
          </a:xfrm>
        </p:spPr>
        <p:txBody>
          <a:bodyPr/>
          <a:lstStyle/>
          <a:p>
            <a:fld id="{21B2A7D7-3B07-4F16-B17F-21A2F67651B8}" type="slidenum">
              <a:rPr lang="en-GB" smtClean="0"/>
              <a:pPr/>
              <a:t>4</a:t>
            </a:fld>
            <a:endParaRPr lang="en-GB" dirty="0"/>
          </a:p>
        </p:txBody>
      </p:sp>
      <p:cxnSp>
        <p:nvCxnSpPr>
          <p:cNvPr id="140" name="Straight Connector 139">
            <a:extLst>
              <a:ext uri="{FF2B5EF4-FFF2-40B4-BE49-F238E27FC236}">
                <a16:creationId xmlns:a16="http://schemas.microsoft.com/office/drawing/2014/main" id="{40A38C31-8EF2-4069-880A-C93148CC523E}"/>
              </a:ext>
            </a:extLst>
          </p:cNvPr>
          <p:cNvCxnSpPr>
            <a:cxnSpLocks/>
          </p:cNvCxnSpPr>
          <p:nvPr/>
        </p:nvCxnSpPr>
        <p:spPr>
          <a:xfrm flipH="1">
            <a:off x="7778325" y="4970121"/>
            <a:ext cx="975596" cy="67147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BDA66A3-EFC1-4328-90B8-D7B2A84D72AB}"/>
              </a:ext>
            </a:extLst>
          </p:cNvPr>
          <p:cNvCxnSpPr>
            <a:cxnSpLocks/>
            <a:stCxn id="121" idx="1"/>
          </p:cNvCxnSpPr>
          <p:nvPr/>
        </p:nvCxnSpPr>
        <p:spPr>
          <a:xfrm flipH="1" flipV="1">
            <a:off x="7776369" y="5762075"/>
            <a:ext cx="856564" cy="6245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143" name="Picture 142">
            <a:extLst>
              <a:ext uri="{FF2B5EF4-FFF2-40B4-BE49-F238E27FC236}">
                <a16:creationId xmlns:a16="http://schemas.microsoft.com/office/drawing/2014/main" id="{D8AC4AA9-6FE5-4FA5-90BE-396C091F3A0E}"/>
              </a:ext>
            </a:extLst>
          </p:cNvPr>
          <p:cNvPicPr>
            <a:picLocks noChangeAspect="1"/>
          </p:cNvPicPr>
          <p:nvPr/>
        </p:nvPicPr>
        <p:blipFill>
          <a:blip r:embed="rId23"/>
          <a:stretch>
            <a:fillRect/>
          </a:stretch>
        </p:blipFill>
        <p:spPr>
          <a:xfrm>
            <a:off x="9181613" y="2487130"/>
            <a:ext cx="621846" cy="542591"/>
          </a:xfrm>
          <a:prstGeom prst="rect">
            <a:avLst/>
          </a:prstGeom>
        </p:spPr>
      </p:pic>
      <p:cxnSp>
        <p:nvCxnSpPr>
          <p:cNvPr id="144" name="Straight Connector 143">
            <a:extLst>
              <a:ext uri="{FF2B5EF4-FFF2-40B4-BE49-F238E27FC236}">
                <a16:creationId xmlns:a16="http://schemas.microsoft.com/office/drawing/2014/main" id="{5F3CC3A1-F40D-4AD6-A6EF-FE77538A0FD2}"/>
              </a:ext>
            </a:extLst>
          </p:cNvPr>
          <p:cNvCxnSpPr>
            <a:cxnSpLocks/>
          </p:cNvCxnSpPr>
          <p:nvPr/>
        </p:nvCxnSpPr>
        <p:spPr>
          <a:xfrm flipV="1">
            <a:off x="5660333" y="2814763"/>
            <a:ext cx="3741868" cy="97961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022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CoBRHA</a:t>
            </a:r>
          </a:p>
        </p:txBody>
      </p:sp>
      <p:sp>
        <p:nvSpPr>
          <p:cNvPr id="3" name="Content Placeholder 2"/>
          <p:cNvSpPr>
            <a:spLocks noGrp="1"/>
          </p:cNvSpPr>
          <p:nvPr>
            <p:ph idx="1"/>
          </p:nvPr>
        </p:nvSpPr>
        <p:spPr/>
        <p:txBody>
          <a:bodyPr>
            <a:normAutofit/>
          </a:bodyPr>
          <a:lstStyle/>
          <a:p>
            <a:r>
              <a:rPr lang="fr-BE"/>
              <a:t>CoBRHA permet de répondre à 3 questions concernant un acteur des soins de santé</a:t>
            </a:r>
          </a:p>
          <a:p>
            <a:pPr lvl="1"/>
            <a:r>
              <a:rPr lang="fr-BE"/>
              <a:t>qui est-il? </a:t>
            </a:r>
          </a:p>
          <a:p>
            <a:pPr lvl="2"/>
            <a:r>
              <a:rPr lang="fr-BE"/>
              <a:t>cet acteur peut être un prestataire de soins individuel (médecin, infirmier, ...) ou un établissement de soins (hôpital, maison de repos, ...)</a:t>
            </a:r>
          </a:p>
          <a:p>
            <a:pPr lvl="1"/>
            <a:r>
              <a:rPr lang="fr-BE"/>
              <a:t>qu’est-il autorisé à faire? </a:t>
            </a:r>
          </a:p>
          <a:p>
            <a:pPr lvl="2"/>
            <a:r>
              <a:rPr lang="fr-BE"/>
              <a:t>pour un établissement de soins, cela correspond aux activités reconnues de cette institution (hôpital général, soins intensifs, SMUR/MUG, ...)</a:t>
            </a:r>
          </a:p>
          <a:p>
            <a:pPr lvl="2"/>
            <a:r>
              <a:rPr lang="fr-BE"/>
              <a:t>pour un prestataire de soins, cela correspond aux professions et spécialités reconnues de cet individu (diplôme, n° INAMI, ...)</a:t>
            </a:r>
          </a:p>
          <a:p>
            <a:pPr lvl="1"/>
            <a:r>
              <a:rPr lang="fr-BE"/>
              <a:t>quelles sont ses responsabilités? </a:t>
            </a:r>
          </a:p>
          <a:p>
            <a:pPr lvl="2"/>
            <a:r>
              <a:rPr lang="fr-BE"/>
              <a:t>ceci correspond aux rôles joués par les acteurs des soins de santé, éventuellement vis-à-vis d'un autre acteur des soins de santé (médecin en chef d'un hôpital, …)</a:t>
            </a:r>
          </a:p>
          <a:p>
            <a:endParaRPr lang="nl-NL" dirty="0"/>
          </a:p>
          <a:p>
            <a:endParaRPr lang="nl-NL" dirty="0"/>
          </a:p>
        </p:txBody>
      </p:sp>
      <p:sp>
        <p:nvSpPr>
          <p:cNvPr id="10" name="Slide Number Placeholder 9"/>
          <p:cNvSpPr>
            <a:spLocks noGrp="1"/>
          </p:cNvSpPr>
          <p:nvPr>
            <p:ph type="sldNum" sz="quarter" idx="12"/>
          </p:nvPr>
        </p:nvSpPr>
        <p:spPr/>
        <p:txBody>
          <a:bodyPr/>
          <a:lstStyle/>
          <a:p>
            <a:fld id="{30A9230E-FFBB-4CCB-ABD7-198084EDE768}" type="slidenum">
              <a:rPr lang="fr-BE" smtClean="0"/>
              <a:t>40</a:t>
            </a:fld>
            <a:endParaRPr lang="fr-BE"/>
          </a:p>
        </p:txBody>
      </p:sp>
    </p:spTree>
    <p:extLst>
      <p:ext uri="{BB962C8B-B14F-4D97-AF65-F5344CB8AC3E}">
        <p14:creationId xmlns:p14="http://schemas.microsoft.com/office/powerpoint/2010/main" val="1033076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CoBRHA</a:t>
            </a:r>
          </a:p>
        </p:txBody>
      </p:sp>
      <p:sp>
        <p:nvSpPr>
          <p:cNvPr id="3" name="Content Placeholder 2"/>
          <p:cNvSpPr>
            <a:spLocks noGrp="1"/>
          </p:cNvSpPr>
          <p:nvPr>
            <p:ph idx="1"/>
          </p:nvPr>
        </p:nvSpPr>
        <p:spPr/>
        <p:txBody>
          <a:bodyPr>
            <a:normAutofit lnSpcReduction="10000"/>
          </a:bodyPr>
          <a:lstStyle/>
          <a:p>
            <a:r>
              <a:rPr lang="fr-BE" sz="2200" dirty="0"/>
              <a:t>domaine d'application </a:t>
            </a:r>
          </a:p>
          <a:p>
            <a:pPr lvl="1"/>
            <a:r>
              <a:rPr lang="fr-BE" sz="1900" dirty="0"/>
              <a:t>médecins (médecins généralistes et spécialistes)</a:t>
            </a:r>
          </a:p>
          <a:p>
            <a:pPr lvl="1"/>
            <a:r>
              <a:rPr lang="fr-BE" sz="1900" dirty="0"/>
              <a:t>dentistes</a:t>
            </a:r>
          </a:p>
          <a:p>
            <a:pPr lvl="1"/>
            <a:r>
              <a:rPr lang="fr-BE" sz="1900" dirty="0"/>
              <a:t>pharmaciens</a:t>
            </a:r>
          </a:p>
          <a:p>
            <a:pPr lvl="1"/>
            <a:r>
              <a:rPr lang="fr-BE" sz="1900" dirty="0"/>
              <a:t>pharmacies hospitalières</a:t>
            </a:r>
          </a:p>
          <a:p>
            <a:pPr lvl="1"/>
            <a:r>
              <a:rPr lang="fr-BE" sz="1900" dirty="0"/>
              <a:t>kinésithérapeutes</a:t>
            </a:r>
          </a:p>
          <a:p>
            <a:pPr lvl="1"/>
            <a:r>
              <a:rPr lang="fr-BE" sz="1900" dirty="0"/>
              <a:t>infirmiers (à domicile)</a:t>
            </a:r>
          </a:p>
          <a:p>
            <a:pPr lvl="1"/>
            <a:r>
              <a:rPr lang="fr-BE" sz="1900" dirty="0"/>
              <a:t>sages-femmes</a:t>
            </a:r>
          </a:p>
          <a:p>
            <a:pPr lvl="1"/>
            <a:r>
              <a:rPr lang="fr-BE" sz="1900" dirty="0"/>
              <a:t>logopèdes</a:t>
            </a:r>
          </a:p>
          <a:p>
            <a:pPr lvl="1"/>
            <a:r>
              <a:rPr lang="fr-BE" sz="1900" dirty="0"/>
              <a:t>podologues</a:t>
            </a:r>
          </a:p>
          <a:p>
            <a:pPr lvl="1"/>
            <a:r>
              <a:rPr lang="fr-BE" sz="1900" dirty="0"/>
              <a:t>diététiciens</a:t>
            </a:r>
          </a:p>
          <a:p>
            <a:pPr lvl="1"/>
            <a:r>
              <a:rPr lang="fr-BE" sz="1900" dirty="0"/>
              <a:t>hôpitaux</a:t>
            </a:r>
          </a:p>
          <a:p>
            <a:pPr lvl="1"/>
            <a:r>
              <a:rPr lang="fr-BE" sz="1900" dirty="0"/>
              <a:t>centres de services de soins (MRPA/MRS)</a:t>
            </a:r>
          </a:p>
          <a:p>
            <a:pPr lvl="1"/>
            <a:r>
              <a:rPr lang="fr-BE" sz="1900" dirty="0"/>
              <a:t>services de soins à domicile</a:t>
            </a:r>
          </a:p>
          <a:p>
            <a:pPr lvl="1"/>
            <a:r>
              <a:rPr lang="fr-BE" sz="1900" dirty="0"/>
              <a:t>...</a:t>
            </a:r>
          </a:p>
        </p:txBody>
      </p:sp>
      <p:sp>
        <p:nvSpPr>
          <p:cNvPr id="5" name="Slide Number Placeholder 4"/>
          <p:cNvSpPr>
            <a:spLocks noGrp="1"/>
          </p:cNvSpPr>
          <p:nvPr>
            <p:ph type="sldNum" sz="quarter" idx="12"/>
          </p:nvPr>
        </p:nvSpPr>
        <p:spPr/>
        <p:txBody>
          <a:bodyPr/>
          <a:lstStyle/>
          <a:p>
            <a:fld id="{30A9230E-FFBB-4CCB-ABD7-198084EDE768}" type="slidenum">
              <a:rPr lang="fr-BE" smtClean="0"/>
              <a:t>41</a:t>
            </a:fld>
            <a:endParaRPr lang="fr-BE"/>
          </a:p>
        </p:txBody>
      </p:sp>
    </p:spTree>
    <p:extLst>
      <p:ext uri="{BB962C8B-B14F-4D97-AF65-F5344CB8AC3E}">
        <p14:creationId xmlns:p14="http://schemas.microsoft.com/office/powerpoint/2010/main" val="3831613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SAM (source authentique des médicaments)</a:t>
            </a:r>
          </a:p>
        </p:txBody>
      </p:sp>
      <p:sp>
        <p:nvSpPr>
          <p:cNvPr id="3" name="Content Placeholder 2"/>
          <p:cNvSpPr>
            <a:spLocks noGrp="1"/>
          </p:cNvSpPr>
          <p:nvPr>
            <p:ph idx="1"/>
          </p:nvPr>
        </p:nvSpPr>
        <p:spPr/>
        <p:txBody>
          <a:bodyPr/>
          <a:lstStyle/>
          <a:p>
            <a:endParaRPr lang="nl-NL"/>
          </a:p>
          <a:p>
            <a:endParaRPr lang="nl-NL" dirty="0"/>
          </a:p>
        </p:txBody>
      </p:sp>
      <p:graphicFrame>
        <p:nvGraphicFramePr>
          <p:cNvPr id="10" name="Diagram 9"/>
          <p:cNvGraphicFramePr/>
          <p:nvPr>
            <p:extLst>
              <p:ext uri="{D42A27DB-BD31-4B8C-83A1-F6EECF244321}">
                <p14:modId xmlns:p14="http://schemas.microsoft.com/office/powerpoint/2010/main" val="3772792859"/>
              </p:ext>
            </p:extLst>
          </p:nvPr>
        </p:nvGraphicFramePr>
        <p:xfrm>
          <a:off x="2135560" y="1052736"/>
          <a:ext cx="812604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3177381" y="5471078"/>
            <a:ext cx="364629" cy="291138"/>
          </a:xfrm>
          <a:prstGeom prst="rect">
            <a:avLst/>
          </a:prstGeom>
        </p:spPr>
      </p:pic>
      <p:pic>
        <p:nvPicPr>
          <p:cNvPr id="20" name="Picture 19"/>
          <p:cNvPicPr>
            <a:picLocks noChangeAspect="1"/>
          </p:cNvPicPr>
          <p:nvPr/>
        </p:nvPicPr>
        <p:blipFill>
          <a:blip r:embed="rId8"/>
          <a:stretch>
            <a:fillRect/>
          </a:stretch>
        </p:blipFill>
        <p:spPr>
          <a:xfrm>
            <a:off x="8976321" y="5589241"/>
            <a:ext cx="369405" cy="345951"/>
          </a:xfrm>
          <a:prstGeom prst="rect">
            <a:avLst/>
          </a:prstGeom>
        </p:spPr>
      </p:pic>
      <p:pic>
        <p:nvPicPr>
          <p:cNvPr id="21" name="Picture 20"/>
          <p:cNvPicPr>
            <a:picLocks noChangeAspect="1"/>
          </p:cNvPicPr>
          <p:nvPr/>
        </p:nvPicPr>
        <p:blipFill>
          <a:blip r:embed="rId9"/>
          <a:stretch>
            <a:fillRect/>
          </a:stretch>
        </p:blipFill>
        <p:spPr>
          <a:xfrm>
            <a:off x="9161023" y="3616765"/>
            <a:ext cx="560064" cy="387735"/>
          </a:xfrm>
          <a:prstGeom prst="rect">
            <a:avLst/>
          </a:prstGeom>
        </p:spPr>
      </p:pic>
      <p:pic>
        <p:nvPicPr>
          <p:cNvPr id="22" name="Picture 21"/>
          <p:cNvPicPr>
            <a:picLocks noChangeAspect="1"/>
          </p:cNvPicPr>
          <p:nvPr/>
        </p:nvPicPr>
        <p:blipFill>
          <a:blip r:embed="rId10"/>
          <a:stretch>
            <a:fillRect/>
          </a:stretch>
        </p:blipFill>
        <p:spPr>
          <a:xfrm>
            <a:off x="3359696" y="3645025"/>
            <a:ext cx="432048" cy="395537"/>
          </a:xfrm>
          <a:prstGeom prst="rect">
            <a:avLst/>
          </a:prstGeom>
        </p:spPr>
      </p:pic>
      <p:pic>
        <p:nvPicPr>
          <p:cNvPr id="23" name="Picture 22"/>
          <p:cNvPicPr>
            <a:picLocks noChangeAspect="1"/>
          </p:cNvPicPr>
          <p:nvPr/>
        </p:nvPicPr>
        <p:blipFill>
          <a:blip r:embed="rId11"/>
          <a:stretch>
            <a:fillRect/>
          </a:stretch>
        </p:blipFill>
        <p:spPr>
          <a:xfrm>
            <a:off x="5807968" y="2780928"/>
            <a:ext cx="600844" cy="336680"/>
          </a:xfrm>
          <a:prstGeom prst="rect">
            <a:avLst/>
          </a:prstGeom>
        </p:spPr>
      </p:pic>
      <p:pic>
        <p:nvPicPr>
          <p:cNvPr id="24" name="Picture 23"/>
          <p:cNvPicPr>
            <a:picLocks noChangeAspect="1"/>
          </p:cNvPicPr>
          <p:nvPr/>
        </p:nvPicPr>
        <p:blipFill>
          <a:blip r:embed="rId7"/>
          <a:stretch>
            <a:fillRect/>
          </a:stretch>
        </p:blipFill>
        <p:spPr>
          <a:xfrm>
            <a:off x="5933808" y="5445224"/>
            <a:ext cx="541109" cy="432048"/>
          </a:xfrm>
          <a:prstGeom prst="rect">
            <a:avLst/>
          </a:prstGeom>
        </p:spPr>
      </p:pic>
      <p:sp>
        <p:nvSpPr>
          <p:cNvPr id="11" name="Slide Number Placeholder 10"/>
          <p:cNvSpPr>
            <a:spLocks noGrp="1"/>
          </p:cNvSpPr>
          <p:nvPr>
            <p:ph type="sldNum" sz="quarter" idx="12"/>
          </p:nvPr>
        </p:nvSpPr>
        <p:spPr/>
        <p:txBody>
          <a:bodyPr/>
          <a:lstStyle/>
          <a:p>
            <a:fld id="{30A9230E-FFBB-4CCB-ABD7-198084EDE768}" type="slidenum">
              <a:rPr lang="fr-BE" smtClean="0"/>
              <a:t>42</a:t>
            </a:fld>
            <a:endParaRPr lang="fr-BE"/>
          </a:p>
        </p:txBody>
      </p:sp>
    </p:spTree>
    <p:extLst>
      <p:ext uri="{BB962C8B-B14F-4D97-AF65-F5344CB8AC3E}">
        <p14:creationId xmlns:p14="http://schemas.microsoft.com/office/powerpoint/2010/main" val="374585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SAM (authentieke bron geneesmiddelen)</a:t>
            </a:r>
            <a:endParaRPr lang="nl-BE" dirty="0"/>
          </a:p>
        </p:txBody>
      </p:sp>
      <p:sp>
        <p:nvSpPr>
          <p:cNvPr id="3" name="Content Placeholder 2"/>
          <p:cNvSpPr>
            <a:spLocks noGrp="1"/>
          </p:cNvSpPr>
          <p:nvPr>
            <p:ph idx="1"/>
          </p:nvPr>
        </p:nvSpPr>
        <p:spPr/>
        <p:txBody>
          <a:bodyPr/>
          <a:lstStyle/>
          <a:p>
            <a:r>
              <a:rPr lang="fr-BE"/>
              <a:t>banque de données de référence des médicaments, mise à disposition en « open source » par les instances compétentes en matière de médicaments</a:t>
            </a:r>
          </a:p>
          <a:p>
            <a:r>
              <a:rPr lang="fr-FR"/>
              <a:t>les données disponibles sont gérées par</a:t>
            </a:r>
            <a:endParaRPr lang="nl-NL"/>
          </a:p>
          <a:p>
            <a:pPr lvl="1"/>
            <a:r>
              <a:rPr lang="fr-FR"/>
              <a:t>l’AFMPS (données relatives aux autorisations et informations sur la disponibilité des médicaments) ;</a:t>
            </a:r>
          </a:p>
          <a:p>
            <a:pPr lvl="1"/>
            <a:r>
              <a:rPr lang="fr-FR"/>
              <a:t>le CBIP (groupes pharmacothérapeutiques, p. ex. clusters DCI, et autres données, p. ex. caractère sécable du médicament) ;</a:t>
            </a:r>
          </a:p>
          <a:p>
            <a:pPr lvl="1"/>
            <a:r>
              <a:rPr lang="fr-FR"/>
              <a:t>l’INAMI (prix des médicaments remboursables et modalités de remboursement) ;</a:t>
            </a:r>
          </a:p>
          <a:p>
            <a:pPr lvl="1"/>
            <a:r>
              <a:rPr lang="fr-FR"/>
              <a:t>le SPF Économie (prix des médicaments non remboursables) ;</a:t>
            </a:r>
          </a:p>
          <a:p>
            <a:pPr lvl="1"/>
            <a:r>
              <a:rPr lang="fr-FR"/>
              <a:t>l’APB (matières premières/formules pour préparations magistrales - autres produits délivrés en pharmacie/non-médicaments).</a:t>
            </a:r>
            <a:endParaRPr lang="nl-NL"/>
          </a:p>
          <a:p>
            <a:endParaRPr lang="nl-NL" dirty="0"/>
          </a:p>
        </p:txBody>
      </p:sp>
      <p:sp>
        <p:nvSpPr>
          <p:cNvPr id="10" name="Slide Number Placeholder 9"/>
          <p:cNvSpPr>
            <a:spLocks noGrp="1"/>
          </p:cNvSpPr>
          <p:nvPr>
            <p:ph type="sldNum" sz="quarter" idx="12"/>
          </p:nvPr>
        </p:nvSpPr>
        <p:spPr/>
        <p:txBody>
          <a:bodyPr/>
          <a:lstStyle/>
          <a:p>
            <a:fld id="{30A9230E-FFBB-4CCB-ABD7-198084EDE768}" type="slidenum">
              <a:rPr lang="fr-BE" smtClean="0"/>
              <a:pPr/>
              <a:t>43</a:t>
            </a:fld>
            <a:endParaRPr lang="fr-BE"/>
          </a:p>
        </p:txBody>
      </p:sp>
    </p:spTree>
    <p:extLst>
      <p:ext uri="{BB962C8B-B14F-4D97-AF65-F5344CB8AC3E}">
        <p14:creationId xmlns:p14="http://schemas.microsoft.com/office/powerpoint/2010/main" val="3012724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SAM (source authentique des médicaments)</a:t>
            </a:r>
          </a:p>
        </p:txBody>
      </p:sp>
      <p:sp>
        <p:nvSpPr>
          <p:cNvPr id="3" name="Content Placeholder 2"/>
          <p:cNvSpPr>
            <a:spLocks noGrp="1"/>
          </p:cNvSpPr>
          <p:nvPr>
            <p:ph idx="1"/>
          </p:nvPr>
        </p:nvSpPr>
        <p:spPr/>
        <p:txBody>
          <a:bodyPr>
            <a:normAutofit/>
          </a:bodyPr>
          <a:lstStyle/>
          <a:p>
            <a:r>
              <a:rPr lang="fr-BE" dirty="0"/>
              <a:t>étendue se limite à l’information publique sur les médicaments autorisés (y compris les produits </a:t>
            </a:r>
            <a:r>
              <a:rPr lang="fr-BE" dirty="0" err="1"/>
              <a:t>radiopharmaceutiques</a:t>
            </a:r>
            <a:r>
              <a:rPr lang="fr-BE" dirty="0"/>
              <a:t> et les matières premières pour les préparations magistrales)</a:t>
            </a:r>
          </a:p>
          <a:p>
            <a:pPr lvl="1"/>
            <a:r>
              <a:rPr lang="fr-BE" dirty="0"/>
              <a:t> + un ensemble minimum de données sur les non-médicaments qui peuvent également être prescrits</a:t>
            </a:r>
          </a:p>
          <a:p>
            <a:pPr lvl="1"/>
            <a:endParaRPr lang="fr-BE" dirty="0"/>
          </a:p>
          <a:p>
            <a:r>
              <a:rPr lang="fr-BE" dirty="0"/>
              <a:t>initialement, la SAM a été mise en place comme banque de données de référence pour les médicaments « chapitre IV » (« SAM 1.0 ») dans le cadre de la procédure électronique de demandes d’autorisation de remboursement</a:t>
            </a:r>
          </a:p>
          <a:p>
            <a:endParaRPr lang="fr-BE" dirty="0"/>
          </a:p>
          <a:p>
            <a:r>
              <a:rPr lang="fr-BE" dirty="0"/>
              <a:t>à l’heure actuelle, la SAM est la banque de données de référence pour l’appui du processus complet des médicaments (par ex. pour la prescription électronique).</a:t>
            </a:r>
          </a:p>
          <a:p>
            <a:endParaRPr lang="nl-NL" dirty="0"/>
          </a:p>
        </p:txBody>
      </p:sp>
      <p:sp>
        <p:nvSpPr>
          <p:cNvPr id="10" name="Slide Number Placeholder 9"/>
          <p:cNvSpPr>
            <a:spLocks noGrp="1"/>
          </p:cNvSpPr>
          <p:nvPr>
            <p:ph type="sldNum" sz="quarter" idx="12"/>
          </p:nvPr>
        </p:nvSpPr>
        <p:spPr/>
        <p:txBody>
          <a:bodyPr/>
          <a:lstStyle/>
          <a:p>
            <a:fld id="{30A9230E-FFBB-4CCB-ABD7-198084EDE768}" type="slidenum">
              <a:rPr lang="fr-BE" smtClean="0"/>
              <a:t>44</a:t>
            </a:fld>
            <a:endParaRPr lang="fr-BE"/>
          </a:p>
        </p:txBody>
      </p:sp>
    </p:spTree>
    <p:extLst>
      <p:ext uri="{BB962C8B-B14F-4D97-AF65-F5344CB8AC3E}">
        <p14:creationId xmlns:p14="http://schemas.microsoft.com/office/powerpoint/2010/main" val="3261880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MyCareNet</a:t>
            </a:r>
            <a:r>
              <a:rPr lang="nl-BE" dirty="0"/>
              <a:t> - </a:t>
            </a:r>
            <a:r>
              <a:rPr lang="nl-BE" dirty="0" err="1"/>
              <a:t>État</a:t>
            </a:r>
            <a:r>
              <a:rPr lang="nl-BE" dirty="0"/>
              <a:t> </a:t>
            </a:r>
            <a:r>
              <a:rPr lang="nl-BE" dirty="0" err="1"/>
              <a:t>d’assurabilité</a:t>
            </a:r>
            <a:endParaRPr lang="nl-BE" dirty="0"/>
          </a:p>
        </p:txBody>
      </p:sp>
      <p:pic>
        <p:nvPicPr>
          <p:cNvPr id="6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4721" y="2247034"/>
            <a:ext cx="1795699" cy="83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528" y="1052736"/>
            <a:ext cx="1240334" cy="1240334"/>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5310" y="942290"/>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H:\Communication\Shared\Images Library\eHealth People Icons\mutuel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8263" y="1957477"/>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H:\Communication\Shared\Images Library\eHealth People Icons\mutuel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4704" y="2894432"/>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6023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464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752184" y="2780928"/>
            <a:ext cx="792088"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24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7848" y="4221089"/>
            <a:ext cx="1733178" cy="513021"/>
          </a:xfrm>
          <a:prstGeom prst="rect">
            <a:avLst/>
          </a:prstGeom>
        </p:spPr>
      </p:pic>
      <p:sp>
        <p:nvSpPr>
          <p:cNvPr id="15" name="Rectangle 14"/>
          <p:cNvSpPr/>
          <p:nvPr/>
        </p:nvSpPr>
        <p:spPr>
          <a:xfrm>
            <a:off x="3359696" y="4869161"/>
            <a:ext cx="4572000" cy="1200329"/>
          </a:xfrm>
          <a:prstGeom prst="rect">
            <a:avLst/>
          </a:prstGeom>
        </p:spPr>
        <p:txBody>
          <a:bodyPr>
            <a:spAutoFit/>
          </a:bodyPr>
          <a:lstStyle/>
          <a:p>
            <a:r>
              <a:rPr lang="fr-BE" dirty="0"/>
              <a:t>Certificats </a:t>
            </a:r>
            <a:r>
              <a:rPr lang="fr-BE" dirty="0">
                <a:solidFill>
                  <a:srgbClr val="087670"/>
                </a:solidFill>
              </a:rPr>
              <a:t>eHealth</a:t>
            </a:r>
          </a:p>
          <a:p>
            <a:r>
              <a:rPr lang="fr-BE" dirty="0"/>
              <a:t>Gestion intégrée des utilisateurs et des accès</a:t>
            </a:r>
          </a:p>
          <a:p>
            <a:r>
              <a:rPr lang="fr-BE" dirty="0"/>
              <a:t>Chiffrement end-to-end</a:t>
            </a:r>
          </a:p>
          <a:p>
            <a:r>
              <a:rPr lang="fr-BE" dirty="0"/>
              <a:t>Gestion des loggings</a:t>
            </a:r>
          </a:p>
        </p:txBody>
      </p:sp>
      <p:pic>
        <p:nvPicPr>
          <p:cNvPr id="16" name="Picture 15"/>
          <p:cNvPicPr>
            <a:picLocks noChangeAspect="1"/>
          </p:cNvPicPr>
          <p:nvPr/>
        </p:nvPicPr>
        <p:blipFill>
          <a:blip r:embed="rId8"/>
          <a:stretch>
            <a:fillRect/>
          </a:stretch>
        </p:blipFill>
        <p:spPr>
          <a:xfrm>
            <a:off x="6672065" y="2996952"/>
            <a:ext cx="1107207" cy="471066"/>
          </a:xfrm>
          <a:prstGeom prst="rect">
            <a:avLst/>
          </a:prstGeom>
        </p:spPr>
      </p:pic>
      <p:cxnSp>
        <p:nvCxnSpPr>
          <p:cNvPr id="29" name="Straight Connector 28"/>
          <p:cNvCxnSpPr/>
          <p:nvPr/>
        </p:nvCxnSpPr>
        <p:spPr>
          <a:xfrm>
            <a:off x="2855640" y="2132856"/>
            <a:ext cx="648072" cy="2"/>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67808" y="2132856"/>
            <a:ext cx="1872208"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8048" y="4509120"/>
            <a:ext cx="2592288" cy="504056"/>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20336" y="5230942"/>
            <a:ext cx="1788296" cy="646331"/>
          </a:xfrm>
          <a:prstGeom prst="rect">
            <a:avLst/>
          </a:prstGeom>
          <a:noFill/>
        </p:spPr>
        <p:txBody>
          <a:bodyPr wrap="square" rtlCol="0">
            <a:spAutoFit/>
          </a:bodyPr>
          <a:lstStyle/>
          <a:p>
            <a:r>
              <a:rPr lang="fr-BE" dirty="0"/>
              <a:t>Sources authentiques</a:t>
            </a:r>
          </a:p>
        </p:txBody>
      </p:sp>
      <p:sp>
        <p:nvSpPr>
          <p:cNvPr id="4" name="TextBox 3"/>
          <p:cNvSpPr txBox="1"/>
          <p:nvPr/>
        </p:nvSpPr>
        <p:spPr>
          <a:xfrm>
            <a:off x="1919536" y="2636913"/>
            <a:ext cx="2592288" cy="369332"/>
          </a:xfrm>
          <a:prstGeom prst="rect">
            <a:avLst/>
          </a:prstGeom>
          <a:noFill/>
        </p:spPr>
        <p:txBody>
          <a:bodyPr wrap="square" rtlCol="0">
            <a:spAutoFit/>
          </a:bodyPr>
          <a:lstStyle/>
          <a:p>
            <a:r>
              <a:rPr lang="fr-BE" dirty="0" err="1">
                <a:solidFill>
                  <a:srgbClr val="087670"/>
                </a:solidFill>
              </a:rPr>
              <a:t>Webapp</a:t>
            </a:r>
            <a:endParaRPr lang="fr-BE" dirty="0">
              <a:solidFill>
                <a:srgbClr val="087670"/>
              </a:solidFill>
            </a:endParaRPr>
          </a:p>
        </p:txBody>
      </p:sp>
      <p:cxnSp>
        <p:nvCxnSpPr>
          <p:cNvPr id="27" name="Straight Connector 26"/>
          <p:cNvCxnSpPr/>
          <p:nvPr/>
        </p:nvCxnSpPr>
        <p:spPr>
          <a:xfrm>
            <a:off x="2783632" y="2348881"/>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23793" y="2420889"/>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56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168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608168" y="1844824"/>
            <a:ext cx="406988" cy="432048"/>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752184" y="2636912"/>
            <a:ext cx="576064"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24192" y="3284984"/>
            <a:ext cx="1080120" cy="21602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9"/>
          <a:stretch>
            <a:fillRect/>
          </a:stretch>
        </p:blipFill>
        <p:spPr>
          <a:xfrm>
            <a:off x="9408368" y="4725145"/>
            <a:ext cx="621846" cy="542591"/>
          </a:xfrm>
          <a:prstGeom prst="rect">
            <a:avLst/>
          </a:prstGeom>
        </p:spPr>
      </p:pic>
      <p:sp>
        <p:nvSpPr>
          <p:cNvPr id="11" name="Slide Number Placeholder 10"/>
          <p:cNvSpPr>
            <a:spLocks noGrp="1"/>
          </p:cNvSpPr>
          <p:nvPr>
            <p:ph type="sldNum" sz="quarter" idx="12"/>
          </p:nvPr>
        </p:nvSpPr>
        <p:spPr/>
        <p:txBody>
          <a:bodyPr/>
          <a:lstStyle/>
          <a:p>
            <a:fld id="{30A9230E-FFBB-4CCB-ABD7-198084EDE768}" type="slidenum">
              <a:rPr lang="fr-BE" smtClean="0"/>
              <a:t>45</a:t>
            </a:fld>
            <a:endParaRPr lang="fr-BE"/>
          </a:p>
        </p:txBody>
      </p:sp>
      <p:sp>
        <p:nvSpPr>
          <p:cNvPr id="33" name="TextBox 32">
            <a:extLst>
              <a:ext uri="{FF2B5EF4-FFF2-40B4-BE49-F238E27FC236}">
                <a16:creationId xmlns:a16="http://schemas.microsoft.com/office/drawing/2014/main" id="{8D0EFE7E-D38C-45A6-9A6C-420DFA2874AB}"/>
              </a:ext>
            </a:extLst>
          </p:cNvPr>
          <p:cNvSpPr txBox="1"/>
          <p:nvPr/>
        </p:nvSpPr>
        <p:spPr>
          <a:xfrm>
            <a:off x="1936269" y="2987660"/>
            <a:ext cx="2592288" cy="369332"/>
          </a:xfrm>
          <a:prstGeom prst="rect">
            <a:avLst/>
          </a:prstGeom>
          <a:noFill/>
        </p:spPr>
        <p:txBody>
          <a:bodyPr wrap="square" rtlCol="0">
            <a:spAutoFit/>
          </a:bodyPr>
          <a:lstStyle/>
          <a:p>
            <a:r>
              <a:rPr lang="fr-BE" dirty="0">
                <a:solidFill>
                  <a:srgbClr val="C00000"/>
                </a:solidFill>
              </a:rPr>
              <a:t>Webservice</a:t>
            </a:r>
          </a:p>
        </p:txBody>
      </p:sp>
    </p:spTree>
    <p:extLst>
      <p:ext uri="{BB962C8B-B14F-4D97-AF65-F5344CB8AC3E}">
        <p14:creationId xmlns:p14="http://schemas.microsoft.com/office/powerpoint/2010/main" val="71571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Recip-e</a:t>
            </a:r>
          </a:p>
        </p:txBody>
      </p:sp>
      <p:sp>
        <p:nvSpPr>
          <p:cNvPr id="15" name="Rectangle 14"/>
          <p:cNvSpPr/>
          <p:nvPr/>
        </p:nvSpPr>
        <p:spPr>
          <a:xfrm>
            <a:off x="3359696" y="4869160"/>
            <a:ext cx="4572000" cy="369332"/>
          </a:xfrm>
          <a:prstGeom prst="rect">
            <a:avLst/>
          </a:prstGeom>
        </p:spPr>
        <p:txBody>
          <a:bodyPr>
            <a:spAutoFit/>
          </a:bodyPr>
          <a:lstStyle/>
          <a:p>
            <a:endParaRPr lang="nl-NL" dirty="0">
              <a:solidFill>
                <a:schemeClr val="tx2"/>
              </a:solidFill>
            </a:endParaRPr>
          </a:p>
        </p:txBody>
      </p:sp>
      <p:sp>
        <p:nvSpPr>
          <p:cNvPr id="24" name="Rectangle 23"/>
          <p:cNvSpPr/>
          <p:nvPr/>
        </p:nvSpPr>
        <p:spPr>
          <a:xfrm>
            <a:off x="3215680" y="4725143"/>
            <a:ext cx="4572000" cy="1477328"/>
          </a:xfrm>
          <a:prstGeom prst="rect">
            <a:avLst/>
          </a:prstGeom>
        </p:spPr>
        <p:txBody>
          <a:bodyPr>
            <a:spAutoFit/>
          </a:bodyPr>
          <a:lstStyle/>
          <a:p>
            <a:r>
              <a:rPr lang="fr-BE" dirty="0"/>
              <a:t>Certificats </a:t>
            </a:r>
            <a:r>
              <a:rPr lang="fr-BE" dirty="0">
                <a:solidFill>
                  <a:srgbClr val="087670"/>
                </a:solidFill>
              </a:rPr>
              <a:t>eHealth</a:t>
            </a:r>
          </a:p>
          <a:p>
            <a:r>
              <a:rPr lang="fr-BE" dirty="0"/>
              <a:t>Gestion intégrée des utilisateurs et des accès</a:t>
            </a:r>
          </a:p>
          <a:p>
            <a:r>
              <a:rPr lang="fr-BE" dirty="0"/>
              <a:t>Chiffrement end-to-end</a:t>
            </a:r>
          </a:p>
          <a:p>
            <a:r>
              <a:rPr lang="fr-BE" dirty="0"/>
              <a:t>Horodatage électronique (</a:t>
            </a:r>
            <a:r>
              <a:rPr lang="fr-BE" dirty="0" err="1"/>
              <a:t>timestamping</a:t>
            </a:r>
            <a:r>
              <a:rPr lang="fr-BE" dirty="0"/>
              <a:t>)</a:t>
            </a:r>
          </a:p>
          <a:p>
            <a:r>
              <a:rPr lang="fr-BE" dirty="0"/>
              <a:t>Coordination de sous-processus électroniques</a:t>
            </a:r>
          </a:p>
        </p:txBody>
      </p:sp>
      <p:sp>
        <p:nvSpPr>
          <p:cNvPr id="33" name="TextBox 32"/>
          <p:cNvSpPr txBox="1"/>
          <p:nvPr/>
        </p:nvSpPr>
        <p:spPr>
          <a:xfrm>
            <a:off x="9120336" y="5230942"/>
            <a:ext cx="1656184" cy="646331"/>
          </a:xfrm>
          <a:prstGeom prst="rect">
            <a:avLst/>
          </a:prstGeom>
          <a:noFill/>
        </p:spPr>
        <p:txBody>
          <a:bodyPr wrap="square" rtlCol="0">
            <a:spAutoFit/>
          </a:bodyPr>
          <a:lstStyle/>
          <a:p>
            <a:r>
              <a:rPr lang="fr-BE" dirty="0"/>
              <a:t>Sources authentiques</a:t>
            </a:r>
          </a:p>
        </p:txBody>
      </p:sp>
      <p:sp>
        <p:nvSpPr>
          <p:cNvPr id="11" name="Slide Number Placeholder 10"/>
          <p:cNvSpPr>
            <a:spLocks noGrp="1"/>
          </p:cNvSpPr>
          <p:nvPr>
            <p:ph type="sldNum" sz="quarter" idx="12"/>
          </p:nvPr>
        </p:nvSpPr>
        <p:spPr/>
        <p:txBody>
          <a:bodyPr/>
          <a:lstStyle/>
          <a:p>
            <a:fld id="{30A9230E-FFBB-4CCB-ABD7-198084EDE768}" type="slidenum">
              <a:rPr lang="fr-BE" smtClean="0"/>
              <a:t>46</a:t>
            </a:fld>
            <a:endParaRPr lang="fr-BE"/>
          </a:p>
        </p:txBody>
      </p:sp>
      <p:cxnSp>
        <p:nvCxnSpPr>
          <p:cNvPr id="32" name="Straight Connector 31"/>
          <p:cNvCxnSpPr/>
          <p:nvPr/>
        </p:nvCxnSpPr>
        <p:spPr>
          <a:xfrm flipH="1">
            <a:off x="6023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464152" y="1771364"/>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340905" y="2564904"/>
            <a:ext cx="599837"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8112224" y="2864254"/>
            <a:ext cx="936104" cy="632609"/>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848" y="4221089"/>
            <a:ext cx="1733178" cy="513021"/>
          </a:xfrm>
          <a:prstGeom prst="rect">
            <a:avLst/>
          </a:prstGeom>
        </p:spPr>
      </p:pic>
      <p:sp>
        <p:nvSpPr>
          <p:cNvPr id="50" name="Rectangle 49"/>
          <p:cNvSpPr/>
          <p:nvPr/>
        </p:nvSpPr>
        <p:spPr>
          <a:xfrm>
            <a:off x="3359696" y="4869160"/>
            <a:ext cx="4572000" cy="369332"/>
          </a:xfrm>
          <a:prstGeom prst="rect">
            <a:avLst/>
          </a:prstGeom>
        </p:spPr>
        <p:txBody>
          <a:bodyPr>
            <a:spAutoFit/>
          </a:bodyPr>
          <a:lstStyle/>
          <a:p>
            <a:endParaRPr lang="nl-NL" dirty="0">
              <a:solidFill>
                <a:schemeClr val="tx2"/>
              </a:solidFill>
            </a:endParaRPr>
          </a:p>
        </p:txBody>
      </p:sp>
      <p:cxnSp>
        <p:nvCxnSpPr>
          <p:cNvPr id="53" name="Straight Connector 52"/>
          <p:cNvCxnSpPr/>
          <p:nvPr/>
        </p:nvCxnSpPr>
        <p:spPr>
          <a:xfrm>
            <a:off x="6456040" y="4509120"/>
            <a:ext cx="2592288" cy="61671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456040" y="4654352"/>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168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536160" y="1844824"/>
            <a:ext cx="478996" cy="50429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328248" y="2347428"/>
            <a:ext cx="720080" cy="21626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8232550" y="3091458"/>
            <a:ext cx="815778" cy="550637"/>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4"/>
          <a:stretch>
            <a:fillRect/>
          </a:stretch>
        </p:blipFill>
        <p:spPr>
          <a:xfrm>
            <a:off x="5375920" y="2204864"/>
            <a:ext cx="2856630" cy="814586"/>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2224" y="1124744"/>
            <a:ext cx="841276" cy="841276"/>
          </a:xfrm>
          <a:prstGeom prst="rect">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0336" y="3284984"/>
            <a:ext cx="841276" cy="841276"/>
          </a:xfrm>
          <a:prstGeom prst="rect">
            <a:avLst/>
          </a:prstGeom>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2344" y="1988840"/>
            <a:ext cx="841276" cy="841276"/>
          </a:xfrm>
          <a:prstGeom prst="rect">
            <a:avLst/>
          </a:prstGeom>
        </p:spPr>
      </p:pic>
      <p:pic>
        <p:nvPicPr>
          <p:cNvPr id="63" name="Picture 62"/>
          <p:cNvPicPr>
            <a:picLocks noChangeAspect="1"/>
          </p:cNvPicPr>
          <p:nvPr/>
        </p:nvPicPr>
        <p:blipFill>
          <a:blip r:embed="rId6"/>
          <a:stretch>
            <a:fillRect/>
          </a:stretch>
        </p:blipFill>
        <p:spPr>
          <a:xfrm>
            <a:off x="9408368" y="4725145"/>
            <a:ext cx="621846" cy="542591"/>
          </a:xfrm>
          <a:prstGeom prst="rect">
            <a:avLst/>
          </a:prstGeom>
        </p:spPr>
      </p:pic>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7528" y="1052736"/>
            <a:ext cx="1240334" cy="1240334"/>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5720" y="1700808"/>
            <a:ext cx="708670" cy="708670"/>
          </a:xfrm>
          <a:prstGeom prst="rect">
            <a:avLst/>
          </a:prstGeom>
        </p:spPr>
      </p:pic>
      <p:cxnSp>
        <p:nvCxnSpPr>
          <p:cNvPr id="66" name="Straight Connector 65"/>
          <p:cNvCxnSpPr/>
          <p:nvPr/>
        </p:nvCxnSpPr>
        <p:spPr>
          <a:xfrm>
            <a:off x="2855640" y="2132856"/>
            <a:ext cx="648072" cy="2"/>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67808" y="2132856"/>
            <a:ext cx="1008112" cy="28116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83632" y="2348881"/>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223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D8A54B9-8370-4ADF-8750-5CA0DE9E52E7}"/>
              </a:ext>
            </a:extLst>
          </p:cNvPr>
          <p:cNvSpPr txBox="1"/>
          <p:nvPr/>
        </p:nvSpPr>
        <p:spPr>
          <a:xfrm>
            <a:off x="1919536" y="2636913"/>
            <a:ext cx="2592288" cy="369332"/>
          </a:xfrm>
          <a:prstGeom prst="rect">
            <a:avLst/>
          </a:prstGeom>
          <a:noFill/>
        </p:spPr>
        <p:txBody>
          <a:bodyPr wrap="square" rtlCol="0">
            <a:spAutoFit/>
          </a:bodyPr>
          <a:lstStyle/>
          <a:p>
            <a:r>
              <a:rPr lang="fr-BE" dirty="0" err="1">
                <a:solidFill>
                  <a:srgbClr val="087670"/>
                </a:solidFill>
              </a:rPr>
              <a:t>Webapp</a:t>
            </a:r>
            <a:endParaRPr lang="fr-BE" dirty="0">
              <a:solidFill>
                <a:srgbClr val="087670"/>
              </a:solidFill>
            </a:endParaRPr>
          </a:p>
        </p:txBody>
      </p:sp>
      <p:sp>
        <p:nvSpPr>
          <p:cNvPr id="71" name="TextBox 70">
            <a:extLst>
              <a:ext uri="{FF2B5EF4-FFF2-40B4-BE49-F238E27FC236}">
                <a16:creationId xmlns:a16="http://schemas.microsoft.com/office/drawing/2014/main" id="{4F7638DD-B3B7-4A60-8E1F-5DFA49465F6F}"/>
              </a:ext>
            </a:extLst>
          </p:cNvPr>
          <p:cNvSpPr txBox="1"/>
          <p:nvPr/>
        </p:nvSpPr>
        <p:spPr>
          <a:xfrm>
            <a:off x="1937325" y="2987660"/>
            <a:ext cx="2592288" cy="369332"/>
          </a:xfrm>
          <a:prstGeom prst="rect">
            <a:avLst/>
          </a:prstGeom>
          <a:noFill/>
        </p:spPr>
        <p:txBody>
          <a:bodyPr wrap="square" rtlCol="0">
            <a:spAutoFit/>
          </a:bodyPr>
          <a:lstStyle/>
          <a:p>
            <a:r>
              <a:rPr lang="fr-BE" dirty="0">
                <a:solidFill>
                  <a:srgbClr val="C00000"/>
                </a:solidFill>
              </a:rPr>
              <a:t>Webservice</a:t>
            </a:r>
          </a:p>
        </p:txBody>
      </p:sp>
    </p:spTree>
    <p:extLst>
      <p:ext uri="{BB962C8B-B14F-4D97-AF65-F5344CB8AC3E}">
        <p14:creationId xmlns:p14="http://schemas.microsoft.com/office/powerpoint/2010/main" val="22720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Hub - </a:t>
            </a:r>
            <a:r>
              <a:rPr lang="fr-BE" dirty="0" err="1"/>
              <a:t>metahub</a:t>
            </a:r>
            <a:endParaRPr lang="fr-BE" dirty="0"/>
          </a:p>
        </p:txBody>
      </p:sp>
      <p:sp>
        <p:nvSpPr>
          <p:cNvPr id="15" name="Rectangle 14"/>
          <p:cNvSpPr/>
          <p:nvPr/>
        </p:nvSpPr>
        <p:spPr>
          <a:xfrm>
            <a:off x="3359696" y="4869160"/>
            <a:ext cx="4572000" cy="369332"/>
          </a:xfrm>
          <a:prstGeom prst="rect">
            <a:avLst/>
          </a:prstGeom>
        </p:spPr>
        <p:txBody>
          <a:bodyPr>
            <a:spAutoFit/>
          </a:bodyPr>
          <a:lstStyle/>
          <a:p>
            <a:endParaRPr lang="nl-NL" dirty="0">
              <a:solidFill>
                <a:schemeClr val="tx2"/>
              </a:solidFill>
            </a:endParaRPr>
          </a:p>
        </p:txBody>
      </p:sp>
      <p:sp>
        <p:nvSpPr>
          <p:cNvPr id="24" name="Rectangle 23"/>
          <p:cNvSpPr/>
          <p:nvPr/>
        </p:nvSpPr>
        <p:spPr>
          <a:xfrm>
            <a:off x="3431704" y="4869161"/>
            <a:ext cx="4572000" cy="1200329"/>
          </a:xfrm>
          <a:prstGeom prst="rect">
            <a:avLst/>
          </a:prstGeom>
        </p:spPr>
        <p:txBody>
          <a:bodyPr>
            <a:spAutoFit/>
          </a:bodyPr>
          <a:lstStyle/>
          <a:p>
            <a:r>
              <a:rPr lang="fr-BE" dirty="0"/>
              <a:t>Certificats </a:t>
            </a:r>
            <a:r>
              <a:rPr lang="fr-BE" dirty="0">
                <a:solidFill>
                  <a:srgbClr val="087670"/>
                </a:solidFill>
              </a:rPr>
              <a:t>eHealth</a:t>
            </a:r>
          </a:p>
          <a:p>
            <a:r>
              <a:rPr lang="fr-BE" dirty="0"/>
              <a:t>Gestion intégrée des utilisateurs et des accès</a:t>
            </a:r>
          </a:p>
          <a:p>
            <a:r>
              <a:rPr lang="fr-BE" dirty="0"/>
              <a:t>Chiffrement end-to-end</a:t>
            </a:r>
          </a:p>
          <a:p>
            <a:r>
              <a:rPr lang="fr-BE" dirty="0"/>
              <a:t>Répertoire des références</a:t>
            </a:r>
          </a:p>
        </p:txBody>
      </p:sp>
      <p:sp>
        <p:nvSpPr>
          <p:cNvPr id="19" name="TextBox 18"/>
          <p:cNvSpPr txBox="1"/>
          <p:nvPr/>
        </p:nvSpPr>
        <p:spPr>
          <a:xfrm>
            <a:off x="9120336" y="2780928"/>
            <a:ext cx="1080120" cy="923330"/>
          </a:xfrm>
          <a:prstGeom prst="rect">
            <a:avLst/>
          </a:prstGeom>
          <a:noFill/>
          <a:ln>
            <a:solidFill>
              <a:schemeClr val="tx1"/>
            </a:solidFill>
          </a:ln>
        </p:spPr>
        <p:txBody>
          <a:bodyPr wrap="square" rtlCol="0">
            <a:spAutoFit/>
          </a:bodyPr>
          <a:lstStyle/>
          <a:p>
            <a:r>
              <a:rPr lang="fr-BE"/>
              <a:t>BruSafe</a:t>
            </a:r>
          </a:p>
          <a:p>
            <a:r>
              <a:rPr lang="fr-BE"/>
              <a:t>InterMed</a:t>
            </a:r>
          </a:p>
          <a:p>
            <a:r>
              <a:rPr lang="fr-BE"/>
              <a:t>VitaLink</a:t>
            </a:r>
          </a:p>
        </p:txBody>
      </p:sp>
      <p:sp>
        <p:nvSpPr>
          <p:cNvPr id="45" name="TextBox 44"/>
          <p:cNvSpPr txBox="1"/>
          <p:nvPr/>
        </p:nvSpPr>
        <p:spPr>
          <a:xfrm>
            <a:off x="9120336" y="5230942"/>
            <a:ext cx="1547664" cy="646331"/>
          </a:xfrm>
          <a:prstGeom prst="rect">
            <a:avLst/>
          </a:prstGeom>
          <a:noFill/>
        </p:spPr>
        <p:txBody>
          <a:bodyPr wrap="square" rtlCol="0">
            <a:spAutoFit/>
          </a:bodyPr>
          <a:lstStyle/>
          <a:p>
            <a:r>
              <a:rPr lang="fr-BE" dirty="0"/>
              <a:t>Sources authentiques</a:t>
            </a:r>
          </a:p>
        </p:txBody>
      </p:sp>
      <p:sp>
        <p:nvSpPr>
          <p:cNvPr id="22" name="Slide Number Placeholder 21"/>
          <p:cNvSpPr>
            <a:spLocks noGrp="1"/>
          </p:cNvSpPr>
          <p:nvPr>
            <p:ph type="sldNum" sz="quarter" idx="12"/>
          </p:nvPr>
        </p:nvSpPr>
        <p:spPr/>
        <p:txBody>
          <a:bodyPr/>
          <a:lstStyle/>
          <a:p>
            <a:fld id="{30A9230E-FFBB-4CCB-ABD7-198084EDE768}" type="slidenum">
              <a:rPr lang="fr-BE" smtClean="0"/>
              <a:t>47</a:t>
            </a:fld>
            <a:endParaRPr lang="fr-BE"/>
          </a:p>
        </p:txBody>
      </p:sp>
      <p:cxnSp>
        <p:nvCxnSpPr>
          <p:cNvPr id="31" name="Straight Connector 30"/>
          <p:cNvCxnSpPr/>
          <p:nvPr/>
        </p:nvCxnSpPr>
        <p:spPr>
          <a:xfrm flipH="1">
            <a:off x="6023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464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52184" y="3429000"/>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848" y="4221089"/>
            <a:ext cx="1733178" cy="513021"/>
          </a:xfrm>
          <a:prstGeom prst="rect">
            <a:avLst/>
          </a:prstGeom>
        </p:spPr>
      </p:pic>
      <p:cxnSp>
        <p:nvCxnSpPr>
          <p:cNvPr id="43" name="Straight Connector 42"/>
          <p:cNvCxnSpPr/>
          <p:nvPr/>
        </p:nvCxnSpPr>
        <p:spPr>
          <a:xfrm>
            <a:off x="6456040" y="4651022"/>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0056440" y="1484784"/>
            <a:ext cx="288032"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2224" y="1196752"/>
            <a:ext cx="769268" cy="769268"/>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4272" y="3645024"/>
            <a:ext cx="764704" cy="764704"/>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4756" y="1052736"/>
            <a:ext cx="553244" cy="553244"/>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6280" y="2348880"/>
            <a:ext cx="548680" cy="548680"/>
          </a:xfrm>
          <a:prstGeom prst="rect">
            <a:avLst/>
          </a:prstGeom>
        </p:spPr>
      </p:pic>
      <p:cxnSp>
        <p:nvCxnSpPr>
          <p:cNvPr id="51" name="Straight Connector 50"/>
          <p:cNvCxnSpPr/>
          <p:nvPr/>
        </p:nvCxnSpPr>
        <p:spPr>
          <a:xfrm flipV="1">
            <a:off x="7752184" y="2780928"/>
            <a:ext cx="720080" cy="136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6168008" y="2060848"/>
            <a:ext cx="1438588" cy="1340228"/>
            <a:chOff x="4427984" y="1856178"/>
            <a:chExt cx="1438588" cy="1340228"/>
          </a:xfrm>
          <a:solidFill>
            <a:srgbClr val="B2B2B2"/>
          </a:solidFill>
        </p:grpSpPr>
        <p:pic>
          <p:nvPicPr>
            <p:cNvPr id="53" name="Picture 52"/>
            <p:cNvPicPr>
              <a:picLocks noChangeAspect="1"/>
            </p:cNvPicPr>
            <p:nvPr/>
          </p:nvPicPr>
          <p:blipFill>
            <a:blip r:embed="rId8"/>
            <a:stretch>
              <a:fillRect/>
            </a:stretch>
          </p:blipFill>
          <p:spPr>
            <a:xfrm>
              <a:off x="4716016" y="1856178"/>
              <a:ext cx="955948" cy="348686"/>
            </a:xfrm>
            <a:prstGeom prst="rect">
              <a:avLst/>
            </a:prstGeom>
            <a:grpFill/>
            <a:ln>
              <a:solidFill>
                <a:srgbClr val="000000"/>
              </a:solidFill>
            </a:ln>
          </p:spPr>
        </p:pic>
        <p:pic>
          <p:nvPicPr>
            <p:cNvPr id="54" name="Picture 53"/>
            <p:cNvPicPr>
              <a:picLocks noChangeAspect="1"/>
            </p:cNvPicPr>
            <p:nvPr/>
          </p:nvPicPr>
          <p:blipFill>
            <a:blip r:embed="rId9"/>
            <a:stretch>
              <a:fillRect/>
            </a:stretch>
          </p:blipFill>
          <p:spPr>
            <a:xfrm>
              <a:off x="5076056" y="2348880"/>
              <a:ext cx="790516" cy="376436"/>
            </a:xfrm>
            <a:prstGeom prst="rect">
              <a:avLst/>
            </a:prstGeom>
            <a:grpFill/>
            <a:ln>
              <a:solidFill>
                <a:srgbClr val="000000"/>
              </a:solidFill>
            </a:ln>
          </p:spPr>
        </p:pic>
        <p:pic>
          <p:nvPicPr>
            <p:cNvPr id="55" name="Picture 54"/>
            <p:cNvPicPr>
              <a:picLocks noChangeAspect="1"/>
            </p:cNvPicPr>
            <p:nvPr/>
          </p:nvPicPr>
          <p:blipFill>
            <a:blip r:embed="rId10"/>
            <a:stretch>
              <a:fillRect/>
            </a:stretch>
          </p:blipFill>
          <p:spPr>
            <a:xfrm>
              <a:off x="4427984" y="2276872"/>
              <a:ext cx="576064" cy="506539"/>
            </a:xfrm>
            <a:prstGeom prst="rect">
              <a:avLst/>
            </a:prstGeom>
            <a:grpFill/>
            <a:ln>
              <a:solidFill>
                <a:srgbClr val="000000"/>
              </a:solidFill>
            </a:ln>
          </p:spPr>
        </p:pic>
        <p:pic>
          <p:nvPicPr>
            <p:cNvPr id="56" name="Picture 55"/>
            <p:cNvPicPr>
              <a:picLocks noChangeAspect="1"/>
            </p:cNvPicPr>
            <p:nvPr/>
          </p:nvPicPr>
          <p:blipFill>
            <a:blip r:embed="rId11"/>
            <a:stretch>
              <a:fillRect/>
            </a:stretch>
          </p:blipFill>
          <p:spPr>
            <a:xfrm>
              <a:off x="5220072" y="2924944"/>
              <a:ext cx="576262" cy="271462"/>
            </a:xfrm>
            <a:prstGeom prst="rect">
              <a:avLst/>
            </a:prstGeom>
            <a:grpFill/>
            <a:ln>
              <a:solidFill>
                <a:srgbClr val="000000"/>
              </a:solidFill>
            </a:ln>
          </p:spPr>
        </p:pic>
      </p:grpSp>
      <p:pic>
        <p:nvPicPr>
          <p:cNvPr id="57" name="Picture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24392" y="2060848"/>
            <a:ext cx="492646" cy="492646"/>
          </a:xfrm>
          <a:prstGeom prst="rect">
            <a:avLst/>
          </a:prstGeom>
        </p:spPr>
      </p:pic>
      <p:cxnSp>
        <p:nvCxnSpPr>
          <p:cNvPr id="58" name="Straight Connector 57"/>
          <p:cNvCxnSpPr/>
          <p:nvPr/>
        </p:nvCxnSpPr>
        <p:spPr>
          <a:xfrm flipV="1">
            <a:off x="9264352" y="2492896"/>
            <a:ext cx="360040" cy="144016"/>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13"/>
          <a:stretch>
            <a:fillRect/>
          </a:stretch>
        </p:blipFill>
        <p:spPr>
          <a:xfrm>
            <a:off x="9408368" y="4725145"/>
            <a:ext cx="621846" cy="542591"/>
          </a:xfrm>
          <a:prstGeom prst="rect">
            <a:avLst/>
          </a:prstGeom>
        </p:spPr>
      </p:pic>
      <p:pic>
        <p:nvPicPr>
          <p:cNvPr id="60" name="Picture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27274" y="1396955"/>
            <a:ext cx="1240334" cy="1240334"/>
          </a:xfrm>
          <a:prstGeom prst="rect">
            <a:avLst/>
          </a:prstGeom>
        </p:spPr>
      </p:pic>
      <p:pic>
        <p:nvPicPr>
          <p:cNvPr id="61" name="Picture 6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00624" y="1778521"/>
            <a:ext cx="708670" cy="708670"/>
          </a:xfrm>
          <a:prstGeom prst="rect">
            <a:avLst/>
          </a:prstGeom>
        </p:spPr>
      </p:pic>
      <p:cxnSp>
        <p:nvCxnSpPr>
          <p:cNvPr id="62" name="Straight Connector 61"/>
          <p:cNvCxnSpPr/>
          <p:nvPr/>
        </p:nvCxnSpPr>
        <p:spPr>
          <a:xfrm>
            <a:off x="2711624" y="2194592"/>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23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A49BEDF-C8CE-46E9-816E-9892EA399659}"/>
              </a:ext>
            </a:extLst>
          </p:cNvPr>
          <p:cNvCxnSpPr>
            <a:cxnSpLocks/>
            <a:stCxn id="61" idx="3"/>
          </p:cNvCxnSpPr>
          <p:nvPr/>
        </p:nvCxnSpPr>
        <p:spPr>
          <a:xfrm>
            <a:off x="4309294" y="2132856"/>
            <a:ext cx="2031789" cy="9305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62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Relations de soins (de santé)</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274" y="1396955"/>
            <a:ext cx="1240334" cy="1240334"/>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624" y="1778521"/>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6218" y="1011093"/>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6023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608168" y="1484784"/>
            <a:ext cx="720080" cy="36004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24192" y="3029909"/>
            <a:ext cx="1008112" cy="18306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7848" y="4221089"/>
            <a:ext cx="1733178" cy="513021"/>
          </a:xfrm>
          <a:prstGeom prst="rect">
            <a:avLst/>
          </a:prstGeom>
        </p:spPr>
      </p:pic>
      <p:pic>
        <p:nvPicPr>
          <p:cNvPr id="16" name="Picture 15"/>
          <p:cNvPicPr>
            <a:picLocks noChangeAspect="1"/>
          </p:cNvPicPr>
          <p:nvPr/>
        </p:nvPicPr>
        <p:blipFill>
          <a:blip r:embed="rId7"/>
          <a:stretch>
            <a:fillRect/>
          </a:stretch>
        </p:blipFill>
        <p:spPr>
          <a:xfrm>
            <a:off x="6428954" y="2741910"/>
            <a:ext cx="1107207" cy="471066"/>
          </a:xfrm>
          <a:prstGeom prst="rect">
            <a:avLst/>
          </a:prstGeom>
        </p:spPr>
      </p:pic>
      <p:sp>
        <p:nvSpPr>
          <p:cNvPr id="13" name="TextBox 12"/>
          <p:cNvSpPr txBox="1"/>
          <p:nvPr/>
        </p:nvSpPr>
        <p:spPr>
          <a:xfrm>
            <a:off x="9120336" y="5230942"/>
            <a:ext cx="1656184" cy="646331"/>
          </a:xfrm>
          <a:prstGeom prst="rect">
            <a:avLst/>
          </a:prstGeom>
          <a:noFill/>
        </p:spPr>
        <p:txBody>
          <a:bodyPr wrap="square" rtlCol="0">
            <a:spAutoFit/>
          </a:bodyPr>
          <a:lstStyle/>
          <a:p>
            <a:r>
              <a:rPr lang="fr-BE" dirty="0"/>
              <a:t>Sources authentiques</a:t>
            </a:r>
          </a:p>
        </p:txBody>
      </p:sp>
      <p:cxnSp>
        <p:nvCxnSpPr>
          <p:cNvPr id="27" name="Straight Connector 26"/>
          <p:cNvCxnSpPr/>
          <p:nvPr/>
        </p:nvCxnSpPr>
        <p:spPr>
          <a:xfrm>
            <a:off x="2711624" y="2194592"/>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23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56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968208" y="2348880"/>
            <a:ext cx="792088" cy="679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8"/>
          <a:stretch>
            <a:fillRect/>
          </a:stretch>
        </p:blipFill>
        <p:spPr>
          <a:xfrm>
            <a:off x="9408368" y="4725145"/>
            <a:ext cx="621846" cy="542591"/>
          </a:xfrm>
          <a:prstGeom prst="rect">
            <a:avLst/>
          </a:prstGeom>
        </p:spPr>
      </p:pic>
      <p:sp>
        <p:nvSpPr>
          <p:cNvPr id="33" name="TextBox 32"/>
          <p:cNvSpPr txBox="1"/>
          <p:nvPr/>
        </p:nvSpPr>
        <p:spPr>
          <a:xfrm>
            <a:off x="5375920" y="1990582"/>
            <a:ext cx="2448272" cy="923330"/>
          </a:xfrm>
          <a:prstGeom prst="rect">
            <a:avLst/>
          </a:prstGeom>
          <a:noFill/>
          <a:ln>
            <a:solidFill>
              <a:srgbClr val="000000"/>
            </a:solidFill>
          </a:ln>
        </p:spPr>
        <p:txBody>
          <a:bodyPr wrap="square" rtlCol="0">
            <a:spAutoFit/>
          </a:bodyPr>
          <a:lstStyle/>
          <a:p>
            <a:r>
              <a:rPr lang="fr-BE" b="1"/>
              <a:t>Banque nationale des relations de soins (de santé)</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04312" y="1916832"/>
            <a:ext cx="697260" cy="697260"/>
          </a:xfrm>
          <a:prstGeom prst="rect">
            <a:avLst/>
          </a:prstGeom>
        </p:spPr>
      </p:pic>
      <p:sp>
        <p:nvSpPr>
          <p:cNvPr id="17" name="TextBox 16"/>
          <p:cNvSpPr txBox="1"/>
          <p:nvPr/>
        </p:nvSpPr>
        <p:spPr>
          <a:xfrm>
            <a:off x="9615626" y="2254483"/>
            <a:ext cx="1430704" cy="523220"/>
          </a:xfrm>
          <a:prstGeom prst="rect">
            <a:avLst/>
          </a:prstGeom>
          <a:noFill/>
        </p:spPr>
        <p:txBody>
          <a:bodyPr wrap="square" rtlCol="0">
            <a:spAutoFit/>
          </a:bodyPr>
          <a:lstStyle/>
          <a:p>
            <a:r>
              <a:rPr lang="fr-BE" sz="1400" dirty="0"/>
              <a:t>Détenteurs du DMG</a:t>
            </a:r>
          </a:p>
        </p:txBody>
      </p:sp>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76320" y="2852936"/>
            <a:ext cx="664270" cy="66427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42748" y="3645024"/>
            <a:ext cx="625252" cy="625252"/>
          </a:xfrm>
          <a:prstGeom prst="rect">
            <a:avLst/>
          </a:prstGeom>
        </p:spPr>
      </p:pic>
      <p:cxnSp>
        <p:nvCxnSpPr>
          <p:cNvPr id="44" name="Straight Connector 43"/>
          <p:cNvCxnSpPr>
            <a:endCxn id="18" idx="1"/>
          </p:cNvCxnSpPr>
          <p:nvPr/>
        </p:nvCxnSpPr>
        <p:spPr>
          <a:xfrm>
            <a:off x="9552384" y="3573016"/>
            <a:ext cx="490364" cy="38463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431704" y="4797153"/>
            <a:ext cx="4572000" cy="646331"/>
          </a:xfrm>
          <a:prstGeom prst="rect">
            <a:avLst/>
          </a:prstGeom>
        </p:spPr>
        <p:txBody>
          <a:bodyPr>
            <a:spAutoFit/>
          </a:bodyPr>
          <a:lstStyle/>
          <a:p>
            <a:r>
              <a:rPr lang="fr-BE" dirty="0"/>
              <a:t>Certificats </a:t>
            </a:r>
            <a:r>
              <a:rPr lang="fr-BE" dirty="0">
                <a:solidFill>
                  <a:srgbClr val="087670"/>
                </a:solidFill>
              </a:rPr>
              <a:t>eHealth</a:t>
            </a:r>
          </a:p>
          <a:p>
            <a:r>
              <a:rPr lang="fr-BE" dirty="0"/>
              <a:t>Gestion intégrée des utilisateurs et des accès</a:t>
            </a:r>
          </a:p>
        </p:txBody>
      </p:sp>
      <p:sp>
        <p:nvSpPr>
          <p:cNvPr id="10" name="Slide Number Placeholder 9"/>
          <p:cNvSpPr>
            <a:spLocks noGrp="1"/>
          </p:cNvSpPr>
          <p:nvPr>
            <p:ph type="sldNum" sz="quarter" idx="12"/>
          </p:nvPr>
        </p:nvSpPr>
        <p:spPr/>
        <p:txBody>
          <a:bodyPr/>
          <a:lstStyle/>
          <a:p>
            <a:fld id="{30A9230E-FFBB-4CCB-ABD7-198084EDE768}" type="slidenum">
              <a:rPr lang="fr-BE" smtClean="0"/>
              <a:t>48</a:t>
            </a:fld>
            <a:endParaRPr lang="fr-BE"/>
          </a:p>
        </p:txBody>
      </p:sp>
    </p:spTree>
    <p:extLst>
      <p:ext uri="{BB962C8B-B14F-4D97-AF65-F5344CB8AC3E}">
        <p14:creationId xmlns:p14="http://schemas.microsoft.com/office/powerpoint/2010/main" val="2270455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Dossier pharmaceutique partagé (DPP)</a:t>
            </a:r>
          </a:p>
        </p:txBody>
      </p:sp>
      <p:sp>
        <p:nvSpPr>
          <p:cNvPr id="3" name="Content Placeholder 2"/>
          <p:cNvSpPr>
            <a:spLocks noGrp="1"/>
          </p:cNvSpPr>
          <p:nvPr>
            <p:ph idx="1"/>
          </p:nvPr>
        </p:nvSpPr>
        <p:spPr/>
        <p:txBody>
          <a:bodyPr>
            <a:normAutofit/>
          </a:bodyPr>
          <a:lstStyle/>
          <a:p>
            <a:r>
              <a:rPr lang="fr-BE" dirty="0"/>
              <a:t>initiative collective, professionnelle et volontaire des officines belges ouvertes au public</a:t>
            </a:r>
          </a:p>
          <a:p>
            <a:endParaRPr lang="fr-BE" dirty="0"/>
          </a:p>
          <a:p>
            <a:r>
              <a:rPr lang="fr-BE" dirty="0"/>
              <a:t>s’inscrit dans la fourniture de moyens visant à soutenir les soins pharmaceutiques que le pharmacien fournit au service de la société</a:t>
            </a:r>
          </a:p>
          <a:p>
            <a:endParaRPr lang="fr-BE" dirty="0"/>
          </a:p>
          <a:p>
            <a:r>
              <a:rPr lang="fr-BE" dirty="0"/>
              <a:t>services de base de la Plate-forme </a:t>
            </a:r>
            <a:r>
              <a:rPr lang="fr-BE" dirty="0">
                <a:solidFill>
                  <a:srgbClr val="087670"/>
                </a:solidFill>
              </a:rPr>
              <a:t>eHealth </a:t>
            </a:r>
            <a:r>
              <a:rPr lang="fr-BE" dirty="0"/>
              <a:t>utilisés</a:t>
            </a:r>
          </a:p>
          <a:p>
            <a:pPr lvl="1"/>
            <a:r>
              <a:rPr lang="fr-BE" dirty="0"/>
              <a:t>certificats </a:t>
            </a:r>
            <a:r>
              <a:rPr lang="fr-BE" dirty="0">
                <a:solidFill>
                  <a:srgbClr val="087670"/>
                </a:solidFill>
              </a:rPr>
              <a:t>eHealth</a:t>
            </a:r>
          </a:p>
          <a:p>
            <a:pPr lvl="1"/>
            <a:r>
              <a:rPr lang="fr-BE" dirty="0"/>
              <a:t>gestion intégrée des utilisateurs et des accès</a:t>
            </a:r>
          </a:p>
          <a:p>
            <a:pPr lvl="1"/>
            <a:r>
              <a:rPr lang="fr-BE" dirty="0"/>
              <a:t>chiffrement end-to-end</a:t>
            </a:r>
          </a:p>
          <a:p>
            <a:pPr lvl="1"/>
            <a:r>
              <a:rPr lang="fr-BE" dirty="0" err="1"/>
              <a:t>timestamping</a:t>
            </a:r>
            <a:endParaRPr lang="fr-BE" dirty="0"/>
          </a:p>
          <a:p>
            <a:pPr lvl="1"/>
            <a:r>
              <a:rPr lang="fr-BE" dirty="0"/>
              <a:t>coordination de sous-processus électroniques</a:t>
            </a:r>
          </a:p>
        </p:txBody>
      </p:sp>
      <p:pic>
        <p:nvPicPr>
          <p:cNvPr id="6" name="Picture 5"/>
          <p:cNvPicPr>
            <a:picLocks noChangeAspect="1"/>
          </p:cNvPicPr>
          <p:nvPr/>
        </p:nvPicPr>
        <p:blipFill>
          <a:blip r:embed="rId3"/>
          <a:stretch>
            <a:fillRect/>
          </a:stretch>
        </p:blipFill>
        <p:spPr>
          <a:xfrm>
            <a:off x="9543256" y="5183481"/>
            <a:ext cx="1104900" cy="619125"/>
          </a:xfrm>
          <a:prstGeom prst="rect">
            <a:avLst/>
          </a:prstGeom>
        </p:spPr>
      </p:pic>
      <p:sp>
        <p:nvSpPr>
          <p:cNvPr id="11" name="Slide Number Placeholder 10"/>
          <p:cNvSpPr>
            <a:spLocks noGrp="1"/>
          </p:cNvSpPr>
          <p:nvPr>
            <p:ph type="sldNum" sz="quarter" idx="12"/>
          </p:nvPr>
        </p:nvSpPr>
        <p:spPr/>
        <p:txBody>
          <a:bodyPr/>
          <a:lstStyle/>
          <a:p>
            <a:fld id="{30A9230E-FFBB-4CCB-ABD7-198084EDE768}" type="slidenum">
              <a:rPr lang="fr-BE" smtClean="0"/>
              <a:t>49</a:t>
            </a:fld>
            <a:endParaRPr lang="fr-BE"/>
          </a:p>
        </p:txBody>
      </p:sp>
    </p:spTree>
    <p:extLst>
      <p:ext uri="{BB962C8B-B14F-4D97-AF65-F5344CB8AC3E}">
        <p14:creationId xmlns:p14="http://schemas.microsoft.com/office/powerpoint/2010/main" val="219385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Objectifs de la Plate-forme </a:t>
            </a:r>
            <a:r>
              <a:rPr lang="fr-BE">
                <a:solidFill>
                  <a:srgbClr val="087670"/>
                </a:solidFill>
              </a:rPr>
              <a:t>eHealth</a:t>
            </a:r>
          </a:p>
        </p:txBody>
      </p:sp>
      <p:sp>
        <p:nvSpPr>
          <p:cNvPr id="92162" name="Rectangle 3"/>
          <p:cNvSpPr>
            <a:spLocks noGrp="1" noChangeArrowheads="1"/>
          </p:cNvSpPr>
          <p:nvPr>
            <p:ph idx="1"/>
          </p:nvPr>
        </p:nvSpPr>
        <p:spPr/>
        <p:txBody>
          <a:bodyPr>
            <a:normAutofit/>
          </a:bodyPr>
          <a:lstStyle/>
          <a:p>
            <a:r>
              <a:rPr lang="fr-BE" dirty="0"/>
              <a:t>comment?</a:t>
            </a:r>
          </a:p>
          <a:p>
            <a:pPr lvl="1"/>
            <a:r>
              <a:rPr lang="fr-BE" dirty="0"/>
              <a:t>à l'aide d’une prestation de services et d'un échange d’informations électroniques mutuels bien organisés entre tous les acteurs des soins de santé</a:t>
            </a:r>
          </a:p>
          <a:p>
            <a:pPr lvl="1"/>
            <a:r>
              <a:rPr lang="fr-BE" dirty="0"/>
              <a:t>tout en offrant les garanties utiles au niveau de la sécurité de l’information, de la protection de la vie privée et du secret professionnel</a:t>
            </a:r>
          </a:p>
          <a:p>
            <a:pPr lvl="1"/>
            <a:endParaRPr lang="nl-BE" altLang="en-US" dirty="0"/>
          </a:p>
          <a:p>
            <a:r>
              <a:rPr lang="fr-BE" dirty="0"/>
              <a:t>quoi?</a:t>
            </a:r>
          </a:p>
          <a:p>
            <a:pPr lvl="1"/>
            <a:r>
              <a:rPr lang="fr-BE" dirty="0"/>
              <a:t>optimaliser la qualité et la continuité des prestations de soins de santé </a:t>
            </a:r>
          </a:p>
          <a:p>
            <a:pPr lvl="1"/>
            <a:r>
              <a:rPr lang="fr-BE" dirty="0"/>
              <a:t>optimaliser la sécurité du patient</a:t>
            </a:r>
          </a:p>
          <a:p>
            <a:pPr lvl="1"/>
            <a:r>
              <a:rPr lang="fr-BE" dirty="0"/>
              <a:t>simplifier les formalités administratives pour tous les acteurs des soins de santé</a:t>
            </a:r>
          </a:p>
          <a:p>
            <a:pPr lvl="1"/>
            <a:r>
              <a:rPr lang="fr-BE" dirty="0"/>
              <a:t>offrir un soutien optimal à la politique des soins de santé</a:t>
            </a:r>
          </a:p>
          <a:p>
            <a:pPr lvl="1"/>
            <a:endParaRPr lang="nl-BE" altLang="en-US" dirty="0"/>
          </a:p>
          <a:p>
            <a:endParaRPr lang="nl-BE" altLang="en-US" dirty="0"/>
          </a:p>
        </p:txBody>
      </p:sp>
      <p:sp>
        <p:nvSpPr>
          <p:cNvPr id="4" name="Slide Number Placeholder 3"/>
          <p:cNvSpPr>
            <a:spLocks noGrp="1"/>
          </p:cNvSpPr>
          <p:nvPr>
            <p:ph type="sldNum" sz="quarter" idx="12"/>
          </p:nvPr>
        </p:nvSpPr>
        <p:spPr/>
        <p:txBody>
          <a:bodyPr/>
          <a:lstStyle/>
          <a:p>
            <a:fld id="{30A9230E-FFBB-4CCB-ABD7-198084EDE768}" type="slidenum">
              <a:rPr lang="fr-BE" smtClean="0"/>
              <a:t>5</a:t>
            </a:fld>
            <a:endParaRPr lang="fr-BE"/>
          </a:p>
        </p:txBody>
      </p:sp>
    </p:spTree>
    <p:extLst>
      <p:ext uri="{BB962C8B-B14F-4D97-AF65-F5344CB8AC3E}">
        <p14:creationId xmlns:p14="http://schemas.microsoft.com/office/powerpoint/2010/main" val="56615427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Mediprima</a:t>
            </a:r>
          </a:p>
        </p:txBody>
      </p:sp>
      <p:sp>
        <p:nvSpPr>
          <p:cNvPr id="3" name="Content Placeholder 2"/>
          <p:cNvSpPr>
            <a:spLocks noGrp="1"/>
          </p:cNvSpPr>
          <p:nvPr>
            <p:ph idx="1"/>
          </p:nvPr>
        </p:nvSpPr>
        <p:spPr/>
        <p:txBody>
          <a:bodyPr>
            <a:normAutofit/>
          </a:bodyPr>
          <a:lstStyle/>
          <a:p>
            <a:r>
              <a:rPr lang="fr-BE" dirty="0"/>
              <a:t>système informatique permettant de gérer la prise en charge de l’aide médicale aux patients par les CPAS</a:t>
            </a:r>
          </a:p>
          <a:p>
            <a:pPr marL="0" indent="0">
              <a:buNone/>
            </a:pPr>
            <a:endParaRPr lang="fr-BE" dirty="0"/>
          </a:p>
          <a:p>
            <a:r>
              <a:rPr lang="fr-BE" dirty="0"/>
              <a:t>services de base de la Plate-forme </a:t>
            </a:r>
            <a:r>
              <a:rPr lang="fr-BE" dirty="0">
                <a:solidFill>
                  <a:srgbClr val="087670"/>
                </a:solidFill>
              </a:rPr>
              <a:t>eHealth </a:t>
            </a:r>
            <a:r>
              <a:rPr lang="fr-BE" dirty="0"/>
              <a:t>utilisés</a:t>
            </a:r>
          </a:p>
          <a:p>
            <a:pPr lvl="1"/>
            <a:r>
              <a:rPr lang="fr-BE" dirty="0"/>
              <a:t>gestion intégrée des utilisateurs et des accès</a:t>
            </a:r>
          </a:p>
          <a:p>
            <a:pPr lvl="1"/>
            <a:r>
              <a:rPr lang="fr-BE" dirty="0"/>
              <a:t>gestion des </a:t>
            </a:r>
            <a:r>
              <a:rPr lang="fr-BE" dirty="0" err="1"/>
              <a:t>loggings</a:t>
            </a:r>
            <a:endParaRPr lang="fr-BE" dirty="0"/>
          </a:p>
        </p:txBody>
      </p:sp>
      <p:pic>
        <p:nvPicPr>
          <p:cNvPr id="8" name="Picture 7"/>
          <p:cNvPicPr>
            <a:picLocks noChangeAspect="1"/>
          </p:cNvPicPr>
          <p:nvPr/>
        </p:nvPicPr>
        <p:blipFill>
          <a:blip r:embed="rId3"/>
          <a:stretch>
            <a:fillRect/>
          </a:stretch>
        </p:blipFill>
        <p:spPr>
          <a:xfrm>
            <a:off x="6571496" y="4828017"/>
            <a:ext cx="4495800" cy="1209675"/>
          </a:xfrm>
          <a:prstGeom prst="rect">
            <a:avLst/>
          </a:prstGeom>
        </p:spPr>
      </p:pic>
      <p:sp>
        <p:nvSpPr>
          <p:cNvPr id="11" name="Slide Number Placeholder 10"/>
          <p:cNvSpPr>
            <a:spLocks noGrp="1"/>
          </p:cNvSpPr>
          <p:nvPr>
            <p:ph type="sldNum" sz="quarter" idx="12"/>
          </p:nvPr>
        </p:nvSpPr>
        <p:spPr/>
        <p:txBody>
          <a:bodyPr/>
          <a:lstStyle/>
          <a:p>
            <a:fld id="{30A9230E-FFBB-4CCB-ABD7-198084EDE768}" type="slidenum">
              <a:rPr lang="fr-BE" smtClean="0"/>
              <a:t>50</a:t>
            </a:fld>
            <a:endParaRPr lang="fr-BE"/>
          </a:p>
        </p:txBody>
      </p:sp>
    </p:spTree>
    <p:extLst>
      <p:ext uri="{BB962C8B-B14F-4D97-AF65-F5344CB8AC3E}">
        <p14:creationId xmlns:p14="http://schemas.microsoft.com/office/powerpoint/2010/main" val="2534139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Registre Central de Traçabilité (RCT) </a:t>
            </a:r>
          </a:p>
        </p:txBody>
      </p:sp>
      <p:sp>
        <p:nvSpPr>
          <p:cNvPr id="3" name="Content Placeholder 2"/>
          <p:cNvSpPr>
            <a:spLocks noGrp="1"/>
          </p:cNvSpPr>
          <p:nvPr>
            <p:ph idx="1"/>
          </p:nvPr>
        </p:nvSpPr>
        <p:spPr/>
        <p:txBody>
          <a:bodyPr>
            <a:normAutofit/>
          </a:bodyPr>
          <a:lstStyle/>
          <a:p>
            <a:r>
              <a:rPr lang="fr-BE" dirty="0"/>
              <a:t>permet aux prestataires et établissements de soins et à leurs systèmes d’enregistrer et de consulter des implantations et des retraits d’implants</a:t>
            </a:r>
          </a:p>
          <a:p>
            <a:endParaRPr lang="fr-BE" dirty="0"/>
          </a:p>
          <a:p>
            <a:r>
              <a:rPr lang="fr-BE" dirty="0"/>
              <a:t>services de base de la Plate-forme </a:t>
            </a:r>
            <a:r>
              <a:rPr lang="fr-BE" dirty="0">
                <a:solidFill>
                  <a:srgbClr val="087670"/>
                </a:solidFill>
              </a:rPr>
              <a:t>eHealth </a:t>
            </a:r>
            <a:r>
              <a:rPr lang="fr-BE" dirty="0"/>
              <a:t>utilisés</a:t>
            </a:r>
          </a:p>
          <a:p>
            <a:pPr lvl="1"/>
            <a:r>
              <a:rPr lang="fr-BE" dirty="0"/>
              <a:t>certificats </a:t>
            </a:r>
            <a:r>
              <a:rPr lang="fr-BE" dirty="0">
                <a:solidFill>
                  <a:srgbClr val="087670"/>
                </a:solidFill>
              </a:rPr>
              <a:t>eHealth</a:t>
            </a:r>
          </a:p>
          <a:p>
            <a:pPr lvl="1"/>
            <a:r>
              <a:rPr lang="fr-BE" dirty="0"/>
              <a:t>gestion intégrée des utilisateurs et des accès</a:t>
            </a:r>
          </a:p>
          <a:p>
            <a:pPr lvl="1"/>
            <a:r>
              <a:rPr lang="fr-BE" dirty="0"/>
              <a:t>chiffrement end-to-end</a:t>
            </a:r>
          </a:p>
          <a:p>
            <a:pPr lvl="1"/>
            <a:r>
              <a:rPr lang="fr-BE" dirty="0" err="1"/>
              <a:t>timestamping</a:t>
            </a:r>
            <a:endParaRPr lang="fr-BE" dirty="0"/>
          </a:p>
          <a:p>
            <a:pPr lvl="1"/>
            <a:r>
              <a:rPr lang="fr-BE" dirty="0" err="1"/>
              <a:t>pseudonymisation</a:t>
            </a:r>
            <a:endParaRPr lang="fr-BE" dirty="0"/>
          </a:p>
          <a:p>
            <a:pPr lvl="1"/>
            <a:r>
              <a:rPr lang="fr-BE" dirty="0"/>
              <a:t>consultation du registre national et des registres de la Banque Carrefour de la sécurité sociale</a:t>
            </a:r>
          </a:p>
        </p:txBody>
      </p:sp>
      <p:pic>
        <p:nvPicPr>
          <p:cNvPr id="7" name="Picture 6"/>
          <p:cNvPicPr>
            <a:picLocks noChangeAspect="1"/>
          </p:cNvPicPr>
          <p:nvPr/>
        </p:nvPicPr>
        <p:blipFill>
          <a:blip r:embed="rId2"/>
          <a:stretch>
            <a:fillRect/>
          </a:stretch>
        </p:blipFill>
        <p:spPr>
          <a:xfrm>
            <a:off x="9274514" y="5140836"/>
            <a:ext cx="1560180" cy="1080120"/>
          </a:xfrm>
          <a:prstGeom prst="rect">
            <a:avLst/>
          </a:prstGeom>
        </p:spPr>
      </p:pic>
      <p:sp>
        <p:nvSpPr>
          <p:cNvPr id="11" name="Slide Number Placeholder 10"/>
          <p:cNvSpPr>
            <a:spLocks noGrp="1"/>
          </p:cNvSpPr>
          <p:nvPr>
            <p:ph type="sldNum" sz="quarter" idx="12"/>
          </p:nvPr>
        </p:nvSpPr>
        <p:spPr/>
        <p:txBody>
          <a:bodyPr/>
          <a:lstStyle/>
          <a:p>
            <a:fld id="{30A9230E-FFBB-4CCB-ABD7-198084EDE768}" type="slidenum">
              <a:rPr lang="fr-BE" smtClean="0"/>
              <a:t>51</a:t>
            </a:fld>
            <a:endParaRPr lang="fr-BE"/>
          </a:p>
        </p:txBody>
      </p:sp>
    </p:spTree>
    <p:extLst>
      <p:ext uri="{BB962C8B-B14F-4D97-AF65-F5344CB8AC3E}">
        <p14:creationId xmlns:p14="http://schemas.microsoft.com/office/powerpoint/2010/main" val="1307078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Welcome Pack</a:t>
            </a:r>
          </a:p>
        </p:txBody>
      </p:sp>
      <p:sp>
        <p:nvSpPr>
          <p:cNvPr id="3" name="Content Placeholder 2"/>
          <p:cNvSpPr>
            <a:spLocks noGrp="1"/>
          </p:cNvSpPr>
          <p:nvPr>
            <p:ph idx="1"/>
          </p:nvPr>
        </p:nvSpPr>
        <p:spPr/>
        <p:txBody>
          <a:bodyPr>
            <a:normAutofit/>
          </a:bodyPr>
          <a:lstStyle/>
          <a:p>
            <a:r>
              <a:rPr lang="fr-BE"/>
              <a:t>la Plate-forme </a:t>
            </a:r>
            <a:r>
              <a:rPr lang="fr-BE">
                <a:solidFill>
                  <a:srgbClr val="087670"/>
                </a:solidFill>
              </a:rPr>
              <a:t>eHealth</a:t>
            </a:r>
            <a:r>
              <a:rPr lang="fr-BE"/>
              <a:t> met à la disposition des partenaires un inventaire détaillé des informations nécessaires pour l'intégration de ses différents services</a:t>
            </a:r>
          </a:p>
          <a:p>
            <a:endParaRPr lang="nl-BE" dirty="0"/>
          </a:p>
          <a:p>
            <a:r>
              <a:rPr lang="fr-BE"/>
              <a:t>ce catalogue comprend tout</a:t>
            </a:r>
          </a:p>
          <a:p>
            <a:pPr lvl="1"/>
            <a:r>
              <a:rPr lang="fr-BE"/>
              <a:t>« ce qu’il faut savoir »</a:t>
            </a:r>
          </a:p>
          <a:p>
            <a:pPr lvl="1"/>
            <a:r>
              <a:rPr lang="fr-BE"/>
              <a:t>« ce qu’il faut comprendre » et</a:t>
            </a:r>
          </a:p>
          <a:p>
            <a:pPr lvl="1"/>
            <a:r>
              <a:rPr lang="fr-BE"/>
              <a:t>« ce qu’il faut prévoir » avant de démarrer un projet</a:t>
            </a:r>
          </a:p>
          <a:p>
            <a:pPr lvl="1"/>
            <a:endParaRPr lang="nl-BE" dirty="0"/>
          </a:p>
          <a:p>
            <a:r>
              <a:rPr lang="fr-BE"/>
              <a:t>plus d'informations</a:t>
            </a:r>
          </a:p>
          <a:p>
            <a:pPr lvl="1"/>
            <a:r>
              <a:rPr lang="fr-BE">
                <a:hlinkClick r:id="rId3"/>
              </a:rPr>
              <a:t>https://www.ehealth.fgov.be/ehealthplatform/fr/service-welcome-pack</a:t>
            </a:r>
          </a:p>
          <a:p>
            <a:pPr lvl="1"/>
            <a:endParaRPr lang="nl-BE" dirty="0"/>
          </a:p>
          <a:p>
            <a:pPr lvl="1"/>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52</a:t>
            </a:fld>
            <a:endParaRPr lang="fr-BE"/>
          </a:p>
        </p:txBody>
      </p:sp>
      <p:pic>
        <p:nvPicPr>
          <p:cNvPr id="7" name="Picture 6"/>
          <p:cNvPicPr>
            <a:picLocks noChangeAspect="1"/>
          </p:cNvPicPr>
          <p:nvPr/>
        </p:nvPicPr>
        <p:blipFill>
          <a:blip r:embed="rId4"/>
          <a:stretch>
            <a:fillRect/>
          </a:stretch>
        </p:blipFill>
        <p:spPr>
          <a:xfrm>
            <a:off x="609600" y="230523"/>
            <a:ext cx="361950" cy="447675"/>
          </a:xfrm>
          <a:prstGeom prst="rect">
            <a:avLst/>
          </a:prstGeom>
        </p:spPr>
      </p:pic>
    </p:spTree>
    <p:extLst>
      <p:ext uri="{BB962C8B-B14F-4D97-AF65-F5344CB8AC3E}">
        <p14:creationId xmlns:p14="http://schemas.microsoft.com/office/powerpoint/2010/main" val="4269232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Welcome Pack</a:t>
            </a:r>
          </a:p>
        </p:txBody>
      </p:sp>
      <p:sp>
        <p:nvSpPr>
          <p:cNvPr id="3" name="Content Placeholder 2"/>
          <p:cNvSpPr>
            <a:spLocks noGrp="1"/>
          </p:cNvSpPr>
          <p:nvPr>
            <p:ph idx="1"/>
          </p:nvPr>
        </p:nvSpPr>
        <p:spPr/>
        <p:txBody>
          <a:bodyPr>
            <a:normAutofit/>
          </a:bodyPr>
          <a:lstStyle/>
          <a:p>
            <a:r>
              <a:rPr lang="fr-BE" dirty="0"/>
              <a:t>tout service de base est décrit en détail dans une fiche spécifique contenant</a:t>
            </a:r>
          </a:p>
          <a:p>
            <a:pPr lvl="1"/>
            <a:r>
              <a:rPr lang="fr-BE" dirty="0"/>
              <a:t>la définition du service</a:t>
            </a:r>
          </a:p>
          <a:p>
            <a:pPr lvl="1"/>
            <a:r>
              <a:rPr lang="fr-BE" dirty="0"/>
              <a:t>ses fonctionnalités</a:t>
            </a:r>
          </a:p>
          <a:p>
            <a:pPr lvl="1"/>
            <a:r>
              <a:rPr lang="fr-BE" dirty="0"/>
              <a:t>les dépendances, recommandations et avertissements utiles pour l’intégration du service</a:t>
            </a:r>
          </a:p>
          <a:p>
            <a:pPr lvl="1"/>
            <a:r>
              <a:rPr lang="fr-BE" dirty="0"/>
              <a:t>les adresses de contact spécifiques des équipes de la Plate-forme </a:t>
            </a:r>
            <a:r>
              <a:rPr lang="fr-BE" dirty="0">
                <a:solidFill>
                  <a:srgbClr val="087670"/>
                </a:solidFill>
              </a:rPr>
              <a:t>eHealth</a:t>
            </a:r>
            <a:r>
              <a:rPr lang="fr-BE" dirty="0"/>
              <a:t> </a:t>
            </a:r>
          </a:p>
          <a:p>
            <a:pPr lvl="1"/>
            <a:endParaRPr lang="fr-BE" dirty="0"/>
          </a:p>
          <a:p>
            <a:r>
              <a:rPr lang="fr-BE" dirty="0"/>
              <a:t>un chapitre est consacré au processus de nos projets</a:t>
            </a:r>
          </a:p>
          <a:p>
            <a:endParaRPr lang="fr-BE" dirty="0"/>
          </a:p>
          <a:p>
            <a:r>
              <a:rPr lang="fr-BE" dirty="0"/>
              <a:t>peut être consulté en ligne ou hors ligne (possibilité de télécharger le document en format </a:t>
            </a:r>
            <a:r>
              <a:rPr lang="fr-BE" dirty="0" err="1"/>
              <a:t>pdf</a:t>
            </a:r>
            <a:r>
              <a:rPr lang="fr-BE" dirty="0"/>
              <a:t>)</a:t>
            </a:r>
          </a:p>
          <a:p>
            <a:pPr lvl="1"/>
            <a:endParaRPr lang="nl-BE" dirty="0"/>
          </a:p>
          <a:p>
            <a:pPr marL="457200" lvl="1" indent="0">
              <a:buNone/>
            </a:pPr>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53</a:t>
            </a:fld>
            <a:endParaRPr lang="fr-BE"/>
          </a:p>
        </p:txBody>
      </p:sp>
      <p:pic>
        <p:nvPicPr>
          <p:cNvPr id="6" name="Picture 5"/>
          <p:cNvPicPr>
            <a:picLocks noChangeAspect="1"/>
          </p:cNvPicPr>
          <p:nvPr/>
        </p:nvPicPr>
        <p:blipFill>
          <a:blip r:embed="rId2"/>
          <a:stretch>
            <a:fillRect/>
          </a:stretch>
        </p:blipFill>
        <p:spPr>
          <a:xfrm>
            <a:off x="609600" y="230523"/>
            <a:ext cx="361950" cy="447675"/>
          </a:xfrm>
          <a:prstGeom prst="rect">
            <a:avLst/>
          </a:prstGeom>
        </p:spPr>
      </p:pic>
    </p:spTree>
    <p:extLst>
      <p:ext uri="{BB962C8B-B14F-4D97-AF65-F5344CB8AC3E}">
        <p14:creationId xmlns:p14="http://schemas.microsoft.com/office/powerpoint/2010/main" val="4215092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Plate-forme </a:t>
            </a:r>
            <a:r>
              <a:rPr lang="fr-BE">
                <a:solidFill>
                  <a:srgbClr val="087670"/>
                </a:solidFill>
              </a:rPr>
              <a:t>eHealth</a:t>
            </a:r>
            <a:r>
              <a:rPr lang="fr-BE"/>
              <a:t> sur le portail de l’eSanté</a:t>
            </a:r>
          </a:p>
        </p:txBody>
      </p:sp>
      <p:grpSp>
        <p:nvGrpSpPr>
          <p:cNvPr id="6" name="Group 5"/>
          <p:cNvGrpSpPr/>
          <p:nvPr/>
        </p:nvGrpSpPr>
        <p:grpSpPr>
          <a:xfrm>
            <a:off x="2028825" y="951819"/>
            <a:ext cx="8670248" cy="5316852"/>
            <a:chOff x="2028825" y="951819"/>
            <a:chExt cx="8670248" cy="5316852"/>
          </a:xfrm>
        </p:grpSpPr>
        <p:pic>
          <p:nvPicPr>
            <p:cNvPr id="4" name="Picture 3"/>
            <p:cNvPicPr>
              <a:picLocks noChangeAspect="1"/>
            </p:cNvPicPr>
            <p:nvPr/>
          </p:nvPicPr>
          <p:blipFill>
            <a:blip r:embed="rId3"/>
            <a:stretch>
              <a:fillRect/>
            </a:stretch>
          </p:blipFill>
          <p:spPr>
            <a:xfrm>
              <a:off x="2028825" y="951819"/>
              <a:ext cx="8670248" cy="5316852"/>
            </a:xfrm>
            <a:prstGeom prst="rect">
              <a:avLst/>
            </a:prstGeom>
          </p:spPr>
        </p:pic>
        <p:sp>
          <p:nvSpPr>
            <p:cNvPr id="7" name="Down Arrow 6"/>
            <p:cNvSpPr/>
            <p:nvPr/>
          </p:nvSpPr>
          <p:spPr>
            <a:xfrm rot="2400000">
              <a:off x="10165996" y="2792212"/>
              <a:ext cx="432048" cy="1207970"/>
            </a:xfrm>
            <a:prstGeom prst="downArrow">
              <a:avLst/>
            </a:prstGeom>
            <a:solidFill>
              <a:srgbClr val="087670"/>
            </a:solidFill>
            <a:ln>
              <a:solidFill>
                <a:srgbClr val="08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1" name="Slide Number Placeholder 10"/>
          <p:cNvSpPr>
            <a:spLocks noGrp="1"/>
          </p:cNvSpPr>
          <p:nvPr>
            <p:ph type="sldNum" sz="quarter" idx="12"/>
          </p:nvPr>
        </p:nvSpPr>
        <p:spPr/>
        <p:txBody>
          <a:bodyPr/>
          <a:lstStyle/>
          <a:p>
            <a:fld id="{30A9230E-FFBB-4CCB-ABD7-198084EDE768}" type="slidenum">
              <a:rPr lang="fr-BE" smtClean="0"/>
              <a:t>54</a:t>
            </a:fld>
            <a:endParaRPr lang="fr-BE" dirty="0"/>
          </a:p>
        </p:txBody>
      </p:sp>
      <p:sp>
        <p:nvSpPr>
          <p:cNvPr id="5" name="Rectangle 4"/>
          <p:cNvSpPr/>
          <p:nvPr/>
        </p:nvSpPr>
        <p:spPr>
          <a:xfrm>
            <a:off x="4519767" y="6084005"/>
            <a:ext cx="3205365" cy="369332"/>
          </a:xfrm>
          <a:prstGeom prst="rect">
            <a:avLst/>
          </a:prstGeom>
        </p:spPr>
        <p:txBody>
          <a:bodyPr wrap="none">
            <a:spAutoFit/>
          </a:bodyPr>
          <a:lstStyle/>
          <a:p>
            <a:r>
              <a:rPr lang="fr-BE" dirty="0">
                <a:hlinkClick r:id="rId4"/>
              </a:rPr>
              <a:t>https://www.ehealth.fgov.be/fr</a:t>
            </a:r>
            <a:r>
              <a:rPr lang="fr-BE" dirty="0"/>
              <a:t> </a:t>
            </a:r>
          </a:p>
        </p:txBody>
      </p:sp>
    </p:spTree>
    <p:extLst>
      <p:ext uri="{BB962C8B-B14F-4D97-AF65-F5344CB8AC3E}">
        <p14:creationId xmlns:p14="http://schemas.microsoft.com/office/powerpoint/2010/main" val="724772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55</a:t>
            </a:fld>
            <a:endParaRPr lang="fr-BE"/>
          </a:p>
        </p:txBody>
      </p:sp>
      <p:pic>
        <p:nvPicPr>
          <p:cNvPr id="5" name="Picture 4">
            <a:extLst>
              <a:ext uri="{FF2B5EF4-FFF2-40B4-BE49-F238E27FC236}">
                <a16:creationId xmlns:a16="http://schemas.microsoft.com/office/drawing/2014/main" id="{54DEE878-D1FD-42E8-95B3-1383CA6A2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045" y="1019870"/>
            <a:ext cx="9369778" cy="5433467"/>
          </a:xfrm>
          <a:prstGeom prst="rect">
            <a:avLst/>
          </a:prstGeom>
        </p:spPr>
      </p:pic>
    </p:spTree>
    <p:extLst>
      <p:ext uri="{BB962C8B-B14F-4D97-AF65-F5344CB8AC3E}">
        <p14:creationId xmlns:p14="http://schemas.microsoft.com/office/powerpoint/2010/main" val="2127643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56</a:t>
            </a:fld>
            <a:endParaRPr lang="fr-BE"/>
          </a:p>
        </p:txBody>
      </p:sp>
      <p:pic>
        <p:nvPicPr>
          <p:cNvPr id="5" name="Picture 4">
            <a:extLst>
              <a:ext uri="{FF2B5EF4-FFF2-40B4-BE49-F238E27FC236}">
                <a16:creationId xmlns:a16="http://schemas.microsoft.com/office/drawing/2014/main" id="{CC0F61D1-75CD-42E1-A21B-908F05A1D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79" y="1112520"/>
            <a:ext cx="10029331" cy="4927036"/>
          </a:xfrm>
          <a:prstGeom prst="rect">
            <a:avLst/>
          </a:prstGeom>
        </p:spPr>
      </p:pic>
    </p:spTree>
    <p:extLst>
      <p:ext uri="{BB962C8B-B14F-4D97-AF65-F5344CB8AC3E}">
        <p14:creationId xmlns:p14="http://schemas.microsoft.com/office/powerpoint/2010/main" val="3803318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57</a:t>
            </a:fld>
            <a:endParaRPr lang="fr-BE"/>
          </a:p>
        </p:txBody>
      </p:sp>
      <p:pic>
        <p:nvPicPr>
          <p:cNvPr id="8" name="Picture 7">
            <a:extLst>
              <a:ext uri="{FF2B5EF4-FFF2-40B4-BE49-F238E27FC236}">
                <a16:creationId xmlns:a16="http://schemas.microsoft.com/office/drawing/2014/main" id="{A5C7F70F-77EF-4633-8657-43B54A568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985" y="977868"/>
            <a:ext cx="7660030" cy="5439186"/>
          </a:xfrm>
          <a:prstGeom prst="rect">
            <a:avLst/>
          </a:prstGeom>
        </p:spPr>
      </p:pic>
    </p:spTree>
    <p:extLst>
      <p:ext uri="{BB962C8B-B14F-4D97-AF65-F5344CB8AC3E}">
        <p14:creationId xmlns:p14="http://schemas.microsoft.com/office/powerpoint/2010/main" val="3341814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58</a:t>
            </a:fld>
            <a:endParaRPr lang="fr-BE"/>
          </a:p>
        </p:txBody>
      </p:sp>
      <p:pic>
        <p:nvPicPr>
          <p:cNvPr id="5" name="Picture 4">
            <a:extLst>
              <a:ext uri="{FF2B5EF4-FFF2-40B4-BE49-F238E27FC236}">
                <a16:creationId xmlns:a16="http://schemas.microsoft.com/office/drawing/2014/main" id="{B374EFFF-F50A-404E-87CE-AE5154CD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943" y="1019871"/>
            <a:ext cx="7830113" cy="5521318"/>
          </a:xfrm>
          <a:prstGeom prst="rect">
            <a:avLst/>
          </a:prstGeom>
        </p:spPr>
      </p:pic>
    </p:spTree>
    <p:extLst>
      <p:ext uri="{BB962C8B-B14F-4D97-AF65-F5344CB8AC3E}">
        <p14:creationId xmlns:p14="http://schemas.microsoft.com/office/powerpoint/2010/main" val="3225735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59</a:t>
            </a:fld>
            <a:endParaRPr lang="fr-BE"/>
          </a:p>
        </p:txBody>
      </p:sp>
      <p:pic>
        <p:nvPicPr>
          <p:cNvPr id="5" name="Picture 4">
            <a:extLst>
              <a:ext uri="{FF2B5EF4-FFF2-40B4-BE49-F238E27FC236}">
                <a16:creationId xmlns:a16="http://schemas.microsoft.com/office/drawing/2014/main" id="{7D0A234D-C921-42F5-A25E-446A201B0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311" y="975968"/>
            <a:ext cx="7921835" cy="5545936"/>
          </a:xfrm>
          <a:prstGeom prst="rect">
            <a:avLst/>
          </a:prstGeom>
        </p:spPr>
      </p:pic>
    </p:spTree>
    <p:extLst>
      <p:ext uri="{BB962C8B-B14F-4D97-AF65-F5344CB8AC3E}">
        <p14:creationId xmlns:p14="http://schemas.microsoft.com/office/powerpoint/2010/main" val="39247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10 missions</a:t>
            </a:r>
          </a:p>
        </p:txBody>
      </p:sp>
      <p:sp>
        <p:nvSpPr>
          <p:cNvPr id="15363" name="Rectangle 3"/>
          <p:cNvSpPr>
            <a:spLocks noGrp="1" noChangeArrowheads="1"/>
          </p:cNvSpPr>
          <p:nvPr>
            <p:ph idx="1"/>
          </p:nvPr>
        </p:nvSpPr>
        <p:spPr/>
        <p:txBody>
          <a:bodyPr>
            <a:normAutofit/>
          </a:bodyPr>
          <a:lstStyle/>
          <a:p>
            <a:r>
              <a:rPr lang="fr-BE" dirty="0"/>
              <a:t>développer une vision et une stratégie en matière d'</a:t>
            </a:r>
            <a:r>
              <a:rPr lang="fr-BE" dirty="0">
                <a:solidFill>
                  <a:srgbClr val="087670"/>
                </a:solidFill>
                <a:sym typeface="Arial" charset="0"/>
              </a:rPr>
              <a:t>eHealth</a:t>
            </a:r>
            <a:r>
              <a:rPr lang="fr-BE" dirty="0"/>
              <a:t> </a:t>
            </a:r>
          </a:p>
          <a:p>
            <a:endParaRPr lang="nl-BE" altLang="en-US" dirty="0">
              <a:sym typeface="Arial" charset="0"/>
            </a:endParaRPr>
          </a:p>
          <a:p>
            <a:r>
              <a:rPr lang="fr-BE" dirty="0"/>
              <a:t>organiser la collaboration avec d’autres instances publiques chargées de la coordination de la prestation de services électronique </a:t>
            </a:r>
          </a:p>
          <a:p>
            <a:endParaRPr lang="nl-BE" altLang="en-US" dirty="0">
              <a:sym typeface="Arial" charset="0"/>
            </a:endParaRPr>
          </a:p>
          <a:p>
            <a:r>
              <a:rPr lang="fr-BE" dirty="0"/>
              <a:t>être le moteur des changements nécessaires en vue de l'exécution de la vision et de la stratégie en matière d'</a:t>
            </a:r>
            <a:r>
              <a:rPr lang="fr-BE" dirty="0">
                <a:solidFill>
                  <a:srgbClr val="087670"/>
                </a:solidFill>
                <a:sym typeface="Arial" charset="0"/>
              </a:rPr>
              <a:t>eHealth</a:t>
            </a:r>
            <a:r>
              <a:rPr lang="fr-BE" dirty="0"/>
              <a:t>  </a:t>
            </a:r>
          </a:p>
          <a:p>
            <a:endParaRPr lang="nl-BE" altLang="en-US" dirty="0">
              <a:sym typeface="Arial" charset="0"/>
            </a:endParaRPr>
          </a:p>
          <a:p>
            <a:r>
              <a:rPr lang="fr-BE" dirty="0"/>
              <a:t>déterminer des normes, standards, spécifications fonctionnels et techniques ainsi qu'une architecture de base en matière de TIC  </a:t>
            </a:r>
          </a:p>
          <a:p>
            <a:endParaRPr lang="nl-BE" altLang="en-US" dirty="0">
              <a:sym typeface="Arial" charset="0"/>
            </a:endParaRPr>
          </a:p>
          <a:p>
            <a:endParaRPr lang="nl-BE" altLang="en-US" dirty="0">
              <a:sym typeface="Arial" charset="0"/>
            </a:endParaRPr>
          </a:p>
        </p:txBody>
      </p:sp>
      <p:sp>
        <p:nvSpPr>
          <p:cNvPr id="5" name="Slide Number Placeholder 4"/>
          <p:cNvSpPr>
            <a:spLocks noGrp="1"/>
          </p:cNvSpPr>
          <p:nvPr>
            <p:ph type="sldNum" sz="quarter" idx="12"/>
          </p:nvPr>
        </p:nvSpPr>
        <p:spPr/>
        <p:txBody>
          <a:bodyPr/>
          <a:lstStyle/>
          <a:p>
            <a:fld id="{30A9230E-FFBB-4CCB-ABD7-198084EDE768}" type="slidenum">
              <a:rPr lang="fr-BE" smtClean="0"/>
              <a:t>6</a:t>
            </a:fld>
            <a:endParaRPr lang="fr-BE"/>
          </a:p>
        </p:txBody>
      </p:sp>
    </p:spTree>
    <p:extLst>
      <p:ext uri="{BB962C8B-B14F-4D97-AF65-F5344CB8AC3E}">
        <p14:creationId xmlns:p14="http://schemas.microsoft.com/office/powerpoint/2010/main" val="140090087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a:p>
        </p:txBody>
      </p:sp>
      <p:sp>
        <p:nvSpPr>
          <p:cNvPr id="11" name="Slide Number Placeholder 10"/>
          <p:cNvSpPr>
            <a:spLocks noGrp="1"/>
          </p:cNvSpPr>
          <p:nvPr>
            <p:ph type="sldNum" sz="quarter" idx="12"/>
          </p:nvPr>
        </p:nvSpPr>
        <p:spPr/>
        <p:txBody>
          <a:bodyPr/>
          <a:lstStyle/>
          <a:p>
            <a:fld id="{30A9230E-FFBB-4CCB-ABD7-198084EDE768}" type="slidenum">
              <a:rPr lang="fr-BE" smtClean="0"/>
              <a:t>60</a:t>
            </a:fld>
            <a:endParaRPr lang="fr-BE"/>
          </a:p>
        </p:txBody>
      </p:sp>
      <p:pic>
        <p:nvPicPr>
          <p:cNvPr id="5" name="Picture 4">
            <a:extLst>
              <a:ext uri="{FF2B5EF4-FFF2-40B4-BE49-F238E27FC236}">
                <a16:creationId xmlns:a16="http://schemas.microsoft.com/office/drawing/2014/main" id="{DD723215-8234-4ACC-B58F-C5575DD81E71}"/>
              </a:ext>
            </a:extLst>
          </p:cNvPr>
          <p:cNvPicPr>
            <a:picLocks noChangeAspect="1"/>
          </p:cNvPicPr>
          <p:nvPr/>
        </p:nvPicPr>
        <p:blipFill>
          <a:blip r:embed="rId3"/>
          <a:stretch>
            <a:fillRect/>
          </a:stretch>
        </p:blipFill>
        <p:spPr>
          <a:xfrm>
            <a:off x="1627943" y="1008424"/>
            <a:ext cx="7911168" cy="5561710"/>
          </a:xfrm>
          <a:prstGeom prst="rect">
            <a:avLst/>
          </a:prstGeom>
        </p:spPr>
      </p:pic>
    </p:spTree>
    <p:extLst>
      <p:ext uri="{BB962C8B-B14F-4D97-AF65-F5344CB8AC3E}">
        <p14:creationId xmlns:p14="http://schemas.microsoft.com/office/powerpoint/2010/main" val="102835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fr-BE"/>
              <a:t>Organes de gouvernance</a:t>
            </a:r>
          </a:p>
        </p:txBody>
      </p:sp>
      <p:sp>
        <p:nvSpPr>
          <p:cNvPr id="10" name="Content Placeholder 9"/>
          <p:cNvSpPr>
            <a:spLocks noGrp="1"/>
          </p:cNvSpPr>
          <p:nvPr>
            <p:ph idx="1"/>
          </p:nvPr>
        </p:nvSpPr>
        <p:spPr/>
        <p:txBody>
          <a:bodyPr>
            <a:normAutofit/>
          </a:bodyPr>
          <a:lstStyle/>
          <a:p>
            <a:r>
              <a:rPr lang="fr-BE" dirty="0"/>
              <a:t>Comité de gestion de la Plate-forme </a:t>
            </a:r>
            <a:r>
              <a:rPr lang="fr-BE" dirty="0">
                <a:solidFill>
                  <a:srgbClr val="087670"/>
                </a:solidFill>
              </a:rPr>
              <a:t>eHealth</a:t>
            </a:r>
          </a:p>
          <a:p>
            <a:pPr lvl="1"/>
            <a:r>
              <a:rPr lang="fr-BE" dirty="0"/>
              <a:t>gère l’institution</a:t>
            </a:r>
          </a:p>
          <a:p>
            <a:pPr lvl="1"/>
            <a:r>
              <a:rPr lang="fr-BE" dirty="0"/>
              <a:t>composition</a:t>
            </a:r>
          </a:p>
          <a:p>
            <a:pPr lvl="2"/>
            <a:r>
              <a:rPr lang="fr-BE" dirty="0"/>
              <a:t>représentants des prestataires et établissements de soins</a:t>
            </a:r>
          </a:p>
          <a:p>
            <a:pPr lvl="2"/>
            <a:r>
              <a:rPr lang="fr-BE" dirty="0"/>
              <a:t>représentants des mutualités</a:t>
            </a:r>
          </a:p>
          <a:p>
            <a:pPr lvl="2"/>
            <a:r>
              <a:rPr lang="fr-BE" dirty="0"/>
              <a:t>représentants des services publics en charge de la santé de tous les niveaux de pouvoir</a:t>
            </a:r>
          </a:p>
          <a:p>
            <a:pPr lvl="2"/>
            <a:r>
              <a:rPr lang="fr-BE" dirty="0"/>
              <a:t>représentants du ministre fédéral de la Santé publique et d’</a:t>
            </a:r>
            <a:r>
              <a:rPr lang="fr-BE" dirty="0" err="1"/>
              <a:t>Agoria</a:t>
            </a:r>
            <a:endParaRPr lang="fr-BE" dirty="0"/>
          </a:p>
          <a:p>
            <a:pPr marL="914400" lvl="2" indent="0">
              <a:buNone/>
            </a:pPr>
            <a:endParaRPr lang="fr-BE" dirty="0"/>
          </a:p>
          <a:p>
            <a:r>
              <a:rPr lang="fr-BE" dirty="0"/>
              <a:t>Comité de concertation des utilisateurs</a:t>
            </a:r>
          </a:p>
          <a:p>
            <a:pPr lvl="1"/>
            <a:r>
              <a:rPr lang="fr-BE" dirty="0"/>
              <a:t>organe consultatif</a:t>
            </a:r>
          </a:p>
          <a:p>
            <a:pPr lvl="1"/>
            <a:r>
              <a:rPr lang="fr-BE" dirty="0"/>
              <a:t>assiste le Comité de gestion de la Plate-forme </a:t>
            </a:r>
            <a:r>
              <a:rPr lang="fr-BE" dirty="0">
                <a:solidFill>
                  <a:srgbClr val="087670"/>
                </a:solidFill>
              </a:rPr>
              <a:t>eHealth </a:t>
            </a:r>
            <a:r>
              <a:rPr lang="fr-BE" dirty="0"/>
              <a:t>dans le cadre de l’exécution de ses missions</a:t>
            </a:r>
          </a:p>
          <a:p>
            <a:pPr lvl="1"/>
            <a:r>
              <a:rPr lang="fr-BE" dirty="0"/>
              <a:t>a des groupes de travail fixes et thématiques</a:t>
            </a:r>
          </a:p>
        </p:txBody>
      </p:sp>
      <p:sp>
        <p:nvSpPr>
          <p:cNvPr id="8" name="Slide Number Placeholder 7"/>
          <p:cNvSpPr>
            <a:spLocks noGrp="1"/>
          </p:cNvSpPr>
          <p:nvPr>
            <p:ph type="sldNum" sz="quarter" idx="12"/>
          </p:nvPr>
        </p:nvSpPr>
        <p:spPr/>
        <p:txBody>
          <a:bodyPr/>
          <a:lstStyle/>
          <a:p>
            <a:fld id="{30A9230E-FFBB-4CCB-ABD7-198084EDE768}" type="slidenum">
              <a:rPr lang="fr-BE" smtClean="0"/>
              <a:t>61</a:t>
            </a:fld>
            <a:endParaRPr lang="fr-BE"/>
          </a:p>
        </p:txBody>
      </p:sp>
    </p:spTree>
    <p:extLst>
      <p:ext uri="{BB962C8B-B14F-4D97-AF65-F5344CB8AC3E}">
        <p14:creationId xmlns:p14="http://schemas.microsoft.com/office/powerpoint/2010/main" val="2621532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Organes de gouvernance</a:t>
            </a:r>
          </a:p>
        </p:txBody>
      </p:sp>
      <p:sp>
        <p:nvSpPr>
          <p:cNvPr id="5" name="Content Placeholder 4"/>
          <p:cNvSpPr>
            <a:spLocks noGrp="1"/>
          </p:cNvSpPr>
          <p:nvPr>
            <p:ph idx="1"/>
          </p:nvPr>
        </p:nvSpPr>
        <p:spPr/>
        <p:txBody>
          <a:bodyPr>
            <a:normAutofit/>
          </a:bodyPr>
          <a:lstStyle/>
          <a:p>
            <a:r>
              <a:rPr lang="fr-BE"/>
              <a:t>Comité de sécurité de l’information nommé par le Parlement (anciennement, le Comité sectoriel de la Santé institué auprès de la Commission de la protection de la vie privée)</a:t>
            </a:r>
          </a:p>
          <a:p>
            <a:pPr lvl="1"/>
            <a:r>
              <a:rPr lang="fr-BE"/>
              <a:t>rend des autorisations ayant force de loi en vue de l’échange de données de santé</a:t>
            </a:r>
          </a:p>
          <a:p>
            <a:pPr lvl="1"/>
            <a:r>
              <a:rPr lang="fr-BE"/>
              <a:t>fixe les règles relatives à la sécurité de l'information et à la protection de la vie privée lors du traitement de données relatives à la santé</a:t>
            </a:r>
          </a:p>
          <a:p>
            <a:endParaRPr lang="nl-BE" dirty="0"/>
          </a:p>
          <a:p>
            <a:r>
              <a:rPr lang="fr-BE"/>
              <a:t>Conférence interministérielle santé publique</a:t>
            </a:r>
          </a:p>
          <a:p>
            <a:pPr lvl="1"/>
            <a:r>
              <a:rPr lang="fr-BE"/>
              <a:t>Ministres de la Santé de tous les niveaux de pouvoir</a:t>
            </a:r>
          </a:p>
          <a:p>
            <a:pPr lvl="1"/>
            <a:r>
              <a:rPr lang="fr-BE"/>
              <a:t>préparation par le groupe de travail intercabinet (GTI)</a:t>
            </a:r>
          </a:p>
          <a:p>
            <a:pPr lvl="1"/>
            <a:r>
              <a:rPr lang="fr-BE"/>
              <a:t>coordination de la politique de la santé</a:t>
            </a:r>
          </a:p>
        </p:txBody>
      </p:sp>
      <p:sp>
        <p:nvSpPr>
          <p:cNvPr id="10" name="Slide Number Placeholder 9"/>
          <p:cNvSpPr>
            <a:spLocks noGrp="1"/>
          </p:cNvSpPr>
          <p:nvPr>
            <p:ph type="sldNum" sz="quarter" idx="12"/>
          </p:nvPr>
        </p:nvSpPr>
        <p:spPr/>
        <p:txBody>
          <a:bodyPr/>
          <a:lstStyle/>
          <a:p>
            <a:fld id="{30A9230E-FFBB-4CCB-ABD7-198084EDE768}" type="slidenum">
              <a:rPr lang="fr-BE" smtClean="0"/>
              <a:t>62</a:t>
            </a:fld>
            <a:endParaRPr lang="fr-BE"/>
          </a:p>
        </p:txBody>
      </p:sp>
    </p:spTree>
    <p:extLst>
      <p:ext uri="{BB962C8B-B14F-4D97-AF65-F5344CB8AC3E}">
        <p14:creationId xmlns:p14="http://schemas.microsoft.com/office/powerpoint/2010/main" val="2519130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Organes de gouvernance</a:t>
            </a:r>
          </a:p>
        </p:txBody>
      </p:sp>
      <p:sp>
        <p:nvSpPr>
          <p:cNvPr id="3" name="Content Placeholder 2"/>
          <p:cNvSpPr>
            <a:spLocks noGrp="1"/>
          </p:cNvSpPr>
          <p:nvPr>
            <p:ph idx="1"/>
          </p:nvPr>
        </p:nvSpPr>
        <p:spPr/>
        <p:txBody>
          <a:bodyPr>
            <a:normAutofit/>
          </a:bodyPr>
          <a:lstStyle/>
          <a:p>
            <a:r>
              <a:rPr lang="fr-BE" dirty="0"/>
              <a:t>Comité directeur fédéral</a:t>
            </a:r>
          </a:p>
          <a:p>
            <a:pPr lvl="1"/>
            <a:r>
              <a:rPr lang="fr-BE" dirty="0"/>
              <a:t>membres des services publics fédéraux et du Cabinet du Ministre Vandenbroucke représentés au sein du Comité de gestion de la Plate-forme eHealth</a:t>
            </a:r>
          </a:p>
          <a:p>
            <a:pPr lvl="1"/>
            <a:r>
              <a:rPr lang="fr-BE" dirty="0"/>
              <a:t>alignement entre les institutions concernées</a:t>
            </a:r>
          </a:p>
          <a:p>
            <a:endParaRPr lang="nl-BE" dirty="0"/>
          </a:p>
          <a:p>
            <a:r>
              <a:rPr lang="fr-BE" dirty="0"/>
              <a:t>Comité directeur Vitalink</a:t>
            </a:r>
          </a:p>
          <a:p>
            <a:endParaRPr lang="nl-BE" dirty="0"/>
          </a:p>
          <a:p>
            <a:r>
              <a:rPr lang="fr-BE" dirty="0"/>
              <a:t>lien avec le G-Cloud</a:t>
            </a:r>
          </a:p>
          <a:p>
            <a:pPr lvl="1"/>
            <a:r>
              <a:rPr lang="fr-BE" dirty="0"/>
              <a:t>le G-Cloud est une infrastructure commune de tous les services publics fédéraux et de </a:t>
            </a:r>
            <a:r>
              <a:rPr lang="fr-BE" dirty="0" err="1"/>
              <a:t>l’asbl</a:t>
            </a:r>
            <a:r>
              <a:rPr lang="fr-BE" dirty="0"/>
              <a:t> </a:t>
            </a:r>
            <a:r>
              <a:rPr lang="fr-BE" dirty="0" err="1"/>
              <a:t>Smals</a:t>
            </a:r>
            <a:r>
              <a:rPr lang="fr-BE" dirty="0"/>
              <a:t>, qui se situe principalement dans leurs centres de données</a:t>
            </a:r>
          </a:p>
          <a:p>
            <a:pPr lvl="1"/>
            <a:r>
              <a:rPr lang="fr-BE" dirty="0"/>
              <a:t>la Plate-forme </a:t>
            </a:r>
            <a:r>
              <a:rPr lang="fr-BE" dirty="0">
                <a:solidFill>
                  <a:srgbClr val="087670"/>
                </a:solidFill>
              </a:rPr>
              <a:t>eHealth</a:t>
            </a:r>
            <a:r>
              <a:rPr lang="fr-BE" dirty="0"/>
              <a:t> héberge ses services de base dans un environnement isolé à haute disponibilité dans les centres de données du G-Cloud</a:t>
            </a:r>
          </a:p>
          <a:p>
            <a:pPr lvl="1"/>
            <a:r>
              <a:rPr lang="fr-BE" dirty="0"/>
              <a:t>plus d’informations sur le G-Cloud</a:t>
            </a:r>
          </a:p>
          <a:p>
            <a:pPr lvl="2"/>
            <a:r>
              <a:rPr lang="fr-BE" dirty="0">
                <a:hlinkClick r:id="rId3"/>
              </a:rPr>
              <a:t>https://www.gcloud.belgium.be/</a:t>
            </a:r>
          </a:p>
        </p:txBody>
      </p:sp>
      <p:sp>
        <p:nvSpPr>
          <p:cNvPr id="10" name="Slide Number Placeholder 9"/>
          <p:cNvSpPr>
            <a:spLocks noGrp="1"/>
          </p:cNvSpPr>
          <p:nvPr>
            <p:ph type="sldNum" sz="quarter" idx="12"/>
          </p:nvPr>
        </p:nvSpPr>
        <p:spPr/>
        <p:txBody>
          <a:bodyPr/>
          <a:lstStyle/>
          <a:p>
            <a:fld id="{30A9230E-FFBB-4CCB-ABD7-198084EDE768}" type="slidenum">
              <a:rPr lang="fr-BE" smtClean="0"/>
              <a:t>63</a:t>
            </a:fld>
            <a:endParaRPr lang="fr-BE"/>
          </a:p>
        </p:txBody>
      </p:sp>
    </p:spTree>
    <p:extLst>
      <p:ext uri="{BB962C8B-B14F-4D97-AF65-F5344CB8AC3E}">
        <p14:creationId xmlns:p14="http://schemas.microsoft.com/office/powerpoint/2010/main" val="21143082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59131" y="1027650"/>
            <a:ext cx="8656320" cy="1193492"/>
          </a:xfrm>
          <a:prstGeom prst="rect">
            <a:avLst/>
          </a:prstGeom>
          <a:solidFill>
            <a:srgbClr val="C6D4CE"/>
          </a:solidFill>
          <a:ln>
            <a:solidFill>
              <a:srgbClr val="C6D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5343609" y="2221143"/>
            <a:ext cx="5071843" cy="4250801"/>
          </a:xfrm>
          <a:prstGeom prst="rect">
            <a:avLst/>
          </a:prstGeom>
          <a:solidFill>
            <a:srgbClr val="C6D4CE"/>
          </a:solidFill>
          <a:ln>
            <a:solidFill>
              <a:srgbClr val="C6D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2" name="Straight Connector 61"/>
          <p:cNvCxnSpPr/>
          <p:nvPr/>
        </p:nvCxnSpPr>
        <p:spPr>
          <a:xfrm flipH="1">
            <a:off x="5459662" y="3077405"/>
            <a:ext cx="4191" cy="139745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11064" y="3073334"/>
            <a:ext cx="1543" cy="87213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5324" y="1609764"/>
            <a:ext cx="5351" cy="54733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830554" y="2157100"/>
            <a:ext cx="6560831"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1839450" y="1076981"/>
            <a:ext cx="8501048" cy="806933"/>
          </a:xfrm>
          <a:custGeom>
            <a:avLst/>
            <a:gdLst>
              <a:gd name="connsiteX0" fmla="*/ 0 w 8383164"/>
              <a:gd name="connsiteY0" fmla="*/ 0 h 676799"/>
              <a:gd name="connsiteX1" fmla="*/ 8383164 w 8383164"/>
              <a:gd name="connsiteY1" fmla="*/ 0 h 676799"/>
              <a:gd name="connsiteX2" fmla="*/ 8383164 w 8383164"/>
              <a:gd name="connsiteY2" fmla="*/ 676799 h 676799"/>
              <a:gd name="connsiteX3" fmla="*/ 0 w 8383164"/>
              <a:gd name="connsiteY3" fmla="*/ 676799 h 676799"/>
              <a:gd name="connsiteX4" fmla="*/ 0 w 8383164"/>
              <a:gd name="connsiteY4" fmla="*/ 0 h 67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3164" h="676799">
                <a:moveTo>
                  <a:pt x="0" y="0"/>
                </a:moveTo>
                <a:lnTo>
                  <a:pt x="8383164" y="0"/>
                </a:lnTo>
                <a:lnTo>
                  <a:pt x="8383164" y="676799"/>
                </a:lnTo>
                <a:lnTo>
                  <a:pt x="0" y="676799"/>
                </a:lnTo>
                <a:lnTo>
                  <a:pt x="0" y="0"/>
                </a:lnTo>
                <a:close/>
              </a:path>
            </a:pathLst>
          </a:custGeom>
          <a:solidFill>
            <a:srgbClr val="1F497D"/>
          </a:solidFill>
          <a:ln>
            <a:solidFill>
              <a:srgbClr val="1F497D"/>
            </a:solidFill>
          </a:ln>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pPr>
            <a:r>
              <a:rPr lang="fr-BE" sz="1100" b="1">
                <a:effectLst>
                  <a:outerShdw blurRad="50800" dist="38100" dir="2700000" algn="tl" rotWithShape="0">
                    <a:prstClr val="black">
                      <a:alpha val="40000"/>
                    </a:prstClr>
                  </a:outerShdw>
                </a:effectLst>
              </a:rPr>
              <a:t>Administration générale</a:t>
            </a:r>
          </a:p>
          <a:p>
            <a:pPr algn="ctr" defTabSz="577850">
              <a:lnSpc>
                <a:spcPct val="90000"/>
              </a:lnSpc>
              <a:spcBef>
                <a:spcPct val="0"/>
              </a:spcBef>
              <a:spcAft>
                <a:spcPct val="35000"/>
              </a:spcAft>
            </a:pPr>
            <a:endParaRPr lang="nl-BE" sz="1100" dirty="0">
              <a:effectLst>
                <a:outerShdw blurRad="50800" dist="38100" dir="2700000" algn="tl" rotWithShape="0">
                  <a:prstClr val="black">
                    <a:alpha val="40000"/>
                  </a:prstClr>
                </a:outerShdw>
              </a:effectLst>
            </a:endParaRPr>
          </a:p>
          <a:p>
            <a:pPr algn="ctr" defTabSz="577850">
              <a:lnSpc>
                <a:spcPct val="90000"/>
              </a:lnSpc>
              <a:spcBef>
                <a:spcPct val="0"/>
              </a:spcBef>
            </a:pPr>
            <a:r>
              <a:rPr lang="fr-BE" sz="1100">
                <a:effectLst>
                  <a:outerShdw blurRad="50800" dist="38100" dir="2700000" algn="tl" rotWithShape="0">
                    <a:prstClr val="black">
                      <a:alpha val="40000"/>
                    </a:prstClr>
                  </a:outerShdw>
                </a:effectLst>
              </a:rPr>
              <a:t>Frank Robben</a:t>
            </a:r>
          </a:p>
          <a:p>
            <a:pPr algn="ctr" defTabSz="577850">
              <a:lnSpc>
                <a:spcPct val="90000"/>
              </a:lnSpc>
              <a:spcBef>
                <a:spcPct val="0"/>
              </a:spcBef>
            </a:pPr>
            <a:r>
              <a:rPr lang="fr-BE" sz="1100">
                <a:effectLst>
                  <a:outerShdw blurRad="50800" dist="38100" dir="2700000" algn="tl" rotWithShape="0">
                    <a:prstClr val="black">
                      <a:alpha val="40000"/>
                    </a:prstClr>
                  </a:outerShdw>
                </a:effectLst>
              </a:rPr>
              <a:t>(Thibaut Duvillier)</a:t>
            </a:r>
          </a:p>
        </p:txBody>
      </p:sp>
      <p:cxnSp>
        <p:nvCxnSpPr>
          <p:cNvPr id="47" name="Straight Connector 46"/>
          <p:cNvCxnSpPr/>
          <p:nvPr/>
        </p:nvCxnSpPr>
        <p:spPr>
          <a:xfrm>
            <a:off x="4465977" y="2165254"/>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29108" y="2165254"/>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107854" y="2165254"/>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30553" y="2165254"/>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391384" y="2165254"/>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28282" y="5611105"/>
            <a:ext cx="1338210" cy="1338209"/>
            <a:chOff x="2567605" y="1649590"/>
            <a:chExt cx="3966413" cy="3966414"/>
          </a:xfrm>
        </p:grpSpPr>
        <p:sp>
          <p:nvSpPr>
            <p:cNvPr id="29" name="Isosceles Triangle 28"/>
            <p:cNvSpPr/>
            <p:nvPr/>
          </p:nvSpPr>
          <p:spPr>
            <a:xfrm rot="14400476">
              <a:off x="3068182" y="3059955"/>
              <a:ext cx="3966413" cy="1145685"/>
            </a:xfrm>
            <a:prstGeom prst="triangle">
              <a:avLst/>
            </a:prstGeom>
            <a:solidFill>
              <a:srgbClr val="8166A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a:p>
          </p:txBody>
        </p:sp>
        <p:sp>
          <p:nvSpPr>
            <p:cNvPr id="30" name="Isosceles Triangle 29"/>
            <p:cNvSpPr/>
            <p:nvPr/>
          </p:nvSpPr>
          <p:spPr>
            <a:xfrm rot="7199524" flipH="1">
              <a:off x="2080526" y="3059954"/>
              <a:ext cx="3966413" cy="1145685"/>
            </a:xfrm>
            <a:prstGeom prst="triangle">
              <a:avLst/>
            </a:prstGeom>
            <a:solidFill>
              <a:srgbClr val="4D7FBB"/>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dirty="0"/>
            </a:p>
          </p:txBody>
        </p:sp>
        <p:sp>
          <p:nvSpPr>
            <p:cNvPr id="31" name="Isosceles Triangle 30"/>
            <p:cNvSpPr/>
            <p:nvPr/>
          </p:nvSpPr>
          <p:spPr>
            <a:xfrm flipH="1">
              <a:off x="2567605" y="3915804"/>
              <a:ext cx="3966413" cy="1145685"/>
            </a:xfrm>
            <a:prstGeom prst="triangle">
              <a:avLst/>
            </a:prstGeom>
            <a:solidFill>
              <a:srgbClr val="F8A15A"/>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a:p>
          </p:txBody>
        </p:sp>
        <p:sp>
          <p:nvSpPr>
            <p:cNvPr id="33" name="TextBox 32"/>
            <p:cNvSpPr txBox="1"/>
            <p:nvPr/>
          </p:nvSpPr>
          <p:spPr>
            <a:xfrm rot="18010533">
              <a:off x="3240648" y="3205474"/>
              <a:ext cx="1321801" cy="684179"/>
            </a:xfrm>
            <a:prstGeom prst="rect">
              <a:avLst/>
            </a:prstGeom>
            <a:noFill/>
            <a:effectLst>
              <a:outerShdw blurRad="50800" dist="38100" dir="2700000" algn="tl" rotWithShape="0">
                <a:prstClr val="black">
                  <a:alpha val="40000"/>
                </a:prstClr>
              </a:outerShdw>
            </a:effectLst>
          </p:spPr>
          <p:txBody>
            <a:bodyPr wrap="none" rtlCol="0">
              <a:spAutoFit/>
            </a:bodyPr>
            <a:lstStyle/>
            <a:p>
              <a:r>
                <a:rPr lang="fr-BE" sz="900" b="1">
                  <a:solidFill>
                    <a:schemeClr val="bg1"/>
                  </a:solidFill>
                </a:rPr>
                <a:t>CORE</a:t>
              </a:r>
            </a:p>
          </p:txBody>
        </p:sp>
        <p:sp>
          <p:nvSpPr>
            <p:cNvPr id="34" name="TextBox 33"/>
            <p:cNvSpPr txBox="1"/>
            <p:nvPr/>
          </p:nvSpPr>
          <p:spPr>
            <a:xfrm rot="3615789">
              <a:off x="3964158" y="3187376"/>
              <a:ext cx="2614143" cy="684179"/>
            </a:xfrm>
            <a:prstGeom prst="rect">
              <a:avLst/>
            </a:prstGeom>
            <a:noFill/>
            <a:effectLst>
              <a:outerShdw blurRad="50800" dist="38100" dir="2700000" algn="tl" rotWithShape="0">
                <a:prstClr val="black">
                  <a:alpha val="40000"/>
                </a:prstClr>
              </a:outerShdw>
            </a:effectLst>
          </p:spPr>
          <p:txBody>
            <a:bodyPr wrap="none" rtlCol="0">
              <a:spAutoFit/>
            </a:bodyPr>
            <a:lstStyle/>
            <a:p>
              <a:r>
                <a:rPr lang="fr-BE" sz="900" b="1">
                  <a:solidFill>
                    <a:schemeClr val="bg1"/>
                  </a:solidFill>
                </a:rPr>
                <a:t>VALUE-ADDED</a:t>
              </a:r>
            </a:p>
          </p:txBody>
        </p:sp>
        <p:sp>
          <p:nvSpPr>
            <p:cNvPr id="35" name="TextBox 34"/>
            <p:cNvSpPr txBox="1"/>
            <p:nvPr/>
          </p:nvSpPr>
          <p:spPr>
            <a:xfrm>
              <a:off x="3377284" y="4390298"/>
              <a:ext cx="2424091" cy="684180"/>
            </a:xfrm>
            <a:prstGeom prst="rect">
              <a:avLst/>
            </a:prstGeom>
            <a:noFill/>
            <a:effectLst>
              <a:outerShdw blurRad="50800" dist="38100" dir="2700000" algn="tl" rotWithShape="0">
                <a:prstClr val="black">
                  <a:alpha val="40000"/>
                </a:prstClr>
              </a:outerShdw>
            </a:effectLst>
          </p:spPr>
          <p:txBody>
            <a:bodyPr wrap="none" rtlCol="0">
              <a:spAutoFit/>
            </a:bodyPr>
            <a:lstStyle/>
            <a:p>
              <a:r>
                <a:rPr lang="fr-BE" sz="900" b="1">
                  <a:solidFill>
                    <a:schemeClr val="bg1"/>
                  </a:solidFill>
                </a:rPr>
                <a:t>SUPPORTING</a:t>
              </a:r>
            </a:p>
          </p:txBody>
        </p:sp>
        <p:sp>
          <p:nvSpPr>
            <p:cNvPr id="36" name="Oval 35"/>
            <p:cNvSpPr/>
            <p:nvPr/>
          </p:nvSpPr>
          <p:spPr>
            <a:xfrm>
              <a:off x="4193208" y="3565956"/>
              <a:ext cx="740332" cy="740332"/>
            </a:xfrm>
            <a:prstGeom prst="ellipse">
              <a:avLst/>
            </a:prstGeom>
            <a:solidFill>
              <a:schemeClr val="bg1"/>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BE" sz="1000" b="1">
                  <a:solidFill>
                    <a:schemeClr val="tx2"/>
                  </a:solidFill>
                </a:rPr>
                <a:t>I&amp;S</a:t>
              </a:r>
            </a:p>
          </p:txBody>
        </p:sp>
      </p:grpSp>
      <p:cxnSp>
        <p:nvCxnSpPr>
          <p:cNvPr id="41" name="Straight Connector 40"/>
          <p:cNvCxnSpPr/>
          <p:nvPr/>
        </p:nvCxnSpPr>
        <p:spPr>
          <a:xfrm>
            <a:off x="2221491" y="3950920"/>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2376141" y="3701276"/>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ln>
            <a:solidFill>
              <a:srgbClr val="8CA5CC"/>
            </a:solidFill>
          </a:ln>
        </p:spPr>
        <p:style>
          <a:lnRef idx="2">
            <a:schemeClr val="lt1">
              <a:hueOff val="0"/>
              <a:satOff val="0"/>
              <a:lumOff val="0"/>
              <a:alphaOff val="0"/>
            </a:schemeClr>
          </a:lnRef>
          <a:fillRef idx="1">
            <a:schemeClr val="accent1">
              <a:tint val="80000"/>
              <a:hueOff val="0"/>
              <a:satOff val="0"/>
              <a:lumOff val="0"/>
              <a:alphaOff val="0"/>
            </a:schemeClr>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Interopérabilité technique</a:t>
            </a:r>
          </a:p>
        </p:txBody>
      </p:sp>
      <p:cxnSp>
        <p:nvCxnSpPr>
          <p:cNvPr id="63" name="Straight Connector 62"/>
          <p:cNvCxnSpPr/>
          <p:nvPr/>
        </p:nvCxnSpPr>
        <p:spPr>
          <a:xfrm>
            <a:off x="5463852" y="337423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55393" y="393911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62862" y="4474859"/>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728836" y="3077406"/>
            <a:ext cx="7275" cy="299598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37766" y="3393042"/>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737766" y="393911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739311" y="501320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725749" y="5534517"/>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19781" y="4474859"/>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737766" y="6073388"/>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5634899" y="3162259"/>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Juriste</a:t>
            </a:r>
          </a:p>
        </p:txBody>
      </p:sp>
      <p:sp>
        <p:nvSpPr>
          <p:cNvPr id="66" name="Freeform 65"/>
          <p:cNvSpPr/>
          <p:nvPr/>
        </p:nvSpPr>
        <p:spPr>
          <a:xfrm>
            <a:off x="5633095" y="3712300"/>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Communication</a:t>
            </a:r>
          </a:p>
        </p:txBody>
      </p:sp>
      <p:sp>
        <p:nvSpPr>
          <p:cNvPr id="67" name="Freeform 66"/>
          <p:cNvSpPr/>
          <p:nvPr/>
        </p:nvSpPr>
        <p:spPr>
          <a:xfrm>
            <a:off x="5633095" y="4238209"/>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(statisticien)</a:t>
            </a:r>
          </a:p>
        </p:txBody>
      </p:sp>
      <p:sp>
        <p:nvSpPr>
          <p:cNvPr id="74" name="Freeform 73"/>
          <p:cNvSpPr/>
          <p:nvPr/>
        </p:nvSpPr>
        <p:spPr>
          <a:xfrm>
            <a:off x="8856819" y="3163631"/>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Ressources humaines</a:t>
            </a:r>
          </a:p>
        </p:txBody>
      </p:sp>
      <p:sp>
        <p:nvSpPr>
          <p:cNvPr id="78" name="Freeform 77"/>
          <p:cNvSpPr/>
          <p:nvPr/>
        </p:nvSpPr>
        <p:spPr>
          <a:xfrm>
            <a:off x="8856818" y="3699030"/>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Budget &amp; finances</a:t>
            </a:r>
          </a:p>
        </p:txBody>
      </p:sp>
      <p:sp>
        <p:nvSpPr>
          <p:cNvPr id="79" name="Freeform 78"/>
          <p:cNvSpPr/>
          <p:nvPr/>
        </p:nvSpPr>
        <p:spPr>
          <a:xfrm>
            <a:off x="8876459" y="583723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dirty="0" smtClean="0">
                <a:effectLst>
                  <a:outerShdw blurRad="50800" dist="38100" dir="2700000" algn="tl" rotWithShape="0">
                    <a:prstClr val="black">
                      <a:alpha val="40000"/>
                    </a:prstClr>
                  </a:outerShdw>
                </a:effectLst>
              </a:rPr>
              <a:t>Traducteurs</a:t>
            </a:r>
            <a:endParaRPr lang="fr-BE" sz="1100" b="1" dirty="0">
              <a:effectLst>
                <a:outerShdw blurRad="50800" dist="38100" dir="2700000" algn="tl" rotWithShape="0">
                  <a:prstClr val="black">
                    <a:alpha val="40000"/>
                  </a:prstClr>
                </a:outerShdw>
              </a:effectLst>
            </a:endParaRPr>
          </a:p>
        </p:txBody>
      </p:sp>
      <p:sp>
        <p:nvSpPr>
          <p:cNvPr id="80" name="Freeform 79"/>
          <p:cNvSpPr/>
          <p:nvPr/>
        </p:nvSpPr>
        <p:spPr>
          <a:xfrm>
            <a:off x="8865509" y="4232546"/>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Facility   management</a:t>
            </a:r>
          </a:p>
        </p:txBody>
      </p:sp>
      <p:sp>
        <p:nvSpPr>
          <p:cNvPr id="81" name="Freeform 80"/>
          <p:cNvSpPr/>
          <p:nvPr/>
        </p:nvSpPr>
        <p:spPr>
          <a:xfrm>
            <a:off x="8876459" y="5304454"/>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Management Information System</a:t>
            </a:r>
          </a:p>
        </p:txBody>
      </p:sp>
      <p:sp>
        <p:nvSpPr>
          <p:cNvPr id="82" name="Freeform 81"/>
          <p:cNvSpPr/>
          <p:nvPr/>
        </p:nvSpPr>
        <p:spPr>
          <a:xfrm>
            <a:off x="8874803" y="4771671"/>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Risk management &amp; internal control</a:t>
            </a:r>
          </a:p>
        </p:txBody>
      </p:sp>
      <p:sp>
        <p:nvSpPr>
          <p:cNvPr id="42" name="Freeform 41"/>
          <p:cNvSpPr/>
          <p:nvPr/>
        </p:nvSpPr>
        <p:spPr>
          <a:xfrm>
            <a:off x="2107388" y="2367850"/>
            <a:ext cx="1480959"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dirty="0">
                <a:effectLst>
                  <a:outerShdw blurRad="50800" dist="38100" dir="2700000" algn="tl" rotWithShape="0">
                    <a:prstClr val="black">
                      <a:alpha val="40000"/>
                    </a:prstClr>
                  </a:outerShdw>
                </a:effectLst>
              </a:rPr>
              <a:t>Gestion des programmes, des projets &amp; des clients</a:t>
            </a:r>
          </a:p>
          <a:p>
            <a:pPr algn="ctr" defTabSz="577850">
              <a:lnSpc>
                <a:spcPct val="90000"/>
              </a:lnSpc>
              <a:spcBef>
                <a:spcPct val="0"/>
              </a:spcBef>
              <a:spcAft>
                <a:spcPct val="35000"/>
              </a:spcAft>
            </a:pPr>
            <a:r>
              <a:rPr lang="fr-BE" sz="1100" dirty="0">
                <a:effectLst>
                  <a:outerShdw blurRad="50800" dist="38100" dir="2700000" algn="tl" rotWithShape="0">
                    <a:prstClr val="black">
                      <a:alpha val="40000"/>
                    </a:prstClr>
                  </a:outerShdw>
                </a:effectLst>
              </a:rPr>
              <a:t>Thibaut Duvillier</a:t>
            </a:r>
          </a:p>
        </p:txBody>
      </p:sp>
      <p:sp>
        <p:nvSpPr>
          <p:cNvPr id="38" name="Freeform 37"/>
          <p:cNvSpPr/>
          <p:nvPr/>
        </p:nvSpPr>
        <p:spPr>
          <a:xfrm>
            <a:off x="3714459" y="2367850"/>
            <a:ext cx="1522397"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ts val="462"/>
              </a:spcAft>
            </a:pPr>
            <a:r>
              <a:rPr lang="fr-BE" sz="1100" b="1" dirty="0">
                <a:effectLst>
                  <a:outerShdw blurRad="50800" dist="38100" dir="2700000" algn="tl" rotWithShape="0">
                    <a:prstClr val="black">
                      <a:alpha val="40000"/>
                    </a:prstClr>
                  </a:outerShdw>
                </a:effectLst>
              </a:rPr>
              <a:t>Développement des applications &amp; service management</a:t>
            </a:r>
          </a:p>
          <a:p>
            <a:pPr algn="ctr" defTabSz="577850">
              <a:lnSpc>
                <a:spcPct val="90000"/>
              </a:lnSpc>
              <a:spcBef>
                <a:spcPct val="0"/>
              </a:spcBef>
              <a:spcAft>
                <a:spcPts val="462"/>
              </a:spcAft>
            </a:pPr>
            <a:r>
              <a:rPr lang="fr-BE" sz="1100" dirty="0">
                <a:effectLst>
                  <a:outerShdw blurRad="50800" dist="38100" dir="2700000" algn="tl" rotWithShape="0">
                    <a:prstClr val="black">
                      <a:alpha val="40000"/>
                    </a:prstClr>
                  </a:outerShdw>
                </a:effectLst>
              </a:rPr>
              <a:t>Michel Stuckens</a:t>
            </a:r>
          </a:p>
          <a:p>
            <a:pPr algn="ctr" defTabSz="577850">
              <a:lnSpc>
                <a:spcPct val="90000"/>
              </a:lnSpc>
              <a:spcBef>
                <a:spcPct val="0"/>
              </a:spcBef>
              <a:spcAft>
                <a:spcPct val="35000"/>
              </a:spcAft>
            </a:pPr>
            <a:endParaRPr lang="fr-BE" sz="1100" dirty="0">
              <a:effectLst>
                <a:outerShdw blurRad="50800" dist="38100" dir="2700000" algn="tl" rotWithShape="0">
                  <a:prstClr val="black">
                    <a:alpha val="40000"/>
                  </a:prstClr>
                </a:outerShdw>
              </a:effectLst>
            </a:endParaRPr>
          </a:p>
        </p:txBody>
      </p:sp>
      <p:sp>
        <p:nvSpPr>
          <p:cNvPr id="32" name="Freeform 31"/>
          <p:cNvSpPr/>
          <p:nvPr/>
        </p:nvSpPr>
        <p:spPr>
          <a:xfrm>
            <a:off x="5348133" y="2367850"/>
            <a:ext cx="1538881"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8166A2"/>
          </a:solidFill>
          <a:ln>
            <a:solidFill>
              <a:srgbClr val="8166A2"/>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Innovation &amp; soutien à la décision</a:t>
            </a:r>
          </a:p>
          <a:p>
            <a:pPr algn="ctr" defTabSz="577850">
              <a:lnSpc>
                <a:spcPct val="90000"/>
              </a:lnSpc>
              <a:spcBef>
                <a:spcPct val="0"/>
              </a:spcBef>
              <a:spcAft>
                <a:spcPct val="35000"/>
              </a:spcAft>
            </a:pPr>
            <a:r>
              <a:rPr lang="fr-BE" sz="1100">
                <a:effectLst>
                  <a:outerShdw blurRad="50800" dist="38100" dir="2700000" algn="tl" rotWithShape="0">
                    <a:prstClr val="black">
                      <a:alpha val="40000"/>
                    </a:prstClr>
                  </a:outerShdw>
                </a:effectLst>
              </a:rPr>
              <a:t>Peter Maes</a:t>
            </a:r>
          </a:p>
        </p:txBody>
      </p:sp>
      <p:sp>
        <p:nvSpPr>
          <p:cNvPr id="44" name="Freeform 43"/>
          <p:cNvSpPr/>
          <p:nvPr/>
        </p:nvSpPr>
        <p:spPr>
          <a:xfrm>
            <a:off x="7008492" y="2376568"/>
            <a:ext cx="1501756" cy="69099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Audit interne &amp; sécurité de l'information</a:t>
            </a:r>
          </a:p>
          <a:p>
            <a:pPr algn="ctr" defTabSz="577850">
              <a:lnSpc>
                <a:spcPct val="90000"/>
              </a:lnSpc>
              <a:spcBef>
                <a:spcPct val="0"/>
              </a:spcBef>
              <a:spcAft>
                <a:spcPct val="35000"/>
              </a:spcAft>
            </a:pPr>
            <a:r>
              <a:rPr lang="fr-BE" sz="1100">
                <a:effectLst>
                  <a:outerShdw blurRad="50800" dist="38100" dir="2700000" algn="tl" rotWithShape="0">
                    <a:prstClr val="black">
                      <a:alpha val="40000"/>
                    </a:prstClr>
                  </a:outerShdw>
                </a:effectLst>
              </a:rPr>
              <a:t>Kurt Maekelberghe</a:t>
            </a:r>
          </a:p>
          <a:p>
            <a:pPr algn="ctr" defTabSz="577850">
              <a:lnSpc>
                <a:spcPct val="90000"/>
              </a:lnSpc>
              <a:spcBef>
                <a:spcPct val="0"/>
              </a:spcBef>
              <a:spcAft>
                <a:spcPct val="35000"/>
              </a:spcAft>
            </a:pPr>
            <a:endParaRPr lang="fr-BE" sz="1100" dirty="0">
              <a:effectLst>
                <a:outerShdw blurRad="50800" dist="38100" dir="2700000" algn="tl" rotWithShape="0">
                  <a:prstClr val="black">
                    <a:alpha val="40000"/>
                  </a:prstClr>
                </a:outerShdw>
              </a:effectLst>
            </a:endParaRPr>
          </a:p>
        </p:txBody>
      </p:sp>
      <p:sp>
        <p:nvSpPr>
          <p:cNvPr id="45" name="Freeform 44"/>
          <p:cNvSpPr/>
          <p:nvPr/>
        </p:nvSpPr>
        <p:spPr>
          <a:xfrm>
            <a:off x="8619649" y="2375218"/>
            <a:ext cx="1508919" cy="692343"/>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F8A15A"/>
          </a:solidFill>
          <a:ln>
            <a:solidFill>
              <a:srgbClr val="F8A15A"/>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Management des ressources</a:t>
            </a:r>
          </a:p>
          <a:p>
            <a:pPr algn="ctr" defTabSz="577850">
              <a:lnSpc>
                <a:spcPct val="90000"/>
              </a:lnSpc>
              <a:spcBef>
                <a:spcPct val="0"/>
              </a:spcBef>
              <a:spcAft>
                <a:spcPct val="35000"/>
              </a:spcAft>
            </a:pPr>
            <a:r>
              <a:rPr lang="fr-BE" sz="1100">
                <a:effectLst>
                  <a:outerShdw blurRad="50800" dist="38100" dir="2700000" algn="tl" rotWithShape="0">
                    <a:prstClr val="black">
                      <a:alpha val="40000"/>
                    </a:prstClr>
                  </a:outerShdw>
                </a:effectLst>
              </a:rPr>
              <a:t>Laure Morelli</a:t>
            </a:r>
          </a:p>
          <a:p>
            <a:pPr algn="ctr" defTabSz="577850">
              <a:lnSpc>
                <a:spcPct val="90000"/>
              </a:lnSpc>
              <a:spcBef>
                <a:spcPct val="0"/>
              </a:spcBef>
              <a:spcAft>
                <a:spcPct val="35000"/>
              </a:spcAft>
            </a:pPr>
            <a:endParaRPr lang="fr-BE" sz="1100" dirty="0">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txBody>
          <a:bodyPr/>
          <a:lstStyle/>
          <a:p>
            <a:r>
              <a:rPr lang="fr-BE"/>
              <a:t>Organisation interne Plate-forme </a:t>
            </a:r>
            <a:r>
              <a:rPr lang="fr-BE">
                <a:solidFill>
                  <a:srgbClr val="087670"/>
                </a:solidFill>
              </a:rPr>
              <a:t>eHealth</a:t>
            </a:r>
            <a:r>
              <a:rPr lang="fr-BE"/>
              <a:t> </a:t>
            </a:r>
          </a:p>
        </p:txBody>
      </p:sp>
      <p:cxnSp>
        <p:nvCxnSpPr>
          <p:cNvPr id="57" name="Straight Connector 56"/>
          <p:cNvCxnSpPr/>
          <p:nvPr/>
        </p:nvCxnSpPr>
        <p:spPr>
          <a:xfrm flipH="1">
            <a:off x="3837025" y="3083755"/>
            <a:ext cx="7275" cy="299598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45955" y="3399391"/>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845955" y="394546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47500" y="501955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33938" y="554086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827970" y="4481208"/>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45955" y="6079737"/>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3965008" y="3169980"/>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dirty="0">
                <a:effectLst>
                  <a:outerShdw blurRad="50800" dist="38100" dir="2700000" algn="tl" rotWithShape="0">
                    <a:prstClr val="black">
                      <a:alpha val="40000"/>
                    </a:prstClr>
                  </a:outerShdw>
                </a:effectLst>
              </a:rPr>
              <a:t>Architectes</a:t>
            </a:r>
          </a:p>
        </p:txBody>
      </p:sp>
      <p:sp>
        <p:nvSpPr>
          <p:cNvPr id="86" name="Freeform 85"/>
          <p:cNvSpPr/>
          <p:nvPr/>
        </p:nvSpPr>
        <p:spPr>
          <a:xfrm>
            <a:off x="3965007" y="3705379"/>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Analystes fonctionnels</a:t>
            </a:r>
          </a:p>
        </p:txBody>
      </p:sp>
      <p:sp>
        <p:nvSpPr>
          <p:cNvPr id="87" name="Freeform 86"/>
          <p:cNvSpPr/>
          <p:nvPr/>
        </p:nvSpPr>
        <p:spPr>
          <a:xfrm>
            <a:off x="3984648" y="5843586"/>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Data management</a:t>
            </a:r>
          </a:p>
        </p:txBody>
      </p:sp>
      <p:sp>
        <p:nvSpPr>
          <p:cNvPr id="88" name="Freeform 87"/>
          <p:cNvSpPr/>
          <p:nvPr/>
        </p:nvSpPr>
        <p:spPr>
          <a:xfrm>
            <a:off x="3973698" y="4238895"/>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Ingénieurs d’application</a:t>
            </a:r>
          </a:p>
        </p:txBody>
      </p:sp>
      <p:sp>
        <p:nvSpPr>
          <p:cNvPr id="89" name="Freeform 88"/>
          <p:cNvSpPr/>
          <p:nvPr/>
        </p:nvSpPr>
        <p:spPr>
          <a:xfrm>
            <a:off x="3984648" y="5310803"/>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Service management</a:t>
            </a:r>
          </a:p>
        </p:txBody>
      </p:sp>
      <p:sp>
        <p:nvSpPr>
          <p:cNvPr id="90" name="Freeform 89"/>
          <p:cNvSpPr/>
          <p:nvPr/>
        </p:nvSpPr>
        <p:spPr>
          <a:xfrm>
            <a:off x="3982992" y="4778020"/>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Développeurs d’application</a:t>
            </a:r>
          </a:p>
        </p:txBody>
      </p:sp>
      <p:sp>
        <p:nvSpPr>
          <p:cNvPr id="91" name="Freeform 90"/>
          <p:cNvSpPr/>
          <p:nvPr/>
        </p:nvSpPr>
        <p:spPr>
          <a:xfrm>
            <a:off x="2381920" y="3142104"/>
            <a:ext cx="1270800"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pPr>
            <a:r>
              <a:rPr lang="fr-BE" sz="1100" b="1" dirty="0" smtClean="0">
                <a:effectLst>
                  <a:outerShdw blurRad="50800" dist="38100" dir="2700000" algn="tl" rotWithShape="0">
                    <a:prstClr val="black">
                      <a:alpha val="40000"/>
                    </a:prstClr>
                  </a:outerShdw>
                </a:effectLst>
              </a:rPr>
              <a:t>Chefs de projet</a:t>
            </a:r>
            <a:endParaRPr lang="fr-BE" sz="1100" b="1" dirty="0">
              <a:effectLst>
                <a:outerShdw blurRad="50800" dist="38100" dir="2700000" algn="tl" rotWithShape="0">
                  <a:prstClr val="black">
                    <a:alpha val="40000"/>
                  </a:prstClr>
                </a:outerShdw>
              </a:effectLst>
            </a:endParaRPr>
          </a:p>
        </p:txBody>
      </p:sp>
      <p:cxnSp>
        <p:nvCxnSpPr>
          <p:cNvPr id="92" name="Straight Connector 91"/>
          <p:cNvCxnSpPr/>
          <p:nvPr/>
        </p:nvCxnSpPr>
        <p:spPr>
          <a:xfrm>
            <a:off x="2209127" y="3393042"/>
            <a:ext cx="167015"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30A9230E-FFBB-4CCB-ABD7-198084EDE768}" type="slidenum">
              <a:rPr lang="fr-BE" smtClean="0"/>
              <a:t>64</a:t>
            </a:fld>
            <a:endParaRPr lang="fr-BE"/>
          </a:p>
        </p:txBody>
      </p:sp>
    </p:spTree>
    <p:extLst>
      <p:ext uri="{BB962C8B-B14F-4D97-AF65-F5344CB8AC3E}">
        <p14:creationId xmlns:p14="http://schemas.microsoft.com/office/powerpoint/2010/main" val="35243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a:t>Organisation du G-Cloud</a:t>
            </a:r>
          </a:p>
        </p:txBody>
      </p:sp>
      <p:grpSp>
        <p:nvGrpSpPr>
          <p:cNvPr id="9" name="Group 8"/>
          <p:cNvGrpSpPr/>
          <p:nvPr/>
        </p:nvGrpSpPr>
        <p:grpSpPr>
          <a:xfrm>
            <a:off x="2021606" y="1108968"/>
            <a:ext cx="8220796" cy="5128344"/>
            <a:chOff x="497606" y="961330"/>
            <a:chExt cx="8220796" cy="5128344"/>
          </a:xfrm>
          <a:solidFill>
            <a:srgbClr val="C6D4CE"/>
          </a:solidFill>
        </p:grpSpPr>
        <p:sp>
          <p:nvSpPr>
            <p:cNvPr id="5" name="Rounded Rectangle 4"/>
            <p:cNvSpPr/>
            <p:nvPr/>
          </p:nvSpPr>
          <p:spPr>
            <a:xfrm>
              <a:off x="497606" y="2276872"/>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fr-BE" sz="1600">
                  <a:solidFill>
                    <a:schemeClr val="tx1">
                      <a:lumMod val="75000"/>
                    </a:schemeClr>
                  </a:solidFill>
                </a:rPr>
                <a:t>3 collèges (SPF, IPSS, OIP)</a:t>
              </a:r>
            </a:p>
          </p:txBody>
        </p:sp>
        <p:sp>
          <p:nvSpPr>
            <p:cNvPr id="6" name="Rounded Rectangle 5"/>
            <p:cNvSpPr/>
            <p:nvPr/>
          </p:nvSpPr>
          <p:spPr>
            <a:xfrm>
              <a:off x="497606" y="3525502"/>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r>
                <a:rPr lang="fr-BE" sz="1600">
                  <a:solidFill>
                    <a:schemeClr val="tx1">
                      <a:lumMod val="75000"/>
                    </a:schemeClr>
                  </a:solidFill>
                </a:rPr>
                <a:t>SIT (managers TIC des SPF, IPSS, OIP) </a:t>
              </a:r>
            </a:p>
          </p:txBody>
        </p:sp>
        <p:sp>
          <p:nvSpPr>
            <p:cNvPr id="7" name="Rounded Rectangle 6"/>
            <p:cNvSpPr/>
            <p:nvPr/>
          </p:nvSpPr>
          <p:spPr>
            <a:xfrm>
              <a:off x="497606" y="4821646"/>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r>
                <a:rPr lang="fr-BE" sz="1600">
                  <a:solidFill>
                    <a:schemeClr val="tx1">
                      <a:lumMod val="75000"/>
                    </a:schemeClr>
                  </a:solidFill>
                </a:rPr>
                <a:t>Service </a:t>
              </a:r>
            </a:p>
            <a:p>
              <a:r>
                <a:rPr lang="fr-BE" sz="160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546025132"/>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4" name="Slide Number Placeholder 13"/>
          <p:cNvSpPr>
            <a:spLocks noGrp="1"/>
          </p:cNvSpPr>
          <p:nvPr>
            <p:ph type="sldNum" sz="quarter" idx="12"/>
          </p:nvPr>
        </p:nvSpPr>
        <p:spPr/>
        <p:txBody>
          <a:bodyPr/>
          <a:lstStyle/>
          <a:p>
            <a:fld id="{30A9230E-FFBB-4CCB-ABD7-198084EDE768}" type="slidenum">
              <a:rPr lang="fr-BE" smtClean="0"/>
              <a:t>65</a:t>
            </a:fld>
            <a:endParaRPr lang="fr-BE"/>
          </a:p>
        </p:txBody>
      </p:sp>
    </p:spTree>
    <p:extLst>
      <p:ext uri="{BB962C8B-B14F-4D97-AF65-F5344CB8AC3E}">
        <p14:creationId xmlns:p14="http://schemas.microsoft.com/office/powerpoint/2010/main" val="24698127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fr-BE"/>
              <a:t>Site web Status</a:t>
            </a:r>
          </a:p>
        </p:txBody>
      </p:sp>
      <p:sp>
        <p:nvSpPr>
          <p:cNvPr id="2312195" name="Rectangle 3"/>
          <p:cNvSpPr>
            <a:spLocks noGrp="1" noChangeArrowheads="1"/>
          </p:cNvSpPr>
          <p:nvPr>
            <p:ph type="body" idx="1"/>
          </p:nvPr>
        </p:nvSpPr>
        <p:spPr/>
        <p:txBody>
          <a:bodyPr>
            <a:normAutofit/>
          </a:bodyPr>
          <a:lstStyle/>
          <a:p>
            <a:r>
              <a:rPr lang="fr-BE">
                <a:hlinkClick r:id="rId3"/>
              </a:rPr>
              <a:t>www.status.ehealth.fgov.be</a:t>
            </a:r>
          </a:p>
          <a:p>
            <a:endParaRPr lang="nl-BE" dirty="0"/>
          </a:p>
        </p:txBody>
      </p:sp>
      <p:sp>
        <p:nvSpPr>
          <p:cNvPr id="9" name="Slide Number Placeholder 8"/>
          <p:cNvSpPr>
            <a:spLocks noGrp="1"/>
          </p:cNvSpPr>
          <p:nvPr>
            <p:ph type="sldNum" sz="quarter" idx="12"/>
          </p:nvPr>
        </p:nvSpPr>
        <p:spPr/>
        <p:txBody>
          <a:bodyPr/>
          <a:lstStyle/>
          <a:p>
            <a:fld id="{30A9230E-FFBB-4CCB-ABD7-198084EDE768}" type="slidenum">
              <a:rPr lang="fr-BE" smtClean="0"/>
              <a:t>66</a:t>
            </a:fld>
            <a:endParaRPr lang="fr-BE"/>
          </a:p>
        </p:txBody>
      </p:sp>
      <p:pic>
        <p:nvPicPr>
          <p:cNvPr id="3" name="Picture 2">
            <a:extLst>
              <a:ext uri="{FF2B5EF4-FFF2-40B4-BE49-F238E27FC236}">
                <a16:creationId xmlns:a16="http://schemas.microsoft.com/office/drawing/2014/main" id="{046CF68C-3E88-4550-AE87-017886DC050A}"/>
              </a:ext>
            </a:extLst>
          </p:cNvPr>
          <p:cNvPicPr>
            <a:picLocks noChangeAspect="1"/>
          </p:cNvPicPr>
          <p:nvPr/>
        </p:nvPicPr>
        <p:blipFill>
          <a:blip r:embed="rId4"/>
          <a:stretch>
            <a:fillRect/>
          </a:stretch>
        </p:blipFill>
        <p:spPr>
          <a:xfrm>
            <a:off x="2815936" y="1678578"/>
            <a:ext cx="6224070" cy="4957321"/>
          </a:xfrm>
          <a:prstGeom prst="rect">
            <a:avLst/>
          </a:prstGeom>
        </p:spPr>
      </p:pic>
    </p:spTree>
    <p:extLst>
      <p:ext uri="{BB962C8B-B14F-4D97-AF65-F5344CB8AC3E}">
        <p14:creationId xmlns:p14="http://schemas.microsoft.com/office/powerpoint/2010/main" val="105902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Procédures de Business Continuity</a:t>
            </a:r>
          </a:p>
        </p:txBody>
      </p:sp>
      <p:sp>
        <p:nvSpPr>
          <p:cNvPr id="3" name="Content Placeholder 2"/>
          <p:cNvSpPr>
            <a:spLocks noGrp="1"/>
          </p:cNvSpPr>
          <p:nvPr>
            <p:ph idx="1"/>
          </p:nvPr>
        </p:nvSpPr>
        <p:spPr/>
        <p:txBody>
          <a:bodyPr>
            <a:normAutofit/>
          </a:bodyPr>
          <a:lstStyle/>
          <a:p>
            <a:r>
              <a:rPr lang="fr-BE" dirty="0"/>
              <a:t>méthode</a:t>
            </a:r>
          </a:p>
          <a:p>
            <a:pPr lvl="1"/>
            <a:r>
              <a:rPr lang="fr-BE" dirty="0"/>
              <a:t>les besoins fonctionnels auxquels il faut toujours satisfaire, sont fixés en concertation avec les représentants des utilisateurs finaux</a:t>
            </a:r>
          </a:p>
          <a:p>
            <a:pPr lvl="1"/>
            <a:r>
              <a:rPr lang="fr-BE" dirty="0"/>
              <a:t>suppression de l’ensemble des single points of </a:t>
            </a:r>
            <a:r>
              <a:rPr lang="fr-BE" dirty="0" err="1"/>
              <a:t>failure</a:t>
            </a:r>
            <a:r>
              <a:rPr lang="fr-BE" dirty="0"/>
              <a:t> (SPOF) dans tous les environnements (pour tout composant crucial, il existe une alternative dans un autre environnement)</a:t>
            </a:r>
          </a:p>
          <a:p>
            <a:pPr lvl="1"/>
            <a:r>
              <a:rPr lang="fr-BE" dirty="0"/>
              <a:t>plan de mise en œuvre avec itérations</a:t>
            </a:r>
          </a:p>
          <a:p>
            <a:pPr lvl="1"/>
            <a:r>
              <a:rPr lang="fr-BE" dirty="0"/>
              <a:t>communication via le site web </a:t>
            </a:r>
            <a:r>
              <a:rPr lang="fr-BE" dirty="0">
                <a:hlinkClick r:id="rId3"/>
              </a:rPr>
              <a:t>https://www.status.ehealth.fgov.be/</a:t>
            </a:r>
          </a:p>
          <a:p>
            <a:pPr lvl="1"/>
            <a:r>
              <a:rPr lang="fr-BE" dirty="0"/>
              <a:t>formation via </a:t>
            </a:r>
            <a:r>
              <a:rPr lang="fr-BE" dirty="0" err="1"/>
              <a:t>éénlijn</a:t>
            </a:r>
            <a:r>
              <a:rPr lang="fr-BE" dirty="0"/>
              <a:t>, e-Santé Wallonie, eHealth Academy </a:t>
            </a:r>
          </a:p>
          <a:p>
            <a:pPr lvl="1"/>
            <a:r>
              <a:rPr lang="fr-BE" dirty="0" err="1"/>
              <a:t>dashboard</a:t>
            </a:r>
            <a:r>
              <a:rPr lang="fr-BE" dirty="0"/>
              <a:t> intégré relatif au statut des services (disponibilité, performance)</a:t>
            </a:r>
          </a:p>
          <a:p>
            <a:pPr lvl="1"/>
            <a:r>
              <a:rPr lang="fr-BE" dirty="0"/>
              <a:t>mécanismes de feedback concernant l’utilisation effective du BCP</a:t>
            </a:r>
          </a:p>
        </p:txBody>
      </p:sp>
      <p:sp>
        <p:nvSpPr>
          <p:cNvPr id="11" name="Slide Number Placeholder 10"/>
          <p:cNvSpPr>
            <a:spLocks noGrp="1"/>
          </p:cNvSpPr>
          <p:nvPr>
            <p:ph type="sldNum" sz="quarter" idx="12"/>
          </p:nvPr>
        </p:nvSpPr>
        <p:spPr/>
        <p:txBody>
          <a:bodyPr/>
          <a:lstStyle/>
          <a:p>
            <a:fld id="{30A9230E-FFBB-4CCB-ABD7-198084EDE768}" type="slidenum">
              <a:rPr lang="fr-BE" smtClean="0"/>
              <a:t>67</a:t>
            </a:fld>
            <a:endParaRPr lang="fr-BE" dirty="0"/>
          </a:p>
        </p:txBody>
      </p:sp>
      <p:pic>
        <p:nvPicPr>
          <p:cNvPr id="7" name="Picture 6">
            <a:extLst>
              <a:ext uri="{FF2B5EF4-FFF2-40B4-BE49-F238E27FC236}">
                <a16:creationId xmlns:a16="http://schemas.microsoft.com/office/drawing/2014/main" id="{9A4F5945-7F4C-4DB9-BBB8-513846EEFCAD}"/>
              </a:ext>
            </a:extLst>
          </p:cNvPr>
          <p:cNvPicPr>
            <a:picLocks noChangeAspect="1"/>
          </p:cNvPicPr>
          <p:nvPr/>
        </p:nvPicPr>
        <p:blipFill>
          <a:blip r:embed="rId4"/>
          <a:stretch>
            <a:fillRect/>
          </a:stretch>
        </p:blipFill>
        <p:spPr>
          <a:xfrm>
            <a:off x="609600" y="163848"/>
            <a:ext cx="581025" cy="581025"/>
          </a:xfrm>
          <a:prstGeom prst="rect">
            <a:avLst/>
          </a:prstGeom>
        </p:spPr>
      </p:pic>
    </p:spTree>
    <p:extLst>
      <p:ext uri="{BB962C8B-B14F-4D97-AF65-F5344CB8AC3E}">
        <p14:creationId xmlns:p14="http://schemas.microsoft.com/office/powerpoint/2010/main" val="3765753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Procédures de Business Continuity</a:t>
            </a:r>
          </a:p>
        </p:txBody>
      </p:sp>
      <p:sp>
        <p:nvSpPr>
          <p:cNvPr id="3" name="Content Placeholder 2"/>
          <p:cNvSpPr>
            <a:spLocks noGrp="1"/>
          </p:cNvSpPr>
          <p:nvPr>
            <p:ph idx="1"/>
          </p:nvPr>
        </p:nvSpPr>
        <p:spPr/>
        <p:txBody>
          <a:bodyPr>
            <a:normAutofit/>
          </a:bodyPr>
          <a:lstStyle/>
          <a:p>
            <a:r>
              <a:rPr lang="fr-BE" dirty="0"/>
              <a:t>objectif: procédures opérationnelles de business continuity (BCP) par type d’utilisateur final</a:t>
            </a:r>
          </a:p>
          <a:p>
            <a:pPr lvl="1"/>
            <a:r>
              <a:rPr lang="fr-BE" dirty="0"/>
              <a:t>pharmaciens</a:t>
            </a:r>
          </a:p>
          <a:p>
            <a:pPr lvl="1"/>
            <a:r>
              <a:rPr lang="fr-BE" dirty="0"/>
              <a:t>médecins (généralistes)</a:t>
            </a:r>
          </a:p>
          <a:p>
            <a:pPr lvl="1"/>
            <a:r>
              <a:rPr lang="fr-BE" dirty="0"/>
              <a:t>postes de garde</a:t>
            </a:r>
          </a:p>
          <a:p>
            <a:pPr marL="457200" lvl="1" indent="0">
              <a:buNone/>
            </a:pPr>
            <a:endParaRPr lang="fr-BE" dirty="0"/>
          </a:p>
          <a:p>
            <a:r>
              <a:rPr lang="fr-BE" dirty="0"/>
              <a:t>la liste des BCP est actuellement à nouveau évaluée, en vue d’une extension (kinésithérapeutes, dentistes, etc.)</a:t>
            </a:r>
          </a:p>
        </p:txBody>
      </p:sp>
      <p:sp>
        <p:nvSpPr>
          <p:cNvPr id="11" name="Slide Number Placeholder 10"/>
          <p:cNvSpPr>
            <a:spLocks noGrp="1"/>
          </p:cNvSpPr>
          <p:nvPr>
            <p:ph type="sldNum" sz="quarter" idx="12"/>
          </p:nvPr>
        </p:nvSpPr>
        <p:spPr/>
        <p:txBody>
          <a:bodyPr/>
          <a:lstStyle/>
          <a:p>
            <a:fld id="{30A9230E-FFBB-4CCB-ABD7-198084EDE768}" type="slidenum">
              <a:rPr lang="fr-BE" smtClean="0"/>
              <a:t>68</a:t>
            </a:fld>
            <a:endParaRPr lang="fr-BE" dirty="0"/>
          </a:p>
        </p:txBody>
      </p:sp>
      <p:pic>
        <p:nvPicPr>
          <p:cNvPr id="7" name="Picture 6">
            <a:extLst>
              <a:ext uri="{FF2B5EF4-FFF2-40B4-BE49-F238E27FC236}">
                <a16:creationId xmlns:a16="http://schemas.microsoft.com/office/drawing/2014/main" id="{9A4F5945-7F4C-4DB9-BBB8-513846EEFCAD}"/>
              </a:ext>
            </a:extLst>
          </p:cNvPr>
          <p:cNvPicPr>
            <a:picLocks noChangeAspect="1"/>
          </p:cNvPicPr>
          <p:nvPr/>
        </p:nvPicPr>
        <p:blipFill>
          <a:blip r:embed="rId3"/>
          <a:stretch>
            <a:fillRect/>
          </a:stretch>
        </p:blipFill>
        <p:spPr>
          <a:xfrm>
            <a:off x="609600" y="163848"/>
            <a:ext cx="581025" cy="581025"/>
          </a:xfrm>
          <a:prstGeom prst="rect">
            <a:avLst/>
          </a:prstGeom>
        </p:spPr>
      </p:pic>
    </p:spTree>
    <p:extLst>
      <p:ext uri="{BB962C8B-B14F-4D97-AF65-F5344CB8AC3E}">
        <p14:creationId xmlns:p14="http://schemas.microsoft.com/office/powerpoint/2010/main" val="2829291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F727E3C-FCF0-4151-A6E8-2A9A71A575E4}"/>
              </a:ext>
            </a:extLst>
          </p:cNvPr>
          <p:cNvSpPr>
            <a:spLocks noGrp="1"/>
          </p:cNvSpPr>
          <p:nvPr>
            <p:ph type="title"/>
          </p:nvPr>
        </p:nvSpPr>
        <p:spPr/>
        <p:txBody>
          <a:bodyPr/>
          <a:lstStyle/>
          <a:p>
            <a:r>
              <a:rPr lang="nl-BE" sz="2400" dirty="0" err="1"/>
              <a:t>État</a:t>
            </a:r>
            <a:r>
              <a:rPr lang="nl-BE" sz="2400" dirty="0"/>
              <a:t> des </a:t>
            </a:r>
            <a:r>
              <a:rPr lang="nl-BE" sz="2400" dirty="0" err="1"/>
              <a:t>lieux</a:t>
            </a:r>
            <a:r>
              <a:rPr lang="nl-BE" sz="2400" dirty="0"/>
              <a:t> </a:t>
            </a:r>
          </a:p>
        </p:txBody>
      </p:sp>
      <p:sp>
        <p:nvSpPr>
          <p:cNvPr id="4" name="Slide Number Placeholder 3"/>
          <p:cNvSpPr>
            <a:spLocks noGrp="1"/>
          </p:cNvSpPr>
          <p:nvPr>
            <p:ph type="sldNum" sz="quarter" idx="12"/>
          </p:nvPr>
        </p:nvSpPr>
        <p:spPr/>
        <p:txBody>
          <a:bodyPr/>
          <a:lstStyle/>
          <a:p>
            <a:r>
              <a:rPr lang="fr-BE" sz="1100">
                <a:latin typeface="Arial" panose="020B0604020202020204" pitchFamily="34" charset="0"/>
                <a:cs typeface="Arial" panose="020B0604020202020204" pitchFamily="34" charset="0"/>
              </a:rPr>
              <a:t> </a:t>
            </a:r>
            <a:fld id="{30A9230E-FFBB-4CCB-ABD7-198084EDE768}" type="slidenum">
              <a:rPr lang="fr-BE" sz="1100" smtClean="0">
                <a:latin typeface="Arial" panose="020B0604020202020204" pitchFamily="34" charset="0"/>
                <a:cs typeface="Arial" panose="020B0604020202020204" pitchFamily="34" charset="0"/>
              </a:rPr>
              <a:pPr/>
              <a:t>69</a:t>
            </a:fld>
            <a:r>
              <a:rPr lang="fr-BE" sz="1100">
                <a:latin typeface="Arial" panose="020B0604020202020204" pitchFamily="34" charset="0"/>
                <a:cs typeface="Arial" panose="020B0604020202020204" pitchFamily="34" charset="0"/>
              </a:rPr>
              <a:t> </a:t>
            </a:r>
            <a:endParaRPr lang="fr-BE" sz="1100" dirty="0">
              <a:latin typeface="Arial" panose="020B0604020202020204" pitchFamily="34" charset="0"/>
              <a:cs typeface="Arial" panose="020B0604020202020204" pitchFamily="34" charset="0"/>
            </a:endParaRPr>
          </a:p>
        </p:txBody>
      </p:sp>
      <p:grpSp>
        <p:nvGrpSpPr>
          <p:cNvPr id="172" name="Group 171"/>
          <p:cNvGrpSpPr>
            <a:grpSpLocks/>
          </p:cNvGrpSpPr>
          <p:nvPr/>
        </p:nvGrpSpPr>
        <p:grpSpPr bwMode="auto">
          <a:xfrm>
            <a:off x="4068973" y="2453958"/>
            <a:ext cx="3322049" cy="2659062"/>
            <a:chOff x="2754174" y="2523164"/>
            <a:chExt cx="3322571" cy="2657760"/>
          </a:xfrm>
        </p:grpSpPr>
        <p:sp>
          <p:nvSpPr>
            <p:cNvPr id="173" name="Flowchart: Connector 172"/>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174" name="Flowchart: Connector 173"/>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a:solidFill>
                    <a:schemeClr val="bg1"/>
                  </a:solidFill>
                  <a:latin typeface="Arial" panose="020B0604020202020204" pitchFamily="34" charset="0"/>
                  <a:cs typeface="Arial" panose="020B0604020202020204" pitchFamily="34" charset="0"/>
                </a:rPr>
                <a:t>Médical</a:t>
              </a:r>
            </a:p>
          </p:txBody>
        </p:sp>
        <p:cxnSp>
          <p:nvCxnSpPr>
            <p:cNvPr id="175" name="Straight Connector 174"/>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223" idx="1"/>
            </p:cNvCxnSpPr>
            <p:nvPr/>
          </p:nvCxnSpPr>
          <p:spPr>
            <a:xfrm flipV="1">
              <a:off x="5230515" y="3840344"/>
              <a:ext cx="846230" cy="348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4" idx="2"/>
              <a:endCxn id="204" idx="3"/>
            </p:cNvCxnSpPr>
            <p:nvPr/>
          </p:nvCxnSpPr>
          <p:spPr>
            <a:xfrm flipH="1" flipV="1">
              <a:off x="2754174" y="3771333"/>
              <a:ext cx="1085811" cy="8071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7" name="Group 186"/>
          <p:cNvGrpSpPr>
            <a:grpSpLocks/>
          </p:cNvGrpSpPr>
          <p:nvPr/>
        </p:nvGrpSpPr>
        <p:grpSpPr bwMode="auto">
          <a:xfrm>
            <a:off x="1797050" y="5066983"/>
            <a:ext cx="3252787" cy="1089025"/>
            <a:chOff x="483110" y="5136172"/>
            <a:chExt cx="3253060" cy="1088504"/>
          </a:xfrm>
        </p:grpSpPr>
        <p:grpSp>
          <p:nvGrpSpPr>
            <p:cNvPr id="188" name="Group 67"/>
            <p:cNvGrpSpPr>
              <a:grpSpLocks/>
            </p:cNvGrpSpPr>
            <p:nvPr/>
          </p:nvGrpSpPr>
          <p:grpSpPr bwMode="auto">
            <a:xfrm>
              <a:off x="483110" y="5136172"/>
              <a:ext cx="3253060" cy="1088504"/>
              <a:chOff x="398612" y="5107746"/>
              <a:chExt cx="3253060" cy="1088504"/>
            </a:xfrm>
          </p:grpSpPr>
          <p:sp>
            <p:nvSpPr>
              <p:cNvPr id="190" name="Rectangle 189"/>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191" name="Rectangle 190"/>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192" name="TextBox 191"/>
              <p:cNvSpPr txBox="1"/>
              <p:nvPr/>
            </p:nvSpPr>
            <p:spPr>
              <a:xfrm>
                <a:off x="1521068" y="5137894"/>
                <a:ext cx="2130604" cy="1058356"/>
              </a:xfrm>
              <a:prstGeom prst="rect">
                <a:avLst/>
              </a:prstGeom>
            </p:spPr>
            <p:txBody>
              <a:bodyPr>
                <a:normAutofit/>
              </a:bodyPr>
              <a:lstStyle/>
              <a:p>
                <a:pPr fontAlgn="auto">
                  <a:spcBef>
                    <a:spcPts val="0"/>
                  </a:spcBef>
                  <a:spcAft>
                    <a:spcPts val="0"/>
                  </a:spcAft>
                  <a:defRPr/>
                </a:pPr>
                <a:endParaRPr lang="nl-BE" sz="900"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BE" sz="1600" dirty="0">
                    <a:solidFill>
                      <a:schemeClr val="bg1"/>
                    </a:solidFill>
                    <a:latin typeface="Arial" panose="020B0604020202020204" pitchFamily="34" charset="0"/>
                    <a:cs typeface="Arial" panose="020B0604020202020204" pitchFamily="34" charset="0"/>
                  </a:rPr>
                  <a:t>Rapports et résultats d’examens</a:t>
                </a:r>
              </a:p>
              <a:p>
                <a:pPr fontAlgn="auto">
                  <a:spcBef>
                    <a:spcPts val="0"/>
                  </a:spcBef>
                  <a:spcAft>
                    <a:spcPts val="0"/>
                  </a:spcAft>
                  <a:defRPr/>
                </a:pPr>
                <a:endParaRPr lang="nl-BE" sz="1600"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18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3" name="Group 192"/>
          <p:cNvGrpSpPr>
            <a:grpSpLocks/>
          </p:cNvGrpSpPr>
          <p:nvPr/>
        </p:nvGrpSpPr>
        <p:grpSpPr bwMode="auto">
          <a:xfrm>
            <a:off x="1833563" y="1314133"/>
            <a:ext cx="3348546" cy="1158875"/>
            <a:chOff x="518456" y="1382445"/>
            <a:chExt cx="3349297" cy="1158760"/>
          </a:xfrm>
        </p:grpSpPr>
        <p:grpSp>
          <p:nvGrpSpPr>
            <p:cNvPr id="194" name="Group 93"/>
            <p:cNvGrpSpPr>
              <a:grpSpLocks/>
            </p:cNvGrpSpPr>
            <p:nvPr/>
          </p:nvGrpSpPr>
          <p:grpSpPr bwMode="auto">
            <a:xfrm>
              <a:off x="547037" y="1395144"/>
              <a:ext cx="3320716" cy="1146061"/>
              <a:chOff x="547037" y="1424597"/>
              <a:chExt cx="3320716" cy="1146061"/>
            </a:xfrm>
          </p:grpSpPr>
          <p:grpSp>
            <p:nvGrpSpPr>
              <p:cNvPr id="196" name="Group 33"/>
              <p:cNvGrpSpPr>
                <a:grpSpLocks/>
              </p:cNvGrpSpPr>
              <p:nvPr/>
            </p:nvGrpSpPr>
            <p:grpSpPr bwMode="auto">
              <a:xfrm>
                <a:off x="547037" y="1424597"/>
                <a:ext cx="3320716" cy="1079393"/>
                <a:chOff x="747495" y="1773027"/>
                <a:chExt cx="3320716" cy="1079393"/>
              </a:xfrm>
            </p:grpSpPr>
            <p:sp>
              <p:nvSpPr>
                <p:cNvPr id="198" name="Rectangle 197"/>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199" name="Rectangle 198"/>
                <p:cNvSpPr/>
                <p:nvPr/>
              </p:nvSpPr>
              <p:spPr>
                <a:xfrm>
                  <a:off x="1835176" y="1773027"/>
                  <a:ext cx="2233035"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grpSp>
          <p:sp>
            <p:nvSpPr>
              <p:cNvPr id="197" name="TextBox 196"/>
              <p:cNvSpPr txBox="1"/>
              <p:nvPr/>
            </p:nvSpPr>
            <p:spPr>
              <a:xfrm>
                <a:off x="1691881" y="1508726"/>
                <a:ext cx="2088031" cy="1061932"/>
              </a:xfrm>
              <a:prstGeom prst="rect">
                <a:avLst/>
              </a:prstGeom>
            </p:spPr>
            <p:txBody>
              <a:bodyPr>
                <a:normAutofit/>
              </a:bodyPr>
              <a:lstStyle/>
              <a:p>
                <a:pPr algn="ctr" fontAlgn="auto">
                  <a:spcBef>
                    <a:spcPts val="0"/>
                  </a:spcBef>
                  <a:spcAft>
                    <a:spcPts val="0"/>
                  </a:spcAft>
                  <a:defRPr/>
                </a:pPr>
                <a:r>
                  <a:rPr lang="fr-BE" sz="1600" dirty="0" err="1">
                    <a:solidFill>
                      <a:schemeClr val="bg1"/>
                    </a:solidFill>
                    <a:latin typeface="Arial" panose="020B0604020202020204" pitchFamily="34" charset="0"/>
                    <a:cs typeface="Arial" panose="020B0604020202020204" pitchFamily="34" charset="0"/>
                  </a:rPr>
                  <a:t>Summary</a:t>
                </a:r>
                <a:r>
                  <a:rPr lang="fr-BE" sz="1600" dirty="0">
                    <a:solidFill>
                      <a:schemeClr val="bg1"/>
                    </a:solidFill>
                    <a:latin typeface="Arial" panose="020B0604020202020204" pitchFamily="34" charset="0"/>
                    <a:cs typeface="Arial" panose="020B0604020202020204" pitchFamily="34" charset="0"/>
                  </a:rPr>
                  <a:t> </a:t>
                </a:r>
                <a:r>
                  <a:rPr lang="fr-BE" sz="1600" dirty="0" err="1">
                    <a:solidFill>
                      <a:schemeClr val="bg1"/>
                    </a:solidFill>
                    <a:latin typeface="Arial" panose="020B0604020202020204" pitchFamily="34" charset="0"/>
                    <a:cs typeface="Arial" panose="020B0604020202020204" pitchFamily="34" charset="0"/>
                  </a:rPr>
                  <a:t>Electronic</a:t>
                </a:r>
                <a:r>
                  <a:rPr lang="fr-BE" sz="1600" dirty="0">
                    <a:solidFill>
                      <a:schemeClr val="bg1"/>
                    </a:solidFill>
                    <a:latin typeface="Arial" panose="020B0604020202020204" pitchFamily="34" charset="0"/>
                    <a:cs typeface="Arial" panose="020B0604020202020204" pitchFamily="34" charset="0"/>
                  </a:rPr>
                  <a:t> </a:t>
                </a:r>
                <a:r>
                  <a:rPr lang="fr-BE" sz="1600" dirty="0" err="1">
                    <a:solidFill>
                      <a:schemeClr val="bg1"/>
                    </a:solidFill>
                    <a:latin typeface="Arial" panose="020B0604020202020204" pitchFamily="34" charset="0"/>
                    <a:cs typeface="Arial" panose="020B0604020202020204" pitchFamily="34" charset="0"/>
                  </a:rPr>
                  <a:t>Health</a:t>
                </a:r>
                <a:r>
                  <a:rPr lang="fr-BE" sz="1600" dirty="0">
                    <a:solidFill>
                      <a:schemeClr val="bg1"/>
                    </a:solidFill>
                    <a:latin typeface="Arial" panose="020B0604020202020204" pitchFamily="34" charset="0"/>
                    <a:cs typeface="Arial" panose="020B0604020202020204" pitchFamily="34" charset="0"/>
                  </a:rPr>
                  <a:t> Record (</a:t>
                </a:r>
                <a:r>
                  <a:rPr lang="fr-BE" sz="1600" dirty="0" err="1">
                    <a:solidFill>
                      <a:schemeClr val="bg1"/>
                    </a:solidFill>
                    <a:latin typeface="Arial" panose="020B0604020202020204" pitchFamily="34" charset="0"/>
                    <a:cs typeface="Arial" panose="020B0604020202020204" pitchFamily="34" charset="0"/>
                  </a:rPr>
                  <a:t>SumEHR</a:t>
                </a:r>
                <a:r>
                  <a:rPr lang="fr-BE" sz="1600" dirty="0">
                    <a:solidFill>
                      <a:schemeClr val="bg1"/>
                    </a:solidFill>
                    <a:latin typeface="Arial" panose="020B0604020202020204" pitchFamily="34" charset="0"/>
                    <a:cs typeface="Arial" panose="020B0604020202020204" pitchFamily="34" charset="0"/>
                  </a:rPr>
                  <a:t>)</a:t>
                </a:r>
              </a:p>
              <a:p>
                <a:pPr fontAlgn="auto">
                  <a:spcBef>
                    <a:spcPts val="0"/>
                  </a:spcBef>
                  <a:spcAft>
                    <a:spcPts val="0"/>
                  </a:spcAft>
                  <a:defRPr/>
                </a:pPr>
                <a:endParaRPr lang="nl-BE" sz="1600"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195"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0" name="Group 199"/>
          <p:cNvGrpSpPr>
            <a:grpSpLocks/>
          </p:cNvGrpSpPr>
          <p:nvPr/>
        </p:nvGrpSpPr>
        <p:grpSpPr bwMode="auto">
          <a:xfrm>
            <a:off x="1524798" y="3162988"/>
            <a:ext cx="2544175" cy="1204912"/>
            <a:chOff x="495636" y="3290765"/>
            <a:chExt cx="2543500" cy="1205400"/>
          </a:xfrm>
        </p:grpSpPr>
        <p:grpSp>
          <p:nvGrpSpPr>
            <p:cNvPr id="201" name="Group 68"/>
            <p:cNvGrpSpPr>
              <a:grpSpLocks/>
            </p:cNvGrpSpPr>
            <p:nvPr/>
          </p:nvGrpSpPr>
          <p:grpSpPr bwMode="auto">
            <a:xfrm>
              <a:off x="495636" y="3290765"/>
              <a:ext cx="2543500" cy="1205400"/>
              <a:chOff x="455844" y="3290765"/>
              <a:chExt cx="2543500" cy="1205400"/>
            </a:xfrm>
          </p:grpSpPr>
          <p:sp>
            <p:nvSpPr>
              <p:cNvPr id="203" name="Rectangle 202"/>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204" name="Rectangle 203"/>
              <p:cNvSpPr/>
              <p:nvPr/>
            </p:nvSpPr>
            <p:spPr>
              <a:xfrm>
                <a:off x="1608063" y="3290765"/>
                <a:ext cx="1391281"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latin typeface="Arial" panose="020B0604020202020204" pitchFamily="34" charset="0"/>
                  <a:cs typeface="Arial" panose="020B0604020202020204" pitchFamily="34" charset="0"/>
                </a:endParaRPr>
              </a:p>
            </p:txBody>
          </p:sp>
          <p:sp>
            <p:nvSpPr>
              <p:cNvPr id="205" name="TextBox 44"/>
              <p:cNvSpPr txBox="1">
                <a:spLocks noChangeArrowheads="1"/>
              </p:cNvSpPr>
              <p:nvPr/>
            </p:nvSpPr>
            <p:spPr bwMode="auto">
              <a:xfrm>
                <a:off x="1668825" y="3462392"/>
                <a:ext cx="1304934"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fr-BE" sz="1600" dirty="0">
                    <a:solidFill>
                      <a:schemeClr val="bg1"/>
                    </a:solidFill>
                    <a:latin typeface="Arial" panose="020B0604020202020204" pitchFamily="34" charset="0"/>
                    <a:cs typeface="Arial" panose="020B0604020202020204" pitchFamily="34" charset="0"/>
                  </a:rPr>
                  <a:t>Schéma de médication</a:t>
                </a:r>
              </a:p>
            </p:txBody>
          </p:sp>
        </p:grpSp>
        <p:pic>
          <p:nvPicPr>
            <p:cNvPr id="202"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 name="Group 205"/>
          <p:cNvGrpSpPr>
            <a:grpSpLocks/>
          </p:cNvGrpSpPr>
          <p:nvPr/>
        </p:nvGrpSpPr>
        <p:grpSpPr bwMode="auto">
          <a:xfrm>
            <a:off x="6716713" y="1374458"/>
            <a:ext cx="3353117" cy="1079500"/>
            <a:chOff x="5403035" y="1443044"/>
            <a:chExt cx="3351508" cy="1080120"/>
          </a:xfrm>
        </p:grpSpPr>
        <p:grpSp>
          <p:nvGrpSpPr>
            <p:cNvPr id="207" name="Group 69"/>
            <p:cNvGrpSpPr>
              <a:grpSpLocks/>
            </p:cNvGrpSpPr>
            <p:nvPr/>
          </p:nvGrpSpPr>
          <p:grpSpPr bwMode="auto">
            <a:xfrm>
              <a:off x="5403035" y="1443044"/>
              <a:ext cx="3351508" cy="1080120"/>
              <a:chOff x="5425798" y="1315063"/>
              <a:chExt cx="3351508" cy="1080120"/>
            </a:xfrm>
          </p:grpSpPr>
          <p:sp>
            <p:nvSpPr>
              <p:cNvPr id="209" name="Rectangle 208"/>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210" name="Rectangle 209"/>
              <p:cNvSpPr/>
              <p:nvPr/>
            </p:nvSpPr>
            <p:spPr>
              <a:xfrm>
                <a:off x="6577770" y="1315063"/>
                <a:ext cx="2199536"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211" name="TextBox 210"/>
              <p:cNvSpPr txBox="1"/>
              <p:nvPr/>
            </p:nvSpPr>
            <p:spPr>
              <a:xfrm>
                <a:off x="6595224" y="1345242"/>
                <a:ext cx="2086561" cy="1038821"/>
              </a:xfrm>
              <a:prstGeom prst="rect">
                <a:avLst/>
              </a:prstGeom>
            </p:spPr>
            <p:txBody>
              <a:bodyPr>
                <a:normAutofit/>
              </a:bodyPr>
              <a:lstStyle/>
              <a:p>
                <a:pPr fontAlgn="auto">
                  <a:spcBef>
                    <a:spcPts val="0"/>
                  </a:spcBef>
                  <a:spcAft>
                    <a:spcPts val="0"/>
                  </a:spcAft>
                  <a:defRPr/>
                </a:pPr>
                <a:endParaRPr lang="nl-BE" sz="900" dirty="0">
                  <a:solidFill>
                    <a:schemeClr val="bg1"/>
                  </a:solidFill>
                  <a:latin typeface="Arial" panose="020B0604020202020204" pitchFamily="34" charset="0"/>
                  <a:cs typeface="Arial" panose="020B0604020202020204" pitchFamily="34" charset="0"/>
                </a:endParaRPr>
              </a:p>
              <a:p>
                <a:pPr marL="82550" algn="ctr" fontAlgn="auto">
                  <a:spcBef>
                    <a:spcPts val="0"/>
                  </a:spcBef>
                  <a:spcAft>
                    <a:spcPts val="0"/>
                  </a:spcAft>
                  <a:defRPr/>
                </a:pPr>
                <a:r>
                  <a:rPr lang="fr-BE" sz="1600" dirty="0">
                    <a:solidFill>
                      <a:schemeClr val="bg1"/>
                    </a:solidFill>
                    <a:latin typeface="Arial" panose="020B0604020202020204" pitchFamily="34" charset="0"/>
                    <a:cs typeface="Arial" panose="020B0604020202020204" pitchFamily="34" charset="0"/>
                  </a:rPr>
                  <a:t>Guidelines et avis disponibles en ligne</a:t>
                </a:r>
              </a:p>
            </p:txBody>
          </p:sp>
        </p:grpSp>
        <p:pic>
          <p:nvPicPr>
            <p:cNvPr id="208"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2" name="Group 211"/>
          <p:cNvGrpSpPr>
            <a:grpSpLocks/>
          </p:cNvGrpSpPr>
          <p:nvPr/>
        </p:nvGrpSpPr>
        <p:grpSpPr bwMode="auto">
          <a:xfrm>
            <a:off x="6704012" y="5038408"/>
            <a:ext cx="3254374" cy="1185862"/>
            <a:chOff x="5389884" y="5107746"/>
            <a:chExt cx="3253268" cy="1184852"/>
          </a:xfrm>
        </p:grpSpPr>
        <p:grpSp>
          <p:nvGrpSpPr>
            <p:cNvPr id="213" name="Group 70"/>
            <p:cNvGrpSpPr>
              <a:grpSpLocks/>
            </p:cNvGrpSpPr>
            <p:nvPr/>
          </p:nvGrpSpPr>
          <p:grpSpPr bwMode="auto">
            <a:xfrm>
              <a:off x="5402580" y="5148986"/>
              <a:ext cx="3240572" cy="1088098"/>
              <a:chOff x="5507720" y="5116842"/>
              <a:chExt cx="3240572" cy="1088098"/>
            </a:xfrm>
          </p:grpSpPr>
          <p:sp>
            <p:nvSpPr>
              <p:cNvPr id="217" name="Rectangle 216"/>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218" name="Rectangle 217"/>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219" name="TextBox 218"/>
              <p:cNvSpPr txBox="1"/>
              <p:nvPr/>
            </p:nvSpPr>
            <p:spPr>
              <a:xfrm>
                <a:off x="6677309" y="5146979"/>
                <a:ext cx="1896736" cy="1057961"/>
              </a:xfrm>
              <a:prstGeom prst="rect">
                <a:avLst/>
              </a:prstGeom>
            </p:spPr>
            <p:txBody>
              <a:bodyPr>
                <a:normAutofit/>
              </a:bodyPr>
              <a:lstStyle/>
              <a:p>
                <a:pPr fontAlgn="auto">
                  <a:spcBef>
                    <a:spcPts val="0"/>
                  </a:spcBef>
                  <a:spcAft>
                    <a:spcPts val="0"/>
                  </a:spcAft>
                  <a:defRPr/>
                </a:pPr>
                <a:endParaRPr lang="nl-BE" sz="900" dirty="0">
                  <a:solidFill>
                    <a:schemeClr val="bg1"/>
                  </a:solidFill>
                  <a:latin typeface="Arial" panose="020B0604020202020204" pitchFamily="34" charset="0"/>
                  <a:cs typeface="Arial" panose="020B0604020202020204" pitchFamily="34" charset="0"/>
                </a:endParaRPr>
              </a:p>
              <a:p>
                <a:pPr marL="177800" algn="ctr" fontAlgn="auto">
                  <a:spcBef>
                    <a:spcPts val="0"/>
                  </a:spcBef>
                  <a:spcAft>
                    <a:spcPts val="0"/>
                  </a:spcAft>
                  <a:defRPr/>
                </a:pPr>
                <a:r>
                  <a:rPr lang="fr-BE" sz="1600" dirty="0">
                    <a:solidFill>
                      <a:schemeClr val="bg1"/>
                    </a:solidFill>
                    <a:latin typeface="Arial" panose="020B0604020202020204" pitchFamily="34" charset="0"/>
                    <a:cs typeface="Arial" panose="020B0604020202020204" pitchFamily="34" charset="0"/>
                  </a:rPr>
                  <a:t>Lettres de renvoi électroniques</a:t>
                </a:r>
              </a:p>
            </p:txBody>
          </p:sp>
        </p:grpSp>
        <p:grpSp>
          <p:nvGrpSpPr>
            <p:cNvPr id="214" name="Group 101"/>
            <p:cNvGrpSpPr>
              <a:grpSpLocks/>
            </p:cNvGrpSpPr>
            <p:nvPr/>
          </p:nvGrpSpPr>
          <p:grpSpPr bwMode="auto">
            <a:xfrm>
              <a:off x="5389884" y="5107746"/>
              <a:ext cx="1186811" cy="1184852"/>
              <a:chOff x="5389884" y="5104775"/>
              <a:chExt cx="1241108" cy="1241108"/>
            </a:xfrm>
          </p:grpSpPr>
          <p:pic>
            <p:nvPicPr>
              <p:cNvPr id="21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2"/>
          <p:cNvGrpSpPr/>
          <p:nvPr/>
        </p:nvGrpSpPr>
        <p:grpSpPr>
          <a:xfrm>
            <a:off x="7391022" y="3231527"/>
            <a:ext cx="2760323" cy="1097409"/>
            <a:chOff x="7391022" y="3231527"/>
            <a:chExt cx="2760323" cy="1097409"/>
          </a:xfrm>
        </p:grpSpPr>
        <p:sp>
          <p:nvSpPr>
            <p:cNvPr id="226" name="Rectangle 225"/>
            <p:cNvSpPr/>
            <p:nvPr/>
          </p:nvSpPr>
          <p:spPr bwMode="auto">
            <a:xfrm>
              <a:off x="8517807" y="3246262"/>
              <a:ext cx="1633538" cy="108108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grpSp>
          <p:nvGrpSpPr>
            <p:cNvPr id="2" name="Group 1"/>
            <p:cNvGrpSpPr/>
            <p:nvPr/>
          </p:nvGrpSpPr>
          <p:grpSpPr>
            <a:xfrm>
              <a:off x="7391022" y="3231527"/>
              <a:ext cx="2760323" cy="1097409"/>
              <a:chOff x="7391022" y="3231527"/>
              <a:chExt cx="2760323" cy="1097409"/>
            </a:xfrm>
          </p:grpSpPr>
          <p:sp>
            <p:nvSpPr>
              <p:cNvPr id="227" name="TextBox 226"/>
              <p:cNvSpPr txBox="1"/>
              <p:nvPr/>
            </p:nvSpPr>
            <p:spPr bwMode="auto">
              <a:xfrm>
                <a:off x="8422557" y="3247849"/>
                <a:ext cx="1728788" cy="1081087"/>
              </a:xfrm>
              <a:prstGeom prst="rect">
                <a:avLst/>
              </a:prstGeom>
            </p:spPr>
            <p:txBody>
              <a:bodyPr>
                <a:normAutofit/>
              </a:bodyPr>
              <a:lstStyle/>
              <a:p>
                <a:pPr fontAlgn="auto">
                  <a:spcBef>
                    <a:spcPts val="0"/>
                  </a:spcBef>
                  <a:spcAft>
                    <a:spcPts val="0"/>
                  </a:spcAft>
                  <a:defRPr/>
                </a:pPr>
                <a:endParaRPr lang="nl-BE" sz="900"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BE" sz="1600" dirty="0">
                    <a:solidFill>
                      <a:schemeClr val="bg1"/>
                    </a:solidFill>
                    <a:latin typeface="Arial" panose="020B0604020202020204" pitchFamily="34" charset="0"/>
                    <a:cs typeface="Arial" panose="020B0604020202020204" pitchFamily="34" charset="0"/>
                  </a:rPr>
                  <a:t>Prescriptions électroniques</a:t>
                </a:r>
              </a:p>
              <a:p>
                <a:pPr fontAlgn="auto">
                  <a:spcBef>
                    <a:spcPts val="0"/>
                  </a:spcBef>
                  <a:spcAft>
                    <a:spcPts val="0"/>
                  </a:spcAft>
                  <a:defRPr/>
                </a:pPr>
                <a:endParaRPr lang="nl-BE" sz="16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23"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391022" y="3231527"/>
                <a:ext cx="1080283" cy="108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786813" y="3311191"/>
                <a:ext cx="270071" cy="27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83376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up)">
                                      <p:cBhvr>
                                        <p:cTn id="11" dur="500"/>
                                        <p:tgtEl>
                                          <p:spTgt spid="1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wipe(up)">
                                      <p:cBhvr>
                                        <p:cTn id="16" dur="500"/>
                                        <p:tgtEl>
                                          <p:spTgt spid="2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7"/>
                                        </p:tgtEl>
                                        <p:attrNameLst>
                                          <p:attrName>style.visibility</p:attrName>
                                        </p:attrNameLst>
                                      </p:cBhvr>
                                      <p:to>
                                        <p:strVal val="visible"/>
                                      </p:to>
                                    </p:set>
                                    <p:animEffect transition="in" filter="wipe(up)">
                                      <p:cBhvr>
                                        <p:cTn id="21" dur="500"/>
                                        <p:tgtEl>
                                          <p:spTgt spid="18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06"/>
                                        </p:tgtEl>
                                        <p:attrNameLst>
                                          <p:attrName>style.visibility</p:attrName>
                                        </p:attrNameLst>
                                      </p:cBhvr>
                                      <p:to>
                                        <p:strVal val="visible"/>
                                      </p:to>
                                    </p:set>
                                    <p:animEffect transition="in" filter="wipe(up)">
                                      <p:cBhvr>
                                        <p:cTn id="26" dur="500"/>
                                        <p:tgtEl>
                                          <p:spTgt spid="20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2"/>
                                        </p:tgtEl>
                                        <p:attrNameLst>
                                          <p:attrName>style.visibility</p:attrName>
                                        </p:attrNameLst>
                                      </p:cBhvr>
                                      <p:to>
                                        <p:strVal val="visible"/>
                                      </p:to>
                                    </p:set>
                                    <p:animEffect transition="in" filter="wipe(up)">
                                      <p:cBhvr>
                                        <p:cTn id="36"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10 missions</a:t>
            </a:r>
          </a:p>
        </p:txBody>
      </p:sp>
      <p:sp>
        <p:nvSpPr>
          <p:cNvPr id="94211" name="Rectangle 3"/>
          <p:cNvSpPr>
            <a:spLocks noGrp="1" noChangeArrowheads="1"/>
          </p:cNvSpPr>
          <p:nvPr>
            <p:ph idx="1"/>
          </p:nvPr>
        </p:nvSpPr>
        <p:spPr/>
        <p:txBody>
          <a:bodyPr/>
          <a:lstStyle/>
          <a:p>
            <a:r>
              <a:rPr lang="fr-BE" dirty="0"/>
              <a:t>enregistrer des logiciels de gestion des dossiers de patients informatisés  </a:t>
            </a:r>
          </a:p>
          <a:p>
            <a:endParaRPr lang="nl-BE" altLang="en-US" dirty="0">
              <a:sym typeface="Arial" charset="0"/>
            </a:endParaRPr>
          </a:p>
          <a:p>
            <a:r>
              <a:rPr lang="fr-BE" dirty="0"/>
              <a:t>concevoir, élaborer et gérer une plate-forme de collaboration pour l'échange électronique de données sécurisé ainsi que les services de base y afférents </a:t>
            </a:r>
          </a:p>
          <a:p>
            <a:endParaRPr lang="nl-BE" altLang="en-US" dirty="0">
              <a:sym typeface="Arial" charset="0"/>
            </a:endParaRPr>
          </a:p>
          <a:p>
            <a:r>
              <a:rPr lang="fr-BE" dirty="0"/>
              <a:t>s'accorder sur une répartition des tâches et sur les normes de qualité et contrôler le respect de ces normes de qualité</a:t>
            </a:r>
          </a:p>
        </p:txBody>
      </p:sp>
      <p:sp>
        <p:nvSpPr>
          <p:cNvPr id="5" name="Slide Number Placeholder 4"/>
          <p:cNvSpPr>
            <a:spLocks noGrp="1"/>
          </p:cNvSpPr>
          <p:nvPr>
            <p:ph type="sldNum" sz="quarter" idx="12"/>
          </p:nvPr>
        </p:nvSpPr>
        <p:spPr/>
        <p:txBody>
          <a:bodyPr/>
          <a:lstStyle/>
          <a:p>
            <a:fld id="{30A9230E-FFBB-4CCB-ABD7-198084EDE768}" type="slidenum">
              <a:rPr lang="fr-BE" smtClean="0"/>
              <a:t>7</a:t>
            </a:fld>
            <a:endParaRPr lang="fr-BE"/>
          </a:p>
        </p:txBody>
      </p:sp>
    </p:spTree>
    <p:extLst>
      <p:ext uri="{BB962C8B-B14F-4D97-AF65-F5344CB8AC3E}">
        <p14:creationId xmlns:p14="http://schemas.microsoft.com/office/powerpoint/2010/main" val="1300745256"/>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5871BE-E482-4BC3-9EE9-6974CE5B0137}"/>
              </a:ext>
            </a:extLst>
          </p:cNvPr>
          <p:cNvSpPr>
            <a:spLocks noGrp="1"/>
          </p:cNvSpPr>
          <p:nvPr>
            <p:ph type="title"/>
          </p:nvPr>
        </p:nvSpPr>
        <p:spPr/>
        <p:txBody>
          <a:bodyPr/>
          <a:lstStyle/>
          <a:p>
            <a:r>
              <a:rPr lang="nl-BE" sz="2400" dirty="0" err="1"/>
              <a:t>État</a:t>
            </a:r>
            <a:r>
              <a:rPr lang="nl-BE" sz="2400" dirty="0"/>
              <a:t> des </a:t>
            </a:r>
            <a:r>
              <a:rPr lang="nl-BE" sz="2400" dirty="0" err="1"/>
              <a:t>lieux</a:t>
            </a:r>
            <a:r>
              <a:rPr lang="nl-BE" sz="2400" dirty="0"/>
              <a:t> </a:t>
            </a:r>
          </a:p>
        </p:txBody>
      </p:sp>
      <p:sp>
        <p:nvSpPr>
          <p:cNvPr id="4" name="Slide Number Placeholder 3"/>
          <p:cNvSpPr>
            <a:spLocks noGrp="1"/>
          </p:cNvSpPr>
          <p:nvPr>
            <p:ph type="sldNum" sz="quarter" idx="12"/>
          </p:nvPr>
        </p:nvSpPr>
        <p:spPr/>
        <p:txBody>
          <a:bodyPr/>
          <a:lstStyle/>
          <a:p>
            <a:r>
              <a:rPr lang="fr-BE" sz="1100">
                <a:latin typeface="Arial" panose="020B0604020202020204" pitchFamily="34" charset="0"/>
                <a:cs typeface="Arial" panose="020B0604020202020204" pitchFamily="34" charset="0"/>
              </a:rPr>
              <a:t> </a:t>
            </a:r>
            <a:fld id="{30A9230E-FFBB-4CCB-ABD7-198084EDE768}" type="slidenum">
              <a:rPr lang="fr-BE" sz="1100" smtClean="0">
                <a:latin typeface="Arial" panose="020B0604020202020204" pitchFamily="34" charset="0"/>
                <a:cs typeface="Arial" panose="020B0604020202020204" pitchFamily="34" charset="0"/>
              </a:rPr>
              <a:pPr/>
              <a:t>70</a:t>
            </a:fld>
            <a:r>
              <a:rPr lang="fr-BE" sz="1100">
                <a:latin typeface="Arial" panose="020B0604020202020204" pitchFamily="34" charset="0"/>
                <a:cs typeface="Arial" panose="020B0604020202020204" pitchFamily="34" charset="0"/>
              </a:rPr>
              <a:t> </a:t>
            </a:r>
            <a:endParaRPr lang="fr-BE" sz="1100" dirty="0">
              <a:latin typeface="Arial" panose="020B0604020202020204" pitchFamily="34" charset="0"/>
              <a:cs typeface="Arial" panose="020B0604020202020204" pitchFamily="34" charset="0"/>
            </a:endParaRPr>
          </a:p>
        </p:txBody>
      </p:sp>
      <p:grpSp>
        <p:nvGrpSpPr>
          <p:cNvPr id="49" name="Group 48"/>
          <p:cNvGrpSpPr>
            <a:grpSpLocks/>
          </p:cNvGrpSpPr>
          <p:nvPr/>
        </p:nvGrpSpPr>
        <p:grpSpPr bwMode="auto">
          <a:xfrm>
            <a:off x="4463098" y="2524125"/>
            <a:ext cx="2959100" cy="2776538"/>
            <a:chOff x="3078646" y="2523164"/>
            <a:chExt cx="2958799" cy="2776730"/>
          </a:xfrm>
        </p:grpSpPr>
        <p:sp>
          <p:nvSpPr>
            <p:cNvPr id="50" name="Flowchart: Connector 49"/>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cxnSp>
          <p:nvCxnSpPr>
            <p:cNvPr id="51" name="Straight Connector 50"/>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lowchart: Connector 63"/>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bg1"/>
                  </a:solidFill>
                  <a:latin typeface="Arial" panose="020B0604020202020204" pitchFamily="34" charset="0"/>
                  <a:cs typeface="Arial" panose="020B0604020202020204" pitchFamily="34" charset="0"/>
                </a:rPr>
                <a:t>Adminis-tratif</a:t>
              </a:r>
              <a:endParaRPr lang="fr-BE" sz="1400" b="1" dirty="0">
                <a:solidFill>
                  <a:schemeClr val="bg1"/>
                </a:solidFill>
                <a:latin typeface="Arial" panose="020B0604020202020204" pitchFamily="34" charset="0"/>
                <a:cs typeface="Arial" panose="020B0604020202020204" pitchFamily="34" charset="0"/>
              </a:endParaRPr>
            </a:p>
          </p:txBody>
        </p:sp>
      </p:grpSp>
      <p:grpSp>
        <p:nvGrpSpPr>
          <p:cNvPr id="65" name="Group 64"/>
          <p:cNvGrpSpPr>
            <a:grpSpLocks/>
          </p:cNvGrpSpPr>
          <p:nvPr/>
        </p:nvGrpSpPr>
        <p:grpSpPr bwMode="auto">
          <a:xfrm>
            <a:off x="1883410" y="1395413"/>
            <a:ext cx="3233738" cy="1080029"/>
            <a:chOff x="546770" y="1394932"/>
            <a:chExt cx="3233142" cy="1080121"/>
          </a:xfrm>
        </p:grpSpPr>
        <p:grpSp>
          <p:nvGrpSpPr>
            <p:cNvPr id="66" name="Group 93"/>
            <p:cNvGrpSpPr>
              <a:grpSpLocks/>
            </p:cNvGrpSpPr>
            <p:nvPr/>
          </p:nvGrpSpPr>
          <p:grpSpPr bwMode="auto">
            <a:xfrm>
              <a:off x="546770" y="1394932"/>
              <a:ext cx="3233142" cy="1080121"/>
              <a:chOff x="546770" y="1424385"/>
              <a:chExt cx="3233142" cy="1080121"/>
            </a:xfrm>
          </p:grpSpPr>
          <p:grpSp>
            <p:nvGrpSpPr>
              <p:cNvPr id="68" name="Group 33"/>
              <p:cNvGrpSpPr>
                <a:grpSpLocks/>
              </p:cNvGrpSpPr>
              <p:nvPr/>
            </p:nvGrpSpPr>
            <p:grpSpPr bwMode="auto">
              <a:xfrm>
                <a:off x="546770" y="1424385"/>
                <a:ext cx="3176700" cy="1080121"/>
                <a:chOff x="747228" y="1772815"/>
                <a:chExt cx="3176700" cy="1080121"/>
              </a:xfrm>
            </p:grpSpPr>
            <p:sp>
              <p:nvSpPr>
                <p:cNvPr id="70" name="Rectangle 69"/>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71" name="Rectangle 70"/>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grpSp>
          <p:sp>
            <p:nvSpPr>
              <p:cNvPr id="69" name="TextBox 68"/>
              <p:cNvSpPr txBox="1"/>
              <p:nvPr/>
            </p:nvSpPr>
            <p:spPr>
              <a:xfrm>
                <a:off x="1691147" y="1441749"/>
                <a:ext cx="2088765" cy="1062129"/>
              </a:xfrm>
              <a:prstGeom prst="rect">
                <a:avLst/>
              </a:prstGeom>
            </p:spPr>
            <p:txBody>
              <a:bodyPr>
                <a:normAutofit/>
              </a:bodyPr>
              <a:lstStyle/>
              <a:p>
                <a:pPr marL="177800" fontAlgn="auto">
                  <a:spcBef>
                    <a:spcPts val="0"/>
                  </a:spcBef>
                  <a:spcAft>
                    <a:spcPts val="0"/>
                  </a:spcAft>
                  <a:defRPr/>
                </a:pPr>
                <a:endParaRPr lang="nl-BE" sz="200"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nl-BE" sz="100"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BE" sz="1600" dirty="0">
                    <a:solidFill>
                      <a:schemeClr val="bg1"/>
                    </a:solidFill>
                    <a:latin typeface="Arial" panose="020B0604020202020204" pitchFamily="34" charset="0"/>
                    <a:cs typeface="Arial" panose="020B0604020202020204" pitchFamily="34" charset="0"/>
                  </a:rPr>
                  <a:t>Etat d’assurabilité, tarification,</a:t>
                </a:r>
              </a:p>
              <a:p>
                <a:pPr algn="ctr" fontAlgn="auto">
                  <a:spcBef>
                    <a:spcPts val="0"/>
                  </a:spcBef>
                  <a:spcAft>
                    <a:spcPts val="0"/>
                  </a:spcAft>
                  <a:defRPr/>
                </a:pPr>
                <a:r>
                  <a:rPr lang="fr-BE" sz="1600" dirty="0">
                    <a:solidFill>
                      <a:schemeClr val="bg1"/>
                    </a:solidFill>
                    <a:latin typeface="Arial" panose="020B0604020202020204" pitchFamily="34" charset="0"/>
                    <a:cs typeface="Arial" panose="020B0604020202020204" pitchFamily="34" charset="0"/>
                  </a:rPr>
                  <a:t>facturation</a:t>
                </a:r>
              </a:p>
            </p:txBody>
          </p:sp>
        </p:grpSp>
        <p:pic>
          <p:nvPicPr>
            <p:cNvPr id="67"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 name="Group 71"/>
          <p:cNvGrpSpPr>
            <a:grpSpLocks/>
          </p:cNvGrpSpPr>
          <p:nvPr/>
        </p:nvGrpSpPr>
        <p:grpSpPr bwMode="auto">
          <a:xfrm>
            <a:off x="1815148" y="3605213"/>
            <a:ext cx="2647950" cy="1101725"/>
            <a:chOff x="477657" y="3605133"/>
            <a:chExt cx="2648583" cy="1101151"/>
          </a:xfrm>
        </p:grpSpPr>
        <p:grpSp>
          <p:nvGrpSpPr>
            <p:cNvPr id="73" name="Group 40"/>
            <p:cNvGrpSpPr>
              <a:grpSpLocks/>
            </p:cNvGrpSpPr>
            <p:nvPr/>
          </p:nvGrpSpPr>
          <p:grpSpPr bwMode="auto">
            <a:xfrm>
              <a:off x="477657" y="3624287"/>
              <a:ext cx="2648583" cy="1081997"/>
              <a:chOff x="5926858" y="3418319"/>
              <a:chExt cx="2572071" cy="1081997"/>
            </a:xfrm>
          </p:grpSpPr>
          <p:sp>
            <p:nvSpPr>
              <p:cNvPr id="75" name="Rectangle 7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76" name="Rectangle 7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77" name="TextBox 7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200"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BE" sz="1600" dirty="0">
                    <a:solidFill>
                      <a:schemeClr val="bg1"/>
                    </a:solidFill>
                    <a:latin typeface="Arial" panose="020B0604020202020204" pitchFamily="34" charset="0"/>
                    <a:cs typeface="Arial" panose="020B0604020202020204" pitchFamily="34" charset="0"/>
                  </a:rPr>
                  <a:t>Création et envoi d’attestations</a:t>
                </a:r>
              </a:p>
              <a:p>
                <a:pPr fontAlgn="auto">
                  <a:spcBef>
                    <a:spcPts val="0"/>
                  </a:spcBef>
                  <a:spcAft>
                    <a:spcPts val="0"/>
                  </a:spcAft>
                  <a:defRPr/>
                </a:pPr>
                <a:endParaRPr lang="nl-BE" sz="1600"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74"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 name="Group 77"/>
          <p:cNvGrpSpPr>
            <a:grpSpLocks/>
          </p:cNvGrpSpPr>
          <p:nvPr/>
        </p:nvGrpSpPr>
        <p:grpSpPr bwMode="auto">
          <a:xfrm>
            <a:off x="6591935" y="1452563"/>
            <a:ext cx="3565525" cy="1098550"/>
            <a:chOff x="5254692" y="1452701"/>
            <a:chExt cx="3565782" cy="1097874"/>
          </a:xfrm>
        </p:grpSpPr>
        <p:grpSp>
          <p:nvGrpSpPr>
            <p:cNvPr id="79" name="Group 67"/>
            <p:cNvGrpSpPr>
              <a:grpSpLocks/>
            </p:cNvGrpSpPr>
            <p:nvPr/>
          </p:nvGrpSpPr>
          <p:grpSpPr bwMode="auto">
            <a:xfrm>
              <a:off x="5254692" y="1452701"/>
              <a:ext cx="3565782" cy="1088504"/>
              <a:chOff x="398612" y="5107746"/>
              <a:chExt cx="3373796" cy="1088504"/>
            </a:xfrm>
          </p:grpSpPr>
          <p:sp>
            <p:nvSpPr>
              <p:cNvPr id="81" name="Rectangle 80"/>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82" name="Rectangle 81"/>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83" name="TextBox 82"/>
              <p:cNvSpPr txBox="1"/>
              <p:nvPr/>
            </p:nvSpPr>
            <p:spPr>
              <a:xfrm>
                <a:off x="1477145" y="5137889"/>
                <a:ext cx="2295263" cy="1058212"/>
              </a:xfrm>
              <a:prstGeom prst="rect">
                <a:avLst/>
              </a:prstGeom>
            </p:spPr>
            <p:txBody>
              <a:bodyPr>
                <a:normAutofit/>
              </a:bodyPr>
              <a:lstStyle/>
              <a:p>
                <a:pPr fontAlgn="auto">
                  <a:spcBef>
                    <a:spcPts val="0"/>
                  </a:spcBef>
                  <a:spcAft>
                    <a:spcPts val="0"/>
                  </a:spcAft>
                  <a:defRPr/>
                </a:pPr>
                <a:endParaRPr lang="nl-BE" sz="900"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BE" sz="1600">
                    <a:solidFill>
                      <a:schemeClr val="bg1"/>
                    </a:solidFill>
                    <a:latin typeface="Arial" panose="020B0604020202020204" pitchFamily="34" charset="0"/>
                    <a:cs typeface="Arial" panose="020B0604020202020204" pitchFamily="34" charset="0"/>
                  </a:rPr>
                  <a:t>Mise à jour du SumEHR, du schéma de médication, ... </a:t>
                </a:r>
              </a:p>
              <a:p>
                <a:pPr fontAlgn="auto">
                  <a:spcBef>
                    <a:spcPts val="0"/>
                  </a:spcBef>
                  <a:spcAft>
                    <a:spcPts val="0"/>
                  </a:spcAft>
                  <a:defRPr/>
                </a:pPr>
                <a:endParaRPr lang="nl-BE" sz="1600"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8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 name="Group 83"/>
          <p:cNvGrpSpPr>
            <a:grpSpLocks/>
          </p:cNvGrpSpPr>
          <p:nvPr/>
        </p:nvGrpSpPr>
        <p:grpSpPr bwMode="auto">
          <a:xfrm>
            <a:off x="4290060" y="5300663"/>
            <a:ext cx="3255963" cy="1089025"/>
            <a:chOff x="2952328" y="5301208"/>
            <a:chExt cx="3255987" cy="1088504"/>
          </a:xfrm>
        </p:grpSpPr>
        <p:grpSp>
          <p:nvGrpSpPr>
            <p:cNvPr id="85" name="Group 70"/>
            <p:cNvGrpSpPr>
              <a:grpSpLocks/>
            </p:cNvGrpSpPr>
            <p:nvPr/>
          </p:nvGrpSpPr>
          <p:grpSpPr bwMode="auto">
            <a:xfrm>
              <a:off x="2952328" y="5301208"/>
              <a:ext cx="3255987" cy="1088504"/>
              <a:chOff x="5508175" y="5117132"/>
              <a:chExt cx="3255987" cy="1088504"/>
            </a:xfrm>
          </p:grpSpPr>
          <p:sp>
            <p:nvSpPr>
              <p:cNvPr id="87" name="Rectangle 86"/>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88" name="Rectangle 87"/>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89" name="TextBox 88"/>
              <p:cNvSpPr txBox="1"/>
              <p:nvPr/>
            </p:nvSpPr>
            <p:spPr>
              <a:xfrm>
                <a:off x="6678172" y="5147280"/>
                <a:ext cx="2085990" cy="1058356"/>
              </a:xfrm>
              <a:prstGeom prst="rect">
                <a:avLst/>
              </a:prstGeom>
            </p:spPr>
            <p:txBody>
              <a:bodyPr>
                <a:normAutofit/>
              </a:bodyPr>
              <a:lstStyle/>
              <a:p>
                <a:pPr fontAlgn="auto">
                  <a:spcBef>
                    <a:spcPts val="0"/>
                  </a:spcBef>
                  <a:spcAft>
                    <a:spcPts val="0"/>
                  </a:spcAft>
                  <a:defRPr/>
                </a:pPr>
                <a:endParaRPr lang="nl-BE" sz="900"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BE" sz="1600">
                    <a:solidFill>
                      <a:schemeClr val="bg1"/>
                    </a:solidFill>
                    <a:latin typeface="Arial" panose="020B0604020202020204" pitchFamily="34" charset="0"/>
                    <a:cs typeface="Arial" panose="020B0604020202020204" pitchFamily="34" charset="0"/>
                  </a:rPr>
                  <a:t>Envoi du rapport au détenteur du DMG</a:t>
                </a:r>
              </a:p>
            </p:txBody>
          </p:sp>
        </p:grpSp>
        <p:pic>
          <p:nvPicPr>
            <p:cNvPr id="86"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 name="Group 89"/>
          <p:cNvGrpSpPr>
            <a:grpSpLocks/>
          </p:cNvGrpSpPr>
          <p:nvPr/>
        </p:nvGrpSpPr>
        <p:grpSpPr bwMode="auto">
          <a:xfrm>
            <a:off x="7423785" y="3624263"/>
            <a:ext cx="2949575" cy="1090612"/>
            <a:chOff x="6264041" y="3624287"/>
            <a:chExt cx="3169333" cy="1090476"/>
          </a:xfrm>
        </p:grpSpPr>
        <p:grpSp>
          <p:nvGrpSpPr>
            <p:cNvPr id="91" name="Group 69"/>
            <p:cNvGrpSpPr>
              <a:grpSpLocks/>
            </p:cNvGrpSpPr>
            <p:nvPr/>
          </p:nvGrpSpPr>
          <p:grpSpPr bwMode="auto">
            <a:xfrm>
              <a:off x="6276202" y="3624287"/>
              <a:ext cx="3157172" cy="1090476"/>
              <a:chOff x="5588673" y="1304707"/>
              <a:chExt cx="3702569" cy="1090476"/>
            </a:xfrm>
          </p:grpSpPr>
          <p:sp>
            <p:nvSpPr>
              <p:cNvPr id="94" name="Rectangle 93"/>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95" name="Rectangle 94"/>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Arial" panose="020B0604020202020204" pitchFamily="34" charset="0"/>
                  <a:cs typeface="Arial" panose="020B0604020202020204" pitchFamily="34" charset="0"/>
                </a:endParaRPr>
              </a:p>
            </p:txBody>
          </p:sp>
          <p:sp>
            <p:nvSpPr>
              <p:cNvPr id="96"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400" dirty="0">
                  <a:solidFill>
                    <a:schemeClr val="bg1"/>
                  </a:solidFill>
                  <a:latin typeface="Arial" panose="020B0604020202020204" pitchFamily="34" charset="0"/>
                  <a:cs typeface="Arial" panose="020B0604020202020204" pitchFamily="34" charset="0"/>
                </a:endParaRPr>
              </a:p>
              <a:p>
                <a:r>
                  <a:rPr lang="fr-BE" sz="1600">
                    <a:solidFill>
                      <a:schemeClr val="bg1"/>
                    </a:solidFill>
                    <a:latin typeface="Arial" panose="020B0604020202020204" pitchFamily="34" charset="0"/>
                    <a:cs typeface="Arial" panose="020B0604020202020204" pitchFamily="34" charset="0"/>
                  </a:rPr>
                  <a:t>Enregistrements</a:t>
                </a:r>
              </a:p>
            </p:txBody>
          </p:sp>
        </p:grpSp>
        <p:pic>
          <p:nvPicPr>
            <p:cNvPr id="92"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22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up)">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up)">
                                      <p:cBhvr>
                                        <p:cTn id="16" dur="500"/>
                                        <p:tgtEl>
                                          <p:spTgt spid="7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up)">
                                      <p:cBhvr>
                                        <p:cTn id="21" dur="500"/>
                                        <p:tgtEl>
                                          <p:spTgt spid="8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up)">
                                      <p:cBhvr>
                                        <p:cTn id="26" dur="500"/>
                                        <p:tgtEl>
                                          <p:spTgt spid="9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up)">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8720"/>
          </a:xfrm>
        </p:spPr>
        <p:txBody>
          <a:bodyPr>
            <a:normAutofit/>
          </a:bodyPr>
          <a:lstStyle/>
          <a:p>
            <a:r>
              <a:rPr lang="nl-BE" dirty="0" err="1"/>
              <a:t>Nombre</a:t>
            </a:r>
            <a:r>
              <a:rPr lang="nl-BE" dirty="0"/>
              <a:t> de transactions via la </a:t>
            </a:r>
            <a:r>
              <a:rPr lang="nl-BE" dirty="0" err="1"/>
              <a:t>plate-forme</a:t>
            </a:r>
            <a:r>
              <a:rPr lang="nl-BE" dirty="0"/>
              <a:t> eHealth</a:t>
            </a:r>
          </a:p>
        </p:txBody>
      </p:sp>
      <p:sp>
        <p:nvSpPr>
          <p:cNvPr id="3" name="Content Placeholder 2"/>
          <p:cNvSpPr>
            <a:spLocks noGrp="1"/>
          </p:cNvSpPr>
          <p:nvPr>
            <p:ph idx="1"/>
          </p:nvPr>
        </p:nvSpPr>
        <p:spPr>
          <a:xfrm>
            <a:off x="609600" y="1052736"/>
            <a:ext cx="10972800" cy="5289451"/>
          </a:xfrm>
        </p:spPr>
        <p:txBody>
          <a:bodyPr>
            <a:normAutofit/>
          </a:bodyPr>
          <a:lstStyle/>
          <a:p>
            <a:pPr lvl="1"/>
            <a:endParaRPr lang="nl-BE" dirty="0"/>
          </a:p>
          <a:p>
            <a:endParaRPr lang="en-GB" dirty="0"/>
          </a:p>
          <a:p>
            <a:pPr lvl="1"/>
            <a:endParaRPr lang="en-GB" dirty="0"/>
          </a:p>
          <a:p>
            <a:pPr lvl="1"/>
            <a:endParaRPr lang="en-GB" dirty="0"/>
          </a:p>
          <a:p>
            <a:pPr lvl="1"/>
            <a:endParaRPr lang="en-GB" dirty="0"/>
          </a:p>
        </p:txBody>
      </p:sp>
      <p:sp>
        <p:nvSpPr>
          <p:cNvPr id="6" name="Text Placeholder 5">
            <a:extLst>
              <a:ext uri="{FF2B5EF4-FFF2-40B4-BE49-F238E27FC236}">
                <a16:creationId xmlns:a16="http://schemas.microsoft.com/office/drawing/2014/main" id="{84FF385F-65C4-49A1-A7CF-E7E2364E23BB}"/>
              </a:ext>
            </a:extLst>
          </p:cNvPr>
          <p:cNvSpPr>
            <a:spLocks noGrp="1"/>
          </p:cNvSpPr>
          <p:nvPr>
            <p:ph type="body" sz="quarter" idx="4294967295"/>
          </p:nvPr>
        </p:nvSpPr>
        <p:spPr>
          <a:xfrm>
            <a:off x="1154430" y="1313704"/>
            <a:ext cx="10213975" cy="4733925"/>
          </a:xfrm>
        </p:spPr>
        <p:txBody>
          <a:bodyPr/>
          <a:lstStyle/>
          <a:p>
            <a:pPr lvl="1"/>
            <a:endParaRPr lang="nl-BE" dirty="0">
              <a:latin typeface="Arial" panose="020B0604020202020204" pitchFamily="34" charset="0"/>
              <a:cs typeface="Arial" panose="020B0604020202020204" pitchFamily="34" charset="0"/>
            </a:endParaRPr>
          </a:p>
          <a:p>
            <a:pPr lvl="1"/>
            <a:endParaRPr lang="nl-BE" dirty="0">
              <a:latin typeface="Arial" panose="020B0604020202020204" pitchFamily="34" charset="0"/>
              <a:cs typeface="Arial" panose="020B0604020202020204" pitchFamily="34" charset="0"/>
            </a:endParaRPr>
          </a:p>
          <a:p>
            <a:pPr lvl="1"/>
            <a:r>
              <a:rPr lang="nl-BE" dirty="0">
                <a:latin typeface="Arial" panose="020B0604020202020204" pitchFamily="34" charset="0"/>
                <a:cs typeface="Arial" panose="020B0604020202020204" pitchFamily="34" charset="0"/>
              </a:rPr>
              <a:t>7.067.227.936 en 2016</a:t>
            </a:r>
          </a:p>
          <a:p>
            <a:pPr lvl="1"/>
            <a:r>
              <a:rPr lang="nl-BE" dirty="0">
                <a:latin typeface="Arial" panose="020B0604020202020204" pitchFamily="34" charset="0"/>
                <a:cs typeface="Arial" panose="020B0604020202020204" pitchFamily="34" charset="0"/>
              </a:rPr>
              <a:t>10.055.636.938 en 2017</a:t>
            </a:r>
          </a:p>
          <a:p>
            <a:pPr lvl="1"/>
            <a:r>
              <a:rPr lang="nl-BE" dirty="0">
                <a:latin typeface="Arial" panose="020B0604020202020204" pitchFamily="34" charset="0"/>
                <a:cs typeface="Arial" panose="020B0604020202020204" pitchFamily="34" charset="0"/>
              </a:rPr>
              <a:t>13.332.679.791 en 2018</a:t>
            </a:r>
          </a:p>
          <a:p>
            <a:pPr lvl="1"/>
            <a:r>
              <a:rPr lang="nl-BE" dirty="0">
                <a:latin typeface="Arial" panose="020B0604020202020204" pitchFamily="34" charset="0"/>
                <a:cs typeface="Arial" panose="020B0604020202020204" pitchFamily="34" charset="0"/>
              </a:rPr>
              <a:t>15.095.149.373 en 2019</a:t>
            </a:r>
          </a:p>
          <a:p>
            <a:pPr lvl="1"/>
            <a:r>
              <a:rPr lang="nl-BE" dirty="0">
                <a:latin typeface="Arial" panose="020B0604020202020204" pitchFamily="34" charset="0"/>
                <a:cs typeface="Arial" panose="020B0604020202020204" pitchFamily="34" charset="0"/>
              </a:rPr>
              <a:t>18.025.871.980 en 2020</a:t>
            </a:r>
          </a:p>
          <a:p>
            <a:pPr lvl="1"/>
            <a:r>
              <a:rPr lang="nl-BE" dirty="0">
                <a:latin typeface="Arial" panose="020B0604020202020204" pitchFamily="34" charset="0"/>
                <a:cs typeface="Arial" panose="020B0604020202020204" pitchFamily="34" charset="0"/>
              </a:rPr>
              <a:t>19.596.213.165 en 2021</a:t>
            </a:r>
          </a:p>
          <a:p>
            <a:pPr lvl="1"/>
            <a:r>
              <a:rPr lang="nl-BE" dirty="0">
                <a:latin typeface="Arial" panose="020B0604020202020204" pitchFamily="34" charset="0"/>
                <a:cs typeface="Arial" panose="020B0604020202020204" pitchFamily="34" charset="0"/>
              </a:rPr>
              <a:t>20.260.988.149 en 2022</a:t>
            </a:r>
          </a:p>
          <a:p>
            <a:pPr lvl="1"/>
            <a:r>
              <a:rPr lang="nl-BE" dirty="0">
                <a:latin typeface="Arial" panose="020B0604020202020204" pitchFamily="34" charset="0"/>
                <a:cs typeface="Arial" panose="020B0604020202020204" pitchFamily="34" charset="0"/>
              </a:rPr>
              <a:t>20.568.890.744 </a:t>
            </a:r>
            <a:r>
              <a:rPr lang="nl-BE" b="1" dirty="0">
                <a:latin typeface="Arial" panose="020B0604020202020204" pitchFamily="34" charset="0"/>
                <a:ea typeface="Times New Roman" panose="02020603050405020304" pitchFamily="18" charset="0"/>
                <a:cs typeface="Arial" panose="020B0604020202020204" pitchFamily="34" charset="0"/>
              </a:rPr>
              <a:t>en 2023 (+1,52%)</a:t>
            </a:r>
          </a:p>
          <a:p>
            <a:endParaRPr lang="nl-BE" dirty="0">
              <a:latin typeface="Arial" panose="020B0604020202020204" pitchFamily="34" charset="0"/>
              <a:cs typeface="Arial"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1697626326"/>
              </p:ext>
            </p:extLst>
          </p:nvPr>
        </p:nvGraphicFramePr>
        <p:xfrm>
          <a:off x="6032025" y="1974403"/>
          <a:ext cx="5198225" cy="341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652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32AC-2338-4E61-8585-57B4111613C3}"/>
              </a:ext>
            </a:extLst>
          </p:cNvPr>
          <p:cNvSpPr>
            <a:spLocks noGrp="1"/>
          </p:cNvSpPr>
          <p:nvPr>
            <p:ph type="title"/>
          </p:nvPr>
        </p:nvSpPr>
        <p:spPr/>
        <p:txBody>
          <a:bodyPr/>
          <a:lstStyle/>
          <a:p>
            <a:r>
              <a:rPr lang="nl-BE" dirty="0" err="1"/>
              <a:t>Quelques</a:t>
            </a:r>
            <a:r>
              <a:rPr lang="nl-BE" dirty="0"/>
              <a:t> </a:t>
            </a:r>
            <a:r>
              <a:rPr lang="nl-BE" dirty="0" err="1"/>
              <a:t>autres</a:t>
            </a:r>
            <a:r>
              <a:rPr lang="nl-BE" dirty="0"/>
              <a:t> </a:t>
            </a:r>
            <a:r>
              <a:rPr lang="nl-BE" dirty="0" err="1"/>
              <a:t>chiffres</a:t>
            </a:r>
            <a:endParaRPr lang="nl-BE" dirty="0"/>
          </a:p>
        </p:txBody>
      </p:sp>
      <p:sp>
        <p:nvSpPr>
          <p:cNvPr id="33" name="Text Placeholder 5"/>
          <p:cNvSpPr>
            <a:spLocks noGrp="1"/>
          </p:cNvSpPr>
          <p:nvPr>
            <p:ph type="body" idx="4294967295"/>
          </p:nvPr>
        </p:nvSpPr>
        <p:spPr>
          <a:xfrm>
            <a:off x="899949" y="1734679"/>
            <a:ext cx="3271838" cy="611188"/>
          </a:xfrm>
          <a:prstGeom prst="rect">
            <a:avLst/>
          </a:prstGeom>
        </p:spPr>
        <p:txBody>
          <a:bodyPr anchor="ctr"/>
          <a:lstStyle/>
          <a:p>
            <a:pPr marL="0" indent="0">
              <a:buNone/>
            </a:pPr>
            <a:r>
              <a:rPr lang="nl-BE" sz="2000" b="1" dirty="0" err="1">
                <a:solidFill>
                  <a:srgbClr val="087670"/>
                </a:solidFill>
                <a:latin typeface="Arial" panose="020B0604020202020204" pitchFamily="34" charset="0"/>
                <a:cs typeface="Arial" panose="020B0604020202020204" pitchFamily="34" charset="0"/>
              </a:rPr>
              <a:t>Portail</a:t>
            </a:r>
            <a:endParaRPr lang="nl-BE" sz="2000" b="1" dirty="0">
              <a:solidFill>
                <a:srgbClr val="087670"/>
              </a:solidFill>
              <a:latin typeface="Arial" panose="020B0604020202020204" pitchFamily="34" charset="0"/>
              <a:cs typeface="Arial" panose="020B0604020202020204" pitchFamily="34" charset="0"/>
            </a:endParaRPr>
          </a:p>
        </p:txBody>
      </p:sp>
      <p:sp>
        <p:nvSpPr>
          <p:cNvPr id="35" name="Text Placeholder 7"/>
          <p:cNvSpPr>
            <a:spLocks noGrp="1"/>
          </p:cNvSpPr>
          <p:nvPr>
            <p:ph type="body" idx="4294967295"/>
          </p:nvPr>
        </p:nvSpPr>
        <p:spPr>
          <a:xfrm>
            <a:off x="8139595" y="1734679"/>
            <a:ext cx="3271837" cy="611188"/>
          </a:xfrm>
          <a:prstGeom prst="rect">
            <a:avLst/>
          </a:prstGeom>
        </p:spPr>
        <p:txBody>
          <a:bodyPr anchor="ctr"/>
          <a:lstStyle/>
          <a:p>
            <a:pPr marL="0" indent="0">
              <a:buNone/>
            </a:pPr>
            <a:r>
              <a:rPr lang="nl-BE" sz="2000" b="1" dirty="0">
                <a:solidFill>
                  <a:srgbClr val="087670"/>
                </a:solidFill>
                <a:latin typeface="Arial" panose="020B0604020202020204" pitchFamily="34" charset="0"/>
                <a:cs typeface="Arial" panose="020B0604020202020204" pitchFamily="34" charset="0"/>
              </a:rPr>
              <a:t>eHealthBox &gt; eBox</a:t>
            </a:r>
          </a:p>
        </p:txBody>
      </p:sp>
      <p:sp>
        <p:nvSpPr>
          <p:cNvPr id="37" name="Text Placeholder 9"/>
          <p:cNvSpPr>
            <a:spLocks noGrp="1"/>
          </p:cNvSpPr>
          <p:nvPr>
            <p:ph type="body" idx="4294967295"/>
          </p:nvPr>
        </p:nvSpPr>
        <p:spPr>
          <a:xfrm>
            <a:off x="4520566" y="1843005"/>
            <a:ext cx="3270250" cy="611188"/>
          </a:xfrm>
          <a:prstGeom prst="rect">
            <a:avLst/>
          </a:prstGeom>
        </p:spPr>
        <p:txBody>
          <a:bodyPr>
            <a:normAutofit/>
          </a:bodyPr>
          <a:lstStyle/>
          <a:p>
            <a:pPr marL="0" indent="0">
              <a:buNone/>
            </a:pPr>
            <a:r>
              <a:rPr lang="nl-BE" sz="2000" b="1" dirty="0" err="1">
                <a:solidFill>
                  <a:srgbClr val="087670"/>
                </a:solidFill>
                <a:latin typeface="Arial" panose="020B0604020202020204" pitchFamily="34" charset="0"/>
                <a:cs typeface="Arial" panose="020B0604020202020204" pitchFamily="34" charset="0"/>
              </a:rPr>
              <a:t>Consentement</a:t>
            </a:r>
            <a:r>
              <a:rPr lang="nl-BE" sz="2000" b="1" dirty="0">
                <a:solidFill>
                  <a:srgbClr val="087670"/>
                </a:solidFill>
                <a:latin typeface="Arial" panose="020B0604020202020204" pitchFamily="34" charset="0"/>
                <a:cs typeface="Arial" panose="020B0604020202020204" pitchFamily="34" charset="0"/>
              </a:rPr>
              <a:t> </a:t>
            </a:r>
            <a:r>
              <a:rPr lang="nl-BE" sz="2000" b="1" dirty="0" err="1">
                <a:solidFill>
                  <a:srgbClr val="087670"/>
                </a:solidFill>
                <a:latin typeface="Arial" panose="020B0604020202020204" pitchFamily="34" charset="0"/>
                <a:cs typeface="Arial" panose="020B0604020202020204" pitchFamily="34" charset="0"/>
              </a:rPr>
              <a:t>éclairé</a:t>
            </a:r>
            <a:endParaRPr lang="nl-BE" sz="2000" b="1" dirty="0">
              <a:solidFill>
                <a:srgbClr val="087670"/>
              </a:solidFill>
              <a:latin typeface="Arial" panose="020B0604020202020204" pitchFamily="34" charset="0"/>
              <a:cs typeface="Arial" panose="020B0604020202020204" pitchFamily="34" charset="0"/>
            </a:endParaRPr>
          </a:p>
        </p:txBody>
      </p:sp>
      <p:sp>
        <p:nvSpPr>
          <p:cNvPr id="39" name="Text Placeholder 42"/>
          <p:cNvSpPr>
            <a:spLocks noGrp="1"/>
          </p:cNvSpPr>
          <p:nvPr>
            <p:ph type="body" idx="4294967295"/>
          </p:nvPr>
        </p:nvSpPr>
        <p:spPr>
          <a:xfrm>
            <a:off x="899949" y="3774862"/>
            <a:ext cx="3271838" cy="611187"/>
          </a:xfrm>
          <a:prstGeom prst="rect">
            <a:avLst/>
          </a:prstGeom>
        </p:spPr>
        <p:txBody>
          <a:bodyPr>
            <a:normAutofit fontScale="92500" lnSpcReduction="20000"/>
          </a:bodyPr>
          <a:lstStyle/>
          <a:p>
            <a:pPr marL="0" indent="0">
              <a:buNone/>
            </a:pPr>
            <a:r>
              <a:rPr lang="nl-BE" sz="2000" b="1" dirty="0">
                <a:solidFill>
                  <a:srgbClr val="087670"/>
                </a:solidFill>
                <a:latin typeface="Arial" panose="020B0604020202020204" pitchFamily="34" charset="0"/>
                <a:cs typeface="Arial" panose="020B0604020202020204" pitchFamily="34" charset="0"/>
              </a:rPr>
              <a:t>Performance &amp; </a:t>
            </a:r>
            <a:r>
              <a:rPr lang="nl-BE" sz="2000" b="1" dirty="0" err="1">
                <a:solidFill>
                  <a:srgbClr val="087670"/>
                </a:solidFill>
                <a:latin typeface="Arial" panose="020B0604020202020204" pitchFamily="34" charset="0"/>
                <a:cs typeface="Arial" panose="020B0604020202020204" pitchFamily="34" charset="0"/>
              </a:rPr>
              <a:t>Accessibilité</a:t>
            </a:r>
            <a:endParaRPr lang="nl-BE" sz="2000" b="1" dirty="0">
              <a:solidFill>
                <a:srgbClr val="087670"/>
              </a:solidFill>
              <a:latin typeface="Arial" panose="020B0604020202020204" pitchFamily="34" charset="0"/>
              <a:cs typeface="Arial" panose="020B0604020202020204" pitchFamily="34" charset="0"/>
            </a:endParaRPr>
          </a:p>
        </p:txBody>
      </p:sp>
      <p:sp>
        <p:nvSpPr>
          <p:cNvPr id="41" name="Text Placeholder 44"/>
          <p:cNvSpPr>
            <a:spLocks noGrp="1"/>
          </p:cNvSpPr>
          <p:nvPr>
            <p:ph type="body" idx="4294967295"/>
          </p:nvPr>
        </p:nvSpPr>
        <p:spPr>
          <a:xfrm>
            <a:off x="8139594" y="3768832"/>
            <a:ext cx="3271837" cy="611187"/>
          </a:xfrm>
          <a:prstGeom prst="rect">
            <a:avLst/>
          </a:prstGeom>
        </p:spPr>
        <p:txBody>
          <a:bodyPr anchor="ctr"/>
          <a:lstStyle/>
          <a:p>
            <a:pPr marL="0" indent="0">
              <a:buNone/>
            </a:pPr>
            <a:r>
              <a:rPr lang="nl-BE" sz="2000" b="1" dirty="0">
                <a:solidFill>
                  <a:srgbClr val="087670"/>
                </a:solidFill>
                <a:latin typeface="Arial" panose="020B0604020202020204" pitchFamily="34" charset="0"/>
                <a:cs typeface="Arial" panose="020B0604020202020204" pitchFamily="34" charset="0"/>
              </a:rPr>
              <a:t>Dossiers CSI</a:t>
            </a:r>
          </a:p>
        </p:txBody>
      </p:sp>
      <p:sp>
        <p:nvSpPr>
          <p:cNvPr id="48" name="Text Placeholder 46"/>
          <p:cNvSpPr>
            <a:spLocks noGrp="1"/>
          </p:cNvSpPr>
          <p:nvPr>
            <p:ph type="body" idx="4294967295"/>
          </p:nvPr>
        </p:nvSpPr>
        <p:spPr>
          <a:xfrm>
            <a:off x="4520566" y="3774861"/>
            <a:ext cx="3270250" cy="611187"/>
          </a:xfrm>
          <a:prstGeom prst="rect">
            <a:avLst/>
          </a:prstGeom>
        </p:spPr>
        <p:txBody>
          <a:bodyPr anchor="ctr"/>
          <a:lstStyle/>
          <a:p>
            <a:pPr marL="0" indent="0">
              <a:buNone/>
            </a:pPr>
            <a:r>
              <a:rPr lang="nl-BE" sz="2000" b="1" dirty="0">
                <a:solidFill>
                  <a:srgbClr val="087670"/>
                </a:solidFill>
                <a:latin typeface="Arial" panose="020B0604020202020204" pitchFamily="34" charset="0"/>
                <a:cs typeface="Arial" panose="020B0604020202020204" pitchFamily="34" charset="0"/>
              </a:rPr>
              <a:t>Business continuity </a:t>
            </a:r>
          </a:p>
        </p:txBody>
      </p:sp>
      <p:sp>
        <p:nvSpPr>
          <p:cNvPr id="32" name="Content Placeholder 4"/>
          <p:cNvSpPr txBox="1">
            <a:spLocks/>
          </p:cNvSpPr>
          <p:nvPr/>
        </p:nvSpPr>
        <p:spPr>
          <a:xfrm>
            <a:off x="900000" y="2466515"/>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latin typeface="Arial" panose="020B0604020202020204" pitchFamily="34" charset="0"/>
                <a:cs typeface="Arial" panose="020B0604020202020204" pitchFamily="34" charset="0"/>
              </a:rPr>
              <a:t> </a:t>
            </a:r>
            <a:r>
              <a:rPr lang="nl-BE" b="1" dirty="0">
                <a:latin typeface="Arial" panose="020B0604020202020204" pitchFamily="34" charset="0"/>
                <a:cs typeface="Arial" panose="020B0604020202020204" pitchFamily="34" charset="0"/>
              </a:rPr>
              <a:t>831</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millions</a:t>
            </a:r>
            <a:r>
              <a:rPr lang="nl-BE" dirty="0">
                <a:latin typeface="Arial" panose="020B0604020202020204" pitchFamily="34" charset="0"/>
                <a:cs typeface="Arial" panose="020B0604020202020204" pitchFamily="34" charset="0"/>
              </a:rPr>
              <a:t> de visites</a:t>
            </a:r>
          </a:p>
        </p:txBody>
      </p:sp>
      <p:sp>
        <p:nvSpPr>
          <p:cNvPr id="34" name="Content Placeholder 20"/>
          <p:cNvSpPr txBox="1">
            <a:spLocks/>
          </p:cNvSpPr>
          <p:nvPr/>
        </p:nvSpPr>
        <p:spPr>
          <a:xfrm>
            <a:off x="8142719" y="2466515"/>
            <a:ext cx="3271787" cy="1086372"/>
          </a:xfrm>
          <a:prstGeom prst="rect">
            <a:avLst/>
          </a:prstGeom>
          <a:ln>
            <a:solidFill>
              <a:srgbClr val="1C1C1C"/>
            </a:solidFill>
          </a:ln>
        </p:spPr>
        <p:txBody>
          <a:bodyPr vert="horz" lIns="91440" tIns="45720" rIns="91440" bIns="45720" rtlCol="0" anchor="ctr">
            <a:normAutofit/>
          </a:bodyPr>
          <a:lstStyle>
            <a:lvl1pPr marL="0" indent="0" algn="l" defTabSz="914400" rtl="0" eaLnBrk="1" latinLnBrk="0" hangingPunct="1">
              <a:lnSpc>
                <a:spcPct val="150000"/>
              </a:lnSpc>
              <a:spcBef>
                <a:spcPts val="1000"/>
              </a:spcBef>
              <a:buClr>
                <a:srgbClr val="087670"/>
              </a:buClr>
              <a:buSzPct val="120000"/>
              <a:buFont typeface="Arial" panose="020B0604020202020204" pitchFamily="34" charset="0"/>
              <a:buNone/>
              <a:defRPr sz="16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49263" indent="-268288" algn="l" defTabSz="914400" rtl="0" eaLnBrk="1" latinLnBrk="0" hangingPunct="1">
              <a:lnSpc>
                <a:spcPct val="150000"/>
              </a:lnSpc>
              <a:spcBef>
                <a:spcPts val="500"/>
              </a:spcBef>
              <a:buClr>
                <a:srgbClr val="07766F"/>
              </a:buClr>
              <a:buSzPct val="120000"/>
              <a:buFont typeface="Arial" panose="020B0604020202020204" pitchFamily="34" charset="0"/>
              <a:buChar char="ǀ"/>
              <a:defRPr sz="1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715963" indent="-266700" algn="l" defTabSz="914400" rtl="0" eaLnBrk="1" latinLnBrk="0" hangingPunct="1">
              <a:lnSpc>
                <a:spcPct val="150000"/>
              </a:lnSpc>
              <a:spcBef>
                <a:spcPts val="500"/>
              </a:spcBef>
              <a:buClr>
                <a:schemeClr val="bg1">
                  <a:lumMod val="65000"/>
                </a:schemeClr>
              </a:buClr>
              <a:buSzPct val="120000"/>
              <a:buFont typeface="Arial" panose="020B0604020202020204" pitchFamily="34" charset="0"/>
              <a:buChar char="ǀ"/>
              <a:defRPr sz="1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dirty="0">
                <a:latin typeface="Arial" panose="020B0604020202020204" pitchFamily="34" charset="0"/>
                <a:cs typeface="Arial" panose="020B0604020202020204" pitchFamily="34" charset="0"/>
              </a:rPr>
              <a:t>8.716.841</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messages</a:t>
            </a:r>
            <a:endParaRPr lang="nl-BE" dirty="0">
              <a:latin typeface="Arial" panose="020B0604020202020204" pitchFamily="34" charset="0"/>
              <a:cs typeface="Arial" panose="020B0604020202020204" pitchFamily="34" charset="0"/>
            </a:endParaRPr>
          </a:p>
        </p:txBody>
      </p:sp>
      <p:sp>
        <p:nvSpPr>
          <p:cNvPr id="36" name="Content Placeholder 19"/>
          <p:cNvSpPr txBox="1">
            <a:spLocks/>
          </p:cNvSpPr>
          <p:nvPr/>
        </p:nvSpPr>
        <p:spPr>
          <a:xfrm>
            <a:off x="4520566" y="2466515"/>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dirty="0">
                <a:latin typeface="Arial" panose="020B0604020202020204" pitchFamily="34" charset="0"/>
                <a:cs typeface="Arial" panose="020B0604020202020204" pitchFamily="34" charset="0"/>
              </a:rPr>
              <a:t>10.896.729</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consentements</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enregistrés</a:t>
            </a:r>
            <a:endParaRPr lang="nl-BE" dirty="0">
              <a:latin typeface="Arial" panose="020B0604020202020204" pitchFamily="34" charset="0"/>
              <a:cs typeface="Arial" panose="020B0604020202020204" pitchFamily="34" charset="0"/>
            </a:endParaRPr>
          </a:p>
        </p:txBody>
      </p:sp>
      <p:sp>
        <p:nvSpPr>
          <p:cNvPr id="38" name="Content Placeholder 10"/>
          <p:cNvSpPr txBox="1">
            <a:spLocks/>
          </p:cNvSpPr>
          <p:nvPr/>
        </p:nvSpPr>
        <p:spPr>
          <a:xfrm>
            <a:off x="900000" y="4462176"/>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dirty="0">
                <a:latin typeface="Arial" panose="020B0604020202020204" pitchFamily="34" charset="0"/>
                <a:cs typeface="Arial" panose="020B0604020202020204" pitchFamily="34" charset="0"/>
              </a:rPr>
              <a:t>100 %</a:t>
            </a:r>
            <a:r>
              <a:rPr lang="nl-BE" dirty="0">
                <a:latin typeface="Arial" panose="020B0604020202020204" pitchFamily="34" charset="0"/>
                <a:cs typeface="Arial" panose="020B0604020202020204" pitchFamily="34" charset="0"/>
              </a:rPr>
              <a:t> des KPI </a:t>
            </a:r>
            <a:r>
              <a:rPr lang="nl-BE" dirty="0" err="1">
                <a:latin typeface="Arial" panose="020B0604020202020204" pitchFamily="34" charset="0"/>
                <a:cs typeface="Arial" panose="020B0604020202020204" pitchFamily="34" charset="0"/>
              </a:rPr>
              <a:t>sont</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respectés</a:t>
            </a:r>
            <a:endParaRPr lang="nl-BE" dirty="0">
              <a:latin typeface="Arial" panose="020B0604020202020204" pitchFamily="34" charset="0"/>
              <a:cs typeface="Arial" panose="020B0604020202020204" pitchFamily="34" charset="0"/>
            </a:endParaRPr>
          </a:p>
        </p:txBody>
      </p:sp>
      <p:sp>
        <p:nvSpPr>
          <p:cNvPr id="40" name="Content Placeholder 43"/>
          <p:cNvSpPr txBox="1">
            <a:spLocks/>
          </p:cNvSpPr>
          <p:nvPr/>
        </p:nvSpPr>
        <p:spPr>
          <a:xfrm>
            <a:off x="8142719" y="4462176"/>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latin typeface="Arial" panose="020B0604020202020204" pitchFamily="34" charset="0"/>
                <a:cs typeface="Arial" panose="020B0604020202020204" pitchFamily="34" charset="0"/>
              </a:rPr>
              <a:t> </a:t>
            </a:r>
            <a:r>
              <a:rPr lang="nl-BE" b="1" dirty="0">
                <a:latin typeface="Arial" panose="020B0604020202020204" pitchFamily="34" charset="0"/>
                <a:cs typeface="Arial" panose="020B0604020202020204" pitchFamily="34" charset="0"/>
              </a:rPr>
              <a:t>191</a:t>
            </a:r>
            <a:r>
              <a:rPr lang="nl-BE" dirty="0">
                <a:latin typeface="Arial" panose="020B0604020202020204" pitchFamily="34" charset="0"/>
                <a:cs typeface="Arial" panose="020B0604020202020204" pitchFamily="34" charset="0"/>
              </a:rPr>
              <a:t> dossiers</a:t>
            </a:r>
          </a:p>
        </p:txBody>
      </p:sp>
      <p:sp>
        <p:nvSpPr>
          <p:cNvPr id="42" name="Content Placeholder 45"/>
          <p:cNvSpPr txBox="1">
            <a:spLocks/>
          </p:cNvSpPr>
          <p:nvPr/>
        </p:nvSpPr>
        <p:spPr>
          <a:xfrm>
            <a:off x="4520566" y="4462176"/>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142 </a:t>
            </a:r>
            <a:r>
              <a:rPr lang="fr-FR" dirty="0">
                <a:latin typeface="Arial" panose="020B0604020202020204" pitchFamily="34" charset="0"/>
                <a:cs typeface="Arial" panose="020B0604020202020204" pitchFamily="34" charset="0"/>
              </a:rPr>
              <a:t>incidents enregistrés </a:t>
            </a:r>
          </a:p>
          <a:p>
            <a:pPr marL="0" indent="0">
              <a:buNone/>
            </a:pPr>
            <a:r>
              <a:rPr lang="fr-FR" sz="1200" dirty="0">
                <a:latin typeface="Arial" panose="020B0604020202020204" pitchFamily="34" charset="0"/>
                <a:cs typeface="Arial" panose="020B0604020202020204" pitchFamily="34" charset="0"/>
              </a:rPr>
              <a:t>eHealth 12, partenaires 130</a:t>
            </a:r>
          </a:p>
        </p:txBody>
      </p:sp>
    </p:spTree>
    <p:extLst>
      <p:ext uri="{BB962C8B-B14F-4D97-AF65-F5344CB8AC3E}">
        <p14:creationId xmlns:p14="http://schemas.microsoft.com/office/powerpoint/2010/main" val="35071849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8720"/>
          </a:xfrm>
        </p:spPr>
        <p:txBody>
          <a:bodyPr/>
          <a:lstStyle/>
          <a:p>
            <a:r>
              <a:rPr lang="nl-BE" dirty="0" err="1"/>
              <a:t>Liste</a:t>
            </a:r>
            <a:r>
              <a:rPr lang="nl-BE" dirty="0"/>
              <a:t> des </a:t>
            </a:r>
            <a:r>
              <a:rPr lang="nl-BE" dirty="0" err="1"/>
              <a:t>abréviations</a:t>
            </a:r>
            <a:r>
              <a:rPr lang="nl-BE" dirty="0"/>
              <a:t> </a:t>
            </a:r>
            <a:r>
              <a:rPr lang="nl-BE" dirty="0" err="1"/>
              <a:t>utilisées</a:t>
            </a:r>
            <a:endParaRPr lang="nl-BE" dirty="0"/>
          </a:p>
        </p:txBody>
      </p:sp>
      <p:sp>
        <p:nvSpPr>
          <p:cNvPr id="3" name="Content Placeholder 2"/>
          <p:cNvSpPr>
            <a:spLocks noGrp="1"/>
          </p:cNvSpPr>
          <p:nvPr>
            <p:ph idx="1"/>
          </p:nvPr>
        </p:nvSpPr>
        <p:spPr>
          <a:xfrm>
            <a:off x="609600" y="1052736"/>
            <a:ext cx="10972800" cy="5289451"/>
          </a:xfrm>
        </p:spPr>
        <p:txBody>
          <a:bodyPr>
            <a:normAutofit/>
          </a:bodyPr>
          <a:lstStyle/>
          <a:p>
            <a:r>
              <a:rPr lang="nl-BE" dirty="0"/>
              <a:t>BCP: Business </a:t>
            </a:r>
            <a:r>
              <a:rPr lang="nl-BE" dirty="0" err="1"/>
              <a:t>Continuity</a:t>
            </a:r>
            <a:r>
              <a:rPr lang="nl-BE" dirty="0"/>
              <a:t> Procedure</a:t>
            </a:r>
          </a:p>
          <a:p>
            <a:r>
              <a:rPr lang="en-US" dirty="0"/>
              <a:t>CIN: Collège </a:t>
            </a:r>
            <a:r>
              <a:rPr lang="en-US" dirty="0" err="1"/>
              <a:t>intermutualiste</a:t>
            </a:r>
            <a:r>
              <a:rPr lang="en-US" dirty="0"/>
              <a:t> national</a:t>
            </a:r>
            <a:endParaRPr lang="nl-BE" dirty="0"/>
          </a:p>
          <a:p>
            <a:r>
              <a:rPr lang="nl-BE" dirty="0"/>
              <a:t>DAAS: Data </a:t>
            </a:r>
            <a:r>
              <a:rPr lang="nl-BE" dirty="0" err="1"/>
              <a:t>Attribute</a:t>
            </a:r>
            <a:r>
              <a:rPr lang="nl-BE" dirty="0"/>
              <a:t> Service</a:t>
            </a:r>
          </a:p>
          <a:p>
            <a:r>
              <a:rPr lang="nl-BE" dirty="0"/>
              <a:t>DCI: </a:t>
            </a:r>
            <a:r>
              <a:rPr lang="nl-BE" dirty="0" err="1"/>
              <a:t>Prescription</a:t>
            </a:r>
            <a:r>
              <a:rPr lang="nl-BE" dirty="0"/>
              <a:t> en </a:t>
            </a:r>
            <a:r>
              <a:rPr lang="nl-BE" dirty="0" err="1"/>
              <a:t>dénomination</a:t>
            </a:r>
            <a:r>
              <a:rPr lang="nl-BE" dirty="0"/>
              <a:t> commune</a:t>
            </a:r>
          </a:p>
          <a:p>
            <a:r>
              <a:rPr lang="nl-BE" dirty="0" err="1"/>
              <a:t>eID</a:t>
            </a:r>
            <a:r>
              <a:rPr lang="nl-BE" dirty="0"/>
              <a:t>: carte </a:t>
            </a:r>
            <a:r>
              <a:rPr lang="nl-BE" dirty="0" err="1"/>
              <a:t>d’identité</a:t>
            </a:r>
            <a:r>
              <a:rPr lang="nl-BE" dirty="0"/>
              <a:t> </a:t>
            </a:r>
            <a:r>
              <a:rPr lang="nl-BE" dirty="0" err="1"/>
              <a:t>électronique</a:t>
            </a:r>
            <a:endParaRPr lang="nl-BE" dirty="0"/>
          </a:p>
          <a:p>
            <a:r>
              <a:rPr lang="nl-BE" dirty="0"/>
              <a:t>ETK: </a:t>
            </a:r>
            <a:r>
              <a:rPr lang="nl-BE" dirty="0" err="1"/>
              <a:t>Encryption</a:t>
            </a:r>
            <a:r>
              <a:rPr lang="nl-BE" dirty="0"/>
              <a:t> Token </a:t>
            </a:r>
            <a:r>
              <a:rPr lang="nl-BE" dirty="0" err="1"/>
              <a:t>Key</a:t>
            </a:r>
            <a:endParaRPr lang="nl-BE" dirty="0"/>
          </a:p>
          <a:p>
            <a:r>
              <a:rPr lang="nl-BE" dirty="0"/>
              <a:t>KGSS: </a:t>
            </a:r>
            <a:r>
              <a:rPr lang="en-US" dirty="0"/>
              <a:t>Key Generation Storage Services</a:t>
            </a:r>
          </a:p>
          <a:p>
            <a:r>
              <a:rPr lang="nl-BE" dirty="0"/>
              <a:t>TOTP: Time-based One-Time Password</a:t>
            </a:r>
          </a:p>
          <a:p>
            <a:r>
              <a:rPr lang="nl-BE" dirty="0"/>
              <a:t>TTP: </a:t>
            </a:r>
            <a:r>
              <a:rPr lang="nl-BE" dirty="0" err="1"/>
              <a:t>Trusted</a:t>
            </a:r>
            <a:r>
              <a:rPr lang="nl-BE" dirty="0"/>
              <a:t> </a:t>
            </a:r>
            <a:r>
              <a:rPr lang="nl-BE" dirty="0" err="1"/>
              <a:t>Third</a:t>
            </a:r>
            <a:r>
              <a:rPr lang="nl-BE" dirty="0"/>
              <a:t> Party</a:t>
            </a:r>
          </a:p>
          <a:p>
            <a:r>
              <a:rPr lang="nl-BE" dirty="0"/>
              <a:t>SAV: Source </a:t>
            </a:r>
            <a:r>
              <a:rPr lang="nl-BE" dirty="0" err="1"/>
              <a:t>authentique</a:t>
            </a:r>
            <a:r>
              <a:rPr lang="nl-BE" dirty="0"/>
              <a:t> </a:t>
            </a:r>
            <a:r>
              <a:rPr lang="nl-BE" dirty="0" err="1"/>
              <a:t>validée</a:t>
            </a:r>
            <a:endParaRPr lang="nl-BE" dirty="0"/>
          </a:p>
          <a:p>
            <a:r>
              <a:rPr lang="nl-BE" dirty="0"/>
              <a:t>SVA: Service à </a:t>
            </a:r>
            <a:r>
              <a:rPr lang="nl-BE" dirty="0" err="1"/>
              <a:t>Valeur</a:t>
            </a:r>
            <a:r>
              <a:rPr lang="nl-BE" dirty="0"/>
              <a:t> </a:t>
            </a:r>
            <a:r>
              <a:rPr lang="nl-BE" dirty="0" err="1"/>
              <a:t>Ajoutée</a:t>
            </a:r>
            <a:endParaRPr lang="nl-BE" dirty="0"/>
          </a:p>
          <a:p>
            <a:endParaRPr lang="nl-BE" dirty="0"/>
          </a:p>
        </p:txBody>
      </p:sp>
      <p:sp>
        <p:nvSpPr>
          <p:cNvPr id="11" name="Slide Number Placeholder 10"/>
          <p:cNvSpPr>
            <a:spLocks noGrp="1"/>
          </p:cNvSpPr>
          <p:nvPr>
            <p:ph type="sldNum" sz="quarter" idx="12"/>
          </p:nvPr>
        </p:nvSpPr>
        <p:spPr>
          <a:xfrm>
            <a:off x="4691360" y="6453337"/>
            <a:ext cx="2844800" cy="365125"/>
          </a:xfrm>
        </p:spPr>
        <p:txBody>
          <a:bodyPr/>
          <a:lstStyle/>
          <a:p>
            <a:fld id="{30A9230E-FFBB-4CCB-ABD7-198084EDE768}" type="slidenum">
              <a:rPr lang="fr-BE" smtClean="0"/>
              <a:pPr/>
              <a:t>73</a:t>
            </a:fld>
            <a:endParaRPr lang="fr-BE"/>
          </a:p>
        </p:txBody>
      </p:sp>
    </p:spTree>
    <p:extLst>
      <p:ext uri="{BB962C8B-B14F-4D97-AF65-F5344CB8AC3E}">
        <p14:creationId xmlns:p14="http://schemas.microsoft.com/office/powerpoint/2010/main" val="2447145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2298643" y="2128097"/>
            <a:ext cx="7772400" cy="1362075"/>
          </a:xfrm>
        </p:spPr>
        <p:txBody>
          <a:bodyPr>
            <a:normAutofit/>
          </a:bodyPr>
          <a:lstStyle/>
          <a:p>
            <a:r>
              <a:rPr lang="fr-BE">
                <a:solidFill>
                  <a:srgbClr val="C00000"/>
                </a:solidFill>
              </a:rPr>
              <a:t>Merci ! </a:t>
            </a:r>
            <a:br>
              <a:rPr lang="fr-BE">
                <a:solidFill>
                  <a:srgbClr val="C00000"/>
                </a:solidFill>
              </a:rPr>
            </a:br>
            <a:r>
              <a:rPr lang="fr-BE">
                <a:solidFill>
                  <a:srgbClr val="C00000"/>
                </a:solidFill>
              </a:rPr>
              <a:t>Des questions ?</a:t>
            </a:r>
          </a:p>
        </p:txBody>
      </p:sp>
      <p:sp>
        <p:nvSpPr>
          <p:cNvPr id="106499" name="Rectangle 3"/>
          <p:cNvSpPr>
            <a:spLocks noChangeArrowheads="1"/>
          </p:cNvSpPr>
          <p:nvPr/>
        </p:nvSpPr>
        <p:spPr bwMode="auto">
          <a:xfrm>
            <a:off x="3810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5803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r>
                <a:rPr lang="fr-BE" sz="1600">
                  <a:cs typeface="Arial" pitchFamily="34" charset="0"/>
                </a:rPr>
                <a:t>frank.robben@ehealth.fgov.be </a:t>
              </a:r>
            </a:p>
            <a:p>
              <a:pPr>
                <a:defRPr/>
              </a:pPr>
              <a:endParaRPr lang="fr-BE" altLang="en-US" sz="1600" dirty="0">
                <a:cs typeface="Arial" pitchFamily="34" charset="0"/>
                <a:sym typeface="Arial" pitchFamily="34" charset="0"/>
              </a:endParaRPr>
            </a:p>
            <a:p>
              <a:pPr>
                <a:defRPr/>
              </a:pPr>
              <a:r>
                <a:rPr lang="fr-BE" sz="1600">
                  <a:cs typeface="Arial" pitchFamily="34" charset="0"/>
                  <a:sym typeface="Arial" pitchFamily="34" charset="0"/>
                </a:rPr>
                <a:t>@FrRobben</a:t>
              </a:r>
            </a:p>
            <a:p>
              <a:pPr>
                <a:defRPr/>
              </a:pPr>
              <a:endParaRPr lang="fr-BE" altLang="en-US" sz="1600" dirty="0">
                <a:cs typeface="Arial" pitchFamily="34" charset="0"/>
                <a:sym typeface="Arial" pitchFamily="34" charset="0"/>
              </a:endParaRPr>
            </a:p>
            <a:p>
              <a:pPr>
                <a:defRPr/>
              </a:pPr>
              <a:r>
                <a:rPr lang="fr-BE" sz="1600">
                  <a:cs typeface="Arial" pitchFamily="34" charset="0"/>
                  <a:sym typeface="Arial" pitchFamily="34" charset="0"/>
                </a:rPr>
                <a:t>https://www.ehealth.fgov.be</a:t>
              </a:r>
            </a:p>
            <a:p>
              <a:pPr>
                <a:defRPr/>
              </a:pPr>
              <a:r>
                <a:rPr lang="fr-BE" sz="1600">
                  <a:cs typeface="Arial" pitchFamily="34" charset="0"/>
                  <a:sym typeface="Arial" pitchFamily="34" charset="0"/>
                </a:rPr>
                <a:t>https://www.ksz.fgov.be</a:t>
              </a:r>
            </a:p>
            <a:p>
              <a:pPr>
                <a:defRPr/>
              </a:pPr>
              <a:r>
                <a:rPr lang="fr-BE" sz="1600">
                  <a:cs typeface="Arial" pitchFamily="34" charset="0"/>
                  <a:sym typeface="Arial" pitchFamily="34" charset="0"/>
                </a:rPr>
                <a:t>https://www.frankrobben.be</a:t>
              </a:r>
            </a:p>
          </p:txBody>
        </p:sp>
      </p:grpSp>
      <p:sp>
        <p:nvSpPr>
          <p:cNvPr id="6" name="Slide Number Placeholder 5"/>
          <p:cNvSpPr>
            <a:spLocks noGrp="1"/>
          </p:cNvSpPr>
          <p:nvPr>
            <p:ph type="sldNum" sz="quarter" idx="12"/>
          </p:nvPr>
        </p:nvSpPr>
        <p:spPr/>
        <p:txBody>
          <a:bodyPr/>
          <a:lstStyle/>
          <a:p>
            <a:fld id="{30A9230E-FFBB-4CCB-ABD7-198084EDE768}" type="slidenum">
              <a:rPr lang="fr-BE" smtClean="0"/>
              <a:t>74</a:t>
            </a:fld>
            <a:endParaRPr lang="fr-BE"/>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789" r="83862" b="92911"/>
          <a:stretch/>
        </p:blipFill>
        <p:spPr>
          <a:xfrm>
            <a:off x="8832304" y="6381328"/>
            <a:ext cx="1475656" cy="432048"/>
          </a:xfrm>
          <a:prstGeom prst="rect">
            <a:avLst/>
          </a:prstGeom>
        </p:spPr>
      </p:pic>
      <p:pic>
        <p:nvPicPr>
          <p:cNvPr id="16" name="Picture 15"/>
          <p:cNvPicPr>
            <a:picLocks noChangeAspect="1"/>
          </p:cNvPicPr>
          <p:nvPr/>
        </p:nvPicPr>
        <p:blipFill>
          <a:blip r:embed="rId5"/>
          <a:stretch>
            <a:fillRect/>
          </a:stretch>
        </p:blipFill>
        <p:spPr>
          <a:xfrm>
            <a:off x="5879268" y="5098218"/>
            <a:ext cx="256082" cy="256082"/>
          </a:xfrm>
          <a:prstGeom prst="rect">
            <a:avLst/>
          </a:prstGeom>
        </p:spPr>
      </p:pic>
    </p:spTree>
    <p:extLst>
      <p:ext uri="{BB962C8B-B14F-4D97-AF65-F5344CB8AC3E}">
        <p14:creationId xmlns:p14="http://schemas.microsoft.com/office/powerpoint/2010/main" val="271006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10 missions</a:t>
            </a:r>
          </a:p>
        </p:txBody>
      </p:sp>
      <p:sp>
        <p:nvSpPr>
          <p:cNvPr id="3" name="Tijdelijke aanduiding voor inhoud 2"/>
          <p:cNvSpPr>
            <a:spLocks noGrp="1"/>
          </p:cNvSpPr>
          <p:nvPr>
            <p:ph idx="1"/>
          </p:nvPr>
        </p:nvSpPr>
        <p:spPr/>
        <p:txBody>
          <a:bodyPr>
            <a:normAutofit/>
          </a:bodyPr>
          <a:lstStyle/>
          <a:p>
            <a:r>
              <a:rPr lang="fr-BE" dirty="0"/>
              <a:t>intervenir comme tierce partie de confiance indépendante (TTP) pour la </a:t>
            </a:r>
            <a:r>
              <a:rPr lang="fr-BE" dirty="0" err="1"/>
              <a:t>pseudonymisation</a:t>
            </a:r>
            <a:r>
              <a:rPr lang="fr-BE" dirty="0"/>
              <a:t> et l'anonymisation de données à caractère personnel relatives à la santé pour certaines instances énumérées dans la loi, à l'appui de la recherche scientifique et de la politique </a:t>
            </a:r>
          </a:p>
          <a:p>
            <a:endParaRPr lang="nl-BE" altLang="en-US" dirty="0">
              <a:sym typeface="Arial" charset="0"/>
            </a:endParaRPr>
          </a:p>
          <a:p>
            <a:r>
              <a:rPr lang="fr-BE" dirty="0"/>
              <a:t>promouvoir et coordonner la réalisation de programmes et de projets </a:t>
            </a:r>
          </a:p>
          <a:p>
            <a:endParaRPr lang="nl-BE" altLang="en-US" dirty="0">
              <a:sym typeface="Arial" charset="0"/>
            </a:endParaRPr>
          </a:p>
          <a:p>
            <a:r>
              <a:rPr lang="fr-BE" dirty="0"/>
              <a:t>gérer et coordonner les aspects TIC de l'échange de données dans le cadre des dossiers de patients électroniques et des prescriptions médicales électroniques</a:t>
            </a:r>
          </a:p>
        </p:txBody>
      </p:sp>
      <p:sp>
        <p:nvSpPr>
          <p:cNvPr id="6" name="Slide Number Placeholder 5"/>
          <p:cNvSpPr>
            <a:spLocks noGrp="1"/>
          </p:cNvSpPr>
          <p:nvPr>
            <p:ph type="sldNum" sz="quarter" idx="12"/>
          </p:nvPr>
        </p:nvSpPr>
        <p:spPr/>
        <p:txBody>
          <a:bodyPr/>
          <a:lstStyle/>
          <a:p>
            <a:fld id="{30A9230E-FFBB-4CCB-ABD7-198084EDE768}" type="slidenum">
              <a:rPr lang="fr-BE" smtClean="0"/>
              <a:t>8</a:t>
            </a:fld>
            <a:endParaRPr lang="fr-BE"/>
          </a:p>
        </p:txBody>
      </p:sp>
    </p:spTree>
    <p:extLst>
      <p:ext uri="{BB962C8B-B14F-4D97-AF65-F5344CB8AC3E}">
        <p14:creationId xmlns:p14="http://schemas.microsoft.com/office/powerpoint/2010/main" val="404380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Aperçu des services de base de la Plate-forme </a:t>
            </a:r>
            <a:r>
              <a:rPr lang="fr-BE">
                <a:solidFill>
                  <a:srgbClr val="087670"/>
                </a:solidFill>
              </a:rPr>
              <a:t>eHealth</a:t>
            </a:r>
          </a:p>
        </p:txBody>
      </p:sp>
      <p:sp>
        <p:nvSpPr>
          <p:cNvPr id="3" name="Content Placeholder 2"/>
          <p:cNvSpPr>
            <a:spLocks noGrp="1"/>
          </p:cNvSpPr>
          <p:nvPr>
            <p:ph idx="1"/>
          </p:nvPr>
        </p:nvSpPr>
        <p:spPr/>
        <p:txBody>
          <a:bodyPr>
            <a:normAutofit/>
          </a:bodyPr>
          <a:lstStyle/>
          <a:p>
            <a:r>
              <a:rPr lang="fr-BE" dirty="0"/>
              <a:t>certificats </a:t>
            </a:r>
            <a:r>
              <a:rPr lang="fr-BE" dirty="0">
                <a:solidFill>
                  <a:srgbClr val="087670"/>
                </a:solidFill>
              </a:rPr>
              <a:t>eHealth</a:t>
            </a:r>
          </a:p>
          <a:p>
            <a:r>
              <a:rPr lang="fr-BE" dirty="0"/>
              <a:t>gestion intégrée des utilisateurs et des accès</a:t>
            </a:r>
          </a:p>
          <a:p>
            <a:r>
              <a:rPr lang="fr-BE" dirty="0"/>
              <a:t>coordination de sous-processus électroniques</a:t>
            </a:r>
          </a:p>
          <a:p>
            <a:r>
              <a:rPr lang="fr-BE" dirty="0"/>
              <a:t>portail de l’</a:t>
            </a:r>
            <a:r>
              <a:rPr lang="fr-BE" dirty="0" err="1"/>
              <a:t>eSanté</a:t>
            </a:r>
            <a:endParaRPr lang="fr-BE" dirty="0"/>
          </a:p>
          <a:p>
            <a:r>
              <a:rPr lang="fr-BE" dirty="0"/>
              <a:t>système de chiffrement end-to-end</a:t>
            </a:r>
          </a:p>
          <a:p>
            <a:r>
              <a:rPr lang="fr-BE" dirty="0"/>
              <a:t>gestion de </a:t>
            </a:r>
            <a:r>
              <a:rPr lang="fr-BE" dirty="0" err="1"/>
              <a:t>loggings</a:t>
            </a:r>
            <a:endParaRPr lang="fr-BE" dirty="0"/>
          </a:p>
          <a:p>
            <a:r>
              <a:rPr lang="fr-BE" dirty="0"/>
              <a:t>horodatage électronique (</a:t>
            </a:r>
            <a:r>
              <a:rPr lang="fr-BE" dirty="0" err="1"/>
              <a:t>timestamping</a:t>
            </a:r>
            <a:r>
              <a:rPr lang="fr-BE" dirty="0"/>
              <a:t>)</a:t>
            </a:r>
          </a:p>
          <a:p>
            <a:r>
              <a:rPr lang="fr-BE" dirty="0"/>
              <a:t>répertoire des références</a:t>
            </a:r>
          </a:p>
          <a:p>
            <a:r>
              <a:rPr lang="fr-BE" dirty="0"/>
              <a:t>boîte aux lettres électronique sécurisée (</a:t>
            </a:r>
            <a:r>
              <a:rPr lang="fr-BE" dirty="0" err="1">
                <a:solidFill>
                  <a:srgbClr val="087670"/>
                </a:solidFill>
              </a:rPr>
              <a:t>eHealth</a:t>
            </a:r>
            <a:r>
              <a:rPr lang="fr-BE" dirty="0" err="1"/>
              <a:t>Box</a:t>
            </a:r>
            <a:r>
              <a:rPr lang="fr-BE" dirty="0"/>
              <a:t>)</a:t>
            </a:r>
          </a:p>
          <a:p>
            <a:r>
              <a:rPr lang="fr-BE" dirty="0" err="1"/>
              <a:t>pseudonymisation</a:t>
            </a:r>
            <a:r>
              <a:rPr lang="fr-BE" dirty="0"/>
              <a:t>, anonymisation &amp; tierce partie de confiance</a:t>
            </a:r>
          </a:p>
          <a:p>
            <a:r>
              <a:rPr lang="fr-BE" dirty="0"/>
              <a:t>consultation du registre national et des registres de la Banque Carrefour de la sécurité sociale</a:t>
            </a:r>
          </a:p>
        </p:txBody>
      </p:sp>
      <p:sp>
        <p:nvSpPr>
          <p:cNvPr id="10" name="Slide Number Placeholder 9"/>
          <p:cNvSpPr>
            <a:spLocks noGrp="1"/>
          </p:cNvSpPr>
          <p:nvPr>
            <p:ph type="sldNum" sz="quarter" idx="12"/>
          </p:nvPr>
        </p:nvSpPr>
        <p:spPr/>
        <p:txBody>
          <a:bodyPr/>
          <a:lstStyle/>
          <a:p>
            <a:fld id="{30A9230E-FFBB-4CCB-ABD7-198084EDE768}" type="slidenum">
              <a:rPr lang="fr-BE" smtClean="0"/>
              <a:t>9</a:t>
            </a:fld>
            <a:endParaRPr lang="fr-BE"/>
          </a:p>
        </p:txBody>
      </p:sp>
      <p:pic>
        <p:nvPicPr>
          <p:cNvPr id="5" name="Picture 4">
            <a:extLst>
              <a:ext uri="{FF2B5EF4-FFF2-40B4-BE49-F238E27FC236}">
                <a16:creationId xmlns:a16="http://schemas.microsoft.com/office/drawing/2014/main" id="{914B9046-1E2E-4A91-8E1C-B45936C61B45}"/>
              </a:ext>
            </a:extLst>
          </p:cNvPr>
          <p:cNvPicPr>
            <a:picLocks noChangeAspect="1"/>
          </p:cNvPicPr>
          <p:nvPr/>
        </p:nvPicPr>
        <p:blipFill>
          <a:blip r:embed="rId3"/>
          <a:stretch>
            <a:fillRect/>
          </a:stretch>
        </p:blipFill>
        <p:spPr>
          <a:xfrm>
            <a:off x="609600" y="172017"/>
            <a:ext cx="650398" cy="564687"/>
          </a:xfrm>
          <a:prstGeom prst="rect">
            <a:avLst/>
          </a:prstGeom>
        </p:spPr>
      </p:pic>
    </p:spTree>
    <p:extLst>
      <p:ext uri="{BB962C8B-B14F-4D97-AF65-F5344CB8AC3E}">
        <p14:creationId xmlns:p14="http://schemas.microsoft.com/office/powerpoint/2010/main" val="3670649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4311</Words>
  <Application>Microsoft Office PowerPoint</Application>
  <PresentationFormat>Widescreen</PresentationFormat>
  <Paragraphs>888</Paragraphs>
  <Slides>74</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Consolas</vt:lpstr>
      <vt:lpstr>Open Sans</vt:lpstr>
      <vt:lpstr>Open Sans Semibold</vt:lpstr>
      <vt:lpstr>Times New Roman</vt:lpstr>
      <vt:lpstr>Office Theme</vt:lpstr>
      <vt:lpstr>L’architecture des services de base eHealth</vt:lpstr>
      <vt:lpstr>Structure de l'exposé</vt:lpstr>
      <vt:lpstr>Architecture de base</vt:lpstr>
      <vt:lpstr>Aperçu du paysage de l’eSanté</vt:lpstr>
      <vt:lpstr>Objectifs de la Plate-forme eHealth</vt:lpstr>
      <vt:lpstr>10 missions</vt:lpstr>
      <vt:lpstr>10 missions</vt:lpstr>
      <vt:lpstr>10 missions</vt:lpstr>
      <vt:lpstr>Aperçu des services de base de la Plate-forme eHealth</vt:lpstr>
      <vt:lpstr>Aperçu et explications sur le portail de l’eSanté</vt:lpstr>
      <vt:lpstr>Certificats eHealth</vt:lpstr>
      <vt:lpstr>Certificats eHealth</vt:lpstr>
      <vt:lpstr>Gestion intégrée des utilisateurs et des accès</vt:lpstr>
      <vt:lpstr>Gestion intégrée des utilisateurs et des accès</vt:lpstr>
      <vt:lpstr>Consentement éclairé pour partage de données,  relation de soins (de santé) et matrice des accès</vt:lpstr>
      <vt:lpstr>Matrice des accès actuelle</vt:lpstr>
      <vt:lpstr>Nouvelle matrice des accès (pas encore introduite)</vt:lpstr>
      <vt:lpstr>PowerPoint Presentation</vt:lpstr>
      <vt:lpstr>Cercles de confiance</vt:lpstr>
      <vt:lpstr>Critères cercles de confiance</vt:lpstr>
      <vt:lpstr>Critères cercles de confiance</vt:lpstr>
      <vt:lpstr>Chiffrement end-to-end</vt:lpstr>
      <vt:lpstr>Chiffrement destinataire connu</vt:lpstr>
      <vt:lpstr>Chiffrement destinataire connu</vt:lpstr>
      <vt:lpstr>Chiffrement destinataire inconnu</vt:lpstr>
      <vt:lpstr>Timestamping</vt:lpstr>
      <vt:lpstr>Timestamping: exemple</vt:lpstr>
      <vt:lpstr>Répertoire des références (hub-metahub)</vt:lpstr>
      <vt:lpstr>Répertoire des références (hub-metahub)</vt:lpstr>
      <vt:lpstr>Répertoire des références (hub-metahub)</vt:lpstr>
      <vt:lpstr>Données extramurales : coffres-forts</vt:lpstr>
      <vt:lpstr>PowerPoint Presentation</vt:lpstr>
      <vt:lpstr>eHealthBox</vt:lpstr>
      <vt:lpstr>DAAS (Data Attribute Service)</vt:lpstr>
      <vt:lpstr>Pseudonymisation</vt:lpstr>
      <vt:lpstr>Sources authentiques validées</vt:lpstr>
      <vt:lpstr>CoBRHA (Common Base Registry for HealthCare Actors) </vt:lpstr>
      <vt:lpstr>CoBRHA</vt:lpstr>
      <vt:lpstr>CoBRHA</vt:lpstr>
      <vt:lpstr>CoBRHA</vt:lpstr>
      <vt:lpstr>CoBRHA</vt:lpstr>
      <vt:lpstr>SAM (source authentique des médicaments)</vt:lpstr>
      <vt:lpstr>SAM (authentieke bron geneesmiddelen)</vt:lpstr>
      <vt:lpstr>SAM (source authentique des médicaments)</vt:lpstr>
      <vt:lpstr>MyCareNet - État d’assurabilité</vt:lpstr>
      <vt:lpstr>Recip-e</vt:lpstr>
      <vt:lpstr>Hub - metahub</vt:lpstr>
      <vt:lpstr>Relations de soins (de santé)</vt:lpstr>
      <vt:lpstr>Dossier pharmaceutique partagé (DPP)</vt:lpstr>
      <vt:lpstr>Mediprima</vt:lpstr>
      <vt:lpstr>Registre Central de Traçabilité (RCT) </vt:lpstr>
      <vt:lpstr>Welcome Pack</vt:lpstr>
      <vt:lpstr>Welcome Pack</vt:lpstr>
      <vt:lpstr>Plate-forme eHealth sur le portail de l’eSanté</vt:lpstr>
      <vt:lpstr>Plate-forme eHealth sur le portail de l’eSanté</vt:lpstr>
      <vt:lpstr>Plate-forme eHealth sur le portail de l’eSanté</vt:lpstr>
      <vt:lpstr>Plate-forme eHealth sur le portail de l’eSanté</vt:lpstr>
      <vt:lpstr>Plate-forme eHealth sur le portail de l’eSanté</vt:lpstr>
      <vt:lpstr>Plate-forme eHealth sur le portail de l’eSanté</vt:lpstr>
      <vt:lpstr>Plate-forme eHealth sur le portail de l’eSanté</vt:lpstr>
      <vt:lpstr>Organes de gouvernance</vt:lpstr>
      <vt:lpstr>Organes de gouvernance</vt:lpstr>
      <vt:lpstr>Organes de gouvernance</vt:lpstr>
      <vt:lpstr>Organisation interne Plate-forme eHealth </vt:lpstr>
      <vt:lpstr>Organisation du G-Cloud</vt:lpstr>
      <vt:lpstr>Site web Status</vt:lpstr>
      <vt:lpstr>Procédures de Business Continuity</vt:lpstr>
      <vt:lpstr>Procédures de Business Continuity</vt:lpstr>
      <vt:lpstr>État des lieux </vt:lpstr>
      <vt:lpstr>État des lieux </vt:lpstr>
      <vt:lpstr>Nombre de transactions via la plate-forme eHealth</vt:lpstr>
      <vt:lpstr>Quelques autres chiffres</vt:lpstr>
      <vt:lpstr>Liste des abréviations utilisées</vt:lpstr>
      <vt:lpstr>Merci !  Des questions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243</cp:revision>
  <dcterms:created xsi:type="dcterms:W3CDTF">2017-09-11T11:22:14Z</dcterms:created>
  <dcterms:modified xsi:type="dcterms:W3CDTF">2024-03-12T15:35:57Z</dcterms:modified>
</cp:coreProperties>
</file>