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441" r:id="rId4"/>
    <p:sldId id="340" r:id="rId5"/>
    <p:sldId id="451" r:id="rId6"/>
    <p:sldId id="440" r:id="rId7"/>
    <p:sldId id="2147482466" r:id="rId8"/>
    <p:sldId id="458" r:id="rId9"/>
    <p:sldId id="2147482471" r:id="rId10"/>
    <p:sldId id="339" r:id="rId11"/>
    <p:sldId id="330" r:id="rId12"/>
    <p:sldId id="2147482467" r:id="rId13"/>
    <p:sldId id="2147482452" r:id="rId14"/>
    <p:sldId id="2147482450" r:id="rId15"/>
    <p:sldId id="2147482453" r:id="rId16"/>
    <p:sldId id="405" r:id="rId17"/>
    <p:sldId id="372" r:id="rId18"/>
    <p:sldId id="324" r:id="rId19"/>
    <p:sldId id="312" r:id="rId20"/>
    <p:sldId id="435" r:id="rId21"/>
    <p:sldId id="436" r:id="rId22"/>
    <p:sldId id="437" r:id="rId23"/>
    <p:sldId id="438" r:id="rId24"/>
    <p:sldId id="256" r:id="rId25"/>
    <p:sldId id="2147482470" r:id="rId26"/>
    <p:sldId id="439" r:id="rId27"/>
    <p:sldId id="2147482448" r:id="rId28"/>
    <p:sldId id="364" r:id="rId29"/>
    <p:sldId id="1414" r:id="rId30"/>
    <p:sldId id="1424" r:id="rId31"/>
    <p:sldId id="1427" r:id="rId32"/>
    <p:sldId id="2147482449" r:id="rId33"/>
    <p:sldId id="2147482455" r:id="rId34"/>
    <p:sldId id="2147482456" r:id="rId35"/>
    <p:sldId id="2147482457" r:id="rId36"/>
    <p:sldId id="2147482461" r:id="rId37"/>
    <p:sldId id="2147482462" r:id="rId38"/>
    <p:sldId id="2147482422" r:id="rId39"/>
    <p:sldId id="316" r:id="rId40"/>
    <p:sldId id="449" r:id="rId41"/>
    <p:sldId id="669" r:id="rId42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Libre Franklin" pitchFamily="2" charset="0"/>
      <p:regular r:id="rId49"/>
      <p:bold r:id="rId50"/>
      <p:italic r:id="rId51"/>
      <p:boldItalic r:id="rId52"/>
    </p:embeddedFont>
    <p:embeddedFont>
      <p:font typeface="Libre Franklin Medium" pitchFamily="2" charset="0"/>
      <p:regular r:id="rId53"/>
      <p:italic r:id="rId54"/>
    </p:embeddedFont>
    <p:embeddedFont>
      <p:font typeface="Libre franklin regular" charset="0"/>
      <p:regular r:id="rId55"/>
    </p:embeddedFont>
    <p:embeddedFont>
      <p:font typeface="Libre Franklin SemiBold" pitchFamily="2" charset="0"/>
      <p:bold r:id="rId56"/>
      <p:boldItalic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  <p:embeddedFont>
      <p:font typeface="Open Sans Semibold" panose="020B0706030804020204" pitchFamily="34" charset="0"/>
      <p:bold r:id="rId62"/>
      <p:boldItalic r:id="rId63"/>
    </p:embeddedFont>
    <p:embeddedFont>
      <p:font typeface="Univers 45 Light" pitchFamily="2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7935A7-E028-47AA-874F-86BFC00844B7}">
          <p14:sldIdLst/>
        </p14:section>
        <p14:section name="Default Section" id="{1031199F-B1B3-4719-80CA-FF8F09D30771}">
          <p14:sldIdLst>
            <p14:sldId id="257"/>
            <p14:sldId id="258"/>
            <p14:sldId id="441"/>
            <p14:sldId id="340"/>
            <p14:sldId id="451"/>
            <p14:sldId id="440"/>
            <p14:sldId id="2147482466"/>
            <p14:sldId id="458"/>
            <p14:sldId id="2147482471"/>
            <p14:sldId id="339"/>
            <p14:sldId id="330"/>
            <p14:sldId id="2147482467"/>
            <p14:sldId id="2147482452"/>
            <p14:sldId id="2147482450"/>
            <p14:sldId id="2147482453"/>
            <p14:sldId id="405"/>
            <p14:sldId id="372"/>
            <p14:sldId id="324"/>
            <p14:sldId id="312"/>
            <p14:sldId id="435"/>
            <p14:sldId id="436"/>
            <p14:sldId id="437"/>
            <p14:sldId id="438"/>
            <p14:sldId id="256"/>
            <p14:sldId id="2147482470"/>
            <p14:sldId id="439"/>
            <p14:sldId id="2147482448"/>
            <p14:sldId id="364"/>
            <p14:sldId id="1414"/>
            <p14:sldId id="1424"/>
            <p14:sldId id="1427"/>
            <p14:sldId id="2147482449"/>
            <p14:sldId id="2147482455"/>
            <p14:sldId id="2147482456"/>
            <p14:sldId id="2147482457"/>
            <p14:sldId id="2147482461"/>
            <p14:sldId id="2147482462"/>
            <p14:sldId id="2147482422"/>
            <p14:sldId id="316"/>
            <p14:sldId id="449"/>
            <p14:sldId id="669"/>
          </p14:sldIdLst>
        </p14:section>
        <p14:section name="Default Section" id="{7C0C42D7-A0CB-4C49-908A-82D37B7DAACC}">
          <p14:sldIdLst/>
        </p14:section>
        <p14:section name="Untitled Section" id="{A67E2576-DDC6-4F8B-BA74-CAD57FFDBB26}">
          <p14:sldIdLst/>
        </p14:section>
        <p14:section name="Unused Slides" id="{2C1B4281-0F47-40E8-846F-E957752DC78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26C3F8-5464-E7D3-4748-2A92597A9549}" name="Marly Nick" initials="NM" userId="S::Nick.Marly@vandenbroucke.fed.be::7c6cda1f-f0d0-41f0-b21f-739d865f306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-Sophie Gewelt (EHEALTH)" initials="ASG(" lastIdx="1" clrIdx="0">
    <p:extLst>
      <p:ext uri="{19B8F6BF-5375-455C-9EA6-DF929625EA0E}">
        <p15:presenceInfo xmlns:p15="http://schemas.microsoft.com/office/powerpoint/2012/main" userId="S::ann-sophie.gewelt@ehealth.fgov.be::70cd7e95-e9ce-44c9-a00a-9919341d52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087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3" autoAdjust="0"/>
  </p:normalViewPr>
  <p:slideViewPr>
    <p:cSldViewPr snapToGrid="0">
      <p:cViewPr varScale="1">
        <p:scale>
          <a:sx n="115" d="100"/>
          <a:sy n="115" d="100"/>
        </p:scale>
        <p:origin x="34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048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ehealth.fgov.be\Shares\Users\U10\Communication\Presentations\2022\Chiffres%20eHealt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'[Chiffres eHealth.xlsx]Sheet3'!$E$10:$L$10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'[Chiffres eHealth.xlsx]Sheet3'!$E$11:$L$11</c:f>
              <c:numCache>
                <c:formatCode>#,##0</c:formatCode>
                <c:ptCount val="8"/>
                <c:pt idx="0">
                  <c:v>7067227936</c:v>
                </c:pt>
                <c:pt idx="1">
                  <c:v>10055636938</c:v>
                </c:pt>
                <c:pt idx="2">
                  <c:v>13332679791</c:v>
                </c:pt>
                <c:pt idx="3">
                  <c:v>15095149373</c:v>
                </c:pt>
                <c:pt idx="4">
                  <c:v>18025871980</c:v>
                </c:pt>
                <c:pt idx="5">
                  <c:v>19596213165</c:v>
                </c:pt>
                <c:pt idx="6">
                  <c:v>20260988149</c:v>
                </c:pt>
                <c:pt idx="7">
                  <c:v>20568890744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8-470E-982B-CDA99E6D9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5634512"/>
        <c:axId val="485634840"/>
      </c:barChart>
      <c:catAx>
        <c:axId val="48563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85634840"/>
        <c:crosses val="autoZero"/>
        <c:auto val="1"/>
        <c:lblAlgn val="ctr"/>
        <c:lblOffset val="100"/>
        <c:noMultiLvlLbl val="0"/>
      </c:catAx>
      <c:valAx>
        <c:axId val="485634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856345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Sheet2!$T$31</c:f>
              <c:strCache>
                <c:ptCount val="1"/>
                <c:pt idx="0">
                  <c:v>eHealthBox SendMessages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Sheet2!$U$30:$X$30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Sheet2!$U$31:$X$31</c:f>
              <c:numCache>
                <c:formatCode>#,##0</c:formatCode>
                <c:ptCount val="4"/>
                <c:pt idx="0">
                  <c:v>145027868</c:v>
                </c:pt>
                <c:pt idx="1">
                  <c:v>193328008</c:v>
                </c:pt>
                <c:pt idx="2">
                  <c:v>149952226</c:v>
                </c:pt>
                <c:pt idx="3">
                  <c:v>117885595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27-441B-BD3F-828950BB1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6473720"/>
        <c:axId val="556474048"/>
      </c:barChart>
      <c:catAx>
        <c:axId val="556473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56474048"/>
        <c:crosses val="autoZero"/>
        <c:auto val="1"/>
        <c:lblAlgn val="ctr"/>
        <c:lblOffset val="100"/>
        <c:noMultiLvlLbl val="0"/>
      </c:catAx>
      <c:valAx>
        <c:axId val="55647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56473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A99EE-9891-4B2D-89E7-EA368C9FBC6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22816-2839-47C1-B52F-2A5579CE0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50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0A47F-4504-4A91-A790-B0C420CDCE7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430A2-98A1-4E0D-B3B5-32D5FE0A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2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thumi.be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ata.gov.be/nl" TargetMode="External"/><Relationship Id="rId4" Type="http://schemas.openxmlformats.org/officeDocument/2006/relationships/hyperlink" Target="https://datastore.brussels/web/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1508296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139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53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747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113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189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204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1995164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1081088"/>
            <a:ext cx="5189538" cy="2919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4240244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r-BE" err="1"/>
              <a:t>Belgian</a:t>
            </a:r>
            <a:r>
              <a:rPr lang="fr-BE"/>
              <a:t> Health Data </a:t>
            </a:r>
            <a:r>
              <a:rPr lang="fr-BE" err="1"/>
              <a:t>Space</a:t>
            </a:r>
            <a:endParaRPr lang="fr-BE"/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https://athumi.be/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https://datastore.brussels/web/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nl-BE" sz="1200" u="sng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https://data.gov.be/nl</a:t>
            </a:r>
            <a:endParaRPr lang="nl-BE" sz="120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fr-BE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https://www.cetic.be/INAH-fr</a:t>
            </a:r>
          </a:p>
          <a:p>
            <a:pPr>
              <a:lnSpc>
                <a:spcPct val="200000"/>
              </a:lnSpc>
            </a:pPr>
            <a:endParaRPr lang="fr-BE" sz="1200" i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r>
              <a:rPr lang="nl-BE" sz="1200" b="1">
                <a:solidFill>
                  <a:srgbClr val="222222"/>
                </a:solidFill>
              </a:rPr>
              <a:t>PRIMAIR</a:t>
            </a:r>
          </a:p>
          <a:p>
            <a:endParaRPr lang="nl-BE" sz="1200" b="1">
              <a:solidFill>
                <a:srgbClr val="222222"/>
              </a:solidFill>
            </a:endParaRPr>
          </a:p>
          <a:p>
            <a:r>
              <a:rPr lang="nl-BE" sz="1200">
                <a:solidFill>
                  <a:srgbClr val="222222"/>
                </a:solidFill>
              </a:rPr>
              <a:t>Toegang tot &amp; controle over elektronische persoonlijke gezondheidsgegevens</a:t>
            </a:r>
          </a:p>
          <a:p>
            <a:endParaRPr lang="en-GB"/>
          </a:p>
          <a:p>
            <a:r>
              <a:rPr lang="nl-BE" sz="1200" b="1">
                <a:solidFill>
                  <a:srgbClr val="222222"/>
                </a:solidFill>
              </a:rPr>
              <a:t>SECUNDAIR</a:t>
            </a:r>
          </a:p>
          <a:p>
            <a:endParaRPr lang="nl-BE" sz="1200" b="1">
              <a:solidFill>
                <a:srgbClr val="222222"/>
              </a:solidFill>
            </a:endParaRPr>
          </a:p>
          <a:p>
            <a:r>
              <a:rPr lang="fr-BE" sz="1200">
                <a:solidFill>
                  <a:srgbClr val="222222"/>
                </a:solidFill>
              </a:rPr>
              <a:t>Système fiable et efficace pour la réutilisation des données de santé</a:t>
            </a:r>
            <a:endParaRPr lang="en-US" sz="1200" i="0">
              <a:solidFill>
                <a:srgbClr val="222222"/>
              </a:solidFill>
              <a:effectLst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7C3E-0FEC-4C55-808E-1136BFCC59D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1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0034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99126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14208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eHealthBox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SendMessages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 de messages envoyés dans l'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eHBox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/Relation 1-1 (1 expéditeur - 1 message), soit une relation 1-plusieurs récipiendaires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06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614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1738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4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4C6B6-9186-44B6-AEB1-8528D7C6E6E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72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1478212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424679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4" y="0"/>
            <a:ext cx="5165675" cy="631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117417"/>
            <a:ext cx="4590473" cy="2387600"/>
          </a:xfrm>
        </p:spPr>
        <p:txBody>
          <a:bodyPr anchor="t">
            <a:normAutofit/>
          </a:bodyPr>
          <a:lstStyle>
            <a:lvl1pPr algn="l">
              <a:defRPr sz="3600">
                <a:latin typeface="Libre Franklin SemiBold" panose="000007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19718"/>
            <a:ext cx="4590473" cy="1655762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rgbClr val="087670"/>
                </a:solidFill>
                <a:latin typeface="Libre Franklin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7481887" y="282287"/>
            <a:ext cx="4894839" cy="489483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02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68385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77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970280" y="1935163"/>
            <a:ext cx="10383520" cy="3522361"/>
          </a:xfrm>
        </p:spPr>
        <p:txBody>
          <a:bodyPr/>
          <a:lstStyle>
            <a:lvl1pPr marL="0" indent="0">
              <a:buNone/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pic>
        <p:nvPicPr>
          <p:cNvPr id="9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0694079" y="6349281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endParaRPr lang="en-US" sz="1100" dirty="0">
              <a:solidFill>
                <a:srgbClr val="087670"/>
              </a:solidFill>
              <a:latin typeface="Libre Franklin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3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0"/>
            <a:ext cx="4892040" cy="5984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2901"/>
            <a:ext cx="6080776" cy="7483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01265"/>
            <a:ext cx="5589888" cy="6858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838200" y="2569945"/>
            <a:ext cx="5591478" cy="3607017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596900"/>
            <a:ext cx="5721350" cy="5721350"/>
          </a:xfrm>
          <a:prstGeom prst="rect">
            <a:avLst/>
          </a:prstGeom>
        </p:spPr>
      </p:pic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7493000" y="1066800"/>
            <a:ext cx="2413000" cy="4864100"/>
          </a:xfrm>
          <a:prstGeom prst="roundRect">
            <a:avLst>
              <a:gd name="adj" fmla="val 9825"/>
            </a:avLst>
          </a:prstGeom>
        </p:spPr>
        <p:txBody>
          <a:bodyPr/>
          <a:lstStyle>
            <a:lvl1pPr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38199" y="6264639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r>
              <a:rPr lang="en-US" sz="1100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.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1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0"/>
            <a:ext cx="4892040" cy="5984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77" y="2387065"/>
            <a:ext cx="5251740" cy="302102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064375" y="2570163"/>
            <a:ext cx="3990975" cy="2484437"/>
          </a:xfrm>
        </p:spPr>
        <p:txBody>
          <a:bodyPr/>
          <a:lstStyle>
            <a:lvl1pPr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00000" y="116632"/>
            <a:ext cx="10213776" cy="1159527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00000" y="1439577"/>
            <a:ext cx="5260957" cy="473364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2" name="Google Shape;64;g21a3bf64467_0_16"/>
          <p:cNvPicPr preferRelativeResize="0"/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10694079" y="6349281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endParaRPr lang="en-US" sz="1100" dirty="0">
              <a:solidFill>
                <a:srgbClr val="087670"/>
              </a:solidFill>
              <a:latin typeface="Libre Franklin SemiBold" panose="00000700000000000000" pitchFamily="2" charset="0"/>
            </a:endParaRPr>
          </a:p>
        </p:txBody>
      </p:sp>
      <p:sp>
        <p:nvSpPr>
          <p:cNvPr id="24" name="Google Shape;19;p27"/>
          <p:cNvSpPr/>
          <p:nvPr userDrawn="1"/>
        </p:nvSpPr>
        <p:spPr>
          <a:xfrm rot="-5400000" flipH="1">
            <a:off x="1533999" y="817868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164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27"/>
          <p:cNvSpPr/>
          <p:nvPr userDrawn="1"/>
        </p:nvSpPr>
        <p:spPr>
          <a:xfrm rot="-5400000" flipH="1">
            <a:off x="1533999" y="817868"/>
            <a:ext cx="34200" cy="1080000"/>
          </a:xfrm>
          <a:prstGeom prst="rect">
            <a:avLst/>
          </a:prstGeom>
          <a:solidFill>
            <a:srgbClr val="07766F"/>
          </a:solidFill>
          <a:ln>
            <a:solidFill>
              <a:srgbClr val="07766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10213776" cy="1159527"/>
          </a:xfrm>
        </p:spPr>
        <p:txBody>
          <a:bodyPr anchor="b"/>
          <a:lstStyle>
            <a:lvl1pPr marL="0" indent="0">
              <a:buNone/>
              <a:defRPr sz="3600" b="0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0" y="1439577"/>
            <a:ext cx="10213776" cy="473364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>
              <a:lnSpc>
                <a:spcPct val="150000"/>
              </a:lnSpc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85838" indent="-228600">
              <a:lnSpc>
                <a:spcPct val="150000"/>
              </a:lnSpc>
              <a:buFont typeface="Open Sans" panose="020B0606030504020204" pitchFamily="34" charset="0"/>
              <a:buChar char="ı"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694079" y="6349281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endParaRPr lang="en-US" sz="1100" dirty="0">
              <a:solidFill>
                <a:srgbClr val="087670"/>
              </a:solidFill>
              <a:latin typeface="Libre Franklin SemiBold" panose="00000700000000000000" pitchFamily="2" charset="0"/>
            </a:endParaRPr>
          </a:p>
        </p:txBody>
      </p:sp>
      <p:pic>
        <p:nvPicPr>
          <p:cNvPr id="9" name="Google Shape;64;g21a3bf64467_0_16"/>
          <p:cNvPicPr preferRelativeResize="0"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39416" y="6173219"/>
            <a:ext cx="1287500" cy="35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41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4" y="0"/>
            <a:ext cx="5165675" cy="631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21200"/>
            <a:ext cx="4590473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49255"/>
            <a:ext cx="4590473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087670"/>
                </a:solidFill>
                <a:latin typeface="Libre Franklin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7481887" y="282287"/>
            <a:ext cx="4894839" cy="489483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02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68385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0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4" y="0"/>
            <a:ext cx="5165675" cy="631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510001"/>
            <a:ext cx="5100783" cy="10300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087670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835563"/>
            <a:ext cx="4542323" cy="3341399"/>
          </a:xfrm>
        </p:spPr>
        <p:txBody>
          <a:bodyPr>
            <a:normAutofit/>
          </a:bodyPr>
          <a:lstStyle>
            <a:lvl1pPr marL="0" indent="0" defTabSz="914400">
              <a:lnSpc>
                <a:spcPct val="150000"/>
              </a:lnSpc>
              <a:buFont typeface="Arial" panose="020B0604020202020204" pitchFamily="34" charset="0"/>
              <a:buNone/>
              <a:tabLst>
                <a:tab pos="4572000" algn="l"/>
              </a:tabLst>
              <a:defRPr lang="en-US" sz="16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 typeface="+mj-lt"/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Font typeface="+mj-lt"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68385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481887" y="282287"/>
            <a:ext cx="4894839" cy="489483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435270" y="2835562"/>
            <a:ext cx="520762" cy="3341399"/>
          </a:xfrm>
        </p:spPr>
        <p:txBody>
          <a:bodyPr>
            <a:normAutofit/>
          </a:bodyPr>
          <a:lstStyle>
            <a:lvl1pPr marL="0" indent="0" algn="r" defTabSz="914400">
              <a:lnSpc>
                <a:spcPct val="150000"/>
              </a:lnSpc>
              <a:buFont typeface="Arial" panose="020B0604020202020204" pitchFamily="34" charset="0"/>
              <a:buNone/>
              <a:tabLst>
                <a:tab pos="4572000" algn="l"/>
              </a:tabLst>
              <a:defRPr lang="en-US" sz="1600" b="1" i="0" baseline="0" dirty="0" smtClean="0">
                <a:solidFill>
                  <a:srgbClr val="087670"/>
                </a:solidFill>
                <a:latin typeface="Libre Franklin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Font typeface="+mj-lt"/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Font typeface="+mj-lt"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 typeface="+mj-lt"/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694079" y="6349281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endParaRPr lang="en-US" sz="1100" dirty="0">
              <a:solidFill>
                <a:srgbClr val="087670"/>
              </a:solidFill>
              <a:latin typeface="Libre Franklin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ibre Franklin" panose="00000500000000000000" pitchFamily="2" charset="0"/>
            </a:endParaRPr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94" y="6298599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3587" y="2310062"/>
            <a:ext cx="7324825" cy="254530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8199" y="6264639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r>
              <a:rPr lang="en-US" sz="1100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.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7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ibre Franklin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94" y="6308563"/>
            <a:ext cx="1117156" cy="33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587" y="2310062"/>
            <a:ext cx="7324825" cy="254530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8199" y="6264639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chemeClr val="bg1"/>
                </a:solidFill>
                <a:latin typeface="Libre Franklin SemiBold" panose="00000700000000000000" pitchFamily="2" charset="0"/>
              </a:rPr>
              <a:pPr algn="l"/>
              <a:t>‹#›</a:t>
            </a:fld>
            <a:r>
              <a:rPr lang="en-US" sz="1100" dirty="0">
                <a:solidFill>
                  <a:schemeClr val="bg1"/>
                </a:solidFill>
                <a:latin typeface="Libre Franklin SemiBold" panose="00000700000000000000" pitchFamily="2" charset="0"/>
              </a:rPr>
              <a:t>.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5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70" y="0"/>
            <a:ext cx="34379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73768"/>
            <a:ext cx="7237396" cy="101692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572636"/>
            <a:ext cx="7237397" cy="3604326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839788" y="1758249"/>
            <a:ext cx="7236303" cy="746826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970210" y="985520"/>
            <a:ext cx="3247190" cy="442982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38199" y="6264639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r>
              <a:rPr lang="en-US" sz="1100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.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4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79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481" y="673768"/>
            <a:ext cx="7193280" cy="101692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479" y="2572636"/>
            <a:ext cx="7193281" cy="3604326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>
              <a:lnSpc>
                <a:spcPct val="150000"/>
              </a:lnSpc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>
              <a:lnSpc>
                <a:spcPct val="150000"/>
              </a:lnSpc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>
              <a:lnSpc>
                <a:spcPct val="150000"/>
              </a:lnSpc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4223068" y="1758249"/>
            <a:ext cx="7192194" cy="746826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-35560" y="985520"/>
            <a:ext cx="3247190" cy="442982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38199" y="6264639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r>
              <a:rPr lang="en-US" sz="1100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.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5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6035040"/>
          </a:xfrm>
        </p:spPr>
        <p:txBody>
          <a:bodyPr/>
          <a:lstStyle>
            <a:lvl1pPr marL="0" indent="0">
              <a:buNone/>
              <a:defRPr>
                <a:latin typeface="Libre Franklin" panose="00000500000000000000" pitchFamily="2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0" y="6276978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42" y="3880578"/>
            <a:ext cx="6427405" cy="1453422"/>
          </a:xfrm>
          <a:custGeom>
            <a:avLst/>
            <a:gdLst>
              <a:gd name="connsiteX0" fmla="*/ 0 w 7669306"/>
              <a:gd name="connsiteY0" fmla="*/ 662782 h 1325563"/>
              <a:gd name="connsiteX1" fmla="*/ 662782 w 7669306"/>
              <a:gd name="connsiteY1" fmla="*/ 0 h 1325563"/>
              <a:gd name="connsiteX2" fmla="*/ 7006525 w 7669306"/>
              <a:gd name="connsiteY2" fmla="*/ 0 h 1325563"/>
              <a:gd name="connsiteX3" fmla="*/ 7669307 w 7669306"/>
              <a:gd name="connsiteY3" fmla="*/ 662782 h 1325563"/>
              <a:gd name="connsiteX4" fmla="*/ 7669306 w 7669306"/>
              <a:gd name="connsiteY4" fmla="*/ 662782 h 1325563"/>
              <a:gd name="connsiteX5" fmla="*/ 7006524 w 7669306"/>
              <a:gd name="connsiteY5" fmla="*/ 1325564 h 1325563"/>
              <a:gd name="connsiteX6" fmla="*/ 662782 w 7669306"/>
              <a:gd name="connsiteY6" fmla="*/ 1325563 h 1325563"/>
              <a:gd name="connsiteX7" fmla="*/ 0 w 7669306"/>
              <a:gd name="connsiteY7" fmla="*/ 662781 h 1325563"/>
              <a:gd name="connsiteX8" fmla="*/ 0 w 7669306"/>
              <a:gd name="connsiteY8" fmla="*/ 662782 h 1325563"/>
              <a:gd name="connsiteX0" fmla="*/ 1224280 w 7669307"/>
              <a:gd name="connsiteY0" fmla="*/ 794862 h 1325564"/>
              <a:gd name="connsiteX1" fmla="*/ 662782 w 7669307"/>
              <a:gd name="connsiteY1" fmla="*/ 0 h 1325564"/>
              <a:gd name="connsiteX2" fmla="*/ 7006525 w 7669307"/>
              <a:gd name="connsiteY2" fmla="*/ 0 h 1325564"/>
              <a:gd name="connsiteX3" fmla="*/ 7669307 w 7669307"/>
              <a:gd name="connsiteY3" fmla="*/ 662782 h 1325564"/>
              <a:gd name="connsiteX4" fmla="*/ 7669306 w 7669307"/>
              <a:gd name="connsiteY4" fmla="*/ 662782 h 1325564"/>
              <a:gd name="connsiteX5" fmla="*/ 7006524 w 7669307"/>
              <a:gd name="connsiteY5" fmla="*/ 1325564 h 1325564"/>
              <a:gd name="connsiteX6" fmla="*/ 662782 w 7669307"/>
              <a:gd name="connsiteY6" fmla="*/ 1325563 h 1325564"/>
              <a:gd name="connsiteX7" fmla="*/ 0 w 7669307"/>
              <a:gd name="connsiteY7" fmla="*/ 662781 h 1325564"/>
              <a:gd name="connsiteX8" fmla="*/ 1224280 w 7669307"/>
              <a:gd name="connsiteY8" fmla="*/ 794862 h 1325564"/>
              <a:gd name="connsiteX0" fmla="*/ 1224280 w 7669307"/>
              <a:gd name="connsiteY0" fmla="*/ 794862 h 1325564"/>
              <a:gd name="connsiteX1" fmla="*/ 1313022 w 7669307"/>
              <a:gd name="connsiteY1" fmla="*/ 5080 h 1325564"/>
              <a:gd name="connsiteX2" fmla="*/ 7006525 w 7669307"/>
              <a:gd name="connsiteY2" fmla="*/ 0 h 1325564"/>
              <a:gd name="connsiteX3" fmla="*/ 7669307 w 7669307"/>
              <a:gd name="connsiteY3" fmla="*/ 662782 h 1325564"/>
              <a:gd name="connsiteX4" fmla="*/ 7669306 w 7669307"/>
              <a:gd name="connsiteY4" fmla="*/ 662782 h 1325564"/>
              <a:gd name="connsiteX5" fmla="*/ 7006524 w 7669307"/>
              <a:gd name="connsiteY5" fmla="*/ 1325564 h 1325564"/>
              <a:gd name="connsiteX6" fmla="*/ 662782 w 7669307"/>
              <a:gd name="connsiteY6" fmla="*/ 1325563 h 1325564"/>
              <a:gd name="connsiteX7" fmla="*/ 0 w 7669307"/>
              <a:gd name="connsiteY7" fmla="*/ 662781 h 1325564"/>
              <a:gd name="connsiteX8" fmla="*/ 1224280 w 7669307"/>
              <a:gd name="connsiteY8" fmla="*/ 794862 h 1325564"/>
              <a:gd name="connsiteX0" fmla="*/ 895577 w 7340604"/>
              <a:gd name="connsiteY0" fmla="*/ 794862 h 1325564"/>
              <a:gd name="connsiteX1" fmla="*/ 984319 w 7340604"/>
              <a:gd name="connsiteY1" fmla="*/ 5080 h 1325564"/>
              <a:gd name="connsiteX2" fmla="*/ 6677822 w 7340604"/>
              <a:gd name="connsiteY2" fmla="*/ 0 h 1325564"/>
              <a:gd name="connsiteX3" fmla="*/ 7340604 w 7340604"/>
              <a:gd name="connsiteY3" fmla="*/ 662782 h 1325564"/>
              <a:gd name="connsiteX4" fmla="*/ 7340603 w 7340604"/>
              <a:gd name="connsiteY4" fmla="*/ 662782 h 1325564"/>
              <a:gd name="connsiteX5" fmla="*/ 6677821 w 7340604"/>
              <a:gd name="connsiteY5" fmla="*/ 1325564 h 1325564"/>
              <a:gd name="connsiteX6" fmla="*/ 334079 w 7340604"/>
              <a:gd name="connsiteY6" fmla="*/ 1325563 h 1325564"/>
              <a:gd name="connsiteX7" fmla="*/ 895577 w 7340604"/>
              <a:gd name="connsiteY7" fmla="*/ 794862 h 1325564"/>
              <a:gd name="connsiteX0" fmla="*/ 440889 w 6885916"/>
              <a:gd name="connsiteY0" fmla="*/ 794862 h 1325564"/>
              <a:gd name="connsiteX1" fmla="*/ 529631 w 6885916"/>
              <a:gd name="connsiteY1" fmla="*/ 5080 h 1325564"/>
              <a:gd name="connsiteX2" fmla="*/ 6223134 w 6885916"/>
              <a:gd name="connsiteY2" fmla="*/ 0 h 1325564"/>
              <a:gd name="connsiteX3" fmla="*/ 6885916 w 6885916"/>
              <a:gd name="connsiteY3" fmla="*/ 662782 h 1325564"/>
              <a:gd name="connsiteX4" fmla="*/ 6885915 w 6885916"/>
              <a:gd name="connsiteY4" fmla="*/ 662782 h 1325564"/>
              <a:gd name="connsiteX5" fmla="*/ 6223133 w 6885916"/>
              <a:gd name="connsiteY5" fmla="*/ 1325564 h 1325564"/>
              <a:gd name="connsiteX6" fmla="*/ 458511 w 6885916"/>
              <a:gd name="connsiteY6" fmla="*/ 1320483 h 1325564"/>
              <a:gd name="connsiteX7" fmla="*/ 440889 w 6885916"/>
              <a:gd name="connsiteY7" fmla="*/ 794862 h 1325564"/>
              <a:gd name="connsiteX0" fmla="*/ 100631 w 6545658"/>
              <a:gd name="connsiteY0" fmla="*/ 794862 h 1325564"/>
              <a:gd name="connsiteX1" fmla="*/ 189373 w 6545658"/>
              <a:gd name="connsiteY1" fmla="*/ 5080 h 1325564"/>
              <a:gd name="connsiteX2" fmla="*/ 5882876 w 6545658"/>
              <a:gd name="connsiteY2" fmla="*/ 0 h 1325564"/>
              <a:gd name="connsiteX3" fmla="*/ 6545658 w 6545658"/>
              <a:gd name="connsiteY3" fmla="*/ 662782 h 1325564"/>
              <a:gd name="connsiteX4" fmla="*/ 6545657 w 6545658"/>
              <a:gd name="connsiteY4" fmla="*/ 662782 h 1325564"/>
              <a:gd name="connsiteX5" fmla="*/ 5882875 w 6545658"/>
              <a:gd name="connsiteY5" fmla="*/ 1325564 h 1325564"/>
              <a:gd name="connsiteX6" fmla="*/ 118253 w 6545658"/>
              <a:gd name="connsiteY6" fmla="*/ 1320483 h 1325564"/>
              <a:gd name="connsiteX7" fmla="*/ 100631 w 6545658"/>
              <a:gd name="connsiteY7" fmla="*/ 794862 h 1325564"/>
              <a:gd name="connsiteX0" fmla="*/ 100631 w 6545658"/>
              <a:gd name="connsiteY0" fmla="*/ 794862 h 1325564"/>
              <a:gd name="connsiteX1" fmla="*/ 189373 w 6545658"/>
              <a:gd name="connsiteY1" fmla="*/ 5080 h 1325564"/>
              <a:gd name="connsiteX2" fmla="*/ 5882876 w 6545658"/>
              <a:gd name="connsiteY2" fmla="*/ 0 h 1325564"/>
              <a:gd name="connsiteX3" fmla="*/ 6545658 w 6545658"/>
              <a:gd name="connsiteY3" fmla="*/ 662782 h 1325564"/>
              <a:gd name="connsiteX4" fmla="*/ 6545657 w 6545658"/>
              <a:gd name="connsiteY4" fmla="*/ 662782 h 1325564"/>
              <a:gd name="connsiteX5" fmla="*/ 5882875 w 6545658"/>
              <a:gd name="connsiteY5" fmla="*/ 1325564 h 1325564"/>
              <a:gd name="connsiteX6" fmla="*/ 118253 w 6545658"/>
              <a:gd name="connsiteY6" fmla="*/ 1320483 h 1325564"/>
              <a:gd name="connsiteX7" fmla="*/ 100631 w 6545658"/>
              <a:gd name="connsiteY7" fmla="*/ 794862 h 1325564"/>
              <a:gd name="connsiteX0" fmla="*/ 138803 w 6583830"/>
              <a:gd name="connsiteY0" fmla="*/ 794862 h 1325564"/>
              <a:gd name="connsiteX1" fmla="*/ 171665 w 6583830"/>
              <a:gd name="connsiteY1" fmla="*/ 5080 h 1325564"/>
              <a:gd name="connsiteX2" fmla="*/ 5921048 w 6583830"/>
              <a:gd name="connsiteY2" fmla="*/ 0 h 1325564"/>
              <a:gd name="connsiteX3" fmla="*/ 6583830 w 6583830"/>
              <a:gd name="connsiteY3" fmla="*/ 662782 h 1325564"/>
              <a:gd name="connsiteX4" fmla="*/ 6583829 w 6583830"/>
              <a:gd name="connsiteY4" fmla="*/ 662782 h 1325564"/>
              <a:gd name="connsiteX5" fmla="*/ 5921047 w 6583830"/>
              <a:gd name="connsiteY5" fmla="*/ 1325564 h 1325564"/>
              <a:gd name="connsiteX6" fmla="*/ 156425 w 6583830"/>
              <a:gd name="connsiteY6" fmla="*/ 1320483 h 1325564"/>
              <a:gd name="connsiteX7" fmla="*/ 138803 w 6583830"/>
              <a:gd name="connsiteY7" fmla="*/ 794862 h 1325564"/>
              <a:gd name="connsiteX0" fmla="*/ 4181 w 6449208"/>
              <a:gd name="connsiteY0" fmla="*/ 794862 h 1325564"/>
              <a:gd name="connsiteX1" fmla="*/ 37043 w 6449208"/>
              <a:gd name="connsiteY1" fmla="*/ 5080 h 1325564"/>
              <a:gd name="connsiteX2" fmla="*/ 5786426 w 6449208"/>
              <a:gd name="connsiteY2" fmla="*/ 0 h 1325564"/>
              <a:gd name="connsiteX3" fmla="*/ 6449208 w 6449208"/>
              <a:gd name="connsiteY3" fmla="*/ 662782 h 1325564"/>
              <a:gd name="connsiteX4" fmla="*/ 6449207 w 6449208"/>
              <a:gd name="connsiteY4" fmla="*/ 662782 h 1325564"/>
              <a:gd name="connsiteX5" fmla="*/ 5786425 w 6449208"/>
              <a:gd name="connsiteY5" fmla="*/ 1325564 h 1325564"/>
              <a:gd name="connsiteX6" fmla="*/ 21803 w 6449208"/>
              <a:gd name="connsiteY6" fmla="*/ 1320483 h 1325564"/>
              <a:gd name="connsiteX7" fmla="*/ 4181 w 6449208"/>
              <a:gd name="connsiteY7" fmla="*/ 794862 h 1325564"/>
              <a:gd name="connsiteX0" fmla="*/ 4181 w 6449208"/>
              <a:gd name="connsiteY0" fmla="*/ 794862 h 1325564"/>
              <a:gd name="connsiteX1" fmla="*/ 37043 w 6449208"/>
              <a:gd name="connsiteY1" fmla="*/ 5080 h 1325564"/>
              <a:gd name="connsiteX2" fmla="*/ 5786426 w 6449208"/>
              <a:gd name="connsiteY2" fmla="*/ 0 h 1325564"/>
              <a:gd name="connsiteX3" fmla="*/ 6449208 w 6449208"/>
              <a:gd name="connsiteY3" fmla="*/ 662782 h 1325564"/>
              <a:gd name="connsiteX4" fmla="*/ 6449207 w 6449208"/>
              <a:gd name="connsiteY4" fmla="*/ 662782 h 1325564"/>
              <a:gd name="connsiteX5" fmla="*/ 5786425 w 6449208"/>
              <a:gd name="connsiteY5" fmla="*/ 1325564 h 1325564"/>
              <a:gd name="connsiteX6" fmla="*/ 21803 w 6449208"/>
              <a:gd name="connsiteY6" fmla="*/ 1320483 h 1325564"/>
              <a:gd name="connsiteX7" fmla="*/ 4181 w 6449208"/>
              <a:gd name="connsiteY7" fmla="*/ 794862 h 1325564"/>
              <a:gd name="connsiteX0" fmla="*/ 13428 w 6434601"/>
              <a:gd name="connsiteY0" fmla="*/ 773107 h 1325564"/>
              <a:gd name="connsiteX1" fmla="*/ 22436 w 6434601"/>
              <a:gd name="connsiteY1" fmla="*/ 5080 h 1325564"/>
              <a:gd name="connsiteX2" fmla="*/ 5771819 w 6434601"/>
              <a:gd name="connsiteY2" fmla="*/ 0 h 1325564"/>
              <a:gd name="connsiteX3" fmla="*/ 6434601 w 6434601"/>
              <a:gd name="connsiteY3" fmla="*/ 662782 h 1325564"/>
              <a:gd name="connsiteX4" fmla="*/ 6434600 w 6434601"/>
              <a:gd name="connsiteY4" fmla="*/ 662782 h 1325564"/>
              <a:gd name="connsiteX5" fmla="*/ 5771818 w 6434601"/>
              <a:gd name="connsiteY5" fmla="*/ 1325564 h 1325564"/>
              <a:gd name="connsiteX6" fmla="*/ 7196 w 6434601"/>
              <a:gd name="connsiteY6" fmla="*/ 1320483 h 1325564"/>
              <a:gd name="connsiteX7" fmla="*/ 13428 w 6434601"/>
              <a:gd name="connsiteY7" fmla="*/ 773107 h 1325564"/>
              <a:gd name="connsiteX0" fmla="*/ 10525 w 6431698"/>
              <a:gd name="connsiteY0" fmla="*/ 773107 h 1325564"/>
              <a:gd name="connsiteX1" fmla="*/ 19533 w 6431698"/>
              <a:gd name="connsiteY1" fmla="*/ 5080 h 1325564"/>
              <a:gd name="connsiteX2" fmla="*/ 5768916 w 6431698"/>
              <a:gd name="connsiteY2" fmla="*/ 0 h 1325564"/>
              <a:gd name="connsiteX3" fmla="*/ 6431698 w 6431698"/>
              <a:gd name="connsiteY3" fmla="*/ 662782 h 1325564"/>
              <a:gd name="connsiteX4" fmla="*/ 6431697 w 6431698"/>
              <a:gd name="connsiteY4" fmla="*/ 662782 h 1325564"/>
              <a:gd name="connsiteX5" fmla="*/ 5768915 w 6431698"/>
              <a:gd name="connsiteY5" fmla="*/ 1325564 h 1325564"/>
              <a:gd name="connsiteX6" fmla="*/ 4293 w 6431698"/>
              <a:gd name="connsiteY6" fmla="*/ 1320483 h 1325564"/>
              <a:gd name="connsiteX7" fmla="*/ 10525 w 6431698"/>
              <a:gd name="connsiteY7" fmla="*/ 773107 h 1325564"/>
              <a:gd name="connsiteX0" fmla="*/ 6232 w 6427405"/>
              <a:gd name="connsiteY0" fmla="*/ 773107 h 1325564"/>
              <a:gd name="connsiteX1" fmla="*/ 15240 w 6427405"/>
              <a:gd name="connsiteY1" fmla="*/ 5080 h 1325564"/>
              <a:gd name="connsiteX2" fmla="*/ 5764623 w 6427405"/>
              <a:gd name="connsiteY2" fmla="*/ 0 h 1325564"/>
              <a:gd name="connsiteX3" fmla="*/ 6427405 w 6427405"/>
              <a:gd name="connsiteY3" fmla="*/ 662782 h 1325564"/>
              <a:gd name="connsiteX4" fmla="*/ 6427404 w 6427405"/>
              <a:gd name="connsiteY4" fmla="*/ 662782 h 1325564"/>
              <a:gd name="connsiteX5" fmla="*/ 5764622 w 6427405"/>
              <a:gd name="connsiteY5" fmla="*/ 1325564 h 1325564"/>
              <a:gd name="connsiteX6" fmla="*/ 0 w 6427405"/>
              <a:gd name="connsiteY6" fmla="*/ 1320483 h 1325564"/>
              <a:gd name="connsiteX7" fmla="*/ 6232 w 6427405"/>
              <a:gd name="connsiteY7" fmla="*/ 773107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7405" h="1325564">
                <a:moveTo>
                  <a:pt x="6232" y="773107"/>
                </a:moveTo>
                <a:cubicBezTo>
                  <a:pt x="6232" y="407063"/>
                  <a:pt x="9876" y="563880"/>
                  <a:pt x="15240" y="5080"/>
                </a:cubicBezTo>
                <a:lnTo>
                  <a:pt x="5764623" y="0"/>
                </a:lnTo>
                <a:cubicBezTo>
                  <a:pt x="6130667" y="0"/>
                  <a:pt x="6427405" y="296738"/>
                  <a:pt x="6427405" y="662782"/>
                </a:cubicBezTo>
                <a:lnTo>
                  <a:pt x="6427404" y="662782"/>
                </a:lnTo>
                <a:cubicBezTo>
                  <a:pt x="6427404" y="1028826"/>
                  <a:pt x="6130666" y="1325564"/>
                  <a:pt x="5764622" y="1325564"/>
                </a:cubicBezTo>
                <a:lnTo>
                  <a:pt x="0" y="1320483"/>
                </a:lnTo>
                <a:cubicBezTo>
                  <a:pt x="6132" y="999808"/>
                  <a:pt x="10282" y="1099131"/>
                  <a:pt x="6232" y="773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1080000" algn="l"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694079" y="6349281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endParaRPr lang="en-US" sz="1100" dirty="0">
              <a:solidFill>
                <a:srgbClr val="087670"/>
              </a:solidFill>
              <a:latin typeface="Libre Franklin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3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ehealth.fgov.be/file/ad17307cb17006fe0d8cf4f997fca3ebfdbd350a/725de192ed51cd431bba944e9a1a86e9563de984/eheal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44" y="6244523"/>
            <a:ext cx="1117156" cy="3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035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ibre Franklin" panose="00000500000000000000" pitchFamily="2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63525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2437881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2"/>
          </p:nvPr>
        </p:nvSpPr>
        <p:spPr>
          <a:xfrm>
            <a:off x="839788" y="1758248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3"/>
          </p:nvPr>
        </p:nvSpPr>
        <p:spPr>
          <a:xfrm>
            <a:off x="8080919" y="2437881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4"/>
          </p:nvPr>
        </p:nvSpPr>
        <p:spPr>
          <a:xfrm>
            <a:off x="8082507" y="1758248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5"/>
          </p:nvPr>
        </p:nvSpPr>
        <p:spPr>
          <a:xfrm>
            <a:off x="4458766" y="2437881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idx="16"/>
          </p:nvPr>
        </p:nvSpPr>
        <p:spPr>
          <a:xfrm>
            <a:off x="4460354" y="1758248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7"/>
          </p:nvPr>
        </p:nvSpPr>
        <p:spPr>
          <a:xfrm>
            <a:off x="838200" y="4433542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8"/>
          </p:nvPr>
        </p:nvSpPr>
        <p:spPr>
          <a:xfrm>
            <a:off x="839788" y="3753909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9"/>
          </p:nvPr>
        </p:nvSpPr>
        <p:spPr>
          <a:xfrm>
            <a:off x="8080919" y="4433542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0"/>
          </p:nvPr>
        </p:nvSpPr>
        <p:spPr>
          <a:xfrm>
            <a:off x="8082507" y="3753909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1"/>
          </p:nvPr>
        </p:nvSpPr>
        <p:spPr>
          <a:xfrm>
            <a:off x="4458766" y="4433542"/>
            <a:ext cx="3271787" cy="1086372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solidFill>
                  <a:srgbClr val="1C1C1C"/>
                </a:solidFill>
                <a:latin typeface="Libre Franklin" panose="000005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rgbClr val="1C1C1C"/>
                </a:solidFill>
                <a:latin typeface="Libre Franklin" panose="00000500000000000000" pitchFamily="2" charset="0"/>
              </a:defRPr>
            </a:lvl2pPr>
            <a:lvl3pPr marL="914400" indent="0">
              <a:lnSpc>
                <a:spcPct val="150000"/>
              </a:lnSpc>
              <a:buNone/>
              <a:defRPr sz="1200">
                <a:solidFill>
                  <a:srgbClr val="1C1C1C"/>
                </a:solidFill>
                <a:latin typeface="Libre Franklin" panose="00000500000000000000" pitchFamily="2" charset="0"/>
              </a:defRPr>
            </a:lvl3pPr>
            <a:lvl4pPr marL="13716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4pPr>
            <a:lvl5pPr marL="1828800" indent="0">
              <a:lnSpc>
                <a:spcPct val="150000"/>
              </a:lnSpc>
              <a:buNone/>
              <a:defRPr sz="1100">
                <a:solidFill>
                  <a:srgbClr val="1C1C1C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idx="22"/>
          </p:nvPr>
        </p:nvSpPr>
        <p:spPr>
          <a:xfrm>
            <a:off x="4460354" y="3753909"/>
            <a:ext cx="3271293" cy="612071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87670"/>
                </a:solidFill>
                <a:latin typeface="Libre Franklin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38199" y="6264639"/>
            <a:ext cx="419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1356E26-996F-433A-9CA0-83DB24D6E075}" type="slidenum">
              <a:rPr lang="en-US" sz="1100" smtClean="0">
                <a:solidFill>
                  <a:srgbClr val="087670"/>
                </a:solidFill>
                <a:latin typeface="Libre Franklin SemiBold" panose="00000700000000000000" pitchFamily="2" charset="0"/>
              </a:rPr>
              <a:pPr algn="l"/>
              <a:t>‹#›</a:t>
            </a:fld>
            <a:r>
              <a:rPr lang="en-US" sz="1100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.</a:t>
            </a:r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5777" y="6264639"/>
            <a:ext cx="3490705" cy="365125"/>
          </a:xfrm>
        </p:spPr>
        <p:txBody>
          <a:bodyPr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178" y="6264639"/>
            <a:ext cx="79859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Libre Franklin SemiBold" panose="000007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3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bre Franklin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re Franklin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ibre Franklin" panose="00000500000000000000" pitchFamily="2" charset="0"/>
              </a:defRPr>
            </a:lvl1pPr>
          </a:lstStyle>
          <a:p>
            <a:fld id="{E1356E26-996F-433A-9CA0-83DB24D6E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7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50" r:id="rId3"/>
    <p:sldLayoutId id="2147483651" r:id="rId4"/>
    <p:sldLayoutId id="2147483661" r:id="rId5"/>
    <p:sldLayoutId id="2147483662" r:id="rId6"/>
    <p:sldLayoutId id="2147483667" r:id="rId7"/>
    <p:sldLayoutId id="2147483672" r:id="rId8"/>
    <p:sldLayoutId id="2147483663" r:id="rId9"/>
    <p:sldLayoutId id="2147483664" r:id="rId10"/>
    <p:sldLayoutId id="2147483657" r:id="rId11"/>
    <p:sldLayoutId id="2147483666" r:id="rId12"/>
    <p:sldLayoutId id="214748367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ibre Franklin SemiBold" panose="000007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87670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B2500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0EEED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5B7"/>
        </a:buClr>
        <a:buSzPct val="120000"/>
        <a:buFont typeface="Arial" panose="020B0604020202020204" pitchFamily="34" charset="0"/>
        <a:buChar char="•"/>
        <a:defRPr sz="105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7670"/>
        </a:buClr>
        <a:buSzPct val="120000"/>
        <a:buFont typeface="Arial" panose="020B0604020202020204" pitchFamily="34" charset="0"/>
        <a:buChar char="•"/>
        <a:defRPr sz="1050" kern="1200">
          <a:solidFill>
            <a:schemeClr val="tx1">
              <a:lumMod val="90000"/>
              <a:lumOff val="10000"/>
            </a:schemeClr>
          </a:solidFill>
          <a:latin typeface="Libre Franklin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krobben.be/wp-content/uploads/2023/03/B-IHR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jngezondheid.b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910" y="1883410"/>
            <a:ext cx="6477251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nl-BE" sz="4000" dirty="0"/>
            </a:br>
            <a:r>
              <a:rPr lang="nl-BE" sz="4000" dirty="0"/>
              <a:t>Enkele recente evoluties</a:t>
            </a:r>
            <a:br>
              <a:rPr lang="nl-BE" sz="4000" dirty="0"/>
            </a:br>
            <a:r>
              <a:rPr lang="nl-BE" sz="4000" dirty="0"/>
              <a:t>inzake eGezondheid</a:t>
            </a: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sz="3600" dirty="0"/>
            </a:br>
            <a:r>
              <a:rPr lang="nl-BE" sz="2200" dirty="0"/>
              <a:t>27e colloquium ICT &amp; gezondheidszorg</a:t>
            </a:r>
            <a:br>
              <a:rPr lang="nl-BE" sz="2200" dirty="0"/>
            </a:br>
            <a:r>
              <a:rPr lang="nl-BE" sz="1600" dirty="0"/>
              <a:t>7 maart 2024</a:t>
            </a: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819909" y="1042416"/>
            <a:ext cx="4590473" cy="918080"/>
          </a:xfrm>
        </p:spPr>
        <p:txBody>
          <a:bodyPr/>
          <a:lstStyle/>
          <a:p>
            <a:r>
              <a:rPr lang="nl-BE" dirty="0"/>
              <a:t>eHealth-platform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1" b="16641"/>
          <a:stretch/>
        </p:blipFill>
        <p:spPr>
          <a:xfrm>
            <a:off x="7297161" y="265509"/>
            <a:ext cx="4894839" cy="4894839"/>
          </a:xfrm>
        </p:spPr>
      </p:pic>
    </p:spTree>
    <p:extLst>
      <p:ext uri="{BB962C8B-B14F-4D97-AF65-F5344CB8AC3E}">
        <p14:creationId xmlns:p14="http://schemas.microsoft.com/office/powerpoint/2010/main" val="175815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err="1"/>
              <a:t>Belgian</a:t>
            </a:r>
            <a:r>
              <a:rPr lang="nl-NL" dirty="0"/>
              <a:t> </a:t>
            </a:r>
            <a:r>
              <a:rPr lang="nl-NL" dirty="0" err="1"/>
              <a:t>Integrated</a:t>
            </a:r>
            <a:r>
              <a:rPr lang="nl-NL" dirty="0"/>
              <a:t> Health Record (B-IHR)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altLang="nl-BE" dirty="0"/>
              <a:t>Een omgeving waar</a:t>
            </a:r>
          </a:p>
          <a:p>
            <a:pPr lvl="1"/>
            <a:r>
              <a:rPr lang="nl-BE" altLang="nl-BE" dirty="0"/>
              <a:t>een burger/patiënt een helder zicht heeft op zijn/haar/hun eigen </a:t>
            </a:r>
            <a:r>
              <a:rPr lang="nl-BE" altLang="nl-BE" dirty="0" err="1"/>
              <a:t>gezondheids</a:t>
            </a:r>
            <a:r>
              <a:rPr lang="nl-BE" altLang="nl-BE" dirty="0"/>
              <a:t>(zorg)- en </a:t>
            </a:r>
            <a:r>
              <a:rPr lang="nl-BE" altLang="nl-BE" dirty="0" err="1"/>
              <a:t>welzijns</a:t>
            </a:r>
            <a:r>
              <a:rPr lang="nl-BE" altLang="nl-BE" dirty="0"/>
              <a:t>(zorg)gegevens</a:t>
            </a:r>
          </a:p>
          <a:p>
            <a:pPr lvl="1"/>
            <a:r>
              <a:rPr lang="nl-BE" altLang="nl-BE" dirty="0"/>
              <a:t>iedereen die voor die persoon zorgt een zicht heeft op alle gegevens die belangrijk zijn om hoogwaardige zorg te kunnen verlenen</a:t>
            </a:r>
          </a:p>
          <a:p>
            <a:r>
              <a:rPr lang="nl-BE" altLang="nl-BE" dirty="0"/>
              <a:t>Iedere betrokkene kan actief bijdragen om de informatie actueel en correct te houden</a:t>
            </a:r>
          </a:p>
          <a:p>
            <a:r>
              <a:rPr lang="nl-BE" altLang="nl-BE" dirty="0"/>
              <a:t>Betere systemen voor het invoeren, structureren en ordenen van alle beschikbare informatie, met meer toegevoegde waarde voor de zorg</a:t>
            </a:r>
          </a:p>
          <a:p>
            <a:r>
              <a:rPr lang="nl-BE" altLang="nl-BE" dirty="0"/>
              <a:t>Ondersteuning van intensief (secundair) hergebruik van gegevens voor</a:t>
            </a:r>
          </a:p>
          <a:p>
            <a:pPr lvl="1"/>
            <a:r>
              <a:rPr lang="nl-BE" altLang="nl-BE" dirty="0"/>
              <a:t>wetenschappelijk onderzoek, ontwikkeling en innovatie</a:t>
            </a:r>
          </a:p>
          <a:p>
            <a:pPr lvl="1"/>
            <a:r>
              <a:rPr lang="nl-BE" altLang="nl-BE" dirty="0"/>
              <a:t>beleidsondersteuning</a:t>
            </a:r>
          </a:p>
          <a:p>
            <a:pPr lvl="1"/>
            <a:r>
              <a:rPr lang="nl-BE" altLang="nl-BE" dirty="0"/>
              <a:t>populatiemanagement</a:t>
            </a:r>
          </a:p>
          <a:p>
            <a:r>
              <a:rPr lang="nl-BE" altLang="nl-BE" dirty="0"/>
              <a:t>Meer info op </a:t>
            </a:r>
            <a:r>
              <a:rPr lang="nl-BE" altLang="nl-BE" dirty="0">
                <a:hlinkClick r:id="rId3"/>
              </a:rPr>
              <a:t>https://www.frankrobben.be/wp-content/uploads/2023/03/B-IHR.pdf</a:t>
            </a:r>
            <a:endParaRPr lang="nl-BE" altLang="nl-BE" dirty="0"/>
          </a:p>
          <a:p>
            <a:endParaRPr lang="nl-BE" altLang="nl-BE" dirty="0"/>
          </a:p>
          <a:p>
            <a:pPr lvl="1"/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3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B-IHR: kernobjectieven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65319502-B5AF-452D-82A6-4174A70AF282}"/>
              </a:ext>
            </a:extLst>
          </p:cNvPr>
          <p:cNvGraphicFramePr>
            <a:graphicFrameLocks/>
          </p:cNvGraphicFramePr>
          <p:nvPr/>
        </p:nvGraphicFramePr>
        <p:xfrm>
          <a:off x="838201" y="1597985"/>
          <a:ext cx="10515600" cy="43479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3084">
                  <a:extLst>
                    <a:ext uri="{9D8B030D-6E8A-4147-A177-3AD203B41FA5}">
                      <a16:colId xmlns:a16="http://schemas.microsoft.com/office/drawing/2014/main" val="672354770"/>
                    </a:ext>
                  </a:extLst>
                </a:gridCol>
                <a:gridCol w="1961149">
                  <a:extLst>
                    <a:ext uri="{9D8B030D-6E8A-4147-A177-3AD203B41FA5}">
                      <a16:colId xmlns:a16="http://schemas.microsoft.com/office/drawing/2014/main" val="405276149"/>
                    </a:ext>
                  </a:extLst>
                </a:gridCol>
                <a:gridCol w="8141367">
                  <a:extLst>
                    <a:ext uri="{9D8B030D-6E8A-4147-A177-3AD203B41FA5}">
                      <a16:colId xmlns:a16="http://schemas.microsoft.com/office/drawing/2014/main" val="4016219758"/>
                    </a:ext>
                  </a:extLst>
                </a:gridCol>
              </a:tblGrid>
              <a:tr h="5273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ondersteunen van kwaliteit, continuïteit en veiligheid van de gezondheids- en welzijnszorg via een geïntegreerd elektronisch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dossier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171686"/>
                  </a:ext>
                </a:extLst>
              </a:tr>
              <a:tr h="72671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zorggebruiker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betrokkenheid en empowerment van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burger/patiënt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met een sterkere toegang tot zijn </a:t>
                      </a:r>
                      <a:r>
                        <a:rPr lang="nl-BE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gezondheids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(zorg)- en </a:t>
                      </a:r>
                      <a:r>
                        <a:rPr lang="nl-BE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welzijns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(zorg)gegevens en aandacht voor health </a:t>
                      </a:r>
                      <a:r>
                        <a:rPr lang="nl-BE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literacy</a:t>
                      </a:r>
                      <a:endParaRPr lang="nl-BE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621119"/>
                  </a:ext>
                </a:extLst>
              </a:tr>
              <a:tr h="74486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zorgproces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empowerment van de zorgverlener door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de invoer, de kwaliteit, de beschikbaarheid en de toegang tot </a:t>
                      </a:r>
                      <a:r>
                        <a:rPr lang="nl-BE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gezondheids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(zorg)-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en </a:t>
                      </a:r>
                      <a:r>
                        <a:rPr lang="nl-BE" sz="1600" baseline="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welzijns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gegevens te verbeteren met het oog op meer kwaliteitsvolle zorg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752121"/>
                  </a:ext>
                </a:extLst>
              </a:tr>
              <a:tr h="52416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hergebruik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faciliteren van de uitwisseling van </a:t>
                      </a:r>
                      <a:r>
                        <a:rPr lang="nl-BE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gezondheids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(zorg)-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en </a:t>
                      </a:r>
                      <a:r>
                        <a:rPr lang="nl-BE" sz="1600" baseline="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welzijns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(zorg)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gegevens, en van hergebruik van data zowel voor 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primaire (kwaliteitsvolle zorgverstrekking) als voor secundaire doeleinden</a:t>
                      </a:r>
                      <a:endParaRPr lang="nl-BE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993450"/>
                  </a:ext>
                </a:extLst>
              </a:tr>
              <a:tr h="69694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maatschappelijk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beschikbaar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maken van gegevens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voor onderzoek,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ontwikkeling,</a:t>
                      </a:r>
                      <a:r>
                        <a:rPr lang="nl-BE" sz="1600" baseline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innovatie, beleidsondersteuning en populatiemanagement (secundair gebruik)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801790"/>
                  </a:ext>
                </a:extLst>
              </a:tr>
              <a:tr h="69924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administratief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digitaliseren en optimaliseren van administratieve verwerking</a:t>
                      </a:r>
                      <a:endParaRPr lang="en-GB" sz="16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037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1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Vertaald in actieplan met 6 clusters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19536" y="1700808"/>
            <a:ext cx="8380512" cy="4248472"/>
            <a:chOff x="1919536" y="1412776"/>
            <a:chExt cx="8380512" cy="4248472"/>
          </a:xfrm>
        </p:grpSpPr>
        <p:sp>
          <p:nvSpPr>
            <p:cNvPr id="8" name="Rectangle 7"/>
            <p:cNvSpPr/>
            <p:nvPr/>
          </p:nvSpPr>
          <p:spPr>
            <a:xfrm>
              <a:off x="1919536" y="1412776"/>
              <a:ext cx="8380512" cy="4248472"/>
            </a:xfrm>
            <a:prstGeom prst="rect">
              <a:avLst/>
            </a:prstGeom>
            <a:noFill/>
          </p:spPr>
        </p:sp>
        <p:sp>
          <p:nvSpPr>
            <p:cNvPr id="9" name="Rectangle 8"/>
            <p:cNvSpPr/>
            <p:nvPr/>
          </p:nvSpPr>
          <p:spPr>
            <a:xfrm>
              <a:off x="1919536" y="1849648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Kwaliteit, continuïteit en veiligheid van de zorg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00336" y="1834720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Empowerment van de burgers/patiënten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81138" y="1834720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Empowerment van de zorgverleners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9536" y="3667957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Faciliteren van gegevensuitwisselingen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0337" y="3667957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Aft>
                  <a:spcPct val="35000"/>
                </a:spcAft>
              </a:pPr>
              <a:r>
                <a:rPr lang="nl-B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Innovatie en bevordering van het onderzoek en de ontwikkeling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81138" y="3667957"/>
              <a:ext cx="2618910" cy="1571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047" tIns="130047" rIns="130047" bIns="130047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2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Digitalisering en optimalisering van de administratieve verwerkingen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185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8511603-9B09-4973-A4E6-F4FB42DE5B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b="9861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Evolutie projecten </a:t>
            </a:r>
            <a:r>
              <a:rPr lang="nl-BE" dirty="0" err="1"/>
              <a:t>DigiReLab</a:t>
            </a:r>
            <a:r>
              <a:rPr lang="nl-BE" dirty="0"/>
              <a:t> &amp; VIDIS</a:t>
            </a:r>
          </a:p>
        </p:txBody>
      </p:sp>
    </p:spTree>
    <p:extLst>
      <p:ext uri="{BB962C8B-B14F-4D97-AF65-F5344CB8AC3E}">
        <p14:creationId xmlns:p14="http://schemas.microsoft.com/office/powerpoint/2010/main" val="283163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DigiReLab</a:t>
            </a:r>
            <a:r>
              <a:rPr lang="nl-BE" dirty="0"/>
              <a:t>: resultaten labo-onderzoeken 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/>
              <a:t>Oorspronkelijke situatie</a:t>
            </a:r>
          </a:p>
          <a:p>
            <a:pPr lvl="1"/>
            <a:r>
              <a:rPr lang="nl-BE" sz="1600" dirty="0"/>
              <a:t>informatie-uitwisseling door middel van pdf-bestanden</a:t>
            </a:r>
          </a:p>
          <a:p>
            <a:pPr lvl="1"/>
            <a:r>
              <a:rPr lang="nl-BE" sz="1600" dirty="0"/>
              <a:t>informatie-uitwisseling op basis van eigen formaten (</a:t>
            </a:r>
            <a:r>
              <a:rPr lang="nl-BE" sz="1600" dirty="0" err="1"/>
              <a:t>Medidoc</a:t>
            </a:r>
            <a:r>
              <a:rPr lang="nl-BE" sz="1600" dirty="0"/>
              <a:t>, </a:t>
            </a:r>
            <a:r>
              <a:rPr lang="nl-BE" sz="1600" dirty="0" err="1"/>
              <a:t>HealthOne</a:t>
            </a:r>
            <a:r>
              <a:rPr lang="nl-BE" sz="1600" dirty="0"/>
              <a:t>, ...)</a:t>
            </a:r>
          </a:p>
          <a:p>
            <a:pPr lvl="1"/>
            <a:r>
              <a:rPr lang="nl-BE" sz="1600" dirty="0"/>
              <a:t>problematiek</a:t>
            </a:r>
          </a:p>
          <a:p>
            <a:pPr lvl="2"/>
            <a:r>
              <a:rPr lang="nl-BE" sz="1600" dirty="0"/>
              <a:t>geen interoperabiliteit op nationaal en Europees niveau</a:t>
            </a:r>
          </a:p>
          <a:p>
            <a:pPr lvl="2"/>
            <a:r>
              <a:rPr lang="nl-BE" sz="1600" dirty="0"/>
              <a:t>verschillende te onderhouden formaten</a:t>
            </a:r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9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DigiReLab</a:t>
            </a:r>
            <a:r>
              <a:rPr lang="nl-BE" dirty="0"/>
              <a:t>: resultaten labo-onderzoeken 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BE" sz="1800" dirty="0"/>
              <a:t>Doelstellingen</a:t>
            </a:r>
          </a:p>
          <a:p>
            <a:pPr lvl="1"/>
            <a:r>
              <a:rPr lang="nl-BE" sz="1600" dirty="0"/>
              <a:t>invoering van algemene standaard voor de gestructureerde elektronische uitwisseling van gegevens uit de analyserapporten van de laboratoria</a:t>
            </a:r>
          </a:p>
          <a:p>
            <a:pPr lvl="1"/>
            <a:r>
              <a:rPr lang="nl-BE" sz="1600" dirty="0"/>
              <a:t>systematisch gebruik van internationale standaarden</a:t>
            </a:r>
          </a:p>
          <a:p>
            <a:pPr lvl="2"/>
            <a:r>
              <a:rPr lang="nl-BE" sz="1600" dirty="0"/>
              <a:t>LOINC</a:t>
            </a:r>
          </a:p>
          <a:p>
            <a:pPr lvl="2"/>
            <a:r>
              <a:rPr lang="nl-BE" sz="1600" dirty="0" err="1"/>
              <a:t>Snomed</a:t>
            </a:r>
            <a:r>
              <a:rPr lang="nl-BE" sz="1600" dirty="0"/>
              <a:t> CT</a:t>
            </a:r>
          </a:p>
          <a:p>
            <a:pPr lvl="2"/>
            <a:r>
              <a:rPr lang="nl-BE" sz="1600" dirty="0"/>
              <a:t>FHIR</a:t>
            </a:r>
          </a:p>
          <a:p>
            <a:r>
              <a:rPr lang="nl-BE" sz="1800" dirty="0"/>
              <a:t>In uitvoering</a:t>
            </a:r>
          </a:p>
          <a:p>
            <a:pPr lvl="1"/>
            <a:r>
              <a:rPr lang="nl-BE" sz="1600" dirty="0"/>
              <a:t>uitwisseling van volledige rapporten via de </a:t>
            </a:r>
            <a:r>
              <a:rPr lang="nl-BE" sz="1600" dirty="0" err="1"/>
              <a:t>eHealthBox</a:t>
            </a:r>
            <a:r>
              <a:rPr lang="nl-BE" sz="1600" dirty="0"/>
              <a:t> &gt; Q2-2024</a:t>
            </a:r>
          </a:p>
          <a:p>
            <a:pPr lvl="1"/>
            <a:r>
              <a:rPr lang="nl-BE" sz="1600" dirty="0"/>
              <a:t>uitwisseling van volledige rapporten via de hubs &gt; Q4 -2024</a:t>
            </a:r>
          </a:p>
          <a:p>
            <a:pPr lvl="1"/>
            <a:r>
              <a:rPr lang="nl-BE" sz="1600" dirty="0"/>
              <a:t>raadpleging van de historiek van een specifieke analyse via de hubs &gt; 2025</a:t>
            </a:r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1679576" y="-838200"/>
            <a:ext cx="7515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8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VIDIS </a:t>
            </a:r>
            <a:r>
              <a:rPr lang="en-US" dirty="0" err="1"/>
              <a:t>Webapp</a:t>
            </a:r>
            <a:r>
              <a:rPr lang="en-US" dirty="0"/>
              <a:t> voor </a:t>
            </a:r>
            <a:r>
              <a:rPr lang="en-US" dirty="0" err="1"/>
              <a:t>patiënten</a:t>
            </a:r>
            <a:r>
              <a:rPr lang="en-US" dirty="0"/>
              <a:t> 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00000" y="1439577"/>
            <a:ext cx="7357032" cy="4733641"/>
          </a:xfrm>
        </p:spPr>
        <p:txBody>
          <a:bodyPr>
            <a:normAutofit fontScale="92500"/>
          </a:bodyPr>
          <a:lstStyle/>
          <a:p>
            <a:r>
              <a:rPr lang="en-US" dirty="0"/>
              <a:t>2023</a:t>
            </a:r>
          </a:p>
          <a:p>
            <a:pPr lvl="1"/>
            <a:r>
              <a:rPr lang="nl-BE" dirty="0"/>
              <a:t>voor alle patiënten &gt; enkel raadpleging</a:t>
            </a:r>
          </a:p>
          <a:p>
            <a:pPr lvl="2"/>
            <a:r>
              <a:rPr lang="nl-BE" dirty="0"/>
              <a:t>toegang voor mandaathouders en ouders (voor kinderen) enkel bij Vitalink (niet RSW en RSB)</a:t>
            </a:r>
          </a:p>
          <a:p>
            <a:pPr lvl="1"/>
            <a:r>
              <a:rPr lang="nl-BE" dirty="0"/>
              <a:t>nieuw</a:t>
            </a:r>
          </a:p>
          <a:p>
            <a:pPr lvl="2"/>
            <a:r>
              <a:rPr lang="nl-BE" dirty="0"/>
              <a:t>toegang tot de bijsluiters</a:t>
            </a:r>
          </a:p>
          <a:p>
            <a:pPr lvl="2"/>
            <a:r>
              <a:rPr lang="nl-BE" dirty="0"/>
              <a:t>integratie van een contactformulier</a:t>
            </a:r>
          </a:p>
          <a:p>
            <a:pPr lvl="2"/>
            <a:r>
              <a:rPr lang="nl-BE" dirty="0"/>
              <a:t>toegang tot journaalnotities bij RSW en RSB + schrijfrechten voor alle patiënten</a:t>
            </a:r>
          </a:p>
          <a:p>
            <a:pPr lvl="2"/>
            <a:r>
              <a:rPr lang="nl-BE" dirty="0"/>
              <a:t>introductie van het voorschriftenmandaat voor het afhalen van geneesmiddelen</a:t>
            </a:r>
          </a:p>
          <a:p>
            <a:pPr lvl="2"/>
            <a:r>
              <a:rPr lang="nl-BE" dirty="0"/>
              <a:t>toegang tot de afgeleverde geneesmiddelen (databank bij Farmaflux)</a:t>
            </a:r>
          </a:p>
          <a:p>
            <a:pPr lvl="1"/>
            <a:r>
              <a:rPr lang="nl-BE" dirty="0"/>
              <a:t>elektronische voorschriften voor patiënten enkel via </a:t>
            </a:r>
            <a:r>
              <a:rPr lang="nl-BE" dirty="0" err="1"/>
              <a:t>Vidis</a:t>
            </a:r>
            <a:r>
              <a:rPr lang="nl-BE" dirty="0"/>
              <a:t>-toepassing</a:t>
            </a:r>
          </a:p>
          <a:p>
            <a:pPr lvl="2"/>
            <a:r>
              <a:rPr lang="nl-BE" dirty="0"/>
              <a:t>geen rechtstreekse toegang meer tot de Recip-e databank via commerciële applicaties</a:t>
            </a:r>
          </a:p>
          <a:p>
            <a:endParaRPr lang="en-US" dirty="0"/>
          </a:p>
          <a:p>
            <a:endParaRPr lang="fr-BE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3" r="22513"/>
          <a:stretch>
            <a:fillRect/>
          </a:stretch>
        </p:blipFill>
        <p:spPr>
          <a:xfrm>
            <a:off x="8451787" y="1507046"/>
            <a:ext cx="3246437" cy="4429125"/>
          </a:xfrm>
        </p:spPr>
      </p:pic>
    </p:spTree>
    <p:extLst>
      <p:ext uri="{BB962C8B-B14F-4D97-AF65-F5344CB8AC3E}">
        <p14:creationId xmlns:p14="http://schemas.microsoft.com/office/powerpoint/2010/main" val="3769373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VIDIS Mobile app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2023</a:t>
            </a:r>
          </a:p>
          <a:p>
            <a:pPr lvl="1"/>
            <a:r>
              <a:rPr lang="nl-BE" sz="1600" dirty="0"/>
              <a:t>voor alle patiënten &gt; enkel raadpleging</a:t>
            </a:r>
          </a:p>
          <a:p>
            <a:pPr lvl="1"/>
            <a:r>
              <a:rPr lang="nl-BE" sz="1600" dirty="0"/>
              <a:t>toegang voor mandaathouders en ouders (voor kinderen) enkel bij Vitalink (niet RSW en RSB)</a:t>
            </a:r>
          </a:p>
          <a:p>
            <a:pPr lvl="1"/>
            <a:r>
              <a:rPr lang="nl-BE" sz="1600" dirty="0"/>
              <a:t>nieuw</a:t>
            </a:r>
          </a:p>
          <a:p>
            <a:pPr lvl="2"/>
            <a:r>
              <a:rPr lang="nl-BE" sz="1600" dirty="0"/>
              <a:t>toegang tot journaalnotities bij RSW en RSB + schrijfrechten voor alle patiënten</a:t>
            </a:r>
          </a:p>
          <a:p>
            <a:pPr lvl="2"/>
            <a:r>
              <a:rPr lang="nl-BE" sz="1600" dirty="0"/>
              <a:t>introductie van het voorschriftenmandaat voor het afhalen van geneesmiddelen</a:t>
            </a:r>
          </a:p>
          <a:p>
            <a:pPr lvl="2"/>
            <a:r>
              <a:rPr lang="nl-BE" sz="1600" dirty="0"/>
              <a:t>toegang tot de bijsluiters</a:t>
            </a:r>
          </a:p>
          <a:p>
            <a:pPr lvl="2"/>
            <a:r>
              <a:rPr lang="nl-BE" sz="1600" dirty="0"/>
              <a:t>verbetering van de schermen (lijstview, </a:t>
            </a:r>
            <a:r>
              <a:rPr lang="nl-BE" sz="1600" dirty="0" err="1"/>
              <a:t>dagview</a:t>
            </a:r>
            <a:r>
              <a:rPr lang="nl-BE" sz="1600" dirty="0"/>
              <a:t> en weekview) voor patiënten</a:t>
            </a:r>
          </a:p>
          <a:p>
            <a:pPr lvl="2"/>
            <a:r>
              <a:rPr lang="nl-BE" sz="1600" dirty="0"/>
              <a:t>toegang tot de afgeleverde geneesmiddelen (databank bij Farmaflux)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48497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VIDIS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2024</a:t>
            </a:r>
          </a:p>
          <a:p>
            <a:pPr lvl="1"/>
            <a:r>
              <a:rPr lang="nl-BE" sz="1600" dirty="0"/>
              <a:t>bevorderen van de interoperabiliteit van het </a:t>
            </a:r>
            <a:r>
              <a:rPr lang="nl-BE" sz="1600" dirty="0" err="1"/>
              <a:t>MedicatieSchema</a:t>
            </a:r>
            <a:r>
              <a:rPr lang="nl-BE" sz="1600" dirty="0"/>
              <a:t> door toegang te verlenen (schrijfrechten)</a:t>
            </a:r>
          </a:p>
          <a:p>
            <a:pPr lvl="2"/>
            <a:r>
              <a:rPr lang="nl-BE" sz="1600" dirty="0"/>
              <a:t>aan apothekers, tandartsen en vroedvrouwen</a:t>
            </a:r>
          </a:p>
          <a:p>
            <a:pPr lvl="2"/>
            <a:r>
              <a:rPr lang="nl-BE" sz="1600" dirty="0"/>
              <a:t>maar ook aan organisaties zoals woonzorgcentra en ziekenhuizen</a:t>
            </a:r>
          </a:p>
          <a:p>
            <a:pPr lvl="1"/>
            <a:r>
              <a:rPr lang="nl-BE" sz="1600" dirty="0"/>
              <a:t>realisatie van de implementatie van FHIR</a:t>
            </a:r>
          </a:p>
          <a:p>
            <a:pPr lvl="1"/>
            <a:r>
              <a:rPr lang="nl-BE" sz="1600" dirty="0"/>
              <a:t>implementatie van het ‘Break the </a:t>
            </a:r>
            <a:r>
              <a:rPr lang="nl-BE" sz="1600" dirty="0" err="1"/>
              <a:t>Glass</a:t>
            </a:r>
            <a:r>
              <a:rPr lang="nl-BE" sz="1600" dirty="0"/>
              <a:t>’-principe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1429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42" y="3880578"/>
            <a:ext cx="6134609" cy="1453422"/>
          </a:xfrm>
        </p:spPr>
        <p:txBody>
          <a:bodyPr/>
          <a:lstStyle/>
          <a:p>
            <a:r>
              <a:rPr lang="nl-BE"/>
              <a:t>Protocolakkoord eGezondheid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0" y="2573338"/>
            <a:ext cx="7237413" cy="3603625"/>
          </a:xfrm>
        </p:spPr>
        <p:txBody>
          <a:bodyPr/>
          <a:lstStyle/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FR" dirty="0"/>
          </a:p>
          <a:p>
            <a:pPr lvl="3"/>
            <a:endParaRPr lang="nl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491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705" y="1032851"/>
            <a:ext cx="5100783" cy="1030000"/>
          </a:xfrm>
        </p:spPr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705" y="2405795"/>
            <a:ext cx="5439295" cy="3341399"/>
          </a:xfrm>
        </p:spPr>
        <p:txBody>
          <a:bodyPr>
            <a:normAutofit/>
          </a:bodyPr>
          <a:lstStyle/>
          <a:p>
            <a:r>
              <a:rPr lang="nl-BE" dirty="0"/>
              <a:t>Enkele kencijfers over </a:t>
            </a:r>
            <a:r>
              <a:rPr lang="nl-BE" dirty="0" err="1"/>
              <a:t>eGezondheid</a:t>
            </a:r>
            <a:r>
              <a:rPr lang="nl-BE" dirty="0"/>
              <a:t> 2023</a:t>
            </a:r>
          </a:p>
          <a:p>
            <a:r>
              <a:rPr lang="nl-BE" dirty="0"/>
              <a:t>Belgian </a:t>
            </a:r>
            <a:r>
              <a:rPr lang="nl-BE" dirty="0" err="1"/>
              <a:t>Integrated</a:t>
            </a:r>
            <a:r>
              <a:rPr lang="nl-BE" dirty="0"/>
              <a:t> Health Record (B-IHR)</a:t>
            </a:r>
          </a:p>
          <a:p>
            <a:r>
              <a:rPr lang="nl-BE" dirty="0"/>
              <a:t>Evolutie projecten </a:t>
            </a:r>
            <a:r>
              <a:rPr lang="nl-BE" dirty="0" err="1"/>
              <a:t>DigiReLab</a:t>
            </a:r>
            <a:r>
              <a:rPr lang="nl-BE" dirty="0"/>
              <a:t> &amp; VIDIS</a:t>
            </a:r>
          </a:p>
          <a:p>
            <a:r>
              <a:rPr lang="nl-BE" dirty="0"/>
              <a:t>Protocolakkoord </a:t>
            </a:r>
            <a:r>
              <a:rPr lang="nl-BE" dirty="0" err="1"/>
              <a:t>eGezondheid</a:t>
            </a:r>
            <a:endParaRPr lang="nl-BE" dirty="0"/>
          </a:p>
          <a:p>
            <a:r>
              <a:rPr lang="nl-BE" dirty="0"/>
              <a:t>Geïntegreerd zorggebruikersportaal</a:t>
            </a:r>
          </a:p>
          <a:p>
            <a:r>
              <a:rPr lang="nl-BE" dirty="0"/>
              <a:t>European Health Data Space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5970217" y="2405794"/>
            <a:ext cx="520762" cy="3341399"/>
          </a:xfrm>
        </p:spPr>
        <p:txBody>
          <a:bodyPr/>
          <a:lstStyle/>
          <a:p>
            <a:r>
              <a:rPr lang="nl-BE" dirty="0"/>
              <a:t>3</a:t>
            </a:r>
          </a:p>
          <a:p>
            <a:r>
              <a:rPr lang="nl-BE" dirty="0"/>
              <a:t>9</a:t>
            </a:r>
          </a:p>
          <a:p>
            <a:r>
              <a:rPr lang="nl-BE" dirty="0"/>
              <a:t>13</a:t>
            </a:r>
          </a:p>
          <a:p>
            <a:r>
              <a:rPr lang="nl-BE" dirty="0"/>
              <a:t>19</a:t>
            </a:r>
          </a:p>
          <a:p>
            <a:r>
              <a:rPr lang="nl-BE" dirty="0"/>
              <a:t>27</a:t>
            </a:r>
          </a:p>
          <a:p>
            <a:r>
              <a:rPr lang="nl-BE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60138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Protocolakkoord eGezondheid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/>
              <a:t>Context</a:t>
            </a:r>
          </a:p>
          <a:p>
            <a:pPr lvl="1"/>
            <a:r>
              <a:rPr lang="nl-BE" sz="1600" dirty="0"/>
              <a:t>vorig protocol over algemeen thema van de eGezondheid &gt; 2013</a:t>
            </a:r>
          </a:p>
          <a:p>
            <a:pPr lvl="1"/>
            <a:r>
              <a:rPr lang="nl-BE" sz="1600" dirty="0"/>
              <a:t>ondertekend door alle Ministers van Gezondheid in juni 2023 &gt; politieke wil </a:t>
            </a:r>
          </a:p>
          <a:p>
            <a:pPr lvl="1"/>
            <a:r>
              <a:rPr lang="nl-BE" sz="1600" dirty="0"/>
              <a:t>sterkere juridische verankering door middel van samenwerkingsakkoord (in voorbereiding)</a:t>
            </a:r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98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Protocolakkoord eGezondheid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/>
              <a:t>Vertaling B-IHR concept</a:t>
            </a:r>
          </a:p>
          <a:p>
            <a:pPr lvl="1"/>
            <a:r>
              <a:rPr lang="nl-BE" sz="1600" dirty="0"/>
              <a:t>patiëntendossier moet geïntegreerd, volledig, betrouwbaar, up-to-date en beveiligd zijn</a:t>
            </a:r>
          </a:p>
          <a:p>
            <a:pPr lvl="1"/>
            <a:r>
              <a:rPr lang="nl-BE" sz="1600" dirty="0"/>
              <a:t>doelstellingen </a:t>
            </a:r>
          </a:p>
          <a:p>
            <a:pPr lvl="2"/>
            <a:r>
              <a:rPr lang="nl-BE" sz="1600" dirty="0"/>
              <a:t>geïntegreerde en multidisciplinaire zorg</a:t>
            </a:r>
          </a:p>
          <a:p>
            <a:pPr lvl="2"/>
            <a:r>
              <a:rPr lang="nl-BE" sz="1600" dirty="0"/>
              <a:t>kwaliteit en continuïteit van de zorg</a:t>
            </a:r>
          </a:p>
          <a:p>
            <a:pPr lvl="2"/>
            <a:r>
              <a:rPr lang="nl-BE" sz="1600" dirty="0"/>
              <a:t>administratieve vereenvoudiging (herinnering van het ‘only once’-principe)</a:t>
            </a:r>
          </a:p>
          <a:p>
            <a:pPr lvl="2"/>
            <a:r>
              <a:rPr lang="nl-BE" sz="1600" dirty="0"/>
              <a:t>empowerment</a:t>
            </a:r>
          </a:p>
          <a:p>
            <a:pPr lvl="2"/>
            <a:r>
              <a:rPr lang="nl-BE" sz="1600" dirty="0"/>
              <a:t>hergebruik van de (geanonimiseerde of </a:t>
            </a:r>
            <a:r>
              <a:rPr lang="nl-BE" sz="1600" dirty="0" err="1"/>
              <a:t>gepseudonimiseerde</a:t>
            </a:r>
            <a:r>
              <a:rPr lang="nl-BE" sz="1600" dirty="0"/>
              <a:t>) gegevens voor bijkomende doeleinden inzake onderzoek/beleidsondersteuning</a:t>
            </a:r>
          </a:p>
          <a:p>
            <a:endParaRPr lang="nl-BE" dirty="0"/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9673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Protocolakkoord eGezondheid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/>
              <a:t>Methode</a:t>
            </a:r>
          </a:p>
          <a:p>
            <a:pPr lvl="1"/>
            <a:r>
              <a:rPr lang="nl-BE" sz="1600" dirty="0"/>
              <a:t>toepassen van een gemeenschappelijk beveiligingsniveau</a:t>
            </a:r>
          </a:p>
          <a:p>
            <a:pPr lvl="1"/>
            <a:r>
              <a:rPr lang="nl-BE" sz="1600" dirty="0"/>
              <a:t>technische en semantische interoperabiliteit =&gt; nastreven van gebruik van dezelfde </a:t>
            </a:r>
          </a:p>
          <a:p>
            <a:pPr lvl="2"/>
            <a:r>
              <a:rPr lang="nl-BE" sz="1600" dirty="0"/>
              <a:t>internationale standaarden (cf. FHIR, </a:t>
            </a:r>
            <a:r>
              <a:rPr lang="nl-BE" sz="1600" dirty="0" err="1"/>
              <a:t>Snomed</a:t>
            </a:r>
            <a:r>
              <a:rPr lang="nl-BE" sz="1600" dirty="0"/>
              <a:t>-CT, ICD 11, ...) </a:t>
            </a:r>
          </a:p>
          <a:p>
            <a:pPr lvl="2"/>
            <a:r>
              <a:rPr lang="nl-BE" sz="1600" dirty="0"/>
              <a:t>functionele en technische regels/normen die in de instanties van eHealth werden vastgelegd</a:t>
            </a:r>
          </a:p>
          <a:p>
            <a:pPr lvl="1"/>
            <a:r>
              <a:rPr lang="nl-BE" sz="1600" dirty="0"/>
              <a:t>hergebruiken van de basisdiensten</a:t>
            </a:r>
          </a:p>
          <a:p>
            <a:pPr lvl="2"/>
            <a:r>
              <a:rPr lang="nl-BE" sz="1600" dirty="0"/>
              <a:t>deelstaten kunnen eHealth-platform vragen om een nieuwe basisdienst aan te maken</a:t>
            </a:r>
          </a:p>
          <a:p>
            <a:pPr lvl="2"/>
            <a:r>
              <a:rPr lang="nl-BE" sz="1600" dirty="0"/>
              <a:t>of kunnen in voorkomend geval eigen dienst ontwikkelen waarbij ze de andere deelstaten verwittigen</a:t>
            </a:r>
          </a:p>
          <a:p>
            <a:pPr lvl="1"/>
            <a:r>
              <a:rPr lang="nl-BE" sz="1600" dirty="0"/>
              <a:t>geregistreerde softwarepakketten</a:t>
            </a:r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8248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Protocolakkoord eGezondheid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sz="1800" dirty="0"/>
              <a:t>Prioriteiten</a:t>
            </a:r>
          </a:p>
          <a:p>
            <a:pPr lvl="1"/>
            <a:r>
              <a:rPr lang="nl-BE" sz="1600" dirty="0"/>
              <a:t>toestemming tot gegevensdeling</a:t>
            </a:r>
          </a:p>
          <a:p>
            <a:pPr lvl="2"/>
            <a:r>
              <a:rPr lang="nl-BE" sz="1600" dirty="0"/>
              <a:t>bevestiging van </a:t>
            </a:r>
            <a:r>
              <a:rPr lang="nl-BE" sz="1600" dirty="0" err="1"/>
              <a:t>opt</a:t>
            </a:r>
            <a:r>
              <a:rPr lang="nl-BE" sz="1600" dirty="0"/>
              <a:t>-in</a:t>
            </a:r>
          </a:p>
          <a:p>
            <a:pPr lvl="2"/>
            <a:r>
              <a:rPr lang="nl-BE" sz="1600" dirty="0"/>
              <a:t>mogelijkheid pre-</a:t>
            </a:r>
            <a:r>
              <a:rPr lang="nl-BE" sz="1600" dirty="0" err="1"/>
              <a:t>referentiëring</a:t>
            </a:r>
            <a:r>
              <a:rPr lang="nl-BE" sz="1600" dirty="0"/>
              <a:t> van de gegevens</a:t>
            </a:r>
          </a:p>
          <a:p>
            <a:pPr lvl="3"/>
            <a:r>
              <a:rPr lang="nl-BE" sz="1300" dirty="0"/>
              <a:t>de automatische </a:t>
            </a:r>
            <a:r>
              <a:rPr lang="nl-BE" sz="1300" dirty="0" err="1"/>
              <a:t>referentiëring</a:t>
            </a:r>
            <a:r>
              <a:rPr lang="nl-BE" sz="1300" dirty="0"/>
              <a:t> of ‘zonder voorafgaand akkoord’ wordt toegestaan</a:t>
            </a:r>
          </a:p>
          <a:p>
            <a:pPr lvl="2"/>
            <a:r>
              <a:rPr lang="nl-BE" sz="1600" dirty="0"/>
              <a:t>‘break the </a:t>
            </a:r>
            <a:r>
              <a:rPr lang="nl-BE" sz="1600" dirty="0" err="1"/>
              <a:t>glass</a:t>
            </a:r>
            <a:r>
              <a:rPr lang="nl-BE" sz="1600" dirty="0"/>
              <a:t>’-procedure</a:t>
            </a:r>
          </a:p>
          <a:p>
            <a:pPr lvl="1"/>
            <a:r>
              <a:rPr lang="nl-BE" sz="1600" dirty="0"/>
              <a:t>(</a:t>
            </a:r>
            <a:r>
              <a:rPr lang="nl-BE" sz="1600" dirty="0" err="1"/>
              <a:t>gezondheids</a:t>
            </a:r>
            <a:r>
              <a:rPr lang="nl-BE" sz="1600" dirty="0"/>
              <a:t>)zorgrelaties</a:t>
            </a:r>
          </a:p>
          <a:p>
            <a:pPr lvl="2"/>
            <a:r>
              <a:rPr lang="nl-BE" sz="1600" dirty="0"/>
              <a:t>veralgemeend gebruik van dezelfde authentieke bronnen</a:t>
            </a:r>
          </a:p>
          <a:p>
            <a:pPr lvl="2"/>
            <a:r>
              <a:rPr lang="nl-BE" sz="1600" dirty="0"/>
              <a:t>geïntegreerde </a:t>
            </a:r>
            <a:r>
              <a:rPr lang="nl-BE" sz="1600" dirty="0" err="1"/>
              <a:t>orchestratiedienst</a:t>
            </a:r>
            <a:r>
              <a:rPr lang="nl-BE" sz="1600" dirty="0"/>
              <a:t> door eHealth-platform</a:t>
            </a:r>
          </a:p>
          <a:p>
            <a:pPr lvl="1"/>
            <a:r>
              <a:rPr lang="nl-BE" sz="1600" dirty="0"/>
              <a:t>toegangsmatrix: keuze door patiënt tussen</a:t>
            </a:r>
          </a:p>
          <a:p>
            <a:pPr lvl="2"/>
            <a:r>
              <a:rPr lang="nl-BE" sz="1600" dirty="0"/>
              <a:t>veralgemeende toegang door (</a:t>
            </a:r>
            <a:r>
              <a:rPr lang="nl-BE" sz="1600" dirty="0" err="1"/>
              <a:t>gezondheids</a:t>
            </a:r>
            <a:r>
              <a:rPr lang="nl-BE" sz="1600" dirty="0"/>
              <a:t>) zorgverstrekkers met (</a:t>
            </a:r>
            <a:r>
              <a:rPr lang="nl-BE" sz="1600" dirty="0" err="1"/>
              <a:t>gezondheids</a:t>
            </a:r>
            <a:r>
              <a:rPr lang="nl-BE" sz="1600" dirty="0"/>
              <a:t>)zorgrelatie</a:t>
            </a:r>
          </a:p>
          <a:p>
            <a:pPr lvl="2"/>
            <a:r>
              <a:rPr lang="nl-BE" sz="1600" dirty="0"/>
              <a:t>moduleerbare toegangsmatrix</a:t>
            </a:r>
          </a:p>
          <a:p>
            <a:endParaRPr lang="fr-BE" dirty="0"/>
          </a:p>
          <a:p>
            <a:endParaRPr lang="fr-FR" dirty="0"/>
          </a:p>
          <a:p>
            <a:pPr lvl="3"/>
            <a:endParaRPr lang="nl-BE" dirty="0"/>
          </a:p>
          <a:p>
            <a:endParaRPr lang="nl-BE" dirty="0"/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787244" y="4831255"/>
            <a:ext cx="4629150" cy="105311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6931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ep 1041"/>
          <p:cNvGrpSpPr/>
          <p:nvPr/>
        </p:nvGrpSpPr>
        <p:grpSpPr>
          <a:xfrm>
            <a:off x="324128" y="228826"/>
            <a:ext cx="2520780" cy="1812325"/>
            <a:chOff x="324128" y="228826"/>
            <a:chExt cx="2520780" cy="1812325"/>
          </a:xfrm>
        </p:grpSpPr>
        <p:sp>
          <p:nvSpPr>
            <p:cNvPr id="4" name="Ruit 3"/>
            <p:cNvSpPr/>
            <p:nvPr/>
          </p:nvSpPr>
          <p:spPr>
            <a:xfrm>
              <a:off x="324128" y="228826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591374" y="764531"/>
              <a:ext cx="198628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Zorgverstrekker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werd uitgesloten door zorggebruiker</a:t>
              </a:r>
            </a:p>
          </p:txBody>
        </p:sp>
      </p:grpSp>
      <p:grpSp>
        <p:nvGrpSpPr>
          <p:cNvPr id="1045" name="Groep 1044"/>
          <p:cNvGrpSpPr/>
          <p:nvPr/>
        </p:nvGrpSpPr>
        <p:grpSpPr>
          <a:xfrm>
            <a:off x="3127595" y="1169773"/>
            <a:ext cx="2520780" cy="1812325"/>
            <a:chOff x="3127595" y="1169773"/>
            <a:chExt cx="2520780" cy="1812325"/>
          </a:xfrm>
        </p:grpSpPr>
        <p:sp>
          <p:nvSpPr>
            <p:cNvPr id="14" name="Ruit 13"/>
            <p:cNvSpPr/>
            <p:nvPr/>
          </p:nvSpPr>
          <p:spPr>
            <a:xfrm>
              <a:off x="3127595" y="1169773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3394840" y="1598880"/>
              <a:ext cx="19862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Zorggebruiker gaf geïnformeerde toestemming tot gegevensdeling</a:t>
              </a:r>
            </a:p>
          </p:txBody>
        </p:sp>
      </p:grpSp>
      <p:grpSp>
        <p:nvGrpSpPr>
          <p:cNvPr id="1047" name="Groep 1046"/>
          <p:cNvGrpSpPr/>
          <p:nvPr/>
        </p:nvGrpSpPr>
        <p:grpSpPr>
          <a:xfrm>
            <a:off x="5914411" y="2110719"/>
            <a:ext cx="2520780" cy="1812325"/>
            <a:chOff x="5914411" y="2110719"/>
            <a:chExt cx="2520780" cy="1812325"/>
          </a:xfrm>
        </p:grpSpPr>
        <p:sp>
          <p:nvSpPr>
            <p:cNvPr id="17" name="Ruit 16"/>
            <p:cNvSpPr/>
            <p:nvPr/>
          </p:nvSpPr>
          <p:spPr>
            <a:xfrm>
              <a:off x="5914411" y="2110719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226480" y="2647547"/>
              <a:ext cx="1896641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Zorgverstrekker heeft zorgrelatie met zorggebruiker</a:t>
              </a:r>
            </a:p>
          </p:txBody>
        </p:sp>
      </p:grpSp>
      <p:grpSp>
        <p:nvGrpSpPr>
          <p:cNvPr id="1050" name="Groep 1049"/>
          <p:cNvGrpSpPr/>
          <p:nvPr/>
        </p:nvGrpSpPr>
        <p:grpSpPr>
          <a:xfrm>
            <a:off x="8716184" y="3048005"/>
            <a:ext cx="2520780" cy="1812325"/>
            <a:chOff x="8716184" y="3048005"/>
            <a:chExt cx="2520780" cy="1812325"/>
          </a:xfrm>
        </p:grpSpPr>
        <p:sp>
          <p:nvSpPr>
            <p:cNvPr id="20" name="Ruit 19"/>
            <p:cNvSpPr/>
            <p:nvPr/>
          </p:nvSpPr>
          <p:spPr>
            <a:xfrm>
              <a:off x="8716184" y="3048005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8983429" y="3477111"/>
              <a:ext cx="198628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Gegevens zijn toegankelijk voor zorgverstrekker volgens toegangsmatrix</a:t>
              </a:r>
            </a:p>
          </p:txBody>
        </p:sp>
      </p:grpSp>
      <p:sp>
        <p:nvSpPr>
          <p:cNvPr id="26" name="Tekstvak 25"/>
          <p:cNvSpPr txBox="1"/>
          <p:nvPr/>
        </p:nvSpPr>
        <p:spPr>
          <a:xfrm>
            <a:off x="2712424" y="861995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3994995" y="2910681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</a:t>
            </a:r>
          </a:p>
        </p:txBody>
      </p:sp>
      <p:cxnSp>
        <p:nvCxnSpPr>
          <p:cNvPr id="34" name="Gebogen verbindingslijn 33"/>
          <p:cNvCxnSpPr>
            <a:stCxn id="4" idx="2"/>
            <a:endCxn id="103" idx="1"/>
          </p:cNvCxnSpPr>
          <p:nvPr/>
        </p:nvCxnSpPr>
        <p:spPr>
          <a:xfrm rot="16200000" flipH="1">
            <a:off x="1448738" y="2176931"/>
            <a:ext cx="3679245" cy="340768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vak 53"/>
          <p:cNvSpPr txBox="1"/>
          <p:nvPr/>
        </p:nvSpPr>
        <p:spPr>
          <a:xfrm>
            <a:off x="1314944" y="1970676"/>
            <a:ext cx="341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</p:txBody>
      </p:sp>
      <p:cxnSp>
        <p:nvCxnSpPr>
          <p:cNvPr id="68" name="Gebogen verbindingslijn 67"/>
          <p:cNvCxnSpPr>
            <a:stCxn id="20" idx="2"/>
            <a:endCxn id="103" idx="3"/>
          </p:cNvCxnSpPr>
          <p:nvPr/>
        </p:nvCxnSpPr>
        <p:spPr>
          <a:xfrm rot="5400000">
            <a:off x="8114037" y="3857859"/>
            <a:ext cx="860066" cy="286500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kstvak 77"/>
          <p:cNvSpPr txBox="1"/>
          <p:nvPr/>
        </p:nvSpPr>
        <p:spPr>
          <a:xfrm>
            <a:off x="6729144" y="3769156"/>
            <a:ext cx="48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</a:t>
            </a:r>
          </a:p>
        </p:txBody>
      </p:sp>
      <p:sp>
        <p:nvSpPr>
          <p:cNvPr id="79" name="Tekstvak 78"/>
          <p:cNvSpPr txBox="1"/>
          <p:nvPr/>
        </p:nvSpPr>
        <p:spPr>
          <a:xfrm>
            <a:off x="9727739" y="2823443"/>
            <a:ext cx="341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</p:txBody>
      </p:sp>
      <p:cxnSp>
        <p:nvCxnSpPr>
          <p:cNvPr id="83" name="Gebogen verbindingslijn 82"/>
          <p:cNvCxnSpPr/>
          <p:nvPr/>
        </p:nvCxnSpPr>
        <p:spPr>
          <a:xfrm rot="16200000" flipH="1">
            <a:off x="4375185" y="2994899"/>
            <a:ext cx="1689500" cy="1663899"/>
          </a:xfrm>
          <a:prstGeom prst="bentConnector3">
            <a:avLst>
              <a:gd name="adj1" fmla="val 7779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Afbeelding 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76" y="120974"/>
            <a:ext cx="2097596" cy="2097596"/>
          </a:xfrm>
          <a:prstGeom prst="rect">
            <a:avLst/>
          </a:prstGeom>
        </p:spPr>
      </p:pic>
      <p:cxnSp>
        <p:nvCxnSpPr>
          <p:cNvPr id="99" name="Rechte verbindingslijn met pijl 98"/>
          <p:cNvCxnSpPr>
            <a:stCxn id="20" idx="0"/>
            <a:endCxn id="95" idx="2"/>
          </p:cNvCxnSpPr>
          <p:nvPr/>
        </p:nvCxnSpPr>
        <p:spPr>
          <a:xfrm flipV="1">
            <a:off x="9976574" y="2218570"/>
            <a:ext cx="0" cy="8294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" name="Afbeelding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202" y="4671598"/>
            <a:ext cx="2119364" cy="2097596"/>
          </a:xfrm>
          <a:prstGeom prst="rect">
            <a:avLst/>
          </a:prstGeom>
        </p:spPr>
      </p:pic>
      <p:cxnSp>
        <p:nvCxnSpPr>
          <p:cNvPr id="111" name="Gebogen verbindingslijn 110"/>
          <p:cNvCxnSpPr>
            <a:stCxn id="4" idx="3"/>
            <a:endCxn id="14" idx="1"/>
          </p:cNvCxnSpPr>
          <p:nvPr/>
        </p:nvCxnSpPr>
        <p:spPr>
          <a:xfrm>
            <a:off x="2844908" y="1134989"/>
            <a:ext cx="282687" cy="9409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bogen verbindingslijn 122"/>
          <p:cNvCxnSpPr/>
          <p:nvPr/>
        </p:nvCxnSpPr>
        <p:spPr>
          <a:xfrm>
            <a:off x="5633418" y="2078224"/>
            <a:ext cx="282687" cy="9409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kstvak 123"/>
          <p:cNvSpPr txBox="1"/>
          <p:nvPr/>
        </p:nvSpPr>
        <p:spPr>
          <a:xfrm>
            <a:off x="5593029" y="1782703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</p:txBody>
      </p:sp>
      <p:cxnSp>
        <p:nvCxnSpPr>
          <p:cNvPr id="125" name="Gebogen verbindingslijn 124"/>
          <p:cNvCxnSpPr/>
          <p:nvPr/>
        </p:nvCxnSpPr>
        <p:spPr>
          <a:xfrm>
            <a:off x="8438399" y="3013221"/>
            <a:ext cx="282687" cy="9409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kstvak 126"/>
          <p:cNvSpPr txBox="1"/>
          <p:nvPr/>
        </p:nvSpPr>
        <p:spPr>
          <a:xfrm>
            <a:off x="9559003" y="4729167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</a:t>
            </a:r>
          </a:p>
        </p:txBody>
      </p:sp>
      <p:cxnSp>
        <p:nvCxnSpPr>
          <p:cNvPr id="142" name="Gebogen verbindingslijn 141"/>
          <p:cNvCxnSpPr>
            <a:stCxn id="17" idx="2"/>
            <a:endCxn id="103" idx="0"/>
          </p:cNvCxnSpPr>
          <p:nvPr/>
        </p:nvCxnSpPr>
        <p:spPr>
          <a:xfrm rot="5400000">
            <a:off x="6239066" y="3735863"/>
            <a:ext cx="748554" cy="112291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kstvak 152"/>
          <p:cNvSpPr txBox="1"/>
          <p:nvPr/>
        </p:nvSpPr>
        <p:spPr>
          <a:xfrm>
            <a:off x="8351825" y="2743266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</p:txBody>
      </p:sp>
      <p:pic>
        <p:nvPicPr>
          <p:cNvPr id="33" name="Afbeelding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43" y="5974230"/>
            <a:ext cx="652459" cy="652459"/>
          </a:xfrm>
          <a:prstGeom prst="rect">
            <a:avLst/>
          </a:prstGeom>
        </p:spPr>
      </p:pic>
      <p:grpSp>
        <p:nvGrpSpPr>
          <p:cNvPr id="48" name="Groep 47"/>
          <p:cNvGrpSpPr/>
          <p:nvPr/>
        </p:nvGrpSpPr>
        <p:grpSpPr>
          <a:xfrm>
            <a:off x="7719368" y="5863878"/>
            <a:ext cx="1281366" cy="869206"/>
            <a:chOff x="5914411" y="2110719"/>
            <a:chExt cx="2520780" cy="1812325"/>
          </a:xfrm>
        </p:grpSpPr>
        <p:sp>
          <p:nvSpPr>
            <p:cNvPr id="49" name="Ruit 48"/>
            <p:cNvSpPr/>
            <p:nvPr/>
          </p:nvSpPr>
          <p:spPr>
            <a:xfrm>
              <a:off x="5914411" y="2110719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kstvak 49"/>
            <p:cNvSpPr txBox="1"/>
            <p:nvPr/>
          </p:nvSpPr>
          <p:spPr>
            <a:xfrm>
              <a:off x="6226479" y="2416677"/>
              <a:ext cx="1896641" cy="1090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Levens-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noodzaak</a:t>
              </a:r>
            </a:p>
          </p:txBody>
        </p:sp>
      </p:grpSp>
      <p:cxnSp>
        <p:nvCxnSpPr>
          <p:cNvPr id="11" name="Gebogen verbindingslijn 10"/>
          <p:cNvCxnSpPr>
            <a:stCxn id="103" idx="2"/>
            <a:endCxn id="49" idx="1"/>
          </p:cNvCxnSpPr>
          <p:nvPr/>
        </p:nvCxnSpPr>
        <p:spPr>
          <a:xfrm rot="5400000" flipH="1" flipV="1">
            <a:off x="6650269" y="5700096"/>
            <a:ext cx="470713" cy="1667484"/>
          </a:xfrm>
          <a:prstGeom prst="bentConnector4">
            <a:avLst>
              <a:gd name="adj1" fmla="val -11813"/>
              <a:gd name="adj2" fmla="val 8177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>
            <a:stCxn id="49" idx="3"/>
            <a:endCxn id="33" idx="1"/>
          </p:cNvCxnSpPr>
          <p:nvPr/>
        </p:nvCxnSpPr>
        <p:spPr>
          <a:xfrm>
            <a:off x="9000734" y="6298481"/>
            <a:ext cx="649609" cy="19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2811280" y="-45540"/>
            <a:ext cx="59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Toegang tot gezondheidsgegevens via eHealth-platform voor zorgverstrekking</a:t>
            </a:r>
          </a:p>
        </p:txBody>
      </p:sp>
    </p:spTree>
    <p:extLst>
      <p:ext uri="{BB962C8B-B14F-4D97-AF65-F5344CB8AC3E}">
        <p14:creationId xmlns:p14="http://schemas.microsoft.com/office/powerpoint/2010/main" val="2467827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ep 1041"/>
          <p:cNvGrpSpPr/>
          <p:nvPr/>
        </p:nvGrpSpPr>
        <p:grpSpPr>
          <a:xfrm>
            <a:off x="324128" y="228826"/>
            <a:ext cx="2520780" cy="1812325"/>
            <a:chOff x="324128" y="228826"/>
            <a:chExt cx="2520780" cy="1812325"/>
          </a:xfrm>
        </p:grpSpPr>
        <p:sp>
          <p:nvSpPr>
            <p:cNvPr id="4" name="Ruit 3"/>
            <p:cNvSpPr/>
            <p:nvPr/>
          </p:nvSpPr>
          <p:spPr>
            <a:xfrm>
              <a:off x="324128" y="228826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591374" y="815084"/>
              <a:ext cx="198628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Zorggebruiker wenst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geen opname van verwijzingen</a:t>
              </a:r>
            </a:p>
          </p:txBody>
        </p:sp>
      </p:grpSp>
      <p:grpSp>
        <p:nvGrpSpPr>
          <p:cNvPr id="1045" name="Groep 1044"/>
          <p:cNvGrpSpPr/>
          <p:nvPr/>
        </p:nvGrpSpPr>
        <p:grpSpPr>
          <a:xfrm>
            <a:off x="3127595" y="1169773"/>
            <a:ext cx="2520780" cy="1812325"/>
            <a:chOff x="3127595" y="1169773"/>
            <a:chExt cx="2520780" cy="1812325"/>
          </a:xfrm>
        </p:grpSpPr>
        <p:sp>
          <p:nvSpPr>
            <p:cNvPr id="14" name="Ruit 13"/>
            <p:cNvSpPr/>
            <p:nvPr/>
          </p:nvSpPr>
          <p:spPr>
            <a:xfrm>
              <a:off x="3127595" y="1169773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3394840" y="1565928"/>
              <a:ext cx="19862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Zorggebruiker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verzoekt om naar bepaald document niet te verwijzen</a:t>
              </a:r>
            </a:p>
          </p:txBody>
        </p:sp>
      </p:grpSp>
      <p:grpSp>
        <p:nvGrpSpPr>
          <p:cNvPr id="1047" name="Groep 1046"/>
          <p:cNvGrpSpPr/>
          <p:nvPr/>
        </p:nvGrpSpPr>
        <p:grpSpPr>
          <a:xfrm>
            <a:off x="5914411" y="2110719"/>
            <a:ext cx="2520780" cy="1812325"/>
            <a:chOff x="5914411" y="2110719"/>
            <a:chExt cx="2520780" cy="1812325"/>
          </a:xfrm>
        </p:grpSpPr>
        <p:sp>
          <p:nvSpPr>
            <p:cNvPr id="17" name="Ruit 16"/>
            <p:cNvSpPr/>
            <p:nvPr/>
          </p:nvSpPr>
          <p:spPr>
            <a:xfrm>
              <a:off x="5914411" y="2110719"/>
              <a:ext cx="2520780" cy="1812325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226480" y="2614595"/>
              <a:ext cx="189664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Zorgverstrekker beslist zelf om (tijdelijk) naar bepaald document niet te verwijzen </a:t>
              </a:r>
            </a:p>
          </p:txBody>
        </p:sp>
      </p:grpSp>
      <p:sp>
        <p:nvSpPr>
          <p:cNvPr id="26" name="Tekstvak 25"/>
          <p:cNvSpPr txBox="1"/>
          <p:nvPr/>
        </p:nvSpPr>
        <p:spPr>
          <a:xfrm>
            <a:off x="2712424" y="861995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4118564" y="2910681"/>
            <a:ext cx="378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</p:txBody>
      </p:sp>
      <p:cxnSp>
        <p:nvCxnSpPr>
          <p:cNvPr id="34" name="Gebogen verbindingslijn 33"/>
          <p:cNvCxnSpPr>
            <a:stCxn id="4" idx="2"/>
            <a:endCxn id="103" idx="1"/>
          </p:cNvCxnSpPr>
          <p:nvPr/>
        </p:nvCxnSpPr>
        <p:spPr>
          <a:xfrm rot="16200000" flipH="1">
            <a:off x="1448738" y="2176931"/>
            <a:ext cx="3679245" cy="340768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vak 53"/>
          <p:cNvSpPr txBox="1"/>
          <p:nvPr/>
        </p:nvSpPr>
        <p:spPr>
          <a:xfrm>
            <a:off x="1314944" y="1970676"/>
            <a:ext cx="341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</p:txBody>
      </p:sp>
      <p:sp>
        <p:nvSpPr>
          <p:cNvPr id="78" name="Tekstvak 77"/>
          <p:cNvSpPr txBox="1"/>
          <p:nvPr/>
        </p:nvSpPr>
        <p:spPr>
          <a:xfrm>
            <a:off x="6895070" y="3810346"/>
            <a:ext cx="33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</p:txBody>
      </p:sp>
      <p:cxnSp>
        <p:nvCxnSpPr>
          <p:cNvPr id="83" name="Gebogen verbindingslijn 82"/>
          <p:cNvCxnSpPr/>
          <p:nvPr/>
        </p:nvCxnSpPr>
        <p:spPr>
          <a:xfrm rot="16200000" flipH="1">
            <a:off x="4375185" y="2994899"/>
            <a:ext cx="1689500" cy="1663899"/>
          </a:xfrm>
          <a:prstGeom prst="bentConnector3">
            <a:avLst>
              <a:gd name="adj1" fmla="val 7779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Afbeelding 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76" y="120974"/>
            <a:ext cx="2097596" cy="2097596"/>
          </a:xfrm>
          <a:prstGeom prst="rect">
            <a:avLst/>
          </a:prstGeom>
        </p:spPr>
      </p:pic>
      <p:pic>
        <p:nvPicPr>
          <p:cNvPr id="103" name="Afbeelding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202" y="4671598"/>
            <a:ext cx="2119364" cy="2097596"/>
          </a:xfrm>
          <a:prstGeom prst="rect">
            <a:avLst/>
          </a:prstGeom>
        </p:spPr>
      </p:pic>
      <p:cxnSp>
        <p:nvCxnSpPr>
          <p:cNvPr id="111" name="Gebogen verbindingslijn 110"/>
          <p:cNvCxnSpPr>
            <a:stCxn id="4" idx="3"/>
            <a:endCxn id="14" idx="1"/>
          </p:cNvCxnSpPr>
          <p:nvPr/>
        </p:nvCxnSpPr>
        <p:spPr>
          <a:xfrm>
            <a:off x="2844908" y="1134989"/>
            <a:ext cx="282687" cy="9409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bogen verbindingslijn 122"/>
          <p:cNvCxnSpPr/>
          <p:nvPr/>
        </p:nvCxnSpPr>
        <p:spPr>
          <a:xfrm>
            <a:off x="5633418" y="2078224"/>
            <a:ext cx="282687" cy="9409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kstvak 123"/>
          <p:cNvSpPr txBox="1"/>
          <p:nvPr/>
        </p:nvSpPr>
        <p:spPr>
          <a:xfrm>
            <a:off x="5543601" y="1799179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</a:t>
            </a:r>
          </a:p>
        </p:txBody>
      </p:sp>
      <p:cxnSp>
        <p:nvCxnSpPr>
          <p:cNvPr id="142" name="Gebogen verbindingslijn 141"/>
          <p:cNvCxnSpPr>
            <a:stCxn id="17" idx="2"/>
            <a:endCxn id="103" idx="0"/>
          </p:cNvCxnSpPr>
          <p:nvPr/>
        </p:nvCxnSpPr>
        <p:spPr>
          <a:xfrm rot="5400000">
            <a:off x="6239066" y="3735863"/>
            <a:ext cx="748554" cy="112291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kstvak 152"/>
          <p:cNvSpPr txBox="1"/>
          <p:nvPr/>
        </p:nvSpPr>
        <p:spPr>
          <a:xfrm>
            <a:off x="8351825" y="2743266"/>
            <a:ext cx="510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</a:t>
            </a:r>
          </a:p>
        </p:txBody>
      </p:sp>
      <p:cxnSp>
        <p:nvCxnSpPr>
          <p:cNvPr id="3" name="Gebogen verbindingslijn 2"/>
          <p:cNvCxnSpPr>
            <a:endCxn id="95" idx="2"/>
          </p:cNvCxnSpPr>
          <p:nvPr/>
        </p:nvCxnSpPr>
        <p:spPr>
          <a:xfrm flipV="1">
            <a:off x="8451842" y="2218570"/>
            <a:ext cx="1524732" cy="798313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vak 50"/>
          <p:cNvSpPr txBox="1"/>
          <p:nvPr/>
        </p:nvSpPr>
        <p:spPr>
          <a:xfrm>
            <a:off x="2811280" y="-45540"/>
            <a:ext cx="5969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Opname van verwijzingen in verwijzingsrepertorium</a:t>
            </a:r>
          </a:p>
        </p:txBody>
      </p:sp>
    </p:spTree>
    <p:extLst>
      <p:ext uri="{BB962C8B-B14F-4D97-AF65-F5344CB8AC3E}">
        <p14:creationId xmlns:p14="http://schemas.microsoft.com/office/powerpoint/2010/main" val="2867690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Protocolakkoord eGezondheid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/>
              <a:t>Prioriteiten</a:t>
            </a:r>
          </a:p>
          <a:p>
            <a:pPr lvl="1"/>
            <a:r>
              <a:rPr lang="nl-BE" sz="1600" dirty="0"/>
              <a:t>authentieke bronnen</a:t>
            </a:r>
          </a:p>
          <a:p>
            <a:pPr lvl="1"/>
            <a:r>
              <a:rPr lang="nl-BE" sz="1600" dirty="0"/>
              <a:t>kluizen &amp; hubs</a:t>
            </a:r>
          </a:p>
          <a:p>
            <a:pPr lvl="1"/>
            <a:r>
              <a:rPr lang="nl-BE" sz="1600" dirty="0" err="1"/>
              <a:t>caresets</a:t>
            </a:r>
            <a:endParaRPr lang="nl-BE" sz="1600" dirty="0"/>
          </a:p>
          <a:p>
            <a:pPr lvl="1"/>
            <a:r>
              <a:rPr lang="nl-BE" sz="1600" dirty="0"/>
              <a:t>geïntegreerd </a:t>
            </a:r>
            <a:r>
              <a:rPr lang="nl-BE" sz="1600" dirty="0" err="1"/>
              <a:t>interfederaal</a:t>
            </a:r>
            <a:r>
              <a:rPr lang="nl-BE" sz="1600" dirty="0"/>
              <a:t> portaal</a:t>
            </a:r>
          </a:p>
          <a:p>
            <a:pPr lvl="1"/>
            <a:r>
              <a:rPr lang="nl-BE" sz="1600" dirty="0"/>
              <a:t>digitale inclusie (empowerment)</a:t>
            </a:r>
          </a:p>
          <a:p>
            <a:pPr lvl="1"/>
            <a:r>
              <a:rPr lang="nl-BE" sz="1600" dirty="0"/>
              <a:t>gepaste incentives</a:t>
            </a:r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3611763" y="1028700"/>
            <a:ext cx="4227314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5603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F8F8959-B630-40A6-8CEE-167636BEC1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9" b="8089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Geïntegreerd zorggebruikersportaal</a:t>
            </a:r>
          </a:p>
        </p:txBody>
      </p:sp>
    </p:spTree>
    <p:extLst>
      <p:ext uri="{BB962C8B-B14F-4D97-AF65-F5344CB8AC3E}">
        <p14:creationId xmlns:p14="http://schemas.microsoft.com/office/powerpoint/2010/main" val="3742340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Geïntegreerd zorggebruikersportaal</a:t>
            </a:r>
            <a:endParaRPr lang="fr-B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nl-BE" sz="1800" dirty="0"/>
              <a:t>systematisch gebruik van basisdienst eHealth-platform voor identificatie en authenticatie en controle op mandaten van zorggebruiker met oog op single sign on</a:t>
            </a:r>
          </a:p>
          <a:p>
            <a:pPr lvl="1"/>
            <a:r>
              <a:rPr lang="nl-BE" sz="1800" dirty="0"/>
              <a:t>geïntegreerde, veilige ontsluiting van relevante (persoons)gegevens minstens via </a:t>
            </a:r>
            <a:r>
              <a:rPr lang="nl-BE" sz="1800" dirty="0">
                <a:hlinkClick r:id="rId3"/>
              </a:rPr>
              <a:t>www.mijngezondheid.be</a:t>
            </a:r>
          </a:p>
          <a:p>
            <a:pPr lvl="1"/>
            <a:r>
              <a:rPr lang="nl-BE" sz="1800" dirty="0"/>
              <a:t>overheid biedt plug-in architectuur om toepassingen voor zorggebruikers gemakkelijk te kunnen ontsluiten via </a:t>
            </a:r>
            <a:r>
              <a:rPr lang="nl-BE" sz="1800" dirty="0">
                <a:hlinkClick r:id="rId3"/>
              </a:rPr>
              <a:t>www.mijngezondheid.be</a:t>
            </a:r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8" name="Picture Placeholder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68" r="14" b="32771"/>
          <a:stretch/>
        </p:blipFill>
        <p:spPr>
          <a:xfrm>
            <a:off x="7064374" y="2615915"/>
            <a:ext cx="3990975" cy="24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16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Afspraken met zorginstellingen en industrie</a:t>
            </a:r>
            <a:endParaRPr lang="fr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nl-BE" sz="1800" dirty="0"/>
              <a:t>Rol overheid</a:t>
            </a:r>
          </a:p>
          <a:p>
            <a:pPr lvl="1"/>
            <a:r>
              <a:rPr lang="nl-BE" sz="1600" dirty="0"/>
              <a:t>definitie van doelstellingen in overleg met zorgactoren en zorggebruikers, en vertaling in </a:t>
            </a:r>
            <a:r>
              <a:rPr lang="nl-BE" sz="1600" dirty="0" err="1"/>
              <a:t>eGezondheidsplan</a:t>
            </a:r>
            <a:endParaRPr lang="nl-BE" sz="1600" dirty="0"/>
          </a:p>
          <a:p>
            <a:pPr lvl="1"/>
            <a:r>
              <a:rPr lang="nl-BE" sz="1600" dirty="0"/>
              <a:t>kosteloos aanbieden van</a:t>
            </a:r>
          </a:p>
          <a:p>
            <a:pPr lvl="2"/>
            <a:r>
              <a:rPr lang="nl-BE" sz="1600" dirty="0"/>
              <a:t>basisdiensten eHealth-platform, waaronder geïntegreerd zorggebruikersportaal</a:t>
            </a:r>
          </a:p>
          <a:p>
            <a:pPr lvl="2"/>
            <a:r>
              <a:rPr lang="nl-BE" sz="1600" dirty="0"/>
              <a:t>veilige ontsluiting van authentieke bronnen beheerd door overheid of instellingen met een opdracht van algemeen belang</a:t>
            </a:r>
          </a:p>
          <a:p>
            <a:pPr lvl="3"/>
            <a:r>
              <a:rPr lang="nl-BE" sz="1300" dirty="0"/>
              <a:t>zonder persoonsgegevens (bv SAM, </a:t>
            </a:r>
            <a:r>
              <a:rPr lang="nl-BE" sz="1300" dirty="0" err="1"/>
              <a:t>evidence</a:t>
            </a:r>
            <a:r>
              <a:rPr lang="nl-BE" sz="1300" dirty="0"/>
              <a:t> based </a:t>
            </a:r>
            <a:r>
              <a:rPr lang="nl-BE" sz="1300" dirty="0" err="1"/>
              <a:t>medicine</a:t>
            </a:r>
            <a:r>
              <a:rPr lang="nl-BE" sz="1300" dirty="0"/>
              <a:t> richtlijnen ): </a:t>
            </a:r>
            <a:r>
              <a:rPr lang="nl-BE" sz="1300" dirty="0" err="1"/>
              <a:t>APIs</a:t>
            </a:r>
            <a:endParaRPr lang="nl-BE" sz="1300" dirty="0"/>
          </a:p>
          <a:p>
            <a:pPr lvl="3"/>
            <a:r>
              <a:rPr lang="nl-BE" sz="1300" dirty="0"/>
              <a:t>met persoonsgegevens (bv CoBRHA, Recip-e, MyCarenet, …): inplugbare componenten, indien nuttig met de mogelijkheid om persoonsgegevens onder de verantwoordelijkheid van een zorgverstrekker, zorgteam of zorginstelling die een zorgrelatie heeft met de zorggebruiker te halen uit het EPD</a:t>
            </a:r>
          </a:p>
          <a:p>
            <a:pPr lvl="1"/>
            <a:r>
              <a:rPr lang="nl-BE" sz="1600" dirty="0"/>
              <a:t>faciliteren van samenwerking, hergebruik en innovatie</a:t>
            </a:r>
          </a:p>
          <a:p>
            <a:pPr lvl="1"/>
            <a:r>
              <a:rPr lang="nl-BE" sz="1600" dirty="0"/>
              <a:t>bevorderen van informatieveiligheid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9026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7F3D85D-01A3-4F75-98F9-A4FD5DFB82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4931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Enkele kencijfers over eGezondheid 2023</a:t>
            </a:r>
          </a:p>
        </p:txBody>
      </p:sp>
    </p:spTree>
    <p:extLst>
      <p:ext uri="{BB962C8B-B14F-4D97-AF65-F5344CB8AC3E}">
        <p14:creationId xmlns:p14="http://schemas.microsoft.com/office/powerpoint/2010/main" val="1557038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Afspraken met zorginstellingen en industrie</a:t>
            </a:r>
            <a:endParaRPr lang="fr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sz="1800" dirty="0"/>
              <a:t>Rol industrie</a:t>
            </a:r>
          </a:p>
          <a:p>
            <a:pPr lvl="1"/>
            <a:r>
              <a:rPr lang="nl-BE" sz="1600" dirty="0"/>
              <a:t>aanbod van oplossingen en innovatie</a:t>
            </a:r>
          </a:p>
          <a:p>
            <a:pPr lvl="2"/>
            <a:r>
              <a:rPr lang="nl-BE" sz="1600" dirty="0"/>
              <a:t>ontwikkelen en ter beschikking stellen van software</a:t>
            </a:r>
          </a:p>
          <a:p>
            <a:pPr lvl="2"/>
            <a:r>
              <a:rPr lang="nl-BE" sz="1600" dirty="0"/>
              <a:t>innovatie, zowel qua oplossingen als qua technologie</a:t>
            </a:r>
          </a:p>
          <a:p>
            <a:pPr lvl="1"/>
            <a:r>
              <a:rPr lang="nl-BE" sz="1600" dirty="0"/>
              <a:t>belangrijke partner bij realisatie </a:t>
            </a:r>
            <a:r>
              <a:rPr lang="nl-BE" sz="1600" dirty="0" err="1"/>
              <a:t>eGezondheidsplan</a:t>
            </a:r>
            <a:r>
              <a:rPr lang="nl-BE" sz="1600" dirty="0"/>
              <a:t> =&gt; respecteren van planning bij uitvoering</a:t>
            </a:r>
          </a:p>
          <a:p>
            <a:pPr lvl="1"/>
            <a:r>
              <a:rPr lang="nl-BE" sz="1600" dirty="0"/>
              <a:t>bevorderen van kwalitatieve en geïntegreerde gezondheidszorg</a:t>
            </a:r>
          </a:p>
          <a:p>
            <a:pPr lvl="2"/>
            <a:r>
              <a:rPr lang="nl-BE" sz="1600" dirty="0"/>
              <a:t>samenwerking tussen zorgactoren</a:t>
            </a:r>
          </a:p>
          <a:p>
            <a:pPr lvl="2"/>
            <a:r>
              <a:rPr lang="nl-BE" sz="1600" dirty="0"/>
              <a:t>meewerken aan geïntegreerd zorggebruikersportaal</a:t>
            </a:r>
          </a:p>
          <a:p>
            <a:pPr lvl="1"/>
            <a:r>
              <a:rPr lang="nl-BE" sz="1600" dirty="0"/>
              <a:t>streven naar coöperatieve strategische voordelen over instanties heen =&gt; coördinatie binnen industrie en met overheid</a:t>
            </a:r>
          </a:p>
          <a:p>
            <a:pPr lvl="1"/>
            <a:r>
              <a:rPr lang="nl-BE" sz="1600" dirty="0"/>
              <a:t>kostenbeheersing door gebruik van gemeenschappelijke componenten</a:t>
            </a:r>
          </a:p>
          <a:p>
            <a:pPr lvl="1"/>
            <a:r>
              <a:rPr lang="nl-BE" sz="1600" dirty="0"/>
              <a:t>openheid en eerlijke vergoeding: geen </a:t>
            </a:r>
            <a:r>
              <a:rPr lang="nl-BE" sz="1600" dirty="0" err="1"/>
              <a:t>lock</a:t>
            </a:r>
            <a:r>
              <a:rPr lang="nl-BE" sz="1600" dirty="0"/>
              <a:t> in, geen cash </a:t>
            </a:r>
            <a:r>
              <a:rPr lang="nl-BE" sz="1600" dirty="0" err="1"/>
              <a:t>cows</a:t>
            </a:r>
            <a:endParaRPr lang="nl-BE" sz="1600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4639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6 basisbeginselen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nl-BE" sz="1700" dirty="0"/>
              <a:t>Persoonsgegevens mogen worden verwerkt door zorgverstrekker, zorgteam of zorginstelling die zorgrelatie heeft met de zorggebruiker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nl-BE" sz="1700" dirty="0"/>
              <a:t>De verwerkingslogica die toegang vereist tot persoonsgegevens m.b.t. gezondheid dient zich dus te bevinden in de software gebruikt door de zorgverstrekker, het zorgteam of de zorginstelling 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nl-BE" sz="1700" dirty="0"/>
              <a:t>Persoonsgegevens worden tussen een zorgverstrekker, zorgteam of zorginstelling enerzijds en de zorggebruiker anderzijds uitgewisseld mits end-</a:t>
            </a:r>
            <a:r>
              <a:rPr lang="nl-BE" sz="1700" dirty="0" err="1"/>
              <a:t>to</a:t>
            </a:r>
            <a:r>
              <a:rPr lang="nl-BE" sz="1700" dirty="0"/>
              <a:t>-end </a:t>
            </a:r>
            <a:r>
              <a:rPr lang="nl-BE" sz="1700" dirty="0" err="1"/>
              <a:t>vercijfering</a:t>
            </a:r>
            <a:r>
              <a:rPr lang="nl-BE" sz="1700" dirty="0"/>
              <a:t> 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nl-BE" sz="1700" dirty="0"/>
              <a:t>Instanties andere dan de zorgverstrekker, zorgteam of zorginstelling mogen geen toegang hebben tot de uitgewisselde persoonsgegevens m.b.t. de gezondheid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nl-BE" sz="1700" dirty="0"/>
              <a:t>De authentieke bron kan een visualisatiecomponent aanbieden met mogelijkheid tot extractie van persoonsgegevens door de zorggebruiker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nl-BE" sz="1700" dirty="0"/>
              <a:t>De verdere verwerking van de geëxtraheerde persoonsgegevens geschiedt onder de verantwoordelijkheid van de zorggebruiker</a:t>
            </a:r>
            <a:endParaRPr lang="en-BE" sz="1700" dirty="0"/>
          </a:p>
          <a:p>
            <a:pPr marL="342900" indent="-342900">
              <a:buSzPct val="100000"/>
              <a:buFont typeface="+mj-lt"/>
              <a:buAutoNum type="arabicPeriod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20352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Concreet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/>
              <a:t>Geïntegreerd zorggebruikersportaal </a:t>
            </a:r>
          </a:p>
          <a:p>
            <a:pPr lvl="1"/>
            <a:r>
              <a:rPr lang="nl-BE" sz="1600" dirty="0"/>
              <a:t>systematisch gebruik van basisdienst eHealth-platform voor identificatie en authenticatie en coördinatieplatform zorgverstrekkers – zorggebruikers – overheid – industrie voor informatie-uitwisseling en planningsafspraken inzake evolutie en innovatie</a:t>
            </a:r>
          </a:p>
          <a:p>
            <a:pPr lvl="2"/>
            <a:r>
              <a:rPr lang="nl-BE" sz="1600" dirty="0"/>
              <a:t>welke functionaliteiten en informatieveiligheidswaarborgen ?</a:t>
            </a:r>
          </a:p>
          <a:p>
            <a:pPr lvl="2"/>
            <a:r>
              <a:rPr lang="nl-BE" sz="1600" dirty="0"/>
              <a:t>welke prioriteit ?</a:t>
            </a:r>
          </a:p>
          <a:p>
            <a:pPr lvl="2"/>
            <a:r>
              <a:rPr lang="nl-BE" sz="1600" dirty="0"/>
              <a:t>wie ontwikkelt wat met welke financiële middelen en stelt ter beschikking voor hergebruik ?</a:t>
            </a:r>
          </a:p>
          <a:p>
            <a:pPr lvl="2"/>
            <a:r>
              <a:rPr lang="nl-BE" sz="1600" dirty="0"/>
              <a:t>opvolging implementatie</a:t>
            </a:r>
          </a:p>
          <a:p>
            <a:pPr lvl="3"/>
            <a:r>
              <a:rPr lang="nl-BE" sz="1400" dirty="0"/>
              <a:t>eerste iteratie van het nieuwe portaal voorzien tegen eind Q1 2024</a:t>
            </a:r>
          </a:p>
          <a:p>
            <a:endParaRPr lang="fr-BE" dirty="0"/>
          </a:p>
        </p:txBody>
      </p:sp>
      <p:sp>
        <p:nvSpPr>
          <p:cNvPr id="66" name="AutoShape 4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AutoShape 6" descr="Résultat de recherche d'images pour &quot;recip-e&quot;"/>
          <p:cNvSpPr>
            <a:spLocks noChangeAspect="1" noChangeArrowheads="1"/>
          </p:cNvSpPr>
          <p:nvPr/>
        </p:nvSpPr>
        <p:spPr bwMode="auto">
          <a:xfrm>
            <a:off x="2783683" y="228600"/>
            <a:ext cx="563641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3017658" y="5298672"/>
            <a:ext cx="6172200" cy="1404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>
                <a:srgbClr val="4F81BD"/>
              </a:buClr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9151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192EE2C-5F87-4879-AF3E-26A9E7FA02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357" t="-19543" r="-10357" b="-47027"/>
          <a:stretch/>
        </p:blipFill>
        <p:spPr>
          <a:xfrm>
            <a:off x="529839" y="-143057"/>
            <a:ext cx="10927222" cy="5408975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8546" y="4017310"/>
            <a:ext cx="6427405" cy="1453422"/>
          </a:xfrm>
          <a:solidFill>
            <a:srgbClr val="0070C0"/>
          </a:solidFill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European Health Data Space</a:t>
            </a:r>
          </a:p>
        </p:txBody>
      </p:sp>
    </p:spTree>
    <p:extLst>
      <p:ext uri="{BB962C8B-B14F-4D97-AF65-F5344CB8AC3E}">
        <p14:creationId xmlns:p14="http://schemas.microsoft.com/office/powerpoint/2010/main" val="2726474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European Health Data Space (EHDS)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Overzicht</a:t>
            </a:r>
          </a:p>
          <a:p>
            <a:endParaRPr lang="fr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3FB4F-0D1D-4C1D-9582-8F78741B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575" y="1966904"/>
            <a:ext cx="10842625" cy="42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86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EHDS-verordening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sz="1800" dirty="0"/>
              <a:t>Doelstellingen</a:t>
            </a:r>
          </a:p>
          <a:p>
            <a:pPr lvl="1"/>
            <a:r>
              <a:rPr lang="nl-BE" sz="1600" dirty="0"/>
              <a:t>empowerment van de zorggebruikers</a:t>
            </a:r>
          </a:p>
          <a:p>
            <a:pPr lvl="1"/>
            <a:r>
              <a:rPr lang="nl-BE" sz="1600" dirty="0"/>
              <a:t>elektronische verwerking van gezondheidsgegevens ondersteunen met als doel  </a:t>
            </a:r>
          </a:p>
          <a:p>
            <a:pPr lvl="2"/>
            <a:r>
              <a:rPr lang="nl-BE" sz="1600" dirty="0"/>
              <a:t>verstrekken van kwalitatieve, continue en geïntegreerde zorg</a:t>
            </a:r>
          </a:p>
          <a:p>
            <a:pPr lvl="2"/>
            <a:r>
              <a:rPr lang="nl-BE" sz="1600" dirty="0"/>
              <a:t>onderzoeksondersteuning</a:t>
            </a:r>
          </a:p>
          <a:p>
            <a:pPr lvl="2"/>
            <a:r>
              <a:rPr lang="nl-BE" sz="1600" dirty="0"/>
              <a:t>stimuleren van innovatie</a:t>
            </a:r>
          </a:p>
          <a:p>
            <a:pPr lvl="2"/>
            <a:r>
              <a:rPr lang="nl-BE" sz="1600" dirty="0"/>
              <a:t>beleidsondersteuning en -evaluatie</a:t>
            </a:r>
          </a:p>
          <a:p>
            <a:pPr lvl="1"/>
            <a:r>
              <a:rPr lang="nl-BE" sz="1600" dirty="0"/>
              <a:t>waarborgen van gegevensdeling doorheen de hele EU</a:t>
            </a:r>
          </a:p>
          <a:p>
            <a:pPr lvl="2"/>
            <a:r>
              <a:rPr lang="nl-BE" sz="1600" dirty="0"/>
              <a:t>veilig</a:t>
            </a:r>
          </a:p>
          <a:p>
            <a:pPr lvl="3"/>
            <a:r>
              <a:rPr lang="nl-BE" sz="1400" dirty="0"/>
              <a:t>Algemene Verordening Gegevensbescherming blijft van toepassing</a:t>
            </a:r>
          </a:p>
          <a:p>
            <a:pPr lvl="3"/>
            <a:r>
              <a:rPr lang="nl-BE" sz="1400" dirty="0"/>
              <a:t>machtigingen voor </a:t>
            </a:r>
            <a:r>
              <a:rPr lang="nl-BE" sz="1400" dirty="0" err="1"/>
              <a:t>secondary</a:t>
            </a:r>
            <a:r>
              <a:rPr lang="nl-BE" sz="1400" dirty="0"/>
              <a:t> </a:t>
            </a:r>
            <a:r>
              <a:rPr lang="nl-BE" sz="1400" dirty="0" err="1"/>
              <a:t>use</a:t>
            </a:r>
            <a:endParaRPr lang="nl-BE" sz="1400" dirty="0"/>
          </a:p>
          <a:p>
            <a:pPr lvl="2"/>
            <a:r>
              <a:rPr lang="nl-BE" sz="1600" dirty="0"/>
              <a:t>interoperabel</a:t>
            </a:r>
          </a:p>
          <a:p>
            <a:pPr lvl="3"/>
            <a:r>
              <a:rPr lang="nl-BE" sz="1300" dirty="0"/>
              <a:t>softwarepakketten moeten standaarden volgen om op de EU-markt aangeboden te mogen worden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8290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EHDS-verordening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 err="1"/>
              <a:t>Primary</a:t>
            </a:r>
            <a:r>
              <a:rPr lang="nl-BE" sz="1800" dirty="0"/>
              <a:t> </a:t>
            </a:r>
            <a:r>
              <a:rPr lang="nl-BE" sz="1800" dirty="0" err="1"/>
              <a:t>use</a:t>
            </a:r>
            <a:r>
              <a:rPr lang="nl-BE" sz="1800" dirty="0"/>
              <a:t> </a:t>
            </a:r>
            <a:r>
              <a:rPr lang="nl-BE" sz="1800" dirty="0" err="1"/>
              <a:t>vs</a:t>
            </a:r>
            <a:r>
              <a:rPr lang="nl-BE" sz="1800" dirty="0"/>
              <a:t> </a:t>
            </a:r>
            <a:r>
              <a:rPr lang="nl-BE" sz="1800" dirty="0" err="1"/>
              <a:t>Secondary</a:t>
            </a:r>
            <a:r>
              <a:rPr lang="nl-BE" sz="1800" dirty="0"/>
              <a:t> </a:t>
            </a:r>
            <a:r>
              <a:rPr lang="nl-BE" sz="1800" dirty="0" err="1"/>
              <a:t>use</a:t>
            </a:r>
            <a:endParaRPr lang="nl-BE" sz="1800" dirty="0"/>
          </a:p>
          <a:p>
            <a:pPr lvl="1"/>
            <a:r>
              <a:rPr lang="nl-BE" sz="1600" dirty="0" err="1"/>
              <a:t>primary</a:t>
            </a:r>
            <a:r>
              <a:rPr lang="nl-BE" sz="1600" dirty="0"/>
              <a:t> </a:t>
            </a:r>
            <a:r>
              <a:rPr lang="nl-BE" sz="1600" dirty="0" err="1"/>
              <a:t>use</a:t>
            </a:r>
            <a:r>
              <a:rPr lang="nl-BE" sz="1600" dirty="0"/>
              <a:t> &gt; het gebruik van gezondheidsgegevens voor zorgverstrekking</a:t>
            </a:r>
          </a:p>
          <a:p>
            <a:pPr lvl="2"/>
            <a:r>
              <a:rPr lang="nl-BE" sz="1600" dirty="0"/>
              <a:t>ondersteuning van de EHDS bij de aanmaak en de ontwikkeling van projecten </a:t>
            </a:r>
          </a:p>
          <a:p>
            <a:pPr lvl="2"/>
            <a:r>
              <a:rPr lang="nl-BE" sz="1600" dirty="0"/>
              <a:t>het nut van de ‘</a:t>
            </a:r>
            <a:r>
              <a:rPr lang="nl-BE" sz="1600" dirty="0" err="1"/>
              <a:t>primary</a:t>
            </a:r>
            <a:r>
              <a:rPr lang="nl-BE" sz="1600" dirty="0"/>
              <a:t> </a:t>
            </a:r>
            <a:r>
              <a:rPr lang="nl-BE" sz="1600" dirty="0" err="1"/>
              <a:t>use</a:t>
            </a:r>
            <a:r>
              <a:rPr lang="nl-BE" sz="1600" dirty="0"/>
              <a:t>’-systemen is gebleken tijdens de Covid-19-pandemie</a:t>
            </a:r>
          </a:p>
          <a:p>
            <a:pPr lvl="1"/>
            <a:r>
              <a:rPr lang="nl-BE" sz="1600" dirty="0" err="1"/>
              <a:t>secondary</a:t>
            </a:r>
            <a:r>
              <a:rPr lang="nl-BE" sz="1600" dirty="0"/>
              <a:t> </a:t>
            </a:r>
            <a:r>
              <a:rPr lang="nl-BE" sz="1600" dirty="0" err="1"/>
              <a:t>use</a:t>
            </a:r>
            <a:r>
              <a:rPr lang="nl-BE" sz="1600" dirty="0"/>
              <a:t>: gebruik van geanonimiseerde of </a:t>
            </a:r>
            <a:r>
              <a:rPr lang="nl-BE" sz="1600" dirty="0" err="1"/>
              <a:t>gepseudonimiseerde</a:t>
            </a:r>
            <a:r>
              <a:rPr lang="nl-BE" sz="1600" dirty="0"/>
              <a:t> gezondheidsgegevens, bijvoorbeeld door onderzoekers, beleidsmakers, vernieuwers en ondernemingen </a:t>
            </a:r>
          </a:p>
          <a:p>
            <a:pPr lvl="2"/>
            <a:r>
              <a:rPr lang="nl-BE" sz="1600" dirty="0"/>
              <a:t>facilitering</a:t>
            </a:r>
          </a:p>
          <a:p>
            <a:pPr lvl="2"/>
            <a:r>
              <a:rPr lang="nl-BE" sz="1600" dirty="0"/>
              <a:t>machtigingen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17023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Governance van de EHDS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sz="1800" dirty="0"/>
              <a:t>Comité van de Europese ruimte voor gezondheidsgegevens</a:t>
            </a:r>
          </a:p>
          <a:p>
            <a:pPr lvl="1"/>
            <a:r>
              <a:rPr lang="nl-BE" sz="1600" dirty="0"/>
              <a:t>oprichting in voorbereiding</a:t>
            </a:r>
          </a:p>
          <a:p>
            <a:pPr lvl="1"/>
            <a:r>
              <a:rPr lang="nl-BE" sz="1600" dirty="0"/>
              <a:t>zal worden samengesteld uit vertegenwoordigers van de digitale gezondheidsautoriteiten en van de nieuwe instanties die verantwoordelijk zijn voor de toegang tot de gezondheidsgegevens</a:t>
            </a:r>
          </a:p>
          <a:p>
            <a:pPr lvl="2"/>
            <a:r>
              <a:rPr lang="nl-BE" sz="1600" dirty="0"/>
              <a:t>van alle Lidstaten</a:t>
            </a:r>
          </a:p>
          <a:p>
            <a:pPr lvl="2"/>
            <a:r>
              <a:rPr lang="nl-BE" sz="1600" dirty="0"/>
              <a:t>van de Commissie </a:t>
            </a:r>
          </a:p>
          <a:p>
            <a:pPr lvl="2"/>
            <a:r>
              <a:rPr lang="nl-BE" sz="1600" dirty="0"/>
              <a:t>van waarnemers</a:t>
            </a:r>
          </a:p>
          <a:p>
            <a:pPr lvl="1"/>
            <a:r>
              <a:rPr lang="nl-BE" sz="1600" dirty="0"/>
              <a:t>doelstelling: een coherente toepassing van de regels in de hele EU in samenwerking met andere instanties van de EU, onder meer de patiëntenorganisaties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4505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Rectangle: Rounded Corners 1107">
            <a:extLst>
              <a:ext uri="{FF2B5EF4-FFF2-40B4-BE49-F238E27FC236}">
                <a16:creationId xmlns:a16="http://schemas.microsoft.com/office/drawing/2014/main" id="{ED4DFD71-969B-EE4B-86BD-E1B87B9EDD80}"/>
              </a:ext>
            </a:extLst>
          </p:cNvPr>
          <p:cNvSpPr/>
          <p:nvPr/>
        </p:nvSpPr>
        <p:spPr>
          <a:xfrm>
            <a:off x="838201" y="4933076"/>
            <a:ext cx="10515600" cy="1181019"/>
          </a:xfrm>
          <a:prstGeom prst="roundRect">
            <a:avLst/>
          </a:prstGeom>
          <a:solidFill>
            <a:srgbClr val="F0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In België</a:t>
            </a:r>
            <a:endParaRPr lang="fr-B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4C6A34-F1A9-6A61-B26D-5896C63C2E73}"/>
              </a:ext>
            </a:extLst>
          </p:cNvPr>
          <p:cNvGrpSpPr/>
          <p:nvPr/>
        </p:nvGrpSpPr>
        <p:grpSpPr>
          <a:xfrm>
            <a:off x="985945" y="1524149"/>
            <a:ext cx="3514529" cy="1462460"/>
            <a:chOff x="482780" y="1821645"/>
            <a:chExt cx="2841015" cy="146246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07FF178-4435-A5E2-5A7D-F3CC4F1303E9}"/>
                </a:ext>
              </a:extLst>
            </p:cNvPr>
            <p:cNvSpPr/>
            <p:nvPr/>
          </p:nvSpPr>
          <p:spPr>
            <a:xfrm>
              <a:off x="497840" y="1821645"/>
              <a:ext cx="2811642" cy="37069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B662B5-818A-808C-1849-C3B95CABD5D6}"/>
                </a:ext>
              </a:extLst>
            </p:cNvPr>
            <p:cNvGrpSpPr/>
            <p:nvPr/>
          </p:nvGrpSpPr>
          <p:grpSpPr>
            <a:xfrm>
              <a:off x="482780" y="1823006"/>
              <a:ext cx="2841015" cy="1461099"/>
              <a:chOff x="642005" y="2010153"/>
              <a:chExt cx="2841015" cy="146109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C87AD6-4D68-A6B3-27BF-673427E881A6}"/>
                  </a:ext>
                </a:extLst>
              </p:cNvPr>
              <p:cNvSpPr txBox="1"/>
              <p:nvPr/>
            </p:nvSpPr>
            <p:spPr>
              <a:xfrm>
                <a:off x="887557" y="2010153"/>
                <a:ext cx="23599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600" b="1"/>
                  <a:t>PRIMARY USE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53ED8E-893E-0E4C-E69A-A4D54ACF7BC3}"/>
                  </a:ext>
                </a:extLst>
              </p:cNvPr>
              <p:cNvSpPr txBox="1"/>
              <p:nvPr/>
            </p:nvSpPr>
            <p:spPr>
              <a:xfrm>
                <a:off x="642005" y="2422090"/>
                <a:ext cx="28410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200"/>
                  <a:t>Empowering individuals through increased digital access and control of their electronic personal health data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3E4AF5-09C7-1CF0-DB14-C5E84EB1536C}"/>
                  </a:ext>
                </a:extLst>
              </p:cNvPr>
              <p:cNvSpPr txBox="1"/>
              <p:nvPr/>
            </p:nvSpPr>
            <p:spPr>
              <a:xfrm>
                <a:off x="1041452" y="3194253"/>
                <a:ext cx="20248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200" b="1">
                    <a:solidFill>
                      <a:srgbClr val="003399"/>
                    </a:solidFill>
                  </a:rPr>
                  <a:t>Myhealth@EU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21F78B-8AF6-76EE-896A-9F392B36F995}"/>
              </a:ext>
            </a:extLst>
          </p:cNvPr>
          <p:cNvGrpSpPr/>
          <p:nvPr/>
        </p:nvGrpSpPr>
        <p:grpSpPr>
          <a:xfrm>
            <a:off x="7898515" y="1524149"/>
            <a:ext cx="3451303" cy="1462003"/>
            <a:chOff x="9089193" y="1798770"/>
            <a:chExt cx="2811642" cy="146200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5235B2F-E6D5-D50B-E113-D1FF408EA63C}"/>
                </a:ext>
              </a:extLst>
            </p:cNvPr>
            <p:cNvSpPr/>
            <p:nvPr/>
          </p:nvSpPr>
          <p:spPr>
            <a:xfrm>
              <a:off x="9089193" y="1798770"/>
              <a:ext cx="2811642" cy="37069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6E6620-DDE3-46A0-CF7D-773419B0F329}"/>
                </a:ext>
              </a:extLst>
            </p:cNvPr>
            <p:cNvGrpSpPr/>
            <p:nvPr/>
          </p:nvGrpSpPr>
          <p:grpSpPr>
            <a:xfrm flipH="1">
              <a:off x="9135365" y="1813840"/>
              <a:ext cx="2765470" cy="1446933"/>
              <a:chOff x="848504" y="2002348"/>
              <a:chExt cx="2509423" cy="14469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12C594-D53B-597E-A091-70B9B97DAAF6}"/>
                  </a:ext>
                </a:extLst>
              </p:cNvPr>
              <p:cNvSpPr txBox="1"/>
              <p:nvPr/>
            </p:nvSpPr>
            <p:spPr>
              <a:xfrm>
                <a:off x="944182" y="2002348"/>
                <a:ext cx="23599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600" b="1"/>
                  <a:t>SECONDARY</a:t>
                </a:r>
                <a:r>
                  <a:rPr lang="nl-BE" sz="1600" b="1">
                    <a:solidFill>
                      <a:schemeClr val="bg1"/>
                    </a:solidFill>
                  </a:rPr>
                  <a:t> </a:t>
                </a:r>
                <a:r>
                  <a:rPr lang="nl-BE" sz="1600" b="1"/>
                  <a:t>USE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2A2DA7-2D81-83E9-E7E8-9F224F7C69DF}"/>
                  </a:ext>
                </a:extLst>
              </p:cNvPr>
              <p:cNvSpPr txBox="1"/>
              <p:nvPr/>
            </p:nvSpPr>
            <p:spPr>
              <a:xfrm>
                <a:off x="848504" y="2380846"/>
                <a:ext cx="250942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200"/>
                  <a:t>Providing a consistent, trustworthy and efficient set-up for the use of health data for research, innovation, policy-making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C1E167-3795-3D70-CF3C-0FF4036EF790}"/>
                  </a:ext>
                </a:extLst>
              </p:cNvPr>
              <p:cNvSpPr txBox="1"/>
              <p:nvPr/>
            </p:nvSpPr>
            <p:spPr>
              <a:xfrm>
                <a:off x="1028627" y="3172282"/>
                <a:ext cx="20248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200" b="1">
                    <a:solidFill>
                      <a:srgbClr val="003399"/>
                    </a:solidFill>
                  </a:rPr>
                  <a:t>Healthdata@EU</a:t>
                </a:r>
              </a:p>
            </p:txBody>
          </p:sp>
        </p:grpSp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B04B3BEF-B4BF-6720-1FC7-5220DDF3530C}"/>
              </a:ext>
            </a:extLst>
          </p:cNvPr>
          <p:cNvGrpSpPr/>
          <p:nvPr/>
        </p:nvGrpSpPr>
        <p:grpSpPr>
          <a:xfrm>
            <a:off x="5366252" y="1037572"/>
            <a:ext cx="1600975" cy="1490932"/>
            <a:chOff x="5372691" y="1315499"/>
            <a:chExt cx="1600975" cy="149093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02F001-27A5-DED2-7C52-0ACA7824FFCC}"/>
                </a:ext>
              </a:extLst>
            </p:cNvPr>
            <p:cNvSpPr/>
            <p:nvPr/>
          </p:nvSpPr>
          <p:spPr>
            <a:xfrm>
              <a:off x="5372691" y="1315499"/>
              <a:ext cx="160097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414BB85A-4FDC-8D95-BD4B-6D2B70E80F3A}"/>
                </a:ext>
              </a:extLst>
            </p:cNvPr>
            <p:cNvGrpSpPr/>
            <p:nvPr/>
          </p:nvGrpSpPr>
          <p:grpSpPr>
            <a:xfrm>
              <a:off x="5593912" y="1335032"/>
              <a:ext cx="1190147" cy="1309987"/>
              <a:chOff x="2860541" y="2997842"/>
              <a:chExt cx="1006632" cy="1309987"/>
            </a:xfrm>
            <a:solidFill>
              <a:schemeClr val="accent6">
                <a:lumMod val="10000"/>
                <a:lumOff val="90000"/>
              </a:schemeClr>
            </a:solidFill>
          </p:grpSpPr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795595C2-6243-207D-D20F-B1FDDA5718A0}"/>
                  </a:ext>
                </a:extLst>
              </p:cNvPr>
              <p:cNvGrpSpPr/>
              <p:nvPr/>
            </p:nvGrpSpPr>
            <p:grpSpPr>
              <a:xfrm>
                <a:off x="2860541" y="2997842"/>
                <a:ext cx="1006632" cy="1294250"/>
                <a:chOff x="2860541" y="2997842"/>
                <a:chExt cx="1006632" cy="1294250"/>
              </a:xfrm>
              <a:grpFill/>
            </p:grpSpPr>
            <p:sp>
              <p:nvSpPr>
                <p:cNvPr id="29" name="Freeform 161">
                  <a:extLst>
                    <a:ext uri="{FF2B5EF4-FFF2-40B4-BE49-F238E27FC236}">
                      <a16:creationId xmlns:a16="http://schemas.microsoft.com/office/drawing/2014/main" id="{88612D8B-C471-0C50-25D7-C421065876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85534" y="4142605"/>
                  <a:ext cx="59962" cy="55074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1" name="Freeform 175">
                  <a:extLst>
                    <a:ext uri="{FF2B5EF4-FFF2-40B4-BE49-F238E27FC236}">
                      <a16:creationId xmlns:a16="http://schemas.microsoft.com/office/drawing/2014/main" id="{ECF08083-42AB-3DA1-2F23-B4700E7D8F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53019" y="3930175"/>
                  <a:ext cx="152630" cy="80645"/>
                </a:xfrm>
                <a:custGeom>
                  <a:avLst/>
                  <a:gdLst/>
                  <a:ahLst/>
                  <a:cxnLst>
                    <a:cxn ang="0">
                      <a:pos x="234" y="27"/>
                    </a:cxn>
                    <a:cxn ang="0">
                      <a:pos x="213" y="43"/>
                    </a:cxn>
                    <a:cxn ang="0">
                      <a:pos x="188" y="62"/>
                    </a:cxn>
                    <a:cxn ang="0">
                      <a:pos x="184" y="90"/>
                    </a:cxn>
                    <a:cxn ang="0">
                      <a:pos x="191" y="113"/>
                    </a:cxn>
                    <a:cxn ang="0">
                      <a:pos x="179" y="110"/>
                    </a:cxn>
                    <a:cxn ang="0">
                      <a:pos x="153" y="106"/>
                    </a:cxn>
                    <a:cxn ang="0">
                      <a:pos x="116" y="114"/>
                    </a:cxn>
                    <a:cxn ang="0">
                      <a:pos x="83" y="127"/>
                    </a:cxn>
                    <a:cxn ang="0">
                      <a:pos x="59" y="118"/>
                    </a:cxn>
                    <a:cxn ang="0">
                      <a:pos x="49" y="132"/>
                    </a:cxn>
                    <a:cxn ang="0">
                      <a:pos x="34" y="129"/>
                    </a:cxn>
                    <a:cxn ang="0">
                      <a:pos x="19" y="119"/>
                    </a:cxn>
                    <a:cxn ang="0">
                      <a:pos x="0" y="123"/>
                    </a:cxn>
                    <a:cxn ang="0">
                      <a:pos x="16" y="137"/>
                    </a:cxn>
                    <a:cxn ang="0">
                      <a:pos x="17" y="155"/>
                    </a:cxn>
                    <a:cxn ang="0">
                      <a:pos x="17" y="167"/>
                    </a:cxn>
                    <a:cxn ang="0">
                      <a:pos x="36" y="172"/>
                    </a:cxn>
                    <a:cxn ang="0">
                      <a:pos x="51" y="173"/>
                    </a:cxn>
                    <a:cxn ang="0">
                      <a:pos x="68" y="177"/>
                    </a:cxn>
                    <a:cxn ang="0">
                      <a:pos x="104" y="165"/>
                    </a:cxn>
                    <a:cxn ang="0">
                      <a:pos x="132" y="161"/>
                    </a:cxn>
                    <a:cxn ang="0">
                      <a:pos x="143" y="156"/>
                    </a:cxn>
                    <a:cxn ang="0">
                      <a:pos x="146" y="164"/>
                    </a:cxn>
                    <a:cxn ang="0">
                      <a:pos x="152" y="178"/>
                    </a:cxn>
                    <a:cxn ang="0">
                      <a:pos x="168" y="187"/>
                    </a:cxn>
                    <a:cxn ang="0">
                      <a:pos x="208" y="198"/>
                    </a:cxn>
                    <a:cxn ang="0">
                      <a:pos x="231" y="203"/>
                    </a:cxn>
                    <a:cxn ang="0">
                      <a:pos x="275" y="205"/>
                    </a:cxn>
                    <a:cxn ang="0">
                      <a:pos x="292" y="189"/>
                    </a:cxn>
                    <a:cxn ang="0">
                      <a:pos x="325" y="191"/>
                    </a:cxn>
                    <a:cxn ang="0">
                      <a:pos x="334" y="182"/>
                    </a:cxn>
                    <a:cxn ang="0">
                      <a:pos x="353" y="176"/>
                    </a:cxn>
                    <a:cxn ang="0">
                      <a:pos x="372" y="161"/>
                    </a:cxn>
                    <a:cxn ang="0">
                      <a:pos x="382" y="148"/>
                    </a:cxn>
                    <a:cxn ang="0">
                      <a:pos x="390" y="119"/>
                    </a:cxn>
                    <a:cxn ang="0">
                      <a:pos x="388" y="103"/>
                    </a:cxn>
                    <a:cxn ang="0">
                      <a:pos x="420" y="95"/>
                    </a:cxn>
                    <a:cxn ang="0">
                      <a:pos x="412" y="62"/>
                    </a:cxn>
                    <a:cxn ang="0">
                      <a:pos x="406" y="26"/>
                    </a:cxn>
                    <a:cxn ang="0">
                      <a:pos x="362" y="19"/>
                    </a:cxn>
                    <a:cxn ang="0">
                      <a:pos x="340" y="1"/>
                    </a:cxn>
                    <a:cxn ang="0">
                      <a:pos x="301" y="10"/>
                    </a:cxn>
                    <a:cxn ang="0">
                      <a:pos x="287" y="27"/>
                    </a:cxn>
                    <a:cxn ang="0">
                      <a:pos x="267" y="32"/>
                    </a:cxn>
                    <a:cxn ang="0">
                      <a:pos x="249" y="25"/>
                    </a:cxn>
                  </a:cxnLst>
                  <a:rect l="0" t="0" r="r" b="b"/>
                  <a:pathLst>
                    <a:path w="420" h="205">
                      <a:moveTo>
                        <a:pt x="235" y="20"/>
                      </a:moveTo>
                      <a:lnTo>
                        <a:pt x="234" y="27"/>
                      </a:lnTo>
                      <a:lnTo>
                        <a:pt x="217" y="35"/>
                      </a:lnTo>
                      <a:lnTo>
                        <a:pt x="213" y="43"/>
                      </a:lnTo>
                      <a:lnTo>
                        <a:pt x="210" y="53"/>
                      </a:lnTo>
                      <a:lnTo>
                        <a:pt x="188" y="62"/>
                      </a:lnTo>
                      <a:lnTo>
                        <a:pt x="183" y="74"/>
                      </a:lnTo>
                      <a:lnTo>
                        <a:pt x="184" y="90"/>
                      </a:lnTo>
                      <a:lnTo>
                        <a:pt x="191" y="106"/>
                      </a:lnTo>
                      <a:lnTo>
                        <a:pt x="191" y="113"/>
                      </a:lnTo>
                      <a:lnTo>
                        <a:pt x="184" y="117"/>
                      </a:lnTo>
                      <a:lnTo>
                        <a:pt x="179" y="110"/>
                      </a:lnTo>
                      <a:lnTo>
                        <a:pt x="164" y="110"/>
                      </a:lnTo>
                      <a:lnTo>
                        <a:pt x="153" y="106"/>
                      </a:lnTo>
                      <a:lnTo>
                        <a:pt x="149" y="111"/>
                      </a:lnTo>
                      <a:lnTo>
                        <a:pt x="116" y="114"/>
                      </a:lnTo>
                      <a:lnTo>
                        <a:pt x="97" y="127"/>
                      </a:lnTo>
                      <a:lnTo>
                        <a:pt x="83" y="127"/>
                      </a:lnTo>
                      <a:lnTo>
                        <a:pt x="70" y="119"/>
                      </a:lnTo>
                      <a:lnTo>
                        <a:pt x="59" y="118"/>
                      </a:lnTo>
                      <a:lnTo>
                        <a:pt x="51" y="124"/>
                      </a:lnTo>
                      <a:lnTo>
                        <a:pt x="49" y="132"/>
                      </a:lnTo>
                      <a:lnTo>
                        <a:pt x="44" y="134"/>
                      </a:lnTo>
                      <a:lnTo>
                        <a:pt x="34" y="129"/>
                      </a:lnTo>
                      <a:lnTo>
                        <a:pt x="28" y="121"/>
                      </a:lnTo>
                      <a:lnTo>
                        <a:pt x="19" y="119"/>
                      </a:lnTo>
                      <a:lnTo>
                        <a:pt x="11" y="119"/>
                      </a:lnTo>
                      <a:lnTo>
                        <a:pt x="0" y="123"/>
                      </a:lnTo>
                      <a:lnTo>
                        <a:pt x="7" y="132"/>
                      </a:lnTo>
                      <a:lnTo>
                        <a:pt x="16" y="137"/>
                      </a:lnTo>
                      <a:lnTo>
                        <a:pt x="17" y="144"/>
                      </a:lnTo>
                      <a:lnTo>
                        <a:pt x="17" y="155"/>
                      </a:lnTo>
                      <a:lnTo>
                        <a:pt x="11" y="162"/>
                      </a:lnTo>
                      <a:lnTo>
                        <a:pt x="17" y="167"/>
                      </a:lnTo>
                      <a:lnTo>
                        <a:pt x="27" y="171"/>
                      </a:lnTo>
                      <a:lnTo>
                        <a:pt x="36" y="172"/>
                      </a:lnTo>
                      <a:lnTo>
                        <a:pt x="44" y="168"/>
                      </a:lnTo>
                      <a:lnTo>
                        <a:pt x="51" y="173"/>
                      </a:lnTo>
                      <a:lnTo>
                        <a:pt x="65" y="178"/>
                      </a:lnTo>
                      <a:lnTo>
                        <a:pt x="68" y="177"/>
                      </a:lnTo>
                      <a:lnTo>
                        <a:pt x="84" y="172"/>
                      </a:lnTo>
                      <a:lnTo>
                        <a:pt x="104" y="165"/>
                      </a:lnTo>
                      <a:lnTo>
                        <a:pt x="122" y="164"/>
                      </a:lnTo>
                      <a:lnTo>
                        <a:pt x="132" y="161"/>
                      </a:lnTo>
                      <a:lnTo>
                        <a:pt x="137" y="157"/>
                      </a:lnTo>
                      <a:lnTo>
                        <a:pt x="143" y="156"/>
                      </a:lnTo>
                      <a:lnTo>
                        <a:pt x="146" y="159"/>
                      </a:lnTo>
                      <a:lnTo>
                        <a:pt x="146" y="164"/>
                      </a:lnTo>
                      <a:lnTo>
                        <a:pt x="148" y="171"/>
                      </a:lnTo>
                      <a:lnTo>
                        <a:pt x="152" y="178"/>
                      </a:lnTo>
                      <a:lnTo>
                        <a:pt x="163" y="187"/>
                      </a:lnTo>
                      <a:lnTo>
                        <a:pt x="168" y="187"/>
                      </a:lnTo>
                      <a:lnTo>
                        <a:pt x="178" y="193"/>
                      </a:lnTo>
                      <a:lnTo>
                        <a:pt x="208" y="198"/>
                      </a:lnTo>
                      <a:lnTo>
                        <a:pt x="222" y="203"/>
                      </a:lnTo>
                      <a:lnTo>
                        <a:pt x="231" y="203"/>
                      </a:lnTo>
                      <a:lnTo>
                        <a:pt x="247" y="203"/>
                      </a:lnTo>
                      <a:lnTo>
                        <a:pt x="275" y="205"/>
                      </a:lnTo>
                      <a:lnTo>
                        <a:pt x="283" y="200"/>
                      </a:lnTo>
                      <a:lnTo>
                        <a:pt x="292" y="189"/>
                      </a:lnTo>
                      <a:lnTo>
                        <a:pt x="305" y="187"/>
                      </a:lnTo>
                      <a:lnTo>
                        <a:pt x="325" y="191"/>
                      </a:lnTo>
                      <a:lnTo>
                        <a:pt x="330" y="182"/>
                      </a:lnTo>
                      <a:lnTo>
                        <a:pt x="334" y="182"/>
                      </a:lnTo>
                      <a:lnTo>
                        <a:pt x="351" y="184"/>
                      </a:lnTo>
                      <a:lnTo>
                        <a:pt x="353" y="176"/>
                      </a:lnTo>
                      <a:lnTo>
                        <a:pt x="362" y="172"/>
                      </a:lnTo>
                      <a:lnTo>
                        <a:pt x="372" y="161"/>
                      </a:lnTo>
                      <a:lnTo>
                        <a:pt x="383" y="159"/>
                      </a:lnTo>
                      <a:lnTo>
                        <a:pt x="382" y="148"/>
                      </a:lnTo>
                      <a:lnTo>
                        <a:pt x="382" y="138"/>
                      </a:lnTo>
                      <a:lnTo>
                        <a:pt x="390" y="119"/>
                      </a:lnTo>
                      <a:lnTo>
                        <a:pt x="384" y="111"/>
                      </a:lnTo>
                      <a:lnTo>
                        <a:pt x="388" y="103"/>
                      </a:lnTo>
                      <a:lnTo>
                        <a:pt x="415" y="103"/>
                      </a:lnTo>
                      <a:lnTo>
                        <a:pt x="420" y="95"/>
                      </a:lnTo>
                      <a:lnTo>
                        <a:pt x="420" y="75"/>
                      </a:lnTo>
                      <a:lnTo>
                        <a:pt x="412" y="62"/>
                      </a:lnTo>
                      <a:lnTo>
                        <a:pt x="406" y="40"/>
                      </a:lnTo>
                      <a:lnTo>
                        <a:pt x="406" y="26"/>
                      </a:lnTo>
                      <a:lnTo>
                        <a:pt x="398" y="15"/>
                      </a:lnTo>
                      <a:lnTo>
                        <a:pt x="362" y="19"/>
                      </a:lnTo>
                      <a:lnTo>
                        <a:pt x="348" y="6"/>
                      </a:lnTo>
                      <a:lnTo>
                        <a:pt x="340" y="1"/>
                      </a:lnTo>
                      <a:lnTo>
                        <a:pt x="307" y="0"/>
                      </a:lnTo>
                      <a:lnTo>
                        <a:pt x="301" y="10"/>
                      </a:lnTo>
                      <a:lnTo>
                        <a:pt x="297" y="19"/>
                      </a:lnTo>
                      <a:lnTo>
                        <a:pt x="287" y="27"/>
                      </a:lnTo>
                      <a:lnTo>
                        <a:pt x="278" y="31"/>
                      </a:lnTo>
                      <a:lnTo>
                        <a:pt x="267" y="32"/>
                      </a:lnTo>
                      <a:lnTo>
                        <a:pt x="256" y="31"/>
                      </a:lnTo>
                      <a:lnTo>
                        <a:pt x="249" y="25"/>
                      </a:lnTo>
                      <a:lnTo>
                        <a:pt x="235" y="2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4" name="Freeform 176">
                  <a:extLst>
                    <a:ext uri="{FF2B5EF4-FFF2-40B4-BE49-F238E27FC236}">
                      <a16:creationId xmlns:a16="http://schemas.microsoft.com/office/drawing/2014/main" id="{661F4A8F-2D5B-2DF0-0959-BA8E96D78E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93120" y="4126870"/>
                  <a:ext cx="9084" cy="5902"/>
                </a:xfrm>
                <a:custGeom>
                  <a:avLst/>
                  <a:gdLst/>
                  <a:ahLst/>
                  <a:cxnLst>
                    <a:cxn ang="0">
                      <a:pos x="18" y="7"/>
                    </a:cxn>
                    <a:cxn ang="0">
                      <a:pos x="21" y="11"/>
                    </a:cxn>
                    <a:cxn ang="0">
                      <a:pos x="16" y="13"/>
                    </a:cxn>
                    <a:cxn ang="0">
                      <a:pos x="10" y="12"/>
                    </a:cxn>
                    <a:cxn ang="0">
                      <a:pos x="6" y="7"/>
                    </a:cxn>
                    <a:cxn ang="0">
                      <a:pos x="0" y="0"/>
                    </a:cxn>
                    <a:cxn ang="0">
                      <a:pos x="13" y="1"/>
                    </a:cxn>
                    <a:cxn ang="0">
                      <a:pos x="18" y="7"/>
                    </a:cxn>
                  </a:cxnLst>
                  <a:rect l="0" t="0" r="r" b="b"/>
                  <a:pathLst>
                    <a:path w="21" h="13">
                      <a:moveTo>
                        <a:pt x="18" y="7"/>
                      </a:moveTo>
                      <a:lnTo>
                        <a:pt x="21" y="11"/>
                      </a:lnTo>
                      <a:lnTo>
                        <a:pt x="16" y="13"/>
                      </a:lnTo>
                      <a:lnTo>
                        <a:pt x="10" y="12"/>
                      </a:lnTo>
                      <a:lnTo>
                        <a:pt x="6" y="7"/>
                      </a:lnTo>
                      <a:lnTo>
                        <a:pt x="0" y="0"/>
                      </a:lnTo>
                      <a:lnTo>
                        <a:pt x="13" y="1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5" name="Freeform 177">
                  <a:extLst>
                    <a:ext uri="{FF2B5EF4-FFF2-40B4-BE49-F238E27FC236}">
                      <a16:creationId xmlns:a16="http://schemas.microsoft.com/office/drawing/2014/main" id="{0AE91B88-4381-EED8-276E-90EDDAC45C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54836" y="3981316"/>
                  <a:ext cx="5452" cy="11801"/>
                </a:xfrm>
                <a:custGeom>
                  <a:avLst/>
                  <a:gdLst/>
                  <a:ahLst/>
                  <a:cxnLst>
                    <a:cxn ang="0">
                      <a:pos x="8" y="30"/>
                    </a:cxn>
                    <a:cxn ang="0">
                      <a:pos x="14" y="23"/>
                    </a:cxn>
                    <a:cxn ang="0">
                      <a:pos x="14" y="12"/>
                    </a:cxn>
                    <a:cxn ang="0">
                      <a:pos x="13" y="5"/>
                    </a:cxn>
                    <a:cxn ang="0">
                      <a:pos x="4" y="0"/>
                    </a:cxn>
                    <a:cxn ang="0">
                      <a:pos x="2" y="8"/>
                    </a:cxn>
                    <a:cxn ang="0">
                      <a:pos x="0" y="18"/>
                    </a:cxn>
                    <a:cxn ang="0">
                      <a:pos x="8" y="30"/>
                    </a:cxn>
                  </a:cxnLst>
                  <a:rect l="0" t="0" r="r" b="b"/>
                  <a:pathLst>
                    <a:path w="14" h="30">
                      <a:moveTo>
                        <a:pt x="8" y="30"/>
                      </a:moveTo>
                      <a:lnTo>
                        <a:pt x="14" y="23"/>
                      </a:lnTo>
                      <a:lnTo>
                        <a:pt x="14" y="12"/>
                      </a:lnTo>
                      <a:lnTo>
                        <a:pt x="13" y="5"/>
                      </a:lnTo>
                      <a:lnTo>
                        <a:pt x="4" y="0"/>
                      </a:lnTo>
                      <a:lnTo>
                        <a:pt x="2" y="8"/>
                      </a:lnTo>
                      <a:lnTo>
                        <a:pt x="0" y="18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6" name="Freeform 179">
                  <a:extLst>
                    <a:ext uri="{FF2B5EF4-FFF2-40B4-BE49-F238E27FC236}">
                      <a16:creationId xmlns:a16="http://schemas.microsoft.com/office/drawing/2014/main" id="{C79CF008-0428-121F-A82F-BDA8414B92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14798" y="4248820"/>
                  <a:ext cx="61780" cy="4327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7" name="Freeform 180">
                  <a:extLst>
                    <a:ext uri="{FF2B5EF4-FFF2-40B4-BE49-F238E27FC236}">
                      <a16:creationId xmlns:a16="http://schemas.microsoft.com/office/drawing/2014/main" id="{444065BE-C7DB-E6C6-49B0-88C4231703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29397" y="4164241"/>
                  <a:ext cx="29072" cy="68843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8" name="Freeform 181">
                  <a:extLst>
                    <a:ext uri="{FF2B5EF4-FFF2-40B4-BE49-F238E27FC236}">
                      <a16:creationId xmlns:a16="http://schemas.microsoft.com/office/drawing/2014/main" id="{641A56AB-163E-1364-21D6-D32DE894D3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98508" y="3991150"/>
                  <a:ext cx="234397" cy="267505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39" name="Freeform 182">
                  <a:extLst>
                    <a:ext uri="{FF2B5EF4-FFF2-40B4-BE49-F238E27FC236}">
                      <a16:creationId xmlns:a16="http://schemas.microsoft.com/office/drawing/2014/main" id="{B84AB242-DF0E-985A-D7FA-D5EEE066378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78520" y="3890836"/>
                  <a:ext cx="12719" cy="21636"/>
                </a:xfrm>
                <a:custGeom>
                  <a:avLst/>
                  <a:gdLst/>
                  <a:ahLst/>
                  <a:cxnLst>
                    <a:cxn ang="0">
                      <a:pos x="21" y="53"/>
                    </a:cxn>
                    <a:cxn ang="0">
                      <a:pos x="33" y="52"/>
                    </a:cxn>
                    <a:cxn ang="0">
                      <a:pos x="38" y="45"/>
                    </a:cxn>
                    <a:cxn ang="0">
                      <a:pos x="37" y="33"/>
                    </a:cxn>
                    <a:cxn ang="0">
                      <a:pos x="33" y="26"/>
                    </a:cxn>
                    <a:cxn ang="0">
                      <a:pos x="28" y="18"/>
                    </a:cxn>
                    <a:cxn ang="0">
                      <a:pos x="28" y="11"/>
                    </a:cxn>
                    <a:cxn ang="0">
                      <a:pos x="30" y="4"/>
                    </a:cxn>
                    <a:cxn ang="0">
                      <a:pos x="22" y="0"/>
                    </a:cxn>
                    <a:cxn ang="0">
                      <a:pos x="16" y="0"/>
                    </a:cxn>
                    <a:cxn ang="0">
                      <a:pos x="6" y="7"/>
                    </a:cxn>
                    <a:cxn ang="0">
                      <a:pos x="0" y="20"/>
                    </a:cxn>
                    <a:cxn ang="0">
                      <a:pos x="3" y="33"/>
                    </a:cxn>
                    <a:cxn ang="0">
                      <a:pos x="3" y="48"/>
                    </a:cxn>
                    <a:cxn ang="0">
                      <a:pos x="21" y="53"/>
                    </a:cxn>
                  </a:cxnLst>
                  <a:rect l="0" t="0" r="r" b="b"/>
                  <a:pathLst>
                    <a:path w="38" h="53">
                      <a:moveTo>
                        <a:pt x="21" y="53"/>
                      </a:moveTo>
                      <a:lnTo>
                        <a:pt x="33" y="52"/>
                      </a:lnTo>
                      <a:lnTo>
                        <a:pt x="38" y="45"/>
                      </a:lnTo>
                      <a:lnTo>
                        <a:pt x="37" y="33"/>
                      </a:lnTo>
                      <a:lnTo>
                        <a:pt x="33" y="26"/>
                      </a:lnTo>
                      <a:lnTo>
                        <a:pt x="28" y="18"/>
                      </a:lnTo>
                      <a:lnTo>
                        <a:pt x="28" y="11"/>
                      </a:lnTo>
                      <a:lnTo>
                        <a:pt x="30" y="4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6" y="7"/>
                      </a:lnTo>
                      <a:lnTo>
                        <a:pt x="0" y="20"/>
                      </a:lnTo>
                      <a:lnTo>
                        <a:pt x="3" y="33"/>
                      </a:lnTo>
                      <a:lnTo>
                        <a:pt x="3" y="48"/>
                      </a:lnTo>
                      <a:lnTo>
                        <a:pt x="21" y="5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3" name="Freeform 183">
                  <a:extLst>
                    <a:ext uri="{FF2B5EF4-FFF2-40B4-BE49-F238E27FC236}">
                      <a16:creationId xmlns:a16="http://schemas.microsoft.com/office/drawing/2014/main" id="{C8F5E72B-7ED4-554A-74C8-04C29A6D3E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83972" y="3973447"/>
                  <a:ext cx="89034" cy="55075"/>
                </a:xfrm>
                <a:custGeom>
                  <a:avLst/>
                  <a:gdLst/>
                  <a:ahLst/>
                  <a:cxnLst>
                    <a:cxn ang="0">
                      <a:pos x="52" y="131"/>
                    </a:cxn>
                    <a:cxn ang="0">
                      <a:pos x="42" y="119"/>
                    </a:cxn>
                    <a:cxn ang="0">
                      <a:pos x="38" y="100"/>
                    </a:cxn>
                    <a:cxn ang="0">
                      <a:pos x="10" y="117"/>
                    </a:cxn>
                    <a:cxn ang="0">
                      <a:pos x="0" y="119"/>
                    </a:cxn>
                    <a:cxn ang="0">
                      <a:pos x="5" y="84"/>
                    </a:cxn>
                    <a:cxn ang="0">
                      <a:pos x="13" y="74"/>
                    </a:cxn>
                    <a:cxn ang="0">
                      <a:pos x="21" y="67"/>
                    </a:cxn>
                    <a:cxn ang="0">
                      <a:pos x="30" y="49"/>
                    </a:cxn>
                    <a:cxn ang="0">
                      <a:pos x="50" y="18"/>
                    </a:cxn>
                    <a:cxn ang="0">
                      <a:pos x="70" y="13"/>
                    </a:cxn>
                    <a:cxn ang="0">
                      <a:pos x="85" y="3"/>
                    </a:cxn>
                    <a:cxn ang="0">
                      <a:pos x="127" y="6"/>
                    </a:cxn>
                    <a:cxn ang="0">
                      <a:pos x="172" y="6"/>
                    </a:cxn>
                    <a:cxn ang="0">
                      <a:pos x="197" y="22"/>
                    </a:cxn>
                    <a:cxn ang="0">
                      <a:pos x="193" y="40"/>
                    </a:cxn>
                    <a:cxn ang="0">
                      <a:pos x="207" y="57"/>
                    </a:cxn>
                    <a:cxn ang="0">
                      <a:pos x="226" y="63"/>
                    </a:cxn>
                    <a:cxn ang="0">
                      <a:pos x="241" y="63"/>
                    </a:cxn>
                    <a:cxn ang="0">
                      <a:pos x="239" y="82"/>
                    </a:cxn>
                    <a:cxn ang="0">
                      <a:pos x="224" y="86"/>
                    </a:cxn>
                    <a:cxn ang="0">
                      <a:pos x="224" y="99"/>
                    </a:cxn>
                    <a:cxn ang="0">
                      <a:pos x="225" y="109"/>
                    </a:cxn>
                    <a:cxn ang="0">
                      <a:pos x="193" y="104"/>
                    </a:cxn>
                    <a:cxn ang="0">
                      <a:pos x="180" y="95"/>
                    </a:cxn>
                    <a:cxn ang="0">
                      <a:pos x="166" y="126"/>
                    </a:cxn>
                    <a:cxn ang="0">
                      <a:pos x="163" y="140"/>
                    </a:cxn>
                    <a:cxn ang="0">
                      <a:pos x="149" y="127"/>
                    </a:cxn>
                    <a:cxn ang="0">
                      <a:pos x="132" y="99"/>
                    </a:cxn>
                    <a:cxn ang="0">
                      <a:pos x="115" y="114"/>
                    </a:cxn>
                    <a:cxn ang="0">
                      <a:pos x="111" y="127"/>
                    </a:cxn>
                    <a:cxn ang="0">
                      <a:pos x="88" y="136"/>
                    </a:cxn>
                    <a:cxn ang="0">
                      <a:pos x="54" y="142"/>
                    </a:cxn>
                  </a:cxnLst>
                  <a:rect l="0" t="0" r="r" b="b"/>
                  <a:pathLst>
                    <a:path w="241" h="142">
                      <a:moveTo>
                        <a:pt x="54" y="142"/>
                      </a:moveTo>
                      <a:lnTo>
                        <a:pt x="52" y="131"/>
                      </a:lnTo>
                      <a:lnTo>
                        <a:pt x="45" y="130"/>
                      </a:lnTo>
                      <a:lnTo>
                        <a:pt x="42" y="119"/>
                      </a:lnTo>
                      <a:lnTo>
                        <a:pt x="42" y="101"/>
                      </a:lnTo>
                      <a:lnTo>
                        <a:pt x="38" y="100"/>
                      </a:lnTo>
                      <a:lnTo>
                        <a:pt x="21" y="100"/>
                      </a:lnTo>
                      <a:lnTo>
                        <a:pt x="10" y="117"/>
                      </a:lnTo>
                      <a:lnTo>
                        <a:pt x="4" y="121"/>
                      </a:lnTo>
                      <a:lnTo>
                        <a:pt x="0" y="119"/>
                      </a:lnTo>
                      <a:lnTo>
                        <a:pt x="2" y="97"/>
                      </a:lnTo>
                      <a:lnTo>
                        <a:pt x="5" y="84"/>
                      </a:lnTo>
                      <a:lnTo>
                        <a:pt x="9" y="81"/>
                      </a:lnTo>
                      <a:lnTo>
                        <a:pt x="13" y="74"/>
                      </a:lnTo>
                      <a:lnTo>
                        <a:pt x="20" y="70"/>
                      </a:lnTo>
                      <a:lnTo>
                        <a:pt x="21" y="67"/>
                      </a:lnTo>
                      <a:lnTo>
                        <a:pt x="24" y="57"/>
                      </a:lnTo>
                      <a:lnTo>
                        <a:pt x="30" y="49"/>
                      </a:lnTo>
                      <a:lnTo>
                        <a:pt x="53" y="23"/>
                      </a:lnTo>
                      <a:lnTo>
                        <a:pt x="50" y="18"/>
                      </a:lnTo>
                      <a:lnTo>
                        <a:pt x="53" y="11"/>
                      </a:lnTo>
                      <a:lnTo>
                        <a:pt x="70" y="13"/>
                      </a:lnTo>
                      <a:lnTo>
                        <a:pt x="78" y="9"/>
                      </a:lnTo>
                      <a:lnTo>
                        <a:pt x="85" y="3"/>
                      </a:lnTo>
                      <a:lnTo>
                        <a:pt x="91" y="9"/>
                      </a:lnTo>
                      <a:lnTo>
                        <a:pt x="127" y="6"/>
                      </a:lnTo>
                      <a:lnTo>
                        <a:pt x="153" y="0"/>
                      </a:lnTo>
                      <a:lnTo>
                        <a:pt x="172" y="6"/>
                      </a:lnTo>
                      <a:lnTo>
                        <a:pt x="190" y="13"/>
                      </a:lnTo>
                      <a:lnTo>
                        <a:pt x="197" y="22"/>
                      </a:lnTo>
                      <a:lnTo>
                        <a:pt x="195" y="30"/>
                      </a:lnTo>
                      <a:lnTo>
                        <a:pt x="193" y="40"/>
                      </a:lnTo>
                      <a:lnTo>
                        <a:pt x="201" y="52"/>
                      </a:lnTo>
                      <a:lnTo>
                        <a:pt x="207" y="57"/>
                      </a:lnTo>
                      <a:lnTo>
                        <a:pt x="217" y="62"/>
                      </a:lnTo>
                      <a:lnTo>
                        <a:pt x="226" y="63"/>
                      </a:lnTo>
                      <a:lnTo>
                        <a:pt x="234" y="58"/>
                      </a:lnTo>
                      <a:lnTo>
                        <a:pt x="241" y="63"/>
                      </a:lnTo>
                      <a:lnTo>
                        <a:pt x="239" y="74"/>
                      </a:lnTo>
                      <a:lnTo>
                        <a:pt x="239" y="82"/>
                      </a:lnTo>
                      <a:lnTo>
                        <a:pt x="235" y="84"/>
                      </a:lnTo>
                      <a:lnTo>
                        <a:pt x="224" y="86"/>
                      </a:lnTo>
                      <a:lnTo>
                        <a:pt x="223" y="92"/>
                      </a:lnTo>
                      <a:lnTo>
                        <a:pt x="224" y="99"/>
                      </a:lnTo>
                      <a:lnTo>
                        <a:pt x="226" y="105"/>
                      </a:lnTo>
                      <a:lnTo>
                        <a:pt x="225" y="109"/>
                      </a:lnTo>
                      <a:lnTo>
                        <a:pt x="204" y="105"/>
                      </a:lnTo>
                      <a:lnTo>
                        <a:pt x="193" y="104"/>
                      </a:lnTo>
                      <a:lnTo>
                        <a:pt x="187" y="99"/>
                      </a:lnTo>
                      <a:lnTo>
                        <a:pt x="180" y="95"/>
                      </a:lnTo>
                      <a:lnTo>
                        <a:pt x="177" y="106"/>
                      </a:lnTo>
                      <a:lnTo>
                        <a:pt x="166" y="126"/>
                      </a:lnTo>
                      <a:lnTo>
                        <a:pt x="165" y="135"/>
                      </a:lnTo>
                      <a:lnTo>
                        <a:pt x="163" y="140"/>
                      </a:lnTo>
                      <a:lnTo>
                        <a:pt x="155" y="135"/>
                      </a:lnTo>
                      <a:lnTo>
                        <a:pt x="149" y="127"/>
                      </a:lnTo>
                      <a:lnTo>
                        <a:pt x="138" y="119"/>
                      </a:lnTo>
                      <a:lnTo>
                        <a:pt x="132" y="99"/>
                      </a:lnTo>
                      <a:lnTo>
                        <a:pt x="121" y="105"/>
                      </a:lnTo>
                      <a:lnTo>
                        <a:pt x="115" y="114"/>
                      </a:lnTo>
                      <a:lnTo>
                        <a:pt x="115" y="122"/>
                      </a:lnTo>
                      <a:lnTo>
                        <a:pt x="111" y="127"/>
                      </a:lnTo>
                      <a:lnTo>
                        <a:pt x="100" y="136"/>
                      </a:lnTo>
                      <a:lnTo>
                        <a:pt x="88" y="136"/>
                      </a:lnTo>
                      <a:lnTo>
                        <a:pt x="63" y="142"/>
                      </a:lnTo>
                      <a:lnTo>
                        <a:pt x="54" y="1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4" name="Freeform 184">
                  <a:extLst>
                    <a:ext uri="{FF2B5EF4-FFF2-40B4-BE49-F238E27FC236}">
                      <a16:creationId xmlns:a16="http://schemas.microsoft.com/office/drawing/2014/main" id="{058479BC-54A5-C19D-0065-2A47C8017E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22192" y="3847562"/>
                  <a:ext cx="67230" cy="62942"/>
                </a:xfrm>
                <a:custGeom>
                  <a:avLst/>
                  <a:gdLst/>
                  <a:ahLst/>
                  <a:cxnLst>
                    <a:cxn ang="0">
                      <a:pos x="158" y="160"/>
                    </a:cxn>
                    <a:cxn ang="0">
                      <a:pos x="150" y="161"/>
                    </a:cxn>
                    <a:cxn ang="0">
                      <a:pos x="140" y="159"/>
                    </a:cxn>
                    <a:cxn ang="0">
                      <a:pos x="131" y="152"/>
                    </a:cxn>
                    <a:cxn ang="0">
                      <a:pos x="120" y="146"/>
                    </a:cxn>
                    <a:cxn ang="0">
                      <a:pos x="123" y="140"/>
                    </a:cxn>
                    <a:cxn ang="0">
                      <a:pos x="118" y="138"/>
                    </a:cxn>
                    <a:cxn ang="0">
                      <a:pos x="118" y="114"/>
                    </a:cxn>
                    <a:cxn ang="0">
                      <a:pos x="112" y="114"/>
                    </a:cxn>
                    <a:cxn ang="0">
                      <a:pos x="106" y="122"/>
                    </a:cxn>
                    <a:cxn ang="0">
                      <a:pos x="101" y="129"/>
                    </a:cxn>
                    <a:cxn ang="0">
                      <a:pos x="91" y="129"/>
                    </a:cxn>
                    <a:cxn ang="0">
                      <a:pos x="81" y="125"/>
                    </a:cxn>
                    <a:cxn ang="0">
                      <a:pos x="79" y="110"/>
                    </a:cxn>
                    <a:cxn ang="0">
                      <a:pos x="76" y="101"/>
                    </a:cxn>
                    <a:cxn ang="0">
                      <a:pos x="70" y="96"/>
                    </a:cxn>
                    <a:cxn ang="0">
                      <a:pos x="58" y="92"/>
                    </a:cxn>
                    <a:cxn ang="0">
                      <a:pos x="44" y="84"/>
                    </a:cxn>
                    <a:cxn ang="0">
                      <a:pos x="34" y="80"/>
                    </a:cxn>
                    <a:cxn ang="0">
                      <a:pos x="25" y="62"/>
                    </a:cxn>
                    <a:cxn ang="0">
                      <a:pos x="13" y="63"/>
                    </a:cxn>
                    <a:cxn ang="0">
                      <a:pos x="2" y="58"/>
                    </a:cxn>
                    <a:cxn ang="0">
                      <a:pos x="0" y="48"/>
                    </a:cxn>
                    <a:cxn ang="0">
                      <a:pos x="0" y="32"/>
                    </a:cxn>
                    <a:cxn ang="0">
                      <a:pos x="0" y="28"/>
                    </a:cxn>
                    <a:cxn ang="0">
                      <a:pos x="23" y="15"/>
                    </a:cxn>
                    <a:cxn ang="0">
                      <a:pos x="33" y="11"/>
                    </a:cxn>
                    <a:cxn ang="0">
                      <a:pos x="39" y="10"/>
                    </a:cxn>
                    <a:cxn ang="0">
                      <a:pos x="39" y="11"/>
                    </a:cxn>
                    <a:cxn ang="0">
                      <a:pos x="56" y="20"/>
                    </a:cxn>
                    <a:cxn ang="0">
                      <a:pos x="76" y="14"/>
                    </a:cxn>
                    <a:cxn ang="0">
                      <a:pos x="91" y="4"/>
                    </a:cxn>
                    <a:cxn ang="0">
                      <a:pos x="103" y="1"/>
                    </a:cxn>
                    <a:cxn ang="0">
                      <a:pos x="118" y="0"/>
                    </a:cxn>
                    <a:cxn ang="0">
                      <a:pos x="124" y="6"/>
                    </a:cxn>
                    <a:cxn ang="0">
                      <a:pos x="127" y="6"/>
                    </a:cxn>
                    <a:cxn ang="0">
                      <a:pos x="129" y="14"/>
                    </a:cxn>
                    <a:cxn ang="0">
                      <a:pos x="138" y="17"/>
                    </a:cxn>
                    <a:cxn ang="0">
                      <a:pos x="146" y="19"/>
                    </a:cxn>
                    <a:cxn ang="0">
                      <a:pos x="155" y="24"/>
                    </a:cxn>
                    <a:cxn ang="0">
                      <a:pos x="155" y="35"/>
                    </a:cxn>
                    <a:cxn ang="0">
                      <a:pos x="154" y="44"/>
                    </a:cxn>
                    <a:cxn ang="0">
                      <a:pos x="156" y="55"/>
                    </a:cxn>
                    <a:cxn ang="0">
                      <a:pos x="163" y="62"/>
                    </a:cxn>
                    <a:cxn ang="0">
                      <a:pos x="176" y="62"/>
                    </a:cxn>
                    <a:cxn ang="0">
                      <a:pos x="181" y="68"/>
                    </a:cxn>
                    <a:cxn ang="0">
                      <a:pos x="182" y="79"/>
                    </a:cxn>
                    <a:cxn ang="0">
                      <a:pos x="188" y="87"/>
                    </a:cxn>
                    <a:cxn ang="0">
                      <a:pos x="188" y="96"/>
                    </a:cxn>
                    <a:cxn ang="0">
                      <a:pos x="177" y="112"/>
                    </a:cxn>
                    <a:cxn ang="0">
                      <a:pos x="171" y="112"/>
                    </a:cxn>
                    <a:cxn ang="0">
                      <a:pos x="161" y="119"/>
                    </a:cxn>
                    <a:cxn ang="0">
                      <a:pos x="155" y="132"/>
                    </a:cxn>
                    <a:cxn ang="0">
                      <a:pos x="158" y="145"/>
                    </a:cxn>
                    <a:cxn ang="0">
                      <a:pos x="158" y="160"/>
                    </a:cxn>
                  </a:cxnLst>
                  <a:rect l="0" t="0" r="r" b="b"/>
                  <a:pathLst>
                    <a:path w="188" h="161">
                      <a:moveTo>
                        <a:pt x="158" y="160"/>
                      </a:moveTo>
                      <a:lnTo>
                        <a:pt x="150" y="161"/>
                      </a:lnTo>
                      <a:lnTo>
                        <a:pt x="140" y="159"/>
                      </a:lnTo>
                      <a:lnTo>
                        <a:pt x="131" y="152"/>
                      </a:lnTo>
                      <a:lnTo>
                        <a:pt x="120" y="146"/>
                      </a:lnTo>
                      <a:lnTo>
                        <a:pt x="123" y="140"/>
                      </a:lnTo>
                      <a:lnTo>
                        <a:pt x="118" y="138"/>
                      </a:lnTo>
                      <a:lnTo>
                        <a:pt x="118" y="114"/>
                      </a:lnTo>
                      <a:lnTo>
                        <a:pt x="112" y="114"/>
                      </a:lnTo>
                      <a:lnTo>
                        <a:pt x="106" y="122"/>
                      </a:lnTo>
                      <a:lnTo>
                        <a:pt x="101" y="129"/>
                      </a:lnTo>
                      <a:lnTo>
                        <a:pt x="91" y="129"/>
                      </a:lnTo>
                      <a:lnTo>
                        <a:pt x="81" y="125"/>
                      </a:lnTo>
                      <a:lnTo>
                        <a:pt x="79" y="110"/>
                      </a:lnTo>
                      <a:lnTo>
                        <a:pt x="76" y="101"/>
                      </a:lnTo>
                      <a:lnTo>
                        <a:pt x="70" y="96"/>
                      </a:lnTo>
                      <a:lnTo>
                        <a:pt x="58" y="92"/>
                      </a:lnTo>
                      <a:lnTo>
                        <a:pt x="44" y="84"/>
                      </a:lnTo>
                      <a:lnTo>
                        <a:pt x="34" y="80"/>
                      </a:lnTo>
                      <a:lnTo>
                        <a:pt x="25" y="62"/>
                      </a:lnTo>
                      <a:lnTo>
                        <a:pt x="13" y="63"/>
                      </a:lnTo>
                      <a:lnTo>
                        <a:pt x="2" y="58"/>
                      </a:lnTo>
                      <a:lnTo>
                        <a:pt x="0" y="48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23" y="15"/>
                      </a:lnTo>
                      <a:lnTo>
                        <a:pt x="33" y="11"/>
                      </a:lnTo>
                      <a:lnTo>
                        <a:pt x="39" y="10"/>
                      </a:lnTo>
                      <a:lnTo>
                        <a:pt x="39" y="11"/>
                      </a:lnTo>
                      <a:lnTo>
                        <a:pt x="56" y="20"/>
                      </a:lnTo>
                      <a:lnTo>
                        <a:pt x="76" y="14"/>
                      </a:lnTo>
                      <a:lnTo>
                        <a:pt x="91" y="4"/>
                      </a:lnTo>
                      <a:lnTo>
                        <a:pt x="103" y="1"/>
                      </a:lnTo>
                      <a:lnTo>
                        <a:pt x="118" y="0"/>
                      </a:lnTo>
                      <a:lnTo>
                        <a:pt x="124" y="6"/>
                      </a:lnTo>
                      <a:lnTo>
                        <a:pt x="127" y="6"/>
                      </a:lnTo>
                      <a:lnTo>
                        <a:pt x="129" y="14"/>
                      </a:lnTo>
                      <a:lnTo>
                        <a:pt x="138" y="17"/>
                      </a:lnTo>
                      <a:lnTo>
                        <a:pt x="146" y="19"/>
                      </a:lnTo>
                      <a:lnTo>
                        <a:pt x="155" y="24"/>
                      </a:lnTo>
                      <a:lnTo>
                        <a:pt x="155" y="35"/>
                      </a:lnTo>
                      <a:lnTo>
                        <a:pt x="154" y="44"/>
                      </a:lnTo>
                      <a:lnTo>
                        <a:pt x="156" y="55"/>
                      </a:lnTo>
                      <a:lnTo>
                        <a:pt x="163" y="62"/>
                      </a:lnTo>
                      <a:lnTo>
                        <a:pt x="176" y="62"/>
                      </a:lnTo>
                      <a:lnTo>
                        <a:pt x="181" y="68"/>
                      </a:lnTo>
                      <a:lnTo>
                        <a:pt x="182" y="79"/>
                      </a:lnTo>
                      <a:lnTo>
                        <a:pt x="188" y="87"/>
                      </a:lnTo>
                      <a:lnTo>
                        <a:pt x="188" y="96"/>
                      </a:lnTo>
                      <a:lnTo>
                        <a:pt x="177" y="112"/>
                      </a:lnTo>
                      <a:lnTo>
                        <a:pt x="171" y="112"/>
                      </a:lnTo>
                      <a:lnTo>
                        <a:pt x="161" y="119"/>
                      </a:lnTo>
                      <a:lnTo>
                        <a:pt x="155" y="132"/>
                      </a:lnTo>
                      <a:lnTo>
                        <a:pt x="158" y="145"/>
                      </a:lnTo>
                      <a:lnTo>
                        <a:pt x="158" y="16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5" name="Freeform 186">
                  <a:extLst>
                    <a:ext uri="{FF2B5EF4-FFF2-40B4-BE49-F238E27FC236}">
                      <a16:creationId xmlns:a16="http://schemas.microsoft.com/office/drawing/2014/main" id="{FB699A55-8F06-3391-F592-C48B73D4CA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34911" y="3776752"/>
                  <a:ext cx="72681" cy="94414"/>
                </a:xfrm>
                <a:custGeom>
                  <a:avLst/>
                  <a:gdLst/>
                  <a:ahLst/>
                  <a:cxnLst>
                    <a:cxn ang="0">
                      <a:pos x="124" y="239"/>
                    </a:cxn>
                    <a:cxn ang="0">
                      <a:pos x="116" y="221"/>
                    </a:cxn>
                    <a:cxn ang="0">
                      <a:pos x="116" y="201"/>
                    </a:cxn>
                    <a:cxn ang="0">
                      <a:pos x="99" y="194"/>
                    </a:cxn>
                    <a:cxn ang="0">
                      <a:pos x="88" y="183"/>
                    </a:cxn>
                    <a:cxn ang="0">
                      <a:pos x="79" y="177"/>
                    </a:cxn>
                    <a:cxn ang="0">
                      <a:pos x="52" y="181"/>
                    </a:cxn>
                    <a:cxn ang="0">
                      <a:pos x="17" y="197"/>
                    </a:cxn>
                    <a:cxn ang="0">
                      <a:pos x="0" y="187"/>
                    </a:cxn>
                    <a:cxn ang="0">
                      <a:pos x="10" y="185"/>
                    </a:cxn>
                    <a:cxn ang="0">
                      <a:pos x="30" y="186"/>
                    </a:cxn>
                    <a:cxn ang="0">
                      <a:pos x="42" y="182"/>
                    </a:cxn>
                    <a:cxn ang="0">
                      <a:pos x="25" y="182"/>
                    </a:cxn>
                    <a:cxn ang="0">
                      <a:pos x="24" y="172"/>
                    </a:cxn>
                    <a:cxn ang="0">
                      <a:pos x="54" y="162"/>
                    </a:cxn>
                    <a:cxn ang="0">
                      <a:pos x="78" y="155"/>
                    </a:cxn>
                    <a:cxn ang="0">
                      <a:pos x="62" y="156"/>
                    </a:cxn>
                    <a:cxn ang="0">
                      <a:pos x="45" y="153"/>
                    </a:cxn>
                    <a:cxn ang="0">
                      <a:pos x="38" y="138"/>
                    </a:cxn>
                    <a:cxn ang="0">
                      <a:pos x="62" y="106"/>
                    </a:cxn>
                    <a:cxn ang="0">
                      <a:pos x="74" y="52"/>
                    </a:cxn>
                    <a:cxn ang="0">
                      <a:pos x="88" y="57"/>
                    </a:cxn>
                    <a:cxn ang="0">
                      <a:pos x="94" y="65"/>
                    </a:cxn>
                    <a:cxn ang="0">
                      <a:pos x="85" y="69"/>
                    </a:cxn>
                    <a:cxn ang="0">
                      <a:pos x="83" y="79"/>
                    </a:cxn>
                    <a:cxn ang="0">
                      <a:pos x="84" y="94"/>
                    </a:cxn>
                    <a:cxn ang="0">
                      <a:pos x="100" y="103"/>
                    </a:cxn>
                    <a:cxn ang="0">
                      <a:pos x="106" y="101"/>
                    </a:cxn>
                    <a:cxn ang="0">
                      <a:pos x="101" y="88"/>
                    </a:cxn>
                    <a:cxn ang="0">
                      <a:pos x="103" y="81"/>
                    </a:cxn>
                    <a:cxn ang="0">
                      <a:pos x="111" y="65"/>
                    </a:cxn>
                    <a:cxn ang="0">
                      <a:pos x="112" y="51"/>
                    </a:cxn>
                    <a:cxn ang="0">
                      <a:pos x="105" y="48"/>
                    </a:cxn>
                    <a:cxn ang="0">
                      <a:pos x="103" y="26"/>
                    </a:cxn>
                    <a:cxn ang="0">
                      <a:pos x="117" y="11"/>
                    </a:cxn>
                    <a:cxn ang="0">
                      <a:pos x="138" y="4"/>
                    </a:cxn>
                    <a:cxn ang="0">
                      <a:pos x="161" y="2"/>
                    </a:cxn>
                    <a:cxn ang="0">
                      <a:pos x="182" y="3"/>
                    </a:cxn>
                    <a:cxn ang="0">
                      <a:pos x="196" y="16"/>
                    </a:cxn>
                    <a:cxn ang="0">
                      <a:pos x="170" y="73"/>
                    </a:cxn>
                    <a:cxn ang="0">
                      <a:pos x="191" y="90"/>
                    </a:cxn>
                    <a:cxn ang="0">
                      <a:pos x="182" y="111"/>
                    </a:cxn>
                    <a:cxn ang="0">
                      <a:pos x="171" y="129"/>
                    </a:cxn>
                    <a:cxn ang="0">
                      <a:pos x="158" y="142"/>
                    </a:cxn>
                    <a:cxn ang="0">
                      <a:pos x="135" y="137"/>
                    </a:cxn>
                    <a:cxn ang="0">
                      <a:pos x="138" y="160"/>
                    </a:cxn>
                    <a:cxn ang="0">
                      <a:pos x="138" y="182"/>
                    </a:cxn>
                    <a:cxn ang="0">
                      <a:pos x="132" y="208"/>
                    </a:cxn>
                    <a:cxn ang="0">
                      <a:pos x="137" y="232"/>
                    </a:cxn>
                  </a:cxnLst>
                  <a:rect l="0" t="0" r="r" b="b"/>
                  <a:pathLst>
                    <a:path w="196" h="239">
                      <a:moveTo>
                        <a:pt x="137" y="239"/>
                      </a:moveTo>
                      <a:lnTo>
                        <a:pt x="124" y="239"/>
                      </a:lnTo>
                      <a:lnTo>
                        <a:pt x="117" y="232"/>
                      </a:lnTo>
                      <a:lnTo>
                        <a:pt x="116" y="221"/>
                      </a:lnTo>
                      <a:lnTo>
                        <a:pt x="117" y="212"/>
                      </a:lnTo>
                      <a:lnTo>
                        <a:pt x="116" y="201"/>
                      </a:lnTo>
                      <a:lnTo>
                        <a:pt x="107" y="196"/>
                      </a:lnTo>
                      <a:lnTo>
                        <a:pt x="99" y="194"/>
                      </a:lnTo>
                      <a:lnTo>
                        <a:pt x="90" y="189"/>
                      </a:lnTo>
                      <a:lnTo>
                        <a:pt x="88" y="183"/>
                      </a:lnTo>
                      <a:lnTo>
                        <a:pt x="85" y="183"/>
                      </a:lnTo>
                      <a:lnTo>
                        <a:pt x="79" y="177"/>
                      </a:lnTo>
                      <a:lnTo>
                        <a:pt x="64" y="178"/>
                      </a:lnTo>
                      <a:lnTo>
                        <a:pt x="52" y="181"/>
                      </a:lnTo>
                      <a:lnTo>
                        <a:pt x="37" y="191"/>
                      </a:lnTo>
                      <a:lnTo>
                        <a:pt x="17" y="197"/>
                      </a:lnTo>
                      <a:lnTo>
                        <a:pt x="0" y="188"/>
                      </a:lnTo>
                      <a:lnTo>
                        <a:pt x="0" y="187"/>
                      </a:lnTo>
                      <a:lnTo>
                        <a:pt x="3" y="185"/>
                      </a:lnTo>
                      <a:lnTo>
                        <a:pt x="10" y="185"/>
                      </a:lnTo>
                      <a:lnTo>
                        <a:pt x="21" y="191"/>
                      </a:lnTo>
                      <a:lnTo>
                        <a:pt x="30" y="186"/>
                      </a:lnTo>
                      <a:lnTo>
                        <a:pt x="38" y="186"/>
                      </a:lnTo>
                      <a:lnTo>
                        <a:pt x="42" y="182"/>
                      </a:lnTo>
                      <a:lnTo>
                        <a:pt x="35" y="181"/>
                      </a:lnTo>
                      <a:lnTo>
                        <a:pt x="25" y="182"/>
                      </a:lnTo>
                      <a:lnTo>
                        <a:pt x="20" y="181"/>
                      </a:lnTo>
                      <a:lnTo>
                        <a:pt x="24" y="172"/>
                      </a:lnTo>
                      <a:lnTo>
                        <a:pt x="43" y="169"/>
                      </a:lnTo>
                      <a:lnTo>
                        <a:pt x="54" y="162"/>
                      </a:lnTo>
                      <a:lnTo>
                        <a:pt x="72" y="159"/>
                      </a:lnTo>
                      <a:lnTo>
                        <a:pt x="78" y="155"/>
                      </a:lnTo>
                      <a:lnTo>
                        <a:pt x="73" y="151"/>
                      </a:lnTo>
                      <a:lnTo>
                        <a:pt x="62" y="156"/>
                      </a:lnTo>
                      <a:lnTo>
                        <a:pt x="52" y="155"/>
                      </a:lnTo>
                      <a:lnTo>
                        <a:pt x="45" y="153"/>
                      </a:lnTo>
                      <a:lnTo>
                        <a:pt x="38" y="146"/>
                      </a:lnTo>
                      <a:lnTo>
                        <a:pt x="38" y="138"/>
                      </a:lnTo>
                      <a:lnTo>
                        <a:pt x="40" y="133"/>
                      </a:lnTo>
                      <a:lnTo>
                        <a:pt x="62" y="106"/>
                      </a:lnTo>
                      <a:lnTo>
                        <a:pt x="68" y="69"/>
                      </a:lnTo>
                      <a:lnTo>
                        <a:pt x="74" y="52"/>
                      </a:lnTo>
                      <a:lnTo>
                        <a:pt x="84" y="48"/>
                      </a:lnTo>
                      <a:lnTo>
                        <a:pt x="88" y="57"/>
                      </a:lnTo>
                      <a:lnTo>
                        <a:pt x="94" y="62"/>
                      </a:lnTo>
                      <a:lnTo>
                        <a:pt x="94" y="65"/>
                      </a:lnTo>
                      <a:lnTo>
                        <a:pt x="94" y="67"/>
                      </a:lnTo>
                      <a:lnTo>
                        <a:pt x="85" y="69"/>
                      </a:lnTo>
                      <a:lnTo>
                        <a:pt x="84" y="73"/>
                      </a:lnTo>
                      <a:lnTo>
                        <a:pt x="83" y="79"/>
                      </a:lnTo>
                      <a:lnTo>
                        <a:pt x="84" y="90"/>
                      </a:lnTo>
                      <a:lnTo>
                        <a:pt x="84" y="94"/>
                      </a:lnTo>
                      <a:lnTo>
                        <a:pt x="89" y="100"/>
                      </a:lnTo>
                      <a:lnTo>
                        <a:pt x="100" y="103"/>
                      </a:lnTo>
                      <a:lnTo>
                        <a:pt x="105" y="103"/>
                      </a:lnTo>
                      <a:lnTo>
                        <a:pt x="106" y="101"/>
                      </a:lnTo>
                      <a:lnTo>
                        <a:pt x="105" y="94"/>
                      </a:lnTo>
                      <a:lnTo>
                        <a:pt x="101" y="88"/>
                      </a:lnTo>
                      <a:lnTo>
                        <a:pt x="100" y="83"/>
                      </a:lnTo>
                      <a:lnTo>
                        <a:pt x="103" y="81"/>
                      </a:lnTo>
                      <a:lnTo>
                        <a:pt x="110" y="76"/>
                      </a:lnTo>
                      <a:lnTo>
                        <a:pt x="111" y="65"/>
                      </a:lnTo>
                      <a:lnTo>
                        <a:pt x="116" y="53"/>
                      </a:lnTo>
                      <a:lnTo>
                        <a:pt x="112" y="51"/>
                      </a:lnTo>
                      <a:lnTo>
                        <a:pt x="106" y="51"/>
                      </a:lnTo>
                      <a:lnTo>
                        <a:pt x="105" y="48"/>
                      </a:lnTo>
                      <a:lnTo>
                        <a:pt x="102" y="31"/>
                      </a:lnTo>
                      <a:lnTo>
                        <a:pt x="103" y="26"/>
                      </a:lnTo>
                      <a:lnTo>
                        <a:pt x="108" y="19"/>
                      </a:lnTo>
                      <a:lnTo>
                        <a:pt x="117" y="11"/>
                      </a:lnTo>
                      <a:lnTo>
                        <a:pt x="128" y="6"/>
                      </a:lnTo>
                      <a:lnTo>
                        <a:pt x="138" y="4"/>
                      </a:lnTo>
                      <a:lnTo>
                        <a:pt x="151" y="6"/>
                      </a:lnTo>
                      <a:lnTo>
                        <a:pt x="161" y="2"/>
                      </a:lnTo>
                      <a:lnTo>
                        <a:pt x="173" y="0"/>
                      </a:lnTo>
                      <a:lnTo>
                        <a:pt x="182" y="3"/>
                      </a:lnTo>
                      <a:lnTo>
                        <a:pt x="191" y="10"/>
                      </a:lnTo>
                      <a:lnTo>
                        <a:pt x="196" y="16"/>
                      </a:lnTo>
                      <a:lnTo>
                        <a:pt x="186" y="62"/>
                      </a:lnTo>
                      <a:lnTo>
                        <a:pt x="170" y="73"/>
                      </a:lnTo>
                      <a:lnTo>
                        <a:pt x="172" y="81"/>
                      </a:lnTo>
                      <a:lnTo>
                        <a:pt x="191" y="90"/>
                      </a:lnTo>
                      <a:lnTo>
                        <a:pt x="189" y="101"/>
                      </a:lnTo>
                      <a:lnTo>
                        <a:pt x="182" y="111"/>
                      </a:lnTo>
                      <a:lnTo>
                        <a:pt x="172" y="118"/>
                      </a:lnTo>
                      <a:lnTo>
                        <a:pt x="171" y="129"/>
                      </a:lnTo>
                      <a:lnTo>
                        <a:pt x="166" y="140"/>
                      </a:lnTo>
                      <a:lnTo>
                        <a:pt x="158" y="142"/>
                      </a:lnTo>
                      <a:lnTo>
                        <a:pt x="145" y="137"/>
                      </a:lnTo>
                      <a:lnTo>
                        <a:pt x="135" y="137"/>
                      </a:lnTo>
                      <a:lnTo>
                        <a:pt x="134" y="145"/>
                      </a:lnTo>
                      <a:lnTo>
                        <a:pt x="138" y="160"/>
                      </a:lnTo>
                      <a:lnTo>
                        <a:pt x="139" y="170"/>
                      </a:lnTo>
                      <a:lnTo>
                        <a:pt x="138" y="182"/>
                      </a:lnTo>
                      <a:lnTo>
                        <a:pt x="138" y="201"/>
                      </a:lnTo>
                      <a:lnTo>
                        <a:pt x="132" y="208"/>
                      </a:lnTo>
                      <a:lnTo>
                        <a:pt x="132" y="215"/>
                      </a:lnTo>
                      <a:lnTo>
                        <a:pt x="137" y="232"/>
                      </a:lnTo>
                      <a:lnTo>
                        <a:pt x="137" y="2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6" name="Freeform 188">
                  <a:extLst>
                    <a:ext uri="{FF2B5EF4-FFF2-40B4-BE49-F238E27FC236}">
                      <a16:creationId xmlns:a16="http://schemas.microsoft.com/office/drawing/2014/main" id="{D8881D96-9B13-2D6C-2C57-27BAADB078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83972" y="3723645"/>
                  <a:ext cx="178069" cy="257670"/>
                </a:xfrm>
                <a:custGeom>
                  <a:avLst/>
                  <a:gdLst/>
                  <a:ahLst/>
                  <a:cxnLst>
                    <a:cxn ang="0">
                      <a:pos x="271" y="68"/>
                    </a:cxn>
                    <a:cxn ang="0">
                      <a:pos x="255" y="55"/>
                    </a:cxn>
                    <a:cxn ang="0">
                      <a:pos x="228" y="50"/>
                    </a:cxn>
                    <a:cxn ang="0">
                      <a:pos x="211" y="39"/>
                    </a:cxn>
                    <a:cxn ang="0">
                      <a:pos x="196" y="6"/>
                    </a:cxn>
                    <a:cxn ang="0">
                      <a:pos x="158" y="0"/>
                    </a:cxn>
                    <a:cxn ang="0">
                      <a:pos x="164" y="31"/>
                    </a:cxn>
                    <a:cxn ang="0">
                      <a:pos x="148" y="55"/>
                    </a:cxn>
                    <a:cxn ang="0">
                      <a:pos x="161" y="71"/>
                    </a:cxn>
                    <a:cxn ang="0">
                      <a:pos x="159" y="87"/>
                    </a:cxn>
                    <a:cxn ang="0">
                      <a:pos x="145" y="106"/>
                    </a:cxn>
                    <a:cxn ang="0">
                      <a:pos x="142" y="142"/>
                    </a:cxn>
                    <a:cxn ang="0">
                      <a:pos x="123" y="137"/>
                    </a:cxn>
                    <a:cxn ang="0">
                      <a:pos x="72" y="117"/>
                    </a:cxn>
                    <a:cxn ang="0">
                      <a:pos x="62" y="140"/>
                    </a:cxn>
                    <a:cxn ang="0">
                      <a:pos x="86" y="160"/>
                    </a:cxn>
                    <a:cxn ang="0">
                      <a:pos x="54" y="200"/>
                    </a:cxn>
                    <a:cxn ang="0">
                      <a:pos x="57" y="239"/>
                    </a:cxn>
                    <a:cxn ang="0">
                      <a:pos x="34" y="278"/>
                    </a:cxn>
                    <a:cxn ang="0">
                      <a:pos x="2" y="283"/>
                    </a:cxn>
                    <a:cxn ang="0">
                      <a:pos x="6" y="339"/>
                    </a:cxn>
                    <a:cxn ang="0">
                      <a:pos x="5" y="377"/>
                    </a:cxn>
                    <a:cxn ang="0">
                      <a:pos x="17" y="410"/>
                    </a:cxn>
                    <a:cxn ang="0">
                      <a:pos x="12" y="445"/>
                    </a:cxn>
                    <a:cxn ang="0">
                      <a:pos x="17" y="479"/>
                    </a:cxn>
                    <a:cxn ang="0">
                      <a:pos x="61" y="508"/>
                    </a:cxn>
                    <a:cxn ang="0">
                      <a:pos x="96" y="561"/>
                    </a:cxn>
                    <a:cxn ang="0">
                      <a:pos x="86" y="636"/>
                    </a:cxn>
                    <a:cxn ang="0">
                      <a:pos x="156" y="635"/>
                    </a:cxn>
                    <a:cxn ang="0">
                      <a:pos x="212" y="644"/>
                    </a:cxn>
                    <a:cxn ang="0">
                      <a:pos x="242" y="657"/>
                    </a:cxn>
                    <a:cxn ang="0">
                      <a:pos x="276" y="652"/>
                    </a:cxn>
                    <a:cxn ang="0">
                      <a:pos x="346" y="631"/>
                    </a:cxn>
                    <a:cxn ang="0">
                      <a:pos x="384" y="638"/>
                    </a:cxn>
                    <a:cxn ang="0">
                      <a:pos x="381" y="587"/>
                    </a:cxn>
                    <a:cxn ang="0">
                      <a:pos x="427" y="552"/>
                    </a:cxn>
                    <a:cxn ang="0">
                      <a:pos x="389" y="506"/>
                    </a:cxn>
                    <a:cxn ang="0">
                      <a:pos x="349" y="440"/>
                    </a:cxn>
                    <a:cxn ang="0">
                      <a:pos x="329" y="411"/>
                    </a:cxn>
                    <a:cxn ang="0">
                      <a:pos x="368" y="405"/>
                    </a:cxn>
                    <a:cxn ang="0">
                      <a:pos x="447" y="366"/>
                    </a:cxn>
                    <a:cxn ang="0">
                      <a:pos x="474" y="367"/>
                    </a:cxn>
                    <a:cxn ang="0">
                      <a:pos x="490" y="320"/>
                    </a:cxn>
                    <a:cxn ang="0">
                      <a:pos x="470" y="262"/>
                    </a:cxn>
                    <a:cxn ang="0">
                      <a:pos x="463" y="205"/>
                    </a:cxn>
                    <a:cxn ang="0">
                      <a:pos x="458" y="162"/>
                    </a:cxn>
                    <a:cxn ang="0">
                      <a:pos x="448" y="106"/>
                    </a:cxn>
                    <a:cxn ang="0">
                      <a:pos x="405" y="73"/>
                    </a:cxn>
                    <a:cxn ang="0">
                      <a:pos x="387" y="55"/>
                    </a:cxn>
                    <a:cxn ang="0">
                      <a:pos x="351" y="60"/>
                    </a:cxn>
                    <a:cxn ang="0">
                      <a:pos x="361" y="41"/>
                    </a:cxn>
                    <a:cxn ang="0">
                      <a:pos x="330" y="72"/>
                    </a:cxn>
                    <a:cxn ang="0">
                      <a:pos x="299" y="88"/>
                    </a:cxn>
                    <a:cxn ang="0">
                      <a:pos x="261" y="88"/>
                    </a:cxn>
                  </a:cxnLst>
                  <a:rect l="0" t="0" r="r" b="b"/>
                  <a:pathLst>
                    <a:path w="490" h="659">
                      <a:moveTo>
                        <a:pt x="261" y="88"/>
                      </a:moveTo>
                      <a:lnTo>
                        <a:pt x="260" y="83"/>
                      </a:lnTo>
                      <a:lnTo>
                        <a:pt x="264" y="73"/>
                      </a:lnTo>
                      <a:lnTo>
                        <a:pt x="271" y="68"/>
                      </a:lnTo>
                      <a:lnTo>
                        <a:pt x="276" y="62"/>
                      </a:lnTo>
                      <a:lnTo>
                        <a:pt x="276" y="52"/>
                      </a:lnTo>
                      <a:lnTo>
                        <a:pt x="272" y="49"/>
                      </a:lnTo>
                      <a:lnTo>
                        <a:pt x="255" y="55"/>
                      </a:lnTo>
                      <a:lnTo>
                        <a:pt x="249" y="55"/>
                      </a:lnTo>
                      <a:lnTo>
                        <a:pt x="244" y="49"/>
                      </a:lnTo>
                      <a:lnTo>
                        <a:pt x="233" y="44"/>
                      </a:lnTo>
                      <a:lnTo>
                        <a:pt x="228" y="50"/>
                      </a:lnTo>
                      <a:lnTo>
                        <a:pt x="223" y="50"/>
                      </a:lnTo>
                      <a:lnTo>
                        <a:pt x="222" y="42"/>
                      </a:lnTo>
                      <a:lnTo>
                        <a:pt x="215" y="42"/>
                      </a:lnTo>
                      <a:lnTo>
                        <a:pt x="211" y="39"/>
                      </a:lnTo>
                      <a:lnTo>
                        <a:pt x="217" y="31"/>
                      </a:lnTo>
                      <a:lnTo>
                        <a:pt x="217" y="22"/>
                      </a:lnTo>
                      <a:lnTo>
                        <a:pt x="212" y="11"/>
                      </a:lnTo>
                      <a:lnTo>
                        <a:pt x="196" y="6"/>
                      </a:lnTo>
                      <a:lnTo>
                        <a:pt x="189" y="7"/>
                      </a:lnTo>
                      <a:lnTo>
                        <a:pt x="190" y="2"/>
                      </a:lnTo>
                      <a:lnTo>
                        <a:pt x="182" y="6"/>
                      </a:lnTo>
                      <a:lnTo>
                        <a:pt x="158" y="0"/>
                      </a:lnTo>
                      <a:lnTo>
                        <a:pt x="150" y="1"/>
                      </a:lnTo>
                      <a:lnTo>
                        <a:pt x="150" y="11"/>
                      </a:lnTo>
                      <a:lnTo>
                        <a:pt x="158" y="25"/>
                      </a:lnTo>
                      <a:lnTo>
                        <a:pt x="164" y="31"/>
                      </a:lnTo>
                      <a:lnTo>
                        <a:pt x="167" y="38"/>
                      </a:lnTo>
                      <a:lnTo>
                        <a:pt x="153" y="46"/>
                      </a:lnTo>
                      <a:lnTo>
                        <a:pt x="152" y="50"/>
                      </a:lnTo>
                      <a:lnTo>
                        <a:pt x="148" y="55"/>
                      </a:lnTo>
                      <a:lnTo>
                        <a:pt x="155" y="55"/>
                      </a:lnTo>
                      <a:lnTo>
                        <a:pt x="159" y="58"/>
                      </a:lnTo>
                      <a:lnTo>
                        <a:pt x="157" y="65"/>
                      </a:lnTo>
                      <a:lnTo>
                        <a:pt x="161" y="71"/>
                      </a:lnTo>
                      <a:lnTo>
                        <a:pt x="166" y="74"/>
                      </a:lnTo>
                      <a:lnTo>
                        <a:pt x="164" y="78"/>
                      </a:lnTo>
                      <a:lnTo>
                        <a:pt x="159" y="79"/>
                      </a:lnTo>
                      <a:lnTo>
                        <a:pt x="159" y="87"/>
                      </a:lnTo>
                      <a:lnTo>
                        <a:pt x="172" y="97"/>
                      </a:lnTo>
                      <a:lnTo>
                        <a:pt x="170" y="99"/>
                      </a:lnTo>
                      <a:lnTo>
                        <a:pt x="148" y="99"/>
                      </a:lnTo>
                      <a:lnTo>
                        <a:pt x="145" y="106"/>
                      </a:lnTo>
                      <a:lnTo>
                        <a:pt x="142" y="110"/>
                      </a:lnTo>
                      <a:lnTo>
                        <a:pt x="142" y="128"/>
                      </a:lnTo>
                      <a:lnTo>
                        <a:pt x="148" y="148"/>
                      </a:lnTo>
                      <a:lnTo>
                        <a:pt x="142" y="142"/>
                      </a:lnTo>
                      <a:lnTo>
                        <a:pt x="137" y="128"/>
                      </a:lnTo>
                      <a:lnTo>
                        <a:pt x="130" y="126"/>
                      </a:lnTo>
                      <a:lnTo>
                        <a:pt x="129" y="137"/>
                      </a:lnTo>
                      <a:lnTo>
                        <a:pt x="123" y="137"/>
                      </a:lnTo>
                      <a:lnTo>
                        <a:pt x="120" y="125"/>
                      </a:lnTo>
                      <a:lnTo>
                        <a:pt x="115" y="115"/>
                      </a:lnTo>
                      <a:lnTo>
                        <a:pt x="99" y="113"/>
                      </a:lnTo>
                      <a:lnTo>
                        <a:pt x="72" y="117"/>
                      </a:lnTo>
                      <a:lnTo>
                        <a:pt x="69" y="126"/>
                      </a:lnTo>
                      <a:lnTo>
                        <a:pt x="65" y="130"/>
                      </a:lnTo>
                      <a:lnTo>
                        <a:pt x="61" y="137"/>
                      </a:lnTo>
                      <a:lnTo>
                        <a:pt x="62" y="140"/>
                      </a:lnTo>
                      <a:lnTo>
                        <a:pt x="73" y="142"/>
                      </a:lnTo>
                      <a:lnTo>
                        <a:pt x="78" y="146"/>
                      </a:lnTo>
                      <a:lnTo>
                        <a:pt x="83" y="152"/>
                      </a:lnTo>
                      <a:lnTo>
                        <a:pt x="86" y="160"/>
                      </a:lnTo>
                      <a:lnTo>
                        <a:pt x="83" y="159"/>
                      </a:lnTo>
                      <a:lnTo>
                        <a:pt x="78" y="151"/>
                      </a:lnTo>
                      <a:lnTo>
                        <a:pt x="64" y="154"/>
                      </a:lnTo>
                      <a:lnTo>
                        <a:pt x="54" y="200"/>
                      </a:lnTo>
                      <a:lnTo>
                        <a:pt x="38" y="211"/>
                      </a:lnTo>
                      <a:lnTo>
                        <a:pt x="40" y="219"/>
                      </a:lnTo>
                      <a:lnTo>
                        <a:pt x="59" y="228"/>
                      </a:lnTo>
                      <a:lnTo>
                        <a:pt x="57" y="239"/>
                      </a:lnTo>
                      <a:lnTo>
                        <a:pt x="50" y="249"/>
                      </a:lnTo>
                      <a:lnTo>
                        <a:pt x="40" y="256"/>
                      </a:lnTo>
                      <a:lnTo>
                        <a:pt x="39" y="267"/>
                      </a:lnTo>
                      <a:lnTo>
                        <a:pt x="34" y="278"/>
                      </a:lnTo>
                      <a:lnTo>
                        <a:pt x="26" y="280"/>
                      </a:lnTo>
                      <a:lnTo>
                        <a:pt x="13" y="275"/>
                      </a:lnTo>
                      <a:lnTo>
                        <a:pt x="3" y="275"/>
                      </a:lnTo>
                      <a:lnTo>
                        <a:pt x="2" y="283"/>
                      </a:lnTo>
                      <a:lnTo>
                        <a:pt x="6" y="298"/>
                      </a:lnTo>
                      <a:lnTo>
                        <a:pt x="7" y="308"/>
                      </a:lnTo>
                      <a:lnTo>
                        <a:pt x="6" y="320"/>
                      </a:lnTo>
                      <a:lnTo>
                        <a:pt x="6" y="339"/>
                      </a:lnTo>
                      <a:lnTo>
                        <a:pt x="0" y="346"/>
                      </a:lnTo>
                      <a:lnTo>
                        <a:pt x="0" y="353"/>
                      </a:lnTo>
                      <a:lnTo>
                        <a:pt x="5" y="370"/>
                      </a:lnTo>
                      <a:lnTo>
                        <a:pt x="5" y="377"/>
                      </a:lnTo>
                      <a:lnTo>
                        <a:pt x="10" y="383"/>
                      </a:lnTo>
                      <a:lnTo>
                        <a:pt x="11" y="394"/>
                      </a:lnTo>
                      <a:lnTo>
                        <a:pt x="17" y="402"/>
                      </a:lnTo>
                      <a:lnTo>
                        <a:pt x="17" y="410"/>
                      </a:lnTo>
                      <a:lnTo>
                        <a:pt x="6" y="427"/>
                      </a:lnTo>
                      <a:lnTo>
                        <a:pt x="14" y="431"/>
                      </a:lnTo>
                      <a:lnTo>
                        <a:pt x="12" y="438"/>
                      </a:lnTo>
                      <a:lnTo>
                        <a:pt x="12" y="445"/>
                      </a:lnTo>
                      <a:lnTo>
                        <a:pt x="17" y="453"/>
                      </a:lnTo>
                      <a:lnTo>
                        <a:pt x="21" y="460"/>
                      </a:lnTo>
                      <a:lnTo>
                        <a:pt x="22" y="472"/>
                      </a:lnTo>
                      <a:lnTo>
                        <a:pt x="17" y="479"/>
                      </a:lnTo>
                      <a:lnTo>
                        <a:pt x="29" y="490"/>
                      </a:lnTo>
                      <a:lnTo>
                        <a:pt x="37" y="496"/>
                      </a:lnTo>
                      <a:lnTo>
                        <a:pt x="43" y="507"/>
                      </a:lnTo>
                      <a:lnTo>
                        <a:pt x="61" y="508"/>
                      </a:lnTo>
                      <a:lnTo>
                        <a:pt x="102" y="520"/>
                      </a:lnTo>
                      <a:lnTo>
                        <a:pt x="115" y="526"/>
                      </a:lnTo>
                      <a:lnTo>
                        <a:pt x="113" y="538"/>
                      </a:lnTo>
                      <a:lnTo>
                        <a:pt x="96" y="561"/>
                      </a:lnTo>
                      <a:lnTo>
                        <a:pt x="93" y="573"/>
                      </a:lnTo>
                      <a:lnTo>
                        <a:pt x="86" y="598"/>
                      </a:lnTo>
                      <a:lnTo>
                        <a:pt x="84" y="626"/>
                      </a:lnTo>
                      <a:lnTo>
                        <a:pt x="86" y="636"/>
                      </a:lnTo>
                      <a:lnTo>
                        <a:pt x="88" y="638"/>
                      </a:lnTo>
                      <a:lnTo>
                        <a:pt x="94" y="644"/>
                      </a:lnTo>
                      <a:lnTo>
                        <a:pt x="130" y="639"/>
                      </a:lnTo>
                      <a:lnTo>
                        <a:pt x="156" y="635"/>
                      </a:lnTo>
                      <a:lnTo>
                        <a:pt x="175" y="639"/>
                      </a:lnTo>
                      <a:lnTo>
                        <a:pt x="193" y="648"/>
                      </a:lnTo>
                      <a:lnTo>
                        <a:pt x="204" y="644"/>
                      </a:lnTo>
                      <a:lnTo>
                        <a:pt x="212" y="644"/>
                      </a:lnTo>
                      <a:lnTo>
                        <a:pt x="221" y="646"/>
                      </a:lnTo>
                      <a:lnTo>
                        <a:pt x="227" y="654"/>
                      </a:lnTo>
                      <a:lnTo>
                        <a:pt x="237" y="659"/>
                      </a:lnTo>
                      <a:lnTo>
                        <a:pt x="242" y="657"/>
                      </a:lnTo>
                      <a:lnTo>
                        <a:pt x="244" y="649"/>
                      </a:lnTo>
                      <a:lnTo>
                        <a:pt x="252" y="643"/>
                      </a:lnTo>
                      <a:lnTo>
                        <a:pt x="263" y="644"/>
                      </a:lnTo>
                      <a:lnTo>
                        <a:pt x="276" y="652"/>
                      </a:lnTo>
                      <a:lnTo>
                        <a:pt x="290" y="652"/>
                      </a:lnTo>
                      <a:lnTo>
                        <a:pt x="309" y="639"/>
                      </a:lnTo>
                      <a:lnTo>
                        <a:pt x="342" y="636"/>
                      </a:lnTo>
                      <a:lnTo>
                        <a:pt x="346" y="631"/>
                      </a:lnTo>
                      <a:lnTo>
                        <a:pt x="357" y="635"/>
                      </a:lnTo>
                      <a:lnTo>
                        <a:pt x="372" y="635"/>
                      </a:lnTo>
                      <a:lnTo>
                        <a:pt x="377" y="642"/>
                      </a:lnTo>
                      <a:lnTo>
                        <a:pt x="384" y="638"/>
                      </a:lnTo>
                      <a:lnTo>
                        <a:pt x="384" y="631"/>
                      </a:lnTo>
                      <a:lnTo>
                        <a:pt x="377" y="615"/>
                      </a:lnTo>
                      <a:lnTo>
                        <a:pt x="376" y="599"/>
                      </a:lnTo>
                      <a:lnTo>
                        <a:pt x="381" y="587"/>
                      </a:lnTo>
                      <a:lnTo>
                        <a:pt x="403" y="578"/>
                      </a:lnTo>
                      <a:lnTo>
                        <a:pt x="406" y="568"/>
                      </a:lnTo>
                      <a:lnTo>
                        <a:pt x="410" y="560"/>
                      </a:lnTo>
                      <a:lnTo>
                        <a:pt x="427" y="552"/>
                      </a:lnTo>
                      <a:lnTo>
                        <a:pt x="428" y="545"/>
                      </a:lnTo>
                      <a:lnTo>
                        <a:pt x="425" y="539"/>
                      </a:lnTo>
                      <a:lnTo>
                        <a:pt x="399" y="519"/>
                      </a:lnTo>
                      <a:lnTo>
                        <a:pt x="389" y="506"/>
                      </a:lnTo>
                      <a:lnTo>
                        <a:pt x="361" y="483"/>
                      </a:lnTo>
                      <a:lnTo>
                        <a:pt x="351" y="470"/>
                      </a:lnTo>
                      <a:lnTo>
                        <a:pt x="351" y="453"/>
                      </a:lnTo>
                      <a:lnTo>
                        <a:pt x="349" y="440"/>
                      </a:lnTo>
                      <a:lnTo>
                        <a:pt x="336" y="434"/>
                      </a:lnTo>
                      <a:lnTo>
                        <a:pt x="328" y="425"/>
                      </a:lnTo>
                      <a:lnTo>
                        <a:pt x="328" y="416"/>
                      </a:lnTo>
                      <a:lnTo>
                        <a:pt x="329" y="411"/>
                      </a:lnTo>
                      <a:lnTo>
                        <a:pt x="345" y="426"/>
                      </a:lnTo>
                      <a:lnTo>
                        <a:pt x="347" y="426"/>
                      </a:lnTo>
                      <a:lnTo>
                        <a:pt x="352" y="412"/>
                      </a:lnTo>
                      <a:lnTo>
                        <a:pt x="368" y="405"/>
                      </a:lnTo>
                      <a:lnTo>
                        <a:pt x="385" y="399"/>
                      </a:lnTo>
                      <a:lnTo>
                        <a:pt x="403" y="391"/>
                      </a:lnTo>
                      <a:lnTo>
                        <a:pt x="409" y="379"/>
                      </a:lnTo>
                      <a:lnTo>
                        <a:pt x="447" y="366"/>
                      </a:lnTo>
                      <a:lnTo>
                        <a:pt x="451" y="343"/>
                      </a:lnTo>
                      <a:lnTo>
                        <a:pt x="460" y="346"/>
                      </a:lnTo>
                      <a:lnTo>
                        <a:pt x="468" y="358"/>
                      </a:lnTo>
                      <a:lnTo>
                        <a:pt x="474" y="367"/>
                      </a:lnTo>
                      <a:lnTo>
                        <a:pt x="481" y="367"/>
                      </a:lnTo>
                      <a:lnTo>
                        <a:pt x="485" y="358"/>
                      </a:lnTo>
                      <a:lnTo>
                        <a:pt x="489" y="341"/>
                      </a:lnTo>
                      <a:lnTo>
                        <a:pt x="490" y="320"/>
                      </a:lnTo>
                      <a:lnTo>
                        <a:pt x="489" y="316"/>
                      </a:lnTo>
                      <a:lnTo>
                        <a:pt x="473" y="297"/>
                      </a:lnTo>
                      <a:lnTo>
                        <a:pt x="470" y="273"/>
                      </a:lnTo>
                      <a:lnTo>
                        <a:pt x="470" y="262"/>
                      </a:lnTo>
                      <a:lnTo>
                        <a:pt x="469" y="246"/>
                      </a:lnTo>
                      <a:lnTo>
                        <a:pt x="467" y="237"/>
                      </a:lnTo>
                      <a:lnTo>
                        <a:pt x="464" y="213"/>
                      </a:lnTo>
                      <a:lnTo>
                        <a:pt x="463" y="205"/>
                      </a:lnTo>
                      <a:lnTo>
                        <a:pt x="448" y="194"/>
                      </a:lnTo>
                      <a:lnTo>
                        <a:pt x="447" y="186"/>
                      </a:lnTo>
                      <a:lnTo>
                        <a:pt x="452" y="174"/>
                      </a:lnTo>
                      <a:lnTo>
                        <a:pt x="458" y="162"/>
                      </a:lnTo>
                      <a:lnTo>
                        <a:pt x="459" y="149"/>
                      </a:lnTo>
                      <a:lnTo>
                        <a:pt x="459" y="132"/>
                      </a:lnTo>
                      <a:lnTo>
                        <a:pt x="451" y="115"/>
                      </a:lnTo>
                      <a:lnTo>
                        <a:pt x="448" y="106"/>
                      </a:lnTo>
                      <a:lnTo>
                        <a:pt x="426" y="99"/>
                      </a:lnTo>
                      <a:lnTo>
                        <a:pt x="424" y="85"/>
                      </a:lnTo>
                      <a:lnTo>
                        <a:pt x="415" y="72"/>
                      </a:lnTo>
                      <a:lnTo>
                        <a:pt x="405" y="73"/>
                      </a:lnTo>
                      <a:lnTo>
                        <a:pt x="399" y="68"/>
                      </a:lnTo>
                      <a:lnTo>
                        <a:pt x="397" y="67"/>
                      </a:lnTo>
                      <a:lnTo>
                        <a:pt x="394" y="60"/>
                      </a:lnTo>
                      <a:lnTo>
                        <a:pt x="387" y="55"/>
                      </a:lnTo>
                      <a:lnTo>
                        <a:pt x="381" y="49"/>
                      </a:lnTo>
                      <a:lnTo>
                        <a:pt x="365" y="51"/>
                      </a:lnTo>
                      <a:lnTo>
                        <a:pt x="357" y="55"/>
                      </a:lnTo>
                      <a:lnTo>
                        <a:pt x="351" y="60"/>
                      </a:lnTo>
                      <a:lnTo>
                        <a:pt x="352" y="54"/>
                      </a:lnTo>
                      <a:lnTo>
                        <a:pt x="358" y="49"/>
                      </a:lnTo>
                      <a:lnTo>
                        <a:pt x="368" y="42"/>
                      </a:lnTo>
                      <a:lnTo>
                        <a:pt x="361" y="41"/>
                      </a:lnTo>
                      <a:lnTo>
                        <a:pt x="352" y="42"/>
                      </a:lnTo>
                      <a:lnTo>
                        <a:pt x="339" y="60"/>
                      </a:lnTo>
                      <a:lnTo>
                        <a:pt x="335" y="70"/>
                      </a:lnTo>
                      <a:lnTo>
                        <a:pt x="330" y="72"/>
                      </a:lnTo>
                      <a:lnTo>
                        <a:pt x="330" y="66"/>
                      </a:lnTo>
                      <a:lnTo>
                        <a:pt x="312" y="71"/>
                      </a:lnTo>
                      <a:lnTo>
                        <a:pt x="296" y="83"/>
                      </a:lnTo>
                      <a:lnTo>
                        <a:pt x="299" y="88"/>
                      </a:lnTo>
                      <a:lnTo>
                        <a:pt x="290" y="88"/>
                      </a:lnTo>
                      <a:lnTo>
                        <a:pt x="277" y="84"/>
                      </a:lnTo>
                      <a:lnTo>
                        <a:pt x="264" y="94"/>
                      </a:lnTo>
                      <a:lnTo>
                        <a:pt x="261" y="8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7" name="Freeform 190">
                  <a:extLst>
                    <a:ext uri="{FF2B5EF4-FFF2-40B4-BE49-F238E27FC236}">
                      <a16:creationId xmlns:a16="http://schemas.microsoft.com/office/drawing/2014/main" id="{3DB031F3-B8D9-FD8D-F044-61FD03E61B9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36666" y="4115069"/>
                  <a:ext cx="19987" cy="47207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8" name="Freeform 191">
                  <a:extLst>
                    <a:ext uri="{FF2B5EF4-FFF2-40B4-BE49-F238E27FC236}">
                      <a16:creationId xmlns:a16="http://schemas.microsoft.com/office/drawing/2014/main" id="{961F8777-44AD-79E1-9349-24B89EB27C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73197" y="3859365"/>
                  <a:ext cx="252567" cy="275373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49" name="Freeform 194">
                  <a:extLst>
                    <a:ext uri="{FF2B5EF4-FFF2-40B4-BE49-F238E27FC236}">
                      <a16:creationId xmlns:a16="http://schemas.microsoft.com/office/drawing/2014/main" id="{5C30A1C1-A3F6-C119-9966-EF43CD5808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05966" y="3707909"/>
                  <a:ext cx="50877" cy="49174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0" name="Freeform 195">
                  <a:extLst>
                    <a:ext uri="{FF2B5EF4-FFF2-40B4-BE49-F238E27FC236}">
                      <a16:creationId xmlns:a16="http://schemas.microsoft.com/office/drawing/2014/main" id="{071E6DC7-79BC-1CAC-5B01-F2F49BCC23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60541" y="3711844"/>
                  <a:ext cx="85400" cy="135720"/>
                </a:xfrm>
                <a:custGeom>
                  <a:avLst/>
                  <a:gdLst/>
                  <a:ahLst/>
                  <a:cxnLst>
                    <a:cxn ang="0">
                      <a:pos x="223" y="97"/>
                    </a:cxn>
                    <a:cxn ang="0">
                      <a:pos x="178" y="84"/>
                    </a:cxn>
                    <a:cxn ang="0">
                      <a:pos x="148" y="100"/>
                    </a:cxn>
                    <a:cxn ang="0">
                      <a:pos x="136" y="63"/>
                    </a:cxn>
                    <a:cxn ang="0">
                      <a:pos x="152" y="39"/>
                    </a:cxn>
                    <a:cxn ang="0">
                      <a:pos x="152" y="2"/>
                    </a:cxn>
                    <a:cxn ang="0">
                      <a:pos x="135" y="6"/>
                    </a:cxn>
                    <a:cxn ang="0">
                      <a:pos x="113" y="18"/>
                    </a:cxn>
                    <a:cxn ang="0">
                      <a:pos x="108" y="34"/>
                    </a:cxn>
                    <a:cxn ang="0">
                      <a:pos x="88" y="53"/>
                    </a:cxn>
                    <a:cxn ang="0">
                      <a:pos x="104" y="60"/>
                    </a:cxn>
                    <a:cxn ang="0">
                      <a:pos x="120" y="63"/>
                    </a:cxn>
                    <a:cxn ang="0">
                      <a:pos x="99" y="87"/>
                    </a:cxn>
                    <a:cxn ang="0">
                      <a:pos x="65" y="97"/>
                    </a:cxn>
                    <a:cxn ang="0">
                      <a:pos x="31" y="96"/>
                    </a:cxn>
                    <a:cxn ang="0">
                      <a:pos x="23" y="118"/>
                    </a:cxn>
                    <a:cxn ang="0">
                      <a:pos x="43" y="130"/>
                    </a:cxn>
                    <a:cxn ang="0">
                      <a:pos x="24" y="154"/>
                    </a:cxn>
                    <a:cxn ang="0">
                      <a:pos x="23" y="173"/>
                    </a:cxn>
                    <a:cxn ang="0">
                      <a:pos x="40" y="179"/>
                    </a:cxn>
                    <a:cxn ang="0">
                      <a:pos x="78" y="192"/>
                    </a:cxn>
                    <a:cxn ang="0">
                      <a:pos x="54" y="209"/>
                    </a:cxn>
                    <a:cxn ang="0">
                      <a:pos x="32" y="248"/>
                    </a:cxn>
                    <a:cxn ang="0">
                      <a:pos x="81" y="238"/>
                    </a:cxn>
                    <a:cxn ang="0">
                      <a:pos x="56" y="249"/>
                    </a:cxn>
                    <a:cxn ang="0">
                      <a:pos x="29" y="274"/>
                    </a:cxn>
                    <a:cxn ang="0">
                      <a:pos x="15" y="279"/>
                    </a:cxn>
                    <a:cxn ang="0">
                      <a:pos x="0" y="291"/>
                    </a:cxn>
                    <a:cxn ang="0">
                      <a:pos x="13" y="299"/>
                    </a:cxn>
                    <a:cxn ang="0">
                      <a:pos x="11" y="314"/>
                    </a:cxn>
                    <a:cxn ang="0">
                      <a:pos x="38" y="312"/>
                    </a:cxn>
                    <a:cxn ang="0">
                      <a:pos x="16" y="334"/>
                    </a:cxn>
                    <a:cxn ang="0">
                      <a:pos x="48" y="328"/>
                    </a:cxn>
                    <a:cxn ang="0">
                      <a:pos x="33" y="338"/>
                    </a:cxn>
                    <a:cxn ang="0">
                      <a:pos x="44" y="340"/>
                    </a:cxn>
                    <a:cxn ang="0">
                      <a:pos x="60" y="343"/>
                    </a:cxn>
                    <a:cxn ang="0">
                      <a:pos x="102" y="329"/>
                    </a:cxn>
                    <a:cxn ang="0">
                      <a:pos x="109" y="308"/>
                    </a:cxn>
                    <a:cxn ang="0">
                      <a:pos x="119" y="317"/>
                    </a:cxn>
                    <a:cxn ang="0">
                      <a:pos x="145" y="306"/>
                    </a:cxn>
                    <a:cxn ang="0">
                      <a:pos x="153" y="291"/>
                    </a:cxn>
                    <a:cxn ang="0">
                      <a:pos x="201" y="281"/>
                    </a:cxn>
                    <a:cxn ang="0">
                      <a:pos x="218" y="278"/>
                    </a:cxn>
                    <a:cxn ang="0">
                      <a:pos x="225" y="236"/>
                    </a:cxn>
                    <a:cxn ang="0">
                      <a:pos x="231" y="197"/>
                    </a:cxn>
                    <a:cxn ang="0">
                      <a:pos x="233" y="160"/>
                    </a:cxn>
                    <a:cxn ang="0">
                      <a:pos x="226" y="117"/>
                    </a:cxn>
                  </a:cxnLst>
                  <a:rect l="0" t="0" r="r" b="b"/>
                  <a:pathLst>
                    <a:path w="233" h="345">
                      <a:moveTo>
                        <a:pt x="226" y="117"/>
                      </a:moveTo>
                      <a:lnTo>
                        <a:pt x="223" y="112"/>
                      </a:lnTo>
                      <a:lnTo>
                        <a:pt x="223" y="97"/>
                      </a:lnTo>
                      <a:lnTo>
                        <a:pt x="222" y="90"/>
                      </a:lnTo>
                      <a:lnTo>
                        <a:pt x="207" y="76"/>
                      </a:lnTo>
                      <a:lnTo>
                        <a:pt x="178" y="84"/>
                      </a:lnTo>
                      <a:lnTo>
                        <a:pt x="172" y="95"/>
                      </a:lnTo>
                      <a:lnTo>
                        <a:pt x="159" y="106"/>
                      </a:lnTo>
                      <a:lnTo>
                        <a:pt x="148" y="100"/>
                      </a:lnTo>
                      <a:lnTo>
                        <a:pt x="141" y="82"/>
                      </a:lnTo>
                      <a:lnTo>
                        <a:pt x="125" y="71"/>
                      </a:lnTo>
                      <a:lnTo>
                        <a:pt x="136" y="63"/>
                      </a:lnTo>
                      <a:lnTo>
                        <a:pt x="136" y="50"/>
                      </a:lnTo>
                      <a:lnTo>
                        <a:pt x="146" y="49"/>
                      </a:lnTo>
                      <a:lnTo>
                        <a:pt x="152" y="39"/>
                      </a:lnTo>
                      <a:lnTo>
                        <a:pt x="153" y="27"/>
                      </a:lnTo>
                      <a:lnTo>
                        <a:pt x="155" y="22"/>
                      </a:lnTo>
                      <a:lnTo>
                        <a:pt x="152" y="2"/>
                      </a:lnTo>
                      <a:lnTo>
                        <a:pt x="151" y="0"/>
                      </a:lnTo>
                      <a:lnTo>
                        <a:pt x="145" y="1"/>
                      </a:lnTo>
                      <a:lnTo>
                        <a:pt x="135" y="6"/>
                      </a:lnTo>
                      <a:lnTo>
                        <a:pt x="131" y="4"/>
                      </a:lnTo>
                      <a:lnTo>
                        <a:pt x="121" y="11"/>
                      </a:lnTo>
                      <a:lnTo>
                        <a:pt x="113" y="18"/>
                      </a:lnTo>
                      <a:lnTo>
                        <a:pt x="108" y="20"/>
                      </a:lnTo>
                      <a:lnTo>
                        <a:pt x="105" y="30"/>
                      </a:lnTo>
                      <a:lnTo>
                        <a:pt x="108" y="34"/>
                      </a:lnTo>
                      <a:lnTo>
                        <a:pt x="107" y="37"/>
                      </a:lnTo>
                      <a:lnTo>
                        <a:pt x="99" y="45"/>
                      </a:lnTo>
                      <a:lnTo>
                        <a:pt x="88" y="53"/>
                      </a:lnTo>
                      <a:lnTo>
                        <a:pt x="91" y="59"/>
                      </a:lnTo>
                      <a:lnTo>
                        <a:pt x="99" y="59"/>
                      </a:lnTo>
                      <a:lnTo>
                        <a:pt x="104" y="60"/>
                      </a:lnTo>
                      <a:lnTo>
                        <a:pt x="110" y="59"/>
                      </a:lnTo>
                      <a:lnTo>
                        <a:pt x="119" y="59"/>
                      </a:lnTo>
                      <a:lnTo>
                        <a:pt x="120" y="63"/>
                      </a:lnTo>
                      <a:lnTo>
                        <a:pt x="117" y="71"/>
                      </a:lnTo>
                      <a:lnTo>
                        <a:pt x="98" y="84"/>
                      </a:lnTo>
                      <a:lnTo>
                        <a:pt x="99" y="87"/>
                      </a:lnTo>
                      <a:lnTo>
                        <a:pt x="98" y="95"/>
                      </a:lnTo>
                      <a:lnTo>
                        <a:pt x="83" y="93"/>
                      </a:lnTo>
                      <a:lnTo>
                        <a:pt x="65" y="97"/>
                      </a:lnTo>
                      <a:lnTo>
                        <a:pt x="61" y="90"/>
                      </a:lnTo>
                      <a:lnTo>
                        <a:pt x="37" y="87"/>
                      </a:lnTo>
                      <a:lnTo>
                        <a:pt x="31" y="96"/>
                      </a:lnTo>
                      <a:lnTo>
                        <a:pt x="26" y="104"/>
                      </a:lnTo>
                      <a:lnTo>
                        <a:pt x="29" y="120"/>
                      </a:lnTo>
                      <a:lnTo>
                        <a:pt x="23" y="118"/>
                      </a:lnTo>
                      <a:lnTo>
                        <a:pt x="15" y="119"/>
                      </a:lnTo>
                      <a:lnTo>
                        <a:pt x="21" y="128"/>
                      </a:lnTo>
                      <a:lnTo>
                        <a:pt x="43" y="130"/>
                      </a:lnTo>
                      <a:lnTo>
                        <a:pt x="44" y="136"/>
                      </a:lnTo>
                      <a:lnTo>
                        <a:pt x="28" y="146"/>
                      </a:lnTo>
                      <a:lnTo>
                        <a:pt x="24" y="154"/>
                      </a:lnTo>
                      <a:lnTo>
                        <a:pt x="17" y="158"/>
                      </a:lnTo>
                      <a:lnTo>
                        <a:pt x="17" y="166"/>
                      </a:lnTo>
                      <a:lnTo>
                        <a:pt x="23" y="173"/>
                      </a:lnTo>
                      <a:lnTo>
                        <a:pt x="28" y="174"/>
                      </a:lnTo>
                      <a:lnTo>
                        <a:pt x="28" y="179"/>
                      </a:lnTo>
                      <a:lnTo>
                        <a:pt x="40" y="179"/>
                      </a:lnTo>
                      <a:lnTo>
                        <a:pt x="43" y="186"/>
                      </a:lnTo>
                      <a:lnTo>
                        <a:pt x="75" y="187"/>
                      </a:lnTo>
                      <a:lnTo>
                        <a:pt x="78" y="192"/>
                      </a:lnTo>
                      <a:lnTo>
                        <a:pt x="74" y="197"/>
                      </a:lnTo>
                      <a:lnTo>
                        <a:pt x="61" y="201"/>
                      </a:lnTo>
                      <a:lnTo>
                        <a:pt x="54" y="209"/>
                      </a:lnTo>
                      <a:lnTo>
                        <a:pt x="53" y="224"/>
                      </a:lnTo>
                      <a:lnTo>
                        <a:pt x="48" y="233"/>
                      </a:lnTo>
                      <a:lnTo>
                        <a:pt x="32" y="248"/>
                      </a:lnTo>
                      <a:lnTo>
                        <a:pt x="65" y="243"/>
                      </a:lnTo>
                      <a:lnTo>
                        <a:pt x="81" y="227"/>
                      </a:lnTo>
                      <a:lnTo>
                        <a:pt x="81" y="238"/>
                      </a:lnTo>
                      <a:lnTo>
                        <a:pt x="89" y="240"/>
                      </a:lnTo>
                      <a:lnTo>
                        <a:pt x="91" y="241"/>
                      </a:lnTo>
                      <a:lnTo>
                        <a:pt x="56" y="249"/>
                      </a:lnTo>
                      <a:lnTo>
                        <a:pt x="42" y="251"/>
                      </a:lnTo>
                      <a:lnTo>
                        <a:pt x="31" y="268"/>
                      </a:lnTo>
                      <a:lnTo>
                        <a:pt x="29" y="274"/>
                      </a:lnTo>
                      <a:lnTo>
                        <a:pt x="27" y="278"/>
                      </a:lnTo>
                      <a:lnTo>
                        <a:pt x="21" y="276"/>
                      </a:lnTo>
                      <a:lnTo>
                        <a:pt x="15" y="279"/>
                      </a:lnTo>
                      <a:lnTo>
                        <a:pt x="8" y="278"/>
                      </a:lnTo>
                      <a:lnTo>
                        <a:pt x="2" y="283"/>
                      </a:lnTo>
                      <a:lnTo>
                        <a:pt x="0" y="291"/>
                      </a:lnTo>
                      <a:lnTo>
                        <a:pt x="24" y="289"/>
                      </a:lnTo>
                      <a:lnTo>
                        <a:pt x="26" y="294"/>
                      </a:lnTo>
                      <a:lnTo>
                        <a:pt x="13" y="299"/>
                      </a:lnTo>
                      <a:lnTo>
                        <a:pt x="5" y="308"/>
                      </a:lnTo>
                      <a:lnTo>
                        <a:pt x="3" y="314"/>
                      </a:lnTo>
                      <a:lnTo>
                        <a:pt x="11" y="314"/>
                      </a:lnTo>
                      <a:lnTo>
                        <a:pt x="13" y="319"/>
                      </a:lnTo>
                      <a:lnTo>
                        <a:pt x="16" y="319"/>
                      </a:lnTo>
                      <a:lnTo>
                        <a:pt x="38" y="312"/>
                      </a:lnTo>
                      <a:lnTo>
                        <a:pt x="38" y="318"/>
                      </a:lnTo>
                      <a:lnTo>
                        <a:pt x="29" y="323"/>
                      </a:lnTo>
                      <a:lnTo>
                        <a:pt x="16" y="334"/>
                      </a:lnTo>
                      <a:lnTo>
                        <a:pt x="19" y="334"/>
                      </a:lnTo>
                      <a:lnTo>
                        <a:pt x="45" y="326"/>
                      </a:lnTo>
                      <a:lnTo>
                        <a:pt x="48" y="328"/>
                      </a:lnTo>
                      <a:lnTo>
                        <a:pt x="45" y="334"/>
                      </a:lnTo>
                      <a:lnTo>
                        <a:pt x="39" y="334"/>
                      </a:lnTo>
                      <a:lnTo>
                        <a:pt x="33" y="338"/>
                      </a:lnTo>
                      <a:lnTo>
                        <a:pt x="34" y="340"/>
                      </a:lnTo>
                      <a:lnTo>
                        <a:pt x="34" y="345"/>
                      </a:lnTo>
                      <a:lnTo>
                        <a:pt x="44" y="340"/>
                      </a:lnTo>
                      <a:lnTo>
                        <a:pt x="51" y="339"/>
                      </a:lnTo>
                      <a:lnTo>
                        <a:pt x="55" y="341"/>
                      </a:lnTo>
                      <a:lnTo>
                        <a:pt x="60" y="343"/>
                      </a:lnTo>
                      <a:lnTo>
                        <a:pt x="67" y="338"/>
                      </a:lnTo>
                      <a:lnTo>
                        <a:pt x="74" y="338"/>
                      </a:lnTo>
                      <a:lnTo>
                        <a:pt x="102" y="329"/>
                      </a:lnTo>
                      <a:lnTo>
                        <a:pt x="109" y="323"/>
                      </a:lnTo>
                      <a:lnTo>
                        <a:pt x="110" y="316"/>
                      </a:lnTo>
                      <a:lnTo>
                        <a:pt x="109" y="308"/>
                      </a:lnTo>
                      <a:lnTo>
                        <a:pt x="113" y="310"/>
                      </a:lnTo>
                      <a:lnTo>
                        <a:pt x="115" y="316"/>
                      </a:lnTo>
                      <a:lnTo>
                        <a:pt x="119" y="317"/>
                      </a:lnTo>
                      <a:lnTo>
                        <a:pt x="131" y="311"/>
                      </a:lnTo>
                      <a:lnTo>
                        <a:pt x="135" y="305"/>
                      </a:lnTo>
                      <a:lnTo>
                        <a:pt x="145" y="306"/>
                      </a:lnTo>
                      <a:lnTo>
                        <a:pt x="148" y="301"/>
                      </a:lnTo>
                      <a:lnTo>
                        <a:pt x="151" y="295"/>
                      </a:lnTo>
                      <a:lnTo>
                        <a:pt x="153" y="291"/>
                      </a:lnTo>
                      <a:lnTo>
                        <a:pt x="177" y="286"/>
                      </a:lnTo>
                      <a:lnTo>
                        <a:pt x="189" y="281"/>
                      </a:lnTo>
                      <a:lnTo>
                        <a:pt x="201" y="281"/>
                      </a:lnTo>
                      <a:lnTo>
                        <a:pt x="209" y="285"/>
                      </a:lnTo>
                      <a:lnTo>
                        <a:pt x="216" y="285"/>
                      </a:lnTo>
                      <a:lnTo>
                        <a:pt x="218" y="278"/>
                      </a:lnTo>
                      <a:lnTo>
                        <a:pt x="215" y="269"/>
                      </a:lnTo>
                      <a:lnTo>
                        <a:pt x="222" y="251"/>
                      </a:lnTo>
                      <a:lnTo>
                        <a:pt x="225" y="236"/>
                      </a:lnTo>
                      <a:lnTo>
                        <a:pt x="231" y="225"/>
                      </a:lnTo>
                      <a:lnTo>
                        <a:pt x="233" y="216"/>
                      </a:lnTo>
                      <a:lnTo>
                        <a:pt x="231" y="197"/>
                      </a:lnTo>
                      <a:lnTo>
                        <a:pt x="227" y="178"/>
                      </a:lnTo>
                      <a:lnTo>
                        <a:pt x="231" y="176"/>
                      </a:lnTo>
                      <a:lnTo>
                        <a:pt x="233" y="160"/>
                      </a:lnTo>
                      <a:lnTo>
                        <a:pt x="220" y="128"/>
                      </a:lnTo>
                      <a:lnTo>
                        <a:pt x="220" y="119"/>
                      </a:lnTo>
                      <a:lnTo>
                        <a:pt x="226" y="1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1" name="Freeform 196">
                  <a:extLst>
                    <a:ext uri="{FF2B5EF4-FFF2-40B4-BE49-F238E27FC236}">
                      <a16:creationId xmlns:a16="http://schemas.microsoft.com/office/drawing/2014/main" id="{49C83275-DDC8-6F92-99D6-0DA955A9E1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05584" y="3814125"/>
                  <a:ext cx="361589" cy="259637"/>
                </a:xfrm>
                <a:custGeom>
                  <a:avLst/>
                  <a:gdLst/>
                  <a:ahLst/>
                  <a:cxnLst>
                    <a:cxn ang="0">
                      <a:pos x="148" y="384"/>
                    </a:cxn>
                    <a:cxn ang="0">
                      <a:pos x="40" y="377"/>
                    </a:cxn>
                    <a:cxn ang="0">
                      <a:pos x="19" y="282"/>
                    </a:cxn>
                    <a:cxn ang="0">
                      <a:pos x="85" y="184"/>
                    </a:cxn>
                    <a:cxn ang="0">
                      <a:pos x="84" y="95"/>
                    </a:cxn>
                    <a:cxn ang="0">
                      <a:pos x="121" y="51"/>
                    </a:cxn>
                    <a:cxn ang="0">
                      <a:pos x="219" y="44"/>
                    </a:cxn>
                    <a:cxn ang="0">
                      <a:pos x="275" y="67"/>
                    </a:cxn>
                    <a:cxn ang="0">
                      <a:pos x="328" y="77"/>
                    </a:cxn>
                    <a:cxn ang="0">
                      <a:pos x="386" y="70"/>
                    </a:cxn>
                    <a:cxn ang="0">
                      <a:pos x="449" y="86"/>
                    </a:cxn>
                    <a:cxn ang="0">
                      <a:pos x="473" y="52"/>
                    </a:cxn>
                    <a:cxn ang="0">
                      <a:pos x="537" y="18"/>
                    </a:cxn>
                    <a:cxn ang="0">
                      <a:pos x="589" y="6"/>
                    </a:cxn>
                    <a:cxn ang="0">
                      <a:pos x="662" y="25"/>
                    </a:cxn>
                    <a:cxn ang="0">
                      <a:pos x="667" y="72"/>
                    </a:cxn>
                    <a:cxn ang="0">
                      <a:pos x="720" y="105"/>
                    </a:cxn>
                    <a:cxn ang="0">
                      <a:pos x="759" y="165"/>
                    </a:cxn>
                    <a:cxn ang="0">
                      <a:pos x="842" y="163"/>
                    </a:cxn>
                    <a:cxn ang="0">
                      <a:pos x="896" y="199"/>
                    </a:cxn>
                    <a:cxn ang="0">
                      <a:pos x="958" y="223"/>
                    </a:cxn>
                    <a:cxn ang="0">
                      <a:pos x="987" y="282"/>
                    </a:cxn>
                    <a:cxn ang="0">
                      <a:pos x="968" y="320"/>
                    </a:cxn>
                    <a:cxn ang="0">
                      <a:pos x="963" y="389"/>
                    </a:cxn>
                    <a:cxn ang="0">
                      <a:pos x="888" y="419"/>
                    </a:cxn>
                    <a:cxn ang="0">
                      <a:pos x="817" y="465"/>
                    </a:cxn>
                    <a:cxn ang="0">
                      <a:pos x="757" y="485"/>
                    </a:cxn>
                    <a:cxn ang="0">
                      <a:pos x="725" y="517"/>
                    </a:cxn>
                    <a:cxn ang="0">
                      <a:pos x="709" y="545"/>
                    </a:cxn>
                    <a:cxn ang="0">
                      <a:pos x="687" y="534"/>
                    </a:cxn>
                    <a:cxn ang="0">
                      <a:pos x="666" y="507"/>
                    </a:cxn>
                    <a:cxn ang="0">
                      <a:pos x="660" y="527"/>
                    </a:cxn>
                    <a:cxn ang="0">
                      <a:pos x="684" y="539"/>
                    </a:cxn>
                    <a:cxn ang="0">
                      <a:pos x="708" y="559"/>
                    </a:cxn>
                    <a:cxn ang="0">
                      <a:pos x="750" y="590"/>
                    </a:cxn>
                    <a:cxn ang="0">
                      <a:pos x="799" y="584"/>
                    </a:cxn>
                    <a:cxn ang="0">
                      <a:pos x="723" y="619"/>
                    </a:cxn>
                    <a:cxn ang="0">
                      <a:pos x="680" y="646"/>
                    </a:cxn>
                    <a:cxn ang="0">
                      <a:pos x="632" y="638"/>
                    </a:cxn>
                    <a:cxn ang="0">
                      <a:pos x="607" y="590"/>
                    </a:cxn>
                    <a:cxn ang="0">
                      <a:pos x="613" y="550"/>
                    </a:cxn>
                    <a:cxn ang="0">
                      <a:pos x="618" y="524"/>
                    </a:cxn>
                    <a:cxn ang="0">
                      <a:pos x="557" y="518"/>
                    </a:cxn>
                    <a:cxn ang="0">
                      <a:pos x="528" y="496"/>
                    </a:cxn>
                    <a:cxn ang="0">
                      <a:pos x="543" y="471"/>
                    </a:cxn>
                    <a:cxn ang="0">
                      <a:pos x="492" y="489"/>
                    </a:cxn>
                    <a:cxn ang="0">
                      <a:pos x="450" y="509"/>
                    </a:cxn>
                    <a:cxn ang="0">
                      <a:pos x="434" y="547"/>
                    </a:cxn>
                    <a:cxn ang="0">
                      <a:pos x="418" y="566"/>
                    </a:cxn>
                    <a:cxn ang="0">
                      <a:pos x="368" y="592"/>
                    </a:cxn>
                    <a:cxn ang="0">
                      <a:pos x="352" y="560"/>
                    </a:cxn>
                    <a:cxn ang="0">
                      <a:pos x="382" y="498"/>
                    </a:cxn>
                    <a:cxn ang="0">
                      <a:pos x="431" y="484"/>
                    </a:cxn>
                    <a:cxn ang="0">
                      <a:pos x="406" y="423"/>
                    </a:cxn>
                    <a:cxn ang="0">
                      <a:pos x="387" y="369"/>
                    </a:cxn>
                    <a:cxn ang="0">
                      <a:pos x="310" y="339"/>
                    </a:cxn>
                  </a:cxnLst>
                  <a:rect l="0" t="0" r="r" b="b"/>
                  <a:pathLst>
                    <a:path w="995" h="658">
                      <a:moveTo>
                        <a:pt x="248" y="353"/>
                      </a:moveTo>
                      <a:lnTo>
                        <a:pt x="242" y="352"/>
                      </a:lnTo>
                      <a:lnTo>
                        <a:pt x="208" y="373"/>
                      </a:lnTo>
                      <a:lnTo>
                        <a:pt x="189" y="374"/>
                      </a:lnTo>
                      <a:lnTo>
                        <a:pt x="173" y="378"/>
                      </a:lnTo>
                      <a:lnTo>
                        <a:pt x="157" y="389"/>
                      </a:lnTo>
                      <a:lnTo>
                        <a:pt x="148" y="384"/>
                      </a:lnTo>
                      <a:lnTo>
                        <a:pt x="137" y="374"/>
                      </a:lnTo>
                      <a:lnTo>
                        <a:pt x="121" y="376"/>
                      </a:lnTo>
                      <a:lnTo>
                        <a:pt x="106" y="379"/>
                      </a:lnTo>
                      <a:lnTo>
                        <a:pt x="83" y="377"/>
                      </a:lnTo>
                      <a:lnTo>
                        <a:pt x="64" y="374"/>
                      </a:lnTo>
                      <a:lnTo>
                        <a:pt x="47" y="374"/>
                      </a:lnTo>
                      <a:lnTo>
                        <a:pt x="40" y="377"/>
                      </a:lnTo>
                      <a:lnTo>
                        <a:pt x="36" y="367"/>
                      </a:lnTo>
                      <a:lnTo>
                        <a:pt x="27" y="358"/>
                      </a:lnTo>
                      <a:lnTo>
                        <a:pt x="15" y="348"/>
                      </a:lnTo>
                      <a:lnTo>
                        <a:pt x="0" y="341"/>
                      </a:lnTo>
                      <a:lnTo>
                        <a:pt x="6" y="318"/>
                      </a:lnTo>
                      <a:lnTo>
                        <a:pt x="17" y="288"/>
                      </a:lnTo>
                      <a:lnTo>
                        <a:pt x="19" y="282"/>
                      </a:lnTo>
                      <a:lnTo>
                        <a:pt x="24" y="283"/>
                      </a:lnTo>
                      <a:lnTo>
                        <a:pt x="33" y="281"/>
                      </a:lnTo>
                      <a:lnTo>
                        <a:pt x="31" y="269"/>
                      </a:lnTo>
                      <a:lnTo>
                        <a:pt x="33" y="254"/>
                      </a:lnTo>
                      <a:lnTo>
                        <a:pt x="51" y="216"/>
                      </a:lnTo>
                      <a:lnTo>
                        <a:pt x="65" y="197"/>
                      </a:lnTo>
                      <a:lnTo>
                        <a:pt x="85" y="184"/>
                      </a:lnTo>
                      <a:lnTo>
                        <a:pt x="103" y="169"/>
                      </a:lnTo>
                      <a:lnTo>
                        <a:pt x="108" y="156"/>
                      </a:lnTo>
                      <a:lnTo>
                        <a:pt x="102" y="140"/>
                      </a:lnTo>
                      <a:lnTo>
                        <a:pt x="103" y="129"/>
                      </a:lnTo>
                      <a:lnTo>
                        <a:pt x="92" y="118"/>
                      </a:lnTo>
                      <a:lnTo>
                        <a:pt x="91" y="114"/>
                      </a:lnTo>
                      <a:lnTo>
                        <a:pt x="84" y="95"/>
                      </a:lnTo>
                      <a:lnTo>
                        <a:pt x="83" y="83"/>
                      </a:lnTo>
                      <a:lnTo>
                        <a:pt x="76" y="71"/>
                      </a:lnTo>
                      <a:lnTo>
                        <a:pt x="83" y="65"/>
                      </a:lnTo>
                      <a:lnTo>
                        <a:pt x="91" y="64"/>
                      </a:lnTo>
                      <a:lnTo>
                        <a:pt x="100" y="65"/>
                      </a:lnTo>
                      <a:lnTo>
                        <a:pt x="114" y="57"/>
                      </a:lnTo>
                      <a:lnTo>
                        <a:pt x="121" y="51"/>
                      </a:lnTo>
                      <a:lnTo>
                        <a:pt x="123" y="44"/>
                      </a:lnTo>
                      <a:lnTo>
                        <a:pt x="130" y="40"/>
                      </a:lnTo>
                      <a:lnTo>
                        <a:pt x="172" y="34"/>
                      </a:lnTo>
                      <a:lnTo>
                        <a:pt x="180" y="37"/>
                      </a:lnTo>
                      <a:lnTo>
                        <a:pt x="197" y="38"/>
                      </a:lnTo>
                      <a:lnTo>
                        <a:pt x="205" y="35"/>
                      </a:lnTo>
                      <a:lnTo>
                        <a:pt x="219" y="44"/>
                      </a:lnTo>
                      <a:lnTo>
                        <a:pt x="235" y="49"/>
                      </a:lnTo>
                      <a:lnTo>
                        <a:pt x="243" y="50"/>
                      </a:lnTo>
                      <a:lnTo>
                        <a:pt x="252" y="49"/>
                      </a:lnTo>
                      <a:lnTo>
                        <a:pt x="258" y="52"/>
                      </a:lnTo>
                      <a:lnTo>
                        <a:pt x="267" y="55"/>
                      </a:lnTo>
                      <a:lnTo>
                        <a:pt x="274" y="59"/>
                      </a:lnTo>
                      <a:lnTo>
                        <a:pt x="275" y="67"/>
                      </a:lnTo>
                      <a:lnTo>
                        <a:pt x="282" y="72"/>
                      </a:lnTo>
                      <a:lnTo>
                        <a:pt x="297" y="71"/>
                      </a:lnTo>
                      <a:lnTo>
                        <a:pt x="299" y="79"/>
                      </a:lnTo>
                      <a:lnTo>
                        <a:pt x="306" y="86"/>
                      </a:lnTo>
                      <a:lnTo>
                        <a:pt x="312" y="79"/>
                      </a:lnTo>
                      <a:lnTo>
                        <a:pt x="320" y="77"/>
                      </a:lnTo>
                      <a:lnTo>
                        <a:pt x="328" y="77"/>
                      </a:lnTo>
                      <a:lnTo>
                        <a:pt x="334" y="71"/>
                      </a:lnTo>
                      <a:lnTo>
                        <a:pt x="340" y="76"/>
                      </a:lnTo>
                      <a:lnTo>
                        <a:pt x="349" y="78"/>
                      </a:lnTo>
                      <a:lnTo>
                        <a:pt x="356" y="76"/>
                      </a:lnTo>
                      <a:lnTo>
                        <a:pt x="361" y="83"/>
                      </a:lnTo>
                      <a:lnTo>
                        <a:pt x="369" y="88"/>
                      </a:lnTo>
                      <a:lnTo>
                        <a:pt x="386" y="70"/>
                      </a:lnTo>
                      <a:lnTo>
                        <a:pt x="398" y="79"/>
                      </a:lnTo>
                      <a:lnTo>
                        <a:pt x="402" y="87"/>
                      </a:lnTo>
                      <a:lnTo>
                        <a:pt x="408" y="93"/>
                      </a:lnTo>
                      <a:lnTo>
                        <a:pt x="415" y="88"/>
                      </a:lnTo>
                      <a:lnTo>
                        <a:pt x="424" y="88"/>
                      </a:lnTo>
                      <a:lnTo>
                        <a:pt x="440" y="86"/>
                      </a:lnTo>
                      <a:lnTo>
                        <a:pt x="449" y="86"/>
                      </a:lnTo>
                      <a:lnTo>
                        <a:pt x="456" y="89"/>
                      </a:lnTo>
                      <a:lnTo>
                        <a:pt x="461" y="95"/>
                      </a:lnTo>
                      <a:lnTo>
                        <a:pt x="469" y="93"/>
                      </a:lnTo>
                      <a:lnTo>
                        <a:pt x="473" y="86"/>
                      </a:lnTo>
                      <a:lnTo>
                        <a:pt x="471" y="70"/>
                      </a:lnTo>
                      <a:lnTo>
                        <a:pt x="473" y="61"/>
                      </a:lnTo>
                      <a:lnTo>
                        <a:pt x="473" y="52"/>
                      </a:lnTo>
                      <a:lnTo>
                        <a:pt x="476" y="44"/>
                      </a:lnTo>
                      <a:lnTo>
                        <a:pt x="494" y="27"/>
                      </a:lnTo>
                      <a:lnTo>
                        <a:pt x="501" y="23"/>
                      </a:lnTo>
                      <a:lnTo>
                        <a:pt x="510" y="23"/>
                      </a:lnTo>
                      <a:lnTo>
                        <a:pt x="517" y="18"/>
                      </a:lnTo>
                      <a:lnTo>
                        <a:pt x="537" y="18"/>
                      </a:lnTo>
                      <a:lnTo>
                        <a:pt x="537" y="18"/>
                      </a:lnTo>
                      <a:lnTo>
                        <a:pt x="543" y="23"/>
                      </a:lnTo>
                      <a:lnTo>
                        <a:pt x="551" y="25"/>
                      </a:lnTo>
                      <a:lnTo>
                        <a:pt x="558" y="22"/>
                      </a:lnTo>
                      <a:lnTo>
                        <a:pt x="563" y="16"/>
                      </a:lnTo>
                      <a:lnTo>
                        <a:pt x="565" y="7"/>
                      </a:lnTo>
                      <a:lnTo>
                        <a:pt x="573" y="2"/>
                      </a:lnTo>
                      <a:lnTo>
                        <a:pt x="589" y="6"/>
                      </a:lnTo>
                      <a:lnTo>
                        <a:pt x="597" y="6"/>
                      </a:lnTo>
                      <a:lnTo>
                        <a:pt x="613" y="1"/>
                      </a:lnTo>
                      <a:lnTo>
                        <a:pt x="629" y="3"/>
                      </a:lnTo>
                      <a:lnTo>
                        <a:pt x="645" y="0"/>
                      </a:lnTo>
                      <a:lnTo>
                        <a:pt x="657" y="9"/>
                      </a:lnTo>
                      <a:lnTo>
                        <a:pt x="662" y="17"/>
                      </a:lnTo>
                      <a:lnTo>
                        <a:pt x="662" y="25"/>
                      </a:lnTo>
                      <a:lnTo>
                        <a:pt x="675" y="37"/>
                      </a:lnTo>
                      <a:lnTo>
                        <a:pt x="680" y="43"/>
                      </a:lnTo>
                      <a:lnTo>
                        <a:pt x="680" y="52"/>
                      </a:lnTo>
                      <a:lnTo>
                        <a:pt x="671" y="56"/>
                      </a:lnTo>
                      <a:lnTo>
                        <a:pt x="664" y="57"/>
                      </a:lnTo>
                      <a:lnTo>
                        <a:pt x="667" y="65"/>
                      </a:lnTo>
                      <a:lnTo>
                        <a:pt x="667" y="72"/>
                      </a:lnTo>
                      <a:lnTo>
                        <a:pt x="671" y="88"/>
                      </a:lnTo>
                      <a:lnTo>
                        <a:pt x="678" y="93"/>
                      </a:lnTo>
                      <a:lnTo>
                        <a:pt x="686" y="97"/>
                      </a:lnTo>
                      <a:lnTo>
                        <a:pt x="702" y="100"/>
                      </a:lnTo>
                      <a:lnTo>
                        <a:pt x="709" y="97"/>
                      </a:lnTo>
                      <a:lnTo>
                        <a:pt x="718" y="97"/>
                      </a:lnTo>
                      <a:lnTo>
                        <a:pt x="720" y="105"/>
                      </a:lnTo>
                      <a:lnTo>
                        <a:pt x="731" y="116"/>
                      </a:lnTo>
                      <a:lnTo>
                        <a:pt x="738" y="145"/>
                      </a:lnTo>
                      <a:lnTo>
                        <a:pt x="736" y="152"/>
                      </a:lnTo>
                      <a:lnTo>
                        <a:pt x="738" y="159"/>
                      </a:lnTo>
                      <a:lnTo>
                        <a:pt x="745" y="165"/>
                      </a:lnTo>
                      <a:lnTo>
                        <a:pt x="752" y="169"/>
                      </a:lnTo>
                      <a:lnTo>
                        <a:pt x="759" y="165"/>
                      </a:lnTo>
                      <a:lnTo>
                        <a:pt x="767" y="164"/>
                      </a:lnTo>
                      <a:lnTo>
                        <a:pt x="775" y="165"/>
                      </a:lnTo>
                      <a:lnTo>
                        <a:pt x="786" y="177"/>
                      </a:lnTo>
                      <a:lnTo>
                        <a:pt x="795" y="174"/>
                      </a:lnTo>
                      <a:lnTo>
                        <a:pt x="801" y="178"/>
                      </a:lnTo>
                      <a:lnTo>
                        <a:pt x="827" y="170"/>
                      </a:lnTo>
                      <a:lnTo>
                        <a:pt x="842" y="163"/>
                      </a:lnTo>
                      <a:lnTo>
                        <a:pt x="849" y="165"/>
                      </a:lnTo>
                      <a:lnTo>
                        <a:pt x="854" y="173"/>
                      </a:lnTo>
                      <a:lnTo>
                        <a:pt x="865" y="195"/>
                      </a:lnTo>
                      <a:lnTo>
                        <a:pt x="876" y="206"/>
                      </a:lnTo>
                      <a:lnTo>
                        <a:pt x="883" y="206"/>
                      </a:lnTo>
                      <a:lnTo>
                        <a:pt x="887" y="199"/>
                      </a:lnTo>
                      <a:lnTo>
                        <a:pt x="896" y="199"/>
                      </a:lnTo>
                      <a:lnTo>
                        <a:pt x="901" y="205"/>
                      </a:lnTo>
                      <a:lnTo>
                        <a:pt x="908" y="206"/>
                      </a:lnTo>
                      <a:lnTo>
                        <a:pt x="915" y="210"/>
                      </a:lnTo>
                      <a:lnTo>
                        <a:pt x="922" y="216"/>
                      </a:lnTo>
                      <a:lnTo>
                        <a:pt x="938" y="215"/>
                      </a:lnTo>
                      <a:lnTo>
                        <a:pt x="951" y="224"/>
                      </a:lnTo>
                      <a:lnTo>
                        <a:pt x="958" y="223"/>
                      </a:lnTo>
                      <a:lnTo>
                        <a:pt x="971" y="234"/>
                      </a:lnTo>
                      <a:lnTo>
                        <a:pt x="979" y="235"/>
                      </a:lnTo>
                      <a:lnTo>
                        <a:pt x="988" y="235"/>
                      </a:lnTo>
                      <a:lnTo>
                        <a:pt x="994" y="240"/>
                      </a:lnTo>
                      <a:lnTo>
                        <a:pt x="987" y="244"/>
                      </a:lnTo>
                      <a:lnTo>
                        <a:pt x="995" y="267"/>
                      </a:lnTo>
                      <a:lnTo>
                        <a:pt x="987" y="282"/>
                      </a:lnTo>
                      <a:lnTo>
                        <a:pt x="971" y="286"/>
                      </a:lnTo>
                      <a:lnTo>
                        <a:pt x="976" y="292"/>
                      </a:lnTo>
                      <a:lnTo>
                        <a:pt x="984" y="294"/>
                      </a:lnTo>
                      <a:lnTo>
                        <a:pt x="988" y="301"/>
                      </a:lnTo>
                      <a:lnTo>
                        <a:pt x="972" y="306"/>
                      </a:lnTo>
                      <a:lnTo>
                        <a:pt x="969" y="313"/>
                      </a:lnTo>
                      <a:lnTo>
                        <a:pt x="968" y="320"/>
                      </a:lnTo>
                      <a:lnTo>
                        <a:pt x="973" y="326"/>
                      </a:lnTo>
                      <a:lnTo>
                        <a:pt x="976" y="335"/>
                      </a:lnTo>
                      <a:lnTo>
                        <a:pt x="974" y="342"/>
                      </a:lnTo>
                      <a:lnTo>
                        <a:pt x="980" y="346"/>
                      </a:lnTo>
                      <a:lnTo>
                        <a:pt x="978" y="362"/>
                      </a:lnTo>
                      <a:lnTo>
                        <a:pt x="971" y="385"/>
                      </a:lnTo>
                      <a:lnTo>
                        <a:pt x="963" y="389"/>
                      </a:lnTo>
                      <a:lnTo>
                        <a:pt x="947" y="385"/>
                      </a:lnTo>
                      <a:lnTo>
                        <a:pt x="940" y="387"/>
                      </a:lnTo>
                      <a:lnTo>
                        <a:pt x="925" y="379"/>
                      </a:lnTo>
                      <a:lnTo>
                        <a:pt x="919" y="384"/>
                      </a:lnTo>
                      <a:lnTo>
                        <a:pt x="910" y="398"/>
                      </a:lnTo>
                      <a:lnTo>
                        <a:pt x="896" y="404"/>
                      </a:lnTo>
                      <a:lnTo>
                        <a:pt x="888" y="419"/>
                      </a:lnTo>
                      <a:lnTo>
                        <a:pt x="890" y="427"/>
                      </a:lnTo>
                      <a:lnTo>
                        <a:pt x="890" y="442"/>
                      </a:lnTo>
                      <a:lnTo>
                        <a:pt x="866" y="446"/>
                      </a:lnTo>
                      <a:lnTo>
                        <a:pt x="853" y="448"/>
                      </a:lnTo>
                      <a:lnTo>
                        <a:pt x="843" y="459"/>
                      </a:lnTo>
                      <a:lnTo>
                        <a:pt x="836" y="458"/>
                      </a:lnTo>
                      <a:lnTo>
                        <a:pt x="817" y="465"/>
                      </a:lnTo>
                      <a:lnTo>
                        <a:pt x="813" y="477"/>
                      </a:lnTo>
                      <a:lnTo>
                        <a:pt x="801" y="470"/>
                      </a:lnTo>
                      <a:lnTo>
                        <a:pt x="779" y="481"/>
                      </a:lnTo>
                      <a:lnTo>
                        <a:pt x="777" y="486"/>
                      </a:lnTo>
                      <a:lnTo>
                        <a:pt x="775" y="481"/>
                      </a:lnTo>
                      <a:lnTo>
                        <a:pt x="764" y="485"/>
                      </a:lnTo>
                      <a:lnTo>
                        <a:pt x="757" y="485"/>
                      </a:lnTo>
                      <a:lnTo>
                        <a:pt x="741" y="500"/>
                      </a:lnTo>
                      <a:lnTo>
                        <a:pt x="737" y="501"/>
                      </a:lnTo>
                      <a:lnTo>
                        <a:pt x="731" y="511"/>
                      </a:lnTo>
                      <a:lnTo>
                        <a:pt x="724" y="522"/>
                      </a:lnTo>
                      <a:lnTo>
                        <a:pt x="716" y="525"/>
                      </a:lnTo>
                      <a:lnTo>
                        <a:pt x="719" y="520"/>
                      </a:lnTo>
                      <a:lnTo>
                        <a:pt x="725" y="517"/>
                      </a:lnTo>
                      <a:lnTo>
                        <a:pt x="730" y="512"/>
                      </a:lnTo>
                      <a:lnTo>
                        <a:pt x="725" y="497"/>
                      </a:lnTo>
                      <a:lnTo>
                        <a:pt x="721" y="497"/>
                      </a:lnTo>
                      <a:lnTo>
                        <a:pt x="716" y="512"/>
                      </a:lnTo>
                      <a:lnTo>
                        <a:pt x="707" y="522"/>
                      </a:lnTo>
                      <a:lnTo>
                        <a:pt x="709" y="536"/>
                      </a:lnTo>
                      <a:lnTo>
                        <a:pt x="709" y="545"/>
                      </a:lnTo>
                      <a:lnTo>
                        <a:pt x="704" y="545"/>
                      </a:lnTo>
                      <a:lnTo>
                        <a:pt x="704" y="541"/>
                      </a:lnTo>
                      <a:lnTo>
                        <a:pt x="698" y="530"/>
                      </a:lnTo>
                      <a:lnTo>
                        <a:pt x="699" y="527"/>
                      </a:lnTo>
                      <a:lnTo>
                        <a:pt x="697" y="523"/>
                      </a:lnTo>
                      <a:lnTo>
                        <a:pt x="691" y="528"/>
                      </a:lnTo>
                      <a:lnTo>
                        <a:pt x="687" y="534"/>
                      </a:lnTo>
                      <a:lnTo>
                        <a:pt x="684" y="533"/>
                      </a:lnTo>
                      <a:lnTo>
                        <a:pt x="687" y="525"/>
                      </a:lnTo>
                      <a:lnTo>
                        <a:pt x="684" y="523"/>
                      </a:lnTo>
                      <a:lnTo>
                        <a:pt x="671" y="523"/>
                      </a:lnTo>
                      <a:lnTo>
                        <a:pt x="670" y="520"/>
                      </a:lnTo>
                      <a:lnTo>
                        <a:pt x="670" y="512"/>
                      </a:lnTo>
                      <a:lnTo>
                        <a:pt x="666" y="507"/>
                      </a:lnTo>
                      <a:lnTo>
                        <a:pt x="664" y="520"/>
                      </a:lnTo>
                      <a:lnTo>
                        <a:pt x="661" y="522"/>
                      </a:lnTo>
                      <a:lnTo>
                        <a:pt x="644" y="517"/>
                      </a:lnTo>
                      <a:lnTo>
                        <a:pt x="649" y="520"/>
                      </a:lnTo>
                      <a:lnTo>
                        <a:pt x="653" y="525"/>
                      </a:lnTo>
                      <a:lnTo>
                        <a:pt x="657" y="525"/>
                      </a:lnTo>
                      <a:lnTo>
                        <a:pt x="660" y="527"/>
                      </a:lnTo>
                      <a:lnTo>
                        <a:pt x="662" y="533"/>
                      </a:lnTo>
                      <a:lnTo>
                        <a:pt x="664" y="538"/>
                      </a:lnTo>
                      <a:lnTo>
                        <a:pt x="667" y="543"/>
                      </a:lnTo>
                      <a:lnTo>
                        <a:pt x="670" y="540"/>
                      </a:lnTo>
                      <a:lnTo>
                        <a:pt x="670" y="533"/>
                      </a:lnTo>
                      <a:lnTo>
                        <a:pt x="680" y="535"/>
                      </a:lnTo>
                      <a:lnTo>
                        <a:pt x="684" y="539"/>
                      </a:lnTo>
                      <a:lnTo>
                        <a:pt x="689" y="539"/>
                      </a:lnTo>
                      <a:lnTo>
                        <a:pt x="686" y="551"/>
                      </a:lnTo>
                      <a:lnTo>
                        <a:pt x="688" y="552"/>
                      </a:lnTo>
                      <a:lnTo>
                        <a:pt x="694" y="550"/>
                      </a:lnTo>
                      <a:lnTo>
                        <a:pt x="697" y="551"/>
                      </a:lnTo>
                      <a:lnTo>
                        <a:pt x="694" y="560"/>
                      </a:lnTo>
                      <a:lnTo>
                        <a:pt x="708" y="559"/>
                      </a:lnTo>
                      <a:lnTo>
                        <a:pt x="714" y="567"/>
                      </a:lnTo>
                      <a:lnTo>
                        <a:pt x="714" y="578"/>
                      </a:lnTo>
                      <a:lnTo>
                        <a:pt x="716" y="588"/>
                      </a:lnTo>
                      <a:lnTo>
                        <a:pt x="720" y="583"/>
                      </a:lnTo>
                      <a:lnTo>
                        <a:pt x="737" y="588"/>
                      </a:lnTo>
                      <a:lnTo>
                        <a:pt x="738" y="582"/>
                      </a:lnTo>
                      <a:lnTo>
                        <a:pt x="750" y="590"/>
                      </a:lnTo>
                      <a:lnTo>
                        <a:pt x="762" y="577"/>
                      </a:lnTo>
                      <a:lnTo>
                        <a:pt x="766" y="577"/>
                      </a:lnTo>
                      <a:lnTo>
                        <a:pt x="768" y="582"/>
                      </a:lnTo>
                      <a:lnTo>
                        <a:pt x="775" y="578"/>
                      </a:lnTo>
                      <a:lnTo>
                        <a:pt x="789" y="575"/>
                      </a:lnTo>
                      <a:lnTo>
                        <a:pt x="800" y="576"/>
                      </a:lnTo>
                      <a:lnTo>
                        <a:pt x="799" y="584"/>
                      </a:lnTo>
                      <a:lnTo>
                        <a:pt x="795" y="588"/>
                      </a:lnTo>
                      <a:lnTo>
                        <a:pt x="794" y="597"/>
                      </a:lnTo>
                      <a:lnTo>
                        <a:pt x="794" y="608"/>
                      </a:lnTo>
                      <a:lnTo>
                        <a:pt x="775" y="608"/>
                      </a:lnTo>
                      <a:lnTo>
                        <a:pt x="772" y="611"/>
                      </a:lnTo>
                      <a:lnTo>
                        <a:pt x="740" y="602"/>
                      </a:lnTo>
                      <a:lnTo>
                        <a:pt x="723" y="619"/>
                      </a:lnTo>
                      <a:lnTo>
                        <a:pt x="714" y="629"/>
                      </a:lnTo>
                      <a:lnTo>
                        <a:pt x="702" y="626"/>
                      </a:lnTo>
                      <a:lnTo>
                        <a:pt x="687" y="630"/>
                      </a:lnTo>
                      <a:lnTo>
                        <a:pt x="692" y="633"/>
                      </a:lnTo>
                      <a:lnTo>
                        <a:pt x="686" y="635"/>
                      </a:lnTo>
                      <a:lnTo>
                        <a:pt x="681" y="641"/>
                      </a:lnTo>
                      <a:lnTo>
                        <a:pt x="680" y="646"/>
                      </a:lnTo>
                      <a:lnTo>
                        <a:pt x="677" y="649"/>
                      </a:lnTo>
                      <a:lnTo>
                        <a:pt x="670" y="651"/>
                      </a:lnTo>
                      <a:lnTo>
                        <a:pt x="659" y="658"/>
                      </a:lnTo>
                      <a:lnTo>
                        <a:pt x="643" y="657"/>
                      </a:lnTo>
                      <a:lnTo>
                        <a:pt x="639" y="656"/>
                      </a:lnTo>
                      <a:lnTo>
                        <a:pt x="628" y="646"/>
                      </a:lnTo>
                      <a:lnTo>
                        <a:pt x="632" y="638"/>
                      </a:lnTo>
                      <a:lnTo>
                        <a:pt x="632" y="629"/>
                      </a:lnTo>
                      <a:lnTo>
                        <a:pt x="634" y="620"/>
                      </a:lnTo>
                      <a:lnTo>
                        <a:pt x="633" y="610"/>
                      </a:lnTo>
                      <a:lnTo>
                        <a:pt x="628" y="599"/>
                      </a:lnTo>
                      <a:lnTo>
                        <a:pt x="621" y="598"/>
                      </a:lnTo>
                      <a:lnTo>
                        <a:pt x="614" y="598"/>
                      </a:lnTo>
                      <a:lnTo>
                        <a:pt x="607" y="590"/>
                      </a:lnTo>
                      <a:lnTo>
                        <a:pt x="595" y="583"/>
                      </a:lnTo>
                      <a:lnTo>
                        <a:pt x="579" y="583"/>
                      </a:lnTo>
                      <a:lnTo>
                        <a:pt x="579" y="581"/>
                      </a:lnTo>
                      <a:lnTo>
                        <a:pt x="581" y="575"/>
                      </a:lnTo>
                      <a:lnTo>
                        <a:pt x="591" y="570"/>
                      </a:lnTo>
                      <a:lnTo>
                        <a:pt x="605" y="556"/>
                      </a:lnTo>
                      <a:lnTo>
                        <a:pt x="613" y="550"/>
                      </a:lnTo>
                      <a:lnTo>
                        <a:pt x="641" y="541"/>
                      </a:lnTo>
                      <a:lnTo>
                        <a:pt x="645" y="539"/>
                      </a:lnTo>
                      <a:lnTo>
                        <a:pt x="641" y="536"/>
                      </a:lnTo>
                      <a:lnTo>
                        <a:pt x="640" y="529"/>
                      </a:lnTo>
                      <a:lnTo>
                        <a:pt x="634" y="523"/>
                      </a:lnTo>
                      <a:lnTo>
                        <a:pt x="628" y="529"/>
                      </a:lnTo>
                      <a:lnTo>
                        <a:pt x="618" y="524"/>
                      </a:lnTo>
                      <a:lnTo>
                        <a:pt x="618" y="519"/>
                      </a:lnTo>
                      <a:lnTo>
                        <a:pt x="610" y="522"/>
                      </a:lnTo>
                      <a:lnTo>
                        <a:pt x="608" y="525"/>
                      </a:lnTo>
                      <a:lnTo>
                        <a:pt x="601" y="525"/>
                      </a:lnTo>
                      <a:lnTo>
                        <a:pt x="579" y="530"/>
                      </a:lnTo>
                      <a:lnTo>
                        <a:pt x="563" y="524"/>
                      </a:lnTo>
                      <a:lnTo>
                        <a:pt x="557" y="518"/>
                      </a:lnTo>
                      <a:lnTo>
                        <a:pt x="551" y="516"/>
                      </a:lnTo>
                      <a:lnTo>
                        <a:pt x="539" y="517"/>
                      </a:lnTo>
                      <a:lnTo>
                        <a:pt x="538" y="513"/>
                      </a:lnTo>
                      <a:lnTo>
                        <a:pt x="551" y="503"/>
                      </a:lnTo>
                      <a:lnTo>
                        <a:pt x="549" y="501"/>
                      </a:lnTo>
                      <a:lnTo>
                        <a:pt x="533" y="498"/>
                      </a:lnTo>
                      <a:lnTo>
                        <a:pt x="528" y="496"/>
                      </a:lnTo>
                      <a:lnTo>
                        <a:pt x="536" y="492"/>
                      </a:lnTo>
                      <a:lnTo>
                        <a:pt x="560" y="496"/>
                      </a:lnTo>
                      <a:lnTo>
                        <a:pt x="563" y="495"/>
                      </a:lnTo>
                      <a:lnTo>
                        <a:pt x="560" y="491"/>
                      </a:lnTo>
                      <a:lnTo>
                        <a:pt x="554" y="490"/>
                      </a:lnTo>
                      <a:lnTo>
                        <a:pt x="548" y="481"/>
                      </a:lnTo>
                      <a:lnTo>
                        <a:pt x="543" y="471"/>
                      </a:lnTo>
                      <a:lnTo>
                        <a:pt x="541" y="479"/>
                      </a:lnTo>
                      <a:lnTo>
                        <a:pt x="533" y="482"/>
                      </a:lnTo>
                      <a:lnTo>
                        <a:pt x="524" y="485"/>
                      </a:lnTo>
                      <a:lnTo>
                        <a:pt x="526" y="475"/>
                      </a:lnTo>
                      <a:lnTo>
                        <a:pt x="520" y="480"/>
                      </a:lnTo>
                      <a:lnTo>
                        <a:pt x="508" y="486"/>
                      </a:lnTo>
                      <a:lnTo>
                        <a:pt x="492" y="489"/>
                      </a:lnTo>
                      <a:lnTo>
                        <a:pt x="485" y="492"/>
                      </a:lnTo>
                      <a:lnTo>
                        <a:pt x="478" y="495"/>
                      </a:lnTo>
                      <a:lnTo>
                        <a:pt x="477" y="502"/>
                      </a:lnTo>
                      <a:lnTo>
                        <a:pt x="466" y="520"/>
                      </a:lnTo>
                      <a:lnTo>
                        <a:pt x="461" y="519"/>
                      </a:lnTo>
                      <a:lnTo>
                        <a:pt x="457" y="511"/>
                      </a:lnTo>
                      <a:lnTo>
                        <a:pt x="450" y="509"/>
                      </a:lnTo>
                      <a:lnTo>
                        <a:pt x="446" y="504"/>
                      </a:lnTo>
                      <a:lnTo>
                        <a:pt x="449" y="512"/>
                      </a:lnTo>
                      <a:lnTo>
                        <a:pt x="457" y="519"/>
                      </a:lnTo>
                      <a:lnTo>
                        <a:pt x="458" y="530"/>
                      </a:lnTo>
                      <a:lnTo>
                        <a:pt x="453" y="541"/>
                      </a:lnTo>
                      <a:lnTo>
                        <a:pt x="449" y="546"/>
                      </a:lnTo>
                      <a:lnTo>
                        <a:pt x="434" y="547"/>
                      </a:lnTo>
                      <a:lnTo>
                        <a:pt x="431" y="552"/>
                      </a:lnTo>
                      <a:lnTo>
                        <a:pt x="426" y="555"/>
                      </a:lnTo>
                      <a:lnTo>
                        <a:pt x="425" y="562"/>
                      </a:lnTo>
                      <a:lnTo>
                        <a:pt x="420" y="560"/>
                      </a:lnTo>
                      <a:lnTo>
                        <a:pt x="419" y="550"/>
                      </a:lnTo>
                      <a:lnTo>
                        <a:pt x="418" y="546"/>
                      </a:lnTo>
                      <a:lnTo>
                        <a:pt x="418" y="566"/>
                      </a:lnTo>
                      <a:lnTo>
                        <a:pt x="419" y="581"/>
                      </a:lnTo>
                      <a:lnTo>
                        <a:pt x="417" y="582"/>
                      </a:lnTo>
                      <a:lnTo>
                        <a:pt x="411" y="578"/>
                      </a:lnTo>
                      <a:lnTo>
                        <a:pt x="402" y="578"/>
                      </a:lnTo>
                      <a:lnTo>
                        <a:pt x="393" y="582"/>
                      </a:lnTo>
                      <a:lnTo>
                        <a:pt x="379" y="584"/>
                      </a:lnTo>
                      <a:lnTo>
                        <a:pt x="368" y="592"/>
                      </a:lnTo>
                      <a:lnTo>
                        <a:pt x="356" y="593"/>
                      </a:lnTo>
                      <a:lnTo>
                        <a:pt x="344" y="576"/>
                      </a:lnTo>
                      <a:lnTo>
                        <a:pt x="336" y="577"/>
                      </a:lnTo>
                      <a:lnTo>
                        <a:pt x="336" y="573"/>
                      </a:lnTo>
                      <a:lnTo>
                        <a:pt x="345" y="573"/>
                      </a:lnTo>
                      <a:lnTo>
                        <a:pt x="350" y="567"/>
                      </a:lnTo>
                      <a:lnTo>
                        <a:pt x="352" y="560"/>
                      </a:lnTo>
                      <a:lnTo>
                        <a:pt x="354" y="552"/>
                      </a:lnTo>
                      <a:lnTo>
                        <a:pt x="363" y="547"/>
                      </a:lnTo>
                      <a:lnTo>
                        <a:pt x="364" y="539"/>
                      </a:lnTo>
                      <a:lnTo>
                        <a:pt x="369" y="534"/>
                      </a:lnTo>
                      <a:lnTo>
                        <a:pt x="376" y="530"/>
                      </a:lnTo>
                      <a:lnTo>
                        <a:pt x="379" y="506"/>
                      </a:lnTo>
                      <a:lnTo>
                        <a:pt x="382" y="498"/>
                      </a:lnTo>
                      <a:lnTo>
                        <a:pt x="391" y="495"/>
                      </a:lnTo>
                      <a:lnTo>
                        <a:pt x="395" y="501"/>
                      </a:lnTo>
                      <a:lnTo>
                        <a:pt x="402" y="497"/>
                      </a:lnTo>
                      <a:lnTo>
                        <a:pt x="425" y="503"/>
                      </a:lnTo>
                      <a:lnTo>
                        <a:pt x="431" y="498"/>
                      </a:lnTo>
                      <a:lnTo>
                        <a:pt x="435" y="491"/>
                      </a:lnTo>
                      <a:lnTo>
                        <a:pt x="431" y="484"/>
                      </a:lnTo>
                      <a:lnTo>
                        <a:pt x="434" y="476"/>
                      </a:lnTo>
                      <a:lnTo>
                        <a:pt x="433" y="468"/>
                      </a:lnTo>
                      <a:lnTo>
                        <a:pt x="428" y="460"/>
                      </a:lnTo>
                      <a:lnTo>
                        <a:pt x="413" y="453"/>
                      </a:lnTo>
                      <a:lnTo>
                        <a:pt x="407" y="439"/>
                      </a:lnTo>
                      <a:lnTo>
                        <a:pt x="408" y="431"/>
                      </a:lnTo>
                      <a:lnTo>
                        <a:pt x="406" y="423"/>
                      </a:lnTo>
                      <a:lnTo>
                        <a:pt x="398" y="422"/>
                      </a:lnTo>
                      <a:lnTo>
                        <a:pt x="395" y="415"/>
                      </a:lnTo>
                      <a:lnTo>
                        <a:pt x="387" y="409"/>
                      </a:lnTo>
                      <a:lnTo>
                        <a:pt x="391" y="393"/>
                      </a:lnTo>
                      <a:lnTo>
                        <a:pt x="391" y="385"/>
                      </a:lnTo>
                      <a:lnTo>
                        <a:pt x="391" y="377"/>
                      </a:lnTo>
                      <a:lnTo>
                        <a:pt x="387" y="369"/>
                      </a:lnTo>
                      <a:lnTo>
                        <a:pt x="379" y="372"/>
                      </a:lnTo>
                      <a:lnTo>
                        <a:pt x="368" y="360"/>
                      </a:lnTo>
                      <a:lnTo>
                        <a:pt x="359" y="358"/>
                      </a:lnTo>
                      <a:lnTo>
                        <a:pt x="343" y="361"/>
                      </a:lnTo>
                      <a:lnTo>
                        <a:pt x="336" y="358"/>
                      </a:lnTo>
                      <a:lnTo>
                        <a:pt x="317" y="342"/>
                      </a:lnTo>
                      <a:lnTo>
                        <a:pt x="310" y="339"/>
                      </a:lnTo>
                      <a:lnTo>
                        <a:pt x="294" y="334"/>
                      </a:lnTo>
                      <a:lnTo>
                        <a:pt x="278" y="339"/>
                      </a:lnTo>
                      <a:lnTo>
                        <a:pt x="269" y="340"/>
                      </a:lnTo>
                      <a:lnTo>
                        <a:pt x="261" y="339"/>
                      </a:lnTo>
                      <a:lnTo>
                        <a:pt x="254" y="342"/>
                      </a:lnTo>
                      <a:lnTo>
                        <a:pt x="248" y="35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2" name="Freeform 197">
                  <a:extLst>
                    <a:ext uri="{FF2B5EF4-FFF2-40B4-BE49-F238E27FC236}">
                      <a16:creationId xmlns:a16="http://schemas.microsoft.com/office/drawing/2014/main" id="{198D9EBE-C640-A5EF-8E58-199886D2849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94619" y="3945910"/>
                  <a:ext cx="69047" cy="94414"/>
                </a:xfrm>
                <a:custGeom>
                  <a:avLst/>
                  <a:gdLst/>
                  <a:ahLst/>
                  <a:cxnLst>
                    <a:cxn ang="0">
                      <a:pos x="88" y="239"/>
                    </a:cxn>
                    <a:cxn ang="0">
                      <a:pos x="88" y="225"/>
                    </a:cxn>
                    <a:cxn ang="0">
                      <a:pos x="86" y="212"/>
                    </a:cxn>
                    <a:cxn ang="0">
                      <a:pos x="84" y="200"/>
                    </a:cxn>
                    <a:cxn ang="0">
                      <a:pos x="86" y="184"/>
                    </a:cxn>
                    <a:cxn ang="0">
                      <a:pos x="86" y="164"/>
                    </a:cxn>
                    <a:cxn ang="0">
                      <a:pos x="81" y="135"/>
                    </a:cxn>
                    <a:cxn ang="0">
                      <a:pos x="70" y="115"/>
                    </a:cxn>
                    <a:cxn ang="0">
                      <a:pos x="57" y="94"/>
                    </a:cxn>
                    <a:cxn ang="0">
                      <a:pos x="45" y="73"/>
                    </a:cxn>
                    <a:cxn ang="0">
                      <a:pos x="42" y="56"/>
                    </a:cxn>
                    <a:cxn ang="0">
                      <a:pos x="34" y="43"/>
                    </a:cxn>
                    <a:cxn ang="0">
                      <a:pos x="20" y="29"/>
                    </a:cxn>
                    <a:cxn ang="0">
                      <a:pos x="8" y="19"/>
                    </a:cxn>
                    <a:cxn ang="0">
                      <a:pos x="0" y="19"/>
                    </a:cxn>
                    <a:cxn ang="0">
                      <a:pos x="6" y="8"/>
                    </a:cxn>
                    <a:cxn ang="0">
                      <a:pos x="13" y="3"/>
                    </a:cxn>
                    <a:cxn ang="0">
                      <a:pos x="21" y="6"/>
                    </a:cxn>
                    <a:cxn ang="0">
                      <a:pos x="30" y="5"/>
                    </a:cxn>
                    <a:cxn ang="0">
                      <a:pos x="46" y="0"/>
                    </a:cxn>
                    <a:cxn ang="0">
                      <a:pos x="62" y="5"/>
                    </a:cxn>
                    <a:cxn ang="0">
                      <a:pos x="69" y="8"/>
                    </a:cxn>
                    <a:cxn ang="0">
                      <a:pos x="88" y="24"/>
                    </a:cxn>
                    <a:cxn ang="0">
                      <a:pos x="95" y="27"/>
                    </a:cxn>
                    <a:cxn ang="0">
                      <a:pos x="111" y="24"/>
                    </a:cxn>
                    <a:cxn ang="0">
                      <a:pos x="120" y="26"/>
                    </a:cxn>
                    <a:cxn ang="0">
                      <a:pos x="131" y="38"/>
                    </a:cxn>
                    <a:cxn ang="0">
                      <a:pos x="139" y="35"/>
                    </a:cxn>
                    <a:cxn ang="0">
                      <a:pos x="143" y="43"/>
                    </a:cxn>
                    <a:cxn ang="0">
                      <a:pos x="143" y="51"/>
                    </a:cxn>
                    <a:cxn ang="0">
                      <a:pos x="143" y="59"/>
                    </a:cxn>
                    <a:cxn ang="0">
                      <a:pos x="139" y="75"/>
                    </a:cxn>
                    <a:cxn ang="0">
                      <a:pos x="147" y="81"/>
                    </a:cxn>
                    <a:cxn ang="0">
                      <a:pos x="150" y="87"/>
                    </a:cxn>
                    <a:cxn ang="0">
                      <a:pos x="158" y="89"/>
                    </a:cxn>
                    <a:cxn ang="0">
                      <a:pos x="160" y="97"/>
                    </a:cxn>
                    <a:cxn ang="0">
                      <a:pos x="159" y="104"/>
                    </a:cxn>
                    <a:cxn ang="0">
                      <a:pos x="165" y="119"/>
                    </a:cxn>
                    <a:cxn ang="0">
                      <a:pos x="180" y="126"/>
                    </a:cxn>
                    <a:cxn ang="0">
                      <a:pos x="185" y="134"/>
                    </a:cxn>
                    <a:cxn ang="0">
                      <a:pos x="186" y="141"/>
                    </a:cxn>
                    <a:cxn ang="0">
                      <a:pos x="183" y="150"/>
                    </a:cxn>
                    <a:cxn ang="0">
                      <a:pos x="187" y="157"/>
                    </a:cxn>
                    <a:cxn ang="0">
                      <a:pos x="183" y="164"/>
                    </a:cxn>
                    <a:cxn ang="0">
                      <a:pos x="177" y="169"/>
                    </a:cxn>
                    <a:cxn ang="0">
                      <a:pos x="154" y="163"/>
                    </a:cxn>
                    <a:cxn ang="0">
                      <a:pos x="147" y="167"/>
                    </a:cxn>
                    <a:cxn ang="0">
                      <a:pos x="143" y="161"/>
                    </a:cxn>
                    <a:cxn ang="0">
                      <a:pos x="134" y="164"/>
                    </a:cxn>
                    <a:cxn ang="0">
                      <a:pos x="131" y="172"/>
                    </a:cxn>
                    <a:cxn ang="0">
                      <a:pos x="128" y="196"/>
                    </a:cxn>
                    <a:cxn ang="0">
                      <a:pos x="121" y="200"/>
                    </a:cxn>
                    <a:cxn ang="0">
                      <a:pos x="116" y="205"/>
                    </a:cxn>
                    <a:cxn ang="0">
                      <a:pos x="115" y="213"/>
                    </a:cxn>
                    <a:cxn ang="0">
                      <a:pos x="107" y="218"/>
                    </a:cxn>
                    <a:cxn ang="0">
                      <a:pos x="104" y="226"/>
                    </a:cxn>
                    <a:cxn ang="0">
                      <a:pos x="104" y="233"/>
                    </a:cxn>
                    <a:cxn ang="0">
                      <a:pos x="97" y="239"/>
                    </a:cxn>
                    <a:cxn ang="0">
                      <a:pos x="88" y="239"/>
                    </a:cxn>
                  </a:cxnLst>
                  <a:rect l="0" t="0" r="r" b="b"/>
                  <a:pathLst>
                    <a:path w="187" h="239">
                      <a:moveTo>
                        <a:pt x="88" y="239"/>
                      </a:moveTo>
                      <a:lnTo>
                        <a:pt x="88" y="225"/>
                      </a:lnTo>
                      <a:lnTo>
                        <a:pt x="86" y="212"/>
                      </a:lnTo>
                      <a:lnTo>
                        <a:pt x="84" y="200"/>
                      </a:lnTo>
                      <a:lnTo>
                        <a:pt x="86" y="184"/>
                      </a:lnTo>
                      <a:lnTo>
                        <a:pt x="86" y="164"/>
                      </a:lnTo>
                      <a:lnTo>
                        <a:pt x="81" y="135"/>
                      </a:lnTo>
                      <a:lnTo>
                        <a:pt x="70" y="115"/>
                      </a:lnTo>
                      <a:lnTo>
                        <a:pt x="57" y="94"/>
                      </a:lnTo>
                      <a:lnTo>
                        <a:pt x="45" y="73"/>
                      </a:lnTo>
                      <a:lnTo>
                        <a:pt x="42" y="56"/>
                      </a:lnTo>
                      <a:lnTo>
                        <a:pt x="34" y="43"/>
                      </a:lnTo>
                      <a:lnTo>
                        <a:pt x="20" y="29"/>
                      </a:lnTo>
                      <a:lnTo>
                        <a:pt x="8" y="19"/>
                      </a:lnTo>
                      <a:lnTo>
                        <a:pt x="0" y="19"/>
                      </a:lnTo>
                      <a:lnTo>
                        <a:pt x="6" y="8"/>
                      </a:lnTo>
                      <a:lnTo>
                        <a:pt x="13" y="3"/>
                      </a:lnTo>
                      <a:lnTo>
                        <a:pt x="21" y="6"/>
                      </a:lnTo>
                      <a:lnTo>
                        <a:pt x="30" y="5"/>
                      </a:lnTo>
                      <a:lnTo>
                        <a:pt x="46" y="0"/>
                      </a:lnTo>
                      <a:lnTo>
                        <a:pt x="62" y="5"/>
                      </a:lnTo>
                      <a:lnTo>
                        <a:pt x="69" y="8"/>
                      </a:lnTo>
                      <a:lnTo>
                        <a:pt x="88" y="24"/>
                      </a:lnTo>
                      <a:lnTo>
                        <a:pt x="95" y="27"/>
                      </a:lnTo>
                      <a:lnTo>
                        <a:pt x="111" y="24"/>
                      </a:lnTo>
                      <a:lnTo>
                        <a:pt x="120" y="26"/>
                      </a:lnTo>
                      <a:lnTo>
                        <a:pt x="131" y="38"/>
                      </a:lnTo>
                      <a:lnTo>
                        <a:pt x="139" y="35"/>
                      </a:lnTo>
                      <a:lnTo>
                        <a:pt x="143" y="43"/>
                      </a:lnTo>
                      <a:lnTo>
                        <a:pt x="143" y="51"/>
                      </a:lnTo>
                      <a:lnTo>
                        <a:pt x="143" y="59"/>
                      </a:lnTo>
                      <a:lnTo>
                        <a:pt x="139" y="75"/>
                      </a:lnTo>
                      <a:lnTo>
                        <a:pt x="147" y="81"/>
                      </a:lnTo>
                      <a:lnTo>
                        <a:pt x="150" y="87"/>
                      </a:lnTo>
                      <a:lnTo>
                        <a:pt x="158" y="89"/>
                      </a:lnTo>
                      <a:lnTo>
                        <a:pt x="160" y="97"/>
                      </a:lnTo>
                      <a:lnTo>
                        <a:pt x="159" y="104"/>
                      </a:lnTo>
                      <a:lnTo>
                        <a:pt x="165" y="119"/>
                      </a:lnTo>
                      <a:lnTo>
                        <a:pt x="180" y="126"/>
                      </a:lnTo>
                      <a:lnTo>
                        <a:pt x="185" y="134"/>
                      </a:lnTo>
                      <a:lnTo>
                        <a:pt x="186" y="141"/>
                      </a:lnTo>
                      <a:lnTo>
                        <a:pt x="183" y="150"/>
                      </a:lnTo>
                      <a:lnTo>
                        <a:pt x="187" y="157"/>
                      </a:lnTo>
                      <a:lnTo>
                        <a:pt x="183" y="164"/>
                      </a:lnTo>
                      <a:lnTo>
                        <a:pt x="177" y="169"/>
                      </a:lnTo>
                      <a:lnTo>
                        <a:pt x="154" y="163"/>
                      </a:lnTo>
                      <a:lnTo>
                        <a:pt x="147" y="167"/>
                      </a:lnTo>
                      <a:lnTo>
                        <a:pt x="143" y="161"/>
                      </a:lnTo>
                      <a:lnTo>
                        <a:pt x="134" y="164"/>
                      </a:lnTo>
                      <a:lnTo>
                        <a:pt x="131" y="172"/>
                      </a:lnTo>
                      <a:lnTo>
                        <a:pt x="128" y="196"/>
                      </a:lnTo>
                      <a:lnTo>
                        <a:pt x="121" y="200"/>
                      </a:lnTo>
                      <a:lnTo>
                        <a:pt x="116" y="205"/>
                      </a:lnTo>
                      <a:lnTo>
                        <a:pt x="115" y="213"/>
                      </a:lnTo>
                      <a:lnTo>
                        <a:pt x="107" y="218"/>
                      </a:lnTo>
                      <a:lnTo>
                        <a:pt x="104" y="226"/>
                      </a:lnTo>
                      <a:lnTo>
                        <a:pt x="104" y="233"/>
                      </a:lnTo>
                      <a:lnTo>
                        <a:pt x="97" y="239"/>
                      </a:lnTo>
                      <a:lnTo>
                        <a:pt x="88" y="2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3" name="Freeform 198">
                  <a:extLst>
                    <a:ext uri="{FF2B5EF4-FFF2-40B4-BE49-F238E27FC236}">
                      <a16:creationId xmlns:a16="http://schemas.microsoft.com/office/drawing/2014/main" id="{C5E85670-58E9-BC7C-38CA-BEA5F0FB5A7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25572" y="3674472"/>
                  <a:ext cx="194422" cy="177026"/>
                </a:xfrm>
                <a:custGeom>
                  <a:avLst/>
                  <a:gdLst/>
                  <a:ahLst/>
                  <a:cxnLst>
                    <a:cxn ang="0">
                      <a:pos x="6" y="374"/>
                    </a:cxn>
                    <a:cxn ang="0">
                      <a:pos x="26" y="342"/>
                    </a:cxn>
                    <a:cxn ang="0">
                      <a:pos x="38" y="292"/>
                    </a:cxn>
                    <a:cxn ang="0">
                      <a:pos x="33" y="214"/>
                    </a:cxn>
                    <a:cxn ang="0">
                      <a:pos x="73" y="210"/>
                    </a:cxn>
                    <a:cxn ang="0">
                      <a:pos x="94" y="207"/>
                    </a:cxn>
                    <a:cxn ang="0">
                      <a:pos x="106" y="190"/>
                    </a:cxn>
                    <a:cxn ang="0">
                      <a:pos x="125" y="182"/>
                    </a:cxn>
                    <a:cxn ang="0">
                      <a:pos x="145" y="190"/>
                    </a:cxn>
                    <a:cxn ang="0">
                      <a:pos x="135" y="167"/>
                    </a:cxn>
                    <a:cxn ang="0">
                      <a:pos x="145" y="138"/>
                    </a:cxn>
                    <a:cxn ang="0">
                      <a:pos x="149" y="113"/>
                    </a:cxn>
                    <a:cxn ang="0">
                      <a:pos x="170" y="102"/>
                    </a:cxn>
                    <a:cxn ang="0">
                      <a:pos x="199" y="80"/>
                    </a:cxn>
                    <a:cxn ang="0">
                      <a:pos x="183" y="69"/>
                    </a:cxn>
                    <a:cxn ang="0">
                      <a:pos x="197" y="51"/>
                    </a:cxn>
                    <a:cxn ang="0">
                      <a:pos x="204" y="50"/>
                    </a:cxn>
                    <a:cxn ang="0">
                      <a:pos x="219" y="32"/>
                    </a:cxn>
                    <a:cxn ang="0">
                      <a:pos x="253" y="25"/>
                    </a:cxn>
                    <a:cxn ang="0">
                      <a:pos x="273" y="0"/>
                    </a:cxn>
                    <a:cxn ang="0">
                      <a:pos x="302" y="5"/>
                    </a:cxn>
                    <a:cxn ang="0">
                      <a:pos x="329" y="13"/>
                    </a:cxn>
                    <a:cxn ang="0">
                      <a:pos x="348" y="43"/>
                    </a:cxn>
                    <a:cxn ang="0">
                      <a:pos x="376" y="29"/>
                    </a:cxn>
                    <a:cxn ang="0">
                      <a:pos x="407" y="34"/>
                    </a:cxn>
                    <a:cxn ang="0">
                      <a:pos x="430" y="53"/>
                    </a:cxn>
                    <a:cxn ang="0">
                      <a:pos x="429" y="80"/>
                    </a:cxn>
                    <a:cxn ang="0">
                      <a:pos x="435" y="102"/>
                    </a:cxn>
                    <a:cxn ang="0">
                      <a:pos x="424" y="123"/>
                    </a:cxn>
                    <a:cxn ang="0">
                      <a:pos x="442" y="158"/>
                    </a:cxn>
                    <a:cxn ang="0">
                      <a:pos x="473" y="195"/>
                    </a:cxn>
                    <a:cxn ang="0">
                      <a:pos x="478" y="217"/>
                    </a:cxn>
                    <a:cxn ang="0">
                      <a:pos x="511" y="226"/>
                    </a:cxn>
                    <a:cxn ang="0">
                      <a:pos x="521" y="242"/>
                    </a:cxn>
                    <a:cxn ang="0">
                      <a:pos x="525" y="263"/>
                    </a:cxn>
                    <a:cxn ang="0">
                      <a:pos x="501" y="284"/>
                    </a:cxn>
                    <a:cxn ang="0">
                      <a:pos x="465" y="271"/>
                    </a:cxn>
                    <a:cxn ang="0">
                      <a:pos x="449" y="285"/>
                    </a:cxn>
                    <a:cxn ang="0">
                      <a:pos x="463" y="311"/>
                    </a:cxn>
                    <a:cxn ang="0">
                      <a:pos x="465" y="333"/>
                    </a:cxn>
                    <a:cxn ang="0">
                      <a:pos x="473" y="353"/>
                    </a:cxn>
                    <a:cxn ang="0">
                      <a:pos x="451" y="380"/>
                    </a:cxn>
                    <a:cxn ang="0">
                      <a:pos x="417" y="401"/>
                    </a:cxn>
                    <a:cxn ang="0">
                      <a:pos x="412" y="427"/>
                    </a:cxn>
                    <a:cxn ang="0">
                      <a:pos x="402" y="452"/>
                    </a:cxn>
                    <a:cxn ang="0">
                      <a:pos x="381" y="443"/>
                    </a:cxn>
                    <a:cxn ang="0">
                      <a:pos x="349" y="450"/>
                    </a:cxn>
                    <a:cxn ang="0">
                      <a:pos x="327" y="427"/>
                    </a:cxn>
                    <a:cxn ang="0">
                      <a:pos x="297" y="433"/>
                    </a:cxn>
                    <a:cxn ang="0">
                      <a:pos x="275" y="428"/>
                    </a:cxn>
                    <a:cxn ang="0">
                      <a:pos x="253" y="436"/>
                    </a:cxn>
                    <a:cxn ang="0">
                      <a:pos x="238" y="428"/>
                    </a:cxn>
                    <a:cxn ang="0">
                      <a:pos x="215" y="416"/>
                    </a:cxn>
                    <a:cxn ang="0">
                      <a:pos x="193" y="406"/>
                    </a:cxn>
                    <a:cxn ang="0">
                      <a:pos x="160" y="401"/>
                    </a:cxn>
                    <a:cxn ang="0">
                      <a:pos x="121" y="394"/>
                    </a:cxn>
                    <a:cxn ang="0">
                      <a:pos x="64" y="401"/>
                    </a:cxn>
                    <a:cxn ang="0">
                      <a:pos x="41" y="422"/>
                    </a:cxn>
                    <a:cxn ang="0">
                      <a:pos x="17" y="428"/>
                    </a:cxn>
                  </a:cxnLst>
                  <a:rect l="0" t="0" r="r" b="b"/>
                  <a:pathLst>
                    <a:path w="532" h="452">
                      <a:moveTo>
                        <a:pt x="17" y="428"/>
                      </a:moveTo>
                      <a:lnTo>
                        <a:pt x="21" y="387"/>
                      </a:lnTo>
                      <a:lnTo>
                        <a:pt x="6" y="374"/>
                      </a:lnTo>
                      <a:lnTo>
                        <a:pt x="0" y="363"/>
                      </a:lnTo>
                      <a:lnTo>
                        <a:pt x="11" y="351"/>
                      </a:lnTo>
                      <a:lnTo>
                        <a:pt x="26" y="342"/>
                      </a:lnTo>
                      <a:lnTo>
                        <a:pt x="37" y="325"/>
                      </a:lnTo>
                      <a:lnTo>
                        <a:pt x="38" y="308"/>
                      </a:lnTo>
                      <a:lnTo>
                        <a:pt x="38" y="292"/>
                      </a:lnTo>
                      <a:lnTo>
                        <a:pt x="20" y="220"/>
                      </a:lnTo>
                      <a:lnTo>
                        <a:pt x="19" y="210"/>
                      </a:lnTo>
                      <a:lnTo>
                        <a:pt x="33" y="214"/>
                      </a:lnTo>
                      <a:lnTo>
                        <a:pt x="49" y="210"/>
                      </a:lnTo>
                      <a:lnTo>
                        <a:pt x="65" y="213"/>
                      </a:lnTo>
                      <a:lnTo>
                        <a:pt x="73" y="210"/>
                      </a:lnTo>
                      <a:lnTo>
                        <a:pt x="79" y="204"/>
                      </a:lnTo>
                      <a:lnTo>
                        <a:pt x="86" y="208"/>
                      </a:lnTo>
                      <a:lnTo>
                        <a:pt x="94" y="207"/>
                      </a:lnTo>
                      <a:lnTo>
                        <a:pt x="91" y="193"/>
                      </a:lnTo>
                      <a:lnTo>
                        <a:pt x="97" y="190"/>
                      </a:lnTo>
                      <a:lnTo>
                        <a:pt x="106" y="190"/>
                      </a:lnTo>
                      <a:lnTo>
                        <a:pt x="111" y="183"/>
                      </a:lnTo>
                      <a:lnTo>
                        <a:pt x="118" y="179"/>
                      </a:lnTo>
                      <a:lnTo>
                        <a:pt x="125" y="182"/>
                      </a:lnTo>
                      <a:lnTo>
                        <a:pt x="130" y="188"/>
                      </a:lnTo>
                      <a:lnTo>
                        <a:pt x="138" y="192"/>
                      </a:lnTo>
                      <a:lnTo>
                        <a:pt x="145" y="190"/>
                      </a:lnTo>
                      <a:lnTo>
                        <a:pt x="144" y="181"/>
                      </a:lnTo>
                      <a:lnTo>
                        <a:pt x="139" y="175"/>
                      </a:lnTo>
                      <a:lnTo>
                        <a:pt x="135" y="167"/>
                      </a:lnTo>
                      <a:lnTo>
                        <a:pt x="137" y="160"/>
                      </a:lnTo>
                      <a:lnTo>
                        <a:pt x="145" y="147"/>
                      </a:lnTo>
                      <a:lnTo>
                        <a:pt x="145" y="138"/>
                      </a:lnTo>
                      <a:lnTo>
                        <a:pt x="148" y="129"/>
                      </a:lnTo>
                      <a:lnTo>
                        <a:pt x="148" y="122"/>
                      </a:lnTo>
                      <a:lnTo>
                        <a:pt x="149" y="113"/>
                      </a:lnTo>
                      <a:lnTo>
                        <a:pt x="156" y="110"/>
                      </a:lnTo>
                      <a:lnTo>
                        <a:pt x="165" y="107"/>
                      </a:lnTo>
                      <a:lnTo>
                        <a:pt x="170" y="102"/>
                      </a:lnTo>
                      <a:lnTo>
                        <a:pt x="177" y="99"/>
                      </a:lnTo>
                      <a:lnTo>
                        <a:pt x="191" y="99"/>
                      </a:lnTo>
                      <a:lnTo>
                        <a:pt x="199" y="80"/>
                      </a:lnTo>
                      <a:lnTo>
                        <a:pt x="192" y="77"/>
                      </a:lnTo>
                      <a:lnTo>
                        <a:pt x="183" y="77"/>
                      </a:lnTo>
                      <a:lnTo>
                        <a:pt x="183" y="69"/>
                      </a:lnTo>
                      <a:lnTo>
                        <a:pt x="183" y="61"/>
                      </a:lnTo>
                      <a:lnTo>
                        <a:pt x="191" y="57"/>
                      </a:lnTo>
                      <a:lnTo>
                        <a:pt x="197" y="51"/>
                      </a:lnTo>
                      <a:lnTo>
                        <a:pt x="195" y="50"/>
                      </a:lnTo>
                      <a:lnTo>
                        <a:pt x="195" y="48"/>
                      </a:lnTo>
                      <a:lnTo>
                        <a:pt x="204" y="50"/>
                      </a:lnTo>
                      <a:lnTo>
                        <a:pt x="210" y="46"/>
                      </a:lnTo>
                      <a:lnTo>
                        <a:pt x="213" y="37"/>
                      </a:lnTo>
                      <a:lnTo>
                        <a:pt x="219" y="32"/>
                      </a:lnTo>
                      <a:lnTo>
                        <a:pt x="235" y="39"/>
                      </a:lnTo>
                      <a:lnTo>
                        <a:pt x="242" y="37"/>
                      </a:lnTo>
                      <a:lnTo>
                        <a:pt x="253" y="25"/>
                      </a:lnTo>
                      <a:lnTo>
                        <a:pt x="254" y="16"/>
                      </a:lnTo>
                      <a:lnTo>
                        <a:pt x="267" y="5"/>
                      </a:lnTo>
                      <a:lnTo>
                        <a:pt x="273" y="0"/>
                      </a:lnTo>
                      <a:lnTo>
                        <a:pt x="284" y="0"/>
                      </a:lnTo>
                      <a:lnTo>
                        <a:pt x="286" y="8"/>
                      </a:lnTo>
                      <a:lnTo>
                        <a:pt x="302" y="5"/>
                      </a:lnTo>
                      <a:lnTo>
                        <a:pt x="310" y="8"/>
                      </a:lnTo>
                      <a:lnTo>
                        <a:pt x="313" y="15"/>
                      </a:lnTo>
                      <a:lnTo>
                        <a:pt x="329" y="13"/>
                      </a:lnTo>
                      <a:lnTo>
                        <a:pt x="338" y="14"/>
                      </a:lnTo>
                      <a:lnTo>
                        <a:pt x="350" y="24"/>
                      </a:lnTo>
                      <a:lnTo>
                        <a:pt x="348" y="43"/>
                      </a:lnTo>
                      <a:lnTo>
                        <a:pt x="363" y="35"/>
                      </a:lnTo>
                      <a:lnTo>
                        <a:pt x="370" y="34"/>
                      </a:lnTo>
                      <a:lnTo>
                        <a:pt x="376" y="29"/>
                      </a:lnTo>
                      <a:lnTo>
                        <a:pt x="392" y="27"/>
                      </a:lnTo>
                      <a:lnTo>
                        <a:pt x="399" y="29"/>
                      </a:lnTo>
                      <a:lnTo>
                        <a:pt x="407" y="34"/>
                      </a:lnTo>
                      <a:lnTo>
                        <a:pt x="413" y="39"/>
                      </a:lnTo>
                      <a:lnTo>
                        <a:pt x="422" y="52"/>
                      </a:lnTo>
                      <a:lnTo>
                        <a:pt x="430" y="53"/>
                      </a:lnTo>
                      <a:lnTo>
                        <a:pt x="431" y="64"/>
                      </a:lnTo>
                      <a:lnTo>
                        <a:pt x="429" y="73"/>
                      </a:lnTo>
                      <a:lnTo>
                        <a:pt x="429" y="80"/>
                      </a:lnTo>
                      <a:lnTo>
                        <a:pt x="434" y="88"/>
                      </a:lnTo>
                      <a:lnTo>
                        <a:pt x="436" y="95"/>
                      </a:lnTo>
                      <a:lnTo>
                        <a:pt x="435" y="102"/>
                      </a:lnTo>
                      <a:lnTo>
                        <a:pt x="433" y="110"/>
                      </a:lnTo>
                      <a:lnTo>
                        <a:pt x="426" y="116"/>
                      </a:lnTo>
                      <a:lnTo>
                        <a:pt x="424" y="123"/>
                      </a:lnTo>
                      <a:lnTo>
                        <a:pt x="426" y="131"/>
                      </a:lnTo>
                      <a:lnTo>
                        <a:pt x="437" y="143"/>
                      </a:lnTo>
                      <a:lnTo>
                        <a:pt x="442" y="158"/>
                      </a:lnTo>
                      <a:lnTo>
                        <a:pt x="453" y="180"/>
                      </a:lnTo>
                      <a:lnTo>
                        <a:pt x="458" y="186"/>
                      </a:lnTo>
                      <a:lnTo>
                        <a:pt x="473" y="195"/>
                      </a:lnTo>
                      <a:lnTo>
                        <a:pt x="478" y="201"/>
                      </a:lnTo>
                      <a:lnTo>
                        <a:pt x="479" y="209"/>
                      </a:lnTo>
                      <a:lnTo>
                        <a:pt x="478" y="217"/>
                      </a:lnTo>
                      <a:lnTo>
                        <a:pt x="482" y="224"/>
                      </a:lnTo>
                      <a:lnTo>
                        <a:pt x="505" y="222"/>
                      </a:lnTo>
                      <a:lnTo>
                        <a:pt x="511" y="226"/>
                      </a:lnTo>
                      <a:lnTo>
                        <a:pt x="519" y="229"/>
                      </a:lnTo>
                      <a:lnTo>
                        <a:pt x="516" y="236"/>
                      </a:lnTo>
                      <a:lnTo>
                        <a:pt x="521" y="242"/>
                      </a:lnTo>
                      <a:lnTo>
                        <a:pt x="531" y="244"/>
                      </a:lnTo>
                      <a:lnTo>
                        <a:pt x="532" y="257"/>
                      </a:lnTo>
                      <a:lnTo>
                        <a:pt x="525" y="263"/>
                      </a:lnTo>
                      <a:lnTo>
                        <a:pt x="521" y="269"/>
                      </a:lnTo>
                      <a:lnTo>
                        <a:pt x="509" y="279"/>
                      </a:lnTo>
                      <a:lnTo>
                        <a:pt x="501" y="284"/>
                      </a:lnTo>
                      <a:lnTo>
                        <a:pt x="484" y="282"/>
                      </a:lnTo>
                      <a:lnTo>
                        <a:pt x="472" y="272"/>
                      </a:lnTo>
                      <a:lnTo>
                        <a:pt x="465" y="271"/>
                      </a:lnTo>
                      <a:lnTo>
                        <a:pt x="457" y="274"/>
                      </a:lnTo>
                      <a:lnTo>
                        <a:pt x="456" y="282"/>
                      </a:lnTo>
                      <a:lnTo>
                        <a:pt x="449" y="285"/>
                      </a:lnTo>
                      <a:lnTo>
                        <a:pt x="450" y="294"/>
                      </a:lnTo>
                      <a:lnTo>
                        <a:pt x="461" y="304"/>
                      </a:lnTo>
                      <a:lnTo>
                        <a:pt x="463" y="311"/>
                      </a:lnTo>
                      <a:lnTo>
                        <a:pt x="461" y="320"/>
                      </a:lnTo>
                      <a:lnTo>
                        <a:pt x="466" y="325"/>
                      </a:lnTo>
                      <a:lnTo>
                        <a:pt x="465" y="333"/>
                      </a:lnTo>
                      <a:lnTo>
                        <a:pt x="472" y="337"/>
                      </a:lnTo>
                      <a:lnTo>
                        <a:pt x="474" y="344"/>
                      </a:lnTo>
                      <a:lnTo>
                        <a:pt x="473" y="353"/>
                      </a:lnTo>
                      <a:lnTo>
                        <a:pt x="478" y="375"/>
                      </a:lnTo>
                      <a:lnTo>
                        <a:pt x="458" y="375"/>
                      </a:lnTo>
                      <a:lnTo>
                        <a:pt x="451" y="380"/>
                      </a:lnTo>
                      <a:lnTo>
                        <a:pt x="442" y="380"/>
                      </a:lnTo>
                      <a:lnTo>
                        <a:pt x="435" y="384"/>
                      </a:lnTo>
                      <a:lnTo>
                        <a:pt x="417" y="401"/>
                      </a:lnTo>
                      <a:lnTo>
                        <a:pt x="414" y="409"/>
                      </a:lnTo>
                      <a:lnTo>
                        <a:pt x="414" y="418"/>
                      </a:lnTo>
                      <a:lnTo>
                        <a:pt x="412" y="427"/>
                      </a:lnTo>
                      <a:lnTo>
                        <a:pt x="414" y="443"/>
                      </a:lnTo>
                      <a:lnTo>
                        <a:pt x="410" y="450"/>
                      </a:lnTo>
                      <a:lnTo>
                        <a:pt x="402" y="452"/>
                      </a:lnTo>
                      <a:lnTo>
                        <a:pt x="397" y="446"/>
                      </a:lnTo>
                      <a:lnTo>
                        <a:pt x="390" y="443"/>
                      </a:lnTo>
                      <a:lnTo>
                        <a:pt x="381" y="443"/>
                      </a:lnTo>
                      <a:lnTo>
                        <a:pt x="365" y="445"/>
                      </a:lnTo>
                      <a:lnTo>
                        <a:pt x="356" y="445"/>
                      </a:lnTo>
                      <a:lnTo>
                        <a:pt x="349" y="450"/>
                      </a:lnTo>
                      <a:lnTo>
                        <a:pt x="343" y="444"/>
                      </a:lnTo>
                      <a:lnTo>
                        <a:pt x="339" y="436"/>
                      </a:lnTo>
                      <a:lnTo>
                        <a:pt x="327" y="427"/>
                      </a:lnTo>
                      <a:lnTo>
                        <a:pt x="310" y="445"/>
                      </a:lnTo>
                      <a:lnTo>
                        <a:pt x="302" y="440"/>
                      </a:lnTo>
                      <a:lnTo>
                        <a:pt x="297" y="433"/>
                      </a:lnTo>
                      <a:lnTo>
                        <a:pt x="290" y="435"/>
                      </a:lnTo>
                      <a:lnTo>
                        <a:pt x="281" y="433"/>
                      </a:lnTo>
                      <a:lnTo>
                        <a:pt x="275" y="428"/>
                      </a:lnTo>
                      <a:lnTo>
                        <a:pt x="269" y="434"/>
                      </a:lnTo>
                      <a:lnTo>
                        <a:pt x="261" y="434"/>
                      </a:lnTo>
                      <a:lnTo>
                        <a:pt x="253" y="436"/>
                      </a:lnTo>
                      <a:lnTo>
                        <a:pt x="247" y="443"/>
                      </a:lnTo>
                      <a:lnTo>
                        <a:pt x="240" y="436"/>
                      </a:lnTo>
                      <a:lnTo>
                        <a:pt x="238" y="428"/>
                      </a:lnTo>
                      <a:lnTo>
                        <a:pt x="223" y="429"/>
                      </a:lnTo>
                      <a:lnTo>
                        <a:pt x="216" y="424"/>
                      </a:lnTo>
                      <a:lnTo>
                        <a:pt x="215" y="416"/>
                      </a:lnTo>
                      <a:lnTo>
                        <a:pt x="208" y="412"/>
                      </a:lnTo>
                      <a:lnTo>
                        <a:pt x="199" y="409"/>
                      </a:lnTo>
                      <a:lnTo>
                        <a:pt x="193" y="406"/>
                      </a:lnTo>
                      <a:lnTo>
                        <a:pt x="184" y="407"/>
                      </a:lnTo>
                      <a:lnTo>
                        <a:pt x="176" y="406"/>
                      </a:lnTo>
                      <a:lnTo>
                        <a:pt x="160" y="401"/>
                      </a:lnTo>
                      <a:lnTo>
                        <a:pt x="146" y="392"/>
                      </a:lnTo>
                      <a:lnTo>
                        <a:pt x="138" y="395"/>
                      </a:lnTo>
                      <a:lnTo>
                        <a:pt x="121" y="394"/>
                      </a:lnTo>
                      <a:lnTo>
                        <a:pt x="113" y="391"/>
                      </a:lnTo>
                      <a:lnTo>
                        <a:pt x="71" y="397"/>
                      </a:lnTo>
                      <a:lnTo>
                        <a:pt x="64" y="401"/>
                      </a:lnTo>
                      <a:lnTo>
                        <a:pt x="62" y="408"/>
                      </a:lnTo>
                      <a:lnTo>
                        <a:pt x="55" y="414"/>
                      </a:lnTo>
                      <a:lnTo>
                        <a:pt x="41" y="422"/>
                      </a:lnTo>
                      <a:lnTo>
                        <a:pt x="32" y="421"/>
                      </a:lnTo>
                      <a:lnTo>
                        <a:pt x="24" y="422"/>
                      </a:lnTo>
                      <a:lnTo>
                        <a:pt x="17" y="42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4" name="Freeform 200">
                  <a:extLst>
                    <a:ext uri="{FF2B5EF4-FFF2-40B4-BE49-F238E27FC236}">
                      <a16:creationId xmlns:a16="http://schemas.microsoft.com/office/drawing/2014/main" id="{DF842644-8F61-676B-8B3E-EFCB5B06DB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78394" y="4044257"/>
                  <a:ext cx="78133" cy="84580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5" name="Freeform 201">
                  <a:extLst>
                    <a:ext uri="{FF2B5EF4-FFF2-40B4-BE49-F238E27FC236}">
                      <a16:creationId xmlns:a16="http://schemas.microsoft.com/office/drawing/2014/main" id="{11362EC1-E415-670C-7A6C-B5EF70CE08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05650" y="4113100"/>
                  <a:ext cx="27256" cy="15736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6" name="Freeform 203">
                  <a:extLst>
                    <a:ext uri="{FF2B5EF4-FFF2-40B4-BE49-F238E27FC236}">
                      <a16:creationId xmlns:a16="http://schemas.microsoft.com/office/drawing/2014/main" id="{2EAF2D7C-E186-134D-E828-FD6C3C4FE5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7428" y="4150473"/>
                  <a:ext cx="127192" cy="116050"/>
                </a:xfrm>
                <a:custGeom>
                  <a:avLst/>
                  <a:gdLst/>
                  <a:ahLst/>
                  <a:cxnLst>
                    <a:cxn ang="0">
                      <a:pos x="314" y="70"/>
                    </a:cxn>
                    <a:cxn ang="0">
                      <a:pos x="258" y="65"/>
                    </a:cxn>
                    <a:cxn ang="0">
                      <a:pos x="245" y="66"/>
                    </a:cxn>
                    <a:cxn ang="0">
                      <a:pos x="223" y="73"/>
                    </a:cxn>
                    <a:cxn ang="0">
                      <a:pos x="193" y="86"/>
                    </a:cxn>
                    <a:cxn ang="0">
                      <a:pos x="216" y="100"/>
                    </a:cxn>
                    <a:cxn ang="0">
                      <a:pos x="227" y="116"/>
                    </a:cxn>
                    <a:cxn ang="0">
                      <a:pos x="201" y="103"/>
                    </a:cxn>
                    <a:cxn ang="0">
                      <a:pos x="207" y="120"/>
                    </a:cxn>
                    <a:cxn ang="0">
                      <a:pos x="201" y="125"/>
                    </a:cxn>
                    <a:cxn ang="0">
                      <a:pos x="185" y="111"/>
                    </a:cxn>
                    <a:cxn ang="0">
                      <a:pos x="184" y="124"/>
                    </a:cxn>
                    <a:cxn ang="0">
                      <a:pos x="188" y="135"/>
                    </a:cxn>
                    <a:cxn ang="0">
                      <a:pos x="172" y="111"/>
                    </a:cxn>
                    <a:cxn ang="0">
                      <a:pos x="148" y="93"/>
                    </a:cxn>
                    <a:cxn ang="0">
                      <a:pos x="137" y="90"/>
                    </a:cxn>
                    <a:cxn ang="0">
                      <a:pos x="135" y="120"/>
                    </a:cxn>
                    <a:cxn ang="0">
                      <a:pos x="144" y="140"/>
                    </a:cxn>
                    <a:cxn ang="0">
                      <a:pos x="164" y="172"/>
                    </a:cxn>
                    <a:cxn ang="0">
                      <a:pos x="172" y="190"/>
                    </a:cxn>
                    <a:cxn ang="0">
                      <a:pos x="163" y="191"/>
                    </a:cxn>
                    <a:cxn ang="0">
                      <a:pos x="161" y="179"/>
                    </a:cxn>
                    <a:cxn ang="0">
                      <a:pos x="150" y="186"/>
                    </a:cxn>
                    <a:cxn ang="0">
                      <a:pos x="151" y="203"/>
                    </a:cxn>
                    <a:cxn ang="0">
                      <a:pos x="141" y="203"/>
                    </a:cxn>
                    <a:cxn ang="0">
                      <a:pos x="135" y="212"/>
                    </a:cxn>
                    <a:cxn ang="0">
                      <a:pos x="156" y="219"/>
                    </a:cxn>
                    <a:cxn ang="0">
                      <a:pos x="172" y="224"/>
                    </a:cxn>
                    <a:cxn ang="0">
                      <a:pos x="184" y="237"/>
                    </a:cxn>
                    <a:cxn ang="0">
                      <a:pos x="199" y="250"/>
                    </a:cxn>
                    <a:cxn ang="0">
                      <a:pos x="211" y="255"/>
                    </a:cxn>
                    <a:cxn ang="0">
                      <a:pos x="199" y="285"/>
                    </a:cxn>
                    <a:cxn ang="0">
                      <a:pos x="175" y="275"/>
                    </a:cxn>
                    <a:cxn ang="0">
                      <a:pos x="152" y="270"/>
                    </a:cxn>
                    <a:cxn ang="0">
                      <a:pos x="164" y="259"/>
                    </a:cxn>
                    <a:cxn ang="0">
                      <a:pos x="139" y="243"/>
                    </a:cxn>
                    <a:cxn ang="0">
                      <a:pos x="123" y="245"/>
                    </a:cxn>
                    <a:cxn ang="0">
                      <a:pos x="98" y="245"/>
                    </a:cxn>
                    <a:cxn ang="0">
                      <a:pos x="67" y="242"/>
                    </a:cxn>
                    <a:cxn ang="0">
                      <a:pos x="61" y="245"/>
                    </a:cxn>
                    <a:cxn ang="0">
                      <a:pos x="51" y="240"/>
                    </a:cxn>
                    <a:cxn ang="0">
                      <a:pos x="33" y="208"/>
                    </a:cxn>
                    <a:cxn ang="0">
                      <a:pos x="53" y="208"/>
                    </a:cxn>
                    <a:cxn ang="0">
                      <a:pos x="35" y="194"/>
                    </a:cxn>
                    <a:cxn ang="0">
                      <a:pos x="17" y="178"/>
                    </a:cxn>
                    <a:cxn ang="0">
                      <a:pos x="3" y="154"/>
                    </a:cxn>
                    <a:cxn ang="0">
                      <a:pos x="0" y="152"/>
                    </a:cxn>
                    <a:cxn ang="0">
                      <a:pos x="10" y="146"/>
                    </a:cxn>
                    <a:cxn ang="0">
                      <a:pos x="17" y="127"/>
                    </a:cxn>
                    <a:cxn ang="0">
                      <a:pos x="35" y="103"/>
                    </a:cxn>
                    <a:cxn ang="0">
                      <a:pos x="49" y="77"/>
                    </a:cxn>
                    <a:cxn ang="0">
                      <a:pos x="82" y="62"/>
                    </a:cxn>
                    <a:cxn ang="0">
                      <a:pos x="112" y="45"/>
                    </a:cxn>
                    <a:cxn ang="0">
                      <a:pos x="147" y="31"/>
                    </a:cxn>
                    <a:cxn ang="0">
                      <a:pos x="166" y="29"/>
                    </a:cxn>
                    <a:cxn ang="0">
                      <a:pos x="205" y="25"/>
                    </a:cxn>
                    <a:cxn ang="0">
                      <a:pos x="248" y="16"/>
                    </a:cxn>
                    <a:cxn ang="0">
                      <a:pos x="293" y="36"/>
                    </a:cxn>
                    <a:cxn ang="0">
                      <a:pos x="327" y="20"/>
                    </a:cxn>
                    <a:cxn ang="0">
                      <a:pos x="340" y="0"/>
                    </a:cxn>
                    <a:cxn ang="0">
                      <a:pos x="352" y="13"/>
                    </a:cxn>
                    <a:cxn ang="0">
                      <a:pos x="340" y="33"/>
                    </a:cxn>
                    <a:cxn ang="0">
                      <a:pos x="334" y="63"/>
                    </a:cxn>
                  </a:cxnLst>
                  <a:rect l="0" t="0" r="r" b="b"/>
                  <a:pathLst>
                    <a:path w="352" h="293">
                      <a:moveTo>
                        <a:pt x="324" y="78"/>
                      </a:moveTo>
                      <a:lnTo>
                        <a:pt x="314" y="70"/>
                      </a:lnTo>
                      <a:lnTo>
                        <a:pt x="268" y="57"/>
                      </a:lnTo>
                      <a:lnTo>
                        <a:pt x="258" y="65"/>
                      </a:lnTo>
                      <a:lnTo>
                        <a:pt x="253" y="66"/>
                      </a:lnTo>
                      <a:lnTo>
                        <a:pt x="245" y="66"/>
                      </a:lnTo>
                      <a:lnTo>
                        <a:pt x="234" y="62"/>
                      </a:lnTo>
                      <a:lnTo>
                        <a:pt x="223" y="73"/>
                      </a:lnTo>
                      <a:lnTo>
                        <a:pt x="207" y="76"/>
                      </a:lnTo>
                      <a:lnTo>
                        <a:pt x="193" y="86"/>
                      </a:lnTo>
                      <a:lnTo>
                        <a:pt x="201" y="94"/>
                      </a:lnTo>
                      <a:lnTo>
                        <a:pt x="216" y="100"/>
                      </a:lnTo>
                      <a:lnTo>
                        <a:pt x="225" y="110"/>
                      </a:lnTo>
                      <a:lnTo>
                        <a:pt x="227" y="116"/>
                      </a:lnTo>
                      <a:lnTo>
                        <a:pt x="217" y="106"/>
                      </a:lnTo>
                      <a:lnTo>
                        <a:pt x="201" y="103"/>
                      </a:lnTo>
                      <a:lnTo>
                        <a:pt x="196" y="113"/>
                      </a:lnTo>
                      <a:lnTo>
                        <a:pt x="207" y="120"/>
                      </a:lnTo>
                      <a:lnTo>
                        <a:pt x="209" y="133"/>
                      </a:lnTo>
                      <a:lnTo>
                        <a:pt x="201" y="125"/>
                      </a:lnTo>
                      <a:lnTo>
                        <a:pt x="195" y="115"/>
                      </a:lnTo>
                      <a:lnTo>
                        <a:pt x="185" y="111"/>
                      </a:lnTo>
                      <a:lnTo>
                        <a:pt x="182" y="113"/>
                      </a:lnTo>
                      <a:lnTo>
                        <a:pt x="184" y="124"/>
                      </a:lnTo>
                      <a:lnTo>
                        <a:pt x="193" y="131"/>
                      </a:lnTo>
                      <a:lnTo>
                        <a:pt x="188" y="135"/>
                      </a:lnTo>
                      <a:lnTo>
                        <a:pt x="177" y="125"/>
                      </a:lnTo>
                      <a:lnTo>
                        <a:pt x="172" y="111"/>
                      </a:lnTo>
                      <a:lnTo>
                        <a:pt x="148" y="97"/>
                      </a:lnTo>
                      <a:lnTo>
                        <a:pt x="148" y="93"/>
                      </a:lnTo>
                      <a:lnTo>
                        <a:pt x="151" y="86"/>
                      </a:lnTo>
                      <a:lnTo>
                        <a:pt x="137" y="90"/>
                      </a:lnTo>
                      <a:lnTo>
                        <a:pt x="135" y="105"/>
                      </a:lnTo>
                      <a:lnTo>
                        <a:pt x="135" y="120"/>
                      </a:lnTo>
                      <a:lnTo>
                        <a:pt x="136" y="132"/>
                      </a:lnTo>
                      <a:lnTo>
                        <a:pt x="144" y="140"/>
                      </a:lnTo>
                      <a:lnTo>
                        <a:pt x="147" y="154"/>
                      </a:lnTo>
                      <a:lnTo>
                        <a:pt x="164" y="172"/>
                      </a:lnTo>
                      <a:lnTo>
                        <a:pt x="169" y="181"/>
                      </a:lnTo>
                      <a:lnTo>
                        <a:pt x="172" y="190"/>
                      </a:lnTo>
                      <a:lnTo>
                        <a:pt x="167" y="192"/>
                      </a:lnTo>
                      <a:lnTo>
                        <a:pt x="163" y="191"/>
                      </a:lnTo>
                      <a:lnTo>
                        <a:pt x="164" y="185"/>
                      </a:lnTo>
                      <a:lnTo>
                        <a:pt x="161" y="179"/>
                      </a:lnTo>
                      <a:lnTo>
                        <a:pt x="151" y="178"/>
                      </a:lnTo>
                      <a:lnTo>
                        <a:pt x="150" y="186"/>
                      </a:lnTo>
                      <a:lnTo>
                        <a:pt x="155" y="200"/>
                      </a:lnTo>
                      <a:lnTo>
                        <a:pt x="151" y="203"/>
                      </a:lnTo>
                      <a:lnTo>
                        <a:pt x="147" y="203"/>
                      </a:lnTo>
                      <a:lnTo>
                        <a:pt x="141" y="203"/>
                      </a:lnTo>
                      <a:lnTo>
                        <a:pt x="131" y="206"/>
                      </a:lnTo>
                      <a:lnTo>
                        <a:pt x="135" y="212"/>
                      </a:lnTo>
                      <a:lnTo>
                        <a:pt x="147" y="217"/>
                      </a:lnTo>
                      <a:lnTo>
                        <a:pt x="156" y="219"/>
                      </a:lnTo>
                      <a:lnTo>
                        <a:pt x="163" y="224"/>
                      </a:lnTo>
                      <a:lnTo>
                        <a:pt x="172" y="224"/>
                      </a:lnTo>
                      <a:lnTo>
                        <a:pt x="177" y="237"/>
                      </a:lnTo>
                      <a:lnTo>
                        <a:pt x="184" y="237"/>
                      </a:lnTo>
                      <a:lnTo>
                        <a:pt x="190" y="244"/>
                      </a:lnTo>
                      <a:lnTo>
                        <a:pt x="199" y="250"/>
                      </a:lnTo>
                      <a:lnTo>
                        <a:pt x="204" y="250"/>
                      </a:lnTo>
                      <a:lnTo>
                        <a:pt x="211" y="255"/>
                      </a:lnTo>
                      <a:lnTo>
                        <a:pt x="212" y="293"/>
                      </a:lnTo>
                      <a:lnTo>
                        <a:pt x="199" y="285"/>
                      </a:lnTo>
                      <a:lnTo>
                        <a:pt x="189" y="272"/>
                      </a:lnTo>
                      <a:lnTo>
                        <a:pt x="175" y="275"/>
                      </a:lnTo>
                      <a:lnTo>
                        <a:pt x="161" y="275"/>
                      </a:lnTo>
                      <a:lnTo>
                        <a:pt x="152" y="270"/>
                      </a:lnTo>
                      <a:lnTo>
                        <a:pt x="162" y="266"/>
                      </a:lnTo>
                      <a:lnTo>
                        <a:pt x="164" y="259"/>
                      </a:lnTo>
                      <a:lnTo>
                        <a:pt x="152" y="256"/>
                      </a:lnTo>
                      <a:lnTo>
                        <a:pt x="139" y="243"/>
                      </a:lnTo>
                      <a:lnTo>
                        <a:pt x="132" y="249"/>
                      </a:lnTo>
                      <a:lnTo>
                        <a:pt x="123" y="245"/>
                      </a:lnTo>
                      <a:lnTo>
                        <a:pt x="110" y="248"/>
                      </a:lnTo>
                      <a:lnTo>
                        <a:pt x="98" y="245"/>
                      </a:lnTo>
                      <a:lnTo>
                        <a:pt x="81" y="248"/>
                      </a:lnTo>
                      <a:lnTo>
                        <a:pt x="67" y="242"/>
                      </a:lnTo>
                      <a:lnTo>
                        <a:pt x="64" y="242"/>
                      </a:lnTo>
                      <a:lnTo>
                        <a:pt x="61" y="245"/>
                      </a:lnTo>
                      <a:lnTo>
                        <a:pt x="55" y="248"/>
                      </a:lnTo>
                      <a:lnTo>
                        <a:pt x="51" y="240"/>
                      </a:lnTo>
                      <a:lnTo>
                        <a:pt x="45" y="228"/>
                      </a:lnTo>
                      <a:lnTo>
                        <a:pt x="33" y="208"/>
                      </a:lnTo>
                      <a:lnTo>
                        <a:pt x="43" y="210"/>
                      </a:lnTo>
                      <a:lnTo>
                        <a:pt x="53" y="208"/>
                      </a:lnTo>
                      <a:lnTo>
                        <a:pt x="49" y="200"/>
                      </a:lnTo>
                      <a:lnTo>
                        <a:pt x="35" y="194"/>
                      </a:lnTo>
                      <a:lnTo>
                        <a:pt x="33" y="203"/>
                      </a:lnTo>
                      <a:lnTo>
                        <a:pt x="17" y="178"/>
                      </a:lnTo>
                      <a:lnTo>
                        <a:pt x="7" y="170"/>
                      </a:lnTo>
                      <a:lnTo>
                        <a:pt x="3" y="154"/>
                      </a:lnTo>
                      <a:lnTo>
                        <a:pt x="1" y="152"/>
                      </a:lnTo>
                      <a:lnTo>
                        <a:pt x="0" y="152"/>
                      </a:lnTo>
                      <a:lnTo>
                        <a:pt x="1" y="152"/>
                      </a:lnTo>
                      <a:lnTo>
                        <a:pt x="10" y="146"/>
                      </a:lnTo>
                      <a:lnTo>
                        <a:pt x="15" y="140"/>
                      </a:lnTo>
                      <a:lnTo>
                        <a:pt x="17" y="127"/>
                      </a:lnTo>
                      <a:lnTo>
                        <a:pt x="27" y="120"/>
                      </a:lnTo>
                      <a:lnTo>
                        <a:pt x="35" y="103"/>
                      </a:lnTo>
                      <a:lnTo>
                        <a:pt x="49" y="92"/>
                      </a:lnTo>
                      <a:lnTo>
                        <a:pt x="49" y="77"/>
                      </a:lnTo>
                      <a:lnTo>
                        <a:pt x="46" y="67"/>
                      </a:lnTo>
                      <a:lnTo>
                        <a:pt x="82" y="62"/>
                      </a:lnTo>
                      <a:lnTo>
                        <a:pt x="93" y="52"/>
                      </a:lnTo>
                      <a:lnTo>
                        <a:pt x="112" y="45"/>
                      </a:lnTo>
                      <a:lnTo>
                        <a:pt x="132" y="45"/>
                      </a:lnTo>
                      <a:lnTo>
                        <a:pt x="147" y="31"/>
                      </a:lnTo>
                      <a:lnTo>
                        <a:pt x="153" y="29"/>
                      </a:lnTo>
                      <a:lnTo>
                        <a:pt x="166" y="29"/>
                      </a:lnTo>
                      <a:lnTo>
                        <a:pt x="183" y="25"/>
                      </a:lnTo>
                      <a:lnTo>
                        <a:pt x="205" y="25"/>
                      </a:lnTo>
                      <a:lnTo>
                        <a:pt x="236" y="16"/>
                      </a:lnTo>
                      <a:lnTo>
                        <a:pt x="248" y="16"/>
                      </a:lnTo>
                      <a:lnTo>
                        <a:pt x="258" y="24"/>
                      </a:lnTo>
                      <a:lnTo>
                        <a:pt x="293" y="36"/>
                      </a:lnTo>
                      <a:lnTo>
                        <a:pt x="313" y="33"/>
                      </a:lnTo>
                      <a:lnTo>
                        <a:pt x="327" y="20"/>
                      </a:lnTo>
                      <a:lnTo>
                        <a:pt x="329" y="1"/>
                      </a:lnTo>
                      <a:lnTo>
                        <a:pt x="340" y="0"/>
                      </a:lnTo>
                      <a:lnTo>
                        <a:pt x="343" y="6"/>
                      </a:lnTo>
                      <a:lnTo>
                        <a:pt x="352" y="13"/>
                      </a:lnTo>
                      <a:lnTo>
                        <a:pt x="351" y="24"/>
                      </a:lnTo>
                      <a:lnTo>
                        <a:pt x="340" y="33"/>
                      </a:lnTo>
                      <a:lnTo>
                        <a:pt x="338" y="49"/>
                      </a:lnTo>
                      <a:lnTo>
                        <a:pt x="334" y="63"/>
                      </a:lnTo>
                      <a:lnTo>
                        <a:pt x="324" y="7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7" name="Freeform 204">
                  <a:extLst>
                    <a:ext uri="{FF2B5EF4-FFF2-40B4-BE49-F238E27FC236}">
                      <a16:creationId xmlns:a16="http://schemas.microsoft.com/office/drawing/2014/main" id="{CA43EFFE-31B2-1424-F742-A99FE5E8C7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85661" y="3943943"/>
                  <a:ext cx="134459" cy="86546"/>
                </a:xfrm>
                <a:custGeom>
                  <a:avLst/>
                  <a:gdLst/>
                  <a:ahLst/>
                  <a:cxnLst>
                    <a:cxn ang="0">
                      <a:pos x="71" y="47"/>
                    </a:cxn>
                    <a:cxn ang="0">
                      <a:pos x="128" y="64"/>
                    </a:cxn>
                    <a:cxn ang="0">
                      <a:pos x="147" y="44"/>
                    </a:cxn>
                    <a:cxn ang="0">
                      <a:pos x="194" y="26"/>
                    </a:cxn>
                    <a:cxn ang="0">
                      <a:pos x="225" y="24"/>
                    </a:cxn>
                    <a:cxn ang="0">
                      <a:pos x="240" y="10"/>
                    </a:cxn>
                    <a:cxn ang="0">
                      <a:pos x="273" y="2"/>
                    </a:cxn>
                    <a:cxn ang="0">
                      <a:pos x="300" y="5"/>
                    </a:cxn>
                    <a:cxn ang="0">
                      <a:pos x="329" y="12"/>
                    </a:cxn>
                    <a:cxn ang="0">
                      <a:pos x="356" y="29"/>
                    </a:cxn>
                    <a:cxn ang="0">
                      <a:pos x="369" y="48"/>
                    </a:cxn>
                    <a:cxn ang="0">
                      <a:pos x="357" y="62"/>
                    </a:cxn>
                    <a:cxn ang="0">
                      <a:pos x="335" y="69"/>
                    </a:cxn>
                    <a:cxn ang="0">
                      <a:pos x="324" y="86"/>
                    </a:cxn>
                    <a:cxn ang="0">
                      <a:pos x="316" y="108"/>
                    </a:cxn>
                    <a:cxn ang="0">
                      <a:pos x="298" y="135"/>
                    </a:cxn>
                    <a:cxn ang="0">
                      <a:pos x="284" y="161"/>
                    </a:cxn>
                    <a:cxn ang="0">
                      <a:pos x="260" y="185"/>
                    </a:cxn>
                    <a:cxn ang="0">
                      <a:pos x="225" y="195"/>
                    </a:cxn>
                    <a:cxn ang="0">
                      <a:pos x="209" y="193"/>
                    </a:cxn>
                    <a:cxn ang="0">
                      <a:pos x="181" y="204"/>
                    </a:cxn>
                    <a:cxn ang="0">
                      <a:pos x="160" y="209"/>
                    </a:cxn>
                    <a:cxn ang="0">
                      <a:pos x="133" y="218"/>
                    </a:cxn>
                    <a:cxn ang="0">
                      <a:pos x="102" y="223"/>
                    </a:cxn>
                    <a:cxn ang="0">
                      <a:pos x="76" y="210"/>
                    </a:cxn>
                    <a:cxn ang="0">
                      <a:pos x="50" y="188"/>
                    </a:cxn>
                    <a:cxn ang="0">
                      <a:pos x="28" y="167"/>
                    </a:cxn>
                    <a:cxn ang="0">
                      <a:pos x="15" y="140"/>
                    </a:cxn>
                    <a:cxn ang="0">
                      <a:pos x="0" y="136"/>
                    </a:cxn>
                    <a:cxn ang="0">
                      <a:pos x="21" y="123"/>
                    </a:cxn>
                    <a:cxn ang="0">
                      <a:pos x="20" y="102"/>
                    </a:cxn>
                    <a:cxn ang="0">
                      <a:pos x="22" y="75"/>
                    </a:cxn>
                    <a:cxn ang="0">
                      <a:pos x="53" y="67"/>
                    </a:cxn>
                    <a:cxn ang="0">
                      <a:pos x="58" y="39"/>
                    </a:cxn>
                  </a:cxnLst>
                  <a:rect l="0" t="0" r="r" b="b"/>
                  <a:pathLst>
                    <a:path w="369" h="223">
                      <a:moveTo>
                        <a:pt x="58" y="39"/>
                      </a:moveTo>
                      <a:lnTo>
                        <a:pt x="71" y="47"/>
                      </a:lnTo>
                      <a:lnTo>
                        <a:pt x="95" y="65"/>
                      </a:lnTo>
                      <a:lnTo>
                        <a:pt x="128" y="64"/>
                      </a:lnTo>
                      <a:lnTo>
                        <a:pt x="134" y="64"/>
                      </a:lnTo>
                      <a:lnTo>
                        <a:pt x="147" y="44"/>
                      </a:lnTo>
                      <a:lnTo>
                        <a:pt x="178" y="35"/>
                      </a:lnTo>
                      <a:lnTo>
                        <a:pt x="194" y="26"/>
                      </a:lnTo>
                      <a:lnTo>
                        <a:pt x="211" y="32"/>
                      </a:lnTo>
                      <a:lnTo>
                        <a:pt x="225" y="24"/>
                      </a:lnTo>
                      <a:lnTo>
                        <a:pt x="235" y="22"/>
                      </a:lnTo>
                      <a:lnTo>
                        <a:pt x="240" y="10"/>
                      </a:lnTo>
                      <a:lnTo>
                        <a:pt x="255" y="1"/>
                      </a:lnTo>
                      <a:lnTo>
                        <a:pt x="273" y="2"/>
                      </a:lnTo>
                      <a:lnTo>
                        <a:pt x="285" y="0"/>
                      </a:lnTo>
                      <a:lnTo>
                        <a:pt x="300" y="5"/>
                      </a:lnTo>
                      <a:lnTo>
                        <a:pt x="317" y="15"/>
                      </a:lnTo>
                      <a:lnTo>
                        <a:pt x="329" y="12"/>
                      </a:lnTo>
                      <a:lnTo>
                        <a:pt x="344" y="19"/>
                      </a:lnTo>
                      <a:lnTo>
                        <a:pt x="356" y="29"/>
                      </a:lnTo>
                      <a:lnTo>
                        <a:pt x="365" y="38"/>
                      </a:lnTo>
                      <a:lnTo>
                        <a:pt x="369" y="48"/>
                      </a:lnTo>
                      <a:lnTo>
                        <a:pt x="365" y="55"/>
                      </a:lnTo>
                      <a:lnTo>
                        <a:pt x="357" y="62"/>
                      </a:lnTo>
                      <a:lnTo>
                        <a:pt x="350" y="62"/>
                      </a:lnTo>
                      <a:lnTo>
                        <a:pt x="335" y="69"/>
                      </a:lnTo>
                      <a:lnTo>
                        <a:pt x="326" y="78"/>
                      </a:lnTo>
                      <a:lnTo>
                        <a:pt x="324" y="86"/>
                      </a:lnTo>
                      <a:lnTo>
                        <a:pt x="318" y="97"/>
                      </a:lnTo>
                      <a:lnTo>
                        <a:pt x="316" y="108"/>
                      </a:lnTo>
                      <a:lnTo>
                        <a:pt x="303" y="121"/>
                      </a:lnTo>
                      <a:lnTo>
                        <a:pt x="298" y="135"/>
                      </a:lnTo>
                      <a:lnTo>
                        <a:pt x="291" y="151"/>
                      </a:lnTo>
                      <a:lnTo>
                        <a:pt x="284" y="161"/>
                      </a:lnTo>
                      <a:lnTo>
                        <a:pt x="276" y="178"/>
                      </a:lnTo>
                      <a:lnTo>
                        <a:pt x="260" y="185"/>
                      </a:lnTo>
                      <a:lnTo>
                        <a:pt x="228" y="195"/>
                      </a:lnTo>
                      <a:lnTo>
                        <a:pt x="225" y="195"/>
                      </a:lnTo>
                      <a:lnTo>
                        <a:pt x="221" y="188"/>
                      </a:lnTo>
                      <a:lnTo>
                        <a:pt x="209" y="193"/>
                      </a:lnTo>
                      <a:lnTo>
                        <a:pt x="197" y="193"/>
                      </a:lnTo>
                      <a:lnTo>
                        <a:pt x="181" y="204"/>
                      </a:lnTo>
                      <a:lnTo>
                        <a:pt x="166" y="204"/>
                      </a:lnTo>
                      <a:lnTo>
                        <a:pt x="160" y="209"/>
                      </a:lnTo>
                      <a:lnTo>
                        <a:pt x="145" y="210"/>
                      </a:lnTo>
                      <a:lnTo>
                        <a:pt x="133" y="218"/>
                      </a:lnTo>
                      <a:lnTo>
                        <a:pt x="119" y="222"/>
                      </a:lnTo>
                      <a:lnTo>
                        <a:pt x="102" y="223"/>
                      </a:lnTo>
                      <a:lnTo>
                        <a:pt x="87" y="214"/>
                      </a:lnTo>
                      <a:lnTo>
                        <a:pt x="76" y="210"/>
                      </a:lnTo>
                      <a:lnTo>
                        <a:pt x="65" y="195"/>
                      </a:lnTo>
                      <a:lnTo>
                        <a:pt x="50" y="188"/>
                      </a:lnTo>
                      <a:lnTo>
                        <a:pt x="41" y="172"/>
                      </a:lnTo>
                      <a:lnTo>
                        <a:pt x="28" y="167"/>
                      </a:lnTo>
                      <a:lnTo>
                        <a:pt x="20" y="153"/>
                      </a:lnTo>
                      <a:lnTo>
                        <a:pt x="15" y="140"/>
                      </a:lnTo>
                      <a:lnTo>
                        <a:pt x="7" y="136"/>
                      </a:lnTo>
                      <a:lnTo>
                        <a:pt x="0" y="136"/>
                      </a:lnTo>
                      <a:lnTo>
                        <a:pt x="10" y="125"/>
                      </a:lnTo>
                      <a:lnTo>
                        <a:pt x="21" y="123"/>
                      </a:lnTo>
                      <a:lnTo>
                        <a:pt x="20" y="112"/>
                      </a:lnTo>
                      <a:lnTo>
                        <a:pt x="20" y="102"/>
                      </a:lnTo>
                      <a:lnTo>
                        <a:pt x="28" y="83"/>
                      </a:lnTo>
                      <a:lnTo>
                        <a:pt x="22" y="75"/>
                      </a:lnTo>
                      <a:lnTo>
                        <a:pt x="26" y="67"/>
                      </a:lnTo>
                      <a:lnTo>
                        <a:pt x="53" y="67"/>
                      </a:lnTo>
                      <a:lnTo>
                        <a:pt x="58" y="59"/>
                      </a:lnTo>
                      <a:lnTo>
                        <a:pt x="58" y="3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8" name="Freeform 205">
                  <a:extLst>
                    <a:ext uri="{FF2B5EF4-FFF2-40B4-BE49-F238E27FC236}">
                      <a16:creationId xmlns:a16="http://schemas.microsoft.com/office/drawing/2014/main" id="{173ABE0D-6B9F-2EEB-CEAA-F04E0D2D9A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45687" y="3723645"/>
                  <a:ext cx="198056" cy="202595"/>
                </a:xfrm>
                <a:custGeom>
                  <a:avLst/>
                  <a:gdLst/>
                  <a:ahLst/>
                  <a:cxnLst>
                    <a:cxn ang="0">
                      <a:pos x="521" y="323"/>
                    </a:cxn>
                    <a:cxn ang="0">
                      <a:pos x="540" y="357"/>
                    </a:cxn>
                    <a:cxn ang="0">
                      <a:pos x="540" y="397"/>
                    </a:cxn>
                    <a:cxn ang="0">
                      <a:pos x="488" y="444"/>
                    </a:cxn>
                    <a:cxn ang="0">
                      <a:pos x="470" y="509"/>
                    </a:cxn>
                    <a:cxn ang="0">
                      <a:pos x="446" y="506"/>
                    </a:cxn>
                    <a:cxn ang="0">
                      <a:pos x="416" y="483"/>
                    </a:cxn>
                    <a:cxn ang="0">
                      <a:pos x="379" y="488"/>
                    </a:cxn>
                    <a:cxn ang="0">
                      <a:pos x="343" y="487"/>
                    </a:cxn>
                    <a:cxn ang="0">
                      <a:pos x="317" y="498"/>
                    </a:cxn>
                    <a:cxn ang="0">
                      <a:pos x="291" y="473"/>
                    </a:cxn>
                    <a:cxn ang="0">
                      <a:pos x="259" y="475"/>
                    </a:cxn>
                    <a:cxn ang="0">
                      <a:pos x="212" y="433"/>
                    </a:cxn>
                    <a:cxn ang="0">
                      <a:pos x="198" y="412"/>
                    </a:cxn>
                    <a:cxn ang="0">
                      <a:pos x="152" y="407"/>
                    </a:cxn>
                    <a:cxn ang="0">
                      <a:pos x="136" y="418"/>
                    </a:cxn>
                    <a:cxn ang="0">
                      <a:pos x="121" y="386"/>
                    </a:cxn>
                    <a:cxn ang="0">
                      <a:pos x="99" y="370"/>
                    </a:cxn>
                    <a:cxn ang="0">
                      <a:pos x="65" y="357"/>
                    </a:cxn>
                    <a:cxn ang="0">
                      <a:pos x="34" y="363"/>
                    </a:cxn>
                    <a:cxn ang="0">
                      <a:pos x="43" y="316"/>
                    </a:cxn>
                    <a:cxn ang="0">
                      <a:pos x="23" y="269"/>
                    </a:cxn>
                    <a:cxn ang="0">
                      <a:pos x="20" y="233"/>
                    </a:cxn>
                    <a:cxn ang="0">
                      <a:pos x="1" y="190"/>
                    </a:cxn>
                    <a:cxn ang="0">
                      <a:pos x="11" y="158"/>
                    </a:cxn>
                    <a:cxn ang="0">
                      <a:pos x="4" y="111"/>
                    </a:cxn>
                    <a:cxn ang="0">
                      <a:pos x="21" y="105"/>
                    </a:cxn>
                    <a:cxn ang="0">
                      <a:pos x="16" y="86"/>
                    </a:cxn>
                    <a:cxn ang="0">
                      <a:pos x="38" y="74"/>
                    </a:cxn>
                    <a:cxn ang="0">
                      <a:pos x="102" y="53"/>
                    </a:cxn>
                    <a:cxn ang="0">
                      <a:pos x="172" y="9"/>
                    </a:cxn>
                    <a:cxn ang="0">
                      <a:pos x="239" y="3"/>
                    </a:cxn>
                    <a:cxn ang="0">
                      <a:pos x="254" y="21"/>
                    </a:cxn>
                    <a:cxn ang="0">
                      <a:pos x="250" y="50"/>
                    </a:cxn>
                    <a:cxn ang="0">
                      <a:pos x="262" y="45"/>
                    </a:cxn>
                    <a:cxn ang="0">
                      <a:pos x="290" y="42"/>
                    </a:cxn>
                    <a:cxn ang="0">
                      <a:pos x="378" y="52"/>
                    </a:cxn>
                    <a:cxn ang="0">
                      <a:pos x="477" y="42"/>
                    </a:cxn>
                    <a:cxn ang="0">
                      <a:pos x="515" y="74"/>
                    </a:cxn>
                    <a:cxn ang="0">
                      <a:pos x="534" y="163"/>
                    </a:cxn>
                    <a:cxn ang="0">
                      <a:pos x="522" y="212"/>
                    </a:cxn>
                    <a:cxn ang="0">
                      <a:pos x="502" y="245"/>
                    </a:cxn>
                  </a:cxnLst>
                  <a:rect l="0" t="0" r="r" b="b"/>
                  <a:pathLst>
                    <a:path w="545" h="511">
                      <a:moveTo>
                        <a:pt x="513" y="298"/>
                      </a:moveTo>
                      <a:lnTo>
                        <a:pt x="520" y="311"/>
                      </a:lnTo>
                      <a:lnTo>
                        <a:pt x="521" y="323"/>
                      </a:lnTo>
                      <a:lnTo>
                        <a:pt x="528" y="342"/>
                      </a:lnTo>
                      <a:lnTo>
                        <a:pt x="529" y="346"/>
                      </a:lnTo>
                      <a:lnTo>
                        <a:pt x="540" y="357"/>
                      </a:lnTo>
                      <a:lnTo>
                        <a:pt x="539" y="368"/>
                      </a:lnTo>
                      <a:lnTo>
                        <a:pt x="545" y="382"/>
                      </a:lnTo>
                      <a:lnTo>
                        <a:pt x="540" y="397"/>
                      </a:lnTo>
                      <a:lnTo>
                        <a:pt x="522" y="412"/>
                      </a:lnTo>
                      <a:lnTo>
                        <a:pt x="502" y="425"/>
                      </a:lnTo>
                      <a:lnTo>
                        <a:pt x="488" y="444"/>
                      </a:lnTo>
                      <a:lnTo>
                        <a:pt x="470" y="482"/>
                      </a:lnTo>
                      <a:lnTo>
                        <a:pt x="468" y="497"/>
                      </a:lnTo>
                      <a:lnTo>
                        <a:pt x="470" y="509"/>
                      </a:lnTo>
                      <a:lnTo>
                        <a:pt x="461" y="511"/>
                      </a:lnTo>
                      <a:lnTo>
                        <a:pt x="456" y="510"/>
                      </a:lnTo>
                      <a:lnTo>
                        <a:pt x="446" y="506"/>
                      </a:lnTo>
                      <a:lnTo>
                        <a:pt x="435" y="498"/>
                      </a:lnTo>
                      <a:lnTo>
                        <a:pt x="426" y="491"/>
                      </a:lnTo>
                      <a:lnTo>
                        <a:pt x="416" y="483"/>
                      </a:lnTo>
                      <a:lnTo>
                        <a:pt x="403" y="482"/>
                      </a:lnTo>
                      <a:lnTo>
                        <a:pt x="391" y="483"/>
                      </a:lnTo>
                      <a:lnTo>
                        <a:pt x="379" y="488"/>
                      </a:lnTo>
                      <a:lnTo>
                        <a:pt x="372" y="494"/>
                      </a:lnTo>
                      <a:lnTo>
                        <a:pt x="362" y="487"/>
                      </a:lnTo>
                      <a:lnTo>
                        <a:pt x="343" y="487"/>
                      </a:lnTo>
                      <a:lnTo>
                        <a:pt x="334" y="495"/>
                      </a:lnTo>
                      <a:lnTo>
                        <a:pt x="324" y="500"/>
                      </a:lnTo>
                      <a:lnTo>
                        <a:pt x="317" y="498"/>
                      </a:lnTo>
                      <a:lnTo>
                        <a:pt x="309" y="489"/>
                      </a:lnTo>
                      <a:lnTo>
                        <a:pt x="300" y="479"/>
                      </a:lnTo>
                      <a:lnTo>
                        <a:pt x="291" y="473"/>
                      </a:lnTo>
                      <a:lnTo>
                        <a:pt x="281" y="478"/>
                      </a:lnTo>
                      <a:lnTo>
                        <a:pt x="270" y="481"/>
                      </a:lnTo>
                      <a:lnTo>
                        <a:pt x="259" y="475"/>
                      </a:lnTo>
                      <a:lnTo>
                        <a:pt x="241" y="466"/>
                      </a:lnTo>
                      <a:lnTo>
                        <a:pt x="221" y="438"/>
                      </a:lnTo>
                      <a:lnTo>
                        <a:pt x="212" y="433"/>
                      </a:lnTo>
                      <a:lnTo>
                        <a:pt x="207" y="435"/>
                      </a:lnTo>
                      <a:lnTo>
                        <a:pt x="198" y="428"/>
                      </a:lnTo>
                      <a:lnTo>
                        <a:pt x="198" y="412"/>
                      </a:lnTo>
                      <a:lnTo>
                        <a:pt x="178" y="409"/>
                      </a:lnTo>
                      <a:lnTo>
                        <a:pt x="153" y="401"/>
                      </a:lnTo>
                      <a:lnTo>
                        <a:pt x="152" y="407"/>
                      </a:lnTo>
                      <a:lnTo>
                        <a:pt x="155" y="413"/>
                      </a:lnTo>
                      <a:lnTo>
                        <a:pt x="144" y="421"/>
                      </a:lnTo>
                      <a:lnTo>
                        <a:pt x="136" y="418"/>
                      </a:lnTo>
                      <a:lnTo>
                        <a:pt x="117" y="400"/>
                      </a:lnTo>
                      <a:lnTo>
                        <a:pt x="121" y="389"/>
                      </a:lnTo>
                      <a:lnTo>
                        <a:pt x="121" y="386"/>
                      </a:lnTo>
                      <a:lnTo>
                        <a:pt x="120" y="384"/>
                      </a:lnTo>
                      <a:lnTo>
                        <a:pt x="109" y="382"/>
                      </a:lnTo>
                      <a:lnTo>
                        <a:pt x="99" y="370"/>
                      </a:lnTo>
                      <a:lnTo>
                        <a:pt x="79" y="365"/>
                      </a:lnTo>
                      <a:lnTo>
                        <a:pt x="71" y="366"/>
                      </a:lnTo>
                      <a:lnTo>
                        <a:pt x="65" y="357"/>
                      </a:lnTo>
                      <a:lnTo>
                        <a:pt x="55" y="352"/>
                      </a:lnTo>
                      <a:lnTo>
                        <a:pt x="40" y="366"/>
                      </a:lnTo>
                      <a:lnTo>
                        <a:pt x="34" y="363"/>
                      </a:lnTo>
                      <a:lnTo>
                        <a:pt x="38" y="354"/>
                      </a:lnTo>
                      <a:lnTo>
                        <a:pt x="42" y="337"/>
                      </a:lnTo>
                      <a:lnTo>
                        <a:pt x="43" y="316"/>
                      </a:lnTo>
                      <a:lnTo>
                        <a:pt x="42" y="312"/>
                      </a:lnTo>
                      <a:lnTo>
                        <a:pt x="26" y="293"/>
                      </a:lnTo>
                      <a:lnTo>
                        <a:pt x="23" y="269"/>
                      </a:lnTo>
                      <a:lnTo>
                        <a:pt x="23" y="258"/>
                      </a:lnTo>
                      <a:lnTo>
                        <a:pt x="22" y="242"/>
                      </a:lnTo>
                      <a:lnTo>
                        <a:pt x="20" y="233"/>
                      </a:lnTo>
                      <a:lnTo>
                        <a:pt x="17" y="209"/>
                      </a:lnTo>
                      <a:lnTo>
                        <a:pt x="16" y="201"/>
                      </a:lnTo>
                      <a:lnTo>
                        <a:pt x="1" y="190"/>
                      </a:lnTo>
                      <a:lnTo>
                        <a:pt x="0" y="182"/>
                      </a:lnTo>
                      <a:lnTo>
                        <a:pt x="5" y="170"/>
                      </a:lnTo>
                      <a:lnTo>
                        <a:pt x="11" y="158"/>
                      </a:lnTo>
                      <a:lnTo>
                        <a:pt x="12" y="145"/>
                      </a:lnTo>
                      <a:lnTo>
                        <a:pt x="12" y="128"/>
                      </a:lnTo>
                      <a:lnTo>
                        <a:pt x="4" y="111"/>
                      </a:lnTo>
                      <a:lnTo>
                        <a:pt x="1" y="102"/>
                      </a:lnTo>
                      <a:lnTo>
                        <a:pt x="18" y="110"/>
                      </a:lnTo>
                      <a:lnTo>
                        <a:pt x="21" y="105"/>
                      </a:lnTo>
                      <a:lnTo>
                        <a:pt x="21" y="96"/>
                      </a:lnTo>
                      <a:lnTo>
                        <a:pt x="7" y="93"/>
                      </a:lnTo>
                      <a:lnTo>
                        <a:pt x="16" y="86"/>
                      </a:lnTo>
                      <a:lnTo>
                        <a:pt x="26" y="83"/>
                      </a:lnTo>
                      <a:lnTo>
                        <a:pt x="27" y="86"/>
                      </a:lnTo>
                      <a:lnTo>
                        <a:pt x="38" y="74"/>
                      </a:lnTo>
                      <a:lnTo>
                        <a:pt x="51" y="67"/>
                      </a:lnTo>
                      <a:lnTo>
                        <a:pt x="70" y="63"/>
                      </a:lnTo>
                      <a:lnTo>
                        <a:pt x="102" y="53"/>
                      </a:lnTo>
                      <a:lnTo>
                        <a:pt x="134" y="26"/>
                      </a:lnTo>
                      <a:lnTo>
                        <a:pt x="149" y="21"/>
                      </a:lnTo>
                      <a:lnTo>
                        <a:pt x="172" y="9"/>
                      </a:lnTo>
                      <a:lnTo>
                        <a:pt x="215" y="0"/>
                      </a:lnTo>
                      <a:lnTo>
                        <a:pt x="228" y="0"/>
                      </a:lnTo>
                      <a:lnTo>
                        <a:pt x="239" y="3"/>
                      </a:lnTo>
                      <a:lnTo>
                        <a:pt x="248" y="7"/>
                      </a:lnTo>
                      <a:lnTo>
                        <a:pt x="255" y="15"/>
                      </a:lnTo>
                      <a:lnTo>
                        <a:pt x="254" y="21"/>
                      </a:lnTo>
                      <a:lnTo>
                        <a:pt x="236" y="10"/>
                      </a:lnTo>
                      <a:lnTo>
                        <a:pt x="237" y="16"/>
                      </a:lnTo>
                      <a:lnTo>
                        <a:pt x="250" y="50"/>
                      </a:lnTo>
                      <a:lnTo>
                        <a:pt x="257" y="52"/>
                      </a:lnTo>
                      <a:lnTo>
                        <a:pt x="258" y="48"/>
                      </a:lnTo>
                      <a:lnTo>
                        <a:pt x="262" y="45"/>
                      </a:lnTo>
                      <a:lnTo>
                        <a:pt x="266" y="48"/>
                      </a:lnTo>
                      <a:lnTo>
                        <a:pt x="276" y="45"/>
                      </a:lnTo>
                      <a:lnTo>
                        <a:pt x="290" y="42"/>
                      </a:lnTo>
                      <a:lnTo>
                        <a:pt x="300" y="36"/>
                      </a:lnTo>
                      <a:lnTo>
                        <a:pt x="314" y="41"/>
                      </a:lnTo>
                      <a:lnTo>
                        <a:pt x="378" y="52"/>
                      </a:lnTo>
                      <a:lnTo>
                        <a:pt x="426" y="51"/>
                      </a:lnTo>
                      <a:lnTo>
                        <a:pt x="453" y="45"/>
                      </a:lnTo>
                      <a:lnTo>
                        <a:pt x="477" y="42"/>
                      </a:lnTo>
                      <a:lnTo>
                        <a:pt x="491" y="50"/>
                      </a:lnTo>
                      <a:lnTo>
                        <a:pt x="510" y="63"/>
                      </a:lnTo>
                      <a:lnTo>
                        <a:pt x="515" y="74"/>
                      </a:lnTo>
                      <a:lnTo>
                        <a:pt x="515" y="81"/>
                      </a:lnTo>
                      <a:lnTo>
                        <a:pt x="516" y="91"/>
                      </a:lnTo>
                      <a:lnTo>
                        <a:pt x="534" y="163"/>
                      </a:lnTo>
                      <a:lnTo>
                        <a:pt x="534" y="179"/>
                      </a:lnTo>
                      <a:lnTo>
                        <a:pt x="533" y="196"/>
                      </a:lnTo>
                      <a:lnTo>
                        <a:pt x="522" y="212"/>
                      </a:lnTo>
                      <a:lnTo>
                        <a:pt x="507" y="220"/>
                      </a:lnTo>
                      <a:lnTo>
                        <a:pt x="496" y="234"/>
                      </a:lnTo>
                      <a:lnTo>
                        <a:pt x="502" y="245"/>
                      </a:lnTo>
                      <a:lnTo>
                        <a:pt x="517" y="257"/>
                      </a:lnTo>
                      <a:lnTo>
                        <a:pt x="513" y="29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59" name="Freeform 206">
                  <a:extLst>
                    <a:ext uri="{FF2B5EF4-FFF2-40B4-BE49-F238E27FC236}">
                      <a16:creationId xmlns:a16="http://schemas.microsoft.com/office/drawing/2014/main" id="{2DF8EADD-5D4E-E9C0-268B-DAFA7F3AD2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81964" y="3599727"/>
                  <a:ext cx="147180" cy="94414"/>
                </a:xfrm>
                <a:custGeom>
                  <a:avLst/>
                  <a:gdLst/>
                  <a:ahLst/>
                  <a:cxnLst>
                    <a:cxn ang="0">
                      <a:pos x="0" y="184"/>
                    </a:cxn>
                    <a:cxn ang="0">
                      <a:pos x="12" y="118"/>
                    </a:cxn>
                    <a:cxn ang="0">
                      <a:pos x="24" y="93"/>
                    </a:cxn>
                    <a:cxn ang="0">
                      <a:pos x="33" y="64"/>
                    </a:cxn>
                    <a:cxn ang="0">
                      <a:pos x="51" y="44"/>
                    </a:cxn>
                    <a:cxn ang="0">
                      <a:pos x="86" y="33"/>
                    </a:cxn>
                    <a:cxn ang="0">
                      <a:pos x="113" y="68"/>
                    </a:cxn>
                    <a:cxn ang="0">
                      <a:pos x="119" y="86"/>
                    </a:cxn>
                    <a:cxn ang="0">
                      <a:pos x="125" y="92"/>
                    </a:cxn>
                    <a:cxn ang="0">
                      <a:pos x="147" y="108"/>
                    </a:cxn>
                    <a:cxn ang="0">
                      <a:pos x="169" y="102"/>
                    </a:cxn>
                    <a:cxn ang="0">
                      <a:pos x="174" y="113"/>
                    </a:cxn>
                    <a:cxn ang="0">
                      <a:pos x="181" y="92"/>
                    </a:cxn>
                    <a:cxn ang="0">
                      <a:pos x="185" y="21"/>
                    </a:cxn>
                    <a:cxn ang="0">
                      <a:pos x="200" y="14"/>
                    </a:cxn>
                    <a:cxn ang="0">
                      <a:pos x="239" y="0"/>
                    </a:cxn>
                    <a:cxn ang="0">
                      <a:pos x="269" y="15"/>
                    </a:cxn>
                    <a:cxn ang="0">
                      <a:pos x="288" y="30"/>
                    </a:cxn>
                    <a:cxn ang="0">
                      <a:pos x="318" y="49"/>
                    </a:cxn>
                    <a:cxn ang="0">
                      <a:pos x="341" y="44"/>
                    </a:cxn>
                    <a:cxn ang="0">
                      <a:pos x="359" y="49"/>
                    </a:cxn>
                    <a:cxn ang="0">
                      <a:pos x="368" y="63"/>
                    </a:cxn>
                    <a:cxn ang="0">
                      <a:pos x="379" y="74"/>
                    </a:cxn>
                    <a:cxn ang="0">
                      <a:pos x="375" y="106"/>
                    </a:cxn>
                    <a:cxn ang="0">
                      <a:pos x="380" y="116"/>
                    </a:cxn>
                    <a:cxn ang="0">
                      <a:pos x="387" y="128"/>
                    </a:cxn>
                    <a:cxn ang="0">
                      <a:pos x="402" y="159"/>
                    </a:cxn>
                    <a:cxn ang="0">
                      <a:pos x="406" y="182"/>
                    </a:cxn>
                    <a:cxn ang="0">
                      <a:pos x="395" y="190"/>
                    </a:cxn>
                    <a:cxn ang="0">
                      <a:pos x="375" y="206"/>
                    </a:cxn>
                    <a:cxn ang="0">
                      <a:pos x="363" y="227"/>
                    </a:cxn>
                    <a:cxn ang="0">
                      <a:pos x="340" y="222"/>
                    </a:cxn>
                    <a:cxn ang="0">
                      <a:pos x="331" y="236"/>
                    </a:cxn>
                    <a:cxn ang="0">
                      <a:pos x="316" y="238"/>
                    </a:cxn>
                    <a:cxn ang="0">
                      <a:pos x="303" y="231"/>
                    </a:cxn>
                    <a:cxn ang="0">
                      <a:pos x="258" y="189"/>
                    </a:cxn>
                    <a:cxn ang="0">
                      <a:pos x="234" y="188"/>
                    </a:cxn>
                    <a:cxn ang="0">
                      <a:pos x="218" y="160"/>
                    </a:cxn>
                    <a:cxn ang="0">
                      <a:pos x="200" y="173"/>
                    </a:cxn>
                    <a:cxn ang="0">
                      <a:pos x="153" y="166"/>
                    </a:cxn>
                    <a:cxn ang="0">
                      <a:pos x="129" y="163"/>
                    </a:cxn>
                    <a:cxn ang="0">
                      <a:pos x="114" y="163"/>
                    </a:cxn>
                    <a:cxn ang="0">
                      <a:pos x="98" y="167"/>
                    </a:cxn>
                    <a:cxn ang="0">
                      <a:pos x="83" y="162"/>
                    </a:cxn>
                    <a:cxn ang="0">
                      <a:pos x="44" y="171"/>
                    </a:cxn>
                    <a:cxn ang="0">
                      <a:pos x="20" y="193"/>
                    </a:cxn>
                    <a:cxn ang="0">
                      <a:pos x="3" y="195"/>
                    </a:cxn>
                  </a:cxnLst>
                  <a:rect l="0" t="0" r="r" b="b"/>
                  <a:pathLst>
                    <a:path w="406" h="240">
                      <a:moveTo>
                        <a:pt x="3" y="195"/>
                      </a:moveTo>
                      <a:lnTo>
                        <a:pt x="0" y="184"/>
                      </a:lnTo>
                      <a:lnTo>
                        <a:pt x="4" y="134"/>
                      </a:lnTo>
                      <a:lnTo>
                        <a:pt x="12" y="118"/>
                      </a:lnTo>
                      <a:lnTo>
                        <a:pt x="20" y="107"/>
                      </a:lnTo>
                      <a:lnTo>
                        <a:pt x="24" y="93"/>
                      </a:lnTo>
                      <a:lnTo>
                        <a:pt x="27" y="77"/>
                      </a:lnTo>
                      <a:lnTo>
                        <a:pt x="33" y="64"/>
                      </a:lnTo>
                      <a:lnTo>
                        <a:pt x="43" y="52"/>
                      </a:lnTo>
                      <a:lnTo>
                        <a:pt x="51" y="44"/>
                      </a:lnTo>
                      <a:lnTo>
                        <a:pt x="63" y="42"/>
                      </a:lnTo>
                      <a:lnTo>
                        <a:pt x="86" y="33"/>
                      </a:lnTo>
                      <a:lnTo>
                        <a:pt x="94" y="47"/>
                      </a:lnTo>
                      <a:lnTo>
                        <a:pt x="113" y="68"/>
                      </a:lnTo>
                      <a:lnTo>
                        <a:pt x="115" y="79"/>
                      </a:lnTo>
                      <a:lnTo>
                        <a:pt x="119" y="86"/>
                      </a:lnTo>
                      <a:lnTo>
                        <a:pt x="120" y="75"/>
                      </a:lnTo>
                      <a:lnTo>
                        <a:pt x="125" y="92"/>
                      </a:lnTo>
                      <a:lnTo>
                        <a:pt x="131" y="100"/>
                      </a:lnTo>
                      <a:lnTo>
                        <a:pt x="147" y="108"/>
                      </a:lnTo>
                      <a:lnTo>
                        <a:pt x="153" y="108"/>
                      </a:lnTo>
                      <a:lnTo>
                        <a:pt x="169" y="102"/>
                      </a:lnTo>
                      <a:lnTo>
                        <a:pt x="169" y="107"/>
                      </a:lnTo>
                      <a:lnTo>
                        <a:pt x="174" y="113"/>
                      </a:lnTo>
                      <a:lnTo>
                        <a:pt x="175" y="98"/>
                      </a:lnTo>
                      <a:lnTo>
                        <a:pt x="181" y="92"/>
                      </a:lnTo>
                      <a:lnTo>
                        <a:pt x="185" y="85"/>
                      </a:lnTo>
                      <a:lnTo>
                        <a:pt x="185" y="21"/>
                      </a:lnTo>
                      <a:lnTo>
                        <a:pt x="191" y="15"/>
                      </a:lnTo>
                      <a:lnTo>
                        <a:pt x="200" y="14"/>
                      </a:lnTo>
                      <a:lnTo>
                        <a:pt x="213" y="4"/>
                      </a:lnTo>
                      <a:lnTo>
                        <a:pt x="239" y="0"/>
                      </a:lnTo>
                      <a:lnTo>
                        <a:pt x="255" y="4"/>
                      </a:lnTo>
                      <a:lnTo>
                        <a:pt x="269" y="15"/>
                      </a:lnTo>
                      <a:lnTo>
                        <a:pt x="283" y="20"/>
                      </a:lnTo>
                      <a:lnTo>
                        <a:pt x="288" y="30"/>
                      </a:lnTo>
                      <a:lnTo>
                        <a:pt x="310" y="49"/>
                      </a:lnTo>
                      <a:lnTo>
                        <a:pt x="318" y="49"/>
                      </a:lnTo>
                      <a:lnTo>
                        <a:pt x="326" y="46"/>
                      </a:lnTo>
                      <a:lnTo>
                        <a:pt x="341" y="44"/>
                      </a:lnTo>
                      <a:lnTo>
                        <a:pt x="358" y="48"/>
                      </a:lnTo>
                      <a:lnTo>
                        <a:pt x="359" y="49"/>
                      </a:lnTo>
                      <a:lnTo>
                        <a:pt x="364" y="55"/>
                      </a:lnTo>
                      <a:lnTo>
                        <a:pt x="368" y="63"/>
                      </a:lnTo>
                      <a:lnTo>
                        <a:pt x="375" y="66"/>
                      </a:lnTo>
                      <a:lnTo>
                        <a:pt x="379" y="74"/>
                      </a:lnTo>
                      <a:lnTo>
                        <a:pt x="380" y="82"/>
                      </a:lnTo>
                      <a:lnTo>
                        <a:pt x="375" y="106"/>
                      </a:lnTo>
                      <a:lnTo>
                        <a:pt x="372" y="113"/>
                      </a:lnTo>
                      <a:lnTo>
                        <a:pt x="380" y="116"/>
                      </a:lnTo>
                      <a:lnTo>
                        <a:pt x="387" y="120"/>
                      </a:lnTo>
                      <a:lnTo>
                        <a:pt x="387" y="128"/>
                      </a:lnTo>
                      <a:lnTo>
                        <a:pt x="400" y="150"/>
                      </a:lnTo>
                      <a:lnTo>
                        <a:pt x="402" y="159"/>
                      </a:lnTo>
                      <a:lnTo>
                        <a:pt x="406" y="166"/>
                      </a:lnTo>
                      <a:lnTo>
                        <a:pt x="406" y="182"/>
                      </a:lnTo>
                      <a:lnTo>
                        <a:pt x="405" y="189"/>
                      </a:lnTo>
                      <a:lnTo>
                        <a:pt x="395" y="190"/>
                      </a:lnTo>
                      <a:lnTo>
                        <a:pt x="388" y="194"/>
                      </a:lnTo>
                      <a:lnTo>
                        <a:pt x="375" y="206"/>
                      </a:lnTo>
                      <a:lnTo>
                        <a:pt x="374" y="214"/>
                      </a:lnTo>
                      <a:lnTo>
                        <a:pt x="363" y="227"/>
                      </a:lnTo>
                      <a:lnTo>
                        <a:pt x="356" y="229"/>
                      </a:lnTo>
                      <a:lnTo>
                        <a:pt x="340" y="222"/>
                      </a:lnTo>
                      <a:lnTo>
                        <a:pt x="334" y="227"/>
                      </a:lnTo>
                      <a:lnTo>
                        <a:pt x="331" y="236"/>
                      </a:lnTo>
                      <a:lnTo>
                        <a:pt x="325" y="240"/>
                      </a:lnTo>
                      <a:lnTo>
                        <a:pt x="316" y="238"/>
                      </a:lnTo>
                      <a:lnTo>
                        <a:pt x="310" y="233"/>
                      </a:lnTo>
                      <a:lnTo>
                        <a:pt x="303" y="231"/>
                      </a:lnTo>
                      <a:lnTo>
                        <a:pt x="285" y="208"/>
                      </a:lnTo>
                      <a:lnTo>
                        <a:pt x="258" y="189"/>
                      </a:lnTo>
                      <a:lnTo>
                        <a:pt x="242" y="190"/>
                      </a:lnTo>
                      <a:lnTo>
                        <a:pt x="234" y="188"/>
                      </a:lnTo>
                      <a:lnTo>
                        <a:pt x="224" y="165"/>
                      </a:lnTo>
                      <a:lnTo>
                        <a:pt x="218" y="160"/>
                      </a:lnTo>
                      <a:lnTo>
                        <a:pt x="211" y="162"/>
                      </a:lnTo>
                      <a:lnTo>
                        <a:pt x="200" y="173"/>
                      </a:lnTo>
                      <a:lnTo>
                        <a:pt x="184" y="177"/>
                      </a:lnTo>
                      <a:lnTo>
                        <a:pt x="153" y="166"/>
                      </a:lnTo>
                      <a:lnTo>
                        <a:pt x="146" y="166"/>
                      </a:lnTo>
                      <a:lnTo>
                        <a:pt x="129" y="163"/>
                      </a:lnTo>
                      <a:lnTo>
                        <a:pt x="121" y="166"/>
                      </a:lnTo>
                      <a:lnTo>
                        <a:pt x="114" y="163"/>
                      </a:lnTo>
                      <a:lnTo>
                        <a:pt x="106" y="167"/>
                      </a:lnTo>
                      <a:lnTo>
                        <a:pt x="98" y="167"/>
                      </a:lnTo>
                      <a:lnTo>
                        <a:pt x="92" y="163"/>
                      </a:lnTo>
                      <a:lnTo>
                        <a:pt x="83" y="162"/>
                      </a:lnTo>
                      <a:lnTo>
                        <a:pt x="67" y="163"/>
                      </a:lnTo>
                      <a:lnTo>
                        <a:pt x="44" y="171"/>
                      </a:lnTo>
                      <a:lnTo>
                        <a:pt x="29" y="179"/>
                      </a:lnTo>
                      <a:lnTo>
                        <a:pt x="20" y="193"/>
                      </a:lnTo>
                      <a:lnTo>
                        <a:pt x="13" y="198"/>
                      </a:lnTo>
                      <a:lnTo>
                        <a:pt x="3" y="19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0" name="Freeform 207">
                  <a:extLst>
                    <a:ext uri="{FF2B5EF4-FFF2-40B4-BE49-F238E27FC236}">
                      <a16:creationId xmlns:a16="http://schemas.microsoft.com/office/drawing/2014/main" id="{52FEF983-6913-0522-2E05-C35D02F492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02078" y="3857397"/>
                  <a:ext cx="138094" cy="88513"/>
                </a:xfrm>
                <a:custGeom>
                  <a:avLst/>
                  <a:gdLst/>
                  <a:ahLst/>
                  <a:cxnLst>
                    <a:cxn ang="0">
                      <a:pos x="371" y="143"/>
                    </a:cxn>
                    <a:cxn ang="0">
                      <a:pos x="355" y="149"/>
                    </a:cxn>
                    <a:cxn ang="0">
                      <a:pos x="341" y="159"/>
                    </a:cxn>
                    <a:cxn ang="0">
                      <a:pos x="338" y="176"/>
                    </a:cxn>
                    <a:cxn ang="0">
                      <a:pos x="324" y="187"/>
                    </a:cxn>
                    <a:cxn ang="0">
                      <a:pos x="311" y="203"/>
                    </a:cxn>
                    <a:cxn ang="0">
                      <a:pos x="291" y="201"/>
                    </a:cxn>
                    <a:cxn ang="0">
                      <a:pos x="276" y="210"/>
                    </a:cxn>
                    <a:cxn ang="0">
                      <a:pos x="271" y="208"/>
                    </a:cxn>
                    <a:cxn ang="0">
                      <a:pos x="227" y="201"/>
                    </a:cxn>
                    <a:cxn ang="0">
                      <a:pos x="205" y="183"/>
                    </a:cxn>
                    <a:cxn ang="0">
                      <a:pos x="166" y="192"/>
                    </a:cxn>
                    <a:cxn ang="0">
                      <a:pos x="152" y="209"/>
                    </a:cxn>
                    <a:cxn ang="0">
                      <a:pos x="132" y="214"/>
                    </a:cxn>
                    <a:cxn ang="0">
                      <a:pos x="114" y="207"/>
                    </a:cxn>
                    <a:cxn ang="0">
                      <a:pos x="97" y="196"/>
                    </a:cxn>
                    <a:cxn ang="0">
                      <a:pos x="61" y="164"/>
                    </a:cxn>
                    <a:cxn ang="0">
                      <a:pos x="23" y="127"/>
                    </a:cxn>
                    <a:cxn ang="0">
                      <a:pos x="21" y="97"/>
                    </a:cxn>
                    <a:cxn ang="0">
                      <a:pos x="0" y="82"/>
                    </a:cxn>
                    <a:cxn ang="0">
                      <a:pos x="1" y="68"/>
                    </a:cxn>
                    <a:cxn ang="0">
                      <a:pos x="19" y="83"/>
                    </a:cxn>
                    <a:cxn ang="0">
                      <a:pos x="40" y="62"/>
                    </a:cxn>
                    <a:cxn ang="0">
                      <a:pos x="75" y="48"/>
                    </a:cxn>
                    <a:cxn ang="0">
                      <a:pos x="119" y="23"/>
                    </a:cxn>
                    <a:cxn ang="0">
                      <a:pos x="132" y="3"/>
                    </a:cxn>
                    <a:cxn ang="0">
                      <a:pos x="146" y="24"/>
                    </a:cxn>
                    <a:cxn ang="0">
                      <a:pos x="159" y="27"/>
                    </a:cxn>
                    <a:cxn ang="0">
                      <a:pos x="184" y="18"/>
                    </a:cxn>
                    <a:cxn ang="0">
                      <a:pos x="198" y="27"/>
                    </a:cxn>
                    <a:cxn ang="0">
                      <a:pos x="228" y="43"/>
                    </a:cxn>
                    <a:cxn ang="0">
                      <a:pos x="240" y="47"/>
                    </a:cxn>
                    <a:cxn ang="0">
                      <a:pos x="236" y="61"/>
                    </a:cxn>
                    <a:cxn ang="0">
                      <a:pos x="263" y="82"/>
                    </a:cxn>
                    <a:cxn ang="0">
                      <a:pos x="271" y="68"/>
                    </a:cxn>
                    <a:cxn ang="0">
                      <a:pos x="297" y="70"/>
                    </a:cxn>
                    <a:cxn ang="0">
                      <a:pos x="317" y="89"/>
                    </a:cxn>
                    <a:cxn ang="0">
                      <a:pos x="331" y="94"/>
                    </a:cxn>
                    <a:cxn ang="0">
                      <a:pos x="360" y="127"/>
                    </a:cxn>
                  </a:cxnLst>
                  <a:rect l="0" t="0" r="r" b="b"/>
                  <a:pathLst>
                    <a:path w="378" h="222">
                      <a:moveTo>
                        <a:pt x="378" y="136"/>
                      </a:moveTo>
                      <a:lnTo>
                        <a:pt x="371" y="143"/>
                      </a:lnTo>
                      <a:lnTo>
                        <a:pt x="360" y="142"/>
                      </a:lnTo>
                      <a:lnTo>
                        <a:pt x="355" y="149"/>
                      </a:lnTo>
                      <a:lnTo>
                        <a:pt x="350" y="156"/>
                      </a:lnTo>
                      <a:lnTo>
                        <a:pt x="341" y="159"/>
                      </a:lnTo>
                      <a:lnTo>
                        <a:pt x="339" y="164"/>
                      </a:lnTo>
                      <a:lnTo>
                        <a:pt x="338" y="176"/>
                      </a:lnTo>
                      <a:lnTo>
                        <a:pt x="333" y="185"/>
                      </a:lnTo>
                      <a:lnTo>
                        <a:pt x="324" y="187"/>
                      </a:lnTo>
                      <a:lnTo>
                        <a:pt x="324" y="193"/>
                      </a:lnTo>
                      <a:lnTo>
                        <a:pt x="311" y="203"/>
                      </a:lnTo>
                      <a:lnTo>
                        <a:pt x="296" y="206"/>
                      </a:lnTo>
                      <a:lnTo>
                        <a:pt x="291" y="201"/>
                      </a:lnTo>
                      <a:lnTo>
                        <a:pt x="283" y="201"/>
                      </a:lnTo>
                      <a:lnTo>
                        <a:pt x="276" y="210"/>
                      </a:lnTo>
                      <a:lnTo>
                        <a:pt x="271" y="222"/>
                      </a:lnTo>
                      <a:lnTo>
                        <a:pt x="271" y="208"/>
                      </a:lnTo>
                      <a:lnTo>
                        <a:pt x="263" y="197"/>
                      </a:lnTo>
                      <a:lnTo>
                        <a:pt x="227" y="201"/>
                      </a:lnTo>
                      <a:lnTo>
                        <a:pt x="213" y="188"/>
                      </a:lnTo>
                      <a:lnTo>
                        <a:pt x="205" y="183"/>
                      </a:lnTo>
                      <a:lnTo>
                        <a:pt x="172" y="182"/>
                      </a:lnTo>
                      <a:lnTo>
                        <a:pt x="166" y="192"/>
                      </a:lnTo>
                      <a:lnTo>
                        <a:pt x="162" y="201"/>
                      </a:lnTo>
                      <a:lnTo>
                        <a:pt x="152" y="209"/>
                      </a:lnTo>
                      <a:lnTo>
                        <a:pt x="143" y="213"/>
                      </a:lnTo>
                      <a:lnTo>
                        <a:pt x="132" y="214"/>
                      </a:lnTo>
                      <a:lnTo>
                        <a:pt x="121" y="213"/>
                      </a:lnTo>
                      <a:lnTo>
                        <a:pt x="114" y="207"/>
                      </a:lnTo>
                      <a:lnTo>
                        <a:pt x="100" y="202"/>
                      </a:lnTo>
                      <a:lnTo>
                        <a:pt x="97" y="196"/>
                      </a:lnTo>
                      <a:lnTo>
                        <a:pt x="71" y="176"/>
                      </a:lnTo>
                      <a:lnTo>
                        <a:pt x="61" y="164"/>
                      </a:lnTo>
                      <a:lnTo>
                        <a:pt x="33" y="140"/>
                      </a:lnTo>
                      <a:lnTo>
                        <a:pt x="23" y="127"/>
                      </a:lnTo>
                      <a:lnTo>
                        <a:pt x="23" y="110"/>
                      </a:lnTo>
                      <a:lnTo>
                        <a:pt x="21" y="97"/>
                      </a:lnTo>
                      <a:lnTo>
                        <a:pt x="8" y="91"/>
                      </a:lnTo>
                      <a:lnTo>
                        <a:pt x="0" y="82"/>
                      </a:lnTo>
                      <a:lnTo>
                        <a:pt x="0" y="73"/>
                      </a:lnTo>
                      <a:lnTo>
                        <a:pt x="1" y="68"/>
                      </a:lnTo>
                      <a:lnTo>
                        <a:pt x="17" y="83"/>
                      </a:lnTo>
                      <a:lnTo>
                        <a:pt x="19" y="83"/>
                      </a:lnTo>
                      <a:lnTo>
                        <a:pt x="24" y="69"/>
                      </a:lnTo>
                      <a:lnTo>
                        <a:pt x="40" y="62"/>
                      </a:lnTo>
                      <a:lnTo>
                        <a:pt x="57" y="57"/>
                      </a:lnTo>
                      <a:lnTo>
                        <a:pt x="75" y="48"/>
                      </a:lnTo>
                      <a:lnTo>
                        <a:pt x="81" y="36"/>
                      </a:lnTo>
                      <a:lnTo>
                        <a:pt x="119" y="23"/>
                      </a:lnTo>
                      <a:lnTo>
                        <a:pt x="123" y="0"/>
                      </a:lnTo>
                      <a:lnTo>
                        <a:pt x="132" y="3"/>
                      </a:lnTo>
                      <a:lnTo>
                        <a:pt x="140" y="15"/>
                      </a:lnTo>
                      <a:lnTo>
                        <a:pt x="146" y="24"/>
                      </a:lnTo>
                      <a:lnTo>
                        <a:pt x="153" y="24"/>
                      </a:lnTo>
                      <a:lnTo>
                        <a:pt x="159" y="27"/>
                      </a:lnTo>
                      <a:lnTo>
                        <a:pt x="174" y="13"/>
                      </a:lnTo>
                      <a:lnTo>
                        <a:pt x="184" y="18"/>
                      </a:lnTo>
                      <a:lnTo>
                        <a:pt x="190" y="27"/>
                      </a:lnTo>
                      <a:lnTo>
                        <a:pt x="198" y="27"/>
                      </a:lnTo>
                      <a:lnTo>
                        <a:pt x="218" y="31"/>
                      </a:lnTo>
                      <a:lnTo>
                        <a:pt x="228" y="43"/>
                      </a:lnTo>
                      <a:lnTo>
                        <a:pt x="239" y="45"/>
                      </a:lnTo>
                      <a:lnTo>
                        <a:pt x="240" y="47"/>
                      </a:lnTo>
                      <a:lnTo>
                        <a:pt x="240" y="50"/>
                      </a:lnTo>
                      <a:lnTo>
                        <a:pt x="236" y="61"/>
                      </a:lnTo>
                      <a:lnTo>
                        <a:pt x="255" y="79"/>
                      </a:lnTo>
                      <a:lnTo>
                        <a:pt x="263" y="82"/>
                      </a:lnTo>
                      <a:lnTo>
                        <a:pt x="274" y="74"/>
                      </a:lnTo>
                      <a:lnTo>
                        <a:pt x="271" y="68"/>
                      </a:lnTo>
                      <a:lnTo>
                        <a:pt x="272" y="62"/>
                      </a:lnTo>
                      <a:lnTo>
                        <a:pt x="297" y="70"/>
                      </a:lnTo>
                      <a:lnTo>
                        <a:pt x="317" y="73"/>
                      </a:lnTo>
                      <a:lnTo>
                        <a:pt x="317" y="89"/>
                      </a:lnTo>
                      <a:lnTo>
                        <a:pt x="326" y="96"/>
                      </a:lnTo>
                      <a:lnTo>
                        <a:pt x="331" y="94"/>
                      </a:lnTo>
                      <a:lnTo>
                        <a:pt x="340" y="99"/>
                      </a:lnTo>
                      <a:lnTo>
                        <a:pt x="360" y="127"/>
                      </a:lnTo>
                      <a:lnTo>
                        <a:pt x="378" y="1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1" name="Freeform 208">
                  <a:extLst>
                    <a:ext uri="{FF2B5EF4-FFF2-40B4-BE49-F238E27FC236}">
                      <a16:creationId xmlns:a16="http://schemas.microsoft.com/office/drawing/2014/main" id="{59FA1E78-4381-816C-BA1B-D84FB440A2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11036" y="4079663"/>
                  <a:ext cx="125375" cy="84580"/>
                </a:xfrm>
                <a:custGeom>
                  <a:avLst/>
                  <a:gdLst/>
                  <a:ahLst/>
                  <a:cxnLst>
                    <a:cxn ang="0">
                      <a:pos x="32" y="208"/>
                    </a:cxn>
                    <a:cxn ang="0">
                      <a:pos x="31" y="192"/>
                    </a:cxn>
                    <a:cxn ang="0">
                      <a:pos x="26" y="163"/>
                    </a:cxn>
                    <a:cxn ang="0">
                      <a:pos x="3" y="143"/>
                    </a:cxn>
                    <a:cxn ang="0">
                      <a:pos x="3" y="118"/>
                    </a:cxn>
                    <a:cxn ang="0">
                      <a:pos x="15" y="94"/>
                    </a:cxn>
                    <a:cxn ang="0">
                      <a:pos x="26" y="82"/>
                    </a:cxn>
                    <a:cxn ang="0">
                      <a:pos x="11" y="66"/>
                    </a:cxn>
                    <a:cxn ang="0">
                      <a:pos x="3" y="51"/>
                    </a:cxn>
                    <a:cxn ang="0">
                      <a:pos x="0" y="29"/>
                    </a:cxn>
                    <a:cxn ang="0">
                      <a:pos x="3" y="8"/>
                    </a:cxn>
                    <a:cxn ang="0">
                      <a:pos x="20" y="0"/>
                    </a:cxn>
                    <a:cxn ang="0">
                      <a:pos x="32" y="4"/>
                    </a:cxn>
                    <a:cxn ang="0">
                      <a:pos x="26" y="19"/>
                    </a:cxn>
                    <a:cxn ang="0">
                      <a:pos x="37" y="27"/>
                    </a:cxn>
                    <a:cxn ang="0">
                      <a:pos x="51" y="27"/>
                    </a:cxn>
                    <a:cxn ang="0">
                      <a:pos x="85" y="31"/>
                    </a:cxn>
                    <a:cxn ang="0">
                      <a:pos x="126" y="32"/>
                    </a:cxn>
                    <a:cxn ang="0">
                      <a:pos x="170" y="40"/>
                    </a:cxn>
                    <a:cxn ang="0">
                      <a:pos x="187" y="35"/>
                    </a:cxn>
                    <a:cxn ang="0">
                      <a:pos x="206" y="23"/>
                    </a:cxn>
                    <a:cxn ang="0">
                      <a:pos x="226" y="13"/>
                    </a:cxn>
                    <a:cxn ang="0">
                      <a:pos x="252" y="4"/>
                    </a:cxn>
                    <a:cxn ang="0">
                      <a:pos x="272" y="5"/>
                    </a:cxn>
                    <a:cxn ang="0">
                      <a:pos x="278" y="10"/>
                    </a:cxn>
                    <a:cxn ang="0">
                      <a:pos x="308" y="19"/>
                    </a:cxn>
                    <a:cxn ang="0">
                      <a:pos x="328" y="32"/>
                    </a:cxn>
                    <a:cxn ang="0">
                      <a:pos x="346" y="31"/>
                    </a:cxn>
                    <a:cxn ang="0">
                      <a:pos x="343" y="47"/>
                    </a:cxn>
                    <a:cxn ang="0">
                      <a:pos x="338" y="58"/>
                    </a:cxn>
                    <a:cxn ang="0">
                      <a:pos x="319" y="63"/>
                    </a:cxn>
                    <a:cxn ang="0">
                      <a:pos x="306" y="78"/>
                    </a:cxn>
                    <a:cxn ang="0">
                      <a:pos x="306" y="107"/>
                    </a:cxn>
                    <a:cxn ang="0">
                      <a:pos x="298" y="110"/>
                    </a:cxn>
                    <a:cxn ang="0">
                      <a:pos x="295" y="116"/>
                    </a:cxn>
                    <a:cxn ang="0">
                      <a:pos x="284" y="126"/>
                    </a:cxn>
                    <a:cxn ang="0">
                      <a:pos x="287" y="129"/>
                    </a:cxn>
                    <a:cxn ang="0">
                      <a:pos x="292" y="131"/>
                    </a:cxn>
                    <a:cxn ang="0">
                      <a:pos x="296" y="138"/>
                    </a:cxn>
                    <a:cxn ang="0">
                      <a:pos x="299" y="148"/>
                    </a:cxn>
                    <a:cxn ang="0">
                      <a:pos x="310" y="163"/>
                    </a:cxn>
                    <a:cxn ang="0">
                      <a:pos x="311" y="169"/>
                    </a:cxn>
                    <a:cxn ang="0">
                      <a:pos x="303" y="167"/>
                    </a:cxn>
                    <a:cxn ang="0">
                      <a:pos x="280" y="171"/>
                    </a:cxn>
                    <a:cxn ang="0">
                      <a:pos x="262" y="161"/>
                    </a:cxn>
                    <a:cxn ang="0">
                      <a:pos x="242" y="169"/>
                    </a:cxn>
                    <a:cxn ang="0">
                      <a:pos x="228" y="171"/>
                    </a:cxn>
                    <a:cxn ang="0">
                      <a:pos x="219" y="179"/>
                    </a:cxn>
                    <a:cxn ang="0">
                      <a:pos x="208" y="180"/>
                    </a:cxn>
                    <a:cxn ang="0">
                      <a:pos x="206" y="199"/>
                    </a:cxn>
                    <a:cxn ang="0">
                      <a:pos x="192" y="212"/>
                    </a:cxn>
                    <a:cxn ang="0">
                      <a:pos x="172" y="215"/>
                    </a:cxn>
                    <a:cxn ang="0">
                      <a:pos x="137" y="203"/>
                    </a:cxn>
                    <a:cxn ang="0">
                      <a:pos x="127" y="195"/>
                    </a:cxn>
                    <a:cxn ang="0">
                      <a:pos x="115" y="195"/>
                    </a:cxn>
                    <a:cxn ang="0">
                      <a:pos x="84" y="204"/>
                    </a:cxn>
                    <a:cxn ang="0">
                      <a:pos x="62" y="204"/>
                    </a:cxn>
                    <a:cxn ang="0">
                      <a:pos x="45" y="208"/>
                    </a:cxn>
                    <a:cxn ang="0">
                      <a:pos x="32" y="208"/>
                    </a:cxn>
                  </a:cxnLst>
                  <a:rect l="0" t="0" r="r" b="b"/>
                  <a:pathLst>
                    <a:path w="346" h="215">
                      <a:moveTo>
                        <a:pt x="32" y="208"/>
                      </a:moveTo>
                      <a:lnTo>
                        <a:pt x="31" y="192"/>
                      </a:lnTo>
                      <a:lnTo>
                        <a:pt x="26" y="163"/>
                      </a:lnTo>
                      <a:lnTo>
                        <a:pt x="3" y="143"/>
                      </a:lnTo>
                      <a:lnTo>
                        <a:pt x="3" y="118"/>
                      </a:lnTo>
                      <a:lnTo>
                        <a:pt x="15" y="94"/>
                      </a:lnTo>
                      <a:lnTo>
                        <a:pt x="26" y="82"/>
                      </a:lnTo>
                      <a:lnTo>
                        <a:pt x="11" y="66"/>
                      </a:lnTo>
                      <a:lnTo>
                        <a:pt x="3" y="51"/>
                      </a:lnTo>
                      <a:lnTo>
                        <a:pt x="0" y="29"/>
                      </a:lnTo>
                      <a:lnTo>
                        <a:pt x="3" y="8"/>
                      </a:lnTo>
                      <a:lnTo>
                        <a:pt x="20" y="0"/>
                      </a:lnTo>
                      <a:lnTo>
                        <a:pt x="32" y="4"/>
                      </a:lnTo>
                      <a:lnTo>
                        <a:pt x="26" y="19"/>
                      </a:lnTo>
                      <a:lnTo>
                        <a:pt x="37" y="27"/>
                      </a:lnTo>
                      <a:lnTo>
                        <a:pt x="51" y="27"/>
                      </a:lnTo>
                      <a:lnTo>
                        <a:pt x="85" y="31"/>
                      </a:lnTo>
                      <a:lnTo>
                        <a:pt x="126" y="32"/>
                      </a:lnTo>
                      <a:lnTo>
                        <a:pt x="170" y="40"/>
                      </a:lnTo>
                      <a:lnTo>
                        <a:pt x="187" y="35"/>
                      </a:lnTo>
                      <a:lnTo>
                        <a:pt x="206" y="23"/>
                      </a:lnTo>
                      <a:lnTo>
                        <a:pt x="226" y="13"/>
                      </a:lnTo>
                      <a:lnTo>
                        <a:pt x="252" y="4"/>
                      </a:lnTo>
                      <a:lnTo>
                        <a:pt x="272" y="5"/>
                      </a:lnTo>
                      <a:lnTo>
                        <a:pt x="278" y="10"/>
                      </a:lnTo>
                      <a:lnTo>
                        <a:pt x="308" y="19"/>
                      </a:lnTo>
                      <a:lnTo>
                        <a:pt x="328" y="32"/>
                      </a:lnTo>
                      <a:lnTo>
                        <a:pt x="346" y="31"/>
                      </a:lnTo>
                      <a:lnTo>
                        <a:pt x="343" y="47"/>
                      </a:lnTo>
                      <a:lnTo>
                        <a:pt x="338" y="58"/>
                      </a:lnTo>
                      <a:lnTo>
                        <a:pt x="319" y="63"/>
                      </a:lnTo>
                      <a:lnTo>
                        <a:pt x="306" y="78"/>
                      </a:lnTo>
                      <a:lnTo>
                        <a:pt x="306" y="107"/>
                      </a:lnTo>
                      <a:lnTo>
                        <a:pt x="298" y="110"/>
                      </a:lnTo>
                      <a:lnTo>
                        <a:pt x="295" y="116"/>
                      </a:lnTo>
                      <a:lnTo>
                        <a:pt x="284" y="126"/>
                      </a:lnTo>
                      <a:lnTo>
                        <a:pt x="287" y="129"/>
                      </a:lnTo>
                      <a:lnTo>
                        <a:pt x="292" y="131"/>
                      </a:lnTo>
                      <a:lnTo>
                        <a:pt x="296" y="138"/>
                      </a:lnTo>
                      <a:lnTo>
                        <a:pt x="299" y="148"/>
                      </a:lnTo>
                      <a:lnTo>
                        <a:pt x="310" y="163"/>
                      </a:lnTo>
                      <a:lnTo>
                        <a:pt x="311" y="169"/>
                      </a:lnTo>
                      <a:lnTo>
                        <a:pt x="303" y="167"/>
                      </a:lnTo>
                      <a:lnTo>
                        <a:pt x="280" y="171"/>
                      </a:lnTo>
                      <a:lnTo>
                        <a:pt x="262" y="161"/>
                      </a:lnTo>
                      <a:lnTo>
                        <a:pt x="242" y="169"/>
                      </a:lnTo>
                      <a:lnTo>
                        <a:pt x="228" y="171"/>
                      </a:lnTo>
                      <a:lnTo>
                        <a:pt x="219" y="179"/>
                      </a:lnTo>
                      <a:lnTo>
                        <a:pt x="208" y="180"/>
                      </a:lnTo>
                      <a:lnTo>
                        <a:pt x="206" y="199"/>
                      </a:lnTo>
                      <a:lnTo>
                        <a:pt x="192" y="212"/>
                      </a:lnTo>
                      <a:lnTo>
                        <a:pt x="172" y="215"/>
                      </a:lnTo>
                      <a:lnTo>
                        <a:pt x="137" y="203"/>
                      </a:lnTo>
                      <a:lnTo>
                        <a:pt x="127" y="195"/>
                      </a:lnTo>
                      <a:lnTo>
                        <a:pt x="115" y="195"/>
                      </a:lnTo>
                      <a:lnTo>
                        <a:pt x="84" y="204"/>
                      </a:lnTo>
                      <a:lnTo>
                        <a:pt x="62" y="204"/>
                      </a:lnTo>
                      <a:lnTo>
                        <a:pt x="45" y="208"/>
                      </a:lnTo>
                      <a:lnTo>
                        <a:pt x="32" y="20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2" name="Freeform 209">
                  <a:extLst>
                    <a:ext uri="{FF2B5EF4-FFF2-40B4-BE49-F238E27FC236}">
                      <a16:creationId xmlns:a16="http://schemas.microsoft.com/office/drawing/2014/main" id="{4A8B56D2-F9BE-DAE9-6955-8CF9749A36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4784" y="4006887"/>
                  <a:ext cx="116289" cy="108182"/>
                </a:xfrm>
                <a:custGeom>
                  <a:avLst/>
                  <a:gdLst/>
                  <a:ahLst/>
                  <a:cxnLst>
                    <a:cxn ang="0">
                      <a:pos x="258" y="62"/>
                    </a:cxn>
                    <a:cxn ang="0">
                      <a:pos x="215" y="50"/>
                    </a:cxn>
                    <a:cxn ang="0">
                      <a:pos x="180" y="12"/>
                    </a:cxn>
                    <a:cxn ang="0">
                      <a:pos x="164" y="7"/>
                    </a:cxn>
                    <a:cxn ang="0">
                      <a:pos x="148" y="3"/>
                    </a:cxn>
                    <a:cxn ang="0">
                      <a:pos x="149" y="15"/>
                    </a:cxn>
                    <a:cxn ang="0">
                      <a:pos x="138" y="19"/>
                    </a:cxn>
                    <a:cxn ang="0">
                      <a:pos x="111" y="34"/>
                    </a:cxn>
                    <a:cxn ang="0">
                      <a:pos x="118" y="56"/>
                    </a:cxn>
                    <a:cxn ang="0">
                      <a:pos x="94" y="73"/>
                    </a:cxn>
                    <a:cxn ang="0">
                      <a:pos x="95" y="95"/>
                    </a:cxn>
                    <a:cxn ang="0">
                      <a:pos x="81" y="93"/>
                    </a:cxn>
                    <a:cxn ang="0">
                      <a:pos x="73" y="90"/>
                    </a:cxn>
                    <a:cxn ang="0">
                      <a:pos x="57" y="76"/>
                    </a:cxn>
                    <a:cxn ang="0">
                      <a:pos x="30" y="92"/>
                    </a:cxn>
                    <a:cxn ang="0">
                      <a:pos x="8" y="93"/>
                    </a:cxn>
                    <a:cxn ang="0">
                      <a:pos x="16" y="135"/>
                    </a:cxn>
                    <a:cxn ang="0">
                      <a:pos x="38" y="116"/>
                    </a:cxn>
                    <a:cxn ang="0">
                      <a:pos x="65" y="113"/>
                    </a:cxn>
                    <a:cxn ang="0">
                      <a:pos x="75" y="128"/>
                    </a:cxn>
                    <a:cxn ang="0">
                      <a:pos x="103" y="175"/>
                    </a:cxn>
                    <a:cxn ang="0">
                      <a:pos x="91" y="187"/>
                    </a:cxn>
                    <a:cxn ang="0">
                      <a:pos x="119" y="216"/>
                    </a:cxn>
                    <a:cxn ang="0">
                      <a:pos x="135" y="238"/>
                    </a:cxn>
                    <a:cxn ang="0">
                      <a:pos x="183" y="245"/>
                    </a:cxn>
                    <a:cxn ang="0">
                      <a:pos x="219" y="276"/>
                    </a:cxn>
                    <a:cxn ang="0">
                      <a:pos x="203" y="237"/>
                    </a:cxn>
                    <a:cxn ang="0">
                      <a:pos x="173" y="211"/>
                    </a:cxn>
                    <a:cxn ang="0">
                      <a:pos x="156" y="190"/>
                    </a:cxn>
                    <a:cxn ang="0">
                      <a:pos x="144" y="170"/>
                    </a:cxn>
                    <a:cxn ang="0">
                      <a:pos x="143" y="157"/>
                    </a:cxn>
                    <a:cxn ang="0">
                      <a:pos x="128" y="137"/>
                    </a:cxn>
                    <a:cxn ang="0">
                      <a:pos x="124" y="126"/>
                    </a:cxn>
                    <a:cxn ang="0">
                      <a:pos x="129" y="97"/>
                    </a:cxn>
                    <a:cxn ang="0">
                      <a:pos x="151" y="116"/>
                    </a:cxn>
                    <a:cxn ang="0">
                      <a:pos x="182" y="101"/>
                    </a:cxn>
                    <a:cxn ang="0">
                      <a:pos x="200" y="105"/>
                    </a:cxn>
                    <a:cxn ang="0">
                      <a:pos x="210" y="106"/>
                    </a:cxn>
                    <a:cxn ang="0">
                      <a:pos x="229" y="106"/>
                    </a:cxn>
                    <a:cxn ang="0">
                      <a:pos x="246" y="106"/>
                    </a:cxn>
                    <a:cxn ang="0">
                      <a:pos x="256" y="113"/>
                    </a:cxn>
                    <a:cxn ang="0">
                      <a:pos x="273" y="115"/>
                    </a:cxn>
                    <a:cxn ang="0">
                      <a:pos x="283" y="111"/>
                    </a:cxn>
                    <a:cxn ang="0">
                      <a:pos x="288" y="125"/>
                    </a:cxn>
                    <a:cxn ang="0">
                      <a:pos x="307" y="125"/>
                    </a:cxn>
                    <a:cxn ang="0">
                      <a:pos x="305" y="109"/>
                    </a:cxn>
                    <a:cxn ang="0">
                      <a:pos x="311" y="100"/>
                    </a:cxn>
                    <a:cxn ang="0">
                      <a:pos x="322" y="100"/>
                    </a:cxn>
                    <a:cxn ang="0">
                      <a:pos x="316" y="98"/>
                    </a:cxn>
                    <a:cxn ang="0">
                      <a:pos x="304" y="93"/>
                    </a:cxn>
                    <a:cxn ang="0">
                      <a:pos x="297" y="89"/>
                    </a:cxn>
                    <a:cxn ang="0">
                      <a:pos x="297" y="83"/>
                    </a:cxn>
                    <a:cxn ang="0">
                      <a:pos x="302" y="79"/>
                    </a:cxn>
                    <a:cxn ang="0">
                      <a:pos x="297" y="74"/>
                    </a:cxn>
                    <a:cxn ang="0">
                      <a:pos x="291" y="73"/>
                    </a:cxn>
                    <a:cxn ang="0">
                      <a:pos x="291" y="63"/>
                    </a:cxn>
                    <a:cxn ang="0">
                      <a:pos x="284" y="50"/>
                    </a:cxn>
                  </a:cxnLst>
                  <a:rect l="0" t="0" r="r" b="b"/>
                  <a:pathLst>
                    <a:path w="322" h="276">
                      <a:moveTo>
                        <a:pt x="284" y="50"/>
                      </a:moveTo>
                      <a:lnTo>
                        <a:pt x="272" y="58"/>
                      </a:lnTo>
                      <a:lnTo>
                        <a:pt x="258" y="62"/>
                      </a:lnTo>
                      <a:lnTo>
                        <a:pt x="241" y="63"/>
                      </a:lnTo>
                      <a:lnTo>
                        <a:pt x="226" y="54"/>
                      </a:lnTo>
                      <a:lnTo>
                        <a:pt x="215" y="50"/>
                      </a:lnTo>
                      <a:lnTo>
                        <a:pt x="204" y="35"/>
                      </a:lnTo>
                      <a:lnTo>
                        <a:pt x="189" y="28"/>
                      </a:lnTo>
                      <a:lnTo>
                        <a:pt x="180" y="12"/>
                      </a:lnTo>
                      <a:lnTo>
                        <a:pt x="167" y="7"/>
                      </a:lnTo>
                      <a:lnTo>
                        <a:pt x="167" y="4"/>
                      </a:lnTo>
                      <a:lnTo>
                        <a:pt x="164" y="7"/>
                      </a:lnTo>
                      <a:lnTo>
                        <a:pt x="155" y="1"/>
                      </a:lnTo>
                      <a:lnTo>
                        <a:pt x="151" y="0"/>
                      </a:lnTo>
                      <a:lnTo>
                        <a:pt x="148" y="3"/>
                      </a:lnTo>
                      <a:lnTo>
                        <a:pt x="148" y="8"/>
                      </a:lnTo>
                      <a:lnTo>
                        <a:pt x="149" y="14"/>
                      </a:lnTo>
                      <a:lnTo>
                        <a:pt x="149" y="15"/>
                      </a:lnTo>
                      <a:lnTo>
                        <a:pt x="145" y="14"/>
                      </a:lnTo>
                      <a:lnTo>
                        <a:pt x="138" y="14"/>
                      </a:lnTo>
                      <a:lnTo>
                        <a:pt x="138" y="19"/>
                      </a:lnTo>
                      <a:lnTo>
                        <a:pt x="134" y="22"/>
                      </a:lnTo>
                      <a:lnTo>
                        <a:pt x="114" y="29"/>
                      </a:lnTo>
                      <a:lnTo>
                        <a:pt x="111" y="34"/>
                      </a:lnTo>
                      <a:lnTo>
                        <a:pt x="112" y="38"/>
                      </a:lnTo>
                      <a:lnTo>
                        <a:pt x="118" y="45"/>
                      </a:lnTo>
                      <a:lnTo>
                        <a:pt x="118" y="56"/>
                      </a:lnTo>
                      <a:lnTo>
                        <a:pt x="113" y="63"/>
                      </a:lnTo>
                      <a:lnTo>
                        <a:pt x="105" y="65"/>
                      </a:lnTo>
                      <a:lnTo>
                        <a:pt x="94" y="73"/>
                      </a:lnTo>
                      <a:lnTo>
                        <a:pt x="97" y="78"/>
                      </a:lnTo>
                      <a:lnTo>
                        <a:pt x="94" y="83"/>
                      </a:lnTo>
                      <a:lnTo>
                        <a:pt x="95" y="95"/>
                      </a:lnTo>
                      <a:lnTo>
                        <a:pt x="90" y="99"/>
                      </a:lnTo>
                      <a:lnTo>
                        <a:pt x="86" y="99"/>
                      </a:lnTo>
                      <a:lnTo>
                        <a:pt x="81" y="93"/>
                      </a:lnTo>
                      <a:lnTo>
                        <a:pt x="78" y="93"/>
                      </a:lnTo>
                      <a:lnTo>
                        <a:pt x="75" y="90"/>
                      </a:lnTo>
                      <a:lnTo>
                        <a:pt x="73" y="90"/>
                      </a:lnTo>
                      <a:lnTo>
                        <a:pt x="73" y="94"/>
                      </a:lnTo>
                      <a:lnTo>
                        <a:pt x="68" y="95"/>
                      </a:lnTo>
                      <a:lnTo>
                        <a:pt x="57" y="76"/>
                      </a:lnTo>
                      <a:lnTo>
                        <a:pt x="54" y="76"/>
                      </a:lnTo>
                      <a:lnTo>
                        <a:pt x="47" y="92"/>
                      </a:lnTo>
                      <a:lnTo>
                        <a:pt x="30" y="92"/>
                      </a:lnTo>
                      <a:lnTo>
                        <a:pt x="24" y="87"/>
                      </a:lnTo>
                      <a:lnTo>
                        <a:pt x="21" y="92"/>
                      </a:lnTo>
                      <a:lnTo>
                        <a:pt x="8" y="93"/>
                      </a:lnTo>
                      <a:lnTo>
                        <a:pt x="0" y="87"/>
                      </a:lnTo>
                      <a:lnTo>
                        <a:pt x="4" y="108"/>
                      </a:lnTo>
                      <a:lnTo>
                        <a:pt x="16" y="135"/>
                      </a:lnTo>
                      <a:lnTo>
                        <a:pt x="21" y="138"/>
                      </a:lnTo>
                      <a:lnTo>
                        <a:pt x="27" y="137"/>
                      </a:lnTo>
                      <a:lnTo>
                        <a:pt x="38" y="116"/>
                      </a:lnTo>
                      <a:lnTo>
                        <a:pt x="44" y="99"/>
                      </a:lnTo>
                      <a:lnTo>
                        <a:pt x="57" y="103"/>
                      </a:lnTo>
                      <a:lnTo>
                        <a:pt x="65" y="113"/>
                      </a:lnTo>
                      <a:lnTo>
                        <a:pt x="68" y="113"/>
                      </a:lnTo>
                      <a:lnTo>
                        <a:pt x="73" y="119"/>
                      </a:lnTo>
                      <a:lnTo>
                        <a:pt x="75" y="128"/>
                      </a:lnTo>
                      <a:lnTo>
                        <a:pt x="75" y="143"/>
                      </a:lnTo>
                      <a:lnTo>
                        <a:pt x="84" y="159"/>
                      </a:lnTo>
                      <a:lnTo>
                        <a:pt x="103" y="175"/>
                      </a:lnTo>
                      <a:lnTo>
                        <a:pt x="94" y="178"/>
                      </a:lnTo>
                      <a:lnTo>
                        <a:pt x="90" y="183"/>
                      </a:lnTo>
                      <a:lnTo>
                        <a:pt x="91" y="187"/>
                      </a:lnTo>
                      <a:lnTo>
                        <a:pt x="102" y="202"/>
                      </a:lnTo>
                      <a:lnTo>
                        <a:pt x="112" y="210"/>
                      </a:lnTo>
                      <a:lnTo>
                        <a:pt x="119" y="216"/>
                      </a:lnTo>
                      <a:lnTo>
                        <a:pt x="129" y="221"/>
                      </a:lnTo>
                      <a:lnTo>
                        <a:pt x="134" y="230"/>
                      </a:lnTo>
                      <a:lnTo>
                        <a:pt x="135" y="238"/>
                      </a:lnTo>
                      <a:lnTo>
                        <a:pt x="154" y="237"/>
                      </a:lnTo>
                      <a:lnTo>
                        <a:pt x="166" y="238"/>
                      </a:lnTo>
                      <a:lnTo>
                        <a:pt x="183" y="245"/>
                      </a:lnTo>
                      <a:lnTo>
                        <a:pt x="198" y="256"/>
                      </a:lnTo>
                      <a:lnTo>
                        <a:pt x="211" y="270"/>
                      </a:lnTo>
                      <a:lnTo>
                        <a:pt x="219" y="276"/>
                      </a:lnTo>
                      <a:lnTo>
                        <a:pt x="226" y="272"/>
                      </a:lnTo>
                      <a:lnTo>
                        <a:pt x="204" y="248"/>
                      </a:lnTo>
                      <a:lnTo>
                        <a:pt x="203" y="237"/>
                      </a:lnTo>
                      <a:lnTo>
                        <a:pt x="198" y="233"/>
                      </a:lnTo>
                      <a:lnTo>
                        <a:pt x="193" y="230"/>
                      </a:lnTo>
                      <a:lnTo>
                        <a:pt x="173" y="211"/>
                      </a:lnTo>
                      <a:lnTo>
                        <a:pt x="172" y="206"/>
                      </a:lnTo>
                      <a:lnTo>
                        <a:pt x="162" y="192"/>
                      </a:lnTo>
                      <a:lnTo>
                        <a:pt x="156" y="190"/>
                      </a:lnTo>
                      <a:lnTo>
                        <a:pt x="148" y="178"/>
                      </a:lnTo>
                      <a:lnTo>
                        <a:pt x="143" y="176"/>
                      </a:lnTo>
                      <a:lnTo>
                        <a:pt x="144" y="170"/>
                      </a:lnTo>
                      <a:lnTo>
                        <a:pt x="146" y="168"/>
                      </a:lnTo>
                      <a:lnTo>
                        <a:pt x="143" y="162"/>
                      </a:lnTo>
                      <a:lnTo>
                        <a:pt x="143" y="157"/>
                      </a:lnTo>
                      <a:lnTo>
                        <a:pt x="137" y="151"/>
                      </a:lnTo>
                      <a:lnTo>
                        <a:pt x="133" y="138"/>
                      </a:lnTo>
                      <a:lnTo>
                        <a:pt x="128" y="137"/>
                      </a:lnTo>
                      <a:lnTo>
                        <a:pt x="121" y="131"/>
                      </a:lnTo>
                      <a:lnTo>
                        <a:pt x="121" y="128"/>
                      </a:lnTo>
                      <a:lnTo>
                        <a:pt x="124" y="126"/>
                      </a:lnTo>
                      <a:lnTo>
                        <a:pt x="123" y="122"/>
                      </a:lnTo>
                      <a:lnTo>
                        <a:pt x="123" y="103"/>
                      </a:lnTo>
                      <a:lnTo>
                        <a:pt x="129" y="97"/>
                      </a:lnTo>
                      <a:lnTo>
                        <a:pt x="138" y="99"/>
                      </a:lnTo>
                      <a:lnTo>
                        <a:pt x="138" y="101"/>
                      </a:lnTo>
                      <a:lnTo>
                        <a:pt x="151" y="116"/>
                      </a:lnTo>
                      <a:lnTo>
                        <a:pt x="155" y="116"/>
                      </a:lnTo>
                      <a:lnTo>
                        <a:pt x="164" y="99"/>
                      </a:lnTo>
                      <a:lnTo>
                        <a:pt x="182" y="101"/>
                      </a:lnTo>
                      <a:lnTo>
                        <a:pt x="186" y="97"/>
                      </a:lnTo>
                      <a:lnTo>
                        <a:pt x="188" y="97"/>
                      </a:lnTo>
                      <a:lnTo>
                        <a:pt x="200" y="105"/>
                      </a:lnTo>
                      <a:lnTo>
                        <a:pt x="204" y="105"/>
                      </a:lnTo>
                      <a:lnTo>
                        <a:pt x="207" y="103"/>
                      </a:lnTo>
                      <a:lnTo>
                        <a:pt x="210" y="106"/>
                      </a:lnTo>
                      <a:lnTo>
                        <a:pt x="225" y="109"/>
                      </a:lnTo>
                      <a:lnTo>
                        <a:pt x="226" y="106"/>
                      </a:lnTo>
                      <a:lnTo>
                        <a:pt x="229" y="106"/>
                      </a:lnTo>
                      <a:lnTo>
                        <a:pt x="237" y="114"/>
                      </a:lnTo>
                      <a:lnTo>
                        <a:pt x="240" y="114"/>
                      </a:lnTo>
                      <a:lnTo>
                        <a:pt x="246" y="106"/>
                      </a:lnTo>
                      <a:lnTo>
                        <a:pt x="250" y="106"/>
                      </a:lnTo>
                      <a:lnTo>
                        <a:pt x="253" y="111"/>
                      </a:lnTo>
                      <a:lnTo>
                        <a:pt x="256" y="113"/>
                      </a:lnTo>
                      <a:lnTo>
                        <a:pt x="258" y="108"/>
                      </a:lnTo>
                      <a:lnTo>
                        <a:pt x="269" y="109"/>
                      </a:lnTo>
                      <a:lnTo>
                        <a:pt x="273" y="115"/>
                      </a:lnTo>
                      <a:lnTo>
                        <a:pt x="275" y="114"/>
                      </a:lnTo>
                      <a:lnTo>
                        <a:pt x="275" y="111"/>
                      </a:lnTo>
                      <a:lnTo>
                        <a:pt x="283" y="111"/>
                      </a:lnTo>
                      <a:lnTo>
                        <a:pt x="289" y="119"/>
                      </a:lnTo>
                      <a:lnTo>
                        <a:pt x="288" y="124"/>
                      </a:lnTo>
                      <a:lnTo>
                        <a:pt x="288" y="125"/>
                      </a:lnTo>
                      <a:lnTo>
                        <a:pt x="294" y="130"/>
                      </a:lnTo>
                      <a:lnTo>
                        <a:pt x="301" y="130"/>
                      </a:lnTo>
                      <a:lnTo>
                        <a:pt x="307" y="125"/>
                      </a:lnTo>
                      <a:lnTo>
                        <a:pt x="309" y="120"/>
                      </a:lnTo>
                      <a:lnTo>
                        <a:pt x="307" y="119"/>
                      </a:lnTo>
                      <a:lnTo>
                        <a:pt x="305" y="109"/>
                      </a:lnTo>
                      <a:lnTo>
                        <a:pt x="307" y="106"/>
                      </a:lnTo>
                      <a:lnTo>
                        <a:pt x="309" y="101"/>
                      </a:lnTo>
                      <a:lnTo>
                        <a:pt x="311" y="100"/>
                      </a:lnTo>
                      <a:lnTo>
                        <a:pt x="315" y="101"/>
                      </a:lnTo>
                      <a:lnTo>
                        <a:pt x="318" y="103"/>
                      </a:lnTo>
                      <a:lnTo>
                        <a:pt x="322" y="100"/>
                      </a:lnTo>
                      <a:lnTo>
                        <a:pt x="322" y="98"/>
                      </a:lnTo>
                      <a:lnTo>
                        <a:pt x="320" y="97"/>
                      </a:lnTo>
                      <a:lnTo>
                        <a:pt x="316" y="98"/>
                      </a:lnTo>
                      <a:lnTo>
                        <a:pt x="312" y="95"/>
                      </a:lnTo>
                      <a:lnTo>
                        <a:pt x="307" y="95"/>
                      </a:lnTo>
                      <a:lnTo>
                        <a:pt x="304" y="93"/>
                      </a:lnTo>
                      <a:lnTo>
                        <a:pt x="302" y="92"/>
                      </a:lnTo>
                      <a:lnTo>
                        <a:pt x="299" y="92"/>
                      </a:lnTo>
                      <a:lnTo>
                        <a:pt x="297" y="89"/>
                      </a:lnTo>
                      <a:lnTo>
                        <a:pt x="297" y="88"/>
                      </a:lnTo>
                      <a:lnTo>
                        <a:pt x="299" y="84"/>
                      </a:lnTo>
                      <a:lnTo>
                        <a:pt x="297" y="83"/>
                      </a:lnTo>
                      <a:lnTo>
                        <a:pt x="299" y="81"/>
                      </a:lnTo>
                      <a:lnTo>
                        <a:pt x="300" y="81"/>
                      </a:lnTo>
                      <a:lnTo>
                        <a:pt x="302" y="79"/>
                      </a:lnTo>
                      <a:lnTo>
                        <a:pt x="302" y="77"/>
                      </a:lnTo>
                      <a:lnTo>
                        <a:pt x="299" y="74"/>
                      </a:lnTo>
                      <a:lnTo>
                        <a:pt x="297" y="74"/>
                      </a:lnTo>
                      <a:lnTo>
                        <a:pt x="295" y="77"/>
                      </a:lnTo>
                      <a:lnTo>
                        <a:pt x="291" y="76"/>
                      </a:lnTo>
                      <a:lnTo>
                        <a:pt x="291" y="73"/>
                      </a:lnTo>
                      <a:lnTo>
                        <a:pt x="294" y="70"/>
                      </a:lnTo>
                      <a:lnTo>
                        <a:pt x="294" y="66"/>
                      </a:lnTo>
                      <a:lnTo>
                        <a:pt x="291" y="63"/>
                      </a:lnTo>
                      <a:lnTo>
                        <a:pt x="293" y="61"/>
                      </a:lnTo>
                      <a:lnTo>
                        <a:pt x="293" y="57"/>
                      </a:lnTo>
                      <a:lnTo>
                        <a:pt x="284" y="5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63" name="Freeform 210">
                  <a:extLst>
                    <a:ext uri="{FF2B5EF4-FFF2-40B4-BE49-F238E27FC236}">
                      <a16:creationId xmlns:a16="http://schemas.microsoft.com/office/drawing/2014/main" id="{4D32255A-E750-7A74-B8B4-AB5FA7EF6A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49258" y="4124904"/>
                  <a:ext cx="36341" cy="84580"/>
                </a:xfrm>
                <a:custGeom>
                  <a:avLst/>
                  <a:gdLst/>
                  <a:ahLst/>
                  <a:cxnLst>
                    <a:cxn ang="0">
                      <a:pos x="48" y="215"/>
                    </a:cxn>
                    <a:cxn ang="0">
                      <a:pos x="39" y="210"/>
                    </a:cxn>
                    <a:cxn ang="0">
                      <a:pos x="38" y="200"/>
                    </a:cxn>
                    <a:cxn ang="0">
                      <a:pos x="31" y="190"/>
                    </a:cxn>
                    <a:cxn ang="0">
                      <a:pos x="13" y="183"/>
                    </a:cxn>
                    <a:cxn ang="0">
                      <a:pos x="4" y="168"/>
                    </a:cxn>
                    <a:cxn ang="0">
                      <a:pos x="0" y="160"/>
                    </a:cxn>
                    <a:cxn ang="0">
                      <a:pos x="7" y="161"/>
                    </a:cxn>
                    <a:cxn ang="0">
                      <a:pos x="7" y="152"/>
                    </a:cxn>
                    <a:cxn ang="0">
                      <a:pos x="4" y="139"/>
                    </a:cxn>
                    <a:cxn ang="0">
                      <a:pos x="7" y="125"/>
                    </a:cxn>
                    <a:cxn ang="0">
                      <a:pos x="8" y="123"/>
                    </a:cxn>
                    <a:cxn ang="0">
                      <a:pos x="8" y="114"/>
                    </a:cxn>
                    <a:cxn ang="0">
                      <a:pos x="10" y="106"/>
                    </a:cxn>
                    <a:cxn ang="0">
                      <a:pos x="6" y="94"/>
                    </a:cxn>
                    <a:cxn ang="0">
                      <a:pos x="15" y="64"/>
                    </a:cxn>
                    <a:cxn ang="0">
                      <a:pos x="10" y="58"/>
                    </a:cxn>
                    <a:cxn ang="0">
                      <a:pos x="2" y="56"/>
                    </a:cxn>
                    <a:cxn ang="0">
                      <a:pos x="7" y="40"/>
                    </a:cxn>
                    <a:cxn ang="0">
                      <a:pos x="5" y="29"/>
                    </a:cxn>
                    <a:cxn ang="0">
                      <a:pos x="10" y="15"/>
                    </a:cxn>
                    <a:cxn ang="0">
                      <a:pos x="17" y="10"/>
                    </a:cxn>
                    <a:cxn ang="0">
                      <a:pos x="23" y="0"/>
                    </a:cxn>
                    <a:cxn ang="0">
                      <a:pos x="31" y="7"/>
                    </a:cxn>
                    <a:cxn ang="0">
                      <a:pos x="45" y="9"/>
                    </a:cxn>
                    <a:cxn ang="0">
                      <a:pos x="51" y="20"/>
                    </a:cxn>
                    <a:cxn ang="0">
                      <a:pos x="61" y="24"/>
                    </a:cxn>
                    <a:cxn ang="0">
                      <a:pos x="74" y="40"/>
                    </a:cxn>
                    <a:cxn ang="0">
                      <a:pos x="69" y="76"/>
                    </a:cxn>
                    <a:cxn ang="0">
                      <a:pos x="69" y="93"/>
                    </a:cxn>
                    <a:cxn ang="0">
                      <a:pos x="77" y="113"/>
                    </a:cxn>
                    <a:cxn ang="0">
                      <a:pos x="94" y="130"/>
                    </a:cxn>
                    <a:cxn ang="0">
                      <a:pos x="97" y="140"/>
                    </a:cxn>
                    <a:cxn ang="0">
                      <a:pos x="97" y="155"/>
                    </a:cxn>
                    <a:cxn ang="0">
                      <a:pos x="83" y="166"/>
                    </a:cxn>
                    <a:cxn ang="0">
                      <a:pos x="75" y="183"/>
                    </a:cxn>
                    <a:cxn ang="0">
                      <a:pos x="65" y="190"/>
                    </a:cxn>
                    <a:cxn ang="0">
                      <a:pos x="63" y="203"/>
                    </a:cxn>
                    <a:cxn ang="0">
                      <a:pos x="58" y="209"/>
                    </a:cxn>
                    <a:cxn ang="0">
                      <a:pos x="49" y="215"/>
                    </a:cxn>
                    <a:cxn ang="0">
                      <a:pos x="48" y="215"/>
                    </a:cxn>
                  </a:cxnLst>
                  <a:rect l="0" t="0" r="r" b="b"/>
                  <a:pathLst>
                    <a:path w="97" h="215">
                      <a:moveTo>
                        <a:pt x="48" y="215"/>
                      </a:moveTo>
                      <a:lnTo>
                        <a:pt x="39" y="210"/>
                      </a:lnTo>
                      <a:lnTo>
                        <a:pt x="38" y="200"/>
                      </a:lnTo>
                      <a:lnTo>
                        <a:pt x="31" y="190"/>
                      </a:lnTo>
                      <a:lnTo>
                        <a:pt x="13" y="183"/>
                      </a:lnTo>
                      <a:lnTo>
                        <a:pt x="4" y="168"/>
                      </a:lnTo>
                      <a:lnTo>
                        <a:pt x="0" y="160"/>
                      </a:lnTo>
                      <a:lnTo>
                        <a:pt x="7" y="161"/>
                      </a:lnTo>
                      <a:lnTo>
                        <a:pt x="7" y="152"/>
                      </a:lnTo>
                      <a:lnTo>
                        <a:pt x="4" y="139"/>
                      </a:lnTo>
                      <a:lnTo>
                        <a:pt x="7" y="125"/>
                      </a:lnTo>
                      <a:lnTo>
                        <a:pt x="8" y="123"/>
                      </a:lnTo>
                      <a:lnTo>
                        <a:pt x="8" y="114"/>
                      </a:lnTo>
                      <a:lnTo>
                        <a:pt x="10" y="106"/>
                      </a:lnTo>
                      <a:lnTo>
                        <a:pt x="6" y="94"/>
                      </a:lnTo>
                      <a:lnTo>
                        <a:pt x="15" y="64"/>
                      </a:lnTo>
                      <a:lnTo>
                        <a:pt x="10" y="58"/>
                      </a:lnTo>
                      <a:lnTo>
                        <a:pt x="2" y="56"/>
                      </a:lnTo>
                      <a:lnTo>
                        <a:pt x="7" y="40"/>
                      </a:lnTo>
                      <a:lnTo>
                        <a:pt x="5" y="29"/>
                      </a:lnTo>
                      <a:lnTo>
                        <a:pt x="10" y="15"/>
                      </a:lnTo>
                      <a:lnTo>
                        <a:pt x="17" y="10"/>
                      </a:lnTo>
                      <a:lnTo>
                        <a:pt x="23" y="0"/>
                      </a:lnTo>
                      <a:lnTo>
                        <a:pt x="31" y="7"/>
                      </a:lnTo>
                      <a:lnTo>
                        <a:pt x="45" y="9"/>
                      </a:lnTo>
                      <a:lnTo>
                        <a:pt x="51" y="20"/>
                      </a:lnTo>
                      <a:lnTo>
                        <a:pt x="61" y="24"/>
                      </a:lnTo>
                      <a:lnTo>
                        <a:pt x="74" y="40"/>
                      </a:lnTo>
                      <a:lnTo>
                        <a:pt x="69" y="76"/>
                      </a:lnTo>
                      <a:lnTo>
                        <a:pt x="69" y="93"/>
                      </a:lnTo>
                      <a:lnTo>
                        <a:pt x="77" y="113"/>
                      </a:lnTo>
                      <a:lnTo>
                        <a:pt x="94" y="130"/>
                      </a:lnTo>
                      <a:lnTo>
                        <a:pt x="97" y="140"/>
                      </a:lnTo>
                      <a:lnTo>
                        <a:pt x="97" y="155"/>
                      </a:lnTo>
                      <a:lnTo>
                        <a:pt x="83" y="166"/>
                      </a:lnTo>
                      <a:lnTo>
                        <a:pt x="75" y="183"/>
                      </a:lnTo>
                      <a:lnTo>
                        <a:pt x="65" y="190"/>
                      </a:lnTo>
                      <a:lnTo>
                        <a:pt x="63" y="203"/>
                      </a:lnTo>
                      <a:lnTo>
                        <a:pt x="58" y="209"/>
                      </a:lnTo>
                      <a:lnTo>
                        <a:pt x="49" y="215"/>
                      </a:lnTo>
                      <a:lnTo>
                        <a:pt x="48" y="2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4" name="Freeform 211">
                  <a:extLst>
                    <a:ext uri="{FF2B5EF4-FFF2-40B4-BE49-F238E27FC236}">
                      <a16:creationId xmlns:a16="http://schemas.microsoft.com/office/drawing/2014/main" id="{0BDB2313-3CDB-DC64-4C45-E7947DA296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83781" y="3662670"/>
                  <a:ext cx="114473" cy="94414"/>
                </a:xfrm>
                <a:custGeom>
                  <a:avLst/>
                  <a:gdLst/>
                  <a:ahLst/>
                  <a:cxnLst>
                    <a:cxn ang="0">
                      <a:pos x="3" y="57"/>
                    </a:cxn>
                    <a:cxn ang="0">
                      <a:pos x="5" y="78"/>
                    </a:cxn>
                    <a:cxn ang="0">
                      <a:pos x="4" y="64"/>
                    </a:cxn>
                    <a:cxn ang="0">
                      <a:pos x="11" y="94"/>
                    </a:cxn>
                    <a:cxn ang="0">
                      <a:pos x="11" y="110"/>
                    </a:cxn>
                    <a:cxn ang="0">
                      <a:pos x="15" y="118"/>
                    </a:cxn>
                    <a:cxn ang="0">
                      <a:pos x="31" y="120"/>
                    </a:cxn>
                    <a:cxn ang="0">
                      <a:pos x="44" y="127"/>
                    </a:cxn>
                    <a:cxn ang="0">
                      <a:pos x="69" y="134"/>
                    </a:cxn>
                    <a:cxn ang="0">
                      <a:pos x="91" y="136"/>
                    </a:cxn>
                    <a:cxn ang="0">
                      <a:pos x="96" y="174"/>
                    </a:cxn>
                    <a:cxn ang="0">
                      <a:pos x="99" y="201"/>
                    </a:cxn>
                    <a:cxn ang="0">
                      <a:pos x="132" y="222"/>
                    </a:cxn>
                    <a:cxn ang="0">
                      <a:pos x="137" y="240"/>
                    </a:cxn>
                    <a:cxn ang="0">
                      <a:pos x="167" y="240"/>
                    </a:cxn>
                    <a:cxn ang="0">
                      <a:pos x="191" y="239"/>
                    </a:cxn>
                    <a:cxn ang="0">
                      <a:pos x="204" y="238"/>
                    </a:cxn>
                    <a:cxn ang="0">
                      <a:pos x="209" y="222"/>
                    </a:cxn>
                    <a:cxn ang="0">
                      <a:pos x="224" y="220"/>
                    </a:cxn>
                    <a:cxn ang="0">
                      <a:pos x="236" y="209"/>
                    </a:cxn>
                    <a:cxn ang="0">
                      <a:pos x="248" y="218"/>
                    </a:cxn>
                    <a:cxn ang="0">
                      <a:pos x="263" y="220"/>
                    </a:cxn>
                    <a:cxn ang="0">
                      <a:pos x="257" y="205"/>
                    </a:cxn>
                    <a:cxn ang="0">
                      <a:pos x="255" y="190"/>
                    </a:cxn>
                    <a:cxn ang="0">
                      <a:pos x="263" y="168"/>
                    </a:cxn>
                    <a:cxn ang="0">
                      <a:pos x="266" y="151"/>
                    </a:cxn>
                    <a:cxn ang="0">
                      <a:pos x="274" y="140"/>
                    </a:cxn>
                    <a:cxn ang="0">
                      <a:pos x="288" y="132"/>
                    </a:cxn>
                    <a:cxn ang="0">
                      <a:pos x="309" y="129"/>
                    </a:cxn>
                    <a:cxn ang="0">
                      <a:pos x="310" y="107"/>
                    </a:cxn>
                    <a:cxn ang="0">
                      <a:pos x="301" y="99"/>
                    </a:cxn>
                    <a:cxn ang="0">
                      <a:pos x="309" y="87"/>
                    </a:cxn>
                    <a:cxn ang="0">
                      <a:pos x="313" y="80"/>
                    </a:cxn>
                    <a:cxn ang="0">
                      <a:pos x="307" y="73"/>
                    </a:cxn>
                    <a:cxn ang="0">
                      <a:pos x="282" y="48"/>
                    </a:cxn>
                    <a:cxn ang="0">
                      <a:pos x="239" y="30"/>
                    </a:cxn>
                    <a:cxn ang="0">
                      <a:pos x="221" y="5"/>
                    </a:cxn>
                    <a:cxn ang="0">
                      <a:pos x="208" y="2"/>
                    </a:cxn>
                    <a:cxn ang="0">
                      <a:pos x="181" y="17"/>
                    </a:cxn>
                    <a:cxn ang="0">
                      <a:pos x="143" y="6"/>
                    </a:cxn>
                    <a:cxn ang="0">
                      <a:pos x="118" y="6"/>
                    </a:cxn>
                    <a:cxn ang="0">
                      <a:pos x="103" y="7"/>
                    </a:cxn>
                    <a:cxn ang="0">
                      <a:pos x="89" y="3"/>
                    </a:cxn>
                    <a:cxn ang="0">
                      <a:pos x="64" y="3"/>
                    </a:cxn>
                    <a:cxn ang="0">
                      <a:pos x="26" y="19"/>
                    </a:cxn>
                    <a:cxn ang="0">
                      <a:pos x="10" y="38"/>
                    </a:cxn>
                  </a:cxnLst>
                  <a:rect l="0" t="0" r="r" b="b"/>
                  <a:pathLst>
                    <a:path w="317" h="244">
                      <a:moveTo>
                        <a:pt x="0" y="35"/>
                      </a:moveTo>
                      <a:lnTo>
                        <a:pt x="3" y="57"/>
                      </a:lnTo>
                      <a:lnTo>
                        <a:pt x="3" y="71"/>
                      </a:lnTo>
                      <a:lnTo>
                        <a:pt x="5" y="78"/>
                      </a:lnTo>
                      <a:lnTo>
                        <a:pt x="3" y="54"/>
                      </a:lnTo>
                      <a:lnTo>
                        <a:pt x="4" y="64"/>
                      </a:lnTo>
                      <a:lnTo>
                        <a:pt x="6" y="72"/>
                      </a:lnTo>
                      <a:lnTo>
                        <a:pt x="11" y="94"/>
                      </a:lnTo>
                      <a:lnTo>
                        <a:pt x="13" y="102"/>
                      </a:lnTo>
                      <a:lnTo>
                        <a:pt x="11" y="110"/>
                      </a:lnTo>
                      <a:lnTo>
                        <a:pt x="14" y="110"/>
                      </a:lnTo>
                      <a:lnTo>
                        <a:pt x="15" y="118"/>
                      </a:lnTo>
                      <a:lnTo>
                        <a:pt x="25" y="115"/>
                      </a:lnTo>
                      <a:lnTo>
                        <a:pt x="31" y="120"/>
                      </a:lnTo>
                      <a:lnTo>
                        <a:pt x="38" y="123"/>
                      </a:lnTo>
                      <a:lnTo>
                        <a:pt x="44" y="127"/>
                      </a:lnTo>
                      <a:lnTo>
                        <a:pt x="52" y="131"/>
                      </a:lnTo>
                      <a:lnTo>
                        <a:pt x="69" y="134"/>
                      </a:lnTo>
                      <a:lnTo>
                        <a:pt x="85" y="132"/>
                      </a:lnTo>
                      <a:lnTo>
                        <a:pt x="91" y="136"/>
                      </a:lnTo>
                      <a:lnTo>
                        <a:pt x="102" y="159"/>
                      </a:lnTo>
                      <a:lnTo>
                        <a:pt x="96" y="174"/>
                      </a:lnTo>
                      <a:lnTo>
                        <a:pt x="96" y="191"/>
                      </a:lnTo>
                      <a:lnTo>
                        <a:pt x="99" y="201"/>
                      </a:lnTo>
                      <a:lnTo>
                        <a:pt x="113" y="209"/>
                      </a:lnTo>
                      <a:lnTo>
                        <a:pt x="132" y="222"/>
                      </a:lnTo>
                      <a:lnTo>
                        <a:pt x="137" y="233"/>
                      </a:lnTo>
                      <a:lnTo>
                        <a:pt x="137" y="240"/>
                      </a:lnTo>
                      <a:lnTo>
                        <a:pt x="151" y="244"/>
                      </a:lnTo>
                      <a:lnTo>
                        <a:pt x="167" y="240"/>
                      </a:lnTo>
                      <a:lnTo>
                        <a:pt x="183" y="243"/>
                      </a:lnTo>
                      <a:lnTo>
                        <a:pt x="191" y="239"/>
                      </a:lnTo>
                      <a:lnTo>
                        <a:pt x="197" y="234"/>
                      </a:lnTo>
                      <a:lnTo>
                        <a:pt x="204" y="238"/>
                      </a:lnTo>
                      <a:lnTo>
                        <a:pt x="212" y="237"/>
                      </a:lnTo>
                      <a:lnTo>
                        <a:pt x="209" y="222"/>
                      </a:lnTo>
                      <a:lnTo>
                        <a:pt x="215" y="220"/>
                      </a:lnTo>
                      <a:lnTo>
                        <a:pt x="224" y="220"/>
                      </a:lnTo>
                      <a:lnTo>
                        <a:pt x="229" y="213"/>
                      </a:lnTo>
                      <a:lnTo>
                        <a:pt x="236" y="209"/>
                      </a:lnTo>
                      <a:lnTo>
                        <a:pt x="245" y="211"/>
                      </a:lnTo>
                      <a:lnTo>
                        <a:pt x="248" y="218"/>
                      </a:lnTo>
                      <a:lnTo>
                        <a:pt x="256" y="222"/>
                      </a:lnTo>
                      <a:lnTo>
                        <a:pt x="263" y="220"/>
                      </a:lnTo>
                      <a:lnTo>
                        <a:pt x="262" y="211"/>
                      </a:lnTo>
                      <a:lnTo>
                        <a:pt x="257" y="205"/>
                      </a:lnTo>
                      <a:lnTo>
                        <a:pt x="253" y="197"/>
                      </a:lnTo>
                      <a:lnTo>
                        <a:pt x="255" y="190"/>
                      </a:lnTo>
                      <a:lnTo>
                        <a:pt x="263" y="175"/>
                      </a:lnTo>
                      <a:lnTo>
                        <a:pt x="263" y="168"/>
                      </a:lnTo>
                      <a:lnTo>
                        <a:pt x="266" y="159"/>
                      </a:lnTo>
                      <a:lnTo>
                        <a:pt x="266" y="151"/>
                      </a:lnTo>
                      <a:lnTo>
                        <a:pt x="267" y="143"/>
                      </a:lnTo>
                      <a:lnTo>
                        <a:pt x="274" y="140"/>
                      </a:lnTo>
                      <a:lnTo>
                        <a:pt x="283" y="137"/>
                      </a:lnTo>
                      <a:lnTo>
                        <a:pt x="288" y="132"/>
                      </a:lnTo>
                      <a:lnTo>
                        <a:pt x="295" y="129"/>
                      </a:lnTo>
                      <a:lnTo>
                        <a:pt x="309" y="129"/>
                      </a:lnTo>
                      <a:lnTo>
                        <a:pt x="317" y="110"/>
                      </a:lnTo>
                      <a:lnTo>
                        <a:pt x="310" y="107"/>
                      </a:lnTo>
                      <a:lnTo>
                        <a:pt x="301" y="107"/>
                      </a:lnTo>
                      <a:lnTo>
                        <a:pt x="301" y="99"/>
                      </a:lnTo>
                      <a:lnTo>
                        <a:pt x="301" y="91"/>
                      </a:lnTo>
                      <a:lnTo>
                        <a:pt x="309" y="87"/>
                      </a:lnTo>
                      <a:lnTo>
                        <a:pt x="315" y="81"/>
                      </a:lnTo>
                      <a:lnTo>
                        <a:pt x="313" y="80"/>
                      </a:lnTo>
                      <a:lnTo>
                        <a:pt x="313" y="78"/>
                      </a:lnTo>
                      <a:lnTo>
                        <a:pt x="307" y="73"/>
                      </a:lnTo>
                      <a:lnTo>
                        <a:pt x="300" y="71"/>
                      </a:lnTo>
                      <a:lnTo>
                        <a:pt x="282" y="48"/>
                      </a:lnTo>
                      <a:lnTo>
                        <a:pt x="255" y="29"/>
                      </a:lnTo>
                      <a:lnTo>
                        <a:pt x="239" y="30"/>
                      </a:lnTo>
                      <a:lnTo>
                        <a:pt x="231" y="28"/>
                      </a:lnTo>
                      <a:lnTo>
                        <a:pt x="221" y="5"/>
                      </a:lnTo>
                      <a:lnTo>
                        <a:pt x="215" y="0"/>
                      </a:lnTo>
                      <a:lnTo>
                        <a:pt x="208" y="2"/>
                      </a:lnTo>
                      <a:lnTo>
                        <a:pt x="197" y="13"/>
                      </a:lnTo>
                      <a:lnTo>
                        <a:pt x="181" y="17"/>
                      </a:lnTo>
                      <a:lnTo>
                        <a:pt x="150" y="6"/>
                      </a:lnTo>
                      <a:lnTo>
                        <a:pt x="143" y="6"/>
                      </a:lnTo>
                      <a:lnTo>
                        <a:pt x="126" y="3"/>
                      </a:lnTo>
                      <a:lnTo>
                        <a:pt x="118" y="6"/>
                      </a:lnTo>
                      <a:lnTo>
                        <a:pt x="111" y="3"/>
                      </a:lnTo>
                      <a:lnTo>
                        <a:pt x="103" y="7"/>
                      </a:lnTo>
                      <a:lnTo>
                        <a:pt x="95" y="7"/>
                      </a:lnTo>
                      <a:lnTo>
                        <a:pt x="89" y="3"/>
                      </a:lnTo>
                      <a:lnTo>
                        <a:pt x="80" y="2"/>
                      </a:lnTo>
                      <a:lnTo>
                        <a:pt x="64" y="3"/>
                      </a:lnTo>
                      <a:lnTo>
                        <a:pt x="41" y="11"/>
                      </a:lnTo>
                      <a:lnTo>
                        <a:pt x="26" y="19"/>
                      </a:lnTo>
                      <a:lnTo>
                        <a:pt x="17" y="33"/>
                      </a:lnTo>
                      <a:lnTo>
                        <a:pt x="10" y="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5" name="Freeform 212">
                  <a:extLst>
                    <a:ext uri="{FF2B5EF4-FFF2-40B4-BE49-F238E27FC236}">
                      <a16:creationId xmlns:a16="http://schemas.microsoft.com/office/drawing/2014/main" id="{82202FE6-2221-55BD-1B1A-2027182523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32905" y="4016721"/>
                  <a:ext cx="87217" cy="131785"/>
                </a:xfrm>
                <a:custGeom>
                  <a:avLst/>
                  <a:gdLst/>
                  <a:ahLst/>
                  <a:cxnLst>
                    <a:cxn ang="0">
                      <a:pos x="23" y="33"/>
                    </a:cxn>
                    <a:cxn ang="0">
                      <a:pos x="24" y="42"/>
                    </a:cxn>
                    <a:cxn ang="0">
                      <a:pos x="25" y="49"/>
                    </a:cxn>
                    <a:cxn ang="0">
                      <a:pos x="32" y="49"/>
                    </a:cxn>
                    <a:cxn ang="0">
                      <a:pos x="29" y="53"/>
                    </a:cxn>
                    <a:cxn ang="0">
                      <a:pos x="27" y="60"/>
                    </a:cxn>
                    <a:cxn ang="0">
                      <a:pos x="32" y="64"/>
                    </a:cxn>
                    <a:cxn ang="0">
                      <a:pos x="42" y="67"/>
                    </a:cxn>
                    <a:cxn ang="0">
                      <a:pos x="52" y="70"/>
                    </a:cxn>
                    <a:cxn ang="0">
                      <a:pos x="45" y="73"/>
                    </a:cxn>
                    <a:cxn ang="0">
                      <a:pos x="37" y="78"/>
                    </a:cxn>
                    <a:cxn ang="0">
                      <a:pos x="39" y="92"/>
                    </a:cxn>
                    <a:cxn ang="0">
                      <a:pos x="52" y="100"/>
                    </a:cxn>
                    <a:cxn ang="0">
                      <a:pos x="46" y="115"/>
                    </a:cxn>
                    <a:cxn ang="0">
                      <a:pos x="39" y="130"/>
                    </a:cxn>
                    <a:cxn ang="0">
                      <a:pos x="39" y="145"/>
                    </a:cxn>
                    <a:cxn ang="0">
                      <a:pos x="48" y="146"/>
                    </a:cxn>
                    <a:cxn ang="0">
                      <a:pos x="54" y="156"/>
                    </a:cxn>
                    <a:cxn ang="0">
                      <a:pos x="58" y="159"/>
                    </a:cxn>
                    <a:cxn ang="0">
                      <a:pos x="66" y="166"/>
                    </a:cxn>
                    <a:cxn ang="0">
                      <a:pos x="48" y="167"/>
                    </a:cxn>
                    <a:cxn ang="0">
                      <a:pos x="46" y="171"/>
                    </a:cxn>
                    <a:cxn ang="0">
                      <a:pos x="61" y="188"/>
                    </a:cxn>
                    <a:cxn ang="0">
                      <a:pos x="56" y="199"/>
                    </a:cxn>
                    <a:cxn ang="0">
                      <a:pos x="48" y="201"/>
                    </a:cxn>
                    <a:cxn ang="0">
                      <a:pos x="37" y="205"/>
                    </a:cxn>
                    <a:cxn ang="0">
                      <a:pos x="31" y="202"/>
                    </a:cxn>
                    <a:cxn ang="0">
                      <a:pos x="32" y="210"/>
                    </a:cxn>
                    <a:cxn ang="0">
                      <a:pos x="35" y="223"/>
                    </a:cxn>
                    <a:cxn ang="0">
                      <a:pos x="30" y="223"/>
                    </a:cxn>
                    <a:cxn ang="0">
                      <a:pos x="23" y="217"/>
                    </a:cxn>
                    <a:cxn ang="0">
                      <a:pos x="11" y="232"/>
                    </a:cxn>
                    <a:cxn ang="0">
                      <a:pos x="4" y="242"/>
                    </a:cxn>
                    <a:cxn ang="0">
                      <a:pos x="0" y="254"/>
                    </a:cxn>
                    <a:cxn ang="0">
                      <a:pos x="5" y="265"/>
                    </a:cxn>
                    <a:cxn ang="0">
                      <a:pos x="0" y="285"/>
                    </a:cxn>
                    <a:cxn ang="0">
                      <a:pos x="36" y="314"/>
                    </a:cxn>
                    <a:cxn ang="0">
                      <a:pos x="53" y="315"/>
                    </a:cxn>
                    <a:cxn ang="0">
                      <a:pos x="63" y="285"/>
                    </a:cxn>
                    <a:cxn ang="0">
                      <a:pos x="91" y="284"/>
                    </a:cxn>
                    <a:cxn ang="0">
                      <a:pos x="120" y="315"/>
                    </a:cxn>
                    <a:cxn ang="0">
                      <a:pos x="129" y="314"/>
                    </a:cxn>
                    <a:cxn ang="0">
                      <a:pos x="150" y="301"/>
                    </a:cxn>
                    <a:cxn ang="0">
                      <a:pos x="159" y="303"/>
                    </a:cxn>
                    <a:cxn ang="0">
                      <a:pos x="186" y="298"/>
                    </a:cxn>
                    <a:cxn ang="0">
                      <a:pos x="218" y="302"/>
                    </a:cxn>
                    <a:cxn ang="0">
                      <a:pos x="241" y="241"/>
                    </a:cxn>
                    <a:cxn ang="0">
                      <a:pos x="215" y="188"/>
                    </a:cxn>
                    <a:cxn ang="0">
                      <a:pos x="225" y="157"/>
                    </a:cxn>
                    <a:cxn ang="0">
                      <a:pos x="220" y="119"/>
                    </a:cxn>
                    <a:cxn ang="0">
                      <a:pos x="166" y="105"/>
                    </a:cxn>
                    <a:cxn ang="0">
                      <a:pos x="154" y="76"/>
                    </a:cxn>
                    <a:cxn ang="0">
                      <a:pos x="129" y="42"/>
                    </a:cxn>
                    <a:cxn ang="0">
                      <a:pos x="99" y="11"/>
                    </a:cxn>
                    <a:cxn ang="0">
                      <a:pos x="78" y="5"/>
                    </a:cxn>
                    <a:cxn ang="0">
                      <a:pos x="35" y="16"/>
                    </a:cxn>
                  </a:cxnLst>
                  <a:rect l="0" t="0" r="r" b="b"/>
                  <a:pathLst>
                    <a:path w="241" h="331">
                      <a:moveTo>
                        <a:pt x="14" y="22"/>
                      </a:moveTo>
                      <a:lnTo>
                        <a:pt x="23" y="29"/>
                      </a:lnTo>
                      <a:lnTo>
                        <a:pt x="23" y="33"/>
                      </a:lnTo>
                      <a:lnTo>
                        <a:pt x="21" y="35"/>
                      </a:lnTo>
                      <a:lnTo>
                        <a:pt x="24" y="38"/>
                      </a:lnTo>
                      <a:lnTo>
                        <a:pt x="24" y="42"/>
                      </a:lnTo>
                      <a:lnTo>
                        <a:pt x="21" y="45"/>
                      </a:lnTo>
                      <a:lnTo>
                        <a:pt x="21" y="48"/>
                      </a:lnTo>
                      <a:lnTo>
                        <a:pt x="25" y="49"/>
                      </a:lnTo>
                      <a:lnTo>
                        <a:pt x="27" y="46"/>
                      </a:lnTo>
                      <a:lnTo>
                        <a:pt x="29" y="46"/>
                      </a:lnTo>
                      <a:lnTo>
                        <a:pt x="32" y="49"/>
                      </a:lnTo>
                      <a:lnTo>
                        <a:pt x="32" y="51"/>
                      </a:lnTo>
                      <a:lnTo>
                        <a:pt x="30" y="53"/>
                      </a:lnTo>
                      <a:lnTo>
                        <a:pt x="29" y="53"/>
                      </a:lnTo>
                      <a:lnTo>
                        <a:pt x="27" y="55"/>
                      </a:lnTo>
                      <a:lnTo>
                        <a:pt x="29" y="56"/>
                      </a:lnTo>
                      <a:lnTo>
                        <a:pt x="27" y="60"/>
                      </a:lnTo>
                      <a:lnTo>
                        <a:pt x="27" y="61"/>
                      </a:lnTo>
                      <a:lnTo>
                        <a:pt x="29" y="64"/>
                      </a:lnTo>
                      <a:lnTo>
                        <a:pt x="32" y="64"/>
                      </a:lnTo>
                      <a:lnTo>
                        <a:pt x="34" y="65"/>
                      </a:lnTo>
                      <a:lnTo>
                        <a:pt x="37" y="67"/>
                      </a:lnTo>
                      <a:lnTo>
                        <a:pt x="42" y="67"/>
                      </a:lnTo>
                      <a:lnTo>
                        <a:pt x="46" y="70"/>
                      </a:lnTo>
                      <a:lnTo>
                        <a:pt x="50" y="69"/>
                      </a:lnTo>
                      <a:lnTo>
                        <a:pt x="52" y="70"/>
                      </a:lnTo>
                      <a:lnTo>
                        <a:pt x="52" y="72"/>
                      </a:lnTo>
                      <a:lnTo>
                        <a:pt x="48" y="75"/>
                      </a:lnTo>
                      <a:lnTo>
                        <a:pt x="45" y="73"/>
                      </a:lnTo>
                      <a:lnTo>
                        <a:pt x="41" y="72"/>
                      </a:lnTo>
                      <a:lnTo>
                        <a:pt x="39" y="73"/>
                      </a:lnTo>
                      <a:lnTo>
                        <a:pt x="37" y="78"/>
                      </a:lnTo>
                      <a:lnTo>
                        <a:pt x="35" y="81"/>
                      </a:lnTo>
                      <a:lnTo>
                        <a:pt x="37" y="91"/>
                      </a:lnTo>
                      <a:lnTo>
                        <a:pt x="39" y="92"/>
                      </a:lnTo>
                      <a:lnTo>
                        <a:pt x="37" y="97"/>
                      </a:lnTo>
                      <a:lnTo>
                        <a:pt x="50" y="97"/>
                      </a:lnTo>
                      <a:lnTo>
                        <a:pt x="52" y="100"/>
                      </a:lnTo>
                      <a:lnTo>
                        <a:pt x="51" y="104"/>
                      </a:lnTo>
                      <a:lnTo>
                        <a:pt x="51" y="108"/>
                      </a:lnTo>
                      <a:lnTo>
                        <a:pt x="46" y="115"/>
                      </a:lnTo>
                      <a:lnTo>
                        <a:pt x="41" y="126"/>
                      </a:lnTo>
                      <a:lnTo>
                        <a:pt x="39" y="128"/>
                      </a:lnTo>
                      <a:lnTo>
                        <a:pt x="39" y="130"/>
                      </a:lnTo>
                      <a:lnTo>
                        <a:pt x="40" y="132"/>
                      </a:lnTo>
                      <a:lnTo>
                        <a:pt x="36" y="137"/>
                      </a:lnTo>
                      <a:lnTo>
                        <a:pt x="39" y="145"/>
                      </a:lnTo>
                      <a:lnTo>
                        <a:pt x="42" y="145"/>
                      </a:lnTo>
                      <a:lnTo>
                        <a:pt x="45" y="147"/>
                      </a:lnTo>
                      <a:lnTo>
                        <a:pt x="48" y="146"/>
                      </a:lnTo>
                      <a:lnTo>
                        <a:pt x="50" y="148"/>
                      </a:lnTo>
                      <a:lnTo>
                        <a:pt x="51" y="152"/>
                      </a:lnTo>
                      <a:lnTo>
                        <a:pt x="54" y="156"/>
                      </a:lnTo>
                      <a:lnTo>
                        <a:pt x="58" y="156"/>
                      </a:lnTo>
                      <a:lnTo>
                        <a:pt x="58" y="157"/>
                      </a:lnTo>
                      <a:lnTo>
                        <a:pt x="58" y="159"/>
                      </a:lnTo>
                      <a:lnTo>
                        <a:pt x="63" y="162"/>
                      </a:lnTo>
                      <a:lnTo>
                        <a:pt x="66" y="163"/>
                      </a:lnTo>
                      <a:lnTo>
                        <a:pt x="66" y="166"/>
                      </a:lnTo>
                      <a:lnTo>
                        <a:pt x="62" y="171"/>
                      </a:lnTo>
                      <a:lnTo>
                        <a:pt x="53" y="171"/>
                      </a:lnTo>
                      <a:lnTo>
                        <a:pt x="48" y="167"/>
                      </a:lnTo>
                      <a:lnTo>
                        <a:pt x="46" y="167"/>
                      </a:lnTo>
                      <a:lnTo>
                        <a:pt x="45" y="169"/>
                      </a:lnTo>
                      <a:lnTo>
                        <a:pt x="46" y="171"/>
                      </a:lnTo>
                      <a:lnTo>
                        <a:pt x="52" y="178"/>
                      </a:lnTo>
                      <a:lnTo>
                        <a:pt x="58" y="186"/>
                      </a:lnTo>
                      <a:lnTo>
                        <a:pt x="61" y="188"/>
                      </a:lnTo>
                      <a:lnTo>
                        <a:pt x="59" y="195"/>
                      </a:lnTo>
                      <a:lnTo>
                        <a:pt x="58" y="198"/>
                      </a:lnTo>
                      <a:lnTo>
                        <a:pt x="56" y="199"/>
                      </a:lnTo>
                      <a:lnTo>
                        <a:pt x="53" y="198"/>
                      </a:lnTo>
                      <a:lnTo>
                        <a:pt x="51" y="198"/>
                      </a:lnTo>
                      <a:lnTo>
                        <a:pt x="48" y="201"/>
                      </a:lnTo>
                      <a:lnTo>
                        <a:pt x="43" y="204"/>
                      </a:lnTo>
                      <a:lnTo>
                        <a:pt x="40" y="204"/>
                      </a:lnTo>
                      <a:lnTo>
                        <a:pt x="37" y="205"/>
                      </a:lnTo>
                      <a:lnTo>
                        <a:pt x="35" y="205"/>
                      </a:lnTo>
                      <a:lnTo>
                        <a:pt x="34" y="202"/>
                      </a:lnTo>
                      <a:lnTo>
                        <a:pt x="31" y="202"/>
                      </a:lnTo>
                      <a:lnTo>
                        <a:pt x="27" y="206"/>
                      </a:lnTo>
                      <a:lnTo>
                        <a:pt x="29" y="209"/>
                      </a:lnTo>
                      <a:lnTo>
                        <a:pt x="32" y="210"/>
                      </a:lnTo>
                      <a:lnTo>
                        <a:pt x="34" y="215"/>
                      </a:lnTo>
                      <a:lnTo>
                        <a:pt x="35" y="218"/>
                      </a:lnTo>
                      <a:lnTo>
                        <a:pt x="35" y="223"/>
                      </a:lnTo>
                      <a:lnTo>
                        <a:pt x="34" y="226"/>
                      </a:lnTo>
                      <a:lnTo>
                        <a:pt x="31" y="226"/>
                      </a:lnTo>
                      <a:lnTo>
                        <a:pt x="30" y="223"/>
                      </a:lnTo>
                      <a:lnTo>
                        <a:pt x="29" y="218"/>
                      </a:lnTo>
                      <a:lnTo>
                        <a:pt x="26" y="217"/>
                      </a:lnTo>
                      <a:lnTo>
                        <a:pt x="23" y="217"/>
                      </a:lnTo>
                      <a:lnTo>
                        <a:pt x="14" y="225"/>
                      </a:lnTo>
                      <a:lnTo>
                        <a:pt x="13" y="229"/>
                      </a:lnTo>
                      <a:lnTo>
                        <a:pt x="11" y="232"/>
                      </a:lnTo>
                      <a:lnTo>
                        <a:pt x="11" y="239"/>
                      </a:lnTo>
                      <a:lnTo>
                        <a:pt x="9" y="242"/>
                      </a:lnTo>
                      <a:lnTo>
                        <a:pt x="4" y="242"/>
                      </a:lnTo>
                      <a:lnTo>
                        <a:pt x="2" y="244"/>
                      </a:lnTo>
                      <a:lnTo>
                        <a:pt x="2" y="253"/>
                      </a:lnTo>
                      <a:lnTo>
                        <a:pt x="0" y="254"/>
                      </a:lnTo>
                      <a:lnTo>
                        <a:pt x="0" y="258"/>
                      </a:lnTo>
                      <a:lnTo>
                        <a:pt x="3" y="263"/>
                      </a:lnTo>
                      <a:lnTo>
                        <a:pt x="5" y="265"/>
                      </a:lnTo>
                      <a:lnTo>
                        <a:pt x="5" y="270"/>
                      </a:lnTo>
                      <a:lnTo>
                        <a:pt x="0" y="277"/>
                      </a:lnTo>
                      <a:lnTo>
                        <a:pt x="0" y="285"/>
                      </a:lnTo>
                      <a:lnTo>
                        <a:pt x="16" y="297"/>
                      </a:lnTo>
                      <a:lnTo>
                        <a:pt x="27" y="308"/>
                      </a:lnTo>
                      <a:lnTo>
                        <a:pt x="36" y="314"/>
                      </a:lnTo>
                      <a:lnTo>
                        <a:pt x="42" y="326"/>
                      </a:lnTo>
                      <a:lnTo>
                        <a:pt x="48" y="331"/>
                      </a:lnTo>
                      <a:lnTo>
                        <a:pt x="53" y="315"/>
                      </a:lnTo>
                      <a:lnTo>
                        <a:pt x="51" y="304"/>
                      </a:lnTo>
                      <a:lnTo>
                        <a:pt x="56" y="290"/>
                      </a:lnTo>
                      <a:lnTo>
                        <a:pt x="63" y="285"/>
                      </a:lnTo>
                      <a:lnTo>
                        <a:pt x="69" y="275"/>
                      </a:lnTo>
                      <a:lnTo>
                        <a:pt x="77" y="282"/>
                      </a:lnTo>
                      <a:lnTo>
                        <a:pt x="91" y="284"/>
                      </a:lnTo>
                      <a:lnTo>
                        <a:pt x="97" y="295"/>
                      </a:lnTo>
                      <a:lnTo>
                        <a:pt x="107" y="299"/>
                      </a:lnTo>
                      <a:lnTo>
                        <a:pt x="120" y="315"/>
                      </a:lnTo>
                      <a:lnTo>
                        <a:pt x="121" y="317"/>
                      </a:lnTo>
                      <a:lnTo>
                        <a:pt x="126" y="317"/>
                      </a:lnTo>
                      <a:lnTo>
                        <a:pt x="129" y="314"/>
                      </a:lnTo>
                      <a:lnTo>
                        <a:pt x="129" y="306"/>
                      </a:lnTo>
                      <a:lnTo>
                        <a:pt x="147" y="299"/>
                      </a:lnTo>
                      <a:lnTo>
                        <a:pt x="150" y="301"/>
                      </a:lnTo>
                      <a:lnTo>
                        <a:pt x="156" y="308"/>
                      </a:lnTo>
                      <a:lnTo>
                        <a:pt x="159" y="308"/>
                      </a:lnTo>
                      <a:lnTo>
                        <a:pt x="159" y="303"/>
                      </a:lnTo>
                      <a:lnTo>
                        <a:pt x="166" y="298"/>
                      </a:lnTo>
                      <a:lnTo>
                        <a:pt x="182" y="302"/>
                      </a:lnTo>
                      <a:lnTo>
                        <a:pt x="186" y="298"/>
                      </a:lnTo>
                      <a:lnTo>
                        <a:pt x="201" y="301"/>
                      </a:lnTo>
                      <a:lnTo>
                        <a:pt x="212" y="299"/>
                      </a:lnTo>
                      <a:lnTo>
                        <a:pt x="218" y="302"/>
                      </a:lnTo>
                      <a:lnTo>
                        <a:pt x="218" y="277"/>
                      </a:lnTo>
                      <a:lnTo>
                        <a:pt x="230" y="253"/>
                      </a:lnTo>
                      <a:lnTo>
                        <a:pt x="241" y="241"/>
                      </a:lnTo>
                      <a:lnTo>
                        <a:pt x="226" y="225"/>
                      </a:lnTo>
                      <a:lnTo>
                        <a:pt x="218" y="210"/>
                      </a:lnTo>
                      <a:lnTo>
                        <a:pt x="215" y="188"/>
                      </a:lnTo>
                      <a:lnTo>
                        <a:pt x="218" y="167"/>
                      </a:lnTo>
                      <a:lnTo>
                        <a:pt x="235" y="159"/>
                      </a:lnTo>
                      <a:lnTo>
                        <a:pt x="225" y="157"/>
                      </a:lnTo>
                      <a:lnTo>
                        <a:pt x="218" y="141"/>
                      </a:lnTo>
                      <a:lnTo>
                        <a:pt x="228" y="130"/>
                      </a:lnTo>
                      <a:lnTo>
                        <a:pt x="220" y="119"/>
                      </a:lnTo>
                      <a:lnTo>
                        <a:pt x="209" y="128"/>
                      </a:lnTo>
                      <a:lnTo>
                        <a:pt x="181" y="118"/>
                      </a:lnTo>
                      <a:lnTo>
                        <a:pt x="166" y="105"/>
                      </a:lnTo>
                      <a:lnTo>
                        <a:pt x="165" y="91"/>
                      </a:lnTo>
                      <a:lnTo>
                        <a:pt x="163" y="81"/>
                      </a:lnTo>
                      <a:lnTo>
                        <a:pt x="154" y="76"/>
                      </a:lnTo>
                      <a:lnTo>
                        <a:pt x="143" y="73"/>
                      </a:lnTo>
                      <a:lnTo>
                        <a:pt x="134" y="60"/>
                      </a:lnTo>
                      <a:lnTo>
                        <a:pt x="129" y="42"/>
                      </a:lnTo>
                      <a:lnTo>
                        <a:pt x="124" y="29"/>
                      </a:lnTo>
                      <a:lnTo>
                        <a:pt x="113" y="17"/>
                      </a:lnTo>
                      <a:lnTo>
                        <a:pt x="99" y="11"/>
                      </a:lnTo>
                      <a:lnTo>
                        <a:pt x="94" y="7"/>
                      </a:lnTo>
                      <a:lnTo>
                        <a:pt x="90" y="0"/>
                      </a:lnTo>
                      <a:lnTo>
                        <a:pt x="78" y="5"/>
                      </a:lnTo>
                      <a:lnTo>
                        <a:pt x="66" y="5"/>
                      </a:lnTo>
                      <a:lnTo>
                        <a:pt x="50" y="16"/>
                      </a:lnTo>
                      <a:lnTo>
                        <a:pt x="35" y="16"/>
                      </a:lnTo>
                      <a:lnTo>
                        <a:pt x="29" y="21"/>
                      </a:lnTo>
                      <a:lnTo>
                        <a:pt x="14" y="2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7" name="Freeform 213">
                  <a:extLst>
                    <a:ext uri="{FF2B5EF4-FFF2-40B4-BE49-F238E27FC236}">
                      <a16:creationId xmlns:a16="http://schemas.microsoft.com/office/drawing/2014/main" id="{62DD6684-39FA-771A-BDCA-784A3FC2495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02014" y="3910506"/>
                  <a:ext cx="109022" cy="59009"/>
                </a:xfrm>
                <a:custGeom>
                  <a:avLst/>
                  <a:gdLst/>
                  <a:ahLst/>
                  <a:cxnLst>
                    <a:cxn ang="0">
                      <a:pos x="285" y="96"/>
                    </a:cxn>
                    <a:cxn ang="0">
                      <a:pos x="273" y="100"/>
                    </a:cxn>
                    <a:cxn ang="0">
                      <a:pos x="256" y="89"/>
                    </a:cxn>
                    <a:cxn ang="0">
                      <a:pos x="241" y="84"/>
                    </a:cxn>
                    <a:cxn ang="0">
                      <a:pos x="229" y="88"/>
                    </a:cxn>
                    <a:cxn ang="0">
                      <a:pos x="211" y="85"/>
                    </a:cxn>
                    <a:cxn ang="0">
                      <a:pos x="196" y="94"/>
                    </a:cxn>
                    <a:cxn ang="0">
                      <a:pos x="191" y="106"/>
                    </a:cxn>
                    <a:cxn ang="0">
                      <a:pos x="181" y="108"/>
                    </a:cxn>
                    <a:cxn ang="0">
                      <a:pos x="167" y="116"/>
                    </a:cxn>
                    <a:cxn ang="0">
                      <a:pos x="150" y="110"/>
                    </a:cxn>
                    <a:cxn ang="0">
                      <a:pos x="134" y="119"/>
                    </a:cxn>
                    <a:cxn ang="0">
                      <a:pos x="103" y="128"/>
                    </a:cxn>
                    <a:cxn ang="0">
                      <a:pos x="90" y="148"/>
                    </a:cxn>
                    <a:cxn ang="0">
                      <a:pos x="84" y="148"/>
                    </a:cxn>
                    <a:cxn ang="0">
                      <a:pos x="51" y="149"/>
                    </a:cxn>
                    <a:cxn ang="0">
                      <a:pos x="27" y="131"/>
                    </a:cxn>
                    <a:cxn ang="0">
                      <a:pos x="12" y="123"/>
                    </a:cxn>
                    <a:cxn ang="0">
                      <a:pos x="6" y="110"/>
                    </a:cxn>
                    <a:cxn ang="0">
                      <a:pos x="0" y="88"/>
                    </a:cxn>
                    <a:cxn ang="0">
                      <a:pos x="5" y="76"/>
                    </a:cxn>
                    <a:cxn ang="0">
                      <a:pos x="12" y="67"/>
                    </a:cxn>
                    <a:cxn ang="0">
                      <a:pos x="20" y="67"/>
                    </a:cxn>
                    <a:cxn ang="0">
                      <a:pos x="25" y="72"/>
                    </a:cxn>
                    <a:cxn ang="0">
                      <a:pos x="40" y="69"/>
                    </a:cxn>
                    <a:cxn ang="0">
                      <a:pos x="53" y="59"/>
                    </a:cxn>
                    <a:cxn ang="0">
                      <a:pos x="53" y="53"/>
                    </a:cxn>
                    <a:cxn ang="0">
                      <a:pos x="62" y="51"/>
                    </a:cxn>
                    <a:cxn ang="0">
                      <a:pos x="67" y="42"/>
                    </a:cxn>
                    <a:cxn ang="0">
                      <a:pos x="68" y="30"/>
                    </a:cxn>
                    <a:cxn ang="0">
                      <a:pos x="70" y="25"/>
                    </a:cxn>
                    <a:cxn ang="0">
                      <a:pos x="79" y="22"/>
                    </a:cxn>
                    <a:cxn ang="0">
                      <a:pos x="84" y="15"/>
                    </a:cxn>
                    <a:cxn ang="0">
                      <a:pos x="89" y="8"/>
                    </a:cxn>
                    <a:cxn ang="0">
                      <a:pos x="100" y="9"/>
                    </a:cxn>
                    <a:cxn ang="0">
                      <a:pos x="107" y="2"/>
                    </a:cxn>
                    <a:cxn ang="0">
                      <a:pos x="118" y="8"/>
                    </a:cxn>
                    <a:cxn ang="0">
                      <a:pos x="129" y="5"/>
                    </a:cxn>
                    <a:cxn ang="0">
                      <a:pos x="139" y="0"/>
                    </a:cxn>
                    <a:cxn ang="0">
                      <a:pos x="148" y="6"/>
                    </a:cxn>
                    <a:cxn ang="0">
                      <a:pos x="157" y="16"/>
                    </a:cxn>
                    <a:cxn ang="0">
                      <a:pos x="165" y="25"/>
                    </a:cxn>
                    <a:cxn ang="0">
                      <a:pos x="172" y="27"/>
                    </a:cxn>
                    <a:cxn ang="0">
                      <a:pos x="182" y="22"/>
                    </a:cxn>
                    <a:cxn ang="0">
                      <a:pos x="191" y="14"/>
                    </a:cxn>
                    <a:cxn ang="0">
                      <a:pos x="210" y="14"/>
                    </a:cxn>
                    <a:cxn ang="0">
                      <a:pos x="220" y="21"/>
                    </a:cxn>
                    <a:cxn ang="0">
                      <a:pos x="227" y="15"/>
                    </a:cxn>
                    <a:cxn ang="0">
                      <a:pos x="239" y="10"/>
                    </a:cxn>
                    <a:cxn ang="0">
                      <a:pos x="251" y="9"/>
                    </a:cxn>
                    <a:cxn ang="0">
                      <a:pos x="264" y="10"/>
                    </a:cxn>
                    <a:cxn ang="0">
                      <a:pos x="274" y="18"/>
                    </a:cxn>
                    <a:cxn ang="0">
                      <a:pos x="283" y="25"/>
                    </a:cxn>
                    <a:cxn ang="0">
                      <a:pos x="294" y="33"/>
                    </a:cxn>
                    <a:cxn ang="0">
                      <a:pos x="304" y="37"/>
                    </a:cxn>
                    <a:cxn ang="0">
                      <a:pos x="302" y="43"/>
                    </a:cxn>
                    <a:cxn ang="0">
                      <a:pos x="291" y="73"/>
                    </a:cxn>
                    <a:cxn ang="0">
                      <a:pos x="285" y="96"/>
                    </a:cxn>
                  </a:cxnLst>
                  <a:rect l="0" t="0" r="r" b="b"/>
                  <a:pathLst>
                    <a:path w="304" h="149">
                      <a:moveTo>
                        <a:pt x="285" y="96"/>
                      </a:moveTo>
                      <a:lnTo>
                        <a:pt x="273" y="100"/>
                      </a:lnTo>
                      <a:lnTo>
                        <a:pt x="256" y="89"/>
                      </a:lnTo>
                      <a:lnTo>
                        <a:pt x="241" y="84"/>
                      </a:lnTo>
                      <a:lnTo>
                        <a:pt x="229" y="88"/>
                      </a:lnTo>
                      <a:lnTo>
                        <a:pt x="211" y="85"/>
                      </a:lnTo>
                      <a:lnTo>
                        <a:pt x="196" y="94"/>
                      </a:lnTo>
                      <a:lnTo>
                        <a:pt x="191" y="106"/>
                      </a:lnTo>
                      <a:lnTo>
                        <a:pt x="181" y="108"/>
                      </a:lnTo>
                      <a:lnTo>
                        <a:pt x="167" y="116"/>
                      </a:lnTo>
                      <a:lnTo>
                        <a:pt x="150" y="110"/>
                      </a:lnTo>
                      <a:lnTo>
                        <a:pt x="134" y="119"/>
                      </a:lnTo>
                      <a:lnTo>
                        <a:pt x="103" y="128"/>
                      </a:lnTo>
                      <a:lnTo>
                        <a:pt x="90" y="148"/>
                      </a:lnTo>
                      <a:lnTo>
                        <a:pt x="84" y="148"/>
                      </a:lnTo>
                      <a:lnTo>
                        <a:pt x="51" y="149"/>
                      </a:lnTo>
                      <a:lnTo>
                        <a:pt x="27" y="131"/>
                      </a:lnTo>
                      <a:lnTo>
                        <a:pt x="12" y="123"/>
                      </a:lnTo>
                      <a:lnTo>
                        <a:pt x="6" y="110"/>
                      </a:lnTo>
                      <a:lnTo>
                        <a:pt x="0" y="88"/>
                      </a:lnTo>
                      <a:lnTo>
                        <a:pt x="5" y="76"/>
                      </a:lnTo>
                      <a:lnTo>
                        <a:pt x="12" y="67"/>
                      </a:lnTo>
                      <a:lnTo>
                        <a:pt x="20" y="67"/>
                      </a:lnTo>
                      <a:lnTo>
                        <a:pt x="25" y="72"/>
                      </a:lnTo>
                      <a:lnTo>
                        <a:pt x="40" y="69"/>
                      </a:lnTo>
                      <a:lnTo>
                        <a:pt x="53" y="59"/>
                      </a:lnTo>
                      <a:lnTo>
                        <a:pt x="53" y="53"/>
                      </a:lnTo>
                      <a:lnTo>
                        <a:pt x="62" y="51"/>
                      </a:lnTo>
                      <a:lnTo>
                        <a:pt x="67" y="42"/>
                      </a:lnTo>
                      <a:lnTo>
                        <a:pt x="68" y="30"/>
                      </a:lnTo>
                      <a:lnTo>
                        <a:pt x="70" y="25"/>
                      </a:lnTo>
                      <a:lnTo>
                        <a:pt x="79" y="22"/>
                      </a:lnTo>
                      <a:lnTo>
                        <a:pt x="84" y="15"/>
                      </a:lnTo>
                      <a:lnTo>
                        <a:pt x="89" y="8"/>
                      </a:lnTo>
                      <a:lnTo>
                        <a:pt x="100" y="9"/>
                      </a:lnTo>
                      <a:lnTo>
                        <a:pt x="107" y="2"/>
                      </a:lnTo>
                      <a:lnTo>
                        <a:pt x="118" y="8"/>
                      </a:lnTo>
                      <a:lnTo>
                        <a:pt x="129" y="5"/>
                      </a:lnTo>
                      <a:lnTo>
                        <a:pt x="139" y="0"/>
                      </a:lnTo>
                      <a:lnTo>
                        <a:pt x="148" y="6"/>
                      </a:lnTo>
                      <a:lnTo>
                        <a:pt x="157" y="16"/>
                      </a:lnTo>
                      <a:lnTo>
                        <a:pt x="165" y="25"/>
                      </a:lnTo>
                      <a:lnTo>
                        <a:pt x="172" y="27"/>
                      </a:lnTo>
                      <a:lnTo>
                        <a:pt x="182" y="22"/>
                      </a:lnTo>
                      <a:lnTo>
                        <a:pt x="191" y="14"/>
                      </a:lnTo>
                      <a:lnTo>
                        <a:pt x="210" y="14"/>
                      </a:lnTo>
                      <a:lnTo>
                        <a:pt x="220" y="21"/>
                      </a:lnTo>
                      <a:lnTo>
                        <a:pt x="227" y="15"/>
                      </a:lnTo>
                      <a:lnTo>
                        <a:pt x="239" y="10"/>
                      </a:lnTo>
                      <a:lnTo>
                        <a:pt x="251" y="9"/>
                      </a:lnTo>
                      <a:lnTo>
                        <a:pt x="264" y="10"/>
                      </a:lnTo>
                      <a:lnTo>
                        <a:pt x="274" y="18"/>
                      </a:lnTo>
                      <a:lnTo>
                        <a:pt x="283" y="25"/>
                      </a:lnTo>
                      <a:lnTo>
                        <a:pt x="294" y="33"/>
                      </a:lnTo>
                      <a:lnTo>
                        <a:pt x="304" y="37"/>
                      </a:lnTo>
                      <a:lnTo>
                        <a:pt x="302" y="43"/>
                      </a:lnTo>
                      <a:lnTo>
                        <a:pt x="291" y="73"/>
                      </a:lnTo>
                      <a:lnTo>
                        <a:pt x="285" y="9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29" name="Freeform 214">
                  <a:extLst>
                    <a:ext uri="{FF2B5EF4-FFF2-40B4-BE49-F238E27FC236}">
                      <a16:creationId xmlns:a16="http://schemas.microsoft.com/office/drawing/2014/main" id="{6CC28CB9-6B37-054A-CCED-B42019844E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2967" y="3997052"/>
                  <a:ext cx="61780" cy="49174"/>
                </a:xfrm>
                <a:custGeom>
                  <a:avLst/>
                  <a:gdLst/>
                  <a:ahLst/>
                  <a:cxnLst>
                    <a:cxn ang="0">
                      <a:pos x="136" y="4"/>
                    </a:cxn>
                    <a:cxn ang="0">
                      <a:pos x="117" y="10"/>
                    </a:cxn>
                    <a:cxn ang="0">
                      <a:pos x="108" y="19"/>
                    </a:cxn>
                    <a:cxn ang="0">
                      <a:pos x="75" y="17"/>
                    </a:cxn>
                    <a:cxn ang="0">
                      <a:pos x="58" y="33"/>
                    </a:cxn>
                    <a:cxn ang="0">
                      <a:pos x="14" y="31"/>
                    </a:cxn>
                    <a:cxn ang="0">
                      <a:pos x="0" y="48"/>
                    </a:cxn>
                    <a:cxn ang="0">
                      <a:pos x="2" y="54"/>
                    </a:cxn>
                    <a:cxn ang="0">
                      <a:pos x="5" y="60"/>
                    </a:cxn>
                    <a:cxn ang="0">
                      <a:pos x="9" y="74"/>
                    </a:cxn>
                    <a:cxn ang="0">
                      <a:pos x="11" y="85"/>
                    </a:cxn>
                    <a:cxn ang="0">
                      <a:pos x="21" y="94"/>
                    </a:cxn>
                    <a:cxn ang="0">
                      <a:pos x="27" y="98"/>
                    </a:cxn>
                    <a:cxn ang="0">
                      <a:pos x="22" y="106"/>
                    </a:cxn>
                    <a:cxn ang="0">
                      <a:pos x="12" y="106"/>
                    </a:cxn>
                    <a:cxn ang="0">
                      <a:pos x="14" y="117"/>
                    </a:cxn>
                    <a:cxn ang="0">
                      <a:pos x="30" y="111"/>
                    </a:cxn>
                    <a:cxn ang="0">
                      <a:pos x="53" y="116"/>
                    </a:cxn>
                    <a:cxn ang="0">
                      <a:pos x="63" y="100"/>
                    </a:cxn>
                    <a:cxn ang="0">
                      <a:pos x="79" y="118"/>
                    </a:cxn>
                    <a:cxn ang="0">
                      <a:pos x="81" y="114"/>
                    </a:cxn>
                    <a:cxn ang="0">
                      <a:pos x="87" y="117"/>
                    </a:cxn>
                    <a:cxn ang="0">
                      <a:pos x="96" y="123"/>
                    </a:cxn>
                    <a:cxn ang="0">
                      <a:pos x="100" y="107"/>
                    </a:cxn>
                    <a:cxn ang="0">
                      <a:pos x="100" y="97"/>
                    </a:cxn>
                    <a:cxn ang="0">
                      <a:pos x="119" y="87"/>
                    </a:cxn>
                    <a:cxn ang="0">
                      <a:pos x="124" y="69"/>
                    </a:cxn>
                    <a:cxn ang="0">
                      <a:pos x="117" y="58"/>
                    </a:cxn>
                    <a:cxn ang="0">
                      <a:pos x="140" y="46"/>
                    </a:cxn>
                    <a:cxn ang="0">
                      <a:pos x="144" y="38"/>
                    </a:cxn>
                    <a:cxn ang="0">
                      <a:pos x="155" y="39"/>
                    </a:cxn>
                    <a:cxn ang="0">
                      <a:pos x="154" y="32"/>
                    </a:cxn>
                    <a:cxn ang="0">
                      <a:pos x="157" y="24"/>
                    </a:cxn>
                    <a:cxn ang="0">
                      <a:pos x="170" y="31"/>
                    </a:cxn>
                    <a:cxn ang="0">
                      <a:pos x="173" y="31"/>
                    </a:cxn>
                    <a:cxn ang="0">
                      <a:pos x="160" y="4"/>
                    </a:cxn>
                    <a:cxn ang="0">
                      <a:pos x="145" y="0"/>
                    </a:cxn>
                  </a:cxnLst>
                  <a:rect l="0" t="0" r="r" b="b"/>
                  <a:pathLst>
                    <a:path w="173" h="123">
                      <a:moveTo>
                        <a:pt x="145" y="0"/>
                      </a:moveTo>
                      <a:lnTo>
                        <a:pt x="136" y="4"/>
                      </a:lnTo>
                      <a:lnTo>
                        <a:pt x="134" y="12"/>
                      </a:lnTo>
                      <a:lnTo>
                        <a:pt x="117" y="10"/>
                      </a:lnTo>
                      <a:lnTo>
                        <a:pt x="113" y="10"/>
                      </a:lnTo>
                      <a:lnTo>
                        <a:pt x="108" y="19"/>
                      </a:lnTo>
                      <a:lnTo>
                        <a:pt x="88" y="15"/>
                      </a:lnTo>
                      <a:lnTo>
                        <a:pt x="75" y="17"/>
                      </a:lnTo>
                      <a:lnTo>
                        <a:pt x="66" y="28"/>
                      </a:lnTo>
                      <a:lnTo>
                        <a:pt x="58" y="33"/>
                      </a:lnTo>
                      <a:lnTo>
                        <a:pt x="30" y="31"/>
                      </a:lnTo>
                      <a:lnTo>
                        <a:pt x="14" y="31"/>
                      </a:lnTo>
                      <a:lnTo>
                        <a:pt x="2" y="41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2" y="54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4" y="68"/>
                      </a:lnTo>
                      <a:lnTo>
                        <a:pt x="9" y="74"/>
                      </a:lnTo>
                      <a:lnTo>
                        <a:pt x="9" y="82"/>
                      </a:lnTo>
                      <a:lnTo>
                        <a:pt x="11" y="85"/>
                      </a:lnTo>
                      <a:lnTo>
                        <a:pt x="18" y="89"/>
                      </a:lnTo>
                      <a:lnTo>
                        <a:pt x="21" y="94"/>
                      </a:lnTo>
                      <a:lnTo>
                        <a:pt x="25" y="95"/>
                      </a:lnTo>
                      <a:lnTo>
                        <a:pt x="27" y="98"/>
                      </a:lnTo>
                      <a:lnTo>
                        <a:pt x="26" y="103"/>
                      </a:lnTo>
                      <a:lnTo>
                        <a:pt x="22" y="106"/>
                      </a:lnTo>
                      <a:lnTo>
                        <a:pt x="17" y="107"/>
                      </a:lnTo>
                      <a:lnTo>
                        <a:pt x="12" y="106"/>
                      </a:lnTo>
                      <a:lnTo>
                        <a:pt x="6" y="111"/>
                      </a:lnTo>
                      <a:lnTo>
                        <a:pt x="14" y="117"/>
                      </a:lnTo>
                      <a:lnTo>
                        <a:pt x="27" y="116"/>
                      </a:lnTo>
                      <a:lnTo>
                        <a:pt x="30" y="111"/>
                      </a:lnTo>
                      <a:lnTo>
                        <a:pt x="36" y="116"/>
                      </a:lnTo>
                      <a:lnTo>
                        <a:pt x="53" y="116"/>
                      </a:lnTo>
                      <a:lnTo>
                        <a:pt x="60" y="100"/>
                      </a:lnTo>
                      <a:lnTo>
                        <a:pt x="63" y="100"/>
                      </a:lnTo>
                      <a:lnTo>
                        <a:pt x="74" y="119"/>
                      </a:lnTo>
                      <a:lnTo>
                        <a:pt x="79" y="118"/>
                      </a:lnTo>
                      <a:lnTo>
                        <a:pt x="79" y="114"/>
                      </a:lnTo>
                      <a:lnTo>
                        <a:pt x="81" y="114"/>
                      </a:lnTo>
                      <a:lnTo>
                        <a:pt x="84" y="117"/>
                      </a:lnTo>
                      <a:lnTo>
                        <a:pt x="87" y="117"/>
                      </a:lnTo>
                      <a:lnTo>
                        <a:pt x="92" y="123"/>
                      </a:lnTo>
                      <a:lnTo>
                        <a:pt x="96" y="123"/>
                      </a:lnTo>
                      <a:lnTo>
                        <a:pt x="101" y="119"/>
                      </a:lnTo>
                      <a:lnTo>
                        <a:pt x="100" y="107"/>
                      </a:lnTo>
                      <a:lnTo>
                        <a:pt x="103" y="102"/>
                      </a:lnTo>
                      <a:lnTo>
                        <a:pt x="100" y="97"/>
                      </a:lnTo>
                      <a:lnTo>
                        <a:pt x="111" y="89"/>
                      </a:lnTo>
                      <a:lnTo>
                        <a:pt x="119" y="87"/>
                      </a:lnTo>
                      <a:lnTo>
                        <a:pt x="124" y="80"/>
                      </a:lnTo>
                      <a:lnTo>
                        <a:pt x="124" y="69"/>
                      </a:lnTo>
                      <a:lnTo>
                        <a:pt x="118" y="62"/>
                      </a:lnTo>
                      <a:lnTo>
                        <a:pt x="117" y="58"/>
                      </a:lnTo>
                      <a:lnTo>
                        <a:pt x="120" y="53"/>
                      </a:lnTo>
                      <a:lnTo>
                        <a:pt x="140" y="46"/>
                      </a:lnTo>
                      <a:lnTo>
                        <a:pt x="144" y="43"/>
                      </a:lnTo>
                      <a:lnTo>
                        <a:pt x="144" y="38"/>
                      </a:lnTo>
                      <a:lnTo>
                        <a:pt x="151" y="38"/>
                      </a:lnTo>
                      <a:lnTo>
                        <a:pt x="155" y="39"/>
                      </a:lnTo>
                      <a:lnTo>
                        <a:pt x="155" y="38"/>
                      </a:lnTo>
                      <a:lnTo>
                        <a:pt x="154" y="32"/>
                      </a:lnTo>
                      <a:lnTo>
                        <a:pt x="154" y="27"/>
                      </a:lnTo>
                      <a:lnTo>
                        <a:pt x="157" y="24"/>
                      </a:lnTo>
                      <a:lnTo>
                        <a:pt x="161" y="25"/>
                      </a:lnTo>
                      <a:lnTo>
                        <a:pt x="170" y="31"/>
                      </a:lnTo>
                      <a:lnTo>
                        <a:pt x="173" y="28"/>
                      </a:lnTo>
                      <a:lnTo>
                        <a:pt x="173" y="31"/>
                      </a:lnTo>
                      <a:lnTo>
                        <a:pt x="165" y="17"/>
                      </a:lnTo>
                      <a:lnTo>
                        <a:pt x="160" y="4"/>
                      </a:lnTo>
                      <a:lnTo>
                        <a:pt x="152" y="0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0" name="Freeform 215">
                  <a:extLst>
                    <a:ext uri="{FF2B5EF4-FFF2-40B4-BE49-F238E27FC236}">
                      <a16:creationId xmlns:a16="http://schemas.microsoft.com/office/drawing/2014/main" id="{3EDFA2AF-72B8-9E2D-95A4-69CC50A7CC1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74695" y="4134738"/>
                  <a:ext cx="47242" cy="41306"/>
                </a:xfrm>
                <a:custGeom>
                  <a:avLst/>
                  <a:gdLst/>
                  <a:ahLst/>
                  <a:cxnLst>
                    <a:cxn ang="0">
                      <a:pos x="25" y="107"/>
                    </a:cxn>
                    <a:cxn ang="0">
                      <a:pos x="8" y="90"/>
                    </a:cxn>
                    <a:cxn ang="0">
                      <a:pos x="0" y="70"/>
                    </a:cxn>
                    <a:cxn ang="0">
                      <a:pos x="0" y="53"/>
                    </a:cxn>
                    <a:cxn ang="0">
                      <a:pos x="5" y="17"/>
                    </a:cxn>
                    <a:cxn ang="0">
                      <a:pos x="6" y="19"/>
                    </a:cxn>
                    <a:cxn ang="0">
                      <a:pos x="11" y="19"/>
                    </a:cxn>
                    <a:cxn ang="0">
                      <a:pos x="14" y="16"/>
                    </a:cxn>
                    <a:cxn ang="0">
                      <a:pos x="14" y="8"/>
                    </a:cxn>
                    <a:cxn ang="0">
                      <a:pos x="32" y="1"/>
                    </a:cxn>
                    <a:cxn ang="0">
                      <a:pos x="35" y="3"/>
                    </a:cxn>
                    <a:cxn ang="0">
                      <a:pos x="41" y="10"/>
                    </a:cxn>
                    <a:cxn ang="0">
                      <a:pos x="44" y="10"/>
                    </a:cxn>
                    <a:cxn ang="0">
                      <a:pos x="44" y="5"/>
                    </a:cxn>
                    <a:cxn ang="0">
                      <a:pos x="51" y="0"/>
                    </a:cxn>
                    <a:cxn ang="0">
                      <a:pos x="67" y="4"/>
                    </a:cxn>
                    <a:cxn ang="0">
                      <a:pos x="71" y="0"/>
                    </a:cxn>
                    <a:cxn ang="0">
                      <a:pos x="86" y="3"/>
                    </a:cxn>
                    <a:cxn ang="0">
                      <a:pos x="97" y="1"/>
                    </a:cxn>
                    <a:cxn ang="0">
                      <a:pos x="103" y="4"/>
                    </a:cxn>
                    <a:cxn ang="0">
                      <a:pos x="126" y="24"/>
                    </a:cxn>
                    <a:cxn ang="0">
                      <a:pos x="131" y="53"/>
                    </a:cxn>
                    <a:cxn ang="0">
                      <a:pos x="132" y="69"/>
                    </a:cxn>
                    <a:cxn ang="0">
                      <a:pos x="126" y="71"/>
                    </a:cxn>
                    <a:cxn ang="0">
                      <a:pos x="111" y="85"/>
                    </a:cxn>
                    <a:cxn ang="0">
                      <a:pos x="91" y="85"/>
                    </a:cxn>
                    <a:cxn ang="0">
                      <a:pos x="72" y="92"/>
                    </a:cxn>
                    <a:cxn ang="0">
                      <a:pos x="61" y="102"/>
                    </a:cxn>
                    <a:cxn ang="0">
                      <a:pos x="25" y="107"/>
                    </a:cxn>
                  </a:cxnLst>
                  <a:rect l="0" t="0" r="r" b="b"/>
                  <a:pathLst>
                    <a:path w="132" h="107">
                      <a:moveTo>
                        <a:pt x="25" y="107"/>
                      </a:moveTo>
                      <a:lnTo>
                        <a:pt x="8" y="90"/>
                      </a:lnTo>
                      <a:lnTo>
                        <a:pt x="0" y="70"/>
                      </a:lnTo>
                      <a:lnTo>
                        <a:pt x="0" y="53"/>
                      </a:lnTo>
                      <a:lnTo>
                        <a:pt x="5" y="17"/>
                      </a:lnTo>
                      <a:lnTo>
                        <a:pt x="6" y="19"/>
                      </a:lnTo>
                      <a:lnTo>
                        <a:pt x="11" y="19"/>
                      </a:lnTo>
                      <a:lnTo>
                        <a:pt x="14" y="16"/>
                      </a:lnTo>
                      <a:lnTo>
                        <a:pt x="14" y="8"/>
                      </a:lnTo>
                      <a:lnTo>
                        <a:pt x="32" y="1"/>
                      </a:lnTo>
                      <a:lnTo>
                        <a:pt x="35" y="3"/>
                      </a:lnTo>
                      <a:lnTo>
                        <a:pt x="41" y="10"/>
                      </a:lnTo>
                      <a:lnTo>
                        <a:pt x="44" y="10"/>
                      </a:lnTo>
                      <a:lnTo>
                        <a:pt x="44" y="5"/>
                      </a:lnTo>
                      <a:lnTo>
                        <a:pt x="51" y="0"/>
                      </a:lnTo>
                      <a:lnTo>
                        <a:pt x="67" y="4"/>
                      </a:lnTo>
                      <a:lnTo>
                        <a:pt x="71" y="0"/>
                      </a:lnTo>
                      <a:lnTo>
                        <a:pt x="86" y="3"/>
                      </a:lnTo>
                      <a:lnTo>
                        <a:pt x="97" y="1"/>
                      </a:lnTo>
                      <a:lnTo>
                        <a:pt x="103" y="4"/>
                      </a:lnTo>
                      <a:lnTo>
                        <a:pt x="126" y="24"/>
                      </a:lnTo>
                      <a:lnTo>
                        <a:pt x="131" y="53"/>
                      </a:lnTo>
                      <a:lnTo>
                        <a:pt x="132" y="69"/>
                      </a:lnTo>
                      <a:lnTo>
                        <a:pt x="126" y="71"/>
                      </a:lnTo>
                      <a:lnTo>
                        <a:pt x="111" y="85"/>
                      </a:lnTo>
                      <a:lnTo>
                        <a:pt x="91" y="85"/>
                      </a:lnTo>
                      <a:lnTo>
                        <a:pt x="72" y="92"/>
                      </a:lnTo>
                      <a:lnTo>
                        <a:pt x="61" y="102"/>
                      </a:lnTo>
                      <a:lnTo>
                        <a:pt x="25" y="10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1" name="Freeform 216">
                  <a:extLst>
                    <a:ext uri="{FF2B5EF4-FFF2-40B4-BE49-F238E27FC236}">
                      <a16:creationId xmlns:a16="http://schemas.microsoft.com/office/drawing/2014/main" id="{B669E8CA-1BD5-297C-FB12-A993DB1E44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7428" y="3951811"/>
                  <a:ext cx="188970" cy="143588"/>
                </a:xfrm>
                <a:custGeom>
                  <a:avLst/>
                  <a:gdLst/>
                  <a:ahLst/>
                  <a:cxnLst>
                    <a:cxn ang="0">
                      <a:pos x="449" y="356"/>
                    </a:cxn>
                    <a:cxn ang="0">
                      <a:pos x="399" y="334"/>
                    </a:cxn>
                    <a:cxn ang="0">
                      <a:pos x="373" y="328"/>
                    </a:cxn>
                    <a:cxn ang="0">
                      <a:pos x="327" y="347"/>
                    </a:cxn>
                    <a:cxn ang="0">
                      <a:pos x="291" y="364"/>
                    </a:cxn>
                    <a:cxn ang="0">
                      <a:pos x="206" y="355"/>
                    </a:cxn>
                    <a:cxn ang="0">
                      <a:pos x="158" y="351"/>
                    </a:cxn>
                    <a:cxn ang="0">
                      <a:pos x="153" y="328"/>
                    </a:cxn>
                    <a:cxn ang="0">
                      <a:pos x="131" y="322"/>
                    </a:cxn>
                    <a:cxn ang="0">
                      <a:pos x="134" y="295"/>
                    </a:cxn>
                    <a:cxn ang="0">
                      <a:pos x="115" y="293"/>
                    </a:cxn>
                    <a:cxn ang="0">
                      <a:pos x="72" y="270"/>
                    </a:cxn>
                    <a:cxn ang="0">
                      <a:pos x="69" y="246"/>
                    </a:cxn>
                    <a:cxn ang="0">
                      <a:pos x="49" y="238"/>
                    </a:cxn>
                    <a:cxn ang="0">
                      <a:pos x="35" y="207"/>
                    </a:cxn>
                    <a:cxn ang="0">
                      <a:pos x="19" y="182"/>
                    </a:cxn>
                    <a:cxn ang="0">
                      <a:pos x="0" y="172"/>
                    </a:cxn>
                    <a:cxn ang="0">
                      <a:pos x="35" y="162"/>
                    </a:cxn>
                    <a:cxn ang="0">
                      <a:pos x="59" y="138"/>
                    </a:cxn>
                    <a:cxn ang="0">
                      <a:pos x="73" y="112"/>
                    </a:cxn>
                    <a:cxn ang="0">
                      <a:pos x="91" y="85"/>
                    </a:cxn>
                    <a:cxn ang="0">
                      <a:pos x="99" y="63"/>
                    </a:cxn>
                    <a:cxn ang="0">
                      <a:pos x="110" y="46"/>
                    </a:cxn>
                    <a:cxn ang="0">
                      <a:pos x="132" y="39"/>
                    </a:cxn>
                    <a:cxn ang="0">
                      <a:pos x="144" y="25"/>
                    </a:cxn>
                    <a:cxn ang="0">
                      <a:pos x="168" y="22"/>
                    </a:cxn>
                    <a:cxn ang="0">
                      <a:pos x="210" y="27"/>
                    </a:cxn>
                    <a:cxn ang="0">
                      <a:pos x="241" y="22"/>
                    </a:cxn>
                    <a:cxn ang="0">
                      <a:pos x="261" y="37"/>
                    </a:cxn>
                    <a:cxn ang="0">
                      <a:pos x="295" y="21"/>
                    </a:cxn>
                    <a:cxn ang="0">
                      <a:pos x="346" y="0"/>
                    </a:cxn>
                    <a:cxn ang="0">
                      <a:pos x="360" y="1"/>
                    </a:cxn>
                    <a:cxn ang="0">
                      <a:pos x="386" y="25"/>
                    </a:cxn>
                    <a:cxn ang="0">
                      <a:pos x="397" y="55"/>
                    </a:cxn>
                    <a:cxn ang="0">
                      <a:pos x="422" y="97"/>
                    </a:cxn>
                    <a:cxn ang="0">
                      <a:pos x="438" y="146"/>
                    </a:cxn>
                    <a:cxn ang="0">
                      <a:pos x="436" y="182"/>
                    </a:cxn>
                    <a:cxn ang="0">
                      <a:pos x="440" y="207"/>
                    </a:cxn>
                    <a:cxn ang="0">
                      <a:pos x="440" y="225"/>
                    </a:cxn>
                    <a:cxn ang="0">
                      <a:pos x="462" y="241"/>
                    </a:cxn>
                    <a:cxn ang="0">
                      <a:pos x="483" y="232"/>
                    </a:cxn>
                    <a:cxn ang="0">
                      <a:pos x="506" y="226"/>
                    </a:cxn>
                    <a:cxn ang="0">
                      <a:pos x="521" y="230"/>
                    </a:cxn>
                    <a:cxn ang="0">
                      <a:pos x="523" y="254"/>
                    </a:cxn>
                    <a:cxn ang="0">
                      <a:pos x="518" y="270"/>
                    </a:cxn>
                    <a:cxn ang="0">
                      <a:pos x="502" y="279"/>
                    </a:cxn>
                    <a:cxn ang="0">
                      <a:pos x="485" y="296"/>
                    </a:cxn>
                    <a:cxn ang="0">
                      <a:pos x="475" y="296"/>
                    </a:cxn>
                    <a:cxn ang="0">
                      <a:pos x="487" y="277"/>
                    </a:cxn>
                    <a:cxn ang="0">
                      <a:pos x="480" y="263"/>
                    </a:cxn>
                    <a:cxn ang="0">
                      <a:pos x="472" y="299"/>
                    </a:cxn>
                    <a:cxn ang="0">
                      <a:pos x="467" y="317"/>
                    </a:cxn>
                    <a:cxn ang="0">
                      <a:pos x="465" y="344"/>
                    </a:cxn>
                  </a:cxnLst>
                  <a:rect l="0" t="0" r="r" b="b"/>
                  <a:pathLst>
                    <a:path w="523" h="364">
                      <a:moveTo>
                        <a:pt x="467" y="355"/>
                      </a:moveTo>
                      <a:lnTo>
                        <a:pt x="449" y="356"/>
                      </a:lnTo>
                      <a:lnTo>
                        <a:pt x="429" y="343"/>
                      </a:lnTo>
                      <a:lnTo>
                        <a:pt x="399" y="334"/>
                      </a:lnTo>
                      <a:lnTo>
                        <a:pt x="393" y="329"/>
                      </a:lnTo>
                      <a:lnTo>
                        <a:pt x="373" y="328"/>
                      </a:lnTo>
                      <a:lnTo>
                        <a:pt x="347" y="337"/>
                      </a:lnTo>
                      <a:lnTo>
                        <a:pt x="327" y="347"/>
                      </a:lnTo>
                      <a:lnTo>
                        <a:pt x="308" y="359"/>
                      </a:lnTo>
                      <a:lnTo>
                        <a:pt x="291" y="364"/>
                      </a:lnTo>
                      <a:lnTo>
                        <a:pt x="247" y="356"/>
                      </a:lnTo>
                      <a:lnTo>
                        <a:pt x="206" y="355"/>
                      </a:lnTo>
                      <a:lnTo>
                        <a:pt x="172" y="351"/>
                      </a:lnTo>
                      <a:lnTo>
                        <a:pt x="158" y="351"/>
                      </a:lnTo>
                      <a:lnTo>
                        <a:pt x="147" y="343"/>
                      </a:lnTo>
                      <a:lnTo>
                        <a:pt x="153" y="328"/>
                      </a:lnTo>
                      <a:lnTo>
                        <a:pt x="141" y="324"/>
                      </a:lnTo>
                      <a:lnTo>
                        <a:pt x="131" y="322"/>
                      </a:lnTo>
                      <a:lnTo>
                        <a:pt x="124" y="306"/>
                      </a:lnTo>
                      <a:lnTo>
                        <a:pt x="134" y="295"/>
                      </a:lnTo>
                      <a:lnTo>
                        <a:pt x="126" y="284"/>
                      </a:lnTo>
                      <a:lnTo>
                        <a:pt x="115" y="293"/>
                      </a:lnTo>
                      <a:lnTo>
                        <a:pt x="87" y="283"/>
                      </a:lnTo>
                      <a:lnTo>
                        <a:pt x="72" y="270"/>
                      </a:lnTo>
                      <a:lnTo>
                        <a:pt x="71" y="256"/>
                      </a:lnTo>
                      <a:lnTo>
                        <a:pt x="69" y="246"/>
                      </a:lnTo>
                      <a:lnTo>
                        <a:pt x="60" y="241"/>
                      </a:lnTo>
                      <a:lnTo>
                        <a:pt x="49" y="238"/>
                      </a:lnTo>
                      <a:lnTo>
                        <a:pt x="40" y="225"/>
                      </a:lnTo>
                      <a:lnTo>
                        <a:pt x="35" y="207"/>
                      </a:lnTo>
                      <a:lnTo>
                        <a:pt x="30" y="194"/>
                      </a:lnTo>
                      <a:lnTo>
                        <a:pt x="19" y="182"/>
                      </a:lnTo>
                      <a:lnTo>
                        <a:pt x="5" y="176"/>
                      </a:lnTo>
                      <a:lnTo>
                        <a:pt x="0" y="172"/>
                      </a:lnTo>
                      <a:lnTo>
                        <a:pt x="3" y="172"/>
                      </a:lnTo>
                      <a:lnTo>
                        <a:pt x="35" y="162"/>
                      </a:lnTo>
                      <a:lnTo>
                        <a:pt x="51" y="155"/>
                      </a:lnTo>
                      <a:lnTo>
                        <a:pt x="59" y="138"/>
                      </a:lnTo>
                      <a:lnTo>
                        <a:pt x="66" y="128"/>
                      </a:lnTo>
                      <a:lnTo>
                        <a:pt x="73" y="112"/>
                      </a:lnTo>
                      <a:lnTo>
                        <a:pt x="78" y="98"/>
                      </a:lnTo>
                      <a:lnTo>
                        <a:pt x="91" y="85"/>
                      </a:lnTo>
                      <a:lnTo>
                        <a:pt x="93" y="74"/>
                      </a:lnTo>
                      <a:lnTo>
                        <a:pt x="99" y="63"/>
                      </a:lnTo>
                      <a:lnTo>
                        <a:pt x="101" y="55"/>
                      </a:lnTo>
                      <a:lnTo>
                        <a:pt x="110" y="46"/>
                      </a:lnTo>
                      <a:lnTo>
                        <a:pt x="125" y="39"/>
                      </a:lnTo>
                      <a:lnTo>
                        <a:pt x="132" y="39"/>
                      </a:lnTo>
                      <a:lnTo>
                        <a:pt x="140" y="32"/>
                      </a:lnTo>
                      <a:lnTo>
                        <a:pt x="144" y="25"/>
                      </a:lnTo>
                      <a:lnTo>
                        <a:pt x="151" y="22"/>
                      </a:lnTo>
                      <a:lnTo>
                        <a:pt x="168" y="22"/>
                      </a:lnTo>
                      <a:lnTo>
                        <a:pt x="187" y="25"/>
                      </a:lnTo>
                      <a:lnTo>
                        <a:pt x="210" y="27"/>
                      </a:lnTo>
                      <a:lnTo>
                        <a:pt x="225" y="24"/>
                      </a:lnTo>
                      <a:lnTo>
                        <a:pt x="241" y="22"/>
                      </a:lnTo>
                      <a:lnTo>
                        <a:pt x="252" y="32"/>
                      </a:lnTo>
                      <a:lnTo>
                        <a:pt x="261" y="37"/>
                      </a:lnTo>
                      <a:lnTo>
                        <a:pt x="277" y="26"/>
                      </a:lnTo>
                      <a:lnTo>
                        <a:pt x="295" y="21"/>
                      </a:lnTo>
                      <a:lnTo>
                        <a:pt x="312" y="21"/>
                      </a:lnTo>
                      <a:lnTo>
                        <a:pt x="346" y="0"/>
                      </a:lnTo>
                      <a:lnTo>
                        <a:pt x="352" y="1"/>
                      </a:lnTo>
                      <a:lnTo>
                        <a:pt x="360" y="1"/>
                      </a:lnTo>
                      <a:lnTo>
                        <a:pt x="372" y="11"/>
                      </a:lnTo>
                      <a:lnTo>
                        <a:pt x="386" y="25"/>
                      </a:lnTo>
                      <a:lnTo>
                        <a:pt x="394" y="38"/>
                      </a:lnTo>
                      <a:lnTo>
                        <a:pt x="397" y="55"/>
                      </a:lnTo>
                      <a:lnTo>
                        <a:pt x="409" y="76"/>
                      </a:lnTo>
                      <a:lnTo>
                        <a:pt x="422" y="97"/>
                      </a:lnTo>
                      <a:lnTo>
                        <a:pt x="433" y="117"/>
                      </a:lnTo>
                      <a:lnTo>
                        <a:pt x="438" y="146"/>
                      </a:lnTo>
                      <a:lnTo>
                        <a:pt x="438" y="166"/>
                      </a:lnTo>
                      <a:lnTo>
                        <a:pt x="436" y="182"/>
                      </a:lnTo>
                      <a:lnTo>
                        <a:pt x="438" y="194"/>
                      </a:lnTo>
                      <a:lnTo>
                        <a:pt x="440" y="207"/>
                      </a:lnTo>
                      <a:lnTo>
                        <a:pt x="440" y="221"/>
                      </a:lnTo>
                      <a:lnTo>
                        <a:pt x="440" y="225"/>
                      </a:lnTo>
                      <a:lnTo>
                        <a:pt x="448" y="224"/>
                      </a:lnTo>
                      <a:lnTo>
                        <a:pt x="462" y="241"/>
                      </a:lnTo>
                      <a:lnTo>
                        <a:pt x="472" y="240"/>
                      </a:lnTo>
                      <a:lnTo>
                        <a:pt x="483" y="232"/>
                      </a:lnTo>
                      <a:lnTo>
                        <a:pt x="497" y="230"/>
                      </a:lnTo>
                      <a:lnTo>
                        <a:pt x="506" y="226"/>
                      </a:lnTo>
                      <a:lnTo>
                        <a:pt x="515" y="226"/>
                      </a:lnTo>
                      <a:lnTo>
                        <a:pt x="521" y="230"/>
                      </a:lnTo>
                      <a:lnTo>
                        <a:pt x="523" y="237"/>
                      </a:lnTo>
                      <a:lnTo>
                        <a:pt x="523" y="254"/>
                      </a:lnTo>
                      <a:lnTo>
                        <a:pt x="521" y="265"/>
                      </a:lnTo>
                      <a:lnTo>
                        <a:pt x="518" y="270"/>
                      </a:lnTo>
                      <a:lnTo>
                        <a:pt x="513" y="277"/>
                      </a:lnTo>
                      <a:lnTo>
                        <a:pt x="502" y="279"/>
                      </a:lnTo>
                      <a:lnTo>
                        <a:pt x="492" y="286"/>
                      </a:lnTo>
                      <a:lnTo>
                        <a:pt x="485" y="296"/>
                      </a:lnTo>
                      <a:lnTo>
                        <a:pt x="478" y="302"/>
                      </a:lnTo>
                      <a:lnTo>
                        <a:pt x="475" y="296"/>
                      </a:lnTo>
                      <a:lnTo>
                        <a:pt x="481" y="289"/>
                      </a:lnTo>
                      <a:lnTo>
                        <a:pt x="487" y="277"/>
                      </a:lnTo>
                      <a:lnTo>
                        <a:pt x="487" y="263"/>
                      </a:lnTo>
                      <a:lnTo>
                        <a:pt x="480" y="263"/>
                      </a:lnTo>
                      <a:lnTo>
                        <a:pt x="476" y="286"/>
                      </a:lnTo>
                      <a:lnTo>
                        <a:pt x="472" y="299"/>
                      </a:lnTo>
                      <a:lnTo>
                        <a:pt x="469" y="310"/>
                      </a:lnTo>
                      <a:lnTo>
                        <a:pt x="467" y="317"/>
                      </a:lnTo>
                      <a:lnTo>
                        <a:pt x="467" y="336"/>
                      </a:lnTo>
                      <a:lnTo>
                        <a:pt x="465" y="344"/>
                      </a:lnTo>
                      <a:lnTo>
                        <a:pt x="467" y="35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2" name="Freeform 217">
                  <a:extLst>
                    <a:ext uri="{FF2B5EF4-FFF2-40B4-BE49-F238E27FC236}">
                      <a16:creationId xmlns:a16="http://schemas.microsoft.com/office/drawing/2014/main" id="{23E77210-7A87-7C91-A637-B1ECBA3DCD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31023" y="3534819"/>
                  <a:ext cx="98119" cy="86546"/>
                </a:xfrm>
                <a:custGeom>
                  <a:avLst/>
                  <a:gdLst/>
                  <a:ahLst/>
                  <a:cxnLst>
                    <a:cxn ang="0">
                      <a:pos x="124" y="0"/>
                    </a:cxn>
                    <a:cxn ang="0">
                      <a:pos x="140" y="5"/>
                    </a:cxn>
                    <a:cxn ang="0">
                      <a:pos x="159" y="13"/>
                    </a:cxn>
                    <a:cxn ang="0">
                      <a:pos x="184" y="21"/>
                    </a:cxn>
                    <a:cxn ang="0">
                      <a:pos x="239" y="26"/>
                    </a:cxn>
                    <a:cxn ang="0">
                      <a:pos x="253" y="15"/>
                    </a:cxn>
                    <a:cxn ang="0">
                      <a:pos x="265" y="22"/>
                    </a:cxn>
                    <a:cxn ang="0">
                      <a:pos x="264" y="38"/>
                    </a:cxn>
                    <a:cxn ang="0">
                      <a:pos x="244" y="64"/>
                    </a:cxn>
                    <a:cxn ang="0">
                      <a:pos x="242" y="91"/>
                    </a:cxn>
                    <a:cxn ang="0">
                      <a:pos x="240" y="116"/>
                    </a:cxn>
                    <a:cxn ang="0">
                      <a:pos x="243" y="127"/>
                    </a:cxn>
                    <a:cxn ang="0">
                      <a:pos x="232" y="143"/>
                    </a:cxn>
                    <a:cxn ang="0">
                      <a:pos x="224" y="154"/>
                    </a:cxn>
                    <a:cxn ang="0">
                      <a:pos x="237" y="162"/>
                    </a:cxn>
                    <a:cxn ang="0">
                      <a:pos x="261" y="178"/>
                    </a:cxn>
                    <a:cxn ang="0">
                      <a:pos x="250" y="194"/>
                    </a:cxn>
                    <a:cxn ang="0">
                      <a:pos x="233" y="176"/>
                    </a:cxn>
                    <a:cxn ang="0">
                      <a:pos x="229" y="198"/>
                    </a:cxn>
                    <a:cxn ang="0">
                      <a:pos x="224" y="220"/>
                    </a:cxn>
                    <a:cxn ang="0">
                      <a:pos x="206" y="215"/>
                    </a:cxn>
                    <a:cxn ang="0">
                      <a:pos x="183" y="220"/>
                    </a:cxn>
                    <a:cxn ang="0">
                      <a:pos x="153" y="201"/>
                    </a:cxn>
                    <a:cxn ang="0">
                      <a:pos x="134" y="186"/>
                    </a:cxn>
                    <a:cxn ang="0">
                      <a:pos x="104" y="171"/>
                    </a:cxn>
                    <a:cxn ang="0">
                      <a:pos x="65" y="185"/>
                    </a:cxn>
                    <a:cxn ang="0">
                      <a:pos x="50" y="192"/>
                    </a:cxn>
                    <a:cxn ang="0">
                      <a:pos x="56" y="155"/>
                    </a:cxn>
                    <a:cxn ang="0">
                      <a:pos x="60" y="139"/>
                    </a:cxn>
                    <a:cxn ang="0">
                      <a:pos x="43" y="144"/>
                    </a:cxn>
                    <a:cxn ang="0">
                      <a:pos x="28" y="140"/>
                    </a:cxn>
                    <a:cxn ang="0">
                      <a:pos x="14" y="139"/>
                    </a:cxn>
                    <a:cxn ang="0">
                      <a:pos x="5" y="119"/>
                    </a:cxn>
                    <a:cxn ang="0">
                      <a:pos x="7" y="100"/>
                    </a:cxn>
                    <a:cxn ang="0">
                      <a:pos x="16" y="94"/>
                    </a:cxn>
                    <a:cxn ang="0">
                      <a:pos x="3" y="79"/>
                    </a:cxn>
                    <a:cxn ang="0">
                      <a:pos x="5" y="72"/>
                    </a:cxn>
                    <a:cxn ang="0">
                      <a:pos x="3" y="49"/>
                    </a:cxn>
                    <a:cxn ang="0">
                      <a:pos x="35" y="38"/>
                    </a:cxn>
                    <a:cxn ang="0">
                      <a:pos x="39" y="30"/>
                    </a:cxn>
                    <a:cxn ang="0">
                      <a:pos x="54" y="21"/>
                    </a:cxn>
                    <a:cxn ang="0">
                      <a:pos x="77" y="13"/>
                    </a:cxn>
                    <a:cxn ang="0">
                      <a:pos x="108" y="16"/>
                    </a:cxn>
                    <a:cxn ang="0">
                      <a:pos x="111" y="5"/>
                    </a:cxn>
                  </a:cxnLst>
                  <a:rect l="0" t="0" r="r" b="b"/>
                  <a:pathLst>
                    <a:path w="267" h="220">
                      <a:moveTo>
                        <a:pt x="121" y="5"/>
                      </a:moveTo>
                      <a:lnTo>
                        <a:pt x="124" y="0"/>
                      </a:lnTo>
                      <a:lnTo>
                        <a:pt x="131" y="9"/>
                      </a:lnTo>
                      <a:lnTo>
                        <a:pt x="140" y="5"/>
                      </a:lnTo>
                      <a:lnTo>
                        <a:pt x="147" y="6"/>
                      </a:lnTo>
                      <a:lnTo>
                        <a:pt x="159" y="13"/>
                      </a:lnTo>
                      <a:lnTo>
                        <a:pt x="179" y="15"/>
                      </a:lnTo>
                      <a:lnTo>
                        <a:pt x="184" y="21"/>
                      </a:lnTo>
                      <a:lnTo>
                        <a:pt x="196" y="25"/>
                      </a:lnTo>
                      <a:lnTo>
                        <a:pt x="239" y="26"/>
                      </a:lnTo>
                      <a:lnTo>
                        <a:pt x="250" y="22"/>
                      </a:lnTo>
                      <a:lnTo>
                        <a:pt x="253" y="15"/>
                      </a:lnTo>
                      <a:lnTo>
                        <a:pt x="260" y="16"/>
                      </a:lnTo>
                      <a:lnTo>
                        <a:pt x="265" y="22"/>
                      </a:lnTo>
                      <a:lnTo>
                        <a:pt x="267" y="30"/>
                      </a:lnTo>
                      <a:lnTo>
                        <a:pt x="264" y="38"/>
                      </a:lnTo>
                      <a:lnTo>
                        <a:pt x="253" y="49"/>
                      </a:lnTo>
                      <a:lnTo>
                        <a:pt x="244" y="64"/>
                      </a:lnTo>
                      <a:lnTo>
                        <a:pt x="238" y="78"/>
                      </a:lnTo>
                      <a:lnTo>
                        <a:pt x="242" y="91"/>
                      </a:lnTo>
                      <a:lnTo>
                        <a:pt x="239" y="110"/>
                      </a:lnTo>
                      <a:lnTo>
                        <a:pt x="240" y="116"/>
                      </a:lnTo>
                      <a:lnTo>
                        <a:pt x="243" y="121"/>
                      </a:lnTo>
                      <a:lnTo>
                        <a:pt x="243" y="127"/>
                      </a:lnTo>
                      <a:lnTo>
                        <a:pt x="240" y="134"/>
                      </a:lnTo>
                      <a:lnTo>
                        <a:pt x="232" y="143"/>
                      </a:lnTo>
                      <a:lnTo>
                        <a:pt x="227" y="146"/>
                      </a:lnTo>
                      <a:lnTo>
                        <a:pt x="224" y="154"/>
                      </a:lnTo>
                      <a:lnTo>
                        <a:pt x="228" y="161"/>
                      </a:lnTo>
                      <a:lnTo>
                        <a:pt x="237" y="162"/>
                      </a:lnTo>
                      <a:lnTo>
                        <a:pt x="250" y="161"/>
                      </a:lnTo>
                      <a:lnTo>
                        <a:pt x="261" y="178"/>
                      </a:lnTo>
                      <a:lnTo>
                        <a:pt x="260" y="194"/>
                      </a:lnTo>
                      <a:lnTo>
                        <a:pt x="250" y="194"/>
                      </a:lnTo>
                      <a:lnTo>
                        <a:pt x="242" y="183"/>
                      </a:lnTo>
                      <a:lnTo>
                        <a:pt x="233" y="176"/>
                      </a:lnTo>
                      <a:lnTo>
                        <a:pt x="233" y="191"/>
                      </a:lnTo>
                      <a:lnTo>
                        <a:pt x="229" y="198"/>
                      </a:lnTo>
                      <a:lnTo>
                        <a:pt x="223" y="213"/>
                      </a:lnTo>
                      <a:lnTo>
                        <a:pt x="224" y="220"/>
                      </a:lnTo>
                      <a:lnTo>
                        <a:pt x="223" y="219"/>
                      </a:lnTo>
                      <a:lnTo>
                        <a:pt x="206" y="215"/>
                      </a:lnTo>
                      <a:lnTo>
                        <a:pt x="191" y="217"/>
                      </a:lnTo>
                      <a:lnTo>
                        <a:pt x="183" y="220"/>
                      </a:lnTo>
                      <a:lnTo>
                        <a:pt x="175" y="220"/>
                      </a:lnTo>
                      <a:lnTo>
                        <a:pt x="153" y="201"/>
                      </a:lnTo>
                      <a:lnTo>
                        <a:pt x="148" y="191"/>
                      </a:lnTo>
                      <a:lnTo>
                        <a:pt x="134" y="186"/>
                      </a:lnTo>
                      <a:lnTo>
                        <a:pt x="120" y="175"/>
                      </a:lnTo>
                      <a:lnTo>
                        <a:pt x="104" y="171"/>
                      </a:lnTo>
                      <a:lnTo>
                        <a:pt x="78" y="175"/>
                      </a:lnTo>
                      <a:lnTo>
                        <a:pt x="65" y="185"/>
                      </a:lnTo>
                      <a:lnTo>
                        <a:pt x="56" y="186"/>
                      </a:lnTo>
                      <a:lnTo>
                        <a:pt x="50" y="192"/>
                      </a:lnTo>
                      <a:lnTo>
                        <a:pt x="54" y="180"/>
                      </a:lnTo>
                      <a:lnTo>
                        <a:pt x="56" y="155"/>
                      </a:lnTo>
                      <a:lnTo>
                        <a:pt x="60" y="144"/>
                      </a:lnTo>
                      <a:lnTo>
                        <a:pt x="60" y="139"/>
                      </a:lnTo>
                      <a:lnTo>
                        <a:pt x="45" y="137"/>
                      </a:lnTo>
                      <a:lnTo>
                        <a:pt x="43" y="144"/>
                      </a:lnTo>
                      <a:lnTo>
                        <a:pt x="34" y="149"/>
                      </a:lnTo>
                      <a:lnTo>
                        <a:pt x="28" y="140"/>
                      </a:lnTo>
                      <a:lnTo>
                        <a:pt x="22" y="142"/>
                      </a:lnTo>
                      <a:lnTo>
                        <a:pt x="14" y="139"/>
                      </a:lnTo>
                      <a:lnTo>
                        <a:pt x="11" y="128"/>
                      </a:lnTo>
                      <a:lnTo>
                        <a:pt x="5" y="119"/>
                      </a:lnTo>
                      <a:lnTo>
                        <a:pt x="3" y="110"/>
                      </a:lnTo>
                      <a:lnTo>
                        <a:pt x="7" y="100"/>
                      </a:lnTo>
                      <a:lnTo>
                        <a:pt x="18" y="97"/>
                      </a:lnTo>
                      <a:lnTo>
                        <a:pt x="16" y="94"/>
                      </a:lnTo>
                      <a:lnTo>
                        <a:pt x="2" y="92"/>
                      </a:lnTo>
                      <a:lnTo>
                        <a:pt x="3" y="79"/>
                      </a:lnTo>
                      <a:lnTo>
                        <a:pt x="6" y="75"/>
                      </a:lnTo>
                      <a:lnTo>
                        <a:pt x="5" y="72"/>
                      </a:lnTo>
                      <a:lnTo>
                        <a:pt x="0" y="70"/>
                      </a:lnTo>
                      <a:lnTo>
                        <a:pt x="3" y="49"/>
                      </a:lnTo>
                      <a:lnTo>
                        <a:pt x="8" y="46"/>
                      </a:lnTo>
                      <a:lnTo>
                        <a:pt x="35" y="38"/>
                      </a:lnTo>
                      <a:lnTo>
                        <a:pt x="35" y="33"/>
                      </a:lnTo>
                      <a:lnTo>
                        <a:pt x="39" y="30"/>
                      </a:lnTo>
                      <a:lnTo>
                        <a:pt x="48" y="27"/>
                      </a:lnTo>
                      <a:lnTo>
                        <a:pt x="54" y="21"/>
                      </a:lnTo>
                      <a:lnTo>
                        <a:pt x="75" y="22"/>
                      </a:lnTo>
                      <a:lnTo>
                        <a:pt x="77" y="13"/>
                      </a:lnTo>
                      <a:lnTo>
                        <a:pt x="87" y="19"/>
                      </a:lnTo>
                      <a:lnTo>
                        <a:pt x="108" y="16"/>
                      </a:lnTo>
                      <a:lnTo>
                        <a:pt x="113" y="13"/>
                      </a:lnTo>
                      <a:lnTo>
                        <a:pt x="111" y="5"/>
                      </a:lnTo>
                      <a:lnTo>
                        <a:pt x="121" y="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3" name="Freeform 218">
                  <a:extLst>
                    <a:ext uri="{FF2B5EF4-FFF2-40B4-BE49-F238E27FC236}">
                      <a16:creationId xmlns:a16="http://schemas.microsoft.com/office/drawing/2014/main" id="{3D7D7363-B8FD-A4A9-6C38-7B0F4C56B0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74695" y="2997842"/>
                  <a:ext cx="216226" cy="527142"/>
                </a:xfrm>
                <a:custGeom>
                  <a:avLst/>
                  <a:gdLst/>
                  <a:ahLst/>
                  <a:cxnLst>
                    <a:cxn ang="0">
                      <a:pos x="46" y="207"/>
                    </a:cxn>
                    <a:cxn ang="0">
                      <a:pos x="162" y="322"/>
                    </a:cxn>
                    <a:cxn ang="0">
                      <a:pos x="159" y="379"/>
                    </a:cxn>
                    <a:cxn ang="0">
                      <a:pos x="161" y="435"/>
                    </a:cxn>
                    <a:cxn ang="0">
                      <a:pos x="183" y="520"/>
                    </a:cxn>
                    <a:cxn ang="0">
                      <a:pos x="189" y="605"/>
                    </a:cxn>
                    <a:cxn ang="0">
                      <a:pos x="211" y="625"/>
                    </a:cxn>
                    <a:cxn ang="0">
                      <a:pos x="240" y="648"/>
                    </a:cxn>
                    <a:cxn ang="0">
                      <a:pos x="270" y="734"/>
                    </a:cxn>
                    <a:cxn ang="0">
                      <a:pos x="251" y="743"/>
                    </a:cxn>
                    <a:cxn ang="0">
                      <a:pos x="200" y="801"/>
                    </a:cxn>
                    <a:cxn ang="0">
                      <a:pos x="118" y="918"/>
                    </a:cxn>
                    <a:cxn ang="0">
                      <a:pos x="90" y="949"/>
                    </a:cxn>
                    <a:cxn ang="0">
                      <a:pos x="63" y="972"/>
                    </a:cxn>
                    <a:cxn ang="0">
                      <a:pos x="39" y="990"/>
                    </a:cxn>
                    <a:cxn ang="0">
                      <a:pos x="21" y="1019"/>
                    </a:cxn>
                    <a:cxn ang="0">
                      <a:pos x="33" y="1065"/>
                    </a:cxn>
                    <a:cxn ang="0">
                      <a:pos x="43" y="1120"/>
                    </a:cxn>
                    <a:cxn ang="0">
                      <a:pos x="57" y="1152"/>
                    </a:cxn>
                    <a:cxn ang="0">
                      <a:pos x="44" y="1159"/>
                    </a:cxn>
                    <a:cxn ang="0">
                      <a:pos x="39" y="1202"/>
                    </a:cxn>
                    <a:cxn ang="0">
                      <a:pos x="37" y="1224"/>
                    </a:cxn>
                    <a:cxn ang="0">
                      <a:pos x="43" y="1241"/>
                    </a:cxn>
                    <a:cxn ang="0">
                      <a:pos x="64" y="1257"/>
                    </a:cxn>
                    <a:cxn ang="0">
                      <a:pos x="100" y="1278"/>
                    </a:cxn>
                    <a:cxn ang="0">
                      <a:pos x="122" y="1288"/>
                    </a:cxn>
                    <a:cxn ang="0">
                      <a:pos x="136" y="1324"/>
                    </a:cxn>
                    <a:cxn ang="0">
                      <a:pos x="139" y="1333"/>
                    </a:cxn>
                    <a:cxn ang="0">
                      <a:pos x="157" y="1327"/>
                    </a:cxn>
                    <a:cxn ang="0">
                      <a:pos x="200" y="1316"/>
                    </a:cxn>
                    <a:cxn ang="0">
                      <a:pos x="229" y="1299"/>
                    </a:cxn>
                    <a:cxn ang="0">
                      <a:pos x="268" y="1276"/>
                    </a:cxn>
                    <a:cxn ang="0">
                      <a:pos x="290" y="1272"/>
                    </a:cxn>
                    <a:cxn ang="0">
                      <a:pos x="329" y="1268"/>
                    </a:cxn>
                    <a:cxn ang="0">
                      <a:pos x="377" y="1265"/>
                    </a:cxn>
                    <a:cxn ang="0">
                      <a:pos x="423" y="1231"/>
                    </a:cxn>
                    <a:cxn ang="0">
                      <a:pos x="576" y="1050"/>
                    </a:cxn>
                    <a:cxn ang="0">
                      <a:pos x="579" y="962"/>
                    </a:cxn>
                    <a:cxn ang="0">
                      <a:pos x="530" y="891"/>
                    </a:cxn>
                    <a:cxn ang="0">
                      <a:pos x="549" y="822"/>
                    </a:cxn>
                    <a:cxn ang="0">
                      <a:pos x="520" y="753"/>
                    </a:cxn>
                    <a:cxn ang="0">
                      <a:pos x="507" y="699"/>
                    </a:cxn>
                    <a:cxn ang="0">
                      <a:pos x="525" y="639"/>
                    </a:cxn>
                    <a:cxn ang="0">
                      <a:pos x="495" y="546"/>
                    </a:cxn>
                    <a:cxn ang="0">
                      <a:pos x="474" y="469"/>
                    </a:cxn>
                    <a:cxn ang="0">
                      <a:pos x="514" y="354"/>
                    </a:cxn>
                    <a:cxn ang="0">
                      <a:pos x="456" y="291"/>
                    </a:cxn>
                    <a:cxn ang="0">
                      <a:pos x="434" y="232"/>
                    </a:cxn>
                    <a:cxn ang="0">
                      <a:pos x="436" y="185"/>
                    </a:cxn>
                    <a:cxn ang="0">
                      <a:pos x="460" y="126"/>
                    </a:cxn>
                    <a:cxn ang="0">
                      <a:pos x="453" y="41"/>
                    </a:cxn>
                    <a:cxn ang="0">
                      <a:pos x="409" y="0"/>
                    </a:cxn>
                    <a:cxn ang="0">
                      <a:pos x="310" y="32"/>
                    </a:cxn>
                    <a:cxn ang="0">
                      <a:pos x="283" y="132"/>
                    </a:cxn>
                    <a:cxn ang="0">
                      <a:pos x="248" y="201"/>
                    </a:cxn>
                    <a:cxn ang="0">
                      <a:pos x="207" y="205"/>
                    </a:cxn>
                    <a:cxn ang="0">
                      <a:pos x="156" y="214"/>
                    </a:cxn>
                    <a:cxn ang="0">
                      <a:pos x="98" y="196"/>
                    </a:cxn>
                    <a:cxn ang="0">
                      <a:pos x="37" y="116"/>
                    </a:cxn>
                    <a:cxn ang="0">
                      <a:pos x="20" y="150"/>
                    </a:cxn>
                  </a:cxnLst>
                  <a:rect l="0" t="0" r="r" b="b"/>
                  <a:pathLst>
                    <a:path w="593" h="1339">
                      <a:moveTo>
                        <a:pt x="0" y="156"/>
                      </a:moveTo>
                      <a:lnTo>
                        <a:pt x="3" y="156"/>
                      </a:lnTo>
                      <a:lnTo>
                        <a:pt x="5" y="161"/>
                      </a:lnTo>
                      <a:lnTo>
                        <a:pt x="46" y="207"/>
                      </a:lnTo>
                      <a:lnTo>
                        <a:pt x="76" y="237"/>
                      </a:lnTo>
                      <a:lnTo>
                        <a:pt x="112" y="248"/>
                      </a:lnTo>
                      <a:lnTo>
                        <a:pt x="130" y="266"/>
                      </a:lnTo>
                      <a:lnTo>
                        <a:pt x="162" y="322"/>
                      </a:lnTo>
                      <a:lnTo>
                        <a:pt x="165" y="329"/>
                      </a:lnTo>
                      <a:lnTo>
                        <a:pt x="160" y="342"/>
                      </a:lnTo>
                      <a:lnTo>
                        <a:pt x="159" y="358"/>
                      </a:lnTo>
                      <a:lnTo>
                        <a:pt x="159" y="379"/>
                      </a:lnTo>
                      <a:lnTo>
                        <a:pt x="160" y="393"/>
                      </a:lnTo>
                      <a:lnTo>
                        <a:pt x="165" y="399"/>
                      </a:lnTo>
                      <a:lnTo>
                        <a:pt x="167" y="414"/>
                      </a:lnTo>
                      <a:lnTo>
                        <a:pt x="161" y="435"/>
                      </a:lnTo>
                      <a:lnTo>
                        <a:pt x="164" y="452"/>
                      </a:lnTo>
                      <a:lnTo>
                        <a:pt x="184" y="498"/>
                      </a:lnTo>
                      <a:lnTo>
                        <a:pt x="184" y="510"/>
                      </a:lnTo>
                      <a:lnTo>
                        <a:pt x="183" y="520"/>
                      </a:lnTo>
                      <a:lnTo>
                        <a:pt x="175" y="533"/>
                      </a:lnTo>
                      <a:lnTo>
                        <a:pt x="171" y="551"/>
                      </a:lnTo>
                      <a:lnTo>
                        <a:pt x="175" y="571"/>
                      </a:lnTo>
                      <a:lnTo>
                        <a:pt x="189" y="605"/>
                      </a:lnTo>
                      <a:lnTo>
                        <a:pt x="197" y="613"/>
                      </a:lnTo>
                      <a:lnTo>
                        <a:pt x="202" y="614"/>
                      </a:lnTo>
                      <a:lnTo>
                        <a:pt x="205" y="622"/>
                      </a:lnTo>
                      <a:lnTo>
                        <a:pt x="211" y="625"/>
                      </a:lnTo>
                      <a:lnTo>
                        <a:pt x="216" y="619"/>
                      </a:lnTo>
                      <a:lnTo>
                        <a:pt x="220" y="623"/>
                      </a:lnTo>
                      <a:lnTo>
                        <a:pt x="224" y="637"/>
                      </a:lnTo>
                      <a:lnTo>
                        <a:pt x="240" y="648"/>
                      </a:lnTo>
                      <a:lnTo>
                        <a:pt x="257" y="671"/>
                      </a:lnTo>
                      <a:lnTo>
                        <a:pt x="262" y="684"/>
                      </a:lnTo>
                      <a:lnTo>
                        <a:pt x="259" y="714"/>
                      </a:lnTo>
                      <a:lnTo>
                        <a:pt x="270" y="734"/>
                      </a:lnTo>
                      <a:lnTo>
                        <a:pt x="262" y="732"/>
                      </a:lnTo>
                      <a:lnTo>
                        <a:pt x="258" y="740"/>
                      </a:lnTo>
                      <a:lnTo>
                        <a:pt x="262" y="750"/>
                      </a:lnTo>
                      <a:lnTo>
                        <a:pt x="251" y="743"/>
                      </a:lnTo>
                      <a:lnTo>
                        <a:pt x="241" y="745"/>
                      </a:lnTo>
                      <a:lnTo>
                        <a:pt x="222" y="752"/>
                      </a:lnTo>
                      <a:lnTo>
                        <a:pt x="214" y="788"/>
                      </a:lnTo>
                      <a:lnTo>
                        <a:pt x="200" y="801"/>
                      </a:lnTo>
                      <a:lnTo>
                        <a:pt x="181" y="828"/>
                      </a:lnTo>
                      <a:lnTo>
                        <a:pt x="156" y="855"/>
                      </a:lnTo>
                      <a:lnTo>
                        <a:pt x="140" y="879"/>
                      </a:lnTo>
                      <a:lnTo>
                        <a:pt x="118" y="918"/>
                      </a:lnTo>
                      <a:lnTo>
                        <a:pt x="108" y="925"/>
                      </a:lnTo>
                      <a:lnTo>
                        <a:pt x="102" y="935"/>
                      </a:lnTo>
                      <a:lnTo>
                        <a:pt x="97" y="940"/>
                      </a:lnTo>
                      <a:lnTo>
                        <a:pt x="90" y="949"/>
                      </a:lnTo>
                      <a:lnTo>
                        <a:pt x="70" y="952"/>
                      </a:lnTo>
                      <a:lnTo>
                        <a:pt x="62" y="949"/>
                      </a:lnTo>
                      <a:lnTo>
                        <a:pt x="55" y="962"/>
                      </a:lnTo>
                      <a:lnTo>
                        <a:pt x="63" y="972"/>
                      </a:lnTo>
                      <a:lnTo>
                        <a:pt x="59" y="974"/>
                      </a:lnTo>
                      <a:lnTo>
                        <a:pt x="42" y="976"/>
                      </a:lnTo>
                      <a:lnTo>
                        <a:pt x="43" y="982"/>
                      </a:lnTo>
                      <a:lnTo>
                        <a:pt x="39" y="990"/>
                      </a:lnTo>
                      <a:lnTo>
                        <a:pt x="33" y="990"/>
                      </a:lnTo>
                      <a:lnTo>
                        <a:pt x="30" y="993"/>
                      </a:lnTo>
                      <a:lnTo>
                        <a:pt x="26" y="1000"/>
                      </a:lnTo>
                      <a:lnTo>
                        <a:pt x="21" y="1019"/>
                      </a:lnTo>
                      <a:lnTo>
                        <a:pt x="23" y="1039"/>
                      </a:lnTo>
                      <a:lnTo>
                        <a:pt x="26" y="1047"/>
                      </a:lnTo>
                      <a:lnTo>
                        <a:pt x="30" y="1053"/>
                      </a:lnTo>
                      <a:lnTo>
                        <a:pt x="33" y="1065"/>
                      </a:lnTo>
                      <a:lnTo>
                        <a:pt x="30" y="1091"/>
                      </a:lnTo>
                      <a:lnTo>
                        <a:pt x="35" y="1101"/>
                      </a:lnTo>
                      <a:lnTo>
                        <a:pt x="42" y="1109"/>
                      </a:lnTo>
                      <a:lnTo>
                        <a:pt x="43" y="1120"/>
                      </a:lnTo>
                      <a:lnTo>
                        <a:pt x="47" y="1135"/>
                      </a:lnTo>
                      <a:lnTo>
                        <a:pt x="50" y="1144"/>
                      </a:lnTo>
                      <a:lnTo>
                        <a:pt x="55" y="1150"/>
                      </a:lnTo>
                      <a:lnTo>
                        <a:pt x="57" y="1152"/>
                      </a:lnTo>
                      <a:lnTo>
                        <a:pt x="52" y="1148"/>
                      </a:lnTo>
                      <a:lnTo>
                        <a:pt x="47" y="1148"/>
                      </a:lnTo>
                      <a:lnTo>
                        <a:pt x="43" y="1152"/>
                      </a:lnTo>
                      <a:lnTo>
                        <a:pt x="44" y="1159"/>
                      </a:lnTo>
                      <a:lnTo>
                        <a:pt x="43" y="1165"/>
                      </a:lnTo>
                      <a:lnTo>
                        <a:pt x="44" y="1173"/>
                      </a:lnTo>
                      <a:lnTo>
                        <a:pt x="44" y="1188"/>
                      </a:lnTo>
                      <a:lnTo>
                        <a:pt x="39" y="1202"/>
                      </a:lnTo>
                      <a:lnTo>
                        <a:pt x="36" y="1202"/>
                      </a:lnTo>
                      <a:lnTo>
                        <a:pt x="33" y="1211"/>
                      </a:lnTo>
                      <a:lnTo>
                        <a:pt x="37" y="1218"/>
                      </a:lnTo>
                      <a:lnTo>
                        <a:pt x="37" y="1224"/>
                      </a:lnTo>
                      <a:lnTo>
                        <a:pt x="36" y="1229"/>
                      </a:lnTo>
                      <a:lnTo>
                        <a:pt x="37" y="1234"/>
                      </a:lnTo>
                      <a:lnTo>
                        <a:pt x="44" y="1237"/>
                      </a:lnTo>
                      <a:lnTo>
                        <a:pt x="43" y="1241"/>
                      </a:lnTo>
                      <a:lnTo>
                        <a:pt x="38" y="1242"/>
                      </a:lnTo>
                      <a:lnTo>
                        <a:pt x="39" y="1249"/>
                      </a:lnTo>
                      <a:lnTo>
                        <a:pt x="53" y="1249"/>
                      </a:lnTo>
                      <a:lnTo>
                        <a:pt x="64" y="1257"/>
                      </a:lnTo>
                      <a:lnTo>
                        <a:pt x="69" y="1264"/>
                      </a:lnTo>
                      <a:lnTo>
                        <a:pt x="80" y="1269"/>
                      </a:lnTo>
                      <a:lnTo>
                        <a:pt x="97" y="1274"/>
                      </a:lnTo>
                      <a:lnTo>
                        <a:pt x="100" y="1278"/>
                      </a:lnTo>
                      <a:lnTo>
                        <a:pt x="97" y="1285"/>
                      </a:lnTo>
                      <a:lnTo>
                        <a:pt x="106" y="1291"/>
                      </a:lnTo>
                      <a:lnTo>
                        <a:pt x="121" y="1283"/>
                      </a:lnTo>
                      <a:lnTo>
                        <a:pt x="122" y="1288"/>
                      </a:lnTo>
                      <a:lnTo>
                        <a:pt x="122" y="1300"/>
                      </a:lnTo>
                      <a:lnTo>
                        <a:pt x="130" y="1313"/>
                      </a:lnTo>
                      <a:lnTo>
                        <a:pt x="129" y="1321"/>
                      </a:lnTo>
                      <a:lnTo>
                        <a:pt x="136" y="1324"/>
                      </a:lnTo>
                      <a:lnTo>
                        <a:pt x="134" y="1331"/>
                      </a:lnTo>
                      <a:lnTo>
                        <a:pt x="124" y="1338"/>
                      </a:lnTo>
                      <a:lnTo>
                        <a:pt x="129" y="1339"/>
                      </a:lnTo>
                      <a:lnTo>
                        <a:pt x="139" y="1333"/>
                      </a:lnTo>
                      <a:lnTo>
                        <a:pt x="150" y="1313"/>
                      </a:lnTo>
                      <a:lnTo>
                        <a:pt x="152" y="1316"/>
                      </a:lnTo>
                      <a:lnTo>
                        <a:pt x="152" y="1326"/>
                      </a:lnTo>
                      <a:lnTo>
                        <a:pt x="157" y="1327"/>
                      </a:lnTo>
                      <a:lnTo>
                        <a:pt x="181" y="1315"/>
                      </a:lnTo>
                      <a:lnTo>
                        <a:pt x="189" y="1315"/>
                      </a:lnTo>
                      <a:lnTo>
                        <a:pt x="197" y="1311"/>
                      </a:lnTo>
                      <a:lnTo>
                        <a:pt x="200" y="1316"/>
                      </a:lnTo>
                      <a:lnTo>
                        <a:pt x="203" y="1316"/>
                      </a:lnTo>
                      <a:lnTo>
                        <a:pt x="213" y="1306"/>
                      </a:lnTo>
                      <a:lnTo>
                        <a:pt x="221" y="1300"/>
                      </a:lnTo>
                      <a:lnTo>
                        <a:pt x="229" y="1299"/>
                      </a:lnTo>
                      <a:lnTo>
                        <a:pt x="235" y="1301"/>
                      </a:lnTo>
                      <a:lnTo>
                        <a:pt x="251" y="1291"/>
                      </a:lnTo>
                      <a:lnTo>
                        <a:pt x="261" y="1290"/>
                      </a:lnTo>
                      <a:lnTo>
                        <a:pt x="268" y="1276"/>
                      </a:lnTo>
                      <a:lnTo>
                        <a:pt x="273" y="1286"/>
                      </a:lnTo>
                      <a:lnTo>
                        <a:pt x="291" y="1279"/>
                      </a:lnTo>
                      <a:lnTo>
                        <a:pt x="289" y="1269"/>
                      </a:lnTo>
                      <a:lnTo>
                        <a:pt x="290" y="1272"/>
                      </a:lnTo>
                      <a:lnTo>
                        <a:pt x="299" y="1275"/>
                      </a:lnTo>
                      <a:lnTo>
                        <a:pt x="305" y="1275"/>
                      </a:lnTo>
                      <a:lnTo>
                        <a:pt x="311" y="1269"/>
                      </a:lnTo>
                      <a:lnTo>
                        <a:pt x="329" y="1268"/>
                      </a:lnTo>
                      <a:lnTo>
                        <a:pt x="342" y="1263"/>
                      </a:lnTo>
                      <a:lnTo>
                        <a:pt x="351" y="1258"/>
                      </a:lnTo>
                      <a:lnTo>
                        <a:pt x="359" y="1263"/>
                      </a:lnTo>
                      <a:lnTo>
                        <a:pt x="377" y="1265"/>
                      </a:lnTo>
                      <a:lnTo>
                        <a:pt x="382" y="1262"/>
                      </a:lnTo>
                      <a:lnTo>
                        <a:pt x="386" y="1257"/>
                      </a:lnTo>
                      <a:lnTo>
                        <a:pt x="387" y="1258"/>
                      </a:lnTo>
                      <a:lnTo>
                        <a:pt x="423" y="1231"/>
                      </a:lnTo>
                      <a:lnTo>
                        <a:pt x="473" y="1182"/>
                      </a:lnTo>
                      <a:lnTo>
                        <a:pt x="511" y="1139"/>
                      </a:lnTo>
                      <a:lnTo>
                        <a:pt x="563" y="1070"/>
                      </a:lnTo>
                      <a:lnTo>
                        <a:pt x="576" y="1050"/>
                      </a:lnTo>
                      <a:lnTo>
                        <a:pt x="592" y="1012"/>
                      </a:lnTo>
                      <a:lnTo>
                        <a:pt x="593" y="973"/>
                      </a:lnTo>
                      <a:lnTo>
                        <a:pt x="589" y="979"/>
                      </a:lnTo>
                      <a:lnTo>
                        <a:pt x="579" y="962"/>
                      </a:lnTo>
                      <a:lnTo>
                        <a:pt x="574" y="945"/>
                      </a:lnTo>
                      <a:lnTo>
                        <a:pt x="544" y="922"/>
                      </a:lnTo>
                      <a:lnTo>
                        <a:pt x="536" y="909"/>
                      </a:lnTo>
                      <a:lnTo>
                        <a:pt x="530" y="891"/>
                      </a:lnTo>
                      <a:lnTo>
                        <a:pt x="534" y="875"/>
                      </a:lnTo>
                      <a:lnTo>
                        <a:pt x="544" y="860"/>
                      </a:lnTo>
                      <a:lnTo>
                        <a:pt x="550" y="842"/>
                      </a:lnTo>
                      <a:lnTo>
                        <a:pt x="549" y="822"/>
                      </a:lnTo>
                      <a:lnTo>
                        <a:pt x="533" y="807"/>
                      </a:lnTo>
                      <a:lnTo>
                        <a:pt x="526" y="791"/>
                      </a:lnTo>
                      <a:lnTo>
                        <a:pt x="528" y="770"/>
                      </a:lnTo>
                      <a:lnTo>
                        <a:pt x="520" y="753"/>
                      </a:lnTo>
                      <a:lnTo>
                        <a:pt x="504" y="750"/>
                      </a:lnTo>
                      <a:lnTo>
                        <a:pt x="503" y="729"/>
                      </a:lnTo>
                      <a:lnTo>
                        <a:pt x="509" y="718"/>
                      </a:lnTo>
                      <a:lnTo>
                        <a:pt x="507" y="699"/>
                      </a:lnTo>
                      <a:lnTo>
                        <a:pt x="504" y="689"/>
                      </a:lnTo>
                      <a:lnTo>
                        <a:pt x="509" y="673"/>
                      </a:lnTo>
                      <a:lnTo>
                        <a:pt x="511" y="651"/>
                      </a:lnTo>
                      <a:lnTo>
                        <a:pt x="525" y="639"/>
                      </a:lnTo>
                      <a:lnTo>
                        <a:pt x="523" y="624"/>
                      </a:lnTo>
                      <a:lnTo>
                        <a:pt x="521" y="607"/>
                      </a:lnTo>
                      <a:lnTo>
                        <a:pt x="510" y="573"/>
                      </a:lnTo>
                      <a:lnTo>
                        <a:pt x="495" y="546"/>
                      </a:lnTo>
                      <a:lnTo>
                        <a:pt x="493" y="527"/>
                      </a:lnTo>
                      <a:lnTo>
                        <a:pt x="485" y="510"/>
                      </a:lnTo>
                      <a:lnTo>
                        <a:pt x="476" y="490"/>
                      </a:lnTo>
                      <a:lnTo>
                        <a:pt x="474" y="469"/>
                      </a:lnTo>
                      <a:lnTo>
                        <a:pt x="480" y="456"/>
                      </a:lnTo>
                      <a:lnTo>
                        <a:pt x="499" y="413"/>
                      </a:lnTo>
                      <a:lnTo>
                        <a:pt x="517" y="376"/>
                      </a:lnTo>
                      <a:lnTo>
                        <a:pt x="514" y="354"/>
                      </a:lnTo>
                      <a:lnTo>
                        <a:pt x="504" y="339"/>
                      </a:lnTo>
                      <a:lnTo>
                        <a:pt x="484" y="301"/>
                      </a:lnTo>
                      <a:lnTo>
                        <a:pt x="469" y="294"/>
                      </a:lnTo>
                      <a:lnTo>
                        <a:pt x="456" y="291"/>
                      </a:lnTo>
                      <a:lnTo>
                        <a:pt x="446" y="285"/>
                      </a:lnTo>
                      <a:lnTo>
                        <a:pt x="441" y="278"/>
                      </a:lnTo>
                      <a:lnTo>
                        <a:pt x="436" y="258"/>
                      </a:lnTo>
                      <a:lnTo>
                        <a:pt x="434" y="232"/>
                      </a:lnTo>
                      <a:lnTo>
                        <a:pt x="435" y="223"/>
                      </a:lnTo>
                      <a:lnTo>
                        <a:pt x="446" y="194"/>
                      </a:lnTo>
                      <a:lnTo>
                        <a:pt x="446" y="189"/>
                      </a:lnTo>
                      <a:lnTo>
                        <a:pt x="436" y="185"/>
                      </a:lnTo>
                      <a:lnTo>
                        <a:pt x="467" y="158"/>
                      </a:lnTo>
                      <a:lnTo>
                        <a:pt x="457" y="150"/>
                      </a:lnTo>
                      <a:lnTo>
                        <a:pt x="456" y="139"/>
                      </a:lnTo>
                      <a:lnTo>
                        <a:pt x="460" y="126"/>
                      </a:lnTo>
                      <a:lnTo>
                        <a:pt x="479" y="102"/>
                      </a:lnTo>
                      <a:lnTo>
                        <a:pt x="478" y="86"/>
                      </a:lnTo>
                      <a:lnTo>
                        <a:pt x="471" y="58"/>
                      </a:lnTo>
                      <a:lnTo>
                        <a:pt x="453" y="41"/>
                      </a:lnTo>
                      <a:lnTo>
                        <a:pt x="435" y="35"/>
                      </a:lnTo>
                      <a:lnTo>
                        <a:pt x="425" y="26"/>
                      </a:lnTo>
                      <a:lnTo>
                        <a:pt x="415" y="5"/>
                      </a:lnTo>
                      <a:lnTo>
                        <a:pt x="409" y="0"/>
                      </a:lnTo>
                      <a:lnTo>
                        <a:pt x="386" y="5"/>
                      </a:lnTo>
                      <a:lnTo>
                        <a:pt x="348" y="22"/>
                      </a:lnTo>
                      <a:lnTo>
                        <a:pt x="323" y="25"/>
                      </a:lnTo>
                      <a:lnTo>
                        <a:pt x="310" y="32"/>
                      </a:lnTo>
                      <a:lnTo>
                        <a:pt x="300" y="45"/>
                      </a:lnTo>
                      <a:lnTo>
                        <a:pt x="286" y="76"/>
                      </a:lnTo>
                      <a:lnTo>
                        <a:pt x="283" y="118"/>
                      </a:lnTo>
                      <a:lnTo>
                        <a:pt x="283" y="132"/>
                      </a:lnTo>
                      <a:lnTo>
                        <a:pt x="285" y="155"/>
                      </a:lnTo>
                      <a:lnTo>
                        <a:pt x="283" y="167"/>
                      </a:lnTo>
                      <a:lnTo>
                        <a:pt x="257" y="187"/>
                      </a:lnTo>
                      <a:lnTo>
                        <a:pt x="248" y="201"/>
                      </a:lnTo>
                      <a:lnTo>
                        <a:pt x="236" y="210"/>
                      </a:lnTo>
                      <a:lnTo>
                        <a:pt x="220" y="218"/>
                      </a:lnTo>
                      <a:lnTo>
                        <a:pt x="210" y="214"/>
                      </a:lnTo>
                      <a:lnTo>
                        <a:pt x="207" y="205"/>
                      </a:lnTo>
                      <a:lnTo>
                        <a:pt x="198" y="193"/>
                      </a:lnTo>
                      <a:lnTo>
                        <a:pt x="188" y="186"/>
                      </a:lnTo>
                      <a:lnTo>
                        <a:pt x="171" y="205"/>
                      </a:lnTo>
                      <a:lnTo>
                        <a:pt x="156" y="214"/>
                      </a:lnTo>
                      <a:lnTo>
                        <a:pt x="144" y="215"/>
                      </a:lnTo>
                      <a:lnTo>
                        <a:pt x="129" y="208"/>
                      </a:lnTo>
                      <a:lnTo>
                        <a:pt x="103" y="204"/>
                      </a:lnTo>
                      <a:lnTo>
                        <a:pt x="98" y="196"/>
                      </a:lnTo>
                      <a:lnTo>
                        <a:pt x="93" y="177"/>
                      </a:lnTo>
                      <a:lnTo>
                        <a:pt x="63" y="133"/>
                      </a:lnTo>
                      <a:lnTo>
                        <a:pt x="52" y="122"/>
                      </a:lnTo>
                      <a:lnTo>
                        <a:pt x="37" y="116"/>
                      </a:lnTo>
                      <a:lnTo>
                        <a:pt x="25" y="122"/>
                      </a:lnTo>
                      <a:lnTo>
                        <a:pt x="26" y="134"/>
                      </a:lnTo>
                      <a:lnTo>
                        <a:pt x="28" y="146"/>
                      </a:lnTo>
                      <a:lnTo>
                        <a:pt x="20" y="150"/>
                      </a:lnTo>
                      <a:lnTo>
                        <a:pt x="11" y="145"/>
                      </a:lnTo>
                      <a:lnTo>
                        <a:pt x="3" y="149"/>
                      </a:lnTo>
                      <a:lnTo>
                        <a:pt x="0" y="15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4" name="Freeform 219">
                  <a:extLst>
                    <a:ext uri="{FF2B5EF4-FFF2-40B4-BE49-F238E27FC236}">
                      <a16:creationId xmlns:a16="http://schemas.microsoft.com/office/drawing/2014/main" id="{6B54B086-E6DF-070F-3529-CB8985E1CE9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25763" y="3613497"/>
                  <a:ext cx="56328" cy="112115"/>
                </a:xfrm>
                <a:custGeom>
                  <a:avLst/>
                  <a:gdLst/>
                  <a:ahLst/>
                  <a:cxnLst>
                    <a:cxn ang="0">
                      <a:pos x="43" y="278"/>
                    </a:cxn>
                    <a:cxn ang="0">
                      <a:pos x="75" y="280"/>
                    </a:cxn>
                    <a:cxn ang="0">
                      <a:pos x="80" y="276"/>
                    </a:cxn>
                    <a:cxn ang="0">
                      <a:pos x="84" y="279"/>
                    </a:cxn>
                    <a:cxn ang="0">
                      <a:pos x="89" y="275"/>
                    </a:cxn>
                    <a:cxn ang="0">
                      <a:pos x="83" y="266"/>
                    </a:cxn>
                    <a:cxn ang="0">
                      <a:pos x="75" y="262"/>
                    </a:cxn>
                    <a:cxn ang="0">
                      <a:pos x="85" y="247"/>
                    </a:cxn>
                    <a:cxn ang="0">
                      <a:pos x="83" y="243"/>
                    </a:cxn>
                    <a:cxn ang="0">
                      <a:pos x="84" y="223"/>
                    </a:cxn>
                    <a:cxn ang="0">
                      <a:pos x="91" y="210"/>
                    </a:cxn>
                    <a:cxn ang="0">
                      <a:pos x="84" y="200"/>
                    </a:cxn>
                    <a:cxn ang="0">
                      <a:pos x="102" y="199"/>
                    </a:cxn>
                    <a:cxn ang="0">
                      <a:pos x="98" y="185"/>
                    </a:cxn>
                    <a:cxn ang="0">
                      <a:pos x="116" y="182"/>
                    </a:cxn>
                    <a:cxn ang="0">
                      <a:pos x="118" y="163"/>
                    </a:cxn>
                    <a:cxn ang="0">
                      <a:pos x="127" y="149"/>
                    </a:cxn>
                    <a:cxn ang="0">
                      <a:pos x="130" y="161"/>
                    </a:cxn>
                    <a:cxn ang="0">
                      <a:pos x="138" y="156"/>
                    </a:cxn>
                    <a:cxn ang="0">
                      <a:pos x="154" y="133"/>
                    </a:cxn>
                    <a:cxn ang="0">
                      <a:pos x="146" y="123"/>
                    </a:cxn>
                    <a:cxn ang="0">
                      <a:pos x="129" y="126"/>
                    </a:cxn>
                    <a:cxn ang="0">
                      <a:pos x="119" y="120"/>
                    </a:cxn>
                    <a:cxn ang="0">
                      <a:pos x="112" y="123"/>
                    </a:cxn>
                    <a:cxn ang="0">
                      <a:pos x="119" y="109"/>
                    </a:cxn>
                    <a:cxn ang="0">
                      <a:pos x="108" y="109"/>
                    </a:cxn>
                    <a:cxn ang="0">
                      <a:pos x="117" y="102"/>
                    </a:cxn>
                    <a:cxn ang="0">
                      <a:pos x="118" y="92"/>
                    </a:cxn>
                    <a:cxn ang="0">
                      <a:pos x="122" y="66"/>
                    </a:cxn>
                    <a:cxn ang="0">
                      <a:pos x="132" y="39"/>
                    </a:cxn>
                    <a:cxn ang="0">
                      <a:pos x="128" y="10"/>
                    </a:cxn>
                    <a:cxn ang="0">
                      <a:pos x="129" y="0"/>
                    </a:cxn>
                    <a:cxn ang="0">
                      <a:pos x="101" y="17"/>
                    </a:cxn>
                    <a:cxn ang="0">
                      <a:pos x="83" y="45"/>
                    </a:cxn>
                    <a:cxn ang="0">
                      <a:pos x="28" y="63"/>
                    </a:cxn>
                    <a:cxn ang="0">
                      <a:pos x="15" y="82"/>
                    </a:cxn>
                    <a:cxn ang="0">
                      <a:pos x="6" y="119"/>
                    </a:cxn>
                    <a:cxn ang="0">
                      <a:pos x="0" y="146"/>
                    </a:cxn>
                    <a:cxn ang="0">
                      <a:pos x="6" y="185"/>
                    </a:cxn>
                    <a:cxn ang="0">
                      <a:pos x="4" y="216"/>
                    </a:cxn>
                    <a:cxn ang="0">
                      <a:pos x="12" y="214"/>
                    </a:cxn>
                    <a:cxn ang="0">
                      <a:pos x="28" y="226"/>
                    </a:cxn>
                    <a:cxn ang="0">
                      <a:pos x="33" y="269"/>
                    </a:cxn>
                  </a:cxnLst>
                  <a:rect l="0" t="0" r="r" b="b"/>
                  <a:pathLst>
                    <a:path w="154" h="284">
                      <a:moveTo>
                        <a:pt x="35" y="279"/>
                      </a:moveTo>
                      <a:lnTo>
                        <a:pt x="43" y="278"/>
                      </a:lnTo>
                      <a:lnTo>
                        <a:pt x="67" y="284"/>
                      </a:lnTo>
                      <a:lnTo>
                        <a:pt x="75" y="280"/>
                      </a:lnTo>
                      <a:lnTo>
                        <a:pt x="79" y="279"/>
                      </a:lnTo>
                      <a:lnTo>
                        <a:pt x="80" y="276"/>
                      </a:lnTo>
                      <a:lnTo>
                        <a:pt x="83" y="276"/>
                      </a:lnTo>
                      <a:lnTo>
                        <a:pt x="84" y="279"/>
                      </a:lnTo>
                      <a:lnTo>
                        <a:pt x="89" y="279"/>
                      </a:lnTo>
                      <a:lnTo>
                        <a:pt x="89" y="275"/>
                      </a:lnTo>
                      <a:lnTo>
                        <a:pt x="86" y="270"/>
                      </a:lnTo>
                      <a:lnTo>
                        <a:pt x="83" y="266"/>
                      </a:lnTo>
                      <a:lnTo>
                        <a:pt x="75" y="266"/>
                      </a:lnTo>
                      <a:lnTo>
                        <a:pt x="75" y="262"/>
                      </a:lnTo>
                      <a:lnTo>
                        <a:pt x="75" y="253"/>
                      </a:lnTo>
                      <a:lnTo>
                        <a:pt x="85" y="247"/>
                      </a:lnTo>
                      <a:lnTo>
                        <a:pt x="85" y="243"/>
                      </a:lnTo>
                      <a:lnTo>
                        <a:pt x="83" y="243"/>
                      </a:lnTo>
                      <a:lnTo>
                        <a:pt x="81" y="235"/>
                      </a:lnTo>
                      <a:lnTo>
                        <a:pt x="84" y="223"/>
                      </a:lnTo>
                      <a:lnTo>
                        <a:pt x="81" y="220"/>
                      </a:lnTo>
                      <a:lnTo>
                        <a:pt x="91" y="210"/>
                      </a:lnTo>
                      <a:lnTo>
                        <a:pt x="90" y="206"/>
                      </a:lnTo>
                      <a:lnTo>
                        <a:pt x="84" y="200"/>
                      </a:lnTo>
                      <a:lnTo>
                        <a:pt x="90" y="198"/>
                      </a:lnTo>
                      <a:lnTo>
                        <a:pt x="102" y="199"/>
                      </a:lnTo>
                      <a:lnTo>
                        <a:pt x="103" y="193"/>
                      </a:lnTo>
                      <a:lnTo>
                        <a:pt x="98" y="185"/>
                      </a:lnTo>
                      <a:lnTo>
                        <a:pt x="102" y="180"/>
                      </a:lnTo>
                      <a:lnTo>
                        <a:pt x="116" y="182"/>
                      </a:lnTo>
                      <a:lnTo>
                        <a:pt x="121" y="176"/>
                      </a:lnTo>
                      <a:lnTo>
                        <a:pt x="118" y="163"/>
                      </a:lnTo>
                      <a:lnTo>
                        <a:pt x="122" y="151"/>
                      </a:lnTo>
                      <a:lnTo>
                        <a:pt x="127" y="149"/>
                      </a:lnTo>
                      <a:lnTo>
                        <a:pt x="127" y="153"/>
                      </a:lnTo>
                      <a:lnTo>
                        <a:pt x="130" y="161"/>
                      </a:lnTo>
                      <a:lnTo>
                        <a:pt x="137" y="152"/>
                      </a:lnTo>
                      <a:lnTo>
                        <a:pt x="138" y="156"/>
                      </a:lnTo>
                      <a:lnTo>
                        <a:pt x="153" y="144"/>
                      </a:lnTo>
                      <a:lnTo>
                        <a:pt x="154" y="133"/>
                      </a:lnTo>
                      <a:lnTo>
                        <a:pt x="151" y="125"/>
                      </a:lnTo>
                      <a:lnTo>
                        <a:pt x="146" y="123"/>
                      </a:lnTo>
                      <a:lnTo>
                        <a:pt x="137" y="124"/>
                      </a:lnTo>
                      <a:lnTo>
                        <a:pt x="129" y="126"/>
                      </a:lnTo>
                      <a:lnTo>
                        <a:pt x="126" y="120"/>
                      </a:lnTo>
                      <a:lnTo>
                        <a:pt x="119" y="120"/>
                      </a:lnTo>
                      <a:lnTo>
                        <a:pt x="114" y="128"/>
                      </a:lnTo>
                      <a:lnTo>
                        <a:pt x="112" y="123"/>
                      </a:lnTo>
                      <a:lnTo>
                        <a:pt x="113" y="117"/>
                      </a:lnTo>
                      <a:lnTo>
                        <a:pt x="119" y="109"/>
                      </a:lnTo>
                      <a:lnTo>
                        <a:pt x="118" y="107"/>
                      </a:lnTo>
                      <a:lnTo>
                        <a:pt x="108" y="109"/>
                      </a:lnTo>
                      <a:lnTo>
                        <a:pt x="108" y="106"/>
                      </a:lnTo>
                      <a:lnTo>
                        <a:pt x="117" y="102"/>
                      </a:lnTo>
                      <a:lnTo>
                        <a:pt x="117" y="93"/>
                      </a:lnTo>
                      <a:lnTo>
                        <a:pt x="118" y="92"/>
                      </a:lnTo>
                      <a:lnTo>
                        <a:pt x="118" y="80"/>
                      </a:lnTo>
                      <a:lnTo>
                        <a:pt x="122" y="66"/>
                      </a:lnTo>
                      <a:lnTo>
                        <a:pt x="132" y="48"/>
                      </a:lnTo>
                      <a:lnTo>
                        <a:pt x="132" y="39"/>
                      </a:lnTo>
                      <a:lnTo>
                        <a:pt x="126" y="20"/>
                      </a:lnTo>
                      <a:lnTo>
                        <a:pt x="128" y="10"/>
                      </a:lnTo>
                      <a:lnTo>
                        <a:pt x="130" y="2"/>
                      </a:lnTo>
                      <a:lnTo>
                        <a:pt x="129" y="0"/>
                      </a:lnTo>
                      <a:lnTo>
                        <a:pt x="123" y="6"/>
                      </a:lnTo>
                      <a:lnTo>
                        <a:pt x="101" y="17"/>
                      </a:lnTo>
                      <a:lnTo>
                        <a:pt x="85" y="34"/>
                      </a:lnTo>
                      <a:lnTo>
                        <a:pt x="83" y="45"/>
                      </a:lnTo>
                      <a:lnTo>
                        <a:pt x="71" y="54"/>
                      </a:lnTo>
                      <a:lnTo>
                        <a:pt x="28" y="63"/>
                      </a:lnTo>
                      <a:lnTo>
                        <a:pt x="20" y="71"/>
                      </a:lnTo>
                      <a:lnTo>
                        <a:pt x="15" y="82"/>
                      </a:lnTo>
                      <a:lnTo>
                        <a:pt x="8" y="107"/>
                      </a:lnTo>
                      <a:lnTo>
                        <a:pt x="6" y="119"/>
                      </a:lnTo>
                      <a:lnTo>
                        <a:pt x="0" y="134"/>
                      </a:lnTo>
                      <a:lnTo>
                        <a:pt x="0" y="146"/>
                      </a:lnTo>
                      <a:lnTo>
                        <a:pt x="3" y="174"/>
                      </a:lnTo>
                      <a:lnTo>
                        <a:pt x="6" y="185"/>
                      </a:lnTo>
                      <a:lnTo>
                        <a:pt x="6" y="199"/>
                      </a:lnTo>
                      <a:lnTo>
                        <a:pt x="4" y="216"/>
                      </a:lnTo>
                      <a:lnTo>
                        <a:pt x="9" y="216"/>
                      </a:lnTo>
                      <a:lnTo>
                        <a:pt x="12" y="214"/>
                      </a:lnTo>
                      <a:lnTo>
                        <a:pt x="21" y="219"/>
                      </a:lnTo>
                      <a:lnTo>
                        <a:pt x="28" y="226"/>
                      </a:lnTo>
                      <a:lnTo>
                        <a:pt x="33" y="236"/>
                      </a:lnTo>
                      <a:lnTo>
                        <a:pt x="33" y="269"/>
                      </a:lnTo>
                      <a:lnTo>
                        <a:pt x="35" y="27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  <p:sp>
              <p:nvSpPr>
                <p:cNvPr id="1036" name="Freeform 221">
                  <a:extLst>
                    <a:ext uri="{FF2B5EF4-FFF2-40B4-BE49-F238E27FC236}">
                      <a16:creationId xmlns:a16="http://schemas.microsoft.com/office/drawing/2014/main" id="{1A374CE3-AE75-2E07-E814-75694779CC2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85725" y="3058817"/>
                  <a:ext cx="259834" cy="645159"/>
                </a:xfrm>
                <a:custGeom>
                  <a:avLst/>
                  <a:gdLst/>
                  <a:ahLst/>
                  <a:cxnLst>
                    <a:cxn ang="0">
                      <a:pos x="13" y="1339"/>
                    </a:cxn>
                    <a:cxn ang="0">
                      <a:pos x="27" y="1349"/>
                    </a:cxn>
                    <a:cxn ang="0">
                      <a:pos x="43" y="1396"/>
                    </a:cxn>
                    <a:cxn ang="0">
                      <a:pos x="56" y="1468"/>
                    </a:cxn>
                    <a:cxn ang="0">
                      <a:pos x="92" y="1538"/>
                    </a:cxn>
                    <a:cxn ang="0">
                      <a:pos x="91" y="1593"/>
                    </a:cxn>
                    <a:cxn ang="0">
                      <a:pos x="107" y="1636"/>
                    </a:cxn>
                    <a:cxn ang="0">
                      <a:pos x="169" y="1598"/>
                    </a:cxn>
                    <a:cxn ang="0">
                      <a:pos x="227" y="1564"/>
                    </a:cxn>
                    <a:cxn ang="0">
                      <a:pos x="286" y="1484"/>
                    </a:cxn>
                    <a:cxn ang="0">
                      <a:pos x="300" y="1407"/>
                    </a:cxn>
                    <a:cxn ang="0">
                      <a:pos x="301" y="1378"/>
                    </a:cxn>
                    <a:cxn ang="0">
                      <a:pos x="288" y="1329"/>
                    </a:cxn>
                    <a:cxn ang="0">
                      <a:pos x="276" y="1310"/>
                    </a:cxn>
                    <a:cxn ang="0">
                      <a:pos x="350" y="1279"/>
                    </a:cxn>
                    <a:cxn ang="0">
                      <a:pos x="389" y="1243"/>
                    </a:cxn>
                    <a:cxn ang="0">
                      <a:pos x="341" y="1241"/>
                    </a:cxn>
                    <a:cxn ang="0">
                      <a:pos x="290" y="1219"/>
                    </a:cxn>
                    <a:cxn ang="0">
                      <a:pos x="338" y="1218"/>
                    </a:cxn>
                    <a:cxn ang="0">
                      <a:pos x="371" y="1232"/>
                    </a:cxn>
                    <a:cxn ang="0">
                      <a:pos x="394" y="1138"/>
                    </a:cxn>
                    <a:cxn ang="0">
                      <a:pos x="352" y="1100"/>
                    </a:cxn>
                    <a:cxn ang="0">
                      <a:pos x="308" y="1148"/>
                    </a:cxn>
                    <a:cxn ang="0">
                      <a:pos x="319" y="1127"/>
                    </a:cxn>
                    <a:cxn ang="0">
                      <a:pos x="331" y="1060"/>
                    </a:cxn>
                    <a:cxn ang="0">
                      <a:pos x="344" y="979"/>
                    </a:cxn>
                    <a:cxn ang="0">
                      <a:pos x="340" y="879"/>
                    </a:cxn>
                    <a:cxn ang="0">
                      <a:pos x="370" y="850"/>
                    </a:cxn>
                    <a:cxn ang="0">
                      <a:pos x="393" y="840"/>
                    </a:cxn>
                    <a:cxn ang="0">
                      <a:pos x="410" y="809"/>
                    </a:cxn>
                    <a:cxn ang="0">
                      <a:pos x="449" y="764"/>
                    </a:cxn>
                    <a:cxn ang="0">
                      <a:pos x="503" y="735"/>
                    </a:cxn>
                    <a:cxn ang="0">
                      <a:pos x="555" y="664"/>
                    </a:cxn>
                    <a:cxn ang="0">
                      <a:pos x="572" y="639"/>
                    </a:cxn>
                    <a:cxn ang="0">
                      <a:pos x="551" y="594"/>
                    </a:cxn>
                    <a:cxn ang="0">
                      <a:pos x="569" y="527"/>
                    </a:cxn>
                    <a:cxn ang="0">
                      <a:pos x="593" y="503"/>
                    </a:cxn>
                    <a:cxn ang="0">
                      <a:pos x="614" y="493"/>
                    </a:cxn>
                    <a:cxn ang="0">
                      <a:pos x="628" y="460"/>
                    </a:cxn>
                    <a:cxn ang="0">
                      <a:pos x="661" y="473"/>
                    </a:cxn>
                    <a:cxn ang="0">
                      <a:pos x="712" y="449"/>
                    </a:cxn>
                    <a:cxn ang="0">
                      <a:pos x="687" y="296"/>
                    </a:cxn>
                    <a:cxn ang="0">
                      <a:pos x="683" y="186"/>
                    </a:cxn>
                    <a:cxn ang="0">
                      <a:pos x="528" y="5"/>
                    </a:cxn>
                    <a:cxn ang="0">
                      <a:pos x="502" y="29"/>
                    </a:cxn>
                    <a:cxn ang="0">
                      <a:pos x="490" y="97"/>
                    </a:cxn>
                    <a:cxn ang="0">
                      <a:pos x="390" y="119"/>
                    </a:cxn>
                    <a:cxn ang="0">
                      <a:pos x="335" y="149"/>
                    </a:cxn>
                    <a:cxn ang="0">
                      <a:pos x="279" y="251"/>
                    </a:cxn>
                    <a:cxn ang="0">
                      <a:pos x="242" y="364"/>
                    </a:cxn>
                    <a:cxn ang="0">
                      <a:pos x="194" y="446"/>
                    </a:cxn>
                    <a:cxn ang="0">
                      <a:pos x="163" y="641"/>
                    </a:cxn>
                    <a:cxn ang="0">
                      <a:pos x="104" y="697"/>
                    </a:cxn>
                    <a:cxn ang="0">
                      <a:pos x="66" y="811"/>
                    </a:cxn>
                    <a:cxn ang="0">
                      <a:pos x="55" y="886"/>
                    </a:cxn>
                    <a:cxn ang="0">
                      <a:pos x="86" y="1035"/>
                    </a:cxn>
                    <a:cxn ang="0">
                      <a:pos x="74" y="1143"/>
                    </a:cxn>
                    <a:cxn ang="0">
                      <a:pos x="32" y="1242"/>
                    </a:cxn>
                  </a:cxnLst>
                  <a:rect l="0" t="0" r="r" b="b"/>
                  <a:pathLst>
                    <a:path w="715" h="1640">
                      <a:moveTo>
                        <a:pt x="6" y="1264"/>
                      </a:moveTo>
                      <a:lnTo>
                        <a:pt x="0" y="1276"/>
                      </a:lnTo>
                      <a:lnTo>
                        <a:pt x="0" y="1288"/>
                      </a:lnTo>
                      <a:lnTo>
                        <a:pt x="5" y="1328"/>
                      </a:lnTo>
                      <a:lnTo>
                        <a:pt x="7" y="1333"/>
                      </a:lnTo>
                      <a:lnTo>
                        <a:pt x="12" y="1335"/>
                      </a:lnTo>
                      <a:lnTo>
                        <a:pt x="13" y="1339"/>
                      </a:lnTo>
                      <a:lnTo>
                        <a:pt x="15" y="1346"/>
                      </a:lnTo>
                      <a:lnTo>
                        <a:pt x="13" y="1350"/>
                      </a:lnTo>
                      <a:lnTo>
                        <a:pt x="19" y="1343"/>
                      </a:lnTo>
                      <a:lnTo>
                        <a:pt x="21" y="1335"/>
                      </a:lnTo>
                      <a:lnTo>
                        <a:pt x="26" y="1340"/>
                      </a:lnTo>
                      <a:lnTo>
                        <a:pt x="22" y="1350"/>
                      </a:lnTo>
                      <a:lnTo>
                        <a:pt x="27" y="1349"/>
                      </a:lnTo>
                      <a:lnTo>
                        <a:pt x="29" y="1351"/>
                      </a:lnTo>
                      <a:lnTo>
                        <a:pt x="24" y="1355"/>
                      </a:lnTo>
                      <a:lnTo>
                        <a:pt x="17" y="1366"/>
                      </a:lnTo>
                      <a:lnTo>
                        <a:pt x="33" y="1371"/>
                      </a:lnTo>
                      <a:lnTo>
                        <a:pt x="35" y="1381"/>
                      </a:lnTo>
                      <a:lnTo>
                        <a:pt x="33" y="1398"/>
                      </a:lnTo>
                      <a:lnTo>
                        <a:pt x="43" y="1396"/>
                      </a:lnTo>
                      <a:lnTo>
                        <a:pt x="45" y="1407"/>
                      </a:lnTo>
                      <a:lnTo>
                        <a:pt x="39" y="1415"/>
                      </a:lnTo>
                      <a:lnTo>
                        <a:pt x="42" y="1431"/>
                      </a:lnTo>
                      <a:lnTo>
                        <a:pt x="40" y="1442"/>
                      </a:lnTo>
                      <a:lnTo>
                        <a:pt x="49" y="1442"/>
                      </a:lnTo>
                      <a:lnTo>
                        <a:pt x="54" y="1456"/>
                      </a:lnTo>
                      <a:lnTo>
                        <a:pt x="56" y="1468"/>
                      </a:lnTo>
                      <a:lnTo>
                        <a:pt x="62" y="1487"/>
                      </a:lnTo>
                      <a:lnTo>
                        <a:pt x="74" y="1496"/>
                      </a:lnTo>
                      <a:lnTo>
                        <a:pt x="78" y="1509"/>
                      </a:lnTo>
                      <a:lnTo>
                        <a:pt x="91" y="1516"/>
                      </a:lnTo>
                      <a:lnTo>
                        <a:pt x="98" y="1526"/>
                      </a:lnTo>
                      <a:lnTo>
                        <a:pt x="98" y="1534"/>
                      </a:lnTo>
                      <a:lnTo>
                        <a:pt x="92" y="1538"/>
                      </a:lnTo>
                      <a:lnTo>
                        <a:pt x="85" y="1537"/>
                      </a:lnTo>
                      <a:lnTo>
                        <a:pt x="82" y="1541"/>
                      </a:lnTo>
                      <a:lnTo>
                        <a:pt x="89" y="1557"/>
                      </a:lnTo>
                      <a:lnTo>
                        <a:pt x="82" y="1555"/>
                      </a:lnTo>
                      <a:lnTo>
                        <a:pt x="75" y="1553"/>
                      </a:lnTo>
                      <a:lnTo>
                        <a:pt x="75" y="1559"/>
                      </a:lnTo>
                      <a:lnTo>
                        <a:pt x="91" y="1593"/>
                      </a:lnTo>
                      <a:lnTo>
                        <a:pt x="98" y="1604"/>
                      </a:lnTo>
                      <a:lnTo>
                        <a:pt x="102" y="1614"/>
                      </a:lnTo>
                      <a:lnTo>
                        <a:pt x="99" y="1620"/>
                      </a:lnTo>
                      <a:lnTo>
                        <a:pt x="98" y="1631"/>
                      </a:lnTo>
                      <a:lnTo>
                        <a:pt x="94" y="1633"/>
                      </a:lnTo>
                      <a:lnTo>
                        <a:pt x="93" y="1638"/>
                      </a:lnTo>
                      <a:lnTo>
                        <a:pt x="107" y="1636"/>
                      </a:lnTo>
                      <a:lnTo>
                        <a:pt x="118" y="1640"/>
                      </a:lnTo>
                      <a:lnTo>
                        <a:pt x="136" y="1634"/>
                      </a:lnTo>
                      <a:lnTo>
                        <a:pt x="152" y="1633"/>
                      </a:lnTo>
                      <a:lnTo>
                        <a:pt x="163" y="1638"/>
                      </a:lnTo>
                      <a:lnTo>
                        <a:pt x="168" y="1634"/>
                      </a:lnTo>
                      <a:lnTo>
                        <a:pt x="172" y="1620"/>
                      </a:lnTo>
                      <a:lnTo>
                        <a:pt x="169" y="1598"/>
                      </a:lnTo>
                      <a:lnTo>
                        <a:pt x="174" y="1585"/>
                      </a:lnTo>
                      <a:lnTo>
                        <a:pt x="180" y="1574"/>
                      </a:lnTo>
                      <a:lnTo>
                        <a:pt x="189" y="1576"/>
                      </a:lnTo>
                      <a:lnTo>
                        <a:pt x="194" y="1566"/>
                      </a:lnTo>
                      <a:lnTo>
                        <a:pt x="204" y="1559"/>
                      </a:lnTo>
                      <a:lnTo>
                        <a:pt x="218" y="1560"/>
                      </a:lnTo>
                      <a:lnTo>
                        <a:pt x="227" y="1564"/>
                      </a:lnTo>
                      <a:lnTo>
                        <a:pt x="238" y="1560"/>
                      </a:lnTo>
                      <a:lnTo>
                        <a:pt x="250" y="1564"/>
                      </a:lnTo>
                      <a:lnTo>
                        <a:pt x="261" y="1564"/>
                      </a:lnTo>
                      <a:lnTo>
                        <a:pt x="266" y="1544"/>
                      </a:lnTo>
                      <a:lnTo>
                        <a:pt x="276" y="1522"/>
                      </a:lnTo>
                      <a:lnTo>
                        <a:pt x="285" y="1505"/>
                      </a:lnTo>
                      <a:lnTo>
                        <a:pt x="286" y="1484"/>
                      </a:lnTo>
                      <a:lnTo>
                        <a:pt x="291" y="1472"/>
                      </a:lnTo>
                      <a:lnTo>
                        <a:pt x="290" y="1457"/>
                      </a:lnTo>
                      <a:lnTo>
                        <a:pt x="293" y="1446"/>
                      </a:lnTo>
                      <a:lnTo>
                        <a:pt x="298" y="1435"/>
                      </a:lnTo>
                      <a:lnTo>
                        <a:pt x="298" y="1424"/>
                      </a:lnTo>
                      <a:lnTo>
                        <a:pt x="295" y="1418"/>
                      </a:lnTo>
                      <a:lnTo>
                        <a:pt x="300" y="1407"/>
                      </a:lnTo>
                      <a:lnTo>
                        <a:pt x="298" y="1398"/>
                      </a:lnTo>
                      <a:lnTo>
                        <a:pt x="293" y="1392"/>
                      </a:lnTo>
                      <a:lnTo>
                        <a:pt x="292" y="1386"/>
                      </a:lnTo>
                      <a:lnTo>
                        <a:pt x="293" y="1382"/>
                      </a:lnTo>
                      <a:lnTo>
                        <a:pt x="300" y="1385"/>
                      </a:lnTo>
                      <a:lnTo>
                        <a:pt x="304" y="1385"/>
                      </a:lnTo>
                      <a:lnTo>
                        <a:pt x="301" y="1378"/>
                      </a:lnTo>
                      <a:lnTo>
                        <a:pt x="302" y="1374"/>
                      </a:lnTo>
                      <a:lnTo>
                        <a:pt x="304" y="1367"/>
                      </a:lnTo>
                      <a:lnTo>
                        <a:pt x="304" y="1362"/>
                      </a:lnTo>
                      <a:lnTo>
                        <a:pt x="307" y="1345"/>
                      </a:lnTo>
                      <a:lnTo>
                        <a:pt x="306" y="1340"/>
                      </a:lnTo>
                      <a:lnTo>
                        <a:pt x="297" y="1334"/>
                      </a:lnTo>
                      <a:lnTo>
                        <a:pt x="288" y="1329"/>
                      </a:lnTo>
                      <a:lnTo>
                        <a:pt x="291" y="1328"/>
                      </a:lnTo>
                      <a:lnTo>
                        <a:pt x="300" y="1332"/>
                      </a:lnTo>
                      <a:lnTo>
                        <a:pt x="309" y="1329"/>
                      </a:lnTo>
                      <a:lnTo>
                        <a:pt x="312" y="1326"/>
                      </a:lnTo>
                      <a:lnTo>
                        <a:pt x="302" y="1317"/>
                      </a:lnTo>
                      <a:lnTo>
                        <a:pt x="274" y="1312"/>
                      </a:lnTo>
                      <a:lnTo>
                        <a:pt x="276" y="1310"/>
                      </a:lnTo>
                      <a:lnTo>
                        <a:pt x="298" y="1307"/>
                      </a:lnTo>
                      <a:lnTo>
                        <a:pt x="311" y="1311"/>
                      </a:lnTo>
                      <a:lnTo>
                        <a:pt x="318" y="1307"/>
                      </a:lnTo>
                      <a:lnTo>
                        <a:pt x="320" y="1299"/>
                      </a:lnTo>
                      <a:lnTo>
                        <a:pt x="334" y="1297"/>
                      </a:lnTo>
                      <a:lnTo>
                        <a:pt x="345" y="1286"/>
                      </a:lnTo>
                      <a:lnTo>
                        <a:pt x="350" y="1279"/>
                      </a:lnTo>
                      <a:lnTo>
                        <a:pt x="350" y="1268"/>
                      </a:lnTo>
                      <a:lnTo>
                        <a:pt x="359" y="1270"/>
                      </a:lnTo>
                      <a:lnTo>
                        <a:pt x="359" y="1281"/>
                      </a:lnTo>
                      <a:lnTo>
                        <a:pt x="371" y="1280"/>
                      </a:lnTo>
                      <a:lnTo>
                        <a:pt x="378" y="1268"/>
                      </a:lnTo>
                      <a:lnTo>
                        <a:pt x="392" y="1256"/>
                      </a:lnTo>
                      <a:lnTo>
                        <a:pt x="389" y="1243"/>
                      </a:lnTo>
                      <a:lnTo>
                        <a:pt x="394" y="1248"/>
                      </a:lnTo>
                      <a:lnTo>
                        <a:pt x="400" y="1248"/>
                      </a:lnTo>
                      <a:lnTo>
                        <a:pt x="400" y="1242"/>
                      </a:lnTo>
                      <a:lnTo>
                        <a:pt x="406" y="1237"/>
                      </a:lnTo>
                      <a:lnTo>
                        <a:pt x="405" y="1232"/>
                      </a:lnTo>
                      <a:lnTo>
                        <a:pt x="352" y="1243"/>
                      </a:lnTo>
                      <a:lnTo>
                        <a:pt x="341" y="1241"/>
                      </a:lnTo>
                      <a:lnTo>
                        <a:pt x="336" y="1245"/>
                      </a:lnTo>
                      <a:lnTo>
                        <a:pt x="334" y="1238"/>
                      </a:lnTo>
                      <a:lnTo>
                        <a:pt x="328" y="1232"/>
                      </a:lnTo>
                      <a:lnTo>
                        <a:pt x="303" y="1222"/>
                      </a:lnTo>
                      <a:lnTo>
                        <a:pt x="290" y="1225"/>
                      </a:lnTo>
                      <a:lnTo>
                        <a:pt x="284" y="1221"/>
                      </a:lnTo>
                      <a:lnTo>
                        <a:pt x="290" y="1219"/>
                      </a:lnTo>
                      <a:lnTo>
                        <a:pt x="293" y="1211"/>
                      </a:lnTo>
                      <a:lnTo>
                        <a:pt x="300" y="1214"/>
                      </a:lnTo>
                      <a:lnTo>
                        <a:pt x="308" y="1211"/>
                      </a:lnTo>
                      <a:lnTo>
                        <a:pt x="320" y="1213"/>
                      </a:lnTo>
                      <a:lnTo>
                        <a:pt x="322" y="1211"/>
                      </a:lnTo>
                      <a:lnTo>
                        <a:pt x="331" y="1221"/>
                      </a:lnTo>
                      <a:lnTo>
                        <a:pt x="338" y="1218"/>
                      </a:lnTo>
                      <a:lnTo>
                        <a:pt x="339" y="1214"/>
                      </a:lnTo>
                      <a:lnTo>
                        <a:pt x="345" y="1220"/>
                      </a:lnTo>
                      <a:lnTo>
                        <a:pt x="352" y="1222"/>
                      </a:lnTo>
                      <a:lnTo>
                        <a:pt x="356" y="1216"/>
                      </a:lnTo>
                      <a:lnTo>
                        <a:pt x="359" y="1220"/>
                      </a:lnTo>
                      <a:lnTo>
                        <a:pt x="363" y="1230"/>
                      </a:lnTo>
                      <a:lnTo>
                        <a:pt x="371" y="1232"/>
                      </a:lnTo>
                      <a:lnTo>
                        <a:pt x="403" y="1216"/>
                      </a:lnTo>
                      <a:lnTo>
                        <a:pt x="414" y="1198"/>
                      </a:lnTo>
                      <a:lnTo>
                        <a:pt x="419" y="1193"/>
                      </a:lnTo>
                      <a:lnTo>
                        <a:pt x="422" y="1176"/>
                      </a:lnTo>
                      <a:lnTo>
                        <a:pt x="416" y="1161"/>
                      </a:lnTo>
                      <a:lnTo>
                        <a:pt x="404" y="1152"/>
                      </a:lnTo>
                      <a:lnTo>
                        <a:pt x="394" y="1138"/>
                      </a:lnTo>
                      <a:lnTo>
                        <a:pt x="403" y="1136"/>
                      </a:lnTo>
                      <a:lnTo>
                        <a:pt x="402" y="1133"/>
                      </a:lnTo>
                      <a:lnTo>
                        <a:pt x="381" y="1123"/>
                      </a:lnTo>
                      <a:lnTo>
                        <a:pt x="379" y="1113"/>
                      </a:lnTo>
                      <a:lnTo>
                        <a:pt x="374" y="1103"/>
                      </a:lnTo>
                      <a:lnTo>
                        <a:pt x="357" y="1106"/>
                      </a:lnTo>
                      <a:lnTo>
                        <a:pt x="352" y="1100"/>
                      </a:lnTo>
                      <a:lnTo>
                        <a:pt x="351" y="1096"/>
                      </a:lnTo>
                      <a:lnTo>
                        <a:pt x="347" y="1095"/>
                      </a:lnTo>
                      <a:lnTo>
                        <a:pt x="347" y="1098"/>
                      </a:lnTo>
                      <a:lnTo>
                        <a:pt x="341" y="1118"/>
                      </a:lnTo>
                      <a:lnTo>
                        <a:pt x="333" y="1129"/>
                      </a:lnTo>
                      <a:lnTo>
                        <a:pt x="314" y="1143"/>
                      </a:lnTo>
                      <a:lnTo>
                        <a:pt x="308" y="1148"/>
                      </a:lnTo>
                      <a:lnTo>
                        <a:pt x="298" y="1148"/>
                      </a:lnTo>
                      <a:lnTo>
                        <a:pt x="287" y="1151"/>
                      </a:lnTo>
                      <a:lnTo>
                        <a:pt x="280" y="1149"/>
                      </a:lnTo>
                      <a:lnTo>
                        <a:pt x="288" y="1143"/>
                      </a:lnTo>
                      <a:lnTo>
                        <a:pt x="300" y="1140"/>
                      </a:lnTo>
                      <a:lnTo>
                        <a:pt x="309" y="1132"/>
                      </a:lnTo>
                      <a:lnTo>
                        <a:pt x="319" y="1127"/>
                      </a:lnTo>
                      <a:lnTo>
                        <a:pt x="336" y="1112"/>
                      </a:lnTo>
                      <a:lnTo>
                        <a:pt x="339" y="1102"/>
                      </a:lnTo>
                      <a:lnTo>
                        <a:pt x="339" y="1089"/>
                      </a:lnTo>
                      <a:lnTo>
                        <a:pt x="330" y="1087"/>
                      </a:lnTo>
                      <a:lnTo>
                        <a:pt x="334" y="1080"/>
                      </a:lnTo>
                      <a:lnTo>
                        <a:pt x="335" y="1069"/>
                      </a:lnTo>
                      <a:lnTo>
                        <a:pt x="331" y="1060"/>
                      </a:lnTo>
                      <a:lnTo>
                        <a:pt x="328" y="1032"/>
                      </a:lnTo>
                      <a:lnTo>
                        <a:pt x="329" y="1015"/>
                      </a:lnTo>
                      <a:lnTo>
                        <a:pt x="325" y="992"/>
                      </a:lnTo>
                      <a:lnTo>
                        <a:pt x="327" y="985"/>
                      </a:lnTo>
                      <a:lnTo>
                        <a:pt x="330" y="977"/>
                      </a:lnTo>
                      <a:lnTo>
                        <a:pt x="329" y="971"/>
                      </a:lnTo>
                      <a:lnTo>
                        <a:pt x="344" y="979"/>
                      </a:lnTo>
                      <a:lnTo>
                        <a:pt x="345" y="971"/>
                      </a:lnTo>
                      <a:lnTo>
                        <a:pt x="340" y="950"/>
                      </a:lnTo>
                      <a:lnTo>
                        <a:pt x="345" y="928"/>
                      </a:lnTo>
                      <a:lnTo>
                        <a:pt x="350" y="910"/>
                      </a:lnTo>
                      <a:lnTo>
                        <a:pt x="343" y="901"/>
                      </a:lnTo>
                      <a:lnTo>
                        <a:pt x="340" y="892"/>
                      </a:lnTo>
                      <a:lnTo>
                        <a:pt x="340" y="879"/>
                      </a:lnTo>
                      <a:lnTo>
                        <a:pt x="356" y="887"/>
                      </a:lnTo>
                      <a:lnTo>
                        <a:pt x="357" y="885"/>
                      </a:lnTo>
                      <a:lnTo>
                        <a:pt x="361" y="881"/>
                      </a:lnTo>
                      <a:lnTo>
                        <a:pt x="367" y="872"/>
                      </a:lnTo>
                      <a:lnTo>
                        <a:pt x="368" y="870"/>
                      </a:lnTo>
                      <a:lnTo>
                        <a:pt x="367" y="866"/>
                      </a:lnTo>
                      <a:lnTo>
                        <a:pt x="370" y="850"/>
                      </a:lnTo>
                      <a:lnTo>
                        <a:pt x="365" y="839"/>
                      </a:lnTo>
                      <a:lnTo>
                        <a:pt x="366" y="831"/>
                      </a:lnTo>
                      <a:lnTo>
                        <a:pt x="368" y="840"/>
                      </a:lnTo>
                      <a:lnTo>
                        <a:pt x="377" y="848"/>
                      </a:lnTo>
                      <a:lnTo>
                        <a:pt x="381" y="847"/>
                      </a:lnTo>
                      <a:lnTo>
                        <a:pt x="386" y="837"/>
                      </a:lnTo>
                      <a:lnTo>
                        <a:pt x="393" y="840"/>
                      </a:lnTo>
                      <a:lnTo>
                        <a:pt x="394" y="833"/>
                      </a:lnTo>
                      <a:lnTo>
                        <a:pt x="398" y="827"/>
                      </a:lnTo>
                      <a:lnTo>
                        <a:pt x="387" y="822"/>
                      </a:lnTo>
                      <a:lnTo>
                        <a:pt x="394" y="823"/>
                      </a:lnTo>
                      <a:lnTo>
                        <a:pt x="403" y="817"/>
                      </a:lnTo>
                      <a:lnTo>
                        <a:pt x="403" y="812"/>
                      </a:lnTo>
                      <a:lnTo>
                        <a:pt x="410" y="809"/>
                      </a:lnTo>
                      <a:lnTo>
                        <a:pt x="411" y="799"/>
                      </a:lnTo>
                      <a:lnTo>
                        <a:pt x="417" y="796"/>
                      </a:lnTo>
                      <a:lnTo>
                        <a:pt x="417" y="784"/>
                      </a:lnTo>
                      <a:lnTo>
                        <a:pt x="425" y="783"/>
                      </a:lnTo>
                      <a:lnTo>
                        <a:pt x="435" y="785"/>
                      </a:lnTo>
                      <a:lnTo>
                        <a:pt x="446" y="775"/>
                      </a:lnTo>
                      <a:lnTo>
                        <a:pt x="449" y="764"/>
                      </a:lnTo>
                      <a:lnTo>
                        <a:pt x="464" y="753"/>
                      </a:lnTo>
                      <a:lnTo>
                        <a:pt x="470" y="761"/>
                      </a:lnTo>
                      <a:lnTo>
                        <a:pt x="481" y="753"/>
                      </a:lnTo>
                      <a:lnTo>
                        <a:pt x="484" y="743"/>
                      </a:lnTo>
                      <a:lnTo>
                        <a:pt x="492" y="737"/>
                      </a:lnTo>
                      <a:lnTo>
                        <a:pt x="500" y="740"/>
                      </a:lnTo>
                      <a:lnTo>
                        <a:pt x="503" y="735"/>
                      </a:lnTo>
                      <a:lnTo>
                        <a:pt x="516" y="727"/>
                      </a:lnTo>
                      <a:lnTo>
                        <a:pt x="521" y="719"/>
                      </a:lnTo>
                      <a:lnTo>
                        <a:pt x="528" y="715"/>
                      </a:lnTo>
                      <a:lnTo>
                        <a:pt x="535" y="699"/>
                      </a:lnTo>
                      <a:lnTo>
                        <a:pt x="538" y="691"/>
                      </a:lnTo>
                      <a:lnTo>
                        <a:pt x="549" y="677"/>
                      </a:lnTo>
                      <a:lnTo>
                        <a:pt x="555" y="664"/>
                      </a:lnTo>
                      <a:lnTo>
                        <a:pt x="562" y="651"/>
                      </a:lnTo>
                      <a:lnTo>
                        <a:pt x="566" y="646"/>
                      </a:lnTo>
                      <a:lnTo>
                        <a:pt x="567" y="651"/>
                      </a:lnTo>
                      <a:lnTo>
                        <a:pt x="566" y="662"/>
                      </a:lnTo>
                      <a:lnTo>
                        <a:pt x="576" y="649"/>
                      </a:lnTo>
                      <a:lnTo>
                        <a:pt x="577" y="644"/>
                      </a:lnTo>
                      <a:lnTo>
                        <a:pt x="572" y="639"/>
                      </a:lnTo>
                      <a:lnTo>
                        <a:pt x="571" y="633"/>
                      </a:lnTo>
                      <a:lnTo>
                        <a:pt x="556" y="618"/>
                      </a:lnTo>
                      <a:lnTo>
                        <a:pt x="555" y="612"/>
                      </a:lnTo>
                      <a:lnTo>
                        <a:pt x="558" y="610"/>
                      </a:lnTo>
                      <a:lnTo>
                        <a:pt x="556" y="602"/>
                      </a:lnTo>
                      <a:lnTo>
                        <a:pt x="551" y="596"/>
                      </a:lnTo>
                      <a:lnTo>
                        <a:pt x="551" y="594"/>
                      </a:lnTo>
                      <a:lnTo>
                        <a:pt x="556" y="589"/>
                      </a:lnTo>
                      <a:lnTo>
                        <a:pt x="558" y="582"/>
                      </a:lnTo>
                      <a:lnTo>
                        <a:pt x="566" y="579"/>
                      </a:lnTo>
                      <a:lnTo>
                        <a:pt x="576" y="554"/>
                      </a:lnTo>
                      <a:lnTo>
                        <a:pt x="577" y="547"/>
                      </a:lnTo>
                      <a:lnTo>
                        <a:pt x="567" y="530"/>
                      </a:lnTo>
                      <a:lnTo>
                        <a:pt x="569" y="527"/>
                      </a:lnTo>
                      <a:lnTo>
                        <a:pt x="580" y="520"/>
                      </a:lnTo>
                      <a:lnTo>
                        <a:pt x="580" y="512"/>
                      </a:lnTo>
                      <a:lnTo>
                        <a:pt x="585" y="511"/>
                      </a:lnTo>
                      <a:lnTo>
                        <a:pt x="592" y="515"/>
                      </a:lnTo>
                      <a:lnTo>
                        <a:pt x="596" y="514"/>
                      </a:lnTo>
                      <a:lnTo>
                        <a:pt x="597" y="506"/>
                      </a:lnTo>
                      <a:lnTo>
                        <a:pt x="593" y="503"/>
                      </a:lnTo>
                      <a:lnTo>
                        <a:pt x="603" y="501"/>
                      </a:lnTo>
                      <a:lnTo>
                        <a:pt x="604" y="495"/>
                      </a:lnTo>
                      <a:lnTo>
                        <a:pt x="593" y="481"/>
                      </a:lnTo>
                      <a:lnTo>
                        <a:pt x="593" y="476"/>
                      </a:lnTo>
                      <a:lnTo>
                        <a:pt x="605" y="484"/>
                      </a:lnTo>
                      <a:lnTo>
                        <a:pt x="610" y="493"/>
                      </a:lnTo>
                      <a:lnTo>
                        <a:pt x="614" y="493"/>
                      </a:lnTo>
                      <a:lnTo>
                        <a:pt x="613" y="476"/>
                      </a:lnTo>
                      <a:lnTo>
                        <a:pt x="614" y="478"/>
                      </a:lnTo>
                      <a:lnTo>
                        <a:pt x="618" y="476"/>
                      </a:lnTo>
                      <a:lnTo>
                        <a:pt x="619" y="455"/>
                      </a:lnTo>
                      <a:lnTo>
                        <a:pt x="623" y="454"/>
                      </a:lnTo>
                      <a:lnTo>
                        <a:pt x="628" y="454"/>
                      </a:lnTo>
                      <a:lnTo>
                        <a:pt x="628" y="460"/>
                      </a:lnTo>
                      <a:lnTo>
                        <a:pt x="631" y="465"/>
                      </a:lnTo>
                      <a:lnTo>
                        <a:pt x="635" y="467"/>
                      </a:lnTo>
                      <a:lnTo>
                        <a:pt x="640" y="454"/>
                      </a:lnTo>
                      <a:lnTo>
                        <a:pt x="645" y="457"/>
                      </a:lnTo>
                      <a:lnTo>
                        <a:pt x="651" y="468"/>
                      </a:lnTo>
                      <a:lnTo>
                        <a:pt x="655" y="468"/>
                      </a:lnTo>
                      <a:lnTo>
                        <a:pt x="661" y="473"/>
                      </a:lnTo>
                      <a:lnTo>
                        <a:pt x="666" y="461"/>
                      </a:lnTo>
                      <a:lnTo>
                        <a:pt x="691" y="458"/>
                      </a:lnTo>
                      <a:lnTo>
                        <a:pt x="700" y="465"/>
                      </a:lnTo>
                      <a:lnTo>
                        <a:pt x="706" y="472"/>
                      </a:lnTo>
                      <a:lnTo>
                        <a:pt x="710" y="465"/>
                      </a:lnTo>
                      <a:lnTo>
                        <a:pt x="715" y="461"/>
                      </a:lnTo>
                      <a:lnTo>
                        <a:pt x="712" y="449"/>
                      </a:lnTo>
                      <a:lnTo>
                        <a:pt x="698" y="415"/>
                      </a:lnTo>
                      <a:lnTo>
                        <a:pt x="694" y="395"/>
                      </a:lnTo>
                      <a:lnTo>
                        <a:pt x="698" y="377"/>
                      </a:lnTo>
                      <a:lnTo>
                        <a:pt x="706" y="364"/>
                      </a:lnTo>
                      <a:lnTo>
                        <a:pt x="707" y="354"/>
                      </a:lnTo>
                      <a:lnTo>
                        <a:pt x="707" y="342"/>
                      </a:lnTo>
                      <a:lnTo>
                        <a:pt x="687" y="296"/>
                      </a:lnTo>
                      <a:lnTo>
                        <a:pt x="684" y="279"/>
                      </a:lnTo>
                      <a:lnTo>
                        <a:pt x="690" y="258"/>
                      </a:lnTo>
                      <a:lnTo>
                        <a:pt x="688" y="243"/>
                      </a:lnTo>
                      <a:lnTo>
                        <a:pt x="683" y="237"/>
                      </a:lnTo>
                      <a:lnTo>
                        <a:pt x="682" y="223"/>
                      </a:lnTo>
                      <a:lnTo>
                        <a:pt x="682" y="202"/>
                      </a:lnTo>
                      <a:lnTo>
                        <a:pt x="683" y="186"/>
                      </a:lnTo>
                      <a:lnTo>
                        <a:pt x="688" y="173"/>
                      </a:lnTo>
                      <a:lnTo>
                        <a:pt x="685" y="166"/>
                      </a:lnTo>
                      <a:lnTo>
                        <a:pt x="653" y="110"/>
                      </a:lnTo>
                      <a:lnTo>
                        <a:pt x="635" y="92"/>
                      </a:lnTo>
                      <a:lnTo>
                        <a:pt x="599" y="81"/>
                      </a:lnTo>
                      <a:lnTo>
                        <a:pt x="569" y="51"/>
                      </a:lnTo>
                      <a:lnTo>
                        <a:pt x="528" y="5"/>
                      </a:lnTo>
                      <a:lnTo>
                        <a:pt x="526" y="0"/>
                      </a:lnTo>
                      <a:lnTo>
                        <a:pt x="523" y="0"/>
                      </a:lnTo>
                      <a:lnTo>
                        <a:pt x="500" y="0"/>
                      </a:lnTo>
                      <a:lnTo>
                        <a:pt x="495" y="3"/>
                      </a:lnTo>
                      <a:lnTo>
                        <a:pt x="496" y="13"/>
                      </a:lnTo>
                      <a:lnTo>
                        <a:pt x="501" y="17"/>
                      </a:lnTo>
                      <a:lnTo>
                        <a:pt x="502" y="29"/>
                      </a:lnTo>
                      <a:lnTo>
                        <a:pt x="500" y="38"/>
                      </a:lnTo>
                      <a:lnTo>
                        <a:pt x="496" y="43"/>
                      </a:lnTo>
                      <a:lnTo>
                        <a:pt x="492" y="58"/>
                      </a:lnTo>
                      <a:lnTo>
                        <a:pt x="486" y="69"/>
                      </a:lnTo>
                      <a:lnTo>
                        <a:pt x="488" y="79"/>
                      </a:lnTo>
                      <a:lnTo>
                        <a:pt x="497" y="89"/>
                      </a:lnTo>
                      <a:lnTo>
                        <a:pt x="490" y="97"/>
                      </a:lnTo>
                      <a:lnTo>
                        <a:pt x="481" y="100"/>
                      </a:lnTo>
                      <a:lnTo>
                        <a:pt x="438" y="84"/>
                      </a:lnTo>
                      <a:lnTo>
                        <a:pt x="408" y="80"/>
                      </a:lnTo>
                      <a:lnTo>
                        <a:pt x="398" y="81"/>
                      </a:lnTo>
                      <a:lnTo>
                        <a:pt x="393" y="86"/>
                      </a:lnTo>
                      <a:lnTo>
                        <a:pt x="388" y="96"/>
                      </a:lnTo>
                      <a:lnTo>
                        <a:pt x="390" y="119"/>
                      </a:lnTo>
                      <a:lnTo>
                        <a:pt x="388" y="129"/>
                      </a:lnTo>
                      <a:lnTo>
                        <a:pt x="383" y="150"/>
                      </a:lnTo>
                      <a:lnTo>
                        <a:pt x="373" y="166"/>
                      </a:lnTo>
                      <a:lnTo>
                        <a:pt x="370" y="165"/>
                      </a:lnTo>
                      <a:lnTo>
                        <a:pt x="360" y="153"/>
                      </a:lnTo>
                      <a:lnTo>
                        <a:pt x="347" y="145"/>
                      </a:lnTo>
                      <a:lnTo>
                        <a:pt x="335" y="149"/>
                      </a:lnTo>
                      <a:lnTo>
                        <a:pt x="317" y="167"/>
                      </a:lnTo>
                      <a:lnTo>
                        <a:pt x="308" y="180"/>
                      </a:lnTo>
                      <a:lnTo>
                        <a:pt x="304" y="196"/>
                      </a:lnTo>
                      <a:lnTo>
                        <a:pt x="302" y="209"/>
                      </a:lnTo>
                      <a:lnTo>
                        <a:pt x="296" y="219"/>
                      </a:lnTo>
                      <a:lnTo>
                        <a:pt x="282" y="237"/>
                      </a:lnTo>
                      <a:lnTo>
                        <a:pt x="279" y="251"/>
                      </a:lnTo>
                      <a:lnTo>
                        <a:pt x="292" y="273"/>
                      </a:lnTo>
                      <a:lnTo>
                        <a:pt x="293" y="285"/>
                      </a:lnTo>
                      <a:lnTo>
                        <a:pt x="291" y="294"/>
                      </a:lnTo>
                      <a:lnTo>
                        <a:pt x="285" y="306"/>
                      </a:lnTo>
                      <a:lnTo>
                        <a:pt x="273" y="320"/>
                      </a:lnTo>
                      <a:lnTo>
                        <a:pt x="265" y="334"/>
                      </a:lnTo>
                      <a:lnTo>
                        <a:pt x="242" y="364"/>
                      </a:lnTo>
                      <a:lnTo>
                        <a:pt x="236" y="381"/>
                      </a:lnTo>
                      <a:lnTo>
                        <a:pt x="233" y="401"/>
                      </a:lnTo>
                      <a:lnTo>
                        <a:pt x="228" y="413"/>
                      </a:lnTo>
                      <a:lnTo>
                        <a:pt x="211" y="427"/>
                      </a:lnTo>
                      <a:lnTo>
                        <a:pt x="200" y="427"/>
                      </a:lnTo>
                      <a:lnTo>
                        <a:pt x="193" y="431"/>
                      </a:lnTo>
                      <a:lnTo>
                        <a:pt x="194" y="446"/>
                      </a:lnTo>
                      <a:lnTo>
                        <a:pt x="194" y="467"/>
                      </a:lnTo>
                      <a:lnTo>
                        <a:pt x="193" y="497"/>
                      </a:lnTo>
                      <a:lnTo>
                        <a:pt x="184" y="547"/>
                      </a:lnTo>
                      <a:lnTo>
                        <a:pt x="167" y="584"/>
                      </a:lnTo>
                      <a:lnTo>
                        <a:pt x="147" y="616"/>
                      </a:lnTo>
                      <a:lnTo>
                        <a:pt x="148" y="625"/>
                      </a:lnTo>
                      <a:lnTo>
                        <a:pt x="163" y="641"/>
                      </a:lnTo>
                      <a:lnTo>
                        <a:pt x="169" y="653"/>
                      </a:lnTo>
                      <a:lnTo>
                        <a:pt x="169" y="672"/>
                      </a:lnTo>
                      <a:lnTo>
                        <a:pt x="167" y="683"/>
                      </a:lnTo>
                      <a:lnTo>
                        <a:pt x="157" y="695"/>
                      </a:lnTo>
                      <a:lnTo>
                        <a:pt x="142" y="695"/>
                      </a:lnTo>
                      <a:lnTo>
                        <a:pt x="125" y="692"/>
                      </a:lnTo>
                      <a:lnTo>
                        <a:pt x="104" y="697"/>
                      </a:lnTo>
                      <a:lnTo>
                        <a:pt x="87" y="708"/>
                      </a:lnTo>
                      <a:lnTo>
                        <a:pt x="62" y="738"/>
                      </a:lnTo>
                      <a:lnTo>
                        <a:pt x="56" y="754"/>
                      </a:lnTo>
                      <a:lnTo>
                        <a:pt x="51" y="774"/>
                      </a:lnTo>
                      <a:lnTo>
                        <a:pt x="55" y="793"/>
                      </a:lnTo>
                      <a:lnTo>
                        <a:pt x="61" y="806"/>
                      </a:lnTo>
                      <a:lnTo>
                        <a:pt x="66" y="811"/>
                      </a:lnTo>
                      <a:lnTo>
                        <a:pt x="60" y="821"/>
                      </a:lnTo>
                      <a:lnTo>
                        <a:pt x="59" y="833"/>
                      </a:lnTo>
                      <a:lnTo>
                        <a:pt x="55" y="843"/>
                      </a:lnTo>
                      <a:lnTo>
                        <a:pt x="55" y="863"/>
                      </a:lnTo>
                      <a:lnTo>
                        <a:pt x="53" y="871"/>
                      </a:lnTo>
                      <a:lnTo>
                        <a:pt x="53" y="883"/>
                      </a:lnTo>
                      <a:lnTo>
                        <a:pt x="55" y="886"/>
                      </a:lnTo>
                      <a:lnTo>
                        <a:pt x="60" y="902"/>
                      </a:lnTo>
                      <a:lnTo>
                        <a:pt x="59" y="944"/>
                      </a:lnTo>
                      <a:lnTo>
                        <a:pt x="60" y="964"/>
                      </a:lnTo>
                      <a:lnTo>
                        <a:pt x="69" y="979"/>
                      </a:lnTo>
                      <a:lnTo>
                        <a:pt x="89" y="995"/>
                      </a:lnTo>
                      <a:lnTo>
                        <a:pt x="92" y="1016"/>
                      </a:lnTo>
                      <a:lnTo>
                        <a:pt x="86" y="1035"/>
                      </a:lnTo>
                      <a:lnTo>
                        <a:pt x="76" y="1046"/>
                      </a:lnTo>
                      <a:lnTo>
                        <a:pt x="61" y="1052"/>
                      </a:lnTo>
                      <a:lnTo>
                        <a:pt x="59" y="1058"/>
                      </a:lnTo>
                      <a:lnTo>
                        <a:pt x="69" y="1071"/>
                      </a:lnTo>
                      <a:lnTo>
                        <a:pt x="77" y="1105"/>
                      </a:lnTo>
                      <a:lnTo>
                        <a:pt x="70" y="1134"/>
                      </a:lnTo>
                      <a:lnTo>
                        <a:pt x="74" y="1143"/>
                      </a:lnTo>
                      <a:lnTo>
                        <a:pt x="72" y="1157"/>
                      </a:lnTo>
                      <a:lnTo>
                        <a:pt x="66" y="1168"/>
                      </a:lnTo>
                      <a:lnTo>
                        <a:pt x="39" y="1179"/>
                      </a:lnTo>
                      <a:lnTo>
                        <a:pt x="39" y="1193"/>
                      </a:lnTo>
                      <a:lnTo>
                        <a:pt x="27" y="1214"/>
                      </a:lnTo>
                      <a:lnTo>
                        <a:pt x="28" y="1230"/>
                      </a:lnTo>
                      <a:lnTo>
                        <a:pt x="32" y="1242"/>
                      </a:lnTo>
                      <a:lnTo>
                        <a:pt x="24" y="1280"/>
                      </a:lnTo>
                      <a:lnTo>
                        <a:pt x="16" y="1286"/>
                      </a:lnTo>
                      <a:lnTo>
                        <a:pt x="12" y="1278"/>
                      </a:lnTo>
                      <a:lnTo>
                        <a:pt x="8" y="1291"/>
                      </a:lnTo>
                      <a:lnTo>
                        <a:pt x="8" y="1268"/>
                      </a:lnTo>
                      <a:lnTo>
                        <a:pt x="6" y="126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accent6">
                      <a:lumMod val="10000"/>
                      <a:lumOff val="9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>
                    <a:solidFill>
                      <a:srgbClr val="000000"/>
                    </a:solidFill>
                    <a:latin typeface="Univers 45 Light" pitchFamily="2" charset="0"/>
                  </a:endParaRPr>
                </a:p>
              </p:txBody>
            </p:sp>
          </p:grpSp>
          <p:sp>
            <p:nvSpPr>
              <p:cNvPr id="1038" name="Freeform 176">
                <a:extLst>
                  <a:ext uri="{FF2B5EF4-FFF2-40B4-BE49-F238E27FC236}">
                    <a16:creationId xmlns:a16="http://schemas.microsoft.com/office/drawing/2014/main" id="{EE53D153-B3F1-E497-F94C-A82541E9466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93120" y="4126870"/>
                <a:ext cx="9084" cy="5902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  <p:sp>
            <p:nvSpPr>
              <p:cNvPr id="1039" name="Freeform 185">
                <a:extLst>
                  <a:ext uri="{FF2B5EF4-FFF2-40B4-BE49-F238E27FC236}">
                    <a16:creationId xmlns:a16="http://schemas.microsoft.com/office/drawing/2014/main" id="{13DA48D8-BBF8-E46D-3227-B4959CADCCF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84163" y="4093431"/>
                <a:ext cx="248933" cy="21439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  <p:sp>
            <p:nvSpPr>
              <p:cNvPr id="1040" name="Freeform 187">
                <a:extLst>
                  <a:ext uri="{FF2B5EF4-FFF2-40B4-BE49-F238E27FC236}">
                    <a16:creationId xmlns:a16="http://schemas.microsoft.com/office/drawing/2014/main" id="{83FC95B4-9E58-9F53-E875-29D8EFF5F09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80528" y="4142605"/>
                <a:ext cx="63595" cy="13965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accent6">
                    <a:lumMod val="10000"/>
                    <a:lumOff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srgbClr val="000000"/>
                  </a:solidFill>
                  <a:latin typeface="Univers 45 Light" pitchFamily="2" charset="0"/>
                </a:endParaRPr>
              </a:p>
            </p:txBody>
          </p:sp>
        </p:grp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2032323B-5518-A015-A2F2-4DB549583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781" y="1701762"/>
              <a:ext cx="904459" cy="6029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FFA87CC7-E501-2A71-9F33-BAB202AB1CFD}"/>
              </a:ext>
            </a:extLst>
          </p:cNvPr>
          <p:cNvGrpSpPr/>
          <p:nvPr/>
        </p:nvGrpSpPr>
        <p:grpSpPr>
          <a:xfrm>
            <a:off x="5366252" y="4780794"/>
            <a:ext cx="1600975" cy="1490932"/>
            <a:chOff x="5305291" y="5102910"/>
            <a:chExt cx="1600975" cy="1490932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B60BF107-BCA6-C272-C478-2653BE21DB2D}"/>
                </a:ext>
              </a:extLst>
            </p:cNvPr>
            <p:cNvSpPr/>
            <p:nvPr/>
          </p:nvSpPr>
          <p:spPr>
            <a:xfrm>
              <a:off x="5305291" y="5102910"/>
              <a:ext cx="160097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Freeform 184">
              <a:extLst>
                <a:ext uri="{FF2B5EF4-FFF2-40B4-BE49-F238E27FC236}">
                  <a16:creationId xmlns:a16="http://schemas.microsoft.com/office/drawing/2014/main" id="{7F46EEE1-71E1-5811-C5F2-2CC55C3BF8B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60569" y="5292092"/>
              <a:ext cx="1290418" cy="1208147"/>
            </a:xfrm>
            <a:custGeom>
              <a:avLst/>
              <a:gdLst/>
              <a:ahLst/>
              <a:cxnLst>
                <a:cxn ang="0">
                  <a:pos x="158" y="160"/>
                </a:cxn>
                <a:cxn ang="0">
                  <a:pos x="150" y="161"/>
                </a:cxn>
                <a:cxn ang="0">
                  <a:pos x="140" y="159"/>
                </a:cxn>
                <a:cxn ang="0">
                  <a:pos x="131" y="152"/>
                </a:cxn>
                <a:cxn ang="0">
                  <a:pos x="120" y="146"/>
                </a:cxn>
                <a:cxn ang="0">
                  <a:pos x="123" y="140"/>
                </a:cxn>
                <a:cxn ang="0">
                  <a:pos x="118" y="138"/>
                </a:cxn>
                <a:cxn ang="0">
                  <a:pos x="118" y="114"/>
                </a:cxn>
                <a:cxn ang="0">
                  <a:pos x="112" y="114"/>
                </a:cxn>
                <a:cxn ang="0">
                  <a:pos x="106" y="122"/>
                </a:cxn>
                <a:cxn ang="0">
                  <a:pos x="101" y="129"/>
                </a:cxn>
                <a:cxn ang="0">
                  <a:pos x="91" y="129"/>
                </a:cxn>
                <a:cxn ang="0">
                  <a:pos x="81" y="125"/>
                </a:cxn>
                <a:cxn ang="0">
                  <a:pos x="79" y="110"/>
                </a:cxn>
                <a:cxn ang="0">
                  <a:pos x="76" y="101"/>
                </a:cxn>
                <a:cxn ang="0">
                  <a:pos x="70" y="96"/>
                </a:cxn>
                <a:cxn ang="0">
                  <a:pos x="58" y="92"/>
                </a:cxn>
                <a:cxn ang="0">
                  <a:pos x="44" y="84"/>
                </a:cxn>
                <a:cxn ang="0">
                  <a:pos x="34" y="80"/>
                </a:cxn>
                <a:cxn ang="0">
                  <a:pos x="25" y="62"/>
                </a:cxn>
                <a:cxn ang="0">
                  <a:pos x="13" y="63"/>
                </a:cxn>
                <a:cxn ang="0">
                  <a:pos x="2" y="58"/>
                </a:cxn>
                <a:cxn ang="0">
                  <a:pos x="0" y="48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23" y="15"/>
                </a:cxn>
                <a:cxn ang="0">
                  <a:pos x="33" y="11"/>
                </a:cxn>
                <a:cxn ang="0">
                  <a:pos x="39" y="10"/>
                </a:cxn>
                <a:cxn ang="0">
                  <a:pos x="39" y="11"/>
                </a:cxn>
                <a:cxn ang="0">
                  <a:pos x="56" y="20"/>
                </a:cxn>
                <a:cxn ang="0">
                  <a:pos x="76" y="14"/>
                </a:cxn>
                <a:cxn ang="0">
                  <a:pos x="91" y="4"/>
                </a:cxn>
                <a:cxn ang="0">
                  <a:pos x="103" y="1"/>
                </a:cxn>
                <a:cxn ang="0">
                  <a:pos x="118" y="0"/>
                </a:cxn>
                <a:cxn ang="0">
                  <a:pos x="124" y="6"/>
                </a:cxn>
                <a:cxn ang="0">
                  <a:pos x="127" y="6"/>
                </a:cxn>
                <a:cxn ang="0">
                  <a:pos x="129" y="14"/>
                </a:cxn>
                <a:cxn ang="0">
                  <a:pos x="138" y="17"/>
                </a:cxn>
                <a:cxn ang="0">
                  <a:pos x="146" y="19"/>
                </a:cxn>
                <a:cxn ang="0">
                  <a:pos x="155" y="24"/>
                </a:cxn>
                <a:cxn ang="0">
                  <a:pos x="155" y="35"/>
                </a:cxn>
                <a:cxn ang="0">
                  <a:pos x="154" y="44"/>
                </a:cxn>
                <a:cxn ang="0">
                  <a:pos x="156" y="55"/>
                </a:cxn>
                <a:cxn ang="0">
                  <a:pos x="163" y="62"/>
                </a:cxn>
                <a:cxn ang="0">
                  <a:pos x="176" y="62"/>
                </a:cxn>
                <a:cxn ang="0">
                  <a:pos x="181" y="68"/>
                </a:cxn>
                <a:cxn ang="0">
                  <a:pos x="182" y="79"/>
                </a:cxn>
                <a:cxn ang="0">
                  <a:pos x="188" y="87"/>
                </a:cxn>
                <a:cxn ang="0">
                  <a:pos x="188" y="96"/>
                </a:cxn>
                <a:cxn ang="0">
                  <a:pos x="177" y="112"/>
                </a:cxn>
                <a:cxn ang="0">
                  <a:pos x="171" y="112"/>
                </a:cxn>
                <a:cxn ang="0">
                  <a:pos x="161" y="119"/>
                </a:cxn>
                <a:cxn ang="0">
                  <a:pos x="155" y="132"/>
                </a:cxn>
                <a:cxn ang="0">
                  <a:pos x="158" y="145"/>
                </a:cxn>
                <a:cxn ang="0">
                  <a:pos x="158" y="160"/>
                </a:cxn>
              </a:cxnLst>
              <a:rect l="0" t="0" r="r" b="b"/>
              <a:pathLst>
                <a:path w="188" h="161">
                  <a:moveTo>
                    <a:pt x="158" y="160"/>
                  </a:moveTo>
                  <a:lnTo>
                    <a:pt x="150" y="161"/>
                  </a:lnTo>
                  <a:lnTo>
                    <a:pt x="140" y="159"/>
                  </a:lnTo>
                  <a:lnTo>
                    <a:pt x="131" y="152"/>
                  </a:lnTo>
                  <a:lnTo>
                    <a:pt x="120" y="146"/>
                  </a:lnTo>
                  <a:lnTo>
                    <a:pt x="123" y="140"/>
                  </a:lnTo>
                  <a:lnTo>
                    <a:pt x="118" y="138"/>
                  </a:lnTo>
                  <a:lnTo>
                    <a:pt x="118" y="114"/>
                  </a:lnTo>
                  <a:lnTo>
                    <a:pt x="112" y="114"/>
                  </a:lnTo>
                  <a:lnTo>
                    <a:pt x="106" y="122"/>
                  </a:lnTo>
                  <a:lnTo>
                    <a:pt x="101" y="129"/>
                  </a:lnTo>
                  <a:lnTo>
                    <a:pt x="91" y="129"/>
                  </a:lnTo>
                  <a:lnTo>
                    <a:pt x="81" y="125"/>
                  </a:lnTo>
                  <a:lnTo>
                    <a:pt x="79" y="110"/>
                  </a:lnTo>
                  <a:lnTo>
                    <a:pt x="76" y="101"/>
                  </a:lnTo>
                  <a:lnTo>
                    <a:pt x="70" y="96"/>
                  </a:lnTo>
                  <a:lnTo>
                    <a:pt x="58" y="92"/>
                  </a:lnTo>
                  <a:lnTo>
                    <a:pt x="44" y="84"/>
                  </a:lnTo>
                  <a:lnTo>
                    <a:pt x="34" y="80"/>
                  </a:lnTo>
                  <a:lnTo>
                    <a:pt x="25" y="62"/>
                  </a:lnTo>
                  <a:lnTo>
                    <a:pt x="13" y="63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3" y="15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56" y="20"/>
                  </a:lnTo>
                  <a:lnTo>
                    <a:pt x="76" y="14"/>
                  </a:lnTo>
                  <a:lnTo>
                    <a:pt x="91" y="4"/>
                  </a:lnTo>
                  <a:lnTo>
                    <a:pt x="103" y="1"/>
                  </a:lnTo>
                  <a:lnTo>
                    <a:pt x="118" y="0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14"/>
                  </a:lnTo>
                  <a:lnTo>
                    <a:pt x="138" y="17"/>
                  </a:lnTo>
                  <a:lnTo>
                    <a:pt x="146" y="19"/>
                  </a:lnTo>
                  <a:lnTo>
                    <a:pt x="155" y="24"/>
                  </a:lnTo>
                  <a:lnTo>
                    <a:pt x="155" y="35"/>
                  </a:lnTo>
                  <a:lnTo>
                    <a:pt x="154" y="44"/>
                  </a:lnTo>
                  <a:lnTo>
                    <a:pt x="156" y="55"/>
                  </a:lnTo>
                  <a:lnTo>
                    <a:pt x="163" y="62"/>
                  </a:lnTo>
                  <a:lnTo>
                    <a:pt x="176" y="62"/>
                  </a:lnTo>
                  <a:lnTo>
                    <a:pt x="181" y="68"/>
                  </a:lnTo>
                  <a:lnTo>
                    <a:pt x="182" y="79"/>
                  </a:lnTo>
                  <a:lnTo>
                    <a:pt x="188" y="87"/>
                  </a:lnTo>
                  <a:lnTo>
                    <a:pt x="188" y="96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1" y="119"/>
                  </a:lnTo>
                  <a:lnTo>
                    <a:pt x="155" y="132"/>
                  </a:lnTo>
                  <a:lnTo>
                    <a:pt x="158" y="145"/>
                  </a:lnTo>
                  <a:lnTo>
                    <a:pt x="158" y="16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2E35">
                    <a:alpha val="60000"/>
                  </a:srgbClr>
                </a:gs>
                <a:gs pos="56000">
                  <a:schemeClr val="accent3">
                    <a:alpha val="55000"/>
                  </a:schemeClr>
                </a:gs>
                <a:gs pos="100000">
                  <a:schemeClr val="bg2">
                    <a:alpha val="22000"/>
                  </a:schemeClr>
                </a:gs>
              </a:gsLst>
              <a:lin ang="0" scaled="1"/>
              <a:tileRect/>
            </a:gradFill>
            <a:ln w="63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  <a:latin typeface="Univers 45 Light" pitchFamily="2" charset="0"/>
              </a:endParaRPr>
            </a:p>
          </p:txBody>
        </p:sp>
        <p:pic>
          <p:nvPicPr>
            <p:cNvPr id="1090" name="Picture 1089">
              <a:extLst>
                <a:ext uri="{FF2B5EF4-FFF2-40B4-BE49-F238E27FC236}">
                  <a16:creationId xmlns:a16="http://schemas.microsoft.com/office/drawing/2014/main" id="{3CA4847A-CC50-3957-63B6-0DCEDBBCC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7" r="2440"/>
            <a:stretch/>
          </p:blipFill>
          <p:spPr>
            <a:xfrm>
              <a:off x="5641981" y="5555781"/>
              <a:ext cx="904459" cy="6058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110" name="Picture 2" descr="Nouvelle charte graphique de la Wallonie | Service public de ...">
            <a:extLst>
              <a:ext uri="{FF2B5EF4-FFF2-40B4-BE49-F238E27FC236}">
                <a16:creationId xmlns:a16="http://schemas.microsoft.com/office/drawing/2014/main" id="{F4B5A74A-3A02-C04D-9E36-2A6FC30ED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22849" r="22362" b="21304"/>
          <a:stretch/>
        </p:blipFill>
        <p:spPr bwMode="auto">
          <a:xfrm>
            <a:off x="3387699" y="522066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/>
        </p:spPr>
      </p:pic>
      <p:pic>
        <p:nvPicPr>
          <p:cNvPr id="1111" name="Picture 1110" descr="A black lion with claws&#10;&#10;Description automatically generated">
            <a:extLst>
              <a:ext uri="{FF2B5EF4-FFF2-40B4-BE49-F238E27FC236}">
                <a16:creationId xmlns:a16="http://schemas.microsoft.com/office/drawing/2014/main" id="{B8FCFDBD-E705-7B0B-1464-79F88EB33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204" y="522066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/>
        </p:spPr>
      </p:pic>
      <p:pic>
        <p:nvPicPr>
          <p:cNvPr id="1112" name="Picture 1111" descr="A red and blue logo&#10;&#10;Description automatically generated">
            <a:extLst>
              <a:ext uri="{FF2B5EF4-FFF2-40B4-BE49-F238E27FC236}">
                <a16:creationId xmlns:a16="http://schemas.microsoft.com/office/drawing/2014/main" id="{91E771F3-E5E6-22BF-ED62-B9BFA54BDA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1" y="522066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/>
        </p:spPr>
      </p:pic>
      <p:pic>
        <p:nvPicPr>
          <p:cNvPr id="1113" name="Picture 6" descr="La Région bruxelloise trouve un site pour Construcity | Didier Gosuin">
            <a:extLst>
              <a:ext uri="{FF2B5EF4-FFF2-40B4-BE49-F238E27FC236}">
                <a16:creationId xmlns:a16="http://schemas.microsoft.com/office/drawing/2014/main" id="{82203926-43D8-2C9E-E6AB-4F6BFA7C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39" y="5220667"/>
            <a:ext cx="904459" cy="6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1095" name="Picture 1094">
            <a:extLst>
              <a:ext uri="{FF2B5EF4-FFF2-40B4-BE49-F238E27FC236}">
                <a16:creationId xmlns:a16="http://schemas.microsoft.com/office/drawing/2014/main" id="{8633FF07-ABA0-B209-067C-F6078C66EF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5513" y="2712708"/>
            <a:ext cx="1839316" cy="1839316"/>
          </a:xfrm>
          <a:prstGeom prst="rect">
            <a:avLst/>
          </a:prstGeom>
        </p:spPr>
      </p:pic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65BC9AFE-7ABF-1B98-A842-70A1AAAAB323}"/>
              </a:ext>
            </a:extLst>
          </p:cNvPr>
          <p:cNvGrpSpPr/>
          <p:nvPr/>
        </p:nvGrpSpPr>
        <p:grpSpPr>
          <a:xfrm rot="5400000">
            <a:off x="5941029" y="2568505"/>
            <a:ext cx="446014" cy="395681"/>
            <a:chOff x="5898316" y="4576210"/>
            <a:chExt cx="446014" cy="395681"/>
          </a:xfrm>
          <a:solidFill>
            <a:schemeClr val="accent6"/>
          </a:solidFill>
        </p:grpSpPr>
        <p:sp>
          <p:nvSpPr>
            <p:cNvPr id="1106" name="Arrow: Down 1105">
              <a:extLst>
                <a:ext uri="{FF2B5EF4-FFF2-40B4-BE49-F238E27FC236}">
                  <a16:creationId xmlns:a16="http://schemas.microsoft.com/office/drawing/2014/main" id="{56EC0D8C-4EF3-3F3B-3686-9F0528E2C821}"/>
                </a:ext>
              </a:extLst>
            </p:cNvPr>
            <p:cNvSpPr/>
            <p:nvPr/>
          </p:nvSpPr>
          <p:spPr>
            <a:xfrm rot="5400000">
              <a:off x="5923482" y="4551044"/>
              <a:ext cx="243281" cy="293614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7" name="Arrow: Down 1106">
              <a:extLst>
                <a:ext uri="{FF2B5EF4-FFF2-40B4-BE49-F238E27FC236}">
                  <a16:creationId xmlns:a16="http://schemas.microsoft.com/office/drawing/2014/main" id="{7B9158F6-31F5-6EDB-913E-EADBF915AA57}"/>
                </a:ext>
              </a:extLst>
            </p:cNvPr>
            <p:cNvSpPr/>
            <p:nvPr/>
          </p:nvSpPr>
          <p:spPr>
            <a:xfrm rot="16200000">
              <a:off x="6075882" y="4703444"/>
              <a:ext cx="243281" cy="293614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0B8DA342-B911-C14B-30B6-D1FC9B1B7818}"/>
              </a:ext>
            </a:extLst>
          </p:cNvPr>
          <p:cNvGrpSpPr/>
          <p:nvPr/>
        </p:nvGrpSpPr>
        <p:grpSpPr>
          <a:xfrm rot="5400000">
            <a:off x="5944629" y="4324635"/>
            <a:ext cx="446014" cy="395681"/>
            <a:chOff x="5898316" y="4576210"/>
            <a:chExt cx="446014" cy="395681"/>
          </a:xfrm>
        </p:grpSpPr>
        <p:sp>
          <p:nvSpPr>
            <p:cNvPr id="1103" name="Arrow: Down 1102">
              <a:extLst>
                <a:ext uri="{FF2B5EF4-FFF2-40B4-BE49-F238E27FC236}">
                  <a16:creationId xmlns:a16="http://schemas.microsoft.com/office/drawing/2014/main" id="{9928DBA6-F5C4-561E-EF6D-B395E1AA6974}"/>
                </a:ext>
              </a:extLst>
            </p:cNvPr>
            <p:cNvSpPr/>
            <p:nvPr/>
          </p:nvSpPr>
          <p:spPr>
            <a:xfrm rot="5400000">
              <a:off x="5923482" y="4551044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4" name="Arrow: Down 1103">
              <a:extLst>
                <a:ext uri="{FF2B5EF4-FFF2-40B4-BE49-F238E27FC236}">
                  <a16:creationId xmlns:a16="http://schemas.microsoft.com/office/drawing/2014/main" id="{3A14D13D-FD19-A3BE-D791-04AE115B9C51}"/>
                </a:ext>
              </a:extLst>
            </p:cNvPr>
            <p:cNvSpPr/>
            <p:nvPr/>
          </p:nvSpPr>
          <p:spPr>
            <a:xfrm rot="16200000">
              <a:off x="6075882" y="4703444"/>
              <a:ext cx="243281" cy="293614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059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8665"/>
          <a:stretch>
            <a:fillRect/>
          </a:stretch>
        </p:blipFill>
        <p:spPr>
          <a:xfrm>
            <a:off x="7064375" y="2570163"/>
            <a:ext cx="3990975" cy="248443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Health Data Agency</a:t>
            </a:r>
            <a:endParaRPr lang="fr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00000" y="1439577"/>
            <a:ext cx="5482512" cy="4733641"/>
          </a:xfrm>
        </p:spPr>
        <p:txBody>
          <a:bodyPr/>
          <a:lstStyle/>
          <a:p>
            <a:r>
              <a:rPr lang="nl-BE" sz="1800" dirty="0"/>
              <a:t>Samen met de vijf oprichtingsorganisaties (FAMHP, FPS, KCE, RIZIV en Sciensano) werd het HDA opgericht bij de wet van 14 maart 2023</a:t>
            </a:r>
          </a:p>
          <a:p>
            <a:r>
              <a:rPr lang="nl-BE" sz="1800" dirty="0"/>
              <a:t>Om te voldoen aan de EHDS en toekomstige initiatieven en Europese wettelijke vereisten</a:t>
            </a:r>
          </a:p>
          <a:p>
            <a:r>
              <a:rPr lang="nl-BE" sz="1800" dirty="0"/>
              <a:t>Uniek aanspreekpunt voor het delen en toegankelijk maken van </a:t>
            </a:r>
            <a:r>
              <a:rPr lang="nl-BE" sz="1800" dirty="0" err="1"/>
              <a:t>gezondheids</a:t>
            </a:r>
            <a:r>
              <a:rPr lang="nl-BE" sz="1800" dirty="0"/>
              <a:t>(zorg)gegevens voor onderzoek, innovatie en beleidsondersteuning (‘</a:t>
            </a:r>
            <a:r>
              <a:rPr lang="nl-BE" sz="1800" dirty="0" err="1"/>
              <a:t>secondary</a:t>
            </a:r>
            <a:r>
              <a:rPr lang="nl-BE" sz="1800" dirty="0"/>
              <a:t> </a:t>
            </a:r>
            <a:r>
              <a:rPr lang="nl-BE" sz="1800" dirty="0" err="1"/>
              <a:t>use</a:t>
            </a:r>
            <a:r>
              <a:rPr lang="nl-BE" sz="1800" dirty="0"/>
              <a:t>’) op een AVG-conforme manier</a:t>
            </a:r>
          </a:p>
          <a:p>
            <a:endParaRPr lang="fr-BE" dirty="0"/>
          </a:p>
          <a:p>
            <a:endParaRPr lang="fr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2A68-D0EF-4696-A484-777596BE5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337" y="1126257"/>
            <a:ext cx="30670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7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900113" y="74324"/>
            <a:ext cx="10213975" cy="1160462"/>
          </a:xfrm>
        </p:spPr>
        <p:txBody>
          <a:bodyPr>
            <a:normAutofit/>
          </a:bodyPr>
          <a:lstStyle/>
          <a:p>
            <a:pPr lvl="1"/>
            <a:endParaRPr lang="nl-BE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FF385F-65C4-49A1-A7CF-E7E2364E2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r>
              <a:rPr lang="nl-BE" dirty="0"/>
              <a:t>7.067.227.936 in 2016</a:t>
            </a:r>
          </a:p>
          <a:p>
            <a:pPr lvl="1"/>
            <a:r>
              <a:rPr lang="nl-BE" dirty="0"/>
              <a:t>10.055.636.938 in 2017</a:t>
            </a:r>
          </a:p>
          <a:p>
            <a:pPr lvl="1"/>
            <a:r>
              <a:rPr lang="nl-BE" dirty="0"/>
              <a:t>13.332.679.791 in 2018</a:t>
            </a:r>
          </a:p>
          <a:p>
            <a:pPr lvl="1"/>
            <a:r>
              <a:rPr lang="nl-BE" dirty="0"/>
              <a:t>15.095.149.373 in 2019</a:t>
            </a:r>
          </a:p>
          <a:p>
            <a:pPr lvl="1"/>
            <a:r>
              <a:rPr lang="nl-BE" dirty="0"/>
              <a:t>18.025.871.980 in 2020</a:t>
            </a:r>
          </a:p>
          <a:p>
            <a:pPr lvl="1"/>
            <a:r>
              <a:rPr lang="nl-BE" dirty="0"/>
              <a:t>19.596.213.165 in 2021</a:t>
            </a:r>
          </a:p>
          <a:p>
            <a:pPr lvl="1"/>
            <a:r>
              <a:rPr lang="nl-BE" dirty="0"/>
              <a:t>20.260.988.149 in 2022</a:t>
            </a:r>
          </a:p>
          <a:p>
            <a:pPr lvl="1"/>
            <a:r>
              <a:rPr lang="nl-BE" dirty="0"/>
              <a:t>20.568.890.744 </a:t>
            </a:r>
            <a:r>
              <a:rPr lang="nl-BE" b="1" dirty="0">
                <a:ea typeface="Times New Roman" panose="02020603050405020304" pitchFamily="18" charset="0"/>
              </a:rPr>
              <a:t> in 2023 (+1,52%)</a:t>
            </a: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0000" y="479726"/>
            <a:ext cx="10515600" cy="1017587"/>
          </a:xfrm>
        </p:spPr>
        <p:txBody>
          <a:bodyPr>
            <a:normAutofit/>
          </a:bodyPr>
          <a:lstStyle/>
          <a:p>
            <a:r>
              <a:rPr lang="nl-BE" sz="3600" dirty="0"/>
              <a:t>Aantal transacties over eHealth-platform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076335"/>
              </p:ext>
            </p:extLst>
          </p:nvPr>
        </p:nvGraphicFramePr>
        <p:xfrm>
          <a:off x="5197635" y="2100133"/>
          <a:ext cx="5198225" cy="341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0794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/>
              <a:t>Health Data Agency</a:t>
            </a:r>
            <a:endParaRPr lang="fr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00000" y="1439577"/>
            <a:ext cx="5363640" cy="4733641"/>
          </a:xfrm>
        </p:spPr>
        <p:txBody>
          <a:bodyPr>
            <a:normAutofit fontScale="92500" lnSpcReduction="20000"/>
          </a:bodyPr>
          <a:lstStyle/>
          <a:p>
            <a:r>
              <a:rPr lang="nl-BE" sz="1700" dirty="0"/>
              <a:t>Gegevens over gezondheid en gebruik van gezondheidszorg ontsluiten, ontkoppelen, met elkaar verbinden - ook met demografische en socio-economische gegevens - en al die gegevens (her)gebruiken, niet het minst voor onderzoek en innovatie in de gezondheidszorg</a:t>
            </a:r>
          </a:p>
          <a:p>
            <a:r>
              <a:rPr lang="nl-BE" sz="1700" dirty="0"/>
              <a:t>Door</a:t>
            </a:r>
          </a:p>
          <a:p>
            <a:pPr lvl="1"/>
            <a:r>
              <a:rPr lang="nl-BE" sz="1500" dirty="0"/>
              <a:t>het opzetten van een datacatalogus</a:t>
            </a:r>
          </a:p>
          <a:p>
            <a:pPr lvl="1"/>
            <a:r>
              <a:rPr lang="nl-BE" sz="1500" dirty="0"/>
              <a:t>het FAIR (</a:t>
            </a:r>
            <a:r>
              <a:rPr lang="nl-BE" sz="1500" dirty="0" err="1"/>
              <a:t>Findable</a:t>
            </a:r>
            <a:r>
              <a:rPr lang="nl-BE" sz="1500" dirty="0"/>
              <a:t>, </a:t>
            </a:r>
            <a:r>
              <a:rPr lang="nl-BE" sz="1500" dirty="0" err="1"/>
              <a:t>Accessible</a:t>
            </a:r>
            <a:r>
              <a:rPr lang="nl-BE" sz="1500" dirty="0"/>
              <a:t>, </a:t>
            </a:r>
            <a:r>
              <a:rPr lang="nl-BE" sz="1500" dirty="0" err="1"/>
              <a:t>Interoperable</a:t>
            </a:r>
            <a:r>
              <a:rPr lang="nl-BE" sz="1500" dirty="0"/>
              <a:t> &amp; </a:t>
            </a:r>
            <a:r>
              <a:rPr lang="nl-BE" sz="1500" dirty="0" err="1"/>
              <a:t>Reusable</a:t>
            </a:r>
            <a:r>
              <a:rPr lang="nl-BE" sz="1500" dirty="0"/>
              <a:t>) maken van de data</a:t>
            </a:r>
          </a:p>
          <a:p>
            <a:pPr lvl="1"/>
            <a:r>
              <a:rPr lang="nl-BE" sz="1500" dirty="0"/>
              <a:t>het harmoniseren en versnellen van procedures om toegang te krijgen tot deze gegevens</a:t>
            </a:r>
          </a:p>
          <a:p>
            <a:pPr lvl="1"/>
            <a:r>
              <a:rPr lang="nl-BE" sz="1500" dirty="0"/>
              <a:t>het opbouwen  van kennis en expertise onder andere door vormingen </a:t>
            </a:r>
          </a:p>
          <a:p>
            <a:endParaRPr lang="fr-BE" dirty="0"/>
          </a:p>
          <a:p>
            <a:endParaRPr lang="fr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9A2A68-D0EF-4696-A484-777596BE5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37" y="1134079"/>
            <a:ext cx="3067050" cy="952500"/>
          </a:xfrm>
          <a:prstGeom prst="rect">
            <a:avLst/>
          </a:prstGeom>
        </p:spPr>
      </p:pic>
      <p:pic>
        <p:nvPicPr>
          <p:cNvPr id="14" name="Picture Placeholder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8665"/>
          <a:stretch>
            <a:fillRect/>
          </a:stretch>
        </p:blipFill>
        <p:spPr>
          <a:xfrm>
            <a:off x="7064374" y="2564178"/>
            <a:ext cx="3990975" cy="24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4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1072" y="1067194"/>
            <a:ext cx="4524132" cy="4176122"/>
          </a:xfrm>
          <a:prstGeom prst="rect">
            <a:avLst/>
          </a:prstGeom>
          <a:solidFill>
            <a:srgbClr val="087670"/>
          </a:solidFill>
          <a:ln>
            <a:noFill/>
          </a:ln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467046" y="1611655"/>
            <a:ext cx="4624520" cy="2800767"/>
            <a:chOff x="4406900" y="2676525"/>
            <a:chExt cx="4268788" cy="2802021"/>
          </a:xfrm>
        </p:grpSpPr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280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>
                <a:solidFill>
                  <a:srgbClr val="0D0D0D"/>
                </a:solidFill>
                <a:latin typeface="+mn-lt"/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>
                <a:solidFill>
                  <a:srgbClr val="0D0D0D"/>
                </a:solidFill>
                <a:latin typeface="+mn-lt"/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>
                <a:solidFill>
                  <a:srgbClr val="0D0D0D"/>
                </a:solidFill>
                <a:latin typeface="+mn-lt"/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>
                <a:solidFill>
                  <a:srgbClr val="0D0D0D"/>
                </a:solidFill>
                <a:latin typeface="+mn-lt"/>
                <a:cs typeface="Arial" pitchFamily="34" charset="0"/>
              </a:endParaRPr>
            </a:p>
            <a:p>
              <a:pPr>
                <a:defRPr/>
              </a:pPr>
              <a:r>
                <a:rPr lang="nl-BE" sz="1600" dirty="0">
                  <a:latin typeface="+mn-lt"/>
                  <a:cs typeface="Arial" pitchFamily="34" charset="0"/>
                </a:rPr>
                <a:t>frank.robben@mail.fgov.be </a:t>
              </a:r>
            </a:p>
            <a:p>
              <a:pPr>
                <a:defRPr/>
              </a:pPr>
              <a:endParaRPr lang="fr-BE" altLang="en-US" sz="1600" dirty="0">
                <a:latin typeface="+mn-lt"/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nl-BE" sz="1600" dirty="0">
                  <a:latin typeface="+mn-lt"/>
                  <a:cs typeface="Arial" pitchFamily="34" charset="0"/>
                  <a:sym typeface="Arial" pitchFamily="34" charset="0"/>
                </a:rPr>
                <a:t>@</a:t>
              </a:r>
              <a:r>
                <a:rPr lang="nl-BE" sz="1600" dirty="0" err="1">
                  <a:latin typeface="+mn-lt"/>
                  <a:cs typeface="Arial" pitchFamily="34" charset="0"/>
                  <a:sym typeface="Arial" pitchFamily="34" charset="0"/>
                </a:rPr>
                <a:t>FrRobben</a:t>
              </a:r>
              <a:endParaRPr lang="nl-BE" sz="1600" dirty="0">
                <a:latin typeface="+mn-lt"/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endParaRPr lang="fr-BE" altLang="en-US" sz="1600" dirty="0">
                <a:latin typeface="+mn-lt"/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nl-BE" sz="1600" dirty="0">
                  <a:latin typeface="+mn-lt"/>
                  <a:cs typeface="Arial" pitchFamily="34" charset="0"/>
                  <a:sym typeface="Arial" pitchFamily="34" charset="0"/>
                </a:rPr>
                <a:t>https://www.frankrobben.be</a:t>
              </a:r>
            </a:p>
            <a:p>
              <a:pPr>
                <a:defRPr/>
              </a:pPr>
              <a:r>
                <a:rPr lang="nl-BE" sz="1600" dirty="0">
                  <a:latin typeface="+mn-lt"/>
                  <a:cs typeface="Arial" pitchFamily="34" charset="0"/>
                  <a:sym typeface="Arial" pitchFamily="34" charset="0"/>
                </a:rPr>
                <a:t>https://www.ksz.fgov.be</a:t>
              </a:r>
            </a:p>
            <a:p>
              <a:pPr>
                <a:defRPr/>
              </a:pPr>
              <a:r>
                <a:rPr lang="nl-BE" sz="1600" dirty="0">
                  <a:latin typeface="+mn-lt"/>
                  <a:cs typeface="Arial" pitchFamily="34" charset="0"/>
                  <a:sym typeface="Arial" pitchFamily="34" charset="0"/>
                </a:rPr>
                <a:t>https://www.ehealth.fgov.be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8900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eHealthBox</a:t>
            </a:r>
            <a:endParaRPr lang="fr-BE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E8E94F8-1A44-4F5F-8284-E904F17547B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0852782"/>
              </p:ext>
            </p:extLst>
          </p:nvPr>
        </p:nvGraphicFramePr>
        <p:xfrm>
          <a:off x="1042416" y="1846707"/>
          <a:ext cx="51577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06B763-DD14-4394-B383-EDF9EA60324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469167" y="1846707"/>
            <a:ext cx="5183187" cy="368458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nl-BE" sz="1800" dirty="0"/>
          </a:p>
          <a:p>
            <a:r>
              <a:rPr lang="nl-BE" sz="1800" dirty="0"/>
              <a:t>2020 &gt; 145.027.868 verzonden berichten</a:t>
            </a:r>
          </a:p>
          <a:p>
            <a:r>
              <a:rPr lang="nl-BE" sz="1800" dirty="0"/>
              <a:t>2021 &gt; 193.328.008 verzonden berichten</a:t>
            </a:r>
          </a:p>
          <a:p>
            <a:r>
              <a:rPr lang="nl-BE" sz="1800" dirty="0"/>
              <a:t>2022 &gt; 149.952.226 verzonden berichten</a:t>
            </a:r>
          </a:p>
          <a:p>
            <a:r>
              <a:rPr lang="nl-BE" sz="1800" dirty="0"/>
              <a:t>2023 &gt; 117.885.595 verzonden berichten</a:t>
            </a:r>
          </a:p>
        </p:txBody>
      </p:sp>
    </p:spTree>
    <p:extLst>
      <p:ext uri="{BB962C8B-B14F-4D97-AF65-F5344CB8AC3E}">
        <p14:creationId xmlns:p14="http://schemas.microsoft.com/office/powerpoint/2010/main" val="3076383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Enkele andere cijfers</a:t>
            </a:r>
          </a:p>
        </p:txBody>
      </p:sp>
      <p:sp>
        <p:nvSpPr>
          <p:cNvPr id="32" name="Content Placeholder 4"/>
          <p:cNvSpPr txBox="1">
            <a:spLocks/>
          </p:cNvSpPr>
          <p:nvPr/>
        </p:nvSpPr>
        <p:spPr>
          <a:xfrm>
            <a:off x="900000" y="2466515"/>
            <a:ext cx="3271787" cy="1086372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dirty="0"/>
              <a:t> </a:t>
            </a:r>
            <a:r>
              <a:rPr lang="nl-BE" b="1" dirty="0"/>
              <a:t>831</a:t>
            </a:r>
            <a:r>
              <a:rPr lang="nl-BE" dirty="0"/>
              <a:t> miljoen bezoeken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idx="4294967295"/>
          </p:nvPr>
        </p:nvSpPr>
        <p:spPr>
          <a:xfrm>
            <a:off x="901588" y="1786882"/>
            <a:ext cx="3271293" cy="612071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nl-BE" sz="2000" b="1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Portaal</a:t>
            </a:r>
          </a:p>
        </p:txBody>
      </p:sp>
      <p:sp>
        <p:nvSpPr>
          <p:cNvPr id="34" name="Content Placeholder 20"/>
          <p:cNvSpPr txBox="1">
            <a:spLocks/>
          </p:cNvSpPr>
          <p:nvPr/>
        </p:nvSpPr>
        <p:spPr>
          <a:xfrm>
            <a:off x="8142719" y="2466515"/>
            <a:ext cx="3271787" cy="1086372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9263" indent="-2682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7766F"/>
              </a:buClr>
              <a:buSzPct val="120000"/>
              <a:buFont typeface="Arial" panose="020B0604020202020204" pitchFamily="34" charset="0"/>
              <a:buChar char="ǀ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5963" indent="-2667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ǀ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dirty="0"/>
              <a:t>8.716.841</a:t>
            </a:r>
            <a:r>
              <a:rPr lang="nl-BE" dirty="0"/>
              <a:t> berichten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idx="4294967295"/>
          </p:nvPr>
        </p:nvSpPr>
        <p:spPr>
          <a:xfrm>
            <a:off x="8144307" y="1786882"/>
            <a:ext cx="3271293" cy="612071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nl-BE" sz="2000" b="1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eHealthBox &gt; eBox</a:t>
            </a:r>
          </a:p>
        </p:txBody>
      </p:sp>
      <p:sp>
        <p:nvSpPr>
          <p:cNvPr id="36" name="Content Placeholder 19"/>
          <p:cNvSpPr txBox="1">
            <a:spLocks/>
          </p:cNvSpPr>
          <p:nvPr/>
        </p:nvSpPr>
        <p:spPr>
          <a:xfrm>
            <a:off x="4520566" y="2466515"/>
            <a:ext cx="3271787" cy="1086372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b="1" dirty="0"/>
              <a:t>10.896.729</a:t>
            </a:r>
            <a:r>
              <a:rPr lang="nl-BE" dirty="0"/>
              <a:t> geregistreerde toestemmingen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idx="4294967295"/>
          </p:nvPr>
        </p:nvSpPr>
        <p:spPr>
          <a:xfrm>
            <a:off x="4522154" y="1786882"/>
            <a:ext cx="3271293" cy="61207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sz="2000" b="1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Geïnformeerde toestemming</a:t>
            </a:r>
          </a:p>
        </p:txBody>
      </p:sp>
      <p:sp>
        <p:nvSpPr>
          <p:cNvPr id="38" name="Content Placeholder 10"/>
          <p:cNvSpPr txBox="1">
            <a:spLocks/>
          </p:cNvSpPr>
          <p:nvPr/>
        </p:nvSpPr>
        <p:spPr>
          <a:xfrm>
            <a:off x="900000" y="4462176"/>
            <a:ext cx="3271787" cy="1086372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b="1" dirty="0"/>
              <a:t>100 %</a:t>
            </a:r>
            <a:r>
              <a:rPr lang="nl-BE" dirty="0"/>
              <a:t> van de </a:t>
            </a:r>
            <a:r>
              <a:rPr lang="nl-BE" dirty="0" err="1"/>
              <a:t>KPI’s</a:t>
            </a:r>
            <a:r>
              <a:rPr lang="nl-BE" dirty="0"/>
              <a:t> wordt nageleefd</a:t>
            </a:r>
          </a:p>
        </p:txBody>
      </p:sp>
      <p:sp>
        <p:nvSpPr>
          <p:cNvPr id="39" name="Text Placeholder 42"/>
          <p:cNvSpPr>
            <a:spLocks noGrp="1"/>
          </p:cNvSpPr>
          <p:nvPr>
            <p:ph type="body" idx="4294967295"/>
          </p:nvPr>
        </p:nvSpPr>
        <p:spPr>
          <a:xfrm>
            <a:off x="901588" y="3782543"/>
            <a:ext cx="3271293" cy="61207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sz="2000" b="1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Performantie &amp; toegankelijkheid</a:t>
            </a:r>
          </a:p>
        </p:txBody>
      </p:sp>
      <p:sp>
        <p:nvSpPr>
          <p:cNvPr id="40" name="Content Placeholder 43"/>
          <p:cNvSpPr txBox="1">
            <a:spLocks/>
          </p:cNvSpPr>
          <p:nvPr/>
        </p:nvSpPr>
        <p:spPr>
          <a:xfrm>
            <a:off x="8142719" y="4462176"/>
            <a:ext cx="3271787" cy="1086372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dirty="0"/>
              <a:t> </a:t>
            </a:r>
            <a:r>
              <a:rPr lang="nl-BE" b="1" dirty="0"/>
              <a:t>191</a:t>
            </a:r>
            <a:r>
              <a:rPr lang="nl-BE" dirty="0"/>
              <a:t> dossiers</a:t>
            </a:r>
          </a:p>
        </p:txBody>
      </p:sp>
      <p:sp>
        <p:nvSpPr>
          <p:cNvPr id="41" name="Text Placeholder 44"/>
          <p:cNvSpPr>
            <a:spLocks noGrp="1"/>
          </p:cNvSpPr>
          <p:nvPr>
            <p:ph type="body" idx="4294967295"/>
          </p:nvPr>
        </p:nvSpPr>
        <p:spPr>
          <a:xfrm>
            <a:off x="8144307" y="3782543"/>
            <a:ext cx="3271293" cy="612071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nl-BE" sz="2000" b="1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Dossiers IVC</a:t>
            </a:r>
          </a:p>
        </p:txBody>
      </p:sp>
      <p:sp>
        <p:nvSpPr>
          <p:cNvPr id="42" name="Content Placeholder 45"/>
          <p:cNvSpPr txBox="1">
            <a:spLocks/>
          </p:cNvSpPr>
          <p:nvPr/>
        </p:nvSpPr>
        <p:spPr>
          <a:xfrm>
            <a:off x="4520566" y="4462176"/>
            <a:ext cx="3271787" cy="1086372"/>
          </a:xfrm>
          <a:prstGeom prst="rect">
            <a:avLst/>
          </a:prstGeom>
          <a:ln>
            <a:solidFill>
              <a:srgbClr val="1C1C1C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b="1" dirty="0"/>
              <a:t>142</a:t>
            </a:r>
            <a:r>
              <a:rPr lang="nl-BE" dirty="0"/>
              <a:t> geregistreerde incidenten </a:t>
            </a:r>
          </a:p>
          <a:p>
            <a:pPr marL="0" indent="0">
              <a:buNone/>
            </a:pPr>
            <a:r>
              <a:rPr lang="nl-BE" sz="1200" dirty="0"/>
              <a:t>eHealth 12, partners 130</a:t>
            </a:r>
          </a:p>
        </p:txBody>
      </p:sp>
      <p:sp>
        <p:nvSpPr>
          <p:cNvPr id="48" name="Text Placeholder 46"/>
          <p:cNvSpPr>
            <a:spLocks noGrp="1"/>
          </p:cNvSpPr>
          <p:nvPr>
            <p:ph type="body" idx="4294967295"/>
          </p:nvPr>
        </p:nvSpPr>
        <p:spPr>
          <a:xfrm>
            <a:off x="4522154" y="3782543"/>
            <a:ext cx="3271293" cy="612071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nl-BE" sz="2000" b="1" dirty="0">
                <a:solidFill>
                  <a:srgbClr val="087670"/>
                </a:solidFill>
                <a:latin typeface="Libre Franklin SemiBold" panose="00000700000000000000" pitchFamily="2" charset="0"/>
              </a:rPr>
              <a:t>Business continuity </a:t>
            </a:r>
          </a:p>
        </p:txBody>
      </p:sp>
    </p:spTree>
    <p:extLst>
      <p:ext uri="{BB962C8B-B14F-4D97-AF65-F5344CB8AC3E}">
        <p14:creationId xmlns:p14="http://schemas.microsoft.com/office/powerpoint/2010/main" val="301776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A31B23CB-0824-54A2-B886-E42E7B0382A5}"/>
              </a:ext>
            </a:extLst>
          </p:cNvPr>
          <p:cNvSpPr txBox="1">
            <a:spLocks/>
          </p:cNvSpPr>
          <p:nvPr/>
        </p:nvSpPr>
        <p:spPr>
          <a:xfrm>
            <a:off x="2455297" y="2543690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Geïntegreerd</a:t>
            </a:r>
            <a:r>
              <a:rPr lang="en-GB" sz="1200" b="1" dirty="0"/>
              <a:t> </a:t>
            </a:r>
            <a:r>
              <a:rPr lang="en-GB" sz="1200" b="1" dirty="0" err="1"/>
              <a:t>gebruikers</a:t>
            </a:r>
            <a:r>
              <a:rPr lang="en-GB" sz="1200" b="1" dirty="0"/>
              <a:t>- </a:t>
            </a:r>
            <a:r>
              <a:rPr lang="en-GB" sz="1200" b="1" dirty="0" err="1"/>
              <a:t>en</a:t>
            </a:r>
            <a:r>
              <a:rPr lang="en-GB" sz="1200" b="1" dirty="0"/>
              <a:t> </a:t>
            </a:r>
            <a:r>
              <a:rPr lang="en-GB" sz="1200" b="1" dirty="0" err="1"/>
              <a:t>toegangsbeheer</a:t>
            </a:r>
            <a:endParaRPr lang="en-GB" sz="1200" b="1" dirty="0"/>
          </a:p>
        </p:txBody>
      </p:sp>
      <p:pic>
        <p:nvPicPr>
          <p:cNvPr id="72" name="Content Placeholder 28">
            <a:extLst>
              <a:ext uri="{FF2B5EF4-FFF2-40B4-BE49-F238E27FC236}">
                <a16:creationId xmlns:a16="http://schemas.microsoft.com/office/drawing/2014/main" id="{FDFC651C-D67F-1C46-C174-AD314A10C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38228" y="1591190"/>
            <a:ext cx="952500" cy="952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eHealth-platform </a:t>
            </a:r>
            <a:r>
              <a:rPr lang="en-US" dirty="0" err="1"/>
              <a:t>basisdiensten</a:t>
            </a:r>
            <a:endParaRPr lang="fr-BE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51C015D-4EF8-2656-0CC4-AE81EF985151}"/>
              </a:ext>
            </a:extLst>
          </p:cNvPr>
          <p:cNvSpPr txBox="1">
            <a:spLocks/>
          </p:cNvSpPr>
          <p:nvPr/>
        </p:nvSpPr>
        <p:spPr>
          <a:xfrm>
            <a:off x="8414592" y="2593287"/>
            <a:ext cx="1654187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dirty="0" err="1"/>
              <a:t>Beveiligde</a:t>
            </a:r>
            <a:r>
              <a:rPr lang="en-GB" sz="1200" dirty="0"/>
              <a:t> </a:t>
            </a:r>
            <a:r>
              <a:rPr lang="en-GB" sz="1200" dirty="0" err="1"/>
              <a:t>elektronische</a:t>
            </a:r>
            <a:r>
              <a:rPr lang="en-GB" sz="1200" dirty="0"/>
              <a:t> </a:t>
            </a:r>
            <a:r>
              <a:rPr lang="en-GB" sz="1200" dirty="0" err="1"/>
              <a:t>brievenbus</a:t>
            </a:r>
            <a:endParaRPr lang="en-BE" sz="1200" dirty="0"/>
          </a:p>
        </p:txBody>
      </p:sp>
      <p:pic>
        <p:nvPicPr>
          <p:cNvPr id="31" name="Content Placeholder 28">
            <a:extLst>
              <a:ext uri="{FF2B5EF4-FFF2-40B4-BE49-F238E27FC236}">
                <a16:creationId xmlns:a16="http://schemas.microsoft.com/office/drawing/2014/main" id="{49528304-2D08-0E31-7B60-70B59E14A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7744" y="1528650"/>
            <a:ext cx="952500" cy="952500"/>
          </a:xfrm>
          <a:prstGeom prst="rect">
            <a:avLst/>
          </a:prstGeom>
        </p:spPr>
      </p:pic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51AF37B8-DB2D-59A9-D8CA-025FC69B064E}"/>
              </a:ext>
            </a:extLst>
          </p:cNvPr>
          <p:cNvSpPr txBox="1">
            <a:spLocks/>
          </p:cNvSpPr>
          <p:nvPr/>
        </p:nvSpPr>
        <p:spPr>
          <a:xfrm>
            <a:off x="521924" y="2738983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dirty="0"/>
              <a:t>eHealth-</a:t>
            </a:r>
            <a:br>
              <a:rPr lang="en-GB" sz="1200" dirty="0"/>
            </a:br>
            <a:r>
              <a:rPr lang="en-GB" sz="1200" dirty="0" err="1"/>
              <a:t>certificaten</a:t>
            </a:r>
            <a:endParaRPr lang="en-BE" sz="1200" dirty="0"/>
          </a:p>
        </p:txBody>
      </p:sp>
      <p:pic>
        <p:nvPicPr>
          <p:cNvPr id="52" name="Content Placeholder 28">
            <a:extLst>
              <a:ext uri="{FF2B5EF4-FFF2-40B4-BE49-F238E27FC236}">
                <a16:creationId xmlns:a16="http://schemas.microsoft.com/office/drawing/2014/main" id="{B2EA87C9-C918-2E71-F65F-579F0869B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6551" y="1715790"/>
            <a:ext cx="952500" cy="952500"/>
          </a:xfrm>
          <a:prstGeom prst="rect">
            <a:avLst/>
          </a:prstGeom>
        </p:spPr>
      </p:pic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00954EB-A293-37F4-4757-F37FA17C7386}"/>
              </a:ext>
            </a:extLst>
          </p:cNvPr>
          <p:cNvSpPr txBox="1">
            <a:spLocks/>
          </p:cNvSpPr>
          <p:nvPr/>
        </p:nvSpPr>
        <p:spPr>
          <a:xfrm>
            <a:off x="7165899" y="4664556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Raadpleging</a:t>
            </a:r>
            <a:r>
              <a:rPr lang="en-GB" sz="1200" b="1" dirty="0"/>
              <a:t> </a:t>
            </a:r>
            <a:r>
              <a:rPr lang="en-GB" sz="1200" b="1" dirty="0" err="1"/>
              <a:t>Rijksregister</a:t>
            </a:r>
            <a:endParaRPr lang="en-GB" sz="1200" b="1" dirty="0"/>
          </a:p>
        </p:txBody>
      </p:sp>
      <p:pic>
        <p:nvPicPr>
          <p:cNvPr id="56" name="Content Placeholder 28">
            <a:extLst>
              <a:ext uri="{FF2B5EF4-FFF2-40B4-BE49-F238E27FC236}">
                <a16:creationId xmlns:a16="http://schemas.microsoft.com/office/drawing/2014/main" id="{4C5CDCAC-710B-D012-AC81-9A025A3A55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597534" y="3685178"/>
            <a:ext cx="952500" cy="952500"/>
          </a:xfrm>
          <a:prstGeom prst="rect">
            <a:avLst/>
          </a:prstGeom>
        </p:spPr>
      </p:pic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B7552765-4E97-4553-38C7-F20131DBDE25}"/>
              </a:ext>
            </a:extLst>
          </p:cNvPr>
          <p:cNvSpPr txBox="1">
            <a:spLocks/>
          </p:cNvSpPr>
          <p:nvPr/>
        </p:nvSpPr>
        <p:spPr>
          <a:xfrm>
            <a:off x="5181855" y="4633996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Coördinatie</a:t>
            </a:r>
            <a:r>
              <a:rPr lang="en-GB" sz="1200" b="1" dirty="0"/>
              <a:t> van </a:t>
            </a:r>
            <a:r>
              <a:rPr lang="en-GB" sz="1200" b="1" dirty="0" err="1"/>
              <a:t>elektronische</a:t>
            </a:r>
            <a:r>
              <a:rPr lang="en-GB" sz="1200" b="1" dirty="0"/>
              <a:t> </a:t>
            </a:r>
            <a:r>
              <a:rPr lang="en-GB" sz="1200" b="1" dirty="0" err="1"/>
              <a:t>deelprocessen</a:t>
            </a:r>
            <a:endParaRPr lang="en-GB" sz="1200" b="1" dirty="0"/>
          </a:p>
        </p:txBody>
      </p:sp>
      <p:pic>
        <p:nvPicPr>
          <p:cNvPr id="58" name="Content Placeholder 28">
            <a:extLst>
              <a:ext uri="{FF2B5EF4-FFF2-40B4-BE49-F238E27FC236}">
                <a16:creationId xmlns:a16="http://schemas.microsoft.com/office/drawing/2014/main" id="{2B617381-9B6F-E4BB-86A6-FDA80B9ED3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64787" y="3528014"/>
            <a:ext cx="952500" cy="952500"/>
          </a:xfrm>
          <a:prstGeom prst="rect">
            <a:avLst/>
          </a:prstGeom>
        </p:spPr>
      </p:pic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DC601630-1E2A-151B-CD0B-9AB7189A9E35}"/>
              </a:ext>
            </a:extLst>
          </p:cNvPr>
          <p:cNvSpPr txBox="1">
            <a:spLocks/>
          </p:cNvSpPr>
          <p:nvPr/>
        </p:nvSpPr>
        <p:spPr>
          <a:xfrm>
            <a:off x="4387086" y="2577677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dirty="0"/>
              <a:t>T</a:t>
            </a:r>
            <a:r>
              <a:rPr lang="en-GB" sz="1200" b="1" dirty="0"/>
              <a:t>imestamping</a:t>
            </a:r>
          </a:p>
        </p:txBody>
      </p:sp>
      <p:pic>
        <p:nvPicPr>
          <p:cNvPr id="64" name="Content Placeholder 28">
            <a:extLst>
              <a:ext uri="{FF2B5EF4-FFF2-40B4-BE49-F238E27FC236}">
                <a16:creationId xmlns:a16="http://schemas.microsoft.com/office/drawing/2014/main" id="{3C9D1E35-1F94-CDD5-9F35-4CAD6F8334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770017" y="1591190"/>
            <a:ext cx="952500" cy="952500"/>
          </a:xfrm>
          <a:prstGeom prst="rect">
            <a:avLst/>
          </a:prstGeom>
        </p:spPr>
      </p:pic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BB86E9B6-FC2D-0B3B-9CAA-6A52D3BC6AAA}"/>
              </a:ext>
            </a:extLst>
          </p:cNvPr>
          <p:cNvSpPr txBox="1">
            <a:spLocks/>
          </p:cNvSpPr>
          <p:nvPr/>
        </p:nvSpPr>
        <p:spPr>
          <a:xfrm>
            <a:off x="10147563" y="2543690"/>
            <a:ext cx="1654187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Beheer</a:t>
            </a:r>
            <a:r>
              <a:rPr lang="en-GB" sz="1200" b="1" dirty="0"/>
              <a:t> van</a:t>
            </a:r>
            <a:br>
              <a:rPr lang="en-GB" sz="1200" b="1" dirty="0"/>
            </a:br>
            <a:r>
              <a:rPr lang="en-GB" sz="1200" b="1" dirty="0"/>
              <a:t>loggings</a:t>
            </a:r>
          </a:p>
        </p:txBody>
      </p:sp>
      <p:pic>
        <p:nvPicPr>
          <p:cNvPr id="70" name="Content Placeholder 28">
            <a:extLst>
              <a:ext uri="{FF2B5EF4-FFF2-40B4-BE49-F238E27FC236}">
                <a16:creationId xmlns:a16="http://schemas.microsoft.com/office/drawing/2014/main" id="{3C39EEDA-507C-0DA5-2376-3914479D0B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498406" y="1628542"/>
            <a:ext cx="952500" cy="952500"/>
          </a:xfrm>
          <a:prstGeom prst="rect">
            <a:avLst/>
          </a:prstGeom>
        </p:spPr>
      </p:pic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08024106-44DD-6E27-D3E9-345B75165700}"/>
              </a:ext>
            </a:extLst>
          </p:cNvPr>
          <p:cNvSpPr txBox="1">
            <a:spLocks/>
          </p:cNvSpPr>
          <p:nvPr/>
        </p:nvSpPr>
        <p:spPr>
          <a:xfrm>
            <a:off x="1312385" y="4717411"/>
            <a:ext cx="1855804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Verwijzings</a:t>
            </a:r>
            <a:r>
              <a:rPr lang="en-GB" sz="1200" b="1" dirty="0"/>
              <a:t>-</a:t>
            </a:r>
            <a:br>
              <a:rPr lang="en-GB" sz="1200" b="1" dirty="0"/>
            </a:br>
            <a:r>
              <a:rPr lang="en-GB" sz="1200" b="1" dirty="0" err="1"/>
              <a:t>repertorium</a:t>
            </a:r>
            <a:endParaRPr lang="en-GB" sz="1200" b="1" dirty="0"/>
          </a:p>
        </p:txBody>
      </p:sp>
      <p:pic>
        <p:nvPicPr>
          <p:cNvPr id="75" name="Content Placeholder 28">
            <a:extLst>
              <a:ext uri="{FF2B5EF4-FFF2-40B4-BE49-F238E27FC236}">
                <a16:creationId xmlns:a16="http://schemas.microsoft.com/office/drawing/2014/main" id="{692F725B-A957-4FF1-B31B-0FD1D340F9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728575" y="3665601"/>
            <a:ext cx="952500" cy="952500"/>
          </a:xfrm>
          <a:prstGeom prst="rect">
            <a:avLst/>
          </a:prstGeom>
        </p:spPr>
      </p:pic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CC3970B-1236-99AB-4F82-9FC58E08D76F}"/>
              </a:ext>
            </a:extLst>
          </p:cNvPr>
          <p:cNvSpPr txBox="1">
            <a:spLocks/>
          </p:cNvSpPr>
          <p:nvPr/>
        </p:nvSpPr>
        <p:spPr>
          <a:xfrm>
            <a:off x="3274948" y="4759487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Portaal</a:t>
            </a:r>
            <a:endParaRPr lang="en-GB" sz="1200" b="1" dirty="0"/>
          </a:p>
        </p:txBody>
      </p:sp>
      <p:pic>
        <p:nvPicPr>
          <p:cNvPr id="77" name="Content Placeholder 28">
            <a:extLst>
              <a:ext uri="{FF2B5EF4-FFF2-40B4-BE49-F238E27FC236}">
                <a16:creationId xmlns:a16="http://schemas.microsoft.com/office/drawing/2014/main" id="{1ABF3212-B0C8-0399-01CE-2D58B2DAF0F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646681" y="3665601"/>
            <a:ext cx="952500" cy="952500"/>
          </a:xfrm>
          <a:prstGeom prst="rect">
            <a:avLst/>
          </a:prstGeom>
        </p:spPr>
      </p:pic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E0599A58-010A-9118-DEBD-94BEFD889BE3}"/>
              </a:ext>
            </a:extLst>
          </p:cNvPr>
          <p:cNvSpPr txBox="1">
            <a:spLocks/>
          </p:cNvSpPr>
          <p:nvPr/>
        </p:nvSpPr>
        <p:spPr>
          <a:xfrm>
            <a:off x="6370949" y="2517447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Systeem</a:t>
            </a:r>
            <a:r>
              <a:rPr lang="en-GB" sz="1200" b="1" dirty="0"/>
              <a:t> </a:t>
            </a:r>
            <a:r>
              <a:rPr lang="en-GB" sz="1200" b="1" dirty="0" err="1"/>
              <a:t>voor</a:t>
            </a:r>
            <a:br>
              <a:rPr lang="en-GB" sz="1200" dirty="0"/>
            </a:br>
            <a:r>
              <a:rPr lang="en-GB" sz="1200" b="1" dirty="0"/>
              <a:t>end-to-end</a:t>
            </a:r>
            <a:br>
              <a:rPr lang="en-GB" sz="1200" b="1" dirty="0"/>
            </a:br>
            <a:r>
              <a:rPr lang="en-GB" sz="1200" b="1" dirty="0" err="1"/>
              <a:t>vercijfering</a:t>
            </a:r>
            <a:endParaRPr lang="en-GB" sz="1200" b="1" dirty="0"/>
          </a:p>
        </p:txBody>
      </p:sp>
      <p:pic>
        <p:nvPicPr>
          <p:cNvPr id="79" name="Content Placeholder 28">
            <a:extLst>
              <a:ext uri="{FF2B5EF4-FFF2-40B4-BE49-F238E27FC236}">
                <a16:creationId xmlns:a16="http://schemas.microsoft.com/office/drawing/2014/main" id="{02ECFDC3-5125-F966-4C95-1768AFCA673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6772333" y="1590819"/>
            <a:ext cx="952500" cy="952500"/>
          </a:xfrm>
          <a:prstGeom prst="rect">
            <a:avLst/>
          </a:prstGeom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03E1850-6129-4D6D-96A6-DCD4E32EE428}"/>
              </a:ext>
            </a:extLst>
          </p:cNvPr>
          <p:cNvSpPr txBox="1">
            <a:spLocks/>
          </p:cNvSpPr>
          <p:nvPr/>
        </p:nvSpPr>
        <p:spPr>
          <a:xfrm>
            <a:off x="9431327" y="4717411"/>
            <a:ext cx="1718363" cy="760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rgbClr val="087670"/>
                </a:solidFill>
                <a:latin typeface="Libre Franklin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2500"/>
              </a:buClr>
              <a:buSzPct val="120000"/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0EEED"/>
              </a:buClr>
              <a:buSzPct val="120000"/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5B7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7670"/>
              </a:buClr>
              <a:buSzPct val="120000"/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Libre Franklin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GB" sz="1200" b="1" dirty="0" err="1"/>
              <a:t>Pseudonimisering</a:t>
            </a:r>
            <a:br>
              <a:rPr lang="en-GB" sz="1200" dirty="0"/>
            </a:br>
            <a:r>
              <a:rPr lang="en-GB" sz="1200" b="1" dirty="0"/>
              <a:t>&amp; </a:t>
            </a:r>
            <a:r>
              <a:rPr lang="en-GB" sz="1200" b="1" dirty="0" err="1"/>
              <a:t>anonimisering</a:t>
            </a:r>
            <a:endParaRPr lang="en-GB" sz="1200" b="1" dirty="0"/>
          </a:p>
        </p:txBody>
      </p:sp>
      <p:pic>
        <p:nvPicPr>
          <p:cNvPr id="26" name="Content Placeholder 28">
            <a:extLst>
              <a:ext uri="{FF2B5EF4-FFF2-40B4-BE49-F238E27FC236}">
                <a16:creationId xmlns:a16="http://schemas.microsoft.com/office/drawing/2014/main" id="{B168AF7A-48FF-4CAD-88F1-B93D9D5DE6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9783584" y="368595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8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00000" y="116632"/>
            <a:ext cx="10213776" cy="1159527"/>
          </a:xfrm>
        </p:spPr>
        <p:txBody>
          <a:bodyPr/>
          <a:lstStyle/>
          <a:p>
            <a:r>
              <a:rPr lang="en-US" dirty="0"/>
              <a:t>Pseudonimiseringsdienst - </a:t>
            </a:r>
            <a:r>
              <a:rPr lang="en-US" dirty="0" err="1"/>
              <a:t>evolutie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00113" y="1439863"/>
            <a:ext cx="6378575" cy="5210319"/>
          </a:xfrm>
        </p:spPr>
        <p:txBody>
          <a:bodyPr>
            <a:normAutofit fontScale="70000" lnSpcReduction="20000"/>
          </a:bodyPr>
          <a:lstStyle/>
          <a:p>
            <a:r>
              <a:rPr lang="nl-BE" dirty="0"/>
              <a:t>Verschillende mogelijkheden</a:t>
            </a:r>
          </a:p>
          <a:p>
            <a:pPr lvl="1"/>
            <a:r>
              <a:rPr lang="nl-BE" dirty="0"/>
              <a:t>codering</a:t>
            </a:r>
          </a:p>
          <a:p>
            <a:pPr lvl="2"/>
            <a:r>
              <a:rPr lang="nl-BE" dirty="0"/>
              <a:t>gegevensverstrekker en eHealth-platform kennen bepaalde, niet-</a:t>
            </a:r>
            <a:r>
              <a:rPr lang="nl-BE" dirty="0" err="1"/>
              <a:t>gepseudonimiseerde</a:t>
            </a:r>
            <a:r>
              <a:rPr lang="nl-BE" dirty="0"/>
              <a:t> basisgegevens en het pseudoniem</a:t>
            </a:r>
          </a:p>
          <a:p>
            <a:pPr lvl="2"/>
            <a:r>
              <a:rPr lang="nl-BE" dirty="0"/>
              <a:t>gegevensverkrijger kent enkel het pseudoniem</a:t>
            </a:r>
          </a:p>
          <a:p>
            <a:pPr lvl="2"/>
            <a:r>
              <a:rPr lang="nl-BE" dirty="0"/>
              <a:t>bv. Centraal Traceerbaarheidsregister (CTR) &gt; beveiliging van data at rest</a:t>
            </a:r>
          </a:p>
          <a:p>
            <a:pPr lvl="1"/>
            <a:r>
              <a:rPr lang="nl-BE" dirty="0" err="1"/>
              <a:t>Trusted</a:t>
            </a:r>
            <a:r>
              <a:rPr lang="nl-BE" dirty="0"/>
              <a:t> </a:t>
            </a:r>
            <a:r>
              <a:rPr lang="nl-BE" dirty="0" err="1"/>
              <a:t>Third</a:t>
            </a:r>
            <a:r>
              <a:rPr lang="nl-BE" dirty="0"/>
              <a:t> Party platform</a:t>
            </a:r>
          </a:p>
          <a:p>
            <a:pPr lvl="2"/>
            <a:r>
              <a:rPr lang="nl-BE" dirty="0"/>
              <a:t>gegevensverstrekker kent bepaalde, niet-</a:t>
            </a:r>
            <a:r>
              <a:rPr lang="nl-BE" dirty="0" err="1"/>
              <a:t>gepseudonimiseerde</a:t>
            </a:r>
            <a:r>
              <a:rPr lang="nl-BE" dirty="0"/>
              <a:t> basisgegevens en niet het pseudoniem</a:t>
            </a:r>
          </a:p>
          <a:p>
            <a:pPr lvl="2"/>
            <a:r>
              <a:rPr lang="nl-BE" dirty="0"/>
              <a:t>gegevensverkrijger kent het pseudoniem en geen niet-</a:t>
            </a:r>
            <a:r>
              <a:rPr lang="nl-BE" dirty="0" err="1"/>
              <a:t>gepseudonimiseerde</a:t>
            </a:r>
            <a:r>
              <a:rPr lang="nl-BE" dirty="0"/>
              <a:t> basisgegevens</a:t>
            </a:r>
          </a:p>
          <a:p>
            <a:pPr lvl="2"/>
            <a:r>
              <a:rPr lang="nl-BE" dirty="0"/>
              <a:t>eHealth-platform kent (tijdelijk) beide</a:t>
            </a:r>
          </a:p>
          <a:p>
            <a:pPr lvl="2"/>
            <a:r>
              <a:rPr lang="nl-BE" dirty="0"/>
              <a:t>bv. Health Data</a:t>
            </a:r>
          </a:p>
          <a:p>
            <a:pPr lvl="1"/>
            <a:r>
              <a:rPr lang="nl-BE" dirty="0"/>
              <a:t>nieuwe dienst</a:t>
            </a:r>
          </a:p>
          <a:p>
            <a:pPr lvl="2"/>
            <a:r>
              <a:rPr lang="nl-BE" dirty="0"/>
              <a:t>gegevensverstrekker kent bepaalde, niet-</a:t>
            </a:r>
            <a:r>
              <a:rPr lang="nl-BE" dirty="0" err="1"/>
              <a:t>gepseudonimiseerde</a:t>
            </a:r>
            <a:r>
              <a:rPr lang="nl-BE" dirty="0"/>
              <a:t> basisgegevens en niet het pseudoniem</a:t>
            </a:r>
          </a:p>
          <a:p>
            <a:pPr lvl="2"/>
            <a:r>
              <a:rPr lang="nl-BE" dirty="0"/>
              <a:t>gegevensverkrijger kent het pseudoniem en geen niet-</a:t>
            </a:r>
            <a:r>
              <a:rPr lang="nl-BE" dirty="0" err="1"/>
              <a:t>gepseudonimiseerde</a:t>
            </a:r>
            <a:r>
              <a:rPr lang="nl-BE" dirty="0"/>
              <a:t> basisgegevens</a:t>
            </a:r>
          </a:p>
          <a:p>
            <a:pPr lvl="2"/>
            <a:r>
              <a:rPr lang="nl-BE" dirty="0"/>
              <a:t>eHealth-platform kent geen van beide</a:t>
            </a:r>
          </a:p>
          <a:p>
            <a:pPr lvl="2"/>
            <a:r>
              <a:rPr lang="nl-BE" dirty="0"/>
              <a:t>bv.  verwijsvoorschriften, gegevens in de Vitalink kluis</a:t>
            </a:r>
          </a:p>
          <a:p>
            <a:endParaRPr lang="fr-BE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16D65BE-7A3A-4AFC-B353-973502233A8C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40837536"/>
              </p:ext>
            </p:extLst>
          </p:nvPr>
        </p:nvGraphicFramePr>
        <p:xfrm>
          <a:off x="7220497" y="1730375"/>
          <a:ext cx="4912819" cy="3749040"/>
        </p:xfrm>
        <a:graphic>
          <a:graphicData uri="http://schemas.openxmlformats.org/drawingml/2006/table">
            <a:tbl>
              <a:tblPr/>
              <a:tblGrid>
                <a:gridCol w="1394818">
                  <a:extLst>
                    <a:ext uri="{9D8B030D-6E8A-4147-A177-3AD203B41FA5}">
                      <a16:colId xmlns:a16="http://schemas.microsoft.com/office/drawing/2014/main" val="615058090"/>
                    </a:ext>
                  </a:extLst>
                </a:gridCol>
                <a:gridCol w="581173">
                  <a:extLst>
                    <a:ext uri="{9D8B030D-6E8A-4147-A177-3AD203B41FA5}">
                      <a16:colId xmlns:a16="http://schemas.microsoft.com/office/drawing/2014/main" val="650619268"/>
                    </a:ext>
                  </a:extLst>
                </a:gridCol>
                <a:gridCol w="581173">
                  <a:extLst>
                    <a:ext uri="{9D8B030D-6E8A-4147-A177-3AD203B41FA5}">
                      <a16:colId xmlns:a16="http://schemas.microsoft.com/office/drawing/2014/main" val="468180885"/>
                    </a:ext>
                  </a:extLst>
                </a:gridCol>
                <a:gridCol w="581173">
                  <a:extLst>
                    <a:ext uri="{9D8B030D-6E8A-4147-A177-3AD203B41FA5}">
                      <a16:colId xmlns:a16="http://schemas.microsoft.com/office/drawing/2014/main" val="1829690694"/>
                    </a:ext>
                  </a:extLst>
                </a:gridCol>
                <a:gridCol w="581173">
                  <a:extLst>
                    <a:ext uri="{9D8B030D-6E8A-4147-A177-3AD203B41FA5}">
                      <a16:colId xmlns:a16="http://schemas.microsoft.com/office/drawing/2014/main" val="520064443"/>
                    </a:ext>
                  </a:extLst>
                </a:gridCol>
                <a:gridCol w="612136">
                  <a:extLst>
                    <a:ext uri="{9D8B030D-6E8A-4147-A177-3AD203B41FA5}">
                      <a16:colId xmlns:a16="http://schemas.microsoft.com/office/drawing/2014/main" val="1923296460"/>
                    </a:ext>
                  </a:extLst>
                </a:gridCol>
                <a:gridCol w="581173">
                  <a:extLst>
                    <a:ext uri="{9D8B030D-6E8A-4147-A177-3AD203B41FA5}">
                      <a16:colId xmlns:a16="http://schemas.microsoft.com/office/drawing/2014/main" val="3100379640"/>
                    </a:ext>
                  </a:extLst>
                </a:gridCol>
              </a:tblGrid>
              <a:tr h="899005">
                <a:tc>
                  <a:txBody>
                    <a:bodyPr/>
                    <a:lstStyle/>
                    <a:p>
                      <a:pPr algn="l" fontAlgn="b"/>
                      <a:endParaRPr lang="en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Gegevens-verstrekker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eHealth-platform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Gegevens</a:t>
                      </a:r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 fontAlgn="b"/>
                      <a:r>
                        <a:rPr lang="fr-B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verkrijger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00017"/>
                  </a:ext>
                </a:extLst>
              </a:tr>
              <a:tr h="1702370">
                <a:tc>
                  <a:txBody>
                    <a:bodyPr/>
                    <a:lstStyle/>
                    <a:p>
                      <a:pPr algn="l" fontAlgn="b"/>
                      <a:endParaRPr lang="en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BASISGEGEVENS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PSEUDONIEM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BASISGEGEVENS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PSEUDONIEM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BASISGEGEVENS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PSEUDONIEM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647089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Codering</a:t>
                      </a:r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(SEALS)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269628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06334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1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31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58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b="12871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Belgian </a:t>
            </a:r>
            <a:r>
              <a:rPr lang="nl-BE" dirty="0" err="1"/>
              <a:t>Integrated</a:t>
            </a:r>
            <a:r>
              <a:rPr lang="nl-BE" dirty="0"/>
              <a:t> Health Record </a:t>
            </a:r>
            <a:br>
              <a:rPr lang="nl-BE" dirty="0"/>
            </a:br>
            <a:r>
              <a:rPr lang="nl-BE" dirty="0"/>
              <a:t>(B-IHR)</a:t>
            </a:r>
            <a:br>
              <a:rPr lang="nl-BE" dirty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2509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rgbClr val="262626"/>
      </a:dk1>
      <a:lt1>
        <a:sysClr val="window" lastClr="FFFFFF"/>
      </a:lt1>
      <a:dk2>
        <a:srgbClr val="087670"/>
      </a:dk2>
      <a:lt2>
        <a:srgbClr val="FFFFFF"/>
      </a:lt2>
      <a:accent1>
        <a:srgbClr val="3B3B3B"/>
      </a:accent1>
      <a:accent2>
        <a:srgbClr val="087670"/>
      </a:accent2>
      <a:accent3>
        <a:srgbClr val="B92500"/>
      </a:accent3>
      <a:accent4>
        <a:srgbClr val="E0EEED"/>
      </a:accent4>
      <a:accent5>
        <a:srgbClr val="FFCBBE"/>
      </a:accent5>
      <a:accent6>
        <a:srgbClr val="E9E9E9"/>
      </a:accent6>
      <a:hlink>
        <a:srgbClr val="087670"/>
      </a:hlink>
      <a:folHlink>
        <a:srgbClr val="B92500"/>
      </a:folHlink>
    </a:clrScheme>
    <a:fontScheme name="eHealth">
      <a:majorFont>
        <a:latin typeface="Kumbh Sans Bold"/>
        <a:ea typeface=""/>
        <a:cs typeface=""/>
      </a:majorFont>
      <a:minorFont>
        <a:latin typeface="Libre franklin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ealth-ppt-template.potx" id="{5EB4DC43-EC23-4A91-8137-8E73C4834F92}" vid="{0AD1349E-CABE-47E1-9529-FE2A85EDF2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eHealth-ppt-template</Template>
  <TotalTime>698</TotalTime>
  <Words>2284</Words>
  <Application>Microsoft Office PowerPoint</Application>
  <PresentationFormat>Widescreen</PresentationFormat>
  <Paragraphs>403</Paragraphs>
  <Slides>41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Libre Franklin Medium</vt:lpstr>
      <vt:lpstr>Arial</vt:lpstr>
      <vt:lpstr>Open Sans Semibold</vt:lpstr>
      <vt:lpstr>Calibri</vt:lpstr>
      <vt:lpstr>Libre Franklin</vt:lpstr>
      <vt:lpstr>Univers 45 Light</vt:lpstr>
      <vt:lpstr>Libre Franklin SemiBold</vt:lpstr>
      <vt:lpstr>Libre franklin regular</vt:lpstr>
      <vt:lpstr>Open Sans</vt:lpstr>
      <vt:lpstr>Office Theme</vt:lpstr>
      <vt:lpstr> Enkele recente evoluties inzake eGezondheid     27e colloquium ICT &amp; gezondheidszorg 7 maart 2024</vt:lpstr>
      <vt:lpstr>Agenda</vt:lpstr>
      <vt:lpstr>Enkele kencijfers over eGezondheid 2023</vt:lpstr>
      <vt:lpstr>Aantal transacties over eHealth-platform</vt:lpstr>
      <vt:lpstr>PowerPoint Presentation</vt:lpstr>
      <vt:lpstr>PowerPoint Presentation</vt:lpstr>
      <vt:lpstr>PowerPoint Presentation</vt:lpstr>
      <vt:lpstr>PowerPoint Presentation</vt:lpstr>
      <vt:lpstr>Belgian Integrated Health Record  (B-IHR) </vt:lpstr>
      <vt:lpstr>PowerPoint Presentation</vt:lpstr>
      <vt:lpstr>PowerPoint Presentation</vt:lpstr>
      <vt:lpstr>PowerPoint Presentation</vt:lpstr>
      <vt:lpstr>Evolutie projecten DigiReLab &amp; VIDIS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Protocolakkoord eGezondheid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Geïntegreerd zorggebruikersportaal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European Health Data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Donec nec justo eget felis facilisis re</dc:title>
  <dc:creator>Filip Coppens</dc:creator>
  <cp:lastModifiedBy>Frank Robben (KSZ-BCSS)</cp:lastModifiedBy>
  <cp:revision>81</cp:revision>
  <dcterms:created xsi:type="dcterms:W3CDTF">2023-05-24T11:33:38Z</dcterms:created>
  <dcterms:modified xsi:type="dcterms:W3CDTF">2024-03-12T07:45:13Z</dcterms:modified>
</cp:coreProperties>
</file>