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466" r:id="rId3"/>
    <p:sldId id="392" r:id="rId4"/>
    <p:sldId id="531" r:id="rId5"/>
    <p:sldId id="468" r:id="rId6"/>
    <p:sldId id="516" r:id="rId7"/>
    <p:sldId id="523" r:id="rId8"/>
    <p:sldId id="471" r:id="rId9"/>
    <p:sldId id="473" r:id="rId10"/>
    <p:sldId id="527" r:id="rId11"/>
    <p:sldId id="528" r:id="rId12"/>
    <p:sldId id="529" r:id="rId13"/>
    <p:sldId id="530" r:id="rId14"/>
    <p:sldId id="532" r:id="rId15"/>
    <p:sldId id="524" r:id="rId16"/>
    <p:sldId id="525" r:id="rId17"/>
    <p:sldId id="526" r:id="rId18"/>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B2"/>
    <a:srgbClr val="0038A8"/>
    <a:srgbClr val="002776"/>
    <a:srgbClr val="92D050"/>
    <a:srgbClr val="E73E01"/>
    <a:srgbClr val="DB1702"/>
    <a:srgbClr val="C60800"/>
    <a:srgbClr val="048B9A"/>
    <a:srgbClr val="969696"/>
    <a:srgbClr val="CEC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9" autoAdjust="0"/>
  </p:normalViewPr>
  <p:slideViewPr>
    <p:cSldViewPr>
      <p:cViewPr varScale="1">
        <p:scale>
          <a:sx n="61" d="100"/>
          <a:sy n="61" d="100"/>
        </p:scale>
        <p:origin x="77" y="456"/>
      </p:cViewPr>
      <p:guideLst>
        <p:guide orient="horz" pos="2160"/>
        <p:guide pos="384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2CF0DD7-B5FF-448D-A8CD-D054F37DE594}" type="datetimeFigureOut">
              <a:rPr lang="en-US" smtClean="0"/>
              <a:t>3/25/2024</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B8556FA-A32A-4806-B18A-CCB0C6BE3AD6}" type="slidenum">
              <a:rPr lang="en-US" smtClean="0"/>
              <a:t>‹#›</a:t>
            </a:fld>
            <a:endParaRPr lang="en-US"/>
          </a:p>
        </p:txBody>
      </p:sp>
    </p:spTree>
    <p:extLst>
      <p:ext uri="{BB962C8B-B14F-4D97-AF65-F5344CB8AC3E}">
        <p14:creationId xmlns:p14="http://schemas.microsoft.com/office/powerpoint/2010/main" val="743556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EB10C3BF-ECB0-489F-B314-CB507064E6C4}" type="datetimeFigureOut">
              <a:rPr lang="en-US"/>
              <a:pPr>
                <a:defRPr/>
              </a:pPr>
              <a:t>3/25/2024</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856D307B-0156-4A5F-B2EC-9D722360EEB4}" type="slidenum">
              <a:rPr lang="en-US"/>
              <a:pPr>
                <a:defRPr/>
              </a:pPr>
              <a:t>‹#›</a:t>
            </a:fld>
            <a:endParaRPr lang="en-US"/>
          </a:p>
        </p:txBody>
      </p:sp>
    </p:spTree>
    <p:extLst>
      <p:ext uri="{BB962C8B-B14F-4D97-AF65-F5344CB8AC3E}">
        <p14:creationId xmlns:p14="http://schemas.microsoft.com/office/powerpoint/2010/main" val="116758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0488" y="744538"/>
            <a:ext cx="6616700" cy="3722687"/>
          </a:xfrm>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856D307B-0156-4A5F-B2EC-9D722360EEB4}" type="slidenum">
              <a:rPr lang="en-US" smtClean="0"/>
              <a:pPr>
                <a:defRPr/>
              </a:pPr>
              <a:t>5</a:t>
            </a:fld>
            <a:endParaRPr lang="en-US"/>
          </a:p>
        </p:txBody>
      </p:sp>
    </p:spTree>
    <p:extLst>
      <p:ext uri="{BB962C8B-B14F-4D97-AF65-F5344CB8AC3E}">
        <p14:creationId xmlns:p14="http://schemas.microsoft.com/office/powerpoint/2010/main" val="349873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0488" y="744538"/>
            <a:ext cx="6616700" cy="3722687"/>
          </a:xfrm>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856D307B-0156-4A5F-B2EC-9D722360EEB4}" type="slidenum">
              <a:rPr lang="en-US" smtClean="0"/>
              <a:pPr>
                <a:defRPr/>
              </a:pPr>
              <a:t>9</a:t>
            </a:fld>
            <a:endParaRPr lang="en-US"/>
          </a:p>
        </p:txBody>
      </p:sp>
    </p:spTree>
    <p:extLst>
      <p:ext uri="{BB962C8B-B14F-4D97-AF65-F5344CB8AC3E}">
        <p14:creationId xmlns:p14="http://schemas.microsoft.com/office/powerpoint/2010/main" val="40902710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4435" y="188913"/>
            <a:ext cx="2737230"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1556793"/>
            <a:ext cx="10363200" cy="1470025"/>
          </a:xfrm>
        </p:spPr>
        <p:txBody>
          <a:bodyPr/>
          <a:lstStyle>
            <a:lvl1pPr>
              <a:defRPr sz="4000" b="0"/>
            </a:lvl1pPr>
          </a:lstStyle>
          <a:p>
            <a:r>
              <a:rPr lang="en-US"/>
              <a:t>Click to edit Master title style</a:t>
            </a:r>
            <a:endParaRPr lang="en-GB"/>
          </a:p>
        </p:txBody>
      </p:sp>
      <p:sp>
        <p:nvSpPr>
          <p:cNvPr id="3" name="Subtitle 2"/>
          <p:cNvSpPr>
            <a:spLocks noGrp="1"/>
          </p:cNvSpPr>
          <p:nvPr>
            <p:ph type="subTitle" idx="1"/>
          </p:nvPr>
        </p:nvSpPr>
        <p:spPr>
          <a:xfrm>
            <a:off x="1828800" y="2996952"/>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174870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609600" y="1196752"/>
            <a:ext cx="10972800" cy="5112568"/>
          </a:xfrm>
          <a:prstGeom prst="rect">
            <a:avLst/>
          </a:prstGeom>
        </p:spPr>
        <p:txBody>
          <a:bodyPr rtlCol="0">
            <a:normAutofit/>
          </a:bodyPr>
          <a:lstStyle>
            <a:lvl1pPr>
              <a:defRPr sz="2800"/>
            </a:lvl1pPr>
            <a:lvl2pPr marL="742950" indent="-285750">
              <a:buFont typeface="Calibri" panose="020F0502020204030204" pitchFamily="34" charset="0"/>
              <a:buChar char="-"/>
              <a:defRPr sz="2400"/>
            </a:lvl2pPr>
            <a:lvl3pPr>
              <a:defRPr sz="2000"/>
            </a:lvl3pPr>
            <a:lvl4pPr marL="1600200" indent="-228600">
              <a:buFont typeface="Calibri" panose="020F0502020204030204" pitchFamily="34" charset="0"/>
              <a:buChar char="-"/>
              <a:defRPr sz="18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Slide Number Placeholder 5"/>
          <p:cNvSpPr>
            <a:spLocks noGrp="1"/>
          </p:cNvSpPr>
          <p:nvPr>
            <p:ph type="sldNum" sz="quarter" idx="10"/>
          </p:nvPr>
        </p:nvSpPr>
        <p:spPr>
          <a:xfrm>
            <a:off x="11143488" y="6489701"/>
            <a:ext cx="1001184" cy="365125"/>
          </a:xfrm>
        </p:spPr>
        <p:txBody>
          <a:bodyPr/>
          <a:lstStyle>
            <a:lvl1pPr>
              <a:defRPr sz="1200"/>
            </a:lvl1pPr>
          </a:lstStyle>
          <a:p>
            <a:pPr>
              <a:defRPr/>
            </a:pPr>
            <a:fld id="{7A7F1E79-8225-48A0-95BD-5254C3720E2D}" type="slidenum">
              <a:rPr lang="en-GB" smtClean="0"/>
              <a:pPr>
                <a:defRPr/>
              </a:pPr>
              <a:t>‹#›</a:t>
            </a:fld>
            <a:endParaRPr lang="en-GB" dirty="0"/>
          </a:p>
        </p:txBody>
      </p:sp>
    </p:spTree>
    <p:extLst>
      <p:ext uri="{BB962C8B-B14F-4D97-AF65-F5344CB8AC3E}">
        <p14:creationId xmlns:p14="http://schemas.microsoft.com/office/powerpoint/2010/main" val="900590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2FC2FE2F-7D45-439B-A76C-7ED3EBF3ADED}" type="slidenum">
              <a:rPr lang="en-GB"/>
              <a:pPr>
                <a:defRPr/>
              </a:pPr>
              <a:t>‹#›</a:t>
            </a:fld>
            <a:endParaRPr lang="en-GB"/>
          </a:p>
        </p:txBody>
      </p:sp>
    </p:spTree>
    <p:extLst>
      <p:ext uri="{BB962C8B-B14F-4D97-AF65-F5344CB8AC3E}">
        <p14:creationId xmlns:p14="http://schemas.microsoft.com/office/powerpoint/2010/main" val="546052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D353B685-A2AB-4518-B31A-1C8B277EB988}" type="slidenum">
              <a:rPr lang="en-GB"/>
              <a:pPr>
                <a:defRPr/>
              </a:pPr>
              <a:t>‹#›</a:t>
            </a:fld>
            <a:endParaRPr lang="en-GB"/>
          </a:p>
        </p:txBody>
      </p:sp>
    </p:spTree>
    <p:extLst>
      <p:ext uri="{BB962C8B-B14F-4D97-AF65-F5344CB8AC3E}">
        <p14:creationId xmlns:p14="http://schemas.microsoft.com/office/powerpoint/2010/main" val="405934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1200151" y="1341438"/>
            <a:ext cx="988906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a:p>
        </p:txBody>
      </p:sp>
      <p:sp>
        <p:nvSpPr>
          <p:cNvPr id="5" name="Content Placeholder 2"/>
          <p:cNvSpPr>
            <a:spLocks noGrp="1"/>
          </p:cNvSpPr>
          <p:nvPr>
            <p:ph idx="1"/>
          </p:nvPr>
        </p:nvSpPr>
        <p:spPr>
          <a:xfrm>
            <a:off x="623392" y="2276872"/>
            <a:ext cx="10959008"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3602802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6192010" y="4044872"/>
            <a:ext cx="518371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z="1600" dirty="0">
              <a:solidFill>
                <a:srgbClr val="0D0D0D"/>
              </a:solidFill>
              <a:sym typeface="Arial" charset="0"/>
            </a:endParaRPr>
          </a:p>
          <a:p>
            <a:pPr>
              <a:defRPr/>
            </a:pPr>
            <a:r>
              <a:rPr lang="en-US" sz="1600" dirty="0">
                <a:solidFill>
                  <a:schemeClr val="tx1">
                    <a:lumMod val="85000"/>
                    <a:lumOff val="15000"/>
                  </a:schemeClr>
                </a:solidFill>
                <a:sym typeface="Arial" charset="0"/>
              </a:rPr>
              <a:t>https://www.bcss.fgov.be</a:t>
            </a:r>
            <a:endParaRPr lang="fr-BE" sz="1600" dirty="0">
              <a:solidFill>
                <a:schemeClr val="tx1">
                  <a:lumMod val="85000"/>
                  <a:lumOff val="15000"/>
                </a:schemeClr>
              </a:solidFill>
              <a:sym typeface="Arial" charset="0"/>
            </a:endParaRPr>
          </a:p>
          <a:p>
            <a:pPr>
              <a:defRPr/>
            </a:pPr>
            <a:r>
              <a:rPr lang="en-US" sz="1600" dirty="0">
                <a:solidFill>
                  <a:schemeClr val="tx1">
                    <a:lumMod val="85000"/>
                    <a:lumOff val="15000"/>
                  </a:schemeClr>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1133172" y="980728"/>
            <a:ext cx="5058838"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DC70997E-C732-4EF4-9679-8436FE3692AD}" type="slidenum">
              <a:rPr lang="en-GB"/>
              <a:pPr>
                <a:defRPr/>
              </a:pPr>
              <a:t>‹#›</a:t>
            </a:fld>
            <a:endParaRPr lang="en-GB"/>
          </a:p>
        </p:txBody>
      </p:sp>
    </p:spTree>
    <p:extLst>
      <p:ext uri="{BB962C8B-B14F-4D97-AF65-F5344CB8AC3E}">
        <p14:creationId xmlns:p14="http://schemas.microsoft.com/office/powerpoint/2010/main" val="3549366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6"/>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1257529" y="6485113"/>
            <a:ext cx="407699"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600520" y="6485494"/>
            <a:ext cx="10524680" cy="369332"/>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a:p>
        </p:txBody>
      </p:sp>
      <p:sp>
        <p:nvSpPr>
          <p:cNvPr id="6" name="Slide Number Placeholder 5"/>
          <p:cNvSpPr>
            <a:spLocks noGrp="1"/>
          </p:cNvSpPr>
          <p:nvPr>
            <p:ph type="sldNum" sz="quarter" idx="4"/>
          </p:nvPr>
        </p:nvSpPr>
        <p:spPr>
          <a:xfrm>
            <a:off x="11125200" y="6489701"/>
            <a:ext cx="1001184"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14676CE1-14E3-46A9-BAE8-13AD1D1AD5EB}"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ksz-bcss.fgov.be/nl/dwh/dwh_page/content/websites/datawarehouse/others/inkomensnotie.html" TargetMode="External"/><Relationship Id="rId2" Type="http://schemas.openxmlformats.org/officeDocument/2006/relationships/hyperlink" Target="https://www.ksz-bcss.fgov.be/nl/dwh/variabledetail/rijksinstituut-voor-ziekte-en-invaliditeitsverzekering/Variables/sociale-staat.html?filter=sources&amp;institution=&amp;sources=73990&amp;them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1847528" y="2060848"/>
            <a:ext cx="8712968" cy="2592288"/>
          </a:xfrm>
        </p:spPr>
        <p:txBody>
          <a:bodyPr/>
          <a:lstStyle/>
          <a:p>
            <a:pPr eaLnBrk="1" hangingPunct="1"/>
            <a:r>
              <a:rPr lang="en-US" altLang="en-US" sz="4400" dirty="0">
                <a:solidFill>
                  <a:srgbClr val="000000"/>
                </a:solidFill>
                <a:cs typeface="Arial" charset="0"/>
                <a:sym typeface="Arial" charset="0"/>
              </a:rPr>
              <a:t/>
            </a:r>
            <a:br>
              <a:rPr lang="en-US" altLang="en-US" sz="4400" dirty="0">
                <a:solidFill>
                  <a:srgbClr val="000000"/>
                </a:solidFill>
                <a:cs typeface="Arial" charset="0"/>
                <a:sym typeface="Arial" charset="0"/>
              </a:rPr>
            </a:br>
            <a:r>
              <a:rPr lang="en-US" altLang="en-US" sz="3600" dirty="0" err="1">
                <a:solidFill>
                  <a:srgbClr val="0070C0"/>
                </a:solidFill>
                <a:cs typeface="Arial" charset="0"/>
                <a:sym typeface="Arial" charset="0"/>
              </a:rPr>
              <a:t>Kruispuntbank</a:t>
            </a:r>
            <a:r>
              <a:rPr lang="en-US" altLang="en-US" sz="3600" dirty="0">
                <a:solidFill>
                  <a:srgbClr val="0070C0"/>
                </a:solidFill>
                <a:cs typeface="Arial" charset="0"/>
                <a:sym typeface="Arial" charset="0"/>
              </a:rPr>
              <a:t> van de </a:t>
            </a:r>
            <a:r>
              <a:rPr lang="en-US" altLang="en-US" sz="3600" dirty="0" err="1">
                <a:solidFill>
                  <a:srgbClr val="0070C0"/>
                </a:solidFill>
                <a:cs typeface="Arial" charset="0"/>
                <a:sym typeface="Arial" charset="0"/>
              </a:rPr>
              <a:t>Sociale</a:t>
            </a:r>
            <a:r>
              <a:rPr lang="en-US" altLang="en-US" sz="3600" dirty="0">
                <a:solidFill>
                  <a:srgbClr val="0070C0"/>
                </a:solidFill>
                <a:cs typeface="Arial" charset="0"/>
                <a:sym typeface="Arial" charset="0"/>
              </a:rPr>
              <a:t> </a:t>
            </a:r>
            <a:r>
              <a:rPr lang="en-US" altLang="en-US" sz="3600" dirty="0" err="1">
                <a:solidFill>
                  <a:srgbClr val="0070C0"/>
                </a:solidFill>
                <a:cs typeface="Arial" charset="0"/>
                <a:sym typeface="Arial" charset="0"/>
              </a:rPr>
              <a:t>Zekerheid</a:t>
            </a:r>
            <a:r>
              <a:rPr lang="en-US" altLang="en-US" sz="3600" dirty="0">
                <a:solidFill>
                  <a:srgbClr val="0070C0"/>
                </a:solidFill>
                <a:cs typeface="Arial" charset="0"/>
                <a:sym typeface="Arial" charset="0"/>
              </a:rPr>
              <a:t> (KSZ)</a:t>
            </a:r>
            <a:br>
              <a:rPr lang="en-US" altLang="en-US" sz="3600" dirty="0">
                <a:solidFill>
                  <a:srgbClr val="0070C0"/>
                </a:solidFill>
                <a:cs typeface="Arial" charset="0"/>
                <a:sym typeface="Arial" charset="0"/>
              </a:rPr>
            </a:br>
            <a:r>
              <a:rPr lang="en-GB" altLang="en-US" sz="3600" dirty="0"/>
              <a:t/>
            </a:r>
            <a:br>
              <a:rPr lang="en-GB" altLang="en-US" sz="3600" dirty="0"/>
            </a:br>
            <a:r>
              <a:rPr lang="en-US" altLang="en-US" sz="3600" dirty="0">
                <a:solidFill>
                  <a:srgbClr val="000000"/>
                </a:solidFill>
                <a:cs typeface="Arial" charset="0"/>
                <a:sym typeface="Arial" charset="0"/>
              </a:rPr>
              <a:t>Datawarehouse </a:t>
            </a:r>
            <a:r>
              <a:rPr lang="en-US" altLang="en-US" sz="3600" dirty="0" err="1">
                <a:solidFill>
                  <a:srgbClr val="000000"/>
                </a:solidFill>
                <a:cs typeface="Arial" charset="0"/>
                <a:sym typeface="Arial" charset="0"/>
              </a:rPr>
              <a:t>arbeidsmarkt</a:t>
            </a:r>
            <a:r>
              <a:rPr lang="en-US" altLang="en-US" sz="3600" dirty="0">
                <a:solidFill>
                  <a:srgbClr val="000000"/>
                </a:solidFill>
                <a:cs typeface="Arial" charset="0"/>
                <a:sym typeface="Arial" charset="0"/>
              </a:rPr>
              <a:t> </a:t>
            </a:r>
            <a:br>
              <a:rPr lang="en-US" altLang="en-US" sz="3600" dirty="0">
                <a:solidFill>
                  <a:srgbClr val="000000"/>
                </a:solidFill>
                <a:cs typeface="Arial" charset="0"/>
                <a:sym typeface="Arial" charset="0"/>
              </a:rPr>
            </a:br>
            <a:r>
              <a:rPr lang="en-US" altLang="en-US" sz="3600" dirty="0" err="1">
                <a:solidFill>
                  <a:srgbClr val="000000"/>
                </a:solidFill>
                <a:cs typeface="Arial" charset="0"/>
                <a:sym typeface="Arial" charset="0"/>
              </a:rPr>
              <a:t>en</a:t>
            </a:r>
            <a:r>
              <a:rPr lang="en-US" altLang="en-US" sz="3600" dirty="0">
                <a:solidFill>
                  <a:srgbClr val="000000"/>
                </a:solidFill>
                <a:cs typeface="Arial" charset="0"/>
                <a:sym typeface="Arial" charset="0"/>
              </a:rPr>
              <a:t> </a:t>
            </a:r>
            <a:r>
              <a:rPr lang="en-US" altLang="en-US" sz="3600" dirty="0" err="1">
                <a:solidFill>
                  <a:srgbClr val="000000"/>
                </a:solidFill>
                <a:cs typeface="Arial" charset="0"/>
                <a:sym typeface="Arial" charset="0"/>
              </a:rPr>
              <a:t>sociale</a:t>
            </a:r>
            <a:r>
              <a:rPr lang="en-US" altLang="en-US" sz="3600" dirty="0">
                <a:solidFill>
                  <a:srgbClr val="000000"/>
                </a:solidFill>
                <a:cs typeface="Arial" charset="0"/>
                <a:sym typeface="Arial" charset="0"/>
              </a:rPr>
              <a:t> </a:t>
            </a:r>
            <a:r>
              <a:rPr lang="en-US" altLang="en-US" sz="3600" dirty="0" err="1">
                <a:solidFill>
                  <a:srgbClr val="000000"/>
                </a:solidFill>
                <a:cs typeface="Arial" charset="0"/>
                <a:sym typeface="Arial" charset="0"/>
              </a:rPr>
              <a:t>bescherming</a:t>
            </a:r>
            <a:r>
              <a:rPr lang="en-US" altLang="en-US" sz="3600" dirty="0">
                <a:solidFill>
                  <a:srgbClr val="000000"/>
                </a:solidFill>
                <a:cs typeface="Arial" charset="0"/>
                <a:sym typeface="Arial" charset="0"/>
              </a:rPr>
              <a:t> </a:t>
            </a:r>
            <a:br>
              <a:rPr lang="en-US" altLang="en-US" sz="3600" dirty="0">
                <a:solidFill>
                  <a:srgbClr val="000000"/>
                </a:solidFill>
                <a:cs typeface="Arial" charset="0"/>
                <a:sym typeface="Arial" charset="0"/>
              </a:rPr>
            </a:br>
            <a:endParaRPr lang="en-GB" altLang="en-US" sz="3600" dirty="0"/>
          </a:p>
        </p:txBody>
      </p:sp>
      <p:sp>
        <p:nvSpPr>
          <p:cNvPr id="3" name="Title 1"/>
          <p:cNvSpPr txBox="1">
            <a:spLocks/>
          </p:cNvSpPr>
          <p:nvPr/>
        </p:nvSpPr>
        <p:spPr bwMode="auto">
          <a:xfrm>
            <a:off x="2135560" y="5208158"/>
            <a:ext cx="3600400" cy="1389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a:lstStyle>
          <a:p>
            <a:pPr algn="l" eaLnBrk="1" hangingPunct="1"/>
            <a:r>
              <a:rPr lang="en-US" altLang="en-US" sz="2000" dirty="0">
                <a:solidFill>
                  <a:srgbClr val="0070C0"/>
                </a:solidFill>
                <a:cs typeface="Arial" charset="0"/>
                <a:sym typeface="Arial" charset="0"/>
              </a:rPr>
              <a:t/>
            </a:r>
            <a:br>
              <a:rPr lang="en-US" altLang="en-US" sz="2000" dirty="0">
                <a:solidFill>
                  <a:srgbClr val="0070C0"/>
                </a:solidFill>
                <a:cs typeface="Arial" charset="0"/>
                <a:sym typeface="Arial" charset="0"/>
              </a:rPr>
            </a:br>
            <a:endParaRPr lang="en-GB" altLang="en-US" sz="2000" dirty="0">
              <a:solidFill>
                <a:srgbClr val="0070C0"/>
              </a:solidFill>
            </a:endParaRPr>
          </a:p>
        </p:txBody>
      </p:sp>
      <p:sp>
        <p:nvSpPr>
          <p:cNvPr id="4" name="Title 1"/>
          <p:cNvSpPr txBox="1">
            <a:spLocks/>
          </p:cNvSpPr>
          <p:nvPr/>
        </p:nvSpPr>
        <p:spPr bwMode="auto">
          <a:xfrm>
            <a:off x="8904312" y="6309320"/>
            <a:ext cx="144016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a:lstStyle>
          <a:p>
            <a:pPr algn="l" eaLnBrk="1" hangingPunct="1"/>
            <a:endParaRPr lang="en-GB"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FR" sz="4000" dirty="0" err="1"/>
              <a:t>Documentatie</a:t>
            </a:r>
            <a:endParaRPr lang="fr-FR" sz="4000" dirty="0"/>
          </a:p>
          <a:p>
            <a:endParaRPr lang="fr-FR"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z="1200"/>
              <a:pPr>
                <a:defRPr/>
              </a:pPr>
              <a:t>10</a:t>
            </a:fld>
            <a:endParaRPr lang="en-GB" sz="1200" dirty="0"/>
          </a:p>
        </p:txBody>
      </p:sp>
    </p:spTree>
    <p:extLst>
      <p:ext uri="{BB962C8B-B14F-4D97-AF65-F5344CB8AC3E}">
        <p14:creationId xmlns:p14="http://schemas.microsoft.com/office/powerpoint/2010/main" val="3455208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Website datawarehouse</a:t>
            </a:r>
            <a:endParaRPr lang="en-US" dirty="0"/>
          </a:p>
        </p:txBody>
      </p:sp>
      <p:sp>
        <p:nvSpPr>
          <p:cNvPr id="3" name="Content Placeholder 2"/>
          <p:cNvSpPr>
            <a:spLocks noGrp="1"/>
          </p:cNvSpPr>
          <p:nvPr>
            <p:ph idx="1"/>
          </p:nvPr>
        </p:nvSpPr>
        <p:spPr/>
        <p:txBody>
          <a:bodyPr>
            <a:normAutofit lnSpcReduction="10000"/>
          </a:bodyPr>
          <a:lstStyle/>
          <a:p>
            <a:pPr lvl="0"/>
            <a:r>
              <a:rPr lang="nl-NL" dirty="0"/>
              <a:t>Uitvoerige beschrijving van het datawarehouse</a:t>
            </a:r>
          </a:p>
          <a:p>
            <a:pPr lvl="0"/>
            <a:endParaRPr lang="nl-NL" dirty="0"/>
          </a:p>
          <a:p>
            <a:pPr lvl="1"/>
            <a:r>
              <a:rPr lang="fr-BE" dirty="0"/>
              <a:t>https://www.bcss.fgov.be/nl/dwh/homepage/index.html</a:t>
            </a:r>
          </a:p>
          <a:p>
            <a:pPr lvl="1"/>
            <a:r>
              <a:rPr lang="fr-BE" dirty="0"/>
              <a:t>https://www.bcss.fgov.be/fr/dwh/homepage/index.html</a:t>
            </a:r>
            <a:endParaRPr lang="nl-NL" dirty="0"/>
          </a:p>
          <a:p>
            <a:pPr lvl="0"/>
            <a:endParaRPr lang="nl-NL" dirty="0"/>
          </a:p>
          <a:p>
            <a:pPr lvl="0"/>
            <a:r>
              <a:rPr lang="nl-NL" dirty="0"/>
              <a:t>4 luiken</a:t>
            </a:r>
          </a:p>
          <a:p>
            <a:pPr lvl="0"/>
            <a:endParaRPr lang="nl-NL" dirty="0"/>
          </a:p>
          <a:p>
            <a:pPr lvl="1"/>
            <a:r>
              <a:rPr lang="nl-NL" dirty="0"/>
              <a:t>over het datawarehouse</a:t>
            </a:r>
          </a:p>
          <a:p>
            <a:pPr lvl="1"/>
            <a:r>
              <a:rPr lang="nl-NL" dirty="0"/>
              <a:t>toegang tot de data</a:t>
            </a:r>
          </a:p>
          <a:p>
            <a:pPr lvl="1"/>
            <a:r>
              <a:rPr lang="nl-NL" dirty="0"/>
              <a:t>toegang tot variabelen</a:t>
            </a:r>
          </a:p>
          <a:p>
            <a:pPr lvl="1"/>
            <a:r>
              <a:rPr lang="nl-NL" dirty="0"/>
              <a:t>overige documentatie</a:t>
            </a:r>
          </a:p>
          <a:p>
            <a:pPr lvl="0"/>
            <a:endParaRPr lang="nl-NL" dirty="0"/>
          </a:p>
          <a:p>
            <a:pPr lvl="0"/>
            <a:endParaRPr lang="nl-NL"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11</a:t>
            </a:fld>
            <a:endParaRPr lang="en-GB" dirty="0"/>
          </a:p>
        </p:txBody>
      </p:sp>
    </p:spTree>
    <p:extLst>
      <p:ext uri="{BB962C8B-B14F-4D97-AF65-F5344CB8AC3E}">
        <p14:creationId xmlns:p14="http://schemas.microsoft.com/office/powerpoint/2010/main" val="1341207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Website datawarehouse</a:t>
            </a:r>
            <a:endParaRPr lang="en-US" dirty="0"/>
          </a:p>
        </p:txBody>
      </p:sp>
      <p:sp>
        <p:nvSpPr>
          <p:cNvPr id="3" name="Content Placeholder 2"/>
          <p:cNvSpPr>
            <a:spLocks noGrp="1"/>
          </p:cNvSpPr>
          <p:nvPr>
            <p:ph idx="1"/>
          </p:nvPr>
        </p:nvSpPr>
        <p:spPr/>
        <p:txBody>
          <a:bodyPr>
            <a:normAutofit lnSpcReduction="10000"/>
          </a:bodyPr>
          <a:lstStyle/>
          <a:p>
            <a:pPr lvl="0"/>
            <a:r>
              <a:rPr lang="nl-NL"/>
              <a:t>Over het datawarehouse</a:t>
            </a:r>
          </a:p>
          <a:p>
            <a:pPr lvl="0"/>
            <a:endParaRPr lang="nl-NL"/>
          </a:p>
          <a:p>
            <a:pPr lvl="1"/>
            <a:r>
              <a:rPr lang="nl-NL"/>
              <a:t>Algemene beschrijving over het datawarehouse, de deelnemende instellingen en de populatie</a:t>
            </a:r>
          </a:p>
          <a:p>
            <a:pPr lvl="0"/>
            <a:endParaRPr lang="nl-NL"/>
          </a:p>
          <a:p>
            <a:pPr lvl="0"/>
            <a:r>
              <a:rPr lang="nl-NL"/>
              <a:t>Toegang tot data</a:t>
            </a:r>
          </a:p>
          <a:p>
            <a:pPr lvl="0"/>
            <a:endParaRPr lang="nl-NL"/>
          </a:p>
          <a:p>
            <a:pPr lvl="1"/>
            <a:r>
              <a:rPr lang="nl-NL"/>
              <a:t>Online statistiektoepassingen</a:t>
            </a:r>
          </a:p>
          <a:p>
            <a:pPr lvl="1"/>
            <a:r>
              <a:rPr lang="nl-NL"/>
              <a:t>Schema voor het indienen van ad hoc gegevensaanvragen</a:t>
            </a:r>
          </a:p>
          <a:p>
            <a:pPr lvl="1"/>
            <a:r>
              <a:rPr lang="nl-NL"/>
              <a:t>COT</a:t>
            </a:r>
          </a:p>
          <a:p>
            <a:pPr lvl="1"/>
            <a:r>
              <a:rPr lang="nl-NL"/>
              <a:t>Diversiteitsmetingen privé-ondernemingen</a:t>
            </a:r>
          </a:p>
          <a:p>
            <a:pPr lvl="1"/>
            <a:endParaRPr lang="nl-NL"/>
          </a:p>
          <a:p>
            <a:pPr lvl="0"/>
            <a:endParaRPr lang="nl-NL"/>
          </a:p>
          <a:p>
            <a:pPr lvl="0"/>
            <a:endParaRPr lang="nl-NL"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12</a:t>
            </a:fld>
            <a:endParaRPr lang="en-GB" dirty="0"/>
          </a:p>
        </p:txBody>
      </p:sp>
    </p:spTree>
    <p:extLst>
      <p:ext uri="{BB962C8B-B14F-4D97-AF65-F5344CB8AC3E}">
        <p14:creationId xmlns:p14="http://schemas.microsoft.com/office/powerpoint/2010/main" val="338237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Website datawarehouse</a:t>
            </a:r>
            <a:endParaRPr lang="en-US" dirty="0"/>
          </a:p>
        </p:txBody>
      </p:sp>
      <p:sp>
        <p:nvSpPr>
          <p:cNvPr id="3" name="Content Placeholder 2"/>
          <p:cNvSpPr>
            <a:spLocks noGrp="1"/>
          </p:cNvSpPr>
          <p:nvPr>
            <p:ph idx="1"/>
          </p:nvPr>
        </p:nvSpPr>
        <p:spPr/>
        <p:txBody>
          <a:bodyPr>
            <a:normAutofit fontScale="85000" lnSpcReduction="20000"/>
          </a:bodyPr>
          <a:lstStyle/>
          <a:p>
            <a:r>
              <a:rPr lang="nl-NL"/>
              <a:t>Toegang tot variabelen</a:t>
            </a:r>
          </a:p>
          <a:p>
            <a:endParaRPr lang="nl-NL"/>
          </a:p>
          <a:p>
            <a:pPr lvl="1"/>
            <a:r>
              <a:rPr lang="nl-NL"/>
              <a:t>Gedetailleerde beschrijving van instellingen, bronnen, variabelen en waarden</a:t>
            </a:r>
          </a:p>
          <a:p>
            <a:pPr lvl="1"/>
            <a:r>
              <a:rPr lang="nl-NL"/>
              <a:t>In de vorm van fiches</a:t>
            </a:r>
          </a:p>
          <a:p>
            <a:pPr lvl="1"/>
            <a:r>
              <a:rPr lang="nl-NL"/>
              <a:t>Rekening houdend met evoluties (geldigheidsperiodes)</a:t>
            </a:r>
          </a:p>
          <a:p>
            <a:pPr lvl="0"/>
            <a:endParaRPr lang="nl-NL"/>
          </a:p>
          <a:p>
            <a:pPr lvl="0"/>
            <a:r>
              <a:rPr lang="nl-NL"/>
              <a:t>Overige documentatie</a:t>
            </a:r>
          </a:p>
          <a:p>
            <a:pPr lvl="0"/>
            <a:endParaRPr lang="nl-NL"/>
          </a:p>
          <a:p>
            <a:pPr lvl="1"/>
            <a:r>
              <a:rPr lang="nl-NL"/>
              <a:t>Methodologische nota’s over concepten die werden ontwikkeld: nomenclatuur van de socio-economische positie, LWI, inkomensnotie</a:t>
            </a:r>
          </a:p>
          <a:p>
            <a:pPr lvl="1"/>
            <a:r>
              <a:rPr lang="nl-NL"/>
              <a:t>Toelichting datawarehouse</a:t>
            </a:r>
          </a:p>
          <a:p>
            <a:pPr lvl="1"/>
            <a:r>
              <a:rPr lang="nl-NL"/>
              <a:t>Verslagen en slides van de zittingen van de gebruikersgroep</a:t>
            </a:r>
          </a:p>
          <a:p>
            <a:endParaRPr lang="nl-NL"/>
          </a:p>
          <a:p>
            <a:r>
              <a:rPr lang="nl-NL"/>
              <a:t>Aanpassing van diverse aspecten van de werking : zie nota Beheerscomité (</a:t>
            </a:r>
            <a:r>
              <a:rPr lang="nl-BE"/>
              <a:t>Doc KSZ/BC/2024/199/1/7</a:t>
            </a:r>
            <a:r>
              <a:rPr lang="nl-NL"/>
              <a:t>)</a:t>
            </a:r>
            <a:endParaRPr lang="nl-NL"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13</a:t>
            </a:fld>
            <a:endParaRPr lang="en-GB" dirty="0"/>
          </a:p>
        </p:txBody>
      </p:sp>
    </p:spTree>
    <p:extLst>
      <p:ext uri="{BB962C8B-B14F-4D97-AF65-F5344CB8AC3E}">
        <p14:creationId xmlns:p14="http://schemas.microsoft.com/office/powerpoint/2010/main" val="3146495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7BB9D-0008-499C-901A-AFDE3C2A8401}"/>
              </a:ext>
            </a:extLst>
          </p:cNvPr>
          <p:cNvSpPr>
            <a:spLocks noGrp="1"/>
          </p:cNvSpPr>
          <p:nvPr>
            <p:ph type="title"/>
          </p:nvPr>
        </p:nvSpPr>
        <p:spPr/>
        <p:txBody>
          <a:bodyPr/>
          <a:lstStyle/>
          <a:p>
            <a:r>
              <a:rPr lang="en-US" dirty="0" err="1"/>
              <a:t>Voorbeelden</a:t>
            </a:r>
            <a:r>
              <a:rPr lang="en-US" dirty="0"/>
              <a:t> </a:t>
            </a:r>
            <a:r>
              <a:rPr lang="en-US" dirty="0" err="1"/>
              <a:t>variabelen</a:t>
            </a:r>
            <a:endParaRPr lang="en-BE" dirty="0"/>
          </a:p>
        </p:txBody>
      </p:sp>
      <p:sp>
        <p:nvSpPr>
          <p:cNvPr id="3" name="Content Placeholder 2">
            <a:extLst>
              <a:ext uri="{FF2B5EF4-FFF2-40B4-BE49-F238E27FC236}">
                <a16:creationId xmlns:a16="http://schemas.microsoft.com/office/drawing/2014/main" id="{296ECE6A-8B92-4346-978F-1EAA835F1DA7}"/>
              </a:ext>
            </a:extLst>
          </p:cNvPr>
          <p:cNvSpPr>
            <a:spLocks noGrp="1"/>
          </p:cNvSpPr>
          <p:nvPr>
            <p:ph idx="1"/>
          </p:nvPr>
        </p:nvSpPr>
        <p:spPr/>
        <p:txBody>
          <a:bodyPr>
            <a:normAutofit fontScale="85000" lnSpcReduction="20000"/>
          </a:bodyPr>
          <a:lstStyle/>
          <a:p>
            <a:r>
              <a:rPr lang="nl-NL" dirty="0"/>
              <a:t>Sociale staat (variabele van het RIZIV):  onderscheid tussen arbeider, bediende, zelfstandige en meewerkende echtgenoot</a:t>
            </a:r>
          </a:p>
          <a:p>
            <a:pPr lvl="1"/>
            <a:r>
              <a:rPr lang="nl-NL" sz="2100" dirty="0">
                <a:hlinkClick r:id="rId2"/>
              </a:rPr>
              <a:t>https://www.ksz-bcss.fgov.be/nl/dwh/variabledetail/rijksinstituut-voor-ziekte-en-invaliditeitsverzekering/Variables/sociale-staat.html?filter=sources&amp;institution=&amp;sources=73990&amp;themes=</a:t>
            </a:r>
            <a:endParaRPr lang="nl-NL" sz="2100" dirty="0"/>
          </a:p>
          <a:p>
            <a:pPr marL="457200" lvl="1" indent="0">
              <a:buNone/>
            </a:pPr>
            <a:r>
              <a:rPr lang="nl-NL" sz="2100" dirty="0"/>
              <a:t> </a:t>
            </a:r>
          </a:p>
          <a:p>
            <a:r>
              <a:rPr lang="nl-NL" dirty="0"/>
              <a:t>Inkomensnotie (set van variabelen)  </a:t>
            </a:r>
          </a:p>
          <a:p>
            <a:pPr lvl="1"/>
            <a:r>
              <a:rPr lang="nl-NL" dirty="0">
                <a:hlinkClick r:id="rId3"/>
              </a:rPr>
              <a:t>https://www.ksz-bcss.fgov.be/nl/dwh/dwh_page/content/websites/datawarehouse/others/inkomensnotie.html</a:t>
            </a:r>
            <a:endParaRPr lang="nl-NL" dirty="0"/>
          </a:p>
          <a:p>
            <a:pPr lvl="1"/>
            <a:r>
              <a:rPr lang="nl-NL" dirty="0"/>
              <a:t>zelf-gedefinieerd concept dat per instelling het inkomen bepaalt op jaarbasis</a:t>
            </a:r>
          </a:p>
          <a:p>
            <a:pPr lvl="1"/>
            <a:r>
              <a:rPr lang="nl-NL" dirty="0"/>
              <a:t>resultaat van een berekening op basis van de gegevens die de KSZ ontvangt van de instelling in kwestie. Voor iedere instelling werd er een bruto en een bruto belastbaar bedrag bepaald. Voor een aantal instellingen die uitkeringen uitbetalen zijn bruto en bruto belastbaar gelijk aan elkaar (zoals bij de kinderbijslagen). Na samentelling van de inkomens per instelling wordt het bruto inkomen of het bruto belastbaar inkomen per individu op jaarbasis verkregen, meer bepaald het inkomen uit arbeid en uitkeringen. Andere inkomens zoals die uit vermogen, zijn hierin niet opgenomen</a:t>
            </a:r>
          </a:p>
          <a:p>
            <a:pPr lvl="1"/>
            <a:r>
              <a:rPr lang="nl-NL" dirty="0"/>
              <a:t>STATBEL werkt aan een uitgebreider inkomensconcept waarin ook andere inkomensbronnen opgenomen zijn, door gebruik te maken van fiscale gegevens</a:t>
            </a:r>
          </a:p>
          <a:p>
            <a:endParaRPr lang="nl-NL" dirty="0"/>
          </a:p>
          <a:p>
            <a:endParaRPr lang="en-BE" dirty="0"/>
          </a:p>
        </p:txBody>
      </p:sp>
      <p:sp>
        <p:nvSpPr>
          <p:cNvPr id="4" name="Slide Number Placeholder 3">
            <a:extLst>
              <a:ext uri="{FF2B5EF4-FFF2-40B4-BE49-F238E27FC236}">
                <a16:creationId xmlns:a16="http://schemas.microsoft.com/office/drawing/2014/main" id="{D0DBAC86-D19B-4006-81A0-EC87E55E9FF0}"/>
              </a:ext>
            </a:extLst>
          </p:cNvPr>
          <p:cNvSpPr>
            <a:spLocks noGrp="1"/>
          </p:cNvSpPr>
          <p:nvPr>
            <p:ph type="sldNum" sz="quarter" idx="10"/>
          </p:nvPr>
        </p:nvSpPr>
        <p:spPr/>
        <p:txBody>
          <a:bodyPr/>
          <a:lstStyle/>
          <a:p>
            <a:pPr>
              <a:defRPr/>
            </a:pPr>
            <a:fld id="{7A7F1E79-8225-48A0-95BD-5254C3720E2D}" type="slidenum">
              <a:rPr lang="en-GB" smtClean="0"/>
              <a:pPr>
                <a:defRPr/>
              </a:pPr>
              <a:t>14</a:t>
            </a:fld>
            <a:endParaRPr lang="en-GB" dirty="0"/>
          </a:p>
        </p:txBody>
      </p:sp>
    </p:spTree>
    <p:extLst>
      <p:ext uri="{BB962C8B-B14F-4D97-AF65-F5344CB8AC3E}">
        <p14:creationId xmlns:p14="http://schemas.microsoft.com/office/powerpoint/2010/main" val="4020127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FR" sz="4000" dirty="0" err="1"/>
              <a:t>Technische</a:t>
            </a:r>
            <a:r>
              <a:rPr lang="fr-FR" sz="4000" dirty="0"/>
              <a:t> </a:t>
            </a:r>
            <a:r>
              <a:rPr lang="fr-FR" sz="4000" dirty="0" err="1"/>
              <a:t>vernieuwingen</a:t>
            </a:r>
            <a:endParaRPr lang="fr-FR" sz="4000" dirty="0"/>
          </a:p>
          <a:p>
            <a:endParaRPr lang="fr-FR"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z="1200"/>
              <a:pPr>
                <a:defRPr/>
              </a:pPr>
              <a:t>15</a:t>
            </a:fld>
            <a:endParaRPr lang="en-GB" sz="1200" dirty="0"/>
          </a:p>
        </p:txBody>
      </p:sp>
    </p:spTree>
    <p:extLst>
      <p:ext uri="{BB962C8B-B14F-4D97-AF65-F5344CB8AC3E}">
        <p14:creationId xmlns:p14="http://schemas.microsoft.com/office/powerpoint/2010/main" val="3716365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Scrambling data</a:t>
            </a:r>
            <a:endParaRPr lang="en-US" dirty="0"/>
          </a:p>
        </p:txBody>
      </p:sp>
      <p:sp>
        <p:nvSpPr>
          <p:cNvPr id="3" name="Content Placeholder 2"/>
          <p:cNvSpPr>
            <a:spLocks noGrp="1"/>
          </p:cNvSpPr>
          <p:nvPr>
            <p:ph idx="1"/>
          </p:nvPr>
        </p:nvSpPr>
        <p:spPr/>
        <p:txBody>
          <a:bodyPr/>
          <a:lstStyle/>
          <a:p>
            <a:r>
              <a:rPr lang="en-US" dirty="0" err="1"/>
              <a:t>Synthetische</a:t>
            </a:r>
            <a:r>
              <a:rPr lang="en-US" dirty="0"/>
              <a:t> data</a:t>
            </a:r>
          </a:p>
          <a:p>
            <a:endParaRPr lang="en-US" dirty="0"/>
          </a:p>
          <a:p>
            <a:r>
              <a:rPr lang="en-US" dirty="0" err="1"/>
              <a:t>Creëren</a:t>
            </a:r>
            <a:r>
              <a:rPr lang="en-US" dirty="0"/>
              <a:t> van </a:t>
            </a:r>
            <a:r>
              <a:rPr lang="en-US" dirty="0" err="1"/>
              <a:t>fictieve</a:t>
            </a:r>
            <a:r>
              <a:rPr lang="en-US" dirty="0"/>
              <a:t> data die </a:t>
            </a:r>
            <a:r>
              <a:rPr lang="en-US" dirty="0" err="1"/>
              <a:t>lijken</a:t>
            </a:r>
            <a:r>
              <a:rPr lang="en-US" dirty="0"/>
              <a:t> op de </a:t>
            </a:r>
            <a:r>
              <a:rPr lang="en-US" dirty="0" err="1"/>
              <a:t>reële</a:t>
            </a:r>
            <a:endParaRPr lang="en-US" dirty="0"/>
          </a:p>
          <a:p>
            <a:pPr lvl="1"/>
            <a:r>
              <a:rPr lang="en-US" dirty="0" err="1"/>
              <a:t>Waarden</a:t>
            </a:r>
            <a:r>
              <a:rPr lang="en-US" dirty="0"/>
              <a:t> </a:t>
            </a:r>
            <a:r>
              <a:rPr lang="en-US" dirty="0" err="1"/>
              <a:t>verwisselen</a:t>
            </a:r>
            <a:r>
              <a:rPr lang="en-US" dirty="0"/>
              <a:t> </a:t>
            </a:r>
            <a:r>
              <a:rPr lang="en-US" dirty="0" err="1"/>
              <a:t>tussen</a:t>
            </a:r>
            <a:r>
              <a:rPr lang="en-US" dirty="0"/>
              <a:t> </a:t>
            </a:r>
            <a:r>
              <a:rPr lang="en-US" dirty="0" err="1"/>
              <a:t>inidviduen</a:t>
            </a:r>
            <a:endParaRPr lang="en-US" dirty="0"/>
          </a:p>
          <a:p>
            <a:pPr lvl="1"/>
            <a:r>
              <a:rPr lang="en-US" dirty="0" err="1"/>
              <a:t>Naamplaatsen</a:t>
            </a:r>
            <a:r>
              <a:rPr lang="en-US" dirty="0"/>
              <a:t> </a:t>
            </a:r>
            <a:r>
              <a:rPr lang="en-US" dirty="0" err="1"/>
              <a:t>vervangen</a:t>
            </a:r>
            <a:r>
              <a:rPr lang="en-US" dirty="0"/>
              <a:t> door </a:t>
            </a:r>
            <a:r>
              <a:rPr lang="en-US" dirty="0" err="1"/>
              <a:t>imaginaire</a:t>
            </a:r>
            <a:endParaRPr lang="en-US" dirty="0"/>
          </a:p>
          <a:p>
            <a:pPr lvl="1"/>
            <a:r>
              <a:rPr lang="en-US" dirty="0" err="1"/>
              <a:t>Bedragen</a:t>
            </a:r>
            <a:r>
              <a:rPr lang="en-US" dirty="0"/>
              <a:t> </a:t>
            </a:r>
            <a:r>
              <a:rPr lang="en-US" dirty="0" err="1"/>
              <a:t>vervangen</a:t>
            </a:r>
            <a:r>
              <a:rPr lang="en-US" dirty="0"/>
              <a:t> door </a:t>
            </a:r>
            <a:r>
              <a:rPr lang="en-US" dirty="0" err="1"/>
              <a:t>fictieve</a:t>
            </a:r>
            <a:r>
              <a:rPr lang="en-US" dirty="0"/>
              <a:t> die </a:t>
            </a:r>
            <a:r>
              <a:rPr lang="en-US" dirty="0" err="1"/>
              <a:t>dezelfde</a:t>
            </a:r>
            <a:r>
              <a:rPr lang="en-US" dirty="0"/>
              <a:t> </a:t>
            </a:r>
            <a:r>
              <a:rPr lang="en-US" dirty="0" err="1"/>
              <a:t>verdeling</a:t>
            </a:r>
            <a:r>
              <a:rPr lang="en-US" dirty="0"/>
              <a:t> </a:t>
            </a:r>
            <a:r>
              <a:rPr lang="en-US" dirty="0" err="1"/>
              <a:t>volgen</a:t>
            </a:r>
            <a:r>
              <a:rPr lang="en-US" dirty="0"/>
              <a:t> en </a:t>
            </a:r>
            <a:r>
              <a:rPr lang="en-US" dirty="0" err="1"/>
              <a:t>zelfde</a:t>
            </a:r>
            <a:r>
              <a:rPr lang="en-US" dirty="0"/>
              <a:t> minimum- en </a:t>
            </a:r>
            <a:r>
              <a:rPr lang="en-US" dirty="0" err="1"/>
              <a:t>maximumwaarde</a:t>
            </a:r>
            <a:r>
              <a:rPr lang="en-US" dirty="0"/>
              <a:t> </a:t>
            </a:r>
            <a:r>
              <a:rPr lang="en-US" dirty="0" err="1"/>
              <a:t>hebben</a:t>
            </a:r>
            <a:endParaRPr lang="en-US" dirty="0"/>
          </a:p>
          <a:p>
            <a:endParaRPr lang="en-US" dirty="0"/>
          </a:p>
          <a:p>
            <a:r>
              <a:rPr lang="en-US" dirty="0" err="1"/>
              <a:t>Onderzoekers</a:t>
            </a:r>
            <a:r>
              <a:rPr lang="en-US" dirty="0"/>
              <a:t> </a:t>
            </a:r>
            <a:r>
              <a:rPr lang="en-US" dirty="0" err="1" smtClean="0"/>
              <a:t>mogelijkheid</a:t>
            </a:r>
            <a:r>
              <a:rPr lang="en-US" dirty="0" smtClean="0"/>
              <a:t> </a:t>
            </a:r>
            <a:r>
              <a:rPr lang="en-US" dirty="0" err="1"/>
              <a:t>geven</a:t>
            </a:r>
            <a:r>
              <a:rPr lang="en-US" dirty="0"/>
              <a:t> om </a:t>
            </a:r>
            <a:r>
              <a:rPr lang="en-US" dirty="0" err="1"/>
              <a:t>meer</a:t>
            </a:r>
            <a:r>
              <a:rPr lang="en-US" dirty="0"/>
              <a:t> </a:t>
            </a:r>
            <a:r>
              <a:rPr lang="en-US" dirty="0" err="1"/>
              <a:t>voorbereidend</a:t>
            </a:r>
            <a:r>
              <a:rPr lang="en-US" dirty="0"/>
              <a:t> </a:t>
            </a:r>
            <a:r>
              <a:rPr lang="en-US" dirty="0" err="1"/>
              <a:t>werk</a:t>
            </a:r>
            <a:r>
              <a:rPr lang="en-US" dirty="0"/>
              <a:t> </a:t>
            </a:r>
            <a:r>
              <a:rPr lang="en-US" dirty="0" err="1"/>
              <a:t>te</a:t>
            </a:r>
            <a:r>
              <a:rPr lang="en-US" dirty="0"/>
              <a:t> </a:t>
            </a:r>
            <a:r>
              <a:rPr lang="en-US" dirty="0" err="1"/>
              <a:t>doen</a:t>
            </a:r>
            <a:r>
              <a:rPr lang="en-US" dirty="0"/>
              <a:t> </a:t>
            </a:r>
            <a:r>
              <a:rPr lang="en-US" dirty="0" err="1"/>
              <a:t>bij</a:t>
            </a:r>
            <a:r>
              <a:rPr lang="en-US" dirty="0"/>
              <a:t> data-</a:t>
            </a:r>
            <a:r>
              <a:rPr lang="en-US" dirty="0" err="1"/>
              <a:t>aanvragen</a:t>
            </a:r>
            <a:r>
              <a:rPr lang="en-US" dirty="0"/>
              <a:t> </a:t>
            </a:r>
            <a:r>
              <a:rPr lang="en-US" dirty="0" err="1"/>
              <a:t>volgens</a:t>
            </a:r>
            <a:r>
              <a:rPr lang="en-US" dirty="0"/>
              <a:t> de “2 </a:t>
            </a:r>
            <a:r>
              <a:rPr lang="en-US" dirty="0" err="1"/>
              <a:t>fasen</a:t>
            </a:r>
            <a:r>
              <a:rPr lang="en-US" dirty="0"/>
              <a:t> – </a:t>
            </a:r>
            <a:r>
              <a:rPr lang="en-US" dirty="0" err="1"/>
              <a:t>methode</a:t>
            </a:r>
            <a:r>
              <a:rPr lang="en-US" dirty="0"/>
              <a:t>” </a:t>
            </a:r>
          </a:p>
          <a:p>
            <a:endParaRPr lang="en-US"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16</a:t>
            </a:fld>
            <a:endParaRPr lang="en-GB" dirty="0"/>
          </a:p>
        </p:txBody>
      </p:sp>
    </p:spTree>
    <p:extLst>
      <p:ext uri="{BB962C8B-B14F-4D97-AF65-F5344CB8AC3E}">
        <p14:creationId xmlns:p14="http://schemas.microsoft.com/office/powerpoint/2010/main" val="2358270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Remote Access</a:t>
            </a:r>
            <a:endParaRPr lang="en-US" dirty="0"/>
          </a:p>
        </p:txBody>
      </p:sp>
      <p:sp>
        <p:nvSpPr>
          <p:cNvPr id="3" name="Content Placeholder 2"/>
          <p:cNvSpPr>
            <a:spLocks noGrp="1"/>
          </p:cNvSpPr>
          <p:nvPr>
            <p:ph idx="1"/>
          </p:nvPr>
        </p:nvSpPr>
        <p:spPr/>
        <p:txBody>
          <a:bodyPr/>
          <a:lstStyle/>
          <a:p>
            <a:r>
              <a:rPr lang="en-US"/>
              <a:t>Data vanop afstand consulteren</a:t>
            </a:r>
          </a:p>
          <a:p>
            <a:endParaRPr lang="en-US"/>
          </a:p>
          <a:p>
            <a:r>
              <a:rPr lang="en-US"/>
              <a:t>Server Sciensano</a:t>
            </a:r>
            <a:endParaRPr lang="en-US"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17</a:t>
            </a:fld>
            <a:endParaRPr lang="en-GB" dirty="0"/>
          </a:p>
        </p:txBody>
      </p:sp>
    </p:spTree>
    <p:extLst>
      <p:ext uri="{BB962C8B-B14F-4D97-AF65-F5344CB8AC3E}">
        <p14:creationId xmlns:p14="http://schemas.microsoft.com/office/powerpoint/2010/main" val="2419753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Opbouw van de presentatie</a:t>
            </a:r>
            <a:endParaRPr lang="en-US" dirty="0"/>
          </a:p>
        </p:txBody>
      </p:sp>
      <p:sp>
        <p:nvSpPr>
          <p:cNvPr id="3" name="Content Placeholder 2"/>
          <p:cNvSpPr>
            <a:spLocks noGrp="1"/>
          </p:cNvSpPr>
          <p:nvPr>
            <p:ph idx="1"/>
          </p:nvPr>
        </p:nvSpPr>
        <p:spPr/>
        <p:txBody>
          <a:bodyPr/>
          <a:lstStyle/>
          <a:p>
            <a:r>
              <a:rPr lang="fr-FR" dirty="0" err="1"/>
              <a:t>Algemene</a:t>
            </a:r>
            <a:r>
              <a:rPr lang="fr-FR" dirty="0"/>
              <a:t> </a:t>
            </a:r>
            <a:r>
              <a:rPr lang="fr-FR" dirty="0" err="1"/>
              <a:t>beschrijving</a:t>
            </a:r>
            <a:r>
              <a:rPr lang="fr-FR" dirty="0"/>
              <a:t> DWH AM&amp;SB</a:t>
            </a:r>
          </a:p>
          <a:p>
            <a:pPr lvl="1"/>
            <a:endParaRPr lang="fr-FR" dirty="0"/>
          </a:p>
          <a:p>
            <a:pPr lvl="1"/>
            <a:r>
              <a:rPr lang="fr-FR" dirty="0" err="1"/>
              <a:t>Bestaansreden</a:t>
            </a:r>
            <a:endParaRPr lang="fr-FR" dirty="0"/>
          </a:p>
          <a:p>
            <a:pPr lvl="1"/>
            <a:r>
              <a:rPr lang="fr-FR" dirty="0" err="1"/>
              <a:t>Bronnen</a:t>
            </a:r>
            <a:endParaRPr lang="fr-FR" dirty="0"/>
          </a:p>
          <a:p>
            <a:pPr lvl="1"/>
            <a:r>
              <a:rPr lang="fr-FR" dirty="0" err="1"/>
              <a:t>Gebruik</a:t>
            </a:r>
            <a:r>
              <a:rPr lang="fr-FR" dirty="0"/>
              <a:t> van het datawarehouse</a:t>
            </a:r>
          </a:p>
          <a:p>
            <a:pPr lvl="1"/>
            <a:r>
              <a:rPr lang="fr-FR" dirty="0" err="1"/>
              <a:t>Overzicht</a:t>
            </a:r>
            <a:r>
              <a:rPr lang="fr-FR" dirty="0"/>
              <a:t> van de gebruikers</a:t>
            </a:r>
          </a:p>
          <a:p>
            <a:pPr marL="457200" lvl="1" indent="0">
              <a:buNone/>
            </a:pPr>
            <a:endParaRPr lang="fr-FR" dirty="0"/>
          </a:p>
          <a:p>
            <a:r>
              <a:rPr lang="fr-FR" dirty="0" err="1"/>
              <a:t>Documentatie</a:t>
            </a:r>
            <a:endParaRPr lang="fr-FR" dirty="0"/>
          </a:p>
          <a:p>
            <a:pPr lvl="1"/>
            <a:endParaRPr lang="fr-FR" dirty="0"/>
          </a:p>
          <a:p>
            <a:r>
              <a:rPr lang="fr-FR" dirty="0" err="1"/>
              <a:t>Technische</a:t>
            </a:r>
            <a:r>
              <a:rPr lang="fr-FR" dirty="0"/>
              <a:t> </a:t>
            </a:r>
            <a:r>
              <a:rPr lang="fr-FR" dirty="0" err="1"/>
              <a:t>vernieuwingen</a:t>
            </a:r>
            <a:endParaRPr lang="fr-FR" dirty="0"/>
          </a:p>
          <a:p>
            <a:endParaRPr lang="fr-FR" dirty="0"/>
          </a:p>
          <a:p>
            <a:endParaRPr lang="fr-FR" dirty="0"/>
          </a:p>
          <a:p>
            <a:endParaRPr lang="en-US"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2</a:t>
            </a:fld>
            <a:endParaRPr lang="en-GB" dirty="0"/>
          </a:p>
        </p:txBody>
      </p:sp>
    </p:spTree>
    <p:extLst>
      <p:ext uri="{BB962C8B-B14F-4D97-AF65-F5344CB8AC3E}">
        <p14:creationId xmlns:p14="http://schemas.microsoft.com/office/powerpoint/2010/main" val="2267267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91544" y="2276872"/>
            <a:ext cx="8219256" cy="1368152"/>
          </a:xfrm>
        </p:spPr>
        <p:txBody>
          <a:bodyPr/>
          <a:lstStyle/>
          <a:p>
            <a:endParaRPr lang="fr-BE" sz="1200" dirty="0"/>
          </a:p>
          <a:p>
            <a:r>
              <a:rPr lang="fr-FR" sz="4000" dirty="0" err="1"/>
              <a:t>Algemene</a:t>
            </a:r>
            <a:r>
              <a:rPr lang="fr-FR" sz="4000" dirty="0"/>
              <a:t> </a:t>
            </a:r>
            <a:r>
              <a:rPr lang="fr-FR" sz="4000" dirty="0" err="1"/>
              <a:t>beschrijving</a:t>
            </a:r>
            <a:r>
              <a:rPr lang="fr-FR" sz="4000" dirty="0"/>
              <a:t> DWH AM&amp;SB</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z="1200"/>
              <a:pPr>
                <a:defRPr/>
              </a:pPr>
              <a:t>3</a:t>
            </a:fld>
            <a:endParaRPr lang="en-GB" sz="1200" dirty="0"/>
          </a:p>
        </p:txBody>
      </p:sp>
    </p:spTree>
    <p:extLst>
      <p:ext uri="{BB962C8B-B14F-4D97-AF65-F5344CB8AC3E}">
        <p14:creationId xmlns:p14="http://schemas.microsoft.com/office/powerpoint/2010/main" val="3123332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Bestaansreden</a:t>
            </a:r>
            <a:endParaRPr lang="fr-FR" dirty="0"/>
          </a:p>
        </p:txBody>
      </p:sp>
      <p:sp>
        <p:nvSpPr>
          <p:cNvPr id="3" name="Content Placeholder 2"/>
          <p:cNvSpPr>
            <a:spLocks noGrp="1"/>
          </p:cNvSpPr>
          <p:nvPr>
            <p:ph idx="1"/>
          </p:nvPr>
        </p:nvSpPr>
        <p:spPr/>
        <p:txBody>
          <a:bodyPr>
            <a:normAutofit fontScale="92500" lnSpcReduction="10000"/>
          </a:bodyPr>
          <a:lstStyle/>
          <a:p>
            <a:r>
              <a:rPr lang="nl-BE" dirty="0"/>
              <a:t>Wettelijke opdracht KSZ om data en statistieken ter beschikking te stellen aan wetenschappelijke instellingen en overheidsinstellingen (</a:t>
            </a:r>
            <a:r>
              <a:rPr lang="fr-BE" dirty="0" err="1"/>
              <a:t>artikel</a:t>
            </a:r>
            <a:r>
              <a:rPr lang="fr-BE" dirty="0"/>
              <a:t> 5 van de </a:t>
            </a:r>
            <a:r>
              <a:rPr lang="fr-BE" dirty="0" err="1"/>
              <a:t>Kruispuntbankwet</a:t>
            </a:r>
            <a:r>
              <a:rPr lang="nl-BE" dirty="0"/>
              <a:t>)</a:t>
            </a:r>
            <a:endParaRPr lang="fr-BE" dirty="0"/>
          </a:p>
          <a:p>
            <a:r>
              <a:rPr lang="fr-BE" dirty="0" err="1"/>
              <a:t>Gecreëerd</a:t>
            </a:r>
            <a:r>
              <a:rPr lang="fr-BE" dirty="0"/>
              <a:t> om </a:t>
            </a:r>
            <a:r>
              <a:rPr lang="fr-BE" dirty="0" err="1"/>
              <a:t>efficiënt</a:t>
            </a:r>
            <a:r>
              <a:rPr lang="nl-NL" dirty="0"/>
              <a:t> te kunnen ingaan op gegevensaanvragen van onderzoeksinstellingen en de overheid</a:t>
            </a:r>
          </a:p>
          <a:p>
            <a:r>
              <a:rPr lang="fr-BE" dirty="0" err="1"/>
              <a:t>Opgebouwd</a:t>
            </a:r>
            <a:r>
              <a:rPr lang="fr-BE" dirty="0"/>
              <a:t> met </a:t>
            </a:r>
            <a:r>
              <a:rPr lang="fr-BE" dirty="0" err="1"/>
              <a:t>gegevens</a:t>
            </a:r>
            <a:r>
              <a:rPr lang="fr-BE" dirty="0"/>
              <a:t> </a:t>
            </a:r>
            <a:r>
              <a:rPr lang="fr-BE" dirty="0" err="1"/>
              <a:t>afkomstig</a:t>
            </a:r>
            <a:r>
              <a:rPr lang="fr-BE" dirty="0"/>
              <a:t> van : </a:t>
            </a:r>
          </a:p>
          <a:p>
            <a:pPr lvl="1"/>
            <a:r>
              <a:rPr lang="fr-BE" dirty="0"/>
              <a:t>de </a:t>
            </a:r>
            <a:r>
              <a:rPr lang="fr-BE" dirty="0" err="1"/>
              <a:t>instellingen</a:t>
            </a:r>
            <a:r>
              <a:rPr lang="fr-BE" dirty="0"/>
              <a:t> van sociale </a:t>
            </a:r>
            <a:r>
              <a:rPr lang="fr-BE" dirty="0" err="1"/>
              <a:t>zekerheid</a:t>
            </a:r>
            <a:endParaRPr lang="fr-BE" dirty="0"/>
          </a:p>
          <a:p>
            <a:pPr lvl="1"/>
            <a:r>
              <a:rPr lang="fr-BE" dirty="0" err="1"/>
              <a:t>andere</a:t>
            </a:r>
            <a:r>
              <a:rPr lang="fr-BE" dirty="0"/>
              <a:t> </a:t>
            </a:r>
            <a:r>
              <a:rPr lang="fr-BE" dirty="0" err="1"/>
              <a:t>overheidsinstellingen</a:t>
            </a:r>
            <a:endParaRPr lang="fr-BE" dirty="0"/>
          </a:p>
          <a:p>
            <a:pPr lvl="1"/>
            <a:r>
              <a:rPr lang="fr-BE" dirty="0"/>
              <a:t>het </a:t>
            </a:r>
            <a:r>
              <a:rPr lang="fr-BE" dirty="0" err="1"/>
              <a:t>rijks</a:t>
            </a:r>
            <a:r>
              <a:rPr lang="fr-BE" dirty="0"/>
              <a:t>- en KSZ-</a:t>
            </a:r>
            <a:r>
              <a:rPr lang="fr-BE" dirty="0" err="1"/>
              <a:t>register</a:t>
            </a:r>
            <a:r>
              <a:rPr lang="fr-BE" dirty="0"/>
              <a:t> </a:t>
            </a:r>
          </a:p>
          <a:p>
            <a:pPr lvl="1"/>
            <a:r>
              <a:rPr lang="fr-BE" dirty="0" err="1"/>
              <a:t>verder</a:t>
            </a:r>
            <a:r>
              <a:rPr lang="fr-BE" dirty="0"/>
              <a:t> </a:t>
            </a:r>
            <a:r>
              <a:rPr lang="fr-BE" dirty="0" err="1"/>
              <a:t>aangevuld</a:t>
            </a:r>
            <a:r>
              <a:rPr lang="fr-BE" dirty="0"/>
              <a:t> met </a:t>
            </a:r>
            <a:r>
              <a:rPr lang="fr-BE" dirty="0" err="1"/>
              <a:t>zelf-gedefinieerde</a:t>
            </a:r>
            <a:r>
              <a:rPr lang="fr-BE" dirty="0"/>
              <a:t> </a:t>
            </a:r>
            <a:r>
              <a:rPr lang="fr-BE" dirty="0" err="1"/>
              <a:t>noties</a:t>
            </a:r>
            <a:endParaRPr lang="fr-BE" dirty="0"/>
          </a:p>
          <a:p>
            <a:r>
              <a:rPr lang="fr-BE" dirty="0" err="1"/>
              <a:t>Documentatie</a:t>
            </a:r>
            <a:endParaRPr lang="fr-BE" dirty="0"/>
          </a:p>
          <a:p>
            <a:pPr lvl="1"/>
            <a:r>
              <a:rPr lang="fr-BE" dirty="0"/>
              <a:t>https://www.bcss.fgov.be/nl/dwh/homepage/index.html</a:t>
            </a:r>
          </a:p>
          <a:p>
            <a:pPr lvl="1"/>
            <a:r>
              <a:rPr lang="fr-BE" dirty="0"/>
              <a:t>https://www.bcss.fgov.be/fr/dwh/homepage/index.html</a:t>
            </a:r>
          </a:p>
          <a:p>
            <a:endParaRPr lang="en-US"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4</a:t>
            </a:fld>
            <a:endParaRPr lang="en-GB" dirty="0"/>
          </a:p>
        </p:txBody>
      </p:sp>
    </p:spTree>
    <p:extLst>
      <p:ext uri="{BB962C8B-B14F-4D97-AF65-F5344CB8AC3E}">
        <p14:creationId xmlns:p14="http://schemas.microsoft.com/office/powerpoint/2010/main" val="3258215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Bronnen</a:t>
            </a:r>
            <a:endParaRPr lang="fr-FR" dirty="0"/>
          </a:p>
        </p:txBody>
      </p:sp>
      <p:sp>
        <p:nvSpPr>
          <p:cNvPr id="3" name="Content Placeholder 2"/>
          <p:cNvSpPr>
            <a:spLocks noGrp="1"/>
          </p:cNvSpPr>
          <p:nvPr>
            <p:ph idx="1"/>
          </p:nvPr>
        </p:nvSpPr>
        <p:spPr/>
        <p:txBody>
          <a:bodyPr/>
          <a:lstStyle/>
          <a:p>
            <a:r>
              <a:rPr lang="fr-BE" dirty="0"/>
              <a:t>Data m.b.t. de </a:t>
            </a:r>
            <a:r>
              <a:rPr lang="fr-BE" dirty="0" err="1"/>
              <a:t>arbeidsmarkt</a:t>
            </a:r>
            <a:endParaRPr lang="fr-BE" dirty="0"/>
          </a:p>
          <a:p>
            <a:pPr lvl="2"/>
            <a:r>
              <a:rPr lang="fr-BE" dirty="0" err="1"/>
              <a:t>Bronnen</a:t>
            </a:r>
            <a:r>
              <a:rPr lang="fr-BE" dirty="0"/>
              <a:t> : RSZ, RSZPPO, RSVZ, RVA, VDAB/FOREM/ </a:t>
            </a:r>
            <a:r>
              <a:rPr lang="fr-BE" dirty="0" err="1"/>
              <a:t>Actiris</a:t>
            </a:r>
            <a:r>
              <a:rPr lang="fr-BE" dirty="0"/>
              <a:t>/ADG, FOD </a:t>
            </a:r>
            <a:r>
              <a:rPr lang="fr-BE" dirty="0" err="1"/>
              <a:t>Buitenlandse</a:t>
            </a:r>
            <a:r>
              <a:rPr lang="fr-BE" dirty="0"/>
              <a:t> </a:t>
            </a:r>
            <a:r>
              <a:rPr lang="fr-BE" dirty="0" err="1"/>
              <a:t>Zaken</a:t>
            </a:r>
            <a:r>
              <a:rPr lang="fr-BE" dirty="0"/>
              <a:t>, LIMOSA/WABRO, NIC-</a:t>
            </a:r>
            <a:r>
              <a:rPr lang="fr-BE" dirty="0" err="1"/>
              <a:t>uitgaande</a:t>
            </a:r>
            <a:r>
              <a:rPr lang="fr-BE" dirty="0"/>
              <a:t> </a:t>
            </a:r>
            <a:r>
              <a:rPr lang="fr-BE" dirty="0" err="1"/>
              <a:t>grensarbeiders</a:t>
            </a:r>
            <a:r>
              <a:rPr lang="fr-BE" dirty="0"/>
              <a:t>, KBO, RJV</a:t>
            </a:r>
          </a:p>
          <a:p>
            <a:r>
              <a:rPr lang="fr-BE" dirty="0"/>
              <a:t>Data m.b.t. </a:t>
            </a:r>
            <a:r>
              <a:rPr lang="fr-BE" dirty="0" err="1"/>
              <a:t>kinderbijslagen</a:t>
            </a:r>
            <a:endParaRPr lang="fr-BE" dirty="0"/>
          </a:p>
          <a:p>
            <a:pPr lvl="2"/>
            <a:r>
              <a:rPr lang="fr-BE" dirty="0" err="1"/>
              <a:t>Bronnen</a:t>
            </a:r>
            <a:r>
              <a:rPr lang="fr-BE" dirty="0"/>
              <a:t> : RKW, RSVZ-</a:t>
            </a:r>
            <a:r>
              <a:rPr lang="fr-BE" dirty="0" err="1"/>
              <a:t>deel</a:t>
            </a:r>
            <a:r>
              <a:rPr lang="fr-BE" dirty="0"/>
              <a:t> </a:t>
            </a:r>
            <a:r>
              <a:rPr lang="fr-BE" dirty="0" err="1"/>
              <a:t>kinderbijslagen</a:t>
            </a:r>
            <a:r>
              <a:rPr lang="fr-BE" dirty="0"/>
              <a:t>, FAMIFED, </a:t>
            </a:r>
            <a:r>
              <a:rPr lang="fr-BE" dirty="0" err="1"/>
              <a:t>Opgroeien</a:t>
            </a:r>
            <a:r>
              <a:rPr lang="fr-BE" dirty="0"/>
              <a:t>-VUTG, </a:t>
            </a:r>
            <a:r>
              <a:rPr lang="fr-BE" dirty="0" err="1"/>
              <a:t>Duitstalige</a:t>
            </a:r>
            <a:r>
              <a:rPr lang="fr-BE" dirty="0"/>
              <a:t> </a:t>
            </a:r>
            <a:r>
              <a:rPr lang="fr-BE" dirty="0" err="1"/>
              <a:t>Gemeenschap</a:t>
            </a:r>
            <a:r>
              <a:rPr lang="fr-BE" dirty="0"/>
              <a:t>, AVIQ, IRISCARE</a:t>
            </a:r>
          </a:p>
          <a:p>
            <a:r>
              <a:rPr lang="fr-BE" dirty="0"/>
              <a:t>Data m.b.t. </a:t>
            </a:r>
            <a:r>
              <a:rPr lang="fr-BE" dirty="0" err="1"/>
              <a:t>pensioen</a:t>
            </a:r>
            <a:r>
              <a:rPr lang="fr-BE" dirty="0"/>
              <a:t> en </a:t>
            </a:r>
            <a:r>
              <a:rPr lang="fr-BE" dirty="0" err="1"/>
              <a:t>pensioenopbouw</a:t>
            </a:r>
            <a:endParaRPr lang="fr-BE" dirty="0"/>
          </a:p>
          <a:p>
            <a:pPr lvl="2"/>
            <a:r>
              <a:rPr lang="fr-BE" dirty="0" err="1"/>
              <a:t>Bronnen</a:t>
            </a:r>
            <a:r>
              <a:rPr lang="fr-BE" dirty="0"/>
              <a:t> : </a:t>
            </a:r>
            <a:r>
              <a:rPr lang="fr-BE" dirty="0" err="1"/>
              <a:t>Pensioenkadaster</a:t>
            </a:r>
            <a:r>
              <a:rPr lang="fr-BE" dirty="0"/>
              <a:t> (RVP-FPD), SIGEDIS, PDOS en RSVZ</a:t>
            </a:r>
          </a:p>
        </p:txBody>
      </p:sp>
      <p:sp>
        <p:nvSpPr>
          <p:cNvPr id="4" name="Slide Number Placeholder 3"/>
          <p:cNvSpPr>
            <a:spLocks noGrp="1"/>
          </p:cNvSpPr>
          <p:nvPr>
            <p:ph type="sldNum" sz="quarter" idx="10"/>
          </p:nvPr>
        </p:nvSpPr>
        <p:spPr/>
        <p:txBody>
          <a:bodyPr/>
          <a:lstStyle/>
          <a:p>
            <a:fld id="{7A7F1E79-8225-48A0-95BD-5254C3720E2D}" type="slidenum">
              <a:rPr lang="en-GB" smtClean="0"/>
              <a:pPr/>
              <a:t>5</a:t>
            </a:fld>
            <a:endParaRPr lang="en-GB" dirty="0"/>
          </a:p>
        </p:txBody>
      </p:sp>
    </p:spTree>
    <p:extLst>
      <p:ext uri="{BB962C8B-B14F-4D97-AF65-F5344CB8AC3E}">
        <p14:creationId xmlns:p14="http://schemas.microsoft.com/office/powerpoint/2010/main" val="2287909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Bronnen</a:t>
            </a:r>
            <a:endParaRPr lang="en-US" dirty="0"/>
          </a:p>
        </p:txBody>
      </p:sp>
      <p:sp>
        <p:nvSpPr>
          <p:cNvPr id="3" name="Content Placeholder 2"/>
          <p:cNvSpPr>
            <a:spLocks noGrp="1"/>
          </p:cNvSpPr>
          <p:nvPr>
            <p:ph idx="1"/>
          </p:nvPr>
        </p:nvSpPr>
        <p:spPr/>
        <p:txBody>
          <a:bodyPr/>
          <a:lstStyle/>
          <a:p>
            <a:r>
              <a:rPr lang="fr-BE" dirty="0"/>
              <a:t>Data m.b.t. </a:t>
            </a:r>
            <a:r>
              <a:rPr lang="fr-BE" dirty="0" err="1"/>
              <a:t>arbeidsongeschiktheid</a:t>
            </a:r>
            <a:r>
              <a:rPr lang="fr-BE" dirty="0"/>
              <a:t> en </a:t>
            </a:r>
            <a:r>
              <a:rPr lang="fr-BE" dirty="0" err="1"/>
              <a:t>personen</a:t>
            </a:r>
            <a:r>
              <a:rPr lang="fr-BE" dirty="0"/>
              <a:t> met </a:t>
            </a:r>
            <a:r>
              <a:rPr lang="fr-BE" dirty="0" err="1"/>
              <a:t>een</a:t>
            </a:r>
            <a:r>
              <a:rPr lang="fr-BE" dirty="0"/>
              <a:t> handicap</a:t>
            </a:r>
          </a:p>
          <a:p>
            <a:pPr lvl="2"/>
            <a:r>
              <a:rPr lang="fr-BE" dirty="0" err="1"/>
              <a:t>Bronnen</a:t>
            </a:r>
            <a:r>
              <a:rPr lang="fr-BE" dirty="0"/>
              <a:t> : NIC, RIZIV, FBZ, FAO, FEDRIS, FOD SZ, VAPH, VSB, </a:t>
            </a:r>
            <a:r>
              <a:rPr lang="fr-BE" dirty="0" err="1"/>
              <a:t>Opgroeien</a:t>
            </a:r>
            <a:r>
              <a:rPr lang="fr-BE" dirty="0"/>
              <a:t>-VUTG</a:t>
            </a:r>
          </a:p>
          <a:p>
            <a:r>
              <a:rPr lang="fr-BE" dirty="0"/>
              <a:t>Data m.b.t. OCMW-</a:t>
            </a:r>
            <a:r>
              <a:rPr lang="fr-BE" dirty="0" err="1"/>
              <a:t>steun</a:t>
            </a:r>
            <a:r>
              <a:rPr lang="fr-BE" dirty="0"/>
              <a:t> (</a:t>
            </a:r>
            <a:r>
              <a:rPr lang="fr-BE" dirty="0" err="1"/>
              <a:t>armoede</a:t>
            </a:r>
            <a:r>
              <a:rPr lang="fr-BE" dirty="0"/>
              <a:t>)</a:t>
            </a:r>
          </a:p>
          <a:p>
            <a:pPr lvl="2"/>
            <a:r>
              <a:rPr lang="fr-BE" dirty="0"/>
              <a:t>Bron : POD </a:t>
            </a:r>
            <a:r>
              <a:rPr lang="fr-BE" dirty="0" err="1"/>
              <a:t>Maatschappelijke</a:t>
            </a:r>
            <a:r>
              <a:rPr lang="fr-BE" dirty="0"/>
              <a:t> </a:t>
            </a:r>
            <a:r>
              <a:rPr lang="fr-BE" dirty="0" err="1"/>
              <a:t>Integratie</a:t>
            </a:r>
            <a:endParaRPr lang="fr-FR" dirty="0"/>
          </a:p>
          <a:p>
            <a:r>
              <a:rPr lang="fr-BE" dirty="0"/>
              <a:t>Data m.b.t. </a:t>
            </a:r>
            <a:r>
              <a:rPr lang="fr-BE" dirty="0" err="1"/>
              <a:t>opleiding</a:t>
            </a:r>
            <a:r>
              <a:rPr lang="fr-BE" dirty="0"/>
              <a:t> en </a:t>
            </a:r>
            <a:r>
              <a:rPr lang="fr-BE" dirty="0" err="1"/>
              <a:t>diploma’s</a:t>
            </a:r>
            <a:endParaRPr lang="fr-BE" dirty="0"/>
          </a:p>
          <a:p>
            <a:pPr lvl="2"/>
            <a:r>
              <a:rPr lang="fr-BE" dirty="0"/>
              <a:t>AHOVOKS-LED, CREF, ARES-SATURN, STATBEL-</a:t>
            </a:r>
            <a:r>
              <a:rPr lang="fr-BE" dirty="0" err="1"/>
              <a:t>census</a:t>
            </a:r>
            <a:r>
              <a:rPr lang="fr-BE" dirty="0"/>
              <a:t>, VDAB/FOREM/ACTIRIS/ADG</a:t>
            </a:r>
          </a:p>
          <a:p>
            <a:r>
              <a:rPr lang="fr-BE" dirty="0" err="1"/>
              <a:t>Persoonskenmerken</a:t>
            </a:r>
            <a:endParaRPr lang="fr-BE" dirty="0"/>
          </a:p>
          <a:p>
            <a:pPr lvl="2"/>
            <a:r>
              <a:rPr lang="fr-BE" dirty="0" err="1"/>
              <a:t>Bronnen</a:t>
            </a:r>
            <a:r>
              <a:rPr lang="fr-BE" dirty="0"/>
              <a:t> : </a:t>
            </a:r>
            <a:r>
              <a:rPr lang="fr-BE" dirty="0" err="1"/>
              <a:t>Rijks</a:t>
            </a:r>
            <a:r>
              <a:rPr lang="fr-BE" dirty="0"/>
              <a:t>- en KSZ-</a:t>
            </a:r>
            <a:r>
              <a:rPr lang="fr-BE" dirty="0" err="1"/>
              <a:t>registergegevens</a:t>
            </a:r>
            <a:endParaRPr lang="fr-BE" dirty="0"/>
          </a:p>
          <a:p>
            <a:pPr lvl="1"/>
            <a:endParaRPr lang="en-US" dirty="0"/>
          </a:p>
          <a:p>
            <a:endParaRPr lang="en-US"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6</a:t>
            </a:fld>
            <a:endParaRPr lang="en-GB" dirty="0"/>
          </a:p>
        </p:txBody>
      </p:sp>
    </p:spTree>
    <p:extLst>
      <p:ext uri="{BB962C8B-B14F-4D97-AF65-F5344CB8AC3E}">
        <p14:creationId xmlns:p14="http://schemas.microsoft.com/office/powerpoint/2010/main" val="3783100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Bronnen</a:t>
            </a:r>
            <a:endParaRPr lang="en-US" dirty="0"/>
          </a:p>
        </p:txBody>
      </p:sp>
      <p:sp>
        <p:nvSpPr>
          <p:cNvPr id="3" name="Content Placeholder 2"/>
          <p:cNvSpPr>
            <a:spLocks noGrp="1"/>
          </p:cNvSpPr>
          <p:nvPr>
            <p:ph idx="1"/>
          </p:nvPr>
        </p:nvSpPr>
        <p:spPr/>
        <p:txBody>
          <a:bodyPr/>
          <a:lstStyle/>
          <a:p>
            <a:r>
              <a:rPr lang="nl-BE" dirty="0"/>
              <a:t>Data m.b.t. de herkomst</a:t>
            </a:r>
          </a:p>
          <a:p>
            <a:pPr lvl="2"/>
            <a:r>
              <a:rPr lang="fr-BE" dirty="0"/>
              <a:t>Bron : </a:t>
            </a:r>
            <a:r>
              <a:rPr lang="fr-BE" dirty="0" err="1"/>
              <a:t>Rijksregister</a:t>
            </a:r>
            <a:endParaRPr lang="nl-BE" dirty="0"/>
          </a:p>
          <a:p>
            <a:r>
              <a:rPr lang="nl-BE" dirty="0"/>
              <a:t>Zelf-gedefinieerde noties (vb. socio-economische positie, LWI, indicatoren)</a:t>
            </a:r>
          </a:p>
          <a:p>
            <a:r>
              <a:rPr lang="nl-BE" dirty="0"/>
              <a:t>Gegevens naar aanleiding van verschillende crisissen</a:t>
            </a:r>
          </a:p>
          <a:p>
            <a:pPr lvl="2"/>
            <a:r>
              <a:rPr lang="nl-BE" dirty="0"/>
              <a:t>COVID19</a:t>
            </a:r>
          </a:p>
          <a:p>
            <a:pPr lvl="2"/>
            <a:r>
              <a:rPr lang="nl-BE" dirty="0"/>
              <a:t>Energie</a:t>
            </a:r>
          </a:p>
          <a:p>
            <a:pPr lvl="2"/>
            <a:r>
              <a:rPr lang="nl-BE" dirty="0"/>
              <a:t>Oorlog in Oekraïne</a:t>
            </a:r>
          </a:p>
          <a:p>
            <a:endParaRPr lang="en-US"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7</a:t>
            </a:fld>
            <a:endParaRPr lang="en-GB" dirty="0"/>
          </a:p>
        </p:txBody>
      </p:sp>
    </p:spTree>
    <p:extLst>
      <p:ext uri="{BB962C8B-B14F-4D97-AF65-F5344CB8AC3E}">
        <p14:creationId xmlns:p14="http://schemas.microsoft.com/office/powerpoint/2010/main" val="3812350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Gebruik van het DWH AM&amp;SB</a:t>
            </a:r>
            <a:endParaRPr lang="fr-FR" dirty="0"/>
          </a:p>
        </p:txBody>
      </p:sp>
      <p:sp>
        <p:nvSpPr>
          <p:cNvPr id="3" name="Content Placeholder 2"/>
          <p:cNvSpPr>
            <a:spLocks noGrp="1"/>
          </p:cNvSpPr>
          <p:nvPr>
            <p:ph idx="1"/>
          </p:nvPr>
        </p:nvSpPr>
        <p:spPr/>
        <p:txBody>
          <a:bodyPr/>
          <a:lstStyle/>
          <a:p>
            <a:r>
              <a:rPr lang="fr-BE"/>
              <a:t>Webtoepassingen</a:t>
            </a:r>
          </a:p>
          <a:p>
            <a:pPr lvl="1"/>
            <a:r>
              <a:rPr lang="fr-BE"/>
              <a:t>Consulteren van statistieken via het web</a:t>
            </a:r>
          </a:p>
          <a:p>
            <a:pPr lvl="1"/>
            <a:r>
              <a:rPr lang="fr-BE"/>
              <a:t>Publiek toegankelijk</a:t>
            </a:r>
          </a:p>
          <a:p>
            <a:r>
              <a:rPr lang="fr-BE"/>
              <a:t>Gegevensaanvragen op maat</a:t>
            </a:r>
          </a:p>
          <a:p>
            <a:pPr lvl="1"/>
            <a:r>
              <a:rPr lang="fr-BE"/>
              <a:t>Wetenschappelijk en beleidsondersteunend onderzoek</a:t>
            </a:r>
          </a:p>
          <a:p>
            <a:pPr lvl="1"/>
            <a:r>
              <a:rPr lang="fr-BE"/>
              <a:t>Alleen wetenschappelijke instituten (niet-commerciële organisaties) en overheidsinstellingen</a:t>
            </a:r>
          </a:p>
          <a:p>
            <a:pPr lvl="1"/>
            <a:r>
              <a:rPr lang="fr-BE"/>
              <a:t>Gepseudonimiseerde persoonsgegevens of statistieken</a:t>
            </a:r>
          </a:p>
          <a:p>
            <a:pPr lvl="1"/>
            <a:r>
              <a:rPr lang="fr-BE"/>
              <a:t>Voorafgaandelijke goedkeuring instelling is mogelijk indien gewenst</a:t>
            </a:r>
          </a:p>
          <a:p>
            <a:pPr lvl="1"/>
            <a:endParaRPr lang="fr-BE"/>
          </a:p>
          <a:p>
            <a:pPr lvl="1"/>
            <a:endParaRPr lang="fr-BE"/>
          </a:p>
          <a:p>
            <a:pPr lvl="1"/>
            <a:endParaRPr lang="en-US"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8</a:t>
            </a:fld>
            <a:endParaRPr lang="en-GB" dirty="0"/>
          </a:p>
        </p:txBody>
      </p:sp>
    </p:spTree>
    <p:extLst>
      <p:ext uri="{BB962C8B-B14F-4D97-AF65-F5344CB8AC3E}">
        <p14:creationId xmlns:p14="http://schemas.microsoft.com/office/powerpoint/2010/main" val="3232005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Overzicht van de gebruikers</a:t>
            </a:r>
            <a:endParaRPr lang="fr-FR" dirty="0"/>
          </a:p>
        </p:txBody>
      </p:sp>
      <p:sp>
        <p:nvSpPr>
          <p:cNvPr id="3" name="Content Placeholder 2"/>
          <p:cNvSpPr>
            <a:spLocks noGrp="1"/>
          </p:cNvSpPr>
          <p:nvPr>
            <p:ph idx="1"/>
          </p:nvPr>
        </p:nvSpPr>
        <p:spPr/>
        <p:txBody>
          <a:bodyPr>
            <a:normAutofit lnSpcReduction="10000"/>
          </a:bodyPr>
          <a:lstStyle/>
          <a:p>
            <a:r>
              <a:rPr lang="fr-BE" altLang="fr-FR" dirty="0" err="1"/>
              <a:t>Academische</a:t>
            </a:r>
            <a:r>
              <a:rPr lang="fr-BE" altLang="fr-FR" dirty="0"/>
              <a:t> </a:t>
            </a:r>
            <a:r>
              <a:rPr lang="fr-BE" altLang="fr-FR" dirty="0" err="1"/>
              <a:t>instituten</a:t>
            </a:r>
            <a:endParaRPr lang="fr-BE" altLang="fr-FR" dirty="0"/>
          </a:p>
          <a:p>
            <a:pPr lvl="1"/>
            <a:r>
              <a:rPr lang="fr-BE" altLang="fr-FR" dirty="0"/>
              <a:t>Op </a:t>
            </a:r>
            <a:r>
              <a:rPr lang="fr-BE" altLang="fr-FR" dirty="0" err="1"/>
              <a:t>vraag</a:t>
            </a:r>
            <a:r>
              <a:rPr lang="fr-BE" altLang="fr-FR" dirty="0"/>
              <a:t> van </a:t>
            </a:r>
            <a:r>
              <a:rPr lang="fr-BE" altLang="fr-FR" dirty="0" err="1"/>
              <a:t>een</a:t>
            </a:r>
            <a:r>
              <a:rPr lang="fr-BE" altLang="fr-FR" dirty="0"/>
              <a:t> </a:t>
            </a:r>
            <a:r>
              <a:rPr lang="fr-BE" altLang="fr-FR" dirty="0" err="1"/>
              <a:t>opdrachtgever</a:t>
            </a:r>
            <a:endParaRPr lang="fr-BE" altLang="fr-FR" dirty="0"/>
          </a:p>
          <a:p>
            <a:pPr lvl="1"/>
            <a:r>
              <a:rPr lang="fr-BE" altLang="fr-FR" dirty="0"/>
              <a:t>Eigen </a:t>
            </a:r>
            <a:r>
              <a:rPr lang="fr-BE" altLang="fr-FR" dirty="0" err="1"/>
              <a:t>initiatief</a:t>
            </a:r>
            <a:r>
              <a:rPr lang="fr-BE" altLang="fr-FR" dirty="0"/>
              <a:t> : </a:t>
            </a:r>
            <a:r>
              <a:rPr lang="fr-BE" altLang="fr-FR" dirty="0" err="1"/>
              <a:t>meestal</a:t>
            </a:r>
            <a:r>
              <a:rPr lang="fr-BE" altLang="fr-FR" dirty="0"/>
              <a:t> </a:t>
            </a:r>
            <a:r>
              <a:rPr lang="fr-BE" altLang="fr-FR" dirty="0" err="1"/>
              <a:t>doctoraatsthesis</a:t>
            </a:r>
            <a:endParaRPr lang="fr-BE" altLang="fr-FR" dirty="0"/>
          </a:p>
          <a:p>
            <a:r>
              <a:rPr lang="nl-NL" altLang="fr-FR" dirty="0"/>
              <a:t>Overheidsinstellingen op federaal, regionaal, provinciaal en gemeentelijk niveau</a:t>
            </a:r>
          </a:p>
          <a:p>
            <a:r>
              <a:rPr lang="nl-NL" altLang="fr-FR" dirty="0"/>
              <a:t>Nationaal Instituut voor de Statistiek (STATBEL), Federaal Planbureau en Nationale Bank</a:t>
            </a:r>
          </a:p>
          <a:p>
            <a:r>
              <a:rPr lang="nl-NL" altLang="fr-FR" dirty="0"/>
              <a:t>Politieke overheid</a:t>
            </a:r>
          </a:p>
          <a:p>
            <a:r>
              <a:rPr lang="nl-NL" altLang="fr-FR" dirty="0"/>
              <a:t>Journalisten/studenten</a:t>
            </a:r>
          </a:p>
          <a:p>
            <a:r>
              <a:rPr lang="nl-NL" altLang="fr-FR" dirty="0" smtClean="0"/>
              <a:t>Privéondernemingen </a:t>
            </a:r>
            <a:r>
              <a:rPr lang="nl-NL" altLang="fr-FR" dirty="0"/>
              <a:t>- diversiteitsmetingen</a:t>
            </a:r>
          </a:p>
          <a:p>
            <a:r>
              <a:rPr lang="nl-NL" altLang="fr-FR" dirty="0"/>
              <a:t>Het grote publiek </a:t>
            </a:r>
            <a:endParaRPr lang="fr-BE" altLang="fr-FR" dirty="0"/>
          </a:p>
          <a:p>
            <a:endParaRPr lang="fr-BE" altLang="fr-FR" dirty="0"/>
          </a:p>
          <a:p>
            <a:pPr lvl="1"/>
            <a:endParaRPr lang="fr-BE" dirty="0"/>
          </a:p>
          <a:p>
            <a:pPr lvl="1"/>
            <a:endParaRPr lang="fr-BE" dirty="0"/>
          </a:p>
          <a:p>
            <a:pPr lvl="1"/>
            <a:endParaRPr lang="en-US" dirty="0"/>
          </a:p>
        </p:txBody>
      </p:sp>
      <p:sp>
        <p:nvSpPr>
          <p:cNvPr id="4" name="Slide Number Placeholder 3"/>
          <p:cNvSpPr>
            <a:spLocks noGrp="1"/>
          </p:cNvSpPr>
          <p:nvPr>
            <p:ph type="sldNum" sz="quarter" idx="10"/>
          </p:nvPr>
        </p:nvSpPr>
        <p:spPr/>
        <p:txBody>
          <a:bodyPr/>
          <a:lstStyle/>
          <a:p>
            <a:fld id="{7A7F1E79-8225-48A0-95BD-5254C3720E2D}" type="slidenum">
              <a:rPr lang="en-GB" smtClean="0"/>
              <a:pPr/>
              <a:t>9</a:t>
            </a:fld>
            <a:endParaRPr lang="en-GB" dirty="0"/>
          </a:p>
        </p:txBody>
      </p:sp>
    </p:spTree>
    <p:extLst>
      <p:ext uri="{BB962C8B-B14F-4D97-AF65-F5344CB8AC3E}">
        <p14:creationId xmlns:p14="http://schemas.microsoft.com/office/powerpoint/2010/main" val="681618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9463</TotalTime>
  <Words>741</Words>
  <Application>Microsoft Office PowerPoint</Application>
  <PresentationFormat>Widescreen</PresentationFormat>
  <Paragraphs>155</Paragraphs>
  <Slides>17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 Kruispuntbank van de Sociale Zekerheid (KSZ)  Datawarehouse arbeidsmarkt  en sociale bescherming  </vt:lpstr>
      <vt:lpstr>Opbouw van de presentatie</vt:lpstr>
      <vt:lpstr>PowerPoint Presentation</vt:lpstr>
      <vt:lpstr>Bestaansreden</vt:lpstr>
      <vt:lpstr>Bronnen</vt:lpstr>
      <vt:lpstr>Bronnen</vt:lpstr>
      <vt:lpstr>Bronnen</vt:lpstr>
      <vt:lpstr>Gebruik van het DWH AM&amp;SB</vt:lpstr>
      <vt:lpstr>Overzicht van de gebruikers</vt:lpstr>
      <vt:lpstr>PowerPoint Presentation</vt:lpstr>
      <vt:lpstr>Website datawarehouse</vt:lpstr>
      <vt:lpstr>Website datawarehouse</vt:lpstr>
      <vt:lpstr>Website datawarehouse</vt:lpstr>
      <vt:lpstr>Voorbeelden variabelen</vt:lpstr>
      <vt:lpstr>PowerPoint Presentation</vt:lpstr>
      <vt:lpstr>Scrambling data</vt:lpstr>
      <vt:lpstr>Remote Access</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Sanne Miseur (KSZ-BCSS)</cp:lastModifiedBy>
  <cp:revision>562</cp:revision>
  <cp:lastPrinted>2018-09-04T08:08:30Z</cp:lastPrinted>
  <dcterms:created xsi:type="dcterms:W3CDTF">2013-03-05T07:37:33Z</dcterms:created>
  <dcterms:modified xsi:type="dcterms:W3CDTF">2024-03-25T09:53:44Z</dcterms:modified>
</cp:coreProperties>
</file>